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6" r:id="rId3"/>
    <p:sldId id="271" r:id="rId4"/>
    <p:sldId id="514" r:id="rId5"/>
    <p:sldId id="482" r:id="rId6"/>
    <p:sldId id="256" r:id="rId7"/>
    <p:sldId id="508" r:id="rId8"/>
    <p:sldId id="509" r:id="rId9"/>
    <p:sldId id="510" r:id="rId10"/>
    <p:sldId id="511" r:id="rId11"/>
    <p:sldId id="512" r:id="rId12"/>
    <p:sldId id="483" r:id="rId13"/>
    <p:sldId id="513" r:id="rId14"/>
    <p:sldId id="487" r:id="rId15"/>
    <p:sldId id="485" r:id="rId16"/>
    <p:sldId id="515" r:id="rId17"/>
    <p:sldId id="519" r:id="rId18"/>
    <p:sldId id="516" r:id="rId19"/>
    <p:sldId id="517" r:id="rId20"/>
    <p:sldId id="518" r:id="rId21"/>
    <p:sldId id="488" r:id="rId22"/>
    <p:sldId id="486" r:id="rId23"/>
    <p:sldId id="489" r:id="rId24"/>
    <p:sldId id="523" r:id="rId25"/>
    <p:sldId id="521" r:id="rId26"/>
    <p:sldId id="520" r:id="rId27"/>
    <p:sldId id="522" r:id="rId28"/>
    <p:sldId id="524" r:id="rId29"/>
    <p:sldId id="525" r:id="rId30"/>
    <p:sldId id="492" r:id="rId31"/>
    <p:sldId id="526" r:id="rId32"/>
    <p:sldId id="527" r:id="rId33"/>
    <p:sldId id="528" r:id="rId34"/>
    <p:sldId id="529" r:id="rId35"/>
    <p:sldId id="530" r:id="rId36"/>
    <p:sldId id="531" r:id="rId37"/>
    <p:sldId id="533" r:id="rId38"/>
    <p:sldId id="534" r:id="rId39"/>
    <p:sldId id="532" r:id="rId40"/>
    <p:sldId id="490" r:id="rId41"/>
    <p:sldId id="349" r:id="rId42"/>
    <p:sldId id="30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271"/>
            <p14:sldId id="514"/>
            <p14:sldId id="482"/>
            <p14:sldId id="256"/>
            <p14:sldId id="508"/>
            <p14:sldId id="509"/>
            <p14:sldId id="510"/>
            <p14:sldId id="511"/>
            <p14:sldId id="512"/>
            <p14:sldId id="483"/>
            <p14:sldId id="513"/>
            <p14:sldId id="487"/>
            <p14:sldId id="485"/>
            <p14:sldId id="515"/>
            <p14:sldId id="519"/>
            <p14:sldId id="516"/>
            <p14:sldId id="517"/>
            <p14:sldId id="518"/>
            <p14:sldId id="488"/>
            <p14:sldId id="486"/>
            <p14:sldId id="489"/>
            <p14:sldId id="523"/>
            <p14:sldId id="521"/>
            <p14:sldId id="520"/>
            <p14:sldId id="522"/>
            <p14:sldId id="524"/>
            <p14:sldId id="525"/>
            <p14:sldId id="492"/>
            <p14:sldId id="526"/>
            <p14:sldId id="527"/>
            <p14:sldId id="528"/>
            <p14:sldId id="529"/>
            <p14:sldId id="530"/>
            <p14:sldId id="531"/>
            <p14:sldId id="533"/>
            <p14:sldId id="534"/>
            <p14:sldId id="532"/>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1.sv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الأولى</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4681330" y="2027329"/>
            <a:ext cx="5764695" cy="3662541"/>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المسئولية الاجتماعية للإعلام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بالمسئولية الاجتماعية؟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الموازنة بين الحرية والمسئولية.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فلسفة الحرية داخل السياق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آليات وأدوات محاسبة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173471" y="900412"/>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Check List 2 PNG Transparent Images Free Download | Vector Files | Pngtree">
            <a:extLst>
              <a:ext uri="{FF2B5EF4-FFF2-40B4-BE49-F238E27FC236}">
                <a16:creationId xmlns:a16="http://schemas.microsoft.com/office/drawing/2014/main" id="{84CE2455-C5CB-2DE1-C3D8-DD28356E4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24" y="2613803"/>
            <a:ext cx="2693505" cy="2598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09647" y="4953035"/>
            <a:ext cx="4804520" cy="646331"/>
          </a:xfrm>
          <a:prstGeom prst="rect">
            <a:avLst/>
          </a:prstGeom>
          <a:noFill/>
        </p:spPr>
        <p:txBody>
          <a:bodyPr wrap="none" rtlCol="0">
            <a:spAutoFit/>
          </a:bodyPr>
          <a:lstStyle/>
          <a:p>
            <a:r>
              <a:rPr lang="ar-SA" sz="3600" b="1" dirty="0">
                <a:solidFill>
                  <a:schemeClr val="bg1"/>
                </a:solidFill>
                <a:latin typeface="Sakkal Majalla" panose="02000000000000000000" pitchFamily="2" charset="-78"/>
                <a:cs typeface="Sakkal Majalla" panose="02000000000000000000" pitchFamily="2" charset="-78"/>
              </a:rPr>
              <a:t>ما المقصود بالمسئولية الاجتماعية؟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2183" y="1681159"/>
            <a:ext cx="5649620" cy="4031873"/>
          </a:xfrm>
          <a:prstGeom prst="rect">
            <a:avLst/>
          </a:prstGeom>
          <a:noFill/>
        </p:spPr>
        <p:txBody>
          <a:bodyPr wrap="square" rtlCol="0">
            <a:spAutoFit/>
          </a:bodyPr>
          <a:lstStyle/>
          <a:p>
            <a:pPr algn="just" rtl="1"/>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المسئولية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تصف</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نظرية المسؤولية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وضع</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مثالي</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لنظام 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نظرية 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تعتبر أنه </a:t>
            </a:r>
            <a:r>
              <a:rPr lang="ar-EG" sz="3200" b="1"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هناك حرية مطلقة للصحافة وإنما حرية مسؤولة</a:t>
            </a:r>
            <a:r>
              <a:rPr lang="ar-EG" sz="32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تقوم -أو يجب أن تقوم-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مبادئ</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 إنسانية نبيلة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الإعلام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يتقيد بها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يحترمها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لا تزيغ رسالته الأساسية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خدمة الصالح العام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نماذج من واقع المسؤولية الاجتماعية للشركات - مجلة رواد الأعمال">
            <a:extLst>
              <a:ext uri="{FF2B5EF4-FFF2-40B4-BE49-F238E27FC236}">
                <a16:creationId xmlns:a16="http://schemas.microsoft.com/office/drawing/2014/main" id="{E0B3A5D5-9CC5-2DCF-58D2-07015A346A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06" r="22718"/>
          <a:stretch/>
        </p:blipFill>
        <p:spPr bwMode="auto">
          <a:xfrm>
            <a:off x="1831230" y="2822714"/>
            <a:ext cx="2206977" cy="1789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8" y="2237751"/>
            <a:ext cx="5649620"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هذا السياق </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أكدت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النظريات</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الخاصة بالعلاقة بين </a:t>
            </a:r>
            <a:r>
              <a:rPr lang="ar-SA"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الفرد ووسائل الإعلام</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علـى أن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تحديـد هـذه العلاقـة ونتائجها</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يتحكم فيها الفرد إلى حد كبير من خلال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تأثير العوامل الاجتماعية والنفسية </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تحديد دوافع الاستخدام</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إدراك المعاني</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من الصحافة البناءة إلى صحافة الحلول.. &quot;الحل هو الملك&quot;">
            <a:extLst>
              <a:ext uri="{FF2B5EF4-FFF2-40B4-BE49-F238E27FC236}">
                <a16:creationId xmlns:a16="http://schemas.microsoft.com/office/drawing/2014/main" id="{B8D5B40E-AE11-EB0B-D461-B6C28F1876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8528"/>
          <a:stretch/>
        </p:blipFill>
        <p:spPr bwMode="auto">
          <a:xfrm>
            <a:off x="7682948" y="2683566"/>
            <a:ext cx="2355574" cy="2204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2241" y="1710979"/>
            <a:ext cx="559992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الاستخدام المُخطط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لوسائل الإعلام في المجتمع،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يشير إلى تأثير وسائل الإعلام في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ويمكن أن يلمس الجميع ذلك،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الملاحظة المباشرة لمجالات التغير في المعرفة والسلوك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المستوى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الفردي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علاقتهم بوسائل الإعلام أثناء التعرض لها،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 يؤدي إلـى تغييـرات على المستوى الاجتماعي وفي البناء الثقافي واتجاهاته.</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صحافة صحفية جريدة وسائل الإعلام ، وغيرها, متفرقات, أخرى png">
            <a:extLst>
              <a:ext uri="{FF2B5EF4-FFF2-40B4-BE49-F238E27FC236}">
                <a16:creationId xmlns:a16="http://schemas.microsoft.com/office/drawing/2014/main" id="{C85D5EA5-D4DC-F422-BEDA-BD3476086A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932" r="20705"/>
          <a:stretch/>
        </p:blipFill>
        <p:spPr bwMode="auto">
          <a:xfrm>
            <a:off x="1649892" y="2564296"/>
            <a:ext cx="2527459" cy="22363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6829" y="1800430"/>
            <a:ext cx="559992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مواجهة جنوح الصحف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ظل</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نظرية الحرية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نشأت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وعاء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بالولايـات المتحدة الأمريكية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أوروبا الغربية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وشجعت على نشر الإثارة وإسـاءة استخدام الحرية،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بدأ البحث عن تقييد الحرية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ظل النظم القائمة على الاق</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تصاد الحر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فظهر معنى الحرية القائمة على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وظهرت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والقوانين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تجعل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الرأي العام رقيبـا علـى آداب المهنة وسلوكها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وسائل الاعلام الاجتماعية الاعلان, وسائل الاعلام الاجتماعية الاعلان, وسائل  التواصل الاجتماعي, موقع التواصل الاجتماعي الفيسبوك PNG والمتجهات للتحميل  مجانا">
            <a:extLst>
              <a:ext uri="{FF2B5EF4-FFF2-40B4-BE49-F238E27FC236}">
                <a16:creationId xmlns:a16="http://schemas.microsoft.com/office/drawing/2014/main" id="{A99F6CD8-359F-3325-2F3D-4CE2D0196C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6175" y="2763078"/>
            <a:ext cx="2199751" cy="20526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62061" y="1730861"/>
            <a:ext cx="5599925"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ويرى أصحاب هذه النظرية 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حق وواجب ومسؤولية في نفس الوقت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وسائل الإعلام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ظل هذه النظرية 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تخدم النظام السياسي القائم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طريق الإعلام وعن طريق المناقشـة الحرة المفتوحة في كافة المسائل التي تهم المجتمع. </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Freedom of Speech and Expression - Under a Question Mark? | KnowLaw">
            <a:extLst>
              <a:ext uri="{FF2B5EF4-FFF2-40B4-BE49-F238E27FC236}">
                <a16:creationId xmlns:a16="http://schemas.microsoft.com/office/drawing/2014/main" id="{6AD54123-CF4E-35BE-73E3-074A3780DA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0945" y="2480911"/>
            <a:ext cx="2520604" cy="24105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0269" y="2148297"/>
            <a:ext cx="55999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وسائل الإعلام</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تقع مسؤولية تنوير الجماهير بالحقائق والأرقام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تستطيع هذه الجماهير إصدار أحكام متزنة وصحيحة على الأحـداث العامـة، وعليها أيضا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تراقب أعمال الحكومة والشركات والهيئات العامة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صيانة لمصالح الأفراد والجماعات.</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The myth of the free speech crisis | Freedom of speech | The Guardian">
            <a:extLst>
              <a:ext uri="{FF2B5EF4-FFF2-40B4-BE49-F238E27FC236}">
                <a16:creationId xmlns:a16="http://schemas.microsoft.com/office/drawing/2014/main" id="{F0ADC17F-361D-2ED9-3AB7-B061ABD75E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5382" y="2643808"/>
            <a:ext cx="2527852" cy="21163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1791" y="2140652"/>
            <a:ext cx="55999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هذه هي المسؤولية التي تقع على وسائل الإعلام في ظل هذه النظرية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جانب الإعلان والترفيه.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ووسائل الإعلام حسب نظرية المسؤولية الاجتماعية، </a:t>
            </a:r>
            <a:r>
              <a:rPr lang="ar-EG" sz="3200" dirty="0">
                <a:solidFill>
                  <a:schemeClr val="accent5">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متحررة من كل عناصر الإكراه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الرغم أنها </a:t>
            </a:r>
            <a:r>
              <a:rPr lang="ar-EG" sz="3200" dirty="0">
                <a:solidFill>
                  <a:schemeClr val="accent5">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ليست متحررة من كل الضغوط.</a:t>
            </a:r>
            <a:endPar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إعلانات وسائل التواصل الإجتماعي - إبدأ معنا اليوم حلول إعلانات وسائل  التواصل الإجتماعي">
            <a:extLst>
              <a:ext uri="{FF2B5EF4-FFF2-40B4-BE49-F238E27FC236}">
                <a16:creationId xmlns:a16="http://schemas.microsoft.com/office/drawing/2014/main" id="{3DDA239A-CB3F-D2A4-C115-6DB709AAFE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8434" y="2464906"/>
            <a:ext cx="2117035" cy="2367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670" y="2247687"/>
            <a:ext cx="5655035" cy="2862322"/>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وسائل الإعلام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حرة في تحقيق الأهداف المنوطة بها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حاجات المجتمع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لتحقيق غاياتها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أن تكون لديها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التسهيلات الفنية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القوى المادية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القدرة علـى ا لوصـول إلـى المعلومات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Freedom of Speech and Expression | Subscript Law">
            <a:extLst>
              <a:ext uri="{FF2B5EF4-FFF2-40B4-BE49-F238E27FC236}">
                <a16:creationId xmlns:a16="http://schemas.microsoft.com/office/drawing/2014/main" id="{A5485D7F-D9DD-1C3E-6AE4-ADA76F5466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3923" y="2623932"/>
            <a:ext cx="2498962" cy="22574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7829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50009" y="4923218"/>
            <a:ext cx="4907113" cy="646331"/>
          </a:xfrm>
          <a:prstGeom prst="rect">
            <a:avLst/>
          </a:prstGeom>
          <a:noFill/>
        </p:spPr>
        <p:txBody>
          <a:bodyPr wrap="none" rtlCol="0">
            <a:spAutoFit/>
          </a:bodyPr>
          <a:lstStyle/>
          <a:p>
            <a:r>
              <a:rPr lang="ar-SA" sz="3600" b="1" dirty="0">
                <a:solidFill>
                  <a:schemeClr val="bg1"/>
                </a:solidFill>
                <a:latin typeface="Sakkal Majalla" panose="02000000000000000000" pitchFamily="2" charset="-78"/>
                <a:cs typeface="Sakkal Majalla" panose="02000000000000000000" pitchFamily="2" charset="-78"/>
              </a:rPr>
              <a:t>أهمية الموازنة بين الحرية والمسئولية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2732" y="1671224"/>
            <a:ext cx="5599925" cy="409342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هناك اعتقاد سائد بأن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2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مشروعية القول والتصرف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بما يناسب الميول والتوجهات بعيدًا عن الضوابط الاجتماعية والتبعات القانونية.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الرغم من أن أبسط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تعريفات الحرية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تنص على أنها </a:t>
            </a:r>
            <a:r>
              <a:rPr lang="ar-EG" sz="32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الفرد في التمتع بالقدرة على التصرف في المواقف المختلفة دون التعدي على حقوق الآخرين.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Freedom Of Expression In eLearning - eLearning Industry">
            <a:extLst>
              <a:ext uri="{FF2B5EF4-FFF2-40B4-BE49-F238E27FC236}">
                <a16:creationId xmlns:a16="http://schemas.microsoft.com/office/drawing/2014/main" id="{0ADEB1C0-6190-E985-DFE5-C6B8D320F4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3795" y="2544416"/>
            <a:ext cx="2421007" cy="21354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66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98985" y="2247691"/>
            <a:ext cx="5834265" cy="3046988"/>
          </a:xfrm>
          <a:prstGeom prst="rect">
            <a:avLst/>
          </a:prstGeom>
          <a:noFill/>
        </p:spPr>
        <p:txBody>
          <a:bodyPr wrap="square" rtlCol="0">
            <a:spAutoFit/>
          </a:bodyPr>
          <a:lstStyle/>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وبناء على ذلك في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ليست مُطلقة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وإنما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تحكمها حدود وضوابط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ربما تختلف من مجتمع لآخر، وإن كان المعنى الرئيس واحد لا خلاف عليه.</a:t>
            </a:r>
          </a:p>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ولكن السؤال الأهم هنا،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المسئول عن مراقبة حدود الالتزام بضوابط تلك 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9009FD1-AC18-52CC-2E02-6327E4B68114}"/>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Free Speech | Hoover Institution Free Speech">
            <a:extLst>
              <a:ext uri="{FF2B5EF4-FFF2-40B4-BE49-F238E27FC236}">
                <a16:creationId xmlns:a16="http://schemas.microsoft.com/office/drawing/2014/main" id="{1F860F0D-C1CC-B6B2-939E-CB3FD0EC20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3734" y="2549042"/>
            <a:ext cx="2544421" cy="22799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863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1546" y="1407805"/>
            <a:ext cx="5649620"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المعروف أنه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واجب الحكومات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احترام حرية الأفراد وحمايتها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وتتوفر تلك الحماية من خلال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الرقابة الحكومية.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فالحكومة هي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الضابط والمسيطر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تلك الحرية،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ولا يُقصد بالضابط هنا التسلط</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وإنما </a:t>
            </a:r>
            <a:r>
              <a:rPr lang="ar-EG" sz="30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المقصود أنها بمثابة المسؤول والمنظم لهذه الحريات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بعيدًا عن الإساءة، أو الاستهانة بحقوق المواطنين. </a:t>
            </a:r>
          </a:p>
          <a:p>
            <a:pPr algn="just" rtl="1"/>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التربية الإعلامية في مواجهة تحديات &quot;التواصل الاجتماعي&quot; | محمد الحمامصي | MEO">
            <a:extLst>
              <a:ext uri="{FF2B5EF4-FFF2-40B4-BE49-F238E27FC236}">
                <a16:creationId xmlns:a16="http://schemas.microsoft.com/office/drawing/2014/main" id="{AE4FD31B-FCD6-CF05-3E59-1D0F7EF1C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0238" y="2663686"/>
            <a:ext cx="2456150" cy="2042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07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449" y="1407805"/>
            <a:ext cx="5649620"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لكونه أحد أهم المؤسسات في المجتمع، هو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حاجة إلى التمتع بالحرية اللازمة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لضمان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انسيابية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بشكلها الصحيح دون الاخلال بأي طرف سواء كان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المنتج</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المتلقي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ما يعني أن الإعلامي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حاجة إلى ممارسة عمله الإعلامي بحرية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ولكن هذه الحرية تحتاج إلى </a:t>
            </a:r>
            <a:r>
              <a:rPr lang="ar-EG" sz="30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درجة كبيرة من الوعي والإحساس بالمسئولية.</a:t>
            </a:r>
            <a:endParaRPr lang="en-US" sz="3000" dirty="0">
              <a:solidFill>
                <a:srgbClr val="4472C4"/>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Media freedom and social responsibility - EDITORIAL - Opinion | Daily Mirror">
            <a:extLst>
              <a:ext uri="{FF2B5EF4-FFF2-40B4-BE49-F238E27FC236}">
                <a16:creationId xmlns:a16="http://schemas.microsoft.com/office/drawing/2014/main" id="{B8488FF8-B5A5-2172-3996-9C4802103C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3313" y="2613990"/>
            <a:ext cx="2415209" cy="2170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59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11757" y="1994210"/>
            <a:ext cx="555971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فمفهوم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يعتبر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طوق نجاة وحماية للحرية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الالتزام بحدود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المسؤولية المهنية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والأخلاقية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والقانونية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يحمي المكتسبات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الحريات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ومفهومي الحرية والمسئولية يحميان بعضهما البعض، إذ أن </a:t>
            </a:r>
            <a:r>
              <a:rPr lang="ar-EG" sz="30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العمل الاعلامي المهني مثل الطائر لا يحلق الا بجناحين هما الحرية والمسؤولية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Freedom, Responsibility, Discipline and Social Development – Staff Blog">
            <a:extLst>
              <a:ext uri="{FF2B5EF4-FFF2-40B4-BE49-F238E27FC236}">
                <a16:creationId xmlns:a16="http://schemas.microsoft.com/office/drawing/2014/main" id="{94EE31C3-0B00-0E4F-EACB-C4213B8C41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4473" y="2613990"/>
            <a:ext cx="2372248" cy="1972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428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0180" y="1636402"/>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وبالتزام الصحفي بالمعايير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يكون قد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أوفى بقدر كبير من التزاماته بجانب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وربما يكون 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التزم بالكامل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تدخل في كل تفاصيل وجوانب العمل الإعلامي.</a:t>
            </a:r>
          </a:p>
          <a:p>
            <a:pPr algn="just" rtl="1"/>
            <a:r>
              <a:rPr lang="ar-EG" sz="3000" dirty="0">
                <a:solidFill>
                  <a:srgbClr val="2D3956"/>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فنجد أن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معايير المسؤولية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لدى الإعلامي مرتبطة بالالتزام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بآداب وأخلاقيات المهنة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بالقوانين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الناظمة للعمل الإعلامي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ومواثيق الشرف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On Press Freedom Day, media workers endure challenges in and out of  newsrooms | Unifor National">
            <a:extLst>
              <a:ext uri="{FF2B5EF4-FFF2-40B4-BE49-F238E27FC236}">
                <a16:creationId xmlns:a16="http://schemas.microsoft.com/office/drawing/2014/main" id="{0CF53C05-9EE5-3E0F-C71E-D4980C2107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8552" y="2792898"/>
            <a:ext cx="2385525" cy="18586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1909" y="1646342"/>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يمكننا إذن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طرح قضية الحرية بمفردها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بمعزل عن المسؤولية، وكذلك العكس صحيح، فالمسؤولية مشروطة بالحرية ولا معنى لها في غيابها، أي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أنها تثبت بثبوت شرطها وترفع برفعه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تستوجب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قيام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إنهما إذن متلازمان في الوجود ولا يمكن الفصل بينهما..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أيهما الأصل الحرية أم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Motivational Poster About Responsibility And Freedom Royalty Free SVG,  Cliparts, Vectors, And Stock Illustration. Image 131992942.">
            <a:extLst>
              <a:ext uri="{FF2B5EF4-FFF2-40B4-BE49-F238E27FC236}">
                <a16:creationId xmlns:a16="http://schemas.microsoft.com/office/drawing/2014/main" id="{CE451554-6FC0-AE15-AC6D-CEB21419B6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4560" y="2534481"/>
            <a:ext cx="2663549" cy="234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973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9571" y="1676160"/>
            <a:ext cx="5649620"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صحيح أنه لا مسؤولية بدون حرية لكن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يضع أسس المسؤولية وحدودها؟ السلطة؟ أم الشخص ذاته؟؟ </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المُتصور أنه إلى جانب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الرقابة الحكومية المُستمدة من السلطة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والتي تسعى للحفاظ على مستوى معين من الحرية المسئولة، إلا أن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الوازع الداخلي للإعلامي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يعتبر في كثير من الأحيان هو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الأقوى</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حيث التزام الإنسان به، لأنه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يستجيب لصوت الضمير النابض بالحرية والمتشرب لقيم الدين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أخبار وسائل الإعلام مقابلة الصحفي التوضيح, ميكروفون, مقابلة, وسائل الإعلام  PNG والمتجهات للتحميل مجانا">
            <a:extLst>
              <a:ext uri="{FF2B5EF4-FFF2-40B4-BE49-F238E27FC236}">
                <a16:creationId xmlns:a16="http://schemas.microsoft.com/office/drawing/2014/main" id="{B2A7B12B-012A-1769-EF4E-226D69FE23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068"/>
          <a:stretch/>
        </p:blipFill>
        <p:spPr bwMode="auto">
          <a:xfrm>
            <a:off x="7593496" y="2643809"/>
            <a:ext cx="2504661" cy="22311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422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646331"/>
          </a:xfrm>
          <a:prstGeom prst="rect">
            <a:avLst/>
          </a:prstGeom>
          <a:noFill/>
        </p:spPr>
        <p:txBody>
          <a:bodyPr wrap="square" rtlCol="0">
            <a:spAutoFit/>
          </a:bodyPr>
          <a:lstStyle/>
          <a:p>
            <a:r>
              <a:rPr lang="ar-SA" sz="3600" b="1" dirty="0">
                <a:solidFill>
                  <a:schemeClr val="bg1"/>
                </a:solidFill>
                <a:latin typeface="Sakkal Majalla" panose="02000000000000000000" pitchFamily="2" charset="-78"/>
                <a:cs typeface="Sakkal Majalla" panose="02000000000000000000" pitchFamily="2" charset="-78"/>
              </a:rPr>
              <a:t>فلسفة الحرية داخل السياق الإعلام</a:t>
            </a:r>
            <a:r>
              <a:rPr lang="ar-EG" sz="3600" b="1" dirty="0">
                <a:solidFill>
                  <a:schemeClr val="bg1"/>
                </a:solidFill>
                <a:latin typeface="Sakkal Majalla" panose="02000000000000000000" pitchFamily="2" charset="-78"/>
                <a:cs typeface="Sakkal Majalla" panose="02000000000000000000" pitchFamily="2" charset="-78"/>
              </a:rPr>
              <a:t>ي</a:t>
            </a:r>
            <a:endParaRPr lang="ar-SA" sz="3600" b="1" dirty="0">
              <a:solidFill>
                <a:schemeClr val="bg1"/>
              </a:solidFill>
              <a:latin typeface="Sakkal Majalla" panose="02000000000000000000" pitchFamily="2" charset="-78"/>
              <a:cs typeface="Sakkal Majalla" panose="02000000000000000000"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2610" y="1969399"/>
            <a:ext cx="564962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هناك مجموعة من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النظريات الفلسفية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تُستخدم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لتفسير حرية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النظريات كان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السبب في ظهورها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تفسير تطور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دورها في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علاقتها بالسلطة الحاكمة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فلسفة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عام، والتي كان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أهمها نظرية المسئولية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وتتمثل أبرز هذه النظريات 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7C8427F-8FBF-B1E2-5BE2-5726C8B6A909}"/>
              </a:ext>
            </a:extLst>
          </p:cNvPr>
          <p:cNvPicPr>
            <a:picLocks noChangeAspect="1"/>
          </p:cNvPicPr>
          <p:nvPr/>
        </p:nvPicPr>
        <p:blipFill>
          <a:blip r:embed="rId3"/>
          <a:stretch>
            <a:fillRect/>
          </a:stretch>
        </p:blipFill>
        <p:spPr>
          <a:xfrm>
            <a:off x="1781644" y="2377587"/>
            <a:ext cx="2397319" cy="2442891"/>
          </a:xfrm>
          <a:prstGeom prst="rect">
            <a:avLst/>
          </a:prstGeom>
        </p:spPr>
      </p:pic>
    </p:spTree>
    <p:extLst>
      <p:ext uri="{BB962C8B-B14F-4D97-AF65-F5344CB8AC3E}">
        <p14:creationId xmlns:p14="http://schemas.microsoft.com/office/powerpoint/2010/main" val="269458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1929643"/>
            <a:ext cx="5619802" cy="3600986"/>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السلطوية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نشأت هذه النظرية في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القرن السادس عشر والقرن السابع عشر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انجلترا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وغرضها  الرئيسي  هو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وتوطيد سياسة الحكومة القابضة على زمام الحكم وخدمة الدولة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وبمقتضى هذه النظرية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يعمل في الصحف</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يصدرها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إلا من يستطيع الحصول على ترخيص من الحاكم أو رخصة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ويتم الإشراف على الصحف بواسطة الحكومات، كما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تفرض الرقابة عليها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إشكالية تطبيق العدالة الإنتقالية.. دراسة نظرية ومفاهيمية">
            <a:extLst>
              <a:ext uri="{FF2B5EF4-FFF2-40B4-BE49-F238E27FC236}">
                <a16:creationId xmlns:a16="http://schemas.microsoft.com/office/drawing/2014/main" id="{2EC0DC48-8E49-DCB8-7619-640DBF39E3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9329" y="2713384"/>
            <a:ext cx="2393990" cy="22348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078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3" y="1681166"/>
            <a:ext cx="5714996" cy="4031873"/>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الليبرالية "نظرية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تعود هذه النظرية بشكل أساسي إلى</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عصر النهضة الأوربية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وبالتحديد القرنين الثامن عشر والتاسع عشر، وتتمثل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العناصر الرئيسية لنظرية الحرية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فيما يلي:</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 يجب أن يكون حرًا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رقابة مسبقة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النشر والتوزيع</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أن يكون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مفتوحًا لأي شخص</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جماعة ومن حق الأفراد والجماعات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يمتلكوا صحفًا وغيرها من وسائل الإعلام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دون الحصول على ترخيص مسبق من السلطة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حول مفهوم الليبرالية وعلاقتها ببعض من المفاهيم الاخري منها (الديموقراطية  ,العلمانية ,الحرية ) - المركز الديمقراطي العربي">
            <a:extLst>
              <a:ext uri="{FF2B5EF4-FFF2-40B4-BE49-F238E27FC236}">
                <a16:creationId xmlns:a16="http://schemas.microsoft.com/office/drawing/2014/main" id="{AA46B669-63B6-A380-DAC7-9073B75375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166" y="2613993"/>
            <a:ext cx="2394048" cy="2208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643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6" y="1919704"/>
            <a:ext cx="5619802"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النقد الموجه</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أية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حكومة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حزب سياسي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مسئول رسمي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ألا يكون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محلًا للعقاب حتى بعد النشر</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وجود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نوع من القيود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جمع المعلومات للنشر بالوسائل القانونية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ألا يكون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هناك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 قيد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تلقى</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إرسال</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المعلومات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عبر الحدود القومية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يتمتع الصحفيون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بالاستقلال المهني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داخل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مؤسساتهم الصحفية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العولمة الليبرالية: إضعاف الأنظمة والقرار الاقتصادي الوطني | شبل سبع |  السفير العربي">
            <a:extLst>
              <a:ext uri="{FF2B5EF4-FFF2-40B4-BE49-F238E27FC236}">
                <a16:creationId xmlns:a16="http://schemas.microsoft.com/office/drawing/2014/main" id="{757EB90A-F44F-C4EF-8F80-A0217A02F9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3679" y="2584176"/>
            <a:ext cx="2464901" cy="23158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768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2795" y="1929643"/>
            <a:ext cx="5619802" cy="3600986"/>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المسئولية الاجتماعية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محاولة للتصدي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لحرية الصحافة الزائدة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 الغربية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تشكلت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لجنة حرية الصحافة في الولايات المتحدة الأمريكية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بداية العقد الثاني من القرن العشرين، لمناقشة تلك القضية، وخرجت تلك اللجنة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بتقرير</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عنوانه "</a:t>
            </a:r>
            <a:r>
              <a:rPr lang="ar-EG" sz="2800" b="1"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صحافة حرة ومسئولة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وكان هذا التقرير هو </a:t>
            </a:r>
            <a:r>
              <a:rPr lang="ar-EG" sz="28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الشرارة الأولى لنظرية المسئولية الاجتماعية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موضوع عن التطوع و اهميتة في خدمة المجتمع | المرسال">
            <a:extLst>
              <a:ext uri="{FF2B5EF4-FFF2-40B4-BE49-F238E27FC236}">
                <a16:creationId xmlns:a16="http://schemas.microsoft.com/office/drawing/2014/main" id="{32CA392D-F0A5-7ED5-BF16-3E2D2AEDA3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9595" y="2802837"/>
            <a:ext cx="2278986" cy="19009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6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009155"/>
            <a:ext cx="561980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وتقوم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الفكرة المحورية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لهذه النظرية على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الذاتي الاختياري لمهنة الصحافة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فتقوم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بتنظيم نفسها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وفقا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لمعايير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النظرية إلى جانب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تشكيل مجلس للصحافة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إطارها وافق الممارسون في الولايات المتحدة على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السلبية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الليبرالية غير مرغوبة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المجتمع الحديث،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وأن الحرية لابد أن ترتبط بالمسئولية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How These Reporters See the Media Landscape Changing - PRsay">
            <a:extLst>
              <a:ext uri="{FF2B5EF4-FFF2-40B4-BE49-F238E27FC236}">
                <a16:creationId xmlns:a16="http://schemas.microsoft.com/office/drawing/2014/main" id="{2EE0B458-BCAF-0FD7-CEE7-40E8D05772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2521" y="2812774"/>
            <a:ext cx="2027582" cy="19182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370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2795" y="1701044"/>
            <a:ext cx="5619802" cy="4031873"/>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التنموية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من السهل تحديد هوية هذه النظرية في عبارة واضحة محددة، فهي  لا تزال مجموعة من الآراء والتوصيات الملائمة لكافة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 الإعلام ووظائفها في الدول النامية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وتكتسب هذه النظرية وجودها المستقل عن نظريات الصحافة الأخرى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اعترافها وقبولها للتنمية، وتأكيدها على هوية الأمة، ووحدتها وتماسكها، ورفضها التبعية والسلطوية المتعسفة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قراءة في نظريات التنمية: كيف تنهض الدول اقتصاديًا؟ – إضاءات">
            <a:extLst>
              <a:ext uri="{FF2B5EF4-FFF2-40B4-BE49-F238E27FC236}">
                <a16:creationId xmlns:a16="http://schemas.microsoft.com/office/drawing/2014/main" id="{95502973-9564-0A92-887D-D42B9B4BA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9959" y="2594113"/>
            <a:ext cx="2445844" cy="22121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1709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0026" y="1979338"/>
            <a:ext cx="5619802"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وصحافة التنمية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النتيجة الطبيعية للصحافة الثورية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إنها</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تسعى لخلق أمة جديدة وتنميتها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وتطبيق المُثل التي أُعلنت في المرحلة الثورية السابقة، بينما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الثورية تكرس نفسها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بالكامل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مناهضة القوى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يرغب الناس في مجتمع بعينه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أن تحكمهم، ومحاولة الإحاطة بها.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اليوم العالمي لحرية الصحافة 2014: وسائل الإعلام الحرة ركيزة أساسية لتحقيق  التنمية المستدامة | أخبار الأمم المتحدة">
            <a:extLst>
              <a:ext uri="{FF2B5EF4-FFF2-40B4-BE49-F238E27FC236}">
                <a16:creationId xmlns:a16="http://schemas.microsoft.com/office/drawing/2014/main" id="{598B9F12-3C4F-AF23-3FE1-7BC95ECC78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9585" y="2709168"/>
            <a:ext cx="2516574" cy="2161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38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19585" y="4873523"/>
            <a:ext cx="4774064" cy="707886"/>
          </a:xfrm>
          <a:prstGeom prst="rect">
            <a:avLst/>
          </a:prstGeom>
          <a:noFill/>
        </p:spPr>
        <p:txBody>
          <a:bodyPr wrap="square" rtlCol="0">
            <a:spAutoFit/>
          </a:bodyPr>
          <a:lstStyle/>
          <a:p>
            <a:pPr algn="ctr"/>
            <a:r>
              <a:rPr lang="ar-EG" sz="4000" b="1" dirty="0">
                <a:solidFill>
                  <a:schemeClr val="bg1"/>
                </a:solidFill>
                <a:latin typeface="Sakkal Majalla" panose="02000000000000000000" pitchFamily="2" charset="-78"/>
                <a:cs typeface="Sakkal Majalla" panose="02000000000000000000" pitchFamily="2" charset="-78"/>
              </a:rPr>
              <a:t>آليات وأدوات محاسبة الإعلام</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5637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009155"/>
            <a:ext cx="561980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هل على الإعلام الخاص أو العالمي أن يكون مسئولًا عن رسائله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يُجيب الجميع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بالإيجاب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لكن مسئول أمام من وعن أي رسائل وكيف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منذ الخمسينات من القرن الماضي نسمع نقاشات عن مسئولية الصحافة أمام المجتمع، فإذا كانت مسئولة فيجب مُحاسبتها .. ولكن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المسئول عن محاسبتها، وما الأدوات المتاحة لذلك</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الإعلام المسؤول&quot; جندي مقاتل كشف مخابر التخطيط وتصدى لأبواق الفتنة -  الإخبارية">
            <a:extLst>
              <a:ext uri="{FF2B5EF4-FFF2-40B4-BE49-F238E27FC236}">
                <a16:creationId xmlns:a16="http://schemas.microsoft.com/office/drawing/2014/main" id="{CE015F42-510C-C157-6182-FC683C0E92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9634" y="2631780"/>
            <a:ext cx="2481170" cy="225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690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43" y="2158240"/>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بداية تقع مسئولية مُحاسبة الصحافة والإعلام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وتُحاسب في المجتمعات المُتحررة من قبل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الرأي العام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الجماعات الضاغطة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ذلك </a:t>
            </a:r>
            <a:r>
              <a:rPr lang="ar-EG" sz="30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نظريًا تقل محاسبة الإعلام والصحافة كلما كان البلد مُتحررًا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770" name="Picture 2" descr="صناعة الرأي العام والمسؤولية التبادلية - المعهد المصري للدراسات">
            <a:extLst>
              <a:ext uri="{FF2B5EF4-FFF2-40B4-BE49-F238E27FC236}">
                <a16:creationId xmlns:a16="http://schemas.microsoft.com/office/drawing/2014/main" id="{36970472-0FD3-8178-858E-8CB1BF3DAD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8552" y="2593078"/>
            <a:ext cx="2336978" cy="20783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751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277509"/>
            <a:ext cx="5619802" cy="2554545"/>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فالمنظمات الصحفية العالمية مثل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معهد الصحافة الدولي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لجنة الصحافة الحرة العالمية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الجمعية الأمريكية للصحافة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بيت 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نجدها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دائمًا قلقة بشأن تطبيق آليات محاسبة الصحافة في العالم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أخلاقيات الصحافة | شبكة الصحفيين الدوليين">
            <a:extLst>
              <a:ext uri="{FF2B5EF4-FFF2-40B4-BE49-F238E27FC236}">
                <a16:creationId xmlns:a16="http://schemas.microsoft.com/office/drawing/2014/main" id="{BBEEFF21-D78E-EC43-FC7D-CE40B821D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913" y="2733260"/>
            <a:ext cx="2004391" cy="20176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717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5" y="2188062"/>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وضع المُحرر الفرنسي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كلاود </a:t>
            </a:r>
            <a:r>
              <a:rPr lang="ar-EG" sz="3200" dirty="0" err="1">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بيرتاند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قائمة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بآليات محاسبة الصحافة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اسماها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نظام المحاسبة الصحفية.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اشتمت قائمة الآليات تلك على آليات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داخلية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خارجية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وأخرى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تعاونية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a:t>
            </a:r>
            <a:r>
              <a:rPr lang="ar-EG" sz="32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كانت كالتالي: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تصنيف عالمي: هذه الدول لا تحترم سيادة القانون | Radiosawa">
            <a:extLst>
              <a:ext uri="{FF2B5EF4-FFF2-40B4-BE49-F238E27FC236}">
                <a16:creationId xmlns:a16="http://schemas.microsoft.com/office/drawing/2014/main" id="{BE00FB90-804E-34AA-0F40-8365C5AEB3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670" y="2653749"/>
            <a:ext cx="2503004" cy="20957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2602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7" y="2366963"/>
            <a:ext cx="5619802" cy="2616101"/>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آليات داخلية: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شريعة الأخلاق العامة.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النقد الداخلي.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استطلاع آراء القراء.</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النقد الذاتي.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ندوة حول &quot;أخلاقيات العمل الإعلامي&quot; بالتحرير لاونج | احكي">
            <a:extLst>
              <a:ext uri="{FF2B5EF4-FFF2-40B4-BE49-F238E27FC236}">
                <a16:creationId xmlns:a16="http://schemas.microsoft.com/office/drawing/2014/main" id="{75D34370-675E-5F1A-1235-08EA344E99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6147" t="12583" b="21251"/>
          <a:stretch/>
        </p:blipFill>
        <p:spPr bwMode="auto">
          <a:xfrm>
            <a:off x="2227237" y="2426597"/>
            <a:ext cx="2722451" cy="24535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829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1423" y="2009155"/>
            <a:ext cx="5619802" cy="304698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الآليات الخارجية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فشملت:</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 البديل.</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المراجعة الصحفية.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مجالس الصحافة.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الدورات الأخلاقية.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الكتب والمقالات النقدية.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22" name="Picture 2" descr="مستر إعلام: نموذج أسئلة امتحان البابل شيت لمادة تشريعات الإعلام واخلاقياته  جزء الدكتورة نرمين الأزرق">
            <a:extLst>
              <a:ext uri="{FF2B5EF4-FFF2-40B4-BE49-F238E27FC236}">
                <a16:creationId xmlns:a16="http://schemas.microsoft.com/office/drawing/2014/main" id="{F5E6D486-B002-CECB-8E77-5507F509BE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9021" y="2534477"/>
            <a:ext cx="2390361" cy="22462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685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22914" y="2108545"/>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وتمثلت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الآليات التعاونية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رسائل المُحرر.</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التعليم المستمر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مدرب الأخلاقيات.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مُحقق الشكاوى.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الجوائز والمكافآت.</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746" name="Picture 2" descr="الاخلاقيات المهنية الاعلامية وبناء المجتمع">
            <a:extLst>
              <a:ext uri="{FF2B5EF4-FFF2-40B4-BE49-F238E27FC236}">
                <a16:creationId xmlns:a16="http://schemas.microsoft.com/office/drawing/2014/main" id="{6423E932-0079-9DED-2E4B-1990821646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6328" y="2658279"/>
            <a:ext cx="2942811" cy="23388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5455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9718" y="1850127"/>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 المحاسبة قد نخسر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قد تفتح هذه المُحاسبة باب النقد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يُسهم في إعادة تقييم السياسات الصحفية وتحسين الأداء</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ذلك هذا المفهوم يحتاج إلى المراجعة والتدقيق.. فلا يمكن أن تستقيم الحرية بلا مسئولية، ولا يمكن أن  يُمارس العمل الإعلامي المهني بلا مسئولية.. ولن يتحقق الاثنان بلا مُحاسبة أو رقابة.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مقال عن الاعلام...... تعرف على وظائف وسائل الاعلام فى المجتمع|&quot;معلومات&quot;">
            <a:extLst>
              <a:ext uri="{FF2B5EF4-FFF2-40B4-BE49-F238E27FC236}">
                <a16:creationId xmlns:a16="http://schemas.microsoft.com/office/drawing/2014/main" id="{169FAE2B-686E-6BE1-F938-84B6B8A4C5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3070" y="2693504"/>
            <a:ext cx="2435087" cy="20971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4576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4750903" y="2494466"/>
            <a:ext cx="5764695" cy="2923877"/>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المسئولية الاجتماعية للإعلام</a:t>
            </a:r>
          </a:p>
          <a:p>
            <a:pPr algn="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بالمسئولية الاجتماعية؟</a:t>
            </a:r>
          </a:p>
          <a:p>
            <a:pPr algn="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الموازنة بين الحرية والمسئولية.</a:t>
            </a:r>
          </a:p>
          <a:p>
            <a:pPr algn="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فلسفة الحرية داخل السياق الإعلامي.</a:t>
            </a:r>
          </a:p>
          <a:p>
            <a:pPr algn="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آليات وأدوات محاسبة الإعلام.</a:t>
            </a:r>
          </a:p>
        </p:txBody>
      </p:sp>
      <p:sp>
        <p:nvSpPr>
          <p:cNvPr id="7" name="TextBox 6">
            <a:extLst>
              <a:ext uri="{FF2B5EF4-FFF2-40B4-BE49-F238E27FC236}">
                <a16:creationId xmlns:a16="http://schemas.microsoft.com/office/drawing/2014/main" id="{E0E104E5-E4DF-EB25-BB78-9354438259B5}"/>
              </a:ext>
            </a:extLst>
          </p:cNvPr>
          <p:cNvSpPr txBox="1"/>
          <p:nvPr/>
        </p:nvSpPr>
        <p:spPr>
          <a:xfrm>
            <a:off x="4173471" y="900412"/>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Check List 2 PNG Transparent Images Free Download | Vector Files | Pngtree">
            <a:extLst>
              <a:ext uri="{FF2B5EF4-FFF2-40B4-BE49-F238E27FC236}">
                <a16:creationId xmlns:a16="http://schemas.microsoft.com/office/drawing/2014/main" id="{84CE2455-C5CB-2DE1-C3D8-DD28356E4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24" y="2613803"/>
            <a:ext cx="2693505" cy="2598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580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الأولى</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3105</TotalTime>
  <Words>1967</Words>
  <Application>Microsoft Office PowerPoint</Application>
  <PresentationFormat>Widescreen</PresentationFormat>
  <Paragraphs>159</Paragraphs>
  <Slides>42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30</cp:revision>
  <dcterms:created xsi:type="dcterms:W3CDTF">2023-04-29T09:08:23Z</dcterms:created>
  <dcterms:modified xsi:type="dcterms:W3CDTF">2023-09-23T20:34:56Z</dcterms:modified>
</cp:coreProperties>
</file>