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483" r:id="rId3"/>
    <p:sldId id="484" r:id="rId4"/>
    <p:sldId id="485" r:id="rId5"/>
    <p:sldId id="486" r:id="rId6"/>
    <p:sldId id="487" r:id="rId7"/>
    <p:sldId id="488" r:id="rId8"/>
    <p:sldId id="489" r:id="rId9"/>
    <p:sldId id="490" r:id="rId10"/>
    <p:sldId id="491" r:id="rId11"/>
    <p:sldId id="492" r:id="rId12"/>
    <p:sldId id="493" r:id="rId13"/>
    <p:sldId id="494" r:id="rId14"/>
    <p:sldId id="495" r:id="rId15"/>
    <p:sldId id="496" r:id="rId16"/>
    <p:sldId id="497" r:id="rId17"/>
    <p:sldId id="498" r:id="rId18"/>
    <p:sldId id="499" r:id="rId19"/>
    <p:sldId id="500" r:id="rId20"/>
    <p:sldId id="501" r:id="rId21"/>
    <p:sldId id="502" r:id="rId22"/>
    <p:sldId id="503" r:id="rId23"/>
    <p:sldId id="504" r:id="rId24"/>
    <p:sldId id="505" r:id="rId25"/>
    <p:sldId id="506" r:id="rId26"/>
    <p:sldId id="507" r:id="rId27"/>
    <p:sldId id="508" r:id="rId28"/>
    <p:sldId id="509" r:id="rId29"/>
    <p:sldId id="510" r:id="rId30"/>
    <p:sldId id="511" r:id="rId31"/>
    <p:sldId id="512" r:id="rId32"/>
    <p:sldId id="513" r:id="rId33"/>
    <p:sldId id="514" r:id="rId34"/>
    <p:sldId id="515" r:id="rId35"/>
    <p:sldId id="516" r:id="rId36"/>
    <p:sldId id="517" r:id="rId37"/>
    <p:sldId id="518" r:id="rId38"/>
    <p:sldId id="519" r:id="rId39"/>
    <p:sldId id="520"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0" d="100"/>
          <a:sy n="80" d="100"/>
        </p:scale>
        <p:origin x="634"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D77D20A-378E-4EA5-A34A-222161470C69}"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pPr rtl="1"/>
          <a:endParaRPr lang="ar-SA"/>
        </a:p>
      </dgm:t>
    </dgm:pt>
    <dgm:pt modelId="{CD1EEC4E-8B90-4847-9E9F-E46BDD060D38}">
      <dgm:prSet phldrT="[Text]" custT="1"/>
      <dgm:spPr/>
      <dgm:t>
        <a:bodyPr/>
        <a:lstStyle/>
        <a:p>
          <a:pPr rtl="1"/>
          <a:r>
            <a:rPr lang="en-US" sz="3000" b="1" dirty="0">
              <a:solidFill>
                <a:schemeClr val="tx1"/>
              </a:solidFill>
              <a:latin typeface="Times New Roman" pitchFamily="18" charset="0"/>
              <a:cs typeface="Times New Roman" pitchFamily="18" charset="0"/>
            </a:rPr>
            <a:t>Sample Types</a:t>
          </a:r>
          <a:endParaRPr lang="ar-SA" sz="3000" b="1" dirty="0">
            <a:solidFill>
              <a:srgbClr val="C00000"/>
            </a:solidFill>
          </a:endParaRPr>
        </a:p>
      </dgm:t>
    </dgm:pt>
    <dgm:pt modelId="{B2A74E88-0C56-4719-BED1-434F8EF00F9E}" type="parTrans" cxnId="{879E1117-D64E-47C4-87AC-26B9199116BD}">
      <dgm:prSet/>
      <dgm:spPr/>
      <dgm:t>
        <a:bodyPr/>
        <a:lstStyle/>
        <a:p>
          <a:pPr rtl="1"/>
          <a:endParaRPr lang="ar-SA"/>
        </a:p>
      </dgm:t>
    </dgm:pt>
    <dgm:pt modelId="{5CC73C04-0A8C-4FA1-B8F0-82042123FA81}" type="sibTrans" cxnId="{879E1117-D64E-47C4-87AC-26B9199116BD}">
      <dgm:prSet/>
      <dgm:spPr/>
      <dgm:t>
        <a:bodyPr/>
        <a:lstStyle/>
        <a:p>
          <a:pPr rtl="1"/>
          <a:endParaRPr lang="ar-SA"/>
        </a:p>
      </dgm:t>
    </dgm:pt>
    <dgm:pt modelId="{834AFD78-BF7E-4A37-99CB-4A2C66FD49BA}">
      <dgm:prSet phldrT="[Text]" custT="1"/>
      <dgm:spPr/>
      <dgm:t>
        <a:bodyPr/>
        <a:lstStyle/>
        <a:p>
          <a:pPr>
            <a:buFont typeface="+mj-lt"/>
            <a:buAutoNum type="arabicParenR" startAt="2"/>
          </a:pPr>
          <a:r>
            <a:rPr lang="en-US" sz="2400" b="1" u="none" dirty="0">
              <a:solidFill>
                <a:srgbClr val="0070C0"/>
              </a:solidFill>
            </a:rPr>
            <a:t>Non-random samples</a:t>
          </a:r>
          <a:endParaRPr lang="ar-SA" sz="2400" b="1" u="none" dirty="0">
            <a:solidFill>
              <a:srgbClr val="0070C0"/>
            </a:solidFill>
          </a:endParaRPr>
        </a:p>
      </dgm:t>
    </dgm:pt>
    <dgm:pt modelId="{A5E992FD-5B6C-443C-8260-999E205A02B8}" type="parTrans" cxnId="{8E1597EB-9965-4A21-B8F8-71E79CC2BB71}">
      <dgm:prSet/>
      <dgm:spPr>
        <a:ln>
          <a:solidFill>
            <a:schemeClr val="tx1"/>
          </a:solidFill>
        </a:ln>
      </dgm:spPr>
      <dgm:t>
        <a:bodyPr/>
        <a:lstStyle/>
        <a:p>
          <a:pPr rtl="1"/>
          <a:endParaRPr lang="ar-SA"/>
        </a:p>
      </dgm:t>
    </dgm:pt>
    <dgm:pt modelId="{58C2AF7D-0F3D-461E-8947-87D0C71A4888}" type="sibTrans" cxnId="{8E1597EB-9965-4A21-B8F8-71E79CC2BB71}">
      <dgm:prSet/>
      <dgm:spPr/>
      <dgm:t>
        <a:bodyPr/>
        <a:lstStyle/>
        <a:p>
          <a:pPr rtl="1"/>
          <a:endParaRPr lang="ar-SA"/>
        </a:p>
      </dgm:t>
    </dgm:pt>
    <dgm:pt modelId="{F15AFD12-E246-421B-94C8-A67FA61AF10A}">
      <dgm:prSet phldrT="[Text]" custT="1"/>
      <dgm:spPr/>
      <dgm:t>
        <a:bodyPr/>
        <a:lstStyle/>
        <a:p>
          <a:pPr algn="l" rtl="0"/>
          <a:r>
            <a:rPr lang="en-US" sz="2000" b="1" dirty="0"/>
            <a:t>- Convenience </a:t>
          </a:r>
        </a:p>
        <a:p>
          <a:pPr algn="l">
            <a:buFontTx/>
            <a:buChar char="-"/>
          </a:pPr>
          <a:r>
            <a:rPr lang="en-US" sz="2000" b="1" dirty="0"/>
            <a:t>- Intended</a:t>
          </a:r>
        </a:p>
        <a:p>
          <a:pPr algn="l">
            <a:buFontTx/>
            <a:buChar char="-"/>
          </a:pPr>
          <a:r>
            <a:rPr lang="en-US" sz="2000" b="1" dirty="0"/>
            <a:t>- Quota</a:t>
          </a:r>
        </a:p>
        <a:p>
          <a:pPr algn="l">
            <a:buFontTx/>
            <a:buChar char="-"/>
          </a:pPr>
          <a:r>
            <a:rPr lang="en-US" sz="2000" b="1" dirty="0"/>
            <a:t>- Snowball </a:t>
          </a:r>
          <a:endParaRPr lang="ar-SA" sz="2000" b="1" dirty="0"/>
        </a:p>
      </dgm:t>
    </dgm:pt>
    <dgm:pt modelId="{B738F5D7-50FF-419F-BCBA-70EF7595E6B7}" type="parTrans" cxnId="{2615880A-3802-438F-9A4C-2464193A5B7C}">
      <dgm:prSet/>
      <dgm:spPr>
        <a:ln>
          <a:solidFill>
            <a:schemeClr val="tx1"/>
          </a:solidFill>
        </a:ln>
      </dgm:spPr>
      <dgm:t>
        <a:bodyPr/>
        <a:lstStyle/>
        <a:p>
          <a:pPr rtl="1"/>
          <a:endParaRPr lang="ar-SA"/>
        </a:p>
      </dgm:t>
    </dgm:pt>
    <dgm:pt modelId="{D50DFCE2-91E8-49C3-88A8-995B1779FE91}" type="sibTrans" cxnId="{2615880A-3802-438F-9A4C-2464193A5B7C}">
      <dgm:prSet/>
      <dgm:spPr/>
      <dgm:t>
        <a:bodyPr/>
        <a:lstStyle/>
        <a:p>
          <a:pPr rtl="1"/>
          <a:endParaRPr lang="ar-SA"/>
        </a:p>
      </dgm:t>
    </dgm:pt>
    <dgm:pt modelId="{E9C4AF35-7514-45BD-9D06-D10FE167A44F}">
      <dgm:prSet phldrT="[Text]" custT="1"/>
      <dgm:spPr/>
      <dgm:t>
        <a:bodyPr/>
        <a:lstStyle/>
        <a:p>
          <a:pPr rtl="1"/>
          <a:r>
            <a:rPr lang="en-US" sz="2800" b="1" u="none" dirty="0">
              <a:solidFill>
                <a:srgbClr val="0070C0"/>
              </a:solidFill>
            </a:rPr>
            <a:t>Random sample </a:t>
          </a:r>
          <a:endParaRPr lang="ar-SA" sz="2800" b="1" u="none" dirty="0">
            <a:solidFill>
              <a:srgbClr val="0070C0"/>
            </a:solidFill>
          </a:endParaRPr>
        </a:p>
      </dgm:t>
    </dgm:pt>
    <dgm:pt modelId="{8B055742-3A5B-4D3B-98B4-C298303080D9}" type="parTrans" cxnId="{DC8D3410-8CAD-4290-A76B-DE75769AA128}">
      <dgm:prSet/>
      <dgm:spPr>
        <a:ln>
          <a:solidFill>
            <a:schemeClr val="tx1"/>
          </a:solidFill>
        </a:ln>
      </dgm:spPr>
      <dgm:t>
        <a:bodyPr/>
        <a:lstStyle/>
        <a:p>
          <a:pPr rtl="1"/>
          <a:endParaRPr lang="ar-SA"/>
        </a:p>
      </dgm:t>
    </dgm:pt>
    <dgm:pt modelId="{1554207D-317B-4A4F-A5DD-673684BEBD18}" type="sibTrans" cxnId="{DC8D3410-8CAD-4290-A76B-DE75769AA128}">
      <dgm:prSet/>
      <dgm:spPr/>
      <dgm:t>
        <a:bodyPr/>
        <a:lstStyle/>
        <a:p>
          <a:pPr rtl="1"/>
          <a:endParaRPr lang="ar-SA"/>
        </a:p>
      </dgm:t>
    </dgm:pt>
    <dgm:pt modelId="{6B7523B1-A3FD-410B-A65E-E6C7B22E5C63}">
      <dgm:prSet phldrT="[Text]" custT="1"/>
      <dgm:spPr/>
      <dgm:t>
        <a:bodyPr/>
        <a:lstStyle/>
        <a:p>
          <a:pPr algn="l" rtl="0"/>
          <a:r>
            <a:rPr lang="en-US" sz="2000" b="1" dirty="0"/>
            <a:t>- Simple </a:t>
          </a:r>
        </a:p>
        <a:p>
          <a:pPr algn="l" rtl="0"/>
          <a:r>
            <a:rPr lang="en-US" sz="2000" b="1" dirty="0"/>
            <a:t>- Systematic </a:t>
          </a:r>
        </a:p>
        <a:p>
          <a:pPr algn="l" rtl="0">
            <a:buFontTx/>
            <a:buChar char="-"/>
          </a:pPr>
          <a:r>
            <a:rPr lang="en-US" sz="2000" b="1" dirty="0"/>
            <a:t>- Stratified </a:t>
          </a:r>
        </a:p>
        <a:p>
          <a:pPr algn="l" rtl="0">
            <a:buFontTx/>
            <a:buChar char="-"/>
          </a:pPr>
          <a:r>
            <a:rPr lang="en-US" sz="2000" b="1" dirty="0"/>
            <a:t>- Cluster </a:t>
          </a:r>
          <a:endParaRPr lang="ar-SA" sz="2000" b="1" dirty="0"/>
        </a:p>
      </dgm:t>
    </dgm:pt>
    <dgm:pt modelId="{29B5500D-C134-4A60-9D7B-D6D7FED1EC79}" type="parTrans" cxnId="{9829D0EE-E476-41EF-B609-0664D9F316BE}">
      <dgm:prSet/>
      <dgm:spPr>
        <a:ln>
          <a:solidFill>
            <a:schemeClr val="tx1"/>
          </a:solidFill>
        </a:ln>
      </dgm:spPr>
      <dgm:t>
        <a:bodyPr/>
        <a:lstStyle/>
        <a:p>
          <a:pPr rtl="1"/>
          <a:endParaRPr lang="ar-SA"/>
        </a:p>
      </dgm:t>
    </dgm:pt>
    <dgm:pt modelId="{B9F7BE9F-CBD1-43F8-BF7B-75034DD0AED0}" type="sibTrans" cxnId="{9829D0EE-E476-41EF-B609-0664D9F316BE}">
      <dgm:prSet/>
      <dgm:spPr/>
      <dgm:t>
        <a:bodyPr/>
        <a:lstStyle/>
        <a:p>
          <a:pPr rtl="1"/>
          <a:endParaRPr lang="ar-SA"/>
        </a:p>
      </dgm:t>
    </dgm:pt>
    <dgm:pt modelId="{65AFB819-6B70-491A-A739-71CC88D7954B}" type="pres">
      <dgm:prSet presAssocID="{0D77D20A-378E-4EA5-A34A-222161470C69}" presName="hierChild1" presStyleCnt="0">
        <dgm:presLayoutVars>
          <dgm:chPref val="1"/>
          <dgm:dir/>
          <dgm:animOne val="branch"/>
          <dgm:animLvl val="lvl"/>
          <dgm:resizeHandles/>
        </dgm:presLayoutVars>
      </dgm:prSet>
      <dgm:spPr/>
    </dgm:pt>
    <dgm:pt modelId="{129363B1-35EB-4397-80F7-6BDFC2F76E43}" type="pres">
      <dgm:prSet presAssocID="{CD1EEC4E-8B90-4847-9E9F-E46BDD060D38}" presName="hierRoot1" presStyleCnt="0"/>
      <dgm:spPr/>
    </dgm:pt>
    <dgm:pt modelId="{16E0EBF2-0E25-462D-B576-637DDC9818FF}" type="pres">
      <dgm:prSet presAssocID="{CD1EEC4E-8B90-4847-9E9F-E46BDD060D38}" presName="composite" presStyleCnt="0"/>
      <dgm:spPr/>
    </dgm:pt>
    <dgm:pt modelId="{D71D83EA-CF09-46A3-AF77-265B52437003}" type="pres">
      <dgm:prSet presAssocID="{CD1EEC4E-8B90-4847-9E9F-E46BDD060D38}" presName="background" presStyleLbl="node0" presStyleIdx="0" presStyleCnt="1"/>
      <dgm:spPr/>
    </dgm:pt>
    <dgm:pt modelId="{6BE5595B-28E8-4B5C-A155-C876E6B50314}" type="pres">
      <dgm:prSet presAssocID="{CD1EEC4E-8B90-4847-9E9F-E46BDD060D38}" presName="text" presStyleLbl="fgAcc0" presStyleIdx="0" presStyleCnt="1" custScaleX="145044" custScaleY="41078" custLinFactNeighborX="-17815" custLinFactNeighborY="-22417">
        <dgm:presLayoutVars>
          <dgm:chPref val="3"/>
        </dgm:presLayoutVars>
      </dgm:prSet>
      <dgm:spPr/>
    </dgm:pt>
    <dgm:pt modelId="{5EF09811-111E-46A2-8A0A-FAD32FDA7F8E}" type="pres">
      <dgm:prSet presAssocID="{CD1EEC4E-8B90-4847-9E9F-E46BDD060D38}" presName="hierChild2" presStyleCnt="0"/>
      <dgm:spPr/>
    </dgm:pt>
    <dgm:pt modelId="{1FF7BCB4-4686-46DF-B1F6-7ABD290FC38A}" type="pres">
      <dgm:prSet presAssocID="{A5E992FD-5B6C-443C-8260-999E205A02B8}" presName="Name10" presStyleLbl="parChTrans1D2" presStyleIdx="0" presStyleCnt="2"/>
      <dgm:spPr/>
    </dgm:pt>
    <dgm:pt modelId="{08A3F31C-74E9-47A8-BF94-B7BF4D6ECAF9}" type="pres">
      <dgm:prSet presAssocID="{834AFD78-BF7E-4A37-99CB-4A2C66FD49BA}" presName="hierRoot2" presStyleCnt="0"/>
      <dgm:spPr/>
    </dgm:pt>
    <dgm:pt modelId="{0186F6CD-D360-41B0-BCE9-D5593BE19B67}" type="pres">
      <dgm:prSet presAssocID="{834AFD78-BF7E-4A37-99CB-4A2C66FD49BA}" presName="composite2" presStyleCnt="0"/>
      <dgm:spPr/>
    </dgm:pt>
    <dgm:pt modelId="{C22C109D-DFB3-441D-BC63-14C3DA459405}" type="pres">
      <dgm:prSet presAssocID="{834AFD78-BF7E-4A37-99CB-4A2C66FD49BA}" presName="background2" presStyleLbl="node2" presStyleIdx="0" presStyleCnt="2"/>
      <dgm:spPr/>
    </dgm:pt>
    <dgm:pt modelId="{DD2BD5A4-BDA0-4E54-9E0F-177DE3456433}" type="pres">
      <dgm:prSet presAssocID="{834AFD78-BF7E-4A37-99CB-4A2C66FD49BA}" presName="text2" presStyleLbl="fgAcc2" presStyleIdx="0" presStyleCnt="2" custScaleX="167155" custScaleY="36205">
        <dgm:presLayoutVars>
          <dgm:chPref val="3"/>
        </dgm:presLayoutVars>
      </dgm:prSet>
      <dgm:spPr/>
    </dgm:pt>
    <dgm:pt modelId="{926D4DF2-4409-4829-A679-F044420C1DD5}" type="pres">
      <dgm:prSet presAssocID="{834AFD78-BF7E-4A37-99CB-4A2C66FD49BA}" presName="hierChild3" presStyleCnt="0"/>
      <dgm:spPr/>
    </dgm:pt>
    <dgm:pt modelId="{5ECDF357-1504-401D-90CF-16872876D807}" type="pres">
      <dgm:prSet presAssocID="{B738F5D7-50FF-419F-BCBA-70EF7595E6B7}" presName="Name17" presStyleLbl="parChTrans1D3" presStyleIdx="0" presStyleCnt="2"/>
      <dgm:spPr/>
    </dgm:pt>
    <dgm:pt modelId="{046147BE-22C8-4EDB-85B2-4187490FD20D}" type="pres">
      <dgm:prSet presAssocID="{F15AFD12-E246-421B-94C8-A67FA61AF10A}" presName="hierRoot3" presStyleCnt="0"/>
      <dgm:spPr/>
    </dgm:pt>
    <dgm:pt modelId="{8A4A8505-CC7E-4E84-AA78-FEF2B505FB2B}" type="pres">
      <dgm:prSet presAssocID="{F15AFD12-E246-421B-94C8-A67FA61AF10A}" presName="composite3" presStyleCnt="0"/>
      <dgm:spPr/>
    </dgm:pt>
    <dgm:pt modelId="{34AEA4B3-41CC-4779-8C4E-590846B0C9F9}" type="pres">
      <dgm:prSet presAssocID="{F15AFD12-E246-421B-94C8-A67FA61AF10A}" presName="background3" presStyleLbl="node3" presStyleIdx="0" presStyleCnt="2"/>
      <dgm:spPr/>
    </dgm:pt>
    <dgm:pt modelId="{ECA352FA-770F-4BEC-8C51-24F5EEFEDCDD}" type="pres">
      <dgm:prSet presAssocID="{F15AFD12-E246-421B-94C8-A67FA61AF10A}" presName="text3" presStyleLbl="fgAcc3" presStyleIdx="0" presStyleCnt="2" custScaleX="132904" custScaleY="136346">
        <dgm:presLayoutVars>
          <dgm:chPref val="3"/>
        </dgm:presLayoutVars>
      </dgm:prSet>
      <dgm:spPr/>
    </dgm:pt>
    <dgm:pt modelId="{BE4C8E4B-9C98-45F0-B8BC-2B3FE63476FD}" type="pres">
      <dgm:prSet presAssocID="{F15AFD12-E246-421B-94C8-A67FA61AF10A}" presName="hierChild4" presStyleCnt="0"/>
      <dgm:spPr/>
    </dgm:pt>
    <dgm:pt modelId="{A5E29147-67AD-4481-A2A6-4E1DCF6FC1FC}" type="pres">
      <dgm:prSet presAssocID="{8B055742-3A5B-4D3B-98B4-C298303080D9}" presName="Name10" presStyleLbl="parChTrans1D2" presStyleIdx="1" presStyleCnt="2"/>
      <dgm:spPr/>
    </dgm:pt>
    <dgm:pt modelId="{2851BD6F-5AE3-42D3-8D1D-F94E39B10AF5}" type="pres">
      <dgm:prSet presAssocID="{E9C4AF35-7514-45BD-9D06-D10FE167A44F}" presName="hierRoot2" presStyleCnt="0"/>
      <dgm:spPr/>
    </dgm:pt>
    <dgm:pt modelId="{2803E033-5D80-4891-9DF2-147BF9422008}" type="pres">
      <dgm:prSet presAssocID="{E9C4AF35-7514-45BD-9D06-D10FE167A44F}" presName="composite2" presStyleCnt="0"/>
      <dgm:spPr/>
    </dgm:pt>
    <dgm:pt modelId="{425EB07B-3FBE-46B7-873C-EC6C770471A5}" type="pres">
      <dgm:prSet presAssocID="{E9C4AF35-7514-45BD-9D06-D10FE167A44F}" presName="background2" presStyleLbl="node2" presStyleIdx="1" presStyleCnt="2"/>
      <dgm:spPr/>
    </dgm:pt>
    <dgm:pt modelId="{6F55BDAF-E073-452D-8A12-F1918ABF59B8}" type="pres">
      <dgm:prSet presAssocID="{E9C4AF35-7514-45BD-9D06-D10FE167A44F}" presName="text2" presStyleLbl="fgAcc2" presStyleIdx="1" presStyleCnt="2" custScaleX="152544" custScaleY="39522" custLinFactNeighborX="-1587" custLinFactNeighborY="-1889">
        <dgm:presLayoutVars>
          <dgm:chPref val="3"/>
        </dgm:presLayoutVars>
      </dgm:prSet>
      <dgm:spPr/>
    </dgm:pt>
    <dgm:pt modelId="{7BA497F9-7A2B-4343-848D-E502BDED7A81}" type="pres">
      <dgm:prSet presAssocID="{E9C4AF35-7514-45BD-9D06-D10FE167A44F}" presName="hierChild3" presStyleCnt="0"/>
      <dgm:spPr/>
    </dgm:pt>
    <dgm:pt modelId="{3D560657-9DF7-4497-A1CC-D3FBCE53FEED}" type="pres">
      <dgm:prSet presAssocID="{29B5500D-C134-4A60-9D7B-D6D7FED1EC79}" presName="Name17" presStyleLbl="parChTrans1D3" presStyleIdx="1" presStyleCnt="2"/>
      <dgm:spPr/>
    </dgm:pt>
    <dgm:pt modelId="{83612AF7-7FB1-4B0E-9AE1-783492C02B7C}" type="pres">
      <dgm:prSet presAssocID="{6B7523B1-A3FD-410B-A65E-E6C7B22E5C63}" presName="hierRoot3" presStyleCnt="0"/>
      <dgm:spPr/>
    </dgm:pt>
    <dgm:pt modelId="{CEB7F53D-6FAB-4A1D-BA99-4770CEF564E8}" type="pres">
      <dgm:prSet presAssocID="{6B7523B1-A3FD-410B-A65E-E6C7B22E5C63}" presName="composite3" presStyleCnt="0"/>
      <dgm:spPr/>
    </dgm:pt>
    <dgm:pt modelId="{0E1DAC40-C4F8-4511-A594-B81D9F23C320}" type="pres">
      <dgm:prSet presAssocID="{6B7523B1-A3FD-410B-A65E-E6C7B22E5C63}" presName="background3" presStyleLbl="node3" presStyleIdx="1" presStyleCnt="2"/>
      <dgm:spPr/>
    </dgm:pt>
    <dgm:pt modelId="{CAFA2667-4058-40B8-81B5-A536C14A651E}" type="pres">
      <dgm:prSet presAssocID="{6B7523B1-A3FD-410B-A65E-E6C7B22E5C63}" presName="text3" presStyleLbl="fgAcc3" presStyleIdx="1" presStyleCnt="2" custScaleY="133029">
        <dgm:presLayoutVars>
          <dgm:chPref val="3"/>
        </dgm:presLayoutVars>
      </dgm:prSet>
      <dgm:spPr/>
    </dgm:pt>
    <dgm:pt modelId="{251E7D1A-1202-479D-8EE9-7AF60AB98E8A}" type="pres">
      <dgm:prSet presAssocID="{6B7523B1-A3FD-410B-A65E-E6C7B22E5C63}" presName="hierChild4" presStyleCnt="0"/>
      <dgm:spPr/>
    </dgm:pt>
  </dgm:ptLst>
  <dgm:cxnLst>
    <dgm:cxn modelId="{2615880A-3802-438F-9A4C-2464193A5B7C}" srcId="{834AFD78-BF7E-4A37-99CB-4A2C66FD49BA}" destId="{F15AFD12-E246-421B-94C8-A67FA61AF10A}" srcOrd="0" destOrd="0" parTransId="{B738F5D7-50FF-419F-BCBA-70EF7595E6B7}" sibTransId="{D50DFCE2-91E8-49C3-88A8-995B1779FE91}"/>
    <dgm:cxn modelId="{DC8D3410-8CAD-4290-A76B-DE75769AA128}" srcId="{CD1EEC4E-8B90-4847-9E9F-E46BDD060D38}" destId="{E9C4AF35-7514-45BD-9D06-D10FE167A44F}" srcOrd="1" destOrd="0" parTransId="{8B055742-3A5B-4D3B-98B4-C298303080D9}" sibTransId="{1554207D-317B-4A4F-A5DD-673684BEBD18}"/>
    <dgm:cxn modelId="{68C37515-E6E3-4A1A-A39F-89297EAAF5E4}" type="presOf" srcId="{E9C4AF35-7514-45BD-9D06-D10FE167A44F}" destId="{6F55BDAF-E073-452D-8A12-F1918ABF59B8}" srcOrd="0" destOrd="0" presId="urn:microsoft.com/office/officeart/2005/8/layout/hierarchy1"/>
    <dgm:cxn modelId="{879E1117-D64E-47C4-87AC-26B9199116BD}" srcId="{0D77D20A-378E-4EA5-A34A-222161470C69}" destId="{CD1EEC4E-8B90-4847-9E9F-E46BDD060D38}" srcOrd="0" destOrd="0" parTransId="{B2A74E88-0C56-4719-BED1-434F8EF00F9E}" sibTransId="{5CC73C04-0A8C-4FA1-B8F0-82042123FA81}"/>
    <dgm:cxn modelId="{43D03F45-26C2-4824-BAC9-BB51B4CAE741}" type="presOf" srcId="{A5E992FD-5B6C-443C-8260-999E205A02B8}" destId="{1FF7BCB4-4686-46DF-B1F6-7ABD290FC38A}" srcOrd="0" destOrd="0" presId="urn:microsoft.com/office/officeart/2005/8/layout/hierarchy1"/>
    <dgm:cxn modelId="{4077D04C-4E07-406F-8B92-AC450DF6D8EA}" type="presOf" srcId="{834AFD78-BF7E-4A37-99CB-4A2C66FD49BA}" destId="{DD2BD5A4-BDA0-4E54-9E0F-177DE3456433}" srcOrd="0" destOrd="0" presId="urn:microsoft.com/office/officeart/2005/8/layout/hierarchy1"/>
    <dgm:cxn modelId="{676FBD75-0E3D-4199-A9F6-4FD6ECA355A7}" type="presOf" srcId="{0D77D20A-378E-4EA5-A34A-222161470C69}" destId="{65AFB819-6B70-491A-A739-71CC88D7954B}" srcOrd="0" destOrd="0" presId="urn:microsoft.com/office/officeart/2005/8/layout/hierarchy1"/>
    <dgm:cxn modelId="{EDBCFA8B-5FE4-4A46-89D5-72DE100B2283}" type="presOf" srcId="{B738F5D7-50FF-419F-BCBA-70EF7595E6B7}" destId="{5ECDF357-1504-401D-90CF-16872876D807}" srcOrd="0" destOrd="0" presId="urn:microsoft.com/office/officeart/2005/8/layout/hierarchy1"/>
    <dgm:cxn modelId="{9A8E619B-52EC-4408-BFC6-314F5A9F0721}" type="presOf" srcId="{29B5500D-C134-4A60-9D7B-D6D7FED1EC79}" destId="{3D560657-9DF7-4497-A1CC-D3FBCE53FEED}" srcOrd="0" destOrd="0" presId="urn:microsoft.com/office/officeart/2005/8/layout/hierarchy1"/>
    <dgm:cxn modelId="{330F60B9-DD8A-4050-B244-EEE039001791}" type="presOf" srcId="{F15AFD12-E246-421B-94C8-A67FA61AF10A}" destId="{ECA352FA-770F-4BEC-8C51-24F5EEFEDCDD}" srcOrd="0" destOrd="0" presId="urn:microsoft.com/office/officeart/2005/8/layout/hierarchy1"/>
    <dgm:cxn modelId="{F211B2D1-EA9F-4071-9564-37D12EE4C40A}" type="presOf" srcId="{CD1EEC4E-8B90-4847-9E9F-E46BDD060D38}" destId="{6BE5595B-28E8-4B5C-A155-C876E6B50314}" srcOrd="0" destOrd="0" presId="urn:microsoft.com/office/officeart/2005/8/layout/hierarchy1"/>
    <dgm:cxn modelId="{D9C466E4-DE19-44C5-A16A-11024B73C341}" type="presOf" srcId="{6B7523B1-A3FD-410B-A65E-E6C7B22E5C63}" destId="{CAFA2667-4058-40B8-81B5-A536C14A651E}" srcOrd="0" destOrd="0" presId="urn:microsoft.com/office/officeart/2005/8/layout/hierarchy1"/>
    <dgm:cxn modelId="{8E1597EB-9965-4A21-B8F8-71E79CC2BB71}" srcId="{CD1EEC4E-8B90-4847-9E9F-E46BDD060D38}" destId="{834AFD78-BF7E-4A37-99CB-4A2C66FD49BA}" srcOrd="0" destOrd="0" parTransId="{A5E992FD-5B6C-443C-8260-999E205A02B8}" sibTransId="{58C2AF7D-0F3D-461E-8947-87D0C71A4888}"/>
    <dgm:cxn modelId="{FF86CDEB-9A09-40A7-8E98-C48CAEAD516D}" type="presOf" srcId="{8B055742-3A5B-4D3B-98B4-C298303080D9}" destId="{A5E29147-67AD-4481-A2A6-4E1DCF6FC1FC}" srcOrd="0" destOrd="0" presId="urn:microsoft.com/office/officeart/2005/8/layout/hierarchy1"/>
    <dgm:cxn modelId="{9829D0EE-E476-41EF-B609-0664D9F316BE}" srcId="{E9C4AF35-7514-45BD-9D06-D10FE167A44F}" destId="{6B7523B1-A3FD-410B-A65E-E6C7B22E5C63}" srcOrd="0" destOrd="0" parTransId="{29B5500D-C134-4A60-9D7B-D6D7FED1EC79}" sibTransId="{B9F7BE9F-CBD1-43F8-BF7B-75034DD0AED0}"/>
    <dgm:cxn modelId="{2C0E6EEC-F20F-49D8-A2F7-927194B8A5F2}" type="presParOf" srcId="{65AFB819-6B70-491A-A739-71CC88D7954B}" destId="{129363B1-35EB-4397-80F7-6BDFC2F76E43}" srcOrd="0" destOrd="0" presId="urn:microsoft.com/office/officeart/2005/8/layout/hierarchy1"/>
    <dgm:cxn modelId="{16135063-18C2-4558-8442-A4248441A1A8}" type="presParOf" srcId="{129363B1-35EB-4397-80F7-6BDFC2F76E43}" destId="{16E0EBF2-0E25-462D-B576-637DDC9818FF}" srcOrd="0" destOrd="0" presId="urn:microsoft.com/office/officeart/2005/8/layout/hierarchy1"/>
    <dgm:cxn modelId="{6AB96E15-C5A5-4468-8DD8-7E98DB1AFB8F}" type="presParOf" srcId="{16E0EBF2-0E25-462D-B576-637DDC9818FF}" destId="{D71D83EA-CF09-46A3-AF77-265B52437003}" srcOrd="0" destOrd="0" presId="urn:microsoft.com/office/officeart/2005/8/layout/hierarchy1"/>
    <dgm:cxn modelId="{F2173DC8-9BF7-4A50-802C-949928FC4E7E}" type="presParOf" srcId="{16E0EBF2-0E25-462D-B576-637DDC9818FF}" destId="{6BE5595B-28E8-4B5C-A155-C876E6B50314}" srcOrd="1" destOrd="0" presId="urn:microsoft.com/office/officeart/2005/8/layout/hierarchy1"/>
    <dgm:cxn modelId="{FD1C5775-71A3-4711-9DF9-714677E1C8DE}" type="presParOf" srcId="{129363B1-35EB-4397-80F7-6BDFC2F76E43}" destId="{5EF09811-111E-46A2-8A0A-FAD32FDA7F8E}" srcOrd="1" destOrd="0" presId="urn:microsoft.com/office/officeart/2005/8/layout/hierarchy1"/>
    <dgm:cxn modelId="{82261C3A-392B-43C7-A5AA-512E1E7A37B4}" type="presParOf" srcId="{5EF09811-111E-46A2-8A0A-FAD32FDA7F8E}" destId="{1FF7BCB4-4686-46DF-B1F6-7ABD290FC38A}" srcOrd="0" destOrd="0" presId="urn:microsoft.com/office/officeart/2005/8/layout/hierarchy1"/>
    <dgm:cxn modelId="{881F2B7F-F65E-4502-AF7C-56D3F527B855}" type="presParOf" srcId="{5EF09811-111E-46A2-8A0A-FAD32FDA7F8E}" destId="{08A3F31C-74E9-47A8-BF94-B7BF4D6ECAF9}" srcOrd="1" destOrd="0" presId="urn:microsoft.com/office/officeart/2005/8/layout/hierarchy1"/>
    <dgm:cxn modelId="{0C5496CE-9176-427D-A2E8-B5C4039E1FB1}" type="presParOf" srcId="{08A3F31C-74E9-47A8-BF94-B7BF4D6ECAF9}" destId="{0186F6CD-D360-41B0-BCE9-D5593BE19B67}" srcOrd="0" destOrd="0" presId="urn:microsoft.com/office/officeart/2005/8/layout/hierarchy1"/>
    <dgm:cxn modelId="{A1D1C63D-C3A9-4B45-99FC-A72D3775D807}" type="presParOf" srcId="{0186F6CD-D360-41B0-BCE9-D5593BE19B67}" destId="{C22C109D-DFB3-441D-BC63-14C3DA459405}" srcOrd="0" destOrd="0" presId="urn:microsoft.com/office/officeart/2005/8/layout/hierarchy1"/>
    <dgm:cxn modelId="{0893A96E-0AB9-4DC4-A529-ACBFB6F9B9F5}" type="presParOf" srcId="{0186F6CD-D360-41B0-BCE9-D5593BE19B67}" destId="{DD2BD5A4-BDA0-4E54-9E0F-177DE3456433}" srcOrd="1" destOrd="0" presId="urn:microsoft.com/office/officeart/2005/8/layout/hierarchy1"/>
    <dgm:cxn modelId="{1A17D218-4943-4791-82A9-D23E2A268064}" type="presParOf" srcId="{08A3F31C-74E9-47A8-BF94-B7BF4D6ECAF9}" destId="{926D4DF2-4409-4829-A679-F044420C1DD5}" srcOrd="1" destOrd="0" presId="urn:microsoft.com/office/officeart/2005/8/layout/hierarchy1"/>
    <dgm:cxn modelId="{5422062E-A735-4D7F-8ED6-8BE66E2AA7A1}" type="presParOf" srcId="{926D4DF2-4409-4829-A679-F044420C1DD5}" destId="{5ECDF357-1504-401D-90CF-16872876D807}" srcOrd="0" destOrd="0" presId="urn:microsoft.com/office/officeart/2005/8/layout/hierarchy1"/>
    <dgm:cxn modelId="{E351F43E-C492-4F6A-9179-14EED0D386EA}" type="presParOf" srcId="{926D4DF2-4409-4829-A679-F044420C1DD5}" destId="{046147BE-22C8-4EDB-85B2-4187490FD20D}" srcOrd="1" destOrd="0" presId="urn:microsoft.com/office/officeart/2005/8/layout/hierarchy1"/>
    <dgm:cxn modelId="{6C18C9DA-302F-478C-865C-994AFC011D48}" type="presParOf" srcId="{046147BE-22C8-4EDB-85B2-4187490FD20D}" destId="{8A4A8505-CC7E-4E84-AA78-FEF2B505FB2B}" srcOrd="0" destOrd="0" presId="urn:microsoft.com/office/officeart/2005/8/layout/hierarchy1"/>
    <dgm:cxn modelId="{F78DBB27-B99F-4A97-A549-A2E41EA05BD8}" type="presParOf" srcId="{8A4A8505-CC7E-4E84-AA78-FEF2B505FB2B}" destId="{34AEA4B3-41CC-4779-8C4E-590846B0C9F9}" srcOrd="0" destOrd="0" presId="urn:microsoft.com/office/officeart/2005/8/layout/hierarchy1"/>
    <dgm:cxn modelId="{DC7857FC-FB2D-4840-9131-2C8FE7F28CFA}" type="presParOf" srcId="{8A4A8505-CC7E-4E84-AA78-FEF2B505FB2B}" destId="{ECA352FA-770F-4BEC-8C51-24F5EEFEDCDD}" srcOrd="1" destOrd="0" presId="urn:microsoft.com/office/officeart/2005/8/layout/hierarchy1"/>
    <dgm:cxn modelId="{0897FBD3-57F4-4D9A-AB5F-658F35C8EF83}" type="presParOf" srcId="{046147BE-22C8-4EDB-85B2-4187490FD20D}" destId="{BE4C8E4B-9C98-45F0-B8BC-2B3FE63476FD}" srcOrd="1" destOrd="0" presId="urn:microsoft.com/office/officeart/2005/8/layout/hierarchy1"/>
    <dgm:cxn modelId="{9759CFB9-A96A-4BAF-9AAD-59B5BC80B81E}" type="presParOf" srcId="{5EF09811-111E-46A2-8A0A-FAD32FDA7F8E}" destId="{A5E29147-67AD-4481-A2A6-4E1DCF6FC1FC}" srcOrd="2" destOrd="0" presId="urn:microsoft.com/office/officeart/2005/8/layout/hierarchy1"/>
    <dgm:cxn modelId="{AA201E48-5736-42CF-A308-FE0FCB2C0AA1}" type="presParOf" srcId="{5EF09811-111E-46A2-8A0A-FAD32FDA7F8E}" destId="{2851BD6F-5AE3-42D3-8D1D-F94E39B10AF5}" srcOrd="3" destOrd="0" presId="urn:microsoft.com/office/officeart/2005/8/layout/hierarchy1"/>
    <dgm:cxn modelId="{2F9EFDED-4A1A-4554-974B-4EA31C969733}" type="presParOf" srcId="{2851BD6F-5AE3-42D3-8D1D-F94E39B10AF5}" destId="{2803E033-5D80-4891-9DF2-147BF9422008}" srcOrd="0" destOrd="0" presId="urn:microsoft.com/office/officeart/2005/8/layout/hierarchy1"/>
    <dgm:cxn modelId="{0CEF2176-3016-45D6-BBBD-074D50553D6D}" type="presParOf" srcId="{2803E033-5D80-4891-9DF2-147BF9422008}" destId="{425EB07B-3FBE-46B7-873C-EC6C770471A5}" srcOrd="0" destOrd="0" presId="urn:microsoft.com/office/officeart/2005/8/layout/hierarchy1"/>
    <dgm:cxn modelId="{F63E7BAA-9354-4CD3-9A45-D4ABA0642361}" type="presParOf" srcId="{2803E033-5D80-4891-9DF2-147BF9422008}" destId="{6F55BDAF-E073-452D-8A12-F1918ABF59B8}" srcOrd="1" destOrd="0" presId="urn:microsoft.com/office/officeart/2005/8/layout/hierarchy1"/>
    <dgm:cxn modelId="{57916F87-7BFF-46A9-B21C-E007A07393E6}" type="presParOf" srcId="{2851BD6F-5AE3-42D3-8D1D-F94E39B10AF5}" destId="{7BA497F9-7A2B-4343-848D-E502BDED7A81}" srcOrd="1" destOrd="0" presId="urn:microsoft.com/office/officeart/2005/8/layout/hierarchy1"/>
    <dgm:cxn modelId="{0F7D9AE3-3711-46ED-A5BB-B2E531DD5D7F}" type="presParOf" srcId="{7BA497F9-7A2B-4343-848D-E502BDED7A81}" destId="{3D560657-9DF7-4497-A1CC-D3FBCE53FEED}" srcOrd="0" destOrd="0" presId="urn:microsoft.com/office/officeart/2005/8/layout/hierarchy1"/>
    <dgm:cxn modelId="{B61A04B2-FFE0-4EAC-A06F-9E6D9E0DB615}" type="presParOf" srcId="{7BA497F9-7A2B-4343-848D-E502BDED7A81}" destId="{83612AF7-7FB1-4B0E-9AE1-783492C02B7C}" srcOrd="1" destOrd="0" presId="urn:microsoft.com/office/officeart/2005/8/layout/hierarchy1"/>
    <dgm:cxn modelId="{C7C3D187-C48C-4118-8D33-03B0734505E4}" type="presParOf" srcId="{83612AF7-7FB1-4B0E-9AE1-783492C02B7C}" destId="{CEB7F53D-6FAB-4A1D-BA99-4770CEF564E8}" srcOrd="0" destOrd="0" presId="urn:microsoft.com/office/officeart/2005/8/layout/hierarchy1"/>
    <dgm:cxn modelId="{B565B97F-E836-4E91-A677-58FDDE711C00}" type="presParOf" srcId="{CEB7F53D-6FAB-4A1D-BA99-4770CEF564E8}" destId="{0E1DAC40-C4F8-4511-A594-B81D9F23C320}" srcOrd="0" destOrd="0" presId="urn:microsoft.com/office/officeart/2005/8/layout/hierarchy1"/>
    <dgm:cxn modelId="{87EF29AF-D540-4A0D-B4EF-1F5260D6377A}" type="presParOf" srcId="{CEB7F53D-6FAB-4A1D-BA99-4770CEF564E8}" destId="{CAFA2667-4058-40B8-81B5-A536C14A651E}" srcOrd="1" destOrd="0" presId="urn:microsoft.com/office/officeart/2005/8/layout/hierarchy1"/>
    <dgm:cxn modelId="{5AB440B6-4817-425D-825F-4EDFD7D09E29}" type="presParOf" srcId="{83612AF7-7FB1-4B0E-9AE1-783492C02B7C}" destId="{251E7D1A-1202-479D-8EE9-7AF60AB98E8A}"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560657-9DF7-4497-A1CC-D3FBCE53FEED}">
      <dsp:nvSpPr>
        <dsp:cNvPr id="0" name=""/>
        <dsp:cNvSpPr/>
      </dsp:nvSpPr>
      <dsp:spPr>
        <a:xfrm>
          <a:off x="5500300" y="2078805"/>
          <a:ext cx="91440" cy="635642"/>
        </a:xfrm>
        <a:custGeom>
          <a:avLst/>
          <a:gdLst/>
          <a:ahLst/>
          <a:cxnLst/>
          <a:rect l="0" t="0" r="0" b="0"/>
          <a:pathLst>
            <a:path>
              <a:moveTo>
                <a:pt x="45720" y="0"/>
              </a:moveTo>
              <a:lnTo>
                <a:pt x="45720" y="441191"/>
              </a:lnTo>
              <a:lnTo>
                <a:pt x="79031" y="441191"/>
              </a:lnTo>
              <a:lnTo>
                <a:pt x="79031" y="635642"/>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A5E29147-67AD-4481-A2A6-4E1DCF6FC1FC}">
      <dsp:nvSpPr>
        <dsp:cNvPr id="0" name=""/>
        <dsp:cNvSpPr/>
      </dsp:nvSpPr>
      <dsp:spPr>
        <a:xfrm>
          <a:off x="3217859" y="667947"/>
          <a:ext cx="2328160" cy="884077"/>
        </a:xfrm>
        <a:custGeom>
          <a:avLst/>
          <a:gdLst/>
          <a:ahLst/>
          <a:cxnLst/>
          <a:rect l="0" t="0" r="0" b="0"/>
          <a:pathLst>
            <a:path>
              <a:moveTo>
                <a:pt x="0" y="0"/>
              </a:moveTo>
              <a:lnTo>
                <a:pt x="0" y="689626"/>
              </a:lnTo>
              <a:lnTo>
                <a:pt x="2328160" y="689626"/>
              </a:lnTo>
              <a:lnTo>
                <a:pt x="2328160" y="884077"/>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5ECDF357-1504-401D-90CF-16872876D807}">
      <dsp:nvSpPr>
        <dsp:cNvPr id="0" name=""/>
        <dsp:cNvSpPr/>
      </dsp:nvSpPr>
      <dsp:spPr>
        <a:xfrm>
          <a:off x="1711891" y="2059771"/>
          <a:ext cx="91440" cy="610464"/>
        </a:xfrm>
        <a:custGeom>
          <a:avLst/>
          <a:gdLst/>
          <a:ahLst/>
          <a:cxnLst/>
          <a:rect l="0" t="0" r="0" b="0"/>
          <a:pathLst>
            <a:path>
              <a:moveTo>
                <a:pt x="45720" y="0"/>
              </a:moveTo>
              <a:lnTo>
                <a:pt x="45720" y="610464"/>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1FF7BCB4-4686-46DF-B1F6-7ABD290FC38A}">
      <dsp:nvSpPr>
        <dsp:cNvPr id="0" name=""/>
        <dsp:cNvSpPr/>
      </dsp:nvSpPr>
      <dsp:spPr>
        <a:xfrm>
          <a:off x="1757611" y="667947"/>
          <a:ext cx="1460247" cy="909255"/>
        </a:xfrm>
        <a:custGeom>
          <a:avLst/>
          <a:gdLst/>
          <a:ahLst/>
          <a:cxnLst/>
          <a:rect l="0" t="0" r="0" b="0"/>
          <a:pathLst>
            <a:path>
              <a:moveTo>
                <a:pt x="1460247" y="0"/>
              </a:moveTo>
              <a:lnTo>
                <a:pt x="1460247" y="714805"/>
              </a:lnTo>
              <a:lnTo>
                <a:pt x="0" y="714805"/>
              </a:lnTo>
              <a:lnTo>
                <a:pt x="0" y="909255"/>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D71D83EA-CF09-46A3-AF77-265B52437003}">
      <dsp:nvSpPr>
        <dsp:cNvPr id="0" name=""/>
        <dsp:cNvSpPr/>
      </dsp:nvSpPr>
      <dsp:spPr>
        <a:xfrm>
          <a:off x="1695608" y="120428"/>
          <a:ext cx="3044501" cy="54751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BE5595B-28E8-4B5C-A155-C876E6B50314}">
      <dsp:nvSpPr>
        <dsp:cNvPr id="0" name=""/>
        <dsp:cNvSpPr/>
      </dsp:nvSpPr>
      <dsp:spPr>
        <a:xfrm>
          <a:off x="1928833" y="341991"/>
          <a:ext cx="3044501" cy="54751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rtl="1">
            <a:lnSpc>
              <a:spcPct val="90000"/>
            </a:lnSpc>
            <a:spcBef>
              <a:spcPct val="0"/>
            </a:spcBef>
            <a:spcAft>
              <a:spcPct val="35000"/>
            </a:spcAft>
            <a:buNone/>
          </a:pPr>
          <a:r>
            <a:rPr lang="en-US" sz="3000" b="1" kern="1200" dirty="0">
              <a:solidFill>
                <a:schemeClr val="tx1"/>
              </a:solidFill>
              <a:latin typeface="Times New Roman" pitchFamily="18" charset="0"/>
              <a:cs typeface="Times New Roman" pitchFamily="18" charset="0"/>
            </a:rPr>
            <a:t>Sample Types</a:t>
          </a:r>
          <a:endParaRPr lang="ar-SA" sz="3000" b="1" kern="1200" dirty="0">
            <a:solidFill>
              <a:srgbClr val="C00000"/>
            </a:solidFill>
          </a:endParaRPr>
        </a:p>
      </dsp:txBody>
      <dsp:txXfrm>
        <a:off x="1944869" y="358027"/>
        <a:ext cx="3012429" cy="515447"/>
      </dsp:txXfrm>
    </dsp:sp>
    <dsp:sp modelId="{C22C109D-DFB3-441D-BC63-14C3DA459405}">
      <dsp:nvSpPr>
        <dsp:cNvPr id="0" name=""/>
        <dsp:cNvSpPr/>
      </dsp:nvSpPr>
      <dsp:spPr>
        <a:xfrm>
          <a:off x="3303" y="1577203"/>
          <a:ext cx="3508615" cy="48256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D2BD5A4-BDA0-4E54-9E0F-177DE3456433}">
      <dsp:nvSpPr>
        <dsp:cNvPr id="0" name=""/>
        <dsp:cNvSpPr/>
      </dsp:nvSpPr>
      <dsp:spPr>
        <a:xfrm>
          <a:off x="236528" y="1798766"/>
          <a:ext cx="3508615" cy="48256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mj-lt"/>
            <a:buNone/>
          </a:pPr>
          <a:r>
            <a:rPr lang="en-US" sz="2400" b="1" u="none" kern="1200" dirty="0">
              <a:solidFill>
                <a:srgbClr val="0070C0"/>
              </a:solidFill>
            </a:rPr>
            <a:t>Non-random samples</a:t>
          </a:r>
          <a:endParaRPr lang="ar-SA" sz="2400" b="1" u="none" kern="1200" dirty="0">
            <a:solidFill>
              <a:srgbClr val="0070C0"/>
            </a:solidFill>
          </a:endParaRPr>
        </a:p>
      </dsp:txBody>
      <dsp:txXfrm>
        <a:off x="250662" y="1812900"/>
        <a:ext cx="3480347" cy="454300"/>
      </dsp:txXfrm>
    </dsp:sp>
    <dsp:sp modelId="{34AEA4B3-41CC-4779-8C4E-590846B0C9F9}">
      <dsp:nvSpPr>
        <dsp:cNvPr id="0" name=""/>
        <dsp:cNvSpPr/>
      </dsp:nvSpPr>
      <dsp:spPr>
        <a:xfrm>
          <a:off x="362771" y="2670236"/>
          <a:ext cx="2789680" cy="181732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A352FA-770F-4BEC-8C51-24F5EEFEDCDD}">
      <dsp:nvSpPr>
        <dsp:cNvPr id="0" name=""/>
        <dsp:cNvSpPr/>
      </dsp:nvSpPr>
      <dsp:spPr>
        <a:xfrm>
          <a:off x="595995" y="2891799"/>
          <a:ext cx="2789680" cy="181732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US" sz="2000" b="1" kern="1200" dirty="0"/>
            <a:t>- Convenience </a:t>
          </a:r>
        </a:p>
        <a:p>
          <a:pPr marL="0" lvl="0" indent="0" algn="l" defTabSz="889000">
            <a:lnSpc>
              <a:spcPct val="90000"/>
            </a:lnSpc>
            <a:spcBef>
              <a:spcPct val="0"/>
            </a:spcBef>
            <a:spcAft>
              <a:spcPct val="35000"/>
            </a:spcAft>
            <a:buFontTx/>
            <a:buNone/>
          </a:pPr>
          <a:r>
            <a:rPr lang="en-US" sz="2000" b="1" kern="1200" dirty="0"/>
            <a:t>- Intended</a:t>
          </a:r>
        </a:p>
        <a:p>
          <a:pPr marL="0" lvl="0" indent="0" algn="l" defTabSz="889000">
            <a:lnSpc>
              <a:spcPct val="90000"/>
            </a:lnSpc>
            <a:spcBef>
              <a:spcPct val="0"/>
            </a:spcBef>
            <a:spcAft>
              <a:spcPct val="35000"/>
            </a:spcAft>
            <a:buFontTx/>
            <a:buNone/>
          </a:pPr>
          <a:r>
            <a:rPr lang="en-US" sz="2000" b="1" kern="1200" dirty="0"/>
            <a:t>- Quota</a:t>
          </a:r>
        </a:p>
        <a:p>
          <a:pPr marL="0" lvl="0" indent="0" algn="l" defTabSz="889000">
            <a:lnSpc>
              <a:spcPct val="90000"/>
            </a:lnSpc>
            <a:spcBef>
              <a:spcPct val="0"/>
            </a:spcBef>
            <a:spcAft>
              <a:spcPct val="35000"/>
            </a:spcAft>
            <a:buFontTx/>
            <a:buNone/>
          </a:pPr>
          <a:r>
            <a:rPr lang="en-US" sz="2000" b="1" kern="1200" dirty="0"/>
            <a:t>- Snowball </a:t>
          </a:r>
          <a:endParaRPr lang="ar-SA" sz="2000" b="1" kern="1200" dirty="0"/>
        </a:p>
      </dsp:txBody>
      <dsp:txXfrm>
        <a:off x="649223" y="2945027"/>
        <a:ext cx="2683224" cy="1710868"/>
      </dsp:txXfrm>
    </dsp:sp>
    <dsp:sp modelId="{425EB07B-3FBE-46B7-873C-EC6C770471A5}">
      <dsp:nvSpPr>
        <dsp:cNvPr id="0" name=""/>
        <dsp:cNvSpPr/>
      </dsp:nvSpPr>
      <dsp:spPr>
        <a:xfrm>
          <a:off x="3945056" y="1552025"/>
          <a:ext cx="3201927" cy="52677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F55BDAF-E073-452D-8A12-F1918ABF59B8}">
      <dsp:nvSpPr>
        <dsp:cNvPr id="0" name=""/>
        <dsp:cNvSpPr/>
      </dsp:nvSpPr>
      <dsp:spPr>
        <a:xfrm>
          <a:off x="4178280" y="1773588"/>
          <a:ext cx="3201927" cy="52677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None/>
          </a:pPr>
          <a:r>
            <a:rPr lang="en-US" sz="2800" b="1" u="none" kern="1200" dirty="0">
              <a:solidFill>
                <a:srgbClr val="0070C0"/>
              </a:solidFill>
            </a:rPr>
            <a:t>Random sample </a:t>
          </a:r>
          <a:endParaRPr lang="ar-SA" sz="2800" b="1" u="none" kern="1200" dirty="0">
            <a:solidFill>
              <a:srgbClr val="0070C0"/>
            </a:solidFill>
          </a:endParaRPr>
        </a:p>
      </dsp:txBody>
      <dsp:txXfrm>
        <a:off x="4193709" y="1789017"/>
        <a:ext cx="3171069" cy="495921"/>
      </dsp:txXfrm>
    </dsp:sp>
    <dsp:sp modelId="{0E1DAC40-C4F8-4511-A594-B81D9F23C320}">
      <dsp:nvSpPr>
        <dsp:cNvPr id="0" name=""/>
        <dsp:cNvSpPr/>
      </dsp:nvSpPr>
      <dsp:spPr>
        <a:xfrm>
          <a:off x="4529822" y="2714448"/>
          <a:ext cx="2099019" cy="177311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AFA2667-4058-40B8-81B5-A536C14A651E}">
      <dsp:nvSpPr>
        <dsp:cNvPr id="0" name=""/>
        <dsp:cNvSpPr/>
      </dsp:nvSpPr>
      <dsp:spPr>
        <a:xfrm>
          <a:off x="4763046" y="2936011"/>
          <a:ext cx="2099019" cy="177311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US" sz="2000" b="1" kern="1200" dirty="0"/>
            <a:t>- Simple </a:t>
          </a:r>
        </a:p>
        <a:p>
          <a:pPr marL="0" lvl="0" indent="0" algn="l" defTabSz="889000" rtl="0">
            <a:lnSpc>
              <a:spcPct val="90000"/>
            </a:lnSpc>
            <a:spcBef>
              <a:spcPct val="0"/>
            </a:spcBef>
            <a:spcAft>
              <a:spcPct val="35000"/>
            </a:spcAft>
            <a:buNone/>
          </a:pPr>
          <a:r>
            <a:rPr lang="en-US" sz="2000" b="1" kern="1200" dirty="0"/>
            <a:t>- Systematic </a:t>
          </a:r>
        </a:p>
        <a:p>
          <a:pPr marL="0" lvl="0" indent="0" algn="l" defTabSz="889000" rtl="0">
            <a:lnSpc>
              <a:spcPct val="90000"/>
            </a:lnSpc>
            <a:spcBef>
              <a:spcPct val="0"/>
            </a:spcBef>
            <a:spcAft>
              <a:spcPct val="35000"/>
            </a:spcAft>
            <a:buFontTx/>
            <a:buNone/>
          </a:pPr>
          <a:r>
            <a:rPr lang="en-US" sz="2000" b="1" kern="1200" dirty="0"/>
            <a:t>- Stratified </a:t>
          </a:r>
        </a:p>
        <a:p>
          <a:pPr marL="0" lvl="0" indent="0" algn="l" defTabSz="889000" rtl="0">
            <a:lnSpc>
              <a:spcPct val="90000"/>
            </a:lnSpc>
            <a:spcBef>
              <a:spcPct val="0"/>
            </a:spcBef>
            <a:spcAft>
              <a:spcPct val="35000"/>
            </a:spcAft>
            <a:buFontTx/>
            <a:buNone/>
          </a:pPr>
          <a:r>
            <a:rPr lang="en-US" sz="2000" b="1" kern="1200" dirty="0"/>
            <a:t>- Cluster </a:t>
          </a:r>
          <a:endParaRPr lang="ar-SA" sz="2000" b="1" kern="1200" dirty="0"/>
        </a:p>
      </dsp:txBody>
      <dsp:txXfrm>
        <a:off x="4814979" y="2987944"/>
        <a:ext cx="1995153" cy="166924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a16="http://schemas.microsoft.com/office/drawing/2014/main" id="{BF267E06-EB1E-9B34-38B9-64519A68A913}"/>
              </a:ext>
            </a:extLst>
          </p:cNvPr>
          <p:cNvPicPr>
            <a:picLocks noChangeAspect="1"/>
          </p:cNvPicPr>
          <p:nvPr userDrawn="1"/>
        </p:nvPicPr>
        <p:blipFill>
          <a:blip r:embed="rId16" cstate="hqprint">
            <a:extLst>
              <a:ext uri="{28A0092B-C50C-407E-A947-70E740481C1C}">
                <a14:useLocalDpi xmlns:a14="http://schemas.microsoft.com/office/drawing/2010/main" val="0"/>
              </a:ext>
            </a:extLst>
          </a:blip>
          <a:srcRect/>
          <a:stretch/>
        </p:blipFill>
        <p:spPr>
          <a:xfrm>
            <a:off x="9691058" y="87721"/>
            <a:ext cx="2383737" cy="1125123"/>
          </a:xfrm>
          <a:prstGeom prst="rect">
            <a:avLst/>
          </a:prstGeom>
        </p:spPr>
      </p:pic>
      <p:sp>
        <p:nvSpPr>
          <p:cNvPr id="8" name="Rectangle 7">
            <a:extLst>
              <a:ext uri="{FF2B5EF4-FFF2-40B4-BE49-F238E27FC236}">
                <a16:creationId xmlns:a16="http://schemas.microsoft.com/office/drawing/2014/main" id="{ADB57316-93DF-55FF-871F-F7A63A9FF2F0}"/>
              </a:ext>
            </a:extLst>
          </p:cNvPr>
          <p:cNvSpPr/>
          <p:nvPr userDrawn="1"/>
        </p:nvSpPr>
        <p:spPr>
          <a:xfrm flipV="1">
            <a:off x="-124683"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userDrawn="1"/>
        </p:nvSpPr>
        <p:spPr>
          <a:xfrm>
            <a:off x="142513" y="153594"/>
            <a:ext cx="1688284"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ajawal Medium" panose="00000600000000000000" pitchFamily="2" charset="-78"/>
                <a:cs typeface="Tajawal Medium" panose="00000600000000000000" pitchFamily="2" charset="-78"/>
              </a:rPr>
              <a:t>04</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s://link.springer.com/referenceworkentry/10.1007/978-94-007-0753-5_2893#ref-CR193643" TargetMode="External"/><Relationship Id="rId2" Type="http://schemas.openxmlformats.org/officeDocument/2006/relationships/hyperlink" Target="https://link.springer.com/referenceworkentry/10.1007/978-94-007-0753-5_2893#ref-CR193646"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hyperlink" Target="https://www.investopedia.com/ask/answers/032615/what-are-some-examples-stratified-random-sampling.asp" TargetMode="Externa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hyperlink" Target="https://www.investopedia.com/ask/answers/032615/what-are-some-examples-stratified-random-sampling.asp" TargetMode="Externa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hyperlink" Target="https://www.investopedia.com/ask/answers/032615/what-are-some-examples-stratified-random-sampling.asp" TargetMode="Externa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hyperlink" Target="https://www.investopedia.com/terms/p/population.asp" TargetMode="Externa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hyperlink" Target="https://www.scribbr.com/methodology/probability-sampling/" TargetMode="External"/><Relationship Id="rId2" Type="http://schemas.openxmlformats.org/officeDocument/2006/relationships/hyperlink" Target="https://www.scribbr.com/methodology/population-vs-sample/" TargetMode="Externa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hyperlink" Target="https://www.scribbr.com/methodology/internal-vs-external-validity/" TargetMode="Externa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hyperlink" Target="https://www.scribbr.com/methodology/external-validity/" TargetMode="Externa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hyperlink" Target="https://www.scribbr.com/methodology/internal-validity/" TargetMode="Externa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jp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8545" y="4745282"/>
            <a:ext cx="4886463" cy="830997"/>
          </a:xfrm>
          <a:prstGeom prst="rect">
            <a:avLst/>
          </a:prstGeom>
          <a:noFill/>
        </p:spPr>
        <p:txBody>
          <a:bodyPr wrap="squar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Final Project</a:t>
            </a:r>
          </a:p>
          <a:p>
            <a:pPr algn="ctr"/>
            <a:r>
              <a:rPr lang="en-US" sz="2400" b="1" dirty="0">
                <a:solidFill>
                  <a:srgbClr val="24A9E1"/>
                </a:solidFill>
                <a:latin typeface="Tajawal Medium" panose="00000600000000000000" pitchFamily="2" charset="-78"/>
                <a:cs typeface="Tajawal Medium" panose="00000600000000000000" pitchFamily="2" charset="-78"/>
              </a:rPr>
              <a:t>Prepared by </a:t>
            </a:r>
            <a:r>
              <a:rPr lang="en-US" sz="2400" b="1" dirty="0" err="1">
                <a:solidFill>
                  <a:srgbClr val="24A9E1"/>
                </a:solidFill>
                <a:latin typeface="Tajawal Medium" panose="00000600000000000000" pitchFamily="2" charset="-78"/>
                <a:cs typeface="Tajawal Medium" panose="00000600000000000000" pitchFamily="2" charset="-78"/>
              </a:rPr>
              <a:t>Walid</a:t>
            </a:r>
            <a:r>
              <a:rPr lang="en-US" sz="2400" b="1" dirty="0">
                <a:solidFill>
                  <a:srgbClr val="24A9E1"/>
                </a:solidFill>
                <a:latin typeface="Tajawal Medium" panose="00000600000000000000" pitchFamily="2" charset="-78"/>
                <a:cs typeface="Tajawal Medium" panose="00000600000000000000" pitchFamily="2" charset="-78"/>
              </a:rPr>
              <a:t> </a:t>
            </a:r>
            <a:r>
              <a:rPr lang="en-US" sz="2400" b="1" dirty="0" err="1">
                <a:solidFill>
                  <a:srgbClr val="24A9E1"/>
                </a:solidFill>
                <a:latin typeface="Tajawal Medium" panose="00000600000000000000" pitchFamily="2" charset="-78"/>
                <a:cs typeface="Tajawal Medium" panose="00000600000000000000" pitchFamily="2" charset="-78"/>
              </a:rPr>
              <a:t>Soliman</a:t>
            </a:r>
            <a:endParaRPr lang="en-US" sz="2400" b="1" dirty="0">
              <a:solidFill>
                <a:srgbClr val="24A9E1"/>
              </a:solidFill>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8545" y="6129890"/>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5</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329157" y="2424037"/>
            <a:ext cx="5499279" cy="14465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Research</a:t>
            </a:r>
            <a:r>
              <a:rPr lang="en-US" sz="4400" b="1" dirty="0">
                <a:solidFill>
                  <a:srgbClr val="00B0F0"/>
                </a:solidFill>
                <a:latin typeface="Times New Roman" panose="02020603050405020304" pitchFamily="18" charset="0"/>
                <a:cs typeface="Times New Roman" panose="02020603050405020304" pitchFamily="18" charset="0"/>
              </a:rPr>
              <a:t> </a:t>
            </a:r>
            <a:r>
              <a:rPr lang="en-US" sz="4400" b="1" dirty="0">
                <a:solidFill>
                  <a:schemeClr val="bg1"/>
                </a:solidFill>
                <a:latin typeface="Times New Roman" panose="02020603050405020304" pitchFamily="18" charset="0"/>
                <a:cs typeface="Times New Roman" panose="02020603050405020304" pitchFamily="18" charset="0"/>
              </a:rPr>
              <a:t>Population</a:t>
            </a:r>
            <a:r>
              <a:rPr lang="en-US" sz="4400" b="1" dirty="0">
                <a:solidFill>
                  <a:srgbClr val="00B0F0"/>
                </a:solidFill>
                <a:latin typeface="Times New Roman" panose="02020603050405020304" pitchFamily="18" charset="0"/>
                <a:cs typeface="Times New Roman" panose="02020603050405020304" pitchFamily="18" charset="0"/>
              </a:rPr>
              <a:t> &amp; </a:t>
            </a:r>
            <a:r>
              <a:rPr lang="en-US" sz="4400" b="1" dirty="0">
                <a:solidFill>
                  <a:schemeClr val="bg1"/>
                </a:solidFill>
                <a:latin typeface="Times New Roman" panose="02020603050405020304" pitchFamily="18" charset="0"/>
                <a:cs typeface="Times New Roman" panose="02020603050405020304" pitchFamily="18" charset="0"/>
              </a:rPr>
              <a:t>Sampling</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472807" y="57267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11" name="TextBox 10">
            <a:extLst>
              <a:ext uri="{FF2B5EF4-FFF2-40B4-BE49-F238E27FC236}">
                <a16:creationId xmlns:a16="http://schemas.microsoft.com/office/drawing/2014/main" id="{701153C9-CDCF-6382-03C6-A896310FFAB0}"/>
              </a:ext>
            </a:extLst>
          </p:cNvPr>
          <p:cNvSpPr txBox="1"/>
          <p:nvPr/>
        </p:nvSpPr>
        <p:spPr>
          <a:xfrm>
            <a:off x="839449" y="1398329"/>
            <a:ext cx="9698635" cy="5078313"/>
          </a:xfrm>
          <a:prstGeom prst="rect">
            <a:avLst/>
          </a:prstGeom>
          <a:noFill/>
        </p:spPr>
        <p:txBody>
          <a:bodyPr wrap="square">
            <a:spAutoFit/>
          </a:bodyPr>
          <a:lstStyle/>
          <a:p>
            <a:pPr marL="457200" indent="-457200">
              <a:lnSpc>
                <a:spcPct val="150000"/>
              </a:lnSpc>
              <a:buFont typeface="+mj-lt"/>
              <a:buAutoNum type="arabicPeriod"/>
            </a:pPr>
            <a:r>
              <a:rPr lang="en-US" sz="2400" b="1" dirty="0">
                <a:solidFill>
                  <a:schemeClr val="bg1"/>
                </a:solidFill>
              </a:rPr>
              <a:t>An Introduction</a:t>
            </a:r>
          </a:p>
          <a:p>
            <a:pPr marL="457200" indent="-457200">
              <a:lnSpc>
                <a:spcPct val="150000"/>
              </a:lnSpc>
              <a:buFont typeface="+mj-lt"/>
              <a:buAutoNum type="arabicPeriod"/>
            </a:pPr>
            <a:r>
              <a:rPr lang="en-US" sz="2400" b="1" dirty="0">
                <a:solidFill>
                  <a:schemeClr val="bg1"/>
                </a:solidFill>
              </a:rPr>
              <a:t>The concept of population and research sample</a:t>
            </a:r>
          </a:p>
          <a:p>
            <a:pPr marL="457200" indent="-457200">
              <a:lnSpc>
                <a:spcPct val="150000"/>
              </a:lnSpc>
              <a:buFont typeface="+mj-lt"/>
              <a:buAutoNum type="arabicPeriod"/>
            </a:pPr>
            <a:r>
              <a:rPr lang="en-US" sz="2400" b="1" dirty="0">
                <a:solidFill>
                  <a:schemeClr val="bg1"/>
                </a:solidFill>
              </a:rPr>
              <a:t>Reasons for using the sampling method</a:t>
            </a:r>
          </a:p>
          <a:p>
            <a:pPr marL="457200" indent="-457200">
              <a:lnSpc>
                <a:spcPct val="150000"/>
              </a:lnSpc>
              <a:buFont typeface="+mj-lt"/>
              <a:buAutoNum type="arabicPeriod"/>
            </a:pPr>
            <a:r>
              <a:rPr lang="en-US" sz="2400" b="1" dirty="0">
                <a:solidFill>
                  <a:schemeClr val="bg1"/>
                </a:solidFill>
              </a:rPr>
              <a:t>Sample types</a:t>
            </a:r>
          </a:p>
          <a:p>
            <a:pPr marL="914400" lvl="1" indent="-457200">
              <a:lnSpc>
                <a:spcPct val="150000"/>
              </a:lnSpc>
              <a:buFont typeface="+mj-lt"/>
              <a:buAutoNum type="arabicParenR"/>
            </a:pPr>
            <a:r>
              <a:rPr lang="en-US" sz="2400" u="sng" dirty="0">
                <a:solidFill>
                  <a:schemeClr val="bg1"/>
                </a:solidFill>
              </a:rPr>
              <a:t>Random sample (probability)</a:t>
            </a:r>
          </a:p>
          <a:p>
            <a:pPr marL="1257300" lvl="2" indent="-342900">
              <a:lnSpc>
                <a:spcPct val="150000"/>
              </a:lnSpc>
              <a:buFontTx/>
              <a:buChar char="-"/>
            </a:pPr>
            <a:r>
              <a:rPr lang="en-US" sz="2400" dirty="0">
                <a:solidFill>
                  <a:schemeClr val="bg1"/>
                </a:solidFill>
              </a:rPr>
              <a:t>Simple random sample</a:t>
            </a:r>
          </a:p>
          <a:p>
            <a:pPr marL="1257300" lvl="2" indent="-342900">
              <a:lnSpc>
                <a:spcPct val="150000"/>
              </a:lnSpc>
              <a:buFontTx/>
              <a:buChar char="-"/>
            </a:pPr>
            <a:r>
              <a:rPr lang="en-US" sz="2400" dirty="0">
                <a:solidFill>
                  <a:schemeClr val="bg1"/>
                </a:solidFill>
              </a:rPr>
              <a:t>Systematic sample</a:t>
            </a:r>
          </a:p>
          <a:p>
            <a:pPr marL="1257300" lvl="2" indent="-342900">
              <a:lnSpc>
                <a:spcPct val="150000"/>
              </a:lnSpc>
              <a:buFontTx/>
              <a:buChar char="-"/>
            </a:pPr>
            <a:r>
              <a:rPr lang="en-US" sz="2400" dirty="0">
                <a:solidFill>
                  <a:schemeClr val="bg1"/>
                </a:solidFill>
              </a:rPr>
              <a:t>Stratified random sample</a:t>
            </a:r>
          </a:p>
          <a:p>
            <a:pPr marL="1257300" lvl="2" indent="-342900">
              <a:lnSpc>
                <a:spcPct val="150000"/>
              </a:lnSpc>
              <a:buFontTx/>
              <a:buChar char="-"/>
            </a:pPr>
            <a:r>
              <a:rPr lang="en-US" sz="2400" dirty="0">
                <a:solidFill>
                  <a:schemeClr val="bg1"/>
                </a:solidFill>
              </a:rPr>
              <a:t>Cluster random sampling</a:t>
            </a:r>
          </a:p>
        </p:txBody>
      </p:sp>
    </p:spTree>
    <p:extLst>
      <p:ext uri="{BB962C8B-B14F-4D97-AF65-F5344CB8AC3E}">
        <p14:creationId xmlns:p14="http://schemas.microsoft.com/office/powerpoint/2010/main" val="896945039"/>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472807" y="57267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11" name="TextBox 10">
            <a:extLst>
              <a:ext uri="{FF2B5EF4-FFF2-40B4-BE49-F238E27FC236}">
                <a16:creationId xmlns:a16="http://schemas.microsoft.com/office/drawing/2014/main" id="{701153C9-CDCF-6382-03C6-A896310FFAB0}"/>
              </a:ext>
            </a:extLst>
          </p:cNvPr>
          <p:cNvSpPr txBox="1"/>
          <p:nvPr/>
        </p:nvSpPr>
        <p:spPr>
          <a:xfrm>
            <a:off x="2116213" y="1560027"/>
            <a:ext cx="6821599" cy="3913059"/>
          </a:xfrm>
          <a:prstGeom prst="rect">
            <a:avLst/>
          </a:prstGeom>
          <a:noFill/>
        </p:spPr>
        <p:txBody>
          <a:bodyPr wrap="square">
            <a:spAutoFit/>
          </a:bodyPr>
          <a:lstStyle/>
          <a:p>
            <a:pPr marL="914400" lvl="1" indent="-457200">
              <a:lnSpc>
                <a:spcPct val="150000"/>
              </a:lnSpc>
              <a:buFont typeface="+mj-lt"/>
              <a:buAutoNum type="arabicParenR" startAt="2"/>
            </a:pPr>
            <a:r>
              <a:rPr lang="en-US" sz="2400" u="sng" dirty="0">
                <a:solidFill>
                  <a:schemeClr val="bg1"/>
                </a:solidFill>
              </a:rPr>
              <a:t>Non-random samples</a:t>
            </a:r>
          </a:p>
          <a:p>
            <a:pPr marL="1257300" lvl="2" indent="-342900">
              <a:lnSpc>
                <a:spcPct val="150000"/>
              </a:lnSpc>
              <a:buFontTx/>
              <a:buChar char="-"/>
            </a:pPr>
            <a:r>
              <a:rPr lang="en-US" sz="2400" dirty="0">
                <a:solidFill>
                  <a:schemeClr val="bg1"/>
                </a:solidFill>
              </a:rPr>
              <a:t>Convenience sample</a:t>
            </a:r>
          </a:p>
          <a:p>
            <a:pPr marL="1257300" lvl="2" indent="-342900">
              <a:lnSpc>
                <a:spcPct val="150000"/>
              </a:lnSpc>
              <a:buFontTx/>
              <a:buChar char="-"/>
            </a:pPr>
            <a:r>
              <a:rPr lang="en-US" sz="2400" dirty="0">
                <a:solidFill>
                  <a:schemeClr val="bg1"/>
                </a:solidFill>
              </a:rPr>
              <a:t>Intended sample</a:t>
            </a:r>
          </a:p>
          <a:p>
            <a:pPr marL="1257300" lvl="2" indent="-342900">
              <a:lnSpc>
                <a:spcPct val="150000"/>
              </a:lnSpc>
              <a:buFontTx/>
              <a:buChar char="-"/>
            </a:pPr>
            <a:r>
              <a:rPr lang="en-US" sz="2400" dirty="0">
                <a:solidFill>
                  <a:schemeClr val="bg1"/>
                </a:solidFill>
              </a:rPr>
              <a:t>Quota sample</a:t>
            </a:r>
          </a:p>
          <a:p>
            <a:pPr marL="1257300" lvl="2" indent="-342900">
              <a:lnSpc>
                <a:spcPct val="150000"/>
              </a:lnSpc>
              <a:buFontTx/>
              <a:buChar char="-"/>
            </a:pPr>
            <a:r>
              <a:rPr lang="en-US" sz="2400" dirty="0">
                <a:solidFill>
                  <a:schemeClr val="bg1"/>
                </a:solidFill>
              </a:rPr>
              <a:t>Snowball sample</a:t>
            </a:r>
          </a:p>
          <a:p>
            <a:pPr marL="457200" indent="-457200">
              <a:lnSpc>
                <a:spcPct val="150000"/>
              </a:lnSpc>
              <a:buFont typeface="+mj-lt"/>
              <a:buAutoNum type="arabicPeriod" startAt="5"/>
            </a:pPr>
            <a:r>
              <a:rPr lang="en-US" sz="2400" b="1" dirty="0">
                <a:solidFill>
                  <a:schemeClr val="bg1"/>
                </a:solidFill>
              </a:rPr>
              <a:t>Sample selection steps</a:t>
            </a:r>
          </a:p>
          <a:p>
            <a:pPr marL="457200" indent="-457200">
              <a:lnSpc>
                <a:spcPct val="150000"/>
              </a:lnSpc>
              <a:buFont typeface="+mj-lt"/>
              <a:buAutoNum type="arabicPeriod" startAt="5"/>
            </a:pPr>
            <a:r>
              <a:rPr lang="en-US" sz="2400" b="1" dirty="0">
                <a:solidFill>
                  <a:schemeClr val="bg1"/>
                </a:solidFill>
              </a:rPr>
              <a:t>Specify the sample size</a:t>
            </a:r>
          </a:p>
        </p:txBody>
      </p:sp>
    </p:spTree>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B4AEBCB2-E6D3-D814-B5EC-A66877081B19}"/>
              </a:ext>
            </a:extLst>
          </p:cNvPr>
          <p:cNvSpPr txBox="1"/>
          <p:nvPr/>
        </p:nvSpPr>
        <p:spPr>
          <a:xfrm>
            <a:off x="434716" y="1347274"/>
            <a:ext cx="11354648" cy="3682226"/>
          </a:xfrm>
          <a:prstGeom prst="rect">
            <a:avLst/>
          </a:prstGeom>
          <a:noFill/>
        </p:spPr>
        <p:txBody>
          <a:bodyPr wrap="square" rtlCol="0">
            <a:spAutoFit/>
          </a:bodyPr>
          <a:lstStyle/>
          <a:p>
            <a:pPr>
              <a:lnSpc>
                <a:spcPct val="200000"/>
              </a:lnSpc>
            </a:pPr>
            <a:r>
              <a:rPr lang="en-US" sz="2400" b="1" u="sng" dirty="0">
                <a:solidFill>
                  <a:schemeClr val="bg1"/>
                </a:solidFill>
              </a:rPr>
              <a:t>By the end of this chapter you will be able to understand the following knowledge:</a:t>
            </a:r>
          </a:p>
          <a:p>
            <a:pPr marL="342900" indent="-342900">
              <a:lnSpc>
                <a:spcPct val="200000"/>
              </a:lnSpc>
              <a:buFontTx/>
              <a:buChar char="-"/>
            </a:pPr>
            <a:r>
              <a:rPr lang="en-US" sz="2400" dirty="0">
                <a:solidFill>
                  <a:schemeClr val="bg1"/>
                </a:solidFill>
              </a:rPr>
              <a:t>Identify the concept of both the population and the study sample.</a:t>
            </a:r>
          </a:p>
          <a:p>
            <a:pPr marL="342900" indent="-342900">
              <a:lnSpc>
                <a:spcPct val="200000"/>
              </a:lnSpc>
              <a:buFontTx/>
              <a:buChar char="-"/>
            </a:pPr>
            <a:r>
              <a:rPr lang="en-US" sz="2400" dirty="0">
                <a:solidFill>
                  <a:schemeClr val="bg1"/>
                </a:solidFill>
              </a:rPr>
              <a:t>Recognize the need to use the sampling method.</a:t>
            </a:r>
          </a:p>
          <a:p>
            <a:pPr marL="342900" indent="-342900">
              <a:lnSpc>
                <a:spcPct val="200000"/>
              </a:lnSpc>
              <a:buFontTx/>
              <a:buChar char="-"/>
            </a:pPr>
            <a:r>
              <a:rPr lang="en-US" sz="2400" dirty="0">
                <a:solidFill>
                  <a:schemeClr val="bg1"/>
                </a:solidFill>
              </a:rPr>
              <a:t>Identify the types of random and non-random samples.</a:t>
            </a:r>
          </a:p>
          <a:p>
            <a:pPr marL="342900" indent="-342900">
              <a:lnSpc>
                <a:spcPct val="200000"/>
              </a:lnSpc>
              <a:buFontTx/>
              <a:buChar char="-"/>
            </a:pPr>
            <a:r>
              <a:rPr lang="en-US" sz="2400" dirty="0">
                <a:solidFill>
                  <a:schemeClr val="bg1"/>
                </a:solidFill>
              </a:rPr>
              <a:t>Learn how to determine the sample size.</a:t>
            </a:r>
          </a:p>
        </p:txBody>
      </p:sp>
      <p:sp>
        <p:nvSpPr>
          <p:cNvPr id="10" name="TextBox 9">
            <a:extLst>
              <a:ext uri="{FF2B5EF4-FFF2-40B4-BE49-F238E27FC236}">
                <a16:creationId xmlns:a16="http://schemas.microsoft.com/office/drawing/2014/main" id="{8F693528-002F-E871-7BA2-AF47ED5DECB5}"/>
              </a:ext>
            </a:extLst>
          </p:cNvPr>
          <p:cNvSpPr txBox="1"/>
          <p:nvPr/>
        </p:nvSpPr>
        <p:spPr>
          <a:xfrm>
            <a:off x="4208413" y="557062"/>
            <a:ext cx="3445623" cy="584775"/>
          </a:xfrm>
          <a:prstGeom prst="rect">
            <a:avLst/>
          </a:prstGeom>
          <a:noFill/>
        </p:spPr>
        <p:txBody>
          <a:bodyPr wrap="square" rtlCol="0">
            <a:spAutoFit/>
          </a:bodyPr>
          <a:lstStyle/>
          <a:p>
            <a:pPr algn="ctr"/>
            <a:r>
              <a:rPr lang="en-US" sz="3200" b="1" dirty="0">
                <a:solidFill>
                  <a:srgbClr val="FF9518"/>
                </a:solidFill>
                <a:latin typeface="Tajawal Medium" panose="00000600000000000000" pitchFamily="2" charset="-78"/>
                <a:cs typeface="Tajawal Medium" panose="00000600000000000000" pitchFamily="2" charset="-78"/>
              </a:rPr>
              <a:t>Contents</a:t>
            </a:r>
          </a:p>
        </p:txBody>
      </p:sp>
    </p:spTree>
    <p:extLst>
      <p:ext uri="{BB962C8B-B14F-4D97-AF65-F5344CB8AC3E}">
        <p14:creationId xmlns:p14="http://schemas.microsoft.com/office/powerpoint/2010/main" val="4241870789"/>
      </p:ext>
    </p:extLst>
  </p:cSld>
  <p:clrMapOvr>
    <a:masterClrMapping/>
  </p:clrMapOvr>
  <mc:AlternateContent xmlns:mc="http://schemas.openxmlformats.org/markup-compatibility/2006" xmlns:p14="http://schemas.microsoft.com/office/powerpoint/2010/main">
    <mc:Choice Requires="p14">
      <p:transition spd="slow" p14:dur="2000" advTm="111190"/>
    </mc:Choice>
    <mc:Fallback xmlns="">
      <p:transition spd="slow" advTm="11119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148578" y="54590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9" name="TextBox 8">
            <a:extLst>
              <a:ext uri="{FF2B5EF4-FFF2-40B4-BE49-F238E27FC236}">
                <a16:creationId xmlns:a16="http://schemas.microsoft.com/office/drawing/2014/main" id="{25428D64-7AB7-E3B3-CD1B-130F6643DBE5}"/>
              </a:ext>
            </a:extLst>
          </p:cNvPr>
          <p:cNvSpPr txBox="1"/>
          <p:nvPr/>
        </p:nvSpPr>
        <p:spPr>
          <a:xfrm>
            <a:off x="149902" y="1535778"/>
            <a:ext cx="11662347" cy="4420890"/>
          </a:xfrm>
          <a:prstGeom prst="rect">
            <a:avLst/>
          </a:prstGeom>
          <a:noFill/>
        </p:spPr>
        <p:txBody>
          <a:bodyPr wrap="square" rtlCol="0">
            <a:spAutoFit/>
          </a:bodyPr>
          <a:lstStyle/>
          <a:p>
            <a:pPr algn="just">
              <a:lnSpc>
                <a:spcPct val="200000"/>
              </a:lnSpc>
            </a:pPr>
            <a:r>
              <a:rPr lang="en-US" sz="2400" b="1" u="sng" dirty="0">
                <a:solidFill>
                  <a:schemeClr val="bg1"/>
                </a:solidFill>
              </a:rPr>
              <a:t>By the end of this chapter you will possess the following Skills:</a:t>
            </a:r>
            <a:endParaRPr lang="en-US" sz="2400" dirty="0">
              <a:solidFill>
                <a:schemeClr val="bg1"/>
              </a:solidFill>
            </a:endParaRPr>
          </a:p>
          <a:p>
            <a:pPr marL="285750" indent="-285750" algn="just">
              <a:lnSpc>
                <a:spcPct val="200000"/>
              </a:lnSpc>
              <a:buFont typeface="Wingdings" panose="05000000000000000000" pitchFamily="2" charset="2"/>
              <a:buChar char="§"/>
            </a:pPr>
            <a:r>
              <a:rPr lang="en-US" sz="2400" dirty="0">
                <a:solidFill>
                  <a:schemeClr val="bg1"/>
                </a:solidFill>
              </a:rPr>
              <a:t>The ability to define the framework of the study population.</a:t>
            </a:r>
          </a:p>
          <a:p>
            <a:pPr marL="285750" indent="-285750" algn="just">
              <a:lnSpc>
                <a:spcPct val="200000"/>
              </a:lnSpc>
              <a:buFont typeface="Wingdings" panose="05000000000000000000" pitchFamily="2" charset="2"/>
              <a:buChar char="§"/>
            </a:pPr>
            <a:r>
              <a:rPr lang="en-US" sz="2400" dirty="0">
                <a:solidFill>
                  <a:schemeClr val="bg1"/>
                </a:solidFill>
              </a:rPr>
              <a:t>The ability to distinguish and compare different types of samples.</a:t>
            </a:r>
          </a:p>
          <a:p>
            <a:pPr marL="285750" indent="-285750" algn="just">
              <a:lnSpc>
                <a:spcPct val="200000"/>
              </a:lnSpc>
              <a:buFont typeface="Wingdings" panose="05000000000000000000" pitchFamily="2" charset="2"/>
              <a:buChar char="§"/>
            </a:pPr>
            <a:r>
              <a:rPr lang="en-US" sz="2400" dirty="0">
                <a:solidFill>
                  <a:schemeClr val="bg1"/>
                </a:solidFill>
              </a:rPr>
              <a:t>The ability to choose the appropriate sample according to the nature and objectives of the research and the study population.</a:t>
            </a:r>
          </a:p>
          <a:p>
            <a:pPr marL="285750" indent="-285750" algn="just">
              <a:lnSpc>
                <a:spcPct val="200000"/>
              </a:lnSpc>
              <a:buFont typeface="Wingdings" panose="05000000000000000000" pitchFamily="2" charset="2"/>
              <a:buChar char="§"/>
            </a:pPr>
            <a:r>
              <a:rPr lang="en-US" sz="2400" dirty="0">
                <a:solidFill>
                  <a:schemeClr val="bg1"/>
                </a:solidFill>
              </a:rPr>
              <a:t>The ability to estimate the appropriate size of the study sample.</a:t>
            </a:r>
          </a:p>
        </p:txBody>
      </p:sp>
    </p:spTree>
    <p:extLst>
      <p:ext uri="{BB962C8B-B14F-4D97-AF65-F5344CB8AC3E}">
        <p14:creationId xmlns:p14="http://schemas.microsoft.com/office/powerpoint/2010/main" val="6922617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338738" y="706759"/>
            <a:ext cx="2309478" cy="584775"/>
          </a:xfrm>
          <a:prstGeom prst="rect">
            <a:avLst/>
          </a:prstGeom>
          <a:noFill/>
        </p:spPr>
        <p:txBody>
          <a:bodyPr wrap="none" rtlCol="0">
            <a:spAutoFit/>
          </a:bodyPr>
          <a:lstStyle/>
          <a:p>
            <a:r>
              <a:rPr lang="en-US" sz="3200" b="1" dirty="0">
                <a:solidFill>
                  <a:schemeClr val="bg1"/>
                </a:solidFill>
              </a:rPr>
              <a:t>Introduction</a:t>
            </a:r>
          </a:p>
        </p:txBody>
      </p:sp>
      <p:sp>
        <p:nvSpPr>
          <p:cNvPr id="6" name="TextBox 5">
            <a:extLst>
              <a:ext uri="{FF2B5EF4-FFF2-40B4-BE49-F238E27FC236}">
                <a16:creationId xmlns:a16="http://schemas.microsoft.com/office/drawing/2014/main" id="{CD991FE7-A2C0-DD54-C568-6AB0F7A7399D}"/>
              </a:ext>
            </a:extLst>
          </p:cNvPr>
          <p:cNvSpPr txBox="1"/>
          <p:nvPr/>
        </p:nvSpPr>
        <p:spPr>
          <a:xfrm>
            <a:off x="434715" y="1633538"/>
            <a:ext cx="11242623" cy="3785652"/>
          </a:xfrm>
          <a:prstGeom prst="rect">
            <a:avLst/>
          </a:prstGeom>
          <a:noFill/>
        </p:spPr>
        <p:txBody>
          <a:bodyPr wrap="square">
            <a:spAutoFit/>
          </a:bodyPr>
          <a:lstStyle/>
          <a:p>
            <a:pPr marL="342900" indent="-342900" algn="just" rtl="0">
              <a:lnSpc>
                <a:spcPct val="200000"/>
              </a:lnSpc>
              <a:buFont typeface="Wingdings" panose="05000000000000000000" pitchFamily="2" charset="2"/>
              <a:buChar char="q"/>
            </a:pPr>
            <a:r>
              <a:rPr lang="en-US" sz="2400" dirty="0">
                <a:solidFill>
                  <a:schemeClr val="bg1"/>
                </a:solidFill>
              </a:rPr>
              <a:t>The stage of defining the research community and selecting the appropriate sample for research represents an important stage in the scientific research process, whereby the tools that will be used in collecting the data are determined, as well as the methods of analyzing these data that are collected, whether from the research community or the sample, and the generalizability of the results obtained.</a:t>
            </a:r>
            <a:endParaRPr lang="en-US" sz="2400" b="1" i="0" dirty="0">
              <a:solidFill>
                <a:schemeClr val="bg1"/>
              </a:solidFill>
              <a:effectLst/>
              <a:latin typeface="neo sans arabic"/>
            </a:endParaRPr>
          </a:p>
        </p:txBody>
      </p:sp>
    </p:spTree>
    <p:extLst>
      <p:ext uri="{BB962C8B-B14F-4D97-AF65-F5344CB8AC3E}">
        <p14:creationId xmlns:p14="http://schemas.microsoft.com/office/powerpoint/2010/main" val="105903965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413686" y="871649"/>
            <a:ext cx="2309478" cy="584775"/>
          </a:xfrm>
          <a:prstGeom prst="rect">
            <a:avLst/>
          </a:prstGeom>
          <a:noFill/>
        </p:spPr>
        <p:txBody>
          <a:bodyPr wrap="none" rtlCol="0">
            <a:spAutoFit/>
          </a:bodyPr>
          <a:lstStyle/>
          <a:p>
            <a:r>
              <a:rPr lang="en-US" sz="3200" b="1" dirty="0">
                <a:solidFill>
                  <a:schemeClr val="bg1"/>
                </a:solidFill>
              </a:rPr>
              <a:t>Introduction</a:t>
            </a:r>
          </a:p>
        </p:txBody>
      </p:sp>
      <p:sp>
        <p:nvSpPr>
          <p:cNvPr id="6" name="TextBox 5">
            <a:extLst>
              <a:ext uri="{FF2B5EF4-FFF2-40B4-BE49-F238E27FC236}">
                <a16:creationId xmlns:a16="http://schemas.microsoft.com/office/drawing/2014/main" id="{CD991FE7-A2C0-DD54-C568-6AB0F7A7399D}"/>
              </a:ext>
            </a:extLst>
          </p:cNvPr>
          <p:cNvSpPr txBox="1"/>
          <p:nvPr/>
        </p:nvSpPr>
        <p:spPr>
          <a:xfrm>
            <a:off x="329784" y="1633538"/>
            <a:ext cx="11377534" cy="2932341"/>
          </a:xfrm>
          <a:prstGeom prst="rect">
            <a:avLst/>
          </a:prstGeom>
          <a:noFill/>
        </p:spPr>
        <p:txBody>
          <a:bodyPr wrap="square">
            <a:spAutoFit/>
          </a:bodyPr>
          <a:lstStyle/>
          <a:p>
            <a:pPr marL="342900" indent="-342900" algn="just" rtl="0">
              <a:lnSpc>
                <a:spcPct val="200000"/>
              </a:lnSpc>
              <a:buFont typeface="Wingdings" panose="05000000000000000000" pitchFamily="2" charset="2"/>
              <a:buChar char="q"/>
            </a:pPr>
            <a:r>
              <a:rPr lang="en-US" sz="2400" i="0" dirty="0">
                <a:solidFill>
                  <a:schemeClr val="bg1"/>
                </a:solidFill>
                <a:effectLst/>
                <a:latin typeface="neo sans arabic"/>
              </a:rPr>
              <a:t>In some cases, the researcher may not have sufficient skills to help him identify the research Population, which leads the researcher to a wrong choice of the sample used, which entails the inadequacy of the tools used to analyze the data collected, and then the lack of The credibility of the results obtained</a:t>
            </a:r>
          </a:p>
        </p:txBody>
      </p:sp>
    </p:spTree>
    <p:extLst>
      <p:ext uri="{BB962C8B-B14F-4D97-AF65-F5344CB8AC3E}">
        <p14:creationId xmlns:p14="http://schemas.microsoft.com/office/powerpoint/2010/main" val="196709979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469310" y="586839"/>
            <a:ext cx="2309478" cy="584775"/>
          </a:xfrm>
          <a:prstGeom prst="rect">
            <a:avLst/>
          </a:prstGeom>
          <a:noFill/>
        </p:spPr>
        <p:txBody>
          <a:bodyPr wrap="none" rtlCol="0">
            <a:spAutoFit/>
          </a:bodyPr>
          <a:lstStyle/>
          <a:p>
            <a:r>
              <a:rPr lang="en-US" sz="3200" b="1" dirty="0">
                <a:solidFill>
                  <a:schemeClr val="bg1"/>
                </a:solidFill>
              </a:rPr>
              <a:t>Introduction</a:t>
            </a:r>
          </a:p>
        </p:txBody>
      </p:sp>
      <p:sp>
        <p:nvSpPr>
          <p:cNvPr id="6" name="TextBox 5">
            <a:extLst>
              <a:ext uri="{FF2B5EF4-FFF2-40B4-BE49-F238E27FC236}">
                <a16:creationId xmlns:a16="http://schemas.microsoft.com/office/drawing/2014/main" id="{CD991FE7-A2C0-DD54-C568-6AB0F7A7399D}"/>
              </a:ext>
            </a:extLst>
          </p:cNvPr>
          <p:cNvSpPr txBox="1"/>
          <p:nvPr/>
        </p:nvSpPr>
        <p:spPr>
          <a:xfrm>
            <a:off x="539646" y="1663518"/>
            <a:ext cx="11302584" cy="3671005"/>
          </a:xfrm>
          <a:prstGeom prst="rect">
            <a:avLst/>
          </a:prstGeom>
          <a:noFill/>
        </p:spPr>
        <p:txBody>
          <a:bodyPr wrap="square">
            <a:spAutoFit/>
          </a:bodyPr>
          <a:lstStyle/>
          <a:p>
            <a:pPr marL="342900" indent="-342900" algn="just" rtl="0">
              <a:lnSpc>
                <a:spcPct val="200000"/>
              </a:lnSpc>
              <a:buFont typeface="Wingdings" panose="05000000000000000000" pitchFamily="2" charset="2"/>
              <a:buChar char="q"/>
            </a:pPr>
            <a:r>
              <a:rPr lang="en-US" sz="2400" i="0" dirty="0">
                <a:solidFill>
                  <a:schemeClr val="bg1"/>
                </a:solidFill>
                <a:effectLst/>
                <a:latin typeface="neo sans arabic"/>
              </a:rPr>
              <a:t>In this chapter, we will try to address some of the concepts of the research Population, the types of samples that the researcher can use, the skills that help the researcher in choosing the appropriate sample for his research, and how to determine the sample size, in order to reach data with a high degree of accuracy and then the credibility of the research results. that is reached.</a:t>
            </a:r>
          </a:p>
        </p:txBody>
      </p:sp>
    </p:spTree>
    <p:extLst>
      <p:ext uri="{BB962C8B-B14F-4D97-AF65-F5344CB8AC3E}">
        <p14:creationId xmlns:p14="http://schemas.microsoft.com/office/powerpoint/2010/main" val="3069771765"/>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58281" y="581743"/>
            <a:ext cx="4834209" cy="584775"/>
          </a:xfrm>
          <a:prstGeom prst="rect">
            <a:avLst/>
          </a:prstGeom>
          <a:noFill/>
        </p:spPr>
        <p:txBody>
          <a:bodyPr wrap="none" rtlCol="0">
            <a:spAutoFit/>
          </a:bodyPr>
          <a:lstStyle/>
          <a:p>
            <a:r>
              <a:rPr lang="en-US" sz="3200" b="1" dirty="0">
                <a:solidFill>
                  <a:schemeClr val="bg1"/>
                </a:solidFill>
              </a:rPr>
              <a:t>Study Population &amp; Sample</a:t>
            </a:r>
          </a:p>
        </p:txBody>
      </p:sp>
      <p:sp>
        <p:nvSpPr>
          <p:cNvPr id="6" name="TextBox 5">
            <a:extLst>
              <a:ext uri="{FF2B5EF4-FFF2-40B4-BE49-F238E27FC236}">
                <a16:creationId xmlns:a16="http://schemas.microsoft.com/office/drawing/2014/main" id="{CD991FE7-A2C0-DD54-C568-6AB0F7A7399D}"/>
              </a:ext>
            </a:extLst>
          </p:cNvPr>
          <p:cNvSpPr txBox="1"/>
          <p:nvPr/>
        </p:nvSpPr>
        <p:spPr>
          <a:xfrm>
            <a:off x="389744" y="1721696"/>
            <a:ext cx="11527436" cy="4455835"/>
          </a:xfrm>
          <a:prstGeom prst="rect">
            <a:avLst/>
          </a:prstGeom>
          <a:noFill/>
        </p:spPr>
        <p:txBody>
          <a:bodyPr wrap="square">
            <a:spAutoFit/>
          </a:bodyPr>
          <a:lstStyle/>
          <a:p>
            <a:pPr marL="342900" indent="-342900" algn="just" rtl="0">
              <a:lnSpc>
                <a:spcPct val="150000"/>
              </a:lnSpc>
              <a:buFont typeface="Wingdings" panose="05000000000000000000" pitchFamily="2" charset="2"/>
              <a:buChar char="q"/>
            </a:pPr>
            <a:r>
              <a:rPr lang="en-US" sz="2400" b="1" i="0" u="sng" dirty="0">
                <a:solidFill>
                  <a:schemeClr val="bg1"/>
                </a:solidFill>
                <a:effectLst/>
                <a:latin typeface="neo sans arabic"/>
              </a:rPr>
              <a:t>Study Population</a:t>
            </a:r>
          </a:p>
          <a:p>
            <a:pPr algn="just" rtl="0">
              <a:lnSpc>
                <a:spcPct val="150000"/>
              </a:lnSpc>
            </a:pPr>
            <a:r>
              <a:rPr lang="en-US" sz="2400" i="0" dirty="0">
                <a:solidFill>
                  <a:schemeClr val="bg1"/>
                </a:solidFill>
                <a:effectLst/>
                <a:latin typeface="neo sans arabic"/>
              </a:rPr>
              <a:t>The study population is a subset of the target population from which the sample is actually selected.</a:t>
            </a:r>
          </a:p>
          <a:p>
            <a:pPr marL="342900" indent="-342900" algn="just" rtl="0">
              <a:lnSpc>
                <a:spcPct val="150000"/>
              </a:lnSpc>
              <a:buFont typeface="Wingdings" panose="05000000000000000000" pitchFamily="2" charset="2"/>
              <a:buChar char="q"/>
            </a:pPr>
            <a:r>
              <a:rPr lang="en-US" sz="2400" i="0" dirty="0">
                <a:solidFill>
                  <a:schemeClr val="bg1"/>
                </a:solidFill>
                <a:effectLst/>
                <a:latin typeface="neo sans arabic"/>
              </a:rPr>
              <a:t> </a:t>
            </a:r>
            <a:r>
              <a:rPr lang="en-US" sz="2400" b="1" i="0" u="sng" dirty="0">
                <a:solidFill>
                  <a:schemeClr val="bg1"/>
                </a:solidFill>
                <a:effectLst/>
                <a:latin typeface="neo sans arabic"/>
              </a:rPr>
              <a:t>Sample</a:t>
            </a:r>
          </a:p>
          <a:p>
            <a:pPr algn="just" rtl="0">
              <a:lnSpc>
                <a:spcPct val="150000"/>
              </a:lnSpc>
            </a:pPr>
            <a:r>
              <a:rPr lang="en-US" sz="2400" i="0" dirty="0">
                <a:solidFill>
                  <a:schemeClr val="bg1"/>
                </a:solidFill>
                <a:effectLst/>
                <a:latin typeface="neo sans arabic"/>
              </a:rPr>
              <a:t>"A subgroup of the study population that the researcher chooses according to certain bases to collect data from them that enable him to study the phenomenon under research and test hypotheses, and then the possibility of generalizing the results to the study population."</a:t>
            </a:r>
          </a:p>
        </p:txBody>
      </p:sp>
    </p:spTree>
    <p:extLst>
      <p:ext uri="{BB962C8B-B14F-4D97-AF65-F5344CB8AC3E}">
        <p14:creationId xmlns:p14="http://schemas.microsoft.com/office/powerpoint/2010/main" val="3025131174"/>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D991FE7-A2C0-DD54-C568-6AB0F7A7399D}"/>
              </a:ext>
            </a:extLst>
          </p:cNvPr>
          <p:cNvSpPr txBox="1"/>
          <p:nvPr/>
        </p:nvSpPr>
        <p:spPr>
          <a:xfrm>
            <a:off x="299803" y="1982351"/>
            <a:ext cx="11587397" cy="3046988"/>
          </a:xfrm>
          <a:prstGeom prst="rect">
            <a:avLst/>
          </a:prstGeom>
          <a:noFill/>
        </p:spPr>
        <p:txBody>
          <a:bodyPr wrap="square">
            <a:spAutoFit/>
          </a:bodyPr>
          <a:lstStyle/>
          <a:p>
            <a:pPr algn="just" rtl="0">
              <a:lnSpc>
                <a:spcPct val="200000"/>
              </a:lnSpc>
            </a:pPr>
            <a:r>
              <a:rPr lang="en-US" sz="2400" b="0" i="0" dirty="0">
                <a:solidFill>
                  <a:schemeClr val="bg1"/>
                </a:solidFill>
                <a:effectLst/>
                <a:latin typeface="-apple-system"/>
              </a:rPr>
              <a:t>The study population is the operational definition of the target population (Henry, </a:t>
            </a:r>
            <a:r>
              <a:rPr lang="en-US" sz="2400" b="0" i="0" dirty="0">
                <a:solidFill>
                  <a:schemeClr val="bg1"/>
                </a:solidFill>
                <a:effectLst/>
                <a:latin typeface="-apple-system"/>
                <a:hlinkClick r:id="rId2" tooltip="Henry, G. T. (1990). Practical sampling. Newbury Park, CA: Sage Publications.">
                  <a:extLst>
                    <a:ext uri="{A12FA001-AC4F-418D-AE19-62706E023703}">
                      <ahyp:hlinkClr xmlns:ahyp="http://schemas.microsoft.com/office/drawing/2018/hyperlinkcolor" val="tx"/>
                    </a:ext>
                  </a:extLst>
                </a:hlinkClick>
              </a:rPr>
              <a:t>1990</a:t>
            </a:r>
            <a:r>
              <a:rPr lang="en-US" sz="2400" b="0" i="0" dirty="0">
                <a:solidFill>
                  <a:schemeClr val="bg1"/>
                </a:solidFill>
                <a:effectLst/>
                <a:latin typeface="-apple-system"/>
              </a:rPr>
              <a:t>; </a:t>
            </a:r>
            <a:r>
              <a:rPr lang="en-US" sz="2400" b="0" i="0" dirty="0" err="1">
                <a:solidFill>
                  <a:schemeClr val="bg1"/>
                </a:solidFill>
                <a:effectLst/>
                <a:latin typeface="-apple-system"/>
              </a:rPr>
              <a:t>Bickman</a:t>
            </a:r>
            <a:r>
              <a:rPr lang="en-US" sz="2400" b="0" i="0" dirty="0">
                <a:solidFill>
                  <a:schemeClr val="bg1"/>
                </a:solidFill>
                <a:effectLst/>
                <a:latin typeface="-apple-system"/>
              </a:rPr>
              <a:t> &amp; Rog, </a:t>
            </a:r>
            <a:r>
              <a:rPr lang="en-US" sz="2400" b="0" i="0" dirty="0">
                <a:solidFill>
                  <a:schemeClr val="bg1"/>
                </a:solidFill>
                <a:effectLst/>
                <a:latin typeface="-apple-system"/>
                <a:hlinkClick r:id="rId3" tooltip="Bickman, L., &amp; Rog, D. J. (1998). Handbook of applied social research methods. Thousand Oaks, CA: Sage Publications.">
                  <a:extLst>
                    <a:ext uri="{A12FA001-AC4F-418D-AE19-62706E023703}">
                      <ahyp:hlinkClr xmlns:ahyp="http://schemas.microsoft.com/office/drawing/2018/hyperlinkcolor" val="tx"/>
                    </a:ext>
                  </a:extLst>
                </a:hlinkClick>
              </a:rPr>
              <a:t>1998</a:t>
            </a:r>
            <a:r>
              <a:rPr lang="en-US" sz="2400" b="0" i="0" dirty="0">
                <a:solidFill>
                  <a:schemeClr val="bg1"/>
                </a:solidFill>
                <a:effectLst/>
                <a:latin typeface="-apple-system"/>
              </a:rPr>
              <a:t>). Researchers are seldom in a position to study the entire target population, which is not always readily accessible. Instead, only part of it—respondents who are both eligible for the study. (Hu, S.</a:t>
            </a:r>
            <a:r>
              <a:rPr lang="en-US" sz="2400" dirty="0">
                <a:solidFill>
                  <a:schemeClr val="bg1"/>
                </a:solidFill>
                <a:latin typeface="-apple-system"/>
              </a:rPr>
              <a:t>, </a:t>
            </a:r>
            <a:r>
              <a:rPr lang="en-US" sz="2400" b="0" i="0" dirty="0">
                <a:solidFill>
                  <a:schemeClr val="bg1"/>
                </a:solidFill>
                <a:effectLst/>
                <a:latin typeface="-apple-system"/>
              </a:rPr>
              <a:t>2014)</a:t>
            </a:r>
            <a:endParaRPr lang="en-US" sz="2400" i="0" dirty="0">
              <a:solidFill>
                <a:schemeClr val="bg1"/>
              </a:solidFill>
              <a:effectLst/>
              <a:latin typeface="neo sans arabic"/>
            </a:endParaRPr>
          </a:p>
        </p:txBody>
      </p:sp>
      <p:sp>
        <p:nvSpPr>
          <p:cNvPr id="10" name="TextBox 9">
            <a:extLst>
              <a:ext uri="{FF2B5EF4-FFF2-40B4-BE49-F238E27FC236}">
                <a16:creationId xmlns:a16="http://schemas.microsoft.com/office/drawing/2014/main" id="{C0350940-BCC1-22A7-4FB1-20500FC92D52}"/>
              </a:ext>
            </a:extLst>
          </p:cNvPr>
          <p:cNvSpPr txBox="1"/>
          <p:nvPr/>
        </p:nvSpPr>
        <p:spPr>
          <a:xfrm>
            <a:off x="3158281" y="581743"/>
            <a:ext cx="4834209" cy="584775"/>
          </a:xfrm>
          <a:prstGeom prst="rect">
            <a:avLst/>
          </a:prstGeom>
          <a:noFill/>
        </p:spPr>
        <p:txBody>
          <a:bodyPr wrap="none" rtlCol="0">
            <a:spAutoFit/>
          </a:bodyPr>
          <a:lstStyle/>
          <a:p>
            <a:r>
              <a:rPr lang="en-US" sz="3200" b="1" dirty="0">
                <a:solidFill>
                  <a:schemeClr val="bg1"/>
                </a:solidFill>
              </a:rPr>
              <a:t>Study Population &amp; Sample</a:t>
            </a:r>
          </a:p>
        </p:txBody>
      </p:sp>
    </p:spTree>
    <p:extLst>
      <p:ext uri="{BB962C8B-B14F-4D97-AF65-F5344CB8AC3E}">
        <p14:creationId xmlns:p14="http://schemas.microsoft.com/office/powerpoint/2010/main" val="345839900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23061" y="630700"/>
            <a:ext cx="6575198" cy="584775"/>
          </a:xfrm>
          <a:prstGeom prst="rect">
            <a:avLst/>
          </a:prstGeom>
          <a:noFill/>
        </p:spPr>
        <p:txBody>
          <a:bodyPr wrap="none" rtlCol="0">
            <a:spAutoFit/>
          </a:bodyPr>
          <a:lstStyle/>
          <a:p>
            <a:r>
              <a:rPr lang="en-US" sz="3200" b="1" dirty="0">
                <a:solidFill>
                  <a:schemeClr val="bg1"/>
                </a:solidFill>
              </a:rPr>
              <a:t>Reasons for using the sample method</a:t>
            </a:r>
          </a:p>
        </p:txBody>
      </p:sp>
      <p:sp>
        <p:nvSpPr>
          <p:cNvPr id="6" name="TextBox 5">
            <a:extLst>
              <a:ext uri="{FF2B5EF4-FFF2-40B4-BE49-F238E27FC236}">
                <a16:creationId xmlns:a16="http://schemas.microsoft.com/office/drawing/2014/main" id="{CD991FE7-A2C0-DD54-C568-6AB0F7A7399D}"/>
              </a:ext>
            </a:extLst>
          </p:cNvPr>
          <p:cNvSpPr txBox="1"/>
          <p:nvPr/>
        </p:nvSpPr>
        <p:spPr>
          <a:xfrm>
            <a:off x="419725" y="1223501"/>
            <a:ext cx="11566087" cy="4401205"/>
          </a:xfrm>
          <a:prstGeom prst="rect">
            <a:avLst/>
          </a:prstGeom>
          <a:noFill/>
        </p:spPr>
        <p:txBody>
          <a:bodyPr wrap="square">
            <a:spAutoFit/>
          </a:bodyPr>
          <a:lstStyle/>
          <a:p>
            <a:pPr marL="342900" indent="-342900" algn="just" rtl="0">
              <a:lnSpc>
                <a:spcPct val="200000"/>
              </a:lnSpc>
              <a:buFont typeface="Arial" panose="020B0604020202020204" pitchFamily="34" charset="0"/>
              <a:buChar char="•"/>
            </a:pPr>
            <a:r>
              <a:rPr lang="en-US" sz="2000" i="0" dirty="0">
                <a:solidFill>
                  <a:schemeClr val="bg1"/>
                </a:solidFill>
                <a:effectLst/>
                <a:latin typeface="neo sans arabic"/>
              </a:rPr>
              <a:t>Geographical spread of the </a:t>
            </a:r>
            <a:r>
              <a:rPr lang="en-US" sz="2000" dirty="0">
                <a:solidFill>
                  <a:schemeClr val="bg1"/>
                </a:solidFill>
                <a:latin typeface="neo sans arabic"/>
              </a:rPr>
              <a:t>study population</a:t>
            </a:r>
            <a:endParaRPr lang="en-US" sz="2000" i="0" dirty="0">
              <a:solidFill>
                <a:schemeClr val="bg1"/>
              </a:solidFill>
              <a:effectLst/>
              <a:latin typeface="neo sans arabic"/>
            </a:endParaRPr>
          </a:p>
          <a:p>
            <a:pPr marL="342900" indent="-342900" algn="just" rtl="0">
              <a:lnSpc>
                <a:spcPct val="200000"/>
              </a:lnSpc>
              <a:buFont typeface="Arial" panose="020B0604020202020204" pitchFamily="34" charset="0"/>
              <a:buChar char="•"/>
            </a:pPr>
            <a:r>
              <a:rPr lang="en-US" sz="2000" i="0" dirty="0">
                <a:solidFill>
                  <a:schemeClr val="bg1"/>
                </a:solidFill>
                <a:effectLst/>
                <a:latin typeface="neo sans arabic"/>
              </a:rPr>
              <a:t>Difficulty identifying the study population</a:t>
            </a:r>
          </a:p>
          <a:p>
            <a:pPr marL="342900" indent="-342900" algn="just" rtl="0">
              <a:lnSpc>
                <a:spcPct val="200000"/>
              </a:lnSpc>
              <a:buFont typeface="Arial" panose="020B0604020202020204" pitchFamily="34" charset="0"/>
              <a:buChar char="•"/>
            </a:pPr>
            <a:r>
              <a:rPr lang="en-US" sz="2000" i="0" dirty="0">
                <a:solidFill>
                  <a:schemeClr val="bg1"/>
                </a:solidFill>
                <a:effectLst/>
                <a:latin typeface="neo sans arabic"/>
              </a:rPr>
              <a:t>Time factor</a:t>
            </a:r>
          </a:p>
          <a:p>
            <a:pPr marL="342900" indent="-342900" algn="just" rtl="0">
              <a:lnSpc>
                <a:spcPct val="200000"/>
              </a:lnSpc>
              <a:buFont typeface="Arial" panose="020B0604020202020204" pitchFamily="34" charset="0"/>
              <a:buChar char="•"/>
            </a:pPr>
            <a:r>
              <a:rPr lang="en-US" sz="2000" dirty="0">
                <a:solidFill>
                  <a:schemeClr val="bg1"/>
                </a:solidFill>
                <a:latin typeface="neo sans arabic"/>
              </a:rPr>
              <a:t>C</a:t>
            </a:r>
            <a:r>
              <a:rPr lang="en-US" sz="2000" i="0" dirty="0">
                <a:solidFill>
                  <a:schemeClr val="bg1"/>
                </a:solidFill>
                <a:effectLst/>
                <a:latin typeface="neo sans arabic"/>
              </a:rPr>
              <a:t>ost element</a:t>
            </a:r>
          </a:p>
          <a:p>
            <a:pPr marL="342900" indent="-342900" algn="just" rtl="0">
              <a:lnSpc>
                <a:spcPct val="200000"/>
              </a:lnSpc>
              <a:buFont typeface="Arial" panose="020B0604020202020204" pitchFamily="34" charset="0"/>
              <a:buChar char="•"/>
            </a:pPr>
            <a:r>
              <a:rPr lang="en-US" sz="2000" i="0" dirty="0">
                <a:solidFill>
                  <a:schemeClr val="bg1"/>
                </a:solidFill>
                <a:effectLst/>
                <a:latin typeface="neo sans arabic"/>
              </a:rPr>
              <a:t>Changes in the study population</a:t>
            </a:r>
          </a:p>
          <a:p>
            <a:pPr marL="342900" indent="-342900" algn="just" rtl="0">
              <a:lnSpc>
                <a:spcPct val="200000"/>
              </a:lnSpc>
              <a:buFont typeface="Arial" panose="020B0604020202020204" pitchFamily="34" charset="0"/>
              <a:buChar char="•"/>
            </a:pPr>
            <a:r>
              <a:rPr lang="en-US" sz="2000" i="0" dirty="0">
                <a:solidFill>
                  <a:schemeClr val="bg1"/>
                </a:solidFill>
                <a:effectLst/>
                <a:latin typeface="neo sans arabic"/>
              </a:rPr>
              <a:t>control and supervision</a:t>
            </a:r>
          </a:p>
          <a:p>
            <a:pPr marL="342900" indent="-342900" algn="just" rtl="0">
              <a:lnSpc>
                <a:spcPct val="200000"/>
              </a:lnSpc>
              <a:buFont typeface="Arial" panose="020B0604020202020204" pitchFamily="34" charset="0"/>
              <a:buChar char="•"/>
            </a:pPr>
            <a:r>
              <a:rPr lang="en-US" sz="2000" i="0" dirty="0">
                <a:solidFill>
                  <a:schemeClr val="bg1"/>
                </a:solidFill>
                <a:effectLst/>
                <a:latin typeface="neo sans arabic"/>
              </a:rPr>
              <a:t>The extent of the homogeneity of the study Population</a:t>
            </a:r>
          </a:p>
        </p:txBody>
      </p:sp>
    </p:spTree>
    <p:extLst>
      <p:ext uri="{BB962C8B-B14F-4D97-AF65-F5344CB8AC3E}">
        <p14:creationId xmlns:p14="http://schemas.microsoft.com/office/powerpoint/2010/main" val="1376344065"/>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66735" y="559161"/>
            <a:ext cx="2597762"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Sample Types</a:t>
            </a:r>
            <a:endParaRPr lang="en-US" sz="3200" b="1" dirty="0">
              <a:solidFill>
                <a:schemeClr val="bg1"/>
              </a:solidFill>
            </a:endParaRPr>
          </a:p>
        </p:txBody>
      </p:sp>
      <p:graphicFrame>
        <p:nvGraphicFramePr>
          <p:cNvPr id="5" name="Diagram 4">
            <a:extLst>
              <a:ext uri="{FF2B5EF4-FFF2-40B4-BE49-F238E27FC236}">
                <a16:creationId xmlns:a16="http://schemas.microsoft.com/office/drawing/2014/main" id="{3BDD9598-3895-64BE-F77D-AE87732AAF56}"/>
              </a:ext>
            </a:extLst>
          </p:cNvPr>
          <p:cNvGraphicFramePr/>
          <p:nvPr>
            <p:extLst>
              <p:ext uri="{D42A27DB-BD31-4B8C-83A1-F6EECF244321}">
                <p14:modId xmlns:p14="http://schemas.microsoft.com/office/powerpoint/2010/main" val="2412112479"/>
              </p:ext>
            </p:extLst>
          </p:nvPr>
        </p:nvGraphicFramePr>
        <p:xfrm>
          <a:off x="2060650" y="1170495"/>
          <a:ext cx="7416824" cy="51283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52084082"/>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67979" y="559161"/>
            <a:ext cx="5745292" cy="584775"/>
          </a:xfrm>
          <a:prstGeom prst="rect">
            <a:avLst/>
          </a:prstGeom>
          <a:noFill/>
        </p:spPr>
        <p:txBody>
          <a:bodyPr wrap="none" rtlCol="0">
            <a:spAutoFit/>
          </a:bodyPr>
          <a:lstStyle/>
          <a:p>
            <a:pPr algn="ctr" rtl="1" eaLnBrk="1" hangingPunct="1">
              <a:defRPr/>
            </a:pPr>
            <a:r>
              <a:rPr lang="en-US" sz="3200" b="1" dirty="0">
                <a:solidFill>
                  <a:schemeClr val="bg1"/>
                </a:solidFill>
              </a:rPr>
              <a:t>1. Random (Probability) Samples</a:t>
            </a:r>
            <a:endParaRPr lang="ar-SA" sz="3200" b="1" dirty="0">
              <a:solidFill>
                <a:schemeClr val="bg1"/>
              </a:solidFill>
            </a:endParaRPr>
          </a:p>
        </p:txBody>
      </p:sp>
      <p:sp>
        <p:nvSpPr>
          <p:cNvPr id="11" name="TextBox 10">
            <a:extLst>
              <a:ext uri="{FF2B5EF4-FFF2-40B4-BE49-F238E27FC236}">
                <a16:creationId xmlns:a16="http://schemas.microsoft.com/office/drawing/2014/main" id="{A57A4111-08DA-1018-2865-3FBA1726D79F}"/>
              </a:ext>
            </a:extLst>
          </p:cNvPr>
          <p:cNvSpPr txBox="1"/>
          <p:nvPr/>
        </p:nvSpPr>
        <p:spPr>
          <a:xfrm>
            <a:off x="269823" y="1522049"/>
            <a:ext cx="11752287" cy="5078313"/>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400" dirty="0">
                <a:solidFill>
                  <a:schemeClr val="bg1"/>
                </a:solidFill>
              </a:rPr>
              <a:t>It depends on the equality of the probabilities of choosing any member of the original community.</a:t>
            </a:r>
          </a:p>
          <a:p>
            <a:pPr marL="342900" indent="-342900" algn="just">
              <a:lnSpc>
                <a:spcPct val="150000"/>
              </a:lnSpc>
              <a:buFont typeface="Wingdings" panose="05000000000000000000" pitchFamily="2" charset="2"/>
              <a:buChar char="q"/>
            </a:pPr>
            <a:r>
              <a:rPr lang="en-US" sz="2400" dirty="0">
                <a:solidFill>
                  <a:schemeClr val="bg1"/>
                </a:solidFill>
              </a:rPr>
              <a:t>  Randomness is the researcher's way of achieving parity between individuals.</a:t>
            </a:r>
          </a:p>
          <a:p>
            <a:pPr marL="342900" indent="-342900" algn="just">
              <a:lnSpc>
                <a:spcPct val="150000"/>
              </a:lnSpc>
              <a:buFont typeface="Wingdings" panose="05000000000000000000" pitchFamily="2" charset="2"/>
              <a:buChar char="q"/>
            </a:pPr>
            <a:r>
              <a:rPr lang="en-US" sz="2400" dirty="0">
                <a:solidFill>
                  <a:schemeClr val="bg1"/>
                </a:solidFill>
              </a:rPr>
              <a:t>  The researcher is given a representative sample of its population at a lower cost while avoiding the researcher’s selection bias and the resulting problems that question the validity of the results.</a:t>
            </a:r>
          </a:p>
          <a:p>
            <a:pPr marL="342900" indent="-342900" algn="just">
              <a:lnSpc>
                <a:spcPct val="150000"/>
              </a:lnSpc>
              <a:buFont typeface="Wingdings" panose="05000000000000000000" pitchFamily="2" charset="2"/>
              <a:buChar char="q"/>
            </a:pPr>
            <a:r>
              <a:rPr lang="en-US" sz="2400" dirty="0">
                <a:solidFill>
                  <a:schemeClr val="bg1"/>
                </a:solidFill>
              </a:rPr>
              <a:t>  The probability samples participate in defining the study population, preparing a list of its components, and then choosing a sample of sufficient size to represent the characteristics of the population.</a:t>
            </a:r>
          </a:p>
        </p:txBody>
      </p:sp>
    </p:spTree>
    <p:extLst>
      <p:ext uri="{BB962C8B-B14F-4D97-AF65-F5344CB8AC3E}">
        <p14:creationId xmlns:p14="http://schemas.microsoft.com/office/powerpoint/2010/main" val="1940938252"/>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36744" y="556320"/>
            <a:ext cx="4992072" cy="584775"/>
          </a:xfrm>
          <a:prstGeom prst="rect">
            <a:avLst/>
          </a:prstGeom>
          <a:noFill/>
        </p:spPr>
        <p:txBody>
          <a:bodyPr wrap="none" rtlCol="0">
            <a:spAutoFit/>
          </a:bodyPr>
          <a:lstStyle/>
          <a:p>
            <a:r>
              <a:rPr lang="en-US" sz="3200" b="1" dirty="0">
                <a:solidFill>
                  <a:schemeClr val="bg1"/>
                </a:solidFill>
              </a:rPr>
              <a:t>1.1 Simple Random Samples</a:t>
            </a:r>
            <a:endParaRPr lang="ar-SA" sz="3200" b="1" dirty="0">
              <a:solidFill>
                <a:schemeClr val="bg1"/>
              </a:solidFill>
            </a:endParaRPr>
          </a:p>
        </p:txBody>
      </p:sp>
      <p:sp>
        <p:nvSpPr>
          <p:cNvPr id="6" name="TextBox 5">
            <a:extLst>
              <a:ext uri="{FF2B5EF4-FFF2-40B4-BE49-F238E27FC236}">
                <a16:creationId xmlns:a16="http://schemas.microsoft.com/office/drawing/2014/main" id="{CD991FE7-A2C0-DD54-C568-6AB0F7A7399D}"/>
              </a:ext>
            </a:extLst>
          </p:cNvPr>
          <p:cNvSpPr txBox="1"/>
          <p:nvPr/>
        </p:nvSpPr>
        <p:spPr>
          <a:xfrm>
            <a:off x="479685" y="1557882"/>
            <a:ext cx="10829732" cy="4524315"/>
          </a:xfrm>
          <a:prstGeom prst="rect">
            <a:avLst/>
          </a:prstGeom>
          <a:noFill/>
        </p:spPr>
        <p:txBody>
          <a:bodyPr wrap="square">
            <a:spAutoFit/>
          </a:bodyPr>
          <a:lstStyle/>
          <a:p>
            <a:pPr algn="just">
              <a:lnSpc>
                <a:spcPct val="200000"/>
              </a:lnSpc>
              <a:buFont typeface="Arial" panose="020B0604020202020204" pitchFamily="34" charset="0"/>
              <a:buChar char="•"/>
            </a:pPr>
            <a:r>
              <a:rPr lang="en-US" sz="2400" dirty="0">
                <a:solidFill>
                  <a:schemeClr val="bg1"/>
                </a:solidFill>
              </a:rPr>
              <a:t> A simple random sample is a technique for selecting a subgroup of a population where the prospect of getting selected is equal for all the members of the population.</a:t>
            </a:r>
          </a:p>
          <a:p>
            <a:pPr algn="just">
              <a:lnSpc>
                <a:spcPct val="200000"/>
              </a:lnSpc>
              <a:buFont typeface="Arial" panose="020B0604020202020204" pitchFamily="34" charset="0"/>
              <a:buChar char="•"/>
            </a:pPr>
            <a:r>
              <a:rPr lang="en-US" sz="2400" dirty="0">
                <a:solidFill>
                  <a:schemeClr val="bg1"/>
                </a:solidFill>
              </a:rPr>
              <a:t> Since the sample is selected at random or by chance, a simple random sample fairly represents the characteristics of the population under study.</a:t>
            </a:r>
          </a:p>
          <a:p>
            <a:pPr algn="just">
              <a:lnSpc>
                <a:spcPct val="200000"/>
              </a:lnSpc>
              <a:buFont typeface="Arial" panose="020B0604020202020204" pitchFamily="34" charset="0"/>
              <a:buChar char="•"/>
            </a:pPr>
            <a:r>
              <a:rPr lang="en-US" sz="2400" dirty="0">
                <a:solidFill>
                  <a:schemeClr val="bg1"/>
                </a:solidFill>
              </a:rPr>
              <a:t> A simple random sample can be chosen randomly from any defined population, assuming that every member is eligible to be picked.</a:t>
            </a:r>
            <a:endParaRPr lang="en-US" sz="2400" i="0" dirty="0">
              <a:solidFill>
                <a:schemeClr val="bg1"/>
              </a:solidFill>
              <a:effectLst/>
              <a:latin typeface="+mj-lt"/>
            </a:endParaRPr>
          </a:p>
        </p:txBody>
      </p:sp>
    </p:spTree>
    <p:extLst>
      <p:ext uri="{BB962C8B-B14F-4D97-AF65-F5344CB8AC3E}">
        <p14:creationId xmlns:p14="http://schemas.microsoft.com/office/powerpoint/2010/main" val="352990137"/>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36744" y="556320"/>
            <a:ext cx="4992072" cy="584775"/>
          </a:xfrm>
          <a:prstGeom prst="rect">
            <a:avLst/>
          </a:prstGeom>
          <a:noFill/>
        </p:spPr>
        <p:txBody>
          <a:bodyPr wrap="none" rtlCol="0">
            <a:spAutoFit/>
          </a:bodyPr>
          <a:lstStyle/>
          <a:p>
            <a:r>
              <a:rPr lang="en-US" sz="3200" b="1" dirty="0">
                <a:solidFill>
                  <a:schemeClr val="bg1"/>
                </a:solidFill>
              </a:rPr>
              <a:t>1.1 Simple Random Samples</a:t>
            </a:r>
            <a:endParaRPr lang="ar-SA" sz="3200" b="1" dirty="0">
              <a:solidFill>
                <a:schemeClr val="bg1"/>
              </a:solidFill>
            </a:endParaRPr>
          </a:p>
        </p:txBody>
      </p:sp>
      <p:sp>
        <p:nvSpPr>
          <p:cNvPr id="6" name="TextBox 5">
            <a:extLst>
              <a:ext uri="{FF2B5EF4-FFF2-40B4-BE49-F238E27FC236}">
                <a16:creationId xmlns:a16="http://schemas.microsoft.com/office/drawing/2014/main" id="{CD991FE7-A2C0-DD54-C568-6AB0F7A7399D}"/>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0" name="TextBox 9">
            <a:extLst>
              <a:ext uri="{FF2B5EF4-FFF2-40B4-BE49-F238E27FC236}">
                <a16:creationId xmlns:a16="http://schemas.microsoft.com/office/drawing/2014/main" id="{DC746C68-5E95-3342-DEBA-3911DAB0A6D0}"/>
              </a:ext>
            </a:extLst>
          </p:cNvPr>
          <p:cNvSpPr txBox="1"/>
          <p:nvPr/>
        </p:nvSpPr>
        <p:spPr>
          <a:xfrm>
            <a:off x="464695" y="1511539"/>
            <a:ext cx="11257613" cy="4524315"/>
          </a:xfrm>
          <a:prstGeom prst="rect">
            <a:avLst/>
          </a:prstGeom>
          <a:noFill/>
        </p:spPr>
        <p:txBody>
          <a:bodyPr wrap="square">
            <a:spAutoFit/>
          </a:bodyPr>
          <a:lstStyle/>
          <a:p>
            <a:pPr algn="just">
              <a:lnSpc>
                <a:spcPct val="200000"/>
              </a:lnSpc>
            </a:pPr>
            <a:r>
              <a:rPr lang="en-US" sz="2400" b="1" dirty="0">
                <a:solidFill>
                  <a:schemeClr val="bg1"/>
                </a:solidFill>
              </a:rPr>
              <a:t>Lottery method</a:t>
            </a:r>
          </a:p>
          <a:p>
            <a:pPr algn="just">
              <a:lnSpc>
                <a:spcPct val="200000"/>
              </a:lnSpc>
            </a:pPr>
            <a:r>
              <a:rPr lang="en-US" sz="2400" dirty="0">
                <a:solidFill>
                  <a:schemeClr val="bg1"/>
                </a:solidFill>
              </a:rPr>
              <a:t>When the population list is prepared, each member of the population is marked with a number. The numbers are drawn randomly from the box to select samples. In our example, the researcher needs to choose 300 students from a total of 15,000 students. All the students are assigned a number. The researcher will randomly draw 300 numbers out of a box filled with numbers from 1 to 15,000.</a:t>
            </a:r>
          </a:p>
        </p:txBody>
      </p:sp>
    </p:spTree>
    <p:extLst>
      <p:ext uri="{BB962C8B-B14F-4D97-AF65-F5344CB8AC3E}">
        <p14:creationId xmlns:p14="http://schemas.microsoft.com/office/powerpoint/2010/main" val="2685961757"/>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023597" y="626290"/>
            <a:ext cx="7596310" cy="584775"/>
          </a:xfrm>
          <a:prstGeom prst="rect">
            <a:avLst/>
          </a:prstGeom>
          <a:noFill/>
        </p:spPr>
        <p:txBody>
          <a:bodyPr wrap="none" rtlCol="0">
            <a:spAutoFit/>
          </a:bodyPr>
          <a:lstStyle/>
          <a:p>
            <a:r>
              <a:rPr lang="en-US" sz="3200" b="1" dirty="0">
                <a:solidFill>
                  <a:schemeClr val="bg1"/>
                </a:solidFill>
              </a:rPr>
              <a:t> 1.1 Advantages of Simple Random Samples</a:t>
            </a:r>
            <a:endParaRPr lang="ar-SA" sz="3200" b="1" dirty="0">
              <a:solidFill>
                <a:schemeClr val="bg1"/>
              </a:solidFill>
            </a:endParaRPr>
          </a:p>
        </p:txBody>
      </p:sp>
      <p:sp>
        <p:nvSpPr>
          <p:cNvPr id="6" name="TextBox 5">
            <a:extLst>
              <a:ext uri="{FF2B5EF4-FFF2-40B4-BE49-F238E27FC236}">
                <a16:creationId xmlns:a16="http://schemas.microsoft.com/office/drawing/2014/main" id="{CD991FE7-A2C0-DD54-C568-6AB0F7A7399D}"/>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0" name="TextBox 9">
            <a:extLst>
              <a:ext uri="{FF2B5EF4-FFF2-40B4-BE49-F238E27FC236}">
                <a16:creationId xmlns:a16="http://schemas.microsoft.com/office/drawing/2014/main" id="{DC746C68-5E95-3342-DEBA-3911DAB0A6D0}"/>
              </a:ext>
            </a:extLst>
          </p:cNvPr>
          <p:cNvSpPr txBox="1"/>
          <p:nvPr/>
        </p:nvSpPr>
        <p:spPr>
          <a:xfrm>
            <a:off x="719528" y="1511539"/>
            <a:ext cx="10481939" cy="4401205"/>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000" dirty="0">
                <a:solidFill>
                  <a:schemeClr val="bg1"/>
                </a:solidFill>
              </a:rPr>
              <a:t>Study Population items have equal chances of selection.</a:t>
            </a:r>
          </a:p>
          <a:p>
            <a:pPr marL="342900" indent="-342900" algn="just">
              <a:lnSpc>
                <a:spcPct val="200000"/>
              </a:lnSpc>
              <a:buFont typeface="Arial" panose="020B0604020202020204" pitchFamily="34" charset="0"/>
              <a:buChar char="•"/>
            </a:pPr>
            <a:r>
              <a:rPr lang="en-US" sz="2000" dirty="0">
                <a:solidFill>
                  <a:schemeClr val="bg1"/>
                </a:solidFill>
              </a:rPr>
              <a:t>Don't be bound by a specific order or planned system.</a:t>
            </a:r>
          </a:p>
          <a:p>
            <a:pPr marL="342900" indent="-342900" algn="just">
              <a:lnSpc>
                <a:spcPct val="200000"/>
              </a:lnSpc>
              <a:buFont typeface="Arial" panose="020B0604020202020204" pitchFamily="34" charset="0"/>
              <a:buChar char="•"/>
            </a:pPr>
            <a:r>
              <a:rPr lang="en-US" sz="2000" dirty="0">
                <a:solidFill>
                  <a:schemeClr val="bg1"/>
                </a:solidFill>
              </a:rPr>
              <a:t>No prior knowledge of the study population is required.</a:t>
            </a:r>
          </a:p>
          <a:p>
            <a:pPr marL="342900" indent="-342900" algn="just">
              <a:lnSpc>
                <a:spcPct val="200000"/>
              </a:lnSpc>
              <a:buFont typeface="Arial" panose="020B0604020202020204" pitchFamily="34" charset="0"/>
              <a:buChar char="•"/>
            </a:pPr>
            <a:r>
              <a:rPr lang="en-US" sz="2000" dirty="0">
                <a:solidFill>
                  <a:schemeClr val="bg1"/>
                </a:solidFill>
              </a:rPr>
              <a:t>Due to its reliance on the law of probability, it avoids bias.</a:t>
            </a:r>
          </a:p>
          <a:p>
            <a:pPr marL="342900" indent="-342900" algn="just">
              <a:lnSpc>
                <a:spcPct val="200000"/>
              </a:lnSpc>
              <a:buFont typeface="Arial" panose="020B0604020202020204" pitchFamily="34" charset="0"/>
              <a:buChar char="•"/>
            </a:pPr>
            <a:r>
              <a:rPr lang="en-US" sz="2000" dirty="0">
                <a:solidFill>
                  <a:schemeClr val="bg1"/>
                </a:solidFill>
              </a:rPr>
              <a:t>The sample can be pulled easily from lists that include data on the study population.</a:t>
            </a:r>
          </a:p>
          <a:p>
            <a:pPr marL="342900" indent="-342900" algn="just">
              <a:lnSpc>
                <a:spcPct val="200000"/>
              </a:lnSpc>
              <a:buFont typeface="Arial" panose="020B0604020202020204" pitchFamily="34" charset="0"/>
              <a:buChar char="•"/>
            </a:pPr>
            <a:r>
              <a:rPr lang="en-US" sz="2000" dirty="0">
                <a:solidFill>
                  <a:schemeClr val="bg1"/>
                </a:solidFill>
              </a:rPr>
              <a:t>Low sampling error as it requires the homogeneity of the study population.</a:t>
            </a:r>
          </a:p>
          <a:p>
            <a:pPr marL="342900" indent="-342900" algn="just">
              <a:lnSpc>
                <a:spcPct val="200000"/>
              </a:lnSpc>
              <a:buFont typeface="Arial" panose="020B0604020202020204" pitchFamily="34" charset="0"/>
              <a:buChar char="•"/>
            </a:pPr>
            <a:r>
              <a:rPr lang="en-US" sz="2000" dirty="0">
                <a:solidFill>
                  <a:schemeClr val="bg1"/>
                </a:solidFill>
              </a:rPr>
              <a:t>Using computer programs for selection can save a lot of time, effort, and money.</a:t>
            </a:r>
          </a:p>
        </p:txBody>
      </p:sp>
    </p:spTree>
    <p:extLst>
      <p:ext uri="{BB962C8B-B14F-4D97-AF65-F5344CB8AC3E}">
        <p14:creationId xmlns:p14="http://schemas.microsoft.com/office/powerpoint/2010/main" val="128995525"/>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963636" y="716230"/>
            <a:ext cx="7453644" cy="584775"/>
          </a:xfrm>
          <a:prstGeom prst="rect">
            <a:avLst/>
          </a:prstGeom>
          <a:noFill/>
        </p:spPr>
        <p:txBody>
          <a:bodyPr wrap="none" rtlCol="0">
            <a:spAutoFit/>
          </a:bodyPr>
          <a:lstStyle/>
          <a:p>
            <a:r>
              <a:rPr lang="en-US" sz="3200" b="1" dirty="0">
                <a:solidFill>
                  <a:schemeClr val="bg1"/>
                </a:solidFill>
              </a:rPr>
              <a:t> Disadvantages of Simple Random Samples</a:t>
            </a:r>
            <a:endParaRPr lang="ar-SA" sz="3200" b="1" dirty="0">
              <a:solidFill>
                <a:schemeClr val="bg1"/>
              </a:solidFill>
            </a:endParaRPr>
          </a:p>
        </p:txBody>
      </p:sp>
      <p:sp>
        <p:nvSpPr>
          <p:cNvPr id="6" name="TextBox 5">
            <a:extLst>
              <a:ext uri="{FF2B5EF4-FFF2-40B4-BE49-F238E27FC236}">
                <a16:creationId xmlns:a16="http://schemas.microsoft.com/office/drawing/2014/main" id="{CD991FE7-A2C0-DD54-C568-6AB0F7A7399D}"/>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0" name="TextBox 9">
            <a:extLst>
              <a:ext uri="{FF2B5EF4-FFF2-40B4-BE49-F238E27FC236}">
                <a16:creationId xmlns:a16="http://schemas.microsoft.com/office/drawing/2014/main" id="{DC746C68-5E95-3342-DEBA-3911DAB0A6D0}"/>
              </a:ext>
            </a:extLst>
          </p:cNvPr>
          <p:cNvSpPr txBox="1"/>
          <p:nvPr/>
        </p:nvSpPr>
        <p:spPr>
          <a:xfrm>
            <a:off x="374754" y="1511539"/>
            <a:ext cx="11467475" cy="3785652"/>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400" dirty="0">
                <a:solidFill>
                  <a:schemeClr val="bg1"/>
                </a:solidFill>
              </a:rPr>
              <a:t>Tables of random numbers are tedious to use, especially if the sample is large.</a:t>
            </a:r>
          </a:p>
          <a:p>
            <a:pPr marL="342900" indent="-342900" algn="just">
              <a:lnSpc>
                <a:spcPct val="200000"/>
              </a:lnSpc>
              <a:buFont typeface="Arial" panose="020B0604020202020204" pitchFamily="34" charset="0"/>
              <a:buChar char="•"/>
            </a:pPr>
            <a:r>
              <a:rPr lang="en-US" sz="2400" dirty="0">
                <a:solidFill>
                  <a:schemeClr val="bg1"/>
                </a:solidFill>
              </a:rPr>
              <a:t>Advanced lists are not available for the study community, and if they are, they are usually inaccurate</a:t>
            </a:r>
          </a:p>
          <a:p>
            <a:pPr marL="342900" indent="-342900" algn="just">
              <a:lnSpc>
                <a:spcPct val="200000"/>
              </a:lnSpc>
              <a:buFont typeface="Arial" panose="020B0604020202020204" pitchFamily="34" charset="0"/>
              <a:buChar char="•"/>
            </a:pPr>
            <a:r>
              <a:rPr lang="en-US" sz="2400" dirty="0">
                <a:solidFill>
                  <a:schemeClr val="bg1"/>
                </a:solidFill>
              </a:rPr>
              <a:t>In the case of uncertainty about the homogeneity of the study population, the results obtained may lead to errors.</a:t>
            </a:r>
          </a:p>
        </p:txBody>
      </p:sp>
    </p:spTree>
    <p:extLst>
      <p:ext uri="{BB962C8B-B14F-4D97-AF65-F5344CB8AC3E}">
        <p14:creationId xmlns:p14="http://schemas.microsoft.com/office/powerpoint/2010/main" val="3584140929"/>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567644" y="630770"/>
            <a:ext cx="4168705" cy="584775"/>
          </a:xfrm>
          <a:prstGeom prst="rect">
            <a:avLst/>
          </a:prstGeom>
          <a:noFill/>
        </p:spPr>
        <p:txBody>
          <a:bodyPr wrap="none" rtlCol="0">
            <a:spAutoFit/>
          </a:bodyPr>
          <a:lstStyle/>
          <a:p>
            <a:r>
              <a:rPr lang="en-US" sz="3200" b="1" dirty="0">
                <a:solidFill>
                  <a:schemeClr val="bg1"/>
                </a:solidFill>
              </a:rPr>
              <a:t>  1.2 Systematic Sample</a:t>
            </a:r>
            <a:endParaRPr lang="ar-SA" sz="3200" b="1" dirty="0">
              <a:solidFill>
                <a:schemeClr val="bg1"/>
              </a:solidFill>
            </a:endParaRPr>
          </a:p>
        </p:txBody>
      </p:sp>
      <p:sp>
        <p:nvSpPr>
          <p:cNvPr id="6" name="TextBox 5">
            <a:extLst>
              <a:ext uri="{FF2B5EF4-FFF2-40B4-BE49-F238E27FC236}">
                <a16:creationId xmlns:a16="http://schemas.microsoft.com/office/drawing/2014/main" id="{CD991FE7-A2C0-DD54-C568-6AB0F7A7399D}"/>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0" name="TextBox 9">
            <a:extLst>
              <a:ext uri="{FF2B5EF4-FFF2-40B4-BE49-F238E27FC236}">
                <a16:creationId xmlns:a16="http://schemas.microsoft.com/office/drawing/2014/main" id="{DC746C68-5E95-3342-DEBA-3911DAB0A6D0}"/>
              </a:ext>
            </a:extLst>
          </p:cNvPr>
          <p:cNvSpPr txBox="1"/>
          <p:nvPr/>
        </p:nvSpPr>
        <p:spPr>
          <a:xfrm>
            <a:off x="194873" y="1746675"/>
            <a:ext cx="11467476" cy="3539430"/>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800" dirty="0">
                <a:solidFill>
                  <a:schemeClr val="bg1"/>
                </a:solidFill>
              </a:rPr>
              <a:t>In which the individual is selected from the sample in a random way, then the researcher proceeds to choose the rest of the cases on regular or equal numerical dimensions between the cases so that the distance between any two successive units is fixed in all cases 0.</a:t>
            </a:r>
          </a:p>
        </p:txBody>
      </p:sp>
    </p:spTree>
    <p:extLst>
      <p:ext uri="{BB962C8B-B14F-4D97-AF65-F5344CB8AC3E}">
        <p14:creationId xmlns:p14="http://schemas.microsoft.com/office/powerpoint/2010/main" val="364726927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567644" y="525840"/>
            <a:ext cx="4168705" cy="584775"/>
          </a:xfrm>
          <a:prstGeom prst="rect">
            <a:avLst/>
          </a:prstGeom>
          <a:noFill/>
        </p:spPr>
        <p:txBody>
          <a:bodyPr wrap="none" rtlCol="0">
            <a:spAutoFit/>
          </a:bodyPr>
          <a:lstStyle/>
          <a:p>
            <a:r>
              <a:rPr lang="en-US" sz="3200" b="1" dirty="0">
                <a:solidFill>
                  <a:schemeClr val="bg1"/>
                </a:solidFill>
              </a:rPr>
              <a:t>  1.2 Systematic Sample</a:t>
            </a:r>
            <a:endParaRPr lang="ar-SA" sz="3200" b="1" dirty="0">
              <a:solidFill>
                <a:schemeClr val="bg1"/>
              </a:solidFill>
            </a:endParaRPr>
          </a:p>
        </p:txBody>
      </p:sp>
      <p:sp>
        <p:nvSpPr>
          <p:cNvPr id="6" name="TextBox 5">
            <a:extLst>
              <a:ext uri="{FF2B5EF4-FFF2-40B4-BE49-F238E27FC236}">
                <a16:creationId xmlns:a16="http://schemas.microsoft.com/office/drawing/2014/main" id="{CD991FE7-A2C0-DD54-C568-6AB0F7A7399D}"/>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0" name="TextBox 9">
            <a:extLst>
              <a:ext uri="{FF2B5EF4-FFF2-40B4-BE49-F238E27FC236}">
                <a16:creationId xmlns:a16="http://schemas.microsoft.com/office/drawing/2014/main" id="{DC746C68-5E95-3342-DEBA-3911DAB0A6D0}"/>
              </a:ext>
            </a:extLst>
          </p:cNvPr>
          <p:cNvSpPr txBox="1"/>
          <p:nvPr/>
        </p:nvSpPr>
        <p:spPr>
          <a:xfrm>
            <a:off x="389744" y="1511539"/>
            <a:ext cx="11692327" cy="3970318"/>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400" b="1" u="sng" dirty="0">
                <a:solidFill>
                  <a:schemeClr val="bg1"/>
                </a:solidFill>
              </a:rPr>
              <a:t>We follow the following steps:</a:t>
            </a:r>
          </a:p>
          <a:p>
            <a:pPr algn="just">
              <a:lnSpc>
                <a:spcPct val="150000"/>
              </a:lnSpc>
            </a:pPr>
            <a:r>
              <a:rPr lang="en-US" sz="2400" dirty="0">
                <a:solidFill>
                  <a:schemeClr val="bg1"/>
                </a:solidFill>
              </a:rPr>
              <a:t>     1- Determine the original community (N)</a:t>
            </a:r>
          </a:p>
          <a:p>
            <a:pPr algn="just">
              <a:lnSpc>
                <a:spcPct val="150000"/>
              </a:lnSpc>
            </a:pPr>
            <a:r>
              <a:rPr lang="en-US" sz="2400" dirty="0">
                <a:solidFill>
                  <a:schemeClr val="bg1"/>
                </a:solidFill>
              </a:rPr>
              <a:t>     2- Determine the desired sample size (n)</a:t>
            </a:r>
          </a:p>
          <a:p>
            <a:pPr algn="just">
              <a:lnSpc>
                <a:spcPct val="150000"/>
              </a:lnSpc>
            </a:pPr>
            <a:r>
              <a:rPr lang="en-US" sz="2400" dirty="0">
                <a:solidFill>
                  <a:schemeClr val="bg1"/>
                </a:solidFill>
              </a:rPr>
              <a:t>     3- Determining the </a:t>
            </a:r>
            <a:r>
              <a:rPr lang="en-US" sz="2400" b="1" u="sng" dirty="0">
                <a:solidFill>
                  <a:schemeClr val="bg1"/>
                </a:solidFill>
              </a:rPr>
              <a:t>skip interval</a:t>
            </a:r>
            <a:r>
              <a:rPr lang="en-US" sz="2400" dirty="0">
                <a:solidFill>
                  <a:schemeClr val="bg1"/>
                </a:solidFill>
              </a:rPr>
              <a:t> (the distance between the sample members) through K = N/n</a:t>
            </a:r>
          </a:p>
          <a:p>
            <a:pPr algn="just">
              <a:lnSpc>
                <a:spcPct val="150000"/>
              </a:lnSpc>
            </a:pPr>
            <a:r>
              <a:rPr lang="en-US" sz="2400" dirty="0">
                <a:solidFill>
                  <a:schemeClr val="bg1"/>
                </a:solidFill>
              </a:rPr>
              <a:t>     4- Randomly choose a number between (1 and the value of K)</a:t>
            </a:r>
          </a:p>
          <a:p>
            <a:pPr algn="just">
              <a:lnSpc>
                <a:spcPct val="150000"/>
              </a:lnSpc>
            </a:pPr>
            <a:r>
              <a:rPr lang="en-US" sz="2400" dirty="0">
                <a:solidFill>
                  <a:schemeClr val="bg1"/>
                </a:solidFill>
              </a:rPr>
              <a:t>     5- Add to the chosen number the value of K regularly, to get the sample you want</a:t>
            </a:r>
          </a:p>
        </p:txBody>
      </p:sp>
    </p:spTree>
    <p:extLst>
      <p:ext uri="{BB962C8B-B14F-4D97-AF65-F5344CB8AC3E}">
        <p14:creationId xmlns:p14="http://schemas.microsoft.com/office/powerpoint/2010/main" val="1474696692"/>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567644" y="525840"/>
            <a:ext cx="4168705" cy="584775"/>
          </a:xfrm>
          <a:prstGeom prst="rect">
            <a:avLst/>
          </a:prstGeom>
          <a:noFill/>
        </p:spPr>
        <p:txBody>
          <a:bodyPr wrap="none" rtlCol="0">
            <a:spAutoFit/>
          </a:bodyPr>
          <a:lstStyle/>
          <a:p>
            <a:r>
              <a:rPr lang="en-US" sz="3200" b="1" dirty="0">
                <a:solidFill>
                  <a:schemeClr val="bg1"/>
                </a:solidFill>
              </a:rPr>
              <a:t>  1.2 Systematic Sample</a:t>
            </a:r>
            <a:endParaRPr lang="ar-SA" sz="3200" b="1" dirty="0">
              <a:solidFill>
                <a:schemeClr val="bg1"/>
              </a:solidFill>
            </a:endParaRPr>
          </a:p>
        </p:txBody>
      </p:sp>
      <p:sp>
        <p:nvSpPr>
          <p:cNvPr id="6" name="TextBox 5">
            <a:extLst>
              <a:ext uri="{FF2B5EF4-FFF2-40B4-BE49-F238E27FC236}">
                <a16:creationId xmlns:a16="http://schemas.microsoft.com/office/drawing/2014/main" id="{CD991FE7-A2C0-DD54-C568-6AB0F7A7399D}"/>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1" name="TextBox 10">
            <a:extLst>
              <a:ext uri="{FF2B5EF4-FFF2-40B4-BE49-F238E27FC236}">
                <a16:creationId xmlns:a16="http://schemas.microsoft.com/office/drawing/2014/main" id="{7FB75ADC-162A-878A-C32C-7258D7D7A208}"/>
              </a:ext>
            </a:extLst>
          </p:cNvPr>
          <p:cNvSpPr txBox="1"/>
          <p:nvPr/>
        </p:nvSpPr>
        <p:spPr>
          <a:xfrm>
            <a:off x="479684" y="1366507"/>
            <a:ext cx="11407515" cy="4524315"/>
          </a:xfrm>
          <a:prstGeom prst="rect">
            <a:avLst/>
          </a:prstGeom>
          <a:noFill/>
        </p:spPr>
        <p:txBody>
          <a:bodyPr wrap="square" rtlCol="0">
            <a:spAutoFit/>
          </a:bodyPr>
          <a:lstStyle/>
          <a:p>
            <a:pPr algn="just">
              <a:lnSpc>
                <a:spcPct val="150000"/>
              </a:lnSpc>
            </a:pPr>
            <a:r>
              <a:rPr lang="en-US" sz="2400" dirty="0">
                <a:solidFill>
                  <a:schemeClr val="bg1"/>
                </a:solidFill>
              </a:rPr>
              <a:t>Example: If the original population consists of (100) units, and we want to obtain a sample of (20) units from it, how can you achieve this using regular random sampling?</a:t>
            </a:r>
          </a:p>
          <a:p>
            <a:pPr algn="just">
              <a:lnSpc>
                <a:spcPct val="150000"/>
              </a:lnSpc>
            </a:pPr>
            <a:r>
              <a:rPr lang="en-US" sz="2400" dirty="0">
                <a:solidFill>
                  <a:schemeClr val="bg1"/>
                </a:solidFill>
              </a:rPr>
              <a:t> K = N/n</a:t>
            </a:r>
          </a:p>
          <a:p>
            <a:pPr algn="just">
              <a:lnSpc>
                <a:spcPct val="150000"/>
              </a:lnSpc>
            </a:pPr>
            <a:r>
              <a:rPr lang="en-US" sz="2400" dirty="0">
                <a:solidFill>
                  <a:schemeClr val="bg1"/>
                </a:solidFill>
              </a:rPr>
              <a:t> N=100 &amp; n=20         </a:t>
            </a:r>
          </a:p>
          <a:p>
            <a:pPr algn="just">
              <a:lnSpc>
                <a:spcPct val="150000"/>
              </a:lnSpc>
            </a:pPr>
            <a:r>
              <a:rPr lang="en-US" sz="2400" dirty="0">
                <a:solidFill>
                  <a:schemeClr val="bg1"/>
                </a:solidFill>
              </a:rPr>
              <a:t>K=100/20=5</a:t>
            </a:r>
          </a:p>
          <a:p>
            <a:pPr algn="just">
              <a:lnSpc>
                <a:spcPct val="150000"/>
              </a:lnSpc>
            </a:pPr>
            <a:r>
              <a:rPr lang="en-US" sz="2400" dirty="0">
                <a:solidFill>
                  <a:schemeClr val="bg1"/>
                </a:solidFill>
              </a:rPr>
              <a:t>Now choose a number between (1 and 5), let it be (4), and that is random, and we make the number (4) the starting point, and we add (5) to it in a constant and regular manner, so that the size of the selected sample becomes (20) individuals.</a:t>
            </a:r>
          </a:p>
        </p:txBody>
      </p:sp>
    </p:spTree>
    <p:extLst>
      <p:ext uri="{BB962C8B-B14F-4D97-AF65-F5344CB8AC3E}">
        <p14:creationId xmlns:p14="http://schemas.microsoft.com/office/powerpoint/2010/main" val="393525861"/>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567644" y="525840"/>
            <a:ext cx="4168705" cy="584775"/>
          </a:xfrm>
          <a:prstGeom prst="rect">
            <a:avLst/>
          </a:prstGeom>
          <a:noFill/>
        </p:spPr>
        <p:txBody>
          <a:bodyPr wrap="none" rtlCol="0">
            <a:spAutoFit/>
          </a:bodyPr>
          <a:lstStyle/>
          <a:p>
            <a:r>
              <a:rPr lang="en-US" sz="3200" b="1" dirty="0">
                <a:solidFill>
                  <a:schemeClr val="bg1"/>
                </a:solidFill>
              </a:rPr>
              <a:t>  1.2 Systematic Sample</a:t>
            </a:r>
            <a:endParaRPr lang="ar-SA" sz="3200" b="1" dirty="0">
              <a:solidFill>
                <a:schemeClr val="bg1"/>
              </a:solidFill>
            </a:endParaRPr>
          </a:p>
        </p:txBody>
      </p:sp>
      <p:sp>
        <p:nvSpPr>
          <p:cNvPr id="6" name="TextBox 5">
            <a:extLst>
              <a:ext uri="{FF2B5EF4-FFF2-40B4-BE49-F238E27FC236}">
                <a16:creationId xmlns:a16="http://schemas.microsoft.com/office/drawing/2014/main" id="{CD991FE7-A2C0-DD54-C568-6AB0F7A7399D}"/>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0" name="TextBox 9">
            <a:extLst>
              <a:ext uri="{FF2B5EF4-FFF2-40B4-BE49-F238E27FC236}">
                <a16:creationId xmlns:a16="http://schemas.microsoft.com/office/drawing/2014/main" id="{DC746C68-5E95-3342-DEBA-3911DAB0A6D0}"/>
              </a:ext>
            </a:extLst>
          </p:cNvPr>
          <p:cNvSpPr txBox="1"/>
          <p:nvPr/>
        </p:nvSpPr>
        <p:spPr>
          <a:xfrm>
            <a:off x="269823" y="1511539"/>
            <a:ext cx="11317574" cy="3913059"/>
          </a:xfrm>
          <a:prstGeom prst="rect">
            <a:avLst/>
          </a:prstGeom>
          <a:noFill/>
        </p:spPr>
        <p:txBody>
          <a:bodyPr wrap="square">
            <a:spAutoFit/>
          </a:bodyPr>
          <a:lstStyle/>
          <a:p>
            <a:pPr algn="just">
              <a:lnSpc>
                <a:spcPct val="150000"/>
              </a:lnSpc>
            </a:pPr>
            <a:r>
              <a:rPr lang="en-US" sz="2400" dirty="0">
                <a:solidFill>
                  <a:schemeClr val="bg1"/>
                </a:solidFill>
              </a:rPr>
              <a:t>knowing that :</a:t>
            </a:r>
          </a:p>
          <a:p>
            <a:pPr marL="457200" indent="-457200" algn="just">
              <a:lnSpc>
                <a:spcPct val="150000"/>
              </a:lnSpc>
              <a:buFont typeface="+mj-lt"/>
              <a:buAutoNum type="arabicPeriod"/>
            </a:pPr>
            <a:r>
              <a:rPr lang="en-US" sz="2400" dirty="0">
                <a:solidFill>
                  <a:schemeClr val="bg1"/>
                </a:solidFill>
              </a:rPr>
              <a:t>The first case was randomly selected, which is (4)</a:t>
            </a:r>
          </a:p>
          <a:p>
            <a:pPr marL="457200" indent="-457200" algn="just">
              <a:lnSpc>
                <a:spcPct val="150000"/>
              </a:lnSpc>
              <a:buFont typeface="+mj-lt"/>
              <a:buAutoNum type="arabicPeriod"/>
            </a:pPr>
            <a:r>
              <a:rPr lang="en-US" sz="2400" dirty="0">
                <a:solidFill>
                  <a:schemeClr val="bg1"/>
                </a:solidFill>
              </a:rPr>
              <a:t>Second case = First case +  K = 4+5 = 9</a:t>
            </a:r>
          </a:p>
          <a:p>
            <a:pPr marL="457200" indent="-457200" algn="just">
              <a:lnSpc>
                <a:spcPct val="150000"/>
              </a:lnSpc>
              <a:buFont typeface="+mj-lt"/>
              <a:buAutoNum type="arabicPeriod"/>
            </a:pPr>
            <a:r>
              <a:rPr lang="en-US" sz="2400" dirty="0">
                <a:solidFill>
                  <a:schemeClr val="bg1"/>
                </a:solidFill>
              </a:rPr>
              <a:t>3rd case = 2nd case + K = 9 + 5 = 14</a:t>
            </a:r>
          </a:p>
          <a:p>
            <a:pPr marL="457200" indent="-457200" algn="just">
              <a:lnSpc>
                <a:spcPct val="150000"/>
              </a:lnSpc>
              <a:buFont typeface="+mj-lt"/>
              <a:buAutoNum type="arabicPeriod"/>
            </a:pPr>
            <a:r>
              <a:rPr lang="en-US" sz="2400" dirty="0">
                <a:solidFill>
                  <a:schemeClr val="bg1"/>
                </a:solidFill>
              </a:rPr>
              <a:t>Fourth case = Third case + K = 14 + 5 = 19</a:t>
            </a:r>
          </a:p>
          <a:p>
            <a:pPr algn="just">
              <a:lnSpc>
                <a:spcPct val="150000"/>
              </a:lnSpc>
            </a:pPr>
            <a:r>
              <a:rPr lang="en-US" sz="2400" dirty="0">
                <a:solidFill>
                  <a:schemeClr val="bg1"/>
                </a:solidFill>
              </a:rPr>
              <a:t>Thus, it becomes clear that in order to determine any unit, we must know the unit number that precedes it, and then add to it the length of the category</a:t>
            </a:r>
          </a:p>
        </p:txBody>
      </p:sp>
    </p:spTree>
    <p:extLst>
      <p:ext uri="{BB962C8B-B14F-4D97-AF65-F5344CB8AC3E}">
        <p14:creationId xmlns:p14="http://schemas.microsoft.com/office/powerpoint/2010/main" val="746474791"/>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20255" y="690065"/>
            <a:ext cx="6142964" cy="584775"/>
          </a:xfrm>
          <a:prstGeom prst="rect">
            <a:avLst/>
          </a:prstGeom>
          <a:noFill/>
        </p:spPr>
        <p:txBody>
          <a:bodyPr wrap="none" rtlCol="0">
            <a:spAutoFit/>
          </a:bodyPr>
          <a:lstStyle/>
          <a:p>
            <a:r>
              <a:rPr lang="en-US" sz="3200" b="1" dirty="0">
                <a:solidFill>
                  <a:schemeClr val="bg1"/>
                </a:solidFill>
              </a:rPr>
              <a:t> 1.2 Advantages Systematic Sample</a:t>
            </a:r>
            <a:endParaRPr lang="ar-SA" sz="3200" b="1" dirty="0">
              <a:solidFill>
                <a:schemeClr val="bg1"/>
              </a:solidFill>
            </a:endParaRPr>
          </a:p>
        </p:txBody>
      </p:sp>
      <p:sp>
        <p:nvSpPr>
          <p:cNvPr id="6" name="TextBox 5">
            <a:extLst>
              <a:ext uri="{FF2B5EF4-FFF2-40B4-BE49-F238E27FC236}">
                <a16:creationId xmlns:a16="http://schemas.microsoft.com/office/drawing/2014/main" id="{CD991FE7-A2C0-DD54-C568-6AB0F7A7399D}"/>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0" name="TextBox 9">
            <a:extLst>
              <a:ext uri="{FF2B5EF4-FFF2-40B4-BE49-F238E27FC236}">
                <a16:creationId xmlns:a16="http://schemas.microsoft.com/office/drawing/2014/main" id="{DC746C68-5E95-3342-DEBA-3911DAB0A6D0}"/>
              </a:ext>
            </a:extLst>
          </p:cNvPr>
          <p:cNvSpPr txBox="1"/>
          <p:nvPr/>
        </p:nvSpPr>
        <p:spPr>
          <a:xfrm>
            <a:off x="1747097" y="1511539"/>
            <a:ext cx="7603091" cy="5159554"/>
          </a:xfrm>
          <a:prstGeom prst="rect">
            <a:avLst/>
          </a:prstGeom>
          <a:noFill/>
        </p:spPr>
        <p:txBody>
          <a:bodyPr wrap="square">
            <a:spAutoFit/>
          </a:bodyPr>
          <a:lstStyle/>
          <a:p>
            <a:pPr algn="l">
              <a:lnSpc>
                <a:spcPct val="200000"/>
              </a:lnSpc>
              <a:buFont typeface="Arial" panose="020B0604020202020204" pitchFamily="34" charset="0"/>
              <a:buChar char="•"/>
            </a:pPr>
            <a:r>
              <a:rPr lang="en-US" sz="2400" b="0" i="0" dirty="0">
                <a:solidFill>
                  <a:schemeClr val="bg1"/>
                </a:solidFill>
                <a:effectLst/>
                <a:cs typeface="Arial" panose="020B0604020202020204" pitchFamily="34" charset="0"/>
              </a:rPr>
              <a:t> Easy to Execute and Understand.</a:t>
            </a:r>
          </a:p>
          <a:p>
            <a:pPr algn="l">
              <a:lnSpc>
                <a:spcPct val="200000"/>
              </a:lnSpc>
              <a:buFont typeface="Arial" panose="020B0604020202020204" pitchFamily="34" charset="0"/>
              <a:buChar char="•"/>
            </a:pPr>
            <a:r>
              <a:rPr lang="en-US" sz="2400" b="0" i="0" dirty="0">
                <a:solidFill>
                  <a:schemeClr val="bg1"/>
                </a:solidFill>
                <a:effectLst/>
                <a:cs typeface="Arial" panose="020B0604020202020204" pitchFamily="34" charset="0"/>
              </a:rPr>
              <a:t> Control and Sense of Process.</a:t>
            </a:r>
          </a:p>
          <a:p>
            <a:pPr algn="l">
              <a:lnSpc>
                <a:spcPct val="200000"/>
              </a:lnSpc>
              <a:buFont typeface="Arial" panose="020B0604020202020204" pitchFamily="34" charset="0"/>
              <a:buChar char="•"/>
            </a:pPr>
            <a:r>
              <a:rPr lang="en-US" sz="2400" b="0" i="0" dirty="0">
                <a:solidFill>
                  <a:schemeClr val="bg1"/>
                </a:solidFill>
                <a:effectLst/>
                <a:cs typeface="Arial" panose="020B0604020202020204" pitchFamily="34" charset="0"/>
              </a:rPr>
              <a:t> Clustered Selection Eliminated.</a:t>
            </a:r>
          </a:p>
          <a:p>
            <a:pPr algn="l">
              <a:lnSpc>
                <a:spcPct val="200000"/>
              </a:lnSpc>
              <a:buFont typeface="Arial" panose="020B0604020202020204" pitchFamily="34" charset="0"/>
              <a:buChar char="•"/>
            </a:pPr>
            <a:r>
              <a:rPr lang="en-US" sz="2400" b="0" i="0" dirty="0">
                <a:solidFill>
                  <a:schemeClr val="bg1"/>
                </a:solidFill>
                <a:effectLst/>
                <a:cs typeface="Arial" panose="020B0604020202020204" pitchFamily="34" charset="0"/>
              </a:rPr>
              <a:t> Low-Risk Factor.</a:t>
            </a:r>
          </a:p>
          <a:p>
            <a:pPr algn="l">
              <a:lnSpc>
                <a:spcPct val="200000"/>
              </a:lnSpc>
              <a:buFont typeface="Arial" panose="020B0604020202020204" pitchFamily="34" charset="0"/>
              <a:buChar char="•"/>
            </a:pPr>
            <a:r>
              <a:rPr lang="en-US" sz="2400" b="0" i="0" dirty="0">
                <a:solidFill>
                  <a:schemeClr val="bg1"/>
                </a:solidFill>
                <a:effectLst/>
                <a:cs typeface="Arial" panose="020B0604020202020204" pitchFamily="34" charset="0"/>
              </a:rPr>
              <a:t> Assumes the Size of the Population Can Be Determined.</a:t>
            </a:r>
          </a:p>
          <a:p>
            <a:pPr algn="l">
              <a:lnSpc>
                <a:spcPct val="200000"/>
              </a:lnSpc>
              <a:buFont typeface="Arial" panose="020B0604020202020204" pitchFamily="34" charset="0"/>
              <a:buChar char="•"/>
            </a:pPr>
            <a:r>
              <a:rPr lang="en-US" sz="2400" b="0" i="0" dirty="0">
                <a:solidFill>
                  <a:schemeClr val="bg1"/>
                </a:solidFill>
                <a:effectLst/>
                <a:cs typeface="Arial" panose="020B0604020202020204" pitchFamily="34" charset="0"/>
              </a:rPr>
              <a:t> Need for a Natural Degree of Randomness.</a:t>
            </a:r>
          </a:p>
          <a:p>
            <a:pPr algn="l">
              <a:lnSpc>
                <a:spcPct val="200000"/>
              </a:lnSpc>
              <a:buFont typeface="Arial" panose="020B0604020202020204" pitchFamily="34" charset="0"/>
              <a:buChar char="•"/>
            </a:pPr>
            <a:r>
              <a:rPr lang="en-US" sz="2400" b="0" i="0" dirty="0">
                <a:solidFill>
                  <a:schemeClr val="bg1"/>
                </a:solidFill>
                <a:effectLst/>
                <a:cs typeface="Arial" panose="020B0604020202020204" pitchFamily="34" charset="0"/>
              </a:rPr>
              <a:t> Greater Risk of Data Manipulation</a:t>
            </a:r>
          </a:p>
        </p:txBody>
      </p:sp>
    </p:spTree>
    <p:extLst>
      <p:ext uri="{BB962C8B-B14F-4D97-AF65-F5344CB8AC3E}">
        <p14:creationId xmlns:p14="http://schemas.microsoft.com/office/powerpoint/2010/main" val="503845961"/>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031454" y="519392"/>
            <a:ext cx="6526082" cy="584775"/>
          </a:xfrm>
          <a:prstGeom prst="rect">
            <a:avLst/>
          </a:prstGeom>
          <a:noFill/>
        </p:spPr>
        <p:txBody>
          <a:bodyPr wrap="none" rtlCol="0">
            <a:spAutoFit/>
          </a:bodyPr>
          <a:lstStyle/>
          <a:p>
            <a:r>
              <a:rPr lang="en-US" sz="3200" b="1" dirty="0">
                <a:solidFill>
                  <a:schemeClr val="bg1"/>
                </a:solidFill>
              </a:rPr>
              <a:t>1.2 Disadvantages Systematic Sample</a:t>
            </a:r>
            <a:endParaRPr lang="ar-SA" sz="3200" b="1" dirty="0">
              <a:solidFill>
                <a:schemeClr val="bg1"/>
              </a:solidFill>
            </a:endParaRPr>
          </a:p>
        </p:txBody>
      </p:sp>
      <p:sp>
        <p:nvSpPr>
          <p:cNvPr id="6" name="TextBox 5">
            <a:extLst>
              <a:ext uri="{FF2B5EF4-FFF2-40B4-BE49-F238E27FC236}">
                <a16:creationId xmlns:a16="http://schemas.microsoft.com/office/drawing/2014/main" id="{CD991FE7-A2C0-DD54-C568-6AB0F7A7399D}"/>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0" name="TextBox 9">
            <a:extLst>
              <a:ext uri="{FF2B5EF4-FFF2-40B4-BE49-F238E27FC236}">
                <a16:creationId xmlns:a16="http://schemas.microsoft.com/office/drawing/2014/main" id="{DC746C68-5E95-3342-DEBA-3911DAB0A6D0}"/>
              </a:ext>
            </a:extLst>
          </p:cNvPr>
          <p:cNvSpPr txBox="1"/>
          <p:nvPr/>
        </p:nvSpPr>
        <p:spPr>
          <a:xfrm>
            <a:off x="329784" y="1511539"/>
            <a:ext cx="11602385" cy="4549835"/>
          </a:xfrm>
          <a:prstGeom prst="rect">
            <a:avLst/>
          </a:prstGeom>
          <a:noFill/>
        </p:spPr>
        <p:txBody>
          <a:bodyPr wrap="square">
            <a:spAutoFit/>
          </a:bodyPr>
          <a:lstStyle/>
          <a:p>
            <a:pPr algn="just">
              <a:lnSpc>
                <a:spcPct val="150000"/>
              </a:lnSpc>
              <a:buFont typeface="Arial" panose="020B0604020202020204" pitchFamily="34" charset="0"/>
              <a:buChar char="•"/>
            </a:pPr>
            <a:r>
              <a:rPr lang="en-US" sz="2800" b="0" i="0" dirty="0">
                <a:solidFill>
                  <a:schemeClr val="bg1"/>
                </a:solidFill>
                <a:effectLst/>
                <a:cs typeface="Arial" panose="020B0604020202020204" pitchFamily="34" charset="0"/>
              </a:rPr>
              <a:t>It requires the availability of an up-to-date list that includes all the </a:t>
            </a:r>
            <a:r>
              <a:rPr lang="en-US" sz="2800" dirty="0">
                <a:solidFill>
                  <a:schemeClr val="bg1"/>
                </a:solidFill>
                <a:cs typeface="Arial" panose="020B0604020202020204" pitchFamily="34" charset="0"/>
              </a:rPr>
              <a:t>Units of the study population</a:t>
            </a:r>
            <a:r>
              <a:rPr lang="en-US" sz="2800" b="0" i="0" dirty="0">
                <a:solidFill>
                  <a:schemeClr val="bg1"/>
                </a:solidFill>
                <a:effectLst/>
                <a:cs typeface="Arial" panose="020B0604020202020204" pitchFamily="34" charset="0"/>
              </a:rPr>
              <a:t>.</a:t>
            </a:r>
          </a:p>
          <a:p>
            <a:pPr algn="just">
              <a:lnSpc>
                <a:spcPct val="150000"/>
              </a:lnSpc>
              <a:buFont typeface="Arial" panose="020B0604020202020204" pitchFamily="34" charset="0"/>
              <a:buChar char="•"/>
            </a:pPr>
            <a:r>
              <a:rPr lang="en-US" sz="2800" b="0" i="0" dirty="0">
                <a:solidFill>
                  <a:schemeClr val="bg1"/>
                </a:solidFill>
                <a:effectLst/>
                <a:cs typeface="Arial" panose="020B0604020202020204" pitchFamily="34" charset="0"/>
              </a:rPr>
              <a:t>  The selected sample may be heterogeneous when you choose a unit with regular dimensions that happen to be from a certain class or with distinctive characteristics and qualities that are not similar to the rest of the vocabulary.</a:t>
            </a:r>
          </a:p>
          <a:p>
            <a:pPr algn="just">
              <a:lnSpc>
                <a:spcPct val="150000"/>
              </a:lnSpc>
              <a:buFont typeface="Arial" panose="020B0604020202020204" pitchFamily="34" charset="0"/>
              <a:buChar char="•"/>
            </a:pPr>
            <a:r>
              <a:rPr lang="en-US" sz="2800" b="0" i="0" dirty="0">
                <a:solidFill>
                  <a:schemeClr val="bg1"/>
                </a:solidFill>
                <a:effectLst/>
                <a:cs typeface="Arial" panose="020B0604020202020204" pitchFamily="34" charset="0"/>
              </a:rPr>
              <a:t>  In the study population, individuals are required to be in a coordinated sequence and gradation in terms of diversity.</a:t>
            </a:r>
          </a:p>
        </p:txBody>
      </p:sp>
    </p:spTree>
    <p:extLst>
      <p:ext uri="{BB962C8B-B14F-4D97-AF65-F5344CB8AC3E}">
        <p14:creationId xmlns:p14="http://schemas.microsoft.com/office/powerpoint/2010/main" val="189209681"/>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327804" y="705720"/>
            <a:ext cx="5400837" cy="584775"/>
          </a:xfrm>
          <a:prstGeom prst="rect">
            <a:avLst/>
          </a:prstGeom>
          <a:noFill/>
        </p:spPr>
        <p:txBody>
          <a:bodyPr wrap="none" rtlCol="0">
            <a:spAutoFit/>
          </a:bodyPr>
          <a:lstStyle/>
          <a:p>
            <a:r>
              <a:rPr lang="en-US" sz="3200" b="1" dirty="0">
                <a:solidFill>
                  <a:schemeClr val="bg1"/>
                </a:solidFill>
              </a:rPr>
              <a:t>  1.3 Stratified Random Sample</a:t>
            </a:r>
          </a:p>
        </p:txBody>
      </p:sp>
      <p:sp>
        <p:nvSpPr>
          <p:cNvPr id="6" name="TextBox 5">
            <a:extLst>
              <a:ext uri="{FF2B5EF4-FFF2-40B4-BE49-F238E27FC236}">
                <a16:creationId xmlns:a16="http://schemas.microsoft.com/office/drawing/2014/main" id="{CD991FE7-A2C0-DD54-C568-6AB0F7A7399D}"/>
              </a:ext>
            </a:extLst>
          </p:cNvPr>
          <p:cNvSpPr txBox="1"/>
          <p:nvPr/>
        </p:nvSpPr>
        <p:spPr>
          <a:xfrm>
            <a:off x="494677" y="1422972"/>
            <a:ext cx="11392524" cy="5148332"/>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400" b="0" i="0" dirty="0">
                <a:solidFill>
                  <a:schemeClr val="bg1"/>
                </a:solidFill>
                <a:effectLst/>
                <a:latin typeface="SourceSansPro"/>
              </a:rPr>
              <a:t>Stratified random sampling allows researchers to obtain a sample population that best represents the entire population being studied by dividing it into </a:t>
            </a:r>
            <a:r>
              <a:rPr lang="en-US" sz="2400" b="1" i="0" dirty="0">
                <a:solidFill>
                  <a:schemeClr val="bg1"/>
                </a:solidFill>
                <a:effectLst/>
                <a:latin typeface="SourceSansPro"/>
              </a:rPr>
              <a:t>subgroups called strata</a:t>
            </a:r>
            <a:r>
              <a:rPr lang="en-US" sz="2400" b="0" i="0" dirty="0">
                <a:solidFill>
                  <a:schemeClr val="bg1"/>
                </a:solidFill>
                <a:effectLst/>
                <a:latin typeface="SourceSansPro"/>
              </a:rPr>
              <a:t>.</a:t>
            </a:r>
            <a:r>
              <a:rPr lang="en-US" sz="2400" i="0" dirty="0">
                <a:solidFill>
                  <a:schemeClr val="bg1"/>
                </a:solidFill>
                <a:effectLst/>
                <a:latin typeface="neo sans arabic"/>
              </a:rPr>
              <a:t> </a:t>
            </a:r>
          </a:p>
          <a:p>
            <a:pPr marL="342900" indent="-342900" algn="just">
              <a:lnSpc>
                <a:spcPct val="200000"/>
              </a:lnSpc>
              <a:buFont typeface="Arial" panose="020B0604020202020204" pitchFamily="34" charset="0"/>
              <a:buChar char="•"/>
            </a:pPr>
            <a:r>
              <a:rPr lang="en-US" sz="2400" i="0" dirty="0">
                <a:solidFill>
                  <a:schemeClr val="bg1"/>
                </a:solidFill>
                <a:effectLst/>
                <a:latin typeface="neo sans arabic"/>
              </a:rPr>
              <a:t>To increase the probability of representing the characteristics of the population in the sample, we resort to </a:t>
            </a:r>
            <a:r>
              <a:rPr lang="en-US" sz="2400" b="1" i="0" dirty="0">
                <a:solidFill>
                  <a:schemeClr val="bg1"/>
                </a:solidFill>
                <a:effectLst/>
                <a:latin typeface="neo sans arabic"/>
              </a:rPr>
              <a:t>stratified random sampling</a:t>
            </a:r>
            <a:r>
              <a:rPr lang="en-US" sz="2400" i="0" dirty="0">
                <a:solidFill>
                  <a:schemeClr val="bg1"/>
                </a:solidFill>
                <a:effectLst/>
                <a:latin typeface="neo sans arabic"/>
              </a:rPr>
              <a:t>.</a:t>
            </a:r>
          </a:p>
          <a:p>
            <a:pPr marL="342900" indent="-342900" algn="just">
              <a:lnSpc>
                <a:spcPct val="200000"/>
              </a:lnSpc>
              <a:buFont typeface="Arial" panose="020B0604020202020204" pitchFamily="34" charset="0"/>
              <a:buChar char="•"/>
            </a:pPr>
            <a:r>
              <a:rPr lang="en-US" sz="2400" i="0" dirty="0">
                <a:solidFill>
                  <a:schemeClr val="bg1"/>
                </a:solidFill>
                <a:effectLst/>
                <a:latin typeface="neo sans arabic"/>
              </a:rPr>
              <a:t> </a:t>
            </a:r>
            <a:r>
              <a:rPr lang="en-US" sz="2400" dirty="0">
                <a:solidFill>
                  <a:schemeClr val="bg1"/>
                </a:solidFill>
                <a:latin typeface="neo sans arabic"/>
              </a:rPr>
              <a:t>I</a:t>
            </a:r>
            <a:r>
              <a:rPr lang="en-US" sz="2400" i="0" dirty="0">
                <a:solidFill>
                  <a:schemeClr val="bg1"/>
                </a:solidFill>
                <a:effectLst/>
                <a:latin typeface="neo sans arabic"/>
              </a:rPr>
              <a:t>t is another type of random sampling, but it deals with a </a:t>
            </a:r>
            <a:r>
              <a:rPr lang="en-US" sz="2400" b="1" i="0" dirty="0">
                <a:solidFill>
                  <a:schemeClr val="bg1"/>
                </a:solidFill>
                <a:effectLst/>
                <a:latin typeface="neo sans arabic"/>
              </a:rPr>
              <a:t>heterogeneous population</a:t>
            </a:r>
            <a:r>
              <a:rPr lang="en-US" sz="2400" i="0" dirty="0">
                <a:solidFill>
                  <a:schemeClr val="bg1"/>
                </a:solidFill>
                <a:effectLst/>
                <a:latin typeface="neo sans arabic"/>
              </a:rPr>
              <a:t>.</a:t>
            </a:r>
          </a:p>
        </p:txBody>
      </p:sp>
    </p:spTree>
    <p:extLst>
      <p:ext uri="{BB962C8B-B14F-4D97-AF65-F5344CB8AC3E}">
        <p14:creationId xmlns:p14="http://schemas.microsoft.com/office/powerpoint/2010/main" val="1359551669"/>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252854" y="675740"/>
            <a:ext cx="5400837" cy="584775"/>
          </a:xfrm>
          <a:prstGeom prst="rect">
            <a:avLst/>
          </a:prstGeom>
          <a:noFill/>
        </p:spPr>
        <p:txBody>
          <a:bodyPr wrap="none" rtlCol="0">
            <a:spAutoFit/>
          </a:bodyPr>
          <a:lstStyle/>
          <a:p>
            <a:r>
              <a:rPr lang="en-US" sz="3200" b="1" dirty="0">
                <a:solidFill>
                  <a:schemeClr val="bg1"/>
                </a:solidFill>
              </a:rPr>
              <a:t>  1.3 Stratified Random Sample</a:t>
            </a:r>
          </a:p>
        </p:txBody>
      </p:sp>
      <p:sp>
        <p:nvSpPr>
          <p:cNvPr id="6" name="TextBox 5">
            <a:extLst>
              <a:ext uri="{FF2B5EF4-FFF2-40B4-BE49-F238E27FC236}">
                <a16:creationId xmlns:a16="http://schemas.microsoft.com/office/drawing/2014/main" id="{CD991FE7-A2C0-DD54-C568-6AB0F7A7399D}"/>
              </a:ext>
            </a:extLst>
          </p:cNvPr>
          <p:cNvSpPr txBox="1"/>
          <p:nvPr/>
        </p:nvSpPr>
        <p:spPr>
          <a:xfrm>
            <a:off x="314793" y="1522465"/>
            <a:ext cx="11482466" cy="4409669"/>
          </a:xfrm>
          <a:prstGeom prst="rect">
            <a:avLst/>
          </a:prstGeom>
          <a:noFill/>
        </p:spPr>
        <p:txBody>
          <a:bodyPr wrap="square">
            <a:spAutoFit/>
          </a:bodyPr>
          <a:lstStyle/>
          <a:p>
            <a:pPr algn="just">
              <a:lnSpc>
                <a:spcPct val="200000"/>
              </a:lnSpc>
            </a:pPr>
            <a:r>
              <a:rPr lang="en-US" sz="2400" i="0" dirty="0">
                <a:solidFill>
                  <a:schemeClr val="bg1"/>
                </a:solidFill>
                <a:effectLst/>
                <a:latin typeface="neo sans arabic"/>
              </a:rPr>
              <a:t>1- Identification of the Whole Population.</a:t>
            </a:r>
          </a:p>
          <a:p>
            <a:pPr algn="just">
              <a:lnSpc>
                <a:spcPct val="200000"/>
              </a:lnSpc>
            </a:pPr>
            <a:r>
              <a:rPr lang="en-US" sz="2400" dirty="0">
                <a:solidFill>
                  <a:schemeClr val="bg1"/>
                </a:solidFill>
                <a:latin typeface="neo sans arabic"/>
              </a:rPr>
              <a:t>2</a:t>
            </a:r>
            <a:r>
              <a:rPr lang="en-US" sz="2400" i="0" dirty="0">
                <a:solidFill>
                  <a:schemeClr val="bg1"/>
                </a:solidFill>
                <a:effectLst/>
                <a:latin typeface="neo sans arabic"/>
              </a:rPr>
              <a:t>- Determining the sub-population based on the characteristics of the population.</a:t>
            </a:r>
          </a:p>
          <a:p>
            <a:pPr algn="just">
              <a:lnSpc>
                <a:spcPct val="200000"/>
              </a:lnSpc>
            </a:pPr>
            <a:r>
              <a:rPr lang="en-US" sz="2400" dirty="0">
                <a:solidFill>
                  <a:schemeClr val="bg1"/>
                </a:solidFill>
                <a:latin typeface="neo sans arabic"/>
              </a:rPr>
              <a:t>3</a:t>
            </a:r>
            <a:r>
              <a:rPr lang="en-US" sz="2400" i="0" dirty="0">
                <a:solidFill>
                  <a:schemeClr val="bg1"/>
                </a:solidFill>
                <a:effectLst/>
                <a:latin typeface="neo sans arabic"/>
              </a:rPr>
              <a:t>- Determine the sample size</a:t>
            </a:r>
          </a:p>
          <a:p>
            <a:pPr algn="just">
              <a:lnSpc>
                <a:spcPct val="200000"/>
              </a:lnSpc>
            </a:pPr>
            <a:r>
              <a:rPr lang="en-US" sz="2400" i="0" dirty="0">
                <a:solidFill>
                  <a:schemeClr val="bg1"/>
                </a:solidFill>
                <a:effectLst/>
                <a:latin typeface="neo sans arabic"/>
              </a:rPr>
              <a:t>4- Classifying the members of society according to the previously defined sub-classes, so that each individual belongs to </a:t>
            </a:r>
            <a:r>
              <a:rPr lang="en-US" sz="2400" b="1" i="0" dirty="0">
                <a:solidFill>
                  <a:schemeClr val="bg1"/>
                </a:solidFill>
                <a:effectLst/>
                <a:latin typeface="neo sans arabic"/>
              </a:rPr>
              <a:t>only one group</a:t>
            </a:r>
            <a:r>
              <a:rPr lang="en-US" sz="2400" i="0" dirty="0">
                <a:solidFill>
                  <a:schemeClr val="bg1"/>
                </a:solidFill>
                <a:effectLst/>
                <a:latin typeface="neo sans arabic"/>
              </a:rPr>
              <a:t>.</a:t>
            </a:r>
          </a:p>
          <a:p>
            <a:pPr algn="just">
              <a:lnSpc>
                <a:spcPct val="200000"/>
              </a:lnSpc>
            </a:pPr>
            <a:r>
              <a:rPr lang="en-US" sz="2400" i="0" dirty="0">
                <a:solidFill>
                  <a:schemeClr val="bg1"/>
                </a:solidFill>
                <a:effectLst/>
                <a:latin typeface="neo sans arabic"/>
              </a:rPr>
              <a:t>5- Choosing a simple random sample from each sub-layer.</a:t>
            </a:r>
          </a:p>
        </p:txBody>
      </p:sp>
    </p:spTree>
    <p:extLst>
      <p:ext uri="{BB962C8B-B14F-4D97-AF65-F5344CB8AC3E}">
        <p14:creationId xmlns:p14="http://schemas.microsoft.com/office/powerpoint/2010/main" val="55314507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567644" y="525840"/>
            <a:ext cx="5400837" cy="584775"/>
          </a:xfrm>
          <a:prstGeom prst="rect">
            <a:avLst/>
          </a:prstGeom>
          <a:noFill/>
        </p:spPr>
        <p:txBody>
          <a:bodyPr wrap="none" rtlCol="0">
            <a:spAutoFit/>
          </a:bodyPr>
          <a:lstStyle/>
          <a:p>
            <a:r>
              <a:rPr lang="en-US" sz="3200" b="1" dirty="0">
                <a:solidFill>
                  <a:schemeClr val="bg1"/>
                </a:solidFill>
              </a:rPr>
              <a:t>  1.3 Stratified Random Sample</a:t>
            </a:r>
          </a:p>
        </p:txBody>
      </p:sp>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1" name="TextBox 10">
            <a:extLst>
              <a:ext uri="{FF2B5EF4-FFF2-40B4-BE49-F238E27FC236}">
                <a16:creationId xmlns:a16="http://schemas.microsoft.com/office/drawing/2014/main" id="{A551999E-3F21-6A05-5CDF-EE188D017748}"/>
              </a:ext>
            </a:extLst>
          </p:cNvPr>
          <p:cNvSpPr txBox="1"/>
          <p:nvPr/>
        </p:nvSpPr>
        <p:spPr>
          <a:xfrm>
            <a:off x="299803" y="1502514"/>
            <a:ext cx="11527436" cy="5159554"/>
          </a:xfrm>
          <a:prstGeom prst="rect">
            <a:avLst/>
          </a:prstGeom>
          <a:noFill/>
        </p:spPr>
        <p:txBody>
          <a:bodyPr wrap="square">
            <a:spAutoFit/>
          </a:bodyPr>
          <a:lstStyle/>
          <a:p>
            <a:pPr marL="285750" indent="-285750" algn="just">
              <a:lnSpc>
                <a:spcPct val="200000"/>
              </a:lnSpc>
              <a:buFont typeface="Wingdings" panose="05000000000000000000" pitchFamily="2" charset="2"/>
              <a:buChar char="q"/>
            </a:pPr>
            <a:r>
              <a:rPr lang="en-US" sz="2400" dirty="0">
                <a:solidFill>
                  <a:schemeClr val="bg1"/>
                </a:solidFill>
                <a:latin typeface="SourceSansPro"/>
              </a:rPr>
              <a:t>S</a:t>
            </a:r>
            <a:r>
              <a:rPr lang="en-US" sz="2400" b="0" i="0" dirty="0">
                <a:solidFill>
                  <a:schemeClr val="bg1"/>
                </a:solidFill>
                <a:effectLst/>
                <a:latin typeface="SourceSansPro"/>
              </a:rPr>
              <a:t>tratified random sampling divides the population into smaller groups, or strata, based on shared characteristics. A random sample is taken from each stratum in direct proportion to the size of the stratum compared to the population.</a:t>
            </a:r>
            <a:endParaRPr lang="en-US" sz="2400" b="1" dirty="0">
              <a:solidFill>
                <a:schemeClr val="bg1"/>
              </a:solidFill>
            </a:endParaRPr>
          </a:p>
          <a:p>
            <a:pPr marL="285750" indent="-285750" algn="just">
              <a:lnSpc>
                <a:spcPct val="200000"/>
              </a:lnSpc>
              <a:buFont typeface="Wingdings" panose="05000000000000000000" pitchFamily="2" charset="2"/>
              <a:buChar char="q"/>
            </a:pPr>
            <a:r>
              <a:rPr lang="en-US" sz="2400" b="1" dirty="0">
                <a:solidFill>
                  <a:schemeClr val="bg1"/>
                </a:solidFill>
              </a:rPr>
              <a:t>Equal Method:</a:t>
            </a:r>
          </a:p>
          <a:p>
            <a:pPr algn="just">
              <a:lnSpc>
                <a:spcPct val="200000"/>
              </a:lnSpc>
            </a:pPr>
            <a:r>
              <a:rPr lang="en-US" sz="2400" dirty="0">
                <a:solidFill>
                  <a:schemeClr val="bg1"/>
                </a:solidFill>
              </a:rPr>
              <a:t>- Equal number is taken from each stratum, even if the number of individuals differs in each of them.</a:t>
            </a:r>
          </a:p>
          <a:p>
            <a:pPr algn="just">
              <a:lnSpc>
                <a:spcPct val="200000"/>
              </a:lnSpc>
            </a:pPr>
            <a:r>
              <a:rPr lang="en-US" sz="2400" dirty="0">
                <a:solidFill>
                  <a:schemeClr val="bg1"/>
                </a:solidFill>
              </a:rPr>
              <a:t>- The equality between classes even in the case of difference.</a:t>
            </a:r>
          </a:p>
        </p:txBody>
      </p:sp>
    </p:spTree>
    <p:extLst>
      <p:ext uri="{BB962C8B-B14F-4D97-AF65-F5344CB8AC3E}">
        <p14:creationId xmlns:p14="http://schemas.microsoft.com/office/powerpoint/2010/main" val="300735053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62912" y="840630"/>
            <a:ext cx="5400837" cy="584775"/>
          </a:xfrm>
          <a:prstGeom prst="rect">
            <a:avLst/>
          </a:prstGeom>
          <a:noFill/>
        </p:spPr>
        <p:txBody>
          <a:bodyPr wrap="none" rtlCol="0">
            <a:spAutoFit/>
          </a:bodyPr>
          <a:lstStyle/>
          <a:p>
            <a:r>
              <a:rPr lang="en-US" sz="3200" b="1" dirty="0">
                <a:solidFill>
                  <a:schemeClr val="bg1"/>
                </a:solidFill>
              </a:rPr>
              <a:t>  1.3 Stratified Random Sample</a:t>
            </a:r>
          </a:p>
        </p:txBody>
      </p:sp>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1" name="TextBox 10">
            <a:extLst>
              <a:ext uri="{FF2B5EF4-FFF2-40B4-BE49-F238E27FC236}">
                <a16:creationId xmlns:a16="http://schemas.microsoft.com/office/drawing/2014/main" id="{A551999E-3F21-6A05-5CDF-EE188D017748}"/>
              </a:ext>
            </a:extLst>
          </p:cNvPr>
          <p:cNvSpPr txBox="1"/>
          <p:nvPr/>
        </p:nvSpPr>
        <p:spPr>
          <a:xfrm>
            <a:off x="254833" y="1450367"/>
            <a:ext cx="11377534" cy="3785652"/>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dirty="0">
                <a:solidFill>
                  <a:schemeClr val="bg1"/>
                </a:solidFill>
              </a:rPr>
              <a:t>Proportional Method :</a:t>
            </a:r>
          </a:p>
          <a:p>
            <a:pPr algn="just">
              <a:lnSpc>
                <a:spcPct val="200000"/>
              </a:lnSpc>
            </a:pPr>
            <a:r>
              <a:rPr lang="en-US" sz="2400" dirty="0">
                <a:solidFill>
                  <a:schemeClr val="bg1"/>
                </a:solidFill>
              </a:rPr>
              <a:t>A number is taken here that is proportional to the percentage represented by </a:t>
            </a:r>
            <a:r>
              <a:rPr lang="en-US" sz="2400" b="0" i="0" dirty="0">
                <a:solidFill>
                  <a:schemeClr val="bg1"/>
                </a:solidFill>
                <a:effectLst/>
                <a:latin typeface="SourceSansPro"/>
              </a:rPr>
              <a:t>each stratum</a:t>
            </a:r>
            <a:r>
              <a:rPr lang="en-US" sz="2400" dirty="0">
                <a:solidFill>
                  <a:schemeClr val="bg1"/>
                </a:solidFill>
              </a:rPr>
              <a:t> of the population. If we have a population whose size is (n) and it can be divided into several layers and the size of these layers is different, We suppose to choose samples from each of these layers.</a:t>
            </a:r>
          </a:p>
        </p:txBody>
      </p:sp>
    </p:spTree>
    <p:extLst>
      <p:ext uri="{BB962C8B-B14F-4D97-AF65-F5344CB8AC3E}">
        <p14:creationId xmlns:p14="http://schemas.microsoft.com/office/powerpoint/2010/main" val="2028226754"/>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567644" y="525840"/>
            <a:ext cx="5400837" cy="584775"/>
          </a:xfrm>
          <a:prstGeom prst="rect">
            <a:avLst/>
          </a:prstGeom>
          <a:noFill/>
        </p:spPr>
        <p:txBody>
          <a:bodyPr wrap="none" rtlCol="0">
            <a:spAutoFit/>
          </a:bodyPr>
          <a:lstStyle/>
          <a:p>
            <a:r>
              <a:rPr lang="en-US" sz="3200" b="1" dirty="0">
                <a:solidFill>
                  <a:schemeClr val="bg1"/>
                </a:solidFill>
              </a:rPr>
              <a:t>  1.3 Stratified Random Sample</a:t>
            </a:r>
          </a:p>
        </p:txBody>
      </p:sp>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1" name="TextBox 10">
            <a:extLst>
              <a:ext uri="{FF2B5EF4-FFF2-40B4-BE49-F238E27FC236}">
                <a16:creationId xmlns:a16="http://schemas.microsoft.com/office/drawing/2014/main" id="{A551999E-3F21-6A05-5CDF-EE188D017748}"/>
              </a:ext>
            </a:extLst>
          </p:cNvPr>
          <p:cNvSpPr txBox="1"/>
          <p:nvPr/>
        </p:nvSpPr>
        <p:spPr>
          <a:xfrm>
            <a:off x="239844" y="1450368"/>
            <a:ext cx="11422504" cy="3785652"/>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dirty="0">
                <a:solidFill>
                  <a:schemeClr val="bg1"/>
                </a:solidFill>
              </a:rPr>
              <a:t>Ideal Method :</a:t>
            </a:r>
          </a:p>
          <a:p>
            <a:pPr algn="just">
              <a:lnSpc>
                <a:spcPct val="200000"/>
              </a:lnSpc>
            </a:pPr>
            <a:r>
              <a:rPr lang="en-US" sz="2400" dirty="0">
                <a:solidFill>
                  <a:schemeClr val="bg1"/>
                </a:solidFill>
              </a:rPr>
              <a:t>This method is one of the most accurate methods, as it does not limit the number to each stratum of the population, but rather is concerned with the degree of variance within each layer, if it is large, the number increases, and if the group is homogeneous, the number decreases. </a:t>
            </a:r>
          </a:p>
        </p:txBody>
      </p:sp>
    </p:spTree>
    <p:extLst>
      <p:ext uri="{BB962C8B-B14F-4D97-AF65-F5344CB8AC3E}">
        <p14:creationId xmlns:p14="http://schemas.microsoft.com/office/powerpoint/2010/main" val="290962587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567644" y="525840"/>
            <a:ext cx="5400837" cy="584775"/>
          </a:xfrm>
          <a:prstGeom prst="rect">
            <a:avLst/>
          </a:prstGeom>
          <a:noFill/>
        </p:spPr>
        <p:txBody>
          <a:bodyPr wrap="none" rtlCol="0">
            <a:spAutoFit/>
          </a:bodyPr>
          <a:lstStyle/>
          <a:p>
            <a:r>
              <a:rPr lang="en-US" sz="3200" b="1" dirty="0">
                <a:solidFill>
                  <a:schemeClr val="bg1"/>
                </a:solidFill>
              </a:rPr>
              <a:t>  1.3 Stratified Random Sample</a:t>
            </a:r>
          </a:p>
        </p:txBody>
      </p:sp>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1" name="TextBox 10">
            <a:extLst>
              <a:ext uri="{FF2B5EF4-FFF2-40B4-BE49-F238E27FC236}">
                <a16:creationId xmlns:a16="http://schemas.microsoft.com/office/drawing/2014/main" id="{A551999E-3F21-6A05-5CDF-EE188D017748}"/>
              </a:ext>
            </a:extLst>
          </p:cNvPr>
          <p:cNvSpPr txBox="1"/>
          <p:nvPr/>
        </p:nvSpPr>
        <p:spPr>
          <a:xfrm>
            <a:off x="374754" y="1450367"/>
            <a:ext cx="11482466" cy="3679854"/>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b="1" i="0" dirty="0">
                <a:solidFill>
                  <a:schemeClr val="bg1"/>
                </a:solidFill>
                <a:effectLst/>
                <a:latin typeface="SourceSansPro"/>
              </a:rPr>
              <a:t>The following </a:t>
            </a:r>
            <a:r>
              <a:rPr lang="en-US" sz="2400" b="1" i="0" u="sng" dirty="0">
                <a:solidFill>
                  <a:schemeClr val="bg1"/>
                </a:solidFill>
                <a:effectLst/>
                <a:latin typeface="SourceSansPro"/>
                <a:hlinkClick r:id="rId2">
                  <a:extLst>
                    <a:ext uri="{A12FA001-AC4F-418D-AE19-62706E023703}">
                      <ahyp:hlinkClr xmlns:ahyp="http://schemas.microsoft.com/office/drawing/2018/hyperlinkcolor" val="tx"/>
                    </a:ext>
                  </a:extLst>
                </a:hlinkClick>
              </a:rPr>
              <a:t>is an example</a:t>
            </a:r>
            <a:r>
              <a:rPr lang="en-US" sz="2400" b="1" i="0" dirty="0">
                <a:solidFill>
                  <a:schemeClr val="bg1"/>
                </a:solidFill>
                <a:effectLst/>
                <a:latin typeface="SourceSansPro"/>
              </a:rPr>
              <a:t> of stratified random sampling:</a:t>
            </a:r>
          </a:p>
          <a:p>
            <a:pPr algn="just">
              <a:lnSpc>
                <a:spcPct val="200000"/>
              </a:lnSpc>
            </a:pPr>
            <a:r>
              <a:rPr lang="en-US" sz="2400" b="0" i="0" dirty="0">
                <a:solidFill>
                  <a:schemeClr val="bg1"/>
                </a:solidFill>
                <a:effectLst/>
                <a:latin typeface="SourceSansPro"/>
              </a:rPr>
              <a:t>Researchers are performing a study designed to evaluate the political leanings of economics students at a major university. The researchers want to ensure the random sample best approximates the student population, including gender, undergraduates, and graduate students. </a:t>
            </a:r>
            <a:endParaRPr lang="en-US" sz="2400" dirty="0">
              <a:solidFill>
                <a:schemeClr val="bg1"/>
              </a:solidFill>
            </a:endParaRPr>
          </a:p>
        </p:txBody>
      </p:sp>
    </p:spTree>
    <p:extLst>
      <p:ext uri="{BB962C8B-B14F-4D97-AF65-F5344CB8AC3E}">
        <p14:creationId xmlns:p14="http://schemas.microsoft.com/office/powerpoint/2010/main" val="2800781835"/>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013010" y="720710"/>
            <a:ext cx="5400837" cy="584775"/>
          </a:xfrm>
          <a:prstGeom prst="rect">
            <a:avLst/>
          </a:prstGeom>
          <a:noFill/>
        </p:spPr>
        <p:txBody>
          <a:bodyPr wrap="none" rtlCol="0">
            <a:spAutoFit/>
          </a:bodyPr>
          <a:lstStyle/>
          <a:p>
            <a:r>
              <a:rPr lang="en-US" sz="3200" b="1" dirty="0">
                <a:solidFill>
                  <a:schemeClr val="bg1"/>
                </a:solidFill>
              </a:rPr>
              <a:t>  1.3 Stratified Random Sample</a:t>
            </a:r>
          </a:p>
        </p:txBody>
      </p:sp>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1" name="TextBox 10">
            <a:extLst>
              <a:ext uri="{FF2B5EF4-FFF2-40B4-BE49-F238E27FC236}">
                <a16:creationId xmlns:a16="http://schemas.microsoft.com/office/drawing/2014/main" id="{A551999E-3F21-6A05-5CDF-EE188D017748}"/>
              </a:ext>
            </a:extLst>
          </p:cNvPr>
          <p:cNvSpPr txBox="1"/>
          <p:nvPr/>
        </p:nvSpPr>
        <p:spPr>
          <a:xfrm>
            <a:off x="404734" y="1450367"/>
            <a:ext cx="11452486" cy="5262979"/>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b="1" i="0" dirty="0">
                <a:solidFill>
                  <a:schemeClr val="bg1"/>
                </a:solidFill>
                <a:effectLst/>
                <a:latin typeface="SourceSansPro"/>
              </a:rPr>
              <a:t>The following </a:t>
            </a:r>
            <a:r>
              <a:rPr lang="en-US" sz="2400" b="1" i="0" u="sng" dirty="0">
                <a:solidFill>
                  <a:schemeClr val="bg1"/>
                </a:solidFill>
                <a:effectLst/>
                <a:latin typeface="SourceSansPro"/>
                <a:hlinkClick r:id="rId2">
                  <a:extLst>
                    <a:ext uri="{A12FA001-AC4F-418D-AE19-62706E023703}">
                      <ahyp:hlinkClr xmlns:ahyp="http://schemas.microsoft.com/office/drawing/2018/hyperlinkcolor" val="tx"/>
                    </a:ext>
                  </a:extLst>
                </a:hlinkClick>
              </a:rPr>
              <a:t>is an example</a:t>
            </a:r>
            <a:r>
              <a:rPr lang="en-US" sz="2400" b="1" i="0" dirty="0">
                <a:solidFill>
                  <a:schemeClr val="bg1"/>
                </a:solidFill>
                <a:effectLst/>
                <a:latin typeface="SourceSansPro"/>
              </a:rPr>
              <a:t> of stratified random sampling:</a:t>
            </a:r>
          </a:p>
          <a:p>
            <a:pPr algn="just">
              <a:lnSpc>
                <a:spcPct val="200000"/>
              </a:lnSpc>
            </a:pPr>
            <a:r>
              <a:rPr lang="en-US" sz="2400" b="0" i="0" dirty="0">
                <a:solidFill>
                  <a:schemeClr val="bg1"/>
                </a:solidFill>
                <a:effectLst/>
              </a:rPr>
              <a:t>The total population in the study </a:t>
            </a:r>
            <a:r>
              <a:rPr lang="en-US" sz="2400" b="1" i="0" dirty="0">
                <a:solidFill>
                  <a:schemeClr val="bg1"/>
                </a:solidFill>
                <a:effectLst/>
              </a:rPr>
              <a:t>is 1,000 </a:t>
            </a:r>
            <a:r>
              <a:rPr lang="en-US" sz="2400" b="0" i="0" dirty="0">
                <a:solidFill>
                  <a:schemeClr val="bg1"/>
                </a:solidFill>
                <a:effectLst/>
              </a:rPr>
              <a:t>students and from there, subgroups are created as shown below.</a:t>
            </a:r>
          </a:p>
          <a:p>
            <a:pPr algn="just">
              <a:lnSpc>
                <a:spcPct val="200000"/>
              </a:lnSpc>
              <a:buFont typeface="Arial" panose="020B0604020202020204" pitchFamily="34" charset="0"/>
              <a:buChar char="•"/>
            </a:pPr>
            <a:r>
              <a:rPr lang="en-US" sz="2400" b="0" i="0" dirty="0">
                <a:solidFill>
                  <a:schemeClr val="bg1"/>
                </a:solidFill>
                <a:effectLst/>
              </a:rPr>
              <a:t>Male undergraduates = 450 students (out of 100) or</a:t>
            </a:r>
            <a:r>
              <a:rPr lang="en-US" sz="2400" b="0" i="1" dirty="0">
                <a:solidFill>
                  <a:schemeClr val="bg1"/>
                </a:solidFill>
                <a:effectLst/>
              </a:rPr>
              <a:t> </a:t>
            </a:r>
            <a:r>
              <a:rPr lang="en-US" sz="2400" b="0" i="0" dirty="0">
                <a:solidFill>
                  <a:schemeClr val="bg1"/>
                </a:solidFill>
                <a:effectLst/>
              </a:rPr>
              <a:t>45% of the population</a:t>
            </a:r>
          </a:p>
          <a:p>
            <a:pPr algn="just">
              <a:lnSpc>
                <a:spcPct val="200000"/>
              </a:lnSpc>
              <a:buFont typeface="Arial" panose="020B0604020202020204" pitchFamily="34" charset="0"/>
              <a:buChar char="•"/>
            </a:pPr>
            <a:r>
              <a:rPr lang="en-US" sz="2400" b="0" i="0" dirty="0">
                <a:solidFill>
                  <a:schemeClr val="bg1"/>
                </a:solidFill>
                <a:effectLst/>
              </a:rPr>
              <a:t>Female undergraduates = 200 students or 20%</a:t>
            </a:r>
          </a:p>
          <a:p>
            <a:pPr algn="just">
              <a:lnSpc>
                <a:spcPct val="200000"/>
              </a:lnSpc>
              <a:buFont typeface="Arial" panose="020B0604020202020204" pitchFamily="34" charset="0"/>
              <a:buChar char="•"/>
            </a:pPr>
            <a:r>
              <a:rPr lang="en-US" sz="2400" b="0" i="0" dirty="0">
                <a:solidFill>
                  <a:schemeClr val="bg1"/>
                </a:solidFill>
                <a:effectLst/>
              </a:rPr>
              <a:t>Male graduate students = 200 students or 20%</a:t>
            </a:r>
          </a:p>
          <a:p>
            <a:pPr algn="just">
              <a:lnSpc>
                <a:spcPct val="200000"/>
              </a:lnSpc>
              <a:buFont typeface="Arial" panose="020B0604020202020204" pitchFamily="34" charset="0"/>
              <a:buChar char="•"/>
            </a:pPr>
            <a:r>
              <a:rPr lang="en-US" sz="2400" b="0" i="0" dirty="0">
                <a:solidFill>
                  <a:schemeClr val="bg1"/>
                </a:solidFill>
                <a:effectLst/>
              </a:rPr>
              <a:t>Female graduate students = 150 students or 15%</a:t>
            </a:r>
            <a:endParaRPr lang="en-US" sz="2400" b="0" i="0" dirty="0">
              <a:solidFill>
                <a:schemeClr val="bg1"/>
              </a:solidFill>
              <a:effectLst/>
              <a:latin typeface="SourceSansPro"/>
            </a:endParaRPr>
          </a:p>
        </p:txBody>
      </p:sp>
    </p:spTree>
    <p:extLst>
      <p:ext uri="{BB962C8B-B14F-4D97-AF65-F5344CB8AC3E}">
        <p14:creationId xmlns:p14="http://schemas.microsoft.com/office/powerpoint/2010/main" val="3080269815"/>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567644" y="525840"/>
            <a:ext cx="5400837" cy="584775"/>
          </a:xfrm>
          <a:prstGeom prst="rect">
            <a:avLst/>
          </a:prstGeom>
          <a:noFill/>
        </p:spPr>
        <p:txBody>
          <a:bodyPr wrap="none" rtlCol="0">
            <a:spAutoFit/>
          </a:bodyPr>
          <a:lstStyle/>
          <a:p>
            <a:r>
              <a:rPr lang="en-US" sz="3200" b="1" dirty="0">
                <a:solidFill>
                  <a:schemeClr val="bg1"/>
                </a:solidFill>
              </a:rPr>
              <a:t>  1.3 Stratified Random Sample</a:t>
            </a:r>
          </a:p>
        </p:txBody>
      </p:sp>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1" name="TextBox 10">
            <a:extLst>
              <a:ext uri="{FF2B5EF4-FFF2-40B4-BE49-F238E27FC236}">
                <a16:creationId xmlns:a16="http://schemas.microsoft.com/office/drawing/2014/main" id="{A551999E-3F21-6A05-5CDF-EE188D017748}"/>
              </a:ext>
            </a:extLst>
          </p:cNvPr>
          <p:cNvSpPr txBox="1"/>
          <p:nvPr/>
        </p:nvSpPr>
        <p:spPr>
          <a:xfrm>
            <a:off x="494676" y="1450367"/>
            <a:ext cx="8891372" cy="4401205"/>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000" b="1" i="0" dirty="0">
                <a:solidFill>
                  <a:schemeClr val="bg1"/>
                </a:solidFill>
                <a:effectLst/>
                <a:latin typeface="SourceSansPro"/>
              </a:rPr>
              <a:t>The following </a:t>
            </a:r>
            <a:r>
              <a:rPr lang="en-US" sz="2000" b="1" i="0" u="sng" dirty="0">
                <a:solidFill>
                  <a:schemeClr val="bg1"/>
                </a:solidFill>
                <a:effectLst/>
                <a:latin typeface="SourceSansPro"/>
                <a:hlinkClick r:id="rId2">
                  <a:extLst>
                    <a:ext uri="{A12FA001-AC4F-418D-AE19-62706E023703}">
                      <ahyp:hlinkClr xmlns:ahyp="http://schemas.microsoft.com/office/drawing/2018/hyperlinkcolor" val="tx"/>
                    </a:ext>
                  </a:extLst>
                </a:hlinkClick>
              </a:rPr>
              <a:t>is an example</a:t>
            </a:r>
            <a:r>
              <a:rPr lang="en-US" sz="2000" b="1" i="0" dirty="0">
                <a:solidFill>
                  <a:schemeClr val="bg1"/>
                </a:solidFill>
                <a:effectLst/>
                <a:latin typeface="SourceSansPro"/>
              </a:rPr>
              <a:t> of stratified random sampling:</a:t>
            </a:r>
          </a:p>
          <a:p>
            <a:pPr algn="just">
              <a:lnSpc>
                <a:spcPct val="200000"/>
              </a:lnSpc>
            </a:pPr>
            <a:r>
              <a:rPr lang="en-US" sz="2000" b="0" i="0" dirty="0">
                <a:solidFill>
                  <a:schemeClr val="bg1"/>
                </a:solidFill>
                <a:effectLst/>
                <a:latin typeface="SourceSansPro"/>
              </a:rPr>
              <a:t>The Faculty members’ training needs</a:t>
            </a:r>
          </a:p>
          <a:p>
            <a:pPr marL="342900" indent="-342900" algn="just">
              <a:lnSpc>
                <a:spcPct val="200000"/>
              </a:lnSpc>
              <a:buFontTx/>
              <a:buChar char="-"/>
            </a:pPr>
            <a:r>
              <a:rPr lang="en-US" sz="2000" b="0" i="0" dirty="0">
                <a:solidFill>
                  <a:schemeClr val="bg1"/>
                </a:solidFill>
                <a:effectLst/>
                <a:latin typeface="SourceSansPro"/>
              </a:rPr>
              <a:t>Lecturer = 500 * 20% = 100</a:t>
            </a:r>
          </a:p>
          <a:p>
            <a:pPr marL="342900" indent="-342900" algn="just">
              <a:lnSpc>
                <a:spcPct val="200000"/>
              </a:lnSpc>
              <a:buFontTx/>
              <a:buChar char="-"/>
            </a:pPr>
            <a:r>
              <a:rPr lang="en-US" sz="2000" dirty="0">
                <a:solidFill>
                  <a:schemeClr val="bg1"/>
                </a:solidFill>
                <a:latin typeface="SourceSansPro"/>
              </a:rPr>
              <a:t>Assistant Prof = 1000 * 20% = 200</a:t>
            </a:r>
          </a:p>
          <a:p>
            <a:pPr marL="342900" indent="-342900" algn="just">
              <a:lnSpc>
                <a:spcPct val="200000"/>
              </a:lnSpc>
              <a:buFontTx/>
              <a:buChar char="-"/>
            </a:pPr>
            <a:r>
              <a:rPr lang="en-US" sz="2000" b="0" i="0" dirty="0">
                <a:solidFill>
                  <a:schemeClr val="bg1"/>
                </a:solidFill>
                <a:effectLst/>
                <a:latin typeface="SourceSansPro"/>
              </a:rPr>
              <a:t>Associate Prof = 300 </a:t>
            </a:r>
            <a:r>
              <a:rPr lang="en-US" sz="2000" dirty="0">
                <a:solidFill>
                  <a:schemeClr val="bg1"/>
                </a:solidFill>
                <a:latin typeface="SourceSansPro"/>
              </a:rPr>
              <a:t>* 20% = 60</a:t>
            </a:r>
            <a:endParaRPr lang="en-US" sz="2000" b="0" i="0" dirty="0">
              <a:solidFill>
                <a:schemeClr val="bg1"/>
              </a:solidFill>
              <a:effectLst/>
              <a:latin typeface="SourceSansPro"/>
            </a:endParaRPr>
          </a:p>
          <a:p>
            <a:pPr marL="342900" indent="-342900" algn="just">
              <a:lnSpc>
                <a:spcPct val="200000"/>
              </a:lnSpc>
              <a:buFontTx/>
              <a:buChar char="-"/>
            </a:pPr>
            <a:r>
              <a:rPr lang="en-US" sz="2000" dirty="0">
                <a:solidFill>
                  <a:schemeClr val="bg1"/>
                </a:solidFill>
                <a:latin typeface="SourceSansPro"/>
              </a:rPr>
              <a:t>Professor = 100 * 20% = 20</a:t>
            </a:r>
          </a:p>
          <a:p>
            <a:pPr marL="342900" indent="-342900" algn="just">
              <a:lnSpc>
                <a:spcPct val="200000"/>
              </a:lnSpc>
              <a:buFontTx/>
              <a:buChar char="-"/>
            </a:pPr>
            <a:r>
              <a:rPr lang="en-US" sz="2000" b="0" i="0" dirty="0">
                <a:solidFill>
                  <a:schemeClr val="bg1"/>
                </a:solidFill>
                <a:effectLst/>
                <a:latin typeface="SourceSansPro"/>
              </a:rPr>
              <a:t>Total = 1900 </a:t>
            </a:r>
            <a:r>
              <a:rPr lang="en-US" sz="2000" dirty="0">
                <a:solidFill>
                  <a:schemeClr val="bg1"/>
                </a:solidFill>
                <a:latin typeface="SourceSansPro"/>
              </a:rPr>
              <a:t>* 20% = </a:t>
            </a:r>
            <a:r>
              <a:rPr lang="en-US" sz="2000" b="1" dirty="0">
                <a:solidFill>
                  <a:schemeClr val="bg1"/>
                </a:solidFill>
                <a:latin typeface="SourceSansPro"/>
              </a:rPr>
              <a:t>380</a:t>
            </a:r>
            <a:endParaRPr lang="en-US" sz="2000" b="0" i="0" dirty="0">
              <a:solidFill>
                <a:schemeClr val="bg1"/>
              </a:solidFill>
              <a:effectLst/>
              <a:latin typeface="SourceSansPro"/>
            </a:endParaRPr>
          </a:p>
        </p:txBody>
      </p:sp>
    </p:spTree>
    <p:extLst>
      <p:ext uri="{BB962C8B-B14F-4D97-AF65-F5344CB8AC3E}">
        <p14:creationId xmlns:p14="http://schemas.microsoft.com/office/powerpoint/2010/main" val="1520905016"/>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1" name="TextBox 10">
            <a:extLst>
              <a:ext uri="{FF2B5EF4-FFF2-40B4-BE49-F238E27FC236}">
                <a16:creationId xmlns:a16="http://schemas.microsoft.com/office/drawing/2014/main" id="{A551999E-3F21-6A05-5CDF-EE188D017748}"/>
              </a:ext>
            </a:extLst>
          </p:cNvPr>
          <p:cNvSpPr txBox="1"/>
          <p:nvPr/>
        </p:nvSpPr>
        <p:spPr>
          <a:xfrm>
            <a:off x="179882" y="1471453"/>
            <a:ext cx="11782269" cy="4467057"/>
          </a:xfrm>
          <a:prstGeom prst="rect">
            <a:avLst/>
          </a:prstGeom>
          <a:noFill/>
        </p:spPr>
        <p:txBody>
          <a:bodyPr wrap="square">
            <a:spAutoFit/>
          </a:bodyPr>
          <a:lstStyle/>
          <a:p>
            <a:pPr algn="just">
              <a:lnSpc>
                <a:spcPct val="150000"/>
              </a:lnSpc>
            </a:pPr>
            <a:r>
              <a:rPr lang="en-US" sz="2400" b="1" i="0" dirty="0">
                <a:solidFill>
                  <a:schemeClr val="bg1"/>
                </a:solidFill>
                <a:effectLst/>
              </a:rPr>
              <a:t>Accurately Reflects Population Studied</a:t>
            </a:r>
          </a:p>
          <a:p>
            <a:pPr algn="just">
              <a:lnSpc>
                <a:spcPct val="150000"/>
              </a:lnSpc>
            </a:pPr>
            <a:r>
              <a:rPr lang="en-US" sz="2400" b="0" i="0" dirty="0">
                <a:solidFill>
                  <a:schemeClr val="bg1"/>
                </a:solidFill>
                <a:effectLst/>
              </a:rPr>
              <a:t>Stratified random sampling accurately reflects the population being studied because researchers are stratifying the entire population before applying random sampling methods. In short, it ensures each subgroup within the population receives proper representation within the sample.      As a result, stratified random sampling provides better coverage of the population since the researchers have control over the subgroups to ensure all of them are represented in the sampling. </a:t>
            </a:r>
          </a:p>
          <a:p>
            <a:pPr algn="just">
              <a:lnSpc>
                <a:spcPct val="150000"/>
              </a:lnSpc>
            </a:pPr>
            <a:endParaRPr lang="en-US" sz="2400" dirty="0">
              <a:solidFill>
                <a:schemeClr val="bg1"/>
              </a:solidFill>
            </a:endParaRPr>
          </a:p>
        </p:txBody>
      </p:sp>
      <p:sp>
        <p:nvSpPr>
          <p:cNvPr id="10" name="TextBox 9">
            <a:extLst>
              <a:ext uri="{FF2B5EF4-FFF2-40B4-BE49-F238E27FC236}">
                <a16:creationId xmlns:a16="http://schemas.microsoft.com/office/drawing/2014/main" id="{990C52B3-4199-93DF-DA3F-13FF4CCE38A8}"/>
              </a:ext>
            </a:extLst>
          </p:cNvPr>
          <p:cNvSpPr txBox="1"/>
          <p:nvPr/>
        </p:nvSpPr>
        <p:spPr>
          <a:xfrm>
            <a:off x="2586232" y="559164"/>
            <a:ext cx="7335021" cy="584775"/>
          </a:xfrm>
          <a:prstGeom prst="rect">
            <a:avLst/>
          </a:prstGeom>
          <a:noFill/>
        </p:spPr>
        <p:txBody>
          <a:bodyPr wrap="none" rtlCol="0">
            <a:spAutoFit/>
          </a:bodyPr>
          <a:lstStyle/>
          <a:p>
            <a:r>
              <a:rPr lang="en-US" sz="3200" b="1" dirty="0">
                <a:solidFill>
                  <a:schemeClr val="bg1"/>
                </a:solidFill>
              </a:rPr>
              <a:t>  1.3 Stratified Random Sample Advantage</a:t>
            </a:r>
          </a:p>
        </p:txBody>
      </p:sp>
      <p:sp>
        <p:nvSpPr>
          <p:cNvPr id="15" name="TextBox 14">
            <a:extLst>
              <a:ext uri="{FF2B5EF4-FFF2-40B4-BE49-F238E27FC236}">
                <a16:creationId xmlns:a16="http://schemas.microsoft.com/office/drawing/2014/main" id="{F59FE88E-B5D0-75F3-72D1-6B7129A3D905}"/>
              </a:ext>
            </a:extLst>
          </p:cNvPr>
          <p:cNvSpPr txBox="1"/>
          <p:nvPr/>
        </p:nvSpPr>
        <p:spPr>
          <a:xfrm>
            <a:off x="2653553" y="5824712"/>
            <a:ext cx="4320988" cy="371039"/>
          </a:xfrm>
          <a:prstGeom prst="rect">
            <a:avLst/>
          </a:prstGeom>
          <a:noFill/>
        </p:spPr>
        <p:txBody>
          <a:bodyPr wrap="square" rtlCol="0">
            <a:spAutoFit/>
          </a:bodyPr>
          <a:lstStyle/>
          <a:p>
            <a:r>
              <a:rPr lang="en-US" b="0" i="0" dirty="0">
                <a:solidFill>
                  <a:schemeClr val="bg1"/>
                </a:solidFill>
                <a:effectLst/>
                <a:latin typeface="Inter"/>
              </a:rPr>
              <a:t>(Murphy, 2021 )</a:t>
            </a:r>
            <a:endParaRPr lang="en-US" dirty="0">
              <a:solidFill>
                <a:schemeClr val="bg1"/>
              </a:solidFill>
            </a:endParaRPr>
          </a:p>
        </p:txBody>
      </p:sp>
    </p:spTree>
    <p:extLst>
      <p:ext uri="{BB962C8B-B14F-4D97-AF65-F5344CB8AC3E}">
        <p14:creationId xmlns:p14="http://schemas.microsoft.com/office/powerpoint/2010/main" val="1876422319"/>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190443" y="602161"/>
            <a:ext cx="7811113" cy="584775"/>
          </a:xfrm>
          <a:prstGeom prst="rect">
            <a:avLst/>
          </a:prstGeom>
          <a:noFill/>
        </p:spPr>
        <p:txBody>
          <a:bodyPr wrap="none" rtlCol="0">
            <a:spAutoFit/>
          </a:bodyPr>
          <a:lstStyle/>
          <a:p>
            <a:r>
              <a:rPr lang="en-US" sz="3200" b="1" dirty="0">
                <a:solidFill>
                  <a:schemeClr val="bg1"/>
                </a:solidFill>
              </a:rPr>
              <a:t>  1.3 Stratified Random Sample Disadvantage</a:t>
            </a:r>
          </a:p>
        </p:txBody>
      </p:sp>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1" name="TextBox 10">
            <a:extLst>
              <a:ext uri="{FF2B5EF4-FFF2-40B4-BE49-F238E27FC236}">
                <a16:creationId xmlns:a16="http://schemas.microsoft.com/office/drawing/2014/main" id="{A551999E-3F21-6A05-5CDF-EE188D017748}"/>
              </a:ext>
            </a:extLst>
          </p:cNvPr>
          <p:cNvSpPr txBox="1"/>
          <p:nvPr/>
        </p:nvSpPr>
        <p:spPr>
          <a:xfrm>
            <a:off x="314793" y="1471453"/>
            <a:ext cx="11632367" cy="4524315"/>
          </a:xfrm>
          <a:prstGeom prst="rect">
            <a:avLst/>
          </a:prstGeom>
          <a:noFill/>
        </p:spPr>
        <p:txBody>
          <a:bodyPr wrap="square">
            <a:spAutoFit/>
          </a:bodyPr>
          <a:lstStyle/>
          <a:p>
            <a:pPr algn="just">
              <a:lnSpc>
                <a:spcPct val="150000"/>
              </a:lnSpc>
            </a:pPr>
            <a:r>
              <a:rPr lang="en-US" sz="2400" b="1" i="0" dirty="0">
                <a:solidFill>
                  <a:schemeClr val="bg1"/>
                </a:solidFill>
                <a:effectLst/>
              </a:rPr>
              <a:t>Can't Be Used in All Studies</a:t>
            </a:r>
          </a:p>
          <a:p>
            <a:pPr algn="just">
              <a:lnSpc>
                <a:spcPct val="150000"/>
              </a:lnSpc>
            </a:pPr>
            <a:r>
              <a:rPr lang="en-US" sz="2400" dirty="0">
                <a:solidFill>
                  <a:schemeClr val="bg1"/>
                </a:solidFill>
              </a:rPr>
              <a:t>T</a:t>
            </a:r>
            <a:r>
              <a:rPr lang="en-US" sz="2400" b="0" i="0" dirty="0">
                <a:solidFill>
                  <a:schemeClr val="bg1"/>
                </a:solidFill>
                <a:effectLst/>
              </a:rPr>
              <a:t>his method of research cannot be used in every study. </a:t>
            </a:r>
            <a:r>
              <a:rPr lang="en-US" sz="2400" dirty="0">
                <a:solidFill>
                  <a:schemeClr val="bg1"/>
                </a:solidFill>
              </a:rPr>
              <a:t>S</a:t>
            </a:r>
            <a:r>
              <a:rPr lang="en-US" sz="2400" b="0" i="0" dirty="0">
                <a:solidFill>
                  <a:schemeClr val="bg1"/>
                </a:solidFill>
                <a:effectLst/>
              </a:rPr>
              <a:t>everal conditions must be met for it to be used properly. Researchers must identify </a:t>
            </a:r>
            <a:r>
              <a:rPr lang="en-US" sz="2400" b="1" i="0" dirty="0">
                <a:solidFill>
                  <a:schemeClr val="bg1"/>
                </a:solidFill>
                <a:effectLst/>
              </a:rPr>
              <a:t>every member of a population being studied</a:t>
            </a:r>
            <a:r>
              <a:rPr lang="en-US" sz="2400" b="0" i="0" dirty="0">
                <a:solidFill>
                  <a:schemeClr val="bg1"/>
                </a:solidFill>
                <a:effectLst/>
              </a:rPr>
              <a:t> and classify each of them into one, and only one, </a:t>
            </a:r>
            <a:r>
              <a:rPr lang="en-US" sz="2400" b="1" i="0" dirty="0">
                <a:solidFill>
                  <a:schemeClr val="bg1"/>
                </a:solidFill>
                <a:effectLst/>
              </a:rPr>
              <a:t>subpopulation</a:t>
            </a:r>
            <a:r>
              <a:rPr lang="en-US" sz="2400" b="0" i="0" dirty="0">
                <a:solidFill>
                  <a:schemeClr val="bg1"/>
                </a:solidFill>
                <a:effectLst/>
              </a:rPr>
              <a:t>. As a result, stratified random sampling is disadvantageous when researchers can't confidently classify every member of the population into a subgroup. Also, finding an exhaustive and definitive list of an entire</a:t>
            </a:r>
            <a:r>
              <a:rPr lang="en-US" sz="2400" b="1" i="0" dirty="0">
                <a:solidFill>
                  <a:schemeClr val="bg1"/>
                </a:solidFill>
                <a:effectLst/>
              </a:rPr>
              <a:t> </a:t>
            </a:r>
            <a:r>
              <a:rPr lang="en-US" sz="2400" b="1" i="0" u="sng" dirty="0">
                <a:solidFill>
                  <a:schemeClr val="bg1"/>
                </a:solidFill>
                <a:effectLst/>
                <a:hlinkClick r:id="rId2">
                  <a:extLst>
                    <a:ext uri="{A12FA001-AC4F-418D-AE19-62706E023703}">
                      <ahyp:hlinkClr xmlns:ahyp="http://schemas.microsoft.com/office/drawing/2018/hyperlinkcolor" val="tx"/>
                    </a:ext>
                  </a:extLst>
                </a:hlinkClick>
              </a:rPr>
              <a:t>population</a:t>
            </a:r>
            <a:r>
              <a:rPr lang="en-US" sz="2400" b="1" i="0" dirty="0">
                <a:solidFill>
                  <a:schemeClr val="bg1"/>
                </a:solidFill>
                <a:effectLst/>
              </a:rPr>
              <a:t> </a:t>
            </a:r>
            <a:r>
              <a:rPr lang="en-US" sz="2400" b="0" i="0" dirty="0">
                <a:solidFill>
                  <a:schemeClr val="bg1"/>
                </a:solidFill>
                <a:effectLst/>
              </a:rPr>
              <a:t>can be challenging. </a:t>
            </a:r>
          </a:p>
          <a:p>
            <a:pPr algn="just">
              <a:lnSpc>
                <a:spcPct val="150000"/>
              </a:lnSpc>
            </a:pPr>
            <a:endParaRPr lang="en-US" sz="2400" dirty="0">
              <a:solidFill>
                <a:schemeClr val="bg1"/>
              </a:solidFill>
            </a:endParaRPr>
          </a:p>
        </p:txBody>
      </p:sp>
      <p:sp>
        <p:nvSpPr>
          <p:cNvPr id="12" name="TextBox 11">
            <a:extLst>
              <a:ext uri="{FF2B5EF4-FFF2-40B4-BE49-F238E27FC236}">
                <a16:creationId xmlns:a16="http://schemas.microsoft.com/office/drawing/2014/main" id="{378E5135-8EB2-8834-8EBC-54E721912891}"/>
              </a:ext>
            </a:extLst>
          </p:cNvPr>
          <p:cNvSpPr txBox="1"/>
          <p:nvPr/>
        </p:nvSpPr>
        <p:spPr>
          <a:xfrm>
            <a:off x="2653553" y="5824712"/>
            <a:ext cx="4320988" cy="371039"/>
          </a:xfrm>
          <a:prstGeom prst="rect">
            <a:avLst/>
          </a:prstGeom>
          <a:noFill/>
        </p:spPr>
        <p:txBody>
          <a:bodyPr wrap="square" rtlCol="0">
            <a:spAutoFit/>
          </a:bodyPr>
          <a:lstStyle/>
          <a:p>
            <a:r>
              <a:rPr lang="en-US" b="0" i="0" dirty="0">
                <a:solidFill>
                  <a:schemeClr val="bg1"/>
                </a:solidFill>
                <a:effectLst/>
                <a:latin typeface="Inter"/>
              </a:rPr>
              <a:t>(Murphy, 2021 )</a:t>
            </a:r>
            <a:endParaRPr lang="en-US" dirty="0">
              <a:solidFill>
                <a:schemeClr val="bg1"/>
              </a:solidFill>
            </a:endParaRPr>
          </a:p>
        </p:txBody>
      </p:sp>
    </p:spTree>
    <p:extLst>
      <p:ext uri="{BB962C8B-B14F-4D97-AF65-F5344CB8AC3E}">
        <p14:creationId xmlns:p14="http://schemas.microsoft.com/office/powerpoint/2010/main" val="2500099262"/>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302067" y="581743"/>
            <a:ext cx="5137945" cy="584775"/>
          </a:xfrm>
          <a:prstGeom prst="rect">
            <a:avLst/>
          </a:prstGeom>
          <a:noFill/>
        </p:spPr>
        <p:txBody>
          <a:bodyPr wrap="none" rtlCol="0">
            <a:spAutoFit/>
          </a:bodyPr>
          <a:lstStyle/>
          <a:p>
            <a:r>
              <a:rPr lang="en-US" sz="3200" b="1" dirty="0">
                <a:solidFill>
                  <a:schemeClr val="bg1"/>
                </a:solidFill>
              </a:rPr>
              <a:t>1.4 Cluster Random sampling</a:t>
            </a:r>
          </a:p>
        </p:txBody>
      </p:sp>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1" name="TextBox 10">
            <a:extLst>
              <a:ext uri="{FF2B5EF4-FFF2-40B4-BE49-F238E27FC236}">
                <a16:creationId xmlns:a16="http://schemas.microsoft.com/office/drawing/2014/main" id="{A551999E-3F21-6A05-5CDF-EE188D017748}"/>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15" name="TextBox 14">
            <a:extLst>
              <a:ext uri="{FF2B5EF4-FFF2-40B4-BE49-F238E27FC236}">
                <a16:creationId xmlns:a16="http://schemas.microsoft.com/office/drawing/2014/main" id="{C237381C-10D3-8BE6-CEC0-797764917D26}"/>
              </a:ext>
            </a:extLst>
          </p:cNvPr>
          <p:cNvSpPr txBox="1"/>
          <p:nvPr/>
        </p:nvSpPr>
        <p:spPr>
          <a:xfrm>
            <a:off x="434715" y="1402075"/>
            <a:ext cx="11302583" cy="3682226"/>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400" b="0" i="0" dirty="0">
                <a:solidFill>
                  <a:schemeClr val="bg1"/>
                </a:solidFill>
                <a:effectLst/>
              </a:rPr>
              <a:t>In cluster sampling, researchers divide a</a:t>
            </a:r>
            <a:r>
              <a:rPr lang="en-US" sz="2400" b="1" i="0" dirty="0">
                <a:solidFill>
                  <a:schemeClr val="bg1"/>
                </a:solidFill>
                <a:effectLst/>
              </a:rPr>
              <a:t> </a:t>
            </a:r>
            <a:r>
              <a:rPr lang="en-US" sz="2400" b="1" i="0" strike="noStrike" dirty="0">
                <a:solidFill>
                  <a:schemeClr val="bg1"/>
                </a:solidFill>
                <a:effectLst/>
                <a:hlinkClick r:id="rId2">
                  <a:extLst>
                    <a:ext uri="{A12FA001-AC4F-418D-AE19-62706E023703}">
                      <ahyp:hlinkClr xmlns:ahyp="http://schemas.microsoft.com/office/drawing/2018/hyperlinkcolor" val="tx"/>
                    </a:ext>
                  </a:extLst>
                </a:hlinkClick>
              </a:rPr>
              <a:t>population</a:t>
            </a:r>
            <a:r>
              <a:rPr lang="en-US" sz="2400" b="1" i="0" dirty="0">
                <a:solidFill>
                  <a:schemeClr val="bg1"/>
                </a:solidFill>
                <a:effectLst/>
              </a:rPr>
              <a:t> </a:t>
            </a:r>
            <a:r>
              <a:rPr lang="en-US" sz="2400" b="0" i="0" dirty="0">
                <a:solidFill>
                  <a:schemeClr val="bg1"/>
                </a:solidFill>
                <a:effectLst/>
              </a:rPr>
              <a:t>into smaller groups known as </a:t>
            </a:r>
            <a:r>
              <a:rPr lang="en-US" sz="2400" b="1" i="0" dirty="0">
                <a:solidFill>
                  <a:schemeClr val="bg1"/>
                </a:solidFill>
                <a:effectLst/>
              </a:rPr>
              <a:t>clusters</a:t>
            </a:r>
            <a:r>
              <a:rPr lang="en-US" sz="2400" b="0" i="0" dirty="0">
                <a:solidFill>
                  <a:schemeClr val="bg1"/>
                </a:solidFill>
                <a:effectLst/>
              </a:rPr>
              <a:t>.  They then randomly select among these clusters to form a sample.</a:t>
            </a:r>
          </a:p>
          <a:p>
            <a:pPr marL="342900" indent="-342900" algn="just">
              <a:lnSpc>
                <a:spcPct val="200000"/>
              </a:lnSpc>
              <a:buFont typeface="Arial" panose="020B0604020202020204" pitchFamily="34" charset="0"/>
              <a:buChar char="•"/>
            </a:pPr>
            <a:r>
              <a:rPr lang="en-US" sz="2400" b="0" i="0" dirty="0">
                <a:solidFill>
                  <a:schemeClr val="bg1"/>
                </a:solidFill>
                <a:effectLst/>
              </a:rPr>
              <a:t>Cluster sampling is a method of </a:t>
            </a:r>
            <a:r>
              <a:rPr lang="en-US" sz="2400" b="0" i="0" strike="noStrike" dirty="0">
                <a:solidFill>
                  <a:schemeClr val="bg1"/>
                </a:solidFill>
                <a:effectLst/>
                <a:hlinkClick r:id="rId3">
                  <a:extLst>
                    <a:ext uri="{A12FA001-AC4F-418D-AE19-62706E023703}">
                      <ahyp:hlinkClr xmlns:ahyp="http://schemas.microsoft.com/office/drawing/2018/hyperlinkcolor" val="tx"/>
                    </a:ext>
                  </a:extLst>
                </a:hlinkClick>
              </a:rPr>
              <a:t>probability sampling</a:t>
            </a:r>
            <a:r>
              <a:rPr lang="en-US" sz="2400" b="0" i="0" dirty="0">
                <a:solidFill>
                  <a:schemeClr val="bg1"/>
                </a:solidFill>
                <a:effectLst/>
              </a:rPr>
              <a:t> that is often used to study large populations, particularly those that are widely geographically dispersed. Researchers usually use pre-existing units such as schools or cities as their clusters.</a:t>
            </a:r>
          </a:p>
        </p:txBody>
      </p:sp>
      <p:sp>
        <p:nvSpPr>
          <p:cNvPr id="19" name="TextBox 18">
            <a:extLst>
              <a:ext uri="{FF2B5EF4-FFF2-40B4-BE49-F238E27FC236}">
                <a16:creationId xmlns:a16="http://schemas.microsoft.com/office/drawing/2014/main" id="{21A8BCA0-3058-23A7-B070-F53450F2825C}"/>
              </a:ext>
            </a:extLst>
          </p:cNvPr>
          <p:cNvSpPr txBox="1"/>
          <p:nvPr/>
        </p:nvSpPr>
        <p:spPr>
          <a:xfrm>
            <a:off x="2653553" y="5824712"/>
            <a:ext cx="4320988" cy="371039"/>
          </a:xfrm>
          <a:prstGeom prst="rect">
            <a:avLst/>
          </a:prstGeom>
          <a:noFill/>
        </p:spPr>
        <p:txBody>
          <a:bodyPr wrap="square" rtlCol="0">
            <a:spAutoFit/>
          </a:bodyPr>
          <a:lstStyle/>
          <a:p>
            <a:r>
              <a:rPr lang="en-US" b="0" i="0" dirty="0">
                <a:solidFill>
                  <a:schemeClr val="bg1"/>
                </a:solidFill>
                <a:effectLst/>
                <a:latin typeface="Inter"/>
              </a:rPr>
              <a:t>(Thomas, 2022 )</a:t>
            </a:r>
            <a:endParaRPr lang="en-US" dirty="0">
              <a:solidFill>
                <a:schemeClr val="bg1"/>
              </a:solidFill>
            </a:endParaRPr>
          </a:p>
        </p:txBody>
      </p:sp>
    </p:spTree>
    <p:extLst>
      <p:ext uri="{BB962C8B-B14F-4D97-AF65-F5344CB8AC3E}">
        <p14:creationId xmlns:p14="http://schemas.microsoft.com/office/powerpoint/2010/main" val="1927598171"/>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302067" y="581743"/>
            <a:ext cx="5137945" cy="584775"/>
          </a:xfrm>
          <a:prstGeom prst="rect">
            <a:avLst/>
          </a:prstGeom>
          <a:noFill/>
        </p:spPr>
        <p:txBody>
          <a:bodyPr wrap="none" rtlCol="0">
            <a:spAutoFit/>
          </a:bodyPr>
          <a:lstStyle/>
          <a:p>
            <a:r>
              <a:rPr lang="en-US" sz="3200" b="1" dirty="0">
                <a:solidFill>
                  <a:schemeClr val="bg1"/>
                </a:solidFill>
              </a:rPr>
              <a:t>1.4 Cluster Random sampling</a:t>
            </a:r>
          </a:p>
        </p:txBody>
      </p:sp>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1" name="TextBox 10">
            <a:extLst>
              <a:ext uri="{FF2B5EF4-FFF2-40B4-BE49-F238E27FC236}">
                <a16:creationId xmlns:a16="http://schemas.microsoft.com/office/drawing/2014/main" id="{A551999E-3F21-6A05-5CDF-EE188D017748}"/>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15" name="TextBox 14">
            <a:extLst>
              <a:ext uri="{FF2B5EF4-FFF2-40B4-BE49-F238E27FC236}">
                <a16:creationId xmlns:a16="http://schemas.microsoft.com/office/drawing/2014/main" id="{C237381C-10D3-8BE6-CEC0-797764917D26}"/>
              </a:ext>
            </a:extLst>
          </p:cNvPr>
          <p:cNvSpPr txBox="1"/>
          <p:nvPr/>
        </p:nvSpPr>
        <p:spPr>
          <a:xfrm>
            <a:off x="209861" y="1402075"/>
            <a:ext cx="11407515" cy="3170099"/>
          </a:xfrm>
          <a:prstGeom prst="rect">
            <a:avLst/>
          </a:prstGeom>
          <a:noFill/>
        </p:spPr>
        <p:txBody>
          <a:bodyPr wrap="square">
            <a:spAutoFit/>
          </a:bodyPr>
          <a:lstStyle/>
          <a:p>
            <a:pPr algn="just">
              <a:lnSpc>
                <a:spcPct val="200000"/>
              </a:lnSpc>
            </a:pPr>
            <a:r>
              <a:rPr lang="en-US" sz="2000" b="1" i="0" dirty="0">
                <a:solidFill>
                  <a:schemeClr val="bg1"/>
                </a:solidFill>
                <a:effectLst/>
              </a:rPr>
              <a:t>Step 1: Define your population</a:t>
            </a:r>
          </a:p>
          <a:p>
            <a:pPr algn="just">
              <a:lnSpc>
                <a:spcPct val="200000"/>
              </a:lnSpc>
            </a:pPr>
            <a:r>
              <a:rPr lang="en-US" sz="2000" b="0" i="0" dirty="0">
                <a:solidFill>
                  <a:schemeClr val="bg1"/>
                </a:solidFill>
                <a:effectLst/>
              </a:rPr>
              <a:t>As with other forms of sampling, you must first begin by clearly defining the population you wish to study.</a:t>
            </a:r>
          </a:p>
          <a:p>
            <a:pPr algn="just">
              <a:lnSpc>
                <a:spcPct val="200000"/>
              </a:lnSpc>
            </a:pPr>
            <a:r>
              <a:rPr lang="en-US" sz="2000" b="1" i="0" dirty="0">
                <a:solidFill>
                  <a:schemeClr val="bg1"/>
                </a:solidFill>
                <a:effectLst/>
                <a:latin typeface="Gilmer"/>
              </a:rPr>
              <a:t>Step 2: Divide your sample into clusters</a:t>
            </a:r>
          </a:p>
          <a:p>
            <a:pPr algn="just">
              <a:lnSpc>
                <a:spcPct val="200000"/>
              </a:lnSpc>
            </a:pPr>
            <a:r>
              <a:rPr lang="en-US" sz="2000" b="0" i="0" dirty="0">
                <a:solidFill>
                  <a:schemeClr val="bg1"/>
                </a:solidFill>
                <a:effectLst/>
                <a:latin typeface="Inter"/>
              </a:rPr>
              <a:t>This is the most important part of the process. The quality of your clusters and how well they represent the larger population determines the </a:t>
            </a:r>
            <a:r>
              <a:rPr lang="en-US" sz="2000" b="0" i="0" u="none" strike="noStrike" dirty="0">
                <a:solidFill>
                  <a:schemeClr val="bg1"/>
                </a:solidFill>
                <a:effectLst/>
                <a:latin typeface="Inter"/>
                <a:hlinkClick r:id="rId2">
                  <a:extLst>
                    <a:ext uri="{A12FA001-AC4F-418D-AE19-62706E023703}">
                      <ahyp:hlinkClr xmlns:ahyp="http://schemas.microsoft.com/office/drawing/2018/hyperlinkcolor" val="tx"/>
                    </a:ext>
                  </a:extLst>
                </a:hlinkClick>
              </a:rPr>
              <a:t>validity</a:t>
            </a:r>
            <a:r>
              <a:rPr lang="en-US" sz="2000" b="0" i="0" dirty="0">
                <a:solidFill>
                  <a:schemeClr val="bg1"/>
                </a:solidFill>
                <a:effectLst/>
                <a:latin typeface="Inter"/>
              </a:rPr>
              <a:t> of your results.</a:t>
            </a:r>
            <a:endParaRPr lang="en-US" sz="2000" b="0" i="0" dirty="0">
              <a:solidFill>
                <a:schemeClr val="bg1"/>
              </a:solidFill>
              <a:effectLst/>
            </a:endParaRPr>
          </a:p>
        </p:txBody>
      </p:sp>
      <p:sp>
        <p:nvSpPr>
          <p:cNvPr id="10" name="TextBox 9">
            <a:extLst>
              <a:ext uri="{FF2B5EF4-FFF2-40B4-BE49-F238E27FC236}">
                <a16:creationId xmlns:a16="http://schemas.microsoft.com/office/drawing/2014/main" id="{3D35500F-619E-E9EB-6FC5-5FCED97A5769}"/>
              </a:ext>
            </a:extLst>
          </p:cNvPr>
          <p:cNvSpPr txBox="1"/>
          <p:nvPr/>
        </p:nvSpPr>
        <p:spPr>
          <a:xfrm>
            <a:off x="2653553" y="4865343"/>
            <a:ext cx="4320988" cy="371039"/>
          </a:xfrm>
          <a:prstGeom prst="rect">
            <a:avLst/>
          </a:prstGeom>
          <a:noFill/>
        </p:spPr>
        <p:txBody>
          <a:bodyPr wrap="square" rtlCol="0">
            <a:spAutoFit/>
          </a:bodyPr>
          <a:lstStyle/>
          <a:p>
            <a:r>
              <a:rPr lang="en-US" b="0" i="0" dirty="0">
                <a:solidFill>
                  <a:schemeClr val="bg1"/>
                </a:solidFill>
                <a:effectLst/>
                <a:latin typeface="Inter"/>
              </a:rPr>
              <a:t>(Thomas, 2022 )</a:t>
            </a:r>
            <a:endParaRPr lang="en-US" dirty="0">
              <a:solidFill>
                <a:schemeClr val="bg1"/>
              </a:solidFill>
            </a:endParaRPr>
          </a:p>
        </p:txBody>
      </p:sp>
    </p:spTree>
    <p:extLst>
      <p:ext uri="{BB962C8B-B14F-4D97-AF65-F5344CB8AC3E}">
        <p14:creationId xmlns:p14="http://schemas.microsoft.com/office/powerpoint/2010/main" val="3513315134"/>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302067" y="581743"/>
            <a:ext cx="5137945" cy="584775"/>
          </a:xfrm>
          <a:prstGeom prst="rect">
            <a:avLst/>
          </a:prstGeom>
          <a:noFill/>
        </p:spPr>
        <p:txBody>
          <a:bodyPr wrap="none" rtlCol="0">
            <a:spAutoFit/>
          </a:bodyPr>
          <a:lstStyle/>
          <a:p>
            <a:r>
              <a:rPr lang="en-US" sz="3200" b="1" dirty="0">
                <a:solidFill>
                  <a:schemeClr val="bg1"/>
                </a:solidFill>
              </a:rPr>
              <a:t>1.4 Cluster Random sampling</a:t>
            </a:r>
          </a:p>
        </p:txBody>
      </p:sp>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1" name="TextBox 10">
            <a:extLst>
              <a:ext uri="{FF2B5EF4-FFF2-40B4-BE49-F238E27FC236}">
                <a16:creationId xmlns:a16="http://schemas.microsoft.com/office/drawing/2014/main" id="{A551999E-3F21-6A05-5CDF-EE188D017748}"/>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15" name="TextBox 14">
            <a:extLst>
              <a:ext uri="{FF2B5EF4-FFF2-40B4-BE49-F238E27FC236}">
                <a16:creationId xmlns:a16="http://schemas.microsoft.com/office/drawing/2014/main" id="{C237381C-10D3-8BE6-CEC0-797764917D26}"/>
              </a:ext>
            </a:extLst>
          </p:cNvPr>
          <p:cNvSpPr txBox="1"/>
          <p:nvPr/>
        </p:nvSpPr>
        <p:spPr>
          <a:xfrm>
            <a:off x="209861" y="1402075"/>
            <a:ext cx="11722309" cy="4401205"/>
          </a:xfrm>
          <a:prstGeom prst="rect">
            <a:avLst/>
          </a:prstGeom>
          <a:noFill/>
        </p:spPr>
        <p:txBody>
          <a:bodyPr wrap="square">
            <a:spAutoFit/>
          </a:bodyPr>
          <a:lstStyle/>
          <a:p>
            <a:pPr algn="just">
              <a:lnSpc>
                <a:spcPct val="200000"/>
              </a:lnSpc>
            </a:pPr>
            <a:r>
              <a:rPr lang="en-US" sz="2000" b="1" i="0" dirty="0">
                <a:solidFill>
                  <a:schemeClr val="bg1"/>
                </a:solidFill>
                <a:effectLst/>
                <a:latin typeface="Gilmer"/>
              </a:rPr>
              <a:t>Step 3: Randomly select clusters to use as your sample</a:t>
            </a:r>
          </a:p>
          <a:p>
            <a:pPr algn="just">
              <a:lnSpc>
                <a:spcPct val="200000"/>
              </a:lnSpc>
            </a:pPr>
            <a:r>
              <a:rPr lang="en-US" sz="2000" b="0" i="0" dirty="0">
                <a:solidFill>
                  <a:schemeClr val="bg1"/>
                </a:solidFill>
                <a:effectLst/>
                <a:latin typeface="Inter"/>
              </a:rPr>
              <a:t>If each cluster is itself a mini-representation of the larger population, randomly selecting and sampling from the clusters allows you to imitate simple random sampling, which in turn supports the validity of your results.</a:t>
            </a:r>
          </a:p>
          <a:p>
            <a:pPr algn="just">
              <a:lnSpc>
                <a:spcPct val="200000"/>
              </a:lnSpc>
            </a:pPr>
            <a:r>
              <a:rPr lang="en-US" sz="2000" b="1" i="0" dirty="0">
                <a:solidFill>
                  <a:schemeClr val="bg1"/>
                </a:solidFill>
                <a:effectLst/>
                <a:latin typeface="Gilmer"/>
              </a:rPr>
              <a:t>Step 4: Collect data from the sample</a:t>
            </a:r>
          </a:p>
          <a:p>
            <a:pPr algn="just">
              <a:lnSpc>
                <a:spcPct val="200000"/>
              </a:lnSpc>
            </a:pPr>
            <a:r>
              <a:rPr lang="en-US" sz="2000" b="0" i="0" dirty="0">
                <a:solidFill>
                  <a:schemeClr val="bg1"/>
                </a:solidFill>
                <a:effectLst/>
                <a:latin typeface="Inter"/>
              </a:rPr>
              <a:t>You then conduct your study and collect data from every unit in the selected clusters.</a:t>
            </a:r>
          </a:p>
          <a:p>
            <a:pPr algn="just">
              <a:lnSpc>
                <a:spcPct val="200000"/>
              </a:lnSpc>
            </a:pPr>
            <a:endParaRPr lang="en-US" sz="2000" b="0" i="0" dirty="0">
              <a:solidFill>
                <a:schemeClr val="bg1"/>
              </a:solidFill>
              <a:effectLst/>
            </a:endParaRPr>
          </a:p>
        </p:txBody>
      </p:sp>
      <p:sp>
        <p:nvSpPr>
          <p:cNvPr id="10" name="TextBox 9">
            <a:extLst>
              <a:ext uri="{FF2B5EF4-FFF2-40B4-BE49-F238E27FC236}">
                <a16:creationId xmlns:a16="http://schemas.microsoft.com/office/drawing/2014/main" id="{CA5DD275-6BCE-B752-2740-0B0981E527E1}"/>
              </a:ext>
            </a:extLst>
          </p:cNvPr>
          <p:cNvSpPr txBox="1"/>
          <p:nvPr/>
        </p:nvSpPr>
        <p:spPr>
          <a:xfrm>
            <a:off x="2653553" y="5824712"/>
            <a:ext cx="4320988" cy="371039"/>
          </a:xfrm>
          <a:prstGeom prst="rect">
            <a:avLst/>
          </a:prstGeom>
          <a:noFill/>
        </p:spPr>
        <p:txBody>
          <a:bodyPr wrap="square" rtlCol="0">
            <a:spAutoFit/>
          </a:bodyPr>
          <a:lstStyle/>
          <a:p>
            <a:r>
              <a:rPr lang="en-US" b="0" i="0" dirty="0">
                <a:solidFill>
                  <a:schemeClr val="bg1"/>
                </a:solidFill>
                <a:effectLst/>
                <a:latin typeface="Inter"/>
              </a:rPr>
              <a:t>(Thomas, 2022 )</a:t>
            </a:r>
            <a:endParaRPr lang="en-US" dirty="0">
              <a:solidFill>
                <a:schemeClr val="bg1"/>
              </a:solidFill>
            </a:endParaRPr>
          </a:p>
        </p:txBody>
      </p:sp>
    </p:spTree>
    <p:extLst>
      <p:ext uri="{BB962C8B-B14F-4D97-AF65-F5344CB8AC3E}">
        <p14:creationId xmlns:p14="http://schemas.microsoft.com/office/powerpoint/2010/main" val="2427174464"/>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450266" y="632106"/>
            <a:ext cx="5137945" cy="584775"/>
          </a:xfrm>
          <a:prstGeom prst="rect">
            <a:avLst/>
          </a:prstGeom>
          <a:noFill/>
        </p:spPr>
        <p:txBody>
          <a:bodyPr wrap="none" rtlCol="0">
            <a:spAutoFit/>
          </a:bodyPr>
          <a:lstStyle/>
          <a:p>
            <a:r>
              <a:rPr lang="en-US" sz="3200" b="1" dirty="0">
                <a:solidFill>
                  <a:schemeClr val="bg1"/>
                </a:solidFill>
              </a:rPr>
              <a:t>1.4 Cluster Random sampling</a:t>
            </a:r>
          </a:p>
        </p:txBody>
      </p:sp>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1" name="TextBox 10">
            <a:extLst>
              <a:ext uri="{FF2B5EF4-FFF2-40B4-BE49-F238E27FC236}">
                <a16:creationId xmlns:a16="http://schemas.microsoft.com/office/drawing/2014/main" id="{A551999E-3F21-6A05-5CDF-EE188D017748}"/>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15" name="TextBox 14">
            <a:extLst>
              <a:ext uri="{FF2B5EF4-FFF2-40B4-BE49-F238E27FC236}">
                <a16:creationId xmlns:a16="http://schemas.microsoft.com/office/drawing/2014/main" id="{C237381C-10D3-8BE6-CEC0-797764917D26}"/>
              </a:ext>
            </a:extLst>
          </p:cNvPr>
          <p:cNvSpPr txBox="1"/>
          <p:nvPr/>
        </p:nvSpPr>
        <p:spPr>
          <a:xfrm>
            <a:off x="1956693" y="1402075"/>
            <a:ext cx="8005461" cy="621709"/>
          </a:xfrm>
          <a:prstGeom prst="rect">
            <a:avLst/>
          </a:prstGeom>
          <a:noFill/>
        </p:spPr>
        <p:txBody>
          <a:bodyPr wrap="square">
            <a:spAutoFit/>
          </a:bodyPr>
          <a:lstStyle/>
          <a:p>
            <a:pPr algn="l">
              <a:lnSpc>
                <a:spcPct val="200000"/>
              </a:lnSpc>
            </a:pPr>
            <a:endParaRPr lang="en-US" sz="2000" b="0" i="0" dirty="0">
              <a:effectLst/>
            </a:endParaRPr>
          </a:p>
        </p:txBody>
      </p:sp>
      <p:sp>
        <p:nvSpPr>
          <p:cNvPr id="12" name="TextBox 11">
            <a:extLst>
              <a:ext uri="{FF2B5EF4-FFF2-40B4-BE49-F238E27FC236}">
                <a16:creationId xmlns:a16="http://schemas.microsoft.com/office/drawing/2014/main" id="{46B234B6-8DDD-4885-F382-FE951E244DCE}"/>
              </a:ext>
            </a:extLst>
          </p:cNvPr>
          <p:cNvSpPr txBox="1"/>
          <p:nvPr/>
        </p:nvSpPr>
        <p:spPr>
          <a:xfrm>
            <a:off x="329784" y="1240621"/>
            <a:ext cx="10979633" cy="4708981"/>
          </a:xfrm>
          <a:prstGeom prst="rect">
            <a:avLst/>
          </a:prstGeom>
          <a:noFill/>
        </p:spPr>
        <p:txBody>
          <a:bodyPr wrap="square">
            <a:spAutoFit/>
          </a:bodyPr>
          <a:lstStyle/>
          <a:p>
            <a:pPr algn="just">
              <a:lnSpc>
                <a:spcPct val="150000"/>
              </a:lnSpc>
            </a:pPr>
            <a:r>
              <a:rPr lang="en-US" sz="2000" b="0" i="0" dirty="0">
                <a:solidFill>
                  <a:schemeClr val="bg1"/>
                </a:solidFill>
                <a:effectLst/>
              </a:rPr>
              <a:t>A researcher aims to identify the thoughts of primary school teachers about the role of the educational supervisor in the educational process, and the community consists of </a:t>
            </a:r>
            <a:r>
              <a:rPr lang="en-US" sz="2000" b="1" i="0" dirty="0">
                <a:solidFill>
                  <a:schemeClr val="bg1"/>
                </a:solidFill>
                <a:effectLst/>
              </a:rPr>
              <a:t>(5000) </a:t>
            </a:r>
            <a:r>
              <a:rPr lang="en-US" sz="2000" b="0" i="0" dirty="0">
                <a:solidFill>
                  <a:schemeClr val="bg1"/>
                </a:solidFill>
                <a:effectLst/>
              </a:rPr>
              <a:t>teachers distributed over </a:t>
            </a:r>
            <a:r>
              <a:rPr lang="en-US" sz="2000" b="1" i="0" dirty="0">
                <a:solidFill>
                  <a:schemeClr val="bg1"/>
                </a:solidFill>
                <a:effectLst/>
              </a:rPr>
              <a:t>(100) </a:t>
            </a:r>
            <a:r>
              <a:rPr lang="en-US" sz="2000" b="0" i="0" dirty="0">
                <a:solidFill>
                  <a:schemeClr val="bg1"/>
                </a:solidFill>
                <a:effectLst/>
              </a:rPr>
              <a:t>schools, and it wants to obtain a sample of </a:t>
            </a:r>
            <a:r>
              <a:rPr lang="en-US" sz="2000" b="1" i="0" dirty="0">
                <a:solidFill>
                  <a:schemeClr val="bg1"/>
                </a:solidFill>
                <a:effectLst/>
              </a:rPr>
              <a:t>(500) </a:t>
            </a:r>
            <a:r>
              <a:rPr lang="en-US" sz="2000" b="0" i="0" dirty="0">
                <a:solidFill>
                  <a:schemeClr val="bg1"/>
                </a:solidFill>
                <a:effectLst/>
              </a:rPr>
              <a:t>teachers. How is this done using cluster randomization?</a:t>
            </a:r>
          </a:p>
          <a:p>
            <a:pPr algn="just">
              <a:lnSpc>
                <a:spcPct val="150000"/>
              </a:lnSpc>
            </a:pPr>
            <a:r>
              <a:rPr lang="en-US" sz="2000" b="0" i="0" dirty="0">
                <a:solidFill>
                  <a:schemeClr val="bg1"/>
                </a:solidFill>
                <a:effectLst/>
              </a:rPr>
              <a:t>1- The size of the community (5000) teachers.</a:t>
            </a:r>
          </a:p>
          <a:p>
            <a:pPr algn="just">
              <a:lnSpc>
                <a:spcPct val="150000"/>
              </a:lnSpc>
            </a:pPr>
            <a:r>
              <a:rPr lang="en-US" sz="2000" b="0" i="0" dirty="0">
                <a:solidFill>
                  <a:schemeClr val="bg1"/>
                </a:solidFill>
                <a:effectLst/>
              </a:rPr>
              <a:t>2- The desired sample size (500) teachers.</a:t>
            </a:r>
          </a:p>
          <a:p>
            <a:pPr algn="just">
              <a:lnSpc>
                <a:spcPct val="150000"/>
              </a:lnSpc>
            </a:pPr>
            <a:r>
              <a:rPr lang="en-US" sz="2000" b="0" i="0" dirty="0">
                <a:solidFill>
                  <a:schemeClr val="bg1"/>
                </a:solidFill>
                <a:effectLst/>
              </a:rPr>
              <a:t>3- The average number of teachers in schools = 5000 ÷ 100 = 50 teachers in each school.</a:t>
            </a:r>
          </a:p>
          <a:p>
            <a:pPr algn="just">
              <a:lnSpc>
                <a:spcPct val="150000"/>
              </a:lnSpc>
            </a:pPr>
            <a:r>
              <a:rPr lang="en-US" sz="2000" b="0" i="0" dirty="0">
                <a:solidFill>
                  <a:schemeClr val="bg1"/>
                </a:solidFill>
                <a:effectLst/>
              </a:rPr>
              <a:t>4- The number of selected clusters (schools) = 500÷50 = 10 schools.</a:t>
            </a:r>
          </a:p>
          <a:p>
            <a:pPr algn="just">
              <a:lnSpc>
                <a:spcPct val="150000"/>
              </a:lnSpc>
            </a:pPr>
            <a:r>
              <a:rPr lang="en-US" sz="2000" b="0" i="0" dirty="0">
                <a:solidFill>
                  <a:schemeClr val="bg1"/>
                </a:solidFill>
                <a:effectLst/>
              </a:rPr>
              <a:t>5- The researcher randomly selects (10) schools from (100) schools.</a:t>
            </a:r>
          </a:p>
          <a:p>
            <a:pPr algn="just">
              <a:lnSpc>
                <a:spcPct val="150000"/>
              </a:lnSpc>
            </a:pPr>
            <a:r>
              <a:rPr lang="en-US" sz="2000" b="0" i="0" dirty="0">
                <a:solidFill>
                  <a:schemeClr val="bg1"/>
                </a:solidFill>
                <a:effectLst/>
              </a:rPr>
              <a:t>6- The sample size is all teachers in the selected schools.</a:t>
            </a:r>
          </a:p>
        </p:txBody>
      </p:sp>
    </p:spTree>
    <p:extLst>
      <p:ext uri="{BB962C8B-B14F-4D97-AF65-F5344CB8AC3E}">
        <p14:creationId xmlns:p14="http://schemas.microsoft.com/office/powerpoint/2010/main" val="2556125644"/>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23237" y="792547"/>
            <a:ext cx="7205178" cy="584775"/>
          </a:xfrm>
          <a:prstGeom prst="rect">
            <a:avLst/>
          </a:prstGeom>
          <a:noFill/>
        </p:spPr>
        <p:txBody>
          <a:bodyPr wrap="none" rtlCol="0">
            <a:spAutoFit/>
          </a:bodyPr>
          <a:lstStyle/>
          <a:p>
            <a:r>
              <a:rPr lang="en-US" sz="3200" b="1" dirty="0">
                <a:solidFill>
                  <a:schemeClr val="bg1"/>
                </a:solidFill>
              </a:rPr>
              <a:t>1.4 Cluster Random sampling Advantages</a:t>
            </a:r>
          </a:p>
        </p:txBody>
      </p:sp>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1" name="TextBox 10">
            <a:extLst>
              <a:ext uri="{FF2B5EF4-FFF2-40B4-BE49-F238E27FC236}">
                <a16:creationId xmlns:a16="http://schemas.microsoft.com/office/drawing/2014/main" id="{A551999E-3F21-6A05-5CDF-EE188D017748}"/>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15" name="TextBox 14">
            <a:extLst>
              <a:ext uri="{FF2B5EF4-FFF2-40B4-BE49-F238E27FC236}">
                <a16:creationId xmlns:a16="http://schemas.microsoft.com/office/drawing/2014/main" id="{C237381C-10D3-8BE6-CEC0-797764917D26}"/>
              </a:ext>
            </a:extLst>
          </p:cNvPr>
          <p:cNvSpPr txBox="1"/>
          <p:nvPr/>
        </p:nvSpPr>
        <p:spPr>
          <a:xfrm>
            <a:off x="149902" y="1521995"/>
            <a:ext cx="11692327" cy="3170099"/>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000" b="0" i="0" dirty="0">
                <a:solidFill>
                  <a:schemeClr val="bg1"/>
                </a:solidFill>
                <a:effectLst/>
                <a:latin typeface="Inter"/>
              </a:rPr>
              <a:t>Cluster sampling is time- and cost-efficient, especially for samples that are widely geographically spread and would be difficult to properly sample otherwise.</a:t>
            </a:r>
          </a:p>
          <a:p>
            <a:pPr marL="342900" indent="-342900" algn="just">
              <a:lnSpc>
                <a:spcPct val="200000"/>
              </a:lnSpc>
              <a:buFont typeface="Arial" panose="020B0604020202020204" pitchFamily="34" charset="0"/>
              <a:buChar char="•"/>
            </a:pPr>
            <a:r>
              <a:rPr lang="en-US" sz="2000" b="0" i="0" dirty="0">
                <a:solidFill>
                  <a:schemeClr val="bg1"/>
                </a:solidFill>
                <a:effectLst/>
                <a:latin typeface="Inter"/>
              </a:rPr>
              <a:t> Because cluster sampling uses randomization, if the population is clustered properly, your study will have high </a:t>
            </a:r>
            <a:r>
              <a:rPr lang="en-US" sz="2000" b="0" i="0" u="none" strike="noStrike" dirty="0">
                <a:solidFill>
                  <a:schemeClr val="bg1"/>
                </a:solidFill>
                <a:effectLst/>
                <a:latin typeface="Inter"/>
                <a:hlinkClick r:id="rId2">
                  <a:extLst>
                    <a:ext uri="{A12FA001-AC4F-418D-AE19-62706E023703}">
                      <ahyp:hlinkClr xmlns:ahyp="http://schemas.microsoft.com/office/drawing/2018/hyperlinkcolor" val="tx"/>
                    </a:ext>
                  </a:extLst>
                </a:hlinkClick>
              </a:rPr>
              <a:t>external validity</a:t>
            </a:r>
            <a:r>
              <a:rPr lang="en-US" sz="2000" b="0" i="0" dirty="0">
                <a:solidFill>
                  <a:schemeClr val="bg1"/>
                </a:solidFill>
                <a:effectLst/>
                <a:latin typeface="Inter"/>
              </a:rPr>
              <a:t> because your sample will reflect the characteristics of the larger population.</a:t>
            </a:r>
          </a:p>
        </p:txBody>
      </p:sp>
      <p:sp>
        <p:nvSpPr>
          <p:cNvPr id="10" name="TextBox 9">
            <a:extLst>
              <a:ext uri="{FF2B5EF4-FFF2-40B4-BE49-F238E27FC236}">
                <a16:creationId xmlns:a16="http://schemas.microsoft.com/office/drawing/2014/main" id="{489C2DAC-E996-71E5-2098-C96127B2F208}"/>
              </a:ext>
            </a:extLst>
          </p:cNvPr>
          <p:cNvSpPr txBox="1"/>
          <p:nvPr/>
        </p:nvSpPr>
        <p:spPr>
          <a:xfrm>
            <a:off x="2653553" y="5135166"/>
            <a:ext cx="4320988" cy="371039"/>
          </a:xfrm>
          <a:prstGeom prst="rect">
            <a:avLst/>
          </a:prstGeom>
          <a:noFill/>
        </p:spPr>
        <p:txBody>
          <a:bodyPr wrap="square" rtlCol="0">
            <a:spAutoFit/>
          </a:bodyPr>
          <a:lstStyle/>
          <a:p>
            <a:r>
              <a:rPr lang="en-US" b="0" i="0" dirty="0">
                <a:solidFill>
                  <a:schemeClr val="bg1"/>
                </a:solidFill>
                <a:effectLst/>
                <a:latin typeface="Inter"/>
              </a:rPr>
              <a:t>(Thomas, 2022 )</a:t>
            </a:r>
            <a:endParaRPr lang="en-US" dirty="0">
              <a:solidFill>
                <a:schemeClr val="bg1"/>
              </a:solidFill>
            </a:endParaRPr>
          </a:p>
        </p:txBody>
      </p:sp>
    </p:spTree>
    <p:extLst>
      <p:ext uri="{BB962C8B-B14F-4D97-AF65-F5344CB8AC3E}">
        <p14:creationId xmlns:p14="http://schemas.microsoft.com/office/powerpoint/2010/main" val="29127469"/>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27969" y="537717"/>
            <a:ext cx="7632154" cy="584775"/>
          </a:xfrm>
          <a:prstGeom prst="rect">
            <a:avLst/>
          </a:prstGeom>
          <a:noFill/>
        </p:spPr>
        <p:txBody>
          <a:bodyPr wrap="none" rtlCol="0">
            <a:spAutoFit/>
          </a:bodyPr>
          <a:lstStyle/>
          <a:p>
            <a:r>
              <a:rPr lang="en-US" sz="3200" b="1" dirty="0">
                <a:solidFill>
                  <a:schemeClr val="bg1"/>
                </a:solidFill>
              </a:rPr>
              <a:t>1.4 Cluster Random sampling Disadvantages</a:t>
            </a:r>
          </a:p>
        </p:txBody>
      </p:sp>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1" name="TextBox 10">
            <a:extLst>
              <a:ext uri="{FF2B5EF4-FFF2-40B4-BE49-F238E27FC236}">
                <a16:creationId xmlns:a16="http://schemas.microsoft.com/office/drawing/2014/main" id="{A551999E-3F21-6A05-5CDF-EE188D017748}"/>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15" name="TextBox 14">
            <a:extLst>
              <a:ext uri="{FF2B5EF4-FFF2-40B4-BE49-F238E27FC236}">
                <a16:creationId xmlns:a16="http://schemas.microsoft.com/office/drawing/2014/main" id="{C237381C-10D3-8BE6-CEC0-797764917D26}"/>
              </a:ext>
            </a:extLst>
          </p:cNvPr>
          <p:cNvSpPr txBox="1"/>
          <p:nvPr/>
        </p:nvSpPr>
        <p:spPr>
          <a:xfrm>
            <a:off x="359765" y="1402075"/>
            <a:ext cx="11422504" cy="3671005"/>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400" b="0" i="0" u="none" strike="noStrike" dirty="0">
                <a:solidFill>
                  <a:schemeClr val="bg1"/>
                </a:solidFill>
                <a:effectLst/>
                <a:latin typeface="Inter"/>
                <a:hlinkClick r:id="rId2">
                  <a:extLst>
                    <a:ext uri="{A12FA001-AC4F-418D-AE19-62706E023703}">
                      <ahyp:hlinkClr xmlns:ahyp="http://schemas.microsoft.com/office/drawing/2018/hyperlinkcolor" val="tx"/>
                    </a:ext>
                  </a:extLst>
                </a:hlinkClick>
              </a:rPr>
              <a:t> Internal validity</a:t>
            </a:r>
            <a:r>
              <a:rPr lang="en-US" sz="2400" b="0" i="0" dirty="0">
                <a:solidFill>
                  <a:schemeClr val="bg1"/>
                </a:solidFill>
                <a:effectLst/>
                <a:latin typeface="Inter"/>
              </a:rPr>
              <a:t> is less strong than with simple random sampling, particularly as you use more stages of clustering.</a:t>
            </a:r>
          </a:p>
          <a:p>
            <a:pPr marL="342900" indent="-342900" algn="just">
              <a:lnSpc>
                <a:spcPct val="200000"/>
              </a:lnSpc>
              <a:buFont typeface="Arial" panose="020B0604020202020204" pitchFamily="34" charset="0"/>
              <a:buChar char="•"/>
            </a:pPr>
            <a:r>
              <a:rPr lang="en-US" sz="2400" b="0" i="0" dirty="0">
                <a:solidFill>
                  <a:schemeClr val="bg1"/>
                </a:solidFill>
                <a:effectLst/>
                <a:latin typeface="Inter"/>
              </a:rPr>
              <a:t>If your clusters are not a good mini-representation of the population as a whole, then it is more difficult to rely upon your sample to provide valid results.</a:t>
            </a:r>
          </a:p>
          <a:p>
            <a:pPr marL="342900" indent="-342900" algn="just">
              <a:lnSpc>
                <a:spcPct val="200000"/>
              </a:lnSpc>
              <a:buFont typeface="Arial" panose="020B0604020202020204" pitchFamily="34" charset="0"/>
              <a:buChar char="•"/>
            </a:pPr>
            <a:r>
              <a:rPr lang="en-US" sz="2400" b="0" i="0" dirty="0">
                <a:solidFill>
                  <a:schemeClr val="bg1"/>
                </a:solidFill>
                <a:effectLst/>
                <a:latin typeface="Inter"/>
              </a:rPr>
              <a:t>Cluster sampling is much more complex to plan than other forms of sampling.</a:t>
            </a:r>
          </a:p>
        </p:txBody>
      </p:sp>
      <p:sp>
        <p:nvSpPr>
          <p:cNvPr id="10" name="TextBox 9">
            <a:extLst>
              <a:ext uri="{FF2B5EF4-FFF2-40B4-BE49-F238E27FC236}">
                <a16:creationId xmlns:a16="http://schemas.microsoft.com/office/drawing/2014/main" id="{4AFD49E4-5297-0588-1308-1D8DAB11C920}"/>
              </a:ext>
            </a:extLst>
          </p:cNvPr>
          <p:cNvSpPr txBox="1"/>
          <p:nvPr/>
        </p:nvSpPr>
        <p:spPr>
          <a:xfrm>
            <a:off x="2653553" y="5824712"/>
            <a:ext cx="4320988" cy="371039"/>
          </a:xfrm>
          <a:prstGeom prst="rect">
            <a:avLst/>
          </a:prstGeom>
          <a:noFill/>
        </p:spPr>
        <p:txBody>
          <a:bodyPr wrap="square" rtlCol="0">
            <a:spAutoFit/>
          </a:bodyPr>
          <a:lstStyle/>
          <a:p>
            <a:r>
              <a:rPr lang="en-US" b="0" i="0" dirty="0">
                <a:solidFill>
                  <a:schemeClr val="bg1"/>
                </a:solidFill>
                <a:effectLst/>
                <a:latin typeface="Inter"/>
              </a:rPr>
              <a:t>(Thomas, 2022 )</a:t>
            </a:r>
            <a:endParaRPr lang="en-US" dirty="0">
              <a:solidFill>
                <a:schemeClr val="bg1"/>
              </a:solidFill>
            </a:endParaRPr>
          </a:p>
        </p:txBody>
      </p:sp>
    </p:spTree>
    <p:extLst>
      <p:ext uri="{BB962C8B-B14F-4D97-AF65-F5344CB8AC3E}">
        <p14:creationId xmlns:p14="http://schemas.microsoft.com/office/powerpoint/2010/main" val="41412860"/>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72596" y="95674"/>
            <a:ext cx="2758843" cy="753090"/>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7"/>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708</TotalTime>
  <Words>2759</Words>
  <Application>Microsoft Office PowerPoint</Application>
  <PresentationFormat>Widescreen</PresentationFormat>
  <Paragraphs>208</Paragraphs>
  <Slides>40</Slides>
  <Notes>2</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40</vt:i4>
      </vt:variant>
    </vt:vector>
  </HeadingPairs>
  <TitlesOfParts>
    <vt:vector size="52" baseType="lpstr">
      <vt:lpstr>-apple-system</vt:lpstr>
      <vt:lpstr>Arial</vt:lpstr>
      <vt:lpstr>Calibri</vt:lpstr>
      <vt:lpstr>Calibri Light</vt:lpstr>
      <vt:lpstr>Gilmer</vt:lpstr>
      <vt:lpstr>Inter</vt:lpstr>
      <vt:lpstr>neo sans arabic</vt:lpstr>
      <vt:lpstr>SourceSansPro</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Abdelgawwad Soliman Seddik</cp:lastModifiedBy>
  <cp:revision>29</cp:revision>
  <dcterms:created xsi:type="dcterms:W3CDTF">2023-04-29T09:08:23Z</dcterms:created>
  <dcterms:modified xsi:type="dcterms:W3CDTF">2023-10-06T16:22:07Z</dcterms:modified>
</cp:coreProperties>
</file>