
<file path=[Content_Types].xml><?xml version="1.0" encoding="utf-8"?>
<Types xmlns="http://schemas.openxmlformats.org/package/2006/content-types">
  <Default Extension="rels" ContentType="application/vnd.openxmlformats-package.relationships+xml"/>
  <Default Extension="xml" ContentType="application/xml"/>
  <Default Extension="png" ContentType="image/png"/>
  <Default Extension="jpeg" ContentType="image/jpeg"/>
  <Default Extension="emf" ContentType="image/x-e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diagrams/layout1.xml" ContentType="application/vnd.openxmlformats-officedocument.drawingml.diagramLayout+xml"/>
  <Override PartName="/ppt/diagrams/data1.xml" ContentType="application/vnd.openxmlformats-officedocument.drawingml.diagramData+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slides/slide15.xml" ContentType="application/vnd.openxmlformats-officedocument.presentationml.slide+xml"/>
  <Override PartName="/ppt/slides/slide16.xml" ContentType="application/vnd.openxmlformats-officedocument.presentationml.slide+xml"/>
  <Override PartName="/ppt/diagrams/layout2.xml" ContentType="application/vnd.openxmlformats-officedocument.drawingml.diagramLayout+xml"/>
  <Override PartName="/ppt/diagrams/data2.xml" ContentType="application/vnd.openxmlformats-officedocument.drawingml.diagramData+xml"/>
  <Override PartName="/ppt/diagrams/drawing2.xml" ContentType="application/vnd.ms-office.drawingml.diagramDrawing+xml"/>
  <Override PartName="/ppt/diagrams/colors2.xml" ContentType="application/vnd.openxmlformats-officedocument.drawingml.diagramColors+xml"/>
  <Override PartName="/ppt/diagrams/quickStyle2.xml" ContentType="application/vnd.openxmlformats-officedocument.drawingml.diagramStyl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diagrams/layout3.xml" ContentType="application/vnd.openxmlformats-officedocument.drawingml.diagramLayout+xml"/>
  <Override PartName="/ppt/diagrams/data3.xml" ContentType="application/vnd.openxmlformats-officedocument.drawingml.diagramData+xml"/>
  <Override PartName="/ppt/diagrams/drawing3.xml" ContentType="application/vnd.ms-office.drawingml.diagramDrawing+xml"/>
  <Override PartName="/ppt/diagrams/colors3.xml" ContentType="application/vnd.openxmlformats-officedocument.drawingml.diagramColors+xml"/>
  <Override PartName="/ppt/diagrams/quickStyle3.xml" ContentType="application/vnd.openxmlformats-officedocument.drawingml.diagramStyl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customXml/itemProps1.xml" ContentType="application/vnd.openxmlformats-officedocument.customXmlProperti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officeDocument/2006/relationships/extended-properties" Target="docProps/app.xml"/><Relationship Id="rId3" Type="http://schemas.openxmlformats.org/package/2006/relationships/metadata/core-properties" Target="docProps/core.xml"/><Relationship Id="rId4" Type="http://schemas.openxmlformats.org/officeDocument/2006/relationships/custom-properties" Target="docProps/custom.xml"/></Relationships>
</file>

<file path=ppt/presentation.xml><?xml version="1.0" encoding="utf-8"?>
<p:presentation xmlns:p="http://schemas.openxmlformats.org/presentationml/2006/main" xmlns:r="http://schemas.openxmlformats.org/officeDocument/2006/relationships" xmlns:a="http://schemas.openxmlformats.org/drawingml/2006/main" saveSubsetFonts="1">
  <p:sldMasterIdLst>
    <p:sldMasterId id="2147483648" r:id="rId1"/>
  </p:sldMasterIdLst>
  <p:notesMasterIdLst>
    <p:notesMasterId r:id="rId2"/>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Lst>
  <p:sldSz type="screen16x9" cy="6858000" cx="12192000"/>
  <p:notesSz cx="6858000" cy="9144000"/>
  <p:defaultText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defaultTextStyle>
</p:presentation>
</file>

<file path=ppt/presProps.xml><?xml version="1.0" encoding="utf-8"?>
<p:presentationPr xmlns:p="http://schemas.openxmlformats.org/presentationml/2006/main" xmlns:r="http://schemas.openxmlformats.org/officeDocument/2006/relationships" xmlns:a="http://schemas.openxmlformats.org/drawingml/2006/main">
  <p:showPr>
    <p:present/>
    <p:sldAll/>
    <p:penClr>
      <a:prstClr val="red"/>
    </p:penClr>
  </p:showPr>
  <p:clrMru>
    <a:srgbClr val="0A1F61"/>
    <a:srgbClr val="FF9518"/>
    <a:srgbClr val="24A9E1"/>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p="http://schemas.openxmlformats.org/presentationml/2006/main" xmlns:r="http://schemas.openxmlformats.org/officeDocument/2006/relationships" xmlns:a="http://schemas.openxmlformats.org/drawingml/2006/main" lastView="sldThumbnailView">
  <p:normalViewPr horzBarState="maximized">
    <p:restoredLeft sz="14995" autoAdjust="0"/>
    <p:restoredTop sz="94660"/>
  </p:normalViewPr>
  <p:slideViewPr>
    <p:cSldViewPr snapToGrid="0">
      <p:cViewPr varScale="1">
        <p:scale>
          <a:sx n="70" d="100"/>
          <a:sy n="70" d="100"/>
        </p:scale>
        <p:origin x="738" y="60"/>
      </p:cViewPr>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notesMaster" Target="notesMasters/notesMaster1.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9" Type="http://schemas.openxmlformats.org/officeDocument/2006/relationships/slide" Target="slides/slide7.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 Id="rId20" Type="http://schemas.openxmlformats.org/officeDocument/2006/relationships/slide" Target="slides/slide18.xml"/><Relationship Id="rId21" Type="http://schemas.openxmlformats.org/officeDocument/2006/relationships/slide" Target="slides/slide19.xml"/><Relationship Id="rId22" Type="http://schemas.openxmlformats.org/officeDocument/2006/relationships/slide" Target="slides/slide20.xml"/><Relationship Id="rId23" Type="http://schemas.openxmlformats.org/officeDocument/2006/relationships/slide" Target="slides/slide21.xml"/><Relationship Id="rId24" Type="http://schemas.openxmlformats.org/officeDocument/2006/relationships/slide" Target="slides/slide22.xml"/><Relationship Id="rId25" Type="http://schemas.openxmlformats.org/officeDocument/2006/relationships/slide" Target="slides/slide23.xml"/><Relationship Id="rId26" Type="http://schemas.openxmlformats.org/officeDocument/2006/relationships/slide" Target="slides/slide24.xml"/><Relationship Id="rId27" Type="http://schemas.openxmlformats.org/officeDocument/2006/relationships/slide" Target="slides/slide25.xml"/><Relationship Id="rId28" Type="http://schemas.openxmlformats.org/officeDocument/2006/relationships/slide" Target="slides/slide26.xml"/><Relationship Id="rId29" Type="http://schemas.openxmlformats.org/officeDocument/2006/relationships/slide" Target="slides/slide27.xml"/><Relationship Id="rId30" Type="http://schemas.openxmlformats.org/officeDocument/2006/relationships/slide" Target="slides/slide28.xml"/><Relationship Id="rId31" Type="http://schemas.openxmlformats.org/officeDocument/2006/relationships/slide" Target="slides/slide29.xml"/><Relationship Id="rId32" Type="http://schemas.openxmlformats.org/officeDocument/2006/relationships/slide" Target="slides/slide30.xml"/><Relationship Id="rId33" Type="http://schemas.openxmlformats.org/officeDocument/2006/relationships/slide" Target="slides/slide31.xml"/><Relationship Id="rId34" Type="http://schemas.openxmlformats.org/officeDocument/2006/relationships/slide" Target="slides/slide32.xml"/><Relationship Id="rId35" Type="http://schemas.openxmlformats.org/officeDocument/2006/relationships/slide" Target="slides/slide33.xml"/><Relationship Id="rId36" Type="http://schemas.openxmlformats.org/officeDocument/2006/relationships/slide" Target="slides/slide34.xml"/><Relationship Id="rId37" Type="http://schemas.openxmlformats.org/officeDocument/2006/relationships/slide" Target="slides/slide35.xml"/><Relationship Id="rId38" Type="http://schemas.openxmlformats.org/officeDocument/2006/relationships/slide" Target="slides/slide36.xml"/><Relationship Id="rId39" Type="http://schemas.openxmlformats.org/officeDocument/2006/relationships/slide" Target="slides/slide37.xml"/><Relationship Id="rId40" Type="http://schemas.openxmlformats.org/officeDocument/2006/relationships/slide" Target="slides/slide38.xml"/><Relationship Id="rId41" Type="http://schemas.openxmlformats.org/officeDocument/2006/relationships/slide" Target="slides/slide39.xml"/><Relationship Id="rId42" Type="http://schemas.openxmlformats.org/officeDocument/2006/relationships/slide" Target="slides/slide40.xml"/><Relationship Id="rId43" Type="http://schemas.openxmlformats.org/officeDocument/2006/relationships/slide" Target="slides/slide41.xml"/><Relationship Id="rId44" Type="http://schemas.openxmlformats.org/officeDocument/2006/relationships/tableStyles" Target="tableStyles.xml"/><Relationship Id="rId45" Type="http://schemas.openxmlformats.org/officeDocument/2006/relationships/presProps" Target="presProps.xml"/><Relationship Id="rId46" Type="http://schemas.openxmlformats.org/officeDocument/2006/relationships/viewProps" Target="viewProps.xml"/><Relationship Id="rId47" Type="http://schemas.openxmlformats.org/officeDocument/2006/relationships/customXml" Target="../customXml/item1.xml"/><Relationship Id="rId48" Type="http://schemas.openxmlformats.org/officeDocument/2006/relationships/customXmlProps" Target="../customXml/itemProps1.xml"/><Relationship Id="rId49"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27C407-8E5D-49E0-99D8-78CFCF33A0F6}" type="doc">
      <dgm:prSet loTypeId="urn:microsoft.com/office/officeart/2005/8/layout/arrow6" loCatId="relationship" qsTypeId="urn:microsoft.com/office/officeart/2005/8/quickstyle/simple1" qsCatId="simple" csTypeId="urn:microsoft.com/office/officeart/2005/8/colors/accent2_4" csCatId="accent2" phldr="1"/>
      <dgm:spPr/>
      <dgm:t>
        <a:bodyPr/>
        <a:lstStyle/>
        <a:p>
          <a:endParaRPr lang="en-US"/>
        </a:p>
      </dgm:t>
    </dgm:pt>
    <dgm:pt modelId="{B5A8E93E-D7E5-4052-978B-8EC502B3AEB5}">
      <dgm:prSet phldrT="[Text]"/>
      <dgm:spPr/>
      <dgm:t>
        <a:bodyPr/>
        <a:lstStyle/>
        <a:p>
          <a:r>
            <a:rPr lang="en-US" dirty="0"/>
            <a:t>Something in Exchange</a:t>
          </a:r>
        </a:p>
      </dgm:t>
    </dgm:pt>
    <dgm:pt modelId="{7313C15A-53D8-4BB1-AD8C-E00F590EB8D4}" type="parTrans" cxnId="{87321249-5B95-46DE-98DE-E9AFF0695BFB}">
      <dgm:prSet/>
      <dgm:spPr/>
      <dgm:t>
        <a:bodyPr/>
        <a:lstStyle/>
        <a:p>
          <a:endParaRPr lang="en-US"/>
        </a:p>
      </dgm:t>
    </dgm:pt>
    <dgm:pt modelId="{957AED29-5098-496A-B4B0-9C44D047BF5D}" type="sibTrans" cxnId="{87321249-5B95-46DE-98DE-E9AFF0695BFB}">
      <dgm:prSet/>
      <dgm:spPr/>
      <dgm:t>
        <a:bodyPr/>
        <a:lstStyle/>
        <a:p>
          <a:endParaRPr lang="en-US"/>
        </a:p>
      </dgm:t>
    </dgm:pt>
    <dgm:pt modelId="{6C911A46-D9D6-499F-9452-2903A408DDF2}">
      <dgm:prSet phldrT="[Text]"/>
      <dgm:spPr/>
      <dgm:t>
        <a:bodyPr/>
        <a:lstStyle/>
        <a:p>
          <a:r>
            <a:rPr lang="en-US" dirty="0"/>
            <a:t>Product</a:t>
          </a:r>
        </a:p>
      </dgm:t>
    </dgm:pt>
    <dgm:pt modelId="{C9F76C8C-8C15-406C-960C-D83511989B17}" type="parTrans" cxnId="{FF2F53D4-A136-4D23-99BB-437129D06327}">
      <dgm:prSet/>
      <dgm:spPr/>
      <dgm:t>
        <a:bodyPr/>
        <a:lstStyle/>
        <a:p>
          <a:endParaRPr lang="en-US"/>
        </a:p>
      </dgm:t>
    </dgm:pt>
    <dgm:pt modelId="{8C78A5E2-D3B0-490E-BA25-9267E3411882}" type="sibTrans" cxnId="{FF2F53D4-A136-4D23-99BB-437129D06327}">
      <dgm:prSet/>
      <dgm:spPr/>
      <dgm:t>
        <a:bodyPr/>
        <a:lstStyle/>
        <a:p>
          <a:endParaRPr lang="en-US"/>
        </a:p>
      </dgm:t>
    </dgm:pt>
    <dgm:pt modelId="{92487740-127A-493A-ADD9-A2DC972E2876}" type="pres">
      <dgm:prSet presAssocID="{7927C407-8E5D-49E0-99D8-78CFCF33A0F6}" presName="compositeShape" presStyleCnt="0">
        <dgm:presLayoutVars>
          <dgm:chMax val="2"/>
          <dgm:dir/>
          <dgm:resizeHandles val="exact"/>
        </dgm:presLayoutVars>
      </dgm:prSet>
      <dgm:spPr/>
    </dgm:pt>
    <dgm:pt modelId="{E6DB19C4-0FD8-4B97-95E0-042E6613E87A}" type="pres">
      <dgm:prSet presAssocID="{7927C407-8E5D-49E0-99D8-78CFCF33A0F6}" presName="ribbon" presStyleLbl="node1" presStyleIdx="0" presStyleCnt="1"/>
      <dgm:spPr/>
    </dgm:pt>
    <dgm:pt modelId="{9CC53F95-BB75-44DD-BAC3-3AAD4E120B59}" type="pres">
      <dgm:prSet presAssocID="{7927C407-8E5D-49E0-99D8-78CFCF33A0F6}" presName="leftArrowText" presStyleLbl="node1" presStyleIdx="0" presStyleCnt="1">
        <dgm:presLayoutVars>
          <dgm:chMax val="0"/>
          <dgm:bulletEnabled val="1"/>
        </dgm:presLayoutVars>
      </dgm:prSet>
      <dgm:spPr/>
    </dgm:pt>
    <dgm:pt modelId="{BB554F4D-110C-4F97-B594-BE060A358A99}" type="pres">
      <dgm:prSet presAssocID="{7927C407-8E5D-49E0-99D8-78CFCF33A0F6}" presName="rightArrowText" presStyleLbl="node1" presStyleIdx="0" presStyleCnt="1">
        <dgm:presLayoutVars>
          <dgm:chMax val="0"/>
          <dgm:bulletEnabled val="1"/>
        </dgm:presLayoutVars>
      </dgm:prSet>
      <dgm:spPr/>
    </dgm:pt>
  </dgm:ptLst>
  <dgm:cxnLst>
    <dgm:cxn modelId="{998A6143-AC85-454B-BE95-D6155EDABBEA}" type="presOf" srcId="{7927C407-8E5D-49E0-99D8-78CFCF33A0F6}" destId="{92487740-127A-493A-ADD9-A2DC972E2876}" srcOrd="0" destOrd="0" presId="urn:microsoft.com/office/officeart/2005/8/layout/arrow6"/>
    <dgm:cxn modelId="{87321249-5B95-46DE-98DE-E9AFF0695BFB}" srcId="{7927C407-8E5D-49E0-99D8-78CFCF33A0F6}" destId="{B5A8E93E-D7E5-4052-978B-8EC502B3AEB5}" srcOrd="0" destOrd="0" parTransId="{7313C15A-53D8-4BB1-AD8C-E00F590EB8D4}" sibTransId="{957AED29-5098-496A-B4B0-9C44D047BF5D}"/>
    <dgm:cxn modelId="{D4F9CD78-CC07-4FCA-8C07-29A2E24DB849}" type="presOf" srcId="{B5A8E93E-D7E5-4052-978B-8EC502B3AEB5}" destId="{9CC53F95-BB75-44DD-BAC3-3AAD4E120B59}" srcOrd="0" destOrd="0" presId="urn:microsoft.com/office/officeart/2005/8/layout/arrow6"/>
    <dgm:cxn modelId="{FF2F53D4-A136-4D23-99BB-437129D06327}" srcId="{7927C407-8E5D-49E0-99D8-78CFCF33A0F6}" destId="{6C911A46-D9D6-499F-9452-2903A408DDF2}" srcOrd="1" destOrd="0" parTransId="{C9F76C8C-8C15-406C-960C-D83511989B17}" sibTransId="{8C78A5E2-D3B0-490E-BA25-9267E3411882}"/>
    <dgm:cxn modelId="{69EC0DEE-6918-42EB-9991-FB3D538D31EA}" type="presOf" srcId="{6C911A46-D9D6-499F-9452-2903A408DDF2}" destId="{BB554F4D-110C-4F97-B594-BE060A358A99}" srcOrd="0" destOrd="0" presId="urn:microsoft.com/office/officeart/2005/8/layout/arrow6"/>
    <dgm:cxn modelId="{884D86F8-140B-4877-85DB-8603EB989C6A}" type="presParOf" srcId="{92487740-127A-493A-ADD9-A2DC972E2876}" destId="{E6DB19C4-0FD8-4B97-95E0-042E6613E87A}" srcOrd="0" destOrd="0" presId="urn:microsoft.com/office/officeart/2005/8/layout/arrow6"/>
    <dgm:cxn modelId="{F6109486-BB8C-42E9-8B4D-C392988F380B}" type="presParOf" srcId="{92487740-127A-493A-ADD9-A2DC972E2876}" destId="{9CC53F95-BB75-44DD-BAC3-3AAD4E120B59}" srcOrd="1" destOrd="0" presId="urn:microsoft.com/office/officeart/2005/8/layout/arrow6"/>
    <dgm:cxn modelId="{42517473-E0B3-4285-9F27-E2D49F6631DB}" type="presParOf" srcId="{92487740-127A-493A-ADD9-A2DC972E2876}" destId="{BB554F4D-110C-4F97-B594-BE060A358A99}" srcOrd="2" destOrd="0" presId="urn:microsoft.com/office/officeart/2005/8/layout/arrow6"/>
  </dgm:cxnLst>
  <dgm:bg/>
  <dgm:whole/>
  <dgm:extLst>
    <a:ext uri="http://schemas.microsoft.com/office/drawing/2008/diagram">
      <dsp:dataModelExt xmlns:dsp="http://schemas.microsoft.com/office/drawing/2008/diagram" relId="rId3"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243A534-8106-4160-B721-CF276FC7F19E}" type="doc">
      <dgm:prSet loTypeId="urn:microsoft.com/office/officeart/2008/layout/VerticalCurvedList" loCatId="list" qsTypeId="urn:microsoft.com/office/officeart/2005/8/quickstyle/simple1" qsCatId="simple" csTypeId="urn:microsoft.com/office/officeart/2005/8/colors/colorful3" csCatId="colorful" phldr="1"/>
      <dgm:spPr/>
      <dgm:t>
        <a:bodyPr/>
        <a:lstStyle/>
        <a:p>
          <a:endParaRPr lang="en-US"/>
        </a:p>
      </dgm:t>
    </dgm:pt>
    <dgm:pt modelId="{88B77401-A9FE-428A-8410-A2CAD464BBA1}">
      <dgm:prSet phldrT="[Text]"/>
      <dgm:spPr/>
      <dgm:t>
        <a:bodyPr/>
        <a:lstStyle/>
        <a:p>
          <a:r>
            <a:rPr lang="en-US" b="1" dirty="0"/>
            <a:t>Technology Risks</a:t>
          </a:r>
          <a:endParaRPr lang="en-US" dirty="0"/>
        </a:p>
      </dgm:t>
    </dgm:pt>
    <dgm:pt modelId="{40201EE4-68F5-4502-969E-47CCF1B87CB9}" type="parTrans" cxnId="{F30A601A-73FF-4E9A-A8DA-14944B17E244}">
      <dgm:prSet/>
      <dgm:spPr/>
      <dgm:t>
        <a:bodyPr/>
        <a:lstStyle/>
        <a:p>
          <a:endParaRPr lang="en-US"/>
        </a:p>
      </dgm:t>
    </dgm:pt>
    <dgm:pt modelId="{EA536F36-F3E9-433F-909F-359EDAD00E00}" type="sibTrans" cxnId="{F30A601A-73FF-4E9A-A8DA-14944B17E244}">
      <dgm:prSet/>
      <dgm:spPr/>
      <dgm:t>
        <a:bodyPr/>
        <a:lstStyle/>
        <a:p>
          <a:endParaRPr lang="en-US"/>
        </a:p>
      </dgm:t>
    </dgm:pt>
    <dgm:pt modelId="{2E8DB06D-AF2B-4AD4-A1BB-2591006AFCE6}">
      <dgm:prSet phldrT="[Text]"/>
      <dgm:spPr/>
      <dgm:t>
        <a:bodyPr/>
        <a:lstStyle/>
        <a:p>
          <a:r>
            <a:rPr lang="en-US" dirty="0"/>
            <a:t>Performance Risks</a:t>
          </a:r>
        </a:p>
      </dgm:t>
    </dgm:pt>
    <dgm:pt modelId="{F44C3D69-F7B0-4A00-83D1-5F925B972653}" type="parTrans" cxnId="{86CBA9F4-67F6-482D-A80A-9011AF291D98}">
      <dgm:prSet/>
      <dgm:spPr/>
      <dgm:t>
        <a:bodyPr/>
        <a:lstStyle/>
        <a:p>
          <a:endParaRPr lang="en-US"/>
        </a:p>
      </dgm:t>
    </dgm:pt>
    <dgm:pt modelId="{38A18D95-8D17-40DD-A574-2A546B790293}" type="sibTrans" cxnId="{86CBA9F4-67F6-482D-A80A-9011AF291D98}">
      <dgm:prSet/>
      <dgm:spPr/>
      <dgm:t>
        <a:bodyPr/>
        <a:lstStyle/>
        <a:p>
          <a:endParaRPr lang="en-US"/>
        </a:p>
      </dgm:t>
    </dgm:pt>
    <dgm:pt modelId="{F34A9FC8-F9BB-456E-B699-7692C0B346C0}">
      <dgm:prSet phldrT="[Text]"/>
      <dgm:spPr/>
      <dgm:t>
        <a:bodyPr/>
        <a:lstStyle/>
        <a:p>
          <a:r>
            <a:rPr lang="en-US" dirty="0"/>
            <a:t>Market Risks</a:t>
          </a:r>
        </a:p>
      </dgm:t>
    </dgm:pt>
    <dgm:pt modelId="{C20750B4-8D83-4A90-9A42-AE58D1D46587}" type="parTrans" cxnId="{A35C1A7C-7740-435A-8413-6081E78DECC5}">
      <dgm:prSet/>
      <dgm:spPr/>
      <dgm:t>
        <a:bodyPr/>
        <a:lstStyle/>
        <a:p>
          <a:endParaRPr lang="en-US"/>
        </a:p>
      </dgm:t>
    </dgm:pt>
    <dgm:pt modelId="{8741861E-742D-46E9-BB0D-BE1F1E80D40A}" type="sibTrans" cxnId="{A35C1A7C-7740-435A-8413-6081E78DECC5}">
      <dgm:prSet/>
      <dgm:spPr/>
      <dgm:t>
        <a:bodyPr/>
        <a:lstStyle/>
        <a:p>
          <a:endParaRPr lang="en-US"/>
        </a:p>
      </dgm:t>
    </dgm:pt>
    <dgm:pt modelId="{2044EFF3-FF03-49B6-9C30-755017FA0CC7}">
      <dgm:prSet phldrT="[Text]"/>
      <dgm:spPr/>
      <dgm:t>
        <a:bodyPr/>
        <a:lstStyle/>
        <a:p>
          <a:r>
            <a:rPr lang="en-US" dirty="0"/>
            <a:t>Organizations Risks</a:t>
          </a:r>
        </a:p>
      </dgm:t>
    </dgm:pt>
    <dgm:pt modelId="{AF1EE8A2-0901-4B49-917D-0CD23A494DBE}" type="parTrans" cxnId="{CC053EC5-D0B0-4114-AB28-1872AE0AC852}">
      <dgm:prSet/>
      <dgm:spPr/>
      <dgm:t>
        <a:bodyPr/>
        <a:lstStyle/>
        <a:p>
          <a:endParaRPr lang="en-US"/>
        </a:p>
      </dgm:t>
    </dgm:pt>
    <dgm:pt modelId="{FBEC0B84-F8FC-46DD-87BA-8D747FC98E01}" type="sibTrans" cxnId="{CC053EC5-D0B0-4114-AB28-1872AE0AC852}">
      <dgm:prSet/>
      <dgm:spPr/>
      <dgm:t>
        <a:bodyPr/>
        <a:lstStyle/>
        <a:p>
          <a:endParaRPr lang="en-US"/>
        </a:p>
      </dgm:t>
    </dgm:pt>
    <dgm:pt modelId="{A25B3D6B-5443-4089-90C1-A431820BDA37}">
      <dgm:prSet phldrT="[Text]"/>
      <dgm:spPr/>
      <dgm:t>
        <a:bodyPr/>
        <a:lstStyle/>
        <a:p>
          <a:r>
            <a:rPr lang="en-US" dirty="0"/>
            <a:t>Supply chain Risks</a:t>
          </a:r>
        </a:p>
      </dgm:t>
    </dgm:pt>
    <dgm:pt modelId="{7C24187D-4514-45FE-8D49-B31DD2188A54}" type="parTrans" cxnId="{1534E592-62D0-4D09-BA63-B9305ACFA746}">
      <dgm:prSet/>
      <dgm:spPr/>
      <dgm:t>
        <a:bodyPr/>
        <a:lstStyle/>
        <a:p>
          <a:endParaRPr lang="en-US"/>
        </a:p>
      </dgm:t>
    </dgm:pt>
    <dgm:pt modelId="{E6B3D2E5-2BEE-46B0-B2C5-16541632203F}" type="sibTrans" cxnId="{1534E592-62D0-4D09-BA63-B9305ACFA746}">
      <dgm:prSet/>
      <dgm:spPr/>
      <dgm:t>
        <a:bodyPr/>
        <a:lstStyle/>
        <a:p>
          <a:endParaRPr lang="en-US"/>
        </a:p>
      </dgm:t>
    </dgm:pt>
    <dgm:pt modelId="{9A8ABA52-C58E-4934-B105-142C40AA67B6}">
      <dgm:prSet phldrT="[Text]"/>
      <dgm:spPr/>
      <dgm:t>
        <a:bodyPr/>
        <a:lstStyle/>
        <a:p>
          <a:r>
            <a:rPr lang="en-US" dirty="0"/>
            <a:t>Financial Risks</a:t>
          </a:r>
        </a:p>
      </dgm:t>
    </dgm:pt>
    <dgm:pt modelId="{D72B1109-CEF5-4577-8175-7ACE66DE2D8B}" type="parTrans" cxnId="{569D9585-D5AD-4585-A801-F3C5B2C80308}">
      <dgm:prSet/>
      <dgm:spPr/>
      <dgm:t>
        <a:bodyPr/>
        <a:lstStyle/>
        <a:p>
          <a:endParaRPr lang="en-US"/>
        </a:p>
      </dgm:t>
    </dgm:pt>
    <dgm:pt modelId="{FE89B0EB-9E62-4C44-B33F-C6AD704A966E}" type="sibTrans" cxnId="{569D9585-D5AD-4585-A801-F3C5B2C80308}">
      <dgm:prSet/>
      <dgm:spPr/>
      <dgm:t>
        <a:bodyPr/>
        <a:lstStyle/>
        <a:p>
          <a:endParaRPr lang="en-US"/>
        </a:p>
      </dgm:t>
    </dgm:pt>
    <dgm:pt modelId="{2E8BC4AA-0580-40EE-8A1D-384113B70CB8}" type="pres">
      <dgm:prSet presAssocID="{D243A534-8106-4160-B721-CF276FC7F19E}" presName="Name0" presStyleCnt="0">
        <dgm:presLayoutVars>
          <dgm:chMax val="7"/>
          <dgm:chPref val="7"/>
          <dgm:dir/>
        </dgm:presLayoutVars>
      </dgm:prSet>
      <dgm:spPr/>
    </dgm:pt>
    <dgm:pt modelId="{28C6346D-0F10-42A4-959C-21CEA7F35922}" type="pres">
      <dgm:prSet presAssocID="{D243A534-8106-4160-B721-CF276FC7F19E}" presName="Name1" presStyleCnt="0"/>
      <dgm:spPr/>
    </dgm:pt>
    <dgm:pt modelId="{7EB8597F-E408-4D37-9362-ACB9EA2BD512}" type="pres">
      <dgm:prSet presAssocID="{D243A534-8106-4160-B721-CF276FC7F19E}" presName="cycle" presStyleCnt="0"/>
      <dgm:spPr/>
    </dgm:pt>
    <dgm:pt modelId="{09919B90-B998-4184-8419-BB8E1D48BD39}" type="pres">
      <dgm:prSet presAssocID="{D243A534-8106-4160-B721-CF276FC7F19E}" presName="srcNode" presStyleLbl="node1" presStyleIdx="0" presStyleCnt="6"/>
      <dgm:spPr/>
    </dgm:pt>
    <dgm:pt modelId="{EF520C9C-58B0-4B9B-B8D4-F29108809187}" type="pres">
      <dgm:prSet presAssocID="{D243A534-8106-4160-B721-CF276FC7F19E}" presName="conn" presStyleLbl="parChTrans1D2" presStyleIdx="0" presStyleCnt="1"/>
      <dgm:spPr/>
    </dgm:pt>
    <dgm:pt modelId="{AC6835D1-A6DA-4005-93A4-96301A157E4B}" type="pres">
      <dgm:prSet presAssocID="{D243A534-8106-4160-B721-CF276FC7F19E}" presName="extraNode" presStyleLbl="node1" presStyleIdx="0" presStyleCnt="6"/>
      <dgm:spPr/>
    </dgm:pt>
    <dgm:pt modelId="{812A331B-3A84-4589-BBEC-FFF37333F03D}" type="pres">
      <dgm:prSet presAssocID="{D243A534-8106-4160-B721-CF276FC7F19E}" presName="dstNode" presStyleLbl="node1" presStyleIdx="0" presStyleCnt="6"/>
      <dgm:spPr/>
    </dgm:pt>
    <dgm:pt modelId="{DCE41CCB-AF9B-44AB-ABCD-D8C2782D3AE6}" type="pres">
      <dgm:prSet presAssocID="{88B77401-A9FE-428A-8410-A2CAD464BBA1}" presName="text_1" presStyleLbl="node1" presStyleIdx="0" presStyleCnt="6">
        <dgm:presLayoutVars>
          <dgm:bulletEnabled val="1"/>
        </dgm:presLayoutVars>
      </dgm:prSet>
      <dgm:spPr/>
    </dgm:pt>
    <dgm:pt modelId="{3DDA8725-A181-42B8-93CA-BC7C0428FEF7}" type="pres">
      <dgm:prSet presAssocID="{88B77401-A9FE-428A-8410-A2CAD464BBA1}" presName="accent_1" presStyleCnt="0"/>
      <dgm:spPr/>
    </dgm:pt>
    <dgm:pt modelId="{7605766B-BE85-4DC6-9533-AE6ACFD3ADB7}" type="pres">
      <dgm:prSet presAssocID="{88B77401-A9FE-428A-8410-A2CAD464BBA1}" presName="accentRepeatNode" presStyleLbl="solidFgAcc1" presStyleIdx="0" presStyleCnt="6"/>
      <dgm:spPr/>
    </dgm:pt>
    <dgm:pt modelId="{440A84AF-0FF7-4AF4-9393-56659106DCB5}" type="pres">
      <dgm:prSet presAssocID="{2E8DB06D-AF2B-4AD4-A1BB-2591006AFCE6}" presName="text_2" presStyleLbl="node1" presStyleIdx="1" presStyleCnt="6">
        <dgm:presLayoutVars>
          <dgm:bulletEnabled val="1"/>
        </dgm:presLayoutVars>
      </dgm:prSet>
      <dgm:spPr/>
    </dgm:pt>
    <dgm:pt modelId="{2622BFC1-DD1C-46B5-A28F-72A901CD6020}" type="pres">
      <dgm:prSet presAssocID="{2E8DB06D-AF2B-4AD4-A1BB-2591006AFCE6}" presName="accent_2" presStyleCnt="0"/>
      <dgm:spPr/>
    </dgm:pt>
    <dgm:pt modelId="{75D13522-872B-42E4-8586-539236DD7572}" type="pres">
      <dgm:prSet presAssocID="{2E8DB06D-AF2B-4AD4-A1BB-2591006AFCE6}" presName="accentRepeatNode" presStyleLbl="solidFgAcc1" presStyleIdx="1" presStyleCnt="6"/>
      <dgm:spPr/>
    </dgm:pt>
    <dgm:pt modelId="{22C206BF-FFDD-43B0-8937-92DDCB9C9978}" type="pres">
      <dgm:prSet presAssocID="{F34A9FC8-F9BB-456E-B699-7692C0B346C0}" presName="text_3" presStyleLbl="node1" presStyleIdx="2" presStyleCnt="6">
        <dgm:presLayoutVars>
          <dgm:bulletEnabled val="1"/>
        </dgm:presLayoutVars>
      </dgm:prSet>
      <dgm:spPr/>
    </dgm:pt>
    <dgm:pt modelId="{B969DA55-6F74-45D9-8379-B82FAB0FC0E3}" type="pres">
      <dgm:prSet presAssocID="{F34A9FC8-F9BB-456E-B699-7692C0B346C0}" presName="accent_3" presStyleCnt="0"/>
      <dgm:spPr/>
    </dgm:pt>
    <dgm:pt modelId="{D3C818AD-A138-4A81-AA9B-A251C18C7C23}" type="pres">
      <dgm:prSet presAssocID="{F34A9FC8-F9BB-456E-B699-7692C0B346C0}" presName="accentRepeatNode" presStyleLbl="solidFgAcc1" presStyleIdx="2" presStyleCnt="6"/>
      <dgm:spPr/>
    </dgm:pt>
    <dgm:pt modelId="{056CBEE3-CB36-4993-A9EF-6CC3BF6FB7FF}" type="pres">
      <dgm:prSet presAssocID="{2044EFF3-FF03-49B6-9C30-755017FA0CC7}" presName="text_4" presStyleLbl="node1" presStyleIdx="3" presStyleCnt="6">
        <dgm:presLayoutVars>
          <dgm:bulletEnabled val="1"/>
        </dgm:presLayoutVars>
      </dgm:prSet>
      <dgm:spPr/>
    </dgm:pt>
    <dgm:pt modelId="{2478D79A-E361-442F-928E-1CDF854A444F}" type="pres">
      <dgm:prSet presAssocID="{2044EFF3-FF03-49B6-9C30-755017FA0CC7}" presName="accent_4" presStyleCnt="0"/>
      <dgm:spPr/>
    </dgm:pt>
    <dgm:pt modelId="{DFE88796-386D-47B5-85C5-8C439479F2A7}" type="pres">
      <dgm:prSet presAssocID="{2044EFF3-FF03-49B6-9C30-755017FA0CC7}" presName="accentRepeatNode" presStyleLbl="solidFgAcc1" presStyleIdx="3" presStyleCnt="6"/>
      <dgm:spPr/>
    </dgm:pt>
    <dgm:pt modelId="{DC4CED24-A535-4AB0-A4F2-E5566878AAC4}" type="pres">
      <dgm:prSet presAssocID="{A25B3D6B-5443-4089-90C1-A431820BDA37}" presName="text_5" presStyleLbl="node1" presStyleIdx="4" presStyleCnt="6">
        <dgm:presLayoutVars>
          <dgm:bulletEnabled val="1"/>
        </dgm:presLayoutVars>
      </dgm:prSet>
      <dgm:spPr/>
    </dgm:pt>
    <dgm:pt modelId="{02BA683C-CC8F-4E0B-BEC7-25E9C8B054AC}" type="pres">
      <dgm:prSet presAssocID="{A25B3D6B-5443-4089-90C1-A431820BDA37}" presName="accent_5" presStyleCnt="0"/>
      <dgm:spPr/>
    </dgm:pt>
    <dgm:pt modelId="{8D575A4E-F892-4F9B-884D-647B301212DE}" type="pres">
      <dgm:prSet presAssocID="{A25B3D6B-5443-4089-90C1-A431820BDA37}" presName="accentRepeatNode" presStyleLbl="solidFgAcc1" presStyleIdx="4" presStyleCnt="6"/>
      <dgm:spPr/>
    </dgm:pt>
    <dgm:pt modelId="{5D6BD5CF-75B4-4959-97A3-D8E284E51B75}" type="pres">
      <dgm:prSet presAssocID="{9A8ABA52-C58E-4934-B105-142C40AA67B6}" presName="text_6" presStyleLbl="node1" presStyleIdx="5" presStyleCnt="6">
        <dgm:presLayoutVars>
          <dgm:bulletEnabled val="1"/>
        </dgm:presLayoutVars>
      </dgm:prSet>
      <dgm:spPr/>
    </dgm:pt>
    <dgm:pt modelId="{7CDB5E08-E88D-41C2-B132-B06F59F106B5}" type="pres">
      <dgm:prSet presAssocID="{9A8ABA52-C58E-4934-B105-142C40AA67B6}" presName="accent_6" presStyleCnt="0"/>
      <dgm:spPr/>
    </dgm:pt>
    <dgm:pt modelId="{C36F733D-9BC0-4DEA-B728-43058C2C0152}" type="pres">
      <dgm:prSet presAssocID="{9A8ABA52-C58E-4934-B105-142C40AA67B6}" presName="accentRepeatNode" presStyleLbl="solidFgAcc1" presStyleIdx="5" presStyleCnt="6"/>
      <dgm:spPr/>
    </dgm:pt>
  </dgm:ptLst>
  <dgm:cxnLst>
    <dgm:cxn modelId="{42A9DB12-A900-46BC-98F6-34940C0BBB2A}" type="presOf" srcId="{2044EFF3-FF03-49B6-9C30-755017FA0CC7}" destId="{056CBEE3-CB36-4993-A9EF-6CC3BF6FB7FF}" srcOrd="0" destOrd="0" presId="urn:microsoft.com/office/officeart/2008/layout/VerticalCurvedList"/>
    <dgm:cxn modelId="{F30A601A-73FF-4E9A-A8DA-14944B17E244}" srcId="{D243A534-8106-4160-B721-CF276FC7F19E}" destId="{88B77401-A9FE-428A-8410-A2CAD464BBA1}" srcOrd="0" destOrd="0" parTransId="{40201EE4-68F5-4502-969E-47CCF1B87CB9}" sibTransId="{EA536F36-F3E9-433F-909F-359EDAD00E00}"/>
    <dgm:cxn modelId="{639DDE2B-3F40-43F8-A265-665C02306425}" type="presOf" srcId="{2E8DB06D-AF2B-4AD4-A1BB-2591006AFCE6}" destId="{440A84AF-0FF7-4AF4-9393-56659106DCB5}" srcOrd="0" destOrd="0" presId="urn:microsoft.com/office/officeart/2008/layout/VerticalCurvedList"/>
    <dgm:cxn modelId="{8CF8CB63-E9CE-4E39-90AE-B4E2FDE370F9}" type="presOf" srcId="{9A8ABA52-C58E-4934-B105-142C40AA67B6}" destId="{5D6BD5CF-75B4-4959-97A3-D8E284E51B75}" srcOrd="0" destOrd="0" presId="urn:microsoft.com/office/officeart/2008/layout/VerticalCurvedList"/>
    <dgm:cxn modelId="{01DFBE49-3873-47D4-A4A2-AF29155AC033}" type="presOf" srcId="{EA536F36-F3E9-433F-909F-359EDAD00E00}" destId="{EF520C9C-58B0-4B9B-B8D4-F29108809187}" srcOrd="0" destOrd="0" presId="urn:microsoft.com/office/officeart/2008/layout/VerticalCurvedList"/>
    <dgm:cxn modelId="{8F685E74-40E9-43FC-9073-525CA83B5D37}" type="presOf" srcId="{88B77401-A9FE-428A-8410-A2CAD464BBA1}" destId="{DCE41CCB-AF9B-44AB-ABCD-D8C2782D3AE6}" srcOrd="0" destOrd="0" presId="urn:microsoft.com/office/officeart/2008/layout/VerticalCurvedList"/>
    <dgm:cxn modelId="{A35C1A7C-7740-435A-8413-6081E78DECC5}" srcId="{D243A534-8106-4160-B721-CF276FC7F19E}" destId="{F34A9FC8-F9BB-456E-B699-7692C0B346C0}" srcOrd="2" destOrd="0" parTransId="{C20750B4-8D83-4A90-9A42-AE58D1D46587}" sibTransId="{8741861E-742D-46E9-BB0D-BE1F1E80D40A}"/>
    <dgm:cxn modelId="{90774285-4288-4880-8989-D50FC081640D}" type="presOf" srcId="{F34A9FC8-F9BB-456E-B699-7692C0B346C0}" destId="{22C206BF-FFDD-43B0-8937-92DDCB9C9978}" srcOrd="0" destOrd="0" presId="urn:microsoft.com/office/officeart/2008/layout/VerticalCurvedList"/>
    <dgm:cxn modelId="{569D9585-D5AD-4585-A801-F3C5B2C80308}" srcId="{D243A534-8106-4160-B721-CF276FC7F19E}" destId="{9A8ABA52-C58E-4934-B105-142C40AA67B6}" srcOrd="5" destOrd="0" parTransId="{D72B1109-CEF5-4577-8175-7ACE66DE2D8B}" sibTransId="{FE89B0EB-9E62-4C44-B33F-C6AD704A966E}"/>
    <dgm:cxn modelId="{1534E592-62D0-4D09-BA63-B9305ACFA746}" srcId="{D243A534-8106-4160-B721-CF276FC7F19E}" destId="{A25B3D6B-5443-4089-90C1-A431820BDA37}" srcOrd="4" destOrd="0" parTransId="{7C24187D-4514-45FE-8D49-B31DD2188A54}" sibTransId="{E6B3D2E5-2BEE-46B0-B2C5-16541632203F}"/>
    <dgm:cxn modelId="{D39A5B98-7832-4994-9A37-3F1093D46848}" type="presOf" srcId="{A25B3D6B-5443-4089-90C1-A431820BDA37}" destId="{DC4CED24-A535-4AB0-A4F2-E5566878AAC4}" srcOrd="0" destOrd="0" presId="urn:microsoft.com/office/officeart/2008/layout/VerticalCurvedList"/>
    <dgm:cxn modelId="{CC053EC5-D0B0-4114-AB28-1872AE0AC852}" srcId="{D243A534-8106-4160-B721-CF276FC7F19E}" destId="{2044EFF3-FF03-49B6-9C30-755017FA0CC7}" srcOrd="3" destOrd="0" parTransId="{AF1EE8A2-0901-4B49-917D-0CD23A494DBE}" sibTransId="{FBEC0B84-F8FC-46DD-87BA-8D747FC98E01}"/>
    <dgm:cxn modelId="{91A310CB-0AF4-4ADA-9961-96F2F3EFA4A7}" type="presOf" srcId="{D243A534-8106-4160-B721-CF276FC7F19E}" destId="{2E8BC4AA-0580-40EE-8A1D-384113B70CB8}" srcOrd="0" destOrd="0" presId="urn:microsoft.com/office/officeart/2008/layout/VerticalCurvedList"/>
    <dgm:cxn modelId="{86CBA9F4-67F6-482D-A80A-9011AF291D98}" srcId="{D243A534-8106-4160-B721-CF276FC7F19E}" destId="{2E8DB06D-AF2B-4AD4-A1BB-2591006AFCE6}" srcOrd="1" destOrd="0" parTransId="{F44C3D69-F7B0-4A00-83D1-5F925B972653}" sibTransId="{38A18D95-8D17-40DD-A574-2A546B790293}"/>
    <dgm:cxn modelId="{8246D3CC-2489-4F23-892A-3185301BBFF5}" type="presParOf" srcId="{2E8BC4AA-0580-40EE-8A1D-384113B70CB8}" destId="{28C6346D-0F10-42A4-959C-21CEA7F35922}" srcOrd="0" destOrd="0" presId="urn:microsoft.com/office/officeart/2008/layout/VerticalCurvedList"/>
    <dgm:cxn modelId="{15411DF1-68FE-4D95-B2D5-67974937A596}" type="presParOf" srcId="{28C6346D-0F10-42A4-959C-21CEA7F35922}" destId="{7EB8597F-E408-4D37-9362-ACB9EA2BD512}" srcOrd="0" destOrd="0" presId="urn:microsoft.com/office/officeart/2008/layout/VerticalCurvedList"/>
    <dgm:cxn modelId="{8FCA4DEB-04DB-41A2-9C88-D482FE8E6E9D}" type="presParOf" srcId="{7EB8597F-E408-4D37-9362-ACB9EA2BD512}" destId="{09919B90-B998-4184-8419-BB8E1D48BD39}" srcOrd="0" destOrd="0" presId="urn:microsoft.com/office/officeart/2008/layout/VerticalCurvedList"/>
    <dgm:cxn modelId="{F91C88E3-F6E4-46A0-AAE4-2CE998BBBB24}" type="presParOf" srcId="{7EB8597F-E408-4D37-9362-ACB9EA2BD512}" destId="{EF520C9C-58B0-4B9B-B8D4-F29108809187}" srcOrd="1" destOrd="0" presId="urn:microsoft.com/office/officeart/2008/layout/VerticalCurvedList"/>
    <dgm:cxn modelId="{4DC1AAFF-B0E7-4867-AF4D-CB7837DDD747}" type="presParOf" srcId="{7EB8597F-E408-4D37-9362-ACB9EA2BD512}" destId="{AC6835D1-A6DA-4005-93A4-96301A157E4B}" srcOrd="2" destOrd="0" presId="urn:microsoft.com/office/officeart/2008/layout/VerticalCurvedList"/>
    <dgm:cxn modelId="{29069596-E6A8-40BD-8E12-3C360528A757}" type="presParOf" srcId="{7EB8597F-E408-4D37-9362-ACB9EA2BD512}" destId="{812A331B-3A84-4589-BBEC-FFF37333F03D}" srcOrd="3" destOrd="0" presId="urn:microsoft.com/office/officeart/2008/layout/VerticalCurvedList"/>
    <dgm:cxn modelId="{F99F19F2-B7F9-4E06-839D-CFD8ED7058E8}" type="presParOf" srcId="{28C6346D-0F10-42A4-959C-21CEA7F35922}" destId="{DCE41CCB-AF9B-44AB-ABCD-D8C2782D3AE6}" srcOrd="1" destOrd="0" presId="urn:microsoft.com/office/officeart/2008/layout/VerticalCurvedList"/>
    <dgm:cxn modelId="{13D9E792-F76F-4995-B1EF-384A346400E8}" type="presParOf" srcId="{28C6346D-0F10-42A4-959C-21CEA7F35922}" destId="{3DDA8725-A181-42B8-93CA-BC7C0428FEF7}" srcOrd="2" destOrd="0" presId="urn:microsoft.com/office/officeart/2008/layout/VerticalCurvedList"/>
    <dgm:cxn modelId="{7023DD16-E192-4559-8A77-7DBD9DE6BD6D}" type="presParOf" srcId="{3DDA8725-A181-42B8-93CA-BC7C0428FEF7}" destId="{7605766B-BE85-4DC6-9533-AE6ACFD3ADB7}" srcOrd="0" destOrd="0" presId="urn:microsoft.com/office/officeart/2008/layout/VerticalCurvedList"/>
    <dgm:cxn modelId="{B8ED7FE6-3A9B-4A80-BA57-928C133A9CAF}" type="presParOf" srcId="{28C6346D-0F10-42A4-959C-21CEA7F35922}" destId="{440A84AF-0FF7-4AF4-9393-56659106DCB5}" srcOrd="3" destOrd="0" presId="urn:microsoft.com/office/officeart/2008/layout/VerticalCurvedList"/>
    <dgm:cxn modelId="{987DE812-5B24-48DD-877B-08D4EBC57E6C}" type="presParOf" srcId="{28C6346D-0F10-42A4-959C-21CEA7F35922}" destId="{2622BFC1-DD1C-46B5-A28F-72A901CD6020}" srcOrd="4" destOrd="0" presId="urn:microsoft.com/office/officeart/2008/layout/VerticalCurvedList"/>
    <dgm:cxn modelId="{BDEF7DCE-6DF3-49E1-83C8-D75AFCFCFA3F}" type="presParOf" srcId="{2622BFC1-DD1C-46B5-A28F-72A901CD6020}" destId="{75D13522-872B-42E4-8586-539236DD7572}" srcOrd="0" destOrd="0" presId="urn:microsoft.com/office/officeart/2008/layout/VerticalCurvedList"/>
    <dgm:cxn modelId="{394847E3-FC1A-4A37-B7BF-E7C233EC3691}" type="presParOf" srcId="{28C6346D-0F10-42A4-959C-21CEA7F35922}" destId="{22C206BF-FFDD-43B0-8937-92DDCB9C9978}" srcOrd="5" destOrd="0" presId="urn:microsoft.com/office/officeart/2008/layout/VerticalCurvedList"/>
    <dgm:cxn modelId="{5AF7100C-12EE-4F49-A94A-4F5E958E3430}" type="presParOf" srcId="{28C6346D-0F10-42A4-959C-21CEA7F35922}" destId="{B969DA55-6F74-45D9-8379-B82FAB0FC0E3}" srcOrd="6" destOrd="0" presId="urn:microsoft.com/office/officeart/2008/layout/VerticalCurvedList"/>
    <dgm:cxn modelId="{4402FBB8-E53A-4B50-B2F0-FD9FDB8B0C1B}" type="presParOf" srcId="{B969DA55-6F74-45D9-8379-B82FAB0FC0E3}" destId="{D3C818AD-A138-4A81-AA9B-A251C18C7C23}" srcOrd="0" destOrd="0" presId="urn:microsoft.com/office/officeart/2008/layout/VerticalCurvedList"/>
    <dgm:cxn modelId="{C308A4C2-5388-44C9-918F-611C68109F41}" type="presParOf" srcId="{28C6346D-0F10-42A4-959C-21CEA7F35922}" destId="{056CBEE3-CB36-4993-A9EF-6CC3BF6FB7FF}" srcOrd="7" destOrd="0" presId="urn:microsoft.com/office/officeart/2008/layout/VerticalCurvedList"/>
    <dgm:cxn modelId="{AC6A61DA-E649-414A-A6D0-34B251DD19B5}" type="presParOf" srcId="{28C6346D-0F10-42A4-959C-21CEA7F35922}" destId="{2478D79A-E361-442F-928E-1CDF854A444F}" srcOrd="8" destOrd="0" presId="urn:microsoft.com/office/officeart/2008/layout/VerticalCurvedList"/>
    <dgm:cxn modelId="{A351AB24-BD19-42E1-8074-7B26013BB211}" type="presParOf" srcId="{2478D79A-E361-442F-928E-1CDF854A444F}" destId="{DFE88796-386D-47B5-85C5-8C439479F2A7}" srcOrd="0" destOrd="0" presId="urn:microsoft.com/office/officeart/2008/layout/VerticalCurvedList"/>
    <dgm:cxn modelId="{8A532C29-2B52-48D8-9C2B-5E8097E74EFB}" type="presParOf" srcId="{28C6346D-0F10-42A4-959C-21CEA7F35922}" destId="{DC4CED24-A535-4AB0-A4F2-E5566878AAC4}" srcOrd="9" destOrd="0" presId="urn:microsoft.com/office/officeart/2008/layout/VerticalCurvedList"/>
    <dgm:cxn modelId="{E45C1C78-AA39-48BF-881D-B22FF6A61569}" type="presParOf" srcId="{28C6346D-0F10-42A4-959C-21CEA7F35922}" destId="{02BA683C-CC8F-4E0B-BEC7-25E9C8B054AC}" srcOrd="10" destOrd="0" presId="urn:microsoft.com/office/officeart/2008/layout/VerticalCurvedList"/>
    <dgm:cxn modelId="{AC55CB42-AC7A-48FD-9518-61B896848177}" type="presParOf" srcId="{02BA683C-CC8F-4E0B-BEC7-25E9C8B054AC}" destId="{8D575A4E-F892-4F9B-884D-647B301212DE}" srcOrd="0" destOrd="0" presId="urn:microsoft.com/office/officeart/2008/layout/VerticalCurvedList"/>
    <dgm:cxn modelId="{A6220482-098C-4481-847D-FD1F692A0F7C}" type="presParOf" srcId="{28C6346D-0F10-42A4-959C-21CEA7F35922}" destId="{5D6BD5CF-75B4-4959-97A3-D8E284E51B75}" srcOrd="11" destOrd="0" presId="urn:microsoft.com/office/officeart/2008/layout/VerticalCurvedList"/>
    <dgm:cxn modelId="{295327BE-42A3-4E1B-8076-BA6BD75DBE47}" type="presParOf" srcId="{28C6346D-0F10-42A4-959C-21CEA7F35922}" destId="{7CDB5E08-E88D-41C2-B132-B06F59F106B5}" srcOrd="12" destOrd="0" presId="urn:microsoft.com/office/officeart/2008/layout/VerticalCurvedList"/>
    <dgm:cxn modelId="{F2190333-3CC1-488E-9873-F8F6114FB750}" type="presParOf" srcId="{7CDB5E08-E88D-41C2-B132-B06F59F106B5}" destId="{C36F733D-9BC0-4DEA-B728-43058C2C0152}" srcOrd="0" destOrd="0" presId="urn:microsoft.com/office/officeart/2008/layout/VerticalCurvedList"/>
  </dgm:cxnLst>
  <dgm:bg/>
  <dgm:whole/>
  <dgm:extLst>
    <a:ext uri="http://schemas.microsoft.com/office/drawing/2008/diagram">
      <dsp:dataModelExt xmlns:dsp="http://schemas.microsoft.com/office/drawing/2008/diagram" relId="rId3"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243A534-8106-4160-B721-CF276FC7F19E}" type="doc">
      <dgm:prSet loTypeId="urn:microsoft.com/office/officeart/2008/layout/VerticalCurvedList" loCatId="list" qsTypeId="urn:microsoft.com/office/officeart/2005/8/quickstyle/simple1" qsCatId="simple" csTypeId="urn:microsoft.com/office/officeart/2005/8/colors/colorful3" csCatId="colorful" phldr="1"/>
      <dgm:spPr/>
      <dgm:t>
        <a:bodyPr/>
        <a:lstStyle/>
        <a:p>
          <a:endParaRPr lang="en-US"/>
        </a:p>
      </dgm:t>
    </dgm:pt>
    <dgm:pt modelId="{88B77401-A9FE-428A-8410-A2CAD464BBA1}">
      <dgm:prSet phldrT="[Text]" custT="1"/>
      <dgm:spPr/>
      <dgm:t>
        <a:bodyPr/>
        <a:lstStyle/>
        <a:p>
          <a:r>
            <a:rPr lang="en-US" sz="1600" b="1" dirty="0">
              <a:solidFill>
                <a:srgbClr val="0A1F61"/>
              </a:solidFill>
              <a:latin typeface="Tajawal ExtraBold" panose="00000800000000000000" pitchFamily="2" charset="-78"/>
              <a:cs typeface="Tajawal ExtraBold" panose="00000800000000000000" pitchFamily="2" charset="-78"/>
            </a:rPr>
            <a:t>Understand the Target Market for Your Product.</a:t>
          </a:r>
          <a:endParaRPr lang="en-US" sz="1600" dirty="0"/>
        </a:p>
      </dgm:t>
    </dgm:pt>
    <dgm:pt modelId="{40201EE4-68F5-4502-969E-47CCF1B87CB9}" type="parTrans" cxnId="{F30A601A-73FF-4E9A-A8DA-14944B17E244}">
      <dgm:prSet/>
      <dgm:spPr/>
      <dgm:t>
        <a:bodyPr/>
        <a:lstStyle/>
        <a:p>
          <a:endParaRPr lang="en-US" sz="1600"/>
        </a:p>
      </dgm:t>
    </dgm:pt>
    <dgm:pt modelId="{EA536F36-F3E9-433F-909F-359EDAD00E00}" type="sibTrans" cxnId="{F30A601A-73FF-4E9A-A8DA-14944B17E244}">
      <dgm:prSet/>
      <dgm:spPr/>
      <dgm:t>
        <a:bodyPr/>
        <a:lstStyle/>
        <a:p>
          <a:endParaRPr lang="en-US" sz="1600"/>
        </a:p>
      </dgm:t>
    </dgm:pt>
    <dgm:pt modelId="{2E8DB06D-AF2B-4AD4-A1BB-2591006AFCE6}">
      <dgm:prSet phldrT="[Text]" custT="1"/>
      <dgm:spPr/>
      <dgm:t>
        <a:bodyPr/>
        <a:lstStyle/>
        <a:p>
          <a:r>
            <a:rPr lang="en-US" sz="1600" dirty="0"/>
            <a:t>Understand Your Competition</a:t>
          </a:r>
        </a:p>
      </dgm:t>
    </dgm:pt>
    <dgm:pt modelId="{F44C3D69-F7B0-4A00-83D1-5F925B972653}" type="parTrans" cxnId="{86CBA9F4-67F6-482D-A80A-9011AF291D98}">
      <dgm:prSet/>
      <dgm:spPr/>
      <dgm:t>
        <a:bodyPr/>
        <a:lstStyle/>
        <a:p>
          <a:endParaRPr lang="en-US" sz="1600"/>
        </a:p>
      </dgm:t>
    </dgm:pt>
    <dgm:pt modelId="{38A18D95-8D17-40DD-A574-2A546B790293}" type="sibTrans" cxnId="{86CBA9F4-67F6-482D-A80A-9011AF291D98}">
      <dgm:prSet/>
      <dgm:spPr/>
      <dgm:t>
        <a:bodyPr/>
        <a:lstStyle/>
        <a:p>
          <a:endParaRPr lang="en-US" sz="1600"/>
        </a:p>
      </dgm:t>
    </dgm:pt>
    <dgm:pt modelId="{F34A9FC8-F9BB-456E-B699-7692C0B346C0}">
      <dgm:prSet phldrT="[Text]" custT="1"/>
      <dgm:spPr/>
      <dgm:t>
        <a:bodyPr/>
        <a:lstStyle/>
        <a:p>
          <a:r>
            <a:rPr lang="en-US" sz="1600" dirty="0"/>
            <a:t>Understand the Costs Associated With Making and Selling Your Product</a:t>
          </a:r>
        </a:p>
      </dgm:t>
    </dgm:pt>
    <dgm:pt modelId="{C20750B4-8D83-4A90-9A42-AE58D1D46587}" type="parTrans" cxnId="{A35C1A7C-7740-435A-8413-6081E78DECC5}">
      <dgm:prSet/>
      <dgm:spPr/>
      <dgm:t>
        <a:bodyPr/>
        <a:lstStyle/>
        <a:p>
          <a:endParaRPr lang="en-US" sz="1600"/>
        </a:p>
      </dgm:t>
    </dgm:pt>
    <dgm:pt modelId="{8741861E-742D-46E9-BB0D-BE1F1E80D40A}" type="sibTrans" cxnId="{A35C1A7C-7740-435A-8413-6081E78DECC5}">
      <dgm:prSet/>
      <dgm:spPr/>
      <dgm:t>
        <a:bodyPr/>
        <a:lstStyle/>
        <a:p>
          <a:endParaRPr lang="en-US" sz="1600"/>
        </a:p>
      </dgm:t>
    </dgm:pt>
    <dgm:pt modelId="{2044EFF3-FF03-49B6-9C30-755017FA0CC7}">
      <dgm:prSet phldrT="[Text]" custT="1"/>
      <dgm:spPr/>
      <dgm:t>
        <a:bodyPr/>
        <a:lstStyle/>
        <a:p>
          <a:r>
            <a:rPr lang="en-US" sz="1600" dirty="0"/>
            <a:t>Understand the Risks Associated With Making and Selling Your Product.</a:t>
          </a:r>
        </a:p>
        <a:p>
          <a:endParaRPr lang="en-US" sz="1600" dirty="0"/>
        </a:p>
      </dgm:t>
    </dgm:pt>
    <dgm:pt modelId="{AF1EE8A2-0901-4B49-917D-0CD23A494DBE}" type="parTrans" cxnId="{CC053EC5-D0B0-4114-AB28-1872AE0AC852}">
      <dgm:prSet/>
      <dgm:spPr/>
      <dgm:t>
        <a:bodyPr/>
        <a:lstStyle/>
        <a:p>
          <a:endParaRPr lang="en-US" sz="1600"/>
        </a:p>
      </dgm:t>
    </dgm:pt>
    <dgm:pt modelId="{FBEC0B84-F8FC-46DD-87BA-8D747FC98E01}" type="sibTrans" cxnId="{CC053EC5-D0B0-4114-AB28-1872AE0AC852}">
      <dgm:prSet/>
      <dgm:spPr/>
      <dgm:t>
        <a:bodyPr/>
        <a:lstStyle/>
        <a:p>
          <a:endParaRPr lang="en-US" sz="1600"/>
        </a:p>
      </dgm:t>
    </dgm:pt>
    <dgm:pt modelId="{2E8BC4AA-0580-40EE-8A1D-384113B70CB8}" type="pres">
      <dgm:prSet presAssocID="{D243A534-8106-4160-B721-CF276FC7F19E}" presName="Name0" presStyleCnt="0">
        <dgm:presLayoutVars>
          <dgm:chMax val="7"/>
          <dgm:chPref val="7"/>
          <dgm:dir/>
        </dgm:presLayoutVars>
      </dgm:prSet>
      <dgm:spPr/>
    </dgm:pt>
    <dgm:pt modelId="{28C6346D-0F10-42A4-959C-21CEA7F35922}" type="pres">
      <dgm:prSet presAssocID="{D243A534-8106-4160-B721-CF276FC7F19E}" presName="Name1" presStyleCnt="0"/>
      <dgm:spPr/>
    </dgm:pt>
    <dgm:pt modelId="{7EB8597F-E408-4D37-9362-ACB9EA2BD512}" type="pres">
      <dgm:prSet presAssocID="{D243A534-8106-4160-B721-CF276FC7F19E}" presName="cycle" presStyleCnt="0"/>
      <dgm:spPr/>
    </dgm:pt>
    <dgm:pt modelId="{09919B90-B998-4184-8419-BB8E1D48BD39}" type="pres">
      <dgm:prSet presAssocID="{D243A534-8106-4160-B721-CF276FC7F19E}" presName="srcNode" presStyleLbl="node1" presStyleIdx="0" presStyleCnt="4"/>
      <dgm:spPr/>
    </dgm:pt>
    <dgm:pt modelId="{EF520C9C-58B0-4B9B-B8D4-F29108809187}" type="pres">
      <dgm:prSet presAssocID="{D243A534-8106-4160-B721-CF276FC7F19E}" presName="conn" presStyleLbl="parChTrans1D2" presStyleIdx="0" presStyleCnt="1"/>
      <dgm:spPr/>
    </dgm:pt>
    <dgm:pt modelId="{AC6835D1-A6DA-4005-93A4-96301A157E4B}" type="pres">
      <dgm:prSet presAssocID="{D243A534-8106-4160-B721-CF276FC7F19E}" presName="extraNode" presStyleLbl="node1" presStyleIdx="0" presStyleCnt="4"/>
      <dgm:spPr/>
    </dgm:pt>
    <dgm:pt modelId="{812A331B-3A84-4589-BBEC-FFF37333F03D}" type="pres">
      <dgm:prSet presAssocID="{D243A534-8106-4160-B721-CF276FC7F19E}" presName="dstNode" presStyleLbl="node1" presStyleIdx="0" presStyleCnt="4"/>
      <dgm:spPr/>
    </dgm:pt>
    <dgm:pt modelId="{DCE41CCB-AF9B-44AB-ABCD-D8C2782D3AE6}" type="pres">
      <dgm:prSet presAssocID="{88B77401-A9FE-428A-8410-A2CAD464BBA1}" presName="text_1" presStyleLbl="node1" presStyleIdx="0" presStyleCnt="4">
        <dgm:presLayoutVars>
          <dgm:bulletEnabled val="1"/>
        </dgm:presLayoutVars>
      </dgm:prSet>
      <dgm:spPr/>
    </dgm:pt>
    <dgm:pt modelId="{3DDA8725-A181-42B8-93CA-BC7C0428FEF7}" type="pres">
      <dgm:prSet presAssocID="{88B77401-A9FE-428A-8410-A2CAD464BBA1}" presName="accent_1" presStyleCnt="0"/>
      <dgm:spPr/>
    </dgm:pt>
    <dgm:pt modelId="{7605766B-BE85-4DC6-9533-AE6ACFD3ADB7}" type="pres">
      <dgm:prSet presAssocID="{88B77401-A9FE-428A-8410-A2CAD464BBA1}" presName="accentRepeatNode" presStyleLbl="solidFgAcc1" presStyleIdx="0" presStyleCnt="4"/>
      <dgm:spPr/>
    </dgm:pt>
    <dgm:pt modelId="{440A84AF-0FF7-4AF4-9393-56659106DCB5}" type="pres">
      <dgm:prSet presAssocID="{2E8DB06D-AF2B-4AD4-A1BB-2591006AFCE6}" presName="text_2" presStyleLbl="node1" presStyleIdx="1" presStyleCnt="4" custLinFactNeighborX="3024" custLinFactNeighborY="2567">
        <dgm:presLayoutVars>
          <dgm:bulletEnabled val="1"/>
        </dgm:presLayoutVars>
      </dgm:prSet>
      <dgm:spPr/>
    </dgm:pt>
    <dgm:pt modelId="{2622BFC1-DD1C-46B5-A28F-72A901CD6020}" type="pres">
      <dgm:prSet presAssocID="{2E8DB06D-AF2B-4AD4-A1BB-2591006AFCE6}" presName="accent_2" presStyleCnt="0"/>
      <dgm:spPr/>
    </dgm:pt>
    <dgm:pt modelId="{75D13522-872B-42E4-8586-539236DD7572}" type="pres">
      <dgm:prSet presAssocID="{2E8DB06D-AF2B-4AD4-A1BB-2591006AFCE6}" presName="accentRepeatNode" presStyleLbl="solidFgAcc1" presStyleIdx="1" presStyleCnt="4"/>
      <dgm:spPr/>
    </dgm:pt>
    <dgm:pt modelId="{22C206BF-FFDD-43B0-8937-92DDCB9C9978}" type="pres">
      <dgm:prSet presAssocID="{F34A9FC8-F9BB-456E-B699-7692C0B346C0}" presName="text_3" presStyleLbl="node1" presStyleIdx="2" presStyleCnt="4">
        <dgm:presLayoutVars>
          <dgm:bulletEnabled val="1"/>
        </dgm:presLayoutVars>
      </dgm:prSet>
      <dgm:spPr/>
    </dgm:pt>
    <dgm:pt modelId="{B969DA55-6F74-45D9-8379-B82FAB0FC0E3}" type="pres">
      <dgm:prSet presAssocID="{F34A9FC8-F9BB-456E-B699-7692C0B346C0}" presName="accent_3" presStyleCnt="0"/>
      <dgm:spPr/>
    </dgm:pt>
    <dgm:pt modelId="{D3C818AD-A138-4A81-AA9B-A251C18C7C23}" type="pres">
      <dgm:prSet presAssocID="{F34A9FC8-F9BB-456E-B699-7692C0B346C0}" presName="accentRepeatNode" presStyleLbl="solidFgAcc1" presStyleIdx="2" presStyleCnt="4"/>
      <dgm:spPr/>
    </dgm:pt>
    <dgm:pt modelId="{056CBEE3-CB36-4993-A9EF-6CC3BF6FB7FF}" type="pres">
      <dgm:prSet presAssocID="{2044EFF3-FF03-49B6-9C30-755017FA0CC7}" presName="text_4" presStyleLbl="node1" presStyleIdx="3" presStyleCnt="4">
        <dgm:presLayoutVars>
          <dgm:bulletEnabled val="1"/>
        </dgm:presLayoutVars>
      </dgm:prSet>
      <dgm:spPr/>
    </dgm:pt>
    <dgm:pt modelId="{2478D79A-E361-442F-928E-1CDF854A444F}" type="pres">
      <dgm:prSet presAssocID="{2044EFF3-FF03-49B6-9C30-755017FA0CC7}" presName="accent_4" presStyleCnt="0"/>
      <dgm:spPr/>
    </dgm:pt>
    <dgm:pt modelId="{DFE88796-386D-47B5-85C5-8C439479F2A7}" type="pres">
      <dgm:prSet presAssocID="{2044EFF3-FF03-49B6-9C30-755017FA0CC7}" presName="accentRepeatNode" presStyleLbl="solidFgAcc1" presStyleIdx="3" presStyleCnt="4"/>
      <dgm:spPr/>
    </dgm:pt>
  </dgm:ptLst>
  <dgm:cxnLst>
    <dgm:cxn modelId="{42A9DB12-A900-46BC-98F6-34940C0BBB2A}" type="presOf" srcId="{2044EFF3-FF03-49B6-9C30-755017FA0CC7}" destId="{056CBEE3-CB36-4993-A9EF-6CC3BF6FB7FF}" srcOrd="0" destOrd="0" presId="urn:microsoft.com/office/officeart/2008/layout/VerticalCurvedList"/>
    <dgm:cxn modelId="{F30A601A-73FF-4E9A-A8DA-14944B17E244}" srcId="{D243A534-8106-4160-B721-CF276FC7F19E}" destId="{88B77401-A9FE-428A-8410-A2CAD464BBA1}" srcOrd="0" destOrd="0" parTransId="{40201EE4-68F5-4502-969E-47CCF1B87CB9}" sibTransId="{EA536F36-F3E9-433F-909F-359EDAD00E00}"/>
    <dgm:cxn modelId="{639DDE2B-3F40-43F8-A265-665C02306425}" type="presOf" srcId="{2E8DB06D-AF2B-4AD4-A1BB-2591006AFCE6}" destId="{440A84AF-0FF7-4AF4-9393-56659106DCB5}" srcOrd="0" destOrd="0" presId="urn:microsoft.com/office/officeart/2008/layout/VerticalCurvedList"/>
    <dgm:cxn modelId="{01DFBE49-3873-47D4-A4A2-AF29155AC033}" type="presOf" srcId="{EA536F36-F3E9-433F-909F-359EDAD00E00}" destId="{EF520C9C-58B0-4B9B-B8D4-F29108809187}" srcOrd="0" destOrd="0" presId="urn:microsoft.com/office/officeart/2008/layout/VerticalCurvedList"/>
    <dgm:cxn modelId="{8F685E74-40E9-43FC-9073-525CA83B5D37}" type="presOf" srcId="{88B77401-A9FE-428A-8410-A2CAD464BBA1}" destId="{DCE41CCB-AF9B-44AB-ABCD-D8C2782D3AE6}" srcOrd="0" destOrd="0" presId="urn:microsoft.com/office/officeart/2008/layout/VerticalCurvedList"/>
    <dgm:cxn modelId="{A35C1A7C-7740-435A-8413-6081E78DECC5}" srcId="{D243A534-8106-4160-B721-CF276FC7F19E}" destId="{F34A9FC8-F9BB-456E-B699-7692C0B346C0}" srcOrd="2" destOrd="0" parTransId="{C20750B4-8D83-4A90-9A42-AE58D1D46587}" sibTransId="{8741861E-742D-46E9-BB0D-BE1F1E80D40A}"/>
    <dgm:cxn modelId="{90774285-4288-4880-8989-D50FC081640D}" type="presOf" srcId="{F34A9FC8-F9BB-456E-B699-7692C0B346C0}" destId="{22C206BF-FFDD-43B0-8937-92DDCB9C9978}" srcOrd="0" destOrd="0" presId="urn:microsoft.com/office/officeart/2008/layout/VerticalCurvedList"/>
    <dgm:cxn modelId="{CC053EC5-D0B0-4114-AB28-1872AE0AC852}" srcId="{D243A534-8106-4160-B721-CF276FC7F19E}" destId="{2044EFF3-FF03-49B6-9C30-755017FA0CC7}" srcOrd="3" destOrd="0" parTransId="{AF1EE8A2-0901-4B49-917D-0CD23A494DBE}" sibTransId="{FBEC0B84-F8FC-46DD-87BA-8D747FC98E01}"/>
    <dgm:cxn modelId="{91A310CB-0AF4-4ADA-9961-96F2F3EFA4A7}" type="presOf" srcId="{D243A534-8106-4160-B721-CF276FC7F19E}" destId="{2E8BC4AA-0580-40EE-8A1D-384113B70CB8}" srcOrd="0" destOrd="0" presId="urn:microsoft.com/office/officeart/2008/layout/VerticalCurvedList"/>
    <dgm:cxn modelId="{86CBA9F4-67F6-482D-A80A-9011AF291D98}" srcId="{D243A534-8106-4160-B721-CF276FC7F19E}" destId="{2E8DB06D-AF2B-4AD4-A1BB-2591006AFCE6}" srcOrd="1" destOrd="0" parTransId="{F44C3D69-F7B0-4A00-83D1-5F925B972653}" sibTransId="{38A18D95-8D17-40DD-A574-2A546B790293}"/>
    <dgm:cxn modelId="{8246D3CC-2489-4F23-892A-3185301BBFF5}" type="presParOf" srcId="{2E8BC4AA-0580-40EE-8A1D-384113B70CB8}" destId="{28C6346D-0F10-42A4-959C-21CEA7F35922}" srcOrd="0" destOrd="0" presId="urn:microsoft.com/office/officeart/2008/layout/VerticalCurvedList"/>
    <dgm:cxn modelId="{15411DF1-68FE-4D95-B2D5-67974937A596}" type="presParOf" srcId="{28C6346D-0F10-42A4-959C-21CEA7F35922}" destId="{7EB8597F-E408-4D37-9362-ACB9EA2BD512}" srcOrd="0" destOrd="0" presId="urn:microsoft.com/office/officeart/2008/layout/VerticalCurvedList"/>
    <dgm:cxn modelId="{8FCA4DEB-04DB-41A2-9C88-D482FE8E6E9D}" type="presParOf" srcId="{7EB8597F-E408-4D37-9362-ACB9EA2BD512}" destId="{09919B90-B998-4184-8419-BB8E1D48BD39}" srcOrd="0" destOrd="0" presId="urn:microsoft.com/office/officeart/2008/layout/VerticalCurvedList"/>
    <dgm:cxn modelId="{F91C88E3-F6E4-46A0-AAE4-2CE998BBBB24}" type="presParOf" srcId="{7EB8597F-E408-4D37-9362-ACB9EA2BD512}" destId="{EF520C9C-58B0-4B9B-B8D4-F29108809187}" srcOrd="1" destOrd="0" presId="urn:microsoft.com/office/officeart/2008/layout/VerticalCurvedList"/>
    <dgm:cxn modelId="{4DC1AAFF-B0E7-4867-AF4D-CB7837DDD747}" type="presParOf" srcId="{7EB8597F-E408-4D37-9362-ACB9EA2BD512}" destId="{AC6835D1-A6DA-4005-93A4-96301A157E4B}" srcOrd="2" destOrd="0" presId="urn:microsoft.com/office/officeart/2008/layout/VerticalCurvedList"/>
    <dgm:cxn modelId="{29069596-E6A8-40BD-8E12-3C360528A757}" type="presParOf" srcId="{7EB8597F-E408-4D37-9362-ACB9EA2BD512}" destId="{812A331B-3A84-4589-BBEC-FFF37333F03D}" srcOrd="3" destOrd="0" presId="urn:microsoft.com/office/officeart/2008/layout/VerticalCurvedList"/>
    <dgm:cxn modelId="{F99F19F2-B7F9-4E06-839D-CFD8ED7058E8}" type="presParOf" srcId="{28C6346D-0F10-42A4-959C-21CEA7F35922}" destId="{DCE41CCB-AF9B-44AB-ABCD-D8C2782D3AE6}" srcOrd="1" destOrd="0" presId="urn:microsoft.com/office/officeart/2008/layout/VerticalCurvedList"/>
    <dgm:cxn modelId="{13D9E792-F76F-4995-B1EF-384A346400E8}" type="presParOf" srcId="{28C6346D-0F10-42A4-959C-21CEA7F35922}" destId="{3DDA8725-A181-42B8-93CA-BC7C0428FEF7}" srcOrd="2" destOrd="0" presId="urn:microsoft.com/office/officeart/2008/layout/VerticalCurvedList"/>
    <dgm:cxn modelId="{7023DD16-E192-4559-8A77-7DBD9DE6BD6D}" type="presParOf" srcId="{3DDA8725-A181-42B8-93CA-BC7C0428FEF7}" destId="{7605766B-BE85-4DC6-9533-AE6ACFD3ADB7}" srcOrd="0" destOrd="0" presId="urn:microsoft.com/office/officeart/2008/layout/VerticalCurvedList"/>
    <dgm:cxn modelId="{B8ED7FE6-3A9B-4A80-BA57-928C133A9CAF}" type="presParOf" srcId="{28C6346D-0F10-42A4-959C-21CEA7F35922}" destId="{440A84AF-0FF7-4AF4-9393-56659106DCB5}" srcOrd="3" destOrd="0" presId="urn:microsoft.com/office/officeart/2008/layout/VerticalCurvedList"/>
    <dgm:cxn modelId="{987DE812-5B24-48DD-877B-08D4EBC57E6C}" type="presParOf" srcId="{28C6346D-0F10-42A4-959C-21CEA7F35922}" destId="{2622BFC1-DD1C-46B5-A28F-72A901CD6020}" srcOrd="4" destOrd="0" presId="urn:microsoft.com/office/officeart/2008/layout/VerticalCurvedList"/>
    <dgm:cxn modelId="{BDEF7DCE-6DF3-49E1-83C8-D75AFCFCFA3F}" type="presParOf" srcId="{2622BFC1-DD1C-46B5-A28F-72A901CD6020}" destId="{75D13522-872B-42E4-8586-539236DD7572}" srcOrd="0" destOrd="0" presId="urn:microsoft.com/office/officeart/2008/layout/VerticalCurvedList"/>
    <dgm:cxn modelId="{394847E3-FC1A-4A37-B7BF-E7C233EC3691}" type="presParOf" srcId="{28C6346D-0F10-42A4-959C-21CEA7F35922}" destId="{22C206BF-FFDD-43B0-8937-92DDCB9C9978}" srcOrd="5" destOrd="0" presId="urn:microsoft.com/office/officeart/2008/layout/VerticalCurvedList"/>
    <dgm:cxn modelId="{5AF7100C-12EE-4F49-A94A-4F5E958E3430}" type="presParOf" srcId="{28C6346D-0F10-42A4-959C-21CEA7F35922}" destId="{B969DA55-6F74-45D9-8379-B82FAB0FC0E3}" srcOrd="6" destOrd="0" presId="urn:microsoft.com/office/officeart/2008/layout/VerticalCurvedList"/>
    <dgm:cxn modelId="{4402FBB8-E53A-4B50-B2F0-FD9FDB8B0C1B}" type="presParOf" srcId="{B969DA55-6F74-45D9-8379-B82FAB0FC0E3}" destId="{D3C818AD-A138-4A81-AA9B-A251C18C7C23}" srcOrd="0" destOrd="0" presId="urn:microsoft.com/office/officeart/2008/layout/VerticalCurvedList"/>
    <dgm:cxn modelId="{C308A4C2-5388-44C9-918F-611C68109F41}" type="presParOf" srcId="{28C6346D-0F10-42A4-959C-21CEA7F35922}" destId="{056CBEE3-CB36-4993-A9EF-6CC3BF6FB7FF}" srcOrd="7" destOrd="0" presId="urn:microsoft.com/office/officeart/2008/layout/VerticalCurvedList"/>
    <dgm:cxn modelId="{AC6A61DA-E649-414A-A6D0-34B251DD19B5}" type="presParOf" srcId="{28C6346D-0F10-42A4-959C-21CEA7F35922}" destId="{2478D79A-E361-442F-928E-1CDF854A444F}" srcOrd="8" destOrd="0" presId="urn:microsoft.com/office/officeart/2008/layout/VerticalCurvedList"/>
    <dgm:cxn modelId="{A351AB24-BD19-42E1-8074-7B26013BB211}" type="presParOf" srcId="{2478D79A-E361-442F-928E-1CDF854A444F}" destId="{DFE88796-386D-47B5-85C5-8C439479F2A7}" srcOrd="0" destOrd="0" presId="urn:microsoft.com/office/officeart/2008/layout/VerticalCurvedList"/>
  </dgm:cxnLst>
  <dgm:bg/>
  <dgm:whole/>
  <dgm:extLst>
    <a:ext uri="http://schemas.microsoft.com/office/drawing/2008/diagram">
      <dsp:dataModelExt xmlns:dsp="http://schemas.microsoft.com/office/drawing/2008/diagram" relId="rId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DB19C4-0FD8-4B97-95E0-042E6613E87A}">
      <dsp:nvSpPr>
        <dsp:cNvPr id="0" name=""/>
        <dsp:cNvSpPr/>
      </dsp:nvSpPr>
      <dsp:spPr>
        <a:xfrm>
          <a:off x="0" y="123208"/>
          <a:ext cx="4625010" cy="1850004"/>
        </a:xfrm>
        <a:prstGeom prst="leftRightRibbon">
          <a:avLst/>
        </a:prstGeom>
        <a:solidFill>
          <a:schemeClr val="accent2">
            <a:shade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CC53F95-BB75-44DD-BAC3-3AAD4E120B59}">
      <dsp:nvSpPr>
        <dsp:cNvPr id="0" name=""/>
        <dsp:cNvSpPr/>
      </dsp:nvSpPr>
      <dsp:spPr>
        <a:xfrm>
          <a:off x="555001" y="446958"/>
          <a:ext cx="1526253" cy="906501"/>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8900" rIns="0" bIns="95250" numCol="1" spcCol="1270" anchor="ctr" anchorCtr="0">
          <a:noAutofit/>
        </a:bodyPr>
        <a:lstStyle/>
        <a:p>
          <a:pPr marL="0" lvl="0" indent="0" algn="ctr" defTabSz="1111250">
            <a:lnSpc>
              <a:spcPct val="90000"/>
            </a:lnSpc>
            <a:spcBef>
              <a:spcPct val="0"/>
            </a:spcBef>
            <a:spcAft>
              <a:spcPct val="35000"/>
            </a:spcAft>
            <a:buNone/>
          </a:pPr>
          <a:r>
            <a:rPr lang="en-US" sz="2500" kern="1200" dirty="0"/>
            <a:t>Something in Exchange</a:t>
          </a:r>
        </a:p>
      </dsp:txBody>
      <dsp:txXfrm>
        <a:off x="555001" y="446958"/>
        <a:ext cx="1526253" cy="906501"/>
      </dsp:txXfrm>
    </dsp:sp>
    <dsp:sp modelId="{BB554F4D-110C-4F97-B594-BE060A358A99}">
      <dsp:nvSpPr>
        <dsp:cNvPr id="0" name=""/>
        <dsp:cNvSpPr/>
      </dsp:nvSpPr>
      <dsp:spPr>
        <a:xfrm>
          <a:off x="2312505" y="742959"/>
          <a:ext cx="1803753" cy="906501"/>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8900" rIns="0" bIns="95250" numCol="1" spcCol="1270" anchor="ctr" anchorCtr="0">
          <a:noAutofit/>
        </a:bodyPr>
        <a:lstStyle/>
        <a:p>
          <a:pPr marL="0" lvl="0" indent="0" algn="ctr" defTabSz="1111250">
            <a:lnSpc>
              <a:spcPct val="90000"/>
            </a:lnSpc>
            <a:spcBef>
              <a:spcPct val="0"/>
            </a:spcBef>
            <a:spcAft>
              <a:spcPct val="35000"/>
            </a:spcAft>
            <a:buNone/>
          </a:pPr>
          <a:r>
            <a:rPr lang="en-US" sz="2500" kern="1200" dirty="0"/>
            <a:t>Product</a:t>
          </a:r>
        </a:p>
      </dsp:txBody>
      <dsp:txXfrm>
        <a:off x="2312505" y="742959"/>
        <a:ext cx="1803753" cy="9065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520C9C-58B0-4B9B-B8D4-F29108809187}">
      <dsp:nvSpPr>
        <dsp:cNvPr id="0" name=""/>
        <dsp:cNvSpPr/>
      </dsp:nvSpPr>
      <dsp:spPr>
        <a:xfrm>
          <a:off x="-5543910" y="-848768"/>
          <a:ext cx="6600841" cy="6600841"/>
        </a:xfrm>
        <a:prstGeom prst="blockArc">
          <a:avLst>
            <a:gd name="adj1" fmla="val 18900000"/>
            <a:gd name="adj2" fmla="val 2700000"/>
            <a:gd name="adj3" fmla="val 327"/>
          </a:avLst>
        </a:pr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CE41CCB-AF9B-44AB-ABCD-D8C2782D3AE6}">
      <dsp:nvSpPr>
        <dsp:cNvPr id="0" name=""/>
        <dsp:cNvSpPr/>
      </dsp:nvSpPr>
      <dsp:spPr>
        <a:xfrm>
          <a:off x="393939" y="258208"/>
          <a:ext cx="5660122" cy="516219"/>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9750" tIns="68580" rIns="68580" bIns="68580" numCol="1" spcCol="1270" anchor="ctr" anchorCtr="0">
          <a:noAutofit/>
        </a:bodyPr>
        <a:lstStyle/>
        <a:p>
          <a:pPr marL="0" lvl="0" indent="0" algn="l" defTabSz="1200150">
            <a:lnSpc>
              <a:spcPct val="90000"/>
            </a:lnSpc>
            <a:spcBef>
              <a:spcPct val="0"/>
            </a:spcBef>
            <a:spcAft>
              <a:spcPct val="35000"/>
            </a:spcAft>
            <a:buNone/>
          </a:pPr>
          <a:r>
            <a:rPr lang="en-US" sz="2700" b="1" kern="1200" dirty="0"/>
            <a:t>Technology Risks </a:t>
          </a:r>
          <a:endParaRPr lang="en-US" sz="2700" kern="1200" dirty="0"/>
        </a:p>
      </dsp:txBody>
      <dsp:txXfrm>
        <a:off x="393939" y="258208"/>
        <a:ext cx="5660122" cy="516219"/>
      </dsp:txXfrm>
    </dsp:sp>
    <dsp:sp modelId="{7605766B-BE85-4DC6-9533-AE6ACFD3ADB7}">
      <dsp:nvSpPr>
        <dsp:cNvPr id="0" name=""/>
        <dsp:cNvSpPr/>
      </dsp:nvSpPr>
      <dsp:spPr>
        <a:xfrm>
          <a:off x="71301" y="193680"/>
          <a:ext cx="645274" cy="645274"/>
        </a:xfrm>
        <a:prstGeom prst="ellipse">
          <a:avLst/>
        </a:prstGeom>
        <a:solidFill>
          <a:schemeClr val="lt1">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40A84AF-0FF7-4AF4-9393-56659106DCB5}">
      <dsp:nvSpPr>
        <dsp:cNvPr id="0" name=""/>
        <dsp:cNvSpPr/>
      </dsp:nvSpPr>
      <dsp:spPr>
        <a:xfrm>
          <a:off x="818565" y="1032439"/>
          <a:ext cx="5235496" cy="516219"/>
        </a:xfrm>
        <a:prstGeom prst="rect">
          <a:avLst/>
        </a:prstGeom>
        <a:solidFill>
          <a:schemeClr val="accent3">
            <a:hueOff val="542120"/>
            <a:satOff val="20000"/>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9750" tIns="68580" rIns="68580" bIns="68580" numCol="1" spcCol="1270" anchor="ctr" anchorCtr="0">
          <a:noAutofit/>
        </a:bodyPr>
        <a:lstStyle/>
        <a:p>
          <a:pPr marL="0" lvl="0" indent="0" algn="l" defTabSz="1200150">
            <a:lnSpc>
              <a:spcPct val="90000"/>
            </a:lnSpc>
            <a:spcBef>
              <a:spcPct val="0"/>
            </a:spcBef>
            <a:spcAft>
              <a:spcPct val="35000"/>
            </a:spcAft>
            <a:buNone/>
          </a:pPr>
          <a:r>
            <a:rPr lang="en-US" sz="2700" kern="1200" dirty="0"/>
            <a:t>Performance Risks</a:t>
          </a:r>
        </a:p>
      </dsp:txBody>
      <dsp:txXfrm>
        <a:off x="818565" y="1032439"/>
        <a:ext cx="5235496" cy="516219"/>
      </dsp:txXfrm>
    </dsp:sp>
    <dsp:sp modelId="{75D13522-872B-42E4-8586-539236DD7572}">
      <dsp:nvSpPr>
        <dsp:cNvPr id="0" name=""/>
        <dsp:cNvSpPr/>
      </dsp:nvSpPr>
      <dsp:spPr>
        <a:xfrm>
          <a:off x="495927" y="967912"/>
          <a:ext cx="645274" cy="645274"/>
        </a:xfrm>
        <a:prstGeom prst="ellipse">
          <a:avLst/>
        </a:prstGeom>
        <a:solidFill>
          <a:schemeClr val="lt1">
            <a:hueOff val="0"/>
            <a:satOff val="0"/>
            <a:lumOff val="0"/>
            <a:alphaOff val="0"/>
          </a:schemeClr>
        </a:solidFill>
        <a:ln w="12700" cap="flat" cmpd="sng" algn="ctr">
          <a:solidFill>
            <a:schemeClr val="accent3">
              <a:hueOff val="542120"/>
              <a:satOff val="20000"/>
              <a:lumOff val="-2941"/>
              <a:alphaOff val="0"/>
            </a:schemeClr>
          </a:solidFill>
          <a:prstDash val="solid"/>
          <a:miter lim="800000"/>
        </a:ln>
        <a:effectLst/>
      </dsp:spPr>
      <dsp:style>
        <a:lnRef idx="2">
          <a:scrgbClr r="0" g="0" b="0"/>
        </a:lnRef>
        <a:fillRef idx="1">
          <a:scrgbClr r="0" g="0" b="0"/>
        </a:fillRef>
        <a:effectRef idx="0">
          <a:scrgbClr r="0" g="0" b="0"/>
        </a:effectRef>
        <a:fontRef idx="minor"/>
      </dsp:style>
    </dsp:sp>
    <dsp:sp modelId="{22C206BF-FFDD-43B0-8937-92DDCB9C9978}">
      <dsp:nvSpPr>
        <dsp:cNvPr id="0" name=""/>
        <dsp:cNvSpPr/>
      </dsp:nvSpPr>
      <dsp:spPr>
        <a:xfrm>
          <a:off x="1012736" y="1806671"/>
          <a:ext cx="5041325" cy="516219"/>
        </a:xfrm>
        <a:prstGeom prst="rect">
          <a:avLst/>
        </a:prstGeom>
        <a:solidFill>
          <a:schemeClr val="accent3">
            <a:hueOff val="1084240"/>
            <a:satOff val="40000"/>
            <a:lumOff val="-588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9750" tIns="68580" rIns="68580" bIns="68580" numCol="1" spcCol="1270" anchor="ctr" anchorCtr="0">
          <a:noAutofit/>
        </a:bodyPr>
        <a:lstStyle/>
        <a:p>
          <a:pPr marL="0" lvl="0" indent="0" algn="l" defTabSz="1200150">
            <a:lnSpc>
              <a:spcPct val="90000"/>
            </a:lnSpc>
            <a:spcBef>
              <a:spcPct val="0"/>
            </a:spcBef>
            <a:spcAft>
              <a:spcPct val="35000"/>
            </a:spcAft>
            <a:buNone/>
          </a:pPr>
          <a:r>
            <a:rPr lang="en-US" sz="2700" kern="1200" dirty="0"/>
            <a:t>Market Risks</a:t>
          </a:r>
        </a:p>
      </dsp:txBody>
      <dsp:txXfrm>
        <a:off x="1012736" y="1806671"/>
        <a:ext cx="5041325" cy="516219"/>
      </dsp:txXfrm>
    </dsp:sp>
    <dsp:sp modelId="{D3C818AD-A138-4A81-AA9B-A251C18C7C23}">
      <dsp:nvSpPr>
        <dsp:cNvPr id="0" name=""/>
        <dsp:cNvSpPr/>
      </dsp:nvSpPr>
      <dsp:spPr>
        <a:xfrm>
          <a:off x="690098" y="1742144"/>
          <a:ext cx="645274" cy="645274"/>
        </a:xfrm>
        <a:prstGeom prst="ellipse">
          <a:avLst/>
        </a:prstGeom>
        <a:solidFill>
          <a:schemeClr val="lt1">
            <a:hueOff val="0"/>
            <a:satOff val="0"/>
            <a:lumOff val="0"/>
            <a:alphaOff val="0"/>
          </a:schemeClr>
        </a:solidFill>
        <a:ln w="12700" cap="flat" cmpd="sng" algn="ctr">
          <a:solidFill>
            <a:schemeClr val="accent3">
              <a:hueOff val="1084240"/>
              <a:satOff val="40000"/>
              <a:lumOff val="-5882"/>
              <a:alphaOff val="0"/>
            </a:schemeClr>
          </a:solidFill>
          <a:prstDash val="solid"/>
          <a:miter lim="800000"/>
        </a:ln>
        <a:effectLst/>
      </dsp:spPr>
      <dsp:style>
        <a:lnRef idx="2">
          <a:scrgbClr r="0" g="0" b="0"/>
        </a:lnRef>
        <a:fillRef idx="1">
          <a:scrgbClr r="0" g="0" b="0"/>
        </a:fillRef>
        <a:effectRef idx="0">
          <a:scrgbClr r="0" g="0" b="0"/>
        </a:effectRef>
        <a:fontRef idx="minor"/>
      </dsp:style>
    </dsp:sp>
    <dsp:sp modelId="{056CBEE3-CB36-4993-A9EF-6CC3BF6FB7FF}">
      <dsp:nvSpPr>
        <dsp:cNvPr id="0" name=""/>
        <dsp:cNvSpPr/>
      </dsp:nvSpPr>
      <dsp:spPr>
        <a:xfrm>
          <a:off x="1012736" y="2580413"/>
          <a:ext cx="5041325" cy="516219"/>
        </a:xfrm>
        <a:prstGeom prst="rect">
          <a:avLst/>
        </a:prstGeom>
        <a:solidFill>
          <a:schemeClr val="accent3">
            <a:hueOff val="1626359"/>
            <a:satOff val="60000"/>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9750" tIns="68580" rIns="68580" bIns="68580" numCol="1" spcCol="1270" anchor="ctr" anchorCtr="0">
          <a:noAutofit/>
        </a:bodyPr>
        <a:lstStyle/>
        <a:p>
          <a:pPr marL="0" lvl="0" indent="0" algn="l" defTabSz="1200150">
            <a:lnSpc>
              <a:spcPct val="90000"/>
            </a:lnSpc>
            <a:spcBef>
              <a:spcPct val="0"/>
            </a:spcBef>
            <a:spcAft>
              <a:spcPct val="35000"/>
            </a:spcAft>
            <a:buNone/>
          </a:pPr>
          <a:r>
            <a:rPr lang="en-US" sz="2700" kern="1200" dirty="0"/>
            <a:t>Organizations Risks</a:t>
          </a:r>
        </a:p>
      </dsp:txBody>
      <dsp:txXfrm>
        <a:off x="1012736" y="2580413"/>
        <a:ext cx="5041325" cy="516219"/>
      </dsp:txXfrm>
    </dsp:sp>
    <dsp:sp modelId="{DFE88796-386D-47B5-85C5-8C439479F2A7}">
      <dsp:nvSpPr>
        <dsp:cNvPr id="0" name=""/>
        <dsp:cNvSpPr/>
      </dsp:nvSpPr>
      <dsp:spPr>
        <a:xfrm>
          <a:off x="690098" y="2515885"/>
          <a:ext cx="645274" cy="645274"/>
        </a:xfrm>
        <a:prstGeom prst="ellipse">
          <a:avLst/>
        </a:prstGeom>
        <a:solidFill>
          <a:schemeClr val="lt1">
            <a:hueOff val="0"/>
            <a:satOff val="0"/>
            <a:lumOff val="0"/>
            <a:alphaOff val="0"/>
          </a:schemeClr>
        </a:solidFill>
        <a:ln w="12700" cap="flat" cmpd="sng" algn="ctr">
          <a:solidFill>
            <a:schemeClr val="accent3">
              <a:hueOff val="1626359"/>
              <a:satOff val="60000"/>
              <a:lumOff val="-8824"/>
              <a:alphaOff val="0"/>
            </a:schemeClr>
          </a:solidFill>
          <a:prstDash val="solid"/>
          <a:miter lim="800000"/>
        </a:ln>
        <a:effectLst/>
      </dsp:spPr>
      <dsp:style>
        <a:lnRef idx="2">
          <a:scrgbClr r="0" g="0" b="0"/>
        </a:lnRef>
        <a:fillRef idx="1">
          <a:scrgbClr r="0" g="0" b="0"/>
        </a:fillRef>
        <a:effectRef idx="0">
          <a:scrgbClr r="0" g="0" b="0"/>
        </a:effectRef>
        <a:fontRef idx="minor"/>
      </dsp:style>
    </dsp:sp>
    <dsp:sp modelId="{DC4CED24-A535-4AB0-A4F2-E5566878AAC4}">
      <dsp:nvSpPr>
        <dsp:cNvPr id="0" name=""/>
        <dsp:cNvSpPr/>
      </dsp:nvSpPr>
      <dsp:spPr>
        <a:xfrm>
          <a:off x="818565" y="3354645"/>
          <a:ext cx="5235496" cy="516219"/>
        </a:xfrm>
        <a:prstGeom prst="rect">
          <a:avLst/>
        </a:prstGeom>
        <a:solidFill>
          <a:schemeClr val="accent3">
            <a:hueOff val="2168479"/>
            <a:satOff val="80000"/>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9750" tIns="68580" rIns="68580" bIns="68580" numCol="1" spcCol="1270" anchor="ctr" anchorCtr="0">
          <a:noAutofit/>
        </a:bodyPr>
        <a:lstStyle/>
        <a:p>
          <a:pPr marL="0" lvl="0" indent="0" algn="l" defTabSz="1200150">
            <a:lnSpc>
              <a:spcPct val="90000"/>
            </a:lnSpc>
            <a:spcBef>
              <a:spcPct val="0"/>
            </a:spcBef>
            <a:spcAft>
              <a:spcPct val="35000"/>
            </a:spcAft>
            <a:buNone/>
          </a:pPr>
          <a:r>
            <a:rPr lang="en-US" sz="2700" kern="1200" dirty="0"/>
            <a:t>Supply chain Risks</a:t>
          </a:r>
        </a:p>
      </dsp:txBody>
      <dsp:txXfrm>
        <a:off x="818565" y="3354645"/>
        <a:ext cx="5235496" cy="516219"/>
      </dsp:txXfrm>
    </dsp:sp>
    <dsp:sp modelId="{8D575A4E-F892-4F9B-884D-647B301212DE}">
      <dsp:nvSpPr>
        <dsp:cNvPr id="0" name=""/>
        <dsp:cNvSpPr/>
      </dsp:nvSpPr>
      <dsp:spPr>
        <a:xfrm>
          <a:off x="495927" y="3290117"/>
          <a:ext cx="645274" cy="645274"/>
        </a:xfrm>
        <a:prstGeom prst="ellipse">
          <a:avLst/>
        </a:prstGeom>
        <a:solidFill>
          <a:schemeClr val="lt1">
            <a:hueOff val="0"/>
            <a:satOff val="0"/>
            <a:lumOff val="0"/>
            <a:alphaOff val="0"/>
          </a:schemeClr>
        </a:solidFill>
        <a:ln w="12700" cap="flat" cmpd="sng" algn="ctr">
          <a:solidFill>
            <a:schemeClr val="accent3">
              <a:hueOff val="2168479"/>
              <a:satOff val="80000"/>
              <a:lumOff val="-11765"/>
              <a:alphaOff val="0"/>
            </a:schemeClr>
          </a:solidFill>
          <a:prstDash val="solid"/>
          <a:miter lim="800000"/>
        </a:ln>
        <a:effectLst/>
      </dsp:spPr>
      <dsp:style>
        <a:lnRef idx="2">
          <a:scrgbClr r="0" g="0" b="0"/>
        </a:lnRef>
        <a:fillRef idx="1">
          <a:scrgbClr r="0" g="0" b="0"/>
        </a:fillRef>
        <a:effectRef idx="0">
          <a:scrgbClr r="0" g="0" b="0"/>
        </a:effectRef>
        <a:fontRef idx="minor"/>
      </dsp:style>
    </dsp:sp>
    <dsp:sp modelId="{5D6BD5CF-75B4-4959-97A3-D8E284E51B75}">
      <dsp:nvSpPr>
        <dsp:cNvPr id="0" name=""/>
        <dsp:cNvSpPr/>
      </dsp:nvSpPr>
      <dsp:spPr>
        <a:xfrm>
          <a:off x="393939" y="4128877"/>
          <a:ext cx="5660122" cy="516219"/>
        </a:xfrm>
        <a:prstGeom prst="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9750" tIns="68580" rIns="68580" bIns="68580" numCol="1" spcCol="1270" anchor="ctr" anchorCtr="0">
          <a:noAutofit/>
        </a:bodyPr>
        <a:lstStyle/>
        <a:p>
          <a:pPr marL="0" lvl="0" indent="0" algn="l" defTabSz="1200150">
            <a:lnSpc>
              <a:spcPct val="90000"/>
            </a:lnSpc>
            <a:spcBef>
              <a:spcPct val="0"/>
            </a:spcBef>
            <a:spcAft>
              <a:spcPct val="35000"/>
            </a:spcAft>
            <a:buNone/>
          </a:pPr>
          <a:r>
            <a:rPr lang="en-US" sz="2700" kern="1200" dirty="0"/>
            <a:t>Financial Risks </a:t>
          </a:r>
        </a:p>
      </dsp:txBody>
      <dsp:txXfrm>
        <a:off x="393939" y="4128877"/>
        <a:ext cx="5660122" cy="516219"/>
      </dsp:txXfrm>
    </dsp:sp>
    <dsp:sp modelId="{C36F733D-9BC0-4DEA-B728-43058C2C0152}">
      <dsp:nvSpPr>
        <dsp:cNvPr id="0" name=""/>
        <dsp:cNvSpPr/>
      </dsp:nvSpPr>
      <dsp:spPr>
        <a:xfrm>
          <a:off x="71301" y="4064349"/>
          <a:ext cx="645274" cy="645274"/>
        </a:xfrm>
        <a:prstGeom prst="ellipse">
          <a:avLst/>
        </a:prstGeom>
        <a:solidFill>
          <a:schemeClr val="lt1">
            <a:hueOff val="0"/>
            <a:satOff val="0"/>
            <a:lumOff val="0"/>
            <a:alphaOff val="0"/>
          </a:schemeClr>
        </a:solidFill>
        <a:ln w="12700" cap="flat" cmpd="sng" algn="ctr">
          <a:solidFill>
            <a:schemeClr val="accent3">
              <a:hueOff val="2710599"/>
              <a:satOff val="100000"/>
              <a:lumOff val="-14706"/>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520C9C-58B0-4B9B-B8D4-F29108809187}">
      <dsp:nvSpPr>
        <dsp:cNvPr id="0" name=""/>
        <dsp:cNvSpPr/>
      </dsp:nvSpPr>
      <dsp:spPr>
        <a:xfrm>
          <a:off x="-5655815" y="-865780"/>
          <a:ext cx="6733776" cy="6733776"/>
        </a:xfrm>
        <a:prstGeom prst="blockArc">
          <a:avLst>
            <a:gd name="adj1" fmla="val 18900000"/>
            <a:gd name="adj2" fmla="val 2700000"/>
            <a:gd name="adj3" fmla="val 321"/>
          </a:avLst>
        </a:pr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CE41CCB-AF9B-44AB-ABCD-D8C2782D3AE6}">
      <dsp:nvSpPr>
        <dsp:cNvPr id="0" name=""/>
        <dsp:cNvSpPr/>
      </dsp:nvSpPr>
      <dsp:spPr>
        <a:xfrm>
          <a:off x="564276" y="384570"/>
          <a:ext cx="5938797" cy="769540"/>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10823" tIns="40640" rIns="40640" bIns="40640" numCol="1" spcCol="1270" anchor="ctr" anchorCtr="0">
          <a:noAutofit/>
        </a:bodyPr>
        <a:lstStyle/>
        <a:p>
          <a:pPr marL="0" lvl="0" indent="0" algn="l" defTabSz="711200">
            <a:lnSpc>
              <a:spcPct val="90000"/>
            </a:lnSpc>
            <a:spcBef>
              <a:spcPct val="0"/>
            </a:spcBef>
            <a:spcAft>
              <a:spcPct val="35000"/>
            </a:spcAft>
            <a:buNone/>
          </a:pPr>
          <a:r>
            <a:rPr lang="en-US" sz="1600" b="1" kern="1200" dirty="0">
              <a:solidFill>
                <a:srgbClr val="0A1F61"/>
              </a:solidFill>
              <a:latin typeface="Tajawal ExtraBold" panose="00000800000000000000" pitchFamily="2" charset="-78"/>
              <a:cs typeface="Tajawal ExtraBold" panose="00000800000000000000" pitchFamily="2" charset="-78"/>
            </a:rPr>
            <a:t>Understand the Target Market for Your Product.</a:t>
          </a:r>
          <a:endParaRPr lang="en-US" sz="1600" kern="1200" dirty="0"/>
        </a:p>
      </dsp:txBody>
      <dsp:txXfrm>
        <a:off x="564276" y="384570"/>
        <a:ext cx="5938797" cy="769540"/>
      </dsp:txXfrm>
    </dsp:sp>
    <dsp:sp modelId="{7605766B-BE85-4DC6-9533-AE6ACFD3ADB7}">
      <dsp:nvSpPr>
        <dsp:cNvPr id="0" name=""/>
        <dsp:cNvSpPr/>
      </dsp:nvSpPr>
      <dsp:spPr>
        <a:xfrm>
          <a:off x="83313" y="288377"/>
          <a:ext cx="961925" cy="961925"/>
        </a:xfrm>
        <a:prstGeom prst="ellipse">
          <a:avLst/>
        </a:prstGeom>
        <a:solidFill>
          <a:schemeClr val="lt1">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40A84AF-0FF7-4AF4-9393-56659106DCB5}">
      <dsp:nvSpPr>
        <dsp:cNvPr id="0" name=""/>
        <dsp:cNvSpPr/>
      </dsp:nvSpPr>
      <dsp:spPr>
        <a:xfrm>
          <a:off x="1075476" y="1558835"/>
          <a:ext cx="5497601" cy="769540"/>
        </a:xfrm>
        <a:prstGeom prst="rect">
          <a:avLst/>
        </a:prstGeom>
        <a:solidFill>
          <a:schemeClr val="accent3">
            <a:hueOff val="903533"/>
            <a:satOff val="33333"/>
            <a:lumOff val="-49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10823" tIns="40640" rIns="40640" bIns="40640" numCol="1" spcCol="1270" anchor="ctr" anchorCtr="0">
          <a:noAutofit/>
        </a:bodyPr>
        <a:lstStyle/>
        <a:p>
          <a:pPr marL="0" lvl="0" indent="0" algn="l" defTabSz="711200">
            <a:lnSpc>
              <a:spcPct val="90000"/>
            </a:lnSpc>
            <a:spcBef>
              <a:spcPct val="0"/>
            </a:spcBef>
            <a:spcAft>
              <a:spcPct val="35000"/>
            </a:spcAft>
            <a:buNone/>
          </a:pPr>
          <a:r>
            <a:rPr lang="en-US" sz="1600" kern="1200" dirty="0"/>
            <a:t>Understand Your Competition</a:t>
          </a:r>
        </a:p>
      </dsp:txBody>
      <dsp:txXfrm>
        <a:off x="1075476" y="1558835"/>
        <a:ext cx="5497601" cy="769540"/>
      </dsp:txXfrm>
    </dsp:sp>
    <dsp:sp modelId="{75D13522-872B-42E4-8586-539236DD7572}">
      <dsp:nvSpPr>
        <dsp:cNvPr id="0" name=""/>
        <dsp:cNvSpPr/>
      </dsp:nvSpPr>
      <dsp:spPr>
        <a:xfrm>
          <a:off x="524508" y="1442888"/>
          <a:ext cx="961925" cy="961925"/>
        </a:xfrm>
        <a:prstGeom prst="ellipse">
          <a:avLst/>
        </a:prstGeom>
        <a:solidFill>
          <a:schemeClr val="lt1">
            <a:hueOff val="0"/>
            <a:satOff val="0"/>
            <a:lumOff val="0"/>
            <a:alphaOff val="0"/>
          </a:schemeClr>
        </a:solidFill>
        <a:ln w="12700" cap="flat" cmpd="sng" algn="ctr">
          <a:solidFill>
            <a:schemeClr val="accent3">
              <a:hueOff val="903533"/>
              <a:satOff val="33333"/>
              <a:lumOff val="-4902"/>
              <a:alphaOff val="0"/>
            </a:schemeClr>
          </a:solidFill>
          <a:prstDash val="solid"/>
          <a:miter lim="800000"/>
        </a:ln>
        <a:effectLst/>
      </dsp:spPr>
      <dsp:style>
        <a:lnRef idx="2">
          <a:scrgbClr r="0" g="0" b="0"/>
        </a:lnRef>
        <a:fillRef idx="1">
          <a:scrgbClr r="0" g="0" b="0"/>
        </a:fillRef>
        <a:effectRef idx="0">
          <a:scrgbClr r="0" g="0" b="0"/>
        </a:effectRef>
        <a:fontRef idx="minor"/>
      </dsp:style>
    </dsp:sp>
    <dsp:sp modelId="{22C206BF-FFDD-43B0-8937-92DDCB9C9978}">
      <dsp:nvSpPr>
        <dsp:cNvPr id="0" name=""/>
        <dsp:cNvSpPr/>
      </dsp:nvSpPr>
      <dsp:spPr>
        <a:xfrm>
          <a:off x="1005471" y="2693592"/>
          <a:ext cx="5497601" cy="769540"/>
        </a:xfrm>
        <a:prstGeom prst="rect">
          <a:avLst/>
        </a:prstGeom>
        <a:solidFill>
          <a:schemeClr val="accent3">
            <a:hueOff val="1807066"/>
            <a:satOff val="66667"/>
            <a:lumOff val="-9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10823" tIns="40640" rIns="40640" bIns="40640" numCol="1" spcCol="1270" anchor="ctr" anchorCtr="0">
          <a:noAutofit/>
        </a:bodyPr>
        <a:lstStyle/>
        <a:p>
          <a:pPr marL="0" lvl="0" indent="0" algn="l" defTabSz="711200">
            <a:lnSpc>
              <a:spcPct val="90000"/>
            </a:lnSpc>
            <a:spcBef>
              <a:spcPct val="0"/>
            </a:spcBef>
            <a:spcAft>
              <a:spcPct val="35000"/>
            </a:spcAft>
            <a:buNone/>
          </a:pPr>
          <a:r>
            <a:rPr lang="en-US" sz="1600" kern="1200" dirty="0"/>
            <a:t>Understand the Costs Associated With Making and Selling Your Product</a:t>
          </a:r>
        </a:p>
      </dsp:txBody>
      <dsp:txXfrm>
        <a:off x="1005471" y="2693592"/>
        <a:ext cx="5497601" cy="769540"/>
      </dsp:txXfrm>
    </dsp:sp>
    <dsp:sp modelId="{D3C818AD-A138-4A81-AA9B-A251C18C7C23}">
      <dsp:nvSpPr>
        <dsp:cNvPr id="0" name=""/>
        <dsp:cNvSpPr/>
      </dsp:nvSpPr>
      <dsp:spPr>
        <a:xfrm>
          <a:off x="524508" y="2597400"/>
          <a:ext cx="961925" cy="961925"/>
        </a:xfrm>
        <a:prstGeom prst="ellipse">
          <a:avLst/>
        </a:prstGeom>
        <a:solidFill>
          <a:schemeClr val="lt1">
            <a:hueOff val="0"/>
            <a:satOff val="0"/>
            <a:lumOff val="0"/>
            <a:alphaOff val="0"/>
          </a:schemeClr>
        </a:solidFill>
        <a:ln w="12700" cap="flat" cmpd="sng" algn="ctr">
          <a:solidFill>
            <a:schemeClr val="accent3">
              <a:hueOff val="1807066"/>
              <a:satOff val="66667"/>
              <a:lumOff val="-9804"/>
              <a:alphaOff val="0"/>
            </a:schemeClr>
          </a:solidFill>
          <a:prstDash val="solid"/>
          <a:miter lim="800000"/>
        </a:ln>
        <a:effectLst/>
      </dsp:spPr>
      <dsp:style>
        <a:lnRef idx="2">
          <a:scrgbClr r="0" g="0" b="0"/>
        </a:lnRef>
        <a:fillRef idx="1">
          <a:scrgbClr r="0" g="0" b="0"/>
        </a:fillRef>
        <a:effectRef idx="0">
          <a:scrgbClr r="0" g="0" b="0"/>
        </a:effectRef>
        <a:fontRef idx="minor"/>
      </dsp:style>
    </dsp:sp>
    <dsp:sp modelId="{056CBEE3-CB36-4993-A9EF-6CC3BF6FB7FF}">
      <dsp:nvSpPr>
        <dsp:cNvPr id="0" name=""/>
        <dsp:cNvSpPr/>
      </dsp:nvSpPr>
      <dsp:spPr>
        <a:xfrm>
          <a:off x="564276" y="3848103"/>
          <a:ext cx="5938797" cy="769540"/>
        </a:xfrm>
        <a:prstGeom prst="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10823" tIns="40640" rIns="40640" bIns="40640" numCol="1" spcCol="1270" anchor="ctr" anchorCtr="0">
          <a:noAutofit/>
        </a:bodyPr>
        <a:lstStyle/>
        <a:p>
          <a:pPr marL="0" lvl="0" indent="0" algn="l" defTabSz="711200">
            <a:lnSpc>
              <a:spcPct val="90000"/>
            </a:lnSpc>
            <a:spcBef>
              <a:spcPct val="0"/>
            </a:spcBef>
            <a:spcAft>
              <a:spcPct val="35000"/>
            </a:spcAft>
            <a:buNone/>
          </a:pPr>
          <a:r>
            <a:rPr lang="en-US" sz="1600" kern="1200" dirty="0"/>
            <a:t>Understand the Risks Associated With Making and Selling Your Product.</a:t>
          </a:r>
        </a:p>
        <a:p>
          <a:pPr marL="0" lvl="0" indent="0" algn="l" defTabSz="711200">
            <a:lnSpc>
              <a:spcPct val="90000"/>
            </a:lnSpc>
            <a:spcBef>
              <a:spcPct val="0"/>
            </a:spcBef>
            <a:spcAft>
              <a:spcPct val="35000"/>
            </a:spcAft>
            <a:buNone/>
          </a:pPr>
          <a:endParaRPr lang="en-US" sz="1600" kern="1200" dirty="0"/>
        </a:p>
      </dsp:txBody>
      <dsp:txXfrm>
        <a:off x="564276" y="3848103"/>
        <a:ext cx="5938797" cy="769540"/>
      </dsp:txXfrm>
    </dsp:sp>
    <dsp:sp modelId="{DFE88796-386D-47B5-85C5-8C439479F2A7}">
      <dsp:nvSpPr>
        <dsp:cNvPr id="0" name=""/>
        <dsp:cNvSpPr/>
      </dsp:nvSpPr>
      <dsp:spPr>
        <a:xfrm>
          <a:off x="83313" y="3751911"/>
          <a:ext cx="961925" cy="961925"/>
        </a:xfrm>
        <a:prstGeom prst="ellipse">
          <a:avLst/>
        </a:prstGeom>
        <a:solidFill>
          <a:schemeClr val="lt1">
            <a:hueOff val="0"/>
            <a:satOff val="0"/>
            <a:lumOff val="0"/>
            <a:alphaOff val="0"/>
          </a:schemeClr>
        </a:solidFill>
        <a:ln w="12700" cap="flat" cmpd="sng" algn="ctr">
          <a:solidFill>
            <a:schemeClr val="accent3">
              <a:hueOff val="2710599"/>
              <a:satOff val="100000"/>
              <a:lumOff val="-14706"/>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07" name=""/>
        <p:cNvGrpSpPr/>
        <p:nvPr/>
      </p:nvGrpSpPr>
      <p:grpSpPr>
        <a:xfrm>
          <a:off x="0" y="0"/>
          <a:ext cx="0" cy="0"/>
          <a:chOff x="0" y="0"/>
          <a:chExt cx="0" cy="0"/>
        </a:xfrm>
      </p:grpSpPr>
      <p:sp>
        <p:nvSpPr>
          <p:cNvPr id="1048745" name="Rectangle 2"/>
          <p:cNvSpPr>
            <a:spLocks noGrp="1" noChangeArrowheads="1"/>
          </p:cNvSpPr>
          <p:nvPr>
            <p:ph type="hdr" sz="quarter"/>
          </p:nvPr>
        </p:nvSpPr>
        <p:spPr bwMode="auto">
          <a:xfrm>
            <a:off x="2" y="1"/>
            <a:ext cx="3076575" cy="512763"/>
          </a:xfrm>
          <a:prstGeom prst="rect"/>
          <a:noFill/>
          <a:ln w="9525">
            <a:noFill/>
            <a:miter lim="800000"/>
            <a:headEnd/>
            <a:tailEnd/>
          </a:ln>
          <a:effectLst/>
        </p:spPr>
        <p:txBody>
          <a:bodyPr anchor="t" anchorCtr="0" bIns="45745" compatLnSpc="1" lIns="91492" numCol="1" rIns="91492" tIns="45745" vert="horz" wrap="square">
            <a:prstTxWarp prst="textNoShape"/>
          </a:bodyPr>
          <a:lstStyle>
            <a:lvl1pPr algn="l">
              <a:defRPr sz="1100"/>
            </a:lvl1pPr>
          </a:lstStyle>
          <a:p>
            <a:endParaRPr lang="en-US"/>
          </a:p>
        </p:txBody>
      </p:sp>
      <p:sp>
        <p:nvSpPr>
          <p:cNvPr id="1048746" name="Rectangle 3"/>
          <p:cNvSpPr>
            <a:spLocks noGrp="1" noChangeArrowheads="1"/>
          </p:cNvSpPr>
          <p:nvPr>
            <p:ph type="dt" idx="1"/>
          </p:nvPr>
        </p:nvSpPr>
        <p:spPr bwMode="auto">
          <a:xfrm>
            <a:off x="4021139" y="1"/>
            <a:ext cx="3076575" cy="512763"/>
          </a:xfrm>
          <a:prstGeom prst="rect"/>
          <a:noFill/>
          <a:ln w="9525">
            <a:noFill/>
            <a:miter lim="800000"/>
            <a:headEnd/>
            <a:tailEnd/>
          </a:ln>
          <a:effectLst/>
        </p:spPr>
        <p:txBody>
          <a:bodyPr anchor="t" anchorCtr="0" bIns="45745" compatLnSpc="1" lIns="91492" numCol="1" rIns="91492" tIns="45745" vert="horz" wrap="square">
            <a:prstTxWarp prst="textNoShape"/>
          </a:bodyPr>
          <a:lstStyle>
            <a:lvl1pPr algn="r">
              <a:defRPr sz="1100"/>
            </a:lvl1pPr>
          </a:lstStyle>
          <a:p>
            <a:endParaRPr lang="en-US"/>
          </a:p>
        </p:txBody>
      </p:sp>
      <p:sp>
        <p:nvSpPr>
          <p:cNvPr id="1048747" name="Rectangle 4"/>
          <p:cNvSpPr>
            <a:spLocks noChangeAspect="1" noRot="1" noGrp="1" noChangeArrowheads="1" noTextEdit="1"/>
          </p:cNvSpPr>
          <p:nvPr>
            <p:ph type="sldImg" idx="2"/>
          </p:nvPr>
        </p:nvSpPr>
        <p:spPr bwMode="auto">
          <a:xfrm>
            <a:off x="990600" y="766763"/>
            <a:ext cx="5118100" cy="3838575"/>
          </a:xfrm>
          <a:prstGeom prst="rect"/>
          <a:noFill/>
          <a:ln w="9525">
            <a:solidFill>
              <a:srgbClr val="000000"/>
            </a:solidFill>
            <a:miter lim="800000"/>
            <a:headEnd/>
            <a:tailEnd/>
          </a:ln>
          <a:effectLst/>
        </p:spPr>
      </p:sp>
      <p:sp>
        <p:nvSpPr>
          <p:cNvPr id="1048748" name="Rectangle 5"/>
          <p:cNvSpPr>
            <a:spLocks noGrp="1" noChangeArrowheads="1"/>
          </p:cNvSpPr>
          <p:nvPr>
            <p:ph type="body" sz="quarter" idx="3"/>
          </p:nvPr>
        </p:nvSpPr>
        <p:spPr bwMode="auto">
          <a:xfrm>
            <a:off x="709614" y="4862514"/>
            <a:ext cx="5680075" cy="4605337"/>
          </a:xfrm>
          <a:prstGeom prst="rect"/>
          <a:noFill/>
          <a:ln w="9525">
            <a:noFill/>
            <a:miter lim="800000"/>
            <a:headEnd/>
            <a:tailEnd/>
          </a:ln>
          <a:effectLst/>
        </p:spPr>
        <p:txBody>
          <a:bodyPr anchor="t" anchorCtr="0" bIns="45745" compatLnSpc="1" lIns="91492" numCol="1" rIns="91492" tIns="45745" vert="horz" wrap="square">
            <a:prstTxWarp prst="textNoShape"/>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48749" name="Rectangle 6"/>
          <p:cNvSpPr>
            <a:spLocks noGrp="1" noChangeArrowheads="1"/>
          </p:cNvSpPr>
          <p:nvPr>
            <p:ph type="ftr" sz="quarter" idx="4"/>
          </p:nvPr>
        </p:nvSpPr>
        <p:spPr bwMode="auto">
          <a:xfrm>
            <a:off x="2" y="9720264"/>
            <a:ext cx="3076575" cy="512762"/>
          </a:xfrm>
          <a:prstGeom prst="rect"/>
          <a:noFill/>
          <a:ln w="9525">
            <a:noFill/>
            <a:miter lim="800000"/>
            <a:headEnd/>
            <a:tailEnd/>
          </a:ln>
          <a:effectLst/>
        </p:spPr>
        <p:txBody>
          <a:bodyPr anchor="b" anchorCtr="0" bIns="45745" compatLnSpc="1" lIns="91492" numCol="1" rIns="91492" tIns="45745" vert="horz" wrap="square">
            <a:prstTxWarp prst="textNoShape"/>
          </a:bodyPr>
          <a:lstStyle>
            <a:lvl1pPr algn="l">
              <a:defRPr sz="1100"/>
            </a:lvl1pPr>
          </a:lstStyle>
          <a:p>
            <a:endParaRPr lang="en-US"/>
          </a:p>
        </p:txBody>
      </p:sp>
      <p:sp>
        <p:nvSpPr>
          <p:cNvPr id="1048750" name="Rectangle 7"/>
          <p:cNvSpPr>
            <a:spLocks noGrp="1" noChangeArrowheads="1"/>
          </p:cNvSpPr>
          <p:nvPr>
            <p:ph type="sldNum" sz="quarter" idx="5"/>
          </p:nvPr>
        </p:nvSpPr>
        <p:spPr bwMode="auto">
          <a:xfrm>
            <a:off x="4021139" y="9720264"/>
            <a:ext cx="3076575" cy="512762"/>
          </a:xfrm>
          <a:prstGeom prst="rect"/>
          <a:noFill/>
          <a:ln w="9525">
            <a:noFill/>
            <a:miter lim="800000"/>
            <a:headEnd/>
            <a:tailEnd/>
          </a:ln>
          <a:effectLst/>
        </p:spPr>
        <p:txBody>
          <a:bodyPr anchor="b" anchorCtr="0" bIns="45745" compatLnSpc="1" lIns="91492" numCol="1" rIns="91492" tIns="45745" vert="horz" wrap="square">
            <a:prstTxWarp prst="textNoShape"/>
          </a:bodyPr>
          <a:lstStyle>
            <a:lvl1pPr algn="r">
              <a:defRPr sz="1100"/>
            </a:lvl1pPr>
          </a:lstStyle>
          <a:p>
            <a:fld id="{A9A0EA98-5831-4853-B862-C702E6EB345C}" type="slidenum">
              <a:rPr lang="en-US"/>
              <a:t>‹#›</a:t>
            </a:fld>
            <a:endParaRPr lang="en-US"/>
          </a:p>
        </p:txBody>
      </p:sp>
    </p:spTree>
  </p:cSld>
  <p:clrMap accent1="accent1" accent2="accent2" accent3="accent3" accent4="accent4" accent5="accent5" accent6="accent6" bg1="lt1" bg2="lt2" tx1="dk1" tx2="dk2" hlink="hlink" folHlink="folHlink"/>
  <p:notesStyle>
    <a:lvl1pPr algn="l" fontAlgn="base" rtl="0">
      <a:spcBef>
        <a:spcPct val="30000"/>
      </a:spcBef>
      <a:spcAft>
        <a:spcPct val="0"/>
      </a:spcAft>
      <a:defRPr sz="1200" kern="1200">
        <a:solidFill>
          <a:schemeClr val="tx1"/>
        </a:solidFill>
        <a:latin typeface="Arial" charset="0"/>
        <a:ea typeface="+mn-ea"/>
        <a:cs typeface="+mn-cs"/>
      </a:defRPr>
    </a:lvl1pPr>
    <a:lvl2pPr algn="l" fontAlgn="base" marL="457200" rtl="0">
      <a:spcBef>
        <a:spcPct val="30000"/>
      </a:spcBef>
      <a:spcAft>
        <a:spcPct val="0"/>
      </a:spcAft>
      <a:defRPr sz="1200" kern="1200">
        <a:solidFill>
          <a:schemeClr val="tx1"/>
        </a:solidFill>
        <a:latin typeface="Arial" charset="0"/>
        <a:ea typeface="+mn-ea"/>
        <a:cs typeface="+mn-cs"/>
      </a:defRPr>
    </a:lvl2pPr>
    <a:lvl3pPr algn="l" fontAlgn="base" marL="914400" rtl="0">
      <a:spcBef>
        <a:spcPct val="30000"/>
      </a:spcBef>
      <a:spcAft>
        <a:spcPct val="0"/>
      </a:spcAft>
      <a:defRPr sz="1200" kern="1200">
        <a:solidFill>
          <a:schemeClr val="tx1"/>
        </a:solidFill>
        <a:latin typeface="Arial" charset="0"/>
        <a:ea typeface="+mn-ea"/>
        <a:cs typeface="+mn-cs"/>
      </a:defRPr>
    </a:lvl3pPr>
    <a:lvl4pPr algn="l" fontAlgn="base" marL="1371600" rtl="0">
      <a:spcBef>
        <a:spcPct val="30000"/>
      </a:spcBef>
      <a:spcAft>
        <a:spcPct val="0"/>
      </a:spcAft>
      <a:defRPr sz="1200" kern="1200">
        <a:solidFill>
          <a:schemeClr val="tx1"/>
        </a:solidFill>
        <a:latin typeface="Arial" charset="0"/>
        <a:ea typeface="+mn-ea"/>
        <a:cs typeface="+mn-cs"/>
      </a:defRPr>
    </a:lvl4pPr>
    <a:lvl5pPr algn="l" fontAlgn="base" marL="1828800" rtl="0">
      <a:spcBef>
        <a:spcPct val="30000"/>
      </a:spcBef>
      <a:spcAft>
        <a:spcPct val="0"/>
      </a:spcAft>
      <a:defRPr sz="1200" kern="1200">
        <a:solidFill>
          <a:schemeClr val="tx1"/>
        </a:solidFill>
        <a:latin typeface="Arial" charset="0"/>
        <a:ea typeface="+mn-ea"/>
        <a:cs typeface="+mn-cs"/>
      </a:defRPr>
    </a:lvl5pPr>
    <a:lvl6pPr algn="l" defTabSz="914400" eaLnBrk="1" hangingPunct="1" latinLnBrk="0" marL="2286000" rtl="0">
      <a:defRPr sz="1200" kern="1200">
        <a:solidFill>
          <a:schemeClr val="tx1"/>
        </a:solidFill>
        <a:latin typeface="+mn-lt"/>
        <a:ea typeface="+mn-ea"/>
        <a:cs typeface="+mn-cs"/>
      </a:defRPr>
    </a:lvl6pPr>
    <a:lvl7pPr algn="l" defTabSz="914400" eaLnBrk="1" hangingPunct="1" latinLnBrk="0" marL="2743200" rtl="0">
      <a:defRPr sz="1200" kern="1200">
        <a:solidFill>
          <a:schemeClr val="tx1"/>
        </a:solidFill>
        <a:latin typeface="+mn-lt"/>
        <a:ea typeface="+mn-ea"/>
        <a:cs typeface="+mn-cs"/>
      </a:defRPr>
    </a:lvl7pPr>
    <a:lvl8pPr algn="l" defTabSz="914400" eaLnBrk="1" hangingPunct="1" latinLnBrk="0" marL="3200400" rtl="0">
      <a:defRPr sz="1200" kern="1200">
        <a:solidFill>
          <a:schemeClr val="tx1"/>
        </a:solidFill>
        <a:latin typeface="+mn-lt"/>
        <a:ea typeface="+mn-ea"/>
        <a:cs typeface="+mn-cs"/>
      </a:defRPr>
    </a:lvl8pPr>
    <a:lvl9pPr algn="l" defTabSz="914400" eaLnBrk="1" hangingPunct="1" latinLnBrk="0" marL="3657600" rtl="0">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type="title">
  <p:cSld name="Title Slide">
    <p:spTree>
      <p:nvGrpSpPr>
        <p:cNvPr id="23" name=""/>
        <p:cNvGrpSpPr/>
        <p:nvPr/>
      </p:nvGrpSpPr>
      <p:grpSpPr>
        <a:xfrm>
          <a:off x="0" y="0"/>
          <a:ext cx="0" cy="0"/>
          <a:chOff x="0" y="0"/>
          <a:chExt cx="0" cy="0"/>
        </a:xfrm>
      </p:grpSpPr>
      <p:sp>
        <p:nvSpPr>
          <p:cNvPr id="1048581"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1048582" name="Subtitle 2"/>
          <p:cNvSpPr>
            <a:spLocks noGrp="1"/>
          </p:cNvSpPr>
          <p:nvPr>
            <p:ph type="subTitle" idx="1"/>
          </p:nvPr>
        </p:nvSpPr>
        <p:spPr>
          <a:xfrm>
            <a:off x="1524000" y="3602038"/>
            <a:ext cx="9144000" cy="1655762"/>
          </a:xfrm>
        </p:spPr>
        <p:txBody>
          <a:bodyPr/>
          <a:lstStyle>
            <a:lvl1pPr algn="ctr" indent="0" marL="0">
              <a:buNone/>
              <a:defRPr sz="2400"/>
            </a:lvl1pPr>
            <a:lvl2pPr algn="ctr" indent="0" marL="457200">
              <a:buNone/>
              <a:defRPr sz="2000"/>
            </a:lvl2pPr>
            <a:lvl3pPr algn="ctr" indent="0" marL="914400">
              <a:buNone/>
              <a:defRPr sz="1800"/>
            </a:lvl3pPr>
            <a:lvl4pPr algn="ctr" indent="0" marL="1371600">
              <a:buNone/>
              <a:defRPr sz="1600"/>
            </a:lvl4pPr>
            <a:lvl5pPr algn="ctr" indent="0" marL="1828800">
              <a:buNone/>
              <a:defRPr sz="1600"/>
            </a:lvl5pPr>
            <a:lvl6pPr algn="ctr" indent="0" marL="2286000">
              <a:buNone/>
              <a:defRPr sz="1600"/>
            </a:lvl6pPr>
            <a:lvl7pPr algn="ctr" indent="0" marL="2743200">
              <a:buNone/>
              <a:defRPr sz="1600"/>
            </a:lvl7pPr>
            <a:lvl8pPr algn="ctr" indent="0" marL="3200400">
              <a:buNone/>
              <a:defRPr sz="1600"/>
            </a:lvl8pPr>
            <a:lvl9pPr algn="ctr" indent="0" marL="3657600">
              <a:buNone/>
              <a:defRPr sz="1600"/>
            </a:lvl9pPr>
          </a:lstStyle>
          <a:p>
            <a:r>
              <a:rPr lang="en-US"/>
              <a:t>Click to edit Master subtitle style</a:t>
            </a:r>
          </a:p>
        </p:txBody>
      </p:sp>
      <p:sp>
        <p:nvSpPr>
          <p:cNvPr id="1048583" name="Date Placeholder 3"/>
          <p:cNvSpPr>
            <a:spLocks noGrp="1"/>
          </p:cNvSpPr>
          <p:nvPr>
            <p:ph type="dt" sz="half" idx="10"/>
          </p:nvPr>
        </p:nvSpPr>
        <p:spPr/>
        <p:txBody>
          <a:bodyPr/>
          <a:p>
            <a:fld id="{8C74A31B-FF56-417B-8DEE-958FFCC6BCD5}" type="datetimeFigureOut">
              <a:rPr lang="en-US" smtClean="0"/>
              <a:t>10/2/2024</a:t>
            </a:fld>
            <a:endParaRPr dirty="0" lang="en-US"/>
          </a:p>
        </p:txBody>
      </p:sp>
      <p:sp>
        <p:nvSpPr>
          <p:cNvPr id="1048584" name="Footer Placeholder 4"/>
          <p:cNvSpPr>
            <a:spLocks noGrp="1"/>
          </p:cNvSpPr>
          <p:nvPr>
            <p:ph type="ftr" sz="quarter" idx="11"/>
          </p:nvPr>
        </p:nvSpPr>
        <p:spPr/>
        <p:txBody>
          <a:bodyPr/>
          <a:p>
            <a:endParaRPr dirty="0" lang="en-US"/>
          </a:p>
        </p:txBody>
      </p:sp>
      <p:sp>
        <p:nvSpPr>
          <p:cNvPr id="1048585" name="Slide Number Placeholder 5"/>
          <p:cNvSpPr>
            <a:spLocks noGrp="1"/>
          </p:cNvSpPr>
          <p:nvPr>
            <p:ph type="sldNum" sz="quarter" idx="12"/>
          </p:nvPr>
        </p:nvSpPr>
        <p:spPr/>
        <p:txBody>
          <a:bodyPr/>
          <a:p>
            <a:fld id="{FDED41F8-FC0F-4085-8150-313B6CF05213}" type="slidenum">
              <a:rPr lang="en-US" smtClean="0"/>
              <a:t>‹#›</a:t>
            </a:fld>
            <a:endParaRPr dirty="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99" name=""/>
        <p:cNvGrpSpPr/>
        <p:nvPr/>
      </p:nvGrpSpPr>
      <p:grpSpPr>
        <a:xfrm>
          <a:off x="0" y="0"/>
          <a:ext cx="0" cy="0"/>
          <a:chOff x="0" y="0"/>
          <a:chExt cx="0" cy="0"/>
        </a:xfrm>
      </p:grpSpPr>
      <p:sp>
        <p:nvSpPr>
          <p:cNvPr id="1048704" name="Title 1"/>
          <p:cNvSpPr>
            <a:spLocks noGrp="1"/>
          </p:cNvSpPr>
          <p:nvPr>
            <p:ph type="title"/>
          </p:nvPr>
        </p:nvSpPr>
        <p:spPr/>
        <p:txBody>
          <a:bodyPr/>
          <a:p>
            <a:r>
              <a:rPr lang="en-US"/>
              <a:t>Click to edit Master title style</a:t>
            </a:r>
          </a:p>
        </p:txBody>
      </p:sp>
      <p:sp>
        <p:nvSpPr>
          <p:cNvPr id="1048705" name="Content Placeholder 2"/>
          <p:cNvSpPr>
            <a:spLocks noGrp="1"/>
          </p:cNvSpPr>
          <p:nvPr>
            <p:ph idx="1"/>
          </p:nvPr>
        </p:nvSpPr>
        <p:spPr/>
        <p:txBody>
          <a:bodyPr/>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06" name="Date Placeholder 3"/>
          <p:cNvSpPr>
            <a:spLocks noGrp="1"/>
          </p:cNvSpPr>
          <p:nvPr>
            <p:ph type="dt" sz="half" idx="10"/>
          </p:nvPr>
        </p:nvSpPr>
        <p:spPr/>
        <p:txBody>
          <a:bodyPr/>
          <a:p>
            <a:fld id="{8C74A31B-FF56-417B-8DEE-958FFCC6BCD5}" type="datetimeFigureOut">
              <a:rPr lang="en-US" smtClean="0"/>
              <a:t>10/2/2024</a:t>
            </a:fld>
            <a:endParaRPr dirty="0" lang="en-US"/>
          </a:p>
        </p:txBody>
      </p:sp>
      <p:sp>
        <p:nvSpPr>
          <p:cNvPr id="1048707" name="Footer Placeholder 4"/>
          <p:cNvSpPr>
            <a:spLocks noGrp="1"/>
          </p:cNvSpPr>
          <p:nvPr>
            <p:ph type="ftr" sz="quarter" idx="11"/>
          </p:nvPr>
        </p:nvSpPr>
        <p:spPr/>
        <p:txBody>
          <a:bodyPr/>
          <a:p>
            <a:endParaRPr dirty="0" lang="en-US"/>
          </a:p>
        </p:txBody>
      </p:sp>
      <p:sp>
        <p:nvSpPr>
          <p:cNvPr id="1048708" name="Slide Number Placeholder 5"/>
          <p:cNvSpPr>
            <a:spLocks noGrp="1"/>
          </p:cNvSpPr>
          <p:nvPr>
            <p:ph type="sldNum" sz="quarter" idx="12"/>
          </p:nvPr>
        </p:nvSpPr>
        <p:spPr/>
        <p:txBody>
          <a:bodyPr/>
          <a:p>
            <a:fld id="{FDED41F8-FC0F-4085-8150-313B6CF05213}" type="slidenum">
              <a:rPr lang="en-US" smtClean="0"/>
              <a:t>‹#›</a:t>
            </a:fld>
            <a:endParaRPr dirty="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type="secHead">
  <p:cSld name="Section Header">
    <p:spTree>
      <p:nvGrpSpPr>
        <p:cNvPr id="102" name=""/>
        <p:cNvGrpSpPr/>
        <p:nvPr/>
      </p:nvGrpSpPr>
      <p:grpSpPr>
        <a:xfrm>
          <a:off x="0" y="0"/>
          <a:ext cx="0" cy="0"/>
          <a:chOff x="0" y="0"/>
          <a:chExt cx="0" cy="0"/>
        </a:xfrm>
      </p:grpSpPr>
      <p:sp>
        <p:nvSpPr>
          <p:cNvPr id="1048720"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1048721" name="Text Placeholder 2"/>
          <p:cNvSpPr>
            <a:spLocks noGrp="1"/>
          </p:cNvSpPr>
          <p:nvPr>
            <p:ph type="body" idx="1"/>
          </p:nvPr>
        </p:nvSpPr>
        <p:spPr>
          <a:xfrm>
            <a:off x="831850" y="4589463"/>
            <a:ext cx="10515600" cy="1500187"/>
          </a:xfrm>
        </p:spPr>
        <p:txBody>
          <a:bodyPr/>
          <a:lstStyle>
            <a:lvl1pPr indent="0" marL="0">
              <a:buNone/>
              <a:defRPr sz="2400">
                <a:solidFill>
                  <a:schemeClr val="tx1">
                    <a:tint val="75000"/>
                  </a:schemeClr>
                </a:solidFill>
              </a:defRPr>
            </a:lvl1pPr>
            <a:lvl2pPr indent="0" marL="457200">
              <a:buNone/>
              <a:defRPr sz="2000">
                <a:solidFill>
                  <a:schemeClr val="tx1">
                    <a:tint val="75000"/>
                  </a:schemeClr>
                </a:solidFill>
              </a:defRPr>
            </a:lvl2pPr>
            <a:lvl3pPr indent="0" marL="914400">
              <a:buNone/>
              <a:defRPr sz="1800">
                <a:solidFill>
                  <a:schemeClr val="tx1">
                    <a:tint val="75000"/>
                  </a:schemeClr>
                </a:solidFill>
              </a:defRPr>
            </a:lvl3pPr>
            <a:lvl4pPr indent="0" marL="1371600">
              <a:buNone/>
              <a:defRPr sz="1600">
                <a:solidFill>
                  <a:schemeClr val="tx1">
                    <a:tint val="75000"/>
                  </a:schemeClr>
                </a:solidFill>
              </a:defRPr>
            </a:lvl4pPr>
            <a:lvl5pPr indent="0" marL="1828800">
              <a:buNone/>
              <a:defRPr sz="1600">
                <a:solidFill>
                  <a:schemeClr val="tx1">
                    <a:tint val="75000"/>
                  </a:schemeClr>
                </a:solidFill>
              </a:defRPr>
            </a:lvl5pPr>
            <a:lvl6pPr indent="0" marL="2286000">
              <a:buNone/>
              <a:defRPr sz="1600">
                <a:solidFill>
                  <a:schemeClr val="tx1">
                    <a:tint val="75000"/>
                  </a:schemeClr>
                </a:solidFill>
              </a:defRPr>
            </a:lvl6pPr>
            <a:lvl7pPr indent="0" marL="2743200">
              <a:buNone/>
              <a:defRPr sz="1600">
                <a:solidFill>
                  <a:schemeClr val="tx1">
                    <a:tint val="75000"/>
                  </a:schemeClr>
                </a:solidFill>
              </a:defRPr>
            </a:lvl7pPr>
            <a:lvl8pPr indent="0" marL="3200400">
              <a:buNone/>
              <a:defRPr sz="1600">
                <a:solidFill>
                  <a:schemeClr val="tx1">
                    <a:tint val="75000"/>
                  </a:schemeClr>
                </a:solidFill>
              </a:defRPr>
            </a:lvl8pPr>
            <a:lvl9pPr indent="0" marL="3657600">
              <a:buNone/>
              <a:defRPr sz="1600">
                <a:solidFill>
                  <a:schemeClr val="tx1">
                    <a:tint val="75000"/>
                  </a:schemeClr>
                </a:solidFill>
              </a:defRPr>
            </a:lvl9pPr>
          </a:lstStyle>
          <a:p>
            <a:pPr lvl="0"/>
            <a:r>
              <a:rPr lang="en-US"/>
              <a:t>Edit Master text styles</a:t>
            </a:r>
          </a:p>
        </p:txBody>
      </p:sp>
      <p:sp>
        <p:nvSpPr>
          <p:cNvPr id="1048722" name="Date Placeholder 3"/>
          <p:cNvSpPr>
            <a:spLocks noGrp="1"/>
          </p:cNvSpPr>
          <p:nvPr>
            <p:ph type="dt" sz="half" idx="10"/>
          </p:nvPr>
        </p:nvSpPr>
        <p:spPr/>
        <p:txBody>
          <a:bodyPr/>
          <a:p>
            <a:fld id="{8C74A31B-FF56-417B-8DEE-958FFCC6BCD5}" type="datetimeFigureOut">
              <a:rPr lang="en-US" smtClean="0"/>
              <a:t>10/2/2024</a:t>
            </a:fld>
            <a:endParaRPr dirty="0" lang="en-US"/>
          </a:p>
        </p:txBody>
      </p:sp>
      <p:sp>
        <p:nvSpPr>
          <p:cNvPr id="1048723" name="Footer Placeholder 4"/>
          <p:cNvSpPr>
            <a:spLocks noGrp="1"/>
          </p:cNvSpPr>
          <p:nvPr>
            <p:ph type="ftr" sz="quarter" idx="11"/>
          </p:nvPr>
        </p:nvSpPr>
        <p:spPr/>
        <p:txBody>
          <a:bodyPr/>
          <a:p>
            <a:endParaRPr dirty="0" lang="en-US"/>
          </a:p>
        </p:txBody>
      </p:sp>
      <p:sp>
        <p:nvSpPr>
          <p:cNvPr id="1048724" name="Slide Number Placeholder 5"/>
          <p:cNvSpPr>
            <a:spLocks noGrp="1"/>
          </p:cNvSpPr>
          <p:nvPr>
            <p:ph type="sldNum" sz="quarter" idx="12"/>
          </p:nvPr>
        </p:nvSpPr>
        <p:spPr/>
        <p:txBody>
          <a:bodyPr/>
          <a:p>
            <a:fld id="{FDED41F8-FC0F-4085-8150-313B6CF05213}" type="slidenum">
              <a:rPr lang="en-US" smtClean="0"/>
              <a:t>‹#›</a:t>
            </a:fld>
            <a:endParaRPr dirty="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type="twoObj">
  <p:cSld name="Two Content">
    <p:spTree>
      <p:nvGrpSpPr>
        <p:cNvPr id="103" name=""/>
        <p:cNvGrpSpPr/>
        <p:nvPr/>
      </p:nvGrpSpPr>
      <p:grpSpPr>
        <a:xfrm>
          <a:off x="0" y="0"/>
          <a:ext cx="0" cy="0"/>
          <a:chOff x="0" y="0"/>
          <a:chExt cx="0" cy="0"/>
        </a:xfrm>
      </p:grpSpPr>
      <p:sp>
        <p:nvSpPr>
          <p:cNvPr id="1048725" name="Title 1"/>
          <p:cNvSpPr>
            <a:spLocks noGrp="1"/>
          </p:cNvSpPr>
          <p:nvPr>
            <p:ph type="title"/>
          </p:nvPr>
        </p:nvSpPr>
        <p:spPr/>
        <p:txBody>
          <a:bodyPr/>
          <a:p>
            <a:r>
              <a:rPr lang="en-US"/>
              <a:t>Click to edit Master title style</a:t>
            </a:r>
          </a:p>
        </p:txBody>
      </p:sp>
      <p:sp>
        <p:nvSpPr>
          <p:cNvPr id="1048726" name="Content Placeholder 2"/>
          <p:cNvSpPr>
            <a:spLocks noGrp="1"/>
          </p:cNvSpPr>
          <p:nvPr>
            <p:ph sz="half" idx="1"/>
          </p:nvPr>
        </p:nvSpPr>
        <p:spPr>
          <a:xfrm>
            <a:off x="838200" y="1825625"/>
            <a:ext cx="5181600" cy="4351338"/>
          </a:xfrm>
        </p:spPr>
        <p:txBody>
          <a:bodyPr/>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27" name="Content Placeholder 3"/>
          <p:cNvSpPr>
            <a:spLocks noGrp="1"/>
          </p:cNvSpPr>
          <p:nvPr>
            <p:ph sz="half" idx="2"/>
          </p:nvPr>
        </p:nvSpPr>
        <p:spPr>
          <a:xfrm>
            <a:off x="6172200" y="1825625"/>
            <a:ext cx="5181600" cy="4351338"/>
          </a:xfrm>
        </p:spPr>
        <p:txBody>
          <a:bodyPr/>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28" name="Date Placeholder 4"/>
          <p:cNvSpPr>
            <a:spLocks noGrp="1"/>
          </p:cNvSpPr>
          <p:nvPr>
            <p:ph type="dt" sz="half" idx="10"/>
          </p:nvPr>
        </p:nvSpPr>
        <p:spPr/>
        <p:txBody>
          <a:bodyPr/>
          <a:p>
            <a:fld id="{8C74A31B-FF56-417B-8DEE-958FFCC6BCD5}" type="datetimeFigureOut">
              <a:rPr lang="en-US" smtClean="0"/>
              <a:t>10/2/2024</a:t>
            </a:fld>
            <a:endParaRPr dirty="0" lang="en-US"/>
          </a:p>
        </p:txBody>
      </p:sp>
      <p:sp>
        <p:nvSpPr>
          <p:cNvPr id="1048729" name="Footer Placeholder 5"/>
          <p:cNvSpPr>
            <a:spLocks noGrp="1"/>
          </p:cNvSpPr>
          <p:nvPr>
            <p:ph type="ftr" sz="quarter" idx="11"/>
          </p:nvPr>
        </p:nvSpPr>
        <p:spPr/>
        <p:txBody>
          <a:bodyPr/>
          <a:p>
            <a:endParaRPr dirty="0" lang="en-US"/>
          </a:p>
        </p:txBody>
      </p:sp>
      <p:sp>
        <p:nvSpPr>
          <p:cNvPr id="1048730" name="Slide Number Placeholder 6"/>
          <p:cNvSpPr>
            <a:spLocks noGrp="1"/>
          </p:cNvSpPr>
          <p:nvPr>
            <p:ph type="sldNum" sz="quarter" idx="12"/>
          </p:nvPr>
        </p:nvSpPr>
        <p:spPr/>
        <p:txBody>
          <a:bodyPr/>
          <a:p>
            <a:fld id="{FDED41F8-FC0F-4085-8150-313B6CF05213}" type="slidenum">
              <a:rPr lang="en-US" smtClean="0"/>
              <a:t>‹#›</a:t>
            </a:fld>
            <a:endParaRPr dirty="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type="twoTxTwoObj">
  <p:cSld name="Comparison">
    <p:spTree>
      <p:nvGrpSpPr>
        <p:cNvPr id="104" name=""/>
        <p:cNvGrpSpPr/>
        <p:nvPr/>
      </p:nvGrpSpPr>
      <p:grpSpPr>
        <a:xfrm>
          <a:off x="0" y="0"/>
          <a:ext cx="0" cy="0"/>
          <a:chOff x="0" y="0"/>
          <a:chExt cx="0" cy="0"/>
        </a:xfrm>
      </p:grpSpPr>
      <p:sp>
        <p:nvSpPr>
          <p:cNvPr id="1048731" name="Title 1"/>
          <p:cNvSpPr>
            <a:spLocks noGrp="1"/>
          </p:cNvSpPr>
          <p:nvPr>
            <p:ph type="title"/>
          </p:nvPr>
        </p:nvSpPr>
        <p:spPr>
          <a:xfrm>
            <a:off x="839788" y="365125"/>
            <a:ext cx="10515600" cy="1325563"/>
          </a:xfrm>
        </p:spPr>
        <p:txBody>
          <a:bodyPr/>
          <a:p>
            <a:r>
              <a:rPr lang="en-US"/>
              <a:t>Click to edit Master title style</a:t>
            </a:r>
          </a:p>
        </p:txBody>
      </p:sp>
      <p:sp>
        <p:nvSpPr>
          <p:cNvPr id="1048732" name="Text Placeholder 2"/>
          <p:cNvSpPr>
            <a:spLocks noGrp="1"/>
          </p:cNvSpPr>
          <p:nvPr>
            <p:ph type="body" idx="1"/>
          </p:nvPr>
        </p:nvSpPr>
        <p:spPr>
          <a:xfrm>
            <a:off x="839788" y="1681163"/>
            <a:ext cx="5157787" cy="82391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a:t>Edit Master text styles</a:t>
            </a:r>
          </a:p>
        </p:txBody>
      </p:sp>
      <p:sp>
        <p:nvSpPr>
          <p:cNvPr id="1048733" name="Content Placeholder 3"/>
          <p:cNvSpPr>
            <a:spLocks noGrp="1"/>
          </p:cNvSpPr>
          <p:nvPr>
            <p:ph sz="half" idx="2"/>
          </p:nvPr>
        </p:nvSpPr>
        <p:spPr>
          <a:xfrm>
            <a:off x="839788" y="2505075"/>
            <a:ext cx="5157787" cy="3684588"/>
          </a:xfrm>
        </p:spPr>
        <p:txBody>
          <a:bodyPr/>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34" name="Text Placeholder 4"/>
          <p:cNvSpPr>
            <a:spLocks noGrp="1"/>
          </p:cNvSpPr>
          <p:nvPr>
            <p:ph type="body" sz="quarter" idx="3"/>
          </p:nvPr>
        </p:nvSpPr>
        <p:spPr>
          <a:xfrm>
            <a:off x="6172200" y="1681163"/>
            <a:ext cx="5183188" cy="82391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a:t>Edit Master text styles</a:t>
            </a:r>
          </a:p>
        </p:txBody>
      </p:sp>
      <p:sp>
        <p:nvSpPr>
          <p:cNvPr id="1048735" name="Content Placeholder 5"/>
          <p:cNvSpPr>
            <a:spLocks noGrp="1"/>
          </p:cNvSpPr>
          <p:nvPr>
            <p:ph sz="quarter" idx="4"/>
          </p:nvPr>
        </p:nvSpPr>
        <p:spPr>
          <a:xfrm>
            <a:off x="6172200" y="2505075"/>
            <a:ext cx="5183188" cy="3684588"/>
          </a:xfrm>
        </p:spPr>
        <p:txBody>
          <a:bodyPr/>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36" name="Date Placeholder 6"/>
          <p:cNvSpPr>
            <a:spLocks noGrp="1"/>
          </p:cNvSpPr>
          <p:nvPr>
            <p:ph type="dt" sz="half" idx="10"/>
          </p:nvPr>
        </p:nvSpPr>
        <p:spPr/>
        <p:txBody>
          <a:bodyPr/>
          <a:p>
            <a:fld id="{8C74A31B-FF56-417B-8DEE-958FFCC6BCD5}" type="datetimeFigureOut">
              <a:rPr lang="en-US" smtClean="0"/>
              <a:t>10/2/2024</a:t>
            </a:fld>
            <a:endParaRPr dirty="0" lang="en-US"/>
          </a:p>
        </p:txBody>
      </p:sp>
      <p:sp>
        <p:nvSpPr>
          <p:cNvPr id="1048737" name="Footer Placeholder 7"/>
          <p:cNvSpPr>
            <a:spLocks noGrp="1"/>
          </p:cNvSpPr>
          <p:nvPr>
            <p:ph type="ftr" sz="quarter" idx="11"/>
          </p:nvPr>
        </p:nvSpPr>
        <p:spPr/>
        <p:txBody>
          <a:bodyPr/>
          <a:p>
            <a:endParaRPr dirty="0" lang="en-US"/>
          </a:p>
        </p:txBody>
      </p:sp>
      <p:sp>
        <p:nvSpPr>
          <p:cNvPr id="1048738" name="Slide Number Placeholder 8"/>
          <p:cNvSpPr>
            <a:spLocks noGrp="1"/>
          </p:cNvSpPr>
          <p:nvPr>
            <p:ph type="sldNum" sz="quarter" idx="12"/>
          </p:nvPr>
        </p:nvSpPr>
        <p:spPr/>
        <p:txBody>
          <a:bodyPr/>
          <a:p>
            <a:fld id="{FDED41F8-FC0F-4085-8150-313B6CF05213}" type="slidenum">
              <a:rPr lang="en-US" smtClean="0"/>
              <a:t>‹#›</a:t>
            </a:fld>
            <a:endParaRPr dirty="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type="titleOnly">
  <p:cSld name="Title Only">
    <p:spTree>
      <p:nvGrpSpPr>
        <p:cNvPr id="97" name=""/>
        <p:cNvGrpSpPr/>
        <p:nvPr/>
      </p:nvGrpSpPr>
      <p:grpSpPr>
        <a:xfrm>
          <a:off x="0" y="0"/>
          <a:ext cx="0" cy="0"/>
          <a:chOff x="0" y="0"/>
          <a:chExt cx="0" cy="0"/>
        </a:xfrm>
      </p:grpSpPr>
      <p:sp>
        <p:nvSpPr>
          <p:cNvPr id="1048695" name="Title 1"/>
          <p:cNvSpPr>
            <a:spLocks noGrp="1"/>
          </p:cNvSpPr>
          <p:nvPr>
            <p:ph type="title"/>
          </p:nvPr>
        </p:nvSpPr>
        <p:spPr/>
        <p:txBody>
          <a:bodyPr/>
          <a:p>
            <a:r>
              <a:rPr lang="en-US"/>
              <a:t>Click to edit Master title style</a:t>
            </a:r>
          </a:p>
        </p:txBody>
      </p:sp>
      <p:sp>
        <p:nvSpPr>
          <p:cNvPr id="1048696" name="Date Placeholder 2"/>
          <p:cNvSpPr>
            <a:spLocks noGrp="1"/>
          </p:cNvSpPr>
          <p:nvPr>
            <p:ph type="dt" sz="half" idx="10"/>
          </p:nvPr>
        </p:nvSpPr>
        <p:spPr/>
        <p:txBody>
          <a:bodyPr/>
          <a:p>
            <a:fld id="{8C74A31B-FF56-417B-8DEE-958FFCC6BCD5}" type="datetimeFigureOut">
              <a:rPr lang="en-US" smtClean="0"/>
              <a:t>10/2/2024</a:t>
            </a:fld>
            <a:endParaRPr dirty="0" lang="en-US"/>
          </a:p>
        </p:txBody>
      </p:sp>
      <p:sp>
        <p:nvSpPr>
          <p:cNvPr id="1048697" name="Footer Placeholder 3"/>
          <p:cNvSpPr>
            <a:spLocks noGrp="1"/>
          </p:cNvSpPr>
          <p:nvPr>
            <p:ph type="ftr" sz="quarter" idx="11"/>
          </p:nvPr>
        </p:nvSpPr>
        <p:spPr/>
        <p:txBody>
          <a:bodyPr/>
          <a:p>
            <a:endParaRPr dirty="0" lang="en-US"/>
          </a:p>
        </p:txBody>
      </p:sp>
      <p:sp>
        <p:nvSpPr>
          <p:cNvPr id="1048698" name="Slide Number Placeholder 4"/>
          <p:cNvSpPr>
            <a:spLocks noGrp="1"/>
          </p:cNvSpPr>
          <p:nvPr>
            <p:ph type="sldNum" sz="quarter" idx="12"/>
          </p:nvPr>
        </p:nvSpPr>
        <p:spPr/>
        <p:txBody>
          <a:bodyPr/>
          <a:p>
            <a:fld id="{FDED41F8-FC0F-4085-8150-313B6CF05213}" type="slidenum">
              <a:rPr lang="en-US" smtClean="0"/>
              <a:t>‹#›</a:t>
            </a:fld>
            <a:endParaRPr dirty="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type="blank">
  <p:cSld name="Blank">
    <p:spTree>
      <p:nvGrpSpPr>
        <p:cNvPr id="57" name=""/>
        <p:cNvGrpSpPr/>
        <p:nvPr/>
      </p:nvGrpSpPr>
      <p:grpSpPr>
        <a:xfrm>
          <a:off x="0" y="0"/>
          <a:ext cx="0" cy="0"/>
          <a:chOff x="0" y="0"/>
          <a:chExt cx="0" cy="0"/>
        </a:xfrm>
      </p:grpSpPr>
      <p:sp>
        <p:nvSpPr>
          <p:cNvPr id="1048592" name="Date Placeholder 1"/>
          <p:cNvSpPr>
            <a:spLocks noGrp="1"/>
          </p:cNvSpPr>
          <p:nvPr>
            <p:ph type="dt" sz="half" idx="10"/>
          </p:nvPr>
        </p:nvSpPr>
        <p:spPr/>
        <p:txBody>
          <a:bodyPr/>
          <a:p>
            <a:fld id="{8C74A31B-FF56-417B-8DEE-958FFCC6BCD5}" type="datetimeFigureOut">
              <a:rPr lang="en-US" smtClean="0"/>
              <a:t>10/2/2024</a:t>
            </a:fld>
            <a:endParaRPr dirty="0" lang="en-US"/>
          </a:p>
        </p:txBody>
      </p:sp>
      <p:sp>
        <p:nvSpPr>
          <p:cNvPr id="1048593" name="Footer Placeholder 2"/>
          <p:cNvSpPr>
            <a:spLocks noGrp="1"/>
          </p:cNvSpPr>
          <p:nvPr>
            <p:ph type="ftr" sz="quarter" idx="11"/>
          </p:nvPr>
        </p:nvSpPr>
        <p:spPr/>
        <p:txBody>
          <a:bodyPr/>
          <a:p>
            <a:endParaRPr dirty="0" lang="en-US"/>
          </a:p>
        </p:txBody>
      </p:sp>
      <p:sp>
        <p:nvSpPr>
          <p:cNvPr id="1048594" name="Slide Number Placeholder 3"/>
          <p:cNvSpPr>
            <a:spLocks noGrp="1"/>
          </p:cNvSpPr>
          <p:nvPr>
            <p:ph type="sldNum" sz="quarter" idx="12"/>
          </p:nvPr>
        </p:nvSpPr>
        <p:spPr/>
        <p:txBody>
          <a:bodyPr/>
          <a:p>
            <a:fld id="{FDED41F8-FC0F-4085-8150-313B6CF05213}" type="slidenum">
              <a:rPr lang="en-US" smtClean="0"/>
              <a:t>‹#›</a:t>
            </a:fld>
            <a:endParaRPr dirty="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type="objTx">
  <p:cSld name="Content with Caption">
    <p:spTree>
      <p:nvGrpSpPr>
        <p:cNvPr id="105" name=""/>
        <p:cNvGrpSpPr/>
        <p:nvPr/>
      </p:nvGrpSpPr>
      <p:grpSpPr>
        <a:xfrm>
          <a:off x="0" y="0"/>
          <a:ext cx="0" cy="0"/>
          <a:chOff x="0" y="0"/>
          <a:chExt cx="0" cy="0"/>
        </a:xfrm>
      </p:grpSpPr>
      <p:sp>
        <p:nvSpPr>
          <p:cNvPr id="1048739"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1048740"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41" name="Text Placeholder 3"/>
          <p:cNvSpPr>
            <a:spLocks noGrp="1"/>
          </p:cNvSpPr>
          <p:nvPr>
            <p:ph type="body" sz="half" idx="2"/>
          </p:nvPr>
        </p:nvSpPr>
        <p:spPr>
          <a:xfrm>
            <a:off x="839788" y="2057400"/>
            <a:ext cx="3932237" cy="3811588"/>
          </a:xfrm>
        </p:spPr>
        <p:txBody>
          <a:bodyPr/>
          <a:lstStyle>
            <a:lvl1pPr indent="0" marL="0">
              <a:buNone/>
              <a:defRPr sz="1600"/>
            </a:lvl1pPr>
            <a:lvl2pPr indent="0" marL="457200">
              <a:buNone/>
              <a:defRPr sz="1400"/>
            </a:lvl2pPr>
            <a:lvl3pPr indent="0" marL="914400">
              <a:buNone/>
              <a:defRPr sz="1200"/>
            </a:lvl3pPr>
            <a:lvl4pPr indent="0" marL="1371600">
              <a:buNone/>
              <a:defRPr sz="1000"/>
            </a:lvl4pPr>
            <a:lvl5pPr indent="0" marL="1828800">
              <a:buNone/>
              <a:defRPr sz="1000"/>
            </a:lvl5pPr>
            <a:lvl6pPr indent="0" marL="2286000">
              <a:buNone/>
              <a:defRPr sz="1000"/>
            </a:lvl6pPr>
            <a:lvl7pPr indent="0" marL="2743200">
              <a:buNone/>
              <a:defRPr sz="1000"/>
            </a:lvl7pPr>
            <a:lvl8pPr indent="0" marL="3200400">
              <a:buNone/>
              <a:defRPr sz="1000"/>
            </a:lvl8pPr>
            <a:lvl9pPr indent="0" marL="3657600">
              <a:buNone/>
              <a:defRPr sz="1000"/>
            </a:lvl9pPr>
          </a:lstStyle>
          <a:p>
            <a:pPr lvl="0"/>
            <a:r>
              <a:rPr lang="en-US"/>
              <a:t>Edit Master text styles</a:t>
            </a:r>
          </a:p>
        </p:txBody>
      </p:sp>
      <p:sp>
        <p:nvSpPr>
          <p:cNvPr id="1048742" name="Date Placeholder 4"/>
          <p:cNvSpPr>
            <a:spLocks noGrp="1"/>
          </p:cNvSpPr>
          <p:nvPr>
            <p:ph type="dt" sz="half" idx="10"/>
          </p:nvPr>
        </p:nvSpPr>
        <p:spPr/>
        <p:txBody>
          <a:bodyPr/>
          <a:p>
            <a:fld id="{8C74A31B-FF56-417B-8DEE-958FFCC6BCD5}" type="datetimeFigureOut">
              <a:rPr lang="en-US" smtClean="0"/>
              <a:t>10/2/2024</a:t>
            </a:fld>
            <a:endParaRPr dirty="0" lang="en-US"/>
          </a:p>
        </p:txBody>
      </p:sp>
      <p:sp>
        <p:nvSpPr>
          <p:cNvPr id="1048743" name="Footer Placeholder 5"/>
          <p:cNvSpPr>
            <a:spLocks noGrp="1"/>
          </p:cNvSpPr>
          <p:nvPr>
            <p:ph type="ftr" sz="quarter" idx="11"/>
          </p:nvPr>
        </p:nvSpPr>
        <p:spPr/>
        <p:txBody>
          <a:bodyPr/>
          <a:p>
            <a:endParaRPr dirty="0" lang="en-US"/>
          </a:p>
        </p:txBody>
      </p:sp>
      <p:sp>
        <p:nvSpPr>
          <p:cNvPr id="1048744" name="Slide Number Placeholder 6"/>
          <p:cNvSpPr>
            <a:spLocks noGrp="1"/>
          </p:cNvSpPr>
          <p:nvPr>
            <p:ph type="sldNum" sz="quarter" idx="12"/>
          </p:nvPr>
        </p:nvSpPr>
        <p:spPr/>
        <p:txBody>
          <a:bodyPr/>
          <a:p>
            <a:fld id="{FDED41F8-FC0F-4085-8150-313B6CF05213}" type="slidenum">
              <a:rPr lang="en-US" smtClean="0"/>
              <a:t>‹#›</a:t>
            </a:fld>
            <a:endParaRPr dirty="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type="picTx">
  <p:cSld name="Picture with Caption">
    <p:spTree>
      <p:nvGrpSpPr>
        <p:cNvPr id="100" name=""/>
        <p:cNvGrpSpPr/>
        <p:nvPr/>
      </p:nvGrpSpPr>
      <p:grpSpPr>
        <a:xfrm>
          <a:off x="0" y="0"/>
          <a:ext cx="0" cy="0"/>
          <a:chOff x="0" y="0"/>
          <a:chExt cx="0" cy="0"/>
        </a:xfrm>
      </p:grpSpPr>
      <p:sp>
        <p:nvSpPr>
          <p:cNvPr id="1048709"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1048710" name="Picture Placeholder 2"/>
          <p:cNvSpPr>
            <a:spLocks noGrp="1"/>
          </p:cNvSpPr>
          <p:nvPr>
            <p:ph type="pic" idx="1"/>
          </p:nvPr>
        </p:nvSpPr>
        <p:spPr>
          <a:xfrm>
            <a:off x="5183188" y="987425"/>
            <a:ext cx="6172200" cy="4873625"/>
          </a:xfrm>
        </p:spPr>
        <p:txBody>
          <a:bodyPr/>
          <a:lstStyle>
            <a:lvl1pPr indent="0" marL="0">
              <a:buNone/>
              <a:defRPr sz="3200"/>
            </a:lvl1pPr>
            <a:lvl2pPr indent="0" marL="457200">
              <a:buNone/>
              <a:defRPr sz="2800"/>
            </a:lvl2pPr>
            <a:lvl3pPr indent="0" marL="914400">
              <a:buNone/>
              <a:defRPr sz="2400"/>
            </a:lvl3pPr>
            <a:lvl4pPr indent="0" marL="1371600">
              <a:buNone/>
              <a:defRPr sz="2000"/>
            </a:lvl4pPr>
            <a:lvl5pPr indent="0" marL="1828800">
              <a:buNone/>
              <a:defRPr sz="2000"/>
            </a:lvl5pPr>
            <a:lvl6pPr indent="0" marL="2286000">
              <a:buNone/>
              <a:defRPr sz="2000"/>
            </a:lvl6pPr>
            <a:lvl7pPr indent="0" marL="2743200">
              <a:buNone/>
              <a:defRPr sz="2000"/>
            </a:lvl7pPr>
            <a:lvl8pPr indent="0" marL="3200400">
              <a:buNone/>
              <a:defRPr sz="2000"/>
            </a:lvl8pPr>
            <a:lvl9pPr indent="0" marL="3657600">
              <a:buNone/>
              <a:defRPr sz="2000"/>
            </a:lvl9pPr>
          </a:lstStyle>
          <a:p>
            <a:endParaRPr dirty="0" lang="en-US"/>
          </a:p>
        </p:txBody>
      </p:sp>
      <p:sp>
        <p:nvSpPr>
          <p:cNvPr id="1048711" name="Text Placeholder 3"/>
          <p:cNvSpPr>
            <a:spLocks noGrp="1"/>
          </p:cNvSpPr>
          <p:nvPr>
            <p:ph type="body" sz="half" idx="2"/>
          </p:nvPr>
        </p:nvSpPr>
        <p:spPr>
          <a:xfrm>
            <a:off x="839788" y="2057400"/>
            <a:ext cx="3932237" cy="3811588"/>
          </a:xfrm>
        </p:spPr>
        <p:txBody>
          <a:bodyPr/>
          <a:lstStyle>
            <a:lvl1pPr indent="0" marL="0">
              <a:buNone/>
              <a:defRPr sz="1600"/>
            </a:lvl1pPr>
            <a:lvl2pPr indent="0" marL="457200">
              <a:buNone/>
              <a:defRPr sz="1400"/>
            </a:lvl2pPr>
            <a:lvl3pPr indent="0" marL="914400">
              <a:buNone/>
              <a:defRPr sz="1200"/>
            </a:lvl3pPr>
            <a:lvl4pPr indent="0" marL="1371600">
              <a:buNone/>
              <a:defRPr sz="1000"/>
            </a:lvl4pPr>
            <a:lvl5pPr indent="0" marL="1828800">
              <a:buNone/>
              <a:defRPr sz="1000"/>
            </a:lvl5pPr>
            <a:lvl6pPr indent="0" marL="2286000">
              <a:buNone/>
              <a:defRPr sz="1000"/>
            </a:lvl6pPr>
            <a:lvl7pPr indent="0" marL="2743200">
              <a:buNone/>
              <a:defRPr sz="1000"/>
            </a:lvl7pPr>
            <a:lvl8pPr indent="0" marL="3200400">
              <a:buNone/>
              <a:defRPr sz="1000"/>
            </a:lvl8pPr>
            <a:lvl9pPr indent="0" marL="3657600">
              <a:buNone/>
              <a:defRPr sz="1000"/>
            </a:lvl9pPr>
          </a:lstStyle>
          <a:p>
            <a:pPr lvl="0"/>
            <a:r>
              <a:rPr lang="en-US"/>
              <a:t>Edit Master text styles</a:t>
            </a:r>
          </a:p>
        </p:txBody>
      </p:sp>
      <p:sp>
        <p:nvSpPr>
          <p:cNvPr id="1048712" name="Date Placeholder 4"/>
          <p:cNvSpPr>
            <a:spLocks noGrp="1"/>
          </p:cNvSpPr>
          <p:nvPr>
            <p:ph type="dt" sz="half" idx="10"/>
          </p:nvPr>
        </p:nvSpPr>
        <p:spPr/>
        <p:txBody>
          <a:bodyPr/>
          <a:p>
            <a:fld id="{8C74A31B-FF56-417B-8DEE-958FFCC6BCD5}" type="datetimeFigureOut">
              <a:rPr lang="en-US" smtClean="0"/>
              <a:t>10/2/2024</a:t>
            </a:fld>
            <a:endParaRPr dirty="0" lang="en-US"/>
          </a:p>
        </p:txBody>
      </p:sp>
      <p:sp>
        <p:nvSpPr>
          <p:cNvPr id="1048713" name="Footer Placeholder 5"/>
          <p:cNvSpPr>
            <a:spLocks noGrp="1"/>
          </p:cNvSpPr>
          <p:nvPr>
            <p:ph type="ftr" sz="quarter" idx="11"/>
          </p:nvPr>
        </p:nvSpPr>
        <p:spPr/>
        <p:txBody>
          <a:bodyPr/>
          <a:p>
            <a:endParaRPr dirty="0" lang="en-US"/>
          </a:p>
        </p:txBody>
      </p:sp>
      <p:sp>
        <p:nvSpPr>
          <p:cNvPr id="1048714" name="Slide Number Placeholder 6"/>
          <p:cNvSpPr>
            <a:spLocks noGrp="1"/>
          </p:cNvSpPr>
          <p:nvPr>
            <p:ph type="sldNum" sz="quarter" idx="12"/>
          </p:nvPr>
        </p:nvSpPr>
        <p:spPr/>
        <p:txBody>
          <a:bodyPr/>
          <a:p>
            <a:fld id="{FDED41F8-FC0F-4085-8150-313B6CF05213}" type="slidenum">
              <a:rPr lang="en-US" smtClean="0"/>
              <a:t>‹#›</a:t>
            </a:fld>
            <a:endParaRPr dirty="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type="vertTx">
  <p:cSld name="Title and Vertical Text">
    <p:spTree>
      <p:nvGrpSpPr>
        <p:cNvPr id="101" name=""/>
        <p:cNvGrpSpPr/>
        <p:nvPr/>
      </p:nvGrpSpPr>
      <p:grpSpPr>
        <a:xfrm>
          <a:off x="0" y="0"/>
          <a:ext cx="0" cy="0"/>
          <a:chOff x="0" y="0"/>
          <a:chExt cx="0" cy="0"/>
        </a:xfrm>
      </p:grpSpPr>
      <p:sp>
        <p:nvSpPr>
          <p:cNvPr id="1048715" name="Title 1"/>
          <p:cNvSpPr>
            <a:spLocks noGrp="1"/>
          </p:cNvSpPr>
          <p:nvPr>
            <p:ph type="title"/>
          </p:nvPr>
        </p:nvSpPr>
        <p:spPr/>
        <p:txBody>
          <a:bodyPr/>
          <a:p>
            <a:r>
              <a:rPr lang="en-US"/>
              <a:t>Click to edit Master title style</a:t>
            </a:r>
          </a:p>
        </p:txBody>
      </p:sp>
      <p:sp>
        <p:nvSpPr>
          <p:cNvPr id="1048716" name="Vertical Text Placeholder 2"/>
          <p:cNvSpPr>
            <a:spLocks noGrp="1"/>
          </p:cNvSpPr>
          <p:nvPr>
            <p:ph type="body" orient="vert" idx="1"/>
          </p:nvPr>
        </p:nvSpPr>
        <p:spPr/>
        <p:txBody>
          <a:bodyPr vert="eaVert"/>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17" name="Date Placeholder 3"/>
          <p:cNvSpPr>
            <a:spLocks noGrp="1"/>
          </p:cNvSpPr>
          <p:nvPr>
            <p:ph type="dt" sz="half" idx="10"/>
          </p:nvPr>
        </p:nvSpPr>
        <p:spPr/>
        <p:txBody>
          <a:bodyPr/>
          <a:p>
            <a:fld id="{8C74A31B-FF56-417B-8DEE-958FFCC6BCD5}" type="datetimeFigureOut">
              <a:rPr lang="en-US" smtClean="0"/>
              <a:t>10/2/2024</a:t>
            </a:fld>
            <a:endParaRPr dirty="0" lang="en-US"/>
          </a:p>
        </p:txBody>
      </p:sp>
      <p:sp>
        <p:nvSpPr>
          <p:cNvPr id="1048718" name="Footer Placeholder 4"/>
          <p:cNvSpPr>
            <a:spLocks noGrp="1"/>
          </p:cNvSpPr>
          <p:nvPr>
            <p:ph type="ftr" sz="quarter" idx="11"/>
          </p:nvPr>
        </p:nvSpPr>
        <p:spPr/>
        <p:txBody>
          <a:bodyPr/>
          <a:p>
            <a:endParaRPr dirty="0" lang="en-US"/>
          </a:p>
        </p:txBody>
      </p:sp>
      <p:sp>
        <p:nvSpPr>
          <p:cNvPr id="1048719" name="Slide Number Placeholder 5"/>
          <p:cNvSpPr>
            <a:spLocks noGrp="1"/>
          </p:cNvSpPr>
          <p:nvPr>
            <p:ph type="sldNum" sz="quarter" idx="12"/>
          </p:nvPr>
        </p:nvSpPr>
        <p:spPr/>
        <p:txBody>
          <a:bodyPr/>
          <a:p>
            <a:fld id="{FDED41F8-FC0F-4085-8150-313B6CF05213}" type="slidenum">
              <a:rPr lang="en-US" smtClean="0"/>
              <a:t>‹#›</a:t>
            </a:fld>
            <a:endParaRPr dirty="0"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type="vertTitleAndTx">
  <p:cSld name="Vertical Title and Text">
    <p:spTree>
      <p:nvGrpSpPr>
        <p:cNvPr id="98" name=""/>
        <p:cNvGrpSpPr/>
        <p:nvPr/>
      </p:nvGrpSpPr>
      <p:grpSpPr>
        <a:xfrm>
          <a:off x="0" y="0"/>
          <a:ext cx="0" cy="0"/>
          <a:chOff x="0" y="0"/>
          <a:chExt cx="0" cy="0"/>
        </a:xfrm>
      </p:grpSpPr>
      <p:sp>
        <p:nvSpPr>
          <p:cNvPr id="1048699" name="Vertical Title 1"/>
          <p:cNvSpPr>
            <a:spLocks noGrp="1"/>
          </p:cNvSpPr>
          <p:nvPr>
            <p:ph type="title" orient="vert"/>
          </p:nvPr>
        </p:nvSpPr>
        <p:spPr>
          <a:xfrm>
            <a:off x="8724900" y="365125"/>
            <a:ext cx="2628900" cy="5811838"/>
          </a:xfrm>
        </p:spPr>
        <p:txBody>
          <a:bodyPr vert="eaVert"/>
          <a:p>
            <a:r>
              <a:rPr lang="en-US"/>
              <a:t>Click to edit Master title style</a:t>
            </a:r>
          </a:p>
        </p:txBody>
      </p:sp>
      <p:sp>
        <p:nvSpPr>
          <p:cNvPr id="1048700" name="Vertical Text Placeholder 2"/>
          <p:cNvSpPr>
            <a:spLocks noGrp="1"/>
          </p:cNvSpPr>
          <p:nvPr>
            <p:ph type="body" orient="vert" idx="1"/>
          </p:nvPr>
        </p:nvSpPr>
        <p:spPr>
          <a:xfrm>
            <a:off x="838200" y="365125"/>
            <a:ext cx="7734300" cy="5811838"/>
          </a:xfrm>
        </p:spPr>
        <p:txBody>
          <a:bodyPr vert="eaVert"/>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01" name="Date Placeholder 3"/>
          <p:cNvSpPr>
            <a:spLocks noGrp="1"/>
          </p:cNvSpPr>
          <p:nvPr>
            <p:ph type="dt" sz="half" idx="10"/>
          </p:nvPr>
        </p:nvSpPr>
        <p:spPr/>
        <p:txBody>
          <a:bodyPr/>
          <a:p>
            <a:fld id="{8C74A31B-FF56-417B-8DEE-958FFCC6BCD5}" type="datetimeFigureOut">
              <a:rPr lang="en-US" smtClean="0"/>
              <a:t>10/2/2024</a:t>
            </a:fld>
            <a:endParaRPr dirty="0" lang="en-US"/>
          </a:p>
        </p:txBody>
      </p:sp>
      <p:sp>
        <p:nvSpPr>
          <p:cNvPr id="1048702" name="Footer Placeholder 4"/>
          <p:cNvSpPr>
            <a:spLocks noGrp="1"/>
          </p:cNvSpPr>
          <p:nvPr>
            <p:ph type="ftr" sz="quarter" idx="11"/>
          </p:nvPr>
        </p:nvSpPr>
        <p:spPr/>
        <p:txBody>
          <a:bodyPr/>
          <a:p>
            <a:endParaRPr dirty="0" lang="en-US"/>
          </a:p>
        </p:txBody>
      </p:sp>
      <p:sp>
        <p:nvSpPr>
          <p:cNvPr id="1048703" name="Slide Number Placeholder 5"/>
          <p:cNvSpPr>
            <a:spLocks noGrp="1"/>
          </p:cNvSpPr>
          <p:nvPr>
            <p:ph type="sldNum" sz="quarter" idx="12"/>
          </p:nvPr>
        </p:nvSpPr>
        <p:spPr/>
        <p:txBody>
          <a:bodyPr/>
          <a:p>
            <a:fld id="{FDED41F8-FC0F-4085-8150-313B6CF05213}" type="slidenum">
              <a:rPr lang="en-US" smtClean="0"/>
              <a:t>‹#›</a:t>
            </a:fld>
            <a:endParaRPr dirty="0" lang="en-US"/>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1" name=""/>
        <p:cNvGrpSpPr/>
        <p:nvPr/>
      </p:nvGrpSpPr>
      <p:grpSpPr>
        <a:xfrm>
          <a:off x="0" y="0"/>
          <a:ext cx="0" cy="0"/>
          <a:chOff x="0" y="0"/>
          <a:chExt cx="0" cy="0"/>
        </a:xfrm>
      </p:grpSpPr>
      <p:sp>
        <p:nvSpPr>
          <p:cNvPr id="1048576" name="Title Placeholder 1"/>
          <p:cNvSpPr>
            <a:spLocks noGrp="1"/>
          </p:cNvSpPr>
          <p:nvPr>
            <p:ph type="title"/>
          </p:nvPr>
        </p:nvSpPr>
        <p:spPr>
          <a:xfrm>
            <a:off x="838200" y="365125"/>
            <a:ext cx="10515600" cy="1325563"/>
          </a:xfrm>
          <a:prstGeom prst="rect"/>
        </p:spPr>
        <p:txBody>
          <a:bodyPr anchor="ctr" bIns="45720" lIns="91440" rIns="91440" rtlCol="0" tIns="45720" vert="horz">
            <a:normAutofit/>
          </a:bodyPr>
          <a:p>
            <a:r>
              <a:rPr lang="en-US"/>
              <a:t>Click to edit Master title style</a:t>
            </a:r>
          </a:p>
        </p:txBody>
      </p:sp>
      <p:sp>
        <p:nvSpPr>
          <p:cNvPr id="1048577" name="Text Placeholder 2"/>
          <p:cNvSpPr>
            <a:spLocks noGrp="1"/>
          </p:cNvSpPr>
          <p:nvPr>
            <p:ph type="body" idx="1"/>
          </p:nvPr>
        </p:nvSpPr>
        <p:spPr>
          <a:xfrm>
            <a:off x="838200" y="1825625"/>
            <a:ext cx="10515600" cy="4351338"/>
          </a:xfrm>
          <a:prstGeom prst="rect"/>
        </p:spPr>
        <p:txBody>
          <a:bodyPr bIns="45720" lIns="91440" rIns="91440" rtlCol="0" tIns="45720" vert="horz">
            <a:normAutofit/>
          </a:bodyPr>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048578" name="Date Placeholder 3"/>
          <p:cNvSpPr>
            <a:spLocks noGrp="1"/>
          </p:cNvSpPr>
          <p:nvPr>
            <p:ph type="dt" sz="half" idx="2"/>
          </p:nvPr>
        </p:nvSpPr>
        <p:spPr>
          <a:xfrm>
            <a:off x="838200" y="6356350"/>
            <a:ext cx="2743200" cy="365125"/>
          </a:xfrm>
          <a:prstGeom prst="rect"/>
        </p:spPr>
        <p:txBody>
          <a:bodyPr anchor="ctr" bIns="45720" lIns="91440" rIns="91440" rtlCol="0" tIns="45720" vert="horz"/>
          <a:lstStyle>
            <a:lvl1pPr algn="l">
              <a:defRPr sz="1200">
                <a:solidFill>
                  <a:schemeClr val="tx1">
                    <a:tint val="75000"/>
                  </a:schemeClr>
                </a:solidFill>
              </a:defRPr>
            </a:lvl1pPr>
          </a:lstStyle>
          <a:p>
            <a:fld id="{8C74A31B-FF56-417B-8DEE-958FFCC6BCD5}" type="datetimeFigureOut">
              <a:rPr lang="en-US" smtClean="0"/>
              <a:t>10/2/2024</a:t>
            </a:fld>
            <a:endParaRPr dirty="0" lang="en-US"/>
          </a:p>
        </p:txBody>
      </p:sp>
      <p:sp>
        <p:nvSpPr>
          <p:cNvPr id="1048579" name="Footer Placeholder 4"/>
          <p:cNvSpPr>
            <a:spLocks noGrp="1"/>
          </p:cNvSpPr>
          <p:nvPr>
            <p:ph type="ftr" sz="quarter" idx="3"/>
          </p:nvPr>
        </p:nvSpPr>
        <p:spPr>
          <a:xfrm>
            <a:off x="4038600" y="6356350"/>
            <a:ext cx="4114800" cy="365125"/>
          </a:xfrm>
          <a:prstGeom prst="rect"/>
        </p:spPr>
        <p:txBody>
          <a:bodyPr anchor="ctr" bIns="45720" lIns="91440" rIns="91440" rtlCol="0" tIns="45720" vert="horz"/>
          <a:lstStyle>
            <a:lvl1pPr algn="ctr">
              <a:defRPr sz="1200">
                <a:solidFill>
                  <a:schemeClr val="tx1">
                    <a:tint val="75000"/>
                  </a:schemeClr>
                </a:solidFill>
              </a:defRPr>
            </a:lvl1pPr>
          </a:lstStyle>
          <a:p>
            <a:endParaRPr dirty="0" lang="en-US"/>
          </a:p>
        </p:txBody>
      </p:sp>
      <p:sp>
        <p:nvSpPr>
          <p:cNvPr id="1048580" name="Slide Number Placeholder 5"/>
          <p:cNvSpPr>
            <a:spLocks noGrp="1"/>
          </p:cNvSpPr>
          <p:nvPr>
            <p:ph type="sldNum" sz="quarter" idx="4"/>
          </p:nvPr>
        </p:nvSpPr>
        <p:spPr>
          <a:xfrm>
            <a:off x="8610600" y="6356350"/>
            <a:ext cx="2743200" cy="365125"/>
          </a:xfrm>
          <a:prstGeom prst="rect"/>
        </p:spPr>
        <p:txBody>
          <a:bodyPr anchor="ctr" bIns="45720" lIns="91440" rIns="91440" rtlCol="0" tIns="45720" vert="horz"/>
          <a:lstStyle>
            <a:lvl1pPr algn="r">
              <a:defRPr sz="1200">
                <a:solidFill>
                  <a:schemeClr val="tx1">
                    <a:tint val="75000"/>
                  </a:schemeClr>
                </a:solidFill>
              </a:defRPr>
            </a:lvl1pPr>
          </a:lstStyle>
          <a:p>
            <a:fld id="{FDED41F8-FC0F-4085-8150-313B6CF05213}" type="slidenum">
              <a:rPr lang="en-US" smtClean="0"/>
              <a:t>‹#›</a:t>
            </a:fld>
            <a:endParaRPr dirty="0" lang="en-US"/>
          </a:p>
        </p:txBody>
      </p:sp>
    </p:spTree>
  </p:cSld>
  <p:clrMap accent1="accent1" accent2="accent2" accent3="accent3" accent4="accent4" accent5="accent5" accent6="accent6" bg1="lt1" bg2="lt2" tx1="dk1" tx2="dk2"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eaLnBrk="1" hangingPunct="1" latinLnBrk="0" rtl="0">
        <a:lnSpc>
          <a:spcPct val="90000"/>
        </a:lnSpc>
        <a:spcBef>
          <a:spcPct val="0"/>
        </a:spcBef>
        <a:buNone/>
        <a:defRPr sz="4400" kern="1200">
          <a:solidFill>
            <a:schemeClr val="tx1"/>
          </a:solidFill>
          <a:latin typeface="+mj-lt"/>
          <a:ea typeface="+mj-ea"/>
          <a:cs typeface="+mj-cs"/>
        </a:defRPr>
      </a:lvl1pPr>
    </p:titleStyle>
    <p:bodyStyle>
      <a:lvl1pPr algn="l" defTabSz="914400" eaLnBrk="1" hangingPunct="1" indent="-228600" latinLnBrk="0" marL="228600" rtl="0">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algn="l" defTabSz="914400" eaLnBrk="1" hangingPunct="1" indent="-228600" latinLnBrk="0" marL="685800" rtl="0">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algn="l" defTabSz="914400" eaLnBrk="1" hangingPunct="1" indent="-228600" latinLnBrk="0" marL="1143000" rtl="0">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algn="l" defTabSz="914400" eaLnBrk="1" hangingPunct="1" indent="-228600" latinLnBrk="0" marL="16002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algn="l" defTabSz="914400" eaLnBrk="1" hangingPunct="1" indent="-228600" latinLnBrk="0" marL="20574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algn="l" defTabSz="914400" eaLnBrk="1" hangingPunct="1" indent="-228600" latinLnBrk="0" marL="25146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algn="l" defTabSz="914400" eaLnBrk="1" hangingPunct="1" indent="-228600" latinLnBrk="0" marL="29718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algn="l" defTabSz="914400" eaLnBrk="1" hangingPunct="1" indent="-228600" latinLnBrk="0" marL="34290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algn="l" defTabSz="914400" eaLnBrk="1" hangingPunct="1" indent="-228600" latinLnBrk="0" marL="38862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emf"/><Relationship Id="rId2" Type="http://schemas.openxmlformats.org/officeDocument/2006/relationships/image" Target="../media/image2.emf"/><Relationship Id="rId3" Type="http://schemas.openxmlformats.org/officeDocument/2006/relationships/image" Target="../media/image3.emf"/><Relationship Id="rId4" Type="http://schemas.openxmlformats.org/officeDocument/2006/relationships/image" Target="../media/image4.emf"/><Relationship Id="rId5"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image" Target="../media/image1.emf"/><Relationship Id="rId2" Type="http://schemas.openxmlformats.org/officeDocument/2006/relationships/image" Target="../media/image2.emf"/><Relationship Id="rId3" Type="http://schemas.openxmlformats.org/officeDocument/2006/relationships/image" Target="../media/image3.emf"/><Relationship Id="rId4" Type="http://schemas.openxmlformats.org/officeDocument/2006/relationships/image" Target="../media/image4.emf"/><Relationship Id="rId5"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image" Target="../media/image8.jpeg"/><Relationship Id="rId5"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image" Target="../media/image9.jpeg"/><Relationship Id="rId5"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image" Target="../media/image10.jpeg"/><Relationship Id="rId5"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image" Target="../media/image11.jpeg"/><Relationship Id="rId5"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image" Target="../media/image12.jpeg"/><Relationship Id="rId5"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image" Target="../media/image13.jpeg"/><Relationship Id="rId5"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image" Target="../media/image14.jpeg"/><Relationship Id="rId5"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diagramLayout" Target="../diagrams/layout1.xml"/><Relationship Id="rId2" Type="http://schemas.openxmlformats.org/officeDocument/2006/relationships/diagramData" Target="../diagrams/data1.xml"/><Relationship Id="rId3" Type="http://schemas.microsoft.com/office/2007/relationships/diagramDrawing" Target="../diagrams/drawing1.xml"/><Relationship Id="rId4" Type="http://schemas.openxmlformats.org/officeDocument/2006/relationships/diagramColors" Target="../diagrams/colors1.xml"/><Relationship Id="rId5" Type="http://schemas.openxmlformats.org/officeDocument/2006/relationships/diagramQuickStyle" Target="../diagrams/quickStyle1.xml"/><Relationship Id="rId6" Type="http://schemas.openxmlformats.org/officeDocument/2006/relationships/image" Target="../media/image5.emf"/><Relationship Id="rId7"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diagramLayout" Target="../diagrams/layout2.xml"/><Relationship Id="rId2" Type="http://schemas.openxmlformats.org/officeDocument/2006/relationships/diagramData" Target="../diagrams/data2.xml"/><Relationship Id="rId3" Type="http://schemas.microsoft.com/office/2007/relationships/diagramDrawing" Target="../diagrams/drawing2.xml"/><Relationship Id="rId4" Type="http://schemas.openxmlformats.org/officeDocument/2006/relationships/diagramColors" Target="../diagrams/colors2.xml"/><Relationship Id="rId5" Type="http://schemas.openxmlformats.org/officeDocument/2006/relationships/diagramQuickStyle" Target="../diagrams/quickStyle2.xml"/><Relationship Id="rId6" Type="http://schemas.openxmlformats.org/officeDocument/2006/relationships/image" Target="../media/image5.emf"/><Relationship Id="rId7" Type="http://schemas.openxmlformats.org/officeDocument/2006/relationships/image" Target="../media/image15.jpeg"/><Relationship Id="rId8"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16.png"/><Relationship Id="rId3"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17.png"/><Relationship Id="rId3"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17.png"/><Relationship Id="rId3"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18.png"/><Relationship Id="rId3"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diagramLayout" Target="../diagrams/layout3.xml"/><Relationship Id="rId2" Type="http://schemas.openxmlformats.org/officeDocument/2006/relationships/diagramData" Target="../diagrams/data3.xml"/><Relationship Id="rId3" Type="http://schemas.microsoft.com/office/2007/relationships/diagramDrawing" Target="../diagrams/drawing3.xml"/><Relationship Id="rId4" Type="http://schemas.openxmlformats.org/officeDocument/2006/relationships/diagramColors" Target="../diagrams/colors3.xml"/><Relationship Id="rId5" Type="http://schemas.openxmlformats.org/officeDocument/2006/relationships/diagramQuickStyle" Target="../diagrams/quickStyle3.xml"/><Relationship Id="rId6" Type="http://schemas.openxmlformats.org/officeDocument/2006/relationships/image" Target="../media/image5.emf"/><Relationship Id="rId7"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image" Target="../media/image19.jpeg"/><Relationship Id="rId2" Type="http://schemas.openxmlformats.org/officeDocument/2006/relationships/image" Target="../media/image4.emf"/><Relationship Id="rId3"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image" Target="../media/image20.png"/><Relationship Id="rId5"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image" Target="../media/image1.emf"/><Relationship Id="rId2" Type="http://schemas.openxmlformats.org/officeDocument/2006/relationships/image" Target="../media/image2.emf"/><Relationship Id="rId3" Type="http://schemas.openxmlformats.org/officeDocument/2006/relationships/image" Target="../media/image3.emf"/><Relationship Id="rId4"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24" name=""/>
        <p:cNvGrpSpPr/>
        <p:nvPr/>
      </p:nvGrpSpPr>
      <p:grpSpPr>
        <a:xfrm>
          <a:off x="0" y="0"/>
          <a:ext cx="0" cy="0"/>
          <a:chOff x="0" y="0"/>
          <a:chExt cx="0" cy="0"/>
        </a:xfrm>
      </p:grpSpPr>
      <p:pic>
        <p:nvPicPr>
          <p:cNvPr id="2097152" name="Picture 1"/>
          <p:cNvPicPr>
            <a:picLocks noChangeAspect="1"/>
          </p:cNvPicPr>
          <p:nvPr/>
        </p:nvPicPr>
        <p:blipFill>
          <a:blip xmlns:r="http://schemas.openxmlformats.org/officeDocument/2006/relationships" r:embed="rId1"/>
          <a:stretch>
            <a:fillRect/>
          </a:stretch>
        </p:blipFill>
        <p:spPr>
          <a:xfrm>
            <a:off x="575549" y="0"/>
            <a:ext cx="11616451" cy="6680068"/>
          </a:xfrm>
          <a:prstGeom prst="rect"/>
        </p:spPr>
      </p:pic>
      <p:sp>
        <p:nvSpPr>
          <p:cNvPr id="1048586" name="Rectangle 10"/>
          <p:cNvSpPr/>
          <p:nvPr/>
        </p:nvSpPr>
        <p:spPr>
          <a:xfrm rot="10800000">
            <a:off x="-79022" y="-93133"/>
            <a:ext cx="12350045" cy="7044267"/>
          </a:xfrm>
          <a:prstGeom prst="rect"/>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US"/>
          </a:p>
        </p:txBody>
      </p:sp>
      <p:pic>
        <p:nvPicPr>
          <p:cNvPr id="2097153" name="Picture 3"/>
          <p:cNvPicPr>
            <a:picLocks noChangeAspect="1"/>
          </p:cNvPicPr>
          <p:nvPr/>
        </p:nvPicPr>
        <p:blipFill rotWithShape="1">
          <a:blip xmlns:r="http://schemas.openxmlformats.org/officeDocument/2006/relationships" r:embed="rId2"/>
          <a:srcRect l="984" r="914" b="11911"/>
          <a:stretch>
            <a:fillRect/>
          </a:stretch>
        </p:blipFill>
        <p:spPr>
          <a:xfrm>
            <a:off x="0" y="4199708"/>
            <a:ext cx="12200709" cy="2688772"/>
          </a:xfrm>
          <a:prstGeom prst="rect"/>
        </p:spPr>
      </p:pic>
      <p:pic>
        <p:nvPicPr>
          <p:cNvPr id="2097154" name="Picture 11"/>
          <p:cNvPicPr>
            <a:picLocks noChangeAspect="1"/>
          </p:cNvPicPr>
          <p:nvPr/>
        </p:nvPicPr>
        <p:blipFill>
          <a:blip xmlns:r="http://schemas.openxmlformats.org/officeDocument/2006/relationships" r:embed="rId3"/>
          <a:stretch>
            <a:fillRect/>
          </a:stretch>
        </p:blipFill>
        <p:spPr>
          <a:xfrm>
            <a:off x="-112889" y="422122"/>
            <a:ext cx="6714451" cy="1972334"/>
          </a:xfrm>
          <a:prstGeom prst="rect"/>
        </p:spPr>
      </p:pic>
      <p:pic>
        <p:nvPicPr>
          <p:cNvPr id="2097155" name="Picture 12"/>
          <p:cNvPicPr>
            <a:picLocks noChangeAspect="1"/>
          </p:cNvPicPr>
          <p:nvPr/>
        </p:nvPicPr>
        <p:blipFill>
          <a:blip xmlns:r="http://schemas.openxmlformats.org/officeDocument/2006/relationships" r:embed="rId4"/>
          <a:stretch>
            <a:fillRect/>
          </a:stretch>
        </p:blipFill>
        <p:spPr>
          <a:xfrm>
            <a:off x="5758041" y="2191001"/>
            <a:ext cx="5882401" cy="1034667"/>
          </a:xfrm>
          <a:prstGeom prst="rect"/>
        </p:spPr>
      </p:pic>
      <p:sp>
        <p:nvSpPr>
          <p:cNvPr id="1048587" name="TextBox 13"/>
          <p:cNvSpPr txBox="1"/>
          <p:nvPr/>
        </p:nvSpPr>
        <p:spPr>
          <a:xfrm>
            <a:off x="474133" y="715791"/>
            <a:ext cx="5762943" cy="134874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Product Analysis and Development </a:t>
            </a:r>
          </a:p>
          <a:p>
            <a:r>
              <a:rPr dirty="0" sz="2800" lang="en-US">
                <a:solidFill>
                  <a:srgbClr val="24A9E1"/>
                </a:solidFill>
                <a:latin typeface="Tajawal Medium" panose="00000600000000000000" pitchFamily="2" charset="-78"/>
                <a:cs typeface="Tajawal Medium" panose="00000600000000000000" pitchFamily="2" charset="-78"/>
              </a:rPr>
              <a:t>Prepared by Dr. Aya Mohamed</a:t>
            </a:r>
          </a:p>
          <a:p>
            <a:r>
              <a:rPr dirty="0" sz="2800" lang="en-US">
                <a:solidFill>
                  <a:srgbClr val="FF9518"/>
                </a:solidFill>
                <a:latin typeface="Tajawal Medium" panose="00000600000000000000" pitchFamily="2" charset="-78"/>
                <a:cs typeface="Tajawal Medium" panose="00000600000000000000" pitchFamily="2" charset="-78"/>
              </a:rPr>
              <a:t>Lecture 2</a:t>
            </a:r>
          </a:p>
        </p:txBody>
      </p:sp>
      <p:sp>
        <p:nvSpPr>
          <p:cNvPr id="1048588" name="TextBox 15"/>
          <p:cNvSpPr txBox="1"/>
          <p:nvPr/>
        </p:nvSpPr>
        <p:spPr>
          <a:xfrm>
            <a:off x="6170241" y="2282376"/>
            <a:ext cx="6156688" cy="954107"/>
          </a:xfrm>
          <a:prstGeom prst="rect"/>
          <a:noFill/>
        </p:spPr>
        <p:txBody>
          <a:bodyPr rtlCol="0" wrap="square">
            <a:spAutoFit/>
          </a:bodyPr>
          <a:p>
            <a:r>
              <a:rPr dirty="0" sz="2800" lang="en-US">
                <a:solidFill>
                  <a:schemeClr val="bg1"/>
                </a:solidFill>
                <a:latin typeface="Tajawal Medium" panose="00000600000000000000" pitchFamily="2" charset="-78"/>
                <a:cs typeface="Tajawal Medium" panose="00000600000000000000" pitchFamily="2" charset="-78"/>
              </a:rPr>
              <a:t>ENT 614</a:t>
            </a:r>
          </a:p>
          <a:p>
            <a:r>
              <a:rPr dirty="0" sz="2800" lang="en-US">
                <a:solidFill>
                  <a:schemeClr val="bg1"/>
                </a:solidFill>
                <a:latin typeface="Tajawal Medium" panose="00000600000000000000" pitchFamily="2" charset="-78"/>
                <a:cs typeface="Tajawal Medium" panose="00000600000000000000" pitchFamily="2" charset="-78"/>
              </a:rPr>
              <a:t>Product Analysis</a:t>
            </a:r>
            <a:endParaRPr dirty="0" sz="2800" lang="en-US">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56" name=""/>
        <p:cNvGrpSpPr/>
        <p:nvPr/>
      </p:nvGrpSpPr>
      <p:grpSpPr>
        <a:xfrm>
          <a:off x="0" y="0"/>
          <a:ext cx="0" cy="0"/>
          <a:chOff x="0" y="0"/>
          <a:chExt cx="0" cy="0"/>
        </a:xfrm>
      </p:grpSpPr>
      <p:pic>
        <p:nvPicPr>
          <p:cNvPr id="2097156" name="Picture 1"/>
          <p:cNvPicPr>
            <a:picLocks noChangeAspect="1"/>
          </p:cNvPicPr>
          <p:nvPr/>
        </p:nvPicPr>
        <p:blipFill>
          <a:blip xmlns:r="http://schemas.openxmlformats.org/officeDocument/2006/relationships" r:embed="rId1"/>
          <a:stretch>
            <a:fillRect/>
          </a:stretch>
        </p:blipFill>
        <p:spPr>
          <a:xfrm>
            <a:off x="575549" y="0"/>
            <a:ext cx="11616451" cy="6680068"/>
          </a:xfrm>
          <a:prstGeom prst="rect"/>
        </p:spPr>
      </p:pic>
      <p:sp>
        <p:nvSpPr>
          <p:cNvPr id="1048589" name="Rectangle 10"/>
          <p:cNvSpPr/>
          <p:nvPr/>
        </p:nvSpPr>
        <p:spPr>
          <a:xfrm rot="10800000">
            <a:off x="-79022" y="-93133"/>
            <a:ext cx="12350045" cy="7044267"/>
          </a:xfrm>
          <a:prstGeom prst="rect"/>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US"/>
          </a:p>
        </p:txBody>
      </p:sp>
      <p:pic>
        <p:nvPicPr>
          <p:cNvPr id="2097157" name="Picture 3"/>
          <p:cNvPicPr>
            <a:picLocks noChangeAspect="1"/>
          </p:cNvPicPr>
          <p:nvPr/>
        </p:nvPicPr>
        <p:blipFill rotWithShape="1">
          <a:blip xmlns:r="http://schemas.openxmlformats.org/officeDocument/2006/relationships" r:embed="rId2"/>
          <a:srcRect l="984" r="914" b="11911"/>
          <a:stretch>
            <a:fillRect/>
          </a:stretch>
        </p:blipFill>
        <p:spPr>
          <a:xfrm>
            <a:off x="0" y="4199708"/>
            <a:ext cx="12200709" cy="2688772"/>
          </a:xfrm>
          <a:prstGeom prst="rect"/>
        </p:spPr>
      </p:pic>
      <p:pic>
        <p:nvPicPr>
          <p:cNvPr id="2097158" name="Picture 11"/>
          <p:cNvPicPr>
            <a:picLocks noChangeAspect="1"/>
          </p:cNvPicPr>
          <p:nvPr/>
        </p:nvPicPr>
        <p:blipFill>
          <a:blip xmlns:r="http://schemas.openxmlformats.org/officeDocument/2006/relationships" r:embed="rId3"/>
          <a:stretch>
            <a:fillRect/>
          </a:stretch>
        </p:blipFill>
        <p:spPr>
          <a:xfrm>
            <a:off x="-112889" y="422122"/>
            <a:ext cx="6714451" cy="1972334"/>
          </a:xfrm>
          <a:prstGeom prst="rect"/>
        </p:spPr>
      </p:pic>
      <p:pic>
        <p:nvPicPr>
          <p:cNvPr id="2097159" name="Picture 12"/>
          <p:cNvPicPr>
            <a:picLocks noChangeAspect="1"/>
          </p:cNvPicPr>
          <p:nvPr/>
        </p:nvPicPr>
        <p:blipFill>
          <a:blip xmlns:r="http://schemas.openxmlformats.org/officeDocument/2006/relationships" r:embed="rId4"/>
          <a:stretch>
            <a:fillRect/>
          </a:stretch>
        </p:blipFill>
        <p:spPr>
          <a:xfrm>
            <a:off x="5547662" y="2284851"/>
            <a:ext cx="5882401" cy="1034667"/>
          </a:xfrm>
          <a:prstGeom prst="rect"/>
        </p:spPr>
      </p:pic>
      <p:sp>
        <p:nvSpPr>
          <p:cNvPr id="1048590" name="TextBox 13"/>
          <p:cNvSpPr txBox="1"/>
          <p:nvPr/>
        </p:nvSpPr>
        <p:spPr>
          <a:xfrm>
            <a:off x="262099" y="517011"/>
            <a:ext cx="5653306" cy="176784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Module 1</a:t>
            </a:r>
          </a:p>
          <a:p>
            <a:r>
              <a:rPr dirty="0" sz="2800" lang="en-US">
                <a:solidFill>
                  <a:srgbClr val="24A9E1"/>
                </a:solidFill>
                <a:latin typeface="Tajawal Medium" panose="00000600000000000000" pitchFamily="2" charset="-78"/>
                <a:cs typeface="Tajawal Medium" panose="00000600000000000000" pitchFamily="2" charset="-78"/>
              </a:rPr>
              <a:t>Product Analysis: Types, Methods, </a:t>
            </a:r>
          </a:p>
          <a:p>
            <a:r>
              <a:rPr dirty="0" sz="2800" lang="en-US">
                <a:solidFill>
                  <a:srgbClr val="24A9E1"/>
                </a:solidFill>
                <a:latin typeface="Tajawal Medium" panose="00000600000000000000" pitchFamily="2" charset="-78"/>
                <a:cs typeface="Tajawal Medium" panose="00000600000000000000" pitchFamily="2" charset="-78"/>
              </a:rPr>
              <a:t>and Examples</a:t>
            </a:r>
          </a:p>
          <a:p>
            <a:r>
              <a:rPr dirty="0" sz="2800" lang="en-US">
                <a:solidFill>
                  <a:srgbClr val="FF9518"/>
                </a:solidFill>
                <a:latin typeface="Tajawal Medium" panose="00000600000000000000" pitchFamily="2" charset="-78"/>
                <a:cs typeface="Tajawal Medium" panose="00000600000000000000" pitchFamily="2" charset="-78"/>
              </a:rPr>
              <a:t>Lecture 2</a:t>
            </a:r>
          </a:p>
        </p:txBody>
      </p:sp>
      <p:sp>
        <p:nvSpPr>
          <p:cNvPr id="1048591" name="TextBox 15"/>
          <p:cNvSpPr txBox="1"/>
          <p:nvPr/>
        </p:nvSpPr>
        <p:spPr>
          <a:xfrm>
            <a:off x="6096000" y="2394456"/>
            <a:ext cx="6156688" cy="523220"/>
          </a:xfrm>
          <a:prstGeom prst="rect"/>
          <a:noFill/>
        </p:spPr>
        <p:txBody>
          <a:bodyPr rtlCol="0" wrap="square">
            <a:spAutoFit/>
          </a:bodyPr>
          <a:p>
            <a:r>
              <a:rPr dirty="0" sz="2800" lang="en-US">
                <a:solidFill>
                  <a:schemeClr val="bg1"/>
                </a:solidFill>
                <a:latin typeface="Tajawal Medium" panose="00000600000000000000" pitchFamily="2" charset="-78"/>
                <a:cs typeface="Tajawal Medium" panose="00000600000000000000" pitchFamily="2" charset="-78"/>
              </a:rPr>
              <a:t>Dr. Aya Mohamed</a:t>
            </a:r>
            <a:endParaRPr dirty="0" sz="2800" lang="en-US">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58" name=""/>
        <p:cNvGrpSpPr/>
        <p:nvPr/>
      </p:nvGrpSpPr>
      <p:grpSpPr>
        <a:xfrm>
          <a:off x="0" y="0"/>
          <a:ext cx="0" cy="0"/>
          <a:chOff x="0" y="0"/>
          <a:chExt cx="0" cy="0"/>
        </a:xfrm>
      </p:grpSpPr>
      <p:pic>
        <p:nvPicPr>
          <p:cNvPr id="2097160" name="Picture 2"/>
          <p:cNvPicPr>
            <a:picLocks noChangeAspect="1"/>
          </p:cNvPicPr>
          <p:nvPr/>
        </p:nvPicPr>
        <p:blipFill>
          <a:blip xmlns:r="http://schemas.openxmlformats.org/officeDocument/2006/relationships" r:embed="rId1"/>
          <a:stretch>
            <a:fillRect/>
          </a:stretch>
        </p:blipFill>
        <p:spPr>
          <a:xfrm>
            <a:off x="2440788" y="5949244"/>
            <a:ext cx="9902229" cy="204838"/>
          </a:xfrm>
          <a:prstGeom prst="rect"/>
        </p:spPr>
      </p:pic>
      <p:pic>
        <p:nvPicPr>
          <p:cNvPr id="2097161"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162"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163" name="Picture 5"/>
          <p:cNvPicPr>
            <a:picLocks noChangeAspect="1"/>
          </p:cNvPicPr>
          <p:nvPr/>
        </p:nvPicPr>
        <p:blipFill>
          <a:blip xmlns:r="http://schemas.openxmlformats.org/officeDocument/2006/relationships" r:embed="rId3"/>
          <a:stretch>
            <a:fillRect/>
          </a:stretch>
        </p:blipFill>
        <p:spPr>
          <a:xfrm>
            <a:off x="-108036" y="0"/>
            <a:ext cx="9533101" cy="1610200"/>
          </a:xfrm>
          <a:prstGeom prst="rect"/>
        </p:spPr>
      </p:pic>
      <p:sp>
        <p:nvSpPr>
          <p:cNvPr id="1048595" name="TextBox 6"/>
          <p:cNvSpPr txBox="1"/>
          <p:nvPr/>
        </p:nvSpPr>
        <p:spPr>
          <a:xfrm>
            <a:off x="2186549" y="543490"/>
            <a:ext cx="7305447" cy="472440"/>
          </a:xfrm>
          <a:prstGeom prst="rect"/>
          <a:noFill/>
        </p:spPr>
        <p:txBody>
          <a:bodyPr rtlCol="0" wrap="none">
            <a:spAutoFit/>
          </a:bodyPr>
          <a:p>
            <a:r>
              <a:rPr dirty="0" sz="2600" lang="en-US">
                <a:solidFill>
                  <a:schemeClr val="bg1"/>
                </a:solidFill>
                <a:latin typeface="Tajawal Medium" panose="00000600000000000000" pitchFamily="2" charset="-78"/>
                <a:cs typeface="Tajawal Medium" panose="00000600000000000000" pitchFamily="2" charset="-78"/>
              </a:rPr>
              <a:t>Product Analysis: Types, Methods, and Examples</a:t>
            </a:r>
            <a:endParaRPr dirty="0" sz="2600" lang="en-US">
              <a:solidFill>
                <a:srgbClr val="FF9518"/>
              </a:solidFill>
              <a:latin typeface="Tajawal Medium" panose="00000600000000000000" pitchFamily="2" charset="-78"/>
              <a:cs typeface="Tajawal Medium" panose="00000600000000000000" pitchFamily="2" charset="-78"/>
            </a:endParaRPr>
          </a:p>
        </p:txBody>
      </p:sp>
      <p:sp>
        <p:nvSpPr>
          <p:cNvPr id="1048596" name="TextBox 7"/>
          <p:cNvSpPr txBox="1"/>
          <p:nvPr/>
        </p:nvSpPr>
        <p:spPr>
          <a:xfrm>
            <a:off x="181446" y="236724"/>
            <a:ext cx="1665841" cy="523220"/>
          </a:xfrm>
          <a:prstGeom prst="rect"/>
          <a:noFill/>
        </p:spPr>
        <p:txBody>
          <a:bodyPr rtlCol="0" wrap="none">
            <a:spAutoFit/>
          </a:bodyPr>
          <a:p>
            <a:pPr algn="ctr"/>
            <a:r>
              <a:rPr dirty="0" sz="2800" lang="en-US">
                <a:solidFill>
                  <a:schemeClr val="bg1"/>
                </a:solidFill>
                <a:latin typeface="Tajawal Medium" panose="00000600000000000000" pitchFamily="2" charset="-78"/>
                <a:cs typeface="Tajawal Medium" panose="00000600000000000000" pitchFamily="2" charset="-78"/>
              </a:rPr>
              <a:t>Module 1</a:t>
            </a:r>
            <a:endParaRPr dirty="0" sz="2800" lang="en-US">
              <a:solidFill>
                <a:srgbClr val="FF9518"/>
              </a:solidFill>
              <a:latin typeface="Tajawal Medium" panose="00000600000000000000" pitchFamily="2" charset="-78"/>
              <a:cs typeface="Tajawal Medium" panose="00000600000000000000" pitchFamily="2" charset="-78"/>
            </a:endParaRPr>
          </a:p>
        </p:txBody>
      </p:sp>
      <p:sp>
        <p:nvSpPr>
          <p:cNvPr id="1048597" name="TextBox 8"/>
          <p:cNvSpPr txBox="1"/>
          <p:nvPr/>
        </p:nvSpPr>
        <p:spPr>
          <a:xfrm>
            <a:off x="1156320" y="1973928"/>
            <a:ext cx="9666288" cy="2222403"/>
          </a:xfrm>
          <a:prstGeom prst="rect"/>
          <a:noFill/>
        </p:spPr>
        <p:txBody>
          <a:bodyPr rtlCol="0" wrap="square">
            <a:spAutoFit/>
          </a:bodyPr>
          <a:p>
            <a:pPr indent="-285750" marL="285750">
              <a:lnSpc>
                <a:spcPct val="200000"/>
              </a:lnSpc>
              <a:buFont typeface="Wingdings" panose="05000000000000000000" pitchFamily="2" charset="2"/>
              <a:buChar char="Ø"/>
            </a:pPr>
            <a:r>
              <a:rPr dirty="0" lang="en-US">
                <a:solidFill>
                  <a:srgbClr val="0A1F61"/>
                </a:solidFill>
                <a:latin typeface="Tajawal ExtraBold" panose="00000800000000000000" pitchFamily="2" charset="-78"/>
                <a:cs typeface="Tajawal ExtraBold" panose="00000800000000000000" pitchFamily="2" charset="-78"/>
              </a:rPr>
              <a:t>Why Is Product Analysis Necessary?</a:t>
            </a:r>
          </a:p>
          <a:p>
            <a:pPr indent="-285750" marL="285750">
              <a:lnSpc>
                <a:spcPct val="200000"/>
              </a:lnSpc>
              <a:buFont typeface="Wingdings" panose="05000000000000000000" pitchFamily="2" charset="2"/>
              <a:buChar char="Ø"/>
            </a:pPr>
            <a:r>
              <a:rPr dirty="0" lang="en-US">
                <a:solidFill>
                  <a:srgbClr val="0A1F61"/>
                </a:solidFill>
                <a:latin typeface="Tajawal ExtraBold" panose="00000800000000000000" pitchFamily="2" charset="-78"/>
                <a:cs typeface="Tajawal ExtraBold" panose="00000800000000000000" pitchFamily="2" charset="-78"/>
              </a:rPr>
              <a:t>    Examining the Difference Between Product Screening and Product Analysis</a:t>
            </a:r>
          </a:p>
          <a:p>
            <a:pPr indent="-285750" marL="285750">
              <a:lnSpc>
                <a:spcPct val="200000"/>
              </a:lnSpc>
              <a:buFont typeface="Wingdings" panose="05000000000000000000" pitchFamily="2" charset="2"/>
              <a:buChar char="Ø"/>
            </a:pPr>
            <a:r>
              <a:rPr dirty="0" lang="en-US">
                <a:solidFill>
                  <a:srgbClr val="0A1F61"/>
                </a:solidFill>
                <a:latin typeface="Tajawal ExtraBold" panose="00000800000000000000" pitchFamily="2" charset="-78"/>
                <a:cs typeface="Tajawal ExtraBold" panose="00000800000000000000" pitchFamily="2" charset="-78"/>
              </a:rPr>
              <a:t>    What Is the Difference Between Customer Analysis and Product Analysis?</a:t>
            </a:r>
          </a:p>
          <a:p>
            <a:pPr indent="-285750" marL="285750">
              <a:lnSpc>
                <a:spcPct val="200000"/>
              </a:lnSpc>
              <a:buFont typeface="Wingdings" panose="05000000000000000000" pitchFamily="2" charset="2"/>
              <a:buChar char="Ø"/>
            </a:pPr>
            <a:r>
              <a:rPr dirty="0" lang="en-US">
                <a:solidFill>
                  <a:srgbClr val="0A1F61"/>
                </a:solidFill>
                <a:latin typeface="Tajawal ExtraBold" panose="00000800000000000000" pitchFamily="2" charset="-78"/>
                <a:cs typeface="Tajawal ExtraBold" panose="00000800000000000000" pitchFamily="2" charset="-78"/>
              </a:rPr>
              <a:t>    Difference Between Ladle Analysis and Product Analysis</a:t>
            </a:r>
          </a:p>
        </p:txBody>
      </p:sp>
      <p:pic>
        <p:nvPicPr>
          <p:cNvPr id="2097164" name="Picture 10"/>
          <p:cNvPicPr>
            <a:picLocks noChangeAspect="1"/>
          </p:cNvPicPr>
          <p:nvPr/>
        </p:nvPicPr>
        <p:blipFill>
          <a:blip xmlns:r="http://schemas.openxmlformats.org/officeDocument/2006/relationships" r:embed="rId2"/>
          <a:stretch>
            <a:fillRect/>
          </a:stretch>
        </p:blipFill>
        <p:spPr>
          <a:xfrm rot="5400000">
            <a:off x="10377577" y="542048"/>
            <a:ext cx="880960" cy="2785984"/>
          </a:xfrm>
          <a:prstGeom prst="rect"/>
        </p:spPr>
      </p:pic>
      <p:sp>
        <p:nvSpPr>
          <p:cNvPr id="1048598" name="TextBox 11"/>
          <p:cNvSpPr txBox="1"/>
          <p:nvPr/>
        </p:nvSpPr>
        <p:spPr>
          <a:xfrm>
            <a:off x="9532836" y="1608324"/>
            <a:ext cx="1741706" cy="510541"/>
          </a:xfrm>
          <a:prstGeom prst="rect"/>
          <a:noFill/>
        </p:spPr>
        <p:txBody>
          <a:bodyPr rtlCol="0" wrap="none">
            <a:spAutoFit/>
          </a:bodyPr>
          <a:p>
            <a:pPr algn="ctr"/>
            <a:r>
              <a:rPr dirty="0" sz="2800" lang="en-US">
                <a:solidFill>
                  <a:schemeClr val="bg1"/>
                </a:solidFill>
                <a:latin typeface="Tajawal Medium" panose="00000600000000000000" pitchFamily="2" charset="-78"/>
                <a:cs typeface="Tajawal Medium" panose="00000600000000000000" pitchFamily="2" charset="-78"/>
              </a:rPr>
              <a:t>Lecture  2</a:t>
            </a:r>
            <a:endParaRPr dirty="0" sz="2800" lang="en-US">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59" name=""/>
        <p:cNvGrpSpPr/>
        <p:nvPr/>
      </p:nvGrpSpPr>
      <p:grpSpPr>
        <a:xfrm>
          <a:off x="0" y="0"/>
          <a:ext cx="0" cy="0"/>
          <a:chOff x="0" y="0"/>
          <a:chExt cx="0" cy="0"/>
        </a:xfrm>
      </p:grpSpPr>
      <p:pic>
        <p:nvPicPr>
          <p:cNvPr id="2097165" name="Picture 2"/>
          <p:cNvPicPr>
            <a:picLocks noChangeAspect="1"/>
          </p:cNvPicPr>
          <p:nvPr/>
        </p:nvPicPr>
        <p:blipFill>
          <a:blip xmlns:r="http://schemas.openxmlformats.org/officeDocument/2006/relationships" r:embed="rId1"/>
          <a:stretch>
            <a:fillRect/>
          </a:stretch>
        </p:blipFill>
        <p:spPr>
          <a:xfrm>
            <a:off x="2440788" y="5949244"/>
            <a:ext cx="9902229" cy="204838"/>
          </a:xfrm>
          <a:prstGeom prst="rect"/>
        </p:spPr>
      </p:pic>
      <p:pic>
        <p:nvPicPr>
          <p:cNvPr id="2097166"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167"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168" name="Picture 5"/>
          <p:cNvPicPr>
            <a:picLocks noChangeAspect="1"/>
          </p:cNvPicPr>
          <p:nvPr/>
        </p:nvPicPr>
        <p:blipFill>
          <a:blip xmlns:r="http://schemas.openxmlformats.org/officeDocument/2006/relationships" r:embed="rId3"/>
          <a:stretch>
            <a:fillRect/>
          </a:stretch>
        </p:blipFill>
        <p:spPr>
          <a:xfrm>
            <a:off x="-108036" y="0"/>
            <a:ext cx="9533101" cy="1610200"/>
          </a:xfrm>
          <a:prstGeom prst="rect"/>
        </p:spPr>
      </p:pic>
      <p:sp>
        <p:nvSpPr>
          <p:cNvPr id="1048599" name="TextBox 6"/>
          <p:cNvSpPr txBox="1"/>
          <p:nvPr/>
        </p:nvSpPr>
        <p:spPr>
          <a:xfrm>
            <a:off x="2186549" y="543490"/>
            <a:ext cx="5140574"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Importance of Product Analysis</a:t>
            </a:r>
            <a:endParaRPr dirty="0" sz="2800" lang="en-US">
              <a:solidFill>
                <a:srgbClr val="FF9518"/>
              </a:solidFill>
              <a:latin typeface="Tajawal Medium" panose="00000600000000000000" pitchFamily="2" charset="-78"/>
              <a:cs typeface="Tajawal Medium" panose="00000600000000000000" pitchFamily="2" charset="-78"/>
            </a:endParaRPr>
          </a:p>
        </p:txBody>
      </p:sp>
      <p:sp>
        <p:nvSpPr>
          <p:cNvPr id="1048600" name="TextBox 8"/>
          <p:cNvSpPr txBox="1"/>
          <p:nvPr/>
        </p:nvSpPr>
        <p:spPr>
          <a:xfrm>
            <a:off x="1422026" y="1841406"/>
            <a:ext cx="9533101" cy="2776401"/>
          </a:xfrm>
          <a:prstGeom prst="rect"/>
          <a:noFill/>
        </p:spPr>
        <p:txBody>
          <a:bodyPr rtlCol="0" wrap="square">
            <a:spAutoFit/>
          </a:bodyPr>
          <a:p>
            <a:pPr>
              <a:lnSpc>
                <a:spcPct val="200000"/>
              </a:lnSpc>
            </a:pPr>
            <a:r>
              <a:rPr b="1" dirty="0" lang="en-US">
                <a:solidFill>
                  <a:srgbClr val="0A1F61"/>
                </a:solidFill>
                <a:latin typeface="Tajawal ExtraBold" panose="00000800000000000000" pitchFamily="2" charset="-78"/>
                <a:cs typeface="Tajawal ExtraBold" panose="00000800000000000000" pitchFamily="2" charset="-78"/>
              </a:rPr>
              <a:t>1- Understand the Target Market for Your Product.</a:t>
            </a:r>
          </a:p>
          <a:p>
            <a:pPr>
              <a:lnSpc>
                <a:spcPct val="200000"/>
              </a:lnSpc>
            </a:pPr>
            <a:endParaRPr b="1" dirty="0" lang="en-US">
              <a:solidFill>
                <a:srgbClr val="0A1F61"/>
              </a:solidFill>
              <a:latin typeface="Tajawal ExtraBold" panose="00000800000000000000" pitchFamily="2" charset="-78"/>
              <a:cs typeface="Tajawal ExtraBold" panose="00000800000000000000" pitchFamily="2" charset="-78"/>
            </a:endParaRPr>
          </a:p>
          <a:p>
            <a:pPr indent="-285750" marL="285750">
              <a:lnSpc>
                <a:spcPct val="200000"/>
              </a:lnSpc>
              <a:buFont typeface="Wingdings" panose="05000000000000000000" pitchFamily="2" charset="2"/>
              <a:buChar char="Ø"/>
            </a:pPr>
            <a:endParaRPr dirty="0" lang="en-US">
              <a:solidFill>
                <a:srgbClr val="0A1F61"/>
              </a:solidFill>
              <a:latin typeface="Tajawal ExtraBold" panose="00000800000000000000" pitchFamily="2" charset="-78"/>
              <a:cs typeface="Tajawal ExtraBold" panose="00000800000000000000" pitchFamily="2" charset="-78"/>
            </a:endParaRPr>
          </a:p>
          <a:p>
            <a:pPr indent="-285750" marL="285750">
              <a:lnSpc>
                <a:spcPct val="200000"/>
              </a:lnSpc>
              <a:buFont typeface="Wingdings" panose="05000000000000000000" pitchFamily="2" charset="2"/>
              <a:buChar char="Ø"/>
            </a:pPr>
            <a:r>
              <a:rPr dirty="0" lang="en-US">
                <a:solidFill>
                  <a:srgbClr val="0A1F61"/>
                </a:solidFill>
                <a:latin typeface="Tajawal ExtraBold" panose="00000800000000000000" pitchFamily="2" charset="-78"/>
                <a:cs typeface="Tajawal ExtraBold" panose="00000800000000000000" pitchFamily="2" charset="-78"/>
              </a:rPr>
              <a:t>You can’t create a product that people will want to buy if you don’t know what they want. Product analysis helps you figure out the needs and wants of your target market.</a:t>
            </a:r>
          </a:p>
        </p:txBody>
      </p:sp>
      <p:pic>
        <p:nvPicPr>
          <p:cNvPr id="2097169" name="Picture 11"/>
          <p:cNvPicPr>
            <a:picLocks noChangeAspect="1"/>
          </p:cNvPicPr>
          <p:nvPr/>
        </p:nvPicPr>
        <p:blipFill>
          <a:blip xmlns:r="http://schemas.openxmlformats.org/officeDocument/2006/relationships" r:embed="rId2"/>
          <a:stretch>
            <a:fillRect/>
          </a:stretch>
        </p:blipFill>
        <p:spPr>
          <a:xfrm rot="5400000">
            <a:off x="6071859" y="-1962595"/>
            <a:ext cx="880960" cy="9902229"/>
          </a:xfrm>
          <a:prstGeom prst="rect"/>
        </p:spPr>
      </p:pic>
      <p:sp>
        <p:nvSpPr>
          <p:cNvPr id="1048601" name="TextBox 14"/>
          <p:cNvSpPr txBox="1"/>
          <p:nvPr/>
        </p:nvSpPr>
        <p:spPr>
          <a:xfrm>
            <a:off x="1874165" y="2610680"/>
            <a:ext cx="9220160" cy="802640"/>
          </a:xfrm>
          <a:prstGeom prst="rect"/>
          <a:noFill/>
        </p:spPr>
        <p:txBody>
          <a:bodyPr wrap="square">
            <a:spAutoFit/>
          </a:bodyPr>
          <a:p>
            <a:r>
              <a:rPr dirty="0" sz="2400" lang="en-US">
                <a:solidFill>
                  <a:schemeClr val="bg1"/>
                </a:solidFill>
              </a:rPr>
              <a:t>A target market is the segment of consumers most likely to want or need a business's products or services.</a:t>
            </a:r>
          </a:p>
        </p:txBody>
      </p:sp>
      <p:pic>
        <p:nvPicPr>
          <p:cNvPr id="2097170" name="Picture 16" descr="A person wearing glasses  Description automatically generated with low confidence"/>
          <p:cNvPicPr>
            <a:picLocks noChangeAspect="1"/>
          </p:cNvPicPr>
          <p:nvPr/>
        </p:nvPicPr>
        <p:blipFill>
          <a:blip xmlns:r="http://schemas.openxmlformats.org/officeDocument/2006/relationships" r:embed="rId4" cstate="print"/>
          <a:stretch>
            <a:fillRect/>
          </a:stretch>
        </p:blipFill>
        <p:spPr>
          <a:xfrm>
            <a:off x="8124683" y="4719222"/>
            <a:ext cx="3458817" cy="1945585"/>
          </a:xfrm>
          <a:prstGeom prst="rec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60" name=""/>
        <p:cNvGrpSpPr/>
        <p:nvPr/>
      </p:nvGrpSpPr>
      <p:grpSpPr>
        <a:xfrm>
          <a:off x="0" y="0"/>
          <a:ext cx="0" cy="0"/>
          <a:chOff x="0" y="0"/>
          <a:chExt cx="0" cy="0"/>
        </a:xfrm>
      </p:grpSpPr>
      <p:pic>
        <p:nvPicPr>
          <p:cNvPr id="2097171" name="Picture 2"/>
          <p:cNvPicPr>
            <a:picLocks noChangeAspect="1"/>
          </p:cNvPicPr>
          <p:nvPr/>
        </p:nvPicPr>
        <p:blipFill>
          <a:blip xmlns:r="http://schemas.openxmlformats.org/officeDocument/2006/relationships" r:embed="rId1"/>
          <a:stretch>
            <a:fillRect/>
          </a:stretch>
        </p:blipFill>
        <p:spPr>
          <a:xfrm>
            <a:off x="2440788" y="5949244"/>
            <a:ext cx="9902229" cy="204838"/>
          </a:xfrm>
          <a:prstGeom prst="rect"/>
        </p:spPr>
      </p:pic>
      <p:pic>
        <p:nvPicPr>
          <p:cNvPr id="2097172"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173"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174" name="Picture 5"/>
          <p:cNvPicPr>
            <a:picLocks noChangeAspect="1"/>
          </p:cNvPicPr>
          <p:nvPr/>
        </p:nvPicPr>
        <p:blipFill>
          <a:blip xmlns:r="http://schemas.openxmlformats.org/officeDocument/2006/relationships" r:embed="rId3"/>
          <a:stretch>
            <a:fillRect/>
          </a:stretch>
        </p:blipFill>
        <p:spPr>
          <a:xfrm>
            <a:off x="-108036" y="0"/>
            <a:ext cx="9533101" cy="1610200"/>
          </a:xfrm>
          <a:prstGeom prst="rect"/>
        </p:spPr>
      </p:pic>
      <p:sp>
        <p:nvSpPr>
          <p:cNvPr id="1048602" name="TextBox 6"/>
          <p:cNvSpPr txBox="1"/>
          <p:nvPr/>
        </p:nvSpPr>
        <p:spPr>
          <a:xfrm>
            <a:off x="2186549" y="543490"/>
            <a:ext cx="5140574"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Importance of Product Analysis</a:t>
            </a:r>
            <a:endParaRPr dirty="0" sz="2800" lang="en-US">
              <a:solidFill>
                <a:srgbClr val="FF9518"/>
              </a:solidFill>
              <a:latin typeface="Tajawal Medium" panose="00000600000000000000" pitchFamily="2" charset="-78"/>
              <a:cs typeface="Tajawal Medium" panose="00000600000000000000" pitchFamily="2" charset="-78"/>
            </a:endParaRPr>
          </a:p>
        </p:txBody>
      </p:sp>
      <p:sp>
        <p:nvSpPr>
          <p:cNvPr id="1048603" name="TextBox 8"/>
          <p:cNvSpPr txBox="1"/>
          <p:nvPr/>
        </p:nvSpPr>
        <p:spPr>
          <a:xfrm>
            <a:off x="1422026" y="1258318"/>
            <a:ext cx="9533101" cy="3825241"/>
          </a:xfrm>
          <a:prstGeom prst="rect"/>
          <a:noFill/>
        </p:spPr>
        <p:txBody>
          <a:bodyPr rtlCol="0" wrap="square">
            <a:spAutoFit/>
          </a:bodyPr>
          <a:p>
            <a:pPr>
              <a:lnSpc>
                <a:spcPct val="200000"/>
              </a:lnSpc>
            </a:pPr>
            <a:r>
              <a:rPr b="1" dirty="0" lang="en-US">
                <a:solidFill>
                  <a:srgbClr val="0A1F61"/>
                </a:solidFill>
                <a:latin typeface="Tajawal ExtraBold" panose="00000800000000000000" pitchFamily="2" charset="-78"/>
                <a:cs typeface="Tajawal ExtraBold" panose="00000800000000000000" pitchFamily="2" charset="-78"/>
              </a:rPr>
              <a:t>1- Understand the Target Market for Your Product.</a:t>
            </a:r>
          </a:p>
          <a:p>
            <a:pPr>
              <a:lnSpc>
                <a:spcPct val="200000"/>
              </a:lnSpc>
            </a:pPr>
            <a:endParaRPr b="1" dirty="0" lang="en-US">
              <a:solidFill>
                <a:srgbClr val="0A1F61"/>
              </a:solidFill>
              <a:latin typeface="Tajawal ExtraBold" panose="00000800000000000000" pitchFamily="2" charset="-78"/>
              <a:cs typeface="Tajawal ExtraBold" panose="00000800000000000000" pitchFamily="2" charset="-78"/>
            </a:endParaRPr>
          </a:p>
          <a:p>
            <a:pPr indent="-285750" marL="285750">
              <a:lnSpc>
                <a:spcPct val="200000"/>
              </a:lnSpc>
              <a:buFont typeface="Wingdings" panose="05000000000000000000" pitchFamily="2" charset="2"/>
              <a:buChar char="Ø"/>
            </a:pPr>
            <a:r>
              <a:rPr b="1" dirty="0" lang="en-US">
                <a:solidFill>
                  <a:schemeClr val="accent1">
                    <a:lumMod val="75000"/>
                  </a:schemeClr>
                </a:solidFill>
                <a:latin typeface="Tajawal ExtraBold" panose="00000800000000000000" pitchFamily="2" charset="-78"/>
                <a:cs typeface="Tajawal ExtraBold" panose="00000800000000000000" pitchFamily="2" charset="-78"/>
              </a:rPr>
              <a:t>Demographics</a:t>
            </a:r>
          </a:p>
          <a:p>
            <a:pPr>
              <a:lnSpc>
                <a:spcPct val="200000"/>
              </a:lnSpc>
            </a:pPr>
            <a:r>
              <a:rPr b="1" dirty="0" lang="en-US">
                <a:solidFill>
                  <a:srgbClr val="0A1F61"/>
                </a:solidFill>
                <a:latin typeface="Tajawal ExtraBold" panose="00000800000000000000" pitchFamily="2" charset="-78"/>
                <a:cs typeface="Tajawal ExtraBold" panose="00000800000000000000" pitchFamily="2" charset="-78"/>
              </a:rPr>
              <a:t>like their age, gender, employment status, life stage, family structure, religion and income  </a:t>
            </a:r>
            <a:r>
              <a:rPr b="1" dirty="0" lang="en-US">
                <a:solidFill>
                  <a:srgbClr val="FF0000"/>
                </a:solidFill>
                <a:latin typeface="Tajawal ExtraBold" panose="00000800000000000000" pitchFamily="2" charset="-78"/>
                <a:cs typeface="Tajawal ExtraBold" panose="00000800000000000000" pitchFamily="2" charset="-78"/>
              </a:rPr>
              <a:t>EXAMPLE </a:t>
            </a:r>
          </a:p>
          <a:p>
            <a:pPr indent="-285750" marL="285750">
              <a:lnSpc>
                <a:spcPct val="200000"/>
              </a:lnSpc>
              <a:buFont typeface="Wingdings" panose="05000000000000000000" pitchFamily="2" charset="2"/>
              <a:buChar char="q"/>
            </a:pPr>
            <a:r>
              <a:rPr b="1" dirty="0" lang="en-US">
                <a:solidFill>
                  <a:srgbClr val="0A1F61"/>
                </a:solidFill>
                <a:latin typeface="Tajawal ExtraBold" panose="00000800000000000000" pitchFamily="2" charset="-78"/>
                <a:cs typeface="Tajawal ExtraBold" panose="00000800000000000000" pitchFamily="2" charset="-78"/>
              </a:rPr>
              <a:t>College students with a part-time job</a:t>
            </a:r>
          </a:p>
          <a:p>
            <a:pPr indent="-285750" marL="285750">
              <a:lnSpc>
                <a:spcPct val="200000"/>
              </a:lnSpc>
              <a:buFont typeface="Wingdings" panose="05000000000000000000" pitchFamily="2" charset="2"/>
              <a:buChar char="q"/>
            </a:pPr>
            <a:r>
              <a:rPr b="1" dirty="0" lang="en-US">
                <a:solidFill>
                  <a:srgbClr val="0A1F61"/>
                </a:solidFill>
                <a:latin typeface="Tajawal ExtraBold" panose="00000800000000000000" pitchFamily="2" charset="-78"/>
                <a:cs typeface="Tajawal ExtraBold" panose="00000800000000000000" pitchFamily="2" charset="-78"/>
              </a:rPr>
              <a:t>Women ages 40–50 who are employed full time with a yearly income of at least $60,000</a:t>
            </a:r>
          </a:p>
        </p:txBody>
      </p:sp>
      <p:pic>
        <p:nvPicPr>
          <p:cNvPr id="2097175" name="Picture 11"/>
          <p:cNvPicPr>
            <a:picLocks noChangeAspect="1"/>
          </p:cNvPicPr>
          <p:nvPr/>
        </p:nvPicPr>
        <p:blipFill>
          <a:blip xmlns:r="http://schemas.openxmlformats.org/officeDocument/2006/relationships" r:embed="rId2"/>
          <a:stretch>
            <a:fillRect/>
          </a:stretch>
        </p:blipFill>
        <p:spPr>
          <a:xfrm rot="5400000">
            <a:off x="6215246" y="-2825219"/>
            <a:ext cx="594186" cy="9902229"/>
          </a:xfrm>
          <a:prstGeom prst="rect"/>
        </p:spPr>
      </p:pic>
      <p:sp>
        <p:nvSpPr>
          <p:cNvPr id="1048604" name="TextBox 14"/>
          <p:cNvSpPr txBox="1"/>
          <p:nvPr/>
        </p:nvSpPr>
        <p:spPr>
          <a:xfrm>
            <a:off x="1860913" y="1961322"/>
            <a:ext cx="9220160" cy="461665"/>
          </a:xfrm>
          <a:prstGeom prst="rect"/>
          <a:noFill/>
        </p:spPr>
        <p:txBody>
          <a:bodyPr wrap="square">
            <a:spAutoFit/>
          </a:bodyPr>
          <a:p>
            <a:r>
              <a:rPr dirty="0" sz="2400" lang="en-US">
                <a:solidFill>
                  <a:schemeClr val="bg1"/>
                </a:solidFill>
              </a:rPr>
              <a:t>Factors to consider when defining your target market</a:t>
            </a:r>
          </a:p>
        </p:txBody>
      </p:sp>
      <p:pic>
        <p:nvPicPr>
          <p:cNvPr id="2097176" name="Picture 9" descr="A person folding the arms  Description automatically generated"/>
          <p:cNvPicPr>
            <a:picLocks noChangeAspect="1"/>
          </p:cNvPicPr>
          <p:nvPr/>
        </p:nvPicPr>
        <p:blipFill rotWithShape="1">
          <a:blip xmlns:r="http://schemas.openxmlformats.org/officeDocument/2006/relationships" r:embed="rId4"/>
          <a:srcRect b="15740"/>
          <a:stretch>
            <a:fillRect/>
          </a:stretch>
        </p:blipFill>
        <p:spPr>
          <a:xfrm>
            <a:off x="9584319" y="85312"/>
            <a:ext cx="2524125" cy="1524888"/>
          </a:xfrm>
          <a:prstGeom prst="rec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61" name=""/>
        <p:cNvGrpSpPr/>
        <p:nvPr/>
      </p:nvGrpSpPr>
      <p:grpSpPr>
        <a:xfrm>
          <a:off x="0" y="0"/>
          <a:ext cx="0" cy="0"/>
          <a:chOff x="0" y="0"/>
          <a:chExt cx="0" cy="0"/>
        </a:xfrm>
      </p:grpSpPr>
      <p:pic>
        <p:nvPicPr>
          <p:cNvPr id="2097177" name="Picture 2"/>
          <p:cNvPicPr>
            <a:picLocks noChangeAspect="1"/>
          </p:cNvPicPr>
          <p:nvPr/>
        </p:nvPicPr>
        <p:blipFill>
          <a:blip xmlns:r="http://schemas.openxmlformats.org/officeDocument/2006/relationships" r:embed="rId1"/>
          <a:stretch>
            <a:fillRect/>
          </a:stretch>
        </p:blipFill>
        <p:spPr>
          <a:xfrm>
            <a:off x="2440788" y="5949244"/>
            <a:ext cx="9902229" cy="204838"/>
          </a:xfrm>
          <a:prstGeom prst="rect"/>
        </p:spPr>
      </p:pic>
      <p:pic>
        <p:nvPicPr>
          <p:cNvPr id="2097178"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179"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180" name="Picture 5"/>
          <p:cNvPicPr>
            <a:picLocks noChangeAspect="1"/>
          </p:cNvPicPr>
          <p:nvPr/>
        </p:nvPicPr>
        <p:blipFill>
          <a:blip xmlns:r="http://schemas.openxmlformats.org/officeDocument/2006/relationships" r:embed="rId3"/>
          <a:stretch>
            <a:fillRect/>
          </a:stretch>
        </p:blipFill>
        <p:spPr>
          <a:xfrm>
            <a:off x="-108036" y="0"/>
            <a:ext cx="9533101" cy="1610200"/>
          </a:xfrm>
          <a:prstGeom prst="rect"/>
        </p:spPr>
      </p:pic>
      <p:sp>
        <p:nvSpPr>
          <p:cNvPr id="1048605" name="TextBox 6"/>
          <p:cNvSpPr txBox="1"/>
          <p:nvPr/>
        </p:nvSpPr>
        <p:spPr>
          <a:xfrm>
            <a:off x="2186549" y="543490"/>
            <a:ext cx="5140574"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Importance of Product Analysis</a:t>
            </a:r>
            <a:endParaRPr dirty="0" sz="2800" lang="en-US">
              <a:solidFill>
                <a:srgbClr val="FF9518"/>
              </a:solidFill>
              <a:latin typeface="Tajawal Medium" panose="00000600000000000000" pitchFamily="2" charset="-78"/>
              <a:cs typeface="Tajawal Medium" panose="00000600000000000000" pitchFamily="2" charset="-78"/>
            </a:endParaRPr>
          </a:p>
        </p:txBody>
      </p:sp>
      <p:sp>
        <p:nvSpPr>
          <p:cNvPr id="1048606" name="TextBox 8"/>
          <p:cNvSpPr txBox="1"/>
          <p:nvPr/>
        </p:nvSpPr>
        <p:spPr>
          <a:xfrm>
            <a:off x="1422026" y="1258318"/>
            <a:ext cx="9533101" cy="4358640"/>
          </a:xfrm>
          <a:prstGeom prst="rect"/>
          <a:noFill/>
        </p:spPr>
        <p:txBody>
          <a:bodyPr rtlCol="0" wrap="square">
            <a:spAutoFit/>
          </a:bodyPr>
          <a:p>
            <a:pPr>
              <a:lnSpc>
                <a:spcPct val="200000"/>
              </a:lnSpc>
            </a:pPr>
            <a:r>
              <a:rPr b="1" dirty="0" lang="en-US">
                <a:solidFill>
                  <a:srgbClr val="0A1F61"/>
                </a:solidFill>
                <a:latin typeface="Tajawal ExtraBold" panose="00000800000000000000" pitchFamily="2" charset="-78"/>
                <a:cs typeface="Tajawal ExtraBold" panose="00000800000000000000" pitchFamily="2" charset="-78"/>
              </a:rPr>
              <a:t>1- Understand the Target Market for Your Product.</a:t>
            </a:r>
          </a:p>
          <a:p>
            <a:pPr>
              <a:lnSpc>
                <a:spcPct val="200000"/>
              </a:lnSpc>
            </a:pPr>
            <a:endParaRPr b="1" dirty="0" lang="en-US">
              <a:solidFill>
                <a:srgbClr val="0A1F61"/>
              </a:solidFill>
              <a:latin typeface="Tajawal ExtraBold" panose="00000800000000000000" pitchFamily="2" charset="-78"/>
              <a:cs typeface="Tajawal ExtraBold" panose="00000800000000000000" pitchFamily="2" charset="-78"/>
            </a:endParaRPr>
          </a:p>
          <a:p>
            <a:pPr indent="-285750" marL="285750">
              <a:lnSpc>
                <a:spcPct val="200000"/>
              </a:lnSpc>
              <a:buFont typeface="Wingdings" panose="05000000000000000000" pitchFamily="2" charset="2"/>
              <a:buChar char="Ø"/>
            </a:pPr>
            <a:r>
              <a:rPr b="1" dirty="0" lang="en-US">
                <a:solidFill>
                  <a:schemeClr val="accent1">
                    <a:lumMod val="75000"/>
                  </a:schemeClr>
                </a:solidFill>
                <a:latin typeface="Tajawal ExtraBold" panose="00000800000000000000" pitchFamily="2" charset="-78"/>
                <a:cs typeface="Tajawal ExtraBold" panose="00000800000000000000" pitchFamily="2" charset="-78"/>
              </a:rPr>
              <a:t>Geographics</a:t>
            </a:r>
          </a:p>
          <a:p>
            <a:pPr indent="-285750" marL="285750">
              <a:lnSpc>
                <a:spcPct val="200000"/>
              </a:lnSpc>
              <a:buFont typeface="Wingdings" panose="05000000000000000000" pitchFamily="2" charset="2"/>
              <a:buChar char="§"/>
            </a:pPr>
            <a:r>
              <a:rPr b="1" dirty="0" lang="en-US">
                <a:solidFill>
                  <a:srgbClr val="0A1F61"/>
                </a:solidFill>
                <a:latin typeface="Tajawal ExtraBold" panose="00000800000000000000" pitchFamily="2" charset="-78"/>
                <a:cs typeface="Tajawal ExtraBold" panose="00000800000000000000" pitchFamily="2" charset="-78"/>
              </a:rPr>
              <a:t> Whether they live in a rural, suburban or urban environment</a:t>
            </a:r>
          </a:p>
          <a:p>
            <a:pPr indent="-285750" marL="285750">
              <a:lnSpc>
                <a:spcPct val="200000"/>
              </a:lnSpc>
              <a:buFont typeface="Wingdings" panose="05000000000000000000" pitchFamily="2" charset="2"/>
              <a:buChar char="§"/>
            </a:pPr>
            <a:r>
              <a:rPr b="1" dirty="0" lang="en-US">
                <a:solidFill>
                  <a:srgbClr val="0A1F61"/>
                </a:solidFill>
                <a:latin typeface="Tajawal ExtraBold" panose="00000800000000000000" pitchFamily="2" charset="-78"/>
                <a:cs typeface="Tajawal ExtraBold" panose="00000800000000000000" pitchFamily="2" charset="-78"/>
              </a:rPr>
              <a:t>  Which area of the country they live in</a:t>
            </a:r>
          </a:p>
          <a:p>
            <a:pPr indent="-285750" marL="285750">
              <a:lnSpc>
                <a:spcPct val="200000"/>
              </a:lnSpc>
              <a:buFont typeface="Wingdings" panose="05000000000000000000" pitchFamily="2" charset="2"/>
              <a:buChar char="§"/>
            </a:pPr>
            <a:r>
              <a:rPr b="1" dirty="0" lang="en-US">
                <a:solidFill>
                  <a:srgbClr val="0A1F61"/>
                </a:solidFill>
                <a:latin typeface="Tajawal ExtraBold" panose="00000800000000000000" pitchFamily="2" charset="-78"/>
                <a:cs typeface="Tajawal ExtraBold" panose="00000800000000000000" pitchFamily="2" charset="-78"/>
              </a:rPr>
              <a:t>  Their local language and time zone   </a:t>
            </a:r>
            <a:r>
              <a:rPr b="1" dirty="0" lang="en-US">
                <a:solidFill>
                  <a:srgbClr val="FF0000"/>
                </a:solidFill>
                <a:latin typeface="Tajawal ExtraBold" panose="00000800000000000000" pitchFamily="2" charset="-78"/>
                <a:cs typeface="Tajawal ExtraBold" panose="00000800000000000000" pitchFamily="2" charset="-78"/>
              </a:rPr>
              <a:t>EXAMPLE</a:t>
            </a:r>
            <a:r>
              <a:rPr b="1" dirty="0" lang="en-US">
                <a:solidFill>
                  <a:srgbClr val="0A1F61"/>
                </a:solidFill>
                <a:latin typeface="Tajawal ExtraBold" panose="00000800000000000000" pitchFamily="2" charset="-78"/>
                <a:cs typeface="Tajawal ExtraBold" panose="00000800000000000000" pitchFamily="2" charset="-78"/>
              </a:rPr>
              <a:t> </a:t>
            </a:r>
          </a:p>
          <a:p>
            <a:pPr indent="-285750" marL="285750">
              <a:lnSpc>
                <a:spcPct val="200000"/>
              </a:lnSpc>
              <a:buFont typeface="Wingdings" panose="05000000000000000000" pitchFamily="2" charset="2"/>
              <a:buChar char="q"/>
            </a:pPr>
            <a:r>
              <a:rPr b="1" dirty="0" lang="en-US">
                <a:solidFill>
                  <a:srgbClr val="0A1F61"/>
                </a:solidFill>
                <a:latin typeface="Tajawal ExtraBold" panose="00000800000000000000" pitchFamily="2" charset="-78"/>
                <a:cs typeface="Tajawal ExtraBold" panose="00000800000000000000" pitchFamily="2" charset="-78"/>
              </a:rPr>
              <a:t>Women live in villages in certain country, work with their husbands </a:t>
            </a:r>
          </a:p>
          <a:p>
            <a:pPr indent="-285750" marL="285750">
              <a:lnSpc>
                <a:spcPct val="200000"/>
              </a:lnSpc>
              <a:buFont typeface="Wingdings" panose="05000000000000000000" pitchFamily="2" charset="2"/>
              <a:buChar char="q"/>
            </a:pPr>
            <a:r>
              <a:rPr b="1" dirty="0" lang="en-US">
                <a:solidFill>
                  <a:srgbClr val="0A1F61"/>
                </a:solidFill>
                <a:latin typeface="Tajawal ExtraBold" panose="00000800000000000000" pitchFamily="2" charset="-78"/>
                <a:cs typeface="Tajawal ExtraBold" panose="00000800000000000000" pitchFamily="2" charset="-78"/>
              </a:rPr>
              <a:t>Sail men live by the red sea in country…</a:t>
            </a:r>
          </a:p>
        </p:txBody>
      </p:sp>
      <p:pic>
        <p:nvPicPr>
          <p:cNvPr id="2097181" name="Picture 11"/>
          <p:cNvPicPr>
            <a:picLocks noChangeAspect="1"/>
          </p:cNvPicPr>
          <p:nvPr/>
        </p:nvPicPr>
        <p:blipFill>
          <a:blip xmlns:r="http://schemas.openxmlformats.org/officeDocument/2006/relationships" r:embed="rId2"/>
          <a:stretch>
            <a:fillRect/>
          </a:stretch>
        </p:blipFill>
        <p:spPr>
          <a:xfrm rot="5400000">
            <a:off x="6215246" y="-2825219"/>
            <a:ext cx="594186" cy="9902229"/>
          </a:xfrm>
          <a:prstGeom prst="rect"/>
        </p:spPr>
      </p:pic>
      <p:sp>
        <p:nvSpPr>
          <p:cNvPr id="1048607" name="TextBox 14"/>
          <p:cNvSpPr txBox="1"/>
          <p:nvPr/>
        </p:nvSpPr>
        <p:spPr>
          <a:xfrm>
            <a:off x="1860913" y="1961322"/>
            <a:ext cx="9220160" cy="461665"/>
          </a:xfrm>
          <a:prstGeom prst="rect"/>
          <a:noFill/>
        </p:spPr>
        <p:txBody>
          <a:bodyPr wrap="square">
            <a:spAutoFit/>
          </a:bodyPr>
          <a:p>
            <a:r>
              <a:rPr dirty="0" sz="2400" lang="en-US">
                <a:solidFill>
                  <a:schemeClr val="bg1"/>
                </a:solidFill>
              </a:rPr>
              <a:t>Factors to consider when defining your target market</a:t>
            </a:r>
          </a:p>
        </p:txBody>
      </p:sp>
      <p:pic>
        <p:nvPicPr>
          <p:cNvPr id="2097182" name="Picture 10" descr="A picture containing grass, outdoor, field, grassy  Description automatically generated"/>
          <p:cNvPicPr>
            <a:picLocks noChangeAspect="1"/>
          </p:cNvPicPr>
          <p:nvPr/>
        </p:nvPicPr>
        <p:blipFill>
          <a:blip xmlns:r="http://schemas.openxmlformats.org/officeDocument/2006/relationships" r:embed="rId4"/>
          <a:stretch>
            <a:fillRect/>
          </a:stretch>
        </p:blipFill>
        <p:spPr>
          <a:xfrm>
            <a:off x="9658350" y="19050"/>
            <a:ext cx="2533650" cy="1809750"/>
          </a:xfrm>
          <a:prstGeom prst="rec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62" name=""/>
        <p:cNvGrpSpPr/>
        <p:nvPr/>
      </p:nvGrpSpPr>
      <p:grpSpPr>
        <a:xfrm>
          <a:off x="0" y="0"/>
          <a:ext cx="0" cy="0"/>
          <a:chOff x="0" y="0"/>
          <a:chExt cx="0" cy="0"/>
        </a:xfrm>
      </p:grpSpPr>
      <p:pic>
        <p:nvPicPr>
          <p:cNvPr id="2097183" name="Picture 2"/>
          <p:cNvPicPr>
            <a:picLocks noChangeAspect="1"/>
          </p:cNvPicPr>
          <p:nvPr/>
        </p:nvPicPr>
        <p:blipFill>
          <a:blip xmlns:r="http://schemas.openxmlformats.org/officeDocument/2006/relationships" r:embed="rId1"/>
          <a:stretch>
            <a:fillRect/>
          </a:stretch>
        </p:blipFill>
        <p:spPr>
          <a:xfrm>
            <a:off x="2440788" y="5949244"/>
            <a:ext cx="9902229" cy="204838"/>
          </a:xfrm>
          <a:prstGeom prst="rect"/>
        </p:spPr>
      </p:pic>
      <p:pic>
        <p:nvPicPr>
          <p:cNvPr id="2097184"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185"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186" name="Picture 5"/>
          <p:cNvPicPr>
            <a:picLocks noChangeAspect="1"/>
          </p:cNvPicPr>
          <p:nvPr/>
        </p:nvPicPr>
        <p:blipFill>
          <a:blip xmlns:r="http://schemas.openxmlformats.org/officeDocument/2006/relationships" r:embed="rId3"/>
          <a:stretch>
            <a:fillRect/>
          </a:stretch>
        </p:blipFill>
        <p:spPr>
          <a:xfrm>
            <a:off x="-108036" y="0"/>
            <a:ext cx="9533101" cy="1610200"/>
          </a:xfrm>
          <a:prstGeom prst="rect"/>
        </p:spPr>
      </p:pic>
      <p:sp>
        <p:nvSpPr>
          <p:cNvPr id="1048608" name="TextBox 6"/>
          <p:cNvSpPr txBox="1"/>
          <p:nvPr/>
        </p:nvSpPr>
        <p:spPr>
          <a:xfrm>
            <a:off x="2186549" y="543490"/>
            <a:ext cx="5140574"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Importance of Product Analysis</a:t>
            </a:r>
            <a:endParaRPr dirty="0" sz="2800" lang="en-US">
              <a:solidFill>
                <a:srgbClr val="FF9518"/>
              </a:solidFill>
              <a:latin typeface="Tajawal Medium" panose="00000600000000000000" pitchFamily="2" charset="-78"/>
              <a:cs typeface="Tajawal Medium" panose="00000600000000000000" pitchFamily="2" charset="-78"/>
            </a:endParaRPr>
          </a:p>
        </p:txBody>
      </p:sp>
      <p:sp>
        <p:nvSpPr>
          <p:cNvPr id="1048609" name="TextBox 8"/>
          <p:cNvSpPr txBox="1"/>
          <p:nvPr/>
        </p:nvSpPr>
        <p:spPr>
          <a:xfrm>
            <a:off x="1422026" y="1258318"/>
            <a:ext cx="9533101" cy="4438395"/>
          </a:xfrm>
          <a:prstGeom prst="rect"/>
          <a:noFill/>
        </p:spPr>
        <p:txBody>
          <a:bodyPr rtlCol="0" wrap="square">
            <a:spAutoFit/>
          </a:bodyPr>
          <a:p>
            <a:pPr>
              <a:lnSpc>
                <a:spcPct val="200000"/>
              </a:lnSpc>
            </a:pPr>
            <a:r>
              <a:rPr b="1" dirty="0" lang="en-US">
                <a:solidFill>
                  <a:srgbClr val="0A1F61"/>
                </a:solidFill>
                <a:latin typeface="Tajawal ExtraBold" panose="00000800000000000000" pitchFamily="2" charset="-78"/>
                <a:cs typeface="Tajawal ExtraBold" panose="00000800000000000000" pitchFamily="2" charset="-78"/>
              </a:rPr>
              <a:t>1- Understand the Target Market for Your Product.</a:t>
            </a:r>
          </a:p>
          <a:p>
            <a:pPr>
              <a:lnSpc>
                <a:spcPct val="200000"/>
              </a:lnSpc>
            </a:pPr>
            <a:endParaRPr b="1" dirty="0" lang="en-US">
              <a:solidFill>
                <a:srgbClr val="0A1F61"/>
              </a:solidFill>
              <a:latin typeface="Tajawal ExtraBold" panose="00000800000000000000" pitchFamily="2" charset="-78"/>
              <a:cs typeface="Tajawal ExtraBold" panose="00000800000000000000" pitchFamily="2" charset="-78"/>
            </a:endParaRPr>
          </a:p>
          <a:p>
            <a:pPr indent="-285750" marL="285750">
              <a:lnSpc>
                <a:spcPct val="200000"/>
              </a:lnSpc>
              <a:buFont typeface="Wingdings" panose="05000000000000000000" pitchFamily="2" charset="2"/>
              <a:buChar char="Ø"/>
            </a:pPr>
            <a:r>
              <a:rPr b="1" dirty="0" lang="en-US">
                <a:solidFill>
                  <a:schemeClr val="accent1">
                    <a:lumMod val="75000"/>
                  </a:schemeClr>
                </a:solidFill>
                <a:latin typeface="Tajawal ExtraBold" panose="00000800000000000000" pitchFamily="2" charset="-78"/>
                <a:cs typeface="Tajawal ExtraBold" panose="00000800000000000000" pitchFamily="2" charset="-78"/>
              </a:rPr>
              <a:t>Psychographics</a:t>
            </a:r>
          </a:p>
          <a:p>
            <a:pPr>
              <a:lnSpc>
                <a:spcPct val="200000"/>
              </a:lnSpc>
            </a:pPr>
            <a:r>
              <a:rPr b="1" dirty="0" lang="en-US">
                <a:latin typeface="Tajawal ExtraBold" panose="00000800000000000000" pitchFamily="2" charset="-78"/>
                <a:cs typeface="Tajawal ExtraBold" panose="00000800000000000000" pitchFamily="2" charset="-78"/>
              </a:rPr>
              <a:t>Psychographics describe the intrinsic personal qualities of people in your target market. This includes things like their hobbies and leisure activities, entertainment interests and preferred sources of information.</a:t>
            </a:r>
          </a:p>
          <a:p>
            <a:pPr>
              <a:lnSpc>
                <a:spcPct val="200000"/>
              </a:lnSpc>
            </a:pPr>
            <a:r>
              <a:rPr b="1" dirty="0" lang="en-US">
                <a:solidFill>
                  <a:srgbClr val="FF0000"/>
                </a:solidFill>
                <a:latin typeface="Tajawal ExtraBold" panose="00000800000000000000" pitchFamily="2" charset="-78"/>
                <a:cs typeface="Tajawal ExtraBold" panose="00000800000000000000" pitchFamily="2" charset="-78"/>
              </a:rPr>
              <a:t>Example: </a:t>
            </a:r>
          </a:p>
          <a:p>
            <a:pPr indent="-285750" marL="285750">
              <a:lnSpc>
                <a:spcPct val="200000"/>
              </a:lnSpc>
              <a:buFontTx/>
              <a:buChar char="-"/>
            </a:pPr>
            <a:r>
              <a:rPr b="1" dirty="0" lang="en-US">
                <a:latin typeface="Tajawal ExtraBold" panose="00000800000000000000" pitchFamily="2" charset="-78"/>
                <a:cs typeface="Tajawal ExtraBold" panose="00000800000000000000" pitchFamily="2" charset="-78"/>
              </a:rPr>
              <a:t>Working persons having their morning coffee at 8:00 o’clock</a:t>
            </a:r>
          </a:p>
        </p:txBody>
      </p:sp>
      <p:pic>
        <p:nvPicPr>
          <p:cNvPr id="2097187" name="Picture 11"/>
          <p:cNvPicPr>
            <a:picLocks noChangeAspect="1"/>
          </p:cNvPicPr>
          <p:nvPr/>
        </p:nvPicPr>
        <p:blipFill>
          <a:blip xmlns:r="http://schemas.openxmlformats.org/officeDocument/2006/relationships" r:embed="rId2"/>
          <a:stretch>
            <a:fillRect/>
          </a:stretch>
        </p:blipFill>
        <p:spPr>
          <a:xfrm rot="5400000">
            <a:off x="6215246" y="-2825219"/>
            <a:ext cx="594186" cy="9902229"/>
          </a:xfrm>
          <a:prstGeom prst="rect"/>
        </p:spPr>
      </p:pic>
      <p:sp>
        <p:nvSpPr>
          <p:cNvPr id="1048610" name="TextBox 14"/>
          <p:cNvSpPr txBox="1"/>
          <p:nvPr/>
        </p:nvSpPr>
        <p:spPr>
          <a:xfrm>
            <a:off x="1860913" y="1961322"/>
            <a:ext cx="9220160" cy="461665"/>
          </a:xfrm>
          <a:prstGeom prst="rect"/>
          <a:noFill/>
        </p:spPr>
        <p:txBody>
          <a:bodyPr wrap="square">
            <a:spAutoFit/>
          </a:bodyPr>
          <a:p>
            <a:r>
              <a:rPr dirty="0" sz="2400" lang="en-US">
                <a:solidFill>
                  <a:schemeClr val="bg1"/>
                </a:solidFill>
              </a:rPr>
              <a:t>Factors to consider when defining your target market</a:t>
            </a:r>
          </a:p>
        </p:txBody>
      </p:sp>
      <p:pic>
        <p:nvPicPr>
          <p:cNvPr id="2097188" name="Picture 9" descr="A white mug with a drawing on it  Description automatically generated with low confidence"/>
          <p:cNvPicPr>
            <a:picLocks noChangeAspect="1"/>
          </p:cNvPicPr>
          <p:nvPr/>
        </p:nvPicPr>
        <p:blipFill>
          <a:blip xmlns:r="http://schemas.openxmlformats.org/officeDocument/2006/relationships" r:embed="rId4"/>
          <a:stretch>
            <a:fillRect/>
          </a:stretch>
        </p:blipFill>
        <p:spPr>
          <a:xfrm>
            <a:off x="9146379" y="4259546"/>
            <a:ext cx="2800350" cy="1628775"/>
          </a:xfrm>
          <a:prstGeom prst="rec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63" name=""/>
        <p:cNvGrpSpPr/>
        <p:nvPr/>
      </p:nvGrpSpPr>
      <p:grpSpPr>
        <a:xfrm>
          <a:off x="0" y="0"/>
          <a:ext cx="0" cy="0"/>
          <a:chOff x="0" y="0"/>
          <a:chExt cx="0" cy="0"/>
        </a:xfrm>
      </p:grpSpPr>
      <p:pic>
        <p:nvPicPr>
          <p:cNvPr id="2097189" name="Picture 2"/>
          <p:cNvPicPr>
            <a:picLocks noChangeAspect="1"/>
          </p:cNvPicPr>
          <p:nvPr/>
        </p:nvPicPr>
        <p:blipFill>
          <a:blip xmlns:r="http://schemas.openxmlformats.org/officeDocument/2006/relationships" r:embed="rId1"/>
          <a:stretch>
            <a:fillRect/>
          </a:stretch>
        </p:blipFill>
        <p:spPr>
          <a:xfrm>
            <a:off x="2440788" y="5949244"/>
            <a:ext cx="9902229" cy="204838"/>
          </a:xfrm>
          <a:prstGeom prst="rect"/>
        </p:spPr>
      </p:pic>
      <p:pic>
        <p:nvPicPr>
          <p:cNvPr id="2097190"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191"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192" name="Picture 5"/>
          <p:cNvPicPr>
            <a:picLocks noChangeAspect="1"/>
          </p:cNvPicPr>
          <p:nvPr/>
        </p:nvPicPr>
        <p:blipFill>
          <a:blip xmlns:r="http://schemas.openxmlformats.org/officeDocument/2006/relationships" r:embed="rId3"/>
          <a:stretch>
            <a:fillRect/>
          </a:stretch>
        </p:blipFill>
        <p:spPr>
          <a:xfrm>
            <a:off x="-108036" y="0"/>
            <a:ext cx="9533101" cy="1610200"/>
          </a:xfrm>
          <a:prstGeom prst="rect"/>
        </p:spPr>
      </p:pic>
      <p:sp>
        <p:nvSpPr>
          <p:cNvPr id="1048611" name="TextBox 6"/>
          <p:cNvSpPr txBox="1"/>
          <p:nvPr/>
        </p:nvSpPr>
        <p:spPr>
          <a:xfrm>
            <a:off x="2186549" y="543490"/>
            <a:ext cx="5140574"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Importance of Product Analysis</a:t>
            </a:r>
            <a:endParaRPr dirty="0" sz="2800" lang="en-US">
              <a:solidFill>
                <a:srgbClr val="FF9518"/>
              </a:solidFill>
              <a:latin typeface="Tajawal Medium" panose="00000600000000000000" pitchFamily="2" charset="-78"/>
              <a:cs typeface="Tajawal Medium" panose="00000600000000000000" pitchFamily="2" charset="-78"/>
            </a:endParaRPr>
          </a:p>
        </p:txBody>
      </p:sp>
      <p:sp>
        <p:nvSpPr>
          <p:cNvPr id="1048612" name="TextBox 8"/>
          <p:cNvSpPr txBox="1"/>
          <p:nvPr/>
        </p:nvSpPr>
        <p:spPr>
          <a:xfrm>
            <a:off x="1422026" y="1258318"/>
            <a:ext cx="9533101" cy="4438395"/>
          </a:xfrm>
          <a:prstGeom prst="rect"/>
          <a:noFill/>
        </p:spPr>
        <p:txBody>
          <a:bodyPr rtlCol="0" wrap="square">
            <a:spAutoFit/>
          </a:bodyPr>
          <a:p>
            <a:pPr>
              <a:lnSpc>
                <a:spcPct val="200000"/>
              </a:lnSpc>
            </a:pPr>
            <a:r>
              <a:rPr b="1" dirty="0" lang="en-US">
                <a:solidFill>
                  <a:srgbClr val="0A1F61"/>
                </a:solidFill>
                <a:latin typeface="Tajawal ExtraBold" panose="00000800000000000000" pitchFamily="2" charset="-78"/>
                <a:cs typeface="Tajawal ExtraBold" panose="00000800000000000000" pitchFamily="2" charset="-78"/>
              </a:rPr>
              <a:t>1- Understand the Target Market for Your Product.</a:t>
            </a:r>
          </a:p>
          <a:p>
            <a:pPr>
              <a:lnSpc>
                <a:spcPct val="200000"/>
              </a:lnSpc>
            </a:pPr>
            <a:endParaRPr b="1" dirty="0" lang="en-US">
              <a:solidFill>
                <a:srgbClr val="0A1F61"/>
              </a:solidFill>
              <a:latin typeface="Tajawal ExtraBold" panose="00000800000000000000" pitchFamily="2" charset="-78"/>
              <a:cs typeface="Tajawal ExtraBold" panose="00000800000000000000" pitchFamily="2" charset="-78"/>
            </a:endParaRPr>
          </a:p>
          <a:p>
            <a:pPr indent="-285750" marL="285750">
              <a:lnSpc>
                <a:spcPct val="200000"/>
              </a:lnSpc>
              <a:buFont typeface="Wingdings" panose="05000000000000000000" pitchFamily="2" charset="2"/>
              <a:buChar char="Ø"/>
            </a:pPr>
            <a:r>
              <a:rPr b="1" dirty="0" lang="en-US">
                <a:solidFill>
                  <a:schemeClr val="accent1">
                    <a:lumMod val="75000"/>
                  </a:schemeClr>
                </a:solidFill>
                <a:latin typeface="Tajawal ExtraBold" panose="00000800000000000000" pitchFamily="2" charset="-78"/>
                <a:cs typeface="Tajawal ExtraBold" panose="00000800000000000000" pitchFamily="2" charset="-78"/>
              </a:rPr>
              <a:t>Behavioral patterns</a:t>
            </a:r>
          </a:p>
          <a:p>
            <a:pPr>
              <a:lnSpc>
                <a:spcPct val="200000"/>
              </a:lnSpc>
            </a:pPr>
            <a:r>
              <a:rPr b="1" dirty="0" lang="en-US">
                <a:latin typeface="Tajawal ExtraBold" panose="00000800000000000000" pitchFamily="2" charset="-78"/>
                <a:cs typeface="Tajawal ExtraBold" panose="00000800000000000000" pitchFamily="2" charset="-78"/>
              </a:rPr>
              <a:t>Behavioral patterns are those that define your customers' purchasing habits. </a:t>
            </a:r>
          </a:p>
          <a:p>
            <a:pPr indent="-285750" marL="285750">
              <a:lnSpc>
                <a:spcPct val="200000"/>
              </a:lnSpc>
              <a:buFont typeface="Wingdings" panose="05000000000000000000" pitchFamily="2" charset="2"/>
              <a:buChar char="q"/>
            </a:pPr>
            <a:r>
              <a:rPr b="1" dirty="0" lang="en-US">
                <a:latin typeface="Tajawal ExtraBold" panose="00000800000000000000" pitchFamily="2" charset="-78"/>
                <a:cs typeface="Tajawal ExtraBold" panose="00000800000000000000" pitchFamily="2" charset="-78"/>
              </a:rPr>
              <a:t>purchasing behavior, occasion-based behavior, the usage rate of your products, purchase reasoning, customer loyalty, and how they interact with your brand</a:t>
            </a:r>
          </a:p>
          <a:p>
            <a:pPr>
              <a:lnSpc>
                <a:spcPct val="200000"/>
              </a:lnSpc>
            </a:pPr>
            <a:r>
              <a:rPr b="1" dirty="0" lang="en-US">
                <a:solidFill>
                  <a:srgbClr val="FF0000"/>
                </a:solidFill>
                <a:latin typeface="Tajawal ExtraBold" panose="00000800000000000000" pitchFamily="2" charset="-78"/>
                <a:cs typeface="Tajawal ExtraBold" panose="00000800000000000000" pitchFamily="2" charset="-78"/>
              </a:rPr>
              <a:t>Example:</a:t>
            </a:r>
          </a:p>
          <a:p>
            <a:pPr>
              <a:lnSpc>
                <a:spcPct val="200000"/>
              </a:lnSpc>
            </a:pPr>
            <a:r>
              <a:rPr b="1" dirty="0" lang="en-US">
                <a:latin typeface="Tajawal ExtraBold" panose="00000800000000000000" pitchFamily="2" charset="-78"/>
                <a:cs typeface="Tajawal ExtraBold" panose="00000800000000000000" pitchFamily="2" charset="-78"/>
              </a:rPr>
              <a:t>- Moms having very small kids and using diapers </a:t>
            </a:r>
          </a:p>
        </p:txBody>
      </p:sp>
      <p:pic>
        <p:nvPicPr>
          <p:cNvPr id="2097193" name="Picture 11"/>
          <p:cNvPicPr>
            <a:picLocks noChangeAspect="1"/>
          </p:cNvPicPr>
          <p:nvPr/>
        </p:nvPicPr>
        <p:blipFill>
          <a:blip xmlns:r="http://schemas.openxmlformats.org/officeDocument/2006/relationships" r:embed="rId2"/>
          <a:stretch>
            <a:fillRect/>
          </a:stretch>
        </p:blipFill>
        <p:spPr>
          <a:xfrm rot="5400000">
            <a:off x="6215246" y="-2825219"/>
            <a:ext cx="594186" cy="9902229"/>
          </a:xfrm>
          <a:prstGeom prst="rect"/>
        </p:spPr>
      </p:pic>
      <p:sp>
        <p:nvSpPr>
          <p:cNvPr id="1048613" name="TextBox 14"/>
          <p:cNvSpPr txBox="1"/>
          <p:nvPr/>
        </p:nvSpPr>
        <p:spPr>
          <a:xfrm>
            <a:off x="1860913" y="1961322"/>
            <a:ext cx="9220160" cy="461665"/>
          </a:xfrm>
          <a:prstGeom prst="rect"/>
          <a:noFill/>
        </p:spPr>
        <p:txBody>
          <a:bodyPr wrap="square">
            <a:spAutoFit/>
          </a:bodyPr>
          <a:p>
            <a:r>
              <a:rPr dirty="0" sz="2400" lang="en-US">
                <a:solidFill>
                  <a:schemeClr val="bg1"/>
                </a:solidFill>
              </a:rPr>
              <a:t>Factors to consider when defining your target market</a:t>
            </a:r>
          </a:p>
        </p:txBody>
      </p:sp>
      <p:pic>
        <p:nvPicPr>
          <p:cNvPr id="2097194" name="Picture 9" descr="Text, whiteboard  Description automatically generated"/>
          <p:cNvPicPr>
            <a:picLocks noChangeAspect="1"/>
          </p:cNvPicPr>
          <p:nvPr/>
        </p:nvPicPr>
        <p:blipFill>
          <a:blip xmlns:r="http://schemas.openxmlformats.org/officeDocument/2006/relationships" r:embed="rId4"/>
          <a:stretch>
            <a:fillRect/>
          </a:stretch>
        </p:blipFill>
        <p:spPr>
          <a:xfrm>
            <a:off x="9125088" y="4723382"/>
            <a:ext cx="2600325" cy="1752600"/>
          </a:xfrm>
          <a:prstGeom prst="rec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64" name=""/>
        <p:cNvGrpSpPr/>
        <p:nvPr/>
      </p:nvGrpSpPr>
      <p:grpSpPr>
        <a:xfrm>
          <a:off x="0" y="0"/>
          <a:ext cx="0" cy="0"/>
          <a:chOff x="0" y="0"/>
          <a:chExt cx="0" cy="0"/>
        </a:xfrm>
      </p:grpSpPr>
      <p:pic>
        <p:nvPicPr>
          <p:cNvPr id="2097195" name="Picture 2"/>
          <p:cNvPicPr>
            <a:picLocks noChangeAspect="1"/>
          </p:cNvPicPr>
          <p:nvPr/>
        </p:nvPicPr>
        <p:blipFill>
          <a:blip xmlns:r="http://schemas.openxmlformats.org/officeDocument/2006/relationships" r:embed="rId1"/>
          <a:stretch>
            <a:fillRect/>
          </a:stretch>
        </p:blipFill>
        <p:spPr>
          <a:xfrm>
            <a:off x="2440788" y="5949244"/>
            <a:ext cx="9902229" cy="204838"/>
          </a:xfrm>
          <a:prstGeom prst="rect"/>
        </p:spPr>
      </p:pic>
      <p:pic>
        <p:nvPicPr>
          <p:cNvPr id="2097196"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197"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198" name="Picture 5"/>
          <p:cNvPicPr>
            <a:picLocks noChangeAspect="1"/>
          </p:cNvPicPr>
          <p:nvPr/>
        </p:nvPicPr>
        <p:blipFill>
          <a:blip xmlns:r="http://schemas.openxmlformats.org/officeDocument/2006/relationships" r:embed="rId3"/>
          <a:stretch>
            <a:fillRect/>
          </a:stretch>
        </p:blipFill>
        <p:spPr>
          <a:xfrm>
            <a:off x="-108036" y="0"/>
            <a:ext cx="9533101" cy="1610200"/>
          </a:xfrm>
          <a:prstGeom prst="rect"/>
        </p:spPr>
      </p:pic>
      <p:sp>
        <p:nvSpPr>
          <p:cNvPr id="1048614" name="TextBox 6"/>
          <p:cNvSpPr txBox="1"/>
          <p:nvPr/>
        </p:nvSpPr>
        <p:spPr>
          <a:xfrm>
            <a:off x="2186549" y="543490"/>
            <a:ext cx="5140574"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Importance of Product Analysis</a:t>
            </a:r>
            <a:endParaRPr dirty="0" sz="2800" lang="en-US">
              <a:solidFill>
                <a:srgbClr val="FF9518"/>
              </a:solidFill>
              <a:latin typeface="Tajawal Medium" panose="00000600000000000000" pitchFamily="2" charset="-78"/>
              <a:cs typeface="Tajawal Medium" panose="00000600000000000000" pitchFamily="2" charset="-78"/>
            </a:endParaRPr>
          </a:p>
        </p:txBody>
      </p:sp>
      <p:sp>
        <p:nvSpPr>
          <p:cNvPr id="1048615" name="TextBox 8"/>
          <p:cNvSpPr txBox="1"/>
          <p:nvPr/>
        </p:nvSpPr>
        <p:spPr>
          <a:xfrm>
            <a:off x="1422026" y="1841406"/>
            <a:ext cx="9533101" cy="1114408"/>
          </a:xfrm>
          <a:prstGeom prst="rect"/>
          <a:noFill/>
        </p:spPr>
        <p:txBody>
          <a:bodyPr rtlCol="0" wrap="square">
            <a:spAutoFit/>
          </a:bodyPr>
          <a:p>
            <a:pPr>
              <a:lnSpc>
                <a:spcPct val="200000"/>
              </a:lnSpc>
            </a:pPr>
            <a:r>
              <a:rPr b="1" dirty="0" lang="en-US">
                <a:solidFill>
                  <a:srgbClr val="0A1F61"/>
                </a:solidFill>
                <a:latin typeface="Tajawal ExtraBold" panose="00000800000000000000" pitchFamily="2" charset="-78"/>
                <a:cs typeface="Tajawal ExtraBold" panose="00000800000000000000" pitchFamily="2" charset="-78"/>
              </a:rPr>
              <a:t>2- Understand Your Competition.</a:t>
            </a:r>
          </a:p>
          <a:p>
            <a:pPr>
              <a:lnSpc>
                <a:spcPct val="200000"/>
              </a:lnSpc>
            </a:pPr>
            <a:endParaRPr dirty="0" lang="en-US">
              <a:solidFill>
                <a:srgbClr val="0A1F61"/>
              </a:solidFill>
              <a:latin typeface="Tajawal ExtraBold" panose="00000800000000000000" pitchFamily="2" charset="-78"/>
              <a:cs typeface="Tajawal ExtraBold" panose="00000800000000000000" pitchFamily="2" charset="-78"/>
            </a:endParaRPr>
          </a:p>
        </p:txBody>
      </p:sp>
      <p:pic>
        <p:nvPicPr>
          <p:cNvPr id="2097199" name="Picture 11"/>
          <p:cNvPicPr>
            <a:picLocks noChangeAspect="1"/>
          </p:cNvPicPr>
          <p:nvPr/>
        </p:nvPicPr>
        <p:blipFill>
          <a:blip xmlns:r="http://schemas.openxmlformats.org/officeDocument/2006/relationships" r:embed="rId2"/>
          <a:stretch>
            <a:fillRect/>
          </a:stretch>
        </p:blipFill>
        <p:spPr>
          <a:xfrm rot="5400000">
            <a:off x="5520081" y="-1387932"/>
            <a:ext cx="1984513" cy="9902229"/>
          </a:xfrm>
          <a:prstGeom prst="rect"/>
        </p:spPr>
      </p:pic>
      <p:sp>
        <p:nvSpPr>
          <p:cNvPr id="1048616" name="TextBox 14"/>
          <p:cNvSpPr txBox="1"/>
          <p:nvPr/>
        </p:nvSpPr>
        <p:spPr>
          <a:xfrm>
            <a:off x="1874165" y="2809465"/>
            <a:ext cx="9220160" cy="1569660"/>
          </a:xfrm>
          <a:prstGeom prst="rect"/>
          <a:noFill/>
        </p:spPr>
        <p:txBody>
          <a:bodyPr wrap="square">
            <a:spAutoFit/>
          </a:bodyPr>
          <a:p>
            <a:r>
              <a:rPr dirty="0" sz="2400" lang="en-US">
                <a:solidFill>
                  <a:schemeClr val="bg1"/>
                </a:solidFill>
              </a:rPr>
              <a:t>Business competition is the contest between organizations that provide similar products or services or that target the same audience of consumers. Businesses compete to convert and retain customers, increase revenue and gain more market share.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65" name=""/>
        <p:cNvGrpSpPr/>
        <p:nvPr/>
      </p:nvGrpSpPr>
      <p:grpSpPr>
        <a:xfrm>
          <a:off x="0" y="0"/>
          <a:ext cx="0" cy="0"/>
          <a:chOff x="0" y="0"/>
          <a:chExt cx="0" cy="0"/>
        </a:xfrm>
      </p:grpSpPr>
      <p:pic>
        <p:nvPicPr>
          <p:cNvPr id="2097200" name="Picture 2"/>
          <p:cNvPicPr>
            <a:picLocks noChangeAspect="1"/>
          </p:cNvPicPr>
          <p:nvPr/>
        </p:nvPicPr>
        <p:blipFill>
          <a:blip xmlns:r="http://schemas.openxmlformats.org/officeDocument/2006/relationships" r:embed="rId1"/>
          <a:stretch>
            <a:fillRect/>
          </a:stretch>
        </p:blipFill>
        <p:spPr>
          <a:xfrm>
            <a:off x="2440788" y="5949244"/>
            <a:ext cx="9902229" cy="204838"/>
          </a:xfrm>
          <a:prstGeom prst="rect"/>
        </p:spPr>
      </p:pic>
      <p:pic>
        <p:nvPicPr>
          <p:cNvPr id="2097201"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202"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203" name="Picture 5"/>
          <p:cNvPicPr>
            <a:picLocks noChangeAspect="1"/>
          </p:cNvPicPr>
          <p:nvPr/>
        </p:nvPicPr>
        <p:blipFill>
          <a:blip xmlns:r="http://schemas.openxmlformats.org/officeDocument/2006/relationships" r:embed="rId3"/>
          <a:stretch>
            <a:fillRect/>
          </a:stretch>
        </p:blipFill>
        <p:spPr>
          <a:xfrm>
            <a:off x="-2325763" y="-465696"/>
            <a:ext cx="9533101" cy="1610200"/>
          </a:xfrm>
          <a:prstGeom prst="rect"/>
        </p:spPr>
      </p:pic>
      <p:sp>
        <p:nvSpPr>
          <p:cNvPr id="1048617" name="TextBox 6"/>
          <p:cNvSpPr txBox="1"/>
          <p:nvPr/>
        </p:nvSpPr>
        <p:spPr>
          <a:xfrm>
            <a:off x="848080" y="185684"/>
            <a:ext cx="5382627"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Types of competition in business</a:t>
            </a:r>
            <a:endParaRPr dirty="0" sz="2800" lang="en-US">
              <a:solidFill>
                <a:srgbClr val="FF9518"/>
              </a:solidFill>
              <a:latin typeface="Tajawal Medium" panose="00000600000000000000" pitchFamily="2" charset="-78"/>
              <a:cs typeface="Tajawal Medium" panose="00000600000000000000" pitchFamily="2" charset="-78"/>
            </a:endParaRPr>
          </a:p>
        </p:txBody>
      </p:sp>
      <p:sp>
        <p:nvSpPr>
          <p:cNvPr id="1048618" name="TextBox 12"/>
          <p:cNvSpPr txBox="1"/>
          <p:nvPr/>
        </p:nvSpPr>
        <p:spPr>
          <a:xfrm>
            <a:off x="1030355" y="1602939"/>
            <a:ext cx="9902229" cy="3785652"/>
          </a:xfrm>
          <a:prstGeom prst="rect"/>
        </p:spPr>
        <p:style>
          <a:lnRef idx="2">
            <a:schemeClr val="accent2"/>
          </a:lnRef>
          <a:fillRef idx="1">
            <a:schemeClr val="lt1"/>
          </a:fillRef>
          <a:effectRef idx="0">
            <a:schemeClr val="accent2"/>
          </a:effectRef>
          <a:fontRef idx="minor">
            <a:schemeClr val="dk1"/>
          </a:fontRef>
        </p:style>
        <p:txBody>
          <a:bodyPr wrap="square">
            <a:spAutoFit/>
          </a:bodyPr>
          <a:p>
            <a:r>
              <a:rPr b="1" dirty="0" sz="2400" lang="en-US">
                <a:cs typeface="Tajawal ExtraBold" panose="00000800000000000000"/>
              </a:rPr>
              <a:t>Direct competition</a:t>
            </a:r>
          </a:p>
          <a:p>
            <a:r>
              <a:rPr dirty="0" sz="2400" lang="en-US">
                <a:cs typeface="Tajawal ExtraBold" panose="00000800000000000000"/>
              </a:rPr>
              <a:t>Direct competitors are brands or businesses that sell the same products or services to the same target audience.</a:t>
            </a:r>
          </a:p>
          <a:p>
            <a:endParaRPr dirty="0" sz="2400" lang="en-US">
              <a:cs typeface="Tajawal ExtraBold" panose="00000800000000000000"/>
            </a:endParaRPr>
          </a:p>
          <a:p>
            <a:r>
              <a:rPr dirty="0" sz="2400" lang="en-US">
                <a:solidFill>
                  <a:srgbClr val="FF0000"/>
                </a:solidFill>
                <a:cs typeface="Tajawal ExtraBold" panose="00000800000000000000"/>
              </a:rPr>
              <a:t> Characters:</a:t>
            </a:r>
          </a:p>
          <a:p>
            <a:pPr>
              <a:buFont typeface="Arial" panose="020B0604020202020204" pitchFamily="34" charset="0"/>
              <a:buChar char="•"/>
            </a:pPr>
            <a:r>
              <a:rPr dirty="0" sz="2400" lang="en-US">
                <a:cs typeface="Tajawal ExtraBold" panose="00000800000000000000"/>
              </a:rPr>
              <a:t>They operate within the same industry</a:t>
            </a:r>
          </a:p>
          <a:p>
            <a:pPr>
              <a:buFont typeface="Arial" panose="020B0604020202020204" pitchFamily="34" charset="0"/>
              <a:buChar char="•"/>
            </a:pPr>
            <a:r>
              <a:rPr dirty="0" sz="2400" lang="en-US">
                <a:cs typeface="Tajawal ExtraBold" panose="00000800000000000000"/>
              </a:rPr>
              <a:t>They provide the same or similar products or services</a:t>
            </a:r>
          </a:p>
          <a:p>
            <a:pPr>
              <a:buFont typeface="Arial" panose="020B0604020202020204" pitchFamily="34" charset="0"/>
              <a:buChar char="•"/>
            </a:pPr>
            <a:r>
              <a:rPr dirty="0" sz="2400" lang="en-US">
                <a:cs typeface="Tajawal ExtraBold" panose="00000800000000000000"/>
              </a:rPr>
              <a:t>They target the same audience of consumers</a:t>
            </a:r>
          </a:p>
          <a:p>
            <a:pPr>
              <a:buFont typeface="Arial" panose="020B0604020202020204" pitchFamily="34" charset="0"/>
              <a:buChar char="•"/>
            </a:pPr>
            <a:r>
              <a:rPr dirty="0" sz="2400" lang="en-US">
                <a:cs typeface="Tajawal ExtraBold" panose="00000800000000000000"/>
              </a:rPr>
              <a:t>They satisfy the same customer need</a:t>
            </a:r>
          </a:p>
          <a:p>
            <a:pPr>
              <a:buFont typeface="Arial" panose="020B0604020202020204" pitchFamily="34" charset="0"/>
              <a:buChar char="•"/>
            </a:pPr>
            <a:r>
              <a:rPr dirty="0" sz="2400" lang="en-US">
                <a:cs typeface="Tajawal ExtraBold" panose="00000800000000000000"/>
              </a:rPr>
              <a:t>They use the same channel of distribution</a:t>
            </a:r>
          </a:p>
        </p:txBody>
      </p:sp>
      <p:pic>
        <p:nvPicPr>
          <p:cNvPr id="2097204" name="Picture 13" descr="A picture containing text, beverage, soft drink, food  Description automatically generated"/>
          <p:cNvPicPr>
            <a:picLocks noChangeAspect="1"/>
          </p:cNvPicPr>
          <p:nvPr/>
        </p:nvPicPr>
        <p:blipFill>
          <a:blip xmlns:r="http://schemas.openxmlformats.org/officeDocument/2006/relationships" r:embed="rId4"/>
          <a:stretch>
            <a:fillRect/>
          </a:stretch>
        </p:blipFill>
        <p:spPr>
          <a:xfrm>
            <a:off x="9397135" y="4597355"/>
            <a:ext cx="2143125" cy="2143125"/>
          </a:xfrm>
          <a:prstGeom prst="rec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66" name=""/>
        <p:cNvGrpSpPr/>
        <p:nvPr/>
      </p:nvGrpSpPr>
      <p:grpSpPr>
        <a:xfrm>
          <a:off x="0" y="0"/>
          <a:ext cx="0" cy="0"/>
          <a:chOff x="0" y="0"/>
          <a:chExt cx="0" cy="0"/>
        </a:xfrm>
      </p:grpSpPr>
      <p:pic>
        <p:nvPicPr>
          <p:cNvPr id="2097205" name="Picture 2"/>
          <p:cNvPicPr>
            <a:picLocks noChangeAspect="1"/>
          </p:cNvPicPr>
          <p:nvPr/>
        </p:nvPicPr>
        <p:blipFill>
          <a:blip xmlns:r="http://schemas.openxmlformats.org/officeDocument/2006/relationships" r:embed="rId1"/>
          <a:stretch>
            <a:fillRect/>
          </a:stretch>
        </p:blipFill>
        <p:spPr>
          <a:xfrm>
            <a:off x="2440788" y="5949244"/>
            <a:ext cx="9902229" cy="204838"/>
          </a:xfrm>
          <a:prstGeom prst="rect"/>
        </p:spPr>
      </p:pic>
      <p:pic>
        <p:nvPicPr>
          <p:cNvPr id="2097206"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207"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208" name="Picture 5"/>
          <p:cNvPicPr>
            <a:picLocks noChangeAspect="1"/>
          </p:cNvPicPr>
          <p:nvPr/>
        </p:nvPicPr>
        <p:blipFill>
          <a:blip xmlns:r="http://schemas.openxmlformats.org/officeDocument/2006/relationships" r:embed="rId3"/>
          <a:stretch>
            <a:fillRect/>
          </a:stretch>
        </p:blipFill>
        <p:spPr>
          <a:xfrm>
            <a:off x="-2325763" y="-465696"/>
            <a:ext cx="9533101" cy="1610200"/>
          </a:xfrm>
          <a:prstGeom prst="rect"/>
        </p:spPr>
      </p:pic>
      <p:sp>
        <p:nvSpPr>
          <p:cNvPr id="1048619" name="TextBox 6"/>
          <p:cNvSpPr txBox="1"/>
          <p:nvPr/>
        </p:nvSpPr>
        <p:spPr>
          <a:xfrm>
            <a:off x="848080" y="185684"/>
            <a:ext cx="5382627"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Types of competition in business</a:t>
            </a:r>
            <a:endParaRPr dirty="0" sz="2800" lang="en-US">
              <a:solidFill>
                <a:srgbClr val="FF9518"/>
              </a:solidFill>
              <a:latin typeface="Tajawal Medium" panose="00000600000000000000" pitchFamily="2" charset="-78"/>
              <a:cs typeface="Tajawal Medium" panose="00000600000000000000" pitchFamily="2" charset="-78"/>
            </a:endParaRPr>
          </a:p>
        </p:txBody>
      </p:sp>
      <p:sp>
        <p:nvSpPr>
          <p:cNvPr id="1048620" name="TextBox 12"/>
          <p:cNvSpPr txBox="1"/>
          <p:nvPr/>
        </p:nvSpPr>
        <p:spPr>
          <a:xfrm>
            <a:off x="1030355" y="1006590"/>
            <a:ext cx="9902229" cy="4893647"/>
          </a:xfrm>
          <a:prstGeom prst="rect"/>
        </p:spPr>
        <p:style>
          <a:lnRef idx="2">
            <a:schemeClr val="accent2"/>
          </a:lnRef>
          <a:fillRef idx="1">
            <a:schemeClr val="lt1"/>
          </a:fillRef>
          <a:effectRef idx="0">
            <a:schemeClr val="accent2"/>
          </a:effectRef>
          <a:fontRef idx="minor">
            <a:schemeClr val="dk1"/>
          </a:fontRef>
        </p:style>
        <p:txBody>
          <a:bodyPr wrap="square">
            <a:spAutoFit/>
          </a:bodyPr>
          <a:p>
            <a:r>
              <a:rPr b="1" dirty="0" sz="2400" lang="en-US">
                <a:cs typeface="Tajawal ExtraBold" panose="00000800000000000000"/>
              </a:rPr>
              <a:t>Indirect competition</a:t>
            </a:r>
          </a:p>
          <a:p>
            <a:endParaRPr b="1" dirty="0" sz="2400" lang="en-US">
              <a:cs typeface="Tajawal ExtraBold" panose="00000800000000000000"/>
            </a:endParaRPr>
          </a:p>
          <a:p>
            <a:r>
              <a:rPr dirty="0" sz="2400" lang="en-US">
                <a:cs typeface="Tajawal ExtraBold" panose="00000800000000000000"/>
              </a:rPr>
              <a:t>Indirect competitors provide products or services that are not the same but that satisfy the same consumer needs. A great example of indirect competitors would be two different styles of restaurants. For example, a fast-food restaurant and a buffet restaurant do not provide the same type of product, but they satisfy the same customer need of hunger. </a:t>
            </a:r>
          </a:p>
          <a:p>
            <a:r>
              <a:rPr dirty="0" sz="2400" lang="en-US">
                <a:solidFill>
                  <a:srgbClr val="FF0000"/>
                </a:solidFill>
                <a:cs typeface="Tajawal ExtraBold" panose="00000800000000000000"/>
              </a:rPr>
              <a:t>Characters: </a:t>
            </a:r>
          </a:p>
          <a:p>
            <a:pPr indent="-342900" marL="342900">
              <a:buFont typeface="Wingdings" panose="05000000000000000000" pitchFamily="2" charset="2"/>
              <a:buChar char="q"/>
            </a:pPr>
            <a:r>
              <a:rPr dirty="0" sz="2400" lang="en-US">
                <a:cs typeface="Tajawal ExtraBold" panose="00000800000000000000"/>
              </a:rPr>
              <a:t>    They operate in the same industry</a:t>
            </a:r>
          </a:p>
          <a:p>
            <a:pPr indent="-342900" marL="342900">
              <a:buFont typeface="Wingdings" panose="05000000000000000000" pitchFamily="2" charset="2"/>
              <a:buChar char="q"/>
            </a:pPr>
            <a:endParaRPr dirty="0" sz="2400" lang="en-US">
              <a:cs typeface="Tajawal ExtraBold" panose="00000800000000000000"/>
            </a:endParaRPr>
          </a:p>
          <a:p>
            <a:pPr indent="-342900" marL="342900">
              <a:buFont typeface="Wingdings" panose="05000000000000000000" pitchFamily="2" charset="2"/>
              <a:buChar char="q"/>
            </a:pPr>
            <a:r>
              <a:rPr dirty="0" sz="2400" lang="en-US">
                <a:cs typeface="Tajawal ExtraBold" panose="00000800000000000000"/>
              </a:rPr>
              <a:t>    They satisfy the same need</a:t>
            </a:r>
          </a:p>
          <a:p>
            <a:pPr indent="-342900" marL="342900">
              <a:buFont typeface="Wingdings" panose="05000000000000000000" pitchFamily="2" charset="2"/>
              <a:buChar char="q"/>
            </a:pPr>
            <a:endParaRPr dirty="0" sz="2400" lang="en-US">
              <a:cs typeface="Tajawal ExtraBold" panose="00000800000000000000"/>
            </a:endParaRPr>
          </a:p>
          <a:p>
            <a:pPr indent="-342900" marL="342900">
              <a:buFont typeface="Wingdings" panose="05000000000000000000" pitchFamily="2" charset="2"/>
              <a:buChar char="q"/>
            </a:pPr>
            <a:r>
              <a:rPr dirty="0" sz="2400" lang="en-US">
                <a:cs typeface="Tajawal ExtraBold" panose="00000800000000000000"/>
              </a:rPr>
              <a:t>    They target the same audience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67" name=""/>
        <p:cNvGrpSpPr/>
        <p:nvPr/>
      </p:nvGrpSpPr>
      <p:grpSpPr>
        <a:xfrm>
          <a:off x="0" y="0"/>
          <a:ext cx="0" cy="0"/>
          <a:chOff x="0" y="0"/>
          <a:chExt cx="0" cy="0"/>
        </a:xfrm>
      </p:grpSpPr>
      <p:pic>
        <p:nvPicPr>
          <p:cNvPr id="2097209" name="Picture 2"/>
          <p:cNvPicPr>
            <a:picLocks noChangeAspect="1"/>
          </p:cNvPicPr>
          <p:nvPr/>
        </p:nvPicPr>
        <p:blipFill>
          <a:blip xmlns:r="http://schemas.openxmlformats.org/officeDocument/2006/relationships" r:embed="rId1"/>
          <a:stretch>
            <a:fillRect/>
          </a:stretch>
        </p:blipFill>
        <p:spPr>
          <a:xfrm>
            <a:off x="2440788" y="5949244"/>
            <a:ext cx="9902229" cy="204838"/>
          </a:xfrm>
          <a:prstGeom prst="rect"/>
        </p:spPr>
      </p:pic>
      <p:pic>
        <p:nvPicPr>
          <p:cNvPr id="2097210"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211"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212" name="Picture 5"/>
          <p:cNvPicPr>
            <a:picLocks noChangeAspect="1"/>
          </p:cNvPicPr>
          <p:nvPr/>
        </p:nvPicPr>
        <p:blipFill>
          <a:blip xmlns:r="http://schemas.openxmlformats.org/officeDocument/2006/relationships" r:embed="rId3"/>
          <a:stretch>
            <a:fillRect/>
          </a:stretch>
        </p:blipFill>
        <p:spPr>
          <a:xfrm>
            <a:off x="-2325763" y="-465696"/>
            <a:ext cx="9533101" cy="1610200"/>
          </a:xfrm>
          <a:prstGeom prst="rect"/>
        </p:spPr>
      </p:pic>
      <p:sp>
        <p:nvSpPr>
          <p:cNvPr id="1048621" name="TextBox 6"/>
          <p:cNvSpPr txBox="1"/>
          <p:nvPr/>
        </p:nvSpPr>
        <p:spPr>
          <a:xfrm>
            <a:off x="848080" y="185684"/>
            <a:ext cx="5382627"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Types of competition in business</a:t>
            </a:r>
            <a:endParaRPr dirty="0" sz="2800" lang="en-US">
              <a:solidFill>
                <a:srgbClr val="FF9518"/>
              </a:solidFill>
              <a:latin typeface="Tajawal Medium" panose="00000600000000000000" pitchFamily="2" charset="-78"/>
              <a:cs typeface="Tajawal Medium" panose="00000600000000000000" pitchFamily="2" charset="-78"/>
            </a:endParaRPr>
          </a:p>
        </p:txBody>
      </p:sp>
      <p:sp>
        <p:nvSpPr>
          <p:cNvPr id="1048622" name="TextBox 12"/>
          <p:cNvSpPr txBox="1"/>
          <p:nvPr/>
        </p:nvSpPr>
        <p:spPr>
          <a:xfrm>
            <a:off x="1030355" y="1006590"/>
            <a:ext cx="9902229" cy="4893647"/>
          </a:xfrm>
          <a:prstGeom prst="rect"/>
        </p:spPr>
        <p:style>
          <a:lnRef idx="2">
            <a:schemeClr val="accent2"/>
          </a:lnRef>
          <a:fillRef idx="1">
            <a:schemeClr val="lt1"/>
          </a:fillRef>
          <a:effectRef idx="0">
            <a:schemeClr val="accent2"/>
          </a:effectRef>
          <a:fontRef idx="minor">
            <a:schemeClr val="dk1"/>
          </a:fontRef>
        </p:style>
        <p:txBody>
          <a:bodyPr wrap="square">
            <a:spAutoFit/>
          </a:bodyPr>
          <a:p>
            <a:r>
              <a:rPr b="1" dirty="0" sz="2400" lang="en-US">
                <a:cs typeface="Tajawal ExtraBold" panose="00000800000000000000"/>
              </a:rPr>
              <a:t>Replacement competition</a:t>
            </a:r>
          </a:p>
          <a:p>
            <a:endParaRPr b="1" dirty="0" sz="2400" lang="en-US">
              <a:cs typeface="Tajawal ExtraBold" panose="00000800000000000000"/>
            </a:endParaRPr>
          </a:p>
          <a:p>
            <a:r>
              <a:rPr dirty="0" sz="2400" lang="en-US">
                <a:cs typeface="Tajawal ExtraBold" panose="00000800000000000000"/>
              </a:rPr>
              <a:t>Replacement competitors are brands and businesses that can completely replace existing organizations by producing new products or services that better satisfy the needs of their target audience. </a:t>
            </a:r>
          </a:p>
          <a:p>
            <a:endParaRPr dirty="0" sz="2400" lang="en-US">
              <a:cs typeface="Tajawal ExtraBold" panose="00000800000000000000"/>
            </a:endParaRPr>
          </a:p>
          <a:p>
            <a:r>
              <a:rPr dirty="0" sz="2400" lang="en-US">
                <a:solidFill>
                  <a:srgbClr val="FF0000"/>
                </a:solidFill>
                <a:cs typeface="Tajawal ExtraBold" panose="00000800000000000000"/>
              </a:rPr>
              <a:t>Example: </a:t>
            </a:r>
            <a:r>
              <a:rPr dirty="0" sz="2400" lang="en-US">
                <a:cs typeface="Tajawal ExtraBold" panose="00000800000000000000"/>
              </a:rPr>
              <a:t>mobile phone manufactures eventually replaced manufacturers of landline phones because they fulfilled the same need in an improved, more convenient way. </a:t>
            </a:r>
          </a:p>
          <a:p>
            <a:endParaRPr dirty="0" sz="2400" lang="en-US">
              <a:cs typeface="Tajawal ExtraBold" panose="00000800000000000000"/>
            </a:endParaRPr>
          </a:p>
          <a:p>
            <a:pPr indent="-342900" marL="342900">
              <a:buFont typeface="Wingdings" panose="05000000000000000000" pitchFamily="2" charset="2"/>
              <a:buChar char="Ø"/>
            </a:pPr>
            <a:r>
              <a:rPr dirty="0" sz="2400" lang="en-US">
                <a:cs typeface="Tajawal ExtraBold" panose="00000800000000000000"/>
              </a:rPr>
              <a:t>You can tell if an organization is a replacement competition if it offers an existing product or service in a new, innovative way the more successfully satisfies the needs of consumers</a:t>
            </a:r>
          </a:p>
        </p:txBody>
      </p:sp>
      <p:pic>
        <p:nvPicPr>
          <p:cNvPr id="2097213" name="Picture 8" descr="Graphical user interface  Description automatically generated"/>
          <p:cNvPicPr>
            <a:picLocks noChangeAspect="1"/>
          </p:cNvPicPr>
          <p:nvPr/>
        </p:nvPicPr>
        <p:blipFill>
          <a:blip xmlns:r="http://schemas.openxmlformats.org/officeDocument/2006/relationships" r:embed="rId4"/>
          <a:stretch>
            <a:fillRect/>
          </a:stretch>
        </p:blipFill>
        <p:spPr>
          <a:xfrm>
            <a:off x="9680046" y="3743"/>
            <a:ext cx="2505075" cy="1828800"/>
          </a:xfrm>
          <a:prstGeom prst="rec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68" name=""/>
        <p:cNvGrpSpPr/>
        <p:nvPr/>
      </p:nvGrpSpPr>
      <p:grpSpPr>
        <a:xfrm>
          <a:off x="0" y="0"/>
          <a:ext cx="0" cy="0"/>
          <a:chOff x="0" y="0"/>
          <a:chExt cx="0" cy="0"/>
        </a:xfrm>
      </p:grpSpPr>
      <p:pic>
        <p:nvPicPr>
          <p:cNvPr id="2097214" name="Picture 2"/>
          <p:cNvPicPr>
            <a:picLocks noChangeAspect="1"/>
          </p:cNvPicPr>
          <p:nvPr/>
        </p:nvPicPr>
        <p:blipFill>
          <a:blip xmlns:r="http://schemas.openxmlformats.org/officeDocument/2006/relationships" r:embed="rId1"/>
          <a:stretch>
            <a:fillRect/>
          </a:stretch>
        </p:blipFill>
        <p:spPr>
          <a:xfrm>
            <a:off x="2440788" y="5949244"/>
            <a:ext cx="9902229" cy="204838"/>
          </a:xfrm>
          <a:prstGeom prst="rect"/>
        </p:spPr>
      </p:pic>
      <p:pic>
        <p:nvPicPr>
          <p:cNvPr id="2097215"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216"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217" name="Picture 5"/>
          <p:cNvPicPr>
            <a:picLocks noChangeAspect="1"/>
          </p:cNvPicPr>
          <p:nvPr/>
        </p:nvPicPr>
        <p:blipFill>
          <a:blip xmlns:r="http://schemas.openxmlformats.org/officeDocument/2006/relationships" r:embed="rId3"/>
          <a:stretch>
            <a:fillRect/>
          </a:stretch>
        </p:blipFill>
        <p:spPr>
          <a:xfrm>
            <a:off x="-108036" y="0"/>
            <a:ext cx="9533101" cy="1610200"/>
          </a:xfrm>
          <a:prstGeom prst="rect"/>
        </p:spPr>
      </p:pic>
      <p:sp>
        <p:nvSpPr>
          <p:cNvPr id="1048623" name="TextBox 6"/>
          <p:cNvSpPr txBox="1"/>
          <p:nvPr/>
        </p:nvSpPr>
        <p:spPr>
          <a:xfrm>
            <a:off x="2186549" y="543490"/>
            <a:ext cx="5140574"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Importance of Product Analysis</a:t>
            </a:r>
            <a:endParaRPr dirty="0" sz="2800" lang="en-US">
              <a:solidFill>
                <a:srgbClr val="FF9518"/>
              </a:solidFill>
              <a:latin typeface="Tajawal Medium" panose="00000600000000000000" pitchFamily="2" charset="-78"/>
              <a:cs typeface="Tajawal Medium" panose="00000600000000000000" pitchFamily="2" charset="-78"/>
            </a:endParaRPr>
          </a:p>
        </p:txBody>
      </p:sp>
      <p:sp>
        <p:nvSpPr>
          <p:cNvPr id="1048624" name="TextBox 8"/>
          <p:cNvSpPr txBox="1"/>
          <p:nvPr/>
        </p:nvSpPr>
        <p:spPr>
          <a:xfrm>
            <a:off x="1422026" y="1841406"/>
            <a:ext cx="9533101" cy="1114408"/>
          </a:xfrm>
          <a:prstGeom prst="rect"/>
          <a:noFill/>
        </p:spPr>
        <p:txBody>
          <a:bodyPr rtlCol="0" wrap="square">
            <a:spAutoFit/>
          </a:bodyPr>
          <a:p>
            <a:pPr>
              <a:lnSpc>
                <a:spcPct val="200000"/>
              </a:lnSpc>
            </a:pPr>
            <a:r>
              <a:rPr b="1" dirty="0" lang="en-US">
                <a:solidFill>
                  <a:srgbClr val="0A1F61"/>
                </a:solidFill>
                <a:latin typeface="Tajawal ExtraBold" panose="00000800000000000000" pitchFamily="2" charset="-78"/>
                <a:cs typeface="Tajawal ExtraBold" panose="00000800000000000000" pitchFamily="2" charset="-78"/>
              </a:rPr>
              <a:t>3- Understand the Costs Associated With Making and Selling Your Product.</a:t>
            </a:r>
          </a:p>
          <a:p>
            <a:pPr>
              <a:lnSpc>
                <a:spcPct val="200000"/>
              </a:lnSpc>
            </a:pPr>
            <a:endParaRPr dirty="0" lang="en-US">
              <a:solidFill>
                <a:srgbClr val="0A1F61"/>
              </a:solidFill>
              <a:latin typeface="Tajawal ExtraBold" panose="00000800000000000000" pitchFamily="2" charset="-78"/>
              <a:cs typeface="Tajawal ExtraBold" panose="00000800000000000000" pitchFamily="2" charset="-78"/>
            </a:endParaRPr>
          </a:p>
        </p:txBody>
      </p:sp>
      <p:pic>
        <p:nvPicPr>
          <p:cNvPr id="2097218" name="Picture 11"/>
          <p:cNvPicPr>
            <a:picLocks noChangeAspect="1"/>
          </p:cNvPicPr>
          <p:nvPr/>
        </p:nvPicPr>
        <p:blipFill>
          <a:blip xmlns:r="http://schemas.openxmlformats.org/officeDocument/2006/relationships" r:embed="rId2"/>
          <a:stretch>
            <a:fillRect/>
          </a:stretch>
        </p:blipFill>
        <p:spPr>
          <a:xfrm rot="5400000">
            <a:off x="3061064" y="1044579"/>
            <a:ext cx="620693" cy="3620378"/>
          </a:xfrm>
          <a:prstGeom prst="rect"/>
        </p:spPr>
      </p:pic>
      <p:sp>
        <p:nvSpPr>
          <p:cNvPr id="1048625" name="TextBox 14"/>
          <p:cNvSpPr txBox="1"/>
          <p:nvPr/>
        </p:nvSpPr>
        <p:spPr>
          <a:xfrm>
            <a:off x="1834409" y="2637189"/>
            <a:ext cx="9220160" cy="461665"/>
          </a:xfrm>
          <a:prstGeom prst="rect"/>
          <a:noFill/>
        </p:spPr>
        <p:txBody>
          <a:bodyPr wrap="square">
            <a:spAutoFit/>
          </a:bodyPr>
          <a:p>
            <a:r>
              <a:rPr dirty="0" sz="2400" lang="en-US">
                <a:solidFill>
                  <a:schemeClr val="bg1"/>
                </a:solidFill>
              </a:rPr>
              <a:t>Pricing and Profitability</a:t>
            </a:r>
          </a:p>
        </p:txBody>
      </p:sp>
      <p:sp>
        <p:nvSpPr>
          <p:cNvPr id="1048626" name="TextBox 12"/>
          <p:cNvSpPr txBox="1"/>
          <p:nvPr/>
        </p:nvSpPr>
        <p:spPr>
          <a:xfrm>
            <a:off x="1560444" y="3335729"/>
            <a:ext cx="9220160" cy="1631216"/>
          </a:xfrm>
          <a:prstGeom prst="rect"/>
          <a:noFill/>
        </p:spPr>
        <p:txBody>
          <a:bodyPr wrap="square">
            <a:spAutoFit/>
          </a:bodyPr>
          <a:p>
            <a:r>
              <a:rPr b="1" dirty="0" sz="2000" lang="en-US">
                <a:effectLst/>
              </a:rPr>
              <a:t>Price: that which is given in return for a product in a commercial exchange.</a:t>
            </a:r>
          </a:p>
          <a:p>
            <a:r>
              <a:rPr b="1" dirty="0" sz="2000" lang="en-US">
                <a:effectLst/>
              </a:rPr>
              <a:t>Profit </a:t>
            </a:r>
            <a:r>
              <a:rPr b="0" dirty="0" sz="2000" lang="en-US">
                <a:effectLst/>
              </a:rPr>
              <a:t>is the amount of revenue that remains after accounting for all expenses, debts, and other costs. </a:t>
            </a:r>
          </a:p>
          <a:p>
            <a:r>
              <a:rPr b="1" dirty="0" sz="2000" lang="en-US"/>
              <a:t>P</a:t>
            </a:r>
            <a:r>
              <a:rPr b="1" dirty="0" sz="2000" lang="en-US">
                <a:effectLst/>
              </a:rPr>
              <a:t>roduct profitability, </a:t>
            </a:r>
            <a:r>
              <a:rPr b="0" dirty="0" sz="2000" lang="en-US">
                <a:effectLst/>
              </a:rPr>
              <a:t>is how much money a product makes minus what it costs to build, sell, and support it.</a:t>
            </a:r>
            <a:endParaRPr dirty="0" sz="2000"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69" name=""/>
        <p:cNvGrpSpPr/>
        <p:nvPr/>
      </p:nvGrpSpPr>
      <p:grpSpPr>
        <a:xfrm>
          <a:off x="0" y="0"/>
          <a:ext cx="0" cy="0"/>
          <a:chOff x="0" y="0"/>
          <a:chExt cx="0" cy="0"/>
        </a:xfrm>
      </p:grpSpPr>
      <p:graphicFrame>
        <p:nvGraphicFramePr>
          <p:cNvPr id="4194304" name="Diagram 1"/>
          <p:cNvGraphicFramePr>
            <a:graphicFrameLocks/>
          </p:cNvGraphicFramePr>
          <p:nvPr/>
        </p:nvGraphicFramePr>
        <p:xfrm>
          <a:off x="3697357" y="2160101"/>
          <a:ext cx="4625010" cy="2096420"/>
        </p:xfrm>
        <a:graphic>
          <a:graphicData uri="http://schemas.openxmlformats.org/drawingml/2006/diagram">
            <dgm:relIds xmlns:dgm="http://schemas.openxmlformats.org/drawingml/2006/diagram" xmlns:r="http://schemas.openxmlformats.org/officeDocument/2006/relationships" r:dm="rId2" r:lo="rId1" r:qs="rId5" r:cs="rId4"/>
          </a:graphicData>
        </a:graphic>
      </p:graphicFrame>
      <p:sp>
        <p:nvSpPr>
          <p:cNvPr id="1048627" name="Rectangle 2"/>
          <p:cNvSpPr/>
          <p:nvPr/>
        </p:nvSpPr>
        <p:spPr>
          <a:xfrm>
            <a:off x="1119809" y="2160101"/>
            <a:ext cx="2372139" cy="2096420"/>
          </a:xfrm>
          <a:prstGeom prst="rect"/>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rPr dirty="0" sz="4000" lang="en-US"/>
              <a:t>Seller </a:t>
            </a:r>
          </a:p>
        </p:txBody>
      </p:sp>
      <p:sp>
        <p:nvSpPr>
          <p:cNvPr id="1048628" name="Rectangle 3"/>
          <p:cNvSpPr/>
          <p:nvPr/>
        </p:nvSpPr>
        <p:spPr>
          <a:xfrm>
            <a:off x="8700054" y="2160101"/>
            <a:ext cx="2372139" cy="2096420"/>
          </a:xfrm>
          <a:prstGeom prst="rect"/>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rPr dirty="0" sz="4000" lang="en-US"/>
              <a:t>Buyer </a:t>
            </a:r>
          </a:p>
        </p:txBody>
      </p:sp>
      <p:sp>
        <p:nvSpPr>
          <p:cNvPr id="1048629" name="TextBox 4"/>
          <p:cNvSpPr txBox="1"/>
          <p:nvPr/>
        </p:nvSpPr>
        <p:spPr>
          <a:xfrm>
            <a:off x="1119809" y="543339"/>
            <a:ext cx="4658139" cy="646331"/>
          </a:xfrm>
          <a:prstGeom prst="rect"/>
          <a:noFill/>
        </p:spPr>
        <p:txBody>
          <a:bodyPr rtlCol="0" wrap="square">
            <a:spAutoFit/>
          </a:bodyPr>
          <a:p>
            <a:r>
              <a:rPr b="1" dirty="0" sz="3600" lang="en-US"/>
              <a:t>Commercial Exchange </a:t>
            </a:r>
          </a:p>
        </p:txBody>
      </p:sp>
      <p:sp>
        <p:nvSpPr>
          <p:cNvPr id="1048630" name="TextBox 6"/>
          <p:cNvSpPr txBox="1"/>
          <p:nvPr/>
        </p:nvSpPr>
        <p:spPr>
          <a:xfrm>
            <a:off x="3048000" y="4905466"/>
            <a:ext cx="6096000" cy="1200329"/>
          </a:xfrm>
          <a:prstGeom prst="rect"/>
          <a:noFill/>
        </p:spPr>
        <p:txBody>
          <a:bodyPr wrap="square">
            <a:spAutoFit/>
          </a:bodyPr>
          <a:p>
            <a:r>
              <a:rPr dirty="0" sz="2400" lang="en-US">
                <a:effectLst/>
                <a:latin typeface="Arial" panose="020B0604020202020204" pitchFamily="34" charset="0"/>
              </a:rPr>
              <a:t>• </a:t>
            </a:r>
            <a:r>
              <a:rPr b="1" dirty="0" sz="2400" lang="en-US">
                <a:effectLst/>
                <a:latin typeface="Arial" panose="020B0604020202020204" pitchFamily="34" charset="0"/>
              </a:rPr>
              <a:t>Product: </a:t>
            </a:r>
            <a:r>
              <a:rPr dirty="0" sz="2400" lang="en-US">
                <a:effectLst/>
                <a:latin typeface="Arial" panose="020B0604020202020204" pitchFamily="34" charset="0"/>
              </a:rPr>
              <a:t>good or service</a:t>
            </a:r>
            <a:br>
              <a:rPr dirty="0" sz="2400" lang="en-US"/>
            </a:br>
            <a:r>
              <a:rPr b="1" dirty="0" sz="2400" lang="en-US">
                <a:effectLst/>
                <a:latin typeface="Arial" panose="020B0604020202020204" pitchFamily="34" charset="0"/>
              </a:rPr>
              <a:t>• Buyer: </a:t>
            </a:r>
            <a:r>
              <a:rPr dirty="0" sz="2400" lang="en-US">
                <a:effectLst/>
                <a:latin typeface="Arial" panose="020B0604020202020204" pitchFamily="34" charset="0"/>
              </a:rPr>
              <a:t>consumer or business customer</a:t>
            </a:r>
            <a:br>
              <a:rPr dirty="0" sz="2400" lang="en-US"/>
            </a:br>
            <a:r>
              <a:rPr dirty="0" sz="2400" lang="en-US">
                <a:effectLst/>
                <a:latin typeface="Arial" panose="020B0604020202020204" pitchFamily="34" charset="0"/>
              </a:rPr>
              <a:t>• Something in exchange: </a:t>
            </a:r>
            <a:r>
              <a:rPr b="1" dirty="0" sz="2400" lang="en-US">
                <a:effectLst/>
                <a:latin typeface="Arial" panose="020B0604020202020204" pitchFamily="34" charset="0"/>
              </a:rPr>
              <a:t>price</a:t>
            </a:r>
            <a:endParaRPr b="1" dirty="0" sz="2400" lang="en-US"/>
          </a:p>
        </p:txBody>
      </p:sp>
      <p:pic>
        <p:nvPicPr>
          <p:cNvPr id="2097219" name="Picture 7"/>
          <p:cNvPicPr>
            <a:picLocks noChangeAspect="1"/>
          </p:cNvPicPr>
          <p:nvPr/>
        </p:nvPicPr>
        <p:blipFill>
          <a:blip xmlns:r="http://schemas.openxmlformats.org/officeDocument/2006/relationships" r:embed="rId6"/>
          <a:stretch>
            <a:fillRect/>
          </a:stretch>
        </p:blipFill>
        <p:spPr>
          <a:xfrm>
            <a:off x="2440788" y="1297726"/>
            <a:ext cx="9902229" cy="204838"/>
          </a:xfrm>
          <a:prstGeom prst="rec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70" name=""/>
        <p:cNvGrpSpPr/>
        <p:nvPr/>
      </p:nvGrpSpPr>
      <p:grpSpPr>
        <a:xfrm>
          <a:off x="0" y="0"/>
          <a:ext cx="0" cy="0"/>
          <a:chOff x="0" y="0"/>
          <a:chExt cx="0" cy="0"/>
        </a:xfrm>
      </p:grpSpPr>
      <p:pic>
        <p:nvPicPr>
          <p:cNvPr id="2097220" name="Picture 2"/>
          <p:cNvPicPr>
            <a:picLocks noChangeAspect="1"/>
          </p:cNvPicPr>
          <p:nvPr/>
        </p:nvPicPr>
        <p:blipFill>
          <a:blip xmlns:r="http://schemas.openxmlformats.org/officeDocument/2006/relationships" r:embed="rId1"/>
          <a:stretch>
            <a:fillRect/>
          </a:stretch>
        </p:blipFill>
        <p:spPr>
          <a:xfrm>
            <a:off x="2440788" y="5949244"/>
            <a:ext cx="9902229" cy="204838"/>
          </a:xfrm>
          <a:prstGeom prst="rect"/>
        </p:spPr>
      </p:pic>
      <p:pic>
        <p:nvPicPr>
          <p:cNvPr id="2097221"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222"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223" name="Picture 5"/>
          <p:cNvPicPr>
            <a:picLocks noChangeAspect="1"/>
          </p:cNvPicPr>
          <p:nvPr/>
        </p:nvPicPr>
        <p:blipFill>
          <a:blip xmlns:r="http://schemas.openxmlformats.org/officeDocument/2006/relationships" r:embed="rId3"/>
          <a:stretch>
            <a:fillRect/>
          </a:stretch>
        </p:blipFill>
        <p:spPr>
          <a:xfrm>
            <a:off x="-108036" y="0"/>
            <a:ext cx="9533101" cy="1610200"/>
          </a:xfrm>
          <a:prstGeom prst="rect"/>
        </p:spPr>
      </p:pic>
      <p:sp>
        <p:nvSpPr>
          <p:cNvPr id="1048631" name="TextBox 6"/>
          <p:cNvSpPr txBox="1"/>
          <p:nvPr/>
        </p:nvSpPr>
        <p:spPr>
          <a:xfrm>
            <a:off x="2186549" y="543490"/>
            <a:ext cx="5140574"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Importance of Product Analysis</a:t>
            </a:r>
            <a:endParaRPr dirty="0" sz="2800" lang="en-US">
              <a:solidFill>
                <a:srgbClr val="FF9518"/>
              </a:solidFill>
              <a:latin typeface="Tajawal Medium" panose="00000600000000000000" pitchFamily="2" charset="-78"/>
              <a:cs typeface="Tajawal Medium" panose="00000600000000000000" pitchFamily="2" charset="-78"/>
            </a:endParaRPr>
          </a:p>
        </p:txBody>
      </p:sp>
      <p:sp>
        <p:nvSpPr>
          <p:cNvPr id="1048632" name="TextBox 8"/>
          <p:cNvSpPr txBox="1"/>
          <p:nvPr/>
        </p:nvSpPr>
        <p:spPr>
          <a:xfrm>
            <a:off x="1422026" y="1841406"/>
            <a:ext cx="9533101" cy="1114408"/>
          </a:xfrm>
          <a:prstGeom prst="rect"/>
          <a:noFill/>
        </p:spPr>
        <p:txBody>
          <a:bodyPr rtlCol="0" wrap="square">
            <a:spAutoFit/>
          </a:bodyPr>
          <a:p>
            <a:pPr>
              <a:lnSpc>
                <a:spcPct val="200000"/>
              </a:lnSpc>
            </a:pPr>
            <a:r>
              <a:rPr b="1" dirty="0" lang="en-US">
                <a:solidFill>
                  <a:srgbClr val="0A1F61"/>
                </a:solidFill>
                <a:latin typeface="Tajawal ExtraBold" panose="00000800000000000000" pitchFamily="2" charset="-78"/>
                <a:cs typeface="Tajawal ExtraBold" panose="00000800000000000000" pitchFamily="2" charset="-78"/>
              </a:rPr>
              <a:t>4- Understand the Risks Associated With Making and Selling Your Product.</a:t>
            </a:r>
          </a:p>
          <a:p>
            <a:pPr>
              <a:lnSpc>
                <a:spcPct val="200000"/>
              </a:lnSpc>
            </a:pPr>
            <a:endParaRPr dirty="0" lang="en-US">
              <a:solidFill>
                <a:srgbClr val="0A1F61"/>
              </a:solidFill>
              <a:latin typeface="Tajawal ExtraBold" panose="00000800000000000000" pitchFamily="2" charset="-78"/>
              <a:cs typeface="Tajawal ExtraBold" panose="00000800000000000000" pitchFamily="2" charset="-78"/>
            </a:endParaRPr>
          </a:p>
        </p:txBody>
      </p:sp>
      <p:pic>
        <p:nvPicPr>
          <p:cNvPr id="2097224" name="Picture 11"/>
          <p:cNvPicPr>
            <a:picLocks noChangeAspect="1"/>
          </p:cNvPicPr>
          <p:nvPr/>
        </p:nvPicPr>
        <p:blipFill>
          <a:blip xmlns:r="http://schemas.openxmlformats.org/officeDocument/2006/relationships" r:embed="rId2"/>
          <a:stretch>
            <a:fillRect/>
          </a:stretch>
        </p:blipFill>
        <p:spPr>
          <a:xfrm rot="5400000">
            <a:off x="3061064" y="1044579"/>
            <a:ext cx="620693" cy="3620378"/>
          </a:xfrm>
          <a:prstGeom prst="rect"/>
        </p:spPr>
      </p:pic>
      <p:sp>
        <p:nvSpPr>
          <p:cNvPr id="1048633" name="TextBox 14"/>
          <p:cNvSpPr txBox="1"/>
          <p:nvPr/>
        </p:nvSpPr>
        <p:spPr>
          <a:xfrm>
            <a:off x="1834409" y="2637189"/>
            <a:ext cx="9220160" cy="461665"/>
          </a:xfrm>
          <a:prstGeom prst="rect"/>
          <a:noFill/>
        </p:spPr>
        <p:txBody>
          <a:bodyPr wrap="square">
            <a:spAutoFit/>
          </a:bodyPr>
          <a:p>
            <a:r>
              <a:rPr dirty="0" sz="2400" lang="en-US">
                <a:solidFill>
                  <a:schemeClr val="bg1"/>
                </a:solidFill>
              </a:rPr>
              <a:t>Definition of Risks </a:t>
            </a:r>
          </a:p>
        </p:txBody>
      </p:sp>
      <p:sp>
        <p:nvSpPr>
          <p:cNvPr id="1048634" name="TextBox 12"/>
          <p:cNvSpPr txBox="1"/>
          <p:nvPr/>
        </p:nvSpPr>
        <p:spPr>
          <a:xfrm>
            <a:off x="1560444" y="3335729"/>
            <a:ext cx="9220160" cy="707886"/>
          </a:xfrm>
          <a:prstGeom prst="rect"/>
          <a:noFill/>
        </p:spPr>
        <p:txBody>
          <a:bodyPr wrap="square">
            <a:spAutoFit/>
          </a:bodyPr>
          <a:p>
            <a:r>
              <a:rPr b="1" dirty="0" sz="2000" lang="en-US">
                <a:effectLst/>
              </a:rPr>
              <a:t>All the uncertainties and risks that can cause a product development effort to be unsuccessful.</a:t>
            </a:r>
            <a:endParaRPr dirty="0" sz="2000"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71" name=""/>
        <p:cNvGrpSpPr/>
        <p:nvPr/>
      </p:nvGrpSpPr>
      <p:grpSpPr>
        <a:xfrm>
          <a:off x="0" y="0"/>
          <a:ext cx="0" cy="0"/>
          <a:chOff x="0" y="0"/>
          <a:chExt cx="0" cy="0"/>
        </a:xfrm>
      </p:grpSpPr>
      <p:sp>
        <p:nvSpPr>
          <p:cNvPr id="1048635" name="TextBox 4"/>
          <p:cNvSpPr txBox="1"/>
          <p:nvPr/>
        </p:nvSpPr>
        <p:spPr>
          <a:xfrm>
            <a:off x="1119809" y="543339"/>
            <a:ext cx="7838661" cy="646331"/>
          </a:xfrm>
          <a:prstGeom prst="rect"/>
          <a:noFill/>
        </p:spPr>
        <p:txBody>
          <a:bodyPr rtlCol="0" wrap="square">
            <a:spAutoFit/>
          </a:bodyPr>
          <a:p>
            <a:r>
              <a:rPr b="1" dirty="0" sz="3600" lang="en-US"/>
              <a:t>Risks during new product development</a:t>
            </a:r>
          </a:p>
        </p:txBody>
      </p:sp>
      <p:pic>
        <p:nvPicPr>
          <p:cNvPr id="2097225" name="Picture 7"/>
          <p:cNvPicPr>
            <a:picLocks noChangeAspect="1"/>
          </p:cNvPicPr>
          <p:nvPr/>
        </p:nvPicPr>
        <p:blipFill>
          <a:blip xmlns:r="http://schemas.openxmlformats.org/officeDocument/2006/relationships" r:embed="rId6"/>
          <a:stretch>
            <a:fillRect/>
          </a:stretch>
        </p:blipFill>
        <p:spPr>
          <a:xfrm>
            <a:off x="2440788" y="1297726"/>
            <a:ext cx="9902229" cy="204838"/>
          </a:xfrm>
          <a:prstGeom prst="rect"/>
        </p:spPr>
      </p:pic>
      <p:graphicFrame>
        <p:nvGraphicFramePr>
          <p:cNvPr id="4194305" name="Diagram 5"/>
          <p:cNvGraphicFramePr>
            <a:graphicFrameLocks/>
          </p:cNvGraphicFramePr>
          <p:nvPr/>
        </p:nvGraphicFramePr>
        <p:xfrm>
          <a:off x="1444487" y="1709530"/>
          <a:ext cx="6122504" cy="4903305"/>
        </p:xfrm>
        <a:graphic>
          <a:graphicData uri="http://schemas.openxmlformats.org/drawingml/2006/diagram">
            <dgm:relIds xmlns:dgm="http://schemas.openxmlformats.org/drawingml/2006/diagram" xmlns:r="http://schemas.openxmlformats.org/officeDocument/2006/relationships" r:dm="rId2" r:lo="rId1" r:qs="rId5" r:cs="rId4"/>
          </a:graphicData>
        </a:graphic>
      </p:graphicFrame>
      <p:pic>
        <p:nvPicPr>
          <p:cNvPr id="2097226" name="Picture 9" descr="A picture containing text, clipart  Description automatically generated"/>
          <p:cNvPicPr>
            <a:picLocks noChangeAspect="1"/>
          </p:cNvPicPr>
          <p:nvPr/>
        </p:nvPicPr>
        <p:blipFill>
          <a:blip xmlns:r="http://schemas.openxmlformats.org/officeDocument/2006/relationships" r:embed="rId7"/>
          <a:stretch>
            <a:fillRect/>
          </a:stretch>
        </p:blipFill>
        <p:spPr>
          <a:xfrm>
            <a:off x="8920577" y="3737114"/>
            <a:ext cx="2567194" cy="2567194"/>
          </a:xfrm>
          <a:prstGeom prst="rec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72" name=""/>
        <p:cNvGrpSpPr/>
        <p:nvPr/>
      </p:nvGrpSpPr>
      <p:grpSpPr>
        <a:xfrm>
          <a:off x="0" y="0"/>
          <a:ext cx="0" cy="0"/>
          <a:chOff x="0" y="0"/>
          <a:chExt cx="0" cy="0"/>
        </a:xfrm>
      </p:grpSpPr>
      <p:sp>
        <p:nvSpPr>
          <p:cNvPr id="1048636" name="TextBox 4"/>
          <p:cNvSpPr txBox="1"/>
          <p:nvPr/>
        </p:nvSpPr>
        <p:spPr>
          <a:xfrm>
            <a:off x="1119809" y="543339"/>
            <a:ext cx="7838661" cy="646331"/>
          </a:xfrm>
          <a:prstGeom prst="rect"/>
          <a:noFill/>
        </p:spPr>
        <p:txBody>
          <a:bodyPr rtlCol="0" wrap="square">
            <a:spAutoFit/>
          </a:bodyPr>
          <a:p>
            <a:r>
              <a:rPr b="1" dirty="0" sz="3600" lang="en-US"/>
              <a:t>Risks during new product development</a:t>
            </a:r>
          </a:p>
        </p:txBody>
      </p:sp>
      <p:pic>
        <p:nvPicPr>
          <p:cNvPr id="2097227" name="Picture 7"/>
          <p:cNvPicPr>
            <a:picLocks noChangeAspect="1"/>
          </p:cNvPicPr>
          <p:nvPr/>
        </p:nvPicPr>
        <p:blipFill>
          <a:blip xmlns:r="http://schemas.openxmlformats.org/officeDocument/2006/relationships" r:embed="rId1"/>
          <a:stretch>
            <a:fillRect/>
          </a:stretch>
        </p:blipFill>
        <p:spPr>
          <a:xfrm>
            <a:off x="2440788" y="1297726"/>
            <a:ext cx="9902229" cy="204838"/>
          </a:xfrm>
          <a:prstGeom prst="rect"/>
        </p:spPr>
      </p:pic>
      <p:sp>
        <p:nvSpPr>
          <p:cNvPr id="1048637" name="TextBox 6"/>
          <p:cNvSpPr txBox="1"/>
          <p:nvPr/>
        </p:nvSpPr>
        <p:spPr>
          <a:xfrm>
            <a:off x="1371599" y="1932013"/>
            <a:ext cx="10025269" cy="2677656"/>
          </a:xfrm>
          <a:prstGeom prst="rect"/>
          <a:noFill/>
          <a:ln>
            <a:solidFill>
              <a:srgbClr val="FFC000"/>
            </a:solidFill>
          </a:ln>
        </p:spPr>
        <p:txBody>
          <a:bodyPr wrap="square">
            <a:spAutoFit/>
          </a:bodyPr>
          <a:p>
            <a:pPr fontAlgn="base">
              <a:buFont typeface="Arial" panose="020B0604020202020204" pitchFamily="34" charset="0"/>
              <a:buChar char="•"/>
            </a:pPr>
            <a:r>
              <a:rPr b="1" dirty="0" sz="2400" lang="en-US">
                <a:effectLst/>
              </a:rPr>
              <a:t>Technology risks – </a:t>
            </a:r>
            <a:r>
              <a:rPr dirty="0" sz="2400" lang="en-US">
                <a:effectLst/>
              </a:rPr>
              <a:t>When incorporating new technology in a product, there’s a chance your team may have blind spots or lack specific capabilities that could cause roadblocks during development.</a:t>
            </a:r>
            <a:br>
              <a:rPr dirty="0" sz="2400" lang="en-US">
                <a:effectLst/>
              </a:rPr>
            </a:br>
            <a:r>
              <a:rPr b="1" dirty="0" sz="2400" lang="en-US">
                <a:solidFill>
                  <a:srgbClr val="6AAAE4"/>
                </a:solidFill>
                <a:effectLst/>
              </a:rPr>
              <a:t>Solution:</a:t>
            </a:r>
            <a:r>
              <a:rPr dirty="0" sz="2400" lang="en-US">
                <a:solidFill>
                  <a:srgbClr val="6AAAE4"/>
                </a:solidFill>
                <a:effectLst/>
              </a:rPr>
              <a:t> </a:t>
            </a:r>
            <a:r>
              <a:rPr dirty="0" sz="2400" lang="en-US">
                <a:effectLst/>
              </a:rPr>
              <a:t>Bringing in outside experts, such as an advanced manufacturing partner, can fill in knowledge gaps and add capabilities to your project team.</a:t>
            </a:r>
          </a:p>
          <a:p>
            <a:pPr fontAlgn="base"/>
            <a:endParaRPr dirty="0" sz="2400" lang="en-US">
              <a:effectLst/>
            </a:endParaRPr>
          </a:p>
          <a:p>
            <a:pPr fontAlgn="base"/>
            <a:endParaRPr dirty="0" sz="2400" lang="en-US">
              <a:effectLst/>
            </a:endParaRPr>
          </a:p>
        </p:txBody>
      </p:sp>
      <p:pic>
        <p:nvPicPr>
          <p:cNvPr id="2097228" name="Picture 3"/>
          <p:cNvPicPr>
            <a:picLocks noChangeAspect="1"/>
          </p:cNvPicPr>
          <p:nvPr/>
        </p:nvPicPr>
        <p:blipFill>
          <a:blip xmlns:r="http://schemas.openxmlformats.org/officeDocument/2006/relationships" r:embed="rId2"/>
          <a:stretch>
            <a:fillRect/>
          </a:stretch>
        </p:blipFill>
        <p:spPr>
          <a:xfrm>
            <a:off x="7689234" y="4667250"/>
            <a:ext cx="2190750" cy="2190750"/>
          </a:xfrm>
          <a:prstGeom prst="rec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73" name=""/>
        <p:cNvGrpSpPr/>
        <p:nvPr/>
      </p:nvGrpSpPr>
      <p:grpSpPr>
        <a:xfrm>
          <a:off x="0" y="0"/>
          <a:ext cx="0" cy="0"/>
          <a:chOff x="0" y="0"/>
          <a:chExt cx="0" cy="0"/>
        </a:xfrm>
      </p:grpSpPr>
      <p:sp>
        <p:nvSpPr>
          <p:cNvPr id="1048638" name="TextBox 4"/>
          <p:cNvSpPr txBox="1"/>
          <p:nvPr/>
        </p:nvSpPr>
        <p:spPr>
          <a:xfrm>
            <a:off x="1119809" y="543339"/>
            <a:ext cx="7838661" cy="646331"/>
          </a:xfrm>
          <a:prstGeom prst="rect"/>
          <a:noFill/>
        </p:spPr>
        <p:txBody>
          <a:bodyPr rtlCol="0" wrap="square">
            <a:spAutoFit/>
          </a:bodyPr>
          <a:p>
            <a:r>
              <a:rPr b="1" dirty="0" sz="3600" lang="en-US"/>
              <a:t>Risks during new product development</a:t>
            </a:r>
          </a:p>
        </p:txBody>
      </p:sp>
      <p:pic>
        <p:nvPicPr>
          <p:cNvPr id="2097229" name="Picture 7"/>
          <p:cNvPicPr>
            <a:picLocks noChangeAspect="1"/>
          </p:cNvPicPr>
          <p:nvPr/>
        </p:nvPicPr>
        <p:blipFill>
          <a:blip xmlns:r="http://schemas.openxmlformats.org/officeDocument/2006/relationships" r:embed="rId1"/>
          <a:stretch>
            <a:fillRect/>
          </a:stretch>
        </p:blipFill>
        <p:spPr>
          <a:xfrm>
            <a:off x="2440788" y="1297726"/>
            <a:ext cx="9902229" cy="204838"/>
          </a:xfrm>
          <a:prstGeom prst="rect"/>
        </p:spPr>
      </p:pic>
      <p:sp>
        <p:nvSpPr>
          <p:cNvPr id="1048639" name="TextBox 6"/>
          <p:cNvSpPr txBox="1"/>
          <p:nvPr/>
        </p:nvSpPr>
        <p:spPr>
          <a:xfrm>
            <a:off x="1371599" y="1932013"/>
            <a:ext cx="10025269" cy="4154984"/>
          </a:xfrm>
          <a:prstGeom prst="rect"/>
          <a:noFill/>
          <a:ln>
            <a:solidFill>
              <a:srgbClr val="FFC000"/>
            </a:solidFill>
          </a:ln>
        </p:spPr>
        <p:txBody>
          <a:bodyPr wrap="square">
            <a:spAutoFit/>
          </a:bodyPr>
          <a:p>
            <a:pPr fontAlgn="base">
              <a:buFont typeface="Arial" panose="020B0604020202020204" pitchFamily="34" charset="0"/>
              <a:buChar char="•"/>
            </a:pPr>
            <a:r>
              <a:rPr b="1" dirty="0" sz="2400" lang="en-US">
                <a:effectLst/>
              </a:rPr>
              <a:t>5 Critical Risks Facing the Technology Industry</a:t>
            </a:r>
          </a:p>
          <a:p>
            <a:pPr fontAlgn="base">
              <a:buFont typeface="Arial" panose="020B0604020202020204" pitchFamily="34" charset="0"/>
              <a:buChar char="•"/>
            </a:pPr>
            <a:endParaRPr b="1" dirty="0" sz="2400" lang="en-US">
              <a:effectLst/>
            </a:endParaRPr>
          </a:p>
          <a:p>
            <a:pPr fontAlgn="base">
              <a:buFont typeface="Arial" panose="020B0604020202020204" pitchFamily="34" charset="0"/>
              <a:buChar char="•"/>
            </a:pPr>
            <a:r>
              <a:rPr dirty="0" sz="2400" lang="en-US">
                <a:effectLst/>
              </a:rPr>
              <a:t>1) Cyber Security Awareness of cyber risk increases every day as more and more businesses are threatened with some form of cyber attack. Yet companies still neglect to prepare for such threats</a:t>
            </a:r>
          </a:p>
          <a:p>
            <a:pPr fontAlgn="base">
              <a:buFont typeface="Arial" panose="020B0604020202020204" pitchFamily="34" charset="0"/>
              <a:buChar char="•"/>
            </a:pPr>
            <a:r>
              <a:rPr dirty="0" sz="2400" lang="en-US">
                <a:effectLst/>
              </a:rPr>
              <a:t>2) Robots and Artificial Intelligence If a robot malfunctions, who is at fault? The user or the manufacturer? </a:t>
            </a:r>
          </a:p>
          <a:p>
            <a:pPr fontAlgn="base">
              <a:buFont typeface="Arial" panose="020B0604020202020204" pitchFamily="34" charset="0"/>
              <a:buChar char="•"/>
            </a:pPr>
            <a:r>
              <a:rPr dirty="0" sz="2400" lang="en-US">
                <a:effectLst/>
              </a:rPr>
              <a:t>3) Steep Pressure to Innovate </a:t>
            </a:r>
          </a:p>
          <a:p>
            <a:pPr fontAlgn="base">
              <a:buFont typeface="Arial" panose="020B0604020202020204" pitchFamily="34" charset="0"/>
              <a:buChar char="•"/>
            </a:pPr>
            <a:r>
              <a:rPr dirty="0" sz="2400" lang="en-US">
                <a:effectLst/>
              </a:rPr>
              <a:t>4) Workforce Shortage </a:t>
            </a:r>
          </a:p>
          <a:p>
            <a:pPr fontAlgn="base">
              <a:buFont typeface="Arial" panose="020B0604020202020204" pitchFamily="34" charset="0"/>
              <a:buChar char="•"/>
            </a:pPr>
            <a:r>
              <a:rPr dirty="0" sz="2400" lang="en-US">
                <a:effectLst/>
              </a:rPr>
              <a:t>5) Lacking in Diversity </a:t>
            </a:r>
          </a:p>
          <a:p>
            <a:pPr fontAlgn="base"/>
            <a:endParaRPr dirty="0" sz="2400" lang="en-US">
              <a:effectLst/>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74" name=""/>
        <p:cNvGrpSpPr/>
        <p:nvPr/>
      </p:nvGrpSpPr>
      <p:grpSpPr>
        <a:xfrm>
          <a:off x="0" y="0"/>
          <a:ext cx="0" cy="0"/>
          <a:chOff x="0" y="0"/>
          <a:chExt cx="0" cy="0"/>
        </a:xfrm>
      </p:grpSpPr>
      <p:sp>
        <p:nvSpPr>
          <p:cNvPr id="1048640" name="TextBox 4"/>
          <p:cNvSpPr txBox="1"/>
          <p:nvPr/>
        </p:nvSpPr>
        <p:spPr>
          <a:xfrm>
            <a:off x="1119809" y="543339"/>
            <a:ext cx="7838661" cy="646331"/>
          </a:xfrm>
          <a:prstGeom prst="rect"/>
          <a:noFill/>
        </p:spPr>
        <p:txBody>
          <a:bodyPr rtlCol="0" wrap="square">
            <a:spAutoFit/>
          </a:bodyPr>
          <a:p>
            <a:r>
              <a:rPr b="1" dirty="0" sz="3600" lang="en-US"/>
              <a:t>Risks during new product development</a:t>
            </a:r>
          </a:p>
        </p:txBody>
      </p:sp>
      <p:pic>
        <p:nvPicPr>
          <p:cNvPr id="2097230" name="Picture 7"/>
          <p:cNvPicPr>
            <a:picLocks noChangeAspect="1"/>
          </p:cNvPicPr>
          <p:nvPr/>
        </p:nvPicPr>
        <p:blipFill>
          <a:blip xmlns:r="http://schemas.openxmlformats.org/officeDocument/2006/relationships" r:embed="rId1"/>
          <a:stretch>
            <a:fillRect/>
          </a:stretch>
        </p:blipFill>
        <p:spPr>
          <a:xfrm>
            <a:off x="2440788" y="1297726"/>
            <a:ext cx="9902229" cy="204838"/>
          </a:xfrm>
          <a:prstGeom prst="rect"/>
        </p:spPr>
      </p:pic>
      <p:pic>
        <p:nvPicPr>
          <p:cNvPr id="2097231" name="Picture 1"/>
          <p:cNvPicPr>
            <a:picLocks noChangeAspect="1"/>
          </p:cNvPicPr>
          <p:nvPr/>
        </p:nvPicPr>
        <p:blipFill>
          <a:blip xmlns:r="http://schemas.openxmlformats.org/officeDocument/2006/relationships" r:embed="rId2"/>
          <a:stretch>
            <a:fillRect/>
          </a:stretch>
        </p:blipFill>
        <p:spPr>
          <a:xfrm>
            <a:off x="5865934" y="1731051"/>
            <a:ext cx="5524500" cy="4914005"/>
          </a:xfrm>
          <a:prstGeom prst="rect"/>
        </p:spPr>
      </p:pic>
      <p:sp>
        <p:nvSpPr>
          <p:cNvPr id="1048641" name="TextBox 2"/>
          <p:cNvSpPr txBox="1"/>
          <p:nvPr/>
        </p:nvSpPr>
        <p:spPr>
          <a:xfrm>
            <a:off x="938043" y="2280181"/>
            <a:ext cx="4138924" cy="2862322"/>
          </a:xfrm>
          <a:prstGeom prst="rect"/>
          <a:noFill/>
        </p:spPr>
        <p:txBody>
          <a:bodyPr rtlCol="0" wrap="square">
            <a:spAutoFit/>
          </a:bodyPr>
          <a:p>
            <a:r>
              <a:rPr b="1" dirty="0" lang="en-US">
                <a:solidFill>
                  <a:srgbClr val="FF0000"/>
                </a:solidFill>
              </a:rPr>
              <a:t>Technology Risk Template</a:t>
            </a:r>
          </a:p>
          <a:p>
            <a:endParaRPr b="1" dirty="0" lang="en-US"/>
          </a:p>
          <a:p>
            <a:r>
              <a:rPr b="1" dirty="0" lang="en-US"/>
              <a:t> A template is used to perform security risk and vulnerability assessments in your business.</a:t>
            </a:r>
          </a:p>
          <a:p>
            <a:endParaRPr b="1" dirty="0" lang="en-US"/>
          </a:p>
          <a:p>
            <a:r>
              <a:rPr b="1" dirty="0" lang="en-US"/>
              <a:t> IT Professionals can use this as a guide for the following:</a:t>
            </a:r>
          </a:p>
          <a:p>
            <a:r>
              <a:rPr b="1" dirty="0" lang="en-US"/>
              <a:t> Identify the source of threat and describe existing controls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75" name=""/>
        <p:cNvGrpSpPr/>
        <p:nvPr/>
      </p:nvGrpSpPr>
      <p:grpSpPr>
        <a:xfrm>
          <a:off x="0" y="0"/>
          <a:ext cx="0" cy="0"/>
          <a:chOff x="0" y="0"/>
          <a:chExt cx="0" cy="0"/>
        </a:xfrm>
      </p:grpSpPr>
      <p:sp>
        <p:nvSpPr>
          <p:cNvPr id="1048642" name="TextBox 4"/>
          <p:cNvSpPr txBox="1"/>
          <p:nvPr/>
        </p:nvSpPr>
        <p:spPr>
          <a:xfrm>
            <a:off x="1119809" y="543339"/>
            <a:ext cx="7838661" cy="646331"/>
          </a:xfrm>
          <a:prstGeom prst="rect"/>
          <a:noFill/>
        </p:spPr>
        <p:txBody>
          <a:bodyPr rtlCol="0" wrap="square">
            <a:spAutoFit/>
          </a:bodyPr>
          <a:p>
            <a:r>
              <a:rPr b="1" dirty="0" sz="3600" lang="en-US"/>
              <a:t>Risks during new product development</a:t>
            </a:r>
          </a:p>
        </p:txBody>
      </p:sp>
      <p:pic>
        <p:nvPicPr>
          <p:cNvPr id="2097232" name="Picture 7"/>
          <p:cNvPicPr>
            <a:picLocks noChangeAspect="1"/>
          </p:cNvPicPr>
          <p:nvPr/>
        </p:nvPicPr>
        <p:blipFill>
          <a:blip xmlns:r="http://schemas.openxmlformats.org/officeDocument/2006/relationships" r:embed="rId1"/>
          <a:stretch>
            <a:fillRect/>
          </a:stretch>
        </p:blipFill>
        <p:spPr>
          <a:xfrm>
            <a:off x="2440788" y="1297726"/>
            <a:ext cx="9902229" cy="204838"/>
          </a:xfrm>
          <a:prstGeom prst="rect"/>
        </p:spPr>
      </p:pic>
      <p:pic>
        <p:nvPicPr>
          <p:cNvPr id="2097233" name="Picture 1"/>
          <p:cNvPicPr>
            <a:picLocks noChangeAspect="1"/>
          </p:cNvPicPr>
          <p:nvPr/>
        </p:nvPicPr>
        <p:blipFill rotWithShape="1">
          <a:blip xmlns:r="http://schemas.openxmlformats.org/officeDocument/2006/relationships" r:embed="rId2"/>
          <a:srcRect t="54481" b="-1"/>
          <a:stretch>
            <a:fillRect/>
          </a:stretch>
        </p:blipFill>
        <p:spPr>
          <a:xfrm>
            <a:off x="5017827" y="2280181"/>
            <a:ext cx="6962633" cy="2819118"/>
          </a:xfrm>
          <a:prstGeom prst="rect"/>
        </p:spPr>
      </p:pic>
      <p:sp>
        <p:nvSpPr>
          <p:cNvPr id="1048643" name="TextBox 2"/>
          <p:cNvSpPr txBox="1"/>
          <p:nvPr/>
        </p:nvSpPr>
        <p:spPr>
          <a:xfrm>
            <a:off x="938043" y="2280181"/>
            <a:ext cx="4138924" cy="2862322"/>
          </a:xfrm>
          <a:prstGeom prst="rect"/>
          <a:noFill/>
        </p:spPr>
        <p:txBody>
          <a:bodyPr rtlCol="0" wrap="square">
            <a:spAutoFit/>
          </a:bodyPr>
          <a:p>
            <a:r>
              <a:rPr b="1" dirty="0" lang="en-US">
                <a:solidFill>
                  <a:srgbClr val="FF0000"/>
                </a:solidFill>
              </a:rPr>
              <a:t>Technology Risk Template</a:t>
            </a:r>
          </a:p>
          <a:p>
            <a:endParaRPr b="1" dirty="0" lang="en-US"/>
          </a:p>
          <a:p>
            <a:r>
              <a:rPr b="1" dirty="0" lang="en-US"/>
              <a:t> A template is used to perform security risk and vulnerability assessments in your business.</a:t>
            </a:r>
          </a:p>
          <a:p>
            <a:endParaRPr b="1" dirty="0" lang="en-US"/>
          </a:p>
          <a:p>
            <a:r>
              <a:rPr b="1" dirty="0" lang="en-US"/>
              <a:t> IT Professionals can use this as a guide for the following:</a:t>
            </a:r>
          </a:p>
          <a:p>
            <a:r>
              <a:rPr b="1" dirty="0" lang="en-US"/>
              <a:t> Identify the source of threat and describe existing controls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76" name=""/>
        <p:cNvGrpSpPr/>
        <p:nvPr/>
      </p:nvGrpSpPr>
      <p:grpSpPr>
        <a:xfrm>
          <a:off x="0" y="0"/>
          <a:ext cx="0" cy="0"/>
          <a:chOff x="0" y="0"/>
          <a:chExt cx="0" cy="0"/>
        </a:xfrm>
      </p:grpSpPr>
      <p:sp>
        <p:nvSpPr>
          <p:cNvPr id="1048644" name="TextBox 4"/>
          <p:cNvSpPr txBox="1"/>
          <p:nvPr/>
        </p:nvSpPr>
        <p:spPr>
          <a:xfrm>
            <a:off x="1119809" y="543339"/>
            <a:ext cx="7838661" cy="646331"/>
          </a:xfrm>
          <a:prstGeom prst="rect"/>
          <a:noFill/>
        </p:spPr>
        <p:txBody>
          <a:bodyPr rtlCol="0" wrap="square">
            <a:spAutoFit/>
          </a:bodyPr>
          <a:p>
            <a:r>
              <a:rPr b="1" dirty="0" sz="3600" lang="en-US"/>
              <a:t>Risks during new product development</a:t>
            </a:r>
          </a:p>
        </p:txBody>
      </p:sp>
      <p:pic>
        <p:nvPicPr>
          <p:cNvPr id="2097234" name="Picture 7"/>
          <p:cNvPicPr>
            <a:picLocks noChangeAspect="1"/>
          </p:cNvPicPr>
          <p:nvPr/>
        </p:nvPicPr>
        <p:blipFill>
          <a:blip xmlns:r="http://schemas.openxmlformats.org/officeDocument/2006/relationships" r:embed="rId1"/>
          <a:stretch>
            <a:fillRect/>
          </a:stretch>
        </p:blipFill>
        <p:spPr>
          <a:xfrm>
            <a:off x="2440788" y="1297726"/>
            <a:ext cx="9902229" cy="204838"/>
          </a:xfrm>
          <a:prstGeom prst="rect"/>
        </p:spPr>
      </p:pic>
      <p:sp>
        <p:nvSpPr>
          <p:cNvPr id="1048645" name="TextBox 6"/>
          <p:cNvSpPr txBox="1"/>
          <p:nvPr/>
        </p:nvSpPr>
        <p:spPr>
          <a:xfrm>
            <a:off x="1371599" y="1932013"/>
            <a:ext cx="10025269" cy="2308324"/>
          </a:xfrm>
          <a:prstGeom prst="rect"/>
          <a:noFill/>
          <a:ln>
            <a:solidFill>
              <a:srgbClr val="FFC000"/>
            </a:solidFill>
          </a:ln>
        </p:spPr>
        <p:txBody>
          <a:bodyPr wrap="square">
            <a:spAutoFit/>
          </a:bodyPr>
          <a:p>
            <a:pPr fontAlgn="base"/>
            <a:endParaRPr dirty="0" sz="2400" lang="en-US">
              <a:effectLst/>
            </a:endParaRPr>
          </a:p>
          <a:p>
            <a:pPr fontAlgn="base">
              <a:buFont typeface="Arial" panose="020B0604020202020204" pitchFamily="34" charset="0"/>
              <a:buChar char="•"/>
            </a:pPr>
            <a:r>
              <a:rPr b="1" dirty="0" sz="2400" lang="en-US">
                <a:effectLst/>
              </a:rPr>
              <a:t>Performance risks – </a:t>
            </a:r>
            <a:r>
              <a:rPr dirty="0" sz="2400" lang="en-US">
                <a:effectLst/>
              </a:rPr>
              <a:t>The function and reliability of the product in real-world conditions. </a:t>
            </a:r>
          </a:p>
          <a:p>
            <a:pPr fontAlgn="base"/>
            <a:r>
              <a:rPr b="1" dirty="0" sz="2400" lang="en-US">
                <a:solidFill>
                  <a:srgbClr val="6AAAE4"/>
                </a:solidFill>
                <a:effectLst/>
              </a:rPr>
              <a:t>Solution:</a:t>
            </a:r>
            <a:r>
              <a:rPr dirty="0" sz="2400" lang="en-US">
                <a:effectLst/>
              </a:rPr>
              <a:t> During the Develop and Validate steps, functional prototyping and testing are conducted to confirm the product works as intended.</a:t>
            </a:r>
          </a:p>
          <a:p>
            <a:pPr fontAlgn="base"/>
            <a:endParaRPr dirty="0" sz="2400" lang="en-US">
              <a:effectLst/>
            </a:endParaRPr>
          </a:p>
        </p:txBody>
      </p:sp>
      <p:pic>
        <p:nvPicPr>
          <p:cNvPr id="2097235" name="Picture 3"/>
          <p:cNvPicPr>
            <a:picLocks noChangeAspect="1"/>
          </p:cNvPicPr>
          <p:nvPr/>
        </p:nvPicPr>
        <p:blipFill rotWithShape="1">
          <a:blip xmlns:r="http://schemas.openxmlformats.org/officeDocument/2006/relationships" r:embed="rId2"/>
          <a:srcRect t="14200" r="19389" b="23338"/>
          <a:stretch>
            <a:fillRect/>
          </a:stretch>
        </p:blipFill>
        <p:spPr>
          <a:xfrm>
            <a:off x="5616819" y="4014031"/>
            <a:ext cx="5989027" cy="2611852"/>
          </a:xfrm>
          <a:prstGeom prst="rect"/>
        </p:spPr>
      </p:pic>
      <p:sp>
        <p:nvSpPr>
          <p:cNvPr id="1048646" name="TextBox 8"/>
          <p:cNvSpPr txBox="1"/>
          <p:nvPr/>
        </p:nvSpPr>
        <p:spPr>
          <a:xfrm>
            <a:off x="627742" y="4605594"/>
            <a:ext cx="4285454" cy="400110"/>
          </a:xfrm>
          <a:prstGeom prst="rect"/>
          <a:noFill/>
        </p:spPr>
        <p:txBody>
          <a:bodyPr wrap="square">
            <a:spAutoFit/>
          </a:bodyPr>
          <a:p>
            <a:r>
              <a:rPr b="1" dirty="0" sz="2000" lang="en-US"/>
              <a:t>The infamous Phone that Caught Fire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77" name=""/>
        <p:cNvGrpSpPr/>
        <p:nvPr/>
      </p:nvGrpSpPr>
      <p:grpSpPr>
        <a:xfrm>
          <a:off x="0" y="0"/>
          <a:ext cx="0" cy="0"/>
          <a:chOff x="0" y="0"/>
          <a:chExt cx="0" cy="0"/>
        </a:xfrm>
      </p:grpSpPr>
      <p:sp>
        <p:nvSpPr>
          <p:cNvPr id="1048647" name="TextBox 4"/>
          <p:cNvSpPr txBox="1"/>
          <p:nvPr/>
        </p:nvSpPr>
        <p:spPr>
          <a:xfrm>
            <a:off x="1119809" y="543339"/>
            <a:ext cx="7838661" cy="646331"/>
          </a:xfrm>
          <a:prstGeom prst="rect"/>
          <a:noFill/>
        </p:spPr>
        <p:txBody>
          <a:bodyPr rtlCol="0" wrap="square">
            <a:spAutoFit/>
          </a:bodyPr>
          <a:p>
            <a:r>
              <a:rPr b="1" dirty="0" sz="3600" lang="en-US"/>
              <a:t>Risks during new product development</a:t>
            </a:r>
          </a:p>
        </p:txBody>
      </p:sp>
      <p:pic>
        <p:nvPicPr>
          <p:cNvPr id="2097236" name="Picture 7"/>
          <p:cNvPicPr>
            <a:picLocks noChangeAspect="1"/>
          </p:cNvPicPr>
          <p:nvPr/>
        </p:nvPicPr>
        <p:blipFill>
          <a:blip xmlns:r="http://schemas.openxmlformats.org/officeDocument/2006/relationships" r:embed="rId1"/>
          <a:stretch>
            <a:fillRect/>
          </a:stretch>
        </p:blipFill>
        <p:spPr>
          <a:xfrm>
            <a:off x="2440788" y="1297726"/>
            <a:ext cx="9902229" cy="204838"/>
          </a:xfrm>
          <a:prstGeom prst="rect"/>
        </p:spPr>
      </p:pic>
      <p:sp>
        <p:nvSpPr>
          <p:cNvPr id="1048648" name="TextBox 6"/>
          <p:cNvSpPr txBox="1"/>
          <p:nvPr/>
        </p:nvSpPr>
        <p:spPr>
          <a:xfrm>
            <a:off x="1371599" y="1932013"/>
            <a:ext cx="10025269" cy="3785652"/>
          </a:xfrm>
          <a:prstGeom prst="rect"/>
          <a:noFill/>
          <a:ln>
            <a:solidFill>
              <a:srgbClr val="FFC000"/>
            </a:solidFill>
          </a:ln>
        </p:spPr>
        <p:txBody>
          <a:bodyPr wrap="square">
            <a:spAutoFit/>
          </a:bodyPr>
          <a:p>
            <a:pPr fontAlgn="base"/>
            <a:endParaRPr dirty="0" sz="2400" lang="en-US">
              <a:effectLst/>
            </a:endParaRPr>
          </a:p>
          <a:p>
            <a:pPr fontAlgn="base">
              <a:buFont typeface="Arial" panose="020B0604020202020204" pitchFamily="34" charset="0"/>
              <a:buChar char="•"/>
            </a:pPr>
            <a:r>
              <a:rPr b="1" dirty="0" sz="2400" lang="en-US">
                <a:effectLst/>
              </a:rPr>
              <a:t>Performance risks – </a:t>
            </a:r>
            <a:endParaRPr dirty="0" sz="2400" lang="en-US">
              <a:effectLst/>
            </a:endParaRPr>
          </a:p>
          <a:p>
            <a:pPr fontAlgn="base"/>
            <a:r>
              <a:rPr dirty="0" sz="2400" lang="en-US">
                <a:effectLst/>
              </a:rPr>
              <a:t>A product is considered to be a failure when its occupancy in the market leads to the following:</a:t>
            </a:r>
          </a:p>
          <a:p>
            <a:pPr fontAlgn="base"/>
            <a:endParaRPr dirty="0" sz="2400" lang="en-US">
              <a:effectLst/>
            </a:endParaRPr>
          </a:p>
          <a:p>
            <a:pPr fontAlgn="base" indent="-342900" marL="342900">
              <a:buFont typeface="Wingdings" panose="05000000000000000000" pitchFamily="2" charset="2"/>
              <a:buChar char="q"/>
            </a:pPr>
            <a:r>
              <a:rPr dirty="0" sz="2400" lang="en-US">
                <a:effectLst/>
              </a:rPr>
              <a:t>Sudden withdrawal of the product from the market.</a:t>
            </a:r>
          </a:p>
          <a:p>
            <a:pPr fontAlgn="base" indent="-342900" marL="342900">
              <a:buFont typeface="Wingdings" panose="05000000000000000000" pitchFamily="2" charset="2"/>
              <a:buChar char="q"/>
            </a:pPr>
            <a:r>
              <a:rPr dirty="0" sz="2400" lang="en-US">
                <a:effectLst/>
              </a:rPr>
              <a:t>The inability of the product to achieve profits.</a:t>
            </a:r>
          </a:p>
          <a:p>
            <a:pPr fontAlgn="base" indent="-342900" marL="342900">
              <a:buFont typeface="Wingdings" panose="05000000000000000000" pitchFamily="2" charset="2"/>
              <a:buChar char="q"/>
            </a:pPr>
            <a:r>
              <a:rPr dirty="0" sz="2400" lang="en-US">
                <a:effectLst/>
              </a:rPr>
              <a:t>The inability to complete its life cycle.</a:t>
            </a:r>
          </a:p>
          <a:p>
            <a:pPr fontAlgn="base" indent="-342900" marL="342900">
              <a:buFont typeface="Wingdings" panose="05000000000000000000" pitchFamily="2" charset="2"/>
              <a:buChar char="q"/>
            </a:pPr>
            <a:r>
              <a:rPr dirty="0" sz="2400" lang="en-US">
                <a:effectLst/>
              </a:rPr>
              <a:t>The inability of the product to retain market share to continue with its place in the market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78" name=""/>
        <p:cNvGrpSpPr/>
        <p:nvPr/>
      </p:nvGrpSpPr>
      <p:grpSpPr>
        <a:xfrm>
          <a:off x="0" y="0"/>
          <a:ext cx="0" cy="0"/>
          <a:chOff x="0" y="0"/>
          <a:chExt cx="0" cy="0"/>
        </a:xfrm>
      </p:grpSpPr>
      <p:sp>
        <p:nvSpPr>
          <p:cNvPr id="1048649" name="TextBox 4"/>
          <p:cNvSpPr txBox="1"/>
          <p:nvPr/>
        </p:nvSpPr>
        <p:spPr>
          <a:xfrm>
            <a:off x="1119809" y="543339"/>
            <a:ext cx="7838661" cy="646331"/>
          </a:xfrm>
          <a:prstGeom prst="rect"/>
          <a:noFill/>
        </p:spPr>
        <p:txBody>
          <a:bodyPr rtlCol="0" wrap="square">
            <a:spAutoFit/>
          </a:bodyPr>
          <a:p>
            <a:r>
              <a:rPr b="1" dirty="0" sz="3600" lang="en-US"/>
              <a:t>Risks during new product development</a:t>
            </a:r>
          </a:p>
        </p:txBody>
      </p:sp>
      <p:pic>
        <p:nvPicPr>
          <p:cNvPr id="2097237" name="Picture 7"/>
          <p:cNvPicPr>
            <a:picLocks noChangeAspect="1"/>
          </p:cNvPicPr>
          <p:nvPr/>
        </p:nvPicPr>
        <p:blipFill>
          <a:blip xmlns:r="http://schemas.openxmlformats.org/officeDocument/2006/relationships" r:embed="rId1"/>
          <a:stretch>
            <a:fillRect/>
          </a:stretch>
        </p:blipFill>
        <p:spPr>
          <a:xfrm>
            <a:off x="2440788" y="1297726"/>
            <a:ext cx="9902229" cy="204838"/>
          </a:xfrm>
          <a:prstGeom prst="rect"/>
        </p:spPr>
      </p:pic>
      <p:sp>
        <p:nvSpPr>
          <p:cNvPr id="1048650" name="TextBox 6"/>
          <p:cNvSpPr txBox="1"/>
          <p:nvPr/>
        </p:nvSpPr>
        <p:spPr>
          <a:xfrm>
            <a:off x="1371599" y="1932013"/>
            <a:ext cx="10025269" cy="3046988"/>
          </a:xfrm>
          <a:prstGeom prst="rect"/>
          <a:noFill/>
          <a:ln>
            <a:solidFill>
              <a:srgbClr val="FFC000"/>
            </a:solidFill>
          </a:ln>
        </p:spPr>
        <p:txBody>
          <a:bodyPr wrap="square">
            <a:spAutoFit/>
          </a:bodyPr>
          <a:p>
            <a:pPr fontAlgn="base"/>
            <a:endParaRPr dirty="0" sz="2400" lang="en-US">
              <a:effectLst/>
            </a:endParaRPr>
          </a:p>
          <a:p>
            <a:pPr fontAlgn="base">
              <a:buFont typeface="Arial" panose="020B0604020202020204" pitchFamily="34" charset="0"/>
              <a:buChar char="•"/>
            </a:pPr>
            <a:r>
              <a:rPr b="1" dirty="0" sz="2400" lang="en-US">
                <a:effectLst/>
              </a:rPr>
              <a:t>Market risks – </a:t>
            </a:r>
            <a:r>
              <a:rPr b="1" dirty="0" sz="2400" lang="en-US"/>
              <a:t> </a:t>
            </a:r>
            <a:r>
              <a:rPr dirty="0" sz="2400" lang="en-US">
                <a:effectLst/>
              </a:rPr>
              <a:t>customer sentiment, economic conditions, and unforeseen circumstances (a certain pandemic comes to mind). </a:t>
            </a:r>
            <a:r>
              <a:rPr dirty="0" sz="2400" lang="en-US"/>
              <a:t>T</a:t>
            </a:r>
            <a:r>
              <a:rPr dirty="0" sz="2400" lang="en-US">
                <a:effectLst/>
              </a:rPr>
              <a:t>iming is critical into the market</a:t>
            </a:r>
            <a:r>
              <a:rPr dirty="0" sz="2400" lang="en-US"/>
              <a:t> (</a:t>
            </a:r>
            <a:r>
              <a:rPr dirty="0" sz="2400" lang="en-US">
                <a:effectLst/>
              </a:rPr>
              <a:t>Too early and customers may not fully understand or appreciate the technology; too late and your competitors will already be established as market leaders).</a:t>
            </a:r>
          </a:p>
          <a:p>
            <a:pPr fontAlgn="base"/>
            <a:r>
              <a:rPr b="1" dirty="0" sz="2400" lang="en-US">
                <a:solidFill>
                  <a:srgbClr val="6AAAE4"/>
                </a:solidFill>
                <a:effectLst/>
              </a:rPr>
              <a:t>Solution:</a:t>
            </a:r>
            <a:r>
              <a:rPr dirty="0" sz="2400" lang="en-US">
                <a:effectLst/>
              </a:rPr>
              <a:t> Market research is critical to understand the customer’s needs and wants.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79" name=""/>
        <p:cNvGrpSpPr/>
        <p:nvPr/>
      </p:nvGrpSpPr>
      <p:grpSpPr>
        <a:xfrm>
          <a:off x="0" y="0"/>
          <a:ext cx="0" cy="0"/>
          <a:chOff x="0" y="0"/>
          <a:chExt cx="0" cy="0"/>
        </a:xfrm>
      </p:grpSpPr>
      <p:sp>
        <p:nvSpPr>
          <p:cNvPr id="1048651" name="TextBox 4"/>
          <p:cNvSpPr txBox="1"/>
          <p:nvPr/>
        </p:nvSpPr>
        <p:spPr>
          <a:xfrm>
            <a:off x="1119809" y="543339"/>
            <a:ext cx="7838661" cy="646331"/>
          </a:xfrm>
          <a:prstGeom prst="rect"/>
          <a:noFill/>
        </p:spPr>
        <p:txBody>
          <a:bodyPr rtlCol="0" wrap="square">
            <a:spAutoFit/>
          </a:bodyPr>
          <a:p>
            <a:r>
              <a:rPr b="1" dirty="0" sz="3600" lang="en-US"/>
              <a:t>Risks during new product development</a:t>
            </a:r>
          </a:p>
        </p:txBody>
      </p:sp>
      <p:pic>
        <p:nvPicPr>
          <p:cNvPr id="2097238" name="Picture 7"/>
          <p:cNvPicPr>
            <a:picLocks noChangeAspect="1"/>
          </p:cNvPicPr>
          <p:nvPr/>
        </p:nvPicPr>
        <p:blipFill>
          <a:blip xmlns:r="http://schemas.openxmlformats.org/officeDocument/2006/relationships" r:embed="rId1"/>
          <a:stretch>
            <a:fillRect/>
          </a:stretch>
        </p:blipFill>
        <p:spPr>
          <a:xfrm>
            <a:off x="2440788" y="1297726"/>
            <a:ext cx="9902229" cy="204838"/>
          </a:xfrm>
          <a:prstGeom prst="rect"/>
        </p:spPr>
      </p:pic>
      <p:sp>
        <p:nvSpPr>
          <p:cNvPr id="1048652" name="TextBox 6"/>
          <p:cNvSpPr txBox="1"/>
          <p:nvPr/>
        </p:nvSpPr>
        <p:spPr>
          <a:xfrm>
            <a:off x="967409" y="1799493"/>
            <a:ext cx="10734261" cy="1938992"/>
          </a:xfrm>
          <a:prstGeom prst="rect"/>
          <a:noFill/>
          <a:ln>
            <a:solidFill>
              <a:srgbClr val="FFC000"/>
            </a:solidFill>
          </a:ln>
        </p:spPr>
        <p:txBody>
          <a:bodyPr wrap="square">
            <a:spAutoFit/>
          </a:bodyPr>
          <a:p>
            <a:pPr fontAlgn="base">
              <a:buFont typeface="Arial" panose="020B0604020202020204" pitchFamily="34" charset="0"/>
              <a:buChar char="•"/>
            </a:pPr>
            <a:r>
              <a:rPr b="1" dirty="0" sz="2400" lang="en-US">
                <a:effectLst/>
              </a:rPr>
              <a:t>Organization risks – </a:t>
            </a:r>
            <a:r>
              <a:rPr dirty="0" sz="2400" lang="en-US">
                <a:effectLst/>
              </a:rPr>
              <a:t>Internal conflict. Often, human resources are one of the biggest capability question marks on a project.</a:t>
            </a:r>
          </a:p>
          <a:p>
            <a:pPr fontAlgn="base"/>
            <a:r>
              <a:rPr b="1" dirty="0" sz="2400" lang="en-US">
                <a:solidFill>
                  <a:srgbClr val="6AAAE4"/>
                </a:solidFill>
                <a:effectLst/>
              </a:rPr>
              <a:t>Solution:</a:t>
            </a:r>
            <a:r>
              <a:rPr dirty="0" sz="2400" lang="en-US">
                <a:effectLst/>
              </a:rPr>
              <a:t> The Define and Feasibility steps can identify any capacity issues and ensure everyone is pulling in the same direction.</a:t>
            </a:r>
          </a:p>
          <a:p>
            <a:pPr fontAlgn="base"/>
            <a:endParaRPr dirty="0" sz="2400" lang="en-US">
              <a:effectLst/>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80" name=""/>
        <p:cNvGrpSpPr/>
        <p:nvPr/>
      </p:nvGrpSpPr>
      <p:grpSpPr>
        <a:xfrm>
          <a:off x="0" y="0"/>
          <a:ext cx="0" cy="0"/>
          <a:chOff x="0" y="0"/>
          <a:chExt cx="0" cy="0"/>
        </a:xfrm>
      </p:grpSpPr>
      <p:sp>
        <p:nvSpPr>
          <p:cNvPr id="1048653" name="TextBox 4"/>
          <p:cNvSpPr txBox="1"/>
          <p:nvPr/>
        </p:nvSpPr>
        <p:spPr>
          <a:xfrm>
            <a:off x="1119809" y="543339"/>
            <a:ext cx="7838661" cy="646331"/>
          </a:xfrm>
          <a:prstGeom prst="rect"/>
          <a:noFill/>
        </p:spPr>
        <p:txBody>
          <a:bodyPr rtlCol="0" wrap="square">
            <a:spAutoFit/>
          </a:bodyPr>
          <a:p>
            <a:r>
              <a:rPr b="1" dirty="0" sz="3600" lang="en-US"/>
              <a:t>Risks during new product development</a:t>
            </a:r>
          </a:p>
        </p:txBody>
      </p:sp>
      <p:pic>
        <p:nvPicPr>
          <p:cNvPr id="2097239" name="Picture 7"/>
          <p:cNvPicPr>
            <a:picLocks noChangeAspect="1"/>
          </p:cNvPicPr>
          <p:nvPr/>
        </p:nvPicPr>
        <p:blipFill>
          <a:blip xmlns:r="http://schemas.openxmlformats.org/officeDocument/2006/relationships" r:embed="rId1"/>
          <a:stretch>
            <a:fillRect/>
          </a:stretch>
        </p:blipFill>
        <p:spPr>
          <a:xfrm>
            <a:off x="2440788" y="1297726"/>
            <a:ext cx="9902229" cy="204838"/>
          </a:xfrm>
          <a:prstGeom prst="rect"/>
        </p:spPr>
      </p:pic>
      <p:sp>
        <p:nvSpPr>
          <p:cNvPr id="1048654" name="TextBox 6"/>
          <p:cNvSpPr txBox="1"/>
          <p:nvPr/>
        </p:nvSpPr>
        <p:spPr>
          <a:xfrm>
            <a:off x="967409" y="1799493"/>
            <a:ext cx="10734261" cy="3046988"/>
          </a:xfrm>
          <a:prstGeom prst="rect"/>
          <a:noFill/>
          <a:ln>
            <a:solidFill>
              <a:srgbClr val="FFC000"/>
            </a:solidFill>
          </a:ln>
        </p:spPr>
        <p:txBody>
          <a:bodyPr wrap="square">
            <a:spAutoFit/>
          </a:bodyPr>
          <a:p>
            <a:pPr fontAlgn="base"/>
            <a:endParaRPr dirty="0" sz="2400" lang="en-US">
              <a:effectLst/>
            </a:endParaRPr>
          </a:p>
          <a:p>
            <a:pPr fontAlgn="base">
              <a:buFont typeface="Arial" panose="020B0604020202020204" pitchFamily="34" charset="0"/>
              <a:buChar char="•"/>
            </a:pPr>
            <a:r>
              <a:rPr b="1" dirty="0" sz="2400" lang="en-US">
                <a:effectLst/>
              </a:rPr>
              <a:t>Supply chain risks – </a:t>
            </a:r>
            <a:r>
              <a:rPr dirty="0" sz="2400" lang="en-US">
                <a:effectLst/>
              </a:rPr>
              <a:t>Sourcing materials or components from vendors can reduce costs and internal workloads, but it also makes your product vulnerable to supply chain disruptions. There’s always the possibility that a supplier can’t meet its contractual obligations.</a:t>
            </a:r>
          </a:p>
          <a:p>
            <a:pPr fontAlgn="base"/>
            <a:r>
              <a:rPr b="1" dirty="0" sz="2400" lang="en-US">
                <a:solidFill>
                  <a:srgbClr val="6AAAE4"/>
                </a:solidFill>
                <a:effectLst/>
              </a:rPr>
              <a:t>Solution:</a:t>
            </a:r>
            <a:r>
              <a:rPr dirty="0" sz="2400" lang="en-US">
                <a:effectLst/>
              </a:rPr>
              <a:t> During material selection, you can vet suppliers for not just price but also reliability. Also, since the plan encourages cross-department communication, your entire team will stay updated on supply chain issues and make quicker decisions.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81" name=""/>
        <p:cNvGrpSpPr/>
        <p:nvPr/>
      </p:nvGrpSpPr>
      <p:grpSpPr>
        <a:xfrm>
          <a:off x="0" y="0"/>
          <a:ext cx="0" cy="0"/>
          <a:chOff x="0" y="0"/>
          <a:chExt cx="0" cy="0"/>
        </a:xfrm>
      </p:grpSpPr>
      <p:sp>
        <p:nvSpPr>
          <p:cNvPr id="1048655" name="TextBox 4"/>
          <p:cNvSpPr txBox="1"/>
          <p:nvPr/>
        </p:nvSpPr>
        <p:spPr>
          <a:xfrm>
            <a:off x="1119809" y="543339"/>
            <a:ext cx="7838661" cy="646331"/>
          </a:xfrm>
          <a:prstGeom prst="rect"/>
          <a:noFill/>
        </p:spPr>
        <p:txBody>
          <a:bodyPr rtlCol="0" wrap="square">
            <a:spAutoFit/>
          </a:bodyPr>
          <a:p>
            <a:r>
              <a:rPr b="1" dirty="0" sz="3600" lang="en-US"/>
              <a:t>Risks during new product development</a:t>
            </a:r>
          </a:p>
        </p:txBody>
      </p:sp>
      <p:pic>
        <p:nvPicPr>
          <p:cNvPr id="2097240" name="Picture 7"/>
          <p:cNvPicPr>
            <a:picLocks noChangeAspect="1"/>
          </p:cNvPicPr>
          <p:nvPr/>
        </p:nvPicPr>
        <p:blipFill>
          <a:blip xmlns:r="http://schemas.openxmlformats.org/officeDocument/2006/relationships" r:embed="rId1"/>
          <a:stretch>
            <a:fillRect/>
          </a:stretch>
        </p:blipFill>
        <p:spPr>
          <a:xfrm>
            <a:off x="2440788" y="1297726"/>
            <a:ext cx="9902229" cy="204838"/>
          </a:xfrm>
          <a:prstGeom prst="rect"/>
        </p:spPr>
      </p:pic>
      <p:sp>
        <p:nvSpPr>
          <p:cNvPr id="1048656" name="TextBox 6"/>
          <p:cNvSpPr txBox="1"/>
          <p:nvPr/>
        </p:nvSpPr>
        <p:spPr>
          <a:xfrm>
            <a:off x="967409" y="1799493"/>
            <a:ext cx="10734261" cy="2677656"/>
          </a:xfrm>
          <a:prstGeom prst="rect"/>
          <a:noFill/>
          <a:ln>
            <a:solidFill>
              <a:srgbClr val="FFC000"/>
            </a:solidFill>
          </a:ln>
        </p:spPr>
        <p:txBody>
          <a:bodyPr wrap="square">
            <a:spAutoFit/>
          </a:bodyPr>
          <a:p>
            <a:pPr fontAlgn="base"/>
            <a:endParaRPr dirty="0" sz="2400" lang="en-US">
              <a:effectLst/>
            </a:endParaRPr>
          </a:p>
          <a:p>
            <a:pPr fontAlgn="base">
              <a:buFont typeface="Arial" panose="020B0604020202020204" pitchFamily="34" charset="0"/>
              <a:buChar char="•"/>
            </a:pPr>
            <a:r>
              <a:rPr b="1" dirty="0" sz="2400" lang="en-US">
                <a:effectLst/>
              </a:rPr>
              <a:t>Financial risk – </a:t>
            </a:r>
            <a:r>
              <a:rPr dirty="0" sz="2400" lang="en-US">
                <a:effectLst/>
              </a:rPr>
              <a:t>Certain stakeholders will be keeping an eye on the finances to make sure the project is a good investment. Restricted access to capital or arising issues that put the project over budget can prevent a new product from crossing the development finish line.</a:t>
            </a:r>
          </a:p>
          <a:p>
            <a:pPr fontAlgn="base"/>
            <a:r>
              <a:rPr b="1" dirty="0" sz="2400" lang="en-US">
                <a:solidFill>
                  <a:srgbClr val="6AAAE4"/>
                </a:solidFill>
                <a:effectLst/>
              </a:rPr>
              <a:t>Solution:</a:t>
            </a:r>
            <a:r>
              <a:rPr dirty="0" sz="2400" lang="en-US">
                <a:effectLst/>
              </a:rPr>
              <a:t> The right plan can lower overall development costs, accelerate speed to market, and enhance manufacturability – all things that can benefit the bottom line.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82" name=""/>
        <p:cNvGrpSpPr/>
        <p:nvPr/>
      </p:nvGrpSpPr>
      <p:grpSpPr>
        <a:xfrm>
          <a:off x="0" y="0"/>
          <a:ext cx="0" cy="0"/>
          <a:chOff x="0" y="0"/>
          <a:chExt cx="0" cy="0"/>
        </a:xfrm>
      </p:grpSpPr>
      <p:sp>
        <p:nvSpPr>
          <p:cNvPr id="1048657" name="TextBox 4"/>
          <p:cNvSpPr txBox="1"/>
          <p:nvPr/>
        </p:nvSpPr>
        <p:spPr>
          <a:xfrm>
            <a:off x="1119809" y="543339"/>
            <a:ext cx="7838661" cy="646331"/>
          </a:xfrm>
          <a:prstGeom prst="rect"/>
          <a:noFill/>
        </p:spPr>
        <p:txBody>
          <a:bodyPr rtlCol="0" wrap="square">
            <a:spAutoFit/>
          </a:bodyPr>
          <a:p>
            <a:r>
              <a:rPr b="1" dirty="0" sz="3600" lang="en-US"/>
              <a:t>Importance of Product Analysis</a:t>
            </a:r>
          </a:p>
        </p:txBody>
      </p:sp>
      <p:pic>
        <p:nvPicPr>
          <p:cNvPr id="2097241" name="Picture 7"/>
          <p:cNvPicPr>
            <a:picLocks noChangeAspect="1"/>
          </p:cNvPicPr>
          <p:nvPr/>
        </p:nvPicPr>
        <p:blipFill>
          <a:blip xmlns:r="http://schemas.openxmlformats.org/officeDocument/2006/relationships" r:embed="rId6"/>
          <a:stretch>
            <a:fillRect/>
          </a:stretch>
        </p:blipFill>
        <p:spPr>
          <a:xfrm>
            <a:off x="2440788" y="1297726"/>
            <a:ext cx="9902229" cy="204838"/>
          </a:xfrm>
          <a:prstGeom prst="rect"/>
        </p:spPr>
      </p:pic>
      <p:graphicFrame>
        <p:nvGraphicFramePr>
          <p:cNvPr id="4194306" name="Diagram 5"/>
          <p:cNvGraphicFramePr>
            <a:graphicFrameLocks/>
          </p:cNvGraphicFramePr>
          <p:nvPr/>
        </p:nvGraphicFramePr>
        <p:xfrm>
          <a:off x="1444487" y="1610620"/>
          <a:ext cx="6573078" cy="5002215"/>
        </p:xfrm>
        <a:graphic>
          <a:graphicData uri="http://schemas.openxmlformats.org/drawingml/2006/diagram">
            <dgm:relIds xmlns:dgm="http://schemas.openxmlformats.org/drawingml/2006/diagram" xmlns:r="http://schemas.openxmlformats.org/officeDocument/2006/relationships" r:dm="rId2" r:lo="rId1" r:qs="rId5" r:cs="rId4"/>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83" name=""/>
        <p:cNvGrpSpPr/>
        <p:nvPr/>
      </p:nvGrpSpPr>
      <p:grpSpPr>
        <a:xfrm>
          <a:off x="0" y="0"/>
          <a:ext cx="0" cy="0"/>
          <a:chOff x="0" y="0"/>
          <a:chExt cx="0" cy="0"/>
        </a:xfrm>
      </p:grpSpPr>
      <p:pic>
        <p:nvPicPr>
          <p:cNvPr id="2097242" name="Picture 2"/>
          <p:cNvPicPr>
            <a:picLocks noChangeAspect="1"/>
          </p:cNvPicPr>
          <p:nvPr/>
        </p:nvPicPr>
        <p:blipFill>
          <a:blip xmlns:r="http://schemas.openxmlformats.org/officeDocument/2006/relationships" r:embed="rId1"/>
          <a:stretch>
            <a:fillRect/>
          </a:stretch>
        </p:blipFill>
        <p:spPr>
          <a:xfrm>
            <a:off x="2440788" y="5949244"/>
            <a:ext cx="9902229" cy="204838"/>
          </a:xfrm>
          <a:prstGeom prst="rect"/>
        </p:spPr>
      </p:pic>
      <p:pic>
        <p:nvPicPr>
          <p:cNvPr id="2097243"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244"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245" name="Picture 5"/>
          <p:cNvPicPr>
            <a:picLocks noChangeAspect="1"/>
          </p:cNvPicPr>
          <p:nvPr/>
        </p:nvPicPr>
        <p:blipFill>
          <a:blip xmlns:r="http://schemas.openxmlformats.org/officeDocument/2006/relationships" r:embed="rId3"/>
          <a:stretch>
            <a:fillRect/>
          </a:stretch>
        </p:blipFill>
        <p:spPr>
          <a:xfrm>
            <a:off x="-108036" y="0"/>
            <a:ext cx="12021740" cy="1610200"/>
          </a:xfrm>
          <a:prstGeom prst="rect"/>
        </p:spPr>
      </p:pic>
      <p:sp>
        <p:nvSpPr>
          <p:cNvPr id="1048658" name="TextBox 6"/>
          <p:cNvSpPr txBox="1"/>
          <p:nvPr/>
        </p:nvSpPr>
        <p:spPr>
          <a:xfrm>
            <a:off x="2186549" y="543490"/>
            <a:ext cx="9832500"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Difference Between Product Screening and Product Analysis</a:t>
            </a:r>
            <a:endParaRPr dirty="0" sz="2800" lang="en-US">
              <a:solidFill>
                <a:srgbClr val="FF9518"/>
              </a:solidFill>
              <a:latin typeface="Tajawal Medium" panose="00000600000000000000" pitchFamily="2" charset="-78"/>
              <a:cs typeface="Tajawal Medium" panose="00000600000000000000" pitchFamily="2" charset="-78"/>
            </a:endParaRPr>
          </a:p>
        </p:txBody>
      </p:sp>
      <p:sp>
        <p:nvSpPr>
          <p:cNvPr id="1048659" name="TextBox 7"/>
          <p:cNvSpPr txBox="1"/>
          <p:nvPr/>
        </p:nvSpPr>
        <p:spPr>
          <a:xfrm>
            <a:off x="-48584" y="236724"/>
            <a:ext cx="2125903" cy="523220"/>
          </a:xfrm>
          <a:prstGeom prst="rect"/>
          <a:noFill/>
        </p:spPr>
        <p:txBody>
          <a:bodyPr rtlCol="0" wrap="none">
            <a:spAutoFit/>
          </a:bodyPr>
          <a:p>
            <a:pPr algn="ctr"/>
            <a:r>
              <a:rPr dirty="0" sz="2800" lang="en-US">
                <a:solidFill>
                  <a:schemeClr val="bg1"/>
                </a:solidFill>
                <a:latin typeface="Tajawal Medium" panose="00000600000000000000" pitchFamily="2" charset="-78"/>
                <a:cs typeface="Tajawal Medium" panose="00000600000000000000" pitchFamily="2" charset="-78"/>
              </a:rPr>
              <a:t>Comparison</a:t>
            </a:r>
            <a:endParaRPr dirty="0" sz="2800" lang="en-US">
              <a:solidFill>
                <a:srgbClr val="FF9518"/>
              </a:solidFill>
              <a:latin typeface="Tajawal Medium" panose="00000600000000000000" pitchFamily="2" charset="-78"/>
              <a:cs typeface="Tajawal Medium" panose="00000600000000000000" pitchFamily="2" charset="-78"/>
            </a:endParaRPr>
          </a:p>
        </p:txBody>
      </p:sp>
      <p:graphicFrame>
        <p:nvGraphicFramePr>
          <p:cNvPr id="4194307" name="Table 12"/>
          <p:cNvGraphicFramePr>
            <a:graphicFrameLocks noGrp="1"/>
          </p:cNvGraphicFramePr>
          <p:nvPr/>
        </p:nvGraphicFramePr>
        <p:xfrm>
          <a:off x="2226366" y="1594310"/>
          <a:ext cx="8715514" cy="4526871"/>
        </p:xfrm>
        <a:graphic>
          <a:graphicData uri="http://schemas.openxmlformats.org/drawingml/2006/table">
            <a:tbl>
              <a:tblPr firstRow="1" bandRow="1">
                <a:tableStyleId>{21E4AEA4-8DFA-4A89-87EB-49C32662AFE0}</a:tableStyleId>
              </a:tblPr>
              <a:tblGrid>
                <a:gridCol w="4357757"/>
                <a:gridCol w="4357757"/>
              </a:tblGrid>
              <a:tr h="777831">
                <a:tc>
                  <a:txBody>
                    <a:bodyPr/>
                    <a:p>
                      <a:r>
                        <a:rPr dirty="0" sz="2000" lang="en-US"/>
                        <a:t>Product Screening </a:t>
                      </a:r>
                    </a:p>
                  </a:txBody>
                </a:tc>
                <a:tc>
                  <a:txBody>
                    <a:bodyPr/>
                    <a:p>
                      <a:r>
                        <a:rPr dirty="0" sz="2000" lang="en-US"/>
                        <a:t>Product Analysis </a:t>
                      </a:r>
                    </a:p>
                  </a:txBody>
                </a:tc>
              </a:tr>
              <a:tr h="2394657">
                <a:tc>
                  <a:txBody>
                    <a:bodyPr/>
                    <a:p>
                      <a:r>
                        <a:rPr dirty="0" sz="2000" lang="en-US"/>
                        <a:t>Product screening is identifying products that meet a particular set of criteria.</a:t>
                      </a:r>
                    </a:p>
                    <a:p>
                      <a:endParaRPr dirty="0" sz="2000" lang="en-US"/>
                    </a:p>
                    <a:p>
                      <a:r>
                        <a:rPr dirty="0" sz="2000" lang="en-US"/>
                        <a:t>This could include products that have a specific feature, are in a certain price range, or meet some other requirement.</a:t>
                      </a:r>
                    </a:p>
                    <a:p>
                      <a:endParaRPr dirty="0" sz="2000" lang="en-US"/>
                    </a:p>
                    <a:p>
                      <a:r>
                        <a:rPr dirty="0" sz="2000" lang="en-US"/>
                        <a:t>Screening helps you narrow down your options and focus on the products that are most likely to be successful.</a:t>
                      </a:r>
                    </a:p>
                  </a:txBody>
                </a:tc>
                <a:tc>
                  <a:txBody>
                    <a:bodyPr/>
                    <a:p>
                      <a:r>
                        <a:rPr dirty="0" sz="2000" lang="en-US"/>
                        <a:t>product analysis is the process of studying a product to understand its strengths and weaknesses.</a:t>
                      </a:r>
                    </a:p>
                    <a:p>
                      <a:endParaRPr dirty="0" sz="2000" lang="en-US"/>
                    </a:p>
                    <a:p>
                      <a:r>
                        <a:rPr dirty="0" sz="2000" lang="en-US"/>
                        <a:t>Analysis helps you understand how well a product will meet your customers’ needs and what improvements can be made.</a:t>
                      </a:r>
                    </a:p>
                  </a:txBody>
                </a:tc>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84" name=""/>
        <p:cNvGrpSpPr/>
        <p:nvPr/>
      </p:nvGrpSpPr>
      <p:grpSpPr>
        <a:xfrm>
          <a:off x="0" y="0"/>
          <a:ext cx="0" cy="0"/>
          <a:chOff x="0" y="0"/>
          <a:chExt cx="0" cy="0"/>
        </a:xfrm>
      </p:grpSpPr>
      <p:pic>
        <p:nvPicPr>
          <p:cNvPr id="2097246" name="Picture 2"/>
          <p:cNvPicPr>
            <a:picLocks noChangeAspect="1"/>
          </p:cNvPicPr>
          <p:nvPr/>
        </p:nvPicPr>
        <p:blipFill>
          <a:blip xmlns:r="http://schemas.openxmlformats.org/officeDocument/2006/relationships" r:embed="rId1"/>
          <a:stretch>
            <a:fillRect/>
          </a:stretch>
        </p:blipFill>
        <p:spPr>
          <a:xfrm>
            <a:off x="2440788" y="5949244"/>
            <a:ext cx="9902229" cy="204838"/>
          </a:xfrm>
          <a:prstGeom prst="rect"/>
        </p:spPr>
      </p:pic>
      <p:pic>
        <p:nvPicPr>
          <p:cNvPr id="2097247"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248"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249" name="Picture 5"/>
          <p:cNvPicPr>
            <a:picLocks noChangeAspect="1"/>
          </p:cNvPicPr>
          <p:nvPr/>
        </p:nvPicPr>
        <p:blipFill>
          <a:blip xmlns:r="http://schemas.openxmlformats.org/officeDocument/2006/relationships" r:embed="rId3"/>
          <a:stretch>
            <a:fillRect/>
          </a:stretch>
        </p:blipFill>
        <p:spPr>
          <a:xfrm>
            <a:off x="-108036" y="0"/>
            <a:ext cx="12021740" cy="1610200"/>
          </a:xfrm>
          <a:prstGeom prst="rect"/>
        </p:spPr>
      </p:pic>
      <p:sp>
        <p:nvSpPr>
          <p:cNvPr id="1048660" name="TextBox 6"/>
          <p:cNvSpPr txBox="1"/>
          <p:nvPr/>
        </p:nvSpPr>
        <p:spPr>
          <a:xfrm>
            <a:off x="2186549" y="543490"/>
            <a:ext cx="10051534"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Difference Between Customer Analysis and Product Analysis?</a:t>
            </a:r>
            <a:endParaRPr dirty="0" sz="2800" lang="en-US">
              <a:solidFill>
                <a:srgbClr val="FF9518"/>
              </a:solidFill>
              <a:latin typeface="Tajawal Medium" panose="00000600000000000000" pitchFamily="2" charset="-78"/>
              <a:cs typeface="Tajawal Medium" panose="00000600000000000000" pitchFamily="2" charset="-78"/>
            </a:endParaRPr>
          </a:p>
        </p:txBody>
      </p:sp>
      <p:sp>
        <p:nvSpPr>
          <p:cNvPr id="1048661" name="TextBox 7"/>
          <p:cNvSpPr txBox="1"/>
          <p:nvPr/>
        </p:nvSpPr>
        <p:spPr>
          <a:xfrm>
            <a:off x="-48584" y="236724"/>
            <a:ext cx="2125903" cy="523220"/>
          </a:xfrm>
          <a:prstGeom prst="rect"/>
          <a:noFill/>
        </p:spPr>
        <p:txBody>
          <a:bodyPr rtlCol="0" wrap="none">
            <a:spAutoFit/>
          </a:bodyPr>
          <a:p>
            <a:pPr algn="ctr"/>
            <a:r>
              <a:rPr dirty="0" sz="2800" lang="en-US">
                <a:solidFill>
                  <a:schemeClr val="bg1"/>
                </a:solidFill>
                <a:latin typeface="Tajawal Medium" panose="00000600000000000000" pitchFamily="2" charset="-78"/>
                <a:cs typeface="Tajawal Medium" panose="00000600000000000000" pitchFamily="2" charset="-78"/>
              </a:rPr>
              <a:t>Comparison</a:t>
            </a:r>
            <a:endParaRPr dirty="0" sz="2800" lang="en-US">
              <a:solidFill>
                <a:srgbClr val="FF9518"/>
              </a:solidFill>
              <a:latin typeface="Tajawal Medium" panose="00000600000000000000" pitchFamily="2" charset="-78"/>
              <a:cs typeface="Tajawal Medium" panose="00000600000000000000" pitchFamily="2" charset="-78"/>
            </a:endParaRPr>
          </a:p>
        </p:txBody>
      </p:sp>
      <p:graphicFrame>
        <p:nvGraphicFramePr>
          <p:cNvPr id="4194308" name="Table 12"/>
          <p:cNvGraphicFramePr>
            <a:graphicFrameLocks noGrp="1"/>
          </p:cNvGraphicFramePr>
          <p:nvPr/>
        </p:nvGraphicFramePr>
        <p:xfrm>
          <a:off x="2226366" y="1594310"/>
          <a:ext cx="8715514" cy="4831671"/>
        </p:xfrm>
        <a:graphic>
          <a:graphicData uri="http://schemas.openxmlformats.org/drawingml/2006/table">
            <a:tbl>
              <a:tblPr firstRow="1" bandRow="1">
                <a:tableStyleId>{21E4AEA4-8DFA-4A89-87EB-49C32662AFE0}</a:tableStyleId>
              </a:tblPr>
              <a:tblGrid>
                <a:gridCol w="4357757"/>
                <a:gridCol w="4357757"/>
              </a:tblGrid>
              <a:tr h="777831">
                <a:tc>
                  <a:txBody>
                    <a:bodyPr/>
                    <a:p>
                      <a:r>
                        <a:rPr dirty="0" sz="2000" lang="en-US"/>
                        <a:t>Customer Analysis</a:t>
                      </a:r>
                    </a:p>
                  </a:txBody>
                </a:tc>
                <a:tc>
                  <a:txBody>
                    <a:bodyPr/>
                    <a:p>
                      <a:r>
                        <a:rPr dirty="0" sz="2000" lang="en-US"/>
                        <a:t>Product Analysis</a:t>
                      </a:r>
                    </a:p>
                  </a:txBody>
                </a:tc>
              </a:tr>
              <a:tr h="2394657">
                <a:tc>
                  <a:txBody>
                    <a:bodyPr/>
                    <a:p>
                      <a:r>
                        <a:rPr dirty="0" sz="2000" lang="en-US"/>
                        <a:t>Customer analysis is studying your target market to understand their needs and wants.</a:t>
                      </a:r>
                    </a:p>
                    <a:p>
                      <a:endParaRPr dirty="0" sz="2000" lang="en-US"/>
                    </a:p>
                    <a:p>
                      <a:r>
                        <a:rPr dirty="0" sz="2000" lang="en-US"/>
                        <a:t>The information is then used to decide what features to include in your product and how to market it.</a:t>
                      </a:r>
                    </a:p>
                  </a:txBody>
                </a:tc>
                <a:tc>
                  <a:txBody>
                    <a:bodyPr/>
                    <a:p>
                      <a:r>
                        <a:rPr dirty="0" sz="2000" lang="en-US"/>
                        <a:t>On the other hand, product analysis is the process of studying a product to understand its strengths and weaknesses.</a:t>
                      </a:r>
                    </a:p>
                    <a:p>
                      <a:endParaRPr dirty="0" sz="2000" lang="en-US"/>
                    </a:p>
                    <a:p>
                      <a:r>
                        <a:rPr dirty="0" sz="2000" lang="en-US"/>
                        <a:t>Analysis helps you understand how well a product will meet your customers’ needs and what improvements can be made.</a:t>
                      </a:r>
                    </a:p>
                    <a:p>
                      <a:endParaRPr dirty="0" sz="2000" lang="en-US"/>
                    </a:p>
                    <a:p>
                      <a:r>
                        <a:rPr dirty="0" sz="2000" lang="en-US"/>
                        <a:t>As you can see, product analysis is just one piece of the puzzle for developing a successful product.</a:t>
                      </a:r>
                    </a:p>
                  </a:txBody>
                </a:tc>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85" name=""/>
        <p:cNvGrpSpPr/>
        <p:nvPr/>
      </p:nvGrpSpPr>
      <p:grpSpPr>
        <a:xfrm>
          <a:off x="0" y="0"/>
          <a:ext cx="0" cy="0"/>
          <a:chOff x="0" y="0"/>
          <a:chExt cx="0" cy="0"/>
        </a:xfrm>
      </p:grpSpPr>
      <p:pic>
        <p:nvPicPr>
          <p:cNvPr id="2097250" name="Picture 2"/>
          <p:cNvPicPr>
            <a:picLocks noChangeAspect="1"/>
          </p:cNvPicPr>
          <p:nvPr/>
        </p:nvPicPr>
        <p:blipFill>
          <a:blip xmlns:r="http://schemas.openxmlformats.org/officeDocument/2006/relationships" r:embed="rId1"/>
          <a:stretch>
            <a:fillRect/>
          </a:stretch>
        </p:blipFill>
        <p:spPr>
          <a:xfrm>
            <a:off x="2440788" y="5949244"/>
            <a:ext cx="9902229" cy="204838"/>
          </a:xfrm>
          <a:prstGeom prst="rect"/>
        </p:spPr>
      </p:pic>
      <p:pic>
        <p:nvPicPr>
          <p:cNvPr id="2097251"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252"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253" name="Picture 5"/>
          <p:cNvPicPr>
            <a:picLocks noChangeAspect="1"/>
          </p:cNvPicPr>
          <p:nvPr/>
        </p:nvPicPr>
        <p:blipFill>
          <a:blip xmlns:r="http://schemas.openxmlformats.org/officeDocument/2006/relationships" r:embed="rId3"/>
          <a:stretch>
            <a:fillRect/>
          </a:stretch>
        </p:blipFill>
        <p:spPr>
          <a:xfrm>
            <a:off x="-108036" y="0"/>
            <a:ext cx="12021740" cy="1610200"/>
          </a:xfrm>
          <a:prstGeom prst="rect"/>
        </p:spPr>
      </p:pic>
      <p:sp>
        <p:nvSpPr>
          <p:cNvPr id="1048662" name="TextBox 6"/>
          <p:cNvSpPr txBox="1"/>
          <p:nvPr/>
        </p:nvSpPr>
        <p:spPr>
          <a:xfrm>
            <a:off x="2186549" y="543490"/>
            <a:ext cx="10051534"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Difference Between Customer Analysis and Product Analysis?</a:t>
            </a:r>
            <a:endParaRPr dirty="0" sz="2800" lang="en-US">
              <a:solidFill>
                <a:srgbClr val="FF9518"/>
              </a:solidFill>
              <a:latin typeface="Tajawal Medium" panose="00000600000000000000" pitchFamily="2" charset="-78"/>
              <a:cs typeface="Tajawal Medium" panose="00000600000000000000" pitchFamily="2" charset="-78"/>
            </a:endParaRPr>
          </a:p>
        </p:txBody>
      </p:sp>
      <p:sp>
        <p:nvSpPr>
          <p:cNvPr id="1048663" name="TextBox 7"/>
          <p:cNvSpPr txBox="1"/>
          <p:nvPr/>
        </p:nvSpPr>
        <p:spPr>
          <a:xfrm>
            <a:off x="-48584" y="236724"/>
            <a:ext cx="2125903" cy="523220"/>
          </a:xfrm>
          <a:prstGeom prst="rect"/>
          <a:noFill/>
        </p:spPr>
        <p:txBody>
          <a:bodyPr rtlCol="0" wrap="none">
            <a:spAutoFit/>
          </a:bodyPr>
          <a:p>
            <a:pPr algn="ctr"/>
            <a:r>
              <a:rPr dirty="0" sz="2800" lang="en-US">
                <a:solidFill>
                  <a:schemeClr val="bg1"/>
                </a:solidFill>
                <a:latin typeface="Tajawal Medium" panose="00000600000000000000" pitchFamily="2" charset="-78"/>
                <a:cs typeface="Tajawal Medium" panose="00000600000000000000" pitchFamily="2" charset="-78"/>
              </a:rPr>
              <a:t>Comparison</a:t>
            </a:r>
            <a:endParaRPr dirty="0" sz="2800" lang="en-US">
              <a:solidFill>
                <a:srgbClr val="FF9518"/>
              </a:solidFill>
              <a:latin typeface="Tajawal Medium" panose="00000600000000000000" pitchFamily="2" charset="-78"/>
              <a:cs typeface="Tajawal Medium" panose="00000600000000000000" pitchFamily="2" charset="-78"/>
            </a:endParaRPr>
          </a:p>
        </p:txBody>
      </p:sp>
      <p:sp>
        <p:nvSpPr>
          <p:cNvPr id="1048664" name="TextBox 10"/>
          <p:cNvSpPr txBox="1"/>
          <p:nvPr/>
        </p:nvSpPr>
        <p:spPr>
          <a:xfrm>
            <a:off x="2358887" y="2287128"/>
            <a:ext cx="8415131" cy="1938992"/>
          </a:xfrm>
          <a:prstGeom prst="rect"/>
          <a:noFill/>
        </p:spPr>
        <p:txBody>
          <a:bodyPr wrap="square">
            <a:spAutoFit/>
          </a:bodyPr>
          <a:p>
            <a:r>
              <a:rPr b="1" dirty="0" sz="2400" lang="en-US"/>
              <a:t>“Customer Analysis and Product Analysis are interlocked”</a:t>
            </a:r>
          </a:p>
          <a:p>
            <a:endParaRPr dirty="0" sz="2400" lang="en-US"/>
          </a:p>
          <a:p>
            <a:endParaRPr dirty="0" sz="2400" lang="en-US"/>
          </a:p>
          <a:p>
            <a:r>
              <a:rPr dirty="0" sz="2400" lang="en-US"/>
              <a:t>If you want to create a product that meets your customers’ needs, you need to analyze what they want as well as how to deliver it.</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86" name=""/>
        <p:cNvGrpSpPr/>
        <p:nvPr/>
      </p:nvGrpSpPr>
      <p:grpSpPr>
        <a:xfrm>
          <a:off x="0" y="0"/>
          <a:ext cx="0" cy="0"/>
          <a:chOff x="0" y="0"/>
          <a:chExt cx="0" cy="0"/>
        </a:xfrm>
      </p:grpSpPr>
      <p:pic>
        <p:nvPicPr>
          <p:cNvPr id="2097254" name="Picture 2"/>
          <p:cNvPicPr>
            <a:picLocks noChangeAspect="1"/>
          </p:cNvPicPr>
          <p:nvPr/>
        </p:nvPicPr>
        <p:blipFill>
          <a:blip xmlns:r="http://schemas.openxmlformats.org/officeDocument/2006/relationships" r:embed="rId1"/>
          <a:stretch>
            <a:fillRect/>
          </a:stretch>
        </p:blipFill>
        <p:spPr>
          <a:xfrm>
            <a:off x="2440788" y="5949244"/>
            <a:ext cx="9902229" cy="204838"/>
          </a:xfrm>
          <a:prstGeom prst="rect"/>
        </p:spPr>
      </p:pic>
      <p:pic>
        <p:nvPicPr>
          <p:cNvPr id="2097255"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256"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257" name="Picture 5"/>
          <p:cNvPicPr>
            <a:picLocks noChangeAspect="1"/>
          </p:cNvPicPr>
          <p:nvPr/>
        </p:nvPicPr>
        <p:blipFill>
          <a:blip xmlns:r="http://schemas.openxmlformats.org/officeDocument/2006/relationships" r:embed="rId3"/>
          <a:stretch>
            <a:fillRect/>
          </a:stretch>
        </p:blipFill>
        <p:spPr>
          <a:xfrm>
            <a:off x="-108036" y="0"/>
            <a:ext cx="12021740" cy="1610200"/>
          </a:xfrm>
          <a:prstGeom prst="rect"/>
        </p:spPr>
      </p:pic>
      <p:sp>
        <p:nvSpPr>
          <p:cNvPr id="1048665" name="TextBox 6"/>
          <p:cNvSpPr txBox="1"/>
          <p:nvPr/>
        </p:nvSpPr>
        <p:spPr>
          <a:xfrm>
            <a:off x="2186549" y="543490"/>
            <a:ext cx="9373463"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Difference Between Ladle Analysis and Product Analysis?</a:t>
            </a:r>
            <a:endParaRPr dirty="0" sz="2800" lang="en-US">
              <a:solidFill>
                <a:srgbClr val="FF9518"/>
              </a:solidFill>
              <a:latin typeface="Tajawal Medium" panose="00000600000000000000" pitchFamily="2" charset="-78"/>
              <a:cs typeface="Tajawal Medium" panose="00000600000000000000" pitchFamily="2" charset="-78"/>
            </a:endParaRPr>
          </a:p>
        </p:txBody>
      </p:sp>
      <p:sp>
        <p:nvSpPr>
          <p:cNvPr id="1048666" name="TextBox 7"/>
          <p:cNvSpPr txBox="1"/>
          <p:nvPr/>
        </p:nvSpPr>
        <p:spPr>
          <a:xfrm>
            <a:off x="-48584" y="236724"/>
            <a:ext cx="2125903" cy="523220"/>
          </a:xfrm>
          <a:prstGeom prst="rect"/>
          <a:noFill/>
        </p:spPr>
        <p:txBody>
          <a:bodyPr rtlCol="0" wrap="none">
            <a:spAutoFit/>
          </a:bodyPr>
          <a:p>
            <a:pPr algn="ctr"/>
            <a:r>
              <a:rPr dirty="0" sz="2800" lang="en-US">
                <a:solidFill>
                  <a:schemeClr val="bg1"/>
                </a:solidFill>
                <a:latin typeface="Tajawal Medium" panose="00000600000000000000" pitchFamily="2" charset="-78"/>
                <a:cs typeface="Tajawal Medium" panose="00000600000000000000" pitchFamily="2" charset="-78"/>
              </a:rPr>
              <a:t>Comparison</a:t>
            </a:r>
            <a:endParaRPr dirty="0" sz="2800" lang="en-US">
              <a:solidFill>
                <a:srgbClr val="FF9518"/>
              </a:solidFill>
              <a:latin typeface="Tajawal Medium" panose="00000600000000000000" pitchFamily="2" charset="-78"/>
              <a:cs typeface="Tajawal Medium" panose="00000600000000000000" pitchFamily="2" charset="-78"/>
            </a:endParaRPr>
          </a:p>
        </p:txBody>
      </p:sp>
      <p:graphicFrame>
        <p:nvGraphicFramePr>
          <p:cNvPr id="4194309" name="Table 12"/>
          <p:cNvGraphicFramePr>
            <a:graphicFrameLocks noGrp="1"/>
          </p:cNvGraphicFramePr>
          <p:nvPr/>
        </p:nvGraphicFramePr>
        <p:xfrm>
          <a:off x="2226366" y="1594310"/>
          <a:ext cx="8715514" cy="4831671"/>
        </p:xfrm>
        <a:graphic>
          <a:graphicData uri="http://schemas.openxmlformats.org/drawingml/2006/table">
            <a:tbl>
              <a:tblPr firstRow="1" bandRow="1">
                <a:tableStyleId>{21E4AEA4-8DFA-4A89-87EB-49C32662AFE0}</a:tableStyleId>
              </a:tblPr>
              <a:tblGrid>
                <a:gridCol w="4357757"/>
                <a:gridCol w="4357757"/>
              </a:tblGrid>
              <a:tr h="777831">
                <a:tc>
                  <a:txBody>
                    <a:bodyPr/>
                    <a:p>
                      <a:r>
                        <a:rPr dirty="0" sz="2000" lang="en-US"/>
                        <a:t>Ladle Analysis</a:t>
                      </a:r>
                    </a:p>
                  </a:txBody>
                </a:tc>
                <a:tc>
                  <a:txBody>
                    <a:bodyPr/>
                    <a:p>
                      <a:r>
                        <a:rPr dirty="0" sz="2000" lang="en-US"/>
                        <a:t>Product Analysis</a:t>
                      </a:r>
                    </a:p>
                  </a:txBody>
                </a:tc>
              </a:tr>
              <a:tr h="2394657">
                <a:tc>
                  <a:txBody>
                    <a:bodyPr/>
                    <a:p>
                      <a:r>
                        <a:rPr dirty="0" sz="2000" lang="en-US"/>
                        <a:t>Ladle analysis is studying the metal content of a sample to understand its composition.</a:t>
                      </a:r>
                    </a:p>
                    <a:p>
                      <a:endParaRPr dirty="0" sz="2000" lang="en-US"/>
                    </a:p>
                    <a:p>
                      <a:r>
                        <a:rPr dirty="0" sz="2000" lang="en-US"/>
                        <a:t>This information is then used to decide how to best use the metal.</a:t>
                      </a:r>
                    </a:p>
                  </a:txBody>
                </a:tc>
                <a:tc>
                  <a:txBody>
                    <a:bodyPr/>
                    <a:p>
                      <a:r>
                        <a:rPr dirty="0" sz="2000" lang="en-US"/>
                        <a:t>On the other hand, product analysis is the process of studying a product to understand its strengths and weaknesses.</a:t>
                      </a:r>
                    </a:p>
                    <a:p>
                      <a:endParaRPr dirty="0" sz="2000" lang="en-US"/>
                    </a:p>
                    <a:p>
                      <a:r>
                        <a:rPr dirty="0" sz="2000" lang="en-US"/>
                        <a:t>Analysis helps you understand how well a product will meet your customers’ needs and what improvements can be made.</a:t>
                      </a:r>
                    </a:p>
                    <a:p>
                      <a:endParaRPr dirty="0" sz="2000" lang="en-US"/>
                    </a:p>
                    <a:p>
                      <a:r>
                        <a:rPr dirty="0" sz="2000" lang="en-US"/>
                        <a:t>As you can see, product analysis is just one piece of the puzzle for developing a successful product.</a:t>
                      </a:r>
                    </a:p>
                  </a:txBody>
                </a:tc>
              </a:tr>
            </a:tbl>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87" name=""/>
        <p:cNvGrpSpPr/>
        <p:nvPr/>
      </p:nvGrpSpPr>
      <p:grpSpPr>
        <a:xfrm>
          <a:off x="0" y="0"/>
          <a:ext cx="0" cy="0"/>
          <a:chOff x="0" y="0"/>
          <a:chExt cx="0" cy="0"/>
        </a:xfrm>
      </p:grpSpPr>
      <p:pic>
        <p:nvPicPr>
          <p:cNvPr id="2097258" name="Picture 2"/>
          <p:cNvPicPr>
            <a:picLocks noChangeAspect="1"/>
          </p:cNvPicPr>
          <p:nvPr/>
        </p:nvPicPr>
        <p:blipFill>
          <a:blip xmlns:r="http://schemas.openxmlformats.org/officeDocument/2006/relationships" r:embed="rId1"/>
          <a:stretch>
            <a:fillRect/>
          </a:stretch>
        </p:blipFill>
        <p:spPr>
          <a:xfrm>
            <a:off x="2440788" y="5949244"/>
            <a:ext cx="9902229" cy="204838"/>
          </a:xfrm>
          <a:prstGeom prst="rect"/>
        </p:spPr>
      </p:pic>
      <p:pic>
        <p:nvPicPr>
          <p:cNvPr id="2097259"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260"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261" name="Picture 5"/>
          <p:cNvPicPr>
            <a:picLocks noChangeAspect="1"/>
          </p:cNvPicPr>
          <p:nvPr/>
        </p:nvPicPr>
        <p:blipFill>
          <a:blip xmlns:r="http://schemas.openxmlformats.org/officeDocument/2006/relationships" r:embed="rId3"/>
          <a:stretch>
            <a:fillRect/>
          </a:stretch>
        </p:blipFill>
        <p:spPr>
          <a:xfrm>
            <a:off x="-108036" y="0"/>
            <a:ext cx="9533101" cy="1610200"/>
          </a:xfrm>
          <a:prstGeom prst="rect"/>
        </p:spPr>
      </p:pic>
      <p:sp>
        <p:nvSpPr>
          <p:cNvPr id="1048667" name="TextBox 6"/>
          <p:cNvSpPr txBox="1"/>
          <p:nvPr/>
        </p:nvSpPr>
        <p:spPr>
          <a:xfrm>
            <a:off x="2650377" y="543490"/>
            <a:ext cx="4420826"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Product Analysis Methods </a:t>
            </a:r>
            <a:endParaRPr dirty="0" sz="2800" lang="en-US">
              <a:solidFill>
                <a:srgbClr val="FF9518"/>
              </a:solidFill>
              <a:latin typeface="Tajawal Medium" panose="00000600000000000000" pitchFamily="2" charset="-78"/>
              <a:cs typeface="Tajawal Medium" panose="00000600000000000000" pitchFamily="2" charset="-78"/>
            </a:endParaRPr>
          </a:p>
        </p:txBody>
      </p:sp>
      <p:sp>
        <p:nvSpPr>
          <p:cNvPr id="1048668" name="TextBox 7"/>
          <p:cNvSpPr txBox="1"/>
          <p:nvPr/>
        </p:nvSpPr>
        <p:spPr>
          <a:xfrm>
            <a:off x="402534" y="236724"/>
            <a:ext cx="1223668" cy="523220"/>
          </a:xfrm>
          <a:prstGeom prst="rect"/>
          <a:noFill/>
        </p:spPr>
        <p:txBody>
          <a:bodyPr rtlCol="0" wrap="none">
            <a:spAutoFit/>
          </a:bodyPr>
          <a:p>
            <a:pPr algn="ctr"/>
            <a:r>
              <a:rPr dirty="0" sz="2800" lang="en-US">
                <a:solidFill>
                  <a:schemeClr val="bg1"/>
                </a:solidFill>
                <a:latin typeface="Tajawal Medium" panose="00000600000000000000" pitchFamily="2" charset="-78"/>
                <a:cs typeface="Tajawal Medium" panose="00000600000000000000" pitchFamily="2" charset="-78"/>
              </a:rPr>
              <a:t>Topic  </a:t>
            </a:r>
            <a:endParaRPr dirty="0" sz="2800" lang="en-US">
              <a:solidFill>
                <a:srgbClr val="FF9518"/>
              </a:solidFill>
              <a:latin typeface="Tajawal Medium" panose="00000600000000000000" pitchFamily="2" charset="-78"/>
              <a:cs typeface="Tajawal Medium" panose="00000600000000000000" pitchFamily="2" charset="-78"/>
            </a:endParaRPr>
          </a:p>
        </p:txBody>
      </p:sp>
      <p:sp>
        <p:nvSpPr>
          <p:cNvPr id="1048669" name="TextBox 8"/>
          <p:cNvSpPr txBox="1"/>
          <p:nvPr/>
        </p:nvSpPr>
        <p:spPr>
          <a:xfrm>
            <a:off x="1594160" y="1723797"/>
            <a:ext cx="9666288" cy="4438395"/>
          </a:xfrm>
          <a:prstGeom prst="rect"/>
          <a:noFill/>
        </p:spPr>
        <p:txBody>
          <a:bodyPr rtlCol="0" wrap="square">
            <a:spAutoFit/>
          </a:bodyPr>
          <a:p>
            <a:pPr>
              <a:lnSpc>
                <a:spcPct val="200000"/>
              </a:lnSpc>
            </a:pPr>
            <a:r>
              <a:rPr dirty="0" lang="en-US">
                <a:solidFill>
                  <a:srgbClr val="0A1F61"/>
                </a:solidFill>
                <a:latin typeface="Tajawal ExtraBold" panose="00000800000000000000" pitchFamily="2" charset="-78"/>
                <a:cs typeface="Tajawal ExtraBold" panose="00000800000000000000" pitchFamily="2" charset="-78"/>
              </a:rPr>
              <a:t> </a:t>
            </a:r>
            <a:r>
              <a:rPr b="1" dirty="0" lang="en-US">
                <a:solidFill>
                  <a:srgbClr val="0A1F61"/>
                </a:solidFill>
                <a:latin typeface="Tajawal ExtraBold" panose="00000800000000000000" pitchFamily="2" charset="-78"/>
                <a:cs typeface="Tajawal ExtraBold" panose="00000800000000000000" pitchFamily="2" charset="-78"/>
              </a:rPr>
              <a:t>The most popular product analysis methods</a:t>
            </a:r>
            <a:r>
              <a:rPr dirty="0" lang="en-US">
                <a:solidFill>
                  <a:srgbClr val="0A1F61"/>
                </a:solidFill>
                <a:latin typeface="Tajawal ExtraBold" panose="00000800000000000000" pitchFamily="2" charset="-78"/>
                <a:cs typeface="Tajawal ExtraBold" panose="00000800000000000000" pitchFamily="2" charset="-78"/>
              </a:rPr>
              <a:t>:</a:t>
            </a:r>
          </a:p>
          <a:p>
            <a:pPr indent="-342900" marL="342900">
              <a:lnSpc>
                <a:spcPct val="200000"/>
              </a:lnSpc>
              <a:buFont typeface="+mj-lt"/>
              <a:buAutoNum type="arabicPeriod"/>
            </a:pPr>
            <a:r>
              <a:rPr dirty="0" lang="en-US">
                <a:solidFill>
                  <a:srgbClr val="0A1F61"/>
                </a:solidFill>
                <a:latin typeface="Tajawal ExtraBold" panose="00000800000000000000" pitchFamily="2" charset="-78"/>
                <a:cs typeface="Tajawal ExtraBold" panose="00000800000000000000" pitchFamily="2" charset="-78"/>
              </a:rPr>
              <a:t>    KJ method</a:t>
            </a:r>
          </a:p>
          <a:p>
            <a:pPr indent="-342900" marL="342900">
              <a:lnSpc>
                <a:spcPct val="200000"/>
              </a:lnSpc>
              <a:buFont typeface="+mj-lt"/>
              <a:buAutoNum type="arabicPeriod"/>
            </a:pPr>
            <a:r>
              <a:rPr dirty="0" lang="en-US">
                <a:solidFill>
                  <a:srgbClr val="0A1F61"/>
                </a:solidFill>
                <a:latin typeface="Tajawal ExtraBold" panose="00000800000000000000" pitchFamily="2" charset="-78"/>
                <a:cs typeface="Tajawal ExtraBold" panose="00000800000000000000" pitchFamily="2" charset="-78"/>
              </a:rPr>
              <a:t>    SWOT analysis</a:t>
            </a:r>
          </a:p>
          <a:p>
            <a:pPr indent="-342900" marL="342900">
              <a:lnSpc>
                <a:spcPct val="200000"/>
              </a:lnSpc>
              <a:buFont typeface="+mj-lt"/>
              <a:buAutoNum type="arabicPeriod"/>
            </a:pPr>
            <a:r>
              <a:rPr dirty="0" lang="en-US">
                <a:solidFill>
                  <a:srgbClr val="0A1F61"/>
                </a:solidFill>
                <a:latin typeface="Tajawal ExtraBold" panose="00000800000000000000" pitchFamily="2" charset="-78"/>
                <a:cs typeface="Tajawal ExtraBold" panose="00000800000000000000" pitchFamily="2" charset="-78"/>
              </a:rPr>
              <a:t>    Value chain analysis</a:t>
            </a:r>
          </a:p>
          <a:p>
            <a:pPr indent="-342900" marL="342900">
              <a:lnSpc>
                <a:spcPct val="200000"/>
              </a:lnSpc>
              <a:buFont typeface="+mj-lt"/>
              <a:buAutoNum type="arabicPeriod"/>
            </a:pPr>
            <a:r>
              <a:rPr dirty="0" lang="en-US">
                <a:solidFill>
                  <a:srgbClr val="0A1F61"/>
                </a:solidFill>
                <a:latin typeface="Tajawal ExtraBold" panose="00000800000000000000" pitchFamily="2" charset="-78"/>
                <a:cs typeface="Tajawal ExtraBold" panose="00000800000000000000" pitchFamily="2" charset="-78"/>
              </a:rPr>
              <a:t>    PESTLE analysis</a:t>
            </a:r>
          </a:p>
          <a:p>
            <a:pPr indent="-342900" marL="342900">
              <a:lnSpc>
                <a:spcPct val="200000"/>
              </a:lnSpc>
              <a:buFont typeface="+mj-lt"/>
              <a:buAutoNum type="arabicPeriod"/>
            </a:pPr>
            <a:r>
              <a:rPr dirty="0" lang="en-US">
                <a:solidFill>
                  <a:srgbClr val="0A1F61"/>
                </a:solidFill>
                <a:latin typeface="Tajawal ExtraBold" panose="00000800000000000000" pitchFamily="2" charset="-78"/>
                <a:cs typeface="Tajawal ExtraBold" panose="00000800000000000000" pitchFamily="2" charset="-78"/>
              </a:rPr>
              <a:t>    Business model canvas</a:t>
            </a:r>
          </a:p>
          <a:p>
            <a:pPr indent="-342900" marL="342900">
              <a:lnSpc>
                <a:spcPct val="200000"/>
              </a:lnSpc>
              <a:buFont typeface="+mj-lt"/>
              <a:buAutoNum type="arabicPeriod"/>
            </a:pPr>
            <a:r>
              <a:rPr dirty="0" lang="en-US">
                <a:solidFill>
                  <a:srgbClr val="0A1F61"/>
                </a:solidFill>
                <a:latin typeface="Tajawal ExtraBold" panose="00000800000000000000" pitchFamily="2" charset="-78"/>
                <a:cs typeface="Tajawal ExtraBold" panose="00000800000000000000" pitchFamily="2" charset="-78"/>
              </a:rPr>
              <a:t>    Competitive product analysis</a:t>
            </a:r>
            <a:endParaRPr b="1" dirty="0" lang="en-US"/>
          </a:p>
          <a:p>
            <a:pPr>
              <a:lnSpc>
                <a:spcPct val="200000"/>
              </a:lnSpc>
            </a:pPr>
            <a:endParaRPr dirty="0" lang="en-US">
              <a:solidFill>
                <a:srgbClr val="0A1F61"/>
              </a:solidFill>
              <a:latin typeface="Tajawal ExtraBold" panose="00000800000000000000" pitchFamily="2" charset="-78"/>
              <a:cs typeface="Tajawal ExtraBold" panose="00000800000000000000" pitchFamily="2" charset="-78"/>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88" name=""/>
        <p:cNvGrpSpPr/>
        <p:nvPr/>
      </p:nvGrpSpPr>
      <p:grpSpPr>
        <a:xfrm>
          <a:off x="0" y="0"/>
          <a:ext cx="0" cy="0"/>
          <a:chOff x="0" y="0"/>
          <a:chExt cx="0" cy="0"/>
        </a:xfrm>
      </p:grpSpPr>
      <p:pic>
        <p:nvPicPr>
          <p:cNvPr id="2097262" name="Picture 2"/>
          <p:cNvPicPr>
            <a:picLocks noChangeAspect="1"/>
          </p:cNvPicPr>
          <p:nvPr/>
        </p:nvPicPr>
        <p:blipFill>
          <a:blip xmlns:r="http://schemas.openxmlformats.org/officeDocument/2006/relationships" r:embed="rId1"/>
          <a:stretch>
            <a:fillRect/>
          </a:stretch>
        </p:blipFill>
        <p:spPr>
          <a:xfrm>
            <a:off x="2440788" y="5949244"/>
            <a:ext cx="9902229" cy="204838"/>
          </a:xfrm>
          <a:prstGeom prst="rect"/>
        </p:spPr>
      </p:pic>
      <p:pic>
        <p:nvPicPr>
          <p:cNvPr id="2097263"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264"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265" name="Picture 5"/>
          <p:cNvPicPr>
            <a:picLocks noChangeAspect="1"/>
          </p:cNvPicPr>
          <p:nvPr/>
        </p:nvPicPr>
        <p:blipFill>
          <a:blip xmlns:r="http://schemas.openxmlformats.org/officeDocument/2006/relationships" r:embed="rId3"/>
          <a:stretch>
            <a:fillRect/>
          </a:stretch>
        </p:blipFill>
        <p:spPr>
          <a:xfrm>
            <a:off x="-108036" y="0"/>
            <a:ext cx="9533101" cy="1610200"/>
          </a:xfrm>
          <a:prstGeom prst="rect"/>
        </p:spPr>
      </p:pic>
      <p:sp>
        <p:nvSpPr>
          <p:cNvPr id="1048670" name="TextBox 6"/>
          <p:cNvSpPr txBox="1"/>
          <p:nvPr/>
        </p:nvSpPr>
        <p:spPr>
          <a:xfrm>
            <a:off x="2650377" y="543490"/>
            <a:ext cx="4420826"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Product Analysis Methods </a:t>
            </a:r>
            <a:endParaRPr dirty="0" sz="2800" lang="en-US">
              <a:solidFill>
                <a:srgbClr val="FF9518"/>
              </a:solidFill>
              <a:latin typeface="Tajawal Medium" panose="00000600000000000000" pitchFamily="2" charset="-78"/>
              <a:cs typeface="Tajawal Medium" panose="00000600000000000000" pitchFamily="2" charset="-78"/>
            </a:endParaRPr>
          </a:p>
        </p:txBody>
      </p:sp>
      <p:sp>
        <p:nvSpPr>
          <p:cNvPr id="1048671" name="TextBox 7"/>
          <p:cNvSpPr txBox="1"/>
          <p:nvPr/>
        </p:nvSpPr>
        <p:spPr>
          <a:xfrm>
            <a:off x="62697" y="236724"/>
            <a:ext cx="1903343" cy="523220"/>
          </a:xfrm>
          <a:prstGeom prst="rect"/>
          <a:noFill/>
        </p:spPr>
        <p:txBody>
          <a:bodyPr rtlCol="0" wrap="none">
            <a:spAutoFit/>
          </a:bodyPr>
          <a:p>
            <a:pPr algn="ctr"/>
            <a:r>
              <a:rPr dirty="0" sz="2800" lang="en-US">
                <a:solidFill>
                  <a:schemeClr val="bg1"/>
                </a:solidFill>
                <a:latin typeface="Tajawal Medium" panose="00000600000000000000" pitchFamily="2" charset="-78"/>
                <a:cs typeface="Tajawal Medium" panose="00000600000000000000" pitchFamily="2" charset="-78"/>
              </a:rPr>
              <a:t>Topic One </a:t>
            </a:r>
            <a:endParaRPr dirty="0" sz="2800" lang="en-US">
              <a:solidFill>
                <a:srgbClr val="FF9518"/>
              </a:solidFill>
              <a:latin typeface="Tajawal Medium" panose="00000600000000000000" pitchFamily="2" charset="-78"/>
              <a:cs typeface="Tajawal Medium" panose="00000600000000000000" pitchFamily="2" charset="-78"/>
            </a:endParaRPr>
          </a:p>
        </p:txBody>
      </p:sp>
      <p:sp>
        <p:nvSpPr>
          <p:cNvPr id="1048672" name="TextBox 8"/>
          <p:cNvSpPr txBox="1"/>
          <p:nvPr/>
        </p:nvSpPr>
        <p:spPr>
          <a:xfrm>
            <a:off x="1046922" y="1429232"/>
            <a:ext cx="10707756" cy="4438395"/>
          </a:xfrm>
          <a:prstGeom prst="rect"/>
          <a:noFill/>
        </p:spPr>
        <p:txBody>
          <a:bodyPr rtlCol="0" wrap="square">
            <a:spAutoFit/>
          </a:bodyPr>
          <a:p>
            <a:pPr>
              <a:lnSpc>
                <a:spcPct val="200000"/>
              </a:lnSpc>
            </a:pPr>
            <a:r>
              <a:rPr dirty="0" lang="en-US">
                <a:solidFill>
                  <a:srgbClr val="0A1F61"/>
                </a:solidFill>
                <a:latin typeface="Tajawal ExtraBold" panose="00000800000000000000" pitchFamily="2" charset="-78"/>
                <a:cs typeface="Tajawal ExtraBold" panose="00000800000000000000" pitchFamily="2" charset="-78"/>
              </a:rPr>
              <a:t> </a:t>
            </a:r>
            <a:r>
              <a:rPr b="1" dirty="0" lang="en-US">
                <a:solidFill>
                  <a:srgbClr val="0A1F61"/>
                </a:solidFill>
                <a:latin typeface="Tajawal ExtraBold" panose="00000800000000000000" pitchFamily="2" charset="-78"/>
                <a:cs typeface="Tajawal ExtraBold" panose="00000800000000000000" pitchFamily="2" charset="-78"/>
              </a:rPr>
              <a:t>KJ Method</a:t>
            </a:r>
          </a:p>
          <a:p>
            <a:pPr>
              <a:lnSpc>
                <a:spcPct val="200000"/>
              </a:lnSpc>
            </a:pPr>
            <a:r>
              <a:rPr dirty="0" lang="en-US">
                <a:solidFill>
                  <a:srgbClr val="0A1F61"/>
                </a:solidFill>
                <a:latin typeface="Tajawal ExtraBold" panose="00000800000000000000" pitchFamily="2" charset="-78"/>
                <a:cs typeface="Tajawal ExtraBold" panose="00000800000000000000" pitchFamily="2" charset="-78"/>
              </a:rPr>
              <a:t> invented in the 1960s by Japanese anthropologist </a:t>
            </a:r>
            <a:r>
              <a:rPr b="1" dirty="0" lang="en-US">
                <a:solidFill>
                  <a:srgbClr val="0A1F61"/>
                </a:solidFill>
                <a:latin typeface="Tajawal ExtraBold" panose="00000800000000000000" pitchFamily="2" charset="-78"/>
                <a:cs typeface="Tajawal ExtraBold" panose="00000800000000000000" pitchFamily="2" charset="-78"/>
              </a:rPr>
              <a:t>Jiro </a:t>
            </a:r>
            <a:r>
              <a:rPr b="1" dirty="0" lang="en-US" err="1">
                <a:solidFill>
                  <a:srgbClr val="0A1F61"/>
                </a:solidFill>
                <a:latin typeface="Tajawal ExtraBold" panose="00000800000000000000" pitchFamily="2" charset="-78"/>
                <a:cs typeface="Tajawal ExtraBold" panose="00000800000000000000" pitchFamily="2" charset="-78"/>
              </a:rPr>
              <a:t>Kawakita</a:t>
            </a:r>
            <a:endParaRPr b="1" dirty="0" lang="en-US">
              <a:solidFill>
                <a:srgbClr val="0A1F61"/>
              </a:solidFill>
              <a:latin typeface="Tajawal ExtraBold" panose="00000800000000000000" pitchFamily="2" charset="-78"/>
              <a:cs typeface="Tajawal ExtraBold" panose="00000800000000000000" pitchFamily="2" charset="-78"/>
            </a:endParaRPr>
          </a:p>
          <a:p>
            <a:pPr>
              <a:lnSpc>
                <a:spcPct val="200000"/>
              </a:lnSpc>
            </a:pPr>
            <a:r>
              <a:rPr dirty="0" lang="en-US">
                <a:solidFill>
                  <a:srgbClr val="0A1F61"/>
                </a:solidFill>
                <a:latin typeface="Tajawal ExtraBold" panose="00000800000000000000" pitchFamily="2" charset="-78"/>
                <a:cs typeface="Tajawal ExtraBold" panose="00000800000000000000" pitchFamily="2" charset="-78"/>
              </a:rPr>
              <a:t>The KJ method is a popular technique used to help understand a product.</a:t>
            </a:r>
          </a:p>
          <a:p>
            <a:pPr>
              <a:lnSpc>
                <a:spcPct val="200000"/>
              </a:lnSpc>
            </a:pPr>
            <a:r>
              <a:rPr dirty="0" lang="en-US">
                <a:solidFill>
                  <a:srgbClr val="0A1F61"/>
                </a:solidFill>
                <a:latin typeface="Tajawal ExtraBold" panose="00000800000000000000" pitchFamily="2" charset="-78"/>
                <a:cs typeface="Tajawal ExtraBold" panose="00000800000000000000" pitchFamily="2" charset="-78"/>
              </a:rPr>
              <a:t>It’s also known as the Affinity Diagram, and it’s often used in product design and development.</a:t>
            </a:r>
          </a:p>
          <a:p>
            <a:pPr>
              <a:lnSpc>
                <a:spcPct val="200000"/>
              </a:lnSpc>
            </a:pPr>
            <a:r>
              <a:rPr dirty="0" lang="en-US">
                <a:solidFill>
                  <a:srgbClr val="0A1F61"/>
                </a:solidFill>
                <a:latin typeface="Tajawal ExtraBold" panose="00000800000000000000" pitchFamily="2" charset="-78"/>
                <a:cs typeface="Tajawal ExtraBold" panose="00000800000000000000" pitchFamily="2" charset="-78"/>
              </a:rPr>
              <a:t>The KJ method is a way of organizing information by </a:t>
            </a:r>
            <a:r>
              <a:rPr b="1" dirty="0" lang="en-US">
                <a:solidFill>
                  <a:srgbClr val="0A1F61"/>
                </a:solidFill>
                <a:latin typeface="Tajawal ExtraBold" panose="00000800000000000000" pitchFamily="2" charset="-78"/>
                <a:cs typeface="Tajawal ExtraBold" panose="00000800000000000000" pitchFamily="2" charset="-78"/>
              </a:rPr>
              <a:t>grouping it into categories</a:t>
            </a:r>
            <a:r>
              <a:rPr dirty="0" lang="en-US">
                <a:solidFill>
                  <a:srgbClr val="0A1F61"/>
                </a:solidFill>
                <a:latin typeface="Tajawal ExtraBold" panose="00000800000000000000" pitchFamily="2" charset="-78"/>
                <a:cs typeface="Tajawal ExtraBold" panose="00000800000000000000" pitchFamily="2" charset="-78"/>
              </a:rPr>
              <a:t>.</a:t>
            </a:r>
          </a:p>
          <a:p>
            <a:pPr>
              <a:lnSpc>
                <a:spcPct val="200000"/>
              </a:lnSpc>
            </a:pPr>
            <a:r>
              <a:rPr dirty="0" lang="en-US">
                <a:solidFill>
                  <a:srgbClr val="0A1F61"/>
                </a:solidFill>
                <a:latin typeface="Tajawal ExtraBold" panose="00000800000000000000" pitchFamily="2" charset="-78"/>
                <a:cs typeface="Tajawal ExtraBold" panose="00000800000000000000" pitchFamily="2" charset="-78"/>
              </a:rPr>
              <a:t>This can be done by </a:t>
            </a:r>
            <a:r>
              <a:rPr b="1" dirty="0" lang="en-US">
                <a:solidFill>
                  <a:srgbClr val="0A1F61"/>
                </a:solidFill>
                <a:latin typeface="Tajawal ExtraBold" panose="00000800000000000000" pitchFamily="2" charset="-78"/>
                <a:cs typeface="Tajawal ExtraBold" panose="00000800000000000000" pitchFamily="2" charset="-78"/>
              </a:rPr>
              <a:t>brainstorming with a group </a:t>
            </a:r>
            <a:r>
              <a:rPr dirty="0" lang="en-US">
                <a:solidFill>
                  <a:srgbClr val="0A1F61"/>
                </a:solidFill>
                <a:latin typeface="Tajawal ExtraBold" panose="00000800000000000000" pitchFamily="2" charset="-78"/>
                <a:cs typeface="Tajawal ExtraBold" panose="00000800000000000000" pitchFamily="2" charset="-78"/>
              </a:rPr>
              <a:t>and then sorting the information into groups.</a:t>
            </a:r>
          </a:p>
          <a:p>
            <a:pPr>
              <a:lnSpc>
                <a:spcPct val="200000"/>
              </a:lnSpc>
            </a:pPr>
            <a:endParaRPr dirty="0" lang="en-US">
              <a:solidFill>
                <a:srgbClr val="0A1F61"/>
              </a:solidFill>
              <a:latin typeface="Tajawal ExtraBold" panose="00000800000000000000" pitchFamily="2" charset="-78"/>
              <a:cs typeface="Tajawal ExtraBold" panose="00000800000000000000" pitchFamily="2" charset="-78"/>
            </a:endParaRPr>
          </a:p>
          <a:p>
            <a:pPr>
              <a:lnSpc>
                <a:spcPct val="200000"/>
              </a:lnSpc>
            </a:pPr>
            <a:r>
              <a:rPr dirty="0" lang="en-US">
                <a:solidFill>
                  <a:srgbClr val="0A1F61"/>
                </a:solidFill>
                <a:latin typeface="Tajawal ExtraBold" panose="00000800000000000000" pitchFamily="2" charset="-78"/>
                <a:cs typeface="Tajawal ExtraBold" panose="00000800000000000000" pitchFamily="2" charset="-78"/>
              </a:rPr>
              <a:t>The advantage of using the KJ method is that it helps you see patterns and relationships between ideas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89" name=""/>
        <p:cNvGrpSpPr/>
        <p:nvPr/>
      </p:nvGrpSpPr>
      <p:grpSpPr>
        <a:xfrm>
          <a:off x="0" y="0"/>
          <a:ext cx="0" cy="0"/>
          <a:chOff x="0" y="0"/>
          <a:chExt cx="0" cy="0"/>
        </a:xfrm>
      </p:grpSpPr>
      <p:pic>
        <p:nvPicPr>
          <p:cNvPr id="2097266" name="Picture 2" descr="A picture containing text, newspaper, screenshot  Description automatically generated"/>
          <p:cNvPicPr>
            <a:picLocks noChangeAspect="1"/>
          </p:cNvPicPr>
          <p:nvPr/>
        </p:nvPicPr>
        <p:blipFill>
          <a:blip xmlns:r="http://schemas.openxmlformats.org/officeDocument/2006/relationships" r:embed="rId1"/>
          <a:stretch>
            <a:fillRect/>
          </a:stretch>
        </p:blipFill>
        <p:spPr>
          <a:xfrm>
            <a:off x="5486401" y="198601"/>
            <a:ext cx="5924476" cy="6460797"/>
          </a:xfrm>
          <a:prstGeom prst="rect"/>
        </p:spPr>
      </p:pic>
      <p:pic>
        <p:nvPicPr>
          <p:cNvPr id="2097267" name="Picture 3"/>
          <p:cNvPicPr>
            <a:picLocks noChangeAspect="1"/>
          </p:cNvPicPr>
          <p:nvPr/>
        </p:nvPicPr>
        <p:blipFill>
          <a:blip xmlns:r="http://schemas.openxmlformats.org/officeDocument/2006/relationships" r:embed="rId2"/>
          <a:stretch>
            <a:fillRect/>
          </a:stretch>
        </p:blipFill>
        <p:spPr>
          <a:xfrm>
            <a:off x="-396000" y="0"/>
            <a:ext cx="5882401" cy="1034667"/>
          </a:xfrm>
          <a:prstGeom prst="rect"/>
        </p:spPr>
      </p:pic>
      <p:sp>
        <p:nvSpPr>
          <p:cNvPr id="1048673" name="TextBox 4"/>
          <p:cNvSpPr txBox="1"/>
          <p:nvPr/>
        </p:nvSpPr>
        <p:spPr>
          <a:xfrm>
            <a:off x="422031" y="198601"/>
            <a:ext cx="4473527" cy="584775"/>
          </a:xfrm>
          <a:prstGeom prst="rect"/>
          <a:noFill/>
        </p:spPr>
        <p:txBody>
          <a:bodyPr rtlCol="0" wrap="square">
            <a:spAutoFit/>
          </a:bodyPr>
          <a:p>
            <a:r>
              <a:rPr dirty="0" sz="3200" lang="en-US">
                <a:solidFill>
                  <a:schemeClr val="bg1"/>
                </a:solidFill>
              </a:rPr>
              <a:t>How it looks like </a:t>
            </a:r>
          </a:p>
        </p:txBody>
      </p:sp>
      <p:sp>
        <p:nvSpPr>
          <p:cNvPr id="1048674" name="TextBox 5"/>
          <p:cNvSpPr txBox="1"/>
          <p:nvPr/>
        </p:nvSpPr>
        <p:spPr>
          <a:xfrm>
            <a:off x="1046922" y="1429232"/>
            <a:ext cx="3962400" cy="3884397"/>
          </a:xfrm>
          <a:prstGeom prst="rect"/>
          <a:noFill/>
        </p:spPr>
        <p:txBody>
          <a:bodyPr rtlCol="0" wrap="square">
            <a:spAutoFit/>
          </a:bodyPr>
          <a:p>
            <a:pPr>
              <a:lnSpc>
                <a:spcPct val="200000"/>
              </a:lnSpc>
            </a:pPr>
            <a:r>
              <a:rPr dirty="0" lang="en-US">
                <a:solidFill>
                  <a:srgbClr val="FF0000"/>
                </a:solidFill>
                <a:latin typeface="Tajawal ExtraBold" panose="00000800000000000000" pitchFamily="2" charset="-78"/>
                <a:cs typeface="Tajawal ExtraBold" panose="00000800000000000000" pitchFamily="2" charset="-78"/>
              </a:rPr>
              <a:t> </a:t>
            </a:r>
            <a:r>
              <a:rPr b="1" dirty="0" lang="en-US">
                <a:solidFill>
                  <a:srgbClr val="FF0000"/>
                </a:solidFill>
                <a:latin typeface="Tajawal ExtraBold" panose="00000800000000000000" pitchFamily="2" charset="-78"/>
                <a:cs typeface="Tajawal ExtraBold" panose="00000800000000000000" pitchFamily="2" charset="-78"/>
              </a:rPr>
              <a:t>KJ Method or Affinity Diagram </a:t>
            </a:r>
          </a:p>
          <a:p>
            <a:pPr>
              <a:lnSpc>
                <a:spcPct val="200000"/>
              </a:lnSpc>
            </a:pPr>
            <a:r>
              <a:rPr b="1" dirty="0" lang="en-US">
                <a:solidFill>
                  <a:srgbClr val="0A1F61"/>
                </a:solidFill>
                <a:latin typeface="Tajawal ExtraBold" panose="00000800000000000000" pitchFamily="2" charset="-78"/>
                <a:cs typeface="Tajawal ExtraBold" panose="00000800000000000000" pitchFamily="2" charset="-78"/>
              </a:rPr>
              <a:t>Is the most effective when </a:t>
            </a:r>
          </a:p>
          <a:p>
            <a:pPr>
              <a:lnSpc>
                <a:spcPct val="200000"/>
              </a:lnSpc>
            </a:pPr>
            <a:r>
              <a:rPr b="1" dirty="0" lang="en-US">
                <a:solidFill>
                  <a:srgbClr val="0A1F61"/>
                </a:solidFill>
                <a:latin typeface="Tajawal ExtraBold" panose="00000800000000000000" pitchFamily="2" charset="-78"/>
                <a:cs typeface="Tajawal ExtraBold" panose="00000800000000000000" pitchFamily="2" charset="-78"/>
              </a:rPr>
              <a:t>1- the issue is complex</a:t>
            </a:r>
          </a:p>
          <a:p>
            <a:pPr>
              <a:lnSpc>
                <a:spcPct val="200000"/>
              </a:lnSpc>
            </a:pPr>
            <a:r>
              <a:rPr b="1" dirty="0" lang="en-US">
                <a:solidFill>
                  <a:srgbClr val="0A1F61"/>
                </a:solidFill>
                <a:latin typeface="Tajawal ExtraBold" panose="00000800000000000000" pitchFamily="2" charset="-78"/>
                <a:cs typeface="Tajawal ExtraBold" panose="00000800000000000000" pitchFamily="2" charset="-78"/>
              </a:rPr>
              <a:t>2- the issue is unorganized </a:t>
            </a:r>
          </a:p>
          <a:p>
            <a:pPr>
              <a:lnSpc>
                <a:spcPct val="200000"/>
              </a:lnSpc>
            </a:pPr>
            <a:r>
              <a:rPr b="1" dirty="0" lang="en-US">
                <a:solidFill>
                  <a:srgbClr val="0A1F61"/>
                </a:solidFill>
                <a:latin typeface="Tajawal ExtraBold" panose="00000800000000000000" pitchFamily="2" charset="-78"/>
                <a:cs typeface="Tajawal ExtraBold" panose="00000800000000000000" pitchFamily="2" charset="-78"/>
              </a:rPr>
              <a:t>3- the issue requires the involvement and support of a group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90" name=""/>
        <p:cNvGrpSpPr/>
        <p:nvPr/>
      </p:nvGrpSpPr>
      <p:grpSpPr>
        <a:xfrm>
          <a:off x="0" y="0"/>
          <a:ext cx="0" cy="0"/>
          <a:chOff x="0" y="0"/>
          <a:chExt cx="0" cy="0"/>
        </a:xfrm>
      </p:grpSpPr>
      <p:pic>
        <p:nvPicPr>
          <p:cNvPr id="2097268" name="Picture 2"/>
          <p:cNvPicPr>
            <a:picLocks noChangeAspect="1"/>
          </p:cNvPicPr>
          <p:nvPr/>
        </p:nvPicPr>
        <p:blipFill>
          <a:blip xmlns:r="http://schemas.openxmlformats.org/officeDocument/2006/relationships" r:embed="rId1"/>
          <a:stretch>
            <a:fillRect/>
          </a:stretch>
        </p:blipFill>
        <p:spPr>
          <a:xfrm>
            <a:off x="2440788" y="5949244"/>
            <a:ext cx="9902229" cy="204838"/>
          </a:xfrm>
          <a:prstGeom prst="rect"/>
        </p:spPr>
      </p:pic>
      <p:pic>
        <p:nvPicPr>
          <p:cNvPr id="2097269"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270"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271" name="Picture 5"/>
          <p:cNvPicPr>
            <a:picLocks noChangeAspect="1"/>
          </p:cNvPicPr>
          <p:nvPr/>
        </p:nvPicPr>
        <p:blipFill>
          <a:blip xmlns:r="http://schemas.openxmlformats.org/officeDocument/2006/relationships" r:embed="rId3"/>
          <a:stretch>
            <a:fillRect/>
          </a:stretch>
        </p:blipFill>
        <p:spPr>
          <a:xfrm>
            <a:off x="-108036" y="0"/>
            <a:ext cx="9533101" cy="1610200"/>
          </a:xfrm>
          <a:prstGeom prst="rect"/>
        </p:spPr>
      </p:pic>
      <p:sp>
        <p:nvSpPr>
          <p:cNvPr id="1048675" name="TextBox 6"/>
          <p:cNvSpPr txBox="1"/>
          <p:nvPr/>
        </p:nvSpPr>
        <p:spPr>
          <a:xfrm>
            <a:off x="2650377" y="543490"/>
            <a:ext cx="5052922"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Affinity Diagram or KJ Method </a:t>
            </a:r>
            <a:endParaRPr dirty="0" sz="2800" lang="en-US">
              <a:solidFill>
                <a:srgbClr val="FF9518"/>
              </a:solidFill>
              <a:latin typeface="Tajawal Medium" panose="00000600000000000000" pitchFamily="2" charset="-78"/>
              <a:cs typeface="Tajawal Medium" panose="00000600000000000000" pitchFamily="2" charset="-78"/>
            </a:endParaRPr>
          </a:p>
        </p:txBody>
      </p:sp>
      <p:sp>
        <p:nvSpPr>
          <p:cNvPr id="1048676" name="TextBox 8"/>
          <p:cNvSpPr txBox="1"/>
          <p:nvPr/>
        </p:nvSpPr>
        <p:spPr>
          <a:xfrm>
            <a:off x="1046922" y="1508744"/>
            <a:ext cx="10707756" cy="3785652"/>
          </a:xfrm>
          <a:prstGeom prst="rect"/>
          <a:noFill/>
        </p:spPr>
        <p:txBody>
          <a:bodyPr rtlCol="0" wrap="square">
            <a:spAutoFit/>
          </a:bodyPr>
          <a:p>
            <a:pPr>
              <a:buFont typeface="+mj-lt"/>
              <a:buAutoNum type="arabicPeriod"/>
            </a:pPr>
            <a:r>
              <a:rPr b="1" dirty="0" sz="2400" lang="en-US"/>
              <a:t>Choose a facilitator.</a:t>
            </a:r>
            <a:br>
              <a:rPr dirty="0" sz="2400" lang="en-US"/>
            </a:br>
            <a:r>
              <a:rPr dirty="0" sz="2400" lang="en-US"/>
              <a:t>The facilitator is responsible for leading the group through the steps to make the affinity diagram. </a:t>
            </a:r>
            <a:br>
              <a:rPr dirty="0" sz="2400" lang="en-US"/>
            </a:br>
            <a:endParaRPr dirty="0" sz="2400" lang="en-US"/>
          </a:p>
          <a:p>
            <a:pPr>
              <a:buFont typeface="+mj-lt"/>
              <a:buAutoNum type="arabicPeriod"/>
            </a:pPr>
            <a:r>
              <a:rPr b="1" dirty="0" sz="2400" lang="en-US"/>
              <a:t>State the issue or problem.</a:t>
            </a:r>
            <a:br>
              <a:rPr dirty="0" sz="2400" lang="en-US"/>
            </a:br>
            <a:r>
              <a:rPr dirty="0" sz="2400" lang="en-US"/>
              <a:t>Before beginning, the group should state the issue or problem to be addressed. It is often useful to state the problem in the form of a question. In the example, the question is, “What are the problems associated with our expansion into retail outlets?” It is essential that the group understands the aim of the session.</a:t>
            </a:r>
            <a:br>
              <a:rPr dirty="0" sz="2400" lang="en-US"/>
            </a:br>
            <a:endParaRPr dirty="0" sz="2400" lang="en-US"/>
          </a:p>
        </p:txBody>
      </p:sp>
      <p:sp>
        <p:nvSpPr>
          <p:cNvPr id="1048677" name="TextBox 9"/>
          <p:cNvSpPr txBox="1"/>
          <p:nvPr/>
        </p:nvSpPr>
        <p:spPr>
          <a:xfrm>
            <a:off x="532506" y="236724"/>
            <a:ext cx="963725" cy="523220"/>
          </a:xfrm>
          <a:prstGeom prst="rect"/>
          <a:noFill/>
        </p:spPr>
        <p:txBody>
          <a:bodyPr rtlCol="0" wrap="none">
            <a:spAutoFit/>
          </a:bodyPr>
          <a:p>
            <a:pPr algn="ctr"/>
            <a:r>
              <a:rPr dirty="0" sz="2800" lang="en-US">
                <a:solidFill>
                  <a:schemeClr val="bg1"/>
                </a:solidFill>
                <a:latin typeface="Tajawal Medium" panose="00000600000000000000" pitchFamily="2" charset="-78"/>
                <a:cs typeface="Tajawal Medium" panose="00000600000000000000" pitchFamily="2" charset="-78"/>
              </a:rPr>
              <a:t>One </a:t>
            </a:r>
            <a:endParaRPr dirty="0" sz="2800" lang="en-US">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91" name=""/>
        <p:cNvGrpSpPr/>
        <p:nvPr/>
      </p:nvGrpSpPr>
      <p:grpSpPr>
        <a:xfrm>
          <a:off x="0" y="0"/>
          <a:ext cx="0" cy="0"/>
          <a:chOff x="0" y="0"/>
          <a:chExt cx="0" cy="0"/>
        </a:xfrm>
      </p:grpSpPr>
      <p:pic>
        <p:nvPicPr>
          <p:cNvPr id="2097272" name="Picture 2"/>
          <p:cNvPicPr>
            <a:picLocks noChangeAspect="1"/>
          </p:cNvPicPr>
          <p:nvPr/>
        </p:nvPicPr>
        <p:blipFill>
          <a:blip xmlns:r="http://schemas.openxmlformats.org/officeDocument/2006/relationships" r:embed="rId1"/>
          <a:stretch>
            <a:fillRect/>
          </a:stretch>
        </p:blipFill>
        <p:spPr>
          <a:xfrm>
            <a:off x="2440788" y="5949244"/>
            <a:ext cx="9902229" cy="204838"/>
          </a:xfrm>
          <a:prstGeom prst="rect"/>
        </p:spPr>
      </p:pic>
      <p:pic>
        <p:nvPicPr>
          <p:cNvPr id="2097273"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274"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275" name="Picture 5"/>
          <p:cNvPicPr>
            <a:picLocks noChangeAspect="1"/>
          </p:cNvPicPr>
          <p:nvPr/>
        </p:nvPicPr>
        <p:blipFill>
          <a:blip xmlns:r="http://schemas.openxmlformats.org/officeDocument/2006/relationships" r:embed="rId3"/>
          <a:stretch>
            <a:fillRect/>
          </a:stretch>
        </p:blipFill>
        <p:spPr>
          <a:xfrm>
            <a:off x="-108036" y="0"/>
            <a:ext cx="9533101" cy="1610200"/>
          </a:xfrm>
          <a:prstGeom prst="rect"/>
        </p:spPr>
      </p:pic>
      <p:sp>
        <p:nvSpPr>
          <p:cNvPr id="1048678" name="TextBox 6"/>
          <p:cNvSpPr txBox="1"/>
          <p:nvPr/>
        </p:nvSpPr>
        <p:spPr>
          <a:xfrm>
            <a:off x="2650377" y="543490"/>
            <a:ext cx="5052922"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Affinity Diagram or KJ Method </a:t>
            </a:r>
            <a:endParaRPr dirty="0" sz="2800" lang="en-US">
              <a:solidFill>
                <a:srgbClr val="FF9518"/>
              </a:solidFill>
              <a:latin typeface="Tajawal Medium" panose="00000600000000000000" pitchFamily="2" charset="-78"/>
              <a:cs typeface="Tajawal Medium" panose="00000600000000000000" pitchFamily="2" charset="-78"/>
            </a:endParaRPr>
          </a:p>
        </p:txBody>
      </p:sp>
      <p:sp>
        <p:nvSpPr>
          <p:cNvPr id="1048679" name="TextBox 8"/>
          <p:cNvSpPr txBox="1"/>
          <p:nvPr/>
        </p:nvSpPr>
        <p:spPr>
          <a:xfrm>
            <a:off x="1046922" y="853649"/>
            <a:ext cx="10707756" cy="3785652"/>
          </a:xfrm>
          <a:prstGeom prst="rect"/>
          <a:noFill/>
        </p:spPr>
        <p:txBody>
          <a:bodyPr rtlCol="0" wrap="square">
            <a:spAutoFit/>
          </a:bodyPr>
          <a:p>
            <a:br>
              <a:rPr dirty="0" sz="2400" lang="en-US"/>
            </a:br>
            <a:endParaRPr dirty="0" sz="2400" lang="en-US"/>
          </a:p>
          <a:p>
            <a:pPr>
              <a:buFont typeface="+mj-lt"/>
              <a:buAutoNum type="arabicPeriod"/>
            </a:pPr>
            <a:r>
              <a:rPr b="1" dirty="0" sz="2400" lang="en-US"/>
              <a:t>Brainstorm and record ideas.</a:t>
            </a:r>
            <a:br>
              <a:rPr dirty="0" sz="2400" lang="en-US"/>
            </a:br>
            <a:r>
              <a:rPr dirty="0" sz="2400" lang="en-US"/>
              <a:t>Next, brainstorm ideas concerning the issue statement. Brainstorming for ideas to make an affinity diagram uses a mixture of traditional brainstorming and the Crawford slip method. </a:t>
            </a:r>
            <a:r>
              <a:rPr b="1" dirty="0" sz="2400" lang="en-US">
                <a:solidFill>
                  <a:srgbClr val="FF0000"/>
                </a:solidFill>
              </a:rPr>
              <a:t>In traditional brainstorming</a:t>
            </a:r>
            <a:r>
              <a:rPr dirty="0" sz="2400" lang="en-US"/>
              <a:t>, individuals generate ideas, which they voice in turn. Ideas are given by each person in the group until no one has anything else to add. </a:t>
            </a:r>
            <a:r>
              <a:rPr b="1" dirty="0" sz="2400" lang="en-US">
                <a:solidFill>
                  <a:srgbClr val="FF0000"/>
                </a:solidFill>
              </a:rPr>
              <a:t>In the Crawford slip method</a:t>
            </a:r>
            <a:r>
              <a:rPr dirty="0" sz="2400" lang="en-US"/>
              <a:t>, ideas are recorded on index cards, slips of paper, or sticky notes, in silence. There is no verbal exchange. Brainstorming for the affinity diagram uses a mixture of these two approaches.</a:t>
            </a:r>
          </a:p>
        </p:txBody>
      </p:sp>
      <p:sp>
        <p:nvSpPr>
          <p:cNvPr id="1048680" name="TextBox 9"/>
          <p:cNvSpPr txBox="1"/>
          <p:nvPr/>
        </p:nvSpPr>
        <p:spPr>
          <a:xfrm>
            <a:off x="532506" y="236724"/>
            <a:ext cx="963725" cy="523220"/>
          </a:xfrm>
          <a:prstGeom prst="rect"/>
          <a:noFill/>
        </p:spPr>
        <p:txBody>
          <a:bodyPr rtlCol="0" wrap="none">
            <a:spAutoFit/>
          </a:bodyPr>
          <a:p>
            <a:pPr algn="ctr"/>
            <a:r>
              <a:rPr dirty="0" sz="2800" lang="en-US">
                <a:solidFill>
                  <a:schemeClr val="bg1"/>
                </a:solidFill>
                <a:latin typeface="Tajawal Medium" panose="00000600000000000000" pitchFamily="2" charset="-78"/>
                <a:cs typeface="Tajawal Medium" panose="00000600000000000000" pitchFamily="2" charset="-78"/>
              </a:rPr>
              <a:t>One </a:t>
            </a:r>
            <a:endParaRPr dirty="0" sz="2800" lang="en-US">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92" name=""/>
        <p:cNvGrpSpPr/>
        <p:nvPr/>
      </p:nvGrpSpPr>
      <p:grpSpPr>
        <a:xfrm>
          <a:off x="0" y="0"/>
          <a:ext cx="0" cy="0"/>
          <a:chOff x="0" y="0"/>
          <a:chExt cx="0" cy="0"/>
        </a:xfrm>
      </p:grpSpPr>
      <p:pic>
        <p:nvPicPr>
          <p:cNvPr id="2097276" name="Picture 2"/>
          <p:cNvPicPr>
            <a:picLocks noChangeAspect="1"/>
          </p:cNvPicPr>
          <p:nvPr/>
        </p:nvPicPr>
        <p:blipFill>
          <a:blip xmlns:r="http://schemas.openxmlformats.org/officeDocument/2006/relationships" r:embed="rId1"/>
          <a:stretch>
            <a:fillRect/>
          </a:stretch>
        </p:blipFill>
        <p:spPr>
          <a:xfrm>
            <a:off x="2440788" y="5949244"/>
            <a:ext cx="9902229" cy="204838"/>
          </a:xfrm>
          <a:prstGeom prst="rect"/>
        </p:spPr>
      </p:pic>
      <p:pic>
        <p:nvPicPr>
          <p:cNvPr id="2097277"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278"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279" name="Picture 5"/>
          <p:cNvPicPr>
            <a:picLocks noChangeAspect="1"/>
          </p:cNvPicPr>
          <p:nvPr/>
        </p:nvPicPr>
        <p:blipFill>
          <a:blip xmlns:r="http://schemas.openxmlformats.org/officeDocument/2006/relationships" r:embed="rId3"/>
          <a:stretch>
            <a:fillRect/>
          </a:stretch>
        </p:blipFill>
        <p:spPr>
          <a:xfrm>
            <a:off x="-108036" y="0"/>
            <a:ext cx="9533101" cy="1610200"/>
          </a:xfrm>
          <a:prstGeom prst="rect"/>
        </p:spPr>
      </p:pic>
      <p:sp>
        <p:nvSpPr>
          <p:cNvPr id="1048681" name="TextBox 6"/>
          <p:cNvSpPr txBox="1"/>
          <p:nvPr/>
        </p:nvSpPr>
        <p:spPr>
          <a:xfrm>
            <a:off x="2650377" y="543490"/>
            <a:ext cx="5052922"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Affinity Diagram or KJ Method </a:t>
            </a:r>
            <a:endParaRPr dirty="0" sz="2800" lang="en-US">
              <a:solidFill>
                <a:srgbClr val="FF9518"/>
              </a:solidFill>
              <a:latin typeface="Tajawal Medium" panose="00000600000000000000" pitchFamily="2" charset="-78"/>
              <a:cs typeface="Tajawal Medium" panose="00000600000000000000" pitchFamily="2" charset="-78"/>
            </a:endParaRPr>
          </a:p>
        </p:txBody>
      </p:sp>
      <p:sp>
        <p:nvSpPr>
          <p:cNvPr id="1048682" name="TextBox 9"/>
          <p:cNvSpPr txBox="1"/>
          <p:nvPr/>
        </p:nvSpPr>
        <p:spPr>
          <a:xfrm>
            <a:off x="532506" y="236724"/>
            <a:ext cx="963725" cy="523220"/>
          </a:xfrm>
          <a:prstGeom prst="rect"/>
          <a:noFill/>
        </p:spPr>
        <p:txBody>
          <a:bodyPr rtlCol="0" wrap="none">
            <a:spAutoFit/>
          </a:bodyPr>
          <a:p>
            <a:pPr algn="ctr"/>
            <a:r>
              <a:rPr dirty="0" sz="2800" lang="en-US">
                <a:solidFill>
                  <a:schemeClr val="bg1"/>
                </a:solidFill>
                <a:latin typeface="Tajawal Medium" panose="00000600000000000000" pitchFamily="2" charset="-78"/>
                <a:cs typeface="Tajawal Medium" panose="00000600000000000000" pitchFamily="2" charset="-78"/>
              </a:rPr>
              <a:t>One </a:t>
            </a:r>
            <a:endParaRPr dirty="0" sz="2800" lang="en-US">
              <a:solidFill>
                <a:srgbClr val="FF9518"/>
              </a:solidFill>
              <a:latin typeface="Tajawal Medium" panose="00000600000000000000" pitchFamily="2" charset="-78"/>
              <a:cs typeface="Tajawal Medium" panose="00000600000000000000" pitchFamily="2" charset="-78"/>
            </a:endParaRPr>
          </a:p>
        </p:txBody>
      </p:sp>
      <p:pic>
        <p:nvPicPr>
          <p:cNvPr id="2097280" name="Picture 7"/>
          <p:cNvPicPr>
            <a:picLocks noChangeAspect="1"/>
          </p:cNvPicPr>
          <p:nvPr/>
        </p:nvPicPr>
        <p:blipFill>
          <a:blip xmlns:r="http://schemas.openxmlformats.org/officeDocument/2006/relationships" r:embed="rId4"/>
          <a:stretch>
            <a:fillRect/>
          </a:stretch>
        </p:blipFill>
        <p:spPr>
          <a:xfrm>
            <a:off x="2284152" y="147222"/>
            <a:ext cx="9124950" cy="6162675"/>
          </a:xfrm>
          <a:prstGeom prst="rec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93" name=""/>
        <p:cNvGrpSpPr/>
        <p:nvPr/>
      </p:nvGrpSpPr>
      <p:grpSpPr>
        <a:xfrm>
          <a:off x="0" y="0"/>
          <a:ext cx="0" cy="0"/>
          <a:chOff x="0" y="0"/>
          <a:chExt cx="0" cy="0"/>
        </a:xfrm>
      </p:grpSpPr>
      <p:pic>
        <p:nvPicPr>
          <p:cNvPr id="2097281" name="Picture 2"/>
          <p:cNvPicPr>
            <a:picLocks noChangeAspect="1"/>
          </p:cNvPicPr>
          <p:nvPr/>
        </p:nvPicPr>
        <p:blipFill>
          <a:blip xmlns:r="http://schemas.openxmlformats.org/officeDocument/2006/relationships" r:embed="rId1"/>
          <a:stretch>
            <a:fillRect/>
          </a:stretch>
        </p:blipFill>
        <p:spPr>
          <a:xfrm>
            <a:off x="2440788" y="5949244"/>
            <a:ext cx="9902229" cy="204838"/>
          </a:xfrm>
          <a:prstGeom prst="rect"/>
        </p:spPr>
      </p:pic>
      <p:pic>
        <p:nvPicPr>
          <p:cNvPr id="2097282"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283"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284" name="Picture 5"/>
          <p:cNvPicPr>
            <a:picLocks noChangeAspect="1"/>
          </p:cNvPicPr>
          <p:nvPr/>
        </p:nvPicPr>
        <p:blipFill>
          <a:blip xmlns:r="http://schemas.openxmlformats.org/officeDocument/2006/relationships" r:embed="rId3"/>
          <a:stretch>
            <a:fillRect/>
          </a:stretch>
        </p:blipFill>
        <p:spPr>
          <a:xfrm>
            <a:off x="-108036" y="0"/>
            <a:ext cx="9533101" cy="1610200"/>
          </a:xfrm>
          <a:prstGeom prst="rect"/>
        </p:spPr>
      </p:pic>
      <p:sp>
        <p:nvSpPr>
          <p:cNvPr id="1048683" name="TextBox 6"/>
          <p:cNvSpPr txBox="1"/>
          <p:nvPr/>
        </p:nvSpPr>
        <p:spPr>
          <a:xfrm>
            <a:off x="2650377" y="543490"/>
            <a:ext cx="5052922"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Affinity Diagram or KJ Method </a:t>
            </a:r>
            <a:endParaRPr dirty="0" sz="2800" lang="en-US">
              <a:solidFill>
                <a:srgbClr val="FF9518"/>
              </a:solidFill>
              <a:latin typeface="Tajawal Medium" panose="00000600000000000000" pitchFamily="2" charset="-78"/>
              <a:cs typeface="Tajawal Medium" panose="00000600000000000000" pitchFamily="2" charset="-78"/>
            </a:endParaRPr>
          </a:p>
        </p:txBody>
      </p:sp>
      <p:sp>
        <p:nvSpPr>
          <p:cNvPr id="1048684" name="TextBox 8"/>
          <p:cNvSpPr txBox="1"/>
          <p:nvPr/>
        </p:nvSpPr>
        <p:spPr>
          <a:xfrm>
            <a:off x="1046922" y="853649"/>
            <a:ext cx="10707756" cy="4524315"/>
          </a:xfrm>
          <a:prstGeom prst="rect"/>
          <a:noFill/>
        </p:spPr>
        <p:txBody>
          <a:bodyPr rtlCol="0" wrap="square">
            <a:spAutoFit/>
          </a:bodyPr>
          <a:p>
            <a:br>
              <a:rPr dirty="0" sz="2400" lang="en-US"/>
            </a:br>
            <a:endParaRPr dirty="0" sz="2400" lang="en-US"/>
          </a:p>
          <a:p>
            <a:r>
              <a:rPr b="1" dirty="0" sz="2400" lang="en-US"/>
              <a:t>Importance of affinity Diagram </a:t>
            </a:r>
            <a:br>
              <a:rPr dirty="0" sz="2400" lang="en-US"/>
            </a:br>
            <a:endParaRPr dirty="0" sz="2400" lang="en-US"/>
          </a:p>
          <a:p>
            <a:pPr indent="-457200" marL="457200">
              <a:buFont typeface="+mj-lt"/>
              <a:buAutoNum type="arabicPeriod"/>
            </a:pPr>
            <a:r>
              <a:rPr dirty="0" sz="2400" lang="en-US"/>
              <a:t>Find creative solutions to difficult problems by involving people from diverse fields</a:t>
            </a:r>
          </a:p>
          <a:p>
            <a:pPr indent="-457200" marL="457200">
              <a:buFont typeface="+mj-lt"/>
              <a:buAutoNum type="arabicPeriod"/>
            </a:pPr>
            <a:r>
              <a:rPr dirty="0" sz="2400" lang="en-US"/>
              <a:t>Sort through large volumes of confusing data and quickly organize them in a logical, easy-to-understand manner</a:t>
            </a:r>
          </a:p>
          <a:p>
            <a:pPr indent="-457200" marL="457200">
              <a:buFont typeface="+mj-lt"/>
              <a:buAutoNum type="arabicPeriod"/>
            </a:pPr>
            <a:r>
              <a:rPr dirty="0" sz="2400" lang="en-US"/>
              <a:t>Encourage the participation of everyone involved, which leads to uncovering new patterns of thinking and unique solutions</a:t>
            </a:r>
          </a:p>
          <a:p>
            <a:pPr indent="-457200" marL="457200">
              <a:buFont typeface="+mj-lt"/>
              <a:buAutoNum type="arabicPeriod"/>
            </a:pPr>
            <a:r>
              <a:rPr dirty="0" sz="2400" lang="en-US"/>
              <a:t>Generate useful discussions that will lead to innovation/ effective solutions </a:t>
            </a:r>
          </a:p>
          <a:p>
            <a:pPr indent="-457200" marL="457200">
              <a:buFont typeface="+mj-lt"/>
              <a:buAutoNum type="arabicPeriod"/>
            </a:pPr>
            <a:r>
              <a:rPr dirty="0" sz="2400" lang="en-US"/>
              <a:t>Present your analysis to others in the company in an easy-to-understand manner</a:t>
            </a:r>
          </a:p>
        </p:txBody>
      </p:sp>
      <p:sp>
        <p:nvSpPr>
          <p:cNvPr id="1048685" name="TextBox 9"/>
          <p:cNvSpPr txBox="1"/>
          <p:nvPr/>
        </p:nvSpPr>
        <p:spPr>
          <a:xfrm>
            <a:off x="532506" y="236724"/>
            <a:ext cx="963725" cy="523220"/>
          </a:xfrm>
          <a:prstGeom prst="rect"/>
          <a:noFill/>
        </p:spPr>
        <p:txBody>
          <a:bodyPr rtlCol="0" wrap="none">
            <a:spAutoFit/>
          </a:bodyPr>
          <a:p>
            <a:pPr algn="ctr"/>
            <a:r>
              <a:rPr dirty="0" sz="2800" lang="en-US">
                <a:solidFill>
                  <a:schemeClr val="bg1"/>
                </a:solidFill>
                <a:latin typeface="Tajawal Medium" panose="00000600000000000000" pitchFamily="2" charset="-78"/>
                <a:cs typeface="Tajawal Medium" panose="00000600000000000000" pitchFamily="2" charset="-78"/>
              </a:rPr>
              <a:t>One </a:t>
            </a:r>
            <a:endParaRPr dirty="0" sz="2800" lang="en-US">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94" name=""/>
        <p:cNvGrpSpPr/>
        <p:nvPr/>
      </p:nvGrpSpPr>
      <p:grpSpPr>
        <a:xfrm>
          <a:off x="0" y="0"/>
          <a:ext cx="0" cy="0"/>
          <a:chOff x="0" y="0"/>
          <a:chExt cx="0" cy="0"/>
        </a:xfrm>
      </p:grpSpPr>
      <p:pic>
        <p:nvPicPr>
          <p:cNvPr id="2097285" name="Picture 2"/>
          <p:cNvPicPr>
            <a:picLocks noChangeAspect="1"/>
          </p:cNvPicPr>
          <p:nvPr/>
        </p:nvPicPr>
        <p:blipFill>
          <a:blip xmlns:r="http://schemas.openxmlformats.org/officeDocument/2006/relationships" r:embed="rId1"/>
          <a:stretch>
            <a:fillRect/>
          </a:stretch>
        </p:blipFill>
        <p:spPr>
          <a:xfrm>
            <a:off x="2440788" y="5949244"/>
            <a:ext cx="9902229" cy="204838"/>
          </a:xfrm>
          <a:prstGeom prst="rect"/>
        </p:spPr>
      </p:pic>
      <p:pic>
        <p:nvPicPr>
          <p:cNvPr id="2097286"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287"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288" name="Picture 5"/>
          <p:cNvPicPr>
            <a:picLocks noChangeAspect="1"/>
          </p:cNvPicPr>
          <p:nvPr/>
        </p:nvPicPr>
        <p:blipFill>
          <a:blip xmlns:r="http://schemas.openxmlformats.org/officeDocument/2006/relationships" r:embed="rId3"/>
          <a:stretch>
            <a:fillRect/>
          </a:stretch>
        </p:blipFill>
        <p:spPr>
          <a:xfrm>
            <a:off x="-108036" y="0"/>
            <a:ext cx="9533101" cy="1610200"/>
          </a:xfrm>
          <a:prstGeom prst="rect"/>
        </p:spPr>
      </p:pic>
      <p:sp>
        <p:nvSpPr>
          <p:cNvPr id="1048686" name="TextBox 6"/>
          <p:cNvSpPr txBox="1"/>
          <p:nvPr/>
        </p:nvSpPr>
        <p:spPr>
          <a:xfrm>
            <a:off x="2186549" y="543490"/>
            <a:ext cx="2823209"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Product analysis</a:t>
            </a:r>
            <a:endParaRPr dirty="0" sz="2800" lang="en-US">
              <a:solidFill>
                <a:srgbClr val="FF9518"/>
              </a:solidFill>
              <a:latin typeface="Tajawal Medium" panose="00000600000000000000" pitchFamily="2" charset="-78"/>
              <a:cs typeface="Tajawal Medium" panose="00000600000000000000" pitchFamily="2" charset="-78"/>
            </a:endParaRPr>
          </a:p>
        </p:txBody>
      </p:sp>
      <p:sp>
        <p:nvSpPr>
          <p:cNvPr id="1048687" name="TextBox 7"/>
          <p:cNvSpPr txBox="1"/>
          <p:nvPr/>
        </p:nvSpPr>
        <p:spPr>
          <a:xfrm>
            <a:off x="31566" y="236724"/>
            <a:ext cx="1965603" cy="523220"/>
          </a:xfrm>
          <a:prstGeom prst="rect"/>
          <a:noFill/>
        </p:spPr>
        <p:txBody>
          <a:bodyPr rtlCol="0" wrap="none">
            <a:spAutoFit/>
          </a:bodyPr>
          <a:p>
            <a:pPr algn="ctr"/>
            <a:r>
              <a:rPr dirty="0" sz="2800" lang="en-US">
                <a:solidFill>
                  <a:schemeClr val="bg1"/>
                </a:solidFill>
                <a:latin typeface="Tajawal Medium" panose="00000600000000000000" pitchFamily="2" charset="-78"/>
                <a:cs typeface="Tajawal Medium" panose="00000600000000000000" pitchFamily="2" charset="-78"/>
              </a:rPr>
              <a:t>Conclusion</a:t>
            </a:r>
            <a:endParaRPr dirty="0" sz="2800" lang="en-US">
              <a:solidFill>
                <a:srgbClr val="FF9518"/>
              </a:solidFill>
              <a:latin typeface="Tajawal Medium" panose="00000600000000000000" pitchFamily="2" charset="-78"/>
              <a:cs typeface="Tajawal Medium" panose="00000600000000000000" pitchFamily="2" charset="-78"/>
            </a:endParaRPr>
          </a:p>
        </p:txBody>
      </p:sp>
      <p:sp>
        <p:nvSpPr>
          <p:cNvPr id="1048688" name="TextBox 8"/>
          <p:cNvSpPr txBox="1"/>
          <p:nvPr/>
        </p:nvSpPr>
        <p:spPr>
          <a:xfrm>
            <a:off x="1422026" y="1417336"/>
            <a:ext cx="9533101" cy="3330399"/>
          </a:xfrm>
          <a:prstGeom prst="rect"/>
          <a:noFill/>
        </p:spPr>
        <p:txBody>
          <a:bodyPr rtlCol="0" wrap="square">
            <a:spAutoFit/>
          </a:bodyPr>
          <a:p>
            <a:pPr algn="l" defTabSz="914400" eaLnBrk="1" fontAlgn="auto" hangingPunct="1" latinLnBrk="0" lvl="0" marR="0" rtl="0">
              <a:lnSpc>
                <a:spcPct val="200000"/>
              </a:lnSpc>
              <a:spcBef>
                <a:spcPts val="0"/>
              </a:spcBef>
              <a:spcAft>
                <a:spcPts val="0"/>
              </a:spcAft>
              <a:buClrTx/>
              <a:buSzTx/>
            </a:pPr>
            <a:r>
              <a:rPr dirty="0" lang="en-US">
                <a:solidFill>
                  <a:srgbClr val="0A1F61"/>
                </a:solidFill>
                <a:latin typeface="Tajawal ExtraBold" panose="00000800000000000000" pitchFamily="2" charset="-78"/>
                <a:cs typeface="Tajawal ExtraBold" panose="00000800000000000000" pitchFamily="2" charset="-78"/>
              </a:rPr>
              <a:t>Many different types of analyses can be done on a product.</a:t>
            </a:r>
          </a:p>
          <a:p>
            <a:pPr algn="l" defTabSz="914400" eaLnBrk="1" fontAlgn="auto" hangingPunct="1" latinLnBrk="0" lvl="0" marR="0" rtl="0">
              <a:lnSpc>
                <a:spcPct val="200000"/>
              </a:lnSpc>
              <a:spcBef>
                <a:spcPts val="0"/>
              </a:spcBef>
              <a:spcAft>
                <a:spcPts val="0"/>
              </a:spcAft>
              <a:buClrTx/>
              <a:buSzTx/>
            </a:pPr>
            <a:r>
              <a:rPr dirty="0" lang="en-US">
                <a:solidFill>
                  <a:srgbClr val="0A1F61"/>
                </a:solidFill>
                <a:latin typeface="Tajawal ExtraBold" panose="00000800000000000000" pitchFamily="2" charset="-78"/>
                <a:cs typeface="Tajawal ExtraBold" panose="00000800000000000000" pitchFamily="2" charset="-78"/>
              </a:rPr>
              <a:t>There is a difference between product screening, ladle analysis and product analysis </a:t>
            </a:r>
          </a:p>
          <a:p>
            <a:pPr algn="ctr" defTabSz="914400" eaLnBrk="1" fontAlgn="auto" hangingPunct="1" latinLnBrk="0" lvl="0" marR="0" rtl="0">
              <a:lnSpc>
                <a:spcPct val="200000"/>
              </a:lnSpc>
              <a:spcBef>
                <a:spcPts val="0"/>
              </a:spcBef>
              <a:spcAft>
                <a:spcPts val="0"/>
              </a:spcAft>
              <a:buClrTx/>
              <a:buSzTx/>
            </a:pPr>
            <a:r>
              <a:rPr b="1" dirty="0" lang="en-US">
                <a:solidFill>
                  <a:srgbClr val="0A1F61"/>
                </a:solidFill>
                <a:latin typeface="Tajawal ExtraBold" panose="00000800000000000000" pitchFamily="2" charset="-78"/>
                <a:cs typeface="Tajawal ExtraBold" panose="00000800000000000000" pitchFamily="2" charset="-78"/>
              </a:rPr>
              <a:t>But customer analysis and product analysis are interlocked</a:t>
            </a:r>
          </a:p>
          <a:p>
            <a:pPr algn="l" defTabSz="914400" eaLnBrk="1" fontAlgn="auto" hangingPunct="1" latinLnBrk="0" lvl="0" marR="0" rtl="0">
              <a:lnSpc>
                <a:spcPct val="200000"/>
              </a:lnSpc>
              <a:spcBef>
                <a:spcPts val="0"/>
              </a:spcBef>
              <a:spcAft>
                <a:spcPts val="0"/>
              </a:spcAft>
              <a:buClrTx/>
              <a:buSzTx/>
            </a:pPr>
            <a:endParaRPr dirty="0" lang="en-US">
              <a:solidFill>
                <a:srgbClr val="0A1F61"/>
              </a:solidFill>
              <a:latin typeface="Tajawal ExtraBold" panose="00000800000000000000" pitchFamily="2" charset="-78"/>
              <a:cs typeface="Tajawal ExtraBold" panose="00000800000000000000" pitchFamily="2" charset="-78"/>
            </a:endParaRPr>
          </a:p>
          <a:p>
            <a:pPr algn="l" defTabSz="914400" eaLnBrk="1" fontAlgn="auto" hangingPunct="1" latinLnBrk="0" lvl="0" marR="0" rtl="0">
              <a:lnSpc>
                <a:spcPct val="200000"/>
              </a:lnSpc>
              <a:spcBef>
                <a:spcPts val="0"/>
              </a:spcBef>
              <a:spcAft>
                <a:spcPts val="0"/>
              </a:spcAft>
              <a:buClrTx/>
              <a:buSzTx/>
            </a:pPr>
            <a:r>
              <a:rPr b="1" dirty="0" i="1" lang="en-US">
                <a:solidFill>
                  <a:srgbClr val="0A1F61"/>
                </a:solidFill>
                <a:latin typeface="Tajawal ExtraBold" panose="00000800000000000000" pitchFamily="2" charset="-78"/>
                <a:cs typeface="Tajawal ExtraBold" panose="00000800000000000000" pitchFamily="2" charset="-78"/>
              </a:rPr>
              <a:t>“ Without product analysis, you would be flying blind and making decisions based on guesswork.”</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95" name=""/>
        <p:cNvGrpSpPr/>
        <p:nvPr/>
      </p:nvGrpSpPr>
      <p:grpSpPr>
        <a:xfrm>
          <a:off x="0" y="0"/>
          <a:ext cx="0" cy="0"/>
          <a:chOff x="0" y="0"/>
          <a:chExt cx="0" cy="0"/>
        </a:xfrm>
      </p:grpSpPr>
      <p:pic>
        <p:nvPicPr>
          <p:cNvPr id="2097289" name="Picture 2"/>
          <p:cNvPicPr>
            <a:picLocks noChangeAspect="1"/>
          </p:cNvPicPr>
          <p:nvPr/>
        </p:nvPicPr>
        <p:blipFill>
          <a:blip xmlns:r="http://schemas.openxmlformats.org/officeDocument/2006/relationships" r:embed="rId1"/>
          <a:stretch>
            <a:fillRect/>
          </a:stretch>
        </p:blipFill>
        <p:spPr>
          <a:xfrm>
            <a:off x="2440788" y="5949244"/>
            <a:ext cx="9902229" cy="204838"/>
          </a:xfrm>
          <a:prstGeom prst="rect"/>
        </p:spPr>
      </p:pic>
      <p:pic>
        <p:nvPicPr>
          <p:cNvPr id="2097290"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291"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292" name="Picture 5"/>
          <p:cNvPicPr>
            <a:picLocks noChangeAspect="1"/>
          </p:cNvPicPr>
          <p:nvPr/>
        </p:nvPicPr>
        <p:blipFill>
          <a:blip xmlns:r="http://schemas.openxmlformats.org/officeDocument/2006/relationships" r:embed="rId3"/>
          <a:stretch>
            <a:fillRect/>
          </a:stretch>
        </p:blipFill>
        <p:spPr>
          <a:xfrm>
            <a:off x="-108036" y="0"/>
            <a:ext cx="9533101" cy="1610200"/>
          </a:xfrm>
          <a:prstGeom prst="rect"/>
        </p:spPr>
      </p:pic>
      <p:sp>
        <p:nvSpPr>
          <p:cNvPr id="1048689" name="TextBox 6"/>
          <p:cNvSpPr txBox="1"/>
          <p:nvPr/>
        </p:nvSpPr>
        <p:spPr>
          <a:xfrm>
            <a:off x="2186549" y="543490"/>
            <a:ext cx="2823209"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Product analysis</a:t>
            </a:r>
            <a:endParaRPr dirty="0" sz="2800" lang="en-US">
              <a:solidFill>
                <a:srgbClr val="FF9518"/>
              </a:solidFill>
              <a:latin typeface="Tajawal Medium" panose="00000600000000000000" pitchFamily="2" charset="-78"/>
              <a:cs typeface="Tajawal Medium" panose="00000600000000000000" pitchFamily="2" charset="-78"/>
            </a:endParaRPr>
          </a:p>
        </p:txBody>
      </p:sp>
      <p:sp>
        <p:nvSpPr>
          <p:cNvPr id="1048690" name="TextBox 7"/>
          <p:cNvSpPr txBox="1"/>
          <p:nvPr/>
        </p:nvSpPr>
        <p:spPr>
          <a:xfrm>
            <a:off x="215945" y="236724"/>
            <a:ext cx="1596847" cy="523220"/>
          </a:xfrm>
          <a:prstGeom prst="rect"/>
          <a:noFill/>
        </p:spPr>
        <p:txBody>
          <a:bodyPr rtlCol="0" wrap="none">
            <a:spAutoFit/>
          </a:bodyPr>
          <a:p>
            <a:pPr algn="ctr"/>
            <a:r>
              <a:rPr dirty="0" sz="2800" lang="en-US">
                <a:solidFill>
                  <a:schemeClr val="bg1"/>
                </a:solidFill>
                <a:latin typeface="Tajawal Medium" panose="00000600000000000000" pitchFamily="2" charset="-78"/>
                <a:cs typeface="Tajawal Medium" panose="00000600000000000000" pitchFamily="2" charset="-78"/>
              </a:rPr>
              <a:t>Wrap Up</a:t>
            </a:r>
            <a:endParaRPr dirty="0" sz="2800" lang="en-US">
              <a:solidFill>
                <a:srgbClr val="FF9518"/>
              </a:solidFill>
              <a:latin typeface="Tajawal Medium" panose="00000600000000000000" pitchFamily="2" charset="-78"/>
              <a:cs typeface="Tajawal Medium" panose="00000600000000000000" pitchFamily="2" charset="-78"/>
            </a:endParaRPr>
          </a:p>
        </p:txBody>
      </p:sp>
      <p:sp>
        <p:nvSpPr>
          <p:cNvPr id="1048691" name="TextBox 9"/>
          <p:cNvSpPr txBox="1"/>
          <p:nvPr/>
        </p:nvSpPr>
        <p:spPr>
          <a:xfrm>
            <a:off x="1156320" y="1973928"/>
            <a:ext cx="9666288" cy="2776401"/>
          </a:xfrm>
          <a:prstGeom prst="rect"/>
          <a:noFill/>
        </p:spPr>
        <p:txBody>
          <a:bodyPr rtlCol="0" wrap="square">
            <a:spAutoFit/>
          </a:bodyPr>
          <a:p>
            <a:pPr indent="-285750" marL="285750">
              <a:lnSpc>
                <a:spcPct val="200000"/>
              </a:lnSpc>
              <a:buFont typeface="Wingdings" panose="05000000000000000000" pitchFamily="2" charset="2"/>
              <a:buChar char="Ø"/>
            </a:pPr>
            <a:r>
              <a:rPr dirty="0" lang="en-US">
                <a:solidFill>
                  <a:srgbClr val="0A1F61"/>
                </a:solidFill>
                <a:latin typeface="Tajawal ExtraBold" panose="00000800000000000000" pitchFamily="2" charset="-78"/>
                <a:cs typeface="Tajawal ExtraBold" panose="00000800000000000000" pitchFamily="2" charset="-78"/>
              </a:rPr>
              <a:t>The Importance of Product Analysis </a:t>
            </a:r>
          </a:p>
          <a:p>
            <a:pPr indent="-285750" marL="285750">
              <a:lnSpc>
                <a:spcPct val="200000"/>
              </a:lnSpc>
              <a:buFont typeface="Wingdings" panose="05000000000000000000" pitchFamily="2" charset="2"/>
              <a:buChar char="Ø"/>
            </a:pPr>
            <a:r>
              <a:rPr dirty="0" lang="en-US">
                <a:solidFill>
                  <a:srgbClr val="0A1F61"/>
                </a:solidFill>
                <a:latin typeface="Tajawal ExtraBold" panose="00000800000000000000" pitchFamily="2" charset="-78"/>
                <a:cs typeface="Tajawal ExtraBold" panose="00000800000000000000" pitchFamily="2" charset="-78"/>
              </a:rPr>
              <a:t>    Examining the Difference Between Product Screening and Product Analysis</a:t>
            </a:r>
          </a:p>
          <a:p>
            <a:pPr indent="-285750" marL="285750">
              <a:lnSpc>
                <a:spcPct val="200000"/>
              </a:lnSpc>
              <a:buFont typeface="Wingdings" panose="05000000000000000000" pitchFamily="2" charset="2"/>
              <a:buChar char="Ø"/>
            </a:pPr>
            <a:r>
              <a:rPr dirty="0" lang="en-US">
                <a:solidFill>
                  <a:srgbClr val="0A1F61"/>
                </a:solidFill>
                <a:latin typeface="Tajawal ExtraBold" panose="00000800000000000000" pitchFamily="2" charset="-78"/>
                <a:cs typeface="Tajawal ExtraBold" panose="00000800000000000000" pitchFamily="2" charset="-78"/>
              </a:rPr>
              <a:t>    What Is the Difference Between Customer Analysis and Product Analysis?</a:t>
            </a:r>
          </a:p>
          <a:p>
            <a:pPr indent="-285750" marL="285750">
              <a:lnSpc>
                <a:spcPct val="200000"/>
              </a:lnSpc>
              <a:buFont typeface="Wingdings" panose="05000000000000000000" pitchFamily="2" charset="2"/>
              <a:buChar char="Ø"/>
            </a:pPr>
            <a:r>
              <a:rPr dirty="0" lang="en-US">
                <a:solidFill>
                  <a:srgbClr val="0A1F61"/>
                </a:solidFill>
                <a:latin typeface="Tajawal ExtraBold" panose="00000800000000000000" pitchFamily="2" charset="-78"/>
                <a:cs typeface="Tajawal ExtraBold" panose="00000800000000000000" pitchFamily="2" charset="-78"/>
              </a:rPr>
              <a:t>    Difference Between Ladle Analysis and Product Analysis</a:t>
            </a:r>
          </a:p>
          <a:p>
            <a:pPr indent="-285750" marL="285750">
              <a:lnSpc>
                <a:spcPct val="200000"/>
              </a:lnSpc>
              <a:buFont typeface="Wingdings" panose="05000000000000000000" pitchFamily="2" charset="2"/>
              <a:buChar char="Ø"/>
            </a:pPr>
            <a:r>
              <a:rPr dirty="0" lang="en-US">
                <a:solidFill>
                  <a:srgbClr val="0A1F61"/>
                </a:solidFill>
                <a:latin typeface="Tajawal ExtraBold" panose="00000800000000000000" pitchFamily="2" charset="-78"/>
                <a:cs typeface="Tajawal ExtraBold" panose="00000800000000000000" pitchFamily="2" charset="-78"/>
              </a:rPr>
              <a:t>KJ Method of product analysis</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96" name=""/>
        <p:cNvGrpSpPr/>
        <p:nvPr/>
      </p:nvGrpSpPr>
      <p:grpSpPr>
        <a:xfrm>
          <a:off x="0" y="0"/>
          <a:ext cx="0" cy="0"/>
          <a:chOff x="0" y="0"/>
          <a:chExt cx="0" cy="0"/>
        </a:xfrm>
      </p:grpSpPr>
      <p:pic>
        <p:nvPicPr>
          <p:cNvPr id="2097293" name="Picture 1"/>
          <p:cNvPicPr>
            <a:picLocks noChangeAspect="1"/>
          </p:cNvPicPr>
          <p:nvPr/>
        </p:nvPicPr>
        <p:blipFill>
          <a:blip xmlns:r="http://schemas.openxmlformats.org/officeDocument/2006/relationships" r:embed="rId1"/>
          <a:stretch>
            <a:fillRect/>
          </a:stretch>
        </p:blipFill>
        <p:spPr>
          <a:xfrm>
            <a:off x="575549" y="0"/>
            <a:ext cx="11616451" cy="6680068"/>
          </a:xfrm>
          <a:prstGeom prst="rect"/>
        </p:spPr>
      </p:pic>
      <p:sp>
        <p:nvSpPr>
          <p:cNvPr id="1048692" name="Rectangle 10"/>
          <p:cNvSpPr/>
          <p:nvPr/>
        </p:nvSpPr>
        <p:spPr>
          <a:xfrm rot="10800000">
            <a:off x="-79022" y="-93133"/>
            <a:ext cx="12350045" cy="7044267"/>
          </a:xfrm>
          <a:prstGeom prst="rect"/>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US"/>
          </a:p>
        </p:txBody>
      </p:sp>
      <p:pic>
        <p:nvPicPr>
          <p:cNvPr id="2097294" name="Picture 3"/>
          <p:cNvPicPr>
            <a:picLocks noChangeAspect="1"/>
          </p:cNvPicPr>
          <p:nvPr/>
        </p:nvPicPr>
        <p:blipFill rotWithShape="1">
          <a:blip xmlns:r="http://schemas.openxmlformats.org/officeDocument/2006/relationships" r:embed="rId2"/>
          <a:srcRect l="984" r="914" b="11911"/>
          <a:stretch>
            <a:fillRect/>
          </a:stretch>
        </p:blipFill>
        <p:spPr>
          <a:xfrm>
            <a:off x="0" y="4199708"/>
            <a:ext cx="12200709" cy="2688772"/>
          </a:xfrm>
          <a:prstGeom prst="rect"/>
        </p:spPr>
      </p:pic>
      <p:pic>
        <p:nvPicPr>
          <p:cNvPr id="2097295" name="Picture 11"/>
          <p:cNvPicPr>
            <a:picLocks noChangeAspect="1"/>
          </p:cNvPicPr>
          <p:nvPr/>
        </p:nvPicPr>
        <p:blipFill>
          <a:blip xmlns:r="http://schemas.openxmlformats.org/officeDocument/2006/relationships" r:embed="rId3"/>
          <a:stretch>
            <a:fillRect/>
          </a:stretch>
        </p:blipFill>
        <p:spPr>
          <a:xfrm>
            <a:off x="2743950" y="2090022"/>
            <a:ext cx="6707581" cy="1972334"/>
          </a:xfrm>
          <a:prstGeom prst="rect"/>
        </p:spPr>
      </p:pic>
      <p:sp>
        <p:nvSpPr>
          <p:cNvPr id="1048693" name="TextBox 13"/>
          <p:cNvSpPr txBox="1"/>
          <p:nvPr/>
        </p:nvSpPr>
        <p:spPr>
          <a:xfrm>
            <a:off x="474133" y="715791"/>
            <a:ext cx="5861926" cy="1384995"/>
          </a:xfrm>
          <a:prstGeom prst="rect"/>
          <a:noFill/>
        </p:spPr>
        <p:txBody>
          <a:bodyPr anchor="t" bIns="45720" lIns="91440" rIns="91440" rtlCol="0" tIns="45720" wrap="none">
            <a:spAutoFit/>
          </a:bodyPr>
          <a:p>
            <a:r>
              <a:rPr dirty="0" sz="2800" lang="en-US">
                <a:solidFill>
                  <a:schemeClr val="bg1"/>
                </a:solidFill>
                <a:latin typeface="Tajawal Medium" panose="00000600000000000000" pitchFamily="2" charset="-78"/>
                <a:cs typeface="Tajawal Medium" panose="00000600000000000000" pitchFamily="2" charset="-78"/>
              </a:rPr>
              <a:t>Product Analysis and Development </a:t>
            </a:r>
          </a:p>
          <a:p>
            <a:r>
              <a:rPr dirty="0" sz="2800" lang="en-US">
                <a:solidFill>
                  <a:srgbClr val="24A9E1"/>
                </a:solidFill>
                <a:latin typeface="Tajawal Medium" panose="00000600000000000000" pitchFamily="2" charset="-78"/>
                <a:cs typeface="Tajawal Medium" panose="00000600000000000000" pitchFamily="2" charset="-78"/>
              </a:rPr>
              <a:t>Prepared by Dr. Aya Mohamed</a:t>
            </a:r>
          </a:p>
          <a:p>
            <a:r>
              <a:rPr dirty="0" sz="2800" lang="en-US">
                <a:solidFill>
                  <a:srgbClr val="FF9518"/>
                </a:solidFill>
                <a:latin typeface="Tajawal Medium" panose="00000600000000000000" pitchFamily="2" charset="-78"/>
                <a:cs typeface="Tajawal Medium"/>
              </a:rPr>
              <a:t>Lecture 2</a:t>
            </a:r>
            <a:endParaRPr dirty="0" sz="2800" lang="en-US">
              <a:solidFill>
                <a:srgbClr val="FF9518"/>
              </a:solidFill>
              <a:latin typeface="Tajawal Medium" panose="00000600000000000000" pitchFamily="2" charset="-78"/>
              <a:cs typeface="Tajawal Medium" panose="00000600000000000000" pitchFamily="2" charset="-78"/>
            </a:endParaRPr>
          </a:p>
        </p:txBody>
      </p:sp>
      <p:sp>
        <p:nvSpPr>
          <p:cNvPr id="1048694" name="TextBox 2"/>
          <p:cNvSpPr txBox="1"/>
          <p:nvPr/>
        </p:nvSpPr>
        <p:spPr>
          <a:xfrm>
            <a:off x="3772868" y="2573608"/>
            <a:ext cx="4134679" cy="1015663"/>
          </a:xfrm>
          <a:prstGeom prst="rect"/>
          <a:noFill/>
        </p:spPr>
        <p:txBody>
          <a:bodyPr rtlCol="0" wrap="square">
            <a:spAutoFit/>
          </a:bodyPr>
          <a:p>
            <a:r>
              <a:rPr dirty="0" sz="6000" lang="en-US">
                <a:solidFill>
                  <a:schemeClr val="bg1"/>
                </a:solidFill>
              </a:rPr>
              <a:t>Thank You </a:t>
            </a:r>
          </a:p>
        </p:txBody>
      </p:sp>
    </p:spTree>
  </p:cSld>
  <p:clrMapOvr>
    <a:masterClrMapping/>
  </p:clrMapOvr>
</p:sld>
</file>

<file path=ppt/theme/theme1.xml><?xml version="1.0" encoding="utf-8"?>
<a:theme xmlns:a="http://schemas.openxmlformats.org/drawingml/2006/main" name="Office Theme">
  <a:themeElements>
    <a:clrScheme name="Office">
      <a:dk1>
        <a:sysClr lastClr="000000" val="windowText"/>
      </a:dk1>
      <a:lt1>
        <a:sysClr lastClr="FFFFFF" val="window"/>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ppt/theme/theme2.xml><?xml version="1.0" encoding="utf-8"?>
<a:theme xmlns:a="http://schemas.openxmlformats.org/drawingml/2006/main" name="Office 主题">
  <a:themeElements>
    <a:clrScheme name="Office">
      <a:dk1>
        <a:sysClr lastClr="000000" val="windowText"/>
      </a:dk1>
      <a:lt1>
        <a:sysClr lastClr="FFFFFF" val="window"/>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H Sarabun PSK"/>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H Sarabun PSK"/>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5e2a9387f40297ffcc6f9e816b5281c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640d0bd9c51f75ba03d5eb0033565e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017C640-4D27-4C65-9C3A-2D9640CCE8A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Application>Microsoft Office PowerPoint</Application>
  <ScaleCrop>0</ScaleCrop>
  <LinksUpToDate>0</LinksUpToDate>
  <AppVersion>16.0000</AppVersion>
</Properties>
</file>

<file path=docProps/core.xml><?xml version="1.0" encoding="utf-8"?>
<cp:coreProperties xmlns:cp="http://schemas.openxmlformats.org/package/2006/metadata/core-properties" xmlns:dc="http://purl.org/dc/elements/1.1/" xmlns:dcterms="http://purl.org/dc/terms/" xmlns:xsi="http://www.w3.org/2001/XMLSchema-instance">
  <dc:title>PowerPoint Presentation</dc:title>
  <dc:creator>LENOVO</dc:creator>
  <cp:lastModifiedBy>Hamdy Mohamed Mahmoud dawabah</cp:lastModifiedBy>
  <dcterms:created xsi:type="dcterms:W3CDTF">2021-08-03T07:03:26Z</dcterms:created>
  <dcterms:modified xsi:type="dcterms:W3CDTF">2024-10-06T11:09:15Z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ICV">
    <vt:lpwstr>a36d7bd1c2d74702aa101183684fa6da</vt:lpwstr>
  </property>
</Properties>
</file>