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handoutMasterIdLst>
    <p:handoutMasterId r:id="rId56"/>
  </p:handoutMasterIdLst>
  <p:sldIdLst>
    <p:sldId id="303" r:id="rId5"/>
    <p:sldId id="313" r:id="rId6"/>
    <p:sldId id="668" r:id="rId7"/>
    <p:sldId id="499" r:id="rId8"/>
    <p:sldId id="677" r:id="rId9"/>
    <p:sldId id="676" r:id="rId10"/>
    <p:sldId id="678" r:id="rId11"/>
    <p:sldId id="679" r:id="rId12"/>
    <p:sldId id="680" r:id="rId13"/>
    <p:sldId id="681" r:id="rId14"/>
    <p:sldId id="682" r:id="rId15"/>
    <p:sldId id="683" r:id="rId16"/>
    <p:sldId id="684" r:id="rId17"/>
    <p:sldId id="685" r:id="rId18"/>
    <p:sldId id="686" r:id="rId19"/>
    <p:sldId id="687" r:id="rId20"/>
    <p:sldId id="688" r:id="rId21"/>
    <p:sldId id="689" r:id="rId22"/>
    <p:sldId id="690" r:id="rId23"/>
    <p:sldId id="691" r:id="rId24"/>
    <p:sldId id="692" r:id="rId25"/>
    <p:sldId id="693" r:id="rId26"/>
    <p:sldId id="694" r:id="rId27"/>
    <p:sldId id="695" r:id="rId28"/>
    <p:sldId id="696" r:id="rId29"/>
    <p:sldId id="697" r:id="rId30"/>
    <p:sldId id="698" r:id="rId31"/>
    <p:sldId id="699" r:id="rId32"/>
    <p:sldId id="700" r:id="rId33"/>
    <p:sldId id="701" r:id="rId34"/>
    <p:sldId id="702" r:id="rId35"/>
    <p:sldId id="703" r:id="rId36"/>
    <p:sldId id="704" r:id="rId37"/>
    <p:sldId id="705" r:id="rId38"/>
    <p:sldId id="706" r:id="rId39"/>
    <p:sldId id="707" r:id="rId40"/>
    <p:sldId id="708" r:id="rId41"/>
    <p:sldId id="709" r:id="rId42"/>
    <p:sldId id="710" r:id="rId43"/>
    <p:sldId id="711" r:id="rId44"/>
    <p:sldId id="712" r:id="rId45"/>
    <p:sldId id="713" r:id="rId46"/>
    <p:sldId id="714" r:id="rId47"/>
    <p:sldId id="715" r:id="rId48"/>
    <p:sldId id="716" r:id="rId49"/>
    <p:sldId id="717" r:id="rId50"/>
    <p:sldId id="719" r:id="rId51"/>
    <p:sldId id="718" r:id="rId52"/>
    <p:sldId id="621"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68"/>
            <p14:sldId id="499"/>
            <p14:sldId id="677"/>
            <p14:sldId id="676"/>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9"/>
            <p14:sldId id="718"/>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792"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20/08/1446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47215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668933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209395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10" name="Rectangle: Rounded Corners 9"/>
          <p:cNvSpPr/>
          <p:nvPr/>
        </p:nvSpPr>
        <p:spPr>
          <a:xfrm>
            <a:off x="6384738" y="46448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11" name="TextBox 10"/>
          <p:cNvSpPr txBox="1"/>
          <p:nvPr/>
        </p:nvSpPr>
        <p:spPr>
          <a:xfrm>
            <a:off x="6384738" y="4042169"/>
            <a:ext cx="3531122" cy="400110"/>
          </a:xfrm>
          <a:prstGeom prst="rect">
            <a:avLst/>
          </a:prstGeom>
          <a:noFill/>
        </p:spPr>
        <p:txBody>
          <a:bodyPr wrap="square" rtlCol="0">
            <a:spAutoFit/>
          </a:bodyPr>
          <a:lstStyle/>
          <a:p>
            <a:r>
              <a:rPr lang="en-US" sz="2000" b="1" dirty="0">
                <a:latin typeface="Alexandria" charset="0"/>
                <a:cs typeface="Alexandria" charset="0"/>
              </a:rPr>
              <a:t>MGM 630    (part one)</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mj-cs"/>
              </a:rPr>
              <a:t>Dr. </a:t>
            </a:r>
            <a:r>
              <a:rPr lang="en-US" sz="2400" b="1" dirty="0" smtClean="0">
                <a:solidFill>
                  <a:srgbClr val="00B0F0"/>
                </a:solidFill>
                <a:latin typeface="Alexandria" charset="0"/>
                <a:cs typeface="+mj-cs"/>
              </a:rPr>
              <a:t>Ahmad AL-</a:t>
            </a:r>
            <a:r>
              <a:rPr lang="en-US" sz="2400" b="1" dirty="0" err="1" smtClean="0">
                <a:solidFill>
                  <a:srgbClr val="00B0F0"/>
                </a:solidFill>
                <a:latin typeface="Alexandria" charset="0"/>
                <a:cs typeface="+mj-cs"/>
              </a:rPr>
              <a:t>Naimi</a:t>
            </a:r>
            <a:endParaRPr lang="en-US" sz="2400" b="1" dirty="0">
              <a:solidFill>
                <a:srgbClr val="00B0F0"/>
              </a:solidFill>
              <a:latin typeface="Alexandria" charset="0"/>
              <a:cs typeface="+mj-cs"/>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FBC9732-D32E-DCF9-3982-D4B68F971747}"/>
              </a:ext>
            </a:extLst>
          </p:cNvPr>
          <p:cNvSpPr/>
          <p:nvPr/>
        </p:nvSpPr>
        <p:spPr>
          <a:xfrm>
            <a:off x="3710610" y="2485040"/>
            <a:ext cx="7726016" cy="3828740"/>
          </a:xfrm>
          <a:prstGeom prst="rect">
            <a:avLst/>
          </a:prstGeom>
          <a:noFill/>
        </p:spPr>
        <p:txBody>
          <a:bodyPr wrap="square">
            <a:spAutoFit/>
          </a:bodyPr>
          <a:lstStyle/>
          <a:p>
            <a:pPr lvl="0" algn="just">
              <a:lnSpc>
                <a:spcPct val="90000"/>
              </a:lnSpc>
              <a:spcBef>
                <a:spcPts val="1000"/>
              </a:spcBef>
              <a:defRPr/>
            </a:pPr>
            <a:r>
              <a:rPr lang="en-US" sz="2200" dirty="0">
                <a:solidFill>
                  <a:srgbClr val="FF0000"/>
                </a:solidFill>
              </a:rPr>
              <a:t>3.1  The PESTEL Framework</a:t>
            </a:r>
            <a:r>
              <a:rPr lang="ar-SA" sz="2200" dirty="0">
                <a:solidFill>
                  <a:srgbClr val="FF0000"/>
                </a:solidFill>
              </a:rPr>
              <a:t> </a:t>
            </a:r>
            <a:r>
              <a:rPr lang="en-US" sz="2200" dirty="0">
                <a:solidFill>
                  <a:prstClr val="black"/>
                </a:solidFill>
              </a:rPr>
              <a:t>(- Political Factors - Economic Factors- Sociocultural Factors -Technological Factors - Ecological Factors- Legal Factors).</a:t>
            </a:r>
          </a:p>
          <a:p>
            <a:pPr lvl="0" algn="just">
              <a:lnSpc>
                <a:spcPct val="90000"/>
              </a:lnSpc>
              <a:spcBef>
                <a:spcPts val="1000"/>
              </a:spcBef>
              <a:defRPr/>
            </a:pPr>
            <a:r>
              <a:rPr lang="en-US" sz="2200" dirty="0">
                <a:solidFill>
                  <a:srgbClr val="FF0000"/>
                </a:solidFill>
              </a:rPr>
              <a:t>3.2  Industry Structure and Firm Strategy: The Five Forces Model; </a:t>
            </a:r>
            <a:r>
              <a:rPr lang="en-US" sz="2200" dirty="0">
                <a:solidFill>
                  <a:prstClr val="black"/>
                </a:solidFill>
              </a:rPr>
              <a:t>(- Competition in the Five Forces Model -The Threat of Entry -The Power of Suppliers -The Power of Buyers -The Threat of Substitutes -Rivalry among Existing Competitors -A Sixth Force: The Strategic Role of Complements).</a:t>
            </a:r>
          </a:p>
          <a:p>
            <a:pPr lvl="0" algn="just">
              <a:lnSpc>
                <a:spcPct val="90000"/>
              </a:lnSpc>
              <a:spcBef>
                <a:spcPts val="1000"/>
              </a:spcBef>
              <a:defRPr/>
            </a:pPr>
            <a:r>
              <a:rPr lang="en-US" sz="2200" dirty="0">
                <a:solidFill>
                  <a:srgbClr val="FF0000"/>
                </a:solidFill>
              </a:rPr>
              <a:t>3.3  Changes over Time: Industry Dynamics.</a:t>
            </a:r>
          </a:p>
          <a:p>
            <a:pPr lvl="0" algn="just">
              <a:lnSpc>
                <a:spcPct val="90000"/>
              </a:lnSpc>
              <a:spcBef>
                <a:spcPts val="1000"/>
              </a:spcBef>
              <a:defRPr/>
            </a:pPr>
            <a:r>
              <a:rPr lang="en-US" sz="2200" dirty="0">
                <a:solidFill>
                  <a:srgbClr val="FF0000"/>
                </a:solidFill>
              </a:rPr>
              <a:t>3.4  Performance Differences within the Same Industry: Strategic Groups; </a:t>
            </a:r>
            <a:r>
              <a:rPr lang="en-US" sz="2200" dirty="0">
                <a:solidFill>
                  <a:prstClr val="black"/>
                </a:solidFill>
              </a:rPr>
              <a:t>(-The Strategic Group Model -Mobility Barriers).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FBC9732-D32E-DCF9-3982-D4B68F971747}"/>
              </a:ext>
            </a:extLst>
          </p:cNvPr>
          <p:cNvSpPr/>
          <p:nvPr/>
        </p:nvSpPr>
        <p:spPr>
          <a:xfrm>
            <a:off x="3710610" y="2544990"/>
            <a:ext cx="7726016" cy="3600986"/>
          </a:xfrm>
          <a:prstGeom prst="rect">
            <a:avLst/>
          </a:prstGeom>
          <a:noFill/>
        </p:spPr>
        <p:txBody>
          <a:bodyPr wrap="square">
            <a:spAutoFit/>
          </a:bodyPr>
          <a:lstStyle/>
          <a:p>
            <a:pPr lvl="0" algn="just">
              <a:defRPr/>
            </a:pPr>
            <a:r>
              <a:rPr lang="en-US" sz="1900" dirty="0">
                <a:solidFill>
                  <a:prstClr val="black"/>
                </a:solidFill>
              </a:rPr>
              <a:t>1. Generate a PESTEL analysis to evaluate the impact of external factors on the firm.</a:t>
            </a:r>
          </a:p>
          <a:p>
            <a:pPr lvl="0" algn="just">
              <a:defRPr/>
            </a:pPr>
            <a:r>
              <a:rPr lang="en-US" sz="1900" dirty="0">
                <a:solidFill>
                  <a:prstClr val="black"/>
                </a:solidFill>
              </a:rPr>
              <a:t>2. Apply Porter’s five competitive forces to explain the profit potential of different industries.</a:t>
            </a:r>
          </a:p>
          <a:p>
            <a:pPr lvl="0" algn="just">
              <a:defRPr/>
            </a:pPr>
            <a:r>
              <a:rPr lang="en-US" sz="1900" dirty="0">
                <a:solidFill>
                  <a:prstClr val="black"/>
                </a:solidFill>
              </a:rPr>
              <a:t>3. Explain how competitive industry structure shapes rivalry among competitors.</a:t>
            </a:r>
          </a:p>
          <a:p>
            <a:pPr lvl="0" algn="just">
              <a:defRPr/>
            </a:pPr>
            <a:r>
              <a:rPr lang="en-US" sz="1900" dirty="0">
                <a:solidFill>
                  <a:prstClr val="black"/>
                </a:solidFill>
              </a:rPr>
              <a:t>4. Describe the strategic role of complements in creating positive-sum co-opetition.</a:t>
            </a:r>
          </a:p>
          <a:p>
            <a:pPr lvl="0" algn="just">
              <a:defRPr/>
            </a:pPr>
            <a:r>
              <a:rPr lang="en-US" sz="1900" dirty="0">
                <a:solidFill>
                  <a:prstClr val="black"/>
                </a:solidFill>
              </a:rPr>
              <a:t>5. Appraise the role of industry dynamics and industry convergence in shaping the firm’s external environment.</a:t>
            </a:r>
          </a:p>
          <a:p>
            <a:pPr lvl="0" algn="just">
              <a:defRPr/>
            </a:pPr>
            <a:r>
              <a:rPr lang="en-US" sz="1900" dirty="0">
                <a:solidFill>
                  <a:prstClr val="black"/>
                </a:solidFill>
              </a:rPr>
              <a:t>6. Generate a strategic group model to reveal performance differences between clusters of firms in the same industry.</a:t>
            </a:r>
          </a:p>
        </p:txBody>
      </p:sp>
    </p:spTree>
    <p:extLst>
      <p:ext uri="{BB962C8B-B14F-4D97-AF65-F5344CB8AC3E}">
        <p14:creationId xmlns:p14="http://schemas.microsoft.com/office/powerpoint/2010/main" val="2468042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a:lnSpc>
                <a:spcPct val="100000"/>
              </a:lnSpc>
              <a:spcBef>
                <a:spcPts val="0"/>
              </a:spcBef>
              <a:buNone/>
              <a:defRPr/>
            </a:pPr>
            <a:r>
              <a:rPr lang="en-US" sz="2600" b="1" dirty="0">
                <a:solidFill>
                  <a:srgbClr val="FF0000"/>
                </a:solidFill>
              </a:rPr>
              <a:t>3.1. The PESTEL Framework</a:t>
            </a:r>
          </a:p>
          <a:p>
            <a:pPr marL="0" lvl="0" indent="0" algn="justLow">
              <a:lnSpc>
                <a:spcPct val="100000"/>
              </a:lnSpc>
              <a:spcBef>
                <a:spcPts val="0"/>
              </a:spcBef>
              <a:buNone/>
              <a:defRPr/>
            </a:pPr>
            <a:r>
              <a:rPr lang="en-US" sz="2600" dirty="0">
                <a:solidFill>
                  <a:prstClr val="black"/>
                </a:solidFill>
              </a:rPr>
              <a:t>A firm’s external environment consists of all the factors that can affect its potential to gain and sustain a competitive advantage. By analyzing the factors in the external environment, managers can mitigate threats and leverage opportunities. One common approach to understanding how external factors impinge upon a firm is to consider the source or proximity of these factors. </a:t>
            </a:r>
            <a:r>
              <a:rPr lang="en-US" sz="2600" dirty="0">
                <a:solidFill>
                  <a:srgbClr val="FF0000"/>
                </a:solidFill>
              </a:rPr>
              <a:t>For example</a:t>
            </a:r>
            <a:r>
              <a:rPr lang="en-US" sz="2600" dirty="0">
                <a:solidFill>
                  <a:prstClr val="black"/>
                </a:solidFill>
              </a:rPr>
              <a:t>, </a:t>
            </a:r>
            <a:r>
              <a:rPr lang="en-US" sz="2600" dirty="0">
                <a:solidFill>
                  <a:srgbClr val="FF0000"/>
                </a:solidFill>
              </a:rPr>
              <a:t>external factors in the firm’s general environment </a:t>
            </a:r>
            <a:r>
              <a:rPr lang="en-US" sz="2600" dirty="0">
                <a:solidFill>
                  <a:prstClr val="black"/>
                </a:solidFill>
              </a:rPr>
              <a:t>are ones that managers have little direct influence over, such as macroeconomic factors (e.g., interest or currency exchange rates).</a:t>
            </a:r>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In contrast, </a:t>
            </a:r>
            <a:r>
              <a:rPr lang="en-US" sz="2400" dirty="0">
                <a:solidFill>
                  <a:srgbClr val="FF0000"/>
                </a:solidFill>
              </a:rPr>
              <a:t>external factors in the firm’s task environment </a:t>
            </a:r>
            <a:r>
              <a:rPr lang="en-US" sz="2400" dirty="0">
                <a:solidFill>
                  <a:prstClr val="black"/>
                </a:solidFill>
              </a:rPr>
              <a:t>are ones that managers do have some influence over, such as the composition of their strategic groups (a set of close rivals) or the structure of the industry. We will now look at each of these environmental layers in detail, moving from a firm’s general environment to its task environment. Following along in Exhibit 3.1, we will be working from the out erring to the in erring</a:t>
            </a:r>
            <a:r>
              <a:rPr lang="en-US" sz="2400" dirty="0" smtClean="0">
                <a:solidFill>
                  <a:prstClr val="black"/>
                </a:solidFill>
              </a:rPr>
              <a:t>.</a:t>
            </a:r>
            <a:endParaRPr lang="en-US" sz="2400" dirty="0">
              <a:solidFill>
                <a:prstClr val="black"/>
              </a:solidFill>
            </a:endParaRPr>
          </a:p>
        </p:txBody>
      </p:sp>
    </p:spTree>
    <p:extLst>
      <p:ext uri="{BB962C8B-B14F-4D97-AF65-F5344CB8AC3E}">
        <p14:creationId xmlns:p14="http://schemas.microsoft.com/office/powerpoint/2010/main" val="796467729"/>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80430" y="6323076"/>
            <a:ext cx="8532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3–</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9" name="Content Placeholder 6">
            <a:extLst>
              <a:ext uri="{FF2B5EF4-FFF2-40B4-BE49-F238E27FC236}">
                <a16:creationId xmlns:a16="http://schemas.microsoft.com/office/drawing/2014/main" id="{7C2ACE59-40E2-71B3-9AB8-AB734E0149AB}"/>
              </a:ext>
            </a:extLst>
          </p:cNvPr>
          <p:cNvPicPr>
            <a:picLocks noChangeAspect="1"/>
          </p:cNvPicPr>
          <p:nvPr/>
        </p:nvPicPr>
        <p:blipFill>
          <a:blip r:embed="rId4"/>
          <a:stretch>
            <a:fillRect/>
          </a:stretch>
        </p:blipFill>
        <p:spPr>
          <a:xfrm>
            <a:off x="925237" y="1485912"/>
            <a:ext cx="9243012" cy="4624744"/>
          </a:xfrm>
          <a:prstGeom prst="rect">
            <a:avLst/>
          </a:prstGeom>
        </p:spPr>
      </p:pic>
    </p:spTree>
    <p:extLst>
      <p:ext uri="{BB962C8B-B14F-4D97-AF65-F5344CB8AC3E}">
        <p14:creationId xmlns:p14="http://schemas.microsoft.com/office/powerpoint/2010/main" val="3535706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defRPr/>
            </a:pPr>
            <a:r>
              <a:rPr lang="en-US" sz="2400" dirty="0">
                <a:solidFill>
                  <a:prstClr val="black"/>
                </a:solidFill>
              </a:rPr>
              <a:t>The </a:t>
            </a:r>
            <a:r>
              <a:rPr lang="en-US" sz="2400" b="1" dirty="0">
                <a:solidFill>
                  <a:prstClr val="black"/>
                </a:solidFill>
              </a:rPr>
              <a:t>PESTEL model </a:t>
            </a:r>
            <a:r>
              <a:rPr lang="en-US" sz="2400" dirty="0">
                <a:solidFill>
                  <a:prstClr val="black"/>
                </a:solidFill>
              </a:rPr>
              <a:t>groups the factors in the firm’s general environment into six segments:</a:t>
            </a:r>
          </a:p>
          <a:p>
            <a:pPr marL="0" lvl="0" indent="0">
              <a:buNone/>
              <a:defRPr/>
            </a:pPr>
            <a:r>
              <a:rPr lang="en-US" sz="2400" dirty="0">
                <a:solidFill>
                  <a:prstClr val="black"/>
                </a:solidFill>
              </a:rPr>
              <a:t>■  Political</a:t>
            </a:r>
          </a:p>
          <a:p>
            <a:pPr marL="0" lvl="0" indent="0">
              <a:buNone/>
              <a:defRPr/>
            </a:pPr>
            <a:r>
              <a:rPr lang="en-US" sz="2400" dirty="0">
                <a:solidFill>
                  <a:prstClr val="black"/>
                </a:solidFill>
              </a:rPr>
              <a:t>■  Economic</a:t>
            </a:r>
          </a:p>
          <a:p>
            <a:pPr marL="0" lvl="0" indent="0">
              <a:buNone/>
              <a:defRPr/>
            </a:pPr>
            <a:r>
              <a:rPr lang="en-US" sz="2400" dirty="0">
                <a:solidFill>
                  <a:prstClr val="black"/>
                </a:solidFill>
              </a:rPr>
              <a:t>■  Sociocultural</a:t>
            </a:r>
          </a:p>
          <a:p>
            <a:pPr marL="0" lvl="0" indent="0">
              <a:buNone/>
              <a:defRPr/>
            </a:pPr>
            <a:r>
              <a:rPr lang="en-US" sz="2400" dirty="0">
                <a:solidFill>
                  <a:prstClr val="black"/>
                </a:solidFill>
              </a:rPr>
              <a:t>■  Technological</a:t>
            </a:r>
          </a:p>
          <a:p>
            <a:pPr marL="0" lvl="0" indent="0">
              <a:buNone/>
              <a:defRPr/>
            </a:pPr>
            <a:r>
              <a:rPr lang="en-US" sz="2400" dirty="0">
                <a:solidFill>
                  <a:prstClr val="black"/>
                </a:solidFill>
              </a:rPr>
              <a:t>■  Ecological</a:t>
            </a:r>
          </a:p>
          <a:p>
            <a:pPr marL="0" lvl="0" indent="0">
              <a:buNone/>
              <a:defRPr/>
            </a:pPr>
            <a:r>
              <a:rPr lang="en-US" sz="2400" dirty="0">
                <a:solidFill>
                  <a:prstClr val="black"/>
                </a:solidFill>
              </a:rPr>
              <a:t>■  Legal</a:t>
            </a:r>
          </a:p>
        </p:txBody>
      </p:sp>
    </p:spTree>
    <p:extLst>
      <p:ext uri="{BB962C8B-B14F-4D97-AF65-F5344CB8AC3E}">
        <p14:creationId xmlns:p14="http://schemas.microsoft.com/office/powerpoint/2010/main" val="174487202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spcBef>
                <a:spcPts val="0"/>
              </a:spcBef>
              <a:buNone/>
              <a:defRPr/>
            </a:pPr>
            <a:r>
              <a:rPr lang="en-US" sz="2300" b="1" dirty="0">
                <a:solidFill>
                  <a:srgbClr val="FF0000"/>
                </a:solidFill>
              </a:rPr>
              <a:t>- political Factors:</a:t>
            </a:r>
          </a:p>
          <a:p>
            <a:pPr marL="0" lvl="0" indent="0" algn="just">
              <a:lnSpc>
                <a:spcPct val="150000"/>
              </a:lnSpc>
              <a:buNone/>
              <a:defRPr/>
            </a:pPr>
            <a:r>
              <a:rPr lang="en-US" sz="2300" dirty="0">
                <a:solidFill>
                  <a:prstClr val="black"/>
                </a:solidFill>
              </a:rPr>
              <a:t>Political factors result from the processes and actions of government bodies that can influence the decisions and behavior of firms. While political factors are located in the firm’s general environment, where firms traditionally wield little influence, companies nevertheless increasingly work to shape and influence this realm. They do so by applying nonmarket strategies—that is, through lobbying, public relations, contributions, litigation, and so on, in ways that are favorable to the firm</a:t>
            </a:r>
            <a:r>
              <a:rPr lang="en-US" sz="2300" dirty="0" smtClean="0">
                <a:solidFill>
                  <a:prstClr val="black"/>
                </a:solidFill>
              </a:rPr>
              <a:t>.</a:t>
            </a:r>
            <a:endParaRPr lang="en-US" sz="2300" dirty="0">
              <a:solidFill>
                <a:prstClr val="black"/>
              </a:solidFill>
            </a:endParaRPr>
          </a:p>
        </p:txBody>
      </p:sp>
    </p:spTree>
    <p:extLst>
      <p:ext uri="{BB962C8B-B14F-4D97-AF65-F5344CB8AC3E}">
        <p14:creationId xmlns:p14="http://schemas.microsoft.com/office/powerpoint/2010/main" val="73329510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srgbClr val="FF0000"/>
                </a:solidFill>
              </a:rPr>
              <a:t>- Economic Factors:</a:t>
            </a:r>
          </a:p>
          <a:p>
            <a:pPr marL="0" lvl="0" indent="0" algn="just">
              <a:buNone/>
              <a:defRPr/>
            </a:pPr>
            <a:r>
              <a:rPr lang="en-US" sz="2400" dirty="0">
                <a:solidFill>
                  <a:prstClr val="black"/>
                </a:solidFill>
              </a:rPr>
              <a:t>Economic factors in a firm’s external environment are largely macroeconomic, affecting  economy-wide phenomena. Managers need to consider how the following five macro-economic factors can affect firm strategy:</a:t>
            </a:r>
          </a:p>
          <a:p>
            <a:pPr marL="0" lvl="0" indent="0" algn="just">
              <a:buNone/>
              <a:defRPr/>
            </a:pPr>
            <a:r>
              <a:rPr lang="en-US" sz="2400" dirty="0">
                <a:solidFill>
                  <a:prstClr val="black"/>
                </a:solidFill>
              </a:rPr>
              <a:t>■  Growth rates.</a:t>
            </a:r>
          </a:p>
          <a:p>
            <a:pPr marL="0" lvl="0" indent="0" algn="just">
              <a:buNone/>
              <a:defRPr/>
            </a:pPr>
            <a:r>
              <a:rPr lang="en-US" sz="2400" dirty="0">
                <a:solidFill>
                  <a:prstClr val="black"/>
                </a:solidFill>
              </a:rPr>
              <a:t>■  Levels of employment.</a:t>
            </a:r>
          </a:p>
          <a:p>
            <a:pPr marL="0" lvl="0" indent="0" algn="just">
              <a:buNone/>
              <a:defRPr/>
            </a:pPr>
            <a:r>
              <a:rPr lang="en-US" sz="2400" dirty="0">
                <a:solidFill>
                  <a:prstClr val="black"/>
                </a:solidFill>
              </a:rPr>
              <a:t>■  Interest rates.</a:t>
            </a:r>
          </a:p>
          <a:p>
            <a:pPr marL="0" lvl="0" indent="0" algn="just">
              <a:buNone/>
              <a:defRPr/>
            </a:pPr>
            <a:r>
              <a:rPr lang="en-US" sz="2400" dirty="0">
                <a:solidFill>
                  <a:prstClr val="black"/>
                </a:solidFill>
              </a:rPr>
              <a:t>■  Price stability (inflation and deflation).</a:t>
            </a:r>
          </a:p>
          <a:p>
            <a:pPr marL="0" lvl="0" indent="0" algn="just">
              <a:buNone/>
              <a:defRPr/>
            </a:pPr>
            <a:r>
              <a:rPr lang="en-US" sz="2400" dirty="0">
                <a:solidFill>
                  <a:prstClr val="black"/>
                </a:solidFill>
              </a:rPr>
              <a:t>■  Currency exchange rates.</a:t>
            </a:r>
          </a:p>
        </p:txBody>
      </p:sp>
    </p:spTree>
    <p:extLst>
      <p:ext uri="{BB962C8B-B14F-4D97-AF65-F5344CB8AC3E}">
        <p14:creationId xmlns:p14="http://schemas.microsoft.com/office/powerpoint/2010/main" val="6279232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dirty="0">
                <a:solidFill>
                  <a:srgbClr val="FF0000"/>
                </a:solidFill>
              </a:rPr>
              <a:t>Growth rates.  </a:t>
            </a:r>
            <a:r>
              <a:rPr lang="en-US" dirty="0">
                <a:solidFill>
                  <a:prstClr val="black"/>
                </a:solidFill>
              </a:rPr>
              <a:t>The overall economic growth rate is a measure of the change in the amount of goods and services produced by a nation’s economy. Strategists look to the real growth rate, which adjusts for inflation. This real growth rate indicates the current business cycle of the economy—that is, whether business activity is expanding or contracting.</a:t>
            </a:r>
          </a:p>
        </p:txBody>
      </p:sp>
    </p:spTree>
    <p:extLst>
      <p:ext uri="{BB962C8B-B14F-4D97-AF65-F5344CB8AC3E}">
        <p14:creationId xmlns:p14="http://schemas.microsoft.com/office/powerpoint/2010/main" val="7720082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dirty="0">
                <a:solidFill>
                  <a:srgbClr val="FF0000"/>
                </a:solidFill>
              </a:rPr>
              <a:t>levels of Employment</a:t>
            </a:r>
            <a:r>
              <a:rPr lang="en-US" dirty="0">
                <a:solidFill>
                  <a:prstClr val="black"/>
                </a:solidFill>
              </a:rPr>
              <a:t>.  Growth rates directly affect the level of employment. In boom times, unemployment tends to be low, and skilled human capital becomes a scarce and more expensive resource. In economic downturns, unemployment rises. As more people search for employment, skilled human capital is more abundant and wages usually fall.</a:t>
            </a:r>
          </a:p>
        </p:txBody>
      </p:sp>
    </p:spTree>
    <p:extLst>
      <p:ext uri="{BB962C8B-B14F-4D97-AF65-F5344CB8AC3E}">
        <p14:creationId xmlns:p14="http://schemas.microsoft.com/office/powerpoint/2010/main" val="41063819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500" dirty="0">
                <a:solidFill>
                  <a:srgbClr val="FF0000"/>
                </a:solidFill>
              </a:rPr>
              <a:t>Interest rates.  </a:t>
            </a:r>
            <a:r>
              <a:rPr lang="en-US" sz="2500" dirty="0">
                <a:solidFill>
                  <a:prstClr val="black"/>
                </a:solidFill>
              </a:rPr>
              <a:t>Another key macroeconomic variable for managers to track is real interest rates—the amount that creditors are paid for use of their money and the amount that debtors pay for that use, adjusted for inflation.</a:t>
            </a:r>
          </a:p>
          <a:p>
            <a:pPr marL="0" lvl="0" indent="0" algn="just">
              <a:buNone/>
              <a:defRPr/>
            </a:pPr>
            <a:r>
              <a:rPr lang="en-US" sz="2500" dirty="0">
                <a:solidFill>
                  <a:srgbClr val="FF0000"/>
                </a:solidFill>
              </a:rPr>
              <a:t>price Stability.  </a:t>
            </a:r>
            <a:r>
              <a:rPr lang="en-US" sz="2500" dirty="0">
                <a:solidFill>
                  <a:prstClr val="black"/>
                </a:solidFill>
              </a:rPr>
              <a:t>Price stability—the lack of change in price levels of goods and services—is rare. Therefore, companies will often have to deal with changing price levels, which is a direct function of the amount of money in any economy.</a:t>
            </a:r>
          </a:p>
          <a:p>
            <a:pPr marL="0" lvl="0" indent="0" algn="just">
              <a:buNone/>
              <a:defRPr/>
            </a:pPr>
            <a:r>
              <a:rPr lang="en-US" sz="2500" dirty="0">
                <a:solidFill>
                  <a:srgbClr val="FF0000"/>
                </a:solidFill>
              </a:rPr>
              <a:t>Currency Exchange rates</a:t>
            </a:r>
            <a:r>
              <a:rPr lang="en-US" sz="2500" dirty="0">
                <a:solidFill>
                  <a:prstClr val="black"/>
                </a:solidFill>
              </a:rPr>
              <a:t>.  The currency exchange rate determines how many dollars one must pay for a unit of foreign currency. It is a critical variable for any company that buys or sells products and services across national borders</a:t>
            </a:r>
            <a:r>
              <a:rPr lang="en-US" sz="2500" dirty="0" smtClean="0">
                <a:solidFill>
                  <a:prstClr val="black"/>
                </a:solidFill>
              </a:rPr>
              <a:t>.</a:t>
            </a:r>
            <a:endParaRPr lang="en-US" sz="2500" dirty="0">
              <a:solidFill>
                <a:prstClr val="black"/>
              </a:solidFill>
            </a:endParaRPr>
          </a:p>
        </p:txBody>
      </p:sp>
    </p:spTree>
    <p:extLst>
      <p:ext uri="{BB962C8B-B14F-4D97-AF65-F5344CB8AC3E}">
        <p14:creationId xmlns:p14="http://schemas.microsoft.com/office/powerpoint/2010/main" val="28492333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500" dirty="0">
                <a:solidFill>
                  <a:srgbClr val="FF0000"/>
                </a:solidFill>
              </a:rPr>
              <a:t>- Sociocultural Factors:</a:t>
            </a:r>
          </a:p>
          <a:p>
            <a:pPr marL="0" lvl="0" indent="0" algn="just">
              <a:buNone/>
              <a:defRPr/>
            </a:pPr>
            <a:r>
              <a:rPr lang="en-US" sz="2500" dirty="0">
                <a:solidFill>
                  <a:prstClr val="black"/>
                </a:solidFill>
              </a:rPr>
              <a:t>Sociocultural factors capture a society’s cultures, norms, and values. Because sociocultural factors not only are constantly in flux but also differ across groups, managers need to closely monitor such trends and consider the implications for firm strategy. </a:t>
            </a:r>
            <a:r>
              <a:rPr lang="en-US" sz="2500" dirty="0">
                <a:solidFill>
                  <a:srgbClr val="FF0000"/>
                </a:solidFill>
              </a:rPr>
              <a:t>In recent years, for example</a:t>
            </a:r>
            <a:r>
              <a:rPr lang="en-US" sz="2500" dirty="0">
                <a:solidFill>
                  <a:prstClr val="black"/>
                </a:solidFill>
              </a:rPr>
              <a:t>, a growing number of U.S. consumers have become more health conscious about what they eat. This trend led to a boom for businesses such as Chipotle, Subway, and Whole Foods. At the same time, traditional fast-food companies McDonald’s and Burger King, along with grocery chains such as Albertsons and Kroger, have all had to scramble to provide healthier choices in their product offerings.</a:t>
            </a:r>
          </a:p>
        </p:txBody>
      </p:sp>
    </p:spTree>
    <p:extLst>
      <p:ext uri="{BB962C8B-B14F-4D97-AF65-F5344CB8AC3E}">
        <p14:creationId xmlns:p14="http://schemas.microsoft.com/office/powerpoint/2010/main" val="314258349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500" dirty="0">
                <a:solidFill>
                  <a:srgbClr val="FF0000"/>
                </a:solidFill>
              </a:rPr>
              <a:t>- Technological Factors:</a:t>
            </a:r>
          </a:p>
          <a:p>
            <a:pPr marL="0" lvl="0" indent="0" algn="just">
              <a:buNone/>
              <a:defRPr/>
            </a:pPr>
            <a:r>
              <a:rPr lang="en-US" sz="2500" dirty="0">
                <a:solidFill>
                  <a:prstClr val="black"/>
                </a:solidFill>
              </a:rPr>
              <a:t>Technological factors capture the application of knowledge to create new processes and products. Major innovations in process technology include lean manufacturing, Six Sigma quality, and biotechnology. The nanotechnology revolution, which is just beginning, promises significant upheaval for a vast array of industries ranging from tiny medical devices to new-age materials for earthquake-resistant buildings. Recent product innovations include the smartphone, computer tablets, and high-performing electric cars such as the Tesla Model S. Recent service innovations include social media and online search engines that respond to voice commands.</a:t>
            </a:r>
          </a:p>
        </p:txBody>
      </p:sp>
    </p:spTree>
    <p:extLst>
      <p:ext uri="{BB962C8B-B14F-4D97-AF65-F5344CB8AC3E}">
        <p14:creationId xmlns:p14="http://schemas.microsoft.com/office/powerpoint/2010/main" val="2490027544"/>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00000"/>
              </a:lnSpc>
              <a:spcBef>
                <a:spcPts val="1200"/>
              </a:spcBef>
              <a:buNone/>
              <a:defRPr/>
            </a:pPr>
            <a:r>
              <a:rPr lang="en-US" sz="2400" dirty="0">
                <a:solidFill>
                  <a:srgbClr val="FF0000"/>
                </a:solidFill>
              </a:rPr>
              <a:t>- Ecological Factors:</a:t>
            </a:r>
          </a:p>
          <a:p>
            <a:pPr marL="0" lvl="0" indent="0" algn="just">
              <a:lnSpc>
                <a:spcPct val="100000"/>
              </a:lnSpc>
              <a:spcBef>
                <a:spcPts val="1200"/>
              </a:spcBef>
              <a:buNone/>
              <a:defRPr/>
            </a:pPr>
            <a:r>
              <a:rPr lang="en-US" sz="2400" dirty="0">
                <a:solidFill>
                  <a:prstClr val="black"/>
                </a:solidFill>
              </a:rPr>
              <a:t>Ecological factors involve broad environmental issues such as the natural environment, global warming, and sustainable economic growth. Organizations and the natural environment coexist in an interdependent relationship. Managing these relationships in a responsible and sustainable way directly influences the continued existence of human societies and the organizations we create. Managers can no longer separate the natural and the business worlds; they are inextricably linked.</a:t>
            </a:r>
          </a:p>
        </p:txBody>
      </p:sp>
    </p:spTree>
    <p:extLst>
      <p:ext uri="{BB962C8B-B14F-4D97-AF65-F5344CB8AC3E}">
        <p14:creationId xmlns:p14="http://schemas.microsoft.com/office/powerpoint/2010/main" val="314530831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FF0000"/>
                </a:solidFill>
              </a:rPr>
              <a:t>- Legal Factors:</a:t>
            </a:r>
          </a:p>
          <a:p>
            <a:pPr marL="0" lvl="0" indent="0" algn="just">
              <a:lnSpc>
                <a:spcPct val="150000"/>
              </a:lnSpc>
              <a:buNone/>
              <a:defRPr/>
            </a:pPr>
            <a:r>
              <a:rPr lang="en-US" sz="2400" dirty="0">
                <a:solidFill>
                  <a:prstClr val="black"/>
                </a:solidFill>
              </a:rPr>
              <a:t>Legal factors include the official outcomes of political processes as manifested in laws, mandates, regulations, and court decisions—all of which can have a direct bearing on a firm’s profit potential. In fact, regulatory changes tend to affect entire industries at once. Many industries in the United States have been deregulated over the last few decades, including airlines, telecom, energy, and trucking, among others.</a:t>
            </a:r>
          </a:p>
        </p:txBody>
      </p:sp>
    </p:spTree>
    <p:extLst>
      <p:ext uri="{BB962C8B-B14F-4D97-AF65-F5344CB8AC3E}">
        <p14:creationId xmlns:p14="http://schemas.microsoft.com/office/powerpoint/2010/main" val="261281849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b="1" dirty="0">
                <a:solidFill>
                  <a:srgbClr val="FF0000"/>
                </a:solidFill>
              </a:rPr>
              <a:t>3.2. Industry Structure and Firm Strategy: The Five Forces Model</a:t>
            </a:r>
          </a:p>
          <a:p>
            <a:pPr marL="0" lvl="0" indent="0" algn="just">
              <a:lnSpc>
                <a:spcPct val="150000"/>
              </a:lnSpc>
              <a:buNone/>
              <a:defRPr/>
            </a:pPr>
            <a:r>
              <a:rPr lang="en-US" sz="2400" dirty="0">
                <a:solidFill>
                  <a:prstClr val="black"/>
                </a:solidFill>
              </a:rPr>
              <a:t>Michael Porter developed the highly influential </a:t>
            </a:r>
            <a:r>
              <a:rPr lang="en-US" sz="2400" b="1" dirty="0">
                <a:solidFill>
                  <a:prstClr val="black"/>
                </a:solidFill>
              </a:rPr>
              <a:t>five forces model </a:t>
            </a:r>
            <a:r>
              <a:rPr lang="en-US" sz="2400" dirty="0">
                <a:solidFill>
                  <a:prstClr val="black"/>
                </a:solidFill>
              </a:rPr>
              <a:t>to help managers understand the profit potential of different industries and how they can position their respective firms to gain and sustain competitive advantage. By combining theory from industrial organization economics with hundreds of detailed case studies, </a:t>
            </a:r>
            <a:r>
              <a:rPr lang="en-US" sz="2400" b="1" dirty="0">
                <a:solidFill>
                  <a:prstClr val="black"/>
                </a:solidFill>
              </a:rPr>
              <a:t>Porter derived two key insights that form the basis of his seminal five forces model:</a:t>
            </a:r>
          </a:p>
        </p:txBody>
      </p:sp>
    </p:spTree>
    <p:extLst>
      <p:ext uri="{BB962C8B-B14F-4D97-AF65-F5344CB8AC3E}">
        <p14:creationId xmlns:p14="http://schemas.microsoft.com/office/powerpoint/2010/main" val="328790787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200" dirty="0">
                <a:solidFill>
                  <a:prstClr val="black"/>
                </a:solidFill>
              </a:rPr>
              <a:t>1.  Rather than defining competition narrowly as the firm’s closest competitors to explain and predict a firm’s performance, competition must be viewed more broadly, to also encompass the other forces in an industry: buyers, suppliers, potential new entry of other firms, and the threat of substitutes.</a:t>
            </a:r>
          </a:p>
          <a:p>
            <a:pPr marL="0" lvl="0" indent="0" algn="just">
              <a:lnSpc>
                <a:spcPct val="150000"/>
              </a:lnSpc>
              <a:buNone/>
              <a:defRPr/>
            </a:pPr>
            <a:r>
              <a:rPr lang="en-US" sz="2200" dirty="0">
                <a:solidFill>
                  <a:prstClr val="black"/>
                </a:solidFill>
              </a:rPr>
              <a:t>2.  The profit potential of an industry is neither </a:t>
            </a:r>
            <a:r>
              <a:rPr lang="en-US" sz="2200" dirty="0">
                <a:solidFill>
                  <a:srgbClr val="FF0000"/>
                </a:solidFill>
              </a:rPr>
              <a:t>random</a:t>
            </a:r>
            <a:r>
              <a:rPr lang="en-US" sz="2200" dirty="0">
                <a:solidFill>
                  <a:prstClr val="black"/>
                </a:solidFill>
              </a:rPr>
              <a:t> nor entirely determined by industry-specific factors. Rather, </a:t>
            </a:r>
            <a:r>
              <a:rPr lang="en-US" sz="2200" dirty="0">
                <a:solidFill>
                  <a:srgbClr val="FF0000"/>
                </a:solidFill>
              </a:rPr>
              <a:t>it is a function of the five </a:t>
            </a:r>
            <a:r>
              <a:rPr lang="en-US" sz="2200" dirty="0">
                <a:solidFill>
                  <a:prstClr val="black"/>
                </a:solidFill>
              </a:rPr>
              <a:t>forces that shape competition: threat of entry, power of suppliers, power of buyers, threat of substitutes, and rivalry among existing firms</a:t>
            </a:r>
            <a:r>
              <a:rPr lang="en-US" sz="2200" dirty="0" smtClean="0">
                <a:solidFill>
                  <a:prstClr val="black"/>
                </a:solidFill>
              </a:rPr>
              <a:t>.</a:t>
            </a:r>
            <a:endParaRPr lang="en-US" sz="2200" dirty="0">
              <a:solidFill>
                <a:prstClr val="black"/>
              </a:solidFill>
            </a:endParaRPr>
          </a:p>
        </p:txBody>
      </p:sp>
    </p:spTree>
    <p:extLst>
      <p:ext uri="{BB962C8B-B14F-4D97-AF65-F5344CB8AC3E}">
        <p14:creationId xmlns:p14="http://schemas.microsoft.com/office/powerpoint/2010/main" val="85278161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srgbClr val="FF0000"/>
                </a:solidFill>
              </a:rPr>
              <a:t>Competition In The Five Forces Model</a:t>
            </a:r>
          </a:p>
          <a:p>
            <a:pPr marL="0" lvl="0" indent="0" algn="just">
              <a:buNone/>
              <a:defRPr/>
            </a:pPr>
            <a:r>
              <a:rPr lang="en-US" sz="2400" dirty="0">
                <a:solidFill>
                  <a:prstClr val="black"/>
                </a:solidFill>
              </a:rPr>
              <a:t>Because the five forces model has especially powerful implications for strategy and competitive advantage, we will explore it in some detail. We start with the concept of competition. The first major insight this model provides is that competition involves more than just creating economic value; firms must also capture a significant share of it or they will see the economic value they create lost to suppliers, customers, or competitors. Firms create economic value by expanding as much as possible the gap between the value (V) the firm’s product or service generates and the cost (C) to produce it. Economic value thus equals V minus C. To succeed, creating value is not enough. Firms must also be able to capture a significant share of the value created to gain and sustain a competitive advantage.</a:t>
            </a:r>
          </a:p>
        </p:txBody>
      </p:sp>
    </p:spTree>
    <p:extLst>
      <p:ext uri="{BB962C8B-B14F-4D97-AF65-F5344CB8AC3E}">
        <p14:creationId xmlns:p14="http://schemas.microsoft.com/office/powerpoint/2010/main" val="290078644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prstClr val="black"/>
                </a:solidFill>
              </a:rPr>
              <a:t>As Exhibit 3.2 shows, Porter’s model identifies five key competitive forces that managers need to consider when analyzing the industry environment and formulating competitive strategy:</a:t>
            </a:r>
          </a:p>
          <a:p>
            <a:pPr marL="0" lvl="0" indent="0" algn="just">
              <a:buNone/>
              <a:defRPr/>
            </a:pPr>
            <a:r>
              <a:rPr lang="en-US" sz="2400" dirty="0">
                <a:solidFill>
                  <a:prstClr val="black"/>
                </a:solidFill>
              </a:rPr>
              <a:t>1.  Threat of entry.</a:t>
            </a:r>
          </a:p>
          <a:p>
            <a:pPr marL="514350" lvl="0" indent="-514350" algn="just">
              <a:buFont typeface="Arial" panose="020B0604020202020204" pitchFamily="34" charset="0"/>
              <a:buAutoNum type="arabicPeriod" startAt="2"/>
              <a:defRPr/>
            </a:pPr>
            <a:r>
              <a:rPr lang="en-US" sz="2400" dirty="0">
                <a:solidFill>
                  <a:prstClr val="black"/>
                </a:solidFill>
              </a:rPr>
              <a:t>Power of suppliers.</a:t>
            </a:r>
          </a:p>
          <a:p>
            <a:pPr marL="0" lvl="0" indent="0" algn="just">
              <a:buNone/>
              <a:defRPr/>
            </a:pPr>
            <a:r>
              <a:rPr lang="en-US" sz="2400" dirty="0">
                <a:solidFill>
                  <a:prstClr val="black"/>
                </a:solidFill>
              </a:rPr>
              <a:t>3.  Power of buyers.</a:t>
            </a:r>
          </a:p>
          <a:p>
            <a:pPr marL="0" lvl="0" indent="0" algn="just">
              <a:buNone/>
              <a:defRPr/>
            </a:pPr>
            <a:r>
              <a:rPr lang="en-US" sz="2400" dirty="0">
                <a:solidFill>
                  <a:prstClr val="black"/>
                </a:solidFill>
              </a:rPr>
              <a:t>4.  Threat of substitutes.</a:t>
            </a:r>
          </a:p>
          <a:p>
            <a:pPr marL="0" lvl="0" indent="0" algn="just">
              <a:buNone/>
              <a:defRPr/>
            </a:pPr>
            <a:r>
              <a:rPr lang="en-US" sz="2400" dirty="0">
                <a:solidFill>
                  <a:prstClr val="black"/>
                </a:solidFill>
              </a:rPr>
              <a:t>5.  Rivalry among existing competitors.</a:t>
            </a:r>
          </a:p>
        </p:txBody>
      </p:sp>
    </p:spTree>
    <p:extLst>
      <p:ext uri="{BB962C8B-B14F-4D97-AF65-F5344CB8AC3E}">
        <p14:creationId xmlns:p14="http://schemas.microsoft.com/office/powerpoint/2010/main" val="389576778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80430" y="6323076"/>
            <a:ext cx="8532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3–</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0" name="Content Placeholder 1">
            <a:extLst>
              <a:ext uri="{FF2B5EF4-FFF2-40B4-BE49-F238E27FC236}">
                <a16:creationId xmlns:a16="http://schemas.microsoft.com/office/drawing/2014/main" id="{6E56487C-FF18-9544-2907-F77D90727F5B}"/>
              </a:ext>
            </a:extLst>
          </p:cNvPr>
          <p:cNvPicPr>
            <a:picLocks noChangeAspect="1"/>
          </p:cNvPicPr>
          <p:nvPr/>
        </p:nvPicPr>
        <p:blipFill>
          <a:blip r:embed="rId4"/>
          <a:stretch>
            <a:fillRect/>
          </a:stretch>
        </p:blipFill>
        <p:spPr>
          <a:xfrm>
            <a:off x="977037" y="1459186"/>
            <a:ext cx="9043791" cy="4709864"/>
          </a:xfrm>
          <a:prstGeom prst="rect">
            <a:avLst/>
          </a:prstGeom>
        </p:spPr>
      </p:pic>
    </p:spTree>
    <p:extLst>
      <p:ext uri="{BB962C8B-B14F-4D97-AF65-F5344CB8AC3E}">
        <p14:creationId xmlns:p14="http://schemas.microsoft.com/office/powerpoint/2010/main" val="900525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srgbClr val="FF0000"/>
                </a:solidFill>
              </a:rPr>
              <a:t>1. The Threat of Entry:</a:t>
            </a:r>
          </a:p>
          <a:p>
            <a:pPr marL="0" lvl="0" indent="0" algn="just">
              <a:buNone/>
              <a:defRPr/>
            </a:pPr>
            <a:r>
              <a:rPr lang="en-US" sz="2400" dirty="0">
                <a:solidFill>
                  <a:prstClr val="black"/>
                </a:solidFill>
              </a:rPr>
              <a:t>The threat of entry describes the risk that potential competitors will enter the industry. Potential new entry depresses industry profit potential in two major ways:</a:t>
            </a:r>
          </a:p>
          <a:p>
            <a:pPr marL="0" lvl="0" indent="0" algn="just">
              <a:buNone/>
              <a:defRPr/>
            </a:pPr>
            <a:r>
              <a:rPr lang="en-US" sz="2400" dirty="0">
                <a:solidFill>
                  <a:prstClr val="black"/>
                </a:solidFill>
              </a:rPr>
              <a:t>1.  With the threat of additional capacity coming into an industry, incumbent firms may lower prices to make entry appear less attractive to the potential new competitors, which would in turn reduce the overall industry’s profit potential, especially in industries with slow or no overall growth in demand. 2.  The threat of entry by additional competitors may force incumbent firms to spend more to satisfy their existing customers. This spending reduces an industry’s profit potential, especially if firms can’t raise prices.</a:t>
            </a:r>
          </a:p>
        </p:txBody>
      </p:sp>
    </p:spTree>
    <p:extLst>
      <p:ext uri="{BB962C8B-B14F-4D97-AF65-F5344CB8AC3E}">
        <p14:creationId xmlns:p14="http://schemas.microsoft.com/office/powerpoint/2010/main" val="203903546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Of course, the more profitable an industry, the more attractive it is for new competitors to enter. There are, however, a number of important barriers to entry that raise the costs for potential competitors and reduce the threat of entry. Entry barriers, which are advantageous for incumbent firms, are obstacles that determine how easily a firm can enter an industry. </a:t>
            </a:r>
            <a:r>
              <a:rPr lang="en-US" sz="2400" dirty="0">
                <a:solidFill>
                  <a:srgbClr val="FF0000"/>
                </a:solidFill>
              </a:rPr>
              <a:t>Incumbent firms can benefit from several important sources of entry barriers</a:t>
            </a:r>
            <a:r>
              <a:rPr lang="en-US" sz="2400" dirty="0" smtClean="0">
                <a:solidFill>
                  <a:srgbClr val="FF0000"/>
                </a:solidFill>
              </a:rPr>
              <a:t>:</a:t>
            </a:r>
            <a:endParaRPr lang="en-US" sz="2400" dirty="0">
              <a:solidFill>
                <a:srgbClr val="FF0000"/>
              </a:solidFill>
            </a:endParaRPr>
          </a:p>
        </p:txBody>
      </p:sp>
    </p:spTree>
    <p:extLst>
      <p:ext uri="{BB962C8B-B14F-4D97-AF65-F5344CB8AC3E}">
        <p14:creationId xmlns:p14="http://schemas.microsoft.com/office/powerpoint/2010/main" val="341256495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50000"/>
              </a:lnSpc>
              <a:spcBef>
                <a:spcPts val="0"/>
              </a:spcBef>
              <a:buNone/>
              <a:defRPr/>
            </a:pPr>
            <a:r>
              <a:rPr lang="en-US" sz="2400" dirty="0">
                <a:solidFill>
                  <a:prstClr val="black"/>
                </a:solidFill>
              </a:rPr>
              <a:t>■  Economies of scale.</a:t>
            </a:r>
          </a:p>
          <a:p>
            <a:pPr marL="0" lvl="0" indent="0">
              <a:lnSpc>
                <a:spcPct val="150000"/>
              </a:lnSpc>
              <a:spcBef>
                <a:spcPts val="0"/>
              </a:spcBef>
              <a:buNone/>
              <a:defRPr/>
            </a:pPr>
            <a:r>
              <a:rPr lang="en-US" sz="2400" dirty="0">
                <a:solidFill>
                  <a:prstClr val="black"/>
                </a:solidFill>
              </a:rPr>
              <a:t>■  Network effects.</a:t>
            </a:r>
          </a:p>
          <a:p>
            <a:pPr marL="0" lvl="0" indent="0">
              <a:lnSpc>
                <a:spcPct val="150000"/>
              </a:lnSpc>
              <a:spcBef>
                <a:spcPts val="0"/>
              </a:spcBef>
              <a:buNone/>
              <a:defRPr/>
            </a:pPr>
            <a:r>
              <a:rPr lang="en-US" sz="2400" dirty="0">
                <a:solidFill>
                  <a:prstClr val="black"/>
                </a:solidFill>
              </a:rPr>
              <a:t>■  Customer switching costs.</a:t>
            </a:r>
          </a:p>
          <a:p>
            <a:pPr marL="0" lvl="0" indent="0">
              <a:lnSpc>
                <a:spcPct val="150000"/>
              </a:lnSpc>
              <a:spcBef>
                <a:spcPts val="0"/>
              </a:spcBef>
              <a:buNone/>
              <a:defRPr/>
            </a:pPr>
            <a:r>
              <a:rPr lang="en-US" sz="2400" dirty="0">
                <a:solidFill>
                  <a:prstClr val="black"/>
                </a:solidFill>
              </a:rPr>
              <a:t>■  Capital requirements.</a:t>
            </a:r>
          </a:p>
          <a:p>
            <a:pPr marL="0" lvl="0" indent="0">
              <a:lnSpc>
                <a:spcPct val="150000"/>
              </a:lnSpc>
              <a:spcBef>
                <a:spcPts val="0"/>
              </a:spcBef>
              <a:buNone/>
              <a:defRPr/>
            </a:pPr>
            <a:r>
              <a:rPr lang="en-US" sz="2400" dirty="0">
                <a:solidFill>
                  <a:prstClr val="black"/>
                </a:solidFill>
              </a:rPr>
              <a:t>■  Advantages independent of size.</a:t>
            </a:r>
          </a:p>
          <a:p>
            <a:pPr marL="0" lvl="0" indent="0">
              <a:lnSpc>
                <a:spcPct val="150000"/>
              </a:lnSpc>
              <a:spcBef>
                <a:spcPts val="0"/>
              </a:spcBef>
              <a:buNone/>
              <a:defRPr/>
            </a:pPr>
            <a:r>
              <a:rPr lang="en-US" sz="2400" dirty="0">
                <a:solidFill>
                  <a:prstClr val="black"/>
                </a:solidFill>
              </a:rPr>
              <a:t>■  Government policy.</a:t>
            </a:r>
          </a:p>
          <a:p>
            <a:pPr marL="0" lvl="0" indent="0">
              <a:lnSpc>
                <a:spcPct val="150000"/>
              </a:lnSpc>
              <a:spcBef>
                <a:spcPts val="0"/>
              </a:spcBef>
              <a:buNone/>
              <a:defRPr/>
            </a:pPr>
            <a:r>
              <a:rPr lang="en-US" sz="2400" dirty="0">
                <a:solidFill>
                  <a:prstClr val="black"/>
                </a:solidFill>
              </a:rPr>
              <a:t>■  Credible threat of retaliation</a:t>
            </a:r>
            <a:r>
              <a:rPr lang="en-US" sz="2400" dirty="0" smtClean="0">
                <a:solidFill>
                  <a:prstClr val="black"/>
                </a:solidFill>
              </a:rPr>
              <a:t>.</a:t>
            </a:r>
            <a:endParaRPr lang="en-US" sz="2400" dirty="0">
              <a:solidFill>
                <a:prstClr val="black"/>
              </a:solidFill>
            </a:endParaRPr>
          </a:p>
        </p:txBody>
      </p:sp>
    </p:spTree>
    <p:extLst>
      <p:ext uri="{BB962C8B-B14F-4D97-AF65-F5344CB8AC3E}">
        <p14:creationId xmlns:p14="http://schemas.microsoft.com/office/powerpoint/2010/main" val="301589475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spcBef>
                <a:spcPts val="0"/>
              </a:spcBef>
              <a:buNone/>
              <a:defRPr/>
            </a:pPr>
            <a:r>
              <a:rPr lang="en-US" sz="2300" dirty="0">
                <a:solidFill>
                  <a:srgbClr val="FF0000"/>
                </a:solidFill>
              </a:rPr>
              <a:t>2. The power of Suppliers</a:t>
            </a:r>
          </a:p>
          <a:p>
            <a:pPr marL="0" lvl="0" indent="0" algn="just">
              <a:lnSpc>
                <a:spcPct val="150000"/>
              </a:lnSpc>
              <a:spcBef>
                <a:spcPts val="0"/>
              </a:spcBef>
              <a:buNone/>
              <a:defRPr/>
            </a:pPr>
            <a:r>
              <a:rPr lang="en-US" sz="2300" dirty="0">
                <a:solidFill>
                  <a:prstClr val="black"/>
                </a:solidFill>
              </a:rPr>
              <a:t>The bargaining power of suppliers captures pressures that industry suppliers can exert on an industry’s profit potential. This force reduces a firm’s ability to obtain superior performance for two reasons: </a:t>
            </a:r>
            <a:r>
              <a:rPr lang="en-US" sz="2300" dirty="0">
                <a:solidFill>
                  <a:srgbClr val="FF0000"/>
                </a:solidFill>
              </a:rPr>
              <a:t>Powerful suppliers </a:t>
            </a:r>
            <a:r>
              <a:rPr lang="en-US" sz="2300" dirty="0">
                <a:solidFill>
                  <a:prstClr val="black"/>
                </a:solidFill>
              </a:rPr>
              <a:t>can raise the cost of production by demanding higher prices for their inputs or by reducing the quality of the input factor or service level delivered. </a:t>
            </a:r>
            <a:r>
              <a:rPr lang="en-US" sz="2300" dirty="0">
                <a:solidFill>
                  <a:srgbClr val="FF0000"/>
                </a:solidFill>
              </a:rPr>
              <a:t>Powerful suppliers </a:t>
            </a:r>
            <a:r>
              <a:rPr lang="en-US" sz="2300" dirty="0">
                <a:solidFill>
                  <a:prstClr val="black"/>
                </a:solidFill>
              </a:rPr>
              <a:t>are a threat to firms because they reduce the industry’s profit potential by capturing part of the economic value created.</a:t>
            </a:r>
          </a:p>
        </p:txBody>
      </p:sp>
    </p:spTree>
    <p:extLst>
      <p:ext uri="{BB962C8B-B14F-4D97-AF65-F5344CB8AC3E}">
        <p14:creationId xmlns:p14="http://schemas.microsoft.com/office/powerpoint/2010/main" val="245892799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To compete effectively, companies generally need a wide variety of inputs into the production process, including raw materials and components, labor (via individuals or labor unions, when the industry faces collective bargaining), and services. </a:t>
            </a:r>
            <a:r>
              <a:rPr lang="en-US" sz="2400" b="1" dirty="0">
                <a:solidFill>
                  <a:prstClr val="black"/>
                </a:solidFill>
              </a:rPr>
              <a:t>The relative bargaining power of suppliers is high when</a:t>
            </a:r>
          </a:p>
          <a:p>
            <a:pPr marL="0" lvl="0" indent="0" algn="just">
              <a:lnSpc>
                <a:spcPct val="150000"/>
              </a:lnSpc>
              <a:buNone/>
              <a:defRPr/>
            </a:pPr>
            <a:r>
              <a:rPr lang="en-US" sz="2400" dirty="0">
                <a:solidFill>
                  <a:prstClr val="black"/>
                </a:solidFill>
              </a:rPr>
              <a:t>■  The suppliers’ industry is more concentrated than the industry it sells to.</a:t>
            </a:r>
          </a:p>
          <a:p>
            <a:pPr marL="0" lvl="0" indent="0" algn="just">
              <a:lnSpc>
                <a:spcPct val="150000"/>
              </a:lnSpc>
              <a:buNone/>
              <a:defRPr/>
            </a:pPr>
            <a:r>
              <a:rPr lang="en-US" sz="2400" dirty="0">
                <a:solidFill>
                  <a:prstClr val="black"/>
                </a:solidFill>
              </a:rPr>
              <a:t>■  Suppliers do not depend heavily on the industry for a large portion of their revenues.</a:t>
            </a:r>
          </a:p>
        </p:txBody>
      </p:sp>
    </p:spTree>
    <p:extLst>
      <p:ext uri="{BB962C8B-B14F-4D97-AF65-F5344CB8AC3E}">
        <p14:creationId xmlns:p14="http://schemas.microsoft.com/office/powerpoint/2010/main" val="408606160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  Incumbent firms face significant switching costs when changing suppliers.</a:t>
            </a:r>
          </a:p>
          <a:p>
            <a:pPr marL="0" lvl="0" indent="0" algn="just">
              <a:lnSpc>
                <a:spcPct val="150000"/>
              </a:lnSpc>
              <a:buNone/>
              <a:defRPr/>
            </a:pPr>
            <a:r>
              <a:rPr lang="en-US" sz="2400" dirty="0">
                <a:solidFill>
                  <a:prstClr val="black"/>
                </a:solidFill>
              </a:rPr>
              <a:t>■  Suppliers offer products that are differentiated.</a:t>
            </a:r>
          </a:p>
          <a:p>
            <a:pPr marL="0" lvl="0" indent="0" algn="just">
              <a:lnSpc>
                <a:spcPct val="150000"/>
              </a:lnSpc>
              <a:buNone/>
              <a:defRPr/>
            </a:pPr>
            <a:r>
              <a:rPr lang="en-US" sz="2400" dirty="0">
                <a:solidFill>
                  <a:prstClr val="black"/>
                </a:solidFill>
              </a:rPr>
              <a:t>■  There are no readily available substitutes for the products or services that the suppliers offer.</a:t>
            </a:r>
          </a:p>
          <a:p>
            <a:pPr marL="0" lvl="0" indent="0" algn="just">
              <a:lnSpc>
                <a:spcPct val="150000"/>
              </a:lnSpc>
              <a:buNone/>
              <a:defRPr/>
            </a:pPr>
            <a:r>
              <a:rPr lang="en-US" sz="2400" dirty="0">
                <a:solidFill>
                  <a:prstClr val="black"/>
                </a:solidFill>
              </a:rPr>
              <a:t>■  Suppliers can credibly threaten to forward-integrate into the industry.</a:t>
            </a:r>
          </a:p>
        </p:txBody>
      </p:sp>
    </p:spTree>
    <p:extLst>
      <p:ext uri="{BB962C8B-B14F-4D97-AF65-F5344CB8AC3E}">
        <p14:creationId xmlns:p14="http://schemas.microsoft.com/office/powerpoint/2010/main" val="120861014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5899168"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00000"/>
              </a:lnSpc>
              <a:spcBef>
                <a:spcPts val="600"/>
              </a:spcBef>
              <a:buNone/>
              <a:defRPr/>
            </a:pPr>
            <a:r>
              <a:rPr lang="en-US" sz="1800" dirty="0">
                <a:solidFill>
                  <a:srgbClr val="FF0000"/>
                </a:solidFill>
              </a:rPr>
              <a:t>3. The power of Buyers</a:t>
            </a:r>
          </a:p>
          <a:p>
            <a:pPr marL="0" lvl="0" indent="0" algn="just">
              <a:lnSpc>
                <a:spcPct val="100000"/>
              </a:lnSpc>
              <a:spcBef>
                <a:spcPts val="600"/>
              </a:spcBef>
              <a:buNone/>
              <a:defRPr/>
            </a:pPr>
            <a:r>
              <a:rPr lang="en-US" sz="1800" dirty="0">
                <a:solidFill>
                  <a:prstClr val="black"/>
                </a:solidFill>
              </a:rPr>
              <a:t>In many ways, the bargaining power of buyers is the flip side of the bargaining power of suppliers. </a:t>
            </a:r>
            <a:r>
              <a:rPr lang="en-US" sz="1800" dirty="0">
                <a:solidFill>
                  <a:srgbClr val="FF0000"/>
                </a:solidFill>
              </a:rPr>
              <a:t>Buyers are the customers of an industry</a:t>
            </a:r>
            <a:r>
              <a:rPr lang="en-US" sz="1800" dirty="0">
                <a:solidFill>
                  <a:prstClr val="black"/>
                </a:solidFill>
              </a:rPr>
              <a:t>. The power of buyers concerns the pressure an industry’s customers can put on the producer’s margins in the industry by demanding a lower price or higher product quality. When buyers successfully obtain price discounts, it reduces a firm’s top line (revenue). When buyers demand higher quality and more service, it generally raises production costs. Strong buyers can therefore reduce industry profit potential and a firm’s profitability. Powerful buyers are a threat to the producing firms because they reduce the industry’s profit potential by capturing part of the economic value created.</a:t>
            </a:r>
          </a:p>
        </p:txBody>
      </p:sp>
      <p:pic>
        <p:nvPicPr>
          <p:cNvPr id="11" name="Content Placeholder 1">
            <a:extLst>
              <a:ext uri="{FF2B5EF4-FFF2-40B4-BE49-F238E27FC236}">
                <a16:creationId xmlns:a16="http://schemas.microsoft.com/office/drawing/2014/main" id="{63DDBF1B-89DA-47BC-A588-154D6BA9B973}"/>
              </a:ext>
            </a:extLst>
          </p:cNvPr>
          <p:cNvPicPr>
            <a:picLocks noChangeAspect="1"/>
          </p:cNvPicPr>
          <p:nvPr/>
        </p:nvPicPr>
        <p:blipFill>
          <a:blip r:embed="rId3"/>
          <a:stretch>
            <a:fillRect/>
          </a:stretch>
        </p:blipFill>
        <p:spPr>
          <a:xfrm>
            <a:off x="6995886" y="1962413"/>
            <a:ext cx="4279704" cy="4378543"/>
          </a:xfrm>
          <a:prstGeom prst="rect">
            <a:avLst/>
          </a:prstGeom>
        </p:spPr>
      </p:pic>
    </p:spTree>
    <p:extLst>
      <p:ext uri="{BB962C8B-B14F-4D97-AF65-F5344CB8AC3E}">
        <p14:creationId xmlns:p14="http://schemas.microsoft.com/office/powerpoint/2010/main" val="168266690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50000"/>
              </a:lnSpc>
              <a:buNone/>
              <a:defRPr/>
            </a:pPr>
            <a:r>
              <a:rPr lang="en-US" sz="2400" b="1" dirty="0">
                <a:solidFill>
                  <a:prstClr val="black"/>
                </a:solidFill>
              </a:rPr>
              <a:t>The power of buyers is high when</a:t>
            </a:r>
          </a:p>
          <a:p>
            <a:pPr marL="0" lvl="0" indent="0">
              <a:lnSpc>
                <a:spcPct val="150000"/>
              </a:lnSpc>
              <a:buNone/>
              <a:defRPr/>
            </a:pPr>
            <a:r>
              <a:rPr lang="en-US" sz="2400" dirty="0">
                <a:solidFill>
                  <a:prstClr val="black"/>
                </a:solidFill>
              </a:rPr>
              <a:t>■  There are a few buyers and each buyer purchases large quantities relative to the size of a single seller.</a:t>
            </a:r>
          </a:p>
          <a:p>
            <a:pPr marL="0" lvl="0" indent="0">
              <a:lnSpc>
                <a:spcPct val="150000"/>
              </a:lnSpc>
              <a:buNone/>
              <a:defRPr/>
            </a:pPr>
            <a:r>
              <a:rPr lang="en-US" sz="2400" dirty="0">
                <a:solidFill>
                  <a:prstClr val="black"/>
                </a:solidFill>
              </a:rPr>
              <a:t>■  The industry’s products are standardized or undifferentiated commodities.</a:t>
            </a:r>
          </a:p>
          <a:p>
            <a:pPr marL="0" lvl="0" indent="0">
              <a:lnSpc>
                <a:spcPct val="150000"/>
              </a:lnSpc>
              <a:buNone/>
              <a:defRPr/>
            </a:pPr>
            <a:r>
              <a:rPr lang="en-US" sz="2400" dirty="0">
                <a:solidFill>
                  <a:prstClr val="black"/>
                </a:solidFill>
              </a:rPr>
              <a:t>■  Buyers face low or no switching costs.</a:t>
            </a:r>
          </a:p>
          <a:p>
            <a:pPr marL="0" lvl="0" indent="0">
              <a:lnSpc>
                <a:spcPct val="150000"/>
              </a:lnSpc>
              <a:buNone/>
              <a:defRPr/>
            </a:pPr>
            <a:r>
              <a:rPr lang="en-US" sz="2400" dirty="0">
                <a:solidFill>
                  <a:prstClr val="black"/>
                </a:solidFill>
              </a:rPr>
              <a:t>■  Buyers can credibly threaten to backwardly integrate into the industry.</a:t>
            </a:r>
          </a:p>
        </p:txBody>
      </p:sp>
    </p:spTree>
    <p:extLst>
      <p:ext uri="{BB962C8B-B14F-4D97-AF65-F5344CB8AC3E}">
        <p14:creationId xmlns:p14="http://schemas.microsoft.com/office/powerpoint/2010/main" val="426956621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29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In addition, companies need to be aware of situations when buyers are especially price sensitive. This is the case when:</a:t>
            </a:r>
          </a:p>
          <a:p>
            <a:pPr marL="0" lvl="0" indent="0" algn="just">
              <a:lnSpc>
                <a:spcPct val="150000"/>
              </a:lnSpc>
              <a:buNone/>
              <a:defRPr/>
            </a:pPr>
            <a:r>
              <a:rPr lang="en-US" sz="2400" dirty="0">
                <a:solidFill>
                  <a:prstClr val="black"/>
                </a:solidFill>
              </a:rPr>
              <a:t>■  The buyer’s purchase represents a significant fraction of its cost structure or procurement budget.</a:t>
            </a:r>
          </a:p>
          <a:p>
            <a:pPr marL="0" lvl="0" indent="0" algn="just">
              <a:lnSpc>
                <a:spcPct val="150000"/>
              </a:lnSpc>
              <a:buNone/>
              <a:defRPr/>
            </a:pPr>
            <a:r>
              <a:rPr lang="en-US" sz="2400" dirty="0">
                <a:solidFill>
                  <a:prstClr val="black"/>
                </a:solidFill>
              </a:rPr>
              <a:t>■  Buyers earn low profits or are strapped for cash.</a:t>
            </a:r>
          </a:p>
          <a:p>
            <a:pPr marL="0" lvl="0" indent="0" algn="just">
              <a:lnSpc>
                <a:spcPct val="150000"/>
              </a:lnSpc>
              <a:buNone/>
              <a:defRPr/>
            </a:pPr>
            <a:r>
              <a:rPr lang="en-US" sz="2400" dirty="0">
                <a:solidFill>
                  <a:prstClr val="black"/>
                </a:solidFill>
              </a:rPr>
              <a:t>■  The quality (cost) of the buyers’ products and services is not affected much by the quality (cost) of their inputs.</a:t>
            </a:r>
          </a:p>
        </p:txBody>
      </p:sp>
    </p:spTree>
    <p:extLst>
      <p:ext uri="{BB962C8B-B14F-4D97-AF65-F5344CB8AC3E}">
        <p14:creationId xmlns:p14="http://schemas.microsoft.com/office/powerpoint/2010/main" val="403239539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srgbClr val="FF0000"/>
                </a:solidFill>
              </a:rPr>
              <a:t>4. The Threat of substitutes</a:t>
            </a:r>
          </a:p>
          <a:p>
            <a:pPr marL="0" lvl="0" indent="0" algn="just">
              <a:buNone/>
              <a:defRPr/>
            </a:pPr>
            <a:r>
              <a:rPr lang="en-US" sz="2400" dirty="0">
                <a:solidFill>
                  <a:prstClr val="black"/>
                </a:solidFill>
              </a:rPr>
              <a:t>Substitutes meet the same basic customer needs as the industry’s product but in a different way. </a:t>
            </a:r>
            <a:r>
              <a:rPr lang="en-US" sz="2400" dirty="0">
                <a:solidFill>
                  <a:srgbClr val="FF0000"/>
                </a:solidFill>
              </a:rPr>
              <a:t>The threat of substitutes is </a:t>
            </a:r>
            <a:r>
              <a:rPr lang="en-US" sz="2400" dirty="0">
                <a:solidFill>
                  <a:prstClr val="black"/>
                </a:solidFill>
              </a:rPr>
              <a:t>the idea that products or services available from outside the given industry will come close to meeting the needs of current customers.</a:t>
            </a:r>
          </a:p>
          <a:p>
            <a:pPr marL="0" lvl="0" indent="0" algn="just">
              <a:buNone/>
              <a:defRPr/>
            </a:pPr>
            <a:r>
              <a:rPr lang="en-US" sz="2400" dirty="0">
                <a:solidFill>
                  <a:prstClr val="black"/>
                </a:solidFill>
              </a:rPr>
              <a:t>A high threat of substitutes reduces industry profit potential by limiting the price the industry’s competitors can charge for their products and services. </a:t>
            </a:r>
            <a:r>
              <a:rPr lang="en-US" sz="2400" dirty="0">
                <a:solidFill>
                  <a:srgbClr val="FF0000"/>
                </a:solidFill>
              </a:rPr>
              <a:t>The threat of substitutes is high when</a:t>
            </a:r>
            <a:r>
              <a:rPr lang="en-US" sz="2400" dirty="0">
                <a:solidFill>
                  <a:prstClr val="black"/>
                </a:solidFill>
              </a:rPr>
              <a:t>:</a:t>
            </a:r>
          </a:p>
          <a:p>
            <a:pPr marL="0" lvl="0" indent="0" algn="just">
              <a:buNone/>
              <a:defRPr/>
            </a:pPr>
            <a:r>
              <a:rPr lang="en-US" sz="2400" dirty="0">
                <a:solidFill>
                  <a:prstClr val="black"/>
                </a:solidFill>
              </a:rPr>
              <a:t>■  The substitute offers an attractive price-performance trade-off.</a:t>
            </a:r>
          </a:p>
          <a:p>
            <a:pPr marL="0" lvl="0" indent="0" algn="just">
              <a:buNone/>
              <a:defRPr/>
            </a:pPr>
            <a:r>
              <a:rPr lang="en-US" sz="2400" dirty="0">
                <a:solidFill>
                  <a:prstClr val="black"/>
                </a:solidFill>
              </a:rPr>
              <a:t>■  The buyer’s cost of switching to the substitute is low.</a:t>
            </a:r>
          </a:p>
        </p:txBody>
      </p:sp>
    </p:spTree>
    <p:extLst>
      <p:ext uri="{BB962C8B-B14F-4D97-AF65-F5344CB8AC3E}">
        <p14:creationId xmlns:p14="http://schemas.microsoft.com/office/powerpoint/2010/main" val="151046453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spcBef>
                <a:spcPts val="0"/>
              </a:spcBef>
              <a:buNone/>
              <a:defRPr/>
            </a:pPr>
            <a:r>
              <a:rPr lang="en-US" sz="2300" dirty="0">
                <a:solidFill>
                  <a:srgbClr val="FF0000"/>
                </a:solidFill>
              </a:rPr>
              <a:t>5. rivalry among existing competitors</a:t>
            </a:r>
          </a:p>
          <a:p>
            <a:pPr marL="0" lvl="0" indent="0" algn="just">
              <a:lnSpc>
                <a:spcPct val="150000"/>
              </a:lnSpc>
              <a:spcBef>
                <a:spcPts val="0"/>
              </a:spcBef>
              <a:buNone/>
              <a:defRPr/>
            </a:pPr>
            <a:r>
              <a:rPr lang="en-US" sz="2300" dirty="0">
                <a:solidFill>
                  <a:prstClr val="black"/>
                </a:solidFill>
              </a:rPr>
              <a:t>Rivalry among existing competitors describes the intensity with which companies within the same industry jockey for market share and profitability. It can range from genteel to cut-throat. The other four forces—threat of entry, the power of buyers and suppliers, and the threat of substitutes—all exert pressure upon this rivalry, as indicated by the arrows pointing toward the center in Exhibit 3.2. The stronger the forces, the stronger the expected competitive intensity, which in turn limits the industry’s profit potential.</a:t>
            </a:r>
          </a:p>
        </p:txBody>
      </p:sp>
    </p:spTree>
    <p:extLst>
      <p:ext uri="{BB962C8B-B14F-4D97-AF65-F5344CB8AC3E}">
        <p14:creationId xmlns:p14="http://schemas.microsoft.com/office/powerpoint/2010/main" val="80985047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The intensity of rivalry among existing competitors is determined largely by the </a:t>
            </a:r>
            <a:r>
              <a:rPr lang="en-US" sz="2400" b="1" dirty="0">
                <a:solidFill>
                  <a:srgbClr val="FF0000"/>
                </a:solidFill>
              </a:rPr>
              <a:t>following factors:</a:t>
            </a:r>
          </a:p>
          <a:p>
            <a:pPr marL="0" lvl="0" indent="0" algn="just">
              <a:lnSpc>
                <a:spcPct val="150000"/>
              </a:lnSpc>
              <a:buNone/>
              <a:defRPr/>
            </a:pPr>
            <a:r>
              <a:rPr lang="en-US" sz="2400" dirty="0">
                <a:solidFill>
                  <a:prstClr val="black"/>
                </a:solidFill>
              </a:rPr>
              <a:t>■  Competitive industry structure.</a:t>
            </a:r>
          </a:p>
          <a:p>
            <a:pPr marL="0" lvl="0" indent="0" algn="just">
              <a:lnSpc>
                <a:spcPct val="150000"/>
              </a:lnSpc>
              <a:buNone/>
              <a:defRPr/>
            </a:pPr>
            <a:r>
              <a:rPr lang="en-US" sz="2400" dirty="0">
                <a:solidFill>
                  <a:prstClr val="black"/>
                </a:solidFill>
              </a:rPr>
              <a:t>■  Industry growth.</a:t>
            </a:r>
          </a:p>
          <a:p>
            <a:pPr marL="0" lvl="0" indent="0" algn="just">
              <a:lnSpc>
                <a:spcPct val="150000"/>
              </a:lnSpc>
              <a:buNone/>
              <a:defRPr/>
            </a:pPr>
            <a:r>
              <a:rPr lang="en-US" sz="2400" dirty="0">
                <a:solidFill>
                  <a:prstClr val="black"/>
                </a:solidFill>
              </a:rPr>
              <a:t>■  Strategic commitments.</a:t>
            </a:r>
          </a:p>
          <a:p>
            <a:pPr marL="0" lvl="0" indent="0" algn="just">
              <a:lnSpc>
                <a:spcPct val="150000"/>
              </a:lnSpc>
              <a:buNone/>
              <a:defRPr/>
            </a:pPr>
            <a:r>
              <a:rPr lang="en-US" sz="2400" dirty="0">
                <a:solidFill>
                  <a:prstClr val="black"/>
                </a:solidFill>
              </a:rPr>
              <a:t>■  Exit barriers.</a:t>
            </a:r>
          </a:p>
        </p:txBody>
      </p:sp>
    </p:spTree>
    <p:extLst>
      <p:ext uri="{BB962C8B-B14F-4D97-AF65-F5344CB8AC3E}">
        <p14:creationId xmlns:p14="http://schemas.microsoft.com/office/powerpoint/2010/main" val="242158898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srgbClr val="FF0000"/>
                </a:solidFill>
              </a:rPr>
              <a:t>Competitive Industry Structure.  </a:t>
            </a:r>
            <a:r>
              <a:rPr lang="en-US" sz="2400" dirty="0">
                <a:solidFill>
                  <a:prstClr val="black"/>
                </a:solidFill>
              </a:rPr>
              <a:t>The competitive industry structure refers to elements and features common to all industries. The structure of an industry is largely captured by</a:t>
            </a:r>
          </a:p>
          <a:p>
            <a:pPr marL="0" lvl="0" indent="0" algn="just">
              <a:buNone/>
              <a:defRPr/>
            </a:pPr>
            <a:r>
              <a:rPr lang="en-US" sz="2400" dirty="0">
                <a:solidFill>
                  <a:prstClr val="black"/>
                </a:solidFill>
              </a:rPr>
              <a:t>■  The number and size of its competitors.</a:t>
            </a:r>
          </a:p>
          <a:p>
            <a:pPr marL="0" lvl="0" indent="0" algn="just">
              <a:buNone/>
              <a:defRPr/>
            </a:pPr>
            <a:r>
              <a:rPr lang="en-US" sz="2400" dirty="0">
                <a:solidFill>
                  <a:prstClr val="black"/>
                </a:solidFill>
              </a:rPr>
              <a:t>■  The firms’ degree of pricing power.</a:t>
            </a:r>
          </a:p>
          <a:p>
            <a:pPr marL="0" lvl="0" indent="0" algn="just">
              <a:buNone/>
              <a:defRPr/>
            </a:pPr>
            <a:r>
              <a:rPr lang="en-US" sz="2400" dirty="0">
                <a:solidFill>
                  <a:prstClr val="black"/>
                </a:solidFill>
              </a:rPr>
              <a:t>■  The type of product or service (commodity or differentiated product).</a:t>
            </a:r>
          </a:p>
          <a:p>
            <a:pPr marL="0" lvl="0" indent="0" algn="just">
              <a:buNone/>
              <a:defRPr/>
            </a:pPr>
            <a:r>
              <a:rPr lang="en-US" sz="2400" dirty="0">
                <a:solidFill>
                  <a:prstClr val="black"/>
                </a:solidFill>
              </a:rPr>
              <a:t>■  The height of entry barriers.</a:t>
            </a:r>
          </a:p>
        </p:txBody>
      </p:sp>
    </p:spTree>
    <p:extLst>
      <p:ext uri="{BB962C8B-B14F-4D97-AF65-F5344CB8AC3E}">
        <p14:creationId xmlns:p14="http://schemas.microsoft.com/office/powerpoint/2010/main" val="20253751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FF0000"/>
                </a:solidFill>
              </a:rPr>
              <a:t>Industry Growth.  </a:t>
            </a:r>
            <a:r>
              <a:rPr lang="en-US" sz="2400" dirty="0">
                <a:solidFill>
                  <a:prstClr val="black"/>
                </a:solidFill>
              </a:rPr>
              <a:t>Industry growth directly affects the intensity of rivalry among competitors. In periods of high growth, consumer demand rises, and price competition among firms frequently decreases. Because the pie is expanding, rivals are focused on capturing part of that larger pie rather than taking market share and profitability away from one another. The demand for knee replacements, for example, is a fast-growing segment in the  medical products industry.</a:t>
            </a:r>
          </a:p>
        </p:txBody>
      </p:sp>
    </p:spTree>
    <p:extLst>
      <p:ext uri="{BB962C8B-B14F-4D97-AF65-F5344CB8AC3E}">
        <p14:creationId xmlns:p14="http://schemas.microsoft.com/office/powerpoint/2010/main" val="395873810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FF0000"/>
                </a:solidFill>
              </a:rPr>
              <a:t>Strategic Commitments.  </a:t>
            </a:r>
            <a:r>
              <a:rPr lang="en-US" sz="2400" dirty="0">
                <a:solidFill>
                  <a:prstClr val="black"/>
                </a:solidFill>
              </a:rPr>
              <a:t>If firms make strategic commitments to compete in an industry, rivalry among competitors is likely to be more intense. We defined strategic commitments(in Chapter 2) as firm actions that are costly, long-term oriented, and difficult to reverse. Strategic commitments to a specific industry can stem from large, fixed cost requirements, but also from non-economic considerations.</a:t>
            </a:r>
          </a:p>
        </p:txBody>
      </p:sp>
    </p:spTree>
    <p:extLst>
      <p:ext uri="{BB962C8B-B14F-4D97-AF65-F5344CB8AC3E}">
        <p14:creationId xmlns:p14="http://schemas.microsoft.com/office/powerpoint/2010/main" val="42783286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dirty="0">
                <a:solidFill>
                  <a:srgbClr val="FF0000"/>
                </a:solidFill>
              </a:rPr>
              <a:t>Exit Barriers.  </a:t>
            </a:r>
            <a:r>
              <a:rPr lang="en-US" dirty="0">
                <a:solidFill>
                  <a:prstClr val="black"/>
                </a:solidFill>
              </a:rPr>
              <a:t>The rivalry among existing competitors is also a function of an industry’s </a:t>
            </a:r>
            <a:r>
              <a:rPr lang="en-US" b="1" dirty="0">
                <a:solidFill>
                  <a:srgbClr val="FF0000"/>
                </a:solidFill>
              </a:rPr>
              <a:t>exit barriers</a:t>
            </a:r>
            <a:r>
              <a:rPr lang="en-US" dirty="0">
                <a:solidFill>
                  <a:prstClr val="black"/>
                </a:solidFill>
              </a:rPr>
              <a:t>, the obstacles that determine how easily a firm can leave that industry. Exit barriers comprise both economic and social factors. They include fixed costs that must be paid regardless of whether the company is operating in the industry or not.</a:t>
            </a:r>
          </a:p>
        </p:txBody>
      </p:sp>
    </p:spTree>
    <p:extLst>
      <p:ext uri="{BB962C8B-B14F-4D97-AF65-F5344CB8AC3E}">
        <p14:creationId xmlns:p14="http://schemas.microsoft.com/office/powerpoint/2010/main" val="411051475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dirty="0">
                <a:solidFill>
                  <a:srgbClr val="FF0000"/>
                </a:solidFill>
              </a:rPr>
              <a:t>A Sixth Force: The Strategic role of Complements</a:t>
            </a:r>
          </a:p>
          <a:p>
            <a:pPr marL="0" lvl="0" indent="0" algn="just">
              <a:lnSpc>
                <a:spcPct val="150000"/>
              </a:lnSpc>
              <a:buNone/>
              <a:defRPr/>
            </a:pPr>
            <a:r>
              <a:rPr lang="en-US" dirty="0">
                <a:solidFill>
                  <a:prstClr val="black"/>
                </a:solidFill>
              </a:rPr>
              <a:t>As valuable as the five forces model is for explaining the profit potential and attractiveness of industries, the value of Porter’s five forces model can be further enhanced if one also considers the availability of complements</a:t>
            </a:r>
            <a:r>
              <a:rPr lang="en-US" dirty="0" smtClean="0">
                <a:solidFill>
                  <a:prstClr val="black"/>
                </a:solidFill>
              </a:rPr>
              <a:t>.</a:t>
            </a:r>
            <a:endParaRPr lang="en-US" dirty="0">
              <a:solidFill>
                <a:prstClr val="black"/>
              </a:solidFill>
            </a:endParaRPr>
          </a:p>
        </p:txBody>
      </p:sp>
    </p:spTree>
    <p:extLst>
      <p:ext uri="{BB962C8B-B14F-4D97-AF65-F5344CB8AC3E}">
        <p14:creationId xmlns:p14="http://schemas.microsoft.com/office/powerpoint/2010/main" val="116901691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300" dirty="0">
                <a:solidFill>
                  <a:srgbClr val="FF0000"/>
                </a:solidFill>
              </a:rPr>
              <a:t>A complement </a:t>
            </a:r>
            <a:r>
              <a:rPr lang="en-US" sz="2300" dirty="0">
                <a:solidFill>
                  <a:prstClr val="black"/>
                </a:solidFill>
              </a:rPr>
              <a:t>is a product, service, or competency that adds value to the original product offering when the two are used in tandem. Complements increase demand for the primary product, thereby enhancing the profit potential for the industry and the firm. A company is a complement or to your company if customers value your product or service offering more when they are able to combine it with the other company’s product or service. Firms may choose to provide the complements themselves or work with another company to accomplish this</a:t>
            </a:r>
            <a:r>
              <a:rPr lang="en-US" sz="2300" dirty="0" smtClean="0">
                <a:solidFill>
                  <a:prstClr val="black"/>
                </a:solidFill>
              </a:rPr>
              <a:t>.</a:t>
            </a:r>
            <a:endParaRPr lang="en-US" sz="2300" dirty="0">
              <a:solidFill>
                <a:prstClr val="black"/>
              </a:solidFill>
            </a:endParaRPr>
          </a:p>
        </p:txBody>
      </p:sp>
    </p:spTree>
    <p:extLst>
      <p:ext uri="{BB962C8B-B14F-4D97-AF65-F5344CB8AC3E}">
        <p14:creationId xmlns:p14="http://schemas.microsoft.com/office/powerpoint/2010/main" val="177302912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000" dirty="0">
                <a:solidFill>
                  <a:srgbClr val="FF0000"/>
                </a:solidFill>
              </a:rPr>
              <a:t>For example, </a:t>
            </a:r>
            <a:r>
              <a:rPr lang="en-US" sz="2000" dirty="0">
                <a:solidFill>
                  <a:prstClr val="black"/>
                </a:solidFill>
              </a:rPr>
              <a:t>in the smartphone industry, Google complements Samsung. The Korean high-tech company’s smartphones are more valuable when they come with Google’s Android system installed. At the same time, Google and Samsung are increasingly becoming competitors. With Google’s acquisition of Motorola Mobility, the online search company is planning to launch its own line of smartphones and Chromebooks. This development illustrates the process of co-opetition, which is cooperation by competitors to achieve a strategic objective. Samsung and Google cooperate as complementary to compete against Apple’s strong position in the mobile device industry, while at the same time Samsung and Google are increasingly becoming competitive with one another.</a:t>
            </a:r>
          </a:p>
        </p:txBody>
      </p:sp>
    </p:spTree>
    <p:extLst>
      <p:ext uri="{BB962C8B-B14F-4D97-AF65-F5344CB8AC3E}">
        <p14:creationId xmlns:p14="http://schemas.microsoft.com/office/powerpoint/2010/main" val="132132528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200" b="1" dirty="0">
                <a:solidFill>
                  <a:srgbClr val="FF0000"/>
                </a:solidFill>
              </a:rPr>
              <a:t>3.3 Changes over Time: Industry Dynamics</a:t>
            </a:r>
          </a:p>
          <a:p>
            <a:pPr marL="0" lvl="0" indent="0" algn="just">
              <a:lnSpc>
                <a:spcPct val="150000"/>
              </a:lnSpc>
              <a:buNone/>
              <a:defRPr/>
            </a:pPr>
            <a:r>
              <a:rPr lang="en-US" sz="2200" dirty="0">
                <a:solidFill>
                  <a:prstClr val="black"/>
                </a:solidFill>
              </a:rPr>
              <a:t>Although the five-forces-plus-complements model is useful in understanding an industry’s profit potential, it provides only a point-in-time snapshot of a moving target. With this model (as with other static models), one cannot determine the changing speed of an industry or the rate of innovation. This drawback implies that managers must repeat their analysis over time in order to create a more accurate picture of their industry. It is therefore important that managers consider industry dynamics.</a:t>
            </a:r>
          </a:p>
        </p:txBody>
      </p:sp>
    </p:spTree>
    <p:extLst>
      <p:ext uri="{BB962C8B-B14F-4D97-AF65-F5344CB8AC3E}">
        <p14:creationId xmlns:p14="http://schemas.microsoft.com/office/powerpoint/2010/main" val="142790526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200" dirty="0">
                <a:solidFill>
                  <a:prstClr val="black"/>
                </a:solidFill>
              </a:rPr>
              <a:t>Industry structures are not </a:t>
            </a:r>
            <a:r>
              <a:rPr lang="en-US" sz="2200" dirty="0">
                <a:solidFill>
                  <a:srgbClr val="FF0000"/>
                </a:solidFill>
              </a:rPr>
              <a:t>stable</a:t>
            </a:r>
            <a:r>
              <a:rPr lang="en-US" sz="2200" dirty="0">
                <a:solidFill>
                  <a:prstClr val="black"/>
                </a:solidFill>
              </a:rPr>
              <a:t> over time. Rather, </a:t>
            </a:r>
            <a:r>
              <a:rPr lang="en-US" sz="2200" dirty="0">
                <a:solidFill>
                  <a:srgbClr val="FF0000"/>
                </a:solidFill>
              </a:rPr>
              <a:t>they are dynamic</a:t>
            </a:r>
            <a:r>
              <a:rPr lang="en-US" sz="2200" dirty="0">
                <a:solidFill>
                  <a:prstClr val="black"/>
                </a:solidFill>
              </a:rPr>
              <a:t>. Since a consolidated industry tends to be more profitable than a fragmented one firms have a tendency to change the industry structure in their favor, making it more consolidated through horizontal mergers and acquisitions. Having fewer competitors generally equates to higher industry profitability. Industry incumbents, therefore, have an incentive to reduce the number of competitors in the industry. With fewer but larger competitors, incumbent firms can mitigate the threat of strong competitive forces such as supplier or buyer power more effectively.</a:t>
            </a:r>
          </a:p>
        </p:txBody>
      </p:sp>
    </p:spTree>
    <p:extLst>
      <p:ext uri="{BB962C8B-B14F-4D97-AF65-F5344CB8AC3E}">
        <p14:creationId xmlns:p14="http://schemas.microsoft.com/office/powerpoint/2010/main" val="28999699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spcBef>
                <a:spcPts val="0"/>
              </a:spcBef>
              <a:buNone/>
              <a:defRPr/>
            </a:pPr>
            <a:r>
              <a:rPr lang="en-US" sz="2200" b="1" dirty="0">
                <a:solidFill>
                  <a:srgbClr val="FF0000"/>
                </a:solidFill>
              </a:rPr>
              <a:t>3.4  Performance Differences within the Same Industry: Strategic Groups</a:t>
            </a:r>
          </a:p>
          <a:p>
            <a:pPr marL="0" lvl="0" indent="0" algn="just">
              <a:lnSpc>
                <a:spcPct val="150000"/>
              </a:lnSpc>
              <a:spcBef>
                <a:spcPts val="0"/>
              </a:spcBef>
              <a:buNone/>
              <a:defRPr/>
            </a:pPr>
            <a:r>
              <a:rPr lang="en-US" sz="2200" dirty="0">
                <a:solidFill>
                  <a:prstClr val="black"/>
                </a:solidFill>
              </a:rPr>
              <a:t>In further analyzing the firm’s external environment to explain performance differences, we now move to firms within the same industry. As noted earlier in the chapter, a firm occupies a place within a strategic group, a set of companies that pursue a similar strategy within a specific industry in their quest for competitive advantage. Strategic groups differ from one another along important dimensions such as expenditures on research and development, technology, product differentiation, product and service offerings, pricing, market segments, distribution channels, and customer service. </a:t>
            </a:r>
          </a:p>
        </p:txBody>
      </p:sp>
    </p:spTree>
    <p:extLst>
      <p:ext uri="{BB962C8B-B14F-4D97-AF65-F5344CB8AC3E}">
        <p14:creationId xmlns:p14="http://schemas.microsoft.com/office/powerpoint/2010/main" val="768537019"/>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To explain differences in firm performance within the same industry, the </a:t>
            </a:r>
            <a:r>
              <a:rPr lang="en-US" sz="2400" b="1" dirty="0">
                <a:solidFill>
                  <a:srgbClr val="FF0000"/>
                </a:solidFill>
              </a:rPr>
              <a:t>strategic group model </a:t>
            </a:r>
            <a:r>
              <a:rPr lang="en-US" sz="2400" dirty="0">
                <a:solidFill>
                  <a:prstClr val="black"/>
                </a:solidFill>
              </a:rPr>
              <a:t>clusters different firms into groups based on a few key strategic dimensions. Even within the same industry, firm performances differ depending on strategic group membership. Some strategic groups tend to be more profitable than others. This difference implies that firm performance is determined not only by the industry to which the firm belongs, but also by its strategic group membership.</a:t>
            </a:r>
          </a:p>
        </p:txBody>
      </p:sp>
    </p:spTree>
    <p:extLst>
      <p:ext uri="{BB962C8B-B14F-4D97-AF65-F5344CB8AC3E}">
        <p14:creationId xmlns:p14="http://schemas.microsoft.com/office/powerpoint/2010/main" val="232808720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spcBef>
                <a:spcPts val="600"/>
              </a:spcBef>
              <a:buNone/>
              <a:defRPr/>
            </a:pPr>
            <a:r>
              <a:rPr lang="en-US" sz="2400" dirty="0">
                <a:solidFill>
                  <a:srgbClr val="FF0000"/>
                </a:solidFill>
              </a:rPr>
              <a:t>- The Strategic Group Model</a:t>
            </a:r>
          </a:p>
          <a:p>
            <a:pPr marL="0" lvl="0" indent="0" algn="just">
              <a:lnSpc>
                <a:spcPct val="150000"/>
              </a:lnSpc>
              <a:spcBef>
                <a:spcPts val="600"/>
              </a:spcBef>
              <a:buNone/>
              <a:defRPr/>
            </a:pPr>
            <a:r>
              <a:rPr lang="en-US" sz="2400" dirty="0">
                <a:solidFill>
                  <a:prstClr val="black"/>
                </a:solidFill>
              </a:rPr>
              <a:t>To understand competitive behavior and performance within an industry, we can map the industry competitors into strategic groups. We do this as shown:</a:t>
            </a:r>
          </a:p>
          <a:p>
            <a:pPr marL="0" lvl="0" indent="0" algn="just">
              <a:lnSpc>
                <a:spcPct val="150000"/>
              </a:lnSpc>
              <a:spcBef>
                <a:spcPts val="600"/>
              </a:spcBef>
              <a:buNone/>
              <a:defRPr/>
            </a:pPr>
            <a:r>
              <a:rPr lang="en-US" sz="2400" dirty="0">
                <a:solidFill>
                  <a:prstClr val="black"/>
                </a:solidFill>
              </a:rPr>
              <a:t>■  Identify the most important strategic dimensions such as expenditures on research and development, technology, product differentiation, product and service offerings, pricing, market segments, distribution channels, and customer service.</a:t>
            </a:r>
          </a:p>
        </p:txBody>
      </p:sp>
    </p:spTree>
    <p:extLst>
      <p:ext uri="{BB962C8B-B14F-4D97-AF65-F5344CB8AC3E}">
        <p14:creationId xmlns:p14="http://schemas.microsoft.com/office/powerpoint/2010/main" val="403902017"/>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  Choose two key dimensions for the horizontal and vertical axes, which expose important differences among the competitors. The dimensions chosen for the axes should not be highly correlated.</a:t>
            </a:r>
          </a:p>
          <a:p>
            <a:pPr marL="0" lvl="0" indent="0" algn="just">
              <a:lnSpc>
                <a:spcPct val="150000"/>
              </a:lnSpc>
              <a:buNone/>
              <a:defRPr/>
            </a:pPr>
            <a:r>
              <a:rPr lang="en-US" sz="2400" dirty="0">
                <a:solidFill>
                  <a:prstClr val="black"/>
                </a:solidFill>
              </a:rPr>
              <a:t>■  Graph the firms in the strategic group, indicating each firm’s market share by the size  of the bubble with which it is represented.</a:t>
            </a:r>
          </a:p>
          <a:p>
            <a:pPr marL="0" lvl="0" indent="0" algn="just">
              <a:lnSpc>
                <a:spcPct val="150000"/>
              </a:lnSpc>
              <a:buNone/>
              <a:defRPr/>
            </a:pPr>
            <a:endParaRPr lang="en-US" sz="100" dirty="0">
              <a:solidFill>
                <a:prstClr val="black"/>
              </a:solidFill>
            </a:endParaRPr>
          </a:p>
          <a:p>
            <a:pPr marL="0" lvl="0" indent="0" algn="just">
              <a:lnSpc>
                <a:spcPct val="150000"/>
              </a:lnSpc>
              <a:buNone/>
              <a:defRPr/>
            </a:pPr>
            <a:r>
              <a:rPr lang="en-US" sz="2400" dirty="0">
                <a:solidFill>
                  <a:prstClr val="black"/>
                </a:solidFill>
              </a:rPr>
              <a:t>The strategic group mapping in Exhibit 3.5 provides some additional insights</a:t>
            </a:r>
            <a:r>
              <a:rPr lang="en-US" sz="2400" dirty="0" smtClean="0">
                <a:solidFill>
                  <a:prstClr val="black"/>
                </a:solidFill>
              </a:rPr>
              <a:t>:</a:t>
            </a:r>
            <a:endParaRPr lang="en-US" sz="2400" dirty="0">
              <a:solidFill>
                <a:prstClr val="black"/>
              </a:solidFill>
            </a:endParaRPr>
          </a:p>
        </p:txBody>
      </p:sp>
    </p:spTree>
    <p:extLst>
      <p:ext uri="{BB962C8B-B14F-4D97-AF65-F5344CB8AC3E}">
        <p14:creationId xmlns:p14="http://schemas.microsoft.com/office/powerpoint/2010/main" val="599510688"/>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80430" y="6323076"/>
            <a:ext cx="8532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3–</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9" name="Content Placeholder 1">
            <a:extLst>
              <a:ext uri="{FF2B5EF4-FFF2-40B4-BE49-F238E27FC236}">
                <a16:creationId xmlns:a16="http://schemas.microsoft.com/office/drawing/2014/main" id="{EFE423EB-AAA4-EA35-C269-E3B7AA343C09}"/>
              </a:ext>
            </a:extLst>
          </p:cNvPr>
          <p:cNvPicPr>
            <a:picLocks noChangeAspect="1"/>
          </p:cNvPicPr>
          <p:nvPr/>
        </p:nvPicPr>
        <p:blipFill>
          <a:blip r:embed="rId4"/>
          <a:stretch>
            <a:fillRect/>
          </a:stretch>
        </p:blipFill>
        <p:spPr>
          <a:xfrm>
            <a:off x="832110" y="1575742"/>
            <a:ext cx="9321824" cy="4515937"/>
          </a:xfrm>
          <a:prstGeom prst="rect">
            <a:avLst/>
          </a:prstGeom>
        </p:spPr>
      </p:pic>
    </p:spTree>
    <p:extLst>
      <p:ext uri="{BB962C8B-B14F-4D97-AF65-F5344CB8AC3E}">
        <p14:creationId xmlns:p14="http://schemas.microsoft.com/office/powerpoint/2010/main" val="13378155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External Analysis: Industry  Structure, Competitive Forces, and Strategic Groups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243403"/>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spcBef>
                <a:spcPts val="0"/>
              </a:spcBef>
              <a:buNone/>
              <a:defRPr/>
            </a:pPr>
            <a:r>
              <a:rPr lang="en-US" sz="2000" dirty="0">
                <a:solidFill>
                  <a:srgbClr val="FF0000"/>
                </a:solidFill>
              </a:rPr>
              <a:t>- Mobility Barriers</a:t>
            </a:r>
          </a:p>
          <a:p>
            <a:pPr marL="0" lvl="0" indent="0" algn="just">
              <a:lnSpc>
                <a:spcPct val="150000"/>
              </a:lnSpc>
              <a:spcBef>
                <a:spcPts val="0"/>
              </a:spcBef>
              <a:buNone/>
              <a:defRPr/>
            </a:pPr>
            <a:r>
              <a:rPr lang="en-US" sz="2000" dirty="0">
                <a:solidFill>
                  <a:prstClr val="black"/>
                </a:solidFill>
              </a:rPr>
              <a:t>Although some strategic groups tend to be more profitable and therefore more attractive than others, mobility barriers restrict movement between groups. These are industry-specific factors that separate one strategic group from another. The two groups identified in Exhibit  3.5 are separated by the fact that offering inter-national routes necessitates the hub-and-spoke model. Frequently, the international routes tend to be the remaining profitable routes left for the legacy carriers; albeit the up-and-coming Persian Gulf region carriers, in particular Emirates, Etihad Airways, and Qatar Airways, are beginning to threaten this profit sanctuary.</a:t>
            </a:r>
          </a:p>
        </p:txBody>
      </p:sp>
    </p:spTree>
    <p:extLst>
      <p:ext uri="{BB962C8B-B14F-4D97-AF65-F5344CB8AC3E}">
        <p14:creationId xmlns:p14="http://schemas.microsoft.com/office/powerpoint/2010/main" val="3120276173"/>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547958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15201" y="1586295"/>
            <a:ext cx="5479582" cy="757130"/>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6367477"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50000"/>
              </a:lnSpc>
              <a:buNone/>
              <a:defRPr/>
            </a:pPr>
            <a:r>
              <a:rPr lang="en-US" sz="2400" dirty="0"/>
              <a:t>Strategic management, third edition, 2017 By Frank t. </a:t>
            </a:r>
            <a:r>
              <a:rPr lang="en-US" sz="2400" dirty="0" err="1" smtClean="0"/>
              <a:t>Rothaermel</a:t>
            </a:r>
            <a:r>
              <a:rPr lang="en-US" sz="2400" dirty="0" smtClean="0"/>
              <a:t> </a:t>
            </a:r>
          </a:p>
          <a:p>
            <a:pPr marL="0" lvl="0" indent="0">
              <a:lnSpc>
                <a:spcPct val="150000"/>
              </a:lnSpc>
              <a:buNone/>
              <a:defRPr/>
            </a:pPr>
            <a:r>
              <a:rPr lang="en-US" sz="2400" dirty="0" smtClean="0"/>
              <a:t>Georgia </a:t>
            </a:r>
            <a:r>
              <a:rPr lang="en-US" sz="2400" dirty="0"/>
              <a:t>Institute of Technology.</a:t>
            </a:r>
          </a:p>
        </p:txBody>
      </p:sp>
      <p:pic>
        <p:nvPicPr>
          <p:cNvPr id="12" name="Picture 11">
            <a:extLst>
              <a:ext uri="{FF2B5EF4-FFF2-40B4-BE49-F238E27FC236}">
                <a16:creationId xmlns:a16="http://schemas.microsoft.com/office/drawing/2014/main" id="{F6BC82B8-8B55-2821-6F8E-42065D0D88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152" y="1579417"/>
            <a:ext cx="4798725" cy="4675607"/>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3–</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infopath/2007/PartnerControls"/>
    <ds:schemaRef ds:uri="http://schemas.microsoft.com/office/2006/metadata/properties"/>
    <ds:schemaRef ds:uri="http://schemas.openxmlformats.org/package/2006/metadata/core-properties"/>
    <ds:schemaRef ds:uri="d13aca44-ef33-4cf4-9980-7f0b00e6eeb9"/>
    <ds:schemaRef ds:uri="http://purl.org/dc/elements/1.1/"/>
    <ds:schemaRef ds:uri="http://schemas.microsoft.com/office/2006/documentManagement/types"/>
    <ds:schemaRef ds:uri="49100919-8a76-4266-be0c-7dc583902cb4"/>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1268</TotalTime>
  <Words>4220</Words>
  <Application>Microsoft Office PowerPoint</Application>
  <PresentationFormat>Widescreen</PresentationFormat>
  <Paragraphs>319</Paragraphs>
  <Slides>50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255</cp:revision>
  <dcterms:created xsi:type="dcterms:W3CDTF">2023-04-29T09:08:00Z</dcterms:created>
  <dcterms:modified xsi:type="dcterms:W3CDTF">2025-02-18T13:38:07Z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