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313" r:id="rId4"/>
    <p:sldId id="507" r:id="rId5"/>
    <p:sldId id="508" r:id="rId6"/>
    <p:sldId id="509" r:id="rId7"/>
    <p:sldId id="510" r:id="rId8"/>
    <p:sldId id="512" r:id="rId9"/>
    <p:sldId id="513" r:id="rId10"/>
    <p:sldId id="514" r:id="rId11"/>
    <p:sldId id="515" r:id="rId12"/>
    <p:sldId id="516" r:id="rId13"/>
    <p:sldId id="518" r:id="rId14"/>
    <p:sldId id="519" r:id="rId15"/>
    <p:sldId id="520" r:id="rId16"/>
    <p:sldId id="521" r:id="rId17"/>
    <p:sldId id="522" r:id="rId18"/>
    <p:sldId id="577" r:id="rId19"/>
    <p:sldId id="564" r:id="rId20"/>
    <p:sldId id="529" r:id="rId21"/>
    <p:sldId id="530" r:id="rId22"/>
    <p:sldId id="531" r:id="rId23"/>
    <p:sldId id="533" r:id="rId24"/>
    <p:sldId id="534" r:id="rId25"/>
    <p:sldId id="541" r:id="rId26"/>
    <p:sldId id="542" r:id="rId27"/>
    <p:sldId id="543" r:id="rId28"/>
    <p:sldId id="545" r:id="rId29"/>
    <p:sldId id="546" r:id="rId30"/>
    <p:sldId id="547" r:id="rId31"/>
    <p:sldId id="549" r:id="rId32"/>
    <p:sldId id="550" r:id="rId33"/>
    <p:sldId id="552" r:id="rId34"/>
    <p:sldId id="569" r:id="rId35"/>
    <p:sldId id="570" r:id="rId36"/>
    <p:sldId id="566" r:id="rId37"/>
    <p:sldId id="499"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07"/>
            <p14:sldId id="508"/>
            <p14:sldId id="509"/>
            <p14:sldId id="510"/>
            <p14:sldId id="512"/>
            <p14:sldId id="513"/>
            <p14:sldId id="514"/>
            <p14:sldId id="515"/>
            <p14:sldId id="516"/>
            <p14:sldId id="518"/>
            <p14:sldId id="519"/>
            <p14:sldId id="520"/>
            <p14:sldId id="521"/>
            <p14:sldId id="522"/>
            <p14:sldId id="577"/>
            <p14:sldId id="564"/>
            <p14:sldId id="529"/>
            <p14:sldId id="530"/>
            <p14:sldId id="531"/>
            <p14:sldId id="533"/>
            <p14:sldId id="534"/>
            <p14:sldId id="541"/>
            <p14:sldId id="542"/>
            <p14:sldId id="543"/>
            <p14:sldId id="545"/>
            <p14:sldId id="546"/>
            <p14:sldId id="547"/>
            <p14:sldId id="549"/>
            <p14:sldId id="550"/>
            <p14:sldId id="552"/>
            <p14:sldId id="569"/>
            <p14:sldId id="570"/>
            <p14:sldId id="566"/>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343" autoAdjust="0"/>
  </p:normalViewPr>
  <p:slideViewPr>
    <p:cSldViewPr snapToGrid="0">
      <p:cViewPr varScale="1">
        <p:scale>
          <a:sx n="63" d="100"/>
          <a:sy n="63" d="100"/>
        </p:scale>
        <p:origin x="7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69173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591617" y="47901"/>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59681" y="3245701"/>
            <a:ext cx="6896380" cy="492443"/>
          </a:xfrm>
          <a:prstGeom prst="rect">
            <a:avLst/>
          </a:prstGeom>
          <a:noFill/>
        </p:spPr>
        <p:txBody>
          <a:bodyPr wrap="square" rtlCol="0">
            <a:spAutoFit/>
          </a:bodyPr>
          <a:lstStyle/>
          <a:p>
            <a:r>
              <a:rPr lang="en-US" sz="2600" b="1" dirty="0">
                <a:solidFill>
                  <a:srgbClr val="00B0F0"/>
                </a:solidFill>
                <a:latin typeface="Arial Black" panose="020B0A04020102020204" pitchFamily="34" charset="0"/>
                <a:cs typeface="Times New Roman" panose="02020603050405020304" pitchFamily="18" charset="0"/>
              </a:rPr>
              <a:t>Network Design in the Supply Chain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05475" y="4006813"/>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5</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5105475" y="482547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45827" y="148380"/>
            <a:ext cx="4646074"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301343" y="4742019"/>
            <a:ext cx="5573486" cy="294744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167699" y="1136132"/>
            <a:ext cx="4113898"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     Course Agenda</a:t>
            </a:r>
            <a:endParaRPr lang="en-US" sz="32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177210" y="2672731"/>
            <a:ext cx="10673887" cy="2585323"/>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6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33558"/>
            <a:ext cx="3602206" cy="513676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4835" y="1340329"/>
            <a:ext cx="11216639" cy="4786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Supply chain network design decisions include the assignment of  facility role, location of manufacturing, storage, or transportation-related facilities. and the allocation of capacity and markets to each facility.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Supply chain network design decisions are classified as follow </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1.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role</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role should each facility play? What processes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are performed at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Facility 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Where should facilities be located?</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3.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Capacity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How much capacity should be allocated to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4. </a:t>
            </a:r>
            <a:r>
              <a:rPr kumimoji="0" lang="en-US" altLang="en-US" sz="26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Market and supply allocation</a:t>
            </a: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What markets should each facility</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serve? Which supply sources should feed each facility?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7680" y="324257"/>
            <a:ext cx="11216639"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1531596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92144"/>
            <a:ext cx="3612366" cy="517818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289285"/>
            <a:ext cx="10810132" cy="4981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have a significant impact on performance     because they determine the supply chain configuration and set         constraints within which the other supply chain.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Supply chain drivers can be used either to decrease supply chain cost or to increase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All network design decisions affect one another and must be made taking this fact into consideration.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Decisions concerning the role of each facility are significant because they determine the amount of flexibility the supply chain has in changing the way it meets demand.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Toyota has plants located worldwide, in each market that it serves. Before 1997, each plant was capable of serving only its local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92465" y="326063"/>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2757683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6" y="1381191"/>
            <a:ext cx="10749174" cy="48827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Facility location decisions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have a long-term impact on a supply chain’s performance because it is expensive to shut down a facility or move it to a different location.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A good location decision can help a supply chain be responsive while keeping its costs low.</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Toyota built its first U.S. assembly plant in Lexington, Kentucky, in 1988, and has continued to build new plants in the United States since then.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The U.S. plants proved profitable for Toyota when the yen strengthened, and cars produced in Japan were too expensive to be cost competitive with cars produced in the United States. Local plants allowed Toyota to be responsive to the U.S. Market while keeping costs low.</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1984" y="332493"/>
            <a:ext cx="417293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383989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350305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432923"/>
            <a:ext cx="1059532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Strategic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firm’s competitive strategy has a significant impact on network design decisions within the supply chain.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focus on cost leadership tend to find the lowest cost location for their manufacturing facilities, even if that means locating far from the markets they serve.</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Global supply chain networks can best support their strategic objectives with facilities in different countries playing different roles.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 Zara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has production facilities in Europe as well as Asia.</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06594" y="291437"/>
            <a:ext cx="520192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18280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6156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21360" y="1425501"/>
            <a:ext cx="11084560" cy="4952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panose="02020603050405020304" pitchFamily="18" charset="0"/>
              </a:rPr>
              <a:t>Technological factors</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Characteristics of available production technologies have a significant impact on network design decisions.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rPr>
              <a:t>If production technology displays significant economies of scale, a few high-capacity locations are most effective. This is the case in the manufacture of computer chips, for which factories require a large investment and the output is relatively inexpensive to transport.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contrast, if facilities have lower fixed costs, many local facilities are preferred because this helps lower transportation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 bottling plants for Coca-Cola do not have a high fixed cost. To reduce transportation costs, Coca-Cola sets up many bottling plants all over the world, each serving its local market.</a:t>
            </a:r>
            <a:endParaRPr kumimoji="0" lang="en-US" altLang="en-US" sz="2500" b="0" i="0" u="none" strike="noStrike" kern="1200" cap="none" spc="0" normalizeH="0" baseline="0" noProof="0" dirty="0">
              <a:ln>
                <a:noFill/>
              </a:ln>
              <a:solidFill>
                <a:prstClr val="black"/>
              </a:solidFill>
              <a:effectLst/>
              <a:uLnTx/>
              <a:uFillTx/>
              <a:latin typeface="Times New Roman"/>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7780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835125" y="40793"/>
            <a:ext cx="8666480"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spTree>
    <p:extLst>
      <p:ext uri="{BB962C8B-B14F-4D97-AF65-F5344CB8AC3E}">
        <p14:creationId xmlns:p14="http://schemas.microsoft.com/office/powerpoint/2010/main" val="9486584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455007"/>
            <a:ext cx="10373253" cy="48790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Macroeconomic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30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Macroeconomic factors include taxes, tariffs, exchange rates, and shipping costs that are not internal to an individual firm.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As global trade has increased, macroeconomic factors have had a significant influence on the success or failure of supply chain networks.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Thus, it is imperative that firms take these factors into account when making network design decisions.</a:t>
            </a:r>
            <a:endPar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212914"/>
            <a:ext cx="693964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3927488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Political Factors</a:t>
            </a:r>
          </a:p>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political stability of the country under consideration plays a significant role in location choice. Companies prefer to locate facilities in politically stable countries where the rules of commerce and ownership are well defined. While political risk is hard to quantify.</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There are some indices, such as the Global Political Risk Index that companies can use when investing in emerging markets. </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93060"/>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40797" y="230635"/>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38786650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479933" cy="476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Infrastructure factors</a:t>
            </a:r>
          </a:p>
          <a:p>
            <a:pPr marR="0" lvl="0" algn="l" defTabSz="457200" rtl="0" eaLnBrk="1" fontAlgn="base" latinLnBrk="0" hangingPunct="1">
              <a:lnSpc>
                <a:spcPct val="100000"/>
              </a:lnSpc>
              <a:spcBef>
                <a:spcPct val="0"/>
              </a:spcBef>
              <a:spcAft>
                <a:spcPts val="600"/>
              </a:spcAft>
              <a:buClrTx/>
              <a:buSzPct val="150000"/>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availability of good infrastructure is an important prerequisite to locating a facility in a given area.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Poor infrastructure adds to the cost of doing business from a given location. </a:t>
            </a:r>
          </a:p>
          <a:p>
            <a:pPr marL="228600" marR="0" lvl="0" indent="-2286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Key infrastructure elements to be considered during network design include availability of sites and labor, proximity to transportation terminals, rail service, proximity to airports and seaports, highway access, congestion, and local utilities.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841650" y="18300"/>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442027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competitors’ strategy, size, and location when designing their supply chain networks.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fundamental decision firms make is whether to locate their facilities close to or far from competitors. </a:t>
            </a:r>
          </a:p>
          <a:p>
            <a:pPr marL="228600" marR="0" lvl="0" indent="-2286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form of competition and factors such as raw material or labor availability influence this decision.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85087" y="79526"/>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228729867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3086"/>
            <a:ext cx="4128422" cy="54072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62106" y="1199476"/>
            <a:ext cx="10830454" cy="51568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Positive Externalities Between Firms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occur when the collocation of multiple firms benefits all of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Positive externalities lead to competitors locating close to each other.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retail stores tend to locate close to each other because doing so increases overall demand, thus benefiting all parties.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By locating together in a mall, competing retail stores make it more convenient for customers, who need drive to only one location to find everything they are looking for.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This increases the total number of customers who visit the mall, increasing demand for all stores located there.</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36800" y="240040"/>
            <a:ext cx="8707120" cy="523220"/>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 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2217895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006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47993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Competitive factors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q"/>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Locating to Split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When there are no positive externalities, firms locate to be able to capture the largest possible share of the market. </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457200" marR="0" lvl="1" indent="0" algn="l"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1333001" y="80326"/>
            <a:ext cx="9084194"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853758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404041"/>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02747" y="1500725"/>
            <a:ext cx="10732122" cy="4813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Customer Response Time and Local Presence</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Firms that target customers who value a short response time must locate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Customers are unlikely to come to a convenience store if they have to travel a long distance to get there.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is thus best for a convenience store chain to have many stores distributed in an area so most people have a convenience store close to them.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 contrast, customers shop for larger quantity of goods at supermarkets and are willing to travel longer distances to get to one.</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9531" y="201762"/>
            <a:ext cx="4172937" cy="954107"/>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336709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95760"/>
            <a:ext cx="34701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28320" y="1543346"/>
            <a:ext cx="10825479"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Logistics and facility costs incurred within a supply chain change as the number of facilities, their location, and capacity allocation change.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Companies must consider inventory, transportation, and facility costs when designing their supply chain networks.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and facility costs increase as the number of facilities in a supply chain increases.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165259"/>
            <a:ext cx="7157902"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860546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583808"/>
            <a:ext cx="10842171" cy="44207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Logistics and Facility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endParaRPr kumimoji="0" lang="en-US" alt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685800" marR="0" lvl="1" indent="-228600" algn="l"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decrease as the number of facilities increases.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If the number of facilities increases to the point at which</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inbound economies of scale are lost, then transportation costs</a:t>
            </a:r>
          </a:p>
          <a:p>
            <a:pPr marL="457200" marR="0" lvl="1" indent="0" algn="just" defTabSz="457200" rtl="0" eaLnBrk="1" fontAlgn="base" latinLnBrk="0" hangingPunct="1">
              <a:lnSpc>
                <a:spcPct val="100000"/>
              </a:lnSpc>
              <a:spcBef>
                <a:spcPct val="0"/>
              </a:spcBef>
              <a:spcAft>
                <a:spcPts val="600"/>
              </a:spcAft>
              <a:buClrTx/>
              <a:buSzTx/>
              <a:buFont typeface="Arial" panose="020B0604020202020204" pitchFamily="34" charset="0"/>
              <a:buNone/>
              <a:tabLst/>
              <a:defRPr/>
            </a:pP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increase.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For example</a:t>
            </a:r>
            <a:r>
              <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with few facilities, Amazon has lower inventory and facility costs than Barnes &amp; Noble, which has hundreds of stores. Barnes &amp; Noble, however, has lower transportation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338857"/>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21345" y="136525"/>
            <a:ext cx="7349308" cy="954107"/>
          </a:xfrm>
          <a:prstGeom prst="rect">
            <a:avLst/>
          </a:prstGeom>
        </p:spPr>
        <p:txBody>
          <a:bodyPr wrap="square">
            <a:spAutoFit/>
          </a:bodyPr>
          <a:lstStyle/>
          <a:p>
            <a:pPr lvl="0" algn="ctr"/>
            <a:r>
              <a:rPr lang="en-US" sz="2800" b="1" dirty="0">
                <a:solidFill>
                  <a:srgbClr val="00B0F0"/>
                </a:solidFill>
                <a:latin typeface="Times New Roman"/>
                <a:ea typeface="Times New Roman"/>
                <a:cs typeface="Times New Roman"/>
                <a:sym typeface="Times New Roman"/>
              </a:rPr>
              <a:t>Factors Influencing</a:t>
            </a:r>
            <a:br>
              <a:rPr lang="en-US" sz="2800" b="1" dirty="0">
                <a:solidFill>
                  <a:srgbClr val="00B0F0"/>
                </a:solidFill>
                <a:latin typeface="Times New Roman"/>
                <a:ea typeface="Times New Roman"/>
                <a:cs typeface="Times New Roman"/>
                <a:sym typeface="Times New Roman"/>
              </a:rPr>
            </a:br>
            <a:r>
              <a:rPr lang="en-US" sz="2800" b="1" dirty="0">
                <a:solidFill>
                  <a:srgbClr val="00B0F0"/>
                </a:solidFill>
                <a:latin typeface="Times New Roman"/>
                <a:ea typeface="Times New Roman"/>
                <a:cs typeface="Times New Roman"/>
                <a:sym typeface="Times New Roman"/>
              </a:rPr>
              <a:t>Network Design Decisions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1582553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9E1D3-087A-39E1-379F-428E9CD3F59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10190410-DFBB-D82E-CF39-1418625D72DA}"/>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A76B6E1D-189D-BDF5-FBE2-5B279257AE85}"/>
              </a:ext>
            </a:extLst>
          </p:cNvPr>
          <p:cNvSpPr>
            <a:spLocks noGrp="1"/>
          </p:cNvSpPr>
          <p:nvPr>
            <p:ph type="sldNum" sz="quarter" idx="12"/>
          </p:nvPr>
        </p:nvSpPr>
        <p:spPr/>
        <p:txBody>
          <a:bodyPr/>
          <a:lstStyle/>
          <a:p>
            <a:fld id="{F7542ADD-394E-41F3-B704-951748884AEE}" type="slidenum">
              <a:rPr lang="en-US" smtClean="0"/>
              <a:t>18</a:t>
            </a:fld>
            <a:endParaRPr lang="en-US"/>
          </a:p>
        </p:txBody>
      </p:sp>
      <p:pic>
        <p:nvPicPr>
          <p:cNvPr id="5" name="Picture 4">
            <a:extLst>
              <a:ext uri="{FF2B5EF4-FFF2-40B4-BE49-F238E27FC236}">
                <a16:creationId xmlns:a16="http://schemas.microsoft.com/office/drawing/2014/main" id="{CB356458-DDEC-555C-CF9B-19D7BA28DE28}"/>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27699925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71200"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the first phase of network design is to define a firm’s broad supply chain design.</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This includes determining the stages in the supply chain and whether each supply chain function will be performed in-house or outsourced.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Phase I</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starts with a clear definition of the firm’s competitive strategy as the set of customer needs that the supply chain aims to satisfy. </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supply chain strategy then specifies what capabilities the supply chain network must have to support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8564" y="303760"/>
            <a:ext cx="7600413" cy="523220"/>
          </a:xfrm>
          <a:prstGeom prst="rect">
            <a:avLst/>
          </a:prstGeom>
        </p:spPr>
        <p:txBody>
          <a:bodyPr wrap="squar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0985736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3531086"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16171"/>
            <a:ext cx="10842171" cy="48764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Phase I: Define a Supply Chain Strategy/Design</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Next</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managers must forecast the likely evolution of global competition and whether competitors in each market will be local or global players.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also identify constraints on available capital and whether growth will be accomplished by acquiring existing facilities, building new facilities, or partnering.</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Based on the competitive strategy of the firm, its resulting supply chain strategy, an analysis of the competition, any economies of scale or scope, and any constraints, managers must determine the broad supply chain design for the firm.</a:t>
            </a: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7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1454" y="356087"/>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1685916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4041"/>
            <a:ext cx="10842171"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 Define the Regional Facility Configuration</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the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second phase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of network design is to identify regions where facilities will be located, their potential roles, and their approximate capacity.</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An analysis of Phase II starts with a forecast of the demand by country or region. Such a forecast must include a measure of the size of the demand and a determination of the homogeneity or variability of customer requirements across different regions.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Homogeneous requirements favor large consolidated facilities, whereas requirements that vary across countries favor flexible facilities or smaller, localized, dedicated facilities.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59473" y="326063"/>
            <a:ext cx="6619056"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1391309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820400" cy="48236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III: Select a Set of Desirable Potential Sites</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The objective of </a:t>
            </a:r>
            <a:r>
              <a:rPr kumimoji="0" lang="en-US" altLang="en-US" sz="2600" b="1" i="0" u="none" strike="noStrike" kern="1200" cap="none" spc="0" normalizeH="0" baseline="0" noProof="0" dirty="0">
                <a:ln>
                  <a:noFill/>
                </a:ln>
                <a:solidFill>
                  <a:srgbClr val="C00000"/>
                </a:solidFill>
                <a:effectLst/>
                <a:uLnTx/>
                <a:uFillTx/>
                <a:latin typeface="Times New Roman"/>
                <a:ea typeface="+mn-ea"/>
                <a:cs typeface="Times New Roman"/>
              </a:rPr>
              <a:t>Phase III </a:t>
            </a: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is to select a set of desirable potential sites within each region where facilities are to be located.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Sites should be selected based on an analysis of infrastructure availability to support the desired production methodologies.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Hard infrastructure requirements include the availability of suppliers, transportation services, communication, utilities, and warehousing facilities. </a:t>
            </a:r>
          </a:p>
          <a:p>
            <a:pPr marL="685800" marR="0" lvl="1" indent="-228600" algn="just" defTabSz="457200" rtl="0" eaLnBrk="1" fontAlgn="base" latinLnBrk="0" hangingPunct="1">
              <a:lnSpc>
                <a:spcPct val="100000"/>
              </a:lnSpc>
              <a:spcBef>
                <a:spcPct val="0"/>
              </a:spcBef>
              <a:spcAft>
                <a:spcPts val="600"/>
              </a:spcAft>
              <a:buClrTx/>
              <a:buSzTx/>
              <a:buFont typeface="Wingdings" panose="05000000000000000000" pitchFamily="2" charset="2"/>
              <a:buChar char="§"/>
              <a:tabLst/>
              <a:defRPr/>
            </a:pPr>
            <a:r>
              <a:rPr kumimoji="0" lang="en-US" altLang="en-US" sz="2600" b="0" i="0" u="none" strike="noStrike" kern="1200" cap="none" spc="0" normalizeH="0" baseline="0" noProof="0" dirty="0">
                <a:ln>
                  <a:noFill/>
                </a:ln>
                <a:solidFill>
                  <a:prstClr val="black"/>
                </a:solidFill>
                <a:effectLst/>
                <a:uLnTx/>
                <a:uFillTx/>
                <a:latin typeface="Times New Roman"/>
                <a:ea typeface="+mn-ea"/>
                <a:cs typeface="Times New Roman"/>
              </a:rPr>
              <a:t>Soft infrastructure requirements include the availability of a skilled workforce, workforce turnover, and the community receptivity to business and industry.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21793" y="303759"/>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7945637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94581"/>
            <a:ext cx="11003280" cy="44723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a:ea typeface="+mn-ea"/>
                <a:cs typeface="Times New Roman"/>
              </a:rPr>
              <a:t>Phase IV: Location Choices</a:t>
            </a: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3200" b="1"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objective of Phase IV is to select, from among the potential sites, a precise location and capacity allocation for each facility.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network is designed to maximize total profits, taking into account the expected margin and demand in each market, various logistics and facility costs, and the taxes and tariffs at each location.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86472" y="356087"/>
            <a:ext cx="6619055"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Framework for Network Design Decisions</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4635568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4904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13840"/>
            <a:ext cx="10556240" cy="4567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A manager’s Goal </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when locating facilities and allocating capacity should be to maximize the overall profitability of the resulting supply chain network while providing customers with the appropriate responsiveness.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Revenues come from the sale of product, whereas costs arise from facilities, labor, transportation, material, and inventories.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profits of the firm are also affected by taxes and tariffs.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Ideally, profits after tariffs and taxes should be maximized when designing a supply chain network.</a:t>
            </a:r>
            <a:endPar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3358" y="356087"/>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40935192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0377146" y="953376"/>
            <a:ext cx="1630680" cy="558553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2773" y="1176577"/>
            <a:ext cx="11074399" cy="5075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sz="2700" b="1" i="0" u="none" strike="noStrike" kern="1200" cap="none" spc="0" normalizeH="0" baseline="0" noProof="0" dirty="0">
                <a:ln>
                  <a:noFill/>
                </a:ln>
                <a:solidFill>
                  <a:srgbClr val="00B0F0"/>
                </a:solidFill>
                <a:effectLst/>
                <a:uLnTx/>
                <a:uFillTx/>
                <a:latin typeface="Times New Roman"/>
                <a:ea typeface="+mn-ea"/>
                <a:cs typeface="Times New Roman"/>
              </a:rPr>
              <a:t>A manager must consider many trade-offs during network design.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7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 building many facilities to serve local markets reduces transportation cost and provides a fast response time, but it increases the facility and inventory costs incurred by the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700" b="0" i="0" u="none" strike="noStrike" kern="1200" cap="none" spc="0" normalizeH="0" baseline="0" noProof="0" dirty="0">
              <a:ln>
                <a:noFill/>
              </a:ln>
              <a:solidFill>
                <a:prstClr val="black"/>
              </a:solidFill>
              <a:effectLst/>
              <a:uLnTx/>
              <a:uFillTx/>
              <a:latin typeface="Times New Roman"/>
              <a:ea typeface="+mn-ea"/>
              <a:cs typeface="Times New Roman"/>
            </a:endParaRPr>
          </a:p>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US" altLang="en-US" sz="27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Managers use network design models in two situations.</a:t>
            </a: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altLang="en-US" sz="27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First</a:t>
            </a:r>
            <a:r>
              <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these models are used to decide on locations where facilities will be established and determine the capacity to be assigned to each facility. </a:t>
            </a:r>
            <a:r>
              <a:rPr kumimoji="0" lang="en-US" sz="2700" b="0" i="0" u="none" strike="noStrike" kern="1200" cap="none" spc="0" normalizeH="0" baseline="0" noProof="0" dirty="0">
                <a:ln>
                  <a:noFill/>
                </a:ln>
                <a:solidFill>
                  <a:prstClr val="black"/>
                </a:solidFill>
                <a:effectLst/>
                <a:uLnTx/>
                <a:uFillTx/>
                <a:latin typeface="Times New Roman"/>
                <a:ea typeface="+mn-ea"/>
                <a:cs typeface="Times New Roman"/>
              </a:rPr>
              <a:t>Managers must make this decision considering a time horizon over which locations and capacities will not be altered (typically in years).</a:t>
            </a:r>
            <a:endParaRPr kumimoji="0" lang="en-US" altLang="en-US" sz="27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95105" y="6475429"/>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89753"/>
            <a:ext cx="8316059"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222232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450439" y="1340322"/>
            <a:ext cx="356884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90167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Second</a:t>
            </a:r>
            <a:r>
              <a:rPr kumimoji="0" lang="en-US" sz="2800" b="0" i="0" u="none" strike="noStrike" kern="1200" cap="none" spc="0" normalizeH="0" baseline="0" noProof="0" dirty="0">
                <a:ln>
                  <a:noFill/>
                </a:ln>
                <a:solidFill>
                  <a:srgbClr val="C00000"/>
                </a:solidFill>
                <a:effectLst/>
                <a:uLnTx/>
                <a:uFillTx/>
                <a:latin typeface="Times New Roman"/>
                <a:ea typeface="+mn-ea"/>
                <a:cs typeface="Times New Roman"/>
              </a:rPr>
              <a:t>,</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these models are used to assign current demand to the available facilities and identify lanes along which product will be transported.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Managers must consider this decision at least on an annual basis as demand, prices, exchange rates, and tariffs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In both cases, the goal is to maximize the profit while satisfying customer needs</a:t>
            </a:r>
            <a:endParaRPr kumimoji="0" lang="en-US" alt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66818" y="356087"/>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47084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340329"/>
            <a:ext cx="10495280" cy="50160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l" defTabSz="457200" rtl="0" eaLnBrk="1" fontAlgn="base" latinLnBrk="0" hangingPunct="1">
              <a:lnSpc>
                <a:spcPct val="100000"/>
              </a:lnSpc>
              <a:spcBef>
                <a:spcPct val="0"/>
              </a:spcBef>
              <a:spcAft>
                <a:spcPts val="600"/>
              </a:spcAft>
              <a:buClrTx/>
              <a:buSzPct val="150000"/>
              <a:buFont typeface="Wingdings" panose="05000000000000000000" pitchFamily="2" charset="2"/>
              <a:buChar char="Ø"/>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The following information ideally is available in making the design decision</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supply sources and markets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Location of potential facility sites</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Demand forecast by market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Facility, labor, and material costs by site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Transportation costs between each pair of sites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Inventory costs by site and as a function of quantity</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Sale price of product in different regions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Taxes and tariffs </a:t>
            </a:r>
          </a:p>
          <a:p>
            <a:pPr marL="742950" marR="0" lvl="1" indent="-285750" algn="just" defTabSz="457200" rtl="0" eaLnBrk="1" fontAlgn="base" latinLnBrk="0" hangingPunct="1">
              <a:lnSpc>
                <a:spcPct val="100000"/>
              </a:lnSpc>
              <a:spcBef>
                <a:spcPct val="0"/>
              </a:spcBef>
              <a:spcAft>
                <a:spcPts val="600"/>
              </a:spcAft>
              <a:buClrTx/>
              <a:buSzTx/>
              <a:buFont typeface="Arial" panose="020B0604020202020204" pitchFamily="34" charset="0"/>
              <a:buChar char="–"/>
              <a:tabLst/>
              <a:defRPr/>
            </a:pPr>
            <a:r>
              <a:rPr kumimoji="0" lang="en-US" altLang="en-US" sz="2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Desired response time and other service factors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567709" y="440958"/>
            <a:ext cx="8239628"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Models for Facility Location and Capacity Allocation</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2909702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6540"/>
            <a:ext cx="3503055" cy="515378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4029" y="1422803"/>
            <a:ext cx="10689771" cy="4890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87138" y="326063"/>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a:extLst>
              <a:ext uri="{FF2B5EF4-FFF2-40B4-BE49-F238E27FC236}">
                <a16:creationId xmlns:a16="http://schemas.microsoft.com/office/drawing/2014/main" id="{B0BD7DF3-F041-5489-C0CB-2DEB611E63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675309"/>
            <a:ext cx="9784080" cy="43927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767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7"/>
                                        </p:tgtEl>
                                        <p:attrNameLst>
                                          <p:attrName>style.visibility</p:attrName>
                                        </p:attrNameLst>
                                      </p:cBhvr>
                                      <p:to>
                                        <p:strVal val="visible"/>
                                      </p:to>
                                    </p:set>
                                    <p:anim calcmode="lin" valueType="num">
                                      <p:cBhvr>
                                        <p:cTn id="7" dur="1000" fill="hold"/>
                                        <p:tgtEl>
                                          <p:spTgt spid="7"/>
                                        </p:tgtEl>
                                        <p:attrNameLst>
                                          <p:attrName>ppt_w</p:attrName>
                                        </p:attrNameLst>
                                      </p:cBhvr>
                                      <p:tavLst>
                                        <p:tav tm="0">
                                          <p:val>
                                            <p:strVal val="2/3*#ppt_w"/>
                                          </p:val>
                                        </p:tav>
                                        <p:tav tm="100000">
                                          <p:val>
                                            <p:strVal val="#ppt_w"/>
                                          </p:val>
                                        </p:tav>
                                      </p:tavLst>
                                    </p:anim>
                                    <p:anim calcmode="lin" valueType="num">
                                      <p:cBhvr>
                                        <p:cTn id="8" dur="1000" fill="hold"/>
                                        <p:tgtEl>
                                          <p:spTgt spid="7"/>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209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74914" y="1402080"/>
            <a:ext cx="11059885" cy="48064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endPar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endParaRPr>
          </a:p>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2800" b="1" i="0" u="none" strike="noStrike" kern="1200" cap="none" spc="0" normalizeH="0" baseline="0" noProof="0" dirty="0">
                <a:ln>
                  <a:noFill/>
                </a:ln>
                <a:solidFill>
                  <a:srgbClr val="C00000"/>
                </a:solidFill>
                <a:effectLst/>
                <a:uLnTx/>
                <a:uFillTx/>
                <a:latin typeface="Times New Roman" panose="02020603050405020304" pitchFamily="18" charset="0"/>
                <a:ea typeface="+mn-ea"/>
                <a:cs typeface="Times New Roman" panose="02020603050405020304" pitchFamily="18" charset="0"/>
              </a:rPr>
              <a:t>Model inputs</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 	=	</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number of markets or demand points   	n 	=	number of potential factory locations</a:t>
            </a:r>
          </a:p>
          <a:p>
            <a:pPr marL="0" marR="0" lvl="0" indent="0"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l 	=	number of suppliers	                                 t    =	number of potential warehouse locations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Dj</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annual demand from customer j          	Ki 	  =	potential capacity of factory at site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endPar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Sh</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supply capacity at supplier h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We 	=	potential warehouse capacity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Fi 	=	fixed cost of locating a plant at site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fe</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fixed cost of locating a warehouse at site e</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chi 	=	cost of shipping one unit from supply source h to factory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cie</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producing and shipping one unit from factory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i</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to warehouse e </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altLang="en-US"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cej</a:t>
            </a:r>
            <a:r>
              <a:rPr kumimoji="0" lang="en-US" altLang="en-US"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cost of shipping one unit from warehouse e to customer j</a:t>
            </a:r>
          </a:p>
          <a:p>
            <a:pPr marL="0" marR="0" lvl="0" indent="0" algn="l" defTabSz="457200" rtl="0" eaLnBrk="1" fontAlgn="base" latinLnBrk="0" hangingPunct="1">
              <a:lnSpc>
                <a:spcPct val="100000"/>
              </a:lnSpc>
              <a:spcBef>
                <a:spcPct val="0"/>
              </a:spcBef>
              <a:spcAft>
                <a:spcPts val="600"/>
              </a:spcAft>
              <a:buClrTx/>
              <a:buSzPct val="150000"/>
              <a:buFont typeface="Arial" panose="020B0604020202020204" pitchFamily="34" charset="0"/>
              <a:buNone/>
              <a:tabLst/>
              <a:defRPr/>
            </a:pPr>
            <a:endParaRPr kumimoji="0" lang="en-US" alt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98898" y="387837"/>
            <a:ext cx="7636322"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spTree>
    <p:extLst>
      <p:ext uri="{BB962C8B-B14F-4D97-AF65-F5344CB8AC3E}">
        <p14:creationId xmlns:p14="http://schemas.microsoft.com/office/powerpoint/2010/main" val="3400936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7172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074399"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Goal is to identify plant and warehouse locations and quantities shipped that minimize the total fixed and variable costs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6998" y="356087"/>
            <a:ext cx="7636321" cy="523220"/>
          </a:xfrm>
          <a:prstGeom prst="rect">
            <a:avLst/>
          </a:prstGeom>
        </p:spPr>
        <p:txBody>
          <a:bodyPr wrap="none">
            <a:spAutoFit/>
          </a:bodyPr>
          <a:lstStyle/>
          <a:p>
            <a:pPr lvl="0" algn="ctr"/>
            <a:r>
              <a:rPr kumimoji="0" lang="en-US" altLang="en-US" sz="2800" b="1" i="0" u="none" strike="noStrike" kern="1200" cap="none" spc="0" normalizeH="0" baseline="0" noProof="0" dirty="0">
                <a:ln>
                  <a:noFill/>
                </a:ln>
                <a:solidFill>
                  <a:srgbClr val="00B4F8"/>
                </a:solidFill>
                <a:effectLst/>
                <a:uLnTx/>
                <a:uFillTx/>
                <a:latin typeface="Times New Roman" panose="02020603050405020304" pitchFamily="18" charset="0"/>
                <a:ea typeface="+mj-ea"/>
                <a:cs typeface="Times New Roman" panose="02020603050405020304" pitchFamily="18" charset="0"/>
              </a:rPr>
              <a:t>Locating Plants and Warehouses Simultaneously</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41101577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37231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2197"/>
            <a:ext cx="10596880" cy="47217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457200" rtl="0" eaLnBrk="1" fontAlgn="base" latinLnBrk="0" hangingPunct="1">
              <a:lnSpc>
                <a:spcPct val="100000"/>
              </a:lnSpc>
              <a:spcBef>
                <a:spcPct val="0"/>
              </a:spcBef>
              <a:spcAft>
                <a:spcPts val="600"/>
              </a:spcAft>
              <a:buClrTx/>
              <a:buSzPct val="150000"/>
              <a:buFont typeface="Arial" panose="020B0604020202020204" pitchFamily="34" charset="0"/>
              <a:buChar char="•"/>
              <a:tabLst/>
              <a:defRPr/>
            </a:pP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supply chain network should maximize profits after tariffs and taxes while meeting customer service requirements modified objective and constraint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356087"/>
            <a:ext cx="922348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Accounting for Taxes, Tariffs, and Customer Requirements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1874498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73200"/>
            <a:ext cx="10842171" cy="4819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 Do not underestimate the life span of facilities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It is important to think through the long-term consequences of facility decisions because facilities last a long time and have an enduring impact on a firm’s performance.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must consider not only future demand and costs but also scenarios in which technology may change. Otherwise, facilities may become useless within a few years.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t>
            </a: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an insurance company moved its clerical labor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one location to another to lower costs.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With increasing automation, however, the need for clerical labor decreased significantly, and within a few years the facility was no longer needed.</a:t>
            </a:r>
            <a:endParaRPr kumimoji="0" lang="en-US" altLang="en-US" sz="2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92277" y="402632"/>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11474040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31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8760"/>
            <a:ext cx="10842171" cy="4658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gloss over the cultural implications</a:t>
            </a:r>
            <a:r>
              <a:rPr kumimoji="0" lang="en-US" sz="2800" b="0" i="1" u="none" strike="noStrike" kern="1200" cap="none" spc="0" normalizeH="0" baseline="0" noProof="0" dirty="0">
                <a:ln>
                  <a:noFill/>
                </a:ln>
                <a:solidFill>
                  <a:srgbClr val="00B0F0"/>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1" u="none" strike="noStrike" kern="1200" cap="none" spc="0" normalizeH="0" baseline="0" noProof="0" dirty="0">
              <a:ln>
                <a:noFill/>
              </a:ln>
              <a:solidFill>
                <a:prstClr val="black"/>
              </a:solidFill>
              <a:effectLst/>
              <a:uLnTx/>
              <a:uFillTx/>
              <a:latin typeface="Times New Roman"/>
              <a:ea typeface="+mn-ea"/>
              <a:cs typeface="Times New Roman"/>
            </a:endParaRP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Network design decisions regarding facility location and facility role have a significant impact on the culture of each facility and the firm.</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The culture at a facility will be influenced by other facilities in its vicinity. Network designers can use this fact to influence the role of the new facility and the focus of people working there.</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1" i="0" u="none" strike="noStrike" kern="1200" cap="none" spc="0" normalizeH="0" baseline="0" noProof="0" dirty="0">
                <a:ln>
                  <a:noFill/>
                </a:ln>
                <a:solidFill>
                  <a:srgbClr val="C00000"/>
                </a:solidFill>
                <a:effectLst/>
                <a:uLnTx/>
                <a:uFillTx/>
                <a:latin typeface="Times New Roman"/>
                <a:ea typeface="+mn-ea"/>
                <a:cs typeface="Times New Roman"/>
              </a:rPr>
              <a:t>For example</a:t>
            </a:r>
            <a:r>
              <a:rPr kumimoji="0" lang="en-US" sz="2800" b="0" i="0" u="none" strike="noStrike" kern="1200" cap="none" spc="0" normalizeH="0" baseline="0" noProof="0" dirty="0">
                <a:ln>
                  <a:noFill/>
                </a:ln>
                <a:solidFill>
                  <a:prstClr val="black"/>
                </a:solidFill>
                <a:effectLst/>
                <a:uLnTx/>
                <a:uFillTx/>
                <a:latin typeface="Times New Roman"/>
                <a:ea typeface="+mn-ea"/>
                <a:cs typeface="Times New Roman"/>
              </a:rPr>
              <a:t>, when Ford Motor Company introduced the Lincoln Mark VIII model, management was faced with a dilemma. At that time, the Mark VIII shared a platform with the Mercury Cougar.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82117" y="486246"/>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36448179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4124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22401"/>
            <a:ext cx="10842171" cy="48414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Do not ignore quality-of-life issues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quality of life at selected facility locations has a significant impact on performance because it influences the available workforce and its morale.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In many instances, a firm may be better off selecting a higher-cost location if it provides a much better quality of life.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Failure to do so can have dire consequences. For example, an aerospace supplier decided to relocate an entire division to an area with a lower standard of living in order to reduce costs. Most of the marketing team, however, refused to relocate. As a result, customer relations deteriorated, and the company had a very difficult transition.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500" b="0" i="0" u="none" strike="noStrike" kern="1200" cap="none" spc="0" normalizeH="0" baseline="0" noProof="0" dirty="0">
                <a:ln>
                  <a:noFill/>
                </a:ln>
                <a:solidFill>
                  <a:prstClr val="black"/>
                </a:solidFill>
                <a:effectLst/>
                <a:uLnTx/>
                <a:uFillTx/>
                <a:latin typeface="Times New Roman"/>
                <a:ea typeface="+mn-ea"/>
                <a:cs typeface="Times New Roman"/>
              </a:rPr>
              <a:t>The effort to save costs hurt the company and effectively curtailed the firm’s status as a major player in its market</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130" y="399922"/>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24910954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8440"/>
            <a:ext cx="10842171" cy="47021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marR="0" lvl="0" indent="-228600" algn="just" defTabSz="914400" rtl="0" eaLnBrk="1" fontAlgn="auto" latinLnBrk="0" hangingPunct="1">
              <a:lnSpc>
                <a:spcPct val="90000"/>
              </a:lnSpc>
              <a:spcBef>
                <a:spcPts val="100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B0F0"/>
                </a:solidFill>
                <a:effectLst/>
                <a:uLnTx/>
                <a:uFillTx/>
                <a:latin typeface="Times New Roman"/>
                <a:ea typeface="+mn-ea"/>
                <a:cs typeface="Times New Roman"/>
              </a:rPr>
              <a:t>Focus on tariffs and tax incentives when locating facilities</a:t>
            </a:r>
            <a:r>
              <a:rPr kumimoji="0" lang="en-US" sz="2600" b="0" i="1" u="none" strike="noStrike" kern="1200" cap="none" spc="0" normalizeH="0" baseline="0" noProof="0" dirty="0">
                <a:ln>
                  <a:noFill/>
                </a:ln>
                <a:solidFill>
                  <a:prstClr val="black"/>
                </a:solidFill>
                <a:effectLst/>
                <a:uLnTx/>
                <a:uFillTx/>
                <a:latin typeface="Times New Roman"/>
                <a:ea typeface="+mn-ea"/>
                <a:cs typeface="Times New Roman"/>
              </a:rPr>
              <a:t>.</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Managers making facility location decisions should consider tariffs and tax incentives carefully. When considering international locations, it is astounding how often tax incentives drive the choice of location, often overcoming all of the other cost factors combined.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For instance</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 Ireland has developed a large high-tech industry by enticing companies with low taxes. Even within nations, local governments may offer generous packages of low to no taxes and free land when firms decide to locate facilities within their jurisdiction. </a:t>
            </a:r>
          </a:p>
          <a:p>
            <a:pPr marL="228600" marR="0" lvl="0" indent="-228600" algn="just"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600" b="1" i="0" u="none" strike="noStrike" kern="1200" cap="none" spc="0" normalizeH="0" baseline="0" noProof="0" dirty="0">
                <a:ln>
                  <a:noFill/>
                </a:ln>
                <a:solidFill>
                  <a:srgbClr val="C00000"/>
                </a:solidFill>
                <a:effectLst/>
                <a:uLnTx/>
                <a:uFillTx/>
                <a:latin typeface="Times New Roman"/>
                <a:ea typeface="+mn-ea"/>
                <a:cs typeface="Times New Roman"/>
              </a:rPr>
              <a:t>Toyota, BMW, and Mercedes </a:t>
            </a: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have all chosen their facility locations in the United States due in large part to tax incentives offered by different states.</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749130" y="366903"/>
            <a:ext cx="7233070" cy="523220"/>
          </a:xfrm>
          <a:prstGeom prst="rect">
            <a:avLst/>
          </a:prstGeom>
        </p:spPr>
        <p:txBody>
          <a:bodyPr wrap="none">
            <a:spAutoFit/>
          </a:bodyPr>
          <a:lstStyle/>
          <a:p>
            <a:pPr lvl="0" algn="ctr"/>
            <a:r>
              <a:rPr lang="en-US" altLang="en-US" sz="2800" b="1" dirty="0">
                <a:solidFill>
                  <a:srgbClr val="00B4F8"/>
                </a:solidFill>
                <a:latin typeface="Times New Roman" panose="02020603050405020304" pitchFamily="18" charset="0"/>
                <a:cs typeface="Times New Roman" panose="02020603050405020304" pitchFamily="18" charset="0"/>
              </a:rPr>
              <a:t>Making Network Design Decisions In Practice</a:t>
            </a:r>
            <a:endParaRPr lang="en-US" sz="2800" b="1" dirty="0">
              <a:solidFill>
                <a:srgbClr val="00B0F0"/>
              </a:solidFill>
              <a:latin typeface="Times New Roman"/>
              <a:ea typeface="Times New Roman"/>
              <a:cs typeface="Times New Roman"/>
              <a:sym typeface="Times New Roman"/>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4679499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351993" y="450765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944898"/>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016483" y="2639716"/>
            <a:ext cx="9041177" cy="3970318"/>
          </a:xfrm>
          <a:prstGeom prst="rect">
            <a:avLst/>
          </a:prstGeom>
          <a:noFill/>
        </p:spPr>
        <p:txBody>
          <a:bodyPr wrap="square" rtlCol="0">
            <a:spAutoFit/>
          </a:bodyPr>
          <a:lstStyle/>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role of network design in a supply chain.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Identify factors influencing supply chain network design decisions. </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Develop a framework for making network design decisions.</a:t>
            </a:r>
          </a:p>
          <a:p>
            <a:pPr marL="514350" marR="0" lvl="0" indent="-51435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Use optimization for facility location and capacity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allocation decisions.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696898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356156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87680" y="1389357"/>
            <a:ext cx="11176000" cy="4874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lgn="just">
              <a:buClr>
                <a:srgbClr val="000000"/>
              </a:buClr>
            </a:pPr>
            <a:r>
              <a:rPr lang="en-US" sz="2800" kern="0" dirty="0">
                <a:solidFill>
                  <a:srgbClr val="00B0F0"/>
                </a:solidFill>
                <a:latin typeface="Times New Roman" panose="02020603050405020304" pitchFamily="18" charset="0"/>
                <a:cs typeface="Times New Roman" panose="02020603050405020304" pitchFamily="18" charset="0"/>
                <a:sym typeface="Times New Roman"/>
              </a:rPr>
              <a:t>     </a:t>
            </a:r>
            <a:r>
              <a:rPr lang="en-US" sz="2800" b="1" kern="0" dirty="0">
                <a:solidFill>
                  <a:srgbClr val="00B0F0"/>
                </a:solidFill>
                <a:latin typeface="Times New Roman" panose="02020603050405020304" pitchFamily="18" charset="0"/>
                <a:cs typeface="Times New Roman" panose="02020603050405020304" pitchFamily="18" charset="0"/>
                <a:sym typeface="Times New Roman"/>
              </a:rPr>
              <a:t>Chapter 5</a:t>
            </a: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lgn="just">
              <a:buClr>
                <a:srgbClr val="000000"/>
              </a:buClr>
              <a:buFont typeface="Wingdings" panose="05000000000000000000" pitchFamily="2" charset="2"/>
              <a:buChar char="Ø"/>
            </a:pP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8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8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8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lgn="just">
              <a:buClr>
                <a:srgbClr val="000000"/>
              </a:buClr>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dirty="0">
              <a:solidFill>
                <a:schemeClr val="dk1"/>
              </a:solidFill>
              <a:latin typeface="Times New Roman" panose="02020603050405020304" pitchFamily="18" charset="0"/>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lvl="0" algn="just">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782086" y="2661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289652441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45643" y="2441946"/>
            <a:ext cx="3801492" cy="272876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1B8AD4-A8AF-4E27-8FCF-B5769DEDE582}"/>
</file>

<file path=customXml/itemProps2.xml><?xml version="1.0" encoding="utf-8"?>
<ds:datastoreItem xmlns:ds="http://schemas.openxmlformats.org/officeDocument/2006/customXml" ds:itemID="{5E38B672-8313-4475-AFBD-7435F0C4FC4A}"/>
</file>

<file path=customXml/itemProps3.xml><?xml version="1.0" encoding="utf-8"?>
<ds:datastoreItem xmlns:ds="http://schemas.openxmlformats.org/officeDocument/2006/customXml" ds:itemID="{E672A82C-81AE-40E1-9D48-DF0FAB2128AC}"/>
</file>

<file path=docProps/app.xml><?xml version="1.0" encoding="utf-8"?>
<Properties xmlns="http://schemas.openxmlformats.org/officeDocument/2006/extended-properties" xmlns:vt="http://schemas.openxmlformats.org/officeDocument/2006/docPropsVTypes">
  <TotalTime>3815</TotalTime>
  <Words>3276</Words>
  <Application>Microsoft Office PowerPoint</Application>
  <PresentationFormat>Widescreen</PresentationFormat>
  <Paragraphs>300</Paragraphs>
  <Slides>38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Arial</vt:lpstr>
      <vt:lpstr>Arial Black</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134</cp:revision>
  <dcterms:created xsi:type="dcterms:W3CDTF">2023-04-29T09:08:23Z</dcterms:created>
  <dcterms:modified xsi:type="dcterms:W3CDTF">2024-10-26T15:38:52Z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