
<file path=[Content_Types].xml><?xml version="1.0" encoding="utf-8"?>
<Types xmlns="http://schemas.openxmlformats.org/package/2006/content-types">
  <Default Extension="png" ContentType="image/png"/>
  <Default Extension="jfif" ContentType="image/jpeg"/>
  <Default Extension="svg" ContentType="image/svg+xml"/>
  <Default Extension="web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5"/>
  </p:notesMasterIdLst>
  <p:handoutMasterIdLst>
    <p:handoutMasterId r:id="rId56"/>
  </p:handoutMasterIdLst>
  <p:sldIdLst>
    <p:sldId id="480" r:id="rId2"/>
    <p:sldId id="313" r:id="rId3"/>
    <p:sldId id="276" r:id="rId4"/>
    <p:sldId id="483" r:id="rId5"/>
    <p:sldId id="484" r:id="rId6"/>
    <p:sldId id="538" r:id="rId7"/>
    <p:sldId id="537" r:id="rId8"/>
    <p:sldId id="485" r:id="rId9"/>
    <p:sldId id="306" r:id="rId10"/>
    <p:sldId id="481" r:id="rId11"/>
    <p:sldId id="482" r:id="rId12"/>
    <p:sldId id="486" r:id="rId13"/>
    <p:sldId id="487" r:id="rId14"/>
    <p:sldId id="303" r:id="rId15"/>
    <p:sldId id="489" r:id="rId16"/>
    <p:sldId id="490" r:id="rId17"/>
    <p:sldId id="534" r:id="rId18"/>
    <p:sldId id="533" r:id="rId19"/>
    <p:sldId id="535" r:id="rId20"/>
    <p:sldId id="491" r:id="rId21"/>
    <p:sldId id="528" r:id="rId22"/>
    <p:sldId id="529" r:id="rId23"/>
    <p:sldId id="530" r:id="rId24"/>
    <p:sldId id="531" r:id="rId25"/>
    <p:sldId id="492" r:id="rId26"/>
    <p:sldId id="493" r:id="rId27"/>
    <p:sldId id="494" r:id="rId28"/>
    <p:sldId id="497" r:id="rId29"/>
    <p:sldId id="540" r:id="rId30"/>
    <p:sldId id="499" r:id="rId31"/>
    <p:sldId id="502" r:id="rId32"/>
    <p:sldId id="503" r:id="rId33"/>
    <p:sldId id="504" r:id="rId34"/>
    <p:sldId id="505" r:id="rId35"/>
    <p:sldId id="506" r:id="rId36"/>
    <p:sldId id="507" r:id="rId37"/>
    <p:sldId id="509" r:id="rId38"/>
    <p:sldId id="500" r:id="rId39"/>
    <p:sldId id="510" r:id="rId40"/>
    <p:sldId id="501" r:id="rId41"/>
    <p:sldId id="511" r:id="rId42"/>
    <p:sldId id="512" r:id="rId43"/>
    <p:sldId id="515" r:id="rId44"/>
    <p:sldId id="516" r:id="rId45"/>
    <p:sldId id="523" r:id="rId46"/>
    <p:sldId id="519" r:id="rId47"/>
    <p:sldId id="518" r:id="rId48"/>
    <p:sldId id="522" r:id="rId49"/>
    <p:sldId id="517" r:id="rId50"/>
    <p:sldId id="520" r:id="rId51"/>
    <p:sldId id="521" r:id="rId52"/>
    <p:sldId id="541"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276"/>
            <p14:sldId id="483"/>
            <p14:sldId id="484"/>
            <p14:sldId id="538"/>
            <p14:sldId id="537"/>
            <p14:sldId id="485"/>
            <p14:sldId id="306"/>
            <p14:sldId id="481"/>
            <p14:sldId id="482"/>
            <p14:sldId id="486"/>
            <p14:sldId id="487"/>
            <p14:sldId id="303"/>
            <p14:sldId id="489"/>
            <p14:sldId id="490"/>
            <p14:sldId id="534"/>
            <p14:sldId id="533"/>
            <p14:sldId id="535"/>
            <p14:sldId id="491"/>
            <p14:sldId id="528"/>
            <p14:sldId id="529"/>
            <p14:sldId id="530"/>
            <p14:sldId id="531"/>
            <p14:sldId id="492"/>
            <p14:sldId id="493"/>
            <p14:sldId id="494"/>
            <p14:sldId id="497"/>
            <p14:sldId id="540"/>
            <p14:sldId id="499"/>
            <p14:sldId id="502"/>
            <p14:sldId id="503"/>
            <p14:sldId id="504"/>
            <p14:sldId id="505"/>
            <p14:sldId id="506"/>
            <p14:sldId id="507"/>
            <p14:sldId id="509"/>
            <p14:sldId id="500"/>
            <p14:sldId id="510"/>
            <p14:sldId id="501"/>
            <p14:sldId id="511"/>
            <p14:sldId id="512"/>
            <p14:sldId id="515"/>
            <p14:sldId id="516"/>
            <p14:sldId id="523"/>
            <p14:sldId id="519"/>
            <p14:sldId id="518"/>
            <p14:sldId id="522"/>
            <p14:sldId id="517"/>
            <p14:sldId id="520"/>
            <p14:sldId id="521"/>
            <p14:sldId id="54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000000"/>
    <a:srgbClr val="2D3956"/>
    <a:srgbClr val="669BBC"/>
    <a:srgbClr val="8E5A6D"/>
    <a:srgbClr val="FAC748"/>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3" autoAdjust="0"/>
    <p:restoredTop sz="93738" autoAdjust="0"/>
  </p:normalViewPr>
  <p:slideViewPr>
    <p:cSldViewPr snapToGrid="0">
      <p:cViewPr varScale="1">
        <p:scale>
          <a:sx n="67" d="100"/>
          <a:sy n="67" d="100"/>
        </p:scale>
        <p:origin x="564" y="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CCA586-FD0F-4E99-87D7-774716668FF0}"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en-US"/>
        </a:p>
      </dgm:t>
    </dgm:pt>
    <dgm:pt modelId="{077ED80F-58D6-4EE5-AB69-AB154D520883}">
      <dgm:prSet phldrT="[Text]">
        <dgm:style>
          <a:lnRef idx="2">
            <a:schemeClr val="dk1"/>
          </a:lnRef>
          <a:fillRef idx="1">
            <a:schemeClr val="lt1"/>
          </a:fillRef>
          <a:effectRef idx="0">
            <a:schemeClr val="dk1"/>
          </a:effectRef>
          <a:fontRef idx="minor">
            <a:schemeClr val="dk1"/>
          </a:fontRef>
        </dgm:style>
      </dgm:prSet>
      <dgm:spPr>
        <a:ln/>
      </dgm:spPr>
      <dgm:t>
        <a:bodyPr/>
        <a:lstStyle/>
        <a:p>
          <a:r>
            <a:rPr lang="en-US" dirty="0" smtClean="0"/>
            <a:t>5Ds</a:t>
          </a:r>
          <a:endParaRPr lang="en-US" dirty="0"/>
        </a:p>
      </dgm:t>
    </dgm:pt>
    <dgm:pt modelId="{C9D5B60D-F7A7-432A-BE93-8FEFDB5264C0}" type="parTrans" cxnId="{8677A9B9-CEBF-4DDD-81CA-A1C328E7E9A6}">
      <dgm:prSet/>
      <dgm:spPr/>
      <dgm:t>
        <a:bodyPr/>
        <a:lstStyle/>
        <a:p>
          <a:endParaRPr lang="en-US"/>
        </a:p>
      </dgm:t>
    </dgm:pt>
    <dgm:pt modelId="{483DBAE6-ADA7-44B8-B69D-AE77ABB2088C}" type="sibTrans" cxnId="{8677A9B9-CEBF-4DDD-81CA-A1C328E7E9A6}">
      <dgm:prSet/>
      <dgm:spPr/>
      <dgm:t>
        <a:bodyPr/>
        <a:lstStyle/>
        <a:p>
          <a:endParaRPr lang="en-US"/>
        </a:p>
      </dgm:t>
    </dgm:pt>
    <dgm:pt modelId="{2AE2322E-377E-4E4E-9966-E46BD416C4BF}">
      <dgm:prSet phldrT="[Text]" custT="1">
        <dgm:style>
          <a:lnRef idx="2">
            <a:schemeClr val="dk1"/>
          </a:lnRef>
          <a:fillRef idx="1">
            <a:schemeClr val="lt1"/>
          </a:fillRef>
          <a:effectRef idx="0">
            <a:schemeClr val="dk1"/>
          </a:effectRef>
          <a:fontRef idx="minor">
            <a:schemeClr val="dk1"/>
          </a:fontRef>
        </dgm:style>
      </dgm:prSet>
      <dgm:spPr>
        <a:ln/>
      </dgm:spPr>
      <dgm:t>
        <a:bodyPr/>
        <a:lstStyle/>
        <a:p>
          <a:r>
            <a:rPr lang="en-US" sz="1600" b="1" dirty="0" smtClean="0">
              <a:solidFill>
                <a:schemeClr val="tx1"/>
              </a:solidFill>
            </a:rPr>
            <a:t>Digital</a:t>
          </a:r>
          <a:r>
            <a:rPr lang="en-US" sz="1600" b="1" dirty="0" smtClean="0">
              <a:solidFill>
                <a:schemeClr val="accent6">
                  <a:lumMod val="20000"/>
                  <a:lumOff val="80000"/>
                </a:schemeClr>
              </a:solidFill>
            </a:rPr>
            <a:t> </a:t>
          </a:r>
          <a:r>
            <a:rPr lang="en-US" sz="1600" b="1" dirty="0" smtClean="0">
              <a:solidFill>
                <a:schemeClr val="tx1"/>
              </a:solidFill>
            </a:rPr>
            <a:t>Data</a:t>
          </a:r>
          <a:endParaRPr lang="en-US" sz="1600" b="1" dirty="0">
            <a:solidFill>
              <a:schemeClr val="tx1"/>
            </a:solidFill>
          </a:endParaRPr>
        </a:p>
      </dgm:t>
    </dgm:pt>
    <dgm:pt modelId="{28D07233-8099-4D79-B7DF-1133EE5440B5}" type="parTrans" cxnId="{031E7FB5-29EA-481F-99E9-BB8047AE2842}">
      <dgm:prSet>
        <dgm:style>
          <a:lnRef idx="2">
            <a:schemeClr val="dk1"/>
          </a:lnRef>
          <a:fillRef idx="1">
            <a:schemeClr val="lt1"/>
          </a:fillRef>
          <a:effectRef idx="0">
            <a:schemeClr val="dk1"/>
          </a:effectRef>
          <a:fontRef idx="minor">
            <a:schemeClr val="dk1"/>
          </a:fontRef>
        </dgm:style>
      </dgm:prSet>
      <dgm:spPr>
        <a:ln/>
      </dgm:spPr>
      <dgm:t>
        <a:bodyPr/>
        <a:lstStyle/>
        <a:p>
          <a:endParaRPr lang="en-US"/>
        </a:p>
      </dgm:t>
    </dgm:pt>
    <dgm:pt modelId="{3E4BD7E9-3F6F-4689-982A-279F74517842}" type="sibTrans" cxnId="{031E7FB5-29EA-481F-99E9-BB8047AE2842}">
      <dgm:prSet/>
      <dgm:spPr/>
      <dgm:t>
        <a:bodyPr/>
        <a:lstStyle/>
        <a:p>
          <a:endParaRPr lang="en-US"/>
        </a:p>
      </dgm:t>
    </dgm:pt>
    <dgm:pt modelId="{E7D62B8B-6F21-4C2F-B51D-40B78BD8D779}">
      <dgm:prSet phldrT="[Text]" custT="1">
        <dgm:style>
          <a:lnRef idx="2">
            <a:schemeClr val="dk1"/>
          </a:lnRef>
          <a:fillRef idx="1">
            <a:schemeClr val="lt1"/>
          </a:fillRef>
          <a:effectRef idx="0">
            <a:schemeClr val="dk1"/>
          </a:effectRef>
          <a:fontRef idx="minor">
            <a:schemeClr val="dk1"/>
          </a:fontRef>
        </dgm:style>
      </dgm:prSet>
      <dgm:spPr>
        <a:ln/>
      </dgm:spPr>
      <dgm:t>
        <a:bodyPr/>
        <a:lstStyle/>
        <a:p>
          <a:r>
            <a:rPr lang="en-US" sz="1600" b="1" dirty="0" smtClean="0">
              <a:solidFill>
                <a:schemeClr val="tx1"/>
              </a:solidFill>
            </a:rPr>
            <a:t>Digital</a:t>
          </a:r>
          <a:r>
            <a:rPr lang="en-US" sz="1600" b="1" baseline="0" dirty="0" smtClean="0">
              <a:solidFill>
                <a:schemeClr val="tx1"/>
              </a:solidFill>
            </a:rPr>
            <a:t> devices</a:t>
          </a:r>
          <a:endParaRPr lang="en-US" sz="1600" b="1" dirty="0">
            <a:solidFill>
              <a:schemeClr val="tx1"/>
            </a:solidFill>
          </a:endParaRPr>
        </a:p>
      </dgm:t>
    </dgm:pt>
    <dgm:pt modelId="{05400CBC-7B9E-4236-99D0-E6DFABF9892E}" type="parTrans" cxnId="{10A7593A-728D-4B18-A731-7B02737A175A}">
      <dgm:prSet>
        <dgm:style>
          <a:lnRef idx="2">
            <a:schemeClr val="dk1"/>
          </a:lnRef>
          <a:fillRef idx="1">
            <a:schemeClr val="lt1"/>
          </a:fillRef>
          <a:effectRef idx="0">
            <a:schemeClr val="dk1"/>
          </a:effectRef>
          <a:fontRef idx="minor">
            <a:schemeClr val="dk1"/>
          </a:fontRef>
        </dgm:style>
      </dgm:prSet>
      <dgm:spPr/>
      <dgm:t>
        <a:bodyPr/>
        <a:lstStyle/>
        <a:p>
          <a:endParaRPr lang="en-US"/>
        </a:p>
      </dgm:t>
    </dgm:pt>
    <dgm:pt modelId="{42412CFE-87EA-41E6-BDD1-E03E8E51A7F7}" type="sibTrans" cxnId="{10A7593A-728D-4B18-A731-7B02737A175A}">
      <dgm:prSet/>
      <dgm:spPr/>
      <dgm:t>
        <a:bodyPr/>
        <a:lstStyle/>
        <a:p>
          <a:endParaRPr lang="en-US"/>
        </a:p>
      </dgm:t>
    </dgm:pt>
    <dgm:pt modelId="{BB83EA31-DDDA-4C9C-A189-F94C6A4643F8}">
      <dgm:prSet phldrT="[Text]" custT="1">
        <dgm:style>
          <a:lnRef idx="2">
            <a:schemeClr val="dk1"/>
          </a:lnRef>
          <a:fillRef idx="1">
            <a:schemeClr val="lt1"/>
          </a:fillRef>
          <a:effectRef idx="0">
            <a:schemeClr val="dk1"/>
          </a:effectRef>
          <a:fontRef idx="minor">
            <a:schemeClr val="dk1"/>
          </a:fontRef>
        </dgm:style>
      </dgm:prSet>
      <dgm:spPr>
        <a:ln/>
      </dgm:spPr>
      <dgm:t>
        <a:bodyPr/>
        <a:lstStyle/>
        <a:p>
          <a:r>
            <a:rPr lang="en-US" sz="1600" b="1" dirty="0" smtClean="0">
              <a:solidFill>
                <a:schemeClr val="tx1"/>
              </a:solidFill>
            </a:rPr>
            <a:t>Digital</a:t>
          </a:r>
          <a:r>
            <a:rPr lang="en-US" sz="1600" b="1" baseline="0" dirty="0" smtClean="0">
              <a:solidFill>
                <a:schemeClr val="tx1"/>
              </a:solidFill>
            </a:rPr>
            <a:t> technology</a:t>
          </a:r>
          <a:endParaRPr lang="en-US" sz="1600" b="1" dirty="0">
            <a:solidFill>
              <a:schemeClr val="tx1"/>
            </a:solidFill>
          </a:endParaRPr>
        </a:p>
      </dgm:t>
    </dgm:pt>
    <dgm:pt modelId="{72E4B9D7-C302-41A4-B747-9B954B435D5B}" type="parTrans" cxnId="{68A301C0-164F-4C00-865B-E1A8EACAC970}">
      <dgm:prSet>
        <dgm:style>
          <a:lnRef idx="2">
            <a:schemeClr val="dk1"/>
          </a:lnRef>
          <a:fillRef idx="1">
            <a:schemeClr val="lt1"/>
          </a:fillRef>
          <a:effectRef idx="0">
            <a:schemeClr val="dk1"/>
          </a:effectRef>
          <a:fontRef idx="minor">
            <a:schemeClr val="dk1"/>
          </a:fontRef>
        </dgm:style>
      </dgm:prSet>
      <dgm:spPr>
        <a:ln/>
      </dgm:spPr>
      <dgm:t>
        <a:bodyPr/>
        <a:lstStyle/>
        <a:p>
          <a:endParaRPr lang="en-US"/>
        </a:p>
      </dgm:t>
    </dgm:pt>
    <dgm:pt modelId="{D87CC29F-9077-477A-BCFC-C620A935DE5E}" type="sibTrans" cxnId="{68A301C0-164F-4C00-865B-E1A8EACAC970}">
      <dgm:prSet/>
      <dgm:spPr/>
      <dgm:t>
        <a:bodyPr/>
        <a:lstStyle/>
        <a:p>
          <a:endParaRPr lang="en-US"/>
        </a:p>
      </dgm:t>
    </dgm:pt>
    <dgm:pt modelId="{06C807B1-24CA-46B9-BF7D-B734D750A249}">
      <dgm:prSet phldrT="[Text]" custT="1">
        <dgm:style>
          <a:lnRef idx="2">
            <a:schemeClr val="dk1"/>
          </a:lnRef>
          <a:fillRef idx="1">
            <a:schemeClr val="lt1"/>
          </a:fillRef>
          <a:effectRef idx="0">
            <a:schemeClr val="dk1"/>
          </a:effectRef>
          <a:fontRef idx="minor">
            <a:schemeClr val="dk1"/>
          </a:fontRef>
        </dgm:style>
      </dgm:prSet>
      <dgm:spPr>
        <a:ln/>
      </dgm:spPr>
      <dgm:t>
        <a:bodyPr/>
        <a:lstStyle/>
        <a:p>
          <a:r>
            <a:rPr lang="en-US" sz="1600" b="1" dirty="0" smtClean="0">
              <a:solidFill>
                <a:schemeClr val="tx1"/>
              </a:solidFill>
            </a:rPr>
            <a:t>Digital</a:t>
          </a:r>
          <a:r>
            <a:rPr lang="en-US" sz="1600" b="1" baseline="0" dirty="0" smtClean="0">
              <a:solidFill>
                <a:schemeClr val="tx1"/>
              </a:solidFill>
            </a:rPr>
            <a:t> media</a:t>
          </a:r>
          <a:endParaRPr lang="en-US" sz="1600" b="1" dirty="0">
            <a:solidFill>
              <a:schemeClr val="tx1"/>
            </a:solidFill>
          </a:endParaRPr>
        </a:p>
      </dgm:t>
    </dgm:pt>
    <dgm:pt modelId="{53CFDA61-E8A2-485D-9FAE-95F4D1DB4829}" type="parTrans" cxnId="{605E93C1-6FF8-424F-BD68-1820A8495B47}">
      <dgm:prSet>
        <dgm:style>
          <a:lnRef idx="2">
            <a:schemeClr val="dk1"/>
          </a:lnRef>
          <a:fillRef idx="1">
            <a:schemeClr val="lt1"/>
          </a:fillRef>
          <a:effectRef idx="0">
            <a:schemeClr val="dk1"/>
          </a:effectRef>
          <a:fontRef idx="minor">
            <a:schemeClr val="dk1"/>
          </a:fontRef>
        </dgm:style>
      </dgm:prSet>
      <dgm:spPr/>
      <dgm:t>
        <a:bodyPr/>
        <a:lstStyle/>
        <a:p>
          <a:endParaRPr lang="en-US"/>
        </a:p>
      </dgm:t>
    </dgm:pt>
    <dgm:pt modelId="{3D301C72-18A3-4CE9-9B58-F3F666BB5C1F}" type="sibTrans" cxnId="{605E93C1-6FF8-424F-BD68-1820A8495B47}">
      <dgm:prSet/>
      <dgm:spPr/>
      <dgm:t>
        <a:bodyPr/>
        <a:lstStyle/>
        <a:p>
          <a:endParaRPr lang="en-US"/>
        </a:p>
      </dgm:t>
    </dgm:pt>
    <dgm:pt modelId="{0E785D9F-2917-471B-BCB0-DF31A9200A22}">
      <dgm:prSet custT="1">
        <dgm:style>
          <a:lnRef idx="2">
            <a:schemeClr val="dk1"/>
          </a:lnRef>
          <a:fillRef idx="1">
            <a:schemeClr val="lt1"/>
          </a:fillRef>
          <a:effectRef idx="0">
            <a:schemeClr val="dk1"/>
          </a:effectRef>
          <a:fontRef idx="minor">
            <a:schemeClr val="dk1"/>
          </a:fontRef>
        </dgm:style>
      </dgm:prSet>
      <dgm:spPr>
        <a:ln/>
      </dgm:spPr>
      <dgm:t>
        <a:bodyPr/>
        <a:lstStyle/>
        <a:p>
          <a:r>
            <a:rPr lang="en-US" sz="1600" b="1" dirty="0" smtClean="0">
              <a:solidFill>
                <a:schemeClr val="tx1"/>
              </a:solidFill>
            </a:rPr>
            <a:t>Digital platforms</a:t>
          </a:r>
          <a:endParaRPr lang="en-US" sz="1600" b="1" dirty="0">
            <a:solidFill>
              <a:schemeClr val="tx1"/>
            </a:solidFill>
          </a:endParaRPr>
        </a:p>
      </dgm:t>
    </dgm:pt>
    <dgm:pt modelId="{095F8D8B-D3C1-4F88-8F97-6134AE5BBC73}" type="parTrans" cxnId="{7077607C-4098-4896-BCD9-B7F7B0DF657E}">
      <dgm:prSet>
        <dgm:style>
          <a:lnRef idx="2">
            <a:schemeClr val="dk1"/>
          </a:lnRef>
          <a:fillRef idx="1">
            <a:schemeClr val="lt1"/>
          </a:fillRef>
          <a:effectRef idx="0">
            <a:schemeClr val="dk1"/>
          </a:effectRef>
          <a:fontRef idx="minor">
            <a:schemeClr val="dk1"/>
          </a:fontRef>
        </dgm:style>
      </dgm:prSet>
      <dgm:spPr/>
      <dgm:t>
        <a:bodyPr/>
        <a:lstStyle/>
        <a:p>
          <a:endParaRPr lang="en-US"/>
        </a:p>
      </dgm:t>
    </dgm:pt>
    <dgm:pt modelId="{BA1F6729-691E-4BFF-B5A1-590115A0885D}" type="sibTrans" cxnId="{7077607C-4098-4896-BCD9-B7F7B0DF657E}">
      <dgm:prSet/>
      <dgm:spPr/>
      <dgm:t>
        <a:bodyPr/>
        <a:lstStyle/>
        <a:p>
          <a:endParaRPr lang="en-US"/>
        </a:p>
      </dgm:t>
    </dgm:pt>
    <dgm:pt modelId="{DE84AD19-FCEE-4B66-B76F-857CBF9DEF92}" type="pres">
      <dgm:prSet presAssocID="{21CCA586-FD0F-4E99-87D7-774716668FF0}" presName="Name0" presStyleCnt="0">
        <dgm:presLayoutVars>
          <dgm:chMax val="1"/>
          <dgm:dir/>
          <dgm:animLvl val="ctr"/>
          <dgm:resizeHandles val="exact"/>
        </dgm:presLayoutVars>
      </dgm:prSet>
      <dgm:spPr/>
      <dgm:t>
        <a:bodyPr/>
        <a:lstStyle/>
        <a:p>
          <a:endParaRPr lang="en-US"/>
        </a:p>
      </dgm:t>
    </dgm:pt>
    <dgm:pt modelId="{6EA041F5-2BAD-4A0A-8207-D3C4A22478A2}" type="pres">
      <dgm:prSet presAssocID="{077ED80F-58D6-4EE5-AB69-AB154D520883}" presName="centerShape" presStyleLbl="node0" presStyleIdx="0" presStyleCnt="1"/>
      <dgm:spPr/>
      <dgm:t>
        <a:bodyPr/>
        <a:lstStyle/>
        <a:p>
          <a:endParaRPr lang="en-US"/>
        </a:p>
      </dgm:t>
    </dgm:pt>
    <dgm:pt modelId="{0B16D96B-5AB2-4B84-9112-64AF0141E496}" type="pres">
      <dgm:prSet presAssocID="{28D07233-8099-4D79-B7DF-1133EE5440B5}" presName="parTrans" presStyleLbl="sibTrans2D1" presStyleIdx="0" presStyleCnt="5"/>
      <dgm:spPr/>
      <dgm:t>
        <a:bodyPr/>
        <a:lstStyle/>
        <a:p>
          <a:endParaRPr lang="en-US"/>
        </a:p>
      </dgm:t>
    </dgm:pt>
    <dgm:pt modelId="{9BEB6A41-1D96-47AD-AE97-87715BFA7429}" type="pres">
      <dgm:prSet presAssocID="{28D07233-8099-4D79-B7DF-1133EE5440B5}" presName="connectorText" presStyleLbl="sibTrans2D1" presStyleIdx="0" presStyleCnt="5"/>
      <dgm:spPr/>
      <dgm:t>
        <a:bodyPr/>
        <a:lstStyle/>
        <a:p>
          <a:endParaRPr lang="en-US"/>
        </a:p>
      </dgm:t>
    </dgm:pt>
    <dgm:pt modelId="{21C864F7-A64F-427C-8AAA-336D766DB4BF}" type="pres">
      <dgm:prSet presAssocID="{2AE2322E-377E-4E4E-9966-E46BD416C4BF}" presName="node" presStyleLbl="node1" presStyleIdx="0" presStyleCnt="5" custScaleX="178232" custRadScaleRad="100225" custRadScaleInc="-6337">
        <dgm:presLayoutVars>
          <dgm:bulletEnabled val="1"/>
        </dgm:presLayoutVars>
      </dgm:prSet>
      <dgm:spPr/>
      <dgm:t>
        <a:bodyPr/>
        <a:lstStyle/>
        <a:p>
          <a:endParaRPr lang="en-US"/>
        </a:p>
      </dgm:t>
    </dgm:pt>
    <dgm:pt modelId="{F6DD49C4-E12D-40A3-9A89-722711B3EE1F}" type="pres">
      <dgm:prSet presAssocID="{095F8D8B-D3C1-4F88-8F97-6134AE5BBC73}" presName="parTrans" presStyleLbl="sibTrans2D1" presStyleIdx="1" presStyleCnt="5" custLinFactNeighborY="0"/>
      <dgm:spPr/>
      <dgm:t>
        <a:bodyPr/>
        <a:lstStyle/>
        <a:p>
          <a:endParaRPr lang="en-US"/>
        </a:p>
      </dgm:t>
    </dgm:pt>
    <dgm:pt modelId="{132E8FA9-B71F-42AE-B200-E45D806008E1}" type="pres">
      <dgm:prSet presAssocID="{095F8D8B-D3C1-4F88-8F97-6134AE5BBC73}" presName="connectorText" presStyleLbl="sibTrans2D1" presStyleIdx="1" presStyleCnt="5"/>
      <dgm:spPr/>
      <dgm:t>
        <a:bodyPr/>
        <a:lstStyle/>
        <a:p>
          <a:endParaRPr lang="en-US"/>
        </a:p>
      </dgm:t>
    </dgm:pt>
    <dgm:pt modelId="{19596024-AC0C-4605-B6AE-A06B9E963FCA}" type="pres">
      <dgm:prSet presAssocID="{0E785D9F-2917-471B-BCB0-DF31A9200A22}" presName="node" presStyleLbl="node1" presStyleIdx="1" presStyleCnt="5" custScaleX="173972" custScaleY="117396" custRadScaleRad="135178" custRadScaleInc="13293">
        <dgm:presLayoutVars>
          <dgm:bulletEnabled val="1"/>
        </dgm:presLayoutVars>
      </dgm:prSet>
      <dgm:spPr/>
      <dgm:t>
        <a:bodyPr/>
        <a:lstStyle/>
        <a:p>
          <a:endParaRPr lang="en-US"/>
        </a:p>
      </dgm:t>
    </dgm:pt>
    <dgm:pt modelId="{879F8C58-9BC3-4D71-84D5-DD30D2AF1DCB}" type="pres">
      <dgm:prSet presAssocID="{05400CBC-7B9E-4236-99D0-E6DFABF9892E}" presName="parTrans" presStyleLbl="sibTrans2D1" presStyleIdx="2" presStyleCnt="5" custLinFactNeighborX="0" custLinFactNeighborY="0"/>
      <dgm:spPr/>
      <dgm:t>
        <a:bodyPr/>
        <a:lstStyle/>
        <a:p>
          <a:endParaRPr lang="en-US"/>
        </a:p>
      </dgm:t>
    </dgm:pt>
    <dgm:pt modelId="{A3168EC0-B55A-4967-953F-0CCEA01B4604}" type="pres">
      <dgm:prSet presAssocID="{05400CBC-7B9E-4236-99D0-E6DFABF9892E}" presName="connectorText" presStyleLbl="sibTrans2D1" presStyleIdx="2" presStyleCnt="5"/>
      <dgm:spPr/>
      <dgm:t>
        <a:bodyPr/>
        <a:lstStyle/>
        <a:p>
          <a:endParaRPr lang="en-US"/>
        </a:p>
      </dgm:t>
    </dgm:pt>
    <dgm:pt modelId="{04B684E7-E69A-449D-86E7-824B94014AC9}" type="pres">
      <dgm:prSet presAssocID="{E7D62B8B-6F21-4C2F-B51D-40B78BD8D779}" presName="node" presStyleLbl="node1" presStyleIdx="2" presStyleCnt="5" custScaleX="210467" custRadScaleRad="119690" custRadScaleInc="-31608">
        <dgm:presLayoutVars>
          <dgm:bulletEnabled val="1"/>
        </dgm:presLayoutVars>
      </dgm:prSet>
      <dgm:spPr/>
      <dgm:t>
        <a:bodyPr/>
        <a:lstStyle/>
        <a:p>
          <a:endParaRPr lang="en-US"/>
        </a:p>
      </dgm:t>
    </dgm:pt>
    <dgm:pt modelId="{4955DE79-8743-448A-A88A-9B42CB62300A}" type="pres">
      <dgm:prSet presAssocID="{72E4B9D7-C302-41A4-B747-9B954B435D5B}" presName="parTrans" presStyleLbl="sibTrans2D1" presStyleIdx="3" presStyleCnt="5"/>
      <dgm:spPr/>
      <dgm:t>
        <a:bodyPr/>
        <a:lstStyle/>
        <a:p>
          <a:endParaRPr lang="en-US"/>
        </a:p>
      </dgm:t>
    </dgm:pt>
    <dgm:pt modelId="{03C4004B-2B62-42D3-AC4C-C9C60B2B0601}" type="pres">
      <dgm:prSet presAssocID="{72E4B9D7-C302-41A4-B747-9B954B435D5B}" presName="connectorText" presStyleLbl="sibTrans2D1" presStyleIdx="3" presStyleCnt="5"/>
      <dgm:spPr/>
      <dgm:t>
        <a:bodyPr/>
        <a:lstStyle/>
        <a:p>
          <a:endParaRPr lang="en-US"/>
        </a:p>
      </dgm:t>
    </dgm:pt>
    <dgm:pt modelId="{A55EFB06-857A-45B3-9186-39D2FE22A098}" type="pres">
      <dgm:prSet presAssocID="{BB83EA31-DDDA-4C9C-A189-F94C6A4643F8}" presName="node" presStyleLbl="node1" presStyleIdx="3" presStyleCnt="5" custScaleX="206051" custRadScaleRad="129945" custRadScaleInc="42812">
        <dgm:presLayoutVars>
          <dgm:bulletEnabled val="1"/>
        </dgm:presLayoutVars>
      </dgm:prSet>
      <dgm:spPr/>
      <dgm:t>
        <a:bodyPr/>
        <a:lstStyle/>
        <a:p>
          <a:endParaRPr lang="en-US"/>
        </a:p>
      </dgm:t>
    </dgm:pt>
    <dgm:pt modelId="{D2BF9884-1808-49F1-8609-5D5A13BDF777}" type="pres">
      <dgm:prSet presAssocID="{53CFDA61-E8A2-485D-9FAE-95F4D1DB4829}" presName="parTrans" presStyleLbl="sibTrans2D1" presStyleIdx="4" presStyleCnt="5" custLinFactNeighborX="-1"/>
      <dgm:spPr/>
      <dgm:t>
        <a:bodyPr/>
        <a:lstStyle/>
        <a:p>
          <a:endParaRPr lang="en-US"/>
        </a:p>
      </dgm:t>
    </dgm:pt>
    <dgm:pt modelId="{D19731EA-75C1-41CF-86C7-4F2D6A9CEDA8}" type="pres">
      <dgm:prSet presAssocID="{53CFDA61-E8A2-485D-9FAE-95F4D1DB4829}" presName="connectorText" presStyleLbl="sibTrans2D1" presStyleIdx="4" presStyleCnt="5"/>
      <dgm:spPr/>
      <dgm:t>
        <a:bodyPr/>
        <a:lstStyle/>
        <a:p>
          <a:endParaRPr lang="en-US"/>
        </a:p>
      </dgm:t>
    </dgm:pt>
    <dgm:pt modelId="{4425113B-C365-462F-ADDC-F096D459BA2D}" type="pres">
      <dgm:prSet presAssocID="{06C807B1-24CA-46B9-BF7D-B734D750A249}" presName="node" presStyleLbl="node1" presStyleIdx="4" presStyleCnt="5" custScaleX="171811" custScaleY="106446" custRadScaleRad="146845" custRadScaleInc="-17756">
        <dgm:presLayoutVars>
          <dgm:bulletEnabled val="1"/>
        </dgm:presLayoutVars>
      </dgm:prSet>
      <dgm:spPr/>
      <dgm:t>
        <a:bodyPr/>
        <a:lstStyle/>
        <a:p>
          <a:endParaRPr lang="en-US"/>
        </a:p>
      </dgm:t>
    </dgm:pt>
  </dgm:ptLst>
  <dgm:cxnLst>
    <dgm:cxn modelId="{53E65F00-A129-479B-B455-FAE77CB5D047}" type="presOf" srcId="{53CFDA61-E8A2-485D-9FAE-95F4D1DB4829}" destId="{D2BF9884-1808-49F1-8609-5D5A13BDF777}" srcOrd="0" destOrd="0" presId="urn:microsoft.com/office/officeart/2005/8/layout/radial5"/>
    <dgm:cxn modelId="{605E93C1-6FF8-424F-BD68-1820A8495B47}" srcId="{077ED80F-58D6-4EE5-AB69-AB154D520883}" destId="{06C807B1-24CA-46B9-BF7D-B734D750A249}" srcOrd="4" destOrd="0" parTransId="{53CFDA61-E8A2-485D-9FAE-95F4D1DB4829}" sibTransId="{3D301C72-18A3-4CE9-9B58-F3F666BB5C1F}"/>
    <dgm:cxn modelId="{68A301C0-164F-4C00-865B-E1A8EACAC970}" srcId="{077ED80F-58D6-4EE5-AB69-AB154D520883}" destId="{BB83EA31-DDDA-4C9C-A189-F94C6A4643F8}" srcOrd="3" destOrd="0" parTransId="{72E4B9D7-C302-41A4-B747-9B954B435D5B}" sibTransId="{D87CC29F-9077-477A-BCFC-C620A935DE5E}"/>
    <dgm:cxn modelId="{04AAD2B3-BF0A-47DC-8F4A-3F4751EF4A7D}" type="presOf" srcId="{E7D62B8B-6F21-4C2F-B51D-40B78BD8D779}" destId="{04B684E7-E69A-449D-86E7-824B94014AC9}" srcOrd="0" destOrd="0" presId="urn:microsoft.com/office/officeart/2005/8/layout/radial5"/>
    <dgm:cxn modelId="{031E7FB5-29EA-481F-99E9-BB8047AE2842}" srcId="{077ED80F-58D6-4EE5-AB69-AB154D520883}" destId="{2AE2322E-377E-4E4E-9966-E46BD416C4BF}" srcOrd="0" destOrd="0" parTransId="{28D07233-8099-4D79-B7DF-1133EE5440B5}" sibTransId="{3E4BD7E9-3F6F-4689-982A-279F74517842}"/>
    <dgm:cxn modelId="{B1B37C8D-DB73-4DFF-8F3A-200DB665129A}" type="presOf" srcId="{0E785D9F-2917-471B-BCB0-DF31A9200A22}" destId="{19596024-AC0C-4605-B6AE-A06B9E963FCA}" srcOrd="0" destOrd="0" presId="urn:microsoft.com/office/officeart/2005/8/layout/radial5"/>
    <dgm:cxn modelId="{98553ED3-8A4B-4AED-932B-C581F222F1C1}" type="presOf" srcId="{72E4B9D7-C302-41A4-B747-9B954B435D5B}" destId="{03C4004B-2B62-42D3-AC4C-C9C60B2B0601}" srcOrd="1" destOrd="0" presId="urn:microsoft.com/office/officeart/2005/8/layout/radial5"/>
    <dgm:cxn modelId="{76DBE58F-9657-43EF-9ABB-601F8FC8BD38}" type="presOf" srcId="{BB83EA31-DDDA-4C9C-A189-F94C6A4643F8}" destId="{A55EFB06-857A-45B3-9186-39D2FE22A098}" srcOrd="0" destOrd="0" presId="urn:microsoft.com/office/officeart/2005/8/layout/radial5"/>
    <dgm:cxn modelId="{54B697B8-96A1-4304-9734-E94FECDCEF26}" type="presOf" srcId="{21CCA586-FD0F-4E99-87D7-774716668FF0}" destId="{DE84AD19-FCEE-4B66-B76F-857CBF9DEF92}" srcOrd="0" destOrd="0" presId="urn:microsoft.com/office/officeart/2005/8/layout/radial5"/>
    <dgm:cxn modelId="{7077607C-4098-4896-BCD9-B7F7B0DF657E}" srcId="{077ED80F-58D6-4EE5-AB69-AB154D520883}" destId="{0E785D9F-2917-471B-BCB0-DF31A9200A22}" srcOrd="1" destOrd="0" parTransId="{095F8D8B-D3C1-4F88-8F97-6134AE5BBC73}" sibTransId="{BA1F6729-691E-4BFF-B5A1-590115A0885D}"/>
    <dgm:cxn modelId="{8677A9B9-CEBF-4DDD-81CA-A1C328E7E9A6}" srcId="{21CCA586-FD0F-4E99-87D7-774716668FF0}" destId="{077ED80F-58D6-4EE5-AB69-AB154D520883}" srcOrd="0" destOrd="0" parTransId="{C9D5B60D-F7A7-432A-BE93-8FEFDB5264C0}" sibTransId="{483DBAE6-ADA7-44B8-B69D-AE77ABB2088C}"/>
    <dgm:cxn modelId="{BE3CC946-98B3-474F-962F-15273F7E7F19}" type="presOf" srcId="{2AE2322E-377E-4E4E-9966-E46BD416C4BF}" destId="{21C864F7-A64F-427C-8AAA-336D766DB4BF}" srcOrd="0" destOrd="0" presId="urn:microsoft.com/office/officeart/2005/8/layout/radial5"/>
    <dgm:cxn modelId="{4AADFAEB-7300-4133-B1FC-7870E36354A9}" type="presOf" srcId="{077ED80F-58D6-4EE5-AB69-AB154D520883}" destId="{6EA041F5-2BAD-4A0A-8207-D3C4A22478A2}" srcOrd="0" destOrd="0" presId="urn:microsoft.com/office/officeart/2005/8/layout/radial5"/>
    <dgm:cxn modelId="{9E7A0CD5-CA27-4363-B632-2B9F722EBABC}" type="presOf" srcId="{095F8D8B-D3C1-4F88-8F97-6134AE5BBC73}" destId="{132E8FA9-B71F-42AE-B200-E45D806008E1}" srcOrd="1" destOrd="0" presId="urn:microsoft.com/office/officeart/2005/8/layout/radial5"/>
    <dgm:cxn modelId="{A419580E-E461-4733-A8A7-F8AFCE83D8AE}" type="presOf" srcId="{095F8D8B-D3C1-4F88-8F97-6134AE5BBC73}" destId="{F6DD49C4-E12D-40A3-9A89-722711B3EE1F}" srcOrd="0" destOrd="0" presId="urn:microsoft.com/office/officeart/2005/8/layout/radial5"/>
    <dgm:cxn modelId="{2FD9EFE7-E58B-45C0-9FC0-60B687BCE22E}" type="presOf" srcId="{06C807B1-24CA-46B9-BF7D-B734D750A249}" destId="{4425113B-C365-462F-ADDC-F096D459BA2D}" srcOrd="0" destOrd="0" presId="urn:microsoft.com/office/officeart/2005/8/layout/radial5"/>
    <dgm:cxn modelId="{28DB975E-AB79-4181-8D69-5D6A1AD41CD9}" type="presOf" srcId="{53CFDA61-E8A2-485D-9FAE-95F4D1DB4829}" destId="{D19731EA-75C1-41CF-86C7-4F2D6A9CEDA8}" srcOrd="1" destOrd="0" presId="urn:microsoft.com/office/officeart/2005/8/layout/radial5"/>
    <dgm:cxn modelId="{AA7FC744-4147-4067-BCF7-EDCB008683DF}" type="presOf" srcId="{05400CBC-7B9E-4236-99D0-E6DFABF9892E}" destId="{879F8C58-9BC3-4D71-84D5-DD30D2AF1DCB}" srcOrd="0" destOrd="0" presId="urn:microsoft.com/office/officeart/2005/8/layout/radial5"/>
    <dgm:cxn modelId="{C2C3590A-5127-437B-9A47-5E524C1E4D50}" type="presOf" srcId="{28D07233-8099-4D79-B7DF-1133EE5440B5}" destId="{0B16D96B-5AB2-4B84-9112-64AF0141E496}" srcOrd="0" destOrd="0" presId="urn:microsoft.com/office/officeart/2005/8/layout/radial5"/>
    <dgm:cxn modelId="{1168C0A2-4DDA-486E-BA89-D03E4B758801}" type="presOf" srcId="{28D07233-8099-4D79-B7DF-1133EE5440B5}" destId="{9BEB6A41-1D96-47AD-AE97-87715BFA7429}" srcOrd="1" destOrd="0" presId="urn:microsoft.com/office/officeart/2005/8/layout/radial5"/>
    <dgm:cxn modelId="{10A7593A-728D-4B18-A731-7B02737A175A}" srcId="{077ED80F-58D6-4EE5-AB69-AB154D520883}" destId="{E7D62B8B-6F21-4C2F-B51D-40B78BD8D779}" srcOrd="2" destOrd="0" parTransId="{05400CBC-7B9E-4236-99D0-E6DFABF9892E}" sibTransId="{42412CFE-87EA-41E6-BDD1-E03E8E51A7F7}"/>
    <dgm:cxn modelId="{B31439A4-6BC1-4EE4-81B5-5F15454ACACF}" type="presOf" srcId="{05400CBC-7B9E-4236-99D0-E6DFABF9892E}" destId="{A3168EC0-B55A-4967-953F-0CCEA01B4604}" srcOrd="1" destOrd="0" presId="urn:microsoft.com/office/officeart/2005/8/layout/radial5"/>
    <dgm:cxn modelId="{034D06B6-A26D-49F5-AB5C-304D4BFB9D6B}" type="presOf" srcId="{72E4B9D7-C302-41A4-B747-9B954B435D5B}" destId="{4955DE79-8743-448A-A88A-9B42CB62300A}" srcOrd="0" destOrd="0" presId="urn:microsoft.com/office/officeart/2005/8/layout/radial5"/>
    <dgm:cxn modelId="{900F380A-8938-4EA8-9292-DCF419A58D8C}" type="presParOf" srcId="{DE84AD19-FCEE-4B66-B76F-857CBF9DEF92}" destId="{6EA041F5-2BAD-4A0A-8207-D3C4A22478A2}" srcOrd="0" destOrd="0" presId="urn:microsoft.com/office/officeart/2005/8/layout/radial5"/>
    <dgm:cxn modelId="{F32406D8-BAA8-46AA-9E4E-BDA7B9B79DD0}" type="presParOf" srcId="{DE84AD19-FCEE-4B66-B76F-857CBF9DEF92}" destId="{0B16D96B-5AB2-4B84-9112-64AF0141E496}" srcOrd="1" destOrd="0" presId="urn:microsoft.com/office/officeart/2005/8/layout/radial5"/>
    <dgm:cxn modelId="{BCE6CC1A-6519-4470-9A99-C81C1FAC2B96}" type="presParOf" srcId="{0B16D96B-5AB2-4B84-9112-64AF0141E496}" destId="{9BEB6A41-1D96-47AD-AE97-87715BFA7429}" srcOrd="0" destOrd="0" presId="urn:microsoft.com/office/officeart/2005/8/layout/radial5"/>
    <dgm:cxn modelId="{811E3DE2-4D58-421E-A307-3794ADFF25D9}" type="presParOf" srcId="{DE84AD19-FCEE-4B66-B76F-857CBF9DEF92}" destId="{21C864F7-A64F-427C-8AAA-336D766DB4BF}" srcOrd="2" destOrd="0" presId="urn:microsoft.com/office/officeart/2005/8/layout/radial5"/>
    <dgm:cxn modelId="{0648C36D-C24A-4BEB-B3AB-9EF573449118}" type="presParOf" srcId="{DE84AD19-FCEE-4B66-B76F-857CBF9DEF92}" destId="{F6DD49C4-E12D-40A3-9A89-722711B3EE1F}" srcOrd="3" destOrd="0" presId="urn:microsoft.com/office/officeart/2005/8/layout/radial5"/>
    <dgm:cxn modelId="{3A519704-1F14-4780-A8B8-88A177CC7067}" type="presParOf" srcId="{F6DD49C4-E12D-40A3-9A89-722711B3EE1F}" destId="{132E8FA9-B71F-42AE-B200-E45D806008E1}" srcOrd="0" destOrd="0" presId="urn:microsoft.com/office/officeart/2005/8/layout/radial5"/>
    <dgm:cxn modelId="{6EA4B63D-33F7-41CD-9667-5908AEF31D65}" type="presParOf" srcId="{DE84AD19-FCEE-4B66-B76F-857CBF9DEF92}" destId="{19596024-AC0C-4605-B6AE-A06B9E963FCA}" srcOrd="4" destOrd="0" presId="urn:microsoft.com/office/officeart/2005/8/layout/radial5"/>
    <dgm:cxn modelId="{BEE7A2C2-D4CF-401C-BCE6-4AF43A591170}" type="presParOf" srcId="{DE84AD19-FCEE-4B66-B76F-857CBF9DEF92}" destId="{879F8C58-9BC3-4D71-84D5-DD30D2AF1DCB}" srcOrd="5" destOrd="0" presId="urn:microsoft.com/office/officeart/2005/8/layout/radial5"/>
    <dgm:cxn modelId="{28063C51-D2BA-4F58-9B72-5C0DCC2CA5A5}" type="presParOf" srcId="{879F8C58-9BC3-4D71-84D5-DD30D2AF1DCB}" destId="{A3168EC0-B55A-4967-953F-0CCEA01B4604}" srcOrd="0" destOrd="0" presId="urn:microsoft.com/office/officeart/2005/8/layout/radial5"/>
    <dgm:cxn modelId="{9440565A-722C-4B3C-AAEA-E3E08741210F}" type="presParOf" srcId="{DE84AD19-FCEE-4B66-B76F-857CBF9DEF92}" destId="{04B684E7-E69A-449D-86E7-824B94014AC9}" srcOrd="6" destOrd="0" presId="urn:microsoft.com/office/officeart/2005/8/layout/radial5"/>
    <dgm:cxn modelId="{2B7EED79-2C2B-4FC6-9F49-D813E12D9603}" type="presParOf" srcId="{DE84AD19-FCEE-4B66-B76F-857CBF9DEF92}" destId="{4955DE79-8743-448A-A88A-9B42CB62300A}" srcOrd="7" destOrd="0" presId="urn:microsoft.com/office/officeart/2005/8/layout/radial5"/>
    <dgm:cxn modelId="{C5C28FC2-28C6-4F5C-B0CB-18D161EA5159}" type="presParOf" srcId="{4955DE79-8743-448A-A88A-9B42CB62300A}" destId="{03C4004B-2B62-42D3-AC4C-C9C60B2B0601}" srcOrd="0" destOrd="0" presId="urn:microsoft.com/office/officeart/2005/8/layout/radial5"/>
    <dgm:cxn modelId="{0CC39F6F-E1D8-4685-96E8-FC81174F2E5D}" type="presParOf" srcId="{DE84AD19-FCEE-4B66-B76F-857CBF9DEF92}" destId="{A55EFB06-857A-45B3-9186-39D2FE22A098}" srcOrd="8" destOrd="0" presId="urn:microsoft.com/office/officeart/2005/8/layout/radial5"/>
    <dgm:cxn modelId="{19DDAF23-7AF2-4144-AB39-3A4B33DA75EC}" type="presParOf" srcId="{DE84AD19-FCEE-4B66-B76F-857CBF9DEF92}" destId="{D2BF9884-1808-49F1-8609-5D5A13BDF777}" srcOrd="9" destOrd="0" presId="urn:microsoft.com/office/officeart/2005/8/layout/radial5"/>
    <dgm:cxn modelId="{2FED3FE9-C4ED-4A20-A97A-A991322F77D2}" type="presParOf" srcId="{D2BF9884-1808-49F1-8609-5D5A13BDF777}" destId="{D19731EA-75C1-41CF-86C7-4F2D6A9CEDA8}" srcOrd="0" destOrd="0" presId="urn:microsoft.com/office/officeart/2005/8/layout/radial5"/>
    <dgm:cxn modelId="{B2D7FC47-085B-4C58-A2E1-417225C361BA}" type="presParOf" srcId="{DE84AD19-FCEE-4B66-B76F-857CBF9DEF92}" destId="{4425113B-C365-462F-ADDC-F096D459BA2D}" srcOrd="10" destOrd="0" presId="urn:microsoft.com/office/officeart/2005/8/layout/radial5"/>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A041F5-2BAD-4A0A-8207-D3C4A22478A2}">
      <dsp:nvSpPr>
        <dsp:cNvPr id="0" name=""/>
        <dsp:cNvSpPr/>
      </dsp:nvSpPr>
      <dsp:spPr>
        <a:xfrm>
          <a:off x="3385332" y="1220430"/>
          <a:ext cx="677913" cy="677913"/>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US" sz="2200" kern="1200" dirty="0" smtClean="0"/>
            <a:t>5Ds</a:t>
          </a:r>
          <a:endParaRPr lang="en-US" sz="2200" kern="1200" dirty="0"/>
        </a:p>
      </dsp:txBody>
      <dsp:txXfrm>
        <a:off x="3484610" y="1319708"/>
        <a:ext cx="479357" cy="479357"/>
      </dsp:txXfrm>
    </dsp:sp>
    <dsp:sp modelId="{0B16D96B-5AB2-4B84-9112-64AF0141E496}">
      <dsp:nvSpPr>
        <dsp:cNvPr id="0" name=""/>
        <dsp:cNvSpPr/>
      </dsp:nvSpPr>
      <dsp:spPr>
        <a:xfrm rot="16063121">
          <a:off x="3596816" y="886977"/>
          <a:ext cx="212480" cy="278871"/>
        </a:xfrm>
        <a:prstGeom prst="rightArrow">
          <a:avLst>
            <a:gd name="adj1" fmla="val 60000"/>
            <a:gd name="adj2" fmla="val 50000"/>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US" sz="1100" kern="1200"/>
        </a:p>
      </dsp:txBody>
      <dsp:txXfrm rot="10800000">
        <a:off x="3629957" y="974598"/>
        <a:ext cx="148736" cy="167323"/>
      </dsp:txXfrm>
    </dsp:sp>
    <dsp:sp modelId="{21C864F7-A64F-427C-8AAA-336D766DB4BF}">
      <dsp:nvSpPr>
        <dsp:cNvPr id="0" name=""/>
        <dsp:cNvSpPr/>
      </dsp:nvSpPr>
      <dsp:spPr>
        <a:xfrm>
          <a:off x="2947566" y="3"/>
          <a:ext cx="1461875" cy="820209"/>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b="1" kern="1200" dirty="0" smtClean="0">
              <a:solidFill>
                <a:schemeClr val="tx1"/>
              </a:solidFill>
            </a:rPr>
            <a:t>Digital</a:t>
          </a:r>
          <a:r>
            <a:rPr lang="en-US" sz="1600" b="1" kern="1200" dirty="0" smtClean="0">
              <a:solidFill>
                <a:schemeClr val="accent6">
                  <a:lumMod val="20000"/>
                  <a:lumOff val="80000"/>
                </a:schemeClr>
              </a:solidFill>
            </a:rPr>
            <a:t> </a:t>
          </a:r>
          <a:r>
            <a:rPr lang="en-US" sz="1600" b="1" kern="1200" dirty="0" smtClean="0">
              <a:solidFill>
                <a:schemeClr val="tx1"/>
              </a:solidFill>
            </a:rPr>
            <a:t>Data</a:t>
          </a:r>
          <a:endParaRPr lang="en-US" sz="1600" b="1" kern="1200" dirty="0">
            <a:solidFill>
              <a:schemeClr val="tx1"/>
            </a:solidFill>
          </a:endParaRPr>
        </a:p>
      </dsp:txBody>
      <dsp:txXfrm>
        <a:off x="3161653" y="120120"/>
        <a:ext cx="1033701" cy="579975"/>
      </dsp:txXfrm>
    </dsp:sp>
    <dsp:sp modelId="{F6DD49C4-E12D-40A3-9A89-722711B3EE1F}">
      <dsp:nvSpPr>
        <dsp:cNvPr id="0" name=""/>
        <dsp:cNvSpPr/>
      </dsp:nvSpPr>
      <dsp:spPr>
        <a:xfrm rot="20807129">
          <a:off x="4162032" y="1284792"/>
          <a:ext cx="275702" cy="278871"/>
        </a:xfrm>
        <a:prstGeom prst="rightArrow">
          <a:avLst>
            <a:gd name="adj1" fmla="val 60000"/>
            <a:gd name="adj2" fmla="val 50000"/>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US" sz="1100" kern="1200"/>
        </a:p>
      </dsp:txBody>
      <dsp:txXfrm>
        <a:off x="4163127" y="1350020"/>
        <a:ext cx="192991" cy="167323"/>
      </dsp:txXfrm>
    </dsp:sp>
    <dsp:sp modelId="{19596024-AC0C-4605-B6AE-A06B9E963FCA}">
      <dsp:nvSpPr>
        <dsp:cNvPr id="0" name=""/>
        <dsp:cNvSpPr/>
      </dsp:nvSpPr>
      <dsp:spPr>
        <a:xfrm>
          <a:off x="4521058" y="723313"/>
          <a:ext cx="1426934" cy="962892"/>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b="1" kern="1200" dirty="0" smtClean="0">
              <a:solidFill>
                <a:schemeClr val="tx1"/>
              </a:solidFill>
            </a:rPr>
            <a:t>Digital platforms</a:t>
          </a:r>
          <a:endParaRPr lang="en-US" sz="1600" b="1" kern="1200" dirty="0">
            <a:solidFill>
              <a:schemeClr val="tx1"/>
            </a:solidFill>
          </a:endParaRPr>
        </a:p>
      </dsp:txBody>
      <dsp:txXfrm>
        <a:off x="4730028" y="864325"/>
        <a:ext cx="1008994" cy="680868"/>
      </dsp:txXfrm>
    </dsp:sp>
    <dsp:sp modelId="{879F8C58-9BC3-4D71-84D5-DD30D2AF1DCB}">
      <dsp:nvSpPr>
        <dsp:cNvPr id="0" name=""/>
        <dsp:cNvSpPr/>
      </dsp:nvSpPr>
      <dsp:spPr>
        <a:xfrm rot="2557263">
          <a:off x="4019328" y="1812525"/>
          <a:ext cx="263132" cy="278871"/>
        </a:xfrm>
        <a:prstGeom prst="rightArrow">
          <a:avLst>
            <a:gd name="adj1" fmla="val 60000"/>
            <a:gd name="adj2" fmla="val 50000"/>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US" sz="1100" kern="1200"/>
        </a:p>
      </dsp:txBody>
      <dsp:txXfrm>
        <a:off x="4029754" y="1841572"/>
        <a:ext cx="184192" cy="167323"/>
      </dsp:txXfrm>
    </dsp:sp>
    <dsp:sp modelId="{04B684E7-E69A-449D-86E7-824B94014AC9}">
      <dsp:nvSpPr>
        <dsp:cNvPr id="0" name=""/>
        <dsp:cNvSpPr/>
      </dsp:nvSpPr>
      <dsp:spPr>
        <a:xfrm>
          <a:off x="3871893" y="2079390"/>
          <a:ext cx="1726269" cy="820209"/>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b="1" kern="1200" dirty="0" smtClean="0">
              <a:solidFill>
                <a:schemeClr val="tx1"/>
              </a:solidFill>
            </a:rPr>
            <a:t>Digital</a:t>
          </a:r>
          <a:r>
            <a:rPr lang="en-US" sz="1600" b="1" kern="1200" baseline="0" dirty="0" smtClean="0">
              <a:solidFill>
                <a:schemeClr val="tx1"/>
              </a:solidFill>
            </a:rPr>
            <a:t> devices</a:t>
          </a:r>
          <a:endParaRPr lang="en-US" sz="1600" b="1" kern="1200" dirty="0">
            <a:solidFill>
              <a:schemeClr val="tx1"/>
            </a:solidFill>
          </a:endParaRPr>
        </a:p>
      </dsp:txBody>
      <dsp:txXfrm>
        <a:off x="4124699" y="2199507"/>
        <a:ext cx="1220657" cy="579975"/>
      </dsp:txXfrm>
    </dsp:sp>
    <dsp:sp modelId="{4955DE79-8743-448A-A88A-9B42CB62300A}">
      <dsp:nvSpPr>
        <dsp:cNvPr id="0" name=""/>
        <dsp:cNvSpPr/>
      </dsp:nvSpPr>
      <dsp:spPr>
        <a:xfrm rot="8484752">
          <a:off x="3078983" y="1809993"/>
          <a:ext cx="312976" cy="278871"/>
        </a:xfrm>
        <a:prstGeom prst="rightArrow">
          <a:avLst>
            <a:gd name="adj1" fmla="val 60000"/>
            <a:gd name="adj2" fmla="val 50000"/>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US" sz="1100" kern="1200"/>
        </a:p>
      </dsp:txBody>
      <dsp:txXfrm rot="10800000">
        <a:off x="3153511" y="1839677"/>
        <a:ext cx="229315" cy="167323"/>
      </dsp:txXfrm>
    </dsp:sp>
    <dsp:sp modelId="{A55EFB06-857A-45B3-9186-39D2FE22A098}">
      <dsp:nvSpPr>
        <dsp:cNvPr id="0" name=""/>
        <dsp:cNvSpPr/>
      </dsp:nvSpPr>
      <dsp:spPr>
        <a:xfrm>
          <a:off x="1713614" y="2079390"/>
          <a:ext cx="1690049" cy="820209"/>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b="1" kern="1200" dirty="0" smtClean="0">
              <a:solidFill>
                <a:schemeClr val="tx1"/>
              </a:solidFill>
            </a:rPr>
            <a:t>Digital</a:t>
          </a:r>
          <a:r>
            <a:rPr lang="en-US" sz="1600" b="1" kern="1200" baseline="0" dirty="0" smtClean="0">
              <a:solidFill>
                <a:schemeClr val="tx1"/>
              </a:solidFill>
            </a:rPr>
            <a:t> technology</a:t>
          </a:r>
          <a:endParaRPr lang="en-US" sz="1600" b="1" kern="1200" dirty="0">
            <a:solidFill>
              <a:schemeClr val="tx1"/>
            </a:solidFill>
          </a:endParaRPr>
        </a:p>
      </dsp:txBody>
      <dsp:txXfrm>
        <a:off x="1961116" y="2199507"/>
        <a:ext cx="1195045" cy="579975"/>
      </dsp:txXfrm>
    </dsp:sp>
    <dsp:sp modelId="{D2BF9884-1808-49F1-8609-5D5A13BDF777}">
      <dsp:nvSpPr>
        <dsp:cNvPr id="0" name=""/>
        <dsp:cNvSpPr/>
      </dsp:nvSpPr>
      <dsp:spPr>
        <a:xfrm rot="11496470">
          <a:off x="2901231" y="1287001"/>
          <a:ext cx="351644" cy="278871"/>
        </a:xfrm>
        <a:prstGeom prst="rightArrow">
          <a:avLst>
            <a:gd name="adj1" fmla="val 60000"/>
            <a:gd name="adj2" fmla="val 50000"/>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US" sz="1100" kern="1200"/>
        </a:p>
      </dsp:txBody>
      <dsp:txXfrm rot="10800000">
        <a:off x="2984036" y="1351192"/>
        <a:ext cx="267983" cy="167323"/>
      </dsp:txXfrm>
    </dsp:sp>
    <dsp:sp modelId="{4425113B-C365-462F-ADDC-F096D459BA2D}">
      <dsp:nvSpPr>
        <dsp:cNvPr id="0" name=""/>
        <dsp:cNvSpPr/>
      </dsp:nvSpPr>
      <dsp:spPr>
        <a:xfrm>
          <a:off x="1368945" y="783763"/>
          <a:ext cx="1409209" cy="873079"/>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b="1" kern="1200" dirty="0" smtClean="0">
              <a:solidFill>
                <a:schemeClr val="tx1"/>
              </a:solidFill>
            </a:rPr>
            <a:t>Digital</a:t>
          </a:r>
          <a:r>
            <a:rPr lang="en-US" sz="1600" b="1" kern="1200" baseline="0" dirty="0" smtClean="0">
              <a:solidFill>
                <a:schemeClr val="tx1"/>
              </a:solidFill>
            </a:rPr>
            <a:t> media</a:t>
          </a:r>
          <a:endParaRPr lang="en-US" sz="1600" b="1" kern="1200" dirty="0">
            <a:solidFill>
              <a:schemeClr val="tx1"/>
            </a:solidFill>
          </a:endParaRPr>
        </a:p>
      </dsp:txBody>
      <dsp:txXfrm>
        <a:off x="1575319" y="911622"/>
        <a:ext cx="996461" cy="617361"/>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7D9A188-292C-4A6B-9BB6-3E8C3B86DBAC}" type="datetimeFigureOut">
              <a:rPr lang="en-US" smtClean="0"/>
              <a:t>5/31/2023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09AB103-B1EB-4587-A573-E3FC025CF69B}" type="slidenum">
              <a:rPr lang="en-US" smtClean="0"/>
              <a:t>‹#›</a:t>
            </a:fld>
            <a:endParaRPr lang="en-US"/>
          </a:p>
        </p:txBody>
      </p:sp>
    </p:spTree>
    <p:extLst>
      <p:ext uri="{BB962C8B-B14F-4D97-AF65-F5344CB8AC3E}">
        <p14:creationId xmlns:p14="http://schemas.microsoft.com/office/powerpoint/2010/main" val="2202490461"/>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
        <p:nvSpPr>
          <p:cNvPr id="5" name="Footer Placeholder 4"/>
          <p:cNvSpPr>
            <a:spLocks noGrp="1"/>
          </p:cNvSpPr>
          <p:nvPr>
            <p:ph type="ftr" sz="quarter" idx="10"/>
          </p:nvPr>
        </p:nvSpPr>
        <p:spPr/>
        <p:txBody>
          <a:bodyPr/>
          <a:lstStyle/>
          <a:p>
            <a:endParaRPr lang="en-US"/>
          </a:p>
        </p:txBody>
      </p:sp>
      <p:sp>
        <p:nvSpPr>
          <p:cNvPr id="6" name="Header Placeholder 5"/>
          <p:cNvSpPr>
            <a:spLocks noGrp="1"/>
          </p:cNvSpPr>
          <p:nvPr>
            <p:ph type="hdr" sz="quarter" idx="11"/>
          </p:nvPr>
        </p:nvSpPr>
        <p:spPr/>
        <p:txBody>
          <a:bodyPr/>
          <a:lstStyle/>
          <a:p>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p:cNvSpPr>
            <a:spLocks noGrp="1"/>
          </p:cNvSpPr>
          <p:nvPr>
            <p:ph type="ftr" sz="quarter" idx="10"/>
          </p:nvPr>
        </p:nvSpPr>
        <p:spPr/>
        <p:txBody>
          <a:bodyPr/>
          <a:lstStyle/>
          <a:p>
            <a:endParaRPr lang="en-US"/>
          </a:p>
        </p:txBody>
      </p:sp>
      <p:sp>
        <p:nvSpPr>
          <p:cNvPr id="6" name="Header Placeholder 5"/>
          <p:cNvSpPr>
            <a:spLocks noGrp="1"/>
          </p:cNvSpPr>
          <p:nvPr>
            <p:ph type="hdr" sz="quarter" idx="11"/>
          </p:nvPr>
        </p:nvSpPr>
        <p:spPr/>
        <p:txBody>
          <a:bodyPr/>
          <a:lstStyle/>
          <a:p>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
        <p:nvSpPr>
          <p:cNvPr id="5" name="Footer Placeholder 4"/>
          <p:cNvSpPr>
            <a:spLocks noGrp="1"/>
          </p:cNvSpPr>
          <p:nvPr>
            <p:ph type="ftr" sz="quarter" idx="10"/>
          </p:nvPr>
        </p:nvSpPr>
        <p:spPr/>
        <p:txBody>
          <a:bodyPr/>
          <a:lstStyle/>
          <a:p>
            <a:endParaRPr lang="en-US"/>
          </a:p>
        </p:txBody>
      </p:sp>
      <p:sp>
        <p:nvSpPr>
          <p:cNvPr id="6" name="Header Placeholder 5"/>
          <p:cNvSpPr>
            <a:spLocks noGrp="1"/>
          </p:cNvSpPr>
          <p:nvPr>
            <p:ph type="hdr" sz="quarter" idx="11"/>
          </p:nvPr>
        </p:nvSpPr>
        <p:spPr/>
        <p:txBody>
          <a:bodyPr/>
          <a:lstStyle/>
          <a:p>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QuickStyle" Target="../diagrams/quickStyle1.xml"/><Relationship Id="rId3" Type="http://schemas.openxmlformats.org/officeDocument/2006/relationships/image" Target="../media/image5.jfif"/><Relationship Id="rId12" Type="http://schemas.openxmlformats.org/officeDocument/2006/relationships/diagramLayout" Target="../diagrams/layout1.xml"/><Relationship Id="rId2" Type="http://schemas.openxmlformats.org/officeDocument/2006/relationships/notesSlide" Target="../notesSlides/notesSlide2.xml"/><Relationship Id="rId1" Type="http://schemas.openxmlformats.org/officeDocument/2006/relationships/slideLayout" Target="../slideLayouts/slideLayout14.xml"/><Relationship Id="rId11" Type="http://schemas.openxmlformats.org/officeDocument/2006/relationships/diagramData" Target="../diagrams/data1.xml"/><Relationship Id="rId5" Type="http://schemas.openxmlformats.org/officeDocument/2006/relationships/image" Target="../media/image6.png"/><Relationship Id="rId15" Type="http://schemas.microsoft.com/office/2007/relationships/diagramDrawing" Target="../diagrams/drawing1.xml"/><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 Id="rId14" Type="http://schemas.openxmlformats.org/officeDocument/2006/relationships/diagramColors" Target="../diagrams/colors1.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13.svg"/><Relationship Id="rId9" Type="http://schemas.openxmlformats.org/officeDocument/2006/relationships/image" Target="../media/image10.svg"/></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7" Type="http://schemas.openxmlformats.org/officeDocument/2006/relationships/image" Target="../media/image8.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13.svg"/><Relationship Id="rId9" Type="http://schemas.openxmlformats.org/officeDocument/2006/relationships/image" Target="../media/image10.svg"/></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7" Type="http://schemas.openxmlformats.org/officeDocument/2006/relationships/image" Target="../media/image80.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130.svg"/><Relationship Id="rId10" Type="http://schemas.openxmlformats.org/officeDocument/2006/relationships/image" Target="../media/image9.png"/><Relationship Id="rId9" Type="http://schemas.openxmlformats.org/officeDocument/2006/relationships/image" Target="../media/image100.svg"/></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7.png"/><Relationship Id="rId7" Type="http://schemas.openxmlformats.org/officeDocument/2006/relationships/image" Target="../media/image80.svg"/><Relationship Id="rId2" Type="http://schemas.openxmlformats.org/officeDocument/2006/relationships/image" Target="../media/image10.png"/><Relationship Id="rId1" Type="http://schemas.openxmlformats.org/officeDocument/2006/relationships/slideLayout" Target="../slideLayouts/slideLayout15.xml"/><Relationship Id="rId9" Type="http://schemas.openxmlformats.org/officeDocument/2006/relationships/image" Target="../media/image100.svg"/></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7" Type="http://schemas.openxmlformats.org/officeDocument/2006/relationships/image" Target="../media/image80.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130.svg"/><Relationship Id="rId9" Type="http://schemas.openxmlformats.org/officeDocument/2006/relationships/image" Target="../media/image100.sv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7" Type="http://schemas.openxmlformats.org/officeDocument/2006/relationships/image" Target="../media/image80.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130.svg"/><Relationship Id="rId10" Type="http://schemas.openxmlformats.org/officeDocument/2006/relationships/image" Target="../media/image11.png"/><Relationship Id="rId9" Type="http://schemas.openxmlformats.org/officeDocument/2006/relationships/image" Target="../media/image100.svg"/></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svg"/><Relationship Id="rId2" Type="http://schemas.openxmlformats.org/officeDocument/2006/relationships/image" Target="../media/image12.jp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4" Type="http://schemas.openxmlformats.org/officeDocument/2006/relationships/image" Target="../media/image13.png"/><Relationship Id="rId9" Type="http://schemas.openxmlformats.org/officeDocument/2006/relationships/image" Target="../media/image13.svg"/></Relationships>
</file>

<file path=ppt/slides/_rels/slide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svg"/><Relationship Id="rId2" Type="http://schemas.openxmlformats.org/officeDocument/2006/relationships/image" Target="../media/image14.jfif"/><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4" Type="http://schemas.openxmlformats.org/officeDocument/2006/relationships/image" Target="../media/image13.png"/><Relationship Id="rId9" Type="http://schemas.openxmlformats.org/officeDocument/2006/relationships/image" Target="../media/image13.svg"/></Relationships>
</file>

<file path=ppt/slides/_rels/slide1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15.jfif"/><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1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16.webp"/><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1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16.webp"/><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7.jpeg"/><Relationship Id="rId7" Type="http://schemas.openxmlformats.org/officeDocument/2006/relationships/image" Target="../media/image5.sv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 Id="rId9" Type="http://schemas.openxmlformats.org/officeDocument/2006/relationships/image" Target="../media/image10.svg"/></Relationships>
</file>

<file path=ppt/slides/_rels/slide1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svg"/><Relationship Id="rId2" Type="http://schemas.openxmlformats.org/officeDocument/2006/relationships/image" Target="../media/image18.jfif"/><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4" Type="http://schemas.openxmlformats.org/officeDocument/2006/relationships/image" Target="../media/image13.png"/><Relationship Id="rId9" Type="http://schemas.openxmlformats.org/officeDocument/2006/relationships/image" Target="../media/image13.svg"/></Relationships>
</file>

<file path=ppt/slides/_rels/slide1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svg"/><Relationship Id="rId2" Type="http://schemas.openxmlformats.org/officeDocument/2006/relationships/image" Target="../media/image19.jp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4" Type="http://schemas.openxmlformats.org/officeDocument/2006/relationships/image" Target="../media/image13.png"/><Relationship Id="rId9" Type="http://schemas.openxmlformats.org/officeDocument/2006/relationships/image" Target="../media/image13.svg"/></Relationships>
</file>

<file path=ppt/slides/_rels/slide1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svg"/><Relationship Id="rId2" Type="http://schemas.openxmlformats.org/officeDocument/2006/relationships/image" Target="../media/image19.jp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4" Type="http://schemas.openxmlformats.org/officeDocument/2006/relationships/image" Target="../media/image13.png"/><Relationship Id="rId9" Type="http://schemas.openxmlformats.org/officeDocument/2006/relationships/image" Target="../media/image13.svg"/></Relationships>
</file>

<file path=ppt/slides/_rels/slide1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svg"/><Relationship Id="rId2" Type="http://schemas.openxmlformats.org/officeDocument/2006/relationships/image" Target="../media/image19.jp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4" Type="http://schemas.openxmlformats.org/officeDocument/2006/relationships/image" Target="../media/image13.png"/><Relationship Id="rId9" Type="http://schemas.openxmlformats.org/officeDocument/2006/relationships/image" Target="../media/image13.svg"/></Relationships>
</file>

<file path=ppt/slides/_rels/slide1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20.jpg"/><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2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svg"/><Relationship Id="rId2" Type="http://schemas.openxmlformats.org/officeDocument/2006/relationships/image" Target="../media/image14.jfif"/><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4" Type="http://schemas.openxmlformats.org/officeDocument/2006/relationships/image" Target="../media/image13.png"/><Relationship Id="rId9" Type="http://schemas.openxmlformats.org/officeDocument/2006/relationships/image" Target="../media/image13.svg"/></Relationships>
</file>

<file path=ppt/slides/_rels/slide2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svg"/><Relationship Id="rId2" Type="http://schemas.openxmlformats.org/officeDocument/2006/relationships/image" Target="../media/image21.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4" Type="http://schemas.openxmlformats.org/officeDocument/2006/relationships/image" Target="../media/image13.png"/><Relationship Id="rId9" Type="http://schemas.openxmlformats.org/officeDocument/2006/relationships/image" Target="../media/image13.svg"/></Relationships>
</file>

<file path=ppt/slides/_rels/slide2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svg"/><Relationship Id="rId2" Type="http://schemas.openxmlformats.org/officeDocument/2006/relationships/image" Target="../media/image22.jfif"/><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4" Type="http://schemas.openxmlformats.org/officeDocument/2006/relationships/image" Target="../media/image13.png"/><Relationship Id="rId9" Type="http://schemas.openxmlformats.org/officeDocument/2006/relationships/image" Target="../media/image13.svg"/></Relationships>
</file>

<file path=ppt/slides/_rels/slide2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svg"/><Relationship Id="rId2" Type="http://schemas.openxmlformats.org/officeDocument/2006/relationships/image" Target="../media/image23.jfif"/><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4" Type="http://schemas.openxmlformats.org/officeDocument/2006/relationships/image" Target="../media/image13.png"/><Relationship Id="rId9" Type="http://schemas.openxmlformats.org/officeDocument/2006/relationships/image" Target="../media/image13.svg"/></Relationships>
</file>

<file path=ppt/slides/_rels/slide2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svg"/><Relationship Id="rId2" Type="http://schemas.openxmlformats.org/officeDocument/2006/relationships/image" Target="../media/image24.jfif"/><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4" Type="http://schemas.openxmlformats.org/officeDocument/2006/relationships/image" Target="../media/image13.png"/><Relationship Id="rId9" Type="http://schemas.openxmlformats.org/officeDocument/2006/relationships/image" Target="../media/image13.svg"/></Relationships>
</file>

<file path=ppt/slides/_rels/slide2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svg"/><Relationship Id="rId2" Type="http://schemas.openxmlformats.org/officeDocument/2006/relationships/image" Target="../media/image25.jfif"/><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4" Type="http://schemas.openxmlformats.org/officeDocument/2006/relationships/image" Target="../media/image13.png"/><Relationship Id="rId9" Type="http://schemas.openxmlformats.org/officeDocument/2006/relationships/image" Target="../media/image13.svg"/></Relationships>
</file>

<file path=ppt/slides/_rels/slide2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svg"/><Relationship Id="rId2" Type="http://schemas.openxmlformats.org/officeDocument/2006/relationships/image" Target="../media/image26.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4" Type="http://schemas.openxmlformats.org/officeDocument/2006/relationships/image" Target="../media/image13.png"/><Relationship Id="rId9" Type="http://schemas.openxmlformats.org/officeDocument/2006/relationships/image" Target="../media/image13.svg"/></Relationships>
</file>

<file path=ppt/slides/_rels/slide2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27.jpeg"/><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2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28.jpeg"/><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2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29.jpg"/><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3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30.jfif"/><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3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31.jpg"/><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3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32.jfif"/><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3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3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3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3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3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svg"/><Relationship Id="rId2" Type="http://schemas.openxmlformats.org/officeDocument/2006/relationships/image" Target="../media/image37.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4" Type="http://schemas.openxmlformats.org/officeDocument/2006/relationships/image" Target="../media/image13.png"/><Relationship Id="rId9" Type="http://schemas.openxmlformats.org/officeDocument/2006/relationships/image" Target="../media/image13.svg"/></Relationships>
</file>

<file path=ppt/slides/_rels/slide3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svg"/><Relationship Id="rId2" Type="http://schemas.openxmlformats.org/officeDocument/2006/relationships/image" Target="../media/image38.jp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4" Type="http://schemas.openxmlformats.org/officeDocument/2006/relationships/image" Target="../media/image13.png"/><Relationship Id="rId9" Type="http://schemas.openxmlformats.org/officeDocument/2006/relationships/image" Target="../media/image13.svg"/></Relationships>
</file>

<file path=ppt/slides/_rels/slide3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38.jpg"/><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4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39.jpg"/><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4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40.jfif"/><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4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4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4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4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4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4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4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4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5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svg"/><Relationship Id="rId2" Type="http://schemas.openxmlformats.org/officeDocument/2006/relationships/image" Target="../media/image46.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4" Type="http://schemas.openxmlformats.org/officeDocument/2006/relationships/image" Target="../media/image13.png"/><Relationship Id="rId9" Type="http://schemas.openxmlformats.org/officeDocument/2006/relationships/image" Target="../media/image13.svg"/></Relationships>
</file>

<file path=ppt/slides/_rels/slide5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47.jfif"/><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5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7.svg"/><Relationship Id="rId12" Type="http://schemas.openxmlformats.org/officeDocument/2006/relationships/image" Target="../media/image48.png"/><Relationship Id="rId2" Type="http://schemas.openxmlformats.org/officeDocument/2006/relationships/image" Target="../media/image3.png"/><Relationship Id="rId1" Type="http://schemas.openxmlformats.org/officeDocument/2006/relationships/slideLayout" Target="../slideLayouts/slideLayout17.xml"/><Relationship Id="rId11" Type="http://schemas.openxmlformats.org/officeDocument/2006/relationships/image" Target="../media/image8.svg"/><Relationship Id="rId10" Type="http://schemas.openxmlformats.org/officeDocument/2006/relationships/image" Target="../media/image7.png"/><Relationship Id="rId9" Type="http://schemas.openxmlformats.org/officeDocument/2006/relationships/image" Target="../media/image13.svg"/></Relationships>
</file>

<file path=ppt/slides/_rels/slide5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50.png"/><Relationship Id="rId7" Type="http://schemas.openxmlformats.org/officeDocument/2006/relationships/image" Target="../media/image4.png"/><Relationship Id="rId2" Type="http://schemas.openxmlformats.org/officeDocument/2006/relationships/image" Target="../media/image49.jpeg"/><Relationship Id="rId1" Type="http://schemas.openxmlformats.org/officeDocument/2006/relationships/slideLayout" Target="../slideLayouts/slideLayout16.xml"/><Relationship Id="rId6" Type="http://schemas.openxmlformats.org/officeDocument/2006/relationships/image" Target="../media/image10.svg"/><Relationship Id="rId5" Type="http://schemas.openxmlformats.org/officeDocument/2006/relationships/image" Target="../media/image8.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213235" y="4393038"/>
            <a:ext cx="4886463" cy="400110"/>
          </a:xfrm>
          <a:prstGeom prst="rect">
            <a:avLst/>
          </a:prstGeom>
          <a:noFill/>
        </p:spPr>
        <p:txBody>
          <a:bodyPr wrap="square" rtlCol="0">
            <a:spAutoFit/>
          </a:bodyPr>
          <a:lstStyle/>
          <a:p>
            <a:r>
              <a:rPr lang="en-US" sz="2000" b="1" dirty="0">
                <a:solidFill>
                  <a:srgbClr val="2D3956"/>
                </a:solidFill>
                <a:latin typeface="Stencil" panose="040409050D0802020404" pitchFamily="82" charset="0"/>
                <a:cs typeface="Tajawal Medium" panose="00000600000000000000" pitchFamily="2" charset="-78"/>
              </a:rPr>
              <a:t>Prepared by Dr. </a:t>
            </a:r>
            <a:r>
              <a:rPr lang="en-US" sz="2000" b="1" dirty="0" smtClean="0">
                <a:solidFill>
                  <a:srgbClr val="2D3956"/>
                </a:solidFill>
                <a:latin typeface="Stencil" panose="040409050D0802020404" pitchFamily="82" charset="0"/>
                <a:cs typeface="Tajawal Medium" panose="00000600000000000000" pitchFamily="2" charset="-78"/>
              </a:rPr>
              <a:t>HEBA AWAWDEH</a:t>
            </a:r>
            <a:endParaRPr lang="en-US" sz="2000" b="1" dirty="0">
              <a:solidFill>
                <a:srgbClr val="2D3956"/>
              </a:solidFill>
              <a:latin typeface="Stencil" panose="040409050D0802020404" pitchFamily="82" charset="0"/>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5641134" cy="1323439"/>
          </a:xfrm>
          <a:prstGeom prst="rect">
            <a:avLst/>
          </a:prstGeom>
          <a:noFill/>
        </p:spPr>
        <p:txBody>
          <a:bodyPr wrap="square" rtlCol="0">
            <a:spAutoFit/>
          </a:bodyPr>
          <a:lstStyle/>
          <a:p>
            <a:pPr algn="ctr"/>
            <a:r>
              <a:rPr lang="en-US" sz="4000" b="1" dirty="0" smtClean="0">
                <a:solidFill>
                  <a:srgbClr val="8E5A6D"/>
                </a:solidFill>
                <a:latin typeface="Tajawal Medium" panose="00000600000000000000" pitchFamily="2" charset="-78"/>
                <a:cs typeface="Tajawal Medium" panose="00000600000000000000" pitchFamily="2" charset="-78"/>
              </a:rPr>
              <a:t>DIGITAL MARKETING</a:t>
            </a:r>
          </a:p>
          <a:p>
            <a:pPr algn="ctr"/>
            <a:r>
              <a:rPr lang="en-US" sz="4000" b="1" dirty="0" smtClean="0">
                <a:solidFill>
                  <a:srgbClr val="8E5A6D"/>
                </a:solidFill>
                <a:latin typeface="Tajawal Medium" panose="00000600000000000000" pitchFamily="2" charset="-78"/>
                <a:cs typeface="Tajawal Medium" panose="00000600000000000000" pitchFamily="2" charset="-78"/>
              </a:rPr>
              <a:t>APPLICATIONS</a:t>
            </a:r>
            <a:endParaRPr lang="en-US" sz="4000"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2D3956"/>
                </a:solidFill>
                <a:latin typeface="Tajawal Medium" panose="00000600000000000000" pitchFamily="2" charset="-78"/>
                <a:cs typeface="Tajawal Medium" panose="00000600000000000000" pitchFamily="2" charset="-78"/>
              </a:rPr>
              <a:t>lecture</a:t>
            </a:r>
            <a:r>
              <a:rPr lang="en-US" sz="2800" b="1" dirty="0" smtClean="0">
                <a:solidFill>
                  <a:srgbClr val="2D3956"/>
                </a:solidFill>
                <a:latin typeface="Tajawal Medium" panose="00000600000000000000" pitchFamily="2" charset="-78"/>
                <a:cs typeface="Tajawal Medium" panose="00000600000000000000" pitchFamily="2" charset="-78"/>
              </a:rPr>
              <a:t> </a:t>
            </a:r>
            <a:r>
              <a:rPr lang="en-US" sz="2800" b="1" dirty="0" smtClean="0">
                <a:solidFill>
                  <a:srgbClr val="2D3956"/>
                </a:solidFill>
                <a:latin typeface="Tajawal Medium" panose="00000600000000000000" pitchFamily="2" charset="-78"/>
                <a:cs typeface="Tajawal Medium" panose="00000600000000000000" pitchFamily="2" charset="-78"/>
              </a:rPr>
              <a:t>1</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262432" cy="400110"/>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COURSE CODE - </a:t>
            </a:r>
            <a:r>
              <a:rPr lang="en-US" sz="2000" dirty="0" smtClean="0">
                <a:solidFill>
                  <a:srgbClr val="2D3956"/>
                </a:solidFill>
                <a:latin typeface="Tajawal Medium" panose="00000600000000000000" pitchFamily="2" charset="-78"/>
                <a:cs typeface="Tajawal Medium" panose="00000600000000000000" pitchFamily="2" charset="-78"/>
              </a:rPr>
              <a:t>MKT720</a:t>
            </a:r>
            <a:endParaRPr lang="en-US" sz="2000" dirty="0">
              <a:solidFill>
                <a:srgbClr val="2D3956"/>
              </a:solidFill>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3958"/>
    </mc:Choice>
    <mc:Fallback xmlns="">
      <p:transition spd="slow" advTm="395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925488" y="785165"/>
            <a:ext cx="2378936" cy="4773154"/>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4430563" y="918962"/>
            <a:ext cx="6618821" cy="400110"/>
          </a:xfrm>
          <a:prstGeom prst="rect">
            <a:avLst/>
          </a:prstGeom>
          <a:noFill/>
        </p:spPr>
        <p:txBody>
          <a:bodyPr wrap="square" rtlCol="0">
            <a:spAutoFit/>
          </a:bodyPr>
          <a:lstStyle/>
          <a:p>
            <a:r>
              <a:rPr lang="en-US" sz="2000" b="1" i="1" dirty="0" smtClean="0">
                <a:latin typeface="Times New Roman" panose="02020603050405020304" pitchFamily="18" charset="0"/>
                <a:ea typeface="Calibri" panose="020F0502020204030204" pitchFamily="34" charset="0"/>
                <a:cs typeface="Arial" panose="020B0604020202020204" pitchFamily="34" charset="0"/>
              </a:rPr>
              <a:t>How has digital marketing transformed marketing?</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2435944" y="2889930"/>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2374718" y="3141359"/>
            <a:ext cx="1251826" cy="707886"/>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 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06057" y="1357441"/>
            <a:ext cx="8600218" cy="3748527"/>
          </a:xfrm>
          <a:prstGeom prst="rect">
            <a:avLst/>
          </a:prstGeom>
          <a:noFill/>
        </p:spPr>
        <p:txBody>
          <a:bodyPr wrap="square" rtlCol="0">
            <a:spAutoFit/>
          </a:bodyPr>
          <a:lstStyle/>
          <a:p>
            <a:pPr marL="548640" marR="548640">
              <a:lnSpc>
                <a:spcPct val="107000"/>
              </a:lnSpc>
              <a:spcBef>
                <a:spcPts val="1000"/>
              </a:spcBef>
              <a:spcAft>
                <a:spcPts val="800"/>
              </a:spcAft>
            </a:pPr>
            <a:r>
              <a:rPr lang="en-US" b="1" i="1" dirty="0" smtClean="0">
                <a:solidFill>
                  <a:srgbClr val="852F4A"/>
                </a:solidFill>
                <a:latin typeface="Times New Roman" panose="02020603050405020304" pitchFamily="18" charset="0"/>
                <a:ea typeface="Calibri" panose="020F0502020204030204" pitchFamily="34" charset="0"/>
                <a:cs typeface="Times New Roman" panose="02020603050405020304" pitchFamily="18" charset="0"/>
              </a:rPr>
              <a:t>DIGITAL MARKETING  </a:t>
            </a:r>
            <a:r>
              <a:rPr lang="en-US" i="1" dirty="0" smtClean="0">
                <a:solidFill>
                  <a:srgbClr val="404040"/>
                </a:solidFill>
                <a:latin typeface="Calibri" panose="020F0502020204030204" pitchFamily="34" charset="0"/>
                <a:ea typeface="Calibri" panose="020F0502020204030204" pitchFamily="34" charset="0"/>
                <a:cs typeface="Arial" panose="020B0604020202020204" pitchFamily="34" charset="0"/>
              </a:rPr>
              <a:t>can be simply defined as </a:t>
            </a:r>
          </a:p>
          <a:p>
            <a:pPr marL="548640" marR="548640" algn="just">
              <a:lnSpc>
                <a:spcPct val="107000"/>
              </a:lnSpc>
              <a:spcBef>
                <a:spcPts val="1000"/>
              </a:spcBef>
              <a:spcAft>
                <a:spcPts val="800"/>
              </a:spcAft>
            </a:pPr>
            <a:r>
              <a:rPr lang="en-US" b="1" i="1" dirty="0" smtClean="0">
                <a:solidFill>
                  <a:srgbClr val="852F4A"/>
                </a:solidFill>
                <a:latin typeface="Calibri" panose="020F0502020204030204" pitchFamily="34" charset="0"/>
                <a:ea typeface="Calibri" panose="020F0502020204030204" pitchFamily="34" charset="0"/>
                <a:cs typeface="Arial" panose="020B0604020202020204" pitchFamily="34" charset="0"/>
              </a:rPr>
              <a:t>ACHIEVING MARKETING OBJECTIVES THROUGH APPLYING DIGITAL MEDIA,DATA AND TECHNOLOGY. </a:t>
            </a:r>
            <a:r>
              <a:rPr lang="en-US" i="1" dirty="0" smtClean="0">
                <a:solidFill>
                  <a:srgbClr val="404040"/>
                </a:solidFill>
                <a:latin typeface="Calibri" panose="020F0502020204030204" pitchFamily="34" charset="0"/>
                <a:ea typeface="Calibri" panose="020F0502020204030204" pitchFamily="34" charset="0"/>
                <a:cs typeface="Arial" panose="020B0604020202020204" pitchFamily="34" charset="0"/>
              </a:rPr>
              <a:t>Digital marketing today is about many types of audience interaction than simply websites ,it involves harnessing the following 5Ds of managing digital marketing interaction’s .for which we need to assess consumer adoption and how our business can manage to support marketing goals</a:t>
            </a:r>
            <a:r>
              <a:rPr lang="en-US" sz="2400" i="1" dirty="0" smtClean="0">
                <a:solidFill>
                  <a:srgbClr val="404040"/>
                </a:solidFill>
                <a:latin typeface="Calibri" panose="020F0502020204030204" pitchFamily="34" charset="0"/>
                <a:ea typeface="Calibri" panose="020F0502020204030204" pitchFamily="34" charset="0"/>
                <a:cs typeface="Arial" panose="020B0604020202020204" pitchFamily="34" charset="0"/>
              </a:rPr>
              <a:t>.</a:t>
            </a:r>
          </a:p>
          <a:p>
            <a:pPr marL="548640" marR="548640">
              <a:lnSpc>
                <a:spcPct val="107000"/>
              </a:lnSpc>
              <a:spcBef>
                <a:spcPts val="1000"/>
              </a:spcBef>
              <a:spcAft>
                <a:spcPts val="800"/>
              </a:spcAft>
            </a:pPr>
            <a:endParaRPr lang="en-US" sz="2400" i="1" dirty="0" smtClean="0">
              <a:solidFill>
                <a:srgbClr val="404040"/>
              </a:solidFill>
              <a:latin typeface="Calibri" panose="020F0502020204030204" pitchFamily="34" charset="0"/>
              <a:ea typeface="Calibri" panose="020F0502020204030204" pitchFamily="34" charset="0"/>
              <a:cs typeface="Arial" panose="020B0604020202020204" pitchFamily="34" charset="0"/>
            </a:endParaRPr>
          </a:p>
          <a:p>
            <a:pPr marL="548640" marR="548640">
              <a:lnSpc>
                <a:spcPct val="107000"/>
              </a:lnSpc>
              <a:spcBef>
                <a:spcPts val="1000"/>
              </a:spcBef>
              <a:spcAft>
                <a:spcPts val="800"/>
              </a:spcAft>
            </a:pPr>
            <a:endParaRPr lang="en-US" sz="2400" i="1" dirty="0">
              <a:solidFill>
                <a:srgbClr val="40404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graphicFrame>
        <p:nvGraphicFramePr>
          <p:cNvPr id="3" name="Diagram 2"/>
          <p:cNvGraphicFramePr/>
          <p:nvPr>
            <p:extLst>
              <p:ext uri="{D42A27DB-BD31-4B8C-83A1-F6EECF244321}">
                <p14:modId xmlns:p14="http://schemas.microsoft.com/office/powerpoint/2010/main" val="1049341592"/>
              </p:ext>
            </p:extLst>
          </p:nvPr>
        </p:nvGraphicFramePr>
        <p:xfrm>
          <a:off x="3626544" y="3907597"/>
          <a:ext cx="7457440" cy="2899600"/>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92444" y="2"/>
            <a:ext cx="11218607" cy="2438398"/>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746455"/>
            <a:ext cx="6292125"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7096902" cy="954107"/>
          </a:xfrm>
          <a:prstGeom prst="rect">
            <a:avLst/>
          </a:prstGeom>
          <a:noFill/>
        </p:spPr>
        <p:txBody>
          <a:bodyPr wrap="square" rtlCol="0">
            <a:spAutoFit/>
          </a:bodyPr>
          <a:lstStyle/>
          <a:p>
            <a:pPr algn="ctr"/>
            <a:r>
              <a:rPr lang="en-US" sz="2800" b="1" dirty="0" smtClean="0">
                <a:solidFill>
                  <a:schemeClr val="bg1"/>
                </a:solidFill>
                <a:latin typeface="Times New Roman" panose="02020603050405020304" pitchFamily="18" charset="0"/>
                <a:cs typeface="Times New Roman" panose="02020603050405020304" pitchFamily="18" charset="0"/>
              </a:rPr>
              <a:t>What are digital marketing and multichannel marketing</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7466" y="545305"/>
            <a:ext cx="1433855"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Chapter</a:t>
            </a:r>
            <a:r>
              <a:rPr lang="en-US" b="1" dirty="0" smtClean="0">
                <a:solidFill>
                  <a:schemeClr val="bg1"/>
                </a:solidFill>
                <a:latin typeface="Tajawal Medium" panose="00000600000000000000" pitchFamily="2" charset="-78"/>
                <a:cs typeface="Tajawal Medium" panose="00000600000000000000" pitchFamily="2" charset="-78"/>
              </a:rPr>
              <a:t>1</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01322" y="2019690"/>
            <a:ext cx="5732954" cy="4524315"/>
          </a:xfrm>
          <a:prstGeom prst="rect">
            <a:avLst/>
          </a:prstGeom>
          <a:noFill/>
        </p:spPr>
        <p:txBody>
          <a:bodyPr wrap="square" rtlCol="0">
            <a:spAutoFit/>
          </a:bodyPr>
          <a:lstStyle/>
          <a:p>
            <a:pPr algn="ctr"/>
            <a:r>
              <a:rPr lang="en-US" b="1" dirty="0" smtClean="0">
                <a:solidFill>
                  <a:srgbClr val="852F4A"/>
                </a:solidFill>
                <a:latin typeface="Times New Roman" panose="02020603050405020304" pitchFamily="18" charset="0"/>
                <a:cs typeface="Times New Roman" panose="02020603050405020304" pitchFamily="18" charset="0"/>
              </a:rPr>
              <a:t>DIGITAL MARKETING </a:t>
            </a:r>
            <a:r>
              <a:rPr lang="en-US" dirty="0" smtClean="0">
                <a:solidFill>
                  <a:srgbClr val="852F4A"/>
                </a:solidFill>
                <a:latin typeface="Times New Roman" panose="02020603050405020304" pitchFamily="18" charset="0"/>
                <a:cs typeface="Times New Roman" panose="02020603050405020304" pitchFamily="18" charset="0"/>
              </a:rPr>
              <a:t>FOCUSES ON MANAGING DIFFERENT FORMS OF </a:t>
            </a:r>
            <a:r>
              <a:rPr lang="en-US" b="1" dirty="0" smtClean="0">
                <a:solidFill>
                  <a:srgbClr val="852F4A"/>
                </a:solidFill>
                <a:latin typeface="Times New Roman" panose="02020603050405020304" pitchFamily="18" charset="0"/>
                <a:cs typeface="Times New Roman" panose="02020603050405020304" pitchFamily="18" charset="0"/>
              </a:rPr>
              <a:t>ONLINE COMPANY PRESENCE  </a:t>
            </a:r>
            <a:r>
              <a:rPr lang="en-US" dirty="0" smtClean="0">
                <a:solidFill>
                  <a:srgbClr val="852F4A"/>
                </a:solidFill>
                <a:latin typeface="Times New Roman" panose="02020603050405020304" pitchFamily="18" charset="0"/>
                <a:cs typeface="Times New Roman" panose="02020603050405020304" pitchFamily="18" charset="0"/>
              </a:rPr>
              <a:t>SUCH AS COMPANY WEBSITE ,MOBILE,APPS AND SOCIAL MEDIA COMPANY PAGES </a:t>
            </a:r>
          </a:p>
          <a:p>
            <a:pPr algn="ctr"/>
            <a:r>
              <a:rPr lang="en-US" dirty="0" smtClean="0">
                <a:solidFill>
                  <a:srgbClr val="852F4A"/>
                </a:solidFill>
                <a:latin typeface="Times New Roman" panose="02020603050405020304" pitchFamily="18" charset="0"/>
                <a:cs typeface="Times New Roman" panose="02020603050405020304" pitchFamily="18" charset="0"/>
              </a:rPr>
              <a:t>INTEGRATED WITH ONLINE COMMUNICATIONS TECHNIQUE INCLUDING SEARCH ENGINE MARKETING ,SOCIAL MEDIA MARKETING ETC.. THESE TECHNIQUES ARE USED TO SUPPORT THE OBJECTIVES OF AQUIRING NEW CUSTOMERS AND PROVIDING SERVICES TO EXISTING CUSTOMERS THAT HELP TO DEVELOP THE </a:t>
            </a:r>
            <a:r>
              <a:rPr lang="en-US" b="1" dirty="0" smtClean="0">
                <a:solidFill>
                  <a:srgbClr val="852F4A"/>
                </a:solidFill>
                <a:latin typeface="Times New Roman" panose="02020603050405020304" pitchFamily="18" charset="0"/>
                <a:cs typeface="Times New Roman" panose="02020603050405020304" pitchFamily="18" charset="0"/>
              </a:rPr>
              <a:t>CUSTOMER RELATIONSHIP THROUGH (CRM)</a:t>
            </a:r>
          </a:p>
          <a:p>
            <a:pPr algn="ctr"/>
            <a:endParaRPr lang="en-US" b="1" dirty="0">
              <a:solidFill>
                <a:srgbClr val="852F4A"/>
              </a:solidFill>
              <a:latin typeface="Times New Roman" panose="02020603050405020304" pitchFamily="18" charset="0"/>
              <a:cs typeface="Times New Roman" panose="02020603050405020304" pitchFamily="18" charset="0"/>
            </a:endParaRPr>
          </a:p>
          <a:p>
            <a:endParaRPr lang="en-US" b="1" dirty="0" smtClean="0">
              <a:solidFill>
                <a:srgbClr val="852F4A"/>
              </a:solidFill>
              <a:latin typeface="Times New Roman" panose="02020603050405020304" pitchFamily="18" charset="0"/>
              <a:cs typeface="Times New Roman" panose="02020603050405020304" pitchFamily="18" charset="0"/>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
        <p:nvSpPr>
          <p:cNvPr id="8" name="TextBox 7"/>
          <p:cNvSpPr txBox="1"/>
          <p:nvPr/>
        </p:nvSpPr>
        <p:spPr>
          <a:xfrm>
            <a:off x="8093448" y="3683896"/>
            <a:ext cx="3984252" cy="2308324"/>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bodyPr>
          <a:lstStyle/>
          <a:p>
            <a:r>
              <a:rPr lang="en-US" sz="1400" b="1" dirty="0">
                <a:solidFill>
                  <a:srgbClr val="852F4A"/>
                </a:solidFill>
                <a:latin typeface="Times New Roman" panose="02020603050405020304" pitchFamily="18" charset="0"/>
                <a:cs typeface="Times New Roman" panose="02020603050405020304" pitchFamily="18" charset="0"/>
              </a:rPr>
              <a:t>Digital media</a:t>
            </a:r>
            <a:r>
              <a:rPr lang="en-US" sz="1400" b="1" dirty="0">
                <a:solidFill>
                  <a:srgbClr val="2D3956"/>
                </a:solidFill>
                <a:latin typeface="Times New Roman" panose="02020603050405020304" pitchFamily="18" charset="0"/>
                <a:cs typeface="Times New Roman" panose="02020603050405020304" pitchFamily="18" charset="0"/>
              </a:rPr>
              <a:t>: </a:t>
            </a:r>
            <a:r>
              <a:rPr lang="en-US" sz="1400" dirty="0">
                <a:solidFill>
                  <a:srgbClr val="2D3956"/>
                </a:solidFill>
                <a:latin typeface="Times New Roman" panose="02020603050405020304" pitchFamily="18" charset="0"/>
                <a:cs typeface="Times New Roman" panose="02020603050405020304" pitchFamily="18" charset="0"/>
              </a:rPr>
              <a:t>communications are facilitated through content and interactive services delivered by different digital technology platforms including the internet , web , mobile , phone , TV and digital signage.</a:t>
            </a:r>
          </a:p>
          <a:p>
            <a:endParaRPr lang="en-US" sz="1400" dirty="0">
              <a:solidFill>
                <a:srgbClr val="2D3956"/>
              </a:solidFill>
              <a:latin typeface="Times New Roman" panose="02020603050405020304" pitchFamily="18" charset="0"/>
              <a:cs typeface="Times New Roman" panose="02020603050405020304" pitchFamily="18" charset="0"/>
            </a:endParaRPr>
          </a:p>
          <a:p>
            <a:r>
              <a:rPr lang="en-US" sz="1400" b="1" dirty="0">
                <a:solidFill>
                  <a:srgbClr val="852F4A"/>
                </a:solidFill>
                <a:latin typeface="Times New Roman" panose="02020603050405020304" pitchFamily="18" charset="0"/>
                <a:cs typeface="Times New Roman" panose="02020603050405020304" pitchFamily="18" charset="0"/>
              </a:rPr>
              <a:t>Digital marketing</a:t>
            </a:r>
            <a:r>
              <a:rPr lang="en-US" sz="1400" b="1" dirty="0">
                <a:solidFill>
                  <a:srgbClr val="2D3956"/>
                </a:solidFill>
                <a:latin typeface="Times New Roman" panose="02020603050405020304" pitchFamily="18" charset="0"/>
                <a:cs typeface="Times New Roman" panose="02020603050405020304" pitchFamily="18" charset="0"/>
              </a:rPr>
              <a:t>: </a:t>
            </a:r>
            <a:r>
              <a:rPr lang="en-US" sz="1400" dirty="0">
                <a:solidFill>
                  <a:srgbClr val="2D3956"/>
                </a:solidFill>
                <a:latin typeface="Times New Roman" panose="02020603050405020304" pitchFamily="18" charset="0"/>
                <a:cs typeface="Times New Roman" panose="02020603050405020304" pitchFamily="18" charset="0"/>
              </a:rPr>
              <a:t>the application of digital media ,data, and technology integrated with traditional communications to achieve marketing objectives.</a:t>
            </a:r>
          </a:p>
          <a:p>
            <a:endParaRPr lang="en-US" dirty="0"/>
          </a:p>
        </p:txBody>
      </p:sp>
      <p:sp>
        <p:nvSpPr>
          <p:cNvPr id="9" name="Rectangle 8"/>
          <p:cNvSpPr/>
          <p:nvPr/>
        </p:nvSpPr>
        <p:spPr>
          <a:xfrm>
            <a:off x="8093447" y="2686906"/>
            <a:ext cx="3984253" cy="1169551"/>
          </a:xfrm>
          <a:prstGeom prst="rect">
            <a:avLst/>
          </a:prstGeom>
        </p:spPr>
        <p:txBody>
          <a:bodyPr wrap="square">
            <a:spAutoFit/>
          </a:bodyPr>
          <a:lstStyle/>
          <a:p>
            <a:r>
              <a:rPr lang="en-US" sz="1400" b="1" dirty="0">
                <a:solidFill>
                  <a:srgbClr val="852F4A"/>
                </a:solidFill>
                <a:latin typeface="Times New Roman" panose="02020603050405020304" pitchFamily="18" charset="0"/>
                <a:cs typeface="Times New Roman" panose="02020603050405020304" pitchFamily="18" charset="0"/>
              </a:rPr>
              <a:t>Online company presence</a:t>
            </a:r>
            <a:r>
              <a:rPr lang="en-US" sz="1400" b="1" dirty="0">
                <a:solidFill>
                  <a:srgbClr val="2D3956"/>
                </a:solidFill>
                <a:latin typeface="Times New Roman" panose="02020603050405020304" pitchFamily="18" charset="0"/>
                <a:cs typeface="Times New Roman" panose="02020603050405020304" pitchFamily="18" charset="0"/>
              </a:rPr>
              <a:t>: </a:t>
            </a:r>
            <a:r>
              <a:rPr lang="en-US" sz="1400" dirty="0">
                <a:solidFill>
                  <a:srgbClr val="2D3956"/>
                </a:solidFill>
                <a:latin typeface="Times New Roman" panose="02020603050405020304" pitchFamily="18" charset="0"/>
                <a:cs typeface="Times New Roman" panose="02020603050405020304" pitchFamily="18" charset="0"/>
              </a:rPr>
              <a:t>Different forms of online media controlled by a company including their website ,blogs , email list, and social media presence, Today commonly known as owned media.</a:t>
            </a:r>
          </a:p>
          <a:p>
            <a:endParaRPr lang="en-US" sz="14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6693"/>
    </mc:Choice>
    <mc:Fallback xmlns="">
      <p:transition advTm="6693"/>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66673"/>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077200" y="1905384"/>
            <a:ext cx="3986216"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7096902" cy="954107"/>
          </a:xfrm>
          <a:prstGeom prst="rect">
            <a:avLst/>
          </a:prstGeom>
          <a:noFill/>
        </p:spPr>
        <p:txBody>
          <a:bodyPr wrap="square" rtlCol="0">
            <a:spAutoFit/>
          </a:bodyPr>
          <a:lstStyle/>
          <a:p>
            <a:pPr algn="ctr"/>
            <a:r>
              <a:rPr lang="en-US" sz="2800" b="1" dirty="0" smtClean="0">
                <a:solidFill>
                  <a:schemeClr val="bg1"/>
                </a:solidFill>
                <a:latin typeface="Times New Roman" panose="02020603050405020304" pitchFamily="18" charset="0"/>
                <a:cs typeface="Times New Roman" panose="02020603050405020304" pitchFamily="18" charset="0"/>
              </a:rPr>
              <a:t>What are digital marketing and multichannel marketing</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7466" y="545305"/>
            <a:ext cx="1433855"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Chapter</a:t>
            </a:r>
            <a:r>
              <a:rPr lang="en-US" b="1" dirty="0" smtClean="0">
                <a:solidFill>
                  <a:schemeClr val="bg1"/>
                </a:solidFill>
                <a:latin typeface="Tajawal Medium" panose="00000600000000000000" pitchFamily="2" charset="-78"/>
                <a:cs typeface="Tajawal Medium" panose="00000600000000000000" pitchFamily="2" charset="-78"/>
              </a:rPr>
              <a:t>1</a:t>
            </a:r>
            <a:endParaRPr lang="en-US" sz="28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
        <p:nvSpPr>
          <p:cNvPr id="48" name="TextBox 47">
            <a:extLst>
              <a:ext uri="{FF2B5EF4-FFF2-40B4-BE49-F238E27FC236}">
                <a16:creationId xmlns:a16="http://schemas.microsoft.com/office/drawing/2014/main" id="{050976E4-0CF2-BA00-34CA-2F9419409B9E}"/>
              </a:ext>
            </a:extLst>
          </p:cNvPr>
          <p:cNvSpPr txBox="1"/>
          <p:nvPr/>
        </p:nvSpPr>
        <p:spPr>
          <a:xfrm>
            <a:off x="8240083" y="2003236"/>
            <a:ext cx="3800473" cy="4462760"/>
          </a:xfrm>
          <a:prstGeom prst="rect">
            <a:avLst/>
          </a:prstGeom>
          <a:noFill/>
        </p:spPr>
        <p:txBody>
          <a:bodyPr wrap="square" rtlCol="0">
            <a:spAutoFit/>
          </a:bodyPr>
          <a:lstStyle/>
          <a:p>
            <a:pPr algn="ctr"/>
            <a:r>
              <a:rPr lang="en-US" sz="1400" b="1" dirty="0" smtClean="0">
                <a:solidFill>
                  <a:srgbClr val="2D3956"/>
                </a:solidFill>
                <a:latin typeface="Times New Roman" panose="02020603050405020304" pitchFamily="18" charset="0"/>
                <a:cs typeface="Times New Roman" panose="02020603050405020304" pitchFamily="18" charset="0"/>
              </a:rPr>
              <a:t>Customer relationship management (CRM): </a:t>
            </a:r>
            <a:r>
              <a:rPr lang="en-US" sz="1400" dirty="0" smtClean="0">
                <a:solidFill>
                  <a:srgbClr val="2D3956"/>
                </a:solidFill>
                <a:latin typeface="Times New Roman" panose="02020603050405020304" pitchFamily="18" charset="0"/>
                <a:cs typeface="Times New Roman" panose="02020603050405020304" pitchFamily="18" charset="0"/>
              </a:rPr>
              <a:t>using digital communications technologies to maximize sales to existing customers and encourage continued usage of online services through techniques including a database, personalized web messaging customer services, Chabot's, email and social media marketing.</a:t>
            </a:r>
          </a:p>
          <a:p>
            <a:pPr algn="ctr"/>
            <a:endParaRPr lang="en-US" sz="1400" dirty="0" smtClean="0">
              <a:solidFill>
                <a:srgbClr val="2D3956"/>
              </a:solidFill>
              <a:latin typeface="Times New Roman" panose="02020603050405020304" pitchFamily="18" charset="0"/>
              <a:cs typeface="Times New Roman" panose="02020603050405020304" pitchFamily="18" charset="0"/>
            </a:endParaRPr>
          </a:p>
          <a:p>
            <a:pPr algn="ctr"/>
            <a:endParaRPr lang="en-US" sz="1400" dirty="0">
              <a:solidFill>
                <a:srgbClr val="2D3956"/>
              </a:solidFill>
              <a:latin typeface="Times New Roman" panose="02020603050405020304" pitchFamily="18" charset="0"/>
              <a:cs typeface="Times New Roman" panose="02020603050405020304" pitchFamily="18" charset="0"/>
            </a:endParaRPr>
          </a:p>
          <a:p>
            <a:pPr algn="ctr"/>
            <a:r>
              <a:rPr lang="en-US" sz="1200" b="1" dirty="0" smtClean="0">
                <a:solidFill>
                  <a:srgbClr val="2D3956"/>
                </a:solidFill>
                <a:latin typeface="Times New Roman" panose="02020603050405020304" pitchFamily="18" charset="0"/>
                <a:cs typeface="Times New Roman" panose="02020603050405020304" pitchFamily="18" charset="0"/>
              </a:rPr>
              <a:t>MULTICHANNEL(OMNICHANNEL)MARKETING: </a:t>
            </a:r>
            <a:r>
              <a:rPr lang="en-US" sz="1400" dirty="0" smtClean="0">
                <a:solidFill>
                  <a:srgbClr val="2D3956"/>
                </a:solidFill>
                <a:latin typeface="Times New Roman" panose="02020603050405020304" pitchFamily="18" charset="0"/>
                <a:cs typeface="Times New Roman" panose="02020603050405020304" pitchFamily="18" charset="0"/>
              </a:rPr>
              <a:t>Multichannel (</a:t>
            </a:r>
            <a:r>
              <a:rPr lang="en-US" sz="1400" dirty="0" err="1" smtClean="0">
                <a:solidFill>
                  <a:srgbClr val="2D3956"/>
                </a:solidFill>
                <a:latin typeface="Times New Roman" panose="02020603050405020304" pitchFamily="18" charset="0"/>
                <a:cs typeface="Times New Roman" panose="02020603050405020304" pitchFamily="18" charset="0"/>
              </a:rPr>
              <a:t>Omnichannel</a:t>
            </a:r>
            <a:r>
              <a:rPr lang="en-US" sz="1400" dirty="0" smtClean="0">
                <a:solidFill>
                  <a:srgbClr val="2D3956"/>
                </a:solidFill>
                <a:latin typeface="Times New Roman" panose="02020603050405020304" pitchFamily="18" charset="0"/>
                <a:cs typeface="Times New Roman" panose="02020603050405020304" pitchFamily="18" charset="0"/>
              </a:rPr>
              <a:t>) marketing Customer communications </a:t>
            </a:r>
            <a:r>
              <a:rPr lang="en-US" sz="1400" dirty="0">
                <a:solidFill>
                  <a:srgbClr val="2D3956"/>
                </a:solidFill>
                <a:latin typeface="Times New Roman" panose="02020603050405020304" pitchFamily="18" charset="0"/>
                <a:cs typeface="Times New Roman" panose="02020603050405020304" pitchFamily="18" charset="0"/>
              </a:rPr>
              <a:t>and </a:t>
            </a:r>
            <a:r>
              <a:rPr lang="en-US" sz="1400" dirty="0" smtClean="0">
                <a:solidFill>
                  <a:srgbClr val="2D3956"/>
                </a:solidFill>
                <a:latin typeface="Times New Roman" panose="02020603050405020304" pitchFamily="18" charset="0"/>
                <a:cs typeface="Times New Roman" panose="02020603050405020304" pitchFamily="18" charset="0"/>
              </a:rPr>
              <a:t>are product </a:t>
            </a:r>
            <a:r>
              <a:rPr lang="en-US" sz="1400" dirty="0">
                <a:solidFill>
                  <a:srgbClr val="2D3956"/>
                </a:solidFill>
                <a:latin typeface="Times New Roman" panose="02020603050405020304" pitchFamily="18" charset="0"/>
                <a:cs typeface="Times New Roman" panose="02020603050405020304" pitchFamily="18" charset="0"/>
              </a:rPr>
              <a:t>distribution </a:t>
            </a:r>
            <a:r>
              <a:rPr lang="en-US" sz="1400" dirty="0" smtClean="0">
                <a:solidFill>
                  <a:srgbClr val="2D3956"/>
                </a:solidFill>
                <a:latin typeface="Times New Roman" panose="02020603050405020304" pitchFamily="18" charset="0"/>
                <a:cs typeface="Times New Roman" panose="02020603050405020304" pitchFamily="18" charset="0"/>
              </a:rPr>
              <a:t>are supported </a:t>
            </a:r>
            <a:r>
              <a:rPr lang="en-US" sz="1400" dirty="0">
                <a:solidFill>
                  <a:srgbClr val="2D3956"/>
                </a:solidFill>
                <a:latin typeface="Times New Roman" panose="02020603050405020304" pitchFamily="18" charset="0"/>
                <a:cs typeface="Times New Roman" panose="02020603050405020304" pitchFamily="18" charset="0"/>
              </a:rPr>
              <a:t>by a </a:t>
            </a:r>
            <a:r>
              <a:rPr lang="en-US" sz="1400" dirty="0" smtClean="0">
                <a:solidFill>
                  <a:srgbClr val="2D3956"/>
                </a:solidFill>
                <a:latin typeface="Times New Roman" panose="02020603050405020304" pitchFamily="18" charset="0"/>
                <a:cs typeface="Times New Roman" panose="02020603050405020304" pitchFamily="18" charset="0"/>
              </a:rPr>
              <a:t>combination </a:t>
            </a:r>
            <a:r>
              <a:rPr lang="en-US" sz="1400" dirty="0">
                <a:solidFill>
                  <a:srgbClr val="2D3956"/>
                </a:solidFill>
                <a:latin typeface="Times New Roman" panose="02020603050405020304" pitchFamily="18" charset="0"/>
                <a:cs typeface="Times New Roman" panose="02020603050405020304" pitchFamily="18" charset="0"/>
              </a:rPr>
              <a:t>of digital </a:t>
            </a:r>
            <a:r>
              <a:rPr lang="en-US" sz="1400" dirty="0" smtClean="0">
                <a:solidFill>
                  <a:srgbClr val="2D3956"/>
                </a:solidFill>
                <a:latin typeface="Times New Roman" panose="02020603050405020304" pitchFamily="18" charset="0"/>
                <a:cs typeface="Times New Roman" panose="02020603050405020304" pitchFamily="18" charset="0"/>
              </a:rPr>
              <a:t>and traditional </a:t>
            </a:r>
            <a:r>
              <a:rPr lang="en-US" sz="1400" dirty="0">
                <a:solidFill>
                  <a:srgbClr val="2D3956"/>
                </a:solidFill>
                <a:latin typeface="Times New Roman" panose="02020603050405020304" pitchFamily="18" charset="0"/>
                <a:cs typeface="Times New Roman" panose="02020603050405020304" pitchFamily="18" charset="0"/>
              </a:rPr>
              <a:t>channels </a:t>
            </a:r>
            <a:r>
              <a:rPr lang="en-US" sz="1400" dirty="0" smtClean="0">
                <a:solidFill>
                  <a:srgbClr val="2D3956"/>
                </a:solidFill>
                <a:latin typeface="Times New Roman" panose="02020603050405020304" pitchFamily="18" charset="0"/>
                <a:cs typeface="Times New Roman" panose="02020603050405020304" pitchFamily="18" charset="0"/>
              </a:rPr>
              <a:t>at different </a:t>
            </a:r>
            <a:r>
              <a:rPr lang="en-US" sz="1400" dirty="0">
                <a:solidFill>
                  <a:srgbClr val="2D3956"/>
                </a:solidFill>
                <a:latin typeface="Times New Roman" panose="02020603050405020304" pitchFamily="18" charset="0"/>
                <a:cs typeface="Times New Roman" panose="02020603050405020304" pitchFamily="18" charset="0"/>
              </a:rPr>
              <a:t>points in </a:t>
            </a:r>
            <a:r>
              <a:rPr lang="en-US" sz="1400" dirty="0" smtClean="0">
                <a:solidFill>
                  <a:srgbClr val="2D3956"/>
                </a:solidFill>
                <a:latin typeface="Times New Roman" panose="02020603050405020304" pitchFamily="18" charset="0"/>
                <a:cs typeface="Times New Roman" panose="02020603050405020304" pitchFamily="18" charset="0"/>
              </a:rPr>
              <a:t>the buying </a:t>
            </a:r>
            <a:r>
              <a:rPr lang="en-US" sz="1400" dirty="0">
                <a:solidFill>
                  <a:srgbClr val="2D3956"/>
                </a:solidFill>
                <a:latin typeface="Times New Roman" panose="02020603050405020304" pitchFamily="18" charset="0"/>
                <a:cs typeface="Times New Roman" panose="02020603050405020304" pitchFamily="18" charset="0"/>
              </a:rPr>
              <a:t>cycle or 'path </a:t>
            </a:r>
            <a:r>
              <a:rPr lang="en-US" sz="1400" dirty="0" smtClean="0">
                <a:solidFill>
                  <a:srgbClr val="2D3956"/>
                </a:solidFill>
                <a:latin typeface="Times New Roman" panose="02020603050405020304" pitchFamily="18" charset="0"/>
                <a:cs typeface="Times New Roman" panose="02020603050405020304" pitchFamily="18" charset="0"/>
              </a:rPr>
              <a:t>to purchase</a:t>
            </a:r>
            <a:r>
              <a:rPr lang="en-US" sz="1400" dirty="0">
                <a:solidFill>
                  <a:srgbClr val="2D3956"/>
                </a:solidFill>
                <a:latin typeface="Times New Roman" panose="02020603050405020304" pitchFamily="18" charset="0"/>
                <a:cs typeface="Times New Roman" panose="02020603050405020304" pitchFamily="18" charset="0"/>
              </a:rPr>
              <a:t>'. With the </a:t>
            </a:r>
            <a:r>
              <a:rPr lang="en-US" sz="1400" dirty="0" smtClean="0">
                <a:solidFill>
                  <a:srgbClr val="2D3956"/>
                </a:solidFill>
                <a:latin typeface="Times New Roman" panose="02020603050405020304" pitchFamily="18" charset="0"/>
                <a:cs typeface="Times New Roman" panose="02020603050405020304" pitchFamily="18" charset="0"/>
              </a:rPr>
              <a:t>range of </a:t>
            </a:r>
            <a:r>
              <a:rPr lang="en-US" sz="1400" dirty="0">
                <a:solidFill>
                  <a:srgbClr val="2D3956"/>
                </a:solidFill>
                <a:latin typeface="Times New Roman" panose="02020603050405020304" pitchFamily="18" charset="0"/>
                <a:cs typeface="Times New Roman" panose="02020603050405020304" pitchFamily="18" charset="0"/>
              </a:rPr>
              <a:t>mobile and </a:t>
            </a:r>
            <a:r>
              <a:rPr lang="en-US" sz="1400" dirty="0" err="1" smtClean="0">
                <a:solidFill>
                  <a:srgbClr val="2D3956"/>
                </a:solidFill>
                <a:latin typeface="Times New Roman" panose="02020603050405020304" pitchFamily="18" charset="0"/>
                <a:cs typeface="Times New Roman" panose="02020603050405020304" pitchFamily="18" charset="0"/>
              </a:rPr>
              <a:t>loT</a:t>
            </a:r>
            <a:r>
              <a:rPr lang="en-US" sz="1400" dirty="0" smtClean="0">
                <a:solidFill>
                  <a:srgbClr val="2D3956"/>
                </a:solidFill>
                <a:latin typeface="Times New Roman" panose="02020603050405020304" pitchFamily="18" charset="0"/>
                <a:cs typeface="Times New Roman" panose="02020603050405020304" pitchFamily="18" charset="0"/>
              </a:rPr>
              <a:t> touchpoints</a:t>
            </a:r>
            <a:r>
              <a:rPr lang="en-US" sz="1400" dirty="0">
                <a:solidFill>
                  <a:srgbClr val="2D3956"/>
                </a:solidFill>
                <a:latin typeface="Times New Roman" panose="02020603050405020304" pitchFamily="18" charset="0"/>
                <a:cs typeface="Times New Roman" panose="02020603050405020304" pitchFamily="18" charset="0"/>
              </a:rPr>
              <a:t>, some </a:t>
            </a:r>
            <a:r>
              <a:rPr lang="en-US" sz="1400" dirty="0" smtClean="0">
                <a:solidFill>
                  <a:srgbClr val="2D3956"/>
                </a:solidFill>
                <a:latin typeface="Times New Roman" panose="02020603050405020304" pitchFamily="18" charset="0"/>
                <a:cs typeface="Times New Roman" panose="02020603050405020304" pitchFamily="18" charset="0"/>
              </a:rPr>
              <a:t>have expanded </a:t>
            </a:r>
            <a:r>
              <a:rPr lang="en-US" sz="1400" dirty="0">
                <a:solidFill>
                  <a:srgbClr val="2D3956"/>
                </a:solidFill>
                <a:latin typeface="Times New Roman" panose="02020603050405020304" pitchFamily="18" charset="0"/>
                <a:cs typeface="Times New Roman" panose="02020603050405020304" pitchFamily="18" charset="0"/>
              </a:rPr>
              <a:t>the term </a:t>
            </a:r>
            <a:r>
              <a:rPr lang="en-US" sz="1400" dirty="0" smtClean="0">
                <a:solidFill>
                  <a:srgbClr val="2D3956"/>
                </a:solidFill>
                <a:latin typeface="Times New Roman" panose="02020603050405020304" pitchFamily="18" charset="0"/>
                <a:cs typeface="Times New Roman" panose="02020603050405020304" pitchFamily="18" charset="0"/>
              </a:rPr>
              <a:t>to </a:t>
            </a:r>
            <a:r>
              <a:rPr lang="en-US" sz="1400" dirty="0" err="1" smtClean="0">
                <a:solidFill>
                  <a:srgbClr val="2D3956"/>
                </a:solidFill>
                <a:latin typeface="Times New Roman" panose="02020603050405020304" pitchFamily="18" charset="0"/>
                <a:cs typeface="Times New Roman" panose="02020603050405020304" pitchFamily="18" charset="0"/>
              </a:rPr>
              <a:t>Omnichannel</a:t>
            </a:r>
            <a:r>
              <a:rPr lang="en-US" sz="1400" dirty="0" smtClean="0">
                <a:solidFill>
                  <a:srgbClr val="2D3956"/>
                </a:solidFill>
                <a:latin typeface="Times New Roman" panose="02020603050405020304" pitchFamily="18" charset="0"/>
                <a:cs typeface="Times New Roman" panose="02020603050405020304" pitchFamily="18" charset="0"/>
              </a:rPr>
              <a:t> marketing .</a:t>
            </a:r>
            <a:endParaRPr lang="en-US" sz="1400" dirty="0">
              <a:solidFill>
                <a:srgbClr val="2D3956"/>
              </a:solidFill>
              <a:latin typeface="Times New Roman" panose="02020603050405020304" pitchFamily="18" charset="0"/>
              <a:cs typeface="Times New Roman" panose="02020603050405020304" pitchFamily="18" charset="0"/>
            </a:endParaRPr>
          </a:p>
          <a:p>
            <a:endParaRPr lang="en-US" sz="1400" dirty="0" smtClean="0">
              <a:solidFill>
                <a:srgbClr val="2D3956"/>
              </a:solidFill>
              <a:latin typeface="Times New Roman" panose="02020603050405020304" pitchFamily="18" charset="0"/>
              <a:cs typeface="Times New Roman" panose="02020603050405020304" pitchFamily="18" charset="0"/>
            </a:endParaRPr>
          </a:p>
          <a:p>
            <a:endParaRPr lang="en-US" sz="1400"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13" name="Rectangle: Rounded Corners 24">
            <a:extLst>
              <a:ext uri="{FF2B5EF4-FFF2-40B4-BE49-F238E27FC236}">
                <a16:creationId xmlns:a16="http://schemas.microsoft.com/office/drawing/2014/main" id="{2BC869EB-5623-4AA1-9123-4AF9DF916049}"/>
              </a:ext>
            </a:extLst>
          </p:cNvPr>
          <p:cNvSpPr/>
          <p:nvPr/>
        </p:nvSpPr>
        <p:spPr>
          <a:xfrm>
            <a:off x="1084392" y="2003236"/>
            <a:ext cx="6673259" cy="400799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rgbClr val="852F4A"/>
                </a:solidFill>
                <a:latin typeface="Times New Roman" panose="02020603050405020304" pitchFamily="18" charset="0"/>
                <a:cs typeface="Times New Roman" panose="02020603050405020304" pitchFamily="18" charset="0"/>
              </a:rPr>
              <a:t>FOR DIGITAL MARKETING TO BE SUCCESSFUL THERE IS STILL A NEED FOR </a:t>
            </a:r>
            <a:r>
              <a:rPr lang="en-US" b="1" dirty="0" smtClean="0">
                <a:solidFill>
                  <a:srgbClr val="852F4A"/>
                </a:solidFill>
                <a:latin typeface="Times New Roman" panose="02020603050405020304" pitchFamily="18" charset="0"/>
                <a:cs typeface="Times New Roman" panose="02020603050405020304" pitchFamily="18" charset="0"/>
              </a:rPr>
              <a:t>INTEGRATION</a:t>
            </a:r>
            <a:r>
              <a:rPr lang="en-US" dirty="0" smtClean="0">
                <a:solidFill>
                  <a:srgbClr val="852F4A"/>
                </a:solidFill>
                <a:latin typeface="Times New Roman" panose="02020603050405020304" pitchFamily="18" charset="0"/>
                <a:cs typeface="Times New Roman" panose="02020603050405020304" pitchFamily="18" charset="0"/>
              </a:rPr>
              <a:t> OF THESE TECHNIQUES WITH TRADITIONAL MEDIA SUCH AS PRINT ,TV,HUMAN SALES AND SUPPORT AS A MULTICHANNEL MARKETING COMMUNICATIONS </a:t>
            </a:r>
          </a:p>
          <a:p>
            <a:pPr algn="ctr"/>
            <a:r>
              <a:rPr lang="en-US" dirty="0" smtClean="0">
                <a:solidFill>
                  <a:srgbClr val="852F4A"/>
                </a:solidFill>
                <a:latin typeface="Times New Roman" panose="02020603050405020304" pitchFamily="18" charset="0"/>
                <a:cs typeface="Times New Roman" panose="02020603050405020304" pitchFamily="18" charset="0"/>
              </a:rPr>
              <a:t>THE ROLE OF </a:t>
            </a:r>
            <a:r>
              <a:rPr lang="en-US" b="1" dirty="0" smtClean="0">
                <a:solidFill>
                  <a:srgbClr val="852F4A"/>
                </a:solidFill>
                <a:latin typeface="Times New Roman" panose="02020603050405020304" pitchFamily="18" charset="0"/>
                <a:cs typeface="Times New Roman" panose="02020603050405020304" pitchFamily="18" charset="0"/>
              </a:rPr>
              <a:t>DIGITAL PLATFORMS </a:t>
            </a:r>
            <a:r>
              <a:rPr lang="en-US" dirty="0" smtClean="0">
                <a:solidFill>
                  <a:srgbClr val="852F4A"/>
                </a:solidFill>
                <a:latin typeface="Times New Roman" panose="02020603050405020304" pitchFamily="18" charset="0"/>
                <a:cs typeface="Times New Roman" panose="02020603050405020304" pitchFamily="18" charset="0"/>
              </a:rPr>
              <a:t>IN SUPPORTING INTEGRATED </a:t>
            </a:r>
            <a:r>
              <a:rPr lang="en-US" dirty="0" smtClean="0">
                <a:solidFill>
                  <a:srgbClr val="852F4A"/>
                </a:solidFill>
                <a:latin typeface="Times New Roman" panose="02020603050405020304" pitchFamily="18" charset="0"/>
                <a:cs typeface="Times New Roman" panose="02020603050405020304" pitchFamily="18" charset="0"/>
              </a:rPr>
              <a:t>MULTICHANNEL</a:t>
            </a:r>
            <a:r>
              <a:rPr lang="ar-JO" dirty="0">
                <a:solidFill>
                  <a:srgbClr val="852F4A"/>
                </a:solidFill>
                <a:latin typeface="Times New Roman" panose="02020603050405020304" pitchFamily="18" charset="0"/>
                <a:cs typeface="Times New Roman" panose="02020603050405020304" pitchFamily="18" charset="0"/>
              </a:rPr>
              <a:t>’</a:t>
            </a:r>
            <a:r>
              <a:rPr lang="en-US" dirty="0" smtClean="0">
                <a:solidFill>
                  <a:srgbClr val="852F4A"/>
                </a:solidFill>
                <a:latin typeface="Times New Roman" panose="02020603050405020304" pitchFamily="18" charset="0"/>
                <a:cs typeface="Times New Roman" panose="02020603050405020304" pitchFamily="18" charset="0"/>
              </a:rPr>
              <a:t>S </a:t>
            </a:r>
            <a:r>
              <a:rPr lang="en-US" dirty="0" smtClean="0">
                <a:solidFill>
                  <a:srgbClr val="852F4A"/>
                </a:solidFill>
                <a:latin typeface="Times New Roman" panose="02020603050405020304" pitchFamily="18" charset="0"/>
                <a:cs typeface="Times New Roman" panose="02020603050405020304" pitchFamily="18" charset="0"/>
              </a:rPr>
              <a:t>MARKETING IS RECURRING THEME ROLE IN SUPPORTING DIFFERENT </a:t>
            </a:r>
            <a:r>
              <a:rPr lang="en-US" b="1" dirty="0" smtClean="0">
                <a:solidFill>
                  <a:srgbClr val="852F4A"/>
                </a:solidFill>
                <a:latin typeface="Times New Roman" panose="02020603050405020304" pitchFamily="18" charset="0"/>
                <a:cs typeface="Times New Roman" panose="02020603050405020304" pitchFamily="18" charset="0"/>
              </a:rPr>
              <a:t>CUSTOMER JOURNEYS AND CUSTOMER LIFECYCLE</a:t>
            </a:r>
            <a:endParaRPr lang="en-US" b="1" dirty="0">
              <a:solidFill>
                <a:srgbClr val="852F4A"/>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9445612"/>
      </p:ext>
    </p:extLst>
  </p:cSld>
  <p:clrMapOvr>
    <a:masterClrMapping/>
  </p:clrMapOvr>
  <mc:AlternateContent xmlns:mc="http://schemas.openxmlformats.org/markup-compatibility/2006" xmlns:p14="http://schemas.microsoft.com/office/powerpoint/2010/main">
    <mc:Choice Requires="p14">
      <p:transition p14:dur="10" advTm="6693"/>
    </mc:Choice>
    <mc:Fallback xmlns="">
      <p:transition advTm="669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0" y="-133350"/>
            <a:ext cx="12192000" cy="2295525"/>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367466" y="1145255"/>
            <a:ext cx="11337340" cy="486010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2889" y="256233"/>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1370" y="516078"/>
            <a:ext cx="1433855"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Chapter</a:t>
            </a:r>
            <a:r>
              <a:rPr lang="en-US" b="1" dirty="0" smtClean="0">
                <a:solidFill>
                  <a:schemeClr val="bg1"/>
                </a:solidFill>
                <a:latin typeface="Tajawal Medium" panose="00000600000000000000" pitchFamily="2" charset="-78"/>
                <a:cs typeface="Tajawal Medium" panose="00000600000000000000" pitchFamily="2" charset="-78"/>
              </a:rPr>
              <a:t>1</a:t>
            </a:r>
            <a:endParaRPr lang="en-US" sz="28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53317" y="34687"/>
            <a:ext cx="2649477" cy="1166001"/>
          </a:xfrm>
          <a:prstGeom prst="rect">
            <a:avLst/>
          </a:prstGeom>
        </p:spPr>
      </p:pic>
      <p:sp>
        <p:nvSpPr>
          <p:cNvPr id="13" name="TextBox 12">
            <a:extLst>
              <a:ext uri="{FF2B5EF4-FFF2-40B4-BE49-F238E27FC236}">
                <a16:creationId xmlns:a16="http://schemas.microsoft.com/office/drawing/2014/main" id="{050976E4-0CF2-BA00-34CA-2F9419409B9E}"/>
              </a:ext>
            </a:extLst>
          </p:cNvPr>
          <p:cNvSpPr txBox="1"/>
          <p:nvPr/>
        </p:nvSpPr>
        <p:spPr>
          <a:xfrm>
            <a:off x="1577347" y="1167021"/>
            <a:ext cx="9949142" cy="2123658"/>
          </a:xfrm>
          <a:prstGeom prst="rect">
            <a:avLst/>
          </a:prstGeom>
          <a:noFill/>
        </p:spPr>
        <p:txBody>
          <a:bodyPr wrap="square" rtlCol="0">
            <a:spAutoFit/>
          </a:bodyPr>
          <a:lstStyle/>
          <a:p>
            <a:pPr marL="285750" indent="-285750">
              <a:buFont typeface="Wingdings" panose="05000000000000000000" pitchFamily="2" charset="2"/>
              <a:buChar char="Ø"/>
            </a:pPr>
            <a:r>
              <a:rPr lang="en-US" sz="1400" b="1" dirty="0" smtClean="0">
                <a:solidFill>
                  <a:srgbClr val="852F4A"/>
                </a:solidFill>
                <a:latin typeface="Times New Roman" panose="02020603050405020304" pitchFamily="18" charset="0"/>
                <a:cs typeface="Times New Roman" panose="02020603050405020304" pitchFamily="18" charset="0"/>
              </a:rPr>
              <a:t>CUSTOMER JOURNEY AND THE CUSTOMER LIFECYCLE :- </a:t>
            </a:r>
            <a:r>
              <a:rPr lang="en-US" sz="1600" dirty="0" smtClean="0">
                <a:solidFill>
                  <a:srgbClr val="2D3956"/>
                </a:solidFill>
                <a:latin typeface="Times New Roman" panose="02020603050405020304" pitchFamily="18" charset="0"/>
                <a:cs typeface="Times New Roman" panose="02020603050405020304" pitchFamily="18" charset="0"/>
              </a:rPr>
              <a:t>The sequence of online and offline touchpoint a customer or buyer persona takes during a buying process or broader customer experience . online this may include a range of digital platforms ,communication media websites and pages.</a:t>
            </a:r>
          </a:p>
          <a:p>
            <a:pPr marL="285750" indent="-285750">
              <a:buFont typeface="Wingdings" panose="05000000000000000000" pitchFamily="2" charset="2"/>
              <a:buChar char="Ø"/>
            </a:pPr>
            <a:r>
              <a:rPr lang="en-US" sz="1600" b="1" dirty="0">
                <a:solidFill>
                  <a:srgbClr val="852F4A"/>
                </a:solidFill>
                <a:latin typeface="Times New Roman" panose="02020603050405020304" pitchFamily="18" charset="0"/>
                <a:cs typeface="Times New Roman" panose="02020603050405020304" pitchFamily="18" charset="0"/>
              </a:rPr>
              <a:t>A customer journey map </a:t>
            </a:r>
            <a:r>
              <a:rPr lang="en-US" sz="1600" dirty="0">
                <a:solidFill>
                  <a:srgbClr val="2D3956"/>
                </a:solidFill>
                <a:latin typeface="Times New Roman" panose="02020603050405020304" pitchFamily="18" charset="0"/>
                <a:cs typeface="Times New Roman" panose="02020603050405020304" pitchFamily="18" charset="0"/>
              </a:rPr>
              <a:t>is a detailed outline of possible experiences that customers might have with your brand over the course of their lifetime. Because there can be significant variation between different customer experiences, customer journey maps include numerous touchpoints and work at both a general and specific level</a:t>
            </a:r>
            <a:r>
              <a:rPr lang="en-US" sz="1600" dirty="0" smtClean="0">
                <a:solidFill>
                  <a:srgbClr val="2D3956"/>
                </a:solidFill>
                <a:latin typeface="Times New Roman" panose="02020603050405020304" pitchFamily="18" charset="0"/>
                <a:cs typeface="Times New Roman" panose="02020603050405020304" pitchFamily="18" charset="0"/>
              </a:rPr>
              <a:t>.</a:t>
            </a:r>
          </a:p>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10" name="Picture 9"/>
          <p:cNvPicPr>
            <a:picLocks noChangeAspect="1"/>
          </p:cNvPicPr>
          <p:nvPr/>
        </p:nvPicPr>
        <p:blipFill>
          <a:blip r:embed="rId10"/>
          <a:stretch>
            <a:fillRect/>
          </a:stretch>
        </p:blipFill>
        <p:spPr>
          <a:xfrm>
            <a:off x="1143000" y="2920109"/>
            <a:ext cx="10276421" cy="2962276"/>
          </a:xfrm>
          <a:prstGeom prst="rect">
            <a:avLst/>
          </a:prstGeom>
        </p:spPr>
      </p:pic>
    </p:spTree>
    <p:extLst>
      <p:ext uri="{BB962C8B-B14F-4D97-AF65-F5344CB8AC3E}">
        <p14:creationId xmlns:p14="http://schemas.microsoft.com/office/powerpoint/2010/main" val="2100578384"/>
      </p:ext>
    </p:extLst>
  </p:cSld>
  <p:clrMapOvr>
    <a:masterClrMapping/>
  </p:clrMapOvr>
  <mc:AlternateContent xmlns:mc="http://schemas.openxmlformats.org/markup-compatibility/2006" xmlns:p14="http://schemas.microsoft.com/office/powerpoint/2010/main">
    <mc:Choice Requires="p14">
      <p:transition p14:dur="10" advTm="6693"/>
    </mc:Choice>
    <mc:Fallback xmlns="">
      <p:transition advTm="669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16077" y="229809"/>
            <a:ext cx="14364929" cy="7431218"/>
          </a:xfrm>
          <a:prstGeom prst="rect">
            <a:avLst/>
          </a:prstGeom>
        </p:spPr>
      </p:pic>
      <p:sp>
        <p:nvSpPr>
          <p:cNvPr id="2" name="Rectangle 1">
            <a:extLst>
              <a:ext uri="{FF2B5EF4-FFF2-40B4-BE49-F238E27FC236}">
                <a16:creationId xmlns:a16="http://schemas.microsoft.com/office/drawing/2014/main" id="{48D6FEC8-BEE1-472C-B140-88A9A17FC355}"/>
              </a:ext>
            </a:extLst>
          </p:cNvPr>
          <p:cNvSpPr/>
          <p:nvPr/>
        </p:nvSpPr>
        <p:spPr>
          <a:xfrm>
            <a:off x="973393" y="103759"/>
            <a:ext cx="11218607" cy="71595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10071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7466" y="545305"/>
            <a:ext cx="1433855"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Chapter</a:t>
            </a:r>
            <a:r>
              <a:rPr lang="en-US" b="1" dirty="0" smtClean="0">
                <a:solidFill>
                  <a:schemeClr val="bg1"/>
                </a:solidFill>
                <a:latin typeface="Tajawal Medium" panose="00000600000000000000" pitchFamily="2" charset="-78"/>
                <a:cs typeface="Tajawal Medium" panose="00000600000000000000" pitchFamily="2" charset="-78"/>
              </a:rPr>
              <a:t>1</a:t>
            </a:r>
            <a:endParaRPr lang="en-US" sz="2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2642811" y="229809"/>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542523" y="-123928"/>
            <a:ext cx="2649477" cy="1166001"/>
          </a:xfrm>
          <a:prstGeom prst="rect">
            <a:avLst/>
          </a:prstGeom>
        </p:spPr>
      </p:pic>
    </p:spTree>
    <p:extLst>
      <p:ext uri="{BB962C8B-B14F-4D97-AF65-F5344CB8AC3E}">
        <p14:creationId xmlns:p14="http://schemas.microsoft.com/office/powerpoint/2010/main" val="3407140672"/>
      </p:ext>
    </p:extLst>
  </p:cSld>
  <p:clrMapOvr>
    <a:masterClrMapping/>
  </p:clrMapOvr>
  <mc:AlternateContent xmlns:mc="http://schemas.openxmlformats.org/markup-compatibility/2006" xmlns:p14="http://schemas.microsoft.com/office/powerpoint/2010/main">
    <mc:Choice Requires="p14">
      <p:transition p14:dur="10" advTm="6693"/>
    </mc:Choice>
    <mc:Fallback xmlns="">
      <p:transition advTm="669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517219" y="1829273"/>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600" b="1" dirty="0" smtClean="0">
                <a:solidFill>
                  <a:srgbClr val="852F4A"/>
                </a:solidFill>
                <a:latin typeface="Times New Roman" panose="02020603050405020304" pitchFamily="18" charset="0"/>
                <a:cs typeface="Times New Roman" panose="02020603050405020304" pitchFamily="18" charset="0"/>
              </a:rPr>
              <a:t>TO HELP DEVELOP A STRATEGY TO REACH AND INFLUENCE POTENTIAL CUSTOMERS ONLINE ITS COMMON PLACE TO REFER TO THREE MAIN TYPES OF MEDIA CHANNELS THAT MARKETERS NEED TO CONSIDER TODAY</a:t>
            </a:r>
          </a:p>
          <a:p>
            <a:pPr marL="285750" lvl="0" indent="-285750">
              <a:buFont typeface="Wingdings" panose="05000000000000000000" pitchFamily="2" charset="2"/>
              <a:buChar char="Ø"/>
            </a:pPr>
            <a:endParaRPr lang="en-US" sz="1400" dirty="0">
              <a:solidFill>
                <a:srgbClr val="2D3956"/>
              </a:solidFill>
              <a:latin typeface="Times New Roman" panose="02020603050405020304" pitchFamily="18" charset="0"/>
              <a:cs typeface="Times New Roman" panose="02020603050405020304" pitchFamily="18" charset="0"/>
            </a:endParaRPr>
          </a:p>
          <a:p>
            <a:pPr marL="285750" lvl="0" indent="-285750">
              <a:buFont typeface="Wingdings" panose="05000000000000000000" pitchFamily="2" charset="2"/>
              <a:buChar char="Ø"/>
            </a:pPr>
            <a:r>
              <a:rPr lang="en-US" b="1" dirty="0">
                <a:solidFill>
                  <a:srgbClr val="852F4A"/>
                </a:solidFill>
                <a:latin typeface="Times New Roman" panose="02020603050405020304" pitchFamily="18" charset="0"/>
                <a:cs typeface="Times New Roman" panose="02020603050405020304" pitchFamily="18" charset="0"/>
              </a:rPr>
              <a:t>Paid media </a:t>
            </a:r>
            <a:r>
              <a:rPr lang="en-US" dirty="0">
                <a:solidFill>
                  <a:srgbClr val="2D3956"/>
                </a:solidFill>
                <a:latin typeface="Times New Roman" panose="02020603050405020304" pitchFamily="18" charset="0"/>
                <a:cs typeface="Times New Roman" panose="02020603050405020304" pitchFamily="18" charset="0"/>
              </a:rPr>
              <a:t>Also known as bought media, a direct payment occurs to a site owner or an ad network when they serve an ad, a sponsorship or pay for a click, lead or sale generated.</a:t>
            </a:r>
          </a:p>
          <a:p>
            <a:pPr marL="285750" lvl="0" indent="-285750">
              <a:buFont typeface="Wingdings" panose="05000000000000000000" pitchFamily="2" charset="2"/>
              <a:buChar char="Ø"/>
            </a:pPr>
            <a:r>
              <a:rPr lang="en-US" dirty="0">
                <a:solidFill>
                  <a:srgbClr val="2D3956"/>
                </a:solidFill>
                <a:latin typeface="Times New Roman" panose="02020603050405020304" pitchFamily="18" charset="0"/>
                <a:cs typeface="Times New Roman" panose="02020603050405020304" pitchFamily="18" charset="0"/>
              </a:rPr>
              <a:t> </a:t>
            </a:r>
            <a:r>
              <a:rPr lang="en-US" b="1" dirty="0">
                <a:solidFill>
                  <a:srgbClr val="852F4A"/>
                </a:solidFill>
                <a:latin typeface="Times New Roman" panose="02020603050405020304" pitchFamily="18" charset="0"/>
                <a:cs typeface="Times New Roman" panose="02020603050405020304" pitchFamily="18" charset="0"/>
              </a:rPr>
              <a:t>Owned media </a:t>
            </a:r>
            <a:r>
              <a:rPr lang="en-US" dirty="0">
                <a:solidFill>
                  <a:srgbClr val="2D3956"/>
                </a:solidFill>
                <a:latin typeface="Times New Roman" panose="02020603050405020304" pitchFamily="18" charset="0"/>
                <a:cs typeface="Times New Roman" panose="02020603050405020304" pitchFamily="18" charset="0"/>
              </a:rPr>
              <a:t>Different forms of online media controlled by a company including their website, blogs, email list and social media presence.</a:t>
            </a:r>
          </a:p>
          <a:p>
            <a:pPr marL="285750" lvl="0" indent="-285750">
              <a:buFont typeface="Wingdings" panose="05000000000000000000" pitchFamily="2" charset="2"/>
              <a:buChar char="Ø"/>
            </a:pPr>
            <a:r>
              <a:rPr lang="en-US" b="1" dirty="0">
                <a:solidFill>
                  <a:srgbClr val="852F4A"/>
                </a:solidFill>
                <a:latin typeface="Times New Roman" panose="02020603050405020304" pitchFamily="18" charset="0"/>
                <a:cs typeface="Times New Roman" panose="02020603050405020304" pitchFamily="18" charset="0"/>
              </a:rPr>
              <a:t>Earned media </a:t>
            </a:r>
            <a:r>
              <a:rPr lang="en-US" dirty="0">
                <a:solidFill>
                  <a:srgbClr val="2D3956"/>
                </a:solidFill>
                <a:latin typeface="Times New Roman" panose="02020603050405020304" pitchFamily="18" charset="0"/>
                <a:cs typeface="Times New Roman" panose="02020603050405020304" pitchFamily="18" charset="0"/>
              </a:rPr>
              <a:t>The audience is reached through editorial, comments and sharing online.</a:t>
            </a: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7096902"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THE INTERSECTION OF THE THREE KEY ONLINE MEDIA TYPES</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7466" y="545305"/>
            <a:ext cx="1433855"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Chapter</a:t>
            </a:r>
            <a:r>
              <a:rPr lang="en-US" b="1" dirty="0" smtClean="0">
                <a:solidFill>
                  <a:schemeClr val="bg1"/>
                </a:solidFill>
                <a:latin typeface="Tajawal Medium" panose="00000600000000000000" pitchFamily="2" charset="-78"/>
                <a:cs typeface="Tajawal Medium" panose="00000600000000000000" pitchFamily="2" charset="-78"/>
              </a:rPr>
              <a:t>1</a:t>
            </a:r>
            <a:endParaRPr lang="en-US" sz="28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801539924"/>
      </p:ext>
    </p:extLst>
  </p:cSld>
  <p:clrMapOvr>
    <a:masterClrMapping/>
  </p:clrMapOvr>
  <mc:AlternateContent xmlns:mc="http://schemas.openxmlformats.org/markup-compatibility/2006" xmlns:p14="http://schemas.microsoft.com/office/powerpoint/2010/main">
    <mc:Choice Requires="p14">
      <p:transition p14:dur="10" advTm="6693"/>
    </mc:Choice>
    <mc:Fallback xmlns="">
      <p:transition advTm="6693"/>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01321" y="1768415"/>
            <a:ext cx="8908472"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7096902" cy="954107"/>
          </a:xfrm>
          <a:prstGeom prst="rect">
            <a:avLst/>
          </a:prstGeom>
          <a:noFill/>
        </p:spPr>
        <p:txBody>
          <a:bodyPr wrap="square" rtlCol="0">
            <a:spAutoFit/>
          </a:bodyPr>
          <a:lstStyle/>
          <a:p>
            <a:pPr algn="ctr"/>
            <a:r>
              <a:rPr lang="en-US" sz="2800" b="1" dirty="0" smtClean="0">
                <a:solidFill>
                  <a:schemeClr val="bg1"/>
                </a:solidFill>
                <a:latin typeface="Times New Roman" panose="02020603050405020304" pitchFamily="18" charset="0"/>
                <a:cs typeface="Times New Roman" panose="02020603050405020304" pitchFamily="18" charset="0"/>
              </a:rPr>
              <a:t>What are digital marketing and multichannel marketing</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7466" y="545305"/>
            <a:ext cx="1433855"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Chapter</a:t>
            </a:r>
            <a:r>
              <a:rPr lang="en-US" b="1" dirty="0" smtClean="0">
                <a:solidFill>
                  <a:schemeClr val="bg1"/>
                </a:solidFill>
                <a:latin typeface="Tajawal Medium" panose="00000600000000000000" pitchFamily="2" charset="-78"/>
                <a:cs typeface="Tajawal Medium" panose="00000600000000000000" pitchFamily="2" charset="-78"/>
              </a:rPr>
              <a:t>1</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82475" y="4002722"/>
            <a:ext cx="8417320" cy="1200329"/>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smtClean="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pic>
        <p:nvPicPr>
          <p:cNvPr id="7" name="Picture 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986139" y="1818943"/>
            <a:ext cx="8596136" cy="4088001"/>
          </a:xfrm>
          <a:prstGeom prst="rect">
            <a:avLst/>
          </a:prstGeom>
        </p:spPr>
      </p:pic>
    </p:spTree>
    <p:extLst>
      <p:ext uri="{BB962C8B-B14F-4D97-AF65-F5344CB8AC3E}">
        <p14:creationId xmlns:p14="http://schemas.microsoft.com/office/powerpoint/2010/main" val="766788341"/>
      </p:ext>
    </p:extLst>
  </p:cSld>
  <p:clrMapOvr>
    <a:masterClrMapping/>
  </p:clrMapOvr>
  <mc:AlternateContent xmlns:mc="http://schemas.openxmlformats.org/markup-compatibility/2006" xmlns:p14="http://schemas.microsoft.com/office/powerpoint/2010/main">
    <mc:Choice Requires="p14">
      <p:transition p14:dur="10" advTm="6693"/>
    </mc:Choice>
    <mc:Fallback xmlns="">
      <p:transition advTm="6693"/>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19150" y="1412873"/>
            <a:ext cx="6125098" cy="4342396"/>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latin typeface="Times New Roman" panose="02020603050405020304" pitchFamily="18" charset="0"/>
                <a:cs typeface="Times New Roman" panose="02020603050405020304" pitchFamily="18" charset="0"/>
              </a:rPr>
              <a:t>The interaction and integration between digital channels and traditional channels is a key  part of digital marketing strategy development. Digital marketing strategy is essentially A channel marketing strategy and it needs to be integrated with other channels as part of  multichannel marketing. </a:t>
            </a:r>
          </a:p>
          <a:p>
            <a:pPr algn="ctr"/>
            <a:r>
              <a:rPr lang="en-US" sz="1600" b="1" dirty="0" smtClean="0">
                <a:latin typeface="Times New Roman" panose="02020603050405020304" pitchFamily="18" charset="0"/>
                <a:cs typeface="Times New Roman" panose="02020603050405020304" pitchFamily="18" charset="0"/>
              </a:rPr>
              <a:t>It follows that an effective digital marketing strategy should </a:t>
            </a:r>
          </a:p>
          <a:p>
            <a:endParaRPr lang="en-US" dirty="0" smtClean="0">
              <a:latin typeface="Times New Roman" panose="02020603050405020304" pitchFamily="18" charset="0"/>
              <a:cs typeface="Times New Roman" panose="02020603050405020304" pitchFamily="18" charset="0"/>
            </a:endParaRPr>
          </a:p>
          <a:p>
            <a:r>
              <a:rPr lang="en-US" dirty="0" smtClean="0"/>
              <a:t>⚫ </a:t>
            </a:r>
            <a:r>
              <a:rPr lang="en-US" sz="1600" dirty="0" smtClean="0">
                <a:latin typeface="Times New Roman" panose="02020603050405020304" pitchFamily="18" charset="0"/>
                <a:cs typeface="Times New Roman" panose="02020603050405020304" pitchFamily="18" charset="0"/>
              </a:rPr>
              <a:t>be aligned with business and marketing strategy </a:t>
            </a:r>
          </a:p>
          <a:p>
            <a:r>
              <a:rPr lang="en-US" sz="1600" dirty="0" smtClean="0">
                <a:latin typeface="Times New Roman" panose="02020603050405020304" pitchFamily="18" charset="0"/>
                <a:cs typeface="Times New Roman" panose="02020603050405020304" pitchFamily="18" charset="0"/>
              </a:rPr>
              <a:t>use clear objectives for business and brand development and sales for the internet or other digital channels – these models of the number using the channels</a:t>
            </a:r>
            <a:r>
              <a:rPr lang="en-US" sz="1600" dirty="0">
                <a:latin typeface="Times New Roman" panose="02020603050405020304" pitchFamily="18" charset="0"/>
                <a:cs typeface="Times New Roman" panose="02020603050405020304" pitchFamily="18" charset="0"/>
              </a:rPr>
              <a:t>.</a:t>
            </a:r>
            <a:endParaRPr lang="en-US" sz="1600" dirty="0" smtClean="0">
              <a:latin typeface="Times New Roman" panose="02020603050405020304" pitchFamily="18" charset="0"/>
              <a:cs typeface="Times New Roman" panose="02020603050405020304" pitchFamily="18" charset="0"/>
            </a:endParaRPr>
          </a:p>
          <a:p>
            <a:endParaRPr lang="en-US" sz="1600" dirty="0" smtClean="0">
              <a:latin typeface="Times New Roman" panose="02020603050405020304" pitchFamily="18" charset="0"/>
              <a:cs typeface="Times New Roman" panose="02020603050405020304" pitchFamily="18" charset="0"/>
            </a:endParaRPr>
          </a:p>
          <a:p>
            <a:r>
              <a:rPr lang="en-US" sz="1600" dirty="0" smtClean="0">
                <a:latin typeface="Times New Roman" panose="02020603050405020304" pitchFamily="18" charset="0"/>
                <a:cs typeface="Times New Roman" panose="02020603050405020304" pitchFamily="18" charset="0"/>
              </a:rPr>
              <a:t>⚫ be consistent with the types of customers who use and can be effectively reached through the channel;</a:t>
            </a: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995223" y="1428065"/>
            <a:ext cx="4807571"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368049"/>
          </a:xfrm>
          <a:prstGeom prst="rect">
            <a:avLst/>
          </a:prstGeom>
        </p:spPr>
        <p:txBody>
          <a:bodyPr wrap="square">
            <a:spAutoFit/>
          </a:bodyPr>
          <a:lstStyle/>
          <a:p>
            <a:pPr>
              <a:lnSpc>
                <a:spcPct val="120000"/>
              </a:lnSpc>
            </a:pPr>
            <a:endParaRPr lang="en-US" sz="1600" dirty="0">
              <a:solidFill>
                <a:schemeClr val="bg1"/>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7521468" y="4020443"/>
            <a:ext cx="4113898" cy="1384995"/>
          </a:xfrm>
          <a:prstGeom prst="rect">
            <a:avLst/>
          </a:prstGeom>
          <a:noFill/>
        </p:spPr>
        <p:txBody>
          <a:bodyPr wrap="square" rtlCol="0">
            <a:spAutoFit/>
          </a:bodyPr>
          <a:lstStyle/>
          <a:p>
            <a:pPr algn="ctr"/>
            <a:r>
              <a:rPr lang="en-US" sz="2800" b="1" dirty="0" smtClean="0">
                <a:solidFill>
                  <a:srgbClr val="2D3956"/>
                </a:solidFill>
                <a:latin typeface="Times New Roman" panose="02020603050405020304" pitchFamily="18" charset="0"/>
                <a:cs typeface="Times New Roman" panose="02020603050405020304" pitchFamily="18" charset="0"/>
              </a:rPr>
              <a:t>KEY FEATURES OF DIGITAL MARKETING STRATEGY</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637558" y="534375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6687353" y="5607212"/>
            <a:ext cx="1091009" cy="523220"/>
          </a:xfrm>
          <a:prstGeom prst="rect">
            <a:avLst/>
          </a:prstGeom>
          <a:noFill/>
        </p:spPr>
        <p:txBody>
          <a:bodyPr wrap="square" rtlCol="0">
            <a:spAutoFit/>
          </a:bodyPr>
          <a:lstStyle/>
          <a:p>
            <a:pPr algn="ctr"/>
            <a:r>
              <a:rPr lang="en-US" sz="1400" dirty="0" smtClean="0">
                <a:solidFill>
                  <a:schemeClr val="bg1"/>
                </a:solidFill>
                <a:latin typeface="Tajawal Medium" panose="00000600000000000000" pitchFamily="2" charset="-78"/>
                <a:cs typeface="Tajawal Medium" panose="00000600000000000000" pitchFamily="2" charset="-78"/>
              </a:rPr>
              <a:t>CHAPTER 1</a:t>
            </a:r>
            <a:endParaRPr lang="en-US" sz="1400" dirty="0">
              <a:solidFill>
                <a:schemeClr val="bg1"/>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20784841"/>
      </p:ext>
    </p:extLst>
  </p:cSld>
  <p:clrMapOvr>
    <a:masterClrMapping/>
  </p:clrMapOvr>
  <p:transition spd="slow" advTm="4736">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6096000" y="1404918"/>
            <a:ext cx="4962146" cy="2481073"/>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4081117"/>
          </a:xfrm>
          <a:prstGeom prst="rect">
            <a:avLst/>
          </a:prstGeom>
        </p:spPr>
        <p:txBody>
          <a:bodyPr wrap="square">
            <a:spAutoFit/>
          </a:bodyPr>
          <a:lstStyle/>
          <a:p>
            <a:pPr lvl="0" algn="ctr"/>
            <a:endParaRPr lang="en-US" sz="1600" dirty="0" smtClean="0">
              <a:solidFill>
                <a:prstClr val="white"/>
              </a:solidFill>
              <a:latin typeface="Times New Roman" panose="02020603050405020304" pitchFamily="18" charset="0"/>
              <a:cs typeface="Times New Roman" panose="02020603050405020304" pitchFamily="18" charset="0"/>
            </a:endParaRPr>
          </a:p>
          <a:p>
            <a:pPr lvl="0" algn="ctr"/>
            <a:r>
              <a:rPr lang="en-US" sz="1600" dirty="0" smtClean="0">
                <a:solidFill>
                  <a:prstClr val="white"/>
                </a:solidFill>
                <a:latin typeface="Times New Roman" panose="02020603050405020304" pitchFamily="18" charset="0"/>
                <a:cs typeface="Times New Roman" panose="02020603050405020304" pitchFamily="18" charset="0"/>
              </a:rPr>
              <a:t>⚫ Specify the mix of online and offline communication tools used to attract visitors to the company website, or interact with the brand through other digital media </a:t>
            </a:r>
          </a:p>
          <a:p>
            <a:pPr lvl="0" algn="ctr"/>
            <a:endParaRPr lang="en-US" sz="1600" dirty="0" smtClean="0">
              <a:solidFill>
                <a:prstClr val="white"/>
              </a:solidFill>
              <a:latin typeface="Times New Roman" panose="02020603050405020304" pitchFamily="18" charset="0"/>
              <a:cs typeface="Times New Roman" panose="02020603050405020304" pitchFamily="18" charset="0"/>
            </a:endParaRPr>
          </a:p>
          <a:p>
            <a:pPr lvl="0" algn="ctr"/>
            <a:r>
              <a:rPr lang="en-US" sz="1600" dirty="0" smtClean="0">
                <a:solidFill>
                  <a:prstClr val="white"/>
                </a:solidFill>
                <a:latin typeface="Times New Roman" panose="02020603050405020304" pitchFamily="18" charset="0"/>
                <a:cs typeface="Times New Roman" panose="02020603050405020304" pitchFamily="18" charset="0"/>
              </a:rPr>
              <a:t>⚫ support the customer journey through the buying process as they select and purchase  products using the digital channel in combination with other channels</a:t>
            </a:r>
          </a:p>
          <a:p>
            <a:pPr lvl="0" algn="ctr"/>
            <a:endParaRPr lang="en-US" sz="1600" dirty="0" smtClean="0">
              <a:solidFill>
                <a:prstClr val="white"/>
              </a:solidFill>
              <a:latin typeface="Times New Roman" panose="02020603050405020304" pitchFamily="18" charset="0"/>
              <a:cs typeface="Times New Roman" panose="02020603050405020304" pitchFamily="18" charset="0"/>
            </a:endParaRPr>
          </a:p>
          <a:p>
            <a:pPr lvl="0" algn="ctr"/>
            <a:r>
              <a:rPr lang="en-US" sz="1600" dirty="0" smtClean="0">
                <a:solidFill>
                  <a:prstClr val="white"/>
                </a:solidFill>
                <a:latin typeface="Times New Roman" panose="02020603050405020304" pitchFamily="18" charset="0"/>
                <a:cs typeface="Times New Roman" panose="02020603050405020304" pitchFamily="18" charset="0"/>
              </a:rPr>
              <a:t>⚫ Manage the online customer lifecycle through the stages of attracting visitors to the website, converting them into customers and retention and growth</a:t>
            </a:r>
            <a:endParaRPr lang="id-ID" sz="1600" dirty="0" smtClean="0">
              <a:solidFill>
                <a:prstClr val="white"/>
              </a:solidFill>
              <a:latin typeface="Times New Roman" panose="02020603050405020304" pitchFamily="18" charset="0"/>
              <a:cs typeface="Times New Roman" panose="02020603050405020304" pitchFamily="18" charset="0"/>
            </a:endParaRPr>
          </a:p>
          <a:p>
            <a:pPr algn="ctr">
              <a:lnSpc>
                <a:spcPct val="120000"/>
              </a:lnSpc>
            </a:pPr>
            <a:endParaRPr lang="en-US" sz="1600" dirty="0">
              <a:solidFill>
                <a:schemeClr val="bg1"/>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1384995"/>
          </a:xfrm>
          <a:prstGeom prst="rect">
            <a:avLst/>
          </a:prstGeom>
          <a:noFill/>
        </p:spPr>
        <p:txBody>
          <a:bodyPr wrap="square" rtlCol="0">
            <a:spAutoFit/>
          </a:bodyPr>
          <a:lstStyle/>
          <a:p>
            <a:pPr lvl="0" algn="ctr"/>
            <a:r>
              <a:rPr lang="en-US" sz="2800" b="1" dirty="0">
                <a:solidFill>
                  <a:srgbClr val="2D3956"/>
                </a:solidFill>
                <a:latin typeface="Times New Roman" panose="02020603050405020304" pitchFamily="18" charset="0"/>
                <a:cs typeface="Times New Roman" panose="02020603050405020304" pitchFamily="18" charset="0"/>
              </a:rPr>
              <a:t>KEY FEATURES OF DIGITAL MARKETING STRATEGY</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1321" y="3772060"/>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521695785"/>
      </p:ext>
    </p:extLst>
  </p:cSld>
  <p:clrMapOvr>
    <a:masterClrMapping/>
  </p:clrMapOvr>
  <p:transition spd="slow" advTm="7132">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5843585" cy="44670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Times New Roman" panose="02020603050405020304" pitchFamily="18" charset="0"/>
                <a:cs typeface="Times New Roman" panose="02020603050405020304" pitchFamily="18" charset="0"/>
              </a:rPr>
              <a:t>MARKETING IS THE MANAGEMENT PROCESS RESPONSIBLE FOR IDENTIFYING ,ANTICIPATING AND SATISFYING CUSTOMER </a:t>
            </a:r>
            <a:r>
              <a:rPr lang="en-US" dirty="0" smtClean="0">
                <a:latin typeface="Times New Roman" panose="02020603050405020304" pitchFamily="18" charset="0"/>
                <a:cs typeface="Times New Roman" panose="02020603050405020304" pitchFamily="18" charset="0"/>
              </a:rPr>
              <a:t>REQUIREMENTS </a:t>
            </a:r>
            <a:r>
              <a:rPr lang="en-US" dirty="0" smtClean="0">
                <a:latin typeface="Times New Roman" panose="02020603050405020304" pitchFamily="18" charset="0"/>
                <a:cs typeface="Times New Roman" panose="02020603050405020304" pitchFamily="18" charset="0"/>
              </a:rPr>
              <a:t>PROFITABLY</a:t>
            </a:r>
          </a:p>
          <a:p>
            <a:pPr algn="ctr"/>
            <a:endParaRPr lang="en-US" dirty="0">
              <a:latin typeface="Times New Roman" panose="02020603050405020304" pitchFamily="18" charset="0"/>
              <a:cs typeface="Times New Roman" panose="02020603050405020304" pitchFamily="18" charset="0"/>
            </a:endParaRPr>
          </a:p>
          <a:p>
            <a:pPr algn="ctr"/>
            <a:r>
              <a:rPr lang="en-US" dirty="0" smtClean="0">
                <a:latin typeface="Times New Roman" panose="02020603050405020304" pitchFamily="18" charset="0"/>
                <a:cs typeface="Times New Roman" panose="02020603050405020304" pitchFamily="18" charset="0"/>
              </a:rPr>
              <a:t>DIGITAL MARKETING CAN BE USED TO SUPPORT THESE AIMS AS FOLLOWS </a:t>
            </a:r>
          </a:p>
          <a:p>
            <a:pPr algn="ctr"/>
            <a:endParaRPr lang="en-US" dirty="0" smtClean="0">
              <a:latin typeface="Times New Roman" panose="02020603050405020304" pitchFamily="18" charset="0"/>
              <a:cs typeface="Times New Roman" panose="02020603050405020304" pitchFamily="18" charset="0"/>
            </a:endParaRPr>
          </a:p>
          <a:p>
            <a:r>
              <a:rPr lang="en-US" b="1" dirty="0" smtClean="0">
                <a:latin typeface="Times New Roman" panose="02020603050405020304" pitchFamily="18" charset="0"/>
                <a:cs typeface="Times New Roman" panose="02020603050405020304" pitchFamily="18" charset="0"/>
              </a:rPr>
              <a:t>IDENTIFYING</a:t>
            </a:r>
            <a:r>
              <a:rPr lang="en-US" dirty="0" smtClean="0"/>
              <a:t>:-</a:t>
            </a:r>
            <a:r>
              <a:rPr lang="en-US" sz="1600" dirty="0" smtClean="0">
                <a:latin typeface="Times New Roman" panose="02020603050405020304" pitchFamily="18" charset="0"/>
                <a:cs typeface="Times New Roman" panose="02020603050405020304" pitchFamily="18" charset="0"/>
              </a:rPr>
              <a:t>the internet can be used for marketing research to find out customers need and wants  </a:t>
            </a:r>
          </a:p>
          <a:p>
            <a:r>
              <a:rPr lang="en-US" b="1" dirty="0" smtClean="0">
                <a:latin typeface="Times New Roman" panose="02020603050405020304" pitchFamily="18" charset="0"/>
                <a:cs typeface="Times New Roman" panose="02020603050405020304" pitchFamily="18" charset="0"/>
              </a:rPr>
              <a:t>ANTICIPATING:-</a:t>
            </a:r>
            <a:r>
              <a:rPr lang="en-US" dirty="0" smtClean="0"/>
              <a:t> </a:t>
            </a:r>
            <a:r>
              <a:rPr lang="en-US" sz="1600" dirty="0" smtClean="0">
                <a:latin typeface="Times New Roman" panose="02020603050405020304" pitchFamily="18" charset="0"/>
                <a:cs typeface="Times New Roman" panose="02020603050405020304" pitchFamily="18" charset="0"/>
              </a:rPr>
              <a:t>the internet provides an additional channel by which customers can access information and make purchase .</a:t>
            </a:r>
          </a:p>
          <a:p>
            <a:r>
              <a:rPr lang="en-US" b="1" dirty="0" smtClean="0">
                <a:latin typeface="Times New Roman" panose="02020603050405020304" pitchFamily="18" charset="0"/>
                <a:cs typeface="Times New Roman" panose="02020603050405020304" pitchFamily="18" charset="0"/>
              </a:rPr>
              <a:t>SATISFYING:-</a:t>
            </a:r>
            <a:r>
              <a:rPr lang="en-US" sz="1600" dirty="0" smtClean="0">
                <a:latin typeface="Times New Roman" panose="02020603050405020304" pitchFamily="18" charset="0"/>
                <a:cs typeface="Times New Roman" panose="02020603050405020304" pitchFamily="18" charset="0"/>
              </a:rPr>
              <a:t>achieving customer satisfaction through the electronic channel(such as the website easy to use )</a:t>
            </a:r>
            <a:endParaRPr lang="id-ID" sz="16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355543" y="4571410"/>
            <a:ext cx="4747323" cy="949171"/>
          </a:xfrm>
          <a:prstGeom prst="rect">
            <a:avLst/>
          </a:prstGeom>
        </p:spPr>
        <p:txBody>
          <a:bodyPr wrap="square">
            <a:spAutoFit/>
          </a:bodyPr>
          <a:lstStyle/>
          <a:p>
            <a:pPr algn="ctr">
              <a:lnSpc>
                <a:spcPct val="120000"/>
              </a:lnSpc>
            </a:pPr>
            <a:r>
              <a:rPr lang="en-US" sz="2400" b="1" dirty="0" smtClean="0">
                <a:solidFill>
                  <a:srgbClr val="0A1F61"/>
                </a:solidFill>
                <a:latin typeface="Times New Roman" panose="02020603050405020304" pitchFamily="18" charset="0"/>
                <a:cs typeface="Times New Roman" panose="02020603050405020304" pitchFamily="18" charset="0"/>
              </a:rPr>
              <a:t>BENEFITS</a:t>
            </a:r>
            <a:r>
              <a:rPr lang="en-US" sz="2400" b="1" dirty="0" smtClean="0">
                <a:solidFill>
                  <a:srgbClr val="0A1F61"/>
                </a:solidFill>
                <a:cs typeface="Tajawal ExtraBold" panose="00000800000000000000" pitchFamily="2" charset="-78"/>
              </a:rPr>
              <a:t> OF DIGITAL MARKETING</a:t>
            </a:r>
            <a:endParaRPr lang="en-US" sz="2400" b="1" dirty="0">
              <a:solidFill>
                <a:schemeClr val="tx1">
                  <a:lumMod val="65000"/>
                  <a:lumOff val="35000"/>
                </a:schemeClr>
              </a:solidFill>
              <a:cs typeface="Segoe UI Light" panose="020B0502040204020203" pitchFamily="34"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pic>
        <p:nvPicPr>
          <p:cNvPr id="8" name="Picture Placeholder 7"/>
          <p:cNvPicPr>
            <a:picLocks noGrp="1" noChangeAspect="1"/>
          </p:cNvPicPr>
          <p:nvPr>
            <p:ph type="pic" sz="quarter" idx="10"/>
          </p:nvPr>
        </p:nvPicPr>
        <p:blipFill>
          <a:blip r:embed="rId12">
            <a:extLst>
              <a:ext uri="{28A0092B-C50C-407E-A947-70E740481C1C}">
                <a14:useLocalDpi xmlns:a14="http://schemas.microsoft.com/office/drawing/2010/main" val="0"/>
              </a:ext>
            </a:extLst>
          </a:blip>
          <a:srcRect t="5100" b="5100"/>
          <a:stretch>
            <a:fillRect/>
          </a:stretch>
        </p:blipFill>
        <p:spPr>
          <a:xfrm>
            <a:off x="6977439" y="1397680"/>
            <a:ext cx="412542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10122612" y="3505802"/>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0172407" y="3761752"/>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01219099"/>
      </p:ext>
    </p:extLst>
  </p:cSld>
  <p:clrMapOvr>
    <a:masterClrMapping/>
  </p:clrMapOvr>
  <p:transition spd="slow" advTm="8225">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83784"/>
            <a:ext cx="6952871" cy="354781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latin typeface="Times New Roman" panose="02020603050405020304" pitchFamily="18" charset="0"/>
                <a:cs typeface="Times New Roman" panose="02020603050405020304" pitchFamily="18" charset="0"/>
              </a:rPr>
              <a:t>How to quantify &amp;introduce different  type of goals as part </a:t>
            </a:r>
            <a:r>
              <a:rPr lang="en-US" sz="2000" b="1" dirty="0" smtClean="0">
                <a:latin typeface="Times New Roman" panose="02020603050405020304" pitchFamily="18" charset="0"/>
                <a:cs typeface="Times New Roman" panose="02020603050405020304" pitchFamily="18" charset="0"/>
              </a:rPr>
              <a:t>of</a:t>
            </a:r>
          </a:p>
          <a:p>
            <a:pPr algn="ctr"/>
            <a:endParaRPr lang="en-US" sz="2000" b="1" dirty="0">
              <a:latin typeface="Times New Roman" panose="02020603050405020304" pitchFamily="18" charset="0"/>
              <a:cs typeface="Times New Roman" panose="02020603050405020304" pitchFamily="18" charset="0"/>
            </a:endParaRPr>
          </a:p>
          <a:p>
            <a:pPr algn="ctr"/>
            <a:r>
              <a:rPr lang="en-US" sz="2000" b="1" dirty="0" smtClean="0">
                <a:latin typeface="Times New Roman" panose="02020603050405020304" pitchFamily="18" charset="0"/>
                <a:cs typeface="Times New Roman" panose="02020603050405020304" pitchFamily="18" charset="0"/>
              </a:rPr>
              <a:t> </a:t>
            </a:r>
            <a:r>
              <a:rPr lang="en-US" sz="2000" b="1" dirty="0" smtClean="0">
                <a:latin typeface="Times New Roman" panose="02020603050405020304" pitchFamily="18" charset="0"/>
                <a:cs typeface="Times New Roman" panose="02020603050405020304" pitchFamily="18" charset="0"/>
              </a:rPr>
              <a:t>developing digital strategy development based on the 5s of </a:t>
            </a:r>
            <a:endParaRPr lang="en-US" sz="2000" b="1" dirty="0" smtClean="0">
              <a:latin typeface="Times New Roman" panose="02020603050405020304" pitchFamily="18" charset="0"/>
              <a:cs typeface="Times New Roman" panose="02020603050405020304" pitchFamily="18" charset="0"/>
            </a:endParaRPr>
          </a:p>
          <a:p>
            <a:pPr algn="ctr"/>
            <a:endParaRPr lang="en-US" sz="2000" b="1" dirty="0">
              <a:latin typeface="Times New Roman" panose="02020603050405020304" pitchFamily="18" charset="0"/>
              <a:cs typeface="Times New Roman" panose="02020603050405020304" pitchFamily="18" charset="0"/>
            </a:endParaRPr>
          </a:p>
          <a:p>
            <a:pPr algn="ctr"/>
            <a:r>
              <a:rPr lang="en-US" sz="2000" b="1" dirty="0" err="1" smtClean="0">
                <a:latin typeface="Times New Roman" panose="02020603050405020304" pitchFamily="18" charset="0"/>
                <a:cs typeface="Times New Roman" panose="02020603050405020304" pitchFamily="18" charset="0"/>
              </a:rPr>
              <a:t>cheffy&amp;smith</a:t>
            </a:r>
            <a:r>
              <a:rPr lang="en-US" sz="2000" b="1" dirty="0" smtClean="0">
                <a:latin typeface="Times New Roman" panose="02020603050405020304" pitchFamily="18" charset="0"/>
                <a:cs typeface="Times New Roman" panose="02020603050405020304" pitchFamily="18" charset="0"/>
              </a:rPr>
              <a:t> </a:t>
            </a:r>
            <a:endParaRPr lang="en-US" sz="2000" b="1" dirty="0" smtClean="0">
              <a:latin typeface="Times New Roman" panose="02020603050405020304" pitchFamily="18" charset="0"/>
              <a:cs typeface="Times New Roman" panose="02020603050405020304" pitchFamily="18" charset="0"/>
            </a:endParaRPr>
          </a:p>
          <a:p>
            <a:pPr algn="ctr"/>
            <a:endParaRPr lang="en-US" sz="2000" b="1" dirty="0" smtClean="0">
              <a:latin typeface="Times New Roman" panose="02020603050405020304" pitchFamily="18" charset="0"/>
              <a:cs typeface="Times New Roman" panose="02020603050405020304" pitchFamily="18" charset="0"/>
            </a:endParaRPr>
          </a:p>
          <a:p>
            <a:endParaRPr lang="en-US" sz="2000" dirty="0" smtClean="0">
              <a:latin typeface="Times New Roman" panose="02020603050405020304" pitchFamily="18" charset="0"/>
              <a:cs typeface="Times New Roman" panose="02020603050405020304" pitchFamily="18" charset="0"/>
            </a:endParaRPr>
          </a:p>
          <a:p>
            <a:endParaRPr lang="id-ID" sz="2000" dirty="0">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pic>
        <p:nvPicPr>
          <p:cNvPr id="8" name="Picture Placeholder 7"/>
          <p:cNvPicPr>
            <a:picLocks noGrp="1" noChangeAspect="1"/>
          </p:cNvPicPr>
          <p:nvPr>
            <p:ph type="pic" sz="quarter" idx="10"/>
          </p:nvPr>
        </p:nvPicPr>
        <p:blipFill>
          <a:blip r:embed="rId12">
            <a:extLst>
              <a:ext uri="{28A0092B-C50C-407E-A947-70E740481C1C}">
                <a14:useLocalDpi xmlns:a14="http://schemas.microsoft.com/office/drawing/2010/main" val="0"/>
              </a:ext>
            </a:extLst>
          </a:blip>
          <a:stretch>
            <a:fillRect/>
          </a:stretch>
        </p:blipFill>
        <p:spPr>
          <a:xfrm>
            <a:off x="8086725" y="1383784"/>
            <a:ext cx="3335900" cy="3921105"/>
          </a:xfrm>
          <a:solidFill>
            <a:schemeClr val="accent3">
              <a:lumMod val="20000"/>
              <a:lumOff val="80000"/>
              <a:alpha val="50000"/>
            </a:schemeClr>
          </a:solidFill>
          <a:effectLst>
            <a:glow rad="228600">
              <a:schemeClr val="accent6">
                <a:satMod val="175000"/>
                <a:alpha val="40000"/>
              </a:schemeClr>
            </a:glow>
          </a:effectLst>
        </p:spPr>
      </p:pic>
      <p:sp>
        <p:nvSpPr>
          <p:cNvPr id="18" name="Rectangle 17">
            <a:extLst>
              <a:ext uri="{FF2B5EF4-FFF2-40B4-BE49-F238E27FC236}">
                <a16:creationId xmlns:a16="http://schemas.microsoft.com/office/drawing/2014/main" id="{9BFC32B8-BDEE-2CBC-DFF5-CD482608568C}"/>
              </a:ext>
            </a:extLst>
          </p:cNvPr>
          <p:cNvSpPr/>
          <p:nvPr/>
        </p:nvSpPr>
        <p:spPr>
          <a:xfrm>
            <a:off x="7127563" y="4901212"/>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177358" y="5103050"/>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5099166"/>
      </p:ext>
    </p:extLst>
  </p:cSld>
  <p:clrMapOvr>
    <a:masterClrMapping/>
  </p:clrMapOvr>
  <p:transition spd="slow" advTm="8225">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45318" y="1225485"/>
            <a:ext cx="6952871" cy="4371635"/>
          </a:xfrm>
          <a:prstGeom prst="rect">
            <a:avLst/>
          </a:prstGeom>
          <a:solidFill>
            <a:srgbClr val="8E5A6D"/>
          </a:solidFill>
          <a:ln>
            <a:noFill/>
          </a:ln>
          <a:effectLst>
            <a:glow rad="228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00050" indent="-400050">
              <a:buFont typeface="+mj-lt"/>
              <a:buAutoNum type="romanUcPeriod"/>
            </a:pPr>
            <a:r>
              <a:rPr lang="en-US" sz="1600" b="1" dirty="0" smtClean="0">
                <a:latin typeface="Times New Roman" panose="02020603050405020304" pitchFamily="18" charset="0"/>
                <a:cs typeface="Times New Roman" panose="02020603050405020304" pitchFamily="18" charset="0"/>
              </a:rPr>
              <a:t>Sell-grow </a:t>
            </a:r>
            <a:r>
              <a:rPr lang="en-US" sz="1600" b="1" dirty="0">
                <a:latin typeface="Times New Roman" panose="02020603050405020304" pitchFamily="18" charset="0"/>
                <a:cs typeface="Times New Roman" panose="02020603050405020304" pitchFamily="18" charset="0"/>
              </a:rPr>
              <a:t>sales </a:t>
            </a:r>
            <a:r>
              <a:rPr lang="en-US" sz="1600" b="1" dirty="0" smtClean="0">
                <a:latin typeface="Times New Roman" panose="02020603050405020304" pitchFamily="18" charset="0"/>
                <a:cs typeface="Times New Roman" panose="02020603050405020304" pitchFamily="18" charset="0"/>
              </a:rPr>
              <a:t>:- </a:t>
            </a:r>
            <a:r>
              <a:rPr lang="en-US" sz="1600" dirty="0" smtClean="0">
                <a:latin typeface="Times New Roman" panose="02020603050405020304" pitchFamily="18" charset="0"/>
                <a:cs typeface="Times New Roman" panose="02020603050405020304" pitchFamily="18" charset="0"/>
              </a:rPr>
              <a:t>includes </a:t>
            </a:r>
            <a:r>
              <a:rPr lang="en-US" sz="1600" dirty="0">
                <a:latin typeface="Times New Roman" panose="02020603050405020304" pitchFamily="18" charset="0"/>
                <a:cs typeface="Times New Roman" panose="02020603050405020304" pitchFamily="18" charset="0"/>
              </a:rPr>
              <a:t>direct online sales and sales from offline channels influenced online </a:t>
            </a:r>
            <a:endParaRPr lang="en-US" sz="1600" b="1" dirty="0" smtClean="0">
              <a:latin typeface="Times New Roman" panose="02020603050405020304" pitchFamily="18" charset="0"/>
              <a:cs typeface="Times New Roman" panose="02020603050405020304" pitchFamily="18" charset="0"/>
            </a:endParaRPr>
          </a:p>
          <a:p>
            <a:pPr marL="400050" indent="-400050">
              <a:buFont typeface="+mj-lt"/>
              <a:buAutoNum type="romanUcPeriod"/>
            </a:pPr>
            <a:r>
              <a:rPr lang="en-US" sz="1600" b="1" dirty="0" smtClean="0">
                <a:latin typeface="Times New Roman" panose="02020603050405020304" pitchFamily="18" charset="0"/>
                <a:cs typeface="Times New Roman" panose="02020603050405020304" pitchFamily="18" charset="0"/>
              </a:rPr>
              <a:t>SERVE-ADD VALUE</a:t>
            </a:r>
            <a:r>
              <a:rPr lang="en-US" sz="1600" b="1" dirty="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Achieved through giving customers extra benefits online or inform product development through online dialogue and </a:t>
            </a:r>
            <a:r>
              <a:rPr lang="en-US" sz="1600" dirty="0" smtClean="0">
                <a:latin typeface="Times New Roman" panose="02020603050405020304" pitchFamily="18" charset="0"/>
                <a:cs typeface="Times New Roman" panose="02020603050405020304" pitchFamily="18" charset="0"/>
              </a:rPr>
              <a:t>feedback</a:t>
            </a:r>
          </a:p>
          <a:p>
            <a:pPr marL="400050" indent="-400050">
              <a:buFont typeface="+mj-lt"/>
              <a:buAutoNum type="romanUcPeriod"/>
            </a:pPr>
            <a:r>
              <a:rPr lang="en-US" sz="1600" b="1" dirty="0" smtClean="0">
                <a:latin typeface="Times New Roman" panose="02020603050405020304" pitchFamily="18" charset="0"/>
                <a:cs typeface="Times New Roman" panose="02020603050405020304" pitchFamily="18" charset="0"/>
              </a:rPr>
              <a:t>SPEAK </a:t>
            </a:r>
            <a:r>
              <a:rPr lang="en-US" sz="1600" b="1" dirty="0">
                <a:latin typeface="Times New Roman" panose="02020603050405020304" pitchFamily="18" charset="0"/>
                <a:cs typeface="Times New Roman" panose="02020603050405020304" pitchFamily="18" charset="0"/>
              </a:rPr>
              <a:t>- GET CLOSER </a:t>
            </a:r>
            <a:r>
              <a:rPr lang="en-US" sz="1600" b="1" dirty="0" smtClean="0">
                <a:latin typeface="Times New Roman" panose="02020603050405020304" pitchFamily="18" charset="0"/>
                <a:cs typeface="Times New Roman" panose="02020603050405020304" pitchFamily="18" charset="0"/>
              </a:rPr>
              <a:t>:- </a:t>
            </a:r>
            <a:r>
              <a:rPr lang="en-US" sz="1600" dirty="0" smtClean="0">
                <a:latin typeface="Times New Roman" panose="02020603050405020304" pitchFamily="18" charset="0"/>
                <a:cs typeface="Times New Roman" panose="02020603050405020304" pitchFamily="18" charset="0"/>
              </a:rPr>
              <a:t>to </a:t>
            </a:r>
            <a:r>
              <a:rPr lang="en-US" sz="1600" dirty="0">
                <a:latin typeface="Times New Roman" panose="02020603050405020304" pitchFamily="18" charset="0"/>
                <a:cs typeface="Times New Roman" panose="02020603050405020304" pitchFamily="18" charset="0"/>
              </a:rPr>
              <a:t>customers Creating a two-way dialogue through web interactions like forums and surveys and conducting online market research through formal surveys and informally monitoring conversations to learn about them </a:t>
            </a:r>
            <a:r>
              <a:rPr lang="en-US" sz="1600" dirty="0" smtClean="0">
                <a:latin typeface="Times New Roman" panose="02020603050405020304" pitchFamily="18" charset="0"/>
                <a:cs typeface="Times New Roman" panose="02020603050405020304" pitchFamily="18" charset="0"/>
              </a:rPr>
              <a:t>.</a:t>
            </a:r>
          </a:p>
          <a:p>
            <a:pPr marL="400050" indent="-400050">
              <a:buFont typeface="+mj-lt"/>
              <a:buAutoNum type="romanUcPeriod"/>
            </a:pPr>
            <a:r>
              <a:rPr lang="en-US" sz="1600" b="1" dirty="0" smtClean="0">
                <a:latin typeface="Times New Roman" panose="02020603050405020304" pitchFamily="18" charset="0"/>
                <a:cs typeface="Times New Roman" panose="02020603050405020304" pitchFamily="18" charset="0"/>
              </a:rPr>
              <a:t>SAVE- SAVE COSTS :- </a:t>
            </a:r>
            <a:r>
              <a:rPr lang="en-US" sz="1600" dirty="0" smtClean="0">
                <a:latin typeface="Times New Roman" panose="02020603050405020304" pitchFamily="18" charset="0"/>
                <a:cs typeface="Times New Roman" panose="02020603050405020304" pitchFamily="18" charset="0"/>
              </a:rPr>
              <a:t>Achieved </a:t>
            </a:r>
            <a:r>
              <a:rPr lang="en-US" sz="1600" dirty="0">
                <a:latin typeface="Times New Roman" panose="02020603050405020304" pitchFamily="18" charset="0"/>
                <a:cs typeface="Times New Roman" panose="02020603050405020304" pitchFamily="18" charset="0"/>
              </a:rPr>
              <a:t>through online email communications, sales and service transactions to reduce staff, print and postage costs. Savings also accrue through 'web self-service' where customers answer queries through online </a:t>
            </a:r>
            <a:r>
              <a:rPr lang="en-US" sz="1600" dirty="0" smtClean="0">
                <a:latin typeface="Times New Roman" panose="02020603050405020304" pitchFamily="18" charset="0"/>
                <a:cs typeface="Times New Roman" panose="02020603050405020304" pitchFamily="18" charset="0"/>
              </a:rPr>
              <a:t>content</a:t>
            </a:r>
          </a:p>
          <a:p>
            <a:pPr marL="400050" indent="-400050">
              <a:buFont typeface="+mj-lt"/>
              <a:buAutoNum type="romanUcPeriod"/>
            </a:pPr>
            <a:r>
              <a:rPr lang="en-US" sz="1600" b="1" dirty="0" smtClean="0">
                <a:latin typeface="Times New Roman" panose="02020603050405020304" pitchFamily="18" charset="0"/>
                <a:cs typeface="Times New Roman" panose="02020603050405020304" pitchFamily="18" charset="0"/>
              </a:rPr>
              <a:t>SIZZLE-EXTEND </a:t>
            </a:r>
            <a:r>
              <a:rPr lang="en-US" sz="1600" b="1" dirty="0">
                <a:latin typeface="Times New Roman" panose="02020603050405020304" pitchFamily="18" charset="0"/>
                <a:cs typeface="Times New Roman" panose="02020603050405020304" pitchFamily="18" charset="0"/>
              </a:rPr>
              <a:t>THE BRAND ONLINE:- </a:t>
            </a:r>
            <a:r>
              <a:rPr lang="en-US" sz="1600" dirty="0" smtClean="0">
                <a:latin typeface="Times New Roman" panose="02020603050405020304" pitchFamily="18" charset="0"/>
                <a:cs typeface="Times New Roman" panose="02020603050405020304" pitchFamily="18" charset="0"/>
              </a:rPr>
              <a:t>achieved </a:t>
            </a:r>
            <a:r>
              <a:rPr lang="en-US" sz="1600" dirty="0">
                <a:latin typeface="Times New Roman" panose="02020603050405020304" pitchFamily="18" charset="0"/>
                <a:cs typeface="Times New Roman" panose="02020603050405020304" pitchFamily="18" charset="0"/>
              </a:rPr>
              <a:t>through providing new propositions, new offers and new experiences online including building communities</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pic>
        <p:nvPicPr>
          <p:cNvPr id="8" name="Picture Placeholder 7"/>
          <p:cNvPicPr>
            <a:picLocks noGrp="1" noChangeAspect="1"/>
          </p:cNvPicPr>
          <p:nvPr>
            <p:ph type="pic" sz="quarter" idx="10"/>
          </p:nvPr>
        </p:nvPicPr>
        <p:blipFill>
          <a:blip r:embed="rId12">
            <a:extLst>
              <a:ext uri="{28A0092B-C50C-407E-A947-70E740481C1C}">
                <a14:useLocalDpi xmlns:a14="http://schemas.microsoft.com/office/drawing/2010/main" val="0"/>
              </a:ext>
            </a:extLst>
          </a:blip>
          <a:stretch>
            <a:fillRect/>
          </a:stretch>
        </p:blipFill>
        <p:spPr>
          <a:xfrm>
            <a:off x="8086725" y="1383784"/>
            <a:ext cx="3335900" cy="3921105"/>
          </a:xfrm>
          <a:solidFill>
            <a:schemeClr val="accent3">
              <a:lumMod val="20000"/>
              <a:lumOff val="80000"/>
              <a:alpha val="50000"/>
            </a:schemeClr>
          </a:solidFill>
          <a:effectLst>
            <a:glow rad="228600">
              <a:schemeClr val="accent6">
                <a:satMod val="175000"/>
                <a:alpha val="40000"/>
              </a:schemeClr>
            </a:glow>
          </a:effectLst>
        </p:spPr>
      </p:pic>
      <p:sp>
        <p:nvSpPr>
          <p:cNvPr id="18" name="Rectangle 17">
            <a:extLst>
              <a:ext uri="{FF2B5EF4-FFF2-40B4-BE49-F238E27FC236}">
                <a16:creationId xmlns:a16="http://schemas.microsoft.com/office/drawing/2014/main" id="{9BFC32B8-BDEE-2CBC-DFF5-CD482608568C}"/>
              </a:ext>
            </a:extLst>
          </p:cNvPr>
          <p:cNvSpPr/>
          <p:nvPr/>
        </p:nvSpPr>
        <p:spPr>
          <a:xfrm>
            <a:off x="7127563" y="4901212"/>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177358" y="5103050"/>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73047165"/>
      </p:ext>
    </p:extLst>
  </p:cSld>
  <p:clrMapOvr>
    <a:masterClrMapping/>
  </p:clrMapOvr>
  <p:transition spd="slow" advTm="8225">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414508"/>
            <a:ext cx="12191999" cy="5492276"/>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6307898" cy="3073946"/>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251489" y="1621140"/>
            <a:ext cx="7428321" cy="106318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chemeClr val="accent2">
                    <a:lumMod val="50000"/>
                  </a:schemeClr>
                </a:solidFill>
                <a:latin typeface="Times New Roman" panose="02020603050405020304" pitchFamily="18" charset="0"/>
                <a:cs typeface="Times New Roman" panose="02020603050405020304" pitchFamily="18" charset="0"/>
              </a:rPr>
              <a:t>How the internet can potentially be used to achieve four strategic directions</a:t>
            </a:r>
            <a:endParaRPr lang="en-US" sz="2400" b="1" dirty="0">
              <a:solidFill>
                <a:schemeClr val="accent2">
                  <a:lumMod val="50000"/>
                </a:schemeClr>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
        <p:nvSpPr>
          <p:cNvPr id="3" name="TextBox 2"/>
          <p:cNvSpPr txBox="1"/>
          <p:nvPr/>
        </p:nvSpPr>
        <p:spPr>
          <a:xfrm>
            <a:off x="527900" y="2867027"/>
            <a:ext cx="10454326" cy="2985433"/>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solidFill>
                  <a:schemeClr val="bg1"/>
                </a:solidFill>
                <a:latin typeface="Times New Roman" panose="02020603050405020304" pitchFamily="18" charset="0"/>
                <a:cs typeface="Times New Roman" panose="02020603050405020304" pitchFamily="18" charset="0"/>
              </a:rPr>
              <a:t>Market </a:t>
            </a:r>
            <a:r>
              <a:rPr lang="en-US" sz="2400" b="1" dirty="0" smtClean="0">
                <a:solidFill>
                  <a:schemeClr val="bg1"/>
                </a:solidFill>
                <a:latin typeface="Times New Roman" panose="02020603050405020304" pitchFamily="18" charset="0"/>
                <a:cs typeface="Times New Roman" panose="02020603050405020304" pitchFamily="18" charset="0"/>
              </a:rPr>
              <a:t>penetration</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000" dirty="0">
                <a:solidFill>
                  <a:schemeClr val="bg1"/>
                </a:solidFill>
                <a:latin typeface="Times New Roman" panose="02020603050405020304" pitchFamily="18" charset="0"/>
                <a:cs typeface="Times New Roman" panose="02020603050405020304" pitchFamily="18" charset="0"/>
              </a:rPr>
              <a:t>The Internet can be used to sell more existing products into </a:t>
            </a:r>
            <a:r>
              <a:rPr lang="en-US" sz="2000" dirty="0" smtClean="0">
                <a:solidFill>
                  <a:schemeClr val="bg1"/>
                </a:solidFill>
                <a:latin typeface="Times New Roman" panose="02020603050405020304" pitchFamily="18" charset="0"/>
                <a:cs typeface="Times New Roman" panose="02020603050405020304" pitchFamily="18" charset="0"/>
              </a:rPr>
              <a:t>existing markets</a:t>
            </a:r>
            <a:r>
              <a:rPr lang="en-US" sz="2000" dirty="0">
                <a:solidFill>
                  <a:schemeClr val="bg1"/>
                </a:solidFill>
                <a:latin typeface="Times New Roman" panose="02020603050405020304" pitchFamily="18" charset="0"/>
                <a:cs typeface="Times New Roman" panose="02020603050405020304" pitchFamily="18" charset="0"/>
              </a:rPr>
              <a:t>. </a:t>
            </a:r>
            <a:endParaRPr lang="en-US" sz="2000" dirty="0" smtClean="0">
              <a:solidFill>
                <a:schemeClr val="bg1"/>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smtClean="0">
                <a:solidFill>
                  <a:schemeClr val="bg1"/>
                </a:solidFill>
                <a:latin typeface="Times New Roman" panose="02020603050405020304" pitchFamily="18" charset="0"/>
                <a:cs typeface="Times New Roman" panose="02020603050405020304" pitchFamily="18" charset="0"/>
              </a:rPr>
              <a:t>Market </a:t>
            </a:r>
            <a:r>
              <a:rPr lang="en-US" sz="2400" b="1" dirty="0">
                <a:solidFill>
                  <a:schemeClr val="bg1"/>
                </a:solidFill>
                <a:latin typeface="Times New Roman" panose="02020603050405020304" pitchFamily="18" charset="0"/>
                <a:cs typeface="Times New Roman" panose="02020603050405020304" pitchFamily="18" charset="0"/>
              </a:rPr>
              <a:t>development</a:t>
            </a:r>
            <a:r>
              <a:rPr lang="en-US" dirty="0">
                <a:solidFill>
                  <a:schemeClr val="bg1"/>
                </a:solidFill>
                <a:latin typeface="Times New Roman" panose="02020603050405020304" pitchFamily="18" charset="0"/>
                <a:cs typeface="Times New Roman" panose="02020603050405020304" pitchFamily="18" charset="0"/>
              </a:rPr>
              <a:t>. Here the Internet is used to sell into new geographical markets, taking advantage of the low cost of advertising internationally without the necessity for a supporting sales infrastructure in the customers' countries</a:t>
            </a:r>
            <a:r>
              <a:rPr lang="en-US" dirty="0" smtClean="0">
                <a:solidFill>
                  <a:schemeClr val="bg1"/>
                </a:solidFill>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Ø"/>
            </a:pP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b="1" dirty="0">
                <a:solidFill>
                  <a:schemeClr val="bg1"/>
                </a:solidFill>
                <a:latin typeface="Times New Roman" panose="02020603050405020304" pitchFamily="18" charset="0"/>
                <a:cs typeface="Times New Roman" panose="02020603050405020304" pitchFamily="18" charset="0"/>
              </a:rPr>
              <a:t>Product development</a:t>
            </a:r>
            <a:r>
              <a:rPr lang="en-US" dirty="0">
                <a:solidFill>
                  <a:schemeClr val="bg1"/>
                </a:solidFill>
                <a:latin typeface="Times New Roman" panose="02020603050405020304" pitchFamily="18" charset="0"/>
                <a:cs typeface="Times New Roman" panose="02020603050405020304" pitchFamily="18" charset="0"/>
              </a:rPr>
              <a:t>. New products or services are developed that can be delivered by the Internet. These are typically digital products</a:t>
            </a:r>
            <a:r>
              <a:rPr lang="en-US" dirty="0" smtClean="0">
                <a:solidFill>
                  <a:schemeClr val="bg1"/>
                </a:solidFill>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Ø"/>
            </a:pP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b="1" dirty="0" smtClean="0">
                <a:solidFill>
                  <a:schemeClr val="bg1"/>
                </a:solidFill>
                <a:latin typeface="Times New Roman" panose="02020603050405020304" pitchFamily="18" charset="0"/>
                <a:cs typeface="Times New Roman" panose="02020603050405020304" pitchFamily="18" charset="0"/>
              </a:rPr>
              <a:t>Diversification.</a:t>
            </a:r>
            <a:r>
              <a:rPr lang="en-US" sz="2400" dirty="0">
                <a:solidFill>
                  <a:schemeClr val="bg1"/>
                </a:solidFill>
                <a:latin typeface="Times New Roman" panose="02020603050405020304" pitchFamily="18" charset="0"/>
                <a:cs typeface="Times New Roman" panose="02020603050405020304" pitchFamily="18" charset="0"/>
              </a:rPr>
              <a:t> </a:t>
            </a:r>
            <a:r>
              <a:rPr lang="en-US" dirty="0" smtClean="0">
                <a:solidFill>
                  <a:schemeClr val="bg1"/>
                </a:solidFill>
                <a:latin typeface="Times New Roman" panose="02020603050405020304" pitchFamily="18" charset="0"/>
                <a:cs typeface="Times New Roman" panose="02020603050405020304" pitchFamily="18" charset="0"/>
              </a:rPr>
              <a:t>the </a:t>
            </a:r>
            <a:r>
              <a:rPr lang="en-US" dirty="0">
                <a:solidFill>
                  <a:schemeClr val="bg1"/>
                </a:solidFill>
                <a:latin typeface="Times New Roman" panose="02020603050405020304" pitchFamily="18" charset="0"/>
                <a:cs typeface="Times New Roman" panose="02020603050405020304" pitchFamily="18" charset="0"/>
              </a:rPr>
              <a:t>Internet supports selling new products, which are </a:t>
            </a:r>
            <a:r>
              <a:rPr lang="en-US" dirty="0" smtClean="0">
                <a:solidFill>
                  <a:schemeClr val="bg1"/>
                </a:solidFill>
                <a:latin typeface="Times New Roman" panose="02020603050405020304" pitchFamily="18" charset="0"/>
                <a:cs typeface="Times New Roman" panose="02020603050405020304" pitchFamily="18" charset="0"/>
              </a:rPr>
              <a:t>developed </a:t>
            </a:r>
            <a:r>
              <a:rPr lang="en-US" dirty="0">
                <a:solidFill>
                  <a:schemeClr val="bg1"/>
                </a:solidFill>
                <a:latin typeface="Times New Roman" panose="02020603050405020304" pitchFamily="18" charset="0"/>
                <a:cs typeface="Times New Roman" panose="02020603050405020304" pitchFamily="18" charset="0"/>
              </a:rPr>
              <a:t>and sold into new markets.</a:t>
            </a:r>
          </a:p>
        </p:txBody>
      </p:sp>
      <p:sp>
        <p:nvSpPr>
          <p:cNvPr id="11" name="Rectangle 10">
            <a:extLst>
              <a:ext uri="{FF2B5EF4-FFF2-40B4-BE49-F238E27FC236}">
                <a16:creationId xmlns:a16="http://schemas.microsoft.com/office/drawing/2014/main" id="{9BFC32B8-BDEE-2CBC-DFF5-CD482608568C}"/>
              </a:ext>
            </a:extLst>
          </p:cNvPr>
          <p:cNvSpPr/>
          <p:nvPr/>
        </p:nvSpPr>
        <p:spPr>
          <a:xfrm>
            <a:off x="10633934" y="3555151"/>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a16="http://schemas.microsoft.com/office/drawing/2014/main" id="{286030D9-F3A9-5CAC-74B0-1F810F0D8C45}"/>
              </a:ext>
            </a:extLst>
          </p:cNvPr>
          <p:cNvSpPr txBox="1"/>
          <p:nvPr/>
        </p:nvSpPr>
        <p:spPr>
          <a:xfrm>
            <a:off x="10683729" y="3774968"/>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73510" y="899395"/>
            <a:ext cx="6511231" cy="508238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7284742" y="837256"/>
            <a:ext cx="3773404" cy="3220323"/>
          </a:xfrm>
        </p:spPr>
      </p:pic>
      <p:sp>
        <p:nvSpPr>
          <p:cNvPr id="6" name="Rectangle 5">
            <a:extLst>
              <a:ext uri="{FF2B5EF4-FFF2-40B4-BE49-F238E27FC236}">
                <a16:creationId xmlns:a16="http://schemas.microsoft.com/office/drawing/2014/main" id="{0AC2650A-C51A-9ACB-723B-68D89C868D01}"/>
              </a:ext>
            </a:extLst>
          </p:cNvPr>
          <p:cNvSpPr/>
          <p:nvPr/>
        </p:nvSpPr>
        <p:spPr>
          <a:xfrm>
            <a:off x="838986" y="971756"/>
            <a:ext cx="6445756" cy="4782848"/>
          </a:xfrm>
          <a:prstGeom prst="rect">
            <a:avLst/>
          </a:prstGeom>
        </p:spPr>
        <p:txBody>
          <a:bodyPr wrap="square">
            <a:spAutoFit/>
          </a:bodyPr>
          <a:lstStyle/>
          <a:p>
            <a:pPr marL="285750" lvl="0" indent="-285750" algn="ctr">
              <a:buFont typeface="Wingdings" panose="05000000000000000000" pitchFamily="2" charset="2"/>
              <a:buChar char="ü"/>
            </a:pPr>
            <a:r>
              <a:rPr lang="en-US" sz="1600" b="1" dirty="0" smtClean="0">
                <a:solidFill>
                  <a:schemeClr val="accent5">
                    <a:lumMod val="40000"/>
                    <a:lumOff val="60000"/>
                  </a:schemeClr>
                </a:solidFill>
                <a:latin typeface="Times New Roman" panose="02020603050405020304" pitchFamily="18" charset="0"/>
                <a:cs typeface="Times New Roman" panose="02020603050405020304" pitchFamily="18" charset="0"/>
              </a:rPr>
              <a:t>BUSINESS-TO CONSUMER (B2C)</a:t>
            </a:r>
          </a:p>
          <a:p>
            <a:pPr lvl="0" algn="ctr"/>
            <a:r>
              <a:rPr lang="en-US" sz="1400" dirty="0" smtClean="0">
                <a:solidFill>
                  <a:prstClr val="white"/>
                </a:solidFill>
                <a:latin typeface="Times New Roman" panose="02020603050405020304" pitchFamily="18" charset="0"/>
                <a:cs typeface="Times New Roman" panose="02020603050405020304" pitchFamily="18" charset="0"/>
              </a:rPr>
              <a:t>COMMERCIAL TRANSACTIONS BETWEEN AN ORGANIZATION AND CONSUMERS</a:t>
            </a:r>
          </a:p>
          <a:p>
            <a:pPr lvl="0" algn="ctr"/>
            <a:endParaRPr lang="en-US" sz="1200" dirty="0" smtClean="0">
              <a:solidFill>
                <a:prstClr val="white"/>
              </a:solidFill>
              <a:latin typeface="Times New Roman" panose="02020603050405020304" pitchFamily="18" charset="0"/>
              <a:cs typeface="Times New Roman" panose="02020603050405020304" pitchFamily="18" charset="0"/>
            </a:endParaRPr>
          </a:p>
          <a:p>
            <a:pPr marL="285750" lvl="0" indent="-285750" algn="ctr">
              <a:buFont typeface="Wingdings" panose="05000000000000000000" pitchFamily="2" charset="2"/>
              <a:buChar char="ü"/>
            </a:pPr>
            <a:r>
              <a:rPr lang="en-US" sz="1600" b="1" dirty="0" smtClean="0">
                <a:solidFill>
                  <a:schemeClr val="accent5">
                    <a:lumMod val="40000"/>
                    <a:lumOff val="60000"/>
                  </a:schemeClr>
                </a:solidFill>
                <a:latin typeface="Times New Roman" panose="02020603050405020304" pitchFamily="18" charset="0"/>
                <a:cs typeface="Times New Roman" panose="02020603050405020304" pitchFamily="18" charset="0"/>
              </a:rPr>
              <a:t>BUSINESS-TO-BUSINESS  (B2B)</a:t>
            </a:r>
          </a:p>
          <a:p>
            <a:pPr lvl="0" algn="ctr"/>
            <a:r>
              <a:rPr lang="en-US" sz="1400" dirty="0" smtClean="0">
                <a:solidFill>
                  <a:prstClr val="white"/>
                </a:solidFill>
                <a:latin typeface="Times New Roman" panose="02020603050405020304" pitchFamily="18" charset="0"/>
                <a:cs typeface="Times New Roman" panose="02020603050405020304" pitchFamily="18" charset="0"/>
              </a:rPr>
              <a:t>COMMERCIAL TRANSACTIONS BETWEEN AN ORGANIZATION AND OTHER ORGANIZATIONS (INTER-ORGANIZATIONAL MARKETING)</a:t>
            </a:r>
          </a:p>
          <a:p>
            <a:pPr lvl="0" algn="ctr"/>
            <a:endParaRPr lang="en-US" sz="1600" dirty="0" smtClean="0">
              <a:solidFill>
                <a:prstClr val="white"/>
              </a:solidFill>
              <a:latin typeface="Times New Roman" panose="02020603050405020304" pitchFamily="18" charset="0"/>
              <a:cs typeface="Times New Roman" panose="02020603050405020304" pitchFamily="18" charset="0"/>
            </a:endParaRPr>
          </a:p>
          <a:p>
            <a:pPr marL="285750" lvl="0" indent="-285750" algn="ctr">
              <a:buFont typeface="Wingdings" panose="05000000000000000000" pitchFamily="2" charset="2"/>
              <a:buChar char="ü"/>
            </a:pPr>
            <a:r>
              <a:rPr lang="en-US" sz="1600" b="1" dirty="0" smtClean="0">
                <a:solidFill>
                  <a:schemeClr val="accent5">
                    <a:lumMod val="40000"/>
                    <a:lumOff val="60000"/>
                  </a:schemeClr>
                </a:solidFill>
                <a:latin typeface="Times New Roman" panose="02020603050405020304" pitchFamily="18" charset="0"/>
                <a:cs typeface="Times New Roman" panose="02020603050405020304" pitchFamily="18" charset="0"/>
              </a:rPr>
              <a:t>DIRECT – TO –CUSTOMERS MODEL</a:t>
            </a:r>
          </a:p>
          <a:p>
            <a:pPr lvl="0" algn="ctr"/>
            <a:r>
              <a:rPr lang="en-US" sz="1400" dirty="0" smtClean="0">
                <a:solidFill>
                  <a:prstClr val="white"/>
                </a:solidFill>
                <a:latin typeface="Times New Roman" panose="02020603050405020304" pitchFamily="18" charset="0"/>
                <a:cs typeface="Times New Roman" panose="02020603050405020304" pitchFamily="18" charset="0"/>
              </a:rPr>
              <a:t>A BRAND WHICH HAS PREVIOUSLY COMMUNICATED TO ITS CUSTOMERS VIA INTERMEDIARIES SUCH AS MEDIA SITE </a:t>
            </a:r>
          </a:p>
          <a:p>
            <a:pPr lvl="0" algn="ctr"/>
            <a:endParaRPr lang="en-US" sz="1600" dirty="0" smtClean="0">
              <a:solidFill>
                <a:prstClr val="white"/>
              </a:solidFill>
              <a:latin typeface="Times New Roman" panose="02020603050405020304" pitchFamily="18" charset="0"/>
              <a:cs typeface="Times New Roman" panose="02020603050405020304" pitchFamily="18" charset="0"/>
            </a:endParaRPr>
          </a:p>
          <a:p>
            <a:pPr marL="285750" lvl="0" indent="-285750" algn="ctr">
              <a:buFont typeface="Wingdings" panose="05000000000000000000" pitchFamily="2" charset="2"/>
              <a:buChar char="ü"/>
            </a:pPr>
            <a:r>
              <a:rPr lang="en-US" sz="1600" b="1" dirty="0" smtClean="0">
                <a:solidFill>
                  <a:schemeClr val="accent5">
                    <a:lumMod val="40000"/>
                    <a:lumOff val="60000"/>
                  </a:schemeClr>
                </a:solidFill>
                <a:latin typeface="Times New Roman" panose="02020603050405020304" pitchFamily="18" charset="0"/>
                <a:cs typeface="Times New Roman" panose="02020603050405020304" pitchFamily="18" charset="0"/>
              </a:rPr>
              <a:t>CONSUMER – TO- CONSUMER </a:t>
            </a:r>
            <a:r>
              <a:rPr lang="ar-JO" sz="1600" b="1" dirty="0" smtClean="0">
                <a:solidFill>
                  <a:schemeClr val="accent5">
                    <a:lumMod val="40000"/>
                    <a:lumOff val="60000"/>
                  </a:schemeClr>
                </a:solidFill>
                <a:latin typeface="Times New Roman" panose="02020603050405020304" pitchFamily="18" charset="0"/>
                <a:cs typeface="Times New Roman" panose="02020603050405020304" pitchFamily="18" charset="0"/>
              </a:rPr>
              <a:t>)</a:t>
            </a:r>
            <a:r>
              <a:rPr lang="en-US" sz="1600" b="1" dirty="0" smtClean="0">
                <a:solidFill>
                  <a:schemeClr val="accent5">
                    <a:lumMod val="40000"/>
                    <a:lumOff val="60000"/>
                  </a:schemeClr>
                </a:solidFill>
                <a:latin typeface="Times New Roman" panose="02020603050405020304" pitchFamily="18" charset="0"/>
                <a:cs typeface="Times New Roman" panose="02020603050405020304" pitchFamily="18" charset="0"/>
              </a:rPr>
              <a:t>C2C</a:t>
            </a:r>
            <a:r>
              <a:rPr lang="ar-JO" sz="1600" b="1" dirty="0" smtClean="0">
                <a:solidFill>
                  <a:schemeClr val="accent5">
                    <a:lumMod val="40000"/>
                    <a:lumOff val="60000"/>
                  </a:schemeClr>
                </a:solidFill>
                <a:latin typeface="Times New Roman" panose="02020603050405020304" pitchFamily="18" charset="0"/>
                <a:cs typeface="Times New Roman" panose="02020603050405020304" pitchFamily="18" charset="0"/>
              </a:rPr>
              <a:t>(</a:t>
            </a:r>
            <a:endParaRPr lang="en-US" sz="1600" b="1" dirty="0" smtClean="0">
              <a:solidFill>
                <a:schemeClr val="accent5">
                  <a:lumMod val="40000"/>
                  <a:lumOff val="60000"/>
                </a:schemeClr>
              </a:solidFill>
              <a:latin typeface="Times New Roman" panose="02020603050405020304" pitchFamily="18" charset="0"/>
              <a:cs typeface="Times New Roman" panose="02020603050405020304" pitchFamily="18" charset="0"/>
            </a:endParaRPr>
          </a:p>
          <a:p>
            <a:pPr lvl="0" algn="ctr"/>
            <a:r>
              <a:rPr lang="en-US" sz="1400" dirty="0" smtClean="0">
                <a:solidFill>
                  <a:prstClr val="white"/>
                </a:solidFill>
                <a:latin typeface="Times New Roman" panose="02020603050405020304" pitchFamily="18" charset="0"/>
                <a:cs typeface="Times New Roman" panose="02020603050405020304" pitchFamily="18" charset="0"/>
              </a:rPr>
              <a:t>INFORMATIONAL OR FINANCIAL TRANSACTIONS BETWEEN CONSUMERS,BUT USUALLY MEDIATED THROUGH A BUSINESS</a:t>
            </a:r>
            <a:endParaRPr lang="ar-JO" sz="1400" dirty="0" smtClean="0">
              <a:solidFill>
                <a:prstClr val="white"/>
              </a:solidFill>
              <a:latin typeface="Times New Roman" panose="02020603050405020304" pitchFamily="18" charset="0"/>
              <a:cs typeface="Times New Roman" panose="02020603050405020304" pitchFamily="18" charset="0"/>
            </a:endParaRPr>
          </a:p>
          <a:p>
            <a:pPr marL="285750" lvl="0" indent="-285750" algn="ctr">
              <a:buFont typeface="Wingdings" panose="05000000000000000000" pitchFamily="2" charset="2"/>
              <a:buChar char="ü"/>
            </a:pPr>
            <a:r>
              <a:rPr lang="en-US" dirty="0" smtClean="0">
                <a:solidFill>
                  <a:schemeClr val="accent5">
                    <a:lumMod val="40000"/>
                    <a:lumOff val="60000"/>
                  </a:schemeClr>
                </a:solidFill>
                <a:latin typeface="Times New Roman" panose="02020603050405020304" pitchFamily="18" charset="0"/>
                <a:cs typeface="Times New Roman" panose="02020603050405020304" pitchFamily="18" charset="0"/>
              </a:rPr>
              <a:t>CONSUMER – TO – BUSINESS (C2B)</a:t>
            </a:r>
          </a:p>
          <a:p>
            <a:pPr lvl="0" algn="ctr"/>
            <a:r>
              <a:rPr lang="en-US" sz="1400" dirty="0" smtClean="0">
                <a:solidFill>
                  <a:schemeClr val="bg1"/>
                </a:solidFill>
                <a:latin typeface="Times New Roman" panose="02020603050405020304" pitchFamily="18" charset="0"/>
                <a:cs typeface="Times New Roman" panose="02020603050405020304" pitchFamily="18" charset="0"/>
              </a:rPr>
              <a:t>CONSUMERS APPROACHES THE BUSINESS WITH AN OFFER</a:t>
            </a:r>
            <a:endParaRPr lang="id-ID" sz="1400" dirty="0" smtClean="0">
              <a:solidFill>
                <a:schemeClr val="bg1"/>
              </a:solidFill>
              <a:latin typeface="Times New Roman" panose="02020603050405020304" pitchFamily="18" charset="0"/>
              <a:cs typeface="Times New Roman" panose="02020603050405020304" pitchFamily="18" charset="0"/>
            </a:endParaRPr>
          </a:p>
          <a:p>
            <a:pPr marL="285750" indent="-285750" algn="ctr">
              <a:lnSpc>
                <a:spcPct val="120000"/>
              </a:lnSpc>
              <a:buFont typeface="Wingdings" panose="05000000000000000000" pitchFamily="2" charset="2"/>
              <a:buChar char="ü"/>
            </a:pPr>
            <a:r>
              <a:rPr lang="en-US" sz="1600" dirty="0" smtClean="0">
                <a:solidFill>
                  <a:schemeClr val="accent1">
                    <a:lumMod val="40000"/>
                    <a:lumOff val="60000"/>
                  </a:schemeClr>
                </a:solidFill>
                <a:cs typeface="Segoe UI Light" panose="020B0502040204020203" pitchFamily="34" charset="0"/>
              </a:rPr>
              <a:t>E-GOVERNMENT</a:t>
            </a:r>
          </a:p>
          <a:p>
            <a:pPr algn="ctr">
              <a:lnSpc>
                <a:spcPct val="120000"/>
              </a:lnSpc>
            </a:pPr>
            <a:r>
              <a:rPr lang="en-US" sz="1400" dirty="0" smtClean="0">
                <a:solidFill>
                  <a:schemeClr val="bg1"/>
                </a:solidFill>
                <a:latin typeface="Times New Roman" panose="02020603050405020304" pitchFamily="18" charset="0"/>
                <a:cs typeface="Times New Roman" panose="02020603050405020304" pitchFamily="18" charset="0"/>
              </a:rPr>
              <a:t>THE USE OF INTERNET TECHNOLOGIES TO PROVIDE GOVERNMENT SERVICES TO CITIZENS</a:t>
            </a:r>
            <a:endParaRPr lang="en-US" sz="1400"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7507883" y="4393539"/>
            <a:ext cx="4113898" cy="1384995"/>
          </a:xfrm>
          <a:prstGeom prst="rect">
            <a:avLst/>
          </a:prstGeom>
          <a:noFill/>
        </p:spPr>
        <p:txBody>
          <a:bodyPr wrap="square" rtlCol="0">
            <a:spAutoFit/>
          </a:bodyPr>
          <a:lstStyle/>
          <a:p>
            <a:pPr lvl="0" algn="ctr"/>
            <a:r>
              <a:rPr lang="en-US" sz="2400" b="1" dirty="0" smtClean="0">
                <a:solidFill>
                  <a:srgbClr val="2D3956"/>
                </a:solidFill>
                <a:latin typeface="Times New Roman" panose="02020603050405020304" pitchFamily="18" charset="0"/>
                <a:cs typeface="Times New Roman" panose="02020603050405020304" pitchFamily="18" charset="0"/>
              </a:rPr>
              <a:t>Business and consumer business models</a:t>
            </a:r>
          </a:p>
          <a:p>
            <a:pPr lvl="0" algn="ctr"/>
            <a:r>
              <a:rPr lang="en-US" sz="1200" b="1" dirty="0" smtClean="0">
                <a:solidFill>
                  <a:srgbClr val="2D3956"/>
                </a:solidFill>
                <a:latin typeface="Times New Roman" panose="02020603050405020304" pitchFamily="18" charset="0"/>
                <a:cs typeface="Times New Roman" panose="02020603050405020304" pitchFamily="18" charset="0"/>
              </a:rPr>
              <a:t>AS PART OF STRATEGY DEVELOPMENT ORGANIZATIONS REQUIRE CLARITY ON THE TYPE OF BUSINESS MODEL THEY WILL DEVELOP </a:t>
            </a:r>
            <a:endParaRPr lang="en-US" sz="1200" b="1" dirty="0">
              <a:solidFill>
                <a:srgbClr val="2D3956"/>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754917" y="3378446"/>
            <a:ext cx="1190600" cy="988453"/>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6766755" y="3593605"/>
            <a:ext cx="1091009" cy="584775"/>
          </a:xfrm>
          <a:prstGeom prst="rect">
            <a:avLst/>
          </a:prstGeom>
          <a:noFill/>
        </p:spPr>
        <p:txBody>
          <a:bodyPr wrap="square" rtlCol="0">
            <a:spAutoFit/>
          </a:bodyPr>
          <a:lstStyle/>
          <a:p>
            <a:pPr algn="ctr"/>
            <a:r>
              <a:rPr lang="en-US" sz="1600" b="1" dirty="0" smtClean="0">
                <a:latin typeface="Times New Roman" panose="02020603050405020304" pitchFamily="18" charset="0"/>
                <a:cs typeface="Times New Roman" panose="02020603050405020304" pitchFamily="18" charset="0"/>
              </a:rPr>
              <a:t>chapter</a:t>
            </a:r>
            <a:r>
              <a:rPr lang="en-US" sz="1600" dirty="0" smtClean="0">
                <a:solidFill>
                  <a:schemeClr val="bg1"/>
                </a:solidFill>
                <a:latin typeface="Tajawal Medium" panose="00000600000000000000" pitchFamily="2" charset="-78"/>
                <a:cs typeface="Tajawal Medium" panose="00000600000000000000" pitchFamily="2" charset="-78"/>
              </a:rPr>
              <a:t> </a:t>
            </a:r>
            <a:r>
              <a:rPr lang="en-US" sz="1600" b="1" dirty="0" smtClean="0">
                <a:latin typeface="Tajawal Medium" panose="00000600000000000000" pitchFamily="2" charset="-78"/>
                <a:cs typeface="Tajawal Medium" panose="00000600000000000000" pitchFamily="2" charset="-78"/>
              </a:rPr>
              <a:t>1</a:t>
            </a:r>
            <a:endParaRPr lang="en-US" sz="1600" b="1" dirty="0">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45026443"/>
      </p:ext>
    </p:extLst>
  </p:cSld>
  <p:clrMapOvr>
    <a:masterClrMapping/>
  </p:clrMapOvr>
  <p:transition spd="slow" advTm="7132">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Times New Roman" panose="02020603050405020304" pitchFamily="18" charset="0"/>
                <a:cs typeface="Times New Roman" panose="02020603050405020304" pitchFamily="18" charset="0"/>
              </a:rPr>
              <a:t>ELECTRONIC COMMERCE(E-COMMERCE)</a:t>
            </a:r>
          </a:p>
          <a:p>
            <a:pPr algn="ctr"/>
            <a:r>
              <a:rPr lang="en-US" dirty="0" smtClean="0">
                <a:latin typeface="Times New Roman" panose="02020603050405020304" pitchFamily="18" charset="0"/>
                <a:cs typeface="Times New Roman" panose="02020603050405020304" pitchFamily="18" charset="0"/>
              </a:rPr>
              <a:t>ELECTRONIC BUSINESS (E-BUSINESS)</a:t>
            </a:r>
            <a:endParaRPr lang="id-ID" dirty="0">
              <a:latin typeface="Times New Roman" panose="02020603050405020304" pitchFamily="18" charset="0"/>
              <a:cs typeface="Times New Roman" panose="02020603050405020304" pitchFamily="18" charset="0"/>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6468161" y="1404918"/>
            <a:ext cx="4217824" cy="2481073"/>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1015663"/>
          </a:xfrm>
          <a:prstGeom prst="rect">
            <a:avLst/>
          </a:prstGeom>
          <a:noFill/>
        </p:spPr>
        <p:txBody>
          <a:bodyPr wrap="square" rtlCol="0">
            <a:spAutoFit/>
          </a:bodyPr>
          <a:lstStyle/>
          <a:p>
            <a:pPr lvl="0" algn="ctr"/>
            <a:r>
              <a:rPr lang="en-US" sz="2000" b="1" dirty="0" smtClean="0">
                <a:solidFill>
                  <a:srgbClr val="2D3956"/>
                </a:solidFill>
                <a:latin typeface="Times New Roman" panose="02020603050405020304" pitchFamily="18" charset="0"/>
                <a:cs typeface="Times New Roman" panose="02020603050405020304" pitchFamily="18" charset="0"/>
              </a:rPr>
              <a:t>WHAT IS THE DIFFERENCE BETWEEN E-COMMERCE AND DIGITAL BUSINESS?</a:t>
            </a:r>
            <a:endParaRPr lang="en-US" sz="2000" b="1" dirty="0">
              <a:solidFill>
                <a:srgbClr val="2D3956"/>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1321" y="3772060"/>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652652692"/>
      </p:ext>
    </p:extLst>
  </p:cSld>
  <p:clrMapOvr>
    <a:masterClrMapping/>
  </p:clrMapOvr>
  <p:transition spd="slow" advTm="7132">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Times New Roman" panose="02020603050405020304" pitchFamily="18" charset="0"/>
                <a:cs typeface="Times New Roman" panose="02020603050405020304" pitchFamily="18" charset="0"/>
              </a:rPr>
              <a:t>ELECTRONIC COMMERCE </a:t>
            </a:r>
          </a:p>
          <a:p>
            <a:pPr algn="ctr"/>
            <a:r>
              <a:rPr lang="en-US" b="1" dirty="0" smtClean="0">
                <a:latin typeface="Times New Roman" panose="02020603050405020304" pitchFamily="18" charset="0"/>
                <a:cs typeface="Times New Roman" panose="02020603050405020304" pitchFamily="18" charset="0"/>
              </a:rPr>
              <a:t>(E-COMMERCE)</a:t>
            </a:r>
          </a:p>
          <a:p>
            <a:pPr algn="ctr"/>
            <a:r>
              <a:rPr lang="en-US" sz="1600" dirty="0" smtClean="0">
                <a:latin typeface="Times New Roman" panose="02020603050405020304" pitchFamily="18" charset="0"/>
                <a:cs typeface="Times New Roman" panose="02020603050405020304" pitchFamily="18" charset="0"/>
              </a:rPr>
              <a:t>E-commerce </a:t>
            </a:r>
            <a:r>
              <a:rPr lang="en-US" sz="1600" dirty="0">
                <a:latin typeface="Times New Roman" panose="02020603050405020304" pitchFamily="18" charset="0"/>
                <a:cs typeface="Times New Roman" panose="02020603050405020304" pitchFamily="18" charset="0"/>
              </a:rPr>
              <a:t>(electronic commerce) is the buying and selling of goods and services, or over an electronic network, the transmitting of funds or data, primarily the internet. These business transactions occur either as business-to-consumer (B2C), business-to-business (B2B), consumer-to-business or consumer-to-consumer.</a:t>
            </a:r>
          </a:p>
          <a:p>
            <a:pPr algn="ctr"/>
            <a:endParaRPr lang="en-US" sz="1600" dirty="0">
              <a:latin typeface="Times New Roman" panose="02020603050405020304" pitchFamily="18" charset="0"/>
              <a:cs typeface="Times New Roman" panose="02020603050405020304" pitchFamily="18" charset="0"/>
            </a:endParaRPr>
          </a:p>
          <a:p>
            <a:pPr algn="ctr"/>
            <a:r>
              <a:rPr lang="en-US" sz="1600" dirty="0">
                <a:latin typeface="Times New Roman" panose="02020603050405020304" pitchFamily="18" charset="0"/>
                <a:cs typeface="Times New Roman" panose="02020603050405020304" pitchFamily="18" charset="0"/>
              </a:rPr>
              <a:t>Types of e-commerce</a:t>
            </a:r>
          </a:p>
          <a:p>
            <a:pPr algn="ctr"/>
            <a:r>
              <a:rPr lang="en-US" sz="1600" dirty="0">
                <a:latin typeface="Times New Roman" panose="02020603050405020304" pitchFamily="18" charset="0"/>
                <a:cs typeface="Times New Roman" panose="02020603050405020304" pitchFamily="18" charset="0"/>
              </a:rPr>
              <a:t>Business-to-business (B2B)</a:t>
            </a:r>
          </a:p>
          <a:p>
            <a:pPr algn="ctr"/>
            <a:r>
              <a:rPr lang="en-US" sz="1600" dirty="0">
                <a:latin typeface="Times New Roman" panose="02020603050405020304" pitchFamily="18" charset="0"/>
                <a:cs typeface="Times New Roman" panose="02020603050405020304" pitchFamily="18" charset="0"/>
              </a:rPr>
              <a:t>Business-to-consumer (B2C)</a:t>
            </a:r>
          </a:p>
          <a:p>
            <a:pPr algn="ctr"/>
            <a:r>
              <a:rPr lang="en-US" sz="1600" dirty="0">
                <a:latin typeface="Times New Roman" panose="02020603050405020304" pitchFamily="18" charset="0"/>
                <a:cs typeface="Times New Roman" panose="02020603050405020304" pitchFamily="18" charset="0"/>
              </a:rPr>
              <a:t>Consumer-to-consumer (C2C)</a:t>
            </a:r>
          </a:p>
          <a:p>
            <a:pPr algn="ctr"/>
            <a:r>
              <a:rPr lang="en-US" sz="1600" dirty="0">
                <a:latin typeface="Times New Roman" panose="02020603050405020304" pitchFamily="18" charset="0"/>
                <a:cs typeface="Times New Roman" panose="02020603050405020304" pitchFamily="18" charset="0"/>
              </a:rPr>
              <a:t>Consumer-to-business (C2B</a:t>
            </a:r>
            <a:r>
              <a:rPr lang="en-US" sz="1600" dirty="0" smtClean="0">
                <a:latin typeface="Times New Roman" panose="02020603050405020304" pitchFamily="18" charset="0"/>
                <a:cs typeface="Times New Roman" panose="02020603050405020304" pitchFamily="18" charset="0"/>
              </a:rPr>
              <a:t>)</a:t>
            </a:r>
            <a:endParaRPr lang="en-US" sz="1600" dirty="0">
              <a:latin typeface="Times New Roman" panose="02020603050405020304" pitchFamily="18" charset="0"/>
              <a:cs typeface="Times New Roman" panose="02020603050405020304" pitchFamily="18" charset="0"/>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6468161" y="1404918"/>
            <a:ext cx="4217824" cy="2481073"/>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1015663"/>
          </a:xfrm>
          <a:prstGeom prst="rect">
            <a:avLst/>
          </a:prstGeom>
          <a:noFill/>
        </p:spPr>
        <p:txBody>
          <a:bodyPr wrap="square" rtlCol="0">
            <a:spAutoFit/>
          </a:bodyPr>
          <a:lstStyle/>
          <a:p>
            <a:pPr lvl="0" algn="ctr"/>
            <a:r>
              <a:rPr lang="en-US" sz="2000" b="1" dirty="0" smtClean="0">
                <a:solidFill>
                  <a:srgbClr val="2D3956"/>
                </a:solidFill>
                <a:latin typeface="Times New Roman" panose="02020603050405020304" pitchFamily="18" charset="0"/>
                <a:cs typeface="Times New Roman" panose="02020603050405020304" pitchFamily="18" charset="0"/>
              </a:rPr>
              <a:t>WHAT IS THE DIFFERENCE BETWEEN E-COMMERCE AND DIGITAL BUSINESS?</a:t>
            </a:r>
            <a:endParaRPr lang="en-US" sz="2000" b="1" dirty="0">
              <a:solidFill>
                <a:srgbClr val="2D3956"/>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752391" y="461661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751134" y="4818453"/>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39056788"/>
      </p:ext>
    </p:extLst>
  </p:cSld>
  <p:clrMapOvr>
    <a:masterClrMapping/>
  </p:clrMapOvr>
  <p:transition spd="slow" advTm="7132">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5271980" cy="46462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latin typeface="Times New Roman" panose="02020603050405020304" pitchFamily="18" charset="0"/>
                <a:cs typeface="Times New Roman" panose="02020603050405020304" pitchFamily="18" charset="0"/>
              </a:rPr>
              <a:t>Electronic </a:t>
            </a:r>
            <a:r>
              <a:rPr lang="en-US" sz="2000" b="1" dirty="0">
                <a:latin typeface="Times New Roman" panose="02020603050405020304" pitchFamily="18" charset="0"/>
                <a:cs typeface="Times New Roman" panose="02020603050405020304" pitchFamily="18" charset="0"/>
              </a:rPr>
              <a:t>business (e-business</a:t>
            </a:r>
            <a:r>
              <a:rPr lang="en-US" sz="2000" b="1" dirty="0" smtClean="0">
                <a:latin typeface="Times New Roman" panose="02020603050405020304" pitchFamily="18" charset="0"/>
                <a:cs typeface="Times New Roman" panose="02020603050405020304" pitchFamily="18" charset="0"/>
              </a:rPr>
              <a:t>)</a:t>
            </a:r>
          </a:p>
          <a:p>
            <a:pPr algn="ctr"/>
            <a:r>
              <a:rPr lang="en-US" b="1"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now more commonly known as </a:t>
            </a:r>
            <a:r>
              <a:rPr lang="en-US" b="1" dirty="0">
                <a:latin typeface="Times New Roman" panose="02020603050405020304" pitchFamily="18" charset="0"/>
                <a:cs typeface="Times New Roman" panose="02020603050405020304" pitchFamily="18" charset="0"/>
              </a:rPr>
              <a:t>digital business</a:t>
            </a:r>
            <a:r>
              <a:rPr lang="en-US" dirty="0">
                <a:latin typeface="Times New Roman" panose="02020603050405020304" pitchFamily="18" charset="0"/>
                <a:cs typeface="Times New Roman" panose="02020603050405020304" pitchFamily="18" charset="0"/>
              </a:rPr>
              <a:t>, is similar to e-commerce but broader in scope and refers to using digital technology to manage a range of business processes incorporating the sell-side and buy-side e-commerce, and also other key supporting business processes including research and development, marketing, manufacturing and inbound and outbound logistics.</a:t>
            </a:r>
            <a:endParaRPr lang="en-US" dirty="0" smtClean="0">
              <a:latin typeface="Times New Roman" panose="02020603050405020304" pitchFamily="18" charset="0"/>
              <a:cs typeface="Times New Roman" panose="02020603050405020304" pitchFamily="18" charset="0"/>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6468161" y="1404918"/>
            <a:ext cx="4217824" cy="2481073"/>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1015663"/>
          </a:xfrm>
          <a:prstGeom prst="rect">
            <a:avLst/>
          </a:prstGeom>
          <a:noFill/>
        </p:spPr>
        <p:txBody>
          <a:bodyPr wrap="square" rtlCol="0">
            <a:spAutoFit/>
          </a:bodyPr>
          <a:lstStyle/>
          <a:p>
            <a:pPr lvl="0" algn="ctr"/>
            <a:r>
              <a:rPr lang="en-US" sz="2000" b="1" dirty="0" smtClean="0">
                <a:solidFill>
                  <a:srgbClr val="2D3956"/>
                </a:solidFill>
                <a:latin typeface="Times New Roman" panose="02020603050405020304" pitchFamily="18" charset="0"/>
                <a:cs typeface="Times New Roman" panose="02020603050405020304" pitchFamily="18" charset="0"/>
              </a:rPr>
              <a:t>WHAT IS THE DIFFERENCE BETWEEN E-COMMERCE AND DIGITAL BUSINESS?</a:t>
            </a:r>
            <a:endParaRPr lang="en-US" sz="2000" b="1" dirty="0">
              <a:solidFill>
                <a:srgbClr val="2D3956"/>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870504" y="501241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860329" y="5214252"/>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55247577"/>
      </p:ext>
    </p:extLst>
  </p:cSld>
  <p:clrMapOvr>
    <a:masterClrMapping/>
  </p:clrMapOvr>
  <p:transition spd="slow" advTm="7132">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7368807" y="1916253"/>
            <a:ext cx="4113898" cy="1015663"/>
          </a:xfrm>
          <a:prstGeom prst="rect">
            <a:avLst/>
          </a:prstGeom>
          <a:noFill/>
        </p:spPr>
        <p:txBody>
          <a:bodyPr wrap="square" rtlCol="0">
            <a:spAutoFit/>
          </a:bodyPr>
          <a:lstStyle/>
          <a:p>
            <a:pPr lvl="0" algn="ctr"/>
            <a:r>
              <a:rPr lang="en-US" sz="2000" b="1" dirty="0" smtClean="0">
                <a:solidFill>
                  <a:srgbClr val="2D3956"/>
                </a:solidFill>
                <a:latin typeface="Times New Roman" panose="02020603050405020304" pitchFamily="18" charset="0"/>
                <a:cs typeface="Times New Roman" panose="02020603050405020304" pitchFamily="18" charset="0"/>
              </a:rPr>
              <a:t>WHAT IS THE DIFFERENCE BETWEEN E-COMMERCE AND DIGITAL BUSINESS?</a:t>
            </a:r>
            <a:endParaRPr lang="en-US" sz="2000" b="1" dirty="0">
              <a:solidFill>
                <a:srgbClr val="2D3956"/>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8732545" y="331309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8782340" y="3644443"/>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pic>
        <p:nvPicPr>
          <p:cNvPr id="3" name="Picture 2"/>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23700" y="1218224"/>
            <a:ext cx="6495311" cy="4023961"/>
          </a:xfrm>
          <a:prstGeom prst="rect">
            <a:avLst/>
          </a:prstGeom>
        </p:spPr>
      </p:pic>
    </p:spTree>
    <p:extLst>
      <p:ext uri="{BB962C8B-B14F-4D97-AF65-F5344CB8AC3E}">
        <p14:creationId xmlns:p14="http://schemas.microsoft.com/office/powerpoint/2010/main" val="1111299691"/>
      </p:ext>
    </p:extLst>
  </p:cSld>
  <p:clrMapOvr>
    <a:masterClrMapping/>
  </p:clrMapOvr>
  <p:transition spd="slow" advTm="7132">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19420" cy="46462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00050" indent="-400050" algn="ctr">
              <a:buFont typeface="+mj-lt"/>
              <a:buAutoNum type="romanLcPeriod"/>
            </a:pPr>
            <a:r>
              <a:rPr lang="en-US" b="1" dirty="0" smtClean="0">
                <a:latin typeface="Times New Roman" panose="02020603050405020304" pitchFamily="18" charset="0"/>
                <a:cs typeface="Times New Roman" panose="02020603050405020304" pitchFamily="18" charset="0"/>
              </a:rPr>
              <a:t>TRANSACTIONAL E-COMMERCE</a:t>
            </a:r>
          </a:p>
          <a:p>
            <a:pPr marL="400050" indent="-400050" algn="ctr">
              <a:buFont typeface="+mj-lt"/>
              <a:buAutoNum type="romanLcPeriod"/>
            </a:pPr>
            <a:r>
              <a:rPr lang="en-US" b="1" dirty="0" smtClean="0">
                <a:latin typeface="Times New Roman" panose="02020603050405020304" pitchFamily="18" charset="0"/>
                <a:cs typeface="Times New Roman" panose="02020603050405020304" pitchFamily="18" charset="0"/>
              </a:rPr>
              <a:t>SERVICE-ORIENTED RELATIONSHIP-BUILDING FOR LEAD-BUILDING AND SUPPORT</a:t>
            </a:r>
          </a:p>
          <a:p>
            <a:pPr marL="400050" indent="-400050" algn="ctr">
              <a:buFont typeface="+mj-lt"/>
              <a:buAutoNum type="romanLcPeriod"/>
            </a:pPr>
            <a:r>
              <a:rPr lang="en-US" b="1" dirty="0" smtClean="0">
                <a:latin typeface="Times New Roman" panose="02020603050405020304" pitchFamily="18" charset="0"/>
                <a:cs typeface="Times New Roman" panose="02020603050405020304" pitchFamily="18" charset="0"/>
              </a:rPr>
              <a:t>BRAND-BUILDING</a:t>
            </a:r>
          </a:p>
          <a:p>
            <a:pPr marL="400050" indent="-400050" algn="ctr">
              <a:buFont typeface="+mj-lt"/>
              <a:buAutoNum type="romanLcPeriod"/>
            </a:pPr>
            <a:r>
              <a:rPr lang="en-US" b="1" dirty="0" smtClean="0">
                <a:latin typeface="Times New Roman" panose="02020603050405020304" pitchFamily="18" charset="0"/>
                <a:cs typeface="Times New Roman" panose="02020603050405020304" pitchFamily="18" charset="0"/>
              </a:rPr>
              <a:t>PUBLISHER OR MEDIA SITE</a:t>
            </a:r>
          </a:p>
          <a:p>
            <a:pPr marL="400050" indent="-400050" algn="ctr">
              <a:buFont typeface="+mj-lt"/>
              <a:buAutoNum type="romanLcPeriod"/>
            </a:pPr>
            <a:r>
              <a:rPr lang="en-US" b="1" dirty="0" smtClean="0">
                <a:latin typeface="Times New Roman" panose="02020603050405020304" pitchFamily="18" charset="0"/>
                <a:cs typeface="Times New Roman" panose="02020603050405020304" pitchFamily="18" charset="0"/>
              </a:rPr>
              <a:t>SOCIAL NETWORK OR COMMUNITY</a:t>
            </a:r>
            <a:endParaRPr lang="id-ID" b="1" dirty="0">
              <a:latin typeface="Times New Roman" panose="02020603050405020304" pitchFamily="18" charset="0"/>
              <a:cs typeface="Times New Roman" panose="02020603050405020304" pitchFamily="18" charset="0"/>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7153274" y="1410444"/>
            <a:ext cx="3948111" cy="2481073"/>
          </a:xfrm>
        </p:spPr>
      </p:pic>
      <p:sp>
        <p:nvSpPr>
          <p:cNvPr id="17" name="TextBox 16">
            <a:extLst>
              <a:ext uri="{FF2B5EF4-FFF2-40B4-BE49-F238E27FC236}">
                <a16:creationId xmlns:a16="http://schemas.microsoft.com/office/drawing/2014/main" id="{954B34D3-F436-A1EE-53D3-534D66D793CE}"/>
              </a:ext>
            </a:extLst>
          </p:cNvPr>
          <p:cNvSpPr txBox="1"/>
          <p:nvPr/>
        </p:nvSpPr>
        <p:spPr>
          <a:xfrm>
            <a:off x="7153274" y="4816250"/>
            <a:ext cx="4113898" cy="1015663"/>
          </a:xfrm>
          <a:prstGeom prst="rect">
            <a:avLst/>
          </a:prstGeom>
          <a:noFill/>
        </p:spPr>
        <p:txBody>
          <a:bodyPr wrap="square" rtlCol="0">
            <a:spAutoFit/>
          </a:bodyPr>
          <a:lstStyle/>
          <a:p>
            <a:pPr lvl="0" algn="ctr"/>
            <a:r>
              <a:rPr lang="en-US" sz="2000" b="1" dirty="0" smtClean="0">
                <a:solidFill>
                  <a:srgbClr val="2D3956"/>
                </a:solidFill>
                <a:latin typeface="Times New Roman" panose="02020603050405020304" pitchFamily="18" charset="0"/>
                <a:cs typeface="Times New Roman" panose="02020603050405020304" pitchFamily="18" charset="0"/>
              </a:rPr>
              <a:t>DIFFERENT FORMS OF FUNCTIONALITY OF DIGITAL PRESENCE</a:t>
            </a:r>
            <a:endParaRPr lang="en-US" sz="2000" b="1" dirty="0">
              <a:solidFill>
                <a:srgbClr val="2D3956"/>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479726" y="3766889"/>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6517058" y="3924321"/>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21272741"/>
      </p:ext>
    </p:extLst>
  </p:cSld>
  <p:clrMapOvr>
    <a:masterClrMapping/>
  </p:clrMapOvr>
  <p:transition spd="slow" advTm="7132">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71525" y="1397680"/>
            <a:ext cx="6381749" cy="443423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Ø"/>
            </a:pPr>
            <a:r>
              <a:rPr lang="en-US" b="1" dirty="0" smtClean="0">
                <a:solidFill>
                  <a:schemeClr val="accent1">
                    <a:lumMod val="50000"/>
                  </a:schemeClr>
                </a:solidFill>
                <a:latin typeface="Times New Roman" panose="02020603050405020304" pitchFamily="18" charset="0"/>
                <a:cs typeface="Times New Roman" panose="02020603050405020304" pitchFamily="18" charset="0"/>
              </a:rPr>
              <a:t>TRANSACTIONAL E-COMMERCE</a:t>
            </a:r>
          </a:p>
          <a:p>
            <a:pPr algn="ctr"/>
            <a:endParaRPr lang="ar-JO" b="1" dirty="0" smtClean="0">
              <a:solidFill>
                <a:schemeClr val="accent1">
                  <a:lumMod val="50000"/>
                </a:schemeClr>
              </a:solidFill>
              <a:latin typeface="Times New Roman" panose="02020603050405020304" pitchFamily="18" charset="0"/>
              <a:cs typeface="Times New Roman" panose="02020603050405020304" pitchFamily="18" charset="0"/>
            </a:endParaRPr>
          </a:p>
          <a:p>
            <a:pPr algn="ctr"/>
            <a:r>
              <a:rPr lang="en-US" dirty="0">
                <a:solidFill>
                  <a:schemeClr val="accent1">
                    <a:lumMod val="50000"/>
                  </a:schemeClr>
                </a:solidFill>
                <a:latin typeface="Times New Roman" panose="02020603050405020304" pitchFamily="18" charset="0"/>
                <a:cs typeface="Times New Roman" panose="02020603050405020304" pitchFamily="18" charset="0"/>
              </a:rPr>
              <a:t>This enables purchase of products or services online and is typical in the retail, travel and financial services sector. The main business contribution of the site is through sale of these products. The sites also support the business by providing customer service and information for consumers who prefer to purchase products offline</a:t>
            </a:r>
            <a:r>
              <a:rPr lang="en-US" dirty="0">
                <a:solidFill>
                  <a:schemeClr val="tx2">
                    <a:lumMod val="50000"/>
                  </a:schemeClr>
                </a:solidFill>
                <a:latin typeface="Times New Roman" panose="02020603050405020304" pitchFamily="18" charset="0"/>
                <a:cs typeface="Times New Roman" panose="02020603050405020304" pitchFamily="18" charset="0"/>
              </a:rPr>
              <a:t>.</a:t>
            </a:r>
            <a:endParaRPr lang="en-US" dirty="0" smtClean="0">
              <a:solidFill>
                <a:schemeClr val="tx2">
                  <a:lumMod val="50000"/>
                </a:schemeClr>
              </a:solidFill>
              <a:latin typeface="Times New Roman" panose="02020603050405020304" pitchFamily="18" charset="0"/>
              <a:cs typeface="Times New Roman" panose="02020603050405020304" pitchFamily="18" charset="0"/>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7153274" y="1419177"/>
            <a:ext cx="3948111" cy="2663112"/>
          </a:xfrm>
        </p:spPr>
      </p:pic>
      <p:sp>
        <p:nvSpPr>
          <p:cNvPr id="17" name="TextBox 16">
            <a:extLst>
              <a:ext uri="{FF2B5EF4-FFF2-40B4-BE49-F238E27FC236}">
                <a16:creationId xmlns:a16="http://schemas.microsoft.com/office/drawing/2014/main" id="{954B34D3-F436-A1EE-53D3-534D66D793CE}"/>
              </a:ext>
            </a:extLst>
          </p:cNvPr>
          <p:cNvSpPr txBox="1"/>
          <p:nvPr/>
        </p:nvSpPr>
        <p:spPr>
          <a:xfrm>
            <a:off x="7153274" y="4447015"/>
            <a:ext cx="4113898" cy="1015663"/>
          </a:xfrm>
          <a:prstGeom prst="rect">
            <a:avLst/>
          </a:prstGeom>
          <a:noFill/>
        </p:spPr>
        <p:txBody>
          <a:bodyPr wrap="square" rtlCol="0">
            <a:spAutoFit/>
          </a:bodyPr>
          <a:lstStyle/>
          <a:p>
            <a:pPr lvl="0" algn="ctr"/>
            <a:r>
              <a:rPr lang="en-US" sz="2000" b="1" dirty="0" smtClean="0">
                <a:solidFill>
                  <a:schemeClr val="accent1">
                    <a:lumMod val="50000"/>
                  </a:schemeClr>
                </a:solidFill>
                <a:latin typeface="Times New Roman" panose="02020603050405020304" pitchFamily="18" charset="0"/>
                <a:cs typeface="Times New Roman" panose="02020603050405020304" pitchFamily="18" charset="0"/>
              </a:rPr>
              <a:t>DIFFERENT FORMS OF FUNCTIONALITY OF DIGITAL PRESENCE</a:t>
            </a:r>
            <a:endParaRPr lang="en-US" sz="2000" b="1"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705969" y="5577420"/>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6755764" y="5906505"/>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42033199"/>
      </p:ext>
    </p:extLst>
  </p:cSld>
  <p:clrMapOvr>
    <a:masterClrMapping/>
  </p:clrMapOvr>
  <p:transition spd="slow" advTm="7132">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695325" y="1397680"/>
            <a:ext cx="6457949" cy="4646234"/>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Ø"/>
            </a:pPr>
            <a:r>
              <a:rPr lang="en-US" b="1" dirty="0" smtClean="0">
                <a:solidFill>
                  <a:schemeClr val="accent1">
                    <a:lumMod val="50000"/>
                  </a:schemeClr>
                </a:solidFill>
                <a:latin typeface="Times New Roman" panose="02020603050405020304" pitchFamily="18" charset="0"/>
                <a:cs typeface="Times New Roman" panose="02020603050405020304" pitchFamily="18" charset="0"/>
              </a:rPr>
              <a:t>SERVICE-ORIENTED RELATIONSHIP-BUILDING FOR LEAD-BUILDING AND SUPPORT</a:t>
            </a:r>
            <a:endParaRPr lang="ar-JO" b="1" dirty="0" smtClean="0">
              <a:solidFill>
                <a:schemeClr val="accent1">
                  <a:lumMod val="50000"/>
                </a:schemeClr>
              </a:solidFill>
              <a:latin typeface="Times New Roman" panose="02020603050405020304" pitchFamily="18" charset="0"/>
              <a:cs typeface="Times New Roman" panose="02020603050405020304" pitchFamily="18" charset="0"/>
            </a:endParaRPr>
          </a:p>
          <a:p>
            <a:pPr marL="285750" indent="-285750" algn="ctr">
              <a:buFont typeface="Wingdings" panose="05000000000000000000" pitchFamily="2" charset="2"/>
              <a:buChar char="ü"/>
            </a:pPr>
            <a:r>
              <a:rPr lang="en-US" dirty="0">
                <a:solidFill>
                  <a:schemeClr val="accent1">
                    <a:lumMod val="50000"/>
                  </a:schemeClr>
                </a:solidFill>
                <a:latin typeface="Times New Roman" panose="02020603050405020304" pitchFamily="18" charset="0"/>
                <a:cs typeface="Times New Roman" panose="02020603050405020304" pitchFamily="18" charset="0"/>
              </a:rPr>
              <a:t>This provides information to stimulate purchase and build relationships. </a:t>
            </a:r>
            <a:endParaRPr lang="ar-JO" dirty="0" smtClean="0">
              <a:solidFill>
                <a:schemeClr val="accent1">
                  <a:lumMod val="50000"/>
                </a:schemeClr>
              </a:solidFill>
              <a:latin typeface="Times New Roman" panose="02020603050405020304" pitchFamily="18" charset="0"/>
              <a:cs typeface="Times New Roman" panose="02020603050405020304" pitchFamily="18" charset="0"/>
            </a:endParaRPr>
          </a:p>
          <a:p>
            <a:pPr marL="285750" indent="-285750" algn="ctr">
              <a:buFont typeface="Wingdings" panose="05000000000000000000" pitchFamily="2" charset="2"/>
              <a:buChar char="ü"/>
            </a:pPr>
            <a:r>
              <a:rPr lang="en-US" dirty="0" smtClean="0">
                <a:solidFill>
                  <a:schemeClr val="accent1">
                    <a:lumMod val="50000"/>
                  </a:schemeClr>
                </a:solidFill>
                <a:latin typeface="Times New Roman" panose="02020603050405020304" pitchFamily="18" charset="0"/>
                <a:cs typeface="Times New Roman" panose="02020603050405020304" pitchFamily="18" charset="0"/>
              </a:rPr>
              <a:t>Information </a:t>
            </a:r>
            <a:r>
              <a:rPr lang="en-US" dirty="0">
                <a:solidFill>
                  <a:schemeClr val="accent1">
                    <a:lumMod val="50000"/>
                  </a:schemeClr>
                </a:solidFill>
                <a:latin typeface="Times New Roman" panose="02020603050405020304" pitchFamily="18" charset="0"/>
                <a:cs typeface="Times New Roman" panose="02020603050405020304" pitchFamily="18" charset="0"/>
              </a:rPr>
              <a:t>is provided through the website and e-newsletters to inform purchase decisions</a:t>
            </a:r>
            <a:r>
              <a:rPr lang="en-US" dirty="0" smtClean="0">
                <a:solidFill>
                  <a:schemeClr val="accent1">
                    <a:lumMod val="50000"/>
                  </a:schemeClr>
                </a:solidFill>
                <a:latin typeface="Times New Roman" panose="02020603050405020304" pitchFamily="18" charset="0"/>
                <a:cs typeface="Times New Roman" panose="02020603050405020304" pitchFamily="18" charset="0"/>
              </a:rPr>
              <a:t>.</a:t>
            </a:r>
            <a:endParaRPr lang="ar-JO" dirty="0" smtClean="0">
              <a:solidFill>
                <a:schemeClr val="accent1">
                  <a:lumMod val="50000"/>
                </a:schemeClr>
              </a:solidFill>
              <a:latin typeface="Times New Roman" panose="02020603050405020304" pitchFamily="18" charset="0"/>
              <a:cs typeface="Times New Roman" panose="02020603050405020304" pitchFamily="18" charset="0"/>
            </a:endParaRPr>
          </a:p>
          <a:p>
            <a:pPr marL="285750" indent="-285750" algn="ctr">
              <a:buFont typeface="Wingdings" panose="05000000000000000000" pitchFamily="2" charset="2"/>
              <a:buChar char="ü"/>
            </a:pPr>
            <a:r>
              <a:rPr lang="en-US"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dirty="0">
                <a:solidFill>
                  <a:schemeClr val="accent1">
                    <a:lumMod val="50000"/>
                  </a:schemeClr>
                </a:solidFill>
                <a:latin typeface="Times New Roman" panose="02020603050405020304" pitchFamily="18" charset="0"/>
                <a:cs typeface="Times New Roman" panose="02020603050405020304" pitchFamily="18" charset="0"/>
              </a:rPr>
              <a:t>The main business contribution is through encouraging offline sales via generating enquiries or leads from potential customers. </a:t>
            </a:r>
            <a:endParaRPr lang="ar-JO" dirty="0" smtClean="0">
              <a:solidFill>
                <a:schemeClr val="accent1">
                  <a:lumMod val="50000"/>
                </a:schemeClr>
              </a:solidFill>
              <a:latin typeface="Times New Roman" panose="02020603050405020304" pitchFamily="18" charset="0"/>
              <a:cs typeface="Times New Roman" panose="02020603050405020304" pitchFamily="18" charset="0"/>
            </a:endParaRPr>
          </a:p>
          <a:p>
            <a:pPr marL="285750" indent="-285750" algn="ctr">
              <a:buFont typeface="Wingdings" panose="05000000000000000000" pitchFamily="2" charset="2"/>
              <a:buChar char="ü"/>
            </a:pPr>
            <a:r>
              <a:rPr lang="en-US" dirty="0" smtClean="0">
                <a:solidFill>
                  <a:schemeClr val="accent1">
                    <a:lumMod val="50000"/>
                  </a:schemeClr>
                </a:solidFill>
                <a:latin typeface="Times New Roman" panose="02020603050405020304" pitchFamily="18" charset="0"/>
                <a:cs typeface="Times New Roman" panose="02020603050405020304" pitchFamily="18" charset="0"/>
              </a:rPr>
              <a:t>Such </a:t>
            </a:r>
            <a:r>
              <a:rPr lang="en-US" dirty="0">
                <a:solidFill>
                  <a:schemeClr val="accent1">
                    <a:lumMod val="50000"/>
                  </a:schemeClr>
                </a:solidFill>
                <a:latin typeface="Times New Roman" panose="02020603050405020304" pitchFamily="18" charset="0"/>
                <a:cs typeface="Times New Roman" panose="02020603050405020304" pitchFamily="18" charset="0"/>
              </a:rPr>
              <a:t>sites also add value to existing customers by providing them with detailed information to help support them in their lives at work or at home.</a:t>
            </a:r>
            <a:endParaRPr lang="en-US" dirty="0" smtClean="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7153274" y="1410444"/>
            <a:ext cx="3838249" cy="2814145"/>
          </a:xfrm>
        </p:spPr>
      </p:pic>
      <p:sp>
        <p:nvSpPr>
          <p:cNvPr id="17" name="TextBox 16">
            <a:extLst>
              <a:ext uri="{FF2B5EF4-FFF2-40B4-BE49-F238E27FC236}">
                <a16:creationId xmlns:a16="http://schemas.microsoft.com/office/drawing/2014/main" id="{954B34D3-F436-A1EE-53D3-534D66D793CE}"/>
              </a:ext>
            </a:extLst>
          </p:cNvPr>
          <p:cNvSpPr txBox="1"/>
          <p:nvPr/>
        </p:nvSpPr>
        <p:spPr>
          <a:xfrm>
            <a:off x="7153274" y="4816250"/>
            <a:ext cx="4113898" cy="1015663"/>
          </a:xfrm>
          <a:prstGeom prst="rect">
            <a:avLst/>
          </a:prstGeom>
          <a:noFill/>
        </p:spPr>
        <p:txBody>
          <a:bodyPr wrap="square" rtlCol="0">
            <a:spAutoFit/>
          </a:bodyPr>
          <a:lstStyle/>
          <a:p>
            <a:pPr lvl="0" algn="ctr"/>
            <a:r>
              <a:rPr lang="en-US" sz="2000" b="1" dirty="0" smtClean="0">
                <a:solidFill>
                  <a:srgbClr val="2D3956"/>
                </a:solidFill>
                <a:latin typeface="Times New Roman" panose="02020603050405020304" pitchFamily="18" charset="0"/>
                <a:cs typeface="Times New Roman" panose="02020603050405020304" pitchFamily="18" charset="0"/>
              </a:rPr>
              <a:t>DIFFERENT FORMS OF FUNCTIONALITY OF DIGITAL PRESENCE</a:t>
            </a:r>
            <a:endParaRPr lang="en-US" sz="2000" b="1" dirty="0">
              <a:solidFill>
                <a:srgbClr val="2D3956"/>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668262" y="5577420"/>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6767853" y="5906505"/>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9044820"/>
      </p:ext>
    </p:extLst>
  </p:cSld>
  <p:clrMapOvr>
    <a:masterClrMapping/>
  </p:clrMapOvr>
  <p:transition spd="slow" advTm="7132">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19420" cy="464623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Ø"/>
            </a:pPr>
            <a:r>
              <a:rPr lang="en-US" b="1" dirty="0" smtClean="0">
                <a:solidFill>
                  <a:schemeClr val="accent1">
                    <a:lumMod val="50000"/>
                  </a:schemeClr>
                </a:solidFill>
                <a:latin typeface="Times New Roman" panose="02020603050405020304" pitchFamily="18" charset="0"/>
                <a:cs typeface="Times New Roman" panose="02020603050405020304" pitchFamily="18" charset="0"/>
              </a:rPr>
              <a:t>BRAND-BUILDING</a:t>
            </a:r>
          </a:p>
          <a:p>
            <a:pPr algn="ctr"/>
            <a:r>
              <a:rPr lang="en-US" dirty="0">
                <a:solidFill>
                  <a:schemeClr val="accent1">
                    <a:lumMod val="50000"/>
                  </a:schemeClr>
                </a:solidFill>
                <a:latin typeface="Times New Roman" panose="02020603050405020304" pitchFamily="18" charset="0"/>
                <a:cs typeface="Times New Roman" panose="02020603050405020304" pitchFamily="18" charset="0"/>
              </a:rPr>
              <a:t>This type of site or app provides an experience to support the brand. Products are not typically available for online purchase. The main focus is to support the brand by developing an online experience of the brand and it is typically used for low-value, high-volume fast- moving consumer goods (FMCG) brands for consumers</a:t>
            </a:r>
            <a:r>
              <a:rPr lang="en-US" b="1" dirty="0">
                <a:solidFill>
                  <a:schemeClr val="accent1">
                    <a:lumMod val="50000"/>
                  </a:schemeClr>
                </a:solidFill>
                <a:latin typeface="Times New Roman" panose="02020603050405020304" pitchFamily="18" charset="0"/>
                <a:cs typeface="Times New Roman" panose="02020603050405020304" pitchFamily="18" charset="0"/>
              </a:rPr>
              <a:t>.</a:t>
            </a:r>
            <a:endParaRPr lang="en-US" b="1" dirty="0" smtClean="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7169037" y="1416085"/>
            <a:ext cx="3948111" cy="2796733"/>
          </a:xfrm>
        </p:spPr>
      </p:pic>
      <p:sp>
        <p:nvSpPr>
          <p:cNvPr id="17" name="TextBox 16">
            <a:extLst>
              <a:ext uri="{FF2B5EF4-FFF2-40B4-BE49-F238E27FC236}">
                <a16:creationId xmlns:a16="http://schemas.microsoft.com/office/drawing/2014/main" id="{954B34D3-F436-A1EE-53D3-534D66D793CE}"/>
              </a:ext>
            </a:extLst>
          </p:cNvPr>
          <p:cNvSpPr txBox="1"/>
          <p:nvPr/>
        </p:nvSpPr>
        <p:spPr>
          <a:xfrm>
            <a:off x="7153274" y="4461880"/>
            <a:ext cx="4113898" cy="1015663"/>
          </a:xfrm>
          <a:prstGeom prst="rect">
            <a:avLst/>
          </a:prstGeom>
          <a:noFill/>
        </p:spPr>
        <p:txBody>
          <a:bodyPr wrap="square" rtlCol="0">
            <a:spAutoFit/>
          </a:bodyPr>
          <a:lstStyle/>
          <a:p>
            <a:pPr lvl="0" algn="ctr"/>
            <a:r>
              <a:rPr lang="en-US" sz="2000" b="1" dirty="0" smtClean="0">
                <a:solidFill>
                  <a:srgbClr val="2D3956"/>
                </a:solidFill>
                <a:latin typeface="Times New Roman" panose="02020603050405020304" pitchFamily="18" charset="0"/>
                <a:cs typeface="Times New Roman" panose="02020603050405020304" pitchFamily="18" charset="0"/>
              </a:rPr>
              <a:t>DIFFERENT FORMS OF FUNCTIONALITY OF DIGITAL PRESENCE</a:t>
            </a:r>
            <a:endParaRPr lang="en-US" sz="2000" b="1" dirty="0">
              <a:solidFill>
                <a:srgbClr val="2D3956"/>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479726" y="547754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6579317" y="5726605"/>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2003519"/>
      </p:ext>
    </p:extLst>
  </p:cSld>
  <p:clrMapOvr>
    <a:masterClrMapping/>
  </p:clrMapOvr>
  <p:transition spd="slow" advTm="7132">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19420" cy="449161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Ø"/>
            </a:pPr>
            <a:r>
              <a:rPr lang="en-US" b="1" dirty="0">
                <a:solidFill>
                  <a:schemeClr val="accent1">
                    <a:lumMod val="50000"/>
                  </a:schemeClr>
                </a:solidFill>
                <a:latin typeface="Times New Roman" panose="02020603050405020304" pitchFamily="18" charset="0"/>
                <a:cs typeface="Times New Roman" panose="02020603050405020304" pitchFamily="18" charset="0"/>
              </a:rPr>
              <a:t>PUBLISHER OR MEDIA </a:t>
            </a:r>
            <a:r>
              <a:rPr lang="en-US" b="1" dirty="0" smtClean="0">
                <a:solidFill>
                  <a:schemeClr val="accent1">
                    <a:lumMod val="50000"/>
                  </a:schemeClr>
                </a:solidFill>
                <a:latin typeface="Times New Roman" panose="02020603050405020304" pitchFamily="18" charset="0"/>
                <a:cs typeface="Times New Roman" panose="02020603050405020304" pitchFamily="18" charset="0"/>
              </a:rPr>
              <a:t>SITE</a:t>
            </a:r>
          </a:p>
          <a:p>
            <a:pPr algn="ctr"/>
            <a:r>
              <a:rPr lang="en-US" sz="1600" dirty="0">
                <a:solidFill>
                  <a:schemeClr val="accent1">
                    <a:lumMod val="50000"/>
                  </a:schemeClr>
                </a:solidFill>
                <a:latin typeface="Times New Roman" panose="02020603050405020304" pitchFamily="18" charset="0"/>
                <a:cs typeface="Times New Roman" panose="02020603050405020304" pitchFamily="18" charset="0"/>
              </a:rPr>
              <a:t>This provides news, entertainment or information or news about a range of topics and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typically </a:t>
            </a:r>
            <a:r>
              <a:rPr lang="en-US" sz="1600" dirty="0">
                <a:solidFill>
                  <a:schemeClr val="accent1">
                    <a:lumMod val="50000"/>
                  </a:schemeClr>
                </a:solidFill>
                <a:latin typeface="Times New Roman" panose="02020603050405020304" pitchFamily="18" charset="0"/>
                <a:cs typeface="Times New Roman" panose="02020603050405020304" pitchFamily="18" charset="0"/>
              </a:rPr>
              <a:t>has an advertising or affiliate revenue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model</a:t>
            </a:r>
          </a:p>
          <a:p>
            <a:pPr algn="ctr"/>
            <a:endParaRPr lang="en-US" b="1" dirty="0" smtClean="0">
              <a:solidFill>
                <a:schemeClr val="accent1">
                  <a:lumMod val="50000"/>
                </a:schemeClr>
              </a:solidFill>
              <a:latin typeface="Times New Roman" panose="02020603050405020304" pitchFamily="18" charset="0"/>
              <a:cs typeface="Times New Roman" panose="02020603050405020304" pitchFamily="18" charset="0"/>
            </a:endParaRPr>
          </a:p>
          <a:p>
            <a:pPr marL="285750" indent="-285750" algn="ctr">
              <a:buFont typeface="Wingdings" panose="05000000000000000000" pitchFamily="2" charset="2"/>
              <a:buChar char="Ø"/>
            </a:pPr>
            <a:r>
              <a:rPr lang="en-US" b="1" dirty="0">
                <a:solidFill>
                  <a:schemeClr val="accent1">
                    <a:lumMod val="50000"/>
                  </a:schemeClr>
                </a:solidFill>
                <a:latin typeface="Times New Roman" panose="02020603050405020304" pitchFamily="18" charset="0"/>
                <a:cs typeface="Times New Roman" panose="02020603050405020304" pitchFamily="18" charset="0"/>
              </a:rPr>
              <a:t>SOCIAL NETWORK OR COMMUNITY</a:t>
            </a:r>
          </a:p>
          <a:p>
            <a:pPr algn="ctr"/>
            <a:r>
              <a:rPr lang="en-US" sz="1600" dirty="0">
                <a:solidFill>
                  <a:schemeClr val="accent1">
                    <a:lumMod val="50000"/>
                  </a:schemeClr>
                </a:solidFill>
                <a:latin typeface="Times New Roman" panose="02020603050405020304" pitchFamily="18" charset="0"/>
                <a:cs typeface="Times New Roman" panose="02020603050405020304" pitchFamily="18" charset="0"/>
              </a:rPr>
              <a:t>These sites or parts of sites focus on enabling community interactions between different consumers (C2C model). Typical interactions include posting comments and replies to comments, sending messages, rating content and tagging content in particular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categories. Well-known </a:t>
            </a:r>
            <a:r>
              <a:rPr lang="en-US" sz="1600" dirty="0">
                <a:solidFill>
                  <a:schemeClr val="accent1">
                    <a:lumMod val="50000"/>
                  </a:schemeClr>
                </a:solidFill>
                <a:latin typeface="Times New Roman" panose="02020603050405020304" pitchFamily="18" charset="0"/>
                <a:cs typeface="Times New Roman" panose="02020603050405020304" pitchFamily="18" charset="0"/>
              </a:rPr>
              <a:t>examples include Facebook, Instagram, LinkedIn,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Snapchat</a:t>
            </a:r>
            <a:endParaRPr lang="en-US" sz="1600"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7153274" y="1410444"/>
            <a:ext cx="3523183" cy="2629354"/>
          </a:xfrm>
        </p:spPr>
      </p:pic>
      <p:sp>
        <p:nvSpPr>
          <p:cNvPr id="17" name="TextBox 16">
            <a:extLst>
              <a:ext uri="{FF2B5EF4-FFF2-40B4-BE49-F238E27FC236}">
                <a16:creationId xmlns:a16="http://schemas.microsoft.com/office/drawing/2014/main" id="{954B34D3-F436-A1EE-53D3-534D66D793CE}"/>
              </a:ext>
            </a:extLst>
          </p:cNvPr>
          <p:cNvSpPr txBox="1"/>
          <p:nvPr/>
        </p:nvSpPr>
        <p:spPr>
          <a:xfrm>
            <a:off x="7153274" y="4461880"/>
            <a:ext cx="4113898" cy="1015663"/>
          </a:xfrm>
          <a:prstGeom prst="rect">
            <a:avLst/>
          </a:prstGeom>
          <a:noFill/>
        </p:spPr>
        <p:txBody>
          <a:bodyPr wrap="square" rtlCol="0">
            <a:spAutoFit/>
          </a:bodyPr>
          <a:lstStyle/>
          <a:p>
            <a:pPr lvl="0" algn="ctr"/>
            <a:r>
              <a:rPr lang="en-US" sz="2000" b="1" dirty="0" smtClean="0">
                <a:solidFill>
                  <a:srgbClr val="2D3956"/>
                </a:solidFill>
                <a:latin typeface="Times New Roman" panose="02020603050405020304" pitchFamily="18" charset="0"/>
                <a:cs typeface="Times New Roman" panose="02020603050405020304" pitchFamily="18" charset="0"/>
              </a:rPr>
              <a:t>DIFFERENT FORMS OF FUNCTIONALITY OF DIGITAL PRESENCE</a:t>
            </a:r>
            <a:endParaRPr lang="en-US" sz="2000" b="1" dirty="0">
              <a:solidFill>
                <a:srgbClr val="2D3956"/>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479726" y="547754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6579317" y="5726605"/>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089985072"/>
      </p:ext>
    </p:extLst>
  </p:cSld>
  <p:clrMapOvr>
    <a:masterClrMapping/>
  </p:clrMapOvr>
  <p:transition spd="slow" advTm="7132">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19420" cy="405278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Digital </a:t>
            </a:r>
            <a:r>
              <a:rPr lang="en-US" sz="2000" b="1" dirty="0" smtClean="0">
                <a:solidFill>
                  <a:schemeClr val="bg1"/>
                </a:solidFill>
                <a:latin typeface="Times New Roman" panose="02020603050405020304" pitchFamily="18" charset="0"/>
                <a:cs typeface="Times New Roman" panose="02020603050405020304" pitchFamily="18" charset="0"/>
              </a:rPr>
              <a:t>transformation</a:t>
            </a:r>
          </a:p>
          <a:p>
            <a:pPr algn="ctr"/>
            <a:endParaRPr lang="en-US" sz="2000" b="1" dirty="0" smtClean="0">
              <a:solidFill>
                <a:schemeClr val="bg1"/>
              </a:solidFill>
              <a:latin typeface="Times New Roman" panose="02020603050405020304" pitchFamily="18" charset="0"/>
              <a:cs typeface="Times New Roman" panose="02020603050405020304" pitchFamily="18" charset="0"/>
            </a:endParaRPr>
          </a:p>
          <a:p>
            <a:r>
              <a:rPr lang="en-US" sz="2000" b="1" dirty="0" smtClean="0">
                <a:solidFill>
                  <a:schemeClr val="bg1"/>
                </a:solidFill>
                <a:latin typeface="Times New Roman" panose="02020603050405020304" pitchFamily="18" charset="0"/>
                <a:cs typeface="Times New Roman" panose="02020603050405020304" pitchFamily="18" charset="0"/>
              </a:rPr>
              <a:t> </a:t>
            </a:r>
            <a:r>
              <a:rPr lang="en-US" b="1" dirty="0" smtClean="0">
                <a:solidFill>
                  <a:schemeClr val="bg1"/>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is the integration of digital technology into all areas of a business, fundamentally changing how you operate and deliver value to customers. It's also a cultural change that requires organizations to continually challenge the status quo, experiment, and get comfortable with failure.</a:t>
            </a: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7153274" y="1410444"/>
            <a:ext cx="3838575" cy="2481073"/>
          </a:xfrm>
        </p:spPr>
      </p:pic>
      <p:sp>
        <p:nvSpPr>
          <p:cNvPr id="17" name="TextBox 16">
            <a:extLst>
              <a:ext uri="{FF2B5EF4-FFF2-40B4-BE49-F238E27FC236}">
                <a16:creationId xmlns:a16="http://schemas.microsoft.com/office/drawing/2014/main" id="{954B34D3-F436-A1EE-53D3-534D66D793CE}"/>
              </a:ext>
            </a:extLst>
          </p:cNvPr>
          <p:cNvSpPr txBox="1"/>
          <p:nvPr/>
        </p:nvSpPr>
        <p:spPr>
          <a:xfrm>
            <a:off x="7153274" y="4742578"/>
            <a:ext cx="4113898" cy="707886"/>
          </a:xfrm>
          <a:prstGeom prst="rect">
            <a:avLst/>
          </a:prstGeom>
          <a:noFill/>
        </p:spPr>
        <p:txBody>
          <a:bodyPr wrap="square" rtlCol="0">
            <a:spAutoFit/>
          </a:bodyPr>
          <a:lstStyle/>
          <a:p>
            <a:pPr lvl="0" algn="ctr"/>
            <a:r>
              <a:rPr lang="en-US" sz="2000" b="1" dirty="0" smtClean="0">
                <a:solidFill>
                  <a:srgbClr val="2D3956"/>
                </a:solidFill>
                <a:latin typeface="Times New Roman" panose="02020603050405020304" pitchFamily="18" charset="0"/>
                <a:cs typeface="Times New Roman" panose="02020603050405020304" pitchFamily="18" charset="0"/>
              </a:rPr>
              <a:t>DRIVERS AND BARRIERS TO DIGITAL TRANSFORMATION</a:t>
            </a:r>
            <a:endParaRPr lang="en-US" sz="2000" b="1" dirty="0">
              <a:solidFill>
                <a:srgbClr val="2D3956"/>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7075026" y="361971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163945" y="3856740"/>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523928176"/>
      </p:ext>
    </p:extLst>
  </p:cSld>
  <p:clrMapOvr>
    <a:masterClrMapping/>
  </p:clrMapOvr>
  <p:transition spd="slow" advTm="7132">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13777" y="1428065"/>
            <a:ext cx="6019420" cy="405278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bg1"/>
                </a:solidFill>
              </a:rPr>
              <a:t>THE 7Ss ARE USEFUL FRAMEWORK FOR </a:t>
            </a:r>
            <a:r>
              <a:rPr lang="en-US" b="1" dirty="0" smtClean="0">
                <a:solidFill>
                  <a:schemeClr val="bg1"/>
                </a:solidFill>
              </a:rPr>
              <a:t>REVIEWING </a:t>
            </a:r>
            <a:r>
              <a:rPr lang="en-US" b="1" dirty="0" smtClean="0">
                <a:solidFill>
                  <a:schemeClr val="bg1"/>
                </a:solidFill>
              </a:rPr>
              <a:t>AN ORGANIZATION’S EXISTING AND </a:t>
            </a:r>
            <a:r>
              <a:rPr lang="en-US" b="1" dirty="0" smtClean="0">
                <a:solidFill>
                  <a:schemeClr val="bg1"/>
                </a:solidFill>
              </a:rPr>
              <a:t>FUTURE </a:t>
            </a:r>
            <a:r>
              <a:rPr lang="en-US" b="1" dirty="0" smtClean="0">
                <a:solidFill>
                  <a:schemeClr val="bg1"/>
                </a:solidFill>
              </a:rPr>
              <a:t>CAPABILITIES TO MEET THE CHALLENGES POSED BY THE NEW DIGITAL CHANNELS </a:t>
            </a:r>
            <a:endParaRPr lang="id-ID" b="1" dirty="0">
              <a:solidFill>
                <a:schemeClr val="bg1"/>
              </a:solidFill>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7163944" y="1410444"/>
            <a:ext cx="4103227" cy="4040020"/>
          </a:xfrm>
        </p:spPr>
      </p:pic>
      <p:sp>
        <p:nvSpPr>
          <p:cNvPr id="17" name="TextBox 16">
            <a:extLst>
              <a:ext uri="{FF2B5EF4-FFF2-40B4-BE49-F238E27FC236}">
                <a16:creationId xmlns:a16="http://schemas.microsoft.com/office/drawing/2014/main" id="{954B34D3-F436-A1EE-53D3-534D66D793CE}"/>
              </a:ext>
            </a:extLst>
          </p:cNvPr>
          <p:cNvSpPr txBox="1"/>
          <p:nvPr/>
        </p:nvSpPr>
        <p:spPr>
          <a:xfrm>
            <a:off x="7153274" y="5050354"/>
            <a:ext cx="4113898" cy="400110"/>
          </a:xfrm>
          <a:prstGeom prst="rect">
            <a:avLst/>
          </a:prstGeom>
          <a:noFill/>
        </p:spPr>
        <p:txBody>
          <a:bodyPr wrap="square" rtlCol="0">
            <a:spAutoFit/>
          </a:bodyPr>
          <a:lstStyle/>
          <a:p>
            <a:pPr lvl="0" algn="ctr"/>
            <a:r>
              <a:rPr lang="en-US" sz="2000" b="1" dirty="0" smtClean="0">
                <a:solidFill>
                  <a:srgbClr val="2D3956"/>
                </a:solidFill>
                <a:latin typeface="Times New Roman" panose="02020603050405020304" pitchFamily="18" charset="0"/>
                <a:cs typeface="Times New Roman" panose="02020603050405020304" pitchFamily="18" charset="0"/>
              </a:rPr>
              <a:t>APPLYING THE 7Ss </a:t>
            </a:r>
            <a:endParaRPr lang="en-US" sz="2000" b="1" dirty="0">
              <a:solidFill>
                <a:srgbClr val="2D3956"/>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537897" y="505035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6608401" y="5252191"/>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070887681"/>
      </p:ext>
    </p:extLst>
  </p:cSld>
  <p:clrMapOvr>
    <a:masterClrMapping/>
  </p:clrMapOvr>
  <p:transition spd="slow" advTm="7132">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473420" y="1252000"/>
            <a:ext cx="6019420" cy="405278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b="1" dirty="0">
              <a:solidFill>
                <a:schemeClr val="accent4">
                  <a:lumMod val="60000"/>
                  <a:lumOff val="40000"/>
                </a:schemeClr>
              </a:solidFill>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1052702" y="3135824"/>
            <a:ext cx="2971801" cy="400110"/>
          </a:xfrm>
          <a:prstGeom prst="rect">
            <a:avLst/>
          </a:prstGeom>
          <a:noFill/>
        </p:spPr>
        <p:txBody>
          <a:bodyPr wrap="square" rtlCol="0">
            <a:spAutoFit/>
          </a:bodyPr>
          <a:lstStyle/>
          <a:p>
            <a:pPr lvl="0" algn="ctr"/>
            <a:r>
              <a:rPr lang="en-US" sz="2000" b="1" dirty="0" smtClean="0">
                <a:solidFill>
                  <a:schemeClr val="bg1"/>
                </a:solidFill>
                <a:latin typeface="Times New Roman" panose="02020603050405020304" pitchFamily="18" charset="0"/>
                <a:cs typeface="Times New Roman" panose="02020603050405020304" pitchFamily="18" charset="0"/>
              </a:rPr>
              <a:t>APPLYING THE 7Ss </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pic>
        <p:nvPicPr>
          <p:cNvPr id="15" name="Picture Placeholder 14"/>
          <p:cNvPicPr>
            <a:picLocks noGrp="1" noChangeAspect="1"/>
          </p:cNvPicPr>
          <p:nvPr>
            <p:ph type="pic" sz="quarter" idx="10"/>
          </p:nvPr>
        </p:nvPicPr>
        <p:blipFill>
          <a:blip r:embed="rId12">
            <a:extLst>
              <a:ext uri="{28A0092B-C50C-407E-A947-70E740481C1C}">
                <a14:useLocalDpi xmlns:a14="http://schemas.microsoft.com/office/drawing/2010/main" val="0"/>
              </a:ext>
            </a:extLst>
          </a:blip>
          <a:srcRect t="4894" b="4894"/>
          <a:stretch>
            <a:fillRect/>
          </a:stretch>
        </p:blipFill>
        <p:spPr>
          <a:xfrm>
            <a:off x="3770722" y="883508"/>
            <a:ext cx="8174958" cy="4652572"/>
          </a:xfrm>
          <a:prstGeom prst="rect">
            <a:avLst/>
          </a:prstGeom>
          <a:ln>
            <a:noFill/>
          </a:ln>
          <a:effectLst>
            <a:glow rad="63500">
              <a:schemeClr val="accent2">
                <a:satMod val="175000"/>
                <a:alpha val="40000"/>
              </a:schemeClr>
            </a:glow>
            <a:softEdge rad="112500"/>
          </a:effectLst>
        </p:spPr>
      </p:pic>
      <p:sp>
        <p:nvSpPr>
          <p:cNvPr id="18" name="Rectangle 17">
            <a:extLst>
              <a:ext uri="{FF2B5EF4-FFF2-40B4-BE49-F238E27FC236}">
                <a16:creationId xmlns:a16="http://schemas.microsoft.com/office/drawing/2014/main" id="{9BFC32B8-BDEE-2CBC-DFF5-CD482608568C}"/>
              </a:ext>
            </a:extLst>
          </p:cNvPr>
          <p:cNvSpPr/>
          <p:nvPr/>
        </p:nvSpPr>
        <p:spPr>
          <a:xfrm>
            <a:off x="3132583" y="500021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3182378" y="5243693"/>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12345325"/>
      </p:ext>
    </p:extLst>
  </p:cSld>
  <p:clrMapOvr>
    <a:masterClrMapping/>
  </p:clrMapOvr>
  <p:transition spd="slow" advTm="7132">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19420" cy="405278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b="1" dirty="0">
              <a:solidFill>
                <a:schemeClr val="accent4">
                  <a:lumMod val="60000"/>
                  <a:lumOff val="40000"/>
                </a:schemeClr>
              </a:solidFill>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1052702" y="3135824"/>
            <a:ext cx="2971801" cy="400110"/>
          </a:xfrm>
          <a:prstGeom prst="rect">
            <a:avLst/>
          </a:prstGeom>
          <a:noFill/>
        </p:spPr>
        <p:txBody>
          <a:bodyPr wrap="square" rtlCol="0">
            <a:spAutoFit/>
          </a:bodyPr>
          <a:lstStyle/>
          <a:p>
            <a:pPr lvl="0" algn="ctr"/>
            <a:r>
              <a:rPr lang="en-US" sz="2000" b="1" dirty="0" smtClean="0">
                <a:solidFill>
                  <a:schemeClr val="bg1"/>
                </a:solidFill>
                <a:latin typeface="Times New Roman" panose="02020603050405020304" pitchFamily="18" charset="0"/>
                <a:cs typeface="Times New Roman" panose="02020603050405020304" pitchFamily="18" charset="0"/>
              </a:rPr>
              <a:t>APPLYING THE 7Ss </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770226" y="535521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6770226" y="5604678"/>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pic>
        <p:nvPicPr>
          <p:cNvPr id="4" name="Picture Placeholder 3"/>
          <p:cNvPicPr>
            <a:picLocks noGrp="1" noChangeAspect="1"/>
          </p:cNvPicPr>
          <p:nvPr>
            <p:ph type="pic" sz="quarter" idx="10"/>
          </p:nvPr>
        </p:nvPicPr>
        <p:blipFill>
          <a:blip r:embed="rId12" cstate="print">
            <a:extLst>
              <a:ext uri="{28A0092B-C50C-407E-A947-70E740481C1C}">
                <a14:useLocalDpi xmlns:a14="http://schemas.microsoft.com/office/drawing/2010/main" val="0"/>
              </a:ext>
            </a:extLst>
          </a:blip>
          <a:srcRect t="2670" b="2670"/>
          <a:stretch>
            <a:fillRect/>
          </a:stretch>
        </p:blipFill>
        <p:spPr>
          <a:xfrm>
            <a:off x="3943350" y="952500"/>
            <a:ext cx="8105775" cy="4539244"/>
          </a:xfrm>
          <a:effectLst>
            <a:glow rad="228600">
              <a:schemeClr val="accent5">
                <a:satMod val="175000"/>
                <a:alpha val="40000"/>
              </a:schemeClr>
            </a:glow>
          </a:effectLst>
        </p:spPr>
      </p:pic>
    </p:spTree>
    <p:extLst>
      <p:ext uri="{BB962C8B-B14F-4D97-AF65-F5344CB8AC3E}">
        <p14:creationId xmlns:p14="http://schemas.microsoft.com/office/powerpoint/2010/main" val="3864281866"/>
      </p:ext>
    </p:extLst>
  </p:cSld>
  <p:clrMapOvr>
    <a:masterClrMapping/>
  </p:clrMapOvr>
  <p:transition spd="slow" advTm="7132">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3" y="1397680"/>
            <a:ext cx="10753347" cy="44920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b="1" dirty="0">
              <a:solidFill>
                <a:schemeClr val="accent4">
                  <a:lumMod val="60000"/>
                  <a:lumOff val="40000"/>
                </a:schemeClr>
              </a:solidFill>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2341289" y="5220738"/>
            <a:ext cx="2971801" cy="400110"/>
          </a:xfrm>
          <a:prstGeom prst="rect">
            <a:avLst/>
          </a:prstGeom>
          <a:noFill/>
        </p:spPr>
        <p:txBody>
          <a:bodyPr wrap="square" rtlCol="0">
            <a:spAutoFit/>
          </a:bodyPr>
          <a:lstStyle/>
          <a:p>
            <a:pPr lvl="0" algn="ctr"/>
            <a:r>
              <a:rPr lang="en-US" sz="2000" b="1" dirty="0" smtClean="0">
                <a:solidFill>
                  <a:schemeClr val="bg1"/>
                </a:solidFill>
                <a:latin typeface="Times New Roman" panose="02020603050405020304" pitchFamily="18" charset="0"/>
                <a:cs typeface="Times New Roman" panose="02020603050405020304" pitchFamily="18" charset="0"/>
              </a:rPr>
              <a:t>APPLYING THE 7Ss </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770226" y="535521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6770226" y="5604678"/>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pic>
        <p:nvPicPr>
          <p:cNvPr id="6" name="Picture Placeholder 5"/>
          <p:cNvPicPr>
            <a:picLocks noGrp="1" noChangeAspect="1"/>
          </p:cNvPicPr>
          <p:nvPr>
            <p:ph type="pic" sz="quarter" idx="10"/>
          </p:nvPr>
        </p:nvPicPr>
        <p:blipFill>
          <a:blip r:embed="rId12">
            <a:extLst>
              <a:ext uri="{28A0092B-C50C-407E-A947-70E740481C1C}">
                <a14:useLocalDpi xmlns:a14="http://schemas.microsoft.com/office/drawing/2010/main" val="0"/>
              </a:ext>
            </a:extLst>
          </a:blip>
          <a:srcRect t="5300" b="5300"/>
          <a:stretch>
            <a:fillRect/>
          </a:stretch>
        </p:blipFill>
        <p:spPr>
          <a:xfrm>
            <a:off x="1133853" y="1129112"/>
            <a:ext cx="10458071" cy="4122011"/>
          </a:xfrm>
        </p:spPr>
      </p:pic>
    </p:spTree>
    <p:extLst>
      <p:ext uri="{BB962C8B-B14F-4D97-AF65-F5344CB8AC3E}">
        <p14:creationId xmlns:p14="http://schemas.microsoft.com/office/powerpoint/2010/main" val="2142202674"/>
      </p:ext>
    </p:extLst>
  </p:cSld>
  <p:clrMapOvr>
    <a:masterClrMapping/>
  </p:clrMapOvr>
  <p:transition spd="slow" advTm="7132">
    <p:comb/>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13777" y="1428065"/>
            <a:ext cx="6019420" cy="380516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Digital media </a:t>
            </a:r>
            <a:r>
              <a:rPr lang="en-US" sz="2800" b="1" dirty="0" smtClean="0">
                <a:solidFill>
                  <a:schemeClr val="bg1"/>
                </a:solidFill>
                <a:latin typeface="Times New Roman" panose="02020603050405020304" pitchFamily="18" charset="0"/>
                <a:cs typeface="Times New Roman" panose="02020603050405020304" pitchFamily="18" charset="0"/>
              </a:rPr>
              <a:t>channels</a:t>
            </a:r>
          </a:p>
          <a:p>
            <a:pPr algn="ctr"/>
            <a:r>
              <a:rPr lang="en-US" b="1" dirty="0" smtClean="0">
                <a:solidFill>
                  <a:schemeClr val="bg1"/>
                </a:solidFill>
                <a:latin typeface="Times New Roman" panose="02020603050405020304" pitchFamily="18" charset="0"/>
                <a:cs typeface="Times New Roman" panose="02020603050405020304" pitchFamily="18" charset="0"/>
              </a:rPr>
              <a:t>Online </a:t>
            </a:r>
            <a:r>
              <a:rPr lang="en-US" b="1" dirty="0">
                <a:solidFill>
                  <a:schemeClr val="bg1"/>
                </a:solidFill>
                <a:latin typeface="Times New Roman" panose="02020603050405020304" pitchFamily="18" charset="0"/>
                <a:cs typeface="Times New Roman" panose="02020603050405020304" pitchFamily="18" charset="0"/>
              </a:rPr>
              <a:t>communications techniques used to achieve goals of brand awareness, familiarity, </a:t>
            </a:r>
            <a:r>
              <a:rPr lang="en-US" b="1" dirty="0" smtClean="0">
                <a:solidFill>
                  <a:schemeClr val="bg1"/>
                </a:solidFill>
                <a:latin typeface="Times New Roman" panose="02020603050405020304" pitchFamily="18" charset="0"/>
                <a:cs typeface="Times New Roman" panose="02020603050405020304" pitchFamily="18" charset="0"/>
              </a:rPr>
              <a:t>favorability </a:t>
            </a:r>
            <a:r>
              <a:rPr lang="en-US" b="1" dirty="0">
                <a:solidFill>
                  <a:schemeClr val="bg1"/>
                </a:solidFill>
                <a:latin typeface="Times New Roman" panose="02020603050405020304" pitchFamily="18" charset="0"/>
                <a:cs typeface="Times New Roman" panose="02020603050405020304" pitchFamily="18" charset="0"/>
              </a:rPr>
              <a:t>and to influence purchase intent by encouraging users of digital media to visit a website to engage with the brand or product, and ultimately to purchase online or offline through traditional media channels such as by phone or in-store.</a:t>
            </a:r>
            <a:endParaRPr lang="id-ID" b="1" dirty="0">
              <a:solidFill>
                <a:schemeClr val="bg1"/>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1257178" y="484851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263989" y="5111445"/>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pic>
        <p:nvPicPr>
          <p:cNvPr id="6" name="Picture Placeholder 5"/>
          <p:cNvPicPr>
            <a:picLocks noGrp="1" noChangeAspect="1"/>
          </p:cNvPicPr>
          <p:nvPr>
            <p:ph type="pic" sz="quarter" idx="10"/>
          </p:nvPr>
        </p:nvPicPr>
        <p:blipFill>
          <a:blip r:embed="rId12">
            <a:extLst>
              <a:ext uri="{28A0092B-C50C-407E-A947-70E740481C1C}">
                <a14:useLocalDpi xmlns:a14="http://schemas.microsoft.com/office/drawing/2010/main" val="0"/>
              </a:ext>
            </a:extLst>
          </a:blip>
          <a:stretch>
            <a:fillRect/>
          </a:stretch>
        </p:blipFill>
        <p:spPr>
          <a:xfrm>
            <a:off x="7133197" y="933450"/>
            <a:ext cx="4565467" cy="3376526"/>
          </a:xfrm>
          <a:effectLst>
            <a:glow rad="228600">
              <a:schemeClr val="accent4">
                <a:satMod val="175000"/>
                <a:alpha val="40000"/>
              </a:schemeClr>
            </a:glow>
          </a:effectLst>
        </p:spPr>
      </p:pic>
      <p:sp>
        <p:nvSpPr>
          <p:cNvPr id="4" name="TextBox 3"/>
          <p:cNvSpPr txBox="1"/>
          <p:nvPr/>
        </p:nvSpPr>
        <p:spPr>
          <a:xfrm>
            <a:off x="7290473" y="4525347"/>
            <a:ext cx="3705239" cy="707886"/>
          </a:xfrm>
          <a:prstGeom prst="rect">
            <a:avLst/>
          </a:prstGeom>
          <a:noFill/>
        </p:spPr>
        <p:txBody>
          <a:bodyPr wrap="square" rtlCol="0">
            <a:spAutoFit/>
          </a:bodyPr>
          <a:lstStyle/>
          <a:p>
            <a:pPr algn="ctr"/>
            <a:r>
              <a:rPr lang="en-US" sz="2000" b="1" dirty="0" smtClean="0">
                <a:latin typeface="Times New Roman" panose="02020603050405020304" pitchFamily="18" charset="0"/>
                <a:cs typeface="Times New Roman" panose="02020603050405020304" pitchFamily="18" charset="0"/>
              </a:rPr>
              <a:t>Introduction to Digital marketing communication</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7074011"/>
      </p:ext>
    </p:extLst>
  </p:cSld>
  <p:clrMapOvr>
    <a:masterClrMapping/>
  </p:clrMapOvr>
  <p:transition spd="slow" advTm="7132">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13777" y="1176198"/>
            <a:ext cx="6019420" cy="380516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Display </a:t>
            </a:r>
            <a:r>
              <a:rPr lang="en-US" sz="2800" b="1" dirty="0" smtClean="0">
                <a:solidFill>
                  <a:schemeClr val="bg1"/>
                </a:solidFill>
                <a:latin typeface="Times New Roman" panose="02020603050405020304" pitchFamily="18" charset="0"/>
                <a:cs typeface="Times New Roman" panose="02020603050405020304" pitchFamily="18" charset="0"/>
              </a:rPr>
              <a:t>ads</a:t>
            </a:r>
            <a:endParaRPr lang="ar-JO" sz="2800" b="1" dirty="0" smtClean="0">
              <a:solidFill>
                <a:schemeClr val="bg1"/>
              </a:solidFill>
              <a:latin typeface="Times New Roman" panose="02020603050405020304" pitchFamily="18" charset="0"/>
              <a:cs typeface="Times New Roman" panose="02020603050405020304" pitchFamily="18" charset="0"/>
            </a:endParaRPr>
          </a:p>
          <a:p>
            <a:pPr algn="ctr"/>
            <a:r>
              <a:rPr lang="en-US" b="1" dirty="0" smtClean="0">
                <a:solidFill>
                  <a:schemeClr val="bg1"/>
                </a:solidFill>
                <a:latin typeface="Times New Roman" panose="02020603050405020304" pitchFamily="18" charset="0"/>
                <a:cs typeface="Times New Roman" panose="02020603050405020304" pitchFamily="18" charset="0"/>
              </a:rPr>
              <a:t>Use </a:t>
            </a:r>
            <a:r>
              <a:rPr lang="en-US" b="1" dirty="0">
                <a:solidFill>
                  <a:schemeClr val="bg1"/>
                </a:solidFill>
                <a:latin typeface="Times New Roman" panose="02020603050405020304" pitchFamily="18" charset="0"/>
                <a:cs typeface="Times New Roman" panose="02020603050405020304" pitchFamily="18" charset="0"/>
              </a:rPr>
              <a:t>of graphical or rich media ad units within a web page to achieve goals of delivering brand awareness, familiarity, </a:t>
            </a:r>
            <a:r>
              <a:rPr lang="en-US" b="1" dirty="0" smtClean="0">
                <a:solidFill>
                  <a:schemeClr val="bg1"/>
                </a:solidFill>
                <a:latin typeface="Times New Roman" panose="02020603050405020304" pitchFamily="18" charset="0"/>
                <a:cs typeface="Times New Roman" panose="02020603050405020304" pitchFamily="18" charset="0"/>
              </a:rPr>
              <a:t>favorability </a:t>
            </a:r>
            <a:r>
              <a:rPr lang="en-US" b="1" dirty="0">
                <a:solidFill>
                  <a:schemeClr val="bg1"/>
                </a:solidFill>
                <a:latin typeface="Times New Roman" panose="02020603050405020304" pitchFamily="18" charset="0"/>
                <a:cs typeface="Times New Roman" panose="02020603050405020304" pitchFamily="18" charset="0"/>
              </a:rPr>
              <a:t>and purchase intent. Many ads encourage interaction through prompting the viewer to rollover to play videos, complete an online form or to view more details before clicking through to a site.</a:t>
            </a:r>
            <a:endParaRPr lang="id-ID"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pic>
        <p:nvPicPr>
          <p:cNvPr id="6" name="Picture Placeholder 5"/>
          <p:cNvPicPr>
            <a:picLocks noGrp="1" noChangeAspect="1"/>
          </p:cNvPicPr>
          <p:nvPr>
            <p:ph type="pic" sz="quarter" idx="10"/>
          </p:nvPr>
        </p:nvPicPr>
        <p:blipFill>
          <a:blip r:embed="rId12" cstate="print">
            <a:extLst>
              <a:ext uri="{28A0092B-C50C-407E-A947-70E740481C1C}">
                <a14:useLocalDpi xmlns:a14="http://schemas.microsoft.com/office/drawing/2010/main" val="0"/>
              </a:ext>
            </a:extLst>
          </a:blip>
          <a:stretch>
            <a:fillRect/>
          </a:stretch>
        </p:blipFill>
        <p:spPr>
          <a:xfrm>
            <a:off x="7133197" y="971550"/>
            <a:ext cx="4565467" cy="3297031"/>
          </a:xfrm>
          <a:effectLst>
            <a:glow rad="228600">
              <a:schemeClr val="accent4">
                <a:satMod val="175000"/>
                <a:alpha val="40000"/>
              </a:schemeClr>
            </a:glow>
          </a:effectLst>
        </p:spPr>
      </p:pic>
      <p:sp>
        <p:nvSpPr>
          <p:cNvPr id="4" name="TextBox 3"/>
          <p:cNvSpPr txBox="1"/>
          <p:nvPr/>
        </p:nvSpPr>
        <p:spPr>
          <a:xfrm>
            <a:off x="7563310" y="4504370"/>
            <a:ext cx="3705239" cy="707886"/>
          </a:xfrm>
          <a:prstGeom prst="rect">
            <a:avLst/>
          </a:prstGeom>
          <a:noFill/>
        </p:spPr>
        <p:txBody>
          <a:bodyPr wrap="square" rtlCol="0">
            <a:spAutoFit/>
          </a:bodyPr>
          <a:lstStyle/>
          <a:p>
            <a:pPr algn="ctr"/>
            <a:r>
              <a:rPr lang="en-US" sz="2000" b="1" dirty="0" smtClean="0">
                <a:latin typeface="Times New Roman" panose="02020603050405020304" pitchFamily="18" charset="0"/>
                <a:cs typeface="Times New Roman" panose="02020603050405020304" pitchFamily="18" charset="0"/>
              </a:rPr>
              <a:t>Introduction to Digital marketing communication</a:t>
            </a:r>
            <a:endParaRPr lang="en-US" sz="2000" b="1"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530789" y="41992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6530789" y="4474962"/>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67061823"/>
      </p:ext>
    </p:extLst>
  </p:cSld>
  <p:clrMapOvr>
    <a:masterClrMapping/>
  </p:clrMapOvr>
  <p:transition spd="slow" advTm="7132">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05393" y="933450"/>
            <a:ext cx="6027804" cy="432919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Pay-per-click (PPC) </a:t>
            </a:r>
            <a:r>
              <a:rPr lang="en-US" b="1" dirty="0" smtClean="0">
                <a:solidFill>
                  <a:schemeClr val="bg1"/>
                </a:solidFill>
                <a:latin typeface="Times New Roman" panose="02020603050405020304" pitchFamily="18" charset="0"/>
                <a:cs typeface="Times New Roman" panose="02020603050405020304" pitchFamily="18" charset="0"/>
              </a:rPr>
              <a:t>PPC</a:t>
            </a:r>
            <a:endParaRPr lang="ar-JO" b="1" dirty="0" smtClean="0">
              <a:solidFill>
                <a:schemeClr val="bg1"/>
              </a:solidFill>
              <a:latin typeface="Times New Roman" panose="02020603050405020304" pitchFamily="18" charset="0"/>
              <a:cs typeface="Times New Roman" panose="02020603050405020304" pitchFamily="18" charset="0"/>
            </a:endParaRPr>
          </a:p>
          <a:p>
            <a:pPr algn="ctr"/>
            <a:r>
              <a:rPr lang="en-US" b="1" dirty="0" smtClean="0">
                <a:solidFill>
                  <a:schemeClr val="bg1"/>
                </a:solidFill>
                <a:latin typeface="Times New Roman" panose="02020603050405020304" pitchFamily="18" charset="0"/>
                <a:cs typeface="Times New Roman" panose="02020603050405020304" pitchFamily="18" charset="0"/>
              </a:rPr>
              <a:t> </a:t>
            </a:r>
            <a:r>
              <a:rPr lang="en-US" dirty="0">
                <a:solidFill>
                  <a:schemeClr val="bg1"/>
                </a:solidFill>
                <a:latin typeface="Times New Roman" panose="02020603050405020304" pitchFamily="18" charset="0"/>
                <a:cs typeface="Times New Roman" panose="02020603050405020304" pitchFamily="18" charset="0"/>
              </a:rPr>
              <a:t>refers to when </a:t>
            </a:r>
            <a:r>
              <a:rPr lang="en-US" dirty="0" smtClean="0">
                <a:solidFill>
                  <a:schemeClr val="bg1"/>
                </a:solidFill>
                <a:latin typeface="Times New Roman" panose="02020603050405020304" pitchFamily="18" charset="0"/>
                <a:cs typeface="Times New Roman" panose="02020603050405020304" pitchFamily="18" charset="0"/>
              </a:rPr>
              <a:t>a</a:t>
            </a:r>
            <a:r>
              <a:rPr lang="ar-JO" dirty="0" smtClean="0">
                <a:solidFill>
                  <a:schemeClr val="bg1"/>
                </a:solidFill>
                <a:latin typeface="Times New Roman" panose="02020603050405020304" pitchFamily="18" charset="0"/>
                <a:cs typeface="Times New Roman" panose="02020603050405020304" pitchFamily="18" charset="0"/>
              </a:rPr>
              <a:t> </a:t>
            </a:r>
            <a:r>
              <a:rPr lang="en-US" dirty="0" smtClean="0">
                <a:solidFill>
                  <a:schemeClr val="bg1"/>
                </a:solidFill>
                <a:latin typeface="Times New Roman" panose="02020603050405020304" pitchFamily="18" charset="0"/>
                <a:cs typeface="Times New Roman" panose="02020603050405020304" pitchFamily="18" charset="0"/>
              </a:rPr>
              <a:t>company </a:t>
            </a:r>
            <a:r>
              <a:rPr lang="en-US" dirty="0">
                <a:solidFill>
                  <a:schemeClr val="bg1"/>
                </a:solidFill>
                <a:latin typeface="Times New Roman" panose="02020603050405020304" pitchFamily="18" charset="0"/>
                <a:cs typeface="Times New Roman" panose="02020603050405020304" pitchFamily="18" charset="0"/>
              </a:rPr>
              <a:t>pays for text ads to be displayed on the search engine results pages as a sponsored link </a:t>
            </a:r>
            <a:r>
              <a:rPr lang="en-US" dirty="0" smtClean="0">
                <a:solidFill>
                  <a:schemeClr val="bg1"/>
                </a:solidFill>
                <a:latin typeface="Times New Roman" panose="02020603050405020304" pitchFamily="18" charset="0"/>
                <a:cs typeface="Times New Roman" panose="02020603050405020304" pitchFamily="18" charset="0"/>
              </a:rPr>
              <a:t>, when </a:t>
            </a:r>
            <a:r>
              <a:rPr lang="en-US" dirty="0">
                <a:solidFill>
                  <a:schemeClr val="bg1"/>
                </a:solidFill>
                <a:latin typeface="Times New Roman" panose="02020603050405020304" pitchFamily="18" charset="0"/>
                <a:cs typeface="Times New Roman" panose="02020603050405020304" pitchFamily="18" charset="0"/>
              </a:rPr>
              <a:t>a specific </a:t>
            </a:r>
            <a:r>
              <a:rPr lang="en-US" dirty="0" smtClean="0">
                <a:solidFill>
                  <a:schemeClr val="bg1"/>
                </a:solidFill>
                <a:latin typeface="Times New Roman" panose="02020603050405020304" pitchFamily="18" charset="0"/>
                <a:cs typeface="Times New Roman" panose="02020603050405020304" pitchFamily="18" charset="0"/>
              </a:rPr>
              <a:t>key phrase </a:t>
            </a:r>
            <a:r>
              <a:rPr lang="en-US" dirty="0">
                <a:solidFill>
                  <a:schemeClr val="bg1"/>
                </a:solidFill>
                <a:latin typeface="Times New Roman" panose="02020603050405020304" pitchFamily="18" charset="0"/>
                <a:cs typeface="Times New Roman" panose="02020603050405020304" pitchFamily="18" charset="0"/>
              </a:rPr>
              <a:t>is entered by the search users. It is so-called because the marketer pays each time the hypertext link in the ad is clicked on. If a link is clicked repeatedly, then this will be detected by the search engine as click fraud and the marketer will not be charged</a:t>
            </a:r>
            <a:endParaRPr lang="id-ID"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pic>
        <p:nvPicPr>
          <p:cNvPr id="6" name="Picture Placeholder 5"/>
          <p:cNvPicPr>
            <a:picLocks noGrp="1" noChangeAspect="1"/>
          </p:cNvPicPr>
          <p:nvPr>
            <p:ph type="pic" sz="quarter" idx="10"/>
          </p:nvPr>
        </p:nvPicPr>
        <p:blipFill>
          <a:blip r:embed="rId12">
            <a:extLst>
              <a:ext uri="{28A0092B-C50C-407E-A947-70E740481C1C}">
                <a14:useLocalDpi xmlns:a14="http://schemas.microsoft.com/office/drawing/2010/main" val="0"/>
              </a:ext>
            </a:extLst>
          </a:blip>
          <a:stretch>
            <a:fillRect/>
          </a:stretch>
        </p:blipFill>
        <p:spPr>
          <a:xfrm>
            <a:off x="7133197" y="821272"/>
            <a:ext cx="4565467" cy="2872212"/>
          </a:xfrm>
          <a:effectLst>
            <a:glow rad="228600">
              <a:schemeClr val="accent4">
                <a:satMod val="175000"/>
                <a:alpha val="40000"/>
              </a:schemeClr>
            </a:glow>
          </a:effectLst>
        </p:spPr>
      </p:pic>
      <p:sp>
        <p:nvSpPr>
          <p:cNvPr id="4" name="TextBox 3"/>
          <p:cNvSpPr txBox="1"/>
          <p:nvPr/>
        </p:nvSpPr>
        <p:spPr>
          <a:xfrm>
            <a:off x="4785398" y="5515804"/>
            <a:ext cx="3705239" cy="1200329"/>
          </a:xfrm>
          <a:prstGeom prst="rect">
            <a:avLst/>
          </a:prstGeom>
          <a:noFill/>
        </p:spPr>
        <p:txBody>
          <a:bodyPr wrap="square" rtlCol="0">
            <a:spAutoFit/>
          </a:bodyPr>
          <a:lstStyle/>
          <a:p>
            <a:pPr algn="ctr"/>
            <a:r>
              <a:rPr lang="en-US" sz="1200" b="1" dirty="0" smtClean="0">
                <a:solidFill>
                  <a:srgbClr val="852F4A"/>
                </a:solidFill>
                <a:latin typeface="Google Sans"/>
              </a:rPr>
              <a:t>PPC </a:t>
            </a:r>
            <a:r>
              <a:rPr lang="en-US" sz="1200" b="1" dirty="0">
                <a:solidFill>
                  <a:srgbClr val="852F4A"/>
                </a:solidFill>
                <a:latin typeface="Google Sans"/>
              </a:rPr>
              <a:t>or pay-per-click marketing </a:t>
            </a:r>
            <a:r>
              <a:rPr lang="en-US" sz="1200" dirty="0">
                <a:solidFill>
                  <a:srgbClr val="4D5156"/>
                </a:solidFill>
                <a:latin typeface="Google Sans"/>
              </a:rPr>
              <a:t>is </a:t>
            </a:r>
            <a:r>
              <a:rPr lang="en-US" sz="1200" dirty="0">
                <a:solidFill>
                  <a:srgbClr val="040C28"/>
                </a:solidFill>
                <a:latin typeface="Google Sans"/>
              </a:rPr>
              <a:t>one approach of paid advertising which enables your website to rank higher and appear among the top search results</a:t>
            </a:r>
            <a:r>
              <a:rPr lang="en-US" sz="1200" dirty="0">
                <a:solidFill>
                  <a:srgbClr val="4D5156"/>
                </a:solidFill>
                <a:latin typeface="Google Sans"/>
              </a:rPr>
              <a:t>. It allows you to bid on keywords to target specific audiences or certain platforms, yielding focused and more significant responses.</a:t>
            </a:r>
            <a:endParaRPr lang="en-US" sz="1200" b="1"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480993" y="427419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6530789" y="4433515"/>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
        <p:nvSpPr>
          <p:cNvPr id="3" name="TextBox 2"/>
          <p:cNvSpPr txBox="1"/>
          <p:nvPr/>
        </p:nvSpPr>
        <p:spPr>
          <a:xfrm>
            <a:off x="8029575" y="4162425"/>
            <a:ext cx="3448050" cy="646331"/>
          </a:xfrm>
          <a:prstGeom prst="rect">
            <a:avLst/>
          </a:prstGeom>
          <a:noFill/>
        </p:spPr>
        <p:txBody>
          <a:bodyPr wrap="square" rtlCol="0">
            <a:spAutoFit/>
          </a:bodyPr>
          <a:lstStyle/>
          <a:p>
            <a:pPr algn="ctr"/>
            <a:r>
              <a:rPr lang="en-US" b="1" dirty="0" smtClean="0">
                <a:latin typeface="Times New Roman" panose="02020603050405020304" pitchFamily="18" charset="0"/>
                <a:cs typeface="Times New Roman" panose="02020603050405020304" pitchFamily="18" charset="0"/>
              </a:rPr>
              <a:t>Introduction To Digital Marketing Communication</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5120298"/>
      </p:ext>
    </p:extLst>
  </p:cSld>
  <p:clrMapOvr>
    <a:masterClrMapping/>
  </p:clrMapOvr>
  <p:transition spd="slow" advTm="7132">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05393" y="933450"/>
            <a:ext cx="5978009" cy="432919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Search engine </a:t>
            </a:r>
            <a:r>
              <a:rPr lang="en-US" b="1" dirty="0" smtClean="0">
                <a:solidFill>
                  <a:schemeClr val="bg1"/>
                </a:solidFill>
                <a:latin typeface="Times New Roman" panose="02020603050405020304" pitchFamily="18" charset="0"/>
                <a:cs typeface="Times New Roman" panose="02020603050405020304" pitchFamily="18" charset="0"/>
              </a:rPr>
              <a:t>optimization </a:t>
            </a:r>
            <a:r>
              <a:rPr lang="en-US" b="1" dirty="0">
                <a:solidFill>
                  <a:schemeClr val="bg1"/>
                </a:solidFill>
                <a:latin typeface="Times New Roman" panose="02020603050405020304" pitchFamily="18" charset="0"/>
                <a:cs typeface="Times New Roman" panose="02020603050405020304" pitchFamily="18" charset="0"/>
              </a:rPr>
              <a:t>(SEO</a:t>
            </a:r>
            <a:r>
              <a:rPr lang="en-US" b="1" dirty="0" smtClean="0">
                <a:solidFill>
                  <a:schemeClr val="bg1"/>
                </a:solidFill>
                <a:latin typeface="Times New Roman" panose="02020603050405020304" pitchFamily="18" charset="0"/>
                <a:cs typeface="Times New Roman" panose="02020603050405020304" pitchFamily="18" charset="0"/>
              </a:rPr>
              <a:t>)</a:t>
            </a:r>
            <a:endParaRPr lang="ar-JO" b="1" dirty="0" smtClean="0">
              <a:solidFill>
                <a:schemeClr val="bg1"/>
              </a:solidFill>
              <a:latin typeface="Times New Roman" panose="02020603050405020304" pitchFamily="18" charset="0"/>
              <a:cs typeface="Times New Roman" panose="02020603050405020304" pitchFamily="18" charset="0"/>
            </a:endParaRPr>
          </a:p>
          <a:p>
            <a:pPr algn="ctr"/>
            <a:r>
              <a:rPr lang="en-US" dirty="0" smtClean="0">
                <a:solidFill>
                  <a:schemeClr val="bg1"/>
                </a:solidFill>
                <a:latin typeface="Times New Roman" panose="02020603050405020304" pitchFamily="18" charset="0"/>
                <a:cs typeface="Times New Roman" panose="02020603050405020304" pitchFamily="18" charset="0"/>
              </a:rPr>
              <a:t>A </a:t>
            </a:r>
            <a:r>
              <a:rPr lang="en-US" dirty="0">
                <a:solidFill>
                  <a:schemeClr val="bg1"/>
                </a:solidFill>
                <a:latin typeface="Times New Roman" panose="02020603050405020304" pitchFamily="18" charset="0"/>
                <a:cs typeface="Times New Roman" panose="02020603050405020304" pitchFamily="18" charset="0"/>
              </a:rPr>
              <a:t>structured approach used to increase the position of a company or its products in search engine natural or organic results listings (the main body of the search results page) for selected keywords or phrases.</a:t>
            </a:r>
            <a:endParaRPr lang="id-ID"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4" name="TextBox 3"/>
          <p:cNvSpPr txBox="1"/>
          <p:nvPr/>
        </p:nvSpPr>
        <p:spPr>
          <a:xfrm>
            <a:off x="7290473" y="4525347"/>
            <a:ext cx="3705239" cy="707886"/>
          </a:xfrm>
          <a:prstGeom prst="rect">
            <a:avLst/>
          </a:prstGeom>
          <a:noFill/>
        </p:spPr>
        <p:txBody>
          <a:bodyPr wrap="square" rtlCol="0">
            <a:spAutoFit/>
          </a:bodyPr>
          <a:lstStyle/>
          <a:p>
            <a:pPr algn="ctr"/>
            <a:r>
              <a:rPr lang="en-US" sz="2000" b="1" dirty="0" smtClean="0">
                <a:latin typeface="Times New Roman" panose="02020603050405020304" pitchFamily="18" charset="0"/>
                <a:cs typeface="Times New Roman" panose="02020603050405020304" pitchFamily="18" charset="0"/>
              </a:rPr>
              <a:t>Introduction to Digital marketing communication</a:t>
            </a:r>
            <a:endParaRPr lang="en-US" sz="2000" b="1"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480993" y="427419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6530789" y="4433515"/>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pic>
        <p:nvPicPr>
          <p:cNvPr id="3" name="Picture 2"/>
          <p:cNvPicPr>
            <a:picLocks noChangeAspect="1"/>
          </p:cNvPicPr>
          <p:nvPr/>
        </p:nvPicPr>
        <p:blipFill>
          <a:blip r:embed="rId12"/>
          <a:stretch>
            <a:fillRect/>
          </a:stretch>
        </p:blipFill>
        <p:spPr>
          <a:xfrm>
            <a:off x="6905625" y="819268"/>
            <a:ext cx="4686299" cy="3210569"/>
          </a:xfrm>
          <a:prstGeom prst="rect">
            <a:avLst/>
          </a:prstGeom>
        </p:spPr>
      </p:pic>
    </p:spTree>
    <p:extLst>
      <p:ext uri="{BB962C8B-B14F-4D97-AF65-F5344CB8AC3E}">
        <p14:creationId xmlns:p14="http://schemas.microsoft.com/office/powerpoint/2010/main" val="1795234919"/>
      </p:ext>
    </p:extLst>
  </p:cSld>
  <p:clrMapOvr>
    <a:masterClrMapping/>
  </p:clrMapOvr>
  <p:transition spd="slow" advTm="7132">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05393" y="933450"/>
            <a:ext cx="5978009" cy="432919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Affiliate marketing </a:t>
            </a:r>
            <a:endParaRPr lang="en-US" sz="2000" b="1" dirty="0" smtClean="0">
              <a:solidFill>
                <a:schemeClr val="bg1"/>
              </a:solidFill>
              <a:latin typeface="Times New Roman" panose="02020603050405020304" pitchFamily="18" charset="0"/>
              <a:cs typeface="Times New Roman" panose="02020603050405020304" pitchFamily="18" charset="0"/>
            </a:endParaRPr>
          </a:p>
          <a:p>
            <a:pPr algn="ctr"/>
            <a:r>
              <a:rPr lang="en-US" dirty="0" smtClean="0">
                <a:solidFill>
                  <a:schemeClr val="bg1"/>
                </a:solidFill>
                <a:latin typeface="Times New Roman" panose="02020603050405020304" pitchFamily="18" charset="0"/>
                <a:cs typeface="Times New Roman" panose="02020603050405020304" pitchFamily="18" charset="0"/>
              </a:rPr>
              <a:t>A commission-based arrangement </a:t>
            </a:r>
            <a:r>
              <a:rPr lang="en-US" dirty="0">
                <a:solidFill>
                  <a:schemeClr val="bg1"/>
                </a:solidFill>
                <a:latin typeface="Times New Roman" panose="02020603050405020304" pitchFamily="18" charset="0"/>
                <a:cs typeface="Times New Roman" panose="02020603050405020304" pitchFamily="18" charset="0"/>
              </a:rPr>
              <a:t>where referring sites (publishers) receive a commission on sales or leads by merchants (retailers). Commission is usually based on a percentage of product sale price or a fixed amount for each sale, but may also be on a per- click basis, for example when an aggregator refers visits to merchants</a:t>
            </a:r>
            <a:r>
              <a:rPr lang="en-US" b="1" dirty="0">
                <a:solidFill>
                  <a:schemeClr val="bg1"/>
                </a:solidFill>
                <a:latin typeface="Times New Roman" panose="02020603050405020304" pitchFamily="18" charset="0"/>
                <a:cs typeface="Times New Roman" panose="02020603050405020304" pitchFamily="18" charset="0"/>
              </a:rPr>
              <a:t>.</a:t>
            </a:r>
            <a:endParaRPr lang="ar-JO" b="1" dirty="0" smtClean="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4" name="TextBox 3"/>
          <p:cNvSpPr txBox="1"/>
          <p:nvPr/>
        </p:nvSpPr>
        <p:spPr>
          <a:xfrm>
            <a:off x="7290473" y="4525347"/>
            <a:ext cx="3705239" cy="707886"/>
          </a:xfrm>
          <a:prstGeom prst="rect">
            <a:avLst/>
          </a:prstGeom>
          <a:noFill/>
        </p:spPr>
        <p:txBody>
          <a:bodyPr wrap="square" rtlCol="0">
            <a:spAutoFit/>
          </a:bodyPr>
          <a:lstStyle/>
          <a:p>
            <a:pPr algn="ctr"/>
            <a:r>
              <a:rPr lang="en-US" sz="2000" b="1" dirty="0" smtClean="0">
                <a:latin typeface="Times New Roman" panose="02020603050405020304" pitchFamily="18" charset="0"/>
                <a:cs typeface="Times New Roman" panose="02020603050405020304" pitchFamily="18" charset="0"/>
              </a:rPr>
              <a:t>Introduction to Digital marketing communication</a:t>
            </a:r>
            <a:endParaRPr lang="en-US" sz="2000" b="1"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480993" y="427419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6530789" y="4433515"/>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pic>
        <p:nvPicPr>
          <p:cNvPr id="3" name="Picture 2"/>
          <p:cNvPicPr>
            <a:picLocks noChangeAspect="1"/>
          </p:cNvPicPr>
          <p:nvPr/>
        </p:nvPicPr>
        <p:blipFill>
          <a:blip r:embed="rId12"/>
          <a:stretch>
            <a:fillRect/>
          </a:stretch>
        </p:blipFill>
        <p:spPr>
          <a:xfrm>
            <a:off x="6971391" y="754166"/>
            <a:ext cx="4601483" cy="3133198"/>
          </a:xfrm>
          <a:prstGeom prst="rect">
            <a:avLst/>
          </a:prstGeom>
        </p:spPr>
      </p:pic>
    </p:spTree>
    <p:extLst>
      <p:ext uri="{BB962C8B-B14F-4D97-AF65-F5344CB8AC3E}">
        <p14:creationId xmlns:p14="http://schemas.microsoft.com/office/powerpoint/2010/main" val="190183058"/>
      </p:ext>
    </p:extLst>
  </p:cSld>
  <p:clrMapOvr>
    <a:masterClrMapping/>
  </p:clrMapOvr>
  <p:transition spd="slow" advTm="7132">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05393" y="933450"/>
            <a:ext cx="5978009" cy="432919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Email marketing </a:t>
            </a:r>
            <a:r>
              <a:rPr lang="en-US" b="1" dirty="0" smtClean="0">
                <a:solidFill>
                  <a:schemeClr val="bg1"/>
                </a:solidFill>
                <a:latin typeface="Times New Roman" panose="02020603050405020304" pitchFamily="18" charset="0"/>
                <a:cs typeface="Times New Roman" panose="02020603050405020304" pitchFamily="18" charset="0"/>
              </a:rPr>
              <a:t>:</a:t>
            </a:r>
          </a:p>
          <a:p>
            <a:pPr algn="ctr"/>
            <a:r>
              <a:rPr lang="en-US" dirty="0" smtClean="0">
                <a:solidFill>
                  <a:schemeClr val="bg1"/>
                </a:solidFill>
                <a:latin typeface="Times New Roman" panose="02020603050405020304" pitchFamily="18" charset="0"/>
                <a:cs typeface="Times New Roman" panose="02020603050405020304" pitchFamily="18" charset="0"/>
              </a:rPr>
              <a:t>Typically </a:t>
            </a:r>
            <a:r>
              <a:rPr lang="en-US" dirty="0">
                <a:solidFill>
                  <a:schemeClr val="bg1"/>
                </a:solidFill>
                <a:latin typeface="Times New Roman" panose="02020603050405020304" pitchFamily="18" charset="0"/>
                <a:cs typeface="Times New Roman" panose="02020603050405020304" pitchFamily="18" charset="0"/>
              </a:rPr>
              <a:t>applied </a:t>
            </a:r>
            <a:r>
              <a:rPr lang="en-US" dirty="0" smtClean="0">
                <a:solidFill>
                  <a:schemeClr val="bg1"/>
                </a:solidFill>
                <a:latin typeface="Times New Roman" panose="02020603050405020304" pitchFamily="18" charset="0"/>
                <a:cs typeface="Times New Roman" panose="02020603050405020304" pitchFamily="18" charset="0"/>
              </a:rPr>
              <a:t>to outbound </a:t>
            </a:r>
            <a:r>
              <a:rPr lang="en-US" dirty="0">
                <a:solidFill>
                  <a:schemeClr val="bg1"/>
                </a:solidFill>
                <a:latin typeface="Times New Roman" panose="02020603050405020304" pitchFamily="18" charset="0"/>
                <a:cs typeface="Times New Roman" panose="02020603050405020304" pitchFamily="18" charset="0"/>
              </a:rPr>
              <a:t>communications from a company to prospects or customers to encourage purchase or branding goals</a:t>
            </a:r>
            <a:r>
              <a:rPr lang="en-US" b="1" dirty="0">
                <a:solidFill>
                  <a:schemeClr val="bg1"/>
                </a:solidFill>
                <a:latin typeface="Times New Roman" panose="02020603050405020304" pitchFamily="18" charset="0"/>
                <a:cs typeface="Times New Roman" panose="02020603050405020304" pitchFamily="18" charset="0"/>
              </a:rPr>
              <a:t>. Email marketing </a:t>
            </a:r>
            <a:r>
              <a:rPr lang="en-US" dirty="0">
                <a:solidFill>
                  <a:schemeClr val="bg1"/>
                </a:solidFill>
                <a:latin typeface="Times New Roman" panose="02020603050405020304" pitchFamily="18" charset="0"/>
                <a:cs typeface="Times New Roman" panose="02020603050405020304" pitchFamily="18" charset="0"/>
              </a:rPr>
              <a:t>is most commonly used for mailing to existing customers on a </a:t>
            </a:r>
            <a:r>
              <a:rPr lang="en-US" dirty="0" smtClean="0">
                <a:solidFill>
                  <a:schemeClr val="bg1"/>
                </a:solidFill>
                <a:latin typeface="Times New Roman" panose="02020603050405020304" pitchFamily="18" charset="0"/>
                <a:cs typeface="Times New Roman" panose="02020603050405020304" pitchFamily="18" charset="0"/>
              </a:rPr>
              <a:t>house list, </a:t>
            </a:r>
            <a:r>
              <a:rPr lang="en-US" dirty="0">
                <a:solidFill>
                  <a:schemeClr val="bg1"/>
                </a:solidFill>
                <a:latin typeface="Times New Roman" panose="02020603050405020304" pitchFamily="18" charset="0"/>
                <a:cs typeface="Times New Roman" panose="02020603050405020304" pitchFamily="18" charset="0"/>
              </a:rPr>
              <a:t>but can also be used for mailing prospects on a rented or co-branded list. Emails may be sent as part of a one-off campaign or can be automated, event-based, triggered emails, such as a welcome strategy that can be broadcast based on rules about intervals and customer characteristics</a:t>
            </a:r>
            <a:endParaRPr lang="ar-JO" dirty="0" smtClean="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4" name="TextBox 3"/>
          <p:cNvSpPr txBox="1"/>
          <p:nvPr/>
        </p:nvSpPr>
        <p:spPr>
          <a:xfrm>
            <a:off x="7290473" y="4525347"/>
            <a:ext cx="3705239" cy="707886"/>
          </a:xfrm>
          <a:prstGeom prst="rect">
            <a:avLst/>
          </a:prstGeom>
          <a:noFill/>
        </p:spPr>
        <p:txBody>
          <a:bodyPr wrap="square" rtlCol="0">
            <a:spAutoFit/>
          </a:bodyPr>
          <a:lstStyle/>
          <a:p>
            <a:pPr algn="ctr"/>
            <a:r>
              <a:rPr lang="en-US" sz="2000" b="1" dirty="0" smtClean="0">
                <a:latin typeface="Times New Roman" panose="02020603050405020304" pitchFamily="18" charset="0"/>
                <a:cs typeface="Times New Roman" panose="02020603050405020304" pitchFamily="18" charset="0"/>
              </a:rPr>
              <a:t>Introduction to Digital marketing communication</a:t>
            </a:r>
            <a:endParaRPr lang="en-US" sz="2000" b="1"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480993" y="452826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6480993" y="4696807"/>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pic>
        <p:nvPicPr>
          <p:cNvPr id="3" name="Picture 2"/>
          <p:cNvPicPr>
            <a:picLocks noChangeAspect="1"/>
          </p:cNvPicPr>
          <p:nvPr/>
        </p:nvPicPr>
        <p:blipFill>
          <a:blip r:embed="rId12"/>
          <a:stretch>
            <a:fillRect/>
          </a:stretch>
        </p:blipFill>
        <p:spPr>
          <a:xfrm>
            <a:off x="7034981" y="954947"/>
            <a:ext cx="4185469" cy="3286916"/>
          </a:xfrm>
          <a:prstGeom prst="rect">
            <a:avLst/>
          </a:prstGeom>
        </p:spPr>
      </p:pic>
    </p:spTree>
    <p:extLst>
      <p:ext uri="{BB962C8B-B14F-4D97-AF65-F5344CB8AC3E}">
        <p14:creationId xmlns:p14="http://schemas.microsoft.com/office/powerpoint/2010/main" val="1750360425"/>
      </p:ext>
    </p:extLst>
  </p:cSld>
  <p:clrMapOvr>
    <a:masterClrMapping/>
  </p:clrMapOvr>
  <p:transition spd="slow" advTm="7132">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05393" y="933450"/>
            <a:ext cx="5978009" cy="432919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Landing </a:t>
            </a:r>
            <a:r>
              <a:rPr lang="en-US" sz="2400" b="1" dirty="0" smtClean="0">
                <a:solidFill>
                  <a:schemeClr val="bg1"/>
                </a:solidFill>
                <a:latin typeface="Times New Roman" panose="02020603050405020304" pitchFamily="18" charset="0"/>
                <a:cs typeface="Times New Roman" panose="02020603050405020304" pitchFamily="18" charset="0"/>
              </a:rPr>
              <a:t>page</a:t>
            </a:r>
          </a:p>
          <a:p>
            <a:pPr algn="ctr"/>
            <a:r>
              <a:rPr lang="en-US" dirty="0" smtClean="0">
                <a:solidFill>
                  <a:schemeClr val="bg1"/>
                </a:solidFill>
                <a:latin typeface="Times New Roman" panose="02020603050405020304" pitchFamily="18" charset="0"/>
                <a:cs typeface="Times New Roman" panose="02020603050405020304" pitchFamily="18" charset="0"/>
              </a:rPr>
              <a:t>A </a:t>
            </a:r>
            <a:r>
              <a:rPr lang="en-US" dirty="0">
                <a:solidFill>
                  <a:schemeClr val="bg1"/>
                </a:solidFill>
                <a:latin typeface="Times New Roman" panose="02020603050405020304" pitchFamily="18" charset="0"/>
                <a:cs typeface="Times New Roman" panose="02020603050405020304" pitchFamily="18" charset="0"/>
              </a:rPr>
              <a:t>destination page when a user clicks on an ad or other form of link from a referring site. It can be a home page but more typically and desirably, a landing page is a page with the messaging focused on the offer in the ad. This will </a:t>
            </a:r>
            <a:r>
              <a:rPr lang="en-US" dirty="0" smtClean="0">
                <a:solidFill>
                  <a:schemeClr val="bg1"/>
                </a:solidFill>
                <a:latin typeface="Times New Roman" panose="02020603050405020304" pitchFamily="18" charset="0"/>
                <a:cs typeface="Times New Roman" panose="02020603050405020304" pitchFamily="18" charset="0"/>
              </a:rPr>
              <a:t>maximize </a:t>
            </a:r>
            <a:r>
              <a:rPr lang="en-US" dirty="0">
                <a:solidFill>
                  <a:schemeClr val="bg1"/>
                </a:solidFill>
                <a:latin typeface="Times New Roman" panose="02020603050405020304" pitchFamily="18" charset="0"/>
                <a:cs typeface="Times New Roman" panose="02020603050405020304" pitchFamily="18" charset="0"/>
              </a:rPr>
              <a:t>conversion rates and brand </a:t>
            </a:r>
            <a:r>
              <a:rPr lang="en-US" dirty="0" smtClean="0">
                <a:solidFill>
                  <a:schemeClr val="bg1"/>
                </a:solidFill>
                <a:latin typeface="Times New Roman" panose="02020603050405020304" pitchFamily="18" charset="0"/>
                <a:cs typeface="Times New Roman" panose="02020603050405020304" pitchFamily="18" charset="0"/>
              </a:rPr>
              <a:t>favorability.</a:t>
            </a:r>
            <a:endParaRPr lang="ar-JO" dirty="0" smtClean="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4" name="TextBox 3"/>
          <p:cNvSpPr txBox="1"/>
          <p:nvPr/>
        </p:nvSpPr>
        <p:spPr>
          <a:xfrm>
            <a:off x="7290473" y="4525347"/>
            <a:ext cx="3705239" cy="707886"/>
          </a:xfrm>
          <a:prstGeom prst="rect">
            <a:avLst/>
          </a:prstGeom>
          <a:noFill/>
        </p:spPr>
        <p:txBody>
          <a:bodyPr wrap="square" rtlCol="0">
            <a:spAutoFit/>
          </a:bodyPr>
          <a:lstStyle/>
          <a:p>
            <a:pPr algn="ctr"/>
            <a:r>
              <a:rPr lang="en-US" sz="2000" b="1" dirty="0" smtClean="0">
                <a:latin typeface="Times New Roman" panose="02020603050405020304" pitchFamily="18" charset="0"/>
                <a:cs typeface="Times New Roman" panose="02020603050405020304" pitchFamily="18" charset="0"/>
              </a:rPr>
              <a:t>Introduction to Digital marketing communication</a:t>
            </a:r>
            <a:endParaRPr lang="en-US" sz="2000" b="1"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480993" y="452826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6480993" y="4696807"/>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pic>
        <p:nvPicPr>
          <p:cNvPr id="3" name="Picture 2"/>
          <p:cNvPicPr>
            <a:picLocks noChangeAspect="1"/>
          </p:cNvPicPr>
          <p:nvPr/>
        </p:nvPicPr>
        <p:blipFill>
          <a:blip r:embed="rId12"/>
          <a:stretch>
            <a:fillRect/>
          </a:stretch>
        </p:blipFill>
        <p:spPr>
          <a:xfrm>
            <a:off x="7026497" y="933450"/>
            <a:ext cx="3969215" cy="3207983"/>
          </a:xfrm>
          <a:prstGeom prst="rect">
            <a:avLst/>
          </a:prstGeom>
        </p:spPr>
      </p:pic>
    </p:spTree>
    <p:extLst>
      <p:ext uri="{BB962C8B-B14F-4D97-AF65-F5344CB8AC3E}">
        <p14:creationId xmlns:p14="http://schemas.microsoft.com/office/powerpoint/2010/main" val="1179061944"/>
      </p:ext>
    </p:extLst>
  </p:cSld>
  <p:clrMapOvr>
    <a:masterClrMapping/>
  </p:clrMapOvr>
  <p:transition spd="slow" advTm="7132">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6943726" y="933450"/>
            <a:ext cx="4257674" cy="2513750"/>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1105393" y="933450"/>
            <a:ext cx="5978009" cy="252453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Web (or </a:t>
            </a:r>
            <a:r>
              <a:rPr lang="en-US" sz="2400" b="1" dirty="0" smtClean="0">
                <a:solidFill>
                  <a:schemeClr val="bg1"/>
                </a:solidFill>
                <a:latin typeface="Times New Roman" panose="02020603050405020304" pitchFamily="18" charset="0"/>
                <a:cs typeface="Times New Roman" panose="02020603050405020304" pitchFamily="18" charset="0"/>
              </a:rPr>
              <a:t>digital)analytics</a:t>
            </a:r>
          </a:p>
          <a:p>
            <a:pPr algn="ctr"/>
            <a:r>
              <a:rPr lang="en-US" dirty="0" smtClean="0">
                <a:solidFill>
                  <a:schemeClr val="bg1"/>
                </a:solidFill>
                <a:latin typeface="Times New Roman" panose="02020603050405020304" pitchFamily="18" charset="0"/>
                <a:cs typeface="Times New Roman" panose="02020603050405020304" pitchFamily="18" charset="0"/>
              </a:rPr>
              <a:t>Techniques </a:t>
            </a:r>
            <a:r>
              <a:rPr lang="en-US" dirty="0">
                <a:solidFill>
                  <a:schemeClr val="bg1"/>
                </a:solidFill>
                <a:latin typeface="Times New Roman" panose="02020603050405020304" pitchFamily="18" charset="0"/>
                <a:cs typeface="Times New Roman" panose="02020603050405020304" pitchFamily="18" charset="0"/>
              </a:rPr>
              <a:t>used to assess and improve the contribution of digital marketing to a business, including reviewing traffic volume, referrals, clickstreams, online reach data, customer satisfaction surveys, leads and </a:t>
            </a:r>
            <a:r>
              <a:rPr lang="en-US" dirty="0" smtClean="0">
                <a:solidFill>
                  <a:schemeClr val="bg1"/>
                </a:solidFill>
                <a:latin typeface="Times New Roman" panose="02020603050405020304" pitchFamily="18" charset="0"/>
                <a:cs typeface="Times New Roman" panose="02020603050405020304" pitchFamily="18" charset="0"/>
              </a:rPr>
              <a:t>sales</a:t>
            </a:r>
            <a:endParaRPr lang="ar-JO" dirty="0" smtClean="0">
              <a:solidFill>
                <a:schemeClr val="bg1"/>
              </a:solidFill>
              <a:latin typeface="Times New Roman" panose="02020603050405020304" pitchFamily="18" charset="0"/>
              <a:cs typeface="Times New Roman" panose="02020603050405020304" pitchFamily="18" charset="0"/>
            </a:endParaRPr>
          </a:p>
          <a:p>
            <a:pPr algn="ctr"/>
            <a:endParaRPr lang="ar-JO" dirty="0" smtClean="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4" name="TextBox 3"/>
          <p:cNvSpPr txBox="1"/>
          <p:nvPr/>
        </p:nvSpPr>
        <p:spPr>
          <a:xfrm>
            <a:off x="7219943" y="4344557"/>
            <a:ext cx="3705239" cy="707886"/>
          </a:xfrm>
          <a:prstGeom prst="rect">
            <a:avLst/>
          </a:prstGeom>
          <a:noFill/>
        </p:spPr>
        <p:txBody>
          <a:bodyPr wrap="square" rtlCol="0">
            <a:spAutoFit/>
          </a:bodyPr>
          <a:lstStyle/>
          <a:p>
            <a:pPr algn="ctr"/>
            <a:r>
              <a:rPr lang="en-US" sz="2000" b="1" dirty="0" smtClean="0">
                <a:latin typeface="Times New Roman" panose="02020603050405020304" pitchFamily="18" charset="0"/>
                <a:cs typeface="Times New Roman" panose="02020603050405020304" pitchFamily="18" charset="0"/>
              </a:rPr>
              <a:t>Introduction to Digital marketing communication</a:t>
            </a:r>
            <a:endParaRPr lang="en-US" sz="2000" b="1"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790436" y="3083550"/>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6839613" y="3326557"/>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
        <p:nvSpPr>
          <p:cNvPr id="3" name="TextBox 2"/>
          <p:cNvSpPr txBox="1"/>
          <p:nvPr/>
        </p:nvSpPr>
        <p:spPr>
          <a:xfrm>
            <a:off x="1105393" y="3709739"/>
            <a:ext cx="5581650" cy="2339102"/>
          </a:xfrm>
          <a:prstGeom prst="rect">
            <a:avLst/>
          </a:prstGeom>
          <a:noFill/>
        </p:spPr>
        <p:txBody>
          <a:bodyPr wrap="square" rtlCol="0">
            <a:spAutoFit/>
          </a:bodyPr>
          <a:lstStyle/>
          <a:p>
            <a:pPr lvl="0"/>
            <a:r>
              <a:rPr lang="en-US" sz="1400" b="1" dirty="0">
                <a:solidFill>
                  <a:schemeClr val="accent1">
                    <a:lumMod val="50000"/>
                  </a:schemeClr>
                </a:solidFill>
                <a:latin typeface="Times New Roman" panose="02020603050405020304" pitchFamily="18" charset="0"/>
                <a:cs typeface="Times New Roman" panose="02020603050405020304" pitchFamily="18" charset="0"/>
              </a:rPr>
              <a:t>Competitive landscape analytics -</a:t>
            </a:r>
            <a:r>
              <a:rPr lang="en-US" sz="1400" dirty="0">
                <a:solidFill>
                  <a:schemeClr val="accent1">
                    <a:lumMod val="50000"/>
                  </a:schemeClr>
                </a:solidFill>
                <a:latin typeface="Times New Roman" panose="02020603050405020304" pitchFamily="18" charset="0"/>
                <a:cs typeface="Times New Roman" panose="02020603050405020304" pitchFamily="18" charset="0"/>
              </a:rPr>
              <a:t> tracking how competitors attract, convert, and retain customers</a:t>
            </a:r>
          </a:p>
          <a:p>
            <a:pPr lvl="0"/>
            <a:r>
              <a:rPr lang="en-US" sz="1400" b="1" dirty="0">
                <a:solidFill>
                  <a:schemeClr val="accent1">
                    <a:lumMod val="50000"/>
                  </a:schemeClr>
                </a:solidFill>
                <a:latin typeface="Times New Roman" panose="02020603050405020304" pitchFamily="18" charset="0"/>
                <a:cs typeface="Times New Roman" panose="02020603050405020304" pitchFamily="18" charset="0"/>
              </a:rPr>
              <a:t>Customer behavior analytics - </a:t>
            </a:r>
            <a:r>
              <a:rPr lang="en-US" sz="1400" dirty="0">
                <a:solidFill>
                  <a:schemeClr val="accent1">
                    <a:lumMod val="50000"/>
                  </a:schemeClr>
                </a:solidFill>
                <a:latin typeface="Times New Roman" panose="02020603050405020304" pitchFamily="18" charset="0"/>
                <a:cs typeface="Times New Roman" panose="02020603050405020304" pitchFamily="18" charset="0"/>
              </a:rPr>
              <a:t>determining the what, where, when, how, and for how long about your customer's online behavior</a:t>
            </a:r>
          </a:p>
          <a:p>
            <a:pPr lvl="0"/>
            <a:r>
              <a:rPr lang="en-US" sz="1400" dirty="0">
                <a:solidFill>
                  <a:schemeClr val="accent1">
                    <a:lumMod val="50000"/>
                  </a:schemeClr>
                </a:solidFill>
                <a:latin typeface="Times New Roman" panose="02020603050405020304" pitchFamily="18" charset="0"/>
                <a:cs typeface="Times New Roman" panose="02020603050405020304" pitchFamily="18" charset="0"/>
              </a:rPr>
              <a:t>Performance analytics - how well your brand is performing in critical locations like Instagram and Google. Also, KPIs like sales, revenues, average order value, etc.</a:t>
            </a:r>
          </a:p>
          <a:p>
            <a:pPr lvl="0"/>
            <a:r>
              <a:rPr lang="en-US" sz="1400" b="1" dirty="0">
                <a:solidFill>
                  <a:schemeClr val="accent1">
                    <a:lumMod val="50000"/>
                  </a:schemeClr>
                </a:solidFill>
                <a:latin typeface="Times New Roman" panose="02020603050405020304" pitchFamily="18" charset="0"/>
                <a:cs typeface="Times New Roman" panose="02020603050405020304" pitchFamily="18" charset="0"/>
              </a:rPr>
              <a:t>Predictive analytics - </a:t>
            </a:r>
            <a:r>
              <a:rPr lang="en-US" sz="1400" dirty="0">
                <a:solidFill>
                  <a:schemeClr val="accent1">
                    <a:lumMod val="50000"/>
                  </a:schemeClr>
                </a:solidFill>
                <a:latin typeface="Times New Roman" panose="02020603050405020304" pitchFamily="18" charset="0"/>
                <a:cs typeface="Times New Roman" panose="02020603050405020304" pitchFamily="18" charset="0"/>
              </a:rPr>
              <a:t>Predictive analytics in marketing anticipates your customer's next move. Be there with the right message.</a:t>
            </a:r>
          </a:p>
          <a:p>
            <a:pPr lvl="0" algn="ctr"/>
            <a:endParaRPr lang="ar-JO" sz="2000" dirty="0">
              <a:solidFill>
                <a:schemeClr val="accent1">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0644230"/>
      </p:ext>
    </p:extLst>
  </p:cSld>
  <p:clrMapOvr>
    <a:masterClrMapping/>
  </p:clrMapOvr>
  <p:transition spd="slow" advTm="7132">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7133197" y="961534"/>
            <a:ext cx="4405210" cy="4356803"/>
          </a:xfrm>
        </p:spPr>
      </p:pic>
      <p:sp>
        <p:nvSpPr>
          <p:cNvPr id="2" name="Rectangle 1">
            <a:extLst>
              <a:ext uri="{FF2B5EF4-FFF2-40B4-BE49-F238E27FC236}">
                <a16:creationId xmlns:a16="http://schemas.microsoft.com/office/drawing/2014/main" id="{40AD33B2-84DB-498D-99BC-48015ABD3174}"/>
              </a:ext>
            </a:extLst>
          </p:cNvPr>
          <p:cNvSpPr/>
          <p:nvPr/>
        </p:nvSpPr>
        <p:spPr>
          <a:xfrm>
            <a:off x="1113777" y="1027522"/>
            <a:ext cx="6019420" cy="44533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RACE consists of four steps designed to help engage prospects, customers and fans with brands throughout the customer lifecycle</a:t>
            </a:r>
            <a:r>
              <a:rPr lang="en-US" b="1" dirty="0" smtClean="0">
                <a:solidFill>
                  <a:schemeClr val="bg1"/>
                </a:solidFill>
                <a:latin typeface="Times New Roman" panose="02020603050405020304" pitchFamily="18" charset="0"/>
                <a:cs typeface="Times New Roman" panose="02020603050405020304" pitchFamily="18" charset="0"/>
              </a:rPr>
              <a:t>:</a:t>
            </a:r>
          </a:p>
          <a:p>
            <a:pPr marL="285750" indent="-285750">
              <a:buFont typeface="Wingdings" panose="05000000000000000000" pitchFamily="2" charset="2"/>
              <a:buChar char="q"/>
            </a:pPr>
            <a:r>
              <a:rPr lang="en-US" b="1" dirty="0" smtClean="0">
                <a:solidFill>
                  <a:schemeClr val="bg1"/>
                </a:solidFill>
                <a:latin typeface="Times New Roman" panose="02020603050405020304" pitchFamily="18" charset="0"/>
                <a:cs typeface="Times New Roman" panose="02020603050405020304" pitchFamily="18" charset="0"/>
              </a:rPr>
              <a:t> </a:t>
            </a:r>
            <a:r>
              <a:rPr lang="en-US" b="1" dirty="0">
                <a:solidFill>
                  <a:schemeClr val="bg1"/>
                </a:solidFill>
                <a:latin typeface="Times New Roman" panose="02020603050405020304" pitchFamily="18" charset="0"/>
                <a:cs typeface="Times New Roman" panose="02020603050405020304" pitchFamily="18" charset="0"/>
              </a:rPr>
              <a:t>Step 1: Reach </a:t>
            </a:r>
            <a:r>
              <a:rPr lang="en-US" dirty="0">
                <a:solidFill>
                  <a:schemeClr val="bg1"/>
                </a:solidFill>
                <a:latin typeface="Times New Roman" panose="02020603050405020304" pitchFamily="18" charset="0"/>
                <a:cs typeface="Times New Roman" panose="02020603050405020304" pitchFamily="18" charset="0"/>
              </a:rPr>
              <a:t>- Build awareness of a brand, its products and services on other sites </a:t>
            </a:r>
            <a:r>
              <a:rPr lang="en-US" dirty="0" smtClean="0">
                <a:solidFill>
                  <a:schemeClr val="bg1"/>
                </a:solidFill>
                <a:latin typeface="Times New Roman" panose="02020603050405020304" pitchFamily="18" charset="0"/>
                <a:cs typeface="Times New Roman" panose="02020603050405020304" pitchFamily="18" charset="0"/>
              </a:rPr>
              <a:t>and in </a:t>
            </a:r>
            <a:r>
              <a:rPr lang="en-US" dirty="0">
                <a:solidFill>
                  <a:schemeClr val="bg1"/>
                </a:solidFill>
                <a:latin typeface="Times New Roman" panose="02020603050405020304" pitchFamily="18" charset="0"/>
                <a:cs typeface="Times New Roman" panose="02020603050405020304" pitchFamily="18" charset="0"/>
              </a:rPr>
              <a:t>offline media and build traffic by driving visits to web and social media presences</a:t>
            </a:r>
            <a:r>
              <a:rPr lang="en-US" dirty="0" smtClean="0">
                <a:solidFill>
                  <a:schemeClr val="bg1"/>
                </a:solidFill>
                <a:latin typeface="Times New Roman" panose="02020603050405020304" pitchFamily="18" charset="0"/>
                <a:cs typeface="Times New Roman" panose="02020603050405020304" pitchFamily="18" charset="0"/>
              </a:rPr>
              <a:t>.</a:t>
            </a:r>
          </a:p>
          <a:p>
            <a:endParaRPr lang="en-US" dirty="0" smtClean="0">
              <a:solidFill>
                <a:schemeClr val="bg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q"/>
            </a:pPr>
            <a:r>
              <a:rPr lang="en-US" b="1" dirty="0" smtClean="0">
                <a:solidFill>
                  <a:schemeClr val="bg1"/>
                </a:solidFill>
                <a:latin typeface="Times New Roman" panose="02020603050405020304" pitchFamily="18" charset="0"/>
                <a:cs typeface="Times New Roman" panose="02020603050405020304" pitchFamily="18" charset="0"/>
              </a:rPr>
              <a:t> </a:t>
            </a:r>
            <a:r>
              <a:rPr lang="en-US" b="1" dirty="0">
                <a:solidFill>
                  <a:schemeClr val="bg1"/>
                </a:solidFill>
                <a:latin typeface="Times New Roman" panose="02020603050405020304" pitchFamily="18" charset="0"/>
                <a:cs typeface="Times New Roman" panose="02020603050405020304" pitchFamily="18" charset="0"/>
              </a:rPr>
              <a:t>Step 2: Act </a:t>
            </a:r>
            <a:r>
              <a:rPr lang="en-US" dirty="0">
                <a:solidFill>
                  <a:schemeClr val="bg1"/>
                </a:solidFill>
                <a:latin typeface="Times New Roman" panose="02020603050405020304" pitchFamily="18" charset="0"/>
                <a:cs typeface="Times New Roman" panose="02020603050405020304" pitchFamily="18" charset="0"/>
              </a:rPr>
              <a:t>- Engage audience with brand on its website or other online presence to encourage them to interact with a company or other customers. In many sectors, the aim of the Act stage is lead generation, i.e. to gain permission to market to a prospect using email, SMS or mobile app notifications</a:t>
            </a:r>
            <a:endParaRPr lang="id-ID" dirty="0">
              <a:solidFill>
                <a:schemeClr val="bg1"/>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537897" y="5256781"/>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6637488" y="5497214"/>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4" name="TextBox 3"/>
          <p:cNvSpPr txBox="1"/>
          <p:nvPr/>
        </p:nvSpPr>
        <p:spPr>
          <a:xfrm>
            <a:off x="7728497" y="5256781"/>
            <a:ext cx="3705239" cy="646331"/>
          </a:xfrm>
          <a:prstGeom prst="rect">
            <a:avLst/>
          </a:prstGeom>
          <a:noFill/>
        </p:spPr>
        <p:txBody>
          <a:bodyPr wrap="square" rtlCol="0">
            <a:spAutoFit/>
          </a:bodyPr>
          <a:lstStyle/>
          <a:p>
            <a:pPr algn="ctr"/>
            <a:r>
              <a:rPr lang="en-US" b="1" dirty="0" smtClean="0">
                <a:latin typeface="Times New Roman" panose="02020603050405020304" pitchFamily="18" charset="0"/>
                <a:cs typeface="Times New Roman" panose="02020603050405020304" pitchFamily="18" charset="0"/>
              </a:rPr>
              <a:t>Using digital media channels to support business objectives</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7731953"/>
      </p:ext>
    </p:extLst>
  </p:cSld>
  <p:clrMapOvr>
    <a:masterClrMapping/>
  </p:clrMapOvr>
  <p:transition spd="slow" advTm="7132">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13777" y="1027522"/>
            <a:ext cx="6019420" cy="44533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q"/>
            </a:pPr>
            <a:r>
              <a:rPr lang="en-US" dirty="0">
                <a:solidFill>
                  <a:schemeClr val="bg1"/>
                </a:solidFill>
                <a:latin typeface="Times New Roman" panose="02020603050405020304" pitchFamily="18" charset="0"/>
                <a:cs typeface="Times New Roman" panose="02020603050405020304" pitchFamily="18" charset="0"/>
              </a:rPr>
              <a:t>Step 3: Convert - Achieve conversion to generate sales on web presences and offline. </a:t>
            </a:r>
            <a:endParaRPr lang="en-US" dirty="0" smtClean="0">
              <a:solidFill>
                <a:schemeClr val="bg1"/>
              </a:solidFill>
              <a:latin typeface="Times New Roman" panose="02020603050405020304" pitchFamily="18" charset="0"/>
              <a:cs typeface="Times New Roman" panose="02020603050405020304" pitchFamily="18" charset="0"/>
            </a:endParaRPr>
          </a:p>
          <a:p>
            <a:pPr marL="285750" indent="-285750" algn="ctr">
              <a:buFont typeface="Wingdings" panose="05000000000000000000" pitchFamily="2" charset="2"/>
              <a:buChar char="q"/>
            </a:pPr>
            <a:r>
              <a:rPr lang="en-US" dirty="0" smtClean="0">
                <a:solidFill>
                  <a:schemeClr val="bg1"/>
                </a:solidFill>
                <a:latin typeface="Times New Roman" panose="02020603050405020304" pitchFamily="18" charset="0"/>
                <a:cs typeface="Times New Roman" panose="02020603050405020304" pitchFamily="18" charset="0"/>
              </a:rPr>
              <a:t>Step </a:t>
            </a:r>
            <a:r>
              <a:rPr lang="en-US" dirty="0">
                <a:solidFill>
                  <a:schemeClr val="bg1"/>
                </a:solidFill>
                <a:latin typeface="Times New Roman" panose="02020603050405020304" pitchFamily="18" charset="0"/>
                <a:cs typeface="Times New Roman" panose="02020603050405020304" pitchFamily="18" charset="0"/>
              </a:rPr>
              <a:t>4: Engage - Build customer relationships through time to achieve retention goals.</a:t>
            </a:r>
            <a:endParaRPr lang="id-ID" dirty="0">
              <a:solidFill>
                <a:schemeClr val="bg1"/>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537897" y="527241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6637488" y="5480849"/>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pic>
        <p:nvPicPr>
          <p:cNvPr id="6" name="Picture Placeholder 5"/>
          <p:cNvPicPr>
            <a:picLocks noGrp="1" noChangeAspect="1"/>
          </p:cNvPicPr>
          <p:nvPr>
            <p:ph type="pic" sz="quarter" idx="10"/>
          </p:nvPr>
        </p:nvPicPr>
        <p:blipFill>
          <a:blip r:embed="rId12">
            <a:extLst>
              <a:ext uri="{28A0092B-C50C-407E-A947-70E740481C1C}">
                <a14:useLocalDpi xmlns:a14="http://schemas.microsoft.com/office/drawing/2010/main" val="0"/>
              </a:ext>
            </a:extLst>
          </a:blip>
          <a:stretch>
            <a:fillRect/>
          </a:stretch>
        </p:blipFill>
        <p:spPr>
          <a:xfrm>
            <a:off x="7133197" y="961534"/>
            <a:ext cx="4405210" cy="4356803"/>
          </a:xfrm>
        </p:spPr>
      </p:pic>
      <p:sp>
        <p:nvSpPr>
          <p:cNvPr id="4" name="TextBox 3"/>
          <p:cNvSpPr txBox="1"/>
          <p:nvPr/>
        </p:nvSpPr>
        <p:spPr>
          <a:xfrm>
            <a:off x="7728497" y="5256781"/>
            <a:ext cx="3705239" cy="646331"/>
          </a:xfrm>
          <a:prstGeom prst="rect">
            <a:avLst/>
          </a:prstGeom>
          <a:noFill/>
        </p:spPr>
        <p:txBody>
          <a:bodyPr wrap="square" rtlCol="0">
            <a:spAutoFit/>
          </a:bodyPr>
          <a:lstStyle/>
          <a:p>
            <a:pPr algn="ctr"/>
            <a:r>
              <a:rPr lang="en-US" b="1" dirty="0" smtClean="0">
                <a:latin typeface="Times New Roman" panose="02020603050405020304" pitchFamily="18" charset="0"/>
                <a:cs typeface="Times New Roman" panose="02020603050405020304" pitchFamily="18" charset="0"/>
              </a:rPr>
              <a:t>Using digital media channels to support business objectives</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9025895"/>
      </p:ext>
    </p:extLst>
  </p:cSld>
  <p:clrMapOvr>
    <a:masterClrMapping/>
  </p:clrMapOvr>
  <p:transition spd="slow" advTm="7132">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pic>
        <p:nvPicPr>
          <p:cNvPr id="6" name="Picture Placeholder 5"/>
          <p:cNvPicPr>
            <a:picLocks noGrp="1" noChangeAspect="1"/>
          </p:cNvPicPr>
          <p:nvPr>
            <p:ph type="pic" sz="quarter" idx="10"/>
          </p:nvPr>
        </p:nvPicPr>
        <p:blipFill>
          <a:blip r:embed="rId12">
            <a:extLst>
              <a:ext uri="{28A0092B-C50C-407E-A947-70E740481C1C}">
                <a14:useLocalDpi xmlns:a14="http://schemas.microsoft.com/office/drawing/2010/main" val="0"/>
              </a:ext>
            </a:extLst>
          </a:blip>
          <a:stretch>
            <a:fillRect/>
          </a:stretch>
        </p:blipFill>
        <p:spPr>
          <a:xfrm>
            <a:off x="4534293" y="961534"/>
            <a:ext cx="6947554" cy="4147478"/>
          </a:xfrm>
        </p:spPr>
      </p:pic>
      <p:sp>
        <p:nvSpPr>
          <p:cNvPr id="4" name="TextBox 3"/>
          <p:cNvSpPr txBox="1"/>
          <p:nvPr/>
        </p:nvSpPr>
        <p:spPr>
          <a:xfrm>
            <a:off x="7276598" y="5109012"/>
            <a:ext cx="3705239" cy="646331"/>
          </a:xfrm>
          <a:prstGeom prst="rect">
            <a:avLst/>
          </a:prstGeom>
          <a:noFill/>
        </p:spPr>
        <p:txBody>
          <a:bodyPr wrap="square" rtlCol="0">
            <a:spAutoFit/>
          </a:bodyPr>
          <a:lstStyle/>
          <a:p>
            <a:pPr algn="ctr"/>
            <a:r>
              <a:rPr lang="en-US" b="1" dirty="0" smtClean="0">
                <a:latin typeface="Times New Roman" panose="02020603050405020304" pitchFamily="18" charset="0"/>
                <a:cs typeface="Times New Roman" panose="02020603050405020304" pitchFamily="18" charset="0"/>
              </a:rPr>
              <a:t>THE KEY TYPES OF DIGITAL MEDIA CHANNELS</a:t>
            </a:r>
            <a:endParaRPr lang="en-US" b="1"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40AD33B2-84DB-498D-99BC-48015ABD3174}"/>
              </a:ext>
            </a:extLst>
          </p:cNvPr>
          <p:cNvSpPr/>
          <p:nvPr/>
        </p:nvSpPr>
        <p:spPr>
          <a:xfrm>
            <a:off x="1113777" y="961534"/>
            <a:ext cx="3420516" cy="405278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chemeClr val="bg1"/>
                </a:solidFill>
                <a:latin typeface="Times New Roman" panose="02020603050405020304" pitchFamily="18" charset="0"/>
                <a:cs typeface="Times New Roman" panose="02020603050405020304" pitchFamily="18" charset="0"/>
              </a:rPr>
              <a:t>SIX TYPE OF DIGITAL COMMUNICATIONS </a:t>
            </a:r>
          </a:p>
          <a:p>
            <a:pPr algn="ctr"/>
            <a:r>
              <a:rPr lang="en-US" sz="2400" b="1" dirty="0" smtClean="0">
                <a:solidFill>
                  <a:schemeClr val="bg1"/>
                </a:solidFill>
                <a:latin typeface="Times New Roman" panose="02020603050405020304" pitchFamily="18" charset="0"/>
                <a:cs typeface="Times New Roman" panose="02020603050405020304" pitchFamily="18" charset="0"/>
              </a:rPr>
              <a:t>TOOLS OR MEDIA CHANNELS</a:t>
            </a:r>
            <a:endParaRPr lang="id-ID" sz="2400" b="1" dirty="0">
              <a:solidFill>
                <a:schemeClr val="bg1"/>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3780440" y="4531231"/>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3890764" y="4733071"/>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83659782"/>
      </p:ext>
    </p:extLst>
  </p:cSld>
  <p:clrMapOvr>
    <a:masterClrMapping/>
  </p:clrMapOvr>
  <p:transition spd="slow" advTm="7132">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4" name="TextBox 3"/>
          <p:cNvSpPr txBox="1"/>
          <p:nvPr/>
        </p:nvSpPr>
        <p:spPr>
          <a:xfrm>
            <a:off x="7729944" y="4102471"/>
            <a:ext cx="3705239" cy="923330"/>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SIX TYPE OF DIGITAL COMMUNICATIONS </a:t>
            </a:r>
          </a:p>
          <a:p>
            <a:pPr algn="ctr"/>
            <a:r>
              <a:rPr lang="en-US" b="1" dirty="0">
                <a:latin typeface="Times New Roman" panose="02020603050405020304" pitchFamily="18" charset="0"/>
                <a:cs typeface="Times New Roman" panose="02020603050405020304" pitchFamily="18" charset="0"/>
              </a:rPr>
              <a:t>TOOLS OR MEDIA CHANNELS</a:t>
            </a:r>
          </a:p>
        </p:txBody>
      </p:sp>
      <p:sp>
        <p:nvSpPr>
          <p:cNvPr id="2" name="Rectangle 1">
            <a:extLst>
              <a:ext uri="{FF2B5EF4-FFF2-40B4-BE49-F238E27FC236}">
                <a16:creationId xmlns:a16="http://schemas.microsoft.com/office/drawing/2014/main" id="{40AD33B2-84DB-498D-99BC-48015ABD3174}"/>
              </a:ext>
            </a:extLst>
          </p:cNvPr>
          <p:cNvSpPr/>
          <p:nvPr/>
        </p:nvSpPr>
        <p:spPr>
          <a:xfrm>
            <a:off x="349070" y="933451"/>
            <a:ext cx="7013264" cy="500730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lt"/>
              <a:buAutoNum type="arabicPeriod"/>
            </a:pPr>
            <a:r>
              <a:rPr lang="en-US" b="1" dirty="0" smtClean="0">
                <a:solidFill>
                  <a:schemeClr val="bg1"/>
                </a:solidFill>
                <a:latin typeface="Times New Roman" panose="02020603050405020304" pitchFamily="18" charset="0"/>
                <a:cs typeface="Times New Roman" panose="02020603050405020304" pitchFamily="18" charset="0"/>
              </a:rPr>
              <a:t> </a:t>
            </a:r>
            <a:r>
              <a:rPr lang="en-US" b="1" dirty="0">
                <a:solidFill>
                  <a:schemeClr val="bg1"/>
                </a:solidFill>
                <a:latin typeface="Times New Roman" panose="02020603050405020304" pitchFamily="18" charset="0"/>
                <a:cs typeface="Times New Roman" panose="02020603050405020304" pitchFamily="18" charset="0"/>
              </a:rPr>
              <a:t>Search engine marketing. </a:t>
            </a:r>
            <a:r>
              <a:rPr lang="en-US" dirty="0">
                <a:solidFill>
                  <a:schemeClr val="bg1"/>
                </a:solidFill>
                <a:latin typeface="Times New Roman" panose="02020603050405020304" pitchFamily="18" charset="0"/>
                <a:cs typeface="Times New Roman" panose="02020603050405020304" pitchFamily="18" charset="0"/>
              </a:rPr>
              <a:t>Gaining visibility on a search engine to encourage click-through to a website when the user types a specific keyword phrase. Two key search marketing techniques are paid placements or sponsored links using pay-per-click, and placements in the natural or organic listings using search engine </a:t>
            </a:r>
            <a:r>
              <a:rPr lang="en-US" dirty="0" smtClean="0">
                <a:solidFill>
                  <a:schemeClr val="bg1"/>
                </a:solidFill>
                <a:latin typeface="Times New Roman" panose="02020603050405020304" pitchFamily="18" charset="0"/>
                <a:cs typeface="Times New Roman" panose="02020603050405020304" pitchFamily="18" charset="0"/>
              </a:rPr>
              <a:t>optimization </a:t>
            </a:r>
            <a:r>
              <a:rPr lang="en-US" dirty="0">
                <a:solidFill>
                  <a:schemeClr val="bg1"/>
                </a:solidFill>
                <a:latin typeface="Times New Roman" panose="02020603050405020304" pitchFamily="18" charset="0"/>
                <a:cs typeface="Times New Roman" panose="02020603050405020304" pitchFamily="18" charset="0"/>
              </a:rPr>
              <a:t>where no charge is made for clicks from the search engine</a:t>
            </a:r>
            <a:r>
              <a:rPr lang="en-US" dirty="0" smtClean="0">
                <a:solidFill>
                  <a:schemeClr val="bg1"/>
                </a:solidFill>
                <a:latin typeface="Times New Roman" panose="02020603050405020304" pitchFamily="18" charset="0"/>
                <a:cs typeface="Times New Roman" panose="02020603050405020304" pitchFamily="18" charset="0"/>
              </a:rPr>
              <a:t>.</a:t>
            </a:r>
          </a:p>
          <a:p>
            <a:pPr marL="342900" indent="-342900" algn="ctr">
              <a:buFont typeface="+mj-lt"/>
              <a:buAutoNum type="arabicPeriod"/>
            </a:pPr>
            <a:endParaRPr lang="en-US" dirty="0">
              <a:solidFill>
                <a:schemeClr val="bg1"/>
              </a:solidFill>
              <a:latin typeface="Times New Roman" panose="02020603050405020304" pitchFamily="18" charset="0"/>
              <a:cs typeface="Times New Roman" panose="02020603050405020304" pitchFamily="18" charset="0"/>
            </a:endParaRPr>
          </a:p>
          <a:p>
            <a:pPr marL="342900" indent="-342900" algn="ctr">
              <a:buFont typeface="+mj-lt"/>
              <a:buAutoNum type="arabicPeriod"/>
            </a:pPr>
            <a:endParaRPr lang="en-US" b="1" dirty="0" smtClean="0">
              <a:solidFill>
                <a:schemeClr val="bg1"/>
              </a:solidFill>
              <a:latin typeface="Times New Roman" panose="02020603050405020304" pitchFamily="18" charset="0"/>
              <a:cs typeface="Times New Roman" panose="02020603050405020304" pitchFamily="18" charset="0"/>
            </a:endParaRPr>
          </a:p>
          <a:p>
            <a:pPr marL="342900" indent="-342900" algn="ctr">
              <a:buFont typeface="+mj-lt"/>
              <a:buAutoNum type="arabicPeriod"/>
            </a:pPr>
            <a:r>
              <a:rPr lang="en-US" b="1" dirty="0" smtClean="0">
                <a:solidFill>
                  <a:schemeClr val="bg1"/>
                </a:solidFill>
                <a:latin typeface="Times New Roman" panose="02020603050405020304" pitchFamily="18" charset="0"/>
                <a:cs typeface="Times New Roman" panose="02020603050405020304" pitchFamily="18" charset="0"/>
              </a:rPr>
              <a:t> </a:t>
            </a:r>
            <a:r>
              <a:rPr lang="en-US" b="1" dirty="0">
                <a:solidFill>
                  <a:schemeClr val="bg1"/>
                </a:solidFill>
                <a:latin typeface="Times New Roman" panose="02020603050405020304" pitchFamily="18" charset="0"/>
                <a:cs typeface="Times New Roman" panose="02020603050405020304" pitchFamily="18" charset="0"/>
              </a:rPr>
              <a:t>Online PR. </a:t>
            </a:r>
            <a:r>
              <a:rPr lang="en-US" dirty="0" smtClean="0">
                <a:solidFill>
                  <a:schemeClr val="bg1"/>
                </a:solidFill>
                <a:latin typeface="Times New Roman" panose="02020603050405020304" pitchFamily="18" charset="0"/>
                <a:cs typeface="Times New Roman" panose="02020603050405020304" pitchFamily="18" charset="0"/>
              </a:rPr>
              <a:t>Maximizing favorable </a:t>
            </a:r>
            <a:r>
              <a:rPr lang="en-US" dirty="0">
                <a:solidFill>
                  <a:schemeClr val="bg1"/>
                </a:solidFill>
                <a:latin typeface="Times New Roman" panose="02020603050405020304" pitchFamily="18" charset="0"/>
                <a:cs typeface="Times New Roman" panose="02020603050405020304" pitchFamily="18" charset="0"/>
              </a:rPr>
              <a:t>mentions of your company, brands, products or web-sites on third-party websites such as social networks, blogs, podcasts or feeds that </a:t>
            </a:r>
            <a:r>
              <a:rPr lang="en-US" dirty="0" smtClean="0">
                <a:solidFill>
                  <a:schemeClr val="bg1"/>
                </a:solidFill>
                <a:latin typeface="Times New Roman" panose="02020603050405020304" pitchFamily="18" charset="0"/>
                <a:cs typeface="Times New Roman" panose="02020603050405020304" pitchFamily="18" charset="0"/>
              </a:rPr>
              <a:t>are</a:t>
            </a:r>
            <a:r>
              <a:rPr lang="ar-JO" dirty="0" smtClean="0">
                <a:solidFill>
                  <a:schemeClr val="bg1"/>
                </a:solidFill>
                <a:latin typeface="Times New Roman" panose="02020603050405020304" pitchFamily="18" charset="0"/>
                <a:cs typeface="Times New Roman" panose="02020603050405020304" pitchFamily="18" charset="0"/>
              </a:rPr>
              <a:t> </a:t>
            </a:r>
            <a:r>
              <a:rPr lang="en-US" dirty="0" smtClean="0">
                <a:solidFill>
                  <a:schemeClr val="bg1"/>
                </a:solidFill>
                <a:latin typeface="Times New Roman" panose="02020603050405020304" pitchFamily="18" charset="0"/>
                <a:cs typeface="Times New Roman" panose="02020603050405020304" pitchFamily="18" charset="0"/>
              </a:rPr>
              <a:t>likely </a:t>
            </a:r>
            <a:r>
              <a:rPr lang="en-US" dirty="0">
                <a:solidFill>
                  <a:schemeClr val="bg1"/>
                </a:solidFill>
                <a:latin typeface="Times New Roman" panose="02020603050405020304" pitchFamily="18" charset="0"/>
                <a:cs typeface="Times New Roman" panose="02020603050405020304" pitchFamily="18" charset="0"/>
              </a:rPr>
              <a:t>to be visited by your target audience. Also includes responding to negative </a:t>
            </a:r>
            <a:r>
              <a:rPr lang="en-US" dirty="0" smtClean="0">
                <a:solidFill>
                  <a:schemeClr val="bg1"/>
                </a:solidFill>
                <a:latin typeface="Times New Roman" panose="02020603050405020304" pitchFamily="18" charset="0"/>
                <a:cs typeface="Times New Roman" panose="02020603050405020304" pitchFamily="18" charset="0"/>
              </a:rPr>
              <a:t>mentions </a:t>
            </a:r>
            <a:r>
              <a:rPr lang="en-US" dirty="0">
                <a:solidFill>
                  <a:schemeClr val="bg1"/>
                </a:solidFill>
                <a:latin typeface="Times New Roman" panose="02020603050405020304" pitchFamily="18" charset="0"/>
                <a:cs typeface="Times New Roman" panose="02020603050405020304" pitchFamily="18" charset="0"/>
              </a:rPr>
              <a:t>and conducting public relations via a site through a social media news </a:t>
            </a:r>
            <a:r>
              <a:rPr lang="en-US" dirty="0" smtClean="0">
                <a:solidFill>
                  <a:schemeClr val="bg1"/>
                </a:solidFill>
                <a:latin typeface="Times New Roman" panose="02020603050405020304" pitchFamily="18" charset="0"/>
                <a:cs typeface="Times New Roman" panose="02020603050405020304" pitchFamily="18" charset="0"/>
              </a:rPr>
              <a:t>center or</a:t>
            </a:r>
            <a:r>
              <a:rPr lang="ar-JO" dirty="0" smtClean="0">
                <a:solidFill>
                  <a:schemeClr val="bg1"/>
                </a:solidFill>
                <a:latin typeface="Times New Roman" panose="02020603050405020304" pitchFamily="18" charset="0"/>
                <a:cs typeface="Times New Roman" panose="02020603050405020304" pitchFamily="18" charset="0"/>
              </a:rPr>
              <a:t> </a:t>
            </a:r>
            <a:r>
              <a:rPr lang="en-US" dirty="0" smtClean="0">
                <a:solidFill>
                  <a:schemeClr val="bg1"/>
                </a:solidFill>
                <a:latin typeface="Times New Roman" panose="02020603050405020304" pitchFamily="18" charset="0"/>
                <a:cs typeface="Times New Roman" panose="02020603050405020304" pitchFamily="18" charset="0"/>
              </a:rPr>
              <a:t>blog</a:t>
            </a:r>
            <a:r>
              <a:rPr lang="en-US" dirty="0">
                <a:solidFill>
                  <a:schemeClr val="bg1"/>
                </a:solidFill>
                <a:latin typeface="Times New Roman" panose="02020603050405020304" pitchFamily="18" charset="0"/>
                <a:cs typeface="Times New Roman" panose="02020603050405020304" pitchFamily="18" charset="0"/>
              </a:rPr>
              <a:t>, for example.</a:t>
            </a:r>
            <a:endParaRPr lang="id-ID" dirty="0">
              <a:solidFill>
                <a:schemeClr val="bg1"/>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512634" y="508110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6612225" y="5139798"/>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pic>
        <p:nvPicPr>
          <p:cNvPr id="5" name="Picture Placeholder 4"/>
          <p:cNvPicPr>
            <a:picLocks noGrp="1" noChangeAspect="1"/>
          </p:cNvPicPr>
          <p:nvPr>
            <p:ph type="pic" sz="quarter" idx="10"/>
          </p:nvPr>
        </p:nvPicPr>
        <p:blipFill>
          <a:blip r:embed="rId12">
            <a:extLst>
              <a:ext uri="{28A0092B-C50C-407E-A947-70E740481C1C}">
                <a14:useLocalDpi xmlns:a14="http://schemas.microsoft.com/office/drawing/2010/main" val="0"/>
              </a:ext>
            </a:extLst>
          </a:blip>
          <a:srcRect t="19656" b="19656"/>
          <a:stretch>
            <a:fillRect/>
          </a:stretch>
        </p:blipFill>
        <p:spPr>
          <a:xfrm>
            <a:off x="7360642" y="933451"/>
            <a:ext cx="4442151" cy="3055023"/>
          </a:xfrm>
        </p:spPr>
      </p:pic>
    </p:spTree>
    <p:extLst>
      <p:ext uri="{BB962C8B-B14F-4D97-AF65-F5344CB8AC3E}">
        <p14:creationId xmlns:p14="http://schemas.microsoft.com/office/powerpoint/2010/main" val="1885279819"/>
      </p:ext>
    </p:extLst>
  </p:cSld>
  <p:clrMapOvr>
    <a:masterClrMapping/>
  </p:clrMapOvr>
  <p:transition spd="slow" advTm="7132">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4" name="TextBox 3"/>
          <p:cNvSpPr txBox="1"/>
          <p:nvPr/>
        </p:nvSpPr>
        <p:spPr>
          <a:xfrm>
            <a:off x="7573136" y="4128478"/>
            <a:ext cx="3705239" cy="923330"/>
          </a:xfrm>
          <a:prstGeom prst="rect">
            <a:avLst/>
          </a:prstGeom>
          <a:noFill/>
        </p:spPr>
        <p:txBody>
          <a:bodyPr wrap="square" rtlCol="0">
            <a:spAutoFit/>
          </a:bodyPr>
          <a:lstStyle/>
          <a:p>
            <a:pPr algn="ctr"/>
            <a:r>
              <a:rPr lang="en-US" b="1" dirty="0">
                <a:solidFill>
                  <a:srgbClr val="852F4A"/>
                </a:solidFill>
                <a:latin typeface="Times New Roman" panose="02020603050405020304" pitchFamily="18" charset="0"/>
                <a:cs typeface="Times New Roman" panose="02020603050405020304" pitchFamily="18" charset="0"/>
              </a:rPr>
              <a:t>SIX TYPE OF DIGITAL COMMUNICATIONS </a:t>
            </a:r>
          </a:p>
          <a:p>
            <a:pPr algn="ctr"/>
            <a:r>
              <a:rPr lang="en-US" b="1" dirty="0">
                <a:solidFill>
                  <a:srgbClr val="852F4A"/>
                </a:solidFill>
                <a:latin typeface="Times New Roman" panose="02020603050405020304" pitchFamily="18" charset="0"/>
                <a:cs typeface="Times New Roman" panose="02020603050405020304" pitchFamily="18" charset="0"/>
              </a:rPr>
              <a:t>TOOLS OR MEDIA CHANNELS</a:t>
            </a:r>
          </a:p>
        </p:txBody>
      </p:sp>
      <p:sp>
        <p:nvSpPr>
          <p:cNvPr id="2" name="Rectangle 1">
            <a:extLst>
              <a:ext uri="{FF2B5EF4-FFF2-40B4-BE49-F238E27FC236}">
                <a16:creationId xmlns:a16="http://schemas.microsoft.com/office/drawing/2014/main" id="{40AD33B2-84DB-498D-99BC-48015ABD3174}"/>
              </a:ext>
            </a:extLst>
          </p:cNvPr>
          <p:cNvSpPr/>
          <p:nvPr/>
        </p:nvSpPr>
        <p:spPr>
          <a:xfrm>
            <a:off x="349070" y="933450"/>
            <a:ext cx="7013264" cy="500730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smtClean="0">
                <a:solidFill>
                  <a:schemeClr val="bg1"/>
                </a:solidFill>
                <a:latin typeface="Times New Roman" panose="02020603050405020304" pitchFamily="18" charset="0"/>
                <a:cs typeface="Times New Roman" panose="02020603050405020304" pitchFamily="18" charset="0"/>
              </a:rPr>
              <a:t>3. Online </a:t>
            </a:r>
            <a:r>
              <a:rPr lang="en-US" b="1" dirty="0">
                <a:solidFill>
                  <a:schemeClr val="bg1"/>
                </a:solidFill>
                <a:latin typeface="Times New Roman" panose="02020603050405020304" pitchFamily="18" charset="0"/>
                <a:cs typeface="Times New Roman" panose="02020603050405020304" pitchFamily="18" charset="0"/>
              </a:rPr>
              <a:t>partnerships. </a:t>
            </a:r>
            <a:r>
              <a:rPr lang="en-US" sz="1400" dirty="0">
                <a:solidFill>
                  <a:schemeClr val="bg1"/>
                </a:solidFill>
                <a:latin typeface="Times New Roman" panose="02020603050405020304" pitchFamily="18" charset="0"/>
                <a:cs typeface="Times New Roman" panose="02020603050405020304" pitchFamily="18" charset="0"/>
              </a:rPr>
              <a:t>Creating and managing long-term arrangements to promote your online services on third-party websites or through email communications. Different forms of partnership include link building, affiliate marketing, aggregators such as price </a:t>
            </a:r>
            <a:r>
              <a:rPr lang="en-US" sz="1400" dirty="0" smtClean="0">
                <a:solidFill>
                  <a:schemeClr val="bg1"/>
                </a:solidFill>
                <a:latin typeface="Times New Roman" panose="02020603050405020304" pitchFamily="18" charset="0"/>
                <a:cs typeface="Times New Roman" panose="02020603050405020304" pitchFamily="18" charset="0"/>
              </a:rPr>
              <a:t>comparison sites), </a:t>
            </a:r>
            <a:r>
              <a:rPr lang="en-US" sz="1400" dirty="0">
                <a:solidFill>
                  <a:schemeClr val="bg1"/>
                </a:solidFill>
                <a:latin typeface="Times New Roman" panose="02020603050405020304" pitchFamily="18" charset="0"/>
                <a:cs typeface="Times New Roman" panose="02020603050405020304" pitchFamily="18" charset="0"/>
              </a:rPr>
              <a:t>online </a:t>
            </a:r>
            <a:r>
              <a:rPr lang="en-US" sz="1400" dirty="0" smtClean="0">
                <a:solidFill>
                  <a:schemeClr val="bg1"/>
                </a:solidFill>
                <a:latin typeface="Times New Roman" panose="02020603050405020304" pitchFamily="18" charset="0"/>
                <a:cs typeface="Times New Roman" panose="02020603050405020304" pitchFamily="18" charset="0"/>
              </a:rPr>
              <a:t>sponsorship </a:t>
            </a:r>
            <a:r>
              <a:rPr lang="en-US" sz="1400" dirty="0">
                <a:solidFill>
                  <a:schemeClr val="bg1"/>
                </a:solidFill>
                <a:latin typeface="Times New Roman" panose="02020603050405020304" pitchFamily="18" charset="0"/>
                <a:cs typeface="Times New Roman" panose="02020603050405020304" pitchFamily="18" charset="0"/>
              </a:rPr>
              <a:t>and co-marketing</a:t>
            </a:r>
            <a:r>
              <a:rPr lang="en-US" sz="1400" dirty="0" smtClean="0">
                <a:solidFill>
                  <a:schemeClr val="bg1"/>
                </a:solidFill>
                <a:latin typeface="Times New Roman" panose="02020603050405020304" pitchFamily="18" charset="0"/>
                <a:cs typeface="Times New Roman" panose="02020603050405020304" pitchFamily="18" charset="0"/>
              </a:rPr>
              <a:t>.</a:t>
            </a:r>
          </a:p>
          <a:p>
            <a:endParaRPr lang="en-US" sz="1400" dirty="0" smtClean="0">
              <a:solidFill>
                <a:schemeClr val="bg1"/>
              </a:solidFill>
              <a:latin typeface="Times New Roman" panose="02020603050405020304" pitchFamily="18" charset="0"/>
              <a:cs typeface="Times New Roman" panose="02020603050405020304" pitchFamily="18" charset="0"/>
            </a:endParaRPr>
          </a:p>
          <a:p>
            <a:r>
              <a:rPr lang="en-US" b="1" dirty="0" smtClean="0">
                <a:solidFill>
                  <a:schemeClr val="bg1"/>
                </a:solidFill>
                <a:latin typeface="Times New Roman" panose="02020603050405020304" pitchFamily="18" charset="0"/>
                <a:cs typeface="Times New Roman" panose="02020603050405020304" pitchFamily="18" charset="0"/>
              </a:rPr>
              <a:t>4. Display </a:t>
            </a:r>
            <a:r>
              <a:rPr lang="en-US" b="1" dirty="0">
                <a:solidFill>
                  <a:schemeClr val="bg1"/>
                </a:solidFill>
                <a:latin typeface="Times New Roman" panose="02020603050405020304" pitchFamily="18" charset="0"/>
                <a:cs typeface="Times New Roman" panose="02020603050405020304" pitchFamily="18" charset="0"/>
              </a:rPr>
              <a:t>advertising</a:t>
            </a:r>
            <a:r>
              <a:rPr lang="en-US" sz="1400" dirty="0">
                <a:solidFill>
                  <a:schemeClr val="bg1"/>
                </a:solidFill>
                <a:latin typeface="Times New Roman" panose="02020603050405020304" pitchFamily="18" charset="0"/>
                <a:cs typeface="Times New Roman" panose="02020603050405020304" pitchFamily="18" charset="0"/>
              </a:rPr>
              <a:t>. Use of online ads such as banners and rich media ads to achieve brand awareness and encourage click-through to a target site</a:t>
            </a:r>
            <a:r>
              <a:rPr lang="en-US" sz="1400" dirty="0" smtClean="0">
                <a:solidFill>
                  <a:schemeClr val="bg1"/>
                </a:solidFill>
                <a:latin typeface="Times New Roman" panose="02020603050405020304" pitchFamily="18" charset="0"/>
                <a:cs typeface="Times New Roman" panose="02020603050405020304" pitchFamily="18" charset="0"/>
              </a:rPr>
              <a:t>.</a:t>
            </a:r>
          </a:p>
          <a:p>
            <a:endParaRPr lang="en-US" sz="1400" dirty="0" smtClean="0">
              <a:solidFill>
                <a:schemeClr val="bg1"/>
              </a:solidFill>
              <a:latin typeface="Times New Roman" panose="02020603050405020304" pitchFamily="18" charset="0"/>
              <a:cs typeface="Times New Roman" panose="02020603050405020304" pitchFamily="18" charset="0"/>
            </a:endParaRPr>
          </a:p>
          <a:p>
            <a:r>
              <a:rPr lang="en-US" b="1" dirty="0" smtClean="0">
                <a:solidFill>
                  <a:schemeClr val="bg1"/>
                </a:solidFill>
                <a:latin typeface="Times New Roman" panose="02020603050405020304" pitchFamily="18" charset="0"/>
                <a:cs typeface="Times New Roman" panose="02020603050405020304" pitchFamily="18" charset="0"/>
              </a:rPr>
              <a:t>5. Opt-in </a:t>
            </a:r>
            <a:r>
              <a:rPr lang="en-US" b="1" dirty="0">
                <a:solidFill>
                  <a:schemeClr val="bg1"/>
                </a:solidFill>
                <a:latin typeface="Times New Roman" panose="02020603050405020304" pitchFamily="18" charset="0"/>
                <a:cs typeface="Times New Roman" panose="02020603050405020304" pitchFamily="18" charset="0"/>
              </a:rPr>
              <a:t>email marketing</a:t>
            </a:r>
            <a:r>
              <a:rPr lang="en-US" sz="1400" dirty="0">
                <a:solidFill>
                  <a:schemeClr val="bg1"/>
                </a:solidFill>
                <a:latin typeface="Times New Roman" panose="02020603050405020304" pitchFamily="18" charset="0"/>
                <a:cs typeface="Times New Roman" panose="02020603050405020304" pitchFamily="18" charset="0"/>
              </a:rPr>
              <a:t>. Placing ads in third-party e-newsletters or the use of an in-house list for customer activation and retention. Buying or renting lists of email addresses is considered as a spamming technique and not permitted under the privacy legislation described in Chapter 4</a:t>
            </a:r>
            <a:r>
              <a:rPr lang="en-US" sz="1400" dirty="0" smtClean="0">
                <a:solidFill>
                  <a:schemeClr val="bg1"/>
                </a:solidFill>
                <a:latin typeface="Times New Roman" panose="02020603050405020304" pitchFamily="18" charset="0"/>
                <a:cs typeface="Times New Roman" panose="02020603050405020304" pitchFamily="18" charset="0"/>
              </a:rPr>
              <a:t>.</a:t>
            </a:r>
          </a:p>
          <a:p>
            <a:endParaRPr lang="en-US" sz="1400" dirty="0" smtClean="0">
              <a:solidFill>
                <a:schemeClr val="bg1"/>
              </a:solidFill>
              <a:latin typeface="Times New Roman" panose="02020603050405020304" pitchFamily="18" charset="0"/>
              <a:cs typeface="Times New Roman" panose="02020603050405020304" pitchFamily="18" charset="0"/>
            </a:endParaRPr>
          </a:p>
          <a:p>
            <a:r>
              <a:rPr lang="en-US" b="1" dirty="0" smtClean="0">
                <a:solidFill>
                  <a:schemeClr val="bg1"/>
                </a:solidFill>
                <a:latin typeface="Times New Roman" panose="02020603050405020304" pitchFamily="18" charset="0"/>
                <a:cs typeface="Times New Roman" panose="02020603050405020304" pitchFamily="18" charset="0"/>
              </a:rPr>
              <a:t>6.  </a:t>
            </a:r>
            <a:r>
              <a:rPr lang="en-US" b="1" dirty="0">
                <a:solidFill>
                  <a:schemeClr val="bg1"/>
                </a:solidFill>
                <a:latin typeface="Times New Roman" panose="02020603050405020304" pitchFamily="18" charset="0"/>
                <a:cs typeface="Times New Roman" panose="02020603050405020304" pitchFamily="18" charset="0"/>
              </a:rPr>
              <a:t>Social media marketing</a:t>
            </a:r>
            <a:r>
              <a:rPr lang="en-US" sz="1400" dirty="0">
                <a:solidFill>
                  <a:schemeClr val="bg1"/>
                </a:solidFill>
                <a:latin typeface="Times New Roman" panose="02020603050405020304" pitchFamily="18" charset="0"/>
                <a:cs typeface="Times New Roman" panose="02020603050405020304" pitchFamily="18" charset="0"/>
              </a:rPr>
              <a:t>. Companies participate and advertise within social networks </a:t>
            </a:r>
            <a:r>
              <a:rPr lang="en-US" sz="1400" dirty="0" smtClean="0">
                <a:solidFill>
                  <a:schemeClr val="bg1"/>
                </a:solidFill>
                <a:latin typeface="Times New Roman" panose="02020603050405020304" pitchFamily="18" charset="0"/>
                <a:cs typeface="Times New Roman" panose="02020603050405020304" pitchFamily="18" charset="0"/>
              </a:rPr>
              <a:t>and communities </a:t>
            </a:r>
            <a:r>
              <a:rPr lang="en-US" sz="1400" dirty="0">
                <a:solidFill>
                  <a:schemeClr val="bg1"/>
                </a:solidFill>
                <a:latin typeface="Times New Roman" panose="02020603050405020304" pitchFamily="18" charset="0"/>
                <a:cs typeface="Times New Roman" panose="02020603050405020304" pitchFamily="18" charset="0"/>
              </a:rPr>
              <a:t>to reach and engage their audience. Viral marketing or online word-of-mouth messages are closely related to this. Here content is shared or messages are for-warded to help achieve awareness and, in some cases, drive response</a:t>
            </a:r>
            <a:endParaRPr lang="id-ID" sz="1400" dirty="0">
              <a:solidFill>
                <a:schemeClr val="bg1"/>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512634" y="518129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6612225" y="5421217"/>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pic>
        <p:nvPicPr>
          <p:cNvPr id="5" name="Picture Placeholder 4"/>
          <p:cNvPicPr>
            <a:picLocks noGrp="1" noChangeAspect="1"/>
          </p:cNvPicPr>
          <p:nvPr>
            <p:ph type="pic" sz="quarter" idx="10"/>
          </p:nvPr>
        </p:nvPicPr>
        <p:blipFill>
          <a:blip r:embed="rId12">
            <a:extLst>
              <a:ext uri="{28A0092B-C50C-407E-A947-70E740481C1C}">
                <a14:useLocalDpi xmlns:a14="http://schemas.microsoft.com/office/drawing/2010/main" val="0"/>
              </a:ext>
            </a:extLst>
          </a:blip>
          <a:srcRect l="12977" r="12977"/>
          <a:stretch>
            <a:fillRect/>
          </a:stretch>
        </p:blipFill>
        <p:spPr>
          <a:xfrm>
            <a:off x="7362824" y="933450"/>
            <a:ext cx="4144231" cy="3195028"/>
          </a:xfrm>
        </p:spPr>
      </p:pic>
    </p:spTree>
    <p:extLst>
      <p:ext uri="{BB962C8B-B14F-4D97-AF65-F5344CB8AC3E}">
        <p14:creationId xmlns:p14="http://schemas.microsoft.com/office/powerpoint/2010/main" val="1973643728"/>
      </p:ext>
    </p:extLst>
  </p:cSld>
  <p:clrMapOvr>
    <a:masterClrMapping/>
  </p:clrMapOvr>
  <p:transition spd="slow" advTm="7132">
    <p:comb/>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4" name="TextBox 3"/>
          <p:cNvSpPr txBox="1"/>
          <p:nvPr/>
        </p:nvSpPr>
        <p:spPr>
          <a:xfrm>
            <a:off x="7721951" y="5528938"/>
            <a:ext cx="3705239" cy="369332"/>
          </a:xfrm>
          <a:prstGeom prst="rect">
            <a:avLst/>
          </a:prstGeom>
          <a:noFill/>
        </p:spPr>
        <p:txBody>
          <a:bodyPr wrap="square" rtlCol="0">
            <a:spAutoFit/>
          </a:bodyPr>
          <a:lstStyle/>
          <a:p>
            <a:pPr algn="ctr"/>
            <a:r>
              <a:rPr lang="en-US" b="1" dirty="0" smtClean="0">
                <a:latin typeface="Times New Roman" panose="02020603050405020304" pitchFamily="18" charset="0"/>
                <a:cs typeface="Times New Roman" panose="02020603050405020304" pitchFamily="18" charset="0"/>
              </a:rPr>
              <a:t>BENEFITS OF DIGITAL MEDIA</a:t>
            </a:r>
            <a:endParaRPr lang="en-US" b="1" dirty="0">
              <a:latin typeface="Times New Roman" panose="02020603050405020304" pitchFamily="18" charset="0"/>
              <a:cs typeface="Times New Roman" panose="02020603050405020304" pitchFamily="18" charset="0"/>
            </a:endParaRPr>
          </a:p>
        </p:txBody>
      </p:sp>
      <p:sp useBgFill="1">
        <p:nvSpPr>
          <p:cNvPr id="2" name="Rectangle 1">
            <a:extLst>
              <a:ext uri="{FF2B5EF4-FFF2-40B4-BE49-F238E27FC236}">
                <a16:creationId xmlns:a16="http://schemas.microsoft.com/office/drawing/2014/main" id="{40AD33B2-84DB-498D-99BC-48015ABD3174}"/>
              </a:ext>
            </a:extLst>
          </p:cNvPr>
          <p:cNvSpPr/>
          <p:nvPr/>
        </p:nvSpPr>
        <p:spPr>
          <a:xfrm>
            <a:off x="280308" y="984346"/>
            <a:ext cx="11319216" cy="45230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accent1">
                    <a:lumMod val="75000"/>
                  </a:schemeClr>
                </a:solidFill>
                <a:latin typeface="Times New Roman" panose="02020603050405020304" pitchFamily="18" charset="0"/>
                <a:cs typeface="Times New Roman" panose="02020603050405020304" pitchFamily="18" charset="0"/>
              </a:rPr>
              <a:t>BENEFITS OF DIGITAL MEDIA</a:t>
            </a:r>
          </a:p>
          <a:p>
            <a:pPr algn="ctr"/>
            <a:endParaRPr lang="en-US" sz="2800" dirty="0" smtClean="0">
              <a:solidFill>
                <a:schemeClr val="accent1">
                  <a:lumMod val="75000"/>
                </a:schemeClr>
              </a:solidFill>
              <a:latin typeface="Times New Roman" panose="02020603050405020304" pitchFamily="18" charset="0"/>
              <a:cs typeface="Times New Roman" panose="02020603050405020304" pitchFamily="18" charset="0"/>
            </a:endParaRPr>
          </a:p>
          <a:p>
            <a:pPr marL="457200" indent="-457200" algn="ctr">
              <a:buFont typeface="Wingdings" panose="05000000000000000000" pitchFamily="2" charset="2"/>
              <a:buChar char="ü"/>
            </a:pP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INTERACTIVITY</a:t>
            </a:r>
          </a:p>
          <a:p>
            <a:pPr marL="457200" indent="-457200" algn="ctr">
              <a:buFont typeface="Wingdings" panose="05000000000000000000" pitchFamily="2" charset="2"/>
              <a:buChar char="ü"/>
            </a:pP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INTELLIGENCY</a:t>
            </a:r>
          </a:p>
          <a:p>
            <a:pPr marL="457200" indent="-457200" algn="ctr">
              <a:buFont typeface="Wingdings" panose="05000000000000000000" pitchFamily="2" charset="2"/>
              <a:buChar char="ü"/>
            </a:pP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INDIVIDUALISATION</a:t>
            </a:r>
          </a:p>
          <a:p>
            <a:pPr marL="457200" indent="-457200" algn="ctr">
              <a:buFont typeface="Wingdings" panose="05000000000000000000" pitchFamily="2" charset="2"/>
              <a:buChar char="ü"/>
            </a:pP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INTEGRATION</a:t>
            </a:r>
          </a:p>
          <a:p>
            <a:pPr marL="457200" indent="-457200" algn="ctr">
              <a:buFont typeface="Wingdings" panose="05000000000000000000" pitchFamily="2" charset="2"/>
              <a:buChar char="ü"/>
            </a:pP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INDUSTRY RESTRUCTURING</a:t>
            </a:r>
          </a:p>
          <a:p>
            <a:pPr marL="457200" indent="-457200" algn="ctr">
              <a:buFont typeface="Wingdings" panose="05000000000000000000" pitchFamily="2" charset="2"/>
              <a:buChar char="ü"/>
            </a:pP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INDEPENDENCE OF LOCATION</a:t>
            </a:r>
          </a:p>
          <a:p>
            <a:pPr marL="457200" indent="-457200" algn="ctr">
              <a:buFont typeface="Wingdings" panose="05000000000000000000" pitchFamily="2" charset="2"/>
              <a:buChar char="ü"/>
            </a:pPr>
            <a:endParaRPr lang="en-US" sz="2800" dirty="0">
              <a:solidFill>
                <a:schemeClr val="bg1"/>
              </a:solidFill>
              <a:latin typeface="Times New Roman" panose="02020603050405020304" pitchFamily="18" charset="0"/>
              <a:cs typeface="Times New Roman" panose="02020603050405020304" pitchFamily="18" charset="0"/>
            </a:endParaRPr>
          </a:p>
          <a:p>
            <a:pPr algn="ctr"/>
            <a:endParaRPr lang="id-ID" sz="1400" dirty="0">
              <a:solidFill>
                <a:schemeClr val="bg1"/>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561503" y="521937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11298" y="5421215"/>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91420737"/>
      </p:ext>
    </p:extLst>
  </p:cSld>
  <p:clrMapOvr>
    <a:masterClrMapping/>
  </p:clrMapOvr>
  <p:transition spd="slow" advTm="7132">
    <p:comb/>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useBgFill="1">
        <p:nvSpPr>
          <p:cNvPr id="2" name="Rectangle 1">
            <a:extLst>
              <a:ext uri="{FF2B5EF4-FFF2-40B4-BE49-F238E27FC236}">
                <a16:creationId xmlns:a16="http://schemas.microsoft.com/office/drawing/2014/main" id="{40AD33B2-84DB-498D-99BC-48015ABD3174}"/>
              </a:ext>
            </a:extLst>
          </p:cNvPr>
          <p:cNvSpPr/>
          <p:nvPr/>
        </p:nvSpPr>
        <p:spPr>
          <a:xfrm>
            <a:off x="419577" y="911272"/>
            <a:ext cx="5010883" cy="50073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smtClean="0">
              <a:solidFill>
                <a:schemeClr val="accent1">
                  <a:lumMod val="75000"/>
                </a:schemeClr>
              </a:solidFill>
              <a:latin typeface="Times New Roman" panose="02020603050405020304" pitchFamily="18" charset="0"/>
              <a:cs typeface="Times New Roman" panose="02020603050405020304" pitchFamily="18" charset="0"/>
            </a:endParaRPr>
          </a:p>
          <a:p>
            <a:pPr marL="457200" indent="-457200" algn="ctr">
              <a:buFont typeface="Wingdings" panose="05000000000000000000" pitchFamily="2" charset="2"/>
              <a:buChar char="ü"/>
            </a:pPr>
            <a:r>
              <a:rPr lang="en-US" sz="2800" b="1" dirty="0" smtClean="0">
                <a:solidFill>
                  <a:schemeClr val="accent1">
                    <a:lumMod val="50000"/>
                  </a:schemeClr>
                </a:solidFill>
                <a:latin typeface="Times New Roman" panose="02020603050405020304" pitchFamily="18" charset="0"/>
                <a:cs typeface="Times New Roman" panose="02020603050405020304" pitchFamily="18" charset="0"/>
              </a:rPr>
              <a:t>INTERACTIVITY</a:t>
            </a:r>
          </a:p>
          <a:p>
            <a:pPr algn="ctr"/>
            <a:r>
              <a:rPr lang="en-US" sz="1600" dirty="0" smtClean="0">
                <a:solidFill>
                  <a:schemeClr val="accent1">
                    <a:lumMod val="75000"/>
                  </a:schemeClr>
                </a:solidFill>
                <a:latin typeface="Times New Roman" panose="02020603050405020304" pitchFamily="18" charset="0"/>
                <a:cs typeface="Times New Roman" panose="02020603050405020304" pitchFamily="18" charset="0"/>
              </a:rPr>
              <a:t>Figure (</a:t>
            </a:r>
            <a:r>
              <a:rPr lang="en-US" sz="1600" dirty="0">
                <a:solidFill>
                  <a:schemeClr val="accent1">
                    <a:lumMod val="75000"/>
                  </a:schemeClr>
                </a:solidFill>
                <a:latin typeface="Times New Roman" panose="02020603050405020304" pitchFamily="18" charset="0"/>
                <a:cs typeface="Times New Roman" panose="02020603050405020304" pitchFamily="18" charset="0"/>
              </a:rPr>
              <a:t>a) shows how traditional media are predominantly push media where the </a:t>
            </a:r>
            <a:r>
              <a:rPr lang="en-US" sz="1600" dirty="0" smtClean="0">
                <a:solidFill>
                  <a:schemeClr val="accent1">
                    <a:lumMod val="75000"/>
                  </a:schemeClr>
                </a:solidFill>
                <a:latin typeface="Times New Roman" panose="02020603050405020304" pitchFamily="18" charset="0"/>
                <a:cs typeface="Times New Roman" panose="02020603050405020304" pitchFamily="18" charset="0"/>
              </a:rPr>
              <a:t>marketing </a:t>
            </a:r>
            <a:r>
              <a:rPr lang="en-US" sz="1600" dirty="0">
                <a:solidFill>
                  <a:schemeClr val="accent1">
                    <a:lumMod val="75000"/>
                  </a:schemeClr>
                </a:solidFill>
                <a:latin typeface="Times New Roman" panose="02020603050405020304" pitchFamily="18" charset="0"/>
                <a:cs typeface="Times New Roman" panose="02020603050405020304" pitchFamily="18" charset="0"/>
              </a:rPr>
              <a:t>message is broadcast from company to customer, although interaction can be </a:t>
            </a:r>
            <a:r>
              <a:rPr lang="en-US" sz="1600" dirty="0" smtClean="0">
                <a:solidFill>
                  <a:schemeClr val="accent1">
                    <a:lumMod val="75000"/>
                  </a:schemeClr>
                </a:solidFill>
                <a:latin typeface="Times New Roman" panose="02020603050405020304" pitchFamily="18" charset="0"/>
                <a:cs typeface="Times New Roman" panose="02020603050405020304" pitchFamily="18" charset="0"/>
              </a:rPr>
              <a:t>encouraged </a:t>
            </a:r>
            <a:r>
              <a:rPr lang="en-US" sz="1600" dirty="0">
                <a:solidFill>
                  <a:schemeClr val="accent1">
                    <a:lumMod val="75000"/>
                  </a:schemeClr>
                </a:solidFill>
                <a:latin typeface="Times New Roman" panose="02020603050405020304" pitchFamily="18" charset="0"/>
                <a:cs typeface="Times New Roman" panose="02020603050405020304" pitchFamily="18" charset="0"/>
              </a:rPr>
              <a:t>through direct response to phone, website or social media page</a:t>
            </a:r>
            <a:r>
              <a:rPr lang="en-US" sz="1600" dirty="0" smtClean="0">
                <a:solidFill>
                  <a:schemeClr val="accent1">
                    <a:lumMod val="75000"/>
                  </a:schemeClr>
                </a:solidFill>
                <a:latin typeface="Times New Roman" panose="02020603050405020304" pitchFamily="18" charset="0"/>
                <a:cs typeface="Times New Roman" panose="02020603050405020304" pitchFamily="18" charset="0"/>
              </a:rPr>
              <a:t>.</a:t>
            </a:r>
          </a:p>
          <a:p>
            <a:pPr algn="ctr"/>
            <a:endParaRPr lang="en-US" sz="1600" dirty="0">
              <a:solidFill>
                <a:schemeClr val="accent1">
                  <a:lumMod val="75000"/>
                </a:schemeClr>
              </a:solidFill>
              <a:latin typeface="Times New Roman" panose="02020603050405020304" pitchFamily="18" charset="0"/>
              <a:cs typeface="Times New Roman" panose="02020603050405020304" pitchFamily="18" charset="0"/>
            </a:endParaRPr>
          </a:p>
          <a:p>
            <a:pPr algn="ctr"/>
            <a:r>
              <a:rPr lang="en-US" sz="16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1600" dirty="0">
                <a:solidFill>
                  <a:schemeClr val="accent1">
                    <a:lumMod val="75000"/>
                  </a:schemeClr>
                </a:solidFill>
                <a:latin typeface="Times New Roman" panose="02020603050405020304" pitchFamily="18" charset="0"/>
                <a:cs typeface="Times New Roman" panose="02020603050405020304" pitchFamily="18" charset="0"/>
              </a:rPr>
              <a:t>However, online it is often the customer who initiates contact and is seeking information through researching information on a website. In other words, it is a 'pull' mechanism where it is particularly important to have good visibility in search engines when customers are entering search </a:t>
            </a:r>
            <a:endParaRPr lang="en-US" sz="1600" dirty="0" smtClean="0">
              <a:solidFill>
                <a:schemeClr val="accent1">
                  <a:lumMod val="75000"/>
                </a:schemeClr>
              </a:solidFill>
              <a:latin typeface="Times New Roman" panose="02020603050405020304" pitchFamily="18" charset="0"/>
              <a:cs typeface="Times New Roman" panose="02020603050405020304" pitchFamily="18" charset="0"/>
            </a:endParaRPr>
          </a:p>
          <a:p>
            <a:pPr algn="ctr"/>
            <a:r>
              <a:rPr lang="en-US" sz="1600" dirty="0" smtClean="0">
                <a:solidFill>
                  <a:schemeClr val="accent1">
                    <a:lumMod val="75000"/>
                  </a:schemeClr>
                </a:solidFill>
                <a:latin typeface="Times New Roman" panose="02020603050405020304" pitchFamily="18" charset="0"/>
                <a:cs typeface="Times New Roman" panose="02020603050405020304" pitchFamily="18" charset="0"/>
              </a:rPr>
              <a:t>relevant </a:t>
            </a:r>
            <a:r>
              <a:rPr lang="en-US" sz="1600" dirty="0">
                <a:solidFill>
                  <a:schemeClr val="accent1">
                    <a:lumMod val="75000"/>
                  </a:schemeClr>
                </a:solidFill>
                <a:latin typeface="Times New Roman" panose="02020603050405020304" pitchFamily="18" charset="0"/>
                <a:cs typeface="Times New Roman" panose="02020603050405020304" pitchFamily="18" charset="0"/>
              </a:rPr>
              <a:t>to a company's products or services. Amongst marketing professionals this powerful new approach to marketing is now commonly known as inbound </a:t>
            </a:r>
            <a:r>
              <a:rPr lang="en-US" sz="1600" dirty="0" smtClean="0">
                <a:solidFill>
                  <a:schemeClr val="accent1">
                    <a:lumMod val="75000"/>
                  </a:schemeClr>
                </a:solidFill>
                <a:latin typeface="Times New Roman" panose="02020603050405020304" pitchFamily="18" charset="0"/>
                <a:cs typeface="Times New Roman" panose="02020603050405020304" pitchFamily="18" charset="0"/>
              </a:rPr>
              <a:t>marketing. </a:t>
            </a:r>
          </a:p>
          <a:p>
            <a:pPr marL="457200" indent="-457200" algn="ctr">
              <a:buFont typeface="Wingdings" panose="05000000000000000000" pitchFamily="2" charset="2"/>
              <a:buChar char="ü"/>
            </a:pPr>
            <a:endParaRPr lang="en-US" sz="1600" dirty="0">
              <a:solidFill>
                <a:schemeClr val="bg1"/>
              </a:solidFill>
              <a:latin typeface="Times New Roman" panose="02020603050405020304" pitchFamily="18" charset="0"/>
              <a:cs typeface="Times New Roman" panose="02020603050405020304" pitchFamily="18" charset="0"/>
            </a:endParaRPr>
          </a:p>
          <a:p>
            <a:pPr algn="ctr"/>
            <a:endParaRPr lang="id-ID" sz="1400" dirty="0">
              <a:solidFill>
                <a:schemeClr val="bg1"/>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4516194" y="5497420"/>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4585598" y="5698451"/>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pic>
        <p:nvPicPr>
          <p:cNvPr id="3" name="Picture 2"/>
          <p:cNvPicPr>
            <a:picLocks noChangeAspect="1"/>
          </p:cNvPicPr>
          <p:nvPr/>
        </p:nvPicPr>
        <p:blipFill>
          <a:blip r:embed="rId12"/>
          <a:stretch>
            <a:fillRect/>
          </a:stretch>
        </p:blipFill>
        <p:spPr>
          <a:xfrm>
            <a:off x="5782256" y="860619"/>
            <a:ext cx="5781675" cy="4483805"/>
          </a:xfrm>
          <a:prstGeom prst="rect">
            <a:avLst/>
          </a:prstGeom>
        </p:spPr>
      </p:pic>
      <p:sp>
        <p:nvSpPr>
          <p:cNvPr id="5" name="Rectangle 4"/>
          <p:cNvSpPr/>
          <p:nvPr/>
        </p:nvSpPr>
        <p:spPr>
          <a:xfrm>
            <a:off x="5706794" y="5311678"/>
            <a:ext cx="6096000" cy="800219"/>
          </a:xfrm>
          <a:prstGeom prst="rect">
            <a:avLst/>
          </a:prstGeom>
        </p:spPr>
        <p:txBody>
          <a:bodyPr>
            <a:spAutoFit/>
          </a:bodyPr>
          <a:lstStyle/>
          <a:p>
            <a:pPr lvl="0" algn="ctr"/>
            <a:r>
              <a:rPr lang="en-US" b="1" dirty="0">
                <a:solidFill>
                  <a:srgbClr val="852F4A"/>
                </a:solidFill>
                <a:latin typeface="Times New Roman" panose="02020603050405020304" pitchFamily="18" charset="0"/>
                <a:cs typeface="Times New Roman" panose="02020603050405020304" pitchFamily="18" charset="0"/>
              </a:rPr>
              <a:t>Inbound marketing </a:t>
            </a:r>
            <a:r>
              <a:rPr lang="en-US" sz="1400" b="1" dirty="0">
                <a:solidFill>
                  <a:srgbClr val="852F4A"/>
                </a:solidFill>
                <a:latin typeface="Times New Roman" panose="02020603050405020304" pitchFamily="18" charset="0"/>
                <a:cs typeface="Times New Roman" panose="02020603050405020304" pitchFamily="18" charset="0"/>
              </a:rPr>
              <a:t>:- </a:t>
            </a:r>
            <a:r>
              <a:rPr lang="en-US" sz="1400" b="1" dirty="0">
                <a:solidFill>
                  <a:srgbClr val="4472C4">
                    <a:lumMod val="50000"/>
                  </a:srgbClr>
                </a:solidFill>
                <a:latin typeface="Times New Roman" panose="02020603050405020304" pitchFamily="18" charset="0"/>
                <a:cs typeface="Times New Roman" panose="02020603050405020304" pitchFamily="18" charset="0"/>
              </a:rPr>
              <a:t>The consumer is proactive in seeking out information for their needs, and interactions with brands are attracted through content, search and social media marketing.</a:t>
            </a:r>
          </a:p>
        </p:txBody>
      </p:sp>
    </p:spTree>
    <p:extLst>
      <p:ext uri="{BB962C8B-B14F-4D97-AF65-F5344CB8AC3E}">
        <p14:creationId xmlns:p14="http://schemas.microsoft.com/office/powerpoint/2010/main" val="3955476784"/>
      </p:ext>
    </p:extLst>
  </p:cSld>
  <p:clrMapOvr>
    <a:masterClrMapping/>
  </p:clrMapOvr>
  <p:transition spd="slow" advTm="7132">
    <p:comb/>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useBgFill="1">
        <p:nvSpPr>
          <p:cNvPr id="2" name="Rectangle 1">
            <a:extLst>
              <a:ext uri="{FF2B5EF4-FFF2-40B4-BE49-F238E27FC236}">
                <a16:creationId xmlns:a16="http://schemas.microsoft.com/office/drawing/2014/main" id="{40AD33B2-84DB-498D-99BC-48015ABD3174}"/>
              </a:ext>
            </a:extLst>
          </p:cNvPr>
          <p:cNvSpPr/>
          <p:nvPr/>
        </p:nvSpPr>
        <p:spPr>
          <a:xfrm>
            <a:off x="280308" y="984346"/>
            <a:ext cx="5421849" cy="50073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smtClean="0">
              <a:solidFill>
                <a:schemeClr val="accent1">
                  <a:lumMod val="75000"/>
                </a:schemeClr>
              </a:solidFill>
              <a:latin typeface="Times New Roman" panose="02020603050405020304" pitchFamily="18" charset="0"/>
              <a:cs typeface="Times New Roman" panose="02020603050405020304" pitchFamily="18" charset="0"/>
            </a:endParaRPr>
          </a:p>
          <a:p>
            <a:pPr marL="457200" indent="-457200" algn="ctr">
              <a:buFont typeface="Wingdings" panose="05000000000000000000" pitchFamily="2" charset="2"/>
              <a:buChar char="ü"/>
            </a:pP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INTERACTIVITY</a:t>
            </a:r>
          </a:p>
          <a:p>
            <a:pPr algn="ctr"/>
            <a:r>
              <a:rPr lang="en-US" b="1" dirty="0">
                <a:solidFill>
                  <a:schemeClr val="accent1">
                    <a:lumMod val="50000"/>
                  </a:schemeClr>
                </a:solidFill>
                <a:latin typeface="Times New Roman" panose="02020603050405020304" pitchFamily="18" charset="0"/>
                <a:cs typeface="Times New Roman" panose="02020603050405020304" pitchFamily="18" charset="0"/>
              </a:rPr>
              <a:t>Inbound marketing is powerful</a:t>
            </a:r>
            <a:r>
              <a:rPr lang="en-US" dirty="0">
                <a:solidFill>
                  <a:schemeClr val="accent1">
                    <a:lumMod val="50000"/>
                  </a:schemeClr>
                </a:solidFill>
                <a:latin typeface="Times New Roman" panose="02020603050405020304" pitchFamily="18" charset="0"/>
                <a:cs typeface="Times New Roman" panose="02020603050405020304" pitchFamily="18" charset="0"/>
              </a:rPr>
              <a:t> </a:t>
            </a:r>
            <a:r>
              <a:rPr lang="en-US" dirty="0">
                <a:solidFill>
                  <a:schemeClr val="accent1">
                    <a:lumMod val="75000"/>
                  </a:schemeClr>
                </a:solidFill>
                <a:latin typeface="Times New Roman" panose="02020603050405020304" pitchFamily="18" charset="0"/>
                <a:cs typeface="Times New Roman" panose="02020603050405020304" pitchFamily="18" charset="0"/>
              </a:rPr>
              <a:t>since advertising wastage is reduced. Content and search marketing can be used to target prospects with a defined need-they are proactive and self-selecting. </a:t>
            </a:r>
            <a:endParaRPr lang="en-US" dirty="0" smtClean="0">
              <a:solidFill>
                <a:schemeClr val="accent1">
                  <a:lumMod val="75000"/>
                </a:schemeClr>
              </a:solidFill>
              <a:latin typeface="Times New Roman" panose="02020603050405020304" pitchFamily="18" charset="0"/>
              <a:cs typeface="Times New Roman" panose="02020603050405020304" pitchFamily="18" charset="0"/>
            </a:endParaRPr>
          </a:p>
          <a:p>
            <a:pPr algn="ctr"/>
            <a:endParaRPr lang="en-US" dirty="0" smtClean="0">
              <a:solidFill>
                <a:schemeClr val="accent1">
                  <a:lumMod val="75000"/>
                </a:schemeClr>
              </a:solidFill>
              <a:latin typeface="Times New Roman" panose="02020603050405020304" pitchFamily="18" charset="0"/>
              <a:cs typeface="Times New Roman" panose="02020603050405020304" pitchFamily="18" charset="0"/>
            </a:endParaRPr>
          </a:p>
          <a:p>
            <a:pPr algn="ctr"/>
            <a:r>
              <a:rPr lang="en-US" dirty="0">
                <a:solidFill>
                  <a:schemeClr val="accent1">
                    <a:lumMod val="75000"/>
                  </a:schemeClr>
                </a:solidFill>
                <a:latin typeface="Times New Roman" panose="02020603050405020304" pitchFamily="18" charset="0"/>
                <a:cs typeface="Times New Roman" panose="02020603050405020304" pitchFamily="18" charset="0"/>
              </a:rPr>
              <a:t>Figure </a:t>
            </a:r>
            <a:r>
              <a:rPr lang="en-US" dirty="0" smtClean="0">
                <a:solidFill>
                  <a:schemeClr val="accent1">
                    <a:lumMod val="75000"/>
                  </a:schemeClr>
                </a:solidFill>
                <a:latin typeface="Times New Roman" panose="02020603050405020304" pitchFamily="18" charset="0"/>
                <a:cs typeface="Times New Roman" panose="02020603050405020304" pitchFamily="18" charset="0"/>
              </a:rPr>
              <a:t>(</a:t>
            </a:r>
            <a:r>
              <a:rPr lang="en-US" dirty="0">
                <a:solidFill>
                  <a:schemeClr val="accent1">
                    <a:lumMod val="75000"/>
                  </a:schemeClr>
                </a:solidFill>
                <a:latin typeface="Times New Roman" panose="02020603050405020304" pitchFamily="18" charset="0"/>
                <a:cs typeface="Times New Roman" panose="02020603050405020304" pitchFamily="18" charset="0"/>
              </a:rPr>
              <a:t>b) shows how digital media should be used to encourage two-way </a:t>
            </a:r>
            <a:r>
              <a:rPr lang="en-US" dirty="0" smtClean="0">
                <a:solidFill>
                  <a:schemeClr val="accent1">
                    <a:lumMod val="75000"/>
                  </a:schemeClr>
                </a:solidFill>
                <a:latin typeface="Times New Roman" panose="02020603050405020304" pitchFamily="18" charset="0"/>
                <a:cs typeface="Times New Roman" panose="02020603050405020304" pitchFamily="18" charset="0"/>
              </a:rPr>
              <a:t>communications</a:t>
            </a:r>
            <a:r>
              <a:rPr lang="en-US" dirty="0">
                <a:solidFill>
                  <a:schemeClr val="accent1">
                    <a:lumMod val="75000"/>
                  </a:schemeClr>
                </a:solidFill>
                <a:latin typeface="Times New Roman" panose="02020603050405020304" pitchFamily="18" charset="0"/>
                <a:cs typeface="Times New Roman" panose="02020603050405020304" pitchFamily="18" charset="0"/>
              </a:rPr>
              <a:t>, which may be extensions of the direct-response approach. </a:t>
            </a:r>
            <a:endParaRPr lang="en-US" dirty="0" smtClean="0">
              <a:solidFill>
                <a:schemeClr val="accent1">
                  <a:lumMod val="75000"/>
                </a:schemeClr>
              </a:solidFill>
              <a:latin typeface="Times New Roman" panose="02020603050405020304" pitchFamily="18" charset="0"/>
              <a:cs typeface="Times New Roman" panose="02020603050405020304" pitchFamily="18" charset="0"/>
            </a:endParaRPr>
          </a:p>
          <a:p>
            <a:pPr marL="285750" indent="-285750" algn="ctr">
              <a:buFont typeface="Wingdings" panose="05000000000000000000" pitchFamily="2" charset="2"/>
              <a:buChar char="v"/>
            </a:pPr>
            <a:endParaRPr lang="en-US" sz="1600" dirty="0" smtClean="0">
              <a:solidFill>
                <a:schemeClr val="accent1">
                  <a:lumMod val="75000"/>
                </a:schemeClr>
              </a:solidFill>
              <a:latin typeface="Times New Roman" panose="02020603050405020304" pitchFamily="18" charset="0"/>
              <a:cs typeface="Times New Roman" panose="02020603050405020304" pitchFamily="18" charset="0"/>
            </a:endParaRPr>
          </a:p>
          <a:p>
            <a:pPr marL="285750" indent="-285750" algn="ctr">
              <a:buFont typeface="Wingdings" panose="05000000000000000000" pitchFamily="2" charset="2"/>
              <a:buChar char="v"/>
            </a:pPr>
            <a:r>
              <a:rPr lang="en-US" sz="1600" dirty="0" smtClean="0">
                <a:solidFill>
                  <a:schemeClr val="accent1">
                    <a:lumMod val="75000"/>
                  </a:schemeClr>
                </a:solidFill>
                <a:latin typeface="Times New Roman" panose="02020603050405020304" pitchFamily="18" charset="0"/>
                <a:cs typeface="Times New Roman" panose="02020603050405020304" pitchFamily="18" charset="0"/>
              </a:rPr>
              <a:t>For </a:t>
            </a:r>
            <a:r>
              <a:rPr lang="en-US" sz="1600" dirty="0">
                <a:solidFill>
                  <a:schemeClr val="accent1">
                    <a:lumMod val="75000"/>
                  </a:schemeClr>
                </a:solidFill>
                <a:latin typeface="Times New Roman" panose="02020603050405020304" pitchFamily="18" charset="0"/>
                <a:cs typeface="Times New Roman" panose="02020603050405020304" pitchFamily="18" charset="0"/>
              </a:rPr>
              <a:t>example, FMCG suppliers use their website or Facebook presence as a method of generating interaction by providing incentives such as competitions and sales promotions to encourage the customer to respond with their names, addresses and profile information such as age and sex.</a:t>
            </a:r>
          </a:p>
          <a:p>
            <a:pPr marL="457200" indent="-457200" algn="ctr">
              <a:buFont typeface="Wingdings" panose="05000000000000000000" pitchFamily="2" charset="2"/>
              <a:buChar char="ü"/>
            </a:pPr>
            <a:endParaRPr lang="en-US" sz="2800" dirty="0">
              <a:solidFill>
                <a:schemeClr val="bg1"/>
              </a:solidFill>
              <a:latin typeface="Times New Roman" panose="02020603050405020304" pitchFamily="18" charset="0"/>
              <a:cs typeface="Times New Roman" panose="02020603050405020304" pitchFamily="18" charset="0"/>
            </a:endParaRPr>
          </a:p>
          <a:p>
            <a:pPr algn="ctr"/>
            <a:endParaRPr lang="id-ID" sz="1400" dirty="0">
              <a:solidFill>
                <a:schemeClr val="bg1"/>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4334010" y="5632160"/>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4421017" y="5881221"/>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pic>
        <p:nvPicPr>
          <p:cNvPr id="3" name="Picture 2"/>
          <p:cNvPicPr>
            <a:picLocks noChangeAspect="1"/>
          </p:cNvPicPr>
          <p:nvPr/>
        </p:nvPicPr>
        <p:blipFill>
          <a:blip r:embed="rId12"/>
          <a:stretch>
            <a:fillRect/>
          </a:stretch>
        </p:blipFill>
        <p:spPr>
          <a:xfrm>
            <a:off x="5782256" y="722183"/>
            <a:ext cx="5781675" cy="4483805"/>
          </a:xfrm>
          <a:prstGeom prst="rect">
            <a:avLst/>
          </a:prstGeom>
        </p:spPr>
      </p:pic>
      <p:sp>
        <p:nvSpPr>
          <p:cNvPr id="5" name="Rectangle 4"/>
          <p:cNvSpPr/>
          <p:nvPr/>
        </p:nvSpPr>
        <p:spPr>
          <a:xfrm>
            <a:off x="6501480" y="5674582"/>
            <a:ext cx="3576620" cy="369332"/>
          </a:xfrm>
          <a:prstGeom prst="rect">
            <a:avLst/>
          </a:prstGeom>
        </p:spPr>
        <p:txBody>
          <a:bodyPr wrap="none">
            <a:spAutoFit/>
          </a:bodyPr>
          <a:lstStyle/>
          <a:p>
            <a:pPr lvl="0" algn="ctr"/>
            <a:r>
              <a:rPr lang="en-US" b="1" dirty="0">
                <a:solidFill>
                  <a:srgbClr val="852F4A"/>
                </a:solidFill>
                <a:latin typeface="Times New Roman" panose="02020603050405020304" pitchFamily="18" charset="0"/>
                <a:cs typeface="Times New Roman" panose="02020603050405020304" pitchFamily="18" charset="0"/>
              </a:rPr>
              <a:t>BENEFITS OF DIGITAL MEDIA</a:t>
            </a:r>
          </a:p>
        </p:txBody>
      </p:sp>
    </p:spTree>
    <p:extLst>
      <p:ext uri="{BB962C8B-B14F-4D97-AF65-F5344CB8AC3E}">
        <p14:creationId xmlns:p14="http://schemas.microsoft.com/office/powerpoint/2010/main" val="1891220655"/>
      </p:ext>
    </p:extLst>
  </p:cSld>
  <p:clrMapOvr>
    <a:masterClrMapping/>
  </p:clrMapOvr>
  <p:transition spd="slow" advTm="7132">
    <p:comb/>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useBgFill="1">
        <p:nvSpPr>
          <p:cNvPr id="2" name="Rectangle 1">
            <a:extLst>
              <a:ext uri="{FF2B5EF4-FFF2-40B4-BE49-F238E27FC236}">
                <a16:creationId xmlns:a16="http://schemas.microsoft.com/office/drawing/2014/main" id="{40AD33B2-84DB-498D-99BC-48015ABD3174}"/>
              </a:ext>
            </a:extLst>
          </p:cNvPr>
          <p:cNvSpPr/>
          <p:nvPr/>
        </p:nvSpPr>
        <p:spPr>
          <a:xfrm>
            <a:off x="280308" y="984346"/>
            <a:ext cx="5010883" cy="50073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ctr">
              <a:buFont typeface="Wingdings" panose="05000000000000000000" pitchFamily="2" charset="2"/>
              <a:buChar char="ü"/>
            </a:pPr>
            <a:r>
              <a:rPr lang="en-US" sz="2800" b="1" dirty="0" smtClean="0">
                <a:solidFill>
                  <a:schemeClr val="accent1">
                    <a:lumMod val="50000"/>
                  </a:schemeClr>
                </a:solidFill>
                <a:latin typeface="Times New Roman" panose="02020603050405020304" pitchFamily="18" charset="0"/>
                <a:cs typeface="Times New Roman" panose="02020603050405020304" pitchFamily="18" charset="0"/>
              </a:rPr>
              <a:t>INTELLIGENCE</a:t>
            </a:r>
          </a:p>
          <a:p>
            <a:pPr algn="ctr"/>
            <a:r>
              <a:rPr lang="en-US" dirty="0">
                <a:solidFill>
                  <a:schemeClr val="accent1">
                    <a:lumMod val="50000"/>
                  </a:schemeClr>
                </a:solidFill>
                <a:latin typeface="Times New Roman" panose="02020603050405020304" pitchFamily="18" charset="0"/>
                <a:cs typeface="Times New Roman" panose="02020603050405020304" pitchFamily="18" charset="0"/>
              </a:rPr>
              <a:t>Digital media and technology can be used as a relatively low-cost method of collecting marketing research, particularly about customer perceptions of products and services, </a:t>
            </a:r>
            <a:r>
              <a:rPr lang="en-US" dirty="0" smtClean="0">
                <a:solidFill>
                  <a:schemeClr val="accent1">
                    <a:lumMod val="50000"/>
                  </a:schemeClr>
                </a:solidFill>
                <a:latin typeface="Times New Roman" panose="02020603050405020304" pitchFamily="18" charset="0"/>
                <a:cs typeface="Times New Roman" panose="02020603050405020304" pitchFamily="18" charset="0"/>
              </a:rPr>
              <a:t>which </a:t>
            </a:r>
            <a:r>
              <a:rPr lang="en-US" dirty="0">
                <a:solidFill>
                  <a:schemeClr val="accent1">
                    <a:lumMod val="50000"/>
                  </a:schemeClr>
                </a:solidFill>
                <a:latin typeface="Times New Roman" panose="02020603050405020304" pitchFamily="18" charset="0"/>
                <a:cs typeface="Times New Roman" panose="02020603050405020304" pitchFamily="18" charset="0"/>
              </a:rPr>
              <a:t>reviews digital analytics and market research. Interactions with consumers across all the different touchpoints shown in Figure 1.1. can be stored in data lakes or data warehouses to provide insight collectively known as 'Big Data'.</a:t>
            </a:r>
          </a:p>
          <a:p>
            <a:pPr algn="ctr"/>
            <a:endParaRPr lang="id-ID" sz="1400" dirty="0">
              <a:solidFill>
                <a:schemeClr val="bg1"/>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12"/>
          <a:stretch>
            <a:fillRect/>
          </a:stretch>
        </p:blipFill>
        <p:spPr>
          <a:xfrm>
            <a:off x="5340986" y="647272"/>
            <a:ext cx="6630479" cy="3999439"/>
          </a:xfrm>
          <a:prstGeom prst="rect">
            <a:avLst/>
          </a:prstGeom>
        </p:spPr>
      </p:pic>
      <p:sp>
        <p:nvSpPr>
          <p:cNvPr id="4" name="TextBox 3"/>
          <p:cNvSpPr txBox="1"/>
          <p:nvPr/>
        </p:nvSpPr>
        <p:spPr>
          <a:xfrm>
            <a:off x="5578868" y="4668208"/>
            <a:ext cx="5822797" cy="1323439"/>
          </a:xfrm>
          <a:prstGeom prst="rect">
            <a:avLst/>
          </a:prstGeom>
          <a:noFill/>
        </p:spPr>
        <p:txBody>
          <a:bodyPr wrap="square" rtlCol="0">
            <a:spAutoFit/>
          </a:bodyPr>
          <a:lstStyle/>
          <a:p>
            <a:pPr marL="285750" indent="-285750" algn="ctr">
              <a:buFont typeface="Wingdings" panose="05000000000000000000" pitchFamily="2" charset="2"/>
              <a:buChar char="Ø"/>
            </a:pPr>
            <a:r>
              <a:rPr lang="en-US" sz="1600" b="1" dirty="0" smtClean="0">
                <a:solidFill>
                  <a:schemeClr val="accent1">
                    <a:lumMod val="50000"/>
                  </a:schemeClr>
                </a:solidFill>
                <a:latin typeface="Times New Roman" panose="02020603050405020304" pitchFamily="18" charset="0"/>
                <a:cs typeface="Times New Roman" panose="02020603050405020304" pitchFamily="18" charset="0"/>
              </a:rPr>
              <a:t>Data lake and data warehouse :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A data </a:t>
            </a:r>
            <a:r>
              <a:rPr lang="en-US" sz="1600" dirty="0">
                <a:solidFill>
                  <a:schemeClr val="accent1">
                    <a:lumMod val="50000"/>
                  </a:schemeClr>
                </a:solidFill>
                <a:latin typeface="Times New Roman" panose="02020603050405020304" pitchFamily="18" charset="0"/>
                <a:cs typeface="Times New Roman" panose="02020603050405020304" pitchFamily="18" charset="0"/>
              </a:rPr>
              <a:t>lake is a storage repository that holds a diversity of raw data in its native format where it is available for analysis and reporting by people across a company. This contrasts to a data warehouse, which contains structured data</a:t>
            </a:r>
          </a:p>
        </p:txBody>
      </p:sp>
      <p:sp>
        <p:nvSpPr>
          <p:cNvPr id="18" name="Rectangle 17">
            <a:extLst>
              <a:ext uri="{FF2B5EF4-FFF2-40B4-BE49-F238E27FC236}">
                <a16:creationId xmlns:a16="http://schemas.microsoft.com/office/drawing/2014/main" id="{9BFC32B8-BDEE-2CBC-DFF5-CD482608568C}"/>
              </a:ext>
            </a:extLst>
          </p:cNvPr>
          <p:cNvSpPr/>
          <p:nvPr/>
        </p:nvSpPr>
        <p:spPr>
          <a:xfrm>
            <a:off x="4018908" y="527779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4068703" y="5551111"/>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92385574"/>
      </p:ext>
    </p:extLst>
  </p:cSld>
  <p:clrMapOvr>
    <a:masterClrMapping/>
  </p:clrMapOvr>
  <p:transition spd="slow" advTm="7132">
    <p:comb/>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4" name="TextBox 3"/>
          <p:cNvSpPr txBox="1"/>
          <p:nvPr/>
        </p:nvSpPr>
        <p:spPr>
          <a:xfrm>
            <a:off x="6051480" y="4708632"/>
            <a:ext cx="5375710" cy="1631216"/>
          </a:xfrm>
          <a:prstGeom prst="rect">
            <a:avLst/>
          </a:prstGeom>
          <a:noFill/>
        </p:spPr>
        <p:txBody>
          <a:bodyPr wrap="square" rtlCol="0">
            <a:spAutoFit/>
          </a:bodyPr>
          <a:lstStyle/>
          <a:p>
            <a:pPr marL="285750" indent="-285750">
              <a:buFont typeface="Wingdings" panose="05000000000000000000" pitchFamily="2" charset="2"/>
              <a:buChar char="Ø"/>
            </a:pPr>
            <a:r>
              <a:rPr lang="en-US" b="1" dirty="0" smtClean="0">
                <a:solidFill>
                  <a:schemeClr val="accent1">
                    <a:lumMod val="50000"/>
                  </a:schemeClr>
                </a:solidFill>
                <a:latin typeface="Times New Roman" panose="02020603050405020304" pitchFamily="18" charset="0"/>
                <a:cs typeface="Times New Roman" panose="02020603050405020304" pitchFamily="18" charset="0"/>
              </a:rPr>
              <a:t>Personalization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 Delivering individualized </a:t>
            </a:r>
            <a:r>
              <a:rPr lang="en-US" sz="1600" dirty="0">
                <a:solidFill>
                  <a:schemeClr val="accent1">
                    <a:lumMod val="50000"/>
                  </a:schemeClr>
                </a:solidFill>
                <a:latin typeface="Times New Roman" panose="02020603050405020304" pitchFamily="18" charset="0"/>
                <a:cs typeface="Times New Roman" panose="02020603050405020304" pitchFamily="18" charset="0"/>
              </a:rPr>
              <a:t>content through web pages or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email</a:t>
            </a:r>
            <a:r>
              <a:rPr lang="en-US" sz="1600" b="1" dirty="0" smtClean="0">
                <a:solidFill>
                  <a:schemeClr val="accent1">
                    <a:lumMod val="50000"/>
                  </a:schemeClr>
                </a:solidFill>
                <a:latin typeface="Times New Roman" panose="02020603050405020304" pitchFamily="18" charset="0"/>
                <a:cs typeface="Times New Roman" panose="02020603050405020304" pitchFamily="18" charset="0"/>
              </a:rPr>
              <a:t>. </a:t>
            </a:r>
          </a:p>
          <a:p>
            <a:pPr marL="285750" indent="-285750">
              <a:buFont typeface="Wingdings" panose="05000000000000000000" pitchFamily="2" charset="2"/>
              <a:buChar char="Ø"/>
            </a:pPr>
            <a:r>
              <a:rPr lang="en-US" b="1" dirty="0" smtClean="0">
                <a:solidFill>
                  <a:schemeClr val="accent1">
                    <a:lumMod val="50000"/>
                  </a:schemeClr>
                </a:solidFill>
                <a:latin typeface="Times New Roman" panose="02020603050405020304" pitchFamily="18" charset="0"/>
                <a:cs typeface="Times New Roman" panose="02020603050405020304" pitchFamily="18" charset="0"/>
              </a:rPr>
              <a:t>Sense </a:t>
            </a:r>
            <a:r>
              <a:rPr lang="en-US" b="1" dirty="0">
                <a:solidFill>
                  <a:schemeClr val="accent1">
                    <a:lumMod val="50000"/>
                  </a:schemeClr>
                </a:solidFill>
                <a:latin typeface="Times New Roman" panose="02020603050405020304" pitchFamily="18" charset="0"/>
                <a:cs typeface="Times New Roman" panose="02020603050405020304" pitchFamily="18" charset="0"/>
              </a:rPr>
              <a:t>and </a:t>
            </a:r>
            <a:r>
              <a:rPr lang="en-US" b="1" dirty="0" smtClean="0">
                <a:solidFill>
                  <a:schemeClr val="accent1">
                    <a:lumMod val="50000"/>
                  </a:schemeClr>
                </a:solidFill>
                <a:latin typeface="Times New Roman" panose="02020603050405020304" pitchFamily="18" charset="0"/>
                <a:cs typeface="Times New Roman" panose="02020603050405020304" pitchFamily="18" charset="0"/>
              </a:rPr>
              <a:t>respond communications :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Customer behavior </a:t>
            </a:r>
            <a:r>
              <a:rPr lang="en-US" sz="1600" dirty="0">
                <a:solidFill>
                  <a:schemeClr val="accent1">
                    <a:lumMod val="50000"/>
                  </a:schemeClr>
                </a:solidFill>
                <a:latin typeface="Times New Roman" panose="02020603050405020304" pitchFamily="18" charset="0"/>
                <a:cs typeface="Times New Roman" panose="02020603050405020304" pitchFamily="18" charset="0"/>
              </a:rPr>
              <a:t>is monitored at an individual level and the marketer responds with communications tailored to the individual's need.</a:t>
            </a:r>
          </a:p>
        </p:txBody>
      </p:sp>
      <p:sp useBgFill="1">
        <p:nvSpPr>
          <p:cNvPr id="2" name="Rectangle 1">
            <a:extLst>
              <a:ext uri="{FF2B5EF4-FFF2-40B4-BE49-F238E27FC236}">
                <a16:creationId xmlns:a16="http://schemas.microsoft.com/office/drawing/2014/main" id="{40AD33B2-84DB-498D-99BC-48015ABD3174}"/>
              </a:ext>
            </a:extLst>
          </p:cNvPr>
          <p:cNvSpPr/>
          <p:nvPr/>
        </p:nvSpPr>
        <p:spPr>
          <a:xfrm>
            <a:off x="280308" y="1006867"/>
            <a:ext cx="5501948" cy="4984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smtClean="0">
              <a:solidFill>
                <a:schemeClr val="accent1">
                  <a:lumMod val="75000"/>
                </a:schemeClr>
              </a:solidFill>
              <a:latin typeface="Times New Roman" panose="02020603050405020304" pitchFamily="18" charset="0"/>
              <a:cs typeface="Times New Roman" panose="02020603050405020304" pitchFamily="18" charset="0"/>
            </a:endParaRPr>
          </a:p>
          <a:p>
            <a:pPr marL="457200" indent="-457200" algn="ctr">
              <a:buFont typeface="Wingdings" panose="05000000000000000000" pitchFamily="2" charset="2"/>
              <a:buChar char="ü"/>
            </a:pP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INDIVIDUALIZATION</a:t>
            </a:r>
          </a:p>
          <a:p>
            <a:pPr algn="ctr"/>
            <a:r>
              <a:rPr lang="en-US" dirty="0" smtClean="0">
                <a:solidFill>
                  <a:schemeClr val="accent1">
                    <a:lumMod val="50000"/>
                  </a:schemeClr>
                </a:solidFill>
                <a:latin typeface="Times New Roman" panose="02020603050405020304" pitchFamily="18" charset="0"/>
                <a:cs typeface="Times New Roman" panose="02020603050405020304" pitchFamily="18" charset="0"/>
              </a:rPr>
              <a:t>Individualization Another </a:t>
            </a:r>
            <a:r>
              <a:rPr lang="en-US" dirty="0">
                <a:solidFill>
                  <a:schemeClr val="accent1">
                    <a:lumMod val="50000"/>
                  </a:schemeClr>
                </a:solidFill>
                <a:latin typeface="Times New Roman" panose="02020603050405020304" pitchFamily="18" charset="0"/>
                <a:cs typeface="Times New Roman" panose="02020603050405020304" pitchFamily="18" charset="0"/>
              </a:rPr>
              <a:t>important feature of interactive marketing communications is that they can be tailored to the individual </a:t>
            </a:r>
            <a:r>
              <a:rPr lang="en-US" dirty="0" smtClean="0">
                <a:solidFill>
                  <a:schemeClr val="accent1">
                    <a:lumMod val="50000"/>
                  </a:schemeClr>
                </a:solidFill>
                <a:latin typeface="Times New Roman" panose="02020603050405020304" pitchFamily="18" charset="0"/>
                <a:cs typeface="Times New Roman" panose="02020603050405020304" pitchFamily="18" charset="0"/>
              </a:rPr>
              <a:t>at </a:t>
            </a:r>
            <a:r>
              <a:rPr lang="en-US" dirty="0">
                <a:solidFill>
                  <a:schemeClr val="accent1">
                    <a:lumMod val="50000"/>
                  </a:schemeClr>
                </a:solidFill>
                <a:latin typeface="Times New Roman" panose="02020603050405020304" pitchFamily="18" charset="0"/>
                <a:cs typeface="Times New Roman" panose="02020603050405020304" pitchFamily="18" charset="0"/>
              </a:rPr>
              <a:t>relatively low costs, unlike in traditional </a:t>
            </a:r>
            <a:r>
              <a:rPr lang="en-US" dirty="0" smtClean="0">
                <a:solidFill>
                  <a:schemeClr val="accent1">
                    <a:lumMod val="50000"/>
                  </a:schemeClr>
                </a:solidFill>
                <a:latin typeface="Times New Roman" panose="02020603050405020304" pitchFamily="18" charset="0"/>
                <a:cs typeface="Times New Roman" panose="02020603050405020304" pitchFamily="18" charset="0"/>
              </a:rPr>
              <a:t>media data</a:t>
            </a:r>
            <a:r>
              <a:rPr lang="ar-JO"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dirty="0" smtClean="0">
                <a:solidFill>
                  <a:schemeClr val="accent1">
                    <a:lumMod val="50000"/>
                  </a:schemeClr>
                </a:solidFill>
                <a:latin typeface="Times New Roman" panose="02020603050405020304" pitchFamily="18" charset="0"/>
                <a:cs typeface="Times New Roman" panose="02020603050405020304" pitchFamily="18" charset="0"/>
              </a:rPr>
              <a:t>where </a:t>
            </a:r>
            <a:r>
              <a:rPr lang="en-US" dirty="0">
                <a:solidFill>
                  <a:schemeClr val="accent1">
                    <a:lumMod val="50000"/>
                  </a:schemeClr>
                </a:solidFill>
                <a:latin typeface="Times New Roman" panose="02020603050405020304" pitchFamily="18" charset="0"/>
                <a:cs typeface="Times New Roman" panose="02020603050405020304" pitchFamily="18" charset="0"/>
              </a:rPr>
              <a:t>the same message tends to be broadcast to </a:t>
            </a:r>
            <a:r>
              <a:rPr lang="en-US" dirty="0" smtClean="0">
                <a:solidFill>
                  <a:schemeClr val="accent1">
                    <a:lumMod val="50000"/>
                  </a:schemeClr>
                </a:solidFill>
                <a:latin typeface="Times New Roman" panose="02020603050405020304" pitchFamily="18" charset="0"/>
                <a:cs typeface="Times New Roman" panose="02020603050405020304" pitchFamily="18" charset="0"/>
              </a:rPr>
              <a:t>everyone</a:t>
            </a:r>
            <a:endParaRPr lang="ar-JO" dirty="0" smtClean="0">
              <a:solidFill>
                <a:schemeClr val="accent1">
                  <a:lumMod val="50000"/>
                </a:schemeClr>
              </a:solidFill>
              <a:latin typeface="Times New Roman" panose="02020603050405020304" pitchFamily="18" charset="0"/>
              <a:cs typeface="Times New Roman" panose="02020603050405020304" pitchFamily="18" charset="0"/>
            </a:endParaRPr>
          </a:p>
          <a:p>
            <a:pPr algn="ctr"/>
            <a:r>
              <a:rPr lang="en-US" dirty="0" smtClean="0">
                <a:solidFill>
                  <a:schemeClr val="accent1">
                    <a:lumMod val="50000"/>
                  </a:schemeClr>
                </a:solidFill>
                <a:latin typeface="Times New Roman" panose="02020603050405020304" pitchFamily="18" charset="0"/>
                <a:cs typeface="Times New Roman" panose="02020603050405020304" pitchFamily="18" charset="0"/>
              </a:rPr>
              <a:t> This individualization </a:t>
            </a:r>
            <a:r>
              <a:rPr lang="en-US" dirty="0">
                <a:solidFill>
                  <a:schemeClr val="accent1">
                    <a:lumMod val="50000"/>
                  </a:schemeClr>
                </a:solidFill>
                <a:latin typeface="Times New Roman" panose="02020603050405020304" pitchFamily="18" charset="0"/>
                <a:cs typeface="Times New Roman" panose="02020603050405020304" pitchFamily="18" charset="0"/>
              </a:rPr>
              <a:t>is based on the intelligence collected about site visitors and then stored in a database and subsequently used to target and </a:t>
            </a:r>
            <a:r>
              <a:rPr lang="en-US" dirty="0" smtClean="0">
                <a:solidFill>
                  <a:schemeClr val="accent1">
                    <a:lumMod val="50000"/>
                  </a:schemeClr>
                </a:solidFill>
                <a:latin typeface="Times New Roman" panose="02020603050405020304" pitchFamily="18" charset="0"/>
                <a:cs typeface="Times New Roman" panose="02020603050405020304" pitchFamily="18" charset="0"/>
              </a:rPr>
              <a:t>personalize </a:t>
            </a:r>
            <a:r>
              <a:rPr lang="en-US" dirty="0">
                <a:solidFill>
                  <a:schemeClr val="accent1">
                    <a:lumMod val="50000"/>
                  </a:schemeClr>
                </a:solidFill>
                <a:latin typeface="Times New Roman" panose="02020603050405020304" pitchFamily="18" charset="0"/>
                <a:cs typeface="Times New Roman" panose="02020603050405020304" pitchFamily="18" charset="0"/>
              </a:rPr>
              <a:t>communications to customers to achieve relevance in all media. </a:t>
            </a:r>
            <a:endParaRPr lang="en-US" dirty="0" smtClean="0">
              <a:solidFill>
                <a:schemeClr val="accent1">
                  <a:lumMod val="50000"/>
                </a:schemeClr>
              </a:solidFill>
              <a:latin typeface="Times New Roman" panose="02020603050405020304" pitchFamily="18" charset="0"/>
              <a:cs typeface="Times New Roman" panose="02020603050405020304" pitchFamily="18" charset="0"/>
            </a:endParaRPr>
          </a:p>
          <a:p>
            <a:pPr algn="ctr"/>
            <a:r>
              <a:rPr lang="en-US" dirty="0" smtClean="0">
                <a:solidFill>
                  <a:schemeClr val="accent1">
                    <a:lumMod val="50000"/>
                  </a:schemeClr>
                </a:solidFill>
                <a:latin typeface="Times New Roman" panose="02020603050405020304" pitchFamily="18" charset="0"/>
                <a:cs typeface="Times New Roman" panose="02020603050405020304" pitchFamily="18" charset="0"/>
              </a:rPr>
              <a:t>The </a:t>
            </a:r>
            <a:r>
              <a:rPr lang="en-US" dirty="0">
                <a:solidFill>
                  <a:schemeClr val="accent1">
                    <a:lumMod val="50000"/>
                  </a:schemeClr>
                </a:solidFill>
                <a:latin typeface="Times New Roman" panose="02020603050405020304" pitchFamily="18" charset="0"/>
                <a:cs typeface="Times New Roman" panose="02020603050405020304" pitchFamily="18" charset="0"/>
              </a:rPr>
              <a:t>process of tailoring is also referred to as </a:t>
            </a:r>
            <a:r>
              <a:rPr lang="en-US" dirty="0" smtClean="0">
                <a:solidFill>
                  <a:schemeClr val="accent1">
                    <a:lumMod val="50000"/>
                  </a:schemeClr>
                </a:solidFill>
                <a:latin typeface="Times New Roman" panose="02020603050405020304" pitchFamily="18" charset="0"/>
                <a:cs typeface="Times New Roman" panose="02020603050405020304" pitchFamily="18" charset="0"/>
              </a:rPr>
              <a:t>personalization</a:t>
            </a:r>
            <a:endParaRPr lang="en-US" dirty="0">
              <a:solidFill>
                <a:schemeClr val="accent1">
                  <a:lumMod val="50000"/>
                </a:schemeClr>
              </a:solidFill>
              <a:latin typeface="Times New Roman" panose="02020603050405020304" pitchFamily="18" charset="0"/>
              <a:cs typeface="Times New Roman" panose="02020603050405020304" pitchFamily="18" charset="0"/>
            </a:endParaRPr>
          </a:p>
          <a:p>
            <a:pPr algn="ctr"/>
            <a:endParaRPr lang="id-ID" sz="1400" dirty="0">
              <a:solidFill>
                <a:schemeClr val="bg1"/>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4691247" y="540064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4691247" y="5602481"/>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12"/>
          <a:stretch>
            <a:fillRect/>
          </a:stretch>
        </p:blipFill>
        <p:spPr>
          <a:xfrm>
            <a:off x="5864590" y="1325366"/>
            <a:ext cx="5562600" cy="3051425"/>
          </a:xfrm>
          <a:prstGeom prst="rect">
            <a:avLst/>
          </a:prstGeom>
        </p:spPr>
      </p:pic>
    </p:spTree>
    <p:extLst>
      <p:ext uri="{BB962C8B-B14F-4D97-AF65-F5344CB8AC3E}">
        <p14:creationId xmlns:p14="http://schemas.microsoft.com/office/powerpoint/2010/main" val="288798625"/>
      </p:ext>
    </p:extLst>
  </p:cSld>
  <p:clrMapOvr>
    <a:masterClrMapping/>
  </p:clrMapOvr>
  <p:transition spd="slow" advTm="7132">
    <p:comb/>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4" name="TextBox 3"/>
          <p:cNvSpPr txBox="1"/>
          <p:nvPr/>
        </p:nvSpPr>
        <p:spPr>
          <a:xfrm>
            <a:off x="773559" y="5170756"/>
            <a:ext cx="3705239" cy="369332"/>
          </a:xfrm>
          <a:prstGeom prst="rect">
            <a:avLst/>
          </a:prstGeom>
          <a:noFill/>
        </p:spPr>
        <p:txBody>
          <a:bodyPr wrap="square" rtlCol="0">
            <a:spAutoFit/>
          </a:bodyPr>
          <a:lstStyle/>
          <a:p>
            <a:pPr algn="ctr"/>
            <a:r>
              <a:rPr lang="en-US" b="1" dirty="0" smtClean="0">
                <a:solidFill>
                  <a:srgbClr val="C00000"/>
                </a:solidFill>
                <a:latin typeface="Times New Roman" panose="02020603050405020304" pitchFamily="18" charset="0"/>
                <a:cs typeface="Times New Roman" panose="02020603050405020304" pitchFamily="18" charset="0"/>
              </a:rPr>
              <a:t>BENEFITS OF DIGITAL MEDIA</a:t>
            </a:r>
            <a:endParaRPr lang="en-US" b="1" dirty="0">
              <a:solidFill>
                <a:srgbClr val="C00000"/>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12"/>
          <a:stretch>
            <a:fillRect/>
          </a:stretch>
        </p:blipFill>
        <p:spPr>
          <a:xfrm>
            <a:off x="667966" y="976045"/>
            <a:ext cx="10963146" cy="3334762"/>
          </a:xfrm>
          <a:prstGeom prst="rect">
            <a:avLst/>
          </a:prstGeom>
        </p:spPr>
      </p:pic>
      <p:sp>
        <p:nvSpPr>
          <p:cNvPr id="18" name="Rectangle 17">
            <a:extLst>
              <a:ext uri="{FF2B5EF4-FFF2-40B4-BE49-F238E27FC236}">
                <a16:creationId xmlns:a16="http://schemas.microsoft.com/office/drawing/2014/main" id="{9BFC32B8-BDEE-2CBC-DFF5-CD482608568C}"/>
              </a:ext>
            </a:extLst>
          </p:cNvPr>
          <p:cNvSpPr/>
          <p:nvPr/>
        </p:nvSpPr>
        <p:spPr>
          <a:xfrm>
            <a:off x="4742825" y="527977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4829930" y="5481615"/>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 useBgFill="1">
        <p:nvSpPr>
          <p:cNvPr id="12" name="Rectangle 11">
            <a:extLst>
              <a:ext uri="{FF2B5EF4-FFF2-40B4-BE49-F238E27FC236}">
                <a16:creationId xmlns:a16="http://schemas.microsoft.com/office/drawing/2014/main" id="{40AD33B2-84DB-498D-99BC-48015ABD3174}"/>
              </a:ext>
            </a:extLst>
          </p:cNvPr>
          <p:cNvSpPr/>
          <p:nvPr/>
        </p:nvSpPr>
        <p:spPr>
          <a:xfrm>
            <a:off x="6268291" y="5221630"/>
            <a:ext cx="5010883" cy="8763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ctr">
              <a:buFont typeface="Wingdings" panose="05000000000000000000" pitchFamily="2" charset="2"/>
              <a:buChar char="ü"/>
            </a:pP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INTEGRATION</a:t>
            </a:r>
            <a:endParaRPr lang="en-US" sz="2400" b="1" dirty="0" smtClean="0">
              <a:solidFill>
                <a:schemeClr val="accent1">
                  <a:lumMod val="75000"/>
                </a:schemeClr>
              </a:solidFill>
              <a:latin typeface="Times New Roman" panose="02020603050405020304" pitchFamily="18" charset="0"/>
              <a:cs typeface="Times New Roman" panose="02020603050405020304" pitchFamily="18" charset="0"/>
            </a:endParaRPr>
          </a:p>
          <a:p>
            <a:pPr marL="457200" indent="-457200" algn="ctr">
              <a:buFont typeface="Courier New" panose="02070309020205020404" pitchFamily="49" charset="0"/>
              <a:buChar char="o"/>
            </a:pPr>
            <a:r>
              <a:rPr lang="en-US" sz="1400" b="1" dirty="0">
                <a:solidFill>
                  <a:schemeClr val="accent1">
                    <a:lumMod val="50000"/>
                  </a:schemeClr>
                </a:solidFill>
                <a:latin typeface="Times New Roman" panose="02020603050405020304" pitchFamily="18" charset="0"/>
                <a:cs typeface="Times New Roman" panose="02020603050405020304" pitchFamily="18" charset="0"/>
              </a:rPr>
              <a:t>Outbound digital communications </a:t>
            </a:r>
            <a:r>
              <a:rPr lang="en-US" sz="1400" dirty="0">
                <a:solidFill>
                  <a:schemeClr val="accent1">
                    <a:lumMod val="50000"/>
                  </a:schemeClr>
                </a:solidFill>
                <a:latin typeface="Times New Roman" panose="02020603050405020304" pitchFamily="18" charset="0"/>
                <a:cs typeface="Times New Roman" panose="02020603050405020304" pitchFamily="18" charset="0"/>
              </a:rPr>
              <a:t>Website, mobile push notifications or email marketing are used to send </a:t>
            </a:r>
            <a:r>
              <a:rPr lang="en-US" sz="1400" dirty="0" smtClean="0">
                <a:solidFill>
                  <a:schemeClr val="accent1">
                    <a:lumMod val="50000"/>
                  </a:schemeClr>
                </a:solidFill>
                <a:latin typeface="Times New Roman" panose="02020603050405020304" pitchFamily="18" charset="0"/>
                <a:cs typeface="Times New Roman" panose="02020603050405020304" pitchFamily="18" charset="0"/>
              </a:rPr>
              <a:t>personal and </a:t>
            </a:r>
            <a:r>
              <a:rPr lang="en-US" sz="1400" dirty="0">
                <a:solidFill>
                  <a:schemeClr val="accent1">
                    <a:lumMod val="50000"/>
                  </a:schemeClr>
                </a:solidFill>
                <a:latin typeface="Times New Roman" panose="02020603050405020304" pitchFamily="18" charset="0"/>
                <a:cs typeface="Times New Roman" panose="02020603050405020304" pitchFamily="18" charset="0"/>
              </a:rPr>
              <a:t>communications to </a:t>
            </a:r>
            <a:r>
              <a:rPr lang="en-US" sz="1400" dirty="0" smtClean="0">
                <a:solidFill>
                  <a:schemeClr val="accent1">
                    <a:lumMod val="50000"/>
                  </a:schemeClr>
                </a:solidFill>
                <a:latin typeface="Times New Roman" panose="02020603050405020304" pitchFamily="18" charset="0"/>
                <a:cs typeface="Times New Roman" panose="02020603050405020304" pitchFamily="18" charset="0"/>
              </a:rPr>
              <a:t>customers</a:t>
            </a:r>
          </a:p>
          <a:p>
            <a:pPr marL="457200" indent="-457200" algn="ctr">
              <a:buFont typeface="Courier New" panose="02070309020205020404" pitchFamily="49" charset="0"/>
              <a:buChar char="o"/>
            </a:pPr>
            <a:r>
              <a:rPr lang="en-US" sz="1400" b="1" dirty="0" smtClean="0">
                <a:solidFill>
                  <a:schemeClr val="accent1">
                    <a:lumMod val="50000"/>
                  </a:schemeClr>
                </a:solidFill>
                <a:latin typeface="Times New Roman" panose="02020603050405020304" pitchFamily="18" charset="0"/>
                <a:cs typeface="Times New Roman" panose="02020603050405020304" pitchFamily="18" charset="0"/>
              </a:rPr>
              <a:t> Inbound digital communications</a:t>
            </a:r>
            <a:r>
              <a:rPr lang="en-US" sz="14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1400" dirty="0">
                <a:solidFill>
                  <a:schemeClr val="accent1">
                    <a:lumMod val="50000"/>
                  </a:schemeClr>
                </a:solidFill>
                <a:latin typeface="Times New Roman" panose="02020603050405020304" pitchFamily="18" charset="0"/>
                <a:cs typeface="Times New Roman" panose="02020603050405020304" pitchFamily="18" charset="0"/>
              </a:rPr>
              <a:t>Customer enquire through web-based forms, social media and </a:t>
            </a:r>
            <a:r>
              <a:rPr lang="en-US" sz="1400" dirty="0" smtClean="0">
                <a:solidFill>
                  <a:schemeClr val="accent1">
                    <a:lumMod val="50000"/>
                  </a:schemeClr>
                </a:solidFill>
                <a:latin typeface="Times New Roman" panose="02020603050405020304" pitchFamily="18" charset="0"/>
                <a:cs typeface="Times New Roman" panose="02020603050405020304" pitchFamily="18" charset="0"/>
              </a:rPr>
              <a:t>email</a:t>
            </a:r>
          </a:p>
          <a:p>
            <a:pPr marL="457200" indent="-457200" algn="ctr">
              <a:buFont typeface="Courier New" panose="02070309020205020404" pitchFamily="49" charset="0"/>
              <a:buChar char="o"/>
            </a:pPr>
            <a:endParaRPr lang="en-US" dirty="0">
              <a:solidFill>
                <a:schemeClr val="accent1">
                  <a:lumMod val="50000"/>
                </a:schemeClr>
              </a:solidFill>
              <a:latin typeface="Times New Roman" panose="02020603050405020304" pitchFamily="18" charset="0"/>
              <a:cs typeface="Times New Roman" panose="02020603050405020304" pitchFamily="18" charset="0"/>
            </a:endParaRPr>
          </a:p>
          <a:p>
            <a:pPr algn="ctr"/>
            <a:endParaRPr lang="id-ID" sz="1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488892"/>
      </p:ext>
    </p:extLst>
  </p:cSld>
  <p:clrMapOvr>
    <a:masterClrMapping/>
  </p:clrMapOvr>
  <p:transition spd="slow" advTm="7132">
    <p:comb/>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4" name="TextBox 3"/>
          <p:cNvSpPr txBox="1"/>
          <p:nvPr/>
        </p:nvSpPr>
        <p:spPr>
          <a:xfrm>
            <a:off x="7382904" y="5733456"/>
            <a:ext cx="3705239" cy="369332"/>
          </a:xfrm>
          <a:prstGeom prst="rect">
            <a:avLst/>
          </a:prstGeom>
          <a:noFill/>
        </p:spPr>
        <p:txBody>
          <a:bodyPr wrap="square" rtlCol="0">
            <a:spAutoFit/>
          </a:bodyPr>
          <a:lstStyle/>
          <a:p>
            <a:pPr algn="ctr"/>
            <a:r>
              <a:rPr lang="en-US" b="1" dirty="0" smtClean="0">
                <a:solidFill>
                  <a:srgbClr val="C00000"/>
                </a:solidFill>
                <a:latin typeface="Times New Roman" panose="02020603050405020304" pitchFamily="18" charset="0"/>
                <a:cs typeface="Times New Roman" panose="02020603050405020304" pitchFamily="18" charset="0"/>
              </a:rPr>
              <a:t>BENEFITS OF DIGITAL MEDIA</a:t>
            </a:r>
            <a:endParaRPr lang="en-US" b="1" dirty="0">
              <a:solidFill>
                <a:srgbClr val="C00000"/>
              </a:solidFill>
              <a:latin typeface="Times New Roman" panose="02020603050405020304" pitchFamily="18" charset="0"/>
              <a:cs typeface="Times New Roman" panose="02020603050405020304" pitchFamily="18" charset="0"/>
            </a:endParaRPr>
          </a:p>
        </p:txBody>
      </p:sp>
      <p:sp useBgFill="1">
        <p:nvSpPr>
          <p:cNvPr id="2" name="Rectangle 1">
            <a:extLst>
              <a:ext uri="{FF2B5EF4-FFF2-40B4-BE49-F238E27FC236}">
                <a16:creationId xmlns:a16="http://schemas.microsoft.com/office/drawing/2014/main" id="{40AD33B2-84DB-498D-99BC-48015ABD3174}"/>
              </a:ext>
            </a:extLst>
          </p:cNvPr>
          <p:cNvSpPr/>
          <p:nvPr/>
        </p:nvSpPr>
        <p:spPr>
          <a:xfrm>
            <a:off x="280308" y="1363036"/>
            <a:ext cx="5010883" cy="44583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smtClean="0">
              <a:solidFill>
                <a:schemeClr val="accent1">
                  <a:lumMod val="75000"/>
                </a:schemeClr>
              </a:solidFill>
              <a:latin typeface="Times New Roman" panose="02020603050405020304" pitchFamily="18" charset="0"/>
              <a:cs typeface="Times New Roman" panose="02020603050405020304" pitchFamily="18" charset="0"/>
            </a:endParaRPr>
          </a:p>
          <a:p>
            <a:pPr marL="457200" indent="-457200" algn="ctr">
              <a:buFont typeface="Wingdings" panose="05000000000000000000" pitchFamily="2" charset="2"/>
              <a:buChar char="ü"/>
            </a:pP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INTEGRATION</a:t>
            </a:r>
          </a:p>
          <a:p>
            <a:r>
              <a:rPr lang="en-US" sz="1600" dirty="0">
                <a:solidFill>
                  <a:schemeClr val="accent1">
                    <a:lumMod val="50000"/>
                  </a:schemeClr>
                </a:solidFill>
                <a:latin typeface="Times New Roman" panose="02020603050405020304" pitchFamily="18" charset="0"/>
                <a:cs typeface="Times New Roman" panose="02020603050405020304" pitchFamily="18" charset="0"/>
              </a:rPr>
              <a:t>The Internet provides further scope for integrated marketing communications. Figure 1.13 shows the role of the Internet in multichannel marketing. When assessing the marketing effectiveness of a website, the role of the Internet in communicating with customers and other partners can best be considered from two perspectives</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a:t>
            </a:r>
          </a:p>
          <a:p>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 </a:t>
            </a:r>
          </a:p>
          <a:p>
            <a:pPr marL="285750" indent="-285750">
              <a:buFont typeface="Wingdings" panose="05000000000000000000" pitchFamily="2" charset="2"/>
              <a:buChar char="Ø"/>
            </a:pPr>
            <a:r>
              <a:rPr lang="en-US" sz="1600" b="1" dirty="0" smtClean="0">
                <a:solidFill>
                  <a:schemeClr val="accent1">
                    <a:lumMod val="50000"/>
                  </a:schemeClr>
                </a:solidFill>
                <a:latin typeface="Times New Roman" panose="02020603050405020304" pitchFamily="18" charset="0"/>
                <a:cs typeface="Times New Roman" panose="02020603050405020304" pitchFamily="18" charset="0"/>
              </a:rPr>
              <a:t>First</a:t>
            </a:r>
            <a:r>
              <a:rPr lang="en-US" sz="1600" b="1" dirty="0">
                <a:solidFill>
                  <a:schemeClr val="accent1">
                    <a:lumMod val="50000"/>
                  </a:schemeClr>
                </a:solidFill>
                <a:latin typeface="Times New Roman" panose="02020603050405020304" pitchFamily="18" charset="0"/>
                <a:cs typeface="Times New Roman" panose="02020603050405020304" pitchFamily="18" charset="0"/>
              </a:rPr>
              <a:t>,</a:t>
            </a:r>
            <a:r>
              <a:rPr lang="en-US" sz="1600" dirty="0">
                <a:solidFill>
                  <a:schemeClr val="accent1">
                    <a:lumMod val="50000"/>
                  </a:schemeClr>
                </a:solidFill>
                <a:latin typeface="Times New Roman" panose="02020603050405020304" pitchFamily="18" charset="0"/>
                <a:cs typeface="Times New Roman" panose="02020603050405020304" pitchFamily="18" charset="0"/>
              </a:rPr>
              <a:t> there is outbound digital communications from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organization </a:t>
            </a:r>
            <a:r>
              <a:rPr lang="en-US" sz="1600" dirty="0">
                <a:solidFill>
                  <a:schemeClr val="accent1">
                    <a:lumMod val="50000"/>
                  </a:schemeClr>
                </a:solidFill>
                <a:latin typeface="Times New Roman" panose="02020603050405020304" pitchFamily="18" charset="0"/>
                <a:cs typeface="Times New Roman" panose="02020603050405020304" pitchFamily="18" charset="0"/>
              </a:rPr>
              <a:t>to customer. We need to ask how does the Internet complement other channels in communicating the proposition for the company's products and services to new and existing customers with a view to generating new leads and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retaining </a:t>
            </a:r>
            <a:r>
              <a:rPr lang="en-US" sz="1600" dirty="0">
                <a:solidFill>
                  <a:schemeClr val="accent1">
                    <a:lumMod val="50000"/>
                  </a:schemeClr>
                </a:solidFill>
                <a:latin typeface="Times New Roman" panose="02020603050405020304" pitchFamily="18" charset="0"/>
                <a:cs typeface="Times New Roman" panose="02020603050405020304" pitchFamily="18" charset="0"/>
              </a:rPr>
              <a:t>existing customers? </a:t>
            </a:r>
            <a:endParaRPr lang="en-US" sz="1600" dirty="0" smtClean="0">
              <a:solidFill>
                <a:schemeClr val="accent1">
                  <a:lumMod val="50000"/>
                </a:schemeClr>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1600" b="1" dirty="0" smtClean="0">
                <a:solidFill>
                  <a:schemeClr val="accent1">
                    <a:lumMod val="50000"/>
                  </a:schemeClr>
                </a:solidFill>
                <a:latin typeface="Times New Roman" panose="02020603050405020304" pitchFamily="18" charset="0"/>
                <a:cs typeface="Times New Roman" panose="02020603050405020304" pitchFamily="18" charset="0"/>
              </a:rPr>
              <a:t>Second</a:t>
            </a:r>
            <a:r>
              <a:rPr lang="en-US" sz="1600" b="1" dirty="0">
                <a:solidFill>
                  <a:schemeClr val="accent1">
                    <a:lumMod val="50000"/>
                  </a:schemeClr>
                </a:solidFill>
                <a:latin typeface="Times New Roman" panose="02020603050405020304" pitchFamily="18" charset="0"/>
                <a:cs typeface="Times New Roman" panose="02020603050405020304" pitchFamily="18" charset="0"/>
              </a:rPr>
              <a:t>,</a:t>
            </a:r>
            <a:r>
              <a:rPr lang="en-US" sz="1600" dirty="0">
                <a:solidFill>
                  <a:schemeClr val="accent1">
                    <a:lumMod val="50000"/>
                  </a:schemeClr>
                </a:solidFill>
                <a:latin typeface="Times New Roman" panose="02020603050405020304" pitchFamily="18" charset="0"/>
                <a:cs typeface="Times New Roman" panose="02020603050405020304" pitchFamily="18" charset="0"/>
              </a:rPr>
              <a:t> inbound digital communications from customer to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organization how </a:t>
            </a:r>
            <a:r>
              <a:rPr lang="en-US" sz="1600" dirty="0">
                <a:solidFill>
                  <a:schemeClr val="accent1">
                    <a:lumMod val="50000"/>
                  </a:schemeClr>
                </a:solidFill>
                <a:latin typeface="Times New Roman" panose="02020603050405020304" pitchFamily="18" charset="0"/>
                <a:cs typeface="Times New Roman" panose="02020603050405020304" pitchFamily="18" charset="0"/>
              </a:rPr>
              <a:t>can the Internet complement other channels to deliver customer service to these customers? </a:t>
            </a:r>
            <a:endParaRPr lang="en-US" sz="1600" dirty="0" smtClean="0">
              <a:solidFill>
                <a:schemeClr val="accent1">
                  <a:lumMod val="50000"/>
                </a:schemeClr>
              </a:solidFill>
              <a:latin typeface="Times New Roman" panose="02020603050405020304" pitchFamily="18" charset="0"/>
              <a:cs typeface="Times New Roman" panose="02020603050405020304" pitchFamily="18" charset="0"/>
            </a:endParaRPr>
          </a:p>
          <a:p>
            <a:pPr marL="457200" indent="-457200" algn="ctr">
              <a:buFont typeface="Wingdings" panose="05000000000000000000" pitchFamily="2" charset="2"/>
              <a:buChar char="ü"/>
            </a:pPr>
            <a:endParaRPr lang="en-US" sz="2800" dirty="0">
              <a:solidFill>
                <a:schemeClr val="bg1"/>
              </a:solidFill>
              <a:latin typeface="Times New Roman" panose="02020603050405020304" pitchFamily="18" charset="0"/>
              <a:cs typeface="Times New Roman" panose="02020603050405020304" pitchFamily="18" charset="0"/>
            </a:endParaRPr>
          </a:p>
          <a:p>
            <a:pPr algn="ctr"/>
            <a:endParaRPr lang="id-ID" sz="1400" dirty="0">
              <a:solidFill>
                <a:schemeClr val="bg1"/>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12"/>
          <a:stretch>
            <a:fillRect/>
          </a:stretch>
        </p:blipFill>
        <p:spPr>
          <a:xfrm>
            <a:off x="5211679" y="1366686"/>
            <a:ext cx="6684918" cy="4259049"/>
          </a:xfrm>
          <a:prstGeom prst="rect">
            <a:avLst/>
          </a:prstGeom>
        </p:spPr>
      </p:pic>
      <p:sp>
        <p:nvSpPr>
          <p:cNvPr id="18" name="Rectangle 17">
            <a:extLst>
              <a:ext uri="{FF2B5EF4-FFF2-40B4-BE49-F238E27FC236}">
                <a16:creationId xmlns:a16="http://schemas.microsoft.com/office/drawing/2014/main" id="{9BFC32B8-BDEE-2CBC-DFF5-CD482608568C}"/>
              </a:ext>
            </a:extLst>
          </p:cNvPr>
          <p:cNvSpPr/>
          <p:nvPr/>
        </p:nvSpPr>
        <p:spPr>
          <a:xfrm>
            <a:off x="4886057" y="542500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4914423" y="5574615"/>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11171067"/>
      </p:ext>
    </p:extLst>
  </p:cSld>
  <p:clrMapOvr>
    <a:masterClrMapping/>
  </p:clrMapOvr>
  <p:transition spd="slow" advTm="7132">
    <p:comb/>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000108" y="1345915"/>
            <a:ext cx="5427081" cy="1972638"/>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4" name="TextBox 3"/>
          <p:cNvSpPr txBox="1"/>
          <p:nvPr/>
        </p:nvSpPr>
        <p:spPr>
          <a:xfrm>
            <a:off x="7489485" y="5654036"/>
            <a:ext cx="3705239" cy="369332"/>
          </a:xfrm>
          <a:prstGeom prst="rect">
            <a:avLst/>
          </a:prstGeom>
          <a:noFill/>
        </p:spPr>
        <p:txBody>
          <a:bodyPr wrap="square" rtlCol="0">
            <a:spAutoFit/>
          </a:bodyPr>
          <a:lstStyle/>
          <a:p>
            <a:pPr algn="ctr"/>
            <a:r>
              <a:rPr lang="en-US" b="1" dirty="0" smtClean="0">
                <a:solidFill>
                  <a:srgbClr val="C00000"/>
                </a:solidFill>
                <a:latin typeface="Times New Roman" panose="02020603050405020304" pitchFamily="18" charset="0"/>
                <a:cs typeface="Times New Roman" panose="02020603050405020304" pitchFamily="18" charset="0"/>
              </a:rPr>
              <a:t>BENEFITS OF DIGITAL MEDIA</a:t>
            </a:r>
            <a:endParaRPr lang="en-US" b="1" dirty="0">
              <a:solidFill>
                <a:srgbClr val="C00000"/>
              </a:solidFill>
              <a:latin typeface="Times New Roman" panose="02020603050405020304" pitchFamily="18" charset="0"/>
              <a:cs typeface="Times New Roman" panose="02020603050405020304" pitchFamily="18" charset="0"/>
            </a:endParaRPr>
          </a:p>
        </p:txBody>
      </p:sp>
      <p:sp useBgFill="1">
        <p:nvSpPr>
          <p:cNvPr id="2" name="Rectangle 1">
            <a:extLst>
              <a:ext uri="{FF2B5EF4-FFF2-40B4-BE49-F238E27FC236}">
                <a16:creationId xmlns:a16="http://schemas.microsoft.com/office/drawing/2014/main" id="{40AD33B2-84DB-498D-99BC-48015ABD3174}"/>
              </a:ext>
            </a:extLst>
          </p:cNvPr>
          <p:cNvSpPr/>
          <p:nvPr/>
        </p:nvSpPr>
        <p:spPr>
          <a:xfrm>
            <a:off x="280308" y="984346"/>
            <a:ext cx="5719800" cy="50073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ctr">
              <a:buFont typeface="Wingdings" panose="05000000000000000000" pitchFamily="2" charset="2"/>
              <a:buChar char="ü"/>
            </a:pP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INDUSTRY RESTRUCTURING</a:t>
            </a:r>
          </a:p>
          <a:p>
            <a:pPr algn="ctr"/>
            <a:endParaRPr lang="en-US" sz="1600" b="1" dirty="0" smtClean="0">
              <a:solidFill>
                <a:schemeClr val="accent1">
                  <a:lumMod val="75000"/>
                </a:schemeClr>
              </a:solidFill>
              <a:latin typeface="Times New Roman" panose="02020603050405020304" pitchFamily="18" charset="0"/>
              <a:cs typeface="Times New Roman" panose="02020603050405020304" pitchFamily="18" charset="0"/>
            </a:endParaRPr>
          </a:p>
          <a:p>
            <a:pPr algn="ctr"/>
            <a:r>
              <a:rPr lang="en-US" dirty="0">
                <a:solidFill>
                  <a:schemeClr val="accent1">
                    <a:lumMod val="50000"/>
                  </a:schemeClr>
                </a:solidFill>
                <a:latin typeface="Times New Roman" panose="02020603050405020304" pitchFamily="18" charset="0"/>
                <a:cs typeface="Times New Roman" panose="02020603050405020304" pitchFamily="18" charset="0"/>
              </a:rPr>
              <a:t>Disintermediation and </a:t>
            </a:r>
            <a:r>
              <a:rPr lang="en-US" smtClean="0">
                <a:solidFill>
                  <a:schemeClr val="accent1">
                    <a:lumMod val="50000"/>
                  </a:schemeClr>
                </a:solidFill>
                <a:latin typeface="Times New Roman" panose="02020603050405020304" pitchFamily="18" charset="0"/>
                <a:cs typeface="Times New Roman" panose="02020603050405020304" pitchFamily="18" charset="0"/>
              </a:rPr>
              <a:t>reintermediation</a:t>
            </a:r>
            <a:r>
              <a:rPr lang="en-US"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dirty="0">
                <a:solidFill>
                  <a:schemeClr val="accent1">
                    <a:lumMod val="50000"/>
                  </a:schemeClr>
                </a:solidFill>
                <a:latin typeface="Times New Roman" panose="02020603050405020304" pitchFamily="18" charset="0"/>
                <a:cs typeface="Times New Roman" panose="02020603050405020304" pitchFamily="18" charset="0"/>
              </a:rPr>
              <a:t>are key concepts of industry restructuring that should be considered by any company developing a digital marketing strategy </a:t>
            </a:r>
            <a:r>
              <a:rPr lang="en-US" dirty="0" smtClean="0">
                <a:solidFill>
                  <a:schemeClr val="accent1">
                    <a:lumMod val="50000"/>
                  </a:schemeClr>
                </a:solidFill>
                <a:latin typeface="Times New Roman" panose="02020603050405020304" pitchFamily="18" charset="0"/>
                <a:cs typeface="Times New Roman" panose="02020603050405020304" pitchFamily="18" charset="0"/>
              </a:rPr>
              <a:t>, </a:t>
            </a:r>
          </a:p>
          <a:p>
            <a:pPr algn="ctr"/>
            <a:r>
              <a:rPr lang="en-US" dirty="0" smtClean="0">
                <a:solidFill>
                  <a:schemeClr val="accent1">
                    <a:lumMod val="50000"/>
                  </a:schemeClr>
                </a:solidFill>
                <a:latin typeface="Times New Roman" panose="02020603050405020304" pitchFamily="18" charset="0"/>
                <a:cs typeface="Times New Roman" panose="02020603050405020304" pitchFamily="18" charset="0"/>
              </a:rPr>
              <a:t>For </a:t>
            </a:r>
            <a:r>
              <a:rPr lang="en-US" dirty="0">
                <a:solidFill>
                  <a:schemeClr val="accent1">
                    <a:lumMod val="50000"/>
                  </a:schemeClr>
                </a:solidFill>
                <a:latin typeface="Times New Roman" panose="02020603050405020304" pitchFamily="18" charset="0"/>
                <a:cs typeface="Times New Roman" panose="02020603050405020304" pitchFamily="18" charset="0"/>
              </a:rPr>
              <a:t>marketers defining their company's communications strategy it becomes very </a:t>
            </a:r>
            <a:r>
              <a:rPr lang="en-US" dirty="0" smtClean="0">
                <a:solidFill>
                  <a:schemeClr val="accent1">
                    <a:lumMod val="50000"/>
                  </a:schemeClr>
                </a:solidFill>
                <a:latin typeface="Times New Roman" panose="02020603050405020304" pitchFamily="18" charset="0"/>
                <a:cs typeface="Times New Roman" panose="02020603050405020304" pitchFamily="18" charset="0"/>
              </a:rPr>
              <a:t>important </a:t>
            </a:r>
            <a:r>
              <a:rPr lang="en-US" dirty="0">
                <a:solidFill>
                  <a:schemeClr val="accent1">
                    <a:lumMod val="50000"/>
                  </a:schemeClr>
                </a:solidFill>
                <a:latin typeface="Times New Roman" panose="02020603050405020304" pitchFamily="18" charset="0"/>
                <a:cs typeface="Times New Roman" panose="02020603050405020304" pitchFamily="18" charset="0"/>
              </a:rPr>
              <a:t>to consider the company's representation on these intermediary sites by </a:t>
            </a:r>
            <a:r>
              <a:rPr lang="en-US" dirty="0" smtClean="0">
                <a:solidFill>
                  <a:schemeClr val="accent1">
                    <a:lumMod val="50000"/>
                  </a:schemeClr>
                </a:solidFill>
                <a:latin typeface="Times New Roman" panose="02020603050405020304" pitchFamily="18" charset="0"/>
                <a:cs typeface="Times New Roman" panose="02020603050405020304" pitchFamily="18" charset="0"/>
              </a:rPr>
              <a:t>answering questions </a:t>
            </a:r>
            <a:r>
              <a:rPr lang="en-US" dirty="0">
                <a:solidFill>
                  <a:schemeClr val="accent1">
                    <a:lumMod val="50000"/>
                  </a:schemeClr>
                </a:solidFill>
                <a:latin typeface="Times New Roman" panose="02020603050405020304" pitchFamily="18" charset="0"/>
                <a:cs typeface="Times New Roman" panose="02020603050405020304" pitchFamily="18" charset="0"/>
              </a:rPr>
              <a:t>such as </a:t>
            </a:r>
            <a:endParaRPr lang="en-US" dirty="0" smtClean="0">
              <a:solidFill>
                <a:schemeClr val="accent1">
                  <a:lumMod val="50000"/>
                </a:schemeClr>
              </a:solidFill>
              <a:latin typeface="Times New Roman" panose="02020603050405020304" pitchFamily="18" charset="0"/>
              <a:cs typeface="Times New Roman" panose="02020603050405020304" pitchFamily="18" charset="0"/>
            </a:endParaRPr>
          </a:p>
          <a:p>
            <a:pPr marL="285750" indent="-285750" algn="ctr">
              <a:buFont typeface="Wingdings" panose="05000000000000000000" pitchFamily="2" charset="2"/>
              <a:buChar char="§"/>
            </a:pPr>
            <a:r>
              <a:rPr lang="en-US" b="1" dirty="0" smtClean="0">
                <a:solidFill>
                  <a:schemeClr val="accent1">
                    <a:lumMod val="50000"/>
                  </a:schemeClr>
                </a:solidFill>
                <a:latin typeface="Times New Roman" panose="02020603050405020304" pitchFamily="18" charset="0"/>
                <a:cs typeface="Times New Roman" panose="02020603050405020304" pitchFamily="18" charset="0"/>
              </a:rPr>
              <a:t>Which </a:t>
            </a:r>
            <a:r>
              <a:rPr lang="en-US" b="1" dirty="0">
                <a:solidFill>
                  <a:schemeClr val="accent1">
                    <a:lumMod val="50000"/>
                  </a:schemeClr>
                </a:solidFill>
                <a:latin typeface="Times New Roman" panose="02020603050405020304" pitchFamily="18" charset="0"/>
                <a:cs typeface="Times New Roman" panose="02020603050405020304" pitchFamily="18" charset="0"/>
              </a:rPr>
              <a:t>intermediaries should we be represented on</a:t>
            </a:r>
            <a:r>
              <a:rPr lang="en-US" b="1" dirty="0" smtClean="0">
                <a:solidFill>
                  <a:schemeClr val="accent1">
                    <a:lumMod val="50000"/>
                  </a:schemeClr>
                </a:solidFill>
                <a:latin typeface="Times New Roman" panose="02020603050405020304" pitchFamily="18" charset="0"/>
                <a:cs typeface="Times New Roman" panose="02020603050405020304" pitchFamily="18" charset="0"/>
              </a:rPr>
              <a:t>?</a:t>
            </a:r>
          </a:p>
          <a:p>
            <a:pPr marL="285750" indent="-285750" algn="ctr">
              <a:buFont typeface="Wingdings" panose="05000000000000000000" pitchFamily="2" charset="2"/>
              <a:buChar char="§"/>
            </a:pPr>
            <a:r>
              <a:rPr lang="en-US" b="1" dirty="0" smtClean="0">
                <a:solidFill>
                  <a:schemeClr val="accent1">
                    <a:lumMod val="50000"/>
                  </a:schemeClr>
                </a:solidFill>
                <a:latin typeface="Times New Roman" panose="02020603050405020304" pitchFamily="18" charset="0"/>
                <a:cs typeface="Times New Roman" panose="02020603050405020304" pitchFamily="18" charset="0"/>
              </a:rPr>
              <a:t>How </a:t>
            </a:r>
            <a:r>
              <a:rPr lang="en-US" b="1" dirty="0">
                <a:solidFill>
                  <a:schemeClr val="accent1">
                    <a:lumMod val="50000"/>
                  </a:schemeClr>
                </a:solidFill>
                <a:latin typeface="Times New Roman" panose="02020603050405020304" pitchFamily="18" charset="0"/>
                <a:cs typeface="Times New Roman" panose="02020603050405020304" pitchFamily="18" charset="0"/>
              </a:rPr>
              <a:t>do our offerings compare to those of competitors in terms of features, benefits and price?".</a:t>
            </a:r>
            <a:endParaRPr lang="en-US" b="1" dirty="0" smtClean="0">
              <a:solidFill>
                <a:schemeClr val="accent1">
                  <a:lumMod val="50000"/>
                </a:schemeClr>
              </a:solidFill>
              <a:latin typeface="Times New Roman" panose="02020603050405020304" pitchFamily="18" charset="0"/>
              <a:cs typeface="Times New Roman" panose="02020603050405020304" pitchFamily="18" charset="0"/>
            </a:endParaRPr>
          </a:p>
          <a:p>
            <a:pPr algn="ctr"/>
            <a:endParaRPr lang="id-ID" dirty="0">
              <a:solidFill>
                <a:schemeClr val="bg1"/>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142216" y="502932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241807" y="5253927"/>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6332816" y="3678148"/>
            <a:ext cx="5455140" cy="2031325"/>
          </a:xfrm>
          <a:prstGeom prst="rect">
            <a:avLst/>
          </a:prstGeom>
          <a:noFill/>
        </p:spPr>
        <p:txBody>
          <a:bodyPr wrap="square" rtlCol="0">
            <a:spAutoFit/>
          </a:bodyPr>
          <a:lstStyle/>
          <a:p>
            <a:pPr marL="285750" indent="-28575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Disintermediation</a:t>
            </a:r>
            <a:r>
              <a:rPr lang="en-US" dirty="0"/>
              <a:t> </a:t>
            </a:r>
            <a:r>
              <a:rPr lang="en-US" dirty="0">
                <a:latin typeface="Times New Roman" panose="02020603050405020304" pitchFamily="18" charset="0"/>
                <a:cs typeface="Times New Roman" panose="02020603050405020304" pitchFamily="18" charset="0"/>
              </a:rPr>
              <a:t>The removal </a:t>
            </a:r>
            <a:r>
              <a:rPr lang="en-US" dirty="0" smtClean="0">
                <a:latin typeface="Times New Roman" panose="02020603050405020304" pitchFamily="18" charset="0"/>
                <a:cs typeface="Times New Roman" panose="02020603050405020304" pitchFamily="18" charset="0"/>
              </a:rPr>
              <a:t>of intermediaries </a:t>
            </a:r>
            <a:r>
              <a:rPr lang="en-US" dirty="0">
                <a:latin typeface="Times New Roman" panose="02020603050405020304" pitchFamily="18" charset="0"/>
                <a:cs typeface="Times New Roman" panose="02020603050405020304" pitchFamily="18" charset="0"/>
              </a:rPr>
              <a:t>such as distributors or brokers that formerly linked a company to its </a:t>
            </a:r>
            <a:r>
              <a:rPr lang="en-US" dirty="0" smtClean="0">
                <a:latin typeface="Times New Roman" panose="02020603050405020304" pitchFamily="18" charset="0"/>
                <a:cs typeface="Times New Roman" panose="02020603050405020304" pitchFamily="18" charset="0"/>
              </a:rPr>
              <a:t>customers</a:t>
            </a:r>
          </a:p>
          <a:p>
            <a:pPr marL="285750" indent="-285750">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Re-intermediation </a:t>
            </a:r>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creation of new intermediaries customers and suppliers providing services such as supplier search and product evaluation</a:t>
            </a:r>
          </a:p>
        </p:txBody>
      </p:sp>
    </p:spTree>
    <p:extLst>
      <p:ext uri="{BB962C8B-B14F-4D97-AF65-F5344CB8AC3E}">
        <p14:creationId xmlns:p14="http://schemas.microsoft.com/office/powerpoint/2010/main" val="2773110467"/>
      </p:ext>
    </p:extLst>
  </p:cSld>
  <p:clrMapOvr>
    <a:masterClrMapping/>
  </p:clrMapOvr>
  <p:transition spd="slow" advTm="7132">
    <p:comb/>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4" name="TextBox 3"/>
          <p:cNvSpPr txBox="1"/>
          <p:nvPr/>
        </p:nvSpPr>
        <p:spPr>
          <a:xfrm>
            <a:off x="7017021" y="5570289"/>
            <a:ext cx="3705239" cy="369332"/>
          </a:xfrm>
          <a:prstGeom prst="rect">
            <a:avLst/>
          </a:prstGeom>
          <a:noFill/>
        </p:spPr>
        <p:txBody>
          <a:bodyPr wrap="square" rtlCol="0">
            <a:spAutoFit/>
          </a:bodyPr>
          <a:lstStyle/>
          <a:p>
            <a:pPr algn="ctr"/>
            <a:r>
              <a:rPr lang="en-US" b="1" dirty="0" smtClean="0">
                <a:solidFill>
                  <a:srgbClr val="852F4A"/>
                </a:solidFill>
                <a:latin typeface="Times New Roman" panose="02020603050405020304" pitchFamily="18" charset="0"/>
                <a:cs typeface="Times New Roman" panose="02020603050405020304" pitchFamily="18" charset="0"/>
              </a:rPr>
              <a:t>BENEFITS OF DIGITAL MEDIA</a:t>
            </a:r>
            <a:endParaRPr lang="en-US" b="1" dirty="0">
              <a:solidFill>
                <a:srgbClr val="852F4A"/>
              </a:solidFill>
              <a:latin typeface="Times New Roman" panose="02020603050405020304" pitchFamily="18" charset="0"/>
              <a:cs typeface="Times New Roman" panose="02020603050405020304" pitchFamily="18" charset="0"/>
            </a:endParaRPr>
          </a:p>
        </p:txBody>
      </p:sp>
      <p:sp useBgFill="1">
        <p:nvSpPr>
          <p:cNvPr id="2" name="Rectangle 1">
            <a:extLst>
              <a:ext uri="{FF2B5EF4-FFF2-40B4-BE49-F238E27FC236}">
                <a16:creationId xmlns:a16="http://schemas.microsoft.com/office/drawing/2014/main" id="{40AD33B2-84DB-498D-99BC-48015ABD3174}"/>
              </a:ext>
            </a:extLst>
          </p:cNvPr>
          <p:cNvSpPr/>
          <p:nvPr/>
        </p:nvSpPr>
        <p:spPr>
          <a:xfrm>
            <a:off x="300001" y="1345916"/>
            <a:ext cx="5719800" cy="401593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smtClean="0">
              <a:solidFill>
                <a:schemeClr val="accent1">
                  <a:lumMod val="75000"/>
                </a:schemeClr>
              </a:solidFill>
              <a:latin typeface="Times New Roman" panose="02020603050405020304" pitchFamily="18" charset="0"/>
              <a:cs typeface="Times New Roman" panose="02020603050405020304" pitchFamily="18" charset="0"/>
            </a:endParaRPr>
          </a:p>
          <a:p>
            <a:pPr marL="457200" indent="-457200" algn="ctr">
              <a:buFont typeface="Wingdings" panose="05000000000000000000" pitchFamily="2" charset="2"/>
              <a:buChar char="ü"/>
            </a:pP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INDEPENDENCE OF LOCATION</a:t>
            </a:r>
          </a:p>
          <a:p>
            <a:pPr algn="ctr"/>
            <a:endParaRPr lang="en-US" sz="2400" dirty="0" smtClean="0">
              <a:solidFill>
                <a:schemeClr val="accent1">
                  <a:lumMod val="75000"/>
                </a:schemeClr>
              </a:solidFill>
              <a:latin typeface="Times New Roman" panose="02020603050405020304" pitchFamily="18" charset="0"/>
              <a:cs typeface="Times New Roman" panose="02020603050405020304" pitchFamily="18" charset="0"/>
            </a:endParaRPr>
          </a:p>
          <a:p>
            <a:r>
              <a:rPr lang="en-US" dirty="0">
                <a:solidFill>
                  <a:schemeClr val="accent1">
                    <a:lumMod val="50000"/>
                  </a:schemeClr>
                </a:solidFill>
                <a:latin typeface="Times New Roman" panose="02020603050405020304" pitchFamily="18" charset="0"/>
                <a:cs typeface="Times New Roman" panose="02020603050405020304" pitchFamily="18" charset="0"/>
              </a:rPr>
              <a:t>Electronic media also introduce the possibility of increasing the reach of company </a:t>
            </a:r>
            <a:r>
              <a:rPr lang="en-US" dirty="0" smtClean="0">
                <a:solidFill>
                  <a:schemeClr val="accent1">
                    <a:lumMod val="50000"/>
                  </a:schemeClr>
                </a:solidFill>
                <a:latin typeface="Times New Roman" panose="02020603050405020304" pitchFamily="18" charset="0"/>
                <a:cs typeface="Times New Roman" panose="02020603050405020304" pitchFamily="18" charset="0"/>
              </a:rPr>
              <a:t>communications </a:t>
            </a:r>
            <a:r>
              <a:rPr lang="en-US" dirty="0">
                <a:solidFill>
                  <a:schemeClr val="accent1">
                    <a:lumMod val="50000"/>
                  </a:schemeClr>
                </a:solidFill>
                <a:latin typeface="Times New Roman" panose="02020603050405020304" pitchFamily="18" charset="0"/>
                <a:cs typeface="Times New Roman" panose="02020603050405020304" pitchFamily="18" charset="0"/>
              </a:rPr>
              <a:t>to the global market. This gives opportunities to sell into international markets, which may not previously have been possible. The Internet makes it possible to sell to a country without a local sales or customer service force (although this may still be necessary for some products).</a:t>
            </a:r>
          </a:p>
          <a:p>
            <a:pPr algn="ctr"/>
            <a:endParaRPr lang="id-ID" sz="1400" dirty="0">
              <a:solidFill>
                <a:schemeClr val="bg1"/>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6019801" y="1345916"/>
            <a:ext cx="5261224" cy="4015936"/>
          </a:xfrm>
          <a:prstGeom prst="rect">
            <a:avLst/>
          </a:prstGeom>
        </p:spPr>
      </p:pic>
      <p:sp>
        <p:nvSpPr>
          <p:cNvPr id="18" name="Rectangle 17">
            <a:extLst>
              <a:ext uri="{FF2B5EF4-FFF2-40B4-BE49-F238E27FC236}">
                <a16:creationId xmlns:a16="http://schemas.microsoft.com/office/drawing/2014/main" id="{9BFC32B8-BDEE-2CBC-DFF5-CD482608568C}"/>
              </a:ext>
            </a:extLst>
          </p:cNvPr>
          <p:cNvSpPr/>
          <p:nvPr/>
        </p:nvSpPr>
        <p:spPr>
          <a:xfrm>
            <a:off x="5267656" y="495116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339131" y="5153008"/>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11557371"/>
      </p:ext>
    </p:extLst>
  </p:cSld>
  <p:clrMapOvr>
    <a:masterClrMapping/>
  </p:clrMapOvr>
  <p:transition spd="slow" advTm="7132">
    <p:comb/>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useBgFill="1">
        <p:nvSpPr>
          <p:cNvPr id="2" name="Rectangle 1">
            <a:extLst>
              <a:ext uri="{FF2B5EF4-FFF2-40B4-BE49-F238E27FC236}">
                <a16:creationId xmlns:a16="http://schemas.microsoft.com/office/drawing/2014/main" id="{40AD33B2-84DB-498D-99BC-48015ABD3174}"/>
              </a:ext>
            </a:extLst>
          </p:cNvPr>
          <p:cNvSpPr/>
          <p:nvPr/>
        </p:nvSpPr>
        <p:spPr>
          <a:xfrm>
            <a:off x="300001" y="1345916"/>
            <a:ext cx="5719800" cy="401593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q"/>
            </a:pPr>
            <a:r>
              <a:rPr lang="en-US" sz="2000" b="1" dirty="0">
                <a:solidFill>
                  <a:schemeClr val="accent1">
                    <a:lumMod val="75000"/>
                  </a:schemeClr>
                </a:solidFill>
                <a:latin typeface="Times New Roman" panose="02020603050405020304" pitchFamily="18" charset="0"/>
                <a:cs typeface="Times New Roman" panose="02020603050405020304" pitchFamily="18" charset="0"/>
              </a:rPr>
              <a:t>Introducing digital marketing </a:t>
            </a:r>
            <a:endParaRPr lang="ar-JO" sz="2000" b="1" dirty="0" smtClean="0">
              <a:solidFill>
                <a:schemeClr val="accent1">
                  <a:lumMod val="75000"/>
                </a:schemeClr>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Introduction </a:t>
            </a:r>
            <a:r>
              <a:rPr lang="en-US" sz="2000" dirty="0">
                <a:solidFill>
                  <a:schemeClr val="accent1">
                    <a:lumMod val="75000"/>
                  </a:schemeClr>
                </a:solidFill>
                <a:latin typeface="Times New Roman" panose="02020603050405020304" pitchFamily="18" charset="0"/>
                <a:cs typeface="Times New Roman" panose="02020603050405020304" pitchFamily="18" charset="0"/>
              </a:rPr>
              <a:t>- how has digital marketing transformed marketing</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 </a:t>
            </a:r>
            <a:endParaRPr lang="ar-JO" sz="2000" dirty="0" smtClean="0">
              <a:solidFill>
                <a:schemeClr val="accent1">
                  <a:lumMod val="75000"/>
                </a:schemeClr>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Definitions </a:t>
            </a:r>
            <a:r>
              <a:rPr lang="en-US" sz="2000" dirty="0">
                <a:solidFill>
                  <a:schemeClr val="accent1">
                    <a:lumMod val="75000"/>
                  </a:schemeClr>
                </a:solidFill>
                <a:latin typeface="Times New Roman" panose="02020603050405020304" pitchFamily="18" charset="0"/>
                <a:cs typeface="Times New Roman" panose="02020603050405020304" pitchFamily="18" charset="0"/>
              </a:rPr>
              <a:t>- what are digital marketing and multichannel marketing? </a:t>
            </a:r>
            <a:endParaRPr lang="ar-JO" sz="2000" dirty="0" smtClean="0">
              <a:solidFill>
                <a:schemeClr val="accent1">
                  <a:lumMod val="75000"/>
                </a:schemeClr>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Introduction </a:t>
            </a:r>
            <a:r>
              <a:rPr lang="en-US" sz="2000" dirty="0">
                <a:solidFill>
                  <a:schemeClr val="accent1">
                    <a:lumMod val="75000"/>
                  </a:schemeClr>
                </a:solidFill>
                <a:latin typeface="Times New Roman" panose="02020603050405020304" pitchFamily="18" charset="0"/>
                <a:cs typeface="Times New Roman" panose="02020603050405020304" pitchFamily="18" charset="0"/>
              </a:rPr>
              <a:t>to digital marketing </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strategy</a:t>
            </a:r>
            <a:endParaRPr lang="ar-JO" sz="2000" dirty="0">
              <a:solidFill>
                <a:schemeClr val="accent1">
                  <a:lumMod val="75000"/>
                </a:schemeClr>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000" dirty="0">
                <a:solidFill>
                  <a:schemeClr val="accent1">
                    <a:lumMod val="75000"/>
                  </a:schemeClr>
                </a:solidFill>
                <a:latin typeface="Times New Roman" panose="02020603050405020304" pitchFamily="18" charset="0"/>
                <a:cs typeface="Times New Roman" panose="02020603050405020304" pitchFamily="18" charset="0"/>
              </a:rPr>
              <a:t>Introduction to digital marketing communications</a:t>
            </a:r>
            <a:endParaRPr lang="id-ID" sz="2000" dirty="0">
              <a:solidFill>
                <a:schemeClr val="bg1"/>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915025" y="1345916"/>
            <a:ext cx="4743356" cy="4015936"/>
          </a:xfrm>
          <a:prstGeom prst="rect">
            <a:avLst/>
          </a:prstGeom>
        </p:spPr>
      </p:pic>
      <p:sp>
        <p:nvSpPr>
          <p:cNvPr id="18" name="Rectangle 17">
            <a:extLst>
              <a:ext uri="{FF2B5EF4-FFF2-40B4-BE49-F238E27FC236}">
                <a16:creationId xmlns:a16="http://schemas.microsoft.com/office/drawing/2014/main" id="{9BFC32B8-BDEE-2CBC-DFF5-CD482608568C}"/>
              </a:ext>
            </a:extLst>
          </p:cNvPr>
          <p:cNvSpPr/>
          <p:nvPr/>
        </p:nvSpPr>
        <p:spPr>
          <a:xfrm>
            <a:off x="5267656" y="495116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339131" y="5153008"/>
            <a:ext cx="1091009" cy="584775"/>
          </a:xfrm>
          <a:prstGeom prst="rect">
            <a:avLst/>
          </a:prstGeom>
          <a:noFill/>
        </p:spPr>
        <p:txBody>
          <a:bodyPr wrap="square" rtlCol="0">
            <a:spAutoFit/>
          </a:bodyPr>
          <a:lstStyle/>
          <a:p>
            <a:pPr algn="ctr"/>
            <a:r>
              <a:rPr lang="en-US" sz="1600" dirty="0" smtClean="0">
                <a:solidFill>
                  <a:schemeClr val="bg1"/>
                </a:solidFill>
                <a:latin typeface="Tajawal Medium" panose="00000600000000000000" pitchFamily="2" charset="-78"/>
                <a:cs typeface="Tajawal Medium" panose="00000600000000000000" pitchFamily="2" charset="-78"/>
              </a:rPr>
              <a:t>chapter 1</a:t>
            </a:r>
            <a:endParaRPr lang="en-US" sz="16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26733694"/>
      </p:ext>
    </p:extLst>
  </p:cSld>
  <p:clrMapOvr>
    <a:masterClrMapping/>
  </p:clrMapOvr>
  <p:transition spd="slow" advTm="7132">
    <p:comb/>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740" y="276652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5015</TotalTime>
  <Words>3931</Words>
  <Application>Microsoft Office PowerPoint</Application>
  <PresentationFormat>Widescreen</PresentationFormat>
  <Paragraphs>322</Paragraphs>
  <Slides>53</Slides>
  <Notes>3</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53</vt:i4>
      </vt:variant>
    </vt:vector>
  </HeadingPairs>
  <TitlesOfParts>
    <vt:vector size="66" baseType="lpstr">
      <vt:lpstr>Arial</vt:lpstr>
      <vt:lpstr>Calibri</vt:lpstr>
      <vt:lpstr>Calibri Light</vt:lpstr>
      <vt:lpstr>Courier New</vt:lpstr>
      <vt:lpstr>Google Sans</vt:lpstr>
      <vt:lpstr>Roboto Light</vt:lpstr>
      <vt:lpstr>Segoe UI Light</vt:lpstr>
      <vt:lpstr>Stencil</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326</cp:revision>
  <dcterms:created xsi:type="dcterms:W3CDTF">2023-04-29T09:08:23Z</dcterms:created>
  <dcterms:modified xsi:type="dcterms:W3CDTF">2023-05-31T03:52:54Z</dcterms:modified>
</cp:coreProperties>
</file>