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4"/>
  </p:sldMasterIdLst>
  <p:notesMasterIdLst>
    <p:notesMasterId r:id="rId74"/>
  </p:notesMasterIdLst>
  <p:sldIdLst>
    <p:sldId id="706" r:id="rId5"/>
    <p:sldId id="258" r:id="rId6"/>
    <p:sldId id="259" r:id="rId7"/>
    <p:sldId id="356" r:id="rId8"/>
    <p:sldId id="473" r:id="rId9"/>
    <p:sldId id="560" r:id="rId10"/>
    <p:sldId id="594" r:id="rId11"/>
    <p:sldId id="595" r:id="rId12"/>
    <p:sldId id="596" r:id="rId13"/>
    <p:sldId id="597" r:id="rId14"/>
    <p:sldId id="598" r:id="rId15"/>
    <p:sldId id="650" r:id="rId16"/>
    <p:sldId id="649" r:id="rId17"/>
    <p:sldId id="651" r:id="rId18"/>
    <p:sldId id="652" r:id="rId19"/>
    <p:sldId id="653" r:id="rId20"/>
    <p:sldId id="654" r:id="rId21"/>
    <p:sldId id="656" r:id="rId22"/>
    <p:sldId id="657" r:id="rId23"/>
    <p:sldId id="658" r:id="rId24"/>
    <p:sldId id="659" r:id="rId25"/>
    <p:sldId id="660" r:id="rId26"/>
    <p:sldId id="661" r:id="rId27"/>
    <p:sldId id="662" r:id="rId28"/>
    <p:sldId id="663" r:id="rId29"/>
    <p:sldId id="664" r:id="rId30"/>
    <p:sldId id="665" r:id="rId31"/>
    <p:sldId id="668" r:id="rId32"/>
    <p:sldId id="669" r:id="rId33"/>
    <p:sldId id="670" r:id="rId34"/>
    <p:sldId id="612" r:id="rId35"/>
    <p:sldId id="563" r:id="rId36"/>
    <p:sldId id="483" r:id="rId37"/>
    <p:sldId id="671" r:id="rId38"/>
    <p:sldId id="672" r:id="rId39"/>
    <p:sldId id="673" r:id="rId40"/>
    <p:sldId id="674" r:id="rId41"/>
    <p:sldId id="675" r:id="rId42"/>
    <p:sldId id="676" r:id="rId43"/>
    <p:sldId id="677" r:id="rId44"/>
    <p:sldId id="678" r:id="rId45"/>
    <p:sldId id="679" r:id="rId46"/>
    <p:sldId id="680" r:id="rId47"/>
    <p:sldId id="681" r:id="rId48"/>
    <p:sldId id="683" r:id="rId49"/>
    <p:sldId id="688" r:id="rId50"/>
    <p:sldId id="684" r:id="rId51"/>
    <p:sldId id="685" r:id="rId52"/>
    <p:sldId id="686" r:id="rId53"/>
    <p:sldId id="687" r:id="rId54"/>
    <p:sldId id="689" r:id="rId55"/>
    <p:sldId id="690" r:id="rId56"/>
    <p:sldId id="691" r:id="rId57"/>
    <p:sldId id="692" r:id="rId58"/>
    <p:sldId id="693" r:id="rId59"/>
    <p:sldId id="694" r:id="rId60"/>
    <p:sldId id="695" r:id="rId61"/>
    <p:sldId id="696" r:id="rId62"/>
    <p:sldId id="699" r:id="rId63"/>
    <p:sldId id="641" r:id="rId64"/>
    <p:sldId id="700" r:id="rId65"/>
    <p:sldId id="701" r:id="rId66"/>
    <p:sldId id="702" r:id="rId67"/>
    <p:sldId id="703" r:id="rId68"/>
    <p:sldId id="704" r:id="rId69"/>
    <p:sldId id="287" r:id="rId70"/>
    <p:sldId id="705" r:id="rId71"/>
    <p:sldId id="710" r:id="rId72"/>
    <p:sldId id="708" r:id="rId7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77" autoAdjust="0"/>
    <p:restoredTop sz="94660"/>
  </p:normalViewPr>
  <p:slideViewPr>
    <p:cSldViewPr snapToGrid="0">
      <p:cViewPr>
        <p:scale>
          <a:sx n="71" d="100"/>
          <a:sy n="71" d="100"/>
        </p:scale>
        <p:origin x="-452"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112"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115"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111" Type="http://customschemas.google.com/relationships/presentationmetadata" Target="meta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extLst>
      <p:ext uri="{BB962C8B-B14F-4D97-AF65-F5344CB8AC3E}">
        <p14:creationId xmlns:p14="http://schemas.microsoft.com/office/powerpoint/2010/main" val="123264686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85896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330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948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2167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20494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98758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31163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5535955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44020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46202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9505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79680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42654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20156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1771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1845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661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67734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81985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358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57650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69245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196097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932237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78316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30186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561664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225205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475128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82432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41914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462474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082680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562892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730511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53072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601626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563244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906343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970511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4120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0364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492613552"/>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677674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4013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87732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47555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17380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02880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913204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76228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1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887669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56649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9230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6603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93724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7138489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19344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42041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651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50347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21393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7374" y="230188"/>
            <a:ext cx="2615397" cy="654204"/>
          </a:xfrm>
          <a:prstGeom prst="rect">
            <a:avLst/>
          </a:prstGeom>
        </p:spPr>
      </p:pic>
    </p:spTree>
    <p:extLst>
      <p:ext uri="{BB962C8B-B14F-4D97-AF65-F5344CB8AC3E}">
        <p14:creationId xmlns:p14="http://schemas.microsoft.com/office/powerpoint/2010/main" val="446428586"/>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8</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450138745"/>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0" y="6937"/>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217714" y="2037957"/>
            <a:ext cx="11275612" cy="1754286"/>
          </a:xfrm>
          <a:prstGeom prst="rect">
            <a:avLst/>
          </a:prstGeom>
          <a:noFill/>
          <a:ln>
            <a:noFill/>
          </a:ln>
        </p:spPr>
        <p:txBody>
          <a:bodyPr spcFirstLastPara="1" wrap="square" lIns="91425" tIns="45700" rIns="91425" bIns="45700" anchor="t" anchorCtr="0">
            <a:spAutoFit/>
          </a:bodyPr>
          <a:lstStyle/>
          <a:p>
            <a:pPr lvl="0" algn="ctr"/>
            <a:r>
              <a:rPr lang="en-US" sz="5400" b="1" dirty="0">
                <a:solidFill>
                  <a:srgbClr val="00B0F0"/>
                </a:solidFill>
                <a:latin typeface="Alexandria" pitchFamily="2" charset="-78"/>
                <a:cs typeface="Alexandria" pitchFamily="2" charset="-78"/>
              </a:rPr>
              <a:t>Defining the </a:t>
            </a:r>
            <a:r>
              <a:rPr lang="en-US" sz="5400" b="1" dirty="0" smtClean="0">
                <a:solidFill>
                  <a:srgbClr val="00B0F0"/>
                </a:solidFill>
                <a:latin typeface="Alexandria" pitchFamily="2" charset="-78"/>
                <a:cs typeface="Alexandria" pitchFamily="2" charset="-78"/>
              </a:rPr>
              <a:t>Solution&amp;</a:t>
            </a:r>
            <a:r>
              <a:rPr lang="en-US" sz="5400" b="1" dirty="0">
                <a:solidFill>
                  <a:srgbClr val="00B0F0"/>
                </a:solidFill>
                <a:latin typeface="Alexandria" pitchFamily="2" charset="-78"/>
                <a:cs typeface="Alexandria" pitchFamily="2" charset="-78"/>
              </a:rPr>
              <a:t/>
            </a:r>
            <a:br>
              <a:rPr lang="en-US" sz="5400" b="1" dirty="0">
                <a:solidFill>
                  <a:srgbClr val="00B0F0"/>
                </a:solidFill>
                <a:latin typeface="Alexandria" pitchFamily="2" charset="-78"/>
                <a:cs typeface="Alexandria" pitchFamily="2" charset="-78"/>
              </a:rPr>
            </a:br>
            <a:r>
              <a:rPr lang="en-US" sz="5400" b="1" dirty="0">
                <a:solidFill>
                  <a:srgbClr val="00B0F0"/>
                </a:solidFill>
                <a:latin typeface="Alexandria" pitchFamily="2" charset="-78"/>
                <a:cs typeface="Alexandria" pitchFamily="2" charset="-78"/>
              </a:rPr>
              <a:t>Making a Business and Financial Case </a:t>
            </a:r>
            <a:endParaRPr sz="54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FNT613</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83804"/>
            <a:ext cx="2615397" cy="654204"/>
          </a:xfrm>
          <a:prstGeom prst="rect">
            <a:avLst/>
          </a:prstGeom>
        </p:spPr>
      </p:pic>
      <p:sp>
        <p:nvSpPr>
          <p:cNvPr id="14" name="Rectangle: Rounded Corners 33"/>
          <p:cNvSpPr/>
          <p:nvPr/>
        </p:nvSpPr>
        <p:spPr>
          <a:xfrm>
            <a:off x="6860083" y="4026523"/>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baseline="30000" dirty="0" smtClean="0">
                <a:solidFill>
                  <a:schemeClr val="bg1"/>
                </a:solidFill>
                <a:latin typeface="Alexandria Black" pitchFamily="2" charset="-78"/>
                <a:ea typeface="Times New Roman"/>
                <a:cs typeface="Alexandria Black" pitchFamily="2" charset="-78"/>
                <a:sym typeface="Times New Roman"/>
              </a:rPr>
              <a:t>8th</a:t>
            </a:r>
            <a:r>
              <a:rPr lang="en-US" sz="2800" b="1" dirty="0" smtClean="0">
                <a:solidFill>
                  <a:schemeClr val="bg1"/>
                </a:solidFill>
                <a:latin typeface="Alexandria Black" pitchFamily="2" charset="-78"/>
                <a:ea typeface="Times New Roman"/>
                <a:cs typeface="Alexandria Black" pitchFamily="2" charset="-78"/>
                <a:sym typeface="Times New Roman"/>
              </a:rPr>
              <a:t> Lecture </a:t>
            </a:r>
            <a:endParaRPr lang="en-US" sz="28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0" y="5746712"/>
            <a:ext cx="2830286" cy="830956"/>
          </a:xfrm>
          <a:prstGeom prst="rect">
            <a:avLst/>
          </a:prstGeom>
          <a:noFill/>
          <a:ln>
            <a:noFill/>
          </a:ln>
        </p:spPr>
        <p:txBody>
          <a:bodyPr spcFirstLastPara="1" wrap="square" lIns="91425" tIns="45700" rIns="91425" bIns="45700" anchor="t" anchorCtr="0">
            <a:spAutoFit/>
          </a:bodyPr>
          <a:lstStyle/>
          <a:p>
            <a:pPr algn="ctr"/>
            <a:r>
              <a:rPr lang="en-US" sz="2400" b="1" dirty="0">
                <a:solidFill>
                  <a:srgbClr val="00B0F0"/>
                </a:solidFill>
                <a:latin typeface="Alexandria" pitchFamily="2" charset="-78"/>
                <a:ea typeface="Times New Roman"/>
                <a:cs typeface="Alexandria" pitchFamily="2" charset="-78"/>
                <a:sym typeface="Times New Roman"/>
              </a:rPr>
              <a:t>Prepared By: </a:t>
            </a:r>
            <a:endParaRPr lang="en-US" sz="24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2400" b="1" dirty="0" smtClean="0">
                <a:solidFill>
                  <a:srgbClr val="00B0F0"/>
                </a:solidFill>
                <a:latin typeface="Alexandria" pitchFamily="2" charset="-78"/>
                <a:ea typeface="Times New Roman"/>
                <a:cs typeface="Alexandria" pitchFamily="2" charset="-78"/>
                <a:sym typeface="Times New Roman"/>
              </a:rPr>
              <a:t>Dr</a:t>
            </a:r>
            <a:r>
              <a:rPr lang="en-US" sz="2400" b="1" dirty="0">
                <a:solidFill>
                  <a:srgbClr val="00B0F0"/>
                </a:solidFill>
                <a:latin typeface="Alexandria" pitchFamily="2" charset="-78"/>
                <a:ea typeface="Times New Roman"/>
                <a:cs typeface="Alexandria" pitchFamily="2" charset="-78"/>
                <a:sym typeface="Times New Roman"/>
              </a:rPr>
              <a:t>. </a:t>
            </a:r>
            <a:r>
              <a:rPr lang="en-US" sz="2400" b="1" dirty="0" err="1">
                <a:solidFill>
                  <a:srgbClr val="00B0F0"/>
                </a:solidFill>
                <a:latin typeface="Alexandria" pitchFamily="2" charset="-78"/>
                <a:ea typeface="Times New Roman"/>
                <a:cs typeface="Alexandria" pitchFamily="2" charset="-78"/>
                <a:sym typeface="Times New Roman"/>
              </a:rPr>
              <a:t>Abeir</a:t>
            </a:r>
            <a:r>
              <a:rPr lang="en-US" sz="2400" b="1" dirty="0">
                <a:solidFill>
                  <a:srgbClr val="00B0F0"/>
                </a:solidFill>
                <a:latin typeface="Alexandria" pitchFamily="2" charset="-78"/>
                <a:ea typeface="Times New Roman"/>
                <a:cs typeface="Alexandria" pitchFamily="2" charset="-78"/>
                <a:sym typeface="Times New Roman"/>
              </a:rPr>
              <a:t> Moussa</a:t>
            </a:r>
            <a:endParaRPr sz="24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80837"/>
    </mc:Choice>
    <mc:Fallback xmlns="">
      <p:transition spd="slow" advTm="8083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684064" y="1925811"/>
            <a:ext cx="9773938" cy="27437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5400" b="1" dirty="0">
                <a:solidFill>
                  <a:srgbClr val="00B0F0"/>
                </a:solidFill>
                <a:latin typeface="Alexandria" pitchFamily="2" charset="-78"/>
                <a:cs typeface="Alexandria" pitchFamily="2" charset="-78"/>
              </a:rPr>
              <a:t>Defining the Solution&amp;</a:t>
            </a:r>
            <a:br>
              <a:rPr lang="en-US" sz="5400" b="1" dirty="0">
                <a:solidFill>
                  <a:srgbClr val="00B0F0"/>
                </a:solidFill>
                <a:latin typeface="Alexandria" pitchFamily="2" charset="-78"/>
                <a:cs typeface="Alexandria" pitchFamily="2" charset="-78"/>
              </a:rPr>
            </a:br>
            <a:r>
              <a:rPr lang="en-US" sz="5400" b="1" dirty="0">
                <a:solidFill>
                  <a:srgbClr val="00B0F0"/>
                </a:solidFill>
                <a:latin typeface="Alexandria" pitchFamily="2" charset="-78"/>
                <a:cs typeface="Alexandria" pitchFamily="2" charset="-78"/>
              </a:rPr>
              <a:t>Making a Business and Financial Case </a:t>
            </a:r>
            <a:endParaRPr lang="en-US" sz="5400" b="1" dirty="0">
              <a:solidFill>
                <a:srgbClr val="00B0F0"/>
              </a:solidFill>
              <a:latin typeface="Alexandria" pitchFamily="2" charset="-78"/>
              <a:ea typeface="Times New Roman"/>
              <a:cs typeface="Alexandria" pitchFamily="2" charset="-78"/>
              <a:sym typeface="Times New Roman"/>
            </a:endParaRPr>
          </a:p>
        </p:txBody>
      </p:sp>
      <p:sp>
        <p:nvSpPr>
          <p:cNvPr id="12" name="Subtitle 2"/>
          <p:cNvSpPr txBox="1">
            <a:spLocks/>
          </p:cNvSpPr>
          <p:nvPr/>
        </p:nvSpPr>
        <p:spPr>
          <a:xfrm>
            <a:off x="907369" y="5149244"/>
            <a:ext cx="2426338" cy="1181494"/>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Week9</a:t>
            </a:r>
          </a:p>
          <a:p>
            <a:r>
              <a:rPr lang="en-US" sz="2800" b="1" dirty="0" smtClean="0">
                <a:solidFill>
                  <a:srgbClr val="00B0F0"/>
                </a:solidFill>
                <a:latin typeface="Alexandria" pitchFamily="2" charset="-78"/>
                <a:ea typeface="Calibri"/>
                <a:cs typeface="Alexandria" pitchFamily="2" charset="-78"/>
                <a:sym typeface="Calibri"/>
              </a:rPr>
              <a:t>Chapters- 8&amp;9</a:t>
            </a:r>
            <a:endParaRPr lang="en-US" sz="2800" b="1" dirty="0">
              <a:solidFill>
                <a:srgbClr val="00B0F0"/>
              </a:solidFill>
              <a:latin typeface="Alexandria" pitchFamily="2" charset="-78"/>
              <a:cs typeface="Alexandria" pitchFamily="2" charset="-78"/>
            </a:endParaRPr>
          </a:p>
        </p:txBody>
      </p:sp>
      <p:cxnSp>
        <p:nvCxnSpPr>
          <p:cNvPr id="4" name="Straight Connector 3"/>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47495"/>
    </mc:Choice>
    <mc:Fallback xmlns="">
      <p:transition spd="slow" advTm="474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351140" y="1448991"/>
            <a:ext cx="4359687"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32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685142"/>
            <a:ext cx="6330332" cy="27432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Tx/>
              <a:buFont typeface="+mj-lt"/>
              <a:buAutoNum type="arabicPeriod"/>
            </a:pPr>
            <a:r>
              <a:rPr lang="en-US" sz="2800" dirty="0" smtClean="0">
                <a:solidFill>
                  <a:schemeClr val="tx1"/>
                </a:solidFill>
                <a:latin typeface="Alexandria" pitchFamily="2" charset="-78"/>
                <a:cs typeface="Alexandria" pitchFamily="2" charset="-78"/>
              </a:rPr>
              <a:t>Defining </a:t>
            </a:r>
            <a:r>
              <a:rPr lang="en-US" sz="2800" dirty="0">
                <a:solidFill>
                  <a:schemeClr val="tx1"/>
                </a:solidFill>
                <a:latin typeface="Alexandria" pitchFamily="2" charset="-78"/>
                <a:cs typeface="Alexandria" pitchFamily="2" charset="-78"/>
              </a:rPr>
              <a:t>the Solutions </a:t>
            </a:r>
          </a:p>
          <a:p>
            <a:pPr marL="514350" indent="-514350">
              <a:buClrTx/>
              <a:buFont typeface="+mj-lt"/>
              <a:buAutoNum type="arabicPeriod"/>
            </a:pPr>
            <a:r>
              <a:rPr lang="en-US" sz="2800" dirty="0" smtClean="0">
                <a:solidFill>
                  <a:schemeClr val="tx1"/>
                </a:solidFill>
                <a:latin typeface="Alexandria" pitchFamily="2" charset="-78"/>
                <a:cs typeface="Alexandria" pitchFamily="2" charset="-78"/>
              </a:rPr>
              <a:t>Making </a:t>
            </a:r>
            <a:r>
              <a:rPr lang="en-US" sz="2800" dirty="0">
                <a:solidFill>
                  <a:schemeClr val="tx1"/>
                </a:solidFill>
                <a:latin typeface="Alexandria" pitchFamily="2" charset="-78"/>
                <a:cs typeface="Alexandria" pitchFamily="2" charset="-78"/>
              </a:rPr>
              <a:t>a Business and Financial Case </a:t>
            </a:r>
          </a:p>
        </p:txBody>
      </p:sp>
      <p:cxnSp>
        <p:nvCxnSpPr>
          <p:cNvPr id="13" name="Straight Connector 12"/>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44903"/>
    </mc:Choice>
    <mc:Fallback xmlns="">
      <p:transition spd="slow" advTm="4490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0"/>
            <a:ext cx="5547685" cy="5863772"/>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455753" y="2393661"/>
            <a:ext cx="6206078" cy="343988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One of the key activities conducted by business analysts is the analysis of the gap between where the business is currently and where it needs to be in terms of its processes and </a:t>
            </a:r>
            <a:r>
              <a:rPr lang="en-US" sz="1600" dirty="0" smtClean="0">
                <a:solidFill>
                  <a:schemeClr val="tx1"/>
                </a:solidFill>
                <a:latin typeface="Alexandria" pitchFamily="2" charset="-78"/>
                <a:cs typeface="Alexandria" pitchFamily="2" charset="-78"/>
              </a:rPr>
              <a:t>systems.</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While </a:t>
            </a:r>
            <a:r>
              <a:rPr lang="en-US" sz="1600" dirty="0">
                <a:solidFill>
                  <a:schemeClr val="tx1"/>
                </a:solidFill>
                <a:latin typeface="Alexandria" pitchFamily="2" charset="-78"/>
                <a:cs typeface="Alexandria" pitchFamily="2" charset="-78"/>
              </a:rPr>
              <a:t>addressing the problematic areas identified during the analysis process, the selected option will also need to align with the defined business architecture for the organization.</a:t>
            </a:r>
          </a:p>
          <a:p>
            <a:pPr marL="0" indent="0" algn="just">
              <a:buNone/>
            </a:pPr>
            <a:endParaRPr lang="en-US" sz="1600" b="1" i="1" dirty="0" smtClean="0">
              <a:solidFill>
                <a:schemeClr val="tx1"/>
              </a:solidFill>
              <a:latin typeface="Alexandria" pitchFamily="2" charset="-78"/>
              <a:cs typeface="Alexandria" pitchFamily="2" charset="-78"/>
            </a:endParaRPr>
          </a:p>
          <a:p>
            <a:pPr marL="0" indent="0" algn="just">
              <a:buNone/>
            </a:pPr>
            <a:r>
              <a:rPr lang="en-US" sz="1600" b="1" i="1" dirty="0" smtClean="0">
                <a:solidFill>
                  <a:schemeClr val="tx1"/>
                </a:solidFill>
                <a:latin typeface="Alexandria" pitchFamily="2" charset="-78"/>
                <a:cs typeface="Alexandria" pitchFamily="2" charset="-78"/>
              </a:rPr>
              <a:t>This </a:t>
            </a:r>
            <a:r>
              <a:rPr lang="en-US" sz="1600" b="1" i="1" dirty="0">
                <a:solidFill>
                  <a:schemeClr val="tx1"/>
                </a:solidFill>
                <a:latin typeface="Alexandria" pitchFamily="2" charset="-78"/>
                <a:cs typeface="Alexandria" pitchFamily="2" charset="-78"/>
              </a:rPr>
              <a:t>part of knowledge looks at two aspects regarding the development of options for business change:</a:t>
            </a:r>
          </a:p>
          <a:p>
            <a:pPr marL="0" indent="0" algn="just">
              <a:buNone/>
            </a:pPr>
            <a:r>
              <a:rPr lang="en-US" sz="1600" dirty="0">
                <a:solidFill>
                  <a:schemeClr val="tx1"/>
                </a:solidFill>
                <a:latin typeface="Alexandria" pitchFamily="2" charset="-78"/>
                <a:cs typeface="Alexandria" pitchFamily="2" charset="-78"/>
              </a:rPr>
              <a:t>1. Analyzing the gap between the current and desired business systems.</a:t>
            </a:r>
          </a:p>
          <a:p>
            <a:pPr marL="0" indent="0" algn="just">
              <a:buNone/>
            </a:pPr>
            <a:r>
              <a:rPr lang="en-US" sz="1600" dirty="0">
                <a:solidFill>
                  <a:schemeClr val="tx1"/>
                </a:solidFill>
                <a:latin typeface="Alexandria" pitchFamily="2" charset="-78"/>
                <a:cs typeface="Alexandria" pitchFamily="2" charset="-78"/>
              </a:rPr>
              <a:t>2. Ensuring the alignment of any proposed actions with the business architecture.</a:t>
            </a:r>
            <a:endParaRPr lang="en-US" sz="1600" b="1" dirty="0">
              <a:solidFill>
                <a:schemeClr val="tx1"/>
              </a:solidFill>
              <a:latin typeface="Alexandria" pitchFamily="2" charset="-78"/>
              <a:cs typeface="Alexandria" pitchFamily="2" charset="-78"/>
            </a:endParaRPr>
          </a:p>
        </p:txBody>
      </p:sp>
      <p:sp>
        <p:nvSpPr>
          <p:cNvPr id="13" name="Title 1"/>
          <p:cNvSpPr txBox="1">
            <a:spLocks/>
          </p:cNvSpPr>
          <p:nvPr/>
        </p:nvSpPr>
        <p:spPr>
          <a:xfrm>
            <a:off x="6125029" y="1268365"/>
            <a:ext cx="4947938"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a:solidFill>
                  <a:srgbClr val="00B0F0"/>
                </a:solidFill>
                <a:latin typeface="Alexandria" pitchFamily="2" charset="-78"/>
                <a:cs typeface="Alexandria" pitchFamily="2" charset="-78"/>
              </a:rPr>
              <a:t>1. Defining the Solution</a:t>
            </a:r>
          </a:p>
        </p:txBody>
      </p:sp>
      <p:cxnSp>
        <p:nvCxnSpPr>
          <p:cNvPr id="11" name="Straight Connector 10"/>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19856"/>
    </mc:Choice>
    <mc:Fallback xmlns="">
      <p:transition spd="slow" advTm="11985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1344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933450"/>
            <a:ext cx="4962146" cy="3049270"/>
          </a:xfrm>
          <a:prstGeom prst="rect">
            <a:avLst/>
          </a:prstGeom>
          <a:solidFill>
            <a:srgbClr val="D8D8D8">
              <a:alpha val="49803"/>
            </a:srgbClr>
          </a:solidFill>
          <a:ln>
            <a:noFill/>
          </a:ln>
        </p:spPr>
      </p:pic>
      <p:sp>
        <p:nvSpPr>
          <p:cNvPr id="12" name="Content Placeholder 2"/>
          <p:cNvSpPr txBox="1">
            <a:spLocks/>
          </p:cNvSpPr>
          <p:nvPr/>
        </p:nvSpPr>
        <p:spPr>
          <a:xfrm>
            <a:off x="367618" y="1499296"/>
            <a:ext cx="5423582" cy="4004037"/>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400" dirty="0">
                <a:latin typeface="Alexandria" pitchFamily="2" charset="-78"/>
                <a:cs typeface="Alexandria" pitchFamily="2" charset="-78"/>
              </a:rPr>
              <a:t>GAP Analysis</a:t>
            </a:r>
          </a:p>
          <a:p>
            <a:pPr algn="just">
              <a:buFont typeface="Wingdings" panose="05000000000000000000" pitchFamily="2" charset="2"/>
              <a:buChar char="Ø"/>
            </a:pPr>
            <a:r>
              <a:rPr lang="en-US" sz="2400" dirty="0">
                <a:latin typeface="Alexandria" pitchFamily="2" charset="-78"/>
                <a:cs typeface="Alexandria" pitchFamily="2" charset="-78"/>
              </a:rPr>
              <a:t>Organization</a:t>
            </a:r>
          </a:p>
          <a:p>
            <a:pPr algn="just">
              <a:buFont typeface="Wingdings" panose="05000000000000000000" pitchFamily="2" charset="2"/>
              <a:buChar char="Ø"/>
            </a:pPr>
            <a:r>
              <a:rPr lang="en-US" sz="2400" dirty="0">
                <a:latin typeface="Alexandria" pitchFamily="2" charset="-78"/>
                <a:cs typeface="Alexandria" pitchFamily="2" charset="-78"/>
              </a:rPr>
              <a:t>People</a:t>
            </a:r>
          </a:p>
          <a:p>
            <a:pPr algn="just">
              <a:buFont typeface="Wingdings" panose="05000000000000000000" pitchFamily="2" charset="2"/>
              <a:buChar char="Ø"/>
            </a:pPr>
            <a:r>
              <a:rPr lang="en-US" sz="2400" dirty="0">
                <a:latin typeface="Alexandria" pitchFamily="2" charset="-78"/>
                <a:cs typeface="Alexandria" pitchFamily="2" charset="-78"/>
              </a:rPr>
              <a:t>Formulating Options </a:t>
            </a:r>
          </a:p>
          <a:p>
            <a:pPr algn="just">
              <a:buFont typeface="Wingdings" panose="05000000000000000000" pitchFamily="2" charset="2"/>
              <a:buChar char="Ø"/>
            </a:pPr>
            <a:r>
              <a:rPr lang="en-US" sz="2400" dirty="0">
                <a:latin typeface="Alexandria" pitchFamily="2" charset="-78"/>
                <a:cs typeface="Alexandria" pitchFamily="2" charset="-78"/>
              </a:rPr>
              <a:t>Defining Business Requirements</a:t>
            </a:r>
          </a:p>
          <a:p>
            <a:pPr algn="just">
              <a:buFont typeface="Wingdings" panose="05000000000000000000" pitchFamily="2" charset="2"/>
              <a:buChar char="Ø"/>
            </a:pPr>
            <a:r>
              <a:rPr lang="en-US" sz="2400" dirty="0">
                <a:latin typeface="Alexandria" pitchFamily="2" charset="-78"/>
                <a:cs typeface="Alexandria" pitchFamily="2" charset="-78"/>
              </a:rPr>
              <a:t>Introduction to Business Architecture</a:t>
            </a:r>
          </a:p>
          <a:p>
            <a:pPr algn="just">
              <a:buFont typeface="Wingdings" panose="05000000000000000000" pitchFamily="2" charset="2"/>
              <a:buChar char="Ø"/>
            </a:pPr>
            <a:r>
              <a:rPr lang="en-US" sz="2400" dirty="0">
                <a:latin typeface="Alexandria" pitchFamily="2" charset="-78"/>
                <a:cs typeface="Alexandria" pitchFamily="2" charset="-78"/>
              </a:rPr>
              <a:t>Defining of Business Architecture </a:t>
            </a:r>
          </a:p>
          <a:p>
            <a:pPr algn="just">
              <a:buFont typeface="Wingdings" panose="05000000000000000000" pitchFamily="2" charset="2"/>
              <a:buChar char="Ø"/>
            </a:pPr>
            <a:r>
              <a:rPr lang="en-US" sz="2400" dirty="0">
                <a:latin typeface="Alexandria" pitchFamily="2" charset="-78"/>
                <a:cs typeface="Alexandria" pitchFamily="2" charset="-78"/>
              </a:rPr>
              <a:t>Structure of a Business Architecture </a:t>
            </a:r>
          </a:p>
          <a:p>
            <a:pPr algn="just">
              <a:buFont typeface="Wingdings" panose="05000000000000000000" pitchFamily="2" charset="2"/>
              <a:buChar char="Ø"/>
            </a:pPr>
            <a:r>
              <a:rPr lang="en-US" sz="2400" dirty="0">
                <a:latin typeface="Alexandria" pitchFamily="2" charset="-78"/>
                <a:cs typeface="Alexandria" pitchFamily="2" charset="-78"/>
              </a:rPr>
              <a:t>Business Architecture Techniques</a:t>
            </a:r>
          </a:p>
        </p:txBody>
      </p:sp>
      <p:sp>
        <p:nvSpPr>
          <p:cNvPr id="10" name="Title 1"/>
          <p:cNvSpPr txBox="1">
            <a:spLocks/>
          </p:cNvSpPr>
          <p:nvPr/>
        </p:nvSpPr>
        <p:spPr>
          <a:xfrm>
            <a:off x="6487886" y="3982720"/>
            <a:ext cx="5268685" cy="7199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200" b="1" dirty="0">
                <a:solidFill>
                  <a:srgbClr val="00B0F0"/>
                </a:solidFill>
                <a:latin typeface="Alexandria" pitchFamily="2" charset="-78"/>
                <a:cs typeface="Alexandria" pitchFamily="2" charset="-78"/>
              </a:rPr>
              <a:t>Defining the Solution</a:t>
            </a:r>
          </a:p>
        </p:txBody>
      </p:sp>
      <p:cxnSp>
        <p:nvCxnSpPr>
          <p:cNvPr id="11" name="Straight Connector 10"/>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66172" y="349061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125596">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4"/>
            <a:ext cx="10580914"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1" y="2194399"/>
            <a:ext cx="9710058" cy="3046988"/>
          </a:xfrm>
          <a:prstGeom prst="rect">
            <a:avLst/>
          </a:prstGeom>
        </p:spPr>
        <p:txBody>
          <a:bodyPr wrap="square">
            <a:spAutoFit/>
          </a:bodyPr>
          <a:lstStyle/>
          <a:p>
            <a:pPr>
              <a:buFont typeface="Wingdings" panose="05000000000000000000" pitchFamily="2" charset="2"/>
              <a:buChar char="Ø"/>
            </a:pPr>
            <a:r>
              <a:rPr lang="en-US" sz="2400" b="1" dirty="0">
                <a:latin typeface="Alexandria" pitchFamily="2" charset="-78"/>
                <a:cs typeface="Alexandria" pitchFamily="2" charset="-78"/>
              </a:rPr>
              <a:t>GAP Analysis</a:t>
            </a:r>
          </a:p>
          <a:p>
            <a:pPr marL="457200" lvl="5" indent="-457200">
              <a:buFont typeface="Arial" panose="020B0604020202020204" pitchFamily="34" charset="0"/>
              <a:buChar char="•"/>
            </a:pPr>
            <a:r>
              <a:rPr lang="en-US" sz="2400" b="1" dirty="0">
                <a:latin typeface="Alexandria" pitchFamily="2" charset="-78"/>
                <a:cs typeface="Alexandria" pitchFamily="2" charset="-78"/>
              </a:rPr>
              <a:t>Identifying areas of concern</a:t>
            </a:r>
          </a:p>
          <a:p>
            <a:pPr marL="457200" lvl="5" indent="-457200">
              <a:buFont typeface="Arial" panose="020B0604020202020204" pitchFamily="34" charset="0"/>
              <a:buChar char="•"/>
            </a:pPr>
            <a:r>
              <a:rPr lang="en-US" sz="2400" b="1" dirty="0">
                <a:latin typeface="Alexandria" pitchFamily="2" charset="-78"/>
                <a:cs typeface="Alexandria" pitchFamily="2" charset="-78"/>
              </a:rPr>
              <a:t>Framework for gap analysis</a:t>
            </a:r>
          </a:p>
          <a:p>
            <a:pPr marL="457200" lvl="5" indent="-457200">
              <a:buFont typeface="Arial" panose="020B0604020202020204" pitchFamily="34" charset="0"/>
              <a:buChar char="•"/>
            </a:pPr>
            <a:r>
              <a:rPr lang="en-US" sz="2400" b="1" dirty="0">
                <a:latin typeface="Alexandria" pitchFamily="2" charset="-78"/>
                <a:cs typeface="Alexandria" pitchFamily="2" charset="-78"/>
              </a:rPr>
              <a:t>Processes</a:t>
            </a:r>
          </a:p>
          <a:p>
            <a:pPr marL="457200" lvl="5" indent="-457200">
              <a:buFont typeface="Arial" panose="020B0604020202020204" pitchFamily="34" charset="0"/>
              <a:buChar char="•"/>
            </a:pPr>
            <a:r>
              <a:rPr lang="en-US" sz="2400" b="1" dirty="0">
                <a:latin typeface="Alexandria" pitchFamily="2" charset="-78"/>
                <a:cs typeface="Alexandria" pitchFamily="2" charset="-78"/>
              </a:rPr>
              <a:t>Information and technology</a:t>
            </a:r>
          </a:p>
          <a:p>
            <a:pPr lvl="8">
              <a:buFont typeface="Courier New" panose="02070309020205020404" pitchFamily="49" charset="0"/>
              <a:buChar char="o"/>
            </a:pPr>
            <a:r>
              <a:rPr lang="en-US" sz="2400" i="1" dirty="0" smtClean="0">
                <a:latin typeface="Alexandria" pitchFamily="2" charset="-78"/>
                <a:cs typeface="Alexandria" pitchFamily="2" charset="-78"/>
              </a:rPr>
              <a:t>IT support</a:t>
            </a:r>
          </a:p>
          <a:p>
            <a:pPr lvl="8">
              <a:buFont typeface="Courier New" panose="02070309020205020404" pitchFamily="49" charset="0"/>
              <a:buChar char="o"/>
            </a:pPr>
            <a:r>
              <a:rPr lang="en-US" sz="2400" i="1" dirty="0" smtClean="0">
                <a:latin typeface="Alexandria" pitchFamily="2" charset="-78"/>
                <a:cs typeface="Alexandria" pitchFamily="2" charset="-78"/>
              </a:rPr>
              <a:t>Accessibility</a:t>
            </a:r>
          </a:p>
          <a:p>
            <a:pPr lvl="8">
              <a:buFont typeface="Courier New" panose="02070309020205020404" pitchFamily="49" charset="0"/>
              <a:buChar char="o"/>
            </a:pPr>
            <a:r>
              <a:rPr lang="en-US" sz="2400" i="1" dirty="0" smtClean="0">
                <a:latin typeface="Alexandria" pitchFamily="2" charset="-78"/>
                <a:cs typeface="Alexandria" pitchFamily="2" charset="-78"/>
              </a:rPr>
              <a:t>Alignment with the enterprise architecture</a:t>
            </a:r>
            <a:endParaRPr lang="en-US" sz="2400" i="1" dirty="0">
              <a:latin typeface="Alexandria" pitchFamily="2" charset="-78"/>
              <a:cs typeface="Alexandria" pitchFamily="2" charset="-78"/>
            </a:endParaRPr>
          </a:p>
        </p:txBody>
      </p:sp>
      <p:sp>
        <p:nvSpPr>
          <p:cNvPr id="7"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8" name="Rectangle 7"/>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107265"/>
    </mc:Choice>
    <mc:Fallback xmlns="">
      <p:transition spd="slow" advTm="10726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5"/>
            <a:ext cx="11108492" cy="40911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4706" y="1973887"/>
            <a:ext cx="9753600" cy="3693319"/>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Gap Analysis</a:t>
            </a:r>
          </a:p>
          <a:p>
            <a:pPr marL="0" indent="0" algn="just">
              <a:buNone/>
            </a:pPr>
            <a:r>
              <a:rPr lang="en-US" sz="1800" dirty="0">
                <a:latin typeface="Alexandria" pitchFamily="2" charset="-78"/>
                <a:cs typeface="Alexandria" pitchFamily="2" charset="-78"/>
              </a:rPr>
              <a:t>Gap analysis requires the business analyst to explore the differences between a current state and a desired future </a:t>
            </a:r>
            <a:r>
              <a:rPr lang="en-US" sz="1800" dirty="0" smtClean="0">
                <a:latin typeface="Alexandria" pitchFamily="2" charset="-78"/>
                <a:cs typeface="Alexandria" pitchFamily="2" charset="-78"/>
              </a:rPr>
              <a:t>state.</a:t>
            </a:r>
            <a:r>
              <a:rPr lang="en-US" sz="1800" dirty="0">
                <a:latin typeface="Alexandria" pitchFamily="2" charset="-78"/>
                <a:cs typeface="Alexandria" pitchFamily="2" charset="-78"/>
              </a:rPr>
              <a:t> </a:t>
            </a:r>
            <a:r>
              <a:rPr lang="en-US" sz="1800" b="1" dirty="0" smtClean="0">
                <a:latin typeface="Alexandria" pitchFamily="2" charset="-78"/>
                <a:cs typeface="Alexandria" pitchFamily="2" charset="-78"/>
              </a:rPr>
              <a:t>A </a:t>
            </a:r>
            <a:r>
              <a:rPr lang="en-US" sz="1800" b="1" dirty="0">
                <a:latin typeface="Alexandria" pitchFamily="2" charset="-78"/>
                <a:cs typeface="Alexandria" pitchFamily="2" charset="-78"/>
              </a:rPr>
              <a:t>Business Activity Model (BAM</a:t>
            </a:r>
            <a:r>
              <a:rPr lang="en-US" sz="1800" dirty="0">
                <a:latin typeface="Alexandria" pitchFamily="2" charset="-78"/>
                <a:cs typeface="Alexandria" pitchFamily="2" charset="-78"/>
              </a:rPr>
              <a:t>) provides a conceptual overview of a desired future business system, showing ‘what’ activities would be needed to fulfil a stakeholder perspective, or where this is a consensus BAM, the agreed perspective.</a:t>
            </a:r>
          </a:p>
          <a:p>
            <a:pPr marL="0" indent="0" algn="just">
              <a:buNone/>
            </a:pPr>
            <a:endParaRPr lang="en-US" sz="1800" b="1" i="1" dirty="0" smtClean="0">
              <a:latin typeface="Alexandria" pitchFamily="2" charset="-78"/>
              <a:cs typeface="Alexandria" pitchFamily="2" charset="-78"/>
            </a:endParaRPr>
          </a:p>
          <a:p>
            <a:pPr marL="0" indent="0" algn="just">
              <a:buNone/>
            </a:pPr>
            <a:r>
              <a:rPr lang="en-US" sz="1800" b="1" i="1" dirty="0" smtClean="0">
                <a:latin typeface="Alexandria" pitchFamily="2" charset="-78"/>
                <a:cs typeface="Alexandria" pitchFamily="2" charset="-78"/>
              </a:rPr>
              <a:t>At </a:t>
            </a:r>
            <a:r>
              <a:rPr lang="en-US" sz="1800" b="1" i="1" dirty="0">
                <a:latin typeface="Alexandria" pitchFamily="2" charset="-78"/>
                <a:cs typeface="Alexandria" pitchFamily="2" charset="-78"/>
              </a:rPr>
              <a:t>a more specific level, gap analysis may be used to examine any of the following areas:</a:t>
            </a:r>
          </a:p>
          <a:p>
            <a:pPr marL="342900" indent="-342900" algn="just">
              <a:buFont typeface="Arial" panose="020B0604020202020204" pitchFamily="34" charset="0"/>
              <a:buChar char="•"/>
            </a:pPr>
            <a:r>
              <a:rPr lang="en-US" sz="1800" dirty="0">
                <a:latin typeface="Alexandria" pitchFamily="2" charset="-78"/>
                <a:cs typeface="Alexandria" pitchFamily="2" charset="-78"/>
              </a:rPr>
              <a:t>the ‘as is’ and ‘to be’ business process models;</a:t>
            </a:r>
          </a:p>
          <a:p>
            <a:pPr marL="342900" indent="-342900" algn="just">
              <a:buFont typeface="Arial" panose="020B0604020202020204" pitchFamily="34" charset="0"/>
              <a:buChar char="•"/>
            </a:pPr>
            <a:r>
              <a:rPr lang="en-US" sz="1800" dirty="0">
                <a:latin typeface="Alexandria" pitchFamily="2" charset="-78"/>
                <a:cs typeface="Alexandria" pitchFamily="2" charset="-78"/>
              </a:rPr>
              <a:t>the competencies held by an individual and those required for a particular role;</a:t>
            </a:r>
          </a:p>
          <a:p>
            <a:pPr marL="342900" indent="-342900" algn="just">
              <a:buFont typeface="Arial" panose="020B0604020202020204" pitchFamily="34" charset="0"/>
              <a:buChar char="•"/>
            </a:pPr>
            <a:r>
              <a:rPr lang="en-US" sz="1800" dirty="0">
                <a:latin typeface="Alexandria" pitchFamily="2" charset="-78"/>
                <a:cs typeface="Alexandria" pitchFamily="2" charset="-78"/>
              </a:rPr>
              <a:t>the IT system requirements and the features offered by an off-the-shelf soft-ware </a:t>
            </a:r>
            <a:r>
              <a:rPr lang="en-US" sz="1800" dirty="0" smtClean="0">
                <a:latin typeface="Alexandria" pitchFamily="2" charset="-78"/>
                <a:cs typeface="Alexandria" pitchFamily="2" charset="-78"/>
              </a:rPr>
              <a:t>package.</a:t>
            </a:r>
            <a:endParaRPr lang="en-US" sz="1800"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136322"/>
    </mc:Choice>
    <mc:Fallback xmlns="">
      <p:transition spd="slow" advTm="1363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8857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6" y="1973887"/>
            <a:ext cx="10043887" cy="3139321"/>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GAP Analysis</a:t>
            </a:r>
          </a:p>
          <a:p>
            <a:pPr marL="342900" indent="-342900" algn="just">
              <a:buFont typeface="Arial" panose="020B0604020202020204" pitchFamily="34" charset="0"/>
              <a:buChar char="•"/>
            </a:pPr>
            <a:r>
              <a:rPr lang="en-US" sz="1800" b="1" dirty="0">
                <a:latin typeface="Alexandria" pitchFamily="2" charset="-78"/>
                <a:cs typeface="Alexandria" pitchFamily="2" charset="-78"/>
              </a:rPr>
              <a:t>Identifying areas of concern</a:t>
            </a:r>
          </a:p>
          <a:p>
            <a:pPr marL="457200" lvl="1" indent="0" algn="just">
              <a:buNone/>
            </a:pPr>
            <a:r>
              <a:rPr lang="en-US" sz="1800" dirty="0">
                <a:latin typeface="Alexandria" pitchFamily="2" charset="-78"/>
                <a:cs typeface="Alexandria" pitchFamily="2" charset="-78"/>
              </a:rPr>
              <a:t>The activities on the BAM should be inspected and categorized in order to identify those requiring further attention. </a:t>
            </a:r>
            <a:r>
              <a:rPr lang="en-US" sz="1800" b="1" i="1" dirty="0">
                <a:latin typeface="Alexandria" pitchFamily="2" charset="-78"/>
                <a:cs typeface="Alexandria" pitchFamily="2" charset="-78"/>
              </a:rPr>
              <a:t>Three categories may be used for the activities:</a:t>
            </a:r>
          </a:p>
          <a:p>
            <a:pPr marL="342900" lvl="1" indent="-342900" algn="just">
              <a:buFont typeface="Arial" panose="020B0604020202020204" pitchFamily="34" charset="0"/>
              <a:buChar char="•"/>
            </a:pPr>
            <a:r>
              <a:rPr lang="en-US" sz="1800" dirty="0">
                <a:latin typeface="Alexandria" pitchFamily="2" charset="-78"/>
                <a:cs typeface="Alexandria" pitchFamily="2" charset="-78"/>
              </a:rPr>
              <a:t>operating satisfactorily – no immediate action;</a:t>
            </a:r>
          </a:p>
          <a:p>
            <a:pPr marL="342900" lvl="1" indent="-342900" algn="just">
              <a:buFont typeface="Arial" panose="020B0604020202020204" pitchFamily="34" charset="0"/>
              <a:buChar char="•"/>
            </a:pPr>
            <a:r>
              <a:rPr lang="en-US" sz="1800" dirty="0">
                <a:latin typeface="Alexandria" pitchFamily="2" charset="-78"/>
                <a:cs typeface="Alexandria" pitchFamily="2" charset="-78"/>
              </a:rPr>
              <a:t>some issues to be addressed – action required;</a:t>
            </a:r>
          </a:p>
          <a:p>
            <a:pPr marL="342900" lvl="1" indent="-342900" algn="just">
              <a:buFont typeface="Arial" panose="020B0604020202020204" pitchFamily="34" charset="0"/>
              <a:buChar char="•"/>
            </a:pPr>
            <a:r>
              <a:rPr lang="en-US" sz="1800" dirty="0">
                <a:latin typeface="Alexandria" pitchFamily="2" charset="-78"/>
                <a:cs typeface="Alexandria" pitchFamily="2" charset="-78"/>
              </a:rPr>
              <a:t>not in place – urgent consideration.</a:t>
            </a:r>
          </a:p>
          <a:p>
            <a:pPr marL="0" indent="0" algn="just">
              <a:buNone/>
            </a:pPr>
            <a:r>
              <a:rPr lang="en-US" sz="1800" dirty="0">
                <a:latin typeface="Alexandria" pitchFamily="2" charset="-78"/>
                <a:cs typeface="Alexandria" pitchFamily="2" charset="-78"/>
              </a:rPr>
              <a:t>Categorizing the activities in this way allows us to priorities the work in line with the original objectives and scope for the business analysis work. Once we have an idea of the areas requiring most attention, we can conduct the gap analysis at a more detailed level, focusing on ‘how’ the work is conducted. </a:t>
            </a:r>
            <a:endParaRPr lang="en-US" sz="18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156989"/>
    </mc:Choice>
    <mc:Fallback xmlns="">
      <p:transition spd="slow" advTm="15698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4457" y="1685495"/>
            <a:ext cx="109020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220519"/>
            <a:ext cx="10101943" cy="2677656"/>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800" b="1" dirty="0">
                <a:latin typeface="Alexandria" pitchFamily="2" charset="-78"/>
                <a:cs typeface="Alexandria" pitchFamily="2" charset="-78"/>
              </a:rPr>
              <a:t>Framework for gap analysis</a:t>
            </a:r>
          </a:p>
          <a:p>
            <a:pPr marL="0" indent="0" algn="just">
              <a:buNone/>
            </a:pPr>
            <a:r>
              <a:rPr lang="en-US" sz="1800" dirty="0">
                <a:latin typeface="Alexandria" pitchFamily="2" charset="-78"/>
                <a:cs typeface="Alexandria" pitchFamily="2" charset="-78"/>
              </a:rPr>
              <a:t>it is often the case that the initial investigation focuses on </a:t>
            </a:r>
            <a:r>
              <a:rPr lang="en-US" sz="1800" u="sng" dirty="0">
                <a:latin typeface="Alexandria" pitchFamily="2" charset="-78"/>
                <a:cs typeface="Alexandria" pitchFamily="2" charset="-78"/>
              </a:rPr>
              <a:t>modelling the processes </a:t>
            </a:r>
            <a:r>
              <a:rPr lang="en-US" sz="1800" dirty="0">
                <a:latin typeface="Alexandria" pitchFamily="2" charset="-78"/>
                <a:cs typeface="Alexandria" pitchFamily="2" charset="-78"/>
              </a:rPr>
              <a:t>or </a:t>
            </a:r>
            <a:r>
              <a:rPr lang="en-US" sz="1800" u="sng" dirty="0">
                <a:latin typeface="Alexandria" pitchFamily="2" charset="-78"/>
                <a:cs typeface="Alexandria" pitchFamily="2" charset="-78"/>
              </a:rPr>
              <a:t>defining the requirements </a:t>
            </a:r>
            <a:r>
              <a:rPr lang="en-US" sz="1800" dirty="0">
                <a:latin typeface="Alexandria" pitchFamily="2" charset="-78"/>
                <a:cs typeface="Alexandria" pitchFamily="2" charset="-78"/>
              </a:rPr>
              <a:t>but this can lead to the change proposals being limited or failing to address the real </a:t>
            </a:r>
            <a:r>
              <a:rPr lang="en-US" sz="1800" dirty="0" smtClean="0">
                <a:latin typeface="Alexandria" pitchFamily="2" charset="-78"/>
                <a:cs typeface="Alexandria" pitchFamily="2" charset="-78"/>
              </a:rPr>
              <a:t>problems.</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When </a:t>
            </a:r>
            <a:r>
              <a:rPr lang="en-US" sz="1800" dirty="0">
                <a:latin typeface="Alexandria" pitchFamily="2" charset="-78"/>
                <a:cs typeface="Alexandria" pitchFamily="2" charset="-78"/>
              </a:rPr>
              <a:t>taking a holistic approach, the analysts ensure that they consider aspects such as the organization's structure, culture and management style in addition to examining the business processes and IT </a:t>
            </a:r>
            <a:r>
              <a:rPr lang="en-US" sz="1800" dirty="0" smtClean="0">
                <a:latin typeface="Alexandria" pitchFamily="2" charset="-78"/>
                <a:cs typeface="Alexandria" pitchFamily="2" charset="-78"/>
              </a:rPr>
              <a:t>systems. </a:t>
            </a:r>
            <a:r>
              <a:rPr lang="en-US" sz="1800" b="1" u="sng" dirty="0" smtClean="0">
                <a:latin typeface="Alexandria" pitchFamily="2" charset="-78"/>
                <a:cs typeface="Alexandria" pitchFamily="2" charset="-78"/>
              </a:rPr>
              <a:t>The POPIT™ model</a:t>
            </a:r>
            <a:r>
              <a:rPr lang="en-US" sz="1800" dirty="0" smtClean="0">
                <a:latin typeface="Alexandria" pitchFamily="2" charset="-78"/>
                <a:cs typeface="Alexandria" pitchFamily="2" charset="-78"/>
              </a:rPr>
              <a:t>, shown in Figure 8.1, provides a framework and aide memoire that helps ensure that the analysis considers all of the required elements.</a:t>
            </a:r>
            <a:endParaRPr lang="en-US" sz="18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 8 </a:t>
            </a:r>
            <a:endParaRPr lang="en-US" sz="16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58765815"/>
      </p:ext>
    </p:extLst>
  </p:cSld>
  <p:clrMapOvr>
    <a:masterClrMapping/>
  </p:clrMapOvr>
  <mc:AlternateContent xmlns:mc="http://schemas.openxmlformats.org/markup-compatibility/2006" xmlns:p14="http://schemas.microsoft.com/office/powerpoint/2010/main">
    <mc:Choice Requires="p14">
      <p:transition spd="slow" p14:dur="2000" advTm="136721"/>
    </mc:Choice>
    <mc:Fallback xmlns="">
      <p:transition spd="slow" advTm="13672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5"/>
            <a:ext cx="107714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Picture 8"/>
          <p:cNvPicPr>
            <a:picLocks noChangeAspect="1"/>
          </p:cNvPicPr>
          <p:nvPr/>
        </p:nvPicPr>
        <p:blipFill>
          <a:blip r:embed="rId3"/>
          <a:stretch>
            <a:fillRect/>
          </a:stretch>
        </p:blipFill>
        <p:spPr>
          <a:xfrm>
            <a:off x="838200" y="2061029"/>
            <a:ext cx="9220200" cy="3802742"/>
          </a:xfrm>
          <a:prstGeom prst="rect">
            <a:avLst/>
          </a:prstGeom>
        </p:spPr>
      </p:pic>
      <p:sp>
        <p:nvSpPr>
          <p:cNvPr id="10"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1" name="Rectangle 10"/>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9354826"/>
      </p:ext>
    </p:extLst>
  </p:cSld>
  <p:clrMapOvr>
    <a:masterClrMapping/>
  </p:clrMapOvr>
  <mc:AlternateContent xmlns:mc="http://schemas.openxmlformats.org/markup-compatibility/2006" xmlns:p14="http://schemas.microsoft.com/office/powerpoint/2010/main">
    <mc:Choice Requires="p14">
      <p:transition spd="slow" p14:dur="2000" advTm="47298"/>
    </mc:Choice>
    <mc:Fallback xmlns="">
      <p:transition spd="slow" advTm="472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3" y="1685495"/>
            <a:ext cx="10843987"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4" y="2208913"/>
            <a:ext cx="10392227" cy="3416320"/>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800" b="1" dirty="0">
                <a:latin typeface="Alexandria" pitchFamily="2" charset="-78"/>
                <a:cs typeface="Alexandria" pitchFamily="2" charset="-78"/>
              </a:rPr>
              <a:t>Processes</a:t>
            </a:r>
          </a:p>
          <a:p>
            <a:pPr marL="0" indent="0" algn="just">
              <a:buNone/>
            </a:pPr>
            <a:r>
              <a:rPr lang="en-US" sz="1800" dirty="0">
                <a:latin typeface="Alexandria" pitchFamily="2" charset="-78"/>
                <a:cs typeface="Alexandria" pitchFamily="2" charset="-78"/>
              </a:rPr>
              <a:t>The usual starting point for gap analysis is to consider the ‘as is’ and ‘to be’ processes. </a:t>
            </a:r>
            <a:r>
              <a:rPr lang="en-US" sz="1800" dirty="0" smtClean="0">
                <a:latin typeface="Alexandria" pitchFamily="2" charset="-78"/>
                <a:cs typeface="Alexandria" pitchFamily="2" charset="-78"/>
              </a:rPr>
              <a:t> if </a:t>
            </a:r>
            <a:r>
              <a:rPr lang="en-US" sz="1800" dirty="0">
                <a:latin typeface="Alexandria" pitchFamily="2" charset="-78"/>
                <a:cs typeface="Alexandria" pitchFamily="2" charset="-78"/>
              </a:rPr>
              <a:t>a process improvement requires that two roles are to be merged, then there is likely to be a corresponding impact on the structure, job role descriptions, skill requirements and IT </a:t>
            </a:r>
            <a:r>
              <a:rPr lang="en-US" sz="1800" dirty="0" smtClean="0">
                <a:latin typeface="Alexandria" pitchFamily="2" charset="-78"/>
                <a:cs typeface="Alexandria" pitchFamily="2" charset="-78"/>
              </a:rPr>
              <a:t>systems.</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definition of the revised processes will need to be clear and unambiguous which is why using a standard modelling technique, can be extremely </a:t>
            </a:r>
            <a:r>
              <a:rPr lang="en-US" sz="1800" dirty="0" smtClean="0">
                <a:latin typeface="Alexandria" pitchFamily="2" charset="-78"/>
                <a:cs typeface="Alexandria" pitchFamily="2" charset="-78"/>
              </a:rPr>
              <a:t>helpful.</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It </a:t>
            </a:r>
            <a:r>
              <a:rPr lang="en-US" sz="1800" dirty="0">
                <a:latin typeface="Alexandria" pitchFamily="2" charset="-78"/>
                <a:cs typeface="Alexandria" pitchFamily="2" charset="-78"/>
              </a:rPr>
              <a:t>is also important that a more detailed definition is developed, representing the procedures to be applied when individual tasks are undertaken; this is necessary to support the definition of the IT requirements, clarify any new process documentation requirements, support the development of revised job role descriptions and form the basis for training in the new processes.</a:t>
            </a:r>
            <a:endParaRPr lang="en-US" sz="18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213043"/>
    </mc:Choice>
    <mc:Fallback xmlns="">
      <p:transition spd="slow" advTm="21304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4"/>
            <a:ext cx="10843986" cy="41347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2252456"/>
            <a:ext cx="10203544" cy="2308324"/>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800" b="1" dirty="0">
                <a:latin typeface="Alexandria" pitchFamily="2" charset="-78"/>
                <a:cs typeface="Alexandria" pitchFamily="2" charset="-78"/>
              </a:rPr>
              <a:t>Information and technology</a:t>
            </a:r>
          </a:p>
          <a:p>
            <a:pPr marL="0" indent="0" algn="just">
              <a:buNone/>
            </a:pPr>
            <a:r>
              <a:rPr lang="en-US" sz="1800" dirty="0">
                <a:latin typeface="Alexandria" pitchFamily="2" charset="-78"/>
                <a:cs typeface="Alexandria" pitchFamily="2" charset="-78"/>
              </a:rPr>
              <a:t>During gap analysis, the information required should be analyzed using techniques such as document analysis and modelled using entity relationship models or class </a:t>
            </a:r>
            <a:r>
              <a:rPr lang="en-US" sz="1800" dirty="0" smtClean="0">
                <a:latin typeface="Alexandria" pitchFamily="2" charset="-78"/>
                <a:cs typeface="Alexandria" pitchFamily="2" charset="-78"/>
              </a:rPr>
              <a:t>diagrams.</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These </a:t>
            </a:r>
            <a:r>
              <a:rPr lang="en-US" sz="1800" dirty="0">
                <a:latin typeface="Alexandria" pitchFamily="2" charset="-78"/>
                <a:cs typeface="Alexandria" pitchFamily="2" charset="-78"/>
              </a:rPr>
              <a:t>help to identify the information needed to perform the business processes, identify where additional information is required and clarify the information </a:t>
            </a:r>
            <a:r>
              <a:rPr lang="en-US" sz="1800" dirty="0" smtClean="0">
                <a:latin typeface="Alexandria" pitchFamily="2" charset="-78"/>
                <a:cs typeface="Alexandria" pitchFamily="2" charset="-78"/>
              </a:rPr>
              <a:t>requirements. The technology element of the POPIT model is often the core enabler of the business change. Typically, it will be important to think about the following areas:</a:t>
            </a:r>
            <a:endParaRPr lang="en-US" sz="18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123977"/>
    </mc:Choice>
    <mc:Fallback xmlns="">
      <p:transition spd="slow" advTm="12397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4"/>
            <a:ext cx="10800443"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0436" y="2339542"/>
            <a:ext cx="10377714" cy="2585323"/>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GAP Analysis</a:t>
            </a:r>
          </a:p>
          <a:p>
            <a:pPr marL="457200" lvl="1" indent="-457200" algn="just">
              <a:buFont typeface="Arial" panose="020B0604020202020204" pitchFamily="34" charset="0"/>
              <a:buChar char="•"/>
            </a:pPr>
            <a:r>
              <a:rPr lang="en-US" sz="1800" b="1" dirty="0">
                <a:latin typeface="Alexandria" pitchFamily="2" charset="-78"/>
                <a:cs typeface="Alexandria" pitchFamily="2" charset="-78"/>
              </a:rPr>
              <a:t>Information and technology</a:t>
            </a:r>
          </a:p>
          <a:p>
            <a:pPr lvl="2" algn="just">
              <a:buFont typeface="Courier New" panose="02070309020205020404" pitchFamily="49" charset="0"/>
              <a:buChar char="o"/>
            </a:pPr>
            <a:r>
              <a:rPr lang="en-US" sz="1800" b="1" i="1" dirty="0">
                <a:latin typeface="Alexandria" pitchFamily="2" charset="-78"/>
                <a:cs typeface="Alexandria" pitchFamily="2" charset="-78"/>
              </a:rPr>
              <a:t>IT support</a:t>
            </a:r>
          </a:p>
          <a:p>
            <a:pPr marL="0" indent="0" algn="just">
              <a:buNone/>
            </a:pPr>
            <a:r>
              <a:rPr lang="en-US" sz="1800" dirty="0">
                <a:latin typeface="Alexandria" pitchFamily="2" charset="-78"/>
                <a:cs typeface="Alexandria" pitchFamily="2" charset="-78"/>
              </a:rPr>
              <a:t>If the ‘to be’ business processes require additional IT support, the analysts will need to consider the requirements that should be delivered by the technology. </a:t>
            </a:r>
          </a:p>
          <a:p>
            <a:pPr lvl="2" algn="just">
              <a:buFont typeface="Courier New" panose="02070309020205020404" pitchFamily="49" charset="0"/>
              <a:buChar char="o"/>
            </a:pPr>
            <a:r>
              <a:rPr lang="en-US" sz="1800" b="1" i="1" dirty="0">
                <a:latin typeface="Alexandria" pitchFamily="2" charset="-78"/>
                <a:cs typeface="Alexandria" pitchFamily="2" charset="-78"/>
              </a:rPr>
              <a:t>Accessibility</a:t>
            </a:r>
          </a:p>
          <a:p>
            <a:pPr marL="457200" lvl="1" indent="0" algn="just">
              <a:buNone/>
            </a:pPr>
            <a:r>
              <a:rPr lang="en-US" sz="1800" dirty="0">
                <a:latin typeface="Alexandria" pitchFamily="2" charset="-78"/>
                <a:cs typeface="Alexandria" pitchFamily="2" charset="-78"/>
              </a:rPr>
              <a:t>When introducing a change to the IT systems used to perform processes, it is important to ensure that the systems are as accessible as possible to effectively used. </a:t>
            </a:r>
          </a:p>
          <a:p>
            <a:pPr marL="0" indent="0" algn="just">
              <a:buNone/>
            </a:pPr>
            <a:endParaRPr lang="en-US" sz="18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78501"/>
    </mc:Choice>
    <mc:Fallback xmlns="">
      <p:transition spd="slow" advTm="7850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2" y="1685494"/>
            <a:ext cx="10785928" cy="40476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80572" y="2354057"/>
            <a:ext cx="10464800" cy="2308324"/>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GAP Analysis</a:t>
            </a:r>
          </a:p>
          <a:p>
            <a:pPr marL="457200" lvl="1" indent="-457200" algn="just">
              <a:buFont typeface="Arial" panose="020B0604020202020204" pitchFamily="34" charset="0"/>
              <a:buChar char="•"/>
            </a:pPr>
            <a:r>
              <a:rPr lang="en-US" sz="1800" b="1" dirty="0">
                <a:latin typeface="Alexandria" pitchFamily="2" charset="-78"/>
                <a:cs typeface="Alexandria" pitchFamily="2" charset="-78"/>
              </a:rPr>
              <a:t>Information and technology</a:t>
            </a:r>
          </a:p>
          <a:p>
            <a:pPr lvl="2" algn="just">
              <a:buFont typeface="Courier New" panose="02070309020205020404" pitchFamily="49" charset="0"/>
              <a:buChar char="o"/>
            </a:pPr>
            <a:r>
              <a:rPr lang="en-US" sz="1800" b="1" i="1" dirty="0">
                <a:latin typeface="Alexandria" pitchFamily="2" charset="-78"/>
                <a:cs typeface="Alexandria" pitchFamily="2" charset="-78"/>
              </a:rPr>
              <a:t>Alignment with the enterprise architecture</a:t>
            </a:r>
          </a:p>
          <a:p>
            <a:pPr marL="914400" lvl="2" indent="0" algn="just">
              <a:buNone/>
            </a:pPr>
            <a:r>
              <a:rPr lang="en-US" sz="1800" dirty="0">
                <a:latin typeface="Alexandria" pitchFamily="2" charset="-78"/>
                <a:cs typeface="Alexandria" pitchFamily="2" charset="-78"/>
              </a:rPr>
              <a:t>IT systems should be well-integrated with each other and with the overall infrastructure that exists for the delivery of the IT services. This to avoid problems such as limited automatic data transfer, which may result in the re-keying of data, inconsistent data formats and definitions, and different systems holding differing values for the same data. </a:t>
            </a:r>
            <a:endParaRPr lang="en-US" sz="18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89876"/>
    </mc:Choice>
    <mc:Fallback xmlns="">
      <p:transition spd="slow" advTm="8987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4"/>
            <a:ext cx="10829471" cy="40041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252457"/>
            <a:ext cx="10435772" cy="2031325"/>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Organization</a:t>
            </a:r>
          </a:p>
          <a:p>
            <a:pPr marL="0" indent="0" algn="just">
              <a:buNone/>
            </a:pPr>
            <a:r>
              <a:rPr lang="en-US" sz="1800" dirty="0">
                <a:latin typeface="Alexandria" pitchFamily="2" charset="-78"/>
                <a:cs typeface="Alexandria" pitchFamily="2" charset="-78"/>
              </a:rPr>
              <a:t>This is often the area that is overlooked during gap analysis and option development. </a:t>
            </a:r>
            <a:r>
              <a:rPr lang="en-US" sz="1800" dirty="0" smtClean="0">
                <a:latin typeface="Alexandria" pitchFamily="2" charset="-78"/>
                <a:cs typeface="Alexandria" pitchFamily="2" charset="-78"/>
              </a:rPr>
              <a:t>One </a:t>
            </a:r>
            <a:r>
              <a:rPr lang="en-US" sz="1800" dirty="0">
                <a:latin typeface="Alexandria" pitchFamily="2" charset="-78"/>
                <a:cs typeface="Alexandria" pitchFamily="2" charset="-78"/>
              </a:rPr>
              <a:t>of the reasons why a holistic view is so important during the investigation of the current system, is that it causes us to consider organizational aspects such as structure and </a:t>
            </a:r>
            <a:r>
              <a:rPr lang="en-US" sz="1800" dirty="0" smtClean="0">
                <a:latin typeface="Alexandria" pitchFamily="2" charset="-78"/>
                <a:cs typeface="Alexandria" pitchFamily="2" charset="-78"/>
              </a:rPr>
              <a:t>culture.</a:t>
            </a:r>
            <a:r>
              <a:rPr lang="en-US" sz="1800" dirty="0">
                <a:latin typeface="Alexandria" pitchFamily="2" charset="-78"/>
                <a:cs typeface="Alexandria" pitchFamily="2" charset="-78"/>
              </a:rPr>
              <a:t> </a:t>
            </a:r>
            <a:r>
              <a:rPr lang="en-US" sz="1800" b="1" u="sng" dirty="0" smtClean="0">
                <a:latin typeface="Alexandria" pitchFamily="2" charset="-78"/>
                <a:cs typeface="Alexandria" pitchFamily="2" charset="-78"/>
              </a:rPr>
              <a:t>McKinsey’s </a:t>
            </a:r>
            <a:r>
              <a:rPr lang="en-US" sz="1800" b="1" u="sng" dirty="0">
                <a:latin typeface="Alexandria" pitchFamily="2" charset="-78"/>
                <a:cs typeface="Alexandria" pitchFamily="2" charset="-78"/>
              </a:rPr>
              <a:t>7-S model (Figure 8.2), </a:t>
            </a:r>
            <a:r>
              <a:rPr lang="en-US" sz="1800" dirty="0">
                <a:latin typeface="Alexandria" pitchFamily="2" charset="-78"/>
                <a:cs typeface="Alexandria" pitchFamily="2" charset="-78"/>
              </a:rPr>
              <a:t>introduced in Chapter 3, can be useful here, providing a framework for thinking about the different elements that contribute to the organizational view</a:t>
            </a:r>
            <a:r>
              <a:rPr lang="en-US" sz="1800" dirty="0" smtClean="0">
                <a:latin typeface="Alexandria" pitchFamily="2" charset="-78"/>
                <a:cs typeface="Alexandria" pitchFamily="2" charset="-78"/>
              </a:rPr>
              <a:t>.</a:t>
            </a:r>
            <a:endParaRPr lang="en-US" sz="18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62709"/>
    </mc:Choice>
    <mc:Fallback xmlns="">
      <p:transition spd="slow" advTm="6270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5" y="1685495"/>
            <a:ext cx="10843986" cy="44382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52945" y="2438399"/>
            <a:ext cx="8861076" cy="3685309"/>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18309258"/>
      </p:ext>
    </p:extLst>
  </p:cSld>
  <p:clrMapOvr>
    <a:masterClrMapping/>
  </p:clrMapOvr>
  <mc:AlternateContent xmlns:mc="http://schemas.openxmlformats.org/markup-compatibility/2006" xmlns:p14="http://schemas.microsoft.com/office/powerpoint/2010/main">
    <mc:Choice Requires="p14">
      <p:transition spd="slow" p14:dur="2000" advTm="63549"/>
    </mc:Choice>
    <mc:Fallback xmlns="">
      <p:transition spd="slow" advTm="6354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270512" cy="4657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24113" y="1855875"/>
            <a:ext cx="10895533" cy="4278094"/>
          </a:xfrm>
          <a:prstGeom prst="rect">
            <a:avLst/>
          </a:prstGeom>
        </p:spPr>
        <p:txBody>
          <a:bodyPr wrap="square">
            <a:spAutoFit/>
          </a:bodyPr>
          <a:lstStyle/>
          <a:p>
            <a:pPr algn="just">
              <a:buFont typeface="Wingdings" panose="05000000000000000000" pitchFamily="2" charset="2"/>
              <a:buChar char="Ø"/>
            </a:pPr>
            <a:r>
              <a:rPr lang="en-US" sz="1600" b="1" dirty="0" smtClean="0">
                <a:latin typeface="Alexandria" pitchFamily="2" charset="-78"/>
                <a:cs typeface="Alexandria" pitchFamily="2" charset="-78"/>
              </a:rPr>
              <a:t>People: </a:t>
            </a:r>
          </a:p>
          <a:p>
            <a:pPr algn="just"/>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analysis should consider the impact upon the people who will perform the work and identify any gaps to be addressed. The following areas are particularly important:</a:t>
            </a:r>
            <a:endParaRPr lang="en-US" sz="1600" b="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smtClean="0">
                <a:latin typeface="Alexandria" pitchFamily="2" charset="-78"/>
                <a:cs typeface="Alexandria" pitchFamily="2" charset="-78"/>
              </a:rPr>
              <a:t>Skills</a:t>
            </a:r>
            <a:endParaRPr lang="en-US" sz="1600" b="1" i="1" dirty="0">
              <a:latin typeface="Alexandria" pitchFamily="2" charset="-78"/>
              <a:cs typeface="Alexandria" pitchFamily="2" charset="-78"/>
            </a:endParaRPr>
          </a:p>
          <a:p>
            <a:pPr marL="0" indent="0" algn="just">
              <a:buNone/>
            </a:pPr>
            <a:r>
              <a:rPr lang="en-US" sz="1600" i="1" dirty="0">
                <a:latin typeface="Alexandria" pitchFamily="2" charset="-78"/>
                <a:cs typeface="Alexandria" pitchFamily="2" charset="-78"/>
              </a:rPr>
              <a:t>It is necessary to </a:t>
            </a:r>
            <a:r>
              <a:rPr lang="en-US" sz="1600" dirty="0">
                <a:latin typeface="Alexandria" pitchFamily="2" charset="-78"/>
                <a:cs typeface="Alexandria" pitchFamily="2" charset="-78"/>
              </a:rPr>
              <a:t>think about what skills the new job roles require, how much support will be needed during the transition and what training should be delivered to ensure the smooth implementation of the new business processes.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a:latin typeface="Alexandria" pitchFamily="2" charset="-78"/>
                <a:cs typeface="Alexandria" pitchFamily="2" charset="-78"/>
              </a:rPr>
              <a:t>Recruitment</a:t>
            </a:r>
          </a:p>
          <a:p>
            <a:pPr marL="0" indent="0" algn="just">
              <a:buNone/>
            </a:pPr>
            <a:r>
              <a:rPr lang="en-US" sz="1600" dirty="0">
                <a:latin typeface="Alexandria" pitchFamily="2" charset="-78"/>
                <a:cs typeface="Alexandria" pitchFamily="2" charset="-78"/>
              </a:rPr>
              <a:t>If there is a skills gap, there may be a need for further recruitment of staff. The definition of the required skills will help to provide a basis for any additional recruitment.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a:latin typeface="Alexandria" pitchFamily="2" charset="-78"/>
                <a:cs typeface="Alexandria" pitchFamily="2" charset="-78"/>
              </a:rPr>
              <a:t>Staff development</a:t>
            </a:r>
          </a:p>
          <a:p>
            <a:pPr marL="0" indent="0" algn="just">
              <a:buNone/>
            </a:pPr>
            <a:r>
              <a:rPr lang="en-US" sz="1600" dirty="0">
                <a:latin typeface="Alexandria" pitchFamily="2" charset="-78"/>
                <a:cs typeface="Alexandria" pitchFamily="2" charset="-78"/>
              </a:rPr>
              <a:t>One of the gaps may concern the approach adopted to career development. It is important to think about questions such as ‘Is there an appraisal scheme in place?’ and if so, ‘Does it appraise the right things and lead to effective skill development?’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smtClean="0">
                <a:latin typeface="Alexandria" pitchFamily="2" charset="-78"/>
                <a:cs typeface="Alexandria" pitchFamily="2" charset="-78"/>
              </a:rPr>
              <a:t>Motivation </a:t>
            </a:r>
            <a:r>
              <a:rPr lang="en-US" sz="1600" b="1" i="1" dirty="0">
                <a:latin typeface="Alexandria" pitchFamily="2" charset="-78"/>
                <a:cs typeface="Alexandria" pitchFamily="2" charset="-78"/>
              </a:rPr>
              <a:t>and reward</a:t>
            </a:r>
          </a:p>
          <a:p>
            <a:pPr marL="0" indent="0" algn="just">
              <a:buNone/>
            </a:pPr>
            <a:r>
              <a:rPr lang="en-US" sz="1600" dirty="0">
                <a:latin typeface="Alexandria" pitchFamily="2" charset="-78"/>
                <a:cs typeface="Alexandria" pitchFamily="2" charset="-78"/>
              </a:rPr>
              <a:t>It can also be useful to consider the levels of staff motivation and, more tangibly, the reward systems in place. </a:t>
            </a: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142889"/>
    </mc:Choice>
    <mc:Fallback xmlns="">
      <p:transition spd="slow" advTm="14288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80571" y="2194399"/>
            <a:ext cx="9942286" cy="3139321"/>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Formulating Options</a:t>
            </a:r>
          </a:p>
          <a:p>
            <a:pPr marL="0" indent="0" algn="just">
              <a:buNone/>
            </a:pPr>
            <a:r>
              <a:rPr lang="en-US" sz="1800" dirty="0">
                <a:latin typeface="Alexandria" pitchFamily="2" charset="-78"/>
                <a:cs typeface="Alexandria" pitchFamily="2" charset="-78"/>
              </a:rPr>
              <a:t>Once we have an understanding of the gaps to be addressed, we can begin to formulate the options for change. As in all business changes, we need to ensure that any proposals are feasible from the financial, </a:t>
            </a:r>
            <a:r>
              <a:rPr lang="en-US" sz="1800" dirty="0" smtClean="0">
                <a:latin typeface="Alexandria" pitchFamily="2" charset="-78"/>
                <a:cs typeface="Alexandria" pitchFamily="2" charset="-78"/>
              </a:rPr>
              <a:t>business, </a:t>
            </a:r>
            <a:r>
              <a:rPr lang="en-US" sz="1800" dirty="0">
                <a:latin typeface="Alexandria" pitchFamily="2" charset="-78"/>
                <a:cs typeface="Alexandria" pitchFamily="2" charset="-78"/>
              </a:rPr>
              <a:t>and technological </a:t>
            </a:r>
            <a:r>
              <a:rPr lang="en-US" sz="1800" dirty="0" smtClean="0">
                <a:latin typeface="Alexandria" pitchFamily="2" charset="-78"/>
                <a:cs typeface="Alexandria" pitchFamily="2" charset="-78"/>
              </a:rPr>
              <a:t>perspectives.</a:t>
            </a:r>
            <a:r>
              <a:rPr lang="ar-AE" sz="1800" dirty="0">
                <a:latin typeface="Alexandria" pitchFamily="2" charset="-78"/>
                <a:cs typeface="Alexandria" pitchFamily="2" charset="-78"/>
              </a:rPr>
              <a:t> </a:t>
            </a:r>
            <a:r>
              <a:rPr lang="en-US" sz="1800" dirty="0" smtClean="0">
                <a:latin typeface="Alexandria" pitchFamily="2" charset="-78"/>
                <a:cs typeface="Alexandria" pitchFamily="2" charset="-78"/>
              </a:rPr>
              <a:t>It </a:t>
            </a:r>
            <a:r>
              <a:rPr lang="en-US" sz="1800" dirty="0">
                <a:latin typeface="Alexandria" pitchFamily="2" charset="-78"/>
                <a:cs typeface="Alexandria" pitchFamily="2" charset="-78"/>
              </a:rPr>
              <a:t>is of no use putting forward proposals that change one or two elements of the POPIT model while not considering the others; the best IT systems in the world will not operate effectively if the people do not know how to use them or cannot access </a:t>
            </a:r>
            <a:r>
              <a:rPr lang="en-US" sz="1800" dirty="0" smtClean="0">
                <a:latin typeface="Alexandria" pitchFamily="2" charset="-78"/>
                <a:cs typeface="Alexandria" pitchFamily="2" charset="-78"/>
              </a:rPr>
              <a:t>them.</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Similarly</a:t>
            </a:r>
            <a:r>
              <a:rPr lang="en-US" sz="1800" dirty="0">
                <a:latin typeface="Alexandria" pitchFamily="2" charset="-78"/>
                <a:cs typeface="Alexandria" pitchFamily="2" charset="-78"/>
              </a:rPr>
              <a:t>, it is not possible to change a team structure without considering the impact on individuals and ensuring that they are clear about the new way of working.</a:t>
            </a:r>
          </a:p>
          <a:p>
            <a:pPr marL="0" indent="0" algn="just">
              <a:buNone/>
            </a:pPr>
            <a:r>
              <a:rPr lang="en-US" sz="1800" dirty="0">
                <a:latin typeface="Alexandria" pitchFamily="2" charset="-78"/>
                <a:cs typeface="Alexandria" pitchFamily="2" charset="-78"/>
              </a:rPr>
              <a:t>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125354"/>
    </mc:Choice>
    <mc:Fallback xmlns="">
      <p:transition spd="slow" advTm="12535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685495"/>
            <a:ext cx="106262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40229" y="2266971"/>
            <a:ext cx="9927771" cy="1569660"/>
          </a:xfrm>
          <a:prstGeom prst="rect">
            <a:avLst/>
          </a:prstGeom>
        </p:spPr>
        <p:txBody>
          <a:bodyPr wrap="square">
            <a:spAutoFit/>
          </a:bodyPr>
          <a:lstStyle/>
          <a:p>
            <a:pPr algn="just">
              <a:buFont typeface="Wingdings" panose="05000000000000000000" pitchFamily="2" charset="2"/>
              <a:buChar char="Ø"/>
            </a:pPr>
            <a:r>
              <a:rPr lang="en-US" sz="2400" b="1" dirty="0">
                <a:latin typeface="Alexandria" pitchFamily="2" charset="-78"/>
                <a:cs typeface="Alexandria" pitchFamily="2" charset="-78"/>
              </a:rPr>
              <a:t>Defining Business Requirements</a:t>
            </a:r>
          </a:p>
          <a:p>
            <a:pPr marL="0" indent="0" algn="just">
              <a:buNone/>
            </a:pPr>
            <a:r>
              <a:rPr lang="en-US" sz="2400" dirty="0">
                <a:latin typeface="Alexandria" pitchFamily="2" charset="-78"/>
                <a:cs typeface="Alexandria" pitchFamily="2" charset="-78"/>
              </a:rPr>
              <a:t>The outcome from the gap analysis is a list of business requirements that need to be delivered. These requirements are likely to be at the ‘what’ level rather than dictating the precise ways in which they will be met. However, at this point, there are likely to be some requirements that will need to form part of the IT solution.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65043"/>
    </mc:Choice>
    <mc:Fallback xmlns="">
      <p:transition spd="slow" advTm="6504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5"/>
            <a:ext cx="109728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38629" y="2121827"/>
            <a:ext cx="10382778" cy="4247317"/>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Introduction to Business Architecture</a:t>
            </a:r>
          </a:p>
          <a:p>
            <a:pPr marL="0" indent="0" algn="just">
              <a:buNone/>
            </a:pPr>
            <a:r>
              <a:rPr lang="en-US" sz="1800" dirty="0">
                <a:latin typeface="Alexandria" pitchFamily="2" charset="-78"/>
                <a:cs typeface="Alexandria" pitchFamily="2" charset="-78"/>
              </a:rPr>
              <a:t>Any proposed business change must align with the business architecture. </a:t>
            </a:r>
          </a:p>
          <a:p>
            <a:pPr marL="0" indent="0" algn="just">
              <a:buNone/>
            </a:pPr>
            <a:r>
              <a:rPr lang="en-US" sz="1800" dirty="0">
                <a:latin typeface="Alexandria" pitchFamily="2" charset="-78"/>
                <a:cs typeface="Alexandria" pitchFamily="2" charset="-78"/>
              </a:rPr>
              <a:t>It is common for even small changes to affect multiple processes, IT systems and databases requiring vast expense, often without the change adding any real value and causing disruption to areas of the business that were working </a:t>
            </a:r>
            <a:r>
              <a:rPr lang="en-US" sz="1800" dirty="0" smtClean="0">
                <a:latin typeface="Alexandria" pitchFamily="2" charset="-78"/>
                <a:cs typeface="Alexandria" pitchFamily="2" charset="-78"/>
              </a:rPr>
              <a:t>well.</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In </a:t>
            </a:r>
            <a:r>
              <a:rPr lang="en-US" sz="1800" dirty="0">
                <a:latin typeface="Alexandria" pitchFamily="2" charset="-78"/>
                <a:cs typeface="Alexandria" pitchFamily="2" charset="-78"/>
              </a:rPr>
              <a:t>many cases, this is because business analysts usually work in one designated area and do not always have the opportunity to see how the change they propose fits within the broader picture or indeed whether work being undertaken elsewhere may impact upon their </a:t>
            </a:r>
            <a:r>
              <a:rPr lang="en-US" sz="1800" dirty="0" smtClean="0">
                <a:latin typeface="Alexandria" pitchFamily="2" charset="-78"/>
                <a:cs typeface="Alexandria" pitchFamily="2" charset="-78"/>
              </a:rPr>
              <a:t>work.</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A </a:t>
            </a:r>
            <a:r>
              <a:rPr lang="en-US" sz="1800" dirty="0">
                <a:latin typeface="Alexandria" pitchFamily="2" charset="-78"/>
                <a:cs typeface="Alexandria" pitchFamily="2" charset="-78"/>
              </a:rPr>
              <a:t>business architecture begins to evolve when two or more business areas (including those from outside the scope of the specific business itself) are thought of as an integrated set of capabilities that delivers </a:t>
            </a:r>
            <a:r>
              <a:rPr lang="en-US" sz="1800" dirty="0" smtClean="0">
                <a:latin typeface="Alexandria" pitchFamily="2" charset="-78"/>
                <a:cs typeface="Alexandria" pitchFamily="2" charset="-78"/>
              </a:rPr>
              <a:t>value.</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Once </a:t>
            </a:r>
            <a:r>
              <a:rPr lang="en-US" sz="1800" dirty="0">
                <a:latin typeface="Alexandria" pitchFamily="2" charset="-78"/>
                <a:cs typeface="Alexandria" pitchFamily="2" charset="-78"/>
              </a:rPr>
              <a:t>a high level plan or blueprint of the organization exists, it is possible to evaluate various scenarios for change in terms of their impact and effectiveness, and ensure that any changes to be undertaken can be aligned with this overall business architecture.</a:t>
            </a:r>
          </a:p>
          <a:p>
            <a:pPr marL="914400" lvl="2" indent="0" algn="just">
              <a:buNone/>
            </a:pPr>
            <a:endParaRPr lang="en-US" sz="18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205213"/>
    </mc:Choice>
    <mc:Fallback xmlns="">
      <p:transition spd="slow" advTm="20521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98286" y="2266971"/>
            <a:ext cx="9811658" cy="3477875"/>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Defining of Business Architecture</a:t>
            </a:r>
          </a:p>
          <a:p>
            <a:pPr marL="0" indent="0" algn="just">
              <a:buNone/>
            </a:pPr>
            <a:r>
              <a:rPr lang="en-US" sz="1800" dirty="0">
                <a:latin typeface="Alexandria" pitchFamily="2" charset="-78"/>
                <a:cs typeface="Alexandria" pitchFamily="2" charset="-78"/>
              </a:rPr>
              <a:t>The </a:t>
            </a:r>
            <a:r>
              <a:rPr lang="en-US" sz="1800" b="1" dirty="0">
                <a:latin typeface="Alexandria" pitchFamily="2" charset="-78"/>
                <a:cs typeface="Alexandria" pitchFamily="2" charset="-78"/>
              </a:rPr>
              <a:t>Business Architecture Guild </a:t>
            </a:r>
            <a:r>
              <a:rPr lang="en-US" sz="1800" dirty="0">
                <a:latin typeface="Alexandria" pitchFamily="2" charset="-78"/>
                <a:cs typeface="Alexandria" pitchFamily="2" charset="-78"/>
              </a:rPr>
              <a:t>(2014) defines business architecture as: </a:t>
            </a:r>
          </a:p>
          <a:p>
            <a:pPr marL="342900" indent="-342900" algn="just">
              <a:buFont typeface="Arial" panose="020B0604020202020204" pitchFamily="34" charset="0"/>
              <a:buChar char="•"/>
            </a:pPr>
            <a:r>
              <a:rPr lang="en-US" sz="1800" dirty="0">
                <a:latin typeface="Alexandria" pitchFamily="2" charset="-78"/>
                <a:cs typeface="Alexandria" pitchFamily="2" charset="-78"/>
              </a:rPr>
              <a:t>A </a:t>
            </a:r>
            <a:r>
              <a:rPr lang="en-US" sz="1800" b="1" dirty="0">
                <a:latin typeface="Alexandria" pitchFamily="2" charset="-78"/>
                <a:cs typeface="Alexandria" pitchFamily="2" charset="-78"/>
              </a:rPr>
              <a:t>blueprint </a:t>
            </a:r>
            <a:r>
              <a:rPr lang="en-US" sz="1800" dirty="0">
                <a:latin typeface="Alexandria" pitchFamily="2" charset="-78"/>
                <a:cs typeface="Alexandria" pitchFamily="2" charset="-78"/>
              </a:rPr>
              <a:t>of the enterprise that provides a common understanding of the organization that can be used to align strategic objectives and tactical demands.</a:t>
            </a:r>
          </a:p>
          <a:p>
            <a:pPr marL="0" indent="0" algn="just">
              <a:buNone/>
            </a:pPr>
            <a:r>
              <a:rPr lang="en-US" sz="1800" dirty="0">
                <a:latin typeface="Alexandria" pitchFamily="2" charset="-78"/>
                <a:cs typeface="Alexandria" pitchFamily="2" charset="-78"/>
              </a:rPr>
              <a:t>This definition encapsulates the important role that the business architecture plays as an interface between strategy and the implementation of change. Hence, employed effectively, </a:t>
            </a:r>
            <a:r>
              <a:rPr lang="en-US" sz="1800" b="1" i="1" dirty="0">
                <a:latin typeface="Alexandria" pitchFamily="2" charset="-78"/>
                <a:cs typeface="Alexandria" pitchFamily="2" charset="-78"/>
              </a:rPr>
              <a:t>a robust business architecture results in the following:</a:t>
            </a:r>
          </a:p>
          <a:p>
            <a:pPr marL="342900" indent="-342900" algn="just">
              <a:buFont typeface="Arial" panose="020B0604020202020204" pitchFamily="34" charset="0"/>
              <a:buChar char="•"/>
            </a:pPr>
            <a:r>
              <a:rPr lang="en-US" sz="1800" dirty="0">
                <a:latin typeface="Alexandria" pitchFamily="2" charset="-78"/>
                <a:cs typeface="Alexandria" pitchFamily="2" charset="-78"/>
              </a:rPr>
              <a:t>the strategy drives changes to the business architecture;</a:t>
            </a:r>
          </a:p>
          <a:p>
            <a:pPr marL="342900" indent="-342900" algn="just">
              <a:buFont typeface="Arial" panose="020B0604020202020204" pitchFamily="34" charset="0"/>
              <a:buChar char="•"/>
            </a:pPr>
            <a:r>
              <a:rPr lang="en-US" sz="1800" dirty="0">
                <a:latin typeface="Alexandria" pitchFamily="2" charset="-78"/>
                <a:cs typeface="Alexandria" pitchFamily="2" charset="-78"/>
              </a:rPr>
              <a:t>the business architecture informs and refines the strategy;</a:t>
            </a:r>
          </a:p>
          <a:p>
            <a:pPr marL="342900" indent="-342900" algn="just">
              <a:buFont typeface="Arial" panose="020B0604020202020204" pitchFamily="34" charset="0"/>
              <a:buChar char="•"/>
            </a:pPr>
            <a:r>
              <a:rPr lang="en-US" sz="1800" dirty="0">
                <a:latin typeface="Alexandria" pitchFamily="2" charset="-78"/>
                <a:cs typeface="Alexandria" pitchFamily="2" charset="-78"/>
              </a:rPr>
              <a:t>the business architecture translates the strategy for execution;</a:t>
            </a:r>
          </a:p>
          <a:p>
            <a:pPr marL="342900" indent="-342900" algn="just">
              <a:buFont typeface="Arial" panose="020B0604020202020204" pitchFamily="34" charset="0"/>
              <a:buChar char="•"/>
            </a:pPr>
            <a:r>
              <a:rPr lang="en-US" sz="1800" dirty="0">
                <a:latin typeface="Alexandria" pitchFamily="2" charset="-78"/>
                <a:cs typeface="Alexandria" pitchFamily="2" charset="-78"/>
              </a:rPr>
              <a:t>the strategy execution enables and generates improvement to the overall business architecture.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189671"/>
    </mc:Choice>
    <mc:Fallback xmlns="">
      <p:transition spd="slow" advTm="18967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657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799" y="2028907"/>
            <a:ext cx="9913257" cy="3970318"/>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Structure of a Business Architecture</a:t>
            </a:r>
          </a:p>
          <a:p>
            <a:pPr marL="0" indent="0" algn="just">
              <a:buNone/>
            </a:pPr>
            <a:r>
              <a:rPr lang="en-US" sz="1800" dirty="0">
                <a:latin typeface="Alexandria" pitchFamily="2" charset="-78"/>
                <a:cs typeface="Alexandria" pitchFamily="2" charset="-78"/>
              </a:rPr>
              <a:t>There are many models and documents that could be included as artefacts within a business architecture; in effect they would provide many different views of the business. For example, </a:t>
            </a:r>
            <a:r>
              <a:rPr lang="en-US" sz="1800" b="1" i="1" dirty="0">
                <a:latin typeface="Alexandria" pitchFamily="2" charset="-78"/>
                <a:cs typeface="Alexandria" pitchFamily="2" charset="-78"/>
              </a:rPr>
              <a:t>the artefacts of a business architecture might document any of the following:</a:t>
            </a:r>
          </a:p>
          <a:p>
            <a:pPr marL="342900" indent="-342900" algn="just">
              <a:buFont typeface="Arial" panose="020B0604020202020204" pitchFamily="34" charset="0"/>
              <a:buChar char="•"/>
            </a:pPr>
            <a:r>
              <a:rPr lang="en-US" sz="1800" dirty="0">
                <a:latin typeface="Alexandria" pitchFamily="2" charset="-78"/>
                <a:cs typeface="Alexandria" pitchFamily="2" charset="-78"/>
              </a:rPr>
              <a:t>capabilities;</a:t>
            </a:r>
          </a:p>
          <a:p>
            <a:pPr marL="342900" indent="-342900" algn="just">
              <a:buFont typeface="Arial" panose="020B0604020202020204" pitchFamily="34" charset="0"/>
              <a:buChar char="•"/>
            </a:pPr>
            <a:r>
              <a:rPr lang="en-US" sz="1800" dirty="0">
                <a:latin typeface="Alexandria" pitchFamily="2" charset="-78"/>
                <a:cs typeface="Alexandria" pitchFamily="2" charset="-78"/>
              </a:rPr>
              <a:t>values;</a:t>
            </a:r>
          </a:p>
          <a:p>
            <a:pPr marL="342900" indent="-342900" algn="just">
              <a:buFont typeface="Arial" panose="020B0604020202020204" pitchFamily="34" charset="0"/>
              <a:buChar char="•"/>
            </a:pPr>
            <a:r>
              <a:rPr lang="en-US" sz="1800" dirty="0">
                <a:latin typeface="Alexandria" pitchFamily="2" charset="-78"/>
                <a:cs typeface="Alexandria" pitchFamily="2" charset="-78"/>
              </a:rPr>
              <a:t>information;</a:t>
            </a:r>
          </a:p>
          <a:p>
            <a:pPr marL="342900" indent="-342900" algn="just">
              <a:buFont typeface="Arial" panose="020B0604020202020204" pitchFamily="34" charset="0"/>
              <a:buChar char="•"/>
            </a:pPr>
            <a:r>
              <a:rPr lang="en-US" sz="1800" dirty="0">
                <a:latin typeface="Alexandria" pitchFamily="2" charset="-78"/>
                <a:cs typeface="Alexandria" pitchFamily="2" charset="-78"/>
              </a:rPr>
              <a:t>products;</a:t>
            </a:r>
          </a:p>
          <a:p>
            <a:pPr marL="342900" indent="-342900" algn="just">
              <a:buFont typeface="Arial" panose="020B0604020202020204" pitchFamily="34" charset="0"/>
              <a:buChar char="•"/>
            </a:pPr>
            <a:r>
              <a:rPr lang="en-US" sz="1800" dirty="0">
                <a:latin typeface="Alexandria" pitchFamily="2" charset="-78"/>
                <a:cs typeface="Alexandria" pitchFamily="2" charset="-78"/>
              </a:rPr>
              <a:t>suppliers and partners;</a:t>
            </a:r>
          </a:p>
          <a:p>
            <a:pPr marL="342900" indent="-342900" algn="just">
              <a:buFont typeface="Arial" panose="020B0604020202020204" pitchFamily="34" charset="0"/>
              <a:buChar char="•"/>
            </a:pPr>
            <a:r>
              <a:rPr lang="en-US" sz="1800" dirty="0">
                <a:latin typeface="Alexandria" pitchFamily="2" charset="-78"/>
                <a:cs typeface="Alexandria" pitchFamily="2" charset="-78"/>
              </a:rPr>
              <a:t>motivations;</a:t>
            </a:r>
          </a:p>
          <a:p>
            <a:pPr marL="342900" indent="-342900" algn="just">
              <a:buFont typeface="Arial" panose="020B0604020202020204" pitchFamily="34" charset="0"/>
              <a:buChar char="•"/>
            </a:pPr>
            <a:r>
              <a:rPr lang="en-US" sz="1800" dirty="0">
                <a:latin typeface="Alexandria" pitchFamily="2" charset="-78"/>
                <a:cs typeface="Alexandria" pitchFamily="2" charset="-78"/>
              </a:rPr>
              <a:t>business units;</a:t>
            </a:r>
          </a:p>
          <a:p>
            <a:pPr marL="342900" indent="-342900" algn="just">
              <a:buFont typeface="Arial" panose="020B0604020202020204" pitchFamily="34" charset="0"/>
              <a:buChar char="•"/>
            </a:pPr>
            <a:r>
              <a:rPr lang="en-US" sz="1800" dirty="0">
                <a:latin typeface="Alexandria" pitchFamily="2" charset="-78"/>
                <a:cs typeface="Alexandria" pitchFamily="2" charset="-78"/>
              </a:rPr>
              <a:t>policies. </a:t>
            </a:r>
          </a:p>
          <a:p>
            <a:pPr marL="914400" lvl="2" indent="0" algn="just">
              <a:buNone/>
            </a:pPr>
            <a:endParaRPr lang="en-US" sz="18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107524"/>
    </mc:Choice>
    <mc:Fallback xmlns="">
      <p:transition spd="slow" advTm="1075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85494"/>
            <a:ext cx="10814957"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2192286"/>
            <a:ext cx="10116457" cy="3416320"/>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Structure of a Business Architecture</a:t>
            </a:r>
          </a:p>
          <a:p>
            <a:pPr marL="0" indent="0" algn="just">
              <a:buNone/>
            </a:pPr>
            <a:r>
              <a:rPr lang="en-US" sz="1800" b="1" i="1" dirty="0">
                <a:latin typeface="Alexandria" pitchFamily="2" charset="-78"/>
                <a:cs typeface="Alexandria" pitchFamily="2" charset="-78"/>
              </a:rPr>
              <a:t>Evolving best practice has shown that the key elements of a business architecture represent the following areas:</a:t>
            </a:r>
          </a:p>
          <a:p>
            <a:pPr marL="342900" indent="-342900" algn="just">
              <a:buFont typeface="Arial" panose="020B0604020202020204" pitchFamily="34" charset="0"/>
              <a:buChar char="•"/>
            </a:pPr>
            <a:r>
              <a:rPr lang="en-US" sz="1800" dirty="0">
                <a:latin typeface="Alexandria" pitchFamily="2" charset="-78"/>
                <a:cs typeface="Alexandria" pitchFamily="2" charset="-78"/>
              </a:rPr>
              <a:t>business motivations;</a:t>
            </a:r>
          </a:p>
          <a:p>
            <a:pPr marL="342900" indent="-342900" algn="just">
              <a:buFont typeface="Arial" panose="020B0604020202020204" pitchFamily="34" charset="0"/>
              <a:buChar char="•"/>
            </a:pPr>
            <a:r>
              <a:rPr lang="en-US" sz="1800" dirty="0">
                <a:latin typeface="Alexandria" pitchFamily="2" charset="-78"/>
                <a:cs typeface="Alexandria" pitchFamily="2" charset="-78"/>
              </a:rPr>
              <a:t>business capabilities;</a:t>
            </a:r>
          </a:p>
          <a:p>
            <a:pPr marL="342900" indent="-342900" algn="just">
              <a:buFont typeface="Arial" panose="020B0604020202020204" pitchFamily="34" charset="0"/>
              <a:buChar char="•"/>
            </a:pPr>
            <a:r>
              <a:rPr lang="en-US" sz="1800" dirty="0">
                <a:latin typeface="Alexandria" pitchFamily="2" charset="-78"/>
                <a:cs typeface="Alexandria" pitchFamily="2" charset="-78"/>
              </a:rPr>
              <a:t>value streams (which can be mapped to more detailed business processes);</a:t>
            </a:r>
          </a:p>
          <a:p>
            <a:pPr marL="342900" indent="-342900" algn="just">
              <a:buFont typeface="Arial" panose="020B0604020202020204" pitchFamily="34" charset="0"/>
              <a:buChar char="•"/>
            </a:pPr>
            <a:r>
              <a:rPr lang="en-US" sz="1800" dirty="0">
                <a:latin typeface="Alexandria" pitchFamily="2" charset="-78"/>
                <a:cs typeface="Alexandria" pitchFamily="2" charset="-78"/>
              </a:rPr>
              <a:t>organizational business units;</a:t>
            </a:r>
          </a:p>
          <a:p>
            <a:pPr marL="342900" indent="-342900" algn="just">
              <a:buFont typeface="Arial" panose="020B0604020202020204" pitchFamily="34" charset="0"/>
              <a:buChar char="•"/>
            </a:pPr>
            <a:r>
              <a:rPr lang="en-US" sz="1800" dirty="0">
                <a:latin typeface="Alexandria" pitchFamily="2" charset="-78"/>
                <a:cs typeface="Alexandria" pitchFamily="2" charset="-78"/>
              </a:rPr>
              <a:t>information concepts.</a:t>
            </a:r>
          </a:p>
          <a:p>
            <a:pPr marL="0" indent="0" algn="just">
              <a:buNone/>
            </a:pPr>
            <a:r>
              <a:rPr lang="en-US" sz="1800" dirty="0">
                <a:latin typeface="Alexandria" pitchFamily="2" charset="-78"/>
                <a:cs typeface="Alexandria" pitchFamily="2" charset="-78"/>
              </a:rPr>
              <a:t>From this list, the business capabilities and the value streams that enable them are widely regarded as the essence of an effective business architecture and it is with these that the construction of a business architecture should always begin. </a:t>
            </a:r>
          </a:p>
          <a:p>
            <a:pPr algn="just"/>
            <a:endParaRPr lang="en-US" sz="18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128520"/>
    </mc:Choice>
    <mc:Fallback xmlns="">
      <p:transition spd="slow" advTm="12852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149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25713" y="2381669"/>
            <a:ext cx="10276115" cy="1938992"/>
          </a:xfrm>
          <a:prstGeom prst="rect">
            <a:avLst/>
          </a:prstGeom>
        </p:spPr>
        <p:txBody>
          <a:bodyPr wrap="square">
            <a:spAutoFit/>
          </a:bodyPr>
          <a:lstStyle/>
          <a:p>
            <a:pPr algn="just">
              <a:buFont typeface="Wingdings" panose="05000000000000000000" pitchFamily="2" charset="2"/>
              <a:buChar char="Ø"/>
            </a:pPr>
            <a:r>
              <a:rPr lang="en-US" sz="2400" b="1" dirty="0">
                <a:latin typeface="Alexandria" pitchFamily="2" charset="-78"/>
                <a:cs typeface="Alexandria" pitchFamily="2" charset="-78"/>
              </a:rPr>
              <a:t>Business Architecture Techniques</a:t>
            </a:r>
          </a:p>
          <a:p>
            <a:pPr marL="0" indent="0" algn="just">
              <a:buNone/>
            </a:pPr>
            <a:r>
              <a:rPr lang="en-US" sz="2400" dirty="0">
                <a:latin typeface="Alexandria" pitchFamily="2" charset="-78"/>
                <a:cs typeface="Alexandria" pitchFamily="2" charset="-78"/>
              </a:rPr>
              <a:t>The two key techniques from that form the essence of an effective Business Architecture are:</a:t>
            </a:r>
          </a:p>
          <a:p>
            <a:pPr marL="457200" lvl="1" indent="-457200" algn="just">
              <a:buFont typeface="Arial" panose="020B0604020202020204" pitchFamily="34" charset="0"/>
              <a:buChar char="•"/>
            </a:pPr>
            <a:r>
              <a:rPr lang="en-US" sz="2400" dirty="0">
                <a:latin typeface="Alexandria" pitchFamily="2" charset="-78"/>
                <a:cs typeface="Alexandria" pitchFamily="2" charset="-78"/>
              </a:rPr>
              <a:t>Business capability modeling </a:t>
            </a:r>
          </a:p>
          <a:p>
            <a:pPr marL="457200" lvl="1" indent="-457200" algn="just">
              <a:buFont typeface="Arial" panose="020B0604020202020204" pitchFamily="34" charset="0"/>
              <a:buChar char="•"/>
            </a:pPr>
            <a:r>
              <a:rPr lang="en-US" sz="2400" dirty="0">
                <a:latin typeface="Alexandria" pitchFamily="2" charset="-78"/>
                <a:cs typeface="Alexandria" pitchFamily="2" charset="-78"/>
              </a:rPr>
              <a:t>Value stream analysis</a:t>
            </a:r>
          </a:p>
          <a:p>
            <a:pPr marL="914400" lvl="2" indent="0" algn="just">
              <a:buNone/>
            </a:pPr>
            <a:endParaRPr lang="en-US" sz="24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40898"/>
    </mc:Choice>
    <mc:Fallback xmlns="">
      <p:transition spd="slow" advTm="4089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31465" y="1655538"/>
            <a:ext cx="11105792" cy="44840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464457" y="1803507"/>
            <a:ext cx="9869714" cy="4154984"/>
          </a:xfrm>
          <a:prstGeom prst="rect">
            <a:avLst/>
          </a:prstGeom>
        </p:spPr>
        <p:txBody>
          <a:bodyPr wrap="square">
            <a:spAutoFit/>
          </a:bodyPr>
          <a:lstStyle/>
          <a:p>
            <a:pPr algn="just">
              <a:buFont typeface="Wingdings" panose="05000000000000000000" pitchFamily="2" charset="2"/>
              <a:buChar char="Ø"/>
            </a:pPr>
            <a:r>
              <a:rPr lang="en-US" sz="2200" b="1" dirty="0" smtClean="0">
                <a:latin typeface="Alexandria" pitchFamily="2" charset="-78"/>
                <a:cs typeface="Alexandria" pitchFamily="2" charset="-78"/>
              </a:rPr>
              <a:t>Business Architecture Techniques</a:t>
            </a:r>
          </a:p>
          <a:p>
            <a:pPr marL="342900" lvl="1" indent="-342900" algn="just">
              <a:buFont typeface="Arial" panose="020B0604020202020204" pitchFamily="34" charset="0"/>
              <a:buChar char="•"/>
            </a:pPr>
            <a:r>
              <a:rPr lang="en-US" sz="2200" b="1" dirty="0" smtClean="0">
                <a:latin typeface="Alexandria" pitchFamily="2" charset="-78"/>
                <a:cs typeface="Alexandria" pitchFamily="2" charset="-78"/>
              </a:rPr>
              <a:t>Business capability modeling </a:t>
            </a:r>
          </a:p>
          <a:p>
            <a:pPr marL="0" indent="0" algn="just">
              <a:buNone/>
            </a:pPr>
            <a:r>
              <a:rPr lang="en-US" sz="2200" dirty="0" smtClean="0">
                <a:latin typeface="Alexandria" pitchFamily="2" charset="-78"/>
                <a:cs typeface="Alexandria" pitchFamily="2" charset="-78"/>
              </a:rPr>
              <a:t>Capability models represent, at a high level, what the organization need to be able to do in order to deliver value to customers. While these initial capabilities can be decomposed to a number of levels, they should never reflect how delivery is actually achieved in practice.</a:t>
            </a:r>
          </a:p>
          <a:p>
            <a:pPr marL="0" indent="0" algn="just">
              <a:buNone/>
            </a:pPr>
            <a:r>
              <a:rPr lang="en-US" sz="2200" dirty="0" smtClean="0">
                <a:latin typeface="Alexandria" pitchFamily="2" charset="-78"/>
                <a:cs typeface="Alexandria" pitchFamily="2" charset="-78"/>
              </a:rPr>
              <a:t>A capability is a particular ability to achieve an outcome, i.e. they reflect what a business is able to do that creates value for a customer. A full business capability model usually investigates and models the whole organization across a number of business strata (layers). </a:t>
            </a:r>
            <a:r>
              <a:rPr lang="en-US" sz="2200" b="1" i="1" dirty="0" smtClean="0">
                <a:latin typeface="Alexandria" pitchFamily="2" charset="-78"/>
                <a:cs typeface="Alexandria" pitchFamily="2" charset="-78"/>
              </a:rPr>
              <a:t>The main strata found on a typical business capability model would be:</a:t>
            </a:r>
          </a:p>
          <a:p>
            <a:pPr marL="342900" indent="-342900" algn="just">
              <a:buFont typeface="Arial" panose="020B0604020202020204" pitchFamily="34" charset="0"/>
              <a:buChar char="•"/>
            </a:pPr>
            <a:r>
              <a:rPr lang="en-US" sz="2200" dirty="0" smtClean="0">
                <a:latin typeface="Alexandria" pitchFamily="2" charset="-78"/>
                <a:cs typeface="Alexandria" pitchFamily="2" charset="-78"/>
              </a:rPr>
              <a:t>strategic or direction setting;</a:t>
            </a:r>
          </a:p>
          <a:p>
            <a:pPr marL="342900" indent="-342900" algn="just">
              <a:buFont typeface="Arial" panose="020B0604020202020204" pitchFamily="34" charset="0"/>
              <a:buChar char="•"/>
            </a:pPr>
            <a:r>
              <a:rPr lang="en-US" sz="2200" dirty="0" smtClean="0">
                <a:latin typeface="Alexandria" pitchFamily="2" charset="-78"/>
                <a:cs typeface="Alexandria" pitchFamily="2" charset="-78"/>
              </a:rPr>
              <a:t>core or customer facing;</a:t>
            </a:r>
          </a:p>
          <a:p>
            <a:pPr marL="342900" indent="-342900" algn="just">
              <a:buFont typeface="Arial" panose="020B0604020202020204" pitchFamily="34" charset="0"/>
              <a:buChar char="•"/>
            </a:pPr>
            <a:r>
              <a:rPr lang="en-US" sz="2200" dirty="0" smtClean="0">
                <a:latin typeface="Alexandria" pitchFamily="2" charset="-78"/>
                <a:cs typeface="Alexandria" pitchFamily="2" charset="-78"/>
              </a:rPr>
              <a:t>supporting.</a:t>
            </a:r>
          </a:p>
          <a:p>
            <a:pPr marL="0" indent="0" algn="just">
              <a:buNone/>
            </a:pPr>
            <a:r>
              <a:rPr lang="en-US" sz="2200" b="1" i="1" dirty="0" smtClean="0">
                <a:latin typeface="Alexandria" pitchFamily="2" charset="-78"/>
                <a:cs typeface="Alexandria" pitchFamily="2" charset="-78"/>
              </a:rPr>
              <a:t>Table 8.1 provides some examples of business capabilities at the Foundation level.</a:t>
            </a:r>
            <a:endParaRPr lang="en-US" sz="2200" b="1"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175830"/>
    </mc:Choice>
    <mc:Fallback xmlns="">
      <p:transition spd="slow" advTm="17583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593767" y="2214329"/>
            <a:ext cx="10262920" cy="3657600"/>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6407163"/>
      </p:ext>
    </p:extLst>
  </p:cSld>
  <p:clrMapOvr>
    <a:masterClrMapping/>
  </p:clrMapOvr>
  <mc:AlternateContent xmlns:mc="http://schemas.openxmlformats.org/markup-compatibility/2006" xmlns:p14="http://schemas.microsoft.com/office/powerpoint/2010/main">
    <mc:Choice Requires="p14">
      <p:transition spd="slow" p14:dur="2000" advTm="157029"/>
    </mc:Choice>
    <mc:Fallback xmlns="">
      <p:transition spd="slow" advTm="15702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105792"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92723" y="2208913"/>
            <a:ext cx="10452648" cy="3139321"/>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Business Architecture Techniques</a:t>
            </a:r>
          </a:p>
          <a:p>
            <a:pPr marL="342900" lvl="1" indent="-342900" algn="just">
              <a:buFont typeface="Arial" panose="020B0604020202020204" pitchFamily="34" charset="0"/>
              <a:buChar char="•"/>
            </a:pPr>
            <a:r>
              <a:rPr lang="en-US" sz="1800" b="1" dirty="0">
                <a:latin typeface="Alexandria" pitchFamily="2" charset="-78"/>
                <a:cs typeface="Alexandria" pitchFamily="2" charset="-78"/>
              </a:rPr>
              <a:t>Value stream analysis</a:t>
            </a:r>
          </a:p>
          <a:p>
            <a:pPr marL="0" indent="0" algn="just">
              <a:buNone/>
            </a:pPr>
            <a:r>
              <a:rPr lang="en-US" sz="1800" dirty="0">
                <a:latin typeface="Alexandria" pitchFamily="2" charset="-78"/>
                <a:cs typeface="Alexandria" pitchFamily="2" charset="-78"/>
              </a:rPr>
              <a:t>There are many techniques that can be used to investigate and represent the delivery of value. </a:t>
            </a:r>
            <a:r>
              <a:rPr lang="en-US" sz="1800" dirty="0" smtClean="0">
                <a:latin typeface="Alexandria" pitchFamily="2" charset="-78"/>
                <a:cs typeface="Alexandria" pitchFamily="2" charset="-78"/>
              </a:rPr>
              <a:t>A </a:t>
            </a:r>
            <a:r>
              <a:rPr lang="en-US" sz="1800" dirty="0">
                <a:latin typeface="Alexandria" pitchFamily="2" charset="-78"/>
                <a:cs typeface="Alexandria" pitchFamily="2" charset="-78"/>
              </a:rPr>
              <a:t>value stream is an end-to-end collection of high-level linear stages that create an outcome of value to a specific customer group. Value streams are used to identify, map and analyze the value exchanged between an organization and various stakeholders (internal and external). They focus on the delivery of value and may not reflect the way the work is done in </a:t>
            </a:r>
            <a:r>
              <a:rPr lang="en-US" sz="1800" dirty="0" smtClean="0">
                <a:latin typeface="Alexandria" pitchFamily="2" charset="-78"/>
                <a:cs typeface="Alexandria" pitchFamily="2" charset="-78"/>
              </a:rPr>
              <a:t>practice. The </a:t>
            </a:r>
            <a:r>
              <a:rPr lang="en-US" sz="1800" dirty="0">
                <a:latin typeface="Alexandria" pitchFamily="2" charset="-78"/>
                <a:cs typeface="Alexandria" pitchFamily="2" charset="-78"/>
              </a:rPr>
              <a:t>value stream shows the main sequential stages which add value to the customer. </a:t>
            </a:r>
          </a:p>
          <a:p>
            <a:pPr marL="0" indent="0" algn="just">
              <a:buNone/>
            </a:pPr>
            <a:r>
              <a:rPr lang="en-US" sz="1800" b="1" i="1" dirty="0">
                <a:latin typeface="Alexandria" pitchFamily="2" charset="-78"/>
                <a:cs typeface="Alexandria" pitchFamily="2" charset="-78"/>
              </a:rPr>
              <a:t>Figure 8.3 shows an example of a value stream dealing with mortgage applications on behalf of a mortgage lender</a:t>
            </a:r>
            <a:r>
              <a:rPr lang="en-US" sz="1800" b="1" i="1" dirty="0" smtClean="0">
                <a:latin typeface="Alexandria" pitchFamily="2" charset="-78"/>
                <a:cs typeface="Alexandria" pitchFamily="2" charset="-78"/>
              </a:rPr>
              <a:t>.</a:t>
            </a:r>
            <a:endParaRPr lang="en-US" sz="1800" b="1"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110156"/>
    </mc:Choice>
    <mc:Fallback xmlns="">
      <p:transition spd="slow" advTm="11015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6680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38200" y="2299855"/>
            <a:ext cx="9800771" cy="3519054"/>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3233217"/>
      </p:ext>
    </p:extLst>
  </p:cSld>
  <p:clrMapOvr>
    <a:masterClrMapping/>
  </p:clrMapOvr>
  <mc:AlternateContent xmlns:mc="http://schemas.openxmlformats.org/markup-compatibility/2006" xmlns:p14="http://schemas.microsoft.com/office/powerpoint/2010/main">
    <mc:Choice Requires="p14">
      <p:transition spd="slow" p14:dur="2000" advTm="110746"/>
    </mc:Choice>
    <mc:Fallback xmlns="">
      <p:transition spd="slow" advTm="11074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3324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354056"/>
            <a:ext cx="10116458" cy="2862322"/>
          </a:xfrm>
          <a:prstGeom prst="rect">
            <a:avLst/>
          </a:prstGeom>
        </p:spPr>
        <p:txBody>
          <a:bodyPr wrap="square">
            <a:spAutoFit/>
          </a:bodyPr>
          <a:lstStyle/>
          <a:p>
            <a:pPr>
              <a:buFont typeface="Wingdings" panose="05000000000000000000" pitchFamily="2" charset="2"/>
              <a:buChar char="Ø"/>
            </a:pPr>
            <a:r>
              <a:rPr lang="en-US" sz="2000" b="1" dirty="0">
                <a:latin typeface="Alexandria" pitchFamily="2" charset="-78"/>
                <a:cs typeface="Alexandria" pitchFamily="2" charset="-78"/>
              </a:rPr>
              <a:t>Business Architecture Techniques</a:t>
            </a:r>
          </a:p>
          <a:p>
            <a:pPr marL="457200" lvl="1" indent="-457200">
              <a:buFont typeface="Arial" panose="020B0604020202020204" pitchFamily="34" charset="0"/>
              <a:buChar char="•"/>
            </a:pPr>
            <a:r>
              <a:rPr lang="en-US" sz="2000" b="1" dirty="0">
                <a:latin typeface="Alexandria" pitchFamily="2" charset="-78"/>
                <a:cs typeface="Alexandria" pitchFamily="2" charset="-78"/>
              </a:rPr>
              <a:t>Value stream analysis</a:t>
            </a:r>
          </a:p>
          <a:p>
            <a:pPr marL="0" indent="0">
              <a:buNone/>
            </a:pPr>
            <a:r>
              <a:rPr lang="en-US" sz="2000" dirty="0">
                <a:latin typeface="Alexandria" pitchFamily="2" charset="-78"/>
                <a:cs typeface="Alexandria" pitchFamily="2" charset="-78"/>
              </a:rPr>
              <a:t>When producing a value stream, it is worth noting some key guiding principles. </a:t>
            </a:r>
            <a:r>
              <a:rPr lang="en-US" sz="2000" b="1" i="1" dirty="0">
                <a:latin typeface="Alexandria" pitchFamily="2" charset="-78"/>
                <a:cs typeface="Alexandria" pitchFamily="2" charset="-78"/>
              </a:rPr>
              <a:t>Value streams should:</a:t>
            </a:r>
          </a:p>
          <a:p>
            <a:pPr marL="457200" indent="-457200">
              <a:buFont typeface="Arial" panose="020B0604020202020204" pitchFamily="34" charset="0"/>
              <a:buChar char="•"/>
            </a:pPr>
            <a:r>
              <a:rPr lang="en-US" sz="2000" dirty="0">
                <a:latin typeface="Alexandria" pitchFamily="2" charset="-78"/>
                <a:cs typeface="Alexandria" pitchFamily="2" charset="-78"/>
              </a:rPr>
              <a:t>be stakeholder focused;</a:t>
            </a:r>
          </a:p>
          <a:p>
            <a:pPr marL="457200" indent="-457200">
              <a:buFont typeface="Arial" panose="020B0604020202020204" pitchFamily="34" charset="0"/>
              <a:buChar char="•"/>
            </a:pPr>
            <a:r>
              <a:rPr lang="en-US" sz="2000" dirty="0">
                <a:latin typeface="Alexandria" pitchFamily="2" charset="-78"/>
                <a:cs typeface="Alexandria" pitchFamily="2" charset="-78"/>
              </a:rPr>
              <a:t>take an holistic view;</a:t>
            </a:r>
          </a:p>
          <a:p>
            <a:pPr marL="457200" indent="-457200">
              <a:buFont typeface="Arial" panose="020B0604020202020204" pitchFamily="34" charset="0"/>
              <a:buChar char="•"/>
            </a:pPr>
            <a:r>
              <a:rPr lang="en-US" sz="2000" dirty="0">
                <a:latin typeface="Alexandria" pitchFamily="2" charset="-78"/>
                <a:cs typeface="Alexandria" pitchFamily="2" charset="-78"/>
              </a:rPr>
              <a:t>be customer centric;</a:t>
            </a:r>
          </a:p>
          <a:p>
            <a:pPr marL="457200" indent="-457200">
              <a:buFont typeface="Arial" panose="020B0604020202020204" pitchFamily="34" charset="0"/>
              <a:buChar char="•"/>
            </a:pPr>
            <a:r>
              <a:rPr lang="en-US" sz="2000" dirty="0">
                <a:latin typeface="Alexandria" pitchFamily="2" charset="-78"/>
                <a:cs typeface="Alexandria" pitchFamily="2" charset="-78"/>
              </a:rPr>
              <a:t>facilitate further decomposition;</a:t>
            </a:r>
          </a:p>
          <a:p>
            <a:pPr marL="457200" indent="-457200">
              <a:buFont typeface="Arial" panose="020B0604020202020204" pitchFamily="34" charset="0"/>
              <a:buChar char="•"/>
            </a:pPr>
            <a:r>
              <a:rPr lang="en-US" sz="2000" dirty="0">
                <a:latin typeface="Alexandria" pitchFamily="2" charset="-78"/>
                <a:cs typeface="Alexandria" pitchFamily="2" charset="-78"/>
              </a:rPr>
              <a:t>help identify which business capabilities help achieve stakeholder value</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63431469"/>
      </p:ext>
    </p:extLst>
  </p:cSld>
  <p:clrMapOvr>
    <a:masterClrMapping/>
  </p:clrMapOvr>
  <mc:AlternateContent xmlns:mc="http://schemas.openxmlformats.org/markup-compatibility/2006" xmlns:p14="http://schemas.microsoft.com/office/powerpoint/2010/main">
    <mc:Choice Requires="p14">
      <p:transition spd="slow" p14:dur="2000" advTm="97144"/>
    </mc:Choice>
    <mc:Fallback xmlns="">
      <p:transition spd="slow" advTm="9714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551300"/>
            <a:ext cx="6002878" cy="380166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solidFill>
                  <a:schemeClr val="tx1"/>
                </a:solidFill>
                <a:latin typeface="Alexandria" pitchFamily="2" charset="-78"/>
                <a:cs typeface="Alexandria" pitchFamily="2" charset="-78"/>
              </a:rPr>
              <a:t>A business case is a key document in a business analysis project and is the place where the analysts present their findings and propose a course of action for senior management to consider. To some extent, a business case is a ‘sales’ document, aimed at getting people to take a decision. Therefore, some of the key rules of successful selling apply: stress benefits, not features; sell the benefits before discussing the cost; get the ‘buyers’ to understand the size of the problem – or opportunity – before presenting the amount of time, effort and money that will be needed to implement a solution.</a:t>
            </a:r>
          </a:p>
        </p:txBody>
      </p:sp>
      <p:sp>
        <p:nvSpPr>
          <p:cNvPr id="10" name="Title 1"/>
          <p:cNvSpPr txBox="1">
            <a:spLocks/>
          </p:cNvSpPr>
          <p:nvPr/>
        </p:nvSpPr>
        <p:spPr>
          <a:xfrm>
            <a:off x="6168571" y="1531610"/>
            <a:ext cx="5691415" cy="4373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9178489"/>
      </p:ext>
    </p:extLst>
  </p:cSld>
  <p:clrMapOvr>
    <a:masterClrMapping/>
  </p:clrMapOvr>
  <mc:AlternateContent xmlns:mc="http://schemas.openxmlformats.org/markup-compatibility/2006" xmlns:p14="http://schemas.microsoft.com/office/powerpoint/2010/main">
    <mc:Choice Requires="p14">
      <p:transition spd="slow" p14:dur="2000" advTm="180367"/>
    </mc:Choice>
    <mc:Fallback xmlns="">
      <p:transition spd="slow" advTm="18036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715436" y="1327326"/>
            <a:ext cx="5266945" cy="4333246"/>
          </a:xfrm>
          <a:prstGeom prst="rect">
            <a:avLst/>
          </a:prstGeom>
          <a:solidFill>
            <a:schemeClr val="lt1"/>
          </a:solidFill>
          <a:ln>
            <a:noFill/>
          </a:ln>
        </p:spPr>
        <p:txBody>
          <a:bodyPr spcFirstLastPara="1" wrap="square" lIns="91425" tIns="45700" rIns="91425" bIns="45700" anchor="ctr" anchorCtr="0">
            <a:noAutofit/>
          </a:bodyPr>
          <a:lstStyle/>
          <a:p>
            <a:pPr marL="514350" indent="-514350">
              <a:buFont typeface="+mj-lt"/>
              <a:buAutoNum type="arabicPeriod"/>
            </a:pPr>
            <a:r>
              <a:rPr lang="en-US" sz="2400" b="1" dirty="0">
                <a:latin typeface="Alexandria" pitchFamily="2" charset="-78"/>
                <a:cs typeface="Alexandria" pitchFamily="2" charset="-78"/>
              </a:rPr>
              <a:t>The Business Case in the Project Life cycle</a:t>
            </a:r>
          </a:p>
          <a:p>
            <a:pPr marL="514350" indent="-514350">
              <a:buFont typeface="+mj-lt"/>
              <a:buAutoNum type="arabicPeriod"/>
            </a:pPr>
            <a:r>
              <a:rPr lang="en-US" sz="2400" b="1" dirty="0">
                <a:latin typeface="Alexandria" pitchFamily="2" charset="-78"/>
                <a:cs typeface="Alexandria" pitchFamily="2" charset="-78"/>
              </a:rPr>
              <a:t>Defining Options</a:t>
            </a:r>
          </a:p>
          <a:p>
            <a:pPr marL="514350" indent="-514350">
              <a:buFont typeface="+mj-lt"/>
              <a:buAutoNum type="arabicPeriod"/>
            </a:pPr>
            <a:r>
              <a:rPr lang="en-US" sz="2400" b="1" dirty="0">
                <a:latin typeface="Alexandria" pitchFamily="2" charset="-78"/>
                <a:cs typeface="Alexandria" pitchFamily="2" charset="-78"/>
              </a:rPr>
              <a:t>Assessing Project Feasibility </a:t>
            </a:r>
          </a:p>
          <a:p>
            <a:pPr marL="514350" indent="-514350">
              <a:buFont typeface="+mj-lt"/>
              <a:buAutoNum type="arabicPeriod"/>
            </a:pPr>
            <a:r>
              <a:rPr lang="en-US" sz="2400" b="1" dirty="0">
                <a:latin typeface="Alexandria" pitchFamily="2" charset="-78"/>
                <a:cs typeface="Alexandria" pitchFamily="2" charset="-78"/>
              </a:rPr>
              <a:t>Structure of a Business Case </a:t>
            </a:r>
          </a:p>
          <a:p>
            <a:pPr marL="514350" indent="-514350">
              <a:buFont typeface="+mj-lt"/>
              <a:buAutoNum type="arabicPeriod"/>
            </a:pPr>
            <a:r>
              <a:rPr lang="en-US" sz="2400" b="1" dirty="0">
                <a:latin typeface="Alexandria" pitchFamily="2" charset="-78"/>
                <a:cs typeface="Alexandria" pitchFamily="2" charset="-78"/>
              </a:rPr>
              <a:t>Investment Appraisal</a:t>
            </a:r>
          </a:p>
          <a:p>
            <a:pPr marL="514350" indent="-514350">
              <a:buFont typeface="+mj-lt"/>
              <a:buAutoNum type="arabicPeriod"/>
            </a:pPr>
            <a:r>
              <a:rPr lang="en-US" sz="2400" b="1" dirty="0">
                <a:latin typeface="Alexandria" pitchFamily="2" charset="-78"/>
                <a:cs typeface="Alexandria" pitchFamily="2" charset="-78"/>
              </a:rPr>
              <a:t>Presentation of a Business Case </a:t>
            </a:r>
          </a:p>
          <a:p>
            <a:pPr marL="514350" indent="-514350">
              <a:buFont typeface="+mj-lt"/>
              <a:buAutoNum type="arabicPeriod"/>
            </a:pPr>
            <a:r>
              <a:rPr lang="en-US" sz="2400" b="1" dirty="0">
                <a:latin typeface="Alexandria" pitchFamily="2" charset="-78"/>
                <a:cs typeface="Alexandria" pitchFamily="2" charset="-78"/>
              </a:rPr>
              <a:t>RAID and CARDI Logs </a:t>
            </a:r>
          </a:p>
          <a:p>
            <a:pPr marL="0" indent="0">
              <a:buNone/>
            </a:pPr>
            <a:r>
              <a:rPr lang="en-US" sz="2400" b="1" dirty="0">
                <a:latin typeface="Alexandria" pitchFamily="2" charset="-78"/>
                <a:cs typeface="Alexandria" pitchFamily="2" charset="-78"/>
              </a:rPr>
              <a:t> </a:t>
            </a: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175656"/>
            <a:ext cx="4962146" cy="3106057"/>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417129" y="4832241"/>
            <a:ext cx="5558971" cy="8283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
        <p:nvSpPr>
          <p:cNvPr id="11" name="Rectangle 10"/>
          <p:cNvSpPr/>
          <p:nvPr/>
        </p:nvSpPr>
        <p:spPr>
          <a:xfrm>
            <a:off x="5348144" y="387977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6045576"/>
      </p:ext>
    </p:extLst>
  </p:cSld>
  <p:clrMapOvr>
    <a:masterClrMapping/>
  </p:clrMapOvr>
  <p:transition spd="slow" advTm="147285">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08000" y="1379066"/>
            <a:ext cx="10858500"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2800" y="1911475"/>
            <a:ext cx="10174514" cy="3831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1800" b="1" dirty="0">
                <a:latin typeface="Alexandria" pitchFamily="2" charset="-78"/>
                <a:cs typeface="Alexandria" pitchFamily="2" charset="-78"/>
              </a:rPr>
              <a:t>The Business Case in the Project Life cycle</a:t>
            </a:r>
          </a:p>
          <a:p>
            <a:pPr marL="0" indent="0" algn="just">
              <a:buNone/>
            </a:pPr>
            <a:r>
              <a:rPr lang="en-US" sz="1800" dirty="0">
                <a:latin typeface="Alexandria" pitchFamily="2" charset="-78"/>
                <a:cs typeface="Alexandria" pitchFamily="2" charset="-78"/>
              </a:rPr>
              <a:t>A question often asked about the business case is ‘when should it be produced?’ </a:t>
            </a:r>
            <a:r>
              <a:rPr lang="en-US" sz="1800" b="1" i="1" dirty="0">
                <a:latin typeface="Alexandria" pitchFamily="2" charset="-78"/>
                <a:cs typeface="Alexandria" pitchFamily="2" charset="-78"/>
              </a:rPr>
              <a:t>This issue is addressed in Figure 9.1.</a:t>
            </a:r>
            <a:r>
              <a:rPr lang="en-US" sz="1800" dirty="0">
                <a:latin typeface="Alexandria" pitchFamily="2" charset="-78"/>
                <a:cs typeface="Alexandria" pitchFamily="2" charset="-78"/>
              </a:rPr>
              <a:t> As the illustration shows, a business case is a living document and should be revised as the project proceeds and as more is discovered about the proposed solution and the costs and benefits of introducing </a:t>
            </a:r>
            <a:r>
              <a:rPr lang="en-US" sz="1800" dirty="0" smtClean="0">
                <a:latin typeface="Alexandria" pitchFamily="2" charset="-78"/>
                <a:cs typeface="Alexandria" pitchFamily="2" charset="-78"/>
              </a:rPr>
              <a:t>it.</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In </a:t>
            </a:r>
            <a:r>
              <a:rPr lang="en-US" sz="1800" dirty="0">
                <a:latin typeface="Alexandria" pitchFamily="2" charset="-78"/>
                <a:cs typeface="Alexandria" pitchFamily="2" charset="-78"/>
              </a:rPr>
              <a:t>addition, organizations and the environments in which they operate are not static and so the business case must be kept under review to ensure that changing circumstances have not invalidated </a:t>
            </a:r>
            <a:r>
              <a:rPr lang="en-US" sz="1800" dirty="0" smtClean="0">
                <a:latin typeface="Alexandria" pitchFamily="2" charset="-78"/>
                <a:cs typeface="Alexandria" pitchFamily="2" charset="-78"/>
              </a:rPr>
              <a:t>it.</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initial business case often results from a feasibility study, where the broad requirements and options have been considered and where ‘ballpark’ estimates of costs and benefits are </a:t>
            </a:r>
            <a:r>
              <a:rPr lang="en-US" sz="1800" dirty="0" smtClean="0">
                <a:latin typeface="Alexandria" pitchFamily="2" charset="-78"/>
                <a:cs typeface="Alexandria" pitchFamily="2" charset="-78"/>
              </a:rPr>
              <a:t>developed.</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business case should next be reviewed before the solution is deployed, precisely because the costs of deployment are now more reliable.</a:t>
            </a:r>
            <a:endParaRPr lang="en-US" sz="1800" b="1" dirty="0">
              <a:latin typeface="Alexandria" pitchFamily="2" charset="-78"/>
              <a:cs typeface="Alexandria" pitchFamily="2" charset="-78"/>
            </a:endParaRPr>
          </a:p>
          <a:p>
            <a:pPr marL="0" indent="0" algn="just">
              <a:buNone/>
            </a:pPr>
            <a:endParaRPr lang="en-US" sz="1800" b="1"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 </a:t>
            </a:r>
          </a:p>
          <a:p>
            <a:pPr marL="0" indent="0" algn="just">
              <a:buNone/>
            </a:pPr>
            <a:endParaRPr lang="en-US" sz="1800" dirty="0">
              <a:latin typeface="Alexandria" pitchFamily="2" charset="-78"/>
              <a:cs typeface="Alexandria" pitchFamily="2" charset="-78"/>
            </a:endParaRPr>
          </a:p>
        </p:txBody>
      </p:sp>
      <p:sp>
        <p:nvSpPr>
          <p:cNvPr id="7"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sp>
        <p:nvSpPr>
          <p:cNvPr id="8" name="Rectangle 7"/>
          <p:cNvSpPr/>
          <p:nvPr/>
        </p:nvSpPr>
        <p:spPr>
          <a:xfrm>
            <a:off x="983735" y="76946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150608"/>
    </mc:Choice>
    <mc:Fallback xmlns="">
      <p:transition spd="slow" advTm="15060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972800"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2" name="Picture 1"/>
          <p:cNvPicPr>
            <a:picLocks noChangeAspect="1"/>
          </p:cNvPicPr>
          <p:nvPr/>
        </p:nvPicPr>
        <p:blipFill>
          <a:blip r:embed="rId3"/>
          <a:stretch>
            <a:fillRect/>
          </a:stretch>
        </p:blipFill>
        <p:spPr>
          <a:xfrm>
            <a:off x="1074057" y="1911476"/>
            <a:ext cx="9913257" cy="3807153"/>
          </a:xfrm>
          <a:prstGeom prst="rect">
            <a:avLst/>
          </a:prstGeom>
        </p:spPr>
      </p:pic>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sp>
        <p:nvSpPr>
          <p:cNvPr id="9" name="Rectangle 8"/>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074372"/>
      </p:ext>
    </p:extLst>
  </p:cSld>
  <p:clrMapOvr>
    <a:masterClrMapping/>
  </p:clrMapOvr>
  <mc:AlternateContent xmlns:mc="http://schemas.openxmlformats.org/markup-compatibility/2006" xmlns:p14="http://schemas.microsoft.com/office/powerpoint/2010/main">
    <mc:Choice Requires="p14">
      <p:transition spd="slow" p14:dur="2000" advTm="217827"/>
    </mc:Choice>
    <mc:Fallback xmlns="">
      <p:transition spd="slow" advTm="21782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771414" cy="4441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0" y="1911475"/>
            <a:ext cx="9768115" cy="356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2400" b="1" dirty="0">
                <a:latin typeface="Alexandria" pitchFamily="2" charset="-78"/>
                <a:cs typeface="Alexandria" pitchFamily="2" charset="-78"/>
              </a:rPr>
              <a:t>The Business Case in the Project Life cycle</a:t>
            </a:r>
          </a:p>
          <a:p>
            <a:pPr marL="0" indent="0" algn="just">
              <a:buNone/>
            </a:pPr>
            <a:r>
              <a:rPr lang="en-AE" sz="2400" dirty="0">
                <a:latin typeface="Alexandria" pitchFamily="2" charset="-78"/>
                <a:cs typeface="Alexandria" pitchFamily="2" charset="-78"/>
              </a:rPr>
              <a:t/>
            </a:r>
            <a:br>
              <a:rPr lang="en-AE" sz="2400" dirty="0">
                <a:latin typeface="Alexandria" pitchFamily="2" charset="-78"/>
                <a:cs typeface="Alexandria" pitchFamily="2" charset="-78"/>
              </a:rPr>
            </a:br>
            <a:r>
              <a:rPr lang="en-US" sz="2400" b="1" i="1" dirty="0">
                <a:latin typeface="Alexandria" pitchFamily="2" charset="-78"/>
                <a:cs typeface="Alexandria" pitchFamily="2" charset="-78"/>
              </a:rPr>
              <a:t>Figure 9.1 </a:t>
            </a:r>
            <a:r>
              <a:rPr lang="en-US" sz="2400" dirty="0">
                <a:latin typeface="Alexandria" pitchFamily="2" charset="-78"/>
                <a:cs typeface="Alexandria" pitchFamily="2" charset="-78"/>
              </a:rPr>
              <a:t>refers to each of these review points as ‘decision gates’. The concept shown, now widely used in project management, is that projects should pass certain tests – not least those relating to their business viability – before they can be allowed to proceed to the next stage.</a:t>
            </a:r>
            <a:endParaRPr lang="en-US" sz="2400" b="1" dirty="0">
              <a:latin typeface="Alexandria" pitchFamily="2" charset="-78"/>
              <a:cs typeface="Alexandria" pitchFamily="2" charset="-78"/>
            </a:endParaRPr>
          </a:p>
          <a:p>
            <a:pPr marL="0" indent="0" algn="just">
              <a:buNone/>
            </a:pPr>
            <a:r>
              <a:rPr lang="en-US" sz="2400" b="1" dirty="0">
                <a:latin typeface="Alexandria" pitchFamily="2" charset="-78"/>
                <a:cs typeface="Alexandria" pitchFamily="2" charset="-78"/>
              </a:rPr>
              <a:t> </a:t>
            </a:r>
          </a:p>
          <a:p>
            <a:pPr marL="0" indent="0" algn="just">
              <a:buNone/>
            </a:pPr>
            <a:endParaRPr lang="en-US" sz="24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95278069"/>
      </p:ext>
    </p:extLst>
  </p:cSld>
  <p:clrMapOvr>
    <a:masterClrMapping/>
  </p:clrMapOvr>
  <mc:AlternateContent xmlns:mc="http://schemas.openxmlformats.org/markup-compatibility/2006" xmlns:p14="http://schemas.microsoft.com/office/powerpoint/2010/main">
    <mc:Choice Requires="p14">
      <p:transition spd="slow" p14:dur="2000" advTm="71289"/>
    </mc:Choice>
    <mc:Fallback xmlns="">
      <p:transition spd="slow" advTm="7128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771414"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1" y="1911475"/>
            <a:ext cx="10101943" cy="422038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2. Identifying Options</a:t>
            </a:r>
          </a:p>
          <a:p>
            <a:pPr marL="0" indent="0" algn="just">
              <a:buNone/>
            </a:pPr>
            <a:r>
              <a:rPr lang="en-US" sz="1600" dirty="0">
                <a:latin typeface="Alexandria" pitchFamily="2" charset="-78"/>
                <a:cs typeface="Alexandria" pitchFamily="2" charset="-78"/>
              </a:rPr>
              <a:t>The first step in putting together a business case is to identify and explore the various options that exist for solving the business issue. There are actually two kinds of options: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options that explore </a:t>
            </a:r>
            <a:r>
              <a:rPr lang="en-US" sz="1600" i="1" dirty="0">
                <a:latin typeface="Alexandria" pitchFamily="2" charset="-78"/>
                <a:cs typeface="Alexandria" pitchFamily="2" charset="-78"/>
              </a:rPr>
              <a:t>what </a:t>
            </a:r>
            <a:r>
              <a:rPr lang="en-US" sz="1600" dirty="0">
                <a:latin typeface="Alexandria" pitchFamily="2" charset="-78"/>
                <a:cs typeface="Alexandria" pitchFamily="2" charset="-78"/>
              </a:rPr>
              <a:t>the proposed solution is intended to achieve in business terms – for example, ‘speed up invoice handling by 50 per cent’ or ‘reduce the number of people we need to staff our supermarket’.</a:t>
            </a:r>
          </a:p>
          <a:p>
            <a:pPr marL="342900" indent="-342900" algn="just">
              <a:buFont typeface="Arial" panose="020B0604020202020204" pitchFamily="34" charset="0"/>
              <a:buChar char="•"/>
            </a:pPr>
            <a:r>
              <a:rPr lang="en-US" sz="1600" dirty="0">
                <a:latin typeface="Alexandria" pitchFamily="2" charset="-78"/>
                <a:cs typeface="Alexandria" pitchFamily="2" charset="-78"/>
              </a:rPr>
              <a:t>Technical options that consider </a:t>
            </a:r>
            <a:r>
              <a:rPr lang="en-US" sz="1600" i="1" dirty="0">
                <a:latin typeface="Alexandria" pitchFamily="2" charset="-78"/>
                <a:cs typeface="Alexandria" pitchFamily="2" charset="-78"/>
              </a:rPr>
              <a:t>how </a:t>
            </a:r>
            <a:r>
              <a:rPr lang="en-US" sz="1600" dirty="0">
                <a:latin typeface="Alexandria" pitchFamily="2" charset="-78"/>
                <a:cs typeface="Alexandria" pitchFamily="2" charset="-78"/>
              </a:rPr>
              <a:t>the solution is to be implemented, often through the use of information technology.</a:t>
            </a:r>
            <a:endParaRPr lang="en-US" sz="1600" b="1"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At one time, it was considered that these two elements should be considered separately and deal with business first, the aim being to avoid the technical ‘tail’ wagging the business ‘dog</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Nowadays</a:t>
            </a:r>
            <a:r>
              <a:rPr lang="en-US" sz="1600" dirty="0">
                <a:latin typeface="Alexandria" pitchFamily="2" charset="-78"/>
                <a:cs typeface="Alexandria" pitchFamily="2" charset="-78"/>
              </a:rPr>
              <a:t>, however, most changes to business practice involve the use of IT in some form and it is often the availability of technology that makes the business solutions </a:t>
            </a:r>
            <a:r>
              <a:rPr lang="en-US" sz="1600" dirty="0" smtClean="0">
                <a:latin typeface="Alexandria" pitchFamily="2" charset="-78"/>
                <a:cs typeface="Alexandria" pitchFamily="2" charset="-78"/>
              </a:rPr>
              <a:t>possible. For </a:t>
            </a:r>
            <a:r>
              <a:rPr lang="en-US" sz="1600" dirty="0">
                <a:latin typeface="Alexandria" pitchFamily="2" charset="-78"/>
                <a:cs typeface="Alexandria" pitchFamily="2" charset="-78"/>
              </a:rPr>
              <a:t>this reason, it is a bit difficult to keep business and technical options separate but it remains true that business needs should drive the options process, rather than the use of technology for its own sake</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26535490"/>
      </p:ext>
    </p:extLst>
  </p:cSld>
  <p:clrMapOvr>
    <a:masterClrMapping/>
  </p:clrMapOvr>
  <mc:AlternateContent xmlns:mc="http://schemas.openxmlformats.org/markup-compatibility/2006" xmlns:p14="http://schemas.microsoft.com/office/powerpoint/2010/main">
    <mc:Choice Requires="p14">
      <p:transition spd="slow" p14:dur="2000" advTm="148180"/>
    </mc:Choice>
    <mc:Fallback xmlns="">
      <p:transition spd="slow" advTm="14818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3" y="2061366"/>
            <a:ext cx="9695544" cy="330892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2. Identifying Options</a:t>
            </a:r>
          </a:p>
          <a:p>
            <a:pPr marL="0" indent="0" algn="just">
              <a:buNone/>
            </a:pPr>
            <a:r>
              <a:rPr lang="en-US" sz="1800" dirty="0">
                <a:latin typeface="Alexandria" pitchFamily="2" charset="-78"/>
                <a:cs typeface="Alexandria" pitchFamily="2" charset="-78"/>
              </a:rPr>
              <a:t>The basic process for developing options is </a:t>
            </a:r>
            <a:r>
              <a:rPr lang="en-US" sz="1800" b="1" dirty="0">
                <a:latin typeface="Alexandria" pitchFamily="2" charset="-78"/>
                <a:cs typeface="Alexandria" pitchFamily="2" charset="-78"/>
              </a:rPr>
              <a:t>shown in Figure 9.2. </a:t>
            </a:r>
            <a:r>
              <a:rPr lang="en-US" sz="1800" dirty="0">
                <a:latin typeface="Alexandria" pitchFamily="2" charset="-78"/>
                <a:cs typeface="Alexandria" pitchFamily="2" charset="-78"/>
              </a:rPr>
              <a:t>Identifying options is probably best achieved through some form of workshop, where brainstorming and other creative problem-solving approaches can be employed. Modelling techniques such as Business Activity Modelling or Business Process Modelling are also useful to help generate options. The aim is to get all of the possible ideas out on the table before going on to consider which ones are most promising. Even if some of the ideas seem a bit far-fetched, they may provide part of the actual solution or stimulate other people to come up with similar, but more workable, suggestions. Another way of identifying options is to study what other organizations – possibly your competitors – have done to address the same issues.</a:t>
            </a:r>
            <a:endParaRPr lang="en-US" sz="1800" b="1"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957943"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04603585"/>
      </p:ext>
    </p:extLst>
  </p:cSld>
  <p:clrMapOvr>
    <a:masterClrMapping/>
  </p:clrMapOvr>
  <mc:AlternateContent xmlns:mc="http://schemas.openxmlformats.org/markup-compatibility/2006" xmlns:p14="http://schemas.microsoft.com/office/powerpoint/2010/main">
    <mc:Choice Requires="p14">
      <p:transition spd="slow" p14:dur="2000" advTm="119743"/>
    </mc:Choice>
    <mc:Fallback xmlns="">
      <p:transition spd="slow" advTm="1197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423" y="1379066"/>
            <a:ext cx="1077107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lvl="0" algn="ctr"/>
            <a:r>
              <a:rPr lang="en-AE" sz="2400" dirty="0">
                <a:latin typeface="Alexandria" pitchFamily="2" charset="-78"/>
                <a:cs typeface="Alexandria" pitchFamily="2" charset="-78"/>
              </a:rPr>
              <a:t/>
            </a:r>
            <a:br>
              <a:rPr lang="en-AE" sz="2400" dirty="0">
                <a:latin typeface="Alexandria" pitchFamily="2" charset="-78"/>
                <a:cs typeface="Alexandria" pitchFamily="2" charset="-78"/>
              </a:rPr>
            </a:br>
            <a:endParaRPr lang="en-AE" sz="2400" dirty="0" smtClean="0">
              <a:latin typeface="Alexandria" pitchFamily="2" charset="-78"/>
              <a:cs typeface="Alexandria" pitchFamily="2" charset="-78"/>
            </a:endParaRPr>
          </a:p>
          <a:p>
            <a:pPr lvl="0" algn="ctr"/>
            <a:endParaRPr lang="en-AE" sz="2400" dirty="0">
              <a:latin typeface="Alexandria" pitchFamily="2" charset="-78"/>
              <a:cs typeface="Alexandria" pitchFamily="2" charset="-78"/>
            </a:endParaRPr>
          </a:p>
          <a:p>
            <a:pPr lvl="0" algn="ctr"/>
            <a:endParaRPr lang="en-AE" sz="2400" dirty="0" smtClean="0">
              <a:latin typeface="Alexandria" pitchFamily="2" charset="-78"/>
              <a:cs typeface="Alexandria" pitchFamily="2" charset="-78"/>
            </a:endParaRPr>
          </a:p>
          <a:p>
            <a:pPr lvl="0" algn="ctr"/>
            <a:endParaRPr lang="en-AE" sz="2400" dirty="0">
              <a:latin typeface="Alexandria" pitchFamily="2" charset="-78"/>
              <a:cs typeface="Alexandria" pitchFamily="2" charset="-78"/>
            </a:endParaRPr>
          </a:p>
          <a:p>
            <a:pPr lvl="0" algn="ctr"/>
            <a:endParaRPr lang="en-AE" sz="2400" dirty="0" smtClean="0">
              <a:latin typeface="Alexandria" pitchFamily="2" charset="-78"/>
              <a:cs typeface="Alexandria" pitchFamily="2" charset="-78"/>
            </a:endParaRPr>
          </a:p>
          <a:p>
            <a:pPr lvl="0" algn="ctr"/>
            <a:endParaRPr lang="en-AE" sz="2400" dirty="0">
              <a:latin typeface="Alexandria" pitchFamily="2" charset="-78"/>
              <a:cs typeface="Alexandria" pitchFamily="2" charset="-78"/>
            </a:endParaRPr>
          </a:p>
          <a:p>
            <a:pPr lvl="0" algn="ctr"/>
            <a:endParaRPr lang="en-AE" sz="2400" dirty="0" smtClean="0">
              <a:latin typeface="Alexandria" pitchFamily="2" charset="-78"/>
              <a:cs typeface="Alexandria" pitchFamily="2" charset="-78"/>
            </a:endParaRPr>
          </a:p>
          <a:p>
            <a:pPr lvl="0" algn="just"/>
            <a:endParaRPr lang="en-US" sz="2400" dirty="0" smtClean="0">
              <a:latin typeface="Alexandria" pitchFamily="2" charset="-78"/>
              <a:cs typeface="Alexandria" pitchFamily="2" charset="-78"/>
            </a:endParaRPr>
          </a:p>
          <a:p>
            <a:pPr lvl="0" algn="just"/>
            <a:r>
              <a:rPr lang="en-US" sz="1800" dirty="0" smtClean="0">
                <a:latin typeface="Alexandria" pitchFamily="2" charset="-78"/>
                <a:cs typeface="Alexandria" pitchFamily="2" charset="-78"/>
              </a:rPr>
              <a:t>Once </a:t>
            </a:r>
            <a:r>
              <a:rPr lang="en-US" sz="1800" dirty="0">
                <a:latin typeface="Alexandria" pitchFamily="2" charset="-78"/>
                <a:cs typeface="Alexandria" pitchFamily="2" charset="-78"/>
              </a:rPr>
              <a:t>all the possibilities have been flushed out, they can be subjected to evaluation to see which ones are worth examining further. Some ideas can usually be rejected quite quickly as being too expensive, or taking too long to implement, or being counter-cultural. </a:t>
            </a: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5173579"/>
            <a:ext cx="11285401" cy="106096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100" dirty="0">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754744" y="2105188"/>
            <a:ext cx="10029372" cy="2342270"/>
          </a:xfrm>
          <a:prstGeom prst="rect">
            <a:avLst/>
          </a:prstGeom>
        </p:spPr>
      </p:pic>
      <p:sp>
        <p:nvSpPr>
          <p:cNvPr id="10"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sp>
        <p:nvSpPr>
          <p:cNvPr id="11" name="Rectangle 10"/>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58135460"/>
      </p:ext>
    </p:extLst>
  </p:cSld>
  <p:clrMapOvr>
    <a:masterClrMapping/>
  </p:clrMapOvr>
  <mc:AlternateContent xmlns:mc="http://schemas.openxmlformats.org/markup-compatibility/2006" xmlns:p14="http://schemas.microsoft.com/office/powerpoint/2010/main">
    <mc:Choice Requires="p14">
      <p:transition spd="slow" p14:dur="2000" advTm="84858"/>
    </mc:Choice>
    <mc:Fallback xmlns="">
      <p:transition spd="slow" advTm="8485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379066"/>
            <a:ext cx="107859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451428" y="2090058"/>
            <a:ext cx="8636001" cy="364308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912781"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66641575"/>
      </p:ext>
    </p:extLst>
  </p:cSld>
  <p:clrMapOvr>
    <a:masterClrMapping/>
  </p:clrMapOvr>
  <mc:AlternateContent xmlns:mc="http://schemas.openxmlformats.org/markup-compatibility/2006" xmlns:p14="http://schemas.microsoft.com/office/powerpoint/2010/main">
    <mc:Choice Requires="p14">
      <p:transition spd="slow" p14:dur="2000" advTm="118129"/>
    </mc:Choice>
    <mc:Fallback xmlns="">
      <p:transition spd="slow" advTm="11812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094119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11200" y="1858166"/>
            <a:ext cx="10029371" cy="34540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b="1" dirty="0">
                <a:latin typeface="Alexandria" pitchFamily="2" charset="-78"/>
                <a:cs typeface="Alexandria" pitchFamily="2" charset="-78"/>
              </a:rPr>
              <a:t>2. Identifying Options</a:t>
            </a:r>
          </a:p>
          <a:p>
            <a:pPr marL="0" indent="0" algn="just">
              <a:buNone/>
            </a:pPr>
            <a:r>
              <a:rPr lang="en-US" sz="2000" dirty="0">
                <a:latin typeface="Alexandria" pitchFamily="2" charset="-78"/>
                <a:cs typeface="Alexandria" pitchFamily="2" charset="-78"/>
              </a:rPr>
              <a:t>In Figure 9.3, the bottom option just deals with the most pressing issues, as quickly as possible and at minimal cost. The next option adds some additional features to the solution but costs more and takes longer. The last option a comprehensive solution but obviously takes the longest and costs the most.</a:t>
            </a:r>
          </a:p>
          <a:p>
            <a:pPr marL="0" indent="0" algn="just">
              <a:buNone/>
            </a:pPr>
            <a:r>
              <a:rPr lang="en-US" sz="2000" dirty="0">
                <a:latin typeface="Alexandria" pitchFamily="2" charset="-78"/>
                <a:cs typeface="Alexandria" pitchFamily="2" charset="-78"/>
              </a:rPr>
              <a:t>One option that should always be considered – and which should usually find its way into the actual business case – is that of doing nothing. </a:t>
            </a:r>
            <a:endParaRPr lang="en-US" sz="2000" b="1"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Making a Business and Financial Case  </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53085601"/>
      </p:ext>
    </p:extLst>
  </p:cSld>
  <p:clrMapOvr>
    <a:masterClrMapping/>
  </p:clrMapOvr>
  <mc:AlternateContent xmlns:mc="http://schemas.openxmlformats.org/markup-compatibility/2006" xmlns:p14="http://schemas.microsoft.com/office/powerpoint/2010/main">
    <mc:Choice Requires="p14">
      <p:transition spd="slow" p14:dur="2000" advTm="64757"/>
    </mc:Choice>
    <mc:Fallback xmlns="">
      <p:transition spd="slow" advTm="6475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379066"/>
            <a:ext cx="10756900"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4744" y="2002971"/>
            <a:ext cx="10247086" cy="3468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Alexandria" pitchFamily="2" charset="-78"/>
                <a:cs typeface="Alexandria" pitchFamily="2" charset="-78"/>
              </a:rPr>
              <a:t>3. Assessing Project Feasibility </a:t>
            </a:r>
          </a:p>
          <a:p>
            <a:pPr marL="0" indent="0">
              <a:buNone/>
            </a:pPr>
            <a:r>
              <a:rPr lang="en-US" sz="2800" dirty="0">
                <a:latin typeface="Alexandria" pitchFamily="2" charset="-78"/>
                <a:cs typeface="Alexandria" pitchFamily="2" charset="-78"/>
              </a:rPr>
              <a:t>There are many issues to think about in assessing feasibility but all fall under the three broad headings illustrated in Figure 9.4.</a:t>
            </a:r>
            <a:r>
              <a:rPr lang="en-US" sz="2800" b="1" dirty="0">
                <a:latin typeface="Alexandria" pitchFamily="2" charset="-78"/>
                <a:cs typeface="Alexandria" pitchFamily="2" charset="-78"/>
              </a:rPr>
              <a:t> </a:t>
            </a:r>
          </a:p>
          <a:p>
            <a:pPr marL="0" indent="0">
              <a:buNone/>
            </a:pPr>
            <a:endParaRPr lang="en-US" sz="2800" b="1" dirty="0">
              <a:latin typeface="Alexandria" pitchFamily="2" charset="-78"/>
              <a:cs typeface="Alexandria" pitchFamily="2" charset="-78"/>
            </a:endParaRPr>
          </a:p>
          <a:p>
            <a:pPr marL="0" indent="0">
              <a:buNone/>
            </a:pPr>
            <a:r>
              <a:rPr lang="en-US" sz="2800" b="1" dirty="0">
                <a:latin typeface="Alexandria" pitchFamily="2" charset="-78"/>
                <a:cs typeface="Alexandria" pitchFamily="2" charset="-78"/>
              </a:rPr>
              <a:t> </a:t>
            </a:r>
          </a:p>
          <a:p>
            <a:pPr marL="0" indent="0">
              <a:buNone/>
            </a:pPr>
            <a:endParaRPr lang="en-US" sz="2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2209844"/>
      </p:ext>
    </p:extLst>
  </p:cSld>
  <p:clrMapOvr>
    <a:masterClrMapping/>
  </p:clrMapOvr>
  <mc:AlternateContent xmlns:mc="http://schemas.openxmlformats.org/markup-compatibility/2006" xmlns:p14="http://schemas.microsoft.com/office/powerpoint/2010/main">
    <mc:Choice Requires="p14">
      <p:transition spd="slow" p14:dur="2000" advTm="51849"/>
    </mc:Choice>
    <mc:Fallback xmlns="">
      <p:transition spd="slow" advTm="5184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130630" y="1388751"/>
            <a:ext cx="11845470" cy="48814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304801" y="1524481"/>
            <a:ext cx="11190514" cy="4643749"/>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01605620"/>
      </p:ext>
    </p:extLst>
  </p:cSld>
  <p:clrMapOvr>
    <a:masterClrMapping/>
  </p:clrMapOvr>
  <mc:AlternateContent xmlns:mc="http://schemas.openxmlformats.org/markup-compatibility/2006" xmlns:p14="http://schemas.microsoft.com/office/powerpoint/2010/main">
    <mc:Choice Requires="p14">
      <p:transition spd="slow" p14:dur="2000" advTm="104466"/>
    </mc:Choice>
    <mc:Fallback xmlns="">
      <p:transition spd="slow" advTm="10446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186126"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96686" y="2017486"/>
            <a:ext cx="10348685" cy="38027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b="1" dirty="0">
                <a:latin typeface="Alexandria" pitchFamily="2" charset="-78"/>
                <a:cs typeface="Alexandria" pitchFamily="2" charset="-78"/>
              </a:rPr>
              <a:t>3. Assessing Project Feasibility </a:t>
            </a:r>
          </a:p>
          <a:p>
            <a:pPr marL="457200" indent="-457200">
              <a:buFont typeface="Arial" panose="020B0604020202020204" pitchFamily="34" charset="0"/>
              <a:buChar char="•"/>
            </a:pPr>
            <a:r>
              <a:rPr lang="en-US" sz="2000" b="1" dirty="0">
                <a:latin typeface="Alexandria" pitchFamily="2" charset="-78"/>
                <a:cs typeface="Alexandria" pitchFamily="2" charset="-78"/>
              </a:rPr>
              <a:t>Business feasibility</a:t>
            </a:r>
            <a:r>
              <a:rPr lang="en-US" sz="2000" dirty="0">
                <a:latin typeface="Alexandria" pitchFamily="2" charset="-78"/>
                <a:cs typeface="Alexandria" pitchFamily="2" charset="-78"/>
              </a:rPr>
              <a:t>: issues include whether the proposal matches the business objectives and strategy of the organization </a:t>
            </a:r>
          </a:p>
          <a:p>
            <a:pPr marL="457200" indent="-457200">
              <a:buFont typeface="Arial" panose="020B0604020202020204" pitchFamily="34" charset="0"/>
              <a:buChar char="•"/>
            </a:pPr>
            <a:r>
              <a:rPr lang="en-US" sz="2000" b="1" dirty="0">
                <a:latin typeface="Alexandria" pitchFamily="2" charset="-78"/>
                <a:cs typeface="Alexandria" pitchFamily="2" charset="-78"/>
              </a:rPr>
              <a:t>Technical feasibility: </a:t>
            </a:r>
            <a:r>
              <a:rPr lang="en-US" sz="2000" dirty="0">
                <a:latin typeface="Alexandria" pitchFamily="2" charset="-78"/>
                <a:cs typeface="Alexandria" pitchFamily="2" charset="-78"/>
              </a:rPr>
              <a:t>one is normally – though not necessarily – considering IT. The proposed solution must meet the organization's demands in terms of system performance, availability, reliability, maintainability and security </a:t>
            </a:r>
            <a:endParaRPr lang="en-US" sz="2000" b="1" dirty="0">
              <a:latin typeface="Alexandria" pitchFamily="2" charset="-78"/>
              <a:cs typeface="Alexandria" pitchFamily="2" charset="-78"/>
            </a:endParaRPr>
          </a:p>
          <a:p>
            <a:pPr marL="457200" indent="-457200">
              <a:buFont typeface="Arial" panose="020B0604020202020204" pitchFamily="34" charset="0"/>
              <a:buChar char="•"/>
            </a:pPr>
            <a:r>
              <a:rPr lang="en-US" sz="2000" b="1" dirty="0">
                <a:latin typeface="Alexandria" pitchFamily="2" charset="-78"/>
                <a:cs typeface="Alexandria" pitchFamily="2" charset="-78"/>
              </a:rPr>
              <a:t>Financial feasibility: </a:t>
            </a:r>
            <a:r>
              <a:rPr lang="en-US" sz="2000" dirty="0">
                <a:latin typeface="Alexandria" pitchFamily="2" charset="-78"/>
                <a:cs typeface="Alexandria" pitchFamily="2" charset="-78"/>
              </a:rPr>
              <a:t>is about whether the organization can afford the proposed solution. There may already be a budget imposed. The organization needs either to have the required funds available or to be in a position to borrow them. </a:t>
            </a:r>
            <a:endParaRPr lang="en-US" sz="2000" b="1"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14284295"/>
      </p:ext>
    </p:extLst>
  </p:cSld>
  <p:clrMapOvr>
    <a:masterClrMapping/>
  </p:clrMapOvr>
  <mc:AlternateContent xmlns:mc="http://schemas.openxmlformats.org/markup-compatibility/2006" xmlns:p14="http://schemas.microsoft.com/office/powerpoint/2010/main">
    <mc:Choice Requires="p14">
      <p:transition spd="slow" p14:dur="2000" advTm="88570"/>
    </mc:Choice>
    <mc:Fallback xmlns="">
      <p:transition spd="slow" advTm="8857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0941197" cy="49346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4" y="1698171"/>
            <a:ext cx="10435434" cy="40204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b="1" dirty="0">
                <a:latin typeface="Alexandria" pitchFamily="2" charset="-78"/>
                <a:cs typeface="Alexandria" pitchFamily="2" charset="-78"/>
              </a:rPr>
              <a:t>3. Assessing Project Feasibility </a:t>
            </a:r>
          </a:p>
          <a:p>
            <a:pPr marL="0" indent="0" algn="just">
              <a:buNone/>
            </a:pPr>
            <a:r>
              <a:rPr lang="en-US" sz="2000" dirty="0">
                <a:latin typeface="Alexandria" pitchFamily="2" charset="-78"/>
                <a:cs typeface="Alexandria" pitchFamily="2" charset="-78"/>
              </a:rPr>
              <a:t>Another tool that can be used in assessing feasibility is a PESTLE analysis. PESTLE examines the environment outside an organization, or perhaps within an organization but outside the area being studied. </a:t>
            </a:r>
            <a:r>
              <a:rPr lang="en-US" sz="2000" b="1" dirty="0">
                <a:latin typeface="Alexandria" pitchFamily="2" charset="-78"/>
                <a:cs typeface="Alexandria" pitchFamily="2" charset="-78"/>
              </a:rPr>
              <a:t>It can be used to assess feasibility like this:</a:t>
            </a:r>
          </a:p>
          <a:p>
            <a:pPr marL="457200" lvl="1" indent="-457200" algn="just">
              <a:buFont typeface="Arial" panose="020B0604020202020204" pitchFamily="34" charset="0"/>
              <a:buChar char="•"/>
            </a:pPr>
            <a:r>
              <a:rPr lang="en-US" sz="2000" dirty="0">
                <a:latin typeface="Alexandria" pitchFamily="2" charset="-78"/>
                <a:cs typeface="Alexandria" pitchFamily="2" charset="-78"/>
              </a:rPr>
              <a:t>Political: Is the proposed solution politically acceptable?</a:t>
            </a:r>
          </a:p>
          <a:p>
            <a:pPr marL="457200" lvl="1" indent="-457200" algn="just">
              <a:buFont typeface="Arial" panose="020B0604020202020204" pitchFamily="34" charset="0"/>
              <a:buChar char="•"/>
            </a:pPr>
            <a:r>
              <a:rPr lang="en-US" sz="2000" dirty="0">
                <a:latin typeface="Alexandria" pitchFamily="2" charset="-78"/>
                <a:cs typeface="Alexandria" pitchFamily="2" charset="-78"/>
              </a:rPr>
              <a:t>Economic: Can the organization afford the solution?</a:t>
            </a:r>
          </a:p>
          <a:p>
            <a:pPr marL="457200" lvl="1" indent="-457200" algn="just">
              <a:buFont typeface="Arial" panose="020B0604020202020204" pitchFamily="34" charset="0"/>
              <a:buChar char="•"/>
            </a:pPr>
            <a:r>
              <a:rPr lang="en-US" sz="2000" dirty="0">
                <a:latin typeface="Alexandria" pitchFamily="2" charset="-78"/>
                <a:cs typeface="Alexandria" pitchFamily="2" charset="-78"/>
              </a:rPr>
              <a:t>Socio-cultural: Does the solution fit with the organization's culture?</a:t>
            </a:r>
          </a:p>
          <a:p>
            <a:pPr marL="457200" lvl="1" indent="-457200" algn="just">
              <a:buFont typeface="Arial" panose="020B0604020202020204" pitchFamily="34" charset="0"/>
              <a:buChar char="•"/>
            </a:pPr>
            <a:r>
              <a:rPr lang="en-US" sz="2000" dirty="0">
                <a:latin typeface="Alexandria" pitchFamily="2" charset="-78"/>
                <a:cs typeface="Alexandria" pitchFamily="2" charset="-78"/>
              </a:rPr>
              <a:t>Technological: Can the </a:t>
            </a:r>
            <a:r>
              <a:rPr lang="en-US" sz="2000" dirty="0" smtClean="0">
                <a:latin typeface="Alexandria" pitchFamily="2" charset="-78"/>
                <a:cs typeface="Alexandria" pitchFamily="2" charset="-78"/>
              </a:rPr>
              <a:t>solution </a:t>
            </a:r>
            <a:r>
              <a:rPr lang="en-US" sz="2000" dirty="0">
                <a:latin typeface="Alexandria" pitchFamily="2" charset="-78"/>
                <a:cs typeface="Alexandria" pitchFamily="2" charset="-78"/>
              </a:rPr>
              <a:t>be achieved, technically?</a:t>
            </a:r>
          </a:p>
          <a:p>
            <a:pPr marL="457200" lvl="1" indent="-457200" algn="just">
              <a:buFont typeface="Arial" panose="020B0604020202020204" pitchFamily="34" charset="0"/>
              <a:buChar char="•"/>
            </a:pPr>
            <a:r>
              <a:rPr lang="en-US" sz="2000" dirty="0">
                <a:latin typeface="Alexandria" pitchFamily="2" charset="-78"/>
                <a:cs typeface="Alexandria" pitchFamily="2" charset="-78"/>
              </a:rPr>
              <a:t>Legal: Is it legal, will the regulator allow it?</a:t>
            </a:r>
          </a:p>
          <a:p>
            <a:pPr marL="457200" lvl="1" indent="-457200" algn="just">
              <a:buFont typeface="Arial" panose="020B0604020202020204" pitchFamily="34" charset="0"/>
              <a:buChar char="•"/>
            </a:pPr>
            <a:r>
              <a:rPr lang="en-US" sz="2000" dirty="0">
                <a:latin typeface="Alexandria" pitchFamily="2" charset="-78"/>
                <a:cs typeface="Alexandria" pitchFamily="2" charset="-78"/>
              </a:rPr>
              <a:t>Environmental: Does it raise any ‘green’ environmental issues?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60243195"/>
      </p:ext>
    </p:extLst>
  </p:cSld>
  <p:clrMapOvr>
    <a:masterClrMapping/>
  </p:clrMapOvr>
  <mc:AlternateContent xmlns:mc="http://schemas.openxmlformats.org/markup-compatibility/2006" xmlns:p14="http://schemas.microsoft.com/office/powerpoint/2010/main">
    <mc:Choice Requires="p14">
      <p:transition spd="slow" p14:dur="2000" advTm="110593"/>
    </mc:Choice>
    <mc:Fallback xmlns="">
      <p:transition spd="slow" advTm="11059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972800"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82172" y="1782732"/>
            <a:ext cx="10435771" cy="37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anose="020B0604020202020204" pitchFamily="34" charset="0"/>
              <a:buChar char="•"/>
            </a:pPr>
            <a:r>
              <a:rPr lang="en-US" sz="1600" b="1" i="1" dirty="0">
                <a:latin typeface="Alexandria" pitchFamily="2" charset="-78"/>
                <a:cs typeface="Alexandria" pitchFamily="2" charset="-78"/>
              </a:rPr>
              <a:t>force-field analysis</a:t>
            </a:r>
            <a:endParaRPr lang="en-US" sz="1600" dirty="0" smtClean="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final tool that can be employed to assess the feasibility of an option is </a:t>
            </a:r>
            <a:r>
              <a:rPr lang="en-US" sz="1600" b="1" dirty="0">
                <a:latin typeface="Alexandria" pitchFamily="2" charset="-78"/>
                <a:cs typeface="Alexandria" pitchFamily="2" charset="-78"/>
              </a:rPr>
              <a:t>a ‘force-field analysis</a:t>
            </a:r>
            <a:endParaRPr lang="en-US" sz="1600" b="1" i="1" dirty="0" smtClean="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With </a:t>
            </a:r>
            <a:r>
              <a:rPr lang="en-US" sz="1600" b="1" i="1" dirty="0">
                <a:latin typeface="Alexandria" pitchFamily="2" charset="-78"/>
                <a:cs typeface="Alexandria" pitchFamily="2" charset="-78"/>
              </a:rPr>
              <a:t>a force-field analysis, </a:t>
            </a:r>
            <a:r>
              <a:rPr lang="en-US" sz="1600" dirty="0">
                <a:latin typeface="Alexandria" pitchFamily="2" charset="-78"/>
                <a:cs typeface="Alexandria" pitchFamily="2" charset="-78"/>
              </a:rPr>
              <a:t>we consider those forces inside and outside the organization that will support adoption of the proposal and those that will oppose it; and we need to be sure that the positive forces outweigh the negative. The forces may include the PESTLE factors mentioned above, the elements identified in Figure 9.4 and also the key stakeholders in the organization (see Chapter 6). If we conclude that the negative forces are just too strong, then the proposal is not feasible and must be abandoned or re-cast in a way that gets more positive forces behind </a:t>
            </a:r>
            <a:r>
              <a:rPr lang="en-US" sz="1600" dirty="0" smtClean="0">
                <a:latin typeface="Alexandria" pitchFamily="2" charset="-78"/>
                <a:cs typeface="Alexandria" pitchFamily="2" charset="-78"/>
              </a:rPr>
              <a:t>it. In </a:t>
            </a:r>
            <a:r>
              <a:rPr lang="en-US" sz="1600" dirty="0">
                <a:latin typeface="Alexandria" pitchFamily="2" charset="-78"/>
                <a:cs typeface="Alexandria" pitchFamily="2" charset="-78"/>
              </a:rPr>
              <a:t>considering the feasibility of options, we also need to think about their impacts and risks.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0401232"/>
      </p:ext>
    </p:extLst>
  </p:cSld>
  <p:clrMapOvr>
    <a:masterClrMapping/>
  </p:clrMapOvr>
  <mc:AlternateContent xmlns:mc="http://schemas.openxmlformats.org/markup-compatibility/2006" xmlns:p14="http://schemas.microsoft.com/office/powerpoint/2010/main">
    <mc:Choice Requires="p14">
      <p:transition spd="slow" p14:dur="2000" advTm="106225"/>
    </mc:Choice>
    <mc:Fallback xmlns="">
      <p:transition spd="slow" advTm="10622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379066"/>
            <a:ext cx="10508343" cy="49201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9174" y="1622846"/>
            <a:ext cx="10029371" cy="452570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800" b="1" dirty="0">
                <a:latin typeface="Alexandria" pitchFamily="2" charset="-78"/>
                <a:cs typeface="Alexandria" pitchFamily="2" charset="-78"/>
              </a:rPr>
              <a:t>4. Structure of a Business Case</a:t>
            </a:r>
          </a:p>
          <a:p>
            <a:pPr marL="0" indent="0">
              <a:buNone/>
            </a:pPr>
            <a:r>
              <a:rPr lang="en-US" sz="1800" b="1" dirty="0">
                <a:latin typeface="Alexandria" pitchFamily="2" charset="-78"/>
                <a:cs typeface="Alexandria" pitchFamily="2" charset="-78"/>
              </a:rPr>
              <a:t>the structure and content of most business cases are similar and tend to include these elements:</a:t>
            </a:r>
          </a:p>
          <a:p>
            <a:pPr marL="342900" indent="-342900">
              <a:buFont typeface="Arial" panose="020B0604020202020204" pitchFamily="34" charset="0"/>
              <a:buChar char="•"/>
            </a:pPr>
            <a:r>
              <a:rPr lang="en-US" sz="1800" dirty="0">
                <a:latin typeface="Alexandria" pitchFamily="2" charset="-78"/>
                <a:cs typeface="Alexandria" pitchFamily="2" charset="-78"/>
              </a:rPr>
              <a:t>introduction;</a:t>
            </a:r>
          </a:p>
          <a:p>
            <a:pPr marL="342900" indent="-342900">
              <a:buFont typeface="Arial" panose="020B0604020202020204" pitchFamily="34" charset="0"/>
              <a:buChar char="•"/>
            </a:pPr>
            <a:r>
              <a:rPr lang="en-US" sz="1800" dirty="0">
                <a:latin typeface="Alexandria" pitchFamily="2" charset="-78"/>
                <a:cs typeface="Alexandria" pitchFamily="2" charset="-78"/>
              </a:rPr>
              <a:t>management summary;</a:t>
            </a:r>
          </a:p>
          <a:p>
            <a:pPr marL="342900" indent="-342900">
              <a:buFont typeface="Arial" panose="020B0604020202020204" pitchFamily="34" charset="0"/>
              <a:buChar char="•"/>
            </a:pPr>
            <a:r>
              <a:rPr lang="en-US" sz="1800" dirty="0">
                <a:latin typeface="Alexandria" pitchFamily="2" charset="-78"/>
                <a:cs typeface="Alexandria" pitchFamily="2" charset="-78"/>
              </a:rPr>
              <a:t>description of the current situation;</a:t>
            </a:r>
          </a:p>
          <a:p>
            <a:pPr marL="342900" indent="-342900">
              <a:buFont typeface="Arial" panose="020B0604020202020204" pitchFamily="34" charset="0"/>
              <a:buChar char="•"/>
            </a:pPr>
            <a:r>
              <a:rPr lang="en-US" sz="1800" dirty="0">
                <a:latin typeface="Alexandria" pitchFamily="2" charset="-78"/>
                <a:cs typeface="Alexandria" pitchFamily="2" charset="-78"/>
              </a:rPr>
              <a:t>options considered;</a:t>
            </a:r>
          </a:p>
          <a:p>
            <a:pPr marL="342900" indent="-342900">
              <a:buFont typeface="Arial" panose="020B0604020202020204" pitchFamily="34" charset="0"/>
              <a:buChar char="•"/>
            </a:pPr>
            <a:r>
              <a:rPr lang="en-US" sz="1800" dirty="0">
                <a:latin typeface="Alexandria" pitchFamily="2" charset="-78"/>
                <a:cs typeface="Alexandria" pitchFamily="2" charset="-78"/>
              </a:rPr>
              <a:t>analysis of costs and benefits;</a:t>
            </a:r>
          </a:p>
          <a:p>
            <a:pPr marL="342900" indent="-342900">
              <a:buFont typeface="Arial" panose="020B0604020202020204" pitchFamily="34" charset="0"/>
              <a:buChar char="•"/>
            </a:pPr>
            <a:r>
              <a:rPr lang="en-US" sz="1800" dirty="0">
                <a:latin typeface="Alexandria" pitchFamily="2" charset="-78"/>
                <a:cs typeface="Alexandria" pitchFamily="2" charset="-78"/>
              </a:rPr>
              <a:t>impact assessment;</a:t>
            </a:r>
          </a:p>
          <a:p>
            <a:pPr marL="342900" indent="-342900">
              <a:buFont typeface="Arial" panose="020B0604020202020204" pitchFamily="34" charset="0"/>
              <a:buChar char="•"/>
            </a:pPr>
            <a:r>
              <a:rPr lang="en-US" sz="1800" dirty="0">
                <a:latin typeface="Alexandria" pitchFamily="2" charset="-78"/>
                <a:cs typeface="Alexandria" pitchFamily="2" charset="-78"/>
              </a:rPr>
              <a:t>risk assessment;</a:t>
            </a:r>
            <a:r>
              <a:rPr lang="en-US" sz="1800" b="1" dirty="0">
                <a:latin typeface="Alexandria" pitchFamily="2" charset="-78"/>
                <a:cs typeface="Alexandria" pitchFamily="2" charset="-78"/>
              </a:rPr>
              <a:t> </a:t>
            </a:r>
          </a:p>
          <a:p>
            <a:pPr marL="342900" indent="-342900">
              <a:buFont typeface="Arial" panose="020B0604020202020204" pitchFamily="34" charset="0"/>
              <a:buChar char="•"/>
            </a:pPr>
            <a:r>
              <a:rPr lang="en-US" sz="1800" dirty="0">
                <a:latin typeface="Alexandria" pitchFamily="2" charset="-78"/>
                <a:cs typeface="Alexandria" pitchFamily="2" charset="-78"/>
              </a:rPr>
              <a:t>recommendations;</a:t>
            </a:r>
          </a:p>
          <a:p>
            <a:pPr marL="342900" indent="-342900">
              <a:buFont typeface="Arial" panose="020B0604020202020204" pitchFamily="34" charset="0"/>
              <a:buChar char="•"/>
            </a:pPr>
            <a:r>
              <a:rPr lang="en-US" sz="1800" dirty="0">
                <a:latin typeface="Alexandria" pitchFamily="2" charset="-78"/>
                <a:cs typeface="Alexandria" pitchFamily="2" charset="-78"/>
              </a:rPr>
              <a:t>appendices, with supporting information.</a:t>
            </a:r>
            <a:endParaRPr lang="en-US" sz="1800" b="1" dirty="0">
              <a:latin typeface="Alexandria" pitchFamily="2" charset="-78"/>
              <a:cs typeface="Alexandria" pitchFamily="2" charset="-78"/>
            </a:endParaRPr>
          </a:p>
          <a:p>
            <a:pPr marL="0" indent="0">
              <a:buNone/>
            </a:pPr>
            <a:endParaRPr lang="en-US" sz="1800" b="1" dirty="0">
              <a:latin typeface="Alexandria" pitchFamily="2" charset="-78"/>
              <a:cs typeface="Alexandria" pitchFamily="2" charset="-78"/>
            </a:endParaRPr>
          </a:p>
          <a:p>
            <a:pPr marL="0" indent="0">
              <a:buNone/>
            </a:pPr>
            <a:r>
              <a:rPr lang="en-US" sz="1800" b="1" dirty="0">
                <a:latin typeface="Alexandria" pitchFamily="2" charset="-78"/>
                <a:cs typeface="Alexandria" pitchFamily="2" charset="-78"/>
              </a:rPr>
              <a:t> </a:t>
            </a:r>
          </a:p>
          <a:p>
            <a:pPr marL="0" indent="0">
              <a:buNone/>
            </a:pPr>
            <a:endParaRPr lang="en-US" sz="1800" dirty="0">
              <a:latin typeface="Alexandria" pitchFamily="2" charset="-78"/>
              <a:cs typeface="Alexandria" pitchFamily="2" charset="-78"/>
            </a:endParaRPr>
          </a:p>
        </p:txBody>
      </p:sp>
      <p:sp>
        <p:nvSpPr>
          <p:cNvPr id="8" name="Rectangle 7"/>
          <p:cNvSpPr/>
          <p:nvPr/>
        </p:nvSpPr>
        <p:spPr>
          <a:xfrm>
            <a:off x="1304668" y="70609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
        <p:nvSpPr>
          <p:cNvPr id="10" name="Title 1"/>
          <p:cNvSpPr txBox="1">
            <a:spLocks/>
          </p:cNvSpPr>
          <p:nvPr/>
        </p:nvSpPr>
        <p:spPr>
          <a:xfrm>
            <a:off x="2641601" y="827091"/>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23284873"/>
      </p:ext>
    </p:extLst>
  </p:cSld>
  <p:clrMapOvr>
    <a:masterClrMapping/>
  </p:clrMapOvr>
  <mc:AlternateContent xmlns:mc="http://schemas.openxmlformats.org/markup-compatibility/2006" xmlns:p14="http://schemas.microsoft.com/office/powerpoint/2010/main">
    <mc:Choice Requires="p14">
      <p:transition spd="slow" p14:dur="2000" advTm="116145"/>
    </mc:Choice>
    <mc:Fallback xmlns="">
      <p:transition spd="slow" advTm="11614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5" y="1379065"/>
            <a:ext cx="10914743" cy="4927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7996" y="1519641"/>
            <a:ext cx="10072914" cy="409269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800" b="1" dirty="0">
                <a:latin typeface="Alexandria" pitchFamily="2" charset="-78"/>
                <a:cs typeface="Alexandria" pitchFamily="2" charset="-78"/>
              </a:rPr>
              <a:t>Introduction</a:t>
            </a:r>
          </a:p>
          <a:p>
            <a:pPr marL="0" indent="0" algn="just">
              <a:buNone/>
            </a:pPr>
            <a:r>
              <a:rPr lang="en-US" sz="1800" dirty="0">
                <a:latin typeface="Alexandria" pitchFamily="2" charset="-78"/>
                <a:cs typeface="Alexandria" pitchFamily="2" charset="-78"/>
              </a:rPr>
              <a:t>This sets the scene and explains why the business case is being presented. Where relevant, it should also describe the methods used to examine the business issue and acknowledge those who have contributed to the study.</a:t>
            </a:r>
          </a:p>
          <a:p>
            <a:pPr marL="342900" indent="-342900" algn="just">
              <a:buFont typeface="Arial" panose="020B0604020202020204" pitchFamily="34" charset="0"/>
              <a:buChar char="•"/>
            </a:pPr>
            <a:r>
              <a:rPr lang="en-US" sz="1800" b="1" dirty="0">
                <a:latin typeface="Alexandria" pitchFamily="2" charset="-78"/>
                <a:cs typeface="Alexandria" pitchFamily="2" charset="-78"/>
              </a:rPr>
              <a:t>Management summary</a:t>
            </a:r>
          </a:p>
          <a:p>
            <a:pPr algn="just"/>
            <a:r>
              <a:rPr lang="en-US" sz="1800" dirty="0">
                <a:latin typeface="Alexandria" pitchFamily="2" charset="-78"/>
                <a:cs typeface="Alexandria" pitchFamily="2" charset="-78"/>
              </a:rPr>
              <a:t>this is the most important part of the document as it is possibly the only part that the senior decision-makers will study properly. It should be written after the rest of the document has been completed and should distill the whole of the business case into a few paragraphs. </a:t>
            </a:r>
            <a:r>
              <a:rPr lang="en-US" sz="1800" b="1" i="1" dirty="0">
                <a:latin typeface="Alexandria" pitchFamily="2" charset="-78"/>
                <a:cs typeface="Alexandria" pitchFamily="2" charset="-78"/>
              </a:rPr>
              <a:t>In an ideal situation, three paragraphs should suffice:</a:t>
            </a:r>
          </a:p>
          <a:p>
            <a:pPr marL="342900" lvl="5" indent="-342900" algn="just">
              <a:buFont typeface="Arial" panose="020B0604020202020204" pitchFamily="34" charset="0"/>
              <a:buChar char="•"/>
            </a:pPr>
            <a:r>
              <a:rPr lang="en-US" sz="1800" dirty="0">
                <a:latin typeface="Alexandria" pitchFamily="2" charset="-78"/>
                <a:cs typeface="Alexandria" pitchFamily="2" charset="-78"/>
              </a:rPr>
              <a:t>What the study was about and what was found out about the issues under consideration.</a:t>
            </a:r>
          </a:p>
          <a:p>
            <a:pPr marL="342900" lvl="5" indent="-342900" algn="just">
              <a:buFont typeface="Arial" panose="020B0604020202020204" pitchFamily="34" charset="0"/>
              <a:buChar char="•"/>
            </a:pPr>
            <a:r>
              <a:rPr lang="en-US" sz="1800" dirty="0">
                <a:latin typeface="Alexandria" pitchFamily="2" charset="-78"/>
                <a:cs typeface="Alexandria" pitchFamily="2" charset="-78"/>
              </a:rPr>
              <a:t>A survey of the options considered, with their principal advantages and dis-advantages.</a:t>
            </a:r>
          </a:p>
          <a:p>
            <a:pPr marL="342900" lvl="5" indent="-342900" algn="just">
              <a:buFont typeface="Arial" panose="020B0604020202020204" pitchFamily="34" charset="0"/>
              <a:buChar char="•"/>
            </a:pPr>
            <a:r>
              <a:rPr lang="en-US" sz="1800" dirty="0">
                <a:latin typeface="Alexandria" pitchFamily="2" charset="-78"/>
                <a:cs typeface="Alexandria" pitchFamily="2" charset="-78"/>
              </a:rPr>
              <a:t>A clear statement of the recommendation being made and the decision required</a:t>
            </a:r>
            <a:r>
              <a:rPr lang="en-US" sz="1800" dirty="0" smtClean="0">
                <a:latin typeface="Alexandria" pitchFamily="2" charset="-78"/>
                <a:cs typeface="Alexandria" pitchFamily="2" charset="-78"/>
              </a:rPr>
              <a:t>.</a:t>
            </a:r>
            <a:endParaRPr lang="en-US" sz="1800" b="1" dirty="0">
              <a:latin typeface="Alexandria" pitchFamily="2" charset="-78"/>
              <a:cs typeface="Alexandria" pitchFamily="2" charset="-78"/>
            </a:endParaRPr>
          </a:p>
          <a:p>
            <a:pPr marL="0" indent="0" algn="just">
              <a:buNone/>
            </a:pPr>
            <a:endParaRPr lang="en-US" sz="1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899886"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68216031"/>
      </p:ext>
    </p:extLst>
  </p:cSld>
  <p:clrMapOvr>
    <a:masterClrMapping/>
  </p:clrMapOvr>
  <mc:AlternateContent xmlns:mc="http://schemas.openxmlformats.org/markup-compatibility/2006" xmlns:p14="http://schemas.microsoft.com/office/powerpoint/2010/main">
    <mc:Choice Requires="p14">
      <p:transition spd="slow" p14:dur="2000" advTm="127530"/>
    </mc:Choice>
    <mc:Fallback xmlns="">
      <p:transition spd="slow" advTm="12753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943772" cy="4441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98286" y="1911475"/>
            <a:ext cx="10145485" cy="3778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4. Structure of a Business Case</a:t>
            </a:r>
          </a:p>
          <a:p>
            <a:pPr marL="457200" indent="-457200" algn="just">
              <a:buFont typeface="Arial" panose="020B0604020202020204" pitchFamily="34" charset="0"/>
              <a:buChar char="•"/>
            </a:pPr>
            <a:r>
              <a:rPr lang="en-US" sz="1800" b="1" dirty="0">
                <a:latin typeface="Alexandria" pitchFamily="2" charset="-78"/>
                <a:cs typeface="Alexandria" pitchFamily="2" charset="-78"/>
              </a:rPr>
              <a:t>Description of the current situation</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This section of the document discusses the current situation and explains where the problems and opportunities lie. As long as these issues are covered to a sufficient level of detail.</a:t>
            </a:r>
          </a:p>
          <a:p>
            <a:pPr marL="457200" indent="-457200" algn="just">
              <a:buFont typeface="Arial" panose="020B0604020202020204" pitchFamily="34" charset="0"/>
              <a:buChar char="•"/>
            </a:pPr>
            <a:r>
              <a:rPr lang="en-US" sz="1800" b="1" dirty="0">
                <a:latin typeface="Alexandria" pitchFamily="2" charset="-78"/>
                <a:cs typeface="Alexandria" pitchFamily="2" charset="-78"/>
              </a:rPr>
              <a:t>Options considered</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In this section , the options to be considered are described with a brief explanation of why this option is recommended and why the others not recommended.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72439"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09809168"/>
      </p:ext>
    </p:extLst>
  </p:cSld>
  <p:clrMapOvr>
    <a:masterClrMapping/>
  </p:clrMapOvr>
  <mc:AlternateContent xmlns:mc="http://schemas.openxmlformats.org/markup-compatibility/2006" xmlns:p14="http://schemas.microsoft.com/office/powerpoint/2010/main">
    <mc:Choice Requires="p14">
      <p:transition spd="slow" p14:dur="2000" advTm="46701"/>
    </mc:Choice>
    <mc:Fallback xmlns="">
      <p:transition spd="slow" advTm="4670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424" y="1379066"/>
            <a:ext cx="10771076" cy="44556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4" y="1857829"/>
            <a:ext cx="10508006" cy="37737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800" b="1" dirty="0">
                <a:latin typeface="Alexandria" pitchFamily="2" charset="-78"/>
                <a:cs typeface="Alexandria" pitchFamily="2" charset="-78"/>
              </a:rPr>
              <a:t>Analysis of costs and benefits</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Cost–benefit analysis is one of the most interesting – and also the most difficult – aspects of business case development. </a:t>
            </a:r>
            <a:r>
              <a:rPr lang="en-US" sz="1800" dirty="0" smtClean="0">
                <a:latin typeface="Alexandria" pitchFamily="2" charset="-78"/>
                <a:cs typeface="Alexandria" pitchFamily="2" charset="-78"/>
              </a:rPr>
              <a:t>Although </a:t>
            </a:r>
            <a:r>
              <a:rPr lang="en-US" sz="1800" dirty="0">
                <a:latin typeface="Alexandria" pitchFamily="2" charset="-78"/>
                <a:cs typeface="Alexandria" pitchFamily="2" charset="-78"/>
              </a:rPr>
              <a:t>cost–benefit analysis is interesting, it does pose a number of challenges:</a:t>
            </a:r>
          </a:p>
          <a:p>
            <a:pPr marL="342900" lvl="1" indent="-342900" algn="just">
              <a:buFont typeface="Arial" panose="020B0604020202020204" pitchFamily="34" charset="0"/>
              <a:buChar char="•"/>
            </a:pPr>
            <a:r>
              <a:rPr lang="en-US" sz="1800" dirty="0">
                <a:latin typeface="Alexandria" pitchFamily="2" charset="-78"/>
                <a:cs typeface="Alexandria" pitchFamily="2" charset="-78"/>
              </a:rPr>
              <a:t>working out in the first place where costs will be incurred and where benefits can be expected;</a:t>
            </a:r>
          </a:p>
          <a:p>
            <a:pPr marL="342900" lvl="1" indent="-342900" algn="just">
              <a:buFont typeface="Arial" panose="020B0604020202020204" pitchFamily="34" charset="0"/>
              <a:buChar char="•"/>
            </a:pPr>
            <a:r>
              <a:rPr lang="en-US" sz="1800" dirty="0">
                <a:latin typeface="Alexandria" pitchFamily="2" charset="-78"/>
                <a:cs typeface="Alexandria" pitchFamily="2" charset="-78"/>
              </a:rPr>
              <a:t>being realistic about whether the benefits will be realized in practice;</a:t>
            </a:r>
          </a:p>
          <a:p>
            <a:pPr marL="342900" lvl="1" indent="-342900" algn="just">
              <a:buFont typeface="Arial" panose="020B0604020202020204" pitchFamily="34" charset="0"/>
              <a:buChar char="•"/>
            </a:pPr>
            <a:r>
              <a:rPr lang="en-US" sz="1800" dirty="0">
                <a:latin typeface="Alexandria" pitchFamily="2" charset="-78"/>
                <a:cs typeface="Alexandria" pitchFamily="2" charset="-78"/>
              </a:rPr>
              <a:t>placing a value on intangible elements like ‘improved customer satisfaction’ or ‘better staff morale’.</a:t>
            </a:r>
          </a:p>
          <a:p>
            <a:pPr marL="0" indent="0" algn="just">
              <a:buNone/>
            </a:pPr>
            <a:r>
              <a:rPr lang="en-US" sz="1800" b="1" i="1" dirty="0">
                <a:latin typeface="Alexandria" pitchFamily="2" charset="-78"/>
                <a:cs typeface="Alexandria" pitchFamily="2" charset="-78"/>
              </a:rPr>
              <a:t>Costs and benefits fit into one of four categories, as illustrated in Figure 9.6.</a:t>
            </a:r>
          </a:p>
          <a:p>
            <a:pPr marL="0" indent="0" algn="just">
              <a:buNone/>
            </a:pPr>
            <a:r>
              <a:rPr lang="en-US" sz="1800" b="1" dirty="0">
                <a:latin typeface="Alexandria" pitchFamily="2" charset="-78"/>
                <a:cs typeface="Alexandria" pitchFamily="2" charset="-78"/>
              </a:rPr>
              <a:t> </a:t>
            </a:r>
          </a:p>
          <a:p>
            <a:pPr marL="0" indent="0" algn="just">
              <a:buNone/>
            </a:pPr>
            <a:endParaRPr lang="en-US" sz="1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45741909"/>
      </p:ext>
    </p:extLst>
  </p:cSld>
  <p:clrMapOvr>
    <a:masterClrMapping/>
  </p:clrMapOvr>
  <mc:AlternateContent xmlns:mc="http://schemas.openxmlformats.org/markup-compatibility/2006" xmlns:p14="http://schemas.microsoft.com/office/powerpoint/2010/main">
    <mc:Choice Requires="p14">
      <p:transition spd="slow" p14:dur="2000" advTm="79919"/>
    </mc:Choice>
    <mc:Fallback xmlns="">
      <p:transition spd="slow" advTm="7991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379066"/>
            <a:ext cx="10553700"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800" dirty="0">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1074057" y="2491039"/>
            <a:ext cx="9405257" cy="3541462"/>
          </a:xfrm>
          <a:prstGeom prst="rect">
            <a:avLst/>
          </a:prstGeom>
        </p:spPr>
      </p:pic>
      <p:sp>
        <p:nvSpPr>
          <p:cNvPr id="2" name="Rectangle 1"/>
          <p:cNvSpPr/>
          <p:nvPr/>
        </p:nvSpPr>
        <p:spPr>
          <a:xfrm>
            <a:off x="921063" y="1986264"/>
            <a:ext cx="4657044" cy="338554"/>
          </a:xfrm>
          <a:prstGeom prst="rect">
            <a:avLst/>
          </a:prstGeom>
        </p:spPr>
        <p:txBody>
          <a:bodyPr wrap="none">
            <a:spAutoFit/>
          </a:bodyPr>
          <a:lstStyle/>
          <a:p>
            <a:r>
              <a:rPr lang="en-US" sz="1600" b="1" dirty="0">
                <a:solidFill>
                  <a:srgbClr val="221E1F"/>
                </a:solidFill>
                <a:latin typeface="Alexandria" pitchFamily="2" charset="-78"/>
                <a:cs typeface="Alexandria" pitchFamily="2" charset="-78"/>
              </a:rPr>
              <a:t>Figure 9.6 Categories of costs and benefits</a:t>
            </a:r>
            <a:endParaRPr lang="en-US" sz="1600" b="1" dirty="0">
              <a:latin typeface="Alexandria" pitchFamily="2" charset="-78"/>
              <a:cs typeface="Alexandria" pitchFamily="2" charset="-78"/>
            </a:endParaRPr>
          </a:p>
        </p:txBody>
      </p:sp>
      <p:sp>
        <p:nvSpPr>
          <p:cNvPr id="10"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50" y="69178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46998862"/>
      </p:ext>
    </p:extLst>
  </p:cSld>
  <p:clrMapOvr>
    <a:masterClrMapping/>
  </p:clrMapOvr>
  <mc:AlternateContent xmlns:mc="http://schemas.openxmlformats.org/markup-compatibility/2006" xmlns:p14="http://schemas.microsoft.com/office/powerpoint/2010/main">
    <mc:Choice Requires="p14">
      <p:transition spd="slow" p14:dur="2000" advTm="54365"/>
    </mc:Choice>
    <mc:Fallback xmlns="">
      <p:transition spd="slow" advTm="54365"/>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070011"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41829" y="1911475"/>
            <a:ext cx="10247085" cy="38797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800" b="1" dirty="0">
                <a:latin typeface="Alexandria" pitchFamily="2" charset="-78"/>
                <a:cs typeface="Alexandria" pitchFamily="2" charset="-78"/>
              </a:rPr>
              <a:t>Analysis of costs and benefits:</a:t>
            </a:r>
          </a:p>
          <a:p>
            <a:pPr marL="0" indent="0" algn="just">
              <a:buNone/>
            </a:pPr>
            <a:r>
              <a:rPr lang="en-US" sz="1800" b="1" dirty="0">
                <a:latin typeface="Alexandria" pitchFamily="2" charset="-78"/>
                <a:cs typeface="Alexandria" pitchFamily="2" charset="-78"/>
              </a:rPr>
              <a:t>Tangible costs</a:t>
            </a:r>
          </a:p>
          <a:p>
            <a:pPr marL="457200" indent="-457200" algn="just">
              <a:buFont typeface="Arial" panose="020B0604020202020204" pitchFamily="34" charset="0"/>
              <a:buChar char="•"/>
            </a:pPr>
            <a:r>
              <a:rPr lang="en-US" sz="1800" b="1" dirty="0">
                <a:latin typeface="Alexandria" pitchFamily="2" charset="-78"/>
                <a:cs typeface="Alexandria" pitchFamily="2" charset="-78"/>
              </a:rPr>
              <a:t>Development staff costs: </a:t>
            </a:r>
            <a:r>
              <a:rPr lang="en-US" sz="1800" dirty="0">
                <a:latin typeface="Alexandria" pitchFamily="2" charset="-78"/>
                <a:cs typeface="Alexandria" pitchFamily="2" charset="-78"/>
              </a:rPr>
              <a:t>In many projects, particularly those that involve developing new processes or IT systems, these will be a major cost element.</a:t>
            </a:r>
          </a:p>
          <a:p>
            <a:pPr marL="457200" indent="-457200" algn="just">
              <a:buFont typeface="Arial" panose="020B0604020202020204" pitchFamily="34" charset="0"/>
              <a:buChar char="•"/>
            </a:pPr>
            <a:r>
              <a:rPr lang="en-US" sz="1800" b="1" dirty="0">
                <a:latin typeface="Alexandria" pitchFamily="2" charset="-78"/>
                <a:cs typeface="Alexandria" pitchFamily="2" charset="-78"/>
              </a:rPr>
              <a:t>User staff costs: </a:t>
            </a:r>
            <a:r>
              <a:rPr lang="en-US" sz="1800" dirty="0">
                <a:latin typeface="Alexandria" pitchFamily="2" charset="-78"/>
                <a:cs typeface="Alexandria" pitchFamily="2" charset="-78"/>
              </a:rPr>
              <a:t>These are often forgotten but can be significant. User staff will have to be available for the initial investigation and analysis. </a:t>
            </a:r>
          </a:p>
          <a:p>
            <a:pPr marL="457200" indent="-457200" algn="just">
              <a:buFont typeface="Arial" panose="020B0604020202020204" pitchFamily="34" charset="0"/>
              <a:buChar char="•"/>
            </a:pPr>
            <a:r>
              <a:rPr lang="en-US" sz="1800" b="1" dirty="0">
                <a:latin typeface="Alexandria" pitchFamily="2" charset="-78"/>
                <a:cs typeface="Alexandria" pitchFamily="2" charset="-78"/>
              </a:rPr>
              <a:t>Equipment:</a:t>
            </a:r>
            <a:r>
              <a:rPr lang="en-US" sz="1800" dirty="0">
                <a:latin typeface="Alexandria" pitchFamily="2" charset="-78"/>
                <a:cs typeface="Alexandria" pitchFamily="2" charset="-78"/>
              </a:rPr>
              <a:t> Where IT is involved, there will often be a need to purchase new hardware. </a:t>
            </a:r>
          </a:p>
          <a:p>
            <a:pPr marL="457200" indent="-457200" algn="just">
              <a:buFont typeface="Arial" panose="020B0604020202020204" pitchFamily="34" charset="0"/>
              <a:buChar char="•"/>
            </a:pPr>
            <a:r>
              <a:rPr lang="en-US" sz="1800" b="1" dirty="0">
                <a:latin typeface="Alexandria" pitchFamily="2" charset="-78"/>
                <a:cs typeface="Alexandria" pitchFamily="2" charset="-78"/>
              </a:rPr>
              <a:t>Infrastructure:</a:t>
            </a:r>
            <a:r>
              <a:rPr lang="en-US" sz="1800" dirty="0">
                <a:latin typeface="Alexandria" pitchFamily="2" charset="-78"/>
                <a:cs typeface="Alexandria" pitchFamily="2" charset="-78"/>
              </a:rPr>
              <a:t> This includes elements like cabling and networks.</a:t>
            </a:r>
          </a:p>
          <a:p>
            <a:pPr marL="457200" indent="-457200" algn="just">
              <a:buFont typeface="Arial" panose="020B0604020202020204" pitchFamily="34" charset="0"/>
              <a:buChar char="•"/>
            </a:pPr>
            <a:r>
              <a:rPr lang="en-US" sz="1800" b="1" dirty="0">
                <a:latin typeface="Alexandria" pitchFamily="2" charset="-78"/>
                <a:cs typeface="Alexandria" pitchFamily="2" charset="-78"/>
              </a:rPr>
              <a:t>Packaged software: </a:t>
            </a:r>
            <a:r>
              <a:rPr lang="en-US" sz="1800" dirty="0">
                <a:latin typeface="Alexandria" pitchFamily="2" charset="-78"/>
                <a:cs typeface="Alexandria" pitchFamily="2" charset="-78"/>
              </a:rPr>
              <a:t>Estimates of the cost of this can be obtained from package vendors, probably based on the proposed number of users or licenses.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70840"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417972"/>
      </p:ext>
    </p:extLst>
  </p:cSld>
  <p:clrMapOvr>
    <a:masterClrMapping/>
  </p:clrMapOvr>
  <mc:AlternateContent xmlns:mc="http://schemas.openxmlformats.org/markup-compatibility/2006" xmlns:p14="http://schemas.microsoft.com/office/powerpoint/2010/main">
    <mc:Choice Requires="p14">
      <p:transition spd="slow" p14:dur="2000" advTm="97618"/>
    </mc:Choice>
    <mc:Fallback xmlns="">
      <p:transition spd="slow" advTm="97618"/>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379066"/>
            <a:ext cx="10742386"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27314" y="1911475"/>
            <a:ext cx="10116457" cy="38506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800" b="1" dirty="0">
                <a:latin typeface="Alexandria" pitchFamily="2" charset="-78"/>
                <a:cs typeface="Alexandria" pitchFamily="2" charset="-78"/>
              </a:rPr>
              <a:t>Analysis of costs and benefits:</a:t>
            </a:r>
          </a:p>
          <a:p>
            <a:pPr marL="0" indent="0" algn="just">
              <a:buNone/>
            </a:pPr>
            <a:r>
              <a:rPr lang="en-US" sz="2800" b="1" dirty="0">
                <a:latin typeface="Alexandria" pitchFamily="2" charset="-78"/>
                <a:cs typeface="Alexandria" pitchFamily="2" charset="-78"/>
              </a:rPr>
              <a:t>Tangible costs</a:t>
            </a:r>
          </a:p>
          <a:p>
            <a:pPr marL="457200" indent="-457200" algn="just">
              <a:buFont typeface="Arial" panose="020B0604020202020204" pitchFamily="34" charset="0"/>
              <a:buChar char="•"/>
            </a:pPr>
            <a:r>
              <a:rPr lang="en-US" sz="2800" b="1" dirty="0" smtClean="0">
                <a:latin typeface="Alexandria" pitchFamily="2" charset="-78"/>
                <a:cs typeface="Alexandria" pitchFamily="2" charset="-78"/>
              </a:rPr>
              <a:t>Relocation</a:t>
            </a:r>
            <a:r>
              <a:rPr lang="en-US" sz="2800" b="1" dirty="0">
                <a:latin typeface="Alexandria" pitchFamily="2" charset="-78"/>
                <a:cs typeface="Alexandria" pitchFamily="2" charset="-78"/>
              </a:rPr>
              <a:t>: </a:t>
            </a:r>
            <a:r>
              <a:rPr lang="en-US" sz="2800" dirty="0">
                <a:latin typeface="Alexandria" pitchFamily="2" charset="-78"/>
                <a:cs typeface="Alexandria" pitchFamily="2" charset="-78"/>
              </a:rPr>
              <a:t>This can be quite difficult to cost. </a:t>
            </a:r>
          </a:p>
          <a:p>
            <a:pPr marL="457200" indent="-457200" algn="just">
              <a:buFont typeface="Arial" panose="020B0604020202020204" pitchFamily="34" charset="0"/>
              <a:buChar char="•"/>
            </a:pPr>
            <a:r>
              <a:rPr lang="en-US" sz="2800" b="1" dirty="0">
                <a:latin typeface="Alexandria" pitchFamily="2" charset="-78"/>
                <a:cs typeface="Alexandria" pitchFamily="2" charset="-78"/>
              </a:rPr>
              <a:t>Staff training and retraining: </a:t>
            </a:r>
            <a:r>
              <a:rPr lang="en-US" sz="2800" dirty="0">
                <a:latin typeface="Alexandria" pitchFamily="2" charset="-78"/>
                <a:cs typeface="Alexandria" pitchFamily="2" charset="-78"/>
              </a:rPr>
              <a:t>To work this out, we need to know how many people need to be trained and what they need to learn. </a:t>
            </a:r>
          </a:p>
          <a:p>
            <a:pPr marL="457200" indent="-457200" algn="just">
              <a:buFont typeface="Arial" panose="020B0604020202020204" pitchFamily="34" charset="0"/>
              <a:buChar char="•"/>
            </a:pPr>
            <a:r>
              <a:rPr lang="en-US" sz="2800" b="1" dirty="0">
                <a:latin typeface="Alexandria" pitchFamily="2" charset="-78"/>
                <a:cs typeface="Alexandria" pitchFamily="2" charset="-78"/>
              </a:rPr>
              <a:t>Ongoing costs: </a:t>
            </a:r>
            <a:r>
              <a:rPr lang="en-US" sz="2800" dirty="0">
                <a:latin typeface="Alexandria" pitchFamily="2" charset="-78"/>
                <a:cs typeface="Alexandria" pitchFamily="2" charset="-78"/>
              </a:rPr>
              <a:t>Once any new systems are in place, they will require maintenance and support,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68237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6319838"/>
      </p:ext>
    </p:extLst>
  </p:cSld>
  <p:clrMapOvr>
    <a:masterClrMapping/>
  </p:clrMapOvr>
  <mc:AlternateContent xmlns:mc="http://schemas.openxmlformats.org/markup-compatibility/2006" xmlns:p14="http://schemas.microsoft.com/office/powerpoint/2010/main">
    <mc:Choice Requires="p14">
      <p:transition spd="slow" p14:dur="2000" advTm="49123"/>
    </mc:Choice>
    <mc:Fallback xmlns="">
      <p:transition spd="slow" advTm="49123"/>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800443"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4742" y="1944913"/>
            <a:ext cx="10464801" cy="38462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800" b="1" dirty="0">
                <a:latin typeface="Alexandria" pitchFamily="2" charset="-78"/>
                <a:cs typeface="Alexandria" pitchFamily="2" charset="-78"/>
              </a:rPr>
              <a:t>Analysis of costs and benefits:</a:t>
            </a:r>
          </a:p>
          <a:p>
            <a:pPr marL="0" indent="0" algn="just">
              <a:buNone/>
            </a:pPr>
            <a:r>
              <a:rPr lang="en-US" sz="1800" b="1" dirty="0">
                <a:latin typeface="Alexandria" pitchFamily="2" charset="-78"/>
                <a:cs typeface="Alexandria" pitchFamily="2" charset="-78"/>
              </a:rPr>
              <a:t>Intangible costs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b="1" dirty="0">
                <a:latin typeface="Alexandria" pitchFamily="2" charset="-78"/>
                <a:cs typeface="Alexandria" pitchFamily="2" charset="-78"/>
              </a:rPr>
              <a:t>Disruption and loss of productivity: </a:t>
            </a:r>
            <a:r>
              <a:rPr lang="en-US" sz="1800" dirty="0">
                <a:latin typeface="Alexandria" pitchFamily="2" charset="-78"/>
                <a:cs typeface="Alexandria" pitchFamily="2" charset="-78"/>
              </a:rPr>
              <a:t>However good a new process or system is in the long run, there is bound to be some disruption as it is introduced. </a:t>
            </a:r>
          </a:p>
          <a:p>
            <a:pPr marL="457200" indent="-457200" algn="just">
              <a:buFont typeface="Arial" panose="020B0604020202020204" pitchFamily="34" charset="0"/>
              <a:buChar char="•"/>
            </a:pPr>
            <a:r>
              <a:rPr lang="en-US" sz="1800" b="1" dirty="0">
                <a:latin typeface="Alexandria" pitchFamily="2" charset="-78"/>
                <a:cs typeface="Alexandria" pitchFamily="2" charset="-78"/>
              </a:rPr>
              <a:t>Recruitment:</a:t>
            </a:r>
            <a:r>
              <a:rPr lang="en-US" sz="1800" dirty="0">
                <a:latin typeface="Alexandria" pitchFamily="2" charset="-78"/>
                <a:cs typeface="Alexandria" pitchFamily="2" charset="-78"/>
              </a:rPr>
              <a:t> This ought to be tangible but organizations often have little idea of the total cost to recruit someone although elements of this cost, such as agency fees, will be tangible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85354" y="73579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7874322"/>
      </p:ext>
    </p:extLst>
  </p:cSld>
  <p:clrMapOvr>
    <a:masterClrMapping/>
  </p:clrMapOvr>
  <mc:AlternateContent xmlns:mc="http://schemas.openxmlformats.org/markup-compatibility/2006" xmlns:p14="http://schemas.microsoft.com/office/powerpoint/2010/main">
    <mc:Choice Requires="p14">
      <p:transition spd="slow" p14:dur="2000" advTm="51073"/>
    </mc:Choice>
    <mc:Fallback xmlns="">
      <p:transition spd="slow" advTm="51073"/>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41828" y="1519641"/>
            <a:ext cx="10072915" cy="4005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Tangible benefits</a:t>
            </a: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Staff savings: </a:t>
            </a:r>
            <a:r>
              <a:rPr lang="en-US" sz="1600" dirty="0">
                <a:latin typeface="Alexandria" pitchFamily="2" charset="-78"/>
                <a:cs typeface="Alexandria" pitchFamily="2" charset="-78"/>
              </a:rPr>
              <a:t>This is the most obvious saving, though many organizations are now so lean that it is hard to see where further reductions will come from. </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effort and improved speed of working: </a:t>
            </a:r>
            <a:r>
              <a:rPr lang="en-US" sz="1600" dirty="0">
                <a:latin typeface="Alexandria" pitchFamily="2" charset="-78"/>
                <a:cs typeface="Alexandria" pitchFamily="2" charset="-78"/>
              </a:rPr>
              <a:t>If staff posts are not completely removed, it may be possible to carry out some tasks in a shorter timescale thus freeing up time for other work. </a:t>
            </a:r>
          </a:p>
          <a:p>
            <a:pPr marL="342900" indent="-342900" algn="just">
              <a:buFont typeface="Arial" panose="020B0604020202020204" pitchFamily="34" charset="0"/>
              <a:buChar char="•"/>
            </a:pPr>
            <a:r>
              <a:rPr lang="en-US" sz="1600" b="1" dirty="0">
                <a:latin typeface="Alexandria" pitchFamily="2" charset="-78"/>
                <a:cs typeface="Alexandria" pitchFamily="2" charset="-78"/>
              </a:rPr>
              <a:t>Faster responses to customers: </a:t>
            </a:r>
            <a:r>
              <a:rPr lang="en-US" sz="1600" dirty="0">
                <a:latin typeface="Alexandria" pitchFamily="2" charset="-78"/>
                <a:cs typeface="Alexandria" pitchFamily="2" charset="-78"/>
              </a:rPr>
              <a:t>It would be necessary to make a pre-change measurement of the time taken to respond to customers’ needs in order to quantify any possible benefits.</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accommodation costs: </a:t>
            </a:r>
            <a:r>
              <a:rPr lang="en-US" sz="1600" dirty="0">
                <a:latin typeface="Alexandria" pitchFamily="2" charset="-78"/>
                <a:cs typeface="Alexandria" pitchFamily="2" charset="-78"/>
              </a:rPr>
              <a:t>These may have already been factored into the cost of employing staff. The facilities or finance department should have some idea about the cost of accommodation.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inventory: New systems – </a:t>
            </a:r>
            <a:r>
              <a:rPr lang="en-US" sz="1600" dirty="0">
                <a:latin typeface="Alexandria" pitchFamily="2" charset="-78"/>
                <a:cs typeface="Alexandria" pitchFamily="2" charset="-78"/>
              </a:rPr>
              <a:t>especially ‘just in time’ systems – usually result in the need to hold less stock. </a:t>
            </a:r>
          </a:p>
          <a:p>
            <a:pPr marL="342900" indent="-342900" algn="just">
              <a:buFont typeface="Arial" panose="020B0604020202020204" pitchFamily="34" charset="0"/>
              <a:buChar char="•"/>
            </a:pPr>
            <a:r>
              <a:rPr lang="en-US" sz="1600" b="1" dirty="0">
                <a:latin typeface="Alexandria" pitchFamily="2" charset="-78"/>
                <a:cs typeface="Alexandria" pitchFamily="2" charset="-78"/>
              </a:rPr>
              <a:t>Other costs reductions: These </a:t>
            </a:r>
            <a:r>
              <a:rPr lang="en-US" sz="1600" dirty="0">
                <a:latin typeface="Alexandria" pitchFamily="2" charset="-78"/>
                <a:cs typeface="Alexandria" pitchFamily="2" charset="-78"/>
              </a:rPr>
              <a:t>include things like reduced overtime working,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30497"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7442910"/>
      </p:ext>
    </p:extLst>
  </p:cSld>
  <p:clrMapOvr>
    <a:masterClrMapping/>
  </p:clrMapOvr>
  <mc:AlternateContent xmlns:mc="http://schemas.openxmlformats.org/markup-compatibility/2006" xmlns:p14="http://schemas.microsoft.com/office/powerpoint/2010/main">
    <mc:Choice Requires="p14">
      <p:transition spd="slow" p14:dur="2000" advTm="114832"/>
    </mc:Choice>
    <mc:Fallback xmlns="">
      <p:transition spd="slow" advTm="114832"/>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800443" cy="4484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20963" y="1645270"/>
            <a:ext cx="10290629" cy="39522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800" b="1" dirty="0">
                <a:latin typeface="Alexandria" pitchFamily="2" charset="-78"/>
                <a:cs typeface="Alexandria" pitchFamily="2" charset="-78"/>
              </a:rPr>
              <a:t>Analysis of costs and benefits:</a:t>
            </a:r>
          </a:p>
          <a:p>
            <a:pPr marL="0" indent="0" algn="just">
              <a:buNone/>
            </a:pPr>
            <a:r>
              <a:rPr lang="en-US" sz="1800" b="1" dirty="0">
                <a:latin typeface="Alexandria" pitchFamily="2" charset="-78"/>
                <a:cs typeface="Alexandria" pitchFamily="2" charset="-78"/>
              </a:rPr>
              <a:t>Intangible benefits</a:t>
            </a:r>
          </a:p>
          <a:p>
            <a:pPr marL="342900" indent="-342900" algn="just">
              <a:buFont typeface="Arial" panose="020B0604020202020204" pitchFamily="34" charset="0"/>
              <a:buChar char="•"/>
            </a:pPr>
            <a:r>
              <a:rPr lang="en-US" sz="1800" dirty="0">
                <a:latin typeface="Alexandria" pitchFamily="2" charset="-78"/>
                <a:cs typeface="Alexandria" pitchFamily="2" charset="-78"/>
              </a:rPr>
              <a:t>Increased job satisfaction;</a:t>
            </a:r>
          </a:p>
          <a:p>
            <a:pPr marL="342900" indent="-342900" algn="just">
              <a:buFont typeface="Arial" panose="020B0604020202020204" pitchFamily="34" charset="0"/>
              <a:buChar char="•"/>
            </a:pPr>
            <a:r>
              <a:rPr lang="en-US" sz="1800" dirty="0">
                <a:latin typeface="Alexandria" pitchFamily="2" charset="-78"/>
                <a:cs typeface="Alexandria" pitchFamily="2" charset="-78"/>
              </a:rPr>
              <a:t>Improved customer satisfaction </a:t>
            </a:r>
          </a:p>
          <a:p>
            <a:pPr marL="342900" indent="-342900" algn="just">
              <a:buFont typeface="Arial" panose="020B0604020202020204" pitchFamily="34" charset="0"/>
              <a:buChar char="•"/>
            </a:pPr>
            <a:r>
              <a:rPr lang="en-US" sz="1800" dirty="0">
                <a:latin typeface="Alexandria" pitchFamily="2" charset="-78"/>
                <a:cs typeface="Alexandria" pitchFamily="2" charset="-78"/>
              </a:rPr>
              <a:t>Better management information </a:t>
            </a:r>
          </a:p>
          <a:p>
            <a:pPr marL="342900" indent="-342900" algn="just">
              <a:buFont typeface="Arial" panose="020B0604020202020204" pitchFamily="34" charset="0"/>
              <a:buChar char="•"/>
            </a:pPr>
            <a:r>
              <a:rPr lang="en-US" sz="1800" dirty="0">
                <a:latin typeface="Alexandria" pitchFamily="2" charset="-78"/>
                <a:cs typeface="Alexandria" pitchFamily="2" charset="-78"/>
              </a:rPr>
              <a:t>Greater organizational flexibility: </a:t>
            </a:r>
          </a:p>
          <a:p>
            <a:pPr marL="342900" indent="-342900" algn="just">
              <a:buFont typeface="Arial" panose="020B0604020202020204" pitchFamily="34" charset="0"/>
              <a:buChar char="•"/>
            </a:pPr>
            <a:r>
              <a:rPr lang="en-US" sz="1800" dirty="0">
                <a:latin typeface="Alexandria" pitchFamily="2" charset="-78"/>
                <a:cs typeface="Alexandria" pitchFamily="2" charset="-78"/>
              </a:rPr>
              <a:t>More problem-solving time: </a:t>
            </a:r>
          </a:p>
          <a:p>
            <a:pPr marL="342900" indent="-342900" algn="just">
              <a:buFont typeface="Arial" panose="020B0604020202020204" pitchFamily="34" charset="0"/>
              <a:buChar char="•"/>
            </a:pPr>
            <a:r>
              <a:rPr lang="en-US" sz="1800" dirty="0">
                <a:latin typeface="Alexandria" pitchFamily="2" charset="-78"/>
                <a:cs typeface="Alexandria" pitchFamily="2" charset="-78"/>
              </a:rPr>
              <a:t>Improved presentation or better market image: </a:t>
            </a:r>
          </a:p>
          <a:p>
            <a:pPr marL="342900" indent="-342900" algn="just">
              <a:buFont typeface="Arial" panose="020B0604020202020204" pitchFamily="34" charset="0"/>
              <a:buChar char="•"/>
            </a:pPr>
            <a:r>
              <a:rPr lang="en-US" sz="1800" dirty="0">
                <a:latin typeface="Alexandria" pitchFamily="2" charset="-78"/>
                <a:cs typeface="Alexandria" pitchFamily="2" charset="-78"/>
              </a:rPr>
              <a:t>Better communications: </a:t>
            </a:r>
          </a:p>
          <a:p>
            <a:pPr marL="0" indent="0" algn="just">
              <a:buNone/>
            </a:pPr>
            <a:r>
              <a:rPr lang="en-US" sz="1800" b="1" dirty="0">
                <a:latin typeface="Alexandria" pitchFamily="2" charset="-78"/>
                <a:cs typeface="Alexandria" pitchFamily="2" charset="-78"/>
              </a:rPr>
              <a:t>Avoided costs</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It is one particular form of benefit, which is worth thinking about, is what we might call ‘avoided costs’. There are often situations where an organization has to do something and has already budgeted for it; that budget can be offset against a more radical solution that would offer additional business benefits.</a:t>
            </a:r>
          </a:p>
          <a:p>
            <a:pPr algn="just"/>
            <a:endParaRPr lang="en-US" sz="1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57925"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45711485"/>
      </p:ext>
    </p:extLst>
  </p:cSld>
  <p:clrMapOvr>
    <a:masterClrMapping/>
  </p:clrMapOvr>
  <mc:AlternateContent xmlns:mc="http://schemas.openxmlformats.org/markup-compatibility/2006" xmlns:p14="http://schemas.microsoft.com/office/powerpoint/2010/main">
    <mc:Choice Requires="p14">
      <p:transition spd="slow" p14:dur="2000" advTm="108357"/>
    </mc:Choice>
    <mc:Fallback xmlns="">
      <p:transition spd="slow" advTm="108357"/>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1486" y="1901371"/>
            <a:ext cx="10087428" cy="37011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800" b="1" dirty="0">
                <a:latin typeface="Alexandria" pitchFamily="2" charset="-78"/>
                <a:cs typeface="Alexandria" pitchFamily="2" charset="-78"/>
              </a:rPr>
              <a:t>Analysis of costs and benefits:</a:t>
            </a:r>
          </a:p>
          <a:p>
            <a:pPr marL="0" indent="0" algn="just">
              <a:buNone/>
            </a:pPr>
            <a:r>
              <a:rPr lang="en-US" sz="1800" b="1" dirty="0">
                <a:latin typeface="Alexandria" pitchFamily="2" charset="-78"/>
                <a:cs typeface="Alexandria" pitchFamily="2" charset="-78"/>
              </a:rPr>
              <a:t>Presenting the financial costs and benefits</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Once the various tangible costs and benefits have been assessed, they need to be presented so that management can see whether and when the project pays for itself. </a:t>
            </a:r>
          </a:p>
          <a:p>
            <a:pPr marL="457200" indent="-457200" algn="just">
              <a:buFont typeface="Arial" panose="020B0604020202020204" pitchFamily="34" charset="0"/>
              <a:buChar char="•"/>
            </a:pPr>
            <a:r>
              <a:rPr lang="en-US" sz="1800" b="1" dirty="0">
                <a:latin typeface="Alexandria" pitchFamily="2" charset="-78"/>
                <a:cs typeface="Alexandria" pitchFamily="2" charset="-78"/>
              </a:rPr>
              <a:t>Impact assessment</a:t>
            </a:r>
          </a:p>
          <a:p>
            <a:pPr marL="0" indent="0" algn="just">
              <a:buNone/>
            </a:pPr>
            <a:r>
              <a:rPr lang="en-US" sz="1800" dirty="0">
                <a:latin typeface="Alexandria" pitchFamily="2" charset="-78"/>
                <a:cs typeface="Alexandria" pitchFamily="2" charset="-78"/>
              </a:rPr>
              <a:t>In addition to the costs and benefits already mentioned, for each of the options we need to explore in the business case any impacts that there might be on the organization. Some of these impacts may have costs attached to them but some may not and are simply the things that may happen as a result of adopting the proposed course of action. Examples include:</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01486"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64572888"/>
      </p:ext>
    </p:extLst>
  </p:cSld>
  <p:clrMapOvr>
    <a:masterClrMapping/>
  </p:clrMapOvr>
  <mc:AlternateContent xmlns:mc="http://schemas.openxmlformats.org/markup-compatibility/2006" xmlns:p14="http://schemas.microsoft.com/office/powerpoint/2010/main">
    <mc:Choice Requires="p14">
      <p:transition spd="slow" p14:dur="2000" advTm="65140"/>
    </mc:Choice>
    <mc:Fallback xmlns="">
      <p:transition spd="slow" advTm="6514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379066"/>
            <a:ext cx="10626271"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9125" y="1524482"/>
            <a:ext cx="9710057" cy="42577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smtClean="0">
                <a:latin typeface="Alexandria" pitchFamily="2" charset="-78"/>
                <a:cs typeface="Alexandria" pitchFamily="2" charset="-78"/>
              </a:rPr>
              <a:t>Examples </a:t>
            </a:r>
            <a:r>
              <a:rPr lang="en-US" sz="1800" b="1" dirty="0">
                <a:latin typeface="Alexandria" pitchFamily="2" charset="-78"/>
                <a:cs typeface="Alexandria" pitchFamily="2" charset="-78"/>
              </a:rPr>
              <a:t>include:</a:t>
            </a:r>
          </a:p>
          <a:p>
            <a:pPr marL="457200" indent="-457200" algn="just">
              <a:buFont typeface="Arial" panose="020B0604020202020204" pitchFamily="34" charset="0"/>
              <a:buChar char="•"/>
            </a:pPr>
            <a:r>
              <a:rPr lang="en-US" sz="1800" b="1" dirty="0">
                <a:latin typeface="Alexandria" pitchFamily="2" charset="-78"/>
                <a:cs typeface="Alexandria" pitchFamily="2" charset="-78"/>
              </a:rPr>
              <a:t>Organization structure: </a:t>
            </a:r>
            <a:r>
              <a:rPr lang="en-US" sz="1800" dirty="0">
                <a:latin typeface="Alexandria" pitchFamily="2" charset="-78"/>
                <a:cs typeface="Alexandria" pitchFamily="2" charset="-78"/>
              </a:rPr>
              <a:t>It may be necessary to reorganize departments or functions to exploit the new circumstances properly. </a:t>
            </a:r>
          </a:p>
          <a:p>
            <a:pPr marL="457200" indent="-457200" algn="just">
              <a:buFont typeface="Arial" panose="020B0604020202020204" pitchFamily="34" charset="0"/>
              <a:buChar char="•"/>
            </a:pPr>
            <a:r>
              <a:rPr lang="en-US" sz="1800" b="1" dirty="0">
                <a:latin typeface="Alexandria" pitchFamily="2" charset="-78"/>
                <a:cs typeface="Alexandria" pitchFamily="2" charset="-78"/>
              </a:rPr>
              <a:t>Interdepartmental relations</a:t>
            </a:r>
            <a:r>
              <a:rPr lang="en-US" sz="1800" dirty="0">
                <a:latin typeface="Alexandria" pitchFamily="2" charset="-78"/>
                <a:cs typeface="Alexandria" pitchFamily="2" charset="-78"/>
              </a:rPr>
              <a:t>: Similarly, the relationships between departments may change and there may be a need to introduce service level agreements or in other ways redefine these relationships.</a:t>
            </a:r>
          </a:p>
          <a:p>
            <a:pPr marL="457200" indent="-457200" algn="just">
              <a:buFont typeface="Arial" panose="020B0604020202020204" pitchFamily="34" charset="0"/>
              <a:buChar char="•"/>
            </a:pPr>
            <a:r>
              <a:rPr lang="en-US" sz="1800" b="1" dirty="0">
                <a:latin typeface="Alexandria" pitchFamily="2" charset="-78"/>
                <a:cs typeface="Alexandria" pitchFamily="2" charset="-78"/>
              </a:rPr>
              <a:t>Working practices: </a:t>
            </a:r>
            <a:r>
              <a:rPr lang="en-US" sz="1800" dirty="0">
                <a:latin typeface="Alexandria" pitchFamily="2" charset="-78"/>
                <a:cs typeface="Alexandria" pitchFamily="2" charset="-78"/>
              </a:rPr>
              <a:t>New processes and systems invariably lead to changes in working practices </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800" b="1" dirty="0">
                <a:latin typeface="Alexandria" pitchFamily="2" charset="-78"/>
                <a:cs typeface="Alexandria" pitchFamily="2" charset="-78"/>
              </a:rPr>
              <a:t>Management style: </a:t>
            </a:r>
            <a:r>
              <a:rPr lang="en-US" sz="1800" dirty="0">
                <a:latin typeface="Alexandria" pitchFamily="2" charset="-78"/>
                <a:cs typeface="Alexandria" pitchFamily="2" charset="-78"/>
              </a:rPr>
              <a:t>Sometimes, the style that managers adopt has to change</a:t>
            </a:r>
          </a:p>
          <a:p>
            <a:pPr marL="342900" indent="-342900" algn="just">
              <a:buFont typeface="Arial" panose="020B0604020202020204" pitchFamily="34" charset="0"/>
              <a:buChar char="•"/>
            </a:pPr>
            <a:r>
              <a:rPr lang="en-US" sz="1800" b="1" dirty="0">
                <a:latin typeface="Alexandria" pitchFamily="2" charset="-78"/>
                <a:cs typeface="Alexandria" pitchFamily="2" charset="-78"/>
              </a:rPr>
              <a:t>Recruitment policy: </a:t>
            </a:r>
            <a:r>
              <a:rPr lang="en-US" sz="1800" dirty="0">
                <a:latin typeface="Alexandria" pitchFamily="2" charset="-78"/>
                <a:cs typeface="Alexandria" pitchFamily="2" charset="-78"/>
              </a:rPr>
              <a:t>The organization may have to recruit different types of people and look for different skills.ge. </a:t>
            </a:r>
          </a:p>
          <a:p>
            <a:pPr marL="342900" indent="-342900" algn="just">
              <a:buFont typeface="Arial" panose="020B0604020202020204" pitchFamily="34" charset="0"/>
              <a:buChar char="•"/>
            </a:pPr>
            <a:r>
              <a:rPr lang="en-US" sz="1800" b="1" dirty="0">
                <a:latin typeface="Alexandria" pitchFamily="2" charset="-78"/>
                <a:cs typeface="Alexandria" pitchFamily="2" charset="-78"/>
              </a:rPr>
              <a:t>Appraisal and promotion criteria: </a:t>
            </a:r>
            <a:r>
              <a:rPr lang="en-US" sz="1800" dirty="0">
                <a:latin typeface="Alexandria" pitchFamily="2" charset="-78"/>
                <a:cs typeface="Alexandria" pitchFamily="2" charset="-78"/>
              </a:rPr>
              <a:t>It may be necessary to change people’s targets and incentives in order to encourage them to display different </a:t>
            </a:r>
            <a:r>
              <a:rPr lang="en-US" sz="1800" dirty="0" smtClean="0">
                <a:latin typeface="Alexandria" pitchFamily="2" charset="-78"/>
                <a:cs typeface="Alexandria" pitchFamily="2" charset="-78"/>
              </a:rPr>
              <a:t>behaviors, </a:t>
            </a:r>
            <a:r>
              <a:rPr lang="en-US" sz="1800" dirty="0">
                <a:latin typeface="Alexandria" pitchFamily="2" charset="-78"/>
                <a:cs typeface="Alexandria" pitchFamily="2" charset="-78"/>
              </a:rPr>
              <a:t>for example to be more customer-focused.</a:t>
            </a:r>
          </a:p>
          <a:p>
            <a:pPr marL="342900" indent="-342900" algn="just">
              <a:buFont typeface="Arial" panose="020B0604020202020204" pitchFamily="34" charset="0"/>
              <a:buChar char="•"/>
            </a:pPr>
            <a:r>
              <a:rPr lang="en-US" sz="1800" b="1" dirty="0">
                <a:latin typeface="Alexandria" pitchFamily="2" charset="-78"/>
                <a:cs typeface="Alexandria" pitchFamily="2" charset="-78"/>
              </a:rPr>
              <a:t>Supplier relations: </a:t>
            </a:r>
            <a:r>
              <a:rPr lang="en-US" sz="1800" dirty="0">
                <a:latin typeface="Alexandria" pitchFamily="2" charset="-78"/>
                <a:cs typeface="Alexandria" pitchFamily="2" charset="-78"/>
              </a:rPr>
              <a:t>These may have to be redefined </a:t>
            </a:r>
          </a:p>
          <a:p>
            <a:pPr marL="457200" indent="-457200" algn="just">
              <a:buFont typeface="Arial" panose="020B0604020202020204" pitchFamily="34" charset="0"/>
              <a:buChar char="•"/>
            </a:pPr>
            <a:endParaRPr lang="en-US" sz="1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30497"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10900282"/>
      </p:ext>
    </p:extLst>
  </p:cSld>
  <p:clrMapOvr>
    <a:masterClrMapping/>
  </p:clrMapOvr>
  <mc:AlternateContent xmlns:mc="http://schemas.openxmlformats.org/markup-compatibility/2006" xmlns:p14="http://schemas.microsoft.com/office/powerpoint/2010/main">
    <mc:Choice Requires="p14">
      <p:transition spd="slow" p14:dur="2000" advTm="120621"/>
    </mc:Choice>
    <mc:Fallback xmlns="">
      <p:transition spd="slow" advTm="12062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379066"/>
            <a:ext cx="10856686" cy="4484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1660215"/>
            <a:ext cx="10101944" cy="3918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4. Analysis of costs and benefits:</a:t>
            </a:r>
          </a:p>
          <a:p>
            <a:pPr marL="342900" indent="-342900" algn="just">
              <a:buFont typeface="Arial" panose="020B0604020202020204" pitchFamily="34" charset="0"/>
              <a:buChar char="•"/>
            </a:pPr>
            <a:r>
              <a:rPr lang="en-US" sz="1800" b="1" dirty="0">
                <a:latin typeface="Alexandria" pitchFamily="2" charset="-78"/>
                <a:cs typeface="Alexandria" pitchFamily="2" charset="-78"/>
              </a:rPr>
              <a:t>Risk assessment</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No change comes without risk and it is unrealistic to think otherwise. A business case is immeasurably strengthened if it can be shown that the potential risks have been identified and that suitable countermeasures are available. </a:t>
            </a:r>
          </a:p>
          <a:p>
            <a:pPr marL="0" indent="0" algn="just">
              <a:buNone/>
            </a:pPr>
            <a:r>
              <a:rPr lang="en-US" sz="1800" b="1" i="1" dirty="0">
                <a:latin typeface="Alexandria" pitchFamily="2" charset="-78"/>
                <a:cs typeface="Alexandria" pitchFamily="2" charset="-78"/>
              </a:rPr>
              <a:t>The principal risks should be identified. For each risk, the following should be recorded:</a:t>
            </a:r>
          </a:p>
          <a:p>
            <a:pPr marL="342900" indent="-342900" algn="just">
              <a:buFont typeface="Arial" panose="020B0604020202020204" pitchFamily="34" charset="0"/>
              <a:buChar char="•"/>
            </a:pPr>
            <a:r>
              <a:rPr lang="en-US" sz="1800" b="1" dirty="0">
                <a:latin typeface="Alexandria" pitchFamily="2" charset="-78"/>
                <a:cs typeface="Alexandria" pitchFamily="2" charset="-78"/>
              </a:rPr>
              <a:t>Description: </a:t>
            </a:r>
            <a:r>
              <a:rPr lang="en-US" sz="1800" dirty="0">
                <a:latin typeface="Alexandria" pitchFamily="2" charset="-78"/>
                <a:cs typeface="Alexandria" pitchFamily="2" charset="-78"/>
              </a:rPr>
              <a:t>The cause of the risk should be described and also its impact, </a:t>
            </a:r>
          </a:p>
          <a:p>
            <a:pPr marL="342900" indent="-342900" algn="just">
              <a:buFont typeface="Arial" panose="020B0604020202020204" pitchFamily="34" charset="0"/>
              <a:buChar char="•"/>
            </a:pPr>
            <a:r>
              <a:rPr lang="en-US" sz="1800" b="1" dirty="0">
                <a:latin typeface="Alexandria" pitchFamily="2" charset="-78"/>
                <a:cs typeface="Alexandria" pitchFamily="2" charset="-78"/>
              </a:rPr>
              <a:t>Impact assessment: </a:t>
            </a:r>
            <a:r>
              <a:rPr lang="en-US" sz="1800" dirty="0">
                <a:latin typeface="Alexandria" pitchFamily="2" charset="-78"/>
                <a:cs typeface="Alexandria" pitchFamily="2" charset="-78"/>
              </a:rPr>
              <a:t>This should attempt to assess the scale of the damage that would be suffered if the risk occurred</a:t>
            </a:r>
          </a:p>
          <a:p>
            <a:pPr marL="342900" indent="-342900" algn="just">
              <a:buFont typeface="Arial" panose="020B0604020202020204" pitchFamily="34" charset="0"/>
              <a:buChar char="•"/>
            </a:pPr>
            <a:r>
              <a:rPr lang="en-US" sz="1800" b="1" dirty="0">
                <a:latin typeface="Alexandria" pitchFamily="2" charset="-78"/>
                <a:cs typeface="Alexandria" pitchFamily="2" charset="-78"/>
              </a:rPr>
              <a:t>Probability: </a:t>
            </a:r>
            <a:r>
              <a:rPr lang="en-US" sz="1800" dirty="0">
                <a:latin typeface="Alexandria" pitchFamily="2" charset="-78"/>
                <a:cs typeface="Alexandria" pitchFamily="2" charset="-78"/>
              </a:rPr>
              <a:t>How likely is it that this risk will materialize? </a:t>
            </a:r>
          </a:p>
          <a:p>
            <a:pPr marL="342900" indent="-342900" algn="just">
              <a:buFont typeface="Arial" panose="020B0604020202020204" pitchFamily="34" charset="0"/>
              <a:buChar char="•"/>
            </a:pPr>
            <a:r>
              <a:rPr lang="en-US" sz="1800" b="1" dirty="0">
                <a:latin typeface="Alexandria" pitchFamily="2" charset="-78"/>
                <a:cs typeface="Alexandria" pitchFamily="2" charset="-78"/>
              </a:rPr>
              <a:t>Countermeasures: </a:t>
            </a:r>
            <a:r>
              <a:rPr lang="en-US" sz="1800" dirty="0">
                <a:latin typeface="Alexandria" pitchFamily="2" charset="-78"/>
                <a:cs typeface="Alexandria" pitchFamily="2" charset="-78"/>
              </a:rPr>
              <a:t>This is the really important part, the question being what can we do to either reduce the likelihood of the risk occurring or lessen its impact if it does. </a:t>
            </a:r>
          </a:p>
          <a:p>
            <a:pPr marL="342900" indent="-342900" algn="just">
              <a:buFont typeface="Arial" panose="020B0604020202020204" pitchFamily="34" charset="0"/>
              <a:buChar char="•"/>
            </a:pPr>
            <a:r>
              <a:rPr lang="en-US" sz="1800" b="1" dirty="0">
                <a:latin typeface="Alexandria" pitchFamily="2" charset="-78"/>
                <a:cs typeface="Alexandria" pitchFamily="2" charset="-78"/>
              </a:rPr>
              <a:t>Ownership: </a:t>
            </a:r>
            <a:r>
              <a:rPr lang="en-US" sz="1800" dirty="0">
                <a:latin typeface="Alexandria" pitchFamily="2" charset="-78"/>
                <a:cs typeface="Alexandria" pitchFamily="2" charset="-78"/>
              </a:rPr>
              <a:t>For each risk, we need to decide who would be best placed to take the necessary countermeasures.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6516569"/>
      </p:ext>
    </p:extLst>
  </p:cSld>
  <p:clrMapOvr>
    <a:masterClrMapping/>
  </p:clrMapOvr>
  <mc:AlternateContent xmlns:mc="http://schemas.openxmlformats.org/markup-compatibility/2006" xmlns:p14="http://schemas.microsoft.com/office/powerpoint/2010/main">
    <mc:Choice Requires="p14">
      <p:transition spd="slow" p14:dur="2000" advTm="110934"/>
    </mc:Choice>
    <mc:Fallback xmlns="">
      <p:transition spd="slow" advTm="110934"/>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379066"/>
            <a:ext cx="10684329"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2" y="1911475"/>
            <a:ext cx="10160001" cy="387969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5. Investment Appraisal</a:t>
            </a:r>
          </a:p>
          <a:p>
            <a:pPr marL="0" indent="0" algn="just">
              <a:buNone/>
            </a:pPr>
            <a:r>
              <a:rPr lang="en-US" sz="2400" dirty="0">
                <a:latin typeface="Alexandria" pitchFamily="2" charset="-78"/>
                <a:cs typeface="Alexandria" pitchFamily="2" charset="-78"/>
              </a:rPr>
              <a:t>In this part of the business case, the financial aspects – in other words the tangible costs and benefits – are contrasted so see if, and when, the project will pay for itself.  The ways of doing this are, </a:t>
            </a:r>
            <a:endParaRPr lang="en-US" sz="2400" b="1" dirty="0">
              <a:latin typeface="Alexandria" pitchFamily="2" charset="-78"/>
              <a:cs typeface="Alexandria" pitchFamily="2" charset="-78"/>
            </a:endParaRPr>
          </a:p>
          <a:p>
            <a:pPr marL="0" indent="0" algn="just">
              <a:buNone/>
            </a:pPr>
            <a:r>
              <a:rPr lang="en-US" sz="2400" b="1" dirty="0">
                <a:latin typeface="Alexandria" pitchFamily="2" charset="-78"/>
                <a:cs typeface="Alexandria" pitchFamily="2" charset="-78"/>
              </a:rPr>
              <a:t>Payback period- Table 9.1</a:t>
            </a:r>
          </a:p>
          <a:p>
            <a:pPr algn="just"/>
            <a:r>
              <a:rPr lang="en-US" sz="2400" b="1" dirty="0">
                <a:latin typeface="Alexandria" pitchFamily="2" charset="-78"/>
                <a:cs typeface="Alexandria" pitchFamily="2" charset="-78"/>
              </a:rPr>
              <a:t>Net present Value (NPV</a:t>
            </a:r>
            <a:r>
              <a:rPr lang="en-US" sz="2400" b="1" dirty="0" smtClean="0">
                <a:latin typeface="Alexandria" pitchFamily="2" charset="-78"/>
                <a:cs typeface="Alexandria" pitchFamily="2" charset="-78"/>
              </a:rPr>
              <a:t>)- (</a:t>
            </a:r>
            <a:r>
              <a:rPr lang="en-US" sz="2400" b="1" dirty="0">
                <a:latin typeface="Alexandria" pitchFamily="2" charset="-78"/>
                <a:cs typeface="Alexandria" pitchFamily="2" charset="-78"/>
              </a:rPr>
              <a:t>table 9.2)</a:t>
            </a:r>
          </a:p>
          <a:p>
            <a:pPr marL="0" indent="0" algn="just">
              <a:buNone/>
            </a:pPr>
            <a:endParaRPr lang="en-US" sz="2400" b="1" dirty="0">
              <a:latin typeface="Alexandria" pitchFamily="2" charset="-78"/>
              <a:cs typeface="Alexandria" pitchFamily="2" charset="-78"/>
            </a:endParaRPr>
          </a:p>
          <a:p>
            <a:pPr marL="0" indent="0" algn="just">
              <a:buNone/>
            </a:pPr>
            <a:endParaRPr lang="en-US" sz="2400" b="1" dirty="0">
              <a:latin typeface="Alexandria" pitchFamily="2" charset="-78"/>
              <a:cs typeface="Alexandria" pitchFamily="2" charset="-78"/>
            </a:endParaRPr>
          </a:p>
          <a:p>
            <a:pPr marL="0" indent="0" algn="just">
              <a:buNone/>
            </a:pPr>
            <a:endParaRPr lang="en-US" sz="2400" b="1" dirty="0">
              <a:latin typeface="Alexandria" pitchFamily="2" charset="-78"/>
              <a:cs typeface="Alexandria" pitchFamily="2" charset="-78"/>
            </a:endParaRPr>
          </a:p>
          <a:p>
            <a:pPr marL="0" indent="0" algn="just">
              <a:buNone/>
            </a:pPr>
            <a:r>
              <a:rPr lang="en-US" sz="2400" b="1" dirty="0">
                <a:latin typeface="Alexandria" pitchFamily="2" charset="-78"/>
                <a:cs typeface="Alexandria" pitchFamily="2" charset="-78"/>
              </a:rPr>
              <a:t> </a:t>
            </a:r>
          </a:p>
          <a:p>
            <a:pPr marL="0" indent="0" algn="just">
              <a:buNone/>
            </a:pPr>
            <a:endParaRPr lang="en-US" sz="2400" b="1" dirty="0">
              <a:latin typeface="Alexandria" pitchFamily="2" charset="-78"/>
              <a:cs typeface="Alexandria" pitchFamily="2" charset="-78"/>
            </a:endParaRPr>
          </a:p>
          <a:p>
            <a:pPr marL="0" indent="0" algn="just">
              <a:buNone/>
            </a:pPr>
            <a:r>
              <a:rPr lang="en-US" sz="2400" b="1" dirty="0">
                <a:latin typeface="Alexandria" pitchFamily="2" charset="-78"/>
                <a:cs typeface="Alexandria" pitchFamily="2" charset="-78"/>
              </a:rPr>
              <a:t> </a:t>
            </a:r>
          </a:p>
          <a:p>
            <a:pPr marL="0" indent="0" algn="just">
              <a:buNone/>
            </a:pPr>
            <a:endParaRPr lang="en-US" sz="24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86953"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88271235"/>
      </p:ext>
    </p:extLst>
  </p:cSld>
  <p:clrMapOvr>
    <a:masterClrMapping/>
  </p:clrMapOvr>
  <mc:AlternateContent xmlns:mc="http://schemas.openxmlformats.org/markup-compatibility/2006" xmlns:p14="http://schemas.microsoft.com/office/powerpoint/2010/main">
    <mc:Choice Requires="p14">
      <p:transition spd="slow" p14:dur="2000" advTm="77490"/>
    </mc:Choice>
    <mc:Fallback xmlns="">
      <p:transition spd="slow" advTm="7749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30" y="1285184"/>
            <a:ext cx="10392228" cy="47473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001486" y="1817593"/>
            <a:ext cx="9710057" cy="390103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50"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36280276"/>
      </p:ext>
    </p:extLst>
  </p:cSld>
  <p:clrMapOvr>
    <a:masterClrMapping/>
  </p:clrMapOvr>
  <mc:AlternateContent xmlns:mc="http://schemas.openxmlformats.org/markup-compatibility/2006" xmlns:p14="http://schemas.microsoft.com/office/powerpoint/2010/main">
    <mc:Choice Requires="p14">
      <p:transition spd="slow" p14:dur="2000" advTm="130926"/>
    </mc:Choice>
    <mc:Fallback xmlns="">
      <p:transition spd="slow" advTm="13092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911475"/>
            <a:ext cx="9913258" cy="37200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dirty="0">
                <a:latin typeface="Alexandria" pitchFamily="2" charset="-78"/>
                <a:cs typeface="Alexandria" pitchFamily="2" charset="-78"/>
              </a:rPr>
              <a:t>5. Investment Appraisal</a:t>
            </a:r>
          </a:p>
          <a:p>
            <a:pPr algn="just">
              <a:buFont typeface="Wingdings" panose="05000000000000000000" pitchFamily="2" charset="2"/>
              <a:buChar char="Ø"/>
            </a:pPr>
            <a:r>
              <a:rPr lang="en-US" sz="2800" b="1" dirty="0">
                <a:latin typeface="Alexandria" pitchFamily="2" charset="-78"/>
                <a:cs typeface="Alexandria" pitchFamily="2" charset="-78"/>
              </a:rPr>
              <a:t>Net present Value (NPV)</a:t>
            </a:r>
          </a:p>
          <a:p>
            <a:pPr marL="0" indent="0" algn="just">
              <a:buNone/>
            </a:pPr>
            <a:r>
              <a:rPr lang="en-US" sz="2800" dirty="0">
                <a:latin typeface="Alexandria" pitchFamily="2" charset="-78"/>
                <a:cs typeface="Alexandria" pitchFamily="2" charset="-78"/>
              </a:rPr>
              <a:t>A method that takes account of the time value of money is known as discounted cash flow (DCF) which leads to a ‘net present value’ (NPV) for the project. This means that all of the cash-flows in years after Year 0 are adjusted to today’s value of money</a:t>
            </a:r>
            <a:r>
              <a:rPr lang="en-US" sz="2800" b="1" dirty="0">
                <a:latin typeface="Alexandria" pitchFamily="2" charset="-78"/>
                <a:cs typeface="Alexandria" pitchFamily="2" charset="-78"/>
              </a:rPr>
              <a:t>. (table 9.2)</a:t>
            </a:r>
          </a:p>
          <a:p>
            <a:pPr marL="0" indent="0" algn="just">
              <a:buNone/>
            </a:pPr>
            <a:endParaRPr lang="en-US" sz="2800" b="1" dirty="0">
              <a:latin typeface="Alexandria" pitchFamily="2" charset="-78"/>
              <a:cs typeface="Alexandria" pitchFamily="2" charset="-78"/>
            </a:endParaRPr>
          </a:p>
          <a:p>
            <a:pPr marL="0" indent="0" algn="just">
              <a:buNone/>
            </a:pPr>
            <a:r>
              <a:rPr lang="en-US" sz="2800" b="1" dirty="0">
                <a:latin typeface="Alexandria" pitchFamily="2" charset="-78"/>
                <a:cs typeface="Alexandria" pitchFamily="2" charset="-78"/>
              </a:rPr>
              <a:t> </a:t>
            </a:r>
          </a:p>
          <a:p>
            <a:pPr marL="0" indent="0" algn="just">
              <a:buNone/>
            </a:pPr>
            <a:endParaRPr lang="en-US" sz="2800" b="1" dirty="0">
              <a:latin typeface="Alexandria" pitchFamily="2" charset="-78"/>
              <a:cs typeface="Alexandria" pitchFamily="2" charset="-78"/>
            </a:endParaRPr>
          </a:p>
          <a:p>
            <a:pPr marL="0" indent="0" algn="just">
              <a:buNone/>
            </a:pPr>
            <a:r>
              <a:rPr lang="en-US" sz="2800" b="1" dirty="0">
                <a:latin typeface="Alexandria" pitchFamily="2" charset="-78"/>
                <a:cs typeface="Alexandria" pitchFamily="2" charset="-78"/>
              </a:rPr>
              <a:t> </a:t>
            </a:r>
          </a:p>
          <a:p>
            <a:pPr marL="0" indent="0" algn="just">
              <a:buNone/>
            </a:pPr>
            <a:endParaRPr lang="en-US" sz="2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0664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8657488"/>
      </p:ext>
    </p:extLst>
  </p:cSld>
  <p:clrMapOvr>
    <a:masterClrMapping/>
  </p:clrMapOvr>
  <mc:AlternateContent xmlns:mc="http://schemas.openxmlformats.org/markup-compatibility/2006" xmlns:p14="http://schemas.microsoft.com/office/powerpoint/2010/main">
    <mc:Choice Requires="p14">
      <p:transition spd="slow" p14:dur="2000" advTm="70671"/>
    </mc:Choice>
    <mc:Fallback xmlns="">
      <p:transition spd="slow" advTm="70671"/>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379066"/>
            <a:ext cx="10493829"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866275" y="2032000"/>
            <a:ext cx="9685611" cy="364308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57925"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80122991"/>
      </p:ext>
    </p:extLst>
  </p:cSld>
  <p:clrMapOvr>
    <a:masterClrMapping/>
  </p:clrMapOvr>
  <mc:AlternateContent xmlns:mc="http://schemas.openxmlformats.org/markup-compatibility/2006" xmlns:p14="http://schemas.microsoft.com/office/powerpoint/2010/main">
    <mc:Choice Requires="p14">
      <p:transition spd="slow" p14:dur="2000" advTm="158141"/>
    </mc:Choice>
    <mc:Fallback xmlns="">
      <p:transition spd="slow" advTm="158141"/>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379066"/>
            <a:ext cx="105827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88571" y="1872343"/>
            <a:ext cx="9477829" cy="38898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6. Presentation of a Business Case </a:t>
            </a:r>
          </a:p>
          <a:p>
            <a:pPr marL="0" indent="0" algn="just">
              <a:buNone/>
            </a:pPr>
            <a:r>
              <a:rPr lang="en-US" sz="1800" b="1" i="1" dirty="0">
                <a:latin typeface="Alexandria" pitchFamily="2" charset="-78"/>
                <a:cs typeface="Alexandria" pitchFamily="2" charset="-78"/>
              </a:rPr>
              <a:t>There are two basic ways in which a business case can be presented: </a:t>
            </a:r>
          </a:p>
          <a:p>
            <a:pPr marL="457200" indent="-457200" algn="just">
              <a:buFont typeface="Arial" panose="020B0604020202020204" pitchFamily="34" charset="0"/>
              <a:buChar char="•"/>
            </a:pPr>
            <a:r>
              <a:rPr lang="en-US" sz="1800" dirty="0">
                <a:latin typeface="Alexandria" pitchFamily="2" charset="-78"/>
                <a:cs typeface="Alexandria" pitchFamily="2" charset="-78"/>
              </a:rPr>
              <a:t>as a written document, and </a:t>
            </a:r>
          </a:p>
          <a:p>
            <a:pPr marL="457200" indent="-457200" algn="just">
              <a:buFont typeface="Arial" panose="020B0604020202020204" pitchFamily="34" charset="0"/>
              <a:buChar char="•"/>
            </a:pPr>
            <a:r>
              <a:rPr lang="en-US" sz="1800" dirty="0">
                <a:latin typeface="Alexandria" pitchFamily="2" charset="-78"/>
                <a:cs typeface="Alexandria" pitchFamily="2" charset="-78"/>
              </a:rPr>
              <a:t>as a face-to-face presentation. </a:t>
            </a:r>
          </a:p>
          <a:p>
            <a:pPr marL="0" indent="0" algn="just">
              <a:buNone/>
            </a:pPr>
            <a:r>
              <a:rPr lang="en-US" sz="1800" dirty="0">
                <a:latin typeface="Alexandria" pitchFamily="2" charset="-78"/>
                <a:cs typeface="Alexandria" pitchFamily="2" charset="-78"/>
              </a:rPr>
              <a:t>In both cases, the way the business case is presented can often have a major impact on whether it is accepted or not and there are some simple rules that apply to both approaches:</a:t>
            </a:r>
            <a:r>
              <a:rPr lang="en-US" sz="1800" b="1" dirty="0">
                <a:latin typeface="Alexandria" pitchFamily="2" charset="-78"/>
                <a:cs typeface="Alexandria" pitchFamily="2" charset="-78"/>
              </a:rPr>
              <a:t> </a:t>
            </a:r>
          </a:p>
          <a:p>
            <a:pPr marL="457200" lvl="1" indent="-457200" algn="just">
              <a:buFont typeface="Arial" panose="020B0604020202020204" pitchFamily="34" charset="0"/>
              <a:buChar char="•"/>
            </a:pPr>
            <a:r>
              <a:rPr lang="en-US" sz="1800" dirty="0">
                <a:latin typeface="Alexandria" pitchFamily="2" charset="-78"/>
                <a:cs typeface="Alexandria" pitchFamily="2" charset="-78"/>
              </a:rPr>
              <a:t>Think about the audience: </a:t>
            </a:r>
          </a:p>
          <a:p>
            <a:pPr marL="457200" lvl="1" indent="-457200" algn="just">
              <a:buFont typeface="Arial" panose="020B0604020202020204" pitchFamily="34" charset="0"/>
              <a:buChar char="•"/>
            </a:pPr>
            <a:r>
              <a:rPr lang="en-US" sz="1800" dirty="0">
                <a:latin typeface="Alexandria" pitchFamily="2" charset="-78"/>
                <a:cs typeface="Alexandria" pitchFamily="2" charset="-78"/>
              </a:rPr>
              <a:t>Keep it short: </a:t>
            </a:r>
          </a:p>
          <a:p>
            <a:pPr marL="457200" lvl="1" indent="-457200" algn="just">
              <a:buFont typeface="Arial" panose="020B0604020202020204" pitchFamily="34" charset="0"/>
              <a:buChar char="•"/>
            </a:pPr>
            <a:r>
              <a:rPr lang="en-US" sz="1800" dirty="0">
                <a:latin typeface="Alexandria" pitchFamily="2" charset="-78"/>
                <a:cs typeface="Alexandria" pitchFamily="2" charset="-78"/>
              </a:rPr>
              <a:t>Consider the structure: </a:t>
            </a:r>
          </a:p>
          <a:p>
            <a:pPr marL="457200" lvl="1" indent="-457200" algn="just">
              <a:buFont typeface="Arial" panose="020B0604020202020204" pitchFamily="34" charset="0"/>
              <a:buChar char="•"/>
            </a:pPr>
            <a:r>
              <a:rPr lang="en-US" sz="1800" dirty="0">
                <a:latin typeface="Alexandria" pitchFamily="2" charset="-78"/>
                <a:cs typeface="Alexandria" pitchFamily="2" charset="-78"/>
              </a:rPr>
              <a:t>Think about appearances: </a:t>
            </a:r>
            <a:endParaRPr lang="en-US" sz="1800" b="1" dirty="0">
              <a:latin typeface="Alexandria" pitchFamily="2" charset="-78"/>
              <a:cs typeface="Alexandria" pitchFamily="2" charset="-78"/>
            </a:endParaRPr>
          </a:p>
          <a:p>
            <a:pPr marL="0" indent="0" algn="just">
              <a:buNone/>
            </a:pPr>
            <a:endParaRPr lang="en-US" sz="1800" b="1"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 </a:t>
            </a:r>
          </a:p>
          <a:p>
            <a:pPr marL="0" indent="0" algn="just">
              <a:buNone/>
            </a:pPr>
            <a:endParaRPr lang="en-US" sz="1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33212336"/>
      </p:ext>
    </p:extLst>
  </p:cSld>
  <p:clrMapOvr>
    <a:masterClrMapping/>
  </p:clrMapOvr>
  <mc:AlternateContent xmlns:mc="http://schemas.openxmlformats.org/markup-compatibility/2006" xmlns:p14="http://schemas.microsoft.com/office/powerpoint/2010/main">
    <mc:Choice Requires="p14">
      <p:transition spd="slow" p14:dur="2000" advTm="111771"/>
    </mc:Choice>
    <mc:Fallback xmlns="">
      <p:transition spd="slow" advTm="111771"/>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379066"/>
            <a:ext cx="107986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6691" y="1763506"/>
            <a:ext cx="9826171" cy="38942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7. RAID and CARDI Logs</a:t>
            </a:r>
          </a:p>
          <a:p>
            <a:pPr marL="0" indent="0" algn="just">
              <a:buNone/>
            </a:pPr>
            <a:r>
              <a:rPr lang="en-US" sz="1800" dirty="0">
                <a:latin typeface="Alexandria" pitchFamily="2" charset="-78"/>
                <a:cs typeface="Alexandria" pitchFamily="2" charset="-78"/>
              </a:rPr>
              <a:t>Business case documents the risks of a proposed project and it also may set out any constraints, assumptions or dependencies on which it has been based. Since all of these will have ongoing effects throughout the project, this is a good point at which to set up logs that will assist us in managing these factors. A RAID log documents risks, assumptions, issues and dependencies; a CARDI log includes these elements plus constraints.</a:t>
            </a:r>
          </a:p>
          <a:p>
            <a:pPr marL="0" indent="0" algn="just">
              <a:buNone/>
            </a:pPr>
            <a:r>
              <a:rPr lang="en-US" sz="1800" b="1" i="1" dirty="0">
                <a:latin typeface="Alexandria" pitchFamily="2" charset="-78"/>
                <a:cs typeface="Alexandria" pitchFamily="2" charset="-78"/>
              </a:rPr>
              <a:t>A CARDI log therefore contains sections that document: </a:t>
            </a:r>
          </a:p>
          <a:p>
            <a:pPr marL="342900" indent="-342900" algn="just">
              <a:buFont typeface="Arial" panose="020B0604020202020204" pitchFamily="34" charset="0"/>
              <a:buChar char="•"/>
            </a:pPr>
            <a:r>
              <a:rPr lang="en-US" sz="1800" b="1" dirty="0">
                <a:latin typeface="Alexandria" pitchFamily="2" charset="-78"/>
                <a:cs typeface="Alexandria" pitchFamily="2" charset="-78"/>
              </a:rPr>
              <a:t>Constraints: </a:t>
            </a:r>
            <a:r>
              <a:rPr lang="en-US" sz="1800" dirty="0">
                <a:latin typeface="Alexandria" pitchFamily="2" charset="-78"/>
                <a:cs typeface="Alexandria" pitchFamily="2" charset="-78"/>
              </a:rPr>
              <a:t>The main constraints on any project are; time, cost, resources, and product/quality, the need to comply with certain legislation, to use certain standards or to make sure an IT solution runs on a specific platform.</a:t>
            </a:r>
          </a:p>
          <a:p>
            <a:pPr marL="342900" indent="-342900" algn="just">
              <a:buFont typeface="Arial" panose="020B0604020202020204" pitchFamily="34" charset="0"/>
              <a:buChar char="•"/>
            </a:pPr>
            <a:r>
              <a:rPr lang="en-US" sz="1800" b="1" dirty="0">
                <a:latin typeface="Alexandria" pitchFamily="2" charset="-78"/>
                <a:cs typeface="Alexandria" pitchFamily="2" charset="-78"/>
              </a:rPr>
              <a:t>Assumptions:</a:t>
            </a:r>
            <a:r>
              <a:rPr lang="en-US" sz="1800" dirty="0">
                <a:latin typeface="Alexandria" pitchFamily="2" charset="-78"/>
                <a:cs typeface="Alexandria" pitchFamily="2" charset="-78"/>
              </a:rPr>
              <a:t> The business case, and thus the project, may rest on certain assumptions, for example that government funding may be available for part of the project. </a:t>
            </a:r>
          </a:p>
          <a:p>
            <a:pPr algn="just"/>
            <a:endParaRPr lang="en-US" sz="1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3028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47852492"/>
      </p:ext>
    </p:extLst>
  </p:cSld>
  <p:clrMapOvr>
    <a:masterClrMapping/>
  </p:clrMapOvr>
  <mc:AlternateContent xmlns:mc="http://schemas.openxmlformats.org/markup-compatibility/2006" xmlns:p14="http://schemas.microsoft.com/office/powerpoint/2010/main">
    <mc:Choice Requires="p14">
      <p:transition spd="slow" p14:dur="2000" advTm="164550"/>
    </mc:Choice>
    <mc:Fallback xmlns="">
      <p:transition spd="slow" advTm="16455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379066"/>
            <a:ext cx="10522857"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28" y="1911475"/>
            <a:ext cx="9869715" cy="37200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7. RAID and CARDI Logs</a:t>
            </a:r>
          </a:p>
          <a:p>
            <a:pPr marL="0" indent="0" algn="just">
              <a:buNone/>
            </a:pPr>
            <a:r>
              <a:rPr lang="en-US" sz="1800" b="1" i="1" dirty="0">
                <a:latin typeface="Alexandria" pitchFamily="2" charset="-78"/>
                <a:cs typeface="Alexandria" pitchFamily="2" charset="-78"/>
              </a:rPr>
              <a:t>A CARDI log therefore contains sections that document: </a:t>
            </a:r>
          </a:p>
          <a:p>
            <a:pPr marL="457200" indent="-457200" algn="just">
              <a:buFont typeface="Arial" panose="020B0604020202020204" pitchFamily="34" charset="0"/>
              <a:buChar char="•"/>
            </a:pPr>
            <a:r>
              <a:rPr lang="en-US" sz="1800" b="1" dirty="0">
                <a:latin typeface="Alexandria" pitchFamily="2" charset="-78"/>
                <a:cs typeface="Alexandria" pitchFamily="2" charset="-78"/>
              </a:rPr>
              <a:t>Risks:</a:t>
            </a:r>
            <a:r>
              <a:rPr lang="en-US" sz="1800" dirty="0">
                <a:latin typeface="Alexandria" pitchFamily="2" charset="-78"/>
                <a:cs typeface="Alexandria" pitchFamily="2" charset="-78"/>
              </a:rPr>
              <a:t> The risks documented in the business case form the start of the overall risk log for the project and will be added to as more is known about it. </a:t>
            </a:r>
          </a:p>
          <a:p>
            <a:pPr marL="457200" indent="-457200" algn="just">
              <a:buFont typeface="Arial" panose="020B0604020202020204" pitchFamily="34" charset="0"/>
              <a:buChar char="•"/>
            </a:pPr>
            <a:r>
              <a:rPr lang="en-US" sz="1800" b="1" dirty="0">
                <a:latin typeface="Alexandria" pitchFamily="2" charset="-78"/>
                <a:cs typeface="Alexandria" pitchFamily="2" charset="-78"/>
              </a:rPr>
              <a:t>Dependencies</a:t>
            </a:r>
            <a:r>
              <a:rPr lang="en-US" sz="1800" dirty="0">
                <a:latin typeface="Alexandria" pitchFamily="2" charset="-78"/>
                <a:cs typeface="Alexandria" pitchFamily="2" charset="-78"/>
              </a:rPr>
              <a:t>: Because modern organizations are so complex, an individual project often has dependencies on other projects, or may be depended upon by other projects. </a:t>
            </a:r>
          </a:p>
          <a:p>
            <a:pPr marL="457200" indent="-457200" algn="just">
              <a:buFont typeface="Arial" panose="020B0604020202020204" pitchFamily="34" charset="0"/>
              <a:buChar char="•"/>
            </a:pPr>
            <a:r>
              <a:rPr lang="en-US" sz="1800" b="1" dirty="0">
                <a:latin typeface="Alexandria" pitchFamily="2" charset="-78"/>
                <a:cs typeface="Alexandria" pitchFamily="2" charset="-78"/>
              </a:rPr>
              <a:t>Issues</a:t>
            </a:r>
            <a:r>
              <a:rPr lang="en-US" sz="1800" dirty="0">
                <a:latin typeface="Alexandria" pitchFamily="2" charset="-78"/>
                <a:cs typeface="Alexandria" pitchFamily="2" charset="-78"/>
              </a:rPr>
              <a:t>: An issue is something that has occurred on a project which could have an effect on it (for good or ill) and which therefore needs to be managed. </a:t>
            </a:r>
          </a:p>
          <a:p>
            <a:pPr marL="457200" indent="-457200" algn="just">
              <a:buFont typeface="Arial" panose="020B0604020202020204" pitchFamily="34" charset="0"/>
              <a:buChar char="•"/>
            </a:pPr>
            <a:endParaRPr lang="en-US" sz="1800" dirty="0">
              <a:latin typeface="Alexandria" pitchFamily="2" charset="-78"/>
              <a:cs typeface="Alexandria" pitchFamily="2" charset="-78"/>
            </a:endParaRPr>
          </a:p>
          <a:p>
            <a:pPr algn="just"/>
            <a:endParaRPr lang="en-US" sz="1800" b="1" i="1"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 </a:t>
            </a:r>
          </a:p>
          <a:p>
            <a:pPr marL="0" indent="0" algn="just">
              <a:buNone/>
            </a:pPr>
            <a:endParaRPr lang="en-US" sz="1800" b="1"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 </a:t>
            </a:r>
          </a:p>
          <a:p>
            <a:pPr marL="0" indent="0" algn="just">
              <a:buNone/>
            </a:pPr>
            <a:endParaRPr lang="en-US" sz="18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18532254"/>
      </p:ext>
    </p:extLst>
  </p:cSld>
  <p:clrMapOvr>
    <a:masterClrMapping/>
  </p:clrMapOvr>
  <mc:AlternateContent xmlns:mc="http://schemas.openxmlformats.org/markup-compatibility/2006" xmlns:p14="http://schemas.microsoft.com/office/powerpoint/2010/main">
    <mc:Choice Requires="p14">
      <p:transition spd="slow" p14:dur="2000" advTm="117058"/>
    </mc:Choice>
    <mc:Fallback xmlns="">
      <p:transition spd="slow" advTm="117058"/>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589274" y="9803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535227"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8856" y="1912522"/>
            <a:ext cx="9274629" cy="339970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This part of knowledge consider the defining of solution and the making of a business and financial </a:t>
            </a:r>
            <a:r>
              <a:rPr lang="en-US" sz="1800" dirty="0" smtClean="0">
                <a:latin typeface="Alexandria" pitchFamily="2" charset="-78"/>
                <a:cs typeface="Alexandria" pitchFamily="2" charset="-78"/>
              </a:rPr>
              <a:t>case. The </a:t>
            </a:r>
            <a:r>
              <a:rPr lang="en-US" sz="1800" dirty="0">
                <a:latin typeface="Alexandria" pitchFamily="2" charset="-78"/>
                <a:cs typeface="Alexandria" pitchFamily="2" charset="-78"/>
              </a:rPr>
              <a:t>gap analysis is concerned with identifying the differences between the current business situation and the desired future business system. The gap analysis need to take a holistic view, considering elements such as the business processes and people in addition to the processes and IT systems</a:t>
            </a:r>
            <a:r>
              <a:rPr lang="en-US" sz="1800" dirty="0" smtClean="0">
                <a:latin typeface="Alexandria" pitchFamily="2" charset="-78"/>
                <a:cs typeface="Alexandria" pitchFamily="2" charset="-78"/>
              </a:rPr>
              <a:t>.</a:t>
            </a:r>
          </a:p>
          <a:p>
            <a:pPr marL="0" indent="0" algn="just">
              <a:buNone/>
            </a:pPr>
            <a:r>
              <a:rPr lang="en-US" sz="1800" dirty="0">
                <a:latin typeface="Alexandria" pitchFamily="2" charset="-78"/>
                <a:cs typeface="Alexandria" pitchFamily="2" charset="-78"/>
              </a:rPr>
              <a:t/>
            </a:r>
            <a:br>
              <a:rPr lang="en-US" sz="1800" dirty="0">
                <a:latin typeface="Alexandria" pitchFamily="2" charset="-78"/>
                <a:cs typeface="Alexandria" pitchFamily="2" charset="-78"/>
              </a:rPr>
            </a:br>
            <a:r>
              <a:rPr lang="en-US" sz="1800" dirty="0">
                <a:latin typeface="Alexandria" pitchFamily="2" charset="-78"/>
                <a:cs typeface="Alexandria" pitchFamily="2" charset="-78"/>
              </a:rPr>
              <a:t>The overall goal of a business architecture is to enable an organization to focus on the products and services it delivers to its customers and the value these customers receive. Hence, any business architecture needs to reflect a high level of abstraction, considering what the business needs to do to deliver value to its customers rather than how, who or where this value is delivered</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13" name="Title 1"/>
          <p:cNvSpPr txBox="1">
            <a:spLocks/>
          </p:cNvSpPr>
          <p:nvPr/>
        </p:nvSpPr>
        <p:spPr>
          <a:xfrm>
            <a:off x="1378857" y="1116377"/>
            <a:ext cx="5650388" cy="402582"/>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645714" y="122816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478"/>
    </mc:Choice>
    <mc:Fallback xmlns="">
      <p:transition spd="slow" advTm="31478"/>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821503" y="88049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054441"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17978" y="1969719"/>
            <a:ext cx="9681029" cy="221554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smtClean="0">
                <a:latin typeface="Alexandria" pitchFamily="2" charset="-78"/>
                <a:cs typeface="Alexandria" pitchFamily="2" charset="-78"/>
              </a:rPr>
              <a:t>A </a:t>
            </a:r>
            <a:r>
              <a:rPr lang="en-US" sz="2400" dirty="0">
                <a:latin typeface="Alexandria" pitchFamily="2" charset="-78"/>
                <a:cs typeface="Alexandria" pitchFamily="2" charset="-78"/>
              </a:rPr>
              <a:t>coherent and well-researched business case should be an important guiding document for any change project. There are several approaches to investment appraisal, which assesses the financial costs and benefits of a proposed change project. At a designated point after the project has been completed, the business case should form the basis for a review to determine whether the expected benefits have been realized in practice and to identify any actions required to support the delivery of those benefits.</a:t>
            </a:r>
          </a:p>
        </p:txBody>
      </p:sp>
      <p:sp>
        <p:nvSpPr>
          <p:cNvPr id="13" name="Title 1"/>
          <p:cNvSpPr txBox="1">
            <a:spLocks/>
          </p:cNvSpPr>
          <p:nvPr/>
        </p:nvSpPr>
        <p:spPr>
          <a:xfrm>
            <a:off x="1596571" y="1125808"/>
            <a:ext cx="3236686" cy="419383"/>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289206" y="106599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40957"/>
    </mc:Choice>
    <mc:Fallback xmlns="">
      <p:transition spd="slow" advTm="40957"/>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b="1" dirty="0">
                <a:latin typeface="Alexandria" pitchFamily="2" charset="-78"/>
                <a:cs typeface="Alexandria" pitchFamily="2" charset="-78"/>
              </a:rPr>
              <a:t>Required Reference:</a:t>
            </a:r>
            <a:endParaRPr lang="en-US" b="1" dirty="0">
              <a:latin typeface="Alexandria" pitchFamily="2" charset="-78"/>
              <a:cs typeface="Alexandria" pitchFamily="2" charset="-78"/>
            </a:endParaRPr>
          </a:p>
          <a:p>
            <a:pPr algn="just">
              <a:tabLst>
                <a:tab pos="1469390" algn="ctr"/>
              </a:tabLst>
            </a:pPr>
            <a:r>
              <a:rPr lang="en-GB" dirty="0">
                <a:latin typeface="Alexandria" pitchFamily="2" charset="-78"/>
                <a:cs typeface="Alexandria" pitchFamily="2" charset="-78"/>
              </a:rPr>
              <a:t>Debra Paul and James </a:t>
            </a:r>
            <a:r>
              <a:rPr lang="en-GB" dirty="0" err="1">
                <a:latin typeface="Alexandria" pitchFamily="2" charset="-78"/>
                <a:cs typeface="Alexandria" pitchFamily="2" charset="-78"/>
              </a:rPr>
              <a:t>Cadle</a:t>
            </a:r>
            <a:r>
              <a:rPr lang="en-GB" dirty="0">
                <a:latin typeface="Alexandria" pitchFamily="2" charset="-78"/>
                <a:cs typeface="Alexandria" pitchFamily="2" charset="-78"/>
              </a:rPr>
              <a:t>, et al, (2020). “Business Analysis”. BCS, 4th Edition. </a:t>
            </a:r>
            <a:r>
              <a:rPr lang="en-GB" dirty="0" smtClean="0">
                <a:latin typeface="Alexandria" pitchFamily="2" charset="-78"/>
                <a:cs typeface="Alexandria" pitchFamily="2" charset="-78"/>
              </a:rPr>
              <a:t>ISBN:978-1-78017-5102</a:t>
            </a:r>
            <a:endParaRPr lang="en-US"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b="1" dirty="0">
                <a:latin typeface="Alexandria" pitchFamily="2" charset="-78"/>
                <a:cs typeface="Alexandria" pitchFamily="2" charset="-78"/>
              </a:rPr>
              <a:t>Recommended Reading</a:t>
            </a:r>
          </a:p>
          <a:p>
            <a:pPr algn="just">
              <a:tabLst>
                <a:tab pos="1469390" algn="ctr"/>
              </a:tabLst>
            </a:pPr>
            <a:r>
              <a:rPr lang="en-GB" dirty="0">
                <a:latin typeface="Alexandria" pitchFamily="2" charset="-78"/>
                <a:cs typeface="Alexandria" pitchFamily="2" charset="-78"/>
              </a:rPr>
              <a:t>James </a:t>
            </a:r>
            <a:r>
              <a:rPr lang="en-GB" dirty="0" err="1">
                <a:latin typeface="Alexandria" pitchFamily="2" charset="-78"/>
                <a:cs typeface="Alexandria" pitchFamily="2" charset="-78"/>
              </a:rPr>
              <a:t>Cadle</a:t>
            </a:r>
            <a:r>
              <a:rPr lang="en-GB" dirty="0">
                <a:latin typeface="Alexandria" pitchFamily="2" charset="-78"/>
                <a:cs typeface="Alexandria" pitchFamily="2" charset="-78"/>
              </a:rPr>
              <a:t>, Debra Paul, Jonathan </a:t>
            </a:r>
            <a:r>
              <a:rPr lang="en-GB" dirty="0" err="1">
                <a:latin typeface="Alexandria" pitchFamily="2" charset="-78"/>
                <a:cs typeface="Alexandria" pitchFamily="2" charset="-78"/>
              </a:rPr>
              <a:t>Hunsley</a:t>
            </a:r>
            <a:r>
              <a:rPr lang="en-GB" dirty="0">
                <a:latin typeface="Alexandria" pitchFamily="2" charset="-78"/>
                <a:cs typeface="Alexandria" pitchFamily="2" charset="-78"/>
              </a:rPr>
              <a:t>, Adrian Reed, David Beckham, Paul Turner (2021). “Business Analysis Techniques” 3rd Edition, BCS. I</a:t>
            </a:r>
            <a:r>
              <a:rPr lang="en-GB" b="1" dirty="0">
                <a:latin typeface="Alexandria" pitchFamily="2" charset="-78"/>
                <a:cs typeface="Alexandria" pitchFamily="2" charset="-78"/>
              </a:rPr>
              <a:t>SBN:	</a:t>
            </a:r>
            <a:r>
              <a:rPr lang="en-GB" dirty="0">
                <a:latin typeface="Alexandria" pitchFamily="2" charset="-78"/>
                <a:cs typeface="Alexandria" pitchFamily="2" charset="-78"/>
              </a:rPr>
              <a:t>978-1-78017-5690</a:t>
            </a:r>
            <a:endParaRPr lang="en-US"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080644024"/>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263664025"/>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6ABB399-A4A5-429D-95FB-809499BDB20C}">
  <ds:schemaRefs>
    <ds:schemaRef ds:uri="http://schemas.microsoft.com/sharepoint/v3/contenttype/forms"/>
  </ds:schemaRefs>
</ds:datastoreItem>
</file>

<file path=customXml/itemProps2.xml><?xml version="1.0" encoding="utf-8"?>
<ds:datastoreItem xmlns:ds="http://schemas.openxmlformats.org/officeDocument/2006/customXml" ds:itemID="{9D41404C-D38D-4DAF-863E-C662BEE534F9}">
  <ds:schemaRef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D0A51139-77A5-4ADD-913F-836E304B15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Theme3</Template>
  <TotalTime>8500</TotalTime>
  <Words>5474</Words>
  <Application>Microsoft Office PowerPoint</Application>
  <PresentationFormat>Custom</PresentationFormat>
  <Paragraphs>478</Paragraphs>
  <Slides>69</Slides>
  <Notes>68</Notes>
  <HiddenSlides>0</HiddenSlides>
  <MMClips>0</MMClips>
  <ScaleCrop>false</ScaleCrop>
  <HeadingPairs>
    <vt:vector size="4" baseType="variant">
      <vt:variant>
        <vt:lpstr>Theme</vt:lpstr>
      </vt:variant>
      <vt:variant>
        <vt:i4>1</vt:i4>
      </vt:variant>
      <vt:variant>
        <vt:lpstr>Slide Titles</vt:lpstr>
      </vt:variant>
      <vt:variant>
        <vt:i4>69</vt:i4>
      </vt:variant>
    </vt:vector>
  </HeadingPairs>
  <TitlesOfParts>
    <vt:vector size="70" baseType="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438</cp:revision>
  <dcterms:created xsi:type="dcterms:W3CDTF">2023-04-29T09:08:23Z</dcterms:created>
  <dcterms:modified xsi:type="dcterms:W3CDTF">2026-04-01T23:53:33Z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