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3.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23" r:id="rId16"/>
    <p:sldId id="414" r:id="rId17"/>
    <p:sldId id="407" r:id="rId18"/>
    <p:sldId id="408" r:id="rId19"/>
    <p:sldId id="409" r:id="rId20"/>
    <p:sldId id="413" r:id="rId21"/>
    <p:sldId id="415" r:id="rId22"/>
    <p:sldId id="424" r:id="rId23"/>
    <p:sldId id="425" r:id="rId24"/>
    <p:sldId id="426" r:id="rId25"/>
    <p:sldId id="428" r:id="rId26"/>
    <p:sldId id="427" r:id="rId27"/>
    <p:sldId id="429" r:id="rId28"/>
    <p:sldId id="430" r:id="rId29"/>
    <p:sldId id="431" r:id="rId30"/>
    <p:sldId id="447" r:id="rId31"/>
    <p:sldId id="433" r:id="rId32"/>
    <p:sldId id="434" r:id="rId33"/>
    <p:sldId id="435" r:id="rId34"/>
    <p:sldId id="436" r:id="rId35"/>
    <p:sldId id="445" r:id="rId36"/>
    <p:sldId id="437" r:id="rId37"/>
    <p:sldId id="438" r:id="rId38"/>
    <p:sldId id="441" r:id="rId39"/>
    <p:sldId id="439" r:id="rId40"/>
    <p:sldId id="448" r:id="rId41"/>
    <p:sldId id="449"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859" autoAdjust="0"/>
    <p:restoredTop sz="94660"/>
  </p:normalViewPr>
  <p:slideViewPr>
    <p:cSldViewPr snapToGrid="0">
      <p:cViewPr varScale="1">
        <p:scale>
          <a:sx n="108" d="100"/>
          <a:sy n="108" d="100"/>
        </p:scale>
        <p:origin x="696"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6.jpeg"/><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4.jpe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2.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3.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4.jpeg"/><Relationship Id="rId2" Type="http://schemas.openxmlformats.org/officeDocument/2006/relationships/image" Target="../media/image11.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7</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2710" y="5266815"/>
            <a:ext cx="1851019" cy="150888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235200" y="915090"/>
            <a:ext cx="6714451" cy="1972334"/>
          </a:xfrm>
          <a:prstGeom prst="rect">
            <a:avLst/>
          </a:prstGeom>
        </p:spPr>
      </p:pic>
      <p:pic>
        <p:nvPicPr>
          <p:cNvPr id="2" name="Picture 1"/>
          <p:cNvPicPr>
            <a:picLocks noChangeAspect="1"/>
          </p:cNvPicPr>
          <p:nvPr/>
        </p:nvPicPr>
        <p:blipFill>
          <a:blip r:embed="rId3"/>
          <a:stretch>
            <a:fillRect/>
          </a:stretch>
        </p:blipFill>
        <p:spPr>
          <a:xfrm>
            <a:off x="-416273" y="-299204"/>
            <a:ext cx="4169394" cy="7137043"/>
          </a:xfrm>
          <a:prstGeom prst="rect">
            <a:avLst/>
          </a:prstGeom>
        </p:spPr>
      </p:pic>
      <p:pic>
        <p:nvPicPr>
          <p:cNvPr id="13" name="Picture 12"/>
          <p:cNvPicPr>
            <a:picLocks noChangeAspect="1"/>
          </p:cNvPicPr>
          <p:nvPr/>
        </p:nvPicPr>
        <p:blipFill>
          <a:blip r:embed="rId4"/>
          <a:stretch>
            <a:fillRect/>
          </a:stretch>
        </p:blipFill>
        <p:spPr>
          <a:xfrm rot="10800000">
            <a:off x="3753121" y="5325235"/>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950948" y="1105254"/>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4440055" y="5696428"/>
            <a:ext cx="2873287" cy="646331"/>
          </a:xfrm>
          <a:prstGeom prst="rect">
            <a:avLst/>
          </a:prstGeom>
        </p:spPr>
        <p:txBody>
          <a:bodyPr wrap="none">
            <a:spAutoFit/>
          </a:bodyPr>
          <a:lstStyle/>
          <a:p>
            <a:r>
              <a:rPr lang="en-US" sz="3600" dirty="0"/>
              <a:t>E-Recruitment</a:t>
            </a:r>
          </a:p>
        </p:txBody>
      </p:sp>
      <p:pic>
        <p:nvPicPr>
          <p:cNvPr id="11" name="Picture 10">
            <a:extLst>
              <a:ext uri="{FF2B5EF4-FFF2-40B4-BE49-F238E27FC236}">
                <a16:creationId xmlns:a16="http://schemas.microsoft.com/office/drawing/2014/main" id="{29EB20CB-9047-E221-9F03-615A82BE024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6856" y="4851014"/>
            <a:ext cx="1851019" cy="1508889"/>
          </a:xfrm>
          <a:prstGeom prst="rect">
            <a:avLst/>
          </a:prstGeom>
        </p:spPr>
      </p:pic>
    </p:spTree>
    <p:extLst>
      <p:ext uri="{BB962C8B-B14F-4D97-AF65-F5344CB8AC3E}">
        <p14:creationId xmlns:p14="http://schemas.microsoft.com/office/powerpoint/2010/main" val="1134563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6"/>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1127039" y="1371089"/>
            <a:ext cx="8602980" cy="22656652"/>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7</a:t>
            </a:r>
            <a:r>
              <a:rPr lang="en-GB" sz="2400" dirty="0">
                <a:latin typeface="Helvetica Neue"/>
              </a:rPr>
              <a:t>Includes the following:</a:t>
            </a:r>
          </a:p>
          <a:p>
            <a:pPr algn="just">
              <a:lnSpc>
                <a:spcPct val="150000"/>
              </a:lnSpc>
            </a:pPr>
            <a:r>
              <a:rPr lang="en-US" sz="2400" dirty="0"/>
              <a:t>1.What is E-recruitment?</a:t>
            </a:r>
            <a:endParaRPr lang="ar-EG" sz="2400" dirty="0"/>
          </a:p>
          <a:p>
            <a:pPr algn="just">
              <a:lnSpc>
                <a:spcPct val="150000"/>
              </a:lnSpc>
            </a:pPr>
            <a:r>
              <a:rPr lang="ar-EG" sz="2400" dirty="0"/>
              <a:t>2</a:t>
            </a:r>
            <a:r>
              <a:rPr lang="en-GB" sz="2400" dirty="0"/>
              <a:t>.</a:t>
            </a:r>
            <a:r>
              <a:rPr lang="en-US" sz="2400" dirty="0"/>
              <a:t> What are the advantages of E-recruitment?</a:t>
            </a:r>
          </a:p>
          <a:p>
            <a:pPr algn="just">
              <a:lnSpc>
                <a:spcPct val="150000"/>
              </a:lnSpc>
            </a:pPr>
            <a:r>
              <a:rPr lang="en-US" sz="2400" dirty="0"/>
              <a:t>3.</a:t>
            </a:r>
            <a:r>
              <a:rPr lang="en-US" sz="2400" dirty="0">
                <a:latin typeface="Wotfard"/>
              </a:rPr>
              <a:t> What are the disadvantages of E-recruitment?</a:t>
            </a:r>
          </a:p>
          <a:p>
            <a:pPr algn="just">
              <a:lnSpc>
                <a:spcPct val="150000"/>
              </a:lnSpc>
            </a:pPr>
            <a:r>
              <a:rPr lang="en-US" sz="2400" dirty="0"/>
              <a:t>4. Methods of E-Recruitment</a:t>
            </a:r>
          </a:p>
          <a:p>
            <a:pPr algn="just">
              <a:lnSpc>
                <a:spcPct val="150000"/>
              </a:lnSpc>
            </a:pPr>
            <a:r>
              <a:rPr lang="en-US" sz="2400" dirty="0">
                <a:latin typeface="-apple-system"/>
              </a:rPr>
              <a:t>5</a:t>
            </a:r>
            <a:r>
              <a:rPr lang="en-US" sz="2400" b="1" dirty="0">
                <a:latin typeface="-apple-system"/>
              </a:rPr>
              <a:t>.</a:t>
            </a:r>
            <a:r>
              <a:rPr lang="en-US" sz="2400" dirty="0"/>
              <a:t> How does e-recruiting work?</a:t>
            </a:r>
          </a:p>
          <a:p>
            <a:pPr algn="just">
              <a:lnSpc>
                <a:spcPct val="150000"/>
              </a:lnSpc>
            </a:pPr>
            <a:r>
              <a:rPr lang="en-US" sz="2400" dirty="0"/>
              <a:t>6. Changing requirements in e-recruiting.</a:t>
            </a:r>
          </a:p>
          <a:p>
            <a:pPr algn="just">
              <a:lnSpc>
                <a:spcPct val="150000"/>
              </a:lnSpc>
            </a:pPr>
            <a:r>
              <a:rPr lang="en-US" sz="2400" dirty="0"/>
              <a:t>7. How do you build an E-Recruitment strategy?</a:t>
            </a:r>
          </a:p>
          <a:p>
            <a:pPr algn="just">
              <a:lnSpc>
                <a:spcPct val="150000"/>
              </a:lnSpc>
            </a:pPr>
            <a:endParaRPr lang="en-US" sz="2400" dirty="0"/>
          </a:p>
          <a:p>
            <a:pPr algn="just">
              <a:lnSpc>
                <a:spcPct val="150000"/>
              </a:lnSpc>
            </a:pPr>
            <a:endParaRPr lang="en-US" sz="2400" dirty="0"/>
          </a:p>
          <a:p>
            <a:pPr algn="just">
              <a:lnSpc>
                <a:spcPct val="150000"/>
              </a:lnSpc>
            </a:pPr>
            <a:endParaRPr lang="en-US" sz="2400" b="1" dirty="0">
              <a:latin typeface="-apple-system"/>
            </a:endParaRPr>
          </a:p>
          <a:p>
            <a:pPr algn="just">
              <a:lnSpc>
                <a:spcPct val="150000"/>
              </a:lnSpc>
            </a:pPr>
            <a:endParaRPr lang="en-US" sz="2400" dirty="0">
              <a:latin typeface="Wotfard"/>
            </a:endParaRPr>
          </a:p>
          <a:p>
            <a:pPr algn="just">
              <a:lnSpc>
                <a:spcPct val="150000"/>
              </a:lnSpc>
            </a:pPr>
            <a:endParaRPr lang="en-US" sz="2400" dirty="0"/>
          </a:p>
          <a:p>
            <a:pPr algn="just">
              <a:lnSpc>
                <a:spcPct val="150000"/>
              </a:lnSpc>
            </a:pPr>
            <a:endParaRPr lang="en-US" sz="2400" dirty="0"/>
          </a:p>
          <a:p>
            <a:pPr algn="just">
              <a:lnSpc>
                <a:spcPct val="150000"/>
              </a:lnSpc>
            </a:pPr>
            <a:endParaRPr lang="en-US" sz="2400" dirty="0"/>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17" name="Picture 16">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372681" y="1395461"/>
            <a:ext cx="1851019" cy="3322844"/>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85668" y="236724"/>
            <a:ext cx="3179850" cy="5748868"/>
          </a:xfrm>
          <a:prstGeom prst="rect">
            <a:avLst/>
          </a:prstGeom>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7" name="Rectangle 6"/>
          <p:cNvSpPr/>
          <p:nvPr/>
        </p:nvSpPr>
        <p:spPr>
          <a:xfrm>
            <a:off x="721203" y="2070384"/>
            <a:ext cx="8512801" cy="1200329"/>
          </a:xfrm>
          <a:prstGeom prst="rect">
            <a:avLst/>
          </a:prstGeom>
        </p:spPr>
        <p:txBody>
          <a:bodyPr wrap="square">
            <a:spAutoFit/>
          </a:bodyPr>
          <a:lstStyle/>
          <a:p>
            <a:br>
              <a:rPr lang="en-US" sz="2400" dirty="0"/>
            </a:br>
            <a:br>
              <a:rPr lang="en-US" sz="2400" dirty="0"/>
            </a:br>
            <a:endParaRPr lang="en-US" sz="2400" dirty="0"/>
          </a:p>
        </p:txBody>
      </p:sp>
      <p:sp>
        <p:nvSpPr>
          <p:cNvPr id="11" name="Rectangle 10"/>
          <p:cNvSpPr/>
          <p:nvPr/>
        </p:nvSpPr>
        <p:spPr>
          <a:xfrm>
            <a:off x="3059673" y="694359"/>
            <a:ext cx="4042966" cy="1323439"/>
          </a:xfrm>
          <a:prstGeom prst="rect">
            <a:avLst/>
          </a:prstGeom>
        </p:spPr>
        <p:txBody>
          <a:bodyPr wrap="none">
            <a:spAutoFit/>
          </a:bodyPr>
          <a:lstStyle/>
          <a:p>
            <a:r>
              <a:rPr lang="en-US" sz="3200" dirty="0">
                <a:solidFill>
                  <a:schemeClr val="bg1"/>
                </a:solidFill>
              </a:rPr>
              <a:t>What is E-recruitment?</a:t>
            </a:r>
          </a:p>
          <a:p>
            <a:br>
              <a:rPr lang="en-US" sz="2400" dirty="0"/>
            </a:br>
            <a:endParaRPr lang="en-US" sz="2400" b="1" i="0" dirty="0">
              <a:solidFill>
                <a:schemeClr val="bg1"/>
              </a:solidFill>
              <a:effectLst/>
              <a:latin typeface="var(--secondary-font)"/>
            </a:endParaRPr>
          </a:p>
        </p:txBody>
      </p:sp>
      <p:sp>
        <p:nvSpPr>
          <p:cNvPr id="5" name="Rectangle 4"/>
          <p:cNvSpPr/>
          <p:nvPr/>
        </p:nvSpPr>
        <p:spPr>
          <a:xfrm>
            <a:off x="641650" y="1978051"/>
            <a:ext cx="8317712" cy="3416320"/>
          </a:xfrm>
          <a:prstGeom prst="rect">
            <a:avLst/>
          </a:prstGeom>
        </p:spPr>
        <p:txBody>
          <a:bodyPr wrap="square">
            <a:spAutoFit/>
          </a:bodyPr>
          <a:lstStyle/>
          <a:p>
            <a:r>
              <a:rPr lang="en-US" sz="2400" dirty="0">
                <a:solidFill>
                  <a:srgbClr val="FF0000"/>
                </a:solidFill>
                <a:latin typeface="Wotfard"/>
              </a:rPr>
              <a:t>The electronic recruitment process </a:t>
            </a:r>
            <a:r>
              <a:rPr lang="en-US" sz="2400" dirty="0"/>
              <a:t>of finding, assessing, and recruiting employees is known as e-recruitment.</a:t>
            </a:r>
            <a:endParaRPr lang="ar-EG" sz="2400" dirty="0"/>
          </a:p>
          <a:p>
            <a:r>
              <a:rPr lang="en-US" sz="2400" dirty="0"/>
              <a:t> This process connects organizations with potential employees through the use of technology, and it has changed how employers and employees interact. Employers can use e-recruitment to post job openings and search resumes electronically, and employees can use it to submit applications and resumes electronically, search job postings, and receive job alerts.</a:t>
            </a:r>
          </a:p>
        </p:txBody>
      </p:sp>
      <p:pic>
        <p:nvPicPr>
          <p:cNvPr id="19" name="Picture 18">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437739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239617" y="330554"/>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2747206" y="597547"/>
            <a:ext cx="5583260" cy="461665"/>
          </a:xfrm>
          <a:prstGeom prst="rect">
            <a:avLst/>
          </a:prstGeom>
        </p:spPr>
        <p:txBody>
          <a:bodyPr wrap="none">
            <a:spAutoFit/>
          </a:bodyPr>
          <a:lstStyle/>
          <a:p>
            <a:r>
              <a:rPr lang="en-US" sz="2400" dirty="0">
                <a:solidFill>
                  <a:schemeClr val="bg1"/>
                </a:solidFill>
              </a:rPr>
              <a:t>What are the advantages of E-recruitment?</a:t>
            </a:r>
          </a:p>
        </p:txBody>
      </p:sp>
      <p:sp>
        <p:nvSpPr>
          <p:cNvPr id="7" name="Rectangle 6"/>
          <p:cNvSpPr/>
          <p:nvPr/>
        </p:nvSpPr>
        <p:spPr>
          <a:xfrm>
            <a:off x="588986" y="1868674"/>
            <a:ext cx="8016199" cy="3785652"/>
          </a:xfrm>
          <a:prstGeom prst="rect">
            <a:avLst/>
          </a:prstGeom>
        </p:spPr>
        <p:txBody>
          <a:bodyPr wrap="square">
            <a:spAutoFit/>
          </a:bodyPr>
          <a:lstStyle/>
          <a:p>
            <a:r>
              <a:rPr lang="en-US" sz="2400" dirty="0"/>
              <a:t>Employers can reach a bigger number of potential employees by using electronic recruitment. </a:t>
            </a:r>
            <a:endParaRPr lang="ar-EG" sz="2400" dirty="0"/>
          </a:p>
          <a:p>
            <a:r>
              <a:rPr lang="en-US" sz="2400" dirty="0"/>
              <a:t>Companies can build their own e-recruitment stages in-house, use e-recruitment HR software, or use recruiting firms that include e-recruitment in their services. </a:t>
            </a:r>
            <a:endParaRPr lang="ar-EG" sz="2400" dirty="0"/>
          </a:p>
          <a:p>
            <a:r>
              <a:rPr lang="en-US" sz="2400" dirty="0"/>
              <a:t>Using online stages and HR software, e-recruitment is the automated process of identifying, attracting, screening, and hiring candidates. </a:t>
            </a:r>
            <a:endParaRPr lang="ar-EG" sz="2400" dirty="0"/>
          </a:p>
          <a:p>
            <a:r>
              <a:rPr lang="en-US" sz="2400" dirty="0"/>
              <a:t>Businesses can use this internet recruitment strategy to develop an online presence and communicate with candidates.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654326"/>
            <a:ext cx="1851019" cy="1057503"/>
          </a:xfrm>
          <a:prstGeom prst="rect">
            <a:avLst/>
          </a:prstGeom>
        </p:spPr>
      </p:pic>
    </p:spTree>
    <p:extLst>
      <p:ext uri="{BB962C8B-B14F-4D97-AF65-F5344CB8AC3E}">
        <p14:creationId xmlns:p14="http://schemas.microsoft.com/office/powerpoint/2010/main" val="2357832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81439" y="64800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211016" y="1967446"/>
            <a:ext cx="8610528" cy="2677656"/>
          </a:xfrm>
          <a:prstGeom prst="rect">
            <a:avLst/>
          </a:prstGeom>
        </p:spPr>
        <p:txBody>
          <a:bodyPr wrap="square">
            <a:spAutoFit/>
          </a:bodyPr>
          <a:lstStyle/>
          <a:p>
            <a:r>
              <a:rPr lang="en-US" sz="2400" dirty="0">
                <a:solidFill>
                  <a:srgbClr val="FF0000"/>
                </a:solidFill>
              </a:rPr>
              <a:t>1. Cost-Effective</a:t>
            </a:r>
            <a:r>
              <a:rPr lang="ar-EG" sz="2400" dirty="0"/>
              <a:t>:</a:t>
            </a:r>
          </a:p>
          <a:p>
            <a:r>
              <a:rPr lang="en-US" sz="2400" dirty="0"/>
              <a:t>Work costs in recruiting are generally high in terms of advertising, travel expenses, outside recruiter fees etc.</a:t>
            </a:r>
            <a:endParaRPr lang="ar-EG" sz="2400" dirty="0"/>
          </a:p>
          <a:p>
            <a:r>
              <a:rPr lang="en-US" sz="2400" dirty="0"/>
              <a:t> As a result, the employing process generally takes up an excessive amount of time and its expense could be minimized by switching to e-recruitment, which permits you to post free employment opportunities on multiple social stages just by one tick.</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36976" y="5524921"/>
            <a:ext cx="1851019" cy="1057503"/>
          </a:xfrm>
          <a:prstGeom prst="rect">
            <a:avLst/>
          </a:prstGeom>
        </p:spPr>
      </p:pic>
    </p:spTree>
    <p:extLst>
      <p:ext uri="{BB962C8B-B14F-4D97-AF65-F5344CB8AC3E}">
        <p14:creationId xmlns:p14="http://schemas.microsoft.com/office/powerpoint/2010/main" val="13436641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589086" y="1868674"/>
            <a:ext cx="7925792" cy="2677656"/>
          </a:xfrm>
          <a:prstGeom prst="rect">
            <a:avLst/>
          </a:prstGeom>
        </p:spPr>
        <p:txBody>
          <a:bodyPr wrap="square">
            <a:spAutoFit/>
          </a:bodyPr>
          <a:lstStyle/>
          <a:p>
            <a:r>
              <a:rPr lang="en-US" sz="2400" dirty="0">
                <a:solidFill>
                  <a:srgbClr val="FF0000"/>
                </a:solidFill>
              </a:rPr>
              <a:t>2. Quicker process</a:t>
            </a:r>
            <a:r>
              <a:rPr lang="ar-EG" sz="2400" dirty="0">
                <a:solidFill>
                  <a:srgbClr val="FF0000"/>
                </a:solidFill>
              </a:rPr>
              <a:t>:</a:t>
            </a:r>
          </a:p>
          <a:p>
            <a:endParaRPr lang="en-US" sz="2400" dirty="0">
              <a:solidFill>
                <a:srgbClr val="FF0000"/>
              </a:solidFill>
            </a:endParaRPr>
          </a:p>
          <a:p>
            <a:r>
              <a:rPr lang="en-US" sz="2400" dirty="0"/>
              <a:t>The hiring process could be shortened simply by clicking a few catches to screen, filter, and sort candidates' information and CV. E-recruitment streamlines the process of welcoming or rejecting candidates one by one and inserting candidates' information physically is not, at this point needed.</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3" name="Picture 2"/>
          <p:cNvPicPr>
            <a:picLocks noChangeAspect="1"/>
          </p:cNvPicPr>
          <p:nvPr/>
        </p:nvPicPr>
        <p:blipFill>
          <a:blip r:embed="rId3"/>
          <a:stretch>
            <a:fillRect/>
          </a:stretch>
        </p:blipFill>
        <p:spPr>
          <a:xfrm>
            <a:off x="2424113" y="64048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64285" y="397229"/>
            <a:ext cx="3179850" cy="5748868"/>
          </a:xfrm>
          <a:prstGeom prst="rect">
            <a:avLst/>
          </a:prstGeom>
        </p:spPr>
      </p:pic>
      <p:sp>
        <p:nvSpPr>
          <p:cNvPr id="5" name="Rectangle 4"/>
          <p:cNvSpPr/>
          <p:nvPr/>
        </p:nvSpPr>
        <p:spPr>
          <a:xfrm>
            <a:off x="525492" y="1767514"/>
            <a:ext cx="8389499" cy="3416320"/>
          </a:xfrm>
          <a:prstGeom prst="rect">
            <a:avLst/>
          </a:prstGeom>
        </p:spPr>
        <p:txBody>
          <a:bodyPr wrap="square">
            <a:spAutoFit/>
          </a:bodyPr>
          <a:lstStyle/>
          <a:p>
            <a:endParaRPr lang="en-US" sz="2400" dirty="0">
              <a:solidFill>
                <a:srgbClr val="FF0000"/>
              </a:solidFill>
            </a:endParaRPr>
          </a:p>
          <a:p>
            <a:r>
              <a:rPr lang="en-US" sz="2400" dirty="0">
                <a:solidFill>
                  <a:srgbClr val="FF0000"/>
                </a:solidFill>
              </a:rPr>
              <a:t>3. Customized filtration</a:t>
            </a:r>
            <a:r>
              <a:rPr lang="ar-EG" sz="2400" dirty="0">
                <a:solidFill>
                  <a:srgbClr val="FF0000"/>
                </a:solidFill>
              </a:rPr>
              <a:t>:</a:t>
            </a:r>
            <a:endParaRPr lang="en-US" sz="2400" dirty="0">
              <a:solidFill>
                <a:srgbClr val="FF0000"/>
              </a:solidFill>
            </a:endParaRPr>
          </a:p>
          <a:p>
            <a:r>
              <a:rPr lang="en-US" sz="2400" dirty="0"/>
              <a:t>E-recruitment allows filtering requirements to help recruiters to track down the ideal candidates with competencies that match the work position.</a:t>
            </a:r>
            <a:endParaRPr lang="ar-EG" sz="2400" dirty="0"/>
          </a:p>
          <a:p>
            <a:r>
              <a:rPr lang="en-US" sz="2400" dirty="0"/>
              <a:t> Therefore, the filtration apparatuses provided by e</a:t>
            </a:r>
            <a:r>
              <a:rPr lang="ar-EG" sz="2400" dirty="0"/>
              <a:t>-</a:t>
            </a:r>
            <a:r>
              <a:rPr lang="en-US" sz="2400" dirty="0"/>
              <a:t>recruitment systems speed up the process of arranging the candidates as indicated by experience, education, competencies, and a lot more criteria</a:t>
            </a:r>
            <a:r>
              <a:rPr lang="ar-EG" sz="2400" dirty="0"/>
              <a:t>.</a:t>
            </a:r>
            <a:endParaRPr lang="en-US" sz="2400" dirty="0"/>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713624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186620" y="1973692"/>
            <a:ext cx="8400328" cy="2677656"/>
          </a:xfrm>
          <a:prstGeom prst="rect">
            <a:avLst/>
          </a:prstGeom>
        </p:spPr>
        <p:txBody>
          <a:bodyPr wrap="square">
            <a:spAutoFit/>
          </a:bodyPr>
          <a:lstStyle/>
          <a:p>
            <a:r>
              <a:rPr lang="en-US" sz="2400" dirty="0">
                <a:solidFill>
                  <a:srgbClr val="FF0000"/>
                </a:solidFill>
              </a:rPr>
              <a:t>4. Flexible</a:t>
            </a:r>
            <a:r>
              <a:rPr lang="ar-EG" sz="2400" dirty="0">
                <a:solidFill>
                  <a:srgbClr val="FF0000"/>
                </a:solidFill>
              </a:rPr>
              <a:t>:</a:t>
            </a:r>
            <a:endParaRPr lang="en-US" sz="2400" dirty="0">
              <a:solidFill>
                <a:srgbClr val="FF0000"/>
              </a:solidFill>
            </a:endParaRPr>
          </a:p>
          <a:p>
            <a:r>
              <a:rPr lang="en-US" sz="2400" dirty="0"/>
              <a:t>The E-recruitment process is easy to get adapted to. Thus, it is easy to use and provides a stage where all the HR managers could follow the hiring process and their funnel smoothly. Moreover, the cloud-based feature permits the employer to have a CV database stored in one place making it easier to refer or come back to in future.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36200138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474850"/>
            <a:ext cx="3179850" cy="5748868"/>
          </a:xfrm>
          <a:prstGeom prst="rect">
            <a:avLst/>
          </a:prstGeom>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69332"/>
          </a:xfrm>
          <a:prstGeom prst="rect">
            <a:avLst/>
          </a:prstGeom>
        </p:spPr>
        <p:txBody>
          <a:bodyPr wrap="square">
            <a:spAutoFit/>
          </a:bodyPr>
          <a:lstStyle/>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
        <p:nvSpPr>
          <p:cNvPr id="7" name="Rectangle 6"/>
          <p:cNvSpPr/>
          <p:nvPr/>
        </p:nvSpPr>
        <p:spPr>
          <a:xfrm>
            <a:off x="2424113" y="745026"/>
            <a:ext cx="6096000" cy="1015663"/>
          </a:xfrm>
          <a:prstGeom prst="rect">
            <a:avLst/>
          </a:prstGeom>
        </p:spPr>
        <p:txBody>
          <a:bodyPr>
            <a:spAutoFit/>
          </a:bodyPr>
          <a:lstStyle/>
          <a:p>
            <a:r>
              <a:rPr lang="en-US" sz="2400" dirty="0">
                <a:solidFill>
                  <a:schemeClr val="bg1"/>
                </a:solidFill>
                <a:latin typeface="Wotfard"/>
              </a:rPr>
              <a:t>What are the disadvantages of E-recruitment?</a:t>
            </a:r>
          </a:p>
          <a:p>
            <a:br>
              <a:rPr lang="en-US" dirty="0"/>
            </a:br>
            <a:endParaRPr lang="en-US" dirty="0"/>
          </a:p>
        </p:txBody>
      </p:sp>
      <p:sp>
        <p:nvSpPr>
          <p:cNvPr id="8" name="Rectangle 7"/>
          <p:cNvSpPr/>
          <p:nvPr/>
        </p:nvSpPr>
        <p:spPr>
          <a:xfrm>
            <a:off x="622650" y="2039302"/>
            <a:ext cx="8131569" cy="1938992"/>
          </a:xfrm>
          <a:prstGeom prst="rect">
            <a:avLst/>
          </a:prstGeom>
        </p:spPr>
        <p:txBody>
          <a:bodyPr wrap="square">
            <a:spAutoFit/>
          </a:bodyPr>
          <a:lstStyle/>
          <a:p>
            <a:r>
              <a:rPr lang="en-US" sz="2400" dirty="0">
                <a:solidFill>
                  <a:srgbClr val="FF0000"/>
                </a:solidFill>
              </a:rPr>
              <a:t>1. Tech problems</a:t>
            </a:r>
            <a:r>
              <a:rPr lang="ar-EG" sz="2400" dirty="0">
                <a:solidFill>
                  <a:srgbClr val="FF0000"/>
                </a:solidFill>
              </a:rPr>
              <a:t>:</a:t>
            </a:r>
            <a:endParaRPr lang="en-US" sz="2400" dirty="0">
              <a:solidFill>
                <a:srgbClr val="FF0000"/>
              </a:solidFill>
            </a:endParaRPr>
          </a:p>
          <a:p>
            <a:r>
              <a:rPr lang="en-US" sz="2400" dirty="0"/>
              <a:t>Some candidates may not be confident enough with the security of an online application. There's always the possibility that the application system may operate slowly or lose information during the submission process.</a:t>
            </a:r>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5" name="Rectangle 4"/>
          <p:cNvSpPr/>
          <p:nvPr/>
        </p:nvSpPr>
        <p:spPr>
          <a:xfrm>
            <a:off x="2462275" y="614219"/>
            <a:ext cx="6096000" cy="646331"/>
          </a:xfrm>
          <a:prstGeom prst="rect">
            <a:avLst/>
          </a:prstGeom>
        </p:spPr>
        <p:txBody>
          <a:bodyPr>
            <a:spAutoFit/>
          </a:bodyPr>
          <a:lstStyle/>
          <a:p>
            <a:br>
              <a:rPr lang="en-US" dirty="0"/>
            </a:br>
            <a:endParaRPr lang="en-US" dirty="0"/>
          </a:p>
        </p:txBody>
      </p:sp>
      <p:sp>
        <p:nvSpPr>
          <p:cNvPr id="6" name="Rectangle 5"/>
          <p:cNvSpPr/>
          <p:nvPr/>
        </p:nvSpPr>
        <p:spPr>
          <a:xfrm>
            <a:off x="350393" y="2029179"/>
            <a:ext cx="7928769" cy="3416320"/>
          </a:xfrm>
          <a:prstGeom prst="rect">
            <a:avLst/>
          </a:prstGeom>
        </p:spPr>
        <p:txBody>
          <a:bodyPr wrap="square">
            <a:spAutoFit/>
          </a:bodyPr>
          <a:lstStyle/>
          <a:p>
            <a:r>
              <a:rPr lang="en-US" sz="2400" dirty="0">
                <a:solidFill>
                  <a:srgbClr val="FF0000"/>
                </a:solidFill>
              </a:rPr>
              <a:t>2. Fraudulent applicants</a:t>
            </a:r>
            <a:r>
              <a:rPr lang="ar-EG" sz="2400" dirty="0">
                <a:solidFill>
                  <a:srgbClr val="FF0000"/>
                </a:solidFill>
              </a:rPr>
              <a:t>:</a:t>
            </a:r>
          </a:p>
          <a:p>
            <a:endParaRPr lang="en-US" sz="2400" dirty="0">
              <a:solidFill>
                <a:srgbClr val="FF0000"/>
              </a:solidFill>
            </a:endParaRPr>
          </a:p>
          <a:p>
            <a:r>
              <a:rPr lang="en-US" sz="2400" dirty="0"/>
              <a:t>A few applications may be phony to get data about the company or hiring official. At the same time, spammers may utilize the data presented online to advance a help or item to your company. On the off chance that you part with an excessive number of subtleties in your promotion, vindictive programmers can even utilize the data to possibly access your company's IT frameworks.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522911"/>
            <a:ext cx="1851019" cy="1057503"/>
          </a:xfrm>
          <a:prstGeom prst="rect">
            <a:avLst/>
          </a:prstGeom>
        </p:spPr>
      </p:pic>
    </p:spTree>
    <p:extLst>
      <p:ext uri="{BB962C8B-B14F-4D97-AF65-F5344CB8AC3E}">
        <p14:creationId xmlns:p14="http://schemas.microsoft.com/office/powerpoint/2010/main" val="24581867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464888" y="292673"/>
            <a:ext cx="3583109" cy="6477922"/>
          </a:xfrm>
          <a:prstGeom prst="rect">
            <a:avLst/>
          </a:prstGeom>
        </p:spPr>
      </p:pic>
      <p:sp>
        <p:nvSpPr>
          <p:cNvPr id="5" name="Rectangle 4"/>
          <p:cNvSpPr/>
          <p:nvPr/>
        </p:nvSpPr>
        <p:spPr>
          <a:xfrm>
            <a:off x="303525" y="2007262"/>
            <a:ext cx="8137089" cy="2677656"/>
          </a:xfrm>
          <a:prstGeom prst="rect">
            <a:avLst/>
          </a:prstGeom>
        </p:spPr>
        <p:txBody>
          <a:bodyPr wrap="square">
            <a:spAutoFit/>
          </a:bodyPr>
          <a:lstStyle/>
          <a:p>
            <a:r>
              <a:rPr lang="en-US" sz="2400" dirty="0">
                <a:solidFill>
                  <a:srgbClr val="FF0000"/>
                </a:solidFill>
              </a:rPr>
              <a:t>3. Less effective</a:t>
            </a:r>
            <a:r>
              <a:rPr lang="ar-EG" sz="2400" dirty="0">
                <a:solidFill>
                  <a:srgbClr val="FF0000"/>
                </a:solidFill>
              </a:rPr>
              <a:t>:</a:t>
            </a:r>
          </a:p>
          <a:p>
            <a:endParaRPr lang="en-US" sz="2400" dirty="0">
              <a:solidFill>
                <a:srgbClr val="FF0000"/>
              </a:solidFill>
            </a:endParaRPr>
          </a:p>
          <a:p>
            <a:r>
              <a:rPr lang="en-US" sz="2400" dirty="0"/>
              <a:t>Not all e-recruitment administrations offer an inside and out investigation of your posting; consequently, it tends to be difficult to sort out the thing is and isn't working and how to advance your advertisement. Obviously, this is a typical issue in disconnected recruitment.</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589144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55206" y="284875"/>
            <a:ext cx="3179850" cy="5748868"/>
          </a:xfrm>
          <a:prstGeom prst="rect">
            <a:avLst/>
          </a:prstGeom>
        </p:spPr>
      </p:pic>
      <p:sp>
        <p:nvSpPr>
          <p:cNvPr id="5" name="Rectangle 4"/>
          <p:cNvSpPr/>
          <p:nvPr/>
        </p:nvSpPr>
        <p:spPr>
          <a:xfrm>
            <a:off x="300588" y="1920477"/>
            <a:ext cx="7630074" cy="3046988"/>
          </a:xfrm>
          <a:prstGeom prst="rect">
            <a:avLst/>
          </a:prstGeom>
        </p:spPr>
        <p:txBody>
          <a:bodyPr wrap="square">
            <a:spAutoFit/>
          </a:bodyPr>
          <a:lstStyle/>
          <a:p>
            <a:r>
              <a:rPr lang="en-US" sz="2400" dirty="0">
                <a:solidFill>
                  <a:srgbClr val="FF0000"/>
                </a:solidFill>
              </a:rPr>
              <a:t>4. Misunderstandings</a:t>
            </a:r>
            <a:r>
              <a:rPr lang="ar-EG" sz="2400" dirty="0">
                <a:solidFill>
                  <a:srgbClr val="FF0000"/>
                </a:solidFill>
              </a:rPr>
              <a:t>:</a:t>
            </a:r>
          </a:p>
          <a:p>
            <a:endParaRPr lang="en-US" sz="2400" dirty="0">
              <a:solidFill>
                <a:srgbClr val="FF0000"/>
              </a:solidFill>
            </a:endParaRPr>
          </a:p>
          <a:p>
            <a:r>
              <a:rPr lang="en-US" sz="2400" dirty="0"/>
              <a:t>Speaking with planned representatives through a screen can prompt confounded messages or wrong suspicions. In any case, conversing with somebody face to face can explain what an individual resembles as a first impression while likewise keeping up with clear correspondence with each other.</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6079752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376167" y="651963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5" name="Rectangle 4"/>
          <p:cNvSpPr/>
          <p:nvPr/>
        </p:nvSpPr>
        <p:spPr>
          <a:xfrm>
            <a:off x="556317" y="2135536"/>
            <a:ext cx="8152874" cy="2677656"/>
          </a:xfrm>
          <a:prstGeom prst="rect">
            <a:avLst/>
          </a:prstGeom>
        </p:spPr>
        <p:txBody>
          <a:bodyPr wrap="square">
            <a:spAutoFit/>
          </a:bodyPr>
          <a:lstStyle/>
          <a:p>
            <a:r>
              <a:rPr lang="en-US" sz="2400" dirty="0">
                <a:solidFill>
                  <a:srgbClr val="FF0000"/>
                </a:solidFill>
              </a:rPr>
              <a:t>5. Diverse audience</a:t>
            </a:r>
            <a:r>
              <a:rPr lang="ar-EG" sz="2400" dirty="0">
                <a:solidFill>
                  <a:srgbClr val="FF0000"/>
                </a:solidFill>
              </a:rPr>
              <a:t>:</a:t>
            </a:r>
          </a:p>
          <a:p>
            <a:endParaRPr lang="en-US" sz="2400" dirty="0"/>
          </a:p>
          <a:p>
            <a:r>
              <a:rPr lang="en-US" sz="2400" dirty="0"/>
              <a:t>Since e-recruitment creates countless applicants each day, organizations ought to be more cautious when utilizing this. Scouts should guarantee proficiency consistently and try not to tap unfit candidates, just as candidates who live excessively far from the workplace.</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1917181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01048" y="255955"/>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194604" y="65878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7" name="Rectangle 6"/>
          <p:cNvSpPr/>
          <p:nvPr/>
        </p:nvSpPr>
        <p:spPr>
          <a:xfrm>
            <a:off x="221889" y="1872519"/>
            <a:ext cx="7805487" cy="2677656"/>
          </a:xfrm>
          <a:prstGeom prst="rect">
            <a:avLst/>
          </a:prstGeom>
        </p:spPr>
        <p:txBody>
          <a:bodyPr wrap="square">
            <a:spAutoFit/>
          </a:bodyPr>
          <a:lstStyle/>
          <a:p>
            <a:r>
              <a:rPr lang="en-US" sz="2400" dirty="0">
                <a:solidFill>
                  <a:srgbClr val="FF0000"/>
                </a:solidFill>
              </a:rPr>
              <a:t>Types of Online Recruitment Methods</a:t>
            </a:r>
            <a:r>
              <a:rPr lang="ar-EG" sz="2400" dirty="0">
                <a:solidFill>
                  <a:srgbClr val="FF0000"/>
                </a:solidFill>
              </a:rPr>
              <a:t>:</a:t>
            </a:r>
            <a:endParaRPr lang="en-US" sz="2400" dirty="0">
              <a:solidFill>
                <a:srgbClr val="FF0000"/>
              </a:solidFill>
            </a:endParaRPr>
          </a:p>
          <a:p>
            <a:r>
              <a:rPr lang="en-US" sz="2400" dirty="0"/>
              <a:t>More and more people these days use the internet to search for work and find out more about companies before job interviews. By having a strong presence on the internet and using online recruitment methods, businesses can have access to a large pool of candidates and seamlessly manage their recruitment process.</a:t>
            </a:r>
          </a:p>
        </p:txBody>
      </p:sp>
      <p:sp>
        <p:nvSpPr>
          <p:cNvPr id="11" name="Rectangle 10"/>
          <p:cNvSpPr/>
          <p:nvPr/>
        </p:nvSpPr>
        <p:spPr>
          <a:xfrm>
            <a:off x="3212953" y="379164"/>
            <a:ext cx="4126643" cy="523220"/>
          </a:xfrm>
          <a:prstGeom prst="rect">
            <a:avLst/>
          </a:prstGeom>
        </p:spPr>
        <p:txBody>
          <a:bodyPr wrap="none">
            <a:spAutoFit/>
          </a:bodyPr>
          <a:lstStyle/>
          <a:p>
            <a:r>
              <a:rPr lang="en-US" sz="2800" b="1" dirty="0">
                <a:solidFill>
                  <a:schemeClr val="bg1"/>
                </a:solidFill>
                <a:latin typeface="-apple-system"/>
              </a:rPr>
              <a:t>Methods of E-Recruitment</a:t>
            </a:r>
          </a:p>
        </p:txBody>
      </p:sp>
      <p:pic>
        <p:nvPicPr>
          <p:cNvPr id="19" name="Picture 18">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56053"/>
            <a:ext cx="1851019" cy="1057503"/>
          </a:xfrm>
          <a:prstGeom prst="rect">
            <a:avLst/>
          </a:prstGeom>
        </p:spPr>
      </p:pic>
    </p:spTree>
    <p:extLst>
      <p:ext uri="{BB962C8B-B14F-4D97-AF65-F5344CB8AC3E}">
        <p14:creationId xmlns:p14="http://schemas.microsoft.com/office/powerpoint/2010/main" val="34470939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01942" y="364099"/>
            <a:ext cx="3179850" cy="5748868"/>
          </a:xfrm>
          <a:prstGeom prst="rect">
            <a:avLst/>
          </a:prstGeom>
        </p:spPr>
      </p:pic>
      <p:sp>
        <p:nvSpPr>
          <p:cNvPr id="6" name="Rectangle 5"/>
          <p:cNvSpPr/>
          <p:nvPr/>
        </p:nvSpPr>
        <p:spPr>
          <a:xfrm>
            <a:off x="325315" y="1750655"/>
            <a:ext cx="7754815" cy="3785652"/>
          </a:xfrm>
          <a:prstGeom prst="rect">
            <a:avLst/>
          </a:prstGeom>
        </p:spPr>
        <p:txBody>
          <a:bodyPr wrap="square">
            <a:spAutoFit/>
          </a:bodyPr>
          <a:lstStyle/>
          <a:p>
            <a:r>
              <a:rPr lang="en-US" sz="2400" dirty="0">
                <a:solidFill>
                  <a:srgbClr val="FF0000"/>
                </a:solidFill>
              </a:rPr>
              <a:t>The most common types of online recruiting methods include:</a:t>
            </a:r>
          </a:p>
          <a:p>
            <a:endParaRPr lang="en-US" sz="2400" dirty="0"/>
          </a:p>
          <a:p>
            <a:r>
              <a:rPr lang="en-US" sz="2400" dirty="0"/>
              <a:t>Sourcing potential candidates on professional social media platforms</a:t>
            </a:r>
            <a:r>
              <a:rPr lang="ar-EG" sz="2400" dirty="0"/>
              <a:t>.</a:t>
            </a:r>
            <a:endParaRPr lang="en-US" sz="2400" dirty="0"/>
          </a:p>
          <a:p>
            <a:r>
              <a:rPr lang="en-US" sz="2400" dirty="0"/>
              <a:t>Using an applicant tracking system (ATS)</a:t>
            </a:r>
            <a:r>
              <a:rPr lang="ar-EG" sz="2400" dirty="0"/>
              <a:t>.</a:t>
            </a:r>
            <a:endParaRPr lang="en-US" sz="2400" dirty="0"/>
          </a:p>
          <a:p>
            <a:r>
              <a:rPr lang="en-US" sz="2400" dirty="0"/>
              <a:t>Interviewing candidates online via video conferencing software</a:t>
            </a:r>
            <a:r>
              <a:rPr lang="ar-EG" sz="2400" dirty="0"/>
              <a:t>.</a:t>
            </a:r>
            <a:endParaRPr lang="en-US" sz="2400" dirty="0"/>
          </a:p>
          <a:p>
            <a:r>
              <a:rPr lang="en-US" sz="2400" dirty="0"/>
              <a:t>Using online testing via surveys and questionnaires</a:t>
            </a:r>
            <a:r>
              <a:rPr lang="ar-EG" sz="2400" dirty="0"/>
              <a:t>.</a:t>
            </a:r>
            <a:endParaRPr lang="en-US" sz="2400" dirty="0"/>
          </a:p>
          <a:p>
            <a:r>
              <a:rPr lang="en-US" sz="2400" dirty="0"/>
              <a:t>Creating job boards to advertise job offerings</a:t>
            </a:r>
            <a:r>
              <a:rPr lang="ar-EG" sz="2400" dirty="0"/>
              <a:t>.</a:t>
            </a:r>
            <a:endParaRPr lang="en-US" sz="2400" dirty="0"/>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2254" y="5584215"/>
            <a:ext cx="1851019" cy="1057503"/>
          </a:xfrm>
          <a:prstGeom prst="rect">
            <a:avLst/>
          </a:prstGeom>
        </p:spPr>
      </p:pic>
    </p:spTree>
    <p:extLst>
      <p:ext uri="{BB962C8B-B14F-4D97-AF65-F5344CB8AC3E}">
        <p14:creationId xmlns:p14="http://schemas.microsoft.com/office/powerpoint/2010/main" val="1372933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6" name="Rectangle 5"/>
          <p:cNvSpPr/>
          <p:nvPr/>
        </p:nvSpPr>
        <p:spPr>
          <a:xfrm>
            <a:off x="511056" y="1633538"/>
            <a:ext cx="8971965" cy="4154984"/>
          </a:xfrm>
          <a:prstGeom prst="rect">
            <a:avLst/>
          </a:prstGeom>
        </p:spPr>
        <p:txBody>
          <a:bodyPr wrap="square">
            <a:spAutoFit/>
          </a:bodyPr>
          <a:lstStyle/>
          <a:p>
            <a:r>
              <a:rPr lang="en-US" sz="2400" dirty="0">
                <a:solidFill>
                  <a:srgbClr val="FF0000"/>
                </a:solidFill>
              </a:rPr>
              <a:t>Sourcing and Attracting Potential Candidates</a:t>
            </a:r>
            <a:r>
              <a:rPr lang="ar-EG" sz="2400" dirty="0">
                <a:solidFill>
                  <a:srgbClr val="FF0000"/>
                </a:solidFill>
              </a:rPr>
              <a:t>:</a:t>
            </a:r>
            <a:endParaRPr lang="en-US" sz="2400" dirty="0">
              <a:solidFill>
                <a:srgbClr val="FF0000"/>
              </a:solidFill>
            </a:endParaRPr>
          </a:p>
          <a:p>
            <a:r>
              <a:rPr lang="en-US" sz="2400" dirty="0"/>
              <a:t>Sourcing is the process of searching for qualified job candidates for a current or pending position in the company. In order to recruit candidates efficiently, it becomes important to know where the pool of interested candidates lies.</a:t>
            </a:r>
            <a:endParaRPr lang="ar-EG" sz="2400" dirty="0"/>
          </a:p>
          <a:p>
            <a:r>
              <a:rPr lang="en-US" sz="2400" dirty="0"/>
              <a:t> Which is why, using social media for sourcing and attracting potential candidates is one of the most common methods used for online recruitment. Social media is an effective tool for building employer brands and hiring potential candidates. Platforms like Facebook, LinkedIn, Instagram have been commonly visited sites for finding, tracking and recruiting candidates online.</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sp>
        <p:nvSpPr>
          <p:cNvPr id="6" name="Rectangle 5"/>
          <p:cNvSpPr/>
          <p:nvPr/>
        </p:nvSpPr>
        <p:spPr>
          <a:xfrm>
            <a:off x="279060" y="1759173"/>
            <a:ext cx="8688540" cy="4154984"/>
          </a:xfrm>
          <a:prstGeom prst="rect">
            <a:avLst/>
          </a:prstGeom>
        </p:spPr>
        <p:txBody>
          <a:bodyPr wrap="square">
            <a:spAutoFit/>
          </a:bodyPr>
          <a:lstStyle/>
          <a:p>
            <a:r>
              <a:rPr lang="en-US" sz="2400" dirty="0">
                <a:solidFill>
                  <a:srgbClr val="FF0000"/>
                </a:solidFill>
              </a:rPr>
              <a:t>Using Applicant Tracking System</a:t>
            </a:r>
            <a:r>
              <a:rPr lang="ar-EG" sz="2400" dirty="0">
                <a:solidFill>
                  <a:srgbClr val="FF0000"/>
                </a:solidFill>
              </a:rPr>
              <a:t>:</a:t>
            </a:r>
            <a:endParaRPr lang="en-US" sz="2400" dirty="0">
              <a:solidFill>
                <a:srgbClr val="FF0000"/>
              </a:solidFill>
            </a:endParaRPr>
          </a:p>
          <a:p>
            <a:endParaRPr lang="en-US" sz="2400" dirty="0"/>
          </a:p>
          <a:p>
            <a:r>
              <a:rPr lang="en-US" sz="2400" dirty="0"/>
              <a:t>An Applicant Tracking System is a software that uses an algorithm to sort out resumes of the potential candidates and simplify the process of recruitment for the hiring HR managers. </a:t>
            </a:r>
            <a:endParaRPr lang="ar-EG" sz="2400" dirty="0"/>
          </a:p>
          <a:p>
            <a:r>
              <a:rPr lang="en-US" sz="2400" dirty="0"/>
              <a:t>When a lot of candidates apply for a job opening, this software helps to segregate under qualified resumes and qualified resumes during the hiring process. So, this enables the recruiters to see the resumes that are filtered and as per their criteria asked in the job profile. Thus, an Applicant Tracking System is a useful method for E- recruitment.</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729790" y="787459"/>
            <a:ext cx="3179850" cy="5748868"/>
          </a:xfrm>
          <a:prstGeom prst="rect">
            <a:avLst/>
          </a:prstGeom>
        </p:spPr>
      </p:pic>
      <p:sp>
        <p:nvSpPr>
          <p:cNvPr id="5" name="Rectangle 4"/>
          <p:cNvSpPr/>
          <p:nvPr/>
        </p:nvSpPr>
        <p:spPr>
          <a:xfrm>
            <a:off x="149067" y="1802422"/>
            <a:ext cx="8994933" cy="3785652"/>
          </a:xfrm>
          <a:prstGeom prst="rect">
            <a:avLst/>
          </a:prstGeom>
        </p:spPr>
        <p:txBody>
          <a:bodyPr wrap="square">
            <a:spAutoFit/>
          </a:bodyPr>
          <a:lstStyle/>
          <a:p>
            <a:r>
              <a:rPr lang="en-US" sz="2400" dirty="0">
                <a:solidFill>
                  <a:srgbClr val="FF0000"/>
                </a:solidFill>
              </a:rPr>
              <a:t>Interviewing Candidates Online</a:t>
            </a:r>
            <a:r>
              <a:rPr lang="ar-EG" sz="2400" dirty="0">
                <a:solidFill>
                  <a:srgbClr val="FF0000"/>
                </a:solidFill>
              </a:rPr>
              <a:t>:</a:t>
            </a:r>
            <a:endParaRPr lang="en-US" sz="2400" dirty="0"/>
          </a:p>
          <a:p>
            <a:r>
              <a:rPr lang="en-US" sz="2400" dirty="0"/>
              <a:t>Thanks to the internet, it is not mandatory to have job interviews in a physical space anymore. By using free interview video tools like Skype, Google meet, Zoom etc., HR managers can recruit the qualified candidates by interviewing them online. Nowadays, most of the companies use an automated online interviewing system where the candidates are asked questions and are given a certain time limit for thinking and speaking the answers. This is also the reason why this method of E- recruitment has become very common in the corporate world.</a:t>
            </a:r>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Rectangle 5"/>
          <p:cNvSpPr/>
          <p:nvPr/>
        </p:nvSpPr>
        <p:spPr>
          <a:xfrm>
            <a:off x="404493" y="1971935"/>
            <a:ext cx="8141630" cy="3785652"/>
          </a:xfrm>
          <a:prstGeom prst="rect">
            <a:avLst/>
          </a:prstGeom>
        </p:spPr>
        <p:txBody>
          <a:bodyPr wrap="square">
            <a:spAutoFit/>
          </a:bodyPr>
          <a:lstStyle/>
          <a:p>
            <a:r>
              <a:rPr lang="en-US" sz="2400" dirty="0">
                <a:solidFill>
                  <a:srgbClr val="FF0000"/>
                </a:solidFill>
              </a:rPr>
              <a:t>Using Job Boards</a:t>
            </a:r>
            <a:r>
              <a:rPr lang="ar-EG" sz="2400" dirty="0">
                <a:solidFill>
                  <a:srgbClr val="FF0000"/>
                </a:solidFill>
              </a:rPr>
              <a:t>:</a:t>
            </a:r>
            <a:endParaRPr lang="en-US" sz="2400" dirty="0"/>
          </a:p>
          <a:p>
            <a:r>
              <a:rPr lang="en-US" sz="2400" dirty="0"/>
              <a:t>Job boards are the websites used by the recruiters for advertising job offerings specifically. On the contrary, Job seekers can use job boards to search for new job opportunities in their area and profession. Some job boards use applicant tracking systems to help streamline the application process while in others, individual job postings redirect interested candidates to company websites to complete the application process. For example, sites like Glassdoor and Indeed allow candidates to post their resumes for the recruiters to find them.</a:t>
            </a: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768325" y="2029179"/>
            <a:ext cx="7309338" cy="3323987"/>
          </a:xfrm>
          <a:prstGeom prst="rect">
            <a:avLst/>
          </a:prstGeom>
        </p:spPr>
        <p:txBody>
          <a:bodyPr wrap="square">
            <a:spAutoFit/>
          </a:bodyPr>
          <a:lstStyle/>
          <a:p>
            <a:r>
              <a:rPr lang="en-US" sz="2400" dirty="0"/>
              <a:t>The modern job search takes place almost exclusively online with the help of common search algorithms. Potential candidates prefer to search for jobs quickly, efficiently and almost exclusively via smartphone and tablet. By using digital e-recruiting, companies are adapting to the current demands of young talent, making it possible to apply quickly and efficiently with just a few clicks.</a:t>
            </a:r>
          </a:p>
          <a:p>
            <a:endParaRPr lang="en-US" dirty="0"/>
          </a:p>
        </p:txBody>
      </p:sp>
      <p:sp>
        <p:nvSpPr>
          <p:cNvPr id="7" name="Rectangle 6"/>
          <p:cNvSpPr/>
          <p:nvPr/>
        </p:nvSpPr>
        <p:spPr>
          <a:xfrm>
            <a:off x="3068359" y="531791"/>
            <a:ext cx="2420727" cy="461665"/>
          </a:xfrm>
          <a:prstGeom prst="rect">
            <a:avLst/>
          </a:prstGeom>
        </p:spPr>
        <p:txBody>
          <a:bodyPr wrap="none">
            <a:spAutoFit/>
          </a:bodyPr>
          <a:lstStyle/>
          <a:p>
            <a:r>
              <a:rPr lang="en-US" sz="2400" dirty="0">
                <a:solidFill>
                  <a:schemeClr val="bg1"/>
                </a:solidFill>
              </a:rPr>
              <a:t>Why e-recruiting?</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5674488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24113" y="66030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95654" y="2090496"/>
            <a:ext cx="7985119" cy="2246769"/>
          </a:xfrm>
          <a:prstGeom prst="rect">
            <a:avLst/>
          </a:prstGeom>
        </p:spPr>
        <p:txBody>
          <a:bodyPr wrap="square">
            <a:spAutoFit/>
          </a:bodyPr>
          <a:lstStyle/>
          <a:p>
            <a:r>
              <a:rPr lang="en-US" sz="2800" dirty="0"/>
              <a:t>The use of e-recruiting also pays off for companies in terms of processes and cost optimization. It streamlines administrative work, increases reach and visibility, saves money and effectively supports them in recruiting.</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9393098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663754" y="70762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298939" y="2168036"/>
            <a:ext cx="8081834" cy="2308324"/>
          </a:xfrm>
          <a:prstGeom prst="rect">
            <a:avLst/>
          </a:prstGeom>
        </p:spPr>
        <p:txBody>
          <a:bodyPr wrap="square">
            <a:spAutoFit/>
          </a:bodyPr>
          <a:lstStyle/>
          <a:p>
            <a:r>
              <a:rPr lang="en-US" sz="2400" dirty="0"/>
              <a:t>With e-recruiting, job advertisements are placed on suitable online job platforms aimed at the desired target groups. The application is sent to the potential employer either by e-mail or - even better - by document upload using the dedicated platform. This makes the application process barrier-free, time-saving and altogether much more attractive to applicants.</a:t>
            </a:r>
          </a:p>
        </p:txBody>
      </p:sp>
      <p:sp>
        <p:nvSpPr>
          <p:cNvPr id="7" name="Rectangle 6"/>
          <p:cNvSpPr/>
          <p:nvPr/>
        </p:nvSpPr>
        <p:spPr>
          <a:xfrm>
            <a:off x="2743631" y="510074"/>
            <a:ext cx="3784882" cy="461665"/>
          </a:xfrm>
          <a:prstGeom prst="rect">
            <a:avLst/>
          </a:prstGeom>
        </p:spPr>
        <p:txBody>
          <a:bodyPr wrap="none">
            <a:spAutoFit/>
          </a:bodyPr>
          <a:lstStyle/>
          <a:p>
            <a:r>
              <a:rPr lang="en-US" sz="2400" dirty="0">
                <a:solidFill>
                  <a:schemeClr val="bg1"/>
                </a:solidFill>
              </a:rPr>
              <a:t>How does e-recruiting work?</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7269952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532063" y="643234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523664" y="2048293"/>
            <a:ext cx="8230118" cy="3046988"/>
          </a:xfrm>
          <a:prstGeom prst="rect">
            <a:avLst/>
          </a:prstGeom>
        </p:spPr>
        <p:txBody>
          <a:bodyPr wrap="square">
            <a:spAutoFit/>
          </a:bodyPr>
          <a:lstStyle/>
          <a:p>
            <a:endParaRPr lang="en-US" sz="2400" dirty="0"/>
          </a:p>
          <a:p>
            <a:r>
              <a:rPr lang="en-US" sz="2400" dirty="0"/>
              <a:t>When an application is submitted the applicant tracking system (ATS), or similar e-recruiting software, centrally collects the applications sent in, confirms their receipt, creates applicant profiles, and significantly simplifies the evaluation of the applications. </a:t>
            </a:r>
            <a:endParaRPr lang="ar-EG" sz="2400" dirty="0"/>
          </a:p>
          <a:p>
            <a:r>
              <a:rPr lang="en-US" sz="2400" dirty="0"/>
              <a:t>Unsuitable candidates can usually be sent an automatic rejection email with just a few clicks after the suitable candidate selection.</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2746" y="5374840"/>
            <a:ext cx="1851019" cy="1057503"/>
          </a:xfrm>
          <a:prstGeom prst="rect">
            <a:avLst/>
          </a:prstGeom>
        </p:spPr>
      </p:pic>
    </p:spTree>
    <p:extLst>
      <p:ext uri="{BB962C8B-B14F-4D97-AF65-F5344CB8AC3E}">
        <p14:creationId xmlns:p14="http://schemas.microsoft.com/office/powerpoint/2010/main" val="257291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9662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Rectangle 6"/>
          <p:cNvSpPr/>
          <p:nvPr/>
        </p:nvSpPr>
        <p:spPr>
          <a:xfrm>
            <a:off x="261622" y="1869632"/>
            <a:ext cx="8258124" cy="3785652"/>
          </a:xfrm>
          <a:prstGeom prst="rect">
            <a:avLst/>
          </a:prstGeom>
        </p:spPr>
        <p:txBody>
          <a:bodyPr wrap="square">
            <a:spAutoFit/>
          </a:bodyPr>
          <a:lstStyle/>
          <a:p>
            <a:r>
              <a:rPr lang="en-US" sz="2400" dirty="0">
                <a:solidFill>
                  <a:srgbClr val="FF0000"/>
                </a:solidFill>
              </a:rPr>
              <a:t>Common channels of digital recruiting</a:t>
            </a:r>
          </a:p>
          <a:p>
            <a:r>
              <a:rPr lang="en-US" sz="2400" dirty="0">
                <a:solidFill>
                  <a:srgbClr val="FF0000"/>
                </a:solidFill>
              </a:rPr>
              <a:t>Some of the most common channels for e-recruiting are:</a:t>
            </a:r>
          </a:p>
          <a:p>
            <a:endParaRPr lang="en-US" sz="2400" dirty="0"/>
          </a:p>
          <a:p>
            <a:pPr marL="285750" indent="-285750">
              <a:buFont typeface="Arial" panose="020B0604020202020204" pitchFamily="34" charset="0"/>
              <a:buChar char="•"/>
            </a:pPr>
            <a:r>
              <a:rPr lang="en-US" sz="2400" dirty="0"/>
              <a:t>The career page on the company's own website</a:t>
            </a:r>
            <a:r>
              <a:rPr lang="ar-EG" sz="2400" dirty="0"/>
              <a:t>.</a:t>
            </a:r>
            <a:endParaRPr lang="en-US" sz="2400" dirty="0"/>
          </a:p>
          <a:p>
            <a:pPr marL="285750" indent="-285750">
              <a:buFont typeface="Arial" panose="020B0604020202020204" pitchFamily="34" charset="0"/>
              <a:buChar char="•"/>
            </a:pPr>
            <a:r>
              <a:rPr lang="en-US" sz="2400" dirty="0"/>
              <a:t>Online job boards such as Indeed or LinkedIn</a:t>
            </a:r>
            <a:r>
              <a:rPr lang="ar-EG" sz="2400" dirty="0"/>
              <a:t>.</a:t>
            </a:r>
            <a:endParaRPr lang="en-US" sz="2400" dirty="0"/>
          </a:p>
          <a:p>
            <a:pPr marL="285750" indent="-285750">
              <a:buFont typeface="Arial" panose="020B0604020202020204" pitchFamily="34" charset="0"/>
              <a:buChar char="•"/>
            </a:pPr>
            <a:r>
              <a:rPr lang="en-US" sz="2400" dirty="0"/>
              <a:t>Job search engines like Google for Jobs</a:t>
            </a:r>
            <a:r>
              <a:rPr lang="ar-EG" sz="2400" dirty="0"/>
              <a:t>.</a:t>
            </a:r>
            <a:endParaRPr lang="en-US" sz="2400" dirty="0"/>
          </a:p>
          <a:p>
            <a:pPr marL="285750" indent="-285750">
              <a:buFont typeface="Arial" panose="020B0604020202020204" pitchFamily="34" charset="0"/>
              <a:buChar char="•"/>
            </a:pPr>
            <a:r>
              <a:rPr lang="en-US" sz="2400" dirty="0"/>
              <a:t>Social media such as Facebook</a:t>
            </a:r>
            <a:r>
              <a:rPr lang="ar-EG" sz="2400" dirty="0"/>
              <a:t>.</a:t>
            </a:r>
            <a:endParaRPr lang="en-US" sz="2400" dirty="0"/>
          </a:p>
          <a:p>
            <a:pPr marL="285750" indent="-285750">
              <a:buFont typeface="Arial" panose="020B0604020202020204" pitchFamily="34" charset="0"/>
              <a:buChar char="•"/>
            </a:pPr>
            <a:r>
              <a:rPr lang="en-US" sz="2400" dirty="0"/>
              <a:t>Apps for smartphones and tablets (mobile recruiting)</a:t>
            </a:r>
            <a:r>
              <a:rPr lang="ar-EG" sz="2400" dirty="0"/>
              <a:t>.</a:t>
            </a:r>
            <a:endParaRPr lang="en-US" sz="2400" dirty="0"/>
          </a:p>
          <a:p>
            <a:r>
              <a:rPr lang="en-US" sz="2400" dirty="0"/>
              <a:t>Ideally, all the above-mentioned channels are served simultaneously in order to achieve the highest possible reach.</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20854" y="5747004"/>
            <a:ext cx="1851019" cy="1057503"/>
          </a:xfrm>
          <a:prstGeom prst="rect">
            <a:avLst/>
          </a:prstGeom>
        </p:spPr>
      </p:pic>
    </p:spTree>
    <p:extLst>
      <p:ext uri="{BB962C8B-B14F-4D97-AF65-F5344CB8AC3E}">
        <p14:creationId xmlns:p14="http://schemas.microsoft.com/office/powerpoint/2010/main" val="13889411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461665"/>
          </a:xfrm>
          <a:prstGeom prst="rect">
            <a:avLst/>
          </a:prstGeom>
          <a:noFill/>
        </p:spPr>
        <p:txBody>
          <a:bodyPr wrap="square">
            <a:spAutoFit/>
          </a:bodyPr>
          <a:lstStyle/>
          <a:p>
            <a:r>
              <a:rPr lang="en-US" sz="2400" dirty="0">
                <a:solidFill>
                  <a:schemeClr val="bg1"/>
                </a:solidFill>
              </a:rPr>
              <a:t>Changing requirements in e-recruiting</a:t>
            </a:r>
          </a:p>
        </p:txBody>
      </p:sp>
      <p:sp>
        <p:nvSpPr>
          <p:cNvPr id="7" name="Rectangle 6"/>
          <p:cNvSpPr/>
          <p:nvPr/>
        </p:nvSpPr>
        <p:spPr>
          <a:xfrm>
            <a:off x="157113" y="2239744"/>
            <a:ext cx="8635265" cy="2308324"/>
          </a:xfrm>
          <a:prstGeom prst="rect">
            <a:avLst/>
          </a:prstGeom>
        </p:spPr>
        <p:txBody>
          <a:bodyPr wrap="square">
            <a:spAutoFit/>
          </a:bodyPr>
          <a:lstStyle/>
          <a:p>
            <a:r>
              <a:rPr lang="en-US" sz="2400" dirty="0"/>
              <a:t>With the digitalization of the application process, there are also new requirements for writing job advertisements and communicating with applicants. </a:t>
            </a:r>
            <a:endParaRPr lang="ar-EG" sz="2400" dirty="0"/>
          </a:p>
          <a:p>
            <a:r>
              <a:rPr lang="en-US" sz="2400" dirty="0"/>
              <a:t>Instead of presenting the company and its achievements in a distanced 'you' tone, the modern job ad focuses on giving talents the opportunity to 'feel' their way into everyday work in a company.</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1990214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86283" y="2052964"/>
            <a:ext cx="8291145" cy="1815882"/>
          </a:xfrm>
          <a:prstGeom prst="rect">
            <a:avLst/>
          </a:prstGeom>
        </p:spPr>
        <p:txBody>
          <a:bodyPr wrap="square">
            <a:spAutoFit/>
          </a:bodyPr>
          <a:lstStyle/>
          <a:p>
            <a:r>
              <a:rPr lang="en-US" sz="2800" dirty="0"/>
              <a:t>In addition, the job advertisement must be kept gender-neutral and should be oriented towards the interests of the applicant target group, similar to a good marketing text.</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2269945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Rectangle 5"/>
          <p:cNvSpPr/>
          <p:nvPr/>
        </p:nvSpPr>
        <p:spPr>
          <a:xfrm>
            <a:off x="328468" y="2144308"/>
            <a:ext cx="8037439" cy="1815882"/>
          </a:xfrm>
          <a:prstGeom prst="rect">
            <a:avLst/>
          </a:prstGeom>
        </p:spPr>
        <p:txBody>
          <a:bodyPr wrap="square">
            <a:spAutoFit/>
          </a:bodyPr>
          <a:lstStyle/>
          <a:p>
            <a:r>
              <a:rPr lang="en-US" sz="2800" dirty="0"/>
              <a:t>For more valuable information, important must-dos in the hiring process and useful tips on how companies can increase their hiring success, visit our Knowledge Hub.</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7063382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5654" y="2186452"/>
            <a:ext cx="7781192" cy="3046988"/>
          </a:xfrm>
          <a:prstGeom prst="rect">
            <a:avLst/>
          </a:prstGeom>
        </p:spPr>
        <p:txBody>
          <a:bodyPr wrap="square">
            <a:spAutoFit/>
          </a:bodyPr>
          <a:lstStyle/>
          <a:p>
            <a:r>
              <a:rPr lang="en-US" sz="2400" dirty="0"/>
              <a:t>E-Recruitment is a process of finding and hiring employees through the use of technology.</a:t>
            </a:r>
            <a:endParaRPr lang="ar-EG" sz="2400" dirty="0"/>
          </a:p>
          <a:p>
            <a:r>
              <a:rPr lang="en-US" sz="2400" dirty="0"/>
              <a:t> This can include job boards, online applications, and social media. </a:t>
            </a:r>
            <a:endParaRPr lang="ar-EG" sz="2400" dirty="0"/>
          </a:p>
          <a:p>
            <a:r>
              <a:rPr lang="en-US" sz="2400" dirty="0"/>
              <a:t>E-Recruitment can save time and money for both the employer and the employee. </a:t>
            </a:r>
            <a:endParaRPr lang="ar-EG" sz="2400" dirty="0"/>
          </a:p>
          <a:p>
            <a:r>
              <a:rPr lang="en-US" sz="2400" dirty="0"/>
              <a:t>It is also a more efficient way to connect with potential employees.</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522911"/>
            <a:ext cx="1851019" cy="1057503"/>
          </a:xfrm>
          <a:prstGeom prst="rect">
            <a:avLst/>
          </a:prstGeom>
        </p:spPr>
      </p:pic>
    </p:spTree>
    <p:extLst>
      <p:ext uri="{BB962C8B-B14F-4D97-AF65-F5344CB8AC3E}">
        <p14:creationId xmlns:p14="http://schemas.microsoft.com/office/powerpoint/2010/main" val="1770164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6834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What are the benefits of E-Recruitment?</a:t>
            </a:r>
          </a:p>
        </p:txBody>
      </p:sp>
      <p:pic>
        <p:nvPicPr>
          <p:cNvPr id="5" name="Pictur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3622" y="1703478"/>
            <a:ext cx="6858000" cy="4081206"/>
          </a:xfrm>
          <a:prstGeom prst="rect">
            <a:avLst/>
          </a:prstGeom>
        </p:spPr>
      </p:pic>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30597" y="4689501"/>
            <a:ext cx="1851019" cy="1057503"/>
          </a:xfrm>
          <a:prstGeom prst="rect">
            <a:avLst/>
          </a:prstGeom>
        </p:spPr>
      </p:pic>
    </p:spTree>
    <p:extLst>
      <p:ext uri="{BB962C8B-B14F-4D97-AF65-F5344CB8AC3E}">
        <p14:creationId xmlns:p14="http://schemas.microsoft.com/office/powerpoint/2010/main" val="25590041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289771" y="64833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503299" y="2123970"/>
            <a:ext cx="7877474" cy="2308324"/>
          </a:xfrm>
          <a:prstGeom prst="rect">
            <a:avLst/>
          </a:prstGeom>
        </p:spPr>
        <p:txBody>
          <a:bodyPr wrap="square">
            <a:spAutoFit/>
          </a:bodyPr>
          <a:lstStyle/>
          <a:p>
            <a:r>
              <a:rPr lang="en-US" sz="2400" dirty="0"/>
              <a:t>E-recruitment is a process that allows organizations to post job openings and collect applications electronically.</a:t>
            </a:r>
            <a:endParaRPr lang="ar-EG" sz="2400" dirty="0"/>
          </a:p>
          <a:p>
            <a:r>
              <a:rPr lang="en-US" sz="2400" dirty="0"/>
              <a:t> It is used by human resources professionals to screen candidates and fill job openings. </a:t>
            </a:r>
            <a:endParaRPr lang="ar-EG" sz="2400" dirty="0"/>
          </a:p>
          <a:p>
            <a:r>
              <a:rPr lang="en-US" sz="2400" dirty="0"/>
              <a:t>E-recruitment can also be used to manage employee onboarding and training.</a:t>
            </a:r>
          </a:p>
        </p:txBody>
      </p:sp>
      <p:sp>
        <p:nvSpPr>
          <p:cNvPr id="7" name="Rectangle 6"/>
          <p:cNvSpPr/>
          <p:nvPr/>
        </p:nvSpPr>
        <p:spPr>
          <a:xfrm>
            <a:off x="2290386" y="413934"/>
            <a:ext cx="6096000" cy="738664"/>
          </a:xfrm>
          <a:prstGeom prst="rect">
            <a:avLst/>
          </a:prstGeom>
        </p:spPr>
        <p:txBody>
          <a:bodyPr>
            <a:spAutoFit/>
          </a:bodyPr>
          <a:lstStyle/>
          <a:p>
            <a:endParaRPr lang="en-US" dirty="0"/>
          </a:p>
          <a:p>
            <a:r>
              <a:rPr lang="en-US" sz="2400" dirty="0">
                <a:solidFill>
                  <a:schemeClr val="bg1"/>
                </a:solidFill>
              </a:rPr>
              <a:t>Who uses E-Recruitment?</a:t>
            </a: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18368"/>
            <a:ext cx="1851019" cy="1057503"/>
          </a:xfrm>
          <a:prstGeom prst="rect">
            <a:avLst/>
          </a:prstGeom>
        </p:spPr>
      </p:pic>
    </p:spTree>
    <p:extLst>
      <p:ext uri="{BB962C8B-B14F-4D97-AF65-F5344CB8AC3E}">
        <p14:creationId xmlns:p14="http://schemas.microsoft.com/office/powerpoint/2010/main" val="2147014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1802673" y="657076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461665"/>
          </a:xfrm>
          <a:prstGeom prst="rect">
            <a:avLst/>
          </a:prstGeom>
          <a:noFill/>
        </p:spPr>
        <p:txBody>
          <a:bodyPr wrap="square">
            <a:spAutoFit/>
          </a:bodyPr>
          <a:lstStyle/>
          <a:p>
            <a:r>
              <a:rPr lang="en-US" sz="2400" dirty="0">
                <a:solidFill>
                  <a:schemeClr val="bg1"/>
                </a:solidFill>
              </a:rPr>
              <a:t>How do you build an E-Recruitment strategy?</a:t>
            </a:r>
          </a:p>
        </p:txBody>
      </p:sp>
      <p:sp>
        <p:nvSpPr>
          <p:cNvPr id="6" name="Rectangle 5"/>
          <p:cNvSpPr/>
          <p:nvPr/>
        </p:nvSpPr>
        <p:spPr>
          <a:xfrm>
            <a:off x="523663" y="1978341"/>
            <a:ext cx="7890991" cy="2677656"/>
          </a:xfrm>
          <a:prstGeom prst="rect">
            <a:avLst/>
          </a:prstGeom>
        </p:spPr>
        <p:txBody>
          <a:bodyPr wrap="square">
            <a:spAutoFit/>
          </a:bodyPr>
          <a:lstStyle/>
          <a:p>
            <a:r>
              <a:rPr lang="en-US" sz="2800" dirty="0"/>
              <a:t>An e-recruitment strategy is the process of planning and executing the recruitment process using electronic means. </a:t>
            </a:r>
            <a:endParaRPr lang="ar-EG" sz="2800" dirty="0"/>
          </a:p>
          <a:p>
            <a:r>
              <a:rPr lang="en-US" sz="2800" dirty="0"/>
              <a:t>The aim of an e-recruitment strategy is to improve the efficiency and effectiveness of the recruitment process</a:t>
            </a:r>
            <a:r>
              <a:rPr lang="ar-EG" sz="2800" dirty="0"/>
              <a:t>.</a:t>
            </a:r>
            <a:endParaRPr lang="en-US" sz="2800" dirty="0"/>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0614" y="5485640"/>
            <a:ext cx="1851019" cy="1057503"/>
          </a:xfrm>
          <a:prstGeom prst="rect">
            <a:avLst/>
          </a:prstGeom>
        </p:spPr>
      </p:pic>
    </p:spTree>
    <p:extLst>
      <p:ext uri="{BB962C8B-B14F-4D97-AF65-F5344CB8AC3E}">
        <p14:creationId xmlns:p14="http://schemas.microsoft.com/office/powerpoint/2010/main" val="12964896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1802673" y="627287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79790" y="1698746"/>
            <a:ext cx="8673992" cy="3539430"/>
          </a:xfrm>
          <a:prstGeom prst="rect">
            <a:avLst/>
          </a:prstGeom>
        </p:spPr>
        <p:txBody>
          <a:bodyPr wrap="square">
            <a:spAutoFit/>
          </a:bodyPr>
          <a:lstStyle/>
          <a:p>
            <a:r>
              <a:rPr lang="en-US" sz="2800" dirty="0">
                <a:solidFill>
                  <a:srgbClr val="FF0000"/>
                </a:solidFill>
              </a:rPr>
              <a:t>There are a number of steps that you can take to build an e-recruitment strategy:</a:t>
            </a:r>
            <a:endParaRPr lang="ar-EG" sz="2800" dirty="0">
              <a:solidFill>
                <a:srgbClr val="FF0000"/>
              </a:solidFill>
            </a:endParaRPr>
          </a:p>
          <a:p>
            <a:r>
              <a:rPr lang="en-US" sz="2400" dirty="0"/>
              <a:t>1. Establish your recruitment needs The first step in creating an e-recruitment strategy is to establish your recruitment needs. What positions do you need to fill? What skills and experience are required for these positions? What is the deadline for filling these positions? Once you have established your recruitment needs, you can begin to identify the best ways to recruit candidates using electronic means.</a:t>
            </a: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289" y="5238176"/>
            <a:ext cx="1851019" cy="1057503"/>
          </a:xfrm>
          <a:prstGeom prst="rect">
            <a:avLst/>
          </a:prstGeom>
        </p:spPr>
      </p:pic>
    </p:spTree>
    <p:extLst>
      <p:ext uri="{BB962C8B-B14F-4D97-AF65-F5344CB8AC3E}">
        <p14:creationId xmlns:p14="http://schemas.microsoft.com/office/powerpoint/2010/main" val="774043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sp>
        <p:nvSpPr>
          <p:cNvPr id="6" name="TextBox 5">
            <a:extLst>
              <a:ext uri="{FF2B5EF4-FFF2-40B4-BE49-F238E27FC236}">
                <a16:creationId xmlns:a16="http://schemas.microsoft.com/office/drawing/2014/main" id="{B277B010-BE33-B4B8-DCE6-1E826CC6735D}"/>
              </a:ext>
            </a:extLst>
          </p:cNvPr>
          <p:cNvSpPr txBox="1"/>
          <p:nvPr/>
        </p:nvSpPr>
        <p:spPr>
          <a:xfrm>
            <a:off x="316375" y="2221533"/>
            <a:ext cx="8065039" cy="3046988"/>
          </a:xfrm>
          <a:prstGeom prst="rect">
            <a:avLst/>
          </a:prstGeom>
          <a:noFill/>
        </p:spPr>
        <p:txBody>
          <a:bodyPr wrap="square">
            <a:spAutoFit/>
          </a:bodyPr>
          <a:lstStyle/>
          <a:p>
            <a:r>
              <a:rPr lang="en-US" sz="2400" dirty="0"/>
              <a:t>2. Identify the best methods for recruiting candidates There are a number of ways to recruit candidates using electronic means. </a:t>
            </a:r>
            <a:endParaRPr lang="ar-EG" sz="2400" dirty="0"/>
          </a:p>
          <a:p>
            <a:r>
              <a:rPr lang="en-US" sz="2400" dirty="0"/>
              <a:t>You can post job advertisements on job boards and search engines, and you can also use social media to attract candidates. </a:t>
            </a:r>
            <a:endParaRPr lang="ar-EG" sz="2400" dirty="0"/>
          </a:p>
          <a:p>
            <a:r>
              <a:rPr lang="en-US" sz="2400" dirty="0"/>
              <a:t>You can also use email to contact potential candidates. </a:t>
            </a:r>
            <a:endParaRPr lang="ar-EG" sz="2400" dirty="0"/>
          </a:p>
          <a:p>
            <a:r>
              <a:rPr lang="en-US" sz="2400" dirty="0"/>
              <a:t>You should also consider using video interviews to screen candidates.</a:t>
            </a:r>
            <a:endParaRPr lang="en-US" sz="2400" i="0" dirty="0">
              <a:effectLst/>
            </a:endParaRPr>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79807209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640331" y="2117501"/>
            <a:ext cx="7647199" cy="2308324"/>
          </a:xfrm>
          <a:prstGeom prst="rect">
            <a:avLst/>
          </a:prstGeom>
        </p:spPr>
        <p:txBody>
          <a:bodyPr wrap="square">
            <a:spAutoFit/>
          </a:bodyPr>
          <a:lstStyle/>
          <a:p>
            <a:r>
              <a:rPr lang="en-US" sz="2400" dirty="0"/>
              <a:t>3.Create a recruitment website A recruitment website is a website that is dedicated to the recruitment process. It can be used to post job advertisements, view resumes, and conduct video interviews.</a:t>
            </a:r>
          </a:p>
          <a:p>
            <a:r>
              <a:rPr lang="en-US" sz="2400" dirty="0"/>
              <a:t> A recruitment website can be a valuable tool in attracting candidates to your organization.</a:t>
            </a:r>
            <a:endParaRPr lang="en-US" sz="2400" b="0" i="0" dirty="0">
              <a:effectLst/>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4183181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6" name="Rectangle 5"/>
          <p:cNvSpPr/>
          <p:nvPr/>
        </p:nvSpPr>
        <p:spPr>
          <a:xfrm>
            <a:off x="157113" y="1984392"/>
            <a:ext cx="7791133" cy="2308324"/>
          </a:xfrm>
          <a:prstGeom prst="rect">
            <a:avLst/>
          </a:prstGeom>
        </p:spPr>
        <p:txBody>
          <a:bodyPr wrap="square">
            <a:spAutoFit/>
          </a:bodyPr>
          <a:lstStyle/>
          <a:p>
            <a:r>
              <a:rPr lang="en-US" sz="2400" dirty="0"/>
              <a:t>4.Use social media to recruit candidates Social media can be a powerful tool for recruiting candidates. </a:t>
            </a:r>
          </a:p>
          <a:p>
            <a:r>
              <a:rPr lang="en-US" sz="2400" dirty="0"/>
              <a:t>You can use social media to post job advertisements, collect resumes, and conduct video interviews.</a:t>
            </a:r>
          </a:p>
          <a:p>
            <a:r>
              <a:rPr lang="en-US" sz="2400" dirty="0"/>
              <a:t> You can also use social media to attract candidates to your organization.</a:t>
            </a:r>
            <a:endParaRPr lang="en-US" sz="2400" b="0" i="0" dirty="0">
              <a:effectLst/>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64494304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300867" y="2116242"/>
            <a:ext cx="7955109" cy="2308324"/>
          </a:xfrm>
          <a:prstGeom prst="rect">
            <a:avLst/>
          </a:prstGeom>
        </p:spPr>
        <p:txBody>
          <a:bodyPr wrap="square">
            <a:spAutoFit/>
          </a:bodyPr>
          <a:lstStyle/>
          <a:p>
            <a:r>
              <a:rPr lang="en-US" sz="2400" dirty="0">
                <a:latin typeface="Avenir Next Cyr"/>
              </a:rPr>
              <a:t>5.Use email to contact potential candidates Email can be a powerful tool for recruiting candidates. </a:t>
            </a:r>
          </a:p>
          <a:p>
            <a:r>
              <a:rPr lang="en-US" sz="2400" dirty="0">
                <a:latin typeface="Avenir Next Cyr"/>
              </a:rPr>
              <a:t>You can use email to contact potential candidates and invite them to apply for a job. </a:t>
            </a:r>
          </a:p>
          <a:p>
            <a:r>
              <a:rPr lang="en-US" sz="2400" dirty="0">
                <a:latin typeface="Avenir Next Cyr"/>
              </a:rPr>
              <a:t>You can also use email to contact candidates who have applied for a job.</a:t>
            </a:r>
            <a:endParaRPr lang="en-US" sz="2400" b="0" i="0" dirty="0">
              <a:effectLst/>
              <a:latin typeface="Avenir Next Cyr"/>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191365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5" name="Rectangle 4"/>
          <p:cNvSpPr/>
          <p:nvPr/>
        </p:nvSpPr>
        <p:spPr>
          <a:xfrm>
            <a:off x="261622" y="2116242"/>
            <a:ext cx="8463568" cy="1938992"/>
          </a:xfrm>
          <a:prstGeom prst="rect">
            <a:avLst/>
          </a:prstGeom>
        </p:spPr>
        <p:txBody>
          <a:bodyPr wrap="square">
            <a:spAutoFit/>
          </a:bodyPr>
          <a:lstStyle/>
          <a:p>
            <a:r>
              <a:rPr lang="en-US" sz="2400" dirty="0"/>
              <a:t>6.Conduct video interviews Video interviews can be a powerful tool for assessing candidates. </a:t>
            </a:r>
          </a:p>
          <a:p>
            <a:r>
              <a:rPr lang="en-US" sz="2400" dirty="0"/>
              <a:t>You can use video interviews to screen candidates for a job.</a:t>
            </a:r>
          </a:p>
          <a:p>
            <a:r>
              <a:rPr lang="en-US" sz="2400" dirty="0"/>
              <a:t> You can also use video interviews to assess the candidates' skills and experience.</a:t>
            </a:r>
            <a:endParaRPr lang="en-US" sz="2400" b="0" i="0" dirty="0">
              <a:effectLst/>
            </a:endParaRPr>
          </a:p>
        </p:txBody>
      </p:sp>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85801" y="2024454"/>
            <a:ext cx="6567854" cy="2955001"/>
          </a:xfrm>
          <a:prstGeom prst="rect">
            <a:avLst/>
          </a:prstGeom>
        </p:spPr>
      </p:pic>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8" name="Picture 17">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
        <p:nvSpPr>
          <p:cNvPr id="5" name="Rectangle 4"/>
          <p:cNvSpPr/>
          <p:nvPr/>
        </p:nvSpPr>
        <p:spPr>
          <a:xfrm>
            <a:off x="1426499" y="466221"/>
            <a:ext cx="6096000" cy="338554"/>
          </a:xfrm>
          <a:prstGeom prst="rect">
            <a:avLst/>
          </a:prstGeom>
        </p:spPr>
        <p:txBody>
          <a:bodyPr>
            <a:spAutoFit/>
          </a:bodyPr>
          <a:lstStyle/>
          <a:p>
            <a:r>
              <a:rPr lang="en-US" sz="1600" b="1" dirty="0">
                <a:solidFill>
                  <a:schemeClr val="bg1"/>
                </a:solidFill>
              </a:rPr>
              <a:t>The Role of Artificial Intelligence in E-Recruitment via Social Media</a:t>
            </a:r>
            <a:endParaRPr lang="en-US" sz="1600" dirty="0">
              <a:solidFill>
                <a:schemeClr val="bg1"/>
              </a:solidFill>
            </a:endParaRPr>
          </a:p>
        </p:txBody>
      </p:sp>
      <p:sp>
        <p:nvSpPr>
          <p:cNvPr id="12" name="Rectangle 11"/>
          <p:cNvSpPr/>
          <p:nvPr/>
        </p:nvSpPr>
        <p:spPr>
          <a:xfrm>
            <a:off x="430124" y="1701083"/>
            <a:ext cx="8209609" cy="3046988"/>
          </a:xfrm>
          <a:prstGeom prst="rect">
            <a:avLst/>
          </a:prstGeom>
        </p:spPr>
        <p:txBody>
          <a:bodyPr wrap="square">
            <a:spAutoFit/>
          </a:bodyPr>
          <a:lstStyle/>
          <a:p>
            <a:endParaRPr lang="en-US" sz="2400" dirty="0"/>
          </a:p>
          <a:p>
            <a:pPr>
              <a:buFont typeface="Arial" panose="020B0604020202020204" pitchFamily="34" charset="0"/>
              <a:buChar char="•"/>
            </a:pPr>
            <a:r>
              <a:rPr lang="en-US" sz="2400" b="1" dirty="0"/>
              <a:t>Integration with Social Media:</a:t>
            </a:r>
            <a:br>
              <a:rPr lang="en-US" sz="2400" dirty="0"/>
            </a:br>
            <a:r>
              <a:rPr lang="en-US" sz="2400" dirty="0"/>
              <a:t>Platforms like LinkedIn, Facebook, and X (formerly Twitter) are now critical channels for talent sourcing and employer branding.</a:t>
            </a:r>
            <a:endParaRPr lang="ar-EG" sz="2400" dirty="0"/>
          </a:p>
          <a:p>
            <a:endParaRPr lang="en-US" sz="2400" dirty="0"/>
          </a:p>
          <a:p>
            <a:pPr>
              <a:buFont typeface="Arial" panose="020B0604020202020204" pitchFamily="34" charset="0"/>
              <a:buChar char="•"/>
            </a:pPr>
            <a:r>
              <a:rPr lang="en-US" sz="2400" b="1" dirty="0"/>
              <a:t>Introduction to AI in Recruitment:</a:t>
            </a:r>
            <a:br>
              <a:rPr lang="en-US" sz="2400" dirty="0"/>
            </a:br>
            <a:r>
              <a:rPr lang="en-US" sz="2400" dirty="0"/>
              <a:t>AI enhances recruitment by automating tasks, improving decision-making, and personalizing candidate </a:t>
            </a:r>
          </a:p>
        </p:txBody>
      </p:sp>
    </p:spTree>
    <p:extLst>
      <p:ext uri="{BB962C8B-B14F-4D97-AF65-F5344CB8AC3E}">
        <p14:creationId xmlns:p14="http://schemas.microsoft.com/office/powerpoint/2010/main" val="33985885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59071" y="397229"/>
            <a:ext cx="3179850" cy="5748868"/>
          </a:xfrm>
          <a:prstGeom prst="rect">
            <a:avLst/>
          </a:prstGeom>
        </p:spPr>
      </p:pic>
      <p:sp>
        <p:nvSpPr>
          <p:cNvPr id="7" name="AutoShape 2" descr="E-Recruitment - Overview, Steps, Types and Advantages | Marketing91"/>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 name="Rectangle 1"/>
          <p:cNvSpPr/>
          <p:nvPr/>
        </p:nvSpPr>
        <p:spPr>
          <a:xfrm>
            <a:off x="238564" y="1604515"/>
            <a:ext cx="8628458" cy="4524315"/>
          </a:xfrm>
          <a:prstGeom prst="rect">
            <a:avLst/>
          </a:prstGeom>
        </p:spPr>
        <p:txBody>
          <a:bodyPr wrap="square">
            <a:spAutoFit/>
          </a:bodyPr>
          <a:lstStyle/>
          <a:p>
            <a:r>
              <a:rPr lang="en-US" b="1" dirty="0"/>
              <a:t>Key Roles of AI in Social Media-Based E-Recruitment</a:t>
            </a:r>
          </a:p>
          <a:p>
            <a:r>
              <a:rPr lang="en-US" b="1" dirty="0"/>
              <a:t>1. Candidate Sourcing &amp; Matching</a:t>
            </a:r>
            <a:endParaRPr lang="en-US" dirty="0"/>
          </a:p>
          <a:p>
            <a:pPr>
              <a:buFont typeface="Arial" panose="020B0604020202020204" pitchFamily="34" charset="0"/>
              <a:buChar char="•"/>
            </a:pPr>
            <a:r>
              <a:rPr lang="en-US" dirty="0"/>
              <a:t>AI algorithms analyze user profiles and behavior to match candidates with job postings.</a:t>
            </a:r>
          </a:p>
          <a:p>
            <a:pPr>
              <a:buFont typeface="Arial" panose="020B0604020202020204" pitchFamily="34" charset="0"/>
              <a:buChar char="•"/>
            </a:pPr>
            <a:r>
              <a:rPr lang="en-US" dirty="0"/>
              <a:t>Tools like LinkedIn Recruiter use AI to recommend best-fit candidates.</a:t>
            </a:r>
          </a:p>
          <a:p>
            <a:r>
              <a:rPr lang="en-US" b="1" dirty="0"/>
              <a:t>2. Resume &amp; Profile Screening</a:t>
            </a:r>
            <a:endParaRPr lang="en-US" dirty="0"/>
          </a:p>
          <a:p>
            <a:pPr>
              <a:buFont typeface="Arial" panose="020B0604020202020204" pitchFamily="34" charset="0"/>
              <a:buChar char="•"/>
            </a:pPr>
            <a:r>
              <a:rPr lang="en-US" dirty="0"/>
              <a:t>Natural Language Processing (NLP) scans profiles and extracts relevant qualifications.</a:t>
            </a:r>
          </a:p>
          <a:p>
            <a:pPr>
              <a:buFont typeface="Arial" panose="020B0604020202020204" pitchFamily="34" charset="0"/>
              <a:buChar char="•"/>
            </a:pPr>
            <a:r>
              <a:rPr lang="en-US" dirty="0"/>
              <a:t>Reduces human bias and speeds up shortlisting.</a:t>
            </a:r>
          </a:p>
          <a:p>
            <a:r>
              <a:rPr lang="en-US" b="1" dirty="0"/>
              <a:t>3. Predictive Analytics</a:t>
            </a:r>
            <a:endParaRPr lang="en-US" dirty="0"/>
          </a:p>
          <a:p>
            <a:pPr>
              <a:buFont typeface="Arial" panose="020B0604020202020204" pitchFamily="34" charset="0"/>
              <a:buChar char="•"/>
            </a:pPr>
            <a:r>
              <a:rPr lang="en-US" dirty="0"/>
              <a:t>AI forecasts candidate success and cultural fit based on past data and interactions.</a:t>
            </a:r>
          </a:p>
          <a:p>
            <a:pPr>
              <a:buFont typeface="Arial" panose="020B0604020202020204" pitchFamily="34" charset="0"/>
              <a:buChar char="•"/>
            </a:pPr>
            <a:r>
              <a:rPr lang="en-US" dirty="0"/>
              <a:t>Enhances quality of hire.</a:t>
            </a:r>
          </a:p>
          <a:p>
            <a:r>
              <a:rPr lang="en-US" b="1" dirty="0"/>
              <a:t>4. </a:t>
            </a:r>
            <a:r>
              <a:rPr lang="en-US" b="1" dirty="0" err="1"/>
              <a:t>Chatbots</a:t>
            </a:r>
            <a:r>
              <a:rPr lang="en-US" b="1" dirty="0"/>
              <a:t> &amp; Automated Communication</a:t>
            </a:r>
            <a:endParaRPr lang="en-US" dirty="0"/>
          </a:p>
          <a:p>
            <a:pPr>
              <a:buFont typeface="Arial" panose="020B0604020202020204" pitchFamily="34" charset="0"/>
              <a:buChar char="•"/>
            </a:pPr>
            <a:r>
              <a:rPr lang="en-US" dirty="0"/>
              <a:t>AI-powered </a:t>
            </a:r>
            <a:r>
              <a:rPr lang="en-US" dirty="0" err="1"/>
              <a:t>chatbots</a:t>
            </a:r>
            <a:r>
              <a:rPr lang="en-US" dirty="0"/>
              <a:t> engage candidates 24/7, answer queries, and schedule interviews.</a:t>
            </a:r>
          </a:p>
          <a:p>
            <a:pPr>
              <a:buFont typeface="Arial" panose="020B0604020202020204" pitchFamily="34" charset="0"/>
              <a:buChar char="•"/>
            </a:pPr>
            <a:r>
              <a:rPr lang="en-US" dirty="0"/>
              <a:t>Increases responsiveness and improves candidate experience.</a:t>
            </a:r>
          </a:p>
          <a:p>
            <a:r>
              <a:rPr lang="en-US" b="1" dirty="0"/>
              <a:t>5. Employer Branding Optimization</a:t>
            </a:r>
            <a:endParaRPr lang="en-US" dirty="0"/>
          </a:p>
          <a:p>
            <a:pPr>
              <a:buFont typeface="Arial" panose="020B0604020202020204" pitchFamily="34" charset="0"/>
              <a:buChar char="•"/>
            </a:pPr>
            <a:r>
              <a:rPr lang="en-US" dirty="0"/>
              <a:t>AI tracks social media trends and helps tailor employer content for higher engagement and visibility.</a:t>
            </a:r>
          </a:p>
        </p:txBody>
      </p:sp>
    </p:spTree>
    <p:extLst>
      <p:ext uri="{BB962C8B-B14F-4D97-AF65-F5344CB8AC3E}">
        <p14:creationId xmlns:p14="http://schemas.microsoft.com/office/powerpoint/2010/main" val="18806936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14">
            <a:extLst>
              <a:ext uri="{FF2B5EF4-FFF2-40B4-BE49-F238E27FC236}">
                <a16:creationId xmlns:a16="http://schemas.microsoft.com/office/drawing/2014/main" id="{29EB20CB-9047-E221-9F03-615A82BE024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00868" y="5382430"/>
            <a:ext cx="1851019" cy="1057503"/>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3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8144704-5EFD-4FB8-9960-F2F5037C4768}"/>
</file>

<file path=customXml/itemProps2.xml><?xml version="1.0" encoding="utf-8"?>
<ds:datastoreItem xmlns:ds="http://schemas.openxmlformats.org/officeDocument/2006/customXml" ds:itemID="{367FC3F1-30CB-48AD-82F5-E152D159A820}"/>
</file>

<file path=customXml/itemProps3.xml><?xml version="1.0" encoding="utf-8"?>
<ds:datastoreItem xmlns:ds="http://schemas.openxmlformats.org/officeDocument/2006/customXml" ds:itemID="{DB139A80-D726-40AD-8913-887AE9641954}"/>
</file>

<file path=docProps/app.xml><?xml version="1.0" encoding="utf-8"?>
<Properties xmlns="http://schemas.openxmlformats.org/officeDocument/2006/extended-properties" xmlns:vt="http://schemas.openxmlformats.org/officeDocument/2006/docPropsVTypes">
  <TotalTime>11600</TotalTime>
  <Words>2522</Words>
  <Application>Microsoft Office PowerPoint</Application>
  <PresentationFormat>Widescreen</PresentationFormat>
  <Paragraphs>293</Paragraphs>
  <Slides>42</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42</vt:i4>
      </vt:variant>
    </vt:vector>
  </HeadingPairs>
  <TitlesOfParts>
    <vt:vector size="57" baseType="lpstr">
      <vt:lpstr>-apple-system</vt:lpstr>
      <vt:lpstr>Arial</vt:lpstr>
      <vt:lpstr>ArialMT</vt:lpstr>
      <vt:lpstr>Avenir Next Cyr</vt:lpstr>
      <vt:lpstr>Cabin-semi-bold</vt:lpstr>
      <vt:lpstr>Calibri</vt:lpstr>
      <vt:lpstr>Calibri Light</vt:lpstr>
      <vt:lpstr>Helvetica Neue</vt:lpstr>
      <vt:lpstr>Montserrat</vt:lpstr>
      <vt:lpstr>Tajawal Medium</vt:lpstr>
      <vt:lpstr>Times New Roman</vt:lpstr>
      <vt:lpstr>Unify Sans Bold</vt:lpstr>
      <vt:lpstr>var(--secondary-font)</vt:lpstr>
      <vt:lpstr>Wotfard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265</cp:revision>
  <dcterms:created xsi:type="dcterms:W3CDTF">2021-08-03T13:03:26Z</dcterms:created>
  <dcterms:modified xsi:type="dcterms:W3CDTF">2025-07-18T06:51:24Z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