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375" r:id="rId2"/>
    <p:sldId id="335" r:id="rId3"/>
    <p:sldId id="337" r:id="rId4"/>
    <p:sldId id="338" r:id="rId5"/>
    <p:sldId id="339" r:id="rId6"/>
    <p:sldId id="340" r:id="rId7"/>
    <p:sldId id="341" r:id="rId8"/>
    <p:sldId id="343" r:id="rId9"/>
    <p:sldId id="344" r:id="rId10"/>
    <p:sldId id="345" r:id="rId11"/>
    <p:sldId id="346" r:id="rId12"/>
    <p:sldId id="347" r:id="rId13"/>
    <p:sldId id="369" r:id="rId14"/>
    <p:sldId id="348" r:id="rId15"/>
    <p:sldId id="349" r:id="rId16"/>
    <p:sldId id="350" r:id="rId17"/>
    <p:sldId id="351" r:id="rId18"/>
    <p:sldId id="352" r:id="rId19"/>
    <p:sldId id="353" r:id="rId20"/>
    <p:sldId id="370" r:id="rId21"/>
    <p:sldId id="354" r:id="rId22"/>
    <p:sldId id="355" r:id="rId23"/>
    <p:sldId id="356" r:id="rId24"/>
    <p:sldId id="357" r:id="rId25"/>
    <p:sldId id="371" r:id="rId26"/>
    <p:sldId id="358" r:id="rId27"/>
    <p:sldId id="359" r:id="rId28"/>
    <p:sldId id="360" r:id="rId29"/>
    <p:sldId id="361" r:id="rId30"/>
    <p:sldId id="362" r:id="rId31"/>
    <p:sldId id="363" r:id="rId32"/>
    <p:sldId id="372" r:id="rId33"/>
    <p:sldId id="364" r:id="rId34"/>
    <p:sldId id="365" r:id="rId35"/>
    <p:sldId id="373" r:id="rId36"/>
    <p:sldId id="368" r:id="rId37"/>
    <p:sldId id="374"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A2A424E-16F8-45C3-A47D-C1EE673E67A6}" type="datetimeFigureOut">
              <a:rPr lang="ar-SA" smtClean="0"/>
              <a:t>1/15/1445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B793111-0C69-4B83-9302-804B60B40421}" type="slidenum">
              <a:rPr lang="ar-SA" smtClean="0"/>
              <a:t>‹#›</a:t>
            </a:fld>
            <a:endParaRPr lang="ar-SA"/>
          </a:p>
        </p:txBody>
      </p:sp>
    </p:spTree>
    <p:extLst>
      <p:ext uri="{BB962C8B-B14F-4D97-AF65-F5344CB8AC3E}">
        <p14:creationId xmlns:p14="http://schemas.microsoft.com/office/powerpoint/2010/main" val="9163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08353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878" y="1653370"/>
            <a:ext cx="10515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a:xfrm>
            <a:off x="5261344" y="6311900"/>
            <a:ext cx="1181986" cy="365125"/>
          </a:xfrm>
          <a:ln>
            <a:solidFill>
              <a:schemeClr val="accent1"/>
            </a:solidFill>
          </a:ln>
        </p:spPr>
        <p:txBody>
          <a:bodyPr/>
          <a:lstStyle/>
          <a:p>
            <a:endParaRPr lang="en-US" dirty="0"/>
          </a:p>
        </p:txBody>
      </p:sp>
      <p:pic>
        <p:nvPicPr>
          <p:cNvPr id="7" name="Picture 6"/>
          <p:cNvPicPr>
            <a:picLocks noChangeAspect="1"/>
          </p:cNvPicPr>
          <p:nvPr userDrawn="1"/>
        </p:nvPicPr>
        <p:blipFill>
          <a:blip r:embed="rId2"/>
          <a:stretch>
            <a:fillRect/>
          </a:stretch>
        </p:blipFill>
        <p:spPr>
          <a:xfrm>
            <a:off x="525021" y="0"/>
            <a:ext cx="10320188" cy="1743144"/>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9" name="Picture 8"/>
          <p:cNvPicPr>
            <a:picLocks noChangeAspect="1"/>
          </p:cNvPicPr>
          <p:nvPr userDrawn="1"/>
        </p:nvPicPr>
        <p:blipFill>
          <a:blip r:embed="rId4"/>
          <a:stretch>
            <a:fillRect/>
          </a:stretch>
        </p:blipFill>
        <p:spPr>
          <a:xfrm>
            <a:off x="2440788" y="5949244"/>
            <a:ext cx="9902229" cy="204838"/>
          </a:xfrm>
          <a:prstGeom prst="rect">
            <a:avLst/>
          </a:prstGeom>
        </p:spPr>
      </p:pic>
      <p:pic>
        <p:nvPicPr>
          <p:cNvPr id="10" name="Picture 9"/>
          <p:cNvPicPr>
            <a:picLocks noChangeAspect="1"/>
          </p:cNvPicPr>
          <p:nvPr userDrawn="1"/>
        </p:nvPicPr>
        <p:blipFill>
          <a:blip r:embed="rId5"/>
          <a:stretch>
            <a:fillRect/>
          </a:stretch>
        </p:blipFill>
        <p:spPr>
          <a:xfrm>
            <a:off x="-108036" y="2204822"/>
            <a:ext cx="238650" cy="2709534"/>
          </a:xfrm>
          <a:prstGeom prst="rect">
            <a:avLst/>
          </a:prstGeom>
        </p:spPr>
      </p:pic>
      <p:pic>
        <p:nvPicPr>
          <p:cNvPr id="11" name="Picture 10"/>
          <p:cNvPicPr>
            <a:picLocks noChangeAspect="1"/>
          </p:cNvPicPr>
          <p:nvPr userDrawn="1"/>
        </p:nvPicPr>
        <p:blipFill>
          <a:blip r:embed="rId5"/>
          <a:stretch>
            <a:fillRect/>
          </a:stretch>
        </p:blipFill>
        <p:spPr>
          <a:xfrm>
            <a:off x="12072675" y="2204822"/>
            <a:ext cx="238650" cy="2709534"/>
          </a:xfrm>
          <a:prstGeom prst="rect">
            <a:avLst/>
          </a:prstGeom>
        </p:spPr>
      </p:pic>
      <p:sp>
        <p:nvSpPr>
          <p:cNvPr id="12" name="TextBox 11"/>
          <p:cNvSpPr txBox="1"/>
          <p:nvPr userDrawn="1"/>
        </p:nvSpPr>
        <p:spPr>
          <a:xfrm>
            <a:off x="741826" y="319412"/>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Chapter-1</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D6A1CBE-3E33-409A-AA3D-C40E5F4992B5}" type="datetime1">
              <a:rPr lang="en-US" smtClean="0"/>
              <a:t>8/1/2023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14474A9-FAA8-454E-B26F-DA3A5AC6EA76}" type="datetime1">
              <a:rPr lang="en-US" smtClean="0"/>
              <a:t>8/1/2023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1B22867-7321-415A-9720-36C07CAF4AE4}" type="datetime1">
              <a:rPr lang="en-US" smtClean="0"/>
              <a:t>8/1/2023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314206A-BAB9-41F0-A4B2-6479BD575C69}" type="datetime1">
              <a:rPr lang="en-US" smtClean="0"/>
              <a:t>8/1/2023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22E43D-6974-414F-9846-68FEE25E32D3}" type="datetime1">
              <a:rPr lang="en-US" smtClean="0"/>
              <a:t>8/1/2023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6F90C5-8D43-4873-B122-F93CE86998C2}" type="datetime1">
              <a:rPr lang="en-US" smtClean="0"/>
              <a:t>8/1/2023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A005AA5-2F59-4203-A97D-826CE7927C8A}" type="datetime1">
              <a:rPr lang="en-US" smtClean="0"/>
              <a:t>8/1/2023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F18E1D3-1F0E-4C25-88C6-BE76F5A3D482}" type="datetime1">
              <a:rPr lang="en-US" smtClean="0"/>
              <a:t>8/1/2023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16A40C1-D535-4BEE-8678-30235F04BA14}" type="datetime1">
              <a:rPr lang="en-US" smtClean="0"/>
              <a:t>8/1/2023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802893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40BA80-B00B-47B0-978B-E0F3FAED2BF4}" type="datetime1">
              <a:rPr lang="en-US" smtClean="0"/>
              <a:t>8/1/2023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5.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3.emf"/><Relationship Id="rId7"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1.emf"/><Relationship Id="rId10" Type="http://schemas.openxmlformats.org/officeDocument/2006/relationships/image" Target="../media/image6.png"/><Relationship Id="rId4" Type="http://schemas.openxmlformats.org/officeDocument/2006/relationships/image" Target="../media/image4.emf"/><Relationship Id="rId9" Type="http://schemas.openxmlformats.org/officeDocument/2006/relationships/image" Target="../media/image11.jpeg"/></Relationships>
</file>

<file path=ppt/slides/_rels/slide1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emf"/><Relationship Id="rId7"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emf"/><Relationship Id="rId4" Type="http://schemas.openxmlformats.org/officeDocument/2006/relationships/image" Target="../media/image4.emf"/></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1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3.emf"/><Relationship Id="rId7"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4.jpeg"/><Relationship Id="rId5" Type="http://schemas.openxmlformats.org/officeDocument/2006/relationships/image" Target="../media/image1.emf"/><Relationship Id="rId4" Type="http://schemas.openxmlformats.org/officeDocument/2006/relationships/image" Target="../media/image4.emf"/></Relationships>
</file>

<file path=ppt/slides/_rels/slide2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6.xml.rels><?xml version="1.0" encoding="UTF-8" standalone="yes"?>
<Relationships xmlns="http://schemas.openxmlformats.org/package/2006/relationships"><Relationship Id="rId3" Type="http://schemas.openxmlformats.org/officeDocument/2006/relationships/image" Target="../media/image3.emf"/><Relationship Id="rId7"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16.wmf"/><Relationship Id="rId5" Type="http://schemas.openxmlformats.org/officeDocument/2006/relationships/image" Target="../media/image1.emf"/><Relationship Id="rId4" Type="http://schemas.openxmlformats.org/officeDocument/2006/relationships/image" Target="../media/image4.emf"/></Relationships>
</file>

<file path=ppt/slides/_rels/slide2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29.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_rels/slide3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1.emf"/><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283695" y="4127583"/>
            <a:ext cx="5919081" cy="1501561"/>
          </a:xfrm>
          <a:prstGeom prst="rect">
            <a:avLst/>
          </a:prstGeom>
          <a:ln>
            <a:solidFill>
              <a:schemeClr val="bg2">
                <a:lumMod val="75000"/>
              </a:schemeClr>
            </a:solidFill>
          </a:ln>
        </p:spPr>
        <p:txBody>
          <a:bodyPr>
            <a:noAutofit/>
          </a:bodyPr>
          <a:lstStyle>
            <a:defPPr lvl="0">
              <a:defRPr lang="en-US"/>
            </a:defPPr>
            <a:lvl1pPr algn="ctr">
              <a:lnSpc>
                <a:spcPct val="90000"/>
              </a:lnSpc>
              <a:spcBef>
                <a:spcPct val="0"/>
              </a:spcBef>
              <a:buNone/>
              <a:defRPr sz="4400" b="1">
                <a:latin typeface="Aharoni" panose="02010803020104030203" pitchFamily="2" charset="-79"/>
                <a:ea typeface="+mj-ea"/>
                <a:cs typeface="Aharoni" panose="02010803020104030203" pitchFamily="2" charset="-79"/>
              </a:defRPr>
            </a:lvl1pPr>
          </a:lstStyle>
          <a:p>
            <a:r>
              <a:rPr lang="en-US" sz="3600" dirty="0"/>
              <a:t>Marketing Management</a:t>
            </a:r>
          </a:p>
          <a:p>
            <a:r>
              <a:rPr lang="en-US" sz="3600" dirty="0"/>
              <a:t> MGM612 </a:t>
            </a:r>
          </a:p>
          <a:p>
            <a:r>
              <a:rPr lang="en-US" sz="3600" dirty="0"/>
              <a:t>Dr. Magdy alhaj</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13" name="Title 1"/>
          <p:cNvSpPr txBox="1">
            <a:spLocks/>
          </p:cNvSpPr>
          <p:nvPr/>
        </p:nvSpPr>
        <p:spPr>
          <a:xfrm>
            <a:off x="2725441" y="1100668"/>
            <a:ext cx="9466559" cy="2570788"/>
          </a:xfrm>
          <a:prstGeom prst="rect">
            <a:avLst/>
          </a:prstGeom>
          <a:ln>
            <a:solidFill>
              <a:schemeClr val="bg2">
                <a:lumMod val="75000"/>
              </a:schemeClr>
            </a:solidFill>
          </a:ln>
          <a:extLst/>
        </p:spPr>
        <p:txBody>
          <a:bodyPr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5400" b="1" dirty="0">
                <a:latin typeface="Aharoni" panose="02010803020104030203" pitchFamily="2" charset="-79"/>
                <a:cs typeface="Aharoni" panose="02010803020104030203" pitchFamily="2" charset="-79"/>
              </a:rPr>
              <a:t/>
            </a:r>
            <a:br>
              <a:rPr lang="en-US" altLang="ar-SA" sz="5400" b="1" dirty="0">
                <a:latin typeface="Aharoni" panose="02010803020104030203" pitchFamily="2" charset="-79"/>
                <a:cs typeface="Aharoni" panose="02010803020104030203" pitchFamily="2" charset="-79"/>
              </a:rPr>
            </a:br>
            <a:r>
              <a:rPr lang="en-US" altLang="ar-SA" sz="5400" b="1" dirty="0">
                <a:latin typeface="Aharoni" panose="02010803020104030203" pitchFamily="2" charset="-79"/>
                <a:cs typeface="Aharoni" panose="02010803020104030203" pitchFamily="2" charset="-79"/>
              </a:rPr>
              <a:t>Pricing Strategies</a:t>
            </a:r>
            <a:br>
              <a:rPr lang="en-US" altLang="ar-SA" sz="5400" b="1" dirty="0">
                <a:latin typeface="Aharoni" panose="02010803020104030203" pitchFamily="2" charset="-79"/>
                <a:cs typeface="Aharoni" panose="02010803020104030203" pitchFamily="2" charset="-79"/>
              </a:rPr>
            </a:br>
            <a:endParaRPr lang="en-US" sz="5400" b="1" dirty="0"/>
          </a:p>
          <a:p>
            <a:pPr algn="ctr"/>
            <a:r>
              <a:rPr lang="en-US" b="1" dirty="0" smtClean="0">
                <a:latin typeface="Aharoni" panose="02010803020104030203" pitchFamily="2" charset="-79"/>
                <a:cs typeface="Aharoni" panose="02010803020104030203" pitchFamily="2" charset="-79"/>
              </a:rPr>
              <a:t>lecture-9</a:t>
            </a:r>
            <a:endParaRPr lang="en-US"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1811331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47792" y="6450321"/>
            <a:ext cx="8973063" cy="185617"/>
          </a:xfrm>
          <a:prstGeom prst="rect">
            <a:avLst/>
          </a:prstGeom>
          <a:ln>
            <a:solidFill>
              <a:schemeClr val="tx1"/>
            </a:solidFill>
          </a:ln>
        </p:spPr>
      </p:pic>
      <p:pic>
        <p:nvPicPr>
          <p:cNvPr id="4" name="Picture 3"/>
          <p:cNvPicPr>
            <a:picLocks noChangeAspect="1"/>
          </p:cNvPicPr>
          <p:nvPr/>
        </p:nvPicPr>
        <p:blipFill>
          <a:blip r:embed="rId4"/>
          <a:stretch>
            <a:fillRect/>
          </a:stretch>
        </p:blipFill>
        <p:spPr>
          <a:xfrm>
            <a:off x="-108036" y="2204822"/>
            <a:ext cx="238650" cy="2709534"/>
          </a:xfrm>
          <a:prstGeom prst="rect">
            <a:avLst/>
          </a:prstGeom>
          <a:ln>
            <a:solidFill>
              <a:schemeClr val="tx1"/>
            </a:solidFill>
          </a:ln>
        </p:spPr>
      </p:pic>
      <p:pic>
        <p:nvPicPr>
          <p:cNvPr id="5" name="Picture 4"/>
          <p:cNvPicPr>
            <a:picLocks noChangeAspect="1"/>
          </p:cNvPicPr>
          <p:nvPr/>
        </p:nvPicPr>
        <p:blipFill>
          <a:blip r:embed="rId4"/>
          <a:stretch>
            <a:fillRect/>
          </a:stretch>
        </p:blipFill>
        <p:spPr>
          <a:xfrm>
            <a:off x="12072675" y="2204822"/>
            <a:ext cx="238650" cy="2709534"/>
          </a:xfrm>
          <a:prstGeom prst="rect">
            <a:avLst/>
          </a:prstGeom>
          <a:ln>
            <a:solidFill>
              <a:schemeClr val="tx1"/>
            </a:solidFill>
          </a:ln>
        </p:spPr>
      </p:pic>
      <p:pic>
        <p:nvPicPr>
          <p:cNvPr id="6" name="Picture 5"/>
          <p:cNvPicPr>
            <a:picLocks noChangeAspect="1"/>
          </p:cNvPicPr>
          <p:nvPr/>
        </p:nvPicPr>
        <p:blipFill>
          <a:blip r:embed="rId5"/>
          <a:stretch>
            <a:fillRect/>
          </a:stretch>
        </p:blipFill>
        <p:spPr>
          <a:xfrm>
            <a:off x="0" y="7615"/>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87885" y="6450321"/>
            <a:ext cx="465083" cy="365125"/>
          </a:xfrm>
          <a:ln>
            <a:solidFill>
              <a:schemeClr val="tx1"/>
            </a:solidFill>
          </a:ln>
        </p:spPr>
        <p:txBody>
          <a:bodyPr/>
          <a:lstStyle/>
          <a:p>
            <a:pPr algn="ctr"/>
            <a:fld id="{FDED41F8-FC0F-4085-8150-313B6CF05213}" type="slidenum">
              <a:rPr lang="en-US" sz="1600" smtClean="0">
                <a:solidFill>
                  <a:schemeClr val="tx1"/>
                </a:solidFill>
              </a:rPr>
              <a:pPr algn="ctr"/>
              <a:t>2</a:t>
            </a:fld>
            <a:endParaRPr lang="en-US" sz="1600" dirty="0">
              <a:solidFill>
                <a:schemeClr val="tx1"/>
              </a:solidFill>
            </a:endParaRPr>
          </a:p>
        </p:txBody>
      </p:sp>
      <p:sp>
        <p:nvSpPr>
          <p:cNvPr id="11" name="Rectangle 2"/>
          <p:cNvSpPr txBox="1">
            <a:spLocks noChangeArrowheads="1"/>
          </p:cNvSpPr>
          <p:nvPr/>
        </p:nvSpPr>
        <p:spPr>
          <a:xfrm>
            <a:off x="1688405" y="401606"/>
            <a:ext cx="8229600" cy="1006475"/>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b="1" smtClean="0">
                <a:solidFill>
                  <a:schemeClr val="bg1"/>
                </a:solidFill>
                <a:latin typeface="Aharoni" panose="02010803020104030203" pitchFamily="2" charset="-79"/>
                <a:cs typeface="Aharoni" panose="02010803020104030203" pitchFamily="2" charset="-79"/>
              </a:rPr>
              <a:t>Chapter Outline</a:t>
            </a:r>
            <a:endParaRPr lang="en-US" altLang="ar-SA" b="1" dirty="0">
              <a:solidFill>
                <a:schemeClr val="bg1"/>
              </a:solidFill>
              <a:latin typeface="Aharoni" panose="02010803020104030203" pitchFamily="2" charset="-79"/>
              <a:cs typeface="Aharoni" panose="02010803020104030203" pitchFamily="2" charset="-79"/>
            </a:endParaRPr>
          </a:p>
        </p:txBody>
      </p:sp>
      <p:sp>
        <p:nvSpPr>
          <p:cNvPr id="12" name="Rectangle 3"/>
          <p:cNvSpPr>
            <a:spLocks noChangeArrowheads="1"/>
          </p:cNvSpPr>
          <p:nvPr/>
        </p:nvSpPr>
        <p:spPr bwMode="auto">
          <a:xfrm>
            <a:off x="1981200" y="1690688"/>
            <a:ext cx="8749862" cy="43894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lstStyle>
            <a:lvl1pPr marL="533400" indent="-533400">
              <a:lnSpc>
                <a:spcPct val="95000"/>
              </a:lnSpc>
              <a:spcBef>
                <a:spcPct val="20000"/>
              </a:spcBef>
              <a:spcAft>
                <a:spcPct val="20000"/>
              </a:spcAft>
              <a:buClr>
                <a:srgbClr val="0BD0D9"/>
              </a:buClr>
              <a:buChar char="•"/>
              <a:defRPr sz="2600">
                <a:solidFill>
                  <a:schemeClr val="tx1"/>
                </a:solidFill>
                <a:latin typeface="Arial" panose="020B0604020202020204" pitchFamily="34" charset="0"/>
              </a:defRPr>
            </a:lvl1pPr>
            <a:lvl2pPr marL="742950" indent="-285750">
              <a:lnSpc>
                <a:spcPct val="95000"/>
              </a:lnSpc>
              <a:spcBef>
                <a:spcPct val="20000"/>
              </a:spcBef>
              <a:spcAft>
                <a:spcPct val="20000"/>
              </a:spcAft>
              <a:buClr>
                <a:schemeClr val="accent1"/>
              </a:buClr>
              <a:buChar char="•"/>
              <a:defRPr sz="2400">
                <a:solidFill>
                  <a:schemeClr val="tx1"/>
                </a:solidFill>
                <a:latin typeface="Arial" panose="020B0604020202020204" pitchFamily="34" charset="0"/>
              </a:defRPr>
            </a:lvl2pPr>
            <a:lvl3pPr marL="1143000" indent="-228600">
              <a:lnSpc>
                <a:spcPct val="95000"/>
              </a:lnSpc>
              <a:spcBef>
                <a:spcPct val="20000"/>
              </a:spcBef>
              <a:spcAft>
                <a:spcPct val="20000"/>
              </a:spcAft>
              <a:buClr>
                <a:schemeClr val="accent2"/>
              </a:buClr>
              <a:buChar char="•"/>
              <a:defRPr sz="2100">
                <a:solidFill>
                  <a:schemeClr val="tx1"/>
                </a:solidFill>
                <a:latin typeface="Arial" panose="020B0604020202020204" pitchFamily="34" charset="0"/>
              </a:defRPr>
            </a:lvl3pPr>
            <a:lvl4pPr marL="1600200" indent="-228600">
              <a:lnSpc>
                <a:spcPct val="95000"/>
              </a:lnSpc>
              <a:spcBef>
                <a:spcPct val="20000"/>
              </a:spcBef>
              <a:spcAft>
                <a:spcPct val="20000"/>
              </a:spcAft>
              <a:buClr>
                <a:srgbClr val="0BD0D9"/>
              </a:buClr>
              <a:buChar char="•"/>
              <a:defRPr sz="2000">
                <a:solidFill>
                  <a:schemeClr val="tx1"/>
                </a:solidFill>
                <a:latin typeface="Arial" panose="020B0604020202020204" pitchFamily="34" charset="0"/>
              </a:defRPr>
            </a:lvl4pPr>
            <a:lvl5pPr marL="2057400" indent="-228600">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5pPr>
            <a:lvl6pPr marL="25146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6pPr>
            <a:lvl7pPr marL="29718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7pPr>
            <a:lvl8pPr marL="34290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8pPr>
            <a:lvl9pPr marL="3886200" indent="-228600" fontAlgn="base">
              <a:lnSpc>
                <a:spcPct val="95000"/>
              </a:lnSpc>
              <a:spcBef>
                <a:spcPct val="20000"/>
              </a:spcBef>
              <a:spcAft>
                <a:spcPct val="20000"/>
              </a:spcAft>
              <a:buClr>
                <a:srgbClr val="10CF9B"/>
              </a:buClr>
              <a:buChar char="•"/>
              <a:defRPr sz="2000">
                <a:solidFill>
                  <a:schemeClr val="tx1"/>
                </a:solidFill>
                <a:latin typeface="Arial" panose="020B0604020202020204" pitchFamily="34" charset="0"/>
              </a:defRPr>
            </a:lvl9pPr>
          </a:lstStyle>
          <a:p>
            <a:pPr algn="ctr">
              <a:lnSpc>
                <a:spcPct val="0"/>
              </a:lnSpc>
              <a:spcBef>
                <a:spcPct val="0"/>
              </a:spcBef>
              <a:buFont typeface="Wingdings" panose="05000000000000000000" pitchFamily="2" charset="2"/>
              <a:buNone/>
            </a:pPr>
            <a:endParaRPr lang="en-US" altLang="ar-SA" sz="2800" b="1" dirty="0">
              <a:latin typeface="Calibri" panose="020F0502020204030204" pitchFamily="34" charset="0"/>
            </a:endParaRPr>
          </a:p>
          <a:p>
            <a:pPr>
              <a:buFontTx/>
              <a:buAutoNum type="arabicPeriod"/>
            </a:pPr>
            <a:r>
              <a:rPr lang="en-US" altLang="ar-SA" sz="2900" b="1" dirty="0"/>
              <a:t>Major Pricing </a:t>
            </a:r>
            <a:r>
              <a:rPr lang="en-US" altLang="ar-SA" sz="2900" b="1" dirty="0" smtClean="0"/>
              <a:t>Strategies</a:t>
            </a:r>
          </a:p>
          <a:p>
            <a:pPr>
              <a:buFontTx/>
              <a:buAutoNum type="arabicPeriod"/>
            </a:pPr>
            <a:r>
              <a:rPr lang="en-US" altLang="ar-SA" sz="2900" b="1" dirty="0" smtClean="0"/>
              <a:t>New-Product </a:t>
            </a:r>
            <a:r>
              <a:rPr lang="en-US" altLang="ar-SA" sz="2900" b="1" dirty="0"/>
              <a:t>Pricing Strategies</a:t>
            </a:r>
          </a:p>
          <a:p>
            <a:pPr>
              <a:buFontTx/>
              <a:buAutoNum type="arabicPeriod"/>
            </a:pPr>
            <a:r>
              <a:rPr lang="en-US" altLang="ar-SA" sz="2900" b="1" dirty="0"/>
              <a:t>Product Mix Pricing Strategies</a:t>
            </a:r>
          </a:p>
          <a:p>
            <a:pPr>
              <a:buFontTx/>
              <a:buAutoNum type="arabicPeriod"/>
            </a:pPr>
            <a:r>
              <a:rPr lang="en-US" altLang="ar-SA" sz="2900" b="1" dirty="0"/>
              <a:t>Price Adjustment Strategies</a:t>
            </a:r>
          </a:p>
          <a:p>
            <a:pPr>
              <a:buFontTx/>
              <a:buAutoNum type="arabicPeriod"/>
            </a:pPr>
            <a:r>
              <a:rPr lang="en-US" altLang="ar-SA" sz="2900" b="1" dirty="0"/>
              <a:t>Price </a:t>
            </a:r>
            <a:r>
              <a:rPr lang="en-US" altLang="ar-SA" sz="2900" b="1" dirty="0" smtClean="0"/>
              <a:t>Changes</a:t>
            </a:r>
            <a:endParaRPr lang="en-US" altLang="ar-SA" sz="2900"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3759924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2" end="2"/>
                                            </p:txEl>
                                          </p:spTgt>
                                        </p:tgtEl>
                                        <p:attrNameLst>
                                          <p:attrName>style.visibility</p:attrName>
                                        </p:attrNameLst>
                                      </p:cBhvr>
                                      <p:to>
                                        <p:strVal val="visible"/>
                                      </p:to>
                                    </p:set>
                                    <p:animEffect transition="in" filter="wipe(left)">
                                      <p:cBhvr>
                                        <p:cTn id="7" dur="1000"/>
                                        <p:tgtEl>
                                          <p:spTgt spid="1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10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wipe(left)">
                                      <p:cBhvr>
                                        <p:cTn id="17" dur="1000"/>
                                        <p:tgtEl>
                                          <p:spTgt spid="1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4" end="4"/>
                                            </p:txEl>
                                          </p:spTgt>
                                        </p:tgtEl>
                                        <p:attrNameLst>
                                          <p:attrName>style.visibility</p:attrName>
                                        </p:attrNameLst>
                                      </p:cBhvr>
                                      <p:to>
                                        <p:strVal val="visible"/>
                                      </p:to>
                                    </p:set>
                                    <p:animEffect transition="in" filter="wipe(left)">
                                      <p:cBhvr>
                                        <p:cTn id="22" dur="1000"/>
                                        <p:tgtEl>
                                          <p:spTgt spid="1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animEffect transition="in" filter="wipe(left)">
                                      <p:cBhvr>
                                        <p:cTn id="27" dur="1000"/>
                                        <p:tgtEl>
                                          <p:spTgt spid="1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12006" y="6533976"/>
            <a:ext cx="9064028" cy="18749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048"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10220" y="6389359"/>
            <a:ext cx="444062"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a:t>
            </a:fld>
            <a:endParaRPr lang="en-US" sz="1600">
              <a:solidFill>
                <a:schemeClr val="tx1"/>
              </a:solidFill>
            </a:endParaRPr>
          </a:p>
        </p:txBody>
      </p:sp>
      <p:sp>
        <p:nvSpPr>
          <p:cNvPr id="11" name="Rectangle 2"/>
          <p:cNvSpPr txBox="1">
            <a:spLocks noChangeArrowheads="1"/>
          </p:cNvSpPr>
          <p:nvPr/>
        </p:nvSpPr>
        <p:spPr>
          <a:xfrm>
            <a:off x="920044" y="498334"/>
            <a:ext cx="10515600" cy="794602"/>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b="1" smtClean="0">
                <a:solidFill>
                  <a:schemeClr val="bg1"/>
                </a:solidFill>
                <a:latin typeface="Aharoni" panose="02010803020104030203" pitchFamily="2" charset="-79"/>
                <a:cs typeface="Aharoni" panose="02010803020104030203" pitchFamily="2" charset="-79"/>
              </a:rPr>
              <a:t>What Is a Price?</a:t>
            </a:r>
            <a:endParaRPr lang="en-US" altLang="ar-SA" b="1">
              <a:solidFill>
                <a:schemeClr val="bg1"/>
              </a:solidFill>
              <a:latin typeface="Aharoni" panose="02010803020104030203" pitchFamily="2" charset="-79"/>
              <a:cs typeface="Aharoni" panose="02010803020104030203" pitchFamily="2" charset="-79"/>
            </a:endParaRPr>
          </a:p>
        </p:txBody>
      </p:sp>
      <p:sp>
        <p:nvSpPr>
          <p:cNvPr id="12" name="Rectangle 4"/>
          <p:cNvSpPr txBox="1">
            <a:spLocks noChangeArrowheads="1"/>
          </p:cNvSpPr>
          <p:nvPr/>
        </p:nvSpPr>
        <p:spPr>
          <a:xfrm>
            <a:off x="1550288" y="1791270"/>
            <a:ext cx="8987464" cy="4108178"/>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smtClean="0"/>
              <a:t>Narrowly defined, price is the amount of money charged for a product or service.</a:t>
            </a:r>
          </a:p>
          <a:p>
            <a:pPr>
              <a:buFontTx/>
              <a:buNone/>
            </a:pPr>
            <a:endParaRPr lang="en-US" altLang="ar-SA" sz="3200" b="1" dirty="0" smtClean="0"/>
          </a:p>
          <a:p>
            <a:r>
              <a:rPr lang="en-US" altLang="ar-SA" sz="3200" b="1" dirty="0" smtClean="0"/>
              <a:t>Broadly defined, price is the sum of all of the values that consumers give up in order to gain the benefits of having or using the product or service.</a:t>
            </a: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483786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16273" y="6499589"/>
            <a:ext cx="9296340" cy="19230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76994" y="6499589"/>
            <a:ext cx="395682" cy="315857"/>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4</a:t>
            </a:fld>
            <a:endParaRPr lang="en-US" sz="1600">
              <a:solidFill>
                <a:schemeClr val="tx1"/>
              </a:solidFill>
            </a:endParaRPr>
          </a:p>
        </p:txBody>
      </p:sp>
      <p:sp>
        <p:nvSpPr>
          <p:cNvPr id="11" name="Rectangle 2"/>
          <p:cNvSpPr txBox="1">
            <a:spLocks noChangeArrowheads="1"/>
          </p:cNvSpPr>
          <p:nvPr/>
        </p:nvSpPr>
        <p:spPr>
          <a:xfrm>
            <a:off x="1872378" y="508900"/>
            <a:ext cx="8018625" cy="676171"/>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2800" b="1" dirty="0" smtClean="0">
                <a:solidFill>
                  <a:schemeClr val="bg1"/>
                </a:solidFill>
                <a:latin typeface="Aharoni" panose="02010803020104030203" pitchFamily="2" charset="-79"/>
                <a:cs typeface="Aharoni" panose="02010803020104030203" pitchFamily="2" charset="-79"/>
              </a:rPr>
              <a:t>Factors to Consider When Setting Price</a:t>
            </a:r>
            <a:endParaRPr lang="en-US" altLang="ar-SA" sz="2800" b="1" dirty="0">
              <a:solidFill>
                <a:schemeClr val="bg1"/>
              </a:solidFill>
              <a:latin typeface="Aharoni" panose="02010803020104030203" pitchFamily="2" charset="-79"/>
              <a:cs typeface="Aharoni" panose="02010803020104030203" pitchFamily="2" charset="-79"/>
            </a:endParaRPr>
          </a:p>
        </p:txBody>
      </p:sp>
      <p:sp>
        <p:nvSpPr>
          <p:cNvPr id="12" name="Rectangle 4"/>
          <p:cNvSpPr txBox="1">
            <a:spLocks noChangeArrowheads="1"/>
          </p:cNvSpPr>
          <p:nvPr/>
        </p:nvSpPr>
        <p:spPr>
          <a:xfrm>
            <a:off x="1661403" y="1610200"/>
            <a:ext cx="8229600" cy="4373563"/>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smtClean="0"/>
              <a:t>Customer perceptions of value:</a:t>
            </a:r>
          </a:p>
          <a:p>
            <a:pPr lvl="1"/>
            <a:r>
              <a:rPr lang="en-US" altLang="ar-SA" sz="2800" dirty="0" smtClean="0">
                <a:ea typeface="ＭＳ Ｐゴシック" panose="020B0600070205080204" pitchFamily="34" charset="-128"/>
              </a:rPr>
              <a:t>No demand exists above price ceiling.</a:t>
            </a:r>
          </a:p>
          <a:p>
            <a:r>
              <a:rPr lang="en-US" altLang="ar-SA" sz="3200" b="1" dirty="0" smtClean="0"/>
              <a:t>Other internal and external considerations:</a:t>
            </a:r>
          </a:p>
          <a:p>
            <a:pPr lvl="1"/>
            <a:r>
              <a:rPr lang="en-US" altLang="ar-SA" sz="2800" dirty="0" smtClean="0">
                <a:ea typeface="ＭＳ Ｐゴシック" panose="020B0600070205080204" pitchFamily="34" charset="-128"/>
              </a:rPr>
              <a:t>Marketing strategy, objectives, mix.</a:t>
            </a:r>
          </a:p>
          <a:p>
            <a:pPr lvl="1"/>
            <a:r>
              <a:rPr lang="en-US" altLang="ar-SA" sz="2800" dirty="0" smtClean="0">
                <a:ea typeface="ＭＳ Ｐゴシック" panose="020B0600070205080204" pitchFamily="34" charset="-128"/>
              </a:rPr>
              <a:t>Nature of the market and demand.</a:t>
            </a:r>
          </a:p>
          <a:p>
            <a:pPr lvl="1"/>
            <a:r>
              <a:rPr lang="en-US" altLang="ar-SA" sz="2800" dirty="0" smtClean="0">
                <a:ea typeface="ＭＳ Ｐゴシック" panose="020B0600070205080204" pitchFamily="34" charset="-128"/>
              </a:rPr>
              <a:t>Competitors’ strategies and prices.</a:t>
            </a:r>
          </a:p>
          <a:p>
            <a:r>
              <a:rPr lang="en-US" altLang="ar-SA" sz="3200" b="1" dirty="0" smtClean="0"/>
              <a:t>Product costs:</a:t>
            </a:r>
          </a:p>
          <a:p>
            <a:pPr lvl="1"/>
            <a:r>
              <a:rPr lang="en-US" altLang="ar-SA" sz="2800" dirty="0" smtClean="0">
                <a:ea typeface="ＭＳ Ｐゴシック" panose="020B0600070205080204" pitchFamily="34" charset="-128"/>
              </a:rPr>
              <a:t>No profits are available below the price floor.</a:t>
            </a:r>
          </a:p>
          <a:p>
            <a:endParaRPr lang="en-US" altLang="ar-SA" sz="3200"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2076619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16121" y="6538796"/>
            <a:ext cx="9096644" cy="18817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07592" y="6450321"/>
            <a:ext cx="465083" cy="365125"/>
          </a:xfrm>
          <a:ln>
            <a:solidFill>
              <a:schemeClr val="tx1"/>
            </a:solidFill>
          </a:ln>
        </p:spPr>
        <p:txBody>
          <a:bodyPr/>
          <a:lstStyle/>
          <a:p>
            <a:pPr algn="ctr"/>
            <a:fld id="{FDED41F8-FC0F-4085-8150-313B6CF05213}" type="slidenum">
              <a:rPr lang="en-US" sz="1600" smtClean="0">
                <a:solidFill>
                  <a:schemeClr val="tx1"/>
                </a:solidFill>
              </a:rPr>
              <a:pPr algn="ctr"/>
              <a:t>5</a:t>
            </a:fld>
            <a:endParaRPr lang="en-US" sz="1600" dirty="0">
              <a:solidFill>
                <a:schemeClr val="tx1"/>
              </a:solidFill>
            </a:endParaRPr>
          </a:p>
        </p:txBody>
      </p:sp>
      <p:sp>
        <p:nvSpPr>
          <p:cNvPr id="11" name="Rectangle 2"/>
          <p:cNvSpPr txBox="1">
            <a:spLocks noChangeArrowheads="1"/>
          </p:cNvSpPr>
          <p:nvPr/>
        </p:nvSpPr>
        <p:spPr>
          <a:xfrm>
            <a:off x="551723" y="574930"/>
            <a:ext cx="10461702" cy="610142"/>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dirty="0" smtClean="0">
                <a:solidFill>
                  <a:schemeClr val="bg1"/>
                </a:solidFill>
                <a:latin typeface="Aharoni" panose="02010803020104030203" pitchFamily="2" charset="-79"/>
                <a:cs typeface="Aharoni" panose="02010803020104030203" pitchFamily="2" charset="-79"/>
              </a:rPr>
              <a:t>Major Pricing Strategies</a:t>
            </a:r>
            <a:endParaRPr lang="en-US" altLang="ar-SA" sz="4000" b="1" dirty="0">
              <a:solidFill>
                <a:schemeClr val="bg1"/>
              </a:solidFill>
              <a:latin typeface="Aharoni" panose="02010803020104030203" pitchFamily="2" charset="-79"/>
              <a:cs typeface="Aharoni" panose="02010803020104030203" pitchFamily="2" charset="-79"/>
            </a:endParaRPr>
          </a:p>
        </p:txBody>
      </p:sp>
      <p:sp>
        <p:nvSpPr>
          <p:cNvPr id="12" name="Rectangle 3"/>
          <p:cNvSpPr txBox="1">
            <a:spLocks noChangeArrowheads="1"/>
          </p:cNvSpPr>
          <p:nvPr/>
        </p:nvSpPr>
        <p:spPr>
          <a:xfrm>
            <a:off x="1890445" y="1680283"/>
            <a:ext cx="9122980" cy="4363302"/>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0000"/>
              </a:lnSpc>
            </a:pPr>
            <a:r>
              <a:rPr lang="en-US" altLang="ar-SA" sz="3200" b="1" u="sng" dirty="0" smtClean="0">
                <a:solidFill>
                  <a:srgbClr val="FF0000"/>
                </a:solidFill>
              </a:rPr>
              <a:t>Customer value-based pricing:</a:t>
            </a:r>
          </a:p>
          <a:p>
            <a:pPr lvl="1">
              <a:lnSpc>
                <a:spcPct val="80000"/>
              </a:lnSpc>
            </a:pPr>
            <a:r>
              <a:rPr lang="en-US" altLang="ar-SA" sz="2800" b="1" dirty="0" smtClean="0">
                <a:ea typeface="ＭＳ Ｐゴシック" panose="020B0600070205080204" pitchFamily="34" charset="-128"/>
              </a:rPr>
              <a:t>Setting prices based on buyers’ perceptions of value rather than the seller’s cost.</a:t>
            </a:r>
          </a:p>
          <a:p>
            <a:pPr>
              <a:lnSpc>
                <a:spcPct val="80000"/>
              </a:lnSpc>
            </a:pPr>
            <a:r>
              <a:rPr lang="en-US" altLang="ar-SA" sz="3200" b="1" u="sng" dirty="0" smtClean="0">
                <a:solidFill>
                  <a:srgbClr val="FF0000"/>
                </a:solidFill>
              </a:rPr>
              <a:t>Cost-based pricing:</a:t>
            </a:r>
          </a:p>
          <a:p>
            <a:pPr lvl="1">
              <a:lnSpc>
                <a:spcPct val="80000"/>
              </a:lnSpc>
            </a:pPr>
            <a:r>
              <a:rPr lang="en-US" altLang="ar-SA" sz="2800" b="1" dirty="0" smtClean="0">
                <a:ea typeface="ＭＳ Ｐゴシック" panose="020B0600070205080204" pitchFamily="34" charset="-128"/>
              </a:rPr>
              <a:t>Setting prices based on the cost of producing, distributing, and selling product at a fair rate of return.</a:t>
            </a:r>
          </a:p>
          <a:p>
            <a:pPr>
              <a:lnSpc>
                <a:spcPct val="80000"/>
              </a:lnSpc>
            </a:pPr>
            <a:r>
              <a:rPr lang="en-US" altLang="ar-SA" sz="3200" b="1" u="sng" dirty="0" smtClean="0">
                <a:solidFill>
                  <a:srgbClr val="FF0000"/>
                </a:solidFill>
              </a:rPr>
              <a:t>Competition-based pricing:</a:t>
            </a:r>
          </a:p>
          <a:p>
            <a:pPr lvl="1">
              <a:lnSpc>
                <a:spcPct val="80000"/>
              </a:lnSpc>
            </a:pPr>
            <a:r>
              <a:rPr lang="en-US" altLang="ar-SA" sz="2800" b="1" dirty="0" smtClean="0">
                <a:ea typeface="ＭＳ Ｐゴシック" panose="020B0600070205080204" pitchFamily="34" charset="-128"/>
              </a:rPr>
              <a:t>Setting prices based on competitors’ strategies, costs, prices, and market offerings.</a:t>
            </a:r>
          </a:p>
          <a:p>
            <a:pPr lvl="1">
              <a:lnSpc>
                <a:spcPct val="80000"/>
              </a:lnSpc>
            </a:pPr>
            <a:endParaRPr lang="en-US" altLang="ar-SA" sz="2800" b="1" dirty="0">
              <a:ea typeface="ＭＳ Ｐゴシック" panose="020B0600070205080204" pitchFamily="34" charset="-128"/>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2202276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30166" y="6527020"/>
            <a:ext cx="9400289" cy="19445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335467" y="6356350"/>
            <a:ext cx="606911"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6</a:t>
            </a:fld>
            <a:endParaRPr lang="en-US" sz="1600">
              <a:solidFill>
                <a:schemeClr val="tx1"/>
              </a:solidFill>
            </a:endParaRPr>
          </a:p>
        </p:txBody>
      </p:sp>
      <p:sp>
        <p:nvSpPr>
          <p:cNvPr id="11" name="Rectangle 2"/>
          <p:cNvSpPr txBox="1">
            <a:spLocks noChangeArrowheads="1"/>
          </p:cNvSpPr>
          <p:nvPr/>
        </p:nvSpPr>
        <p:spPr>
          <a:xfrm>
            <a:off x="2280744" y="567559"/>
            <a:ext cx="6936828" cy="636773"/>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dirty="0" smtClean="0">
                <a:solidFill>
                  <a:schemeClr val="bg1"/>
                </a:solidFill>
                <a:latin typeface="Aharoni" panose="02010803020104030203" pitchFamily="2" charset="-79"/>
                <a:cs typeface="Aharoni" panose="02010803020104030203" pitchFamily="2" charset="-79"/>
              </a:rPr>
              <a:t>Customer Value-Based Pricing</a:t>
            </a:r>
            <a:endParaRPr lang="en-US" altLang="ar-SA" sz="3600" b="1" dirty="0">
              <a:solidFill>
                <a:schemeClr val="bg1"/>
              </a:solidFill>
              <a:latin typeface="Aharoni" panose="02010803020104030203" pitchFamily="2" charset="-79"/>
              <a:cs typeface="Aharoni" panose="02010803020104030203" pitchFamily="2" charset="-79"/>
            </a:endParaRPr>
          </a:p>
        </p:txBody>
      </p:sp>
      <p:sp>
        <p:nvSpPr>
          <p:cNvPr id="12" name="Rectangle 4"/>
          <p:cNvSpPr txBox="1">
            <a:spLocks noChangeArrowheads="1"/>
          </p:cNvSpPr>
          <p:nvPr/>
        </p:nvSpPr>
        <p:spPr>
          <a:xfrm>
            <a:off x="1885773" y="1521275"/>
            <a:ext cx="7678641" cy="4599877"/>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smtClean="0">
                <a:solidFill>
                  <a:srgbClr val="FF0000"/>
                </a:solidFill>
              </a:rPr>
              <a:t>Customer value-based pricing:</a:t>
            </a:r>
          </a:p>
          <a:p>
            <a:pPr lvl="1"/>
            <a:r>
              <a:rPr lang="en-US" altLang="ar-SA" sz="2800" b="1" dirty="0" smtClean="0">
                <a:ea typeface="ＭＳ Ｐゴシック" panose="020B0600070205080204" pitchFamily="34" charset="-128"/>
              </a:rPr>
              <a:t>Price is considered along with the other marketing mix variables before the marketing program is set.</a:t>
            </a:r>
          </a:p>
          <a:p>
            <a:pPr lvl="2"/>
            <a:r>
              <a:rPr lang="en-US" altLang="ar-SA" sz="2400" b="1" dirty="0" smtClean="0">
                <a:ea typeface="ＭＳ Ｐゴシック" panose="020B0600070205080204" pitchFamily="34" charset="-128"/>
              </a:rPr>
              <a:t>Customer needs and value perceptions are assessed.</a:t>
            </a:r>
          </a:p>
          <a:p>
            <a:pPr lvl="2"/>
            <a:r>
              <a:rPr lang="en-US" altLang="ar-SA" sz="2400" b="1" dirty="0" smtClean="0">
                <a:ea typeface="ＭＳ Ｐゴシック" panose="020B0600070205080204" pitchFamily="34" charset="-128"/>
              </a:rPr>
              <a:t>Target price is based on value perception.</a:t>
            </a:r>
          </a:p>
          <a:p>
            <a:pPr lvl="1"/>
            <a:r>
              <a:rPr lang="en-US" altLang="ar-SA" sz="2800" b="1" dirty="0" smtClean="0">
                <a:ea typeface="ＭＳ Ｐゴシック" panose="020B0600070205080204" pitchFamily="34" charset="-128"/>
              </a:rPr>
              <a:t>Types of value-based pricing:</a:t>
            </a:r>
          </a:p>
          <a:p>
            <a:pPr lvl="2"/>
            <a:r>
              <a:rPr lang="en-US" altLang="ar-SA" sz="2400" b="1" dirty="0" smtClean="0">
                <a:ea typeface="ＭＳ Ｐゴシック" panose="020B0600070205080204" pitchFamily="34" charset="-128"/>
              </a:rPr>
              <a:t>Good value pricing.</a:t>
            </a:r>
          </a:p>
          <a:p>
            <a:pPr lvl="2"/>
            <a:r>
              <a:rPr lang="en-US" altLang="ar-SA" sz="2400" b="1" dirty="0" smtClean="0">
                <a:ea typeface="ＭＳ Ｐゴシック" panose="020B0600070205080204" pitchFamily="34" charset="-128"/>
              </a:rPr>
              <a:t>Value-added pricing.</a:t>
            </a:r>
            <a:endParaRPr lang="en-US" altLang="ar-SA" sz="2400" b="1" dirty="0">
              <a:ea typeface="ＭＳ Ｐゴシック" panose="020B0600070205080204" pitchFamily="34" charset="-128"/>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989360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31875" y="6571779"/>
            <a:ext cx="8594691" cy="177790"/>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37223" y="6492508"/>
            <a:ext cx="435452" cy="30954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7</a:t>
            </a:fld>
            <a:endParaRPr lang="en-US" sz="1600">
              <a:solidFill>
                <a:schemeClr val="tx1"/>
              </a:solidFill>
            </a:endParaRPr>
          </a:p>
        </p:txBody>
      </p:sp>
      <p:sp>
        <p:nvSpPr>
          <p:cNvPr id="11" name="Rectangle 2"/>
          <p:cNvSpPr txBox="1">
            <a:spLocks noChangeArrowheads="1"/>
          </p:cNvSpPr>
          <p:nvPr/>
        </p:nvSpPr>
        <p:spPr>
          <a:xfrm>
            <a:off x="671420" y="470331"/>
            <a:ext cx="10515600" cy="861509"/>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b="1" dirty="0" smtClean="0">
                <a:solidFill>
                  <a:schemeClr val="bg1"/>
                </a:solidFill>
                <a:latin typeface="Aharoni" panose="02010803020104030203" pitchFamily="2" charset="-79"/>
                <a:cs typeface="Aharoni" panose="02010803020104030203" pitchFamily="2" charset="-79"/>
              </a:rPr>
              <a:t>Cost-Based Pricing </a:t>
            </a:r>
            <a:endParaRPr lang="en-US" altLang="ar-SA" b="1" dirty="0">
              <a:solidFill>
                <a:schemeClr val="bg1"/>
              </a:solidFill>
              <a:latin typeface="Aharoni" panose="02010803020104030203" pitchFamily="2" charset="-79"/>
              <a:cs typeface="Aharoni" panose="02010803020104030203" pitchFamily="2" charset="-79"/>
            </a:endParaRPr>
          </a:p>
        </p:txBody>
      </p:sp>
      <p:sp>
        <p:nvSpPr>
          <p:cNvPr id="12" name="Rectangle 3"/>
          <p:cNvSpPr txBox="1">
            <a:spLocks noChangeArrowheads="1"/>
          </p:cNvSpPr>
          <p:nvPr/>
        </p:nvSpPr>
        <p:spPr>
          <a:xfrm>
            <a:off x="2299138" y="1734282"/>
            <a:ext cx="7591096" cy="4329848"/>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500" b="1" dirty="0" smtClean="0">
                <a:solidFill>
                  <a:srgbClr val="FF0000"/>
                </a:solidFill>
              </a:rPr>
              <a:t>Cost-based pricing:</a:t>
            </a:r>
          </a:p>
          <a:p>
            <a:pPr lvl="1"/>
            <a:r>
              <a:rPr lang="en-US" altLang="ar-SA" sz="2800" b="1" dirty="0" smtClean="0">
                <a:ea typeface="ＭＳ Ｐゴシック" panose="020B0600070205080204" pitchFamily="34" charset="-128"/>
              </a:rPr>
              <a:t>Costs set the floor for the price that the company can charge.</a:t>
            </a:r>
          </a:p>
          <a:p>
            <a:pPr lvl="1"/>
            <a:r>
              <a:rPr lang="en-US" altLang="ar-SA" sz="2800" b="1" dirty="0" smtClean="0">
                <a:ea typeface="ＭＳ Ｐゴシック" panose="020B0600070205080204" pitchFamily="34" charset="-128"/>
              </a:rPr>
              <a:t>Product-driven, rather than value-driven.</a:t>
            </a:r>
          </a:p>
          <a:p>
            <a:r>
              <a:rPr lang="en-US" altLang="ar-SA" sz="3200" b="1" dirty="0" smtClean="0"/>
              <a:t>Types of costs:</a:t>
            </a:r>
          </a:p>
          <a:p>
            <a:pPr lvl="1"/>
            <a:r>
              <a:rPr lang="en-US" altLang="ar-SA" sz="2800" b="1" dirty="0" smtClean="0">
                <a:ea typeface="ＭＳ Ｐゴシック" panose="020B0600070205080204" pitchFamily="34" charset="-128"/>
              </a:rPr>
              <a:t>Fixed costs:</a:t>
            </a:r>
          </a:p>
          <a:p>
            <a:pPr lvl="2"/>
            <a:r>
              <a:rPr lang="en-US" altLang="ar-SA" sz="2400" b="1" dirty="0" smtClean="0">
                <a:ea typeface="ＭＳ Ｐゴシック" panose="020B0600070205080204" pitchFamily="34" charset="-128"/>
              </a:rPr>
              <a:t>Do not vary with production or sales level.</a:t>
            </a:r>
          </a:p>
          <a:p>
            <a:pPr lvl="1"/>
            <a:r>
              <a:rPr lang="en-US" altLang="ar-SA" sz="2800" b="1" dirty="0" smtClean="0">
                <a:ea typeface="ＭＳ Ｐゴシック" panose="020B0600070205080204" pitchFamily="34" charset="-128"/>
              </a:rPr>
              <a:t>Variable costs:</a:t>
            </a:r>
          </a:p>
          <a:p>
            <a:pPr lvl="2"/>
            <a:r>
              <a:rPr lang="en-US" altLang="ar-SA" sz="2400" b="1" dirty="0" smtClean="0">
                <a:ea typeface="ＭＳ Ｐゴシック" panose="020B0600070205080204" pitchFamily="34" charset="-128"/>
              </a:rPr>
              <a:t>Vary directly with the level of production.</a:t>
            </a:r>
          </a:p>
          <a:p>
            <a:pPr>
              <a:buFontTx/>
              <a:buNone/>
            </a:pPr>
            <a:endParaRPr lang="en-US" altLang="ar-SA" sz="3200"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31120303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45008"/>
            <a:ext cx="1193689" cy="1070437"/>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7619" y="6580558"/>
            <a:ext cx="9240077" cy="19114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76993" y="6536812"/>
            <a:ext cx="317937" cy="278634"/>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8</a:t>
            </a:fld>
            <a:endParaRPr lang="en-US" sz="1600">
              <a:solidFill>
                <a:schemeClr val="tx1"/>
              </a:solidFill>
            </a:endParaRPr>
          </a:p>
        </p:txBody>
      </p:sp>
      <p:sp>
        <p:nvSpPr>
          <p:cNvPr id="11" name="Rectangle 2"/>
          <p:cNvSpPr txBox="1">
            <a:spLocks noChangeArrowheads="1"/>
          </p:cNvSpPr>
          <p:nvPr/>
        </p:nvSpPr>
        <p:spPr>
          <a:xfrm>
            <a:off x="470337" y="347618"/>
            <a:ext cx="10515601" cy="1039929"/>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dirty="0" smtClean="0">
                <a:solidFill>
                  <a:schemeClr val="bg1"/>
                </a:solidFill>
                <a:latin typeface="Aharoni" panose="02010803020104030203" pitchFamily="2" charset="-79"/>
                <a:cs typeface="Aharoni" panose="02010803020104030203" pitchFamily="2" charset="-79"/>
              </a:rPr>
              <a:t>Competition-Based Pricing</a:t>
            </a:r>
            <a:endParaRPr lang="en-US" altLang="ar-SA" sz="4000" b="1" dirty="0">
              <a:solidFill>
                <a:schemeClr val="bg1"/>
              </a:solidFill>
              <a:latin typeface="Aharoni" panose="02010803020104030203" pitchFamily="2" charset="-79"/>
              <a:cs typeface="Aharoni" panose="02010803020104030203" pitchFamily="2" charset="-79"/>
            </a:endParaRPr>
          </a:p>
        </p:txBody>
      </p:sp>
      <p:sp>
        <p:nvSpPr>
          <p:cNvPr id="12" name="Rectangle 3"/>
          <p:cNvSpPr txBox="1">
            <a:spLocks noChangeArrowheads="1"/>
          </p:cNvSpPr>
          <p:nvPr/>
        </p:nvSpPr>
        <p:spPr>
          <a:xfrm>
            <a:off x="1695935" y="1586630"/>
            <a:ext cx="9103443" cy="3945918"/>
          </a:xfrm>
          <a:prstGeom prst="rect">
            <a:avLst/>
          </a:prstGeom>
          <a:ln>
            <a:solidFill>
              <a:schemeClr val="tx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ar-SA" b="1" u="sng" dirty="0">
                <a:solidFill>
                  <a:srgbClr val="FF0000"/>
                </a:solidFill>
              </a:rPr>
              <a:t>Competition-based pricing</a:t>
            </a:r>
            <a:r>
              <a:rPr lang="en-US" altLang="ar-SA" b="1" u="sng" dirty="0" smtClean="0">
                <a:solidFill>
                  <a:srgbClr val="FF0000"/>
                </a:solidFill>
              </a:rPr>
              <a:t>:</a:t>
            </a:r>
            <a:endParaRPr lang="en-US" altLang="ar-SA" b="1" dirty="0" smtClean="0"/>
          </a:p>
          <a:p>
            <a:r>
              <a:rPr lang="en-US" altLang="ar-SA" b="1" dirty="0" smtClean="0"/>
              <a:t>Assumes consumers base their judgments of a product’s value on the prices charged by competitors for similar products.</a:t>
            </a:r>
          </a:p>
          <a:p>
            <a:r>
              <a:rPr lang="en-US" altLang="ar-SA" b="1" dirty="0" smtClean="0"/>
              <a:t>Assessing competitors’ pricing strategies:</a:t>
            </a:r>
          </a:p>
          <a:p>
            <a:pPr lvl="1"/>
            <a:r>
              <a:rPr lang="en-US" altLang="ar-SA" b="1" dirty="0" smtClean="0">
                <a:ea typeface="ＭＳ Ｐゴシック" panose="020B0600070205080204" pitchFamily="34" charset="-128"/>
              </a:rPr>
              <a:t>How does the firm’s offering compare in terms of customer value?</a:t>
            </a:r>
          </a:p>
          <a:p>
            <a:pPr lvl="1"/>
            <a:r>
              <a:rPr lang="en-US" altLang="ar-SA" b="1" dirty="0" smtClean="0">
                <a:ea typeface="ＭＳ Ｐゴシック" panose="020B0600070205080204" pitchFamily="34" charset="-128"/>
              </a:rPr>
              <a:t>How strong are competitors; what are their pricing strategies?</a:t>
            </a:r>
          </a:p>
          <a:p>
            <a:pPr lvl="1"/>
            <a:r>
              <a:rPr lang="en-US" altLang="ar-SA" b="1" dirty="0" smtClean="0">
                <a:ea typeface="ＭＳ Ｐゴシック" panose="020B0600070205080204" pitchFamily="34" charset="-128"/>
              </a:rPr>
              <a:t>What principle should guide pricing decisions relative to those of the competition?</a:t>
            </a:r>
            <a:endParaRPr lang="en-US" altLang="ar-SA" b="1" dirty="0">
              <a:ea typeface="ＭＳ Ｐゴシック" panose="020B0600070205080204" pitchFamily="34" charset="-128"/>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31866608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937886" y="6542331"/>
            <a:ext cx="8754865" cy="181104"/>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277599" y="6450321"/>
            <a:ext cx="486103"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9</a:t>
            </a:fld>
            <a:endParaRPr lang="en-US" sz="1600">
              <a:solidFill>
                <a:schemeClr val="tx1"/>
              </a:solidFill>
            </a:endParaRPr>
          </a:p>
        </p:txBody>
      </p:sp>
      <p:sp>
        <p:nvSpPr>
          <p:cNvPr id="11" name="Rectangle 2"/>
          <p:cNvSpPr txBox="1">
            <a:spLocks noChangeArrowheads="1"/>
          </p:cNvSpPr>
          <p:nvPr/>
        </p:nvSpPr>
        <p:spPr>
          <a:xfrm>
            <a:off x="2129177" y="455024"/>
            <a:ext cx="7538546" cy="891907"/>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200" b="1" dirty="0" smtClean="0">
                <a:solidFill>
                  <a:schemeClr val="bg1"/>
                </a:solidFill>
                <a:latin typeface="Aharoni" panose="02010803020104030203" pitchFamily="2" charset="-79"/>
                <a:cs typeface="Aharoni" panose="02010803020104030203" pitchFamily="2" charset="-79"/>
              </a:rPr>
              <a:t>Other Factors Affecting Pricing Decisions</a:t>
            </a:r>
            <a:endParaRPr lang="en-US" altLang="ar-SA" sz="3200" b="1" dirty="0">
              <a:solidFill>
                <a:schemeClr val="bg1"/>
              </a:solidFill>
              <a:latin typeface="Aharoni" panose="02010803020104030203" pitchFamily="2" charset="-79"/>
              <a:cs typeface="Aharoni" panose="02010803020104030203" pitchFamily="2" charset="-79"/>
            </a:endParaRPr>
          </a:p>
        </p:txBody>
      </p:sp>
      <p:sp>
        <p:nvSpPr>
          <p:cNvPr id="12" name="Rectangle 4"/>
          <p:cNvSpPr txBox="1">
            <a:spLocks noChangeArrowheads="1"/>
          </p:cNvSpPr>
          <p:nvPr/>
        </p:nvSpPr>
        <p:spPr>
          <a:xfrm>
            <a:off x="2073308" y="1825625"/>
            <a:ext cx="9280491" cy="3893615"/>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u="sng" smtClean="0"/>
              <a:t>Internal factors:</a:t>
            </a:r>
          </a:p>
          <a:p>
            <a:pPr lvl="1"/>
            <a:r>
              <a:rPr lang="en-US" altLang="ar-SA" b="1" smtClean="0">
                <a:ea typeface="ＭＳ Ｐゴシック" panose="020B0600070205080204" pitchFamily="34" charset="-128"/>
              </a:rPr>
              <a:t>Overall marketing strategy, objectives, and the marketing mix.</a:t>
            </a:r>
          </a:p>
          <a:p>
            <a:pPr lvl="1"/>
            <a:r>
              <a:rPr lang="en-US" altLang="ar-SA" b="1" smtClean="0">
                <a:ea typeface="ＭＳ Ｐゴシック" panose="020B0600070205080204" pitchFamily="34" charset="-128"/>
              </a:rPr>
              <a:t>Organizational considerations.</a:t>
            </a:r>
          </a:p>
          <a:p>
            <a:r>
              <a:rPr lang="en-US" altLang="ar-SA" b="1" u="sng" smtClean="0"/>
              <a:t>External factors:</a:t>
            </a:r>
          </a:p>
          <a:p>
            <a:pPr lvl="1"/>
            <a:r>
              <a:rPr lang="en-US" altLang="ar-SA" b="1" smtClean="0">
                <a:ea typeface="ＭＳ Ｐゴシック" panose="020B0600070205080204" pitchFamily="34" charset="-128"/>
              </a:rPr>
              <a:t>The market and demand.</a:t>
            </a:r>
          </a:p>
          <a:p>
            <a:pPr lvl="1"/>
            <a:r>
              <a:rPr lang="en-US" altLang="ar-SA" b="1" smtClean="0">
                <a:ea typeface="ＭＳ Ｐゴシック" panose="020B0600070205080204" pitchFamily="34" charset="-128"/>
              </a:rPr>
              <a:t>The economy.</a:t>
            </a:r>
          </a:p>
          <a:p>
            <a:pPr lvl="1"/>
            <a:r>
              <a:rPr lang="en-US" altLang="ar-SA" b="1" smtClean="0">
                <a:ea typeface="ＭＳ Ｐゴシック" panose="020B0600070205080204" pitchFamily="34" charset="-128"/>
              </a:rPr>
              <a:t>Other external factors.</a:t>
            </a:r>
          </a:p>
          <a:p>
            <a:endParaRPr lang="en-US" altLang="ar-SA" b="1" dirty="0" smtClean="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7405462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13174" y="6632883"/>
            <a:ext cx="8824604" cy="182546"/>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5370" y="7615"/>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88997" y="6408234"/>
            <a:ext cx="465083" cy="365125"/>
          </a:xfrm>
          <a:ln>
            <a:solidFill>
              <a:schemeClr val="tx1"/>
            </a:solidFill>
          </a:ln>
        </p:spPr>
        <p:txBody>
          <a:bodyPr/>
          <a:lstStyle/>
          <a:p>
            <a:pPr algn="ctr"/>
            <a:fld id="{FDED41F8-FC0F-4085-8150-313B6CF05213}" type="slidenum">
              <a:rPr lang="en-US" sz="1600" smtClean="0">
                <a:solidFill>
                  <a:schemeClr val="tx1"/>
                </a:solidFill>
              </a:rPr>
              <a:pPr algn="ctr"/>
              <a:t>10</a:t>
            </a:fld>
            <a:endParaRPr lang="en-US" sz="1600" dirty="0">
              <a:solidFill>
                <a:schemeClr val="tx1"/>
              </a:solidFill>
            </a:endParaRPr>
          </a:p>
        </p:txBody>
      </p:sp>
      <p:sp>
        <p:nvSpPr>
          <p:cNvPr id="11" name="Rectangle 2"/>
          <p:cNvSpPr txBox="1">
            <a:spLocks noChangeArrowheads="1"/>
          </p:cNvSpPr>
          <p:nvPr/>
        </p:nvSpPr>
        <p:spPr>
          <a:xfrm>
            <a:off x="527720" y="320628"/>
            <a:ext cx="10515600" cy="984173"/>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smtClean="0">
                <a:solidFill>
                  <a:schemeClr val="bg1"/>
                </a:solidFill>
                <a:latin typeface="Aharoni" panose="02010803020104030203" pitchFamily="2" charset="-79"/>
                <a:cs typeface="Aharoni" panose="02010803020104030203" pitchFamily="2" charset="-79"/>
              </a:rPr>
              <a:t>New-Product Pricing Strategies</a:t>
            </a:r>
            <a:endParaRPr lang="en-US" altLang="ar-SA" sz="3600" b="1" dirty="0">
              <a:solidFill>
                <a:schemeClr val="bg1"/>
              </a:solidFill>
              <a:latin typeface="Aharoni" panose="02010803020104030203" pitchFamily="2" charset="-79"/>
              <a:cs typeface="Aharoni" panose="02010803020104030203" pitchFamily="2" charset="-79"/>
            </a:endParaRPr>
          </a:p>
        </p:txBody>
      </p:sp>
      <p:sp>
        <p:nvSpPr>
          <p:cNvPr id="12" name="Rectangle 20"/>
          <p:cNvSpPr txBox="1">
            <a:spLocks/>
          </p:cNvSpPr>
          <p:nvPr/>
        </p:nvSpPr>
        <p:spPr>
          <a:xfrm>
            <a:off x="2305550" y="1930828"/>
            <a:ext cx="8232228" cy="3692306"/>
          </a:xfrm>
          <a:prstGeom prst="rect">
            <a:avLst/>
          </a:prstGeom>
          <a:ln>
            <a:solidFill>
              <a:schemeClr val="tx1"/>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3200" b="1" u="sng" dirty="0" smtClean="0">
                <a:solidFill>
                  <a:srgbClr val="FF0000"/>
                </a:solidFill>
              </a:rPr>
              <a:t>Two Broad Strategies</a:t>
            </a:r>
          </a:p>
          <a:p>
            <a:r>
              <a:rPr lang="en-US" altLang="ar-SA" sz="3200" b="1" dirty="0" smtClean="0"/>
              <a:t>Market skimming pricing – </a:t>
            </a:r>
            <a:r>
              <a:rPr lang="en-US" altLang="ar-SA" b="1" dirty="0" smtClean="0"/>
              <a:t>set a high initial price</a:t>
            </a:r>
          </a:p>
          <a:p>
            <a:r>
              <a:rPr lang="en-US" altLang="ar-SA" sz="3200" b="1" dirty="0" smtClean="0"/>
              <a:t>Market penetration pricing – </a:t>
            </a:r>
            <a:r>
              <a:rPr lang="en-US" altLang="ar-SA" b="1" dirty="0" smtClean="0"/>
              <a:t>set a low initial price</a:t>
            </a:r>
            <a:endParaRPr lang="en-US" altLang="ar-SA"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4075285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flipV="1">
            <a:off x="1699994" y="6484023"/>
            <a:ext cx="9430461" cy="19507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784" y="-16927"/>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424621" y="6490821"/>
            <a:ext cx="542364" cy="36717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11</a:t>
            </a:fld>
            <a:endParaRPr lang="en-US" sz="1600" dirty="0">
              <a:solidFill>
                <a:schemeClr val="tx1"/>
              </a:solidFill>
            </a:endParaRPr>
          </a:p>
        </p:txBody>
      </p:sp>
      <p:sp>
        <p:nvSpPr>
          <p:cNvPr id="11" name="Rectangle 15"/>
          <p:cNvSpPr txBox="1">
            <a:spLocks/>
          </p:cNvSpPr>
          <p:nvPr/>
        </p:nvSpPr>
        <p:spPr>
          <a:xfrm>
            <a:off x="1576596" y="379721"/>
            <a:ext cx="8442434" cy="816904"/>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smtClean="0">
                <a:solidFill>
                  <a:schemeClr val="bg1"/>
                </a:solidFill>
                <a:latin typeface="Aharoni" panose="02010803020104030203" pitchFamily="2" charset="-79"/>
                <a:cs typeface="Aharoni" panose="02010803020104030203" pitchFamily="2" charset="-79"/>
              </a:rPr>
              <a:t>New-Product Pricing Strategies</a:t>
            </a:r>
            <a:endParaRPr lang="en-US" altLang="ar-SA" sz="3600" b="1" dirty="0">
              <a:solidFill>
                <a:schemeClr val="bg1"/>
              </a:solidFill>
              <a:latin typeface="Aharoni" panose="02010803020104030203" pitchFamily="2" charset="-79"/>
              <a:cs typeface="Aharoni" panose="02010803020104030203" pitchFamily="2" charset="-79"/>
            </a:endParaRPr>
          </a:p>
        </p:txBody>
      </p:sp>
      <p:sp>
        <p:nvSpPr>
          <p:cNvPr id="12" name="Rectangle 16"/>
          <p:cNvSpPr txBox="1">
            <a:spLocks/>
          </p:cNvSpPr>
          <p:nvPr/>
        </p:nvSpPr>
        <p:spPr>
          <a:xfrm>
            <a:off x="1185041" y="1736270"/>
            <a:ext cx="9419897" cy="4028637"/>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rPr>
              <a:t>Market skimming pricing</a:t>
            </a:r>
            <a:r>
              <a:rPr lang="en-US" altLang="ar-SA" dirty="0" smtClean="0">
                <a:solidFill>
                  <a:srgbClr val="FF0000"/>
                </a:solidFill>
              </a:rPr>
              <a:t> </a:t>
            </a:r>
            <a:r>
              <a:rPr lang="en-US" altLang="ar-SA" b="1" dirty="0" smtClean="0"/>
              <a:t>is a strategy with high initial prices to “skim” revenues layer-by-layer from the market.</a:t>
            </a:r>
          </a:p>
          <a:p>
            <a:pPr lvl="1"/>
            <a:r>
              <a:rPr lang="en-US" altLang="ar-SA" dirty="0" smtClean="0"/>
              <a:t>Product quality and image must support the price.</a:t>
            </a:r>
          </a:p>
          <a:p>
            <a:pPr lvl="1"/>
            <a:r>
              <a:rPr lang="en-US" altLang="ar-SA" dirty="0" smtClean="0"/>
              <a:t>Buyers must want the product at the price.</a:t>
            </a:r>
          </a:p>
          <a:p>
            <a:pPr lvl="1"/>
            <a:r>
              <a:rPr lang="en-US" altLang="ar-SA" dirty="0" smtClean="0"/>
              <a:t>The costs of producing a smaller volume cannot be so high that they cancel the advantage of higher prices.</a:t>
            </a:r>
          </a:p>
          <a:p>
            <a:pPr lvl="1"/>
            <a:r>
              <a:rPr lang="en-US" altLang="ar-SA" dirty="0" smtClean="0"/>
              <a:t>Competitors should not be able to enter the market easily and undercut the high price.</a:t>
            </a:r>
            <a:endParaRPr lang="en-US" altLang="ar-SA"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477413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35426" y="6533492"/>
            <a:ext cx="9136160" cy="18899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6" y="2135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434264" y="6450320"/>
            <a:ext cx="638411"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12</a:t>
            </a:fld>
            <a:endParaRPr lang="en-US" sz="1600">
              <a:solidFill>
                <a:schemeClr val="tx1"/>
              </a:solidFill>
            </a:endParaRPr>
          </a:p>
        </p:txBody>
      </p:sp>
      <p:sp>
        <p:nvSpPr>
          <p:cNvPr id="11" name="Rectangle 2"/>
          <p:cNvSpPr>
            <a:spLocks noChangeArrowheads="1"/>
          </p:cNvSpPr>
          <p:nvPr/>
        </p:nvSpPr>
        <p:spPr bwMode="auto">
          <a:xfrm>
            <a:off x="491358" y="557209"/>
            <a:ext cx="10435683" cy="762000"/>
          </a:xfrm>
          <a:prstGeom prst="rect">
            <a:avLst/>
          </a:prstGeom>
          <a:noFill/>
          <a:ln>
            <a:noFill/>
          </a:ln>
        </p:spPr>
        <p:txBody>
          <a:bodyPr vert="horz" lIns="91440" tIns="45720" rIns="91440" bIns="45720" rtlCol="0" anchor="ctr">
            <a:noAutofit/>
          </a:bodyPr>
          <a:lstStyle/>
          <a:p>
            <a:pPr algn="ctr">
              <a:lnSpc>
                <a:spcPct val="90000"/>
              </a:lnSpc>
              <a:spcBef>
                <a:spcPct val="0"/>
              </a:spcBef>
            </a:pPr>
            <a:r>
              <a:rPr lang="en-US" altLang="ar-SA" sz="3600" b="1" dirty="0">
                <a:solidFill>
                  <a:schemeClr val="bg1"/>
                </a:solidFill>
                <a:latin typeface="Aharoni" panose="02010803020104030203" pitchFamily="2" charset="-79"/>
                <a:ea typeface="+mj-ea"/>
                <a:cs typeface="Aharoni" panose="02010803020104030203" pitchFamily="2" charset="-79"/>
              </a:rPr>
              <a:t>New-Product Pricing Strategies</a:t>
            </a:r>
          </a:p>
        </p:txBody>
      </p:sp>
      <p:sp>
        <p:nvSpPr>
          <p:cNvPr id="12" name="Rectangle 35"/>
          <p:cNvSpPr txBox="1">
            <a:spLocks/>
          </p:cNvSpPr>
          <p:nvPr/>
        </p:nvSpPr>
        <p:spPr>
          <a:xfrm>
            <a:off x="1870840" y="1825625"/>
            <a:ext cx="9482959" cy="3608223"/>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rPr>
              <a:t>Market penetration pricing </a:t>
            </a:r>
            <a:r>
              <a:rPr lang="en-US" altLang="ar-SA" b="1" dirty="0" smtClean="0"/>
              <a:t>sets a low initial price in order to penetrate the market quickly and deeply to attract a large number of buyers quickly to gain market share.</a:t>
            </a:r>
          </a:p>
          <a:p>
            <a:pPr lvl="1"/>
            <a:r>
              <a:rPr lang="en-US" altLang="ar-SA" dirty="0" smtClean="0"/>
              <a:t>Price sensitive market</a:t>
            </a:r>
          </a:p>
          <a:p>
            <a:pPr lvl="1"/>
            <a:r>
              <a:rPr lang="en-US" altLang="ar-SA" dirty="0" smtClean="0"/>
              <a:t>Production and distribution costs must fall as sales volume increases</a:t>
            </a:r>
          </a:p>
          <a:p>
            <a:pPr lvl="1"/>
            <a:r>
              <a:rPr lang="en-US" altLang="ar-SA" dirty="0" smtClean="0"/>
              <a:t>Low prices must keep competition out of the market.</a:t>
            </a:r>
            <a:endParaRPr lang="en-US" altLang="ar-SA"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3002006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31226" y="65166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6927"/>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11643" y="6356350"/>
            <a:ext cx="465083" cy="365125"/>
          </a:xfrm>
          <a:ln>
            <a:solidFill>
              <a:schemeClr val="tx1"/>
            </a:solidFill>
          </a:ln>
        </p:spPr>
        <p:txBody>
          <a:bodyPr/>
          <a:lstStyle/>
          <a:p>
            <a:pPr algn="ctr"/>
            <a:fld id="{FDED41F8-FC0F-4085-8150-313B6CF05213}" type="slidenum">
              <a:rPr lang="en-US" sz="1600" smtClean="0">
                <a:solidFill>
                  <a:schemeClr val="tx1"/>
                </a:solidFill>
              </a:rPr>
              <a:pPr algn="ctr"/>
              <a:t>13</a:t>
            </a:fld>
            <a:endParaRPr lang="en-US" sz="1600" dirty="0">
              <a:solidFill>
                <a:schemeClr val="tx1"/>
              </a:solidFill>
            </a:endParaRPr>
          </a:p>
        </p:txBody>
      </p:sp>
      <p:sp>
        <p:nvSpPr>
          <p:cNvPr id="11" name="Rectangle 2"/>
          <p:cNvSpPr txBox="1">
            <a:spLocks noChangeArrowheads="1"/>
          </p:cNvSpPr>
          <p:nvPr/>
        </p:nvSpPr>
        <p:spPr>
          <a:xfrm>
            <a:off x="2087127" y="336004"/>
            <a:ext cx="7407026" cy="1063247"/>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chemeClr val="bg1"/>
                </a:solidFill>
                <a:latin typeface="Aharoni" panose="02010803020104030203" pitchFamily="2" charset="-79"/>
                <a:cs typeface="Aharoni" panose="02010803020104030203" pitchFamily="2" charset="-79"/>
              </a:rPr>
              <a:t>New Product Pricing Strategies</a:t>
            </a:r>
            <a:endParaRPr lang="en-US" sz="3600" b="1" dirty="0">
              <a:solidFill>
                <a:schemeClr val="bg1"/>
              </a:solidFill>
              <a:latin typeface="Aharoni" panose="02010803020104030203" pitchFamily="2" charset="-79"/>
              <a:cs typeface="Aharoni" panose="02010803020104030203" pitchFamily="2" charset="-79"/>
            </a:endParaRPr>
          </a:p>
        </p:txBody>
      </p:sp>
      <p:sp>
        <p:nvSpPr>
          <p:cNvPr id="12" name="Rectangle 6"/>
          <p:cNvSpPr>
            <a:spLocks noChangeArrowheads="1"/>
          </p:cNvSpPr>
          <p:nvPr/>
        </p:nvSpPr>
        <p:spPr bwMode="auto">
          <a:xfrm>
            <a:off x="2347633" y="1479177"/>
            <a:ext cx="3443007" cy="847445"/>
          </a:xfrm>
          <a:prstGeom prst="rect">
            <a:avLst/>
          </a:prstGeom>
          <a:gradFill rotWithShape="0">
            <a:gsLst>
              <a:gs pos="0">
                <a:srgbClr val="00B7A5">
                  <a:gamma/>
                  <a:tint val="70196"/>
                  <a:invGamma/>
                </a:srgbClr>
              </a:gs>
              <a:gs pos="100000">
                <a:srgbClr val="00B7A5"/>
              </a:gs>
            </a:gsLst>
            <a:path path="shape">
              <a:fillToRect l="50000" t="50000" r="50000" b="50000"/>
            </a:path>
          </a:gradFill>
          <a:ln w="12700">
            <a:solidFill>
              <a:schemeClr val="tx1"/>
            </a:solidFill>
            <a:miter lim="800000"/>
            <a:headEnd/>
            <a:tailEnd/>
          </a:ln>
          <a:effectLst>
            <a:outerShdw dist="76200" algn="ctr" rotWithShape="0">
              <a:schemeClr val="bg2"/>
            </a:outerShdw>
          </a:effectLst>
        </p:spPr>
        <p:txBody>
          <a:bodyPr wrap="none" lIns="79842" tIns="39221" rIns="79842" bIns="39221" anchor="ctr"/>
          <a:lstStyle/>
          <a:p>
            <a:pPr algn="ctr">
              <a:lnSpc>
                <a:spcPct val="90000"/>
              </a:lnSpc>
              <a:defRPr/>
            </a:pPr>
            <a:r>
              <a:rPr lang="en-US" sz="2824" b="1">
                <a:latin typeface="Arial" charset="0"/>
              </a:rPr>
              <a:t>Market Skimming</a:t>
            </a:r>
          </a:p>
        </p:txBody>
      </p:sp>
      <p:sp>
        <p:nvSpPr>
          <p:cNvPr id="13" name="Rectangle 7"/>
          <p:cNvSpPr>
            <a:spLocks noChangeArrowheads="1"/>
          </p:cNvSpPr>
          <p:nvPr/>
        </p:nvSpPr>
        <p:spPr bwMode="auto">
          <a:xfrm>
            <a:off x="6148553" y="2395710"/>
            <a:ext cx="3662198" cy="3626717"/>
          </a:xfrm>
          <a:prstGeom prst="rect">
            <a:avLst/>
          </a:prstGeom>
          <a:gradFill rotWithShape="0">
            <a:gsLst>
              <a:gs pos="0">
                <a:srgbClr val="FCFEB9"/>
              </a:gs>
              <a:gs pos="50000">
                <a:srgbClr val="FCFEB9">
                  <a:gamma/>
                  <a:tint val="0"/>
                  <a:invGamma/>
                </a:srgbClr>
              </a:gs>
              <a:gs pos="100000">
                <a:srgbClr val="FCFEB9"/>
              </a:gs>
            </a:gsLst>
            <a:lin ang="2700000" scaled="1"/>
          </a:gradFill>
          <a:ln w="12700">
            <a:solidFill>
              <a:schemeClr val="tx1"/>
            </a:solidFill>
            <a:miter lim="800000"/>
            <a:headEnd/>
            <a:tailEnd/>
          </a:ln>
          <a:effectLst>
            <a:outerShdw dist="107763" dir="2700000" algn="ctr" rotWithShape="0">
              <a:schemeClr val="bg2"/>
            </a:outerShdw>
          </a:effectLst>
        </p:spPr>
        <p:txBody>
          <a:bodyPr lIns="79842" tIns="39221" rIns="79842" bIns="39221" anchor="ctr"/>
          <a:lstStyle/>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latinLnBrk="1">
              <a:lnSpc>
                <a:spcPct val="90000"/>
              </a:lnSpc>
              <a:defRPr/>
            </a:pPr>
            <a:endParaRPr lang="en-US" sz="1588" b="1">
              <a:solidFill>
                <a:srgbClr val="000000"/>
              </a:solidFill>
              <a:latin typeface="Arial" charset="0"/>
            </a:endParaRPr>
          </a:p>
        </p:txBody>
      </p:sp>
      <p:sp>
        <p:nvSpPr>
          <p:cNvPr id="14" name="Rectangle 8"/>
          <p:cNvSpPr>
            <a:spLocks noChangeArrowheads="1"/>
          </p:cNvSpPr>
          <p:nvPr/>
        </p:nvSpPr>
        <p:spPr bwMode="auto">
          <a:xfrm>
            <a:off x="6115061" y="1539290"/>
            <a:ext cx="3695689" cy="813828"/>
          </a:xfrm>
          <a:prstGeom prst="rect">
            <a:avLst/>
          </a:prstGeom>
          <a:gradFill rotWithShape="0">
            <a:gsLst>
              <a:gs pos="0">
                <a:srgbClr val="EAEC5E"/>
              </a:gs>
              <a:gs pos="100000">
                <a:srgbClr val="EAEC5E">
                  <a:gamma/>
                  <a:tint val="20000"/>
                  <a:invGamma/>
                </a:srgbClr>
              </a:gs>
            </a:gsLst>
            <a:lin ang="5400000" scaled="1"/>
          </a:gradFill>
          <a:ln w="12700">
            <a:solidFill>
              <a:schemeClr val="tx1"/>
            </a:solidFill>
            <a:miter lim="800000"/>
            <a:headEnd/>
            <a:tailEnd/>
          </a:ln>
          <a:effectLst>
            <a:outerShdw dist="76200" algn="ctr" rotWithShape="0">
              <a:schemeClr val="bg2"/>
            </a:outerShdw>
          </a:effectLst>
        </p:spPr>
        <p:txBody>
          <a:bodyPr wrap="none" lIns="79842" tIns="39221" rIns="79842" bIns="39221" anchor="ctr"/>
          <a:lstStyle/>
          <a:p>
            <a:pPr algn="ctr">
              <a:lnSpc>
                <a:spcPct val="90000"/>
              </a:lnSpc>
              <a:defRPr/>
            </a:pPr>
            <a:r>
              <a:rPr lang="en-US" sz="2824" b="1" dirty="0">
                <a:latin typeface="Arial" charset="0"/>
              </a:rPr>
              <a:t>Market Penetration</a:t>
            </a:r>
          </a:p>
        </p:txBody>
      </p:sp>
      <p:sp>
        <p:nvSpPr>
          <p:cNvPr id="16" name="Rectangle 5"/>
          <p:cNvSpPr>
            <a:spLocks noChangeArrowheads="1"/>
          </p:cNvSpPr>
          <p:nvPr/>
        </p:nvSpPr>
        <p:spPr bwMode="auto">
          <a:xfrm>
            <a:off x="2361688" y="2395711"/>
            <a:ext cx="3436003" cy="3626717"/>
          </a:xfrm>
          <a:prstGeom prst="rect">
            <a:avLst/>
          </a:prstGeom>
          <a:gradFill rotWithShape="0">
            <a:gsLst>
              <a:gs pos="0">
                <a:srgbClr val="00B7A5"/>
              </a:gs>
              <a:gs pos="50000">
                <a:srgbClr val="00B7A5">
                  <a:gamma/>
                  <a:tint val="0"/>
                  <a:invGamma/>
                </a:srgbClr>
              </a:gs>
              <a:gs pos="100000">
                <a:srgbClr val="00B7A5"/>
              </a:gs>
            </a:gsLst>
            <a:lin ang="2700000" scaled="1"/>
          </a:gradFill>
          <a:ln w="12700">
            <a:solidFill>
              <a:schemeClr val="tx1"/>
            </a:solidFill>
            <a:miter lim="800000"/>
            <a:headEnd/>
            <a:tailEnd/>
          </a:ln>
          <a:effectLst>
            <a:outerShdw dist="107763" dir="2700000" algn="ctr" rotWithShape="0">
              <a:schemeClr val="bg2"/>
            </a:outerShdw>
          </a:effectLst>
        </p:spPr>
        <p:txBody>
          <a:bodyPr lIns="79842" tIns="39221" rIns="79842" bIns="39221" anchor="ctr"/>
          <a:lstStyle/>
          <a:p>
            <a:pPr algn="ctr">
              <a:lnSpc>
                <a:spcPct val="90000"/>
              </a:lnSpc>
              <a:defRPr/>
            </a:pPr>
            <a:endParaRPr lang="en-US" sz="1588" b="1">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a:lnSpc>
                <a:spcPct val="90000"/>
              </a:lnSpc>
              <a:defRPr/>
            </a:pPr>
            <a:endParaRPr lang="en-US" sz="1588" b="1">
              <a:solidFill>
                <a:srgbClr val="000000"/>
              </a:solidFill>
              <a:latin typeface="Arial" charset="0"/>
            </a:endParaRPr>
          </a:p>
          <a:p>
            <a:pPr algn="ctr" latinLnBrk="1">
              <a:lnSpc>
                <a:spcPct val="90000"/>
              </a:lnSpc>
              <a:defRPr/>
            </a:pPr>
            <a:endParaRPr lang="en-US" sz="1588" b="1">
              <a:solidFill>
                <a:srgbClr val="000000"/>
              </a:solidFill>
              <a:latin typeface="Arial" charset="0"/>
            </a:endParaRPr>
          </a:p>
        </p:txBody>
      </p:sp>
      <p:sp>
        <p:nvSpPr>
          <p:cNvPr id="17" name="Rectangle 10"/>
          <p:cNvSpPr>
            <a:spLocks noChangeArrowheads="1"/>
          </p:cNvSpPr>
          <p:nvPr/>
        </p:nvSpPr>
        <p:spPr bwMode="auto">
          <a:xfrm>
            <a:off x="6241364" y="2722561"/>
            <a:ext cx="3443081" cy="2664788"/>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lIns="79842" tIns="39221" rIns="79842" bIns="39221">
            <a:spAutoFit/>
          </a:bodyPr>
          <a:lstStyle>
            <a:lvl1pPr marL="228600" indent="-2286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buFontTx/>
              <a:buChar char="&gt;"/>
            </a:pPr>
            <a:r>
              <a:rPr lang="en-US" altLang="ar-SA" sz="2118" b="1" dirty="0">
                <a:solidFill>
                  <a:srgbClr val="000000"/>
                </a:solidFill>
                <a:latin typeface="Arial" panose="020B0604020202020204" pitchFamily="34" charset="0"/>
              </a:rPr>
              <a:t> </a:t>
            </a:r>
            <a:r>
              <a:rPr lang="en-US" altLang="ar-SA" sz="2471" b="1" dirty="0">
                <a:solidFill>
                  <a:srgbClr val="000000"/>
                </a:solidFill>
                <a:latin typeface="Arial" panose="020B0604020202020204" pitchFamily="34" charset="0"/>
              </a:rPr>
              <a:t>Setting a Low Price  for a New Product in  Order to Attract a  Large Number of Buyers.</a:t>
            </a:r>
          </a:p>
          <a:p>
            <a:pPr>
              <a:lnSpc>
                <a:spcPct val="90000"/>
              </a:lnSpc>
              <a:spcBef>
                <a:spcPct val="50000"/>
              </a:spcBef>
              <a:buFontTx/>
              <a:buChar char="&gt;"/>
            </a:pPr>
            <a:r>
              <a:rPr lang="en-US" altLang="ar-SA" sz="2471" b="1" dirty="0">
                <a:solidFill>
                  <a:srgbClr val="000000"/>
                </a:solidFill>
                <a:latin typeface="Arial" panose="020B0604020202020204" pitchFamily="34" charset="0"/>
              </a:rPr>
              <a:t>Results in a Larger Market Share.</a:t>
            </a:r>
          </a:p>
        </p:txBody>
      </p:sp>
      <p:sp>
        <p:nvSpPr>
          <p:cNvPr id="18" name="Rectangle 9"/>
          <p:cNvSpPr>
            <a:spLocks noChangeArrowheads="1"/>
          </p:cNvSpPr>
          <p:nvPr/>
        </p:nvSpPr>
        <p:spPr bwMode="auto">
          <a:xfrm>
            <a:off x="2347633" y="2500264"/>
            <a:ext cx="3133445" cy="3349206"/>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lIns="79842" tIns="39221" rIns="79842" bIns="39221">
            <a:spAutoFit/>
          </a:bodyPr>
          <a:lstStyle>
            <a:lvl1pPr marL="228600" indent="-228600">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buFontTx/>
              <a:buChar char="&gt;"/>
            </a:pPr>
            <a:r>
              <a:rPr lang="en-US" altLang="ar-SA" sz="2471" b="1" dirty="0">
                <a:solidFill>
                  <a:srgbClr val="000000"/>
                </a:solidFill>
                <a:latin typeface="Arial" panose="020B0604020202020204" pitchFamily="34" charset="0"/>
              </a:rPr>
              <a:t>Setting a High Price for a New Product to Maximize Revenues from the Target Market.</a:t>
            </a:r>
          </a:p>
          <a:p>
            <a:pPr>
              <a:lnSpc>
                <a:spcPct val="90000"/>
              </a:lnSpc>
              <a:spcBef>
                <a:spcPct val="50000"/>
              </a:spcBef>
              <a:buFontTx/>
              <a:buChar char="&gt;"/>
            </a:pPr>
            <a:r>
              <a:rPr lang="en-US" altLang="ar-SA" sz="2471" b="1" dirty="0">
                <a:solidFill>
                  <a:srgbClr val="000000"/>
                </a:solidFill>
                <a:latin typeface="Arial" panose="020B0604020202020204" pitchFamily="34" charset="0"/>
              </a:rPr>
              <a:t>Results in Fewer, More Profitable Sales.</a:t>
            </a:r>
          </a:p>
        </p:txBody>
      </p:sp>
      <p:pic>
        <p:nvPicPr>
          <p:cNvPr id="19" name="Picture 18">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40699670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flipV="1">
            <a:off x="2037819" y="6450321"/>
            <a:ext cx="9092636" cy="18809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07592" y="6450321"/>
            <a:ext cx="465083" cy="365125"/>
          </a:xfrm>
          <a:ln>
            <a:solidFill>
              <a:schemeClr val="tx1"/>
            </a:solidFill>
          </a:ln>
        </p:spPr>
        <p:txBody>
          <a:bodyPr/>
          <a:lstStyle/>
          <a:p>
            <a:pPr algn="ctr"/>
            <a:fld id="{FDED41F8-FC0F-4085-8150-313B6CF05213}" type="slidenum">
              <a:rPr lang="en-US" sz="1600" smtClean="0">
                <a:solidFill>
                  <a:schemeClr val="tx1"/>
                </a:solidFill>
              </a:rPr>
              <a:pPr algn="ctr"/>
              <a:t>14</a:t>
            </a:fld>
            <a:endParaRPr lang="en-US" sz="1600" dirty="0">
              <a:solidFill>
                <a:schemeClr val="tx1"/>
              </a:solidFill>
            </a:endParaRPr>
          </a:p>
        </p:txBody>
      </p:sp>
      <p:sp>
        <p:nvSpPr>
          <p:cNvPr id="11" name="Rectangle 21"/>
          <p:cNvSpPr txBox="1">
            <a:spLocks/>
          </p:cNvSpPr>
          <p:nvPr/>
        </p:nvSpPr>
        <p:spPr>
          <a:xfrm>
            <a:off x="2097202" y="1860000"/>
            <a:ext cx="8008884" cy="3997106"/>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smtClean="0">
                <a:solidFill>
                  <a:srgbClr val="000099"/>
                </a:solidFill>
              </a:rPr>
              <a:t>The firm looks for a set of prices that maximizes the profits on the total product mix.</a:t>
            </a:r>
          </a:p>
          <a:p>
            <a:pPr>
              <a:buFontTx/>
              <a:buNone/>
            </a:pPr>
            <a:r>
              <a:rPr lang="en-US" altLang="ar-SA" sz="2400" b="1" u="sng" dirty="0" smtClean="0">
                <a:solidFill>
                  <a:srgbClr val="000099"/>
                </a:solidFill>
              </a:rPr>
              <a:t>Five product mix pricing situations</a:t>
            </a:r>
          </a:p>
          <a:p>
            <a:r>
              <a:rPr lang="en-US" altLang="ar-SA" sz="2400" b="1" dirty="0" smtClean="0"/>
              <a:t>Product line pricing – the products in the product line</a:t>
            </a:r>
          </a:p>
          <a:p>
            <a:r>
              <a:rPr lang="en-US" altLang="ar-SA" sz="2400" b="1" dirty="0" smtClean="0"/>
              <a:t>Optional product pricing – optional or accessory products</a:t>
            </a:r>
          </a:p>
          <a:p>
            <a:r>
              <a:rPr lang="en-US" altLang="ar-SA" sz="2400" b="1" dirty="0" smtClean="0"/>
              <a:t>Captive product pricing - complementary products</a:t>
            </a:r>
          </a:p>
          <a:p>
            <a:r>
              <a:rPr lang="en-US" altLang="ar-SA" sz="2400" b="1" dirty="0" smtClean="0"/>
              <a:t>By-product pricing – by-products</a:t>
            </a:r>
          </a:p>
          <a:p>
            <a:r>
              <a:rPr lang="en-US" altLang="ar-SA" sz="2400" b="1" dirty="0" smtClean="0"/>
              <a:t>Product bundle pricing – several products</a:t>
            </a:r>
            <a:endParaRPr lang="en-US" altLang="ar-SA" sz="2400" b="1" dirty="0"/>
          </a:p>
        </p:txBody>
      </p:sp>
      <p:sp>
        <p:nvSpPr>
          <p:cNvPr id="12" name="Rectangle 24"/>
          <p:cNvSpPr txBox="1">
            <a:spLocks/>
          </p:cNvSpPr>
          <p:nvPr/>
        </p:nvSpPr>
        <p:spPr>
          <a:xfrm>
            <a:off x="1560067" y="489547"/>
            <a:ext cx="8695530" cy="777239"/>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dirty="0" smtClean="0">
                <a:solidFill>
                  <a:schemeClr val="bg1"/>
                </a:solidFill>
                <a:latin typeface="Aharoni" panose="02010803020104030203" pitchFamily="2" charset="-79"/>
                <a:cs typeface="Aharoni" panose="02010803020104030203" pitchFamily="2" charset="-79"/>
              </a:rPr>
              <a:t>Product-Mix Pricing Strategies</a:t>
            </a:r>
            <a:endParaRPr lang="en-US" altLang="ar-SA" sz="3600" b="1" dirty="0">
              <a:solidFill>
                <a:schemeClr val="bg1"/>
              </a:solidFill>
              <a:latin typeface="Aharoni" panose="02010803020104030203" pitchFamily="2" charset="-79"/>
              <a:cs typeface="Aharoni" panose="02010803020104030203" pitchFamily="2" charset="-79"/>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222719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2" end="2"/>
                                            </p:txEl>
                                          </p:spTgt>
                                        </p:tgtEl>
                                        <p:attrNameLst>
                                          <p:attrName>style.visibility</p:attrName>
                                        </p:attrNameLst>
                                      </p:cBhvr>
                                      <p:to>
                                        <p:strVal val="visible"/>
                                      </p:to>
                                    </p:set>
                                    <p:animEffect transition="in" filter="wipe(left)">
                                      <p:cBhvr>
                                        <p:cTn id="7" dur="500"/>
                                        <p:tgtEl>
                                          <p:spTgt spid="11">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0" end="0"/>
                                            </p:txEl>
                                          </p:spTgt>
                                        </p:tgtEl>
                                        <p:attrNameLst>
                                          <p:attrName>style.visibility</p:attrName>
                                        </p:attrNameLst>
                                      </p:cBhvr>
                                      <p:to>
                                        <p:strVal val="visible"/>
                                      </p:to>
                                    </p:set>
                                    <p:animEffect transition="in" filter="wipe(left)">
                                      <p:cBhvr>
                                        <p:cTn id="12" dur="500"/>
                                        <p:tgtEl>
                                          <p:spTgt spid="11">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1" end="1"/>
                                            </p:txEl>
                                          </p:spTgt>
                                        </p:tgtEl>
                                        <p:attrNameLst>
                                          <p:attrName>style.visibility</p:attrName>
                                        </p:attrNameLst>
                                      </p:cBhvr>
                                      <p:to>
                                        <p:strVal val="visible"/>
                                      </p:to>
                                    </p:set>
                                    <p:animEffect transition="in" filter="wipe(left)">
                                      <p:cBhvr>
                                        <p:cTn id="17" dur="500"/>
                                        <p:tgtEl>
                                          <p:spTgt spid="11">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ipe(left)">
                                      <p:cBhvr>
                                        <p:cTn id="22" dur="5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ipe(left)">
                                      <p:cBhvr>
                                        <p:cTn id="27" dur="500"/>
                                        <p:tgtEl>
                                          <p:spTgt spid="1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Effect transition="in" filter="wipe(left)">
                                      <p:cBhvr>
                                        <p:cTn id="32" dur="500"/>
                                        <p:tgtEl>
                                          <p:spTgt spid="1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1">
                                            <p:txEl>
                                              <p:pRg st="6" end="6"/>
                                            </p:txEl>
                                          </p:spTgt>
                                        </p:tgtEl>
                                        <p:attrNameLst>
                                          <p:attrName>style.visibility</p:attrName>
                                        </p:attrNameLst>
                                      </p:cBhvr>
                                      <p:to>
                                        <p:strVal val="visible"/>
                                      </p:to>
                                    </p:set>
                                    <p:animEffect transition="in" filter="wipe(left)">
                                      <p:cBhvr>
                                        <p:cTn id="37" dur="5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806087" y="6572139"/>
            <a:ext cx="8435193" cy="17449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45156"/>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36693" y="6363074"/>
            <a:ext cx="591207"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15</a:t>
            </a:fld>
            <a:endParaRPr lang="en-US" sz="1600">
              <a:solidFill>
                <a:schemeClr val="tx1"/>
              </a:solidFill>
            </a:endParaRPr>
          </a:p>
        </p:txBody>
      </p:sp>
      <p:sp>
        <p:nvSpPr>
          <p:cNvPr id="11" name="Rectangle 23"/>
          <p:cNvSpPr txBox="1">
            <a:spLocks/>
          </p:cNvSpPr>
          <p:nvPr/>
        </p:nvSpPr>
        <p:spPr>
          <a:xfrm>
            <a:off x="1597572" y="472966"/>
            <a:ext cx="8523890" cy="642156"/>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smtClean="0">
                <a:solidFill>
                  <a:schemeClr val="bg1"/>
                </a:solidFill>
                <a:latin typeface="Aharoni" panose="02010803020104030203" pitchFamily="2" charset="-79"/>
                <a:cs typeface="Aharoni" panose="02010803020104030203" pitchFamily="2" charset="-79"/>
              </a:rPr>
              <a:t>Product-Mix Pricing Strategies</a:t>
            </a:r>
            <a:endParaRPr lang="en-US" altLang="ar-SA" sz="4000" b="1" dirty="0">
              <a:solidFill>
                <a:schemeClr val="bg1"/>
              </a:solidFill>
              <a:latin typeface="Aharoni" panose="02010803020104030203" pitchFamily="2" charset="-79"/>
              <a:cs typeface="Aharoni" panose="02010803020104030203" pitchFamily="2" charset="-79"/>
            </a:endParaRPr>
          </a:p>
        </p:txBody>
      </p:sp>
      <p:sp>
        <p:nvSpPr>
          <p:cNvPr id="12" name="Rectangle 24"/>
          <p:cNvSpPr txBox="1">
            <a:spLocks/>
          </p:cNvSpPr>
          <p:nvPr/>
        </p:nvSpPr>
        <p:spPr>
          <a:xfrm>
            <a:off x="1353039" y="1644706"/>
            <a:ext cx="10001364" cy="4074534"/>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rPr>
              <a:t>Product line pricing </a:t>
            </a:r>
            <a:r>
              <a:rPr lang="en-US" altLang="ar-SA" b="1" dirty="0" smtClean="0"/>
              <a:t>takes into account the cost difference between products in the line, customer evaluation of their features, and competitors’ prices. – </a:t>
            </a:r>
            <a:r>
              <a:rPr lang="en-US" altLang="ar-SA" sz="2400" b="1" dirty="0" smtClean="0"/>
              <a:t>the price differences represent the perceived quality differences</a:t>
            </a:r>
            <a:endParaRPr lang="en-US" altLang="ar-SA" sz="2400" b="1" dirty="0"/>
          </a:p>
        </p:txBody>
      </p:sp>
      <p:grpSp>
        <p:nvGrpSpPr>
          <p:cNvPr id="13" name="Group 19"/>
          <p:cNvGrpSpPr>
            <a:grpSpLocks/>
          </p:cNvGrpSpPr>
          <p:nvPr/>
        </p:nvGrpSpPr>
        <p:grpSpPr bwMode="auto">
          <a:xfrm>
            <a:off x="2801006" y="3400097"/>
            <a:ext cx="7086600" cy="2114764"/>
            <a:chOff x="528" y="2640"/>
            <a:chExt cx="4320" cy="1275"/>
          </a:xfrm>
        </p:grpSpPr>
        <p:pic>
          <p:nvPicPr>
            <p:cNvPr id="14" name="Picture 6" descr="Active car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8" y="2640"/>
              <a:ext cx="960" cy="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8"/>
            <p:cNvSpPr txBox="1">
              <a:spLocks noChangeArrowheads="1"/>
            </p:cNvSpPr>
            <p:nvPr/>
          </p:nvSpPr>
          <p:spPr bwMode="auto">
            <a:xfrm>
              <a:off x="683" y="3600"/>
              <a:ext cx="690"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Normal Hair</a:t>
              </a:r>
            </a:p>
            <a:p>
              <a:pPr algn="ctr" eaLnBrk="1" hangingPunct="1"/>
              <a:r>
                <a:rPr lang="en-US" altLang="ar-SA" sz="1400"/>
                <a:t>$3.90</a:t>
              </a:r>
              <a:endParaRPr lang="en-SG" altLang="ar-SA" sz="1400"/>
            </a:p>
          </p:txBody>
        </p:sp>
        <p:pic>
          <p:nvPicPr>
            <p:cNvPr id="16" name="Picture 8" descr="Extra strength"/>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680" y="2688"/>
              <a:ext cx="912" cy="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9"/>
            <p:cNvSpPr txBox="1">
              <a:spLocks noChangeArrowheads="1"/>
            </p:cNvSpPr>
            <p:nvPr/>
          </p:nvSpPr>
          <p:spPr bwMode="auto">
            <a:xfrm>
              <a:off x="1788" y="3600"/>
              <a:ext cx="749"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Anti-dandruff</a:t>
              </a:r>
            </a:p>
            <a:p>
              <a:pPr algn="ctr" eaLnBrk="1" hangingPunct="1"/>
              <a:r>
                <a:rPr lang="en-US" altLang="ar-SA" sz="1400"/>
                <a:t>$4.90</a:t>
              </a:r>
              <a:endParaRPr lang="en-SG" altLang="ar-SA" sz="1400"/>
            </a:p>
          </p:txBody>
        </p:sp>
        <p:pic>
          <p:nvPicPr>
            <p:cNvPr id="18" name="Picture 10" descr="Hair fall defens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84" y="2640"/>
              <a:ext cx="960" cy="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10"/>
            <p:cNvSpPr txBox="1">
              <a:spLocks noChangeArrowheads="1"/>
            </p:cNvSpPr>
            <p:nvPr/>
          </p:nvSpPr>
          <p:spPr bwMode="auto">
            <a:xfrm>
              <a:off x="2895" y="3600"/>
              <a:ext cx="929"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Hair Fall Defense</a:t>
              </a:r>
            </a:p>
            <a:p>
              <a:pPr algn="ctr" eaLnBrk="1" hangingPunct="1"/>
              <a:r>
                <a:rPr lang="en-US" altLang="ar-SA" sz="1400"/>
                <a:t>$4.90</a:t>
              </a:r>
              <a:endParaRPr lang="en-SG" altLang="ar-SA" sz="1400"/>
            </a:p>
          </p:txBody>
        </p:sp>
        <p:pic>
          <p:nvPicPr>
            <p:cNvPr id="20" name="Picture 12" descr="Ice cool"/>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36" y="2688"/>
              <a:ext cx="912" cy="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11"/>
            <p:cNvSpPr txBox="1">
              <a:spLocks noChangeArrowheads="1"/>
            </p:cNvSpPr>
            <p:nvPr/>
          </p:nvSpPr>
          <p:spPr bwMode="auto">
            <a:xfrm>
              <a:off x="4088" y="3600"/>
              <a:ext cx="526" cy="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Oily Hair</a:t>
              </a:r>
            </a:p>
            <a:p>
              <a:pPr algn="ctr" eaLnBrk="1" hangingPunct="1"/>
              <a:r>
                <a:rPr lang="en-US" altLang="ar-SA" sz="1400"/>
                <a:t>$3.90</a:t>
              </a:r>
              <a:endParaRPr lang="en-SG" altLang="ar-SA" sz="1400"/>
            </a:p>
          </p:txBody>
        </p:sp>
      </p:grpSp>
      <p:pic>
        <p:nvPicPr>
          <p:cNvPr id="22" name="Picture 21">
            <a:extLst>
              <a:ext uri="{FF2B5EF4-FFF2-40B4-BE49-F238E27FC236}">
                <a16:creationId xmlns:a16="http://schemas.microsoft.com/office/drawing/2014/main" id="{7B1083B8-7F24-C9AF-FA88-CAB8BE99D406}"/>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968256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761742" y="6547300"/>
            <a:ext cx="9437146" cy="195217"/>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048"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07592" y="6474372"/>
            <a:ext cx="465083" cy="341074"/>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16</a:t>
            </a:fld>
            <a:endParaRPr lang="en-US" sz="1600">
              <a:solidFill>
                <a:schemeClr val="tx1"/>
              </a:solidFill>
            </a:endParaRPr>
          </a:p>
        </p:txBody>
      </p:sp>
      <p:grpSp>
        <p:nvGrpSpPr>
          <p:cNvPr id="11" name="Group 16"/>
          <p:cNvGrpSpPr>
            <a:grpSpLocks/>
          </p:cNvGrpSpPr>
          <p:nvPr/>
        </p:nvGrpSpPr>
        <p:grpSpPr bwMode="auto">
          <a:xfrm>
            <a:off x="2133601" y="3276601"/>
            <a:ext cx="3971925" cy="2778125"/>
            <a:chOff x="240" y="2256"/>
            <a:chExt cx="2502" cy="1750"/>
          </a:xfrm>
        </p:grpSpPr>
        <p:pic>
          <p:nvPicPr>
            <p:cNvPr id="12" name="Picture 5" descr="http://www.toyotasingapore.com.sg/Images/list-S_tcm243-8107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0" y="2256"/>
              <a:ext cx="2502" cy="144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3" name="TextBox 8"/>
            <p:cNvSpPr txBox="1">
              <a:spLocks noChangeArrowheads="1"/>
            </p:cNvSpPr>
            <p:nvPr/>
          </p:nvSpPr>
          <p:spPr bwMode="auto">
            <a:xfrm>
              <a:off x="718" y="3676"/>
              <a:ext cx="1461" cy="33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New car with ordinary rims</a:t>
              </a:r>
            </a:p>
            <a:p>
              <a:pPr algn="ctr" eaLnBrk="1" hangingPunct="1"/>
              <a:r>
                <a:rPr lang="en-US" altLang="ar-SA" sz="1400"/>
                <a:t>$59,000</a:t>
              </a:r>
              <a:endParaRPr lang="en-SG" altLang="ar-SA" sz="1400"/>
            </a:p>
          </p:txBody>
        </p:sp>
      </p:grpSp>
      <p:grpSp>
        <p:nvGrpSpPr>
          <p:cNvPr id="14" name="Group 17"/>
          <p:cNvGrpSpPr>
            <a:grpSpLocks/>
          </p:cNvGrpSpPr>
          <p:nvPr/>
        </p:nvGrpSpPr>
        <p:grpSpPr bwMode="auto">
          <a:xfrm>
            <a:off x="6477000" y="3352800"/>
            <a:ext cx="2590800" cy="2178050"/>
            <a:chOff x="3504" y="2496"/>
            <a:chExt cx="1632" cy="1134"/>
          </a:xfrm>
        </p:grpSpPr>
        <p:pic>
          <p:nvPicPr>
            <p:cNvPr id="15" name="Picture 2" descr="http://www.sgcarmart.com/directory/images/directorylisting/catbanner_tyresrims.png"/>
            <p:cNvPicPr>
              <a:picLocks noChangeAspect="1" noChangeArrowheads="1"/>
            </p:cNvPicPr>
            <p:nvPr/>
          </p:nvPicPr>
          <p:blipFill>
            <a:blip r:embed="rId7">
              <a:extLst>
                <a:ext uri="{28A0092B-C50C-407E-A947-70E740481C1C}">
                  <a14:useLocalDpi xmlns:a14="http://schemas.microsoft.com/office/drawing/2010/main" val="0"/>
                </a:ext>
              </a:extLst>
            </a:blip>
            <a:srcRect r="44000"/>
            <a:stretch>
              <a:fillRect/>
            </a:stretch>
          </p:blipFill>
          <p:spPr bwMode="auto">
            <a:xfrm>
              <a:off x="3504" y="2496"/>
              <a:ext cx="1632" cy="7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6" name="TextBox 9"/>
            <p:cNvSpPr txBox="1">
              <a:spLocks noChangeArrowheads="1"/>
            </p:cNvSpPr>
            <p:nvPr/>
          </p:nvSpPr>
          <p:spPr bwMode="auto">
            <a:xfrm>
              <a:off x="3606" y="3360"/>
              <a:ext cx="1342" cy="27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New car with sports rims</a:t>
              </a:r>
            </a:p>
            <a:p>
              <a:pPr algn="ctr" eaLnBrk="1" hangingPunct="1"/>
              <a:r>
                <a:rPr lang="en-US" altLang="ar-SA" sz="1400"/>
                <a:t>$60,000</a:t>
              </a:r>
              <a:endParaRPr lang="en-SG" altLang="ar-SA" sz="1400"/>
            </a:p>
          </p:txBody>
        </p:sp>
      </p:grpSp>
      <p:sp>
        <p:nvSpPr>
          <p:cNvPr id="17" name="Rectangle 14"/>
          <p:cNvSpPr txBox="1">
            <a:spLocks/>
          </p:cNvSpPr>
          <p:nvPr/>
        </p:nvSpPr>
        <p:spPr>
          <a:xfrm>
            <a:off x="1250957" y="196999"/>
            <a:ext cx="9091448" cy="1312323"/>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smtClean="0">
                <a:solidFill>
                  <a:schemeClr val="bg1"/>
                </a:solidFill>
                <a:latin typeface="Aharoni" panose="02010803020104030203" pitchFamily="2" charset="-79"/>
                <a:cs typeface="Aharoni" panose="02010803020104030203" pitchFamily="2" charset="-79"/>
              </a:rPr>
              <a:t>Product-Mix Pricing Strategies</a:t>
            </a:r>
            <a:endParaRPr lang="en-US" altLang="ar-SA" sz="4000" b="1">
              <a:solidFill>
                <a:schemeClr val="bg1"/>
              </a:solidFill>
              <a:latin typeface="Aharoni" panose="02010803020104030203" pitchFamily="2" charset="-79"/>
              <a:cs typeface="Aharoni" panose="02010803020104030203" pitchFamily="2" charset="-79"/>
            </a:endParaRPr>
          </a:p>
        </p:txBody>
      </p:sp>
      <p:sp>
        <p:nvSpPr>
          <p:cNvPr id="18" name="Rectangle 15"/>
          <p:cNvSpPr txBox="1">
            <a:spLocks/>
          </p:cNvSpPr>
          <p:nvPr/>
        </p:nvSpPr>
        <p:spPr>
          <a:xfrm>
            <a:off x="1587062" y="1825625"/>
            <a:ext cx="9766738" cy="4480582"/>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rPr>
              <a:t>Optional product pricing </a:t>
            </a:r>
            <a:r>
              <a:rPr lang="en-US" altLang="ar-SA" b="1" dirty="0" smtClean="0"/>
              <a:t>takes into account optional or accessory products along with the main product. – </a:t>
            </a:r>
            <a:r>
              <a:rPr lang="en-US" altLang="ar-SA" sz="2400" b="1" i="1" dirty="0" smtClean="0"/>
              <a:t>Decide which items to include in the base price and which to offer as options</a:t>
            </a:r>
            <a:endParaRPr lang="en-US" altLang="ar-SA" sz="2400" b="1" i="1" dirty="0"/>
          </a:p>
        </p:txBody>
      </p:sp>
      <p:pic>
        <p:nvPicPr>
          <p:cNvPr id="19" name="Picture 18">
            <a:extLst>
              <a:ext uri="{FF2B5EF4-FFF2-40B4-BE49-F238E27FC236}">
                <a16:creationId xmlns:a16="http://schemas.microsoft.com/office/drawing/2014/main" id="{7B1083B8-7F24-C9AF-FA88-CAB8BE99D40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3686968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8">
                                            <p:txEl>
                                              <p:pRg st="0" end="0"/>
                                            </p:txEl>
                                          </p:spTgt>
                                        </p:tgtEl>
                                        <p:attrNameLst>
                                          <p:attrName>style.visibility</p:attrName>
                                        </p:attrNameLst>
                                      </p:cBhvr>
                                      <p:to>
                                        <p:strVal val="visible"/>
                                      </p:to>
                                    </p:set>
                                    <p:animEffect transition="in" filter="wipe(left)">
                                      <p:cBhvr>
                                        <p:cTn id="7" dur="500"/>
                                        <p:tgtEl>
                                          <p:spTgt spid="1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037751" y="6454448"/>
            <a:ext cx="8166252" cy="168927"/>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33589" y="6356348"/>
            <a:ext cx="465083" cy="365125"/>
          </a:xfrm>
          <a:ln>
            <a:solidFill>
              <a:schemeClr val="tx1"/>
            </a:solidFill>
          </a:ln>
        </p:spPr>
        <p:txBody>
          <a:bodyPr/>
          <a:lstStyle/>
          <a:p>
            <a:pPr algn="ctr"/>
            <a:fld id="{FDED41F8-FC0F-4085-8150-313B6CF05213}" type="slidenum">
              <a:rPr lang="en-US" sz="1600" smtClean="0">
                <a:solidFill>
                  <a:schemeClr val="tx1"/>
                </a:solidFill>
              </a:rPr>
              <a:pPr algn="ctr"/>
              <a:t>17</a:t>
            </a:fld>
            <a:endParaRPr lang="en-US" sz="1600" dirty="0">
              <a:solidFill>
                <a:schemeClr val="tx1"/>
              </a:solidFill>
            </a:endParaRPr>
          </a:p>
        </p:txBody>
      </p:sp>
      <p:sp>
        <p:nvSpPr>
          <p:cNvPr id="11" name="Rectangle 17"/>
          <p:cNvSpPr txBox="1">
            <a:spLocks/>
          </p:cNvSpPr>
          <p:nvPr/>
        </p:nvSpPr>
        <p:spPr>
          <a:xfrm>
            <a:off x="551050" y="427063"/>
            <a:ext cx="10515600" cy="727695"/>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smtClean="0">
                <a:solidFill>
                  <a:schemeClr val="bg1"/>
                </a:solidFill>
                <a:latin typeface="Aharoni" panose="02010803020104030203" pitchFamily="2" charset="-79"/>
                <a:cs typeface="Aharoni" panose="02010803020104030203" pitchFamily="2" charset="-79"/>
              </a:rPr>
              <a:t>Product-Mix Pricing Strategies</a:t>
            </a:r>
            <a:endParaRPr lang="en-US" altLang="ar-SA" sz="4000" b="1" dirty="0">
              <a:solidFill>
                <a:schemeClr val="bg1"/>
              </a:solidFill>
              <a:latin typeface="Aharoni" panose="02010803020104030203" pitchFamily="2" charset="-79"/>
              <a:cs typeface="Aharoni" panose="02010803020104030203" pitchFamily="2" charset="-79"/>
            </a:endParaRPr>
          </a:p>
        </p:txBody>
      </p:sp>
      <p:sp>
        <p:nvSpPr>
          <p:cNvPr id="12" name="Rectangle 18"/>
          <p:cNvSpPr txBox="1">
            <a:spLocks/>
          </p:cNvSpPr>
          <p:nvPr/>
        </p:nvSpPr>
        <p:spPr>
          <a:xfrm>
            <a:off x="1823218" y="1431599"/>
            <a:ext cx="7971263" cy="4352151"/>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95300" indent="-495300">
              <a:lnSpc>
                <a:spcPct val="85000"/>
              </a:lnSpc>
              <a:buFont typeface="Arial" panose="020B0604020202020204" pitchFamily="34" charset="0"/>
              <a:buNone/>
            </a:pPr>
            <a:r>
              <a:rPr lang="en-US" altLang="ar-SA" b="1" dirty="0" smtClean="0">
                <a:solidFill>
                  <a:srgbClr val="FF0000"/>
                </a:solidFill>
              </a:rPr>
              <a:t>Captive product pricing</a:t>
            </a:r>
            <a:r>
              <a:rPr lang="en-US" altLang="ar-SA" dirty="0" smtClean="0">
                <a:solidFill>
                  <a:srgbClr val="FF0000"/>
                </a:solidFill>
              </a:rPr>
              <a:t> </a:t>
            </a:r>
            <a:r>
              <a:rPr lang="en-US" altLang="ar-SA" dirty="0" smtClean="0"/>
              <a:t>involves products that must be used along with the main product.</a:t>
            </a:r>
          </a:p>
          <a:p>
            <a:pPr marL="850900" lvl="1" indent="-457200">
              <a:lnSpc>
                <a:spcPct val="85000"/>
              </a:lnSpc>
              <a:buFont typeface="Arial" panose="020B0604020202020204" pitchFamily="34" charset="0"/>
              <a:buChar char="–"/>
            </a:pPr>
            <a:r>
              <a:rPr lang="en-US" altLang="ar-SA" dirty="0" smtClean="0"/>
              <a:t>Price the main, or driver product low and seek high margins on the supplies</a:t>
            </a:r>
            <a:endParaRPr lang="en-US" altLang="ar-SA" sz="2600" dirty="0" smtClean="0"/>
          </a:p>
          <a:p>
            <a:pPr marL="495300" indent="-495300">
              <a:lnSpc>
                <a:spcPct val="85000"/>
              </a:lnSpc>
            </a:pPr>
            <a:r>
              <a:rPr lang="en-US" altLang="ar-SA" b="1" dirty="0" smtClean="0">
                <a:solidFill>
                  <a:schemeClr val="tx2"/>
                </a:solidFill>
              </a:rPr>
              <a:t>For services: two-part pricing</a:t>
            </a:r>
            <a:r>
              <a:rPr lang="en-US" altLang="ar-SA" dirty="0" smtClean="0"/>
              <a:t> is where the price is broken into fixed fee and variable usage fee.</a:t>
            </a:r>
          </a:p>
          <a:p>
            <a:pPr marL="850900" lvl="1" indent="-457200">
              <a:lnSpc>
                <a:spcPct val="85000"/>
              </a:lnSpc>
              <a:buFont typeface="Arial" panose="020B0604020202020204" pitchFamily="34" charset="0"/>
              <a:buChar char="–"/>
            </a:pPr>
            <a:r>
              <a:rPr lang="en-US" altLang="ar-SA" dirty="0" smtClean="0"/>
              <a:t>Decide how much to charge for the basic service and how much for the variable usage</a:t>
            </a:r>
          </a:p>
          <a:p>
            <a:pPr marL="850900" lvl="1" indent="-457200">
              <a:lnSpc>
                <a:spcPct val="85000"/>
              </a:lnSpc>
              <a:buFont typeface="Arial" panose="020B0604020202020204" pitchFamily="34" charset="0"/>
              <a:buChar char="–"/>
            </a:pPr>
            <a:r>
              <a:rPr lang="en-US" altLang="ar-SA" dirty="0" smtClean="0"/>
              <a:t>The fixed amount should be low enough to induce usage of the service; profit can be made on the variable fees</a:t>
            </a:r>
            <a:endParaRPr lang="en-US" altLang="ar-SA"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21194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8497" y="562886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3207" y="6555758"/>
            <a:ext cx="8689667" cy="17975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758"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20854" y="6404080"/>
            <a:ext cx="445546" cy="33143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18</a:t>
            </a:fld>
            <a:endParaRPr lang="en-US" sz="1600">
              <a:solidFill>
                <a:schemeClr val="tx1"/>
              </a:solidFill>
            </a:endParaRPr>
          </a:p>
        </p:txBody>
      </p:sp>
      <p:sp>
        <p:nvSpPr>
          <p:cNvPr id="11" name="Rectangle 15"/>
          <p:cNvSpPr txBox="1">
            <a:spLocks/>
          </p:cNvSpPr>
          <p:nvPr/>
        </p:nvSpPr>
        <p:spPr>
          <a:xfrm>
            <a:off x="574432" y="457153"/>
            <a:ext cx="10515600" cy="894963"/>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dirty="0" smtClean="0">
                <a:solidFill>
                  <a:schemeClr val="bg1"/>
                </a:solidFill>
                <a:latin typeface="Aharoni" panose="02010803020104030203" pitchFamily="2" charset="-79"/>
                <a:cs typeface="Aharoni" panose="02010803020104030203" pitchFamily="2" charset="-79"/>
              </a:rPr>
              <a:t>Product-Mix Pricing Strategies</a:t>
            </a:r>
            <a:endParaRPr lang="en-US" altLang="ar-SA" sz="3600" b="1" dirty="0">
              <a:solidFill>
                <a:schemeClr val="bg1"/>
              </a:solidFill>
              <a:latin typeface="Aharoni" panose="02010803020104030203" pitchFamily="2" charset="-79"/>
              <a:cs typeface="Aharoni" panose="02010803020104030203" pitchFamily="2" charset="-79"/>
            </a:endParaRPr>
          </a:p>
        </p:txBody>
      </p:sp>
      <p:sp>
        <p:nvSpPr>
          <p:cNvPr id="12" name="Rectangle 16"/>
          <p:cNvSpPr txBox="1">
            <a:spLocks/>
          </p:cNvSpPr>
          <p:nvPr/>
        </p:nvSpPr>
        <p:spPr>
          <a:xfrm>
            <a:off x="2464033" y="1809269"/>
            <a:ext cx="8193457" cy="4137961"/>
          </a:xfrm>
          <a:prstGeom prst="rect">
            <a:avLst/>
          </a:prstGeom>
          <a:ln>
            <a:solidFill>
              <a:schemeClr val="tx1"/>
            </a:solidFill>
          </a:ln>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rPr>
              <a:t>By-product pricing </a:t>
            </a:r>
            <a:r>
              <a:rPr lang="en-US" altLang="ar-SA" b="1" dirty="0" smtClean="0"/>
              <a:t>refers to products with little or no value produced as a result of the main product. </a:t>
            </a:r>
          </a:p>
          <a:p>
            <a:r>
              <a:rPr lang="en-US" altLang="ar-SA" b="1" dirty="0" smtClean="0"/>
              <a:t>Producers will seek little or no profit</a:t>
            </a:r>
          </a:p>
          <a:p>
            <a:r>
              <a:rPr lang="en-US" altLang="ar-SA" b="1" dirty="0" smtClean="0"/>
              <a:t>Producers should accept any price that covers more than the cost to cover storage and delivery.</a:t>
            </a:r>
            <a:endParaRPr lang="en-US" altLang="ar-SA"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3327208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33966" y="6560814"/>
            <a:ext cx="8596558" cy="17782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5972"/>
            <a:ext cx="9533101" cy="1610200"/>
          </a:xfrm>
          <a:prstGeom prst="rect">
            <a:avLst/>
          </a:prstGeom>
        </p:spPr>
      </p:pic>
      <p:sp>
        <p:nvSpPr>
          <p:cNvPr id="8" name="TextBox 7"/>
          <p:cNvSpPr txBox="1"/>
          <p:nvPr/>
        </p:nvSpPr>
        <p:spPr>
          <a:xfrm>
            <a:off x="119856" y="222942"/>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336673" y="6407210"/>
            <a:ext cx="736002" cy="33143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19</a:t>
            </a:fld>
            <a:endParaRPr lang="en-US" sz="1600">
              <a:solidFill>
                <a:schemeClr val="tx1"/>
              </a:solidFill>
            </a:endParaRPr>
          </a:p>
        </p:txBody>
      </p:sp>
      <p:sp>
        <p:nvSpPr>
          <p:cNvPr id="11" name="Rectangle 22"/>
          <p:cNvSpPr txBox="1">
            <a:spLocks/>
          </p:cNvSpPr>
          <p:nvPr/>
        </p:nvSpPr>
        <p:spPr>
          <a:xfrm>
            <a:off x="1492469" y="1825625"/>
            <a:ext cx="8397766" cy="4144251"/>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rPr>
              <a:t>Product bundle pricing </a:t>
            </a:r>
            <a:r>
              <a:rPr lang="en-US" altLang="ar-SA" b="1" dirty="0" smtClean="0"/>
              <a:t>combines several products and offer the bundle at a reduced price.</a:t>
            </a:r>
          </a:p>
          <a:p>
            <a:r>
              <a:rPr lang="en-US" altLang="ar-SA" b="1" dirty="0" smtClean="0"/>
              <a:t>Price bundling can promote the sales of products</a:t>
            </a:r>
          </a:p>
          <a:p>
            <a:pPr>
              <a:buFontTx/>
              <a:buNone/>
            </a:pPr>
            <a:endParaRPr lang="en-US" altLang="ar-SA" b="1" dirty="0"/>
          </a:p>
        </p:txBody>
      </p:sp>
      <p:grpSp>
        <p:nvGrpSpPr>
          <p:cNvPr id="12" name="Group 23"/>
          <p:cNvGrpSpPr>
            <a:grpSpLocks/>
          </p:cNvGrpSpPr>
          <p:nvPr/>
        </p:nvGrpSpPr>
        <p:grpSpPr bwMode="auto">
          <a:xfrm>
            <a:off x="2362200" y="3276600"/>
            <a:ext cx="2643188" cy="2133600"/>
            <a:chOff x="528" y="2064"/>
            <a:chExt cx="1665" cy="1344"/>
          </a:xfrm>
        </p:grpSpPr>
        <p:pic>
          <p:nvPicPr>
            <p:cNvPr id="13" name="Picture 7" descr="http://www.fairprice.com.sg/Images/Products/1024092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8" y="2064"/>
              <a:ext cx="1008" cy="134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4" name="TextBox 7"/>
            <p:cNvSpPr txBox="1">
              <a:spLocks noChangeArrowheads="1"/>
            </p:cNvSpPr>
            <p:nvPr/>
          </p:nvSpPr>
          <p:spPr bwMode="auto">
            <a:xfrm>
              <a:off x="1346" y="2736"/>
              <a:ext cx="847" cy="19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1 bottle: $2.70</a:t>
              </a:r>
              <a:endParaRPr lang="en-SG" altLang="ar-SA" sz="1400"/>
            </a:p>
          </p:txBody>
        </p:sp>
      </p:grpSp>
      <p:grpSp>
        <p:nvGrpSpPr>
          <p:cNvPr id="15" name="Group 24"/>
          <p:cNvGrpSpPr>
            <a:grpSpLocks/>
          </p:cNvGrpSpPr>
          <p:nvPr/>
        </p:nvGrpSpPr>
        <p:grpSpPr bwMode="auto">
          <a:xfrm>
            <a:off x="5334000" y="3352800"/>
            <a:ext cx="3949700" cy="2286000"/>
            <a:chOff x="2400" y="2112"/>
            <a:chExt cx="2488" cy="1440"/>
          </a:xfrm>
        </p:grpSpPr>
        <p:pic>
          <p:nvPicPr>
            <p:cNvPr id="16" name="Picture 9" descr="http://www.fairprice.com.sg/Images/Products/478330.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00" y="2112"/>
              <a:ext cx="1080" cy="144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7" name="TextBox 8"/>
            <p:cNvSpPr txBox="1">
              <a:spLocks noChangeArrowheads="1"/>
            </p:cNvSpPr>
            <p:nvPr/>
          </p:nvSpPr>
          <p:spPr bwMode="auto">
            <a:xfrm>
              <a:off x="3557" y="2784"/>
              <a:ext cx="1331" cy="192"/>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400"/>
                <a:t>Bundled 2 bottles: $4.90</a:t>
              </a:r>
              <a:endParaRPr lang="en-SG" altLang="ar-SA" sz="1400"/>
            </a:p>
          </p:txBody>
        </p:sp>
      </p:grpSp>
      <p:sp>
        <p:nvSpPr>
          <p:cNvPr id="18" name="Rectangle 21"/>
          <p:cNvSpPr txBox="1">
            <a:spLocks/>
          </p:cNvSpPr>
          <p:nvPr/>
        </p:nvSpPr>
        <p:spPr>
          <a:xfrm>
            <a:off x="741826" y="196270"/>
            <a:ext cx="9976802" cy="1325563"/>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3600" b="1" dirty="0" smtClean="0">
                <a:solidFill>
                  <a:schemeClr val="bg1"/>
                </a:solidFill>
                <a:latin typeface="Aharoni" panose="02010803020104030203" pitchFamily="2" charset="-79"/>
                <a:cs typeface="Aharoni" panose="02010803020104030203" pitchFamily="2" charset="-79"/>
              </a:rPr>
              <a:t>Product-Mix</a:t>
            </a:r>
            <a:r>
              <a:rPr lang="en-US" altLang="ar-SA" sz="4000" b="1" dirty="0" smtClean="0">
                <a:solidFill>
                  <a:schemeClr val="bg1"/>
                </a:solidFill>
                <a:latin typeface="Aharoni" panose="02010803020104030203" pitchFamily="2" charset="-79"/>
                <a:cs typeface="Aharoni" panose="02010803020104030203" pitchFamily="2" charset="-79"/>
              </a:rPr>
              <a:t> Pricing Strategies</a:t>
            </a:r>
            <a:endParaRPr lang="en-US" altLang="ar-SA" sz="4000" b="1" dirty="0">
              <a:solidFill>
                <a:schemeClr val="bg1"/>
              </a:solidFill>
              <a:latin typeface="Aharoni" panose="02010803020104030203" pitchFamily="2" charset="-79"/>
              <a:cs typeface="Aharoni" panose="02010803020104030203" pitchFamily="2" charset="-79"/>
            </a:endParaRPr>
          </a:p>
        </p:txBody>
      </p:sp>
      <p:pic>
        <p:nvPicPr>
          <p:cNvPr id="19" name="Picture 18">
            <a:extLst>
              <a:ext uri="{FF2B5EF4-FFF2-40B4-BE49-F238E27FC236}">
                <a16:creationId xmlns:a16="http://schemas.microsoft.com/office/drawing/2014/main" id="{7B1083B8-7F24-C9AF-FA88-CAB8BE99D406}"/>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659283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05141" y="647871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00209"/>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59473" y="6318432"/>
            <a:ext cx="513202"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20</a:t>
            </a:fld>
            <a:endParaRPr lang="en-US" sz="1600">
              <a:solidFill>
                <a:schemeClr val="tx1"/>
              </a:solidFill>
            </a:endParaRPr>
          </a:p>
        </p:txBody>
      </p:sp>
      <p:sp>
        <p:nvSpPr>
          <p:cNvPr id="11" name="AutoShape 2"/>
          <p:cNvSpPr>
            <a:spLocks noChangeArrowheads="1"/>
          </p:cNvSpPr>
          <p:nvPr/>
        </p:nvSpPr>
        <p:spPr bwMode="auto">
          <a:xfrm rot="5400000">
            <a:off x="7976401" y="-822579"/>
            <a:ext cx="1179215" cy="5308567"/>
          </a:xfrm>
          <a:prstGeom prst="cube">
            <a:avLst>
              <a:gd name="adj" fmla="val 11782"/>
            </a:avLst>
          </a:prstGeom>
          <a:gradFill rotWithShape="0">
            <a:gsLst>
              <a:gs pos="0">
                <a:srgbClr val="E3BEFF"/>
              </a:gs>
              <a:gs pos="100000">
                <a:srgbClr val="E3BEFF">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Product Line Pricing</a:t>
            </a:r>
            <a:endParaRPr lang="en-US" sz="1588" b="1" u="sng" dirty="0">
              <a:solidFill>
                <a:srgbClr val="000000"/>
              </a:solidFill>
              <a:latin typeface="Arial" charset="0"/>
            </a:endParaRPr>
          </a:p>
          <a:p>
            <a:pPr algn="ctr" defTabSz="1089830">
              <a:defRPr/>
            </a:pPr>
            <a:r>
              <a:rPr lang="en-US" sz="1765" b="1" dirty="0">
                <a:solidFill>
                  <a:srgbClr val="000000"/>
                </a:solidFill>
                <a:latin typeface="Arial" charset="0"/>
              </a:rPr>
              <a:t>Setting Price Steps Between Product Line Items</a:t>
            </a:r>
          </a:p>
          <a:p>
            <a:pPr algn="ctr" defTabSz="1089830">
              <a:defRPr/>
            </a:pPr>
            <a:r>
              <a:rPr lang="en-US" sz="1765" b="1" dirty="0">
                <a:solidFill>
                  <a:srgbClr val="000000"/>
                </a:solidFill>
                <a:latin typeface="Arial" charset="0"/>
              </a:rPr>
              <a:t>i.e. $299, $399</a:t>
            </a:r>
          </a:p>
        </p:txBody>
      </p:sp>
      <p:sp>
        <p:nvSpPr>
          <p:cNvPr id="12" name="AutoShape 3"/>
          <p:cNvSpPr>
            <a:spLocks noChangeArrowheads="1"/>
          </p:cNvSpPr>
          <p:nvPr/>
        </p:nvSpPr>
        <p:spPr bwMode="auto">
          <a:xfrm rot="5400000">
            <a:off x="7996713" y="237406"/>
            <a:ext cx="1176619" cy="5308567"/>
          </a:xfrm>
          <a:prstGeom prst="cube">
            <a:avLst>
              <a:gd name="adj" fmla="val 11782"/>
            </a:avLst>
          </a:prstGeom>
          <a:gradFill rotWithShape="0">
            <a:gsLst>
              <a:gs pos="0">
                <a:srgbClr val="F6BF69"/>
              </a:gs>
              <a:gs pos="100000">
                <a:srgbClr val="F6BF69">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Optional-Product Pricing</a:t>
            </a:r>
            <a:endParaRPr lang="en-US" sz="1588" b="1" dirty="0">
              <a:solidFill>
                <a:srgbClr val="000000"/>
              </a:solidFill>
              <a:latin typeface="Arial" charset="0"/>
            </a:endParaRPr>
          </a:p>
          <a:p>
            <a:pPr algn="ctr" defTabSz="1089830">
              <a:defRPr/>
            </a:pPr>
            <a:r>
              <a:rPr lang="en-US" sz="1765" b="1" dirty="0">
                <a:solidFill>
                  <a:srgbClr val="000000"/>
                </a:solidFill>
                <a:latin typeface="Arial" charset="0"/>
              </a:rPr>
              <a:t>Pricing Optional or Accessory Products</a:t>
            </a:r>
          </a:p>
          <a:p>
            <a:pPr algn="ctr" defTabSz="1089830">
              <a:defRPr/>
            </a:pPr>
            <a:r>
              <a:rPr lang="en-US" sz="1765" b="1" dirty="0">
                <a:solidFill>
                  <a:srgbClr val="000000"/>
                </a:solidFill>
                <a:latin typeface="Arial" charset="0"/>
              </a:rPr>
              <a:t>Sold With The Main Product</a:t>
            </a:r>
          </a:p>
          <a:p>
            <a:pPr algn="ctr" defTabSz="1089830">
              <a:defRPr/>
            </a:pPr>
            <a:r>
              <a:rPr lang="en-US" sz="1765" b="1" dirty="0">
                <a:solidFill>
                  <a:srgbClr val="000000"/>
                </a:solidFill>
                <a:latin typeface="Arial" charset="0"/>
              </a:rPr>
              <a:t>i.e. Car Options</a:t>
            </a:r>
          </a:p>
        </p:txBody>
      </p:sp>
      <p:sp>
        <p:nvSpPr>
          <p:cNvPr id="13" name="AutoShape 4"/>
          <p:cNvSpPr>
            <a:spLocks noChangeArrowheads="1"/>
          </p:cNvSpPr>
          <p:nvPr/>
        </p:nvSpPr>
        <p:spPr bwMode="auto">
          <a:xfrm rot="5400000">
            <a:off x="8021134" y="1246636"/>
            <a:ext cx="1157007" cy="5308566"/>
          </a:xfrm>
          <a:prstGeom prst="cube">
            <a:avLst>
              <a:gd name="adj" fmla="val 11782"/>
            </a:avLst>
          </a:prstGeom>
          <a:gradFill rotWithShape="0">
            <a:gsLst>
              <a:gs pos="0">
                <a:srgbClr val="8CFC6C"/>
              </a:gs>
              <a:gs pos="100000">
                <a:srgbClr val="8CFC6C">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Captive-Product Pricing</a:t>
            </a:r>
            <a:endParaRPr lang="en-US" sz="1765" b="1" dirty="0">
              <a:solidFill>
                <a:srgbClr val="000000"/>
              </a:solidFill>
              <a:latin typeface="Arial" charset="0"/>
            </a:endParaRPr>
          </a:p>
          <a:p>
            <a:pPr algn="ctr" defTabSz="1089830">
              <a:defRPr/>
            </a:pPr>
            <a:r>
              <a:rPr lang="en-US" sz="1765" b="1" dirty="0">
                <a:solidFill>
                  <a:srgbClr val="000000"/>
                </a:solidFill>
                <a:latin typeface="Arial" charset="0"/>
              </a:rPr>
              <a:t>Pricing Products That Must Be Used</a:t>
            </a:r>
          </a:p>
          <a:p>
            <a:pPr algn="ctr" defTabSz="1089830">
              <a:defRPr/>
            </a:pPr>
            <a:r>
              <a:rPr lang="en-US" sz="1765" b="1" dirty="0">
                <a:solidFill>
                  <a:srgbClr val="000000"/>
                </a:solidFill>
                <a:latin typeface="Arial" charset="0"/>
              </a:rPr>
              <a:t> With The Main Product</a:t>
            </a:r>
          </a:p>
          <a:p>
            <a:pPr algn="ctr" defTabSz="1089830">
              <a:defRPr/>
            </a:pPr>
            <a:r>
              <a:rPr lang="en-US" sz="1765" b="1" dirty="0">
                <a:solidFill>
                  <a:srgbClr val="000000"/>
                </a:solidFill>
                <a:latin typeface="Arial" charset="0"/>
              </a:rPr>
              <a:t>i.e. Razor Blades, Film, Software</a:t>
            </a:r>
          </a:p>
        </p:txBody>
      </p:sp>
      <p:sp>
        <p:nvSpPr>
          <p:cNvPr id="14" name="AutoShape 5"/>
          <p:cNvSpPr>
            <a:spLocks noChangeArrowheads="1"/>
          </p:cNvSpPr>
          <p:nvPr/>
        </p:nvSpPr>
        <p:spPr bwMode="auto">
          <a:xfrm rot="5400000">
            <a:off x="7997929" y="2308717"/>
            <a:ext cx="1232647" cy="5308566"/>
          </a:xfrm>
          <a:prstGeom prst="cube">
            <a:avLst>
              <a:gd name="adj" fmla="val 11782"/>
            </a:avLst>
          </a:prstGeom>
          <a:gradFill rotWithShape="0">
            <a:gsLst>
              <a:gs pos="0">
                <a:srgbClr val="FDC0E5"/>
              </a:gs>
              <a:gs pos="100000">
                <a:srgbClr val="FDC0E5">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By-Product Pricing</a:t>
            </a:r>
            <a:endParaRPr lang="en-US" sz="1588" b="1" dirty="0">
              <a:solidFill>
                <a:srgbClr val="000000"/>
              </a:solidFill>
              <a:latin typeface="Arial" charset="0"/>
            </a:endParaRPr>
          </a:p>
          <a:p>
            <a:pPr algn="ctr" defTabSz="1089830">
              <a:defRPr/>
            </a:pPr>
            <a:r>
              <a:rPr lang="en-US" sz="1765" b="1" dirty="0">
                <a:solidFill>
                  <a:srgbClr val="000000"/>
                </a:solidFill>
                <a:latin typeface="Arial" charset="0"/>
              </a:rPr>
              <a:t>Pricing Low-Value By-Products To Get Rid </a:t>
            </a:r>
          </a:p>
          <a:p>
            <a:pPr algn="ctr" defTabSz="1089830">
              <a:defRPr/>
            </a:pPr>
            <a:r>
              <a:rPr lang="en-US" sz="1765" b="1" dirty="0">
                <a:solidFill>
                  <a:srgbClr val="000000"/>
                </a:solidFill>
                <a:latin typeface="Arial" charset="0"/>
              </a:rPr>
              <a:t>of Them</a:t>
            </a:r>
          </a:p>
          <a:p>
            <a:pPr algn="ctr" defTabSz="1089830">
              <a:defRPr/>
            </a:pPr>
            <a:r>
              <a:rPr lang="en-US" sz="1765" b="1" dirty="0">
                <a:solidFill>
                  <a:srgbClr val="000000"/>
                </a:solidFill>
                <a:latin typeface="Arial" charset="0"/>
              </a:rPr>
              <a:t>i.e.  Lumber Mills, Zoos</a:t>
            </a:r>
          </a:p>
        </p:txBody>
      </p:sp>
      <p:sp>
        <p:nvSpPr>
          <p:cNvPr id="15" name="AutoShape 6"/>
          <p:cNvSpPr>
            <a:spLocks noChangeArrowheads="1"/>
          </p:cNvSpPr>
          <p:nvPr/>
        </p:nvSpPr>
        <p:spPr bwMode="auto">
          <a:xfrm rot="5400000">
            <a:off x="8090731" y="3277399"/>
            <a:ext cx="1017813" cy="5308566"/>
          </a:xfrm>
          <a:prstGeom prst="cube">
            <a:avLst>
              <a:gd name="adj" fmla="val 11782"/>
            </a:avLst>
          </a:prstGeom>
          <a:gradFill rotWithShape="0">
            <a:gsLst>
              <a:gs pos="0">
                <a:srgbClr val="8CF4EA"/>
              </a:gs>
              <a:gs pos="100000">
                <a:srgbClr val="8CF4EA">
                  <a:gamma/>
                  <a:tint val="5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109257" tIns="54628" rIns="109257" bIns="54628" anchor="ctr"/>
          <a:lstStyle/>
          <a:p>
            <a:pPr algn="ctr" defTabSz="1089830">
              <a:defRPr/>
            </a:pPr>
            <a:r>
              <a:rPr lang="en-US" sz="1588" b="1" dirty="0">
                <a:solidFill>
                  <a:srgbClr val="000000"/>
                </a:solidFill>
                <a:effectLst>
                  <a:outerShdw blurRad="38100" dist="38100" dir="2700000" algn="tl">
                    <a:srgbClr val="FFFFFF"/>
                  </a:outerShdw>
                </a:effectLst>
                <a:latin typeface="Arial" charset="0"/>
              </a:rPr>
              <a:t>Product-Bundle Pricing</a:t>
            </a:r>
            <a:endParaRPr lang="en-US" sz="1588" b="1" dirty="0">
              <a:solidFill>
                <a:srgbClr val="000000"/>
              </a:solidFill>
              <a:latin typeface="Arial" charset="0"/>
            </a:endParaRPr>
          </a:p>
          <a:p>
            <a:pPr algn="ctr" defTabSz="1089830">
              <a:defRPr/>
            </a:pPr>
            <a:r>
              <a:rPr lang="en-US" sz="1765" b="1" dirty="0">
                <a:solidFill>
                  <a:srgbClr val="000000"/>
                </a:solidFill>
                <a:latin typeface="Arial" charset="0"/>
              </a:rPr>
              <a:t>Pricing Bundles Of Products Sold Together</a:t>
            </a:r>
          </a:p>
          <a:p>
            <a:pPr algn="ctr" defTabSz="1089830">
              <a:defRPr/>
            </a:pPr>
            <a:r>
              <a:rPr lang="en-US" sz="1765" b="1" dirty="0">
                <a:solidFill>
                  <a:srgbClr val="000000"/>
                </a:solidFill>
                <a:latin typeface="Arial" charset="0"/>
              </a:rPr>
              <a:t>i.e. Season Tickets, Computer Makers</a:t>
            </a:r>
          </a:p>
        </p:txBody>
      </p:sp>
      <p:sp>
        <p:nvSpPr>
          <p:cNvPr id="16" name="Rectangle 7"/>
          <p:cNvSpPr txBox="1">
            <a:spLocks noChangeArrowheads="1"/>
          </p:cNvSpPr>
          <p:nvPr/>
        </p:nvSpPr>
        <p:spPr>
          <a:xfrm>
            <a:off x="1353039" y="402644"/>
            <a:ext cx="9117372" cy="571500"/>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chemeClr val="bg1"/>
                </a:solidFill>
                <a:latin typeface="Aharoni" panose="02010803020104030203" pitchFamily="2" charset="-79"/>
                <a:cs typeface="Aharoni" panose="02010803020104030203" pitchFamily="2" charset="-79"/>
              </a:rPr>
              <a:t>Product Mix Pricing Strategies</a:t>
            </a:r>
            <a:endParaRPr lang="en-US" sz="3600" b="1" dirty="0">
              <a:solidFill>
                <a:schemeClr val="bg1"/>
              </a:solidFill>
              <a:latin typeface="Aharoni" panose="02010803020104030203" pitchFamily="2" charset="-79"/>
              <a:cs typeface="Aharoni" panose="02010803020104030203" pitchFamily="2" charset="-79"/>
            </a:endParaRPr>
          </a:p>
        </p:txBody>
      </p:sp>
      <p:sp>
        <p:nvSpPr>
          <p:cNvPr id="17" name="AutoShape 8"/>
          <p:cNvSpPr>
            <a:spLocks noChangeArrowheads="1"/>
          </p:cNvSpPr>
          <p:nvPr/>
        </p:nvSpPr>
        <p:spPr bwMode="auto">
          <a:xfrm rot="5400000">
            <a:off x="2299214" y="2471121"/>
            <a:ext cx="2358838" cy="2375647"/>
          </a:xfrm>
          <a:prstGeom prst="cube">
            <a:avLst>
              <a:gd name="adj" fmla="val 9764"/>
            </a:avLst>
          </a:prstGeom>
          <a:gradFill rotWithShape="0">
            <a:gsLst>
              <a:gs pos="0">
                <a:srgbClr val="FEFF72"/>
              </a:gs>
              <a:gs pos="100000">
                <a:srgbClr val="FEFF72">
                  <a:gamma/>
                  <a:tint val="70196"/>
                  <a:invGamma/>
                </a:srgbClr>
              </a:gs>
            </a:gsLst>
            <a:lin ang="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defRPr/>
            </a:pPr>
            <a:r>
              <a:rPr lang="en-US" sz="2471" b="1" dirty="0">
                <a:solidFill>
                  <a:srgbClr val="000000"/>
                </a:solidFill>
                <a:latin typeface="Arial" charset="0"/>
              </a:rPr>
              <a:t>Product</a:t>
            </a:r>
          </a:p>
          <a:p>
            <a:pPr algn="ctr">
              <a:defRPr/>
            </a:pPr>
            <a:r>
              <a:rPr lang="en-US" sz="2471" b="1" dirty="0">
                <a:solidFill>
                  <a:srgbClr val="000000"/>
                </a:solidFill>
                <a:latin typeface="Arial" charset="0"/>
              </a:rPr>
              <a:t>Mix</a:t>
            </a:r>
          </a:p>
          <a:p>
            <a:pPr algn="ctr">
              <a:defRPr/>
            </a:pPr>
            <a:r>
              <a:rPr lang="en-US" sz="2471" b="1" dirty="0">
                <a:solidFill>
                  <a:srgbClr val="000000"/>
                </a:solidFill>
                <a:latin typeface="Arial" charset="0"/>
              </a:rPr>
              <a:t>Pricing</a:t>
            </a:r>
          </a:p>
          <a:p>
            <a:pPr algn="ctr">
              <a:defRPr/>
            </a:pPr>
            <a:r>
              <a:rPr lang="en-US" sz="2471" b="1" dirty="0">
                <a:solidFill>
                  <a:srgbClr val="000000"/>
                </a:solidFill>
                <a:latin typeface="Arial" charset="0"/>
              </a:rPr>
              <a:t>Strategies</a:t>
            </a:r>
          </a:p>
        </p:txBody>
      </p:sp>
      <p:sp>
        <p:nvSpPr>
          <p:cNvPr id="18" name="AutoShape 9"/>
          <p:cNvSpPr>
            <a:spLocks noChangeArrowheads="1"/>
          </p:cNvSpPr>
          <p:nvPr/>
        </p:nvSpPr>
        <p:spPr bwMode="auto">
          <a:xfrm>
            <a:off x="4777839" y="3397641"/>
            <a:ext cx="1133886" cy="397809"/>
          </a:xfrm>
          <a:prstGeom prst="rightArrow">
            <a:avLst>
              <a:gd name="adj1" fmla="val 50000"/>
              <a:gd name="adj2" fmla="val 88933"/>
            </a:avLst>
          </a:prstGeom>
          <a:gradFill rotWithShape="0">
            <a:gsLst>
              <a:gs pos="0">
                <a:srgbClr val="FAFD00"/>
              </a:gs>
              <a:gs pos="100000">
                <a:srgbClr val="FAFD00">
                  <a:gamma/>
                  <a:shade val="29804"/>
                  <a:invGamma/>
                </a:srgbClr>
              </a:gs>
            </a:gsLst>
            <a:path path="rect">
              <a:fillToRect l="50000" t="50000" r="50000" b="50000"/>
            </a:path>
          </a:gradFill>
          <a:ln w="12700">
            <a:solidFill>
              <a:schemeClr val="tx1"/>
            </a:solidFill>
            <a:miter lim="800000"/>
            <a:headEnd/>
            <a:tailEnd/>
          </a:ln>
          <a:effectLst>
            <a:outerShdw dist="107763" dir="2700000" algn="ctr" rotWithShape="0">
              <a:schemeClr val="tx1"/>
            </a:outerShdw>
          </a:effectLst>
        </p:spPr>
        <p:txBody>
          <a:bodyPr wrap="none" anchor="ctr"/>
          <a:lstStyle/>
          <a:p>
            <a:pPr>
              <a:defRPr/>
            </a:pPr>
            <a:endParaRPr lang="en-US" sz="1588"/>
          </a:p>
        </p:txBody>
      </p:sp>
      <p:pic>
        <p:nvPicPr>
          <p:cNvPr id="19" name="Picture 18">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0402451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870632" y="6618529"/>
            <a:ext cx="8913011" cy="184375"/>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07592" y="6345592"/>
            <a:ext cx="465083" cy="365125"/>
          </a:xfrm>
          <a:ln>
            <a:solidFill>
              <a:schemeClr val="tx1"/>
            </a:solidFill>
          </a:ln>
        </p:spPr>
        <p:txBody>
          <a:bodyPr/>
          <a:lstStyle/>
          <a:p>
            <a:pPr algn="ctr"/>
            <a:fld id="{FDED41F8-FC0F-4085-8150-313B6CF05213}" type="slidenum">
              <a:rPr lang="en-US" sz="1600" smtClean="0">
                <a:solidFill>
                  <a:schemeClr val="tx1"/>
                </a:solidFill>
              </a:rPr>
              <a:pPr algn="ctr"/>
              <a:t>21</a:t>
            </a:fld>
            <a:endParaRPr lang="en-US" sz="1600" dirty="0">
              <a:solidFill>
                <a:schemeClr val="tx1"/>
              </a:solidFill>
            </a:endParaRPr>
          </a:p>
        </p:txBody>
      </p:sp>
      <p:sp>
        <p:nvSpPr>
          <p:cNvPr id="11" name="Rectangle 15"/>
          <p:cNvSpPr txBox="1">
            <a:spLocks/>
          </p:cNvSpPr>
          <p:nvPr/>
        </p:nvSpPr>
        <p:spPr>
          <a:xfrm>
            <a:off x="574698" y="236724"/>
            <a:ext cx="10515600" cy="1325563"/>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dirty="0" smtClean="0">
                <a:solidFill>
                  <a:schemeClr val="bg1"/>
                </a:solidFill>
                <a:latin typeface="Aharoni" panose="02010803020104030203" pitchFamily="2" charset="-79"/>
                <a:cs typeface="Aharoni" panose="02010803020104030203" pitchFamily="2" charset="-79"/>
              </a:rPr>
              <a:t>Price Adjustment Strategies</a:t>
            </a:r>
            <a:endParaRPr lang="en-US" altLang="ar-SA" sz="4000" b="1" dirty="0">
              <a:solidFill>
                <a:schemeClr val="bg1"/>
              </a:solidFill>
              <a:latin typeface="Aharoni" panose="02010803020104030203" pitchFamily="2" charset="-79"/>
              <a:cs typeface="Aharoni" panose="02010803020104030203" pitchFamily="2" charset="-79"/>
            </a:endParaRPr>
          </a:p>
        </p:txBody>
      </p:sp>
      <p:sp>
        <p:nvSpPr>
          <p:cNvPr id="12" name="Rectangle 16"/>
          <p:cNvSpPr txBox="1">
            <a:spLocks/>
          </p:cNvSpPr>
          <p:nvPr/>
        </p:nvSpPr>
        <p:spPr>
          <a:xfrm>
            <a:off x="2217683" y="1728679"/>
            <a:ext cx="7451834" cy="3990561"/>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smtClean="0">
                <a:solidFill>
                  <a:srgbClr val="000099"/>
                </a:solidFill>
              </a:rPr>
              <a:t>Companies adjust basic prices to account for various customer differences and changing situations.</a:t>
            </a:r>
          </a:p>
          <a:p>
            <a:r>
              <a:rPr lang="en-US" altLang="ar-SA" sz="2400" b="1" dirty="0" smtClean="0"/>
              <a:t>Discount and allowance pricing</a:t>
            </a:r>
          </a:p>
          <a:p>
            <a:r>
              <a:rPr lang="en-US" altLang="ar-SA" sz="2400" b="1" dirty="0" smtClean="0"/>
              <a:t>Segmented pricing</a:t>
            </a:r>
          </a:p>
          <a:p>
            <a:r>
              <a:rPr lang="en-US" altLang="ar-SA" sz="2400" b="1" dirty="0" smtClean="0"/>
              <a:t>Psychological pricing</a:t>
            </a:r>
          </a:p>
          <a:p>
            <a:r>
              <a:rPr lang="en-US" altLang="ar-SA" sz="2400" b="1" dirty="0" smtClean="0"/>
              <a:t>Promotional pricing</a:t>
            </a:r>
          </a:p>
          <a:p>
            <a:r>
              <a:rPr lang="en-US" altLang="ar-SA" sz="2400" b="1" dirty="0" smtClean="0"/>
              <a:t>Geographical pricing</a:t>
            </a:r>
          </a:p>
          <a:p>
            <a:r>
              <a:rPr lang="en-US" altLang="ar-SA" sz="2400" b="1" dirty="0" smtClean="0"/>
              <a:t>Dynamic pricing</a:t>
            </a:r>
          </a:p>
          <a:p>
            <a:r>
              <a:rPr lang="en-US" altLang="ar-SA" sz="2400" b="1" dirty="0" smtClean="0"/>
              <a:t>International pricing</a:t>
            </a:r>
            <a:endParaRPr lang="en-US" altLang="ar-SA" sz="2400"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816037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Effect transition="in" filter="wipe(left)">
                                      <p:cBhvr>
                                        <p:cTn id="7" dur="500"/>
                                        <p:tgtEl>
                                          <p:spTgt spid="1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wipe(left)">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wipe(left)">
                                      <p:cBhvr>
                                        <p:cTn id="17" dur="500"/>
                                        <p:tgtEl>
                                          <p:spTgt spid="1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4" end="4"/>
                                            </p:txEl>
                                          </p:spTgt>
                                        </p:tgtEl>
                                        <p:attrNameLst>
                                          <p:attrName>style.visibility</p:attrName>
                                        </p:attrNameLst>
                                      </p:cBhvr>
                                      <p:to>
                                        <p:strVal val="visible"/>
                                      </p:to>
                                    </p:set>
                                    <p:animEffect transition="in" filter="wipe(left)">
                                      <p:cBhvr>
                                        <p:cTn id="22" dur="500"/>
                                        <p:tgtEl>
                                          <p:spTgt spid="1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animEffect transition="in" filter="wipe(left)">
                                      <p:cBhvr>
                                        <p:cTn id="27" dur="500"/>
                                        <p:tgtEl>
                                          <p:spTgt spid="1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6" end="6"/>
                                            </p:txEl>
                                          </p:spTgt>
                                        </p:tgtEl>
                                        <p:attrNameLst>
                                          <p:attrName>style.visibility</p:attrName>
                                        </p:attrNameLst>
                                      </p:cBhvr>
                                      <p:to>
                                        <p:strVal val="visible"/>
                                      </p:to>
                                    </p:set>
                                    <p:animEffect transition="in" filter="wipe(left)">
                                      <p:cBhvr>
                                        <p:cTn id="32" dur="500"/>
                                        <p:tgtEl>
                                          <p:spTgt spid="1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7" end="7"/>
                                            </p:txEl>
                                          </p:spTgt>
                                        </p:tgtEl>
                                        <p:attrNameLst>
                                          <p:attrName>style.visibility</p:attrName>
                                        </p:attrNameLst>
                                      </p:cBhvr>
                                      <p:to>
                                        <p:strVal val="visible"/>
                                      </p:to>
                                    </p:set>
                                    <p:animEffect transition="in" filter="wipe(left)">
                                      <p:cBhvr>
                                        <p:cTn id="37"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148932" y="6656532"/>
            <a:ext cx="8770080" cy="149101"/>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467652" y="6497619"/>
            <a:ext cx="605023" cy="317827"/>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22</a:t>
            </a:fld>
            <a:endParaRPr lang="en-US" sz="1600">
              <a:solidFill>
                <a:schemeClr val="tx1"/>
              </a:solidFill>
            </a:endParaRPr>
          </a:p>
        </p:txBody>
      </p:sp>
      <p:sp>
        <p:nvSpPr>
          <p:cNvPr id="11" name="Rectangle 2"/>
          <p:cNvSpPr>
            <a:spLocks noChangeArrowheads="1"/>
          </p:cNvSpPr>
          <p:nvPr/>
        </p:nvSpPr>
        <p:spPr bwMode="auto">
          <a:xfrm>
            <a:off x="1540407" y="423072"/>
            <a:ext cx="8229600" cy="762000"/>
          </a:xfrm>
          <a:prstGeom prst="rect">
            <a:avLst/>
          </a:prstGeom>
          <a:noFill/>
          <a:ln>
            <a:noFill/>
          </a:ln>
        </p:spPr>
        <p:txBody>
          <a:bodyPr vert="horz" lIns="91440" tIns="45720" rIns="91440" bIns="45720" rtlCol="0" anchor="ctr">
            <a:noAutofit/>
          </a:bodyPr>
          <a:lstStyle/>
          <a:p>
            <a:pPr algn="ctr">
              <a:lnSpc>
                <a:spcPct val="90000"/>
              </a:lnSpc>
              <a:spcBef>
                <a:spcPct val="0"/>
              </a:spcBef>
            </a:pPr>
            <a:r>
              <a:rPr lang="en-US" altLang="ar-SA" sz="4000" b="1" dirty="0">
                <a:solidFill>
                  <a:schemeClr val="bg1"/>
                </a:solidFill>
                <a:latin typeface="Aharoni" panose="02010803020104030203" pitchFamily="2" charset="-79"/>
                <a:ea typeface="+mj-ea"/>
                <a:cs typeface="Aharoni" panose="02010803020104030203" pitchFamily="2" charset="-79"/>
              </a:rPr>
              <a:t>Price Adjustment Strategies</a:t>
            </a:r>
          </a:p>
        </p:txBody>
      </p:sp>
      <p:sp>
        <p:nvSpPr>
          <p:cNvPr id="12" name="Rectangle 16"/>
          <p:cNvSpPr txBox="1">
            <a:spLocks/>
          </p:cNvSpPr>
          <p:nvPr/>
        </p:nvSpPr>
        <p:spPr>
          <a:xfrm>
            <a:off x="2325671" y="1371420"/>
            <a:ext cx="8373860" cy="4971257"/>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smtClean="0">
                <a:solidFill>
                  <a:srgbClr val="FF0000"/>
                </a:solidFill>
              </a:rPr>
              <a:t>Discount and allowance pricing</a:t>
            </a:r>
            <a:r>
              <a:rPr lang="en-US" altLang="ar-SA" sz="2400" dirty="0" smtClean="0">
                <a:solidFill>
                  <a:srgbClr val="FF0000"/>
                </a:solidFill>
              </a:rPr>
              <a:t> </a:t>
            </a:r>
            <a:r>
              <a:rPr lang="en-US" altLang="ar-SA" sz="2400" dirty="0" smtClean="0"/>
              <a:t>reduces prices to reward customer for certain responses such as paying early, volume purchases, and off-season buying.</a:t>
            </a:r>
          </a:p>
          <a:p>
            <a:pPr lvl="1"/>
            <a:r>
              <a:rPr lang="en-US" altLang="ar-SA" b="1" dirty="0" smtClean="0"/>
              <a:t>Discounts</a:t>
            </a:r>
          </a:p>
          <a:p>
            <a:pPr lvl="2"/>
            <a:r>
              <a:rPr lang="en-US" altLang="ar-SA" dirty="0" smtClean="0"/>
              <a:t>Cash discount for paying promptly</a:t>
            </a:r>
          </a:p>
          <a:p>
            <a:pPr lvl="2"/>
            <a:r>
              <a:rPr lang="en-US" altLang="ar-SA" dirty="0" smtClean="0"/>
              <a:t>Quantity discount for buying in large volume</a:t>
            </a:r>
          </a:p>
          <a:p>
            <a:pPr lvl="2"/>
            <a:r>
              <a:rPr lang="en-US" altLang="ar-SA" dirty="0" smtClean="0"/>
              <a:t>Functional (trade) discount for selling, storing, distribution, and record keeping</a:t>
            </a:r>
          </a:p>
          <a:p>
            <a:pPr lvl="1"/>
            <a:r>
              <a:rPr lang="en-US" altLang="ar-SA" b="1" dirty="0" smtClean="0"/>
              <a:t>Allowances</a:t>
            </a:r>
          </a:p>
          <a:p>
            <a:pPr lvl="2"/>
            <a:r>
              <a:rPr lang="en-US" altLang="ar-SA" sz="2400" dirty="0" smtClean="0"/>
              <a:t>Trade-in allowance for turning in an old item when buying a new one</a:t>
            </a:r>
          </a:p>
          <a:p>
            <a:pPr lvl="2"/>
            <a:r>
              <a:rPr lang="en-US" altLang="ar-SA" sz="2400" dirty="0" smtClean="0"/>
              <a:t>Promotional allowance to reward dealers for participating in advertising or sales support programs</a:t>
            </a:r>
            <a:endParaRPr lang="en-US" altLang="ar-SA"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156627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wipe(left)">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wipe(left)">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wipe(left)">
                                      <p:cBhvr>
                                        <p:cTn id="42"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4450" y="6520974"/>
            <a:ext cx="9882505" cy="204430"/>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67022" y="6495124"/>
            <a:ext cx="405653" cy="25612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23</a:t>
            </a:fld>
            <a:endParaRPr lang="en-US" sz="1600">
              <a:solidFill>
                <a:schemeClr val="tx1"/>
              </a:solidFill>
            </a:endParaRPr>
          </a:p>
        </p:txBody>
      </p:sp>
      <p:sp>
        <p:nvSpPr>
          <p:cNvPr id="11" name="Rectangle 2"/>
          <p:cNvSpPr>
            <a:spLocks noChangeArrowheads="1"/>
          </p:cNvSpPr>
          <p:nvPr/>
        </p:nvSpPr>
        <p:spPr bwMode="auto">
          <a:xfrm>
            <a:off x="1793296" y="456857"/>
            <a:ext cx="8194288" cy="762000"/>
          </a:xfrm>
          <a:prstGeom prst="rect">
            <a:avLst/>
          </a:prstGeom>
          <a:noFill/>
          <a:ln>
            <a:noFill/>
          </a:ln>
        </p:spPr>
        <p:txBody>
          <a:bodyPr vert="horz" lIns="91440" tIns="45720" rIns="91440" bIns="45720" rtlCol="0" anchor="ctr">
            <a:noAutofit/>
          </a:bodyPr>
          <a:lstStyle/>
          <a:p>
            <a:pPr algn="ctr">
              <a:lnSpc>
                <a:spcPct val="90000"/>
              </a:lnSpc>
              <a:spcBef>
                <a:spcPct val="0"/>
              </a:spcBef>
            </a:pPr>
            <a:r>
              <a:rPr lang="en-US" altLang="ar-SA" sz="4000" b="1" dirty="0">
                <a:solidFill>
                  <a:schemeClr val="bg1"/>
                </a:solidFill>
                <a:latin typeface="Aharoni" panose="02010803020104030203" pitchFamily="2" charset="-79"/>
                <a:ea typeface="+mj-ea"/>
                <a:cs typeface="Aharoni" panose="02010803020104030203" pitchFamily="2" charset="-79"/>
              </a:rPr>
              <a:t>Price Adjustment Strategies</a:t>
            </a:r>
          </a:p>
        </p:txBody>
      </p:sp>
      <p:sp>
        <p:nvSpPr>
          <p:cNvPr id="12" name="Rectangle 14"/>
          <p:cNvSpPr txBox="1">
            <a:spLocks/>
          </p:cNvSpPr>
          <p:nvPr/>
        </p:nvSpPr>
        <p:spPr>
          <a:xfrm>
            <a:off x="2598170" y="1566950"/>
            <a:ext cx="7638906" cy="4798199"/>
          </a:xfrm>
          <a:prstGeom prst="rect">
            <a:avLst/>
          </a:prstGeom>
          <a:ln>
            <a:solidFill>
              <a:schemeClr val="tx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5000"/>
              </a:lnSpc>
              <a:buFontTx/>
              <a:buNone/>
            </a:pPr>
            <a:r>
              <a:rPr lang="en-US" altLang="ar-SA" b="1" dirty="0" smtClean="0">
                <a:solidFill>
                  <a:srgbClr val="FF0000"/>
                </a:solidFill>
              </a:rPr>
              <a:t>Segmented pricing</a:t>
            </a:r>
            <a:r>
              <a:rPr lang="en-US" altLang="ar-SA" dirty="0" smtClean="0">
                <a:solidFill>
                  <a:srgbClr val="FF0000"/>
                </a:solidFill>
              </a:rPr>
              <a:t> </a:t>
            </a:r>
            <a:r>
              <a:rPr lang="en-US" altLang="ar-SA" dirty="0" smtClean="0"/>
              <a:t>is used when a company sells a product at two or more prices even though the difference is not based on cost.</a:t>
            </a:r>
          </a:p>
          <a:p>
            <a:pPr>
              <a:lnSpc>
                <a:spcPct val="85000"/>
              </a:lnSpc>
            </a:pPr>
            <a:r>
              <a:rPr lang="en-US" altLang="ar-SA" sz="2400" dirty="0" smtClean="0"/>
              <a:t>Adjust basic prices to allow for differences in </a:t>
            </a:r>
            <a:r>
              <a:rPr lang="en-US" altLang="ar-SA" sz="2400" b="1" dirty="0" smtClean="0"/>
              <a:t>customers, products, and locations</a:t>
            </a:r>
          </a:p>
          <a:p>
            <a:pPr>
              <a:lnSpc>
                <a:spcPct val="85000"/>
              </a:lnSpc>
            </a:pPr>
            <a:r>
              <a:rPr lang="en-US" altLang="ar-SA" sz="2400" dirty="0" smtClean="0"/>
              <a:t>Airlines, hotels and restaurants – revenue management or yield management</a:t>
            </a:r>
          </a:p>
          <a:p>
            <a:pPr>
              <a:lnSpc>
                <a:spcPct val="85000"/>
              </a:lnSpc>
            </a:pPr>
            <a:r>
              <a:rPr lang="en-US" altLang="ar-SA" sz="2400" dirty="0" smtClean="0"/>
              <a:t>To be effective:</a:t>
            </a:r>
          </a:p>
          <a:p>
            <a:pPr lvl="2">
              <a:lnSpc>
                <a:spcPct val="85000"/>
              </a:lnSpc>
              <a:buFont typeface="Arial" panose="020B0604020202020204" pitchFamily="34" charset="0"/>
              <a:buChar char="–"/>
            </a:pPr>
            <a:r>
              <a:rPr lang="en-US" altLang="ar-SA" dirty="0" smtClean="0"/>
              <a:t>Market must be segmentble</a:t>
            </a:r>
          </a:p>
          <a:p>
            <a:pPr lvl="2">
              <a:lnSpc>
                <a:spcPct val="85000"/>
              </a:lnSpc>
              <a:buFont typeface="Arial" panose="020B0604020202020204" pitchFamily="34" charset="0"/>
              <a:buChar char="–"/>
            </a:pPr>
            <a:r>
              <a:rPr lang="en-US" altLang="ar-SA" dirty="0" smtClean="0"/>
              <a:t>Segments must show different degrees of demand</a:t>
            </a:r>
          </a:p>
          <a:p>
            <a:pPr lvl="2">
              <a:lnSpc>
                <a:spcPct val="85000"/>
              </a:lnSpc>
              <a:buFont typeface="Arial" panose="020B0604020202020204" pitchFamily="34" charset="0"/>
              <a:buChar char="–"/>
            </a:pPr>
            <a:r>
              <a:rPr lang="en-US" altLang="ar-SA" dirty="0" smtClean="0"/>
              <a:t>Watching the market cannot exceed the extra revenue obtained from the price difference</a:t>
            </a:r>
          </a:p>
          <a:p>
            <a:pPr lvl="2">
              <a:lnSpc>
                <a:spcPct val="85000"/>
              </a:lnSpc>
              <a:buFont typeface="Arial" panose="020B0604020202020204" pitchFamily="34" charset="0"/>
              <a:buChar char="–"/>
            </a:pPr>
            <a:r>
              <a:rPr lang="en-US" altLang="ar-SA" dirty="0" smtClean="0"/>
              <a:t>Must be legal</a:t>
            </a:r>
            <a:endParaRPr lang="en-US" altLang="ar-SA" sz="1800"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302284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wipe(left)">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wipe(left)">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wipe(left)">
                                      <p:cBhvr>
                                        <p:cTn id="42" dur="500"/>
                                        <p:tgtEl>
                                          <p:spTgt spid="12">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60606" y="6517175"/>
            <a:ext cx="9876172" cy="204299"/>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44346" y="6356349"/>
            <a:ext cx="465083" cy="365125"/>
          </a:xfrm>
          <a:ln>
            <a:solidFill>
              <a:schemeClr val="tx1"/>
            </a:solidFill>
          </a:ln>
        </p:spPr>
        <p:txBody>
          <a:bodyPr/>
          <a:lstStyle/>
          <a:p>
            <a:pPr algn="ctr"/>
            <a:fld id="{FDED41F8-FC0F-4085-8150-313B6CF05213}" type="slidenum">
              <a:rPr lang="en-US" sz="1600" smtClean="0">
                <a:solidFill>
                  <a:schemeClr val="tx1"/>
                </a:solidFill>
              </a:rPr>
              <a:pPr algn="ctr"/>
              <a:t>24</a:t>
            </a:fld>
            <a:endParaRPr lang="en-US" sz="1600" dirty="0">
              <a:solidFill>
                <a:schemeClr val="tx1"/>
              </a:solidFill>
            </a:endParaRPr>
          </a:p>
        </p:txBody>
      </p:sp>
      <p:sp>
        <p:nvSpPr>
          <p:cNvPr id="11" name="Rectangle 2"/>
          <p:cNvSpPr>
            <a:spLocks noChangeArrowheads="1"/>
          </p:cNvSpPr>
          <p:nvPr/>
        </p:nvSpPr>
        <p:spPr bwMode="auto">
          <a:xfrm>
            <a:off x="741826" y="472765"/>
            <a:ext cx="10515600" cy="762000"/>
          </a:xfrm>
          <a:prstGeom prst="rect">
            <a:avLst/>
          </a:prstGeom>
          <a:noFill/>
          <a:ln>
            <a:noFill/>
          </a:ln>
        </p:spPr>
        <p:txBody>
          <a:bodyPr vert="horz" lIns="91440" tIns="45720" rIns="91440" bIns="45720" rtlCol="0" anchor="ctr">
            <a:noAutofit/>
          </a:bodyPr>
          <a:lstStyle/>
          <a:p>
            <a:pPr algn="ctr">
              <a:lnSpc>
                <a:spcPct val="90000"/>
              </a:lnSpc>
              <a:spcBef>
                <a:spcPct val="0"/>
              </a:spcBef>
            </a:pPr>
            <a:r>
              <a:rPr lang="en-US" altLang="ar-SA" sz="4000" b="1" dirty="0">
                <a:solidFill>
                  <a:schemeClr val="bg1"/>
                </a:solidFill>
                <a:latin typeface="Aharoni" panose="02010803020104030203" pitchFamily="2" charset="-79"/>
                <a:ea typeface="+mj-ea"/>
                <a:cs typeface="Aharoni" panose="02010803020104030203" pitchFamily="2" charset="-79"/>
              </a:rPr>
              <a:t>Price Adjustment Strategies</a:t>
            </a:r>
          </a:p>
        </p:txBody>
      </p:sp>
      <p:sp>
        <p:nvSpPr>
          <p:cNvPr id="12" name="Rectangle 14"/>
          <p:cNvSpPr txBox="1">
            <a:spLocks/>
          </p:cNvSpPr>
          <p:nvPr/>
        </p:nvSpPr>
        <p:spPr>
          <a:xfrm>
            <a:off x="2501463" y="1417326"/>
            <a:ext cx="7250494" cy="4647143"/>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dirty="0" smtClean="0">
                <a:solidFill>
                  <a:schemeClr val="tx2"/>
                </a:solidFill>
              </a:rPr>
              <a:t>Customer segment pricing</a:t>
            </a:r>
            <a:r>
              <a:rPr lang="en-US" altLang="ar-SA" sz="2400" dirty="0" smtClean="0"/>
              <a:t> is when different customer pay for different prices for the same product or service.</a:t>
            </a:r>
          </a:p>
          <a:p>
            <a:r>
              <a:rPr lang="en-US" altLang="ar-SA" sz="2400" b="1" dirty="0" smtClean="0">
                <a:solidFill>
                  <a:schemeClr val="tx2"/>
                </a:solidFill>
              </a:rPr>
              <a:t>Product form segment pricing</a:t>
            </a:r>
            <a:r>
              <a:rPr lang="en-US" altLang="ar-SA" sz="2400" dirty="0" smtClean="0"/>
              <a:t> is when different versions of the product are priced differently but not according to differences in cost.</a:t>
            </a:r>
          </a:p>
          <a:p>
            <a:r>
              <a:rPr lang="en-US" altLang="ar-SA" sz="2400" b="1" dirty="0" smtClean="0">
                <a:solidFill>
                  <a:schemeClr val="tx2"/>
                </a:solidFill>
              </a:rPr>
              <a:t>Location pricing</a:t>
            </a:r>
            <a:r>
              <a:rPr lang="en-US" altLang="ar-SA" sz="2400" dirty="0" smtClean="0"/>
              <a:t> is when the product is sold in different geographic areas and priced differently in those areas even though the cost is the same. </a:t>
            </a:r>
          </a:p>
          <a:p>
            <a:r>
              <a:rPr lang="en-US" altLang="ar-SA" sz="2400" b="1" dirty="0" smtClean="0">
                <a:solidFill>
                  <a:schemeClr val="tx2"/>
                </a:solidFill>
              </a:rPr>
              <a:t>Time pricing</a:t>
            </a:r>
            <a:r>
              <a:rPr lang="en-US" altLang="ar-SA" sz="2400" dirty="0" smtClean="0"/>
              <a:t> is when a firm varies its prices by the season, the month, the day, and even the hour.</a:t>
            </a:r>
            <a:endParaRPr lang="en-US" altLang="ar-SA" sz="2400"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540240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00481" y="647273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5" y="-32419"/>
            <a:ext cx="9533101" cy="1610200"/>
          </a:xfrm>
          <a:prstGeom prst="rect">
            <a:avLst/>
          </a:prstGeom>
        </p:spPr>
      </p:pic>
      <p:sp>
        <p:nvSpPr>
          <p:cNvPr id="8" name="TextBox 7"/>
          <p:cNvSpPr txBox="1"/>
          <p:nvPr/>
        </p:nvSpPr>
        <p:spPr>
          <a:xfrm>
            <a:off x="11289" y="268913"/>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350152" y="6472737"/>
            <a:ext cx="722523" cy="34270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25</a:t>
            </a:fld>
            <a:endParaRPr lang="en-US" sz="1600">
              <a:solidFill>
                <a:schemeClr val="tx1"/>
              </a:solidFill>
            </a:endParaRPr>
          </a:p>
        </p:txBody>
      </p:sp>
      <p:sp>
        <p:nvSpPr>
          <p:cNvPr id="11" name="Rectangle 6"/>
          <p:cNvSpPr txBox="1">
            <a:spLocks noChangeArrowheads="1"/>
          </p:cNvSpPr>
          <p:nvPr/>
        </p:nvSpPr>
        <p:spPr>
          <a:xfrm>
            <a:off x="1070233" y="458738"/>
            <a:ext cx="9478536" cy="571500"/>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smtClean="0">
                <a:solidFill>
                  <a:schemeClr val="bg1"/>
                </a:solidFill>
                <a:latin typeface="Aharoni" panose="02010803020104030203" pitchFamily="2" charset="-79"/>
                <a:cs typeface="Aharoni" panose="02010803020104030203" pitchFamily="2" charset="-79"/>
              </a:rPr>
              <a:t>Price-Adjustment Strategies </a:t>
            </a:r>
            <a:endParaRPr lang="en-US" sz="3600" b="1" dirty="0">
              <a:solidFill>
                <a:schemeClr val="bg1"/>
              </a:solidFill>
              <a:latin typeface="Aharoni" panose="02010803020104030203" pitchFamily="2" charset="-79"/>
              <a:cs typeface="Aharoni" panose="02010803020104030203" pitchFamily="2" charset="-79"/>
            </a:endParaRPr>
          </a:p>
        </p:txBody>
      </p:sp>
      <p:sp>
        <p:nvSpPr>
          <p:cNvPr id="12" name="AutoShape 7"/>
          <p:cNvSpPr>
            <a:spLocks noChangeArrowheads="1"/>
          </p:cNvSpPr>
          <p:nvPr/>
        </p:nvSpPr>
        <p:spPr bwMode="auto">
          <a:xfrm rot="5400000">
            <a:off x="5892724" y="-2525103"/>
            <a:ext cx="407056" cy="8051427"/>
          </a:xfrm>
          <a:prstGeom prst="cube">
            <a:avLst>
              <a:gd name="adj" fmla="val 14051"/>
            </a:avLst>
          </a:prstGeom>
          <a:gradFill rotWithShape="0">
            <a:gsLst>
              <a:gs pos="0">
                <a:srgbClr val="B760F9"/>
              </a:gs>
              <a:gs pos="100000">
                <a:srgbClr val="B760F9">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588" b="1">
                <a:latin typeface="Arial" charset="0"/>
              </a:rPr>
              <a:t>Price Adjustment Strategies</a:t>
            </a:r>
          </a:p>
        </p:txBody>
      </p:sp>
      <p:sp>
        <p:nvSpPr>
          <p:cNvPr id="13" name="AutoShape 8"/>
          <p:cNvSpPr>
            <a:spLocks noChangeArrowheads="1"/>
          </p:cNvSpPr>
          <p:nvPr/>
        </p:nvSpPr>
        <p:spPr bwMode="auto">
          <a:xfrm rot="5400000">
            <a:off x="2951350" y="839040"/>
            <a:ext cx="1552015" cy="3583081"/>
          </a:xfrm>
          <a:prstGeom prst="cube">
            <a:avLst>
              <a:gd name="adj" fmla="val 18241"/>
            </a:avLst>
          </a:prstGeom>
          <a:gradFill rotWithShape="0">
            <a:gsLst>
              <a:gs pos="0">
                <a:srgbClr val="F6BF69"/>
              </a:gs>
              <a:gs pos="100000">
                <a:srgbClr val="F6BF69">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588" b="1" dirty="0">
                <a:latin typeface="Arial" charset="0"/>
              </a:rPr>
              <a:t>Discount &amp; Allowance</a:t>
            </a:r>
            <a:endParaRPr lang="en-US" sz="1765" b="1" dirty="0">
              <a:latin typeface="Arial" charset="0"/>
            </a:endParaRPr>
          </a:p>
          <a:p>
            <a:pPr algn="ctr">
              <a:lnSpc>
                <a:spcPct val="90000"/>
              </a:lnSpc>
              <a:defRPr/>
            </a:pPr>
            <a:r>
              <a:rPr lang="en-US" sz="1765" b="1" dirty="0">
                <a:latin typeface="Arial" charset="0"/>
              </a:rPr>
              <a:t>Reducing Prices to Reward</a:t>
            </a:r>
          </a:p>
          <a:p>
            <a:pPr algn="ctr">
              <a:lnSpc>
                <a:spcPct val="90000"/>
              </a:lnSpc>
              <a:defRPr/>
            </a:pPr>
            <a:r>
              <a:rPr lang="en-US" sz="1765" b="1" dirty="0">
                <a:latin typeface="Arial" charset="0"/>
              </a:rPr>
              <a:t>Customer Responses such as</a:t>
            </a:r>
          </a:p>
          <a:p>
            <a:pPr algn="ctr">
              <a:lnSpc>
                <a:spcPct val="90000"/>
              </a:lnSpc>
              <a:defRPr/>
            </a:pPr>
            <a:r>
              <a:rPr lang="en-US" sz="1765" b="1" dirty="0">
                <a:latin typeface="Arial" charset="0"/>
              </a:rPr>
              <a:t>Paying Early or Promoting</a:t>
            </a:r>
          </a:p>
          <a:p>
            <a:pPr algn="ctr">
              <a:lnSpc>
                <a:spcPct val="90000"/>
              </a:lnSpc>
              <a:defRPr/>
            </a:pPr>
            <a:r>
              <a:rPr lang="en-US" sz="1765" b="1" dirty="0">
                <a:latin typeface="Arial" charset="0"/>
              </a:rPr>
              <a:t>the Product.</a:t>
            </a:r>
          </a:p>
        </p:txBody>
      </p:sp>
      <p:sp>
        <p:nvSpPr>
          <p:cNvPr id="14" name="AutoShape 9"/>
          <p:cNvSpPr>
            <a:spLocks noChangeArrowheads="1"/>
          </p:cNvSpPr>
          <p:nvPr/>
        </p:nvSpPr>
        <p:spPr bwMode="auto">
          <a:xfrm rot="5400000">
            <a:off x="7509342" y="788614"/>
            <a:ext cx="1529603" cy="3739963"/>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588" b="1" dirty="0">
                <a:latin typeface="Arial" charset="0"/>
              </a:rPr>
              <a:t>Segmented</a:t>
            </a:r>
          </a:p>
          <a:p>
            <a:pPr algn="ctr">
              <a:lnSpc>
                <a:spcPct val="90000"/>
              </a:lnSpc>
              <a:defRPr/>
            </a:pPr>
            <a:r>
              <a:rPr lang="en-US" sz="1765" b="1" dirty="0">
                <a:latin typeface="Arial" charset="0"/>
              </a:rPr>
              <a:t>Adjusting Prices to Allow</a:t>
            </a:r>
          </a:p>
          <a:p>
            <a:pPr algn="ctr">
              <a:lnSpc>
                <a:spcPct val="90000"/>
              </a:lnSpc>
              <a:defRPr/>
            </a:pPr>
            <a:r>
              <a:rPr lang="en-US" sz="1765" b="1" dirty="0">
                <a:latin typeface="Arial" charset="0"/>
              </a:rPr>
              <a:t>for Differences in Customers,</a:t>
            </a:r>
          </a:p>
          <a:p>
            <a:pPr algn="ctr">
              <a:lnSpc>
                <a:spcPct val="90000"/>
              </a:lnSpc>
              <a:defRPr/>
            </a:pPr>
            <a:r>
              <a:rPr lang="en-US" sz="1765" b="1" dirty="0">
                <a:latin typeface="Arial" charset="0"/>
              </a:rPr>
              <a:t>Products, or Locations.</a:t>
            </a:r>
          </a:p>
        </p:txBody>
      </p:sp>
      <p:sp>
        <p:nvSpPr>
          <p:cNvPr id="15" name="Line 10"/>
          <p:cNvSpPr>
            <a:spLocks noChangeShapeType="1"/>
          </p:cNvSpPr>
          <p:nvPr/>
        </p:nvSpPr>
        <p:spPr bwMode="auto">
          <a:xfrm>
            <a:off x="3636579" y="1577781"/>
            <a:ext cx="10511" cy="291645"/>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ar-SA" sz="1588"/>
          </a:p>
        </p:txBody>
      </p:sp>
      <p:sp>
        <p:nvSpPr>
          <p:cNvPr id="16" name="Line 11"/>
          <p:cNvSpPr>
            <a:spLocks noChangeShapeType="1"/>
          </p:cNvSpPr>
          <p:nvPr/>
        </p:nvSpPr>
        <p:spPr bwMode="auto">
          <a:xfrm>
            <a:off x="8387254" y="1704139"/>
            <a:ext cx="8751" cy="231677"/>
          </a:xfrm>
          <a:prstGeom prst="line">
            <a:avLst/>
          </a:prstGeom>
          <a:noFill/>
          <a:ln w="25400">
            <a:solidFill>
              <a:schemeClr val="tx1"/>
            </a:solidFill>
            <a:round/>
            <a:headEnd/>
            <a:tailEnd type="triangle" w="med" len="med"/>
          </a:ln>
          <a:extLst>
            <a:ext uri="{909E8E84-426E-40DD-AFC4-6F175D3DCCD1}">
              <a14:hiddenFill xmlns:a14="http://schemas.microsoft.com/office/drawing/2010/main">
                <a:noFill/>
              </a14:hiddenFill>
            </a:ext>
          </a:extLst>
        </p:spPr>
        <p:txBody>
          <a:bodyPr wrap="none" anchor="ctr"/>
          <a:lstStyle/>
          <a:p>
            <a:endParaRPr lang="ar-SA" sz="1588"/>
          </a:p>
        </p:txBody>
      </p:sp>
      <p:sp>
        <p:nvSpPr>
          <p:cNvPr id="17" name="AutoShape 12"/>
          <p:cNvSpPr>
            <a:spLocks noChangeArrowheads="1"/>
          </p:cNvSpPr>
          <p:nvPr/>
        </p:nvSpPr>
        <p:spPr bwMode="auto">
          <a:xfrm rot="5400000">
            <a:off x="3476625" y="2640387"/>
            <a:ext cx="456640" cy="2316816"/>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Cash Discount</a:t>
            </a:r>
          </a:p>
        </p:txBody>
      </p:sp>
      <p:sp>
        <p:nvSpPr>
          <p:cNvPr id="18" name="AutoShape 13"/>
          <p:cNvSpPr>
            <a:spLocks noChangeArrowheads="1"/>
          </p:cNvSpPr>
          <p:nvPr/>
        </p:nvSpPr>
        <p:spPr bwMode="auto">
          <a:xfrm rot="5400000">
            <a:off x="3486431" y="3216089"/>
            <a:ext cx="453838" cy="2333625"/>
          </a:xfrm>
          <a:prstGeom prst="cube">
            <a:avLst>
              <a:gd name="adj" fmla="val 15153"/>
            </a:avLst>
          </a:prstGeom>
          <a:gradFill rotWithShape="0">
            <a:gsLst>
              <a:gs pos="0">
                <a:srgbClr val="F6BF69"/>
              </a:gs>
              <a:gs pos="100000">
                <a:srgbClr val="F6BF69">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Quantity Discount</a:t>
            </a:r>
          </a:p>
        </p:txBody>
      </p:sp>
      <p:sp>
        <p:nvSpPr>
          <p:cNvPr id="19" name="AutoShape 14"/>
          <p:cNvSpPr>
            <a:spLocks noChangeArrowheads="1"/>
          </p:cNvSpPr>
          <p:nvPr/>
        </p:nvSpPr>
        <p:spPr bwMode="auto">
          <a:xfrm rot="5400000">
            <a:off x="3493434" y="3793192"/>
            <a:ext cx="456640" cy="2350434"/>
          </a:xfrm>
          <a:prstGeom prst="cube">
            <a:avLst>
              <a:gd name="adj" fmla="val 15153"/>
            </a:avLst>
          </a:prstGeom>
          <a:gradFill rotWithShape="0">
            <a:gsLst>
              <a:gs pos="0">
                <a:srgbClr val="F6BF69"/>
              </a:gs>
              <a:gs pos="100000">
                <a:srgbClr val="F6BF69">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Functional Discount</a:t>
            </a:r>
          </a:p>
        </p:txBody>
      </p:sp>
      <p:sp>
        <p:nvSpPr>
          <p:cNvPr id="20" name="AutoShape 15"/>
          <p:cNvSpPr>
            <a:spLocks noChangeArrowheads="1"/>
          </p:cNvSpPr>
          <p:nvPr/>
        </p:nvSpPr>
        <p:spPr bwMode="auto">
          <a:xfrm rot="5400000">
            <a:off x="3493434" y="4377299"/>
            <a:ext cx="456640" cy="2350434"/>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Seasonal Discount</a:t>
            </a:r>
          </a:p>
        </p:txBody>
      </p:sp>
      <p:sp>
        <p:nvSpPr>
          <p:cNvPr id="21" name="AutoShape 16"/>
          <p:cNvSpPr>
            <a:spLocks noChangeArrowheads="1"/>
          </p:cNvSpPr>
          <p:nvPr/>
        </p:nvSpPr>
        <p:spPr bwMode="auto">
          <a:xfrm rot="5400000">
            <a:off x="8218114" y="2762251"/>
            <a:ext cx="456640" cy="2073088"/>
          </a:xfrm>
          <a:prstGeom prst="cube">
            <a:avLst>
              <a:gd name="adj" fmla="val 15153"/>
            </a:avLst>
          </a:prstGeom>
          <a:gradFill rotWithShape="0">
            <a:gsLst>
              <a:gs pos="0">
                <a:srgbClr val="FDC0E5"/>
              </a:gs>
              <a:gs pos="100000">
                <a:srgbClr val="FDC0E5">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Customer</a:t>
            </a:r>
          </a:p>
        </p:txBody>
      </p:sp>
      <p:sp>
        <p:nvSpPr>
          <p:cNvPr id="22" name="AutoShape 17"/>
          <p:cNvSpPr>
            <a:spLocks noChangeArrowheads="1"/>
          </p:cNvSpPr>
          <p:nvPr/>
        </p:nvSpPr>
        <p:spPr bwMode="auto">
          <a:xfrm rot="5400000">
            <a:off x="8219515" y="3346357"/>
            <a:ext cx="453838" cy="2073088"/>
          </a:xfrm>
          <a:prstGeom prst="cube">
            <a:avLst>
              <a:gd name="adj" fmla="val 15153"/>
            </a:avLst>
          </a:prstGeom>
          <a:gradFill rotWithShape="0">
            <a:gsLst>
              <a:gs pos="0">
                <a:srgbClr val="FDC0E5"/>
              </a:gs>
              <a:gs pos="100000">
                <a:srgbClr val="FDC0E5">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Product Form</a:t>
            </a:r>
          </a:p>
        </p:txBody>
      </p:sp>
      <p:sp>
        <p:nvSpPr>
          <p:cNvPr id="23" name="AutoShape 18"/>
          <p:cNvSpPr>
            <a:spLocks noChangeArrowheads="1"/>
          </p:cNvSpPr>
          <p:nvPr/>
        </p:nvSpPr>
        <p:spPr bwMode="auto">
          <a:xfrm rot="5400000">
            <a:off x="8218114" y="3931865"/>
            <a:ext cx="456640" cy="2073088"/>
          </a:xfrm>
          <a:prstGeom prst="cube">
            <a:avLst>
              <a:gd name="adj" fmla="val 15153"/>
            </a:avLst>
          </a:prstGeom>
          <a:gradFill rotWithShape="0">
            <a:gsLst>
              <a:gs pos="0">
                <a:srgbClr val="FDC0E5"/>
              </a:gs>
              <a:gs pos="100000">
                <a:srgbClr val="FDC0E5">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Location</a:t>
            </a:r>
          </a:p>
        </p:txBody>
      </p:sp>
      <p:sp>
        <p:nvSpPr>
          <p:cNvPr id="24" name="AutoShape 19"/>
          <p:cNvSpPr>
            <a:spLocks noChangeArrowheads="1"/>
          </p:cNvSpPr>
          <p:nvPr/>
        </p:nvSpPr>
        <p:spPr bwMode="auto">
          <a:xfrm rot="5400000">
            <a:off x="8218114" y="4515972"/>
            <a:ext cx="456640" cy="2073088"/>
          </a:xfrm>
          <a:prstGeom prst="cube">
            <a:avLst>
              <a:gd name="adj" fmla="val 15153"/>
            </a:avLst>
          </a:prstGeom>
          <a:gradFill rotWithShape="0">
            <a:gsLst>
              <a:gs pos="0">
                <a:srgbClr val="FDC0E5"/>
              </a:gs>
              <a:gs pos="100000">
                <a:srgbClr val="FDC0E5">
                  <a:gamma/>
                  <a:tint val="6000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Time</a:t>
            </a:r>
          </a:p>
        </p:txBody>
      </p:sp>
      <p:sp>
        <p:nvSpPr>
          <p:cNvPr id="25" name="Line 24"/>
          <p:cNvSpPr>
            <a:spLocks noChangeShapeType="1"/>
          </p:cNvSpPr>
          <p:nvPr/>
        </p:nvSpPr>
        <p:spPr bwMode="auto">
          <a:xfrm flipH="1">
            <a:off x="9831760" y="3423397"/>
            <a:ext cx="22412" cy="208709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6" name="AutoShape 26"/>
          <p:cNvSpPr>
            <a:spLocks noChangeArrowheads="1"/>
          </p:cNvSpPr>
          <p:nvPr/>
        </p:nvSpPr>
        <p:spPr bwMode="auto">
          <a:xfrm rot="5400000">
            <a:off x="3510243" y="5016034"/>
            <a:ext cx="456640" cy="2316816"/>
          </a:xfrm>
          <a:prstGeom prst="cube">
            <a:avLst>
              <a:gd name="adj" fmla="val 15153"/>
            </a:avLst>
          </a:prstGeom>
          <a:gradFill rotWithShape="0">
            <a:gsLst>
              <a:gs pos="0">
                <a:srgbClr val="F6BF69"/>
              </a:gs>
              <a:gs pos="100000">
                <a:srgbClr val="F6BF69">
                  <a:gamma/>
                  <a:tint val="70196"/>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Trade-In Allowance</a:t>
            </a:r>
          </a:p>
        </p:txBody>
      </p:sp>
      <p:sp>
        <p:nvSpPr>
          <p:cNvPr id="27" name="Line 2"/>
          <p:cNvSpPr>
            <a:spLocks noChangeShapeType="1"/>
          </p:cNvSpPr>
          <p:nvPr/>
        </p:nvSpPr>
        <p:spPr bwMode="auto">
          <a:xfrm flipH="1" flipV="1">
            <a:off x="9533186" y="5530073"/>
            <a:ext cx="298574" cy="1117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8" name="Line 3"/>
          <p:cNvSpPr>
            <a:spLocks noChangeShapeType="1"/>
          </p:cNvSpPr>
          <p:nvPr/>
        </p:nvSpPr>
        <p:spPr bwMode="auto">
          <a:xfrm flipH="1">
            <a:off x="9482976" y="4948798"/>
            <a:ext cx="371196" cy="420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9" name="Line 4"/>
          <p:cNvSpPr>
            <a:spLocks noChangeShapeType="1"/>
          </p:cNvSpPr>
          <p:nvPr/>
        </p:nvSpPr>
        <p:spPr bwMode="auto">
          <a:xfrm flipH="1" flipV="1">
            <a:off x="9482976" y="4345080"/>
            <a:ext cx="371195" cy="980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0" name="Line 5"/>
          <p:cNvSpPr>
            <a:spLocks noChangeShapeType="1"/>
          </p:cNvSpPr>
          <p:nvPr/>
        </p:nvSpPr>
        <p:spPr bwMode="auto">
          <a:xfrm flipH="1">
            <a:off x="9482977" y="3788989"/>
            <a:ext cx="388004" cy="11268"/>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1" name="Line 20"/>
          <p:cNvSpPr>
            <a:spLocks noChangeShapeType="1"/>
          </p:cNvSpPr>
          <p:nvPr/>
        </p:nvSpPr>
        <p:spPr bwMode="auto">
          <a:xfrm flipH="1">
            <a:off x="2061882" y="3751169"/>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2" name="Line 21"/>
          <p:cNvSpPr>
            <a:spLocks noChangeShapeType="1"/>
          </p:cNvSpPr>
          <p:nvPr/>
        </p:nvSpPr>
        <p:spPr bwMode="auto">
          <a:xfrm flipH="1">
            <a:off x="2061882" y="434508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3" name="Line 22"/>
          <p:cNvSpPr>
            <a:spLocks noChangeShapeType="1"/>
          </p:cNvSpPr>
          <p:nvPr/>
        </p:nvSpPr>
        <p:spPr bwMode="auto">
          <a:xfrm flipH="1">
            <a:off x="2056279" y="491658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4" name="Line 23"/>
          <p:cNvSpPr>
            <a:spLocks noChangeShapeType="1"/>
          </p:cNvSpPr>
          <p:nvPr/>
        </p:nvSpPr>
        <p:spPr bwMode="auto">
          <a:xfrm flipH="1">
            <a:off x="2050676" y="5488081"/>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5" name="Line 25"/>
          <p:cNvSpPr>
            <a:spLocks noChangeShapeType="1"/>
          </p:cNvSpPr>
          <p:nvPr/>
        </p:nvSpPr>
        <p:spPr bwMode="auto">
          <a:xfrm>
            <a:off x="2061882" y="3116636"/>
            <a:ext cx="8656" cy="2989874"/>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6" name="Line 27"/>
          <p:cNvSpPr>
            <a:spLocks noChangeShapeType="1"/>
          </p:cNvSpPr>
          <p:nvPr/>
        </p:nvSpPr>
        <p:spPr bwMode="auto">
          <a:xfrm flipH="1">
            <a:off x="2050676" y="6126816"/>
            <a:ext cx="500063"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pic>
        <p:nvPicPr>
          <p:cNvPr id="37" name="Picture 36">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031471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10252" y="6573275"/>
            <a:ext cx="9915040" cy="205103"/>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82505" y="6520195"/>
            <a:ext cx="499003" cy="258183"/>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26</a:t>
            </a:fld>
            <a:endParaRPr lang="en-US" sz="1600">
              <a:solidFill>
                <a:schemeClr val="tx1"/>
              </a:solidFill>
            </a:endParaRPr>
          </a:p>
        </p:txBody>
      </p:sp>
      <p:sp>
        <p:nvSpPr>
          <p:cNvPr id="11" name="Rectangle 2"/>
          <p:cNvSpPr txBox="1">
            <a:spLocks noChangeArrowheads="1"/>
          </p:cNvSpPr>
          <p:nvPr/>
        </p:nvSpPr>
        <p:spPr>
          <a:xfrm>
            <a:off x="1703185" y="467732"/>
            <a:ext cx="8305801" cy="749997"/>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dirty="0" smtClean="0">
                <a:solidFill>
                  <a:schemeClr val="bg1"/>
                </a:solidFill>
                <a:latin typeface="Aharoni" panose="02010803020104030203" pitchFamily="2" charset="-79"/>
                <a:cs typeface="Aharoni" panose="02010803020104030203" pitchFamily="2" charset="-79"/>
              </a:rPr>
              <a:t>Price Adjustment Strategies</a:t>
            </a:r>
            <a:endParaRPr lang="en-US" altLang="ar-SA" sz="4000" b="1" dirty="0">
              <a:solidFill>
                <a:schemeClr val="bg1"/>
              </a:solidFill>
              <a:latin typeface="Aharoni" panose="02010803020104030203" pitchFamily="2" charset="-79"/>
              <a:cs typeface="Aharoni" panose="02010803020104030203" pitchFamily="2" charset="-79"/>
            </a:endParaRPr>
          </a:p>
        </p:txBody>
      </p:sp>
      <p:grpSp>
        <p:nvGrpSpPr>
          <p:cNvPr id="12" name="Group 14"/>
          <p:cNvGrpSpPr>
            <a:grpSpLocks/>
          </p:cNvGrpSpPr>
          <p:nvPr/>
        </p:nvGrpSpPr>
        <p:grpSpPr bwMode="auto">
          <a:xfrm>
            <a:off x="8087260" y="4048865"/>
            <a:ext cx="1681163" cy="1676400"/>
            <a:chOff x="3264" y="2736"/>
            <a:chExt cx="1059" cy="1056"/>
          </a:xfrm>
        </p:grpSpPr>
        <p:pic>
          <p:nvPicPr>
            <p:cNvPr id="13" name="Picture 5" descr="C:\Users\Peggy\AppData\Local\Microsoft\Windows\Temporary Internet Files\Content.IE5\762S1EOT\MCj04241040000[1].wm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64" y="2736"/>
              <a:ext cx="1059" cy="105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4" name="TextBox 5"/>
            <p:cNvSpPr txBox="1">
              <a:spLocks noChangeArrowheads="1"/>
            </p:cNvSpPr>
            <p:nvPr/>
          </p:nvSpPr>
          <p:spPr bwMode="auto">
            <a:xfrm rot="-2400000">
              <a:off x="3397" y="3218"/>
              <a:ext cx="680" cy="2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eaLnBrk="1" hangingPunct="1"/>
              <a:r>
                <a:rPr lang="en-US" altLang="ar-SA" sz="1600" b="1"/>
                <a:t>$29.99</a:t>
              </a:r>
              <a:endParaRPr lang="en-SG" altLang="ar-SA" sz="1600" b="1"/>
            </a:p>
          </p:txBody>
        </p:sp>
      </p:grpSp>
      <p:sp>
        <p:nvSpPr>
          <p:cNvPr id="15" name="Rectangle 17"/>
          <p:cNvSpPr txBox="1">
            <a:spLocks/>
          </p:cNvSpPr>
          <p:nvPr/>
        </p:nvSpPr>
        <p:spPr>
          <a:xfrm>
            <a:off x="1353039" y="1610200"/>
            <a:ext cx="9083733" cy="4465885"/>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dirty="0" smtClean="0">
                <a:solidFill>
                  <a:srgbClr val="FF0000"/>
                </a:solidFill>
              </a:rPr>
              <a:t>Psychological pricing </a:t>
            </a:r>
            <a:r>
              <a:rPr lang="en-US" altLang="ar-SA" sz="2400" b="1" dirty="0" smtClean="0"/>
              <a:t>occurs when sellers consider the psychology of prices and not simply the economics.</a:t>
            </a:r>
          </a:p>
          <a:p>
            <a:pPr lvl="1">
              <a:buFont typeface="Arial" panose="020B0604020202020204" pitchFamily="34" charset="0"/>
              <a:buChar char="–"/>
            </a:pPr>
            <a:r>
              <a:rPr lang="en-US" altLang="ar-SA" b="1" dirty="0" smtClean="0">
                <a:solidFill>
                  <a:schemeClr val="tx2"/>
                </a:solidFill>
              </a:rPr>
              <a:t>Reference prices</a:t>
            </a:r>
            <a:r>
              <a:rPr lang="en-US" altLang="ar-SA" b="1" dirty="0" smtClean="0"/>
              <a:t> are prices that buyers carry in their minds and refer to when looking at a given product.</a:t>
            </a:r>
          </a:p>
          <a:p>
            <a:pPr lvl="1"/>
            <a:r>
              <a:rPr lang="en-US" altLang="ar-SA" b="1" dirty="0" smtClean="0"/>
              <a:t>Noting current prices</a:t>
            </a:r>
          </a:p>
          <a:p>
            <a:pPr lvl="1"/>
            <a:r>
              <a:rPr lang="en-US" altLang="ar-SA" b="1" dirty="0" smtClean="0"/>
              <a:t>Remembering past prices</a:t>
            </a:r>
          </a:p>
          <a:p>
            <a:pPr lvl="1"/>
            <a:r>
              <a:rPr lang="en-US" altLang="ar-SA" b="1" dirty="0" smtClean="0"/>
              <a:t>Assessing the buying situations </a:t>
            </a:r>
            <a:endParaRPr lang="en-US" altLang="ar-SA" b="1" dirty="0"/>
          </a:p>
        </p:txBody>
      </p:sp>
      <p:pic>
        <p:nvPicPr>
          <p:cNvPr id="16" name="Picture 15">
            <a:extLst>
              <a:ext uri="{FF2B5EF4-FFF2-40B4-BE49-F238E27FC236}">
                <a16:creationId xmlns:a16="http://schemas.microsoft.com/office/drawing/2014/main" id="{7B1083B8-7F24-C9AF-FA88-CAB8BE99D406}"/>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4018147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wipe(left)">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5">
                                            <p:txEl>
                                              <p:pRg st="1" end="1"/>
                                            </p:txEl>
                                          </p:spTgt>
                                        </p:tgtEl>
                                        <p:attrNameLst>
                                          <p:attrName>style.visibility</p:attrName>
                                        </p:attrNameLst>
                                      </p:cBhvr>
                                      <p:to>
                                        <p:strVal val="visible"/>
                                      </p:to>
                                    </p:set>
                                    <p:animEffect transition="in" filter="wipe(left)">
                                      <p:cBhvr>
                                        <p:cTn id="12" dur="500"/>
                                        <p:tgtEl>
                                          <p:spTgt spid="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5">
                                            <p:txEl>
                                              <p:pRg st="2" end="2"/>
                                            </p:txEl>
                                          </p:spTgt>
                                        </p:tgtEl>
                                        <p:attrNameLst>
                                          <p:attrName>style.visibility</p:attrName>
                                        </p:attrNameLst>
                                      </p:cBhvr>
                                      <p:to>
                                        <p:strVal val="visible"/>
                                      </p:to>
                                    </p:set>
                                    <p:animEffect transition="in" filter="wipe(left)">
                                      <p:cBhvr>
                                        <p:cTn id="17" dur="500"/>
                                        <p:tgtEl>
                                          <p:spTgt spid="1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5">
                                            <p:txEl>
                                              <p:pRg st="3" end="3"/>
                                            </p:txEl>
                                          </p:spTgt>
                                        </p:tgtEl>
                                        <p:attrNameLst>
                                          <p:attrName>style.visibility</p:attrName>
                                        </p:attrNameLst>
                                      </p:cBhvr>
                                      <p:to>
                                        <p:strVal val="visible"/>
                                      </p:to>
                                    </p:set>
                                    <p:animEffect transition="in" filter="wipe(left)">
                                      <p:cBhvr>
                                        <p:cTn id="22" dur="500"/>
                                        <p:tgtEl>
                                          <p:spTgt spid="15">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5">
                                            <p:txEl>
                                              <p:pRg st="4" end="4"/>
                                            </p:txEl>
                                          </p:spTgt>
                                        </p:tgtEl>
                                        <p:attrNameLst>
                                          <p:attrName>style.visibility</p:attrName>
                                        </p:attrNameLst>
                                      </p:cBhvr>
                                      <p:to>
                                        <p:strVal val="visible"/>
                                      </p:to>
                                    </p:set>
                                    <p:animEffect transition="in" filter="wipe(left)">
                                      <p:cBhvr>
                                        <p:cTn id="27" dur="500"/>
                                        <p:tgtEl>
                                          <p:spTgt spid="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85051" y="65634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6"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32906" y="6516286"/>
            <a:ext cx="585395" cy="299160"/>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27</a:t>
            </a:fld>
            <a:endParaRPr lang="en-US" sz="1600">
              <a:solidFill>
                <a:schemeClr val="tx1"/>
              </a:solidFill>
            </a:endParaRPr>
          </a:p>
        </p:txBody>
      </p:sp>
      <p:sp>
        <p:nvSpPr>
          <p:cNvPr id="11" name="Rectangle 13"/>
          <p:cNvSpPr txBox="1">
            <a:spLocks/>
          </p:cNvSpPr>
          <p:nvPr/>
        </p:nvSpPr>
        <p:spPr>
          <a:xfrm>
            <a:off x="1929036" y="1531063"/>
            <a:ext cx="9131955" cy="4890630"/>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75000"/>
              </a:lnSpc>
              <a:buFontTx/>
              <a:buNone/>
            </a:pPr>
            <a:r>
              <a:rPr lang="en-US" altLang="ar-SA" sz="2400" b="1" dirty="0" smtClean="0">
                <a:solidFill>
                  <a:srgbClr val="FF0000"/>
                </a:solidFill>
              </a:rPr>
              <a:t>Promotional pricing </a:t>
            </a:r>
            <a:r>
              <a:rPr lang="en-US" altLang="ar-SA" sz="2400" b="1" dirty="0" smtClean="0"/>
              <a:t>is when prices are temporarily priced below list price or cost to increase demand.</a:t>
            </a:r>
          </a:p>
          <a:p>
            <a:pPr lvl="1">
              <a:lnSpc>
                <a:spcPct val="75000"/>
              </a:lnSpc>
            </a:pPr>
            <a:r>
              <a:rPr lang="en-US" altLang="ar-SA" b="1" dirty="0" smtClean="0"/>
              <a:t>Loss leaders</a:t>
            </a:r>
          </a:p>
          <a:p>
            <a:pPr lvl="1">
              <a:lnSpc>
                <a:spcPct val="75000"/>
              </a:lnSpc>
            </a:pPr>
            <a:r>
              <a:rPr lang="en-US" altLang="ar-SA" b="1" dirty="0" smtClean="0"/>
              <a:t>Special event pricing</a:t>
            </a:r>
          </a:p>
          <a:p>
            <a:pPr lvl="1">
              <a:lnSpc>
                <a:spcPct val="75000"/>
              </a:lnSpc>
            </a:pPr>
            <a:r>
              <a:rPr lang="en-US" altLang="ar-SA" b="1" dirty="0" smtClean="0"/>
              <a:t>Cash rebates</a:t>
            </a:r>
          </a:p>
          <a:p>
            <a:pPr lvl="1">
              <a:lnSpc>
                <a:spcPct val="75000"/>
              </a:lnSpc>
            </a:pPr>
            <a:r>
              <a:rPr lang="en-US" altLang="ar-SA" b="1" dirty="0" smtClean="0"/>
              <a:t>Low interest financing</a:t>
            </a:r>
          </a:p>
          <a:p>
            <a:pPr lvl="1">
              <a:lnSpc>
                <a:spcPct val="75000"/>
              </a:lnSpc>
            </a:pPr>
            <a:r>
              <a:rPr lang="en-US" altLang="ar-SA" b="1" dirty="0" smtClean="0"/>
              <a:t>Longer warrantees</a:t>
            </a:r>
          </a:p>
          <a:p>
            <a:pPr lvl="1">
              <a:lnSpc>
                <a:spcPct val="75000"/>
              </a:lnSpc>
            </a:pPr>
            <a:r>
              <a:rPr lang="en-US" altLang="ar-SA" b="1" dirty="0" smtClean="0"/>
              <a:t>Free maintenance</a:t>
            </a:r>
          </a:p>
          <a:p>
            <a:pPr>
              <a:lnSpc>
                <a:spcPct val="75000"/>
              </a:lnSpc>
            </a:pPr>
            <a:r>
              <a:rPr lang="en-US" altLang="ar-SA" sz="2400" b="1" dirty="0" smtClean="0"/>
              <a:t>Risks of promotional pricing</a:t>
            </a:r>
          </a:p>
          <a:p>
            <a:pPr lvl="1">
              <a:lnSpc>
                <a:spcPct val="75000"/>
              </a:lnSpc>
            </a:pPr>
            <a:r>
              <a:rPr lang="en-US" altLang="ar-SA" b="1" dirty="0" smtClean="0"/>
              <a:t>Used too frequently</a:t>
            </a:r>
          </a:p>
          <a:p>
            <a:pPr lvl="1">
              <a:lnSpc>
                <a:spcPct val="75000"/>
              </a:lnSpc>
            </a:pPr>
            <a:r>
              <a:rPr lang="en-US" altLang="ar-SA" b="1" dirty="0" smtClean="0"/>
              <a:t>Copies by competitors can create “deal-prone” customers who will wait for promotions and avoid buying at regular price.</a:t>
            </a:r>
          </a:p>
          <a:p>
            <a:pPr lvl="1">
              <a:lnSpc>
                <a:spcPct val="75000"/>
              </a:lnSpc>
            </a:pPr>
            <a:r>
              <a:rPr lang="en-US" altLang="ar-SA" b="1" dirty="0" smtClean="0"/>
              <a:t>Creates price wars.</a:t>
            </a:r>
          </a:p>
          <a:p>
            <a:pPr lvl="1">
              <a:lnSpc>
                <a:spcPct val="75000"/>
              </a:lnSpc>
            </a:pPr>
            <a:endParaRPr lang="en-US" altLang="ar-SA" b="1" dirty="0"/>
          </a:p>
        </p:txBody>
      </p:sp>
      <p:sp>
        <p:nvSpPr>
          <p:cNvPr id="12" name="Rectangle 12"/>
          <p:cNvSpPr txBox="1">
            <a:spLocks/>
          </p:cNvSpPr>
          <p:nvPr/>
        </p:nvSpPr>
        <p:spPr>
          <a:xfrm>
            <a:off x="629475" y="472448"/>
            <a:ext cx="10515600" cy="805753"/>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dirty="0" smtClean="0">
                <a:solidFill>
                  <a:schemeClr val="bg1"/>
                </a:solidFill>
                <a:latin typeface="Aharoni" panose="02010803020104030203" pitchFamily="2" charset="-79"/>
                <a:cs typeface="Aharoni" panose="02010803020104030203" pitchFamily="2" charset="-79"/>
              </a:rPr>
              <a:t>Price Adjustment Strategies</a:t>
            </a:r>
            <a:endParaRPr lang="en-US" altLang="ar-SA" sz="4000" b="1" dirty="0">
              <a:solidFill>
                <a:schemeClr val="bg1"/>
              </a:solidFill>
              <a:latin typeface="Aharoni" panose="02010803020104030203" pitchFamily="2" charset="-79"/>
              <a:cs typeface="Aharoni" panose="02010803020104030203" pitchFamily="2" charset="-79"/>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20207635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ipe(left)">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ipe(left)">
                                      <p:cBhvr>
                                        <p:cTn id="22" dur="5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ipe(left)">
                                      <p:cBhvr>
                                        <p:cTn id="27" dur="500"/>
                                        <p:tgtEl>
                                          <p:spTgt spid="1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Effect transition="in" filter="wipe(left)">
                                      <p:cBhvr>
                                        <p:cTn id="32" dur="500"/>
                                        <p:tgtEl>
                                          <p:spTgt spid="11">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1">
                                            <p:txEl>
                                              <p:pRg st="6" end="6"/>
                                            </p:txEl>
                                          </p:spTgt>
                                        </p:tgtEl>
                                        <p:attrNameLst>
                                          <p:attrName>style.visibility</p:attrName>
                                        </p:attrNameLst>
                                      </p:cBhvr>
                                      <p:to>
                                        <p:strVal val="visible"/>
                                      </p:to>
                                    </p:set>
                                    <p:animEffect transition="in" filter="wipe(left)">
                                      <p:cBhvr>
                                        <p:cTn id="37" dur="500"/>
                                        <p:tgtEl>
                                          <p:spTgt spid="11">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1">
                                            <p:txEl>
                                              <p:pRg st="7" end="7"/>
                                            </p:txEl>
                                          </p:spTgt>
                                        </p:tgtEl>
                                        <p:attrNameLst>
                                          <p:attrName>style.visibility</p:attrName>
                                        </p:attrNameLst>
                                      </p:cBhvr>
                                      <p:to>
                                        <p:strVal val="visible"/>
                                      </p:to>
                                    </p:set>
                                    <p:animEffect transition="in" filter="wipe(left)">
                                      <p:cBhvr>
                                        <p:cTn id="42" dur="500"/>
                                        <p:tgtEl>
                                          <p:spTgt spid="11">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1">
                                            <p:txEl>
                                              <p:pRg st="8" end="8"/>
                                            </p:txEl>
                                          </p:spTgt>
                                        </p:tgtEl>
                                        <p:attrNameLst>
                                          <p:attrName>style.visibility</p:attrName>
                                        </p:attrNameLst>
                                      </p:cBhvr>
                                      <p:to>
                                        <p:strVal val="visible"/>
                                      </p:to>
                                    </p:set>
                                    <p:animEffect transition="in" filter="wipe(left)">
                                      <p:cBhvr>
                                        <p:cTn id="47" dur="500"/>
                                        <p:tgtEl>
                                          <p:spTgt spid="11">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11">
                                            <p:txEl>
                                              <p:pRg st="9" end="9"/>
                                            </p:txEl>
                                          </p:spTgt>
                                        </p:tgtEl>
                                        <p:attrNameLst>
                                          <p:attrName>style.visibility</p:attrName>
                                        </p:attrNameLst>
                                      </p:cBhvr>
                                      <p:to>
                                        <p:strVal val="visible"/>
                                      </p:to>
                                    </p:set>
                                    <p:animEffect transition="in" filter="wipe(left)">
                                      <p:cBhvr>
                                        <p:cTn id="52" dur="500"/>
                                        <p:tgtEl>
                                          <p:spTgt spid="11">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11">
                                            <p:txEl>
                                              <p:pRg st="10" end="10"/>
                                            </p:txEl>
                                          </p:spTgt>
                                        </p:tgtEl>
                                        <p:attrNameLst>
                                          <p:attrName>style.visibility</p:attrName>
                                        </p:attrNameLst>
                                      </p:cBhvr>
                                      <p:to>
                                        <p:strVal val="visible"/>
                                      </p:to>
                                    </p:set>
                                    <p:animEffect transition="in" filter="wipe(left)">
                                      <p:cBhvr>
                                        <p:cTn id="57" dur="500"/>
                                        <p:tgtEl>
                                          <p:spTgt spid="11">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87191" y="6450321"/>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2135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726917" y="6450321"/>
            <a:ext cx="465083" cy="365125"/>
          </a:xfrm>
          <a:ln>
            <a:solidFill>
              <a:schemeClr val="tx1"/>
            </a:solidFill>
          </a:ln>
        </p:spPr>
        <p:txBody>
          <a:bodyPr/>
          <a:lstStyle/>
          <a:p>
            <a:pPr algn="ctr"/>
            <a:fld id="{FDED41F8-FC0F-4085-8150-313B6CF05213}" type="slidenum">
              <a:rPr lang="en-US" sz="1600" smtClean="0">
                <a:solidFill>
                  <a:schemeClr val="tx1"/>
                </a:solidFill>
              </a:rPr>
              <a:pPr algn="ctr"/>
              <a:t>28</a:t>
            </a:fld>
            <a:endParaRPr lang="en-US" sz="1600" dirty="0">
              <a:solidFill>
                <a:schemeClr val="tx1"/>
              </a:solidFill>
            </a:endParaRPr>
          </a:p>
        </p:txBody>
      </p:sp>
      <p:sp>
        <p:nvSpPr>
          <p:cNvPr id="11" name="Rectangle 10"/>
          <p:cNvSpPr txBox="1">
            <a:spLocks/>
          </p:cNvSpPr>
          <p:nvPr/>
        </p:nvSpPr>
        <p:spPr>
          <a:xfrm>
            <a:off x="438807" y="469570"/>
            <a:ext cx="10515600" cy="839207"/>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smtClean="0">
                <a:solidFill>
                  <a:schemeClr val="bg1"/>
                </a:solidFill>
                <a:latin typeface="Aharoni" panose="02010803020104030203" pitchFamily="2" charset="-79"/>
                <a:cs typeface="Aharoni" panose="02010803020104030203" pitchFamily="2" charset="-79"/>
              </a:rPr>
              <a:t>Price Adjustment Strategies</a:t>
            </a:r>
            <a:endParaRPr lang="en-US" altLang="ar-SA" sz="4000" b="1">
              <a:solidFill>
                <a:schemeClr val="bg1"/>
              </a:solidFill>
              <a:latin typeface="Aharoni" panose="02010803020104030203" pitchFamily="2" charset="-79"/>
              <a:cs typeface="Aharoni" panose="02010803020104030203" pitchFamily="2" charset="-79"/>
            </a:endParaRPr>
          </a:p>
        </p:txBody>
      </p:sp>
      <p:sp>
        <p:nvSpPr>
          <p:cNvPr id="12" name="Rectangle 11"/>
          <p:cNvSpPr txBox="1">
            <a:spLocks/>
          </p:cNvSpPr>
          <p:nvPr/>
        </p:nvSpPr>
        <p:spPr>
          <a:xfrm>
            <a:off x="2391199" y="1631550"/>
            <a:ext cx="7435973" cy="4430209"/>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sz="2400" b="1" u="sng" smtClean="0">
                <a:solidFill>
                  <a:srgbClr val="000099"/>
                </a:solidFill>
              </a:rPr>
              <a:t>Promotional Pricing</a:t>
            </a:r>
          </a:p>
          <a:p>
            <a:r>
              <a:rPr lang="en-US" altLang="ar-SA" sz="2400" b="1" smtClean="0">
                <a:solidFill>
                  <a:schemeClr val="tx2"/>
                </a:solidFill>
              </a:rPr>
              <a:t>Loss leaders</a:t>
            </a:r>
            <a:r>
              <a:rPr lang="en-US" altLang="ar-SA" sz="2400" b="1" smtClean="0"/>
              <a:t> are products sold below cost to attract customers in the hope they will buy other items at normal markups.</a:t>
            </a:r>
          </a:p>
          <a:p>
            <a:r>
              <a:rPr lang="en-US" altLang="ar-SA" sz="2400" b="1" smtClean="0">
                <a:solidFill>
                  <a:schemeClr val="tx2"/>
                </a:solidFill>
              </a:rPr>
              <a:t>Special event pricing</a:t>
            </a:r>
            <a:r>
              <a:rPr lang="en-US" altLang="ar-SA" sz="2400" b="1" smtClean="0"/>
              <a:t> is used to attract customers during certain seasons or periods.</a:t>
            </a:r>
          </a:p>
          <a:p>
            <a:r>
              <a:rPr lang="en-US" altLang="ar-SA" sz="2400" b="1" smtClean="0">
                <a:solidFill>
                  <a:schemeClr val="tx2"/>
                </a:solidFill>
              </a:rPr>
              <a:t>Cash rebates</a:t>
            </a:r>
            <a:r>
              <a:rPr lang="en-US" altLang="ar-SA" sz="2400" b="1" smtClean="0"/>
              <a:t> are given to consumers who buy products within a specified time.</a:t>
            </a:r>
          </a:p>
          <a:p>
            <a:r>
              <a:rPr lang="en-US" altLang="ar-SA" sz="2400" b="1" smtClean="0">
                <a:solidFill>
                  <a:schemeClr val="tx2"/>
                </a:solidFill>
              </a:rPr>
              <a:t>Low interest financing</a:t>
            </a:r>
            <a:r>
              <a:rPr lang="en-US" altLang="ar-SA" sz="2400" b="1" smtClean="0"/>
              <a:t>, </a:t>
            </a:r>
            <a:r>
              <a:rPr lang="en-US" altLang="ar-SA" sz="2400" b="1" smtClean="0">
                <a:solidFill>
                  <a:schemeClr val="tx2"/>
                </a:solidFill>
              </a:rPr>
              <a:t>longer warrantees</a:t>
            </a:r>
            <a:r>
              <a:rPr lang="en-US" altLang="ar-SA" sz="2400" b="1" smtClean="0"/>
              <a:t>, and </a:t>
            </a:r>
            <a:r>
              <a:rPr lang="en-US" altLang="ar-SA" sz="2400" b="1" smtClean="0">
                <a:solidFill>
                  <a:schemeClr val="tx2"/>
                </a:solidFill>
              </a:rPr>
              <a:t>free maintenance</a:t>
            </a:r>
            <a:r>
              <a:rPr lang="en-US" altLang="ar-SA" sz="2400" b="1" smtClean="0"/>
              <a:t> lower the consumer’s “total price.”</a:t>
            </a:r>
            <a:endParaRPr lang="en-US" altLang="ar-SA" sz="2400"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949348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Effect transition="in" filter="wipe(left)">
                                      <p:cBhvr>
                                        <p:cTn id="7" dur="500"/>
                                        <p:tgtEl>
                                          <p:spTgt spid="1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wipe(left)">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wipe(left)">
                                      <p:cBhvr>
                                        <p:cTn id="17" dur="500"/>
                                        <p:tgtEl>
                                          <p:spTgt spid="1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4" end="4"/>
                                            </p:txEl>
                                          </p:spTgt>
                                        </p:tgtEl>
                                        <p:attrNameLst>
                                          <p:attrName>style.visibility</p:attrName>
                                        </p:attrNameLst>
                                      </p:cBhvr>
                                      <p:to>
                                        <p:strVal val="visible"/>
                                      </p:to>
                                    </p:set>
                                    <p:animEffect transition="in" filter="wipe(left)">
                                      <p:cBhvr>
                                        <p:cTn id="22"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77474" y="65634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2461"/>
            <a:ext cx="9533101" cy="1610200"/>
          </a:xfrm>
          <a:prstGeom prst="rect">
            <a:avLst/>
          </a:prstGeom>
        </p:spPr>
      </p:pic>
      <p:sp>
        <p:nvSpPr>
          <p:cNvPr id="8" name="TextBox 7"/>
          <p:cNvSpPr txBox="1"/>
          <p:nvPr/>
        </p:nvSpPr>
        <p:spPr>
          <a:xfrm>
            <a:off x="0" y="281880"/>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85985" y="6563446"/>
            <a:ext cx="486689" cy="251999"/>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29</a:t>
            </a:fld>
            <a:endParaRPr lang="en-US" sz="1600" dirty="0">
              <a:solidFill>
                <a:schemeClr val="tx1"/>
              </a:solidFill>
            </a:endParaRPr>
          </a:p>
        </p:txBody>
      </p:sp>
      <p:sp>
        <p:nvSpPr>
          <p:cNvPr id="11" name="Rectangle 12"/>
          <p:cNvSpPr txBox="1">
            <a:spLocks/>
          </p:cNvSpPr>
          <p:nvPr/>
        </p:nvSpPr>
        <p:spPr>
          <a:xfrm>
            <a:off x="1776248" y="1825625"/>
            <a:ext cx="9577552" cy="4102209"/>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Tx/>
              <a:buNone/>
            </a:pPr>
            <a:r>
              <a:rPr lang="en-US" altLang="ar-SA" b="1" dirty="0" smtClean="0">
                <a:solidFill>
                  <a:srgbClr val="FF0000"/>
                </a:solidFill>
              </a:rPr>
              <a:t>Geographical pricing </a:t>
            </a:r>
            <a:r>
              <a:rPr lang="en-US" altLang="ar-SA" b="1" dirty="0" smtClean="0"/>
              <a:t>is used for customers in different parts of the country or the world.</a:t>
            </a:r>
          </a:p>
          <a:p>
            <a:pPr lvl="1"/>
            <a:r>
              <a:rPr lang="en-US" altLang="ar-SA" b="1" dirty="0" smtClean="0"/>
              <a:t>FOB pricing</a:t>
            </a:r>
          </a:p>
          <a:p>
            <a:pPr lvl="1"/>
            <a:r>
              <a:rPr lang="en-US" altLang="ar-SA" b="1" dirty="0" smtClean="0"/>
              <a:t>Uniformed delivery pricing</a:t>
            </a:r>
          </a:p>
          <a:p>
            <a:pPr lvl="1"/>
            <a:r>
              <a:rPr lang="en-US" altLang="ar-SA" b="1" dirty="0" smtClean="0"/>
              <a:t>Zone pricing</a:t>
            </a:r>
          </a:p>
          <a:p>
            <a:pPr lvl="1"/>
            <a:r>
              <a:rPr lang="en-US" altLang="ar-SA" b="1" dirty="0" smtClean="0"/>
              <a:t>Basing point pricing</a:t>
            </a:r>
          </a:p>
          <a:p>
            <a:pPr lvl="1"/>
            <a:r>
              <a:rPr lang="en-US" altLang="ar-SA" b="1" dirty="0" smtClean="0"/>
              <a:t>Freight absorption pricing</a:t>
            </a:r>
            <a:endParaRPr lang="en-US" altLang="ar-SA" b="1" dirty="0"/>
          </a:p>
        </p:txBody>
      </p:sp>
      <p:sp>
        <p:nvSpPr>
          <p:cNvPr id="12" name="Rectangle 11"/>
          <p:cNvSpPr txBox="1">
            <a:spLocks/>
          </p:cNvSpPr>
          <p:nvPr/>
        </p:nvSpPr>
        <p:spPr>
          <a:xfrm>
            <a:off x="741826" y="498130"/>
            <a:ext cx="10316737" cy="816904"/>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smtClean="0">
                <a:solidFill>
                  <a:schemeClr val="bg1"/>
                </a:solidFill>
                <a:latin typeface="Aharoni" panose="02010803020104030203" pitchFamily="2" charset="-79"/>
                <a:cs typeface="Aharoni" panose="02010803020104030203" pitchFamily="2" charset="-79"/>
              </a:rPr>
              <a:t>Price Adjustment Strategies</a:t>
            </a:r>
            <a:endParaRPr lang="en-US" altLang="ar-SA" sz="4000" b="1">
              <a:solidFill>
                <a:schemeClr val="bg1"/>
              </a:solidFill>
              <a:latin typeface="Aharoni" panose="02010803020104030203" pitchFamily="2" charset="-79"/>
              <a:cs typeface="Aharoni" panose="02010803020104030203" pitchFamily="2" charset="-79"/>
            </a:endParaRPr>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24087264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ipe(left)">
                                      <p:cBhvr>
                                        <p:cTn id="7" dur="5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1">
                                            <p:txEl>
                                              <p:pRg st="1" end="1"/>
                                            </p:txEl>
                                          </p:spTgt>
                                        </p:tgtEl>
                                        <p:attrNameLst>
                                          <p:attrName>style.visibility</p:attrName>
                                        </p:attrNameLst>
                                      </p:cBhvr>
                                      <p:to>
                                        <p:strVal val="visible"/>
                                      </p:to>
                                    </p:set>
                                    <p:animEffect transition="in" filter="wipe(left)">
                                      <p:cBhvr>
                                        <p:cTn id="12" dur="500"/>
                                        <p:tgtEl>
                                          <p:spTgt spid="1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1">
                                            <p:txEl>
                                              <p:pRg st="2" end="2"/>
                                            </p:txEl>
                                          </p:spTgt>
                                        </p:tgtEl>
                                        <p:attrNameLst>
                                          <p:attrName>style.visibility</p:attrName>
                                        </p:attrNameLst>
                                      </p:cBhvr>
                                      <p:to>
                                        <p:strVal val="visible"/>
                                      </p:to>
                                    </p:set>
                                    <p:animEffect transition="in" filter="wipe(left)">
                                      <p:cBhvr>
                                        <p:cTn id="17" dur="500"/>
                                        <p:tgtEl>
                                          <p:spTgt spid="1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wipe(left)">
                                      <p:cBhvr>
                                        <p:cTn id="22" dur="500"/>
                                        <p:tgtEl>
                                          <p:spTgt spid="1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wipe(left)">
                                      <p:cBhvr>
                                        <p:cTn id="27" dur="500"/>
                                        <p:tgtEl>
                                          <p:spTgt spid="1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1">
                                            <p:txEl>
                                              <p:pRg st="5" end="5"/>
                                            </p:txEl>
                                          </p:spTgt>
                                        </p:tgtEl>
                                        <p:attrNameLst>
                                          <p:attrName>style.visibility</p:attrName>
                                        </p:attrNameLst>
                                      </p:cBhvr>
                                      <p:to>
                                        <p:strVal val="visible"/>
                                      </p:to>
                                    </p:set>
                                    <p:animEffect transition="in" filter="wipe(left)">
                                      <p:cBhvr>
                                        <p:cTn id="32" dur="500"/>
                                        <p:tgtEl>
                                          <p:spTgt spid="1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45118" y="648510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127"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439427" y="6379779"/>
            <a:ext cx="633248" cy="31016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30</a:t>
            </a:fld>
            <a:endParaRPr lang="en-US" sz="1600" dirty="0">
              <a:solidFill>
                <a:schemeClr val="tx1"/>
              </a:solidFill>
            </a:endParaRPr>
          </a:p>
        </p:txBody>
      </p:sp>
      <p:sp>
        <p:nvSpPr>
          <p:cNvPr id="11" name="Rectangle 10"/>
          <p:cNvSpPr txBox="1">
            <a:spLocks/>
          </p:cNvSpPr>
          <p:nvPr/>
        </p:nvSpPr>
        <p:spPr>
          <a:xfrm>
            <a:off x="741826" y="435677"/>
            <a:ext cx="10428249" cy="738846"/>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smtClean="0">
                <a:solidFill>
                  <a:schemeClr val="bg1"/>
                </a:solidFill>
                <a:latin typeface="Aharoni" panose="02010803020104030203" pitchFamily="2" charset="-79"/>
                <a:cs typeface="Aharoni" panose="02010803020104030203" pitchFamily="2" charset="-79"/>
              </a:rPr>
              <a:t>Price Adjustment Strategies</a:t>
            </a:r>
            <a:endParaRPr lang="en-US" altLang="ar-SA" sz="4000" b="1">
              <a:solidFill>
                <a:schemeClr val="bg1"/>
              </a:solidFill>
              <a:latin typeface="Aharoni" panose="02010803020104030203" pitchFamily="2" charset="-79"/>
              <a:cs typeface="Aharoni" panose="02010803020104030203" pitchFamily="2" charset="-79"/>
            </a:endParaRPr>
          </a:p>
        </p:txBody>
      </p:sp>
      <p:sp>
        <p:nvSpPr>
          <p:cNvPr id="12" name="Rectangle 11"/>
          <p:cNvSpPr txBox="1">
            <a:spLocks/>
          </p:cNvSpPr>
          <p:nvPr/>
        </p:nvSpPr>
        <p:spPr>
          <a:xfrm>
            <a:off x="1681656" y="1492828"/>
            <a:ext cx="8975833" cy="4350924"/>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75000"/>
              </a:lnSpc>
            </a:pPr>
            <a:r>
              <a:rPr lang="en-US" altLang="ar-SA" sz="2200" b="1" smtClean="0">
                <a:solidFill>
                  <a:schemeClr val="tx2"/>
                </a:solidFill>
              </a:rPr>
              <a:t>FOB (free on board) pricing</a:t>
            </a:r>
            <a:r>
              <a:rPr lang="en-US" altLang="ar-SA" sz="2200" smtClean="0"/>
              <a:t> means that the goods are placed free on board a carrier. At that point the title and responsibility passes to the customer, who pays the freight from the factory to the destination.</a:t>
            </a:r>
          </a:p>
          <a:p>
            <a:pPr>
              <a:lnSpc>
                <a:spcPct val="75000"/>
              </a:lnSpc>
            </a:pPr>
            <a:r>
              <a:rPr lang="en-US" altLang="ar-SA" sz="2200" b="1" smtClean="0">
                <a:solidFill>
                  <a:schemeClr val="tx2"/>
                </a:solidFill>
              </a:rPr>
              <a:t>Uniformed delivery pricing</a:t>
            </a:r>
            <a:r>
              <a:rPr lang="en-US" altLang="ar-SA" sz="2200" smtClean="0"/>
              <a:t> means the company charges the same price plus freight to all customers, regardless of location. </a:t>
            </a:r>
          </a:p>
          <a:p>
            <a:pPr>
              <a:lnSpc>
                <a:spcPct val="75000"/>
              </a:lnSpc>
            </a:pPr>
            <a:r>
              <a:rPr lang="en-US" altLang="ar-SA" sz="2200" b="1" smtClean="0">
                <a:solidFill>
                  <a:schemeClr val="tx2"/>
                </a:solidFill>
              </a:rPr>
              <a:t>Zone pricing</a:t>
            </a:r>
            <a:r>
              <a:rPr lang="en-US" altLang="ar-SA" sz="2200" smtClean="0"/>
              <a:t> means that the company sets up two or more zones where customers within a given zone pay a single total price.</a:t>
            </a:r>
          </a:p>
          <a:p>
            <a:pPr>
              <a:lnSpc>
                <a:spcPct val="75000"/>
              </a:lnSpc>
            </a:pPr>
            <a:r>
              <a:rPr lang="en-US" altLang="ar-SA" sz="2200" b="1" smtClean="0">
                <a:solidFill>
                  <a:schemeClr val="tx2"/>
                </a:solidFill>
              </a:rPr>
              <a:t>Basing point pricing</a:t>
            </a:r>
            <a:r>
              <a:rPr lang="en-US" altLang="ar-SA" sz="2200" smtClean="0"/>
              <a:t> means that a seller selects a given city as “basing point” and charges all customers the freight cost associated from that city to the customer location regardless of the city from which the goods are actually shipped.</a:t>
            </a:r>
          </a:p>
          <a:p>
            <a:pPr>
              <a:lnSpc>
                <a:spcPct val="75000"/>
              </a:lnSpc>
            </a:pPr>
            <a:r>
              <a:rPr lang="en-US" altLang="ar-SA" sz="2200" b="1" smtClean="0">
                <a:solidFill>
                  <a:schemeClr val="tx2"/>
                </a:solidFill>
              </a:rPr>
              <a:t>Freight absorption pricing</a:t>
            </a:r>
            <a:r>
              <a:rPr lang="en-US" altLang="ar-SA" sz="2200" smtClean="0"/>
              <a:t> means that the seller absorbs all or part of the actual freight charge as an incentive to attract business in competitive markets.</a:t>
            </a:r>
          </a:p>
          <a:p>
            <a:pPr>
              <a:lnSpc>
                <a:spcPct val="75000"/>
              </a:lnSpc>
            </a:pPr>
            <a:endParaRPr lang="en-US" altLang="ar-SA" sz="2200"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98997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584921" y="6527147"/>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135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719033" y="6366860"/>
            <a:ext cx="465083" cy="365125"/>
          </a:xfrm>
          <a:ln>
            <a:solidFill>
              <a:schemeClr val="tx1"/>
            </a:solidFill>
          </a:ln>
        </p:spPr>
        <p:txBody>
          <a:bodyPr/>
          <a:lstStyle/>
          <a:p>
            <a:pPr algn="ctr"/>
            <a:fld id="{FDED41F8-FC0F-4085-8150-313B6CF05213}" type="slidenum">
              <a:rPr lang="en-US" sz="1600" smtClean="0">
                <a:solidFill>
                  <a:schemeClr val="tx1"/>
                </a:solidFill>
              </a:rPr>
              <a:pPr algn="ctr"/>
              <a:t>31</a:t>
            </a:fld>
            <a:endParaRPr lang="en-US" sz="1600" dirty="0">
              <a:solidFill>
                <a:schemeClr val="tx1"/>
              </a:solidFill>
            </a:endParaRPr>
          </a:p>
        </p:txBody>
      </p:sp>
      <p:sp>
        <p:nvSpPr>
          <p:cNvPr id="11" name="Rectangle 2"/>
          <p:cNvSpPr txBox="1">
            <a:spLocks noChangeArrowheads="1"/>
          </p:cNvSpPr>
          <p:nvPr/>
        </p:nvSpPr>
        <p:spPr>
          <a:xfrm>
            <a:off x="741826" y="469777"/>
            <a:ext cx="10515600" cy="839207"/>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000" b="1" smtClean="0">
                <a:solidFill>
                  <a:schemeClr val="bg1"/>
                </a:solidFill>
                <a:latin typeface="Aharoni" panose="02010803020104030203" pitchFamily="2" charset="-79"/>
                <a:cs typeface="Aharoni" panose="02010803020104030203" pitchFamily="2" charset="-79"/>
              </a:rPr>
              <a:t>Price Adjustment Strategies</a:t>
            </a:r>
            <a:endParaRPr lang="en-US" altLang="ar-SA" sz="4000" b="1">
              <a:solidFill>
                <a:schemeClr val="bg1"/>
              </a:solidFill>
              <a:latin typeface="Aharoni" panose="02010803020104030203" pitchFamily="2" charset="-79"/>
              <a:cs typeface="Aharoni" panose="02010803020104030203" pitchFamily="2" charset="-79"/>
            </a:endParaRPr>
          </a:p>
        </p:txBody>
      </p:sp>
      <p:sp>
        <p:nvSpPr>
          <p:cNvPr id="12" name="Rectangle 14"/>
          <p:cNvSpPr txBox="1">
            <a:spLocks/>
          </p:cNvSpPr>
          <p:nvPr/>
        </p:nvSpPr>
        <p:spPr>
          <a:xfrm>
            <a:off x="1692166" y="1825625"/>
            <a:ext cx="9661634" cy="4049658"/>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2400" b="1" dirty="0" smtClean="0">
                <a:solidFill>
                  <a:srgbClr val="FF0000"/>
                </a:solidFill>
              </a:rPr>
              <a:t>Dynamic pricing</a:t>
            </a:r>
            <a:r>
              <a:rPr lang="en-US" altLang="ar-SA" sz="2400" dirty="0" smtClean="0">
                <a:solidFill>
                  <a:srgbClr val="FF0000"/>
                </a:solidFill>
              </a:rPr>
              <a:t> </a:t>
            </a:r>
            <a:r>
              <a:rPr lang="en-US" altLang="ar-SA" sz="2400" dirty="0" smtClean="0"/>
              <a:t>is when prices are adjusted continually to meet the characteristics and needs of the individual customer and situations.</a:t>
            </a:r>
          </a:p>
          <a:p>
            <a:r>
              <a:rPr lang="en-US" altLang="ar-SA" sz="2400" b="1" dirty="0" smtClean="0">
                <a:solidFill>
                  <a:srgbClr val="FF0000"/>
                </a:solidFill>
              </a:rPr>
              <a:t>International pricing</a:t>
            </a:r>
            <a:r>
              <a:rPr lang="en-US" altLang="ar-SA" sz="2400" dirty="0" smtClean="0">
                <a:solidFill>
                  <a:srgbClr val="FF0000"/>
                </a:solidFill>
              </a:rPr>
              <a:t> </a:t>
            </a:r>
            <a:r>
              <a:rPr lang="en-US" altLang="ar-SA" sz="2400" dirty="0" smtClean="0"/>
              <a:t>is when prices are set in a specific country based on country-specific factors.</a:t>
            </a:r>
          </a:p>
          <a:p>
            <a:pPr lvl="1">
              <a:buFont typeface="Arial" panose="020B0604020202020204" pitchFamily="34" charset="0"/>
              <a:buChar char="–"/>
            </a:pPr>
            <a:r>
              <a:rPr lang="en-US" altLang="ar-SA" dirty="0" smtClean="0"/>
              <a:t>Economic conditions</a:t>
            </a:r>
          </a:p>
          <a:p>
            <a:pPr lvl="1">
              <a:buFont typeface="Arial" panose="020B0604020202020204" pitchFamily="34" charset="0"/>
              <a:buChar char="–"/>
            </a:pPr>
            <a:r>
              <a:rPr lang="en-US" altLang="ar-SA" dirty="0" smtClean="0"/>
              <a:t>Competitive conditions</a:t>
            </a:r>
          </a:p>
          <a:p>
            <a:pPr lvl="1">
              <a:buFont typeface="Arial" panose="020B0604020202020204" pitchFamily="34" charset="0"/>
              <a:buChar char="–"/>
            </a:pPr>
            <a:r>
              <a:rPr lang="en-US" altLang="ar-SA" dirty="0" smtClean="0"/>
              <a:t>Laws and regulations</a:t>
            </a:r>
          </a:p>
          <a:p>
            <a:pPr lvl="1">
              <a:buFont typeface="Arial" panose="020B0604020202020204" pitchFamily="34" charset="0"/>
              <a:buChar char="–"/>
            </a:pPr>
            <a:r>
              <a:rPr lang="en-US" altLang="ar-SA" dirty="0" smtClean="0"/>
              <a:t>Infrastructure</a:t>
            </a:r>
          </a:p>
          <a:p>
            <a:pPr lvl="1">
              <a:buFont typeface="Arial" panose="020B0604020202020204" pitchFamily="34" charset="0"/>
              <a:buChar char="–"/>
            </a:pPr>
            <a:r>
              <a:rPr lang="en-US" altLang="ar-SA" dirty="0" smtClean="0"/>
              <a:t>Company marketing objectives</a:t>
            </a:r>
            <a:endParaRPr lang="en-US" altLang="ar-SA"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5139726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625540" y="65304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07592" y="6450321"/>
            <a:ext cx="465083" cy="365125"/>
          </a:xfrm>
          <a:ln>
            <a:solidFill>
              <a:schemeClr val="tx1"/>
            </a:solidFill>
          </a:ln>
        </p:spPr>
        <p:txBody>
          <a:bodyPr/>
          <a:lstStyle/>
          <a:p>
            <a:pPr algn="ctr"/>
            <a:fld id="{FDED41F8-FC0F-4085-8150-313B6CF05213}" type="slidenum">
              <a:rPr lang="en-US" sz="1600" smtClean="0">
                <a:solidFill>
                  <a:schemeClr val="tx1"/>
                </a:solidFill>
              </a:rPr>
              <a:pPr algn="ctr"/>
              <a:t>32</a:t>
            </a:fld>
            <a:endParaRPr lang="en-US" sz="1600" dirty="0">
              <a:solidFill>
                <a:schemeClr val="tx1"/>
              </a:solidFill>
            </a:endParaRPr>
          </a:p>
        </p:txBody>
      </p:sp>
      <p:sp>
        <p:nvSpPr>
          <p:cNvPr id="11" name="Rectangle 2"/>
          <p:cNvSpPr txBox="1">
            <a:spLocks noChangeArrowheads="1"/>
          </p:cNvSpPr>
          <p:nvPr/>
        </p:nvSpPr>
        <p:spPr>
          <a:xfrm>
            <a:off x="1444733" y="526394"/>
            <a:ext cx="8716944" cy="571500"/>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4000" b="1" dirty="0" smtClean="0">
                <a:solidFill>
                  <a:schemeClr val="bg1"/>
                </a:solidFill>
                <a:latin typeface="Aharoni" panose="02010803020104030203" pitchFamily="2" charset="-79"/>
                <a:cs typeface="Aharoni" panose="02010803020104030203" pitchFamily="2" charset="-79"/>
              </a:rPr>
              <a:t>Price-Adjustment Strategies </a:t>
            </a:r>
            <a:endParaRPr lang="en-US" sz="4000" b="1" dirty="0">
              <a:solidFill>
                <a:schemeClr val="bg1"/>
              </a:solidFill>
              <a:latin typeface="Aharoni" panose="02010803020104030203" pitchFamily="2" charset="-79"/>
              <a:cs typeface="Aharoni" panose="02010803020104030203" pitchFamily="2" charset="-79"/>
            </a:endParaRPr>
          </a:p>
        </p:txBody>
      </p:sp>
      <p:sp>
        <p:nvSpPr>
          <p:cNvPr id="12" name="AutoShape 3"/>
          <p:cNvSpPr>
            <a:spLocks noChangeArrowheads="1"/>
          </p:cNvSpPr>
          <p:nvPr/>
        </p:nvSpPr>
        <p:spPr bwMode="auto">
          <a:xfrm rot="5400000">
            <a:off x="5964436" y="1594315"/>
            <a:ext cx="4588809" cy="4067735"/>
          </a:xfrm>
          <a:prstGeom prst="cube">
            <a:avLst>
              <a:gd name="adj" fmla="val 190"/>
            </a:avLst>
          </a:prstGeom>
          <a:gradFill rotWithShape="0">
            <a:gsLst>
              <a:gs pos="0">
                <a:srgbClr val="B760F9"/>
              </a:gs>
              <a:gs pos="50000">
                <a:srgbClr val="B760F9">
                  <a:gamma/>
                  <a:tint val="50196"/>
                  <a:invGamma/>
                </a:srgbClr>
              </a:gs>
              <a:gs pos="100000">
                <a:srgbClr val="B760F9"/>
              </a:gs>
            </a:gsLst>
            <a:lin ang="2700000" scaled="1"/>
          </a:gradFill>
          <a:ln w="12700">
            <a:noFill/>
            <a:miter lim="800000"/>
            <a:headEnd/>
            <a:tailEnd/>
          </a:ln>
          <a:effectLst>
            <a:outerShdw dist="89803" dir="2700000" algn="ctr" rotWithShape="0">
              <a:srgbClr val="9234DB"/>
            </a:outerShdw>
          </a:effectLst>
        </p:spPr>
        <p:txBody>
          <a:bodyPr wrap="none" anchor="ctr"/>
          <a:lstStyle/>
          <a:p>
            <a:pPr>
              <a:defRPr/>
            </a:pPr>
            <a:endParaRPr lang="en-US" sz="1588"/>
          </a:p>
        </p:txBody>
      </p:sp>
      <p:sp>
        <p:nvSpPr>
          <p:cNvPr id="13" name="AutoShape 9"/>
          <p:cNvSpPr>
            <a:spLocks noChangeArrowheads="1"/>
          </p:cNvSpPr>
          <p:nvPr/>
        </p:nvSpPr>
        <p:spPr bwMode="auto">
          <a:xfrm rot="5400000">
            <a:off x="3805798" y="173691"/>
            <a:ext cx="694765" cy="3485029"/>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1765" b="1" dirty="0">
                <a:solidFill>
                  <a:srgbClr val="000000"/>
                </a:solidFill>
                <a:latin typeface="Arial" panose="020B0604020202020204" pitchFamily="34" charset="0"/>
              </a:rPr>
              <a:t> </a:t>
            </a:r>
            <a:r>
              <a:rPr lang="en-US" altLang="ar-SA" sz="2118" b="1" dirty="0">
                <a:solidFill>
                  <a:srgbClr val="000000"/>
                </a:solidFill>
                <a:latin typeface="Arial" panose="020B0604020202020204" pitchFamily="34" charset="0"/>
              </a:rPr>
              <a:t>Psychological Pricing</a:t>
            </a:r>
          </a:p>
        </p:txBody>
      </p:sp>
      <p:sp>
        <p:nvSpPr>
          <p:cNvPr id="14" name="AutoShape 10"/>
          <p:cNvSpPr>
            <a:spLocks noChangeArrowheads="1"/>
          </p:cNvSpPr>
          <p:nvPr/>
        </p:nvSpPr>
        <p:spPr bwMode="auto">
          <a:xfrm rot="5400000">
            <a:off x="3824008" y="1164011"/>
            <a:ext cx="745191" cy="3538257"/>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2118" b="1">
                <a:solidFill>
                  <a:srgbClr val="000000"/>
                </a:solidFill>
                <a:latin typeface="Arial" panose="020B0604020202020204" pitchFamily="34" charset="0"/>
              </a:rPr>
              <a:t>Promotional Pricing</a:t>
            </a:r>
          </a:p>
        </p:txBody>
      </p:sp>
      <p:sp>
        <p:nvSpPr>
          <p:cNvPr id="15" name="AutoShape 11"/>
          <p:cNvSpPr>
            <a:spLocks noChangeArrowheads="1"/>
          </p:cNvSpPr>
          <p:nvPr/>
        </p:nvSpPr>
        <p:spPr bwMode="auto">
          <a:xfrm rot="5400000">
            <a:off x="3849221" y="2262188"/>
            <a:ext cx="747993" cy="3521449"/>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2118" b="1">
                <a:solidFill>
                  <a:srgbClr val="000000"/>
                </a:solidFill>
                <a:latin typeface="Arial" panose="020B0604020202020204" pitchFamily="34" charset="0"/>
              </a:rPr>
              <a:t>Geographical Pricing</a:t>
            </a:r>
          </a:p>
        </p:txBody>
      </p:sp>
      <p:sp>
        <p:nvSpPr>
          <p:cNvPr id="16" name="AutoShape 12"/>
          <p:cNvSpPr>
            <a:spLocks noChangeArrowheads="1"/>
          </p:cNvSpPr>
          <p:nvPr/>
        </p:nvSpPr>
        <p:spPr bwMode="auto">
          <a:xfrm rot="5400000">
            <a:off x="3902450" y="3301533"/>
            <a:ext cx="733985" cy="3577478"/>
          </a:xfrm>
          <a:prstGeom prst="cube">
            <a:avLst>
              <a:gd name="adj" fmla="val 11657"/>
            </a:avLst>
          </a:prstGeom>
          <a:gradFill rotWithShape="0">
            <a:gsLst>
              <a:gs pos="0">
                <a:srgbClr val="FFFFFF"/>
              </a:gs>
              <a:gs pos="100000">
                <a:srgbClr val="618FFD"/>
              </a:gs>
            </a:gsLst>
            <a:path path="rect">
              <a:fillToRect l="50000" t="50000" r="50000" b="50000"/>
            </a:path>
          </a:gradFill>
          <a:ln w="12700">
            <a:solidFill>
              <a:srgbClr val="000000"/>
            </a:solidFill>
            <a:miter lim="800000"/>
            <a:headEnd/>
            <a:tailEnd/>
          </a:ln>
        </p:spPr>
        <p:txBody>
          <a:bodyPr rot="10800000" vert="eaVert" wrap="none" lIns="82643" tIns="40622" rIns="82643" bIns="40622" anchor="ctr"/>
          <a:lstStyle>
            <a:lvl1pPr defTabSz="927100">
              <a:defRPr sz="2400">
                <a:solidFill>
                  <a:schemeClr val="tx1"/>
                </a:solidFill>
                <a:latin typeface="Times New Roman" panose="02020603050405020304" pitchFamily="18" charset="0"/>
              </a:defRPr>
            </a:lvl1pPr>
            <a:lvl2pPr marL="742950" indent="-285750" defTabSz="927100">
              <a:defRPr sz="2400">
                <a:solidFill>
                  <a:schemeClr val="tx1"/>
                </a:solidFill>
                <a:latin typeface="Times New Roman" panose="02020603050405020304" pitchFamily="18" charset="0"/>
              </a:defRPr>
            </a:lvl2pPr>
            <a:lvl3pPr marL="1143000" indent="-228600" defTabSz="927100">
              <a:defRPr sz="2400">
                <a:solidFill>
                  <a:schemeClr val="tx1"/>
                </a:solidFill>
                <a:latin typeface="Times New Roman" panose="02020603050405020304" pitchFamily="18" charset="0"/>
              </a:defRPr>
            </a:lvl3pPr>
            <a:lvl4pPr marL="1600200" indent="-228600" defTabSz="927100">
              <a:defRPr sz="2400">
                <a:solidFill>
                  <a:schemeClr val="tx1"/>
                </a:solidFill>
                <a:latin typeface="Times New Roman" panose="02020603050405020304" pitchFamily="18" charset="0"/>
              </a:defRPr>
            </a:lvl4pPr>
            <a:lvl5pPr marL="2057400" indent="-228600" defTabSz="927100">
              <a:defRPr sz="2400">
                <a:solidFill>
                  <a:schemeClr val="tx1"/>
                </a:solidFill>
                <a:latin typeface="Times New Roman" panose="02020603050405020304" pitchFamily="18" charset="0"/>
              </a:defRPr>
            </a:lvl5pPr>
            <a:lvl6pPr marL="2514600" indent="-228600" defTabSz="9271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9271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9271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927100"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ar-SA" sz="1765" b="1">
                <a:solidFill>
                  <a:srgbClr val="000000"/>
                </a:solidFill>
                <a:latin typeface="Arial" panose="020B0604020202020204" pitchFamily="34" charset="0"/>
              </a:rPr>
              <a:t> </a:t>
            </a:r>
            <a:r>
              <a:rPr lang="en-US" altLang="ar-SA" sz="2118" b="1">
                <a:solidFill>
                  <a:srgbClr val="000000"/>
                </a:solidFill>
                <a:latin typeface="Arial" panose="020B0604020202020204" pitchFamily="34" charset="0"/>
              </a:rPr>
              <a:t>International Pricing</a:t>
            </a:r>
          </a:p>
        </p:txBody>
      </p:sp>
      <p:sp>
        <p:nvSpPr>
          <p:cNvPr id="17" name="AutoShape 13"/>
          <p:cNvSpPr>
            <a:spLocks noChangeArrowheads="1"/>
          </p:cNvSpPr>
          <p:nvPr/>
        </p:nvSpPr>
        <p:spPr bwMode="auto">
          <a:xfrm>
            <a:off x="5911103" y="1636059"/>
            <a:ext cx="376798"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sp>
        <p:nvSpPr>
          <p:cNvPr id="18" name="AutoShape 14"/>
          <p:cNvSpPr>
            <a:spLocks noChangeArrowheads="1"/>
          </p:cNvSpPr>
          <p:nvPr/>
        </p:nvSpPr>
        <p:spPr bwMode="auto">
          <a:xfrm>
            <a:off x="6055379" y="4784912"/>
            <a:ext cx="359989"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sp>
        <p:nvSpPr>
          <p:cNvPr id="19" name="AutoShape 15"/>
          <p:cNvSpPr>
            <a:spLocks noChangeArrowheads="1"/>
          </p:cNvSpPr>
          <p:nvPr/>
        </p:nvSpPr>
        <p:spPr bwMode="auto">
          <a:xfrm>
            <a:off x="6006353" y="3709147"/>
            <a:ext cx="334776"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sp>
        <p:nvSpPr>
          <p:cNvPr id="21" name="Rectangle 4"/>
          <p:cNvSpPr>
            <a:spLocks noChangeArrowheads="1"/>
          </p:cNvSpPr>
          <p:nvPr/>
        </p:nvSpPr>
        <p:spPr bwMode="auto">
          <a:xfrm>
            <a:off x="6343931" y="1637460"/>
            <a:ext cx="3651407" cy="958936"/>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buFontTx/>
              <a:buChar char="•"/>
            </a:pPr>
            <a:r>
              <a:rPr lang="en-US" altLang="ar-SA" sz="1588" b="1" dirty="0">
                <a:solidFill>
                  <a:srgbClr val="000000"/>
                </a:solidFill>
                <a:latin typeface="Arial" panose="020B0604020202020204" pitchFamily="34" charset="0"/>
              </a:rPr>
              <a:t> Adjusting Prices for Psychological</a:t>
            </a:r>
          </a:p>
          <a:p>
            <a:pPr>
              <a:lnSpc>
                <a:spcPct val="90000"/>
              </a:lnSpc>
              <a:buFontTx/>
              <a:buChar char=" "/>
            </a:pPr>
            <a:r>
              <a:rPr lang="en-US" altLang="ar-SA" sz="1588" b="1" dirty="0">
                <a:solidFill>
                  <a:srgbClr val="000000"/>
                </a:solidFill>
                <a:latin typeface="Arial" panose="020B0604020202020204" pitchFamily="34" charset="0"/>
              </a:rPr>
              <a:t>Effect.</a:t>
            </a:r>
          </a:p>
          <a:p>
            <a:pPr>
              <a:lnSpc>
                <a:spcPct val="90000"/>
              </a:lnSpc>
              <a:buFontTx/>
              <a:buChar char="•"/>
            </a:pPr>
            <a:r>
              <a:rPr lang="en-US" altLang="ar-SA" sz="1588" b="1" dirty="0">
                <a:solidFill>
                  <a:srgbClr val="000000"/>
                </a:solidFill>
                <a:latin typeface="Arial" panose="020B0604020202020204" pitchFamily="34" charset="0"/>
              </a:rPr>
              <a:t>Price Used as a Quality Indicator.</a:t>
            </a:r>
          </a:p>
          <a:p>
            <a:pPr latinLnBrk="1">
              <a:lnSpc>
                <a:spcPct val="90000"/>
              </a:lnSpc>
              <a:buFontTx/>
              <a:buChar char="•"/>
            </a:pPr>
            <a:endParaRPr lang="en-US" altLang="ar-SA" sz="1588" b="1" dirty="0">
              <a:solidFill>
                <a:srgbClr val="000000"/>
              </a:solidFill>
              <a:latin typeface="Arial" panose="020B0604020202020204" pitchFamily="34" charset="0"/>
            </a:endParaRPr>
          </a:p>
        </p:txBody>
      </p:sp>
      <p:sp>
        <p:nvSpPr>
          <p:cNvPr id="22" name="Rectangle 6"/>
          <p:cNvSpPr>
            <a:spLocks noChangeArrowheads="1"/>
          </p:cNvSpPr>
          <p:nvPr/>
        </p:nvSpPr>
        <p:spPr bwMode="auto">
          <a:xfrm>
            <a:off x="6352335" y="2598364"/>
            <a:ext cx="3508314" cy="739004"/>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buFontTx/>
              <a:buChar char="•"/>
            </a:pPr>
            <a:r>
              <a:rPr lang="en-US" altLang="ar-SA" sz="1588" b="1" dirty="0">
                <a:solidFill>
                  <a:srgbClr val="000000"/>
                </a:solidFill>
                <a:latin typeface="Arial" panose="020B0604020202020204" pitchFamily="34" charset="0"/>
              </a:rPr>
              <a:t> Temporarily Reducing Prices to</a:t>
            </a:r>
          </a:p>
          <a:p>
            <a:pPr>
              <a:lnSpc>
                <a:spcPct val="90000"/>
              </a:lnSpc>
              <a:buFontTx/>
              <a:buChar char=" "/>
            </a:pPr>
            <a:r>
              <a:rPr lang="en-US" altLang="ar-SA" sz="1588" b="1" dirty="0">
                <a:solidFill>
                  <a:srgbClr val="000000"/>
                </a:solidFill>
                <a:latin typeface="Arial" panose="020B0604020202020204" pitchFamily="34" charset="0"/>
              </a:rPr>
              <a:t> Increase Short-Run Sales.</a:t>
            </a:r>
          </a:p>
          <a:p>
            <a:pPr>
              <a:lnSpc>
                <a:spcPct val="90000"/>
              </a:lnSpc>
              <a:buFontTx/>
              <a:buChar char="•"/>
            </a:pPr>
            <a:r>
              <a:rPr lang="en-US" altLang="ar-SA" sz="1588" b="1" dirty="0">
                <a:solidFill>
                  <a:srgbClr val="000000"/>
                </a:solidFill>
                <a:latin typeface="Arial" panose="020B0604020202020204" pitchFamily="34" charset="0"/>
              </a:rPr>
              <a:t> i.e. Loss Leaders, Special-Events</a:t>
            </a:r>
          </a:p>
        </p:txBody>
      </p:sp>
      <p:sp>
        <p:nvSpPr>
          <p:cNvPr id="23" name="Rectangle 7"/>
          <p:cNvSpPr>
            <a:spLocks noChangeArrowheads="1"/>
          </p:cNvSpPr>
          <p:nvPr/>
        </p:nvSpPr>
        <p:spPr bwMode="auto">
          <a:xfrm>
            <a:off x="6350934" y="3588684"/>
            <a:ext cx="4024480" cy="2498460"/>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none"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buFontTx/>
              <a:buChar char="•"/>
            </a:pPr>
            <a:r>
              <a:rPr lang="en-US" altLang="ar-SA" sz="1588" b="1" dirty="0">
                <a:solidFill>
                  <a:srgbClr val="000000"/>
                </a:solidFill>
                <a:latin typeface="Arial" panose="020B0604020202020204" pitchFamily="34" charset="0"/>
              </a:rPr>
              <a:t> Adjusting Prices to Account for the 	</a:t>
            </a:r>
          </a:p>
          <a:p>
            <a:pPr>
              <a:lnSpc>
                <a:spcPct val="90000"/>
              </a:lnSpc>
              <a:buFontTx/>
              <a:buChar char=" "/>
            </a:pPr>
            <a:r>
              <a:rPr lang="en-US" altLang="ar-SA" sz="1588" b="1" dirty="0">
                <a:solidFill>
                  <a:srgbClr val="000000"/>
                </a:solidFill>
                <a:latin typeface="Arial" panose="020B0604020202020204" pitchFamily="34" charset="0"/>
              </a:rPr>
              <a:t>Geographic Location of Customers.</a:t>
            </a:r>
          </a:p>
          <a:p>
            <a:pPr>
              <a:lnSpc>
                <a:spcPct val="90000"/>
              </a:lnSpc>
              <a:buFontTx/>
              <a:buChar char="•"/>
            </a:pPr>
            <a:r>
              <a:rPr lang="en-US" altLang="ar-SA" sz="1588" b="1" dirty="0">
                <a:solidFill>
                  <a:srgbClr val="000000"/>
                </a:solidFill>
                <a:latin typeface="Arial" panose="020B0604020202020204" pitchFamily="34" charset="0"/>
              </a:rPr>
              <a:t> i.e. FOB-Origin, Uniform-Delivered, </a:t>
            </a:r>
          </a:p>
          <a:p>
            <a:pPr>
              <a:lnSpc>
                <a:spcPct val="90000"/>
              </a:lnSpc>
              <a:buFontTx/>
              <a:buChar char=" "/>
            </a:pPr>
            <a:r>
              <a:rPr lang="en-US" altLang="ar-SA" sz="1588" b="1" dirty="0">
                <a:solidFill>
                  <a:srgbClr val="000000"/>
                </a:solidFill>
                <a:latin typeface="Arial" panose="020B0604020202020204" pitchFamily="34" charset="0"/>
              </a:rPr>
              <a:t>Zone Pricing, Basing-Point, &amp; </a:t>
            </a:r>
          </a:p>
          <a:p>
            <a:pPr>
              <a:lnSpc>
                <a:spcPct val="90000"/>
              </a:lnSpc>
              <a:buFontTx/>
              <a:buChar char=" "/>
            </a:pPr>
            <a:r>
              <a:rPr lang="en-US" altLang="ar-SA" sz="1588" b="1" dirty="0">
                <a:solidFill>
                  <a:srgbClr val="000000"/>
                </a:solidFill>
                <a:latin typeface="Arial" panose="020B0604020202020204" pitchFamily="34" charset="0"/>
              </a:rPr>
              <a:t>Freight-Absorption.</a:t>
            </a:r>
          </a:p>
          <a:p>
            <a:pPr>
              <a:lnSpc>
                <a:spcPct val="90000"/>
              </a:lnSpc>
              <a:buFontTx/>
              <a:buChar char=" "/>
            </a:pPr>
            <a:endParaRPr lang="en-US" altLang="ar-SA" sz="1588" b="1" dirty="0">
              <a:solidFill>
                <a:srgbClr val="000000"/>
              </a:solidFill>
              <a:latin typeface="Arial" panose="020B0604020202020204" pitchFamily="34" charset="0"/>
            </a:endParaRPr>
          </a:p>
          <a:p>
            <a:pPr>
              <a:lnSpc>
                <a:spcPct val="90000"/>
              </a:lnSpc>
              <a:buFontTx/>
              <a:buChar char="•"/>
            </a:pPr>
            <a:r>
              <a:rPr lang="en-US" altLang="ar-SA" sz="1588" b="1" dirty="0">
                <a:solidFill>
                  <a:srgbClr val="000000"/>
                </a:solidFill>
                <a:latin typeface="Arial" panose="020B0604020202020204" pitchFamily="34" charset="0"/>
              </a:rPr>
              <a:t> Adjusting Prices for International </a:t>
            </a:r>
          </a:p>
          <a:p>
            <a:pPr>
              <a:lnSpc>
                <a:spcPct val="90000"/>
              </a:lnSpc>
              <a:buFontTx/>
              <a:buChar char=" "/>
            </a:pPr>
            <a:r>
              <a:rPr lang="en-US" altLang="ar-SA" sz="1588" b="1" dirty="0">
                <a:solidFill>
                  <a:srgbClr val="000000"/>
                </a:solidFill>
                <a:latin typeface="Arial" panose="020B0604020202020204" pitchFamily="34" charset="0"/>
              </a:rPr>
              <a:t>Markets.</a:t>
            </a:r>
          </a:p>
          <a:p>
            <a:pPr>
              <a:lnSpc>
                <a:spcPct val="90000"/>
              </a:lnSpc>
              <a:buFontTx/>
              <a:buChar char="•"/>
            </a:pPr>
            <a:r>
              <a:rPr lang="en-US" altLang="ar-SA" sz="1588" b="1" dirty="0">
                <a:solidFill>
                  <a:srgbClr val="000000"/>
                </a:solidFill>
                <a:latin typeface="Arial" panose="020B0604020202020204" pitchFamily="34" charset="0"/>
              </a:rPr>
              <a:t> Price Depends on Costs, Consumers,</a:t>
            </a:r>
          </a:p>
          <a:p>
            <a:pPr>
              <a:lnSpc>
                <a:spcPct val="90000"/>
              </a:lnSpc>
              <a:buFontTx/>
              <a:buChar char=" "/>
            </a:pPr>
            <a:r>
              <a:rPr lang="en-US" altLang="ar-SA" sz="1588" b="1" dirty="0">
                <a:solidFill>
                  <a:srgbClr val="000000"/>
                </a:solidFill>
                <a:latin typeface="Arial" panose="020B0604020202020204" pitchFamily="34" charset="0"/>
              </a:rPr>
              <a:t>Economic Conditions &amp; Other Factors. </a:t>
            </a:r>
          </a:p>
          <a:p>
            <a:pPr>
              <a:lnSpc>
                <a:spcPct val="90000"/>
              </a:lnSpc>
              <a:buFontTx/>
              <a:buChar char=" "/>
            </a:pPr>
            <a:r>
              <a:rPr lang="en-US" altLang="ar-SA" sz="1588" b="1" dirty="0">
                <a:solidFill>
                  <a:srgbClr val="000000"/>
                </a:solidFill>
                <a:latin typeface="Arial" panose="020B0604020202020204" pitchFamily="34" charset="0"/>
              </a:rPr>
              <a:t> </a:t>
            </a:r>
          </a:p>
        </p:txBody>
      </p:sp>
      <p:sp>
        <p:nvSpPr>
          <p:cNvPr id="24" name="AutoShape 16"/>
          <p:cNvSpPr>
            <a:spLocks noChangeArrowheads="1"/>
          </p:cNvSpPr>
          <p:nvPr/>
        </p:nvSpPr>
        <p:spPr bwMode="auto">
          <a:xfrm>
            <a:off x="6014758" y="2644589"/>
            <a:ext cx="334776" cy="469247"/>
          </a:xfrm>
          <a:prstGeom prst="rightArrow">
            <a:avLst>
              <a:gd name="adj1" fmla="val 50000"/>
              <a:gd name="adj2" fmla="val 50014"/>
            </a:avLst>
          </a:prstGeom>
          <a:gradFill rotWithShape="0">
            <a:gsLst>
              <a:gs pos="0">
                <a:srgbClr val="9234DB"/>
              </a:gs>
              <a:gs pos="100000">
                <a:srgbClr val="9234DB">
                  <a:gamma/>
                  <a:shade val="20000"/>
                  <a:invGamma/>
                </a:srgbClr>
              </a:gs>
            </a:gsLst>
            <a:lin ang="0" scaled="1"/>
          </a:gradFill>
          <a:ln w="12700">
            <a:noFill/>
            <a:miter lim="800000"/>
            <a:headEnd/>
            <a:tailEnd/>
          </a:ln>
          <a:effectLst>
            <a:outerShdw dist="107763" dir="2700000" algn="ctr" rotWithShape="0">
              <a:schemeClr val="tx1"/>
            </a:outerShdw>
          </a:effectLst>
        </p:spPr>
        <p:txBody>
          <a:bodyPr wrap="none" anchor="ctr"/>
          <a:lstStyle/>
          <a:p>
            <a:pPr>
              <a:defRPr/>
            </a:pPr>
            <a:endParaRPr lang="en-US" sz="1588"/>
          </a:p>
        </p:txBody>
      </p:sp>
      <p:pic>
        <p:nvPicPr>
          <p:cNvPr id="25" name="Picture 24">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248806999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95939" y="660571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41069" y="6473256"/>
            <a:ext cx="531606" cy="342190"/>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33</a:t>
            </a:fld>
            <a:endParaRPr lang="en-US" sz="1600">
              <a:solidFill>
                <a:schemeClr val="tx1"/>
              </a:solidFill>
            </a:endParaRPr>
          </a:p>
        </p:txBody>
      </p:sp>
      <p:sp>
        <p:nvSpPr>
          <p:cNvPr id="11" name="Rectangle 10"/>
          <p:cNvSpPr txBox="1">
            <a:spLocks/>
          </p:cNvSpPr>
          <p:nvPr/>
        </p:nvSpPr>
        <p:spPr>
          <a:xfrm>
            <a:off x="1157672" y="438944"/>
            <a:ext cx="9183030" cy="746127"/>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b="1" smtClean="0">
                <a:solidFill>
                  <a:schemeClr val="bg1"/>
                </a:solidFill>
                <a:latin typeface="Aharoni" panose="02010803020104030203" pitchFamily="2" charset="-79"/>
                <a:cs typeface="Aharoni" panose="02010803020104030203" pitchFamily="2" charset="-79"/>
              </a:rPr>
              <a:t>Price Changes</a:t>
            </a:r>
            <a:endParaRPr lang="en-US" altLang="ar-SA" b="1">
              <a:solidFill>
                <a:schemeClr val="bg1"/>
              </a:solidFill>
              <a:latin typeface="Aharoni" panose="02010803020104030203" pitchFamily="2" charset="-79"/>
              <a:cs typeface="Aharoni" panose="02010803020104030203" pitchFamily="2" charset="-79"/>
            </a:endParaRPr>
          </a:p>
        </p:txBody>
      </p:sp>
      <p:sp>
        <p:nvSpPr>
          <p:cNvPr id="12" name="Rectangle 11"/>
          <p:cNvSpPr txBox="1">
            <a:spLocks/>
          </p:cNvSpPr>
          <p:nvPr/>
        </p:nvSpPr>
        <p:spPr>
          <a:xfrm>
            <a:off x="2165131" y="1610199"/>
            <a:ext cx="8923283" cy="4780091"/>
          </a:xfrm>
          <a:prstGeom prst="rect">
            <a:avLst/>
          </a:prstGeom>
          <a:ln>
            <a:solidFill>
              <a:schemeClr val="tx1"/>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75000"/>
              </a:lnSpc>
              <a:buFontTx/>
              <a:buNone/>
            </a:pPr>
            <a:r>
              <a:rPr lang="en-US" altLang="ar-SA" sz="2400" b="1" u="sng" smtClean="0">
                <a:solidFill>
                  <a:srgbClr val="000099"/>
                </a:solidFill>
              </a:rPr>
              <a:t>Initiating Pricing Changes</a:t>
            </a:r>
          </a:p>
          <a:p>
            <a:pPr>
              <a:lnSpc>
                <a:spcPct val="75000"/>
              </a:lnSpc>
            </a:pPr>
            <a:r>
              <a:rPr lang="en-US" altLang="ar-SA" sz="2400" b="1" smtClean="0">
                <a:solidFill>
                  <a:schemeClr val="tx2"/>
                </a:solidFill>
              </a:rPr>
              <a:t>Price cuts</a:t>
            </a:r>
            <a:r>
              <a:rPr lang="en-US" altLang="ar-SA" sz="2400" smtClean="0"/>
              <a:t> is a reduction in selling price.</a:t>
            </a:r>
          </a:p>
          <a:p>
            <a:pPr lvl="1">
              <a:lnSpc>
                <a:spcPct val="75000"/>
              </a:lnSpc>
            </a:pPr>
            <a:r>
              <a:rPr lang="en-US" altLang="ar-SA" sz="2000" smtClean="0"/>
              <a:t>Excess capacity</a:t>
            </a:r>
          </a:p>
          <a:p>
            <a:pPr lvl="1">
              <a:lnSpc>
                <a:spcPct val="75000"/>
              </a:lnSpc>
            </a:pPr>
            <a:r>
              <a:rPr lang="en-US" altLang="ar-SA" sz="2000" smtClean="0"/>
              <a:t>Increase market share</a:t>
            </a:r>
          </a:p>
          <a:p>
            <a:pPr>
              <a:lnSpc>
                <a:spcPct val="75000"/>
              </a:lnSpc>
            </a:pPr>
            <a:r>
              <a:rPr lang="en-US" altLang="ar-SA" sz="2400" b="1" smtClean="0">
                <a:solidFill>
                  <a:schemeClr val="tx2"/>
                </a:solidFill>
              </a:rPr>
              <a:t>Price increases</a:t>
            </a:r>
            <a:r>
              <a:rPr lang="en-US" altLang="ar-SA" sz="2400" smtClean="0"/>
              <a:t> is an increase in selling price</a:t>
            </a:r>
          </a:p>
          <a:p>
            <a:pPr lvl="1">
              <a:lnSpc>
                <a:spcPct val="75000"/>
              </a:lnSpc>
            </a:pPr>
            <a:r>
              <a:rPr lang="en-US" altLang="ar-SA" smtClean="0"/>
              <a:t>Cost inflation</a:t>
            </a:r>
          </a:p>
          <a:p>
            <a:pPr lvl="1">
              <a:lnSpc>
                <a:spcPct val="75000"/>
              </a:lnSpc>
            </a:pPr>
            <a:r>
              <a:rPr lang="en-US" altLang="ar-SA" smtClean="0"/>
              <a:t>Increased demand and lack of supply</a:t>
            </a:r>
          </a:p>
          <a:p>
            <a:pPr>
              <a:lnSpc>
                <a:spcPct val="75000"/>
              </a:lnSpc>
              <a:buFontTx/>
              <a:buNone/>
            </a:pPr>
            <a:r>
              <a:rPr lang="en-US" altLang="ar-SA" sz="2400" b="1" u="sng" smtClean="0">
                <a:solidFill>
                  <a:srgbClr val="000099"/>
                </a:solidFill>
              </a:rPr>
              <a:t>Buyers’ Interpretation to Price Changes</a:t>
            </a:r>
          </a:p>
          <a:p>
            <a:pPr>
              <a:lnSpc>
                <a:spcPct val="75000"/>
              </a:lnSpc>
            </a:pPr>
            <a:r>
              <a:rPr lang="en-US" altLang="ar-SA" sz="2400" b="1" smtClean="0">
                <a:solidFill>
                  <a:schemeClr val="tx2"/>
                </a:solidFill>
              </a:rPr>
              <a:t>Price cuts</a:t>
            </a:r>
          </a:p>
          <a:p>
            <a:pPr lvl="1">
              <a:lnSpc>
                <a:spcPct val="75000"/>
              </a:lnSpc>
            </a:pPr>
            <a:r>
              <a:rPr lang="en-US" altLang="ar-SA" sz="2000" smtClean="0"/>
              <a:t>New models will be available</a:t>
            </a:r>
          </a:p>
          <a:p>
            <a:pPr lvl="1">
              <a:lnSpc>
                <a:spcPct val="75000"/>
              </a:lnSpc>
            </a:pPr>
            <a:r>
              <a:rPr lang="en-US" altLang="ar-SA" sz="2000" smtClean="0"/>
              <a:t>Models are not selling well</a:t>
            </a:r>
          </a:p>
          <a:p>
            <a:pPr lvl="1">
              <a:lnSpc>
                <a:spcPct val="75000"/>
              </a:lnSpc>
            </a:pPr>
            <a:r>
              <a:rPr lang="en-US" altLang="ar-SA" sz="2000" smtClean="0"/>
              <a:t>Quality issues</a:t>
            </a:r>
          </a:p>
          <a:p>
            <a:pPr>
              <a:lnSpc>
                <a:spcPct val="75000"/>
              </a:lnSpc>
            </a:pPr>
            <a:r>
              <a:rPr lang="en-US" altLang="ar-SA" sz="2400" b="1" smtClean="0">
                <a:solidFill>
                  <a:schemeClr val="tx2"/>
                </a:solidFill>
              </a:rPr>
              <a:t>Price increases</a:t>
            </a:r>
          </a:p>
          <a:p>
            <a:pPr lvl="1">
              <a:lnSpc>
                <a:spcPct val="75000"/>
              </a:lnSpc>
            </a:pPr>
            <a:r>
              <a:rPr lang="en-US" altLang="ar-SA" sz="2000" smtClean="0"/>
              <a:t>Product is “hot”</a:t>
            </a:r>
          </a:p>
          <a:p>
            <a:pPr lvl="1">
              <a:lnSpc>
                <a:spcPct val="75000"/>
              </a:lnSpc>
            </a:pPr>
            <a:r>
              <a:rPr lang="en-US" altLang="ar-SA" sz="2000" smtClean="0"/>
              <a:t>Company greed</a:t>
            </a:r>
            <a:endParaRPr lang="en-US" altLang="ar-SA" sz="2000"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1832399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1" end="1"/>
                                            </p:txEl>
                                          </p:spTgt>
                                        </p:tgtEl>
                                        <p:attrNameLst>
                                          <p:attrName>style.visibility</p:attrName>
                                        </p:attrNameLst>
                                      </p:cBhvr>
                                      <p:to>
                                        <p:strVal val="visible"/>
                                      </p:to>
                                    </p:set>
                                    <p:animEffect transition="in" filter="wipe(left)">
                                      <p:cBhvr>
                                        <p:cTn id="7" dur="500"/>
                                        <p:tgtEl>
                                          <p:spTgt spid="1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wipe(left)">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wipe(left)">
                                      <p:cBhvr>
                                        <p:cTn id="17" dur="500"/>
                                        <p:tgtEl>
                                          <p:spTgt spid="1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4" end="4"/>
                                            </p:txEl>
                                          </p:spTgt>
                                        </p:tgtEl>
                                        <p:attrNameLst>
                                          <p:attrName>style.visibility</p:attrName>
                                        </p:attrNameLst>
                                      </p:cBhvr>
                                      <p:to>
                                        <p:strVal val="visible"/>
                                      </p:to>
                                    </p:set>
                                    <p:animEffect transition="in" filter="wipe(left)">
                                      <p:cBhvr>
                                        <p:cTn id="22" dur="500"/>
                                        <p:tgtEl>
                                          <p:spTgt spid="12">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5" end="5"/>
                                            </p:txEl>
                                          </p:spTgt>
                                        </p:tgtEl>
                                        <p:attrNameLst>
                                          <p:attrName>style.visibility</p:attrName>
                                        </p:attrNameLst>
                                      </p:cBhvr>
                                      <p:to>
                                        <p:strVal val="visible"/>
                                      </p:to>
                                    </p:set>
                                    <p:animEffect transition="in" filter="wipe(left)">
                                      <p:cBhvr>
                                        <p:cTn id="27" dur="500"/>
                                        <p:tgtEl>
                                          <p:spTgt spid="12">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6" end="6"/>
                                            </p:txEl>
                                          </p:spTgt>
                                        </p:tgtEl>
                                        <p:attrNameLst>
                                          <p:attrName>style.visibility</p:attrName>
                                        </p:attrNameLst>
                                      </p:cBhvr>
                                      <p:to>
                                        <p:strVal val="visible"/>
                                      </p:to>
                                    </p:set>
                                    <p:animEffect transition="in" filter="wipe(left)">
                                      <p:cBhvr>
                                        <p:cTn id="32" dur="500"/>
                                        <p:tgtEl>
                                          <p:spTgt spid="12">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7" end="7"/>
                                            </p:txEl>
                                          </p:spTgt>
                                        </p:tgtEl>
                                        <p:attrNameLst>
                                          <p:attrName>style.visibility</p:attrName>
                                        </p:attrNameLst>
                                      </p:cBhvr>
                                      <p:to>
                                        <p:strVal val="visible"/>
                                      </p:to>
                                    </p:set>
                                    <p:animEffect transition="in" filter="wipe(left)">
                                      <p:cBhvr>
                                        <p:cTn id="37" dur="500"/>
                                        <p:tgtEl>
                                          <p:spTgt spid="12">
                                            <p:txEl>
                                              <p:pRg st="7" end="7"/>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2">
                                            <p:txEl>
                                              <p:pRg st="8" end="8"/>
                                            </p:txEl>
                                          </p:spTgt>
                                        </p:tgtEl>
                                        <p:attrNameLst>
                                          <p:attrName>style.visibility</p:attrName>
                                        </p:attrNameLst>
                                      </p:cBhvr>
                                      <p:to>
                                        <p:strVal val="visible"/>
                                      </p:to>
                                    </p:set>
                                    <p:animEffect transition="in" filter="wipe(left)">
                                      <p:cBhvr>
                                        <p:cTn id="42" dur="500"/>
                                        <p:tgtEl>
                                          <p:spTgt spid="12">
                                            <p:txEl>
                                              <p:pRg st="8" end="8"/>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2">
                                            <p:txEl>
                                              <p:pRg st="9" end="9"/>
                                            </p:txEl>
                                          </p:spTgt>
                                        </p:tgtEl>
                                        <p:attrNameLst>
                                          <p:attrName>style.visibility</p:attrName>
                                        </p:attrNameLst>
                                      </p:cBhvr>
                                      <p:to>
                                        <p:strVal val="visible"/>
                                      </p:to>
                                    </p:set>
                                    <p:animEffect transition="in" filter="wipe(left)">
                                      <p:cBhvr>
                                        <p:cTn id="47" dur="500"/>
                                        <p:tgtEl>
                                          <p:spTgt spid="12">
                                            <p:txEl>
                                              <p:pRg st="9" end="9"/>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12">
                                            <p:txEl>
                                              <p:pRg st="10" end="10"/>
                                            </p:txEl>
                                          </p:spTgt>
                                        </p:tgtEl>
                                        <p:attrNameLst>
                                          <p:attrName>style.visibility</p:attrName>
                                        </p:attrNameLst>
                                      </p:cBhvr>
                                      <p:to>
                                        <p:strVal val="visible"/>
                                      </p:to>
                                    </p:set>
                                    <p:animEffect transition="in" filter="wipe(left)">
                                      <p:cBhvr>
                                        <p:cTn id="52" dur="500"/>
                                        <p:tgtEl>
                                          <p:spTgt spid="12">
                                            <p:txEl>
                                              <p:pRg st="10" end="1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12">
                                            <p:txEl>
                                              <p:pRg st="11" end="11"/>
                                            </p:txEl>
                                          </p:spTgt>
                                        </p:tgtEl>
                                        <p:attrNameLst>
                                          <p:attrName>style.visibility</p:attrName>
                                        </p:attrNameLst>
                                      </p:cBhvr>
                                      <p:to>
                                        <p:strVal val="visible"/>
                                      </p:to>
                                    </p:set>
                                    <p:animEffect transition="in" filter="wipe(left)">
                                      <p:cBhvr>
                                        <p:cTn id="57" dur="500"/>
                                        <p:tgtEl>
                                          <p:spTgt spid="12">
                                            <p:txEl>
                                              <p:pRg st="11" end="11"/>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12">
                                            <p:txEl>
                                              <p:pRg st="12" end="12"/>
                                            </p:txEl>
                                          </p:spTgt>
                                        </p:tgtEl>
                                        <p:attrNameLst>
                                          <p:attrName>style.visibility</p:attrName>
                                        </p:attrNameLst>
                                      </p:cBhvr>
                                      <p:to>
                                        <p:strVal val="visible"/>
                                      </p:to>
                                    </p:set>
                                    <p:animEffect transition="in" filter="wipe(left)">
                                      <p:cBhvr>
                                        <p:cTn id="62" dur="500"/>
                                        <p:tgtEl>
                                          <p:spTgt spid="12">
                                            <p:txEl>
                                              <p:pRg st="12" end="12"/>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12">
                                            <p:txEl>
                                              <p:pRg st="13" end="13"/>
                                            </p:txEl>
                                          </p:spTgt>
                                        </p:tgtEl>
                                        <p:attrNameLst>
                                          <p:attrName>style.visibility</p:attrName>
                                        </p:attrNameLst>
                                      </p:cBhvr>
                                      <p:to>
                                        <p:strVal val="visible"/>
                                      </p:to>
                                    </p:set>
                                    <p:animEffect transition="in" filter="wipe(left)">
                                      <p:cBhvr>
                                        <p:cTn id="67" dur="500"/>
                                        <p:tgtEl>
                                          <p:spTgt spid="12">
                                            <p:txEl>
                                              <p:pRg st="13" end="13"/>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12">
                                            <p:txEl>
                                              <p:pRg st="14" end="14"/>
                                            </p:txEl>
                                          </p:spTgt>
                                        </p:tgtEl>
                                        <p:attrNameLst>
                                          <p:attrName>style.visibility</p:attrName>
                                        </p:attrNameLst>
                                      </p:cBhvr>
                                      <p:to>
                                        <p:strVal val="visible"/>
                                      </p:to>
                                    </p:set>
                                    <p:animEffect transition="in" filter="wipe(left)">
                                      <p:cBhvr>
                                        <p:cTn id="72" dur="500"/>
                                        <p:tgtEl>
                                          <p:spTgt spid="12">
                                            <p:txEl>
                                              <p:pRg st="14" end="1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353039" y="6531669"/>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6167" y="-20699"/>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02489" y="6373791"/>
            <a:ext cx="570186" cy="362716"/>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34</a:t>
            </a:fld>
            <a:endParaRPr lang="en-US" sz="1600">
              <a:solidFill>
                <a:schemeClr val="tx1"/>
              </a:solidFill>
            </a:endParaRPr>
          </a:p>
        </p:txBody>
      </p:sp>
      <p:sp>
        <p:nvSpPr>
          <p:cNvPr id="11" name="Rectangle 10"/>
          <p:cNvSpPr txBox="1">
            <a:spLocks/>
          </p:cNvSpPr>
          <p:nvPr/>
        </p:nvSpPr>
        <p:spPr>
          <a:xfrm>
            <a:off x="739668" y="462023"/>
            <a:ext cx="10515600" cy="761148"/>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b="1" dirty="0" smtClean="0">
                <a:solidFill>
                  <a:schemeClr val="bg1"/>
                </a:solidFill>
                <a:latin typeface="Aharoni" panose="02010803020104030203" pitchFamily="2" charset="-79"/>
                <a:cs typeface="Aharoni" panose="02010803020104030203" pitchFamily="2" charset="-79"/>
              </a:rPr>
              <a:t>Price Changes</a:t>
            </a:r>
            <a:endParaRPr lang="en-US" altLang="ar-SA" b="1" dirty="0">
              <a:solidFill>
                <a:schemeClr val="bg1"/>
              </a:solidFill>
              <a:latin typeface="Aharoni" panose="02010803020104030203" pitchFamily="2" charset="-79"/>
              <a:cs typeface="Aharoni" panose="02010803020104030203" pitchFamily="2" charset="-79"/>
            </a:endParaRPr>
          </a:p>
        </p:txBody>
      </p:sp>
      <p:sp>
        <p:nvSpPr>
          <p:cNvPr id="12" name="Rectangle 11"/>
          <p:cNvSpPr txBox="1">
            <a:spLocks/>
          </p:cNvSpPr>
          <p:nvPr/>
        </p:nvSpPr>
        <p:spPr>
          <a:xfrm>
            <a:off x="1803840" y="1572373"/>
            <a:ext cx="9451428" cy="4242817"/>
          </a:xfrm>
          <a:prstGeom prst="rect">
            <a:avLst/>
          </a:prstGeom>
          <a:ln>
            <a:solidFill>
              <a:schemeClr val="tx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85000"/>
              </a:lnSpc>
              <a:buFontTx/>
              <a:buNone/>
            </a:pPr>
            <a:r>
              <a:rPr lang="en-US" altLang="ar-SA" sz="2200" b="1" u="sng" dirty="0" smtClean="0">
                <a:solidFill>
                  <a:srgbClr val="000099"/>
                </a:solidFill>
              </a:rPr>
              <a:t>Responding to Price Changes</a:t>
            </a:r>
          </a:p>
          <a:p>
            <a:pPr>
              <a:lnSpc>
                <a:spcPct val="85000"/>
              </a:lnSpc>
            </a:pPr>
            <a:r>
              <a:rPr lang="en-US" altLang="ar-SA" sz="2400" b="1" dirty="0" smtClean="0">
                <a:solidFill>
                  <a:schemeClr val="tx2"/>
                </a:solidFill>
              </a:rPr>
              <a:t>Questions</a:t>
            </a:r>
          </a:p>
          <a:p>
            <a:pPr lvl="1">
              <a:lnSpc>
                <a:spcPct val="85000"/>
              </a:lnSpc>
            </a:pPr>
            <a:r>
              <a:rPr lang="en-US" altLang="ar-SA" sz="2000" b="1" dirty="0" smtClean="0"/>
              <a:t>Why did the competitor change the price?</a:t>
            </a:r>
          </a:p>
          <a:p>
            <a:pPr lvl="1">
              <a:lnSpc>
                <a:spcPct val="85000"/>
              </a:lnSpc>
            </a:pPr>
            <a:r>
              <a:rPr lang="en-US" altLang="ar-SA" sz="2000" b="1" dirty="0" smtClean="0"/>
              <a:t>Is the price cut permanent or temporary?</a:t>
            </a:r>
          </a:p>
          <a:p>
            <a:pPr lvl="1">
              <a:lnSpc>
                <a:spcPct val="85000"/>
              </a:lnSpc>
            </a:pPr>
            <a:r>
              <a:rPr lang="en-US" altLang="ar-SA" sz="2000" b="1" dirty="0" smtClean="0"/>
              <a:t>What is the effect on market share and profits?</a:t>
            </a:r>
          </a:p>
          <a:p>
            <a:pPr lvl="1">
              <a:lnSpc>
                <a:spcPct val="85000"/>
              </a:lnSpc>
            </a:pPr>
            <a:r>
              <a:rPr lang="en-US" altLang="ar-SA" sz="2000" b="1" dirty="0" smtClean="0"/>
              <a:t>Will competitors respond?</a:t>
            </a:r>
          </a:p>
          <a:p>
            <a:pPr>
              <a:lnSpc>
                <a:spcPct val="85000"/>
              </a:lnSpc>
            </a:pPr>
            <a:r>
              <a:rPr lang="en-US" altLang="ar-SA" sz="2400" b="1" dirty="0" smtClean="0">
                <a:solidFill>
                  <a:schemeClr val="tx2"/>
                </a:solidFill>
              </a:rPr>
              <a:t>Solutions</a:t>
            </a:r>
          </a:p>
          <a:p>
            <a:pPr lvl="1">
              <a:lnSpc>
                <a:spcPct val="85000"/>
              </a:lnSpc>
            </a:pPr>
            <a:r>
              <a:rPr lang="en-US" altLang="ar-SA" sz="2000" b="1" dirty="0" smtClean="0"/>
              <a:t>Reduce price to match competition</a:t>
            </a:r>
          </a:p>
          <a:p>
            <a:pPr lvl="1">
              <a:lnSpc>
                <a:spcPct val="85000"/>
              </a:lnSpc>
            </a:pPr>
            <a:r>
              <a:rPr lang="en-US" altLang="ar-SA" sz="2000" b="1" dirty="0" smtClean="0"/>
              <a:t>Maintain price but raise the perceived value through communications</a:t>
            </a:r>
          </a:p>
          <a:p>
            <a:pPr lvl="1">
              <a:lnSpc>
                <a:spcPct val="85000"/>
              </a:lnSpc>
            </a:pPr>
            <a:r>
              <a:rPr lang="en-US" altLang="ar-SA" sz="2000" b="1" dirty="0" smtClean="0"/>
              <a:t>Improve quality and increase price</a:t>
            </a:r>
          </a:p>
          <a:p>
            <a:pPr lvl="1">
              <a:lnSpc>
                <a:spcPct val="85000"/>
              </a:lnSpc>
            </a:pPr>
            <a:r>
              <a:rPr lang="en-US" altLang="ar-SA" sz="2000" b="1" dirty="0" smtClean="0"/>
              <a:t>Launch a lower-price “fighting brand”</a:t>
            </a:r>
            <a:endParaRPr lang="en-US" altLang="ar-SA" sz="2000" b="1" dirty="0"/>
          </a:p>
        </p:txBody>
      </p:sp>
      <p:pic>
        <p:nvPicPr>
          <p:cNvPr id="13" name="Picture 12">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3431245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6" end="6"/>
                                            </p:txEl>
                                          </p:spTgt>
                                        </p:tgtEl>
                                        <p:attrNameLst>
                                          <p:attrName>style.visibility</p:attrName>
                                        </p:attrNameLst>
                                      </p:cBhvr>
                                      <p:to>
                                        <p:strVal val="visible"/>
                                      </p:to>
                                    </p:set>
                                    <p:animEffect transition="in" filter="wipe(left)">
                                      <p:cBhvr>
                                        <p:cTn id="12" dur="500"/>
                                        <p:tgtEl>
                                          <p:spTgt spid="12">
                                            <p:txEl>
                                              <p:pRg st="6" end="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1" end="1"/>
                                            </p:txEl>
                                          </p:spTgt>
                                        </p:tgtEl>
                                        <p:attrNameLst>
                                          <p:attrName>style.visibility</p:attrName>
                                        </p:attrNameLst>
                                      </p:cBhvr>
                                      <p:to>
                                        <p:strVal val="visible"/>
                                      </p:to>
                                    </p:set>
                                    <p:animEffect transition="in" filter="wipe(left)">
                                      <p:cBhvr>
                                        <p:cTn id="17" dur="500"/>
                                        <p:tgtEl>
                                          <p:spTgt spid="12">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2" end="2"/>
                                            </p:txEl>
                                          </p:spTgt>
                                        </p:tgtEl>
                                        <p:attrNameLst>
                                          <p:attrName>style.visibility</p:attrName>
                                        </p:attrNameLst>
                                      </p:cBhvr>
                                      <p:to>
                                        <p:strVal val="visible"/>
                                      </p:to>
                                    </p:set>
                                    <p:animEffect transition="in" filter="wipe(left)">
                                      <p:cBhvr>
                                        <p:cTn id="22" dur="500"/>
                                        <p:tgtEl>
                                          <p:spTgt spid="12">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3" end="3"/>
                                            </p:txEl>
                                          </p:spTgt>
                                        </p:tgtEl>
                                        <p:attrNameLst>
                                          <p:attrName>style.visibility</p:attrName>
                                        </p:attrNameLst>
                                      </p:cBhvr>
                                      <p:to>
                                        <p:strVal val="visible"/>
                                      </p:to>
                                    </p:set>
                                    <p:animEffect transition="in" filter="wipe(left)">
                                      <p:cBhvr>
                                        <p:cTn id="27" dur="500"/>
                                        <p:tgtEl>
                                          <p:spTgt spid="12">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4" end="4"/>
                                            </p:txEl>
                                          </p:spTgt>
                                        </p:tgtEl>
                                        <p:attrNameLst>
                                          <p:attrName>style.visibility</p:attrName>
                                        </p:attrNameLst>
                                      </p:cBhvr>
                                      <p:to>
                                        <p:strVal val="visible"/>
                                      </p:to>
                                    </p:set>
                                    <p:animEffect transition="in" filter="wipe(left)">
                                      <p:cBhvr>
                                        <p:cTn id="32" dur="500"/>
                                        <p:tgtEl>
                                          <p:spTgt spid="12">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5" end="5"/>
                                            </p:txEl>
                                          </p:spTgt>
                                        </p:tgtEl>
                                        <p:attrNameLst>
                                          <p:attrName>style.visibility</p:attrName>
                                        </p:attrNameLst>
                                      </p:cBhvr>
                                      <p:to>
                                        <p:strVal val="visible"/>
                                      </p:to>
                                    </p:set>
                                    <p:animEffect transition="in" filter="wipe(left)">
                                      <p:cBhvr>
                                        <p:cTn id="37" dur="500"/>
                                        <p:tgtEl>
                                          <p:spTgt spid="12">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wipe(left)">
                                      <p:cBhvr>
                                        <p:cTn id="42" dur="500"/>
                                        <p:tgtEl>
                                          <p:spTgt spid="1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12">
                                            <p:txEl>
                                              <p:pRg st="8" end="8"/>
                                            </p:txEl>
                                          </p:spTgt>
                                        </p:tgtEl>
                                        <p:attrNameLst>
                                          <p:attrName>style.visibility</p:attrName>
                                        </p:attrNameLst>
                                      </p:cBhvr>
                                      <p:to>
                                        <p:strVal val="visible"/>
                                      </p:to>
                                    </p:set>
                                    <p:animEffect transition="in" filter="wipe(left)">
                                      <p:cBhvr>
                                        <p:cTn id="47" dur="500"/>
                                        <p:tgtEl>
                                          <p:spTgt spid="12">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12">
                                            <p:txEl>
                                              <p:pRg st="9" end="9"/>
                                            </p:txEl>
                                          </p:spTgt>
                                        </p:tgtEl>
                                        <p:attrNameLst>
                                          <p:attrName>style.visibility</p:attrName>
                                        </p:attrNameLst>
                                      </p:cBhvr>
                                      <p:to>
                                        <p:strVal val="visible"/>
                                      </p:to>
                                    </p:set>
                                    <p:animEffect transition="in" filter="wipe(left)">
                                      <p:cBhvr>
                                        <p:cTn id="52" dur="500"/>
                                        <p:tgtEl>
                                          <p:spTgt spid="12">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12">
                                            <p:txEl>
                                              <p:pRg st="10" end="10"/>
                                            </p:txEl>
                                          </p:spTgt>
                                        </p:tgtEl>
                                        <p:attrNameLst>
                                          <p:attrName>style.visibility</p:attrName>
                                        </p:attrNameLst>
                                      </p:cBhvr>
                                      <p:to>
                                        <p:strVal val="visible"/>
                                      </p:to>
                                    </p:set>
                                    <p:animEffect transition="in" filter="wipe(left)">
                                      <p:cBhvr>
                                        <p:cTn id="57" dur="500"/>
                                        <p:tgtEl>
                                          <p:spTgt spid="12">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99633" y="6553258"/>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117"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548456" y="6516805"/>
            <a:ext cx="524219" cy="298641"/>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35</a:t>
            </a:fld>
            <a:endParaRPr lang="en-US" sz="1600">
              <a:solidFill>
                <a:schemeClr val="tx1"/>
              </a:solidFill>
            </a:endParaRPr>
          </a:p>
        </p:txBody>
      </p:sp>
      <p:sp>
        <p:nvSpPr>
          <p:cNvPr id="11" name="Rectangle 2"/>
          <p:cNvSpPr txBox="1">
            <a:spLocks noChangeArrowheads="1"/>
          </p:cNvSpPr>
          <p:nvPr/>
        </p:nvSpPr>
        <p:spPr>
          <a:xfrm>
            <a:off x="994644" y="457173"/>
            <a:ext cx="10337182" cy="889468"/>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smtClean="0">
                <a:solidFill>
                  <a:schemeClr val="bg1"/>
                </a:solidFill>
                <a:latin typeface="Aharoni" panose="02010803020104030203" pitchFamily="2" charset="-79"/>
                <a:cs typeface="Aharoni" panose="02010803020104030203" pitchFamily="2" charset="-79"/>
              </a:rPr>
              <a:t>Initiating and Responding to Price </a:t>
            </a:r>
            <a:br>
              <a:rPr lang="en-US" sz="2800" b="1" dirty="0" smtClean="0">
                <a:solidFill>
                  <a:schemeClr val="bg1"/>
                </a:solidFill>
                <a:latin typeface="Aharoni" panose="02010803020104030203" pitchFamily="2" charset="-79"/>
                <a:cs typeface="Aharoni" panose="02010803020104030203" pitchFamily="2" charset="-79"/>
              </a:rPr>
            </a:br>
            <a:r>
              <a:rPr lang="en-US" sz="2800" b="1" dirty="0" smtClean="0">
                <a:solidFill>
                  <a:schemeClr val="bg1"/>
                </a:solidFill>
                <a:latin typeface="Aharoni" panose="02010803020104030203" pitchFamily="2" charset="-79"/>
                <a:cs typeface="Aharoni" panose="02010803020104030203" pitchFamily="2" charset="-79"/>
              </a:rPr>
              <a:t>Changes</a:t>
            </a:r>
            <a:endParaRPr lang="en-US" sz="2800" b="1" dirty="0">
              <a:solidFill>
                <a:schemeClr val="bg1"/>
              </a:solidFill>
              <a:latin typeface="Aharoni" panose="02010803020104030203" pitchFamily="2" charset="-79"/>
              <a:cs typeface="Aharoni" panose="02010803020104030203" pitchFamily="2" charset="-79"/>
            </a:endParaRPr>
          </a:p>
        </p:txBody>
      </p:sp>
      <p:sp>
        <p:nvSpPr>
          <p:cNvPr id="12" name="Oval 3"/>
          <p:cNvSpPr>
            <a:spLocks noChangeArrowheads="1"/>
          </p:cNvSpPr>
          <p:nvPr/>
        </p:nvSpPr>
        <p:spPr bwMode="auto">
          <a:xfrm>
            <a:off x="7625603" y="4000500"/>
            <a:ext cx="2554941" cy="2185147"/>
          </a:xfrm>
          <a:prstGeom prst="ellipse">
            <a:avLst/>
          </a:prstGeom>
          <a:gradFill rotWithShape="0">
            <a:gsLst>
              <a:gs pos="0">
                <a:srgbClr val="FFFFFF"/>
              </a:gs>
              <a:gs pos="100000">
                <a:srgbClr val="F76681"/>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471" b="1" dirty="0">
                <a:solidFill>
                  <a:srgbClr val="000000"/>
                </a:solidFill>
                <a:latin typeface="Arial" panose="020B0604020202020204" pitchFamily="34" charset="0"/>
              </a:rPr>
              <a:t>Initiating</a:t>
            </a:r>
          </a:p>
          <a:p>
            <a:pPr algn="ctr">
              <a:lnSpc>
                <a:spcPct val="80000"/>
              </a:lnSpc>
            </a:pPr>
            <a:r>
              <a:rPr lang="en-US" altLang="ar-SA" sz="2471" b="1" dirty="0">
                <a:solidFill>
                  <a:srgbClr val="000000"/>
                </a:solidFill>
                <a:latin typeface="Arial" panose="020B0604020202020204" pitchFamily="34" charset="0"/>
              </a:rPr>
              <a:t>Price</a:t>
            </a:r>
          </a:p>
          <a:p>
            <a:pPr algn="ctr">
              <a:lnSpc>
                <a:spcPct val="80000"/>
              </a:lnSpc>
            </a:pPr>
            <a:r>
              <a:rPr lang="en-US" altLang="ar-SA" sz="2471" b="1" dirty="0">
                <a:solidFill>
                  <a:srgbClr val="000000"/>
                </a:solidFill>
                <a:latin typeface="Arial" panose="020B0604020202020204" pitchFamily="34" charset="0"/>
              </a:rPr>
              <a:t>Increases</a:t>
            </a:r>
          </a:p>
        </p:txBody>
      </p:sp>
      <p:sp>
        <p:nvSpPr>
          <p:cNvPr id="13" name="Oval 4"/>
          <p:cNvSpPr>
            <a:spLocks noChangeArrowheads="1"/>
          </p:cNvSpPr>
          <p:nvPr/>
        </p:nvSpPr>
        <p:spPr bwMode="auto">
          <a:xfrm>
            <a:off x="2413466" y="1344373"/>
            <a:ext cx="2508717" cy="1933015"/>
          </a:xfrm>
          <a:prstGeom prst="ellipse">
            <a:avLst/>
          </a:prstGeom>
          <a:gradFill rotWithShape="0">
            <a:gsLst>
              <a:gs pos="0">
                <a:srgbClr val="FFFFFF"/>
              </a:gs>
              <a:gs pos="100000">
                <a:srgbClr val="B760F9"/>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471" b="1" dirty="0">
                <a:solidFill>
                  <a:srgbClr val="000000"/>
                </a:solidFill>
                <a:latin typeface="Arial" panose="020B0604020202020204" pitchFamily="34" charset="0"/>
              </a:rPr>
              <a:t>Competitor</a:t>
            </a:r>
          </a:p>
          <a:p>
            <a:pPr algn="ctr">
              <a:lnSpc>
                <a:spcPct val="80000"/>
              </a:lnSpc>
            </a:pPr>
            <a:r>
              <a:rPr lang="en-US" altLang="ar-SA" sz="2471" b="1" dirty="0">
                <a:solidFill>
                  <a:srgbClr val="000000"/>
                </a:solidFill>
                <a:latin typeface="Arial" panose="020B0604020202020204" pitchFamily="34" charset="0"/>
              </a:rPr>
              <a:t>Reactions</a:t>
            </a:r>
          </a:p>
          <a:p>
            <a:pPr algn="ctr">
              <a:lnSpc>
                <a:spcPct val="80000"/>
              </a:lnSpc>
            </a:pPr>
            <a:r>
              <a:rPr lang="en-US" altLang="ar-SA" sz="2471" b="1" dirty="0">
                <a:solidFill>
                  <a:srgbClr val="000000"/>
                </a:solidFill>
                <a:latin typeface="Arial" panose="020B0604020202020204" pitchFamily="34" charset="0"/>
              </a:rPr>
              <a:t>to</a:t>
            </a:r>
          </a:p>
          <a:p>
            <a:pPr algn="ctr">
              <a:lnSpc>
                <a:spcPct val="80000"/>
              </a:lnSpc>
            </a:pPr>
            <a:r>
              <a:rPr lang="en-US" altLang="ar-SA" sz="2471" b="1" dirty="0">
                <a:solidFill>
                  <a:srgbClr val="000000"/>
                </a:solidFill>
                <a:latin typeface="Arial" panose="020B0604020202020204" pitchFamily="34" charset="0"/>
              </a:rPr>
              <a:t>Price </a:t>
            </a:r>
          </a:p>
          <a:p>
            <a:pPr algn="ctr">
              <a:lnSpc>
                <a:spcPct val="80000"/>
              </a:lnSpc>
            </a:pPr>
            <a:r>
              <a:rPr lang="en-US" altLang="ar-SA" sz="2471" b="1" dirty="0">
                <a:solidFill>
                  <a:srgbClr val="000000"/>
                </a:solidFill>
                <a:latin typeface="Arial" panose="020B0604020202020204" pitchFamily="34" charset="0"/>
              </a:rPr>
              <a:t>Changes</a:t>
            </a:r>
          </a:p>
        </p:txBody>
      </p:sp>
      <p:sp>
        <p:nvSpPr>
          <p:cNvPr id="14" name="Oval 5"/>
          <p:cNvSpPr>
            <a:spLocks noChangeArrowheads="1"/>
          </p:cNvSpPr>
          <p:nvPr/>
        </p:nvSpPr>
        <p:spPr bwMode="auto">
          <a:xfrm>
            <a:off x="7740103" y="1299144"/>
            <a:ext cx="2372846" cy="1997449"/>
          </a:xfrm>
          <a:prstGeom prst="ellipse">
            <a:avLst/>
          </a:prstGeom>
          <a:gradFill rotWithShape="0">
            <a:gsLst>
              <a:gs pos="0">
                <a:srgbClr val="FFFFFF"/>
              </a:gs>
              <a:gs pos="100000">
                <a:srgbClr val="F76681"/>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824" b="1">
                <a:solidFill>
                  <a:srgbClr val="000000"/>
                </a:solidFill>
                <a:latin typeface="Arial" panose="020B0604020202020204" pitchFamily="34" charset="0"/>
              </a:rPr>
              <a:t>  </a:t>
            </a:r>
            <a:r>
              <a:rPr lang="en-US" altLang="ar-SA" sz="2471" b="1">
                <a:solidFill>
                  <a:srgbClr val="000000"/>
                </a:solidFill>
                <a:latin typeface="Arial" panose="020B0604020202020204" pitchFamily="34" charset="0"/>
              </a:rPr>
              <a:t>Initiating </a:t>
            </a:r>
          </a:p>
          <a:p>
            <a:pPr algn="ctr">
              <a:lnSpc>
                <a:spcPct val="80000"/>
              </a:lnSpc>
            </a:pPr>
            <a:r>
              <a:rPr lang="en-US" altLang="ar-SA" sz="2471" b="1">
                <a:solidFill>
                  <a:srgbClr val="000000"/>
                </a:solidFill>
                <a:latin typeface="Arial" panose="020B0604020202020204" pitchFamily="34" charset="0"/>
              </a:rPr>
              <a:t>Price Cuts</a:t>
            </a:r>
          </a:p>
        </p:txBody>
      </p:sp>
      <p:sp>
        <p:nvSpPr>
          <p:cNvPr id="15" name="Oval 6"/>
          <p:cNvSpPr>
            <a:spLocks noChangeArrowheads="1"/>
          </p:cNvSpPr>
          <p:nvPr/>
        </p:nvSpPr>
        <p:spPr bwMode="auto">
          <a:xfrm>
            <a:off x="2045074" y="3966882"/>
            <a:ext cx="2665600" cy="2235574"/>
          </a:xfrm>
          <a:prstGeom prst="ellipse">
            <a:avLst/>
          </a:prstGeom>
          <a:gradFill rotWithShape="0">
            <a:gsLst>
              <a:gs pos="0">
                <a:srgbClr val="FFFFFF"/>
              </a:gs>
              <a:gs pos="100000">
                <a:srgbClr val="B760F9"/>
              </a:gs>
            </a:gsLst>
            <a:path path="shape">
              <a:fillToRect l="50000" t="50000" r="50000" b="50000"/>
            </a:path>
          </a:gradFill>
          <a:ln w="12700">
            <a:solidFill>
              <a:srgbClr val="000000"/>
            </a:solidFill>
            <a:round/>
            <a:headEnd/>
            <a:tailEnd/>
          </a:ln>
        </p:spPr>
        <p:txBody>
          <a:bodyPr wrap="none" lIns="57431" tIns="28015" rIns="57431" bIns="28015" anchor="ctr"/>
          <a:lstStyle>
            <a:lvl1pPr defTabSz="515938">
              <a:defRPr sz="2400">
                <a:solidFill>
                  <a:schemeClr val="tx1"/>
                </a:solidFill>
                <a:latin typeface="Times New Roman" panose="02020603050405020304" pitchFamily="18" charset="0"/>
              </a:defRPr>
            </a:lvl1pPr>
            <a:lvl2pPr marL="742950" indent="-285750" defTabSz="515938">
              <a:defRPr sz="2400">
                <a:solidFill>
                  <a:schemeClr val="tx1"/>
                </a:solidFill>
                <a:latin typeface="Times New Roman" panose="02020603050405020304" pitchFamily="18" charset="0"/>
              </a:defRPr>
            </a:lvl2pPr>
            <a:lvl3pPr marL="1143000" indent="-228600" defTabSz="515938">
              <a:defRPr sz="2400">
                <a:solidFill>
                  <a:schemeClr val="tx1"/>
                </a:solidFill>
                <a:latin typeface="Times New Roman" panose="02020603050405020304" pitchFamily="18" charset="0"/>
              </a:defRPr>
            </a:lvl3pPr>
            <a:lvl4pPr marL="1600200" indent="-228600" defTabSz="515938">
              <a:defRPr sz="2400">
                <a:solidFill>
                  <a:schemeClr val="tx1"/>
                </a:solidFill>
                <a:latin typeface="Times New Roman" panose="02020603050405020304" pitchFamily="18" charset="0"/>
              </a:defRPr>
            </a:lvl4pPr>
            <a:lvl5pPr marL="2057400" indent="-228600" defTabSz="515938">
              <a:defRPr sz="2400">
                <a:solidFill>
                  <a:schemeClr val="tx1"/>
                </a:solidFill>
                <a:latin typeface="Times New Roman" panose="02020603050405020304" pitchFamily="18" charset="0"/>
              </a:defRPr>
            </a:lvl5pPr>
            <a:lvl6pPr marL="2514600" indent="-228600" defTabSz="515938"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defTabSz="515938"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defTabSz="515938"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defTabSz="515938"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0000"/>
              </a:lnSpc>
            </a:pPr>
            <a:r>
              <a:rPr lang="en-US" altLang="ar-SA" sz="2471" b="1" dirty="0">
                <a:solidFill>
                  <a:srgbClr val="000000"/>
                </a:solidFill>
                <a:latin typeface="Arial" panose="020B0604020202020204" pitchFamily="34" charset="0"/>
              </a:rPr>
              <a:t>Buyer</a:t>
            </a:r>
          </a:p>
          <a:p>
            <a:pPr algn="ctr">
              <a:lnSpc>
                <a:spcPct val="80000"/>
              </a:lnSpc>
            </a:pPr>
            <a:r>
              <a:rPr lang="en-US" altLang="ar-SA" sz="2471" b="1" dirty="0">
                <a:solidFill>
                  <a:srgbClr val="000000"/>
                </a:solidFill>
                <a:latin typeface="Arial" panose="020B0604020202020204" pitchFamily="34" charset="0"/>
              </a:rPr>
              <a:t> Reactions</a:t>
            </a:r>
          </a:p>
          <a:p>
            <a:pPr algn="ctr">
              <a:lnSpc>
                <a:spcPct val="80000"/>
              </a:lnSpc>
            </a:pPr>
            <a:r>
              <a:rPr lang="en-US" altLang="ar-SA" sz="2471" b="1" dirty="0">
                <a:solidFill>
                  <a:srgbClr val="000000"/>
                </a:solidFill>
                <a:latin typeface="Arial" panose="020B0604020202020204" pitchFamily="34" charset="0"/>
              </a:rPr>
              <a:t>to </a:t>
            </a:r>
          </a:p>
          <a:p>
            <a:pPr algn="ctr">
              <a:lnSpc>
                <a:spcPct val="80000"/>
              </a:lnSpc>
            </a:pPr>
            <a:r>
              <a:rPr lang="en-US" altLang="ar-SA" sz="2471" b="1" dirty="0">
                <a:solidFill>
                  <a:srgbClr val="000000"/>
                </a:solidFill>
                <a:latin typeface="Arial" panose="020B0604020202020204" pitchFamily="34" charset="0"/>
              </a:rPr>
              <a:t>Price</a:t>
            </a:r>
          </a:p>
          <a:p>
            <a:pPr algn="ctr">
              <a:lnSpc>
                <a:spcPct val="80000"/>
              </a:lnSpc>
            </a:pPr>
            <a:r>
              <a:rPr lang="en-US" altLang="ar-SA" sz="2471" b="1" dirty="0">
                <a:solidFill>
                  <a:srgbClr val="000000"/>
                </a:solidFill>
                <a:latin typeface="Arial" panose="020B0604020202020204" pitchFamily="34" charset="0"/>
              </a:rPr>
              <a:t>Changes</a:t>
            </a:r>
          </a:p>
        </p:txBody>
      </p:sp>
      <p:sp>
        <p:nvSpPr>
          <p:cNvPr id="16" name="AutoShape 7"/>
          <p:cNvSpPr>
            <a:spLocks noChangeArrowheads="1"/>
          </p:cNvSpPr>
          <p:nvPr/>
        </p:nvSpPr>
        <p:spPr bwMode="auto">
          <a:xfrm>
            <a:off x="4112559" y="2136122"/>
            <a:ext cx="4154581" cy="3316941"/>
          </a:xfrm>
          <a:prstGeom prst="star16">
            <a:avLst>
              <a:gd name="adj" fmla="val 37500"/>
            </a:avLst>
          </a:prstGeom>
          <a:gradFill rotWithShape="0">
            <a:gsLst>
              <a:gs pos="0">
                <a:srgbClr val="9234DB"/>
              </a:gs>
              <a:gs pos="100000">
                <a:srgbClr val="FFFFFF"/>
              </a:gs>
            </a:gsLst>
            <a:path path="shape">
              <a:fillToRect l="50000" t="50000" r="50000" b="50000"/>
            </a:path>
          </a:gradFill>
          <a:ln w="12700">
            <a:solidFill>
              <a:srgbClr val="000000"/>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17" name="AutoShape 8"/>
          <p:cNvSpPr>
            <a:spLocks noChangeArrowheads="1"/>
          </p:cNvSpPr>
          <p:nvPr/>
        </p:nvSpPr>
        <p:spPr bwMode="auto">
          <a:xfrm>
            <a:off x="4482353" y="2353236"/>
            <a:ext cx="3392581" cy="2699217"/>
          </a:xfrm>
          <a:prstGeom prst="star16">
            <a:avLst>
              <a:gd name="adj" fmla="val 37500"/>
            </a:avLst>
          </a:prstGeom>
          <a:gradFill rotWithShape="0">
            <a:gsLst>
              <a:gs pos="0">
                <a:srgbClr val="F76681"/>
              </a:gs>
              <a:gs pos="100000">
                <a:srgbClr val="FFFFFF"/>
              </a:gs>
            </a:gsLst>
            <a:path path="shape">
              <a:fillToRect l="50000" t="50000" r="50000" b="50000"/>
            </a:path>
          </a:gradFill>
          <a:ln w="12700">
            <a:solidFill>
              <a:srgbClr val="000000"/>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18" name="Rectangle 9"/>
          <p:cNvSpPr>
            <a:spLocks noChangeArrowheads="1"/>
          </p:cNvSpPr>
          <p:nvPr/>
        </p:nvSpPr>
        <p:spPr bwMode="auto">
          <a:xfrm>
            <a:off x="5014632" y="3087221"/>
            <a:ext cx="2297206" cy="1154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90000"/>
              </a:lnSpc>
              <a:spcBef>
                <a:spcPct val="50000"/>
              </a:spcBef>
            </a:pPr>
            <a:r>
              <a:rPr lang="en-US" altLang="ar-SA" sz="3883" b="1" dirty="0">
                <a:latin typeface="Arial" panose="020B0604020202020204" pitchFamily="34" charset="0"/>
              </a:rPr>
              <a:t>Price Changes</a:t>
            </a:r>
          </a:p>
        </p:txBody>
      </p:sp>
      <p:pic>
        <p:nvPicPr>
          <p:cNvPr id="19" name="Picture 18">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203956634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466582" y="653046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2135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482355" y="6450321"/>
            <a:ext cx="590320" cy="365125"/>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36</a:t>
            </a:fld>
            <a:endParaRPr lang="en-US" sz="1600">
              <a:solidFill>
                <a:schemeClr val="tx1"/>
              </a:solidFill>
            </a:endParaRPr>
          </a:p>
        </p:txBody>
      </p:sp>
      <p:sp>
        <p:nvSpPr>
          <p:cNvPr id="11" name="Rectangle 2"/>
          <p:cNvSpPr txBox="1">
            <a:spLocks noChangeArrowheads="1"/>
          </p:cNvSpPr>
          <p:nvPr/>
        </p:nvSpPr>
        <p:spPr>
          <a:xfrm>
            <a:off x="1353039" y="548884"/>
            <a:ext cx="8943277" cy="571500"/>
          </a:xfrm>
          <a:prstGeom prst="rect">
            <a:avLst/>
          </a:prstGeom>
          <a:noFill/>
          <a:ln>
            <a:noFill/>
          </a:ln>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smtClean="0">
                <a:solidFill>
                  <a:schemeClr val="bg1"/>
                </a:solidFill>
                <a:latin typeface="Aharoni" panose="02010803020104030203" pitchFamily="2" charset="-79"/>
                <a:cs typeface="Aharoni" panose="02010803020104030203" pitchFamily="2" charset="-79"/>
              </a:rPr>
              <a:t>Price - Quality Strategies</a:t>
            </a:r>
            <a:endParaRPr lang="en-US" b="1" dirty="0">
              <a:solidFill>
                <a:schemeClr val="bg1"/>
              </a:solidFill>
              <a:latin typeface="Aharoni" panose="02010803020104030203" pitchFamily="2" charset="-79"/>
              <a:cs typeface="Aharoni" panose="02010803020104030203" pitchFamily="2" charset="-79"/>
            </a:endParaRPr>
          </a:p>
        </p:txBody>
      </p:sp>
      <p:sp>
        <p:nvSpPr>
          <p:cNvPr id="12" name="AutoShape 3"/>
          <p:cNvSpPr>
            <a:spLocks noChangeArrowheads="1"/>
          </p:cNvSpPr>
          <p:nvPr/>
        </p:nvSpPr>
        <p:spPr bwMode="auto">
          <a:xfrm rot="5400000">
            <a:off x="4171390" y="1297081"/>
            <a:ext cx="1820956" cy="3781985"/>
          </a:xfrm>
          <a:prstGeom prst="cube">
            <a:avLst>
              <a:gd name="adj" fmla="val 18241"/>
            </a:avLst>
          </a:prstGeom>
          <a:gradFill rotWithShape="0">
            <a:gsLst>
              <a:gs pos="0">
                <a:srgbClr val="FFFFFF"/>
              </a:gs>
              <a:gs pos="100000">
                <a:srgbClr val="009688"/>
              </a:gs>
            </a:gsLst>
            <a:path path="rect">
              <a:fillToRect l="50000" t="50000" r="50000" b="50000"/>
            </a:path>
          </a:gradFill>
          <a:ln w="12700">
            <a:solidFill>
              <a:srgbClr val="000000"/>
            </a:solidFill>
            <a:miter lim="800000"/>
            <a:headEnd/>
            <a:tailEnd/>
          </a:ln>
        </p:spPr>
        <p:txBody>
          <a:bodyPr rot="10800000" vert="eaVert" wrap="none" lIns="79842" tIns="39221" rIns="79842" bIns="39221"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r>
              <a:rPr lang="en-US" altLang="ar-SA" sz="2824" b="1">
                <a:solidFill>
                  <a:srgbClr val="000000"/>
                </a:solidFill>
                <a:latin typeface="Arial" panose="020B0604020202020204" pitchFamily="34" charset="0"/>
              </a:rPr>
              <a:t>Premium </a:t>
            </a:r>
          </a:p>
          <a:p>
            <a:pPr algn="ctr"/>
            <a:r>
              <a:rPr lang="en-US" altLang="ar-SA" sz="2824" b="1">
                <a:solidFill>
                  <a:srgbClr val="000000"/>
                </a:solidFill>
                <a:latin typeface="Arial" panose="020B0604020202020204" pitchFamily="34" charset="0"/>
              </a:rPr>
              <a:t>Strategy</a:t>
            </a:r>
          </a:p>
        </p:txBody>
      </p:sp>
      <p:sp>
        <p:nvSpPr>
          <p:cNvPr id="13" name="AutoShape 4"/>
          <p:cNvSpPr>
            <a:spLocks noChangeArrowheads="1"/>
          </p:cNvSpPr>
          <p:nvPr/>
        </p:nvSpPr>
        <p:spPr bwMode="auto">
          <a:xfrm rot="5400000">
            <a:off x="4171390" y="2723030"/>
            <a:ext cx="1820956" cy="3781985"/>
          </a:xfrm>
          <a:prstGeom prst="cube">
            <a:avLst>
              <a:gd name="adj" fmla="val 18241"/>
            </a:avLst>
          </a:prstGeom>
          <a:gradFill rotWithShape="0">
            <a:gsLst>
              <a:gs pos="0">
                <a:srgbClr val="F6BF69">
                  <a:gamma/>
                  <a:tint val="0"/>
                  <a:invGamma/>
                </a:srgbClr>
              </a:gs>
              <a:gs pos="100000">
                <a:srgbClr val="F6BF69"/>
              </a:gs>
            </a:gsLst>
            <a:path path="rect">
              <a:fillToRect l="50000" t="50000" r="50000" b="50000"/>
            </a:path>
          </a:gradFill>
          <a:ln w="12700">
            <a:solidFill>
              <a:srgbClr val="000000"/>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defRPr/>
            </a:pPr>
            <a:r>
              <a:rPr lang="en-US" sz="2824" b="1" dirty="0">
                <a:solidFill>
                  <a:srgbClr val="000000"/>
                </a:solidFill>
                <a:latin typeface="Arial" charset="0"/>
              </a:rPr>
              <a:t>Overcharging </a:t>
            </a:r>
          </a:p>
          <a:p>
            <a:pPr algn="ctr">
              <a:defRPr/>
            </a:pPr>
            <a:r>
              <a:rPr lang="en-US" sz="2824" b="1" dirty="0">
                <a:solidFill>
                  <a:srgbClr val="000000"/>
                </a:solidFill>
                <a:latin typeface="Arial" charset="0"/>
              </a:rPr>
              <a:t>Strategy</a:t>
            </a:r>
          </a:p>
        </p:txBody>
      </p:sp>
      <p:sp>
        <p:nvSpPr>
          <p:cNvPr id="14" name="AutoShape 5"/>
          <p:cNvSpPr>
            <a:spLocks noChangeArrowheads="1"/>
          </p:cNvSpPr>
          <p:nvPr/>
        </p:nvSpPr>
        <p:spPr bwMode="auto">
          <a:xfrm rot="5400000">
            <a:off x="7251607" y="1297081"/>
            <a:ext cx="1820956" cy="3781985"/>
          </a:xfrm>
          <a:prstGeom prst="cube">
            <a:avLst>
              <a:gd name="adj" fmla="val 18241"/>
            </a:avLst>
          </a:prstGeom>
          <a:gradFill rotWithShape="0">
            <a:gsLst>
              <a:gs pos="0">
                <a:srgbClr val="009688">
                  <a:gamma/>
                  <a:tint val="0"/>
                  <a:invGamma/>
                </a:srgbClr>
              </a:gs>
              <a:gs pos="100000">
                <a:srgbClr val="009688"/>
              </a:gs>
            </a:gsLst>
            <a:path path="rect">
              <a:fillToRect l="50000" t="50000" r="50000" b="50000"/>
            </a:path>
          </a:gradFill>
          <a:ln w="12700">
            <a:solidFill>
              <a:srgbClr val="000000"/>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defRPr/>
            </a:pPr>
            <a:r>
              <a:rPr lang="en-US" sz="2824" b="1">
                <a:solidFill>
                  <a:srgbClr val="000000"/>
                </a:solidFill>
                <a:latin typeface="Arial" charset="0"/>
              </a:rPr>
              <a:t>Good-Value </a:t>
            </a:r>
          </a:p>
          <a:p>
            <a:pPr algn="ctr">
              <a:defRPr/>
            </a:pPr>
            <a:r>
              <a:rPr lang="en-US" sz="2824" b="1">
                <a:solidFill>
                  <a:srgbClr val="000000"/>
                </a:solidFill>
                <a:latin typeface="Arial" charset="0"/>
              </a:rPr>
              <a:t>Strategy</a:t>
            </a:r>
          </a:p>
        </p:txBody>
      </p:sp>
      <p:sp>
        <p:nvSpPr>
          <p:cNvPr id="15" name="AutoShape 6"/>
          <p:cNvSpPr>
            <a:spLocks noChangeArrowheads="1"/>
          </p:cNvSpPr>
          <p:nvPr/>
        </p:nvSpPr>
        <p:spPr bwMode="auto">
          <a:xfrm rot="5400000">
            <a:off x="7251607" y="2723030"/>
            <a:ext cx="1820956" cy="3781985"/>
          </a:xfrm>
          <a:prstGeom prst="cube">
            <a:avLst>
              <a:gd name="adj" fmla="val 18241"/>
            </a:avLst>
          </a:prstGeom>
          <a:gradFill rotWithShape="0">
            <a:gsLst>
              <a:gs pos="0">
                <a:srgbClr val="F6BF69">
                  <a:gamma/>
                  <a:tint val="0"/>
                  <a:invGamma/>
                </a:srgbClr>
              </a:gs>
              <a:gs pos="100000">
                <a:srgbClr val="F6BF69"/>
              </a:gs>
            </a:gsLst>
            <a:path path="rect">
              <a:fillToRect l="50000" t="50000" r="50000" b="50000"/>
            </a:path>
          </a:gradFill>
          <a:ln w="12700">
            <a:solidFill>
              <a:schemeClr val="tx1"/>
            </a:solidFill>
            <a:miter lim="800000"/>
            <a:headEnd/>
            <a:tailEnd/>
          </a:ln>
          <a:effectLst>
            <a:outerShdw dist="107763" dir="2700000" algn="ctr" rotWithShape="0">
              <a:schemeClr val="bg2"/>
            </a:outerShdw>
          </a:effectLst>
        </p:spPr>
        <p:txBody>
          <a:bodyPr rot="10800000" vert="eaVert" wrap="none" lIns="79842" tIns="39221" rIns="79842" bIns="39221" anchor="ctr"/>
          <a:lstStyle/>
          <a:p>
            <a:pPr algn="ctr">
              <a:defRPr/>
            </a:pPr>
            <a:r>
              <a:rPr lang="en-US" sz="2824" b="1" dirty="0">
                <a:solidFill>
                  <a:srgbClr val="000000"/>
                </a:solidFill>
                <a:latin typeface="Arial" charset="0"/>
              </a:rPr>
              <a:t>Economy </a:t>
            </a:r>
          </a:p>
          <a:p>
            <a:pPr algn="ctr">
              <a:defRPr/>
            </a:pPr>
            <a:r>
              <a:rPr lang="en-US" sz="2824" b="1" dirty="0">
                <a:solidFill>
                  <a:srgbClr val="000000"/>
                </a:solidFill>
                <a:latin typeface="Arial" charset="0"/>
              </a:rPr>
              <a:t>Strategy</a:t>
            </a:r>
          </a:p>
        </p:txBody>
      </p:sp>
      <p:sp>
        <p:nvSpPr>
          <p:cNvPr id="16" name="Rectangle 7"/>
          <p:cNvSpPr>
            <a:spLocks noChangeArrowheads="1"/>
          </p:cNvSpPr>
          <p:nvPr/>
        </p:nvSpPr>
        <p:spPr bwMode="auto">
          <a:xfrm>
            <a:off x="2526927" y="1204633"/>
            <a:ext cx="7734860" cy="1141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a:lnSpc>
                <a:spcPct val="85000"/>
              </a:lnSpc>
            </a:pPr>
            <a:endParaRPr lang="en-US" altLang="ar-SA" sz="2824" b="1" i="1" dirty="0" smtClean="0">
              <a:latin typeface="Arial" panose="020B0604020202020204" pitchFamily="34" charset="0"/>
            </a:endParaRPr>
          </a:p>
          <a:p>
            <a:pPr algn="ctr">
              <a:lnSpc>
                <a:spcPct val="85000"/>
              </a:lnSpc>
            </a:pPr>
            <a:r>
              <a:rPr lang="en-US" altLang="ar-SA" sz="2824" b="1" i="1" dirty="0" smtClean="0">
                <a:latin typeface="Arial" panose="020B0604020202020204" pitchFamily="34" charset="0"/>
              </a:rPr>
              <a:t>Price</a:t>
            </a:r>
            <a:endParaRPr lang="en-US" altLang="ar-SA" sz="2118" b="1" i="1" dirty="0">
              <a:latin typeface="Arial" panose="020B0604020202020204" pitchFamily="34" charset="0"/>
            </a:endParaRPr>
          </a:p>
          <a:p>
            <a:pPr algn="ctr">
              <a:lnSpc>
                <a:spcPct val="85000"/>
              </a:lnSpc>
            </a:pPr>
            <a:r>
              <a:rPr lang="en-US" altLang="ar-SA" sz="2471" b="1" i="1" dirty="0">
                <a:latin typeface="Arial" panose="020B0604020202020204" pitchFamily="34" charset="0"/>
              </a:rPr>
              <a:t>Higher</a:t>
            </a:r>
            <a:r>
              <a:rPr lang="en-US" altLang="ar-SA" sz="2118" b="1" i="1" dirty="0">
                <a:latin typeface="Arial" panose="020B0604020202020204" pitchFamily="34" charset="0"/>
              </a:rPr>
              <a:t>			</a:t>
            </a:r>
            <a:r>
              <a:rPr lang="en-US" altLang="ar-SA" sz="2471" b="1" i="1" dirty="0">
                <a:latin typeface="Arial" panose="020B0604020202020204" pitchFamily="34" charset="0"/>
              </a:rPr>
              <a:t>Lower</a:t>
            </a:r>
          </a:p>
        </p:txBody>
      </p:sp>
      <p:sp>
        <p:nvSpPr>
          <p:cNvPr id="17" name="Rectangle 8"/>
          <p:cNvSpPr>
            <a:spLocks noChangeArrowheads="1"/>
          </p:cNvSpPr>
          <p:nvPr/>
        </p:nvSpPr>
        <p:spPr bwMode="auto">
          <a:xfrm>
            <a:off x="1973637" y="2567548"/>
            <a:ext cx="1304084" cy="4214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2471" b="1" dirty="0">
                <a:latin typeface="Arial" panose="020B0604020202020204" pitchFamily="34" charset="0"/>
              </a:rPr>
              <a:t>Higher</a:t>
            </a:r>
          </a:p>
        </p:txBody>
      </p:sp>
      <p:sp>
        <p:nvSpPr>
          <p:cNvPr id="18" name="Rectangle 9"/>
          <p:cNvSpPr>
            <a:spLocks noChangeArrowheads="1"/>
          </p:cNvSpPr>
          <p:nvPr/>
        </p:nvSpPr>
        <p:spPr bwMode="auto">
          <a:xfrm>
            <a:off x="2007254" y="4063534"/>
            <a:ext cx="1105180" cy="831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endParaRPr lang="en-US" altLang="ar-SA" sz="1588" b="1" dirty="0">
              <a:latin typeface="Arial" panose="020B0604020202020204" pitchFamily="34" charset="0"/>
            </a:endParaRPr>
          </a:p>
          <a:p>
            <a:pPr>
              <a:lnSpc>
                <a:spcPct val="90000"/>
              </a:lnSpc>
              <a:spcBef>
                <a:spcPct val="50000"/>
              </a:spcBef>
            </a:pPr>
            <a:r>
              <a:rPr lang="en-US" altLang="ar-SA" sz="2471" b="1" dirty="0">
                <a:latin typeface="Arial" panose="020B0604020202020204" pitchFamily="34" charset="0"/>
              </a:rPr>
              <a:t>Lower</a:t>
            </a:r>
          </a:p>
        </p:txBody>
      </p:sp>
      <p:sp>
        <p:nvSpPr>
          <p:cNvPr id="19" name="Rectangle 10"/>
          <p:cNvSpPr>
            <a:spLocks noChangeArrowheads="1"/>
          </p:cNvSpPr>
          <p:nvPr/>
        </p:nvSpPr>
        <p:spPr bwMode="auto">
          <a:xfrm rot="16200000">
            <a:off x="1150704" y="3460670"/>
            <a:ext cx="1480578" cy="4703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2471" b="1" dirty="0">
                <a:latin typeface="Arial" panose="020B0604020202020204" pitchFamily="34" charset="0"/>
              </a:rPr>
              <a:t> </a:t>
            </a:r>
            <a:r>
              <a:rPr lang="en-US" altLang="ar-SA" sz="2824" b="1" dirty="0">
                <a:latin typeface="Arial" panose="020B0604020202020204" pitchFamily="34" charset="0"/>
              </a:rPr>
              <a:t>Quality</a:t>
            </a:r>
          </a:p>
        </p:txBody>
      </p:sp>
      <p:pic>
        <p:nvPicPr>
          <p:cNvPr id="20" name="Picture 19">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37391709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1353039" y="6530656"/>
            <a:ext cx="9902229" cy="204838"/>
          </a:xfrm>
          <a:prstGeom prst="rect">
            <a:avLst/>
          </a:prstGeom>
        </p:spPr>
      </p:pic>
      <p:pic>
        <p:nvPicPr>
          <p:cNvPr id="4" name="Picture 3"/>
          <p:cNvPicPr>
            <a:picLocks noChangeAspect="1"/>
          </p:cNvPicPr>
          <p:nvPr/>
        </p:nvPicPr>
        <p:blipFill>
          <a:blip r:embed="rId4"/>
          <a:stretch>
            <a:fillRect/>
          </a:stretch>
        </p:blipFill>
        <p:spPr>
          <a:xfrm>
            <a:off x="-108036" y="221533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6401"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Chapter-9</a:t>
            </a:r>
          </a:p>
        </p:txBody>
      </p:sp>
      <p:sp>
        <p:nvSpPr>
          <p:cNvPr id="10" name="Slide Number Placeholder 9"/>
          <p:cNvSpPr>
            <a:spLocks noGrp="1"/>
          </p:cNvSpPr>
          <p:nvPr>
            <p:ph type="sldNum" sz="quarter" idx="12"/>
          </p:nvPr>
        </p:nvSpPr>
        <p:spPr>
          <a:xfrm>
            <a:off x="11622155" y="6335132"/>
            <a:ext cx="450520" cy="400362"/>
          </a:xfrm>
          <a:ln>
            <a:solidFill>
              <a:schemeClr val="tx1"/>
            </a:solidFill>
          </a:ln>
        </p:spPr>
        <p:txBody>
          <a:bodyPr vert="horz" lIns="91440" tIns="45720" rIns="91440" bIns="45720" rtlCol="0" anchor="ctr"/>
          <a:lstStyle/>
          <a:p>
            <a:pPr algn="ctr"/>
            <a:fld id="{FDED41F8-FC0F-4085-8150-313B6CF05213}" type="slidenum">
              <a:rPr lang="en-US" sz="1600">
                <a:solidFill>
                  <a:schemeClr val="tx1"/>
                </a:solidFill>
              </a:rPr>
              <a:pPr algn="ctr"/>
              <a:t>37</a:t>
            </a:fld>
            <a:endParaRPr lang="en-US" sz="1600">
              <a:solidFill>
                <a:schemeClr val="tx1"/>
              </a:solidFill>
            </a:endParaRPr>
          </a:p>
        </p:txBody>
      </p:sp>
      <p:sp>
        <p:nvSpPr>
          <p:cNvPr id="11" name="Rectangle 3"/>
          <p:cNvSpPr>
            <a:spLocks noChangeArrowheads="1"/>
          </p:cNvSpPr>
          <p:nvPr/>
        </p:nvSpPr>
        <p:spPr bwMode="auto">
          <a:xfrm>
            <a:off x="2431677" y="497217"/>
            <a:ext cx="6454588" cy="546394"/>
          </a:xfrm>
          <a:prstGeom prst="rect">
            <a:avLst/>
          </a:prstGeom>
          <a:noFill/>
          <a:ln>
            <a:noFill/>
          </a:ln>
        </p:spPr>
        <p:txBody>
          <a:bodyPr vert="horz" lIns="91440" tIns="45720" rIns="91440" bIns="45720" rtlCol="0" anchor="ctr">
            <a:noAutofit/>
          </a:bodyPr>
          <a:lstStyle/>
          <a:p>
            <a:pPr algn="ctr">
              <a:lnSpc>
                <a:spcPct val="90000"/>
              </a:lnSpc>
              <a:spcBef>
                <a:spcPct val="0"/>
              </a:spcBef>
            </a:pPr>
            <a:r>
              <a:rPr lang="en-US" sz="3600" b="1" dirty="0">
                <a:solidFill>
                  <a:schemeClr val="bg1"/>
                </a:solidFill>
                <a:latin typeface="Aharoni" panose="02010803020104030203" pitchFamily="2" charset="-79"/>
                <a:ea typeface="+mj-ea"/>
                <a:cs typeface="Aharoni" panose="02010803020104030203" pitchFamily="2" charset="-79"/>
              </a:rPr>
              <a:t>Price-Adjustment Strategies </a:t>
            </a:r>
          </a:p>
        </p:txBody>
      </p:sp>
      <p:sp>
        <p:nvSpPr>
          <p:cNvPr id="12" name="AutoShape 4"/>
          <p:cNvSpPr>
            <a:spLocks noChangeArrowheads="1"/>
          </p:cNvSpPr>
          <p:nvPr/>
        </p:nvSpPr>
        <p:spPr bwMode="auto">
          <a:xfrm rot="5400000">
            <a:off x="7942170" y="660934"/>
            <a:ext cx="1669676"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Hold Current Price;</a:t>
            </a:r>
          </a:p>
          <a:p>
            <a:pPr algn="ctr">
              <a:lnSpc>
                <a:spcPct val="90000"/>
              </a:lnSpc>
              <a:defRPr/>
            </a:pPr>
            <a:r>
              <a:rPr lang="en-US" sz="1765" b="1" dirty="0">
                <a:latin typeface="Arial" charset="0"/>
              </a:rPr>
              <a:t>Continue to Monitor</a:t>
            </a:r>
          </a:p>
          <a:p>
            <a:pPr algn="ctr">
              <a:lnSpc>
                <a:spcPct val="90000"/>
              </a:lnSpc>
              <a:defRPr/>
            </a:pPr>
            <a:r>
              <a:rPr lang="en-US" sz="1765" b="1" dirty="0">
                <a:latin typeface="Arial" charset="0"/>
              </a:rPr>
              <a:t>Competitor’s Price.</a:t>
            </a:r>
          </a:p>
        </p:txBody>
      </p:sp>
      <p:sp>
        <p:nvSpPr>
          <p:cNvPr id="13" name="AutoShape 5"/>
          <p:cNvSpPr>
            <a:spLocks noChangeArrowheads="1"/>
          </p:cNvSpPr>
          <p:nvPr/>
        </p:nvSpPr>
        <p:spPr bwMode="auto">
          <a:xfrm rot="5400000">
            <a:off x="8748992" y="2770655"/>
            <a:ext cx="711574" cy="2241176"/>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Reduce Price</a:t>
            </a:r>
          </a:p>
        </p:txBody>
      </p:sp>
      <p:sp>
        <p:nvSpPr>
          <p:cNvPr id="14" name="AutoShape 6"/>
          <p:cNvSpPr>
            <a:spLocks noChangeArrowheads="1"/>
          </p:cNvSpPr>
          <p:nvPr/>
        </p:nvSpPr>
        <p:spPr bwMode="auto">
          <a:xfrm rot="5400000">
            <a:off x="8765802" y="3492034"/>
            <a:ext cx="661147" cy="2257985"/>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Raise Perceived</a:t>
            </a:r>
          </a:p>
          <a:p>
            <a:pPr algn="ctr">
              <a:lnSpc>
                <a:spcPct val="90000"/>
              </a:lnSpc>
              <a:defRPr/>
            </a:pPr>
            <a:r>
              <a:rPr lang="en-US" sz="1765" b="1">
                <a:latin typeface="Arial" charset="0"/>
              </a:rPr>
              <a:t>Quality</a:t>
            </a:r>
          </a:p>
        </p:txBody>
      </p:sp>
      <p:sp>
        <p:nvSpPr>
          <p:cNvPr id="15" name="AutoShape 7"/>
          <p:cNvSpPr>
            <a:spLocks noChangeArrowheads="1"/>
          </p:cNvSpPr>
          <p:nvPr/>
        </p:nvSpPr>
        <p:spPr bwMode="auto">
          <a:xfrm rot="5400000">
            <a:off x="8765801" y="4233022"/>
            <a:ext cx="711574" cy="2274794"/>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Improve Quality</a:t>
            </a:r>
          </a:p>
          <a:p>
            <a:pPr algn="ctr">
              <a:lnSpc>
                <a:spcPct val="90000"/>
              </a:lnSpc>
              <a:defRPr/>
            </a:pPr>
            <a:r>
              <a:rPr lang="en-US" sz="1765" b="1">
                <a:latin typeface="Arial" charset="0"/>
              </a:rPr>
              <a:t>&amp; Increase Price</a:t>
            </a:r>
          </a:p>
        </p:txBody>
      </p:sp>
      <p:sp>
        <p:nvSpPr>
          <p:cNvPr id="16" name="AutoShape 8"/>
          <p:cNvSpPr>
            <a:spLocks noChangeArrowheads="1"/>
          </p:cNvSpPr>
          <p:nvPr/>
        </p:nvSpPr>
        <p:spPr bwMode="auto">
          <a:xfrm rot="5400000">
            <a:off x="8807823" y="4964206"/>
            <a:ext cx="610721" cy="2257985"/>
          </a:xfrm>
          <a:prstGeom prst="cube">
            <a:avLst>
              <a:gd name="adj" fmla="val 15153"/>
            </a:avLst>
          </a:prstGeom>
          <a:gradFill rotWithShape="0">
            <a:gsLst>
              <a:gs pos="0">
                <a:srgbClr val="E5405D"/>
              </a:gs>
              <a:gs pos="100000">
                <a:srgbClr val="E5405D">
                  <a:gamma/>
                  <a:tint val="0"/>
                  <a:invGamma/>
                </a:srgbClr>
              </a:gs>
            </a:gsLst>
            <a:lin ang="5400000" scaled="1"/>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Launch Low-Price</a:t>
            </a:r>
          </a:p>
          <a:p>
            <a:pPr algn="ctr">
              <a:lnSpc>
                <a:spcPct val="90000"/>
              </a:lnSpc>
              <a:defRPr/>
            </a:pPr>
            <a:r>
              <a:rPr lang="en-US" sz="1765" b="1">
                <a:latin typeface="Arial" charset="0"/>
              </a:rPr>
              <a:t>“Fighting Brand”</a:t>
            </a:r>
          </a:p>
        </p:txBody>
      </p:sp>
      <p:sp>
        <p:nvSpPr>
          <p:cNvPr id="17" name="Line 9"/>
          <p:cNvSpPr>
            <a:spLocks noChangeShapeType="1"/>
          </p:cNvSpPr>
          <p:nvPr/>
        </p:nvSpPr>
        <p:spPr bwMode="auto">
          <a:xfrm flipH="1">
            <a:off x="7486931" y="3818404"/>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18" name="Line 10"/>
          <p:cNvSpPr>
            <a:spLocks noChangeShapeType="1"/>
          </p:cNvSpPr>
          <p:nvPr/>
        </p:nvSpPr>
        <p:spPr bwMode="auto">
          <a:xfrm flipH="1">
            <a:off x="7486931" y="4546787"/>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19" name="Line 11"/>
          <p:cNvSpPr>
            <a:spLocks noChangeShapeType="1"/>
          </p:cNvSpPr>
          <p:nvPr/>
        </p:nvSpPr>
        <p:spPr bwMode="auto">
          <a:xfrm flipH="1">
            <a:off x="7498136" y="5269566"/>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0" name="Line 13"/>
          <p:cNvSpPr>
            <a:spLocks noChangeShapeType="1"/>
          </p:cNvSpPr>
          <p:nvPr/>
        </p:nvSpPr>
        <p:spPr bwMode="auto">
          <a:xfrm>
            <a:off x="7524750" y="3873033"/>
            <a:ext cx="0" cy="2189349"/>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1" name="AutoShape 14"/>
          <p:cNvSpPr>
            <a:spLocks noChangeArrowheads="1"/>
          </p:cNvSpPr>
          <p:nvPr/>
        </p:nvSpPr>
        <p:spPr bwMode="auto">
          <a:xfrm rot="5400000">
            <a:off x="2913530" y="285532"/>
            <a:ext cx="1176618"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a:latin typeface="Arial" charset="0"/>
              </a:rPr>
              <a:t>Has Competitor Cut</a:t>
            </a:r>
          </a:p>
          <a:p>
            <a:pPr algn="ctr">
              <a:lnSpc>
                <a:spcPct val="90000"/>
              </a:lnSpc>
              <a:defRPr/>
            </a:pPr>
            <a:r>
              <a:rPr lang="en-US" sz="1765" b="1">
                <a:latin typeface="Arial" charset="0"/>
              </a:rPr>
              <a:t>Price?</a:t>
            </a:r>
          </a:p>
        </p:txBody>
      </p:sp>
      <p:sp>
        <p:nvSpPr>
          <p:cNvPr id="22" name="AutoShape 15"/>
          <p:cNvSpPr>
            <a:spLocks noChangeArrowheads="1"/>
          </p:cNvSpPr>
          <p:nvPr/>
        </p:nvSpPr>
        <p:spPr bwMode="auto">
          <a:xfrm rot="5400000">
            <a:off x="2895320" y="1645864"/>
            <a:ext cx="1378324"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Will Lower Price </a:t>
            </a:r>
          </a:p>
          <a:p>
            <a:pPr algn="ctr">
              <a:lnSpc>
                <a:spcPct val="90000"/>
              </a:lnSpc>
              <a:defRPr/>
            </a:pPr>
            <a:r>
              <a:rPr lang="en-US" sz="1765" b="1" dirty="0">
                <a:latin typeface="Arial" charset="0"/>
              </a:rPr>
              <a:t>Negatively Affect Our</a:t>
            </a:r>
          </a:p>
          <a:p>
            <a:pPr algn="ctr">
              <a:lnSpc>
                <a:spcPct val="90000"/>
              </a:lnSpc>
              <a:defRPr/>
            </a:pPr>
            <a:r>
              <a:rPr lang="en-US" sz="1765" b="1" dirty="0">
                <a:latin typeface="Arial" charset="0"/>
              </a:rPr>
              <a:t>Market Share &amp; Profits?</a:t>
            </a:r>
          </a:p>
        </p:txBody>
      </p:sp>
      <p:sp>
        <p:nvSpPr>
          <p:cNvPr id="23" name="AutoShape 16"/>
          <p:cNvSpPr>
            <a:spLocks noChangeArrowheads="1"/>
          </p:cNvSpPr>
          <p:nvPr/>
        </p:nvSpPr>
        <p:spPr bwMode="auto">
          <a:xfrm rot="5400000">
            <a:off x="2895320" y="3426199"/>
            <a:ext cx="1311088" cy="3185272"/>
          </a:xfrm>
          <a:prstGeom prst="cube">
            <a:avLst>
              <a:gd name="adj" fmla="val 18241"/>
            </a:avLst>
          </a:prstGeom>
          <a:gradFill rotWithShape="0">
            <a:gsLst>
              <a:gs pos="0">
                <a:srgbClr val="FDC0E5"/>
              </a:gs>
              <a:gs pos="100000">
                <a:srgbClr val="FDC0E5">
                  <a:gamma/>
                  <a:tint val="0"/>
                  <a:invGamma/>
                </a:srgbClr>
              </a:gs>
            </a:gsLst>
            <a:path path="rect">
              <a:fillToRect l="50000" t="50000" r="50000" b="50000"/>
            </a:path>
          </a:gradFill>
          <a:ln w="12700">
            <a:solidFill>
              <a:srgbClr val="000000"/>
            </a:solidFill>
            <a:miter lim="800000"/>
            <a:headEnd/>
            <a:tailEnd/>
          </a:ln>
          <a:effectLst>
            <a:outerShdw dist="89803" dir="2700000" algn="ctr" rotWithShape="0">
              <a:schemeClr val="bg2"/>
            </a:outerShdw>
          </a:effectLst>
        </p:spPr>
        <p:txBody>
          <a:bodyPr rot="10800000" vert="eaVert" wrap="none" lIns="79842" tIns="39221" rIns="79842" bIns="39221" anchor="ctr"/>
          <a:lstStyle/>
          <a:p>
            <a:pPr algn="ctr">
              <a:lnSpc>
                <a:spcPct val="90000"/>
              </a:lnSpc>
              <a:defRPr/>
            </a:pPr>
            <a:r>
              <a:rPr lang="en-US" sz="1765" b="1" dirty="0">
                <a:latin typeface="Arial" charset="0"/>
              </a:rPr>
              <a:t>Can/ Should Effective</a:t>
            </a:r>
          </a:p>
          <a:p>
            <a:pPr algn="ctr">
              <a:lnSpc>
                <a:spcPct val="90000"/>
              </a:lnSpc>
              <a:defRPr/>
            </a:pPr>
            <a:r>
              <a:rPr lang="en-US" sz="1765" b="1" dirty="0">
                <a:latin typeface="Arial" charset="0"/>
              </a:rPr>
              <a:t>Action be Taken?</a:t>
            </a:r>
          </a:p>
        </p:txBody>
      </p:sp>
      <p:sp>
        <p:nvSpPr>
          <p:cNvPr id="24" name="Rectangle 18"/>
          <p:cNvSpPr>
            <a:spLocks noChangeArrowheads="1"/>
          </p:cNvSpPr>
          <p:nvPr/>
        </p:nvSpPr>
        <p:spPr bwMode="auto">
          <a:xfrm>
            <a:off x="5301784" y="1206033"/>
            <a:ext cx="983316"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dirty="0">
                <a:latin typeface="Arial" panose="020B0604020202020204" pitchFamily="34" charset="0"/>
              </a:rPr>
              <a:t>No</a:t>
            </a:r>
          </a:p>
        </p:txBody>
      </p:sp>
      <p:sp>
        <p:nvSpPr>
          <p:cNvPr id="25" name="AutoShape 19"/>
          <p:cNvSpPr>
            <a:spLocks noChangeArrowheads="1"/>
          </p:cNvSpPr>
          <p:nvPr/>
        </p:nvSpPr>
        <p:spPr bwMode="auto">
          <a:xfrm rot="16200000" flipH="1">
            <a:off x="3160059" y="2190750"/>
            <a:ext cx="409015" cy="240926"/>
          </a:xfrm>
          <a:prstGeom prst="rightArrow">
            <a:avLst>
              <a:gd name="adj1" fmla="val 50000"/>
              <a:gd name="adj2" fmla="val 84907"/>
            </a:avLst>
          </a:prstGeom>
          <a:solidFill>
            <a:schemeClr val="tx1"/>
          </a:solidFill>
          <a:ln w="12700">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26" name="AutoShape 20"/>
          <p:cNvSpPr>
            <a:spLocks noChangeArrowheads="1"/>
          </p:cNvSpPr>
          <p:nvPr/>
        </p:nvSpPr>
        <p:spPr bwMode="auto">
          <a:xfrm rot="16200000" flipH="1">
            <a:off x="3210486" y="4022912"/>
            <a:ext cx="341779" cy="240926"/>
          </a:xfrm>
          <a:prstGeom prst="rightArrow">
            <a:avLst>
              <a:gd name="adj1" fmla="val 50000"/>
              <a:gd name="adj2" fmla="val 70950"/>
            </a:avLst>
          </a:prstGeom>
          <a:solidFill>
            <a:schemeClr val="tx1"/>
          </a:solidFill>
          <a:ln w="12700">
            <a:solidFill>
              <a:schemeClr val="tx1"/>
            </a:solidFill>
            <a:miter lim="800000"/>
            <a:headEnd/>
            <a:tailEnd/>
          </a:ln>
        </p:spPr>
        <p:txBody>
          <a:bodyPr wrap="none" anchor="ct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endParaRPr lang="ar-SA" altLang="ar-SA" sz="2118"/>
          </a:p>
        </p:txBody>
      </p:sp>
      <p:sp>
        <p:nvSpPr>
          <p:cNvPr id="27" name="Line 21"/>
          <p:cNvSpPr>
            <a:spLocks noChangeShapeType="1"/>
          </p:cNvSpPr>
          <p:nvPr/>
        </p:nvSpPr>
        <p:spPr bwMode="auto">
          <a:xfrm flipH="1">
            <a:off x="5184122" y="4960005"/>
            <a:ext cx="2346231" cy="14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8" name="Line 23"/>
          <p:cNvSpPr>
            <a:spLocks noChangeShapeType="1"/>
          </p:cNvSpPr>
          <p:nvPr/>
        </p:nvSpPr>
        <p:spPr bwMode="auto">
          <a:xfrm flipH="1">
            <a:off x="6432176" y="1798545"/>
            <a:ext cx="18211" cy="286870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29" name="Line 24"/>
          <p:cNvSpPr>
            <a:spLocks noChangeShapeType="1"/>
          </p:cNvSpPr>
          <p:nvPr/>
        </p:nvSpPr>
        <p:spPr bwMode="auto">
          <a:xfrm flipH="1">
            <a:off x="5911102" y="1739096"/>
            <a:ext cx="22411" cy="1516213"/>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0" name="Rectangle 25"/>
          <p:cNvSpPr>
            <a:spLocks noChangeArrowheads="1"/>
          </p:cNvSpPr>
          <p:nvPr/>
        </p:nvSpPr>
        <p:spPr bwMode="auto">
          <a:xfrm>
            <a:off x="5268166" y="2920533"/>
            <a:ext cx="630331"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a:latin typeface="Arial" panose="020B0604020202020204" pitchFamily="34" charset="0"/>
              </a:rPr>
              <a:t>No</a:t>
            </a:r>
          </a:p>
        </p:txBody>
      </p:sp>
      <p:sp>
        <p:nvSpPr>
          <p:cNvPr id="31" name="Rectangle 27"/>
          <p:cNvSpPr>
            <a:spLocks noChangeArrowheads="1"/>
          </p:cNvSpPr>
          <p:nvPr/>
        </p:nvSpPr>
        <p:spPr bwMode="auto">
          <a:xfrm>
            <a:off x="5268166" y="4366092"/>
            <a:ext cx="781610"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a:latin typeface="Arial" panose="020B0604020202020204" pitchFamily="34" charset="0"/>
              </a:rPr>
              <a:t>No</a:t>
            </a:r>
          </a:p>
        </p:txBody>
      </p:sp>
      <p:sp>
        <p:nvSpPr>
          <p:cNvPr id="33" name="Line 2"/>
          <p:cNvSpPr>
            <a:spLocks noChangeShapeType="1"/>
          </p:cNvSpPr>
          <p:nvPr/>
        </p:nvSpPr>
        <p:spPr bwMode="auto">
          <a:xfrm flipH="1">
            <a:off x="5184121" y="1729981"/>
            <a:ext cx="2000250" cy="9115"/>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4" name="Line 12"/>
          <p:cNvSpPr>
            <a:spLocks noChangeShapeType="1"/>
          </p:cNvSpPr>
          <p:nvPr/>
        </p:nvSpPr>
        <p:spPr bwMode="auto">
          <a:xfrm flipH="1">
            <a:off x="7492533" y="6076390"/>
            <a:ext cx="4930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5" name="Rectangle 17"/>
          <p:cNvSpPr>
            <a:spLocks noChangeArrowheads="1"/>
          </p:cNvSpPr>
          <p:nvPr/>
        </p:nvSpPr>
        <p:spPr bwMode="auto">
          <a:xfrm>
            <a:off x="5251358" y="5055254"/>
            <a:ext cx="1067360" cy="299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79842" tIns="39221" rIns="79842" bIns="39221">
            <a:spAutoFit/>
          </a:bodyPr>
          <a:lstStyle>
            <a:lvl1pPr>
              <a:defRPr sz="2400">
                <a:solidFill>
                  <a:schemeClr val="tx1"/>
                </a:solidFill>
                <a:latin typeface="Times New Roman" panose="02020603050405020304" pitchFamily="18" charset="0"/>
              </a:defRPr>
            </a:lvl1pPr>
            <a:lvl2pPr marL="742950" indent="-285750">
              <a:defRPr sz="2400">
                <a:solidFill>
                  <a:schemeClr val="tx1"/>
                </a:solidFill>
                <a:latin typeface="Times New Roman" panose="02020603050405020304" pitchFamily="18" charset="0"/>
              </a:defRPr>
            </a:lvl2pPr>
            <a:lvl3pPr marL="1143000" indent="-228600">
              <a:defRPr sz="2400">
                <a:solidFill>
                  <a:schemeClr val="tx1"/>
                </a:solidFill>
                <a:latin typeface="Times New Roman" panose="02020603050405020304" pitchFamily="18" charset="0"/>
              </a:defRPr>
            </a:lvl3pPr>
            <a:lvl4pPr marL="1600200" indent="-228600">
              <a:defRPr sz="2400">
                <a:solidFill>
                  <a:schemeClr val="tx1"/>
                </a:solidFill>
                <a:latin typeface="Times New Roman" panose="02020603050405020304" pitchFamily="18" charset="0"/>
              </a:defRPr>
            </a:lvl4pPr>
            <a:lvl5pPr marL="2057400" indent="-22860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nSpc>
                <a:spcPct val="90000"/>
              </a:lnSpc>
              <a:spcBef>
                <a:spcPct val="50000"/>
              </a:spcBef>
            </a:pPr>
            <a:r>
              <a:rPr lang="en-US" altLang="ar-SA" sz="1588" b="1">
                <a:latin typeface="Arial" panose="020B0604020202020204" pitchFamily="34" charset="0"/>
              </a:rPr>
              <a:t>Yes</a:t>
            </a:r>
          </a:p>
        </p:txBody>
      </p:sp>
      <p:sp>
        <p:nvSpPr>
          <p:cNvPr id="36" name="Line 22"/>
          <p:cNvSpPr>
            <a:spLocks noChangeShapeType="1"/>
          </p:cNvSpPr>
          <p:nvPr/>
        </p:nvSpPr>
        <p:spPr bwMode="auto">
          <a:xfrm flipH="1">
            <a:off x="5234548" y="3262314"/>
            <a:ext cx="698966" cy="14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sp>
        <p:nvSpPr>
          <p:cNvPr id="37" name="Line 26"/>
          <p:cNvSpPr>
            <a:spLocks noChangeShapeType="1"/>
          </p:cNvSpPr>
          <p:nvPr/>
        </p:nvSpPr>
        <p:spPr bwMode="auto">
          <a:xfrm flipH="1">
            <a:off x="5184122" y="4724681"/>
            <a:ext cx="1287275" cy="140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ar-SA" sz="1588"/>
          </a:p>
        </p:txBody>
      </p:sp>
      <p:pic>
        <p:nvPicPr>
          <p:cNvPr id="38" name="Picture 37">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665688" y="28016"/>
            <a:ext cx="2403708" cy="1658535"/>
          </a:xfrm>
          <a:prstGeom prst="rect">
            <a:avLst/>
          </a:prstGeom>
        </p:spPr>
      </p:pic>
    </p:spTree>
    <p:extLst>
      <p:ext uri="{BB962C8B-B14F-4D97-AF65-F5344CB8AC3E}">
        <p14:creationId xmlns:p14="http://schemas.microsoft.com/office/powerpoint/2010/main" val="352071555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559</TotalTime>
  <Words>2227</Words>
  <Application>Microsoft Office PowerPoint</Application>
  <PresentationFormat>Widescreen</PresentationFormat>
  <Paragraphs>439</Paragraphs>
  <Slides>37</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ＭＳ Ｐゴシック</vt:lpstr>
      <vt:lpstr>Aharoni</vt:lpstr>
      <vt:lpstr>Arial</vt:lpstr>
      <vt:lpstr>Calibri</vt:lpstr>
      <vt:lpstr>Calibri Light</vt:lpstr>
      <vt:lpstr>Tahoma</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ABUBAKR</cp:lastModifiedBy>
  <cp:revision>121</cp:revision>
  <dcterms:created xsi:type="dcterms:W3CDTF">2021-08-03T13:03:26Z</dcterms:created>
  <dcterms:modified xsi:type="dcterms:W3CDTF">2023-08-01T07:37:43Z</dcterms:modified>
</cp:coreProperties>
</file>