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Lst>
  <p:sldSz cy="6858000" cx="12192000"/>
  <p:notesSz cx="6858000" cy="9144000"/>
  <p:embeddedFontLst>
    <p:embeddedFont>
      <p:font typeface="Tajawal ExtraBold"/>
      <p:bold r:id="rId61"/>
    </p:embeddedFont>
    <p:embeddedFont>
      <p:font typeface="Tajawal Medium"/>
      <p:regular r:id="rId62"/>
      <p:bold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4" roundtripDataSignature="AMtx7mgKPAWYzWj+moa8BIAGRaR9gaa1U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font" Target="fonts/TajawalMedium-regular.fntdata"/><Relationship Id="rId61" Type="http://schemas.openxmlformats.org/officeDocument/2006/relationships/font" Target="fonts/TajawalExtraBold-bold.fntdata"/><Relationship Id="rId20" Type="http://schemas.openxmlformats.org/officeDocument/2006/relationships/slide" Target="slides/slide16.xml"/><Relationship Id="rId64" Type="http://customschemas.google.com/relationships/presentationmetadata" Target="metadata"/><Relationship Id="rId63" Type="http://schemas.openxmlformats.org/officeDocument/2006/relationships/font" Target="fonts/TajawalMedium-bold.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3" name="Shape 583"/>
        <p:cNvGrpSpPr/>
        <p:nvPr/>
      </p:nvGrpSpPr>
      <p:grpSpPr>
        <a:xfrm>
          <a:off x="0" y="0"/>
          <a:ext cx="0" cy="0"/>
          <a:chOff x="0" y="0"/>
          <a:chExt cx="0" cy="0"/>
        </a:xfrm>
      </p:grpSpPr>
      <p:sp>
        <p:nvSpPr>
          <p:cNvPr id="584" name="Google Shape;58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1" name="Shape 701"/>
        <p:cNvGrpSpPr/>
        <p:nvPr/>
      </p:nvGrpSpPr>
      <p:grpSpPr>
        <a:xfrm>
          <a:off x="0" y="0"/>
          <a:ext cx="0" cy="0"/>
          <a:chOff x="0" y="0"/>
          <a:chExt cx="0" cy="0"/>
        </a:xfrm>
      </p:grpSpPr>
      <p:sp>
        <p:nvSpPr>
          <p:cNvPr id="702" name="Google Shape;70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9" name="Shape 719"/>
        <p:cNvGrpSpPr/>
        <p:nvPr/>
      </p:nvGrpSpPr>
      <p:grpSpPr>
        <a:xfrm>
          <a:off x="0" y="0"/>
          <a:ext cx="0" cy="0"/>
          <a:chOff x="0" y="0"/>
          <a:chExt cx="0" cy="0"/>
        </a:xfrm>
      </p:grpSpPr>
      <p:sp>
        <p:nvSpPr>
          <p:cNvPr id="720" name="Google Shape;720;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7" name="Shape 737"/>
        <p:cNvGrpSpPr/>
        <p:nvPr/>
      </p:nvGrpSpPr>
      <p:grpSpPr>
        <a:xfrm>
          <a:off x="0" y="0"/>
          <a:ext cx="0" cy="0"/>
          <a:chOff x="0" y="0"/>
          <a:chExt cx="0" cy="0"/>
        </a:xfrm>
      </p:grpSpPr>
      <p:sp>
        <p:nvSpPr>
          <p:cNvPr id="738" name="Google Shape;73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5" name="Shape 755"/>
        <p:cNvGrpSpPr/>
        <p:nvPr/>
      </p:nvGrpSpPr>
      <p:grpSpPr>
        <a:xfrm>
          <a:off x="0" y="0"/>
          <a:ext cx="0" cy="0"/>
          <a:chOff x="0" y="0"/>
          <a:chExt cx="0" cy="0"/>
        </a:xfrm>
      </p:grpSpPr>
      <p:sp>
        <p:nvSpPr>
          <p:cNvPr id="756" name="Google Shape;75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3" name="Shape 773"/>
        <p:cNvGrpSpPr/>
        <p:nvPr/>
      </p:nvGrpSpPr>
      <p:grpSpPr>
        <a:xfrm>
          <a:off x="0" y="0"/>
          <a:ext cx="0" cy="0"/>
          <a:chOff x="0" y="0"/>
          <a:chExt cx="0" cy="0"/>
        </a:xfrm>
      </p:grpSpPr>
      <p:sp>
        <p:nvSpPr>
          <p:cNvPr id="774" name="Google Shape;77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1" name="Shape 791"/>
        <p:cNvGrpSpPr/>
        <p:nvPr/>
      </p:nvGrpSpPr>
      <p:grpSpPr>
        <a:xfrm>
          <a:off x="0" y="0"/>
          <a:ext cx="0" cy="0"/>
          <a:chOff x="0" y="0"/>
          <a:chExt cx="0" cy="0"/>
        </a:xfrm>
      </p:grpSpPr>
      <p:sp>
        <p:nvSpPr>
          <p:cNvPr id="792" name="Google Shape;792;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9" name="Shape 809"/>
        <p:cNvGrpSpPr/>
        <p:nvPr/>
      </p:nvGrpSpPr>
      <p:grpSpPr>
        <a:xfrm>
          <a:off x="0" y="0"/>
          <a:ext cx="0" cy="0"/>
          <a:chOff x="0" y="0"/>
          <a:chExt cx="0" cy="0"/>
        </a:xfrm>
      </p:grpSpPr>
      <p:sp>
        <p:nvSpPr>
          <p:cNvPr id="810" name="Google Shape;81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7" name="Shape 827"/>
        <p:cNvGrpSpPr/>
        <p:nvPr/>
      </p:nvGrpSpPr>
      <p:grpSpPr>
        <a:xfrm>
          <a:off x="0" y="0"/>
          <a:ext cx="0" cy="0"/>
          <a:chOff x="0" y="0"/>
          <a:chExt cx="0" cy="0"/>
        </a:xfrm>
      </p:grpSpPr>
      <p:sp>
        <p:nvSpPr>
          <p:cNvPr id="828" name="Google Shape;828;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5" name="Shape 845"/>
        <p:cNvGrpSpPr/>
        <p:nvPr/>
      </p:nvGrpSpPr>
      <p:grpSpPr>
        <a:xfrm>
          <a:off x="0" y="0"/>
          <a:ext cx="0" cy="0"/>
          <a:chOff x="0" y="0"/>
          <a:chExt cx="0" cy="0"/>
        </a:xfrm>
      </p:grpSpPr>
      <p:sp>
        <p:nvSpPr>
          <p:cNvPr id="846" name="Google Shape;84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3" name="Shape 863"/>
        <p:cNvGrpSpPr/>
        <p:nvPr/>
      </p:nvGrpSpPr>
      <p:grpSpPr>
        <a:xfrm>
          <a:off x="0" y="0"/>
          <a:ext cx="0" cy="0"/>
          <a:chOff x="0" y="0"/>
          <a:chExt cx="0" cy="0"/>
        </a:xfrm>
      </p:grpSpPr>
      <p:sp>
        <p:nvSpPr>
          <p:cNvPr id="864" name="Google Shape;864;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1" name="Shape 881"/>
        <p:cNvGrpSpPr/>
        <p:nvPr/>
      </p:nvGrpSpPr>
      <p:grpSpPr>
        <a:xfrm>
          <a:off x="0" y="0"/>
          <a:ext cx="0" cy="0"/>
          <a:chOff x="0" y="0"/>
          <a:chExt cx="0" cy="0"/>
        </a:xfrm>
      </p:grpSpPr>
      <p:sp>
        <p:nvSpPr>
          <p:cNvPr id="882" name="Google Shape;882;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8" name="Shape 918"/>
        <p:cNvGrpSpPr/>
        <p:nvPr/>
      </p:nvGrpSpPr>
      <p:grpSpPr>
        <a:xfrm>
          <a:off x="0" y="0"/>
          <a:ext cx="0" cy="0"/>
          <a:chOff x="0" y="0"/>
          <a:chExt cx="0" cy="0"/>
        </a:xfrm>
      </p:grpSpPr>
      <p:sp>
        <p:nvSpPr>
          <p:cNvPr id="919" name="Google Shape;919;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6" name="Shape 936"/>
        <p:cNvGrpSpPr/>
        <p:nvPr/>
      </p:nvGrpSpPr>
      <p:grpSpPr>
        <a:xfrm>
          <a:off x="0" y="0"/>
          <a:ext cx="0" cy="0"/>
          <a:chOff x="0" y="0"/>
          <a:chExt cx="0" cy="0"/>
        </a:xfrm>
      </p:grpSpPr>
      <p:sp>
        <p:nvSpPr>
          <p:cNvPr id="937" name="Google Shape;937;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5" name="Shape 955"/>
        <p:cNvGrpSpPr/>
        <p:nvPr/>
      </p:nvGrpSpPr>
      <p:grpSpPr>
        <a:xfrm>
          <a:off x="0" y="0"/>
          <a:ext cx="0" cy="0"/>
          <a:chOff x="0" y="0"/>
          <a:chExt cx="0" cy="0"/>
        </a:xfrm>
      </p:grpSpPr>
      <p:sp>
        <p:nvSpPr>
          <p:cNvPr id="956" name="Google Shape;956;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3" name="Shape 973"/>
        <p:cNvGrpSpPr/>
        <p:nvPr/>
      </p:nvGrpSpPr>
      <p:grpSpPr>
        <a:xfrm>
          <a:off x="0" y="0"/>
          <a:ext cx="0" cy="0"/>
          <a:chOff x="0" y="0"/>
          <a:chExt cx="0" cy="0"/>
        </a:xfrm>
      </p:grpSpPr>
      <p:sp>
        <p:nvSpPr>
          <p:cNvPr id="974" name="Google Shape;974;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1" name="Shape 991"/>
        <p:cNvGrpSpPr/>
        <p:nvPr/>
      </p:nvGrpSpPr>
      <p:grpSpPr>
        <a:xfrm>
          <a:off x="0" y="0"/>
          <a:ext cx="0" cy="0"/>
          <a:chOff x="0" y="0"/>
          <a:chExt cx="0" cy="0"/>
        </a:xfrm>
      </p:grpSpPr>
      <p:sp>
        <p:nvSpPr>
          <p:cNvPr id="992" name="Google Shape;992;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9" name="Shape 1009"/>
        <p:cNvGrpSpPr/>
        <p:nvPr/>
      </p:nvGrpSpPr>
      <p:grpSpPr>
        <a:xfrm>
          <a:off x="0" y="0"/>
          <a:ext cx="0" cy="0"/>
          <a:chOff x="0" y="0"/>
          <a:chExt cx="0" cy="0"/>
        </a:xfrm>
      </p:grpSpPr>
      <p:sp>
        <p:nvSpPr>
          <p:cNvPr id="1010" name="Google Shape;1010;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7" name="Shape 1027"/>
        <p:cNvGrpSpPr/>
        <p:nvPr/>
      </p:nvGrpSpPr>
      <p:grpSpPr>
        <a:xfrm>
          <a:off x="0" y="0"/>
          <a:ext cx="0" cy="0"/>
          <a:chOff x="0" y="0"/>
          <a:chExt cx="0" cy="0"/>
        </a:xfrm>
      </p:grpSpPr>
      <p:sp>
        <p:nvSpPr>
          <p:cNvPr id="1028" name="Google Shape;102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5" name="Shape 1045"/>
        <p:cNvGrpSpPr/>
        <p:nvPr/>
      </p:nvGrpSpPr>
      <p:grpSpPr>
        <a:xfrm>
          <a:off x="0" y="0"/>
          <a:ext cx="0" cy="0"/>
          <a:chOff x="0" y="0"/>
          <a:chExt cx="0" cy="0"/>
        </a:xfrm>
      </p:grpSpPr>
      <p:sp>
        <p:nvSpPr>
          <p:cNvPr id="1046" name="Google Shape;1046;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3" name="Shape 1063"/>
        <p:cNvGrpSpPr/>
        <p:nvPr/>
      </p:nvGrpSpPr>
      <p:grpSpPr>
        <a:xfrm>
          <a:off x="0" y="0"/>
          <a:ext cx="0" cy="0"/>
          <a:chOff x="0" y="0"/>
          <a:chExt cx="0" cy="0"/>
        </a:xfrm>
      </p:grpSpPr>
      <p:sp>
        <p:nvSpPr>
          <p:cNvPr id="1064" name="Google Shape;1064;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8" name="Shape 1088"/>
        <p:cNvGrpSpPr/>
        <p:nvPr/>
      </p:nvGrpSpPr>
      <p:grpSpPr>
        <a:xfrm>
          <a:off x="0" y="0"/>
          <a:ext cx="0" cy="0"/>
          <a:chOff x="0" y="0"/>
          <a:chExt cx="0" cy="0"/>
        </a:xfrm>
      </p:grpSpPr>
      <p:sp>
        <p:nvSpPr>
          <p:cNvPr id="1089" name="Google Shape;1089;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6" name="Shape 1106"/>
        <p:cNvGrpSpPr/>
        <p:nvPr/>
      </p:nvGrpSpPr>
      <p:grpSpPr>
        <a:xfrm>
          <a:off x="0" y="0"/>
          <a:ext cx="0" cy="0"/>
          <a:chOff x="0" y="0"/>
          <a:chExt cx="0" cy="0"/>
        </a:xfrm>
      </p:grpSpPr>
      <p:sp>
        <p:nvSpPr>
          <p:cNvPr id="1107" name="Google Shape;1107;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4" name="Shape 1124"/>
        <p:cNvGrpSpPr/>
        <p:nvPr/>
      </p:nvGrpSpPr>
      <p:grpSpPr>
        <a:xfrm>
          <a:off x="0" y="0"/>
          <a:ext cx="0" cy="0"/>
          <a:chOff x="0" y="0"/>
          <a:chExt cx="0" cy="0"/>
        </a:xfrm>
      </p:grpSpPr>
      <p:sp>
        <p:nvSpPr>
          <p:cNvPr id="1125" name="Google Shape;1125;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5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5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6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6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6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6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6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6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6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6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6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66"/>
          <p:cNvSpPr/>
          <p:nvPr>
            <p:ph idx="2" type="pic"/>
          </p:nvPr>
        </p:nvSpPr>
        <p:spPr>
          <a:xfrm>
            <a:off x="5183188" y="987425"/>
            <a:ext cx="6172200" cy="4873625"/>
          </a:xfrm>
          <a:prstGeom prst="rect">
            <a:avLst/>
          </a:prstGeom>
          <a:noFill/>
          <a:ln>
            <a:noFill/>
          </a:ln>
        </p:spPr>
      </p:sp>
      <p:sp>
        <p:nvSpPr>
          <p:cNvPr id="64" name="Google Shape;64;p6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6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6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6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6.png"/><Relationship Id="rId4" Type="http://schemas.openxmlformats.org/officeDocument/2006/relationships/image" Target="../media/image6.png"/><Relationship Id="rId11" Type="http://schemas.openxmlformats.org/officeDocument/2006/relationships/image" Target="../media/image7.png"/><Relationship Id="rId10" Type="http://schemas.openxmlformats.org/officeDocument/2006/relationships/slide" Target="/ppt/slides/slide3.xml"/><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6.png"/><Relationship Id="rId4" Type="http://schemas.openxmlformats.org/officeDocument/2006/relationships/image" Target="../media/image6.png"/><Relationship Id="rId11" Type="http://schemas.openxmlformats.org/officeDocument/2006/relationships/image" Target="../media/image7.png"/><Relationship Id="rId10" Type="http://schemas.openxmlformats.org/officeDocument/2006/relationships/slide" Target="/ppt/slides/slide3.xml"/><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6.png"/><Relationship Id="rId4" Type="http://schemas.openxmlformats.org/officeDocument/2006/relationships/image" Target="../media/image6.png"/><Relationship Id="rId11" Type="http://schemas.openxmlformats.org/officeDocument/2006/relationships/image" Target="../media/image7.png"/><Relationship Id="rId10" Type="http://schemas.openxmlformats.org/officeDocument/2006/relationships/slide" Target="/ppt/slides/slide3.xml"/><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 Id="rId4" Type="http://schemas.openxmlformats.org/officeDocument/2006/relationships/image" Target="../media/image6.png"/><Relationship Id="rId11" Type="http://schemas.openxmlformats.org/officeDocument/2006/relationships/image" Target="../media/image7.png"/><Relationship Id="rId10" Type="http://schemas.openxmlformats.org/officeDocument/2006/relationships/slide" Target="/ppt/slides/slide3.xml"/><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7.xml.rels><?xml version="1.0" encoding="UTF-8" standalone="yes"?><Relationships xmlns="http://schemas.openxmlformats.org/package/2006/relationships"><Relationship Id="rId11" Type="http://schemas.openxmlformats.org/officeDocument/2006/relationships/hyperlink" Target="http://oasis.lib.harvard.edu/oasis/deliver/~bak00047" TargetMode="External"/><Relationship Id="rId10" Type="http://schemas.openxmlformats.org/officeDocument/2006/relationships/hyperlink" Target="http://www.assemblymag.com/articles/88188-the-hawthorne-works" TargetMode="External"/><Relationship Id="rId13" Type="http://schemas.openxmlformats.org/officeDocument/2006/relationships/slide" Target="/ppt/slides/slide3.xml"/><Relationship Id="rId12"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hyperlink" Target="http://www.apa.org/" TargetMode="External"/><Relationship Id="rId14"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8.xml.rels><?xml version="1.0" encoding="UTF-8" standalone="yes"?><Relationships xmlns="http://schemas.openxmlformats.org/package/2006/relationships"><Relationship Id="rId11" Type="http://schemas.openxmlformats.org/officeDocument/2006/relationships/image" Target="../media/image4.png"/><Relationship Id="rId10" Type="http://schemas.openxmlformats.org/officeDocument/2006/relationships/hyperlink" Target="http://www.economist.com/node/12510632" TargetMode="External"/><Relationship Id="rId13" Type="http://schemas.openxmlformats.org/officeDocument/2006/relationships/image" Target="../media/image7.png"/><Relationship Id="rId12"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hyperlink" Target="http://www.investopedia.com/terms/l/labor-productivity.asp" TargetMode="External"/><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9.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0.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1.xml.rels><?xml version="1.0" encoding="UTF-8" standalone="yes"?><Relationships xmlns="http://schemas.openxmlformats.org/package/2006/relationships"><Relationship Id="rId11" Type="http://schemas.openxmlformats.org/officeDocument/2006/relationships/slide" Target="/ppt/slides/slide3.xml"/><Relationship Id="rId10" Type="http://schemas.openxmlformats.org/officeDocument/2006/relationships/image" Target="../media/image4.png"/><Relationship Id="rId12"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hyperlink" Target="http://www.investopedia.com/terms/c/ceo.asp" TargetMode="External"/><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2.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3.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4.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5.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6.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7.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8.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19.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0.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1.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2.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3.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19.png"/><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4.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5.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6.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7.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8.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29.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0.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23.png"/><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1.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2.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3.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4.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5.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6.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7.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8.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39.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0.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1.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2.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3.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4.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5.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6.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7.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8.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49.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0.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1.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2.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3.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2"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4.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5.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_rels/slide56.xml.rels><?xml version="1.0" encoding="UTF-8" standalone="yes"?><Relationships xmlns="http://schemas.openxmlformats.org/package/2006/relationships"><Relationship Id="rId11" Type="http://schemas.openxmlformats.org/officeDocument/2006/relationships/image" Target="../media/image7.png"/><Relationship Id="rId10" Type="http://schemas.openxmlformats.org/officeDocument/2006/relationships/slide" Target="/ppt/slides/slide3.xml"/><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16.png"/><Relationship Id="rId4" Type="http://schemas.openxmlformats.org/officeDocument/2006/relationships/image" Target="../media/image6.png"/><Relationship Id="rId9" Type="http://schemas.openxmlformats.org/officeDocument/2006/relationships/image" Target="../media/image4.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90" name="Google Shape;90;p1"/>
          <p:cNvSpPr txBox="1"/>
          <p:nvPr/>
        </p:nvSpPr>
        <p:spPr>
          <a:xfrm>
            <a:off x="474133" y="715791"/>
            <a:ext cx="560493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Organizational Behavior</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Walid K. El Leithy</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1</a:t>
            </a:r>
            <a:endParaRPr/>
          </a:p>
        </p:txBody>
      </p:sp>
      <p:sp>
        <p:nvSpPr>
          <p:cNvPr id="91" name="Google Shape;91;p1"/>
          <p:cNvSpPr txBox="1"/>
          <p:nvPr/>
        </p:nvSpPr>
        <p:spPr>
          <a:xfrm>
            <a:off x="6995710" y="3159395"/>
            <a:ext cx="402546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PMG 671</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Organizational Behavior</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01" name="Google Shape;101;p2"/>
          <p:cNvSpPr txBox="1"/>
          <p:nvPr/>
        </p:nvSpPr>
        <p:spPr>
          <a:xfrm>
            <a:off x="2650377" y="543490"/>
            <a:ext cx="434445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Organizational Behavior </a:t>
            </a:r>
            <a:endParaRPr sz="2800">
              <a:solidFill>
                <a:srgbClr val="FF9518"/>
              </a:solidFill>
              <a:latin typeface="Tajawal Medium"/>
              <a:ea typeface="Tajawal Medium"/>
              <a:cs typeface="Tajawal Medium"/>
              <a:sym typeface="Tajawal Medium"/>
            </a:endParaRPr>
          </a:p>
        </p:txBody>
      </p:sp>
      <p:sp>
        <p:nvSpPr>
          <p:cNvPr id="102" name="Google Shape;102;p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3" name="Google Shape;103;p2"/>
          <p:cNvSpPr txBox="1"/>
          <p:nvPr/>
        </p:nvSpPr>
        <p:spPr>
          <a:xfrm>
            <a:off x="1103312" y="2204822"/>
            <a:ext cx="96662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Stephen P. Robbins &amp; Timothy A. Judg</a:t>
            </a:r>
            <a:endParaRPr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9" name="Google Shape;109;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 name="Google Shape;110;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2" name="Google Shape;112;p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13" name="Google Shape;113;p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14" name="Google Shape;114;p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15" name="Google Shape;115;p3"/>
          <p:cNvSpPr txBox="1"/>
          <p:nvPr/>
        </p:nvSpPr>
        <p:spPr>
          <a:xfrm>
            <a:off x="2650377" y="543490"/>
            <a:ext cx="2624436"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Course content</a:t>
            </a:r>
            <a:endParaRPr sz="2800">
              <a:solidFill>
                <a:srgbClr val="FF9518"/>
              </a:solidFill>
              <a:latin typeface="Tajawal Medium"/>
              <a:ea typeface="Tajawal Medium"/>
              <a:cs typeface="Tajawal Medium"/>
              <a:sym typeface="Tajawal Medium"/>
            </a:endParaRPr>
          </a:p>
        </p:txBody>
      </p:sp>
      <p:sp>
        <p:nvSpPr>
          <p:cNvPr id="116" name="Google Shape;116;p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19" name="Google Shape;119;p3"/>
          <p:cNvSpPr txBox="1"/>
          <p:nvPr/>
        </p:nvSpPr>
        <p:spPr>
          <a:xfrm>
            <a:off x="1103312" y="1846381"/>
            <a:ext cx="5953040" cy="36933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1:</a:t>
            </a:r>
            <a:r>
              <a:rPr lang="en-US" sz="1800">
                <a:solidFill>
                  <a:schemeClr val="dk1"/>
                </a:solidFill>
                <a:latin typeface="Calibri"/>
                <a:ea typeface="Calibri"/>
                <a:cs typeface="Calibri"/>
                <a:sym typeface="Calibri"/>
              </a:rPr>
              <a:t> Introduction about OB. (Lecture 1)</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2:</a:t>
            </a: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 </a:t>
            </a:r>
            <a:r>
              <a:rPr lang="en-US" sz="1800">
                <a:solidFill>
                  <a:schemeClr val="dk1"/>
                </a:solidFill>
                <a:latin typeface="Calibri"/>
                <a:ea typeface="Calibri"/>
                <a:cs typeface="Calibri"/>
                <a:sym typeface="Calibri"/>
              </a:rPr>
              <a:t>Attitudes and Job Satisfaction. (Lecture 2)</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3: </a:t>
            </a:r>
            <a:r>
              <a:rPr lang="en-US" sz="1800">
                <a:solidFill>
                  <a:schemeClr val="dk1"/>
                </a:solidFill>
                <a:latin typeface="Calibri"/>
                <a:ea typeface="Calibri"/>
                <a:cs typeface="Calibri"/>
                <a:sym typeface="Calibri"/>
              </a:rPr>
              <a:t>Personality and Values ( Lecture 3)</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4 :</a:t>
            </a:r>
            <a:r>
              <a:rPr lang="en-US" sz="1800">
                <a:solidFill>
                  <a:schemeClr val="dk1"/>
                </a:solidFill>
                <a:latin typeface="Calibri"/>
                <a:ea typeface="Calibri"/>
                <a:cs typeface="Calibri"/>
                <a:sym typeface="Calibri"/>
              </a:rPr>
              <a:t> Motivation Concepts and Applications (lecture 4)</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5:</a:t>
            </a:r>
            <a:r>
              <a:rPr lang="en-US" sz="1800">
                <a:solidFill>
                  <a:schemeClr val="dk1"/>
                </a:solidFill>
                <a:latin typeface="Calibri"/>
                <a:ea typeface="Calibri"/>
                <a:cs typeface="Calibri"/>
                <a:sym typeface="Calibri"/>
              </a:rPr>
              <a:t>  Foundations of Group Behavior (lecture 5)</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6</a:t>
            </a: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  </a:t>
            </a:r>
            <a:r>
              <a:rPr lang="en-US" sz="1800">
                <a:solidFill>
                  <a:schemeClr val="dk1"/>
                </a:solidFill>
                <a:latin typeface="Calibri"/>
                <a:ea typeface="Calibri"/>
                <a:cs typeface="Calibri"/>
                <a:sym typeface="Calibri"/>
              </a:rPr>
              <a:t>Understanding Work Teams (Lecture 5)</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7:  </a:t>
            </a:r>
            <a:r>
              <a:rPr lang="en-US" sz="1800">
                <a:solidFill>
                  <a:schemeClr val="dk1"/>
                </a:solidFill>
                <a:latin typeface="Calibri"/>
                <a:ea typeface="Calibri"/>
                <a:cs typeface="Calibri"/>
                <a:sym typeface="Calibri"/>
              </a:rPr>
              <a:t>Communication (Lecture 6) </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Chapter 8:  </a:t>
            </a:r>
            <a:r>
              <a:rPr lang="en-US" sz="1800">
                <a:solidFill>
                  <a:schemeClr val="dk1"/>
                </a:solidFill>
                <a:latin typeface="Calibri"/>
                <a:ea typeface="Calibri"/>
                <a:cs typeface="Calibri"/>
                <a:sym typeface="Calibri"/>
              </a:rPr>
              <a:t>Foundation of Organizational Structure  (Lecture 6)</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 Chapter 9: </a:t>
            </a:r>
            <a:r>
              <a:rPr lang="en-US" sz="1800">
                <a:solidFill>
                  <a:schemeClr val="dk1"/>
                </a:solidFill>
                <a:latin typeface="Calibri"/>
                <a:ea typeface="Calibri"/>
                <a:cs typeface="Calibri"/>
                <a:sym typeface="Calibri"/>
              </a:rPr>
              <a:t>Introduction to Leadership ( Lecture 7)</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 Chapter 10:  </a:t>
            </a:r>
            <a:r>
              <a:rPr lang="en-US" sz="1800">
                <a:solidFill>
                  <a:schemeClr val="dk1"/>
                </a:solidFill>
                <a:latin typeface="Calibri"/>
                <a:ea typeface="Calibri"/>
                <a:cs typeface="Calibri"/>
                <a:sym typeface="Calibri"/>
              </a:rPr>
              <a:t>Basic Approaches to Leadership (Lecture 8)</a:t>
            </a:r>
            <a:endParaRPr/>
          </a:p>
          <a:p>
            <a:pPr indent="0" lvl="0" marL="0" marR="0" rtl="0" algn="l">
              <a:spcBef>
                <a:spcPts val="0"/>
              </a:spcBef>
              <a:spcAft>
                <a:spcPts val="0"/>
              </a:spcAft>
              <a:buNone/>
            </a:pPr>
            <a:r>
              <a:rPr b="1" lang="en-US" sz="1800">
                <a:solidFill>
                  <a:schemeClr val="accent2"/>
                </a:solidFill>
                <a:latin typeface="Calibri"/>
                <a:ea typeface="Calibri"/>
                <a:cs typeface="Calibri"/>
                <a:sym typeface="Calibri"/>
              </a:rPr>
              <a:t> Chapter 11: </a:t>
            </a:r>
            <a:r>
              <a:rPr lang="en-US" sz="1800">
                <a:solidFill>
                  <a:schemeClr val="dk1"/>
                </a:solidFill>
                <a:latin typeface="Calibri"/>
                <a:ea typeface="Calibri"/>
                <a:cs typeface="Calibri"/>
                <a:sym typeface="Calibri"/>
              </a:rPr>
              <a:t>Organizational Culture (lecture 9).</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Chapter 12:  </a:t>
            </a:r>
            <a:r>
              <a:rPr lang="en-US" sz="1800">
                <a:solidFill>
                  <a:schemeClr val="dk1"/>
                </a:solidFill>
                <a:latin typeface="Calibri"/>
                <a:ea typeface="Calibri"/>
                <a:cs typeface="Calibri"/>
                <a:sym typeface="Calibri"/>
              </a:rPr>
              <a:t>Managing change ( Lecture 10)</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20" name="Google Shape;120;p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21" name="Google Shape;121;p3">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27" name="Google Shape;127;p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30" name="Google Shape;130;p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31" name="Google Shape;131;p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33" name="Google Shape;133;p4"/>
          <p:cNvSpPr txBox="1"/>
          <p:nvPr/>
        </p:nvSpPr>
        <p:spPr>
          <a:xfrm>
            <a:off x="2650377" y="543490"/>
            <a:ext cx="196707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lt1"/>
              </a:buClr>
              <a:buSzPts val="2800"/>
              <a:buFont typeface="Verdana"/>
              <a:buNone/>
            </a:pPr>
            <a:r>
              <a:rPr lang="en-US" sz="2800">
                <a:solidFill>
                  <a:schemeClr val="lt1"/>
                </a:solidFill>
                <a:latin typeface="Calibri"/>
                <a:ea typeface="Calibri"/>
                <a:cs typeface="Calibri"/>
                <a:sym typeface="Calibri"/>
              </a:rPr>
              <a:t>What is OB?</a:t>
            </a:r>
            <a:endParaRPr/>
          </a:p>
        </p:txBody>
      </p:sp>
      <p:sp>
        <p:nvSpPr>
          <p:cNvPr id="134" name="Google Shape;134;p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35" name="Google Shape;135;p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36" name="Google Shape;136;p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37" name="Google Shape;137;p4"/>
          <p:cNvSpPr txBox="1"/>
          <p:nvPr/>
        </p:nvSpPr>
        <p:spPr>
          <a:xfrm>
            <a:off x="1085043" y="1837504"/>
            <a:ext cx="4314849" cy="255454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Noto Sans Symbols"/>
              <a:buNone/>
            </a:pPr>
            <a:r>
              <a:rPr b="0" i="0" lang="en-US" sz="2000" u="none" cap="none" strike="noStrike">
                <a:solidFill>
                  <a:srgbClr val="000000"/>
                </a:solidFill>
                <a:latin typeface="Verdana"/>
                <a:ea typeface="Verdana"/>
                <a:cs typeface="Verdana"/>
                <a:sym typeface="Verdana"/>
              </a:rPr>
              <a:t>A field of study that investigates the impact that individuals, groups, and structure have on behavior within organizations, for the purpose of applying such knowledge toward improving an organization’s effectiveness.</a:t>
            </a:r>
            <a:endParaRPr b="0" i="0" sz="2000" u="none" cap="none" strike="noStrike">
              <a:solidFill>
                <a:srgbClr val="000000"/>
              </a:solidFill>
              <a:latin typeface="Verdana"/>
              <a:ea typeface="Verdana"/>
              <a:cs typeface="Verdana"/>
              <a:sym typeface="Verdana"/>
            </a:endParaRPr>
          </a:p>
        </p:txBody>
      </p:sp>
      <p:pic>
        <p:nvPicPr>
          <p:cNvPr id="138" name="Google Shape;138;p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39" name="Google Shape;139;p4">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45" name="Google Shape;145;p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6" name="Google Shape;146;p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7" name="Google Shape;147;p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48" name="Google Shape;148;p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49" name="Google Shape;149;p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50" name="Google Shape;150;p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51" name="Google Shape;151;p5"/>
          <p:cNvSpPr txBox="1"/>
          <p:nvPr/>
        </p:nvSpPr>
        <p:spPr>
          <a:xfrm>
            <a:off x="2650377" y="543490"/>
            <a:ext cx="219964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What is OB?</a:t>
            </a:r>
            <a:endParaRPr sz="2800">
              <a:solidFill>
                <a:srgbClr val="FF9518"/>
              </a:solidFill>
              <a:latin typeface="Tajawal Medium"/>
              <a:ea typeface="Tajawal Medium"/>
              <a:cs typeface="Tajawal Medium"/>
              <a:sym typeface="Tajawal Medium"/>
            </a:endParaRPr>
          </a:p>
        </p:txBody>
      </p:sp>
      <p:sp>
        <p:nvSpPr>
          <p:cNvPr id="152" name="Google Shape;152;p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53" name="Google Shape;153;p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54" name="Google Shape;154;p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55" name="Google Shape;155;p5"/>
          <p:cNvSpPr txBox="1"/>
          <p:nvPr/>
        </p:nvSpPr>
        <p:spPr>
          <a:xfrm>
            <a:off x="1103312" y="1846381"/>
            <a:ext cx="5933034" cy="14773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rgbClr val="000000"/>
              </a:buClr>
              <a:buSzPts val="1800"/>
              <a:buFont typeface="Verdana"/>
              <a:buNone/>
            </a:pPr>
            <a:r>
              <a:rPr lang="en-US" sz="1800">
                <a:solidFill>
                  <a:schemeClr val="dk1"/>
                </a:solidFill>
                <a:latin typeface="Calibri"/>
                <a:ea typeface="Calibri"/>
                <a:cs typeface="Calibri"/>
                <a:sym typeface="Calibri"/>
              </a:rPr>
              <a:t>In other words, Organizational behavior is the </a:t>
            </a:r>
            <a:r>
              <a:rPr b="1" lang="en-US" sz="1800">
                <a:solidFill>
                  <a:schemeClr val="dk1"/>
                </a:solidFill>
                <a:latin typeface="Calibri"/>
                <a:ea typeface="Calibri"/>
                <a:cs typeface="Calibri"/>
                <a:sym typeface="Calibri"/>
              </a:rPr>
              <a:t>study of human behavior </a:t>
            </a:r>
            <a:r>
              <a:rPr lang="en-US" sz="1800">
                <a:solidFill>
                  <a:schemeClr val="dk1"/>
                </a:solidFill>
                <a:latin typeface="Calibri"/>
                <a:ea typeface="Calibri"/>
                <a:cs typeface="Calibri"/>
                <a:sym typeface="Calibri"/>
              </a:rPr>
              <a:t>in Organizations and the application of knowledge about how, individuals, and groups act and react in an organization, </a:t>
            </a:r>
            <a:r>
              <a:rPr b="1" lang="en-US" sz="1800">
                <a:solidFill>
                  <a:schemeClr val="dk1"/>
                </a:solidFill>
                <a:latin typeface="Calibri"/>
                <a:ea typeface="Calibri"/>
                <a:cs typeface="Calibri"/>
                <a:sym typeface="Calibri"/>
              </a:rPr>
              <a:t>in order to reach and accomplish the highest quality of performances, and dominant results.</a:t>
            </a:r>
            <a:endParaRPr b="1" sz="1800">
              <a:solidFill>
                <a:schemeClr val="dk1"/>
              </a:solidFill>
              <a:latin typeface="Calibri"/>
              <a:ea typeface="Calibri"/>
              <a:cs typeface="Calibri"/>
              <a:sym typeface="Calibri"/>
            </a:endParaRPr>
          </a:p>
        </p:txBody>
      </p:sp>
      <p:pic>
        <p:nvPicPr>
          <p:cNvPr id="156" name="Google Shape;156;p5"/>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57" name="Google Shape;157;p5">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p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63" name="Google Shape;163;p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4" name="Google Shape;164;p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66" name="Google Shape;166;p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67" name="Google Shape;167;p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68" name="Google Shape;168;p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69" name="Google Shape;169;p6"/>
          <p:cNvSpPr txBox="1"/>
          <p:nvPr/>
        </p:nvSpPr>
        <p:spPr>
          <a:xfrm>
            <a:off x="2650377" y="543490"/>
            <a:ext cx="304282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OB Main Concern</a:t>
            </a:r>
            <a:endParaRPr sz="2800">
              <a:solidFill>
                <a:srgbClr val="FF9518"/>
              </a:solidFill>
              <a:latin typeface="Tajawal Medium"/>
              <a:ea typeface="Tajawal Medium"/>
              <a:cs typeface="Tajawal Medium"/>
              <a:sym typeface="Tajawal Medium"/>
            </a:endParaRPr>
          </a:p>
        </p:txBody>
      </p:sp>
      <p:sp>
        <p:nvSpPr>
          <p:cNvPr id="170" name="Google Shape;170;p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71" name="Google Shape;171;p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72" name="Google Shape;172;p6"/>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73" name="Google Shape;173;p6"/>
          <p:cNvSpPr txBox="1"/>
          <p:nvPr/>
        </p:nvSpPr>
        <p:spPr>
          <a:xfrm>
            <a:off x="1103312" y="1837504"/>
            <a:ext cx="6987106" cy="230832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Verdana"/>
                <a:ea typeface="Verdana"/>
                <a:cs typeface="Verdana"/>
                <a:sym typeface="Verdana"/>
              </a:rPr>
              <a:t>Why do people behave a certain way in an organizational environment? What factors affect job performance, employee interaction, job commitment, leadership and managerial styles? </a:t>
            </a:r>
            <a:endParaRPr/>
          </a:p>
          <a:p>
            <a:pPr indent="-342900" lvl="0" marL="342900" marR="0" rtl="0" algn="just">
              <a:lnSpc>
                <a:spcPct val="100000"/>
              </a:lnSpc>
              <a:spcBef>
                <a:spcPts val="400"/>
              </a:spcBef>
              <a:spcAft>
                <a:spcPts val="0"/>
              </a:spcAft>
              <a:buClr>
                <a:srgbClr val="000000"/>
              </a:buClr>
              <a:buSzPts val="2000"/>
              <a:buFont typeface="Noto Sans Symbols"/>
              <a:buChar char="⮚"/>
            </a:pPr>
            <a:r>
              <a:rPr b="0" i="0" lang="en-US" sz="2000" u="none" cap="none" strike="noStrike">
                <a:solidFill>
                  <a:srgbClr val="000000"/>
                </a:solidFill>
                <a:latin typeface="Verdana"/>
                <a:ea typeface="Verdana"/>
                <a:cs typeface="Verdana"/>
                <a:sym typeface="Verdana"/>
              </a:rPr>
              <a:t>Individuals have studied this topic for decades in order to find ways of increasing organizational performance. </a:t>
            </a:r>
            <a:endParaRPr b="0" i="0" sz="2000" u="none" cap="none" strike="noStrike">
              <a:solidFill>
                <a:srgbClr val="000000"/>
              </a:solidFill>
              <a:latin typeface="Verdana"/>
              <a:ea typeface="Verdana"/>
              <a:cs typeface="Verdana"/>
              <a:sym typeface="Verdana"/>
            </a:endParaRPr>
          </a:p>
        </p:txBody>
      </p:sp>
      <p:pic>
        <p:nvPicPr>
          <p:cNvPr id="174" name="Google Shape;174;p6"/>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75" name="Google Shape;175;p6">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81" name="Google Shape;181;p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2" name="Google Shape;182;p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3" name="Google Shape;183;p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4" name="Google Shape;184;p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85" name="Google Shape;185;p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86" name="Google Shape;186;p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87" name="Google Shape;187;p7"/>
          <p:cNvSpPr txBox="1"/>
          <p:nvPr/>
        </p:nvSpPr>
        <p:spPr>
          <a:xfrm>
            <a:off x="2650377" y="543490"/>
            <a:ext cx="40958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OB History As A Science</a:t>
            </a:r>
            <a:endParaRPr sz="2800">
              <a:solidFill>
                <a:srgbClr val="FF9518"/>
              </a:solidFill>
              <a:latin typeface="Tajawal Medium"/>
              <a:ea typeface="Tajawal Medium"/>
              <a:cs typeface="Tajawal Medium"/>
              <a:sym typeface="Tajawal Medium"/>
            </a:endParaRPr>
          </a:p>
        </p:txBody>
      </p:sp>
      <p:sp>
        <p:nvSpPr>
          <p:cNvPr id="188" name="Google Shape;188;p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89" name="Google Shape;189;p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90" name="Google Shape;190;p7"/>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91" name="Google Shape;191;p7"/>
          <p:cNvSpPr txBox="1"/>
          <p:nvPr/>
        </p:nvSpPr>
        <p:spPr>
          <a:xfrm>
            <a:off x="1103312" y="1846381"/>
            <a:ext cx="6985008" cy="255454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Verdana"/>
                <a:ea typeface="Verdana"/>
                <a:cs typeface="Verdana"/>
                <a:sym typeface="Verdana"/>
              </a:rPr>
              <a:t>While Organizational Behavior as a field of academic study wasn’t fully recognized by the </a:t>
            </a:r>
            <a:r>
              <a:rPr b="0" i="0" lang="en-US" sz="2000" u="sng" cap="none" strike="noStrike">
                <a:solidFill>
                  <a:srgbClr val="000000"/>
                </a:solidFill>
                <a:latin typeface="Verdana"/>
                <a:ea typeface="Verdana"/>
                <a:cs typeface="Verdana"/>
                <a:sym typeface="Verdana"/>
                <a:hlinkClick r:id="rId9">
                  <a:extLst>
                    <a:ext uri="{A12FA001-AC4F-418D-AE19-62706E023703}">
                      <ahyp:hlinkClr val="tx"/>
                    </a:ext>
                  </a:extLst>
                </a:hlinkClick>
              </a:rPr>
              <a:t>American Psychological Association</a:t>
            </a:r>
            <a:r>
              <a:rPr b="0" i="0" lang="en-US" sz="2000" u="none" cap="none" strike="noStrike">
                <a:solidFill>
                  <a:srgbClr val="000000"/>
                </a:solidFill>
                <a:latin typeface="Verdana"/>
                <a:ea typeface="Verdana"/>
                <a:cs typeface="Verdana"/>
                <a:sym typeface="Verdana"/>
              </a:rPr>
              <a:t> (APA) until the 1970’s, it’s roots go back to the late 1920’s when the</a:t>
            </a:r>
            <a:r>
              <a:rPr b="0" i="0" lang="en-US" sz="2000" u="sng" cap="none" strike="noStrike">
                <a:solidFill>
                  <a:srgbClr val="000000"/>
                </a:solidFill>
                <a:latin typeface="Verdana"/>
                <a:ea typeface="Verdana"/>
                <a:cs typeface="Verdana"/>
                <a:sym typeface="Verdana"/>
                <a:hlinkClick r:id="rId10">
                  <a:extLst>
                    <a:ext uri="{A12FA001-AC4F-418D-AE19-62706E023703}">
                      <ahyp:hlinkClr val="tx"/>
                    </a:ext>
                  </a:extLst>
                </a:hlinkClick>
              </a:rPr>
              <a:t> Hawthorne Electric Company</a:t>
            </a:r>
            <a:r>
              <a:rPr b="0" i="0" lang="en-US" sz="2000" u="none" cap="none" strike="noStrike">
                <a:solidFill>
                  <a:srgbClr val="000000"/>
                </a:solidFill>
                <a:latin typeface="Verdana"/>
                <a:ea typeface="Verdana"/>
                <a:cs typeface="Verdana"/>
                <a:sym typeface="Verdana"/>
              </a:rPr>
              <a:t> set up a series of </a:t>
            </a:r>
            <a:r>
              <a:rPr b="0" i="0" lang="en-US" sz="2000" u="sng" cap="none" strike="noStrike">
                <a:solidFill>
                  <a:srgbClr val="000000"/>
                </a:solidFill>
                <a:latin typeface="Verdana"/>
                <a:ea typeface="Verdana"/>
                <a:cs typeface="Verdana"/>
                <a:sym typeface="Verdana"/>
                <a:hlinkClick r:id="rId11">
                  <a:extLst>
                    <a:ext uri="{A12FA001-AC4F-418D-AE19-62706E023703}">
                      <ahyp:hlinkClr val="tx"/>
                    </a:ext>
                  </a:extLst>
                </a:hlinkClick>
              </a:rPr>
              <a:t>experiments</a:t>
            </a:r>
            <a:r>
              <a:rPr b="0" i="0" lang="en-US" sz="2000" u="none" cap="none" strike="noStrike">
                <a:solidFill>
                  <a:srgbClr val="000000"/>
                </a:solidFill>
                <a:latin typeface="Verdana"/>
                <a:ea typeface="Verdana"/>
                <a:cs typeface="Verdana"/>
                <a:sym typeface="Verdana"/>
              </a:rPr>
              <a:t> designed to explore how changes in environment and design changed the productivity of their employees.</a:t>
            </a:r>
            <a:endParaRPr b="0" i="0" sz="2000" u="none" cap="none" strike="noStrike">
              <a:solidFill>
                <a:srgbClr val="000000"/>
              </a:solidFill>
              <a:latin typeface="Verdana"/>
              <a:ea typeface="Verdana"/>
              <a:cs typeface="Verdana"/>
              <a:sym typeface="Verdana"/>
            </a:endParaRPr>
          </a:p>
        </p:txBody>
      </p:sp>
      <p:pic>
        <p:nvPicPr>
          <p:cNvPr id="192" name="Google Shape;192;p7"/>
          <p:cNvPicPr preferRelativeResize="0"/>
          <p:nvPr/>
        </p:nvPicPr>
        <p:blipFill rotWithShape="1">
          <a:blip r:embed="rId12">
            <a:alphaModFix/>
          </a:blip>
          <a:srcRect b="0" l="0" r="0" t="0"/>
          <a:stretch/>
        </p:blipFill>
        <p:spPr>
          <a:xfrm>
            <a:off x="8654943" y="533330"/>
            <a:ext cx="3267424" cy="5907194"/>
          </a:xfrm>
          <a:prstGeom prst="rect">
            <a:avLst/>
          </a:prstGeom>
          <a:noFill/>
          <a:ln>
            <a:noFill/>
          </a:ln>
        </p:spPr>
      </p:pic>
      <p:pic>
        <p:nvPicPr>
          <p:cNvPr id="193" name="Google Shape;193;p7">
            <a:hlinkClick action="ppaction://hlinksldjump" r:id="rId13"/>
          </p:cNvPr>
          <p:cNvPicPr preferRelativeResize="0"/>
          <p:nvPr/>
        </p:nvPicPr>
        <p:blipFill rotWithShape="1">
          <a:blip r:embed="rId14">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id="198" name="Google Shape;198;p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99" name="Google Shape;199;p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0" name="Google Shape;200;p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1" name="Google Shape;201;p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02" name="Google Shape;202;p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03" name="Google Shape;203;p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04" name="Google Shape;204;p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05" name="Google Shape;205;p8"/>
          <p:cNvSpPr txBox="1"/>
          <p:nvPr/>
        </p:nvSpPr>
        <p:spPr>
          <a:xfrm>
            <a:off x="2650377" y="543490"/>
            <a:ext cx="4095865"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OB History As A Science</a:t>
            </a:r>
            <a:endParaRPr sz="2800">
              <a:solidFill>
                <a:srgbClr val="FF9518"/>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206" name="Google Shape;206;p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07" name="Google Shape;207;p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08" name="Google Shape;208;p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209" name="Google Shape;209;p8"/>
          <p:cNvSpPr txBox="1"/>
          <p:nvPr/>
        </p:nvSpPr>
        <p:spPr>
          <a:xfrm>
            <a:off x="1103312" y="1846381"/>
            <a:ext cx="7156779" cy="347787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Their various studies, conducted between the years of 1924 and 1933, were broad and measured over large periods of time. The studies included the effect of various types of breaks (lots of small breaks, a few long ones, etc.) on </a:t>
            </a:r>
            <a:r>
              <a:rPr b="0" i="0" lang="en-US" sz="2000" u="sng" cap="none" strike="noStrike">
                <a:solidFill>
                  <a:srgbClr val="000000"/>
                </a:solidFill>
                <a:latin typeface="Verdana"/>
                <a:ea typeface="Verdana"/>
                <a:cs typeface="Verdana"/>
                <a:sym typeface="Verdana"/>
                <a:hlinkClick r:id="rId9">
                  <a:extLst>
                    <a:ext uri="{A12FA001-AC4F-418D-AE19-62706E023703}">
                      <ahyp:hlinkClr val="tx"/>
                    </a:ext>
                  </a:extLst>
                </a:hlinkClick>
              </a:rPr>
              <a:t>productivity</a:t>
            </a:r>
            <a:r>
              <a:rPr b="0" i="0" lang="en-US" sz="2000" u="none" cap="none" strike="noStrike">
                <a:solidFill>
                  <a:srgbClr val="000000"/>
                </a:solidFill>
                <a:latin typeface="Verdana"/>
                <a:ea typeface="Verdana"/>
                <a:cs typeface="Verdana"/>
                <a:sym typeface="Verdana"/>
              </a:rPr>
              <a:t>, productivity in isolation, and productivity in varying levels of light. The most famous finding resulting from the of the Hawthorne Studies is what is now called the </a:t>
            </a:r>
            <a:r>
              <a:rPr b="0" i="0" lang="en-US" sz="2000" u="sng" cap="none" strike="noStrike">
                <a:solidFill>
                  <a:srgbClr val="000000"/>
                </a:solidFill>
                <a:latin typeface="Verdana"/>
                <a:ea typeface="Verdana"/>
                <a:cs typeface="Verdana"/>
                <a:sym typeface="Verdana"/>
                <a:hlinkClick r:id="rId10">
                  <a:extLst>
                    <a:ext uri="{A12FA001-AC4F-418D-AE19-62706E023703}">
                      <ahyp:hlinkClr val="tx"/>
                    </a:ext>
                  </a:extLst>
                </a:hlinkClick>
              </a:rPr>
              <a:t>Hawthorne Effect,</a:t>
            </a:r>
            <a:r>
              <a:rPr b="0" i="0" lang="en-US" sz="2000" u="none" cap="none" strike="noStrike">
                <a:solidFill>
                  <a:srgbClr val="000000"/>
                </a:solidFill>
                <a:latin typeface="Verdana"/>
                <a:ea typeface="Verdana"/>
                <a:cs typeface="Verdana"/>
                <a:sym typeface="Verdana"/>
              </a:rPr>
              <a:t> the change in behavior of a test subject when they know they’re being observed</a:t>
            </a:r>
            <a:r>
              <a:rPr b="1" i="0" lang="en-US" sz="2000" u="sng" cap="none" strike="noStrike">
                <a:solidFill>
                  <a:srgbClr val="CC6600"/>
                </a:solidFill>
                <a:latin typeface="Times New Roman"/>
                <a:ea typeface="Times New Roman"/>
                <a:cs typeface="Times New Roman"/>
                <a:sym typeface="Times New Roman"/>
              </a:rPr>
              <a:t>.</a:t>
            </a:r>
            <a:endParaRPr b="0" i="0" sz="2000" u="none" cap="none" strike="noStrike">
              <a:solidFill>
                <a:srgbClr val="000000"/>
              </a:solidFill>
              <a:latin typeface="Verdana"/>
              <a:ea typeface="Verdana"/>
              <a:cs typeface="Verdana"/>
              <a:sym typeface="Verdana"/>
            </a:endParaRPr>
          </a:p>
        </p:txBody>
      </p:sp>
      <p:pic>
        <p:nvPicPr>
          <p:cNvPr id="210" name="Google Shape;210;p8"/>
          <p:cNvPicPr preferRelativeResize="0"/>
          <p:nvPr/>
        </p:nvPicPr>
        <p:blipFill rotWithShape="1">
          <a:blip r:embed="rId11">
            <a:alphaModFix/>
          </a:blip>
          <a:srcRect b="0" l="0" r="0" t="0"/>
          <a:stretch/>
        </p:blipFill>
        <p:spPr>
          <a:xfrm>
            <a:off x="8654943" y="533330"/>
            <a:ext cx="3267424" cy="5907194"/>
          </a:xfrm>
          <a:prstGeom prst="rect">
            <a:avLst/>
          </a:prstGeom>
          <a:noFill/>
          <a:ln>
            <a:noFill/>
          </a:ln>
        </p:spPr>
      </p:pic>
      <p:pic>
        <p:nvPicPr>
          <p:cNvPr id="211" name="Google Shape;211;p8">
            <a:hlinkClick action="ppaction://hlinksldjump" r:id="rId12"/>
          </p:cNvPr>
          <p:cNvPicPr preferRelativeResize="0"/>
          <p:nvPr/>
        </p:nvPicPr>
        <p:blipFill rotWithShape="1">
          <a:blip r:embed="rId13">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p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17" name="Google Shape;217;p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8" name="Google Shape;218;p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9" name="Google Shape;219;p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20" name="Google Shape;220;p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21" name="Google Shape;221;p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22" name="Google Shape;222;p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23" name="Google Shape;223;p9"/>
          <p:cNvSpPr txBox="1"/>
          <p:nvPr/>
        </p:nvSpPr>
        <p:spPr>
          <a:xfrm>
            <a:off x="2650377" y="543490"/>
            <a:ext cx="3828292"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The importance of Interpersonal</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Skills</a:t>
            </a:r>
            <a:endParaRPr sz="2000">
              <a:solidFill>
                <a:srgbClr val="FF9518"/>
              </a:solidFill>
              <a:latin typeface="Tajawal Medium"/>
              <a:ea typeface="Tajawal Medium"/>
              <a:cs typeface="Tajawal Medium"/>
              <a:sym typeface="Tajawal Medium"/>
            </a:endParaRPr>
          </a:p>
        </p:txBody>
      </p:sp>
      <p:sp>
        <p:nvSpPr>
          <p:cNvPr id="224" name="Google Shape;224;p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25" name="Google Shape;225;p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26" name="Google Shape;226;p9"/>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227" name="Google Shape;227;p9"/>
          <p:cNvSpPr txBox="1"/>
          <p:nvPr/>
        </p:nvSpPr>
        <p:spPr>
          <a:xfrm>
            <a:off x="1103312" y="1846381"/>
            <a:ext cx="5808080" cy="284180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40"/>
              <a:buFont typeface="Verdana"/>
              <a:buNone/>
            </a:pPr>
            <a:r>
              <a:rPr b="1" i="0" lang="en-US" sz="1800" u="none" cap="none" strike="noStrike">
                <a:solidFill>
                  <a:srgbClr val="000000"/>
                </a:solidFill>
                <a:latin typeface="Verdana"/>
                <a:ea typeface="Verdana"/>
                <a:cs typeface="Verdana"/>
                <a:sym typeface="Verdana"/>
              </a:rPr>
              <a:t>Until the late 1980s, Business Schools Curricula emphasized the technical aspects of Management, focusing on Economics, Accounting, Finance and so on.</a:t>
            </a:r>
            <a:endParaRPr/>
          </a:p>
          <a:p>
            <a:pPr indent="0" lvl="0" marL="0" marR="0" rtl="0" algn="l">
              <a:lnSpc>
                <a:spcPct val="100000"/>
              </a:lnSpc>
              <a:spcBef>
                <a:spcPts val="2000"/>
              </a:spcBef>
              <a:spcAft>
                <a:spcPts val="0"/>
              </a:spcAft>
              <a:buClr>
                <a:srgbClr val="000000"/>
              </a:buClr>
              <a:buSzPts val="1440"/>
              <a:buFont typeface="Verdana"/>
              <a:buNone/>
            </a:pPr>
            <a:r>
              <a:rPr b="1" i="0" lang="en-US" sz="1800" u="none" cap="none" strike="noStrike">
                <a:solidFill>
                  <a:srgbClr val="000000"/>
                </a:solidFill>
                <a:latin typeface="Verdana"/>
                <a:ea typeface="Verdana"/>
                <a:cs typeface="Verdana"/>
                <a:sym typeface="Verdana"/>
              </a:rPr>
              <a:t>Starting from the early 1990s, Business Schools realized the importance of understanding human behavior and the its role in determining a manager’s effectiveness.    </a:t>
            </a:r>
            <a:endParaRPr b="1" i="0" sz="1800" u="none" cap="none" strike="noStrike">
              <a:solidFill>
                <a:srgbClr val="000000"/>
              </a:solidFill>
              <a:latin typeface="Verdana"/>
              <a:ea typeface="Verdana"/>
              <a:cs typeface="Verdana"/>
              <a:sym typeface="Verdana"/>
            </a:endParaRPr>
          </a:p>
        </p:txBody>
      </p:sp>
      <p:pic>
        <p:nvPicPr>
          <p:cNvPr id="228" name="Google Shape;228;p9"/>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229" name="Google Shape;229;p9">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1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35" name="Google Shape;235;p1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6" name="Google Shape;236;p1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7" name="Google Shape;237;p1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38" name="Google Shape;238;p1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39" name="Google Shape;239;p1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40" name="Google Shape;240;p1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41" name="Google Shape;241;p10"/>
          <p:cNvSpPr txBox="1"/>
          <p:nvPr/>
        </p:nvSpPr>
        <p:spPr>
          <a:xfrm>
            <a:off x="2650377" y="533330"/>
            <a:ext cx="3815468"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000"/>
              <a:buFont typeface="Tajawal Medium"/>
              <a:buNone/>
            </a:pPr>
            <a:r>
              <a:rPr b="0" i="0" lang="en-US" sz="2000" u="none" cap="none" strike="noStrike">
                <a:solidFill>
                  <a:srgbClr val="FFFFFF"/>
                </a:solidFill>
                <a:latin typeface="Tajawal Medium"/>
                <a:ea typeface="Tajawal Medium"/>
                <a:cs typeface="Tajawal Medium"/>
                <a:sym typeface="Tajawal Medium"/>
              </a:rPr>
              <a:t>The importance of Interpersonal</a:t>
            </a:r>
            <a:endParaRPr/>
          </a:p>
          <a:p>
            <a:pPr indent="0" lvl="0" marL="0" marR="0" rtl="0" algn="l">
              <a:lnSpc>
                <a:spcPct val="100000"/>
              </a:lnSpc>
              <a:spcBef>
                <a:spcPts val="0"/>
              </a:spcBef>
              <a:spcAft>
                <a:spcPts val="0"/>
              </a:spcAft>
              <a:buClr>
                <a:srgbClr val="FFFFFF"/>
              </a:buClr>
              <a:buSzPts val="2000"/>
              <a:buFont typeface="Tajawal Medium"/>
              <a:buNone/>
            </a:pPr>
            <a:r>
              <a:rPr b="0" i="0" lang="en-US" sz="2000" u="none" cap="none" strike="noStrike">
                <a:solidFill>
                  <a:srgbClr val="FFFFFF"/>
                </a:solidFill>
                <a:latin typeface="Tajawal Medium"/>
                <a:ea typeface="Tajawal Medium"/>
                <a:cs typeface="Tajawal Medium"/>
                <a:sym typeface="Tajawal Medium"/>
              </a:rPr>
              <a:t>Skills</a:t>
            </a:r>
            <a:endParaRPr b="0" i="0" sz="2000" u="none" cap="none" strike="noStrike">
              <a:solidFill>
                <a:srgbClr val="FF9518"/>
              </a:solidFill>
              <a:latin typeface="Tajawal Medium"/>
              <a:ea typeface="Tajawal Medium"/>
              <a:cs typeface="Tajawal Medium"/>
              <a:sym typeface="Tajawal Medium"/>
            </a:endParaRPr>
          </a:p>
        </p:txBody>
      </p:sp>
      <p:sp>
        <p:nvSpPr>
          <p:cNvPr id="242" name="Google Shape;242;p1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43" name="Google Shape;243;p1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44" name="Google Shape;244;p1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245" name="Google Shape;245;p10"/>
          <p:cNvSpPr txBox="1"/>
          <p:nvPr/>
        </p:nvSpPr>
        <p:spPr>
          <a:xfrm>
            <a:off x="1103312" y="1846381"/>
            <a:ext cx="6634969"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40"/>
              <a:buFont typeface="Verdana"/>
              <a:buNone/>
            </a:pPr>
            <a:r>
              <a:rPr b="1" i="0" lang="en-US" sz="1800" u="none" cap="none" strike="noStrike">
                <a:solidFill>
                  <a:srgbClr val="000000"/>
                </a:solidFill>
                <a:latin typeface="Verdana"/>
                <a:ea typeface="Verdana"/>
                <a:cs typeface="Verdana"/>
                <a:sym typeface="Verdana"/>
              </a:rPr>
              <a:t>Understanding OB helps determine manager effectiveness</a:t>
            </a:r>
            <a:endParaRPr/>
          </a:p>
          <a:p>
            <a:pPr indent="-182563" lvl="1" marL="3619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Technical and quantitative skills are important </a:t>
            </a:r>
            <a:endParaRPr/>
          </a:p>
          <a:p>
            <a:pPr indent="-182563" lvl="1" marL="3619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But leadership and communication skills are CRITICAL</a:t>
            </a:r>
            <a:endParaRPr/>
          </a:p>
          <a:p>
            <a:pPr indent="0" lvl="0" marL="0" marR="0" rtl="0" algn="l">
              <a:lnSpc>
                <a:spcPct val="100000"/>
              </a:lnSpc>
              <a:spcBef>
                <a:spcPts val="900"/>
              </a:spcBef>
              <a:spcAft>
                <a:spcPts val="0"/>
              </a:spcAft>
              <a:buClr>
                <a:srgbClr val="000000"/>
              </a:buClr>
              <a:buSzPts val="1440"/>
              <a:buFont typeface="Verdana"/>
              <a:buNone/>
            </a:pPr>
            <a:r>
              <a:rPr b="1" i="0" lang="en-US" sz="1800" u="none" cap="none" strike="noStrike">
                <a:solidFill>
                  <a:srgbClr val="000000"/>
                </a:solidFill>
                <a:latin typeface="Verdana"/>
                <a:ea typeface="Verdana"/>
                <a:cs typeface="Verdana"/>
                <a:sym typeface="Verdana"/>
              </a:rPr>
              <a:t>Organizational benefits of skilled managers</a:t>
            </a:r>
            <a:endParaRPr/>
          </a:p>
          <a:p>
            <a:pPr indent="-182563" lvl="1" marL="3619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Lower turnover of quality employees</a:t>
            </a:r>
            <a:endParaRPr/>
          </a:p>
          <a:p>
            <a:pPr indent="-182563" lvl="1" marL="3619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Higher quality applications for recruitment</a:t>
            </a:r>
            <a:endParaRPr/>
          </a:p>
          <a:p>
            <a:pPr indent="-182563" lvl="1" marL="3619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Better financial performance</a:t>
            </a:r>
            <a:endParaRPr b="0" i="0" sz="1800" u="none" cap="none" strike="noStrike">
              <a:solidFill>
                <a:srgbClr val="000000"/>
              </a:solidFill>
              <a:latin typeface="Verdana"/>
              <a:ea typeface="Verdana"/>
              <a:cs typeface="Verdana"/>
              <a:sym typeface="Verdana"/>
            </a:endParaRPr>
          </a:p>
        </p:txBody>
      </p:sp>
      <p:pic>
        <p:nvPicPr>
          <p:cNvPr id="246" name="Google Shape;246;p10"/>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247" name="Google Shape;247;p10">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pic>
        <p:nvPicPr>
          <p:cNvPr id="252" name="Google Shape;252;p1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53" name="Google Shape;253;p1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4" name="Google Shape;254;p1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5" name="Google Shape;255;p1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56" name="Google Shape;256;p1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57" name="Google Shape;257;p1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58" name="Google Shape;258;p1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59" name="Google Shape;259;p11"/>
          <p:cNvSpPr txBox="1"/>
          <p:nvPr/>
        </p:nvSpPr>
        <p:spPr>
          <a:xfrm>
            <a:off x="2650377" y="543490"/>
            <a:ext cx="385554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Why is it important to Managers </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To Understand OB</a:t>
            </a:r>
            <a:endParaRPr sz="2000">
              <a:solidFill>
                <a:srgbClr val="FF9518"/>
              </a:solidFill>
              <a:latin typeface="Tajawal Medium"/>
              <a:ea typeface="Tajawal Medium"/>
              <a:cs typeface="Tajawal Medium"/>
              <a:sym typeface="Tajawal Medium"/>
            </a:endParaRPr>
          </a:p>
        </p:txBody>
      </p:sp>
      <p:sp>
        <p:nvSpPr>
          <p:cNvPr id="260" name="Google Shape;260;p1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61" name="Google Shape;261;p1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62" name="Google Shape;262;p11"/>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263" name="Google Shape;263;p11"/>
          <p:cNvSpPr txBox="1"/>
          <p:nvPr/>
        </p:nvSpPr>
        <p:spPr>
          <a:xfrm>
            <a:off x="1103312" y="1846381"/>
            <a:ext cx="6703207" cy="14773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Findings from organizational behavior’s body of research can be used by </a:t>
            </a:r>
            <a:r>
              <a:rPr lang="en-US" sz="1800" u="sng">
                <a:solidFill>
                  <a:schemeClr val="dk1"/>
                </a:solidFill>
                <a:latin typeface="Calibri"/>
                <a:ea typeface="Calibri"/>
                <a:cs typeface="Calibri"/>
                <a:sym typeface="Calibri"/>
                <a:hlinkClick r:id="rId9">
                  <a:extLst>
                    <a:ext uri="{A12FA001-AC4F-418D-AE19-62706E023703}">
                      <ahyp:hlinkClr val="tx"/>
                    </a:ext>
                  </a:extLst>
                </a:hlinkClick>
              </a:rPr>
              <a:t>executives</a:t>
            </a:r>
            <a:r>
              <a:rPr lang="en-US" sz="1800">
                <a:solidFill>
                  <a:schemeClr val="dk1"/>
                </a:solidFill>
                <a:latin typeface="Calibri"/>
                <a:ea typeface="Calibri"/>
                <a:cs typeface="Calibri"/>
                <a:sym typeface="Calibri"/>
              </a:rPr>
              <a:t> and Human Relations professionals better understand a business’ culture, how that culture may facilitate or hinder productivity and employee retention, and how to best evaluate candidates skill set and personality during the hiring process. </a:t>
            </a:r>
            <a:endParaRPr/>
          </a:p>
        </p:txBody>
      </p:sp>
      <p:pic>
        <p:nvPicPr>
          <p:cNvPr id="264" name="Google Shape;264;p11"/>
          <p:cNvPicPr preferRelativeResize="0"/>
          <p:nvPr/>
        </p:nvPicPr>
        <p:blipFill rotWithShape="1">
          <a:blip r:embed="rId10">
            <a:alphaModFix/>
          </a:blip>
          <a:srcRect b="0" l="0" r="0" t="0"/>
          <a:stretch/>
        </p:blipFill>
        <p:spPr>
          <a:xfrm>
            <a:off x="8654943" y="533330"/>
            <a:ext cx="3267424" cy="5907194"/>
          </a:xfrm>
          <a:prstGeom prst="rect">
            <a:avLst/>
          </a:prstGeom>
          <a:noFill/>
          <a:ln>
            <a:noFill/>
          </a:ln>
        </p:spPr>
      </p:pic>
      <p:pic>
        <p:nvPicPr>
          <p:cNvPr id="265" name="Google Shape;265;p11">
            <a:hlinkClick action="ppaction://hlinksldjump" r:id="rId11"/>
          </p:cNvPr>
          <p:cNvPicPr preferRelativeResize="0"/>
          <p:nvPr/>
        </p:nvPicPr>
        <p:blipFill rotWithShape="1">
          <a:blip r:embed="rId12">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1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71" name="Google Shape;271;p1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2" name="Google Shape;272;p1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3" name="Google Shape;273;p1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74" name="Google Shape;274;p1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75" name="Google Shape;275;p1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76" name="Google Shape;276;p1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77" name="Google Shape;277;p12"/>
          <p:cNvSpPr txBox="1"/>
          <p:nvPr/>
        </p:nvSpPr>
        <p:spPr>
          <a:xfrm>
            <a:off x="2650377" y="543490"/>
            <a:ext cx="385554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Why is it important to Managers </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To Understand</a:t>
            </a:r>
            <a:endParaRPr sz="2000">
              <a:solidFill>
                <a:srgbClr val="FF9518"/>
              </a:solidFill>
              <a:latin typeface="Tajawal Medium"/>
              <a:ea typeface="Tajawal Medium"/>
              <a:cs typeface="Tajawal Medium"/>
              <a:sym typeface="Tajawal Medium"/>
            </a:endParaRPr>
          </a:p>
        </p:txBody>
      </p:sp>
      <p:sp>
        <p:nvSpPr>
          <p:cNvPr id="278" name="Google Shape;278;p1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79" name="Google Shape;279;p1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80" name="Google Shape;280;p1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281" name="Google Shape;281;p12"/>
          <p:cNvSpPr txBox="1"/>
          <p:nvPr/>
        </p:nvSpPr>
        <p:spPr>
          <a:xfrm>
            <a:off x="1103312" y="1846381"/>
            <a:ext cx="7156779" cy="378565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Managers need an understanding of organizational behavior because a large part of their job has to do with exactly that.  </a:t>
            </a:r>
            <a:r>
              <a:rPr b="0" i="0" lang="en-US" sz="2000" u="sng" cap="none" strike="noStrike">
                <a:solidFill>
                  <a:srgbClr val="000000"/>
                </a:solidFill>
                <a:latin typeface="Verdana"/>
                <a:ea typeface="Verdana"/>
                <a:cs typeface="Verdana"/>
                <a:sym typeface="Verdana"/>
              </a:rPr>
              <a:t>Organizational behavior is the study of how people behave while in groups and as individuals. </a:t>
            </a:r>
            <a:r>
              <a:rPr b="0" i="0" lang="en-US" sz="2000" u="none" cap="none" strike="noStrike">
                <a:solidFill>
                  <a:srgbClr val="000000"/>
                </a:solidFill>
                <a:latin typeface="Verdana"/>
                <a:ea typeface="Verdana"/>
                <a:cs typeface="Verdana"/>
                <a:sym typeface="Verdana"/>
              </a:rPr>
              <a:t>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endParaRPr b="0" i="0" sz="2000" u="none" cap="none" strike="noStrike">
              <a:solidFill>
                <a:srgbClr val="000000"/>
              </a:solidFill>
              <a:latin typeface="Verdana"/>
              <a:ea typeface="Verdana"/>
              <a:cs typeface="Verdana"/>
              <a:sym typeface="Verdana"/>
            </a:endParaRPr>
          </a:p>
        </p:txBody>
      </p:sp>
      <p:pic>
        <p:nvPicPr>
          <p:cNvPr id="282" name="Google Shape;282;p1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283" name="Google Shape;283;p12">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p1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289" name="Google Shape;289;p1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0" name="Google Shape;290;p1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1" name="Google Shape;291;p1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92" name="Google Shape;292;p1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93" name="Google Shape;293;p1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94" name="Google Shape;294;p1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95" name="Google Shape;295;p13"/>
          <p:cNvSpPr txBox="1"/>
          <p:nvPr/>
        </p:nvSpPr>
        <p:spPr>
          <a:xfrm>
            <a:off x="2650377" y="543490"/>
            <a:ext cx="2480166"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OB Objectives</a:t>
            </a:r>
            <a:endParaRPr sz="2800">
              <a:solidFill>
                <a:srgbClr val="FF9518"/>
              </a:solidFill>
              <a:latin typeface="Tajawal Medium"/>
              <a:ea typeface="Tajawal Medium"/>
              <a:cs typeface="Tajawal Medium"/>
              <a:sym typeface="Tajawal Medium"/>
            </a:endParaRPr>
          </a:p>
        </p:txBody>
      </p:sp>
      <p:sp>
        <p:nvSpPr>
          <p:cNvPr id="296" name="Google Shape;296;p1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97" name="Google Shape;297;p1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298" name="Google Shape;298;p1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299" name="Google Shape;299;p13"/>
          <p:cNvSpPr txBox="1"/>
          <p:nvPr/>
        </p:nvSpPr>
        <p:spPr>
          <a:xfrm>
            <a:off x="1103312" y="1837504"/>
            <a:ext cx="7303709" cy="393954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determine the motivation level of employees.</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encourage the people, to work enthusiastically in the organization.</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create an environment for the development of effective leadership.</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develop effective group behavior among the employees.</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identify the reasons for conflict and to resolve the conflict.</a:t>
            </a:r>
            <a:endParaRPr/>
          </a:p>
          <a:p>
            <a:pPr indent="-241300" lvl="0" marL="342900" marR="0" rtl="0" algn="l">
              <a:lnSpc>
                <a:spcPct val="100000"/>
              </a:lnSpc>
              <a:spcBef>
                <a:spcPts val="1000"/>
              </a:spcBef>
              <a:spcAft>
                <a:spcPts val="0"/>
              </a:spcAft>
              <a:buClr>
                <a:schemeClr val="dk1"/>
              </a:buClr>
              <a:buSzPts val="1600"/>
              <a:buFont typeface="Verdana"/>
              <a:buNone/>
            </a:pPr>
            <a:r>
              <a:t/>
            </a:r>
            <a:endParaRPr b="0" i="0" sz="2000" u="none" cap="none" strike="noStrike">
              <a:solidFill>
                <a:srgbClr val="000000"/>
              </a:solidFill>
              <a:latin typeface="Verdana"/>
              <a:ea typeface="Verdana"/>
              <a:cs typeface="Verdana"/>
              <a:sym typeface="Verdana"/>
            </a:endParaRPr>
          </a:p>
        </p:txBody>
      </p:sp>
      <p:pic>
        <p:nvPicPr>
          <p:cNvPr id="300" name="Google Shape;300;p1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301" name="Google Shape;301;p13">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p1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07" name="Google Shape;307;p1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8" name="Google Shape;308;p1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9" name="Google Shape;309;p1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10" name="Google Shape;310;p1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11" name="Google Shape;311;p1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12" name="Google Shape;312;p1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13" name="Google Shape;313;p14"/>
          <p:cNvSpPr txBox="1"/>
          <p:nvPr/>
        </p:nvSpPr>
        <p:spPr>
          <a:xfrm>
            <a:off x="2650377" y="543490"/>
            <a:ext cx="2480166"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OB Objectives</a:t>
            </a:r>
            <a:endParaRPr sz="2800">
              <a:solidFill>
                <a:srgbClr val="FF9518"/>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314" name="Google Shape;314;p1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15" name="Google Shape;315;p1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16" name="Google Shape;316;p1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317" name="Google Shape;317;p14"/>
          <p:cNvSpPr txBox="1"/>
          <p:nvPr/>
        </p:nvSpPr>
        <p:spPr>
          <a:xfrm>
            <a:off x="1103311" y="1846381"/>
            <a:ext cx="7303709" cy="301621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find out the reasons for frustration and reduce or eliminate the reasons.</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increase the moral of employees of the organization.</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maintain the organizational environment favorable for the work.</a:t>
            </a:r>
            <a:endParaRPr/>
          </a:p>
          <a:p>
            <a:pPr indent="-342900" lvl="0" marL="34290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To find out the ways for effective organizational development.</a:t>
            </a:r>
            <a:endParaRPr sz="1800">
              <a:solidFill>
                <a:srgbClr val="0A1F61"/>
              </a:solidFill>
              <a:latin typeface="Tajawal ExtraBold"/>
              <a:ea typeface="Tajawal ExtraBold"/>
              <a:cs typeface="Tajawal ExtraBold"/>
              <a:sym typeface="Tajawal ExtraBold"/>
            </a:endParaRPr>
          </a:p>
        </p:txBody>
      </p:sp>
      <p:pic>
        <p:nvPicPr>
          <p:cNvPr id="318" name="Google Shape;318;p1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319" name="Google Shape;319;p14">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pic>
        <p:nvPicPr>
          <p:cNvPr id="324" name="Google Shape;324;p1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25" name="Google Shape;325;p1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6" name="Google Shape;326;p1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7" name="Google Shape;327;p1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28" name="Google Shape;328;p1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29" name="Google Shape;329;p1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30" name="Google Shape;330;p1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31" name="Google Shape;331;p15"/>
          <p:cNvSpPr txBox="1"/>
          <p:nvPr/>
        </p:nvSpPr>
        <p:spPr>
          <a:xfrm>
            <a:off x="2650377" y="543490"/>
            <a:ext cx="328327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What Managers Do</a:t>
            </a:r>
            <a:endParaRPr sz="2800">
              <a:solidFill>
                <a:srgbClr val="FF9518"/>
              </a:solidFill>
              <a:latin typeface="Tajawal Medium"/>
              <a:ea typeface="Tajawal Medium"/>
              <a:cs typeface="Tajawal Medium"/>
              <a:sym typeface="Tajawal Medium"/>
            </a:endParaRPr>
          </a:p>
        </p:txBody>
      </p:sp>
      <p:sp>
        <p:nvSpPr>
          <p:cNvPr id="332" name="Google Shape;332;p1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33" name="Google Shape;333;p1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34" name="Google Shape;334;p1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335" name="Google Shape;335;p15"/>
          <p:cNvSpPr txBox="1"/>
          <p:nvPr/>
        </p:nvSpPr>
        <p:spPr>
          <a:xfrm>
            <a:off x="1103312" y="1846381"/>
            <a:ext cx="5811527" cy="271484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0" i="1" lang="en-US" sz="2000" u="none" cap="none" strike="noStrike">
                <a:solidFill>
                  <a:srgbClr val="000000"/>
                </a:solidFill>
                <a:latin typeface="Verdana"/>
                <a:ea typeface="Verdana"/>
                <a:cs typeface="Verdana"/>
                <a:sym typeface="Verdana"/>
              </a:rPr>
              <a:t>They get things done through other people.</a:t>
            </a:r>
            <a:endParaRPr b="0" i="1"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Management Main Activities:</a:t>
            </a:r>
            <a:endParaRPr/>
          </a:p>
          <a:p>
            <a:pPr indent="-273050" lvl="1" marL="45243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Make decisions</a:t>
            </a:r>
            <a:endParaRPr/>
          </a:p>
          <a:p>
            <a:pPr indent="-273050" lvl="1" marL="45243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Allocate resources</a:t>
            </a:r>
            <a:endParaRPr/>
          </a:p>
          <a:p>
            <a:pPr indent="-273050" lvl="1" marL="45243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Direct activities of others to attain goals</a:t>
            </a:r>
            <a:endParaRPr/>
          </a:p>
          <a:p>
            <a:pPr indent="0" lvl="0" marL="0" marR="0" rtl="0" algn="l">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336" name="Google Shape;336;p15"/>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337" name="Google Shape;337;p15">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p1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43" name="Google Shape;343;p1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4" name="Google Shape;344;p1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5" name="Google Shape;345;p1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6" name="Google Shape;346;p1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47" name="Google Shape;347;p1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48" name="Google Shape;348;p1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49" name="Google Shape;349;p16"/>
          <p:cNvSpPr txBox="1"/>
          <p:nvPr/>
        </p:nvSpPr>
        <p:spPr>
          <a:xfrm>
            <a:off x="2650377" y="543490"/>
            <a:ext cx="380533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Management Functions According </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to Fayol:</a:t>
            </a:r>
            <a:endParaRPr sz="2000">
              <a:solidFill>
                <a:schemeClr val="lt1"/>
              </a:solidFill>
              <a:latin typeface="Calibri"/>
              <a:ea typeface="Calibri"/>
              <a:cs typeface="Calibri"/>
              <a:sym typeface="Calibri"/>
            </a:endParaRPr>
          </a:p>
        </p:txBody>
      </p:sp>
      <p:sp>
        <p:nvSpPr>
          <p:cNvPr id="350" name="Google Shape;350;p1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51" name="Google Shape;351;p1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52" name="Google Shape;352;p16"/>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353" name="Google Shape;353;p16"/>
          <p:cNvSpPr txBox="1"/>
          <p:nvPr/>
        </p:nvSpPr>
        <p:spPr>
          <a:xfrm>
            <a:off x="1103312" y="1846381"/>
            <a:ext cx="6910742" cy="193899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0" i="0" lang="en-US" sz="2000" u="none" cap="none" strike="noStrike">
                <a:solidFill>
                  <a:srgbClr val="000000"/>
                </a:solidFill>
                <a:latin typeface="Verdana"/>
                <a:ea typeface="Verdana"/>
                <a:cs typeface="Verdana"/>
                <a:sym typeface="Verdana"/>
              </a:rPr>
              <a:t>Henry Fayol in the early part of the twentieth century wrote that all managers perform five management functions; Planning, Organizing, Commending, Coordinating and Controlling. Today we have condensed these functions into four: Planning, Organizing, Leading and Controlling.   </a:t>
            </a:r>
            <a:endParaRPr b="0" i="0" sz="2000" u="none" cap="none" strike="noStrike">
              <a:solidFill>
                <a:srgbClr val="000000"/>
              </a:solidFill>
              <a:latin typeface="Verdana"/>
              <a:ea typeface="Verdana"/>
              <a:cs typeface="Verdana"/>
              <a:sym typeface="Verdana"/>
            </a:endParaRPr>
          </a:p>
        </p:txBody>
      </p:sp>
      <p:pic>
        <p:nvPicPr>
          <p:cNvPr id="354" name="Google Shape;354;p16"/>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355" name="Google Shape;355;p16">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id="360" name="Google Shape;360;p1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61" name="Google Shape;361;p1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2" name="Google Shape;362;p1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3" name="Google Shape;363;p1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64" name="Google Shape;364;p1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65" name="Google Shape;365;p1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66" name="Google Shape;366;p1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67" name="Google Shape;367;p17"/>
          <p:cNvSpPr txBox="1"/>
          <p:nvPr/>
        </p:nvSpPr>
        <p:spPr>
          <a:xfrm>
            <a:off x="2650377" y="543490"/>
            <a:ext cx="3805337" cy="11387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Management Functions According </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to Fayol:</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368" name="Google Shape;368;p1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69" name="Google Shape;369;p1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70" name="Google Shape;370;p17"/>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371" name="Google Shape;371;p17"/>
          <p:cNvSpPr txBox="1"/>
          <p:nvPr/>
        </p:nvSpPr>
        <p:spPr>
          <a:xfrm>
            <a:off x="1103312" y="1846381"/>
            <a:ext cx="4865434"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372" name="Google Shape;372;p17"/>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373" name="Google Shape;373;p17">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374" name="Google Shape;374;p17"/>
          <p:cNvGrpSpPr/>
          <p:nvPr/>
        </p:nvGrpSpPr>
        <p:grpSpPr>
          <a:xfrm>
            <a:off x="2600591" y="1376061"/>
            <a:ext cx="4234970" cy="4234318"/>
            <a:chOff x="1252238" y="43207"/>
            <a:chExt cx="4234970" cy="4234318"/>
          </a:xfrm>
        </p:grpSpPr>
        <p:sp>
          <p:nvSpPr>
            <p:cNvPr id="375" name="Google Shape;375;p17"/>
            <p:cNvSpPr/>
            <p:nvPr/>
          </p:nvSpPr>
          <p:spPr>
            <a:xfrm>
              <a:off x="2246006" y="43207"/>
              <a:ext cx="2246781" cy="2246781"/>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7"/>
            <p:cNvSpPr txBox="1"/>
            <p:nvPr/>
          </p:nvSpPr>
          <p:spPr>
            <a:xfrm>
              <a:off x="2505250" y="345658"/>
              <a:ext cx="1728293" cy="71292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500"/>
                <a:buFont typeface="Calibri"/>
                <a:buNone/>
              </a:pPr>
              <a:r>
                <a:rPr lang="en-US" sz="3500">
                  <a:solidFill>
                    <a:schemeClr val="dk1"/>
                  </a:solidFill>
                  <a:latin typeface="Calibri"/>
                  <a:ea typeface="Calibri"/>
                  <a:cs typeface="Calibri"/>
                  <a:sym typeface="Calibri"/>
                </a:rPr>
                <a:t>Control</a:t>
              </a:r>
              <a:endParaRPr/>
            </a:p>
          </p:txBody>
        </p:sp>
        <p:sp>
          <p:nvSpPr>
            <p:cNvPr id="377" name="Google Shape;377;p17"/>
            <p:cNvSpPr/>
            <p:nvPr/>
          </p:nvSpPr>
          <p:spPr>
            <a:xfrm>
              <a:off x="3240427" y="1031808"/>
              <a:ext cx="2246781" cy="2246781"/>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17"/>
            <p:cNvSpPr txBox="1"/>
            <p:nvPr/>
          </p:nvSpPr>
          <p:spPr>
            <a:xfrm>
              <a:off x="4450232" y="1291052"/>
              <a:ext cx="864146" cy="172829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500"/>
                <a:buFont typeface="Calibri"/>
                <a:buNone/>
              </a:pPr>
              <a:r>
                <a:rPr lang="en-US" sz="3500">
                  <a:solidFill>
                    <a:schemeClr val="dk1"/>
                  </a:solidFill>
                  <a:latin typeface="Calibri"/>
                  <a:ea typeface="Calibri"/>
                  <a:cs typeface="Calibri"/>
                  <a:sym typeface="Calibri"/>
                </a:rPr>
                <a:t>Lead</a:t>
              </a:r>
              <a:endParaRPr/>
            </a:p>
          </p:txBody>
        </p:sp>
        <p:sp>
          <p:nvSpPr>
            <p:cNvPr id="379" name="Google Shape;379;p17"/>
            <p:cNvSpPr/>
            <p:nvPr/>
          </p:nvSpPr>
          <p:spPr>
            <a:xfrm>
              <a:off x="2246006" y="2030744"/>
              <a:ext cx="2246781" cy="2246781"/>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7"/>
            <p:cNvSpPr txBox="1"/>
            <p:nvPr/>
          </p:nvSpPr>
          <p:spPr>
            <a:xfrm>
              <a:off x="2505250" y="3262153"/>
              <a:ext cx="1728293" cy="71292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500"/>
                <a:buFont typeface="Calibri"/>
                <a:buNone/>
              </a:pPr>
              <a:r>
                <a:rPr lang="en-US" sz="3500">
                  <a:solidFill>
                    <a:schemeClr val="dk1"/>
                  </a:solidFill>
                  <a:latin typeface="Calibri"/>
                  <a:ea typeface="Calibri"/>
                  <a:cs typeface="Calibri"/>
                  <a:sym typeface="Calibri"/>
                </a:rPr>
                <a:t>Organize</a:t>
              </a:r>
              <a:endParaRPr/>
            </a:p>
          </p:txBody>
        </p:sp>
        <p:sp>
          <p:nvSpPr>
            <p:cNvPr id="381" name="Google Shape;381;p17"/>
            <p:cNvSpPr/>
            <p:nvPr/>
          </p:nvSpPr>
          <p:spPr>
            <a:xfrm>
              <a:off x="1252238" y="1036975"/>
              <a:ext cx="2246781" cy="2246781"/>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7"/>
            <p:cNvSpPr txBox="1"/>
            <p:nvPr/>
          </p:nvSpPr>
          <p:spPr>
            <a:xfrm>
              <a:off x="1425067" y="1296219"/>
              <a:ext cx="864146" cy="172829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500"/>
                <a:buFont typeface="Calibri"/>
                <a:buNone/>
              </a:pPr>
              <a:r>
                <a:rPr lang="en-US" sz="3500">
                  <a:solidFill>
                    <a:schemeClr val="dk1"/>
                  </a:solidFill>
                  <a:latin typeface="Calibri"/>
                  <a:ea typeface="Calibri"/>
                  <a:cs typeface="Calibri"/>
                  <a:sym typeface="Calibri"/>
                </a:rPr>
                <a:t>Plan</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pic>
        <p:nvPicPr>
          <p:cNvPr id="387" name="Google Shape;387;p1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388" name="Google Shape;388;p1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9" name="Google Shape;389;p1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0" name="Google Shape;390;p1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91" name="Google Shape;391;p1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92" name="Google Shape;392;p1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93" name="Google Shape;393;p1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94" name="Google Shape;394;p18"/>
          <p:cNvSpPr txBox="1"/>
          <p:nvPr/>
        </p:nvSpPr>
        <p:spPr>
          <a:xfrm>
            <a:off x="2650377" y="543490"/>
            <a:ext cx="2933816"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Plan</a:t>
            </a:r>
            <a:endParaRPr sz="2000">
              <a:solidFill>
                <a:srgbClr val="FF9518"/>
              </a:solidFill>
              <a:latin typeface="Tajawal Medium"/>
              <a:ea typeface="Tajawal Medium"/>
              <a:cs typeface="Tajawal Medium"/>
              <a:sym typeface="Tajawal Medium"/>
            </a:endParaRPr>
          </a:p>
        </p:txBody>
      </p:sp>
      <p:sp>
        <p:nvSpPr>
          <p:cNvPr id="395" name="Google Shape;395;p1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96" name="Google Shape;396;p1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97" name="Google Shape;397;p1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398" name="Google Shape;398;p18"/>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399" name="Google Shape;399;p18">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400" name="Google Shape;400;p18"/>
          <p:cNvGrpSpPr/>
          <p:nvPr/>
        </p:nvGrpSpPr>
        <p:grpSpPr>
          <a:xfrm>
            <a:off x="768127" y="2159189"/>
            <a:ext cx="3013911" cy="2618997"/>
            <a:chOff x="93439" y="-14099"/>
            <a:chExt cx="3013911" cy="2618997"/>
          </a:xfrm>
        </p:grpSpPr>
        <p:sp>
          <p:nvSpPr>
            <p:cNvPr id="401" name="Google Shape;401;p18"/>
            <p:cNvSpPr/>
            <p:nvPr/>
          </p:nvSpPr>
          <p:spPr>
            <a:xfrm>
              <a:off x="1295402" y="76201"/>
              <a:ext cx="1219203" cy="1258825"/>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8"/>
            <p:cNvSpPr txBox="1"/>
            <p:nvPr/>
          </p:nvSpPr>
          <p:spPr>
            <a:xfrm>
              <a:off x="1436079" y="245658"/>
              <a:ext cx="937848" cy="39943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Control</a:t>
              </a:r>
              <a:endParaRPr/>
            </a:p>
          </p:txBody>
        </p:sp>
        <p:sp>
          <p:nvSpPr>
            <p:cNvPr id="403" name="Google Shape;403;p18"/>
            <p:cNvSpPr/>
            <p:nvPr/>
          </p:nvSpPr>
          <p:spPr>
            <a:xfrm>
              <a:off x="1938183" y="616357"/>
              <a:ext cx="1169167" cy="1323693"/>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8"/>
            <p:cNvSpPr txBox="1"/>
            <p:nvPr/>
          </p:nvSpPr>
          <p:spPr>
            <a:xfrm>
              <a:off x="2567735" y="769091"/>
              <a:ext cx="449679" cy="1018225"/>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Lead</a:t>
              </a:r>
              <a:endParaRPr/>
            </a:p>
          </p:txBody>
        </p:sp>
        <p:sp>
          <p:nvSpPr>
            <p:cNvPr id="405" name="Google Shape;405;p18"/>
            <p:cNvSpPr/>
            <p:nvPr/>
          </p:nvSpPr>
          <p:spPr>
            <a:xfrm>
              <a:off x="1240692" y="1149474"/>
              <a:ext cx="1371600" cy="1455424"/>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8"/>
            <p:cNvSpPr txBox="1"/>
            <p:nvPr/>
          </p:nvSpPr>
          <p:spPr>
            <a:xfrm>
              <a:off x="1398953" y="1947159"/>
              <a:ext cx="1055077" cy="46181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Organize</a:t>
              </a:r>
              <a:endParaRPr/>
            </a:p>
          </p:txBody>
        </p:sp>
        <p:sp>
          <p:nvSpPr>
            <p:cNvPr id="407" name="Google Shape;407;p18"/>
            <p:cNvSpPr/>
            <p:nvPr/>
          </p:nvSpPr>
          <p:spPr>
            <a:xfrm>
              <a:off x="93439" y="-14099"/>
              <a:ext cx="2474337" cy="2590804"/>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8"/>
            <p:cNvSpPr txBox="1"/>
            <p:nvPr/>
          </p:nvSpPr>
          <p:spPr>
            <a:xfrm>
              <a:off x="283773" y="284839"/>
              <a:ext cx="951668" cy="1992926"/>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200"/>
                <a:buFont typeface="Calibri"/>
                <a:buNone/>
              </a:pPr>
              <a:r>
                <a:rPr lang="en-US" sz="4200">
                  <a:solidFill>
                    <a:schemeClr val="dk1"/>
                  </a:solidFill>
                  <a:latin typeface="Calibri"/>
                  <a:ea typeface="Calibri"/>
                  <a:cs typeface="Calibri"/>
                  <a:sym typeface="Calibri"/>
                </a:rPr>
                <a:t>Plan</a:t>
              </a:r>
              <a:endParaRPr/>
            </a:p>
          </p:txBody>
        </p:sp>
      </p:grpSp>
      <p:sp>
        <p:nvSpPr>
          <p:cNvPr id="409" name="Google Shape;409;p18"/>
          <p:cNvSpPr txBox="1"/>
          <p:nvPr/>
        </p:nvSpPr>
        <p:spPr>
          <a:xfrm>
            <a:off x="3928411" y="2955358"/>
            <a:ext cx="4430842" cy="22467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Verdana"/>
              <a:buNone/>
            </a:pPr>
            <a:r>
              <a:rPr b="1" i="0" lang="en-US" sz="2000" u="none" cap="none" strike="noStrike">
                <a:solidFill>
                  <a:srgbClr val="000000"/>
                </a:solidFill>
                <a:latin typeface="Verdana"/>
                <a:ea typeface="Verdana"/>
                <a:cs typeface="Verdana"/>
                <a:sym typeface="Verdana"/>
              </a:rPr>
              <a:t>Planning</a:t>
            </a:r>
            <a:endParaRPr/>
          </a:p>
          <a:p>
            <a:pPr indent="0" lvl="0" marL="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A process that includes defining goals, establishing strategy, and developing plans to coordinate activities.</a:t>
            </a:r>
            <a:endParaRPr/>
          </a:p>
          <a:p>
            <a:pPr indent="0" lvl="0" marL="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As managers advance, they do this function more often.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pic>
        <p:nvPicPr>
          <p:cNvPr id="414" name="Google Shape;414;p1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415" name="Google Shape;415;p1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6" name="Google Shape;416;p1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7" name="Google Shape;417;p1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18" name="Google Shape;418;p1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19" name="Google Shape;419;p1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20" name="Google Shape;420;p1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21" name="Google Shape;421;p19"/>
          <p:cNvSpPr txBox="1"/>
          <p:nvPr/>
        </p:nvSpPr>
        <p:spPr>
          <a:xfrm>
            <a:off x="2650377" y="543490"/>
            <a:ext cx="2933816"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Organize</a:t>
            </a:r>
            <a:endParaRPr sz="2000">
              <a:solidFill>
                <a:srgbClr val="FF9518"/>
              </a:solidFill>
              <a:latin typeface="Tajawal Medium"/>
              <a:ea typeface="Tajawal Medium"/>
              <a:cs typeface="Tajawal Medium"/>
              <a:sym typeface="Tajawal Medium"/>
            </a:endParaRPr>
          </a:p>
        </p:txBody>
      </p:sp>
      <p:sp>
        <p:nvSpPr>
          <p:cNvPr id="422" name="Google Shape;422;p1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423" name="Google Shape;423;p1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24" name="Google Shape;424;p19"/>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425" name="Google Shape;425;p19"/>
          <p:cNvSpPr txBox="1"/>
          <p:nvPr/>
        </p:nvSpPr>
        <p:spPr>
          <a:xfrm>
            <a:off x="1103312" y="1846381"/>
            <a:ext cx="1723549"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426" name="Google Shape;426;p19"/>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427" name="Google Shape;427;p19">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428" name="Google Shape;428;p19"/>
          <p:cNvGrpSpPr/>
          <p:nvPr/>
        </p:nvGrpSpPr>
        <p:grpSpPr>
          <a:xfrm>
            <a:off x="674887" y="1717127"/>
            <a:ext cx="2782487" cy="3161216"/>
            <a:chOff x="200224" y="-266656"/>
            <a:chExt cx="2782487" cy="3161216"/>
          </a:xfrm>
        </p:grpSpPr>
        <p:sp>
          <p:nvSpPr>
            <p:cNvPr id="429" name="Google Shape;429;p19"/>
            <p:cNvSpPr/>
            <p:nvPr/>
          </p:nvSpPr>
          <p:spPr>
            <a:xfrm>
              <a:off x="973136" y="-266656"/>
              <a:ext cx="1236664" cy="1276853"/>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9"/>
            <p:cNvSpPr txBox="1"/>
            <p:nvPr/>
          </p:nvSpPr>
          <p:spPr>
            <a:xfrm>
              <a:off x="1115828" y="-94772"/>
              <a:ext cx="951280" cy="405155"/>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Control</a:t>
              </a:r>
              <a:endParaRPr/>
            </a:p>
          </p:txBody>
        </p:sp>
        <p:sp>
          <p:nvSpPr>
            <p:cNvPr id="431" name="Google Shape;431;p19"/>
            <p:cNvSpPr/>
            <p:nvPr/>
          </p:nvSpPr>
          <p:spPr>
            <a:xfrm>
              <a:off x="1513027" y="289790"/>
              <a:ext cx="1366510" cy="1366510"/>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19"/>
            <p:cNvSpPr txBox="1"/>
            <p:nvPr/>
          </p:nvSpPr>
          <p:spPr>
            <a:xfrm>
              <a:off x="2248840" y="447464"/>
              <a:ext cx="525580" cy="1051161"/>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libri"/>
                <a:buNone/>
              </a:pPr>
              <a:r>
                <a:rPr lang="en-US" sz="2100">
                  <a:solidFill>
                    <a:schemeClr val="dk1"/>
                  </a:solidFill>
                  <a:latin typeface="Calibri"/>
                  <a:ea typeface="Calibri"/>
                  <a:cs typeface="Calibri"/>
                  <a:sym typeface="Calibri"/>
                </a:rPr>
                <a:t>Lead</a:t>
              </a:r>
              <a:endParaRPr/>
            </a:p>
          </p:txBody>
        </p:sp>
        <p:sp>
          <p:nvSpPr>
            <p:cNvPr id="433" name="Google Shape;433;p19"/>
            <p:cNvSpPr/>
            <p:nvPr/>
          </p:nvSpPr>
          <p:spPr>
            <a:xfrm>
              <a:off x="200224" y="266652"/>
              <a:ext cx="2782487" cy="2627908"/>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9"/>
            <p:cNvSpPr txBox="1"/>
            <p:nvPr/>
          </p:nvSpPr>
          <p:spPr>
            <a:xfrm>
              <a:off x="521280" y="1706947"/>
              <a:ext cx="2140375" cy="833855"/>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600"/>
                <a:buFont typeface="Calibri"/>
                <a:buNone/>
              </a:pPr>
              <a:r>
                <a:rPr lang="en-US" sz="3600">
                  <a:solidFill>
                    <a:schemeClr val="dk1"/>
                  </a:solidFill>
                  <a:latin typeface="Calibri"/>
                  <a:ea typeface="Calibri"/>
                  <a:cs typeface="Calibri"/>
                  <a:sym typeface="Calibri"/>
                </a:rPr>
                <a:t>Organize</a:t>
              </a:r>
              <a:endParaRPr/>
            </a:p>
          </p:txBody>
        </p:sp>
        <p:sp>
          <p:nvSpPr>
            <p:cNvPr id="435" name="Google Shape;435;p19"/>
            <p:cNvSpPr/>
            <p:nvPr/>
          </p:nvSpPr>
          <p:spPr>
            <a:xfrm>
              <a:off x="303795" y="292933"/>
              <a:ext cx="1366510" cy="1366510"/>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9"/>
            <p:cNvSpPr txBox="1"/>
            <p:nvPr/>
          </p:nvSpPr>
          <p:spPr>
            <a:xfrm>
              <a:off x="408911" y="450607"/>
              <a:ext cx="525580" cy="1051161"/>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libri"/>
                <a:buNone/>
              </a:pPr>
              <a:r>
                <a:rPr lang="en-US" sz="2100">
                  <a:solidFill>
                    <a:schemeClr val="dk1"/>
                  </a:solidFill>
                  <a:latin typeface="Calibri"/>
                  <a:ea typeface="Calibri"/>
                  <a:cs typeface="Calibri"/>
                  <a:sym typeface="Calibri"/>
                </a:rPr>
                <a:t>Plan</a:t>
              </a:r>
              <a:endParaRPr/>
            </a:p>
          </p:txBody>
        </p:sp>
      </p:grpSp>
      <p:sp>
        <p:nvSpPr>
          <p:cNvPr id="437" name="Google Shape;437;p19"/>
          <p:cNvSpPr txBox="1"/>
          <p:nvPr/>
        </p:nvSpPr>
        <p:spPr>
          <a:xfrm>
            <a:off x="3657599" y="2970746"/>
            <a:ext cx="4701653" cy="16312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Organizing</a:t>
            </a:r>
            <a:endParaRPr/>
          </a:p>
          <a:p>
            <a:pPr indent="0" lvl="0" marL="0" marR="0" rtl="0" algn="l">
              <a:spcBef>
                <a:spcPts val="0"/>
              </a:spcBef>
              <a:spcAft>
                <a:spcPts val="0"/>
              </a:spcAft>
              <a:buClr>
                <a:schemeClr val="dk1"/>
              </a:buClr>
              <a:buSzPts val="2000"/>
              <a:buFont typeface="Calibri"/>
              <a:buNone/>
            </a:pPr>
            <a:r>
              <a:rPr b="0" lang="en-US" sz="2000">
                <a:solidFill>
                  <a:schemeClr val="dk1"/>
                </a:solidFill>
                <a:latin typeface="Calibri"/>
                <a:ea typeface="Calibri"/>
                <a:cs typeface="Calibri"/>
                <a:sym typeface="Calibri"/>
              </a:rPr>
              <a:t>Determining what tasks are to be done, who is to do them, how the tasks are to be grouped, who reports to whom, and where decisions are to be made.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pic>
        <p:nvPicPr>
          <p:cNvPr id="442" name="Google Shape;442;p2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443" name="Google Shape;443;p2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4" name="Google Shape;444;p2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5" name="Google Shape;445;p2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46" name="Google Shape;446;p2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47" name="Google Shape;447;p2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48" name="Google Shape;448;p2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49" name="Google Shape;449;p20"/>
          <p:cNvSpPr txBox="1"/>
          <p:nvPr/>
        </p:nvSpPr>
        <p:spPr>
          <a:xfrm>
            <a:off x="2650377" y="543490"/>
            <a:ext cx="2933816" cy="11387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Lead</a:t>
            </a:r>
            <a:endParaRPr sz="2000">
              <a:solidFill>
                <a:srgbClr val="FF9518"/>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450" name="Google Shape;450;p2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451" name="Google Shape;451;p2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52" name="Google Shape;452;p2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453" name="Google Shape;453;p20"/>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454" name="Google Shape;454;p20">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455" name="Google Shape;455;p20"/>
          <p:cNvGrpSpPr/>
          <p:nvPr/>
        </p:nvGrpSpPr>
        <p:grpSpPr>
          <a:xfrm>
            <a:off x="656086" y="2249676"/>
            <a:ext cx="3098294" cy="2618997"/>
            <a:chOff x="51248" y="-14099"/>
            <a:chExt cx="3098294" cy="2618997"/>
          </a:xfrm>
        </p:grpSpPr>
        <p:sp>
          <p:nvSpPr>
            <p:cNvPr id="456" name="Google Shape;456;p20"/>
            <p:cNvSpPr/>
            <p:nvPr/>
          </p:nvSpPr>
          <p:spPr>
            <a:xfrm>
              <a:off x="711138" y="56006"/>
              <a:ext cx="1219203" cy="1258825"/>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20"/>
            <p:cNvSpPr txBox="1"/>
            <p:nvPr/>
          </p:nvSpPr>
          <p:spPr>
            <a:xfrm>
              <a:off x="851815" y="225463"/>
              <a:ext cx="937848" cy="39943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Control</a:t>
              </a:r>
              <a:endParaRPr/>
            </a:p>
          </p:txBody>
        </p:sp>
        <p:sp>
          <p:nvSpPr>
            <p:cNvPr id="458" name="Google Shape;458;p20"/>
            <p:cNvSpPr/>
            <p:nvPr/>
          </p:nvSpPr>
          <p:spPr>
            <a:xfrm>
              <a:off x="684487" y="-14099"/>
              <a:ext cx="2465055" cy="2590804"/>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0"/>
            <p:cNvSpPr txBox="1"/>
            <p:nvPr/>
          </p:nvSpPr>
          <p:spPr>
            <a:xfrm>
              <a:off x="2011824" y="284839"/>
              <a:ext cx="948098" cy="1992926"/>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100"/>
                <a:buFont typeface="Calibri"/>
                <a:buNone/>
              </a:pPr>
              <a:r>
                <a:rPr b="0" i="0" lang="en-US" sz="3100">
                  <a:solidFill>
                    <a:schemeClr val="dk1"/>
                  </a:solidFill>
                  <a:latin typeface="Calibri"/>
                  <a:ea typeface="Calibri"/>
                  <a:cs typeface="Calibri"/>
                  <a:sym typeface="Calibri"/>
                </a:rPr>
                <a:t>Lead</a:t>
              </a:r>
              <a:endParaRPr/>
            </a:p>
          </p:txBody>
        </p:sp>
        <p:sp>
          <p:nvSpPr>
            <p:cNvPr id="460" name="Google Shape;460;p20"/>
            <p:cNvSpPr/>
            <p:nvPr/>
          </p:nvSpPr>
          <p:spPr>
            <a:xfrm>
              <a:off x="634939" y="1149474"/>
              <a:ext cx="1371600" cy="1455424"/>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20"/>
            <p:cNvSpPr txBox="1"/>
            <p:nvPr/>
          </p:nvSpPr>
          <p:spPr>
            <a:xfrm>
              <a:off x="793201" y="1947159"/>
              <a:ext cx="1055077" cy="46181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Organize</a:t>
              </a:r>
              <a:endParaRPr/>
            </a:p>
          </p:txBody>
        </p:sp>
        <p:sp>
          <p:nvSpPr>
            <p:cNvPr id="462" name="Google Shape;462;p20"/>
            <p:cNvSpPr/>
            <p:nvPr/>
          </p:nvSpPr>
          <p:spPr>
            <a:xfrm>
              <a:off x="51248" y="607694"/>
              <a:ext cx="1347216" cy="1347216"/>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0"/>
            <p:cNvSpPr txBox="1"/>
            <p:nvPr/>
          </p:nvSpPr>
          <p:spPr>
            <a:xfrm>
              <a:off x="154880" y="763142"/>
              <a:ext cx="518160" cy="103632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300"/>
                <a:buFont typeface="Calibri"/>
                <a:buNone/>
              </a:pPr>
              <a:r>
                <a:rPr lang="en-US" sz="2300">
                  <a:solidFill>
                    <a:schemeClr val="dk1"/>
                  </a:solidFill>
                  <a:latin typeface="Calibri"/>
                  <a:ea typeface="Calibri"/>
                  <a:cs typeface="Calibri"/>
                  <a:sym typeface="Calibri"/>
                </a:rPr>
                <a:t>Plan</a:t>
              </a:r>
              <a:endParaRPr/>
            </a:p>
          </p:txBody>
        </p:sp>
      </p:grpSp>
      <p:sp>
        <p:nvSpPr>
          <p:cNvPr id="464" name="Google Shape;464;p20"/>
          <p:cNvSpPr txBox="1"/>
          <p:nvPr/>
        </p:nvSpPr>
        <p:spPr>
          <a:xfrm>
            <a:off x="4067033" y="2832247"/>
            <a:ext cx="4292220"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Leading</a:t>
            </a:r>
            <a:endParaRPr/>
          </a:p>
          <a:p>
            <a:pPr indent="0" lvl="0" marL="0" marR="0" rtl="0" algn="l">
              <a:spcBef>
                <a:spcPts val="0"/>
              </a:spcBef>
              <a:spcAft>
                <a:spcPts val="0"/>
              </a:spcAft>
              <a:buClr>
                <a:schemeClr val="dk1"/>
              </a:buClr>
              <a:buSzPts val="2000"/>
              <a:buFont typeface="Calibri"/>
              <a:buNone/>
            </a:pPr>
            <a:r>
              <a:rPr b="0" lang="en-US" sz="2000">
                <a:solidFill>
                  <a:schemeClr val="dk1"/>
                </a:solidFill>
                <a:latin typeface="Calibri"/>
                <a:ea typeface="Calibri"/>
                <a:cs typeface="Calibri"/>
                <a:sym typeface="Calibri"/>
              </a:rPr>
              <a:t>A function that includes motivating employees, directing others, selecting the most effective communication channels, and resolving conflicts.</a:t>
            </a:r>
            <a:endParaRPr/>
          </a:p>
          <a:p>
            <a:pPr indent="0" lvl="0" marL="0" marR="0" rtl="0" algn="l">
              <a:spcBef>
                <a:spcPts val="0"/>
              </a:spcBef>
              <a:spcAft>
                <a:spcPts val="0"/>
              </a:spcAft>
              <a:buClr>
                <a:schemeClr val="dk1"/>
              </a:buClr>
              <a:buSzPts val="2000"/>
              <a:buFont typeface="Calibri"/>
              <a:buNone/>
            </a:pPr>
            <a:r>
              <a:rPr b="0" i="1" lang="en-US" sz="2000">
                <a:solidFill>
                  <a:schemeClr val="dk1"/>
                </a:solidFill>
                <a:latin typeface="Calibri"/>
                <a:ea typeface="Calibri"/>
                <a:cs typeface="Calibri"/>
                <a:sym typeface="Calibri"/>
              </a:rPr>
              <a:t>It is about PEOPLE!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pic>
        <p:nvPicPr>
          <p:cNvPr id="469" name="Google Shape;469;p2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470" name="Google Shape;470;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1" name="Google Shape;471;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2" name="Google Shape;472;p2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73" name="Google Shape;473;p2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74" name="Google Shape;474;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75" name="Google Shape;475;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476" name="Google Shape;476;p21"/>
          <p:cNvSpPr txBox="1"/>
          <p:nvPr/>
        </p:nvSpPr>
        <p:spPr>
          <a:xfrm>
            <a:off x="2650377" y="543490"/>
            <a:ext cx="2933816"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indent="0" lvl="0" marL="0" marR="0" rtl="0" algn="l">
              <a:spcBef>
                <a:spcPts val="0"/>
              </a:spcBef>
              <a:spcAft>
                <a:spcPts val="0"/>
              </a:spcAft>
              <a:buNone/>
            </a:pPr>
            <a:r>
              <a:rPr lang="en-US" sz="2000">
                <a:solidFill>
                  <a:schemeClr val="lt1"/>
                </a:solidFill>
                <a:latin typeface="Tajawal Medium"/>
                <a:ea typeface="Tajawal Medium"/>
                <a:cs typeface="Tajawal Medium"/>
                <a:sym typeface="Tajawal Medium"/>
              </a:rPr>
              <a:t>Control</a:t>
            </a:r>
            <a:endParaRPr sz="2000">
              <a:solidFill>
                <a:srgbClr val="FF9518"/>
              </a:solidFill>
              <a:latin typeface="Tajawal Medium"/>
              <a:ea typeface="Tajawal Medium"/>
              <a:cs typeface="Tajawal Medium"/>
              <a:sym typeface="Tajawal Medium"/>
            </a:endParaRPr>
          </a:p>
        </p:txBody>
      </p:sp>
      <p:sp>
        <p:nvSpPr>
          <p:cNvPr id="477" name="Google Shape;477;p2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478" name="Google Shape;478;p2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79" name="Google Shape;479;p21"/>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480" name="Google Shape;480;p21"/>
          <p:cNvSpPr txBox="1"/>
          <p:nvPr/>
        </p:nvSpPr>
        <p:spPr>
          <a:xfrm>
            <a:off x="1103312" y="1846381"/>
            <a:ext cx="1018227" cy="56041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481" name="Google Shape;481;p21"/>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482" name="Google Shape;482;p21">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483" name="Google Shape;483;p21"/>
          <p:cNvGrpSpPr/>
          <p:nvPr/>
        </p:nvGrpSpPr>
        <p:grpSpPr>
          <a:xfrm>
            <a:off x="768350" y="1858136"/>
            <a:ext cx="2895598" cy="3160778"/>
            <a:chOff x="152400" y="-284989"/>
            <a:chExt cx="2895598" cy="3160778"/>
          </a:xfrm>
        </p:grpSpPr>
        <p:sp>
          <p:nvSpPr>
            <p:cNvPr id="484" name="Google Shape;484;p21"/>
            <p:cNvSpPr/>
            <p:nvPr/>
          </p:nvSpPr>
          <p:spPr>
            <a:xfrm>
              <a:off x="152400" y="-284989"/>
              <a:ext cx="2895598" cy="2590804"/>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1"/>
            <p:cNvSpPr txBox="1"/>
            <p:nvPr/>
          </p:nvSpPr>
          <p:spPr>
            <a:xfrm>
              <a:off x="486508" y="63773"/>
              <a:ext cx="2227383" cy="82208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3600"/>
                <a:buFont typeface="Calibri"/>
                <a:buNone/>
              </a:pPr>
              <a:r>
                <a:rPr lang="en-US" sz="3600">
                  <a:solidFill>
                    <a:schemeClr val="dk1"/>
                  </a:solidFill>
                  <a:latin typeface="Calibri"/>
                  <a:ea typeface="Calibri"/>
                  <a:cs typeface="Calibri"/>
                  <a:sym typeface="Calibri"/>
                </a:rPr>
                <a:t>Control</a:t>
              </a:r>
              <a:endParaRPr/>
            </a:p>
          </p:txBody>
        </p:sp>
        <p:sp>
          <p:nvSpPr>
            <p:cNvPr id="486" name="Google Shape;486;p21"/>
            <p:cNvSpPr/>
            <p:nvPr/>
          </p:nvSpPr>
          <p:spPr>
            <a:xfrm>
              <a:off x="1522866" y="929590"/>
              <a:ext cx="1347216" cy="1347216"/>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1"/>
            <p:cNvSpPr txBox="1"/>
            <p:nvPr/>
          </p:nvSpPr>
          <p:spPr>
            <a:xfrm>
              <a:off x="2248290" y="1085038"/>
              <a:ext cx="518160" cy="103632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libri"/>
                <a:buNone/>
              </a:pPr>
              <a:r>
                <a:rPr lang="en-US" sz="2100">
                  <a:solidFill>
                    <a:schemeClr val="dk1"/>
                  </a:solidFill>
                  <a:latin typeface="Calibri"/>
                  <a:ea typeface="Calibri"/>
                  <a:cs typeface="Calibri"/>
                  <a:sym typeface="Calibri"/>
                </a:rPr>
                <a:t>Lead</a:t>
              </a:r>
              <a:endParaRPr/>
            </a:p>
          </p:txBody>
        </p:sp>
        <p:sp>
          <p:nvSpPr>
            <p:cNvPr id="488" name="Google Shape;488;p21"/>
            <p:cNvSpPr/>
            <p:nvPr/>
          </p:nvSpPr>
          <p:spPr>
            <a:xfrm>
              <a:off x="926592" y="1528573"/>
              <a:ext cx="1347216" cy="1347216"/>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1"/>
            <p:cNvSpPr txBox="1"/>
            <p:nvPr/>
          </p:nvSpPr>
          <p:spPr>
            <a:xfrm>
              <a:off x="1082040" y="2266951"/>
              <a:ext cx="1036320" cy="42748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libri"/>
                <a:buNone/>
              </a:pPr>
              <a:r>
                <a:rPr lang="en-US" sz="2100">
                  <a:solidFill>
                    <a:schemeClr val="dk1"/>
                  </a:solidFill>
                  <a:latin typeface="Calibri"/>
                  <a:ea typeface="Calibri"/>
                  <a:cs typeface="Calibri"/>
                  <a:sym typeface="Calibri"/>
                </a:rPr>
                <a:t>Organize</a:t>
              </a:r>
              <a:endParaRPr/>
            </a:p>
          </p:txBody>
        </p:sp>
        <p:sp>
          <p:nvSpPr>
            <p:cNvPr id="490" name="Google Shape;490;p21"/>
            <p:cNvSpPr/>
            <p:nvPr/>
          </p:nvSpPr>
          <p:spPr>
            <a:xfrm>
              <a:off x="330708" y="932689"/>
              <a:ext cx="1347216" cy="1347216"/>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1"/>
            <p:cNvSpPr txBox="1"/>
            <p:nvPr/>
          </p:nvSpPr>
          <p:spPr>
            <a:xfrm>
              <a:off x="434340" y="1088137"/>
              <a:ext cx="518160" cy="103632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2100"/>
                <a:buFont typeface="Calibri"/>
                <a:buNone/>
              </a:pPr>
              <a:r>
                <a:rPr lang="en-US" sz="2100">
                  <a:solidFill>
                    <a:schemeClr val="dk1"/>
                  </a:solidFill>
                  <a:latin typeface="Calibri"/>
                  <a:ea typeface="Calibri"/>
                  <a:cs typeface="Calibri"/>
                  <a:sym typeface="Calibri"/>
                </a:rPr>
                <a:t>Lead</a:t>
              </a:r>
              <a:endParaRPr/>
            </a:p>
          </p:txBody>
        </p:sp>
      </p:grpSp>
      <p:sp>
        <p:nvSpPr>
          <p:cNvPr id="492" name="Google Shape;492;p21"/>
          <p:cNvSpPr txBox="1"/>
          <p:nvPr/>
        </p:nvSpPr>
        <p:spPr>
          <a:xfrm>
            <a:off x="3998793" y="3063079"/>
            <a:ext cx="4360459" cy="16312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Verdana"/>
              <a:buNone/>
            </a:pPr>
            <a:r>
              <a:rPr b="1" i="0" lang="en-US" sz="2000" u="none" cap="none" strike="noStrike">
                <a:solidFill>
                  <a:srgbClr val="000000"/>
                </a:solidFill>
                <a:latin typeface="Verdana"/>
                <a:ea typeface="Verdana"/>
                <a:cs typeface="Verdana"/>
                <a:sym typeface="Verdana"/>
              </a:rPr>
              <a:t>Controlling</a:t>
            </a:r>
            <a:endParaRPr/>
          </a:p>
          <a:p>
            <a:pPr indent="0" lvl="0" marL="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Monitoring performance, comparing actual performance with previously set goals, and correcting any deviation.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pic>
        <p:nvPicPr>
          <p:cNvPr id="497" name="Google Shape;497;p2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498" name="Google Shape;498;p2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9" name="Google Shape;499;p2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0" name="Google Shape;500;p2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01" name="Google Shape;501;p2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02" name="Google Shape;502;p2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03" name="Google Shape;503;p2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04" name="Google Shape;504;p22"/>
          <p:cNvSpPr txBox="1"/>
          <p:nvPr/>
        </p:nvSpPr>
        <p:spPr>
          <a:xfrm>
            <a:off x="2712047" y="494396"/>
            <a:ext cx="326474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Mintzberg’s Managerial Roles</a:t>
            </a:r>
            <a:endParaRPr sz="2000">
              <a:solidFill>
                <a:schemeClr val="lt1"/>
              </a:solidFill>
              <a:latin typeface="Calibri"/>
              <a:ea typeface="Calibri"/>
              <a:cs typeface="Calibri"/>
              <a:sym typeface="Calibri"/>
            </a:endParaRPr>
          </a:p>
        </p:txBody>
      </p:sp>
      <p:sp>
        <p:nvSpPr>
          <p:cNvPr id="505" name="Google Shape;505;p2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06" name="Google Shape;506;p2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07" name="Google Shape;507;p2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508" name="Google Shape;508;p22"/>
          <p:cNvSpPr txBox="1"/>
          <p:nvPr/>
        </p:nvSpPr>
        <p:spPr>
          <a:xfrm>
            <a:off x="1103312" y="1846381"/>
            <a:ext cx="6985008" cy="33239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0" i="0" lang="en-US" sz="2000" u="none" cap="none" strike="noStrike">
                <a:solidFill>
                  <a:srgbClr val="000000"/>
                </a:solidFill>
                <a:latin typeface="Verdana"/>
                <a:ea typeface="Verdana"/>
                <a:cs typeface="Verdana"/>
                <a:sym typeface="Verdana"/>
              </a:rPr>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Interpersonal</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Informational</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Decisional</a:t>
            </a:r>
            <a:endParaRPr b="0" i="0" sz="1800" u="none" cap="none" strike="noStrike">
              <a:solidFill>
                <a:srgbClr val="0A1F61"/>
              </a:solidFill>
              <a:latin typeface="Tajawal ExtraBold"/>
              <a:ea typeface="Tajawal ExtraBold"/>
              <a:cs typeface="Tajawal ExtraBold"/>
              <a:sym typeface="Tajawal ExtraBold"/>
            </a:endParaRPr>
          </a:p>
        </p:txBody>
      </p:sp>
      <p:pic>
        <p:nvPicPr>
          <p:cNvPr id="509" name="Google Shape;509;p2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510" name="Google Shape;510;p22">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pic>
        <p:nvPicPr>
          <p:cNvPr id="515" name="Google Shape;515;p2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516" name="Google Shape;516;p2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7" name="Google Shape;517;p2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8" name="Google Shape;518;p2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19" name="Google Shape;519;p2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20" name="Google Shape;520;p2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21" name="Google Shape;521;p2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22" name="Google Shape;522;p23"/>
          <p:cNvSpPr txBox="1"/>
          <p:nvPr/>
        </p:nvSpPr>
        <p:spPr>
          <a:xfrm>
            <a:off x="2722729" y="518379"/>
            <a:ext cx="333367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Mintzberg’s Managerial Roles:</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 Interpersonal</a:t>
            </a:r>
            <a:endParaRPr sz="2000">
              <a:solidFill>
                <a:schemeClr val="lt1"/>
              </a:solidFill>
              <a:latin typeface="Calibri"/>
              <a:ea typeface="Calibri"/>
              <a:cs typeface="Calibri"/>
              <a:sym typeface="Calibri"/>
            </a:endParaRPr>
          </a:p>
        </p:txBody>
      </p:sp>
      <p:sp>
        <p:nvSpPr>
          <p:cNvPr id="523" name="Google Shape;523;p2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24" name="Google Shape;524;p2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25" name="Google Shape;525;p2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526" name="Google Shape;526;p2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527" name="Google Shape;527;p23">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pic>
        <p:nvPicPr>
          <p:cNvPr id="528" name="Google Shape;528;p23"/>
          <p:cNvPicPr preferRelativeResize="0"/>
          <p:nvPr/>
        </p:nvPicPr>
        <p:blipFill rotWithShape="1">
          <a:blip r:embed="rId12">
            <a:alphaModFix/>
          </a:blip>
          <a:srcRect b="0" l="0" r="0" t="0"/>
          <a:stretch/>
        </p:blipFill>
        <p:spPr>
          <a:xfrm>
            <a:off x="635000" y="2157413"/>
            <a:ext cx="7704138" cy="26003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pic>
        <p:nvPicPr>
          <p:cNvPr id="533" name="Google Shape;533;p2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534" name="Google Shape;534;p2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5" name="Google Shape;535;p2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6" name="Google Shape;536;p2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37" name="Google Shape;537;p2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38" name="Google Shape;538;p2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39" name="Google Shape;539;p2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40" name="Google Shape;540;p24"/>
          <p:cNvSpPr txBox="1"/>
          <p:nvPr/>
        </p:nvSpPr>
        <p:spPr>
          <a:xfrm>
            <a:off x="2650377" y="543490"/>
            <a:ext cx="339137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Mintzberg’s Managerial Roles: </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Informational</a:t>
            </a:r>
            <a:endParaRPr sz="2000">
              <a:solidFill>
                <a:schemeClr val="lt1"/>
              </a:solidFill>
              <a:latin typeface="Calibri"/>
              <a:ea typeface="Calibri"/>
              <a:cs typeface="Calibri"/>
              <a:sym typeface="Calibri"/>
            </a:endParaRPr>
          </a:p>
        </p:txBody>
      </p:sp>
      <p:sp>
        <p:nvSpPr>
          <p:cNvPr id="541" name="Google Shape;541;p2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42" name="Google Shape;542;p2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43" name="Google Shape;543;p2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544" name="Google Shape;544;p2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545" name="Google Shape;545;p24">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pic>
        <p:nvPicPr>
          <p:cNvPr id="546" name="Google Shape;546;p24"/>
          <p:cNvPicPr preferRelativeResize="0"/>
          <p:nvPr/>
        </p:nvPicPr>
        <p:blipFill rotWithShape="1">
          <a:blip r:embed="rId12">
            <a:alphaModFix/>
          </a:blip>
          <a:srcRect b="0" l="0" r="0" t="0"/>
          <a:stretch/>
        </p:blipFill>
        <p:spPr>
          <a:xfrm>
            <a:off x="635000" y="2476500"/>
            <a:ext cx="7685088" cy="19526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pic>
        <p:nvPicPr>
          <p:cNvPr id="551" name="Google Shape;551;p2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552" name="Google Shape;552;p2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3" name="Google Shape;553;p2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4" name="Google Shape;554;p2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55" name="Google Shape;555;p2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56" name="Google Shape;556;p2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57" name="Google Shape;557;p2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58" name="Google Shape;558;p25"/>
          <p:cNvSpPr txBox="1"/>
          <p:nvPr/>
        </p:nvSpPr>
        <p:spPr>
          <a:xfrm>
            <a:off x="2650377" y="543490"/>
            <a:ext cx="339137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Mintzberg’s Managerial Roles: </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Decisional</a:t>
            </a:r>
            <a:endParaRPr sz="2000">
              <a:solidFill>
                <a:schemeClr val="lt1"/>
              </a:solidFill>
              <a:latin typeface="Calibri"/>
              <a:ea typeface="Calibri"/>
              <a:cs typeface="Calibri"/>
              <a:sym typeface="Calibri"/>
            </a:endParaRPr>
          </a:p>
        </p:txBody>
      </p:sp>
      <p:sp>
        <p:nvSpPr>
          <p:cNvPr id="559" name="Google Shape;559;p2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60" name="Google Shape;560;p2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61" name="Google Shape;561;p2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562" name="Google Shape;562;p25"/>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563" name="Google Shape;563;p25">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pic>
        <p:nvPicPr>
          <p:cNvPr id="564" name="Google Shape;564;p25"/>
          <p:cNvPicPr preferRelativeResize="0"/>
          <p:nvPr/>
        </p:nvPicPr>
        <p:blipFill rotWithShape="1">
          <a:blip r:embed="rId12">
            <a:alphaModFix/>
          </a:blip>
          <a:srcRect b="0" l="0" r="0" t="0"/>
          <a:stretch/>
        </p:blipFill>
        <p:spPr>
          <a:xfrm>
            <a:off x="611188" y="2060656"/>
            <a:ext cx="7751762" cy="292576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pic>
        <p:nvPicPr>
          <p:cNvPr id="569" name="Google Shape;569;p2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570" name="Google Shape;570;p2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1" name="Google Shape;571;p2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2" name="Google Shape;572;p2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73" name="Google Shape;573;p2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74" name="Google Shape;574;p2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75" name="Google Shape;575;p2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76" name="Google Shape;576;p26"/>
          <p:cNvSpPr txBox="1"/>
          <p:nvPr/>
        </p:nvSpPr>
        <p:spPr>
          <a:xfrm>
            <a:off x="2650377" y="543490"/>
            <a:ext cx="37786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Katz’s Essential Management Skills</a:t>
            </a:r>
            <a:endParaRPr sz="2000">
              <a:solidFill>
                <a:schemeClr val="lt1"/>
              </a:solidFill>
              <a:latin typeface="Calibri"/>
              <a:ea typeface="Calibri"/>
              <a:cs typeface="Calibri"/>
              <a:sym typeface="Calibri"/>
            </a:endParaRPr>
          </a:p>
        </p:txBody>
      </p:sp>
      <p:sp>
        <p:nvSpPr>
          <p:cNvPr id="577" name="Google Shape;577;p2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78" name="Google Shape;578;p2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79" name="Google Shape;579;p26"/>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580" name="Google Shape;580;p26"/>
          <p:cNvSpPr txBox="1"/>
          <p:nvPr/>
        </p:nvSpPr>
        <p:spPr>
          <a:xfrm>
            <a:off x="1103312" y="1846381"/>
            <a:ext cx="7517380"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40"/>
              <a:buFont typeface="Verdana"/>
              <a:buNone/>
            </a:pPr>
            <a:r>
              <a:rPr b="0" i="0" lang="en-US" sz="1800" u="none" cap="none" strike="noStrike">
                <a:solidFill>
                  <a:srgbClr val="000000"/>
                </a:solidFill>
                <a:latin typeface="Verdana"/>
                <a:ea typeface="Verdana"/>
                <a:cs typeface="Verdana"/>
                <a:sym typeface="Verdana"/>
              </a:rPr>
              <a:t>Another way of considering what managers do is to look at the skills or competencies they need to achieve their goals. According to Katz, researchers have identified a number of skills that differentiate effective from ineffective managers as follows:</a:t>
            </a:r>
            <a:r>
              <a:rPr b="1" i="0" lang="en-US" sz="1800" u="none" cap="none" strike="noStrike">
                <a:solidFill>
                  <a:srgbClr val="000000"/>
                </a:solidFill>
                <a:latin typeface="Verdana"/>
                <a:ea typeface="Verdana"/>
                <a:cs typeface="Verdana"/>
                <a:sym typeface="Verdana"/>
              </a:rPr>
              <a:t>  </a:t>
            </a:r>
            <a:endParaRPr/>
          </a:p>
          <a:p>
            <a:pPr indent="0" lvl="0" marL="0" marR="0" rtl="0" algn="l">
              <a:lnSpc>
                <a:spcPct val="100000"/>
              </a:lnSpc>
              <a:spcBef>
                <a:spcPts val="900"/>
              </a:spcBef>
              <a:spcAft>
                <a:spcPts val="0"/>
              </a:spcAft>
              <a:buClr>
                <a:srgbClr val="000000"/>
              </a:buClr>
              <a:buSzPts val="1440"/>
              <a:buFont typeface="Verdana"/>
              <a:buNone/>
            </a:pPr>
            <a:r>
              <a:rPr b="1" i="0" lang="en-US" sz="1800" u="none" cap="none" strike="noStrike">
                <a:solidFill>
                  <a:srgbClr val="000000"/>
                </a:solidFill>
                <a:latin typeface="Verdana"/>
                <a:ea typeface="Verdana"/>
                <a:cs typeface="Verdana"/>
                <a:sym typeface="Verdana"/>
              </a:rPr>
              <a:t>Technical Skills</a:t>
            </a:r>
            <a:endParaRPr/>
          </a:p>
          <a:p>
            <a:pPr indent="-271463" lvl="1" marL="4508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The ability to apply specialized knowledge or expertise.</a:t>
            </a:r>
            <a:endParaRPr/>
          </a:p>
          <a:p>
            <a:pPr indent="0" lvl="0" marL="0" marR="0" rtl="0" algn="l">
              <a:lnSpc>
                <a:spcPct val="100000"/>
              </a:lnSpc>
              <a:spcBef>
                <a:spcPts val="900"/>
              </a:spcBef>
              <a:spcAft>
                <a:spcPts val="0"/>
              </a:spcAft>
              <a:buClr>
                <a:srgbClr val="000000"/>
              </a:buClr>
              <a:buSzPts val="1440"/>
              <a:buFont typeface="Verdana"/>
              <a:buNone/>
            </a:pPr>
            <a:r>
              <a:rPr b="1" i="0" lang="en-US" sz="1800" u="none" cap="none" strike="noStrike">
                <a:solidFill>
                  <a:srgbClr val="000000"/>
                </a:solidFill>
                <a:latin typeface="Verdana"/>
                <a:ea typeface="Verdana"/>
                <a:cs typeface="Verdana"/>
                <a:sym typeface="Verdana"/>
              </a:rPr>
              <a:t>Human Skills</a:t>
            </a:r>
            <a:endParaRPr/>
          </a:p>
          <a:p>
            <a:pPr indent="-271463" lvl="1" marL="4508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The ability to work with, understand, and motivate other people, both individually and in groups.</a:t>
            </a:r>
            <a:endParaRPr/>
          </a:p>
        </p:txBody>
      </p:sp>
      <p:pic>
        <p:nvPicPr>
          <p:cNvPr id="581" name="Google Shape;581;p26"/>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582" name="Google Shape;582;p26">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6" name="Shape 586"/>
        <p:cNvGrpSpPr/>
        <p:nvPr/>
      </p:nvGrpSpPr>
      <p:grpSpPr>
        <a:xfrm>
          <a:off x="0" y="0"/>
          <a:ext cx="0" cy="0"/>
          <a:chOff x="0" y="0"/>
          <a:chExt cx="0" cy="0"/>
        </a:xfrm>
      </p:grpSpPr>
      <p:pic>
        <p:nvPicPr>
          <p:cNvPr id="587" name="Google Shape;587;p2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588" name="Google Shape;588;p2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9" name="Google Shape;589;p2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0" name="Google Shape;590;p2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91" name="Google Shape;591;p2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92" name="Google Shape;592;p2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93" name="Google Shape;593;p2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594" name="Google Shape;594;p27"/>
          <p:cNvSpPr txBox="1"/>
          <p:nvPr/>
        </p:nvSpPr>
        <p:spPr>
          <a:xfrm>
            <a:off x="2650377" y="543490"/>
            <a:ext cx="397903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Katz’s Essential Management </a:t>
            </a:r>
            <a:r>
              <a:rPr lang="en-US" sz="2800">
                <a:solidFill>
                  <a:schemeClr val="lt1"/>
                </a:solidFill>
                <a:latin typeface="Calibri"/>
                <a:ea typeface="Calibri"/>
                <a:cs typeface="Calibri"/>
                <a:sym typeface="Calibri"/>
              </a:rPr>
              <a:t>Skills</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595" name="Google Shape;595;p2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96" name="Google Shape;596;p2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97" name="Google Shape;597;p27"/>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598" name="Google Shape;598;p27"/>
          <p:cNvSpPr txBox="1"/>
          <p:nvPr/>
        </p:nvSpPr>
        <p:spPr>
          <a:xfrm>
            <a:off x="1137563" y="1889379"/>
            <a:ext cx="7517380" cy="152990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A1F61"/>
              </a:buClr>
              <a:buSzPts val="1440"/>
              <a:buFont typeface="Verdana"/>
              <a:buNone/>
            </a:pPr>
            <a:r>
              <a:rPr lang="en-US" sz="1800">
                <a:solidFill>
                  <a:srgbClr val="0A1F61"/>
                </a:solidFill>
                <a:latin typeface="Tajawal ExtraBold"/>
                <a:ea typeface="Tajawal ExtraBold"/>
                <a:cs typeface="Tajawal ExtraBold"/>
                <a:sym typeface="Tajawal ExtraBold"/>
              </a:rPr>
              <a:t>   </a:t>
            </a:r>
            <a:r>
              <a:rPr b="1" i="0" lang="en-US" sz="1800" u="none" cap="none" strike="noStrike">
                <a:solidFill>
                  <a:srgbClr val="000000"/>
                </a:solidFill>
                <a:latin typeface="Verdana"/>
                <a:ea typeface="Verdana"/>
                <a:cs typeface="Verdana"/>
                <a:sym typeface="Verdana"/>
              </a:rPr>
              <a:t>Conceptual Skills</a:t>
            </a:r>
            <a:endParaRPr/>
          </a:p>
          <a:p>
            <a:pPr indent="-271463" lvl="1" marL="4508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The mental ability to analyze and diagnose complex situations.</a:t>
            </a:r>
            <a:endParaRPr/>
          </a:p>
          <a:p>
            <a:pPr indent="0" lvl="0" marL="0" marR="0" rtl="0" algn="l">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599" name="Google Shape;599;p27"/>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600" name="Google Shape;600;p27">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pic>
        <p:nvPicPr>
          <p:cNvPr id="605" name="Google Shape;605;p2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606" name="Google Shape;606;p2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7" name="Google Shape;607;p2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8" name="Google Shape;608;p2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09" name="Google Shape;609;p2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610" name="Google Shape;610;p2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11" name="Google Shape;611;p2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12" name="Google Shape;612;p28"/>
          <p:cNvSpPr txBox="1"/>
          <p:nvPr/>
        </p:nvSpPr>
        <p:spPr>
          <a:xfrm>
            <a:off x="2532063" y="543490"/>
            <a:ext cx="43564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Luthans’ Study of Managerial Activities</a:t>
            </a:r>
            <a:endParaRPr sz="2000">
              <a:solidFill>
                <a:schemeClr val="lt1"/>
              </a:solidFill>
              <a:latin typeface="Calibri"/>
              <a:ea typeface="Calibri"/>
              <a:cs typeface="Calibri"/>
              <a:sym typeface="Calibri"/>
            </a:endParaRPr>
          </a:p>
        </p:txBody>
      </p:sp>
      <p:sp>
        <p:nvSpPr>
          <p:cNvPr id="613" name="Google Shape;613;p2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14" name="Google Shape;614;p2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15" name="Google Shape;615;p2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616" name="Google Shape;616;p28"/>
          <p:cNvSpPr txBox="1"/>
          <p:nvPr/>
        </p:nvSpPr>
        <p:spPr>
          <a:xfrm>
            <a:off x="1103311" y="1846381"/>
            <a:ext cx="7399243" cy="2677656"/>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Four types of managerial activity:</a:t>
            </a:r>
            <a:endParaRPr/>
          </a:p>
          <a:p>
            <a:pPr indent="-457200" lvl="1" marL="458788" marR="0" rtl="0" algn="l">
              <a:lnSpc>
                <a:spcPct val="100000"/>
              </a:lnSpc>
              <a:spcBef>
                <a:spcPts val="3400"/>
              </a:spcBef>
              <a:spcAft>
                <a:spcPts val="0"/>
              </a:spcAft>
              <a:buClr>
                <a:srgbClr val="000000"/>
              </a:buClr>
              <a:buSzPts val="2000"/>
              <a:buFont typeface="Verdana"/>
              <a:buAutoNum type="arabicPeriod"/>
            </a:pPr>
            <a:r>
              <a:rPr b="0" i="0" lang="en-US" sz="2000" u="none" cap="none" strike="noStrike">
                <a:solidFill>
                  <a:srgbClr val="000000"/>
                </a:solidFill>
                <a:latin typeface="Verdana"/>
                <a:ea typeface="Verdana"/>
                <a:cs typeface="Verdana"/>
                <a:sym typeface="Verdana"/>
              </a:rPr>
              <a:t>Traditional Management</a:t>
            </a:r>
            <a:endParaRPr/>
          </a:p>
          <a:p>
            <a:pPr indent="-373063" lvl="3" marL="820738" marR="0" rtl="0" algn="l">
              <a:lnSpc>
                <a:spcPct val="100000"/>
              </a:lnSpc>
              <a:spcBef>
                <a:spcPts val="4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Decision-making, planning, and controlling.</a:t>
            </a:r>
            <a:endParaRPr/>
          </a:p>
          <a:p>
            <a:pPr indent="-457200" lvl="1" marL="458788" marR="0" rtl="0" algn="l">
              <a:lnSpc>
                <a:spcPct val="100000"/>
              </a:lnSpc>
              <a:spcBef>
                <a:spcPts val="1000"/>
              </a:spcBef>
              <a:spcAft>
                <a:spcPts val="0"/>
              </a:spcAft>
              <a:buClr>
                <a:srgbClr val="000000"/>
              </a:buClr>
              <a:buSzPts val="2000"/>
              <a:buFont typeface="Verdana"/>
              <a:buAutoNum type="arabicPeriod"/>
            </a:pPr>
            <a:r>
              <a:rPr b="0" i="0" lang="en-US" sz="2000" u="none" cap="none" strike="noStrike">
                <a:solidFill>
                  <a:srgbClr val="000000"/>
                </a:solidFill>
                <a:latin typeface="Verdana"/>
                <a:ea typeface="Verdana"/>
                <a:cs typeface="Verdana"/>
                <a:sym typeface="Verdana"/>
              </a:rPr>
              <a:t>Communication</a:t>
            </a:r>
            <a:endParaRPr/>
          </a:p>
          <a:p>
            <a:pPr indent="-373063" lvl="3" marL="820738" marR="0" rtl="0" algn="l">
              <a:lnSpc>
                <a:spcPct val="100000"/>
              </a:lnSpc>
              <a:spcBef>
                <a:spcPts val="4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Exchanging routine information and processing paperwork.</a:t>
            </a:r>
            <a:endParaRPr/>
          </a:p>
        </p:txBody>
      </p:sp>
      <p:pic>
        <p:nvPicPr>
          <p:cNvPr id="617" name="Google Shape;617;p28"/>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618" name="Google Shape;618;p28">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pic>
        <p:nvPicPr>
          <p:cNvPr id="623" name="Google Shape;623;p2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624" name="Google Shape;624;p2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5" name="Google Shape;625;p2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6" name="Google Shape;626;p2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27" name="Google Shape;627;p2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628" name="Google Shape;628;p2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29" name="Google Shape;629;p2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30" name="Google Shape;630;p29"/>
          <p:cNvSpPr txBox="1"/>
          <p:nvPr/>
        </p:nvSpPr>
        <p:spPr>
          <a:xfrm>
            <a:off x="2477436" y="543490"/>
            <a:ext cx="441108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Luthans’ Study of Managerial Activities</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631" name="Google Shape;631;p2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32" name="Google Shape;632;p2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33" name="Google Shape;633;p29"/>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634" name="Google Shape;634;p29"/>
          <p:cNvSpPr txBox="1"/>
          <p:nvPr/>
        </p:nvSpPr>
        <p:spPr>
          <a:xfrm>
            <a:off x="1103312" y="1846381"/>
            <a:ext cx="6730503" cy="2215991"/>
          </a:xfrm>
          <a:prstGeom prst="rect">
            <a:avLst/>
          </a:prstGeom>
          <a:noFill/>
          <a:ln>
            <a:noFill/>
          </a:ln>
        </p:spPr>
        <p:txBody>
          <a:bodyPr anchorCtr="0" anchor="t" bIns="45700" lIns="91425" spcFirstLastPara="1" rIns="91425" wrap="square" tIns="45700">
            <a:spAutoFit/>
          </a:bodyPr>
          <a:lstStyle/>
          <a:p>
            <a:pPr indent="-457200" lvl="1" marL="458788" marR="0" rtl="0" algn="l">
              <a:lnSpc>
                <a:spcPct val="100000"/>
              </a:lnSpc>
              <a:spcBef>
                <a:spcPts val="0"/>
              </a:spcBef>
              <a:spcAft>
                <a:spcPts val="0"/>
              </a:spcAft>
              <a:buClr>
                <a:srgbClr val="000000"/>
              </a:buClr>
              <a:buSzPts val="2000"/>
              <a:buFont typeface="Verdana"/>
              <a:buAutoNum type="arabicPeriod"/>
            </a:pPr>
            <a:r>
              <a:rPr b="0" i="0" lang="en-US" sz="2000" u="none" cap="none" strike="noStrike">
                <a:solidFill>
                  <a:srgbClr val="000000"/>
                </a:solidFill>
                <a:latin typeface="Verdana"/>
                <a:ea typeface="Verdana"/>
                <a:cs typeface="Verdana"/>
                <a:sym typeface="Verdana"/>
              </a:rPr>
              <a:t>Human Resource Management</a:t>
            </a:r>
            <a:endParaRPr/>
          </a:p>
          <a:p>
            <a:pPr indent="-373063" lvl="3" marL="820738" marR="0" rtl="0" algn="l">
              <a:lnSpc>
                <a:spcPct val="100000"/>
              </a:lnSpc>
              <a:spcBef>
                <a:spcPts val="4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Motivating, disciplining, managing conflict, staffing and training.</a:t>
            </a:r>
            <a:endParaRPr/>
          </a:p>
          <a:p>
            <a:pPr indent="-457200" lvl="1" marL="458788" marR="0" rtl="0" algn="l">
              <a:lnSpc>
                <a:spcPct val="100000"/>
              </a:lnSpc>
              <a:spcBef>
                <a:spcPts val="1000"/>
              </a:spcBef>
              <a:spcAft>
                <a:spcPts val="0"/>
              </a:spcAft>
              <a:buClr>
                <a:srgbClr val="000000"/>
              </a:buClr>
              <a:buSzPts val="2000"/>
              <a:buFont typeface="Verdana"/>
              <a:buAutoNum type="arabicPeriod"/>
            </a:pPr>
            <a:r>
              <a:rPr b="0" i="0" lang="en-US" sz="2000" u="none" cap="none" strike="noStrike">
                <a:solidFill>
                  <a:srgbClr val="000000"/>
                </a:solidFill>
                <a:latin typeface="Verdana"/>
                <a:ea typeface="Verdana"/>
                <a:cs typeface="Verdana"/>
                <a:sym typeface="Verdana"/>
              </a:rPr>
              <a:t>Networking</a:t>
            </a:r>
            <a:endParaRPr/>
          </a:p>
          <a:p>
            <a:pPr indent="-373063" lvl="3" marL="820738" marR="0" rtl="0" algn="l">
              <a:lnSpc>
                <a:spcPct val="100000"/>
              </a:lnSpc>
              <a:spcBef>
                <a:spcPts val="4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Socializing, politicking, and interacting with others.</a:t>
            </a:r>
            <a:endParaRPr/>
          </a:p>
        </p:txBody>
      </p:sp>
      <p:pic>
        <p:nvPicPr>
          <p:cNvPr id="635" name="Google Shape;635;p29"/>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636" name="Google Shape;636;p29">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pic>
        <p:nvPicPr>
          <p:cNvPr id="641" name="Google Shape;641;p3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642" name="Google Shape;642;p3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3" name="Google Shape;643;p3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4" name="Google Shape;644;p3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45" name="Google Shape;645;p3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646" name="Google Shape;646;p3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47" name="Google Shape;647;p3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48" name="Google Shape;648;p30"/>
          <p:cNvSpPr txBox="1"/>
          <p:nvPr/>
        </p:nvSpPr>
        <p:spPr>
          <a:xfrm>
            <a:off x="2650377" y="543490"/>
            <a:ext cx="370146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Successful vs. Effective Allocation </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by Time</a:t>
            </a:r>
            <a:endParaRPr sz="2000">
              <a:solidFill>
                <a:schemeClr val="lt1"/>
              </a:solidFill>
              <a:latin typeface="Calibri"/>
              <a:ea typeface="Calibri"/>
              <a:cs typeface="Calibri"/>
              <a:sym typeface="Calibri"/>
            </a:endParaRPr>
          </a:p>
        </p:txBody>
      </p:sp>
      <p:sp>
        <p:nvSpPr>
          <p:cNvPr id="649" name="Google Shape;649;p3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50" name="Google Shape;650;p3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51" name="Google Shape;651;p3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652" name="Google Shape;652;p30"/>
          <p:cNvSpPr txBox="1"/>
          <p:nvPr/>
        </p:nvSpPr>
        <p:spPr>
          <a:xfrm>
            <a:off x="1103311" y="1846381"/>
            <a:ext cx="715677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Verdana"/>
              <a:buNone/>
            </a:pPr>
            <a:r>
              <a:rPr b="0" i="0" lang="en-US" sz="1400" u="none" cap="none" strike="noStrike">
                <a:solidFill>
                  <a:srgbClr val="000000"/>
                </a:solidFill>
                <a:latin typeface="Verdana"/>
                <a:ea typeface="Verdana"/>
                <a:cs typeface="Verdana"/>
                <a:sym typeface="Verdana"/>
              </a:rPr>
              <a:t>Are the managers who are most effective the ones who get promoted the fastest?</a:t>
            </a:r>
            <a:endParaRPr b="1" i="0" sz="1400" u="none" cap="none" strike="noStrike">
              <a:solidFill>
                <a:srgbClr val="000000"/>
              </a:solidFill>
              <a:latin typeface="Verdana"/>
              <a:ea typeface="Verdana"/>
              <a:cs typeface="Verdana"/>
              <a:sym typeface="Verdana"/>
            </a:endParaRPr>
          </a:p>
        </p:txBody>
      </p:sp>
      <p:pic>
        <p:nvPicPr>
          <p:cNvPr id="653" name="Google Shape;653;p30"/>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654" name="Google Shape;654;p30">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pic>
        <p:nvPicPr>
          <p:cNvPr id="655" name="Google Shape;655;p30"/>
          <p:cNvPicPr preferRelativeResize="0"/>
          <p:nvPr/>
        </p:nvPicPr>
        <p:blipFill rotWithShape="1">
          <a:blip r:embed="rId12">
            <a:alphaModFix/>
          </a:blip>
          <a:srcRect b="0" l="0" r="0" t="0"/>
          <a:stretch/>
        </p:blipFill>
        <p:spPr>
          <a:xfrm>
            <a:off x="1309640" y="2397914"/>
            <a:ext cx="6483232" cy="296171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9" name="Shape 659"/>
        <p:cNvGrpSpPr/>
        <p:nvPr/>
      </p:nvGrpSpPr>
      <p:grpSpPr>
        <a:xfrm>
          <a:off x="0" y="0"/>
          <a:ext cx="0" cy="0"/>
          <a:chOff x="0" y="0"/>
          <a:chExt cx="0" cy="0"/>
        </a:xfrm>
      </p:grpSpPr>
      <p:pic>
        <p:nvPicPr>
          <p:cNvPr id="660" name="Google Shape;660;p3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661" name="Google Shape;661;p3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2" name="Google Shape;662;p3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63" name="Google Shape;663;p3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64" name="Google Shape;664;p3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665" name="Google Shape;665;p3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66" name="Google Shape;666;p3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67" name="Google Shape;667;p31"/>
          <p:cNvSpPr txBox="1"/>
          <p:nvPr/>
        </p:nvSpPr>
        <p:spPr>
          <a:xfrm>
            <a:off x="2650377" y="543490"/>
            <a:ext cx="3701463" cy="11387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Successful vs. Effective Allocation </a:t>
            </a:r>
            <a:endParaRPr/>
          </a:p>
          <a:p>
            <a:pPr indent="0" lvl="0" marL="0" marR="0" rtl="0" algn="l">
              <a:spcBef>
                <a:spcPts val="0"/>
              </a:spcBef>
              <a:spcAft>
                <a:spcPts val="0"/>
              </a:spcAft>
              <a:buNone/>
            </a:pPr>
            <a:r>
              <a:rPr lang="en-US" sz="2000">
                <a:solidFill>
                  <a:schemeClr val="lt1"/>
                </a:solidFill>
                <a:latin typeface="Calibri"/>
                <a:ea typeface="Calibri"/>
                <a:cs typeface="Calibri"/>
                <a:sym typeface="Calibri"/>
              </a:rPr>
              <a:t>by Time</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668" name="Google Shape;668;p3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69" name="Google Shape;669;p3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70" name="Google Shape;670;p31"/>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671" name="Google Shape;671;p31"/>
          <p:cNvSpPr txBox="1"/>
          <p:nvPr/>
        </p:nvSpPr>
        <p:spPr>
          <a:xfrm>
            <a:off x="1103312" y="1846381"/>
            <a:ext cx="6329208"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Verdana"/>
              <a:buNone/>
            </a:pPr>
            <a:r>
              <a:rPr b="0" i="0" lang="en-US" sz="1800" u="none" cap="none" strike="noStrike">
                <a:solidFill>
                  <a:srgbClr val="000000"/>
                </a:solidFill>
                <a:latin typeface="Verdana"/>
                <a:ea typeface="Verdana"/>
                <a:cs typeface="Verdana"/>
                <a:sym typeface="Verdana"/>
              </a:rPr>
              <a:t>Managers who promoted faster (were successful) did different things than did effective managers (those who did their jobs well).</a:t>
            </a:r>
            <a:endParaRPr/>
          </a:p>
        </p:txBody>
      </p:sp>
      <p:pic>
        <p:nvPicPr>
          <p:cNvPr id="672" name="Google Shape;672;p31"/>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673" name="Google Shape;673;p31">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pic>
        <p:nvPicPr>
          <p:cNvPr id="678" name="Google Shape;678;p3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679" name="Google Shape;679;p3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80" name="Google Shape;680;p3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81" name="Google Shape;681;p3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82" name="Google Shape;682;p3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683" name="Google Shape;683;p3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684" name="Google Shape;684;p3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685" name="Google Shape;685;p32"/>
          <p:cNvSpPr txBox="1"/>
          <p:nvPr/>
        </p:nvSpPr>
        <p:spPr>
          <a:xfrm>
            <a:off x="2585386" y="544500"/>
            <a:ext cx="271183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Contributing Disciplines </a:t>
            </a:r>
            <a:endParaRPr sz="2000">
              <a:solidFill>
                <a:schemeClr val="lt1"/>
              </a:solidFill>
              <a:latin typeface="Calibri"/>
              <a:ea typeface="Calibri"/>
              <a:cs typeface="Calibri"/>
              <a:sym typeface="Calibri"/>
            </a:endParaRPr>
          </a:p>
        </p:txBody>
      </p:sp>
      <p:sp>
        <p:nvSpPr>
          <p:cNvPr id="686" name="Google Shape;686;p3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87" name="Google Shape;687;p3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688" name="Google Shape;688;p3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689" name="Google Shape;689;p32"/>
          <p:cNvSpPr txBox="1"/>
          <p:nvPr/>
        </p:nvSpPr>
        <p:spPr>
          <a:xfrm>
            <a:off x="1103312" y="1846381"/>
            <a:ext cx="1953787"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800"/>
              <a:buFont typeface="Calibri"/>
              <a:buNone/>
            </a:pPr>
            <a:r>
              <a:rPr b="0" lang="en-US" sz="1800">
                <a:solidFill>
                  <a:schemeClr val="dk1"/>
                </a:solidFill>
                <a:latin typeface="Calibri"/>
                <a:ea typeface="Calibri"/>
                <a:cs typeface="Calibri"/>
                <a:sym typeface="Calibri"/>
              </a:rPr>
              <a:t>Many behavioral sciences </a:t>
            </a:r>
            <a:endParaRPr/>
          </a:p>
          <a:p>
            <a:pPr indent="0" lvl="0" marL="0" marR="0" rtl="0" algn="l">
              <a:spcBef>
                <a:spcPts val="0"/>
              </a:spcBef>
              <a:spcAft>
                <a:spcPts val="0"/>
              </a:spcAft>
              <a:buClr>
                <a:schemeClr val="dk1"/>
              </a:buClr>
              <a:buSzPts val="1800"/>
              <a:buFont typeface="Calibri"/>
              <a:buNone/>
            </a:pPr>
            <a:r>
              <a:rPr b="0" lang="en-US" sz="1800">
                <a:solidFill>
                  <a:schemeClr val="dk1"/>
                </a:solidFill>
                <a:latin typeface="Calibri"/>
                <a:ea typeface="Calibri"/>
                <a:cs typeface="Calibri"/>
                <a:sym typeface="Calibri"/>
              </a:rPr>
              <a:t>have contributed to the </a:t>
            </a:r>
            <a:endParaRPr/>
          </a:p>
          <a:p>
            <a:pPr indent="0" lvl="0" marL="0" marR="0" rtl="0" algn="l">
              <a:spcBef>
                <a:spcPts val="0"/>
              </a:spcBef>
              <a:spcAft>
                <a:spcPts val="0"/>
              </a:spcAft>
              <a:buClr>
                <a:schemeClr val="dk1"/>
              </a:buClr>
              <a:buSzPts val="1800"/>
              <a:buFont typeface="Calibri"/>
              <a:buNone/>
            </a:pPr>
            <a:r>
              <a:rPr b="0" lang="en-US" sz="1800">
                <a:solidFill>
                  <a:schemeClr val="dk1"/>
                </a:solidFill>
                <a:latin typeface="Calibri"/>
                <a:ea typeface="Calibri"/>
                <a:cs typeface="Calibri"/>
                <a:sym typeface="Calibri"/>
              </a:rPr>
              <a:t>development of</a:t>
            </a:r>
            <a:endParaRPr/>
          </a:p>
          <a:p>
            <a:pPr indent="0" lvl="0" marL="0" marR="0" rtl="0" algn="l">
              <a:spcBef>
                <a:spcPts val="0"/>
              </a:spcBef>
              <a:spcAft>
                <a:spcPts val="0"/>
              </a:spcAft>
              <a:buClr>
                <a:schemeClr val="dk1"/>
              </a:buClr>
              <a:buSzPts val="1800"/>
              <a:buFont typeface="Calibri"/>
              <a:buNone/>
            </a:pPr>
            <a:r>
              <a:rPr b="0" lang="en-US" sz="1800">
                <a:solidFill>
                  <a:schemeClr val="dk1"/>
                </a:solidFill>
                <a:latin typeface="Calibri"/>
                <a:ea typeface="Calibri"/>
                <a:cs typeface="Calibri"/>
                <a:sym typeface="Calibri"/>
              </a:rPr>
              <a:t>Organizational</a:t>
            </a:r>
            <a:endParaRPr/>
          </a:p>
          <a:p>
            <a:pPr indent="0" lvl="0" marL="0" marR="0" rtl="0" algn="l">
              <a:spcBef>
                <a:spcPts val="0"/>
              </a:spcBef>
              <a:spcAft>
                <a:spcPts val="0"/>
              </a:spcAft>
              <a:buClr>
                <a:schemeClr val="dk1"/>
              </a:buClr>
              <a:buSzPts val="1800"/>
              <a:buFont typeface="Calibri"/>
              <a:buNone/>
            </a:pPr>
            <a:r>
              <a:rPr b="0" lang="en-US" sz="1800">
                <a:solidFill>
                  <a:schemeClr val="dk1"/>
                </a:solidFill>
                <a:latin typeface="Calibri"/>
                <a:ea typeface="Calibri"/>
                <a:cs typeface="Calibri"/>
                <a:sym typeface="Calibri"/>
              </a:rPr>
              <a:t>Behavior.</a:t>
            </a:r>
            <a:endParaRPr b="0" sz="1800">
              <a:solidFill>
                <a:schemeClr val="dk1"/>
              </a:solidFill>
              <a:latin typeface="Calibri"/>
              <a:ea typeface="Calibri"/>
              <a:cs typeface="Calibri"/>
              <a:sym typeface="Calibri"/>
            </a:endParaRPr>
          </a:p>
        </p:txBody>
      </p:sp>
      <p:pic>
        <p:nvPicPr>
          <p:cNvPr id="690" name="Google Shape;690;p3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691" name="Google Shape;691;p32">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692" name="Google Shape;692;p32"/>
          <p:cNvGrpSpPr/>
          <p:nvPr/>
        </p:nvGrpSpPr>
        <p:grpSpPr>
          <a:xfrm>
            <a:off x="3154151" y="1237896"/>
            <a:ext cx="4607535" cy="4607534"/>
            <a:chOff x="672701" y="0"/>
            <a:chExt cx="4607535" cy="4607534"/>
          </a:xfrm>
        </p:grpSpPr>
        <p:sp>
          <p:nvSpPr>
            <p:cNvPr id="693" name="Google Shape;693;p32"/>
            <p:cNvSpPr/>
            <p:nvPr/>
          </p:nvSpPr>
          <p:spPr>
            <a:xfrm>
              <a:off x="1824585" y="0"/>
              <a:ext cx="2303767" cy="2303767"/>
            </a:xfrm>
            <a:prstGeom prst="triangle">
              <a:avLst>
                <a:gd fmla="val 50000" name="adj"/>
              </a:avLst>
            </a:prstGeom>
            <a:gradFill>
              <a:gsLst>
                <a:gs pos="0">
                  <a:srgbClr val="A6B6DE"/>
                </a:gs>
                <a:gs pos="50000">
                  <a:srgbClr val="97AAD8"/>
                </a:gs>
                <a:gs pos="100000">
                  <a:srgbClr val="859CD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2"/>
            <p:cNvSpPr txBox="1"/>
            <p:nvPr/>
          </p:nvSpPr>
          <p:spPr>
            <a:xfrm>
              <a:off x="2400527" y="1151884"/>
              <a:ext cx="1151883" cy="1151883"/>
            </a:xfrm>
            <a:prstGeom prst="rect">
              <a:avLst/>
            </a:prstGeom>
            <a:noFill/>
            <a:ln>
              <a:noFill/>
            </a:ln>
          </p:spPr>
          <p:txBody>
            <a:bodyPr anchorCtr="0" anchor="ctr" bIns="53325" lIns="53325" spcFirstLastPara="1" rIns="53325" wrap="square" tIns="53325">
              <a:noAutofit/>
            </a:bodyPr>
            <a:lstStyle/>
            <a:p>
              <a:pPr indent="0" lvl="0" marL="0" marR="0" rtl="0" algn="ctr">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Psychology</a:t>
              </a:r>
              <a:endParaRPr/>
            </a:p>
          </p:txBody>
        </p:sp>
        <p:sp>
          <p:nvSpPr>
            <p:cNvPr id="695" name="Google Shape;695;p32"/>
            <p:cNvSpPr/>
            <p:nvPr/>
          </p:nvSpPr>
          <p:spPr>
            <a:xfrm>
              <a:off x="672701" y="2303767"/>
              <a:ext cx="2303767" cy="2303767"/>
            </a:xfrm>
            <a:prstGeom prst="triangle">
              <a:avLst>
                <a:gd fmla="val 50000" name="adj"/>
              </a:avLst>
            </a:prstGeom>
            <a:gradFill>
              <a:gsLst>
                <a:gs pos="0">
                  <a:srgbClr val="A5DAD8"/>
                </a:gs>
                <a:gs pos="50000">
                  <a:srgbClr val="97D3D1"/>
                </a:gs>
                <a:gs pos="100000">
                  <a:srgbClr val="85D1CD"/>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2"/>
            <p:cNvSpPr txBox="1"/>
            <p:nvPr/>
          </p:nvSpPr>
          <p:spPr>
            <a:xfrm>
              <a:off x="1248643" y="3455651"/>
              <a:ext cx="1151883" cy="1151883"/>
            </a:xfrm>
            <a:prstGeom prst="rect">
              <a:avLst/>
            </a:prstGeom>
            <a:noFill/>
            <a:ln>
              <a:noFill/>
            </a:ln>
          </p:spPr>
          <p:txBody>
            <a:bodyPr anchorCtr="0" anchor="ctr" bIns="53325" lIns="53325" spcFirstLastPara="1" rIns="53325" wrap="square" tIns="53325">
              <a:noAutofit/>
            </a:bodyPr>
            <a:lstStyle/>
            <a:p>
              <a:pPr indent="0" lvl="0" marL="0" marR="0" rtl="0" algn="ctr">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Sociology</a:t>
              </a:r>
              <a:endParaRPr/>
            </a:p>
          </p:txBody>
        </p:sp>
        <p:sp>
          <p:nvSpPr>
            <p:cNvPr id="697" name="Google Shape;697;p32"/>
            <p:cNvSpPr/>
            <p:nvPr/>
          </p:nvSpPr>
          <p:spPr>
            <a:xfrm rot="10800000">
              <a:off x="1824585" y="2303767"/>
              <a:ext cx="2303767" cy="2303767"/>
            </a:xfrm>
            <a:prstGeom prst="triangle">
              <a:avLst>
                <a:gd fmla="val 50000" name="adj"/>
              </a:avLst>
            </a:prstGeom>
            <a:gradFill>
              <a:gsLst>
                <a:gs pos="0">
                  <a:srgbClr val="A5D7AF"/>
                </a:gs>
                <a:gs pos="50000">
                  <a:srgbClr val="97CFA3"/>
                </a:gs>
                <a:gs pos="100000">
                  <a:srgbClr val="84CC93"/>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32"/>
            <p:cNvSpPr txBox="1"/>
            <p:nvPr/>
          </p:nvSpPr>
          <p:spPr>
            <a:xfrm>
              <a:off x="2400527" y="2303767"/>
              <a:ext cx="1151883" cy="1151883"/>
            </a:xfrm>
            <a:prstGeom prst="rect">
              <a:avLst/>
            </a:prstGeom>
            <a:noFill/>
            <a:ln>
              <a:noFill/>
            </a:ln>
          </p:spPr>
          <p:txBody>
            <a:bodyPr anchorCtr="0" anchor="ctr" bIns="53325" lIns="53325" spcFirstLastPara="1" rIns="53325" wrap="square" tIns="53325">
              <a:noAutofit/>
            </a:bodyPr>
            <a:lstStyle/>
            <a:p>
              <a:pPr indent="0" lvl="0" marL="0" marR="0" rtl="0" algn="ctr">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Social Psychology</a:t>
              </a:r>
              <a:endParaRPr/>
            </a:p>
          </p:txBody>
        </p:sp>
        <p:sp>
          <p:nvSpPr>
            <p:cNvPr id="699" name="Google Shape;699;p32"/>
            <p:cNvSpPr/>
            <p:nvPr/>
          </p:nvSpPr>
          <p:spPr>
            <a:xfrm>
              <a:off x="2976469" y="2303767"/>
              <a:ext cx="2303767" cy="2303767"/>
            </a:xfrm>
            <a:prstGeom prst="triangle">
              <a:avLst>
                <a:gd fmla="val 50000" name="adj"/>
              </a:avLst>
            </a:prstGeom>
            <a:gradFill>
              <a:gsLst>
                <a:gs pos="0">
                  <a:srgbClr val="B3D3A4"/>
                </a:gs>
                <a:gs pos="50000">
                  <a:srgbClr val="A7CB97"/>
                </a:gs>
                <a:gs pos="100000">
                  <a:srgbClr val="9AC68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2"/>
            <p:cNvSpPr txBox="1"/>
            <p:nvPr/>
          </p:nvSpPr>
          <p:spPr>
            <a:xfrm>
              <a:off x="3552411" y="3455651"/>
              <a:ext cx="1151883" cy="1151883"/>
            </a:xfrm>
            <a:prstGeom prst="rect">
              <a:avLst/>
            </a:prstGeom>
            <a:noFill/>
            <a:ln>
              <a:noFill/>
            </a:ln>
          </p:spPr>
          <p:txBody>
            <a:bodyPr anchorCtr="0" anchor="ctr" bIns="53325" lIns="53325" spcFirstLastPara="1" rIns="53325" wrap="square" tIns="53325">
              <a:noAutofit/>
            </a:bodyPr>
            <a:lstStyle/>
            <a:p>
              <a:pPr indent="0" lvl="0" marL="0" marR="0" rtl="0" algn="ctr">
                <a:lnSpc>
                  <a:spcPct val="9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Anthropology</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pic>
        <p:nvPicPr>
          <p:cNvPr id="705" name="Google Shape;705;p3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06" name="Google Shape;706;p3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07" name="Google Shape;707;p3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08" name="Google Shape;708;p3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09" name="Google Shape;709;p3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10" name="Google Shape;710;p3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11" name="Google Shape;711;p3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712" name="Google Shape;712;p33"/>
          <p:cNvSpPr txBox="1"/>
          <p:nvPr/>
        </p:nvSpPr>
        <p:spPr>
          <a:xfrm>
            <a:off x="2650377" y="543490"/>
            <a:ext cx="271183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Contributing Disciplines </a:t>
            </a:r>
            <a:endParaRPr sz="2000">
              <a:solidFill>
                <a:schemeClr val="lt1"/>
              </a:solidFill>
              <a:latin typeface="Calibri"/>
              <a:ea typeface="Calibri"/>
              <a:cs typeface="Calibri"/>
              <a:sym typeface="Calibri"/>
            </a:endParaRPr>
          </a:p>
        </p:txBody>
      </p:sp>
      <p:sp>
        <p:nvSpPr>
          <p:cNvPr id="713" name="Google Shape;713;p3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14" name="Google Shape;714;p3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15" name="Google Shape;715;p3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716" name="Google Shape;716;p3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717" name="Google Shape;717;p33">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pic>
        <p:nvPicPr>
          <p:cNvPr id="718" name="Google Shape;718;p33"/>
          <p:cNvPicPr preferRelativeResize="0"/>
          <p:nvPr/>
        </p:nvPicPr>
        <p:blipFill rotWithShape="1">
          <a:blip r:embed="rId12">
            <a:alphaModFix/>
          </a:blip>
          <a:srcRect b="0" l="0" r="0" t="0"/>
          <a:stretch/>
        </p:blipFill>
        <p:spPr>
          <a:xfrm>
            <a:off x="2554554" y="1190831"/>
            <a:ext cx="5133975" cy="512367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2" name="Shape 722"/>
        <p:cNvGrpSpPr/>
        <p:nvPr/>
      </p:nvGrpSpPr>
      <p:grpSpPr>
        <a:xfrm>
          <a:off x="0" y="0"/>
          <a:ext cx="0" cy="0"/>
          <a:chOff x="0" y="0"/>
          <a:chExt cx="0" cy="0"/>
        </a:xfrm>
      </p:grpSpPr>
      <p:pic>
        <p:nvPicPr>
          <p:cNvPr id="723" name="Google Shape;723;p3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24" name="Google Shape;724;p3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25" name="Google Shape;725;p3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26" name="Google Shape;726;p3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27" name="Google Shape;727;p3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28" name="Google Shape;728;p3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29" name="Google Shape;729;p3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730" name="Google Shape;730;p34"/>
          <p:cNvSpPr txBox="1"/>
          <p:nvPr/>
        </p:nvSpPr>
        <p:spPr>
          <a:xfrm>
            <a:off x="2704026" y="533330"/>
            <a:ext cx="178863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Psychology</a:t>
            </a:r>
            <a:endParaRPr sz="2800">
              <a:solidFill>
                <a:schemeClr val="lt1"/>
              </a:solidFill>
              <a:latin typeface="Calibri"/>
              <a:ea typeface="Calibri"/>
              <a:cs typeface="Calibri"/>
              <a:sym typeface="Calibri"/>
            </a:endParaRPr>
          </a:p>
        </p:txBody>
      </p:sp>
      <p:sp>
        <p:nvSpPr>
          <p:cNvPr id="731" name="Google Shape;731;p3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32" name="Google Shape;732;p3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33" name="Google Shape;733;p3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734" name="Google Shape;734;p34"/>
          <p:cNvSpPr txBox="1"/>
          <p:nvPr/>
        </p:nvSpPr>
        <p:spPr>
          <a:xfrm>
            <a:off x="1103312" y="1846381"/>
            <a:ext cx="7331004" cy="363176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Noto Sans Symbols"/>
              <a:buNone/>
            </a:pPr>
            <a:r>
              <a:rPr b="0" i="0" lang="en-US" sz="2000" u="none" cap="none" strike="noStrike">
                <a:solidFill>
                  <a:srgbClr val="000000"/>
                </a:solidFill>
                <a:latin typeface="Verdana"/>
                <a:ea typeface="Verdana"/>
                <a:cs typeface="Verdana"/>
                <a:sym typeface="Verdana"/>
              </a:rPr>
              <a:t>The science that seeks to measure, explain, and sometimes change the behavior of humans and other animals.</a:t>
            </a:r>
            <a:endParaRPr/>
          </a:p>
          <a:p>
            <a:pPr indent="0" lvl="0" marL="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Unit of Analysis: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Individual</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Contributions to OB:</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Learning, motivation, personality, emotions, perception.</a:t>
            </a:r>
            <a:endParaRPr/>
          </a:p>
        </p:txBody>
      </p:sp>
      <p:pic>
        <p:nvPicPr>
          <p:cNvPr id="735" name="Google Shape;735;p3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736" name="Google Shape;736;p34">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0" name="Shape 740"/>
        <p:cNvGrpSpPr/>
        <p:nvPr/>
      </p:nvGrpSpPr>
      <p:grpSpPr>
        <a:xfrm>
          <a:off x="0" y="0"/>
          <a:ext cx="0" cy="0"/>
          <a:chOff x="0" y="0"/>
          <a:chExt cx="0" cy="0"/>
        </a:xfrm>
      </p:grpSpPr>
      <p:pic>
        <p:nvPicPr>
          <p:cNvPr id="741" name="Google Shape;741;p3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42" name="Google Shape;742;p3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43" name="Google Shape;743;p3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44" name="Google Shape;744;p3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45" name="Google Shape;745;p3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46" name="Google Shape;746;p3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47" name="Google Shape;747;p3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748" name="Google Shape;748;p35"/>
          <p:cNvSpPr txBox="1"/>
          <p:nvPr/>
        </p:nvSpPr>
        <p:spPr>
          <a:xfrm>
            <a:off x="2650377" y="543490"/>
            <a:ext cx="178863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Psychology</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749" name="Google Shape;749;p3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50" name="Google Shape;750;p3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51" name="Google Shape;751;p3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752" name="Google Shape;752;p35"/>
          <p:cNvSpPr txBox="1"/>
          <p:nvPr/>
        </p:nvSpPr>
        <p:spPr>
          <a:xfrm>
            <a:off x="1103312" y="1846381"/>
            <a:ext cx="6675912" cy="2246769"/>
          </a:xfrm>
          <a:prstGeom prst="rect">
            <a:avLst/>
          </a:prstGeom>
          <a:noFill/>
          <a:ln>
            <a:noFill/>
          </a:ln>
        </p:spPr>
        <p:txBody>
          <a:bodyPr anchorCtr="0" anchor="t" bIns="45700" lIns="91425" spcFirstLastPara="1" rIns="91425" wrap="square" tIns="45700">
            <a:spAutoFit/>
          </a:bodyPr>
          <a:lstStyle/>
          <a:p>
            <a:pPr indent="-271463" lvl="1" marL="45085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Training, leadership effectiveness, job satisfaction.</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Individual decision making, performance appraisal attitude measurement.</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Employee selection, work design, and work stress.</a:t>
            </a:r>
            <a:endParaRPr b="0" i="0" sz="2000" u="none" cap="none" strike="noStrike">
              <a:solidFill>
                <a:srgbClr val="000000"/>
              </a:solidFill>
              <a:latin typeface="Verdana"/>
              <a:ea typeface="Verdana"/>
              <a:cs typeface="Verdana"/>
              <a:sym typeface="Verdana"/>
            </a:endParaRPr>
          </a:p>
        </p:txBody>
      </p:sp>
      <p:pic>
        <p:nvPicPr>
          <p:cNvPr id="753" name="Google Shape;753;p35"/>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754" name="Google Shape;754;p35">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8" name="Shape 758"/>
        <p:cNvGrpSpPr/>
        <p:nvPr/>
      </p:nvGrpSpPr>
      <p:grpSpPr>
        <a:xfrm>
          <a:off x="0" y="0"/>
          <a:ext cx="0" cy="0"/>
          <a:chOff x="0" y="0"/>
          <a:chExt cx="0" cy="0"/>
        </a:xfrm>
      </p:grpSpPr>
      <p:pic>
        <p:nvPicPr>
          <p:cNvPr id="759" name="Google Shape;759;p3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60" name="Google Shape;760;p3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61" name="Google Shape;761;p3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62" name="Google Shape;762;p3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63" name="Google Shape;763;p3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64" name="Google Shape;764;p3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65" name="Google Shape;765;p3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766" name="Google Shape;766;p36"/>
          <p:cNvSpPr txBox="1"/>
          <p:nvPr/>
        </p:nvSpPr>
        <p:spPr>
          <a:xfrm>
            <a:off x="2650377" y="543490"/>
            <a:ext cx="27119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Social Psychology</a:t>
            </a:r>
            <a:endParaRPr sz="2800">
              <a:solidFill>
                <a:schemeClr val="lt1"/>
              </a:solidFill>
              <a:latin typeface="Calibri"/>
              <a:ea typeface="Calibri"/>
              <a:cs typeface="Calibri"/>
              <a:sym typeface="Calibri"/>
            </a:endParaRPr>
          </a:p>
        </p:txBody>
      </p:sp>
      <p:sp>
        <p:nvSpPr>
          <p:cNvPr id="767" name="Google Shape;767;p3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68" name="Google Shape;768;p3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69" name="Google Shape;769;p36"/>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770" name="Google Shape;770;p36"/>
          <p:cNvSpPr txBox="1"/>
          <p:nvPr/>
        </p:nvSpPr>
        <p:spPr>
          <a:xfrm>
            <a:off x="1103312" y="1846381"/>
            <a:ext cx="7371948" cy="37856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A160"/>
              </a:buClr>
              <a:buSzPts val="1600"/>
              <a:buFont typeface="Noto Sans Symbols"/>
              <a:buNone/>
            </a:pPr>
            <a:r>
              <a:rPr b="0" i="0" lang="en-US" sz="2000" u="none" cap="none" strike="noStrike">
                <a:solidFill>
                  <a:srgbClr val="00A160"/>
                </a:solidFill>
                <a:latin typeface="Verdana"/>
                <a:ea typeface="Verdana"/>
                <a:cs typeface="Verdana"/>
                <a:sym typeface="Verdana"/>
              </a:rPr>
              <a:t>Social psychology is </a:t>
            </a:r>
            <a:r>
              <a:rPr b="0" i="0" lang="en-US" sz="2000" u="none" cap="none" strike="noStrike">
                <a:solidFill>
                  <a:srgbClr val="000000"/>
                </a:solidFill>
                <a:latin typeface="Verdana"/>
                <a:ea typeface="Verdana"/>
                <a:cs typeface="Verdana"/>
                <a:sym typeface="Verdana"/>
              </a:rPr>
              <a:t>an area within psychology that blends concepts from psychology and sociology and that focuses on the influence of people on one another.</a:t>
            </a:r>
            <a:endParaRPr/>
          </a:p>
          <a:p>
            <a:pPr indent="0" lvl="0" marL="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Unit of Analysis: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Group</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Contributions to OB:</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Behavioral change</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Attitude change</a:t>
            </a:r>
            <a:endParaRPr/>
          </a:p>
        </p:txBody>
      </p:sp>
      <p:pic>
        <p:nvPicPr>
          <p:cNvPr id="771" name="Google Shape;771;p36"/>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772" name="Google Shape;772;p36">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6" name="Shape 776"/>
        <p:cNvGrpSpPr/>
        <p:nvPr/>
      </p:nvGrpSpPr>
      <p:grpSpPr>
        <a:xfrm>
          <a:off x="0" y="0"/>
          <a:ext cx="0" cy="0"/>
          <a:chOff x="0" y="0"/>
          <a:chExt cx="0" cy="0"/>
        </a:xfrm>
      </p:grpSpPr>
      <p:pic>
        <p:nvPicPr>
          <p:cNvPr id="777" name="Google Shape;777;p3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78" name="Google Shape;778;p3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79" name="Google Shape;779;p3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80" name="Google Shape;780;p3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81" name="Google Shape;781;p3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82" name="Google Shape;782;p3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83" name="Google Shape;783;p3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784" name="Google Shape;784;p37"/>
          <p:cNvSpPr txBox="1"/>
          <p:nvPr/>
        </p:nvSpPr>
        <p:spPr>
          <a:xfrm>
            <a:off x="2650377" y="543490"/>
            <a:ext cx="271196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Social Psychology</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785" name="Google Shape;785;p3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86" name="Google Shape;786;p3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787" name="Google Shape;787;p37"/>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788" name="Google Shape;788;p37"/>
          <p:cNvSpPr txBox="1"/>
          <p:nvPr/>
        </p:nvSpPr>
        <p:spPr>
          <a:xfrm>
            <a:off x="1103312" y="1846381"/>
            <a:ext cx="5515852" cy="1323439"/>
          </a:xfrm>
          <a:prstGeom prst="rect">
            <a:avLst/>
          </a:prstGeom>
          <a:noFill/>
          <a:ln>
            <a:noFill/>
          </a:ln>
        </p:spPr>
        <p:txBody>
          <a:bodyPr anchorCtr="0" anchor="t" bIns="45700" lIns="91425" spcFirstLastPara="1" rIns="91425" wrap="square" tIns="45700">
            <a:spAutoFit/>
          </a:bodyPr>
          <a:lstStyle/>
          <a:p>
            <a:pPr indent="-271463" lvl="1" marL="45085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Communication</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Group processes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Group decision making</a:t>
            </a:r>
            <a:endParaRPr b="0" i="0" sz="2000" u="none" cap="none" strike="noStrike">
              <a:solidFill>
                <a:srgbClr val="000000"/>
              </a:solidFill>
              <a:latin typeface="Verdana"/>
              <a:ea typeface="Verdana"/>
              <a:cs typeface="Verdana"/>
              <a:sym typeface="Verdana"/>
            </a:endParaRPr>
          </a:p>
        </p:txBody>
      </p:sp>
      <p:pic>
        <p:nvPicPr>
          <p:cNvPr id="789" name="Google Shape;789;p37"/>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790" name="Google Shape;790;p37">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4" name="Shape 794"/>
        <p:cNvGrpSpPr/>
        <p:nvPr/>
      </p:nvGrpSpPr>
      <p:grpSpPr>
        <a:xfrm>
          <a:off x="0" y="0"/>
          <a:ext cx="0" cy="0"/>
          <a:chOff x="0" y="0"/>
          <a:chExt cx="0" cy="0"/>
        </a:xfrm>
      </p:grpSpPr>
      <p:pic>
        <p:nvPicPr>
          <p:cNvPr id="795" name="Google Shape;795;p3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796" name="Google Shape;796;p3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97" name="Google Shape;797;p3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98" name="Google Shape;798;p3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99" name="Google Shape;799;p3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800" name="Google Shape;800;p3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801" name="Google Shape;801;p3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802" name="Google Shape;802;p38"/>
          <p:cNvSpPr txBox="1"/>
          <p:nvPr/>
        </p:nvSpPr>
        <p:spPr>
          <a:xfrm>
            <a:off x="2650377" y="543490"/>
            <a:ext cx="156324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Sociology</a:t>
            </a:r>
            <a:endParaRPr sz="2800">
              <a:solidFill>
                <a:schemeClr val="lt1"/>
              </a:solidFill>
              <a:latin typeface="Calibri"/>
              <a:ea typeface="Calibri"/>
              <a:cs typeface="Calibri"/>
              <a:sym typeface="Calibri"/>
            </a:endParaRPr>
          </a:p>
        </p:txBody>
      </p:sp>
      <p:sp>
        <p:nvSpPr>
          <p:cNvPr id="803" name="Google Shape;803;p3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04" name="Google Shape;804;p3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805" name="Google Shape;805;p3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806" name="Google Shape;806;p38"/>
          <p:cNvSpPr txBox="1"/>
          <p:nvPr/>
        </p:nvSpPr>
        <p:spPr>
          <a:xfrm>
            <a:off x="1103311" y="1846381"/>
            <a:ext cx="7156779" cy="440120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Noto Sans Symbols"/>
              <a:buNone/>
            </a:pPr>
            <a:r>
              <a:rPr b="0" i="0" lang="en-US" sz="2000" u="none" cap="none" strike="noStrike">
                <a:solidFill>
                  <a:srgbClr val="000000"/>
                </a:solidFill>
                <a:latin typeface="Verdana"/>
                <a:ea typeface="Verdana"/>
                <a:cs typeface="Verdana"/>
                <a:sym typeface="Verdana"/>
              </a:rPr>
              <a:t>The study of people in relation to their fellow human beings.</a:t>
            </a:r>
            <a:endParaRPr/>
          </a:p>
          <a:p>
            <a:pPr indent="0" lvl="0" marL="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Units of Analysis: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Organizational system</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Group</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Contributions to OB:</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Group dynamics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Work teams</a:t>
            </a:r>
            <a:endParaRPr/>
          </a:p>
          <a:p>
            <a:pPr indent="-169862" lvl="1" marL="450850" marR="0" rtl="0" algn="l">
              <a:lnSpc>
                <a:spcPct val="100000"/>
              </a:lnSpc>
              <a:spcBef>
                <a:spcPts val="1000"/>
              </a:spcBef>
              <a:spcAft>
                <a:spcPts val="0"/>
              </a:spcAft>
              <a:buClr>
                <a:schemeClr val="dk1"/>
              </a:buClr>
              <a:buSzPts val="1600"/>
              <a:buFont typeface="Verdana"/>
              <a:buNone/>
            </a:pPr>
            <a:r>
              <a:t/>
            </a:r>
            <a:endParaRPr b="0" i="0" sz="2000" u="none" cap="none" strike="noStrike">
              <a:solidFill>
                <a:srgbClr val="000000"/>
              </a:solidFill>
              <a:latin typeface="Verdana"/>
              <a:ea typeface="Verdana"/>
              <a:cs typeface="Verdana"/>
              <a:sym typeface="Verdana"/>
            </a:endParaRPr>
          </a:p>
        </p:txBody>
      </p:sp>
      <p:pic>
        <p:nvPicPr>
          <p:cNvPr id="807" name="Google Shape;807;p38"/>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808" name="Google Shape;808;p38">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2" name="Shape 812"/>
        <p:cNvGrpSpPr/>
        <p:nvPr/>
      </p:nvGrpSpPr>
      <p:grpSpPr>
        <a:xfrm>
          <a:off x="0" y="0"/>
          <a:ext cx="0" cy="0"/>
          <a:chOff x="0" y="0"/>
          <a:chExt cx="0" cy="0"/>
        </a:xfrm>
      </p:grpSpPr>
      <p:pic>
        <p:nvPicPr>
          <p:cNvPr id="813" name="Google Shape;813;p3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814" name="Google Shape;814;p3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15" name="Google Shape;815;p3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16" name="Google Shape;816;p3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17" name="Google Shape;817;p3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818" name="Google Shape;818;p3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819" name="Google Shape;819;p3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820" name="Google Shape;820;p39"/>
          <p:cNvSpPr txBox="1"/>
          <p:nvPr/>
        </p:nvSpPr>
        <p:spPr>
          <a:xfrm>
            <a:off x="2650377" y="543490"/>
            <a:ext cx="156324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Sociology</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821" name="Google Shape;821;p3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22" name="Google Shape;822;p3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823" name="Google Shape;823;p39"/>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824" name="Google Shape;824;p39"/>
          <p:cNvSpPr txBox="1"/>
          <p:nvPr/>
        </p:nvSpPr>
        <p:spPr>
          <a:xfrm>
            <a:off x="1103312" y="1846381"/>
            <a:ext cx="6910742" cy="1200329"/>
          </a:xfrm>
          <a:prstGeom prst="rect">
            <a:avLst/>
          </a:prstGeom>
          <a:noFill/>
          <a:ln>
            <a:noFill/>
          </a:ln>
        </p:spPr>
        <p:txBody>
          <a:bodyPr anchorCtr="0" anchor="t" bIns="45700" lIns="91425" spcFirstLastPara="1" rIns="91425" wrap="square" tIns="45700">
            <a:spAutoFit/>
          </a:bodyPr>
          <a:lstStyle/>
          <a:p>
            <a:pPr indent="-271463" lvl="1" marL="450850" marR="0" rtl="0" algn="l">
              <a:lnSpc>
                <a:spcPct val="100000"/>
              </a:lnSpc>
              <a:spcBef>
                <a:spcPts val="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Communication</a:t>
            </a:r>
            <a:endParaRPr/>
          </a:p>
          <a:p>
            <a:pPr indent="-271463" lvl="1" marL="4508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Power</a:t>
            </a:r>
            <a:endParaRPr/>
          </a:p>
          <a:p>
            <a:pPr indent="-271463" lvl="1" marL="450850" marR="0" rtl="0" algn="l">
              <a:lnSpc>
                <a:spcPct val="100000"/>
              </a:lnSpc>
              <a:spcBef>
                <a:spcPts val="900"/>
              </a:spcBef>
              <a:spcAft>
                <a:spcPts val="0"/>
              </a:spcAft>
              <a:buClr>
                <a:srgbClr val="000000"/>
              </a:buClr>
              <a:buSzPts val="1440"/>
              <a:buFont typeface="Verdana"/>
              <a:buChar char="•"/>
            </a:pPr>
            <a:r>
              <a:rPr b="0" i="0" lang="en-US" sz="1800" u="none" cap="none" strike="noStrike">
                <a:solidFill>
                  <a:srgbClr val="000000"/>
                </a:solidFill>
                <a:latin typeface="Verdana"/>
                <a:ea typeface="Verdana"/>
                <a:cs typeface="Verdana"/>
                <a:sym typeface="Verdana"/>
              </a:rPr>
              <a:t>Conflict</a:t>
            </a:r>
            <a:endParaRPr b="0" i="0" sz="1800" u="none" cap="none" strike="noStrike">
              <a:solidFill>
                <a:srgbClr val="0A1F61"/>
              </a:solidFill>
              <a:latin typeface="Tajawal ExtraBold"/>
              <a:ea typeface="Tajawal ExtraBold"/>
              <a:cs typeface="Tajawal ExtraBold"/>
              <a:sym typeface="Tajawal ExtraBold"/>
            </a:endParaRPr>
          </a:p>
        </p:txBody>
      </p:sp>
      <p:pic>
        <p:nvPicPr>
          <p:cNvPr id="825" name="Google Shape;825;p39"/>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826" name="Google Shape;826;p39">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0" name="Shape 830"/>
        <p:cNvGrpSpPr/>
        <p:nvPr/>
      </p:nvGrpSpPr>
      <p:grpSpPr>
        <a:xfrm>
          <a:off x="0" y="0"/>
          <a:ext cx="0" cy="0"/>
          <a:chOff x="0" y="0"/>
          <a:chExt cx="0" cy="0"/>
        </a:xfrm>
      </p:grpSpPr>
      <p:pic>
        <p:nvPicPr>
          <p:cNvPr id="831" name="Google Shape;831;p4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832" name="Google Shape;832;p4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33" name="Google Shape;833;p4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34" name="Google Shape;834;p4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35" name="Google Shape;835;p4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836" name="Google Shape;836;p4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837" name="Google Shape;837;p4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838" name="Google Shape;838;p40"/>
          <p:cNvSpPr txBox="1"/>
          <p:nvPr/>
        </p:nvSpPr>
        <p:spPr>
          <a:xfrm>
            <a:off x="2650377" y="543490"/>
            <a:ext cx="217610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Anthropology</a:t>
            </a:r>
            <a:endParaRPr sz="2800">
              <a:solidFill>
                <a:schemeClr val="lt1"/>
              </a:solidFill>
              <a:latin typeface="Calibri"/>
              <a:ea typeface="Calibri"/>
              <a:cs typeface="Calibri"/>
              <a:sym typeface="Calibri"/>
            </a:endParaRPr>
          </a:p>
        </p:txBody>
      </p:sp>
      <p:sp>
        <p:nvSpPr>
          <p:cNvPr id="839" name="Google Shape;839;p4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40" name="Google Shape;840;p4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841" name="Google Shape;841;p4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842" name="Google Shape;842;p40"/>
          <p:cNvSpPr txBox="1"/>
          <p:nvPr/>
        </p:nvSpPr>
        <p:spPr>
          <a:xfrm>
            <a:off x="1103312" y="1846381"/>
            <a:ext cx="5881995" cy="393954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Noto Sans Symbols"/>
              <a:buNone/>
            </a:pPr>
            <a:r>
              <a:rPr b="0" i="0" lang="en-US" sz="2000" u="none" cap="none" strike="noStrike">
                <a:solidFill>
                  <a:srgbClr val="000000"/>
                </a:solidFill>
                <a:latin typeface="Verdana"/>
                <a:ea typeface="Verdana"/>
                <a:cs typeface="Verdana"/>
                <a:sym typeface="Verdana"/>
              </a:rPr>
              <a:t>The study of societies to learn about human beings and their activities.</a:t>
            </a:r>
            <a:endParaRPr/>
          </a:p>
          <a:p>
            <a:pPr indent="0" lvl="0" marL="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Units of Analysis: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Organizational system</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Group</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Contributions to OB:</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Organizational culture</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Organizational environment</a:t>
            </a:r>
            <a:endParaRPr/>
          </a:p>
        </p:txBody>
      </p:sp>
      <p:pic>
        <p:nvPicPr>
          <p:cNvPr id="843" name="Google Shape;843;p40"/>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844" name="Google Shape;844;p40">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8" name="Shape 848"/>
        <p:cNvGrpSpPr/>
        <p:nvPr/>
      </p:nvGrpSpPr>
      <p:grpSpPr>
        <a:xfrm>
          <a:off x="0" y="0"/>
          <a:ext cx="0" cy="0"/>
          <a:chOff x="0" y="0"/>
          <a:chExt cx="0" cy="0"/>
        </a:xfrm>
      </p:grpSpPr>
      <p:pic>
        <p:nvPicPr>
          <p:cNvPr id="849" name="Google Shape;849;p4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850" name="Google Shape;850;p4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51" name="Google Shape;851;p4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52" name="Google Shape;852;p4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53" name="Google Shape;853;p4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854" name="Google Shape;854;p4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855" name="Google Shape;855;p4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856" name="Google Shape;856;p41"/>
          <p:cNvSpPr txBox="1"/>
          <p:nvPr/>
        </p:nvSpPr>
        <p:spPr>
          <a:xfrm>
            <a:off x="2650377" y="543490"/>
            <a:ext cx="2176109"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Calibri"/>
                <a:ea typeface="Calibri"/>
                <a:cs typeface="Calibri"/>
                <a:sym typeface="Calibri"/>
              </a:rPr>
              <a:t>Anthropology</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857" name="Google Shape;857;p4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58" name="Google Shape;858;p4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859" name="Google Shape;859;p41"/>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860" name="Google Shape;860;p41"/>
          <p:cNvSpPr txBox="1"/>
          <p:nvPr/>
        </p:nvSpPr>
        <p:spPr>
          <a:xfrm>
            <a:off x="1103312" y="1846381"/>
            <a:ext cx="4992688" cy="1323439"/>
          </a:xfrm>
          <a:prstGeom prst="rect">
            <a:avLst/>
          </a:prstGeom>
          <a:noFill/>
          <a:ln>
            <a:noFill/>
          </a:ln>
        </p:spPr>
        <p:txBody>
          <a:bodyPr anchorCtr="0" anchor="t" bIns="45700" lIns="91425" spcFirstLastPara="1" rIns="91425" wrap="square" tIns="45700">
            <a:spAutoFit/>
          </a:bodyPr>
          <a:lstStyle/>
          <a:p>
            <a:pPr indent="-271463" lvl="1" marL="45085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Comparative values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Comparative attitudes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Cross-cultural analysis</a:t>
            </a:r>
            <a:endParaRPr b="0" i="0" sz="2000" u="none" cap="none" strike="noStrike">
              <a:solidFill>
                <a:srgbClr val="000000"/>
              </a:solidFill>
              <a:latin typeface="Verdana"/>
              <a:ea typeface="Verdana"/>
              <a:cs typeface="Verdana"/>
              <a:sym typeface="Verdana"/>
            </a:endParaRPr>
          </a:p>
        </p:txBody>
      </p:sp>
      <p:pic>
        <p:nvPicPr>
          <p:cNvPr id="861" name="Google Shape;861;p41"/>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862" name="Google Shape;862;p41">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6" name="Shape 866"/>
        <p:cNvGrpSpPr/>
        <p:nvPr/>
      </p:nvGrpSpPr>
      <p:grpSpPr>
        <a:xfrm>
          <a:off x="0" y="0"/>
          <a:ext cx="0" cy="0"/>
          <a:chOff x="0" y="0"/>
          <a:chExt cx="0" cy="0"/>
        </a:xfrm>
      </p:grpSpPr>
      <p:pic>
        <p:nvPicPr>
          <p:cNvPr id="867" name="Google Shape;867;p4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868" name="Google Shape;868;p4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69" name="Google Shape;869;p4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70" name="Google Shape;870;p4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71" name="Google Shape;871;p4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872" name="Google Shape;872;p4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873" name="Google Shape;873;p4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874" name="Google Shape;874;p42"/>
          <p:cNvSpPr txBox="1"/>
          <p:nvPr/>
        </p:nvSpPr>
        <p:spPr>
          <a:xfrm>
            <a:off x="2650377" y="543490"/>
            <a:ext cx="399231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p:txBody>
      </p:sp>
      <p:sp>
        <p:nvSpPr>
          <p:cNvPr id="875" name="Google Shape;875;p4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76" name="Google Shape;876;p4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877" name="Google Shape;877;p4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878" name="Google Shape;878;p42"/>
          <p:cNvSpPr txBox="1"/>
          <p:nvPr/>
        </p:nvSpPr>
        <p:spPr>
          <a:xfrm>
            <a:off x="1103312" y="1846381"/>
            <a:ext cx="4992688" cy="1631216"/>
          </a:xfrm>
          <a:prstGeom prst="rect">
            <a:avLst/>
          </a:prstGeom>
          <a:noFill/>
          <a:ln>
            <a:noFill/>
          </a:ln>
        </p:spPr>
        <p:txBody>
          <a:bodyPr anchorCtr="0" anchor="t" bIns="45700" lIns="91425" spcFirstLastPara="1" rIns="91425" wrap="square" tIns="45700">
            <a:spAutoFit/>
          </a:bodyPr>
          <a:lstStyle/>
          <a:p>
            <a:pPr indent="-127000" lvl="0" marL="0" marR="0" rtl="0" algn="l">
              <a:lnSpc>
                <a:spcPct val="100000"/>
              </a:lnSpc>
              <a:spcBef>
                <a:spcPts val="0"/>
              </a:spcBef>
              <a:spcAft>
                <a:spcPts val="0"/>
              </a:spcAft>
              <a:buClr>
                <a:srgbClr val="000000"/>
              </a:buClr>
              <a:buSzPts val="2000"/>
              <a:buFont typeface="Verdana"/>
              <a:buAutoNum type="arabicPeriod"/>
            </a:pPr>
            <a:r>
              <a:rPr b="1" i="0" lang="en-US" sz="2000" u="none" cap="none" strike="noStrike">
                <a:solidFill>
                  <a:srgbClr val="000000"/>
                </a:solidFill>
                <a:latin typeface="Verdana"/>
                <a:ea typeface="Verdana"/>
                <a:cs typeface="Verdana"/>
                <a:sym typeface="Verdana"/>
              </a:rPr>
              <a:t>Responding to Globalization</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Increased foreign assignment.</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Working with people from different cultures.</a:t>
            </a:r>
            <a:endParaRPr b="0" i="0" sz="2000" u="none" cap="none" strike="noStrike">
              <a:solidFill>
                <a:srgbClr val="000000"/>
              </a:solidFill>
              <a:latin typeface="Verdana"/>
              <a:ea typeface="Verdana"/>
              <a:cs typeface="Verdana"/>
              <a:sym typeface="Verdana"/>
            </a:endParaRPr>
          </a:p>
        </p:txBody>
      </p:sp>
      <p:pic>
        <p:nvPicPr>
          <p:cNvPr id="879" name="Google Shape;879;p4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880" name="Google Shape;880;p42">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4" name="Shape 884"/>
        <p:cNvGrpSpPr/>
        <p:nvPr/>
      </p:nvGrpSpPr>
      <p:grpSpPr>
        <a:xfrm>
          <a:off x="0" y="0"/>
          <a:ext cx="0" cy="0"/>
          <a:chOff x="0" y="0"/>
          <a:chExt cx="0" cy="0"/>
        </a:xfrm>
      </p:grpSpPr>
      <p:pic>
        <p:nvPicPr>
          <p:cNvPr id="885" name="Google Shape;885;p4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886" name="Google Shape;886;p4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87" name="Google Shape;887;p4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88" name="Google Shape;888;p4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89" name="Google Shape;889;p4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890" name="Google Shape;890;p4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891" name="Google Shape;891;p4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892" name="Google Shape;892;p43"/>
          <p:cNvSpPr txBox="1"/>
          <p:nvPr/>
        </p:nvSpPr>
        <p:spPr>
          <a:xfrm>
            <a:off x="2650377" y="543490"/>
            <a:ext cx="399231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893" name="Google Shape;893;p4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94" name="Google Shape;894;p4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895" name="Google Shape;895;p4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896" name="Google Shape;896;p43"/>
          <p:cNvSpPr txBox="1"/>
          <p:nvPr/>
        </p:nvSpPr>
        <p:spPr>
          <a:xfrm>
            <a:off x="1103311" y="1846381"/>
            <a:ext cx="5241457" cy="400110"/>
          </a:xfrm>
          <a:prstGeom prst="rect">
            <a:avLst/>
          </a:prstGeom>
          <a:noFill/>
          <a:ln>
            <a:noFill/>
          </a:ln>
        </p:spPr>
        <p:txBody>
          <a:bodyPr anchorCtr="0" anchor="t" bIns="45700" lIns="91425" spcFirstLastPara="1" rIns="91425" wrap="square" tIns="45700">
            <a:spAutoFit/>
          </a:bodyPr>
          <a:lstStyle/>
          <a:p>
            <a:pPr indent="-457200" lvl="0" marL="457200" marR="0" rtl="0" algn="l">
              <a:lnSpc>
                <a:spcPct val="100000"/>
              </a:lnSpc>
              <a:spcBef>
                <a:spcPts val="0"/>
              </a:spcBef>
              <a:spcAft>
                <a:spcPts val="0"/>
              </a:spcAft>
              <a:buClr>
                <a:srgbClr val="000000"/>
              </a:buClr>
              <a:buSzPts val="2000"/>
              <a:buFont typeface="Verdana"/>
              <a:buAutoNum type="arabicPeriod" startAt="2"/>
            </a:pPr>
            <a:r>
              <a:rPr b="1" i="0" lang="en-US" sz="2000" u="none" cap="none" strike="noStrike">
                <a:solidFill>
                  <a:srgbClr val="000000"/>
                </a:solidFill>
                <a:latin typeface="Verdana"/>
                <a:ea typeface="Verdana"/>
                <a:cs typeface="Verdana"/>
                <a:sym typeface="Verdana"/>
              </a:rPr>
              <a:t>Managing Workforce Diversity</a:t>
            </a:r>
            <a:endParaRPr b="1" i="0" sz="2000" u="none" cap="none" strike="noStrike">
              <a:solidFill>
                <a:srgbClr val="000000"/>
              </a:solidFill>
              <a:latin typeface="Verdana"/>
              <a:ea typeface="Verdana"/>
              <a:cs typeface="Verdana"/>
              <a:sym typeface="Verdana"/>
            </a:endParaRPr>
          </a:p>
        </p:txBody>
      </p:sp>
      <p:pic>
        <p:nvPicPr>
          <p:cNvPr id="897" name="Google Shape;897;p4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898" name="Google Shape;898;p43">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
        <p:nvSpPr>
          <p:cNvPr id="899" name="Google Shape;899;p43"/>
          <p:cNvSpPr txBox="1"/>
          <p:nvPr/>
        </p:nvSpPr>
        <p:spPr>
          <a:xfrm>
            <a:off x="402609" y="2847636"/>
            <a:ext cx="7956644" cy="193899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The people in organizations are becoming more demographically heterogeneous</a:t>
            </a:r>
            <a:r>
              <a:rPr b="1" i="0" lang="en-US" sz="2000" u="none" cap="none" strike="noStrike">
                <a:solidFill>
                  <a:srgbClr val="000000"/>
                </a:solidFill>
                <a:latin typeface="Verdana"/>
                <a:ea typeface="Verdana"/>
                <a:cs typeface="Verdana"/>
                <a:sym typeface="Verdana"/>
              </a:rPr>
              <a:t> </a:t>
            </a:r>
            <a:r>
              <a:rPr b="0" i="0" lang="en-US" sz="2000" u="none" cap="none" strike="noStrike">
                <a:solidFill>
                  <a:srgbClr val="000000"/>
                </a:solidFill>
                <a:latin typeface="Verdana"/>
                <a:ea typeface="Verdana"/>
                <a:cs typeface="Verdana"/>
                <a:sym typeface="Verdana"/>
              </a:rPr>
              <a:t>:</a:t>
            </a:r>
            <a:endParaRPr/>
          </a:p>
          <a:p>
            <a:pPr indent="0" lvl="0" marL="0" marR="0" rtl="0" algn="l">
              <a:lnSpc>
                <a:spcPct val="100000"/>
              </a:lnSpc>
              <a:spcBef>
                <a:spcPts val="0"/>
              </a:spcBef>
              <a:spcAft>
                <a:spcPts val="0"/>
              </a:spcAft>
              <a:buClr>
                <a:schemeClr val="dk1"/>
              </a:buClr>
              <a:buSzPts val="2000"/>
              <a:buFont typeface="Verdana"/>
              <a:buNone/>
            </a:pPr>
            <a:r>
              <a:t/>
            </a:r>
            <a:endParaRPr b="0" i="0" sz="2000" u="none" cap="none" strike="noStrike">
              <a:solidFill>
                <a:srgbClr val="000000"/>
              </a:solidFill>
              <a:latin typeface="Verdana"/>
              <a:ea typeface="Verdana"/>
              <a:cs typeface="Verdana"/>
              <a:sym typeface="Verdana"/>
            </a:endParaRPr>
          </a:p>
          <a:p>
            <a:pPr indent="0" lvl="1" marL="45720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Embracing diversity.</a:t>
            </a:r>
            <a:endParaRPr/>
          </a:p>
          <a:p>
            <a:pPr indent="0" lvl="1" marL="45720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Changing demographics.</a:t>
            </a:r>
            <a:endParaRPr/>
          </a:p>
          <a:p>
            <a:pPr indent="0" lvl="1" marL="457200" marR="0" rtl="0" algn="l">
              <a:lnSpc>
                <a:spcPct val="100000"/>
              </a:lnSpc>
              <a:spcBef>
                <a:spcPts val="0"/>
              </a:spcBef>
              <a:spcAft>
                <a:spcPts val="0"/>
              </a:spcAft>
              <a:buClr>
                <a:srgbClr val="000000"/>
              </a:buClr>
              <a:buSzPts val="2000"/>
              <a:buFont typeface="Verdana"/>
              <a:buNone/>
            </a:pPr>
            <a:r>
              <a:rPr b="0" i="0" lang="en-US" sz="2000" u="none" cap="none" strike="noStrike">
                <a:solidFill>
                  <a:srgbClr val="000000"/>
                </a:solidFill>
                <a:latin typeface="Verdana"/>
                <a:ea typeface="Verdana"/>
                <a:cs typeface="Verdana"/>
                <a:sym typeface="Verdana"/>
              </a:rPr>
              <a:t>Implications: stop treating everyone alike!</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3" name="Shape 903"/>
        <p:cNvGrpSpPr/>
        <p:nvPr/>
      </p:nvGrpSpPr>
      <p:grpSpPr>
        <a:xfrm>
          <a:off x="0" y="0"/>
          <a:ext cx="0" cy="0"/>
          <a:chOff x="0" y="0"/>
          <a:chExt cx="0" cy="0"/>
        </a:xfrm>
      </p:grpSpPr>
      <p:pic>
        <p:nvPicPr>
          <p:cNvPr id="904" name="Google Shape;904;p4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905" name="Google Shape;905;p4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06" name="Google Shape;906;p4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07" name="Google Shape;907;p4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08" name="Google Shape;908;p4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909" name="Google Shape;909;p4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910" name="Google Shape;910;p4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911" name="Google Shape;911;p44"/>
          <p:cNvSpPr txBox="1"/>
          <p:nvPr/>
        </p:nvSpPr>
        <p:spPr>
          <a:xfrm>
            <a:off x="2650377" y="543490"/>
            <a:ext cx="399231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912" name="Google Shape;912;p4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13" name="Google Shape;913;p4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914" name="Google Shape;914;p4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915" name="Google Shape;915;p44"/>
          <p:cNvSpPr txBox="1"/>
          <p:nvPr/>
        </p:nvSpPr>
        <p:spPr>
          <a:xfrm>
            <a:off x="1103312" y="1846381"/>
            <a:ext cx="6910742" cy="4401205"/>
          </a:xfrm>
          <a:prstGeom prst="rect">
            <a:avLst/>
          </a:prstGeom>
          <a:noFill/>
          <a:ln>
            <a:noFill/>
          </a:ln>
        </p:spPr>
        <p:txBody>
          <a:bodyPr anchorCtr="0" anchor="t" bIns="45700" lIns="91425" spcFirstLastPara="1" rIns="91425" wrap="square" tIns="45700">
            <a:spAutoFit/>
          </a:bodyPr>
          <a:lstStyle/>
          <a:p>
            <a:pPr indent="-457200" lvl="0" marL="457200" marR="0" rtl="0" algn="l">
              <a:lnSpc>
                <a:spcPct val="100000"/>
              </a:lnSpc>
              <a:spcBef>
                <a:spcPts val="0"/>
              </a:spcBef>
              <a:spcAft>
                <a:spcPts val="0"/>
              </a:spcAft>
              <a:buClr>
                <a:srgbClr val="000000"/>
              </a:buClr>
              <a:buSzPts val="2000"/>
              <a:buFont typeface="Verdana"/>
              <a:buAutoNum type="arabicPeriod" startAt="3"/>
            </a:pPr>
            <a:r>
              <a:rPr b="1" i="0" lang="en-US" sz="2000" u="none" cap="none" strike="noStrike">
                <a:solidFill>
                  <a:srgbClr val="000000"/>
                </a:solidFill>
                <a:latin typeface="Verdana"/>
                <a:ea typeface="Verdana"/>
                <a:cs typeface="Verdana"/>
                <a:sym typeface="Verdana"/>
              </a:rPr>
              <a:t>Improving Quality and Productivity</a:t>
            </a:r>
            <a:endParaRPr/>
          </a:p>
          <a:p>
            <a:pPr indent="-457200" lvl="0" marL="457200" marR="0" rtl="0" algn="l">
              <a:lnSpc>
                <a:spcPct val="100000"/>
              </a:lnSpc>
              <a:spcBef>
                <a:spcPts val="2000"/>
              </a:spcBef>
              <a:spcAft>
                <a:spcPts val="0"/>
              </a:spcAft>
              <a:buClr>
                <a:srgbClr val="000000"/>
              </a:buClr>
              <a:buSzPts val="2000"/>
              <a:buFont typeface="Verdana"/>
              <a:buAutoNum type="arabicPeriod" startAt="3"/>
            </a:pPr>
            <a:r>
              <a:rPr b="1" i="0" lang="en-US" sz="2000" u="none" cap="none" strike="noStrike">
                <a:solidFill>
                  <a:srgbClr val="000000"/>
                </a:solidFill>
                <a:latin typeface="Verdana"/>
                <a:ea typeface="Verdana"/>
                <a:cs typeface="Verdana"/>
                <a:sym typeface="Verdana"/>
              </a:rPr>
              <a:t>Improving Customer Service</a:t>
            </a:r>
            <a:endParaRPr/>
          </a:p>
          <a:p>
            <a:pPr indent="-542925" lvl="0" marL="542925" marR="0" rtl="0" algn="l">
              <a:lnSpc>
                <a:spcPct val="100000"/>
              </a:lnSpc>
              <a:spcBef>
                <a:spcPts val="2000"/>
              </a:spcBef>
              <a:spcAft>
                <a:spcPts val="0"/>
              </a:spcAft>
              <a:buClr>
                <a:srgbClr val="000000"/>
              </a:buClr>
              <a:buSzPts val="2000"/>
              <a:buFont typeface="Verdana"/>
              <a:buAutoNum type="arabicPeriod" startAt="3"/>
            </a:pPr>
            <a:r>
              <a:rPr b="1" i="0" lang="en-US" sz="2000" u="none" cap="none" strike="noStrike">
                <a:solidFill>
                  <a:srgbClr val="000000"/>
                </a:solidFill>
                <a:latin typeface="Verdana"/>
                <a:ea typeface="Verdana"/>
                <a:cs typeface="Verdana"/>
                <a:sym typeface="Verdana"/>
              </a:rPr>
              <a:t>Improving People Skills</a:t>
            </a:r>
            <a:endParaRPr/>
          </a:p>
          <a:p>
            <a:pPr indent="-542925" lvl="0" marL="542925" marR="0" rtl="0" algn="l">
              <a:lnSpc>
                <a:spcPct val="100000"/>
              </a:lnSpc>
              <a:spcBef>
                <a:spcPts val="2000"/>
              </a:spcBef>
              <a:spcAft>
                <a:spcPts val="0"/>
              </a:spcAft>
              <a:buClr>
                <a:srgbClr val="000000"/>
              </a:buClr>
              <a:buSzPts val="2000"/>
              <a:buFont typeface="Verdana"/>
              <a:buAutoNum type="arabicPeriod" startAt="3"/>
            </a:pPr>
            <a:r>
              <a:rPr b="1" i="0" lang="en-US" sz="2000" u="none" cap="none" strike="noStrike">
                <a:solidFill>
                  <a:srgbClr val="000000"/>
                </a:solidFill>
                <a:latin typeface="Verdana"/>
                <a:ea typeface="Verdana"/>
                <a:cs typeface="Verdana"/>
                <a:sym typeface="Verdana"/>
              </a:rPr>
              <a:t>Stimulating Innovation and Change</a:t>
            </a:r>
            <a:endParaRPr/>
          </a:p>
          <a:p>
            <a:pPr indent="-542925" lvl="0" marL="542925" marR="0" rtl="0" algn="l">
              <a:lnSpc>
                <a:spcPct val="100000"/>
              </a:lnSpc>
              <a:spcBef>
                <a:spcPts val="2000"/>
              </a:spcBef>
              <a:spcAft>
                <a:spcPts val="0"/>
              </a:spcAft>
              <a:buClr>
                <a:srgbClr val="000000"/>
              </a:buClr>
              <a:buSzPts val="2000"/>
              <a:buFont typeface="Verdana"/>
              <a:buAutoNum type="arabicPeriod" startAt="3"/>
            </a:pPr>
            <a:r>
              <a:rPr b="1" i="0" lang="en-US" sz="2000" u="none" cap="none" strike="noStrike">
                <a:solidFill>
                  <a:srgbClr val="000000"/>
                </a:solidFill>
                <a:latin typeface="Verdana"/>
                <a:ea typeface="Verdana"/>
                <a:cs typeface="Verdana"/>
                <a:sym typeface="Verdana"/>
              </a:rPr>
              <a:t>Working in Networked Organizations</a:t>
            </a:r>
            <a:endParaRPr/>
          </a:p>
          <a:p>
            <a:pPr indent="-542925" lvl="0" marL="542925" marR="0" rtl="0" algn="l">
              <a:lnSpc>
                <a:spcPct val="100000"/>
              </a:lnSpc>
              <a:spcBef>
                <a:spcPts val="2000"/>
              </a:spcBef>
              <a:spcAft>
                <a:spcPts val="0"/>
              </a:spcAft>
              <a:buClr>
                <a:srgbClr val="000000"/>
              </a:buClr>
              <a:buSzPts val="2000"/>
              <a:buFont typeface="Verdana"/>
              <a:buAutoNum type="arabicPeriod" startAt="3"/>
            </a:pPr>
            <a:r>
              <a:rPr b="1" i="0" lang="en-US" sz="2000" u="none" cap="none" strike="noStrike">
                <a:solidFill>
                  <a:srgbClr val="000000"/>
                </a:solidFill>
                <a:latin typeface="Verdana"/>
                <a:ea typeface="Verdana"/>
                <a:cs typeface="Verdana"/>
                <a:sym typeface="Verdana"/>
              </a:rPr>
              <a:t>Helping Employees Balance Work-Life Conflicts</a:t>
            </a:r>
            <a:endParaRPr/>
          </a:p>
          <a:p>
            <a:pPr indent="-330200" lvl="0" marL="457200" marR="0" rtl="0" algn="l">
              <a:lnSpc>
                <a:spcPct val="100000"/>
              </a:lnSpc>
              <a:spcBef>
                <a:spcPts val="2000"/>
              </a:spcBef>
              <a:spcAft>
                <a:spcPts val="0"/>
              </a:spcAft>
              <a:buClr>
                <a:schemeClr val="dk1"/>
              </a:buClr>
              <a:buSzPts val="2000"/>
              <a:buFont typeface="Verdana"/>
              <a:buNone/>
            </a:pPr>
            <a:r>
              <a:t/>
            </a:r>
            <a:endParaRPr b="1" i="0" sz="2000" u="none" cap="none" strike="noStrike">
              <a:solidFill>
                <a:srgbClr val="000000"/>
              </a:solidFill>
              <a:latin typeface="Verdana"/>
              <a:ea typeface="Verdana"/>
              <a:cs typeface="Verdana"/>
              <a:sym typeface="Verdana"/>
            </a:endParaRPr>
          </a:p>
        </p:txBody>
      </p:sp>
      <p:pic>
        <p:nvPicPr>
          <p:cNvPr id="916" name="Google Shape;916;p4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917" name="Google Shape;917;p44">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1" name="Shape 921"/>
        <p:cNvGrpSpPr/>
        <p:nvPr/>
      </p:nvGrpSpPr>
      <p:grpSpPr>
        <a:xfrm>
          <a:off x="0" y="0"/>
          <a:ext cx="0" cy="0"/>
          <a:chOff x="0" y="0"/>
          <a:chExt cx="0" cy="0"/>
        </a:xfrm>
      </p:grpSpPr>
      <p:pic>
        <p:nvPicPr>
          <p:cNvPr id="922" name="Google Shape;922;p4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923" name="Google Shape;923;p4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4" name="Google Shape;924;p4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5" name="Google Shape;925;p4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26" name="Google Shape;926;p4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927" name="Google Shape;927;p4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928" name="Google Shape;928;p4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929" name="Google Shape;929;p45"/>
          <p:cNvSpPr txBox="1"/>
          <p:nvPr/>
        </p:nvSpPr>
        <p:spPr>
          <a:xfrm>
            <a:off x="2650377" y="543490"/>
            <a:ext cx="399231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930" name="Google Shape;930;p4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31" name="Google Shape;931;p4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932" name="Google Shape;932;p4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933" name="Google Shape;933;p45"/>
          <p:cNvSpPr txBox="1"/>
          <p:nvPr/>
        </p:nvSpPr>
        <p:spPr>
          <a:xfrm>
            <a:off x="1103312" y="1846381"/>
            <a:ext cx="6522884" cy="1015663"/>
          </a:xfrm>
          <a:prstGeom prst="rect">
            <a:avLst/>
          </a:prstGeom>
          <a:noFill/>
          <a:ln>
            <a:noFill/>
          </a:ln>
        </p:spPr>
        <p:txBody>
          <a:bodyPr anchorCtr="0" anchor="t" bIns="45700" lIns="91425" spcFirstLastPara="1" rIns="91425" wrap="square" tIns="45700">
            <a:spAutoFit/>
          </a:bodyPr>
          <a:lstStyle/>
          <a:p>
            <a:pPr indent="-542925" lvl="0" marL="542925" marR="0" rtl="0" algn="l">
              <a:lnSpc>
                <a:spcPct val="100000"/>
              </a:lnSpc>
              <a:spcBef>
                <a:spcPts val="0"/>
              </a:spcBef>
              <a:spcAft>
                <a:spcPts val="0"/>
              </a:spcAft>
              <a:buClr>
                <a:srgbClr val="000000"/>
              </a:buClr>
              <a:buSzPts val="2000"/>
              <a:buFont typeface="Verdana"/>
              <a:buAutoNum type="arabicPeriod" startAt="6"/>
            </a:pPr>
            <a:r>
              <a:rPr b="1" i="0" lang="en-US" sz="2000" u="none" cap="none" strike="noStrike">
                <a:solidFill>
                  <a:srgbClr val="000000"/>
                </a:solidFill>
                <a:latin typeface="Verdana"/>
                <a:ea typeface="Verdana"/>
                <a:cs typeface="Verdana"/>
                <a:sym typeface="Verdana"/>
              </a:rPr>
              <a:t>Creating a Positive Work Environment</a:t>
            </a:r>
            <a:endParaRPr/>
          </a:p>
          <a:p>
            <a:pPr indent="-542925" lvl="0" marL="542925" marR="0" rtl="0" algn="l">
              <a:lnSpc>
                <a:spcPct val="100000"/>
              </a:lnSpc>
              <a:spcBef>
                <a:spcPts val="2000"/>
              </a:spcBef>
              <a:spcAft>
                <a:spcPts val="0"/>
              </a:spcAft>
              <a:buClr>
                <a:srgbClr val="000000"/>
              </a:buClr>
              <a:buSzPts val="2000"/>
              <a:buFont typeface="Verdana"/>
              <a:buAutoNum type="arabicPeriod" startAt="6"/>
            </a:pPr>
            <a:r>
              <a:rPr b="1" i="0" lang="en-US" sz="2000" u="none" cap="none" strike="noStrike">
                <a:solidFill>
                  <a:srgbClr val="000000"/>
                </a:solidFill>
                <a:latin typeface="Verdana"/>
                <a:ea typeface="Verdana"/>
                <a:cs typeface="Verdana"/>
                <a:sym typeface="Verdana"/>
              </a:rPr>
              <a:t>Improving Ethical Behavior</a:t>
            </a:r>
            <a:endParaRPr b="1" i="0" sz="2000" u="none" cap="none" strike="noStrike">
              <a:solidFill>
                <a:srgbClr val="000000"/>
              </a:solidFill>
              <a:latin typeface="Verdana"/>
              <a:ea typeface="Verdana"/>
              <a:cs typeface="Verdana"/>
              <a:sym typeface="Verdana"/>
            </a:endParaRPr>
          </a:p>
        </p:txBody>
      </p:sp>
      <p:pic>
        <p:nvPicPr>
          <p:cNvPr id="934" name="Google Shape;934;p45"/>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935" name="Google Shape;935;p45">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9" name="Shape 939"/>
        <p:cNvGrpSpPr/>
        <p:nvPr/>
      </p:nvGrpSpPr>
      <p:grpSpPr>
        <a:xfrm>
          <a:off x="0" y="0"/>
          <a:ext cx="0" cy="0"/>
          <a:chOff x="0" y="0"/>
          <a:chExt cx="0" cy="0"/>
        </a:xfrm>
      </p:grpSpPr>
      <p:pic>
        <p:nvPicPr>
          <p:cNvPr id="940" name="Google Shape;940;p4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941" name="Google Shape;941;p4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2" name="Google Shape;942;p4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3" name="Google Shape;943;p4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44" name="Google Shape;944;p4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945" name="Google Shape;945;p4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946" name="Google Shape;946;p46"/>
          <p:cNvPicPr preferRelativeResize="0"/>
          <p:nvPr/>
        </p:nvPicPr>
        <p:blipFill rotWithShape="1">
          <a:blip r:embed="rId6">
            <a:alphaModFix/>
          </a:blip>
          <a:srcRect b="0" l="0" r="0" t="0"/>
          <a:stretch/>
        </p:blipFill>
        <p:spPr>
          <a:xfrm>
            <a:off x="-119325" y="2122829"/>
            <a:ext cx="238650" cy="2709534"/>
          </a:xfrm>
          <a:prstGeom prst="rect">
            <a:avLst/>
          </a:prstGeom>
          <a:noFill/>
          <a:ln>
            <a:noFill/>
          </a:ln>
        </p:spPr>
      </p:pic>
      <p:sp>
        <p:nvSpPr>
          <p:cNvPr id="947" name="Google Shape;947;p46"/>
          <p:cNvSpPr txBox="1"/>
          <p:nvPr/>
        </p:nvSpPr>
        <p:spPr>
          <a:xfrm>
            <a:off x="2692315" y="494396"/>
            <a:ext cx="276973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Developing an OB Model</a:t>
            </a:r>
            <a:endParaRPr sz="2000">
              <a:solidFill>
                <a:schemeClr val="lt1"/>
              </a:solidFill>
              <a:latin typeface="Calibri"/>
              <a:ea typeface="Calibri"/>
              <a:cs typeface="Calibri"/>
              <a:sym typeface="Calibri"/>
            </a:endParaRPr>
          </a:p>
        </p:txBody>
      </p:sp>
      <p:sp>
        <p:nvSpPr>
          <p:cNvPr id="948" name="Google Shape;948;p4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49" name="Google Shape;949;p4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950" name="Google Shape;950;p46"/>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951" name="Google Shape;951;p46"/>
          <p:cNvSpPr txBox="1"/>
          <p:nvPr/>
        </p:nvSpPr>
        <p:spPr>
          <a:xfrm>
            <a:off x="1103312" y="1846381"/>
            <a:ext cx="6987106" cy="16312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0" i="0" lang="en-US" sz="2000" u="none" cap="none" strike="noStrike">
                <a:solidFill>
                  <a:srgbClr val="000000"/>
                </a:solidFill>
                <a:latin typeface="Verdana"/>
                <a:ea typeface="Verdana"/>
                <a:cs typeface="Verdana"/>
                <a:sym typeface="Verdana"/>
              </a:rPr>
              <a:t>A </a:t>
            </a:r>
            <a:r>
              <a:rPr b="0" i="0" lang="en-US" sz="2000" u="none" cap="none" strike="noStrike">
                <a:solidFill>
                  <a:srgbClr val="3FA85D"/>
                </a:solidFill>
                <a:latin typeface="Verdana"/>
                <a:ea typeface="Verdana"/>
                <a:cs typeface="Verdana"/>
                <a:sym typeface="Verdana"/>
              </a:rPr>
              <a:t>model</a:t>
            </a:r>
            <a:r>
              <a:rPr b="0" i="0" lang="en-US" sz="2000" u="none" cap="none" strike="noStrike">
                <a:solidFill>
                  <a:srgbClr val="000000"/>
                </a:solidFill>
                <a:latin typeface="Verdana"/>
                <a:ea typeface="Verdana"/>
                <a:cs typeface="Verdana"/>
                <a:sym typeface="Verdana"/>
              </a:rPr>
              <a:t> is an abstraction of reality: a simplified representation of some real-world phenomenon.</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Our OB model has three levels of analysis.</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Each level is constructed on top of the prior level.</a:t>
            </a:r>
            <a:endParaRPr b="0" i="0" sz="2000" u="none" cap="none" strike="noStrike">
              <a:solidFill>
                <a:srgbClr val="000000"/>
              </a:solidFill>
              <a:latin typeface="Verdana"/>
              <a:ea typeface="Verdana"/>
              <a:cs typeface="Verdana"/>
              <a:sym typeface="Verdana"/>
            </a:endParaRPr>
          </a:p>
        </p:txBody>
      </p:sp>
      <p:pic>
        <p:nvPicPr>
          <p:cNvPr id="952" name="Google Shape;952;p46"/>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953" name="Google Shape;953;p46">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pic>
        <p:nvPicPr>
          <p:cNvPr id="954" name="Google Shape;954;p46"/>
          <p:cNvPicPr preferRelativeResize="0"/>
          <p:nvPr/>
        </p:nvPicPr>
        <p:blipFill rotWithShape="1">
          <a:blip r:embed="rId12">
            <a:alphaModFix/>
          </a:blip>
          <a:srcRect b="0" l="0" r="0" t="0"/>
          <a:stretch/>
        </p:blipFill>
        <p:spPr>
          <a:xfrm>
            <a:off x="1119188" y="3477596"/>
            <a:ext cx="6808787" cy="2307253"/>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8" name="Shape 958"/>
        <p:cNvGrpSpPr/>
        <p:nvPr/>
      </p:nvGrpSpPr>
      <p:grpSpPr>
        <a:xfrm>
          <a:off x="0" y="0"/>
          <a:ext cx="0" cy="0"/>
          <a:chOff x="0" y="0"/>
          <a:chExt cx="0" cy="0"/>
        </a:xfrm>
      </p:grpSpPr>
      <p:pic>
        <p:nvPicPr>
          <p:cNvPr id="959" name="Google Shape;959;p47"/>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960" name="Google Shape;960;p4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1" name="Google Shape;961;p4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2" name="Google Shape;962;p4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63" name="Google Shape;963;p4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964" name="Google Shape;964;p4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965" name="Google Shape;965;p4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966" name="Google Shape;966;p47"/>
          <p:cNvSpPr txBox="1"/>
          <p:nvPr/>
        </p:nvSpPr>
        <p:spPr>
          <a:xfrm>
            <a:off x="2650377" y="543490"/>
            <a:ext cx="270426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Types of Study Variables</a:t>
            </a:r>
            <a:endParaRPr sz="2000">
              <a:solidFill>
                <a:schemeClr val="lt1"/>
              </a:solidFill>
              <a:latin typeface="Calibri"/>
              <a:ea typeface="Calibri"/>
              <a:cs typeface="Calibri"/>
              <a:sym typeface="Calibri"/>
            </a:endParaRPr>
          </a:p>
        </p:txBody>
      </p:sp>
      <p:sp>
        <p:nvSpPr>
          <p:cNvPr id="967" name="Google Shape;967;p4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68" name="Google Shape;968;p47"/>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969" name="Google Shape;969;p47"/>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970" name="Google Shape;970;p47"/>
          <p:cNvSpPr txBox="1"/>
          <p:nvPr/>
        </p:nvSpPr>
        <p:spPr>
          <a:xfrm>
            <a:off x="1103312" y="1846381"/>
            <a:ext cx="7290061" cy="4555093"/>
          </a:xfrm>
          <a:prstGeom prst="rect">
            <a:avLst/>
          </a:prstGeom>
          <a:noFill/>
          <a:ln>
            <a:noFill/>
          </a:ln>
        </p:spPr>
        <p:txBody>
          <a:bodyPr anchorCtr="0" anchor="t" bIns="45700" lIns="91425" spcFirstLastPara="1" rIns="91425" wrap="square" tIns="45700">
            <a:spAutoFit/>
          </a:bodyPr>
          <a:lstStyle/>
          <a:p>
            <a:pPr indent="-177800" lvl="1" marL="179388" marR="0" rtl="0" algn="l">
              <a:lnSpc>
                <a:spcPct val="100000"/>
              </a:lnSpc>
              <a:spcBef>
                <a:spcPts val="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Independent (X)</a:t>
            </a:r>
            <a:endParaRPr b="0" i="0" sz="2000" u="none" cap="none" strike="noStrike">
              <a:solidFill>
                <a:srgbClr val="000000"/>
              </a:solidFill>
              <a:latin typeface="Verdana"/>
              <a:ea typeface="Verdana"/>
              <a:cs typeface="Verdana"/>
              <a:sym typeface="Verdana"/>
            </a:endParaRPr>
          </a:p>
          <a:p>
            <a:pPr indent="-177800" lvl="1" marL="17938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The presumed cause of the change in the dependent variable (Y).</a:t>
            </a:r>
            <a:endParaRPr/>
          </a:p>
          <a:p>
            <a:pPr indent="-177800" lvl="1" marL="17938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This is the variable that OB researchers manipulate to observe the changes in Y.</a:t>
            </a:r>
            <a:endParaRPr/>
          </a:p>
          <a:p>
            <a:pPr indent="-342900" lvl="0" marL="34290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Dependent (Y)</a:t>
            </a:r>
            <a:endParaRPr/>
          </a:p>
          <a:p>
            <a:pPr indent="-177800" lvl="1" marL="17938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This is the response to X (the independent variable).</a:t>
            </a:r>
            <a:endParaRPr/>
          </a:p>
          <a:p>
            <a:pPr indent="-177800" lvl="1" marL="17938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It is what the OB researchers want to predict or explain. </a:t>
            </a:r>
            <a:endParaRPr/>
          </a:p>
          <a:p>
            <a:pPr indent="-177800" lvl="1" marL="179388"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The </a:t>
            </a:r>
            <a:r>
              <a:rPr b="0" i="1" lang="en-US" sz="2000" u="none" cap="none" strike="noStrike">
                <a:solidFill>
                  <a:srgbClr val="000000"/>
                </a:solidFill>
                <a:latin typeface="Verdana"/>
                <a:ea typeface="Verdana"/>
                <a:cs typeface="Verdana"/>
                <a:sym typeface="Verdana"/>
              </a:rPr>
              <a:t>interesting</a:t>
            </a:r>
            <a:r>
              <a:rPr b="0" i="0" lang="en-US" sz="2000" u="none" cap="none" strike="noStrike">
                <a:solidFill>
                  <a:srgbClr val="000000"/>
                </a:solidFill>
                <a:latin typeface="Verdana"/>
                <a:ea typeface="Verdana"/>
                <a:cs typeface="Verdana"/>
                <a:sym typeface="Verdana"/>
              </a:rPr>
              <a:t> variable!</a:t>
            </a:r>
            <a:endParaRPr/>
          </a:p>
          <a:p>
            <a:pPr indent="-76200" lvl="1" marL="179388" marR="0" rtl="0" algn="l">
              <a:lnSpc>
                <a:spcPct val="100000"/>
              </a:lnSpc>
              <a:spcBef>
                <a:spcPts val="1000"/>
              </a:spcBef>
              <a:spcAft>
                <a:spcPts val="0"/>
              </a:spcAft>
              <a:buClr>
                <a:schemeClr val="dk1"/>
              </a:buClr>
              <a:buSzPts val="1600"/>
              <a:buFont typeface="Verdana"/>
              <a:buNone/>
            </a:pPr>
            <a:r>
              <a:t/>
            </a:r>
            <a:endParaRPr b="0" i="0" sz="2000" u="none" cap="none" strike="noStrike">
              <a:solidFill>
                <a:srgbClr val="000000"/>
              </a:solidFill>
              <a:latin typeface="Verdana"/>
              <a:ea typeface="Verdana"/>
              <a:cs typeface="Verdana"/>
              <a:sym typeface="Verdana"/>
            </a:endParaRPr>
          </a:p>
        </p:txBody>
      </p:sp>
      <p:pic>
        <p:nvPicPr>
          <p:cNvPr id="971" name="Google Shape;971;p47"/>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972" name="Google Shape;972;p47">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6" name="Shape 976"/>
        <p:cNvGrpSpPr/>
        <p:nvPr/>
      </p:nvGrpSpPr>
      <p:grpSpPr>
        <a:xfrm>
          <a:off x="0" y="0"/>
          <a:ext cx="0" cy="0"/>
          <a:chOff x="0" y="0"/>
          <a:chExt cx="0" cy="0"/>
        </a:xfrm>
      </p:grpSpPr>
      <p:pic>
        <p:nvPicPr>
          <p:cNvPr id="977" name="Google Shape;977;p48"/>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978" name="Google Shape;978;p4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9" name="Google Shape;979;p4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0" name="Google Shape;980;p4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81" name="Google Shape;981;p4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982" name="Google Shape;982;p4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983" name="Google Shape;983;p4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984" name="Google Shape;984;p48"/>
          <p:cNvSpPr txBox="1"/>
          <p:nvPr/>
        </p:nvSpPr>
        <p:spPr>
          <a:xfrm>
            <a:off x="2650377" y="543490"/>
            <a:ext cx="390440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Interesting OB Dependent Variables</a:t>
            </a:r>
            <a:endParaRPr sz="2000">
              <a:solidFill>
                <a:schemeClr val="lt1"/>
              </a:solidFill>
              <a:latin typeface="Calibri"/>
              <a:ea typeface="Calibri"/>
              <a:cs typeface="Calibri"/>
              <a:sym typeface="Calibri"/>
            </a:endParaRPr>
          </a:p>
        </p:txBody>
      </p:sp>
      <p:sp>
        <p:nvSpPr>
          <p:cNvPr id="985" name="Google Shape;985;p4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86" name="Google Shape;986;p4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987" name="Google Shape;987;p4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988" name="Google Shape;988;p48"/>
          <p:cNvSpPr txBox="1"/>
          <p:nvPr/>
        </p:nvSpPr>
        <p:spPr>
          <a:xfrm>
            <a:off x="1103312" y="1846381"/>
            <a:ext cx="7517380" cy="40934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Productivity</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Transforming inputs to outputs at lowest cost. Includes the concepts of </a:t>
            </a:r>
            <a:r>
              <a:rPr b="0" i="0" lang="en-US" sz="2000" u="none" cap="none" strike="noStrike">
                <a:solidFill>
                  <a:srgbClr val="00A160"/>
                </a:solidFill>
                <a:latin typeface="Verdana"/>
                <a:ea typeface="Verdana"/>
                <a:cs typeface="Verdana"/>
                <a:sym typeface="Verdana"/>
              </a:rPr>
              <a:t>effectiveness</a:t>
            </a:r>
            <a:r>
              <a:rPr b="0" i="0" lang="en-US" sz="2000" u="none" cap="none" strike="noStrike">
                <a:solidFill>
                  <a:srgbClr val="000000"/>
                </a:solidFill>
                <a:latin typeface="Verdana"/>
                <a:ea typeface="Verdana"/>
                <a:cs typeface="Verdana"/>
                <a:sym typeface="Verdana"/>
              </a:rPr>
              <a:t> (achievement of goals) and </a:t>
            </a:r>
            <a:r>
              <a:rPr b="0" i="0" lang="en-US" sz="2000" u="none" cap="none" strike="noStrike">
                <a:solidFill>
                  <a:srgbClr val="00A160"/>
                </a:solidFill>
                <a:latin typeface="Verdana"/>
                <a:ea typeface="Verdana"/>
                <a:cs typeface="Verdana"/>
                <a:sym typeface="Verdana"/>
              </a:rPr>
              <a:t>efficiency</a:t>
            </a:r>
            <a:r>
              <a:rPr b="0" i="0" lang="en-US" sz="2000" u="none" cap="none" strike="noStrike">
                <a:solidFill>
                  <a:srgbClr val="000000"/>
                </a:solidFill>
                <a:latin typeface="Verdana"/>
                <a:ea typeface="Verdana"/>
                <a:cs typeface="Verdana"/>
                <a:sym typeface="Verdana"/>
              </a:rPr>
              <a:t> (meeting goals at a low cost).</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Absenteeism</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Failure to report to work – a huge cost to employers.</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Turnover</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Voluntary and involuntary permanent withdrawal from an organization.</a:t>
            </a:r>
            <a:endParaRPr/>
          </a:p>
        </p:txBody>
      </p:sp>
      <p:pic>
        <p:nvPicPr>
          <p:cNvPr id="989" name="Google Shape;989;p48"/>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990" name="Google Shape;990;p48">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4" name="Shape 994"/>
        <p:cNvGrpSpPr/>
        <p:nvPr/>
      </p:nvGrpSpPr>
      <p:grpSpPr>
        <a:xfrm>
          <a:off x="0" y="0"/>
          <a:ext cx="0" cy="0"/>
          <a:chOff x="0" y="0"/>
          <a:chExt cx="0" cy="0"/>
        </a:xfrm>
      </p:grpSpPr>
      <p:pic>
        <p:nvPicPr>
          <p:cNvPr id="995" name="Google Shape;995;p49"/>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996" name="Google Shape;996;p4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7" name="Google Shape;997;p4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8" name="Google Shape;998;p4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99" name="Google Shape;999;p49"/>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00" name="Google Shape;1000;p49"/>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01" name="Google Shape;1001;p49"/>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02" name="Google Shape;1002;p49"/>
          <p:cNvSpPr txBox="1"/>
          <p:nvPr/>
        </p:nvSpPr>
        <p:spPr>
          <a:xfrm>
            <a:off x="2650377" y="543490"/>
            <a:ext cx="390440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Interesting OB Dependent Variables</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003" name="Google Shape;1003;p4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04" name="Google Shape;1004;p49"/>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05" name="Google Shape;1005;p49"/>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006" name="Google Shape;1006;p49"/>
          <p:cNvSpPr txBox="1"/>
          <p:nvPr/>
        </p:nvSpPr>
        <p:spPr>
          <a:xfrm>
            <a:off x="1103311" y="1846381"/>
            <a:ext cx="7317357" cy="40934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Deviant Workplace Behavior</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Voluntary behavior that violates significant organizational norms and thereby threatens the well-being of the organization and/or any of its members.</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a:p>
            <a:pPr indent="0" lvl="0" marL="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Organizational Citizenship Behavior (OCB)</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Discretionary behavior that is not part of an employee’s formal job requirements, but that nevertheless promotes the effective functioning of the organization.</a:t>
            </a:r>
            <a:endParaRPr/>
          </a:p>
          <a:p>
            <a:pPr indent="-220662" lvl="1" marL="450850" marR="0" rtl="0" algn="l">
              <a:lnSpc>
                <a:spcPct val="100000"/>
              </a:lnSpc>
              <a:spcBef>
                <a:spcPts val="500"/>
              </a:spcBef>
              <a:spcAft>
                <a:spcPts val="0"/>
              </a:spcAft>
              <a:buClr>
                <a:schemeClr val="dk1"/>
              </a:buClr>
              <a:buSzPts val="800"/>
              <a:buFont typeface="Verdana"/>
              <a:buNone/>
            </a:pPr>
            <a:r>
              <a:t/>
            </a:r>
            <a:endParaRPr b="0" i="0" sz="1000" u="none" cap="none" strike="noStrike">
              <a:solidFill>
                <a:srgbClr val="000000"/>
              </a:solidFill>
              <a:latin typeface="Verdana"/>
              <a:ea typeface="Verdana"/>
              <a:cs typeface="Verdana"/>
              <a:sym typeface="Verdana"/>
            </a:endParaRPr>
          </a:p>
        </p:txBody>
      </p:sp>
      <p:pic>
        <p:nvPicPr>
          <p:cNvPr id="1007" name="Google Shape;1007;p49"/>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008" name="Google Shape;1008;p49">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2" name="Shape 1012"/>
        <p:cNvGrpSpPr/>
        <p:nvPr/>
      </p:nvGrpSpPr>
      <p:grpSpPr>
        <a:xfrm>
          <a:off x="0" y="0"/>
          <a:ext cx="0" cy="0"/>
          <a:chOff x="0" y="0"/>
          <a:chExt cx="0" cy="0"/>
        </a:xfrm>
      </p:grpSpPr>
      <p:pic>
        <p:nvPicPr>
          <p:cNvPr id="1013" name="Google Shape;1013;p50"/>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4" name="Google Shape;1014;p5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5" name="Google Shape;1015;p5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6" name="Google Shape;1016;p5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17" name="Google Shape;1017;p5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18" name="Google Shape;1018;p5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19" name="Google Shape;1019;p5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20" name="Google Shape;1020;p50"/>
          <p:cNvSpPr txBox="1"/>
          <p:nvPr/>
        </p:nvSpPr>
        <p:spPr>
          <a:xfrm>
            <a:off x="2650377" y="543490"/>
            <a:ext cx="390440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Interesting OB Dependent Variables</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021" name="Google Shape;1021;p5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22" name="Google Shape;1022;p5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23" name="Google Shape;1023;p5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024" name="Google Shape;1024;p50"/>
          <p:cNvSpPr txBox="1"/>
          <p:nvPr/>
        </p:nvSpPr>
        <p:spPr>
          <a:xfrm>
            <a:off x="1103312" y="1846381"/>
            <a:ext cx="6987106" cy="14773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Job Satisfaction</a:t>
            </a:r>
            <a:endParaRPr/>
          </a:p>
          <a:p>
            <a:pPr indent="-271463"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A general attitude (not a behavior) toward one’s job; a positive feeling of one's job resulting from an evaluation of its characteristics.</a:t>
            </a:r>
            <a:endParaRPr b="0" i="0" sz="2000" u="none" cap="none" strike="noStrike">
              <a:solidFill>
                <a:srgbClr val="000000"/>
              </a:solidFill>
              <a:latin typeface="Verdana"/>
              <a:ea typeface="Verdana"/>
              <a:cs typeface="Verdana"/>
              <a:sym typeface="Verdana"/>
            </a:endParaRPr>
          </a:p>
        </p:txBody>
      </p:sp>
      <p:pic>
        <p:nvPicPr>
          <p:cNvPr id="1025" name="Google Shape;1025;p50"/>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026" name="Google Shape;1026;p50">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0" name="Shape 1030"/>
        <p:cNvGrpSpPr/>
        <p:nvPr/>
      </p:nvGrpSpPr>
      <p:grpSpPr>
        <a:xfrm>
          <a:off x="0" y="0"/>
          <a:ext cx="0" cy="0"/>
          <a:chOff x="0" y="0"/>
          <a:chExt cx="0" cy="0"/>
        </a:xfrm>
      </p:grpSpPr>
      <p:pic>
        <p:nvPicPr>
          <p:cNvPr id="1031" name="Google Shape;1031;p51"/>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32" name="Google Shape;1032;p5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3" name="Google Shape;1033;p5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4" name="Google Shape;1034;p5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35" name="Google Shape;1035;p5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36" name="Google Shape;1036;p5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37" name="Google Shape;1037;p5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38" name="Google Shape;1038;p51"/>
          <p:cNvSpPr txBox="1"/>
          <p:nvPr/>
        </p:nvSpPr>
        <p:spPr>
          <a:xfrm>
            <a:off x="2485256" y="554566"/>
            <a:ext cx="297966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The Independent Variables</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039" name="Google Shape;1039;p5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40" name="Google Shape;1040;p5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41" name="Google Shape;1041;p51"/>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042" name="Google Shape;1042;p51"/>
          <p:cNvSpPr txBox="1"/>
          <p:nvPr/>
        </p:nvSpPr>
        <p:spPr>
          <a:xfrm>
            <a:off x="1103312" y="1846381"/>
            <a:ext cx="6987106" cy="4093428"/>
          </a:xfrm>
          <a:prstGeom prst="rect">
            <a:avLst/>
          </a:prstGeom>
          <a:noFill/>
          <a:ln>
            <a:noFill/>
          </a:ln>
        </p:spPr>
        <p:txBody>
          <a:bodyPr anchorCtr="0" anchor="t" bIns="45700" lIns="91425" spcFirstLastPara="1" rIns="91425" wrap="square" tIns="45700">
            <a:spAutoFit/>
          </a:bodyPr>
          <a:lstStyle/>
          <a:p>
            <a:pPr indent="-4763" lvl="0" marL="4763" marR="0" rtl="0" algn="l">
              <a:lnSpc>
                <a:spcPct val="100000"/>
              </a:lnSpc>
              <a:spcBef>
                <a:spcPts val="0"/>
              </a:spcBef>
              <a:spcAft>
                <a:spcPts val="0"/>
              </a:spcAft>
              <a:buClr>
                <a:srgbClr val="000000"/>
              </a:buClr>
              <a:buSzPts val="1600"/>
              <a:buFont typeface="Noto Sans Symbols"/>
              <a:buNone/>
            </a:pPr>
            <a:r>
              <a:rPr b="0" i="0" lang="en-US" sz="2000" u="none" cap="none" strike="noStrike">
                <a:solidFill>
                  <a:srgbClr val="000000"/>
                </a:solidFill>
                <a:latin typeface="Verdana"/>
                <a:ea typeface="Verdana"/>
                <a:cs typeface="Verdana"/>
                <a:sym typeface="Verdana"/>
              </a:rPr>
              <a:t>The independent variable (X) can be at any of these three levels in this model:</a:t>
            </a:r>
            <a:endParaRPr/>
          </a:p>
          <a:p>
            <a:pPr indent="-4763" lvl="0" marL="4763" marR="0" rtl="0" algn="l">
              <a:lnSpc>
                <a:spcPct val="100000"/>
              </a:lnSpc>
              <a:spcBef>
                <a:spcPts val="1000"/>
              </a:spcBef>
              <a:spcAft>
                <a:spcPts val="0"/>
              </a:spcAft>
              <a:buClr>
                <a:srgbClr val="000000"/>
              </a:buClr>
              <a:buSzPts val="1600"/>
              <a:buFont typeface="Noto Sans Symbols"/>
              <a:buNone/>
            </a:pPr>
            <a:r>
              <a:rPr b="1" i="0" lang="en-US" sz="2000" u="none" cap="none" strike="noStrike">
                <a:solidFill>
                  <a:srgbClr val="000000"/>
                </a:solidFill>
                <a:latin typeface="Verdana"/>
                <a:ea typeface="Verdana"/>
                <a:cs typeface="Verdana"/>
                <a:sym typeface="Verdana"/>
              </a:rPr>
              <a:t>Individual</a:t>
            </a:r>
            <a:endParaRPr/>
          </a:p>
          <a:p>
            <a:pPr indent="-266700"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Biographical characteristics, personality and emotions,  values and attitudes, ability, perception, motivation, individual learning, and individual decision making.</a:t>
            </a:r>
            <a:endParaRPr/>
          </a:p>
          <a:p>
            <a:pPr indent="-266700" lvl="1" marL="450850" marR="0" rtl="0" algn="l">
              <a:lnSpc>
                <a:spcPct val="100000"/>
              </a:lnSpc>
              <a:spcBef>
                <a:spcPts val="100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Group</a:t>
            </a:r>
            <a:endParaRPr/>
          </a:p>
          <a:p>
            <a:pPr indent="-266700"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Communication, group decision making, leadership and trust, group structure, conflict, power and politics, and work teams.</a:t>
            </a:r>
            <a:endParaRPr/>
          </a:p>
        </p:txBody>
      </p:sp>
      <p:pic>
        <p:nvPicPr>
          <p:cNvPr id="1043" name="Google Shape;1043;p51"/>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044" name="Google Shape;1044;p51">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8" name="Shape 1048"/>
        <p:cNvGrpSpPr/>
        <p:nvPr/>
      </p:nvGrpSpPr>
      <p:grpSpPr>
        <a:xfrm>
          <a:off x="0" y="0"/>
          <a:ext cx="0" cy="0"/>
          <a:chOff x="0" y="0"/>
          <a:chExt cx="0" cy="0"/>
        </a:xfrm>
      </p:grpSpPr>
      <p:pic>
        <p:nvPicPr>
          <p:cNvPr id="1049" name="Google Shape;1049;p5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50" name="Google Shape;1050;p5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1" name="Google Shape;1051;p5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2" name="Google Shape;1052;p5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53" name="Google Shape;1053;p5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4" name="Google Shape;1054;p5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55" name="Google Shape;1055;p5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56" name="Google Shape;1056;p52"/>
          <p:cNvSpPr txBox="1"/>
          <p:nvPr/>
        </p:nvSpPr>
        <p:spPr>
          <a:xfrm>
            <a:off x="2650377" y="543490"/>
            <a:ext cx="29796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The Independent Variables</a:t>
            </a:r>
            <a:endParaRPr sz="2000">
              <a:solidFill>
                <a:schemeClr val="lt1"/>
              </a:solidFill>
              <a:latin typeface="Calibri"/>
              <a:ea typeface="Calibri"/>
              <a:cs typeface="Calibri"/>
              <a:sym typeface="Calibri"/>
            </a:endParaRPr>
          </a:p>
        </p:txBody>
      </p:sp>
      <p:sp>
        <p:nvSpPr>
          <p:cNvPr id="1057" name="Google Shape;1057;p5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58" name="Google Shape;1058;p5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59" name="Google Shape;1059;p5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060" name="Google Shape;1060;p52"/>
          <p:cNvSpPr txBox="1"/>
          <p:nvPr/>
        </p:nvSpPr>
        <p:spPr>
          <a:xfrm>
            <a:off x="1103312" y="1846381"/>
            <a:ext cx="6987106" cy="1477328"/>
          </a:xfrm>
          <a:prstGeom prst="rect">
            <a:avLst/>
          </a:prstGeom>
          <a:noFill/>
          <a:ln>
            <a:noFill/>
          </a:ln>
        </p:spPr>
        <p:txBody>
          <a:bodyPr anchorCtr="0" anchor="t" bIns="45700" lIns="91425" spcFirstLastPara="1" rIns="91425" wrap="square" tIns="45700">
            <a:spAutoFit/>
          </a:bodyPr>
          <a:lstStyle/>
          <a:p>
            <a:pPr indent="-266700" lvl="1" marL="450850" marR="0" rtl="0" algn="l">
              <a:lnSpc>
                <a:spcPct val="100000"/>
              </a:lnSpc>
              <a:spcBef>
                <a:spcPts val="0"/>
              </a:spcBef>
              <a:spcAft>
                <a:spcPts val="0"/>
              </a:spcAft>
              <a:buClr>
                <a:srgbClr val="000000"/>
              </a:buClr>
              <a:buSzPts val="1600"/>
              <a:buFont typeface="Verdana"/>
              <a:buNone/>
            </a:pPr>
            <a:r>
              <a:rPr b="1" i="0" lang="en-US" sz="2000" u="none" cap="none" strike="noStrike">
                <a:solidFill>
                  <a:srgbClr val="000000"/>
                </a:solidFill>
                <a:latin typeface="Verdana"/>
                <a:ea typeface="Verdana"/>
                <a:cs typeface="Verdana"/>
                <a:sym typeface="Verdana"/>
              </a:rPr>
              <a:t>Organization System</a:t>
            </a:r>
            <a:endParaRPr/>
          </a:p>
          <a:p>
            <a:pPr indent="-266700" lvl="1" marL="450850" marR="0" rtl="0" algn="l">
              <a:lnSpc>
                <a:spcPct val="100000"/>
              </a:lnSpc>
              <a:spcBef>
                <a:spcPts val="1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Organizational culture, human resource policies and practices, and organizational structure and design.</a:t>
            </a:r>
            <a:endParaRPr b="0" i="0" sz="2000" u="none" cap="none" strike="noStrike">
              <a:solidFill>
                <a:srgbClr val="000000"/>
              </a:solidFill>
              <a:latin typeface="Verdana"/>
              <a:ea typeface="Verdana"/>
              <a:cs typeface="Verdana"/>
              <a:sym typeface="Verdana"/>
            </a:endParaRPr>
          </a:p>
        </p:txBody>
      </p:sp>
      <p:pic>
        <p:nvPicPr>
          <p:cNvPr id="1061" name="Google Shape;1061;p5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062" name="Google Shape;1062;p52">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6" name="Shape 1066"/>
        <p:cNvGrpSpPr/>
        <p:nvPr/>
      </p:nvGrpSpPr>
      <p:grpSpPr>
        <a:xfrm>
          <a:off x="0" y="0"/>
          <a:ext cx="0" cy="0"/>
          <a:chOff x="0" y="0"/>
          <a:chExt cx="0" cy="0"/>
        </a:xfrm>
      </p:grpSpPr>
      <p:pic>
        <p:nvPicPr>
          <p:cNvPr id="1067" name="Google Shape;1067;p5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68" name="Google Shape;1068;p5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9" name="Google Shape;1069;p5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0" name="Google Shape;1070;p5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71" name="Google Shape;1071;p5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72" name="Google Shape;1072;p5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73" name="Google Shape;1073;p5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74" name="Google Shape;1074;p53"/>
          <p:cNvSpPr txBox="1"/>
          <p:nvPr/>
        </p:nvSpPr>
        <p:spPr>
          <a:xfrm>
            <a:off x="2650377" y="543490"/>
            <a:ext cx="133081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OB MODEL</a:t>
            </a:r>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075" name="Google Shape;1075;p5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76" name="Google Shape;1076;p5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77" name="Google Shape;1077;p5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78" name="Google Shape;1078;p5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079" name="Google Shape;1079;p53">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grpSp>
        <p:nvGrpSpPr>
          <p:cNvPr id="1080" name="Google Shape;1080;p53"/>
          <p:cNvGrpSpPr/>
          <p:nvPr/>
        </p:nvGrpSpPr>
        <p:grpSpPr>
          <a:xfrm>
            <a:off x="541595" y="1237897"/>
            <a:ext cx="7919672" cy="4561996"/>
            <a:chOff x="1066800" y="1295400"/>
            <a:chExt cx="8077200" cy="4519613"/>
          </a:xfrm>
        </p:grpSpPr>
        <p:pic>
          <p:nvPicPr>
            <p:cNvPr id="1081" name="Google Shape;1081;p53"/>
            <p:cNvPicPr preferRelativeResize="0"/>
            <p:nvPr/>
          </p:nvPicPr>
          <p:blipFill rotWithShape="1">
            <a:blip r:embed="rId12">
              <a:alphaModFix/>
            </a:blip>
            <a:srcRect b="0" l="0" r="0" t="0"/>
            <a:stretch/>
          </p:blipFill>
          <p:spPr>
            <a:xfrm>
              <a:off x="2286000" y="1295400"/>
              <a:ext cx="3967163" cy="4519613"/>
            </a:xfrm>
            <a:prstGeom prst="rect">
              <a:avLst/>
            </a:prstGeom>
            <a:noFill/>
            <a:ln>
              <a:noFill/>
            </a:ln>
          </p:spPr>
        </p:pic>
        <p:sp>
          <p:nvSpPr>
            <p:cNvPr id="1082" name="Google Shape;1082;p53"/>
            <p:cNvSpPr/>
            <p:nvPr/>
          </p:nvSpPr>
          <p:spPr>
            <a:xfrm>
              <a:off x="6172200" y="2438400"/>
              <a:ext cx="457200" cy="3124200"/>
            </a:xfrm>
            <a:prstGeom prst="rightBrace">
              <a:avLst>
                <a:gd fmla="val 15786" name="adj1"/>
                <a:gd fmla="val 50000" name="adj2"/>
              </a:avLst>
            </a:prstGeom>
            <a:noFill/>
            <a:ln cap="flat" cmpd="sng" w="38100">
              <a:solidFill>
                <a:srgbClr val="00A16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400"/>
                <a:buFont typeface="Verdana"/>
                <a:buNone/>
              </a:pPr>
              <a:r>
                <a:t/>
              </a:r>
              <a:endParaRPr b="0" sz="1400">
                <a:solidFill>
                  <a:schemeClr val="dk1"/>
                </a:solidFill>
                <a:latin typeface="Verdana"/>
                <a:ea typeface="Verdana"/>
                <a:cs typeface="Verdana"/>
                <a:sym typeface="Verdana"/>
              </a:endParaRPr>
            </a:p>
          </p:txBody>
        </p:sp>
        <p:sp>
          <p:nvSpPr>
            <p:cNvPr id="1083" name="Google Shape;1083;p53"/>
            <p:cNvSpPr/>
            <p:nvPr/>
          </p:nvSpPr>
          <p:spPr>
            <a:xfrm>
              <a:off x="6172200" y="1295400"/>
              <a:ext cx="533400" cy="1066800"/>
            </a:xfrm>
            <a:prstGeom prst="rightBrace">
              <a:avLst>
                <a:gd fmla="val 15787" name="adj1"/>
                <a:gd fmla="val 50000" name="adj2"/>
              </a:avLst>
            </a:prstGeom>
            <a:noFill/>
            <a:ln cap="flat" cmpd="sng" w="38100">
              <a:solidFill>
                <a:srgbClr val="00A16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400"/>
                <a:buFont typeface="Verdana"/>
                <a:buNone/>
              </a:pPr>
              <a:r>
                <a:t/>
              </a:r>
              <a:endParaRPr b="0" sz="1400">
                <a:solidFill>
                  <a:schemeClr val="dk1"/>
                </a:solidFill>
                <a:latin typeface="Verdana"/>
                <a:ea typeface="Verdana"/>
                <a:cs typeface="Verdana"/>
                <a:sym typeface="Verdana"/>
              </a:endParaRPr>
            </a:p>
          </p:txBody>
        </p:sp>
        <p:sp>
          <p:nvSpPr>
            <p:cNvPr id="1084" name="Google Shape;1084;p53"/>
            <p:cNvSpPr txBox="1"/>
            <p:nvPr/>
          </p:nvSpPr>
          <p:spPr>
            <a:xfrm>
              <a:off x="6782022" y="3581400"/>
              <a:ext cx="2361978" cy="6413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A160"/>
                </a:buClr>
                <a:buSzPts val="1800"/>
                <a:buFont typeface="Verdana"/>
                <a:buNone/>
              </a:pPr>
              <a:r>
                <a:rPr b="0" lang="en-US" sz="1800">
                  <a:solidFill>
                    <a:srgbClr val="00A160"/>
                  </a:solidFill>
                  <a:latin typeface="Times New Roman"/>
                  <a:ea typeface="Times New Roman"/>
                  <a:cs typeface="Times New Roman"/>
                  <a:sym typeface="Times New Roman"/>
                </a:rPr>
                <a:t>Independent Variables (X)</a:t>
              </a:r>
              <a:endParaRPr/>
            </a:p>
          </p:txBody>
        </p:sp>
        <p:sp>
          <p:nvSpPr>
            <p:cNvPr id="1085" name="Google Shape;1085;p53"/>
            <p:cNvSpPr txBox="1"/>
            <p:nvPr/>
          </p:nvSpPr>
          <p:spPr>
            <a:xfrm>
              <a:off x="6782022" y="1447800"/>
              <a:ext cx="2361978" cy="6413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A160"/>
                </a:buClr>
                <a:buSzPts val="1800"/>
                <a:buFont typeface="Verdana"/>
                <a:buNone/>
              </a:pPr>
              <a:r>
                <a:rPr b="0" lang="en-US" sz="1800">
                  <a:solidFill>
                    <a:srgbClr val="00A160"/>
                  </a:solidFill>
                  <a:latin typeface="Times New Roman"/>
                  <a:ea typeface="Times New Roman"/>
                  <a:cs typeface="Times New Roman"/>
                  <a:sym typeface="Times New Roman"/>
                </a:rPr>
                <a:t>Dependent Variables (Y)</a:t>
              </a:r>
              <a:endParaRPr/>
            </a:p>
          </p:txBody>
        </p:sp>
        <p:sp>
          <p:nvSpPr>
            <p:cNvPr id="1086" name="Google Shape;1086;p53"/>
            <p:cNvSpPr/>
            <p:nvPr/>
          </p:nvSpPr>
          <p:spPr>
            <a:xfrm>
              <a:off x="1066800" y="2514600"/>
              <a:ext cx="1066800" cy="3048000"/>
            </a:xfrm>
            <a:prstGeom prst="upArrow">
              <a:avLst>
                <a:gd fmla="val 50000" name="adj1"/>
                <a:gd fmla="val 50000" name="adj2"/>
              </a:avLst>
            </a:prstGeom>
            <a:solidFill>
              <a:srgbClr val="D3E307"/>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53"/>
            <p:cNvSpPr txBox="1"/>
            <p:nvPr/>
          </p:nvSpPr>
          <p:spPr>
            <a:xfrm rot="-5400000">
              <a:off x="209550" y="3905250"/>
              <a:ext cx="2781300" cy="533400"/>
            </a:xfrm>
            <a:prstGeom prst="rect">
              <a:avLst/>
            </a:prstGeom>
            <a:noFill/>
            <a:ln>
              <a:noFill/>
            </a:ln>
          </p:spPr>
          <p:txBody>
            <a:bodyPr anchorCtr="1" anchor="ctr" bIns="45700" lIns="91425" spcFirstLastPara="1" rIns="91425" wrap="square" tIns="45700">
              <a:noAutofit/>
            </a:bodyPr>
            <a:lstStyle/>
            <a:p>
              <a:pPr indent="0" lvl="0" marL="0" marR="0" rtl="0" algn="l">
                <a:spcBef>
                  <a:spcPts val="0"/>
                </a:spcBef>
                <a:spcAft>
                  <a:spcPts val="0"/>
                </a:spcAft>
                <a:buNone/>
              </a:pPr>
              <a:r>
                <a:rPr b="0" lang="en-US" sz="2400">
                  <a:solidFill>
                    <a:srgbClr val="CC6600"/>
                  </a:solidFill>
                  <a:latin typeface="Calibri"/>
                  <a:ea typeface="Calibri"/>
                  <a:cs typeface="Calibri"/>
                  <a:sym typeface="Calibri"/>
                </a:rPr>
                <a:t>Three Levels</a:t>
              </a:r>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1" name="Shape 1091"/>
        <p:cNvGrpSpPr/>
        <p:nvPr/>
      </p:nvGrpSpPr>
      <p:grpSpPr>
        <a:xfrm>
          <a:off x="0" y="0"/>
          <a:ext cx="0" cy="0"/>
          <a:chOff x="0" y="0"/>
          <a:chExt cx="0" cy="0"/>
        </a:xfrm>
      </p:grpSpPr>
      <p:pic>
        <p:nvPicPr>
          <p:cNvPr id="1092" name="Google Shape;1092;p5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93" name="Google Shape;1093;p5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4" name="Google Shape;1094;p5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5" name="Google Shape;1095;p5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96" name="Google Shape;1096;p54"/>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97" name="Google Shape;1097;p5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98" name="Google Shape;1098;p5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099" name="Google Shape;1099;p54"/>
          <p:cNvSpPr txBox="1"/>
          <p:nvPr/>
        </p:nvSpPr>
        <p:spPr>
          <a:xfrm>
            <a:off x="2477436" y="543490"/>
            <a:ext cx="436299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Summary and Managerial Implications</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100" name="Google Shape;1100;p5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01" name="Google Shape;1101;p5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102" name="Google Shape;1102;p5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103" name="Google Shape;1103;p54"/>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104" name="Google Shape;1104;p54">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
        <p:nvSpPr>
          <p:cNvPr id="1105" name="Google Shape;1105;p54"/>
          <p:cNvSpPr txBox="1"/>
          <p:nvPr/>
        </p:nvSpPr>
        <p:spPr>
          <a:xfrm>
            <a:off x="402609" y="2029179"/>
            <a:ext cx="8018060" cy="3477875"/>
          </a:xfrm>
          <a:prstGeom prst="rect">
            <a:avLst/>
          </a:prstGeom>
          <a:noFill/>
          <a:ln>
            <a:noFill/>
          </a:ln>
        </p:spPr>
        <p:txBody>
          <a:bodyPr anchorCtr="0" anchor="t" bIns="45700" lIns="91425" spcFirstLastPara="1" rIns="91425" wrap="square" tIns="45700">
            <a:spAutoFit/>
          </a:bodyPr>
          <a:lstStyle/>
          <a:p>
            <a:pPr indent="-271463" lvl="1" marL="45085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Managers need to develop their interpersonal skills to be effective.</a:t>
            </a:r>
            <a:endParaRPr/>
          </a:p>
          <a:p>
            <a:pPr indent="-271463" lvl="1" marL="450850" marR="0" rtl="0" algn="l">
              <a:lnSpc>
                <a:spcPct val="100000"/>
              </a:lnSpc>
              <a:spcBef>
                <a:spcPts val="2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OB focuses on how to improve factors that make organizations more effective.</a:t>
            </a:r>
            <a:endParaRPr/>
          </a:p>
          <a:p>
            <a:pPr indent="-271463" lvl="1" marL="450850" marR="0" rtl="0" algn="l">
              <a:lnSpc>
                <a:spcPct val="100000"/>
              </a:lnSpc>
              <a:spcBef>
                <a:spcPts val="2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The best predictions of behavior are made from a combination of systematic study and intuition.</a:t>
            </a:r>
            <a:endParaRPr/>
          </a:p>
          <a:p>
            <a:pPr indent="-271463" lvl="1" marL="450850" marR="0" rtl="0" algn="l">
              <a:lnSpc>
                <a:spcPct val="100000"/>
              </a:lnSpc>
              <a:spcBef>
                <a:spcPts val="2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Situational variables moderate cause-and-effect relationships—which is why OB theories are contingent.</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9" name="Shape 1109"/>
        <p:cNvGrpSpPr/>
        <p:nvPr/>
      </p:nvGrpSpPr>
      <p:grpSpPr>
        <a:xfrm>
          <a:off x="0" y="0"/>
          <a:ext cx="0" cy="0"/>
          <a:chOff x="0" y="0"/>
          <a:chExt cx="0" cy="0"/>
        </a:xfrm>
      </p:grpSpPr>
      <p:pic>
        <p:nvPicPr>
          <p:cNvPr id="1110" name="Google Shape;1110;p55"/>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111" name="Google Shape;1111;p55"/>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2" name="Google Shape;1112;p55"/>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3" name="Google Shape;1113;p55"/>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14" name="Google Shape;1114;p55"/>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115" name="Google Shape;1115;p55"/>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116" name="Google Shape;1116;p55"/>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117" name="Google Shape;1117;p55"/>
          <p:cNvSpPr txBox="1"/>
          <p:nvPr/>
        </p:nvSpPr>
        <p:spPr>
          <a:xfrm>
            <a:off x="2477436" y="543490"/>
            <a:ext cx="4362999" cy="11387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Calibri"/>
                <a:ea typeface="Calibri"/>
                <a:cs typeface="Calibri"/>
                <a:sym typeface="Calibri"/>
              </a:rPr>
              <a:t>Summary and Managerial Implications</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118" name="Google Shape;1118;p5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19" name="Google Shape;1119;p55"/>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120" name="Google Shape;1120;p55"/>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121" name="Google Shape;1121;p55"/>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122" name="Google Shape;1122;p55">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
        <p:nvSpPr>
          <p:cNvPr id="1123" name="Google Shape;1123;p55"/>
          <p:cNvSpPr txBox="1"/>
          <p:nvPr/>
        </p:nvSpPr>
        <p:spPr>
          <a:xfrm>
            <a:off x="402609" y="2770692"/>
            <a:ext cx="7956644" cy="1323439"/>
          </a:xfrm>
          <a:prstGeom prst="rect">
            <a:avLst/>
          </a:prstGeom>
          <a:noFill/>
          <a:ln>
            <a:noFill/>
          </a:ln>
        </p:spPr>
        <p:txBody>
          <a:bodyPr anchorCtr="0" anchor="t" bIns="45700" lIns="91425" spcFirstLastPara="1" rIns="91425" wrap="square" tIns="45700">
            <a:spAutoFit/>
          </a:bodyPr>
          <a:lstStyle/>
          <a:p>
            <a:pPr indent="-271463" lvl="1" marL="450850" marR="0" rtl="0" algn="l">
              <a:lnSpc>
                <a:spcPct val="100000"/>
              </a:lnSpc>
              <a:spcBef>
                <a:spcPts val="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There are many OB challenges and opportunities for managers today.</a:t>
            </a:r>
            <a:endParaRPr/>
          </a:p>
          <a:p>
            <a:pPr indent="-271463" lvl="1" marL="450850" marR="0" rtl="0" algn="l">
              <a:lnSpc>
                <a:spcPct val="100000"/>
              </a:lnSpc>
              <a:spcBef>
                <a:spcPts val="2000"/>
              </a:spcBef>
              <a:spcAft>
                <a:spcPts val="0"/>
              </a:spcAft>
              <a:buClr>
                <a:srgbClr val="000000"/>
              </a:buClr>
              <a:buSzPts val="1600"/>
              <a:buFont typeface="Verdana"/>
              <a:buChar char="•"/>
            </a:pPr>
            <a:r>
              <a:rPr b="0" i="0" lang="en-US" sz="2000" u="none" cap="none" strike="noStrike">
                <a:solidFill>
                  <a:srgbClr val="000000"/>
                </a:solidFill>
                <a:latin typeface="Verdana"/>
                <a:ea typeface="Verdana"/>
                <a:cs typeface="Verdana"/>
                <a:sym typeface="Verdana"/>
              </a:rPr>
              <a:t>The textbook is based on the contingent OB model.</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7" name="Shape 1127"/>
        <p:cNvGrpSpPr/>
        <p:nvPr/>
      </p:nvGrpSpPr>
      <p:grpSpPr>
        <a:xfrm>
          <a:off x="0" y="0"/>
          <a:ext cx="0" cy="0"/>
          <a:chOff x="0" y="0"/>
          <a:chExt cx="0" cy="0"/>
        </a:xfrm>
      </p:grpSpPr>
      <p:pic>
        <p:nvPicPr>
          <p:cNvPr id="1128" name="Google Shape;1128;p56"/>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129" name="Google Shape;1129;p56"/>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0" name="Google Shape;1130;p56"/>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1" name="Google Shape;1131;p56"/>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32" name="Google Shape;1132;p5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133" name="Google Shape;1133;p5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134" name="Google Shape;1134;p5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135" name="Google Shape;1135;p56"/>
          <p:cNvSpPr txBox="1"/>
          <p:nvPr/>
        </p:nvSpPr>
        <p:spPr>
          <a:xfrm>
            <a:off x="2477436" y="543490"/>
            <a:ext cx="4362999" cy="11387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0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rgbClr val="FF9518"/>
              </a:solidFill>
              <a:latin typeface="Tajawal Medium"/>
              <a:ea typeface="Tajawal Medium"/>
              <a:cs typeface="Tajawal Medium"/>
              <a:sym typeface="Tajawal Medium"/>
            </a:endParaRPr>
          </a:p>
        </p:txBody>
      </p:sp>
      <p:sp>
        <p:nvSpPr>
          <p:cNvPr id="1136" name="Google Shape;1136;p5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37" name="Google Shape;1137;p56"/>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138" name="Google Shape;1138;p56"/>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139" name="Google Shape;1139;p56"/>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pic>
        <p:nvPicPr>
          <p:cNvPr id="1140" name="Google Shape;1140;p56">
            <a:hlinkClick action="ppaction://hlinksldjump" r:id="rId10"/>
          </p:cNvPr>
          <p:cNvPicPr preferRelativeResize="0"/>
          <p:nvPr/>
        </p:nvPicPr>
        <p:blipFill rotWithShape="1">
          <a:blip r:embed="rId11">
            <a:alphaModFix/>
          </a:blip>
          <a:srcRect b="0" l="0" r="0" t="0"/>
          <a:stretch/>
        </p:blipFill>
        <p:spPr>
          <a:xfrm>
            <a:off x="-3558275" y="683414"/>
            <a:ext cx="3048000" cy="1714500"/>
          </a:xfrm>
          <a:prstGeom prst="rect">
            <a:avLst/>
          </a:prstGeom>
          <a:noFill/>
          <a:ln cap="flat" cmpd="sng" w="9525">
            <a:solidFill>
              <a:srgbClr val="D3D3D3"/>
            </a:solidFill>
            <a:prstDash val="solid"/>
            <a:round/>
            <a:headEnd len="sm" w="sm" type="none"/>
            <a:tailEnd len="sm" w="sm" type="none"/>
          </a:ln>
        </p:spPr>
      </p:pic>
      <p:sp>
        <p:nvSpPr>
          <p:cNvPr id="1141" name="Google Shape;1141;p56"/>
          <p:cNvSpPr txBox="1"/>
          <p:nvPr/>
        </p:nvSpPr>
        <p:spPr>
          <a:xfrm>
            <a:off x="402609" y="2770692"/>
            <a:ext cx="7956644" cy="400110"/>
          </a:xfrm>
          <a:prstGeom prst="rect">
            <a:avLst/>
          </a:prstGeom>
          <a:noFill/>
          <a:ln>
            <a:noFill/>
          </a:ln>
        </p:spPr>
        <p:txBody>
          <a:bodyPr anchorCtr="0" anchor="t" bIns="45700" lIns="91425" spcFirstLastPara="1" rIns="91425" wrap="square" tIns="45700">
            <a:spAutoFit/>
          </a:bodyPr>
          <a:lstStyle/>
          <a:p>
            <a:pPr indent="0" lvl="1" marL="179387" marR="0" rtl="0" algn="l">
              <a:lnSpc>
                <a:spcPct val="100000"/>
              </a:lnSpc>
              <a:spcBef>
                <a:spcPts val="0"/>
              </a:spcBef>
              <a:spcAft>
                <a:spcPts val="0"/>
              </a:spcAft>
              <a:buNone/>
            </a:pPr>
            <a:r>
              <a:rPr b="0" i="0" lang="en-US" sz="2000" u="none" cap="none" strike="noStrike">
                <a:solidFill>
                  <a:srgbClr val="000000"/>
                </a:solidFill>
                <a:latin typeface="Verdana"/>
                <a:ea typeface="Verdana"/>
                <a:cs typeface="Verdana"/>
                <a:sym typeface="Verdana"/>
              </a:rPr>
              <a:t>Thank you</a:t>
            </a:r>
            <a:endParaRPr b="0" i="0" sz="2000" u="none" cap="none" strike="noStrike">
              <a:solidFill>
                <a:srgbClr val="000000"/>
              </a:solidFill>
              <a:latin typeface="Verdana"/>
              <a:ea typeface="Verdana"/>
              <a:cs typeface="Verdana"/>
              <a:sym typeface="Verdana"/>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