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440" r:id="rId2"/>
    <p:sldId id="484" r:id="rId3"/>
    <p:sldId id="499" r:id="rId4"/>
    <p:sldId id="516" r:id="rId5"/>
    <p:sldId id="520" r:id="rId6"/>
    <p:sldId id="515" r:id="rId7"/>
    <p:sldId id="517" r:id="rId8"/>
    <p:sldId id="518" r:id="rId9"/>
    <p:sldId id="519" r:id="rId10"/>
    <p:sldId id="523" r:id="rId11"/>
    <p:sldId id="503" r:id="rId12"/>
    <p:sldId id="521" r:id="rId13"/>
    <p:sldId id="504" r:id="rId14"/>
    <p:sldId id="505" r:id="rId15"/>
    <p:sldId id="506" r:id="rId16"/>
    <p:sldId id="507" r:id="rId17"/>
    <p:sldId id="508" r:id="rId18"/>
    <p:sldId id="509" r:id="rId19"/>
    <p:sldId id="522" r:id="rId20"/>
    <p:sldId id="510" r:id="rId21"/>
    <p:sldId id="511" r:id="rId22"/>
    <p:sldId id="512" r:id="rId23"/>
    <p:sldId id="513" r:id="rId24"/>
    <p:sldId id="514" r:id="rId25"/>
    <p:sldId id="474" r:id="rId26"/>
    <p:sldId id="481" r:id="rId27"/>
    <p:sldId id="482" r:id="rId28"/>
    <p:sldId id="30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C01"/>
    <a:srgbClr val="24A9E1"/>
    <a:srgbClr val="FF9518"/>
    <a:srgbClr val="00AAE6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9" autoAdjust="0"/>
    <p:restoredTop sz="94660"/>
  </p:normalViewPr>
  <p:slideViewPr>
    <p:cSldViewPr snapToGrid="0">
      <p:cViewPr varScale="1">
        <p:scale>
          <a:sx n="54" d="100"/>
          <a:sy n="54" d="100"/>
        </p:scale>
        <p:origin x="72" y="2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D1E7F2-CA2B-4ADA-AE50-0D59D277A23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C9E5BE23-E3BB-4E74-9F68-452308C27416}">
      <dgm:prSet phldrT="[Text]"/>
      <dgm:spPr>
        <a:solidFill>
          <a:srgbClr val="FF9518">
            <a:alpha val="50000"/>
          </a:srgbClr>
        </a:solidFill>
      </dgm:spPr>
      <dgm:t>
        <a:bodyPr/>
        <a:lstStyle/>
        <a:p>
          <a:r>
            <a:rPr lang="en-US" dirty="0"/>
            <a:t>Leadership</a:t>
          </a:r>
        </a:p>
      </dgm:t>
    </dgm:pt>
    <dgm:pt modelId="{2A1F7219-BC53-4FA9-A3FA-F3A2CD0DF023}" type="parTrans" cxnId="{FAEF979D-9883-47B6-9A61-8484518F1259}">
      <dgm:prSet/>
      <dgm:spPr/>
      <dgm:t>
        <a:bodyPr/>
        <a:lstStyle/>
        <a:p>
          <a:endParaRPr lang="en-US"/>
        </a:p>
      </dgm:t>
    </dgm:pt>
    <dgm:pt modelId="{C3DE7AC0-C255-4EB9-BBF8-4F588472AC21}" type="sibTrans" cxnId="{FAEF979D-9883-47B6-9A61-8484518F1259}">
      <dgm:prSet/>
      <dgm:spPr/>
      <dgm:t>
        <a:bodyPr/>
        <a:lstStyle/>
        <a:p>
          <a:endParaRPr lang="en-US"/>
        </a:p>
      </dgm:t>
    </dgm:pt>
    <dgm:pt modelId="{94EFBF99-C1E7-43A9-B291-D4ACF8E87C7A}">
      <dgm:prSet phldrT="[Text]"/>
      <dgm:spPr/>
      <dgm:t>
        <a:bodyPr/>
        <a:lstStyle/>
        <a:p>
          <a:r>
            <a:rPr lang="en-US" dirty="0"/>
            <a:t>Digitization &amp; Digitalization</a:t>
          </a:r>
        </a:p>
      </dgm:t>
    </dgm:pt>
    <dgm:pt modelId="{2772B259-950F-418B-90C4-3E7BFC61DCC3}" type="parTrans" cxnId="{2E6B03FF-A01F-4852-81E3-95FA5DBD5B70}">
      <dgm:prSet/>
      <dgm:spPr/>
      <dgm:t>
        <a:bodyPr/>
        <a:lstStyle/>
        <a:p>
          <a:endParaRPr lang="en-US"/>
        </a:p>
      </dgm:t>
    </dgm:pt>
    <dgm:pt modelId="{05997630-519E-4F59-962C-E59B9FBAE83B}" type="sibTrans" cxnId="{2E6B03FF-A01F-4852-81E3-95FA5DBD5B70}">
      <dgm:prSet/>
      <dgm:spPr/>
      <dgm:t>
        <a:bodyPr/>
        <a:lstStyle/>
        <a:p>
          <a:endParaRPr lang="en-US"/>
        </a:p>
      </dgm:t>
    </dgm:pt>
    <dgm:pt modelId="{04248F09-A79F-44BA-9292-838E29A9CB53}">
      <dgm:prSet phldrT="[Text]"/>
      <dgm:spPr>
        <a:solidFill>
          <a:srgbClr val="7030A0">
            <a:alpha val="50000"/>
          </a:srgbClr>
        </a:solidFill>
      </dgm:spPr>
      <dgm:t>
        <a:bodyPr/>
        <a:lstStyle/>
        <a:p>
          <a:r>
            <a:rPr lang="en-US" dirty="0"/>
            <a:t>Media</a:t>
          </a:r>
        </a:p>
      </dgm:t>
    </dgm:pt>
    <dgm:pt modelId="{20DE29F9-8B34-4B74-BCCF-6C7E63F8A24B}" type="parTrans" cxnId="{4B2E74B7-164F-4B63-9A9C-5C56820147F4}">
      <dgm:prSet/>
      <dgm:spPr/>
      <dgm:t>
        <a:bodyPr/>
        <a:lstStyle/>
        <a:p>
          <a:endParaRPr lang="en-US"/>
        </a:p>
      </dgm:t>
    </dgm:pt>
    <dgm:pt modelId="{E7E33E87-7A5B-48FD-8B41-1DDCE793D583}" type="sibTrans" cxnId="{4B2E74B7-164F-4B63-9A9C-5C56820147F4}">
      <dgm:prSet/>
      <dgm:spPr/>
      <dgm:t>
        <a:bodyPr/>
        <a:lstStyle/>
        <a:p>
          <a:endParaRPr lang="en-US"/>
        </a:p>
      </dgm:t>
    </dgm:pt>
    <dgm:pt modelId="{A5E0D1BB-97FA-4842-ADC2-7DB009B7DF0B}" type="pres">
      <dgm:prSet presAssocID="{CDD1E7F2-CA2B-4ADA-AE50-0D59D277A235}" presName="compositeShape" presStyleCnt="0">
        <dgm:presLayoutVars>
          <dgm:chMax val="7"/>
          <dgm:dir/>
          <dgm:resizeHandles val="exact"/>
        </dgm:presLayoutVars>
      </dgm:prSet>
      <dgm:spPr/>
    </dgm:pt>
    <dgm:pt modelId="{84539E34-DD80-4571-9EA4-ABC32B363390}" type="pres">
      <dgm:prSet presAssocID="{C9E5BE23-E3BB-4E74-9F68-452308C27416}" presName="circ1" presStyleLbl="vennNode1" presStyleIdx="0" presStyleCnt="3"/>
      <dgm:spPr/>
    </dgm:pt>
    <dgm:pt modelId="{648AF4E7-76AD-41AA-B9A2-22D658CB850A}" type="pres">
      <dgm:prSet presAssocID="{C9E5BE23-E3BB-4E74-9F68-452308C2741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5AFD1EE-72B3-4126-B034-4C4D5FE4A92E}" type="pres">
      <dgm:prSet presAssocID="{94EFBF99-C1E7-43A9-B291-D4ACF8E87C7A}" presName="circ2" presStyleLbl="vennNode1" presStyleIdx="1" presStyleCnt="3"/>
      <dgm:spPr/>
    </dgm:pt>
    <dgm:pt modelId="{853A9235-EFDD-4030-A80A-6BD9DFF6C559}" type="pres">
      <dgm:prSet presAssocID="{94EFBF99-C1E7-43A9-B291-D4ACF8E87C7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9FD89D8B-672F-4128-A670-8B30EAEF0804}" type="pres">
      <dgm:prSet presAssocID="{04248F09-A79F-44BA-9292-838E29A9CB53}" presName="circ3" presStyleLbl="vennNode1" presStyleIdx="2" presStyleCnt="3"/>
      <dgm:spPr/>
    </dgm:pt>
    <dgm:pt modelId="{DF774726-ABAD-420B-B698-B9AAB55C25A6}" type="pres">
      <dgm:prSet presAssocID="{04248F09-A79F-44BA-9292-838E29A9CB5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1B069809-CD51-4E0F-A57E-1AC08357788F}" type="presOf" srcId="{94EFBF99-C1E7-43A9-B291-D4ACF8E87C7A}" destId="{853A9235-EFDD-4030-A80A-6BD9DFF6C559}" srcOrd="1" destOrd="0" presId="urn:microsoft.com/office/officeart/2005/8/layout/venn1"/>
    <dgm:cxn modelId="{22CD1814-DE9B-4F05-A614-96B16EF084B7}" type="presOf" srcId="{C9E5BE23-E3BB-4E74-9F68-452308C27416}" destId="{648AF4E7-76AD-41AA-B9A2-22D658CB850A}" srcOrd="1" destOrd="0" presId="urn:microsoft.com/office/officeart/2005/8/layout/venn1"/>
    <dgm:cxn modelId="{25DCD620-B986-4159-A51A-FC2F0C2F0F3A}" type="presOf" srcId="{C9E5BE23-E3BB-4E74-9F68-452308C27416}" destId="{84539E34-DD80-4571-9EA4-ABC32B363390}" srcOrd="0" destOrd="0" presId="urn:microsoft.com/office/officeart/2005/8/layout/venn1"/>
    <dgm:cxn modelId="{D074A829-E211-4931-8742-A7E30AABEA87}" type="presOf" srcId="{04248F09-A79F-44BA-9292-838E29A9CB53}" destId="{DF774726-ABAD-420B-B698-B9AAB55C25A6}" srcOrd="1" destOrd="0" presId="urn:microsoft.com/office/officeart/2005/8/layout/venn1"/>
    <dgm:cxn modelId="{7DF4B743-58BB-401F-81BE-1AA2AE338F5E}" type="presOf" srcId="{CDD1E7F2-CA2B-4ADA-AE50-0D59D277A235}" destId="{A5E0D1BB-97FA-4842-ADC2-7DB009B7DF0B}" srcOrd="0" destOrd="0" presId="urn:microsoft.com/office/officeart/2005/8/layout/venn1"/>
    <dgm:cxn modelId="{9616AF46-6D5E-4414-ACB8-1B2B0B1511DA}" type="presOf" srcId="{04248F09-A79F-44BA-9292-838E29A9CB53}" destId="{9FD89D8B-672F-4128-A670-8B30EAEF0804}" srcOrd="0" destOrd="0" presId="urn:microsoft.com/office/officeart/2005/8/layout/venn1"/>
    <dgm:cxn modelId="{07BC9767-2F37-4B8B-9EB3-3DF270E25F03}" type="presOf" srcId="{94EFBF99-C1E7-43A9-B291-D4ACF8E87C7A}" destId="{55AFD1EE-72B3-4126-B034-4C4D5FE4A92E}" srcOrd="0" destOrd="0" presId="urn:microsoft.com/office/officeart/2005/8/layout/venn1"/>
    <dgm:cxn modelId="{FAEF979D-9883-47B6-9A61-8484518F1259}" srcId="{CDD1E7F2-CA2B-4ADA-AE50-0D59D277A235}" destId="{C9E5BE23-E3BB-4E74-9F68-452308C27416}" srcOrd="0" destOrd="0" parTransId="{2A1F7219-BC53-4FA9-A3FA-F3A2CD0DF023}" sibTransId="{C3DE7AC0-C255-4EB9-BBF8-4F588472AC21}"/>
    <dgm:cxn modelId="{4B2E74B7-164F-4B63-9A9C-5C56820147F4}" srcId="{CDD1E7F2-CA2B-4ADA-AE50-0D59D277A235}" destId="{04248F09-A79F-44BA-9292-838E29A9CB53}" srcOrd="2" destOrd="0" parTransId="{20DE29F9-8B34-4B74-BCCF-6C7E63F8A24B}" sibTransId="{E7E33E87-7A5B-48FD-8B41-1DDCE793D583}"/>
    <dgm:cxn modelId="{2E6B03FF-A01F-4852-81E3-95FA5DBD5B70}" srcId="{CDD1E7F2-CA2B-4ADA-AE50-0D59D277A235}" destId="{94EFBF99-C1E7-43A9-B291-D4ACF8E87C7A}" srcOrd="1" destOrd="0" parTransId="{2772B259-950F-418B-90C4-3E7BFC61DCC3}" sibTransId="{05997630-519E-4F59-962C-E59B9FBAE83B}"/>
    <dgm:cxn modelId="{F58F8410-810C-4457-8270-3BE96B497A8D}" type="presParOf" srcId="{A5E0D1BB-97FA-4842-ADC2-7DB009B7DF0B}" destId="{84539E34-DD80-4571-9EA4-ABC32B363390}" srcOrd="0" destOrd="0" presId="urn:microsoft.com/office/officeart/2005/8/layout/venn1"/>
    <dgm:cxn modelId="{715C2157-3F6F-4B10-9589-8CCB87176765}" type="presParOf" srcId="{A5E0D1BB-97FA-4842-ADC2-7DB009B7DF0B}" destId="{648AF4E7-76AD-41AA-B9A2-22D658CB850A}" srcOrd="1" destOrd="0" presId="urn:microsoft.com/office/officeart/2005/8/layout/venn1"/>
    <dgm:cxn modelId="{04F870A7-1B96-4369-99E7-FD29B348DB4C}" type="presParOf" srcId="{A5E0D1BB-97FA-4842-ADC2-7DB009B7DF0B}" destId="{55AFD1EE-72B3-4126-B034-4C4D5FE4A92E}" srcOrd="2" destOrd="0" presId="urn:microsoft.com/office/officeart/2005/8/layout/venn1"/>
    <dgm:cxn modelId="{75D8F6A0-EF17-4961-AB3E-A3F6A3FBF05D}" type="presParOf" srcId="{A5E0D1BB-97FA-4842-ADC2-7DB009B7DF0B}" destId="{853A9235-EFDD-4030-A80A-6BD9DFF6C559}" srcOrd="3" destOrd="0" presId="urn:microsoft.com/office/officeart/2005/8/layout/venn1"/>
    <dgm:cxn modelId="{A4980B20-DCEA-4545-99E5-FE6644CB4776}" type="presParOf" srcId="{A5E0D1BB-97FA-4842-ADC2-7DB009B7DF0B}" destId="{9FD89D8B-672F-4128-A670-8B30EAEF0804}" srcOrd="4" destOrd="0" presId="urn:microsoft.com/office/officeart/2005/8/layout/venn1"/>
    <dgm:cxn modelId="{A73F333A-7515-493D-AC9F-105C44FDE28B}" type="presParOf" srcId="{A5E0D1BB-97FA-4842-ADC2-7DB009B7DF0B}" destId="{DF774726-ABAD-420B-B698-B9AAB55C25A6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39E34-DD80-4571-9EA4-ABC32B363390}">
      <dsp:nvSpPr>
        <dsp:cNvPr id="0" name=""/>
        <dsp:cNvSpPr/>
      </dsp:nvSpPr>
      <dsp:spPr>
        <a:xfrm>
          <a:off x="1741723" y="41516"/>
          <a:ext cx="1992773" cy="1992773"/>
        </a:xfrm>
        <a:prstGeom prst="ellipse">
          <a:avLst/>
        </a:prstGeom>
        <a:solidFill>
          <a:srgbClr val="FF9518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Leadership</a:t>
          </a:r>
        </a:p>
      </dsp:txBody>
      <dsp:txXfrm>
        <a:off x="2007426" y="390251"/>
        <a:ext cx="1461367" cy="896748"/>
      </dsp:txXfrm>
    </dsp:sp>
    <dsp:sp modelId="{55AFD1EE-72B3-4126-B034-4C4D5FE4A92E}">
      <dsp:nvSpPr>
        <dsp:cNvPr id="0" name=""/>
        <dsp:cNvSpPr/>
      </dsp:nvSpPr>
      <dsp:spPr>
        <a:xfrm>
          <a:off x="2460782" y="1286999"/>
          <a:ext cx="1992773" cy="199277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Digitization &amp; Digitalization</a:t>
          </a:r>
        </a:p>
      </dsp:txBody>
      <dsp:txXfrm>
        <a:off x="3070238" y="1801799"/>
        <a:ext cx="1195664" cy="1096025"/>
      </dsp:txXfrm>
    </dsp:sp>
    <dsp:sp modelId="{9FD89D8B-672F-4128-A670-8B30EAEF0804}">
      <dsp:nvSpPr>
        <dsp:cNvPr id="0" name=""/>
        <dsp:cNvSpPr/>
      </dsp:nvSpPr>
      <dsp:spPr>
        <a:xfrm>
          <a:off x="1022664" y="1286999"/>
          <a:ext cx="1992773" cy="1992773"/>
        </a:xfrm>
        <a:prstGeom prst="ellipse">
          <a:avLst/>
        </a:prstGeom>
        <a:solidFill>
          <a:srgbClr val="7030A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Media</a:t>
          </a:r>
        </a:p>
      </dsp:txBody>
      <dsp:txXfrm>
        <a:off x="1210317" y="1801799"/>
        <a:ext cx="1195664" cy="10960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069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733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740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6035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Lesson descriptions should be brief.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510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229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03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6.emf"/><Relationship Id="rId4" Type="http://schemas.openxmlformats.org/officeDocument/2006/relationships/image" Target="../media/image15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6.emf"/><Relationship Id="rId4" Type="http://schemas.openxmlformats.org/officeDocument/2006/relationships/image" Target="../media/image15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618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Lecture1 – Live Session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2710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716" y="208296"/>
            <a:ext cx="574097" cy="6501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5526" y="3620573"/>
            <a:ext cx="221078" cy="25035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775107" y="3045209"/>
            <a:ext cx="24432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Lecture1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Live session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8778B0-6D9D-2657-EAE7-40EE4C886EE8}"/>
              </a:ext>
            </a:extLst>
          </p:cNvPr>
          <p:cNvSpPr txBox="1"/>
          <p:nvPr/>
        </p:nvSpPr>
        <p:spPr>
          <a:xfrm>
            <a:off x="5165765" y="733866"/>
            <a:ext cx="5994365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u="sng" dirty="0">
                <a:solidFill>
                  <a:srgbClr val="FF8C0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Aims from Live sessions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Go deep by discussion and examples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Connect Lectures’ Topics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Answer Questions 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endParaRPr lang="en-US" sz="24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A86AF3D-956E-D079-28E8-C38825D64C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0080507"/>
              </p:ext>
            </p:extLst>
          </p:nvPr>
        </p:nvGraphicFramePr>
        <p:xfrm>
          <a:off x="6495803" y="3182587"/>
          <a:ext cx="5476220" cy="3321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15554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8A498-8C31-AED8-DFA4-2560ACD2EE8C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pic>
        <p:nvPicPr>
          <p:cNvPr id="6" name="Picture 5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A777D081-C198-1A52-AF80-F2BFEE4D00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265" y="1730852"/>
            <a:ext cx="8117442" cy="456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429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702D58-C8B6-4871-EE19-B9F508981D2D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BE39350-ECA8-1075-E41D-9D52403FD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79" y="3532477"/>
            <a:ext cx="12192000" cy="33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142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702D58-C8B6-4871-EE19-B9F508981D2D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0DBCB1-719B-D261-E947-F8FF43C0E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25681"/>
            <a:ext cx="12192000" cy="332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27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A5610474-3C14-2A93-0ADA-5E247997F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476" y="1802218"/>
            <a:ext cx="8153397" cy="45862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C98BD9-D48C-7992-EFA7-49696D03CF18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593538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CFBC73-60EA-8FA0-5ED9-EE2AA3B3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0" y="3488375"/>
            <a:ext cx="12192000" cy="32047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63BD07-2C25-F272-D4E2-652481B3ED4A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2685067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79D7AE-3333-B7B7-8162-F035D2DEA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8637"/>
            <a:ext cx="12192000" cy="44021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B06F2C-5CD0-9E5C-924A-EDB1578EE4B5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4251660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5702785" y="47871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Quiz Inquiries</a:t>
            </a:r>
            <a:endParaRPr lang="en-US" b="1" dirty="0">
              <a:solidFill>
                <a:srgbClr val="0A1F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98BD9-D48C-7992-EFA7-49696D03CF18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C8BF43-DCFF-72D0-E45C-68410434D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0" y="3584936"/>
            <a:ext cx="12192000" cy="329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5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20832" y="543490"/>
            <a:ext cx="2637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ICEBERG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17304" y="356500"/>
            <a:ext cx="25442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Live sessions</a:t>
            </a:r>
            <a:endParaRPr lang="en-US" sz="27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 descr="A video player with a play button&#10;&#10;Description automatically generated with low confidence">
            <a:extLst>
              <a:ext uri="{FF2B5EF4-FFF2-40B4-BE49-F238E27FC236}">
                <a16:creationId xmlns:a16="http://schemas.microsoft.com/office/drawing/2014/main" id="{29A2CFD0-863F-612E-2CE0-1AAC952B6F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210" y="456210"/>
            <a:ext cx="5854535" cy="585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269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14" name="Picture 13" descr="Shape, circle&#10;&#10;Description automatically generated">
            <a:extLst>
              <a:ext uri="{FF2B5EF4-FFF2-40B4-BE49-F238E27FC236}">
                <a16:creationId xmlns:a16="http://schemas.microsoft.com/office/drawing/2014/main" id="{36DD231E-8555-AA11-DC31-8906CFC6BE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112" y="1245394"/>
            <a:ext cx="7635592" cy="50903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C2EC851-54B4-AFA1-0F30-C0210B7016BA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3357241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EC851-54B4-AFA1-0F30-C0210B7016BA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pic>
        <p:nvPicPr>
          <p:cNvPr id="7" name="Picture 6" descr="A picture containing text, handwriting, person, office supplies&#10;&#10;Description automatically generated">
            <a:extLst>
              <a:ext uri="{FF2B5EF4-FFF2-40B4-BE49-F238E27FC236}">
                <a16:creationId xmlns:a16="http://schemas.microsoft.com/office/drawing/2014/main" id="{ADF429E4-A23B-2F78-1574-BE4BFC226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476" y="2393738"/>
            <a:ext cx="8166524" cy="408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440F5E0C-3797-E3B9-FB35-BC3AFD993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262" y="1385730"/>
            <a:ext cx="7521939" cy="4720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6E781-1D81-0D63-F8CE-074688AF397D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2630733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C5D9F4F-7FC1-95F8-88B1-D75E97591A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2"/>
          <a:stretch/>
        </p:blipFill>
        <p:spPr>
          <a:xfrm>
            <a:off x="4199737" y="1189497"/>
            <a:ext cx="7262409" cy="525470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CC20E7-730C-1309-EB3D-BC4458114CE3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4022096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933BE86A-381C-6BDE-5E43-FE8A4B12CF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74" y="1489675"/>
            <a:ext cx="7818380" cy="48161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62E04A-D7E8-1540-D04F-F30790CC1C81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1100707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4BEBE40B-F7C4-36CE-1611-CB42F9AE9B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661"/>
          <a:stretch/>
        </p:blipFill>
        <p:spPr>
          <a:xfrm>
            <a:off x="4087865" y="1195448"/>
            <a:ext cx="8093245" cy="51930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E6FF6C-506C-BDDA-444E-5C91C319521C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1769912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6B5A055D-E083-1052-3122-46240DAE60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840" y="1455505"/>
            <a:ext cx="7731595" cy="454231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A7E6EA-6BC0-B74A-BB51-30E4DA8A3A0F}"/>
              </a:ext>
            </a:extLst>
          </p:cNvPr>
          <p:cNvSpPr txBox="1"/>
          <p:nvPr/>
        </p:nvSpPr>
        <p:spPr>
          <a:xfrm>
            <a:off x="869379" y="2680198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3401021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61" y="133006"/>
            <a:ext cx="1926389" cy="1727484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6D5CD974-5EE0-F940-8C4F-C80E05910D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335" y="2543106"/>
            <a:ext cx="10850088" cy="43193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4518B3-7F3C-1D22-3B79-7C759C2565B9}"/>
              </a:ext>
            </a:extLst>
          </p:cNvPr>
          <p:cNvSpPr txBox="1"/>
          <p:nvPr/>
        </p:nvSpPr>
        <p:spPr>
          <a:xfrm>
            <a:off x="192968" y="1868972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1423246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61" y="133006"/>
            <a:ext cx="1926389" cy="1727484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7D26A3-28D3-82C1-5397-B03AED7C8D40}"/>
              </a:ext>
            </a:extLst>
          </p:cNvPr>
          <p:cNvSpPr txBox="1"/>
          <p:nvPr/>
        </p:nvSpPr>
        <p:spPr>
          <a:xfrm>
            <a:off x="8912992" y="288332"/>
            <a:ext cx="2640062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Mind Map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E4790B-F739-F146-ABFA-6A729FB9BF31}"/>
              </a:ext>
            </a:extLst>
          </p:cNvPr>
          <p:cNvSpPr/>
          <p:nvPr/>
        </p:nvSpPr>
        <p:spPr>
          <a:xfrm>
            <a:off x="4304974" y="306151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4518B3-7F3C-1D22-3B79-7C759C2565B9}"/>
              </a:ext>
            </a:extLst>
          </p:cNvPr>
          <p:cNvSpPr txBox="1"/>
          <p:nvPr/>
        </p:nvSpPr>
        <p:spPr>
          <a:xfrm>
            <a:off x="192968" y="1868972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AA2B7F-15E2-73C4-8455-AB422DB6E5F9}"/>
              </a:ext>
            </a:extLst>
          </p:cNvPr>
          <p:cNvSpPr txBox="1"/>
          <p:nvPr/>
        </p:nvSpPr>
        <p:spPr>
          <a:xfrm>
            <a:off x="4468924" y="1233956"/>
            <a:ext cx="750109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b="1" dirty="0"/>
              <a:t>Coggle</a:t>
            </a:r>
          </a:p>
          <a:p>
            <a:pPr marL="342900" indent="-342900">
              <a:buFontTx/>
              <a:buAutoNum type="arabicPeriod"/>
            </a:pPr>
            <a:r>
              <a:rPr lang="en-US" b="1" dirty="0" err="1"/>
              <a:t>GitMind</a:t>
            </a:r>
            <a:endParaRPr lang="en-US" b="1" dirty="0"/>
          </a:p>
          <a:p>
            <a:pPr marL="342900" indent="-342900">
              <a:buFontTx/>
              <a:buAutoNum type="arabicPeriod"/>
            </a:pPr>
            <a:r>
              <a:rPr lang="en-US" b="1" dirty="0"/>
              <a:t> </a:t>
            </a:r>
            <a:r>
              <a:rPr lang="en-US" b="1" dirty="0" err="1"/>
              <a:t>InfoRapid</a:t>
            </a:r>
            <a:r>
              <a:rPr lang="en-US" b="1" dirty="0"/>
              <a:t> </a:t>
            </a:r>
            <a:r>
              <a:rPr lang="en-US" b="1" dirty="0" err="1"/>
              <a:t>KnowledgeBase</a:t>
            </a:r>
            <a:r>
              <a:rPr lang="en-US" b="1" dirty="0"/>
              <a:t> Builder </a:t>
            </a:r>
          </a:p>
          <a:p>
            <a:pPr marL="342900" indent="-342900">
              <a:buFontTx/>
              <a:buAutoNum type="arabicPeriod"/>
            </a:pPr>
            <a:r>
              <a:rPr lang="en-US" b="1" dirty="0"/>
              <a:t>Scapple</a:t>
            </a:r>
          </a:p>
          <a:p>
            <a:pPr marL="342900" indent="-342900">
              <a:buFontTx/>
              <a:buAutoNum type="arabicPeriod"/>
            </a:pPr>
            <a:r>
              <a:rPr lang="en-US" b="1" dirty="0" err="1"/>
              <a:t>Wondershare</a:t>
            </a:r>
            <a:r>
              <a:rPr lang="en-US" b="1" dirty="0"/>
              <a:t> </a:t>
            </a:r>
            <a:r>
              <a:rPr lang="en-US" b="1" dirty="0" err="1"/>
              <a:t>EdrawMind</a:t>
            </a:r>
            <a:r>
              <a:rPr lang="en-US" b="1" dirty="0"/>
              <a:t> </a:t>
            </a:r>
          </a:p>
          <a:p>
            <a:r>
              <a:rPr lang="en-US" i="1" dirty="0">
                <a:solidFill>
                  <a:srgbClr val="FF0000"/>
                </a:solidFill>
              </a:rPr>
              <a:t>Source: https://www.makeuseof.com/tag/8-free-mind-map-tools-best-use/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35CE59-395B-9520-3C22-846A0A6B3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5387" y="2988282"/>
            <a:ext cx="6637069" cy="34969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2E835B9-9BBA-EEEF-4C98-18428F51526D}"/>
              </a:ext>
            </a:extLst>
          </p:cNvPr>
          <p:cNvSpPr txBox="1"/>
          <p:nvPr/>
        </p:nvSpPr>
        <p:spPr>
          <a:xfrm>
            <a:off x="4495803" y="6433701"/>
            <a:ext cx="75010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FF0000"/>
                </a:solidFill>
              </a:rPr>
              <a:t>Source: https://thedigitalprojectmanager.com/tools/best-free-mind-mapping-software/</a:t>
            </a:r>
          </a:p>
        </p:txBody>
      </p:sp>
    </p:spTree>
    <p:extLst>
      <p:ext uri="{BB962C8B-B14F-4D97-AF65-F5344CB8AC3E}">
        <p14:creationId xmlns:p14="http://schemas.microsoft.com/office/powerpoint/2010/main" val="234504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F0837-3B55-4867-87D5-1A494839B7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56288" y="1004446"/>
            <a:ext cx="5767324" cy="3153753"/>
          </a:xfrm>
        </p:spPr>
        <p:txBody>
          <a:bodyPr>
            <a:normAutofit/>
          </a:bodyPr>
          <a:lstStyle/>
          <a:p>
            <a:pPr algn="ctr"/>
            <a:r>
              <a:rPr lang="en-US" sz="10400" b="1" dirty="0">
                <a:solidFill>
                  <a:srgbClr val="0A1F61"/>
                </a:solidFill>
              </a:rPr>
              <a:t>Skills</a:t>
            </a:r>
            <a:br>
              <a:rPr lang="en-US" sz="10400" b="1" dirty="0">
                <a:solidFill>
                  <a:srgbClr val="0A1F61"/>
                </a:solidFill>
              </a:rPr>
            </a:br>
            <a:r>
              <a:rPr lang="en-US" sz="2000" b="1" dirty="0">
                <a:solidFill>
                  <a:srgbClr val="0A1F61"/>
                </a:solidFill>
              </a:rPr>
              <a:t>needed for coming assignments</a:t>
            </a:r>
            <a:endParaRPr lang="en-US" sz="10400" b="1" dirty="0">
              <a:solidFill>
                <a:srgbClr val="0A1F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CF72EC-2BE6-485D-9914-3A5B3FAA0E6D}"/>
              </a:ext>
            </a:extLst>
          </p:cNvPr>
          <p:cNvSpPr txBox="1"/>
          <p:nvPr/>
        </p:nvSpPr>
        <p:spPr>
          <a:xfrm>
            <a:off x="10363200" y="604336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Lec.3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9EB21-B692-4477-F643-DB509B6799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2" y="100444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D929C9-2FCF-6DE6-C4C7-DC826F83674A}"/>
              </a:ext>
            </a:extLst>
          </p:cNvPr>
          <p:cNvSpPr txBox="1"/>
          <p:nvPr/>
        </p:nvSpPr>
        <p:spPr>
          <a:xfrm>
            <a:off x="935407" y="3634979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393D30-EC38-95F4-CF7A-5E64A5AE8E23}"/>
              </a:ext>
            </a:extLst>
          </p:cNvPr>
          <p:cNvSpPr/>
          <p:nvPr/>
        </p:nvSpPr>
        <p:spPr>
          <a:xfrm>
            <a:off x="5551883" y="1101798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b="1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Study</a:t>
            </a:r>
            <a:r>
              <a:rPr lang="en-US" sz="6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046" y="2478816"/>
            <a:ext cx="11197908" cy="4089598"/>
          </a:xfrm>
        </p:spPr>
        <p:txBody>
          <a:bodyPr>
            <a:noAutofit/>
          </a:bodyPr>
          <a:lstStyle/>
          <a:p>
            <a:pPr marL="0" lvl="3" indent="0" algn="just">
              <a:spcBef>
                <a:spcPts val="600"/>
              </a:spcBef>
              <a:buNone/>
            </a:pPr>
            <a:r>
              <a:rPr lang="en-US" sz="2800" b="1" dirty="0">
                <a:latin typeface="Book Antiqua" panose="02040602050305030304" pitchFamily="18" charset="0"/>
              </a:rPr>
              <a:t>The following is a list of some techniques that you can use to annotate text: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Underline important terms.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Circle definitions and meanings.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Write </a:t>
            </a:r>
            <a:r>
              <a:rPr lang="en-US" sz="2200" b="1" dirty="0">
                <a:highlight>
                  <a:srgbClr val="FFFF00"/>
                </a:highlight>
                <a:latin typeface="Book Antiqua" panose="02040602050305030304" pitchFamily="18" charset="0"/>
              </a:rPr>
              <a:t>key words </a:t>
            </a:r>
            <a:r>
              <a:rPr lang="en-US" sz="2200" b="1" dirty="0">
                <a:latin typeface="Book Antiqua" panose="02040602050305030304" pitchFamily="18" charset="0"/>
              </a:rPr>
              <a:t>and </a:t>
            </a:r>
            <a:r>
              <a:rPr lang="en-US" sz="2200" b="1" u="sng" dirty="0">
                <a:latin typeface="Book Antiqua" panose="02040602050305030304" pitchFamily="18" charset="0"/>
              </a:rPr>
              <a:t>definitions in the margin.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Determine where important information can be found with key words or symbols in the margin.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Write short summaries in the margin at the end of sub-units.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Write the questions in the margin next to the section where the answer is found.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200" b="1" dirty="0">
                <a:latin typeface="Book Antiqua" panose="02040602050305030304" pitchFamily="18" charset="0"/>
              </a:rPr>
              <a:t>Indicate steps in a process by using numbers in the margin</a:t>
            </a:r>
            <a:r>
              <a:rPr lang="en-US" sz="2000" b="1" dirty="0">
                <a:latin typeface="Book Antiqua" panose="02040602050305030304" pitchFamily="18" charset="0"/>
              </a:rPr>
              <a:t>.</a:t>
            </a:r>
          </a:p>
          <a:p>
            <a:pPr marL="0" lvl="3" indent="0" algn="r">
              <a:spcBef>
                <a:spcPts val="600"/>
              </a:spcBef>
              <a:buNone/>
            </a:pPr>
            <a:endParaRPr lang="en-US" sz="1000" b="1" dirty="0">
              <a:latin typeface="Book Antiqua" panose="02040602050305030304" pitchFamily="18" charset="0"/>
            </a:endParaRPr>
          </a:p>
          <a:p>
            <a:pPr marL="0" lvl="3" indent="0" algn="r">
              <a:spcBef>
                <a:spcPts val="600"/>
              </a:spcBef>
              <a:buNone/>
            </a:pPr>
            <a:r>
              <a:rPr lang="en-US" sz="1000" b="1" dirty="0">
                <a:latin typeface="Book Antiqua" panose="02040602050305030304" pitchFamily="18" charset="0"/>
              </a:rPr>
              <a:t>Source: http://faculty.bucks.edu/specpop/annotate.htm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ED01B7F-1644-7E55-AE7B-B6AF81EE6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1672" y="1020657"/>
            <a:ext cx="6283036" cy="1325563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Text Annotation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0E8CE2-8C7C-C1AC-2CB5-9238C14B2D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6E01C1B-3F66-54C8-1D08-C1EABD075FB3}"/>
              </a:ext>
            </a:extLst>
          </p:cNvPr>
          <p:cNvSpPr txBox="1"/>
          <p:nvPr/>
        </p:nvSpPr>
        <p:spPr>
          <a:xfrm>
            <a:off x="497046" y="1687912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353842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1672" y="1020657"/>
            <a:ext cx="6283036" cy="1325563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Text Annotation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670ECD0-D06D-4E33-B486-25028661F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1448" y="5944210"/>
            <a:ext cx="8207661" cy="858925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/>
              <a:t>Adobe Acrobat Pro DC https://acrobat.adobe.com/mena/en/acrobat/acrobat-pro.html</a:t>
            </a:r>
          </a:p>
          <a:p>
            <a:r>
              <a:rPr lang="en-US" b="1" dirty="0"/>
              <a:t>PDF Annotator   </a:t>
            </a:r>
            <a:r>
              <a:rPr lang="en-US" dirty="0"/>
              <a:t>https://www.pdfannotator.com/en/how</a:t>
            </a: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C3C9D404-A6CA-4CCE-836C-52331F902D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559" y="2346220"/>
            <a:ext cx="9479550" cy="334154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7BE1D0-9715-4C34-8278-D85429083296}"/>
              </a:ext>
            </a:extLst>
          </p:cNvPr>
          <p:cNvSpPr txBox="1"/>
          <p:nvPr/>
        </p:nvSpPr>
        <p:spPr>
          <a:xfrm>
            <a:off x="1169559" y="6108803"/>
            <a:ext cx="1198737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Tools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BCB67A-16C5-D2FE-578D-6D82C9BB3D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B9A63A-5391-C497-E6E7-198400B53872}"/>
              </a:ext>
            </a:extLst>
          </p:cNvPr>
          <p:cNvSpPr txBox="1"/>
          <p:nvPr/>
        </p:nvSpPr>
        <p:spPr>
          <a:xfrm>
            <a:off x="497046" y="1687912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266231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" y="2731324"/>
            <a:ext cx="11197908" cy="3994595"/>
          </a:xfrm>
        </p:spPr>
        <p:txBody>
          <a:bodyPr>
            <a:noAutofit/>
          </a:bodyPr>
          <a:lstStyle/>
          <a:p>
            <a:pPr marL="0" lvl="3" indent="0" algn="just">
              <a:spcBef>
                <a:spcPts val="600"/>
              </a:spcBef>
              <a:buNone/>
            </a:pPr>
            <a:r>
              <a:rPr lang="en-US" sz="2800" b="1" dirty="0">
                <a:latin typeface="Book Antiqua" panose="02040602050305030304" pitchFamily="18" charset="0"/>
              </a:rPr>
              <a:t>Writing a good summary demonstrates that you clearly understand a text...and that you can communicate that understanding to your readers.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Put the information into your own words.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Keep all of the points the author made.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Keep the points in the same order as they appear in the source.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Do not shorten/condense anything.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Do not use quotation marks.</a:t>
            </a:r>
            <a:endParaRPr lang="en-US" sz="1050" b="1" dirty="0">
              <a:latin typeface="Book Antiqua" panose="020406020503050303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4813FE-C467-E1A0-E88B-E29FB18C0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8249" y="1489396"/>
            <a:ext cx="6952880" cy="1325563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Summarizing a text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72C430-EFB2-AA34-6FD4-12595CAF40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3F6F03-4F23-2C34-3EC0-3052D7A20576}"/>
              </a:ext>
            </a:extLst>
          </p:cNvPr>
          <p:cNvSpPr txBox="1"/>
          <p:nvPr/>
        </p:nvSpPr>
        <p:spPr>
          <a:xfrm>
            <a:off x="497046" y="1687912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263979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8249" y="1489396"/>
            <a:ext cx="6952880" cy="1325563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Summarizing a 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375" y="2851846"/>
            <a:ext cx="11197908" cy="3067924"/>
          </a:xfrm>
        </p:spPr>
        <p:txBody>
          <a:bodyPr>
            <a:noAutofit/>
          </a:bodyPr>
          <a:lstStyle/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Write a paragraph or more that presents the author's main ideas largely in your own words.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To make the summary coherent, fill in connections between ideas.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Make sure to include the author and title of the work.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Don't put your own opinions, ideas, or interpretations into the summary. </a:t>
            </a:r>
          </a:p>
          <a:p>
            <a:pPr marL="342900" lvl="3" indent="-342900" algn="just">
              <a:spcBef>
                <a:spcPts val="600"/>
              </a:spcBef>
            </a:pPr>
            <a:r>
              <a:rPr lang="en-US" sz="2400" b="1" dirty="0">
                <a:latin typeface="Book Antiqua" panose="02040602050305030304" pitchFamily="18" charset="0"/>
              </a:rPr>
              <a:t>The purpose of writing a summary is to represent what the author wanted to say, not to provide a critique.</a:t>
            </a:r>
          </a:p>
          <a:p>
            <a:pPr marL="0" lvl="3" indent="0" algn="r">
              <a:spcBef>
                <a:spcPts val="600"/>
              </a:spcBef>
              <a:buNone/>
            </a:pPr>
            <a:endParaRPr lang="en-US" sz="1000" b="1" dirty="0">
              <a:latin typeface="Book Antiqua" panose="02040602050305030304" pitchFamily="18" charset="0"/>
            </a:endParaRPr>
          </a:p>
          <a:p>
            <a:pPr marL="0" lvl="3" indent="0" algn="r">
              <a:spcBef>
                <a:spcPts val="600"/>
              </a:spcBef>
              <a:buNone/>
            </a:pPr>
            <a:endParaRPr lang="en-US" sz="1000" b="1" dirty="0">
              <a:latin typeface="Book Antiqua" panose="020406020503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21AC76-5F95-B9FF-65F6-C8FD030CCF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72" y="80730"/>
            <a:ext cx="1936104" cy="1736196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F7CC1F-E481-F37C-B5FA-9C286CDD0AFD}"/>
              </a:ext>
            </a:extLst>
          </p:cNvPr>
          <p:cNvSpPr txBox="1"/>
          <p:nvPr/>
        </p:nvSpPr>
        <p:spPr>
          <a:xfrm>
            <a:off x="497046" y="1687912"/>
            <a:ext cx="242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 1</a:t>
            </a:r>
          </a:p>
        </p:txBody>
      </p:sp>
    </p:spTree>
    <p:extLst>
      <p:ext uri="{BB962C8B-B14F-4D97-AF65-F5344CB8AC3E}">
        <p14:creationId xmlns:p14="http://schemas.microsoft.com/office/powerpoint/2010/main" val="274924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9394" y="1385730"/>
            <a:ext cx="221078" cy="25035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325" y="1385730"/>
            <a:ext cx="221078" cy="25035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7532" y="3570442"/>
            <a:ext cx="3054733" cy="6302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441A1F-F723-08DA-4D8E-7902181D4A1B}"/>
              </a:ext>
            </a:extLst>
          </p:cNvPr>
          <p:cNvSpPr txBox="1"/>
          <p:nvPr/>
        </p:nvSpPr>
        <p:spPr>
          <a:xfrm>
            <a:off x="4199737" y="1855437"/>
            <a:ext cx="6867728" cy="1478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What is the difference between a Manger and a Leader?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A3010AF-AA29-8865-1DB0-D83F93D31609}"/>
              </a:ext>
            </a:extLst>
          </p:cNvPr>
          <p:cNvSpPr/>
          <p:nvPr/>
        </p:nvSpPr>
        <p:spPr>
          <a:xfrm>
            <a:off x="5668270" y="854332"/>
            <a:ext cx="4690753" cy="77342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Discussion</a:t>
            </a:r>
            <a:endParaRPr lang="en-US" b="1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267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04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21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Functions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EA478-9A07-84B1-0EA8-85914975CB18}"/>
              </a:ext>
            </a:extLst>
          </p:cNvPr>
          <p:cNvGraphicFramePr>
            <a:graphicFrameLocks noGrp="1"/>
          </p:cNvGraphicFramePr>
          <p:nvPr/>
        </p:nvGraphicFramePr>
        <p:xfrm>
          <a:off x="1880511" y="1475723"/>
          <a:ext cx="10013036" cy="44507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6518">
                  <a:extLst>
                    <a:ext uri="{9D8B030D-6E8A-4147-A177-3AD203B41FA5}">
                      <a16:colId xmlns:a16="http://schemas.microsoft.com/office/drawing/2014/main" val="407560810"/>
                    </a:ext>
                  </a:extLst>
                </a:gridCol>
                <a:gridCol w="5006518">
                  <a:extLst>
                    <a:ext uri="{9D8B030D-6E8A-4147-A177-3AD203B41FA5}">
                      <a16:colId xmlns:a16="http://schemas.microsoft.com/office/drawing/2014/main" val="368968953"/>
                    </a:ext>
                  </a:extLst>
                </a:gridCol>
              </a:tblGrid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Planning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7155280"/>
                  </a:ext>
                </a:extLst>
              </a:tr>
              <a:tr h="1549659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Budgeting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Sets targets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Detailed steps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Allocates resources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Devises strategy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Sets direction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Creates vision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938261"/>
                  </a:ext>
                </a:extLst>
              </a:tr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Organizing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990480"/>
                  </a:ext>
                </a:extLst>
              </a:tr>
              <a:tr h="2169523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Creates structure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Job descriptions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Staffing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Hierarchy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Delegates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Training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Gets people on board for strategy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Communication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Networks</a:t>
                      </a:r>
                      <a:endParaRPr lang="en-US" sz="2000" b="1" kern="1200" dirty="0">
                        <a:solidFill>
                          <a:srgbClr val="0A1F61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2038646"/>
                  </a:ext>
                </a:extLst>
              </a:tr>
            </a:tbl>
          </a:graphicData>
        </a:graphic>
      </p:graphicFrame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677F643C-1147-A6B8-7EDE-EB2F674324AE}"/>
              </a:ext>
            </a:extLst>
          </p:cNvPr>
          <p:cNvSpPr/>
          <p:nvPr/>
        </p:nvSpPr>
        <p:spPr>
          <a:xfrm>
            <a:off x="7343529" y="472080"/>
            <a:ext cx="4690753" cy="773428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Discussion</a:t>
            </a:r>
            <a:endParaRPr lang="en-US" b="1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3045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04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21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Functions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W2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EA478-9A07-84B1-0EA8-85914975CB18}"/>
              </a:ext>
            </a:extLst>
          </p:cNvPr>
          <p:cNvGraphicFramePr>
            <a:graphicFrameLocks noGrp="1"/>
          </p:cNvGraphicFramePr>
          <p:nvPr/>
        </p:nvGraphicFramePr>
        <p:xfrm>
          <a:off x="1874165" y="1474792"/>
          <a:ext cx="10013036" cy="44507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6518">
                  <a:extLst>
                    <a:ext uri="{9D8B030D-6E8A-4147-A177-3AD203B41FA5}">
                      <a16:colId xmlns:a16="http://schemas.microsoft.com/office/drawing/2014/main" val="407560810"/>
                    </a:ext>
                  </a:extLst>
                </a:gridCol>
                <a:gridCol w="5006518">
                  <a:extLst>
                    <a:ext uri="{9D8B030D-6E8A-4147-A177-3AD203B41FA5}">
                      <a16:colId xmlns:a16="http://schemas.microsoft.com/office/drawing/2014/main" val="368968953"/>
                    </a:ext>
                  </a:extLst>
                </a:gridCol>
              </a:tblGrid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Leading / Directing Work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7155280"/>
                  </a:ext>
                </a:extLst>
              </a:tr>
              <a:tr h="1549659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Solves problems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Negotiates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Brings to consensus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Empowers people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Cheerleads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Encourages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938261"/>
                  </a:ext>
                </a:extLst>
              </a:tr>
              <a:tr h="309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Controlling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990480"/>
                  </a:ext>
                </a:extLst>
              </a:tr>
              <a:tr h="2169523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Manager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Implements control systems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Performance measures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Identifies variances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Fixes variances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Leader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Motivates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Inspires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000" b="1" kern="1200" dirty="0">
                          <a:solidFill>
                            <a:srgbClr val="0A1F61"/>
                          </a:solidFill>
                          <a:ea typeface="+mn-ea"/>
                          <a:cs typeface="Tajawal ExtraBold" panose="00000800000000000000" pitchFamily="2" charset="-78"/>
                        </a:rPr>
                        <a:t>Gives sense of accomplishment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2038646"/>
                  </a:ext>
                </a:extLst>
              </a:tr>
            </a:tbl>
          </a:graphicData>
        </a:graphic>
      </p:graphicFrame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AE9EBB9C-674B-978E-D058-C797EA1308A7}"/>
              </a:ext>
            </a:extLst>
          </p:cNvPr>
          <p:cNvSpPr/>
          <p:nvPr/>
        </p:nvSpPr>
        <p:spPr>
          <a:xfrm>
            <a:off x="7343529" y="472080"/>
            <a:ext cx="4690753" cy="773428"/>
          </a:xfrm>
          <a:prstGeom prst="flowChartConnec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r>
              <a:rPr lang="en-US" sz="4800" dirty="0">
                <a:ln w="0"/>
                <a:solidFill>
                  <a:srgbClr val="0A1F6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Discussion</a:t>
            </a:r>
            <a:endParaRPr lang="en-US" b="1" dirty="0">
              <a:solidFill>
                <a:srgbClr val="0A1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592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2581</TotalTime>
  <Words>648</Words>
  <Application>Microsoft Office PowerPoint</Application>
  <PresentationFormat>Widescreen</PresentationFormat>
  <Paragraphs>161</Paragraphs>
  <Slides>28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Book Antiqua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Skills needed for coming assignments</vt:lpstr>
      <vt:lpstr>Text Annotation</vt:lpstr>
      <vt:lpstr>Text Annotation</vt:lpstr>
      <vt:lpstr>Summarizing a text</vt:lpstr>
      <vt:lpstr>Summarizing a text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89</cp:revision>
  <dcterms:created xsi:type="dcterms:W3CDTF">2021-08-03T13:03:26Z</dcterms:created>
  <dcterms:modified xsi:type="dcterms:W3CDTF">2023-06-15T20:13:26Z</dcterms:modified>
</cp:coreProperties>
</file>