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48"/>
  </p:notesMasterIdLst>
  <p:sldIdLst>
    <p:sldId id="314" r:id="rId2"/>
    <p:sldId id="303"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315" r:id="rId20"/>
    <p:sldId id="274" r:id="rId21"/>
    <p:sldId id="275" r:id="rId22"/>
    <p:sldId id="276" r:id="rId23"/>
    <p:sldId id="277" r:id="rId24"/>
    <p:sldId id="278" r:id="rId25"/>
    <p:sldId id="279" r:id="rId26"/>
    <p:sldId id="280" r:id="rId27"/>
    <p:sldId id="281" r:id="rId28"/>
    <p:sldId id="282" r:id="rId29"/>
    <p:sldId id="283" r:id="rId30"/>
    <p:sldId id="309" r:id="rId31"/>
    <p:sldId id="284" r:id="rId32"/>
    <p:sldId id="285" r:id="rId33"/>
    <p:sldId id="286" r:id="rId34"/>
    <p:sldId id="287" r:id="rId35"/>
    <p:sldId id="288" r:id="rId36"/>
    <p:sldId id="289" r:id="rId37"/>
    <p:sldId id="290" r:id="rId38"/>
    <p:sldId id="302" r:id="rId39"/>
    <p:sldId id="304" r:id="rId40"/>
    <p:sldId id="305" r:id="rId41"/>
    <p:sldId id="307" r:id="rId42"/>
    <p:sldId id="308" r:id="rId43"/>
    <p:sldId id="310" r:id="rId44"/>
    <p:sldId id="311" r:id="rId45"/>
    <p:sldId id="316" r:id="rId46"/>
    <p:sldId id="312" r:id="rId47"/>
  </p:sldIdLst>
  <p:sldSz cx="12192000" cy="6858000"/>
  <p:notesSz cx="6858000" cy="9144000"/>
  <p:embeddedFontLst>
    <p:embeddedFont>
      <p:font typeface="Calibri" panose="020F0502020204030204" pitchFamily="34" charset="0"/>
      <p:regular r:id="rId49"/>
      <p:bold r:id="rId50"/>
      <p:italic r:id="rId51"/>
      <p:boldItalic r:id="rId52"/>
    </p:embeddedFont>
    <p:embeddedFont>
      <p:font typeface="Noto Sans" panose="020B0502040504020204" pitchFamily="34" charset="0"/>
      <p:regular r:id="rId53"/>
      <p:bold r:id="rId54"/>
      <p:italic r:id="rId55"/>
      <p:boldItalic r:id="rId5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a:srgbClr val="00FFFF"/>
    <a:srgbClr val="FFFF00"/>
    <a:srgbClr val="FF0066"/>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4" d="100"/>
          <a:sy n="84" d="100"/>
        </p:scale>
        <p:origin x="581"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2.fntdata"/><Relationship Id="rId55"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5.fntdata"/><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fntdata"/><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4.fntdata"/><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font" Target="fonts/font8.fntdata"/><Relationship Id="rId8" Type="http://schemas.openxmlformats.org/officeDocument/2006/relationships/slide" Target="slides/slide7.xml"/><Relationship Id="rId51" Type="http://schemas.openxmlformats.org/officeDocument/2006/relationships/font" Target="fonts/font3.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‹N°›</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5" name="Google Shape;115;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1" name="Google Shape;12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7" name="Google Shape;12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6" name="Google Shape;14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2" name="Google Shape;152;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6" name="Google Shape;16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3" name="Google Shape;173;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0" name="Google Shape;180;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6" name="Google Shape;186;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2" name="Google Shape;192;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9" name="Google Shape;199;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5" name="Google Shape;205;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2" name="Google Shape;212;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8" name="Google Shape;218;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4" name="Google Shape;224;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0" name="Google Shape;230;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6" name="Google Shape;236;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2" name="Google Shape;242;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8" name="Google Shape;248;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5" name="Google Shape;255;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0" name="Google Shape;260;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7" name="Google Shape;267;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4" name="Google Shape;274;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0" name="Google Shape;280;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7" name="Google Shape;287;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4" name="Google Shape;294;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9" name="Google Shape;299;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Calibri"/>
              <a:buNone/>
            </a:pPr>
            <a:r>
              <a:rPr lang="en-US" sz="1200" b="1" i="0" u="none" strike="noStrike" cap="none">
                <a:solidFill>
                  <a:srgbClr val="000000"/>
                </a:solidFill>
                <a:latin typeface="Calibri"/>
                <a:ea typeface="Calibri"/>
                <a:cs typeface="Calibri"/>
                <a:sym typeface="Calibri"/>
              </a:rPr>
              <a:t>أن منحنى الطلب سالب الميل أي ينحدر من أعلى إلى أسفل ومن اليسار إلى اليمين، ويعكس ميل المنحنى السالب قانون الطلب، أي العلاقة العكسية بين سعر السلعة والكمية المطلوبة منها مع بقاء العوامل الأخرى ثابتة.</a:t>
            </a:r>
            <a:endParaRPr sz="1200" b="0" i="0" u="none" strike="noStrike" cap="none">
              <a:solidFill>
                <a:srgbClr val="000000"/>
              </a:solidFill>
              <a:latin typeface="Calibri"/>
              <a:ea typeface="Calibri"/>
              <a:cs typeface="Calibri"/>
              <a:sym typeface="Calibri"/>
            </a:endParaRPr>
          </a:p>
        </p:txBody>
      </p:sp>
      <p:sp>
        <p:nvSpPr>
          <p:cNvPr id="300" name="Google Shape;300;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dk1"/>
              </a:buClr>
              <a:buSzPts val="1200"/>
              <a:buFont typeface="Calibri"/>
              <a:buNone/>
            </a:pPr>
            <a:fld id="{00000000-1234-1234-1234-123412341234}" type="slidenum">
              <a:rPr lang="en-US"/>
              <a:t>34</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8" name="Google Shape;308;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0" name="Google Shape;330;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6" name="Google Shape;336;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1"/>
        <p:cNvGrpSpPr/>
        <p:nvPr/>
      </p:nvGrpSpPr>
      <p:grpSpPr>
        <a:xfrm>
          <a:off x="0" y="0"/>
          <a:ext cx="0" cy="0"/>
          <a:chOff x="0" y="0"/>
          <a:chExt cx="0" cy="0"/>
        </a:xfrm>
      </p:grpSpPr>
      <p:sp>
        <p:nvSpPr>
          <p:cNvPr id="22" name="Google Shape;22;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Vide" type="blank">
  <p:cSld name="BLANK">
    <p:spTree>
      <p:nvGrpSpPr>
        <p:cNvPr id="1" name="Shape 27"/>
        <p:cNvGrpSpPr/>
        <p:nvPr/>
      </p:nvGrpSpPr>
      <p:grpSpPr>
        <a:xfrm>
          <a:off x="0" y="0"/>
          <a:ext cx="0" cy="0"/>
          <a:chOff x="0" y="0"/>
          <a:chExt cx="0" cy="0"/>
        </a:xfrm>
      </p:grpSpPr>
      <p:sp>
        <p:nvSpPr>
          <p:cNvPr id="28" name="Google Shape;28;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re de section" type="secHead">
  <p:cSld name="SECTION_HEADER">
    <p:spTree>
      <p:nvGrpSpPr>
        <p:cNvPr id="1" name="Shape 31"/>
        <p:cNvGrpSpPr/>
        <p:nvPr/>
      </p:nvGrpSpPr>
      <p:grpSpPr>
        <a:xfrm>
          <a:off x="0" y="0"/>
          <a:ext cx="0" cy="0"/>
          <a:chOff x="0" y="0"/>
          <a:chExt cx="0" cy="0"/>
        </a:xfrm>
      </p:grpSpPr>
      <p:sp>
        <p:nvSpPr>
          <p:cNvPr id="32" name="Google Shape;32;p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4" name="Google Shape;34;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37"/>
        <p:cNvGrpSpPr/>
        <p:nvPr/>
      </p:nvGrpSpPr>
      <p:grpSpPr>
        <a:xfrm>
          <a:off x="0" y="0"/>
          <a:ext cx="0" cy="0"/>
          <a:chOff x="0" y="0"/>
          <a:chExt cx="0" cy="0"/>
        </a:xfrm>
      </p:grpSpPr>
      <p:sp>
        <p:nvSpPr>
          <p:cNvPr id="38" name="Google Shape;38;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aison" type="twoTxTwoObj">
  <p:cSld name="TWO_OBJECTS_WITH_TEXT">
    <p:spTree>
      <p:nvGrpSpPr>
        <p:cNvPr id="1" name="Shape 44"/>
        <p:cNvGrpSpPr/>
        <p:nvPr/>
      </p:nvGrpSpPr>
      <p:grpSpPr>
        <a:xfrm>
          <a:off x="0" y="0"/>
          <a:ext cx="0" cy="0"/>
          <a:chOff x="0" y="0"/>
          <a:chExt cx="0" cy="0"/>
        </a:xfrm>
      </p:grpSpPr>
      <p:sp>
        <p:nvSpPr>
          <p:cNvPr id="45" name="Google Shape;45;p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re seul" type="titleOnly">
  <p:cSld name="TITLE_ONLY">
    <p:spTree>
      <p:nvGrpSpPr>
        <p:cNvPr id="1" name="Shape 53"/>
        <p:cNvGrpSpPr/>
        <p:nvPr/>
      </p:nvGrpSpPr>
      <p:grpSpPr>
        <a:xfrm>
          <a:off x="0" y="0"/>
          <a:ext cx="0" cy="0"/>
          <a:chOff x="0" y="0"/>
          <a:chExt cx="0" cy="0"/>
        </a:xfrm>
      </p:grpSpPr>
      <p:sp>
        <p:nvSpPr>
          <p:cNvPr id="54" name="Google Shape;54;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u avec légende" type="objTx">
  <p:cSld name="OBJECT_WITH_CAPTION_TEXT">
    <p:spTree>
      <p:nvGrpSpPr>
        <p:cNvPr id="1" name="Shape 58"/>
        <p:cNvGrpSpPr/>
        <p:nvPr/>
      </p:nvGrpSpPr>
      <p:grpSpPr>
        <a:xfrm>
          <a:off x="0" y="0"/>
          <a:ext cx="0" cy="0"/>
          <a:chOff x="0" y="0"/>
          <a:chExt cx="0" cy="0"/>
        </a:xfrm>
      </p:grpSpPr>
      <p:sp>
        <p:nvSpPr>
          <p:cNvPr id="59" name="Google Shape;59;p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65"/>
        <p:cNvGrpSpPr/>
        <p:nvPr/>
      </p:nvGrpSpPr>
      <p:grpSpPr>
        <a:xfrm>
          <a:off x="0" y="0"/>
          <a:ext cx="0" cy="0"/>
          <a:chOff x="0" y="0"/>
          <a:chExt cx="0" cy="0"/>
        </a:xfrm>
      </p:grpSpPr>
      <p:sp>
        <p:nvSpPr>
          <p:cNvPr id="66" name="Google Shape;66;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0"/>
          <p:cNvSpPr>
            <a:spLocks noGrp="1"/>
          </p:cNvSpPr>
          <p:nvPr>
            <p:ph type="pic" idx="2"/>
          </p:nvPr>
        </p:nvSpPr>
        <p:spPr>
          <a:xfrm>
            <a:off x="5183188" y="987425"/>
            <a:ext cx="6172200" cy="4873625"/>
          </a:xfrm>
          <a:prstGeom prst="rect">
            <a:avLst/>
          </a:prstGeom>
          <a:noFill/>
          <a:ln>
            <a:noFill/>
          </a:ln>
        </p:spPr>
      </p:sp>
      <p:sp>
        <p:nvSpPr>
          <p:cNvPr id="68" name="Google Shape;68;p1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re et texte vertical" type="vertTx">
  <p:cSld name="VERTICAL_TEXT">
    <p:spTree>
      <p:nvGrpSpPr>
        <p:cNvPr id="1" name="Shape 72"/>
        <p:cNvGrpSpPr/>
        <p:nvPr/>
      </p:nvGrpSpPr>
      <p:grpSpPr>
        <a:xfrm>
          <a:off x="0" y="0"/>
          <a:ext cx="0" cy="0"/>
          <a:chOff x="0" y="0"/>
          <a:chExt cx="0" cy="0"/>
        </a:xfrm>
      </p:grpSpPr>
      <p:sp>
        <p:nvSpPr>
          <p:cNvPr id="73" name="Google Shape;73;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re vertical et texte" type="vertTitleAndTx">
  <p:cSld name="VERTICAL_TITLE_AND_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‹N°›</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0.xml"/><Relationship Id="rId1" Type="http://schemas.openxmlformats.org/officeDocument/2006/relationships/slideLayout" Target="../slideLayouts/slideLayout3.xml"/><Relationship Id="rId4" Type="http://schemas.openxmlformats.org/officeDocument/2006/relationships/image" Target="../media/image36.png"/></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4.gi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89F137-A194-4D97-9B42-71CCB0D4BE87}"/>
              </a:ext>
            </a:extLst>
          </p:cNvPr>
          <p:cNvSpPr>
            <a:spLocks noGrp="1"/>
          </p:cNvSpPr>
          <p:nvPr>
            <p:ph type="ctrTitle"/>
          </p:nvPr>
        </p:nvSpPr>
        <p:spPr>
          <a:xfrm>
            <a:off x="2100073" y="219352"/>
            <a:ext cx="7382256" cy="1326461"/>
          </a:xfrm>
        </p:spPr>
        <p:txBody>
          <a:bodyPr>
            <a:normAutofit fontScale="90000"/>
          </a:bodyPr>
          <a:lstStyle/>
          <a:p>
            <a:br>
              <a:rPr lang="en-US" b="1" dirty="0">
                <a:solidFill>
                  <a:schemeClr val="bg1"/>
                </a:solidFill>
                <a:latin typeface="+mn-lt"/>
              </a:rPr>
            </a:br>
            <a:br>
              <a:rPr lang="en-US" b="1" dirty="0">
                <a:solidFill>
                  <a:schemeClr val="tx1"/>
                </a:solidFill>
                <a:latin typeface="+mn-lt"/>
              </a:rPr>
            </a:br>
            <a:r>
              <a:rPr lang="en-US" sz="4400" b="1" kern="1200" dirty="0">
                <a:solidFill>
                  <a:schemeClr val="bg1"/>
                </a:solidFill>
                <a:latin typeface="+mn-lt"/>
                <a:ea typeface="+mj-ea"/>
                <a:cs typeface="+mj-cs"/>
              </a:rPr>
              <a:t>Introduction to Economics  </a:t>
            </a:r>
            <a:br>
              <a:rPr lang="en-US" sz="3100" b="1" dirty="0">
                <a:solidFill>
                  <a:schemeClr val="bg1"/>
                </a:solidFill>
                <a:latin typeface="+mn-lt"/>
              </a:rPr>
            </a:br>
            <a:endParaRPr lang="fr-FR" sz="3100" dirty="0"/>
          </a:p>
        </p:txBody>
      </p:sp>
      <p:sp>
        <p:nvSpPr>
          <p:cNvPr id="3" name="Sous-titre 2">
            <a:extLst>
              <a:ext uri="{FF2B5EF4-FFF2-40B4-BE49-F238E27FC236}">
                <a16:creationId xmlns:a16="http://schemas.microsoft.com/office/drawing/2014/main" id="{B1044DF9-2E46-422F-BA3C-CCB7C5BADF4A}"/>
              </a:ext>
            </a:extLst>
          </p:cNvPr>
          <p:cNvSpPr>
            <a:spLocks noGrp="1"/>
          </p:cNvSpPr>
          <p:nvPr>
            <p:ph type="subTitle" idx="1"/>
          </p:nvPr>
        </p:nvSpPr>
        <p:spPr>
          <a:xfrm>
            <a:off x="243278" y="2392577"/>
            <a:ext cx="8532233" cy="2720836"/>
          </a:xfrm>
          <a:solidFill>
            <a:srgbClr val="FF9900"/>
          </a:solidFill>
        </p:spPr>
        <p:txBody>
          <a:bodyPr>
            <a:normAutofit/>
          </a:bodyPr>
          <a:lstStyle/>
          <a:p>
            <a:r>
              <a:rPr lang="en-US" sz="4700" b="1" dirty="0">
                <a:latin typeface="Calibri" panose="020F0502020204030204" pitchFamily="34" charset="0"/>
                <a:cs typeface="Calibri" panose="020F0502020204030204" pitchFamily="34" charset="0"/>
              </a:rPr>
              <a:t>Chapter 3:</a:t>
            </a:r>
          </a:p>
          <a:p>
            <a:endParaRPr lang="en-US" sz="4700" b="1" dirty="0">
              <a:latin typeface="Calibri" panose="020F0502020204030204" pitchFamily="34" charset="0"/>
              <a:cs typeface="Calibri" panose="020F0502020204030204" pitchFamily="34" charset="0"/>
            </a:endParaRPr>
          </a:p>
          <a:p>
            <a:pPr marL="457200" lvl="0" indent="-406400" algn="ctr">
              <a:lnSpc>
                <a:spcPct val="90000"/>
              </a:lnSpc>
              <a:spcBef>
                <a:spcPts val="1000"/>
              </a:spcBef>
              <a:buClr>
                <a:schemeClr val="dk1"/>
              </a:buClr>
              <a:buSzPts val="2400"/>
            </a:pPr>
            <a:r>
              <a:rPr lang="en-US" sz="4700" b="1" dirty="0">
                <a:solidFill>
                  <a:schemeClr val="dk1"/>
                </a:solidFill>
                <a:latin typeface="Calibri" panose="020F0502020204030204" pitchFamily="34" charset="0"/>
                <a:cs typeface="Calibri" panose="020F0502020204030204" pitchFamily="34" charset="0"/>
                <a:sym typeface="Calibri"/>
              </a:rPr>
              <a:t>The consumer </a:t>
            </a:r>
            <a:r>
              <a:rPr lang="en-US" sz="4700" b="1" dirty="0" err="1">
                <a:solidFill>
                  <a:schemeClr val="dk1"/>
                </a:solidFill>
                <a:latin typeface="Calibri" panose="020F0502020204030204" pitchFamily="34" charset="0"/>
                <a:cs typeface="Calibri" panose="020F0502020204030204" pitchFamily="34" charset="0"/>
                <a:sym typeface="Calibri"/>
              </a:rPr>
              <a:t>behaviour</a:t>
            </a:r>
            <a:endParaRPr lang="en-US" sz="4700" b="1" dirty="0">
              <a:solidFill>
                <a:schemeClr val="dk1"/>
              </a:solidFill>
              <a:latin typeface="Calibri" panose="020F0502020204030204" pitchFamily="34" charset="0"/>
              <a:cs typeface="Calibri" panose="020F0502020204030204" pitchFamily="34" charset="0"/>
              <a:sym typeface="Calibri"/>
            </a:endParaRPr>
          </a:p>
        </p:txBody>
      </p:sp>
      <p:sp>
        <p:nvSpPr>
          <p:cNvPr id="5" name="ZoneTexte 4">
            <a:extLst>
              <a:ext uri="{FF2B5EF4-FFF2-40B4-BE49-F238E27FC236}">
                <a16:creationId xmlns:a16="http://schemas.microsoft.com/office/drawing/2014/main" id="{24805F68-29D0-458F-91FF-55809F224008}"/>
              </a:ext>
            </a:extLst>
          </p:cNvPr>
          <p:cNvSpPr txBox="1"/>
          <p:nvPr/>
        </p:nvSpPr>
        <p:spPr>
          <a:xfrm>
            <a:off x="9080675" y="4943252"/>
            <a:ext cx="2606722" cy="830997"/>
          </a:xfrm>
          <a:prstGeom prst="rect">
            <a:avLst/>
          </a:prstGeom>
          <a:noFill/>
        </p:spPr>
        <p:txBody>
          <a:bodyPr wrap="square" rtlCol="0">
            <a:spAutoFit/>
          </a:bodyPr>
          <a:lstStyle/>
          <a:p>
            <a:pPr algn="ctr"/>
            <a:r>
              <a:rPr lang="fr-FR" sz="2400" b="1" i="1" dirty="0"/>
              <a:t>Prepared by</a:t>
            </a:r>
          </a:p>
          <a:p>
            <a:pPr algn="ctr"/>
            <a:r>
              <a:rPr lang="fr-FR" sz="2400" b="1" i="1" dirty="0"/>
              <a:t>Dr Myriam ZORGUI</a:t>
            </a:r>
            <a:endParaRPr lang="fr-FR" sz="2400" i="1" dirty="0"/>
          </a:p>
        </p:txBody>
      </p:sp>
      <p:pic>
        <p:nvPicPr>
          <p:cNvPr id="4" name="Picture 2" descr="Consumer Behavior: All You Need to Know | Techfunnel">
            <a:extLst>
              <a:ext uri="{FF2B5EF4-FFF2-40B4-BE49-F238E27FC236}">
                <a16:creationId xmlns:a16="http://schemas.microsoft.com/office/drawing/2014/main" id="{DBB60817-F52F-46E4-DE54-8DA29EDFF1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97981" y="1371601"/>
            <a:ext cx="2972110" cy="3471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8091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79526A06-D9E5-5E43-D5A1-EC67E641D7CF}"/>
              </a:ext>
            </a:extLst>
          </p:cNvPr>
          <p:cNvPicPr>
            <a:picLocks noChangeAspect="1"/>
          </p:cNvPicPr>
          <p:nvPr/>
        </p:nvPicPr>
        <p:blipFill>
          <a:blip r:embed="rId2"/>
          <a:stretch>
            <a:fillRect/>
          </a:stretch>
        </p:blipFill>
        <p:spPr>
          <a:xfrm>
            <a:off x="38403" y="0"/>
            <a:ext cx="12115194" cy="6858000"/>
          </a:xfrm>
          <a:prstGeom prst="rect">
            <a:avLst/>
          </a:prstGeom>
        </p:spPr>
      </p:pic>
    </p:spTree>
    <p:extLst>
      <p:ext uri="{BB962C8B-B14F-4D97-AF65-F5344CB8AC3E}">
        <p14:creationId xmlns:p14="http://schemas.microsoft.com/office/powerpoint/2010/main" val="14902398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pic>
        <p:nvPicPr>
          <p:cNvPr id="3" name="Image 2">
            <a:extLst>
              <a:ext uri="{FF2B5EF4-FFF2-40B4-BE49-F238E27FC236}">
                <a16:creationId xmlns:a16="http://schemas.microsoft.com/office/drawing/2014/main" id="{9EFFF986-12ED-B12F-7F3F-C01F17043B34}"/>
              </a:ext>
            </a:extLst>
          </p:cNvPr>
          <p:cNvPicPr>
            <a:picLocks noChangeAspect="1"/>
          </p:cNvPicPr>
          <p:nvPr/>
        </p:nvPicPr>
        <p:blipFill>
          <a:blip r:embed="rId3"/>
          <a:stretch>
            <a:fillRect/>
          </a:stretch>
        </p:blipFill>
        <p:spPr>
          <a:xfrm>
            <a:off x="2011680" y="1398820"/>
            <a:ext cx="6069330" cy="518047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16"/>
          <p:cNvSpPr txBox="1">
            <a:spLocks noGrp="1"/>
          </p:cNvSpPr>
          <p:nvPr>
            <p:ph type="title"/>
          </p:nvPr>
        </p:nvSpPr>
        <p:spPr>
          <a:xfrm>
            <a:off x="2305049" y="365125"/>
            <a:ext cx="7400925" cy="1044575"/>
          </a:xfrm>
          <a:prstGeom prst="rect">
            <a:avLst/>
          </a:prstGeom>
          <a:noFill/>
          <a:ln>
            <a:noFill/>
          </a:ln>
        </p:spPr>
        <p:txBody>
          <a:bodyPr spcFirstLastPara="1" wrap="square" lIns="91425" tIns="45700" rIns="91425" bIns="45700" anchor="ctr" anchorCtr="0">
            <a:normAutofit/>
          </a:bodyPr>
          <a:lstStyle/>
          <a:p>
            <a:pPr>
              <a:lnSpc>
                <a:spcPct val="100000"/>
              </a:lnSpc>
              <a:buClr>
                <a:srgbClr val="000000"/>
              </a:buClr>
              <a:buSzPct val="100000"/>
            </a:pPr>
            <a:r>
              <a:rPr lang="en-US" sz="3000" b="1" dirty="0">
                <a:solidFill>
                  <a:srgbClr val="FF0066"/>
                </a:solidFill>
              </a:rPr>
              <a:t>I-1- </a:t>
            </a:r>
            <a:r>
              <a:rPr lang="en-US" sz="3000" b="1" dirty="0">
                <a:solidFill>
                  <a:srgbClr val="FF0066"/>
                </a:solidFill>
                <a:sym typeface="Arial"/>
              </a:rPr>
              <a:t> </a:t>
            </a:r>
            <a:r>
              <a:rPr lang="en-US" sz="3000" b="1" dirty="0">
                <a:solidFill>
                  <a:srgbClr val="FF0066"/>
                </a:solidFill>
              </a:rPr>
              <a:t>Consumer Preferences, Utility and Ranking                                                      -1-</a:t>
            </a:r>
            <a:endParaRPr sz="3000" b="1" dirty="0">
              <a:solidFill>
                <a:srgbClr val="FF0066"/>
              </a:solidFill>
              <a:sym typeface="Arial"/>
            </a:endParaRPr>
          </a:p>
        </p:txBody>
      </p:sp>
      <p:sp>
        <p:nvSpPr>
          <p:cNvPr id="124" name="Google Shape;124;p16"/>
          <p:cNvSpPr txBox="1">
            <a:spLocks noGrp="1"/>
          </p:cNvSpPr>
          <p:nvPr>
            <p:ph type="body" idx="1"/>
          </p:nvPr>
        </p:nvSpPr>
        <p:spPr>
          <a:xfrm>
            <a:off x="0" y="1609725"/>
            <a:ext cx="8782050" cy="45672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br>
              <a:rPr lang="en-US" dirty="0"/>
            </a:br>
            <a:r>
              <a:rPr lang="en-US" dirty="0"/>
              <a:t>	</a:t>
            </a:r>
            <a:r>
              <a:rPr lang="en-US" sz="2600" b="1" dirty="0"/>
              <a:t>I-1-1- </a:t>
            </a:r>
            <a:r>
              <a:rPr lang="en-US" sz="2600" b="1" i="0" dirty="0"/>
              <a:t>Revealed Preference Theory:</a:t>
            </a:r>
            <a:endParaRPr sz="2600" dirty="0"/>
          </a:p>
          <a:p>
            <a:pPr marL="0" lvl="0" indent="0" algn="just" rtl="0">
              <a:lnSpc>
                <a:spcPct val="90000"/>
              </a:lnSpc>
              <a:spcBef>
                <a:spcPts val="1000"/>
              </a:spcBef>
              <a:spcAft>
                <a:spcPts val="0"/>
              </a:spcAft>
              <a:buClr>
                <a:schemeClr val="dk1"/>
              </a:buClr>
              <a:buSzPts val="2800"/>
              <a:buNone/>
            </a:pPr>
            <a:r>
              <a:rPr lang="en-US" sz="2600" b="1" i="0" dirty="0"/>
              <a:t> </a:t>
            </a:r>
            <a:r>
              <a:rPr lang="en-US" sz="2600" b="1" i="0" dirty="0">
                <a:solidFill>
                  <a:srgbClr val="FF0000"/>
                </a:solidFill>
              </a:rPr>
              <a:t>The Revealed Preference Theory </a:t>
            </a:r>
            <a:r>
              <a:rPr lang="en-US" sz="2600" b="0" i="0" dirty="0">
                <a:solidFill>
                  <a:srgbClr val="202124"/>
                </a:solidFill>
              </a:rPr>
              <a:t>in Economics, is a theory, introduced by the American Economist </a:t>
            </a:r>
            <a:r>
              <a:rPr lang="en-US" sz="2600" b="1" i="0" dirty="0">
                <a:solidFill>
                  <a:srgbClr val="0070C0"/>
                </a:solidFill>
              </a:rPr>
              <a:t>Paul Samuelson </a:t>
            </a:r>
            <a:r>
              <a:rPr lang="en-US" sz="2600" b="0" i="0" dirty="0">
                <a:solidFill>
                  <a:srgbClr val="202124"/>
                </a:solidFill>
              </a:rPr>
              <a:t>in 1938, </a:t>
            </a:r>
            <a:r>
              <a:rPr lang="en-US" sz="2600" dirty="0">
                <a:solidFill>
                  <a:srgbClr val="202124"/>
                </a:solidFill>
              </a:rPr>
              <a:t>and it </a:t>
            </a:r>
            <a:r>
              <a:rPr lang="en-US" sz="2600" i="0" dirty="0">
                <a:solidFill>
                  <a:srgbClr val="202124"/>
                </a:solidFill>
              </a:rPr>
              <a:t>holds that </a:t>
            </a:r>
            <a:r>
              <a:rPr lang="en-US" sz="2600" b="1" i="1" dirty="0">
                <a:solidFill>
                  <a:srgbClr val="202124"/>
                </a:solidFill>
                <a:highlight>
                  <a:srgbClr val="FFFF00"/>
                </a:highlight>
              </a:rPr>
              <a:t>consumers' preferences can be revealed by what they purchase under different circumstances, particularly under different income and price circumstances</a:t>
            </a:r>
            <a:r>
              <a:rPr lang="en-US" sz="2600" b="0" i="1" dirty="0">
                <a:solidFill>
                  <a:srgbClr val="202124"/>
                </a:solidFill>
              </a:rPr>
              <a:t>.</a:t>
            </a:r>
            <a:endParaRPr sz="2600" dirty="0"/>
          </a:p>
          <a:p>
            <a:pPr marL="0" lvl="0" indent="0" algn="just" rtl="0">
              <a:lnSpc>
                <a:spcPct val="90000"/>
              </a:lnSpc>
              <a:spcBef>
                <a:spcPts val="1000"/>
              </a:spcBef>
              <a:spcAft>
                <a:spcPts val="0"/>
              </a:spcAft>
              <a:buClr>
                <a:schemeClr val="dk1"/>
              </a:buClr>
              <a:buSzPts val="2800"/>
              <a:buNone/>
            </a:pPr>
            <a:endParaRPr sz="2600" b="0" i="0" dirty="0">
              <a:solidFill>
                <a:srgbClr val="333333"/>
              </a:solidFill>
            </a:endParaRPr>
          </a:p>
          <a:p>
            <a:pPr marL="228600" lvl="0" indent="-228600" algn="just" rtl="0">
              <a:lnSpc>
                <a:spcPct val="90000"/>
              </a:lnSpc>
              <a:spcBef>
                <a:spcPts val="1000"/>
              </a:spcBef>
              <a:spcAft>
                <a:spcPts val="0"/>
              </a:spcAft>
              <a:buClr>
                <a:srgbClr val="333333"/>
              </a:buClr>
              <a:buSzPts val="2800"/>
              <a:buChar char="•"/>
            </a:pPr>
            <a:r>
              <a:rPr lang="en-US" sz="2600" b="0" i="0" dirty="0">
                <a:solidFill>
                  <a:srgbClr val="333333"/>
                </a:solidFill>
              </a:rPr>
              <a:t>It’s represented by a </a:t>
            </a:r>
            <a:r>
              <a:rPr lang="en-US" sz="2600" b="1" i="0" dirty="0">
                <a:solidFill>
                  <a:srgbClr val="333333"/>
                </a:solidFill>
              </a:rPr>
              <a:t>specific combination of goods and services.</a:t>
            </a:r>
            <a:endParaRPr sz="2600" b="1" dirty="0"/>
          </a:p>
        </p:txBody>
      </p:sp>
      <p:pic>
        <p:nvPicPr>
          <p:cNvPr id="1026" name="Picture 2" descr="Revealed preference theory — much fuss about 'not very much' | LARS P. SYLL">
            <a:extLst>
              <a:ext uri="{FF2B5EF4-FFF2-40B4-BE49-F238E27FC236}">
                <a16:creationId xmlns:a16="http://schemas.microsoft.com/office/drawing/2014/main" id="{589AD38D-ABE0-7CAE-B551-DA9225CDC4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15984" y="1664208"/>
            <a:ext cx="2807208" cy="45127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17"/>
          <p:cNvSpPr txBox="1">
            <a:spLocks noGrp="1"/>
          </p:cNvSpPr>
          <p:nvPr>
            <p:ph type="title"/>
          </p:nvPr>
        </p:nvSpPr>
        <p:spPr>
          <a:xfrm>
            <a:off x="2354813" y="367162"/>
            <a:ext cx="9277350" cy="882650"/>
          </a:xfrm>
          <a:prstGeom prst="rect">
            <a:avLst/>
          </a:prstGeom>
          <a:noFill/>
          <a:ln>
            <a:noFill/>
          </a:ln>
        </p:spPr>
        <p:txBody>
          <a:bodyPr spcFirstLastPara="1" wrap="square" lIns="91425" tIns="45700" rIns="91425" bIns="45700" anchor="ctr" anchorCtr="0">
            <a:normAutofit fontScale="90000"/>
          </a:bodyPr>
          <a:lstStyle/>
          <a:p>
            <a:pPr marL="0" lvl="0" indent="0">
              <a:lnSpc>
                <a:spcPct val="100000"/>
              </a:lnSpc>
              <a:buClr>
                <a:srgbClr val="000000"/>
              </a:buClr>
              <a:buSzPct val="100000"/>
            </a:pPr>
            <a:r>
              <a:rPr lang="en-US" sz="3000" b="1" dirty="0">
                <a:solidFill>
                  <a:srgbClr val="FF0066"/>
                </a:solidFill>
              </a:rPr>
              <a:t>I-1-   Consumer Preferences, Utility and Ranking                                                      							-2-</a:t>
            </a:r>
            <a:endParaRPr sz="3000" b="1" dirty="0">
              <a:solidFill>
                <a:srgbClr val="FF0066"/>
              </a:solidFill>
            </a:endParaRPr>
          </a:p>
        </p:txBody>
      </p:sp>
      <p:sp>
        <p:nvSpPr>
          <p:cNvPr id="130" name="Google Shape;130;p17"/>
          <p:cNvSpPr txBox="1">
            <a:spLocks noGrp="1"/>
          </p:cNvSpPr>
          <p:nvPr>
            <p:ph type="body" idx="1"/>
          </p:nvPr>
        </p:nvSpPr>
        <p:spPr>
          <a:xfrm>
            <a:off x="85725" y="1825625"/>
            <a:ext cx="8639175"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dirty="0">
                <a:solidFill>
                  <a:srgbClr val="FF0000"/>
                </a:solidFill>
              </a:rPr>
              <a:t>	</a:t>
            </a:r>
            <a:r>
              <a:rPr lang="en-US" sz="2600" b="1" dirty="0">
                <a:latin typeface="Calibri" panose="020F0502020204030204" pitchFamily="34" charset="0"/>
                <a:cs typeface="Calibri" panose="020F0502020204030204" pitchFamily="34" charset="0"/>
              </a:rPr>
              <a:t>I-1-2- Basket of goods</a:t>
            </a:r>
            <a:r>
              <a:rPr lang="en-US" sz="2600" dirty="0">
                <a:latin typeface="Calibri" panose="020F0502020204030204" pitchFamily="34" charset="0"/>
                <a:cs typeface="Calibri" panose="020F0502020204030204" pitchFamily="34" charset="0"/>
              </a:rPr>
              <a:t>:</a:t>
            </a:r>
            <a:r>
              <a:rPr lang="en-US" sz="2600" dirty="0">
                <a:solidFill>
                  <a:srgbClr val="FF0000"/>
                </a:solidFill>
                <a:latin typeface="Calibri" panose="020F0502020204030204" pitchFamily="34" charset="0"/>
                <a:cs typeface="Calibri" panose="020F0502020204030204" pitchFamily="34" charset="0"/>
              </a:rPr>
              <a:t> </a:t>
            </a:r>
            <a:endParaRPr sz="2600" dirty="0">
              <a:latin typeface="Calibri" panose="020F0502020204030204" pitchFamily="34" charset="0"/>
              <a:cs typeface="Calibri" panose="020F0502020204030204" pitchFamily="34" charset="0"/>
            </a:endParaRPr>
          </a:p>
          <a:p>
            <a:pPr marL="228600" lvl="0" indent="-228600" algn="just" rtl="0">
              <a:lnSpc>
                <a:spcPct val="90000"/>
              </a:lnSpc>
              <a:spcBef>
                <a:spcPts val="1000"/>
              </a:spcBef>
              <a:spcAft>
                <a:spcPts val="0"/>
              </a:spcAft>
              <a:buClr>
                <a:srgbClr val="FF0000"/>
              </a:buClr>
              <a:buSzPts val="2800"/>
              <a:buFont typeface="Noto Sans Symbols"/>
              <a:buChar char="▪"/>
            </a:pPr>
            <a:r>
              <a:rPr lang="en-US" sz="2600" b="1" i="0" dirty="0">
                <a:solidFill>
                  <a:srgbClr val="FF0000"/>
                </a:solidFill>
                <a:latin typeface="Calibri" panose="020F0502020204030204" pitchFamily="34" charset="0"/>
                <a:ea typeface="Ubuntu"/>
                <a:cs typeface="Calibri" panose="020F0502020204030204" pitchFamily="34" charset="0"/>
                <a:sym typeface="Ubuntu"/>
              </a:rPr>
              <a:t>The basket of goods </a:t>
            </a:r>
            <a:r>
              <a:rPr lang="en-US" sz="2600" b="0" i="0" dirty="0">
                <a:solidFill>
                  <a:srgbClr val="1B1B1B"/>
                </a:solidFill>
                <a:latin typeface="Calibri" panose="020F0502020204030204" pitchFamily="34" charset="0"/>
                <a:ea typeface="Ubuntu"/>
                <a:cs typeface="Calibri" panose="020F0502020204030204" pitchFamily="34" charset="0"/>
                <a:sym typeface="Ubuntu"/>
              </a:rPr>
              <a:t>represents the value of a specific group of products and services.</a:t>
            </a:r>
            <a:endParaRPr sz="2600" dirty="0">
              <a:latin typeface="Calibri" panose="020F0502020204030204" pitchFamily="34" charset="0"/>
              <a:cs typeface="Calibri" panose="020F0502020204030204" pitchFamily="34" charset="0"/>
            </a:endParaRPr>
          </a:p>
          <a:p>
            <a:pPr marL="228600" lvl="0" indent="-228600" algn="just" rtl="0">
              <a:lnSpc>
                <a:spcPct val="90000"/>
              </a:lnSpc>
              <a:spcBef>
                <a:spcPts val="1000"/>
              </a:spcBef>
              <a:spcAft>
                <a:spcPts val="0"/>
              </a:spcAft>
              <a:buClr>
                <a:srgbClr val="1B1B1B"/>
              </a:buClr>
              <a:buSzPts val="2800"/>
              <a:buFont typeface="Noto Sans Symbols"/>
              <a:buChar char="▪"/>
            </a:pPr>
            <a:r>
              <a:rPr lang="en-US" sz="2600" b="0" i="0" dirty="0">
                <a:solidFill>
                  <a:srgbClr val="1B1B1B"/>
                </a:solidFill>
                <a:latin typeface="Calibri" panose="020F0502020204030204" pitchFamily="34" charset="0"/>
                <a:ea typeface="Ubuntu"/>
                <a:cs typeface="Calibri" panose="020F0502020204030204" pitchFamily="34" charset="0"/>
                <a:sym typeface="Ubuntu"/>
              </a:rPr>
              <a:t>The basket includes a </a:t>
            </a:r>
            <a:r>
              <a:rPr lang="en-US" sz="2600" b="1" i="0" dirty="0">
                <a:solidFill>
                  <a:srgbClr val="1B1B1B"/>
                </a:solidFill>
                <a:highlight>
                  <a:srgbClr val="FFFF00"/>
                </a:highlight>
                <a:latin typeface="Calibri" panose="020F0502020204030204" pitchFamily="34" charset="0"/>
                <a:ea typeface="Ubuntu"/>
                <a:cs typeface="Calibri" panose="020F0502020204030204" pitchFamily="34" charset="0"/>
                <a:sym typeface="Ubuntu"/>
              </a:rPr>
              <a:t>variety of products from different categories</a:t>
            </a:r>
            <a:r>
              <a:rPr lang="en-US" sz="2600" b="0" i="0" dirty="0">
                <a:solidFill>
                  <a:srgbClr val="1B1B1B"/>
                </a:solidFill>
                <a:latin typeface="Calibri" panose="020F0502020204030204" pitchFamily="34" charset="0"/>
                <a:ea typeface="Ubuntu"/>
                <a:cs typeface="Calibri" panose="020F0502020204030204" pitchFamily="34" charset="0"/>
                <a:sym typeface="Ubuntu"/>
              </a:rPr>
              <a:t> — food and beverages, clothing, housing, transportation, education, medical expenses, and other items.</a:t>
            </a:r>
            <a:endParaRPr sz="2600" dirty="0">
              <a:latin typeface="Calibri" panose="020F0502020204030204" pitchFamily="34" charset="0"/>
              <a:cs typeface="Calibri" panose="020F0502020204030204" pitchFamily="34" charset="0"/>
            </a:endParaRPr>
          </a:p>
          <a:p>
            <a:pPr marL="228600" lvl="0" indent="-228600" algn="just" rtl="0">
              <a:lnSpc>
                <a:spcPct val="90000"/>
              </a:lnSpc>
              <a:spcBef>
                <a:spcPts val="1000"/>
              </a:spcBef>
              <a:spcAft>
                <a:spcPts val="0"/>
              </a:spcAft>
              <a:buClr>
                <a:srgbClr val="1B1B1B"/>
              </a:buClr>
              <a:buSzPts val="2800"/>
              <a:buFont typeface="Noto Sans Symbols"/>
              <a:buChar char="▪"/>
            </a:pPr>
            <a:r>
              <a:rPr lang="en-US" sz="2600" b="0" i="0" dirty="0">
                <a:solidFill>
                  <a:srgbClr val="1B1B1B"/>
                </a:solidFill>
                <a:latin typeface="Calibri" panose="020F0502020204030204" pitchFamily="34" charset="0"/>
                <a:ea typeface="Ubuntu"/>
                <a:cs typeface="Calibri" panose="020F0502020204030204" pitchFamily="34" charset="0"/>
                <a:sym typeface="Ubuntu"/>
              </a:rPr>
              <a:t> Each group of products has its own weight in the basket.</a:t>
            </a:r>
            <a:endParaRPr sz="2600" dirty="0">
              <a:solidFill>
                <a:srgbClr val="FF0000"/>
              </a:solidFill>
              <a:latin typeface="Calibri" panose="020F0502020204030204" pitchFamily="34" charset="0"/>
              <a:cs typeface="Calibri" panose="020F0502020204030204" pitchFamily="34" charset="0"/>
            </a:endParaRPr>
          </a:p>
        </p:txBody>
      </p:sp>
      <p:pic>
        <p:nvPicPr>
          <p:cNvPr id="2050" name="Picture 2" descr="تغضب ميكروفون ماساكيو الغازي خراب حضر basket of goods list of states -  c4ierd.org">
            <a:extLst>
              <a:ext uri="{FF2B5EF4-FFF2-40B4-BE49-F238E27FC236}">
                <a16:creationId xmlns:a16="http://schemas.microsoft.com/office/drawing/2014/main" id="{614BA111-0CEA-F4BC-74BA-65E1EBB881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8255955" y="2492914"/>
            <a:ext cx="4351336" cy="27618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18"/>
          <p:cNvSpPr txBox="1">
            <a:spLocks noGrp="1"/>
          </p:cNvSpPr>
          <p:nvPr>
            <p:ph type="title"/>
          </p:nvPr>
        </p:nvSpPr>
        <p:spPr>
          <a:xfrm>
            <a:off x="2417018" y="412750"/>
            <a:ext cx="9134474" cy="930275"/>
          </a:xfrm>
          <a:prstGeom prst="rect">
            <a:avLst/>
          </a:prstGeom>
          <a:noFill/>
          <a:ln>
            <a:noFill/>
          </a:ln>
        </p:spPr>
        <p:txBody>
          <a:bodyPr spcFirstLastPara="1" wrap="square" lIns="91425" tIns="45700" rIns="91425" bIns="45700" anchor="ctr" anchorCtr="0">
            <a:normAutofit/>
          </a:bodyPr>
          <a:lstStyle/>
          <a:p>
            <a:pPr>
              <a:lnSpc>
                <a:spcPct val="100000"/>
              </a:lnSpc>
              <a:buClr>
                <a:srgbClr val="000000"/>
              </a:buClr>
              <a:buSzPct val="100000"/>
            </a:pPr>
            <a:r>
              <a:rPr lang="en-US" sz="2700" b="1" dirty="0">
                <a:solidFill>
                  <a:srgbClr val="FF0066"/>
                </a:solidFill>
              </a:rPr>
              <a:t>I-1-  Consumer Preferences, Utility and Ranking                                                      							-3-</a:t>
            </a:r>
            <a:endParaRPr sz="2700" b="1" dirty="0">
              <a:solidFill>
                <a:srgbClr val="FF0066"/>
              </a:solidFill>
            </a:endParaRPr>
          </a:p>
        </p:txBody>
      </p:sp>
      <p:sp>
        <p:nvSpPr>
          <p:cNvPr id="136" name="Google Shape;136;p18"/>
          <p:cNvSpPr txBox="1">
            <a:spLocks noGrp="1"/>
          </p:cNvSpPr>
          <p:nvPr>
            <p:ph type="body" idx="1"/>
          </p:nvPr>
        </p:nvSpPr>
        <p:spPr>
          <a:xfrm>
            <a:off x="209169" y="1661033"/>
            <a:ext cx="11153775"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600"/>
              <a:buNone/>
            </a:pPr>
            <a:r>
              <a:rPr lang="en-US" sz="2600" b="1" i="0" dirty="0"/>
              <a:t>I-1-3- Preference Assumptions</a:t>
            </a:r>
            <a:endParaRPr sz="2600" dirty="0"/>
          </a:p>
          <a:p>
            <a:pPr marL="0" lvl="0" indent="0" algn="l" rtl="0">
              <a:lnSpc>
                <a:spcPct val="90000"/>
              </a:lnSpc>
              <a:spcBef>
                <a:spcPts val="1000"/>
              </a:spcBef>
              <a:spcAft>
                <a:spcPts val="0"/>
              </a:spcAft>
              <a:buClr>
                <a:schemeClr val="dk1"/>
              </a:buClr>
              <a:buSzPts val="2600"/>
              <a:buNone/>
            </a:pPr>
            <a:endParaRPr sz="2600" b="1" i="0" dirty="0"/>
          </a:p>
          <a:p>
            <a:pPr marL="1600200" lvl="3" indent="-228600" algn="l" rtl="0">
              <a:lnSpc>
                <a:spcPct val="90000"/>
              </a:lnSpc>
              <a:spcBef>
                <a:spcPts val="500"/>
              </a:spcBef>
              <a:spcAft>
                <a:spcPts val="0"/>
              </a:spcAft>
              <a:buClr>
                <a:srgbClr val="333333"/>
              </a:buClr>
              <a:buSzPts val="2600"/>
              <a:buFont typeface="Noto Sans Symbols"/>
              <a:buChar char="❖"/>
            </a:pPr>
            <a:r>
              <a:rPr lang="en-US" sz="2600" b="0" i="0" dirty="0">
                <a:solidFill>
                  <a:srgbClr val="333333"/>
                </a:solidFill>
              </a:rPr>
              <a:t> 	</a:t>
            </a:r>
            <a:r>
              <a:rPr lang="en-US" sz="2600" b="1" i="0" dirty="0">
                <a:solidFill>
                  <a:srgbClr val="FF0066"/>
                </a:solidFill>
              </a:rPr>
              <a:t>Preferences are complete</a:t>
            </a:r>
            <a:endParaRPr sz="2600" dirty="0">
              <a:solidFill>
                <a:srgbClr val="FF0066"/>
              </a:solidFill>
            </a:endParaRPr>
          </a:p>
          <a:p>
            <a:pPr marL="0" lvl="0" indent="0" algn="l" rtl="0">
              <a:lnSpc>
                <a:spcPct val="90000"/>
              </a:lnSpc>
              <a:spcBef>
                <a:spcPts val="1000"/>
              </a:spcBef>
              <a:spcAft>
                <a:spcPts val="0"/>
              </a:spcAft>
              <a:buClr>
                <a:srgbClr val="333333"/>
              </a:buClr>
              <a:buSzPts val="2600"/>
              <a:buNone/>
            </a:pPr>
            <a:r>
              <a:rPr lang="en-US" sz="2600" b="0" i="0" dirty="0">
                <a:solidFill>
                  <a:schemeClr val="tx1"/>
                </a:solidFill>
              </a:rPr>
              <a:t>A consumer can always rank preferences: </a:t>
            </a:r>
            <a:endParaRPr sz="2600" dirty="0">
              <a:solidFill>
                <a:schemeClr val="tx1"/>
              </a:solidFill>
            </a:endParaRPr>
          </a:p>
          <a:p>
            <a:pPr marL="514350" lvl="0" indent="-514350" algn="l" rtl="0">
              <a:lnSpc>
                <a:spcPct val="90000"/>
              </a:lnSpc>
              <a:spcBef>
                <a:spcPts val="1000"/>
              </a:spcBef>
              <a:spcAft>
                <a:spcPts val="0"/>
              </a:spcAft>
              <a:buClr>
                <a:srgbClr val="333333"/>
              </a:buClr>
              <a:buSzPts val="2600"/>
              <a:buAutoNum type="alphaLcParenR"/>
            </a:pPr>
            <a:r>
              <a:rPr lang="en-US" sz="2600" b="1" i="0" dirty="0">
                <a:solidFill>
                  <a:schemeClr val="tx1"/>
                </a:solidFill>
              </a:rPr>
              <a:t>A is preferred to B</a:t>
            </a:r>
            <a:r>
              <a:rPr lang="en-US" sz="2600" b="1" i="0" dirty="0">
                <a:solidFill>
                  <a:schemeClr val="tx1"/>
                </a:solidFill>
                <a:highlight>
                  <a:srgbClr val="FFFF00"/>
                </a:highlight>
              </a:rPr>
              <a:t>:</a:t>
            </a:r>
            <a:r>
              <a:rPr lang="en-US" sz="2600" b="0" i="0" dirty="0">
                <a:solidFill>
                  <a:schemeClr val="tx1"/>
                </a:solidFill>
                <a:highlight>
                  <a:srgbClr val="FFFF00"/>
                </a:highlight>
              </a:rPr>
              <a:t>    </a:t>
            </a:r>
            <a:r>
              <a:rPr lang="en-US" sz="2600" b="1" i="0" dirty="0">
                <a:solidFill>
                  <a:srgbClr val="0070C0"/>
                </a:solidFill>
                <a:highlight>
                  <a:srgbClr val="FFFF00"/>
                </a:highlight>
              </a:rPr>
              <a:t>A&gt; B </a:t>
            </a:r>
          </a:p>
          <a:p>
            <a:pPr marL="514350" lvl="0" indent="-514350" algn="l" rtl="0">
              <a:lnSpc>
                <a:spcPct val="90000"/>
              </a:lnSpc>
              <a:spcBef>
                <a:spcPts val="1000"/>
              </a:spcBef>
              <a:spcAft>
                <a:spcPts val="0"/>
              </a:spcAft>
              <a:buClr>
                <a:srgbClr val="333333"/>
              </a:buClr>
              <a:buSzPts val="2600"/>
              <a:buAutoNum type="alphaLcParenR"/>
            </a:pPr>
            <a:endParaRPr sz="2600" dirty="0"/>
          </a:p>
          <a:p>
            <a:pPr marL="0" lvl="0" indent="0" algn="l" rtl="0">
              <a:lnSpc>
                <a:spcPct val="90000"/>
              </a:lnSpc>
              <a:spcBef>
                <a:spcPts val="1000"/>
              </a:spcBef>
              <a:spcAft>
                <a:spcPts val="0"/>
              </a:spcAft>
              <a:buClr>
                <a:srgbClr val="333333"/>
              </a:buClr>
              <a:buSzPts val="2600"/>
              <a:buNone/>
            </a:pPr>
            <a:r>
              <a:rPr lang="en-US" sz="2600" b="0" i="0" dirty="0">
                <a:solidFill>
                  <a:schemeClr val="tx1"/>
                </a:solidFill>
              </a:rPr>
              <a:t>b) </a:t>
            </a:r>
            <a:r>
              <a:rPr lang="en-US" sz="2600" b="1" i="0" dirty="0">
                <a:solidFill>
                  <a:schemeClr val="tx1"/>
                </a:solidFill>
              </a:rPr>
              <a:t>B is </a:t>
            </a:r>
            <a:r>
              <a:rPr lang="en-US" sz="2600" b="1" i="0" dirty="0" err="1">
                <a:solidFill>
                  <a:schemeClr val="tx1"/>
                </a:solidFill>
              </a:rPr>
              <a:t>prefered</a:t>
            </a:r>
            <a:r>
              <a:rPr lang="en-US" sz="2600" b="1" i="0" dirty="0">
                <a:solidFill>
                  <a:schemeClr val="tx1"/>
                </a:solidFill>
              </a:rPr>
              <a:t> to A:    </a:t>
            </a:r>
            <a:r>
              <a:rPr lang="en-US" sz="2600" b="1" i="0" dirty="0">
                <a:solidFill>
                  <a:srgbClr val="0070C0"/>
                </a:solidFill>
                <a:highlight>
                  <a:srgbClr val="00FF00"/>
                </a:highlight>
              </a:rPr>
              <a:t>B &gt; A </a:t>
            </a:r>
          </a:p>
          <a:p>
            <a:pPr marL="0" lvl="0" indent="0" algn="l" rtl="0">
              <a:lnSpc>
                <a:spcPct val="90000"/>
              </a:lnSpc>
              <a:spcBef>
                <a:spcPts val="1000"/>
              </a:spcBef>
              <a:spcAft>
                <a:spcPts val="0"/>
              </a:spcAft>
              <a:buClr>
                <a:srgbClr val="333333"/>
              </a:buClr>
              <a:buSzPts val="2600"/>
              <a:buNone/>
            </a:pPr>
            <a:endParaRPr sz="2600" dirty="0"/>
          </a:p>
          <a:p>
            <a:pPr marL="0" lvl="0" indent="0" algn="l" rtl="0">
              <a:lnSpc>
                <a:spcPct val="90000"/>
              </a:lnSpc>
              <a:spcBef>
                <a:spcPts val="1000"/>
              </a:spcBef>
              <a:spcAft>
                <a:spcPts val="0"/>
              </a:spcAft>
              <a:buClr>
                <a:srgbClr val="333333"/>
              </a:buClr>
              <a:buSzPts val="2600"/>
              <a:buNone/>
            </a:pPr>
            <a:r>
              <a:rPr lang="en-US" sz="2600" b="0" i="0" dirty="0">
                <a:solidFill>
                  <a:srgbClr val="333333"/>
                </a:solidFill>
              </a:rPr>
              <a:t>c</a:t>
            </a:r>
            <a:r>
              <a:rPr lang="en-US" sz="2600" b="0" i="0" dirty="0">
                <a:solidFill>
                  <a:schemeClr val="tx1"/>
                </a:solidFill>
              </a:rPr>
              <a:t>) </a:t>
            </a:r>
            <a:r>
              <a:rPr lang="en-US" sz="2600" b="1" i="0" dirty="0">
                <a:solidFill>
                  <a:schemeClr val="tx1"/>
                </a:solidFill>
              </a:rPr>
              <a:t>A consumer is indifferent between A and B:   </a:t>
            </a:r>
            <a:r>
              <a:rPr lang="en-US" sz="2600" b="1" i="0" dirty="0">
                <a:solidFill>
                  <a:schemeClr val="tx1"/>
                </a:solidFill>
                <a:highlight>
                  <a:srgbClr val="00FFFF"/>
                </a:highlight>
              </a:rPr>
              <a:t>A ≈ B</a:t>
            </a:r>
            <a:endParaRPr sz="2600" b="1" dirty="0">
              <a:solidFill>
                <a:schemeClr val="tx1"/>
              </a:solidFill>
              <a:highlight>
                <a:srgbClr val="00FFFF"/>
              </a:highlight>
            </a:endParaRPr>
          </a:p>
        </p:txBody>
      </p:sp>
      <p:pic>
        <p:nvPicPr>
          <p:cNvPr id="3" name="Image 2">
            <a:extLst>
              <a:ext uri="{FF2B5EF4-FFF2-40B4-BE49-F238E27FC236}">
                <a16:creationId xmlns:a16="http://schemas.microsoft.com/office/drawing/2014/main" id="{E3A91F19-0D1C-33B8-BDFA-48B46D4FBA1E}"/>
              </a:ext>
            </a:extLst>
          </p:cNvPr>
          <p:cNvPicPr>
            <a:picLocks noChangeAspect="1"/>
          </p:cNvPicPr>
          <p:nvPr/>
        </p:nvPicPr>
        <p:blipFill>
          <a:blip r:embed="rId3"/>
          <a:stretch>
            <a:fillRect/>
          </a:stretch>
        </p:blipFill>
        <p:spPr>
          <a:xfrm rot="5400000">
            <a:off x="8106156" y="2446023"/>
            <a:ext cx="4590288" cy="2752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9"/>
          <p:cNvSpPr txBox="1">
            <a:spLocks noGrp="1"/>
          </p:cNvSpPr>
          <p:nvPr>
            <p:ph type="title"/>
          </p:nvPr>
        </p:nvSpPr>
        <p:spPr>
          <a:xfrm>
            <a:off x="2447924" y="1123950"/>
            <a:ext cx="8905875" cy="228600"/>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lt1"/>
              </a:buClr>
              <a:buSzPct val="100000"/>
              <a:buFont typeface="Calibri"/>
              <a:buNone/>
            </a:pPr>
            <a:r>
              <a:rPr lang="en-US" sz="3000" b="1" dirty="0">
                <a:solidFill>
                  <a:srgbClr val="FF0066"/>
                </a:solidFill>
              </a:rPr>
              <a:t>I-1-  Consumer Preferences, Utility and Ranking                                                      							-4-</a:t>
            </a:r>
            <a:r>
              <a:rPr lang="en-US" sz="3300" b="1" i="0" dirty="0">
                <a:solidFill>
                  <a:schemeClr val="lt1"/>
                </a:solidFill>
                <a:latin typeface="Calibri"/>
                <a:ea typeface="Calibri"/>
                <a:cs typeface="Calibri"/>
                <a:sym typeface="Calibri"/>
              </a:rPr>
              <a:t>		</a:t>
            </a:r>
            <a:r>
              <a:rPr lang="en-US" sz="4400" b="1" i="0" dirty="0">
                <a:solidFill>
                  <a:schemeClr val="lt1"/>
                </a:solidFill>
                <a:latin typeface="Calibri"/>
                <a:ea typeface="Calibri"/>
                <a:cs typeface="Calibri"/>
                <a:sym typeface="Calibri"/>
              </a:rPr>
              <a:t>					-3-</a:t>
            </a:r>
            <a:endParaRPr dirty="0"/>
          </a:p>
        </p:txBody>
      </p:sp>
      <p:sp>
        <p:nvSpPr>
          <p:cNvPr id="142" name="Google Shape;142;p19"/>
          <p:cNvSpPr txBox="1">
            <a:spLocks noGrp="1"/>
          </p:cNvSpPr>
          <p:nvPr>
            <p:ph type="body" idx="1"/>
          </p:nvPr>
        </p:nvSpPr>
        <p:spPr>
          <a:xfrm>
            <a:off x="142876" y="1825625"/>
            <a:ext cx="8705850" cy="4351338"/>
          </a:xfrm>
          <a:prstGeom prst="rect">
            <a:avLst/>
          </a:prstGeom>
          <a:noFill/>
          <a:ln>
            <a:noFill/>
          </a:ln>
        </p:spPr>
        <p:txBody>
          <a:bodyPr spcFirstLastPara="1" wrap="square" lIns="91425" tIns="45700" rIns="91425" bIns="45700" anchor="t" anchorCtr="0">
            <a:normAutofit/>
          </a:bodyPr>
          <a:lstStyle/>
          <a:p>
            <a:pPr marL="1600200" lvl="3" indent="-228600" algn="l" rtl="0">
              <a:lnSpc>
                <a:spcPct val="90000"/>
              </a:lnSpc>
              <a:spcBef>
                <a:spcPts val="0"/>
              </a:spcBef>
              <a:spcAft>
                <a:spcPts val="0"/>
              </a:spcAft>
              <a:buClr>
                <a:schemeClr val="dk1"/>
              </a:buClr>
              <a:buSzPts val="2600"/>
              <a:buFont typeface="Noto Sans Symbols"/>
              <a:buChar char="❖"/>
            </a:pPr>
            <a:r>
              <a:rPr lang="en-US" sz="2600" b="0" i="0" dirty="0"/>
              <a:t> 	</a:t>
            </a:r>
            <a:r>
              <a:rPr lang="en-US" sz="2600" b="1" i="0" dirty="0">
                <a:solidFill>
                  <a:srgbClr val="FF0066"/>
                </a:solidFill>
                <a:latin typeface="Calibri" panose="020F0502020204030204" pitchFamily="34" charset="0"/>
                <a:cs typeface="Calibri" panose="020F0502020204030204" pitchFamily="34" charset="0"/>
              </a:rPr>
              <a:t>Choices are transitive</a:t>
            </a:r>
            <a:r>
              <a:rPr lang="en-US" sz="2600" b="1" i="0" dirty="0">
                <a:latin typeface="Calibri" panose="020F0502020204030204" pitchFamily="34" charset="0"/>
                <a:cs typeface="Calibri" panose="020F0502020204030204" pitchFamily="34" charset="0"/>
              </a:rPr>
              <a:t>: </a:t>
            </a:r>
            <a:r>
              <a:rPr lang="en-US" sz="2600" b="0" i="0" dirty="0">
                <a:solidFill>
                  <a:srgbClr val="333333"/>
                </a:solidFill>
                <a:latin typeface="Calibri" panose="020F0502020204030204" pitchFamily="34" charset="0"/>
                <a:ea typeface="Roboto"/>
                <a:cs typeface="Calibri" panose="020F0502020204030204" pitchFamily="34" charset="0"/>
                <a:sym typeface="Roboto"/>
              </a:rPr>
              <a:t>If </a:t>
            </a:r>
            <a:endParaRPr sz="2600" dirty="0">
              <a:latin typeface="Calibri" panose="020F0502020204030204" pitchFamily="34" charset="0"/>
              <a:cs typeface="Calibri" panose="020F0502020204030204" pitchFamily="34" charset="0"/>
            </a:endParaRPr>
          </a:p>
          <a:p>
            <a:pPr marL="1371600" lvl="3" indent="0" algn="l" rtl="0">
              <a:lnSpc>
                <a:spcPct val="90000"/>
              </a:lnSpc>
              <a:spcBef>
                <a:spcPts val="500"/>
              </a:spcBef>
              <a:spcAft>
                <a:spcPts val="0"/>
              </a:spcAft>
              <a:buClr>
                <a:srgbClr val="333333"/>
              </a:buClr>
              <a:buSzPts val="2800"/>
              <a:buNone/>
            </a:pPr>
            <a:r>
              <a:rPr lang="en-US" sz="2600" b="0" i="0" dirty="0">
                <a:solidFill>
                  <a:schemeClr val="tx1"/>
                </a:solidFill>
                <a:latin typeface="Calibri" panose="020F0502020204030204" pitchFamily="34" charset="0"/>
                <a:ea typeface="Roboto"/>
                <a:cs typeface="Calibri" panose="020F0502020204030204" pitchFamily="34" charset="0"/>
                <a:sym typeface="Roboto"/>
              </a:rPr>
              <a:t>A is preferred to B:  </a:t>
            </a:r>
            <a:r>
              <a:rPr lang="en-US" sz="2600" b="1" i="0" dirty="0">
                <a:solidFill>
                  <a:srgbClr val="0070C0"/>
                </a:solidFill>
                <a:highlight>
                  <a:srgbClr val="FFFF00"/>
                </a:highlight>
                <a:latin typeface="Calibri" panose="020F0502020204030204" pitchFamily="34" charset="0"/>
                <a:ea typeface="Roboto"/>
                <a:cs typeface="Calibri" panose="020F0502020204030204" pitchFamily="34" charset="0"/>
                <a:sym typeface="Roboto"/>
              </a:rPr>
              <a:t>A&gt; B </a:t>
            </a:r>
          </a:p>
          <a:p>
            <a:pPr marL="1371600" lvl="3" indent="0" algn="l" rtl="0">
              <a:lnSpc>
                <a:spcPct val="90000"/>
              </a:lnSpc>
              <a:spcBef>
                <a:spcPts val="500"/>
              </a:spcBef>
              <a:spcAft>
                <a:spcPts val="0"/>
              </a:spcAft>
              <a:buClr>
                <a:srgbClr val="333333"/>
              </a:buClr>
              <a:buSzPts val="2800"/>
              <a:buNone/>
            </a:pPr>
            <a:endParaRPr sz="2600" b="1" dirty="0">
              <a:latin typeface="Calibri" panose="020F0502020204030204" pitchFamily="34" charset="0"/>
              <a:cs typeface="Calibri" panose="020F0502020204030204" pitchFamily="34" charset="0"/>
            </a:endParaRPr>
          </a:p>
          <a:p>
            <a:pPr marL="1371600" lvl="3" indent="0" algn="l" rtl="0">
              <a:lnSpc>
                <a:spcPct val="90000"/>
              </a:lnSpc>
              <a:spcBef>
                <a:spcPts val="500"/>
              </a:spcBef>
              <a:spcAft>
                <a:spcPts val="0"/>
              </a:spcAft>
              <a:buClr>
                <a:srgbClr val="333333"/>
              </a:buClr>
              <a:buSzPts val="2800"/>
              <a:buNone/>
            </a:pPr>
            <a:r>
              <a:rPr lang="en-US" sz="2600" b="0" i="0" dirty="0">
                <a:solidFill>
                  <a:schemeClr val="tx1"/>
                </a:solidFill>
                <a:latin typeface="Calibri" panose="020F0502020204030204" pitchFamily="34" charset="0"/>
                <a:ea typeface="Roboto"/>
                <a:cs typeface="Calibri" panose="020F0502020204030204" pitchFamily="34" charset="0"/>
                <a:sym typeface="Roboto"/>
              </a:rPr>
              <a:t>B is preferred to C:  </a:t>
            </a:r>
            <a:r>
              <a:rPr lang="en-US" sz="2600" b="1" i="0" dirty="0">
                <a:solidFill>
                  <a:srgbClr val="0070C0"/>
                </a:solidFill>
                <a:highlight>
                  <a:srgbClr val="00FF00"/>
                </a:highlight>
                <a:latin typeface="Calibri" panose="020F0502020204030204" pitchFamily="34" charset="0"/>
                <a:ea typeface="Roboto"/>
                <a:cs typeface="Calibri" panose="020F0502020204030204" pitchFamily="34" charset="0"/>
                <a:sym typeface="Roboto"/>
              </a:rPr>
              <a:t>B&gt; C </a:t>
            </a:r>
            <a:r>
              <a:rPr lang="en-US" sz="2600" b="1" i="0" dirty="0">
                <a:solidFill>
                  <a:srgbClr val="0070C0"/>
                </a:solidFill>
                <a:latin typeface="Calibri" panose="020F0502020204030204" pitchFamily="34" charset="0"/>
                <a:ea typeface="Roboto"/>
                <a:cs typeface="Calibri" panose="020F0502020204030204" pitchFamily="34" charset="0"/>
                <a:sym typeface="Roboto"/>
              </a:rPr>
              <a:t>               </a:t>
            </a:r>
            <a:r>
              <a:rPr lang="en-US" sz="2600" b="0" i="0" dirty="0">
                <a:solidFill>
                  <a:schemeClr val="tx1"/>
                </a:solidFill>
                <a:latin typeface="Calibri" panose="020F0502020204030204" pitchFamily="34" charset="0"/>
                <a:ea typeface="Roboto"/>
                <a:cs typeface="Calibri" panose="020F0502020204030204" pitchFamily="34" charset="0"/>
                <a:sym typeface="Roboto"/>
              </a:rPr>
              <a:t>A is preferred to C:</a:t>
            </a:r>
            <a:endParaRPr sz="2600" dirty="0">
              <a:solidFill>
                <a:schemeClr val="tx1"/>
              </a:solidFill>
              <a:latin typeface="Calibri" panose="020F0502020204030204" pitchFamily="34" charset="0"/>
              <a:cs typeface="Calibri" panose="020F0502020204030204" pitchFamily="34" charset="0"/>
            </a:endParaRPr>
          </a:p>
          <a:p>
            <a:pPr marL="1371600" lvl="3" indent="0" algn="l" rtl="0">
              <a:lnSpc>
                <a:spcPct val="90000"/>
              </a:lnSpc>
              <a:spcBef>
                <a:spcPts val="500"/>
              </a:spcBef>
              <a:spcAft>
                <a:spcPts val="0"/>
              </a:spcAft>
              <a:buClr>
                <a:srgbClr val="333333"/>
              </a:buClr>
              <a:buSzPts val="2800"/>
              <a:buNone/>
            </a:pPr>
            <a:r>
              <a:rPr lang="en-US" sz="2600" b="1" dirty="0">
                <a:solidFill>
                  <a:srgbClr val="333333"/>
                </a:solidFill>
                <a:latin typeface="Calibri" panose="020F0502020204030204" pitchFamily="34" charset="0"/>
                <a:ea typeface="Roboto"/>
                <a:cs typeface="Calibri" panose="020F0502020204030204" pitchFamily="34" charset="0"/>
                <a:sym typeface="Roboto"/>
              </a:rPr>
              <a:t>                                                          </a:t>
            </a:r>
            <a:r>
              <a:rPr lang="en-US" sz="2600" b="1" i="0" dirty="0">
                <a:solidFill>
                  <a:srgbClr val="333333"/>
                </a:solidFill>
                <a:latin typeface="Calibri" panose="020F0502020204030204" pitchFamily="34" charset="0"/>
                <a:ea typeface="Roboto"/>
                <a:cs typeface="Calibri" panose="020F0502020204030204" pitchFamily="34" charset="0"/>
                <a:sym typeface="Roboto"/>
              </a:rPr>
              <a:t>            </a:t>
            </a:r>
            <a:r>
              <a:rPr lang="en-US" sz="2600" b="1" i="0" dirty="0">
                <a:solidFill>
                  <a:schemeClr val="tx1"/>
                </a:solidFill>
                <a:highlight>
                  <a:srgbClr val="00FFFF"/>
                </a:highlight>
                <a:latin typeface="Calibri" panose="020F0502020204030204" pitchFamily="34" charset="0"/>
                <a:ea typeface="Roboto"/>
                <a:cs typeface="Calibri" panose="020F0502020204030204" pitchFamily="34" charset="0"/>
                <a:sym typeface="Roboto"/>
              </a:rPr>
              <a:t>A&gt; C</a:t>
            </a:r>
            <a:endParaRPr sz="2600" b="1" i="0" dirty="0">
              <a:solidFill>
                <a:schemeClr val="tx1"/>
              </a:solidFill>
              <a:highlight>
                <a:srgbClr val="00FFFF"/>
              </a:highlight>
              <a:latin typeface="Calibri" panose="020F0502020204030204" pitchFamily="34" charset="0"/>
              <a:cs typeface="Calibri" panose="020F0502020204030204" pitchFamily="34" charset="0"/>
            </a:endParaRPr>
          </a:p>
          <a:p>
            <a:pPr marL="1371600" lvl="3" indent="0" algn="l" rtl="0">
              <a:lnSpc>
                <a:spcPct val="90000"/>
              </a:lnSpc>
              <a:spcBef>
                <a:spcPts val="500"/>
              </a:spcBef>
              <a:spcAft>
                <a:spcPts val="0"/>
              </a:spcAft>
              <a:buClr>
                <a:schemeClr val="dk1"/>
              </a:buClr>
              <a:buSzPts val="2800"/>
              <a:buNone/>
            </a:pPr>
            <a:endParaRPr sz="2600" b="0" i="0" dirty="0">
              <a:solidFill>
                <a:srgbClr val="333333"/>
              </a:solidFill>
              <a:latin typeface="Calibri" panose="020F0502020204030204" pitchFamily="34" charset="0"/>
              <a:ea typeface="Roboto"/>
              <a:cs typeface="Calibri" panose="020F0502020204030204" pitchFamily="34" charset="0"/>
              <a:sym typeface="Roboto"/>
            </a:endParaRPr>
          </a:p>
          <a:p>
            <a:pPr marL="1600200" lvl="3" indent="-228600" algn="l" rtl="0">
              <a:lnSpc>
                <a:spcPct val="90000"/>
              </a:lnSpc>
              <a:spcBef>
                <a:spcPts val="500"/>
              </a:spcBef>
              <a:spcAft>
                <a:spcPts val="0"/>
              </a:spcAft>
              <a:buClr>
                <a:schemeClr val="dk1"/>
              </a:buClr>
              <a:buSzPts val="2600"/>
              <a:buFont typeface="Noto Sans Symbols"/>
              <a:buChar char="❖"/>
            </a:pPr>
            <a:r>
              <a:rPr lang="en-US" sz="2600" b="1" i="0" dirty="0">
                <a:latin typeface="Calibri" panose="020F0502020204030204" pitchFamily="34" charset="0"/>
                <a:cs typeface="Calibri" panose="020F0502020204030204" pitchFamily="34" charset="0"/>
              </a:rPr>
              <a:t> </a:t>
            </a:r>
            <a:r>
              <a:rPr lang="en-US" sz="2600" b="1" i="0" dirty="0">
                <a:solidFill>
                  <a:srgbClr val="FF0066"/>
                </a:solidFill>
                <a:latin typeface="Calibri" panose="020F0502020204030204" pitchFamily="34" charset="0"/>
                <a:cs typeface="Calibri" panose="020F0502020204030204" pitchFamily="34" charset="0"/>
              </a:rPr>
              <a:t>More is better</a:t>
            </a:r>
            <a:r>
              <a:rPr lang="en-US" sz="2600" b="1" dirty="0">
                <a:latin typeface="Calibri" panose="020F0502020204030204" pitchFamily="34" charset="0"/>
                <a:cs typeface="Calibri" panose="020F0502020204030204" pitchFamily="34" charset="0"/>
              </a:rPr>
              <a:t>:</a:t>
            </a:r>
            <a:endParaRPr sz="2600" dirty="0">
              <a:latin typeface="Calibri" panose="020F0502020204030204" pitchFamily="34" charset="0"/>
              <a:cs typeface="Calibri" panose="020F0502020204030204" pitchFamily="34" charset="0"/>
            </a:endParaRPr>
          </a:p>
          <a:p>
            <a:pPr marL="1371600" lvl="3" indent="0" algn="l" rtl="0">
              <a:lnSpc>
                <a:spcPct val="90000"/>
              </a:lnSpc>
              <a:spcBef>
                <a:spcPts val="500"/>
              </a:spcBef>
              <a:spcAft>
                <a:spcPts val="0"/>
              </a:spcAft>
              <a:buClr>
                <a:srgbClr val="333333"/>
              </a:buClr>
              <a:buSzPts val="2800"/>
              <a:buNone/>
            </a:pPr>
            <a:r>
              <a:rPr lang="en-US" sz="2600" b="0" i="0" dirty="0">
                <a:solidFill>
                  <a:schemeClr val="tx1"/>
                </a:solidFill>
                <a:latin typeface="Calibri" panose="020F0502020204030204" pitchFamily="34" charset="0"/>
                <a:ea typeface="Roboto"/>
                <a:cs typeface="Calibri" panose="020F0502020204030204" pitchFamily="34" charset="0"/>
                <a:sym typeface="Roboto"/>
              </a:rPr>
              <a:t>A consumer always prefers having more of a good</a:t>
            </a:r>
            <a:endParaRPr sz="2600" dirty="0">
              <a:solidFill>
                <a:schemeClr val="tx1"/>
              </a:solidFill>
              <a:latin typeface="Calibri" panose="020F0502020204030204" pitchFamily="34" charset="0"/>
              <a:cs typeface="Calibri" panose="020F0502020204030204" pitchFamily="34" charset="0"/>
            </a:endParaRPr>
          </a:p>
        </p:txBody>
      </p:sp>
      <p:sp>
        <p:nvSpPr>
          <p:cNvPr id="143" name="Google Shape;143;p19"/>
          <p:cNvSpPr/>
          <p:nvPr/>
        </p:nvSpPr>
        <p:spPr>
          <a:xfrm>
            <a:off x="5457825" y="2105025"/>
            <a:ext cx="638175" cy="2274951"/>
          </a:xfrm>
          <a:prstGeom prst="rightBrace">
            <a:avLst>
              <a:gd name="adj1" fmla="val 8333"/>
              <a:gd name="adj2" fmla="val 50000"/>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0"/>
          <p:cNvSpPr txBox="1">
            <a:spLocks noGrp="1"/>
          </p:cNvSpPr>
          <p:nvPr>
            <p:ph type="title"/>
          </p:nvPr>
        </p:nvSpPr>
        <p:spPr>
          <a:xfrm>
            <a:off x="2543174" y="365125"/>
            <a:ext cx="8810625"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000"/>
              <a:buFont typeface="Calibri"/>
              <a:buNone/>
            </a:pPr>
            <a:r>
              <a:rPr lang="en-US" sz="2700" b="1" dirty="0">
                <a:solidFill>
                  <a:srgbClr val="FF0066"/>
                </a:solidFill>
              </a:rPr>
              <a:t>I-1-  Consumer Preferences, Utility and Ranking                                                      							-5-</a:t>
            </a:r>
            <a:endParaRPr sz="2700" b="1" dirty="0">
              <a:solidFill>
                <a:srgbClr val="FF0066"/>
              </a:solidFill>
            </a:endParaRPr>
          </a:p>
        </p:txBody>
      </p:sp>
      <p:sp>
        <p:nvSpPr>
          <p:cNvPr id="149" name="Google Shape;149;p20"/>
          <p:cNvSpPr txBox="1">
            <a:spLocks noGrp="1"/>
          </p:cNvSpPr>
          <p:nvPr>
            <p:ph type="body" idx="1"/>
          </p:nvPr>
        </p:nvSpPr>
        <p:spPr>
          <a:xfrm>
            <a:off x="76200" y="1690688"/>
            <a:ext cx="8810625" cy="4417507"/>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600"/>
              <a:buNone/>
            </a:pPr>
            <a:r>
              <a:rPr lang="en-US" sz="2600" b="1" dirty="0">
                <a:solidFill>
                  <a:srgbClr val="FF0000"/>
                </a:solidFill>
              </a:rPr>
              <a:t>	</a:t>
            </a:r>
            <a:r>
              <a:rPr lang="en-US" sz="2600" b="1" dirty="0">
                <a:solidFill>
                  <a:schemeClr val="tx1"/>
                </a:solidFill>
              </a:rPr>
              <a:t>I</a:t>
            </a:r>
            <a:r>
              <a:rPr lang="en-US" sz="2600" b="1" i="0" dirty="0">
                <a:solidFill>
                  <a:schemeClr val="tx1"/>
                </a:solidFill>
              </a:rPr>
              <a:t>-1-4- Ranking</a:t>
            </a:r>
            <a:endParaRPr sz="2600" dirty="0">
              <a:solidFill>
                <a:schemeClr val="tx1"/>
              </a:solidFill>
            </a:endParaRPr>
          </a:p>
          <a:p>
            <a:pPr marL="228600" lvl="0" indent="-228600" algn="just" rtl="0">
              <a:lnSpc>
                <a:spcPct val="90000"/>
              </a:lnSpc>
              <a:spcBef>
                <a:spcPts val="1000"/>
              </a:spcBef>
              <a:spcAft>
                <a:spcPts val="0"/>
              </a:spcAft>
              <a:buClr>
                <a:srgbClr val="333333"/>
              </a:buClr>
              <a:buSzPts val="2600"/>
              <a:buChar char="•"/>
            </a:pPr>
            <a:r>
              <a:rPr lang="en-US" sz="2600" b="0" i="0" dirty="0">
                <a:solidFill>
                  <a:schemeClr val="tx1"/>
                </a:solidFill>
              </a:rPr>
              <a:t> </a:t>
            </a:r>
            <a:r>
              <a:rPr lang="en-US" sz="2600" b="1" i="0" dirty="0">
                <a:solidFill>
                  <a:srgbClr val="FF0000"/>
                </a:solidFill>
                <a:highlight>
                  <a:srgbClr val="FFFF00"/>
                </a:highlight>
              </a:rPr>
              <a:t>Ordinal Ranking</a:t>
            </a:r>
            <a:r>
              <a:rPr lang="en-US" sz="2600" b="1" i="0" dirty="0">
                <a:solidFill>
                  <a:schemeClr val="tx1"/>
                </a:solidFill>
              </a:rPr>
              <a:t>: </a:t>
            </a:r>
            <a:r>
              <a:rPr lang="en-US" sz="2600" b="0" i="0" dirty="0">
                <a:solidFill>
                  <a:schemeClr val="tx1"/>
                </a:solidFill>
              </a:rPr>
              <a:t>baskets are ordered or compared to each other without any quantitative information or intensity of preference .</a:t>
            </a:r>
          </a:p>
          <a:p>
            <a:pPr marL="0" lvl="0" indent="0" algn="just" rtl="0">
              <a:lnSpc>
                <a:spcPct val="90000"/>
              </a:lnSpc>
              <a:spcBef>
                <a:spcPts val="1000"/>
              </a:spcBef>
              <a:spcAft>
                <a:spcPts val="0"/>
              </a:spcAft>
              <a:buClr>
                <a:srgbClr val="333333"/>
              </a:buClr>
              <a:buSzPts val="2600"/>
              <a:buNone/>
            </a:pPr>
            <a:r>
              <a:rPr lang="en-US" sz="1600" b="1" i="0" dirty="0">
                <a:solidFill>
                  <a:srgbClr val="202124"/>
                </a:solidFill>
                <a:effectLst/>
                <a:latin typeface="arial" panose="020B0604020202020204" pitchFamily="34" charset="0"/>
              </a:rPr>
              <a:t>	</a:t>
            </a:r>
            <a:r>
              <a:rPr lang="en-US" sz="2600" dirty="0">
                <a:solidFill>
                  <a:schemeClr val="tx1"/>
                </a:solidFill>
              </a:rPr>
              <a:t>The </a:t>
            </a:r>
            <a:r>
              <a:rPr lang="en-US" sz="2600" b="1" dirty="0">
                <a:solidFill>
                  <a:srgbClr val="FF0000"/>
                </a:solidFill>
                <a:highlight>
                  <a:srgbClr val="FFFF00"/>
                </a:highlight>
              </a:rPr>
              <a:t>ordinal numbers </a:t>
            </a:r>
            <a:r>
              <a:rPr lang="en-US" sz="2600" dirty="0">
                <a:solidFill>
                  <a:schemeClr val="tx1"/>
                </a:solidFill>
              </a:rPr>
              <a:t>tell the order of how things are set, they </a:t>
            </a:r>
            <a:r>
              <a:rPr lang="en-US" sz="2600" b="1" dirty="0">
                <a:solidFill>
                  <a:schemeClr val="tx1"/>
                </a:solidFill>
                <a:highlight>
                  <a:srgbClr val="00FF00"/>
                </a:highlight>
              </a:rPr>
              <a:t>show the position or the rank of something</a:t>
            </a:r>
            <a:r>
              <a:rPr lang="en-US" sz="2600" dirty="0">
                <a:solidFill>
                  <a:schemeClr val="tx1"/>
                </a:solidFill>
              </a:rPr>
              <a:t>.</a:t>
            </a:r>
            <a:endParaRPr sz="2600" dirty="0">
              <a:solidFill>
                <a:schemeClr val="tx1"/>
              </a:solidFill>
            </a:endParaRPr>
          </a:p>
          <a:p>
            <a:pPr marL="0" lvl="0" indent="0" algn="just" rtl="0">
              <a:lnSpc>
                <a:spcPct val="90000"/>
              </a:lnSpc>
              <a:spcBef>
                <a:spcPts val="1000"/>
              </a:spcBef>
              <a:spcAft>
                <a:spcPts val="0"/>
              </a:spcAft>
              <a:buClr>
                <a:srgbClr val="333333"/>
              </a:buClr>
              <a:buSzPts val="2600"/>
              <a:buNone/>
            </a:pPr>
            <a:r>
              <a:rPr lang="en-US" sz="2600" dirty="0">
                <a:solidFill>
                  <a:schemeClr val="tx1"/>
                </a:solidFill>
              </a:rPr>
              <a:t>		</a:t>
            </a:r>
            <a:r>
              <a:rPr lang="en-US" sz="2600" b="0" i="0" u="sng" dirty="0" err="1">
                <a:solidFill>
                  <a:schemeClr val="tx1"/>
                </a:solidFill>
              </a:rPr>
              <a:t>ie</a:t>
            </a:r>
            <a:r>
              <a:rPr lang="en-US" sz="2600" b="0" i="0" dirty="0">
                <a:solidFill>
                  <a:schemeClr val="tx1"/>
                </a:solidFill>
              </a:rPr>
              <a:t>: I like dogs more than cats. </a:t>
            </a:r>
            <a:endParaRPr sz="2600" dirty="0">
              <a:solidFill>
                <a:schemeClr val="tx1"/>
              </a:solidFill>
            </a:endParaRPr>
          </a:p>
          <a:p>
            <a:pPr marL="228600" lvl="0" indent="-228600" algn="just" rtl="0">
              <a:lnSpc>
                <a:spcPct val="90000"/>
              </a:lnSpc>
              <a:spcBef>
                <a:spcPts val="1000"/>
              </a:spcBef>
              <a:spcAft>
                <a:spcPts val="0"/>
              </a:spcAft>
              <a:buClr>
                <a:schemeClr val="dk1"/>
              </a:buClr>
              <a:buSzPts val="2600"/>
              <a:buChar char="•"/>
            </a:pPr>
            <a:r>
              <a:rPr lang="en-US" sz="2600" b="1" i="0" dirty="0">
                <a:solidFill>
                  <a:srgbClr val="FF0000"/>
                </a:solidFill>
                <a:highlight>
                  <a:srgbClr val="00FF00"/>
                </a:highlight>
              </a:rPr>
              <a:t>Cardinal Ranking</a:t>
            </a:r>
            <a:r>
              <a:rPr lang="en-US" sz="2600" b="1" i="0" dirty="0">
                <a:solidFill>
                  <a:schemeClr val="tx1"/>
                </a:solidFill>
              </a:rPr>
              <a:t>: </a:t>
            </a:r>
            <a:r>
              <a:rPr lang="en-US" sz="2600" b="0" i="0" dirty="0">
                <a:solidFill>
                  <a:schemeClr val="tx1"/>
                </a:solidFill>
              </a:rPr>
              <a:t>baskets are quantitatively compared.</a:t>
            </a:r>
          </a:p>
          <a:p>
            <a:pPr marL="0" lvl="0" indent="0" algn="just" rtl="0">
              <a:lnSpc>
                <a:spcPct val="90000"/>
              </a:lnSpc>
              <a:spcBef>
                <a:spcPts val="1000"/>
              </a:spcBef>
              <a:spcAft>
                <a:spcPts val="0"/>
              </a:spcAft>
              <a:buClr>
                <a:schemeClr val="dk1"/>
              </a:buClr>
              <a:buSzPts val="2600"/>
              <a:buNone/>
            </a:pPr>
            <a:r>
              <a:rPr lang="en-US" sz="2600" dirty="0">
                <a:solidFill>
                  <a:schemeClr val="tx1"/>
                </a:solidFill>
              </a:rPr>
              <a:t>		The</a:t>
            </a:r>
            <a:r>
              <a:rPr lang="en-US" sz="2600" b="1" dirty="0">
                <a:solidFill>
                  <a:srgbClr val="FF0000"/>
                </a:solidFill>
                <a:highlight>
                  <a:srgbClr val="FFFF00"/>
                </a:highlight>
              </a:rPr>
              <a:t> cardinal numbers </a:t>
            </a:r>
            <a:r>
              <a:rPr lang="en-US" sz="2600" dirty="0">
                <a:solidFill>
                  <a:schemeClr val="tx1"/>
                </a:solidFill>
              </a:rPr>
              <a:t>are </a:t>
            </a:r>
            <a:r>
              <a:rPr lang="en-US" sz="2600" b="1" dirty="0">
                <a:solidFill>
                  <a:schemeClr val="tx1"/>
                </a:solidFill>
                <a:highlight>
                  <a:srgbClr val="00FF00"/>
                </a:highlight>
              </a:rPr>
              <a:t>used for counting</a:t>
            </a:r>
            <a:r>
              <a:rPr lang="en-US" sz="1600" b="0" i="0" dirty="0">
                <a:solidFill>
                  <a:srgbClr val="4D5156"/>
                </a:solidFill>
                <a:effectLst/>
                <a:latin typeface="arial" panose="020B0604020202020204" pitchFamily="34" charset="0"/>
              </a:rPr>
              <a:t>.</a:t>
            </a:r>
            <a:r>
              <a:rPr lang="en-US" sz="2600" b="0" i="0" dirty="0">
                <a:solidFill>
                  <a:schemeClr val="tx1"/>
                </a:solidFill>
              </a:rPr>
              <a:t> </a:t>
            </a:r>
            <a:endParaRPr sz="2600" dirty="0">
              <a:solidFill>
                <a:schemeClr val="tx1"/>
              </a:solidFill>
            </a:endParaRPr>
          </a:p>
          <a:p>
            <a:pPr marL="457200" lvl="1" indent="0" algn="just" rtl="0">
              <a:lnSpc>
                <a:spcPct val="90000"/>
              </a:lnSpc>
              <a:spcBef>
                <a:spcPts val="500"/>
              </a:spcBef>
              <a:spcAft>
                <a:spcPts val="0"/>
              </a:spcAft>
              <a:buClr>
                <a:srgbClr val="333333"/>
              </a:buClr>
              <a:buSzPts val="2600"/>
              <a:buNone/>
            </a:pPr>
            <a:r>
              <a:rPr lang="en-US" sz="2600" dirty="0">
                <a:solidFill>
                  <a:schemeClr val="tx1"/>
                </a:solidFill>
              </a:rPr>
              <a:t>		</a:t>
            </a:r>
            <a:r>
              <a:rPr lang="en-US" sz="2600" b="0" i="0" u="sng" dirty="0" err="1">
                <a:solidFill>
                  <a:schemeClr val="tx1"/>
                </a:solidFill>
              </a:rPr>
              <a:t>ie</a:t>
            </a:r>
            <a:r>
              <a:rPr lang="en-US" sz="2600" b="0" i="0" dirty="0">
                <a:solidFill>
                  <a:schemeClr val="tx1"/>
                </a:solidFill>
              </a:rPr>
              <a:t>: “I like dogs ten times more than cat</a:t>
            </a:r>
            <a:endParaRPr sz="2600" dirty="0">
              <a:solidFill>
                <a:schemeClr val="tx1"/>
              </a:solidFill>
            </a:endParaRPr>
          </a:p>
        </p:txBody>
      </p:sp>
      <p:pic>
        <p:nvPicPr>
          <p:cNvPr id="5" name="Image 4">
            <a:extLst>
              <a:ext uri="{FF2B5EF4-FFF2-40B4-BE49-F238E27FC236}">
                <a16:creationId xmlns:a16="http://schemas.microsoft.com/office/drawing/2014/main" id="{E4651D41-5C1A-A20C-E71E-243B1F585405}"/>
              </a:ext>
            </a:extLst>
          </p:cNvPr>
          <p:cNvPicPr>
            <a:picLocks noChangeAspect="1"/>
          </p:cNvPicPr>
          <p:nvPr/>
        </p:nvPicPr>
        <p:blipFill>
          <a:blip r:embed="rId3"/>
          <a:stretch>
            <a:fillRect/>
          </a:stretch>
        </p:blipFill>
        <p:spPr>
          <a:xfrm rot="5400000">
            <a:off x="8147302" y="2468883"/>
            <a:ext cx="4535424" cy="2743199"/>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3600"/>
              <a:buFont typeface="Calibri"/>
              <a:buNone/>
            </a:pPr>
            <a:r>
              <a:rPr lang="en-US" sz="3600" b="1" dirty="0">
                <a:solidFill>
                  <a:schemeClr val="lt1"/>
                </a:solidFill>
                <a:latin typeface="Calibri"/>
                <a:ea typeface="Calibri"/>
                <a:cs typeface="Calibri"/>
                <a:sym typeface="Calibri"/>
              </a:rPr>
              <a:t>           </a:t>
            </a:r>
            <a:r>
              <a:rPr lang="en-US" sz="3600" b="1" dirty="0">
                <a:solidFill>
                  <a:srgbClr val="FF0066"/>
                </a:solidFill>
                <a:latin typeface="Calibri"/>
                <a:ea typeface="Calibri"/>
                <a:cs typeface="Calibri"/>
                <a:sym typeface="Calibri"/>
              </a:rPr>
              <a:t>I-2-Utility  </a:t>
            </a:r>
            <a:r>
              <a:rPr lang="en-US" sz="3600" b="1" dirty="0">
                <a:solidFill>
                  <a:srgbClr val="00FFFF"/>
                </a:solidFill>
                <a:latin typeface="Calibri"/>
                <a:ea typeface="Calibri"/>
                <a:cs typeface="Calibri"/>
                <a:sym typeface="Calibri"/>
              </a:rPr>
              <a:t>                              -1- </a:t>
            </a:r>
            <a:endParaRPr sz="3600" dirty="0">
              <a:solidFill>
                <a:srgbClr val="00FFFF"/>
              </a:solidFill>
              <a:latin typeface="Calibri"/>
              <a:ea typeface="Calibri"/>
              <a:cs typeface="Calibri"/>
              <a:sym typeface="Calibri"/>
            </a:endParaRPr>
          </a:p>
        </p:txBody>
      </p:sp>
      <p:sp>
        <p:nvSpPr>
          <p:cNvPr id="155" name="Google Shape;155;p21"/>
          <p:cNvSpPr txBox="1">
            <a:spLocks noGrp="1"/>
          </p:cNvSpPr>
          <p:nvPr>
            <p:ph type="body" idx="1"/>
          </p:nvPr>
        </p:nvSpPr>
        <p:spPr>
          <a:xfrm>
            <a:off x="142875" y="1825625"/>
            <a:ext cx="8489061" cy="4351338"/>
          </a:xfrm>
          <a:prstGeom prst="rect">
            <a:avLst/>
          </a:prstGeom>
          <a:noFill/>
          <a:ln>
            <a:noFill/>
          </a:ln>
        </p:spPr>
        <p:txBody>
          <a:bodyPr spcFirstLastPara="1" wrap="square" lIns="91425" tIns="45700" rIns="91425" bIns="45700" anchor="t" anchorCtr="0">
            <a:normAutofit/>
          </a:bodyPr>
          <a:lstStyle/>
          <a:p>
            <a:pPr marL="91440" lvl="0" indent="-91440" algn="l" rtl="0">
              <a:lnSpc>
                <a:spcPct val="90000"/>
              </a:lnSpc>
              <a:spcBef>
                <a:spcPts val="0"/>
              </a:spcBef>
              <a:spcAft>
                <a:spcPts val="0"/>
              </a:spcAft>
              <a:buClr>
                <a:srgbClr val="1482AB"/>
              </a:buClr>
              <a:buSzPts val="3200"/>
              <a:buFont typeface="Noto Sans"/>
              <a:buChar char="▪"/>
            </a:pPr>
            <a:r>
              <a:rPr lang="en-US" sz="2600" b="1" dirty="0">
                <a:solidFill>
                  <a:srgbClr val="FF0000"/>
                </a:solidFill>
              </a:rPr>
              <a:t>Utility</a:t>
            </a:r>
            <a:r>
              <a:rPr lang="en-US" sz="2600" dirty="0"/>
              <a:t> is the pleasure or satisfaction obtained from a good or service.</a:t>
            </a:r>
          </a:p>
          <a:p>
            <a:pPr marL="91440" lvl="0" indent="-91440" algn="l" rtl="0">
              <a:lnSpc>
                <a:spcPct val="90000"/>
              </a:lnSpc>
              <a:spcBef>
                <a:spcPts val="0"/>
              </a:spcBef>
              <a:spcAft>
                <a:spcPts val="0"/>
              </a:spcAft>
              <a:buClr>
                <a:srgbClr val="1482AB"/>
              </a:buClr>
              <a:buSzPts val="3200"/>
              <a:buFont typeface="Noto Sans"/>
              <a:buChar char="▪"/>
            </a:pPr>
            <a:endParaRPr dirty="0"/>
          </a:p>
          <a:p>
            <a:pPr marL="0" lvl="0" indent="0" algn="l" rtl="0">
              <a:lnSpc>
                <a:spcPct val="90000"/>
              </a:lnSpc>
              <a:spcBef>
                <a:spcPts val="0"/>
              </a:spcBef>
              <a:spcAft>
                <a:spcPts val="0"/>
              </a:spcAft>
              <a:buClr>
                <a:srgbClr val="1482AB"/>
              </a:buClr>
              <a:buSzPts val="3200"/>
              <a:buNone/>
            </a:pPr>
            <a:endParaRPr sz="2600" dirty="0"/>
          </a:p>
          <a:p>
            <a:pPr marL="228600" lvl="0" indent="-228600" algn="l" rtl="0">
              <a:lnSpc>
                <a:spcPct val="90000"/>
              </a:lnSpc>
              <a:spcBef>
                <a:spcPts val="0"/>
              </a:spcBef>
              <a:spcAft>
                <a:spcPts val="0"/>
              </a:spcAft>
              <a:buClr>
                <a:srgbClr val="1482AB"/>
              </a:buClr>
              <a:buSzPts val="3200"/>
              <a:buFont typeface="Noto Sans Symbols"/>
              <a:buChar char="▪"/>
            </a:pPr>
            <a:r>
              <a:rPr lang="en-US" sz="2600" b="1" i="0" dirty="0">
                <a:solidFill>
                  <a:srgbClr val="FF0000"/>
                </a:solidFill>
              </a:rPr>
              <a:t>Utility</a:t>
            </a:r>
            <a:r>
              <a:rPr lang="en-US" sz="2600" b="0" i="0" dirty="0">
                <a:solidFill>
                  <a:srgbClr val="333333"/>
                </a:solidFill>
              </a:rPr>
              <a:t>: a number that represents the level of satisfaction that the consumer derives from consuming a specific quantity of a good</a:t>
            </a:r>
            <a:endParaRPr sz="2600" dirty="0"/>
          </a:p>
        </p:txBody>
      </p:sp>
      <p:pic>
        <p:nvPicPr>
          <p:cNvPr id="3074" name="Picture 2" descr="What is Economic Utility? | Different types of Economic Utility">
            <a:extLst>
              <a:ext uri="{FF2B5EF4-FFF2-40B4-BE49-F238E27FC236}">
                <a16:creationId xmlns:a16="http://schemas.microsoft.com/office/drawing/2014/main" id="{1F8BCBCB-08BB-3849-6B21-E69B0E3FD7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42832" y="1637982"/>
            <a:ext cx="2938748" cy="4351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2"/>
          <p:cNvSpPr txBox="1">
            <a:spLocks noGrp="1"/>
          </p:cNvSpPr>
          <p:nvPr>
            <p:ph type="title"/>
          </p:nvPr>
        </p:nvSpPr>
        <p:spPr>
          <a:xfrm>
            <a:off x="2686050" y="365126"/>
            <a:ext cx="6505575" cy="92075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400"/>
              <a:buFont typeface="Calibri"/>
              <a:buNone/>
            </a:pPr>
            <a:r>
              <a:rPr lang="en-US" sz="4400" b="1" dirty="0">
                <a:solidFill>
                  <a:schemeClr val="lt1"/>
                </a:solidFill>
                <a:latin typeface="Calibri"/>
                <a:ea typeface="Calibri"/>
                <a:cs typeface="Calibri"/>
                <a:sym typeface="Calibri"/>
              </a:rPr>
              <a:t> </a:t>
            </a:r>
            <a:r>
              <a:rPr lang="en-US" sz="3600" b="1" dirty="0">
                <a:solidFill>
                  <a:srgbClr val="FF0066"/>
                </a:solidFill>
              </a:rPr>
              <a:t>I-2-Utility                      -2- </a:t>
            </a:r>
            <a:endParaRPr sz="3600" b="1" dirty="0">
              <a:solidFill>
                <a:srgbClr val="FF0066"/>
              </a:solidFill>
            </a:endParaRPr>
          </a:p>
        </p:txBody>
      </p:sp>
      <p:sp>
        <p:nvSpPr>
          <p:cNvPr id="162" name="Google Shape;162;p22"/>
          <p:cNvSpPr txBox="1">
            <a:spLocks noGrp="1"/>
          </p:cNvSpPr>
          <p:nvPr>
            <p:ph type="body" idx="1"/>
          </p:nvPr>
        </p:nvSpPr>
        <p:spPr>
          <a:xfrm>
            <a:off x="133350" y="1825625"/>
            <a:ext cx="8571035"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600"/>
              <a:buNone/>
            </a:pPr>
            <a:r>
              <a:rPr lang="en-US" sz="2600" b="1" i="0" dirty="0"/>
              <a:t>I-2-1- The total utility:</a:t>
            </a:r>
            <a:endParaRPr sz="2600" dirty="0"/>
          </a:p>
          <a:p>
            <a:pPr marL="0" lvl="0" indent="0" algn="l" rtl="0">
              <a:lnSpc>
                <a:spcPct val="90000"/>
              </a:lnSpc>
              <a:spcBef>
                <a:spcPts val="1000"/>
              </a:spcBef>
              <a:spcAft>
                <a:spcPts val="0"/>
              </a:spcAft>
              <a:buClr>
                <a:srgbClr val="FF0000"/>
              </a:buClr>
              <a:buSzPts val="2600"/>
              <a:buNone/>
            </a:pPr>
            <a:r>
              <a:rPr lang="en-US" sz="2600" b="1" dirty="0">
                <a:solidFill>
                  <a:srgbClr val="FF0000"/>
                </a:solidFill>
                <a:highlight>
                  <a:srgbClr val="FFFF00"/>
                </a:highlight>
              </a:rPr>
              <a:t>Total Utility (TU)</a:t>
            </a:r>
            <a:r>
              <a:rPr lang="en-US" sz="2600" b="1" i="0" dirty="0">
                <a:solidFill>
                  <a:srgbClr val="FF0000"/>
                </a:solidFill>
                <a:highlight>
                  <a:srgbClr val="FFFF00"/>
                </a:highlight>
              </a:rPr>
              <a:t> </a:t>
            </a:r>
            <a:r>
              <a:rPr lang="en-US" sz="2600" i="0" dirty="0"/>
              <a:t>is</a:t>
            </a:r>
            <a:r>
              <a:rPr lang="en-US" sz="2600" b="1" i="0" dirty="0">
                <a:solidFill>
                  <a:srgbClr val="FF0000"/>
                </a:solidFill>
              </a:rPr>
              <a:t> </a:t>
            </a:r>
            <a:r>
              <a:rPr lang="en-US" sz="2600" b="0" i="0" dirty="0">
                <a:solidFill>
                  <a:srgbClr val="333333"/>
                </a:solidFill>
              </a:rPr>
              <a:t>the total amount of satisfaction that you get from consuming a product. </a:t>
            </a:r>
            <a:endParaRPr sz="2600" dirty="0">
              <a:solidFill>
                <a:srgbClr val="333333"/>
              </a:solidFill>
            </a:endParaRPr>
          </a:p>
          <a:p>
            <a:pPr marL="0" lvl="0" indent="0" algn="l" rtl="0">
              <a:lnSpc>
                <a:spcPct val="90000"/>
              </a:lnSpc>
              <a:spcBef>
                <a:spcPts val="1000"/>
              </a:spcBef>
              <a:spcAft>
                <a:spcPts val="0"/>
              </a:spcAft>
              <a:buClr>
                <a:schemeClr val="dk1"/>
              </a:buClr>
              <a:buSzPts val="2600"/>
              <a:buNone/>
            </a:pPr>
            <a:endParaRPr sz="2600" b="0" i="0" dirty="0">
              <a:solidFill>
                <a:srgbClr val="333333"/>
              </a:solidFill>
            </a:endParaRPr>
          </a:p>
          <a:p>
            <a:pPr marL="0" lvl="0" indent="0" algn="l" rtl="0">
              <a:lnSpc>
                <a:spcPct val="90000"/>
              </a:lnSpc>
              <a:spcBef>
                <a:spcPts val="1000"/>
              </a:spcBef>
              <a:spcAft>
                <a:spcPts val="0"/>
              </a:spcAft>
              <a:buClr>
                <a:schemeClr val="dk1"/>
              </a:buClr>
              <a:buSzPts val="2600"/>
              <a:buNone/>
            </a:pPr>
            <a:r>
              <a:rPr lang="en-US" sz="2600" b="1" i="0" dirty="0"/>
              <a:t>I-2-2- The marginal utility: </a:t>
            </a:r>
            <a:endParaRPr sz="2600" dirty="0"/>
          </a:p>
          <a:p>
            <a:pPr marL="0" lvl="0" indent="0" algn="l" rtl="0">
              <a:lnSpc>
                <a:spcPct val="90000"/>
              </a:lnSpc>
              <a:spcBef>
                <a:spcPts val="1000"/>
              </a:spcBef>
              <a:spcAft>
                <a:spcPts val="0"/>
              </a:spcAft>
              <a:buClr>
                <a:srgbClr val="FF0000"/>
              </a:buClr>
              <a:buSzPts val="2600"/>
              <a:buNone/>
            </a:pPr>
            <a:r>
              <a:rPr lang="en-US" sz="2600" b="1" dirty="0">
                <a:solidFill>
                  <a:srgbClr val="FF0000"/>
                </a:solidFill>
                <a:highlight>
                  <a:srgbClr val="00FF00"/>
                </a:highlight>
              </a:rPr>
              <a:t>Marginal Utility (MU) </a:t>
            </a:r>
            <a:r>
              <a:rPr lang="en-US" sz="2600" dirty="0"/>
              <a:t>is</a:t>
            </a:r>
            <a:r>
              <a:rPr lang="en-US" sz="2600" b="1" dirty="0">
                <a:solidFill>
                  <a:srgbClr val="FF0000"/>
                </a:solidFill>
              </a:rPr>
              <a:t> </a:t>
            </a:r>
            <a:r>
              <a:rPr lang="en-US" sz="2600" dirty="0"/>
              <a:t>the change in total utility obtained by consuming one additional (marginal) unit of a good or service. </a:t>
            </a:r>
            <a:endParaRPr sz="2600" dirty="0"/>
          </a:p>
          <a:p>
            <a:pPr marL="0" lvl="0" indent="0" algn="l" rtl="0">
              <a:lnSpc>
                <a:spcPct val="90000"/>
              </a:lnSpc>
              <a:spcBef>
                <a:spcPts val="1000"/>
              </a:spcBef>
              <a:spcAft>
                <a:spcPts val="0"/>
              </a:spcAft>
              <a:buClr>
                <a:schemeClr val="dk1"/>
              </a:buClr>
              <a:buSzPts val="2600"/>
              <a:buNone/>
            </a:pPr>
            <a:endParaRPr sz="2600" dirty="0"/>
          </a:p>
        </p:txBody>
      </p:sp>
      <p:pic>
        <p:nvPicPr>
          <p:cNvPr id="163" name="Google Shape;163;p22"/>
          <p:cNvPicPr preferRelativeResize="0"/>
          <p:nvPr/>
        </p:nvPicPr>
        <p:blipFill rotWithShape="1">
          <a:blip r:embed="rId3">
            <a:alphaModFix/>
          </a:blip>
          <a:srcRect r="53407" b="88583"/>
          <a:stretch/>
        </p:blipFill>
        <p:spPr>
          <a:xfrm>
            <a:off x="1300406" y="5019859"/>
            <a:ext cx="6384925" cy="1042987"/>
          </a:xfrm>
          <a:prstGeom prst="rect">
            <a:avLst/>
          </a:prstGeom>
          <a:noFill/>
          <a:ln>
            <a:noFill/>
          </a:ln>
        </p:spPr>
      </p:pic>
      <p:pic>
        <p:nvPicPr>
          <p:cNvPr id="3" name="Image 2">
            <a:extLst>
              <a:ext uri="{FF2B5EF4-FFF2-40B4-BE49-F238E27FC236}">
                <a16:creationId xmlns:a16="http://schemas.microsoft.com/office/drawing/2014/main" id="{83FFFF0C-2FC1-71FB-DB98-0C5B735D1151}"/>
              </a:ext>
            </a:extLst>
          </p:cNvPr>
          <p:cNvPicPr>
            <a:picLocks noChangeAspect="1"/>
          </p:cNvPicPr>
          <p:nvPr/>
        </p:nvPicPr>
        <p:blipFill>
          <a:blip r:embed="rId4"/>
          <a:stretch>
            <a:fillRect/>
          </a:stretch>
        </p:blipFill>
        <p:spPr>
          <a:xfrm>
            <a:off x="8988552" y="1892808"/>
            <a:ext cx="2916935" cy="3822192"/>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3"/>
          <p:cNvSpPr txBox="1">
            <a:spLocks noGrp="1"/>
          </p:cNvSpPr>
          <p:nvPr>
            <p:ph type="title"/>
          </p:nvPr>
        </p:nvSpPr>
        <p:spPr>
          <a:xfrm>
            <a:off x="2173224" y="324452"/>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en-US" sz="4400" b="1" dirty="0">
                <a:solidFill>
                  <a:schemeClr val="lt1"/>
                </a:solidFill>
                <a:latin typeface="Calibri"/>
                <a:ea typeface="Calibri"/>
                <a:cs typeface="Calibri"/>
                <a:sym typeface="Calibri"/>
              </a:rPr>
              <a:t>		</a:t>
            </a:r>
            <a:r>
              <a:rPr lang="en-US" sz="3600" b="1" dirty="0">
                <a:solidFill>
                  <a:srgbClr val="FF0066"/>
                </a:solidFill>
              </a:rPr>
              <a:t>I-2-Utility                      -3-</a:t>
            </a:r>
            <a:endParaRPr sz="3600" b="1" dirty="0">
              <a:solidFill>
                <a:srgbClr val="FF0066"/>
              </a:solidFill>
            </a:endParaRPr>
          </a:p>
        </p:txBody>
      </p:sp>
      <p:sp>
        <p:nvSpPr>
          <p:cNvPr id="169" name="Google Shape;169;p23"/>
          <p:cNvSpPr txBox="1">
            <a:spLocks noGrp="1"/>
          </p:cNvSpPr>
          <p:nvPr>
            <p:ph type="body" idx="1"/>
          </p:nvPr>
        </p:nvSpPr>
        <p:spPr>
          <a:xfrm>
            <a:off x="161925" y="1690688"/>
            <a:ext cx="11191875" cy="4486275"/>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chemeClr val="dk1"/>
              </a:buClr>
              <a:buSzPts val="2800"/>
              <a:buChar char="•"/>
            </a:pPr>
            <a:r>
              <a:rPr lang="en-US" b="1" u="sng"/>
              <a:t>Exemple</a:t>
            </a:r>
            <a:r>
              <a:rPr lang="en-US"/>
              <a:t>:</a:t>
            </a:r>
            <a:endParaRPr/>
          </a:p>
        </p:txBody>
      </p:sp>
      <p:pic>
        <p:nvPicPr>
          <p:cNvPr id="170" name="Google Shape;170;p23" descr="How to Calculate Marginal Utility: 11 Steps (with Pictures)"/>
          <p:cNvPicPr preferRelativeResize="0"/>
          <p:nvPr/>
        </p:nvPicPr>
        <p:blipFill rotWithShape="1">
          <a:blip r:embed="rId3">
            <a:alphaModFix/>
          </a:blip>
          <a:srcRect/>
          <a:stretch/>
        </p:blipFill>
        <p:spPr>
          <a:xfrm>
            <a:off x="0" y="2176273"/>
            <a:ext cx="8814816" cy="4681728"/>
          </a:xfrm>
          <a:prstGeom prst="rect">
            <a:avLst/>
          </a:prstGeom>
          <a:noFill/>
          <a:ln>
            <a:noFill/>
          </a:ln>
        </p:spPr>
      </p:pic>
      <p:pic>
        <p:nvPicPr>
          <p:cNvPr id="2" name="Image 1">
            <a:extLst>
              <a:ext uri="{FF2B5EF4-FFF2-40B4-BE49-F238E27FC236}">
                <a16:creationId xmlns:a16="http://schemas.microsoft.com/office/drawing/2014/main" id="{6EF262D9-A4D6-C5D3-9DA0-CB313DA4F852}"/>
              </a:ext>
            </a:extLst>
          </p:cNvPr>
          <p:cNvPicPr>
            <a:picLocks noChangeAspect="1"/>
          </p:cNvPicPr>
          <p:nvPr/>
        </p:nvPicPr>
        <p:blipFill>
          <a:blip r:embed="rId4"/>
          <a:stretch>
            <a:fillRect/>
          </a:stretch>
        </p:blipFill>
        <p:spPr>
          <a:xfrm>
            <a:off x="8988552" y="1892808"/>
            <a:ext cx="2916935" cy="3822192"/>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24"/>
          <p:cNvSpPr txBox="1">
            <a:spLocks noGrp="1"/>
          </p:cNvSpPr>
          <p:nvPr>
            <p:ph type="title"/>
          </p:nvPr>
        </p:nvSpPr>
        <p:spPr>
          <a:xfrm>
            <a:off x="2343150" y="365125"/>
            <a:ext cx="9010650" cy="1325563"/>
          </a:xfrm>
          <a:prstGeom prst="rect">
            <a:avLst/>
          </a:prstGeom>
          <a:noFill/>
          <a:ln>
            <a:noFill/>
          </a:ln>
        </p:spPr>
        <p:txBody>
          <a:bodyPr spcFirstLastPara="1" wrap="square" lIns="91425" tIns="45700" rIns="91425" bIns="45700" anchor="ctr" anchorCtr="0">
            <a:normAutofit/>
          </a:bodyPr>
          <a:lstStyle/>
          <a:p>
            <a:pPr>
              <a:buClr>
                <a:schemeClr val="lt1"/>
              </a:buClr>
              <a:buSzPts val="3200"/>
            </a:pPr>
            <a:r>
              <a:rPr lang="en-US" sz="3600" b="1" dirty="0">
                <a:solidFill>
                  <a:srgbClr val="FF0066"/>
                </a:solidFill>
              </a:rPr>
              <a:t>I-3 Law of Diminishing Marginal Utility   -1-</a:t>
            </a:r>
            <a:endParaRPr sz="3600" b="1" dirty="0">
              <a:solidFill>
                <a:srgbClr val="FF0066"/>
              </a:solidFill>
            </a:endParaRPr>
          </a:p>
        </p:txBody>
      </p:sp>
      <p:sp>
        <p:nvSpPr>
          <p:cNvPr id="176" name="Google Shape;176;p24"/>
          <p:cNvSpPr txBox="1">
            <a:spLocks noGrp="1"/>
          </p:cNvSpPr>
          <p:nvPr>
            <p:ph type="body" idx="1"/>
          </p:nvPr>
        </p:nvSpPr>
        <p:spPr>
          <a:xfrm>
            <a:off x="133350" y="1825625"/>
            <a:ext cx="8623788"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3200"/>
              <a:buNone/>
            </a:pPr>
            <a:r>
              <a:rPr lang="en-US" dirty="0"/>
              <a:t>	</a:t>
            </a:r>
            <a:r>
              <a:rPr lang="en-US" sz="2600" b="1" dirty="0"/>
              <a:t>I-3-1- Utility with one good</a:t>
            </a:r>
            <a:endParaRPr sz="2600" dirty="0"/>
          </a:p>
          <a:p>
            <a:pPr marL="0" lvl="0" indent="0" algn="just" rtl="0">
              <a:lnSpc>
                <a:spcPct val="90000"/>
              </a:lnSpc>
              <a:spcBef>
                <a:spcPts val="0"/>
              </a:spcBef>
              <a:spcAft>
                <a:spcPts val="0"/>
              </a:spcAft>
              <a:buClr>
                <a:schemeClr val="dk1"/>
              </a:buClr>
              <a:buSzPts val="3200"/>
              <a:buNone/>
            </a:pPr>
            <a:r>
              <a:rPr lang="en-US" sz="2600" dirty="0"/>
              <a:t>The marginal utility of a good declines as more of it is consumed in a given time period.</a:t>
            </a:r>
            <a:endParaRPr sz="2600" dirty="0"/>
          </a:p>
        </p:txBody>
      </p:sp>
      <p:pic>
        <p:nvPicPr>
          <p:cNvPr id="177" name="Google Shape;177;p24" descr="Pin on Diminishing marginal utility"/>
          <p:cNvPicPr preferRelativeResize="0"/>
          <p:nvPr/>
        </p:nvPicPr>
        <p:blipFill rotWithShape="1">
          <a:blip r:embed="rId3">
            <a:alphaModFix/>
          </a:blip>
          <a:srcRect/>
          <a:stretch/>
        </p:blipFill>
        <p:spPr>
          <a:xfrm>
            <a:off x="18287" y="3486150"/>
            <a:ext cx="8738851" cy="3371850"/>
          </a:xfrm>
          <a:prstGeom prst="rect">
            <a:avLst/>
          </a:prstGeom>
          <a:noFill/>
          <a:ln>
            <a:noFill/>
          </a:ln>
        </p:spPr>
      </p:pic>
      <p:pic>
        <p:nvPicPr>
          <p:cNvPr id="2" name="Image 1">
            <a:extLst>
              <a:ext uri="{FF2B5EF4-FFF2-40B4-BE49-F238E27FC236}">
                <a16:creationId xmlns:a16="http://schemas.microsoft.com/office/drawing/2014/main" id="{6CD257BA-8EE4-B926-7AD6-16F35115E511}"/>
              </a:ext>
            </a:extLst>
          </p:cNvPr>
          <p:cNvPicPr>
            <a:picLocks noChangeAspect="1"/>
          </p:cNvPicPr>
          <p:nvPr/>
        </p:nvPicPr>
        <p:blipFill>
          <a:blip r:embed="rId4"/>
          <a:stretch>
            <a:fillRect/>
          </a:stretch>
        </p:blipFill>
        <p:spPr>
          <a:xfrm>
            <a:off x="8951976" y="1965960"/>
            <a:ext cx="2916935" cy="3822192"/>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5"/>
          <p:cNvSpPr txBox="1">
            <a:spLocks noGrp="1"/>
          </p:cNvSpPr>
          <p:nvPr>
            <p:ph type="title"/>
          </p:nvPr>
        </p:nvSpPr>
        <p:spPr>
          <a:xfrm>
            <a:off x="2209800" y="365125"/>
            <a:ext cx="9144000" cy="85407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200"/>
              <a:buFont typeface="Calibri"/>
              <a:buNone/>
            </a:pPr>
            <a:r>
              <a:rPr lang="en-US" sz="3600" b="1" dirty="0">
                <a:solidFill>
                  <a:srgbClr val="FF0066"/>
                </a:solidFill>
              </a:rPr>
              <a:t>I-3 Law of Diminishing Marginal Utility   -2-</a:t>
            </a:r>
            <a:endParaRPr sz="3600" b="1" dirty="0">
              <a:solidFill>
                <a:srgbClr val="FF0066"/>
              </a:solidFill>
            </a:endParaRPr>
          </a:p>
        </p:txBody>
      </p:sp>
      <p:sp>
        <p:nvSpPr>
          <p:cNvPr id="183" name="Google Shape;183;p25"/>
          <p:cNvSpPr txBox="1">
            <a:spLocks noGrp="1"/>
          </p:cNvSpPr>
          <p:nvPr>
            <p:ph type="body" idx="1"/>
          </p:nvPr>
        </p:nvSpPr>
        <p:spPr>
          <a:xfrm>
            <a:off x="180976" y="1690688"/>
            <a:ext cx="8584956" cy="4486275"/>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333333"/>
              </a:buClr>
              <a:buSzPts val="2800"/>
              <a:buNone/>
            </a:pPr>
            <a:r>
              <a:rPr lang="en-US" b="1" i="0" dirty="0">
                <a:solidFill>
                  <a:srgbClr val="333333"/>
                </a:solidFill>
              </a:rPr>
              <a:t>	</a:t>
            </a:r>
            <a:r>
              <a:rPr lang="en-US" sz="2600" b="1" i="0" dirty="0">
                <a:solidFill>
                  <a:srgbClr val="333333"/>
                </a:solidFill>
              </a:rPr>
              <a:t>I-3-2- Utility With 2 or More Goods </a:t>
            </a:r>
            <a:r>
              <a:rPr lang="en-US" sz="2600" b="0" i="0" dirty="0">
                <a:solidFill>
                  <a:srgbClr val="333333"/>
                </a:solidFill>
              </a:rPr>
              <a:t> </a:t>
            </a:r>
            <a:endParaRPr sz="2600" dirty="0"/>
          </a:p>
          <a:p>
            <a:pPr marL="228600" lvl="0" indent="-228600" algn="just" rtl="0">
              <a:lnSpc>
                <a:spcPct val="90000"/>
              </a:lnSpc>
              <a:spcBef>
                <a:spcPts val="1000"/>
              </a:spcBef>
              <a:spcAft>
                <a:spcPts val="0"/>
              </a:spcAft>
              <a:buClr>
                <a:srgbClr val="333333"/>
              </a:buClr>
              <a:buSzPts val="2600"/>
              <a:buChar char="•"/>
            </a:pPr>
            <a:r>
              <a:rPr lang="en-US" sz="2600" b="0" i="0" dirty="0">
                <a:solidFill>
                  <a:schemeClr val="tx1"/>
                </a:solidFill>
              </a:rPr>
              <a:t>Utility and 1 good can be measured on a 2 dimensional graph, </a:t>
            </a:r>
            <a:endParaRPr sz="2600" dirty="0">
              <a:solidFill>
                <a:schemeClr val="tx1"/>
              </a:solidFill>
            </a:endParaRPr>
          </a:p>
          <a:p>
            <a:pPr marL="0" lvl="0" indent="0" algn="just" rtl="0">
              <a:lnSpc>
                <a:spcPct val="90000"/>
              </a:lnSpc>
              <a:spcBef>
                <a:spcPts val="1000"/>
              </a:spcBef>
              <a:spcAft>
                <a:spcPts val="0"/>
              </a:spcAft>
              <a:buClr>
                <a:srgbClr val="333333"/>
              </a:buClr>
              <a:buSzPts val="2600"/>
              <a:buNone/>
            </a:pPr>
            <a:r>
              <a:rPr lang="en-US" sz="2600" b="0" i="0" dirty="0">
                <a:solidFill>
                  <a:schemeClr val="tx1"/>
                </a:solidFill>
              </a:rPr>
              <a:t>• Utility and 2 goods must be measured on a 3 dimensional graph</a:t>
            </a:r>
            <a:endParaRPr sz="2600" dirty="0">
              <a:solidFill>
                <a:schemeClr val="tx1"/>
              </a:solidFill>
            </a:endParaRPr>
          </a:p>
          <a:p>
            <a:pPr marL="0" lvl="0" indent="0" algn="just" rtl="0">
              <a:lnSpc>
                <a:spcPct val="90000"/>
              </a:lnSpc>
              <a:spcBef>
                <a:spcPts val="1000"/>
              </a:spcBef>
              <a:spcAft>
                <a:spcPts val="0"/>
              </a:spcAft>
              <a:buClr>
                <a:schemeClr val="dk1"/>
              </a:buClr>
              <a:buSzPts val="2600"/>
              <a:buNone/>
            </a:pPr>
            <a:endParaRPr sz="2600" dirty="0">
              <a:solidFill>
                <a:schemeClr val="tx1"/>
              </a:solidFill>
            </a:endParaRPr>
          </a:p>
          <a:p>
            <a:pPr marL="0" lvl="0" indent="0" algn="just" rtl="0">
              <a:lnSpc>
                <a:spcPct val="90000"/>
              </a:lnSpc>
              <a:spcBef>
                <a:spcPts val="1000"/>
              </a:spcBef>
              <a:spcAft>
                <a:spcPts val="0"/>
              </a:spcAft>
              <a:buClr>
                <a:srgbClr val="333333"/>
              </a:buClr>
              <a:buSzPts val="2600"/>
              <a:buNone/>
            </a:pPr>
            <a:r>
              <a:rPr lang="en-US" sz="2600" b="0" i="0" dirty="0">
                <a:solidFill>
                  <a:schemeClr val="tx1"/>
                </a:solidFill>
              </a:rPr>
              <a:t> • Here </a:t>
            </a:r>
            <a:r>
              <a:rPr lang="en-US" sz="2600" b="0" i="0" dirty="0">
                <a:solidFill>
                  <a:schemeClr val="tx1"/>
                </a:solidFill>
                <a:highlight>
                  <a:srgbClr val="FFFF00"/>
                </a:highlight>
              </a:rPr>
              <a:t>Marginal Utility uses the ceteris paribus assumption</a:t>
            </a:r>
            <a:r>
              <a:rPr lang="en-US" sz="2600" b="0" i="0" dirty="0">
                <a:solidFill>
                  <a:schemeClr val="tx1"/>
                </a:solidFill>
              </a:rPr>
              <a:t>: how does utility change when 1 good changes, everything else held constant? </a:t>
            </a:r>
            <a:endParaRPr sz="2600" dirty="0">
              <a:solidFill>
                <a:schemeClr val="tx1"/>
              </a:solidFill>
            </a:endParaRPr>
          </a:p>
        </p:txBody>
      </p:sp>
      <p:pic>
        <p:nvPicPr>
          <p:cNvPr id="2" name="Image 1">
            <a:extLst>
              <a:ext uri="{FF2B5EF4-FFF2-40B4-BE49-F238E27FC236}">
                <a16:creationId xmlns:a16="http://schemas.microsoft.com/office/drawing/2014/main" id="{B8578BB6-23B4-3C09-682C-9E4367B1586D}"/>
              </a:ext>
            </a:extLst>
          </p:cNvPr>
          <p:cNvPicPr>
            <a:picLocks noChangeAspect="1"/>
          </p:cNvPicPr>
          <p:nvPr/>
        </p:nvPicPr>
        <p:blipFill>
          <a:blip r:embed="rId3"/>
          <a:stretch>
            <a:fillRect/>
          </a:stretch>
        </p:blipFill>
        <p:spPr>
          <a:xfrm>
            <a:off x="8988552" y="1690688"/>
            <a:ext cx="2916935" cy="4024312"/>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26"/>
          <p:cNvSpPr txBox="1">
            <a:spLocks noGrp="1"/>
          </p:cNvSpPr>
          <p:nvPr>
            <p:ph type="title"/>
          </p:nvPr>
        </p:nvSpPr>
        <p:spPr>
          <a:xfrm>
            <a:off x="2324100" y="365125"/>
            <a:ext cx="9029700" cy="1325563"/>
          </a:xfrm>
          <a:prstGeom prst="rect">
            <a:avLst/>
          </a:prstGeom>
          <a:noFill/>
          <a:ln>
            <a:noFill/>
          </a:ln>
        </p:spPr>
        <p:txBody>
          <a:bodyPr spcFirstLastPara="1" wrap="square" lIns="91425" tIns="45700" rIns="91425" bIns="45700" anchor="ctr" anchorCtr="0">
            <a:normAutofit/>
          </a:bodyPr>
          <a:lstStyle/>
          <a:p>
            <a:pPr marL="0" lvl="0" indent="0">
              <a:buClr>
                <a:schemeClr val="lt1"/>
              </a:buClr>
              <a:buSzPts val="3200"/>
            </a:pPr>
            <a:r>
              <a:rPr lang="en-US" sz="3600" b="1" dirty="0">
                <a:solidFill>
                  <a:srgbClr val="FF0066"/>
                </a:solidFill>
              </a:rPr>
              <a:t>I-3 Law of Diminishing Marginal Utility   -3-</a:t>
            </a:r>
            <a:endParaRPr sz="3600" b="1" dirty="0">
              <a:solidFill>
                <a:srgbClr val="FF0066"/>
              </a:solidFill>
            </a:endParaRPr>
          </a:p>
        </p:txBody>
      </p:sp>
      <p:sp>
        <p:nvSpPr>
          <p:cNvPr id="189" name="Google Shape;189;p26"/>
          <p:cNvSpPr txBox="1">
            <a:spLocks noGrp="1"/>
          </p:cNvSpPr>
          <p:nvPr>
            <p:ph type="body" idx="1"/>
          </p:nvPr>
        </p:nvSpPr>
        <p:spPr>
          <a:xfrm>
            <a:off x="225552" y="1690688"/>
            <a:ext cx="8506968" cy="4351338"/>
          </a:xfrm>
          <a:prstGeom prst="rect">
            <a:avLst/>
          </a:prstGeom>
          <a:noFill/>
          <a:ln>
            <a:noFill/>
          </a:ln>
        </p:spPr>
        <p:txBody>
          <a:bodyPr spcFirstLastPara="1" wrap="square" lIns="91425" tIns="45700" rIns="91425" bIns="45700" anchor="t" anchorCtr="0">
            <a:normAutofit/>
          </a:bodyPr>
          <a:lstStyle/>
          <a:p>
            <a:pPr marL="91440" lvl="0" indent="-91440" algn="just" rtl="0">
              <a:lnSpc>
                <a:spcPct val="90000"/>
              </a:lnSpc>
              <a:spcBef>
                <a:spcPts val="0"/>
              </a:spcBef>
              <a:spcAft>
                <a:spcPts val="0"/>
              </a:spcAft>
              <a:buClr>
                <a:schemeClr val="dk1"/>
              </a:buClr>
              <a:buSzPts val="3200"/>
              <a:buFont typeface="Noto Sans"/>
              <a:buChar char="▪"/>
            </a:pPr>
            <a:r>
              <a:rPr lang="en-US" sz="2600" dirty="0"/>
              <a:t>As long as the marginal utility is positive, the consumer receives additional satisfaction and total utility increases.</a:t>
            </a:r>
          </a:p>
          <a:p>
            <a:pPr marL="91440" lvl="0" indent="-91440" algn="l" rtl="0">
              <a:lnSpc>
                <a:spcPct val="90000"/>
              </a:lnSpc>
              <a:spcBef>
                <a:spcPts val="0"/>
              </a:spcBef>
              <a:spcAft>
                <a:spcPts val="0"/>
              </a:spcAft>
              <a:buClr>
                <a:schemeClr val="dk1"/>
              </a:buClr>
              <a:buSzPts val="3200"/>
              <a:buFont typeface="Noto Sans"/>
              <a:buChar char="▪"/>
            </a:pPr>
            <a:endParaRPr lang="en-US" sz="2600" dirty="0"/>
          </a:p>
          <a:p>
            <a:pPr marL="91440" lvl="0" indent="-91440" algn="l" rtl="0">
              <a:lnSpc>
                <a:spcPct val="90000"/>
              </a:lnSpc>
              <a:spcBef>
                <a:spcPts val="0"/>
              </a:spcBef>
              <a:spcAft>
                <a:spcPts val="0"/>
              </a:spcAft>
              <a:buClr>
                <a:schemeClr val="dk1"/>
              </a:buClr>
              <a:buSzPts val="3200"/>
              <a:buFont typeface="Noto Sans"/>
              <a:buChar char="▪"/>
            </a:pPr>
            <a:endParaRPr lang="en-US" sz="2600" dirty="0"/>
          </a:p>
          <a:p>
            <a:pPr marL="0" lvl="0" indent="0" algn="l" rtl="0">
              <a:lnSpc>
                <a:spcPct val="90000"/>
              </a:lnSpc>
              <a:spcBef>
                <a:spcPts val="0"/>
              </a:spcBef>
              <a:spcAft>
                <a:spcPts val="0"/>
              </a:spcAft>
              <a:buClr>
                <a:schemeClr val="dk1"/>
              </a:buClr>
              <a:buSzPts val="3200"/>
              <a:buNone/>
            </a:pPr>
            <a:endParaRPr sz="2600" dirty="0"/>
          </a:p>
          <a:p>
            <a:pPr marL="91440" lvl="0" indent="-91440" algn="just" rtl="0">
              <a:lnSpc>
                <a:spcPct val="90000"/>
              </a:lnSpc>
              <a:spcBef>
                <a:spcPts val="1400"/>
              </a:spcBef>
              <a:spcAft>
                <a:spcPts val="0"/>
              </a:spcAft>
              <a:buClr>
                <a:schemeClr val="dk1"/>
              </a:buClr>
              <a:buSzPts val="3200"/>
              <a:buFont typeface="Noto Sans"/>
              <a:buChar char="▪"/>
            </a:pPr>
            <a:r>
              <a:rPr lang="en-US" sz="2600" dirty="0"/>
              <a:t>Additional quantities of a good yield increasingly smaller increments of satisfaction.</a:t>
            </a:r>
            <a:endParaRPr sz="2600" dirty="0"/>
          </a:p>
          <a:p>
            <a:pPr marL="228600" lvl="0" indent="-50800" algn="l" rtl="0">
              <a:lnSpc>
                <a:spcPct val="90000"/>
              </a:lnSpc>
              <a:spcBef>
                <a:spcPts val="1000"/>
              </a:spcBef>
              <a:spcAft>
                <a:spcPts val="0"/>
              </a:spcAft>
              <a:buClr>
                <a:schemeClr val="dk1"/>
              </a:buClr>
              <a:buSzPts val="2800"/>
              <a:buNone/>
            </a:pPr>
            <a:endParaRPr dirty="0"/>
          </a:p>
        </p:txBody>
      </p:sp>
      <p:pic>
        <p:nvPicPr>
          <p:cNvPr id="2" name="Image 1">
            <a:extLst>
              <a:ext uri="{FF2B5EF4-FFF2-40B4-BE49-F238E27FC236}">
                <a16:creationId xmlns:a16="http://schemas.microsoft.com/office/drawing/2014/main" id="{D8BD2860-D13A-19FB-4A73-FCCD55CC4B7D}"/>
              </a:ext>
            </a:extLst>
          </p:cNvPr>
          <p:cNvPicPr>
            <a:picLocks noChangeAspect="1"/>
          </p:cNvPicPr>
          <p:nvPr/>
        </p:nvPicPr>
        <p:blipFill>
          <a:blip r:embed="rId3"/>
          <a:stretch>
            <a:fillRect/>
          </a:stretch>
        </p:blipFill>
        <p:spPr>
          <a:xfrm>
            <a:off x="8921497" y="1690688"/>
            <a:ext cx="2916935" cy="4252912"/>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7"/>
          <p:cNvSpPr txBox="1">
            <a:spLocks noGrp="1"/>
          </p:cNvSpPr>
          <p:nvPr>
            <p:ph type="title"/>
          </p:nvPr>
        </p:nvSpPr>
        <p:spPr>
          <a:xfrm>
            <a:off x="2219324" y="365125"/>
            <a:ext cx="9134475" cy="1325563"/>
          </a:xfrm>
          <a:prstGeom prst="rect">
            <a:avLst/>
          </a:prstGeom>
          <a:noFill/>
          <a:ln>
            <a:noFill/>
          </a:ln>
        </p:spPr>
        <p:txBody>
          <a:bodyPr spcFirstLastPara="1" wrap="square" lIns="91425" tIns="45700" rIns="91425" bIns="45700" anchor="ctr" anchorCtr="0">
            <a:normAutofit/>
          </a:bodyPr>
          <a:lstStyle/>
          <a:p>
            <a:pPr>
              <a:buClr>
                <a:schemeClr val="lt1"/>
              </a:buClr>
              <a:buSzPts val="3200"/>
            </a:pPr>
            <a:r>
              <a:rPr lang="en-US" sz="3600" b="1" dirty="0">
                <a:solidFill>
                  <a:srgbClr val="FF0066"/>
                </a:solidFill>
              </a:rPr>
              <a:t>I-3 Law of Diminishing Marginal Utility   -4-</a:t>
            </a:r>
            <a:endParaRPr sz="3600" b="1" dirty="0">
              <a:solidFill>
                <a:srgbClr val="FF0066"/>
              </a:solidFill>
            </a:endParaRPr>
          </a:p>
        </p:txBody>
      </p:sp>
      <p:pic>
        <p:nvPicPr>
          <p:cNvPr id="195" name="Google Shape;195;p27" descr="Marginal Utility | Intelligent Economist"/>
          <p:cNvPicPr preferRelativeResize="0">
            <a:picLocks noGrp="1"/>
          </p:cNvPicPr>
          <p:nvPr>
            <p:ph type="body" idx="1"/>
          </p:nvPr>
        </p:nvPicPr>
        <p:blipFill rotWithShape="1">
          <a:blip r:embed="rId3">
            <a:alphaModFix/>
          </a:blip>
          <a:srcRect/>
          <a:stretch/>
        </p:blipFill>
        <p:spPr>
          <a:xfrm>
            <a:off x="8877300" y="1419226"/>
            <a:ext cx="3102952" cy="4886324"/>
          </a:xfrm>
          <a:prstGeom prst="rect">
            <a:avLst/>
          </a:prstGeom>
          <a:noFill/>
          <a:ln>
            <a:noFill/>
          </a:ln>
        </p:spPr>
      </p:pic>
      <p:sp>
        <p:nvSpPr>
          <p:cNvPr id="196" name="Google Shape;196;p27"/>
          <p:cNvSpPr txBox="1"/>
          <p:nvPr/>
        </p:nvSpPr>
        <p:spPr>
          <a:xfrm>
            <a:off x="71069" y="1690688"/>
            <a:ext cx="8606937" cy="6749540"/>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None/>
            </a:pPr>
            <a:endParaRPr sz="2600" dirty="0">
              <a:solidFill>
                <a:schemeClr val="dk1"/>
              </a:solidFill>
              <a:latin typeface="Calibri"/>
              <a:ea typeface="Calibri"/>
              <a:cs typeface="Calibri"/>
              <a:sym typeface="Calibri"/>
            </a:endParaRPr>
          </a:p>
          <a:p>
            <a:pPr marL="91440" marR="0" lvl="0" indent="-91440" algn="just" rtl="0">
              <a:lnSpc>
                <a:spcPct val="90000"/>
              </a:lnSpc>
              <a:spcBef>
                <a:spcPts val="0"/>
              </a:spcBef>
              <a:spcAft>
                <a:spcPts val="0"/>
              </a:spcAft>
              <a:buClr>
                <a:schemeClr val="dk1"/>
              </a:buClr>
              <a:buSzPts val="3200"/>
              <a:buFont typeface="Noto Sans"/>
              <a:buChar char="▪"/>
            </a:pPr>
            <a:r>
              <a:rPr lang="en-US" sz="2600" dirty="0">
                <a:solidFill>
                  <a:schemeClr val="dk1"/>
                </a:solidFill>
                <a:latin typeface="Calibri"/>
                <a:ea typeface="Calibri"/>
                <a:cs typeface="Calibri"/>
                <a:sym typeface="Calibri"/>
              </a:rPr>
              <a:t>An absolute measure of utility is not possible because the perception of satisfaction differs among individuals.</a:t>
            </a:r>
            <a:endParaRPr dirty="0"/>
          </a:p>
          <a:p>
            <a:pPr marL="0" marR="0" lvl="0" indent="0" algn="just" rtl="0">
              <a:lnSpc>
                <a:spcPct val="90000"/>
              </a:lnSpc>
              <a:spcBef>
                <a:spcPts val="0"/>
              </a:spcBef>
              <a:spcAft>
                <a:spcPts val="0"/>
              </a:spcAft>
              <a:buNone/>
            </a:pPr>
            <a:endParaRPr sz="2600" dirty="0">
              <a:solidFill>
                <a:schemeClr val="dk1"/>
              </a:solidFill>
              <a:latin typeface="Calibri"/>
              <a:ea typeface="Calibri"/>
              <a:cs typeface="Calibri"/>
              <a:sym typeface="Calibri"/>
            </a:endParaRPr>
          </a:p>
          <a:p>
            <a:pPr marL="91440" marR="0" lvl="0" indent="-91440" algn="just" rtl="0">
              <a:lnSpc>
                <a:spcPct val="90000"/>
              </a:lnSpc>
              <a:spcBef>
                <a:spcPts val="1400"/>
              </a:spcBef>
              <a:spcAft>
                <a:spcPts val="0"/>
              </a:spcAft>
              <a:buClr>
                <a:schemeClr val="dk1"/>
              </a:buClr>
              <a:buSzPts val="3200"/>
              <a:buFont typeface="Noto Sans"/>
              <a:buChar char="▪"/>
            </a:pPr>
            <a:r>
              <a:rPr lang="en-US" sz="2600" dirty="0">
                <a:solidFill>
                  <a:schemeClr val="dk1"/>
                </a:solidFill>
                <a:latin typeface="Calibri"/>
                <a:ea typeface="Calibri"/>
                <a:cs typeface="Calibri"/>
                <a:sym typeface="Calibri"/>
              </a:rPr>
              <a:t>Diminishing marginal utility is a common experience.</a:t>
            </a:r>
            <a:endParaRPr dirty="0"/>
          </a:p>
          <a:p>
            <a:pPr marL="0" marR="0" lvl="0" indent="0" algn="just" rtl="0">
              <a:lnSpc>
                <a:spcPct val="90000"/>
              </a:lnSpc>
              <a:spcBef>
                <a:spcPts val="1400"/>
              </a:spcBef>
              <a:spcAft>
                <a:spcPts val="0"/>
              </a:spcAft>
              <a:buNone/>
            </a:pPr>
            <a:endParaRPr sz="2600" dirty="0">
              <a:solidFill>
                <a:schemeClr val="dk1"/>
              </a:solidFill>
              <a:latin typeface="Calibri"/>
              <a:ea typeface="Calibri"/>
              <a:cs typeface="Calibri"/>
              <a:sym typeface="Calibri"/>
            </a:endParaRPr>
          </a:p>
          <a:p>
            <a:pPr marL="91440" marR="0" lvl="0" indent="-91440" algn="just" rtl="0">
              <a:lnSpc>
                <a:spcPct val="90000"/>
              </a:lnSpc>
              <a:spcBef>
                <a:spcPts val="1400"/>
              </a:spcBef>
              <a:spcAft>
                <a:spcPts val="0"/>
              </a:spcAft>
              <a:buClr>
                <a:schemeClr val="dk1"/>
              </a:buClr>
              <a:buSzPts val="3200"/>
              <a:buFont typeface="Noto Sans"/>
              <a:buChar char="▪"/>
            </a:pPr>
            <a:r>
              <a:rPr lang="en-US" sz="2600" dirty="0">
                <a:solidFill>
                  <a:schemeClr val="dk1"/>
                </a:solidFill>
                <a:latin typeface="Calibri"/>
                <a:ea typeface="Calibri"/>
                <a:cs typeface="Calibri"/>
                <a:sym typeface="Calibri"/>
              </a:rPr>
              <a:t>It is a sufficient basis for economic predictions of consumer behavior.</a:t>
            </a:r>
            <a:endParaRPr dirty="0"/>
          </a:p>
          <a:p>
            <a:pPr marL="91440" marR="0" lvl="0" indent="111760" algn="just" rtl="0">
              <a:lnSpc>
                <a:spcPct val="90000"/>
              </a:lnSpc>
              <a:spcBef>
                <a:spcPts val="1400"/>
              </a:spcBef>
              <a:spcAft>
                <a:spcPts val="0"/>
              </a:spcAft>
              <a:buClr>
                <a:schemeClr val="dk1"/>
              </a:buClr>
              <a:buSzPts val="3200"/>
              <a:buFont typeface="Noto Sans"/>
              <a:buNone/>
            </a:pPr>
            <a:endParaRPr sz="2600" dirty="0">
              <a:solidFill>
                <a:schemeClr val="dk1"/>
              </a:solidFill>
              <a:latin typeface="Calibri"/>
              <a:ea typeface="Calibri"/>
              <a:cs typeface="Calibri"/>
              <a:sym typeface="Calibri"/>
            </a:endParaRPr>
          </a:p>
          <a:p>
            <a:pPr marL="91440" marR="0" lvl="0" indent="111760" algn="l" rtl="0">
              <a:lnSpc>
                <a:spcPct val="90000"/>
              </a:lnSpc>
              <a:spcBef>
                <a:spcPts val="1400"/>
              </a:spcBef>
              <a:spcAft>
                <a:spcPts val="0"/>
              </a:spcAft>
              <a:buClr>
                <a:schemeClr val="dk1"/>
              </a:buClr>
              <a:buSzPts val="3200"/>
              <a:buFont typeface="Noto Sans"/>
              <a:buNone/>
            </a:pPr>
            <a:endParaRPr sz="2600" dirty="0">
              <a:solidFill>
                <a:schemeClr val="dk1"/>
              </a:solidFill>
              <a:latin typeface="Calibri"/>
              <a:ea typeface="Calibri"/>
              <a:cs typeface="Calibri"/>
              <a:sym typeface="Calibri"/>
            </a:endParaRPr>
          </a:p>
          <a:p>
            <a:pPr marL="91440" marR="0" lvl="0" indent="111760" algn="l" rtl="0">
              <a:lnSpc>
                <a:spcPct val="90000"/>
              </a:lnSpc>
              <a:spcBef>
                <a:spcPts val="1400"/>
              </a:spcBef>
              <a:spcAft>
                <a:spcPts val="0"/>
              </a:spcAft>
              <a:buClr>
                <a:schemeClr val="dk1"/>
              </a:buClr>
              <a:buSzPts val="3200"/>
              <a:buFont typeface="Noto Sans"/>
              <a:buNone/>
            </a:pPr>
            <a:endParaRPr sz="2600" dirty="0">
              <a:solidFill>
                <a:schemeClr val="dk1"/>
              </a:solidFill>
              <a:latin typeface="Calibri"/>
              <a:ea typeface="Calibri"/>
              <a:cs typeface="Calibri"/>
              <a:sym typeface="Calibri"/>
            </a:endParaRPr>
          </a:p>
          <a:p>
            <a:pPr marL="91440" marR="0" lvl="0" indent="111760" algn="l" rtl="0">
              <a:lnSpc>
                <a:spcPct val="90000"/>
              </a:lnSpc>
              <a:spcBef>
                <a:spcPts val="1400"/>
              </a:spcBef>
              <a:spcAft>
                <a:spcPts val="0"/>
              </a:spcAft>
              <a:buClr>
                <a:schemeClr val="dk1"/>
              </a:buClr>
              <a:buSzPts val="3200"/>
              <a:buFont typeface="Noto Sans"/>
              <a:buNone/>
            </a:pPr>
            <a:endParaRPr sz="2600" dirty="0">
              <a:solidFill>
                <a:schemeClr val="dk1"/>
              </a:solidFill>
              <a:latin typeface="Calibri"/>
              <a:ea typeface="Calibri"/>
              <a:cs typeface="Calibri"/>
              <a:sym typeface="Calibri"/>
            </a:endParaRPr>
          </a:p>
          <a:p>
            <a:pPr marL="91440" marR="0" lvl="0" indent="111760" algn="l" rtl="0">
              <a:lnSpc>
                <a:spcPct val="90000"/>
              </a:lnSpc>
              <a:spcBef>
                <a:spcPts val="1400"/>
              </a:spcBef>
              <a:spcAft>
                <a:spcPts val="0"/>
              </a:spcAft>
              <a:buClr>
                <a:schemeClr val="dk1"/>
              </a:buClr>
              <a:buSzPts val="3200"/>
              <a:buFont typeface="Noto Sans"/>
              <a:buNone/>
            </a:pPr>
            <a:endParaRPr sz="2600" dirty="0">
              <a:solidFill>
                <a:schemeClr val="dk1"/>
              </a:solidFill>
              <a:latin typeface="Calibri"/>
              <a:ea typeface="Calibri"/>
              <a:cs typeface="Calibri"/>
              <a:sym typeface="Calibri"/>
            </a:endParaRPr>
          </a:p>
          <a:p>
            <a:pPr marL="91440" marR="0" lvl="0" indent="111760" algn="l" rtl="0">
              <a:lnSpc>
                <a:spcPct val="90000"/>
              </a:lnSpc>
              <a:spcBef>
                <a:spcPts val="1400"/>
              </a:spcBef>
              <a:spcAft>
                <a:spcPts val="0"/>
              </a:spcAft>
              <a:buClr>
                <a:schemeClr val="dk1"/>
              </a:buClr>
              <a:buSzPts val="3200"/>
              <a:buFont typeface="Noto Sans"/>
              <a:buNone/>
            </a:pPr>
            <a:endParaRPr sz="2600" dirty="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2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3600"/>
              <a:buFont typeface="Calibri"/>
              <a:buNone/>
            </a:pPr>
            <a:r>
              <a:rPr lang="en-US" sz="3600" b="1" dirty="0">
                <a:solidFill>
                  <a:srgbClr val="FF0066"/>
                </a:solidFill>
              </a:rPr>
              <a:t>I-4-</a:t>
            </a:r>
            <a:r>
              <a:rPr lang="en-US" sz="3600" b="1" dirty="0">
                <a:solidFill>
                  <a:srgbClr val="FF0066"/>
                </a:solidFill>
                <a:latin typeface="Calibri"/>
                <a:ea typeface="Calibri"/>
                <a:cs typeface="Calibri"/>
                <a:sym typeface="Calibri"/>
              </a:rPr>
              <a:t> Indifference Curves           -1-</a:t>
            </a:r>
            <a:endParaRPr dirty="0">
              <a:solidFill>
                <a:srgbClr val="FF0066"/>
              </a:solidFill>
            </a:endParaRPr>
          </a:p>
        </p:txBody>
      </p:sp>
      <p:sp>
        <p:nvSpPr>
          <p:cNvPr id="202" name="Google Shape;202;p28"/>
          <p:cNvSpPr txBox="1">
            <a:spLocks noGrp="1"/>
          </p:cNvSpPr>
          <p:nvPr>
            <p:ph type="body" idx="1"/>
          </p:nvPr>
        </p:nvSpPr>
        <p:spPr>
          <a:xfrm>
            <a:off x="182881" y="1716849"/>
            <a:ext cx="8542020" cy="4460114"/>
          </a:xfrm>
          <a:prstGeom prst="rect">
            <a:avLst/>
          </a:prstGeom>
          <a:noFill/>
          <a:ln>
            <a:noFill/>
          </a:ln>
        </p:spPr>
        <p:txBody>
          <a:bodyPr spcFirstLastPara="1" wrap="square" lIns="91425" tIns="45700" rIns="91425" bIns="45700" anchor="t" anchorCtr="0">
            <a:normAutofit fontScale="92500" lnSpcReduction="20000"/>
          </a:bodyPr>
          <a:lstStyle/>
          <a:p>
            <a:pPr marL="228600" lvl="0" indent="-228600" algn="just" rtl="0">
              <a:lnSpc>
                <a:spcPct val="90000"/>
              </a:lnSpc>
              <a:spcBef>
                <a:spcPts val="0"/>
              </a:spcBef>
              <a:spcAft>
                <a:spcPts val="0"/>
              </a:spcAft>
              <a:buClr>
                <a:srgbClr val="4D5156"/>
              </a:buClr>
              <a:buSzPts val="2800"/>
              <a:buChar char="•"/>
            </a:pPr>
            <a:r>
              <a:rPr lang="en-US" b="0" i="0" dirty="0">
                <a:solidFill>
                  <a:srgbClr val="4D5156"/>
                </a:solidFill>
              </a:rPr>
              <a:t> </a:t>
            </a:r>
            <a:r>
              <a:rPr lang="en-US" b="0" i="0" dirty="0">
                <a:effectLst/>
                <a:latin typeface="Calibri" panose="020F0502020204030204" pitchFamily="34" charset="0"/>
                <a:cs typeface="Calibri" panose="020F0502020204030204" pitchFamily="34" charset="0"/>
              </a:rPr>
              <a:t>An </a:t>
            </a:r>
            <a:r>
              <a:rPr lang="en-US" b="1" i="0" dirty="0">
                <a:solidFill>
                  <a:srgbClr val="FF0000"/>
                </a:solidFill>
                <a:effectLst/>
                <a:highlight>
                  <a:srgbClr val="FFFF00"/>
                </a:highlight>
                <a:latin typeface="Calibri" panose="020F0502020204030204" pitchFamily="34" charset="0"/>
                <a:cs typeface="Calibri" panose="020F0502020204030204" pitchFamily="34" charset="0"/>
              </a:rPr>
              <a:t>Indifference Curve </a:t>
            </a:r>
            <a:r>
              <a:rPr lang="en-US" b="0" i="0" dirty="0">
                <a:effectLst/>
                <a:latin typeface="Calibri" panose="020F0502020204030204" pitchFamily="34" charset="0"/>
                <a:cs typeface="Calibri" panose="020F0502020204030204" pitchFamily="34" charset="0"/>
              </a:rPr>
              <a:t>is a curve that represents </a:t>
            </a:r>
            <a:r>
              <a:rPr lang="en-US" b="1" i="0" dirty="0">
                <a:effectLst/>
                <a:latin typeface="Calibri" panose="020F0502020204030204" pitchFamily="34" charset="0"/>
                <a:cs typeface="Calibri" panose="020F0502020204030204" pitchFamily="34" charset="0"/>
              </a:rPr>
              <a:t>all the combinations of goods </a:t>
            </a:r>
            <a:r>
              <a:rPr lang="en-US" b="0" i="0" dirty="0">
                <a:effectLst/>
                <a:latin typeface="Calibri" panose="020F0502020204030204" pitchFamily="34" charset="0"/>
                <a:cs typeface="Calibri" panose="020F0502020204030204" pitchFamily="34" charset="0"/>
              </a:rPr>
              <a:t>that give </a:t>
            </a:r>
            <a:r>
              <a:rPr lang="en-US" b="1" i="0" dirty="0">
                <a:effectLst/>
                <a:latin typeface="Calibri" panose="020F0502020204030204" pitchFamily="34" charset="0"/>
                <a:cs typeface="Calibri" panose="020F0502020204030204" pitchFamily="34" charset="0"/>
              </a:rPr>
              <a:t>the same satisfaction to the consumer</a:t>
            </a:r>
            <a:r>
              <a:rPr lang="en-US" b="0" i="0" dirty="0">
                <a:effectLst/>
                <a:latin typeface="Calibri" panose="020F0502020204030204" pitchFamily="34" charset="0"/>
                <a:cs typeface="Calibri" panose="020F0502020204030204" pitchFamily="34" charset="0"/>
              </a:rPr>
              <a:t>. </a:t>
            </a:r>
          </a:p>
          <a:p>
            <a:pPr marL="228600" lvl="0" indent="-228600" algn="just" rtl="0">
              <a:lnSpc>
                <a:spcPct val="90000"/>
              </a:lnSpc>
              <a:spcBef>
                <a:spcPts val="0"/>
              </a:spcBef>
              <a:spcAft>
                <a:spcPts val="0"/>
              </a:spcAft>
              <a:buClr>
                <a:srgbClr val="4D5156"/>
              </a:buClr>
              <a:buSzPts val="2800"/>
              <a:buChar char="•"/>
            </a:pPr>
            <a:r>
              <a:rPr lang="en-US" b="0" i="0" dirty="0">
                <a:effectLst/>
                <a:latin typeface="Calibri" panose="020F0502020204030204" pitchFamily="34" charset="0"/>
                <a:cs typeface="Calibri" panose="020F0502020204030204" pitchFamily="34" charset="0"/>
              </a:rPr>
              <a:t>Since all the combinations give </a:t>
            </a:r>
            <a:r>
              <a:rPr lang="en-US" b="1" i="0" dirty="0">
                <a:effectLst/>
                <a:latin typeface="Calibri" panose="020F0502020204030204" pitchFamily="34" charset="0"/>
                <a:cs typeface="Calibri" panose="020F0502020204030204" pitchFamily="34" charset="0"/>
              </a:rPr>
              <a:t>the same amount of satisfaction</a:t>
            </a:r>
            <a:r>
              <a:rPr lang="en-US" b="0" i="0" dirty="0">
                <a:effectLst/>
                <a:latin typeface="Calibri" panose="020F0502020204030204" pitchFamily="34" charset="0"/>
                <a:cs typeface="Calibri" panose="020F0502020204030204" pitchFamily="34" charset="0"/>
              </a:rPr>
              <a:t>, the </a:t>
            </a:r>
            <a:r>
              <a:rPr lang="en-US" b="1" i="0" dirty="0">
                <a:effectLst/>
                <a:latin typeface="Calibri" panose="020F0502020204030204" pitchFamily="34" charset="0"/>
                <a:cs typeface="Calibri" panose="020F0502020204030204" pitchFamily="34" charset="0"/>
              </a:rPr>
              <a:t>consumer prefers them equally</a:t>
            </a:r>
            <a:r>
              <a:rPr lang="en-US" b="0" i="0" dirty="0">
                <a:effectLst/>
                <a:latin typeface="Calibri" panose="020F0502020204030204" pitchFamily="34" charset="0"/>
                <a:cs typeface="Calibri" panose="020F0502020204030204" pitchFamily="34" charset="0"/>
              </a:rPr>
              <a:t>. Hence the name indifference curve.</a:t>
            </a:r>
            <a:endParaRPr lang="en-US" b="0" i="0" dirty="0">
              <a:solidFill>
                <a:srgbClr val="4D5156"/>
              </a:solidFill>
              <a:latin typeface="Calibri" panose="020F0502020204030204" pitchFamily="34" charset="0"/>
              <a:cs typeface="Calibri" panose="020F0502020204030204" pitchFamily="34" charset="0"/>
            </a:endParaRPr>
          </a:p>
          <a:p>
            <a:pPr marL="228600" lvl="0" indent="-228600" algn="just" rtl="0">
              <a:lnSpc>
                <a:spcPct val="90000"/>
              </a:lnSpc>
              <a:spcBef>
                <a:spcPts val="0"/>
              </a:spcBef>
              <a:spcAft>
                <a:spcPts val="0"/>
              </a:spcAft>
              <a:buClr>
                <a:srgbClr val="4D5156"/>
              </a:buClr>
              <a:buSzPts val="2800"/>
              <a:buChar char="•"/>
            </a:pPr>
            <a:endParaRPr lang="en-US" dirty="0">
              <a:solidFill>
                <a:srgbClr val="4D5156"/>
              </a:solidFill>
              <a:latin typeface="Calibri" panose="020F0502020204030204" pitchFamily="34" charset="0"/>
              <a:cs typeface="Calibri" panose="020F0502020204030204" pitchFamily="34" charset="0"/>
            </a:endParaRPr>
          </a:p>
          <a:p>
            <a:pPr marL="228600" lvl="0" indent="-228600" algn="just" rtl="0">
              <a:lnSpc>
                <a:spcPct val="90000"/>
              </a:lnSpc>
              <a:spcBef>
                <a:spcPts val="0"/>
              </a:spcBef>
              <a:spcAft>
                <a:spcPts val="0"/>
              </a:spcAft>
              <a:buClr>
                <a:srgbClr val="4D5156"/>
              </a:buClr>
              <a:buSzPts val="2800"/>
              <a:buChar char="•"/>
            </a:pPr>
            <a:r>
              <a:rPr lang="en-US" b="1" i="0" dirty="0">
                <a:solidFill>
                  <a:srgbClr val="FF0000"/>
                </a:solidFill>
                <a:highlight>
                  <a:srgbClr val="FFFF00"/>
                </a:highlight>
                <a:latin typeface="Calibri" panose="020F0502020204030204" pitchFamily="34" charset="0"/>
                <a:cs typeface="Calibri" panose="020F0502020204030204" pitchFamily="34" charset="0"/>
              </a:rPr>
              <a:t>Indifference Curve</a:t>
            </a:r>
            <a:r>
              <a:rPr lang="en-US" b="0" i="0" dirty="0">
                <a:solidFill>
                  <a:schemeClr val="tx1"/>
                </a:solidFill>
                <a:latin typeface="Calibri" panose="020F0502020204030204" pitchFamily="34" charset="0"/>
                <a:cs typeface="Calibri" panose="020F0502020204030204" pitchFamily="34" charset="0"/>
              </a:rPr>
              <a:t>: points connected on a graph representing different quantities of two goods, points between which a consumer is indifferent</a:t>
            </a:r>
            <a:endParaRPr dirty="0">
              <a:solidFill>
                <a:schemeClr val="tx1"/>
              </a:solidFill>
              <a:latin typeface="Calibri" panose="020F0502020204030204" pitchFamily="34" charset="0"/>
              <a:cs typeface="Calibri" panose="020F0502020204030204" pitchFamily="34" charset="0"/>
            </a:endParaRPr>
          </a:p>
          <a:p>
            <a:pPr marL="0" lvl="0" indent="0" algn="just" rtl="0">
              <a:lnSpc>
                <a:spcPct val="90000"/>
              </a:lnSpc>
              <a:spcBef>
                <a:spcPts val="1000"/>
              </a:spcBef>
              <a:spcAft>
                <a:spcPts val="0"/>
              </a:spcAft>
              <a:buClr>
                <a:schemeClr val="dk1"/>
              </a:buClr>
              <a:buSzPts val="2800"/>
              <a:buNone/>
            </a:pPr>
            <a:endParaRPr lang="en-US" dirty="0">
              <a:solidFill>
                <a:srgbClr val="4D5156"/>
              </a:solidFill>
              <a:latin typeface="Calibri" panose="020F0502020204030204" pitchFamily="34" charset="0"/>
              <a:cs typeface="Calibri" panose="020F0502020204030204" pitchFamily="34" charset="0"/>
            </a:endParaRPr>
          </a:p>
          <a:p>
            <a:pPr marL="228600" lvl="0" indent="-228600" algn="just" rtl="0">
              <a:lnSpc>
                <a:spcPct val="90000"/>
              </a:lnSpc>
              <a:spcBef>
                <a:spcPts val="1000"/>
              </a:spcBef>
              <a:spcAft>
                <a:spcPts val="0"/>
              </a:spcAft>
              <a:buClr>
                <a:srgbClr val="FF0000"/>
              </a:buClr>
              <a:buSzPts val="2800"/>
              <a:buChar char="•"/>
            </a:pPr>
            <a:r>
              <a:rPr lang="en-US" b="1" dirty="0">
                <a:solidFill>
                  <a:srgbClr val="FF0000"/>
                </a:solidFill>
                <a:highlight>
                  <a:srgbClr val="FFFF00"/>
                </a:highlight>
                <a:latin typeface="Calibri" panose="020F0502020204030204" pitchFamily="34" charset="0"/>
                <a:cs typeface="Calibri" panose="020F0502020204030204" pitchFamily="34" charset="0"/>
              </a:rPr>
              <a:t>I</a:t>
            </a:r>
            <a:r>
              <a:rPr lang="en-US" b="1" i="0" dirty="0">
                <a:solidFill>
                  <a:srgbClr val="FF0000"/>
                </a:solidFill>
                <a:highlight>
                  <a:srgbClr val="FFFF00"/>
                </a:highlight>
                <a:latin typeface="Calibri" panose="020F0502020204030204" pitchFamily="34" charset="0"/>
                <a:cs typeface="Calibri" panose="020F0502020204030204" pitchFamily="34" charset="0"/>
              </a:rPr>
              <a:t>ndifference Curve </a:t>
            </a:r>
            <a:r>
              <a:rPr lang="en-US" b="0" i="0" dirty="0">
                <a:solidFill>
                  <a:schemeClr val="tx1"/>
                </a:solidFill>
                <a:latin typeface="Calibri" panose="020F0502020204030204" pitchFamily="34" charset="0"/>
                <a:cs typeface="Calibri" panose="020F0502020204030204" pitchFamily="34" charset="0"/>
              </a:rPr>
              <a:t>is the locus of various points showing different combinations of two goods providing equal utility to the consumer.</a:t>
            </a:r>
            <a:endParaRPr dirty="0">
              <a:solidFill>
                <a:schemeClr val="tx1"/>
              </a:solidFill>
              <a:latin typeface="Calibri" panose="020F0502020204030204" pitchFamily="34" charset="0"/>
              <a:cs typeface="Calibri" panose="020F0502020204030204" pitchFamily="34" charset="0"/>
            </a:endParaRPr>
          </a:p>
        </p:txBody>
      </p:sp>
      <p:pic>
        <p:nvPicPr>
          <p:cNvPr id="3" name="Image 2">
            <a:extLst>
              <a:ext uri="{FF2B5EF4-FFF2-40B4-BE49-F238E27FC236}">
                <a16:creationId xmlns:a16="http://schemas.microsoft.com/office/drawing/2014/main" id="{B01A2706-A701-FCCC-BEF6-A9597D3E3E19}"/>
              </a:ext>
            </a:extLst>
          </p:cNvPr>
          <p:cNvPicPr>
            <a:picLocks noChangeAspect="1"/>
          </p:cNvPicPr>
          <p:nvPr/>
        </p:nvPicPr>
        <p:blipFill>
          <a:blip r:embed="rId3"/>
          <a:stretch>
            <a:fillRect/>
          </a:stretch>
        </p:blipFill>
        <p:spPr>
          <a:xfrm>
            <a:off x="8869680" y="1344168"/>
            <a:ext cx="3139440" cy="4928616"/>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pic>
        <p:nvPicPr>
          <p:cNvPr id="207" name="Google Shape;207;p29" descr="y From the indifference curves, we know that: A ≈ B, C ≈ D"/>
          <p:cNvPicPr preferRelativeResize="0"/>
          <p:nvPr/>
        </p:nvPicPr>
        <p:blipFill rotWithShape="1">
          <a:blip r:embed="rId3">
            <a:alphaModFix/>
          </a:blip>
          <a:srcRect/>
          <a:stretch/>
        </p:blipFill>
        <p:spPr>
          <a:xfrm>
            <a:off x="6305553" y="2201619"/>
            <a:ext cx="5676896" cy="4567237"/>
          </a:xfrm>
          <a:prstGeom prst="rect">
            <a:avLst/>
          </a:prstGeom>
          <a:noFill/>
          <a:ln>
            <a:noFill/>
          </a:ln>
        </p:spPr>
      </p:pic>
      <p:sp>
        <p:nvSpPr>
          <p:cNvPr id="208" name="Google Shape;208;p29"/>
          <p:cNvSpPr txBox="1">
            <a:spLocks noGrp="1"/>
          </p:cNvSpPr>
          <p:nvPr>
            <p:ph type="body" idx="1"/>
          </p:nvPr>
        </p:nvSpPr>
        <p:spPr>
          <a:xfrm>
            <a:off x="209550" y="1609725"/>
            <a:ext cx="11144250" cy="45672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b="1" u="sng"/>
              <a:t>Example</a:t>
            </a:r>
            <a:r>
              <a:rPr lang="en-US"/>
              <a:t>:</a:t>
            </a:r>
            <a:endParaRPr/>
          </a:p>
          <a:p>
            <a:pPr marL="0" lvl="0" indent="0" algn="l" rtl="0">
              <a:lnSpc>
                <a:spcPct val="90000"/>
              </a:lnSpc>
              <a:spcBef>
                <a:spcPts val="1000"/>
              </a:spcBef>
              <a:spcAft>
                <a:spcPts val="0"/>
              </a:spcAft>
              <a:buClr>
                <a:schemeClr val="dk1"/>
              </a:buClr>
              <a:buSzPts val="2800"/>
              <a:buNone/>
            </a:pPr>
            <a:endParaRPr/>
          </a:p>
        </p:txBody>
      </p:sp>
      <p:pic>
        <p:nvPicPr>
          <p:cNvPr id="209" name="Google Shape;209;p29" descr="y Consider the utility function U=(xy)1/2. Each indifference curve below shows all the baskets"/>
          <p:cNvPicPr preferRelativeResize="0"/>
          <p:nvPr/>
        </p:nvPicPr>
        <p:blipFill rotWithShape="1">
          <a:blip r:embed="rId4">
            <a:alphaModFix/>
          </a:blip>
          <a:srcRect/>
          <a:stretch/>
        </p:blipFill>
        <p:spPr>
          <a:xfrm>
            <a:off x="0" y="2201619"/>
            <a:ext cx="6096000" cy="4567237"/>
          </a:xfrm>
          <a:prstGeom prst="rect">
            <a:avLst/>
          </a:prstGeom>
          <a:noFill/>
          <a:ln>
            <a:noFill/>
          </a:ln>
        </p:spPr>
      </p:pic>
      <p:sp>
        <p:nvSpPr>
          <p:cNvPr id="3" name="ZoneTexte 2">
            <a:extLst>
              <a:ext uri="{FF2B5EF4-FFF2-40B4-BE49-F238E27FC236}">
                <a16:creationId xmlns:a16="http://schemas.microsoft.com/office/drawing/2014/main" id="{FE4A7690-3018-7C39-EC6A-F01729D63AF7}"/>
              </a:ext>
            </a:extLst>
          </p:cNvPr>
          <p:cNvSpPr txBox="1"/>
          <p:nvPr/>
        </p:nvSpPr>
        <p:spPr>
          <a:xfrm>
            <a:off x="2488692" y="536539"/>
            <a:ext cx="6957060" cy="646331"/>
          </a:xfrm>
          <a:prstGeom prst="rect">
            <a:avLst/>
          </a:prstGeom>
          <a:noFill/>
        </p:spPr>
        <p:txBody>
          <a:bodyPr wrap="square">
            <a:spAutoFit/>
          </a:bodyPr>
          <a:lstStyle/>
          <a:p>
            <a:r>
              <a:rPr lang="en-US" sz="3600" b="1" dirty="0">
                <a:solidFill>
                  <a:srgbClr val="FF0066"/>
                </a:solidFill>
                <a:latin typeface="Calibri" panose="020F0502020204030204" pitchFamily="34" charset="0"/>
                <a:cs typeface="Calibri" panose="020F0502020204030204" pitchFamily="34" charset="0"/>
              </a:rPr>
              <a:t>I-4-</a:t>
            </a:r>
            <a:r>
              <a:rPr lang="en-US" sz="3600" b="1" dirty="0">
                <a:solidFill>
                  <a:srgbClr val="FF0066"/>
                </a:solidFill>
                <a:latin typeface="Calibri" panose="020F0502020204030204" pitchFamily="34" charset="0"/>
                <a:ea typeface="Calibri"/>
                <a:cs typeface="Calibri" panose="020F0502020204030204" pitchFamily="34" charset="0"/>
                <a:sym typeface="Calibri"/>
              </a:rPr>
              <a:t> Indifference Curves           -2-</a:t>
            </a:r>
            <a:endParaRPr lang="fr-FR" sz="3600" dirty="0">
              <a:latin typeface="Calibri" panose="020F0502020204030204" pitchFamily="34" charset="0"/>
              <a:cs typeface="Calibri" panose="020F050202020403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30"/>
          <p:cNvSpPr txBox="1">
            <a:spLocks noGrp="1"/>
          </p:cNvSpPr>
          <p:nvPr>
            <p:ph type="title"/>
          </p:nvPr>
        </p:nvSpPr>
        <p:spPr>
          <a:xfrm>
            <a:off x="838200" y="365125"/>
            <a:ext cx="10515600" cy="930275"/>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3600"/>
              <a:buFont typeface="Calibri"/>
              <a:buNone/>
            </a:pPr>
            <a:r>
              <a:rPr lang="en-US" sz="3600" b="1" dirty="0">
                <a:solidFill>
                  <a:srgbClr val="FF0066"/>
                </a:solidFill>
                <a:latin typeface="Calibri"/>
                <a:ea typeface="Calibri"/>
                <a:cs typeface="Calibri"/>
                <a:sym typeface="Calibri"/>
              </a:rPr>
              <a:t>I-4- Indifference Curves                 -3- </a:t>
            </a:r>
            <a:endParaRPr sz="3600" dirty="0">
              <a:solidFill>
                <a:srgbClr val="FF0066"/>
              </a:solidFill>
            </a:endParaRPr>
          </a:p>
        </p:txBody>
      </p:sp>
      <p:sp>
        <p:nvSpPr>
          <p:cNvPr id="215" name="Google Shape;215;p30"/>
          <p:cNvSpPr txBox="1">
            <a:spLocks noGrp="1"/>
          </p:cNvSpPr>
          <p:nvPr>
            <p:ph type="body" idx="1"/>
          </p:nvPr>
        </p:nvSpPr>
        <p:spPr>
          <a:xfrm>
            <a:off x="180976" y="1532572"/>
            <a:ext cx="8591550" cy="532542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ct val="100000"/>
              <a:buNone/>
            </a:pPr>
            <a:r>
              <a:rPr lang="en-US" b="1" dirty="0"/>
              <a:t> I-4-1- Properties of Indifference curves</a:t>
            </a:r>
            <a:r>
              <a:rPr lang="en-US" dirty="0"/>
              <a:t>:</a:t>
            </a:r>
            <a:endParaRPr dirty="0">
              <a:solidFill>
                <a:srgbClr val="FF0000"/>
              </a:solidFill>
            </a:endParaRPr>
          </a:p>
        </p:txBody>
      </p:sp>
      <p:pic>
        <p:nvPicPr>
          <p:cNvPr id="3" name="Image 2">
            <a:extLst>
              <a:ext uri="{FF2B5EF4-FFF2-40B4-BE49-F238E27FC236}">
                <a16:creationId xmlns:a16="http://schemas.microsoft.com/office/drawing/2014/main" id="{34F2E486-AFA7-3C1B-4CF7-5D625CD5211B}"/>
              </a:ext>
            </a:extLst>
          </p:cNvPr>
          <p:cNvPicPr>
            <a:picLocks noChangeAspect="1"/>
          </p:cNvPicPr>
          <p:nvPr/>
        </p:nvPicPr>
        <p:blipFill>
          <a:blip r:embed="rId3"/>
          <a:stretch>
            <a:fillRect/>
          </a:stretch>
        </p:blipFill>
        <p:spPr>
          <a:xfrm>
            <a:off x="9045130" y="1532572"/>
            <a:ext cx="2733675" cy="4524375"/>
          </a:xfrm>
          <a:prstGeom prst="rect">
            <a:avLst/>
          </a:prstGeom>
        </p:spPr>
      </p:pic>
      <p:pic>
        <p:nvPicPr>
          <p:cNvPr id="5" name="Image 4">
            <a:extLst>
              <a:ext uri="{FF2B5EF4-FFF2-40B4-BE49-F238E27FC236}">
                <a16:creationId xmlns:a16="http://schemas.microsoft.com/office/drawing/2014/main" id="{7F4129FE-00A0-A0AE-AA7A-07A5E6B06610}"/>
              </a:ext>
            </a:extLst>
          </p:cNvPr>
          <p:cNvPicPr>
            <a:picLocks noChangeAspect="1"/>
          </p:cNvPicPr>
          <p:nvPr/>
        </p:nvPicPr>
        <p:blipFill>
          <a:blip r:embed="rId4"/>
          <a:stretch>
            <a:fillRect/>
          </a:stretch>
        </p:blipFill>
        <p:spPr>
          <a:xfrm>
            <a:off x="0" y="1975103"/>
            <a:ext cx="8772525" cy="4953857"/>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562DD8-F12E-8788-17AC-2751C0DBD7CE}"/>
              </a:ext>
            </a:extLst>
          </p:cNvPr>
          <p:cNvSpPr>
            <a:spLocks noGrp="1"/>
          </p:cNvSpPr>
          <p:nvPr>
            <p:ph type="title"/>
          </p:nvPr>
        </p:nvSpPr>
        <p:spPr>
          <a:xfrm>
            <a:off x="2433828" y="227965"/>
            <a:ext cx="7324344" cy="1325563"/>
          </a:xfrm>
        </p:spPr>
        <p:txBody>
          <a:bodyPr/>
          <a:lstStyle/>
          <a:p>
            <a:r>
              <a:rPr lang="en-US" sz="4400" b="1" dirty="0">
                <a:solidFill>
                  <a:srgbClr val="FF0066"/>
                </a:solidFill>
              </a:rPr>
              <a:t>I-5-</a:t>
            </a:r>
            <a:r>
              <a:rPr lang="en-US" sz="4400" b="1" dirty="0">
                <a:solidFill>
                  <a:srgbClr val="FF0066"/>
                </a:solidFill>
                <a:latin typeface="Calibri"/>
                <a:ea typeface="Calibri"/>
                <a:cs typeface="Calibri"/>
                <a:sym typeface="Calibri"/>
              </a:rPr>
              <a:t> Indifference Maps        -1-</a:t>
            </a:r>
            <a:endParaRPr lang="fr-FR" dirty="0"/>
          </a:p>
        </p:txBody>
      </p:sp>
      <p:sp>
        <p:nvSpPr>
          <p:cNvPr id="3" name="Espace réservé du texte 2">
            <a:extLst>
              <a:ext uri="{FF2B5EF4-FFF2-40B4-BE49-F238E27FC236}">
                <a16:creationId xmlns:a16="http://schemas.microsoft.com/office/drawing/2014/main" id="{5569E886-0DCA-F957-CA6D-8AC027515D43}"/>
              </a:ext>
            </a:extLst>
          </p:cNvPr>
          <p:cNvSpPr>
            <a:spLocks noGrp="1"/>
          </p:cNvSpPr>
          <p:nvPr>
            <p:ph type="body" idx="1"/>
          </p:nvPr>
        </p:nvSpPr>
        <p:spPr>
          <a:xfrm>
            <a:off x="225552" y="1661032"/>
            <a:ext cx="8534400" cy="4613275"/>
          </a:xfrm>
        </p:spPr>
        <p:txBody>
          <a:bodyPr>
            <a:normAutofit fontScale="92500" lnSpcReduction="10000"/>
          </a:bodyPr>
          <a:lstStyle/>
          <a:p>
            <a:pPr algn="just"/>
            <a:r>
              <a:rPr lang="en-US" sz="2600" b="0" i="0" dirty="0">
                <a:effectLst/>
                <a:latin typeface="Calibri" panose="020F0502020204030204" pitchFamily="34" charset="0"/>
                <a:cs typeface="Calibri" panose="020F0502020204030204" pitchFamily="34" charset="0"/>
              </a:rPr>
              <a:t>An </a:t>
            </a:r>
            <a:r>
              <a:rPr lang="en-US" sz="2600" b="1" i="0" dirty="0">
                <a:solidFill>
                  <a:srgbClr val="FF0000"/>
                </a:solidFill>
                <a:effectLst/>
                <a:highlight>
                  <a:srgbClr val="00FFFF"/>
                </a:highlight>
                <a:latin typeface="Calibri" panose="020F0502020204030204" pitchFamily="34" charset="0"/>
                <a:cs typeface="Calibri" panose="020F0502020204030204" pitchFamily="34" charset="0"/>
              </a:rPr>
              <a:t>Indifference Map </a:t>
            </a:r>
            <a:r>
              <a:rPr lang="en-US" sz="2600" b="0" i="0" dirty="0">
                <a:effectLst/>
                <a:latin typeface="Calibri" panose="020F0502020204030204" pitchFamily="34" charset="0"/>
                <a:cs typeface="Calibri" panose="020F0502020204030204" pitchFamily="34" charset="0"/>
              </a:rPr>
              <a:t>is a </a:t>
            </a:r>
            <a:r>
              <a:rPr lang="en-US" sz="2600" b="1" i="0" dirty="0">
                <a:effectLst/>
                <a:highlight>
                  <a:srgbClr val="00FFFF"/>
                </a:highlight>
                <a:latin typeface="Calibri" panose="020F0502020204030204" pitchFamily="34" charset="0"/>
                <a:cs typeface="Calibri" panose="020F0502020204030204" pitchFamily="34" charset="0"/>
              </a:rPr>
              <a:t>set of Indifference Curves</a:t>
            </a:r>
            <a:r>
              <a:rPr lang="en-US" sz="2600" b="0" i="0" dirty="0">
                <a:effectLst/>
                <a:latin typeface="Calibri" panose="020F0502020204030204" pitchFamily="34" charset="0"/>
                <a:cs typeface="Calibri" panose="020F0502020204030204" pitchFamily="34" charset="0"/>
              </a:rPr>
              <a:t>. </a:t>
            </a:r>
          </a:p>
          <a:p>
            <a:pPr algn="just"/>
            <a:r>
              <a:rPr lang="en-US" sz="2600" b="0" i="0" dirty="0">
                <a:effectLst/>
                <a:latin typeface="Calibri" panose="020F0502020204030204" pitchFamily="34" charset="0"/>
                <a:cs typeface="Calibri" panose="020F0502020204030204" pitchFamily="34" charset="0"/>
              </a:rPr>
              <a:t>It depicts the complete picture of a consumer’s preferences. </a:t>
            </a:r>
          </a:p>
          <a:p>
            <a:pPr algn="just"/>
            <a:r>
              <a:rPr lang="en-US" b="0" i="0" dirty="0">
                <a:effectLst/>
                <a:latin typeface="Calibri" panose="020F0502020204030204" pitchFamily="34" charset="0"/>
                <a:cs typeface="Calibri" panose="020F0502020204030204" pitchFamily="34" charset="0"/>
              </a:rPr>
              <a:t>We know that a </a:t>
            </a:r>
            <a:r>
              <a:rPr lang="en-US" b="1" i="0" dirty="0">
                <a:effectLst/>
                <a:latin typeface="Calibri" panose="020F0502020204030204" pitchFamily="34" charset="0"/>
                <a:cs typeface="Calibri" panose="020F0502020204030204" pitchFamily="34" charset="0"/>
              </a:rPr>
              <a:t>consumer is indifferent among the combinations lying on the same indifference curve</a:t>
            </a:r>
            <a:r>
              <a:rPr lang="en-US" b="0" i="0" dirty="0">
                <a:effectLst/>
                <a:latin typeface="Calibri" panose="020F0502020204030204" pitchFamily="34" charset="0"/>
                <a:cs typeface="Calibri" panose="020F0502020204030204" pitchFamily="34" charset="0"/>
              </a:rPr>
              <a:t>. However, it is important to note that </a:t>
            </a:r>
            <a:r>
              <a:rPr lang="en-US" b="1" i="0" dirty="0">
                <a:effectLst/>
                <a:latin typeface="Calibri" panose="020F0502020204030204" pitchFamily="34" charset="0"/>
                <a:cs typeface="Calibri" panose="020F0502020204030204" pitchFamily="34" charset="0"/>
              </a:rPr>
              <a:t>he prefers the combinations on the higher indifference curves to those on the lower ones</a:t>
            </a:r>
            <a:r>
              <a:rPr lang="en-US" b="0" i="0" dirty="0">
                <a:effectLst/>
                <a:latin typeface="Calibri" panose="020F0502020204030204" pitchFamily="34" charset="0"/>
                <a:cs typeface="Calibri" panose="020F0502020204030204" pitchFamily="34" charset="0"/>
              </a:rPr>
              <a:t>.</a:t>
            </a:r>
          </a:p>
          <a:p>
            <a:pPr algn="just"/>
            <a:r>
              <a:rPr lang="en-US" b="0" i="0" dirty="0">
                <a:effectLst/>
                <a:latin typeface="Calibri" panose="020F0502020204030204" pitchFamily="34" charset="0"/>
                <a:cs typeface="Calibri" panose="020F0502020204030204" pitchFamily="34" charset="0"/>
              </a:rPr>
              <a:t>This is because </a:t>
            </a:r>
            <a:r>
              <a:rPr lang="en-US" b="1" i="0" dirty="0">
                <a:effectLst/>
                <a:highlight>
                  <a:srgbClr val="00FFFF"/>
                </a:highlight>
                <a:latin typeface="Calibri" panose="020F0502020204030204" pitchFamily="34" charset="0"/>
                <a:cs typeface="Calibri" panose="020F0502020204030204" pitchFamily="34" charset="0"/>
              </a:rPr>
              <a:t>a higher indifference curve </a:t>
            </a:r>
            <a:r>
              <a:rPr lang="en-US" b="0" i="0" dirty="0">
                <a:effectLst/>
                <a:highlight>
                  <a:srgbClr val="00FFFF"/>
                </a:highlight>
                <a:latin typeface="Calibri" panose="020F0502020204030204" pitchFamily="34" charset="0"/>
                <a:cs typeface="Calibri" panose="020F0502020204030204" pitchFamily="34" charset="0"/>
              </a:rPr>
              <a:t>implies a </a:t>
            </a:r>
            <a:r>
              <a:rPr lang="en-US" b="1" i="0" dirty="0">
                <a:effectLst/>
                <a:highlight>
                  <a:srgbClr val="00FFFF"/>
                </a:highlight>
                <a:latin typeface="Calibri" panose="020F0502020204030204" pitchFamily="34" charset="0"/>
                <a:cs typeface="Calibri" panose="020F0502020204030204" pitchFamily="34" charset="0"/>
              </a:rPr>
              <a:t>higher level of satisfaction</a:t>
            </a:r>
            <a:r>
              <a:rPr lang="en-US" b="0" i="0" dirty="0">
                <a:effectLst/>
                <a:latin typeface="Calibri" panose="020F0502020204030204" pitchFamily="34" charset="0"/>
                <a:cs typeface="Calibri" panose="020F0502020204030204" pitchFamily="34" charset="0"/>
              </a:rPr>
              <a:t>. </a:t>
            </a:r>
          </a:p>
          <a:p>
            <a:pPr marL="114300" indent="0" algn="ctr">
              <a:buNone/>
            </a:pPr>
            <a:r>
              <a:rPr lang="en-US" b="0" i="0" dirty="0">
                <a:effectLst/>
                <a:latin typeface="Calibri" panose="020F0502020204030204" pitchFamily="34" charset="0"/>
                <a:cs typeface="Calibri" panose="020F0502020204030204" pitchFamily="34" charset="0"/>
              </a:rPr>
              <a:t> 	</a:t>
            </a:r>
            <a:r>
              <a:rPr lang="en-US" b="1" i="0" dirty="0">
                <a:effectLst/>
                <a:highlight>
                  <a:srgbClr val="00FF00"/>
                </a:highlight>
                <a:latin typeface="Calibri" panose="020F0502020204030204" pitchFamily="34" charset="0"/>
                <a:cs typeface="Calibri" panose="020F0502020204030204" pitchFamily="34" charset="0"/>
              </a:rPr>
              <a:t>All combinations on IC1 offer the same satisfaction, but all combinations on IC2 give greater satisfaction than 	those on IC1.</a:t>
            </a:r>
          </a:p>
          <a:p>
            <a:pPr algn="just"/>
            <a:endParaRPr lang="fr-FR" sz="2600" dirty="0">
              <a:latin typeface="Calibri" panose="020F0502020204030204" pitchFamily="34" charset="0"/>
              <a:cs typeface="Calibri" panose="020F0502020204030204" pitchFamily="34" charset="0"/>
            </a:endParaRPr>
          </a:p>
        </p:txBody>
      </p:sp>
      <p:sp>
        <p:nvSpPr>
          <p:cNvPr id="5" name="Flèche : droite 4">
            <a:extLst>
              <a:ext uri="{FF2B5EF4-FFF2-40B4-BE49-F238E27FC236}">
                <a16:creationId xmlns:a16="http://schemas.microsoft.com/office/drawing/2014/main" id="{455BE461-5C25-0AFE-AC00-819272A0D268}"/>
              </a:ext>
            </a:extLst>
          </p:cNvPr>
          <p:cNvSpPr/>
          <p:nvPr/>
        </p:nvSpPr>
        <p:spPr>
          <a:xfrm>
            <a:off x="73152" y="5047488"/>
            <a:ext cx="978408" cy="484632"/>
          </a:xfrm>
          <a:prstGeom prst="rightArrow">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7" name="Image 6">
            <a:extLst>
              <a:ext uri="{FF2B5EF4-FFF2-40B4-BE49-F238E27FC236}">
                <a16:creationId xmlns:a16="http://schemas.microsoft.com/office/drawing/2014/main" id="{BDB27DE8-00AA-B3DA-3BBA-27E9C3EBF045}"/>
              </a:ext>
            </a:extLst>
          </p:cNvPr>
          <p:cNvPicPr>
            <a:picLocks noChangeAspect="1"/>
          </p:cNvPicPr>
          <p:nvPr/>
        </p:nvPicPr>
        <p:blipFill>
          <a:blip r:embed="rId2"/>
          <a:stretch>
            <a:fillRect/>
          </a:stretch>
        </p:blipFill>
        <p:spPr>
          <a:xfrm>
            <a:off x="8833104" y="1335025"/>
            <a:ext cx="3358896" cy="4939282"/>
          </a:xfrm>
          <a:prstGeom prst="rect">
            <a:avLst/>
          </a:prstGeom>
        </p:spPr>
      </p:pic>
    </p:spTree>
    <p:extLst>
      <p:ext uri="{BB962C8B-B14F-4D97-AF65-F5344CB8AC3E}">
        <p14:creationId xmlns:p14="http://schemas.microsoft.com/office/powerpoint/2010/main" val="3068098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31"/>
          <p:cNvSpPr txBox="1">
            <a:spLocks noGrp="1"/>
          </p:cNvSpPr>
          <p:nvPr>
            <p:ph type="title"/>
          </p:nvPr>
        </p:nvSpPr>
        <p:spPr>
          <a:xfrm>
            <a:off x="838200" y="365125"/>
            <a:ext cx="9915525"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3200"/>
              <a:buFont typeface="Calibri"/>
              <a:buNone/>
            </a:pPr>
            <a:r>
              <a:rPr lang="en-US" sz="3200" b="1" dirty="0">
                <a:solidFill>
                  <a:srgbClr val="FF0066"/>
                </a:solidFill>
                <a:latin typeface="Calibri"/>
                <a:ea typeface="Calibri"/>
                <a:cs typeface="Calibri"/>
                <a:sym typeface="Calibri"/>
              </a:rPr>
              <a:t>I-6- The Marginal Rate of Substitution -1-</a:t>
            </a:r>
            <a:endParaRPr dirty="0">
              <a:solidFill>
                <a:srgbClr val="FF0066"/>
              </a:solidFill>
            </a:endParaRPr>
          </a:p>
        </p:txBody>
      </p:sp>
      <p:sp>
        <p:nvSpPr>
          <p:cNvPr id="221" name="Google Shape;221;p31"/>
          <p:cNvSpPr txBox="1">
            <a:spLocks noGrp="1"/>
          </p:cNvSpPr>
          <p:nvPr>
            <p:ph type="body" idx="1"/>
          </p:nvPr>
        </p:nvSpPr>
        <p:spPr>
          <a:xfrm>
            <a:off x="95250" y="1825625"/>
            <a:ext cx="8686800" cy="4489450"/>
          </a:xfrm>
          <a:prstGeom prst="rect">
            <a:avLst/>
          </a:prstGeom>
          <a:noFill/>
          <a:ln>
            <a:noFill/>
          </a:ln>
        </p:spPr>
        <p:txBody>
          <a:bodyPr spcFirstLastPara="1" wrap="square" lIns="91425" tIns="45700" rIns="91425" bIns="45700" anchor="t" anchorCtr="0">
            <a:normAutofit/>
          </a:bodyPr>
          <a:lstStyle/>
          <a:p>
            <a:pPr indent="-457200" algn="just">
              <a:spcBef>
                <a:spcPts val="0"/>
              </a:spcBef>
              <a:buClr>
                <a:srgbClr val="FF0000"/>
              </a:buClr>
              <a:buSzPts val="2800"/>
            </a:pPr>
            <a:r>
              <a:rPr lang="en-US" sz="2600" b="1" i="0" dirty="0">
                <a:solidFill>
                  <a:srgbClr val="FF0000"/>
                </a:solidFill>
              </a:rPr>
              <a:t>The Marginal Rate of Substitution (MRS)</a:t>
            </a:r>
            <a:r>
              <a:rPr lang="en-US" sz="2600" b="0" i="0" dirty="0">
                <a:solidFill>
                  <a:srgbClr val="333333"/>
                </a:solidFill>
              </a:rPr>
              <a:t> </a:t>
            </a:r>
            <a:r>
              <a:rPr lang="en-US" sz="2600" b="0" i="0" dirty="0">
                <a:solidFill>
                  <a:schemeClr val="tx1"/>
                </a:solidFill>
              </a:rPr>
              <a:t>is the change (loss) in one good needed to offset the change (gain) in another good,</a:t>
            </a:r>
            <a:endParaRPr sz="2600" dirty="0">
              <a:solidFill>
                <a:schemeClr val="tx1"/>
              </a:solidFill>
            </a:endParaRPr>
          </a:p>
          <a:p>
            <a:pPr marL="0" lvl="0" indent="0" algn="just" rtl="0">
              <a:lnSpc>
                <a:spcPct val="90000"/>
              </a:lnSpc>
              <a:spcBef>
                <a:spcPts val="1000"/>
              </a:spcBef>
              <a:spcAft>
                <a:spcPts val="0"/>
              </a:spcAft>
              <a:buClr>
                <a:schemeClr val="dk1"/>
              </a:buClr>
              <a:buSzPts val="2800"/>
              <a:buNone/>
            </a:pPr>
            <a:endParaRPr sz="2600" b="0" i="0" dirty="0">
              <a:solidFill>
                <a:schemeClr val="tx1"/>
              </a:solidFill>
            </a:endParaRPr>
          </a:p>
          <a:p>
            <a:pPr indent="-457200" algn="just">
              <a:buClr>
                <a:srgbClr val="333333"/>
              </a:buClr>
              <a:buSzPts val="2800"/>
            </a:pPr>
            <a:r>
              <a:rPr lang="en-US" sz="2600" b="0" i="0" dirty="0">
                <a:solidFill>
                  <a:schemeClr val="tx1"/>
                </a:solidFill>
              </a:rPr>
              <a:t>In this case, MRS is the trade-off (loss) of </a:t>
            </a:r>
            <a:r>
              <a:rPr lang="en-US" sz="2600" b="1" i="0" dirty="0">
                <a:solidFill>
                  <a:schemeClr val="tx1"/>
                </a:solidFill>
              </a:rPr>
              <a:t>y</a:t>
            </a:r>
            <a:r>
              <a:rPr lang="en-US" sz="2600" b="0" i="0" dirty="0">
                <a:solidFill>
                  <a:schemeClr val="tx1"/>
                </a:solidFill>
              </a:rPr>
              <a:t> for a small increase in </a:t>
            </a:r>
            <a:r>
              <a:rPr lang="en-US" sz="2600" b="1" i="0" dirty="0">
                <a:solidFill>
                  <a:srgbClr val="0070C0"/>
                </a:solidFill>
              </a:rPr>
              <a:t>x</a:t>
            </a:r>
            <a:r>
              <a:rPr lang="en-US" sz="2600" b="0" i="0" dirty="0">
                <a:solidFill>
                  <a:srgbClr val="333333"/>
                </a:solidFill>
              </a:rPr>
              <a:t> </a:t>
            </a:r>
            <a:endParaRPr sz="2600" dirty="0"/>
          </a:p>
        </p:txBody>
      </p:sp>
      <p:pic>
        <p:nvPicPr>
          <p:cNvPr id="3" name="Image 2">
            <a:extLst>
              <a:ext uri="{FF2B5EF4-FFF2-40B4-BE49-F238E27FC236}">
                <a16:creationId xmlns:a16="http://schemas.microsoft.com/office/drawing/2014/main" id="{281A74AB-9A18-760E-DBDA-8D67E89754A8}"/>
              </a:ext>
            </a:extLst>
          </p:cNvPr>
          <p:cNvPicPr>
            <a:picLocks noChangeAspect="1"/>
          </p:cNvPicPr>
          <p:nvPr/>
        </p:nvPicPr>
        <p:blipFill>
          <a:blip r:embed="rId3"/>
          <a:stretch>
            <a:fillRect/>
          </a:stretch>
        </p:blipFill>
        <p:spPr>
          <a:xfrm>
            <a:off x="9061704" y="1536192"/>
            <a:ext cx="2724912" cy="4654296"/>
          </a:xfrm>
          <a:prstGeom prst="rect">
            <a:avLst/>
          </a:prstGeom>
        </p:spPr>
      </p:pic>
      <p:pic>
        <p:nvPicPr>
          <p:cNvPr id="12298" name="Picture 10" descr="Marginal Rate of Substitution Formula: How to Calculate MRS - 2022 -  MasterClass">
            <a:extLst>
              <a:ext uri="{FF2B5EF4-FFF2-40B4-BE49-F238E27FC236}">
                <a16:creationId xmlns:a16="http://schemas.microsoft.com/office/drawing/2014/main" id="{5FDC300A-128C-E1C7-A960-A725EECA6A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322" y="4884039"/>
            <a:ext cx="5295900" cy="857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32"/>
          <p:cNvSpPr txBox="1">
            <a:spLocks noGrp="1"/>
          </p:cNvSpPr>
          <p:nvPr>
            <p:ph type="body" idx="1"/>
          </p:nvPr>
        </p:nvSpPr>
        <p:spPr>
          <a:xfrm>
            <a:off x="85725" y="1690688"/>
            <a:ext cx="11268075" cy="448627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b="1" u="sng"/>
              <a:t>Example:</a:t>
            </a:r>
            <a:endParaRPr/>
          </a:p>
          <a:p>
            <a:pPr marL="0" lvl="0" indent="0" algn="l" rtl="0">
              <a:lnSpc>
                <a:spcPct val="90000"/>
              </a:lnSpc>
              <a:spcBef>
                <a:spcPts val="1000"/>
              </a:spcBef>
              <a:spcAft>
                <a:spcPts val="0"/>
              </a:spcAft>
              <a:buClr>
                <a:schemeClr val="dk1"/>
              </a:buClr>
              <a:buSzPts val="2800"/>
              <a:buNone/>
            </a:pPr>
            <a:endParaRPr/>
          </a:p>
        </p:txBody>
      </p:sp>
      <p:pic>
        <p:nvPicPr>
          <p:cNvPr id="227" name="Google Shape;227;p32" descr="Indifference Curves and Marginal Rate of Subsitution - YouTube"/>
          <p:cNvPicPr preferRelativeResize="0"/>
          <p:nvPr/>
        </p:nvPicPr>
        <p:blipFill rotWithShape="1">
          <a:blip r:embed="rId3">
            <a:alphaModFix/>
          </a:blip>
          <a:srcRect/>
          <a:stretch/>
        </p:blipFill>
        <p:spPr>
          <a:xfrm>
            <a:off x="2033016" y="1289304"/>
            <a:ext cx="10158984" cy="5568696"/>
          </a:xfrm>
          <a:prstGeom prst="rect">
            <a:avLst/>
          </a:prstGeom>
          <a:noFill/>
          <a:ln>
            <a:noFill/>
          </a:ln>
        </p:spPr>
      </p:pic>
      <p:sp>
        <p:nvSpPr>
          <p:cNvPr id="2" name="Google Shape;232;p33">
            <a:extLst>
              <a:ext uri="{FF2B5EF4-FFF2-40B4-BE49-F238E27FC236}">
                <a16:creationId xmlns:a16="http://schemas.microsoft.com/office/drawing/2014/main" id="{41C5CCD1-F913-4FDD-ED94-8DF3EC9251AA}"/>
              </a:ext>
            </a:extLst>
          </p:cNvPr>
          <p:cNvSpPr txBox="1">
            <a:spLocks noGrp="1"/>
          </p:cNvSpPr>
          <p:nvPr>
            <p:ph type="title"/>
          </p:nvPr>
        </p:nvSpPr>
        <p:spPr>
          <a:xfrm>
            <a:off x="2324100" y="365125"/>
            <a:ext cx="90297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200"/>
              <a:buFont typeface="Calibri"/>
              <a:buNone/>
            </a:pPr>
            <a:r>
              <a:rPr lang="en-US" sz="3200" b="1" dirty="0">
                <a:solidFill>
                  <a:srgbClr val="FF0066"/>
                </a:solidFill>
                <a:latin typeface="Calibri"/>
                <a:ea typeface="Calibri"/>
                <a:cs typeface="Calibri"/>
                <a:sym typeface="Calibri"/>
              </a:rPr>
              <a:t>I-6- The Marginal Rate of Substitution   -2-</a:t>
            </a:r>
            <a:endParaRPr sz="3200" dirty="0">
              <a:solidFill>
                <a:srgbClr val="FF0066"/>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33"/>
          <p:cNvSpPr txBox="1">
            <a:spLocks noGrp="1"/>
          </p:cNvSpPr>
          <p:nvPr>
            <p:ph type="title"/>
          </p:nvPr>
        </p:nvSpPr>
        <p:spPr>
          <a:xfrm>
            <a:off x="2324100" y="365125"/>
            <a:ext cx="90297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200"/>
              <a:buFont typeface="Calibri"/>
              <a:buNone/>
            </a:pPr>
            <a:r>
              <a:rPr lang="en-US" sz="3200" b="1" dirty="0">
                <a:solidFill>
                  <a:srgbClr val="FF0066"/>
                </a:solidFill>
                <a:latin typeface="Calibri"/>
                <a:ea typeface="Calibri"/>
                <a:cs typeface="Calibri"/>
                <a:sym typeface="Calibri"/>
              </a:rPr>
              <a:t>I-6- The Marginal Rate of Substitution   -2-</a:t>
            </a:r>
            <a:endParaRPr sz="3200" dirty="0">
              <a:solidFill>
                <a:srgbClr val="FF0066"/>
              </a:solidFill>
            </a:endParaRPr>
          </a:p>
        </p:txBody>
      </p:sp>
      <p:sp>
        <p:nvSpPr>
          <p:cNvPr id="233" name="Google Shape;233;p33"/>
          <p:cNvSpPr txBox="1">
            <a:spLocks noGrp="1"/>
          </p:cNvSpPr>
          <p:nvPr>
            <p:ph type="body" idx="1"/>
          </p:nvPr>
        </p:nvSpPr>
        <p:spPr>
          <a:xfrm>
            <a:off x="133350" y="1781175"/>
            <a:ext cx="8629650" cy="439578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333333"/>
              </a:buClr>
              <a:buSzPts val="2800"/>
              <a:buNone/>
            </a:pPr>
            <a:r>
              <a:rPr lang="en-US" sz="2600" b="0" i="0" dirty="0">
                <a:solidFill>
                  <a:srgbClr val="333333"/>
                </a:solidFill>
              </a:rPr>
              <a:t>	  </a:t>
            </a:r>
            <a:r>
              <a:rPr lang="en-US" sz="2600" b="1" i="0" dirty="0">
                <a:solidFill>
                  <a:srgbClr val="FF0000"/>
                </a:solidFill>
                <a:highlight>
                  <a:srgbClr val="00FF00"/>
                </a:highlight>
              </a:rPr>
              <a:t>The Marginal Rate of Substitution of x for y</a:t>
            </a:r>
            <a:endParaRPr lang="fr-FR" sz="1600" b="0" i="0" dirty="0">
              <a:solidFill>
                <a:srgbClr val="202124"/>
              </a:solidFill>
              <a:effectLst/>
              <a:highlight>
                <a:srgbClr val="00FF00"/>
              </a:highlight>
              <a:latin typeface="Helvetica Neue"/>
            </a:endParaRPr>
          </a:p>
          <a:p>
            <a:pPr marL="0" lvl="0" indent="0" algn="just" rtl="0">
              <a:lnSpc>
                <a:spcPct val="90000"/>
              </a:lnSpc>
              <a:spcBef>
                <a:spcPts val="0"/>
              </a:spcBef>
              <a:spcAft>
                <a:spcPts val="0"/>
              </a:spcAft>
              <a:buClr>
                <a:srgbClr val="333333"/>
              </a:buClr>
              <a:buSzPts val="2800"/>
              <a:buNone/>
            </a:pPr>
            <a:r>
              <a:rPr lang="fr-FR" sz="2600" b="1" dirty="0">
                <a:solidFill>
                  <a:srgbClr val="FF0000"/>
                </a:solidFill>
              </a:rPr>
              <a:t>		              </a:t>
            </a:r>
            <a:r>
              <a:rPr lang="fr-FR" sz="2600" b="1" dirty="0" err="1">
                <a:solidFill>
                  <a:srgbClr val="FF0000"/>
                </a:solidFill>
                <a:highlight>
                  <a:srgbClr val="00FF00"/>
                </a:highlight>
              </a:rPr>
              <a:t>MRSxy</a:t>
            </a:r>
            <a:r>
              <a:rPr lang="fr-FR" sz="2600" b="1" dirty="0">
                <a:solidFill>
                  <a:srgbClr val="FF0000"/>
                </a:solidFill>
                <a:highlight>
                  <a:srgbClr val="00FF00"/>
                </a:highlight>
              </a:rPr>
              <a:t> = ∆Y/ ∆X</a:t>
            </a:r>
            <a:endParaRPr sz="2600" b="1" dirty="0">
              <a:solidFill>
                <a:srgbClr val="FF0000"/>
              </a:solidFill>
              <a:highlight>
                <a:srgbClr val="00FF00"/>
              </a:highlight>
            </a:endParaRPr>
          </a:p>
          <a:p>
            <a:pPr marL="0" lvl="0" indent="0" algn="ctr" rtl="0">
              <a:lnSpc>
                <a:spcPct val="90000"/>
              </a:lnSpc>
              <a:spcBef>
                <a:spcPts val="1000"/>
              </a:spcBef>
              <a:spcAft>
                <a:spcPts val="0"/>
              </a:spcAft>
              <a:buClr>
                <a:srgbClr val="333333"/>
              </a:buClr>
              <a:buSzPts val="2800"/>
              <a:buNone/>
            </a:pPr>
            <a:r>
              <a:rPr lang="en-US" sz="2600" dirty="0">
                <a:solidFill>
                  <a:srgbClr val="333333"/>
                </a:solidFill>
              </a:rPr>
              <a:t>	</a:t>
            </a:r>
            <a:r>
              <a:rPr lang="en-US" sz="2600" b="0" i="0" dirty="0">
                <a:solidFill>
                  <a:schemeClr val="tx1"/>
                </a:solidFill>
              </a:rPr>
              <a:t>x is gained, so how much y must be given up 	alternately, </a:t>
            </a:r>
            <a:endParaRPr sz="2600" dirty="0">
              <a:solidFill>
                <a:schemeClr val="tx1"/>
              </a:solidFill>
            </a:endParaRPr>
          </a:p>
          <a:p>
            <a:pPr marL="0" lvl="0" indent="0" algn="just" rtl="0">
              <a:lnSpc>
                <a:spcPct val="90000"/>
              </a:lnSpc>
              <a:spcBef>
                <a:spcPts val="1000"/>
              </a:spcBef>
              <a:spcAft>
                <a:spcPts val="0"/>
              </a:spcAft>
              <a:buClr>
                <a:srgbClr val="333333"/>
              </a:buClr>
              <a:buSzPts val="2800"/>
              <a:buNone/>
            </a:pPr>
            <a:r>
              <a:rPr lang="en-US" sz="2600" dirty="0">
                <a:solidFill>
                  <a:schemeClr val="tx1"/>
                </a:solidFill>
              </a:rPr>
              <a:t>	</a:t>
            </a:r>
            <a:r>
              <a:rPr lang="en-US" sz="2600" b="0" i="0" dirty="0">
                <a:solidFill>
                  <a:schemeClr val="tx1"/>
                </a:solidFill>
              </a:rPr>
              <a:t>if x is given up, how much y can we get? </a:t>
            </a:r>
            <a:endParaRPr sz="2600" dirty="0">
              <a:solidFill>
                <a:schemeClr val="tx1"/>
              </a:solidFill>
            </a:endParaRPr>
          </a:p>
          <a:p>
            <a:pPr marL="0" lvl="0" indent="0" algn="just" rtl="0">
              <a:lnSpc>
                <a:spcPct val="90000"/>
              </a:lnSpc>
              <a:spcBef>
                <a:spcPts val="1000"/>
              </a:spcBef>
              <a:spcAft>
                <a:spcPts val="0"/>
              </a:spcAft>
              <a:buClr>
                <a:srgbClr val="333333"/>
              </a:buClr>
              <a:buSzPts val="2800"/>
              <a:buNone/>
            </a:pPr>
            <a:r>
              <a:rPr lang="en-US" sz="2600" b="0" i="0" dirty="0">
                <a:solidFill>
                  <a:schemeClr val="tx1"/>
                </a:solidFill>
              </a:rPr>
              <a:t> </a:t>
            </a:r>
            <a:endParaRPr sz="2600" dirty="0">
              <a:solidFill>
                <a:schemeClr val="tx1"/>
              </a:solidFill>
            </a:endParaRPr>
          </a:p>
          <a:p>
            <a:pPr marL="228600" lvl="0" indent="-228600" algn="just" rtl="0">
              <a:lnSpc>
                <a:spcPct val="90000"/>
              </a:lnSpc>
              <a:spcBef>
                <a:spcPts val="1000"/>
              </a:spcBef>
              <a:spcAft>
                <a:spcPts val="0"/>
              </a:spcAft>
              <a:buClr>
                <a:srgbClr val="333333"/>
              </a:buClr>
              <a:buSzPts val="2800"/>
              <a:buChar char="•"/>
            </a:pPr>
            <a:r>
              <a:rPr lang="en-US" sz="2600" b="0" i="0" dirty="0">
                <a:solidFill>
                  <a:schemeClr val="tx1"/>
                </a:solidFill>
              </a:rPr>
              <a:t>The MRS is equal to </a:t>
            </a:r>
            <a:r>
              <a:rPr lang="en-US" sz="2600" b="1" i="0" dirty="0">
                <a:solidFill>
                  <a:srgbClr val="FF0000"/>
                </a:solidFill>
                <a:highlight>
                  <a:srgbClr val="FFFF00"/>
                </a:highlight>
              </a:rPr>
              <a:t>the SLOPE </a:t>
            </a:r>
            <a:r>
              <a:rPr lang="en-US" sz="2600" b="0" i="0" dirty="0">
                <a:solidFill>
                  <a:schemeClr val="tx1"/>
                </a:solidFill>
              </a:rPr>
              <a:t>of the indifference curve (slope of the tangent to the indifference curve).</a:t>
            </a:r>
            <a:endParaRPr sz="2600" dirty="0">
              <a:solidFill>
                <a:schemeClr val="tx1"/>
              </a:solidFill>
            </a:endParaRPr>
          </a:p>
          <a:p>
            <a:pPr marL="228600" lvl="0" indent="-50800" algn="l" rtl="0">
              <a:lnSpc>
                <a:spcPct val="90000"/>
              </a:lnSpc>
              <a:spcBef>
                <a:spcPts val="1000"/>
              </a:spcBef>
              <a:spcAft>
                <a:spcPts val="0"/>
              </a:spcAft>
              <a:buClr>
                <a:schemeClr val="dk1"/>
              </a:buClr>
              <a:buSzPts val="2800"/>
              <a:buNone/>
            </a:pPr>
            <a:endParaRPr dirty="0"/>
          </a:p>
        </p:txBody>
      </p:sp>
      <p:pic>
        <p:nvPicPr>
          <p:cNvPr id="2" name="Image 1">
            <a:extLst>
              <a:ext uri="{FF2B5EF4-FFF2-40B4-BE49-F238E27FC236}">
                <a16:creationId xmlns:a16="http://schemas.microsoft.com/office/drawing/2014/main" id="{6ACC7FF6-BF69-E96F-410A-E30DD388E37F}"/>
              </a:ext>
            </a:extLst>
          </p:cNvPr>
          <p:cNvPicPr>
            <a:picLocks noChangeAspect="1"/>
          </p:cNvPicPr>
          <p:nvPr/>
        </p:nvPicPr>
        <p:blipFill>
          <a:blip r:embed="rId3"/>
          <a:stretch>
            <a:fillRect/>
          </a:stretch>
        </p:blipFill>
        <p:spPr>
          <a:xfrm>
            <a:off x="9061704" y="1536192"/>
            <a:ext cx="2724912" cy="4654296"/>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34"/>
          <p:cNvSpPr txBox="1">
            <a:spLocks noGrp="1"/>
          </p:cNvSpPr>
          <p:nvPr>
            <p:ph type="title"/>
          </p:nvPr>
        </p:nvSpPr>
        <p:spPr>
          <a:xfrm>
            <a:off x="2400300" y="365125"/>
            <a:ext cx="89535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200"/>
              <a:buFont typeface="Calibri"/>
              <a:buNone/>
            </a:pPr>
            <a:r>
              <a:rPr lang="en-US" sz="3200" b="1" dirty="0">
                <a:solidFill>
                  <a:srgbClr val="FF0066"/>
                </a:solidFill>
                <a:latin typeface="Calibri"/>
                <a:ea typeface="Calibri"/>
                <a:cs typeface="Calibri"/>
                <a:sym typeface="Calibri"/>
              </a:rPr>
              <a:t>I-6- The Marginal Rate of Substitution  -3-  </a:t>
            </a:r>
            <a:endParaRPr sz="3200" dirty="0">
              <a:solidFill>
                <a:srgbClr val="FF0066"/>
              </a:solidFill>
            </a:endParaRPr>
          </a:p>
        </p:txBody>
      </p:sp>
      <p:sp>
        <p:nvSpPr>
          <p:cNvPr id="239" name="Google Shape;239;p34"/>
          <p:cNvSpPr txBox="1">
            <a:spLocks noGrp="1"/>
          </p:cNvSpPr>
          <p:nvPr>
            <p:ph type="body" idx="1"/>
          </p:nvPr>
        </p:nvSpPr>
        <p:spPr>
          <a:xfrm>
            <a:off x="171450" y="1690688"/>
            <a:ext cx="8579358" cy="4486275"/>
          </a:xfrm>
          <a:prstGeom prst="rect">
            <a:avLst/>
          </a:prstGeom>
          <a:noFill/>
          <a:ln>
            <a:noFill/>
          </a:ln>
        </p:spPr>
        <p:txBody>
          <a:bodyPr spcFirstLastPara="1" wrap="square" lIns="91425" tIns="45700" rIns="91425" bIns="45700" anchor="t" anchorCtr="0">
            <a:normAutofit/>
          </a:bodyPr>
          <a:lstStyle/>
          <a:p>
            <a:pPr marL="228600" lvl="0" indent="-228600" algn="just" rtl="0">
              <a:lnSpc>
                <a:spcPct val="90000"/>
              </a:lnSpc>
              <a:spcBef>
                <a:spcPts val="0"/>
              </a:spcBef>
              <a:spcAft>
                <a:spcPts val="0"/>
              </a:spcAft>
              <a:buClr>
                <a:srgbClr val="333333"/>
              </a:buClr>
              <a:buSzPts val="2800"/>
              <a:buChar char="•"/>
            </a:pPr>
            <a:r>
              <a:rPr lang="en-US" sz="2600" b="0" i="0" dirty="0">
                <a:solidFill>
                  <a:srgbClr val="333333"/>
                </a:solidFill>
              </a:rPr>
              <a:t>All along an individual’s indifference curve, an individual consumes different baskets of goods while remaining at the same utility </a:t>
            </a:r>
          </a:p>
          <a:p>
            <a:pPr marL="228600" lvl="0" indent="-228600" algn="just" rtl="0">
              <a:lnSpc>
                <a:spcPct val="90000"/>
              </a:lnSpc>
              <a:spcBef>
                <a:spcPts val="0"/>
              </a:spcBef>
              <a:spcAft>
                <a:spcPts val="0"/>
              </a:spcAft>
              <a:buClr>
                <a:srgbClr val="333333"/>
              </a:buClr>
              <a:buSzPts val="2800"/>
              <a:buChar char="•"/>
            </a:pPr>
            <a:endParaRPr sz="2600" dirty="0"/>
          </a:p>
          <a:p>
            <a:pPr marL="228600" indent="-228600" algn="just">
              <a:buClr>
                <a:srgbClr val="333333"/>
              </a:buClr>
              <a:buSzPts val="2800"/>
            </a:pPr>
            <a:r>
              <a:rPr lang="en-US" sz="2600" b="0" i="0" dirty="0">
                <a:solidFill>
                  <a:srgbClr val="333333"/>
                </a:solidFill>
              </a:rPr>
              <a:t> The individual is willing </a:t>
            </a:r>
            <a:r>
              <a:rPr lang="en-US" sz="2600" b="1" i="0" dirty="0">
                <a:solidFill>
                  <a:srgbClr val="FF0000"/>
                </a:solidFill>
                <a:highlight>
                  <a:srgbClr val="00FF00"/>
                </a:highlight>
              </a:rPr>
              <a:t>to</a:t>
            </a:r>
            <a:r>
              <a:rPr lang="en-US" sz="2600" b="0" i="0" dirty="0">
                <a:solidFill>
                  <a:srgbClr val="FF0000"/>
                </a:solidFill>
                <a:highlight>
                  <a:srgbClr val="00FF00"/>
                </a:highlight>
              </a:rPr>
              <a:t> </a:t>
            </a:r>
            <a:r>
              <a:rPr lang="en-US" sz="2600" b="1" i="0" dirty="0">
                <a:solidFill>
                  <a:srgbClr val="FF0000"/>
                </a:solidFill>
                <a:highlight>
                  <a:srgbClr val="00FF00"/>
                </a:highlight>
              </a:rPr>
              <a:t>SUBSTITUTE </a:t>
            </a:r>
            <a:r>
              <a:rPr lang="en-US" sz="2600" b="0" i="0" dirty="0">
                <a:solidFill>
                  <a:srgbClr val="333333"/>
                </a:solidFill>
              </a:rPr>
              <a:t>(</a:t>
            </a:r>
            <a:r>
              <a:rPr lang="en-US" sz="2600" dirty="0">
                <a:solidFill>
                  <a:srgbClr val="333333"/>
                </a:solidFill>
              </a:rPr>
              <a:t>to use something or someone instead of another thing) one good for another.</a:t>
            </a:r>
          </a:p>
          <a:p>
            <a:pPr marL="0" indent="0" algn="just">
              <a:buClr>
                <a:srgbClr val="333333"/>
              </a:buClr>
              <a:buSzPts val="2800"/>
              <a:buNone/>
            </a:pPr>
            <a:r>
              <a:rPr lang="en-US" sz="2600" dirty="0">
                <a:solidFill>
                  <a:srgbClr val="333333"/>
                </a:solidFill>
              </a:rPr>
              <a:t> </a:t>
            </a:r>
            <a:endParaRPr sz="2600" dirty="0">
              <a:solidFill>
                <a:srgbClr val="333333"/>
              </a:solidFill>
            </a:endParaRPr>
          </a:p>
          <a:p>
            <a:pPr marL="228600" lvl="0" indent="-228600" algn="just" rtl="0">
              <a:lnSpc>
                <a:spcPct val="90000"/>
              </a:lnSpc>
              <a:spcBef>
                <a:spcPts val="1000"/>
              </a:spcBef>
              <a:spcAft>
                <a:spcPts val="0"/>
              </a:spcAft>
              <a:buClr>
                <a:srgbClr val="333333"/>
              </a:buClr>
              <a:buSzPts val="2800"/>
              <a:buChar char="•"/>
            </a:pPr>
            <a:r>
              <a:rPr lang="en-US" sz="2600" b="0" i="0" dirty="0">
                <a:solidFill>
                  <a:srgbClr val="333333"/>
                </a:solidFill>
              </a:rPr>
              <a:t>An individual must be compensated by an increase in one good if the other good decreases</a:t>
            </a:r>
            <a:endParaRPr sz="2600" dirty="0"/>
          </a:p>
        </p:txBody>
      </p:sp>
      <p:pic>
        <p:nvPicPr>
          <p:cNvPr id="2" name="Image 1">
            <a:extLst>
              <a:ext uri="{FF2B5EF4-FFF2-40B4-BE49-F238E27FC236}">
                <a16:creationId xmlns:a16="http://schemas.microsoft.com/office/drawing/2014/main" id="{3F463E2B-41F9-5FC2-2A25-6ED1BFDA7D57}"/>
              </a:ext>
            </a:extLst>
          </p:cNvPr>
          <p:cNvPicPr>
            <a:picLocks noChangeAspect="1"/>
          </p:cNvPicPr>
          <p:nvPr/>
        </p:nvPicPr>
        <p:blipFill>
          <a:blip r:embed="rId3"/>
          <a:stretch>
            <a:fillRect/>
          </a:stretch>
        </p:blipFill>
        <p:spPr>
          <a:xfrm>
            <a:off x="9061704" y="1536192"/>
            <a:ext cx="2724912" cy="4654296"/>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35"/>
          <p:cNvSpPr txBox="1">
            <a:spLocks noGrp="1"/>
          </p:cNvSpPr>
          <p:nvPr>
            <p:ph type="title"/>
          </p:nvPr>
        </p:nvSpPr>
        <p:spPr>
          <a:xfrm>
            <a:off x="838200" y="365125"/>
            <a:ext cx="10048875"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3200"/>
              <a:buFont typeface="Calibri"/>
              <a:buNone/>
            </a:pPr>
            <a:r>
              <a:rPr lang="en-US" sz="3200" b="1" dirty="0">
                <a:solidFill>
                  <a:srgbClr val="FF0066"/>
                </a:solidFill>
                <a:latin typeface="Calibri"/>
                <a:ea typeface="Calibri"/>
                <a:cs typeface="Calibri"/>
                <a:sym typeface="Calibri"/>
              </a:rPr>
              <a:t>I-6- The Marginal Rate of Substitution  -4- </a:t>
            </a:r>
            <a:endParaRPr dirty="0">
              <a:solidFill>
                <a:srgbClr val="FF0066"/>
              </a:solidFill>
            </a:endParaRPr>
          </a:p>
        </p:txBody>
      </p:sp>
      <p:pic>
        <p:nvPicPr>
          <p:cNvPr id="245" name="Google Shape;245;p35" descr="Indifference Curve Analysis | Graph and Example | Study Notes"/>
          <p:cNvPicPr preferRelativeResize="0">
            <a:picLocks noGrp="1"/>
          </p:cNvPicPr>
          <p:nvPr>
            <p:ph type="body" idx="1"/>
          </p:nvPr>
        </p:nvPicPr>
        <p:blipFill rotWithShape="1">
          <a:blip r:embed="rId3">
            <a:alphaModFix/>
          </a:blip>
          <a:srcRect/>
          <a:stretch/>
        </p:blipFill>
        <p:spPr>
          <a:xfrm>
            <a:off x="0" y="1581912"/>
            <a:ext cx="12192000" cy="5276088"/>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1" name="Google Shape;251;p36"/>
          <p:cNvSpPr txBox="1">
            <a:spLocks noGrp="1"/>
          </p:cNvSpPr>
          <p:nvPr>
            <p:ph type="body" idx="1"/>
          </p:nvPr>
        </p:nvSpPr>
        <p:spPr>
          <a:xfrm>
            <a:off x="152400" y="1621375"/>
            <a:ext cx="11153775" cy="4698464"/>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Clr>
                <a:schemeClr val="dk1"/>
              </a:buClr>
              <a:buSzPts val="2800"/>
              <a:buNone/>
            </a:pPr>
            <a:endParaRPr b="1" u="sng" dirty="0"/>
          </a:p>
          <a:p>
            <a:pPr marL="0" lvl="0" indent="0" algn="l" rtl="0">
              <a:lnSpc>
                <a:spcPct val="90000"/>
              </a:lnSpc>
              <a:spcBef>
                <a:spcPts val="1000"/>
              </a:spcBef>
              <a:spcAft>
                <a:spcPts val="0"/>
              </a:spcAft>
              <a:buClr>
                <a:schemeClr val="dk1"/>
              </a:buClr>
              <a:buSzPts val="2800"/>
              <a:buNone/>
            </a:pPr>
            <a:endParaRPr b="1" u="sng" dirty="0"/>
          </a:p>
          <a:p>
            <a:pPr marL="0" lvl="0" indent="0" algn="l" rtl="0">
              <a:lnSpc>
                <a:spcPct val="90000"/>
              </a:lnSpc>
              <a:spcBef>
                <a:spcPts val="1000"/>
              </a:spcBef>
              <a:spcAft>
                <a:spcPts val="0"/>
              </a:spcAft>
              <a:buClr>
                <a:schemeClr val="dk1"/>
              </a:buClr>
              <a:buSzPts val="2800"/>
              <a:buNone/>
            </a:pPr>
            <a:r>
              <a:rPr lang="en-US" b="1" u="sng" dirty="0"/>
              <a:t> </a:t>
            </a:r>
            <a:endParaRPr dirty="0"/>
          </a:p>
          <a:p>
            <a:pPr marL="0" lvl="0" indent="0" algn="l" rtl="0">
              <a:lnSpc>
                <a:spcPct val="90000"/>
              </a:lnSpc>
              <a:spcBef>
                <a:spcPts val="1000"/>
              </a:spcBef>
              <a:spcAft>
                <a:spcPts val="0"/>
              </a:spcAft>
              <a:buClr>
                <a:schemeClr val="dk1"/>
              </a:buClr>
              <a:buSzPts val="2800"/>
              <a:buNone/>
            </a:pPr>
            <a:endParaRPr b="1" u="sng" dirty="0"/>
          </a:p>
          <a:p>
            <a:pPr marL="0" lvl="0" indent="0" algn="l" rtl="0">
              <a:lnSpc>
                <a:spcPct val="90000"/>
              </a:lnSpc>
              <a:spcBef>
                <a:spcPts val="1000"/>
              </a:spcBef>
              <a:spcAft>
                <a:spcPts val="0"/>
              </a:spcAft>
              <a:buClr>
                <a:schemeClr val="dk1"/>
              </a:buClr>
              <a:buSzPts val="2800"/>
              <a:buNone/>
            </a:pPr>
            <a:endParaRPr b="1" u="sng" dirty="0"/>
          </a:p>
        </p:txBody>
      </p:sp>
      <p:sp>
        <p:nvSpPr>
          <p:cNvPr id="2" name="Google Shape;238;p34">
            <a:extLst>
              <a:ext uri="{FF2B5EF4-FFF2-40B4-BE49-F238E27FC236}">
                <a16:creationId xmlns:a16="http://schemas.microsoft.com/office/drawing/2014/main" id="{0A04BE71-E389-5360-3FE8-43752D970BE8}"/>
              </a:ext>
            </a:extLst>
          </p:cNvPr>
          <p:cNvSpPr txBox="1">
            <a:spLocks noGrp="1"/>
          </p:cNvSpPr>
          <p:nvPr>
            <p:ph type="title"/>
          </p:nvPr>
        </p:nvSpPr>
        <p:spPr>
          <a:xfrm>
            <a:off x="2538412" y="219773"/>
            <a:ext cx="89535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200"/>
              <a:buFont typeface="Calibri"/>
              <a:buNone/>
            </a:pPr>
            <a:r>
              <a:rPr lang="en-US" sz="3200" b="1" dirty="0">
                <a:solidFill>
                  <a:srgbClr val="FF0066"/>
                </a:solidFill>
                <a:latin typeface="Calibri"/>
                <a:ea typeface="Calibri"/>
                <a:cs typeface="Calibri"/>
                <a:sym typeface="Calibri"/>
              </a:rPr>
              <a:t>I-6- The Marginal Rate of Substitution  -5-  </a:t>
            </a:r>
            <a:endParaRPr sz="3200" dirty="0">
              <a:solidFill>
                <a:srgbClr val="FF0066"/>
              </a:solidFill>
            </a:endParaRPr>
          </a:p>
        </p:txBody>
      </p:sp>
      <p:pic>
        <p:nvPicPr>
          <p:cNvPr id="6" name="Image 5">
            <a:extLst>
              <a:ext uri="{FF2B5EF4-FFF2-40B4-BE49-F238E27FC236}">
                <a16:creationId xmlns:a16="http://schemas.microsoft.com/office/drawing/2014/main" id="{2516807B-9206-B0B5-63A9-C83288774010}"/>
              </a:ext>
            </a:extLst>
          </p:cNvPr>
          <p:cNvPicPr>
            <a:picLocks noChangeAspect="1"/>
          </p:cNvPicPr>
          <p:nvPr/>
        </p:nvPicPr>
        <p:blipFill>
          <a:blip r:embed="rId3"/>
          <a:stretch>
            <a:fillRect/>
          </a:stretch>
        </p:blipFill>
        <p:spPr>
          <a:xfrm>
            <a:off x="0" y="1773937"/>
            <a:ext cx="8823960" cy="5084064"/>
          </a:xfrm>
          <a:prstGeom prst="rect">
            <a:avLst/>
          </a:prstGeom>
        </p:spPr>
      </p:pic>
      <p:pic>
        <p:nvPicPr>
          <p:cNvPr id="8" name="Image 7">
            <a:extLst>
              <a:ext uri="{FF2B5EF4-FFF2-40B4-BE49-F238E27FC236}">
                <a16:creationId xmlns:a16="http://schemas.microsoft.com/office/drawing/2014/main" id="{6CECF2EB-7433-180A-5D65-738F88E2DEA1}"/>
              </a:ext>
            </a:extLst>
          </p:cNvPr>
          <p:cNvPicPr>
            <a:picLocks noChangeAspect="1"/>
          </p:cNvPicPr>
          <p:nvPr/>
        </p:nvPicPr>
        <p:blipFill>
          <a:blip r:embed="rId4"/>
          <a:stretch>
            <a:fillRect/>
          </a:stretch>
        </p:blipFill>
        <p:spPr>
          <a:xfrm>
            <a:off x="8875776" y="3091815"/>
            <a:ext cx="3105150" cy="131445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pic>
        <p:nvPicPr>
          <p:cNvPr id="7" name="Image 6">
            <a:extLst>
              <a:ext uri="{FF2B5EF4-FFF2-40B4-BE49-F238E27FC236}">
                <a16:creationId xmlns:a16="http://schemas.microsoft.com/office/drawing/2014/main" id="{FD06161F-3C75-E7E0-FB55-04C7F8D577F8}"/>
              </a:ext>
            </a:extLst>
          </p:cNvPr>
          <p:cNvPicPr>
            <a:picLocks noChangeAspect="1"/>
          </p:cNvPicPr>
          <p:nvPr/>
        </p:nvPicPr>
        <p:blipFill>
          <a:blip r:embed="rId3"/>
          <a:stretch>
            <a:fillRect/>
          </a:stretch>
        </p:blipFill>
        <p:spPr>
          <a:xfrm>
            <a:off x="1712214" y="1707260"/>
            <a:ext cx="6599682" cy="4519803"/>
          </a:xfrm>
          <a:prstGeom prst="rect">
            <a:avLst/>
          </a:prstGeom>
        </p:spPr>
      </p:pic>
      <p:pic>
        <p:nvPicPr>
          <p:cNvPr id="5122" name="Picture 2" descr="The Demand Curve Explained">
            <a:extLst>
              <a:ext uri="{FF2B5EF4-FFF2-40B4-BE49-F238E27FC236}">
                <a16:creationId xmlns:a16="http://schemas.microsoft.com/office/drawing/2014/main" id="{487EF643-51D8-3722-78E0-55AC108609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1778" y="1707260"/>
            <a:ext cx="2977134" cy="43003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400"/>
              <a:buFont typeface="Calibri"/>
              <a:buNone/>
            </a:pPr>
            <a:r>
              <a:rPr lang="en-US" b="1" dirty="0">
                <a:solidFill>
                  <a:srgbClr val="00FFFF"/>
                </a:solidFill>
              </a:rPr>
              <a:t>II- 1- Price and Quantity</a:t>
            </a:r>
            <a:endParaRPr dirty="0">
              <a:solidFill>
                <a:srgbClr val="00FFFF"/>
              </a:solidFill>
            </a:endParaRPr>
          </a:p>
        </p:txBody>
      </p:sp>
      <p:sp>
        <p:nvSpPr>
          <p:cNvPr id="263" name="Google Shape;263;p38"/>
          <p:cNvSpPr txBox="1">
            <a:spLocks noGrp="1"/>
          </p:cNvSpPr>
          <p:nvPr>
            <p:ph type="body" idx="1"/>
          </p:nvPr>
        </p:nvSpPr>
        <p:spPr>
          <a:xfrm>
            <a:off x="231532" y="1733522"/>
            <a:ext cx="8446124" cy="4476778"/>
          </a:xfrm>
          <a:prstGeom prst="rect">
            <a:avLst/>
          </a:prstGeom>
          <a:noFill/>
          <a:ln>
            <a:noFill/>
          </a:ln>
        </p:spPr>
        <p:txBody>
          <a:bodyPr spcFirstLastPara="1" wrap="square" lIns="91425" tIns="45700" rIns="91425" bIns="45700" anchor="t" anchorCtr="0">
            <a:normAutofit/>
          </a:bodyPr>
          <a:lstStyle/>
          <a:p>
            <a:pPr indent="-457200" algn="just">
              <a:spcBef>
                <a:spcPts val="0"/>
              </a:spcBef>
              <a:buSzPts val="3200"/>
            </a:pPr>
            <a:r>
              <a:rPr lang="en-US" sz="2600" dirty="0"/>
              <a:t>Many forces determine how much we are willing to buy.</a:t>
            </a:r>
            <a:endParaRPr sz="2600" dirty="0"/>
          </a:p>
          <a:p>
            <a:pPr marL="91440" lvl="0" indent="111760" algn="just" rtl="0">
              <a:lnSpc>
                <a:spcPct val="90000"/>
              </a:lnSpc>
              <a:spcBef>
                <a:spcPts val="0"/>
              </a:spcBef>
              <a:spcAft>
                <a:spcPts val="0"/>
              </a:spcAft>
              <a:buClr>
                <a:schemeClr val="dk1"/>
              </a:buClr>
              <a:buSzPts val="3200"/>
              <a:buNone/>
            </a:pPr>
            <a:endParaRPr sz="2600" dirty="0"/>
          </a:p>
          <a:p>
            <a:pPr indent="-457200" algn="just">
              <a:spcBef>
                <a:spcPts val="1400"/>
              </a:spcBef>
              <a:buSzPts val="3200"/>
            </a:pPr>
            <a:r>
              <a:rPr lang="en-US" sz="2600" dirty="0"/>
              <a:t>Economists focus on the relationship between </a:t>
            </a:r>
            <a:r>
              <a:rPr lang="en-US" sz="2600" b="1" dirty="0">
                <a:solidFill>
                  <a:srgbClr val="FF0000"/>
                </a:solidFill>
              </a:rPr>
              <a:t>price </a:t>
            </a:r>
            <a:r>
              <a:rPr lang="en-US" sz="2600" dirty="0"/>
              <a:t>and </a:t>
            </a:r>
            <a:r>
              <a:rPr lang="en-US" sz="2600" b="1" dirty="0">
                <a:solidFill>
                  <a:srgbClr val="FF0000"/>
                </a:solidFill>
              </a:rPr>
              <a:t>quantity</a:t>
            </a:r>
            <a:r>
              <a:rPr lang="en-US" sz="2600" dirty="0"/>
              <a:t> rather than trying to explain all the forces at once.</a:t>
            </a:r>
          </a:p>
          <a:p>
            <a:pPr indent="-457200" algn="just">
              <a:spcBef>
                <a:spcPts val="1400"/>
              </a:spcBef>
              <a:buSzPts val="3200"/>
            </a:pPr>
            <a:endParaRPr lang="en-US" sz="2600" dirty="0"/>
          </a:p>
          <a:p>
            <a:pPr indent="-457200" algn="just">
              <a:spcBef>
                <a:spcPts val="1400"/>
              </a:spcBef>
              <a:buSzPts val="3200"/>
            </a:pPr>
            <a:r>
              <a:rPr lang="en-US" sz="2600" dirty="0"/>
              <a:t>This is the </a:t>
            </a:r>
            <a:r>
              <a:rPr lang="en-US" sz="2600" i="1" dirty="0"/>
              <a:t>ceteris paribus</a:t>
            </a:r>
            <a:r>
              <a:rPr lang="en-US" sz="2600" dirty="0"/>
              <a:t> (all other things equal) assumption.</a:t>
            </a:r>
            <a:endParaRPr sz="2600" dirty="0"/>
          </a:p>
          <a:p>
            <a:pPr marL="228600" lvl="0" indent="-50800" algn="l" rtl="0">
              <a:lnSpc>
                <a:spcPct val="90000"/>
              </a:lnSpc>
              <a:spcBef>
                <a:spcPts val="1000"/>
              </a:spcBef>
              <a:spcAft>
                <a:spcPts val="0"/>
              </a:spcAft>
              <a:buClr>
                <a:schemeClr val="dk1"/>
              </a:buClr>
              <a:buSzPts val="2800"/>
              <a:buNone/>
            </a:pPr>
            <a:endParaRPr dirty="0"/>
          </a:p>
        </p:txBody>
      </p:sp>
      <p:pic>
        <p:nvPicPr>
          <p:cNvPr id="15362" name="Picture 2" descr="The Demand Curve Explained">
            <a:extLst>
              <a:ext uri="{FF2B5EF4-FFF2-40B4-BE49-F238E27FC236}">
                <a16:creationId xmlns:a16="http://schemas.microsoft.com/office/drawing/2014/main" id="{67290467-6137-1AA3-2D6D-7EC8B02897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0536" y="1622270"/>
            <a:ext cx="3035924" cy="447677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3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400"/>
              <a:buFont typeface="Calibri"/>
              <a:buNone/>
            </a:pPr>
            <a:r>
              <a:rPr lang="en-US" b="1" dirty="0">
                <a:solidFill>
                  <a:srgbClr val="00FFFF"/>
                </a:solidFill>
              </a:rPr>
              <a:t>II-2- Law of Demand </a:t>
            </a:r>
            <a:endParaRPr dirty="0">
              <a:solidFill>
                <a:srgbClr val="00FFFF"/>
              </a:solidFill>
            </a:endParaRPr>
          </a:p>
        </p:txBody>
      </p:sp>
      <p:sp>
        <p:nvSpPr>
          <p:cNvPr id="270" name="Google Shape;270;p39"/>
          <p:cNvSpPr txBox="1">
            <a:spLocks noGrp="1"/>
          </p:cNvSpPr>
          <p:nvPr>
            <p:ph type="body" idx="1"/>
          </p:nvPr>
        </p:nvSpPr>
        <p:spPr>
          <a:xfrm>
            <a:off x="207218" y="1690688"/>
            <a:ext cx="8218146" cy="4351338"/>
          </a:xfrm>
          <a:prstGeom prst="rect">
            <a:avLst/>
          </a:prstGeom>
          <a:noFill/>
          <a:ln>
            <a:noFill/>
          </a:ln>
        </p:spPr>
        <p:txBody>
          <a:bodyPr spcFirstLastPara="1" wrap="square" lIns="91425" tIns="45700" rIns="91425" bIns="45700" anchor="t" anchorCtr="0">
            <a:normAutofit/>
          </a:bodyPr>
          <a:lstStyle/>
          <a:p>
            <a:pPr marL="91440" lvl="0" indent="-91440" algn="just" rtl="0">
              <a:lnSpc>
                <a:spcPct val="90000"/>
              </a:lnSpc>
              <a:spcBef>
                <a:spcPts val="0"/>
              </a:spcBef>
              <a:spcAft>
                <a:spcPts val="0"/>
              </a:spcAft>
              <a:buClr>
                <a:schemeClr val="dk1"/>
              </a:buClr>
              <a:buSzPts val="3200"/>
              <a:buFont typeface="Noto Sans"/>
              <a:buChar char="▪"/>
            </a:pPr>
            <a:r>
              <a:rPr lang="en-US" sz="2600" dirty="0"/>
              <a:t>The concepts of </a:t>
            </a:r>
            <a:r>
              <a:rPr lang="en-US" sz="2600" b="1" dirty="0">
                <a:solidFill>
                  <a:srgbClr val="FF0066"/>
                </a:solidFill>
              </a:rPr>
              <a:t>marginal utility </a:t>
            </a:r>
            <a:r>
              <a:rPr lang="en-US" sz="2600" dirty="0"/>
              <a:t>and </a:t>
            </a:r>
            <a:r>
              <a:rPr lang="en-US" sz="2600" b="1" i="1" dirty="0">
                <a:solidFill>
                  <a:srgbClr val="00B050"/>
                </a:solidFill>
              </a:rPr>
              <a:t>ceteris paribus</a:t>
            </a:r>
            <a:r>
              <a:rPr lang="en-US" sz="2600" b="1" dirty="0">
                <a:solidFill>
                  <a:srgbClr val="00B050"/>
                </a:solidFill>
              </a:rPr>
              <a:t> </a:t>
            </a:r>
            <a:r>
              <a:rPr lang="en-US" sz="2600" dirty="0"/>
              <a:t>explain </a:t>
            </a:r>
            <a:r>
              <a:rPr lang="en-US" sz="2600" b="1" dirty="0">
                <a:solidFill>
                  <a:srgbClr val="0070C0"/>
                </a:solidFill>
              </a:rPr>
              <a:t>the downward slope of the demand curve</a:t>
            </a:r>
            <a:r>
              <a:rPr lang="en-US" sz="2600" dirty="0"/>
              <a:t>.</a:t>
            </a:r>
          </a:p>
          <a:p>
            <a:pPr marL="91440" lvl="0" indent="-91440" algn="just" rtl="0">
              <a:lnSpc>
                <a:spcPct val="90000"/>
              </a:lnSpc>
              <a:spcBef>
                <a:spcPts val="0"/>
              </a:spcBef>
              <a:spcAft>
                <a:spcPts val="0"/>
              </a:spcAft>
              <a:buClr>
                <a:schemeClr val="dk1"/>
              </a:buClr>
              <a:buSzPts val="3200"/>
              <a:buFont typeface="Noto Sans"/>
              <a:buChar char="▪"/>
            </a:pPr>
            <a:endParaRPr lang="en-US" sz="2600" dirty="0"/>
          </a:p>
          <a:p>
            <a:pPr marL="91440" lvl="0" indent="-91440" algn="just" rtl="0">
              <a:lnSpc>
                <a:spcPct val="90000"/>
              </a:lnSpc>
              <a:spcBef>
                <a:spcPts val="0"/>
              </a:spcBef>
              <a:spcAft>
                <a:spcPts val="0"/>
              </a:spcAft>
              <a:buClr>
                <a:schemeClr val="dk1"/>
              </a:buClr>
              <a:buSzPts val="3200"/>
              <a:buFont typeface="Noto Sans"/>
              <a:buChar char="▪"/>
            </a:pPr>
            <a:endParaRPr lang="en-US" sz="2600" dirty="0"/>
          </a:p>
          <a:p>
            <a:pPr marL="0" lvl="0" indent="0" algn="just" rtl="0">
              <a:lnSpc>
                <a:spcPct val="90000"/>
              </a:lnSpc>
              <a:spcBef>
                <a:spcPts val="0"/>
              </a:spcBef>
              <a:spcAft>
                <a:spcPts val="0"/>
              </a:spcAft>
              <a:buClr>
                <a:schemeClr val="dk1"/>
              </a:buClr>
              <a:buSzPts val="3200"/>
              <a:buNone/>
            </a:pPr>
            <a:endParaRPr sz="2600" dirty="0"/>
          </a:p>
          <a:p>
            <a:pPr marL="91440" lvl="0" indent="-91440" algn="just" rtl="0">
              <a:lnSpc>
                <a:spcPct val="90000"/>
              </a:lnSpc>
              <a:spcBef>
                <a:spcPts val="1400"/>
              </a:spcBef>
              <a:spcAft>
                <a:spcPts val="0"/>
              </a:spcAft>
              <a:buClr>
                <a:schemeClr val="dk1"/>
              </a:buClr>
              <a:buSzPts val="3200"/>
              <a:buFont typeface="Noto Sans"/>
              <a:buChar char="▪"/>
            </a:pPr>
            <a:r>
              <a:rPr lang="en-US" sz="2600" dirty="0"/>
              <a:t>With </a:t>
            </a:r>
            <a:r>
              <a:rPr lang="en-US" sz="2600" b="1" dirty="0">
                <a:highlight>
                  <a:srgbClr val="FFFF00"/>
                </a:highlight>
              </a:rPr>
              <a:t>given income</a:t>
            </a:r>
            <a:r>
              <a:rPr lang="en-US" sz="2600" dirty="0"/>
              <a:t>, </a:t>
            </a:r>
            <a:r>
              <a:rPr lang="en-US" sz="2600" b="1" dirty="0">
                <a:highlight>
                  <a:srgbClr val="00FF00"/>
                </a:highlight>
              </a:rPr>
              <a:t>tastes</a:t>
            </a:r>
            <a:r>
              <a:rPr lang="en-US" sz="2600" dirty="0"/>
              <a:t>, </a:t>
            </a:r>
            <a:r>
              <a:rPr lang="en-US" sz="2600" b="1" dirty="0">
                <a:highlight>
                  <a:srgbClr val="00FFFF"/>
                </a:highlight>
              </a:rPr>
              <a:t>expectations</a:t>
            </a:r>
            <a:r>
              <a:rPr lang="en-US" sz="2600" dirty="0"/>
              <a:t>, and </a:t>
            </a:r>
            <a:r>
              <a:rPr lang="en-US" sz="2600" b="1" dirty="0">
                <a:highlight>
                  <a:srgbClr val="FF00FF"/>
                </a:highlight>
              </a:rPr>
              <a:t>prices of other goods and services</a:t>
            </a:r>
            <a:r>
              <a:rPr lang="en-US" sz="2600" dirty="0"/>
              <a:t>, people are willing to buy additional quantities of a good only if its price falls.</a:t>
            </a:r>
            <a:endParaRPr sz="2600" dirty="0"/>
          </a:p>
          <a:p>
            <a:pPr marL="228600" lvl="0" indent="-50800" algn="l" rtl="0">
              <a:lnSpc>
                <a:spcPct val="90000"/>
              </a:lnSpc>
              <a:spcBef>
                <a:spcPts val="1000"/>
              </a:spcBef>
              <a:spcAft>
                <a:spcPts val="0"/>
              </a:spcAft>
              <a:buClr>
                <a:schemeClr val="dk1"/>
              </a:buClr>
              <a:buSzPts val="2800"/>
              <a:buNone/>
            </a:pPr>
            <a:endParaRPr dirty="0"/>
          </a:p>
        </p:txBody>
      </p:sp>
      <p:pic>
        <p:nvPicPr>
          <p:cNvPr id="2" name="Picture 2" descr="Law of Demand - Assignment Point">
            <a:extLst>
              <a:ext uri="{FF2B5EF4-FFF2-40B4-BE49-F238E27FC236}">
                <a16:creationId xmlns:a16="http://schemas.microsoft.com/office/drawing/2014/main" id="{358504BB-70DA-38B1-FEF6-9051EFF35E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4925" y="1517904"/>
            <a:ext cx="2916555" cy="465905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400"/>
              <a:buFont typeface="Calibri"/>
              <a:buNone/>
            </a:pPr>
            <a:r>
              <a:rPr lang="en-US" b="1" dirty="0">
                <a:solidFill>
                  <a:srgbClr val="00FFFF"/>
                </a:solidFill>
              </a:rPr>
              <a:t>II-2- Law of Demand </a:t>
            </a:r>
            <a:endParaRPr dirty="0">
              <a:solidFill>
                <a:srgbClr val="00FFFF"/>
              </a:solidFill>
            </a:endParaRPr>
          </a:p>
        </p:txBody>
      </p:sp>
      <p:sp>
        <p:nvSpPr>
          <p:cNvPr id="277" name="Google Shape;277;p40"/>
          <p:cNvSpPr txBox="1">
            <a:spLocks noGrp="1"/>
          </p:cNvSpPr>
          <p:nvPr>
            <p:ph type="body" idx="1"/>
          </p:nvPr>
        </p:nvSpPr>
        <p:spPr>
          <a:xfrm>
            <a:off x="152400" y="1825625"/>
            <a:ext cx="8570976" cy="4351338"/>
          </a:xfrm>
          <a:prstGeom prst="rect">
            <a:avLst/>
          </a:prstGeom>
          <a:noFill/>
          <a:ln>
            <a:noFill/>
          </a:ln>
        </p:spPr>
        <p:txBody>
          <a:bodyPr spcFirstLastPara="1" wrap="square" lIns="91425" tIns="45700" rIns="91425" bIns="45700" anchor="t" anchorCtr="0">
            <a:normAutofit/>
          </a:bodyPr>
          <a:lstStyle/>
          <a:p>
            <a:pPr marL="91440" lvl="0" indent="-91440" algn="just" rtl="0">
              <a:lnSpc>
                <a:spcPct val="90000"/>
              </a:lnSpc>
              <a:spcBef>
                <a:spcPts val="0"/>
              </a:spcBef>
              <a:spcAft>
                <a:spcPts val="0"/>
              </a:spcAft>
              <a:buClr>
                <a:schemeClr val="dk1"/>
              </a:buClr>
              <a:buSzPts val="3200"/>
              <a:buFont typeface="Noto Sans"/>
              <a:buChar char="▪"/>
            </a:pPr>
            <a:r>
              <a:rPr lang="en-US" sz="2600" dirty="0"/>
              <a:t>The higher the marginal utility, the more you are willing to pay.</a:t>
            </a:r>
            <a:endParaRPr sz="2600" dirty="0"/>
          </a:p>
          <a:p>
            <a:pPr marL="0" lvl="0" indent="0" algn="just" rtl="0">
              <a:lnSpc>
                <a:spcPct val="90000"/>
              </a:lnSpc>
              <a:spcBef>
                <a:spcPts val="0"/>
              </a:spcBef>
              <a:spcAft>
                <a:spcPts val="0"/>
              </a:spcAft>
              <a:buClr>
                <a:schemeClr val="dk1"/>
              </a:buClr>
              <a:buSzPts val="3200"/>
              <a:buNone/>
            </a:pPr>
            <a:endParaRPr sz="2600" dirty="0"/>
          </a:p>
          <a:p>
            <a:pPr marL="91440" lvl="0" indent="-91440" algn="just" rtl="0">
              <a:lnSpc>
                <a:spcPct val="90000"/>
              </a:lnSpc>
              <a:spcBef>
                <a:spcPts val="1400"/>
              </a:spcBef>
              <a:spcAft>
                <a:spcPts val="0"/>
              </a:spcAft>
              <a:buClr>
                <a:schemeClr val="dk1"/>
              </a:buClr>
              <a:buSzPts val="3200"/>
              <a:buFont typeface="Noto Sans"/>
              <a:buChar char="▪"/>
            </a:pPr>
            <a:r>
              <a:rPr lang="en-US" sz="2600" dirty="0"/>
              <a:t>Diminishing marginal utility explains why price must decrease in order for you to continue to buy a good or service.</a:t>
            </a:r>
            <a:endParaRPr sz="2600" dirty="0"/>
          </a:p>
          <a:p>
            <a:pPr marL="0" lvl="0" indent="0" algn="just" rtl="0">
              <a:lnSpc>
                <a:spcPct val="90000"/>
              </a:lnSpc>
              <a:spcBef>
                <a:spcPts val="1400"/>
              </a:spcBef>
              <a:spcAft>
                <a:spcPts val="0"/>
              </a:spcAft>
              <a:buClr>
                <a:schemeClr val="dk1"/>
              </a:buClr>
              <a:buSzPts val="3200"/>
              <a:buNone/>
            </a:pPr>
            <a:endParaRPr sz="2600" dirty="0"/>
          </a:p>
          <a:p>
            <a:pPr marL="91440" lvl="0" indent="-91440" algn="just" rtl="0">
              <a:lnSpc>
                <a:spcPct val="90000"/>
              </a:lnSpc>
              <a:spcBef>
                <a:spcPts val="1400"/>
              </a:spcBef>
              <a:spcAft>
                <a:spcPts val="0"/>
              </a:spcAft>
              <a:buClr>
                <a:schemeClr val="dk1"/>
              </a:buClr>
              <a:buSzPts val="3200"/>
              <a:buFont typeface="Noto Sans"/>
              <a:buChar char="▪"/>
            </a:pPr>
            <a:r>
              <a:rPr lang="en-US" sz="2600" dirty="0"/>
              <a:t>According to the </a:t>
            </a:r>
            <a:r>
              <a:rPr lang="en-US" sz="2600" b="1" dirty="0"/>
              <a:t>law of demand</a:t>
            </a:r>
            <a:r>
              <a:rPr lang="en-US" sz="2600" dirty="0"/>
              <a:t>, the quantity of a good demanded in a given time period increases as its price falls, ceteris paribus.</a:t>
            </a:r>
            <a:endParaRPr sz="2600" dirty="0"/>
          </a:p>
          <a:p>
            <a:pPr marL="91440" lvl="0" indent="111760" algn="l" rtl="0">
              <a:lnSpc>
                <a:spcPct val="90000"/>
              </a:lnSpc>
              <a:spcBef>
                <a:spcPts val="1400"/>
              </a:spcBef>
              <a:spcAft>
                <a:spcPts val="0"/>
              </a:spcAft>
              <a:buClr>
                <a:schemeClr val="dk1"/>
              </a:buClr>
              <a:buSzPts val="3200"/>
              <a:buFont typeface="Noto Sans"/>
              <a:buNone/>
            </a:pPr>
            <a:endParaRPr dirty="0"/>
          </a:p>
          <a:p>
            <a:pPr marL="0" lvl="0" indent="0" algn="l" rtl="0">
              <a:lnSpc>
                <a:spcPct val="90000"/>
              </a:lnSpc>
              <a:spcBef>
                <a:spcPts val="1000"/>
              </a:spcBef>
              <a:spcAft>
                <a:spcPts val="0"/>
              </a:spcAft>
              <a:buClr>
                <a:schemeClr val="dk1"/>
              </a:buClr>
              <a:buSzPts val="2800"/>
              <a:buNone/>
            </a:pPr>
            <a:endParaRPr dirty="0"/>
          </a:p>
        </p:txBody>
      </p:sp>
      <p:pic>
        <p:nvPicPr>
          <p:cNvPr id="22530" name="Picture 2" descr="Law of Demand - Assignment Point">
            <a:extLst>
              <a:ext uri="{FF2B5EF4-FFF2-40B4-BE49-F238E27FC236}">
                <a16:creationId xmlns:a16="http://schemas.microsoft.com/office/drawing/2014/main" id="{4CA22FD2-811D-B65A-37A1-3EE210DEC8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4925" y="1517904"/>
            <a:ext cx="2916555" cy="465905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descr="Basic Assumptions of Law of Demand">
            <a:extLst>
              <a:ext uri="{FF2B5EF4-FFF2-40B4-BE49-F238E27FC236}">
                <a16:creationId xmlns:a16="http://schemas.microsoft.com/office/drawing/2014/main" id="{89BE6BCF-712F-11BA-13B8-25433CC0CA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00784"/>
            <a:ext cx="12192000" cy="5157216"/>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32DD2F81-636D-4614-FE68-C60697691175}"/>
              </a:ext>
            </a:extLst>
          </p:cNvPr>
          <p:cNvSpPr txBox="1"/>
          <p:nvPr/>
        </p:nvSpPr>
        <p:spPr>
          <a:xfrm>
            <a:off x="2389251" y="449616"/>
            <a:ext cx="7413498" cy="646331"/>
          </a:xfrm>
          <a:prstGeom prst="rect">
            <a:avLst/>
          </a:prstGeom>
          <a:noFill/>
        </p:spPr>
        <p:txBody>
          <a:bodyPr wrap="square">
            <a:spAutoFit/>
          </a:bodyPr>
          <a:lstStyle/>
          <a:p>
            <a:r>
              <a:rPr lang="en-US" sz="3600" b="1" dirty="0">
                <a:solidFill>
                  <a:srgbClr val="00FFFF"/>
                </a:solidFill>
                <a:latin typeface="Calibri" panose="020F0502020204030204" pitchFamily="34" charset="0"/>
                <a:cs typeface="Calibri" panose="020F0502020204030204" pitchFamily="34" charset="0"/>
              </a:rPr>
              <a:t>II-3- Assumptions of Law of Demand </a:t>
            </a:r>
            <a:endParaRPr lang="fr-FR" sz="3600" dirty="0">
              <a:solidFill>
                <a:srgbClr val="00FFFF"/>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591587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sp>
        <p:nvSpPr>
          <p:cNvPr id="282" name="Google Shape;282;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400"/>
              <a:buFont typeface="Calibri"/>
              <a:buNone/>
            </a:pPr>
            <a:r>
              <a:rPr lang="en-US" b="1" dirty="0">
                <a:solidFill>
                  <a:srgbClr val="00FFFF"/>
                </a:solidFill>
              </a:rPr>
              <a:t>II-4- Demand Curve </a:t>
            </a:r>
            <a:endParaRPr dirty="0">
              <a:solidFill>
                <a:srgbClr val="00FFFF"/>
              </a:solidFill>
            </a:endParaRPr>
          </a:p>
        </p:txBody>
      </p:sp>
      <p:sp>
        <p:nvSpPr>
          <p:cNvPr id="283" name="Google Shape;283;p41"/>
          <p:cNvSpPr txBox="1">
            <a:spLocks noGrp="1"/>
          </p:cNvSpPr>
          <p:nvPr>
            <p:ph type="body" idx="1"/>
          </p:nvPr>
        </p:nvSpPr>
        <p:spPr>
          <a:xfrm>
            <a:off x="216876" y="1881554"/>
            <a:ext cx="6948856" cy="4160472"/>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chemeClr val="dk1"/>
              </a:buClr>
              <a:buSzPts val="2800"/>
              <a:buChar char="•"/>
            </a:pPr>
            <a:endParaRPr lang="en-US" sz="2600" dirty="0"/>
          </a:p>
          <a:p>
            <a:pPr marL="228600" lvl="0" indent="-228600" algn="l" rtl="0">
              <a:lnSpc>
                <a:spcPct val="90000"/>
              </a:lnSpc>
              <a:spcBef>
                <a:spcPts val="0"/>
              </a:spcBef>
              <a:spcAft>
                <a:spcPts val="0"/>
              </a:spcAft>
              <a:buClr>
                <a:schemeClr val="dk1"/>
              </a:buClr>
              <a:buSzPts val="2800"/>
              <a:buChar char="•"/>
            </a:pPr>
            <a:endParaRPr lang="en-US" sz="2600" dirty="0"/>
          </a:p>
          <a:p>
            <a:pPr marL="228600" lvl="0" indent="-228600" algn="just" rtl="0">
              <a:lnSpc>
                <a:spcPct val="90000"/>
              </a:lnSpc>
              <a:spcBef>
                <a:spcPts val="0"/>
              </a:spcBef>
              <a:spcAft>
                <a:spcPts val="0"/>
              </a:spcAft>
              <a:buClr>
                <a:schemeClr val="dk1"/>
              </a:buClr>
              <a:buSzPts val="2800"/>
              <a:buChar char="•"/>
            </a:pPr>
            <a:r>
              <a:rPr lang="en-US" sz="2600" dirty="0"/>
              <a:t>The </a:t>
            </a:r>
            <a:r>
              <a:rPr lang="en-US" sz="2600" b="1" dirty="0">
                <a:solidFill>
                  <a:srgbClr val="FF0000"/>
                </a:solidFill>
              </a:rPr>
              <a:t>Demand curve </a:t>
            </a:r>
            <a:r>
              <a:rPr lang="en-US" sz="2600" dirty="0"/>
              <a:t>represents </a:t>
            </a:r>
            <a:r>
              <a:rPr lang="en-US" sz="2600" b="1" dirty="0"/>
              <a:t>the  quantities of a good a consumer is willing and able to buy at alternative prices in a given time period</a:t>
            </a:r>
            <a:r>
              <a:rPr lang="en-US" sz="2600" dirty="0"/>
              <a:t>, ceteris paribus.</a:t>
            </a:r>
            <a:endParaRPr sz="2600" dirty="0"/>
          </a:p>
          <a:p>
            <a:pPr marL="228600" lvl="0" indent="-50800" algn="l" rtl="0">
              <a:lnSpc>
                <a:spcPct val="90000"/>
              </a:lnSpc>
              <a:spcBef>
                <a:spcPts val="1000"/>
              </a:spcBef>
              <a:spcAft>
                <a:spcPts val="0"/>
              </a:spcAft>
              <a:buClr>
                <a:schemeClr val="dk1"/>
              </a:buClr>
              <a:buSzPts val="2800"/>
              <a:buNone/>
            </a:pPr>
            <a:endParaRPr dirty="0"/>
          </a:p>
        </p:txBody>
      </p:sp>
      <p:pic>
        <p:nvPicPr>
          <p:cNvPr id="284" name="Google Shape;284;p41"/>
          <p:cNvPicPr preferRelativeResize="0"/>
          <p:nvPr/>
        </p:nvPicPr>
        <p:blipFill rotWithShape="1">
          <a:blip r:embed="rId3">
            <a:alphaModFix/>
          </a:blip>
          <a:srcRect/>
          <a:stretch/>
        </p:blipFill>
        <p:spPr>
          <a:xfrm>
            <a:off x="7165732" y="1310054"/>
            <a:ext cx="4809392" cy="5001846"/>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42"/>
          <p:cNvSpPr txBox="1">
            <a:spLocks noGrp="1"/>
          </p:cNvSpPr>
          <p:nvPr>
            <p:ph type="title"/>
          </p:nvPr>
        </p:nvSpPr>
        <p:spPr>
          <a:xfrm>
            <a:off x="880872" y="237330"/>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3600"/>
              <a:buFont typeface="Calibri"/>
              <a:buNone/>
            </a:pPr>
            <a:r>
              <a:rPr lang="en-US" sz="3600" b="1" dirty="0">
                <a:solidFill>
                  <a:srgbClr val="00FFFF"/>
                </a:solidFill>
                <a:latin typeface="Calibri"/>
                <a:ea typeface="Calibri"/>
                <a:cs typeface="Calibri"/>
                <a:sym typeface="Calibri"/>
              </a:rPr>
              <a:t>II-5- Changes in Income</a:t>
            </a:r>
            <a:endParaRPr sz="3600" b="1" dirty="0">
              <a:solidFill>
                <a:srgbClr val="00FFFF"/>
              </a:solidFill>
              <a:latin typeface="Calibri"/>
              <a:ea typeface="Calibri"/>
              <a:cs typeface="Calibri"/>
              <a:sym typeface="Calibri"/>
            </a:endParaRPr>
          </a:p>
        </p:txBody>
      </p:sp>
      <p:sp>
        <p:nvSpPr>
          <p:cNvPr id="290" name="Google Shape;290;p42"/>
          <p:cNvSpPr txBox="1">
            <a:spLocks noGrp="1"/>
          </p:cNvSpPr>
          <p:nvPr>
            <p:ph type="body" idx="1"/>
          </p:nvPr>
        </p:nvSpPr>
        <p:spPr>
          <a:xfrm>
            <a:off x="152400" y="1606550"/>
            <a:ext cx="11201400" cy="4351338"/>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chemeClr val="dk1"/>
              </a:buClr>
              <a:buSzPts val="3200"/>
              <a:buChar char="•"/>
            </a:pPr>
            <a:endParaRPr lang="en-US" sz="2600" dirty="0"/>
          </a:p>
          <a:p>
            <a:pPr marL="228600" lvl="0" indent="-228600" algn="l" rtl="0">
              <a:lnSpc>
                <a:spcPct val="90000"/>
              </a:lnSpc>
              <a:spcBef>
                <a:spcPts val="0"/>
              </a:spcBef>
              <a:spcAft>
                <a:spcPts val="0"/>
              </a:spcAft>
              <a:buClr>
                <a:schemeClr val="dk1"/>
              </a:buClr>
              <a:buSzPts val="3200"/>
              <a:buChar char="•"/>
            </a:pPr>
            <a:endParaRPr lang="en-US" sz="2600" dirty="0"/>
          </a:p>
          <a:p>
            <a:pPr marL="228600" lvl="0" indent="-228600" algn="l" rtl="0">
              <a:lnSpc>
                <a:spcPct val="90000"/>
              </a:lnSpc>
              <a:spcBef>
                <a:spcPts val="0"/>
              </a:spcBef>
              <a:spcAft>
                <a:spcPts val="0"/>
              </a:spcAft>
              <a:buClr>
                <a:schemeClr val="dk1"/>
              </a:buClr>
              <a:buSzPts val="3200"/>
              <a:buChar char="•"/>
            </a:pPr>
            <a:r>
              <a:rPr lang="en-US" sz="2600" b="1" dirty="0">
                <a:highlight>
                  <a:srgbClr val="00FF00"/>
                </a:highlight>
              </a:rPr>
              <a:t>Income </a:t>
            </a:r>
            <a:r>
              <a:rPr lang="en-US" sz="2600" dirty="0"/>
              <a:t>is a determinant of demand.</a:t>
            </a:r>
          </a:p>
          <a:p>
            <a:pPr marL="0" lvl="0" indent="0" algn="l" rtl="0">
              <a:lnSpc>
                <a:spcPct val="90000"/>
              </a:lnSpc>
              <a:spcBef>
                <a:spcPts val="0"/>
              </a:spcBef>
              <a:spcAft>
                <a:spcPts val="0"/>
              </a:spcAft>
              <a:buClr>
                <a:schemeClr val="dk1"/>
              </a:buClr>
              <a:buSzPts val="3200"/>
              <a:buNone/>
            </a:pPr>
            <a:endParaRPr lang="en-US" sz="2600" dirty="0"/>
          </a:p>
          <a:p>
            <a:pPr marL="0" lvl="0" indent="0" algn="l" rtl="0">
              <a:lnSpc>
                <a:spcPct val="90000"/>
              </a:lnSpc>
              <a:spcBef>
                <a:spcPts val="0"/>
              </a:spcBef>
              <a:spcAft>
                <a:spcPts val="0"/>
              </a:spcAft>
              <a:buClr>
                <a:schemeClr val="dk1"/>
              </a:buClr>
              <a:buSzPts val="3200"/>
              <a:buNone/>
            </a:pPr>
            <a:endParaRPr lang="en-US" sz="2600" dirty="0"/>
          </a:p>
          <a:p>
            <a:pPr marL="0" lvl="0" indent="0" algn="l" rtl="0">
              <a:lnSpc>
                <a:spcPct val="90000"/>
              </a:lnSpc>
              <a:spcBef>
                <a:spcPts val="0"/>
              </a:spcBef>
              <a:spcAft>
                <a:spcPts val="0"/>
              </a:spcAft>
              <a:buClr>
                <a:schemeClr val="dk1"/>
              </a:buClr>
              <a:buSzPts val="3200"/>
              <a:buNone/>
            </a:pPr>
            <a:endParaRPr sz="2600" dirty="0"/>
          </a:p>
          <a:p>
            <a:pPr marL="228600" lvl="0" indent="-228600" algn="l" rtl="0">
              <a:lnSpc>
                <a:spcPct val="90000"/>
              </a:lnSpc>
              <a:spcBef>
                <a:spcPts val="1400"/>
              </a:spcBef>
              <a:spcAft>
                <a:spcPts val="0"/>
              </a:spcAft>
              <a:buClr>
                <a:schemeClr val="dk1"/>
              </a:buClr>
              <a:buSzPts val="3200"/>
              <a:buChar char="•"/>
            </a:pPr>
            <a:r>
              <a:rPr lang="en-US" sz="2600" dirty="0"/>
              <a:t>We illustrate </a:t>
            </a:r>
            <a:r>
              <a:rPr lang="en-US" sz="2600" b="1" dirty="0">
                <a:highlight>
                  <a:srgbClr val="00FF00"/>
                </a:highlight>
              </a:rPr>
              <a:t>income changes </a:t>
            </a:r>
            <a:r>
              <a:rPr lang="en-US" sz="2600" dirty="0"/>
              <a:t>with </a:t>
            </a:r>
            <a:r>
              <a:rPr lang="en-US" sz="2600" b="1" dirty="0">
                <a:highlight>
                  <a:srgbClr val="00FF00"/>
                </a:highlight>
              </a:rPr>
              <a:t>shifts </a:t>
            </a:r>
            <a:endParaRPr sz="2600" b="1" dirty="0">
              <a:highlight>
                <a:srgbClr val="00FF00"/>
              </a:highlight>
            </a:endParaRPr>
          </a:p>
          <a:p>
            <a:pPr marL="0" lvl="0" indent="0" algn="l" rtl="0">
              <a:lnSpc>
                <a:spcPct val="90000"/>
              </a:lnSpc>
              <a:spcBef>
                <a:spcPts val="1400"/>
              </a:spcBef>
              <a:spcAft>
                <a:spcPts val="0"/>
              </a:spcAft>
              <a:buClr>
                <a:schemeClr val="dk1"/>
              </a:buClr>
              <a:buSzPts val="3200"/>
              <a:buNone/>
            </a:pPr>
            <a:r>
              <a:rPr lang="en-US" sz="2600" b="1" dirty="0">
                <a:highlight>
                  <a:srgbClr val="00FF00"/>
                </a:highlight>
              </a:rPr>
              <a:t>of the demand  curve.</a:t>
            </a:r>
            <a:endParaRPr sz="2600" b="1" dirty="0">
              <a:highlight>
                <a:srgbClr val="00FF00"/>
              </a:highlight>
            </a:endParaRPr>
          </a:p>
          <a:p>
            <a:pPr marL="228600" lvl="0" indent="-50800" algn="l" rtl="0">
              <a:lnSpc>
                <a:spcPct val="90000"/>
              </a:lnSpc>
              <a:spcBef>
                <a:spcPts val="1000"/>
              </a:spcBef>
              <a:spcAft>
                <a:spcPts val="0"/>
              </a:spcAft>
              <a:buClr>
                <a:schemeClr val="dk1"/>
              </a:buClr>
              <a:buSzPts val="2800"/>
              <a:buNone/>
            </a:pPr>
            <a:endParaRPr dirty="0"/>
          </a:p>
        </p:txBody>
      </p:sp>
      <p:pic>
        <p:nvPicPr>
          <p:cNvPr id="3" name="Image 2">
            <a:extLst>
              <a:ext uri="{FF2B5EF4-FFF2-40B4-BE49-F238E27FC236}">
                <a16:creationId xmlns:a16="http://schemas.microsoft.com/office/drawing/2014/main" id="{865A93DA-F0EA-DD11-7180-65A51C0A09E1}"/>
              </a:ext>
            </a:extLst>
          </p:cNvPr>
          <p:cNvPicPr>
            <a:picLocks noChangeAspect="1"/>
          </p:cNvPicPr>
          <p:nvPr/>
        </p:nvPicPr>
        <p:blipFill>
          <a:blip r:embed="rId3"/>
          <a:stretch>
            <a:fillRect/>
          </a:stretch>
        </p:blipFill>
        <p:spPr>
          <a:xfrm>
            <a:off x="6848475" y="1353344"/>
            <a:ext cx="5191125" cy="491944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sp>
        <p:nvSpPr>
          <p:cNvPr id="296" name="Google Shape;296;p43"/>
          <p:cNvSpPr txBox="1">
            <a:spLocks noGrp="1"/>
          </p:cNvSpPr>
          <p:nvPr>
            <p:ph type="body" idx="1"/>
          </p:nvPr>
        </p:nvSpPr>
        <p:spPr>
          <a:xfrm>
            <a:off x="1682496" y="1702975"/>
            <a:ext cx="6565392" cy="4201858"/>
          </a:xfrm>
          <a:prstGeom prst="rect">
            <a:avLst/>
          </a:prstGeom>
          <a:solidFill>
            <a:srgbClr val="FF9900"/>
          </a:solid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b="1" dirty="0"/>
              <a:t>		</a:t>
            </a:r>
          </a:p>
          <a:p>
            <a:pPr marL="0" lvl="0" indent="0" algn="l" rtl="0">
              <a:lnSpc>
                <a:spcPct val="90000"/>
              </a:lnSpc>
              <a:spcBef>
                <a:spcPts val="0"/>
              </a:spcBef>
              <a:spcAft>
                <a:spcPts val="0"/>
              </a:spcAft>
              <a:buClr>
                <a:schemeClr val="dk1"/>
              </a:buClr>
              <a:buSzPts val="2800"/>
              <a:buNone/>
            </a:pPr>
            <a:r>
              <a:rPr lang="en-US" b="1" dirty="0"/>
              <a:t>III- Elasticity</a:t>
            </a:r>
            <a:endParaRPr dirty="0"/>
          </a:p>
          <a:p>
            <a:pPr marL="0" lvl="0" indent="0" algn="l" rtl="0">
              <a:lnSpc>
                <a:spcPct val="90000"/>
              </a:lnSpc>
              <a:spcBef>
                <a:spcPts val="1000"/>
              </a:spcBef>
              <a:spcAft>
                <a:spcPts val="0"/>
              </a:spcAft>
              <a:buClr>
                <a:schemeClr val="dk1"/>
              </a:buClr>
              <a:buSzPts val="2800"/>
              <a:buNone/>
            </a:pPr>
            <a:r>
              <a:rPr lang="en-US" b="1" dirty="0"/>
              <a:t>	 </a:t>
            </a:r>
            <a:r>
              <a:rPr lang="en-US" sz="2800" b="1" dirty="0"/>
              <a:t>III-1- Price Elasticity</a:t>
            </a:r>
            <a:endParaRPr dirty="0"/>
          </a:p>
          <a:p>
            <a:pPr marL="0" lvl="0" indent="0" algn="l" rtl="0">
              <a:lnSpc>
                <a:spcPct val="90000"/>
              </a:lnSpc>
              <a:spcBef>
                <a:spcPts val="1000"/>
              </a:spcBef>
              <a:spcAft>
                <a:spcPts val="0"/>
              </a:spcAft>
              <a:buClr>
                <a:schemeClr val="dk1"/>
              </a:buClr>
              <a:buSzPts val="2800"/>
              <a:buNone/>
            </a:pPr>
            <a:r>
              <a:rPr lang="en-US" b="1" dirty="0"/>
              <a:t>	III-2-</a:t>
            </a:r>
            <a:r>
              <a:rPr lang="en-US" dirty="0"/>
              <a:t> </a:t>
            </a:r>
            <a:r>
              <a:rPr lang="en-US" b="1" dirty="0"/>
              <a:t>Elastic versus Inelastic Demand</a:t>
            </a:r>
            <a:endParaRPr dirty="0"/>
          </a:p>
          <a:p>
            <a:pPr marL="0" lvl="0" indent="0" algn="l" rtl="0">
              <a:lnSpc>
                <a:spcPct val="90000"/>
              </a:lnSpc>
              <a:spcBef>
                <a:spcPts val="1000"/>
              </a:spcBef>
              <a:spcAft>
                <a:spcPts val="0"/>
              </a:spcAft>
              <a:buClr>
                <a:schemeClr val="dk1"/>
              </a:buClr>
              <a:buSzPts val="2800"/>
              <a:buNone/>
            </a:pPr>
            <a:r>
              <a:rPr lang="en-US" b="1" dirty="0"/>
              <a:t>	 	III-2-1- Elastic Demand</a:t>
            </a:r>
            <a:endParaRPr dirty="0"/>
          </a:p>
          <a:p>
            <a:pPr marL="0" lvl="0" indent="0" algn="l" rtl="0">
              <a:lnSpc>
                <a:spcPct val="90000"/>
              </a:lnSpc>
              <a:spcBef>
                <a:spcPts val="1000"/>
              </a:spcBef>
              <a:spcAft>
                <a:spcPts val="0"/>
              </a:spcAft>
              <a:buClr>
                <a:schemeClr val="dk1"/>
              </a:buClr>
              <a:buSzPts val="2800"/>
              <a:buNone/>
            </a:pPr>
            <a:r>
              <a:rPr lang="en-US" b="1" dirty="0"/>
              <a:t>		III-2-2- Inelastic Demand</a:t>
            </a:r>
            <a:endParaRPr dirty="0"/>
          </a:p>
          <a:p>
            <a:pPr marL="0" lvl="0" indent="0" algn="l" rtl="0">
              <a:lnSpc>
                <a:spcPct val="90000"/>
              </a:lnSpc>
              <a:spcBef>
                <a:spcPts val="1000"/>
              </a:spcBef>
              <a:spcAft>
                <a:spcPts val="0"/>
              </a:spcAft>
              <a:buClr>
                <a:schemeClr val="dk1"/>
              </a:buClr>
              <a:buSzPts val="2800"/>
              <a:buNone/>
            </a:pPr>
            <a:r>
              <a:rPr lang="en-US" b="1" dirty="0"/>
              <a:t>		III-2-3- Unitary Elastic Demand</a:t>
            </a:r>
            <a:endParaRPr b="1" dirty="0"/>
          </a:p>
          <a:p>
            <a:pPr marL="0" lvl="0" indent="0" algn="l" rtl="0">
              <a:lnSpc>
                <a:spcPct val="90000"/>
              </a:lnSpc>
              <a:spcBef>
                <a:spcPts val="1000"/>
              </a:spcBef>
              <a:spcAft>
                <a:spcPts val="0"/>
              </a:spcAft>
              <a:buClr>
                <a:schemeClr val="dk1"/>
              </a:buClr>
              <a:buSzPts val="2800"/>
              <a:buNone/>
            </a:pPr>
            <a:endParaRPr dirty="0"/>
          </a:p>
        </p:txBody>
      </p:sp>
      <p:sp>
        <p:nvSpPr>
          <p:cNvPr id="2" name="AutoShape 2" descr="Elasticity Meaning - YouTube">
            <a:extLst>
              <a:ext uri="{FF2B5EF4-FFF2-40B4-BE49-F238E27FC236}">
                <a16:creationId xmlns:a16="http://schemas.microsoft.com/office/drawing/2014/main" id="{3C0669BB-3F7B-CCCD-092F-69F3B9C7686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23556" name="Picture 4" descr="Elasticity Meaning - YouTube">
            <a:extLst>
              <a:ext uri="{FF2B5EF4-FFF2-40B4-BE49-F238E27FC236}">
                <a16:creationId xmlns:a16="http://schemas.microsoft.com/office/drawing/2014/main" id="{FFFB9A89-C9CE-E1BF-6027-923B949A3D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4074" y="1508761"/>
            <a:ext cx="2857500" cy="45994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44"/>
          <p:cNvSpPr txBox="1">
            <a:spLocks noGrp="1"/>
          </p:cNvSpPr>
          <p:nvPr>
            <p:ph type="title" idx="4294967295"/>
          </p:nvPr>
        </p:nvSpPr>
        <p:spPr>
          <a:xfrm>
            <a:off x="2322576" y="347790"/>
            <a:ext cx="7278624" cy="968946"/>
          </a:xfrm>
          <a:prstGeom prst="rect">
            <a:avLst/>
          </a:prstGeom>
          <a:noFill/>
          <a:ln>
            <a:noFill/>
          </a:ln>
        </p:spPr>
        <p:txBody>
          <a:bodyPr spcFirstLastPara="1" wrap="square" lIns="91425" tIns="45700" rIns="91425" bIns="45700" anchor="b" anchorCtr="0">
            <a:normAutofit/>
          </a:bodyPr>
          <a:lstStyle/>
          <a:p>
            <a:pPr algn="ctr">
              <a:buClr>
                <a:schemeClr val="lt1"/>
              </a:buClr>
            </a:pPr>
            <a:r>
              <a:rPr lang="en-US" b="1" dirty="0">
                <a:solidFill>
                  <a:srgbClr val="FF9900"/>
                </a:solidFill>
              </a:rPr>
              <a:t>III- Elasticity </a:t>
            </a:r>
            <a:endParaRPr b="1" dirty="0">
              <a:solidFill>
                <a:srgbClr val="FF9900"/>
              </a:solidFill>
            </a:endParaRPr>
          </a:p>
        </p:txBody>
      </p:sp>
      <p:sp>
        <p:nvSpPr>
          <p:cNvPr id="303" name="Google Shape;303;p44"/>
          <p:cNvSpPr txBox="1">
            <a:spLocks noGrp="1"/>
          </p:cNvSpPr>
          <p:nvPr>
            <p:ph type="sldNum" idx="4294967295"/>
          </p:nvPr>
        </p:nvSpPr>
        <p:spPr>
          <a:xfrm>
            <a:off x="10880725" y="6459538"/>
            <a:ext cx="1311275"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Clr>
                <a:srgbClr val="888888"/>
              </a:buClr>
              <a:buSzPts val="1200"/>
              <a:buFont typeface="Calibri"/>
              <a:buNone/>
            </a:pPr>
            <a:r>
              <a:rPr lang="en-US"/>
              <a:t>4-</a:t>
            </a:r>
            <a:fld id="{00000000-1234-1234-1234-123412341234}" type="slidenum">
              <a:rPr lang="en-US"/>
              <a:t>34</a:t>
            </a:fld>
            <a:endParaRPr/>
          </a:p>
        </p:txBody>
      </p:sp>
      <p:sp>
        <p:nvSpPr>
          <p:cNvPr id="304" name="Google Shape;304;p44"/>
          <p:cNvSpPr txBox="1"/>
          <p:nvPr/>
        </p:nvSpPr>
        <p:spPr>
          <a:xfrm>
            <a:off x="270363" y="1709181"/>
            <a:ext cx="8328513" cy="6767966"/>
          </a:xfrm>
          <a:prstGeom prst="rect">
            <a:avLst/>
          </a:prstGeom>
          <a:noFill/>
          <a:ln>
            <a:noFill/>
          </a:ln>
        </p:spPr>
        <p:txBody>
          <a:bodyPr spcFirstLastPara="1" wrap="square" lIns="91425" tIns="45700" rIns="91425" bIns="45700" anchor="t" anchorCtr="0">
            <a:spAutoFit/>
          </a:bodyPr>
          <a:lstStyle/>
          <a:p>
            <a:pPr marL="91440" marR="0" lvl="0" indent="-91440" algn="l" rtl="0">
              <a:lnSpc>
                <a:spcPct val="90000"/>
              </a:lnSpc>
              <a:spcBef>
                <a:spcPts val="0"/>
              </a:spcBef>
              <a:spcAft>
                <a:spcPts val="0"/>
              </a:spcAft>
              <a:buClr>
                <a:schemeClr val="dk1"/>
              </a:buClr>
              <a:buSzPts val="3200"/>
              <a:buFont typeface="Calibri"/>
              <a:buChar char=" "/>
            </a:pPr>
            <a:r>
              <a:rPr lang="en-US" sz="3200" b="1" dirty="0">
                <a:solidFill>
                  <a:schemeClr val="dk1"/>
                </a:solidFill>
                <a:latin typeface="Calibri"/>
                <a:ea typeface="Calibri"/>
                <a:cs typeface="Calibri"/>
                <a:sym typeface="Calibri"/>
              </a:rPr>
              <a:t>III-1- Price Elasticity of Demand</a:t>
            </a:r>
            <a:endParaRPr dirty="0"/>
          </a:p>
          <a:p>
            <a:pPr marL="91440" marR="0" lvl="0" indent="111760" algn="l" rtl="0">
              <a:lnSpc>
                <a:spcPct val="90000"/>
              </a:lnSpc>
              <a:spcBef>
                <a:spcPts val="0"/>
              </a:spcBef>
              <a:spcAft>
                <a:spcPts val="0"/>
              </a:spcAft>
              <a:buClr>
                <a:schemeClr val="dk1"/>
              </a:buClr>
              <a:buSzPts val="3200"/>
              <a:buFont typeface="Calibri"/>
              <a:buNone/>
            </a:pPr>
            <a:endParaRPr sz="1800" dirty="0">
              <a:solidFill>
                <a:schemeClr val="dk1"/>
              </a:solidFill>
              <a:latin typeface="Calibri"/>
              <a:ea typeface="Calibri"/>
              <a:cs typeface="Calibri"/>
              <a:sym typeface="Calibri"/>
            </a:endParaRPr>
          </a:p>
          <a:p>
            <a:pPr marL="457200" marR="0" lvl="0" indent="-457200" algn="just" rtl="0">
              <a:lnSpc>
                <a:spcPct val="90000"/>
              </a:lnSpc>
              <a:spcBef>
                <a:spcPts val="0"/>
              </a:spcBef>
              <a:spcAft>
                <a:spcPts val="0"/>
              </a:spcAft>
              <a:buClr>
                <a:schemeClr val="dk1"/>
              </a:buClr>
              <a:buSzPts val="3200"/>
              <a:buFont typeface="Arial" panose="020B0604020202020204" pitchFamily="34" charset="0"/>
              <a:buChar char="•"/>
            </a:pPr>
            <a:r>
              <a:rPr lang="en-US" sz="2600" dirty="0">
                <a:solidFill>
                  <a:schemeClr val="dk1"/>
                </a:solidFill>
                <a:latin typeface="Calibri" panose="020F0502020204030204" pitchFamily="34" charset="0"/>
                <a:ea typeface="Calibri"/>
                <a:cs typeface="Calibri" panose="020F0502020204030204" pitchFamily="34" charset="0"/>
                <a:sym typeface="Calibri"/>
              </a:rPr>
              <a:t>The response of consumers to a change in price is measured by </a:t>
            </a:r>
            <a:r>
              <a:rPr lang="en-US" sz="2600" b="1" dirty="0">
                <a:solidFill>
                  <a:srgbClr val="FF0000"/>
                </a:solidFill>
                <a:highlight>
                  <a:srgbClr val="FFFF00"/>
                </a:highlight>
                <a:latin typeface="Calibri" panose="020F0502020204030204" pitchFamily="34" charset="0"/>
                <a:ea typeface="Calibri"/>
                <a:cs typeface="Calibri" panose="020F0502020204030204" pitchFamily="34" charset="0"/>
                <a:sym typeface="Calibri"/>
              </a:rPr>
              <a:t>the price elasticity of demand</a:t>
            </a:r>
            <a:r>
              <a:rPr lang="en-US" sz="2600" dirty="0">
                <a:solidFill>
                  <a:schemeClr val="dk1"/>
                </a:solidFill>
                <a:latin typeface="Calibri" panose="020F0502020204030204" pitchFamily="34" charset="0"/>
                <a:ea typeface="Calibri"/>
                <a:cs typeface="Calibri" panose="020F0502020204030204" pitchFamily="34" charset="0"/>
                <a:sym typeface="Calibri"/>
              </a:rPr>
              <a:t>.</a:t>
            </a:r>
            <a:endParaRPr sz="2600" dirty="0">
              <a:latin typeface="Calibri" panose="020F0502020204030204" pitchFamily="34" charset="0"/>
              <a:cs typeface="Calibri" panose="020F0502020204030204" pitchFamily="34" charset="0"/>
            </a:endParaRPr>
          </a:p>
          <a:p>
            <a:pPr marL="91440" marR="0" lvl="0" indent="111760" algn="just" rtl="0">
              <a:lnSpc>
                <a:spcPct val="90000"/>
              </a:lnSpc>
              <a:spcBef>
                <a:spcPts val="0"/>
              </a:spcBef>
              <a:spcAft>
                <a:spcPts val="0"/>
              </a:spcAft>
              <a:buClr>
                <a:schemeClr val="dk1"/>
              </a:buClr>
              <a:buSzPts val="3200"/>
              <a:buFont typeface="Calibri"/>
              <a:buNone/>
            </a:pPr>
            <a:endParaRPr sz="2600" dirty="0">
              <a:solidFill>
                <a:schemeClr val="dk1"/>
              </a:solidFill>
              <a:latin typeface="Calibri" panose="020F0502020204030204" pitchFamily="34" charset="0"/>
              <a:ea typeface="Calibri"/>
              <a:cs typeface="Calibri" panose="020F0502020204030204" pitchFamily="34" charset="0"/>
              <a:sym typeface="Calibri"/>
            </a:endParaRPr>
          </a:p>
          <a:p>
            <a:pPr marL="457200" marR="0" lvl="0" indent="-457200" algn="just" rtl="0">
              <a:lnSpc>
                <a:spcPct val="90000"/>
              </a:lnSpc>
              <a:spcBef>
                <a:spcPts val="0"/>
              </a:spcBef>
              <a:spcAft>
                <a:spcPts val="0"/>
              </a:spcAft>
              <a:buClr>
                <a:schemeClr val="dk1"/>
              </a:buClr>
              <a:buSzPts val="3200"/>
              <a:buFont typeface="Arial" panose="020B0604020202020204" pitchFamily="34" charset="0"/>
              <a:buChar char="•"/>
            </a:pPr>
            <a:r>
              <a:rPr lang="en-US" sz="2600" b="1" dirty="0">
                <a:solidFill>
                  <a:srgbClr val="FF0000"/>
                </a:solidFill>
                <a:highlight>
                  <a:srgbClr val="FFFF00"/>
                </a:highlight>
                <a:latin typeface="Calibri" panose="020F0502020204030204" pitchFamily="34" charset="0"/>
                <a:ea typeface="Calibri"/>
                <a:cs typeface="Calibri" panose="020F0502020204030204" pitchFamily="34" charset="0"/>
                <a:sym typeface="Calibri"/>
              </a:rPr>
              <a:t>The price elasticity of demand</a:t>
            </a:r>
            <a:r>
              <a:rPr lang="en-US" sz="2600" b="1" dirty="0">
                <a:solidFill>
                  <a:srgbClr val="FF0000"/>
                </a:solidFill>
                <a:latin typeface="Calibri" panose="020F0502020204030204" pitchFamily="34" charset="0"/>
                <a:ea typeface="Calibri"/>
                <a:cs typeface="Calibri" panose="020F0502020204030204" pitchFamily="34" charset="0"/>
                <a:sym typeface="Calibri"/>
              </a:rPr>
              <a:t> </a:t>
            </a:r>
            <a:r>
              <a:rPr lang="en-US" sz="2600" dirty="0">
                <a:solidFill>
                  <a:schemeClr val="dk1"/>
                </a:solidFill>
                <a:latin typeface="Calibri" panose="020F0502020204030204" pitchFamily="34" charset="0"/>
                <a:ea typeface="Calibri"/>
                <a:cs typeface="Calibri" panose="020F0502020204030204" pitchFamily="34" charset="0"/>
                <a:sym typeface="Calibri"/>
              </a:rPr>
              <a:t>is the percentage change in quantity demanded divided by the percentage change in price. </a:t>
            </a:r>
            <a:endParaRPr sz="2600" dirty="0">
              <a:latin typeface="Calibri" panose="020F0502020204030204" pitchFamily="34" charset="0"/>
              <a:cs typeface="Calibri" panose="020F0502020204030204" pitchFamily="34" charset="0"/>
            </a:endParaRPr>
          </a:p>
          <a:p>
            <a:pPr marL="91440" marR="0" lvl="0" indent="111760" algn="just" rtl="0">
              <a:lnSpc>
                <a:spcPct val="90000"/>
              </a:lnSpc>
              <a:spcBef>
                <a:spcPts val="0"/>
              </a:spcBef>
              <a:spcAft>
                <a:spcPts val="0"/>
              </a:spcAft>
              <a:buClr>
                <a:schemeClr val="dk1"/>
              </a:buClr>
              <a:buSzPts val="3200"/>
              <a:buFont typeface="Calibri"/>
              <a:buNone/>
            </a:pPr>
            <a:endParaRPr sz="2600" dirty="0">
              <a:solidFill>
                <a:schemeClr val="dk1"/>
              </a:solidFill>
              <a:latin typeface="Calibri" panose="020F0502020204030204" pitchFamily="34" charset="0"/>
              <a:ea typeface="Calibri"/>
              <a:cs typeface="Calibri" panose="020F0502020204030204" pitchFamily="34" charset="0"/>
              <a:sym typeface="Calibri"/>
            </a:endParaRPr>
          </a:p>
          <a:p>
            <a:pPr marL="91440" marR="0" lvl="0" indent="111760" algn="just" rtl="0">
              <a:lnSpc>
                <a:spcPct val="90000"/>
              </a:lnSpc>
              <a:spcBef>
                <a:spcPts val="0"/>
              </a:spcBef>
              <a:spcAft>
                <a:spcPts val="0"/>
              </a:spcAft>
              <a:buClr>
                <a:schemeClr val="dk1"/>
              </a:buClr>
              <a:buSzPts val="3200"/>
              <a:buFont typeface="Calibri"/>
              <a:buNone/>
            </a:pPr>
            <a:endParaRPr sz="2600" dirty="0">
              <a:solidFill>
                <a:schemeClr val="dk1"/>
              </a:solidFill>
              <a:latin typeface="Calibri" panose="020F0502020204030204" pitchFamily="34" charset="0"/>
              <a:ea typeface="Calibri"/>
              <a:cs typeface="Calibri" panose="020F0502020204030204" pitchFamily="34" charset="0"/>
              <a:sym typeface="Calibri"/>
            </a:endParaRPr>
          </a:p>
          <a:p>
            <a:pPr marL="91440" marR="0" lvl="0" indent="111760" algn="just" rtl="0">
              <a:lnSpc>
                <a:spcPct val="90000"/>
              </a:lnSpc>
              <a:spcBef>
                <a:spcPts val="0"/>
              </a:spcBef>
              <a:spcAft>
                <a:spcPts val="0"/>
              </a:spcAft>
              <a:buClr>
                <a:schemeClr val="dk1"/>
              </a:buClr>
              <a:buSzPts val="3200"/>
              <a:buFont typeface="Calibri"/>
              <a:buNone/>
            </a:pPr>
            <a:endParaRPr sz="2600" dirty="0">
              <a:solidFill>
                <a:schemeClr val="dk1"/>
              </a:solidFill>
              <a:latin typeface="Calibri" panose="020F0502020204030204" pitchFamily="34" charset="0"/>
              <a:ea typeface="Calibri"/>
              <a:cs typeface="Calibri" panose="020F0502020204030204" pitchFamily="34" charset="0"/>
              <a:sym typeface="Calibri"/>
            </a:endParaRPr>
          </a:p>
          <a:p>
            <a:pPr marL="91440" marR="0" lvl="0" indent="111760" algn="l" rtl="0">
              <a:lnSpc>
                <a:spcPct val="90000"/>
              </a:lnSpc>
              <a:spcBef>
                <a:spcPts val="0"/>
              </a:spcBef>
              <a:spcAft>
                <a:spcPts val="0"/>
              </a:spcAft>
              <a:buClr>
                <a:schemeClr val="dk1"/>
              </a:buClr>
              <a:buSzPts val="3200"/>
              <a:buFont typeface="Calibri"/>
              <a:buNone/>
            </a:pPr>
            <a:endParaRPr sz="1800" dirty="0">
              <a:solidFill>
                <a:schemeClr val="dk1"/>
              </a:solidFill>
              <a:latin typeface="Calibri"/>
              <a:ea typeface="Calibri"/>
              <a:cs typeface="Calibri"/>
              <a:sym typeface="Calibri"/>
            </a:endParaRPr>
          </a:p>
          <a:p>
            <a:pPr marL="91440" marR="0" lvl="0" indent="111760" algn="l" rtl="0">
              <a:lnSpc>
                <a:spcPct val="90000"/>
              </a:lnSpc>
              <a:spcBef>
                <a:spcPts val="0"/>
              </a:spcBef>
              <a:spcAft>
                <a:spcPts val="0"/>
              </a:spcAft>
              <a:buClr>
                <a:schemeClr val="dk1"/>
              </a:buClr>
              <a:buSzPts val="3200"/>
              <a:buFont typeface="Calibri"/>
              <a:buNone/>
            </a:pPr>
            <a:endParaRPr sz="1800" dirty="0">
              <a:solidFill>
                <a:schemeClr val="dk1"/>
              </a:solidFill>
              <a:latin typeface="Calibri"/>
              <a:ea typeface="Calibri"/>
              <a:cs typeface="Calibri"/>
              <a:sym typeface="Calibri"/>
            </a:endParaRPr>
          </a:p>
          <a:p>
            <a:pPr marL="91440" marR="0" lvl="0" indent="111760" algn="l" rtl="0">
              <a:lnSpc>
                <a:spcPct val="90000"/>
              </a:lnSpc>
              <a:spcBef>
                <a:spcPts val="0"/>
              </a:spcBef>
              <a:spcAft>
                <a:spcPts val="0"/>
              </a:spcAft>
              <a:buClr>
                <a:schemeClr val="dk1"/>
              </a:buClr>
              <a:buSzPts val="3200"/>
              <a:buFont typeface="Calibri"/>
              <a:buNone/>
            </a:pPr>
            <a:endParaRPr sz="1800" dirty="0">
              <a:solidFill>
                <a:schemeClr val="dk1"/>
              </a:solidFill>
              <a:latin typeface="Calibri"/>
              <a:ea typeface="Calibri"/>
              <a:cs typeface="Calibri"/>
              <a:sym typeface="Calibri"/>
            </a:endParaRPr>
          </a:p>
          <a:p>
            <a:pPr marL="91440" marR="0" lvl="0" indent="111760" algn="l" rtl="0">
              <a:lnSpc>
                <a:spcPct val="90000"/>
              </a:lnSpc>
              <a:spcBef>
                <a:spcPts val="0"/>
              </a:spcBef>
              <a:spcAft>
                <a:spcPts val="0"/>
              </a:spcAft>
              <a:buClr>
                <a:schemeClr val="dk1"/>
              </a:buClr>
              <a:buSzPts val="3200"/>
              <a:buFont typeface="Calibri"/>
              <a:buNone/>
            </a:pPr>
            <a:endParaRPr sz="1800" dirty="0">
              <a:solidFill>
                <a:schemeClr val="dk1"/>
              </a:solidFill>
              <a:latin typeface="Calibri"/>
              <a:ea typeface="Calibri"/>
              <a:cs typeface="Calibri"/>
              <a:sym typeface="Calibri"/>
            </a:endParaRPr>
          </a:p>
          <a:p>
            <a:pPr marL="91440" marR="0" lvl="0" indent="111760" algn="l" rtl="0">
              <a:lnSpc>
                <a:spcPct val="90000"/>
              </a:lnSpc>
              <a:spcBef>
                <a:spcPts val="0"/>
              </a:spcBef>
              <a:spcAft>
                <a:spcPts val="0"/>
              </a:spcAft>
              <a:buClr>
                <a:schemeClr val="dk1"/>
              </a:buClr>
              <a:buSzPts val="3200"/>
              <a:buFont typeface="Calibri"/>
              <a:buNone/>
            </a:pPr>
            <a:endParaRPr sz="1800" dirty="0">
              <a:solidFill>
                <a:schemeClr val="dk1"/>
              </a:solidFill>
              <a:latin typeface="Calibri"/>
              <a:ea typeface="Calibri"/>
              <a:cs typeface="Calibri"/>
              <a:sym typeface="Calibri"/>
            </a:endParaRPr>
          </a:p>
          <a:p>
            <a:pPr marL="91440" marR="0" lvl="0" indent="111760" algn="l" rtl="0">
              <a:lnSpc>
                <a:spcPct val="90000"/>
              </a:lnSpc>
              <a:spcBef>
                <a:spcPts val="0"/>
              </a:spcBef>
              <a:spcAft>
                <a:spcPts val="0"/>
              </a:spcAft>
              <a:buClr>
                <a:schemeClr val="dk1"/>
              </a:buClr>
              <a:buSzPts val="3200"/>
              <a:buFont typeface="Calibri"/>
              <a:buNone/>
            </a:pPr>
            <a:endParaRPr sz="1800" dirty="0">
              <a:solidFill>
                <a:schemeClr val="dk1"/>
              </a:solidFill>
              <a:latin typeface="Calibri"/>
              <a:ea typeface="Calibri"/>
              <a:cs typeface="Calibri"/>
              <a:sym typeface="Calibri"/>
            </a:endParaRPr>
          </a:p>
          <a:p>
            <a:pPr marL="91440" marR="0" lvl="0" indent="111760" algn="l" rtl="0">
              <a:lnSpc>
                <a:spcPct val="90000"/>
              </a:lnSpc>
              <a:spcBef>
                <a:spcPts val="0"/>
              </a:spcBef>
              <a:spcAft>
                <a:spcPts val="0"/>
              </a:spcAft>
              <a:buClr>
                <a:schemeClr val="dk1"/>
              </a:buClr>
              <a:buSzPts val="3200"/>
              <a:buFont typeface="Calibri"/>
              <a:buNone/>
            </a:pPr>
            <a:endParaRPr sz="1800" dirty="0">
              <a:solidFill>
                <a:schemeClr val="dk1"/>
              </a:solidFill>
              <a:latin typeface="Calibri"/>
              <a:ea typeface="Calibri"/>
              <a:cs typeface="Calibri"/>
              <a:sym typeface="Calibri"/>
            </a:endParaRPr>
          </a:p>
          <a:p>
            <a:pPr marL="91440" marR="0" lvl="0" indent="111760" algn="l" rtl="0">
              <a:lnSpc>
                <a:spcPct val="90000"/>
              </a:lnSpc>
              <a:spcBef>
                <a:spcPts val="0"/>
              </a:spcBef>
              <a:spcAft>
                <a:spcPts val="0"/>
              </a:spcAft>
              <a:buClr>
                <a:schemeClr val="dk1"/>
              </a:buClr>
              <a:buSzPts val="3200"/>
              <a:buFont typeface="Calibri"/>
              <a:buNone/>
            </a:pPr>
            <a:endParaRPr sz="1800" dirty="0">
              <a:solidFill>
                <a:schemeClr val="dk1"/>
              </a:solidFill>
              <a:latin typeface="Calibri"/>
              <a:ea typeface="Calibri"/>
              <a:cs typeface="Calibri"/>
              <a:sym typeface="Calibri"/>
            </a:endParaRPr>
          </a:p>
          <a:p>
            <a:pPr marL="91440" marR="0" lvl="0" indent="111760" algn="l" rtl="0">
              <a:lnSpc>
                <a:spcPct val="90000"/>
              </a:lnSpc>
              <a:spcBef>
                <a:spcPts val="0"/>
              </a:spcBef>
              <a:spcAft>
                <a:spcPts val="0"/>
              </a:spcAft>
              <a:buClr>
                <a:schemeClr val="dk1"/>
              </a:buClr>
              <a:buSzPts val="3200"/>
              <a:buFont typeface="Calibri"/>
              <a:buNone/>
            </a:pPr>
            <a:endParaRPr sz="1800" dirty="0">
              <a:solidFill>
                <a:schemeClr val="dk1"/>
              </a:solidFill>
              <a:latin typeface="Calibri"/>
              <a:ea typeface="Calibri"/>
              <a:cs typeface="Calibri"/>
              <a:sym typeface="Calibri"/>
            </a:endParaRPr>
          </a:p>
          <a:p>
            <a:pPr marL="91440" marR="0" lvl="0" indent="111760" algn="l" rtl="0">
              <a:lnSpc>
                <a:spcPct val="90000"/>
              </a:lnSpc>
              <a:spcBef>
                <a:spcPts val="0"/>
              </a:spcBef>
              <a:spcAft>
                <a:spcPts val="0"/>
              </a:spcAft>
              <a:buClr>
                <a:schemeClr val="dk1"/>
              </a:buClr>
              <a:buSzPts val="3200"/>
              <a:buFont typeface="Calibri"/>
              <a:buNone/>
            </a:pPr>
            <a:endParaRPr sz="1800" dirty="0">
              <a:solidFill>
                <a:schemeClr val="dk1"/>
              </a:solidFill>
              <a:latin typeface="Calibri"/>
              <a:ea typeface="Calibri"/>
              <a:cs typeface="Calibri"/>
              <a:sym typeface="Calibri"/>
            </a:endParaRPr>
          </a:p>
          <a:p>
            <a:pPr marL="91440" marR="0" lvl="0" indent="111760" algn="l" rtl="0">
              <a:lnSpc>
                <a:spcPct val="90000"/>
              </a:lnSpc>
              <a:spcBef>
                <a:spcPts val="0"/>
              </a:spcBef>
              <a:spcAft>
                <a:spcPts val="0"/>
              </a:spcAft>
              <a:buClr>
                <a:schemeClr val="dk1"/>
              </a:buClr>
              <a:buSzPts val="3200"/>
              <a:buFont typeface="Calibri"/>
              <a:buNone/>
            </a:pPr>
            <a:endParaRPr sz="1800" dirty="0">
              <a:solidFill>
                <a:schemeClr val="dk1"/>
              </a:solidFill>
              <a:latin typeface="Calibri"/>
              <a:ea typeface="Calibri"/>
              <a:cs typeface="Calibri"/>
              <a:sym typeface="Calibri"/>
            </a:endParaRPr>
          </a:p>
        </p:txBody>
      </p:sp>
      <p:pic>
        <p:nvPicPr>
          <p:cNvPr id="305" name="Google Shape;305;p44"/>
          <p:cNvPicPr preferRelativeResize="0"/>
          <p:nvPr/>
        </p:nvPicPr>
        <p:blipFill rotWithShape="1">
          <a:blip r:embed="rId3">
            <a:alphaModFix/>
          </a:blip>
          <a:srcRect r="47854" b="82587"/>
          <a:stretch/>
        </p:blipFill>
        <p:spPr>
          <a:xfrm>
            <a:off x="1453538" y="4595813"/>
            <a:ext cx="7145338" cy="1590675"/>
          </a:xfrm>
          <a:prstGeom prst="rect">
            <a:avLst/>
          </a:prstGeom>
          <a:noFill/>
          <a:ln>
            <a:noFill/>
          </a:ln>
        </p:spPr>
      </p:pic>
      <p:pic>
        <p:nvPicPr>
          <p:cNvPr id="3" name="Image 2">
            <a:extLst>
              <a:ext uri="{FF2B5EF4-FFF2-40B4-BE49-F238E27FC236}">
                <a16:creationId xmlns:a16="http://schemas.microsoft.com/office/drawing/2014/main" id="{C0339DFC-999C-7049-FD47-2B3C0B0F2DB8}"/>
              </a:ext>
            </a:extLst>
          </p:cNvPr>
          <p:cNvPicPr>
            <a:picLocks noChangeAspect="1"/>
          </p:cNvPicPr>
          <p:nvPr/>
        </p:nvPicPr>
        <p:blipFill>
          <a:blip r:embed="rId4"/>
          <a:stretch>
            <a:fillRect/>
          </a:stretch>
        </p:blipFill>
        <p:spPr>
          <a:xfrm>
            <a:off x="9034272" y="2011045"/>
            <a:ext cx="2768536" cy="3544697"/>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0" name="Google Shape;310;p45"/>
          <p:cNvSpPr txBox="1">
            <a:spLocks noGrp="1"/>
          </p:cNvSpPr>
          <p:nvPr>
            <p:ph type="title"/>
          </p:nvPr>
        </p:nvSpPr>
        <p:spPr>
          <a:xfrm>
            <a:off x="771525" y="365125"/>
            <a:ext cx="10582275" cy="1090121"/>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400"/>
              <a:buFont typeface="Calibri"/>
              <a:buNone/>
            </a:pPr>
            <a:r>
              <a:rPr lang="en-US" b="1" dirty="0">
                <a:solidFill>
                  <a:srgbClr val="FF9900"/>
                </a:solidFill>
                <a:latin typeface="Calibri"/>
                <a:ea typeface="Calibri"/>
                <a:cs typeface="Calibri"/>
                <a:sym typeface="Calibri"/>
              </a:rPr>
              <a:t>III- Elasticity </a:t>
            </a:r>
            <a:endParaRPr dirty="0">
              <a:solidFill>
                <a:srgbClr val="FF9900"/>
              </a:solidFill>
              <a:latin typeface="Calibri"/>
              <a:ea typeface="Calibri"/>
              <a:cs typeface="Calibri"/>
              <a:sym typeface="Calibri"/>
            </a:endParaRPr>
          </a:p>
        </p:txBody>
      </p:sp>
      <p:sp>
        <p:nvSpPr>
          <p:cNvPr id="311" name="Google Shape;311;p45"/>
          <p:cNvSpPr txBox="1">
            <a:spLocks noGrp="1"/>
          </p:cNvSpPr>
          <p:nvPr>
            <p:ph type="body" idx="1"/>
          </p:nvPr>
        </p:nvSpPr>
        <p:spPr>
          <a:xfrm>
            <a:off x="140677" y="1825625"/>
            <a:ext cx="8683283" cy="4351338"/>
          </a:xfrm>
          <a:prstGeom prst="rect">
            <a:avLst/>
          </a:prstGeom>
          <a:noFill/>
          <a:ln>
            <a:noFill/>
          </a:ln>
        </p:spPr>
        <p:txBody>
          <a:bodyPr spcFirstLastPara="1" wrap="square" lIns="91425" tIns="45700" rIns="91425" bIns="45700" anchor="t" anchorCtr="0">
            <a:normAutofit/>
          </a:bodyPr>
          <a:lstStyle/>
          <a:p>
            <a:pPr marL="91440" lvl="0" indent="-91440" algn="just" rtl="0">
              <a:lnSpc>
                <a:spcPct val="90000"/>
              </a:lnSpc>
              <a:spcBef>
                <a:spcPts val="0"/>
              </a:spcBef>
              <a:spcAft>
                <a:spcPts val="0"/>
              </a:spcAft>
              <a:buClr>
                <a:schemeClr val="dk1"/>
              </a:buClr>
              <a:buSzPts val="3200"/>
              <a:buFont typeface="Noto Sans"/>
              <a:buChar char="▪"/>
            </a:pPr>
            <a:r>
              <a:rPr lang="en-US" sz="2600" dirty="0"/>
              <a:t>The price of popcorn goes up 20% and the quantity demanded goes down 10%.</a:t>
            </a:r>
            <a:endParaRPr sz="2600" dirty="0"/>
          </a:p>
          <a:p>
            <a:pPr marL="91440" lvl="0" indent="-91440" algn="just" rtl="0">
              <a:lnSpc>
                <a:spcPct val="90000"/>
              </a:lnSpc>
              <a:spcBef>
                <a:spcPts val="1400"/>
              </a:spcBef>
              <a:spcAft>
                <a:spcPts val="0"/>
              </a:spcAft>
              <a:buClr>
                <a:schemeClr val="dk1"/>
              </a:buClr>
              <a:buSzPts val="3200"/>
              <a:buFont typeface="Noto Sans"/>
              <a:buChar char="▪"/>
            </a:pPr>
            <a:r>
              <a:rPr lang="en-US" sz="2600" dirty="0"/>
              <a:t>The price elasticity of demand is:</a:t>
            </a:r>
            <a:endParaRPr sz="2600" dirty="0"/>
          </a:p>
          <a:p>
            <a:pPr marL="0" lvl="0" indent="0" algn="l" rtl="0">
              <a:lnSpc>
                <a:spcPct val="90000"/>
              </a:lnSpc>
              <a:spcBef>
                <a:spcPts val="1000"/>
              </a:spcBef>
              <a:spcAft>
                <a:spcPts val="0"/>
              </a:spcAft>
              <a:buClr>
                <a:schemeClr val="dk1"/>
              </a:buClr>
              <a:buSzPts val="2800"/>
              <a:buNone/>
            </a:pPr>
            <a:endParaRPr sz="2600" dirty="0"/>
          </a:p>
          <a:p>
            <a:pPr marL="0" lvl="0" indent="0" algn="l" rtl="0">
              <a:lnSpc>
                <a:spcPct val="90000"/>
              </a:lnSpc>
              <a:spcBef>
                <a:spcPts val="1000"/>
              </a:spcBef>
              <a:spcAft>
                <a:spcPts val="0"/>
              </a:spcAft>
              <a:buClr>
                <a:schemeClr val="dk1"/>
              </a:buClr>
              <a:buSzPts val="2800"/>
              <a:buNone/>
            </a:pPr>
            <a:endParaRPr dirty="0"/>
          </a:p>
        </p:txBody>
      </p:sp>
      <p:grpSp>
        <p:nvGrpSpPr>
          <p:cNvPr id="312" name="Google Shape;312;p45"/>
          <p:cNvGrpSpPr/>
          <p:nvPr/>
        </p:nvGrpSpPr>
        <p:grpSpPr>
          <a:xfrm>
            <a:off x="474785" y="4334608"/>
            <a:ext cx="7965831" cy="1723292"/>
            <a:chOff x="678" y="2496"/>
            <a:chExt cx="4426" cy="1005"/>
          </a:xfrm>
        </p:grpSpPr>
        <p:sp>
          <p:nvSpPr>
            <p:cNvPr id="313" name="Google Shape;313;p45"/>
            <p:cNvSpPr/>
            <p:nvPr/>
          </p:nvSpPr>
          <p:spPr>
            <a:xfrm>
              <a:off x="678" y="2861"/>
              <a:ext cx="276" cy="271"/>
            </a:xfrm>
            <a:prstGeom prst="rect">
              <a:avLst/>
            </a:prstGeom>
            <a:solidFill>
              <a:srgbClr val="00FF00"/>
            </a:solidFill>
            <a:ln>
              <a:noFill/>
            </a:ln>
          </p:spPr>
          <p:txBody>
            <a:bodyPr spcFirstLastPara="1" wrap="square" lIns="0" tIns="0" rIns="0" bIns="0" anchor="ctr" anchorCtr="0">
              <a:noAutofit/>
            </a:bodyPr>
            <a:lstStyle/>
            <a:p>
              <a:pPr marL="0" marR="0" lvl="0" indent="0" algn="r" rtl="0">
                <a:lnSpc>
                  <a:spcPct val="100000"/>
                </a:lnSpc>
                <a:spcBef>
                  <a:spcPts val="0"/>
                </a:spcBef>
                <a:spcAft>
                  <a:spcPts val="0"/>
                </a:spcAft>
                <a:buClr>
                  <a:srgbClr val="000000"/>
                </a:buClr>
                <a:buSzPts val="2800"/>
                <a:buFont typeface="Arial"/>
                <a:buNone/>
              </a:pPr>
              <a:r>
                <a:rPr lang="en-US" sz="2800" b="0" i="1" u="none" strike="noStrike" cap="none" dirty="0">
                  <a:solidFill>
                    <a:srgbClr val="000000"/>
                  </a:solidFill>
                  <a:latin typeface="Arial"/>
                  <a:ea typeface="Arial"/>
                  <a:cs typeface="Arial"/>
                  <a:sym typeface="Arial"/>
                </a:rPr>
                <a:t>(E)</a:t>
              </a:r>
              <a:endParaRPr sz="2800" b="0" i="0" u="none" strike="noStrike" cap="none" dirty="0">
                <a:solidFill>
                  <a:schemeClr val="dk1"/>
                </a:solidFill>
                <a:latin typeface="Times New Roman"/>
                <a:ea typeface="Times New Roman"/>
                <a:cs typeface="Times New Roman"/>
                <a:sym typeface="Times New Roman"/>
              </a:endParaRPr>
            </a:p>
          </p:txBody>
        </p:sp>
        <p:sp>
          <p:nvSpPr>
            <p:cNvPr id="314" name="Google Shape;314;p45"/>
            <p:cNvSpPr/>
            <p:nvPr/>
          </p:nvSpPr>
          <p:spPr>
            <a:xfrm>
              <a:off x="1012" y="2844"/>
              <a:ext cx="139" cy="310"/>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rgbClr val="000000"/>
                </a:buClr>
                <a:buSzPts val="3200"/>
                <a:buFont typeface="Arial"/>
                <a:buNone/>
              </a:pPr>
              <a:r>
                <a:rPr lang="en-US" sz="3200" b="0" i="1" u="none" strike="noStrike" cap="none">
                  <a:solidFill>
                    <a:srgbClr val="000000"/>
                  </a:solidFill>
                  <a:latin typeface="Arial"/>
                  <a:ea typeface="Arial"/>
                  <a:cs typeface="Arial"/>
                  <a:sym typeface="Arial"/>
                </a:rPr>
                <a:t>=</a:t>
              </a:r>
              <a:endParaRPr sz="3200" b="0" i="0" u="none" strike="noStrike" cap="none">
                <a:solidFill>
                  <a:schemeClr val="dk1"/>
                </a:solidFill>
                <a:latin typeface="Times New Roman"/>
                <a:ea typeface="Times New Roman"/>
                <a:cs typeface="Times New Roman"/>
                <a:sym typeface="Times New Roman"/>
              </a:endParaRPr>
            </a:p>
          </p:txBody>
        </p:sp>
        <p:grpSp>
          <p:nvGrpSpPr>
            <p:cNvPr id="315" name="Google Shape;315;p45"/>
            <p:cNvGrpSpPr/>
            <p:nvPr/>
          </p:nvGrpSpPr>
          <p:grpSpPr>
            <a:xfrm>
              <a:off x="1206" y="2496"/>
              <a:ext cx="2247" cy="1005"/>
              <a:chOff x="1253" y="2623"/>
              <a:chExt cx="2247" cy="1005"/>
            </a:xfrm>
          </p:grpSpPr>
          <p:cxnSp>
            <p:nvCxnSpPr>
              <p:cNvPr id="316" name="Google Shape;316;p45"/>
              <p:cNvCxnSpPr/>
              <p:nvPr/>
            </p:nvCxnSpPr>
            <p:spPr>
              <a:xfrm>
                <a:off x="1253" y="3120"/>
                <a:ext cx="2247" cy="1"/>
              </a:xfrm>
              <a:prstGeom prst="straightConnector1">
                <a:avLst/>
              </a:prstGeom>
              <a:noFill/>
              <a:ln w="14275" cap="flat" cmpd="sng">
                <a:solidFill>
                  <a:srgbClr val="000000"/>
                </a:solidFill>
                <a:prstDash val="solid"/>
                <a:round/>
                <a:headEnd type="none" w="sm" len="sm"/>
                <a:tailEnd type="none" w="sm" len="sm"/>
              </a:ln>
            </p:spPr>
          </p:cxnSp>
          <p:sp>
            <p:nvSpPr>
              <p:cNvPr id="317" name="Google Shape;317;p45"/>
              <p:cNvSpPr/>
              <p:nvPr/>
            </p:nvSpPr>
            <p:spPr>
              <a:xfrm>
                <a:off x="1339" y="2623"/>
                <a:ext cx="1917" cy="262"/>
              </a:xfrm>
              <a:prstGeom prst="rect">
                <a:avLst/>
              </a:prstGeom>
              <a:solidFill>
                <a:srgbClr val="FFFF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2700"/>
                  <a:buFont typeface="Arial"/>
                  <a:buNone/>
                </a:pPr>
                <a:r>
                  <a:rPr lang="en-US" sz="2700" b="0" i="1" u="none" strike="noStrike" cap="none" dirty="0">
                    <a:solidFill>
                      <a:srgbClr val="000000"/>
                    </a:solidFill>
                    <a:latin typeface="Arial"/>
                    <a:ea typeface="Arial"/>
                    <a:cs typeface="Arial"/>
                    <a:sym typeface="Arial"/>
                  </a:rPr>
                  <a:t>percentage change in</a:t>
                </a:r>
                <a:endParaRPr sz="2400" b="0" i="0" u="none" strike="noStrike" cap="none" dirty="0">
                  <a:solidFill>
                    <a:schemeClr val="dk1"/>
                  </a:solidFill>
                  <a:latin typeface="Times New Roman"/>
                  <a:ea typeface="Times New Roman"/>
                  <a:cs typeface="Times New Roman"/>
                  <a:sym typeface="Times New Roman"/>
                </a:endParaRPr>
              </a:p>
            </p:txBody>
          </p:sp>
          <p:sp>
            <p:nvSpPr>
              <p:cNvPr id="318" name="Google Shape;318;p45"/>
              <p:cNvSpPr/>
              <p:nvPr/>
            </p:nvSpPr>
            <p:spPr>
              <a:xfrm>
                <a:off x="1459" y="2838"/>
                <a:ext cx="1696" cy="262"/>
              </a:xfrm>
              <a:prstGeom prst="rect">
                <a:avLst/>
              </a:prstGeom>
              <a:solidFill>
                <a:srgbClr val="FFFF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2700"/>
                  <a:buFont typeface="Arial"/>
                  <a:buNone/>
                </a:pPr>
                <a:r>
                  <a:rPr lang="en-US" sz="2700" b="0" i="1" u="none" strike="noStrike" cap="none" dirty="0">
                    <a:solidFill>
                      <a:srgbClr val="000000"/>
                    </a:solidFill>
                    <a:latin typeface="Arial"/>
                    <a:ea typeface="Arial"/>
                    <a:cs typeface="Arial"/>
                    <a:sym typeface="Arial"/>
                  </a:rPr>
                  <a:t>quantity demanded</a:t>
                </a:r>
                <a:endParaRPr sz="1400" b="0" i="0" u="none" strike="noStrike" cap="none" dirty="0">
                  <a:solidFill>
                    <a:srgbClr val="000000"/>
                  </a:solidFill>
                  <a:latin typeface="Arial"/>
                  <a:ea typeface="Arial"/>
                  <a:cs typeface="Arial"/>
                  <a:sym typeface="Arial"/>
                </a:endParaRPr>
              </a:p>
            </p:txBody>
          </p:sp>
          <p:sp>
            <p:nvSpPr>
              <p:cNvPr id="319" name="Google Shape;319;p45"/>
              <p:cNvSpPr/>
              <p:nvPr/>
            </p:nvSpPr>
            <p:spPr>
              <a:xfrm>
                <a:off x="1423" y="3150"/>
                <a:ext cx="1762" cy="262"/>
              </a:xfrm>
              <a:prstGeom prst="rect">
                <a:avLst/>
              </a:prstGeom>
              <a:solidFill>
                <a:srgbClr val="00FFF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2700"/>
                  <a:buFont typeface="Arial"/>
                  <a:buNone/>
                </a:pPr>
                <a:r>
                  <a:rPr lang="en-US" sz="2700" b="0" i="1" u="none" strike="noStrike" cap="none" dirty="0">
                    <a:solidFill>
                      <a:srgbClr val="000000"/>
                    </a:solidFill>
                    <a:latin typeface="Arial"/>
                    <a:ea typeface="Arial"/>
                    <a:cs typeface="Arial"/>
                    <a:sym typeface="Arial"/>
                  </a:rPr>
                  <a:t>percentage change </a:t>
                </a:r>
                <a:endParaRPr sz="1400" b="0" i="0" u="none" strike="noStrike" cap="none" dirty="0">
                  <a:solidFill>
                    <a:srgbClr val="000000"/>
                  </a:solidFill>
                  <a:latin typeface="Arial"/>
                  <a:ea typeface="Arial"/>
                  <a:cs typeface="Arial"/>
                  <a:sym typeface="Arial"/>
                </a:endParaRPr>
              </a:p>
            </p:txBody>
          </p:sp>
          <p:sp>
            <p:nvSpPr>
              <p:cNvPr id="320" name="Google Shape;320;p45"/>
              <p:cNvSpPr/>
              <p:nvPr/>
            </p:nvSpPr>
            <p:spPr>
              <a:xfrm>
                <a:off x="2056" y="3366"/>
                <a:ext cx="643" cy="262"/>
              </a:xfrm>
              <a:prstGeom prst="rect">
                <a:avLst/>
              </a:prstGeom>
              <a:solidFill>
                <a:srgbClr val="00FFFF"/>
              </a:solid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rgbClr val="000000"/>
                  </a:buClr>
                  <a:buSzPts val="2700"/>
                  <a:buFont typeface="Arial"/>
                  <a:buNone/>
                </a:pPr>
                <a:r>
                  <a:rPr lang="en-US" sz="2700" b="0" i="1" u="none" strike="noStrike" cap="none" dirty="0">
                    <a:solidFill>
                      <a:srgbClr val="000000"/>
                    </a:solidFill>
                    <a:latin typeface="Arial"/>
                    <a:ea typeface="Arial"/>
                    <a:cs typeface="Arial"/>
                    <a:sym typeface="Arial"/>
                  </a:rPr>
                  <a:t>in price</a:t>
                </a:r>
                <a:endParaRPr sz="2400" b="0" i="0" u="none" strike="noStrike" cap="none" dirty="0">
                  <a:solidFill>
                    <a:schemeClr val="dk1"/>
                  </a:solidFill>
                  <a:latin typeface="Times New Roman"/>
                  <a:ea typeface="Times New Roman"/>
                  <a:cs typeface="Times New Roman"/>
                  <a:sym typeface="Times New Roman"/>
                </a:endParaRPr>
              </a:p>
            </p:txBody>
          </p:sp>
        </p:grpSp>
        <p:sp>
          <p:nvSpPr>
            <p:cNvPr id="321" name="Google Shape;321;p45"/>
            <p:cNvSpPr/>
            <p:nvPr/>
          </p:nvSpPr>
          <p:spPr>
            <a:xfrm>
              <a:off x="3513" y="2844"/>
              <a:ext cx="139" cy="310"/>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rgbClr val="000000"/>
                </a:buClr>
                <a:buSzPts val="3200"/>
                <a:buFont typeface="Arial"/>
                <a:buNone/>
              </a:pPr>
              <a:r>
                <a:rPr lang="en-US" sz="3200" b="0" i="1" u="none" strike="noStrike" cap="none">
                  <a:solidFill>
                    <a:srgbClr val="000000"/>
                  </a:solidFill>
                  <a:latin typeface="Arial"/>
                  <a:ea typeface="Arial"/>
                  <a:cs typeface="Arial"/>
                  <a:sym typeface="Arial"/>
                </a:rPr>
                <a:t>=</a:t>
              </a:r>
              <a:endParaRPr sz="3200" b="0" i="0" u="none" strike="noStrike" cap="none">
                <a:solidFill>
                  <a:schemeClr val="dk1"/>
                </a:solidFill>
                <a:latin typeface="Times New Roman"/>
                <a:ea typeface="Times New Roman"/>
                <a:cs typeface="Times New Roman"/>
                <a:sym typeface="Times New Roman"/>
              </a:endParaRPr>
            </a:p>
          </p:txBody>
        </p:sp>
        <p:grpSp>
          <p:nvGrpSpPr>
            <p:cNvPr id="322" name="Google Shape;322;p45"/>
            <p:cNvGrpSpPr/>
            <p:nvPr/>
          </p:nvGrpSpPr>
          <p:grpSpPr>
            <a:xfrm>
              <a:off x="3708" y="2712"/>
              <a:ext cx="580" cy="574"/>
              <a:chOff x="3806" y="2712"/>
              <a:chExt cx="580" cy="574"/>
            </a:xfrm>
          </p:grpSpPr>
          <p:cxnSp>
            <p:nvCxnSpPr>
              <p:cNvPr id="323" name="Google Shape;323;p45"/>
              <p:cNvCxnSpPr/>
              <p:nvPr/>
            </p:nvCxnSpPr>
            <p:spPr>
              <a:xfrm>
                <a:off x="3806" y="2994"/>
                <a:ext cx="580" cy="0"/>
              </a:xfrm>
              <a:prstGeom prst="straightConnector1">
                <a:avLst/>
              </a:prstGeom>
              <a:noFill/>
              <a:ln w="14275" cap="flat" cmpd="sng">
                <a:solidFill>
                  <a:srgbClr val="000000"/>
                </a:solidFill>
                <a:prstDash val="solid"/>
                <a:round/>
                <a:headEnd type="none" w="sm" len="sm"/>
                <a:tailEnd type="none" w="sm" len="sm"/>
              </a:ln>
            </p:spPr>
          </p:cxnSp>
          <p:sp>
            <p:nvSpPr>
              <p:cNvPr id="324" name="Google Shape;324;p45"/>
              <p:cNvSpPr/>
              <p:nvPr/>
            </p:nvSpPr>
            <p:spPr>
              <a:xfrm>
                <a:off x="3820" y="2712"/>
                <a:ext cx="510" cy="262"/>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2700"/>
                  <a:buFont typeface="Arial"/>
                  <a:buNone/>
                </a:pPr>
                <a:r>
                  <a:rPr lang="en-US" sz="2700" b="0" i="1" u="none" strike="noStrike" cap="none">
                    <a:solidFill>
                      <a:srgbClr val="000000"/>
                    </a:solidFill>
                    <a:latin typeface="Arial"/>
                    <a:ea typeface="Arial"/>
                    <a:cs typeface="Arial"/>
                    <a:sym typeface="Arial"/>
                  </a:rPr>
                  <a:t>–10%</a:t>
                </a:r>
                <a:endParaRPr sz="2400" b="0" i="0" u="none" strike="noStrike" cap="none">
                  <a:solidFill>
                    <a:schemeClr val="dk1"/>
                  </a:solidFill>
                  <a:latin typeface="Times New Roman"/>
                  <a:ea typeface="Times New Roman"/>
                  <a:cs typeface="Times New Roman"/>
                  <a:sym typeface="Times New Roman"/>
                </a:endParaRPr>
              </a:p>
            </p:txBody>
          </p:sp>
          <p:sp>
            <p:nvSpPr>
              <p:cNvPr id="325" name="Google Shape;325;p45"/>
              <p:cNvSpPr/>
              <p:nvPr/>
            </p:nvSpPr>
            <p:spPr>
              <a:xfrm>
                <a:off x="3880" y="3024"/>
                <a:ext cx="399" cy="262"/>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2700"/>
                  <a:buFont typeface="Arial"/>
                  <a:buNone/>
                </a:pPr>
                <a:r>
                  <a:rPr lang="en-US" sz="2700" b="0" i="1" u="none" strike="noStrike" cap="none">
                    <a:solidFill>
                      <a:srgbClr val="000000"/>
                    </a:solidFill>
                    <a:latin typeface="Arial"/>
                    <a:ea typeface="Arial"/>
                    <a:cs typeface="Arial"/>
                    <a:sym typeface="Arial"/>
                  </a:rPr>
                  <a:t>20%</a:t>
                </a:r>
                <a:endParaRPr sz="2400" b="0" i="0" u="none" strike="noStrike" cap="none">
                  <a:solidFill>
                    <a:schemeClr val="dk1"/>
                  </a:solidFill>
                  <a:latin typeface="Times New Roman"/>
                  <a:ea typeface="Times New Roman"/>
                  <a:cs typeface="Times New Roman"/>
                  <a:sym typeface="Times New Roman"/>
                </a:endParaRPr>
              </a:p>
            </p:txBody>
          </p:sp>
        </p:grpSp>
        <p:sp>
          <p:nvSpPr>
            <p:cNvPr id="326" name="Google Shape;326;p45"/>
            <p:cNvSpPr/>
            <p:nvPr/>
          </p:nvSpPr>
          <p:spPr>
            <a:xfrm>
              <a:off x="4586" y="2861"/>
              <a:ext cx="518" cy="271"/>
            </a:xfrm>
            <a:prstGeom prst="rect">
              <a:avLst/>
            </a:prstGeom>
            <a:noFill/>
            <a:ln>
              <a:noFill/>
            </a:ln>
          </p:spPr>
          <p:txBody>
            <a:bodyPr spcFirstLastPara="1" wrap="square" lIns="0" tIns="0" rIns="0" bIns="0" anchor="ctr" anchorCtr="0">
              <a:noAutofit/>
            </a:bodyPr>
            <a:lstStyle/>
            <a:p>
              <a:pPr marL="0" marR="0" lvl="0" indent="0" algn="r" rtl="0">
                <a:lnSpc>
                  <a:spcPct val="100000"/>
                </a:lnSpc>
                <a:spcBef>
                  <a:spcPts val="0"/>
                </a:spcBef>
                <a:spcAft>
                  <a:spcPts val="0"/>
                </a:spcAft>
                <a:buClr>
                  <a:srgbClr val="000000"/>
                </a:buClr>
                <a:buSzPts val="2800"/>
                <a:buFont typeface="Arial"/>
                <a:buNone/>
              </a:pPr>
              <a:r>
                <a:rPr lang="en-US" sz="2800" b="0" i="1" u="none" strike="noStrike" cap="none">
                  <a:solidFill>
                    <a:srgbClr val="000000"/>
                  </a:solidFill>
                  <a:latin typeface="Arial"/>
                  <a:ea typeface="Arial"/>
                  <a:cs typeface="Arial"/>
                  <a:sym typeface="Arial"/>
                </a:rPr>
                <a:t>– 0.5 </a:t>
              </a:r>
              <a:endParaRPr sz="2800" b="0" i="0" u="none" strike="noStrike" cap="none">
                <a:solidFill>
                  <a:schemeClr val="dk1"/>
                </a:solidFill>
                <a:latin typeface="Times New Roman"/>
                <a:ea typeface="Times New Roman"/>
                <a:cs typeface="Times New Roman"/>
                <a:sym typeface="Times New Roman"/>
              </a:endParaRPr>
            </a:p>
          </p:txBody>
        </p:sp>
        <p:sp>
          <p:nvSpPr>
            <p:cNvPr id="327" name="Google Shape;327;p45"/>
            <p:cNvSpPr/>
            <p:nvPr/>
          </p:nvSpPr>
          <p:spPr>
            <a:xfrm>
              <a:off x="4348" y="2844"/>
              <a:ext cx="139" cy="310"/>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rgbClr val="000000"/>
                </a:buClr>
                <a:buSzPts val="3200"/>
                <a:buFont typeface="Arial"/>
                <a:buNone/>
              </a:pPr>
              <a:r>
                <a:rPr lang="en-US" sz="3200" b="0" i="1" u="none" strike="noStrike" cap="none">
                  <a:solidFill>
                    <a:srgbClr val="000000"/>
                  </a:solidFill>
                  <a:latin typeface="Arial"/>
                  <a:ea typeface="Arial"/>
                  <a:cs typeface="Arial"/>
                  <a:sym typeface="Arial"/>
                </a:rPr>
                <a:t>=</a:t>
              </a:r>
              <a:endParaRPr sz="3200" b="0" i="0" u="none" strike="noStrike" cap="none">
                <a:solidFill>
                  <a:schemeClr val="dk1"/>
                </a:solidFill>
                <a:latin typeface="Times New Roman"/>
                <a:ea typeface="Times New Roman"/>
                <a:cs typeface="Times New Roman"/>
                <a:sym typeface="Times New Roman"/>
              </a:endParaRPr>
            </a:p>
          </p:txBody>
        </p:sp>
      </p:grpSp>
      <p:pic>
        <p:nvPicPr>
          <p:cNvPr id="4" name="Image 3">
            <a:extLst>
              <a:ext uri="{FF2B5EF4-FFF2-40B4-BE49-F238E27FC236}">
                <a16:creationId xmlns:a16="http://schemas.microsoft.com/office/drawing/2014/main" id="{A9F52D27-50C0-744F-A467-E77887019E27}"/>
              </a:ext>
            </a:extLst>
          </p:cNvPr>
          <p:cNvPicPr>
            <a:picLocks noChangeAspect="1"/>
          </p:cNvPicPr>
          <p:nvPr/>
        </p:nvPicPr>
        <p:blipFill>
          <a:blip r:embed="rId3"/>
          <a:stretch>
            <a:fillRect/>
          </a:stretch>
        </p:blipFill>
        <p:spPr>
          <a:xfrm>
            <a:off x="8913660" y="3244786"/>
            <a:ext cx="3105150" cy="1314450"/>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a:buClr>
                <a:schemeClr val="lt1"/>
              </a:buClr>
              <a:buSzPts val="4400"/>
            </a:pPr>
            <a:r>
              <a:rPr lang="en-US" b="1" dirty="0">
                <a:solidFill>
                  <a:srgbClr val="FF9900"/>
                </a:solidFill>
              </a:rPr>
              <a:t>III- Elasticity </a:t>
            </a:r>
            <a:endParaRPr b="1" dirty="0">
              <a:solidFill>
                <a:srgbClr val="FF9900"/>
              </a:solidFill>
            </a:endParaRPr>
          </a:p>
        </p:txBody>
      </p:sp>
      <p:sp>
        <p:nvSpPr>
          <p:cNvPr id="333" name="Google Shape;333;p46"/>
          <p:cNvSpPr txBox="1">
            <a:spLocks noGrp="1"/>
          </p:cNvSpPr>
          <p:nvPr>
            <p:ph type="body" idx="1"/>
          </p:nvPr>
        </p:nvSpPr>
        <p:spPr>
          <a:xfrm>
            <a:off x="0" y="1825625"/>
            <a:ext cx="8782050"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b="1" dirty="0"/>
              <a:t>	III-2-</a:t>
            </a:r>
            <a:r>
              <a:rPr lang="en-US" dirty="0"/>
              <a:t> </a:t>
            </a:r>
            <a:r>
              <a:rPr lang="en-US" b="1" dirty="0"/>
              <a:t>Elastic versus Inelastic Demand</a:t>
            </a:r>
          </a:p>
          <a:p>
            <a:pPr marL="228600" lvl="0" indent="-228600" algn="just" rtl="0">
              <a:lnSpc>
                <a:spcPct val="90000"/>
              </a:lnSpc>
              <a:spcBef>
                <a:spcPts val="1000"/>
              </a:spcBef>
              <a:spcAft>
                <a:spcPts val="0"/>
              </a:spcAft>
              <a:buClr>
                <a:schemeClr val="dk1"/>
              </a:buClr>
              <a:buSzPts val="2800"/>
              <a:buChar char="•"/>
            </a:pPr>
            <a:r>
              <a:rPr lang="en-US" sz="2600" dirty="0"/>
              <a:t>Demand can be elastic, inelastic, or unitary elastic</a:t>
            </a:r>
            <a:endParaRPr sz="2600" dirty="0"/>
          </a:p>
          <a:p>
            <a:pPr marL="0" lvl="0" indent="0" algn="just" rtl="0">
              <a:lnSpc>
                <a:spcPct val="90000"/>
              </a:lnSpc>
              <a:spcBef>
                <a:spcPts val="1000"/>
              </a:spcBef>
              <a:spcAft>
                <a:spcPts val="0"/>
              </a:spcAft>
              <a:buClr>
                <a:schemeClr val="dk1"/>
              </a:buClr>
              <a:buSzPts val="2800"/>
              <a:buNone/>
            </a:pPr>
            <a:r>
              <a:rPr lang="en-US" sz="2600" b="1" dirty="0"/>
              <a:t>		III-2-1- </a:t>
            </a:r>
            <a:r>
              <a:rPr lang="en-US" sz="2600" b="1" dirty="0">
                <a:highlight>
                  <a:srgbClr val="FFFF00"/>
                </a:highlight>
              </a:rPr>
              <a:t>Elastic Demand</a:t>
            </a:r>
            <a:r>
              <a:rPr lang="en-US" sz="2600" b="1" dirty="0"/>
              <a:t>: </a:t>
            </a:r>
            <a:r>
              <a:rPr lang="en-US" sz="2600" dirty="0"/>
              <a:t>Consumer response is large relative to the change in price.</a:t>
            </a:r>
          </a:p>
          <a:p>
            <a:pPr marL="0" lvl="0" indent="0" algn="just" rtl="0">
              <a:lnSpc>
                <a:spcPct val="90000"/>
              </a:lnSpc>
              <a:spcBef>
                <a:spcPts val="1000"/>
              </a:spcBef>
              <a:spcAft>
                <a:spcPts val="0"/>
              </a:spcAft>
              <a:buClr>
                <a:schemeClr val="dk1"/>
              </a:buClr>
              <a:buSzPts val="2800"/>
              <a:buNone/>
            </a:pPr>
            <a:endParaRPr sz="2600" dirty="0"/>
          </a:p>
          <a:p>
            <a:pPr marL="91440" lvl="0" indent="-91440" algn="just" rtl="0">
              <a:lnSpc>
                <a:spcPct val="90000"/>
              </a:lnSpc>
              <a:spcBef>
                <a:spcPts val="0"/>
              </a:spcBef>
              <a:spcAft>
                <a:spcPts val="0"/>
              </a:spcAft>
              <a:buClr>
                <a:schemeClr val="dk1"/>
              </a:buClr>
              <a:buSzPts val="3200"/>
              <a:buChar char=" "/>
            </a:pPr>
            <a:r>
              <a:rPr lang="en-US" sz="2600" dirty="0"/>
              <a:t>	</a:t>
            </a:r>
            <a:r>
              <a:rPr lang="en-US" sz="2600" b="1" dirty="0"/>
              <a:t> 	III-2-2- </a:t>
            </a:r>
            <a:r>
              <a:rPr lang="en-US" sz="2600" b="1" dirty="0">
                <a:highlight>
                  <a:srgbClr val="00FF00"/>
                </a:highlight>
              </a:rPr>
              <a:t>Inelastic Demand</a:t>
            </a:r>
            <a:r>
              <a:rPr lang="en-US" sz="2600" b="1" dirty="0"/>
              <a:t>: </a:t>
            </a:r>
            <a:r>
              <a:rPr lang="en-US" sz="2600" dirty="0"/>
              <a:t>Demand is inelastic if the absolute value of E is less than 1.</a:t>
            </a:r>
            <a:endParaRPr sz="2600" dirty="0"/>
          </a:p>
          <a:p>
            <a:pPr marL="91440" lvl="0" indent="-91440" algn="just" rtl="0">
              <a:lnSpc>
                <a:spcPct val="90000"/>
              </a:lnSpc>
              <a:spcBef>
                <a:spcPts val="1400"/>
              </a:spcBef>
              <a:spcAft>
                <a:spcPts val="0"/>
              </a:spcAft>
              <a:buClr>
                <a:schemeClr val="dk1"/>
              </a:buClr>
              <a:buSzPts val="3200"/>
              <a:buChar char=" "/>
            </a:pPr>
            <a:r>
              <a:rPr lang="en-US" sz="2600" dirty="0"/>
              <a:t>In this case, consumers are not very responsive to price changes.</a:t>
            </a:r>
            <a:endParaRPr sz="2600" dirty="0"/>
          </a:p>
          <a:p>
            <a:pPr marL="228600" lvl="0" indent="-50800" algn="l" rtl="0">
              <a:lnSpc>
                <a:spcPct val="90000"/>
              </a:lnSpc>
              <a:spcBef>
                <a:spcPts val="1000"/>
              </a:spcBef>
              <a:spcAft>
                <a:spcPts val="0"/>
              </a:spcAft>
              <a:buClr>
                <a:schemeClr val="dk1"/>
              </a:buClr>
              <a:buSzPts val="2800"/>
              <a:buNone/>
            </a:pPr>
            <a:endParaRPr dirty="0"/>
          </a:p>
          <a:p>
            <a:pPr marL="228600" lvl="0" indent="-50800" algn="l" rtl="0">
              <a:lnSpc>
                <a:spcPct val="90000"/>
              </a:lnSpc>
              <a:spcBef>
                <a:spcPts val="1000"/>
              </a:spcBef>
              <a:spcAft>
                <a:spcPts val="0"/>
              </a:spcAft>
              <a:buClr>
                <a:schemeClr val="dk1"/>
              </a:buClr>
              <a:buSzPts val="2800"/>
              <a:buNone/>
            </a:pPr>
            <a:endParaRPr dirty="0"/>
          </a:p>
        </p:txBody>
      </p:sp>
      <p:pic>
        <p:nvPicPr>
          <p:cNvPr id="29698" name="Picture 2" descr="Elastic Demand vs Inelastic Demand | Top 7 Useful Differences">
            <a:extLst>
              <a:ext uri="{FF2B5EF4-FFF2-40B4-BE49-F238E27FC236}">
                <a16:creationId xmlns:a16="http://schemas.microsoft.com/office/drawing/2014/main" id="{2AB0AD2B-BB27-4C1D-7CD5-420A7555C7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7775" y="1690688"/>
            <a:ext cx="3143250" cy="42163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sp>
        <p:nvSpPr>
          <p:cNvPr id="338" name="Google Shape;338;p47"/>
          <p:cNvSpPr txBox="1">
            <a:spLocks noGrp="1"/>
          </p:cNvSpPr>
          <p:nvPr>
            <p:ph type="title"/>
          </p:nvPr>
        </p:nvSpPr>
        <p:spPr>
          <a:xfrm>
            <a:off x="1231582" y="264541"/>
            <a:ext cx="6385560" cy="1325563"/>
          </a:xfrm>
          <a:prstGeom prst="rect">
            <a:avLst/>
          </a:prstGeom>
          <a:noFill/>
          <a:ln>
            <a:noFill/>
          </a:ln>
        </p:spPr>
        <p:txBody>
          <a:bodyPr spcFirstLastPara="1" wrap="square" lIns="91425" tIns="45700" rIns="91425" bIns="45700" anchor="ctr" anchorCtr="0">
            <a:normAutofit/>
          </a:bodyPr>
          <a:lstStyle/>
          <a:p>
            <a:pPr algn="ctr">
              <a:buClr>
                <a:schemeClr val="lt1"/>
              </a:buClr>
              <a:buSzPts val="4400"/>
            </a:pPr>
            <a:r>
              <a:rPr lang="en-US" b="1" dirty="0">
                <a:solidFill>
                  <a:srgbClr val="FF9900"/>
                </a:solidFill>
              </a:rPr>
              <a:t>III- Elasticity </a:t>
            </a:r>
            <a:endParaRPr b="1" dirty="0">
              <a:solidFill>
                <a:srgbClr val="FF9900"/>
              </a:solidFill>
            </a:endParaRPr>
          </a:p>
        </p:txBody>
      </p:sp>
      <p:sp>
        <p:nvSpPr>
          <p:cNvPr id="339" name="Google Shape;339;p47"/>
          <p:cNvSpPr txBox="1">
            <a:spLocks noGrp="1"/>
          </p:cNvSpPr>
          <p:nvPr>
            <p:ph type="body" idx="1"/>
          </p:nvPr>
        </p:nvSpPr>
        <p:spPr>
          <a:xfrm>
            <a:off x="76200" y="1690688"/>
            <a:ext cx="8696325" cy="4486275"/>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3200"/>
              <a:buNone/>
            </a:pPr>
            <a:r>
              <a:rPr lang="en-US" b="1" dirty="0"/>
              <a:t>	III-2-3- </a:t>
            </a:r>
            <a:r>
              <a:rPr lang="en-US" b="1" dirty="0">
                <a:highlight>
                  <a:srgbClr val="00FFFF"/>
                </a:highlight>
              </a:rPr>
              <a:t>Unitary Elastic Demand</a:t>
            </a:r>
            <a:r>
              <a:rPr lang="en-US" b="1" dirty="0"/>
              <a:t>: </a:t>
            </a:r>
          </a:p>
          <a:p>
            <a:pPr marL="0" lvl="0" indent="0" algn="just" rtl="0">
              <a:lnSpc>
                <a:spcPct val="90000"/>
              </a:lnSpc>
              <a:spcBef>
                <a:spcPts val="0"/>
              </a:spcBef>
              <a:spcAft>
                <a:spcPts val="0"/>
              </a:spcAft>
              <a:buClr>
                <a:schemeClr val="dk1"/>
              </a:buClr>
              <a:buSzPts val="3200"/>
              <a:buNone/>
            </a:pPr>
            <a:endParaRPr lang="en-US" sz="2600" b="1" dirty="0"/>
          </a:p>
          <a:p>
            <a:pPr marL="0" lvl="0" indent="0" algn="just" rtl="0">
              <a:lnSpc>
                <a:spcPct val="90000"/>
              </a:lnSpc>
              <a:spcBef>
                <a:spcPts val="0"/>
              </a:spcBef>
              <a:spcAft>
                <a:spcPts val="0"/>
              </a:spcAft>
              <a:buClr>
                <a:schemeClr val="dk1"/>
              </a:buClr>
              <a:buSzPts val="3200"/>
              <a:buNone/>
            </a:pPr>
            <a:r>
              <a:rPr lang="en-US" sz="2600" dirty="0"/>
              <a:t>Demand is </a:t>
            </a:r>
            <a:r>
              <a:rPr lang="en-US" sz="2600" b="1" dirty="0">
                <a:solidFill>
                  <a:srgbClr val="FF0000"/>
                </a:solidFill>
              </a:rPr>
              <a:t>unitary elastic </a:t>
            </a:r>
            <a:r>
              <a:rPr lang="en-US" sz="2600" dirty="0"/>
              <a:t>if the absolute value of</a:t>
            </a:r>
          </a:p>
          <a:p>
            <a:pPr marL="0" lvl="0" indent="0" algn="just" rtl="0">
              <a:lnSpc>
                <a:spcPct val="90000"/>
              </a:lnSpc>
              <a:spcBef>
                <a:spcPts val="0"/>
              </a:spcBef>
              <a:spcAft>
                <a:spcPts val="0"/>
              </a:spcAft>
              <a:buClr>
                <a:schemeClr val="dk1"/>
              </a:buClr>
              <a:buSzPts val="3200"/>
              <a:buNone/>
            </a:pPr>
            <a:r>
              <a:rPr lang="en-US" sz="2600" dirty="0"/>
              <a:t> </a:t>
            </a:r>
            <a:r>
              <a:rPr lang="en-US" sz="2600" b="1" dirty="0">
                <a:solidFill>
                  <a:srgbClr val="FF0000"/>
                </a:solidFill>
              </a:rPr>
              <a:t>E</a:t>
            </a:r>
            <a:r>
              <a:rPr lang="en-US" sz="2600" dirty="0"/>
              <a:t> </a:t>
            </a:r>
            <a:r>
              <a:rPr lang="en-US" sz="2600" b="1" i="1" dirty="0">
                <a:solidFill>
                  <a:srgbClr val="FF0000"/>
                </a:solidFill>
              </a:rPr>
              <a:t>equals</a:t>
            </a:r>
            <a:r>
              <a:rPr lang="en-US" sz="2600" b="1" dirty="0">
                <a:solidFill>
                  <a:srgbClr val="FF0000"/>
                </a:solidFill>
              </a:rPr>
              <a:t> 1</a:t>
            </a:r>
            <a:r>
              <a:rPr lang="en-US" sz="2600" dirty="0"/>
              <a:t>.</a:t>
            </a:r>
          </a:p>
          <a:p>
            <a:pPr marL="0" lvl="0" indent="0" algn="just" rtl="0">
              <a:lnSpc>
                <a:spcPct val="90000"/>
              </a:lnSpc>
              <a:spcBef>
                <a:spcPts val="0"/>
              </a:spcBef>
              <a:spcAft>
                <a:spcPts val="0"/>
              </a:spcAft>
              <a:buClr>
                <a:schemeClr val="dk1"/>
              </a:buClr>
              <a:buSzPts val="3200"/>
              <a:buNone/>
            </a:pPr>
            <a:endParaRPr lang="en-US" sz="2600" dirty="0"/>
          </a:p>
          <a:p>
            <a:pPr marL="0" lvl="0" indent="0" algn="just" rtl="0">
              <a:lnSpc>
                <a:spcPct val="90000"/>
              </a:lnSpc>
              <a:spcBef>
                <a:spcPts val="0"/>
              </a:spcBef>
              <a:spcAft>
                <a:spcPts val="0"/>
              </a:spcAft>
              <a:buClr>
                <a:schemeClr val="dk1"/>
              </a:buClr>
              <a:buSzPts val="3200"/>
              <a:buNone/>
            </a:pPr>
            <a:endParaRPr sz="2600" dirty="0"/>
          </a:p>
          <a:p>
            <a:pPr marL="91440" lvl="0" indent="-91440" algn="just" rtl="0">
              <a:lnSpc>
                <a:spcPct val="90000"/>
              </a:lnSpc>
              <a:spcBef>
                <a:spcPts val="1400"/>
              </a:spcBef>
              <a:spcAft>
                <a:spcPts val="0"/>
              </a:spcAft>
              <a:buClr>
                <a:schemeClr val="dk1"/>
              </a:buClr>
              <a:buSzPts val="3200"/>
              <a:buFont typeface="Noto Sans"/>
              <a:buChar char="▪"/>
            </a:pPr>
            <a:r>
              <a:rPr lang="en-US" sz="2600" dirty="0">
                <a:solidFill>
                  <a:schemeClr val="tx1"/>
                </a:solidFill>
              </a:rPr>
              <a:t>The percentage change in quantity demanded is </a:t>
            </a:r>
            <a:r>
              <a:rPr lang="en-US" sz="2600" i="1" dirty="0">
                <a:solidFill>
                  <a:schemeClr val="tx1"/>
                </a:solidFill>
              </a:rPr>
              <a:t>equal</a:t>
            </a:r>
            <a:r>
              <a:rPr lang="en-US" sz="2600" dirty="0">
                <a:solidFill>
                  <a:schemeClr val="tx1"/>
                </a:solidFill>
              </a:rPr>
              <a:t> to </a:t>
            </a:r>
            <a:endParaRPr sz="2600" dirty="0">
              <a:solidFill>
                <a:schemeClr val="tx1"/>
              </a:solidFill>
            </a:endParaRPr>
          </a:p>
          <a:p>
            <a:pPr marL="0" lvl="0" indent="0" algn="just" rtl="0">
              <a:lnSpc>
                <a:spcPct val="90000"/>
              </a:lnSpc>
              <a:spcBef>
                <a:spcPts val="1400"/>
              </a:spcBef>
              <a:spcAft>
                <a:spcPts val="0"/>
              </a:spcAft>
              <a:buClr>
                <a:schemeClr val="dk1"/>
              </a:buClr>
              <a:buSzPts val="3200"/>
              <a:buNone/>
            </a:pPr>
            <a:r>
              <a:rPr lang="en-US" sz="2600" dirty="0">
                <a:solidFill>
                  <a:schemeClr val="tx1"/>
                </a:solidFill>
              </a:rPr>
              <a:t>the percentage change in price.</a:t>
            </a:r>
            <a:endParaRPr sz="2600" dirty="0">
              <a:solidFill>
                <a:schemeClr val="tx1"/>
              </a:solidFill>
            </a:endParaRPr>
          </a:p>
          <a:p>
            <a:pPr marL="228600" lvl="0" indent="-50800" algn="l" rtl="0">
              <a:lnSpc>
                <a:spcPct val="90000"/>
              </a:lnSpc>
              <a:spcBef>
                <a:spcPts val="1000"/>
              </a:spcBef>
              <a:spcAft>
                <a:spcPts val="0"/>
              </a:spcAft>
              <a:buClr>
                <a:schemeClr val="dk1"/>
              </a:buClr>
              <a:buSzPts val="2800"/>
              <a:buNone/>
            </a:pPr>
            <a:endParaRPr lang="fr-FR" dirty="0"/>
          </a:p>
          <a:p>
            <a:pPr marL="228600" lvl="0" indent="-50800" algn="l" rtl="0">
              <a:lnSpc>
                <a:spcPct val="90000"/>
              </a:lnSpc>
              <a:spcBef>
                <a:spcPts val="1000"/>
              </a:spcBef>
              <a:spcAft>
                <a:spcPts val="0"/>
              </a:spcAft>
              <a:buClr>
                <a:schemeClr val="dk1"/>
              </a:buClr>
              <a:buSzPts val="2800"/>
              <a:buNone/>
            </a:pPr>
            <a:r>
              <a:rPr lang="en-US" dirty="0"/>
              <a:t>To know more about Elasticity, you can watch this video:</a:t>
            </a:r>
          </a:p>
        </p:txBody>
      </p:sp>
      <p:sp>
        <p:nvSpPr>
          <p:cNvPr id="4" name="ZoneTexte 3">
            <a:extLst>
              <a:ext uri="{FF2B5EF4-FFF2-40B4-BE49-F238E27FC236}">
                <a16:creationId xmlns:a16="http://schemas.microsoft.com/office/drawing/2014/main" id="{C7AD8E93-4792-BDD6-5372-88D2735B4BC0}"/>
              </a:ext>
            </a:extLst>
          </p:cNvPr>
          <p:cNvSpPr txBox="1"/>
          <p:nvPr/>
        </p:nvSpPr>
        <p:spPr>
          <a:xfrm rot="10800000" flipV="1">
            <a:off x="8818455" y="3754727"/>
            <a:ext cx="3297345" cy="535531"/>
          </a:xfrm>
          <a:prstGeom prst="rect">
            <a:avLst/>
          </a:prstGeom>
          <a:noFill/>
        </p:spPr>
        <p:txBody>
          <a:bodyPr wrap="square">
            <a:spAutoFit/>
          </a:bodyPr>
          <a:lstStyle/>
          <a:p>
            <a:pPr marL="228600" lvl="0" indent="-50800" algn="l" rtl="0">
              <a:lnSpc>
                <a:spcPct val="90000"/>
              </a:lnSpc>
              <a:spcBef>
                <a:spcPts val="1000"/>
              </a:spcBef>
              <a:spcAft>
                <a:spcPts val="0"/>
              </a:spcAft>
              <a:buClr>
                <a:schemeClr val="dk1"/>
              </a:buClr>
              <a:buSzPts val="2800"/>
              <a:buNone/>
            </a:pPr>
            <a:r>
              <a:rPr lang="en-US" sz="1600" dirty="0"/>
              <a:t>To know more about Elasticity, you can watch this video:</a:t>
            </a:r>
          </a:p>
        </p:txBody>
      </p:sp>
      <p:sp>
        <p:nvSpPr>
          <p:cNvPr id="6" name="ZoneTexte 5">
            <a:extLst>
              <a:ext uri="{FF2B5EF4-FFF2-40B4-BE49-F238E27FC236}">
                <a16:creationId xmlns:a16="http://schemas.microsoft.com/office/drawing/2014/main" id="{75197ED6-1A32-25A0-D537-90F94814731A}"/>
              </a:ext>
            </a:extLst>
          </p:cNvPr>
          <p:cNvSpPr txBox="1"/>
          <p:nvPr/>
        </p:nvSpPr>
        <p:spPr>
          <a:xfrm>
            <a:off x="8991048" y="4690871"/>
            <a:ext cx="3064173" cy="1089529"/>
          </a:xfrm>
          <a:prstGeom prst="rect">
            <a:avLst/>
          </a:prstGeom>
          <a:noFill/>
        </p:spPr>
        <p:txBody>
          <a:bodyPr wrap="square">
            <a:spAutoFit/>
          </a:bodyPr>
          <a:lstStyle/>
          <a:p>
            <a:pPr marL="228600" lvl="0" indent="-50800" algn="l" rtl="0">
              <a:lnSpc>
                <a:spcPct val="90000"/>
              </a:lnSpc>
              <a:spcBef>
                <a:spcPts val="1000"/>
              </a:spcBef>
              <a:spcAft>
                <a:spcPts val="0"/>
              </a:spcAft>
              <a:buClr>
                <a:schemeClr val="dk1"/>
              </a:buClr>
              <a:buSzPts val="2800"/>
              <a:buNone/>
            </a:pPr>
            <a:r>
              <a:rPr lang="fr-FR" sz="1800" dirty="0"/>
              <a:t>https://study.com/learn/lesson/price-elasticity-demand-overview-formula.html</a:t>
            </a:r>
          </a:p>
        </p:txBody>
      </p:sp>
      <p:pic>
        <p:nvPicPr>
          <p:cNvPr id="8" name="Image 7">
            <a:extLst>
              <a:ext uri="{FF2B5EF4-FFF2-40B4-BE49-F238E27FC236}">
                <a16:creationId xmlns:a16="http://schemas.microsoft.com/office/drawing/2014/main" id="{07ADB76D-EC69-A8DE-FC22-5B30E6A8FB52}"/>
              </a:ext>
            </a:extLst>
          </p:cNvPr>
          <p:cNvPicPr>
            <a:picLocks noChangeAspect="1"/>
          </p:cNvPicPr>
          <p:nvPr/>
        </p:nvPicPr>
        <p:blipFill>
          <a:blip r:embed="rId3"/>
          <a:stretch>
            <a:fillRect/>
          </a:stretch>
        </p:blipFill>
        <p:spPr>
          <a:xfrm>
            <a:off x="8938364" y="1922174"/>
            <a:ext cx="3057525" cy="1181100"/>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a:extLst>
              <a:ext uri="{FF2B5EF4-FFF2-40B4-BE49-F238E27FC236}">
                <a16:creationId xmlns:a16="http://schemas.microsoft.com/office/drawing/2014/main" id="{D286E541-94D3-BFC9-8FF2-F9434142B301}"/>
              </a:ext>
            </a:extLst>
          </p:cNvPr>
          <p:cNvPicPr>
            <a:picLocks noChangeAspect="1"/>
          </p:cNvPicPr>
          <p:nvPr/>
        </p:nvPicPr>
        <p:blipFill>
          <a:blip r:embed="rId2"/>
          <a:stretch>
            <a:fillRect/>
          </a:stretch>
        </p:blipFill>
        <p:spPr>
          <a:xfrm>
            <a:off x="0" y="0"/>
            <a:ext cx="12192000" cy="6949440"/>
          </a:xfrm>
          <a:prstGeom prst="rect">
            <a:avLst/>
          </a:prstGeom>
        </p:spPr>
      </p:pic>
    </p:spTree>
    <p:extLst>
      <p:ext uri="{BB962C8B-B14F-4D97-AF65-F5344CB8AC3E}">
        <p14:creationId xmlns:p14="http://schemas.microsoft.com/office/powerpoint/2010/main" val="7372715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FEE4563-6F55-047A-B0F2-AE49FDBDC058}"/>
              </a:ext>
            </a:extLst>
          </p:cNvPr>
          <p:cNvPicPr>
            <a:picLocks noChangeAspect="1"/>
          </p:cNvPicPr>
          <p:nvPr/>
        </p:nvPicPr>
        <p:blipFill>
          <a:blip r:embed="rId2"/>
          <a:stretch>
            <a:fillRect/>
          </a:stretch>
        </p:blipFill>
        <p:spPr>
          <a:xfrm>
            <a:off x="1" y="0"/>
            <a:ext cx="6336792" cy="6715125"/>
          </a:xfrm>
          <a:prstGeom prst="rect">
            <a:avLst/>
          </a:prstGeom>
        </p:spPr>
      </p:pic>
      <p:pic>
        <p:nvPicPr>
          <p:cNvPr id="31746" name="Picture 2" descr="What Is Cardinal &amp; Ordinal Utility? Definition, Assumptions">
            <a:extLst>
              <a:ext uri="{FF2B5EF4-FFF2-40B4-BE49-F238E27FC236}">
                <a16:creationId xmlns:a16="http://schemas.microsoft.com/office/drawing/2014/main" id="{63B3C206-1650-3EDA-4BE1-87AEF9A825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6794" y="0"/>
            <a:ext cx="585520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10801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C03BADBD-330F-3BB2-7781-5CE6AE0FC783}"/>
              </a:ext>
            </a:extLst>
          </p:cNvPr>
          <p:cNvSpPr>
            <a:spLocks noGrp="1"/>
          </p:cNvSpPr>
          <p:nvPr>
            <p:ph type="body" idx="1"/>
          </p:nvPr>
        </p:nvSpPr>
        <p:spPr>
          <a:xfrm>
            <a:off x="838200" y="1825625"/>
            <a:ext cx="6404701" cy="4351338"/>
          </a:xfrm>
        </p:spPr>
        <p:txBody>
          <a:bodyPr/>
          <a:lstStyle/>
          <a:p>
            <a:endParaRPr lang="fr-FR" dirty="0"/>
          </a:p>
        </p:txBody>
      </p:sp>
      <p:pic>
        <p:nvPicPr>
          <p:cNvPr id="5124" name="Picture 4" descr="Indifference Curve - Meaning and Properties - Tutor's Tips">
            <a:extLst>
              <a:ext uri="{FF2B5EF4-FFF2-40B4-BE49-F238E27FC236}">
                <a16:creationId xmlns:a16="http://schemas.microsoft.com/office/drawing/2014/main" id="{DFA2169D-310C-C4A6-4854-DB96D628EE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36416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C3DB8D36-DD7E-F264-D00A-B04ED4506023}"/>
              </a:ext>
            </a:extLst>
          </p:cNvPr>
          <p:cNvPicPr>
            <a:picLocks noChangeAspect="1"/>
          </p:cNvPicPr>
          <p:nvPr/>
        </p:nvPicPr>
        <p:blipFill>
          <a:blip r:embed="rId2"/>
          <a:stretch>
            <a:fillRect/>
          </a:stretch>
        </p:blipFill>
        <p:spPr>
          <a:xfrm>
            <a:off x="0" y="19992"/>
            <a:ext cx="12192000" cy="6818015"/>
          </a:xfrm>
          <a:prstGeom prst="rect">
            <a:avLst/>
          </a:prstGeom>
        </p:spPr>
      </p:pic>
    </p:spTree>
    <p:extLst>
      <p:ext uri="{BB962C8B-B14F-4D97-AF65-F5344CB8AC3E}">
        <p14:creationId xmlns:p14="http://schemas.microsoft.com/office/powerpoint/2010/main" val="25420860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1. Law of Demand - PHS ACE Business">
            <a:extLst>
              <a:ext uri="{FF2B5EF4-FFF2-40B4-BE49-F238E27FC236}">
                <a16:creationId xmlns:a16="http://schemas.microsoft.com/office/drawing/2014/main" id="{1144170C-6494-4573-F090-A07D479897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 y="0"/>
            <a:ext cx="1212799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32621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What Is Elasticity in Finance; How Does it Work (with Example)?">
            <a:extLst>
              <a:ext uri="{FF2B5EF4-FFF2-40B4-BE49-F238E27FC236}">
                <a16:creationId xmlns:a16="http://schemas.microsoft.com/office/drawing/2014/main" id="{4033D3F9-10AD-CFA8-5301-BAB45CE007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0"/>
            <a:ext cx="121888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784643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What Is The Elasticity Of Demand? Definition, Formula, Example">
            <a:extLst>
              <a:ext uri="{FF2B5EF4-FFF2-40B4-BE49-F238E27FC236}">
                <a16:creationId xmlns:a16="http://schemas.microsoft.com/office/drawing/2014/main" id="{A90AA19D-21C8-8800-F94C-E5B9C140A1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787896" cy="6857999"/>
          </a:xfrm>
          <a:prstGeom prst="rect">
            <a:avLst/>
          </a:prstGeom>
          <a:noFill/>
          <a:extLst>
            <a:ext uri="{909E8E84-426E-40DD-AFC4-6F175D3DCCD1}">
              <a14:hiddenFill xmlns:a14="http://schemas.microsoft.com/office/drawing/2010/main">
                <a:solidFill>
                  <a:srgbClr val="FFFFFF"/>
                </a:solidFill>
              </a14:hiddenFill>
            </a:ext>
          </a:extLst>
        </p:spPr>
      </p:pic>
      <p:pic>
        <p:nvPicPr>
          <p:cNvPr id="26630" name="Picture 6" descr="What is Price Elasticity of Demand? - Definition, Formula, Examples &amp;  Factors | Jupiter">
            <a:extLst>
              <a:ext uri="{FF2B5EF4-FFF2-40B4-BE49-F238E27FC236}">
                <a16:creationId xmlns:a16="http://schemas.microsoft.com/office/drawing/2014/main" id="{3480EC9A-D56D-5109-8B0E-E480FEAC90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7896" y="0"/>
            <a:ext cx="5404104"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949590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What is Price Elasticity? Definition, meaning, and examples">
            <a:extLst>
              <a:ext uri="{FF2B5EF4-FFF2-40B4-BE49-F238E27FC236}">
                <a16:creationId xmlns:a16="http://schemas.microsoft.com/office/drawing/2014/main" id="{5D801C11-01AA-BB6F-0062-E078D8BF2E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991509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descr="7 Reinforcement Virtual Class/Performance 1.2 - Lessons - Blendspace">
            <a:extLst>
              <a:ext uri="{FF2B5EF4-FFF2-40B4-BE49-F238E27FC236}">
                <a16:creationId xmlns:a16="http://schemas.microsoft.com/office/drawing/2014/main" id="{47B08484-8E9C-969F-D3CB-82CF384728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8460019"/>
      </p:ext>
    </p:extLst>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391</TotalTime>
  <Words>1691</Words>
  <Application>Microsoft Office PowerPoint</Application>
  <PresentationFormat>Grand écran</PresentationFormat>
  <Paragraphs>217</Paragraphs>
  <Slides>46</Slides>
  <Notes>33</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46</vt:i4>
      </vt:variant>
    </vt:vector>
  </HeadingPairs>
  <TitlesOfParts>
    <vt:vector size="54" baseType="lpstr">
      <vt:lpstr>Calibri</vt:lpstr>
      <vt:lpstr>Noto Sans Symbols</vt:lpstr>
      <vt:lpstr>Times New Roman</vt:lpstr>
      <vt:lpstr>Arial</vt:lpstr>
      <vt:lpstr>Arial</vt:lpstr>
      <vt:lpstr>Noto Sans</vt:lpstr>
      <vt:lpstr>Helvetica Neue</vt:lpstr>
      <vt:lpstr>Thème Office</vt:lpstr>
      <vt:lpstr>  Introduction to Economics   </vt:lpstr>
      <vt:lpstr>Présentation PowerPoint</vt:lpstr>
      <vt:lpstr>Présentation PowerPoint</vt:lpstr>
      <vt:lpstr>I-1-  Consumer Preferences, Utility and Ranking                                                      -1-</vt:lpstr>
      <vt:lpstr>I-1-   Consumer Preferences, Utility and Ranking                                                             -2-</vt:lpstr>
      <vt:lpstr>I-1-  Consumer Preferences, Utility and Ranking                                                             -3-</vt:lpstr>
      <vt:lpstr>I-1-  Consumer Preferences, Utility and Ranking                                                             -4-       -3-</vt:lpstr>
      <vt:lpstr>I-1-  Consumer Preferences, Utility and Ranking                                                             -5-</vt:lpstr>
      <vt:lpstr>           I-2-Utility                                -1- </vt:lpstr>
      <vt:lpstr> I-2-Utility                      -2- </vt:lpstr>
      <vt:lpstr>  I-2-Utility                      -3-</vt:lpstr>
      <vt:lpstr>I-3 Law of Diminishing Marginal Utility   -1-</vt:lpstr>
      <vt:lpstr>I-3 Law of Diminishing Marginal Utility   -2-</vt:lpstr>
      <vt:lpstr>I-3 Law of Diminishing Marginal Utility   -3-</vt:lpstr>
      <vt:lpstr>I-3 Law of Diminishing Marginal Utility   -4-</vt:lpstr>
      <vt:lpstr>I-4- Indifference Curves           -1-</vt:lpstr>
      <vt:lpstr>Présentation PowerPoint</vt:lpstr>
      <vt:lpstr>I-4- Indifference Curves                 -3- </vt:lpstr>
      <vt:lpstr>I-5- Indifference Maps        -1-</vt:lpstr>
      <vt:lpstr>I-6- The Marginal Rate of Substitution -1-</vt:lpstr>
      <vt:lpstr>I-6- The Marginal Rate of Substitution   -2-</vt:lpstr>
      <vt:lpstr>I-6- The Marginal Rate of Substitution   -2-</vt:lpstr>
      <vt:lpstr>I-6- The Marginal Rate of Substitution  -3-  </vt:lpstr>
      <vt:lpstr>I-6- The Marginal Rate of Substitution  -4- </vt:lpstr>
      <vt:lpstr>I-6- The Marginal Rate of Substitution  -5-  </vt:lpstr>
      <vt:lpstr>Présentation PowerPoint</vt:lpstr>
      <vt:lpstr>II- 1- Price and Quantity</vt:lpstr>
      <vt:lpstr>II-2- Law of Demand </vt:lpstr>
      <vt:lpstr>II-2- Law of Demand </vt:lpstr>
      <vt:lpstr>Présentation PowerPoint</vt:lpstr>
      <vt:lpstr>II-4- Demand Curve </vt:lpstr>
      <vt:lpstr>II-5- Changes in Income</vt:lpstr>
      <vt:lpstr>Présentation PowerPoint</vt:lpstr>
      <vt:lpstr>III- Elasticity </vt:lpstr>
      <vt:lpstr>III- Elasticity </vt:lpstr>
      <vt:lpstr>III- Elasticity </vt:lpstr>
      <vt:lpstr>III- Elasticity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12</cp:revision>
  <dcterms:modified xsi:type="dcterms:W3CDTF">2022-10-22T06:45:56Z</dcterms:modified>
</cp:coreProperties>
</file>