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480" r:id="rId5"/>
    <p:sldId id="303" r:id="rId6"/>
    <p:sldId id="851" r:id="rId7"/>
    <p:sldId id="898" r:id="rId8"/>
    <p:sldId id="899" r:id="rId9"/>
    <p:sldId id="900" r:id="rId10"/>
    <p:sldId id="901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51"/>
            <p14:sldId id="898"/>
            <p14:sldId id="899"/>
            <p14:sldId id="900"/>
            <p14:sldId id="9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B"/>
    <a:srgbClr val="F2FBFC"/>
    <a:srgbClr val="FFFFCC"/>
    <a:srgbClr val="9751CB"/>
    <a:srgbClr val="F371CE"/>
    <a:srgbClr val="FF3399"/>
    <a:srgbClr val="FF00FF"/>
    <a:srgbClr val="DAA600"/>
    <a:srgbClr val="8A3CC4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061" autoAdjust="0"/>
  </p:normalViewPr>
  <p:slideViewPr>
    <p:cSldViewPr snapToGrid="0">
      <p:cViewPr varScale="1">
        <p:scale>
          <a:sx n="62" d="100"/>
          <a:sy n="62" d="100"/>
        </p:scale>
        <p:origin x="9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0FF91-68ED-43ED-5FD5-8CD01F5C1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AD5B02-2F7A-7CB3-47C4-DE8AFDA228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A334C9-C604-095F-AC42-A4999F4863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76A1C9-E59B-7C63-86C2-EAC02E0930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571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D380A-387B-554A-436E-BF7D904FC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01D10C-14E2-E011-679A-214B1626FC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56CCA3-F90C-3175-2ACC-D93732BAF9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72B5AF-207A-9099-6CCE-FEB3B1EE91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5264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C1584-9378-352B-D521-04F96813E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A17ED5-7A6D-C264-F656-A38480532B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EC9B83-61BF-EA1C-2789-081F9DC5B5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A31212-A45C-B7F8-EC6C-5CCD0B09E2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960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65FC9-0911-16FE-2D23-97FE80F34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A90D65-67E9-5408-5F7F-7774492883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0D411-15DA-2FDB-9E6D-93EBEEC864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7CB9B-3ABC-4540-4E0E-E5F50A484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8395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9BEE9-1C1E-6433-D5B6-E7548524B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3DB53E-9DE7-F985-1FD8-B9DADE9EDD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53296-4B01-2D9E-7A1C-F42646A9A7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410CBC-0BC0-7206-2702-D5EB499B69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783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4072798" cy="76944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Panel Discussion 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07898" y="3979900"/>
            <a:ext cx="3516608" cy="7694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Panel Discussion 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E630D-F592-B1DB-B716-16852C8EB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469B0DB-B593-7976-FDA8-59A8F11A050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98C16E7-A5F6-AB91-3CE7-0D11BCFF0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94464A-0439-FD02-4932-11143AE96ED6}"/>
              </a:ext>
            </a:extLst>
          </p:cNvPr>
          <p:cNvSpPr txBox="1"/>
          <p:nvPr/>
        </p:nvSpPr>
        <p:spPr>
          <a:xfrm>
            <a:off x="3533613" y="524820"/>
            <a:ext cx="5656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Y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الحالة العملية (1)</a:t>
            </a:r>
          </a:p>
          <a:p>
            <a:pPr lvl="0" algn="ctr">
              <a:defRPr/>
            </a:pPr>
            <a:r>
              <a:rPr lang="ar-SA" sz="2800" b="1" dirty="0">
                <a:solidFill>
                  <a:schemeClr val="tx2">
                    <a:lumMod val="50000"/>
                  </a:schemeClr>
                </a:solidFill>
                <a:latin typeface="Alexandria"/>
              </a:rPr>
              <a:t>تقييم شقة سكنية باستخدام المقارنة المباشرة</a:t>
            </a:r>
            <a:endParaRPr lang="en-US" sz="2800" b="1" dirty="0">
              <a:solidFill>
                <a:schemeClr val="tx2">
                  <a:lumMod val="50000"/>
                </a:schemeClr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400C36-053C-E941-BE34-3A15B3A547F9}"/>
              </a:ext>
            </a:extLst>
          </p:cNvPr>
          <p:cNvSpPr txBox="1"/>
          <p:nvPr/>
        </p:nvSpPr>
        <p:spPr>
          <a:xfrm>
            <a:off x="423620" y="1841261"/>
            <a:ext cx="11344760" cy="4127114"/>
          </a:xfrm>
          <a:prstGeom prst="flowChartPredefinedProcess">
            <a:avLst/>
          </a:prstGeom>
          <a:solidFill>
            <a:srgbClr val="FFFFCC"/>
          </a:solidFill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ar-SY" sz="2200" b="1" u="sng" dirty="0">
                <a:solidFill>
                  <a:prstClr val="black"/>
                </a:solidFill>
                <a:latin typeface="Alexandria"/>
              </a:rPr>
              <a:t>بيانات العقار محل التقييم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النوع: شقة سكنية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المساحة: 120 م²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الطابق: الثالث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الموقع: حي متوسط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الحالة: تشطيب جيد</a:t>
            </a:r>
          </a:p>
          <a:p>
            <a:pPr lvl="0" algn="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231775" algn="l"/>
              </a:tabLst>
              <a:defRPr/>
            </a:pPr>
            <a:r>
              <a:rPr lang="ar-SY" sz="2200" b="1" dirty="0">
                <a:solidFill>
                  <a:prstClr val="black"/>
                </a:solidFill>
                <a:latin typeface="Alexandria"/>
              </a:rPr>
              <a:t>•	موقف سيارة: غير متوفر</a:t>
            </a:r>
          </a:p>
        </p:txBody>
      </p:sp>
    </p:spTree>
    <p:extLst>
      <p:ext uri="{BB962C8B-B14F-4D97-AF65-F5344CB8AC3E}">
        <p14:creationId xmlns:p14="http://schemas.microsoft.com/office/powerpoint/2010/main" val="222324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9979E-CABB-3758-2805-AC9BF6270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1C6FFED-FB12-2CD8-75F8-3A61C4E21CB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C727DC-189B-EF05-ADCE-3CAD5C9AC3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7BDC88-8E92-6137-1430-C5159875319B}"/>
              </a:ext>
            </a:extLst>
          </p:cNvPr>
          <p:cNvSpPr txBox="1"/>
          <p:nvPr/>
        </p:nvSpPr>
        <p:spPr>
          <a:xfrm>
            <a:off x="3533613" y="524820"/>
            <a:ext cx="5656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الحالة العملية (1)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تقييم شقة سكنية باستخدام المقارنة المباشرة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5CBF23-98EF-A9A5-B40F-E5A5E45B8CFA}"/>
              </a:ext>
            </a:extLst>
          </p:cNvPr>
          <p:cNvSpPr txBox="1"/>
          <p:nvPr/>
        </p:nvSpPr>
        <p:spPr>
          <a:xfrm>
            <a:off x="4174210" y="262982"/>
            <a:ext cx="11344760" cy="4127114"/>
          </a:xfrm>
          <a:prstGeom prst="flowChartPredefined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ar-SY" sz="2400" b="1" u="sng" dirty="0">
                <a:solidFill>
                  <a:prstClr val="black"/>
                </a:solidFill>
                <a:latin typeface="Alexandria"/>
              </a:rPr>
              <a:t>بيانات العقارات المقارنة</a:t>
            </a:r>
          </a:p>
          <a:p>
            <a:pPr lvl="0" algn="ct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8F3BA75-1840-C009-201F-E1414B7ECE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322364"/>
              </p:ext>
            </p:extLst>
          </p:nvPr>
        </p:nvGraphicFramePr>
        <p:xfrm>
          <a:off x="528234" y="2600228"/>
          <a:ext cx="10515600" cy="2095757"/>
        </p:xfrm>
        <a:graphic>
          <a:graphicData uri="http://schemas.openxmlformats.org/drawingml/2006/table">
            <a:tbl>
              <a:tblPr rtl="1" firstRow="1" firstCol="1" bandRow="1">
                <a:tableStyleId>{F2DE63D5-997A-4646-A377-4702673A728D}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115826147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92761867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33770427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3513876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1066383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480427057"/>
                    </a:ext>
                  </a:extLst>
                </a:gridCol>
              </a:tblGrid>
              <a:tr h="52171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المقارن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سعر البيع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المساحة (م²)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الطابق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موقف سيارة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الحالة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9454981"/>
                  </a:ext>
                </a:extLst>
              </a:tr>
              <a:tr h="5246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مقارن</a:t>
                      </a: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 A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240,000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125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الثالث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يوجد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جيد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9416887"/>
                  </a:ext>
                </a:extLst>
              </a:tr>
              <a:tr h="5246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مقارن</a:t>
                      </a: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 B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265,000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115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الرابع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لا يوجد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ممتاز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037407"/>
                  </a:ext>
                </a:extLst>
              </a:tr>
              <a:tr h="5246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مقارن</a:t>
                      </a: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 C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255,000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120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الثالث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يوجد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جيد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243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193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7EE83-D1C0-AA1E-9259-8642C9C11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6D72FD1-9C1A-3FF8-0175-2C85E1C175F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D66897A-7B10-333B-4D54-DE770F122D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449253-F1F2-C999-7123-8B4DC8911A74}"/>
              </a:ext>
            </a:extLst>
          </p:cNvPr>
          <p:cNvSpPr txBox="1"/>
          <p:nvPr/>
        </p:nvSpPr>
        <p:spPr>
          <a:xfrm>
            <a:off x="3533613" y="524820"/>
            <a:ext cx="5656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الحالة العملية (1)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تقييم شقة سكنية باستخدام المقارنة المباشرة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B3185A-3B26-57CC-0E21-A2531E205E17}"/>
              </a:ext>
            </a:extLst>
          </p:cNvPr>
          <p:cNvSpPr txBox="1"/>
          <p:nvPr/>
        </p:nvSpPr>
        <p:spPr>
          <a:xfrm>
            <a:off x="3352800" y="-26928"/>
            <a:ext cx="11344760" cy="4127114"/>
          </a:xfrm>
          <a:prstGeom prst="flowChartPredefined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ar-SY" sz="2400" b="1" u="sng" dirty="0">
                <a:solidFill>
                  <a:prstClr val="black"/>
                </a:solidFill>
                <a:latin typeface="Alexandria"/>
              </a:rPr>
              <a:t>الخطوة الأولى: حساب السعر لكل متر مربع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6871618-0059-C2ED-9325-3576580700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792624"/>
              </p:ext>
            </p:extLst>
          </p:nvPr>
        </p:nvGraphicFramePr>
        <p:xfrm>
          <a:off x="667719" y="2600229"/>
          <a:ext cx="10515600" cy="1657542"/>
        </p:xfrm>
        <a:graphic>
          <a:graphicData uri="http://schemas.openxmlformats.org/drawingml/2006/table">
            <a:tbl>
              <a:tblPr rtl="1" firstRow="1" firstCol="1" bandRow="1">
                <a:tableStyleId>{F2DE63D5-997A-4646-A377-4702673A728D}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0115893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00862029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8289491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32059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المقارن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السعر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المساحة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السعر/م²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09360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A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240,000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125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1,920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5129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B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265,000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115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2,304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58147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C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255,000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120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2,125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02161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51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7DB45-8263-A771-0976-2CF268C385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1BC9ED-32B6-5CCB-83F7-05E5D467E43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AA7385A-B4F9-9605-4254-1AFBA79CFA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6F7D60-08A5-FD92-E8A1-A1397B32D07D}"/>
              </a:ext>
            </a:extLst>
          </p:cNvPr>
          <p:cNvSpPr txBox="1"/>
          <p:nvPr/>
        </p:nvSpPr>
        <p:spPr>
          <a:xfrm>
            <a:off x="3533613" y="524820"/>
            <a:ext cx="5656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الحالة العملية (1)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تقييم شقة سكنية باستخدام المقارنة المباشرة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554CF04-BD48-DB70-4338-F40FB027F292}"/>
              </a:ext>
            </a:extLst>
          </p:cNvPr>
          <p:cNvSpPr txBox="1"/>
          <p:nvPr/>
        </p:nvSpPr>
        <p:spPr>
          <a:xfrm>
            <a:off x="3352800" y="-26928"/>
            <a:ext cx="11344760" cy="4127114"/>
          </a:xfrm>
          <a:prstGeom prst="flowChartPredefined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 rtl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ar-SY" sz="2400" b="1" u="sng" dirty="0">
                <a:solidFill>
                  <a:prstClr val="black"/>
                </a:solidFill>
                <a:latin typeface="Alexandria"/>
              </a:rPr>
              <a:t>الخطوة الثانية: تطبيق التسويات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EF9779-C1E7-3E27-C797-91511ECDC8E9}"/>
              </a:ext>
            </a:extLst>
          </p:cNvPr>
          <p:cNvSpPr txBox="1"/>
          <p:nvPr/>
        </p:nvSpPr>
        <p:spPr>
          <a:xfrm>
            <a:off x="3352800" y="2445253"/>
            <a:ext cx="734619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Y" sz="2200" b="1" dirty="0">
                <a:latin typeface="Alexandria"/>
              </a:rPr>
              <a:t>التسويات المفترضة</a:t>
            </a:r>
          </a:p>
          <a:p>
            <a:pPr algn="r" rtl="1">
              <a:tabLst>
                <a:tab pos="231775" algn="l"/>
              </a:tabLst>
            </a:pPr>
            <a:r>
              <a:rPr lang="ar-SY" sz="2200" b="1" dirty="0">
                <a:latin typeface="Alexandria"/>
              </a:rPr>
              <a:t>•	موقف السيارة = 12,000</a:t>
            </a:r>
          </a:p>
          <a:p>
            <a:pPr algn="r" rtl="1">
              <a:tabLst>
                <a:tab pos="231775" algn="l"/>
              </a:tabLst>
            </a:pPr>
            <a:r>
              <a:rPr lang="ar-SY" sz="2200" b="1" dirty="0">
                <a:latin typeface="Alexandria"/>
              </a:rPr>
              <a:t>•	فرق التشطيب = ±3%</a:t>
            </a:r>
          </a:p>
          <a:p>
            <a:pPr algn="r" rtl="1">
              <a:tabLst>
                <a:tab pos="231775" algn="l"/>
              </a:tabLst>
            </a:pPr>
            <a:r>
              <a:rPr lang="ar-SY" sz="2200" b="1" dirty="0">
                <a:latin typeface="Alexandria"/>
              </a:rPr>
              <a:t>•	فرق المساحة = ±1%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E9D79A6-9AEA-4532-DA7F-9A27A150C4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950833"/>
              </p:ext>
            </p:extLst>
          </p:nvPr>
        </p:nvGraphicFramePr>
        <p:xfrm>
          <a:off x="295759" y="4055503"/>
          <a:ext cx="10515600" cy="1657542"/>
        </p:xfrm>
        <a:graphic>
          <a:graphicData uri="http://schemas.openxmlformats.org/drawingml/2006/table">
            <a:tbl>
              <a:tblPr rtl="1" firstRow="1" firstCol="1" bandRow="1">
                <a:tableStyleId>{F2DE63D5-997A-4646-A377-4702673A728D}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87830951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2202214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57105632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337855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35775963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3490621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المقارن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السعر/م²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تسوية المساحة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تسوية التشطيب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تسوية الموقف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السعر المعدل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31996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A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1,920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+1%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0%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-3%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1,882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16738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B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2,304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-1%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-3%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0%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2,211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4882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C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2,125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0%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0%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-3%</a:t>
                      </a:r>
                      <a:endParaRPr lang="en-US" sz="2400" kern="1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lexandria"/>
                        </a:rPr>
                        <a:t>2,061</a:t>
                      </a:r>
                      <a:endParaRPr lang="en-US" sz="2400" kern="1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957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073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97495-F096-1632-4CBA-B8E9276647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B6390C2-B87D-02FF-8AC6-3B8FB0B5683C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3E7641-7598-5FF9-6E6D-C17C0ABBB0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DF313A-E73C-A61A-9EFA-F186E6004DC0}"/>
              </a:ext>
            </a:extLst>
          </p:cNvPr>
          <p:cNvSpPr txBox="1"/>
          <p:nvPr/>
        </p:nvSpPr>
        <p:spPr>
          <a:xfrm>
            <a:off x="3533613" y="524820"/>
            <a:ext cx="5656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الحالة العملية (1)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تقييم شقة سكنية باستخدام المقارنة المباشرة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7AE58F-B40C-D6EA-E1FD-CB6C90FBBA19}"/>
              </a:ext>
            </a:extLst>
          </p:cNvPr>
          <p:cNvSpPr txBox="1"/>
          <p:nvPr/>
        </p:nvSpPr>
        <p:spPr>
          <a:xfrm>
            <a:off x="3352800" y="-26928"/>
            <a:ext cx="11344760" cy="4127114"/>
          </a:xfrm>
          <a:prstGeom prst="flowChartPredefined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marR="0" lvl="0" indent="0" algn="ctr" defTabSz="889000" rtl="1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الخطوة </a:t>
            </a:r>
            <a:r>
              <a:rPr lang="ar-SY" sz="2400" b="1" u="sng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الثالثة</a:t>
            </a:r>
            <a:r>
              <a:rPr kumimoji="0" lang="ar-SY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: تطبيق التسويات</a:t>
            </a: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FD5F48-68B9-EEEE-51F1-45608A0049E4}"/>
              </a:ext>
            </a:extLst>
          </p:cNvPr>
          <p:cNvSpPr txBox="1"/>
          <p:nvPr/>
        </p:nvSpPr>
        <p:spPr>
          <a:xfrm>
            <a:off x="3352800" y="2445253"/>
            <a:ext cx="7346196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متوسط السعر المعدل: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(1882+2211+2061)÷3=2051" ريال/م²"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قيمة الشقة: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2051×120=246,120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القيمة السوقية التقديرية ≈ 246,000</a:t>
            </a:r>
          </a:p>
        </p:txBody>
      </p:sp>
    </p:spTree>
    <p:extLst>
      <p:ext uri="{BB962C8B-B14F-4D97-AF65-F5344CB8AC3E}">
        <p14:creationId xmlns:p14="http://schemas.microsoft.com/office/powerpoint/2010/main" val="40387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14194</TotalTime>
  <Words>299</Words>
  <Application>Microsoft Office PowerPoint</Application>
  <PresentationFormat>Widescreen</PresentationFormat>
  <Paragraphs>116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Weam Agha</cp:lastModifiedBy>
  <cp:revision>80</cp:revision>
  <dcterms:created xsi:type="dcterms:W3CDTF">2023-04-29T09:08:00Z</dcterms:created>
  <dcterms:modified xsi:type="dcterms:W3CDTF">2026-03-30T13:52:14Z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