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326" r:id="rId2"/>
    <p:sldId id="330" r:id="rId3"/>
    <p:sldId id="346" r:id="rId4"/>
    <p:sldId id="347" r:id="rId5"/>
    <p:sldId id="348" r:id="rId6"/>
    <p:sldId id="279" r:id="rId7"/>
    <p:sldId id="281" r:id="rId8"/>
    <p:sldId id="280" r:id="rId9"/>
    <p:sldId id="282" r:id="rId10"/>
    <p:sldId id="283" r:id="rId11"/>
    <p:sldId id="284" r:id="rId12"/>
    <p:sldId id="350" r:id="rId13"/>
    <p:sldId id="352" r:id="rId14"/>
    <p:sldId id="353" r:id="rId15"/>
    <p:sldId id="355" r:id="rId16"/>
    <p:sldId id="358" r:id="rId17"/>
    <p:sldId id="359" r:id="rId18"/>
    <p:sldId id="288" r:id="rId19"/>
    <p:sldId id="289" r:id="rId20"/>
    <p:sldId id="360" r:id="rId21"/>
    <p:sldId id="361" r:id="rId22"/>
    <p:sldId id="362" r:id="rId23"/>
    <p:sldId id="363" r:id="rId24"/>
    <p:sldId id="364" r:id="rId25"/>
    <p:sldId id="367" r:id="rId26"/>
    <p:sldId id="368" r:id="rId27"/>
    <p:sldId id="370" r:id="rId28"/>
    <p:sldId id="372" r:id="rId29"/>
    <p:sldId id="373" r:id="rId30"/>
    <p:sldId id="375" r:id="rId31"/>
    <p:sldId id="376" r:id="rId32"/>
    <p:sldId id="32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548" autoAdjust="0"/>
    <p:restoredTop sz="94598" autoAdjust="0"/>
  </p:normalViewPr>
  <p:slideViewPr>
    <p:cSldViewPr snapToGrid="0">
      <p:cViewPr>
        <p:scale>
          <a:sx n="75" d="100"/>
          <a:sy n="75" d="100"/>
        </p:scale>
        <p:origin x="811" y="18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6/6/2023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a:t>
            </a:fld>
            <a:endParaRPr lang="en-US"/>
          </a:p>
        </p:txBody>
      </p:sp>
    </p:spTree>
    <p:extLst>
      <p:ext uri="{BB962C8B-B14F-4D97-AF65-F5344CB8AC3E}">
        <p14:creationId xmlns:p14="http://schemas.microsoft.com/office/powerpoint/2010/main" val="766849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6/6/2023</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6/6/2023</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6/6/2023</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6/6/2023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6/6/2023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6/6/2023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6/6/2023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6/6/2023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6/6/2023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6/6/2023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6/6/2023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6/6/2023</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1487192" y="2682898"/>
            <a:ext cx="11170918" cy="1446550"/>
          </a:xfrm>
          <a:prstGeom prst="rect">
            <a:avLst/>
          </a:prstGeom>
          <a:noFill/>
        </p:spPr>
        <p:txBody>
          <a:bodyPr wrap="square" rtlCol="0">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IT111 - Introduction to Information Technology</a:t>
            </a:r>
          </a:p>
          <a:p>
            <a:pPr algn="ctr"/>
            <a:r>
              <a:rPr lang="en-US" sz="2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Bachelor of Science in Information Technology</a:t>
            </a:r>
            <a:endParaRPr lang="en-US" sz="2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3200" dirty="0">
              <a:solidFill>
                <a:schemeClr val="bg1"/>
              </a:solidFil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322" y="4689762"/>
            <a:ext cx="6455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4 -  Data Storage (CONTINUE)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722686" y="370258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Eng. Eman Hamdy</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18194"/>
            <a:ext cx="3798791" cy="2725912"/>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nSpc>
                <a:spcPct val="150000"/>
              </a:lnSpc>
              <a:buFontTx/>
              <a:buAutoNum type="arabicPeriod"/>
            </a:pPr>
            <a:r>
              <a:rPr lang="en-US" altLang="en-US"/>
              <a:t>Name several general properties of storage systems.</a:t>
            </a:r>
          </a:p>
          <a:p>
            <a:pPr marL="457200" indent="-457200">
              <a:lnSpc>
                <a:spcPct val="150000"/>
              </a:lnSpc>
              <a:buFontTx/>
              <a:buAutoNum type="arabicPeriod"/>
            </a:pPr>
            <a:r>
              <a:rPr lang="en-US" altLang="en-US"/>
              <a:t>Describe the two most common types of hard drives and what they are used for today.</a:t>
            </a:r>
          </a:p>
          <a:p>
            <a:pPr marL="457200" indent="-457200">
              <a:lnSpc>
                <a:spcPct val="150000"/>
              </a:lnSpc>
              <a:buFontTx/>
              <a:buAutoNum type="arabicPeriod"/>
            </a:pPr>
            <a:r>
              <a:rPr lang="en-US" altLang="en-US"/>
              <a:t>Discuss the various types of optical discs available and how they differ from each other.</a:t>
            </a:r>
          </a:p>
          <a:p>
            <a:pPr marL="457200" indent="-457200">
              <a:lnSpc>
                <a:spcPct val="150000"/>
              </a:lnSpc>
              <a:buFontTx/>
              <a:buAutoNum type="arabicPeriod"/>
            </a:pPr>
            <a:r>
              <a:rPr lang="en-US" altLang="en-US"/>
              <a:t>Identify some flash-memory-based storage devices and media and explain how they are used today.</a:t>
            </a:r>
          </a:p>
          <a:p>
            <a:pPr marL="457200" indent="-457200">
              <a:lnSpc>
                <a:spcPct val="150000"/>
              </a:lnSpc>
              <a:buFontTx/>
              <a:buAutoNum type="arabicPeriod"/>
            </a:pPr>
            <a:r>
              <a:rPr lang="en-US" altLang="en-US"/>
              <a:t>List at least three other types of storage systems.</a:t>
            </a:r>
          </a:p>
          <a:p>
            <a:pPr marL="457200" indent="-457200">
              <a:lnSpc>
                <a:spcPct val="150000"/>
              </a:lnSpc>
              <a:buFontTx/>
              <a:buAutoNum type="arabicPeriod"/>
            </a:pPr>
            <a:r>
              <a:rPr lang="en-US" altLang="en-US"/>
              <a:t>Summarize the storage alternatives for a typical personal computer.</a:t>
            </a:r>
            <a:endParaRPr lang="en-US" altLang="en-US" dirty="0"/>
          </a:p>
        </p:txBody>
      </p:sp>
      <p:sp>
        <p:nvSpPr>
          <p:cNvPr id="4" name="TextBox 3">
            <a:extLst>
              <a:ext uri="{FF2B5EF4-FFF2-40B4-BE49-F238E27FC236}">
                <a16:creationId xmlns:a16="http://schemas.microsoft.com/office/drawing/2014/main" id="{8E2D941B-169A-E083-33B8-6FC641850116}"/>
              </a:ext>
            </a:extLst>
          </p:cNvPr>
          <p:cNvSpPr txBox="1"/>
          <p:nvPr/>
        </p:nvSpPr>
        <p:spPr>
          <a:xfrm>
            <a:off x="1622397" y="318557"/>
            <a:ext cx="2494594"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Objectives</a:t>
            </a:r>
            <a:endParaRPr lang="en-US" sz="1600" b="1" dirty="0">
              <a:solidFill>
                <a:srgbClr val="784658"/>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a:t>
            </a:r>
            <a:r>
              <a:rPr lang="ar-EG" b="1" dirty="0">
                <a:solidFill>
                  <a:schemeClr val="bg1"/>
                </a:solidFill>
                <a:latin typeface="Times New Roman" panose="02020603050405020304" pitchFamily="18" charset="0"/>
                <a:cs typeface="Times New Roman" panose="02020603050405020304" pitchFamily="18" charset="0"/>
              </a:rPr>
              <a:t>4</a:t>
            </a:r>
            <a:r>
              <a:rPr lang="en-US" b="1" dirty="0">
                <a:solidFill>
                  <a:schemeClr val="bg1"/>
                </a:solidFill>
                <a:latin typeface="Times New Roman" panose="02020603050405020304" pitchFamily="18" charset="0"/>
                <a:cs typeface="Times New Roman" panose="02020603050405020304" pitchFamily="18" charset="0"/>
              </a:rPr>
              <a:t>– Learning Outcome</a:t>
            </a:r>
          </a:p>
        </p:txBody>
      </p:sp>
      <p:sp>
        <p:nvSpPr>
          <p:cNvPr id="10" name="TextBox 9">
            <a:extLst>
              <a:ext uri="{FF2B5EF4-FFF2-40B4-BE49-F238E27FC236}">
                <a16:creationId xmlns:a16="http://schemas.microsoft.com/office/drawing/2014/main" id="{E152FDB4-783F-7C16-7C6B-266FC9AD4FFA}"/>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19" name="TextBox 18">
            <a:extLst>
              <a:ext uri="{FF2B5EF4-FFF2-40B4-BE49-F238E27FC236}">
                <a16:creationId xmlns:a16="http://schemas.microsoft.com/office/drawing/2014/main" id="{BF16CDA3-2899-9BFA-2493-46427DB65BEA}"/>
              </a:ext>
            </a:extLst>
          </p:cNvPr>
          <p:cNvSpPr txBox="1"/>
          <p:nvPr/>
        </p:nvSpPr>
        <p:spPr>
          <a:xfrm>
            <a:off x="577253" y="1779668"/>
            <a:ext cx="11225541" cy="2814617"/>
          </a:xfrm>
          <a:prstGeom prst="rect">
            <a:avLst/>
          </a:prstGeom>
          <a:noFill/>
        </p:spPr>
        <p:txBody>
          <a:bodyPr wrap="square">
            <a:spAutoFit/>
          </a:bodyPr>
          <a:lstStyle/>
          <a:p>
            <a:pPr marL="457200" indent="-457200">
              <a:lnSpc>
                <a:spcPct val="150000"/>
              </a:lnSpc>
              <a:buFontTx/>
              <a:buAutoNum type="arabicPeriod"/>
            </a:pPr>
            <a:r>
              <a:rPr lang="en-US" altLang="en-US" sz="2000" dirty="0"/>
              <a:t>Name several general properties of storage systems.</a:t>
            </a:r>
          </a:p>
          <a:p>
            <a:pPr marL="457200" indent="-457200">
              <a:lnSpc>
                <a:spcPct val="150000"/>
              </a:lnSpc>
              <a:buFontTx/>
              <a:buAutoNum type="arabicPeriod"/>
            </a:pPr>
            <a:r>
              <a:rPr lang="en-US" altLang="en-US" sz="2000" dirty="0"/>
              <a:t>Describe the two most common types of hard drives and what they are used for today.</a:t>
            </a:r>
          </a:p>
          <a:p>
            <a:pPr marL="457200" indent="-457200">
              <a:lnSpc>
                <a:spcPct val="150000"/>
              </a:lnSpc>
              <a:buFontTx/>
              <a:buAutoNum type="arabicPeriod"/>
            </a:pPr>
            <a:r>
              <a:rPr lang="en-US" altLang="en-US" sz="2000" dirty="0"/>
              <a:t>Discuss the various types of optical discs available and how they differ from each other.</a:t>
            </a:r>
          </a:p>
          <a:p>
            <a:pPr marL="457200" indent="-457200">
              <a:lnSpc>
                <a:spcPct val="150000"/>
              </a:lnSpc>
              <a:buFontTx/>
              <a:buAutoNum type="arabicPeriod"/>
            </a:pPr>
            <a:r>
              <a:rPr lang="en-US" altLang="en-US" sz="2000" dirty="0"/>
              <a:t>Identify some flash-memory-based storage devices and media and explain how they are used today.</a:t>
            </a:r>
          </a:p>
          <a:p>
            <a:pPr marL="457200" indent="-457200">
              <a:lnSpc>
                <a:spcPct val="150000"/>
              </a:lnSpc>
              <a:buFontTx/>
              <a:buAutoNum type="arabicPeriod"/>
            </a:pPr>
            <a:r>
              <a:rPr lang="en-US" altLang="en-US" sz="2000" dirty="0"/>
              <a:t>List at least three other types of storage systems.</a:t>
            </a:r>
          </a:p>
          <a:p>
            <a:pPr marL="457200" indent="-457200">
              <a:lnSpc>
                <a:spcPct val="150000"/>
              </a:lnSpc>
              <a:buFontTx/>
              <a:buAutoNum type="arabicPeriod"/>
            </a:pPr>
            <a:r>
              <a:rPr lang="en-US" altLang="en-US" sz="2000" dirty="0"/>
              <a:t>Summarize the storage alternatives for a typical personal computer.</a:t>
            </a:r>
          </a:p>
        </p:txBody>
      </p:sp>
    </p:spTree>
    <p:extLst>
      <p:ext uri="{BB962C8B-B14F-4D97-AF65-F5344CB8AC3E}">
        <p14:creationId xmlns:p14="http://schemas.microsoft.com/office/powerpoint/2010/main" val="3230807159"/>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 name="Title 1"/>
          <p:cNvSpPr>
            <a:spLocks noGrp="1"/>
          </p:cNvSpPr>
          <p:nvPr>
            <p:ph type="title"/>
          </p:nvPr>
        </p:nvSpPr>
        <p:spPr>
          <a:xfrm>
            <a:off x="1347638" y="76012"/>
            <a:ext cx="7285020" cy="1325563"/>
          </a:xfrm>
        </p:spPr>
        <p:txBody>
          <a:bodyPr/>
          <a:lstStyle/>
          <a:p>
            <a:r>
              <a:rPr lang="en-US" altLang="en-US" dirty="0"/>
              <a:t>Storage System Characteristics</a:t>
            </a:r>
            <a:endParaRPr lang="en-US" altLang="en-US" sz="4400" i="0" dirty="0"/>
          </a:p>
        </p:txBody>
      </p:sp>
      <p:sp>
        <p:nvSpPr>
          <p:cNvPr id="15" name="Rectangle 14">
            <a:extLst>
              <a:ext uri="{FF2B5EF4-FFF2-40B4-BE49-F238E27FC236}">
                <a16:creationId xmlns:a16="http://schemas.microsoft.com/office/drawing/2014/main" id="{F6398CCD-5649-2763-F7CA-42EB6EE8B00F}"/>
              </a:ext>
            </a:extLst>
          </p:cNvPr>
          <p:cNvSpPr/>
          <p:nvPr/>
        </p:nvSpPr>
        <p:spPr>
          <a:xfrm flipV="1">
            <a:off x="8311243" y="741294"/>
            <a:ext cx="1647897" cy="58805"/>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189131"/>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8" name="Content Placeholder 2">
            <a:extLst>
              <a:ext uri="{FF2B5EF4-FFF2-40B4-BE49-F238E27FC236}">
                <a16:creationId xmlns:a16="http://schemas.microsoft.com/office/drawing/2014/main" id="{63900898-8D4E-92C2-348C-16C79B9D4EC4}"/>
              </a:ext>
            </a:extLst>
          </p:cNvPr>
          <p:cNvSpPr>
            <a:spLocks noGrp="1"/>
          </p:cNvSpPr>
          <p:nvPr>
            <p:ph idx="1"/>
          </p:nvPr>
        </p:nvSpPr>
        <p:spPr>
          <a:xfrm>
            <a:off x="347055" y="1473161"/>
            <a:ext cx="10515600" cy="4601029"/>
          </a:xfrm>
        </p:spPr>
        <p:txBody>
          <a:bodyPr>
            <a:normAutofit/>
          </a:bodyPr>
          <a:lstStyle/>
          <a:p>
            <a:pPr>
              <a:lnSpc>
                <a:spcPct val="160000"/>
              </a:lnSpc>
            </a:pPr>
            <a:r>
              <a:rPr lang="en-US" altLang="en-US" dirty="0"/>
              <a:t>Consist of a storage device and a storage medium</a:t>
            </a:r>
          </a:p>
          <a:p>
            <a:pPr lvl="1">
              <a:lnSpc>
                <a:spcPct val="160000"/>
              </a:lnSpc>
            </a:pPr>
            <a:r>
              <a:rPr lang="en-US" altLang="en-US" dirty="0"/>
              <a:t>Device: DVD drive, flash memory card reader, etc.</a:t>
            </a:r>
          </a:p>
          <a:p>
            <a:pPr lvl="1">
              <a:lnSpc>
                <a:spcPct val="160000"/>
              </a:lnSpc>
            </a:pPr>
            <a:r>
              <a:rPr lang="en-US" altLang="en-US" dirty="0"/>
              <a:t>Medium: DVD disc, flash memory card, etc.</a:t>
            </a:r>
          </a:p>
          <a:p>
            <a:pPr lvl="1">
              <a:lnSpc>
                <a:spcPct val="160000"/>
              </a:lnSpc>
            </a:pPr>
            <a:r>
              <a:rPr lang="en-US" altLang="en-US" dirty="0"/>
              <a:t>Medium is inserted into the device to be used.</a:t>
            </a:r>
          </a:p>
        </p:txBody>
      </p:sp>
    </p:spTree>
    <p:extLst>
      <p:ext uri="{BB962C8B-B14F-4D97-AF65-F5344CB8AC3E}">
        <p14:creationId xmlns:p14="http://schemas.microsoft.com/office/powerpoint/2010/main" val="2185882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5" name="Title 1">
            <a:extLst>
              <a:ext uri="{FF2B5EF4-FFF2-40B4-BE49-F238E27FC236}">
                <a16:creationId xmlns:a16="http://schemas.microsoft.com/office/drawing/2014/main" id="{A1B74C1E-0802-4BDD-974B-C8CE5E3880E3}"/>
              </a:ext>
            </a:extLst>
          </p:cNvPr>
          <p:cNvSpPr>
            <a:spLocks noGrp="1"/>
          </p:cNvSpPr>
          <p:nvPr>
            <p:ph type="title"/>
          </p:nvPr>
        </p:nvSpPr>
        <p:spPr>
          <a:xfrm>
            <a:off x="1347638" y="76012"/>
            <a:ext cx="7285020" cy="1325563"/>
          </a:xfrm>
        </p:spPr>
        <p:txBody>
          <a:bodyPr/>
          <a:lstStyle/>
          <a:p>
            <a:r>
              <a:rPr lang="en-US" altLang="en-US" dirty="0"/>
              <a:t>Storage System Characteristics</a:t>
            </a:r>
            <a:endParaRPr lang="en-US" altLang="en-US" sz="4400" i="0" dirty="0"/>
          </a:p>
        </p:txBody>
      </p:sp>
      <p:sp>
        <p:nvSpPr>
          <p:cNvPr id="6" name="Rectangle 5">
            <a:extLst>
              <a:ext uri="{FF2B5EF4-FFF2-40B4-BE49-F238E27FC236}">
                <a16:creationId xmlns:a16="http://schemas.microsoft.com/office/drawing/2014/main" id="{7B9E8C16-16C5-F928-F914-55C5E9DCF238}"/>
              </a:ext>
            </a:extLst>
          </p:cNvPr>
          <p:cNvSpPr/>
          <p:nvPr/>
        </p:nvSpPr>
        <p:spPr>
          <a:xfrm flipV="1">
            <a:off x="8311243" y="741294"/>
            <a:ext cx="1647897" cy="58805"/>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a:extLst>
              <a:ext uri="{FF2B5EF4-FFF2-40B4-BE49-F238E27FC236}">
                <a16:creationId xmlns:a16="http://schemas.microsoft.com/office/drawing/2014/main" id="{E41D0AB5-280E-3023-3994-515AC0F57704}"/>
              </a:ext>
            </a:extLst>
          </p:cNvPr>
          <p:cNvSpPr>
            <a:spLocks noGrp="1"/>
          </p:cNvSpPr>
          <p:nvPr>
            <p:ph idx="1"/>
          </p:nvPr>
        </p:nvSpPr>
        <p:spPr>
          <a:xfrm>
            <a:off x="415828" y="1447696"/>
            <a:ext cx="11776172" cy="4348163"/>
          </a:xfrm>
        </p:spPr>
        <p:txBody>
          <a:bodyPr>
            <a:normAutofit fontScale="62500" lnSpcReduction="20000"/>
          </a:bodyPr>
          <a:lstStyle/>
          <a:p>
            <a:pPr algn="just">
              <a:lnSpc>
                <a:spcPct val="170000"/>
              </a:lnSpc>
            </a:pPr>
            <a:r>
              <a:rPr lang="en-US" altLang="en-US" dirty="0"/>
              <a:t>Can be internal, external, or remote.</a:t>
            </a:r>
          </a:p>
          <a:p>
            <a:pPr algn="just">
              <a:lnSpc>
                <a:spcPct val="170000"/>
              </a:lnSpc>
            </a:pPr>
            <a:r>
              <a:rPr lang="en-US" altLang="en-US" dirty="0"/>
              <a:t>Are nonvolatile.</a:t>
            </a:r>
          </a:p>
          <a:p>
            <a:pPr algn="just">
              <a:lnSpc>
                <a:spcPct val="170000"/>
              </a:lnSpc>
            </a:pPr>
            <a:r>
              <a:rPr lang="en-US" altLang="en-US" dirty="0"/>
              <a:t>Logical file representation: The user’s view of the way data is stored.</a:t>
            </a:r>
          </a:p>
          <a:p>
            <a:pPr algn="just">
              <a:lnSpc>
                <a:spcPct val="170000"/>
              </a:lnSpc>
            </a:pPr>
            <a:r>
              <a:rPr lang="en-US" altLang="en-US" dirty="0"/>
              <a:t>Physical file representation: The actual physical way the data is stored on the storage media as viewed by the computer.</a:t>
            </a:r>
          </a:p>
          <a:p>
            <a:pPr algn="just">
              <a:lnSpc>
                <a:spcPct val="170000"/>
              </a:lnSpc>
            </a:pPr>
            <a:r>
              <a:rPr lang="en-US" altLang="en-US" dirty="0"/>
              <a:t>Storage technologies:</a:t>
            </a:r>
          </a:p>
          <a:p>
            <a:pPr lvl="1" algn="just">
              <a:lnSpc>
                <a:spcPct val="170000"/>
              </a:lnSpc>
            </a:pPr>
            <a:r>
              <a:rPr lang="en-US" altLang="en-US" dirty="0"/>
              <a:t>Magnetic (conventional hard drives).</a:t>
            </a:r>
          </a:p>
          <a:p>
            <a:pPr lvl="1" algn="just">
              <a:lnSpc>
                <a:spcPct val="170000"/>
              </a:lnSpc>
            </a:pPr>
            <a:r>
              <a:rPr lang="en-US" altLang="en-US" dirty="0"/>
              <a:t>Optical (optical discs).</a:t>
            </a:r>
          </a:p>
          <a:p>
            <a:pPr lvl="1" algn="just">
              <a:lnSpc>
                <a:spcPct val="170000"/>
              </a:lnSpc>
            </a:pPr>
            <a:r>
              <a:rPr lang="en-US" altLang="en-US" dirty="0"/>
              <a:t>Electrons (flash memory media).</a:t>
            </a:r>
          </a:p>
          <a:p>
            <a:pPr algn="just">
              <a:lnSpc>
                <a:spcPct val="170000"/>
              </a:lnSpc>
            </a:pPr>
            <a:endParaRPr lang="en-US" dirty="0"/>
          </a:p>
        </p:txBody>
      </p:sp>
    </p:spTree>
    <p:extLst>
      <p:ext uri="{BB962C8B-B14F-4D97-AF65-F5344CB8AC3E}">
        <p14:creationId xmlns:p14="http://schemas.microsoft.com/office/powerpoint/2010/main" val="20914468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5" name="Content Placeholder 2">
            <a:extLst>
              <a:ext uri="{FF2B5EF4-FFF2-40B4-BE49-F238E27FC236}">
                <a16:creationId xmlns:a16="http://schemas.microsoft.com/office/drawing/2014/main" id="{14BF2B03-5537-5D8C-2E55-3BB9EFCCDD08}"/>
              </a:ext>
            </a:extLst>
          </p:cNvPr>
          <p:cNvSpPr>
            <a:spLocks noGrp="1"/>
          </p:cNvSpPr>
          <p:nvPr>
            <p:ph idx="1"/>
          </p:nvPr>
        </p:nvSpPr>
        <p:spPr>
          <a:xfrm>
            <a:off x="402768" y="1579420"/>
            <a:ext cx="11380257" cy="4029033"/>
          </a:xfrm>
        </p:spPr>
        <p:txBody>
          <a:bodyPr>
            <a:normAutofit/>
          </a:bodyPr>
          <a:lstStyle/>
          <a:p>
            <a:pPr>
              <a:lnSpc>
                <a:spcPct val="150000"/>
              </a:lnSpc>
            </a:pPr>
            <a:r>
              <a:rPr lang="en-US" altLang="en-US" sz="2400" dirty="0"/>
              <a:t>File: Anything stored on a storage medium, such as a program, document, digital image, or song.</a:t>
            </a:r>
          </a:p>
          <a:p>
            <a:pPr>
              <a:lnSpc>
                <a:spcPct val="150000"/>
              </a:lnSpc>
              <a:spcBef>
                <a:spcPts val="575"/>
              </a:spcBef>
            </a:pPr>
            <a:r>
              <a:rPr lang="en-US" altLang="en-US" sz="2400" dirty="0"/>
              <a:t>Filename: Name given to a file by the user.</a:t>
            </a:r>
          </a:p>
          <a:p>
            <a:pPr>
              <a:lnSpc>
                <a:spcPct val="150000"/>
              </a:lnSpc>
              <a:spcBef>
                <a:spcPts val="575"/>
              </a:spcBef>
            </a:pPr>
            <a:r>
              <a:rPr lang="es-EC" altLang="en-US" sz="2400" dirty="0"/>
              <a:t>Folder: N</a:t>
            </a:r>
            <a:r>
              <a:rPr lang="en-US" altLang="en-US" sz="2400" dirty="0"/>
              <a:t>amed place on a storage medium  into which files can be stored.</a:t>
            </a:r>
          </a:p>
          <a:p>
            <a:pPr>
              <a:lnSpc>
                <a:spcPct val="150000"/>
              </a:lnSpc>
            </a:pPr>
            <a:endParaRPr lang="en-US" sz="2400" dirty="0"/>
          </a:p>
        </p:txBody>
      </p:sp>
      <p:pic>
        <p:nvPicPr>
          <p:cNvPr id="6" name="Picture 2" descr="C:\Data\Course\_UC13\IM stuff\ch03\FigureChapter03_fig02.jpg">
            <a:extLst>
              <a:ext uri="{FF2B5EF4-FFF2-40B4-BE49-F238E27FC236}">
                <a16:creationId xmlns:a16="http://schemas.microsoft.com/office/drawing/2014/main" id="{5B93B24A-5FA7-27BA-154B-BF7AA95590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3083" y="4065031"/>
            <a:ext cx="4878893" cy="162322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5E6485F8-4F40-A860-C8E7-1DE9DFBEA863}"/>
              </a:ext>
            </a:extLst>
          </p:cNvPr>
          <p:cNvSpPr>
            <a:spLocks noGrp="1"/>
          </p:cNvSpPr>
          <p:nvPr>
            <p:ph type="title"/>
          </p:nvPr>
        </p:nvSpPr>
        <p:spPr>
          <a:xfrm>
            <a:off x="1347638" y="76012"/>
            <a:ext cx="8611502" cy="1325563"/>
          </a:xfrm>
        </p:spPr>
        <p:txBody>
          <a:bodyPr/>
          <a:lstStyle/>
          <a:p>
            <a:r>
              <a:rPr lang="en-US" altLang="en-US" dirty="0"/>
              <a:t>Logical vs. Physical Representation</a:t>
            </a:r>
            <a:endParaRPr lang="en-US" altLang="en-US" sz="4400" i="0" dirty="0"/>
          </a:p>
        </p:txBody>
      </p:sp>
      <p:sp>
        <p:nvSpPr>
          <p:cNvPr id="8" name="Rectangle 7">
            <a:extLst>
              <a:ext uri="{FF2B5EF4-FFF2-40B4-BE49-F238E27FC236}">
                <a16:creationId xmlns:a16="http://schemas.microsoft.com/office/drawing/2014/main" id="{2DFF103E-1282-C5DE-4481-F0D11A57B17F}"/>
              </a:ext>
            </a:extLst>
          </p:cNvPr>
          <p:cNvSpPr/>
          <p:nvPr/>
        </p:nvSpPr>
        <p:spPr>
          <a:xfrm flipV="1">
            <a:off x="9111344" y="741293"/>
            <a:ext cx="89678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455917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0625157-80A4-E40A-1207-4A7B002F2433}"/>
              </a:ext>
            </a:extLst>
          </p:cNvPr>
          <p:cNvSpPr/>
          <p:nvPr/>
        </p:nvSpPr>
        <p:spPr>
          <a:xfrm>
            <a:off x="310902" y="1499618"/>
            <a:ext cx="11684496" cy="4331486"/>
          </a:xfrm>
          <a:prstGeom prst="roundRect">
            <a:avLst>
              <a:gd name="adj" fmla="val 6140"/>
            </a:avLst>
          </a:prstGeom>
          <a:no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7" name="Text Box 2">
            <a:extLst>
              <a:ext uri="{FF2B5EF4-FFF2-40B4-BE49-F238E27FC236}">
                <a16:creationId xmlns:a16="http://schemas.microsoft.com/office/drawing/2014/main" id="{6514D137-54C4-B72A-51DB-10236C1973EC}"/>
              </a:ext>
            </a:extLst>
          </p:cNvPr>
          <p:cNvSpPr txBox="1">
            <a:spLocks noChangeArrowheads="1"/>
          </p:cNvSpPr>
          <p:nvPr/>
        </p:nvSpPr>
        <p:spPr bwMode="auto">
          <a:xfrm>
            <a:off x="1478598" y="349766"/>
            <a:ext cx="392310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600" b="0" i="0" baseline="0" dirty="0">
                <a:latin typeface="Calibri" panose="020F0502020204030204" pitchFamily="34" charset="0"/>
              </a:rPr>
              <a:t>Storage devices</a:t>
            </a:r>
          </a:p>
        </p:txBody>
      </p:sp>
      <p:sp>
        <p:nvSpPr>
          <p:cNvPr id="8" name="Rectangle 3">
            <a:extLst>
              <a:ext uri="{FF2B5EF4-FFF2-40B4-BE49-F238E27FC236}">
                <a16:creationId xmlns:a16="http://schemas.microsoft.com/office/drawing/2014/main" id="{A347B304-2DD8-4EF1-3BFD-4BB9AE13982F}"/>
              </a:ext>
            </a:extLst>
          </p:cNvPr>
          <p:cNvSpPr>
            <a:spLocks noChangeArrowheads="1"/>
          </p:cNvSpPr>
          <p:nvPr/>
        </p:nvSpPr>
        <p:spPr bwMode="auto">
          <a:xfrm>
            <a:off x="381000" y="2101850"/>
            <a:ext cx="11159260" cy="2246769"/>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Storage devices, although classified as I/O devices, can store large amounts of information to be retrieved at a later time. They are cheaper than main memory, and their contents are nonvolatile—that is, not erased when the power is turned off. They are sometimes referred to as auxiliary storage devices. We can categorize them as either </a:t>
            </a:r>
            <a:r>
              <a:rPr lang="en-US" altLang="en-US" sz="2800" i="0" baseline="0" dirty="0">
                <a:solidFill>
                  <a:schemeClr val="folHlink"/>
                </a:solidFill>
              </a:rPr>
              <a:t>magnetic</a:t>
            </a:r>
            <a:r>
              <a:rPr lang="en-US" altLang="en-US" sz="2800" b="0" i="0" baseline="0" dirty="0"/>
              <a:t> or </a:t>
            </a:r>
            <a:r>
              <a:rPr lang="en-US" altLang="en-US" sz="2800" i="0" baseline="0" dirty="0">
                <a:solidFill>
                  <a:schemeClr val="folHlink"/>
                </a:solidFill>
              </a:rPr>
              <a:t>optical</a:t>
            </a:r>
            <a:r>
              <a:rPr lang="en-US" altLang="en-US" sz="2800" b="0" i="0" baseline="0" dirty="0"/>
              <a:t>.</a:t>
            </a:r>
          </a:p>
        </p:txBody>
      </p:sp>
      <p:pic>
        <p:nvPicPr>
          <p:cNvPr id="10" name="Picture 9">
            <a:extLst>
              <a:ext uri="{FF2B5EF4-FFF2-40B4-BE49-F238E27FC236}">
                <a16:creationId xmlns:a16="http://schemas.microsoft.com/office/drawing/2014/main" id="{2A15D523-A4F6-292B-5FCF-05F45F19EBE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1" name="Rectangle 10">
            <a:extLst>
              <a:ext uri="{FF2B5EF4-FFF2-40B4-BE49-F238E27FC236}">
                <a16:creationId xmlns:a16="http://schemas.microsoft.com/office/drawing/2014/main" id="{64F43F95-9FF2-A2A0-8C45-97AC70D9AE32}"/>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2" name="TextBox 11">
            <a:extLst>
              <a:ext uri="{FF2B5EF4-FFF2-40B4-BE49-F238E27FC236}">
                <a16:creationId xmlns:a16="http://schemas.microsoft.com/office/drawing/2014/main" id="{45C13656-ABC1-819C-87C4-56EB4004951D}"/>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3" name="TextBox 12">
            <a:extLst>
              <a:ext uri="{FF2B5EF4-FFF2-40B4-BE49-F238E27FC236}">
                <a16:creationId xmlns:a16="http://schemas.microsoft.com/office/drawing/2014/main" id="{EC3F94DE-E629-7EAE-1FE6-78937682CE29}"/>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F364F4C7-7CEB-AEDA-5940-9DE3D7AA30BB}"/>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D3A2A62-E87F-4157-8EC1-8E727DEBAAA8}"/>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6" name="Rectangle 15">
            <a:extLst>
              <a:ext uri="{FF2B5EF4-FFF2-40B4-BE49-F238E27FC236}">
                <a16:creationId xmlns:a16="http://schemas.microsoft.com/office/drawing/2014/main" id="{41581AD8-8295-D32B-9F03-633E3CD5DD88}"/>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7" name="TextBox 16">
            <a:extLst>
              <a:ext uri="{FF2B5EF4-FFF2-40B4-BE49-F238E27FC236}">
                <a16:creationId xmlns:a16="http://schemas.microsoft.com/office/drawing/2014/main" id="{8956910E-832B-5159-F556-C005A5022C9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8" name="Picture 17">
            <a:extLst>
              <a:ext uri="{FF2B5EF4-FFF2-40B4-BE49-F238E27FC236}">
                <a16:creationId xmlns:a16="http://schemas.microsoft.com/office/drawing/2014/main" id="{06D33ACA-6A9D-32FB-848F-7842CDDFA763}"/>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9" name="Rectangle 18">
            <a:extLst>
              <a:ext uri="{FF2B5EF4-FFF2-40B4-BE49-F238E27FC236}">
                <a16:creationId xmlns:a16="http://schemas.microsoft.com/office/drawing/2014/main" id="{6769CAE1-7DDB-5BDD-FB34-962958F84067}"/>
              </a:ext>
            </a:extLst>
          </p:cNvPr>
          <p:cNvSpPr/>
          <p:nvPr/>
        </p:nvSpPr>
        <p:spPr>
          <a:xfrm flipV="1">
            <a:off x="4445540" y="712108"/>
            <a:ext cx="556258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25189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9E40EE9-855B-1624-AFF0-4D3482A04A85}"/>
              </a:ext>
            </a:extLst>
          </p:cNvPr>
          <p:cNvPicPr>
            <a:picLocks noChangeAspect="1"/>
          </p:cNvPicPr>
          <p:nvPr/>
        </p:nvPicPr>
        <p:blipFill>
          <a:blip r:embed="rId2"/>
          <a:stretch>
            <a:fillRect/>
          </a:stretch>
        </p:blipFill>
        <p:spPr>
          <a:xfrm>
            <a:off x="377709" y="1338006"/>
            <a:ext cx="10631417" cy="3034188"/>
          </a:xfrm>
          <a:prstGeom prst="rect">
            <a:avLst/>
          </a:prstGeom>
        </p:spPr>
      </p:pic>
      <p:pic>
        <p:nvPicPr>
          <p:cNvPr id="7" name="Picture 5">
            <a:extLst>
              <a:ext uri="{FF2B5EF4-FFF2-40B4-BE49-F238E27FC236}">
                <a16:creationId xmlns:a16="http://schemas.microsoft.com/office/drawing/2014/main" id="{75121D53-009D-46A9-D8F0-93E3B8443D19}"/>
              </a:ext>
            </a:extLst>
          </p:cNvPr>
          <p:cNvPicPr>
            <a:picLocks noChangeAspect="1" noChangeArrowheads="1"/>
          </p:cNvPicPr>
          <p:nvPr/>
        </p:nvPicPr>
        <p:blipFill>
          <a:blip r:embed="rId3" cstate="print"/>
          <a:srcRect/>
          <a:stretch>
            <a:fillRect/>
          </a:stretch>
        </p:blipFill>
        <p:spPr bwMode="auto">
          <a:xfrm>
            <a:off x="2756200" y="4492942"/>
            <a:ext cx="5874434" cy="1344945"/>
          </a:xfrm>
          <a:prstGeom prst="rect">
            <a:avLst/>
          </a:prstGeom>
          <a:noFill/>
          <a:ln w="9525">
            <a:noFill/>
            <a:miter lim="800000"/>
            <a:headEnd/>
            <a:tailEnd/>
          </a:ln>
        </p:spPr>
      </p:pic>
      <p:sp>
        <p:nvSpPr>
          <p:cNvPr id="10" name="Rectangle: Rounded Corners 9">
            <a:extLst>
              <a:ext uri="{FF2B5EF4-FFF2-40B4-BE49-F238E27FC236}">
                <a16:creationId xmlns:a16="http://schemas.microsoft.com/office/drawing/2014/main" id="{2F4B225F-02CF-EEAD-04C8-2345BE59FD8D}"/>
              </a:ext>
            </a:extLst>
          </p:cNvPr>
          <p:cNvSpPr/>
          <p:nvPr/>
        </p:nvSpPr>
        <p:spPr>
          <a:xfrm>
            <a:off x="310902" y="1262496"/>
            <a:ext cx="11684496" cy="4568608"/>
          </a:xfrm>
          <a:prstGeom prst="roundRect">
            <a:avLst>
              <a:gd name="adj" fmla="val 6140"/>
            </a:avLst>
          </a:prstGeom>
          <a:no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1" name="Picture 10">
            <a:extLst>
              <a:ext uri="{FF2B5EF4-FFF2-40B4-BE49-F238E27FC236}">
                <a16:creationId xmlns:a16="http://schemas.microsoft.com/office/drawing/2014/main" id="{FF627A14-6568-4ADD-1664-17C1B54036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2" name="Rectangle 11">
            <a:extLst>
              <a:ext uri="{FF2B5EF4-FFF2-40B4-BE49-F238E27FC236}">
                <a16:creationId xmlns:a16="http://schemas.microsoft.com/office/drawing/2014/main" id="{166DABBE-B50E-5F3D-5637-C7E0842FE84C}"/>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3" name="TextBox 12">
            <a:extLst>
              <a:ext uri="{FF2B5EF4-FFF2-40B4-BE49-F238E27FC236}">
                <a16:creationId xmlns:a16="http://schemas.microsoft.com/office/drawing/2014/main" id="{B93FC2CC-2712-D37D-5A03-87D6CECF4E57}"/>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4" name="TextBox 13">
            <a:extLst>
              <a:ext uri="{FF2B5EF4-FFF2-40B4-BE49-F238E27FC236}">
                <a16:creationId xmlns:a16="http://schemas.microsoft.com/office/drawing/2014/main" id="{C4BDD477-2563-D9F4-0B6F-D005B8C4B45F}"/>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C89A869B-EDD8-7C8B-3266-5EBA42F15729}"/>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6C79B470-1789-4F5B-5CB8-589F083F015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7" name="Rectangle 16">
            <a:extLst>
              <a:ext uri="{FF2B5EF4-FFF2-40B4-BE49-F238E27FC236}">
                <a16:creationId xmlns:a16="http://schemas.microsoft.com/office/drawing/2014/main" id="{FA3D827B-DD11-F1F8-079E-D8B2B8373640}"/>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8" name="TextBox 17">
            <a:extLst>
              <a:ext uri="{FF2B5EF4-FFF2-40B4-BE49-F238E27FC236}">
                <a16:creationId xmlns:a16="http://schemas.microsoft.com/office/drawing/2014/main" id="{68A59B74-98FC-E4D1-55FF-C75AC84EFBAB}"/>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9" name="Picture 18">
            <a:extLst>
              <a:ext uri="{FF2B5EF4-FFF2-40B4-BE49-F238E27FC236}">
                <a16:creationId xmlns:a16="http://schemas.microsoft.com/office/drawing/2014/main" id="{B120D9FD-9804-BFE0-5B86-F9F4DED45875}"/>
              </a:ext>
            </a:extLst>
          </p:cNvPr>
          <p:cNvPicPr>
            <a:picLocks noChangeAspect="1"/>
          </p:cNvPicPr>
          <p:nvPr/>
        </p:nvPicPr>
        <p:blipFill>
          <a:blip r:embed="rId5"/>
          <a:stretch>
            <a:fillRect/>
          </a:stretch>
        </p:blipFill>
        <p:spPr>
          <a:xfrm>
            <a:off x="195770" y="5857608"/>
            <a:ext cx="2381250" cy="933450"/>
          </a:xfrm>
          <a:prstGeom prst="rect">
            <a:avLst/>
          </a:prstGeom>
        </p:spPr>
      </p:pic>
      <p:sp>
        <p:nvSpPr>
          <p:cNvPr id="21" name="TextBox 20">
            <a:extLst>
              <a:ext uri="{FF2B5EF4-FFF2-40B4-BE49-F238E27FC236}">
                <a16:creationId xmlns:a16="http://schemas.microsoft.com/office/drawing/2014/main" id="{FBD4F652-0C2D-AB89-883E-F8B0B5E166AF}"/>
              </a:ext>
            </a:extLst>
          </p:cNvPr>
          <p:cNvSpPr txBox="1"/>
          <p:nvPr/>
        </p:nvSpPr>
        <p:spPr>
          <a:xfrm>
            <a:off x="1413915" y="372809"/>
            <a:ext cx="6221690" cy="646331"/>
          </a:xfrm>
          <a:prstGeom prst="rect">
            <a:avLst/>
          </a:prstGeom>
          <a:noFill/>
        </p:spPr>
        <p:txBody>
          <a:bodyPr wrap="square">
            <a:spAutoFit/>
          </a:bodyPr>
          <a:lstStyle/>
          <a:p>
            <a:r>
              <a:rPr lang="en-US" altLang="en-US" sz="3600" i="0" baseline="0" dirty="0">
                <a:latin typeface="Calibri" panose="020F0502020204030204" pitchFamily="34" charset="0"/>
              </a:rPr>
              <a:t>Magnetic storage devices</a:t>
            </a:r>
          </a:p>
        </p:txBody>
      </p:sp>
      <p:sp>
        <p:nvSpPr>
          <p:cNvPr id="22" name="Rectangle 21">
            <a:extLst>
              <a:ext uri="{FF2B5EF4-FFF2-40B4-BE49-F238E27FC236}">
                <a16:creationId xmlns:a16="http://schemas.microsoft.com/office/drawing/2014/main" id="{9F016591-D66C-E49F-47F2-4BE91F9DD6F0}"/>
              </a:ext>
            </a:extLst>
          </p:cNvPr>
          <p:cNvSpPr/>
          <p:nvPr/>
        </p:nvSpPr>
        <p:spPr>
          <a:xfrm flipV="1">
            <a:off x="6255995" y="703709"/>
            <a:ext cx="3703145" cy="83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426223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FCAE7C09-A186-7277-36A7-625540E496B2}"/>
              </a:ext>
            </a:extLst>
          </p:cNvPr>
          <p:cNvGrpSpPr>
            <a:grpSpLocks/>
          </p:cNvGrpSpPr>
          <p:nvPr/>
        </p:nvGrpSpPr>
        <p:grpSpPr bwMode="auto">
          <a:xfrm>
            <a:off x="1874165" y="2204822"/>
            <a:ext cx="8501063" cy="3124200"/>
            <a:chOff x="261938" y="3352800"/>
            <a:chExt cx="8501062" cy="3124200"/>
          </a:xfrm>
        </p:grpSpPr>
        <p:sp>
          <p:nvSpPr>
            <p:cNvPr id="8" name="Text Box 4">
              <a:extLst>
                <a:ext uri="{FF2B5EF4-FFF2-40B4-BE49-F238E27FC236}">
                  <a16:creationId xmlns:a16="http://schemas.microsoft.com/office/drawing/2014/main" id="{F0126C94-B50B-9CE0-5C14-88090841AF77}"/>
                </a:ext>
              </a:extLst>
            </p:cNvPr>
            <p:cNvSpPr txBox="1">
              <a:spLocks noChangeArrowheads="1"/>
            </p:cNvSpPr>
            <p:nvPr/>
          </p:nvSpPr>
          <p:spPr bwMode="auto">
            <a:xfrm>
              <a:off x="304800" y="3352800"/>
              <a:ext cx="193540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2000" i="0" baseline="0" dirty="0"/>
                <a:t>A magnetic disk</a:t>
              </a:r>
            </a:p>
          </p:txBody>
        </p:sp>
        <p:pic>
          <p:nvPicPr>
            <p:cNvPr id="9" name="Picture 5">
              <a:extLst>
                <a:ext uri="{FF2B5EF4-FFF2-40B4-BE49-F238E27FC236}">
                  <a16:creationId xmlns:a16="http://schemas.microsoft.com/office/drawing/2014/main" id="{4388AD88-BA05-46A8-BC23-5535643B33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938" y="4038600"/>
              <a:ext cx="8501062" cy="2316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0" name="Straight Connector 4">
              <a:extLst>
                <a:ext uri="{FF2B5EF4-FFF2-40B4-BE49-F238E27FC236}">
                  <a16:creationId xmlns:a16="http://schemas.microsoft.com/office/drawing/2014/main" id="{2A4DE392-FFEF-C682-6FB9-9A56CD8556F0}"/>
                </a:ext>
              </a:extLst>
            </p:cNvPr>
            <p:cNvCxnSpPr>
              <a:cxnSpLocks noChangeShapeType="1"/>
            </p:cNvCxnSpPr>
            <p:nvPr/>
          </p:nvCxnSpPr>
          <p:spPr bwMode="auto">
            <a:xfrm>
              <a:off x="381000" y="3886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Connector 5">
              <a:extLst>
                <a:ext uri="{FF2B5EF4-FFF2-40B4-BE49-F238E27FC236}">
                  <a16:creationId xmlns:a16="http://schemas.microsoft.com/office/drawing/2014/main" id="{1BBDABAF-500C-299D-E535-CEE8C4631FDF}"/>
                </a:ext>
              </a:extLst>
            </p:cNvPr>
            <p:cNvCxnSpPr>
              <a:cxnSpLocks noChangeShapeType="1"/>
            </p:cNvCxnSpPr>
            <p:nvPr/>
          </p:nvCxnSpPr>
          <p:spPr bwMode="auto">
            <a:xfrm>
              <a:off x="381000" y="3352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Connector 6">
              <a:extLst>
                <a:ext uri="{FF2B5EF4-FFF2-40B4-BE49-F238E27FC236}">
                  <a16:creationId xmlns:a16="http://schemas.microsoft.com/office/drawing/2014/main" id="{822C448F-9942-9CD2-A565-833EC197B71F}"/>
                </a:ext>
              </a:extLst>
            </p:cNvPr>
            <p:cNvCxnSpPr>
              <a:cxnSpLocks noChangeShapeType="1"/>
            </p:cNvCxnSpPr>
            <p:nvPr/>
          </p:nvCxnSpPr>
          <p:spPr bwMode="auto">
            <a:xfrm>
              <a:off x="381000" y="6477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5" name="TextBox 14">
            <a:extLst>
              <a:ext uri="{FF2B5EF4-FFF2-40B4-BE49-F238E27FC236}">
                <a16:creationId xmlns:a16="http://schemas.microsoft.com/office/drawing/2014/main" id="{12CFFE6E-86F0-6DFE-6B4D-F778CABFDCF7}"/>
              </a:ext>
            </a:extLst>
          </p:cNvPr>
          <p:cNvSpPr txBox="1"/>
          <p:nvPr/>
        </p:nvSpPr>
        <p:spPr>
          <a:xfrm>
            <a:off x="1413915" y="372809"/>
            <a:ext cx="6221690" cy="646331"/>
          </a:xfrm>
          <a:prstGeom prst="rect">
            <a:avLst/>
          </a:prstGeom>
          <a:noFill/>
        </p:spPr>
        <p:txBody>
          <a:bodyPr wrap="square">
            <a:spAutoFit/>
          </a:bodyPr>
          <a:lstStyle/>
          <a:p>
            <a:r>
              <a:rPr lang="en-US" altLang="en-US" sz="3600" i="0" baseline="0" dirty="0">
                <a:latin typeface="Calibri" panose="020F0502020204030204" pitchFamily="34" charset="0"/>
              </a:rPr>
              <a:t>Magnetic storage devices</a:t>
            </a:r>
          </a:p>
        </p:txBody>
      </p:sp>
      <p:sp>
        <p:nvSpPr>
          <p:cNvPr id="16" name="Rectangle: Rounded Corners 15">
            <a:extLst>
              <a:ext uri="{FF2B5EF4-FFF2-40B4-BE49-F238E27FC236}">
                <a16:creationId xmlns:a16="http://schemas.microsoft.com/office/drawing/2014/main" id="{51CE67B4-44DC-2170-D234-D5814323CE4B}"/>
              </a:ext>
            </a:extLst>
          </p:cNvPr>
          <p:cNvSpPr/>
          <p:nvPr/>
        </p:nvSpPr>
        <p:spPr>
          <a:xfrm>
            <a:off x="310902" y="1499618"/>
            <a:ext cx="11684496" cy="4331486"/>
          </a:xfrm>
          <a:prstGeom prst="roundRect">
            <a:avLst>
              <a:gd name="adj" fmla="val 6140"/>
            </a:avLst>
          </a:prstGeom>
          <a:no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7" name="Picture 16">
            <a:extLst>
              <a:ext uri="{FF2B5EF4-FFF2-40B4-BE49-F238E27FC236}">
                <a16:creationId xmlns:a16="http://schemas.microsoft.com/office/drawing/2014/main" id="{B7315BF3-E4A8-C5BE-F9FC-B6FFD575C1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8" name="Rectangle 17">
            <a:extLst>
              <a:ext uri="{FF2B5EF4-FFF2-40B4-BE49-F238E27FC236}">
                <a16:creationId xmlns:a16="http://schemas.microsoft.com/office/drawing/2014/main" id="{505E062A-EF56-A7C5-216A-3FE063397C6D}"/>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9" name="TextBox 18">
            <a:extLst>
              <a:ext uri="{FF2B5EF4-FFF2-40B4-BE49-F238E27FC236}">
                <a16:creationId xmlns:a16="http://schemas.microsoft.com/office/drawing/2014/main" id="{BDC9F56E-E5B1-C16A-3F40-D563FD0762B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20" name="TextBox 19">
            <a:extLst>
              <a:ext uri="{FF2B5EF4-FFF2-40B4-BE49-F238E27FC236}">
                <a16:creationId xmlns:a16="http://schemas.microsoft.com/office/drawing/2014/main" id="{472ED2A6-57D1-CCE9-BDD4-D189D858098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31888669-E7A6-8303-97B4-F14552F29C9B}"/>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DD34875A-3D72-E278-06BB-9216047B0F75}"/>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3" name="Rectangle 22">
            <a:extLst>
              <a:ext uri="{FF2B5EF4-FFF2-40B4-BE49-F238E27FC236}">
                <a16:creationId xmlns:a16="http://schemas.microsoft.com/office/drawing/2014/main" id="{A4ED80CA-AEA5-1955-34E8-28C88C61887C}"/>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4" name="TextBox 23">
            <a:extLst>
              <a:ext uri="{FF2B5EF4-FFF2-40B4-BE49-F238E27FC236}">
                <a16:creationId xmlns:a16="http://schemas.microsoft.com/office/drawing/2014/main" id="{2E38B766-51F2-3B1A-F281-D460241E4CD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5" name="Picture 24">
            <a:extLst>
              <a:ext uri="{FF2B5EF4-FFF2-40B4-BE49-F238E27FC236}">
                <a16:creationId xmlns:a16="http://schemas.microsoft.com/office/drawing/2014/main" id="{835B274C-47EE-6200-0F06-DABFE2DCDF2D}"/>
              </a:ext>
            </a:extLst>
          </p:cNvPr>
          <p:cNvPicPr>
            <a:picLocks noChangeAspect="1"/>
          </p:cNvPicPr>
          <p:nvPr/>
        </p:nvPicPr>
        <p:blipFill>
          <a:blip r:embed="rId4"/>
          <a:stretch>
            <a:fillRect/>
          </a:stretch>
        </p:blipFill>
        <p:spPr>
          <a:xfrm>
            <a:off x="195770" y="5857608"/>
            <a:ext cx="2381250" cy="933450"/>
          </a:xfrm>
          <a:prstGeom prst="rect">
            <a:avLst/>
          </a:prstGeom>
        </p:spPr>
      </p:pic>
      <p:sp>
        <p:nvSpPr>
          <p:cNvPr id="26" name="Rectangle 25">
            <a:extLst>
              <a:ext uri="{FF2B5EF4-FFF2-40B4-BE49-F238E27FC236}">
                <a16:creationId xmlns:a16="http://schemas.microsoft.com/office/drawing/2014/main" id="{5DD55289-EDC1-02DA-8B78-D7EAD3AFF993}"/>
              </a:ext>
            </a:extLst>
          </p:cNvPr>
          <p:cNvSpPr/>
          <p:nvPr/>
        </p:nvSpPr>
        <p:spPr>
          <a:xfrm flipV="1">
            <a:off x="6255995" y="703709"/>
            <a:ext cx="3703145" cy="83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41870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645DB78-4621-0452-5C04-B53FBF7614D4}"/>
              </a:ext>
            </a:extLst>
          </p:cNvPr>
          <p:cNvSpPr txBox="1"/>
          <p:nvPr/>
        </p:nvSpPr>
        <p:spPr>
          <a:xfrm>
            <a:off x="624841" y="1676400"/>
            <a:ext cx="10979972" cy="3903504"/>
          </a:xfrm>
          <a:prstGeom prst="rect">
            <a:avLst/>
          </a:prstGeom>
          <a:noFill/>
        </p:spPr>
        <p:txBody>
          <a:bodyPr wrap="square">
            <a:spAutoFit/>
          </a:bodyPr>
          <a:lstStyle/>
          <a:p>
            <a:pPr algn="l">
              <a:lnSpc>
                <a:spcPct val="150000"/>
              </a:lnSpc>
            </a:pPr>
            <a:r>
              <a:rPr lang="en-US" sz="2800" b="1" i="0" u="none" strike="noStrike" baseline="0" dirty="0">
                <a:latin typeface="BerlingLTStd-Bold"/>
              </a:rPr>
              <a:t>Data access. </a:t>
            </a:r>
            <a:r>
              <a:rPr lang="en-US" sz="2800" b="0" i="0" u="none" strike="noStrike" baseline="0" dirty="0">
                <a:latin typeface="BerlingLTStd-Roman"/>
              </a:rPr>
              <a:t>A magnetic disk is considered a random-access device. In a random-access </a:t>
            </a:r>
            <a:r>
              <a:rPr lang="en-GB" sz="2800" b="0" i="0" u="none" strike="noStrike" baseline="0" dirty="0">
                <a:latin typeface="BerlingLTStd-Roman"/>
              </a:rPr>
              <a:t>device, a data item can be accessed randomly without the need to access all other data items located before it. However, the smallest storage area that can be accessed at one time is a sector. A block of data can be stored in one or more sectors and retrieved without the need to retrieve the rest of the information on the disk.</a:t>
            </a:r>
            <a:endParaRPr lang="en-US" sz="2800" dirty="0"/>
          </a:p>
        </p:txBody>
      </p:sp>
      <p:sp>
        <p:nvSpPr>
          <p:cNvPr id="9" name="Rectangle: Rounded Corners 8">
            <a:extLst>
              <a:ext uri="{FF2B5EF4-FFF2-40B4-BE49-F238E27FC236}">
                <a16:creationId xmlns:a16="http://schemas.microsoft.com/office/drawing/2014/main" id="{3350E7EB-93F0-9AA1-0B7D-727F303CC739}"/>
              </a:ext>
            </a:extLst>
          </p:cNvPr>
          <p:cNvSpPr/>
          <p:nvPr/>
        </p:nvSpPr>
        <p:spPr>
          <a:xfrm>
            <a:off x="310902" y="1499618"/>
            <a:ext cx="11684496" cy="4331486"/>
          </a:xfrm>
          <a:prstGeom prst="roundRect">
            <a:avLst>
              <a:gd name="adj" fmla="val 6140"/>
            </a:avLst>
          </a:prstGeom>
          <a:no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0" name="Picture 9">
            <a:extLst>
              <a:ext uri="{FF2B5EF4-FFF2-40B4-BE49-F238E27FC236}">
                <a16:creationId xmlns:a16="http://schemas.microsoft.com/office/drawing/2014/main" id="{4F74CC0C-2154-BBC3-CBD2-9D5D8830D30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1" name="Rectangle 10">
            <a:extLst>
              <a:ext uri="{FF2B5EF4-FFF2-40B4-BE49-F238E27FC236}">
                <a16:creationId xmlns:a16="http://schemas.microsoft.com/office/drawing/2014/main" id="{1D704A6F-6E38-8E2D-C328-4E2B10DBFD6C}"/>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2" name="TextBox 11">
            <a:extLst>
              <a:ext uri="{FF2B5EF4-FFF2-40B4-BE49-F238E27FC236}">
                <a16:creationId xmlns:a16="http://schemas.microsoft.com/office/drawing/2014/main" id="{BD093CF5-CE8F-9DF4-6414-BB35C5C04F65}"/>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3" name="TextBox 12">
            <a:extLst>
              <a:ext uri="{FF2B5EF4-FFF2-40B4-BE49-F238E27FC236}">
                <a16:creationId xmlns:a16="http://schemas.microsoft.com/office/drawing/2014/main" id="{410A0B83-019F-8516-F43F-DC6A2606ED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53283407-16EF-102D-9F27-E5DC2417267D}"/>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2AED5661-7CC5-817D-3492-F16C436390AE}"/>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6" name="Rectangle 15">
            <a:extLst>
              <a:ext uri="{FF2B5EF4-FFF2-40B4-BE49-F238E27FC236}">
                <a16:creationId xmlns:a16="http://schemas.microsoft.com/office/drawing/2014/main" id="{7322FEC6-A690-BC35-3FBE-C8FFD69919B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7" name="TextBox 16">
            <a:extLst>
              <a:ext uri="{FF2B5EF4-FFF2-40B4-BE49-F238E27FC236}">
                <a16:creationId xmlns:a16="http://schemas.microsoft.com/office/drawing/2014/main" id="{54376B60-464B-8BD7-3D5F-054D55ED005D}"/>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8" name="Picture 17">
            <a:extLst>
              <a:ext uri="{FF2B5EF4-FFF2-40B4-BE49-F238E27FC236}">
                <a16:creationId xmlns:a16="http://schemas.microsoft.com/office/drawing/2014/main" id="{D5FF7A57-E187-C6F6-072B-AF57D31C5A59}"/>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0" name="TextBox 19">
            <a:extLst>
              <a:ext uri="{FF2B5EF4-FFF2-40B4-BE49-F238E27FC236}">
                <a16:creationId xmlns:a16="http://schemas.microsoft.com/office/drawing/2014/main" id="{44723278-6B74-6E2F-64C4-DE3FEE1999CD}"/>
              </a:ext>
            </a:extLst>
          </p:cNvPr>
          <p:cNvSpPr txBox="1"/>
          <p:nvPr/>
        </p:nvSpPr>
        <p:spPr>
          <a:xfrm>
            <a:off x="1413915" y="372809"/>
            <a:ext cx="6221690" cy="646331"/>
          </a:xfrm>
          <a:prstGeom prst="rect">
            <a:avLst/>
          </a:prstGeom>
          <a:noFill/>
        </p:spPr>
        <p:txBody>
          <a:bodyPr wrap="square">
            <a:spAutoFit/>
          </a:bodyPr>
          <a:lstStyle/>
          <a:p>
            <a:r>
              <a:rPr lang="en-US" altLang="en-US" sz="3600" i="0" baseline="0" dirty="0">
                <a:latin typeface="Calibri" panose="020F0502020204030204" pitchFamily="34" charset="0"/>
              </a:rPr>
              <a:t>Magnetic storage devices</a:t>
            </a:r>
          </a:p>
        </p:txBody>
      </p:sp>
      <p:sp>
        <p:nvSpPr>
          <p:cNvPr id="21" name="Rectangle 20">
            <a:extLst>
              <a:ext uri="{FF2B5EF4-FFF2-40B4-BE49-F238E27FC236}">
                <a16:creationId xmlns:a16="http://schemas.microsoft.com/office/drawing/2014/main" id="{62493549-38CC-1604-7B79-3E6E453251E8}"/>
              </a:ext>
            </a:extLst>
          </p:cNvPr>
          <p:cNvSpPr/>
          <p:nvPr/>
        </p:nvSpPr>
        <p:spPr>
          <a:xfrm flipV="1">
            <a:off x="6255995" y="704734"/>
            <a:ext cx="3703145" cy="83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958390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DA2CC7D-58EF-1AE8-8696-C0498087D7B2}"/>
              </a:ext>
            </a:extLst>
          </p:cNvPr>
          <p:cNvSpPr txBox="1"/>
          <p:nvPr/>
        </p:nvSpPr>
        <p:spPr>
          <a:xfrm>
            <a:off x="415828" y="1486052"/>
            <a:ext cx="11345133" cy="3359061"/>
          </a:xfrm>
          <a:prstGeom prst="rect">
            <a:avLst/>
          </a:prstGeom>
          <a:noFill/>
        </p:spPr>
        <p:txBody>
          <a:bodyPr wrap="square">
            <a:spAutoFit/>
          </a:bodyPr>
          <a:lstStyle/>
          <a:p>
            <a:pPr algn="l">
              <a:lnSpc>
                <a:spcPct val="150000"/>
              </a:lnSpc>
            </a:pPr>
            <a:r>
              <a:rPr lang="en-GB" sz="2400" b="1" i="0" u="none" strike="noStrike" baseline="0" dirty="0">
                <a:latin typeface="BerlingLTStd-Bold"/>
              </a:rPr>
              <a:t>Performance</a:t>
            </a:r>
            <a:r>
              <a:rPr lang="en-GB" sz="2400" b="0" i="0" u="none" strike="noStrike" baseline="0" dirty="0">
                <a:latin typeface="BerlingLTStd-Roman"/>
              </a:rPr>
              <a:t>. The performance of a disk depends on several factors, the most important being the rotational speed, the seek time, and the transfer time. </a:t>
            </a:r>
          </a:p>
          <a:p>
            <a:pPr marL="457200" indent="-457200" algn="l">
              <a:lnSpc>
                <a:spcPct val="150000"/>
              </a:lnSpc>
              <a:buAutoNum type="alphaLcParenR"/>
            </a:pPr>
            <a:r>
              <a:rPr lang="en-GB" sz="2400" b="1" i="0" u="none" strike="noStrike" baseline="0" dirty="0">
                <a:latin typeface="BerlingLTStd-Bold"/>
              </a:rPr>
              <a:t>rotational speed </a:t>
            </a:r>
            <a:r>
              <a:rPr lang="en-GB" sz="2400" b="0" i="0" u="none" strike="noStrike" baseline="0" dirty="0">
                <a:latin typeface="BerlingLTStd-Roman"/>
              </a:rPr>
              <a:t>defines how fast the disk is spinning.</a:t>
            </a:r>
          </a:p>
          <a:p>
            <a:pPr algn="l">
              <a:lnSpc>
                <a:spcPct val="150000"/>
              </a:lnSpc>
            </a:pPr>
            <a:r>
              <a:rPr lang="en-US" sz="2400" b="0" i="0" u="none" strike="noStrike" baseline="0" dirty="0">
                <a:latin typeface="BerlingLTStd-Roman"/>
              </a:rPr>
              <a:t>b) </a:t>
            </a:r>
            <a:r>
              <a:rPr lang="en-GB" sz="2400" b="0" i="0" u="none" strike="noStrike" baseline="0" dirty="0">
                <a:latin typeface="BerlingLTStd-Roman"/>
              </a:rPr>
              <a:t>The </a:t>
            </a:r>
            <a:r>
              <a:rPr lang="en-GB" sz="2400" b="1" i="0" u="none" strike="noStrike" baseline="0" dirty="0">
                <a:latin typeface="BerlingLTStd-Bold"/>
              </a:rPr>
              <a:t>seek time </a:t>
            </a:r>
            <a:r>
              <a:rPr lang="en-GB" sz="2400" b="0" i="0" u="none" strike="noStrike" baseline="0" dirty="0">
                <a:latin typeface="BerlingLTStd-Roman"/>
              </a:rPr>
              <a:t>defines the time to move the read/write head </a:t>
            </a:r>
            <a:endParaRPr lang="ar-EG" sz="2400" b="0" i="0" u="none" strike="noStrike" baseline="0" dirty="0">
              <a:latin typeface="BerlingLTStd-Roman"/>
            </a:endParaRPr>
          </a:p>
          <a:p>
            <a:pPr algn="l">
              <a:lnSpc>
                <a:spcPct val="150000"/>
              </a:lnSpc>
            </a:pPr>
            <a:r>
              <a:rPr lang="en-GB" sz="2400" b="0" i="0" u="none" strike="noStrike" baseline="0" dirty="0">
                <a:latin typeface="BerlingLTStd-Roman"/>
              </a:rPr>
              <a:t>to the desired track where the data is stored. </a:t>
            </a:r>
            <a:endParaRPr lang="en-GB" sz="2400" b="0" i="0" baseline="0" dirty="0">
              <a:latin typeface="BerlingLTStd-Roman"/>
            </a:endParaRPr>
          </a:p>
          <a:p>
            <a:pPr algn="l">
              <a:lnSpc>
                <a:spcPct val="150000"/>
              </a:lnSpc>
            </a:pPr>
            <a:r>
              <a:rPr lang="en-GB" sz="2400" b="1" i="0" u="none" strike="noStrike" baseline="0" dirty="0">
                <a:latin typeface="BerlingLTStd-Bold"/>
              </a:rPr>
              <a:t>c) transfer time </a:t>
            </a:r>
            <a:r>
              <a:rPr lang="en-GB" sz="2400" b="0" i="0" u="none" strike="noStrike" baseline="0" dirty="0">
                <a:latin typeface="BerlingLTStd-Roman"/>
              </a:rPr>
              <a:t>defines the time to move data from the disk to the CPU/memory.</a:t>
            </a:r>
            <a:endParaRPr lang="en-US" sz="2400" dirty="0"/>
          </a:p>
        </p:txBody>
      </p:sp>
      <p:pic>
        <p:nvPicPr>
          <p:cNvPr id="9" name="Picture 8">
            <a:extLst>
              <a:ext uri="{FF2B5EF4-FFF2-40B4-BE49-F238E27FC236}">
                <a16:creationId xmlns:a16="http://schemas.microsoft.com/office/drawing/2014/main" id="{0D64B5B0-8CCD-B368-7ED5-A021F281219F}"/>
              </a:ext>
            </a:extLst>
          </p:cNvPr>
          <p:cNvPicPr>
            <a:picLocks noChangeAspect="1"/>
          </p:cNvPicPr>
          <p:nvPr/>
        </p:nvPicPr>
        <p:blipFill>
          <a:blip r:embed="rId2"/>
          <a:stretch>
            <a:fillRect/>
          </a:stretch>
        </p:blipFill>
        <p:spPr>
          <a:xfrm>
            <a:off x="8682769" y="2243055"/>
            <a:ext cx="3152775" cy="1933575"/>
          </a:xfrm>
          <a:prstGeom prst="rect">
            <a:avLst/>
          </a:prstGeom>
        </p:spPr>
      </p:pic>
      <p:sp>
        <p:nvSpPr>
          <p:cNvPr id="10" name="Rectangle: Rounded Corners 9">
            <a:extLst>
              <a:ext uri="{FF2B5EF4-FFF2-40B4-BE49-F238E27FC236}">
                <a16:creationId xmlns:a16="http://schemas.microsoft.com/office/drawing/2014/main" id="{FF7BEBE3-909D-34C7-0303-F9C9E0140E8C}"/>
              </a:ext>
            </a:extLst>
          </p:cNvPr>
          <p:cNvSpPr/>
          <p:nvPr/>
        </p:nvSpPr>
        <p:spPr>
          <a:xfrm>
            <a:off x="310902" y="1499618"/>
            <a:ext cx="11684496" cy="4331486"/>
          </a:xfrm>
          <a:prstGeom prst="roundRect">
            <a:avLst>
              <a:gd name="adj" fmla="val 6140"/>
            </a:avLst>
          </a:prstGeom>
          <a:no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1" name="Picture 10">
            <a:extLst>
              <a:ext uri="{FF2B5EF4-FFF2-40B4-BE49-F238E27FC236}">
                <a16:creationId xmlns:a16="http://schemas.microsoft.com/office/drawing/2014/main" id="{8B81B6DB-3DE5-7FAD-EA5A-53A76AD0F73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2" name="Rectangle 11">
            <a:extLst>
              <a:ext uri="{FF2B5EF4-FFF2-40B4-BE49-F238E27FC236}">
                <a16:creationId xmlns:a16="http://schemas.microsoft.com/office/drawing/2014/main" id="{7C777872-4A7E-E484-9050-7463F7B353FC}"/>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3" name="TextBox 12">
            <a:extLst>
              <a:ext uri="{FF2B5EF4-FFF2-40B4-BE49-F238E27FC236}">
                <a16:creationId xmlns:a16="http://schemas.microsoft.com/office/drawing/2014/main" id="{9A319DC4-6442-B3D8-537A-8EC74205955D}"/>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4" name="TextBox 13">
            <a:extLst>
              <a:ext uri="{FF2B5EF4-FFF2-40B4-BE49-F238E27FC236}">
                <a16:creationId xmlns:a16="http://schemas.microsoft.com/office/drawing/2014/main" id="{D3A4EE17-4B17-EE67-292C-F68FAE1B1B5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00D9C0E9-1A0B-A8B9-F71C-3DD3E009E63B}"/>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06C85E2E-EA72-3555-D5A6-142BF2BC644D}"/>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7" name="Rectangle 16">
            <a:extLst>
              <a:ext uri="{FF2B5EF4-FFF2-40B4-BE49-F238E27FC236}">
                <a16:creationId xmlns:a16="http://schemas.microsoft.com/office/drawing/2014/main" id="{1807E59A-070B-3159-6ADC-E815A4282B4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8" name="TextBox 17">
            <a:extLst>
              <a:ext uri="{FF2B5EF4-FFF2-40B4-BE49-F238E27FC236}">
                <a16:creationId xmlns:a16="http://schemas.microsoft.com/office/drawing/2014/main" id="{6936F281-C9E0-1570-B259-B49D8FCF5ECF}"/>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9" name="Picture 18">
            <a:extLst>
              <a:ext uri="{FF2B5EF4-FFF2-40B4-BE49-F238E27FC236}">
                <a16:creationId xmlns:a16="http://schemas.microsoft.com/office/drawing/2014/main" id="{CBCC5CDB-A0D0-8673-D59E-A6A478F6B67E}"/>
              </a:ext>
            </a:extLst>
          </p:cNvPr>
          <p:cNvPicPr>
            <a:picLocks noChangeAspect="1"/>
          </p:cNvPicPr>
          <p:nvPr/>
        </p:nvPicPr>
        <p:blipFill>
          <a:blip r:embed="rId4"/>
          <a:stretch>
            <a:fillRect/>
          </a:stretch>
        </p:blipFill>
        <p:spPr>
          <a:xfrm>
            <a:off x="195770" y="5857608"/>
            <a:ext cx="2381250" cy="933450"/>
          </a:xfrm>
          <a:prstGeom prst="rect">
            <a:avLst/>
          </a:prstGeom>
        </p:spPr>
      </p:pic>
      <p:sp>
        <p:nvSpPr>
          <p:cNvPr id="21" name="TextBox 20">
            <a:extLst>
              <a:ext uri="{FF2B5EF4-FFF2-40B4-BE49-F238E27FC236}">
                <a16:creationId xmlns:a16="http://schemas.microsoft.com/office/drawing/2014/main" id="{F97BEEBF-5C8A-675D-A644-73E12C9AA388}"/>
              </a:ext>
            </a:extLst>
          </p:cNvPr>
          <p:cNvSpPr txBox="1"/>
          <p:nvPr/>
        </p:nvSpPr>
        <p:spPr>
          <a:xfrm>
            <a:off x="1413915" y="372809"/>
            <a:ext cx="6221690" cy="646331"/>
          </a:xfrm>
          <a:prstGeom prst="rect">
            <a:avLst/>
          </a:prstGeom>
          <a:noFill/>
        </p:spPr>
        <p:txBody>
          <a:bodyPr wrap="square">
            <a:spAutoFit/>
          </a:bodyPr>
          <a:lstStyle/>
          <a:p>
            <a:r>
              <a:rPr lang="en-US" altLang="en-US" sz="3600" i="0" baseline="0" dirty="0">
                <a:latin typeface="Calibri" panose="020F0502020204030204" pitchFamily="34" charset="0"/>
              </a:rPr>
              <a:t>Magnetic storage devices</a:t>
            </a:r>
          </a:p>
        </p:txBody>
      </p:sp>
      <p:sp>
        <p:nvSpPr>
          <p:cNvPr id="22" name="Rectangle 21">
            <a:extLst>
              <a:ext uri="{FF2B5EF4-FFF2-40B4-BE49-F238E27FC236}">
                <a16:creationId xmlns:a16="http://schemas.microsoft.com/office/drawing/2014/main" id="{F49DBAA6-5E59-5195-A17A-18F85CAD3344}"/>
              </a:ext>
            </a:extLst>
          </p:cNvPr>
          <p:cNvSpPr/>
          <p:nvPr/>
        </p:nvSpPr>
        <p:spPr>
          <a:xfrm flipV="1">
            <a:off x="6255995" y="704734"/>
            <a:ext cx="3703145" cy="83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3055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www.it-station.co.uk/images/pcguide/hd.jpg">
            <a:extLst>
              <a:ext uri="{FF2B5EF4-FFF2-40B4-BE49-F238E27FC236}">
                <a16:creationId xmlns:a16="http://schemas.microsoft.com/office/drawing/2014/main" id="{E26D324E-A1FE-7A11-D508-71281E78F18C}"/>
              </a:ext>
            </a:extLst>
          </p:cNvPr>
          <p:cNvPicPr>
            <a:picLocks noChangeAspect="1" noChangeArrowheads="1"/>
          </p:cNvPicPr>
          <p:nvPr/>
        </p:nvPicPr>
        <p:blipFill>
          <a:blip r:embed="rId2" cstate="print"/>
          <a:srcRect/>
          <a:stretch>
            <a:fillRect/>
          </a:stretch>
        </p:blipFill>
        <p:spPr bwMode="auto">
          <a:xfrm>
            <a:off x="1190958" y="1631342"/>
            <a:ext cx="5114024" cy="3910324"/>
          </a:xfrm>
          <a:prstGeom prst="rect">
            <a:avLst/>
          </a:prstGeom>
          <a:noFill/>
          <a:ln w="9525">
            <a:noFill/>
            <a:miter lim="800000"/>
            <a:headEnd/>
            <a:tailEnd/>
          </a:ln>
        </p:spPr>
      </p:pic>
      <p:pic>
        <p:nvPicPr>
          <p:cNvPr id="8" name="Picture 4" descr="http://www.pcguide.com/ref/hdd/z_ibm_ultrastar36zx.jpg">
            <a:extLst>
              <a:ext uri="{FF2B5EF4-FFF2-40B4-BE49-F238E27FC236}">
                <a16:creationId xmlns:a16="http://schemas.microsoft.com/office/drawing/2014/main" id="{C08C8EFA-11CA-F6CA-1752-AF1C1F8E482E}"/>
              </a:ext>
            </a:extLst>
          </p:cNvPr>
          <p:cNvPicPr>
            <a:picLocks noChangeAspect="1" noChangeArrowheads="1"/>
          </p:cNvPicPr>
          <p:nvPr/>
        </p:nvPicPr>
        <p:blipFill>
          <a:blip r:embed="rId3" cstate="print"/>
          <a:srcRect/>
          <a:stretch>
            <a:fillRect/>
          </a:stretch>
        </p:blipFill>
        <p:spPr bwMode="auto">
          <a:xfrm>
            <a:off x="7758534" y="1748518"/>
            <a:ext cx="3218735" cy="3534297"/>
          </a:xfrm>
          <a:prstGeom prst="rect">
            <a:avLst/>
          </a:prstGeom>
          <a:noFill/>
          <a:ln w="9525">
            <a:noFill/>
            <a:miter lim="800000"/>
            <a:headEnd/>
            <a:tailEnd/>
          </a:ln>
        </p:spPr>
      </p:pic>
      <p:sp>
        <p:nvSpPr>
          <p:cNvPr id="9" name="Rectangle: Rounded Corners 8">
            <a:extLst>
              <a:ext uri="{FF2B5EF4-FFF2-40B4-BE49-F238E27FC236}">
                <a16:creationId xmlns:a16="http://schemas.microsoft.com/office/drawing/2014/main" id="{AD685159-9DBF-5689-75F2-9712B13F503E}"/>
              </a:ext>
            </a:extLst>
          </p:cNvPr>
          <p:cNvSpPr/>
          <p:nvPr/>
        </p:nvSpPr>
        <p:spPr>
          <a:xfrm>
            <a:off x="310902" y="1499618"/>
            <a:ext cx="11684496" cy="4331486"/>
          </a:xfrm>
          <a:prstGeom prst="roundRect">
            <a:avLst>
              <a:gd name="adj" fmla="val 6140"/>
            </a:avLst>
          </a:prstGeom>
          <a:no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0" name="Picture 9">
            <a:extLst>
              <a:ext uri="{FF2B5EF4-FFF2-40B4-BE49-F238E27FC236}">
                <a16:creationId xmlns:a16="http://schemas.microsoft.com/office/drawing/2014/main" id="{89D5D963-0B5D-6E5D-D910-92F2BDE469C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1" name="Rectangle 10">
            <a:extLst>
              <a:ext uri="{FF2B5EF4-FFF2-40B4-BE49-F238E27FC236}">
                <a16:creationId xmlns:a16="http://schemas.microsoft.com/office/drawing/2014/main" id="{A518247D-8E8E-5514-23DF-C806A3DDF0D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2" name="TextBox 11">
            <a:extLst>
              <a:ext uri="{FF2B5EF4-FFF2-40B4-BE49-F238E27FC236}">
                <a16:creationId xmlns:a16="http://schemas.microsoft.com/office/drawing/2014/main" id="{13007489-6E26-6019-882A-1F683B0C44C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3" name="TextBox 12">
            <a:extLst>
              <a:ext uri="{FF2B5EF4-FFF2-40B4-BE49-F238E27FC236}">
                <a16:creationId xmlns:a16="http://schemas.microsoft.com/office/drawing/2014/main" id="{440BA307-80E8-CE0F-E4E2-EDA1E88C55D8}"/>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5FCE3191-C8F4-0CDC-F35A-7262B7724DE6}"/>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44ABDAF-41A0-A5AB-C3C0-AB2BE6A51522}"/>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6" name="Rectangle 15">
            <a:extLst>
              <a:ext uri="{FF2B5EF4-FFF2-40B4-BE49-F238E27FC236}">
                <a16:creationId xmlns:a16="http://schemas.microsoft.com/office/drawing/2014/main" id="{1BA9ED3B-86C8-673D-D041-CA703969F371}"/>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7" name="TextBox 16">
            <a:extLst>
              <a:ext uri="{FF2B5EF4-FFF2-40B4-BE49-F238E27FC236}">
                <a16:creationId xmlns:a16="http://schemas.microsoft.com/office/drawing/2014/main" id="{AB574BCB-9C2A-07FC-8D32-0833F791861E}"/>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8" name="Picture 17">
            <a:extLst>
              <a:ext uri="{FF2B5EF4-FFF2-40B4-BE49-F238E27FC236}">
                <a16:creationId xmlns:a16="http://schemas.microsoft.com/office/drawing/2014/main" id="{2E78F27D-4859-A239-5132-67FA09E8AA0F}"/>
              </a:ext>
            </a:extLst>
          </p:cNvPr>
          <p:cNvPicPr>
            <a:picLocks noChangeAspect="1"/>
          </p:cNvPicPr>
          <p:nvPr/>
        </p:nvPicPr>
        <p:blipFill>
          <a:blip r:embed="rId5"/>
          <a:stretch>
            <a:fillRect/>
          </a:stretch>
        </p:blipFill>
        <p:spPr>
          <a:xfrm>
            <a:off x="195770" y="5857608"/>
            <a:ext cx="2381250" cy="933450"/>
          </a:xfrm>
          <a:prstGeom prst="rect">
            <a:avLst/>
          </a:prstGeom>
        </p:spPr>
      </p:pic>
      <p:sp>
        <p:nvSpPr>
          <p:cNvPr id="20" name="TextBox 19">
            <a:extLst>
              <a:ext uri="{FF2B5EF4-FFF2-40B4-BE49-F238E27FC236}">
                <a16:creationId xmlns:a16="http://schemas.microsoft.com/office/drawing/2014/main" id="{78ECF442-BF19-E6DD-F45A-5A9151F3159D}"/>
              </a:ext>
            </a:extLst>
          </p:cNvPr>
          <p:cNvSpPr txBox="1"/>
          <p:nvPr/>
        </p:nvSpPr>
        <p:spPr>
          <a:xfrm>
            <a:off x="1413915" y="372809"/>
            <a:ext cx="6221690" cy="646331"/>
          </a:xfrm>
          <a:prstGeom prst="rect">
            <a:avLst/>
          </a:prstGeom>
          <a:noFill/>
        </p:spPr>
        <p:txBody>
          <a:bodyPr wrap="square">
            <a:spAutoFit/>
          </a:bodyPr>
          <a:lstStyle/>
          <a:p>
            <a:r>
              <a:rPr lang="en-US" altLang="en-US" sz="3600" i="0" baseline="0" dirty="0">
                <a:latin typeface="Calibri" panose="020F0502020204030204" pitchFamily="34" charset="0"/>
              </a:rPr>
              <a:t>Magnetic storage devices</a:t>
            </a:r>
          </a:p>
        </p:txBody>
      </p:sp>
      <p:sp>
        <p:nvSpPr>
          <p:cNvPr id="21" name="Rectangle 20">
            <a:extLst>
              <a:ext uri="{FF2B5EF4-FFF2-40B4-BE49-F238E27FC236}">
                <a16:creationId xmlns:a16="http://schemas.microsoft.com/office/drawing/2014/main" id="{FB933125-3F51-9B21-8E8E-90FCF6064D32}"/>
              </a:ext>
            </a:extLst>
          </p:cNvPr>
          <p:cNvSpPr/>
          <p:nvPr/>
        </p:nvSpPr>
        <p:spPr>
          <a:xfrm flipV="1">
            <a:off x="6255995" y="704734"/>
            <a:ext cx="3703145" cy="83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359038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flipV="1">
            <a:off x="4116991" y="741293"/>
            <a:ext cx="584214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 name="Title 1">
            <a:extLst>
              <a:ext uri="{FF2B5EF4-FFF2-40B4-BE49-F238E27FC236}">
                <a16:creationId xmlns:a16="http://schemas.microsoft.com/office/drawing/2014/main" id="{E112B5A5-5454-405E-C2A4-BB89F40838C0}"/>
              </a:ext>
            </a:extLst>
          </p:cNvPr>
          <p:cNvSpPr>
            <a:spLocks noGrp="1"/>
          </p:cNvSpPr>
          <p:nvPr>
            <p:ph type="title"/>
          </p:nvPr>
        </p:nvSpPr>
        <p:spPr>
          <a:xfrm>
            <a:off x="1347638" y="76012"/>
            <a:ext cx="5141402" cy="1325563"/>
          </a:xfrm>
        </p:spPr>
        <p:txBody>
          <a:bodyPr/>
          <a:lstStyle/>
          <a:p>
            <a:r>
              <a:rPr lang="en-US" altLang="en-US" dirty="0"/>
              <a:t>Hard Drives</a:t>
            </a:r>
            <a:endParaRPr lang="en-US" altLang="en-US" sz="4400" i="0" dirty="0"/>
          </a:p>
        </p:txBody>
      </p:sp>
      <p:sp>
        <p:nvSpPr>
          <p:cNvPr id="3" name="Content Placeholder 2">
            <a:extLst>
              <a:ext uri="{FF2B5EF4-FFF2-40B4-BE49-F238E27FC236}">
                <a16:creationId xmlns:a16="http://schemas.microsoft.com/office/drawing/2014/main" id="{0DA25E1B-89C1-502E-51A3-4F76CE54DB45}"/>
              </a:ext>
            </a:extLst>
          </p:cNvPr>
          <p:cNvSpPr>
            <a:spLocks noGrp="1"/>
          </p:cNvSpPr>
          <p:nvPr>
            <p:ph idx="1"/>
          </p:nvPr>
        </p:nvSpPr>
        <p:spPr>
          <a:xfrm>
            <a:off x="445161" y="1519043"/>
            <a:ext cx="10515600" cy="4348163"/>
          </a:xfrm>
        </p:spPr>
        <p:txBody>
          <a:bodyPr>
            <a:normAutofit fontScale="70000" lnSpcReduction="20000"/>
          </a:bodyPr>
          <a:lstStyle/>
          <a:p>
            <a:pPr algn="just">
              <a:lnSpc>
                <a:spcPct val="150000"/>
              </a:lnSpc>
            </a:pPr>
            <a:r>
              <a:rPr lang="en-US" altLang="en-US" dirty="0"/>
              <a:t>Hard drive: Used to store most programs and data.</a:t>
            </a:r>
          </a:p>
          <a:p>
            <a:pPr lvl="1" algn="just">
              <a:lnSpc>
                <a:spcPct val="150000"/>
              </a:lnSpc>
            </a:pPr>
            <a:r>
              <a:rPr lang="en-US" altLang="en-US" dirty="0"/>
              <a:t>Can be internal and external.</a:t>
            </a:r>
          </a:p>
          <a:p>
            <a:pPr lvl="1" algn="just">
              <a:lnSpc>
                <a:spcPct val="150000"/>
              </a:lnSpc>
            </a:pPr>
            <a:r>
              <a:rPr lang="en-US" altLang="en-US" dirty="0"/>
              <a:t>Can be encrypted.</a:t>
            </a:r>
          </a:p>
          <a:p>
            <a:pPr algn="just">
              <a:lnSpc>
                <a:spcPct val="150000"/>
              </a:lnSpc>
            </a:pPr>
            <a:r>
              <a:rPr lang="en-US" altLang="en-US" dirty="0"/>
              <a:t>Magnetic hard drives:</a:t>
            </a:r>
          </a:p>
          <a:p>
            <a:pPr lvl="1" algn="just">
              <a:lnSpc>
                <a:spcPct val="150000"/>
              </a:lnSpc>
            </a:pPr>
            <a:r>
              <a:rPr lang="en-US" altLang="en-US" dirty="0"/>
              <a:t>Use metal hard disks.</a:t>
            </a:r>
          </a:p>
          <a:p>
            <a:pPr lvl="1" algn="just">
              <a:lnSpc>
                <a:spcPct val="150000"/>
              </a:lnSpc>
            </a:pPr>
            <a:r>
              <a:rPr lang="en-US" altLang="en-US" dirty="0"/>
              <a:t>Read/write heads magnetize particles to represent the data’s 0s and 1s.</a:t>
            </a:r>
          </a:p>
          <a:p>
            <a:pPr algn="just">
              <a:lnSpc>
                <a:spcPct val="150000"/>
              </a:lnSpc>
            </a:pPr>
            <a:r>
              <a:rPr lang="en-US" altLang="en-US" dirty="0"/>
              <a:t>Solid-state drives (SSDs):</a:t>
            </a:r>
          </a:p>
          <a:p>
            <a:pPr lvl="1" algn="just">
              <a:lnSpc>
                <a:spcPct val="150000"/>
              </a:lnSpc>
            </a:pPr>
            <a:r>
              <a:rPr lang="en-US" altLang="en-US" dirty="0"/>
              <a:t>Use flash memory technology.</a:t>
            </a:r>
          </a:p>
          <a:p>
            <a:pPr lvl="1" algn="just">
              <a:lnSpc>
                <a:spcPct val="150000"/>
              </a:lnSpc>
            </a:pPr>
            <a:r>
              <a:rPr lang="en-US" altLang="en-US" dirty="0"/>
              <a:t>Use less power and have no moving parts.</a:t>
            </a:r>
          </a:p>
          <a:p>
            <a:pPr lvl="1" algn="just">
              <a:lnSpc>
                <a:spcPct val="150000"/>
              </a:lnSpc>
            </a:pPr>
            <a:r>
              <a:rPr lang="en-US" altLang="en-US" dirty="0"/>
              <a:t>Particularly appropriate for portable computers.</a:t>
            </a:r>
          </a:p>
        </p:txBody>
      </p:sp>
    </p:spTree>
    <p:extLst>
      <p:ext uri="{BB962C8B-B14F-4D97-AF65-F5344CB8AC3E}">
        <p14:creationId xmlns:p14="http://schemas.microsoft.com/office/powerpoint/2010/main" val="24142942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206629"/>
            <a:ext cx="11684496" cy="462447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flipV="1">
            <a:off x="5323114" y="696373"/>
            <a:ext cx="4636026" cy="6424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pic>
        <p:nvPicPr>
          <p:cNvPr id="2" name="Picture 6" descr="Fig3-7.jpg">
            <a:extLst>
              <a:ext uri="{FF2B5EF4-FFF2-40B4-BE49-F238E27FC236}">
                <a16:creationId xmlns:a16="http://schemas.microsoft.com/office/drawing/2014/main" id="{BD8474D1-5A47-E077-1825-3650279A78B4}"/>
              </a:ext>
            </a:extLst>
          </p:cNvPr>
          <p:cNvPicPr>
            <a:picLocks noChangeAspect="1"/>
          </p:cNvPicPr>
          <p:nvPr/>
        </p:nvPicPr>
        <p:blipFill rotWithShape="1">
          <a:blip r:embed="rId4">
            <a:extLst>
              <a:ext uri="{28A0092B-C50C-407E-A947-70E740481C1C}">
                <a14:useLocalDpi xmlns:a14="http://schemas.microsoft.com/office/drawing/2010/main" val="0"/>
              </a:ext>
            </a:extLst>
          </a:blip>
          <a:srcRect t="8907" b="2725"/>
          <a:stretch/>
        </p:blipFill>
        <p:spPr bwMode="auto">
          <a:xfrm>
            <a:off x="2761078" y="1247983"/>
            <a:ext cx="6085933" cy="46096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03AAA31-28D8-782B-CEB6-D5E240E05D01}"/>
              </a:ext>
            </a:extLst>
          </p:cNvPr>
          <p:cNvSpPr txBox="1"/>
          <p:nvPr/>
        </p:nvSpPr>
        <p:spPr>
          <a:xfrm>
            <a:off x="1348202" y="330711"/>
            <a:ext cx="7494814" cy="646331"/>
          </a:xfrm>
          <a:prstGeom prst="rect">
            <a:avLst/>
          </a:prstGeom>
          <a:noFill/>
        </p:spPr>
        <p:txBody>
          <a:bodyPr wrap="square">
            <a:spAutoFit/>
          </a:bodyPr>
          <a:lstStyle/>
          <a:p>
            <a:r>
              <a:rPr lang="en-US" altLang="en-US" sz="3600" dirty="0"/>
              <a:t>External Hard Drives</a:t>
            </a:r>
            <a:endParaRPr lang="en-US" sz="3600" dirty="0"/>
          </a:p>
        </p:txBody>
      </p:sp>
    </p:spTree>
    <p:extLst>
      <p:ext uri="{BB962C8B-B14F-4D97-AF65-F5344CB8AC3E}">
        <p14:creationId xmlns:p14="http://schemas.microsoft.com/office/powerpoint/2010/main" val="2302009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a:off x="6613071" y="631060"/>
            <a:ext cx="3346069" cy="110235"/>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3" name="TextBox 2">
            <a:extLst>
              <a:ext uri="{FF2B5EF4-FFF2-40B4-BE49-F238E27FC236}">
                <a16:creationId xmlns:a16="http://schemas.microsoft.com/office/drawing/2014/main" id="{80BAD3B1-46C4-2270-1500-1D9100CFEA73}"/>
              </a:ext>
            </a:extLst>
          </p:cNvPr>
          <p:cNvSpPr txBox="1"/>
          <p:nvPr/>
        </p:nvSpPr>
        <p:spPr>
          <a:xfrm>
            <a:off x="415828" y="1644360"/>
            <a:ext cx="11386966" cy="1926040"/>
          </a:xfrm>
          <a:prstGeom prst="rect">
            <a:avLst/>
          </a:prstGeom>
          <a:noFill/>
        </p:spPr>
        <p:txBody>
          <a:bodyPr wrap="square">
            <a:spAutoFit/>
          </a:bodyPr>
          <a:lstStyle/>
          <a:p>
            <a:pPr marL="285750" indent="-285750" algn="just">
              <a:lnSpc>
                <a:spcPct val="160000"/>
              </a:lnSpc>
              <a:spcBef>
                <a:spcPct val="10000"/>
              </a:spcBef>
              <a:spcAft>
                <a:spcPct val="10000"/>
              </a:spcAft>
              <a:buFont typeface="Arial" panose="020B0604020202020204" pitchFamily="34" charset="0"/>
              <a:buChar char="•"/>
            </a:pPr>
            <a:r>
              <a:rPr lang="en-US" altLang="en-US" dirty="0"/>
              <a:t>Disk access time: Total time that it takes for a hard drive to read or write data.</a:t>
            </a:r>
          </a:p>
          <a:p>
            <a:pPr marL="742950" lvl="1" indent="-285750" algn="just">
              <a:lnSpc>
                <a:spcPct val="160000"/>
              </a:lnSpc>
              <a:spcBef>
                <a:spcPct val="10000"/>
              </a:spcBef>
              <a:spcAft>
                <a:spcPct val="10000"/>
              </a:spcAft>
              <a:buFont typeface="Arial" panose="020B0604020202020204" pitchFamily="34" charset="0"/>
              <a:buChar char="•"/>
            </a:pPr>
            <a:r>
              <a:rPr lang="en-US" altLang="en-US" i="1" dirty="0"/>
              <a:t>Consists of seek time, rotational delay</a:t>
            </a:r>
            <a:r>
              <a:rPr lang="ar-EG" altLang="en-US" i="1" dirty="0"/>
              <a:t>,</a:t>
            </a:r>
            <a:r>
              <a:rPr lang="en-US" altLang="en-US" i="1" dirty="0"/>
              <a:t> and data movement time.</a:t>
            </a:r>
          </a:p>
          <a:p>
            <a:pPr marL="285750" indent="-285750" algn="just">
              <a:lnSpc>
                <a:spcPct val="160000"/>
              </a:lnSpc>
              <a:spcBef>
                <a:spcPct val="10000"/>
              </a:spcBef>
              <a:spcAft>
                <a:spcPct val="10000"/>
              </a:spcAft>
              <a:buFont typeface="Arial" panose="020B0604020202020204" pitchFamily="34" charset="0"/>
              <a:buChar char="•"/>
            </a:pPr>
            <a:r>
              <a:rPr lang="en-US" altLang="en-US" dirty="0"/>
              <a:t>Disk cache: Dedicated part of RAM </a:t>
            </a:r>
            <a:r>
              <a:rPr lang="ar-EG" altLang="en-US" dirty="0"/>
              <a:t>is </a:t>
            </a:r>
            <a:r>
              <a:rPr lang="en-US" altLang="en-US" dirty="0"/>
              <a:t>used to store additional data adjacent to data retrieved during a disk fetch to improve system performance.</a:t>
            </a:r>
          </a:p>
        </p:txBody>
      </p:sp>
      <p:sp>
        <p:nvSpPr>
          <p:cNvPr id="5" name="TextBox 4">
            <a:extLst>
              <a:ext uri="{FF2B5EF4-FFF2-40B4-BE49-F238E27FC236}">
                <a16:creationId xmlns:a16="http://schemas.microsoft.com/office/drawing/2014/main" id="{A6A2BEA1-8147-EBED-977C-9CB4AC59C387}"/>
              </a:ext>
            </a:extLst>
          </p:cNvPr>
          <p:cNvSpPr txBox="1"/>
          <p:nvPr/>
        </p:nvSpPr>
        <p:spPr>
          <a:xfrm>
            <a:off x="1386395" y="380796"/>
            <a:ext cx="7494814" cy="584775"/>
          </a:xfrm>
          <a:prstGeom prst="rect">
            <a:avLst/>
          </a:prstGeom>
          <a:noFill/>
        </p:spPr>
        <p:txBody>
          <a:bodyPr wrap="square">
            <a:spAutoFit/>
          </a:bodyPr>
          <a:lstStyle/>
          <a:p>
            <a:r>
              <a:rPr lang="en-US" altLang="en-US" sz="3200" dirty="0"/>
              <a:t>Hard Drive Speed and Caching</a:t>
            </a:r>
            <a:endParaRPr lang="en-US" sz="3200" dirty="0"/>
          </a:p>
        </p:txBody>
      </p:sp>
    </p:spTree>
    <p:extLst>
      <p:ext uri="{BB962C8B-B14F-4D97-AF65-F5344CB8AC3E}">
        <p14:creationId xmlns:p14="http://schemas.microsoft.com/office/powerpoint/2010/main" val="1513946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flipV="1">
            <a:off x="6304982" y="741293"/>
            <a:ext cx="365415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3" name="TextBox 2">
            <a:extLst>
              <a:ext uri="{FF2B5EF4-FFF2-40B4-BE49-F238E27FC236}">
                <a16:creationId xmlns:a16="http://schemas.microsoft.com/office/drawing/2014/main" id="{A658DC82-2D38-4460-FF9F-6F74B5D02FAB}"/>
              </a:ext>
            </a:extLst>
          </p:cNvPr>
          <p:cNvSpPr txBox="1"/>
          <p:nvPr/>
        </p:nvSpPr>
        <p:spPr>
          <a:xfrm>
            <a:off x="1358446" y="425242"/>
            <a:ext cx="7494814" cy="584775"/>
          </a:xfrm>
          <a:prstGeom prst="rect">
            <a:avLst/>
          </a:prstGeom>
          <a:noFill/>
        </p:spPr>
        <p:txBody>
          <a:bodyPr wrap="square">
            <a:spAutoFit/>
          </a:bodyPr>
          <a:lstStyle/>
          <a:p>
            <a:r>
              <a:rPr lang="en-US" altLang="en-US" sz="3200" dirty="0"/>
              <a:t>Partitioning and File Systems</a:t>
            </a:r>
            <a:endParaRPr lang="en-US" sz="3200" dirty="0"/>
          </a:p>
        </p:txBody>
      </p:sp>
      <p:sp>
        <p:nvSpPr>
          <p:cNvPr id="4" name="Content Placeholder 2">
            <a:extLst>
              <a:ext uri="{FF2B5EF4-FFF2-40B4-BE49-F238E27FC236}">
                <a16:creationId xmlns:a16="http://schemas.microsoft.com/office/drawing/2014/main" id="{B6B5A75B-E8D4-1330-F658-7741402E208C}"/>
              </a:ext>
            </a:extLst>
          </p:cNvPr>
          <p:cNvSpPr>
            <a:spLocks noGrp="1"/>
          </p:cNvSpPr>
          <p:nvPr>
            <p:ph idx="1"/>
          </p:nvPr>
        </p:nvSpPr>
        <p:spPr>
          <a:xfrm>
            <a:off x="448993" y="1447696"/>
            <a:ext cx="11353801" cy="4348163"/>
          </a:xfrm>
        </p:spPr>
        <p:txBody>
          <a:bodyPr>
            <a:normAutofit fontScale="77500" lnSpcReduction="20000"/>
          </a:bodyPr>
          <a:lstStyle/>
          <a:p>
            <a:pPr algn="just">
              <a:lnSpc>
                <a:spcPct val="170000"/>
              </a:lnSpc>
              <a:spcBef>
                <a:spcPts val="500"/>
              </a:spcBef>
            </a:pPr>
            <a:r>
              <a:rPr lang="en-US" altLang="en-US" dirty="0"/>
              <a:t>Partitioning: Logically divides the physical capacity of a single drive into separate areas, called partitions.</a:t>
            </a:r>
          </a:p>
          <a:p>
            <a:pPr lvl="1" algn="just">
              <a:lnSpc>
                <a:spcPct val="170000"/>
              </a:lnSpc>
            </a:pPr>
            <a:r>
              <a:rPr lang="en-US" altLang="en-US" dirty="0"/>
              <a:t>Partitions function as independent hard drives.</a:t>
            </a:r>
          </a:p>
          <a:p>
            <a:pPr lvl="1" algn="just">
              <a:lnSpc>
                <a:spcPct val="170000"/>
              </a:lnSpc>
            </a:pPr>
            <a:r>
              <a:rPr lang="en-US" altLang="en-US" dirty="0"/>
              <a:t>Increase efficiency (smaller drives use smaller clusters).</a:t>
            </a:r>
          </a:p>
          <a:p>
            <a:pPr algn="just">
              <a:lnSpc>
                <a:spcPct val="170000"/>
              </a:lnSpc>
              <a:spcBef>
                <a:spcPts val="500"/>
              </a:spcBef>
            </a:pPr>
            <a:r>
              <a:rPr lang="en-US" altLang="en-US" dirty="0"/>
              <a:t>Partitions used to:</a:t>
            </a:r>
          </a:p>
          <a:p>
            <a:pPr lvl="1" algn="just">
              <a:lnSpc>
                <a:spcPct val="170000"/>
              </a:lnSpc>
            </a:pPr>
            <a:r>
              <a:rPr lang="en-US" altLang="en-US" dirty="0"/>
              <a:t>Create a recovery partition.</a:t>
            </a:r>
          </a:p>
          <a:p>
            <a:pPr lvl="1" algn="just">
              <a:lnSpc>
                <a:spcPct val="170000"/>
              </a:lnSpc>
            </a:pPr>
            <a:r>
              <a:rPr lang="en-US" altLang="en-US" dirty="0"/>
              <a:t>Create a new logical drive for data.</a:t>
            </a:r>
          </a:p>
          <a:p>
            <a:pPr lvl="1" algn="just">
              <a:lnSpc>
                <a:spcPct val="170000"/>
              </a:lnSpc>
            </a:pPr>
            <a:r>
              <a:rPr lang="en-US" altLang="en-US" dirty="0"/>
              <a:t>Create a dual boot system.</a:t>
            </a:r>
          </a:p>
        </p:txBody>
      </p:sp>
      <p:pic>
        <p:nvPicPr>
          <p:cNvPr id="5" name="Picture 5" descr="fig 3-9">
            <a:extLst>
              <a:ext uri="{FF2B5EF4-FFF2-40B4-BE49-F238E27FC236}">
                <a16:creationId xmlns:a16="http://schemas.microsoft.com/office/drawing/2014/main" id="{FF342E9D-F805-6232-7931-E8A079F53BB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 r="9167" b="47054"/>
          <a:stretch/>
        </p:blipFill>
        <p:spPr bwMode="auto">
          <a:xfrm>
            <a:off x="6916366" y="2146773"/>
            <a:ext cx="4658202" cy="2643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8B96EDB0-C8DF-201E-0C36-5C3D22F3FA45}"/>
              </a:ext>
            </a:extLst>
          </p:cNvPr>
          <p:cNvPicPr>
            <a:picLocks noChangeAspect="1"/>
          </p:cNvPicPr>
          <p:nvPr/>
        </p:nvPicPr>
        <p:blipFill>
          <a:blip r:embed="rId5"/>
          <a:stretch>
            <a:fillRect/>
          </a:stretch>
        </p:blipFill>
        <p:spPr>
          <a:xfrm>
            <a:off x="4805680" y="4905784"/>
            <a:ext cx="6387078" cy="789265"/>
          </a:xfrm>
          <a:prstGeom prst="rect">
            <a:avLst/>
          </a:prstGeom>
        </p:spPr>
      </p:pic>
    </p:spTree>
    <p:extLst>
      <p:ext uri="{BB962C8B-B14F-4D97-AF65-F5344CB8AC3E}">
        <p14:creationId xmlns:p14="http://schemas.microsoft.com/office/powerpoint/2010/main" val="39871622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flipV="1">
            <a:off x="4116991" y="741294"/>
            <a:ext cx="584214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 name="Content Placeholder 2">
            <a:extLst>
              <a:ext uri="{FF2B5EF4-FFF2-40B4-BE49-F238E27FC236}">
                <a16:creationId xmlns:a16="http://schemas.microsoft.com/office/drawing/2014/main" id="{695F6E2E-F2C4-DF05-011F-867B1A144E4E}"/>
              </a:ext>
            </a:extLst>
          </p:cNvPr>
          <p:cNvSpPr>
            <a:spLocks noGrp="1"/>
          </p:cNvSpPr>
          <p:nvPr>
            <p:ph idx="1"/>
          </p:nvPr>
        </p:nvSpPr>
        <p:spPr>
          <a:xfrm>
            <a:off x="461669" y="1420408"/>
            <a:ext cx="10515600" cy="4348163"/>
          </a:xfrm>
        </p:spPr>
        <p:txBody>
          <a:bodyPr>
            <a:normAutofit lnSpcReduction="10000"/>
          </a:bodyPr>
          <a:lstStyle/>
          <a:p>
            <a:pPr algn="just">
              <a:lnSpc>
                <a:spcPct val="150000"/>
              </a:lnSpc>
              <a:defRPr/>
            </a:pPr>
            <a:r>
              <a:rPr lang="en-US" dirty="0"/>
              <a:t>Optical discs: store data optically (using laser beams).</a:t>
            </a:r>
          </a:p>
          <a:p>
            <a:pPr lvl="1" algn="just">
              <a:lnSpc>
                <a:spcPct val="150000"/>
              </a:lnSpc>
              <a:spcBef>
                <a:spcPts val="576"/>
              </a:spcBef>
              <a:defRPr/>
            </a:pPr>
            <a:r>
              <a:rPr lang="en-US" dirty="0"/>
              <a:t>Divided into sectors like magnetic discs but use a single spiral track (groove).</a:t>
            </a:r>
          </a:p>
          <a:p>
            <a:pPr lvl="1" algn="just">
              <a:lnSpc>
                <a:spcPct val="150000"/>
              </a:lnSpc>
              <a:spcBef>
                <a:spcPts val="576"/>
              </a:spcBef>
              <a:defRPr/>
            </a:pPr>
            <a:r>
              <a:rPr lang="en-US" dirty="0"/>
              <a:t>Data is stored in 0s and 1s.</a:t>
            </a:r>
          </a:p>
          <a:p>
            <a:pPr marL="342900" lvl="1" indent="-342900" algn="just">
              <a:lnSpc>
                <a:spcPct val="150000"/>
              </a:lnSpc>
              <a:spcBef>
                <a:spcPts val="576"/>
              </a:spcBef>
              <a:buFontTx/>
              <a:buChar char="•"/>
              <a:defRPr/>
            </a:pPr>
            <a:r>
              <a:rPr lang="en-US" dirty="0"/>
              <a:t>Pits and lands are used to represent 1s and 0s.</a:t>
            </a:r>
            <a:endParaRPr lang="en-US" sz="2000" dirty="0"/>
          </a:p>
          <a:p>
            <a:pPr algn="just">
              <a:lnSpc>
                <a:spcPct val="150000"/>
              </a:lnSpc>
              <a:spcBef>
                <a:spcPts val="576"/>
              </a:spcBef>
              <a:defRPr/>
            </a:pPr>
            <a:r>
              <a:rPr lang="en-US" dirty="0"/>
              <a:t>Can be:</a:t>
            </a:r>
          </a:p>
          <a:p>
            <a:pPr lvl="1" algn="just">
              <a:lnSpc>
                <a:spcPct val="150000"/>
              </a:lnSpc>
              <a:spcBef>
                <a:spcPts val="576"/>
              </a:spcBef>
              <a:defRPr/>
            </a:pPr>
            <a:r>
              <a:rPr lang="en-US" dirty="0"/>
              <a:t>Read-only: Surface is molded or stamped to represent the data.</a:t>
            </a:r>
          </a:p>
          <a:p>
            <a:pPr lvl="1" algn="just">
              <a:lnSpc>
                <a:spcPct val="150000"/>
              </a:lnSpc>
              <a:spcBef>
                <a:spcPts val="576"/>
              </a:spcBef>
              <a:defRPr/>
            </a:pPr>
            <a:r>
              <a:rPr lang="en-US" dirty="0"/>
              <a:t>Recordable or rewritable: </a:t>
            </a:r>
            <a:r>
              <a:rPr lang="ar-EG" dirty="0"/>
              <a:t>The reflectivity</a:t>
            </a:r>
            <a:r>
              <a:rPr lang="en-US" dirty="0"/>
              <a:t> of </a:t>
            </a:r>
            <a:r>
              <a:rPr lang="ar-EG" dirty="0"/>
              <a:t>a </a:t>
            </a:r>
            <a:r>
              <a:rPr lang="en-US" dirty="0"/>
              <a:t>surface is changed by a laser.</a:t>
            </a:r>
          </a:p>
        </p:txBody>
      </p:sp>
      <p:sp>
        <p:nvSpPr>
          <p:cNvPr id="4" name="TextBox 3">
            <a:extLst>
              <a:ext uri="{FF2B5EF4-FFF2-40B4-BE49-F238E27FC236}">
                <a16:creationId xmlns:a16="http://schemas.microsoft.com/office/drawing/2014/main" id="{D321BC5A-F510-D7B0-1290-219AD56B8C06}"/>
              </a:ext>
            </a:extLst>
          </p:cNvPr>
          <p:cNvSpPr txBox="1"/>
          <p:nvPr/>
        </p:nvSpPr>
        <p:spPr>
          <a:xfrm>
            <a:off x="1526915" y="396711"/>
            <a:ext cx="7490460" cy="646331"/>
          </a:xfrm>
          <a:prstGeom prst="rect">
            <a:avLst/>
          </a:prstGeom>
          <a:noFill/>
        </p:spPr>
        <p:txBody>
          <a:bodyPr wrap="square">
            <a:spAutoFit/>
          </a:bodyPr>
          <a:lstStyle/>
          <a:p>
            <a:r>
              <a:rPr lang="en-US" altLang="en-US" sz="3600" dirty="0"/>
              <a:t>Optical Discs</a:t>
            </a:r>
            <a:endParaRPr lang="en-US" sz="3600" dirty="0"/>
          </a:p>
        </p:txBody>
      </p:sp>
    </p:spTree>
    <p:extLst>
      <p:ext uri="{BB962C8B-B14F-4D97-AF65-F5344CB8AC3E}">
        <p14:creationId xmlns:p14="http://schemas.microsoft.com/office/powerpoint/2010/main" val="42159900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a:off x="4398731" y="695307"/>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 name="Content Placeholder 2">
            <a:extLst>
              <a:ext uri="{FF2B5EF4-FFF2-40B4-BE49-F238E27FC236}">
                <a16:creationId xmlns:a16="http://schemas.microsoft.com/office/drawing/2014/main" id="{A28CAB61-16C0-2636-CB50-DD44C3D34257}"/>
              </a:ext>
            </a:extLst>
          </p:cNvPr>
          <p:cNvSpPr>
            <a:spLocks noGrp="1"/>
          </p:cNvSpPr>
          <p:nvPr>
            <p:ph idx="1"/>
          </p:nvPr>
        </p:nvSpPr>
        <p:spPr>
          <a:xfrm>
            <a:off x="415828" y="1420408"/>
            <a:ext cx="11419429" cy="4199762"/>
          </a:xfrm>
        </p:spPr>
        <p:txBody>
          <a:bodyPr>
            <a:noAutofit/>
          </a:bodyPr>
          <a:lstStyle/>
          <a:p>
            <a:pPr algn="just">
              <a:lnSpc>
                <a:spcPct val="160000"/>
              </a:lnSpc>
            </a:pPr>
            <a:r>
              <a:rPr lang="en-US" altLang="en-US" sz="1400" dirty="0"/>
              <a:t>Optical drives: Designed for type of disc: CD, DVD, or Blu-Ray Disc (BD):</a:t>
            </a:r>
          </a:p>
          <a:p>
            <a:pPr lvl="1" algn="just">
              <a:lnSpc>
                <a:spcPct val="160000"/>
              </a:lnSpc>
            </a:pPr>
            <a:r>
              <a:rPr lang="en-US" altLang="en-US" sz="1400" dirty="0"/>
              <a:t>Can be read-only, recordable, or rewritable.</a:t>
            </a:r>
          </a:p>
          <a:p>
            <a:pPr lvl="1" algn="just">
              <a:lnSpc>
                <a:spcPct val="160000"/>
              </a:lnSpc>
            </a:pPr>
            <a:r>
              <a:rPr lang="en-US" altLang="en-US" sz="1400" dirty="0"/>
              <a:t>Can support single or </a:t>
            </a:r>
            <a:r>
              <a:rPr lang="ar-EG" altLang="en-US" sz="1400" dirty="0"/>
              <a:t>dual-layer</a:t>
            </a:r>
            <a:r>
              <a:rPr lang="en-US" altLang="en-US" sz="1400" dirty="0"/>
              <a:t> discs.</a:t>
            </a:r>
          </a:p>
          <a:p>
            <a:pPr algn="just">
              <a:lnSpc>
                <a:spcPct val="160000"/>
              </a:lnSpc>
            </a:pPr>
            <a:r>
              <a:rPr lang="en-US" altLang="en-US" sz="1400" dirty="0"/>
              <a:t>Burning: Recording data onto </a:t>
            </a:r>
            <a:r>
              <a:rPr lang="ar-EG" altLang="en-US" sz="1400" dirty="0"/>
              <a:t>a </a:t>
            </a:r>
            <a:r>
              <a:rPr lang="en-US" altLang="en-US" sz="1400" dirty="0"/>
              <a:t>disc:</a:t>
            </a:r>
          </a:p>
          <a:p>
            <a:pPr lvl="1" algn="just">
              <a:lnSpc>
                <a:spcPct val="160000"/>
              </a:lnSpc>
            </a:pPr>
            <a:r>
              <a:rPr lang="en-US" altLang="en-US" sz="1400" dirty="0"/>
              <a:t>CD discs: Use infrared lasers; hold 650 MB.</a:t>
            </a:r>
          </a:p>
          <a:p>
            <a:pPr lvl="1" algn="just">
              <a:lnSpc>
                <a:spcPct val="160000"/>
              </a:lnSpc>
            </a:pPr>
            <a:r>
              <a:rPr lang="en-US" altLang="en-US" sz="1400" dirty="0"/>
              <a:t>DVD discs: Use red lasers; hold 4.7 GB (single-layer).</a:t>
            </a:r>
          </a:p>
          <a:p>
            <a:pPr lvl="1">
              <a:lnSpc>
                <a:spcPct val="160000"/>
              </a:lnSpc>
            </a:pPr>
            <a:r>
              <a:rPr lang="en-US" altLang="en-US" sz="1400" dirty="0"/>
              <a:t>BD discs: Use blue-violet lasers; hold 25 GB (double-layer). </a:t>
            </a:r>
            <a:br>
              <a:rPr lang="en-US" sz="1400" dirty="0"/>
            </a:br>
            <a:r>
              <a:rPr lang="en-US" sz="1400" dirty="0"/>
              <a:t>    </a:t>
            </a:r>
            <a:r>
              <a:rPr lang="en-US" sz="1400" b="0" i="0" dirty="0">
                <a:solidFill>
                  <a:srgbClr val="24292F"/>
                </a:solidFill>
                <a:effectLst/>
                <a:latin typeface="-apple-system"/>
              </a:rPr>
              <a:t>A standard single-layer Blu-ray disc can hold up to 25 GB of data, while a dual-layer Blu-ray disc can hold up to 50 GB of data. The additional layer provides more space for storing high-definition video, audio, and </a:t>
            </a:r>
            <a:endParaRPr lang="en-US" altLang="en-US" sz="1400" dirty="0"/>
          </a:p>
          <a:p>
            <a:pPr algn="just">
              <a:lnSpc>
                <a:spcPct val="160000"/>
              </a:lnSpc>
            </a:pPr>
            <a:r>
              <a:rPr lang="en-US" altLang="en-US" sz="1400" dirty="0"/>
              <a:t>Can be internal or external drives:</a:t>
            </a:r>
          </a:p>
          <a:p>
            <a:pPr lvl="1" algn="just">
              <a:lnSpc>
                <a:spcPct val="160000"/>
              </a:lnSpc>
            </a:pPr>
            <a:r>
              <a:rPr lang="en-US" altLang="en-US" sz="1400" dirty="0"/>
              <a:t>External drives typically USB.</a:t>
            </a:r>
          </a:p>
        </p:txBody>
      </p:sp>
      <p:sp>
        <p:nvSpPr>
          <p:cNvPr id="4" name="TextBox 3">
            <a:extLst>
              <a:ext uri="{FF2B5EF4-FFF2-40B4-BE49-F238E27FC236}">
                <a16:creationId xmlns:a16="http://schemas.microsoft.com/office/drawing/2014/main" id="{33F57E81-92EE-9A51-A919-98D5C9A95FA1}"/>
              </a:ext>
            </a:extLst>
          </p:cNvPr>
          <p:cNvSpPr txBox="1"/>
          <p:nvPr/>
        </p:nvSpPr>
        <p:spPr>
          <a:xfrm>
            <a:off x="1386395" y="317629"/>
            <a:ext cx="7490460" cy="646331"/>
          </a:xfrm>
          <a:prstGeom prst="rect">
            <a:avLst/>
          </a:prstGeom>
          <a:noFill/>
        </p:spPr>
        <p:txBody>
          <a:bodyPr wrap="square">
            <a:spAutoFit/>
          </a:bodyPr>
          <a:lstStyle/>
          <a:p>
            <a:r>
              <a:rPr lang="en-US" altLang="en-US" sz="3600" dirty="0"/>
              <a:t>Optical Drives</a:t>
            </a:r>
            <a:endParaRPr lang="en-US" sz="3600" dirty="0"/>
          </a:p>
        </p:txBody>
      </p:sp>
      <p:pic>
        <p:nvPicPr>
          <p:cNvPr id="3074" name="Picture 2" descr="External Blu Ray DVD Drive 3D,USB 3.0 Bluray Disc Burner Reader Burner Slim  BD CD DVD RW ROM for PC Mac Windows 7 8 10 XP Linxus (Black) :  Amazon.co.uk: Computers &amp; Accessories">
            <a:extLst>
              <a:ext uri="{FF2B5EF4-FFF2-40B4-BE49-F238E27FC236}">
                <a16:creationId xmlns:a16="http://schemas.microsoft.com/office/drawing/2014/main" id="{96906F97-2813-2611-3749-078EF41256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6335" y="4665637"/>
            <a:ext cx="1478421" cy="10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8071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2">
            <a:extLst>
              <a:ext uri="{FF2B5EF4-FFF2-40B4-BE49-F238E27FC236}">
                <a16:creationId xmlns:a16="http://schemas.microsoft.com/office/drawing/2014/main" id="{FFE8B437-EAD8-FBE4-D5CB-1410BCA873C2}"/>
              </a:ext>
            </a:extLst>
          </p:cNvPr>
          <p:cNvSpPr txBox="1">
            <a:spLocks noChangeArrowheads="1"/>
          </p:cNvSpPr>
          <p:nvPr/>
        </p:nvSpPr>
        <p:spPr bwMode="auto">
          <a:xfrm>
            <a:off x="1386395" y="413338"/>
            <a:ext cx="4942379" cy="584775"/>
          </a:xfrm>
          <a:prstGeom prst="rect">
            <a:avLst/>
          </a:prstGeom>
          <a:noFill/>
          <a:ln w="9525">
            <a:noFill/>
            <a:miter lim="800000"/>
            <a:headEnd/>
            <a:tailEnd/>
          </a:ln>
        </p:spPr>
        <p:txBody>
          <a:bodyPr wrap="none">
            <a:spAutoFit/>
          </a:bodyPr>
          <a:lstStyle/>
          <a:p>
            <a:r>
              <a:rPr lang="en-US" sz="3200" dirty="0">
                <a:latin typeface="Comic Sans MS" pitchFamily="66" charset="0"/>
              </a:rPr>
              <a:t>Optical Storage devices</a:t>
            </a:r>
          </a:p>
        </p:txBody>
      </p:sp>
      <p:pic>
        <p:nvPicPr>
          <p:cNvPr id="8" name="Picture 7">
            <a:extLst>
              <a:ext uri="{FF2B5EF4-FFF2-40B4-BE49-F238E27FC236}">
                <a16:creationId xmlns:a16="http://schemas.microsoft.com/office/drawing/2014/main" id="{BBE217DC-1681-3427-8344-DFB475D18ECD}"/>
              </a:ext>
            </a:extLst>
          </p:cNvPr>
          <p:cNvPicPr>
            <a:picLocks noChangeAspect="1"/>
          </p:cNvPicPr>
          <p:nvPr/>
        </p:nvPicPr>
        <p:blipFill rotWithShape="1">
          <a:blip r:embed="rId2"/>
          <a:srcRect t="37625"/>
          <a:stretch/>
        </p:blipFill>
        <p:spPr>
          <a:xfrm>
            <a:off x="739140" y="2242824"/>
            <a:ext cx="10713720" cy="2639991"/>
          </a:xfrm>
          <a:prstGeom prst="rect">
            <a:avLst/>
          </a:prstGeom>
        </p:spPr>
      </p:pic>
      <p:sp>
        <p:nvSpPr>
          <p:cNvPr id="9" name="Rectangle: Rounded Corners 8">
            <a:extLst>
              <a:ext uri="{FF2B5EF4-FFF2-40B4-BE49-F238E27FC236}">
                <a16:creationId xmlns:a16="http://schemas.microsoft.com/office/drawing/2014/main" id="{22B3EC0A-AB3A-6504-2CD2-EB01F7F9F4A1}"/>
              </a:ext>
            </a:extLst>
          </p:cNvPr>
          <p:cNvSpPr/>
          <p:nvPr/>
        </p:nvSpPr>
        <p:spPr>
          <a:xfrm>
            <a:off x="310902" y="1499618"/>
            <a:ext cx="11684496" cy="4331486"/>
          </a:xfrm>
          <a:prstGeom prst="roundRect">
            <a:avLst>
              <a:gd name="adj" fmla="val 6140"/>
            </a:avLst>
          </a:prstGeom>
          <a:no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0" name="Picture 9">
            <a:extLst>
              <a:ext uri="{FF2B5EF4-FFF2-40B4-BE49-F238E27FC236}">
                <a16:creationId xmlns:a16="http://schemas.microsoft.com/office/drawing/2014/main" id="{3578CCEB-4866-649B-744A-3BDFF875766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1" name="Rectangle 10">
            <a:extLst>
              <a:ext uri="{FF2B5EF4-FFF2-40B4-BE49-F238E27FC236}">
                <a16:creationId xmlns:a16="http://schemas.microsoft.com/office/drawing/2014/main" id="{76E98BDF-42B9-197E-48B4-B155090F80FD}"/>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2" name="TextBox 11">
            <a:extLst>
              <a:ext uri="{FF2B5EF4-FFF2-40B4-BE49-F238E27FC236}">
                <a16:creationId xmlns:a16="http://schemas.microsoft.com/office/drawing/2014/main" id="{62AFEC6E-789D-E160-D9DA-2EF59D894F00}"/>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3" name="TextBox 12">
            <a:extLst>
              <a:ext uri="{FF2B5EF4-FFF2-40B4-BE49-F238E27FC236}">
                <a16:creationId xmlns:a16="http://schemas.microsoft.com/office/drawing/2014/main" id="{E86043CC-00A7-FF1E-5D74-1152270CD845}"/>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B69F06B6-7FBF-B8D2-4BC0-186ED78D1B91}"/>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FC18240E-BC5A-A20C-73F5-4660EB3C131A}"/>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6" name="Rectangle 15">
            <a:extLst>
              <a:ext uri="{FF2B5EF4-FFF2-40B4-BE49-F238E27FC236}">
                <a16:creationId xmlns:a16="http://schemas.microsoft.com/office/drawing/2014/main" id="{A3AF62DA-3406-5E3D-36B4-19DCB20AA5F9}"/>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7" name="TextBox 16">
            <a:extLst>
              <a:ext uri="{FF2B5EF4-FFF2-40B4-BE49-F238E27FC236}">
                <a16:creationId xmlns:a16="http://schemas.microsoft.com/office/drawing/2014/main" id="{121F3362-6054-405F-41E0-A71D8737A54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8" name="Picture 17">
            <a:extLst>
              <a:ext uri="{FF2B5EF4-FFF2-40B4-BE49-F238E27FC236}">
                <a16:creationId xmlns:a16="http://schemas.microsoft.com/office/drawing/2014/main" id="{854B0F85-77C2-6593-322E-512E7D627A14}"/>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9" name="Rectangle 18">
            <a:extLst>
              <a:ext uri="{FF2B5EF4-FFF2-40B4-BE49-F238E27FC236}">
                <a16:creationId xmlns:a16="http://schemas.microsoft.com/office/drawing/2014/main" id="{FF40D77C-DF0A-0E09-E9A7-FFAF1BC91565}"/>
              </a:ext>
            </a:extLst>
          </p:cNvPr>
          <p:cNvSpPr/>
          <p:nvPr/>
        </p:nvSpPr>
        <p:spPr>
          <a:xfrm flipV="1">
            <a:off x="6096000" y="741292"/>
            <a:ext cx="391212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519466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2">
            <a:extLst>
              <a:ext uri="{FF2B5EF4-FFF2-40B4-BE49-F238E27FC236}">
                <a16:creationId xmlns:a16="http://schemas.microsoft.com/office/drawing/2014/main" id="{579CC0A0-8594-E2C9-17FC-01E4998FF089}"/>
              </a:ext>
            </a:extLst>
          </p:cNvPr>
          <p:cNvSpPr txBox="1">
            <a:spLocks noChangeArrowheads="1"/>
          </p:cNvSpPr>
          <p:nvPr/>
        </p:nvSpPr>
        <p:spPr bwMode="auto">
          <a:xfrm>
            <a:off x="451662" y="1891344"/>
            <a:ext cx="425071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t>Creation and use of CD-ROMs</a:t>
            </a:r>
          </a:p>
        </p:txBody>
      </p:sp>
      <p:pic>
        <p:nvPicPr>
          <p:cNvPr id="8" name="Picture 4">
            <a:extLst>
              <a:ext uri="{FF2B5EF4-FFF2-40B4-BE49-F238E27FC236}">
                <a16:creationId xmlns:a16="http://schemas.microsoft.com/office/drawing/2014/main" id="{98F11284-7FBA-10FD-884B-B4172A4E871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98926" y="1621103"/>
            <a:ext cx="5170760" cy="41003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 Box 2">
            <a:extLst>
              <a:ext uri="{FF2B5EF4-FFF2-40B4-BE49-F238E27FC236}">
                <a16:creationId xmlns:a16="http://schemas.microsoft.com/office/drawing/2014/main" id="{8A8DC31A-CD56-5C20-3735-F384620BE84A}"/>
              </a:ext>
            </a:extLst>
          </p:cNvPr>
          <p:cNvSpPr txBox="1">
            <a:spLocks noChangeArrowheads="1"/>
          </p:cNvSpPr>
          <p:nvPr/>
        </p:nvSpPr>
        <p:spPr bwMode="auto">
          <a:xfrm>
            <a:off x="1386395" y="595665"/>
            <a:ext cx="471351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4800" b="0" i="0" dirty="0">
                <a:latin typeface="Comic Sans MS" pitchFamily="66" charset="0"/>
              </a:rPr>
              <a:t>Optical storage devices</a:t>
            </a:r>
          </a:p>
        </p:txBody>
      </p:sp>
      <p:sp>
        <p:nvSpPr>
          <p:cNvPr id="12" name="Rectangle: Rounded Corners 11">
            <a:extLst>
              <a:ext uri="{FF2B5EF4-FFF2-40B4-BE49-F238E27FC236}">
                <a16:creationId xmlns:a16="http://schemas.microsoft.com/office/drawing/2014/main" id="{FD9A76B5-D5B4-370A-5DD7-FE845BF40014}"/>
              </a:ext>
            </a:extLst>
          </p:cNvPr>
          <p:cNvSpPr/>
          <p:nvPr/>
        </p:nvSpPr>
        <p:spPr>
          <a:xfrm>
            <a:off x="310902" y="1499618"/>
            <a:ext cx="11684496" cy="4331486"/>
          </a:xfrm>
          <a:prstGeom prst="roundRect">
            <a:avLst>
              <a:gd name="adj" fmla="val 6140"/>
            </a:avLst>
          </a:prstGeom>
          <a:no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3" name="Picture 12">
            <a:extLst>
              <a:ext uri="{FF2B5EF4-FFF2-40B4-BE49-F238E27FC236}">
                <a16:creationId xmlns:a16="http://schemas.microsoft.com/office/drawing/2014/main" id="{C82AD814-52C0-7749-82A9-65D0561C4C8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4" name="Rectangle 13">
            <a:extLst>
              <a:ext uri="{FF2B5EF4-FFF2-40B4-BE49-F238E27FC236}">
                <a16:creationId xmlns:a16="http://schemas.microsoft.com/office/drawing/2014/main" id="{347957CA-9AD2-5D0F-1B44-B1368D7A3AC8}"/>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5" name="TextBox 14">
            <a:extLst>
              <a:ext uri="{FF2B5EF4-FFF2-40B4-BE49-F238E27FC236}">
                <a16:creationId xmlns:a16="http://schemas.microsoft.com/office/drawing/2014/main" id="{C2A21B3E-F430-A500-55EC-BE1BD5E24229}"/>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6" name="TextBox 15">
            <a:extLst>
              <a:ext uri="{FF2B5EF4-FFF2-40B4-BE49-F238E27FC236}">
                <a16:creationId xmlns:a16="http://schemas.microsoft.com/office/drawing/2014/main" id="{9373A32E-00F8-4E05-EC74-0878556BC92F}"/>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C6ABC72C-0D8C-AB9E-981C-B80774F6AD7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01A5D519-0A09-D45C-66AC-AE9DDBA45B15}"/>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9" name="Rectangle 18">
            <a:extLst>
              <a:ext uri="{FF2B5EF4-FFF2-40B4-BE49-F238E27FC236}">
                <a16:creationId xmlns:a16="http://schemas.microsoft.com/office/drawing/2014/main" id="{8F0A054B-18EE-84B9-267F-83A5DEE316F9}"/>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0" name="TextBox 19">
            <a:extLst>
              <a:ext uri="{FF2B5EF4-FFF2-40B4-BE49-F238E27FC236}">
                <a16:creationId xmlns:a16="http://schemas.microsoft.com/office/drawing/2014/main" id="{35FF8E5B-6903-66FA-358B-600139C84BA3}"/>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1" name="Picture 20">
            <a:extLst>
              <a:ext uri="{FF2B5EF4-FFF2-40B4-BE49-F238E27FC236}">
                <a16:creationId xmlns:a16="http://schemas.microsoft.com/office/drawing/2014/main" id="{6FAF16FC-AB20-6023-6C4F-A18D10AB8390}"/>
              </a:ext>
            </a:extLst>
          </p:cNvPr>
          <p:cNvPicPr>
            <a:picLocks noChangeAspect="1"/>
          </p:cNvPicPr>
          <p:nvPr/>
        </p:nvPicPr>
        <p:blipFill>
          <a:blip r:embed="rId4"/>
          <a:stretch>
            <a:fillRect/>
          </a:stretch>
        </p:blipFill>
        <p:spPr>
          <a:xfrm>
            <a:off x="195770" y="5857608"/>
            <a:ext cx="2381250" cy="933450"/>
          </a:xfrm>
          <a:prstGeom prst="rect">
            <a:avLst/>
          </a:prstGeom>
        </p:spPr>
      </p:pic>
      <p:sp>
        <p:nvSpPr>
          <p:cNvPr id="22" name="Rectangle 21">
            <a:extLst>
              <a:ext uri="{FF2B5EF4-FFF2-40B4-BE49-F238E27FC236}">
                <a16:creationId xmlns:a16="http://schemas.microsoft.com/office/drawing/2014/main" id="{EF6D9FF3-322B-1264-297D-259B49CD4435}"/>
              </a:ext>
            </a:extLst>
          </p:cNvPr>
          <p:cNvSpPr/>
          <p:nvPr/>
        </p:nvSpPr>
        <p:spPr>
          <a:xfrm flipV="1">
            <a:off x="6062099" y="686551"/>
            <a:ext cx="3897041" cy="664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66510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a:off x="5135880" y="695575"/>
            <a:ext cx="482326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 name="Title 1">
            <a:extLst>
              <a:ext uri="{FF2B5EF4-FFF2-40B4-BE49-F238E27FC236}">
                <a16:creationId xmlns:a16="http://schemas.microsoft.com/office/drawing/2014/main" id="{1F4E6096-DC40-6018-5053-586023705D07}"/>
              </a:ext>
            </a:extLst>
          </p:cNvPr>
          <p:cNvSpPr>
            <a:spLocks noGrp="1"/>
          </p:cNvSpPr>
          <p:nvPr>
            <p:ph type="title"/>
          </p:nvPr>
        </p:nvSpPr>
        <p:spPr>
          <a:xfrm>
            <a:off x="1320187" y="62111"/>
            <a:ext cx="9324882" cy="1325563"/>
          </a:xfrm>
        </p:spPr>
        <p:txBody>
          <a:bodyPr/>
          <a:lstStyle/>
          <a:p>
            <a:r>
              <a:rPr lang="en-US" altLang="en-US" dirty="0"/>
              <a:t>Read-Only Discs</a:t>
            </a:r>
            <a:endParaRPr lang="en-US" dirty="0"/>
          </a:p>
        </p:txBody>
      </p:sp>
      <p:sp>
        <p:nvSpPr>
          <p:cNvPr id="3" name="Content Placeholder 2">
            <a:extLst>
              <a:ext uri="{FF2B5EF4-FFF2-40B4-BE49-F238E27FC236}">
                <a16:creationId xmlns:a16="http://schemas.microsoft.com/office/drawing/2014/main" id="{31F11B3C-9F1E-9CA9-92BC-270584946188}"/>
              </a:ext>
            </a:extLst>
          </p:cNvPr>
          <p:cNvSpPr>
            <a:spLocks noGrp="1"/>
          </p:cNvSpPr>
          <p:nvPr>
            <p:ph idx="1"/>
          </p:nvPr>
        </p:nvSpPr>
        <p:spPr>
          <a:xfrm>
            <a:off x="431054" y="1584888"/>
            <a:ext cx="10515600" cy="4348163"/>
          </a:xfrm>
        </p:spPr>
        <p:txBody>
          <a:bodyPr>
            <a:normAutofit fontScale="70000" lnSpcReduction="20000"/>
          </a:bodyPr>
          <a:lstStyle/>
          <a:p>
            <a:pPr algn="just">
              <a:lnSpc>
                <a:spcPct val="150000"/>
              </a:lnSpc>
              <a:spcBef>
                <a:spcPct val="10000"/>
              </a:spcBef>
              <a:spcAft>
                <a:spcPct val="10000"/>
              </a:spcAft>
            </a:pPr>
            <a:r>
              <a:rPr lang="en-US" altLang="en-US" dirty="0"/>
              <a:t>Read-only disc: Can be read from, but not written to, by the user.</a:t>
            </a:r>
          </a:p>
          <a:p>
            <a:pPr lvl="1" algn="just">
              <a:lnSpc>
                <a:spcPct val="150000"/>
              </a:lnSpc>
              <a:spcBef>
                <a:spcPct val="10000"/>
              </a:spcBef>
              <a:spcAft>
                <a:spcPct val="10000"/>
              </a:spcAft>
            </a:pPr>
            <a:r>
              <a:rPr lang="en-US" altLang="en-US" dirty="0"/>
              <a:t>CD-ROM (compact disc read-only memory).</a:t>
            </a:r>
          </a:p>
          <a:p>
            <a:pPr lvl="1" algn="just">
              <a:lnSpc>
                <a:spcPct val="150000"/>
              </a:lnSpc>
              <a:spcBef>
                <a:spcPct val="10000"/>
              </a:spcBef>
              <a:spcAft>
                <a:spcPct val="10000"/>
              </a:spcAft>
            </a:pPr>
            <a:r>
              <a:rPr lang="en-US" altLang="en-US" dirty="0"/>
              <a:t>DVD-ROM (digital video disc read-only memory).</a:t>
            </a:r>
          </a:p>
          <a:p>
            <a:pPr lvl="1" algn="just">
              <a:lnSpc>
                <a:spcPct val="150000"/>
              </a:lnSpc>
              <a:spcBef>
                <a:spcPct val="10000"/>
              </a:spcBef>
              <a:spcAft>
                <a:spcPct val="10000"/>
              </a:spcAft>
            </a:pPr>
            <a:r>
              <a:rPr lang="en-US" altLang="en-US" dirty="0"/>
              <a:t>BD-ROM (Blu-Ray disc read-only memory).</a:t>
            </a:r>
          </a:p>
          <a:p>
            <a:pPr algn="just">
              <a:lnSpc>
                <a:spcPct val="150000"/>
              </a:lnSpc>
              <a:spcBef>
                <a:spcPct val="10000"/>
              </a:spcBef>
              <a:spcAft>
                <a:spcPct val="10000"/>
              </a:spcAft>
            </a:pPr>
            <a:r>
              <a:rPr lang="en-US" altLang="en-US" dirty="0"/>
              <a:t>Normally come pre-recorded:</a:t>
            </a:r>
          </a:p>
          <a:p>
            <a:pPr lvl="1" algn="just">
              <a:lnSpc>
                <a:spcPct val="150000"/>
              </a:lnSpc>
              <a:spcBef>
                <a:spcPct val="10000"/>
              </a:spcBef>
              <a:spcAft>
                <a:spcPct val="10000"/>
              </a:spcAft>
            </a:pPr>
            <a:r>
              <a:rPr lang="en-US" altLang="en-US" dirty="0"/>
              <a:t>Software programs.</a:t>
            </a:r>
          </a:p>
          <a:p>
            <a:pPr lvl="1" algn="just">
              <a:lnSpc>
                <a:spcPct val="150000"/>
              </a:lnSpc>
              <a:spcBef>
                <a:spcPct val="10000"/>
              </a:spcBef>
              <a:spcAft>
                <a:spcPct val="10000"/>
              </a:spcAft>
            </a:pPr>
            <a:r>
              <a:rPr lang="en-US" altLang="en-US" dirty="0"/>
              <a:t>Clip art and other graphics.</a:t>
            </a:r>
          </a:p>
          <a:p>
            <a:pPr lvl="1" algn="just">
              <a:lnSpc>
                <a:spcPct val="150000"/>
              </a:lnSpc>
              <a:spcBef>
                <a:spcPct val="10000"/>
              </a:spcBef>
              <a:spcAft>
                <a:spcPct val="10000"/>
              </a:spcAft>
            </a:pPr>
            <a:r>
              <a:rPr lang="en-US" altLang="en-US" dirty="0"/>
              <a:t>Music.</a:t>
            </a:r>
          </a:p>
          <a:p>
            <a:pPr lvl="1" algn="just">
              <a:lnSpc>
                <a:spcPct val="150000"/>
              </a:lnSpc>
              <a:spcBef>
                <a:spcPct val="10000"/>
              </a:spcBef>
              <a:spcAft>
                <a:spcPct val="10000"/>
              </a:spcAft>
            </a:pPr>
            <a:r>
              <a:rPr lang="en-US" altLang="en-US" dirty="0"/>
              <a:t>Movies.</a:t>
            </a:r>
          </a:p>
          <a:p>
            <a:pPr lvl="1" algn="just">
              <a:lnSpc>
                <a:spcPct val="150000"/>
              </a:lnSpc>
              <a:spcBef>
                <a:spcPct val="10000"/>
              </a:spcBef>
              <a:spcAft>
                <a:spcPct val="10000"/>
              </a:spcAft>
            </a:pPr>
            <a:r>
              <a:rPr lang="en-US" altLang="en-US" dirty="0"/>
              <a:t>Games (UMD, Wii, Xbox, etc..)</a:t>
            </a:r>
          </a:p>
          <a:p>
            <a:pPr algn="just">
              <a:lnSpc>
                <a:spcPct val="150000"/>
              </a:lnSpc>
            </a:pPr>
            <a:endParaRPr lang="en-US" dirty="0"/>
          </a:p>
        </p:txBody>
      </p:sp>
      <p:pic>
        <p:nvPicPr>
          <p:cNvPr id="2050" name="Picture 2" descr="CD vs DVD vs Blu-ray">
            <a:extLst>
              <a:ext uri="{FF2B5EF4-FFF2-40B4-BE49-F238E27FC236}">
                <a16:creationId xmlns:a16="http://schemas.microsoft.com/office/drawing/2014/main" id="{6A762C57-793F-9669-86F8-85052E14F62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263" t="8376" r="17297" b="7850"/>
          <a:stretch/>
        </p:blipFill>
        <p:spPr bwMode="auto">
          <a:xfrm>
            <a:off x="6458425" y="3300611"/>
            <a:ext cx="4338320" cy="1625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78156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a:off x="5288280" y="685167"/>
            <a:ext cx="4670860" cy="561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7" name="Title 1">
            <a:extLst>
              <a:ext uri="{FF2B5EF4-FFF2-40B4-BE49-F238E27FC236}">
                <a16:creationId xmlns:a16="http://schemas.microsoft.com/office/drawing/2014/main" id="{59F28A35-FC64-41FC-D44C-8F9B1F2FF427}"/>
              </a:ext>
            </a:extLst>
          </p:cNvPr>
          <p:cNvSpPr>
            <a:spLocks noGrp="1"/>
          </p:cNvSpPr>
          <p:nvPr>
            <p:ph type="title"/>
          </p:nvPr>
        </p:nvSpPr>
        <p:spPr>
          <a:xfrm>
            <a:off x="1386395" y="55519"/>
            <a:ext cx="9324882" cy="1325563"/>
          </a:xfrm>
        </p:spPr>
        <p:txBody>
          <a:bodyPr/>
          <a:lstStyle/>
          <a:p>
            <a:r>
              <a:rPr lang="en-US" altLang="en-US" dirty="0"/>
              <a:t>Recordable Discs</a:t>
            </a:r>
            <a:endParaRPr lang="en-US" dirty="0"/>
          </a:p>
        </p:txBody>
      </p:sp>
      <p:sp>
        <p:nvSpPr>
          <p:cNvPr id="8" name="Content Placeholder 2">
            <a:extLst>
              <a:ext uri="{FF2B5EF4-FFF2-40B4-BE49-F238E27FC236}">
                <a16:creationId xmlns:a16="http://schemas.microsoft.com/office/drawing/2014/main" id="{2D69669D-35DD-7F69-0F71-0659E1880447}"/>
              </a:ext>
            </a:extLst>
          </p:cNvPr>
          <p:cNvSpPr>
            <a:spLocks noGrp="1"/>
          </p:cNvSpPr>
          <p:nvPr>
            <p:ph idx="1"/>
          </p:nvPr>
        </p:nvSpPr>
        <p:spPr>
          <a:xfrm>
            <a:off x="415828" y="1564031"/>
            <a:ext cx="10515600" cy="4348163"/>
          </a:xfrm>
        </p:spPr>
        <p:txBody>
          <a:bodyPr>
            <a:normAutofit/>
          </a:bodyPr>
          <a:lstStyle/>
          <a:p>
            <a:pPr algn="just">
              <a:lnSpc>
                <a:spcPct val="150000"/>
              </a:lnSpc>
              <a:defRPr/>
            </a:pPr>
            <a:r>
              <a:rPr lang="en-US" sz="2000" dirty="0"/>
              <a:t>Recordable disc: Can be written to, but cannot be erased and reused</a:t>
            </a:r>
          </a:p>
          <a:p>
            <a:pPr lvl="1" algn="just">
              <a:lnSpc>
                <a:spcPct val="150000"/>
              </a:lnSpc>
              <a:defRPr/>
            </a:pPr>
            <a:r>
              <a:rPr lang="en-US" sz="1800" dirty="0"/>
              <a:t>CD-R discs.</a:t>
            </a:r>
          </a:p>
          <a:p>
            <a:pPr lvl="1" algn="just">
              <a:lnSpc>
                <a:spcPct val="150000"/>
              </a:lnSpc>
              <a:defRPr/>
            </a:pPr>
            <a:r>
              <a:rPr lang="en-US" sz="1800" dirty="0"/>
              <a:t>DVD-R/DVD+R discs; can be dual-layer.</a:t>
            </a:r>
          </a:p>
          <a:p>
            <a:pPr lvl="1" algn="just">
              <a:lnSpc>
                <a:spcPct val="150000"/>
              </a:lnSpc>
              <a:defRPr/>
            </a:pPr>
            <a:r>
              <a:rPr lang="en-US" sz="1800" dirty="0"/>
              <a:t>BD-R; can be dual-layer.</a:t>
            </a:r>
          </a:p>
          <a:p>
            <a:pPr marL="342900" lvl="1" indent="-342900" algn="just">
              <a:lnSpc>
                <a:spcPct val="150000"/>
              </a:lnSpc>
              <a:buFontTx/>
              <a:buChar char="•"/>
              <a:defRPr/>
            </a:pPr>
            <a:r>
              <a:rPr lang="en-US" sz="1800" dirty="0"/>
              <a:t>Used for back up, sending large files to others, creating custom music CDs, storing home movies, etc.</a:t>
            </a:r>
          </a:p>
          <a:p>
            <a:pPr algn="just">
              <a:lnSpc>
                <a:spcPct val="150000"/>
              </a:lnSpc>
            </a:pPr>
            <a:endParaRPr lang="en-US" sz="2000" dirty="0"/>
          </a:p>
        </p:txBody>
      </p:sp>
      <p:pic>
        <p:nvPicPr>
          <p:cNvPr id="9" name="Picture 2" descr="C:\Data\Course\_UC13\IM stuff\ch03\FigureChapter03_fig14.jpg">
            <a:extLst>
              <a:ext uri="{FF2B5EF4-FFF2-40B4-BE49-F238E27FC236}">
                <a16:creationId xmlns:a16="http://schemas.microsoft.com/office/drawing/2014/main" id="{27137332-FCE2-96B6-0609-87F051F628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66818"/>
          <a:stretch>
            <a:fillRect/>
          </a:stretch>
        </p:blipFill>
        <p:spPr bwMode="auto">
          <a:xfrm>
            <a:off x="3112793" y="3992906"/>
            <a:ext cx="1378869" cy="167637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2" descr="C:\Data\Course\_UC13\IM stuff\ch03\FigureChapter03_fig14.jpg">
            <a:extLst>
              <a:ext uri="{FF2B5EF4-FFF2-40B4-BE49-F238E27FC236}">
                <a16:creationId xmlns:a16="http://schemas.microsoft.com/office/drawing/2014/main" id="{ABD73918-911B-B351-26A0-F718452B6E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34790" b="34601"/>
          <a:stretch>
            <a:fillRect/>
          </a:stretch>
        </p:blipFill>
        <p:spPr bwMode="auto">
          <a:xfrm>
            <a:off x="5293491" y="3992906"/>
            <a:ext cx="1495284" cy="167637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2" descr="C:\Data\Course\_UC13\IM stuff\ch03\FigureChapter03_fig14.jpg">
            <a:extLst>
              <a:ext uri="{FF2B5EF4-FFF2-40B4-BE49-F238E27FC236}">
                <a16:creationId xmlns:a16="http://schemas.microsoft.com/office/drawing/2014/main" id="{28852821-A4E6-749F-6C64-27A79A24BF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67084"/>
          <a:stretch>
            <a:fillRect/>
          </a:stretch>
        </p:blipFill>
        <p:spPr bwMode="auto">
          <a:xfrm>
            <a:off x="7642989" y="3980206"/>
            <a:ext cx="1390511" cy="167637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75151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flipV="1">
            <a:off x="5303520" y="741294"/>
            <a:ext cx="465562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 name="Title 1">
            <a:extLst>
              <a:ext uri="{FF2B5EF4-FFF2-40B4-BE49-F238E27FC236}">
                <a16:creationId xmlns:a16="http://schemas.microsoft.com/office/drawing/2014/main" id="{F9734500-8D4B-312A-92F3-9C344A72EF4F}"/>
              </a:ext>
            </a:extLst>
          </p:cNvPr>
          <p:cNvSpPr>
            <a:spLocks noGrp="1"/>
          </p:cNvSpPr>
          <p:nvPr>
            <p:ph type="title"/>
          </p:nvPr>
        </p:nvSpPr>
        <p:spPr>
          <a:xfrm>
            <a:off x="1427694" y="56533"/>
            <a:ext cx="8286393" cy="1325563"/>
          </a:xfrm>
        </p:spPr>
        <p:txBody>
          <a:bodyPr/>
          <a:lstStyle/>
          <a:p>
            <a:r>
              <a:rPr lang="en-US" altLang="en-US" dirty="0"/>
              <a:t>Rewritable Discs </a:t>
            </a:r>
            <a:endParaRPr lang="en-US" dirty="0"/>
          </a:p>
        </p:txBody>
      </p:sp>
      <p:sp>
        <p:nvSpPr>
          <p:cNvPr id="3" name="Content Placeholder 2">
            <a:extLst>
              <a:ext uri="{FF2B5EF4-FFF2-40B4-BE49-F238E27FC236}">
                <a16:creationId xmlns:a16="http://schemas.microsoft.com/office/drawing/2014/main" id="{719AFCF7-6A61-7816-2EA6-32039710F472}"/>
              </a:ext>
            </a:extLst>
          </p:cNvPr>
          <p:cNvSpPr>
            <a:spLocks noGrp="1"/>
          </p:cNvSpPr>
          <p:nvPr>
            <p:ph idx="1"/>
          </p:nvPr>
        </p:nvSpPr>
        <p:spPr>
          <a:xfrm>
            <a:off x="389206" y="1520208"/>
            <a:ext cx="10515600" cy="4348163"/>
          </a:xfrm>
        </p:spPr>
        <p:txBody>
          <a:bodyPr>
            <a:normAutofit fontScale="92500" lnSpcReduction="20000"/>
          </a:bodyPr>
          <a:lstStyle/>
          <a:p>
            <a:pPr algn="just">
              <a:lnSpc>
                <a:spcPct val="150000"/>
              </a:lnSpc>
              <a:spcBef>
                <a:spcPct val="10000"/>
              </a:spcBef>
              <a:spcAft>
                <a:spcPct val="10000"/>
              </a:spcAft>
            </a:pPr>
            <a:r>
              <a:rPr lang="en-US" altLang="en-US" dirty="0"/>
              <a:t>Rewritable disc: Can be recorded on, erased, and overwritten just like magnetic discs.</a:t>
            </a:r>
          </a:p>
          <a:p>
            <a:pPr lvl="1" algn="just">
              <a:lnSpc>
                <a:spcPct val="150000"/>
              </a:lnSpc>
              <a:spcBef>
                <a:spcPct val="10000"/>
              </a:spcBef>
              <a:spcAft>
                <a:spcPct val="10000"/>
              </a:spcAft>
            </a:pPr>
            <a:r>
              <a:rPr lang="en-US" altLang="en-US" dirty="0"/>
              <a:t>CD-RW.</a:t>
            </a:r>
          </a:p>
          <a:p>
            <a:pPr lvl="1" algn="just">
              <a:lnSpc>
                <a:spcPct val="150000"/>
              </a:lnSpc>
              <a:spcBef>
                <a:spcPct val="10000"/>
              </a:spcBef>
              <a:spcAft>
                <a:spcPct val="10000"/>
              </a:spcAft>
            </a:pPr>
            <a:r>
              <a:rPr lang="en-US" altLang="en-US" dirty="0"/>
              <a:t>DVD-RW.</a:t>
            </a:r>
          </a:p>
          <a:p>
            <a:pPr lvl="1" algn="just">
              <a:lnSpc>
                <a:spcPct val="150000"/>
              </a:lnSpc>
              <a:spcBef>
                <a:spcPct val="10000"/>
              </a:spcBef>
              <a:spcAft>
                <a:spcPct val="10000"/>
              </a:spcAft>
            </a:pPr>
            <a:r>
              <a:rPr lang="en-US" altLang="en-US" dirty="0"/>
              <a:t>BD-RE; can be dual layer.</a:t>
            </a:r>
          </a:p>
          <a:p>
            <a:pPr algn="just">
              <a:lnSpc>
                <a:spcPct val="150000"/>
              </a:lnSpc>
              <a:spcBef>
                <a:spcPct val="10000"/>
              </a:spcBef>
              <a:spcAft>
                <a:spcPct val="10000"/>
              </a:spcAft>
            </a:pPr>
            <a:r>
              <a:rPr lang="en-US" altLang="en-US" dirty="0"/>
              <a:t>Use phase-change technology:</a:t>
            </a:r>
          </a:p>
          <a:p>
            <a:pPr lvl="1" algn="just">
              <a:lnSpc>
                <a:spcPct val="150000"/>
              </a:lnSpc>
              <a:spcBef>
                <a:spcPct val="10000"/>
              </a:spcBef>
              <a:spcAft>
                <a:spcPct val="10000"/>
              </a:spcAft>
            </a:pPr>
            <a:r>
              <a:rPr lang="en-US" altLang="en-US" dirty="0"/>
              <a:t>Heating and cooling process is used to change the reflectivity of the disc.</a:t>
            </a:r>
          </a:p>
          <a:p>
            <a:pPr lvl="1" algn="just">
              <a:lnSpc>
                <a:spcPct val="150000"/>
              </a:lnSpc>
              <a:spcBef>
                <a:spcPct val="10000"/>
              </a:spcBef>
              <a:spcAft>
                <a:spcPct val="10000"/>
              </a:spcAft>
            </a:pPr>
            <a:r>
              <a:rPr lang="en-US" altLang="en-US" dirty="0"/>
              <a:t>Can be changed back to erase the disc.</a:t>
            </a:r>
          </a:p>
          <a:p>
            <a:pPr algn="just">
              <a:lnSpc>
                <a:spcPct val="150000"/>
              </a:lnSpc>
            </a:pPr>
            <a:endParaRPr lang="en-US" dirty="0"/>
          </a:p>
        </p:txBody>
      </p:sp>
    </p:spTree>
    <p:extLst>
      <p:ext uri="{BB962C8B-B14F-4D97-AF65-F5344CB8AC3E}">
        <p14:creationId xmlns:p14="http://schemas.microsoft.com/office/powerpoint/2010/main" val="24169755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a:off x="6659880" y="695575"/>
            <a:ext cx="329926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 name="Title 1">
            <a:extLst>
              <a:ext uri="{FF2B5EF4-FFF2-40B4-BE49-F238E27FC236}">
                <a16:creationId xmlns:a16="http://schemas.microsoft.com/office/drawing/2014/main" id="{CB2DEEA0-7135-477B-04D5-F7A8947B9151}"/>
              </a:ext>
            </a:extLst>
          </p:cNvPr>
          <p:cNvSpPr>
            <a:spLocks noGrp="1"/>
          </p:cNvSpPr>
          <p:nvPr>
            <p:ph type="title"/>
          </p:nvPr>
        </p:nvSpPr>
        <p:spPr>
          <a:xfrm>
            <a:off x="1373672" y="31631"/>
            <a:ext cx="9541111" cy="1325563"/>
          </a:xfrm>
        </p:spPr>
        <p:txBody>
          <a:bodyPr/>
          <a:lstStyle/>
          <a:p>
            <a:r>
              <a:rPr lang="en-US" altLang="en-US" dirty="0"/>
              <a:t>Flash Memory Systems</a:t>
            </a:r>
            <a:endParaRPr lang="en-US" dirty="0"/>
          </a:p>
        </p:txBody>
      </p:sp>
      <p:sp>
        <p:nvSpPr>
          <p:cNvPr id="3" name="Content Placeholder 2">
            <a:extLst>
              <a:ext uri="{FF2B5EF4-FFF2-40B4-BE49-F238E27FC236}">
                <a16:creationId xmlns:a16="http://schemas.microsoft.com/office/drawing/2014/main" id="{A81B84F2-28A0-4728-8C91-C66289724A9B}"/>
              </a:ext>
            </a:extLst>
          </p:cNvPr>
          <p:cNvSpPr>
            <a:spLocks noGrp="1"/>
          </p:cNvSpPr>
          <p:nvPr>
            <p:ph idx="1"/>
          </p:nvPr>
        </p:nvSpPr>
        <p:spPr>
          <a:xfrm>
            <a:off x="507299" y="1584888"/>
            <a:ext cx="10759440" cy="4348163"/>
          </a:xfrm>
        </p:spPr>
        <p:txBody>
          <a:bodyPr>
            <a:normAutofit fontScale="77500" lnSpcReduction="20000"/>
          </a:bodyPr>
          <a:lstStyle/>
          <a:p>
            <a:pPr>
              <a:lnSpc>
                <a:spcPct val="160000"/>
              </a:lnSpc>
              <a:spcBef>
                <a:spcPct val="10000"/>
              </a:spcBef>
              <a:spcAft>
                <a:spcPct val="10000"/>
              </a:spcAft>
            </a:pPr>
            <a:r>
              <a:rPr lang="en-US" altLang="en-US" dirty="0"/>
              <a:t>Chip-based storage medium:</a:t>
            </a:r>
          </a:p>
          <a:p>
            <a:pPr lvl="1">
              <a:lnSpc>
                <a:spcPct val="160000"/>
              </a:lnSpc>
              <a:spcBef>
                <a:spcPct val="10000"/>
              </a:spcBef>
              <a:spcAft>
                <a:spcPct val="10000"/>
              </a:spcAft>
            </a:pPr>
            <a:r>
              <a:rPr lang="en-US" altLang="en-US" sz="2200" dirty="0"/>
              <a:t>No moving parts so more resistant to shock and vibration, require less power, make no sound.</a:t>
            </a:r>
          </a:p>
          <a:p>
            <a:pPr lvl="1">
              <a:lnSpc>
                <a:spcPct val="160000"/>
              </a:lnSpc>
              <a:spcBef>
                <a:spcPct val="10000"/>
              </a:spcBef>
              <a:spcAft>
                <a:spcPct val="10000"/>
              </a:spcAft>
            </a:pPr>
            <a:r>
              <a:rPr lang="en-US" altLang="en-US" sz="2200" dirty="0"/>
              <a:t>Solid-state storage system.</a:t>
            </a:r>
          </a:p>
          <a:p>
            <a:pPr>
              <a:lnSpc>
                <a:spcPct val="160000"/>
              </a:lnSpc>
              <a:spcBef>
                <a:spcPct val="10000"/>
              </a:spcBef>
              <a:spcAft>
                <a:spcPct val="10000"/>
              </a:spcAft>
            </a:pPr>
            <a:r>
              <a:rPr lang="en-US" altLang="en-US" dirty="0"/>
              <a:t>Most often found in the form of:</a:t>
            </a:r>
          </a:p>
          <a:p>
            <a:pPr lvl="1">
              <a:lnSpc>
                <a:spcPct val="160000"/>
              </a:lnSpc>
              <a:spcBef>
                <a:spcPct val="10000"/>
              </a:spcBef>
              <a:spcAft>
                <a:spcPct val="10000"/>
              </a:spcAft>
            </a:pPr>
            <a:r>
              <a:rPr lang="en-US" altLang="en-US" sz="2200" dirty="0"/>
              <a:t>Flash memory cards.</a:t>
            </a:r>
          </a:p>
          <a:p>
            <a:pPr lvl="1">
              <a:lnSpc>
                <a:spcPct val="160000"/>
              </a:lnSpc>
              <a:spcBef>
                <a:spcPct val="10000"/>
              </a:spcBef>
              <a:spcAft>
                <a:spcPct val="10000"/>
              </a:spcAft>
            </a:pPr>
            <a:r>
              <a:rPr lang="en-US" altLang="en-US" sz="2200" dirty="0"/>
              <a:t>USB flash drives.</a:t>
            </a:r>
          </a:p>
          <a:p>
            <a:pPr lvl="1">
              <a:lnSpc>
                <a:spcPct val="160000"/>
              </a:lnSpc>
              <a:spcBef>
                <a:spcPct val="10000"/>
              </a:spcBef>
              <a:spcAft>
                <a:spcPct val="10000"/>
              </a:spcAft>
            </a:pPr>
            <a:r>
              <a:rPr lang="en-US" altLang="en-US" sz="2200" dirty="0"/>
              <a:t>Solid-state drives(SSD).</a:t>
            </a:r>
          </a:p>
          <a:p>
            <a:pPr>
              <a:lnSpc>
                <a:spcPct val="160000"/>
              </a:lnSpc>
              <a:spcBef>
                <a:spcPct val="10000"/>
              </a:spcBef>
              <a:spcAft>
                <a:spcPct val="10000"/>
              </a:spcAft>
            </a:pPr>
            <a:r>
              <a:rPr lang="en-US" altLang="en-US" dirty="0"/>
              <a:t>Very small and so are very appropriate for use with digital cameras, digital music players, GPS devices, notebook computers, mobile devices, etc.</a:t>
            </a:r>
          </a:p>
          <a:p>
            <a:pPr>
              <a:lnSpc>
                <a:spcPct val="160000"/>
              </a:lnSpc>
            </a:pPr>
            <a:endParaRPr lang="en-US" dirty="0"/>
          </a:p>
        </p:txBody>
      </p:sp>
    </p:spTree>
    <p:extLst>
      <p:ext uri="{BB962C8B-B14F-4D97-AF65-F5344CB8AC3E}">
        <p14:creationId xmlns:p14="http://schemas.microsoft.com/office/powerpoint/2010/main" val="41520567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a:off x="6096000" y="688259"/>
            <a:ext cx="3863140" cy="53036"/>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 name="Title 1">
            <a:extLst>
              <a:ext uri="{FF2B5EF4-FFF2-40B4-BE49-F238E27FC236}">
                <a16:creationId xmlns:a16="http://schemas.microsoft.com/office/drawing/2014/main" id="{A80D1042-E0FA-7781-32E5-904C9129292A}"/>
              </a:ext>
            </a:extLst>
          </p:cNvPr>
          <p:cNvSpPr>
            <a:spLocks noGrp="1"/>
          </p:cNvSpPr>
          <p:nvPr>
            <p:ph type="title"/>
          </p:nvPr>
        </p:nvSpPr>
        <p:spPr>
          <a:xfrm>
            <a:off x="1348202" y="78513"/>
            <a:ext cx="8396371" cy="1325563"/>
          </a:xfrm>
        </p:spPr>
        <p:txBody>
          <a:bodyPr/>
          <a:lstStyle/>
          <a:p>
            <a:r>
              <a:rPr lang="en-US" altLang="en-US" dirty="0"/>
              <a:t>Flash Memory Cards</a:t>
            </a:r>
            <a:endParaRPr lang="en-US" dirty="0"/>
          </a:p>
        </p:txBody>
      </p:sp>
      <p:sp>
        <p:nvSpPr>
          <p:cNvPr id="3" name="Content Placeholder 2">
            <a:extLst>
              <a:ext uri="{FF2B5EF4-FFF2-40B4-BE49-F238E27FC236}">
                <a16:creationId xmlns:a16="http://schemas.microsoft.com/office/drawing/2014/main" id="{B885F5B5-4D78-A17D-A6C4-30EA363C360D}"/>
              </a:ext>
            </a:extLst>
          </p:cNvPr>
          <p:cNvSpPr>
            <a:spLocks noGrp="1"/>
          </p:cNvSpPr>
          <p:nvPr>
            <p:ph idx="1"/>
          </p:nvPr>
        </p:nvSpPr>
        <p:spPr>
          <a:xfrm>
            <a:off x="445161" y="1631536"/>
            <a:ext cx="10515600" cy="4348163"/>
          </a:xfrm>
        </p:spPr>
        <p:txBody>
          <a:bodyPr>
            <a:normAutofit fontScale="62500" lnSpcReduction="20000"/>
          </a:bodyPr>
          <a:lstStyle/>
          <a:p>
            <a:pPr algn="just">
              <a:lnSpc>
                <a:spcPct val="160000"/>
              </a:lnSpc>
            </a:pPr>
            <a:r>
              <a:rPr lang="en-US" altLang="en-US" dirty="0"/>
              <a:t>Flash memory card: A small card containing one or more flash memory chips, controller chips, and metal contacts to connect the card to the device or reader that it is being used with.</a:t>
            </a:r>
          </a:p>
          <a:p>
            <a:pPr lvl="1" algn="just">
              <a:lnSpc>
                <a:spcPct val="160000"/>
              </a:lnSpc>
            </a:pPr>
            <a:r>
              <a:rPr lang="en-US" altLang="en-US" dirty="0"/>
              <a:t>CompactFlash.</a:t>
            </a:r>
          </a:p>
          <a:p>
            <a:pPr lvl="1" algn="just">
              <a:lnSpc>
                <a:spcPct val="160000"/>
              </a:lnSpc>
            </a:pPr>
            <a:r>
              <a:rPr lang="en-US" altLang="en-US" dirty="0"/>
              <a:t>Secure Digital (SD).</a:t>
            </a:r>
          </a:p>
          <a:p>
            <a:pPr lvl="1" algn="just">
              <a:lnSpc>
                <a:spcPct val="160000"/>
              </a:lnSpc>
            </a:pPr>
            <a:r>
              <a:rPr lang="en-US" altLang="en-US" dirty="0"/>
              <a:t>Secure Digital High Capacity (SDHC).</a:t>
            </a:r>
          </a:p>
          <a:p>
            <a:pPr lvl="1" algn="just">
              <a:lnSpc>
                <a:spcPct val="160000"/>
              </a:lnSpc>
            </a:pPr>
            <a:r>
              <a:rPr lang="en-US" altLang="en-US" dirty="0"/>
              <a:t>Secure Digital Extended Capacity  (SDXC).</a:t>
            </a:r>
          </a:p>
          <a:p>
            <a:pPr lvl="1" algn="just">
              <a:lnSpc>
                <a:spcPct val="160000"/>
              </a:lnSpc>
            </a:pPr>
            <a:r>
              <a:rPr lang="en-US" altLang="en-US" dirty="0"/>
              <a:t>MultiMedia Card (MMC).</a:t>
            </a:r>
          </a:p>
          <a:p>
            <a:pPr lvl="1" algn="just">
              <a:lnSpc>
                <a:spcPct val="160000"/>
              </a:lnSpc>
            </a:pPr>
            <a:r>
              <a:rPr lang="en-US" altLang="en-US" dirty="0"/>
              <a:t>xD Picture Card.</a:t>
            </a:r>
          </a:p>
          <a:p>
            <a:pPr lvl="1" algn="just">
              <a:lnSpc>
                <a:spcPct val="160000"/>
              </a:lnSpc>
            </a:pPr>
            <a:r>
              <a:rPr lang="en-US" altLang="en-US" dirty="0"/>
              <a:t>Memory Stick.</a:t>
            </a:r>
          </a:p>
          <a:p>
            <a:pPr algn="just">
              <a:lnSpc>
                <a:spcPct val="160000"/>
              </a:lnSpc>
            </a:pPr>
            <a:r>
              <a:rPr lang="en-US" altLang="en-US" dirty="0"/>
              <a:t>Read by flash memory card reader.</a:t>
            </a:r>
          </a:p>
          <a:p>
            <a:pPr algn="just">
              <a:lnSpc>
                <a:spcPct val="160000"/>
              </a:lnSpc>
            </a:pPr>
            <a:endParaRPr lang="en-US" dirty="0"/>
          </a:p>
        </p:txBody>
      </p:sp>
      <p:pic>
        <p:nvPicPr>
          <p:cNvPr id="5" name="Picture 4">
            <a:extLst>
              <a:ext uri="{FF2B5EF4-FFF2-40B4-BE49-F238E27FC236}">
                <a16:creationId xmlns:a16="http://schemas.microsoft.com/office/drawing/2014/main" id="{440A413D-D799-D93F-3B5C-B21A9753AA88}"/>
              </a:ext>
            </a:extLst>
          </p:cNvPr>
          <p:cNvPicPr>
            <a:picLocks noChangeAspect="1"/>
          </p:cNvPicPr>
          <p:nvPr/>
        </p:nvPicPr>
        <p:blipFill>
          <a:blip r:embed="rId4"/>
          <a:stretch>
            <a:fillRect/>
          </a:stretch>
        </p:blipFill>
        <p:spPr>
          <a:xfrm>
            <a:off x="4577535" y="3174470"/>
            <a:ext cx="4861067" cy="2381432"/>
          </a:xfrm>
          <a:prstGeom prst="rect">
            <a:avLst/>
          </a:prstGeom>
        </p:spPr>
      </p:pic>
      <p:pic>
        <p:nvPicPr>
          <p:cNvPr id="1028" name="Picture 4" descr="USB 3.0 SD Card Reader for PC, Laptop, Mac, Windows, Linux, Chrome">
            <a:extLst>
              <a:ext uri="{FF2B5EF4-FFF2-40B4-BE49-F238E27FC236}">
                <a16:creationId xmlns:a16="http://schemas.microsoft.com/office/drawing/2014/main" id="{9BB56CAD-330A-B35F-AE2E-E4CD342C40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68268" y="2202263"/>
            <a:ext cx="1613510" cy="1463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08455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a:off x="5181600" y="695575"/>
            <a:ext cx="477754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 name="Title 1">
            <a:extLst>
              <a:ext uri="{FF2B5EF4-FFF2-40B4-BE49-F238E27FC236}">
                <a16:creationId xmlns:a16="http://schemas.microsoft.com/office/drawing/2014/main" id="{6669E784-9890-3860-7149-3557F93523ED}"/>
              </a:ext>
            </a:extLst>
          </p:cNvPr>
          <p:cNvSpPr>
            <a:spLocks noGrp="1"/>
          </p:cNvSpPr>
          <p:nvPr>
            <p:ph type="title"/>
          </p:nvPr>
        </p:nvSpPr>
        <p:spPr>
          <a:xfrm>
            <a:off x="1330961" y="32525"/>
            <a:ext cx="9324882" cy="1325563"/>
          </a:xfrm>
        </p:spPr>
        <p:txBody>
          <a:bodyPr/>
          <a:lstStyle/>
          <a:p>
            <a:r>
              <a:rPr lang="en-US" altLang="en-US" dirty="0"/>
              <a:t>USB Flash Drives</a:t>
            </a:r>
            <a:endParaRPr lang="en-US" dirty="0"/>
          </a:p>
        </p:txBody>
      </p:sp>
      <p:sp>
        <p:nvSpPr>
          <p:cNvPr id="3" name="Content Placeholder 2">
            <a:extLst>
              <a:ext uri="{FF2B5EF4-FFF2-40B4-BE49-F238E27FC236}">
                <a16:creationId xmlns:a16="http://schemas.microsoft.com/office/drawing/2014/main" id="{74F35483-9FFE-F5D6-1F49-6B7FF32224EA}"/>
              </a:ext>
            </a:extLst>
          </p:cNvPr>
          <p:cNvSpPr>
            <a:spLocks noGrp="1"/>
          </p:cNvSpPr>
          <p:nvPr>
            <p:ph idx="1"/>
          </p:nvPr>
        </p:nvSpPr>
        <p:spPr>
          <a:xfrm>
            <a:off x="389206" y="1540494"/>
            <a:ext cx="10515600" cy="4348163"/>
          </a:xfrm>
        </p:spPr>
        <p:txBody>
          <a:bodyPr/>
          <a:lstStyle/>
          <a:p>
            <a:pPr algn="just">
              <a:lnSpc>
                <a:spcPct val="150000"/>
              </a:lnSpc>
            </a:pPr>
            <a:r>
              <a:rPr lang="en-US" altLang="en-US" dirty="0"/>
              <a:t>USB flash drives: Consist of circuite board, memory chips and controller.</a:t>
            </a:r>
          </a:p>
          <a:p>
            <a:pPr lvl="1" algn="just">
              <a:lnSpc>
                <a:spcPct val="150000"/>
              </a:lnSpc>
            </a:pPr>
            <a:r>
              <a:rPr lang="en-US" altLang="en-US" dirty="0"/>
              <a:t>Typically, portable drives that connect to and are powered by a USB port.</a:t>
            </a:r>
          </a:p>
          <a:p>
            <a:pPr lvl="1" algn="just">
              <a:lnSpc>
                <a:spcPct val="150000"/>
              </a:lnSpc>
            </a:pPr>
            <a:r>
              <a:rPr lang="en-US" altLang="en-US" dirty="0"/>
              <a:t>Also called USB flash memory drives, thumb drives, jump drives.</a:t>
            </a:r>
          </a:p>
          <a:p>
            <a:pPr algn="just">
              <a:lnSpc>
                <a:spcPct val="150000"/>
              </a:lnSpc>
            </a:pPr>
            <a:endParaRPr lang="en-US" dirty="0"/>
          </a:p>
        </p:txBody>
      </p:sp>
      <p:pic>
        <p:nvPicPr>
          <p:cNvPr id="4" name="Picture 3" descr="Fig3-17.jpg">
            <a:extLst>
              <a:ext uri="{FF2B5EF4-FFF2-40B4-BE49-F238E27FC236}">
                <a16:creationId xmlns:a16="http://schemas.microsoft.com/office/drawing/2014/main" id="{81F2A8E6-94D2-0D97-9A20-6060C69618AC}"/>
              </a:ext>
            </a:extLst>
          </p:cNvPr>
          <p:cNvPicPr>
            <a:picLocks noChangeAspect="1"/>
          </p:cNvPicPr>
          <p:nvPr/>
        </p:nvPicPr>
        <p:blipFill rotWithShape="1">
          <a:blip r:embed="rId4">
            <a:extLst>
              <a:ext uri="{28A0092B-C50C-407E-A947-70E740481C1C}">
                <a14:useLocalDpi xmlns:a14="http://schemas.microsoft.com/office/drawing/2010/main" val="0"/>
              </a:ext>
            </a:extLst>
          </a:blip>
          <a:srcRect t="22276"/>
          <a:stretch/>
        </p:blipFill>
        <p:spPr bwMode="auto">
          <a:xfrm>
            <a:off x="3444240" y="4103151"/>
            <a:ext cx="5691008" cy="162067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8204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flipV="1">
            <a:off x="8564880" y="741294"/>
            <a:ext cx="139426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 name="Title 1">
            <a:extLst>
              <a:ext uri="{FF2B5EF4-FFF2-40B4-BE49-F238E27FC236}">
                <a16:creationId xmlns:a16="http://schemas.microsoft.com/office/drawing/2014/main" id="{8DD46C8F-7FD2-4BBE-869E-0B2920300DDB}"/>
              </a:ext>
            </a:extLst>
          </p:cNvPr>
          <p:cNvSpPr>
            <a:spLocks noGrp="1"/>
          </p:cNvSpPr>
          <p:nvPr>
            <p:ph type="title"/>
          </p:nvPr>
        </p:nvSpPr>
        <p:spPr>
          <a:xfrm>
            <a:off x="1381466" y="55519"/>
            <a:ext cx="9324882" cy="1325563"/>
          </a:xfrm>
        </p:spPr>
        <p:txBody>
          <a:bodyPr/>
          <a:lstStyle/>
          <a:p>
            <a:r>
              <a:rPr lang="en-US" altLang="en-US" dirty="0"/>
              <a:t>Other Types of Storage Systems</a:t>
            </a:r>
            <a:endParaRPr lang="en-US" dirty="0"/>
          </a:p>
        </p:txBody>
      </p:sp>
      <p:sp>
        <p:nvSpPr>
          <p:cNvPr id="3" name="Content Placeholder 2">
            <a:extLst>
              <a:ext uri="{FF2B5EF4-FFF2-40B4-BE49-F238E27FC236}">
                <a16:creationId xmlns:a16="http://schemas.microsoft.com/office/drawing/2014/main" id="{535FD784-4523-5F3D-EA64-F79B69DA13D1}"/>
              </a:ext>
            </a:extLst>
          </p:cNvPr>
          <p:cNvSpPr>
            <a:spLocks noGrp="1"/>
          </p:cNvSpPr>
          <p:nvPr>
            <p:ph idx="1"/>
          </p:nvPr>
        </p:nvSpPr>
        <p:spPr>
          <a:xfrm>
            <a:off x="389206" y="1509445"/>
            <a:ext cx="11491892" cy="4348163"/>
          </a:xfrm>
        </p:spPr>
        <p:txBody>
          <a:bodyPr>
            <a:normAutofit/>
          </a:bodyPr>
          <a:lstStyle/>
          <a:p>
            <a:pPr lvl="1" algn="just">
              <a:lnSpc>
                <a:spcPct val="150000"/>
              </a:lnSpc>
            </a:pPr>
            <a:r>
              <a:rPr lang="en-US" altLang="en-US" dirty="0"/>
              <a:t>Online storage or cloud storage: Accessed via the Internet:</a:t>
            </a:r>
          </a:p>
          <a:p>
            <a:pPr lvl="2" algn="just">
              <a:lnSpc>
                <a:spcPct val="150000"/>
              </a:lnSpc>
            </a:pPr>
            <a:r>
              <a:rPr lang="en-US" altLang="en-US" dirty="0"/>
              <a:t>Via Web sites (Flickr, Facebook, Google Docs, etc.).</a:t>
            </a:r>
          </a:p>
          <a:p>
            <a:pPr lvl="2" algn="just">
              <a:lnSpc>
                <a:spcPct val="150000"/>
              </a:lnSpc>
            </a:pPr>
            <a:r>
              <a:rPr lang="en-US" altLang="en-US" dirty="0"/>
              <a:t>Via online storage sites (Box.net, SkyDrive, etc.).</a:t>
            </a:r>
          </a:p>
          <a:p>
            <a:pPr algn="just">
              <a:lnSpc>
                <a:spcPct val="150000"/>
              </a:lnSpc>
            </a:pPr>
            <a:endParaRPr lang="en-US" dirty="0"/>
          </a:p>
        </p:txBody>
      </p:sp>
    </p:spTree>
    <p:extLst>
      <p:ext uri="{BB962C8B-B14F-4D97-AF65-F5344CB8AC3E}">
        <p14:creationId xmlns:p14="http://schemas.microsoft.com/office/powerpoint/2010/main" val="32290207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a:off x="4398731" y="695307"/>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 name="Title 1">
            <a:extLst>
              <a:ext uri="{FF2B5EF4-FFF2-40B4-BE49-F238E27FC236}">
                <a16:creationId xmlns:a16="http://schemas.microsoft.com/office/drawing/2014/main" id="{E5BA2EFD-821F-7027-095F-CD5219BF3436}"/>
              </a:ext>
            </a:extLst>
          </p:cNvPr>
          <p:cNvSpPr>
            <a:spLocks noGrp="1"/>
          </p:cNvSpPr>
          <p:nvPr>
            <p:ph type="title"/>
          </p:nvPr>
        </p:nvSpPr>
        <p:spPr>
          <a:xfrm>
            <a:off x="1425862" y="32525"/>
            <a:ext cx="9324882" cy="1325563"/>
          </a:xfrm>
        </p:spPr>
        <p:txBody>
          <a:bodyPr/>
          <a:lstStyle/>
          <a:p>
            <a:r>
              <a:rPr lang="en-US" altLang="en-US" dirty="0"/>
              <a:t>Smart Cards</a:t>
            </a:r>
            <a:endParaRPr lang="en-US" dirty="0"/>
          </a:p>
        </p:txBody>
      </p:sp>
      <p:sp>
        <p:nvSpPr>
          <p:cNvPr id="3" name="Content Placeholder 2">
            <a:extLst>
              <a:ext uri="{FF2B5EF4-FFF2-40B4-BE49-F238E27FC236}">
                <a16:creationId xmlns:a16="http://schemas.microsoft.com/office/drawing/2014/main" id="{90B2FBE5-5ADF-8A61-87A2-F52B003B345E}"/>
              </a:ext>
            </a:extLst>
          </p:cNvPr>
          <p:cNvSpPr>
            <a:spLocks noGrp="1"/>
          </p:cNvSpPr>
          <p:nvPr>
            <p:ph idx="1"/>
          </p:nvPr>
        </p:nvSpPr>
        <p:spPr>
          <a:xfrm>
            <a:off x="400992" y="1520208"/>
            <a:ext cx="11594405" cy="4348163"/>
          </a:xfrm>
        </p:spPr>
        <p:txBody>
          <a:bodyPr>
            <a:normAutofit lnSpcReduction="10000"/>
          </a:bodyPr>
          <a:lstStyle/>
          <a:p>
            <a:pPr>
              <a:lnSpc>
                <a:spcPct val="150000"/>
              </a:lnSpc>
            </a:pPr>
            <a:r>
              <a:rPr lang="en-US" altLang="en-US" dirty="0"/>
              <a:t>Smart card: Credit card-sized piece of plastic that contains some computer circuitry (processor, memory, and storage).</a:t>
            </a:r>
          </a:p>
          <a:p>
            <a:pPr lvl="1">
              <a:lnSpc>
                <a:spcPct val="150000"/>
              </a:lnSpc>
            </a:pPr>
            <a:r>
              <a:rPr lang="en-US" altLang="en-US" dirty="0"/>
              <a:t>Stores small amount of data (about 64 KB or less).</a:t>
            </a:r>
          </a:p>
          <a:p>
            <a:pPr lvl="1">
              <a:lnSpc>
                <a:spcPct val="150000"/>
              </a:lnSpc>
            </a:pPr>
            <a:r>
              <a:rPr lang="en-US" altLang="en-US" dirty="0"/>
              <a:t>Commonly used to store prepaid amounts of digital cash or personal information.</a:t>
            </a:r>
          </a:p>
          <a:p>
            <a:pPr lvl="1">
              <a:lnSpc>
                <a:spcPct val="150000"/>
              </a:lnSpc>
            </a:pPr>
            <a:r>
              <a:rPr lang="en-US" altLang="en-US" dirty="0"/>
              <a:t>Smart card readers are built into or attached to a computer, keyboard, vending machine, or other device.</a:t>
            </a:r>
          </a:p>
          <a:p>
            <a:pPr lvl="1">
              <a:lnSpc>
                <a:spcPct val="150000"/>
              </a:lnSpc>
            </a:pPr>
            <a:r>
              <a:rPr lang="en-US" altLang="en-US" dirty="0"/>
              <a:t>Can be used in conjunction with encryption and other security technologies.</a:t>
            </a:r>
          </a:p>
          <a:p>
            <a:pPr>
              <a:lnSpc>
                <a:spcPct val="150000"/>
              </a:lnSpc>
            </a:pPr>
            <a:endParaRPr lang="en-US" dirty="0"/>
          </a:p>
        </p:txBody>
      </p:sp>
    </p:spTree>
    <p:extLst>
      <p:ext uri="{BB962C8B-B14F-4D97-AF65-F5344CB8AC3E}">
        <p14:creationId xmlns:p14="http://schemas.microsoft.com/office/powerpoint/2010/main" val="18765823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a:off x="4398731" y="695307"/>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 name="Title 1">
            <a:extLst>
              <a:ext uri="{FF2B5EF4-FFF2-40B4-BE49-F238E27FC236}">
                <a16:creationId xmlns:a16="http://schemas.microsoft.com/office/drawing/2014/main" id="{79BA7B93-B149-A699-3F17-6588075FB1A3}"/>
              </a:ext>
            </a:extLst>
          </p:cNvPr>
          <p:cNvSpPr>
            <a:spLocks noGrp="1"/>
          </p:cNvSpPr>
          <p:nvPr>
            <p:ph type="title"/>
          </p:nvPr>
        </p:nvSpPr>
        <p:spPr>
          <a:xfrm>
            <a:off x="1442921" y="73930"/>
            <a:ext cx="9324882" cy="1325563"/>
          </a:xfrm>
        </p:spPr>
        <p:txBody>
          <a:bodyPr/>
          <a:lstStyle/>
          <a:p>
            <a:r>
              <a:rPr lang="en-US" altLang="en-US" dirty="0"/>
              <a:t>Smart Cards</a:t>
            </a:r>
            <a:endParaRPr lang="en-US" dirty="0"/>
          </a:p>
        </p:txBody>
      </p:sp>
      <p:pic>
        <p:nvPicPr>
          <p:cNvPr id="3" name="Picture 2" descr="C:\Data\Course\_UC13\IM stuff\ch03\FigureChapter03_fig20.jpg">
            <a:extLst>
              <a:ext uri="{FF2B5EF4-FFF2-40B4-BE49-F238E27FC236}">
                <a16:creationId xmlns:a16="http://schemas.microsoft.com/office/drawing/2014/main" id="{8AD7C1F6-2BD4-B88B-1998-1E74728B5A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9315" y="1589323"/>
            <a:ext cx="4725546" cy="407107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63505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flipV="1">
            <a:off x="6096000" y="741294"/>
            <a:ext cx="3863140" cy="51185"/>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 name="Title 1">
            <a:extLst>
              <a:ext uri="{FF2B5EF4-FFF2-40B4-BE49-F238E27FC236}">
                <a16:creationId xmlns:a16="http://schemas.microsoft.com/office/drawing/2014/main" id="{75D70B9D-57BE-B5EC-8764-A9A4D81FF510}"/>
              </a:ext>
            </a:extLst>
          </p:cNvPr>
          <p:cNvSpPr>
            <a:spLocks noGrp="1"/>
          </p:cNvSpPr>
          <p:nvPr>
            <p:ph type="title"/>
          </p:nvPr>
        </p:nvSpPr>
        <p:spPr>
          <a:xfrm>
            <a:off x="1373672" y="55405"/>
            <a:ext cx="7633168" cy="1325563"/>
          </a:xfrm>
        </p:spPr>
        <p:txBody>
          <a:bodyPr/>
          <a:lstStyle/>
          <a:p>
            <a:r>
              <a:rPr lang="en-US" altLang="en-US" dirty="0"/>
              <a:t>Holographic Storage</a:t>
            </a:r>
            <a:endParaRPr lang="en-US" dirty="0"/>
          </a:p>
        </p:txBody>
      </p:sp>
      <p:sp>
        <p:nvSpPr>
          <p:cNvPr id="3" name="Content Placeholder 2">
            <a:extLst>
              <a:ext uri="{FF2B5EF4-FFF2-40B4-BE49-F238E27FC236}">
                <a16:creationId xmlns:a16="http://schemas.microsoft.com/office/drawing/2014/main" id="{0E998445-6992-4150-E6D3-F903A7C5F6F0}"/>
              </a:ext>
            </a:extLst>
          </p:cNvPr>
          <p:cNvSpPr>
            <a:spLocks noGrp="1"/>
          </p:cNvSpPr>
          <p:nvPr>
            <p:ph idx="1"/>
          </p:nvPr>
        </p:nvSpPr>
        <p:spPr>
          <a:xfrm>
            <a:off x="400992" y="1447696"/>
            <a:ext cx="11480105" cy="4348163"/>
          </a:xfrm>
        </p:spPr>
        <p:txBody>
          <a:bodyPr>
            <a:normAutofit fontScale="85000" lnSpcReduction="20000"/>
          </a:bodyPr>
          <a:lstStyle/>
          <a:p>
            <a:pPr algn="just">
              <a:lnSpc>
                <a:spcPct val="150000"/>
              </a:lnSpc>
              <a:spcBef>
                <a:spcPct val="5000"/>
              </a:spcBef>
              <a:spcAft>
                <a:spcPct val="5000"/>
              </a:spcAft>
            </a:pPr>
            <a:r>
              <a:rPr lang="en-US" altLang="en-US" dirty="0"/>
              <a:t>Holographic storage: Store data as holograms.</a:t>
            </a:r>
          </a:p>
          <a:p>
            <a:pPr lvl="1" algn="just">
              <a:lnSpc>
                <a:spcPct val="150000"/>
              </a:lnSpc>
              <a:spcBef>
                <a:spcPct val="5000"/>
              </a:spcBef>
              <a:spcAft>
                <a:spcPct val="5000"/>
              </a:spcAft>
            </a:pPr>
            <a:r>
              <a:rPr lang="en-US" altLang="en-US" dirty="0"/>
              <a:t>Emerging type of 3D storage technology.</a:t>
            </a:r>
          </a:p>
          <a:p>
            <a:pPr lvl="1" algn="just">
              <a:lnSpc>
                <a:spcPct val="150000"/>
              </a:lnSpc>
              <a:spcBef>
                <a:spcPct val="5000"/>
              </a:spcBef>
              <a:spcAft>
                <a:spcPct val="5000"/>
              </a:spcAft>
            </a:pPr>
            <a:r>
              <a:rPr lang="en-US" altLang="en-US" dirty="0"/>
              <a:t>Uses two green laser beams to store data in three dimensions:</a:t>
            </a:r>
          </a:p>
          <a:p>
            <a:pPr lvl="2" algn="just">
              <a:lnSpc>
                <a:spcPct val="150000"/>
              </a:lnSpc>
              <a:spcBef>
                <a:spcPct val="5000"/>
              </a:spcBef>
              <a:spcAft>
                <a:spcPct val="5000"/>
              </a:spcAft>
            </a:pPr>
            <a:r>
              <a:rPr lang="en-US" altLang="en-US" sz="2200" dirty="0"/>
              <a:t>Reference beam.</a:t>
            </a:r>
          </a:p>
          <a:p>
            <a:pPr lvl="2" algn="just">
              <a:lnSpc>
                <a:spcPct val="150000"/>
              </a:lnSpc>
              <a:spcBef>
                <a:spcPct val="5000"/>
              </a:spcBef>
              <a:spcAft>
                <a:spcPct val="5000"/>
              </a:spcAft>
            </a:pPr>
            <a:r>
              <a:rPr lang="en-US" altLang="en-US" sz="2200" dirty="0"/>
              <a:t>Signal beam.</a:t>
            </a:r>
          </a:p>
          <a:p>
            <a:pPr lvl="1" algn="just">
              <a:lnSpc>
                <a:spcPct val="150000"/>
              </a:lnSpc>
              <a:spcBef>
                <a:spcPct val="5000"/>
              </a:spcBef>
              <a:spcAft>
                <a:spcPct val="5000"/>
              </a:spcAft>
            </a:pPr>
            <a:r>
              <a:rPr lang="en-US" altLang="en-US" dirty="0"/>
              <a:t>Potential initial applications for holographic data storage systems include:</a:t>
            </a:r>
          </a:p>
          <a:p>
            <a:pPr lvl="2" algn="just">
              <a:lnSpc>
                <a:spcPct val="150000"/>
              </a:lnSpc>
              <a:spcBef>
                <a:spcPct val="5000"/>
              </a:spcBef>
              <a:spcAft>
                <a:spcPct val="5000"/>
              </a:spcAft>
            </a:pPr>
            <a:r>
              <a:rPr lang="en-US" altLang="en-US" sz="2200" dirty="0"/>
              <a:t>High-speed digital libraries.</a:t>
            </a:r>
          </a:p>
          <a:p>
            <a:pPr lvl="2" algn="just">
              <a:lnSpc>
                <a:spcPct val="150000"/>
              </a:lnSpc>
              <a:spcBef>
                <a:spcPct val="5000"/>
              </a:spcBef>
              <a:spcAft>
                <a:spcPct val="5000"/>
              </a:spcAft>
            </a:pPr>
            <a:r>
              <a:rPr lang="en-US" altLang="en-US" sz="2200" dirty="0"/>
              <a:t>Image processing for medical, video, and military purposes.</a:t>
            </a:r>
          </a:p>
          <a:p>
            <a:pPr lvl="2" algn="just">
              <a:lnSpc>
                <a:spcPct val="150000"/>
              </a:lnSpc>
              <a:spcBef>
                <a:spcPct val="5000"/>
              </a:spcBef>
              <a:spcAft>
                <a:spcPct val="5000"/>
              </a:spcAft>
            </a:pPr>
            <a:r>
              <a:rPr lang="en-US" altLang="en-US" sz="2200" dirty="0"/>
              <a:t>Any other applications in which data needs to be stored or retrieved quickly in large quantities but rarely changed.</a:t>
            </a:r>
          </a:p>
        </p:txBody>
      </p:sp>
    </p:spTree>
    <p:extLst>
      <p:ext uri="{BB962C8B-B14F-4D97-AF65-F5344CB8AC3E}">
        <p14:creationId xmlns:p14="http://schemas.microsoft.com/office/powerpoint/2010/main" val="15364265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flipV="1">
            <a:off x="9464040" y="741293"/>
            <a:ext cx="54082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 name="Title 1">
            <a:extLst>
              <a:ext uri="{FF2B5EF4-FFF2-40B4-BE49-F238E27FC236}">
                <a16:creationId xmlns:a16="http://schemas.microsoft.com/office/drawing/2014/main" id="{54A90CD1-EDE2-5EE9-20CE-55921646C39F}"/>
              </a:ext>
            </a:extLst>
          </p:cNvPr>
          <p:cNvSpPr>
            <a:spLocks noGrp="1"/>
          </p:cNvSpPr>
          <p:nvPr>
            <p:ph type="title"/>
          </p:nvPr>
        </p:nvSpPr>
        <p:spPr>
          <a:xfrm>
            <a:off x="1306995" y="96113"/>
            <a:ext cx="9324882" cy="1325563"/>
          </a:xfrm>
        </p:spPr>
        <p:txBody>
          <a:bodyPr/>
          <a:lstStyle/>
          <a:p>
            <a:r>
              <a:rPr lang="en-US" altLang="en-US" dirty="0"/>
              <a:t>Evaluating Your Storage Alternatives</a:t>
            </a:r>
            <a:endParaRPr lang="en-US" dirty="0"/>
          </a:p>
        </p:txBody>
      </p:sp>
      <p:sp>
        <p:nvSpPr>
          <p:cNvPr id="3" name="Content Placeholder 2">
            <a:extLst>
              <a:ext uri="{FF2B5EF4-FFF2-40B4-BE49-F238E27FC236}">
                <a16:creationId xmlns:a16="http://schemas.microsoft.com/office/drawing/2014/main" id="{930F3E8A-6AE7-6A6B-A760-8241F1D031A3}"/>
              </a:ext>
            </a:extLst>
          </p:cNvPr>
          <p:cNvSpPr>
            <a:spLocks noGrp="1"/>
          </p:cNvSpPr>
          <p:nvPr>
            <p:ph idx="1"/>
          </p:nvPr>
        </p:nvSpPr>
        <p:spPr>
          <a:xfrm>
            <a:off x="400993" y="1686100"/>
            <a:ext cx="10515600" cy="4348163"/>
          </a:xfrm>
        </p:spPr>
        <p:txBody>
          <a:bodyPr>
            <a:normAutofit lnSpcReduction="10000"/>
          </a:bodyPr>
          <a:lstStyle/>
          <a:p>
            <a:r>
              <a:rPr lang="en-US" altLang="en-US" dirty="0"/>
              <a:t>Factors to consider:</a:t>
            </a:r>
          </a:p>
          <a:p>
            <a:pPr lvl="1"/>
            <a:r>
              <a:rPr lang="en-US" altLang="en-US" dirty="0"/>
              <a:t>Speed.</a:t>
            </a:r>
          </a:p>
          <a:p>
            <a:pPr lvl="1"/>
            <a:r>
              <a:rPr lang="en-US" altLang="en-US" dirty="0"/>
              <a:t>Compatibility.</a:t>
            </a:r>
          </a:p>
          <a:p>
            <a:pPr lvl="1"/>
            <a:r>
              <a:rPr lang="en-US" altLang="en-US" dirty="0"/>
              <a:t>Storage capacity.</a:t>
            </a:r>
          </a:p>
          <a:p>
            <a:pPr lvl="1"/>
            <a:r>
              <a:rPr lang="en-US" altLang="en-US" dirty="0"/>
              <a:t>Convenience.</a:t>
            </a:r>
          </a:p>
          <a:p>
            <a:pPr lvl="1"/>
            <a:r>
              <a:rPr lang="en-US" altLang="en-US" dirty="0"/>
              <a:t>Portability.</a:t>
            </a:r>
          </a:p>
          <a:p>
            <a:r>
              <a:rPr lang="en-US" altLang="en-US" dirty="0"/>
              <a:t>Most users require:</a:t>
            </a:r>
          </a:p>
          <a:p>
            <a:pPr lvl="1"/>
            <a:r>
              <a:rPr lang="en-US" altLang="en-US" dirty="0"/>
              <a:t>Hard drive.</a:t>
            </a:r>
          </a:p>
          <a:p>
            <a:pPr lvl="1"/>
            <a:r>
              <a:rPr lang="en-US" altLang="en-US" dirty="0"/>
              <a:t>DVD or BR drive.</a:t>
            </a:r>
          </a:p>
          <a:p>
            <a:pPr lvl="1"/>
            <a:r>
              <a:rPr lang="en-US" altLang="en-US" dirty="0"/>
              <a:t>Flash memory card reader.</a:t>
            </a:r>
          </a:p>
          <a:p>
            <a:pPr lvl="1"/>
            <a:r>
              <a:rPr lang="en-US" altLang="en-US" dirty="0"/>
              <a:t>USB port connecting USB devices.</a:t>
            </a:r>
          </a:p>
        </p:txBody>
      </p:sp>
    </p:spTree>
    <p:extLst>
      <p:ext uri="{BB962C8B-B14F-4D97-AF65-F5344CB8AC3E}">
        <p14:creationId xmlns:p14="http://schemas.microsoft.com/office/powerpoint/2010/main" val="20370804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le 14">
            <a:extLst>
              <a:ext uri="{FF2B5EF4-FFF2-40B4-BE49-F238E27FC236}">
                <a16:creationId xmlns:a16="http://schemas.microsoft.com/office/drawing/2014/main" id="{F6398CCD-5649-2763-F7CA-42EB6EE8B00F}"/>
              </a:ext>
            </a:extLst>
          </p:cNvPr>
          <p:cNvSpPr/>
          <p:nvPr/>
        </p:nvSpPr>
        <p:spPr>
          <a:xfrm flipV="1">
            <a:off x="3185161" y="741294"/>
            <a:ext cx="677398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 name="Title 1">
            <a:extLst>
              <a:ext uri="{FF2B5EF4-FFF2-40B4-BE49-F238E27FC236}">
                <a16:creationId xmlns:a16="http://schemas.microsoft.com/office/drawing/2014/main" id="{71072E93-9F8C-7251-3AC1-7DA8F2569D0D}"/>
              </a:ext>
            </a:extLst>
          </p:cNvPr>
          <p:cNvSpPr>
            <a:spLocks noGrp="1"/>
          </p:cNvSpPr>
          <p:nvPr>
            <p:ph type="title"/>
          </p:nvPr>
        </p:nvSpPr>
        <p:spPr>
          <a:xfrm>
            <a:off x="1435169" y="132140"/>
            <a:ext cx="9324882" cy="1126334"/>
          </a:xfrm>
        </p:spPr>
        <p:txBody>
          <a:bodyPr/>
          <a:lstStyle/>
          <a:p>
            <a:r>
              <a:rPr lang="en-US" dirty="0"/>
              <a:t>Review</a:t>
            </a:r>
          </a:p>
        </p:txBody>
      </p:sp>
      <p:sp>
        <p:nvSpPr>
          <p:cNvPr id="3" name="Content Placeholder 2">
            <a:extLst>
              <a:ext uri="{FF2B5EF4-FFF2-40B4-BE49-F238E27FC236}">
                <a16:creationId xmlns:a16="http://schemas.microsoft.com/office/drawing/2014/main" id="{3ED8B738-BF08-41EA-1C73-5B3503222109}"/>
              </a:ext>
            </a:extLst>
          </p:cNvPr>
          <p:cNvSpPr>
            <a:spLocks noGrp="1"/>
          </p:cNvSpPr>
          <p:nvPr>
            <p:ph idx="1"/>
          </p:nvPr>
        </p:nvSpPr>
        <p:spPr>
          <a:xfrm>
            <a:off x="445161" y="1768536"/>
            <a:ext cx="10515600" cy="3694645"/>
          </a:xfrm>
        </p:spPr>
        <p:txBody>
          <a:bodyPr>
            <a:normAutofit/>
          </a:bodyPr>
          <a:lstStyle/>
          <a:p>
            <a:r>
              <a:rPr lang="en-US" altLang="en-US" dirty="0"/>
              <a:t>Hard Drives (Magnetic , SSD).</a:t>
            </a:r>
          </a:p>
          <a:p>
            <a:r>
              <a:rPr lang="en-US" altLang="en-US" dirty="0"/>
              <a:t>Optical Discs.</a:t>
            </a:r>
          </a:p>
          <a:p>
            <a:r>
              <a:rPr lang="en-US" altLang="en-US" dirty="0"/>
              <a:t>Flash Memory Cards.</a:t>
            </a:r>
          </a:p>
          <a:p>
            <a:r>
              <a:rPr lang="en-US" altLang="en-US" dirty="0"/>
              <a:t>USB Flash Drives.</a:t>
            </a:r>
          </a:p>
          <a:p>
            <a:r>
              <a:rPr lang="en-US" altLang="en-US" dirty="0"/>
              <a:t>Remote storage: </a:t>
            </a:r>
          </a:p>
          <a:p>
            <a:pPr lvl="1">
              <a:buFont typeface="Wingdings" panose="05000000000000000000" pitchFamily="2" charset="2"/>
              <a:buChar char="v"/>
            </a:pPr>
            <a:r>
              <a:rPr lang="en-US" altLang="en-US" dirty="0"/>
              <a:t>Online storage or cloud storage.</a:t>
            </a:r>
            <a:endParaRPr lang="en-US" dirty="0"/>
          </a:p>
        </p:txBody>
      </p:sp>
    </p:spTree>
    <p:extLst>
      <p:ext uri="{BB962C8B-B14F-4D97-AF65-F5344CB8AC3E}">
        <p14:creationId xmlns:p14="http://schemas.microsoft.com/office/powerpoint/2010/main" val="37016681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9" name="Rectangle 1035">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Management Information Systems (MIS)">
            <a:extLst>
              <a:ext uri="{FF2B5EF4-FFF2-40B4-BE49-F238E27FC236}">
                <a16:creationId xmlns:a16="http://schemas.microsoft.com/office/drawing/2014/main" id="{17475F87-56CD-56EE-9FEB-DEFC351989CF}"/>
              </a:ext>
            </a:extLst>
          </p:cNvPr>
          <p:cNvPicPr>
            <a:picLocks noChangeAspect="1" noChangeArrowheads="1"/>
          </p:cNvPicPr>
          <p:nvPr/>
        </p:nvPicPr>
        <p:blipFill rotWithShape="1">
          <a:blip r:embed="rId2">
            <a:alphaModFix amt="50000"/>
            <a:extLst>
              <a:ext uri="{28A0092B-C50C-407E-A947-70E740481C1C}">
                <a14:useLocalDpi xmlns:a14="http://schemas.microsoft.com/office/drawing/2010/main" val="0"/>
              </a:ext>
            </a:extLst>
          </a:blip>
          <a:srcRect r="20020"/>
          <a:stretch/>
        </p:blipFill>
        <p:spPr bwMode="auto">
          <a:xfrm>
            <a:off x="20" y="10"/>
            <a:ext cx="12188930" cy="685799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67779F76-B037-DF9B-DE43-972220045990}"/>
              </a:ext>
            </a:extLst>
          </p:cNvPr>
          <p:cNvSpPr>
            <a:spLocks noGrp="1"/>
          </p:cNvSpPr>
          <p:nvPr>
            <p:ph type="title"/>
          </p:nvPr>
        </p:nvSpPr>
        <p:spPr>
          <a:xfrm>
            <a:off x="1524000" y="1122363"/>
            <a:ext cx="9144000" cy="3063240"/>
          </a:xfrm>
        </p:spPr>
        <p:txBody>
          <a:bodyPr vert="horz" lIns="91440" tIns="45720" rIns="91440" bIns="45720" rtlCol="0" anchor="b">
            <a:normAutofit/>
          </a:bodyPr>
          <a:lstStyle/>
          <a:p>
            <a:pPr algn="ctr"/>
            <a:r>
              <a:rPr lang="en-US" sz="6600" dirty="0">
                <a:solidFill>
                  <a:srgbClr val="FFFFFF"/>
                </a:solidFill>
              </a:rPr>
              <a:t>Thank you</a:t>
            </a:r>
          </a:p>
        </p:txBody>
      </p:sp>
      <p:sp>
        <p:nvSpPr>
          <p:cNvPr id="1038"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8088711"/>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5550</TotalTime>
  <Words>2117</Words>
  <Application>Microsoft Office PowerPoint</Application>
  <PresentationFormat>Widescreen</PresentationFormat>
  <Paragraphs>335</Paragraphs>
  <Slides>32</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32</vt:i4>
      </vt:variant>
    </vt:vector>
  </HeadingPairs>
  <TitlesOfParts>
    <vt:vector size="42" baseType="lpstr">
      <vt:lpstr>-apple-system</vt:lpstr>
      <vt:lpstr>Arial</vt:lpstr>
      <vt:lpstr>BerlingLTStd-Bold</vt:lpstr>
      <vt:lpstr>BerlingLTStd-Roman</vt:lpstr>
      <vt:lpstr>Calibri</vt:lpstr>
      <vt:lpstr>Calibri Light</vt:lpstr>
      <vt:lpstr>Comic Sans MS</vt:lpstr>
      <vt:lpstr>Times New Roman</vt:lpstr>
      <vt:lpstr>Wingdings</vt:lpstr>
      <vt:lpstr>Office Theme</vt:lpstr>
      <vt:lpstr>PowerPoint Presentation</vt:lpstr>
      <vt:lpstr>PowerPoint Presentation</vt:lpstr>
      <vt:lpstr>Storage System Characteristics</vt:lpstr>
      <vt:lpstr>Storage System Characteristics</vt:lpstr>
      <vt:lpstr>Logical vs. Physical Representation</vt:lpstr>
      <vt:lpstr>PowerPoint Presentation</vt:lpstr>
      <vt:lpstr>PowerPoint Presentation</vt:lpstr>
      <vt:lpstr>PowerPoint Presentation</vt:lpstr>
      <vt:lpstr>PowerPoint Presentation</vt:lpstr>
      <vt:lpstr>PowerPoint Presentation</vt:lpstr>
      <vt:lpstr>PowerPoint Presentation</vt:lpstr>
      <vt:lpstr>Hard Drives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Read-Only Discs</vt:lpstr>
      <vt:lpstr>Recordable Discs</vt:lpstr>
      <vt:lpstr>Rewritable Discs </vt:lpstr>
      <vt:lpstr>Flash Memory Systems</vt:lpstr>
      <vt:lpstr>Flash Memory Cards</vt:lpstr>
      <vt:lpstr>USB Flash Drives</vt:lpstr>
      <vt:lpstr>Other Types of Storage Systems</vt:lpstr>
      <vt:lpstr>Smart Cards</vt:lpstr>
      <vt:lpstr>Smart Cards</vt:lpstr>
      <vt:lpstr>Holographic Storage</vt:lpstr>
      <vt:lpstr>Evaluating Your Storage Alternatives</vt:lpstr>
      <vt:lpstr>Review</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Hamdy</cp:lastModifiedBy>
  <cp:revision>91</cp:revision>
  <dcterms:created xsi:type="dcterms:W3CDTF">2023-05-27T09:20:30Z</dcterms:created>
  <dcterms:modified xsi:type="dcterms:W3CDTF">2023-06-08T14:30:23Z</dcterms:modified>
</cp:coreProperties>
</file>