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2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4" r:id="rId2"/>
  </p:sldMasterIdLst>
  <p:notesMasterIdLst>
    <p:notesMasterId r:id="rId49"/>
  </p:notesMasterIdLst>
  <p:sldIdLst>
    <p:sldId id="504" r:id="rId3"/>
    <p:sldId id="670" r:id="rId4"/>
    <p:sldId id="313" r:id="rId5"/>
    <p:sldId id="732" r:id="rId6"/>
    <p:sldId id="696" r:id="rId7"/>
    <p:sldId id="707" r:id="rId8"/>
    <p:sldId id="694" r:id="rId9"/>
    <p:sldId id="606" r:id="rId10"/>
    <p:sldId id="701" r:id="rId11"/>
    <p:sldId id="718" r:id="rId12"/>
    <p:sldId id="719" r:id="rId13"/>
    <p:sldId id="773" r:id="rId14"/>
    <p:sldId id="740" r:id="rId15"/>
    <p:sldId id="741" r:id="rId16"/>
    <p:sldId id="767" r:id="rId17"/>
    <p:sldId id="768" r:id="rId18"/>
    <p:sldId id="770" r:id="rId19"/>
    <p:sldId id="745" r:id="rId20"/>
    <p:sldId id="746" r:id="rId21"/>
    <p:sldId id="747" r:id="rId22"/>
    <p:sldId id="749" r:id="rId23"/>
    <p:sldId id="750" r:id="rId24"/>
    <p:sldId id="751" r:id="rId25"/>
    <p:sldId id="752" r:id="rId26"/>
    <p:sldId id="754" r:id="rId27"/>
    <p:sldId id="755" r:id="rId28"/>
    <p:sldId id="756" r:id="rId29"/>
    <p:sldId id="757" r:id="rId30"/>
    <p:sldId id="761" r:id="rId31"/>
    <p:sldId id="762" r:id="rId32"/>
    <p:sldId id="763" r:id="rId33"/>
    <p:sldId id="764" r:id="rId34"/>
    <p:sldId id="765" r:id="rId35"/>
    <p:sldId id="766" r:id="rId36"/>
    <p:sldId id="771" r:id="rId37"/>
    <p:sldId id="772" r:id="rId38"/>
    <p:sldId id="739" r:id="rId39"/>
    <p:sldId id="720" r:id="rId40"/>
    <p:sldId id="726" r:id="rId41"/>
    <p:sldId id="727" r:id="rId42"/>
    <p:sldId id="736" r:id="rId43"/>
    <p:sldId id="728" r:id="rId44"/>
    <p:sldId id="737" r:id="rId45"/>
    <p:sldId id="503" r:id="rId46"/>
    <p:sldId id="50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3" autoAdjust="0"/>
    <p:restoredTop sz="93691" autoAdjust="0"/>
  </p:normalViewPr>
  <p:slideViewPr>
    <p:cSldViewPr snapToGrid="0">
      <p:cViewPr varScale="1">
        <p:scale>
          <a:sx n="91" d="100"/>
          <a:sy n="91" d="100"/>
        </p:scale>
        <p:origin x="468" y="6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dgm:spPr/>
      <dgm:t>
        <a:bodyPr/>
        <a:lstStyle/>
        <a:p>
          <a:r>
            <a:rPr lang="fa-IR" b="0" i="0" baseline="0" dirty="0"/>
            <a:t>أولا: مدي تقييد الحق في النشر حول القضايا الجارية.</a:t>
          </a:r>
          <a:endParaRPr lang="en-US" b="0" i="0" baseline="0" dirty="0"/>
        </a:p>
        <a:p>
          <a:endParaRPr lang="en-US" dirty="0"/>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dgm:spPr/>
      <dgm:t>
        <a:bodyPr/>
        <a:lstStyle/>
        <a:p>
          <a:r>
            <a:rPr lang="fa-IR" b="0" i="0" baseline="0" dirty="0"/>
            <a:t>ثانيا: الالتزام بالتصحيح ومداه</a:t>
          </a:r>
          <a:endParaRPr lang="en-US" dirty="0"/>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dgm:spPr/>
      <dgm:t>
        <a:bodyPr/>
        <a:lstStyle/>
        <a:p>
          <a:r>
            <a:rPr lang="fa-IR" b="0" i="0" baseline="0" dirty="0"/>
            <a:t>ثالثا: مضمون حظر السعي للإعلانات و المزايا و غير ذلك من القيود.</a:t>
          </a:r>
          <a:endParaRPr lang="en-US" b="0" i="0" baseline="0" dirty="0"/>
        </a:p>
        <a:p>
          <a:endParaRPr lang="en-US" dirty="0"/>
        </a:p>
      </dgm:t>
    </dgm:pt>
    <dgm:pt modelId="{643DD628-FA83-4BE9-8121-868F4766DE58}" type="parTrans" cxnId="{7AD6854D-C518-472B-994C-16B01DB571D6}">
      <dgm:prSet/>
      <dgm:spPr/>
      <dgm:t>
        <a:bodyPr/>
        <a:lstStyle/>
        <a:p>
          <a:endParaRPr lang="en-US"/>
        </a:p>
      </dgm:t>
    </dgm:pt>
    <dgm:pt modelId="{AE8E8987-F660-465F-8B26-07D4FC91DA23}" type="sibTrans" cxnId="{7AD6854D-C518-472B-994C-16B01DB571D6}">
      <dgm:prSet/>
      <dgm:spPr/>
      <dgm:t>
        <a:bodyPr/>
        <a:lstStyle/>
        <a:p>
          <a:endParaRPr lang="en-US"/>
        </a:p>
      </dgm:t>
    </dgm:pt>
    <dgm:pt modelId="{1514A561-D3E9-4F01-9E09-C042733DD436}">
      <dgm:prSet/>
      <dgm:spPr/>
      <dgm:t>
        <a:bodyPr/>
        <a:lstStyle/>
        <a:p>
          <a:r>
            <a:rPr lang="fa-IR"/>
            <a:t>رابعا: أثر النشر الإعلامي علي قضايا الأسرة.</a:t>
          </a:r>
          <a:endParaRPr lang="en-US"/>
        </a:p>
      </dgm:t>
    </dgm:pt>
    <dgm:pt modelId="{B0501165-4AB5-4AE1-9484-D75A65F02752}" type="parTrans" cxnId="{A45A88EB-A3FA-4CF1-98FF-433374F06FE4}">
      <dgm:prSet/>
      <dgm:spPr/>
      <dgm:t>
        <a:bodyPr/>
        <a:lstStyle/>
        <a:p>
          <a:endParaRPr lang="en-US"/>
        </a:p>
      </dgm:t>
    </dgm:pt>
    <dgm:pt modelId="{063A387F-36F7-465A-BF40-B45BE3117CDA}" type="sibTrans" cxnId="{A45A88EB-A3FA-4CF1-98FF-433374F06FE4}">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pt>
    <dgm:pt modelId="{A3452E2F-4422-41DB-82C3-7A7FDB54A579}" type="pres">
      <dgm:prSet presAssocID="{1514A561-D3E9-4F01-9E09-C042733DD436}" presName="Accent4" presStyleCnt="0"/>
      <dgm:spPr/>
    </dgm:pt>
    <dgm:pt modelId="{61BC8530-659C-4834-A410-003E1AB23218}" type="pres">
      <dgm:prSet presAssocID="{1514A561-D3E9-4F01-9E09-C042733DD436}" presName="Accent" presStyleLbl="node1" presStyleIdx="0" presStyleCnt="8"/>
      <dgm:spPr/>
    </dgm:pt>
    <dgm:pt modelId="{760C06B2-52C3-4072-B1B6-8C185A87BA74}" type="pres">
      <dgm:prSet presAssocID="{1514A561-D3E9-4F01-9E09-C042733DD436}" presName="ParentBackground4" presStyleCnt="0"/>
      <dgm:spPr/>
    </dgm:pt>
    <dgm:pt modelId="{CD1CCC51-3E70-4230-90FD-F667B0C9ECCB}" type="pres">
      <dgm:prSet presAssocID="{1514A561-D3E9-4F01-9E09-C042733DD436}" presName="ParentBackground" presStyleLbl="node1" presStyleIdx="1" presStyleCnt="8"/>
      <dgm:spPr/>
    </dgm:pt>
    <dgm:pt modelId="{F8FFA2F8-167D-45BE-BA0C-8E9182904765}" type="pres">
      <dgm:prSet presAssocID="{1514A561-D3E9-4F01-9E09-C042733DD436}" presName="Parent4" presStyleLbl="fgAcc0" presStyleIdx="0" presStyleCnt="0">
        <dgm:presLayoutVars>
          <dgm:chMax val="1"/>
          <dgm:chPref val="1"/>
          <dgm:bulletEnabled val="1"/>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2" presStyleCnt="8"/>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3" presStyleCnt="8"/>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4" presStyleCnt="8"/>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5" presStyleCnt="8"/>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6" presStyleCnt="8"/>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7" presStyleCnt="8"/>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E822ADAD-0740-4505-89CD-CBF6CC8A16D0}" type="presOf" srcId="{1514A561-D3E9-4F01-9E09-C042733DD436}" destId="{CD1CCC51-3E70-4230-90FD-F667B0C9ECCB}"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0EE8CABF-BAA6-4F27-BC20-F502E50E9CCA}" type="presOf" srcId="{1514A561-D3E9-4F01-9E09-C042733DD436}" destId="{F8FFA2F8-167D-45BE-BA0C-8E9182904765}" srcOrd="1" destOrd="0" presId="urn:microsoft.com/office/officeart/2018/layout/CircleProcess"/>
    <dgm:cxn modelId="{DBEF77CF-9778-4F8D-8AC0-7545D2787BD9}" type="presOf" srcId="{0BA684D9-B5A4-40EE-B4B6-B6B6E4877F38}" destId="{60B39F98-79E3-4D77-9214-F06EA1FAD499}"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A45A88EB-A3FA-4CF1-98FF-433374F06FE4}" srcId="{5AF636C8-C971-48AC-ABFA-CAFE11F9DE92}" destId="{1514A561-D3E9-4F01-9E09-C042733DD436}" srcOrd="3" destOrd="0" parTransId="{B0501165-4AB5-4AE1-9484-D75A65F02752}" sibTransId="{063A387F-36F7-465A-BF40-B45BE3117CDA}"/>
    <dgm:cxn modelId="{9AF69DFA-C932-4FE9-854A-3132D2E28429}" type="presOf" srcId="{0BA684D9-B5A4-40EE-B4B6-B6B6E4877F38}" destId="{63A817FE-9AC2-42F3-A4BA-2E178EF04349}" srcOrd="1" destOrd="0" presId="urn:microsoft.com/office/officeart/2018/layout/CircleProcess"/>
    <dgm:cxn modelId="{C21B2C51-972E-43F0-98C2-29E47309826E}" type="presParOf" srcId="{AAC8FEB1-DB20-4CF7-8F96-D411D838B551}" destId="{A3452E2F-4422-41DB-82C3-7A7FDB54A579}" srcOrd="0" destOrd="0" presId="urn:microsoft.com/office/officeart/2018/layout/CircleProcess"/>
    <dgm:cxn modelId="{E796097C-3694-4536-B632-65444556CF24}" type="presParOf" srcId="{A3452E2F-4422-41DB-82C3-7A7FDB54A579}" destId="{61BC8530-659C-4834-A410-003E1AB23218}" srcOrd="0" destOrd="0" presId="urn:microsoft.com/office/officeart/2018/layout/CircleProcess"/>
    <dgm:cxn modelId="{D8E92B2A-D869-4295-BCD8-998C98472C66}" type="presParOf" srcId="{AAC8FEB1-DB20-4CF7-8F96-D411D838B551}" destId="{760C06B2-52C3-4072-B1B6-8C185A87BA74}" srcOrd="1" destOrd="0" presId="urn:microsoft.com/office/officeart/2018/layout/CircleProcess"/>
    <dgm:cxn modelId="{83F8BA21-0F47-42C1-A12F-E976B733500D}" type="presParOf" srcId="{760C06B2-52C3-4072-B1B6-8C185A87BA74}" destId="{CD1CCC51-3E70-4230-90FD-F667B0C9ECCB}" srcOrd="0" destOrd="0" presId="urn:microsoft.com/office/officeart/2018/layout/CircleProcess"/>
    <dgm:cxn modelId="{6BA2A934-6165-46C3-A50E-86EE5B245608}" type="presParOf" srcId="{AAC8FEB1-DB20-4CF7-8F96-D411D838B551}" destId="{F8FFA2F8-167D-45BE-BA0C-8E9182904765}" srcOrd="2" destOrd="0" presId="urn:microsoft.com/office/officeart/2018/layout/CircleProcess"/>
    <dgm:cxn modelId="{9DB6F70E-1EDD-4259-82C5-CE5E674F47A9}" type="presParOf" srcId="{AAC8FEB1-DB20-4CF7-8F96-D411D838B551}" destId="{8D964CFD-DD1D-4B29-8245-7B0BB5B3C4C7}" srcOrd="3"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4"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5" destOrd="0" presId="urn:microsoft.com/office/officeart/2018/layout/CircleProcess"/>
    <dgm:cxn modelId="{09A9B2E4-3C12-48A4-A5CC-F951112E1AEA}" type="presParOf" srcId="{AAC8FEB1-DB20-4CF7-8F96-D411D838B551}" destId="{ED87A76E-AE5B-405F-986F-C2578B180FAA}" srcOrd="6"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7"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8" destOrd="0" presId="urn:microsoft.com/office/officeart/2018/layout/CircleProcess"/>
    <dgm:cxn modelId="{095D2E6F-EF96-4176-B2C2-E3D6A64F06E1}" type="presParOf" srcId="{AAC8FEB1-DB20-4CF7-8F96-D411D838B551}" destId="{52829DDB-75B4-4C3D-9681-452FD57F2AB6}" srcOrd="9"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10"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11"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BC8530-659C-4834-A410-003E1AB23218}">
      <dsp:nvSpPr>
        <dsp:cNvPr id="0" name=""/>
        <dsp:cNvSpPr/>
      </dsp:nvSpPr>
      <dsp:spPr>
        <a:xfrm>
          <a:off x="7996153" y="729503"/>
          <a:ext cx="1932695" cy="193279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1CCC51-3E70-4230-90FD-F667B0C9ECCB}">
      <dsp:nvSpPr>
        <dsp:cNvPr id="0" name=""/>
        <dsp:cNvSpPr/>
      </dsp:nvSpPr>
      <dsp:spPr>
        <a:xfrm>
          <a:off x="8060797" y="793941"/>
          <a:ext cx="1804236"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fa-IR" sz="1500" kern="1200"/>
            <a:t>رابعا: أثر النشر الإعلامي علي قضايا الأسرة.</a:t>
          </a:r>
          <a:endParaRPr lang="en-US" sz="1500" kern="1200"/>
        </a:p>
      </dsp:txBody>
      <dsp:txXfrm>
        <a:off x="8318545" y="1051692"/>
        <a:ext cx="1288740" cy="1288416"/>
      </dsp:txXfrm>
    </dsp:sp>
    <dsp:sp modelId="{1F22C185-FCDD-451E-80B6-0E3E39A70A81}">
      <dsp:nvSpPr>
        <dsp:cNvPr id="0" name=""/>
        <dsp:cNvSpPr/>
      </dsp:nvSpPr>
      <dsp:spPr>
        <a:xfrm rot="2700000">
          <a:off x="5990509" y="729367"/>
          <a:ext cx="1932727" cy="1932727"/>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6063457" y="793941"/>
          <a:ext cx="1804236"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fa-IR" sz="1500" b="0" i="0" kern="1200" baseline="0" dirty="0"/>
            <a:t>ثالثا: مضمون حظر السعي للإعلانات و المزايا و غير ذلك من القيود.</a:t>
          </a:r>
          <a:endParaRPr lang="en-US" sz="1500" b="0" i="0" kern="1200" baseline="0" dirty="0"/>
        </a:p>
        <a:p>
          <a:pPr marL="0" lvl="0" indent="0" algn="ctr" defTabSz="666750">
            <a:lnSpc>
              <a:spcPct val="90000"/>
            </a:lnSpc>
            <a:spcBef>
              <a:spcPct val="0"/>
            </a:spcBef>
            <a:spcAft>
              <a:spcPct val="35000"/>
            </a:spcAft>
            <a:buNone/>
          </a:pPr>
          <a:endParaRPr lang="en-US" sz="1500" kern="1200" dirty="0"/>
        </a:p>
      </dsp:txBody>
      <dsp:txXfrm>
        <a:off x="6321205" y="1051692"/>
        <a:ext cx="1288740" cy="1288416"/>
      </dsp:txXfrm>
    </dsp:sp>
    <dsp:sp modelId="{6AEECE16-7F97-463B-80CD-69CDE77CA66C}">
      <dsp:nvSpPr>
        <dsp:cNvPr id="0" name=""/>
        <dsp:cNvSpPr/>
      </dsp:nvSpPr>
      <dsp:spPr>
        <a:xfrm rot="2700000">
          <a:off x="4001457" y="729367"/>
          <a:ext cx="1932727" cy="1932727"/>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4066117" y="793941"/>
          <a:ext cx="1804236"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fa-IR" sz="1500" b="0" i="0" kern="1200" baseline="0" dirty="0"/>
            <a:t>ثانيا: الالتزام بالتصحيح ومداه</a:t>
          </a:r>
          <a:endParaRPr lang="en-US" sz="1500" kern="1200" dirty="0"/>
        </a:p>
      </dsp:txBody>
      <dsp:txXfrm>
        <a:off x="4323865" y="1051692"/>
        <a:ext cx="1288740" cy="1288416"/>
      </dsp:txXfrm>
    </dsp:sp>
    <dsp:sp modelId="{3054A2C4-022B-4DC2-A3DA-CD2FA2778EA3}">
      <dsp:nvSpPr>
        <dsp:cNvPr id="0" name=""/>
        <dsp:cNvSpPr/>
      </dsp:nvSpPr>
      <dsp:spPr>
        <a:xfrm rot="2700000">
          <a:off x="2004117" y="729367"/>
          <a:ext cx="1932727" cy="1932727"/>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2068777" y="793941"/>
          <a:ext cx="1804236"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fa-IR" sz="1500" b="0" i="0" kern="1200" baseline="0" dirty="0"/>
            <a:t>أولا: مدي تقييد الحق في النشر حول القضايا الجارية.</a:t>
          </a:r>
          <a:endParaRPr lang="en-US" sz="1500" b="0" i="0" kern="1200" baseline="0" dirty="0"/>
        </a:p>
        <a:p>
          <a:pPr marL="0" lvl="0" indent="0" algn="ctr" defTabSz="666750">
            <a:lnSpc>
              <a:spcPct val="90000"/>
            </a:lnSpc>
            <a:spcBef>
              <a:spcPct val="0"/>
            </a:spcBef>
            <a:spcAft>
              <a:spcPct val="35000"/>
            </a:spcAft>
            <a:buNone/>
          </a:pPr>
          <a:endParaRPr lang="en-US" sz="1500" kern="1200" dirty="0"/>
        </a:p>
      </dsp:txBody>
      <dsp:txXfrm>
        <a:off x="2326525" y="1051692"/>
        <a:ext cx="1288740" cy="1288416"/>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645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8845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75397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6076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58875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37984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32866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26540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2962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28060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79559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0286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76541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18166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71122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86568526"/>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7" r:id="rId12"/>
    <p:sldLayoutId id="2147483678" r:id="rId13"/>
    <p:sldLayoutId id="214748367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4.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6.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6.xml"/><Relationship Id="rId4" Type="http://schemas.openxmlformats.org/officeDocument/2006/relationships/image" Target="../media/image20.png"/></Relationships>
</file>

<file path=ppt/slides/_rels/slide4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7.xml"/><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TextBox 29"/>
          <p:cNvSpPr txBox="1"/>
          <p:nvPr/>
        </p:nvSpPr>
        <p:spPr>
          <a:xfrm>
            <a:off x="499417" y="3839860"/>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Prepared by Dr. Fatma Abdalla</a:t>
            </a:r>
          </a:p>
        </p:txBody>
      </p:sp>
      <p:sp>
        <p:nvSpPr>
          <p:cNvPr id="31" name="TextBox 30"/>
          <p:cNvSpPr txBox="1"/>
          <p:nvPr/>
        </p:nvSpPr>
        <p:spPr>
          <a:xfrm>
            <a:off x="688888" y="1952394"/>
            <a:ext cx="243688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Digital media law</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2370145"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lang="ar-EG" sz="2000" b="1" dirty="0">
                <a:solidFill>
                  <a:prstClr val="white"/>
                </a:solidFill>
                <a:latin typeface="Alexandria regular" pitchFamily="2" charset="-78"/>
                <a:cs typeface="Alexandria regular" pitchFamily="2" charset="-78"/>
              </a:rPr>
              <a:t>المحاضرة السادسة</a:t>
            </a:r>
            <a:endParaRPr kumimoji="0" lang="en-US" sz="20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6" name="TextBox 45"/>
          <p:cNvSpPr txBox="1"/>
          <p:nvPr/>
        </p:nvSpPr>
        <p:spPr>
          <a:xfrm>
            <a:off x="329268" y="5104240"/>
            <a:ext cx="2820003"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LAW634</a:t>
            </a:r>
          </a:p>
          <a:p>
            <a:pPr marL="0" marR="0" lvl="0" indent="0" algn="r" defTabSz="91440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الأعلام الرقمي</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838"/>
    </mc:Choice>
    <mc:Fallback xmlns="">
      <p:transition spd="slow" advTm="1883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تذكير بالمحاضرة السابقة</a:t>
            </a:r>
            <a:endPar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1249601513"/>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213117"/>
    </mc:Choice>
    <mc:Fallback xmlns="">
      <p:transition spd="slow" advTm="21311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أهداف المحاضرة</a:t>
            </a:r>
            <a:endPar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125303" y="2732107"/>
            <a:ext cx="8417320" cy="21230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أولا: أخلاقيات العمل في الإعلام الرقمي الإضافية المقررة من المهنيين.</a:t>
            </a:r>
            <a:endParaRPr lang="en-US" dirty="0">
              <a:solidFill>
                <a:prstClr val="black"/>
              </a:solidFill>
              <a:latin typeface="Alexandria regular" pitchFamily="2" charset="-78"/>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أخلاقيات العمل في الإعلام الرقمي المقررة قانونا.</a:t>
            </a:r>
          </a:p>
          <a:p>
            <a:pPr lvl="0" algn="r" rtl="1">
              <a:lnSpc>
                <a:spcPct val="150000"/>
              </a:lnSpc>
              <a:defRPr/>
            </a:pPr>
            <a:r>
              <a:rPr lang="ar-EG" dirty="0">
                <a:solidFill>
                  <a:prstClr val="black"/>
                </a:solidFill>
                <a:latin typeface="Alexandria regular" pitchFamily="2" charset="-78"/>
                <a:cs typeface="Alexandria regular" pitchFamily="2" charset="-78"/>
              </a:rPr>
              <a:t>ثالثا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مدي ارتباط التشديد علي احترام اخلاقيات باتساع ضرر الإعلام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رابعا: ال</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مراجع.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خامسا: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خاتمة.</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9615"/>
    </mc:Choice>
    <mc:Fallback xmlns="">
      <p:transition spd="slow" advTm="23961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3776869" y="1520686"/>
            <a:ext cx="8213929" cy="4900661"/>
          </a:xfrm>
        </p:spPr>
        <p:txBody>
          <a:bodyPr>
            <a:noAutofit/>
          </a:bodyPr>
          <a:lstStyle/>
          <a:p>
            <a:pPr algn="r" rtl="1">
              <a:lnSpc>
                <a:spcPct val="150000"/>
              </a:lnSpc>
            </a:pPr>
            <a:r>
              <a:rPr lang="ar-EG" sz="2400" dirty="0">
                <a:solidFill>
                  <a:prstClr val="black"/>
                </a:solidFill>
                <a:latin typeface="Alexandria regular" pitchFamily="2" charset="-78"/>
                <a:ea typeface="+mn-ea"/>
                <a:cs typeface="Alexandria regular" pitchFamily="2" charset="-78"/>
              </a:rPr>
              <a:t>مصادر سلوكيات وأخلاقيات المهنة الإعلامية:</a:t>
            </a:r>
            <a:br>
              <a:rPr lang="en-US"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تأتي سلوكيات المشتغلين في وسائل الإعلام من عدة مصادر بعضها يأتي من المجتمع الذي يعيش فيه الإعلامي، والبعض الآخر يأتي من المؤسسة الإعلامية التي ينتمي إليها، وكل هذه السلوكيات ومبادئ العمل الصحفي تكون مؤطره</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من قبل الدستور والقوانين المطبقة في البلد الذي يوجد فيه الصحفي، ويمكن أن نقسم أخلاقيات المهنة إلي فئتين أساسيتين:</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أولا: أخلاقيات العمل في الإعلام الرقمي المقررة من المهنيين. </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ثانيا: أخلاقيات العمل في الإعلام الرقمي الإضافية المقررة قانونا.</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6EF5001-F242-3A63-A42E-CF7F7B189A89}"/>
              </a:ext>
            </a:extLst>
          </p:cNvPr>
          <p:cNvPicPr>
            <a:picLocks noChangeAspect="1"/>
          </p:cNvPicPr>
          <p:nvPr/>
        </p:nvPicPr>
        <p:blipFill>
          <a:blip r:embed="rId2"/>
          <a:stretch>
            <a:fillRect/>
          </a:stretch>
        </p:blipFill>
        <p:spPr>
          <a:xfrm>
            <a:off x="862219" y="2003461"/>
            <a:ext cx="2914650" cy="3811711"/>
          </a:xfrm>
          <a:prstGeom prst="rect">
            <a:avLst/>
          </a:prstGeom>
        </p:spPr>
      </p:pic>
    </p:spTree>
    <p:extLst>
      <p:ext uri="{BB962C8B-B14F-4D97-AF65-F5344CB8AC3E}">
        <p14:creationId xmlns:p14="http://schemas.microsoft.com/office/powerpoint/2010/main" val="2125561933"/>
      </p:ext>
    </p:extLst>
  </p:cSld>
  <p:clrMapOvr>
    <a:masterClrMapping/>
  </p:clrMapOvr>
  <mc:AlternateContent xmlns:mc="http://schemas.openxmlformats.org/markup-compatibility/2006" xmlns:p14="http://schemas.microsoft.com/office/powerpoint/2010/main">
    <mc:Choice Requires="p14">
      <p:transition spd="slow" p14:dur="2000" advTm="100140"/>
    </mc:Choice>
    <mc:Fallback xmlns="">
      <p:transition spd="slow" advTm="10014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73617-1F5A-4CAA-AEEF-2866CA6FE79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4831052-2407-9D47-6C92-831D2DE26483}"/>
              </a:ext>
            </a:extLst>
          </p:cNvPr>
          <p:cNvSpPr>
            <a:spLocks noGrp="1"/>
          </p:cNvSpPr>
          <p:nvPr>
            <p:ph type="title"/>
          </p:nvPr>
        </p:nvSpPr>
        <p:spPr>
          <a:xfrm>
            <a:off x="3776869" y="1520686"/>
            <a:ext cx="8213929" cy="4900661"/>
          </a:xfrm>
        </p:spPr>
        <p:txBody>
          <a:bodyPr>
            <a:noAutofit/>
          </a:bodyPr>
          <a:lstStyle/>
          <a:p>
            <a:pPr algn="r" rtl="1">
              <a:lnSpc>
                <a:spcPct val="150000"/>
              </a:lnSpc>
            </a:pPr>
            <a:r>
              <a:rPr lang="ar-EG" sz="1800" dirty="0">
                <a:solidFill>
                  <a:prstClr val="black"/>
                </a:solidFill>
                <a:latin typeface="Alexandria regular" pitchFamily="2" charset="-78"/>
                <a:ea typeface="+mn-ea"/>
                <a:cs typeface="Alexandria regular" pitchFamily="2" charset="-78"/>
              </a:rPr>
              <a:t>تعرف أخلاقيات المهنة كذلك بأنها: مجموعة </a:t>
            </a:r>
            <a:r>
              <a:rPr lang="ar-EG" sz="1800" dirty="0">
                <a:solidFill>
                  <a:srgbClr val="FF0000"/>
                </a:solidFill>
                <a:latin typeface="Alexandria regular" pitchFamily="2" charset="-78"/>
                <a:ea typeface="+mn-ea"/>
                <a:cs typeface="Alexandria regular" pitchFamily="2" charset="-78"/>
              </a:rPr>
              <a:t>القيم والأعراف والتقاليد </a:t>
            </a:r>
            <a:r>
              <a:rPr lang="ar-EG" sz="1800" dirty="0">
                <a:solidFill>
                  <a:prstClr val="black"/>
                </a:solidFill>
                <a:latin typeface="Alexandria regular" pitchFamily="2" charset="-78"/>
                <a:ea typeface="+mn-ea"/>
                <a:cs typeface="Alexandria regular" pitchFamily="2" charset="-78"/>
              </a:rPr>
              <a:t>التي يتفق عليها أفراد مهنة ما حول ما هو حق وعدل في نظرهم وما يعتبرونه أساسا لتعاملهم وتنظيم أمورهم وسلوكهم في إطار المهنة، ويعبر المجتمع عن استيائه واستنكاره لأي خروج عن هذه عن هذه الأخلاق بأشكال مختلفة، تتراوح بين عدم الرضا وبين المقاطعة والعقوبات المادية</a:t>
            </a: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sp>
        <p:nvSpPr>
          <p:cNvPr id="3" name="TextBox 2">
            <a:extLst>
              <a:ext uri="{FF2B5EF4-FFF2-40B4-BE49-F238E27FC236}">
                <a16:creationId xmlns:a16="http://schemas.microsoft.com/office/drawing/2014/main" id="{FB8A9AC7-BF58-D4EB-6A67-93D568178941}"/>
              </a:ext>
            </a:extLst>
          </p:cNvPr>
          <p:cNvSpPr txBox="1"/>
          <p:nvPr/>
        </p:nvSpPr>
        <p:spPr>
          <a:xfrm>
            <a:off x="3776869" y="723644"/>
            <a:ext cx="7874275" cy="1137876"/>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أخلاقيات العمل في الإعلام الرقمي المقررة من المهنيين أنفسهم:</a:t>
            </a:r>
          </a:p>
        </p:txBody>
      </p:sp>
      <p:pic>
        <p:nvPicPr>
          <p:cNvPr id="2" name="Picture 1">
            <a:extLst>
              <a:ext uri="{FF2B5EF4-FFF2-40B4-BE49-F238E27FC236}">
                <a16:creationId xmlns:a16="http://schemas.microsoft.com/office/drawing/2014/main" id="{1322F62D-7B2E-F806-2AB0-408FC29013CA}"/>
              </a:ext>
            </a:extLst>
          </p:cNvPr>
          <p:cNvPicPr>
            <a:picLocks noChangeAspect="1"/>
          </p:cNvPicPr>
          <p:nvPr/>
        </p:nvPicPr>
        <p:blipFill>
          <a:blip r:embed="rId2"/>
          <a:stretch>
            <a:fillRect/>
          </a:stretch>
        </p:blipFill>
        <p:spPr>
          <a:xfrm>
            <a:off x="862219" y="2003461"/>
            <a:ext cx="2914650" cy="3811711"/>
          </a:xfrm>
          <a:prstGeom prst="rect">
            <a:avLst/>
          </a:prstGeom>
        </p:spPr>
      </p:pic>
    </p:spTree>
    <p:extLst>
      <p:ext uri="{BB962C8B-B14F-4D97-AF65-F5344CB8AC3E}">
        <p14:creationId xmlns:p14="http://schemas.microsoft.com/office/powerpoint/2010/main" val="3996278830"/>
      </p:ext>
    </p:extLst>
  </p:cSld>
  <p:clrMapOvr>
    <a:masterClrMapping/>
  </p:clrMapOvr>
  <mc:AlternateContent xmlns:mc="http://schemas.openxmlformats.org/markup-compatibility/2006" xmlns:p14="http://schemas.microsoft.com/office/powerpoint/2010/main">
    <mc:Choice Requires="p14">
      <p:transition spd="slow" p14:dur="2000" advTm="79463"/>
    </mc:Choice>
    <mc:Fallback xmlns="">
      <p:transition spd="slow" advTm="7946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43FDA-B62F-4933-1792-E6D8739755C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E7B3C5D9-4A47-B45E-0EB2-C0B061152815}"/>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عرف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هونبرغ</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الأخلاق المهنية للإعلامي أو الصحفي بأنها:</a:t>
            </a:r>
            <a:r>
              <a:rPr kumimoji="0" lang="en-US"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"تلك الالتزامات الأساسية التي يجب أن يتحلى بها كل صحفي، والمتمثلة في ضرورة العمل من أجل الوصول إلى تغطية صحفية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منصفة</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شاملة</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دقيقة</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صادقة</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واضحة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مع مراعاة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حماية المصادر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وتحقيق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الصالح العام</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عبر احترام القانون وحقوق الحياة الخاصة وحرمتها وتصويب الأخطاء المتعلقة بالنشر الصحفي</a:t>
            </a:r>
            <a:endParaRPr kumimoji="0" lang="ar-EG" sz="1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CF00B81B-38FF-1E11-F82E-7F5E76CF6308}"/>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64865304"/>
      </p:ext>
    </p:extLst>
  </p:cSld>
  <p:clrMapOvr>
    <a:masterClrMapping/>
  </p:clrMapOvr>
  <mc:AlternateContent xmlns:mc="http://schemas.openxmlformats.org/markup-compatibility/2006" xmlns:p14="http://schemas.microsoft.com/office/powerpoint/2010/main">
    <mc:Choice Requires="p14">
      <p:transition spd="slow" p14:dur="2000" advTm="252590"/>
    </mc:Choice>
    <mc:Fallback xmlns="">
      <p:transition spd="slow" advTm="25259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5F8B2C-A75E-BF0C-36DC-CEF6941284F9}"/>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AFD54B5-E160-ACC4-DCD8-36E489AC504F}"/>
              </a:ext>
            </a:extLst>
          </p:cNvPr>
          <p:cNvSpPr>
            <a:spLocks noGrp="1"/>
          </p:cNvSpPr>
          <p:nvPr>
            <p:ph type="title"/>
          </p:nvPr>
        </p:nvSpPr>
        <p:spPr>
          <a:xfrm>
            <a:off x="3441843" y="873304"/>
            <a:ext cx="8548955" cy="5548044"/>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وتتلخص أهم أخلاقيات المهنة</a:t>
            </a:r>
            <a:b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الإعلامية في:</a:t>
            </a:r>
            <a:b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الصدق: هو ركيزة أدبيات التعامل مع المادة الإعلامية، فالحقيقة هي أساس العمل الإعلامي والرسالة الإعلامية تسعى للوصول إليها. والوصول إلى الحقيقة يتطلب بدل الجهد والمشقة من قبل الإعلاميين من اجل الوصول إلى مصادره، ولكن دون اللجوء إلى الطرق الملتوية، بل لابد من الالتزام بالطرق السوية التي يسمح بها القانون</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b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E5193F06-EB39-43E9-7E3A-3D5EEB599A06}"/>
              </a:ext>
            </a:extLst>
          </p:cNvPr>
          <p:cNvPicPr>
            <a:picLocks noChangeAspect="1"/>
          </p:cNvPicPr>
          <p:nvPr/>
        </p:nvPicPr>
        <p:blipFill rotWithShape="1">
          <a:blip r:embed="rId2"/>
          <a:srcRect r="5088" b="14171"/>
          <a:stretch/>
        </p:blipFill>
        <p:spPr>
          <a:xfrm>
            <a:off x="567006" y="1715784"/>
            <a:ext cx="2617983" cy="4561726"/>
          </a:xfrm>
          <a:prstGeom prst="rect">
            <a:avLst/>
          </a:prstGeom>
        </p:spPr>
      </p:pic>
    </p:spTree>
    <p:extLst>
      <p:ext uri="{BB962C8B-B14F-4D97-AF65-F5344CB8AC3E}">
        <p14:creationId xmlns:p14="http://schemas.microsoft.com/office/powerpoint/2010/main" val="619661408"/>
      </p:ext>
    </p:extLst>
  </p:cSld>
  <p:clrMapOvr>
    <a:masterClrMapping/>
  </p:clrMapOvr>
  <mc:AlternateContent xmlns:mc="http://schemas.openxmlformats.org/markup-compatibility/2006" xmlns:p14="http://schemas.microsoft.com/office/powerpoint/2010/main">
    <mc:Choice Requires="p14">
      <p:transition spd="slow" p14:dur="2000" advTm="65494"/>
    </mc:Choice>
    <mc:Fallback xmlns="">
      <p:transition spd="slow" advTm="6549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01268-4035-6699-C159-55250D401C2E}"/>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934E1A4-6E40-8642-6BAD-091C152F7CE9}"/>
              </a:ext>
            </a:extLst>
          </p:cNvPr>
          <p:cNvSpPr>
            <a:spLocks noGrp="1"/>
          </p:cNvSpPr>
          <p:nvPr>
            <p:ph type="title"/>
          </p:nvPr>
        </p:nvSpPr>
        <p:spPr>
          <a:xfrm>
            <a:off x="1208690" y="1114816"/>
            <a:ext cx="10782108" cy="4207197"/>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احترام الكرامة الإنسانية: الإعلامي مطالب بالامتناع عن نشر أي معلومات من شأنها أن تحط من قدر الإنسان، أو تنقص من اعتباره، أو تسيء إلى كرامته وسمعته. كل تتطلب من الإعلاميين استخدام الوسائل والطرق القانونية للحصول على المعلومات بعيدا عن الخداع والابتزاز والتلاعب. </a:t>
            </a:r>
          </a:p>
        </p:txBody>
      </p:sp>
    </p:spTree>
    <p:extLst>
      <p:ext uri="{BB962C8B-B14F-4D97-AF65-F5344CB8AC3E}">
        <p14:creationId xmlns:p14="http://schemas.microsoft.com/office/powerpoint/2010/main" val="2665623133"/>
      </p:ext>
    </p:extLst>
  </p:cSld>
  <p:clrMapOvr>
    <a:masterClrMapping/>
  </p:clrMapOvr>
  <mc:AlternateContent xmlns:mc="http://schemas.openxmlformats.org/markup-compatibility/2006" xmlns:p14="http://schemas.microsoft.com/office/powerpoint/2010/main">
    <mc:Choice Requires="p14">
      <p:transition spd="slow" p14:dur="2000" advTm="160294"/>
    </mc:Choice>
    <mc:Fallback xmlns="">
      <p:transition spd="slow" advTm="16029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FB349-F4A2-21DA-5FDF-5EC544E74D3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542CEDBF-716B-D636-BAB5-C48A92ED34B0}"/>
              </a:ext>
            </a:extLst>
          </p:cNvPr>
          <p:cNvSpPr>
            <a:spLocks noGrp="1"/>
          </p:cNvSpPr>
          <p:nvPr>
            <p:ph type="title"/>
          </p:nvPr>
        </p:nvSpPr>
        <p:spPr>
          <a:xfrm>
            <a:off x="2537718" y="1782634"/>
            <a:ext cx="9042114" cy="4340764"/>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النزاهة والاستقلالية: الاستقلالية عبارة عن معيار أخلاقي مهني متعلق بالسلوك الفردي، وعليه استقلالية المهنة ونزاهة الإعلامي في جمع الأنباء والمعلومات والآراء من المصادر المختلفة، والنزاهة لا تشمل الصحفيين المحترفين وحدهم، بل تمتد لتشمل كل العاملين الآخرين في وسائل الإعلام الجماهيري، كما يجب على الإعلامي ألا يقبل أي هدية أو امتيازات يمكن أن تكون عامل مساومة على استقلاليته ونزاهته. </a:t>
            </a:r>
          </a:p>
        </p:txBody>
      </p:sp>
      <p:pic>
        <p:nvPicPr>
          <p:cNvPr id="2" name="Picture 1">
            <a:extLst>
              <a:ext uri="{FF2B5EF4-FFF2-40B4-BE49-F238E27FC236}">
                <a16:creationId xmlns:a16="http://schemas.microsoft.com/office/drawing/2014/main" id="{BFB812AD-1775-6F4B-0943-8F177C2FE8D6}"/>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2944662545"/>
      </p:ext>
    </p:extLst>
  </p:cSld>
  <p:clrMapOvr>
    <a:masterClrMapping/>
  </p:clrMapOvr>
  <mc:AlternateContent xmlns:mc="http://schemas.openxmlformats.org/markup-compatibility/2006" xmlns:p14="http://schemas.microsoft.com/office/powerpoint/2010/main">
    <mc:Choice Requires="p14">
      <p:transition spd="slow" p14:dur="2000" advTm="87146"/>
    </mc:Choice>
    <mc:Fallback xmlns="">
      <p:transition spd="slow" advTm="8714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6B0C04-D2FB-444E-C05B-00C12F6C57E9}"/>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F4967C6-660A-C9F3-9F0C-00884A98C0AE}"/>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 المسؤولية: إن حق الناس عامة في معرفة الأحداث المهمة والمثيرة للاهتمام العام هي الرسالة المهيمنة لوسائل الإعلام. وإن الغرض من نشر الأخبار والآراء المتنورة، هو خدمة المصلحة العامة.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2A426FC2-FDF3-8753-AC62-5B49CDF26CE1}"/>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488592002"/>
      </p:ext>
    </p:extLst>
  </p:cSld>
  <p:clrMapOvr>
    <a:masterClrMapping/>
  </p:clrMapOvr>
  <mc:AlternateContent xmlns:mc="http://schemas.openxmlformats.org/markup-compatibility/2006" xmlns:p14="http://schemas.microsoft.com/office/powerpoint/2010/main">
    <mc:Choice Requires="p14">
      <p:transition spd="slow" p14:dur="2000" advTm="138875"/>
    </mc:Choice>
    <mc:Fallback xmlns="">
      <p:transition spd="slow" advTm="13887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F2FD7-5587-D316-6155-5E57030CC330}"/>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FA3B9A6-9BCA-51C0-CA0D-DAB89C87995B}"/>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5- العدالة: وهي تقتضي توخي الحكمة في عرض المواد الإعلامية وتجنب الانحياز لثقافة أو فئة بعينها، فالتعامل مع الجميع يكون وفقا لمبدأ أن المواطنين متساوون في الحقوق والواجبات أمام القانون وأمام وسائل الإعلام أيضا.</a:t>
            </a:r>
            <a:endParaRPr kumimoji="0" lang="ar-EG" sz="1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6A130700-AA27-34FD-A1A4-8DC9ECCEE105}"/>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3557641637"/>
      </p:ext>
    </p:extLst>
  </p:cSld>
  <p:clrMapOvr>
    <a:masterClrMapping/>
  </p:clrMapOvr>
  <mc:AlternateContent xmlns:mc="http://schemas.openxmlformats.org/markup-compatibility/2006" xmlns:p14="http://schemas.microsoft.com/office/powerpoint/2010/main">
    <mc:Choice Requires="p14">
      <p:transition spd="slow" p14:dur="2000" advTm="82778"/>
    </mc:Choice>
    <mc:Fallback xmlns="">
      <p:transition spd="slow" advTm="8277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085F11-68BC-981B-46A3-1C69E529BB32}"/>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D148B8BE-1279-5DCF-0A4C-E3D05396EB09}"/>
              </a:ext>
            </a:extLst>
          </p:cNvPr>
          <p:cNvSpPr>
            <a:spLocks noGrp="1"/>
          </p:cNvSpPr>
          <p:nvPr>
            <p:ph type="title"/>
          </p:nvPr>
        </p:nvSpPr>
        <p:spPr>
          <a:xfrm>
            <a:off x="2537718" y="1782634"/>
            <a:ext cx="9042114" cy="4340764"/>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6- الموضوعية: طبعا من الصعب جدا الحديث </a:t>
            </a:r>
            <a:r>
              <a:rPr lang="ar-EG" sz="1800" dirty="0">
                <a:solidFill>
                  <a:prstClr val="black"/>
                </a:solidFill>
                <a:latin typeface="Alexandria regular" pitchFamily="2" charset="-78"/>
                <a:ea typeface="+mn-ea"/>
                <a:cs typeface="Alexandria regular" pitchFamily="2" charset="-78"/>
              </a:rPr>
              <a:t>ع</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 الموضوعية في الصحافة أو مجرد تعريفها. لذلك أضفنا التوازن إلي الموضوعية</a:t>
            </a:r>
            <a:r>
              <a:rPr lang="ar-EG" sz="1800" dirty="0">
                <a:solidFill>
                  <a:prstClr val="black"/>
                </a:solidFill>
                <a:latin typeface="Alexandria regular" pitchFamily="2" charset="-78"/>
                <a:ea typeface="+mn-ea"/>
                <a:cs typeface="Alexandria regular" pitchFamily="2" charset="-78"/>
              </a:rPr>
              <a:t> ليتكاملا بمعني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أن يسعى الصحفي إلي </a:t>
            </a:r>
            <a:r>
              <a:rPr lang="ar-EG" sz="1800" dirty="0">
                <a:solidFill>
                  <a:prstClr val="black"/>
                </a:solidFill>
                <a:latin typeface="Alexandria regular" pitchFamily="2" charset="-78"/>
                <a:ea typeface="+mn-ea"/>
                <a:cs typeface="Alexandria regular" pitchFamily="2" charset="-78"/>
              </a:rPr>
              <a:t>ع</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رض وجهات النظر   المتنوعة، وان يعرض الوقائع الضرورية كي يتمكن</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الجمهور من الإلمام بالخبر من زواياه المتعددة، لا أن يعطي جزءا من الوقائع أو أن يعاجل الحدث من زاوية واحدة.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 من المرات قامت الصحافة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بجملات</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تبين </a:t>
            </a:r>
            <a:r>
              <a:rPr lang="ar-EG" sz="1800" dirty="0">
                <a:solidFill>
                  <a:prstClr val="black"/>
                </a:solidFill>
                <a:latin typeface="Alexandria regular" pitchFamily="2" charset="-78"/>
                <a:ea typeface="+mn-ea"/>
                <a:cs typeface="Alexandria regular" pitchFamily="2" charset="-78"/>
              </a:rPr>
              <a:t>لاح</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قا</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أنها تحاملت علي أشخاص، وأنها كانت من منظور شخصي، وأنها</a:t>
            </a:r>
            <a:r>
              <a:rPr lang="ar-EG" sz="1800" dirty="0">
                <a:solidFill>
                  <a:prstClr val="black"/>
                </a:solidFill>
                <a:latin typeface="Alexandria regular" pitchFamily="2" charset="-78"/>
                <a:ea typeface="+mn-ea"/>
                <a:cs typeface="Alexandria regular" pitchFamily="2" charset="-78"/>
              </a:rPr>
              <a:t>  لم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تفسح المجال للطرف الأخر للتعبير عن الرأي أو الدفاع </a:t>
            </a:r>
            <a:r>
              <a:rPr lang="ar-EG" sz="1800" dirty="0">
                <a:solidFill>
                  <a:prstClr val="black"/>
                </a:solidFill>
                <a:latin typeface="Alexandria regular" pitchFamily="2" charset="-78"/>
                <a:ea typeface="+mn-ea"/>
                <a:cs typeface="Alexandria regular" pitchFamily="2" charset="-78"/>
              </a:rPr>
              <a:t>ع</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 النفس . وكم من مرة وقفت إلي جانب أطراف معينة في </a:t>
            </a:r>
            <a:r>
              <a:rPr lang="ar-EG" sz="1800" dirty="0">
                <a:solidFill>
                  <a:prstClr val="black"/>
                </a:solidFill>
                <a:latin typeface="Alexandria regular" pitchFamily="2" charset="-78"/>
                <a:ea typeface="+mn-ea"/>
                <a:cs typeface="Alexandria regular" pitchFamily="2" charset="-78"/>
              </a:rPr>
              <a:t>تح</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يز</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واضح يضر بالتوازن الضروري لفهم الخبر. ان التعاطي مع الأخبار بشكل مجتزأ وغير كامل يتعارض </a:t>
            </a:r>
            <a:r>
              <a:rPr lang="ar-EG" sz="1800" dirty="0">
                <a:solidFill>
                  <a:prstClr val="black"/>
                </a:solidFill>
                <a:latin typeface="Alexandria regular" pitchFamily="2" charset="-78"/>
                <a:ea typeface="+mn-ea"/>
                <a:cs typeface="Alexandria regular" pitchFamily="2" charset="-78"/>
              </a:rPr>
              <a:t>وبلا شك مع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أخلاقيات المهنة</a:t>
            </a:r>
          </a:p>
        </p:txBody>
      </p:sp>
      <p:pic>
        <p:nvPicPr>
          <p:cNvPr id="2" name="Picture 1">
            <a:extLst>
              <a:ext uri="{FF2B5EF4-FFF2-40B4-BE49-F238E27FC236}">
                <a16:creationId xmlns:a16="http://schemas.microsoft.com/office/drawing/2014/main" id="{C6DDFCDA-A21B-DD95-59AE-16C8D3F1C69E}"/>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1374137832"/>
      </p:ext>
    </p:extLst>
  </p:cSld>
  <p:clrMapOvr>
    <a:masterClrMapping/>
  </p:clrMapOvr>
  <mc:AlternateContent xmlns:mc="http://schemas.openxmlformats.org/markup-compatibility/2006" xmlns:p14="http://schemas.microsoft.com/office/powerpoint/2010/main">
    <mc:Choice Requires="p14">
      <p:transition spd="slow" p14:dur="2000" advTm="86795"/>
    </mc:Choice>
    <mc:Fallback xmlns="">
      <p:transition spd="slow" advTm="8679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AC382-63E4-47C1-6C1B-22544022F2F2}"/>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1B0AAB1-88D9-5AC3-7284-F178BDB063AC}"/>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على الرغم من أن الأصل العام في اخلاقيات مهنة الاعلام انها تقاليد وضعها المهنيين بأنفسهم لأنفسهم، إلا انه منع تطور الأنظمة القانونية ووضع المزيد من المزيد من القواعد القانونية الحاكمة للإعلام تسربت العديد من هذه القواعد الأخلاقية لتصبح ملزمة قانونا بل ووضع القانون عقوبات لمثل  هذه المخالفات.  وقد ترد هذه الاخلاقيات ضمن ثلاث اشكال أو ثلاث حالات نوردها تفصيلا فيما يلي وهي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الحالة الأولي: ايراد القواعد الأخلاقية ضمن القوانين الإعلامية كجزء فيها.</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الحالة الثانية: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وضع تنظيم قانوني كامل لتنظيم اخلاقيات النشر الإعلامي حول موضوع معين.</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الحالة الثالثة: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ايراد الاخلاقيات في مواثيق الشرف الملزمة قانونا.</a:t>
            </a:r>
          </a:p>
        </p:txBody>
      </p:sp>
      <p:pic>
        <p:nvPicPr>
          <p:cNvPr id="8" name="Picture 7">
            <a:extLst>
              <a:ext uri="{FF2B5EF4-FFF2-40B4-BE49-F238E27FC236}">
                <a16:creationId xmlns:a16="http://schemas.microsoft.com/office/drawing/2014/main" id="{763ECEC8-F6EB-0A2B-1E0F-DC827F79B26E}"/>
              </a:ext>
            </a:extLst>
          </p:cNvPr>
          <p:cNvPicPr>
            <a:picLocks noChangeAspect="1"/>
          </p:cNvPicPr>
          <p:nvPr/>
        </p:nvPicPr>
        <p:blipFill>
          <a:blip r:embed="rId2"/>
          <a:stretch>
            <a:fillRect/>
          </a:stretch>
        </p:blipFill>
        <p:spPr>
          <a:xfrm>
            <a:off x="721763" y="390418"/>
            <a:ext cx="2905015" cy="6030930"/>
          </a:xfrm>
          <a:prstGeom prst="rect">
            <a:avLst/>
          </a:prstGeom>
        </p:spPr>
      </p:pic>
      <p:sp>
        <p:nvSpPr>
          <p:cNvPr id="3" name="TextBox 2">
            <a:extLst>
              <a:ext uri="{FF2B5EF4-FFF2-40B4-BE49-F238E27FC236}">
                <a16:creationId xmlns:a16="http://schemas.microsoft.com/office/drawing/2014/main" id="{265EDAA9-2B9B-5129-11A3-F2619666233A}"/>
              </a:ext>
            </a:extLst>
          </p:cNvPr>
          <p:cNvSpPr txBox="1"/>
          <p:nvPr/>
        </p:nvSpPr>
        <p:spPr>
          <a:xfrm>
            <a:off x="5286704" y="920370"/>
            <a:ext cx="6096000" cy="461024"/>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أخلاقيات العمل في الإعلام الرقمي المقررة قانونا.</a:t>
            </a:r>
          </a:p>
        </p:txBody>
      </p:sp>
    </p:spTree>
    <p:extLst>
      <p:ext uri="{BB962C8B-B14F-4D97-AF65-F5344CB8AC3E}">
        <p14:creationId xmlns:p14="http://schemas.microsoft.com/office/powerpoint/2010/main" val="1041959006"/>
      </p:ext>
    </p:extLst>
  </p:cSld>
  <p:clrMapOvr>
    <a:masterClrMapping/>
  </p:clrMapOvr>
  <mc:AlternateContent xmlns:mc="http://schemas.openxmlformats.org/markup-compatibility/2006" xmlns:p14="http://schemas.microsoft.com/office/powerpoint/2010/main">
    <mc:Choice Requires="p14">
      <p:transition spd="slow" p14:dur="2000" advTm="123772"/>
    </mc:Choice>
    <mc:Fallback xmlns="">
      <p:transition spd="slow" advTm="12377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2C536D-A82C-E7F5-81BF-5B20F430778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DEDB1171-F7E2-E174-E749-9A8C79419CC6}"/>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الحالة الأولي: ايراد قواعد الاخلاقيات ضمنا كجزء من قانون الاعلام </a:t>
            </a:r>
            <a:b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القانون السعودي مثالا)</a:t>
            </a:r>
            <a:b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جاء قانون الاعلام المرئي و المسموع السعودي لينظم في المادة الخامسة بعض اخلاقيات العمل الصحفي و من ذلك القواعد الأخلاقية التالية: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t>حرص القوانين المختلفة علي الزام الإعلاميين بالصدق</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t>:</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عدم بث أي محتوى إعلامي يتضمن معلومات كاذبة لا تستند إلى حقائق ومعلومات موثقة، أو فيه تعدٍّ على حرمة الحياة الخاصة للأفراد."( م 5 ميثاق الاعلام المرئي و المسموع</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172F8A6C-C449-5A2A-1049-8A49869CD3E2}"/>
              </a:ext>
            </a:extLst>
          </p:cNvPr>
          <p:cNvPicPr>
            <a:picLocks noChangeAspect="1"/>
          </p:cNvPicPr>
          <p:nvPr/>
        </p:nvPicPr>
        <p:blipFill>
          <a:blip r:embed="rId2"/>
          <a:stretch>
            <a:fillRect/>
          </a:stretch>
        </p:blipFill>
        <p:spPr>
          <a:xfrm>
            <a:off x="417113" y="1169466"/>
            <a:ext cx="3303195" cy="4274051"/>
          </a:xfrm>
          <a:prstGeom prst="rect">
            <a:avLst/>
          </a:prstGeom>
        </p:spPr>
      </p:pic>
    </p:spTree>
    <p:extLst>
      <p:ext uri="{BB962C8B-B14F-4D97-AF65-F5344CB8AC3E}">
        <p14:creationId xmlns:p14="http://schemas.microsoft.com/office/powerpoint/2010/main" val="1842860446"/>
      </p:ext>
    </p:extLst>
  </p:cSld>
  <p:clrMapOvr>
    <a:masterClrMapping/>
  </p:clrMapOvr>
  <mc:AlternateContent xmlns:mc="http://schemas.openxmlformats.org/markup-compatibility/2006" xmlns:p14="http://schemas.microsoft.com/office/powerpoint/2010/main">
    <mc:Choice Requires="p14">
      <p:transition spd="slow" p14:dur="2000" advTm="46880"/>
    </mc:Choice>
    <mc:Fallback xmlns="">
      <p:transition spd="slow" advTm="4688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89865-EF1D-9E3F-C5D4-FCC93BD0C97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04927730-D63B-202D-73D3-E3F0CAA14105}"/>
              </a:ext>
            </a:extLst>
          </p:cNvPr>
          <p:cNvSpPr>
            <a:spLocks noGrp="1"/>
          </p:cNvSpPr>
          <p:nvPr>
            <p:ph type="title"/>
          </p:nvPr>
        </p:nvSpPr>
        <p:spPr>
          <a:xfrm>
            <a:off x="4051034" y="291027"/>
            <a:ext cx="7850312" cy="6030930"/>
          </a:xfrm>
        </p:spPr>
        <p:txBody>
          <a:bodyPr>
            <a:noAutofit/>
          </a:bodyPr>
          <a:lstStyle/>
          <a:p>
            <a:pPr algn="r" rtl="1">
              <a:lnSpc>
                <a:spcPct val="150000"/>
              </a:lnSpc>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الحفاظ علي السلام الداخلي للدولة و علاقتها بالدول الأخرى:</a:t>
            </a:r>
            <a:b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عدم التعرض إلى ما من شأنه إثارة النعرات والفرقة والكراهية بين المواطنين، والتحريض على العنف، وتهديد السلم المجتمعي.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احترام الذات الإنسانية.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عدم التعرض إلى ما من شأنه الإساءة إلى علاقات المملكة بالدول العربية أو الإسلامية، أو الصديقة.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عدم التعرض إلى ما من شأنه الحض على الإرهاب، وتهديد السلم الوطني، أو الدولي. ( م 5 ميثاق الاعلام المرئي و المسموع)</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E876962B-576D-DD13-5A54-81F96CC39CC6}"/>
              </a:ext>
            </a:extLst>
          </p:cNvPr>
          <p:cNvPicPr>
            <a:picLocks noChangeAspect="1"/>
          </p:cNvPicPr>
          <p:nvPr/>
        </p:nvPicPr>
        <p:blipFill>
          <a:blip r:embed="rId2"/>
          <a:stretch>
            <a:fillRect/>
          </a:stretch>
        </p:blipFill>
        <p:spPr>
          <a:xfrm>
            <a:off x="417113" y="1169466"/>
            <a:ext cx="3303195" cy="4274051"/>
          </a:xfrm>
          <a:prstGeom prst="rect">
            <a:avLst/>
          </a:prstGeom>
        </p:spPr>
      </p:pic>
    </p:spTree>
    <p:extLst>
      <p:ext uri="{BB962C8B-B14F-4D97-AF65-F5344CB8AC3E}">
        <p14:creationId xmlns:p14="http://schemas.microsoft.com/office/powerpoint/2010/main" val="1001702354"/>
      </p:ext>
    </p:extLst>
  </p:cSld>
  <p:clrMapOvr>
    <a:masterClrMapping/>
  </p:clrMapOvr>
  <mc:AlternateContent xmlns:mc="http://schemas.openxmlformats.org/markup-compatibility/2006" xmlns:p14="http://schemas.microsoft.com/office/powerpoint/2010/main">
    <mc:Choice Requires="p14">
      <p:transition spd="slow" p14:dur="2000" advTm="164600"/>
    </mc:Choice>
    <mc:Fallback xmlns="">
      <p:transition spd="slow" advTm="1646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85291A-F924-331B-C3D3-6AED46E0DD2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0132FC1-ED26-BA27-81FD-87BD72D1BBC6}"/>
              </a:ext>
            </a:extLst>
          </p:cNvPr>
          <p:cNvSpPr>
            <a:spLocks noGrp="1"/>
          </p:cNvSpPr>
          <p:nvPr>
            <p:ph type="title"/>
          </p:nvPr>
        </p:nvSpPr>
        <p:spPr>
          <a:xfrm>
            <a:off x="4051034" y="291027"/>
            <a:ext cx="7850312" cy="6030930"/>
          </a:xfrm>
        </p:spPr>
        <p:txBody>
          <a:bodyPr>
            <a:noAutofit/>
          </a:bodyPr>
          <a:lstStyle/>
          <a:p>
            <a:pPr algn="r" rtl="1">
              <a:lnSpc>
                <a:spcPct val="150000"/>
              </a:lnSpc>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 الحفاظ علي الامن العام و </a:t>
            </a:r>
            <a:r>
              <a:rPr kumimoji="0" lang="ar-EG" sz="24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الاداب</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 الصحة العامة</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عدم الإخلال بالنظام العام، والأمن الوطني، ومقتضيات المصلحة العامة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عدم عرض المحتوى الإعلامي المخل بالآداب العامة، أو الذي يظهر العري واللباس غير المحتشم، أو يثير الغرائز، أو الذي يستخدم لغة مبتذلة.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التزام جميع المذيعات العاملات في القنوات التلفزيونية المرخص لها بالعمل في المملكة؛ بالزي الساتر والمظهر المحتشم، وتحدد اللائحة مواصفاته ودرجات ستره بما يتوافق مع الشريعة الإسلامية، والأعراف السائدة بخصوص زي المرأة في المملكة.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عدم ترويج المخدرات، أو استحسانها، أو المؤثرات العقلية، أو الكحول، أو التبغ، أو منتجاتها. ( م 5 ميثاق الاعلام المرئي و المسموع)</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52342A03-2DBF-087E-2F89-7E19879416E0}"/>
              </a:ext>
            </a:extLst>
          </p:cNvPr>
          <p:cNvPicPr>
            <a:picLocks noChangeAspect="1"/>
          </p:cNvPicPr>
          <p:nvPr/>
        </p:nvPicPr>
        <p:blipFill>
          <a:blip r:embed="rId2"/>
          <a:stretch>
            <a:fillRect/>
          </a:stretch>
        </p:blipFill>
        <p:spPr>
          <a:xfrm>
            <a:off x="417113" y="1169466"/>
            <a:ext cx="3303195" cy="4274051"/>
          </a:xfrm>
          <a:prstGeom prst="rect">
            <a:avLst/>
          </a:prstGeom>
        </p:spPr>
      </p:pic>
    </p:spTree>
    <p:extLst>
      <p:ext uri="{BB962C8B-B14F-4D97-AF65-F5344CB8AC3E}">
        <p14:creationId xmlns:p14="http://schemas.microsoft.com/office/powerpoint/2010/main" val="1423229304"/>
      </p:ext>
    </p:extLst>
  </p:cSld>
  <p:clrMapOvr>
    <a:masterClrMapping/>
  </p:clrMapOvr>
  <mc:AlternateContent xmlns:mc="http://schemas.openxmlformats.org/markup-compatibility/2006" xmlns:p14="http://schemas.microsoft.com/office/powerpoint/2010/main">
    <mc:Choice Requires="p14">
      <p:transition spd="slow" p14:dur="2000" advTm="142853"/>
    </mc:Choice>
    <mc:Fallback xmlns="">
      <p:transition spd="slow" advTm="14285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72D18-6D07-4676-6495-23A492E0539F}"/>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AA8F697-B549-4764-E29E-5C13F157E0B4}"/>
              </a:ext>
            </a:extLst>
          </p:cNvPr>
          <p:cNvSpPr>
            <a:spLocks noGrp="1"/>
          </p:cNvSpPr>
          <p:nvPr>
            <p:ph type="title"/>
          </p:nvPr>
        </p:nvSpPr>
        <p:spPr>
          <a:xfrm>
            <a:off x="4051034" y="291027"/>
            <a:ext cx="7850312" cy="6030930"/>
          </a:xfrm>
        </p:spPr>
        <p:txBody>
          <a:bodyPr>
            <a:noAutofit/>
          </a:bodyPr>
          <a:lstStyle/>
          <a:p>
            <a:pPr algn="r" rtl="1">
              <a:lnSpc>
                <a:spcPct val="150000"/>
              </a:lnSpc>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 حسن العرض الإعلامي و الحرص على وقت المتلقي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المحافظة على التوازن بين وقت الإعلان والمحتوى الإعلامي بما لا يؤثر سلباً على نوعية الاستماع والمشاهدة وجودتهما. ( م 5 ميثاق الاعلام المرئي و المسموع</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A1A87EA1-B6C7-381B-D6B4-3B2C1A04FD26}"/>
              </a:ext>
            </a:extLst>
          </p:cNvPr>
          <p:cNvPicPr>
            <a:picLocks noChangeAspect="1"/>
          </p:cNvPicPr>
          <p:nvPr/>
        </p:nvPicPr>
        <p:blipFill>
          <a:blip r:embed="rId2"/>
          <a:stretch>
            <a:fillRect/>
          </a:stretch>
        </p:blipFill>
        <p:spPr>
          <a:xfrm>
            <a:off x="417113" y="1169466"/>
            <a:ext cx="3303195" cy="4274051"/>
          </a:xfrm>
          <a:prstGeom prst="rect">
            <a:avLst/>
          </a:prstGeom>
        </p:spPr>
      </p:pic>
    </p:spTree>
    <p:extLst>
      <p:ext uri="{BB962C8B-B14F-4D97-AF65-F5344CB8AC3E}">
        <p14:creationId xmlns:p14="http://schemas.microsoft.com/office/powerpoint/2010/main" val="3098731885"/>
      </p:ext>
    </p:extLst>
  </p:cSld>
  <p:clrMapOvr>
    <a:masterClrMapping/>
  </p:clrMapOvr>
  <mc:AlternateContent xmlns:mc="http://schemas.openxmlformats.org/markup-compatibility/2006" xmlns:p14="http://schemas.microsoft.com/office/powerpoint/2010/main">
    <mc:Choice Requires="p14">
      <p:transition spd="slow" p14:dur="2000" advTm="176439"/>
    </mc:Choice>
    <mc:Fallback xmlns="">
      <p:transition spd="slow" advTm="17643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79D60-7F9E-EF8D-D723-4DB0CE6F2EF6}"/>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A74DF6F-3DA5-9BF3-F195-89EF6E31636C}"/>
              </a:ext>
            </a:extLst>
          </p:cNvPr>
          <p:cNvSpPr>
            <a:spLocks noGrp="1"/>
          </p:cNvSpPr>
          <p:nvPr>
            <p:ph type="title"/>
          </p:nvPr>
        </p:nvSpPr>
        <p:spPr>
          <a:xfrm>
            <a:off x="4051034" y="291027"/>
            <a:ext cx="7850312" cy="6030930"/>
          </a:xfrm>
        </p:spPr>
        <p:txBody>
          <a:bodyPr>
            <a:noAutofit/>
          </a:bodyPr>
          <a:lstStyle/>
          <a:p>
            <a:pPr algn="r" rtl="1">
              <a:lnSpc>
                <a:spcPct val="150000"/>
              </a:lnSpc>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الحالة الثانية: تنظيم قانوني كامل لوضع اخلاقيات حول موضوع منفصل:</a:t>
            </a:r>
            <a:b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 أحيانا تلجا الدول إلي إصدار تنظيم قانوني كامل لأخلاقيات النشر حول بعض المواضيع الهامة و مثال ذلك قرار رقم 22 لسنة 2022، الخاص بإصدار كود "أخلاقيات نشر أخبار الجريمة والتحقيقات"، والذي نشر بالجريدة الرسمية  المصرية بالعدد رقم 108 الصادر بتاريخ 16 مايو 2022. ( مثالا)</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لتنظيم النشر حتي في الحالات المسموح بالنشر الإعلامي فيها.</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CA4838C3-E617-8C8F-E4E9-F3B10141C7F9}"/>
              </a:ext>
            </a:extLst>
          </p:cNvPr>
          <p:cNvPicPr>
            <a:picLocks noChangeAspect="1"/>
          </p:cNvPicPr>
          <p:nvPr/>
        </p:nvPicPr>
        <p:blipFill>
          <a:blip r:embed="rId2"/>
          <a:stretch>
            <a:fillRect/>
          </a:stretch>
        </p:blipFill>
        <p:spPr>
          <a:xfrm>
            <a:off x="1053439" y="1158043"/>
            <a:ext cx="2706859" cy="4541914"/>
          </a:xfrm>
          <a:prstGeom prst="rect">
            <a:avLst/>
          </a:prstGeom>
        </p:spPr>
      </p:pic>
    </p:spTree>
    <p:extLst>
      <p:ext uri="{BB962C8B-B14F-4D97-AF65-F5344CB8AC3E}">
        <p14:creationId xmlns:p14="http://schemas.microsoft.com/office/powerpoint/2010/main" val="213887557"/>
      </p:ext>
    </p:extLst>
  </p:cSld>
  <p:clrMapOvr>
    <a:masterClrMapping/>
  </p:clrMapOvr>
  <mc:AlternateContent xmlns:mc="http://schemas.openxmlformats.org/markup-compatibility/2006" xmlns:p14="http://schemas.microsoft.com/office/powerpoint/2010/main">
    <mc:Choice Requires="p14">
      <p:transition spd="slow" p14:dur="2000" advTm="90838"/>
    </mc:Choice>
    <mc:Fallback xmlns="">
      <p:transition spd="slow" advTm="9083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ED936-717A-7C55-EAE9-034A88F11309}"/>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DF22606E-4E01-574F-C4DF-8FB585C386D5}"/>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 </a:t>
            </a:r>
            <a:r>
              <a:rPr lang="ar-EG" sz="1800" dirty="0">
                <a:solidFill>
                  <a:prstClr val="black"/>
                </a:solidFill>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الاعتدال والحياد والموضوعية: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التحلي بالصدق والحياد والموضوعية في تناول أخبار الجرائم</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مراعاة عدم الترويج أو دعم رواية أحد الأطراف على حساب طرف آخر أو لصالحه</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العمل على تحقيق التوازن بين التغطية الاستقصائية والتغطية الخبرية للجريمة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 عدم التهوين أو التهويل في النشر أو التغطية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ED7AF4AB-E1F4-CEC6-BFCD-C0B7A06883BB}"/>
              </a:ext>
            </a:extLst>
          </p:cNvPr>
          <p:cNvPicPr>
            <a:picLocks noChangeAspect="1"/>
          </p:cNvPicPr>
          <p:nvPr/>
        </p:nvPicPr>
        <p:blipFill>
          <a:blip r:embed="rId2"/>
          <a:stretch>
            <a:fillRect/>
          </a:stretch>
        </p:blipFill>
        <p:spPr>
          <a:xfrm>
            <a:off x="735715" y="1481159"/>
            <a:ext cx="2627604" cy="3895682"/>
          </a:xfrm>
          <a:prstGeom prst="rect">
            <a:avLst/>
          </a:prstGeom>
        </p:spPr>
      </p:pic>
    </p:spTree>
    <p:extLst>
      <p:ext uri="{BB962C8B-B14F-4D97-AF65-F5344CB8AC3E}">
        <p14:creationId xmlns:p14="http://schemas.microsoft.com/office/powerpoint/2010/main" val="1744449836"/>
      </p:ext>
    </p:extLst>
  </p:cSld>
  <p:clrMapOvr>
    <a:masterClrMapping/>
  </p:clrMapOvr>
  <mc:AlternateContent xmlns:mc="http://schemas.openxmlformats.org/markup-compatibility/2006" xmlns:p14="http://schemas.microsoft.com/office/powerpoint/2010/main">
    <mc:Choice Requires="p14">
      <p:transition spd="slow" p14:dur="2000" advTm="250473"/>
    </mc:Choice>
    <mc:Fallback xmlns="">
      <p:transition spd="slow" advTm="25047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F51057-2259-CFD2-4014-3618A23E03F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384EC4C-1CB6-42A1-CBA3-0DF2F9D7211F}"/>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 عدم النقل عن المصادر المجهلة ووسائل التواصل الاجتماعي: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عدم استقاء أخبار الجريمة من مصادر مجهلة أو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السوشيال</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ميديا</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الابتعاد عن نقل أو نشر الشائعات</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التحقق من دقة الخبر قبل نشره</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 إجراء الفحص القانوني الداخلي اللازم للمحتوى قبل البث أو النشر</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5- الإلمام الكامل بالمعلومات والبيانات المتصلة بموضوع النشر أو البث</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F1A96553-28F2-F1A7-6B4F-DEED91F61D12}"/>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2261882862"/>
      </p:ext>
    </p:extLst>
  </p:cSld>
  <p:clrMapOvr>
    <a:masterClrMapping/>
  </p:clrMapOvr>
  <mc:AlternateContent xmlns:mc="http://schemas.openxmlformats.org/markup-compatibility/2006" xmlns:p14="http://schemas.microsoft.com/office/powerpoint/2010/main">
    <mc:Choice Requires="p14">
      <p:transition spd="slow" p14:dur="2000" advTm="164082"/>
    </mc:Choice>
    <mc:Fallback xmlns="">
      <p:transition spd="slow" advTm="16408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19169D-8F21-B7B1-6AAD-F77B61D49005}"/>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F964BEB-3093-4B96-92F4-4496146BE36D}"/>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ث- المتهم بريء حتى تثبت إدانته بحكم قضائي: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العمل دائمًا طبقًا للقاعدة القانونية (المتهم بريء حتى تثبت إدانته بحكم قضائي)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يجب عدم نشر صور أو أسماء المشتبه بهم أو المتهمين طالما لم تتم إدانتهم بحكم قضائي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وعند وجود ضرورة مهنية أو مجتمعية تقتضي النشر أو البث، فيجب أن يتم إخفاء الأسماء</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F48112D5-C57F-1264-91BD-C58CF669FDE4}"/>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463355634"/>
      </p:ext>
    </p:extLst>
  </p:cSld>
  <p:clrMapOvr>
    <a:masterClrMapping/>
  </p:clrMapOvr>
  <mc:AlternateContent xmlns:mc="http://schemas.openxmlformats.org/markup-compatibility/2006" xmlns:p14="http://schemas.microsoft.com/office/powerpoint/2010/main">
    <mc:Choice Requires="p14">
      <p:transition spd="slow" p14:dur="2000" advTm="80472"/>
    </mc:Choice>
    <mc:Fallback xmlns="">
      <p:transition spd="slow" advTm="8047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B7F6E-6003-6BFD-3240-EECF276E576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D796916-F7D4-393D-83FA-853779A50089}"/>
              </a:ext>
            </a:extLst>
          </p:cNvPr>
          <p:cNvSpPr>
            <a:spLocks noGrp="1"/>
          </p:cNvSpPr>
          <p:nvPr>
            <p:ph type="title"/>
          </p:nvPr>
        </p:nvSpPr>
        <p:spPr>
          <a:xfrm>
            <a:off x="3773214" y="919717"/>
            <a:ext cx="821758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ج</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مكافحة الجريمة هو الهدف والغرض النهائي لنشر أخبار الجرائم والتحقيقات:.</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الهدف الأساسي من نشر أخبار الجريمة هو مكافحتها والتحذير من خطرها</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2-العمل على استهجان ارتكابها بوصفه سلوكًا مخالفًا للقانون وليس تحقيق نِسب المشاهدة أو زيادة التفاعل أو المبيعات</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5B9CAAE6-F324-BC0A-39BA-E50938B489AA}"/>
              </a:ext>
            </a:extLst>
          </p:cNvPr>
          <p:cNvPicPr>
            <a:picLocks noChangeAspect="1"/>
          </p:cNvPicPr>
          <p:nvPr/>
        </p:nvPicPr>
        <p:blipFill>
          <a:blip r:embed="rId2"/>
          <a:stretch>
            <a:fillRect/>
          </a:stretch>
        </p:blipFill>
        <p:spPr>
          <a:xfrm>
            <a:off x="476250" y="919717"/>
            <a:ext cx="3034205" cy="5018566"/>
          </a:xfrm>
          <a:prstGeom prst="rect">
            <a:avLst/>
          </a:prstGeom>
        </p:spPr>
      </p:pic>
    </p:spTree>
    <p:extLst>
      <p:ext uri="{BB962C8B-B14F-4D97-AF65-F5344CB8AC3E}">
        <p14:creationId xmlns:p14="http://schemas.microsoft.com/office/powerpoint/2010/main" val="999053517"/>
      </p:ext>
    </p:extLst>
  </p:cSld>
  <p:clrMapOvr>
    <a:masterClrMapping/>
  </p:clrMapOvr>
  <mc:AlternateContent xmlns:mc="http://schemas.openxmlformats.org/markup-compatibility/2006" xmlns:p14="http://schemas.microsoft.com/office/powerpoint/2010/main">
    <mc:Choice Requires="p14">
      <p:transition spd="slow" p14:dur="2000" advTm="70514"/>
    </mc:Choice>
    <mc:Fallback xmlns="">
      <p:transition spd="slow" advTm="7051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63289C-7DC7-DE6F-9DF8-D0DD75FC96AC}"/>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D7048EA-0763-DE97-441F-1BBEDB75B1D9}"/>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ح</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عدم نشر المشاهد الصادمة أو القاسية: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عدم نشر صور أو مشاهد أو مقاطع بشعة أو غير مقبولة أو صادمة أو قاسية أو صور الجثث</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عند وجود ضرورة مهنية أو مجتمعية تقتضي ذلك في إطار الضوابط المهنية، فيجب التحذير من المحتوى الحساس قبل إتاحة الاطلاع عليه</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يجب أن يكون النشر أو البث في إطار من احترام الحق في الخصوصية والكرامة الإنسانية ومراعاة حرمة الموتى</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D1CD76F4-EDA3-7FB3-C7B7-B3621BE5A034}"/>
              </a:ext>
            </a:extLst>
          </p:cNvPr>
          <p:cNvPicPr>
            <a:picLocks noChangeAspect="1"/>
          </p:cNvPicPr>
          <p:nvPr/>
        </p:nvPicPr>
        <p:blipFill>
          <a:blip r:embed="rId2"/>
          <a:stretch>
            <a:fillRect/>
          </a:stretch>
        </p:blipFill>
        <p:spPr>
          <a:xfrm>
            <a:off x="862254" y="2142218"/>
            <a:ext cx="2773920" cy="2426418"/>
          </a:xfrm>
          <a:prstGeom prst="rect">
            <a:avLst/>
          </a:prstGeom>
        </p:spPr>
      </p:pic>
    </p:spTree>
    <p:extLst>
      <p:ext uri="{BB962C8B-B14F-4D97-AF65-F5344CB8AC3E}">
        <p14:creationId xmlns:p14="http://schemas.microsoft.com/office/powerpoint/2010/main" val="2611903389"/>
      </p:ext>
    </p:extLst>
  </p:cSld>
  <p:clrMapOvr>
    <a:masterClrMapping/>
  </p:clrMapOvr>
  <mc:AlternateContent xmlns:mc="http://schemas.openxmlformats.org/markup-compatibility/2006" xmlns:p14="http://schemas.microsoft.com/office/powerpoint/2010/main">
    <mc:Choice Requires="p14">
      <p:transition spd="slow" p14:dur="2000" advTm="66815"/>
    </mc:Choice>
    <mc:Fallback xmlns="">
      <p:transition spd="slow" advTm="6681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BCFFE9-F69D-F325-CEE8-7EFFE5692BA6}"/>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878D270-B792-DAC4-C181-ED9E62EA5707}"/>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خ-</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الحرص الشديد عند نشر جرائم الشرف والجرائم المتعلقة بأعراض الأفراد</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توخي الحذر الشديد عند نشر أخبار الجرائم المتعلقة بالشرف أو أعراض الأفراد أو العلاقات الزوجية لما لها من خصوصية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يحظر نشر صور وأسماء ضحايا جرائم الاغتصاب أو التحرش</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D37D4015-6FF4-C56E-8906-A05EC53CCADC}"/>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1093363795"/>
      </p:ext>
    </p:extLst>
  </p:cSld>
  <p:clrMapOvr>
    <a:masterClrMapping/>
  </p:clrMapOvr>
  <mc:AlternateContent xmlns:mc="http://schemas.openxmlformats.org/markup-compatibility/2006" xmlns:p14="http://schemas.microsoft.com/office/powerpoint/2010/main">
    <mc:Choice Requires="p14">
      <p:transition spd="slow" p14:dur="2000" advTm="48485"/>
    </mc:Choice>
    <mc:Fallback xmlns="">
      <p:transition spd="slow" advTm="4848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AFD2D-B66B-6180-F580-6209017438FD}"/>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C7C12ABE-6949-6059-F9CB-5F252CC7EF74}"/>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ذ- </a:t>
            </a:r>
            <a:r>
              <a:rPr lang="ar-EG" sz="1800" dirty="0">
                <a:solidFill>
                  <a:prstClr val="black"/>
                </a:solidFill>
                <a:latin typeface="Alexandria regular" pitchFamily="2" charset="-78"/>
                <a:ea typeface="+mn-ea"/>
                <a:cs typeface="Alexandria regular" pitchFamily="2" charset="-78"/>
              </a:rPr>
              <a:t>احترام الوضع القانوني الخاص للأطفال كمتهمين أو شهود أو مجني عليهم:</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1- يجب على وسائل الإعلام والصحف الالتزام بالأوضاع القانونية المقررة للتعامل مع الطفل سواء كان متهمًا أو من الشهود عليها، أو كان من ضحاياها</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2- يجب إخفاء شخصية الطفل وعدم ذكر اسمه أو ذويه، أو إبراز معلومات تؤدي للكشف عن شخصيته</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3- إذا اقتضت الضرورة المهنية أو المجتمعية التعامل المباشر مع الطفل، فيجب أن يكون ذلك</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في أضيق الحدود، وعلى سبيل الاستثناء وبالشكل الذي يحفظ كرامته وكرامة ذويه.</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CE3B6A04-1362-076F-619D-4CBBBF299D0E}"/>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1737938359"/>
      </p:ext>
    </p:extLst>
  </p:cSld>
  <p:clrMapOvr>
    <a:masterClrMapping/>
  </p:clrMapOvr>
  <mc:AlternateContent xmlns:mc="http://schemas.openxmlformats.org/markup-compatibility/2006" xmlns:p14="http://schemas.microsoft.com/office/powerpoint/2010/main">
    <mc:Choice Requires="p14">
      <p:transition spd="slow" p14:dur="2000" advTm="47395"/>
    </mc:Choice>
    <mc:Fallback xmlns="">
      <p:transition spd="slow" advTm="4739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0D8290-2984-1B7F-487C-47C7AA61DAA2}"/>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B2D61898-0015-5B1B-89B1-EA54818FD161}"/>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 عدم نشر أخبار تتضمن خطاباً للكراهية أو تشجع عليه:</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عدم نشر خطاب الكراهية أو ما يشجع عليه</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يقصد بخطاب الكراهية كل خطاب علني أو تصريح علني يتضمن تميزًا أو إساءة أو إهانة لفرد</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على أساس اللغة أو اللون أو الجنس أو العمر أو الديانة أو العجز الجسدي أو المستوى الاجتماعي أو الانتماء السياسي أو الجغرافي، أو يتضمن دعوة للعنصرية أو ممارسة العنف أو العدوان أو التعسف ضد فرد أو مجموعة من الأفراد، على أي أساس مما تًقدَّم</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4E7FDEF7-241B-6E96-04B9-CC47B047654E}"/>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781868650"/>
      </p:ext>
    </p:extLst>
  </p:cSld>
  <p:clrMapOvr>
    <a:masterClrMapping/>
  </p:clrMapOvr>
  <mc:AlternateContent xmlns:mc="http://schemas.openxmlformats.org/markup-compatibility/2006" xmlns:p14="http://schemas.microsoft.com/office/powerpoint/2010/main">
    <mc:Choice Requires="p14">
      <p:transition spd="slow" p14:dur="2000" advTm="65344"/>
    </mc:Choice>
    <mc:Fallback xmlns="">
      <p:transition spd="slow" advTm="6534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920F2-28CC-ECBF-20A8-E2DA1B5BAFA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0387FED3-8841-A1BD-C3A6-88595372CCC1}"/>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ز- </a:t>
            </a:r>
            <a:r>
              <a:rPr lang="ar-EG" sz="1800" dirty="0">
                <a:solidFill>
                  <a:prstClr val="black"/>
                </a:solidFill>
                <a:latin typeface="Alexandria regular" pitchFamily="2" charset="-78"/>
                <a:ea typeface="+mn-ea"/>
                <a:cs typeface="Alexandria regular" pitchFamily="2" charset="-78"/>
              </a:rPr>
              <a:t>تجنب التغطية السطحية لأخبار الجرائم:</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1- يُراعى مناقشة الجرائم بعمق للبحث عن أسباب ودوافع الجريمة، والحلول المناسبة لمعالجتها</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2- التركيز على الجرائم التي قد تمثل ظواهر مجتمعية بغرض العلاج</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3- الابتعاد عن التغطية السطحية التي تركز على الشكل دون المضمون أو التركيز على جوانب محددة بقصد التضليل أو الإساءة</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4- التأكيد على قيم التعاون والترابط المجتمعي في مواجهة الجريمة، وإبراز القصص الإيجابية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A4D315E9-6137-C608-CFD4-87C87597317B}"/>
              </a:ext>
            </a:extLst>
          </p:cNvPr>
          <p:cNvPicPr>
            <a:picLocks noChangeAspect="1"/>
          </p:cNvPicPr>
          <p:nvPr/>
        </p:nvPicPr>
        <p:blipFill>
          <a:blip r:embed="rId2"/>
          <a:stretch>
            <a:fillRect/>
          </a:stretch>
        </p:blipFill>
        <p:spPr>
          <a:xfrm>
            <a:off x="1249232" y="2051189"/>
            <a:ext cx="3029975" cy="2950720"/>
          </a:xfrm>
          <a:prstGeom prst="rect">
            <a:avLst/>
          </a:prstGeom>
        </p:spPr>
      </p:pic>
    </p:spTree>
    <p:extLst>
      <p:ext uri="{BB962C8B-B14F-4D97-AF65-F5344CB8AC3E}">
        <p14:creationId xmlns:p14="http://schemas.microsoft.com/office/powerpoint/2010/main" val="2677289196"/>
      </p:ext>
    </p:extLst>
  </p:cSld>
  <p:clrMapOvr>
    <a:masterClrMapping/>
  </p:clrMapOvr>
  <mc:AlternateContent xmlns:mc="http://schemas.openxmlformats.org/markup-compatibility/2006" xmlns:p14="http://schemas.microsoft.com/office/powerpoint/2010/main">
    <mc:Choice Requires="p14">
      <p:transition spd="slow" p14:dur="2000" advTm="60040"/>
    </mc:Choice>
    <mc:Fallback xmlns="">
      <p:transition spd="slow" advTm="6004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3DA600-DEA6-DA64-DE19-EA2807F96A2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0D318046-DD80-B90F-A5DD-B33EE02630D4}"/>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 </a:t>
            </a:r>
            <a:r>
              <a:rPr lang="ar-EG" sz="1800" dirty="0">
                <a:solidFill>
                  <a:prstClr val="black"/>
                </a:solidFill>
                <a:latin typeface="Alexandria regular" pitchFamily="2" charset="-78"/>
                <a:ea typeface="+mn-ea"/>
                <a:cs typeface="Alexandria regular" pitchFamily="2" charset="-78"/>
              </a:rPr>
              <a:t>عدم الإفراط في مقدار التفاصيل الواجب نشرها في طرق ارتكاب الجريمة:</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1- يُراعى نشر أو بث قدر متوازن عن طرق ارتكاب الجرائم</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2- إدراك أن نشر تفاصيل بأكثر مما يلزم قد يساعد بعض ضعاف النفوس على محاكاة السلوك الإجرامي وتكراره، وقد يُسهّل في بعض الأحيان ارتكاب جرائم مماثلة.</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3- عدم تفتيح المدارك على الأساليب الجديدة والمبتكرة لارتكاب الجرائم لعدم زيادة معدل ارتكاب الجرائم المماثلة</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4- عدم إعطاء صورة بطولية عن المتهمين أو المدانين أو المبالغة في قدراتهم أو إسباغ أوصاف عليهم من شأنها إثارة الإعجاب بهم دون تحقيق التوازن المطلوب</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136F58F5-3354-C6AE-26C6-18F5A1CD30A1}"/>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3240948265"/>
      </p:ext>
    </p:extLst>
  </p:cSld>
  <p:clrMapOvr>
    <a:masterClrMapping/>
  </p:clrMapOvr>
  <mc:AlternateContent xmlns:mc="http://schemas.openxmlformats.org/markup-compatibility/2006" xmlns:p14="http://schemas.microsoft.com/office/powerpoint/2010/main">
    <mc:Choice Requires="p14">
      <p:transition spd="slow" p14:dur="2000" advTm="152866"/>
    </mc:Choice>
    <mc:Fallback xmlns="">
      <p:transition spd="slow" advTm="1528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4FB90-C57D-5F11-F5C9-23B800570C4D}"/>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8E95BA9-1389-3A61-352B-DBF09AF21CAE}"/>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ط-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التزام الكامل بقرارات حظر النشر:</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الالتزام الكامل بما تقتضيه الضرورات الفنية للتحقيق</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الالتزام الكامل بقرارات حظر النشر التي يصدر بها أوامر قضائية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يجب التفاعل والتعاطي الإيجابي مع ما ورد بالبندين السابقين</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55303634-ACE0-0FEE-4256-4B40ECFD5EA3}"/>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740817368"/>
      </p:ext>
    </p:extLst>
  </p:cSld>
  <p:clrMapOvr>
    <a:masterClrMapping/>
  </p:clrMapOvr>
  <mc:AlternateContent xmlns:mc="http://schemas.openxmlformats.org/markup-compatibility/2006" xmlns:p14="http://schemas.microsoft.com/office/powerpoint/2010/main">
    <mc:Choice Requires="p14">
      <p:transition spd="slow" p14:dur="2000" advTm="180079"/>
    </mc:Choice>
    <mc:Fallback xmlns="">
      <p:transition spd="slow" advTm="18007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C597C7-F638-837A-6CF4-35BE63F5133A}"/>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7A7BE96-1C22-9CDE-EB75-786C55D803D2}"/>
              </a:ext>
            </a:extLst>
          </p:cNvPr>
          <p:cNvSpPr>
            <a:spLocks noGrp="1"/>
          </p:cNvSpPr>
          <p:nvPr>
            <p:ph type="title"/>
          </p:nvPr>
        </p:nvSpPr>
        <p:spPr>
          <a:xfrm>
            <a:off x="4582274" y="919717"/>
            <a:ext cx="7408523" cy="5213665"/>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ظ- احترام حرمة الحياة الخاصة والخصوصية وضوابط النشر عن الأقارب وضحايا الجرائم:</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مراعاة واحترام الحق في الخصوصية وحرمة الحياة الخاصة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يجب عدم اختراق خصوصية المشاهير والفنانين والشخصيات العامة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يحظر نشر صور أو أسماء أقارب المشتبه فيهم أو المتهمين أو إهانتهم</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 يجب التعاطي الإيجابي مع ضحايا الجريمة وتقديم الدعم المعنوي لهم</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101641DA-8844-7AAB-ADE3-7EA471FB712C}"/>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1961878207"/>
      </p:ext>
    </p:extLst>
  </p:cSld>
  <p:clrMapOvr>
    <a:masterClrMapping/>
  </p:clrMapOvr>
  <mc:AlternateContent xmlns:mc="http://schemas.openxmlformats.org/markup-compatibility/2006" xmlns:p14="http://schemas.microsoft.com/office/powerpoint/2010/main">
    <mc:Choice Requires="p14">
      <p:transition spd="slow" p14:dur="2000" advTm="35317"/>
    </mc:Choice>
    <mc:Fallback xmlns="">
      <p:transition spd="slow" advTm="3531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3FAAA-BF19-F857-4E8E-FCE2DD7612B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A15E6889-B862-EA12-D7C4-6C5848DD0C85}"/>
              </a:ext>
            </a:extLst>
          </p:cNvPr>
          <p:cNvSpPr>
            <a:spLocks noGrp="1"/>
          </p:cNvSpPr>
          <p:nvPr>
            <p:ph type="title"/>
          </p:nvPr>
        </p:nvSpPr>
        <p:spPr>
          <a:xfrm>
            <a:off x="4466661" y="919717"/>
            <a:ext cx="7408523" cy="5213665"/>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 توقى الإضرار بسمعة البلاد بسبب نمط النشر أو البث:</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يجب الإدراك الواعي والمسئول بأن النشر المتكرر أو غير المبرر والإلحاح في نشر نوع معين</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من الجرائم، أو لمنطقة جغرافية محددة، أو بشكل يتضمن مبالغة أو تهويلًا قد تضر بسمعة البلاد</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يجب الأخذ في الاعتبار تأثُّر القطاع السياحي بالنشر غير المهني لبعض الجرائم والأحداث</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يجب عدم الوقوع في إعطاء صورة نمطية مسبقة عن فئة من المجتمع أو منطقة جغرافية منه</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FAFC3381-50DD-9130-6B52-979B83F0DE7F}"/>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2591835080"/>
      </p:ext>
    </p:extLst>
  </p:cSld>
  <p:clrMapOvr>
    <a:masterClrMapping/>
  </p:clrMapOvr>
  <mc:AlternateContent xmlns:mc="http://schemas.openxmlformats.org/markup-compatibility/2006" xmlns:p14="http://schemas.microsoft.com/office/powerpoint/2010/main">
    <mc:Choice Requires="p14">
      <p:transition spd="slow" p14:dur="2000" advTm="96467"/>
    </mc:Choice>
    <mc:Fallback xmlns="">
      <p:transition spd="slow" advTm="9646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0EE80E-08F9-34E8-ED5F-1117ACF3F1C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8D2DF04-E0C4-9DBE-933A-BD54878F49F5}"/>
              </a:ext>
            </a:extLst>
          </p:cNvPr>
          <p:cNvSpPr>
            <a:spLocks noGrp="1"/>
          </p:cNvSpPr>
          <p:nvPr>
            <p:ph type="title"/>
          </p:nvPr>
        </p:nvSpPr>
        <p:spPr>
          <a:xfrm>
            <a:off x="4466661" y="919717"/>
            <a:ext cx="7408523" cy="5213665"/>
          </a:xfrm>
        </p:spPr>
        <p:txBody>
          <a:bodyPr>
            <a:noAutofit/>
          </a:bodyPr>
          <a:lstStyle/>
          <a:p>
            <a:pPr algn="r" rtl="1">
              <a:lnSpc>
                <a:spcPct val="150000"/>
              </a:lnSpc>
            </a:pPr>
            <a:r>
              <a:rPr lang="ar-EG" sz="1800" dirty="0">
                <a:solidFill>
                  <a:prstClr val="black"/>
                </a:solidFill>
                <a:latin typeface="Alexandria regular" pitchFamily="2" charset="-78"/>
                <a:ea typeface="+mn-ea"/>
                <a:cs typeface="Alexandria regular" pitchFamily="2" charset="-78"/>
              </a:rPr>
              <a:t>غ</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دعم جهود أجهزة الشرطة والقضاء وأجهزة إنفاذ القانون:</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دعم ومساندة جهود أجهزة الشرطة ورجال السلطة العامة والتحقيقات في مكافحة الجريمة، وتعزيز الصورة الإيجابية والدور المهم والتضحيات المقدمة منهم</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يجب تجنُّب النشر الذي قد يؤدي لفقدان الثقة في سيادة القانون أو أجهزة القضاء والتحقيق</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 التشكيك في الأحكام القضائية أو في دور سلطات ومؤسسات الدولة المعنية بمكافحة الجريمة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D8DD6077-82DB-54B6-F224-0D0257F45A03}"/>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2235486207"/>
      </p:ext>
    </p:extLst>
  </p:cSld>
  <p:clrMapOvr>
    <a:masterClrMapping/>
  </p:clrMapOvr>
  <mc:AlternateContent xmlns:mc="http://schemas.openxmlformats.org/markup-compatibility/2006" xmlns:p14="http://schemas.microsoft.com/office/powerpoint/2010/main">
    <mc:Choice Requires="p14">
      <p:transition spd="slow" p14:dur="2000" advTm="89455"/>
    </mc:Choice>
    <mc:Fallback xmlns="">
      <p:transition spd="slow" advTm="8945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5250E-D030-BA64-05D7-5CF05BB3BFA7}"/>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C8402B91-5B0C-003A-5297-98C65E6B859E}"/>
              </a:ext>
            </a:extLst>
          </p:cNvPr>
          <p:cNvSpPr>
            <a:spLocks noGrp="1"/>
          </p:cNvSpPr>
          <p:nvPr>
            <p:ph type="title"/>
          </p:nvPr>
        </p:nvSpPr>
        <p:spPr>
          <a:xfrm>
            <a:off x="4466661" y="919717"/>
            <a:ext cx="7408523" cy="5213665"/>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 الحذر عند نشر الأفعال الخطيرة أو الضارة: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يجب الحذر عند نشر الأفعال الخطيرة أو التي تتضمن مغامرة أو مخاطر كبيرة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يجب عدم نشر الأفعال الضارة التي قد تسبب عند تقليدها من عموم الجمهور أضرارًا جسدية أو نفسية بالغة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عند وجود ضرورة مهنية أو مجتمعية تقتضي النشر، فيجب وضع التحذيرات اللازمة قبل إتاحة الاطلاع أو المشاهدة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6530D511-2ED4-1669-9DE7-F99C1386DDF8}"/>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907130416"/>
      </p:ext>
    </p:extLst>
  </p:cSld>
  <p:clrMapOvr>
    <a:masterClrMapping/>
  </p:clrMapOvr>
  <mc:AlternateContent xmlns:mc="http://schemas.openxmlformats.org/markup-compatibility/2006" xmlns:p14="http://schemas.microsoft.com/office/powerpoint/2010/main">
    <mc:Choice Requires="p14">
      <p:transition spd="slow" p14:dur="2000" advTm="47202"/>
    </mc:Choice>
    <mc:Fallback xmlns="">
      <p:transition spd="slow" advTm="4720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FEE74-DFD7-5EB5-6E3D-399D30B801E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6DBCAD04-34FD-5283-73BC-4B35FCE6DA42}"/>
              </a:ext>
            </a:extLst>
          </p:cNvPr>
          <p:cNvSpPr>
            <a:spLocks noGrp="1"/>
          </p:cNvSpPr>
          <p:nvPr>
            <p:ph type="title"/>
          </p:nvPr>
        </p:nvSpPr>
        <p:spPr>
          <a:xfrm>
            <a:off x="4466661" y="919717"/>
            <a:ext cx="7408523" cy="5213665"/>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 تدريب أطقم التغطية وتأهيلهم:</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اختيار الأطقم العاملة في مجال تغطية الجرائم بكثير من العناية والدقة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التأكد من تمتع هذه الأطقم بالتأهيل اللازم والتدريب المستمر</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D27A2A0F-8F48-069F-F18F-290FB03FF6CD}"/>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3376614151"/>
      </p:ext>
    </p:extLst>
  </p:cSld>
  <p:clrMapOvr>
    <a:masterClrMapping/>
  </p:clrMapOvr>
  <mc:AlternateContent xmlns:mc="http://schemas.openxmlformats.org/markup-compatibility/2006" xmlns:p14="http://schemas.microsoft.com/office/powerpoint/2010/main">
    <mc:Choice Requires="p14">
      <p:transition spd="slow" p14:dur="2000" advTm="29285"/>
    </mc:Choice>
    <mc:Fallback xmlns="">
      <p:transition spd="slow" advTm="2928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FFDC3B-E5E7-82D4-0370-7627DB716FDD}"/>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2456FF5F-DD95-4380-F1CB-22758897EE07}"/>
              </a:ext>
            </a:extLst>
          </p:cNvPr>
          <p:cNvSpPr>
            <a:spLocks noGrp="1"/>
          </p:cNvSpPr>
          <p:nvPr>
            <p:ph type="title"/>
          </p:nvPr>
        </p:nvSpPr>
        <p:spPr>
          <a:xfrm>
            <a:off x="4051034" y="291027"/>
            <a:ext cx="7850312" cy="6030930"/>
          </a:xfrm>
        </p:spPr>
        <p:txBody>
          <a:bodyPr>
            <a:noAutofit/>
          </a:bodyPr>
          <a:lstStyle/>
          <a:p>
            <a:pPr algn="r" rtl="1">
              <a:lnSpc>
                <a:spcPct val="150000"/>
              </a:lnSpc>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الحالة الثالثة: تنظيم الاخلاقيات عن طريق مواثيق الشرف الملزمة بموجب القانون: </a:t>
            </a:r>
            <a:b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ميثاق شرف الصحفيين السعودي مثالا:</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عدم القبول بنشر محتوى يؤدي إلى الكراهية أو التمييز الطائفي أو العنصري</a:t>
            </a:r>
            <a:r>
              <a:rPr lang="ar-EG" sz="1800" dirty="0">
                <a:solidFill>
                  <a:prstClr val="black"/>
                </a:solidFill>
                <a:latin typeface="Alexandria regular" pitchFamily="2" charset="-78"/>
                <a:ea typeface="+mn-ea"/>
                <a:cs typeface="Alexandria regular" pitchFamily="2" charset="-78"/>
              </a:rPr>
              <a:t>...</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يحصل الصحفي على المواد الصحفية بأسلوب نزيه وواضح</a:t>
            </a:r>
            <a:r>
              <a:rPr lang="ar-EG" sz="1800">
                <a:solidFill>
                  <a:prstClr val="black"/>
                </a:solidFill>
                <a:latin typeface="Alexandria regular" pitchFamily="2" charset="-78"/>
                <a:ea typeface="+mn-ea"/>
                <a:cs typeface="Alexandria regular" pitchFamily="2" charset="-78"/>
              </a:rPr>
              <a:t>                </a:t>
            </a:r>
            <a:r>
              <a:rPr kumimoji="0" lang="ar-EG" sz="1800" i="0" u="none" strike="noStrike" kern="1200" cap="none" spc="0" normalizeH="0" baseline="0" noProof="0">
                <a:ln>
                  <a:noFill/>
                </a:ln>
                <a:solidFill>
                  <a:prstClr val="black"/>
                </a:solidFill>
                <a:effectLst/>
                <a:uLnTx/>
                <a:uFillTx/>
                <a:latin typeface="Alexandria regular" pitchFamily="2" charset="-78"/>
                <a:ea typeface="+mn-ea"/>
                <a:cs typeface="Alexandria regular" pitchFamily="2" charset="-78"/>
              </a:rPr>
              <a:t>...</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الصحفيون أصوات مستقلة، ويجب أن يكون واضحا للجمهور ما إذا كان الصحفي يمثل جهة رسمية أو خاصة أو أي انتماء. حتى لا يكون هناك خطورة نتيجة تضارب المصالح. </a:t>
            </a:r>
          </a:p>
        </p:txBody>
      </p:sp>
      <p:pic>
        <p:nvPicPr>
          <p:cNvPr id="2" name="Picture 1">
            <a:extLst>
              <a:ext uri="{FF2B5EF4-FFF2-40B4-BE49-F238E27FC236}">
                <a16:creationId xmlns:a16="http://schemas.microsoft.com/office/drawing/2014/main" id="{A7048C92-3DB4-213A-3188-909BF6258699}"/>
              </a:ext>
            </a:extLst>
          </p:cNvPr>
          <p:cNvPicPr>
            <a:picLocks noChangeAspect="1"/>
          </p:cNvPicPr>
          <p:nvPr/>
        </p:nvPicPr>
        <p:blipFill>
          <a:blip r:embed="rId2"/>
          <a:stretch>
            <a:fillRect/>
          </a:stretch>
        </p:blipFill>
        <p:spPr>
          <a:xfrm>
            <a:off x="417113" y="1169466"/>
            <a:ext cx="3303195" cy="4274051"/>
          </a:xfrm>
          <a:prstGeom prst="rect">
            <a:avLst/>
          </a:prstGeom>
        </p:spPr>
      </p:pic>
    </p:spTree>
    <p:extLst>
      <p:ext uri="{BB962C8B-B14F-4D97-AF65-F5344CB8AC3E}">
        <p14:creationId xmlns:p14="http://schemas.microsoft.com/office/powerpoint/2010/main" val="1886117027"/>
      </p:ext>
    </p:extLst>
  </p:cSld>
  <p:clrMapOvr>
    <a:masterClrMapping/>
  </p:clrMapOvr>
  <mc:AlternateContent xmlns:mc="http://schemas.openxmlformats.org/markup-compatibility/2006" xmlns:p14="http://schemas.microsoft.com/office/powerpoint/2010/main">
    <mc:Choice Requires="p14">
      <p:transition spd="slow" p14:dur="2000" advTm="137409"/>
    </mc:Choice>
    <mc:Fallback xmlns="">
      <p:transition spd="slow" advTm="13740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1629F8-D9E5-CD92-1394-C8282797D167}"/>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2729B23-7415-7C1C-0F16-353A15B947D6}"/>
              </a:ext>
            </a:extLst>
          </p:cNvPr>
          <p:cNvSpPr>
            <a:spLocks noGrp="1"/>
          </p:cNvSpPr>
          <p:nvPr>
            <p:ph type="title"/>
          </p:nvPr>
        </p:nvSpPr>
        <p:spPr>
          <a:xfrm>
            <a:off x="4051034" y="291027"/>
            <a:ext cx="7850312" cy="6030930"/>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يلتزم الصحفي بنقل المعلومات في أي وسيلة إعلامية بأمانة ومعايير دقيقة ونزيهة وموضوعية...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يلتزم الصحفي بشكل واضح بالاعتراف بأي خطأ والاعتذار عنه وتصحيحه بكل مهنية وشفافية وصدق.</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يلتزم الصحفي في عمله بالتمييز بوضوح بين الخبر والرأي.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 عدم القبول بوضع محتوى إعلاني تحت شكل محتوى تحريري. ولابد من التفريق بشكل واضح بينهما، ولابد من التنويه عن المادة الإعلانية في حالة عرضها كمادة تحريرية.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لا يجوز للإعلامي إجراء حوار أو تصوير للقاصرين دون موافقة أولياء أمورهم.</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على الصحفي الالتزام بعدم نقل أي نص من مصدر آخر ما لم تتم الإشارة إلى المصدر الأصلي وموافقته وفق قوانين الملكية الفكرية.</a:t>
            </a:r>
            <a:endParaRPr kumimoji="0" lang="ar-EG" sz="1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BA38725B-DFCA-ED55-7235-F0015E1892F2}"/>
              </a:ext>
            </a:extLst>
          </p:cNvPr>
          <p:cNvPicPr>
            <a:picLocks noChangeAspect="1"/>
          </p:cNvPicPr>
          <p:nvPr/>
        </p:nvPicPr>
        <p:blipFill>
          <a:blip r:embed="rId2"/>
          <a:stretch>
            <a:fillRect/>
          </a:stretch>
        </p:blipFill>
        <p:spPr>
          <a:xfrm>
            <a:off x="417113" y="1169466"/>
            <a:ext cx="3303195" cy="4274051"/>
          </a:xfrm>
          <a:prstGeom prst="rect">
            <a:avLst/>
          </a:prstGeom>
        </p:spPr>
      </p:pic>
    </p:spTree>
    <p:extLst>
      <p:ext uri="{BB962C8B-B14F-4D97-AF65-F5344CB8AC3E}">
        <p14:creationId xmlns:p14="http://schemas.microsoft.com/office/powerpoint/2010/main" val="289801247"/>
      </p:ext>
    </p:extLst>
  </p:cSld>
  <p:clrMapOvr>
    <a:masterClrMapping/>
  </p:clrMapOvr>
  <mc:AlternateContent xmlns:mc="http://schemas.openxmlformats.org/markup-compatibility/2006" xmlns:p14="http://schemas.microsoft.com/office/powerpoint/2010/main">
    <mc:Choice Requires="p14">
      <p:transition spd="slow" p14:dur="2000" advTm="132138"/>
    </mc:Choice>
    <mc:Fallback xmlns="">
      <p:transition spd="slow" advTm="13213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E85A6C-1476-C318-2AF7-DE6190C7A5CD}"/>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D270D809-7D37-7A6C-FB78-CB017AD61725}"/>
              </a:ext>
            </a:extLst>
          </p:cNvPr>
          <p:cNvSpPr>
            <a:spLocks noGrp="1"/>
          </p:cNvSpPr>
          <p:nvPr>
            <p:ph type="title"/>
          </p:nvPr>
        </p:nvSpPr>
        <p:spPr>
          <a:xfrm>
            <a:off x="4140486" y="1520686"/>
            <a:ext cx="7850312" cy="4900661"/>
          </a:xfrm>
        </p:spPr>
        <p:txBody>
          <a:bodyPr>
            <a:noAutofit/>
          </a:bodyPr>
          <a:lstStyle/>
          <a:p>
            <a:pPr algn="just"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كنا قد عرضنا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اتساع الاضرار ال</a:t>
            </a:r>
            <a:r>
              <a:rPr lang="ar-EG" sz="1800" dirty="0">
                <a:solidFill>
                  <a:srgbClr val="FF0000"/>
                </a:solidFill>
                <a:latin typeface="Alexandria regular" pitchFamily="2" charset="-78"/>
                <a:ea typeface="+mn-ea"/>
                <a:cs typeface="Alexandria regular" pitchFamily="2" charset="-78"/>
              </a:rPr>
              <a:t>ناتجة عن الطرح الإعلامي غير المنضبط، إذا كان نشر هذا الطرح عبر الوسائل الرقمية</a:t>
            </a:r>
            <a:r>
              <a:rPr lang="ar-EG" sz="1800" dirty="0">
                <a:solidFill>
                  <a:prstClr val="black"/>
                </a:solidFill>
                <a:latin typeface="Alexandria regular" pitchFamily="2" charset="-78"/>
                <a:ea typeface="+mn-ea"/>
                <a:cs typeface="Alexandria regular" pitchFamily="2" charset="-78"/>
              </a:rPr>
              <a:t> بشكل تفوق عشرات و أحيانا مئات المرات الضرر الناشئ عن طرح مثل هذا الخير بالوسائل الإعلامية التقليدية. فهل يعني هذا </a:t>
            </a:r>
            <a:r>
              <a:rPr lang="ar-EG" sz="1800" u="sng" dirty="0">
                <a:solidFill>
                  <a:prstClr val="black"/>
                </a:solidFill>
                <a:latin typeface="Alexandria regular" pitchFamily="2" charset="-78"/>
                <a:ea typeface="+mn-ea"/>
                <a:cs typeface="Alexandria regular" pitchFamily="2" charset="-78"/>
              </a:rPr>
              <a:t>التشديد علي الإعلاميي</a:t>
            </a:r>
            <a:r>
              <a:rPr lang="ar-EG" sz="1800" dirty="0">
                <a:solidFill>
                  <a:prstClr val="black"/>
                </a:solidFill>
                <a:latin typeface="Alexandria regular" pitchFamily="2" charset="-78"/>
                <a:ea typeface="+mn-ea"/>
                <a:cs typeface="Alexandria regular" pitchFamily="2" charset="-78"/>
              </a:rPr>
              <a:t>ن العاملين في البيئة الرقمية بوضع المزيد من القواعد الأخلاقية أم أن هذا التشدد قد </a:t>
            </a:r>
            <a:r>
              <a:rPr lang="ar-EG" sz="1800" u="sng" dirty="0">
                <a:solidFill>
                  <a:prstClr val="black"/>
                </a:solidFill>
                <a:latin typeface="Alexandria regular" pitchFamily="2" charset="-78"/>
                <a:ea typeface="+mn-ea"/>
                <a:cs typeface="Alexandria regular" pitchFamily="2" charset="-78"/>
              </a:rPr>
              <a:t>يتعارض مع الطبيعية المتغيرة لوسائل التواصل و النشر الرقمية </a:t>
            </a:r>
            <a:r>
              <a:rPr lang="ar-EG" sz="1800" dirty="0">
                <a:solidFill>
                  <a:prstClr val="black"/>
                </a:solidFill>
                <a:latin typeface="Alexandria regular" pitchFamily="2" charset="-78"/>
                <a:ea typeface="+mn-ea"/>
                <a:cs typeface="Alexandria regular" pitchFamily="2" charset="-78"/>
              </a:rPr>
              <a:t>و التي قد لا تسمح بمراعاة القواعد الأخلاقية التقليدية أصلا حتي نشددها.</a:t>
            </a:r>
            <a:endParaRPr kumimoji="0" lang="ar-EG" sz="1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a:extLst>
              <a:ext uri="{FF2B5EF4-FFF2-40B4-BE49-F238E27FC236}">
                <a16:creationId xmlns:a16="http://schemas.microsoft.com/office/drawing/2014/main" id="{30EB9913-61FB-8E56-C02A-505A780C5293}"/>
              </a:ext>
            </a:extLst>
          </p:cNvPr>
          <p:cNvSpPr txBox="1"/>
          <p:nvPr/>
        </p:nvSpPr>
        <p:spPr>
          <a:xfrm>
            <a:off x="5434174" y="722718"/>
            <a:ext cx="6097712" cy="876522"/>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ثالثا: مدي ارتباط التشديد علي احترام اخلاقيات باتساع ضرر الإعلام الرقمي.</a:t>
            </a:r>
          </a:p>
        </p:txBody>
      </p:sp>
      <p:pic>
        <p:nvPicPr>
          <p:cNvPr id="2" name="Picture 1">
            <a:extLst>
              <a:ext uri="{FF2B5EF4-FFF2-40B4-BE49-F238E27FC236}">
                <a16:creationId xmlns:a16="http://schemas.microsoft.com/office/drawing/2014/main" id="{483C3BF8-10BE-1396-92B9-4A6B245ED38A}"/>
              </a:ext>
            </a:extLst>
          </p:cNvPr>
          <p:cNvPicPr>
            <a:picLocks noChangeAspect="1"/>
          </p:cNvPicPr>
          <p:nvPr/>
        </p:nvPicPr>
        <p:blipFill>
          <a:blip r:embed="rId2"/>
          <a:stretch>
            <a:fillRect/>
          </a:stretch>
        </p:blipFill>
        <p:spPr>
          <a:xfrm>
            <a:off x="907756" y="993437"/>
            <a:ext cx="2914141" cy="4871126"/>
          </a:xfrm>
          <a:prstGeom prst="rect">
            <a:avLst/>
          </a:prstGeom>
        </p:spPr>
      </p:pic>
    </p:spTree>
    <p:extLst>
      <p:ext uri="{BB962C8B-B14F-4D97-AF65-F5344CB8AC3E}">
        <p14:creationId xmlns:p14="http://schemas.microsoft.com/office/powerpoint/2010/main" val="1248217288"/>
      </p:ext>
    </p:extLst>
  </p:cSld>
  <p:clrMapOvr>
    <a:masterClrMapping/>
  </p:clrMapOvr>
  <mc:AlternateContent xmlns:mc="http://schemas.openxmlformats.org/markup-compatibility/2006" xmlns:p14="http://schemas.microsoft.com/office/powerpoint/2010/main">
    <mc:Choice Requires="p14">
      <p:transition spd="slow" p14:dur="2000" advTm="201223"/>
    </mc:Choice>
    <mc:Fallback xmlns="">
      <p:transition spd="slow" advTm="20122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4912BC-2B68-9D9D-B84E-34370FCAF1A9}"/>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C1024FB-6CBB-DEA3-2120-9A355ECFAE87}"/>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أخلاقيات الإعلام الجديد:</a:t>
            </a:r>
            <a:br>
              <a:rPr kumimoji="0" lang="en-US"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يقصد بالأخلاقيات المهنية في الإعلام الجديد: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أخلاقيات الصحافي في تعامله مع مادته الإعلامية على الانترنت</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سواء أكانت من أجل نشرها في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موقع مؤسسته الإعلامية أي موقعه المهني، أ</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من أجل نشرها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على صفحته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على</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الفايسبوك، أو في حسابه على تويتر أو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أنستغرام</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أي من مواقع التواصل الاجتماعي الأخرى.</a:t>
            </a:r>
            <a:endParaRPr kumimoji="0" lang="ar-EG" sz="1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1E8C9379-AF04-55C4-02DE-20434C610C8B}"/>
              </a:ext>
            </a:extLst>
          </p:cNvPr>
          <p:cNvPicPr>
            <a:picLocks noChangeAspect="1"/>
          </p:cNvPicPr>
          <p:nvPr/>
        </p:nvPicPr>
        <p:blipFill>
          <a:blip r:embed="rId2"/>
          <a:stretch>
            <a:fillRect/>
          </a:stretch>
        </p:blipFill>
        <p:spPr>
          <a:xfrm>
            <a:off x="803957" y="0"/>
            <a:ext cx="2905015" cy="6030930"/>
          </a:xfrm>
          <a:prstGeom prst="rect">
            <a:avLst/>
          </a:prstGeom>
        </p:spPr>
      </p:pic>
    </p:spTree>
    <p:extLst>
      <p:ext uri="{BB962C8B-B14F-4D97-AF65-F5344CB8AC3E}">
        <p14:creationId xmlns:p14="http://schemas.microsoft.com/office/powerpoint/2010/main" val="3296842456"/>
      </p:ext>
    </p:extLst>
  </p:cSld>
  <p:clrMapOvr>
    <a:masterClrMapping/>
  </p:clrMapOvr>
  <mc:AlternateContent xmlns:mc="http://schemas.openxmlformats.org/markup-compatibility/2006" xmlns:p14="http://schemas.microsoft.com/office/powerpoint/2010/main">
    <mc:Choice Requires="p14">
      <p:transition spd="slow" p14:dur="2000" advTm="92079"/>
    </mc:Choice>
    <mc:Fallback xmlns="">
      <p:transition spd="slow" advTm="9207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8A6985-BAD0-7280-9EC9-E5403DC4C75D}"/>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6BD4DF7E-B3BB-BF72-29FA-24F53782944C}"/>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وهو ما دفع ببعض المؤسسات الإعلامية والاتحادات المهنية إلى وضع مجموعة من المبادئ والقواعد ضمن مواثيق مهنية بغية تنظيم استخدام مواقع التواصل الاجتماعي من قبل الصحفيين المنتمين إليها.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ويعد دليل الجمعية الوطنية الأمريكية لناشري الأخبار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من أبرز النماذج العالمية لهذه المواثيق الأخلاقية في البيئة الرقمية. ويتضمن هذا الدليل عشر قواعد كبرى وضعتها الصحف الأمريكية لتنظيم استخدام الصحفيين للشبكات الاجتماعية وتتمثل هذه القواعد في:</a:t>
            </a:r>
            <a:endParaRPr kumimoji="0" lang="ar-EG" sz="1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2A6307AC-622D-83EC-36A0-4FC380D6BA75}"/>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3311513809"/>
      </p:ext>
    </p:extLst>
  </p:cSld>
  <p:clrMapOvr>
    <a:masterClrMapping/>
  </p:clrMapOvr>
  <mc:AlternateContent xmlns:mc="http://schemas.openxmlformats.org/markup-compatibility/2006" xmlns:p14="http://schemas.microsoft.com/office/powerpoint/2010/main">
    <mc:Choice Requires="p14">
      <p:transition spd="slow" p14:dur="2000" advTm="33662"/>
    </mc:Choice>
    <mc:Fallback xmlns="">
      <p:transition spd="slow" advTm="3366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7EC025-30BF-CD53-4F2B-0C2D01AFDC1E}"/>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BA247688-E47F-2ABD-0B57-C696F0738571}"/>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القاعدة الأولى: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المبادئ الأخلاقية التقليدية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يجب أن تطبق في الفضاء الإلكتروني، بمعنى أنه لا يمكن للصحفي أن ينشر مالا</a:t>
            </a:r>
            <a:r>
              <a:rPr kumimoji="0" lang="en-US"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يرتضي نشره في الصحيفة، بالإضافة إلى أنه لا يوجد مبرر أن لا تطبق القواعد التقليدية الأخلاقية على المجال</a:t>
            </a:r>
            <a:r>
              <a:rPr kumimoji="0" lang="en-US"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الإلكتروني.</a:t>
            </a:r>
            <a:br>
              <a:rPr kumimoji="0" lang="en-US"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القاعدة الثانية: يجب على الصحفي أن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يتحمل مسؤولية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كل ما يكتبه، حيث يجب على الصحفي أن يتحمل كل ما ينشره</a:t>
            </a:r>
            <a:r>
              <a:rPr kumimoji="0" lang="en-US"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على الانترنت لأنه يصبح عاما، حتى وإن كانت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صفحة الصحفي خاصة وشخصية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وغير مرتبطة بالمؤسسة الإعلامية.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9A670911-0699-EEB5-B414-BEDF901EC3D1}"/>
              </a:ext>
            </a:extLst>
          </p:cNvPr>
          <p:cNvPicPr>
            <a:picLocks noChangeAspect="1"/>
          </p:cNvPicPr>
          <p:nvPr/>
        </p:nvPicPr>
        <p:blipFill>
          <a:blip r:embed="rId2"/>
          <a:stretch>
            <a:fillRect/>
          </a:stretch>
        </p:blipFill>
        <p:spPr>
          <a:xfrm>
            <a:off x="756295" y="1357352"/>
            <a:ext cx="3090940" cy="3785944"/>
          </a:xfrm>
          <a:prstGeom prst="rect">
            <a:avLst/>
          </a:prstGeom>
        </p:spPr>
      </p:pic>
    </p:spTree>
    <p:extLst>
      <p:ext uri="{BB962C8B-B14F-4D97-AF65-F5344CB8AC3E}">
        <p14:creationId xmlns:p14="http://schemas.microsoft.com/office/powerpoint/2010/main" val="3638801118"/>
      </p:ext>
    </p:extLst>
  </p:cSld>
  <p:clrMapOvr>
    <a:masterClrMapping/>
  </p:clrMapOvr>
  <mc:AlternateContent xmlns:mc="http://schemas.openxmlformats.org/markup-compatibility/2006" xmlns:p14="http://schemas.microsoft.com/office/powerpoint/2010/main">
    <mc:Choice Requires="p14">
      <p:transition spd="slow" p14:dur="2000" advTm="45540"/>
    </mc:Choice>
    <mc:Fallback xmlns="">
      <p:transition spd="slow" advTm="4554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192A2-5455-78F7-9607-509621701B1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F9CA5B2-60D0-88EA-6882-C8737A7A53D2}"/>
              </a:ext>
            </a:extLst>
          </p:cNvPr>
          <p:cNvSpPr>
            <a:spLocks noGrp="1"/>
          </p:cNvSpPr>
          <p:nvPr>
            <p:ph type="title"/>
          </p:nvPr>
        </p:nvSpPr>
        <p:spPr>
          <a:xfrm>
            <a:off x="4140486" y="1520686"/>
            <a:ext cx="7850312" cy="4900661"/>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القاعدة الثالثة: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التفاعل مع القراء لكن بطريقة مهنية</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حيث يمكن للصحفي أن يطلع على الأحداث وجمع المعلومات ولكن</a:t>
            </a:r>
            <a:r>
              <a:rPr kumimoji="0" lang="en-US"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للانخراط في العالم الافتراضي حدود.</a:t>
            </a:r>
            <a:br>
              <a:rPr kumimoji="0" lang="en-US"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القاعدة الرابعة: لا ينبغي نشر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المعلومات الحصرية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على "الفيسبوك" أو على "تويتر" بل على موقع الصحيفة.</a:t>
            </a:r>
            <a:br>
              <a:rPr kumimoji="0" lang="en-US"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القاعدة الخامسة: انتبه إلى نظرة الآخرين إليك، إذ يجب على الصحفي تجنب صراع المصالح،، ومحاولة التحكم فيما ينشره من بيانات بشكل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لا يبدو فيه الصحفي نصيرا لمجموعة معينة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 يكشف تضارب المصالح.</a:t>
            </a:r>
            <a:endParaRPr kumimoji="0" lang="ar-EG" sz="1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00040C61-B2A9-B59D-4021-778F21CD2CC1}"/>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741319976"/>
      </p:ext>
    </p:extLst>
  </p:cSld>
  <p:clrMapOvr>
    <a:masterClrMapping/>
  </p:clrMapOvr>
  <mc:AlternateContent xmlns:mc="http://schemas.openxmlformats.org/markup-compatibility/2006" xmlns:p14="http://schemas.microsoft.com/office/powerpoint/2010/main">
    <mc:Choice Requires="p14">
      <p:transition spd="slow" p14:dur="2000" advTm="159608"/>
    </mc:Choice>
    <mc:Fallback xmlns="">
      <p:transition spd="slow" advTm="15960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B8D30-30E2-3BF5-99FB-89ACD8B8B2AA}"/>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80AE6D48-556B-972C-3D14-6FE3792A13C2}"/>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القاعدة السادسة: تأكد من أصالة وصحة ما تقرأه على الشبكة، حيث يتمثل دور المؤسسات الإعلامية والصحفيين هو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التأكد من المعلومات المنشورة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ومن مصداقيتها، ويجب على كل صحفي أن يكون حارس بوابة جيد.</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القاعدة السابعة: قدم نفسك دائما على أنك صحفي،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فلا يمكن للصحفي أن يخفي هويته</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سواء كان ذلك في الفعاليات الصحفية التقليدية وعند ممارسة مهنته في الميدان أو على شبكة الانترنت.</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713A6DA2-3111-16AE-C71A-9C439B94ED3C}"/>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1923178956"/>
      </p:ext>
    </p:extLst>
  </p:cSld>
  <p:clrMapOvr>
    <a:masterClrMapping/>
  </p:clrMapOvr>
  <mc:AlternateContent xmlns:mc="http://schemas.openxmlformats.org/markup-compatibility/2006" xmlns:p14="http://schemas.microsoft.com/office/powerpoint/2010/main">
    <mc:Choice Requires="p14">
      <p:transition spd="slow" p14:dur="2000" advTm="69625"/>
    </mc:Choice>
    <mc:Fallback xmlns="">
      <p:transition spd="slow" advTm="6962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89AB5-5A70-E797-319A-D10FC0844C1E}"/>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97DD11C-971E-6067-580A-6FDC51F23D8C}"/>
              </a:ext>
            </a:extLst>
          </p:cNvPr>
          <p:cNvSpPr>
            <a:spLocks noGrp="1"/>
          </p:cNvSpPr>
          <p:nvPr>
            <p:ph type="title"/>
          </p:nvPr>
        </p:nvSpPr>
        <p:spPr>
          <a:xfrm>
            <a:off x="4140486" y="1520686"/>
            <a:ext cx="7850312" cy="4900661"/>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القاعدة الثامنة: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الوسائط الاجتماعية هي أدوات وليست لعبة</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فالصحفيون يمثلون مؤسساتهم ولا يمكن لهم أن يتصرفوا بطريقة غير مقبولة على الشبكة، ومن ركائز أخلاقيات الشبكات الاجتماعية الضرورية الاعتماد على المصادر الأساسية.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القاعدة التاسعة: كن شفافا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واعترف بأخطائك.</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القاعدة العاشرة: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حافظ على سرية الحياة الداخلية للمؤسسة</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أي عدم إفشاء الأسرار الخاصة بهيئة التحرير الإعلامية:</a:t>
            </a:r>
            <a:endParaRPr kumimoji="0" lang="ar-EG" sz="1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7880DD63-7E6D-5C0A-22B7-B9DB23FE81F7}"/>
              </a:ext>
            </a:extLst>
          </p:cNvPr>
          <p:cNvPicPr>
            <a:picLocks noChangeAspect="1"/>
          </p:cNvPicPr>
          <p:nvPr/>
        </p:nvPicPr>
        <p:blipFill>
          <a:blip r:embed="rId2"/>
          <a:stretch>
            <a:fillRect/>
          </a:stretch>
        </p:blipFill>
        <p:spPr>
          <a:xfrm>
            <a:off x="619661" y="1987973"/>
            <a:ext cx="3090940" cy="3785944"/>
          </a:xfrm>
          <a:prstGeom prst="rect">
            <a:avLst/>
          </a:prstGeom>
        </p:spPr>
      </p:pic>
    </p:spTree>
    <p:extLst>
      <p:ext uri="{BB962C8B-B14F-4D97-AF65-F5344CB8AC3E}">
        <p14:creationId xmlns:p14="http://schemas.microsoft.com/office/powerpoint/2010/main" val="1980996282"/>
      </p:ext>
    </p:extLst>
  </p:cSld>
  <p:clrMapOvr>
    <a:masterClrMapping/>
  </p:clrMapOvr>
  <mc:AlternateContent xmlns:mc="http://schemas.openxmlformats.org/markup-compatibility/2006" xmlns:p14="http://schemas.microsoft.com/office/powerpoint/2010/main">
    <mc:Choice Requires="p14">
      <p:transition spd="slow" p14:dur="2000" advTm="69264"/>
    </mc:Choice>
    <mc:Fallback xmlns="">
      <p:transition spd="slow" advTm="6926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1163" y="122383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سادسا: المراجع</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endParaRPr kumimoji="0" lang="en-US" sz="18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499C2AF-62CB-0E62-F3DF-8E00FAEFD7DD}"/>
              </a:ext>
            </a:extLst>
          </p:cNvPr>
          <p:cNvSpPr txBox="1"/>
          <p:nvPr/>
        </p:nvSpPr>
        <p:spPr>
          <a:xfrm>
            <a:off x="2087688" y="2788410"/>
            <a:ext cx="8016623" cy="2862322"/>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	ليلى عبد المجيد التنظيم التشريعي والقانوني للإعلام التقليدي والإلكتروني، العربي للنشر والتوزيع 2020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إبراهيم السيد حسنين أخلاقيات الإعلام وقوانينه مؤسسة طيبة للنشر والتوزيع 2015.</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 عماد الدين علي أحمد جابر، الضوابط المهنية والقانونية لحماية الخصوصية الفردية في التشريعات الإعلامية العربية، دراسة تحليلية مقارنة، يونيو 2021.</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634563552"/>
      </p:ext>
    </p:extLst>
  </p:cSld>
  <p:clrMapOvr>
    <a:masterClrMapping/>
  </p:clrMapOvr>
  <mc:AlternateContent xmlns:mc="http://schemas.openxmlformats.org/markup-compatibility/2006" xmlns:p14="http://schemas.microsoft.com/office/powerpoint/2010/main">
    <mc:Choice Requires="p14">
      <p:transition p14:dur="10" advTm="82561"/>
    </mc:Choice>
    <mc:Fallback xmlns="">
      <p:transition advTm="8256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84178" y="1223830"/>
            <a:ext cx="390203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سابعا: الخاتمة</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7190597" y="2063168"/>
            <a:ext cx="4602879" cy="3511600"/>
          </a:xfrm>
          <a:prstGeom prst="rect">
            <a:avLst/>
          </a:prstGeom>
        </p:spPr>
      </p:pic>
      <p:sp>
        <p:nvSpPr>
          <p:cNvPr id="9" name="TextBox 8">
            <a:extLst>
              <a:ext uri="{FF2B5EF4-FFF2-40B4-BE49-F238E27FC236}">
                <a16:creationId xmlns:a16="http://schemas.microsoft.com/office/drawing/2014/main" id="{52CE9539-E12A-DA37-ED35-CEAFB15BCDB5}"/>
              </a:ext>
            </a:extLst>
          </p:cNvPr>
          <p:cNvSpPr txBox="1"/>
          <p:nvPr/>
        </p:nvSpPr>
        <p:spPr>
          <a:xfrm>
            <a:off x="735322" y="2063168"/>
            <a:ext cx="6097712" cy="2123017"/>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أخلاقيات العمل في الإعلام الرقمي الإضافية المقررة من المهنيين.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أخلاقيات العمل في الإعلام الرقمي المقررة قانونا.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ثالثا : مدي ارتباط التشديد علي احترام اخلاقيات باتساع ضرر الإعلام الرقمي.</a:t>
            </a:r>
          </a:p>
        </p:txBody>
      </p:sp>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227963"/>
    </mc:Choice>
    <mc:Fallback xmlns="">
      <p:transition advTm="22796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420"/>
    </mc:Choice>
    <mc:Fallback xmlns="">
      <p:transition spd="slow" advTm="942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82CEB30-89D7-450A-88AA-33A505FD3ADD}"/>
</file>

<file path=customXml/itemProps2.xml><?xml version="1.0" encoding="utf-8"?>
<ds:datastoreItem xmlns:ds="http://schemas.openxmlformats.org/officeDocument/2006/customXml" ds:itemID="{CFC8D44D-3BA0-4CE5-8403-9A32DD16CD7B}"/>
</file>

<file path=customXml/itemProps3.xml><?xml version="1.0" encoding="utf-8"?>
<ds:datastoreItem xmlns:ds="http://schemas.openxmlformats.org/officeDocument/2006/customXml" ds:itemID="{84E81AAC-0D00-4E7B-A446-B8560DC2234A}"/>
</file>

<file path=docProps/app.xml><?xml version="1.0" encoding="utf-8"?>
<Properties xmlns="http://schemas.openxmlformats.org/officeDocument/2006/extended-properties" xmlns:vt="http://schemas.openxmlformats.org/officeDocument/2006/docPropsVTypes">
  <TotalTime>13747</TotalTime>
  <Words>3313</Words>
  <Application>Microsoft Office PowerPoint</Application>
  <PresentationFormat>Widescreen</PresentationFormat>
  <Paragraphs>80</Paragraphs>
  <Slides>46</Slides>
  <Notes>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46</vt:i4>
      </vt:variant>
    </vt:vector>
  </HeadingPairs>
  <TitlesOfParts>
    <vt:vector size="53" baseType="lpstr">
      <vt:lpstr>Alexandria regular</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مصادر سلوكيات وأخلاقيات المهنة الإعلامية: تأتي سلوكيات المشتغلين في وسائل الإعلام من عدة مصادر بعضها يأتي من المجتمع الذي يعيش فيه الإعلامي، والبعض الآخر يأتي من المؤسسة الإعلامية التي ينتمي إليها، وكل هذه السلوكيات ومبادئ العمل الصحفي تكون مؤطره من قبل الدستور والقوانين المطبقة في البلد الذي يوجد فيه الصحفي، ويمكن أن نقسم أخلاقيات المهنة إلي فئتين أساسيتين: أولا: أخلاقيات العمل في الإعلام الرقمي المقررة من المهنيين.  ثانيا: أخلاقيات العمل في الإعلام الرقمي الإضافية المقررة قانونا.  </vt:lpstr>
      <vt:lpstr>تعرف أخلاقيات المهنة كذلك بأنها: مجموعة القيم والأعراف والتقاليد التي يتفق عليها أفراد مهنة ما حول ما هو حق وعدل في نظرهم وما يعتبرونه أساسا لتعاملهم وتنظيم أمورهم وسلوكهم في إطار المهنة، ويعبر المجتمع عن استيائه واستنكاره لأي خروج عن هذه عن هذه الأخلاق بأشكال مختلفة، تتراوح بين عدم الرضا وبين المقاطعة والعقوبات المادية</vt:lpstr>
      <vt:lpstr>عرف هونبرغ الأخلاق المهنية للإعلامي أو الصحفي بأنها: "تلك الالتزامات الأساسية التي يجب أن يتحلى بها كل صحفي، والمتمثلة في ضرورة العمل من أجل الوصول إلى تغطية صحفية منصفة وشاملة ودقيقة ، صادقة وواضحة مع مراعاة حماية المصادر وتحقيق الصالح العام، عبر احترام القانون وحقوق الحياة الخاصة وحرمتها وتصويب الأخطاء المتعلقة بالنشر الصحفي</vt:lpstr>
      <vt:lpstr> وتتلخص أهم أخلاقيات المهنة الإعلامية في: 1- الصدق: هو ركيزة أدبيات التعامل مع المادة الإعلامية، فالحقيقة هي أساس العمل الإعلامي والرسالة الإعلامية تسعى للوصول إليها. والوصول إلى الحقيقة يتطلب بدل الجهد والمشقة من قبل الإعلاميين من اجل الوصول إلى مصادره، ولكن دون اللجوء إلى الطرق الملتوية، بل لابد من الالتزام بالطرق السوية التي يسمح بها القانون. </vt:lpstr>
      <vt:lpstr> 2- احترام الكرامة الإنسانية: الإعلامي مطالب بالامتناع عن نشر أي معلومات من شأنها أن تحط من قدر الإنسان، أو تنقص من اعتباره، أو تسيء إلى كرامته وسمعته. كل تتطلب من الإعلاميين استخدام الوسائل والطرق القانونية للحصول على المعلومات بعيدا عن الخداع والابتزاز والتلاعب. </vt:lpstr>
      <vt:lpstr> 3- النزاهة والاستقلالية: الاستقلالية عبارة عن معيار أخلاقي مهني متعلق بالسلوك الفردي، وعليه استقلالية المهنة ونزاهة الإعلامي في جمع الأنباء والمعلومات والآراء من المصادر المختلفة، والنزاهة لا تشمل الصحفيين المحترفين وحدهم، بل تمتد لتشمل كل العاملين الآخرين في وسائل الإعلام الجماهيري، كما يجب على الإعلامي ألا يقبل أي هدية أو امتيازات يمكن أن تكون عامل مساومة على استقلاليته ونزاهته. </vt:lpstr>
      <vt:lpstr>4- المسؤولية: إن حق الناس عامة في معرفة الأحداث المهمة والمثيرة للاهتمام العام هي الرسالة المهيمنة لوسائل الإعلام. وإن الغرض من نشر الأخبار والآراء المتنورة، هو خدمة المصلحة العامة.  </vt:lpstr>
      <vt:lpstr>5- العدالة: وهي تقتضي توخي الحكمة في عرض المواد الإعلامية وتجنب الانحياز لثقافة أو فئة بعينها، فالتعامل مع الجميع يكون وفقا لمبدأ أن المواطنين متساوون في الحقوق والواجبات أمام القانون وأمام وسائل الإعلام أيضا.</vt:lpstr>
      <vt:lpstr>6- الموضوعية: طبعا من الصعب جدا الحديث عن الموضوعية في الصحافة أو مجرد تعريفها. لذلك أضفنا التوازن إلي الموضوعية ليتكاملا بمعني أن يسعى الصحفي إلي عرض وجهات النظر   المتنوعة، وان يعرض الوقائع الضرورية كي يتمكن الجمهور من الإلمام بالخبر من زواياه المتعددة، لا أن يعطي جزءا من الوقائع أو أن يعاجل الحدث من زاوية واحدة. كم من المرات قامت الصحافة بجملات تبين لاحقا أنها تحاملت علي أشخاص، وأنها كانت من منظور شخصي، وأنها  لم تفسح المجال للطرف الأخر للتعبير عن الرأي أو الدفاع عن النفس . وكم من مرة وقفت إلي جانب أطراف معينة في تحيز واضح يضر بالتوازن الضروري لفهم الخبر. ان التعاطي مع الأخبار بشكل مجتزأ وغير كامل يتعارض وبلا شك مع أخلاقيات المهنة</vt:lpstr>
      <vt:lpstr>على الرغم من أن الأصل العام في اخلاقيات مهنة الاعلام انها تقاليد وضعها المهنيين بأنفسهم لأنفسهم، إلا انه منع تطور الأنظمة القانونية ووضع المزيد من المزيد من القواعد القانونية الحاكمة للإعلام تسربت العديد من هذه القواعد الأخلاقية لتصبح ملزمة قانونا بل ووضع القانون عقوبات لمثل  هذه المخالفات.  وقد ترد هذه الاخلاقيات ضمن ثلاث اشكال أو ثلاث حالات نوردها تفصيلا فيما يلي وهي : الحالة الأولي: ايراد القواعد الأخلاقية ضمن القوانين الإعلامية كجزء فيها. الحالة الثانية: وضع تنظيم قانوني كامل لتنظيم اخلاقيات النشر الإعلامي حول موضوع معين. الحالة الثالثة: ايراد الاخلاقيات في مواثيق الشرف الملزمة قانونا.</vt:lpstr>
      <vt:lpstr> الحالة الأولي: ايراد قواعد الاخلاقيات ضمنا كجزء من قانون الاعلام  ( القانون السعودي مثالا)   جاء قانون الاعلام المرئي و المسموع السعودي لينظم في المادة الخامسة بعض اخلاقيات العمل الصحفي و من ذلك القواعد الأخلاقية التالية:  1- حرص القوانين المختلفة علي الزام الإعلاميين بالصدق:   عدم بث أي محتوى إعلامي يتضمن معلومات كاذبة لا تستند إلى حقائق ومعلومات موثقة، أو فيه تعدٍّ على حرمة الحياة الخاصة للأفراد."( م 5 ميثاق الاعلام المرئي و المسموع    </vt:lpstr>
      <vt:lpstr>3- الحفاظ علي السلام الداخلي للدولة و علاقتها بالدول الأخرى: - عدم التعرض إلى ما من شأنه إثارة النعرات والفرقة والكراهية بين المواطنين، والتحريض على العنف، وتهديد السلم المجتمعي.  - احترام الذات الإنسانية. - عدم التعرض إلى ما من شأنه الإساءة إلى علاقات المملكة بالدول العربية أو الإسلامية، أو الصديقة. - عدم التعرض إلى ما من شأنه الحض على الإرهاب، وتهديد السلم الوطني، أو الدولي. ( م 5 ميثاق الاعلام المرئي و المسموع)      </vt:lpstr>
      <vt:lpstr>4- الحفاظ علي الامن العام و الاداب و الصحة العامة:  - عدم الإخلال بالنظام العام، والأمن الوطني، ومقتضيات المصلحة العامة - عدم عرض المحتوى الإعلامي المخل بالآداب العامة، أو الذي يظهر العري واللباس غير المحتشم، أو يثير الغرائز، أو الذي يستخدم لغة مبتذلة. - التزام جميع المذيعات العاملات في القنوات التلفزيونية المرخص لها بالعمل في المملكة؛ بالزي الساتر والمظهر المحتشم، وتحدد اللائحة مواصفاته ودرجات ستره بما يتوافق مع الشريعة الإسلامية، والأعراف السائدة بخصوص زي المرأة في المملكة. - عدم ترويج المخدرات، أو استحسانها، أو المؤثرات العقلية، أو الكحول، أو التبغ، أو منتجاتها. ( م 5 ميثاق الاعلام المرئي و المسموع)      </vt:lpstr>
      <vt:lpstr>4- حسن العرض الإعلامي و الحرص على وقت المتلقي  المحافظة على التوازن بين وقت الإعلان والمحتوى الإعلامي بما لا يؤثر سلباً على نوعية الاستماع والمشاهدة وجودتهما. ( م 5 ميثاق الاعلام المرئي و المسموع      </vt:lpstr>
      <vt:lpstr>الحالة الثانية: تنظيم قانوني كامل لوضع اخلاقيات حول موضوع منفصل:  و أحيانا تلجا الدول إلي إصدار تنظيم قانوني كامل لأخلاقيات النشر حول بعض المواضيع الهامة و مثال ذلك قرار رقم 22 لسنة 2022، الخاص بإصدار كود "أخلاقيات نشر أخبار الجريمة والتحقيقات"، والذي نشر بالجريدة الرسمية  المصرية بالعدد رقم 108 الصادر بتاريخ 16 مايو 2022. ( مثالا)  لتنظيم النشر حتي في الحالات المسموح بالنشر الإعلامي فيها.    </vt:lpstr>
      <vt:lpstr>   أ-  الاعتدال والحياد والموضوعية:   1- التحلي بالصدق والحياد والموضوعية في تناول أخبار الجرائم  2- مراعاة عدم الترويج أو دعم رواية أحد الأطراف على حساب طرف آخر أو لصالحه  3- العمل على تحقيق التوازن بين التغطية الاستقصائية والتغطية الخبرية للجريمة  4- عدم التهوين أو التهويل في النشر أو التغطية       </vt:lpstr>
      <vt:lpstr> ب- عدم النقل عن المصادر المجهلة ووسائل التواصل الاجتماعي:   1- عدم استقاء أخبار الجريمة من مصادر مجهلة أو السوشيال ميديا  2- الابتعاد عن نقل أو نشر الشائعات  3- التحقق من دقة الخبر قبل نشره  4- إجراء الفحص القانوني الداخلي اللازم للمحتوى قبل البث أو النشر  5- الإلمام الكامل بالمعلومات والبيانات المتصلة بموضوع النشر أو البث      </vt:lpstr>
      <vt:lpstr>    ث- المتهم بريء حتى تثبت إدانته بحكم قضائي:   1- العمل دائمًا طبقًا للقاعدة القانونية (المتهم بريء حتى تثبت إدانته بحكم قضائي)  2- يجب عدم نشر صور أو أسماء المشتبه بهم أو المتهمين طالما لم تتم إدانتهم بحكم قضائي  وعند وجود ضرورة مهنية أو مجتمعية تقتضي النشر أو البث، فيجب أن يتم إخفاء الأسماء       </vt:lpstr>
      <vt:lpstr> ج- مكافحة الجريمة هو الهدف والغرض النهائي لنشر أخبار الجرائم والتحقيقات:.  1- الهدف الأساسي من نشر أخبار الجريمة هو مكافحتها والتحذير من خطرها 2-العمل على استهجان ارتكابها بوصفه سلوكًا مخالفًا للقانون وليس تحقيق نِسب المشاهدة أو زيادة التفاعل أو المبيعات       </vt:lpstr>
      <vt:lpstr>   ح- عدم نشر المشاهد الصادمة أو القاسية:   1- عدم نشر صور أو مشاهد أو مقاطع بشعة أو غير مقبولة أو صادمة أو قاسية أو صور الجثث  2- عند وجود ضرورة مهنية أو مجتمعية تقتضي ذلك في إطار الضوابط المهنية، فيجب التحذير من المحتوى الحساس قبل إتاحة الاطلاع عليه  3- يجب أن يكون النشر أو البث في إطار من احترام الحق في الخصوصية والكرامة الإنسانية ومراعاة حرمة الموتى       </vt:lpstr>
      <vt:lpstr>  خ- الحرص الشديد عند نشر جرائم الشرف والجرائم المتعلقة بأعراض الأفراد  1- توخي الحذر الشديد عند نشر أخبار الجرائم المتعلقة بالشرف أو أعراض الأفراد أو العلاقات الزوجية لما لها من خصوصية  2- يحظر نشر صور وأسماء ضحايا جرائم الاغتصاب أو التحرش          </vt:lpstr>
      <vt:lpstr>  ذ- احترام الوضع القانوني الخاص للأطفال كمتهمين أو شهود أو مجني عليهم:   1- يجب على وسائل الإعلام والصحف الالتزام بالأوضاع القانونية المقررة للتعامل مع الطفل سواء كان متهمًا أو من الشهود عليها، أو كان من ضحاياها 2- يجب إخفاء شخصية الطفل وعدم ذكر اسمه أو ذويه، أو إبراز معلومات تؤدي للكشف عن شخصيته 3- إذا اقتضت الضرورة المهنية أو المجتمعية التعامل المباشر مع الطفل، فيجب أن يكون ذلك في أضيق الحدود، وعلى سبيل الاستثناء وبالشكل الذي يحفظ كرامته وكرامة ذويه.  </vt:lpstr>
      <vt:lpstr> ر- عدم نشر أخبار تتضمن خطاباً للكراهية أو تشجع عليه:   1- عدم نشر خطاب الكراهية أو ما يشجع عليه 2- يقصد بخطاب الكراهية كل خطاب علني أو تصريح علني يتضمن تميزًا أو إساءة أو إهانة لفرد على أساس اللغة أو اللون أو الجنس أو العمر أو الديانة أو العجز الجسدي أو المستوى الاجتماعي أو الانتماء السياسي أو الجغرافي، أو يتضمن دعوة للعنصرية أو ممارسة العنف أو العدوان أو التعسف ضد فرد أو مجموعة من الأفراد، على أي أساس مما تًقدَّم          </vt:lpstr>
      <vt:lpstr>    ز- تجنب التغطية السطحية لأخبار الجرائم: 1- يُراعى مناقشة الجرائم بعمق للبحث عن أسباب ودوافع الجريمة، والحلول المناسبة لمعالجتها  2- التركيز على الجرائم التي قد تمثل ظواهر مجتمعية بغرض العلاج  3- الابتعاد عن التغطية السطحية التي تركز على الشكل دون المضمون أو التركيز على جوانب محددة بقصد التضليل أو الإساءة  4- التأكيد على قيم التعاون والترابط المجتمعي في مواجهة الجريمة، وإبراز القصص الإيجابية         </vt:lpstr>
      <vt:lpstr>  س- عدم الإفراط في مقدار التفاصيل الواجب نشرها في طرق ارتكاب الجريمة:   1- يُراعى نشر أو بث قدر متوازن عن طرق ارتكاب الجرائم 2- إدراك أن نشر تفاصيل بأكثر مما يلزم قد يساعد بعض ضعاف النفوس على محاكاة السلوك الإجرامي وتكراره، وقد يُسهّل في بعض الأحيان ارتكاب جرائم مماثلة. 3- عدم تفتيح المدارك على الأساليب الجديدة والمبتكرة لارتكاب الجرائم لعدم زيادة معدل ارتكاب الجرائم المماثلة 4- عدم إعطاء صورة بطولية عن المتهمين أو المدانين أو المبالغة في قدراتهم أو إسباغ أوصاف عليهم من شأنها إثارة الإعجاب بهم دون تحقيق التوازن المطلوب         </vt:lpstr>
      <vt:lpstr> ط- التزام الكامل بقرارات حظر النشر:   1- الالتزام الكامل بما تقتضيه الضرورات الفنية للتحقيق  2- الالتزام الكامل بقرارات حظر النشر التي يصدر بها أوامر قضائية  3- يجب التفاعل والتعاطي الإيجابي مع ما ورد بالبندين السابقين            </vt:lpstr>
      <vt:lpstr>ظ- احترام حرمة الحياة الخاصة والخصوصية وضوابط النشر عن الأقارب وضحايا الجرائم: 1- مراعاة واحترام الحق في الخصوصية وحرمة الحياة الخاصة 2- يجب عدم اختراق خصوصية المشاهير والفنانين والشخصيات العامة 3- يحظر نشر صور أو أسماء أقارب المشتبه فيهم أو المتهمين أو إهانتهم 4- يجب التعاطي الإيجابي مع ضحايا الجريمة وتقديم الدعم المعنوي لهم          </vt:lpstr>
      <vt:lpstr>ع- توقى الإضرار بسمعة البلاد بسبب نمط النشر أو البث:   1- يجب الإدراك الواعي والمسئول بأن النشر المتكرر أو غير المبرر والإلحاح في نشر نوع معين من الجرائم، أو لمنطقة جغرافية محددة، أو بشكل يتضمن مبالغة أو تهويلًا قد تضر بسمعة البلاد 2- يجب الأخذ في الاعتبار تأثُّر القطاع السياحي بالنشر غير المهني لبعض الجرائم والأحداث 3- يجب عدم الوقوع في إعطاء صورة نمطية مسبقة عن فئة من المجتمع أو منطقة جغرافية منه     </vt:lpstr>
      <vt:lpstr>غ- دعم جهود أجهزة الشرطة والقضاء وأجهزة إنفاذ القانون:   1- دعم ومساندة جهود أجهزة الشرطة ورجال السلطة العامة والتحقيقات في مكافحة الجريمة، وتعزيز الصورة الإيجابية والدور المهم والتضحيات المقدمة منهم  2- يجب تجنُّب النشر الذي قد يؤدي لفقدان الثقة في سيادة القانون أو أجهزة القضاء والتحقيق  أو التشكيك في الأحكام القضائية أو في دور سلطات ومؤسسات الدولة المعنية بمكافحة الجريمة     </vt:lpstr>
      <vt:lpstr>ف- الحذر عند نشر الأفعال الخطيرة أو الضارة:  1- يجب الحذر عند نشر الأفعال الخطيرة أو التي تتضمن مغامرة أو مخاطر كبيرة 2- يجب عدم نشر الأفعال الضارة التي قد تسبب عند تقليدها من عموم الجمهور أضرارًا جسدية أو نفسية بالغة 3- عند وجود ضرورة مهنية أو مجتمعية تقتضي النشر، فيجب وضع التحذيرات اللازمة قبل إتاحة الاطلاع أو المشاهدة     </vt:lpstr>
      <vt:lpstr>ق- تدريب أطقم التغطية وتأهيلهم:  1- اختيار الأطقم العاملة في مجال تغطية الجرائم بكثير من العناية والدقة  2- التأكد من تمتع هذه الأطقم بالتأهيل اللازم والتدريب المستمر        </vt:lpstr>
      <vt:lpstr>الحالة الثالثة: تنظيم الاخلاقيات عن طريق مواثيق الشرف الملزمة بموجب القانون:  ميثاق شرف الصحفيين السعودي مثالا: - عدم القبول بنشر محتوى يؤدي إلى الكراهية أو التمييز الطائفي أو العنصري... - يحصل الصحفي على المواد الصحفية بأسلوب نزيه وواضح                ... - الصحفيون أصوات مستقلة، ويجب أن يكون واضحا للجمهور ما إذا كان الصحفي يمثل جهة رسمية أو خاصة أو أي انتماء. حتى لا يكون هناك خطورة نتيجة تضارب المصالح. </vt:lpstr>
      <vt:lpstr>- يلتزم الصحفي بنقل المعلومات في أي وسيلة إعلامية بأمانة ومعايير دقيقة ونزيهة وموضوعية... - يلتزم الصحفي بشكل واضح بالاعتراف بأي خطأ والاعتذار عنه وتصحيحه بكل مهنية وشفافية وصدق. - يلتزم الصحفي في عمله بالتمييز بوضوح بين الخبر والرأي. - - عدم القبول بوضع محتوى إعلاني تحت شكل محتوى تحريري. ولابد من التفريق بشكل واضح بينهما، ولابد من التنويه عن المادة الإعلانية في حالة عرضها كمادة تحريرية. - لا يجوز للإعلامي إجراء حوار أو تصوير للقاصرين دون موافقة أولياء أمورهم. - على الصحفي الالتزام بعدم نقل أي نص من مصدر آخر ما لم تتم الإشارة إلى المصدر الأصلي وموافقته وفق قوانين الملكية الفكرية.</vt:lpstr>
      <vt:lpstr>كنا قد عرضنا اتساع الاضرار الناتجة عن الطرح الإعلامي غير المنضبط، إذا كان نشر هذا الطرح عبر الوسائل الرقمية بشكل تفوق عشرات و أحيانا مئات المرات الضرر الناشئ عن طرح مثل هذا الخير بالوسائل الإعلامية التقليدية. فهل يعني هذا التشديد علي الإعلاميين العاملين في البيئة الرقمية بوضع المزيد من القواعد الأخلاقية أم أن هذا التشدد قد يتعارض مع الطبيعية المتغيرة لوسائل التواصل و النشر الرقمية و التي قد لا تسمح بمراعاة القواعد الأخلاقية التقليدية أصلا حتي نشددها.</vt:lpstr>
      <vt:lpstr>أخلاقيات الإعلام الجديد: يقصد بالأخلاقيات المهنية في الإعلام الجديد: أخلاقيات الصحافي في تعامله مع مادته الإعلامية على الانترنت، سواء أكانت من أجل نشرها في موقع مؤسسته الإعلامية أي موقعه المهني، أو من أجل نشرها على صفحته على الفايسبوك، أو في حسابه على تويتر أو أنستغرام أو أي من مواقع التواصل الاجتماعي الأخرى.</vt:lpstr>
      <vt:lpstr>وهو ما دفع ببعض المؤسسات الإعلامية والاتحادات المهنية إلى وضع مجموعة من المبادئ والقواعد ضمن مواثيق مهنية بغية تنظيم استخدام مواقع التواصل الاجتماعي من قبل الصحفيين المنتمين إليها. ويعد دليل الجمعية الوطنية الأمريكية لناشري الأخبار من أبرز النماذج العالمية لهذه المواثيق الأخلاقية في البيئة الرقمية. ويتضمن هذا الدليل عشر قواعد كبرى وضعتها الصحف الأمريكية لتنظيم استخدام الصحفيين للشبكات الاجتماعية وتتمثل هذه القواعد في:</vt:lpstr>
      <vt:lpstr>القاعدة الأولى: المبادئ الأخلاقية التقليدية يجب أن تطبق في الفضاء الإلكتروني، بمعنى أنه لا يمكن للصحفي أن ينشر مالا يرتضي نشره في الصحيفة، بالإضافة إلى أنه لا يوجد مبرر أن لا تطبق القواعد التقليدية الأخلاقية على المجال الإلكتروني.  القاعدة الثانية: يجب على الصحفي أن يتحمل مسؤولية كل ما يكتبه، حيث يجب على الصحفي أن يتحمل كل ما ينشره على الانترنت لأنه يصبح عاما، حتى وإن كانت صفحة الصحفي خاصة وشخصية وغير مرتبطة بالمؤسسة الإعلامية. </vt:lpstr>
      <vt:lpstr> القاعدة الثالثة: التفاعل مع القراء لكن بطريقة مهنية، حيث يمكن للصحفي أن يطلع على الأحداث وجمع المعلومات ولكن للانخراط في العالم الافتراضي حدود.  القاعدة الرابعة: لا ينبغي نشر المعلومات الحصرية على "الفيسبوك" أو على "تويتر" بل على موقع الصحيفة.  القاعدة الخامسة: انتبه إلى نظرة الآخرين إليك، إذ يجب على الصحفي تجنب صراع المصالح،، ومحاولة التحكم فيما ينشره من بيانات بشكل لا يبدو فيه الصحفي نصيرا لمجموعة معينة أو يكشف تضارب المصالح.</vt:lpstr>
      <vt:lpstr>القاعدة السادسة: تأكد من أصالة وصحة ما تقرأه على الشبكة، حيث يتمثل دور المؤسسات الإعلامية والصحفيين هو التأكد من المعلومات المنشورة ومن مصداقيتها، ويجب على كل صحفي أن يكون حارس بوابة جيد.  القاعدة السابعة: قدم نفسك دائما على أنك صحفي، فلا يمكن للصحفي أن يخفي هويته سواء كان ذلك في الفعاليات الصحفية التقليدية وعند ممارسة مهنته في الميدان أو على شبكة الانترنت. </vt:lpstr>
      <vt:lpstr> القاعدة الثامنة: الوسائط الاجتماعية هي أدوات وليست لعبة. فالصحفيون يمثلون مؤسساتهم ولا يمكن لهم أن يتصرفوا بطريقة غير مقبولة على الشبكة، ومن ركائز أخلاقيات الشبكات الاجتماعية الضرورية الاعتماد على المصادر الأساسية.  القاعدة التاسعة: كن شفافا واعترف بأخطائك. القاعدة العاشرة: حافظ على سرية الحياة الداخلية للمؤسسة، أي عدم إفشاء الأسرار الخاصة بهيئة التحرير الإعلامية:</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fatma galal</cp:lastModifiedBy>
  <cp:revision>86</cp:revision>
  <dcterms:created xsi:type="dcterms:W3CDTF">2023-04-29T09:08:00Z</dcterms:created>
  <dcterms:modified xsi:type="dcterms:W3CDTF">2024-03-07T15:23:00Z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