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529" r:id="rId3"/>
    <p:sldId id="600" r:id="rId4"/>
    <p:sldId id="601" r:id="rId5"/>
    <p:sldId id="602" r:id="rId6"/>
    <p:sldId id="603" r:id="rId7"/>
    <p:sldId id="604" r:id="rId8"/>
    <p:sldId id="605" r:id="rId9"/>
    <p:sldId id="606" r:id="rId10"/>
    <p:sldId id="607" r:id="rId11"/>
    <p:sldId id="609" r:id="rId12"/>
    <p:sldId id="32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ed Ayman" initials="MA" lastIdx="2" clrIdx="0">
    <p:extLst>
      <p:ext uri="{19B8F6BF-5375-455C-9EA6-DF929625EA0E}">
        <p15:presenceInfo xmlns:p15="http://schemas.microsoft.com/office/powerpoint/2012/main" userId="3c46430ac7311ab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291" autoAdjust="0"/>
  </p:normalViewPr>
  <p:slideViewPr>
    <p:cSldViewPr snapToGrid="0">
      <p:cViewPr varScale="1">
        <p:scale>
          <a:sx n="89" d="100"/>
          <a:sy n="89" d="100"/>
        </p:scale>
        <p:origin x="68" y="2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17T13:05:57.072" idx="2">
    <p:pos x="10" y="10"/>
    <p:text/>
    <p:extLst>
      <p:ext uri="{C676402C-5697-4E1C-873F-D02D1690AC5C}">
        <p15:threadingInfo xmlns:p15="http://schemas.microsoft.com/office/powerpoint/2012/main" timeZoneBias="-12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32CC-4DA0-4AD9-9894-18BFCB26D631}" type="datetimeFigureOut">
              <a:rPr lang="en-US" smtClean="0"/>
              <a:t>8/15/2022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79D9-7245-4ABA-A3DC-E616523FB705}" type="slidenum">
              <a:rPr lang="en-US" smtClean="0"/>
              <a:t>‹#›</a:t>
            </a:fld>
            <a:endParaRPr lang="en-US"/>
          </a:p>
        </p:txBody>
      </p:sp>
    </p:spTree>
    <p:extLst>
      <p:ext uri="{BB962C8B-B14F-4D97-AF65-F5344CB8AC3E}">
        <p14:creationId xmlns:p14="http://schemas.microsoft.com/office/powerpoint/2010/main" val="57484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a:t>
            </a:fld>
            <a:endParaRPr lang="en-US" dirty="0"/>
          </a:p>
        </p:txBody>
      </p:sp>
    </p:spTree>
    <p:extLst>
      <p:ext uri="{BB962C8B-B14F-4D97-AF65-F5344CB8AC3E}">
        <p14:creationId xmlns:p14="http://schemas.microsoft.com/office/powerpoint/2010/main" val="874815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a:t>
            </a:fld>
            <a:endParaRPr lang="en-US" dirty="0"/>
          </a:p>
        </p:txBody>
      </p:sp>
    </p:spTree>
    <p:extLst>
      <p:ext uri="{BB962C8B-B14F-4D97-AF65-F5344CB8AC3E}">
        <p14:creationId xmlns:p14="http://schemas.microsoft.com/office/powerpoint/2010/main" val="3543907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a:t>
            </a:fld>
            <a:endParaRPr lang="en-US" dirty="0"/>
          </a:p>
        </p:txBody>
      </p:sp>
    </p:spTree>
    <p:extLst>
      <p:ext uri="{BB962C8B-B14F-4D97-AF65-F5344CB8AC3E}">
        <p14:creationId xmlns:p14="http://schemas.microsoft.com/office/powerpoint/2010/main" val="191553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a:t>
            </a:fld>
            <a:endParaRPr lang="en-US" dirty="0"/>
          </a:p>
        </p:txBody>
      </p:sp>
    </p:spTree>
    <p:extLst>
      <p:ext uri="{BB962C8B-B14F-4D97-AF65-F5344CB8AC3E}">
        <p14:creationId xmlns:p14="http://schemas.microsoft.com/office/powerpoint/2010/main" val="3665996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a:t>
            </a:fld>
            <a:endParaRPr lang="en-US" dirty="0"/>
          </a:p>
        </p:txBody>
      </p:sp>
    </p:spTree>
    <p:extLst>
      <p:ext uri="{BB962C8B-B14F-4D97-AF65-F5344CB8AC3E}">
        <p14:creationId xmlns:p14="http://schemas.microsoft.com/office/powerpoint/2010/main" val="2278489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7</a:t>
            </a:fld>
            <a:endParaRPr lang="en-US" dirty="0"/>
          </a:p>
        </p:txBody>
      </p:sp>
    </p:spTree>
    <p:extLst>
      <p:ext uri="{BB962C8B-B14F-4D97-AF65-F5344CB8AC3E}">
        <p14:creationId xmlns:p14="http://schemas.microsoft.com/office/powerpoint/2010/main" val="2114239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8</a:t>
            </a:fld>
            <a:endParaRPr lang="en-US" dirty="0"/>
          </a:p>
        </p:txBody>
      </p:sp>
    </p:spTree>
    <p:extLst>
      <p:ext uri="{BB962C8B-B14F-4D97-AF65-F5344CB8AC3E}">
        <p14:creationId xmlns:p14="http://schemas.microsoft.com/office/powerpoint/2010/main" val="4280301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9</a:t>
            </a:fld>
            <a:endParaRPr lang="en-US" dirty="0"/>
          </a:p>
        </p:txBody>
      </p:sp>
    </p:spTree>
    <p:extLst>
      <p:ext uri="{BB962C8B-B14F-4D97-AF65-F5344CB8AC3E}">
        <p14:creationId xmlns:p14="http://schemas.microsoft.com/office/powerpoint/2010/main" val="1039991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10</a:t>
            </a:fld>
            <a:endParaRPr lang="en-US" dirty="0"/>
          </a:p>
        </p:txBody>
      </p:sp>
    </p:spTree>
    <p:extLst>
      <p:ext uri="{BB962C8B-B14F-4D97-AF65-F5344CB8AC3E}">
        <p14:creationId xmlns:p14="http://schemas.microsoft.com/office/powerpoint/2010/main" val="3262671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11</a:t>
            </a:fld>
            <a:endParaRPr lang="en-US" dirty="0"/>
          </a:p>
        </p:txBody>
      </p:sp>
    </p:spTree>
    <p:extLst>
      <p:ext uri="{BB962C8B-B14F-4D97-AF65-F5344CB8AC3E}">
        <p14:creationId xmlns:p14="http://schemas.microsoft.com/office/powerpoint/2010/main" val="3179277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8/15/2022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8/15/2022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8/15/2022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8/15/2022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530031"/>
            <a:ext cx="6714451" cy="1961378"/>
          </a:xfrm>
          <a:prstGeom prst="rect">
            <a:avLst/>
          </a:prstGeom>
        </p:spPr>
      </p:pic>
      <p:pic>
        <p:nvPicPr>
          <p:cNvPr id="13" name="Picture 12"/>
          <p:cNvPicPr>
            <a:picLocks noChangeAspect="1"/>
          </p:cNvPicPr>
          <p:nvPr/>
        </p:nvPicPr>
        <p:blipFill>
          <a:blip r:embed="rId6"/>
          <a:stretch>
            <a:fillRect/>
          </a:stretch>
        </p:blipFill>
        <p:spPr>
          <a:xfrm>
            <a:off x="6318308" y="3084310"/>
            <a:ext cx="5882401" cy="1034667"/>
          </a:xfrm>
          <a:prstGeom prst="rect">
            <a:avLst/>
          </a:prstGeom>
        </p:spPr>
      </p:pic>
      <p:sp>
        <p:nvSpPr>
          <p:cNvPr id="14" name="TextBox 13"/>
          <p:cNvSpPr txBox="1"/>
          <p:nvPr/>
        </p:nvSpPr>
        <p:spPr>
          <a:xfrm>
            <a:off x="187133" y="903966"/>
            <a:ext cx="5708227" cy="1754326"/>
          </a:xfrm>
          <a:prstGeom prst="rect">
            <a:avLst/>
          </a:prstGeom>
          <a:noFill/>
        </p:spPr>
        <p:txBody>
          <a:bodyPr wrap="square" rtlCol="0">
            <a:spAutoFit/>
          </a:bodyPr>
          <a:lstStyle/>
          <a:p>
            <a:r>
              <a:rPr lang="en-US" sz="2800" dirty="0">
                <a:solidFill>
                  <a:schemeClr val="bg1"/>
                </a:solidFill>
                <a:cs typeface="Tajawal Medium" panose="00000600000000000000" pitchFamily="2" charset="-78"/>
              </a:rPr>
              <a:t>Managing People and Organizations</a:t>
            </a:r>
          </a:p>
          <a:p>
            <a:r>
              <a:rPr lang="en-US" sz="2000" dirty="0">
                <a:solidFill>
                  <a:srgbClr val="24A9E1"/>
                </a:solidFill>
                <a:latin typeface="Tajawal Medium" panose="00000600000000000000" pitchFamily="2" charset="-78"/>
                <a:cs typeface="Tajawal Medium" panose="00000600000000000000" pitchFamily="2" charset="-78"/>
              </a:rPr>
              <a:t>Prepared by Dr. Ayman El-</a:t>
            </a:r>
            <a:r>
              <a:rPr lang="en-US" sz="2000" dirty="0" err="1">
                <a:solidFill>
                  <a:srgbClr val="24A9E1"/>
                </a:solidFill>
                <a:latin typeface="Tajawal Medium" panose="00000600000000000000" pitchFamily="2" charset="-78"/>
                <a:cs typeface="Tajawal Medium" panose="00000600000000000000" pitchFamily="2" charset="-78"/>
              </a:rPr>
              <a:t>Moesrawy</a:t>
            </a:r>
            <a:endParaRPr lang="en-US" sz="2000" dirty="0">
              <a:solidFill>
                <a:srgbClr val="24A9E1"/>
              </a:solidFill>
              <a:latin typeface="Tajawal Medium" panose="00000600000000000000" pitchFamily="2" charset="-78"/>
              <a:cs typeface="Tajawal Medium" panose="00000600000000000000" pitchFamily="2" charset="-78"/>
            </a:endParaRPr>
          </a:p>
          <a:p>
            <a:endParaRPr lang="en-US" sz="2000" dirty="0">
              <a:solidFill>
                <a:schemeClr val="bg1"/>
              </a:solidFill>
              <a:latin typeface="Tajawal Medium" panose="00000600000000000000" pitchFamily="2" charset="-78"/>
              <a:cs typeface="Tajawal Medium" panose="00000600000000000000" pitchFamily="2" charset="-78"/>
            </a:endParaRPr>
          </a:p>
          <a:p>
            <a:r>
              <a:rPr lang="en-US" sz="2000" dirty="0">
                <a:solidFill>
                  <a:schemeClr val="bg1"/>
                </a:solidFill>
                <a:latin typeface="Tajawal Medium" panose="00000600000000000000" pitchFamily="2" charset="-78"/>
                <a:cs typeface="Tajawal Medium" panose="00000600000000000000" pitchFamily="2" charset="-78"/>
              </a:rPr>
              <a:t>Lecture 10</a:t>
            </a:r>
          </a:p>
          <a:p>
            <a:endParaRPr lang="en-US" sz="2000" dirty="0">
              <a:solidFill>
                <a:srgbClr val="24A9E1"/>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448294" y="3124589"/>
            <a:ext cx="5708823" cy="954107"/>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 8. Decision Making and Problem Solving</a:t>
            </a:r>
          </a:p>
        </p:txBody>
      </p:sp>
      <p:sp>
        <p:nvSpPr>
          <p:cNvPr id="15" name="TextBox 14">
            <a:extLst>
              <a:ext uri="{FF2B5EF4-FFF2-40B4-BE49-F238E27FC236}">
                <a16:creationId xmlns:a16="http://schemas.microsoft.com/office/drawing/2014/main" id="{2C2C532D-5EEB-4911-B57F-FB3E04E9519E}"/>
              </a:ext>
            </a:extLst>
          </p:cNvPr>
          <p:cNvSpPr txBox="1"/>
          <p:nvPr/>
        </p:nvSpPr>
        <p:spPr>
          <a:xfrm>
            <a:off x="266156" y="616610"/>
            <a:ext cx="6182138"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MGM603</a:t>
            </a:r>
            <a:endParaRPr lang="en-US" dirty="0"/>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6" name="TextBox 15">
            <a:extLst>
              <a:ext uri="{FF2B5EF4-FFF2-40B4-BE49-F238E27FC236}">
                <a16:creationId xmlns:a16="http://schemas.microsoft.com/office/drawing/2014/main" id="{D32FDC3F-7007-43BE-9F17-919DF9F48F2B}"/>
              </a:ext>
            </a:extLst>
          </p:cNvPr>
          <p:cNvSpPr txBox="1"/>
          <p:nvPr/>
        </p:nvSpPr>
        <p:spPr>
          <a:xfrm>
            <a:off x="2048606" y="2071320"/>
            <a:ext cx="9902229" cy="2862322"/>
          </a:xfrm>
          <a:prstGeom prst="rect">
            <a:avLst/>
          </a:prstGeom>
          <a:noFill/>
        </p:spPr>
        <p:txBody>
          <a:bodyPr wrap="square">
            <a:spAutoFit/>
          </a:bodyPr>
          <a:lstStyle/>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Describe the nature of decision making and distinguish it from problem solving.</a:t>
            </a:r>
          </a:p>
          <a:p>
            <a:pPr marL="457200" indent="-457200">
              <a:buFont typeface="+mj-lt"/>
              <a:buAutoNum type="arabicPeriod"/>
            </a:pPr>
            <a:endParaRPr lang="en-US" sz="2000"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Discuss the rational approach to decision making.</a:t>
            </a:r>
          </a:p>
          <a:p>
            <a:pPr marL="457200" indent="-457200">
              <a:buFont typeface="+mj-lt"/>
              <a:buAutoNum type="arabicPeriod"/>
            </a:pPr>
            <a:endParaRPr lang="en-US" sz="2000"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Identify and discuss the primary behavioral aspects of decision making.</a:t>
            </a:r>
          </a:p>
          <a:p>
            <a:pPr marL="457200" indent="-457200">
              <a:buFont typeface="+mj-lt"/>
              <a:buAutoNum type="arabicPeriod"/>
            </a:pPr>
            <a:endParaRPr lang="en-US" sz="2000"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Discuss group decision making in organizations.</a:t>
            </a:r>
          </a:p>
          <a:p>
            <a:pPr marL="457200" indent="-457200">
              <a:buFont typeface="+mj-lt"/>
              <a:buAutoNum type="arabicPeriod"/>
            </a:pPr>
            <a:endParaRPr lang="en-US" sz="2000" dirty="0">
              <a:latin typeface="Times New Roman" panose="02020603050405020304" pitchFamily="18" charset="0"/>
              <a:cs typeface="Times New Roman" panose="02020603050405020304" pitchFamily="18" charset="0"/>
            </a:endParaRP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Discuss the nature of creativity and relate it to decision making and problem solving.</a:t>
            </a:r>
          </a:p>
        </p:txBody>
      </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Learning Outcomes</a:t>
            </a:r>
          </a:p>
        </p:txBody>
      </p:sp>
    </p:spTree>
    <p:extLst>
      <p:ext uri="{BB962C8B-B14F-4D97-AF65-F5344CB8AC3E}">
        <p14:creationId xmlns:p14="http://schemas.microsoft.com/office/powerpoint/2010/main" val="1185086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6" name="TextBox 15">
            <a:extLst>
              <a:ext uri="{FF2B5EF4-FFF2-40B4-BE49-F238E27FC236}">
                <a16:creationId xmlns:a16="http://schemas.microsoft.com/office/drawing/2014/main" id="{D32FDC3F-7007-43BE-9F17-919DF9F48F2B}"/>
              </a:ext>
            </a:extLst>
          </p:cNvPr>
          <p:cNvSpPr txBox="1"/>
          <p:nvPr/>
        </p:nvSpPr>
        <p:spPr>
          <a:xfrm>
            <a:off x="1809279" y="1898227"/>
            <a:ext cx="9902229" cy="3477875"/>
          </a:xfrm>
          <a:prstGeom prst="rect">
            <a:avLst/>
          </a:prstGeom>
          <a:noFill/>
        </p:spPr>
        <p:txBody>
          <a:bodyPr wrap="square">
            <a:spAutoFit/>
          </a:bodyPr>
          <a:lstStyle/>
          <a:p>
            <a:pPr marL="342900" indent="-342900"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This chapter describes </a:t>
            </a:r>
            <a:r>
              <a:rPr lang="en-US" sz="2000" u="sng" dirty="0">
                <a:latin typeface="Times New Roman" panose="02020603050405020304" pitchFamily="18" charset="0"/>
                <a:cs typeface="Times New Roman" panose="02020603050405020304" pitchFamily="18" charset="0"/>
              </a:rPr>
              <a:t>many different perspectives of decision making</a:t>
            </a:r>
            <a:r>
              <a:rPr lang="en-US" sz="2000" dirty="0">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We start by examining the </a:t>
            </a:r>
            <a:r>
              <a:rPr lang="en-US" sz="2000" u="sng" dirty="0">
                <a:latin typeface="Times New Roman" panose="02020603050405020304" pitchFamily="18" charset="0"/>
                <a:cs typeface="Times New Roman" panose="02020603050405020304" pitchFamily="18" charset="0"/>
              </a:rPr>
              <a:t>nature of decision making and distinguishing it from problem solving.</a:t>
            </a:r>
          </a:p>
          <a:p>
            <a:pPr marL="342900" indent="-342900" algn="just">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 </a:t>
            </a:r>
            <a:r>
              <a:rPr lang="en-US" sz="2000" b="1" dirty="0">
                <a:latin typeface="Times New Roman" panose="02020603050405020304" pitchFamily="18" charset="0"/>
                <a:cs typeface="Times New Roman" panose="02020603050405020304" pitchFamily="18" charset="0"/>
              </a:rPr>
              <a:t>Next</a:t>
            </a:r>
            <a:r>
              <a:rPr lang="en-US" sz="2000" dirty="0">
                <a:latin typeface="Times New Roman" panose="02020603050405020304" pitchFamily="18" charset="0"/>
                <a:cs typeface="Times New Roman" panose="02020603050405020304" pitchFamily="18" charset="0"/>
              </a:rPr>
              <a:t>, we describe several different approaches to understanding the decision-making process. We then identify and discuss related behavioral aspects of decision making. </a:t>
            </a:r>
          </a:p>
          <a:p>
            <a:pPr marL="342900" indent="-342900" algn="just">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Next we discuss the major elements of group decision making.</a:t>
            </a:r>
          </a:p>
          <a:p>
            <a:pPr marL="342900" indent="-342900" algn="just">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 Finally, we discuss creativity, a key ingredient in many effective decisions..</a:t>
            </a:r>
          </a:p>
        </p:txBody>
      </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Sequence of the  chapter </a:t>
            </a:r>
          </a:p>
        </p:txBody>
      </p:sp>
    </p:spTree>
    <p:extLst>
      <p:ext uri="{BB962C8B-B14F-4D97-AF65-F5344CB8AC3E}">
        <p14:creationId xmlns:p14="http://schemas.microsoft.com/office/powerpoint/2010/main" val="1912594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The Nature of Decision Making</a:t>
            </a:r>
          </a:p>
        </p:txBody>
      </p:sp>
      <p:graphicFrame>
        <p:nvGraphicFramePr>
          <p:cNvPr id="13" name="Table 9">
            <a:extLst>
              <a:ext uri="{FF2B5EF4-FFF2-40B4-BE49-F238E27FC236}">
                <a16:creationId xmlns:a16="http://schemas.microsoft.com/office/drawing/2014/main" id="{BAF221CB-1D5D-4430-8FDF-09658E2415F1}"/>
              </a:ext>
            </a:extLst>
          </p:cNvPr>
          <p:cNvGraphicFramePr>
            <a:graphicFrameLocks noGrp="1"/>
          </p:cNvGraphicFramePr>
          <p:nvPr>
            <p:extLst>
              <p:ext uri="{D42A27DB-BD31-4B8C-83A1-F6EECF244321}">
                <p14:modId xmlns:p14="http://schemas.microsoft.com/office/powerpoint/2010/main" val="712673316"/>
              </p:ext>
            </p:extLst>
          </p:nvPr>
        </p:nvGraphicFramePr>
        <p:xfrm>
          <a:off x="1874165" y="1953261"/>
          <a:ext cx="9902229" cy="3931920"/>
        </p:xfrm>
        <a:graphic>
          <a:graphicData uri="http://schemas.openxmlformats.org/drawingml/2006/table">
            <a:tbl>
              <a:tblPr firstRow="1" bandRow="1">
                <a:tableStyleId>{5C22544A-7EE6-4342-B048-85BDC9FD1C3A}</a:tableStyleId>
              </a:tblPr>
              <a:tblGrid>
                <a:gridCol w="1731623">
                  <a:extLst>
                    <a:ext uri="{9D8B030D-6E8A-4147-A177-3AD203B41FA5}">
                      <a16:colId xmlns:a16="http://schemas.microsoft.com/office/drawing/2014/main" val="2794518856"/>
                    </a:ext>
                  </a:extLst>
                </a:gridCol>
                <a:gridCol w="8170606">
                  <a:extLst>
                    <a:ext uri="{9D8B030D-6E8A-4147-A177-3AD203B41FA5}">
                      <a16:colId xmlns:a16="http://schemas.microsoft.com/office/drawing/2014/main" val="3104022207"/>
                    </a:ext>
                  </a:extLst>
                </a:gridCol>
              </a:tblGrid>
              <a:tr h="370840">
                <a:tc>
                  <a:txBody>
                    <a:bodyPr/>
                    <a:lstStyle/>
                    <a:p>
                      <a:pPr algn="just"/>
                      <a:r>
                        <a:rPr lang="en-US" b="0" dirty="0">
                          <a:solidFill>
                            <a:schemeClr val="tx1"/>
                          </a:solidFill>
                        </a:rPr>
                        <a:t> Decision making </a:t>
                      </a:r>
                    </a:p>
                  </a:txBody>
                  <a:tcPr>
                    <a:noFill/>
                  </a:tcPr>
                </a:tc>
                <a:tc>
                  <a:txBody>
                    <a:bodyPr/>
                    <a:lstStyle/>
                    <a:p>
                      <a:pPr marL="285750" indent="-285750" algn="just">
                        <a:buFont typeface="Wingdings" panose="05000000000000000000" pitchFamily="2" charset="2"/>
                        <a:buChar char="§"/>
                      </a:pPr>
                      <a:r>
                        <a:rPr lang="en-US" b="1" u="sng" dirty="0">
                          <a:solidFill>
                            <a:schemeClr val="tx1"/>
                          </a:solidFill>
                        </a:rPr>
                        <a:t> A decision maker’s </a:t>
                      </a:r>
                      <a:r>
                        <a:rPr lang="en-US" b="1" u="none" dirty="0">
                          <a:solidFill>
                            <a:schemeClr val="tx1"/>
                          </a:solidFill>
                        </a:rPr>
                        <a:t>actions are guided by a goal. </a:t>
                      </a:r>
                      <a:r>
                        <a:rPr lang="en-US" b="0" u="none" dirty="0">
                          <a:solidFill>
                            <a:schemeClr val="tx1"/>
                          </a:solidFill>
                        </a:rPr>
                        <a:t>Each of several alternative courses of action is linked with various outcomes.</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none" dirty="0">
                          <a:solidFill>
                            <a:schemeClr val="tx1"/>
                          </a:solidFill>
                        </a:rPr>
                        <a:t> Information is available on the alternatives, on the likelihood that each outcome will occur, and on the value of each outcome relative to the goal. </a:t>
                      </a:r>
                    </a:p>
                    <a:p>
                      <a:pPr marL="285750" indent="-285750" algn="just">
                        <a:buFont typeface="Wingdings" panose="05000000000000000000" pitchFamily="2" charset="2"/>
                        <a:buChar char="§"/>
                      </a:pPr>
                      <a:r>
                        <a:rPr lang="en-US" b="0" u="none" dirty="0">
                          <a:solidFill>
                            <a:schemeClr val="tx1"/>
                          </a:solidFill>
                        </a:rPr>
                        <a:t>The decision maker chooses one alternative on the basis of his or her evaluation of the information.</a:t>
                      </a:r>
                    </a:p>
                    <a:p>
                      <a:pPr marL="285750" indent="-285750" algn="just">
                        <a:buFont typeface="Wingdings" panose="05000000000000000000" pitchFamily="2" charset="2"/>
                        <a:buChar char="§"/>
                      </a:pPr>
                      <a:r>
                        <a:rPr lang="en-US" b="0" u="none" dirty="0">
                          <a:solidFill>
                            <a:schemeClr val="tx1"/>
                          </a:solidFill>
                        </a:rPr>
                        <a:t>Decisions made in organizations can be classified according to </a:t>
                      </a:r>
                      <a:r>
                        <a:rPr lang="en-US" b="1" u="sng" dirty="0">
                          <a:solidFill>
                            <a:schemeClr val="tx1"/>
                          </a:solidFill>
                        </a:rPr>
                        <a:t>frequency and to information conditions.</a:t>
                      </a:r>
                    </a:p>
                    <a:p>
                      <a:pPr marL="285750" indent="-285750" algn="just">
                        <a:buFont typeface="Wingdings" panose="05000000000000000000" pitchFamily="2" charset="2"/>
                        <a:buChar char="§"/>
                      </a:pPr>
                      <a:endParaRPr lang="en-US" b="0" u="none" dirty="0">
                        <a:solidFill>
                          <a:schemeClr val="tx1"/>
                        </a:solidFill>
                      </a:endParaRPr>
                    </a:p>
                    <a:p>
                      <a:pPr marL="285750" indent="-285750" algn="just">
                        <a:buFont typeface="Wingdings" panose="05000000000000000000" pitchFamily="2" charset="2"/>
                        <a:buChar char="§"/>
                      </a:pPr>
                      <a:r>
                        <a:rPr lang="en-US" b="0" u="sng" dirty="0">
                          <a:solidFill>
                            <a:schemeClr val="tx1"/>
                          </a:solidFill>
                        </a:rPr>
                        <a:t> In a decision-making context,</a:t>
                      </a:r>
                    </a:p>
                    <a:p>
                      <a:pPr marL="285750" indent="-285750" algn="just">
                        <a:buFont typeface="Wingdings" panose="05000000000000000000" pitchFamily="2" charset="2"/>
                        <a:buChar char="Ø"/>
                      </a:pPr>
                      <a:r>
                        <a:rPr lang="en-US" sz="1800" b="1" u="none" kern="1200" dirty="0">
                          <a:solidFill>
                            <a:schemeClr val="tx1"/>
                          </a:solidFill>
                          <a:latin typeface="+mn-lt"/>
                          <a:ea typeface="+mn-ea"/>
                          <a:cs typeface="+mn-cs"/>
                        </a:rPr>
                        <a:t> frequency </a:t>
                      </a:r>
                      <a:r>
                        <a:rPr lang="en-US" b="0" u="none" dirty="0">
                          <a:solidFill>
                            <a:schemeClr val="tx1"/>
                          </a:solidFill>
                        </a:rPr>
                        <a:t>is how often a particular decision situation recurs, and </a:t>
                      </a:r>
                    </a:p>
                    <a:p>
                      <a:pPr marL="285750" indent="-285750" algn="just">
                        <a:buFont typeface="Wingdings" panose="05000000000000000000" pitchFamily="2" charset="2"/>
                        <a:buChar char="Ø"/>
                      </a:pPr>
                      <a:r>
                        <a:rPr lang="en-US" b="1" u="none" dirty="0">
                          <a:solidFill>
                            <a:schemeClr val="tx1"/>
                          </a:solidFill>
                        </a:rPr>
                        <a:t>information conditions </a:t>
                      </a:r>
                      <a:r>
                        <a:rPr lang="en-US" b="0" u="none" dirty="0">
                          <a:solidFill>
                            <a:schemeClr val="tx1"/>
                          </a:solidFill>
                        </a:rPr>
                        <a:t>describe how much information is available about the likelihood of various outcomes.</a:t>
                      </a:r>
                    </a:p>
                  </a:txBody>
                  <a:tcPr>
                    <a:noFill/>
                  </a:tcPr>
                </a:tc>
                <a:extLst>
                  <a:ext uri="{0D108BD9-81ED-4DB2-BD59-A6C34878D82A}">
                    <a16:rowId xmlns:a16="http://schemas.microsoft.com/office/drawing/2014/main" val="2405907928"/>
                  </a:ext>
                </a:extLst>
              </a:tr>
            </a:tbl>
          </a:graphicData>
        </a:graphic>
      </p:graphicFrame>
    </p:spTree>
    <p:extLst>
      <p:ext uri="{BB962C8B-B14F-4D97-AF65-F5344CB8AC3E}">
        <p14:creationId xmlns:p14="http://schemas.microsoft.com/office/powerpoint/2010/main" val="3132843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The Nature of Decision Making</a:t>
            </a:r>
          </a:p>
        </p:txBody>
      </p:sp>
      <p:pic>
        <p:nvPicPr>
          <p:cNvPr id="9" name="Picture 8">
            <a:extLst>
              <a:ext uri="{FF2B5EF4-FFF2-40B4-BE49-F238E27FC236}">
                <a16:creationId xmlns:a16="http://schemas.microsoft.com/office/drawing/2014/main" id="{1F60ECC7-FB84-498F-B6C4-1DA3FCAF5E1F}"/>
              </a:ext>
            </a:extLst>
          </p:cNvPr>
          <p:cNvPicPr>
            <a:picLocks noChangeAspect="1"/>
          </p:cNvPicPr>
          <p:nvPr/>
        </p:nvPicPr>
        <p:blipFill>
          <a:blip r:embed="rId7"/>
          <a:stretch>
            <a:fillRect/>
          </a:stretch>
        </p:blipFill>
        <p:spPr>
          <a:xfrm>
            <a:off x="5327374" y="1565887"/>
            <a:ext cx="6533322" cy="4247260"/>
          </a:xfrm>
          <a:prstGeom prst="rect">
            <a:avLst/>
          </a:prstGeom>
        </p:spPr>
      </p:pic>
      <p:sp>
        <p:nvSpPr>
          <p:cNvPr id="14" name="TextBox 13">
            <a:extLst>
              <a:ext uri="{FF2B5EF4-FFF2-40B4-BE49-F238E27FC236}">
                <a16:creationId xmlns:a16="http://schemas.microsoft.com/office/drawing/2014/main" id="{8F00EA11-4A42-4739-AC43-974E2EE6CA37}"/>
              </a:ext>
            </a:extLst>
          </p:cNvPr>
          <p:cNvSpPr txBox="1"/>
          <p:nvPr/>
        </p:nvSpPr>
        <p:spPr>
          <a:xfrm>
            <a:off x="1640103" y="2417159"/>
            <a:ext cx="3475292" cy="2308324"/>
          </a:xfrm>
          <a:prstGeom prst="rect">
            <a:avLst/>
          </a:prstGeom>
          <a:noFill/>
        </p:spPr>
        <p:txBody>
          <a:bodyPr wrap="square">
            <a:spAutoFit/>
          </a:bodyPr>
          <a:lstStyle/>
          <a:p>
            <a:r>
              <a:rPr lang="en-US" b="1" dirty="0"/>
              <a:t>Figure 8.1.</a:t>
            </a:r>
          </a:p>
          <a:p>
            <a:r>
              <a:rPr lang="en-US" b="1" dirty="0"/>
              <a:t>Elements of Decision Making</a:t>
            </a:r>
          </a:p>
          <a:p>
            <a:endParaRPr lang="en-US" dirty="0"/>
          </a:p>
          <a:p>
            <a:pPr algn="just"/>
            <a:r>
              <a:rPr lang="en-US" b="0" i="1" dirty="0">
                <a:solidFill>
                  <a:srgbClr val="3F3F3F"/>
                </a:solidFill>
                <a:effectLst/>
                <a:latin typeface="Cordale"/>
              </a:rPr>
              <a:t>A decision maker has a goal, evaluates the outcomes of alternative courses of action in terms of the goal, and selects one alternative to be implemented.</a:t>
            </a:r>
            <a:endParaRPr lang="en-US" i="1" dirty="0"/>
          </a:p>
        </p:txBody>
      </p:sp>
    </p:spTree>
    <p:extLst>
      <p:ext uri="{BB962C8B-B14F-4D97-AF65-F5344CB8AC3E}">
        <p14:creationId xmlns:p14="http://schemas.microsoft.com/office/powerpoint/2010/main" val="2528453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Types of Decisions</a:t>
            </a:r>
          </a:p>
        </p:txBody>
      </p:sp>
      <p:graphicFrame>
        <p:nvGraphicFramePr>
          <p:cNvPr id="13" name="Table 9">
            <a:extLst>
              <a:ext uri="{FF2B5EF4-FFF2-40B4-BE49-F238E27FC236}">
                <a16:creationId xmlns:a16="http://schemas.microsoft.com/office/drawing/2014/main" id="{BAF221CB-1D5D-4430-8FDF-09658E2415F1}"/>
              </a:ext>
            </a:extLst>
          </p:cNvPr>
          <p:cNvGraphicFramePr>
            <a:graphicFrameLocks noGrp="1"/>
          </p:cNvGraphicFramePr>
          <p:nvPr>
            <p:extLst>
              <p:ext uri="{D42A27DB-BD31-4B8C-83A1-F6EECF244321}">
                <p14:modId xmlns:p14="http://schemas.microsoft.com/office/powerpoint/2010/main" val="2195033949"/>
              </p:ext>
            </p:extLst>
          </p:nvPr>
        </p:nvGraphicFramePr>
        <p:xfrm>
          <a:off x="1874165" y="1953261"/>
          <a:ext cx="10039539" cy="3931920"/>
        </p:xfrm>
        <a:graphic>
          <a:graphicData uri="http://schemas.openxmlformats.org/drawingml/2006/table">
            <a:tbl>
              <a:tblPr firstRow="1" bandRow="1">
                <a:tableStyleId>{5C22544A-7EE6-4342-B048-85BDC9FD1C3A}</a:tableStyleId>
              </a:tblPr>
              <a:tblGrid>
                <a:gridCol w="1897695">
                  <a:extLst>
                    <a:ext uri="{9D8B030D-6E8A-4147-A177-3AD203B41FA5}">
                      <a16:colId xmlns:a16="http://schemas.microsoft.com/office/drawing/2014/main" val="2794518856"/>
                    </a:ext>
                  </a:extLst>
                </a:gridCol>
                <a:gridCol w="8141844">
                  <a:extLst>
                    <a:ext uri="{9D8B030D-6E8A-4147-A177-3AD203B41FA5}">
                      <a16:colId xmlns:a16="http://schemas.microsoft.com/office/drawing/2014/main" val="3104022207"/>
                    </a:ext>
                  </a:extLst>
                </a:gridCol>
              </a:tblGrid>
              <a:tr h="370840">
                <a:tc>
                  <a:txBody>
                    <a:bodyPr/>
                    <a:lstStyle/>
                    <a:p>
                      <a:pPr algn="l"/>
                      <a:r>
                        <a:rPr lang="en-US" b="1" u="sng" dirty="0">
                          <a:solidFill>
                            <a:schemeClr val="tx1"/>
                          </a:solidFill>
                        </a:rPr>
                        <a:t>Types of Decisions</a:t>
                      </a:r>
                    </a:p>
                  </a:txBody>
                  <a:tcPr>
                    <a:noFill/>
                  </a:tcPr>
                </a:tc>
                <a:tc>
                  <a:txBody>
                    <a:bodyPr/>
                    <a:lstStyle/>
                    <a:p>
                      <a:pPr marL="0" indent="0" algn="just">
                        <a:buFont typeface="Wingdings" panose="05000000000000000000" pitchFamily="2" charset="2"/>
                        <a:buNone/>
                      </a:pPr>
                      <a:r>
                        <a:rPr lang="en-US" b="1" i="1" u="sng" dirty="0">
                          <a:solidFill>
                            <a:schemeClr val="tx1"/>
                          </a:solidFill>
                        </a:rPr>
                        <a:t> </a:t>
                      </a:r>
                      <a:r>
                        <a:rPr lang="en-US" b="1" i="1" u="none" dirty="0">
                          <a:solidFill>
                            <a:schemeClr val="tx1"/>
                          </a:solidFill>
                        </a:rPr>
                        <a:t>The frequency of recurrence determines whether a decision is programmed or nonprogrammed.</a:t>
                      </a:r>
                    </a:p>
                    <a:p>
                      <a:pPr marL="0" indent="0" algn="just">
                        <a:buFont typeface="Wingdings" panose="05000000000000000000" pitchFamily="2" charset="2"/>
                        <a:buNone/>
                      </a:pPr>
                      <a:endParaRPr lang="en-US" b="0" u="none" dirty="0">
                        <a:solidFill>
                          <a:schemeClr val="tx1"/>
                        </a:solidFill>
                      </a:endParaRPr>
                    </a:p>
                    <a:p>
                      <a:pPr marL="342900" indent="-342900" algn="just">
                        <a:buFont typeface="+mj-lt"/>
                        <a:buAutoNum type="arabicPeriod"/>
                      </a:pPr>
                      <a:r>
                        <a:rPr lang="en-US" b="1" u="sng" dirty="0">
                          <a:solidFill>
                            <a:schemeClr val="tx1"/>
                          </a:solidFill>
                        </a:rPr>
                        <a:t>A programmed decision </a:t>
                      </a:r>
                      <a:r>
                        <a:rPr lang="en-US" b="0" u="none" dirty="0">
                          <a:solidFill>
                            <a:schemeClr val="tx1"/>
                          </a:solidFill>
                        </a:rPr>
                        <a:t>recurs often enough for </a:t>
                      </a:r>
                      <a:r>
                        <a:rPr lang="en-US" b="0" u="sng" dirty="0">
                          <a:solidFill>
                            <a:schemeClr val="tx1"/>
                          </a:solidFill>
                        </a:rPr>
                        <a:t>decision rules to be developed. </a:t>
                      </a:r>
                    </a:p>
                    <a:p>
                      <a:pPr marL="342900" indent="-342900" algn="just">
                        <a:buFont typeface="+mj-lt"/>
                        <a:buAutoNum type="arabicPeriod"/>
                      </a:pPr>
                      <a:endParaRPr lang="en-US" b="0" u="none" dirty="0">
                        <a:solidFill>
                          <a:schemeClr val="tx1"/>
                        </a:solidFill>
                      </a:endParaRPr>
                    </a:p>
                    <a:p>
                      <a:pPr marL="342900" indent="-342900" algn="just">
                        <a:buFont typeface="Wingdings" panose="05000000000000000000" pitchFamily="2" charset="2"/>
                        <a:buChar char="§"/>
                      </a:pPr>
                      <a:r>
                        <a:rPr lang="en-US" b="0" u="none" dirty="0">
                          <a:solidFill>
                            <a:schemeClr val="tx1"/>
                          </a:solidFill>
                        </a:rPr>
                        <a:t>A decision rule tells decision makers which alternative to choose once they have predetermined information about the decision situation.</a:t>
                      </a:r>
                    </a:p>
                    <a:p>
                      <a:pPr marL="342900" indent="-342900" algn="just">
                        <a:buFont typeface="Wingdings" panose="05000000000000000000" pitchFamily="2" charset="2"/>
                        <a:buChar char="§"/>
                      </a:pPr>
                      <a:endParaRPr lang="en-US" b="0" u="none" dirty="0">
                        <a:solidFill>
                          <a:schemeClr val="tx1"/>
                        </a:solidFill>
                      </a:endParaRPr>
                    </a:p>
                    <a:p>
                      <a:pPr marL="342900" indent="-342900" algn="just">
                        <a:buFont typeface="Wingdings" panose="05000000000000000000" pitchFamily="2" charset="2"/>
                        <a:buChar char="§"/>
                      </a:pPr>
                      <a:r>
                        <a:rPr lang="en-US" b="0" u="none" dirty="0">
                          <a:solidFill>
                            <a:schemeClr val="tx1"/>
                          </a:solidFill>
                        </a:rPr>
                        <a:t>The appropriate decision rule is used whenever the same situation is encountered. </a:t>
                      </a:r>
                    </a:p>
                    <a:p>
                      <a:pPr marL="342900" indent="-342900" algn="just">
                        <a:buFont typeface="Wingdings" panose="05000000000000000000" pitchFamily="2" charset="2"/>
                        <a:buChar char="§"/>
                      </a:pPr>
                      <a:endParaRPr lang="en-US" b="0" u="none" dirty="0">
                        <a:solidFill>
                          <a:schemeClr val="tx1"/>
                        </a:solidFill>
                      </a:endParaRPr>
                    </a:p>
                    <a:p>
                      <a:pPr marL="342900" indent="-342900" algn="just">
                        <a:buFont typeface="Wingdings" panose="05000000000000000000" pitchFamily="2" charset="2"/>
                        <a:buChar char="§"/>
                      </a:pPr>
                      <a:r>
                        <a:rPr lang="en-US" b="0" u="none" dirty="0">
                          <a:solidFill>
                            <a:schemeClr val="tx1"/>
                          </a:solidFill>
                        </a:rPr>
                        <a:t>Programmed decisions usually are </a:t>
                      </a:r>
                      <a:r>
                        <a:rPr lang="en-US" b="0" u="sng" dirty="0">
                          <a:solidFill>
                            <a:schemeClr val="tx1"/>
                          </a:solidFill>
                        </a:rPr>
                        <a:t>highly structured</a:t>
                      </a:r>
                      <a:r>
                        <a:rPr lang="en-US" b="0" u="none" dirty="0">
                          <a:solidFill>
                            <a:schemeClr val="tx1"/>
                          </a:solidFill>
                        </a:rPr>
                        <a:t>; that is, the goals are clear and well known, the decision-making procedure is already </a:t>
                      </a:r>
                      <a:r>
                        <a:rPr lang="en-US" b="0" u="sng" dirty="0">
                          <a:solidFill>
                            <a:schemeClr val="tx1"/>
                          </a:solidFill>
                        </a:rPr>
                        <a:t>established, and the sources and channels of information are clearly defined</a:t>
                      </a:r>
                    </a:p>
                  </a:txBody>
                  <a:tcPr>
                    <a:noFill/>
                  </a:tcPr>
                </a:tc>
                <a:extLst>
                  <a:ext uri="{0D108BD9-81ED-4DB2-BD59-A6C34878D82A}">
                    <a16:rowId xmlns:a16="http://schemas.microsoft.com/office/drawing/2014/main" val="2405907928"/>
                  </a:ext>
                </a:extLst>
              </a:tr>
            </a:tbl>
          </a:graphicData>
        </a:graphic>
      </p:graphicFrame>
    </p:spTree>
    <p:extLst>
      <p:ext uri="{BB962C8B-B14F-4D97-AF65-F5344CB8AC3E}">
        <p14:creationId xmlns:p14="http://schemas.microsoft.com/office/powerpoint/2010/main" val="1329724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Types of Decisions</a:t>
            </a:r>
          </a:p>
        </p:txBody>
      </p:sp>
      <p:graphicFrame>
        <p:nvGraphicFramePr>
          <p:cNvPr id="13" name="Table 9">
            <a:extLst>
              <a:ext uri="{FF2B5EF4-FFF2-40B4-BE49-F238E27FC236}">
                <a16:creationId xmlns:a16="http://schemas.microsoft.com/office/drawing/2014/main" id="{BAF221CB-1D5D-4430-8FDF-09658E2415F1}"/>
              </a:ext>
            </a:extLst>
          </p:cNvPr>
          <p:cNvGraphicFramePr>
            <a:graphicFrameLocks noGrp="1"/>
          </p:cNvGraphicFramePr>
          <p:nvPr>
            <p:extLst>
              <p:ext uri="{D42A27DB-BD31-4B8C-83A1-F6EECF244321}">
                <p14:modId xmlns:p14="http://schemas.microsoft.com/office/powerpoint/2010/main" val="1434686452"/>
              </p:ext>
            </p:extLst>
          </p:nvPr>
        </p:nvGraphicFramePr>
        <p:xfrm>
          <a:off x="1874165" y="1953261"/>
          <a:ext cx="10039539" cy="3657600"/>
        </p:xfrm>
        <a:graphic>
          <a:graphicData uri="http://schemas.openxmlformats.org/drawingml/2006/table">
            <a:tbl>
              <a:tblPr firstRow="1" bandRow="1">
                <a:tableStyleId>{5C22544A-7EE6-4342-B048-85BDC9FD1C3A}</a:tableStyleId>
              </a:tblPr>
              <a:tblGrid>
                <a:gridCol w="1897695">
                  <a:extLst>
                    <a:ext uri="{9D8B030D-6E8A-4147-A177-3AD203B41FA5}">
                      <a16:colId xmlns:a16="http://schemas.microsoft.com/office/drawing/2014/main" val="2794518856"/>
                    </a:ext>
                  </a:extLst>
                </a:gridCol>
                <a:gridCol w="8141844">
                  <a:extLst>
                    <a:ext uri="{9D8B030D-6E8A-4147-A177-3AD203B41FA5}">
                      <a16:colId xmlns:a16="http://schemas.microsoft.com/office/drawing/2014/main" val="3104022207"/>
                    </a:ext>
                  </a:extLst>
                </a:gridCol>
              </a:tblGrid>
              <a:tr h="370840">
                <a:tc>
                  <a:txBody>
                    <a:bodyPr/>
                    <a:lstStyle/>
                    <a:p>
                      <a:pPr algn="l"/>
                      <a:r>
                        <a:rPr lang="en-US" b="1" u="sng" dirty="0">
                          <a:solidFill>
                            <a:schemeClr val="tx1"/>
                          </a:solidFill>
                        </a:rPr>
                        <a:t>Types of Decisions</a:t>
                      </a:r>
                    </a:p>
                  </a:txBody>
                  <a:tcPr>
                    <a:noFill/>
                  </a:tcPr>
                </a:tc>
                <a:tc>
                  <a:txBody>
                    <a:bodyPr/>
                    <a:lstStyle/>
                    <a:p>
                      <a:pPr marL="0" indent="0" algn="just">
                        <a:buFont typeface="Wingdings" panose="05000000000000000000" pitchFamily="2" charset="2"/>
                        <a:buNone/>
                      </a:pPr>
                      <a:r>
                        <a:rPr lang="en-US" b="1" i="0" u="sng" dirty="0">
                          <a:solidFill>
                            <a:srgbClr val="FF0000"/>
                          </a:solidFill>
                        </a:rPr>
                        <a:t>Example</a:t>
                      </a:r>
                      <a:r>
                        <a:rPr lang="en-US" b="0" i="0" u="none" dirty="0">
                          <a:solidFill>
                            <a:schemeClr val="tx1"/>
                          </a:solidFill>
                        </a:rPr>
                        <a:t>:</a:t>
                      </a:r>
                    </a:p>
                    <a:p>
                      <a:pPr marL="285750" indent="-285750" algn="just">
                        <a:buFont typeface="Wingdings" panose="05000000000000000000" pitchFamily="2" charset="2"/>
                        <a:buChar char="§"/>
                      </a:pPr>
                      <a:r>
                        <a:rPr lang="en-US" b="0" i="0" u="none" dirty="0">
                          <a:solidFill>
                            <a:schemeClr val="tx1"/>
                          </a:solidFill>
                        </a:rPr>
                        <a:t>Airlines use established procedures when an airplane breaks down and cannot be used on a particular flight. </a:t>
                      </a:r>
                    </a:p>
                    <a:p>
                      <a:pPr marL="285750" indent="-285750" algn="just">
                        <a:buFont typeface="Wingdings" panose="05000000000000000000" pitchFamily="2" charset="2"/>
                        <a:buChar char="§"/>
                      </a:pPr>
                      <a:r>
                        <a:rPr lang="en-US" b="0" i="0" u="none" dirty="0">
                          <a:solidFill>
                            <a:schemeClr val="tx1"/>
                          </a:solidFill>
                        </a:rPr>
                        <a:t>Passengers may not view the issue as a programmed decision because they experience this situation relatively infrequently. </a:t>
                      </a:r>
                    </a:p>
                    <a:p>
                      <a:pPr marL="285750" indent="-285750" algn="just">
                        <a:buFont typeface="Wingdings" panose="05000000000000000000" pitchFamily="2" charset="2"/>
                        <a:buChar char="§"/>
                      </a:pPr>
                      <a:r>
                        <a:rPr lang="en-US" b="0" i="0" u="none" dirty="0">
                          <a:solidFill>
                            <a:schemeClr val="tx1"/>
                          </a:solidFill>
                        </a:rPr>
                        <a:t>But the airlines know that equipment problems that render a plane unfit for service arise on a recurring basis.</a:t>
                      </a:r>
                    </a:p>
                    <a:p>
                      <a:pPr marL="285750" indent="-285750" algn="just">
                        <a:buFont typeface="Wingdings" panose="05000000000000000000" pitchFamily="2" charset="2"/>
                        <a:buChar char="§"/>
                      </a:pPr>
                      <a:r>
                        <a:rPr lang="en-US" b="0" i="0" u="none" dirty="0">
                          <a:solidFill>
                            <a:schemeClr val="tx1"/>
                          </a:solidFill>
                        </a:rPr>
                        <a:t> Each airline has its own set of clear and defined procedures to use in the event of equipment problems.</a:t>
                      </a:r>
                    </a:p>
                    <a:p>
                      <a:pPr marL="285750" indent="-285750" algn="just">
                        <a:buFont typeface="Wingdings" panose="05000000000000000000" pitchFamily="2" charset="2"/>
                        <a:buChar char="§"/>
                      </a:pPr>
                      <a:r>
                        <a:rPr lang="en-US" b="0" i="0" u="none" dirty="0">
                          <a:solidFill>
                            <a:schemeClr val="tx1"/>
                          </a:solidFill>
                        </a:rPr>
                        <a:t> A given flight may be delayed, cancelled, or continued on a different plane, depending on the nature of the problem and other circumstances (such as the number of passengers booked, the next scheduled flight for the same destination, the availability of another plane, and so forth).</a:t>
                      </a:r>
                    </a:p>
                  </a:txBody>
                  <a:tcPr>
                    <a:noFill/>
                  </a:tcPr>
                </a:tc>
                <a:extLst>
                  <a:ext uri="{0D108BD9-81ED-4DB2-BD59-A6C34878D82A}">
                    <a16:rowId xmlns:a16="http://schemas.microsoft.com/office/drawing/2014/main" val="2405907928"/>
                  </a:ext>
                </a:extLst>
              </a:tr>
            </a:tbl>
          </a:graphicData>
        </a:graphic>
      </p:graphicFrame>
    </p:spTree>
    <p:extLst>
      <p:ext uri="{BB962C8B-B14F-4D97-AF65-F5344CB8AC3E}">
        <p14:creationId xmlns:p14="http://schemas.microsoft.com/office/powerpoint/2010/main" val="2761367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Types of Decisions</a:t>
            </a:r>
          </a:p>
        </p:txBody>
      </p:sp>
      <p:pic>
        <p:nvPicPr>
          <p:cNvPr id="9" name="Picture 8">
            <a:extLst>
              <a:ext uri="{FF2B5EF4-FFF2-40B4-BE49-F238E27FC236}">
                <a16:creationId xmlns:a16="http://schemas.microsoft.com/office/drawing/2014/main" id="{843FABF3-E6FE-4F0C-B2F3-A121411D67D1}"/>
              </a:ext>
            </a:extLst>
          </p:cNvPr>
          <p:cNvPicPr>
            <a:picLocks noChangeAspect="1"/>
          </p:cNvPicPr>
          <p:nvPr/>
        </p:nvPicPr>
        <p:blipFill>
          <a:blip r:embed="rId7"/>
          <a:stretch>
            <a:fillRect/>
          </a:stretch>
        </p:blipFill>
        <p:spPr>
          <a:xfrm>
            <a:off x="7500730" y="1810877"/>
            <a:ext cx="4353105" cy="1610201"/>
          </a:xfrm>
          <a:prstGeom prst="rect">
            <a:avLst/>
          </a:prstGeom>
        </p:spPr>
      </p:pic>
      <p:sp>
        <p:nvSpPr>
          <p:cNvPr id="14" name="TextBox 13">
            <a:extLst>
              <a:ext uri="{FF2B5EF4-FFF2-40B4-BE49-F238E27FC236}">
                <a16:creationId xmlns:a16="http://schemas.microsoft.com/office/drawing/2014/main" id="{C2CF7296-ACB1-4B5E-BDD4-22E019E5D297}"/>
              </a:ext>
            </a:extLst>
          </p:cNvPr>
          <p:cNvSpPr txBox="1"/>
          <p:nvPr/>
        </p:nvSpPr>
        <p:spPr>
          <a:xfrm>
            <a:off x="1874165" y="2193782"/>
            <a:ext cx="5354839" cy="1077218"/>
          </a:xfrm>
          <a:prstGeom prst="rect">
            <a:avLst/>
          </a:prstGeom>
          <a:solidFill>
            <a:srgbClr val="FF9518"/>
          </a:solidFill>
        </p:spPr>
        <p:txBody>
          <a:bodyPr wrap="square">
            <a:spAutoFit/>
          </a:bodyPr>
          <a:lstStyle/>
          <a:p>
            <a:pPr algn="just"/>
            <a:r>
              <a:rPr lang="en-US" sz="1600" i="1" dirty="0"/>
              <a:t>Developers targeted this tract of land as a future site for a shopping plaza. After much analysis, demographic and geographic research, and surveying, the developer selected this site.</a:t>
            </a:r>
          </a:p>
        </p:txBody>
      </p:sp>
      <p:pic>
        <p:nvPicPr>
          <p:cNvPr id="15" name="Picture 14">
            <a:extLst>
              <a:ext uri="{FF2B5EF4-FFF2-40B4-BE49-F238E27FC236}">
                <a16:creationId xmlns:a16="http://schemas.microsoft.com/office/drawing/2014/main" id="{41C7888E-04F9-4DFA-987C-C6F2FC48F1B7}"/>
              </a:ext>
            </a:extLst>
          </p:cNvPr>
          <p:cNvPicPr>
            <a:picLocks noChangeAspect="1"/>
          </p:cNvPicPr>
          <p:nvPr/>
        </p:nvPicPr>
        <p:blipFill>
          <a:blip r:embed="rId8"/>
          <a:stretch>
            <a:fillRect/>
          </a:stretch>
        </p:blipFill>
        <p:spPr>
          <a:xfrm>
            <a:off x="7650737" y="3621756"/>
            <a:ext cx="4114524" cy="2332908"/>
          </a:xfrm>
          <a:prstGeom prst="rect">
            <a:avLst/>
          </a:prstGeom>
        </p:spPr>
      </p:pic>
      <p:sp>
        <p:nvSpPr>
          <p:cNvPr id="17" name="TextBox 16">
            <a:extLst>
              <a:ext uri="{FF2B5EF4-FFF2-40B4-BE49-F238E27FC236}">
                <a16:creationId xmlns:a16="http://schemas.microsoft.com/office/drawing/2014/main" id="{B5D36372-5148-4DF0-B33F-F0EDC37F80E5}"/>
              </a:ext>
            </a:extLst>
          </p:cNvPr>
          <p:cNvSpPr txBox="1"/>
          <p:nvPr/>
        </p:nvSpPr>
        <p:spPr>
          <a:xfrm>
            <a:off x="1880292" y="3673202"/>
            <a:ext cx="5354839" cy="2062103"/>
          </a:xfrm>
          <a:prstGeom prst="rect">
            <a:avLst/>
          </a:prstGeom>
          <a:solidFill>
            <a:srgbClr val="FF9518"/>
          </a:solidFill>
        </p:spPr>
        <p:txBody>
          <a:bodyPr wrap="square">
            <a:spAutoFit/>
          </a:bodyPr>
          <a:lstStyle/>
          <a:p>
            <a:pPr algn="just"/>
            <a:r>
              <a:rPr lang="en-US" sz="1600" i="1" dirty="0"/>
              <a:t>Airlines often use programmed decision rules to help make decisions about such things as flight cancellations and delays. For instance, if a plane dedicated to a particular flight has a mechanical problem that will take several days to repair and the airline has no other planes available, its decision rule may indicate that the flight needs to be canceled. However, if protocols suggest the plane can be repaired in a few hours then the flight is likely to simply be delayed.</a:t>
            </a:r>
          </a:p>
        </p:txBody>
      </p:sp>
    </p:spTree>
    <p:extLst>
      <p:ext uri="{BB962C8B-B14F-4D97-AF65-F5344CB8AC3E}">
        <p14:creationId xmlns:p14="http://schemas.microsoft.com/office/powerpoint/2010/main" val="3660812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Types of Decisions</a:t>
            </a:r>
          </a:p>
        </p:txBody>
      </p:sp>
      <p:graphicFrame>
        <p:nvGraphicFramePr>
          <p:cNvPr id="13" name="Table 9">
            <a:extLst>
              <a:ext uri="{FF2B5EF4-FFF2-40B4-BE49-F238E27FC236}">
                <a16:creationId xmlns:a16="http://schemas.microsoft.com/office/drawing/2014/main" id="{BAF221CB-1D5D-4430-8FDF-09658E2415F1}"/>
              </a:ext>
            </a:extLst>
          </p:cNvPr>
          <p:cNvGraphicFramePr>
            <a:graphicFrameLocks noGrp="1"/>
          </p:cNvGraphicFramePr>
          <p:nvPr>
            <p:extLst>
              <p:ext uri="{D42A27DB-BD31-4B8C-83A1-F6EECF244321}">
                <p14:modId xmlns:p14="http://schemas.microsoft.com/office/powerpoint/2010/main" val="1150690362"/>
              </p:ext>
            </p:extLst>
          </p:nvPr>
        </p:nvGraphicFramePr>
        <p:xfrm>
          <a:off x="1874165" y="1882612"/>
          <a:ext cx="10066044" cy="4206240"/>
        </p:xfrm>
        <a:graphic>
          <a:graphicData uri="http://schemas.openxmlformats.org/drawingml/2006/table">
            <a:tbl>
              <a:tblPr firstRow="1" bandRow="1">
                <a:tableStyleId>{5C22544A-7EE6-4342-B048-85BDC9FD1C3A}</a:tableStyleId>
              </a:tblPr>
              <a:tblGrid>
                <a:gridCol w="1160583">
                  <a:extLst>
                    <a:ext uri="{9D8B030D-6E8A-4147-A177-3AD203B41FA5}">
                      <a16:colId xmlns:a16="http://schemas.microsoft.com/office/drawing/2014/main" val="2794518856"/>
                    </a:ext>
                  </a:extLst>
                </a:gridCol>
                <a:gridCol w="8905461">
                  <a:extLst>
                    <a:ext uri="{9D8B030D-6E8A-4147-A177-3AD203B41FA5}">
                      <a16:colId xmlns:a16="http://schemas.microsoft.com/office/drawing/2014/main" val="3104022207"/>
                    </a:ext>
                  </a:extLst>
                </a:gridCol>
              </a:tblGrid>
              <a:tr h="370840">
                <a:tc>
                  <a:txBody>
                    <a:bodyPr/>
                    <a:lstStyle/>
                    <a:p>
                      <a:pPr algn="l"/>
                      <a:r>
                        <a:rPr lang="en-US" b="1" u="sng" dirty="0">
                          <a:solidFill>
                            <a:schemeClr val="tx1"/>
                          </a:solidFill>
                        </a:rPr>
                        <a:t>Types of Decisions</a:t>
                      </a:r>
                    </a:p>
                  </a:txBody>
                  <a:tcPr>
                    <a:noFill/>
                  </a:tcPr>
                </a:tc>
                <a:tc>
                  <a:txBody>
                    <a:bodyPr/>
                    <a:lstStyle/>
                    <a:p>
                      <a:pPr marL="0" indent="0" algn="just">
                        <a:buFont typeface="Wingdings" panose="05000000000000000000" pitchFamily="2" charset="2"/>
                        <a:buNone/>
                      </a:pPr>
                      <a:r>
                        <a:rPr lang="en-US" b="1" i="0" u="sng" dirty="0">
                          <a:solidFill>
                            <a:schemeClr val="tx1"/>
                          </a:solidFill>
                        </a:rPr>
                        <a:t>2- A nonprogrammed decision: </a:t>
                      </a:r>
                      <a:r>
                        <a:rPr lang="en-US" b="1" i="1" u="none" dirty="0">
                          <a:solidFill>
                            <a:schemeClr val="tx1"/>
                          </a:solidFill>
                        </a:rPr>
                        <a:t>A decision that recurs infrequently and for which there is no previously established decision rule and it requires problem solving</a:t>
                      </a:r>
                    </a:p>
                    <a:p>
                      <a:pPr marL="0" indent="0" algn="just">
                        <a:buFont typeface="Wingdings" panose="05000000000000000000" pitchFamily="2" charset="2"/>
                        <a:buNone/>
                      </a:pPr>
                      <a:endParaRPr lang="en-US" b="1" i="1" u="none" dirty="0">
                        <a:solidFill>
                          <a:schemeClr val="tx1"/>
                        </a:solidFill>
                      </a:endParaRPr>
                    </a:p>
                    <a:p>
                      <a:pPr marL="285750" indent="-285750" algn="just">
                        <a:buFont typeface="Wingdings" panose="05000000000000000000" pitchFamily="2" charset="2"/>
                        <a:buChar char="§"/>
                      </a:pPr>
                      <a:r>
                        <a:rPr lang="en-US" b="1" i="0" u="sng" dirty="0">
                          <a:solidFill>
                            <a:schemeClr val="tx1"/>
                          </a:solidFill>
                        </a:rPr>
                        <a:t>Problem solving </a:t>
                      </a:r>
                      <a:r>
                        <a:rPr lang="en-US" b="0" i="0" u="none" dirty="0">
                          <a:solidFill>
                            <a:schemeClr val="tx1"/>
                          </a:solidFill>
                        </a:rPr>
                        <a:t>is a special form of decision making in which the issue is unique; it often requires developing and evaluating alternatives without the aid of a decision rule</a:t>
                      </a:r>
                    </a:p>
                    <a:p>
                      <a:pPr marL="285750" indent="-285750" algn="just">
                        <a:buFont typeface="Wingdings" panose="05000000000000000000" pitchFamily="2" charset="2"/>
                        <a:buChar char="§"/>
                      </a:pPr>
                      <a:endParaRPr lang="en-US" b="0" i="0" u="none" dirty="0">
                        <a:solidFill>
                          <a:schemeClr val="tx1"/>
                        </a:solidFill>
                      </a:endParaRPr>
                    </a:p>
                    <a:p>
                      <a:pPr marL="285750" indent="-285750" algn="just">
                        <a:buFont typeface="Wingdings" panose="05000000000000000000" pitchFamily="2" charset="2"/>
                        <a:buChar char="§"/>
                      </a:pPr>
                      <a:r>
                        <a:rPr lang="en-US" b="1" i="0" u="sng" dirty="0">
                          <a:solidFill>
                            <a:schemeClr val="tx1"/>
                          </a:solidFill>
                        </a:rPr>
                        <a:t>Nonprogrammed decisions </a:t>
                      </a:r>
                      <a:r>
                        <a:rPr lang="en-US" b="0" i="0" u="none" dirty="0">
                          <a:solidFill>
                            <a:schemeClr val="tx1"/>
                          </a:solidFill>
                        </a:rPr>
                        <a:t>are poorly structured because information is </a:t>
                      </a:r>
                      <a:r>
                        <a:rPr lang="en-US" b="1" i="0" u="sng" dirty="0">
                          <a:solidFill>
                            <a:schemeClr val="tx1"/>
                          </a:solidFill>
                        </a:rPr>
                        <a:t>ambiguous</a:t>
                      </a:r>
                      <a:r>
                        <a:rPr lang="en-US" b="0" i="0" u="none" dirty="0">
                          <a:solidFill>
                            <a:schemeClr val="tx1"/>
                          </a:solidFill>
                        </a:rPr>
                        <a:t>, there is </a:t>
                      </a:r>
                      <a:r>
                        <a:rPr lang="en-US" b="1" i="0" u="sng" dirty="0">
                          <a:solidFill>
                            <a:schemeClr val="tx1"/>
                          </a:solidFill>
                        </a:rPr>
                        <a:t>no clear procedure </a:t>
                      </a:r>
                      <a:r>
                        <a:rPr lang="en-US" b="0" i="0" u="none" dirty="0">
                          <a:solidFill>
                            <a:schemeClr val="tx1"/>
                          </a:solidFill>
                        </a:rPr>
                        <a:t>for making the decision, and the goals are often </a:t>
                      </a:r>
                      <a:r>
                        <a:rPr lang="en-US" b="1" i="0" u="sng" dirty="0">
                          <a:solidFill>
                            <a:schemeClr val="tx1"/>
                          </a:solidFill>
                        </a:rPr>
                        <a:t>vague</a:t>
                      </a:r>
                      <a:r>
                        <a:rPr lang="en-US" b="0" i="0" u="none" dirty="0">
                          <a:solidFill>
                            <a:schemeClr val="tx1"/>
                          </a:solidFill>
                        </a:rPr>
                        <a:t>. </a:t>
                      </a:r>
                    </a:p>
                    <a:p>
                      <a:pPr marL="285750" indent="-285750" algn="just">
                        <a:buFont typeface="Wingdings" panose="05000000000000000000" pitchFamily="2" charset="2"/>
                        <a:buChar char="§"/>
                      </a:pPr>
                      <a:endParaRPr lang="en-US" b="0" i="0" u="none" dirty="0">
                        <a:solidFill>
                          <a:schemeClr val="tx1"/>
                        </a:solidFill>
                      </a:endParaRPr>
                    </a:p>
                    <a:p>
                      <a:pPr marL="285750" indent="-285750" algn="just">
                        <a:buFont typeface="Wingdings" panose="05000000000000000000" pitchFamily="2" charset="2"/>
                        <a:buChar char="§"/>
                      </a:pPr>
                      <a:r>
                        <a:rPr lang="en-US" b="1" i="0" u="sng" dirty="0">
                          <a:solidFill>
                            <a:srgbClr val="FF0000"/>
                          </a:solidFill>
                        </a:rPr>
                        <a:t>Example </a:t>
                      </a:r>
                      <a:r>
                        <a:rPr lang="en-US" b="0" i="0" u="none" dirty="0">
                          <a:solidFill>
                            <a:schemeClr val="tx1"/>
                          </a:solidFill>
                        </a:rPr>
                        <a:t> For instance, in 2015 a popular ice cream maker, Blue Bell Creameries, learned that its production facilities were infected with listeria, a potentially dangerous bacteria. This was the first serious health problem the firm had ever encountered and managers faced considerable ambiguity in deciding how to respond. One key element of nonprogrammed decisions is that they </a:t>
                      </a:r>
                      <a:r>
                        <a:rPr lang="en-US" b="1" i="0" u="sng" dirty="0">
                          <a:solidFill>
                            <a:schemeClr val="tx1"/>
                          </a:solidFill>
                        </a:rPr>
                        <a:t>require good judgment on the part of leaders and decision makers.</a:t>
                      </a:r>
                    </a:p>
                  </a:txBody>
                  <a:tcPr>
                    <a:noFill/>
                  </a:tcPr>
                </a:tc>
                <a:extLst>
                  <a:ext uri="{0D108BD9-81ED-4DB2-BD59-A6C34878D82A}">
                    <a16:rowId xmlns:a16="http://schemas.microsoft.com/office/drawing/2014/main" val="2405907928"/>
                  </a:ext>
                </a:extLst>
              </a:tr>
            </a:tbl>
          </a:graphicData>
        </a:graphic>
      </p:graphicFrame>
    </p:spTree>
    <p:extLst>
      <p:ext uri="{BB962C8B-B14F-4D97-AF65-F5344CB8AC3E}">
        <p14:creationId xmlns:p14="http://schemas.microsoft.com/office/powerpoint/2010/main" val="3071665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Types of Decisions</a:t>
            </a:r>
          </a:p>
        </p:txBody>
      </p:sp>
      <p:pic>
        <p:nvPicPr>
          <p:cNvPr id="9" name="Picture 8">
            <a:extLst>
              <a:ext uri="{FF2B5EF4-FFF2-40B4-BE49-F238E27FC236}">
                <a16:creationId xmlns:a16="http://schemas.microsoft.com/office/drawing/2014/main" id="{47A983D7-2E9B-436D-A34C-0A78D29176A4}"/>
              </a:ext>
            </a:extLst>
          </p:cNvPr>
          <p:cNvPicPr>
            <a:picLocks noChangeAspect="1"/>
          </p:cNvPicPr>
          <p:nvPr/>
        </p:nvPicPr>
        <p:blipFill>
          <a:blip r:embed="rId7"/>
          <a:stretch>
            <a:fillRect/>
          </a:stretch>
        </p:blipFill>
        <p:spPr>
          <a:xfrm>
            <a:off x="6686757" y="1767894"/>
            <a:ext cx="5153025" cy="4029075"/>
          </a:xfrm>
          <a:prstGeom prst="rect">
            <a:avLst/>
          </a:prstGeom>
        </p:spPr>
      </p:pic>
      <p:sp>
        <p:nvSpPr>
          <p:cNvPr id="14" name="TextBox 13">
            <a:extLst>
              <a:ext uri="{FF2B5EF4-FFF2-40B4-BE49-F238E27FC236}">
                <a16:creationId xmlns:a16="http://schemas.microsoft.com/office/drawing/2014/main" id="{B4098D2A-449F-4B61-9B0F-7B62ED7A088D}"/>
              </a:ext>
            </a:extLst>
          </p:cNvPr>
          <p:cNvSpPr txBox="1"/>
          <p:nvPr/>
        </p:nvSpPr>
        <p:spPr>
          <a:xfrm>
            <a:off x="1793876" y="2429437"/>
            <a:ext cx="4659988" cy="2585323"/>
          </a:xfrm>
          <a:prstGeom prst="rect">
            <a:avLst/>
          </a:prstGeom>
          <a:solidFill>
            <a:srgbClr val="FF9518"/>
          </a:solidFill>
        </p:spPr>
        <p:txBody>
          <a:bodyPr wrap="square">
            <a:spAutoFit/>
          </a:bodyPr>
          <a:lstStyle/>
          <a:p>
            <a:pPr algn="just"/>
            <a:r>
              <a:rPr lang="en-US" i="1" dirty="0"/>
              <a:t>Nonprogrammed decisions are required when an unusual or complex situation arises that requires problem solving and judgment. When Blue Bell creameries discovered bacteria in one of its production facilities in 2015 its managers shut down all Blue Bell facilities while they worked to eradicate the bacteria. The entire process took months and cost the firm millions of dollars.</a:t>
            </a:r>
          </a:p>
        </p:txBody>
      </p:sp>
    </p:spTree>
    <p:extLst>
      <p:ext uri="{BB962C8B-B14F-4D97-AF65-F5344CB8AC3E}">
        <p14:creationId xmlns:p14="http://schemas.microsoft.com/office/powerpoint/2010/main" val="822946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8104797" cy="536288"/>
            <a:chOff x="130614" y="576828"/>
            <a:chExt cx="8104797" cy="536288"/>
          </a:xfrm>
        </p:grpSpPr>
        <p:sp>
          <p:nvSpPr>
            <p:cNvPr id="7" name="TextBox 6"/>
            <p:cNvSpPr txBox="1"/>
            <p:nvPr/>
          </p:nvSpPr>
          <p:spPr>
            <a:xfrm>
              <a:off x="2449853" y="576828"/>
              <a:ext cx="5785558"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Decision Making and Problem Solving</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1678665"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 8 </a:t>
              </a:r>
            </a:p>
          </p:txBody>
        </p:sp>
      </p:grpSp>
      <p:sp>
        <p:nvSpPr>
          <p:cNvPr id="12" name="TextBox 11">
            <a:extLst>
              <a:ext uri="{FF2B5EF4-FFF2-40B4-BE49-F238E27FC236}">
                <a16:creationId xmlns:a16="http://schemas.microsoft.com/office/drawing/2014/main" id="{363394EA-5D64-4B95-ACF6-9A7B740CEA3D}"/>
              </a:ext>
            </a:extLst>
          </p:cNvPr>
          <p:cNvSpPr txBox="1"/>
          <p:nvPr/>
        </p:nvSpPr>
        <p:spPr>
          <a:xfrm>
            <a:off x="1874165" y="1565887"/>
            <a:ext cx="6208642" cy="369332"/>
          </a:xfrm>
          <a:prstGeom prst="rect">
            <a:avLst/>
          </a:prstGeom>
          <a:noFill/>
        </p:spPr>
        <p:txBody>
          <a:bodyPr wrap="square">
            <a:spAutoFit/>
          </a:bodyPr>
          <a:lstStyle/>
          <a:p>
            <a:r>
              <a:rPr lang="en-US" sz="1800" b="1" dirty="0">
                <a:solidFill>
                  <a:srgbClr val="C1510A"/>
                </a:solidFill>
                <a:effectLst/>
                <a:latin typeface="Helvetica" panose="020B0604020202020204" pitchFamily="34" charset="0"/>
              </a:rPr>
              <a:t>Types of Decisions</a:t>
            </a:r>
          </a:p>
        </p:txBody>
      </p:sp>
      <p:graphicFrame>
        <p:nvGraphicFramePr>
          <p:cNvPr id="9" name="Table 8">
            <a:extLst>
              <a:ext uri="{FF2B5EF4-FFF2-40B4-BE49-F238E27FC236}">
                <a16:creationId xmlns:a16="http://schemas.microsoft.com/office/drawing/2014/main" id="{319A6A0E-EC89-4C6A-B5B2-1EBA99B02BC1}"/>
              </a:ext>
            </a:extLst>
          </p:cNvPr>
          <p:cNvGraphicFramePr>
            <a:graphicFrameLocks noGrp="1"/>
          </p:cNvGraphicFramePr>
          <p:nvPr>
            <p:extLst>
              <p:ext uri="{D42A27DB-BD31-4B8C-83A1-F6EECF244321}">
                <p14:modId xmlns:p14="http://schemas.microsoft.com/office/powerpoint/2010/main" val="2654324423"/>
              </p:ext>
            </p:extLst>
          </p:nvPr>
        </p:nvGraphicFramePr>
        <p:xfrm>
          <a:off x="2289769" y="2253845"/>
          <a:ext cx="9040839" cy="3892092"/>
        </p:xfrm>
        <a:graphic>
          <a:graphicData uri="http://schemas.openxmlformats.org/drawingml/2006/table">
            <a:tbl>
              <a:tblPr/>
              <a:tblGrid>
                <a:gridCol w="2256410">
                  <a:extLst>
                    <a:ext uri="{9D8B030D-6E8A-4147-A177-3AD203B41FA5}">
                      <a16:colId xmlns:a16="http://schemas.microsoft.com/office/drawing/2014/main" val="4082909934"/>
                    </a:ext>
                  </a:extLst>
                </a:gridCol>
                <a:gridCol w="2927114">
                  <a:extLst>
                    <a:ext uri="{9D8B030D-6E8A-4147-A177-3AD203B41FA5}">
                      <a16:colId xmlns:a16="http://schemas.microsoft.com/office/drawing/2014/main" val="4264427125"/>
                    </a:ext>
                  </a:extLst>
                </a:gridCol>
                <a:gridCol w="3857315">
                  <a:extLst>
                    <a:ext uri="{9D8B030D-6E8A-4147-A177-3AD203B41FA5}">
                      <a16:colId xmlns:a16="http://schemas.microsoft.com/office/drawing/2014/main" val="2293753275"/>
                    </a:ext>
                  </a:extLst>
                </a:gridCol>
              </a:tblGrid>
              <a:tr h="544678">
                <a:tc>
                  <a:txBody>
                    <a:bodyPr/>
                    <a:lstStyle/>
                    <a:p>
                      <a:pPr algn="ctr"/>
                      <a:r>
                        <a:rPr lang="en-US" sz="1600" b="1" u="none" strike="noStrike" dirty="0">
                          <a:solidFill>
                            <a:srgbClr val="575757"/>
                          </a:solidFill>
                          <a:effectLst/>
                        </a:rPr>
                        <a:t>CHARACTERISTICS</a:t>
                      </a:r>
                    </a:p>
                  </a:txBody>
                  <a:tcPr marL="22822" marR="22822" marT="53251" marB="5325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600" b="1" u="none" strike="noStrike" dirty="0">
                          <a:solidFill>
                            <a:srgbClr val="575757"/>
                          </a:solidFill>
                          <a:effectLst/>
                        </a:rPr>
                        <a:t>PROGRAMMED DECISIONS</a:t>
                      </a:r>
                    </a:p>
                  </a:txBody>
                  <a:tcPr marL="22822" marR="22822" marT="53251" marB="5325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600" b="1" u="none" strike="noStrike" dirty="0">
                          <a:solidFill>
                            <a:srgbClr val="575757"/>
                          </a:solidFill>
                          <a:effectLst/>
                        </a:rPr>
                        <a:t>NONPROGRAMMED DECISIONS</a:t>
                      </a:r>
                    </a:p>
                  </a:txBody>
                  <a:tcPr marL="22822" marR="22822" marT="53251" marB="5325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2776357736"/>
                  </a:ext>
                </a:extLst>
              </a:tr>
              <a:tr h="325590">
                <a:tc>
                  <a:txBody>
                    <a:bodyPr/>
                    <a:lstStyle/>
                    <a:p>
                      <a:pPr algn="l" fontAlgn="t"/>
                      <a:r>
                        <a:rPr lang="en-US" sz="1600" u="none" strike="noStrike" dirty="0">
                          <a:solidFill>
                            <a:srgbClr val="3F3F3F"/>
                          </a:solidFill>
                          <a:effectLst/>
                          <a:latin typeface="Cordale"/>
                        </a:rPr>
                        <a:t>Type of decision</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Well-structured</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Poorly structured</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900734574"/>
                  </a:ext>
                </a:extLst>
              </a:tr>
              <a:tr h="287827">
                <a:tc>
                  <a:txBody>
                    <a:bodyPr/>
                    <a:lstStyle/>
                    <a:p>
                      <a:pPr algn="l" fontAlgn="t"/>
                      <a:r>
                        <a:rPr lang="en-US" sz="1600" u="none" strike="noStrike">
                          <a:solidFill>
                            <a:srgbClr val="3F3F3F"/>
                          </a:solidFill>
                          <a:effectLst/>
                          <a:latin typeface="Cordale"/>
                        </a:rPr>
                        <a:t>Frequency</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a:solidFill>
                            <a:srgbClr val="3F3F3F"/>
                          </a:solidFill>
                          <a:effectLst/>
                          <a:latin typeface="Cordale"/>
                        </a:rPr>
                        <a:t>Repetitive and routine</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dirty="0">
                          <a:solidFill>
                            <a:srgbClr val="3F3F3F"/>
                          </a:solidFill>
                          <a:effectLst/>
                          <a:latin typeface="Cordale"/>
                        </a:rPr>
                        <a:t>New and unusual</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4247770054"/>
                  </a:ext>
                </a:extLst>
              </a:tr>
              <a:tr h="325590">
                <a:tc>
                  <a:txBody>
                    <a:bodyPr/>
                    <a:lstStyle/>
                    <a:p>
                      <a:pPr algn="l" fontAlgn="t"/>
                      <a:r>
                        <a:rPr lang="en-US" sz="1600" u="none" strike="noStrike">
                          <a:solidFill>
                            <a:srgbClr val="3F3F3F"/>
                          </a:solidFill>
                          <a:effectLst/>
                          <a:latin typeface="Cordale"/>
                        </a:rPr>
                        <a:t>Goals</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Clear, specific</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Vague</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843724183"/>
                  </a:ext>
                </a:extLst>
              </a:tr>
              <a:tr h="311116">
                <a:tc>
                  <a:txBody>
                    <a:bodyPr/>
                    <a:lstStyle/>
                    <a:p>
                      <a:pPr algn="l" fontAlgn="t"/>
                      <a:r>
                        <a:rPr lang="en-US" sz="1600" u="none" strike="noStrike">
                          <a:solidFill>
                            <a:srgbClr val="3F3F3F"/>
                          </a:solidFill>
                          <a:effectLst/>
                          <a:latin typeface="Cordale"/>
                        </a:rPr>
                        <a:t>Information</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a:solidFill>
                            <a:srgbClr val="3F3F3F"/>
                          </a:solidFill>
                          <a:effectLst/>
                          <a:latin typeface="Cordale"/>
                        </a:rPr>
                        <a:t>Readily available</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a:solidFill>
                            <a:srgbClr val="3F3F3F"/>
                          </a:solidFill>
                          <a:effectLst/>
                          <a:latin typeface="Cordale"/>
                        </a:rPr>
                        <a:t>Not available, unclear Channels</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224569768"/>
                  </a:ext>
                </a:extLst>
              </a:tr>
              <a:tr h="325590">
                <a:tc>
                  <a:txBody>
                    <a:bodyPr/>
                    <a:lstStyle/>
                    <a:p>
                      <a:pPr algn="l" fontAlgn="t"/>
                      <a:r>
                        <a:rPr lang="en-US" sz="1600" u="none" strike="noStrike">
                          <a:solidFill>
                            <a:srgbClr val="3F3F3F"/>
                          </a:solidFill>
                          <a:effectLst/>
                          <a:latin typeface="Cordale"/>
                        </a:rPr>
                        <a:t>Consequences</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Minor</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Major</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975101197"/>
                  </a:ext>
                </a:extLst>
              </a:tr>
              <a:tr h="334404">
                <a:tc>
                  <a:txBody>
                    <a:bodyPr/>
                    <a:lstStyle/>
                    <a:p>
                      <a:pPr algn="l" fontAlgn="t"/>
                      <a:r>
                        <a:rPr lang="en-US" sz="1600" u="none" strike="noStrike">
                          <a:solidFill>
                            <a:srgbClr val="3F3F3F"/>
                          </a:solidFill>
                          <a:effectLst/>
                          <a:latin typeface="Cordale"/>
                        </a:rPr>
                        <a:t>Organizational level</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a:solidFill>
                            <a:srgbClr val="3F3F3F"/>
                          </a:solidFill>
                          <a:effectLst/>
                          <a:latin typeface="Cordale"/>
                        </a:rPr>
                        <a:t>Lower levels</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a:solidFill>
                            <a:srgbClr val="3F3F3F"/>
                          </a:solidFill>
                          <a:effectLst/>
                          <a:latin typeface="Cordale"/>
                        </a:rPr>
                        <a:t>Upper levels</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77251662"/>
                  </a:ext>
                </a:extLst>
              </a:tr>
              <a:tr h="325590">
                <a:tc>
                  <a:txBody>
                    <a:bodyPr/>
                    <a:lstStyle/>
                    <a:p>
                      <a:pPr algn="l" fontAlgn="t"/>
                      <a:r>
                        <a:rPr lang="en-US" sz="1600" u="none" strike="noStrike">
                          <a:solidFill>
                            <a:srgbClr val="3F3F3F"/>
                          </a:solidFill>
                          <a:effectLst/>
                          <a:latin typeface="Cordale"/>
                        </a:rPr>
                        <a:t>Time for solution</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Short</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Relatively long</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278905914"/>
                  </a:ext>
                </a:extLst>
              </a:tr>
              <a:tr h="544678">
                <a:tc>
                  <a:txBody>
                    <a:bodyPr/>
                    <a:lstStyle/>
                    <a:p>
                      <a:pPr algn="l" fontAlgn="t"/>
                      <a:r>
                        <a:rPr lang="en-US" sz="1600" u="none" strike="noStrike">
                          <a:solidFill>
                            <a:srgbClr val="3F3F3F"/>
                          </a:solidFill>
                          <a:effectLst/>
                          <a:latin typeface="Cordale"/>
                        </a:rPr>
                        <a:t>Basis for solution</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dirty="0">
                          <a:solidFill>
                            <a:srgbClr val="3F3F3F"/>
                          </a:solidFill>
                          <a:effectLst/>
                          <a:latin typeface="Cordale"/>
                        </a:rPr>
                        <a:t>Decision rules, set</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u="none" strike="noStrike">
                          <a:solidFill>
                            <a:srgbClr val="3F3F3F"/>
                          </a:solidFill>
                          <a:effectLst/>
                          <a:latin typeface="Cordale"/>
                        </a:rPr>
                        <a:t>Judgment and creativity</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3664257628"/>
                  </a:ext>
                </a:extLst>
              </a:tr>
              <a:tr h="325590">
                <a:tc>
                  <a:txBody>
                    <a:bodyPr/>
                    <a:lstStyle/>
                    <a:p>
                      <a:pPr algn="l" fontAlgn="t"/>
                      <a:r>
                        <a:rPr lang="en-US" sz="1600" u="none" strike="noStrike" dirty="0">
                          <a:solidFill>
                            <a:srgbClr val="3F3F3F"/>
                          </a:solidFill>
                          <a:effectLst/>
                          <a:latin typeface="Cordale"/>
                        </a:rPr>
                        <a:t> </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a:solidFill>
                            <a:srgbClr val="3F3F3F"/>
                          </a:solidFill>
                          <a:effectLst/>
                          <a:latin typeface="Cordale"/>
                        </a:rPr>
                        <a:t>Procedures</a:t>
                      </a:r>
                    </a:p>
                  </a:txBody>
                  <a:tcPr marL="76072" marR="76072" marT="53251" marB="5325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u="none" strike="noStrike" dirty="0">
                          <a:solidFill>
                            <a:srgbClr val="3F3F3F"/>
                          </a:solidFill>
                          <a:effectLst/>
                          <a:latin typeface="Cordale"/>
                        </a:rPr>
                        <a:t> </a:t>
                      </a:r>
                    </a:p>
                  </a:txBody>
                  <a:tcPr marL="76072" marR="76072" marT="53251" marB="5325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1553265276"/>
                  </a:ext>
                </a:extLst>
              </a:tr>
            </a:tbl>
          </a:graphicData>
        </a:graphic>
      </p:graphicFrame>
      <p:sp>
        <p:nvSpPr>
          <p:cNvPr id="15" name="TextBox 14">
            <a:extLst>
              <a:ext uri="{FF2B5EF4-FFF2-40B4-BE49-F238E27FC236}">
                <a16:creationId xmlns:a16="http://schemas.microsoft.com/office/drawing/2014/main" id="{CBC7391F-351E-40DF-BD4B-B062777D538A}"/>
              </a:ext>
            </a:extLst>
          </p:cNvPr>
          <p:cNvSpPr txBox="1"/>
          <p:nvPr/>
        </p:nvSpPr>
        <p:spPr>
          <a:xfrm>
            <a:off x="3435627" y="1875129"/>
            <a:ext cx="7176980" cy="369332"/>
          </a:xfrm>
          <a:prstGeom prst="rect">
            <a:avLst/>
          </a:prstGeom>
          <a:noFill/>
        </p:spPr>
        <p:txBody>
          <a:bodyPr wrap="square">
            <a:spAutoFit/>
          </a:bodyPr>
          <a:lstStyle/>
          <a:p>
            <a:r>
              <a:rPr lang="en-US" b="1" dirty="0"/>
              <a:t>Table 8.1. Characteristics of Programmed and Nonprogrammed Decisions</a:t>
            </a:r>
          </a:p>
        </p:txBody>
      </p:sp>
    </p:spTree>
    <p:extLst>
      <p:ext uri="{BB962C8B-B14F-4D97-AF65-F5344CB8AC3E}">
        <p14:creationId xmlns:p14="http://schemas.microsoft.com/office/powerpoint/2010/main" val="2127574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13" name="TextBox 12">
            <a:extLst>
              <a:ext uri="{FF2B5EF4-FFF2-40B4-BE49-F238E27FC236}">
                <a16:creationId xmlns:a16="http://schemas.microsoft.com/office/drawing/2014/main" id="{3E73060D-F137-47E6-BE33-ECA29C518487}"/>
              </a:ext>
            </a:extLst>
          </p:cNvPr>
          <p:cNvSpPr txBox="1"/>
          <p:nvPr/>
        </p:nvSpPr>
        <p:spPr>
          <a:xfrm>
            <a:off x="183595" y="2451594"/>
            <a:ext cx="11836099" cy="1446550"/>
          </a:xfrm>
          <a:prstGeom prst="rect">
            <a:avLst/>
          </a:prstGeom>
          <a:noFill/>
        </p:spPr>
        <p:txBody>
          <a:bodyPr wrap="square" rtlCol="0">
            <a:spAutoFit/>
          </a:bodyPr>
          <a:lstStyle/>
          <a:p>
            <a:pPr algn="ctr"/>
            <a:r>
              <a:rPr lang="en-US" sz="8800" i="1" dirty="0">
                <a:solidFill>
                  <a:srgbClr val="002060"/>
                </a:solidFill>
                <a:latin typeface="Times New Roman" panose="02020603050405020304" pitchFamily="18" charset="0"/>
                <a:cs typeface="Times New Roman" panose="02020603050405020304" pitchFamily="18" charset="0"/>
              </a:rPr>
              <a:t>Thanks</a:t>
            </a:r>
          </a:p>
        </p:txBody>
      </p:sp>
    </p:spTree>
    <p:extLst>
      <p:ext uri="{BB962C8B-B14F-4D97-AF65-F5344CB8AC3E}">
        <p14:creationId xmlns:p14="http://schemas.microsoft.com/office/powerpoint/2010/main" val="22870491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10805</TotalTime>
  <Words>1070</Words>
  <Application>Microsoft Office PowerPoint</Application>
  <PresentationFormat>Widescreen</PresentationFormat>
  <Paragraphs>138</Paragraphs>
  <Slides>12</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Cordale</vt:lpstr>
      <vt:lpstr>Helvetica</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ayman ali</cp:lastModifiedBy>
  <cp:revision>998</cp:revision>
  <dcterms:created xsi:type="dcterms:W3CDTF">2021-08-03T13:03:26Z</dcterms:created>
  <dcterms:modified xsi:type="dcterms:W3CDTF">2022-08-15T15:49:46Z</dcterms:modified>
</cp:coreProperties>
</file>