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  <p:sldId id="296" r:id="rId42"/>
    <p:sldId id="297" r:id="rId43"/>
    <p:sldId id="298" r:id="rId44"/>
    <p:sldId id="299" r:id="rId45"/>
    <p:sldId id="300" r:id="rId46"/>
    <p:sldId id="301" r:id="rId47"/>
    <p:sldId id="302" r:id="rId48"/>
    <p:sldId id="303" r:id="rId49"/>
    <p:sldId id="304" r:id="rId50"/>
    <p:sldId id="305" r:id="rId51"/>
    <p:sldId id="306" r:id="rId52"/>
    <p:sldId id="307" r:id="rId53"/>
    <p:sldId id="308" r:id="rId54"/>
    <p:sldId id="309" r:id="rId55"/>
    <p:sldId id="310" r:id="rId56"/>
    <p:sldId id="311" r:id="rId57"/>
    <p:sldId id="312" r:id="rId58"/>
    <p:sldId id="313" r:id="rId59"/>
    <p:sldId id="314" r:id="rId60"/>
    <p:sldId id="315" r:id="rId61"/>
    <p:sldId id="316" r:id="rId62"/>
    <p:sldId id="317" r:id="rId63"/>
    <p:sldId id="318" r:id="rId64"/>
    <p:sldId id="319" r:id="rId65"/>
    <p:sldId id="320" r:id="rId66"/>
    <p:sldId id="321" r:id="rId67"/>
    <p:sldId id="322" r:id="rId68"/>
    <p:sldId id="323" r:id="rId69"/>
    <p:sldId id="324" r:id="rId70"/>
    <p:sldId id="325" r:id="rId71"/>
    <p:sldId id="326" r:id="rId72"/>
    <p:sldId id="327" r:id="rId73"/>
    <p:sldId id="328" r:id="rId74"/>
    <p:sldId id="329" r:id="rId75"/>
    <p:sldId id="330" r:id="rId76"/>
    <p:sldId id="331" r:id="rId77"/>
    <p:sldId id="332" r:id="rId78"/>
    <p:sldId id="333" r:id="rId79"/>
    <p:sldId id="334" r:id="rId80"/>
    <p:sldId id="335" r:id="rId81"/>
    <p:sldId id="336" r:id="rId82"/>
    <p:sldId id="337" r:id="rId83"/>
    <p:sldId id="338" r:id="rId84"/>
    <p:sldId id="339" r:id="rId85"/>
    <p:sldId id="340" r:id="rId86"/>
    <p:sldId id="341" r:id="rId87"/>
    <p:sldId id="342" r:id="rId8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presProps" Target="presProps.xml"/><Relationship Id="rId16" Type="http://schemas.openxmlformats.org/officeDocument/2006/relationships/slide" Target="slides/slide15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5" Type="http://schemas.openxmlformats.org/officeDocument/2006/relationships/slide" Target="slides/slide4.xml"/><Relationship Id="rId90" Type="http://schemas.openxmlformats.org/officeDocument/2006/relationships/viewProps" Target="viewProps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slide" Target="slides/slide76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9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tableStyles" Target="tableStyles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9" Type="http://schemas.openxmlformats.org/officeDocument/2006/relationships/slide" Target="slides/slide1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550E76-41C5-3671-FCA7-717B5ECC0F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42DCF85-9F55-DB42-D753-C6843A265C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00B312-BDFB-473B-91EA-D2A9B1A00A33}" type="datetimeFigureOut">
              <a:rPr lang="en-US" smtClean="0"/>
              <a:t>4/8/2026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FC909AA-8BFC-0989-4C5F-93DF9D5B1F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282BA06-1964-8530-1065-80316D5E30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0D617E-1F73-4731-8E42-513B42FA4E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47427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32330F9-C598-B82B-6196-539DE3A9D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9FD9AFE-5280-F3F6-B463-8B52B08D23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FFA7F5-8FE7-FE26-EC80-7680E97EBAA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200B312-BDFB-473B-91EA-D2A9B1A00A33}" type="datetimeFigureOut">
              <a:rPr lang="en-US" smtClean="0"/>
              <a:t>4/8/2026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B656F0-AD1B-35BD-3DB9-4C52CADBBC0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3C63A2-910F-178B-B5D9-5CFBD5F1A5D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50D617E-1F73-4731-8E42-513B42FA4E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39287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1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1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1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1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1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1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1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1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1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1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1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1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1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1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1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jpeg"/><Relationship Id="rId1" Type="http://schemas.openxmlformats.org/officeDocument/2006/relationships/slideLayout" Target="../slideLayouts/slideLayout1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1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1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1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1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jpeg"/><Relationship Id="rId1" Type="http://schemas.openxmlformats.org/officeDocument/2006/relationships/slideLayout" Target="../slideLayouts/slideLayout1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jpeg"/><Relationship Id="rId1" Type="http://schemas.openxmlformats.org/officeDocument/2006/relationships/slideLayout" Target="../slideLayouts/slideLayout1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jpeg"/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1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jpeg"/><Relationship Id="rId1" Type="http://schemas.openxmlformats.org/officeDocument/2006/relationships/slideLayout" Target="../slideLayouts/slideLayout1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jpeg"/><Relationship Id="rId1" Type="http://schemas.openxmlformats.org/officeDocument/2006/relationships/slideLayout" Target="../slideLayouts/slideLayout1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jpeg"/><Relationship Id="rId1" Type="http://schemas.openxmlformats.org/officeDocument/2006/relationships/slideLayout" Target="../slideLayouts/slideLayout1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jpeg"/><Relationship Id="rId1" Type="http://schemas.openxmlformats.org/officeDocument/2006/relationships/slideLayout" Target="../slideLayouts/slideLayout1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jpeg"/><Relationship Id="rId1" Type="http://schemas.openxmlformats.org/officeDocument/2006/relationships/slideLayout" Target="../slideLayouts/slideLayout1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jpeg"/><Relationship Id="rId1" Type="http://schemas.openxmlformats.org/officeDocument/2006/relationships/slideLayout" Target="../slideLayouts/slideLayout1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jpeg"/><Relationship Id="rId1" Type="http://schemas.openxmlformats.org/officeDocument/2006/relationships/slideLayout" Target="../slideLayouts/slideLayout1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jpeg"/><Relationship Id="rId1" Type="http://schemas.openxmlformats.org/officeDocument/2006/relationships/slideLayout" Target="../slideLayouts/slideLayout1.xml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jpeg"/><Relationship Id="rId1" Type="http://schemas.openxmlformats.org/officeDocument/2006/relationships/slideLayout" Target="../slideLayouts/slideLayout1.xml"/></Relationships>
</file>

<file path=ppt/slides/_rels/slide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jpeg"/><Relationship Id="rId1" Type="http://schemas.openxmlformats.org/officeDocument/2006/relationships/slideLayout" Target="../slideLayouts/slideLayout1.xml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5.jpeg"/><Relationship Id="rId1" Type="http://schemas.openxmlformats.org/officeDocument/2006/relationships/slideLayout" Target="../slideLayouts/slideLayout1.xml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jpeg"/><Relationship Id="rId1" Type="http://schemas.openxmlformats.org/officeDocument/2006/relationships/slideLayout" Target="../slideLayouts/slideLayout1.xml"/></Relationships>
</file>

<file path=ppt/slides/_rels/slide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7.jpeg"/><Relationship Id="rId1" Type="http://schemas.openxmlformats.org/officeDocument/2006/relationships/slideLayout" Target="../slideLayouts/slideLayout1.xml"/></Relationships>
</file>

<file path=ppt/slides/_rels/slide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8.jpeg"/><Relationship Id="rId1" Type="http://schemas.openxmlformats.org/officeDocument/2006/relationships/slideLayout" Target="../slideLayouts/slideLayout1.xml"/></Relationships>
</file>

<file path=ppt/slides/_rels/slide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9.jpeg"/><Relationship Id="rId1" Type="http://schemas.openxmlformats.org/officeDocument/2006/relationships/slideLayout" Target="../slideLayouts/slideLayout1.xml"/></Relationships>
</file>

<file path=ppt/slides/_rels/slide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0.jpeg"/><Relationship Id="rId1" Type="http://schemas.openxmlformats.org/officeDocument/2006/relationships/slideLayout" Target="../slideLayouts/slideLayout1.xml"/></Relationships>
</file>

<file path=ppt/slides/_rels/slide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1.jpeg"/><Relationship Id="rId1" Type="http://schemas.openxmlformats.org/officeDocument/2006/relationships/slideLayout" Target="../slideLayouts/slideLayout1.xml"/></Relationships>
</file>

<file path=ppt/slides/_rels/slide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2.jpeg"/><Relationship Id="rId1" Type="http://schemas.openxmlformats.org/officeDocument/2006/relationships/slideLayout" Target="../slideLayouts/slideLayout1.xml"/></Relationships>
</file>

<file path=ppt/slides/_rels/slide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3.jpeg"/><Relationship Id="rId1" Type="http://schemas.openxmlformats.org/officeDocument/2006/relationships/slideLayout" Target="../slideLayouts/slideLayout1.xml"/></Relationships>
</file>

<file path=ppt/slides/_rels/slide8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4.jpeg"/><Relationship Id="rId1" Type="http://schemas.openxmlformats.org/officeDocument/2006/relationships/slideLayout" Target="../slideLayouts/slideLayout1.xml"/></Relationships>
</file>

<file path=ppt/slides/_rels/slide8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5.jpeg"/><Relationship Id="rId1" Type="http://schemas.openxmlformats.org/officeDocument/2006/relationships/slideLayout" Target="../slideLayouts/slideLayout1.xml"/></Relationships>
</file>

<file path=ppt/slides/_rels/slide8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6.jpeg"/><Relationship Id="rId1" Type="http://schemas.openxmlformats.org/officeDocument/2006/relationships/slideLayout" Target="../slideLayouts/slideLayout1.xml"/></Relationships>
</file>

<file path=ppt/slides/_rels/slide8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7.jpeg"/><Relationship Id="rId1" Type="http://schemas.openxmlformats.org/officeDocument/2006/relationships/slideLayout" Target="../slideLayouts/slideLayout1.xml"/></Relationships>
</file>

<file path=ppt/slides/_rels/slide8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8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F32BEF4-395E-E888-3528-A8FE39A421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D88CDA7-9470-F7B2-1D8E-B1BD673C78F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72546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46CF117-E6D2-9433-C92A-4B89B6C4FA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EC89215-1BF5-8262-51EE-69BEF740542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97620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458E221-55E6-A8A3-D176-99DBC269C1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latin typeface="Andalus" panose="02020603050405020304" pitchFamily="18" charset="-78"/>
                <a:cs typeface="Andalus" panose="02020603050405020304" pitchFamily="18" charset="-78"/>
              </a:rPr>
              <a:t>The objectives of this lecture is to:</a:t>
            </a:r>
            <a:endParaRPr lang="en-US" dirty="0">
              <a:latin typeface="Andalus" panose="02020603050405020304" pitchFamily="18" charset="-78"/>
              <a:cs typeface="Andalus" panose="02020603050405020304" pitchFamily="18" charset="-78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DB8FF69-26BC-98A7-B445-52074F86076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60229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1EEE7C9-939A-8617-A20D-3956B779C8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4400" b="1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Neural Language Models</a:t>
            </a:r>
            <a:endParaRPr lang="en-US" dirty="0">
              <a:latin typeface="Andalus" panose="02020603050405020304" pitchFamily="18" charset="-78"/>
              <a:cs typeface="Andalus" panose="02020603050405020304" pitchFamily="18" charset="-78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75C7516-2857-432C-CDEA-D19D1846340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73881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080C320-289D-9F98-7935-580BBA08ED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0"/>
              <a:t>This is in your brain</a:t>
            </a:r>
            <a:endParaRPr lang="en-US" b="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D990E5B-6D47-E0BB-369D-3FB1A83F3C8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98443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29DAB96-30C8-AD40-9DF3-97375C0891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0"/>
              <a:t>Neural Network Unit</a:t>
            </a:r>
            <a:br>
              <a:rPr lang="en-US" b="0"/>
            </a:br>
            <a:r>
              <a:rPr lang="en-US" sz="2667"/>
              <a:t>This is not in your brain</a:t>
            </a:r>
            <a:endParaRPr lang="en-US" sz="32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7BA1E2B-42F7-CC8C-7ABF-4047F8BFCBA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99621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6A4FAB6-9566-FCD5-D42D-92B199760D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Neural unit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F38AE25-6AB9-CD84-F150-35AF1993EFD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61250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0A890F9-0617-51C8-1849-334F4B413F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0"/>
              <a:t>Non-Linear Activation Functions</a:t>
            </a:r>
            <a:endParaRPr lang="en-US" b="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F778C97-A434-414D-3BA0-20E4A23FDD0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93128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06DCE21-FF80-979A-4719-F8ED92A23A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Final function the unit is computing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9E86246-F5DC-3FA3-32A6-E837BB107EA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95513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1E60B52-83B0-2D6C-FFC8-897398A998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0"/>
              <a:t>Final unit again</a:t>
            </a:r>
            <a:endParaRPr lang="en-US" sz="32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B7A27D2-5E5E-5C44-60E3-83574247F87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42774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A447B5D-F10C-6F98-EF3D-F1EB8B301B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An example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1D1D89D-09B2-F4E2-2FD3-693221B85F2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21519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D1A8DB5-5728-9523-9981-F8A70E62CB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An example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D5057AB-D52A-223D-3512-AA913FB04FB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093097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ED006F4-84C8-3AC0-54B4-A8CDBD9D61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An example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920C385-8D15-7A41-E5F5-C0FCE056269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1703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4DEE8E7-38D2-E70B-8F7C-0724EBD9F5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An example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CB3CFC5-D941-CF88-793F-21F79BCFAE9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463731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4A7F425-F8E1-8673-D287-FB66F34583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0"/>
              <a:t>Non-Linear </a:t>
            </a:r>
            <a:r>
              <a:rPr lang="en-US"/>
              <a:t>Activation </a:t>
            </a:r>
            <a:r>
              <a:rPr lang="en-US" b="0"/>
              <a:t>Functions besides sigmoid</a:t>
            </a:r>
            <a:endParaRPr lang="en-US" b="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CCEFC7F-084C-E2B0-1B04-98756B957C1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972299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E3D9C66-B8A1-0700-61BA-B59E156286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Feedforward Neural Networks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43ED42E-A2FB-2887-8A10-41316BD7048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253918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4413DB9-8AB8-4CC4-33F2-D61452661C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0"/>
              <a:t>Binary Logistic Regression as a 1-layer Network</a:t>
            </a:r>
            <a:endParaRPr lang="en-US" b="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D1C51E5-DAA4-0857-273F-84510653C1F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265326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8CF3515-70F3-866F-67E6-2077992841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/>
              <a:t>Multinomial Logistic Regression as a 1-layer Network</a:t>
            </a:r>
            <a:endParaRPr lang="en-US" sz="40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68C0F07-F205-BBAD-0CD2-DC38447C7A3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538079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1E3D74C-0632-ADA4-6140-88F46407AD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Reminder: softmax: a generalization of sigmoid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51842FA-436E-5429-5003-A40780AE94B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168806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D815D5A-4AAF-FE5C-0222-068C60BF01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0"/>
              <a:t>Two-Layer Network with scalar output</a:t>
            </a:r>
            <a:endParaRPr lang="en-US" b="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25605B8-860F-EAF3-2E73-E5A81AB410D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215007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5FFA41E-39BC-041A-CB4D-CD96280B3A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0"/>
              <a:t>Two-Layer Network with scalar output</a:t>
            </a:r>
            <a:endParaRPr lang="en-US" b="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5FD2C4F-0554-F937-1FCD-39CC63AF032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027866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AAF7BB6-4A1B-B477-706A-0B1E904A7C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0"/>
              <a:t>Two-Layer Network with scalar output</a:t>
            </a:r>
            <a:endParaRPr lang="en-US" b="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60FC48B-8415-52F1-4D32-1651AA36852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737489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16B9A27-3A95-2CD6-9AF0-C4CF942C69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0"/>
              <a:t>Two-Layer Network with softmax output</a:t>
            </a:r>
            <a:endParaRPr lang="en-US" b="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6164253-141D-9999-08DE-2E2DB334453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873670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10583EC-F8FC-8231-B511-3C2A235CA4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0"/>
              <a:t>Multi-layer Notation</a:t>
            </a:r>
            <a:endParaRPr lang="en-US" b="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77DC0DA-07D5-CFEC-BC13-401CC0852D5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104582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FB6FAA1-AB35-F34B-C446-4632E37386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0"/>
              <a:t>Multi Layer Notation</a:t>
            </a:r>
            <a:endParaRPr lang="en-US" b="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6B4E76C-5D6A-1AD8-BF2B-EF9398A249D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170235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D53FE92-2D97-427F-4957-AA717608E5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Replacing the bias unit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2E5682E-926C-6EB6-BEB3-C3D8C87DE3E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409534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12991E8-5BAF-E765-DDEC-3533EB9440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Replacing the bias unit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B143F2A-E4CD-6041-D7E5-E8F8EA13E95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932372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B593FA0-D97C-4A2A-1292-554706599A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Replacing the bias unit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12545FB-F0C6-5FED-E329-0133E167689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833598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EDB2A49-64C2-F219-7759-B28675BA72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Use cases for feedforward networks</a:t>
            </a:r>
            <a:endParaRPr lang="en-US" b="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73EA3BE-3006-35A6-4D13-C015C134C88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734171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BB242D5-3680-968C-41D0-4CE25A5F95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0"/>
              <a:t>Classification: Sentiment Analysis</a:t>
            </a:r>
            <a:endParaRPr lang="en-US" b="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E310DB6-09D4-7C88-FD21-3529ED6305B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32377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FFFDC88-B683-A505-FFA5-4914214C6B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0"/>
              <a:t>Sentiment Features</a:t>
            </a:r>
            <a:endParaRPr lang="en-US" b="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7780F73-CC8A-7703-3587-5C0DF81583D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298992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22FF381-7D11-1C2A-3B88-B68A40CEB6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b="1"/>
              <a:t>Feedforward nets for simple classification</a:t>
            </a:r>
            <a:endParaRPr lang="en-US" sz="320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B1382B5-A744-E56B-BC33-A7D9F259429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478600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2EDD2E8-B175-0721-EAC8-08CCD01117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/>
              <a:t>Even better: representation learning</a:t>
            </a:r>
            <a:endParaRPr lang="en-US" sz="40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2DC4964-645D-5501-0B82-8779A7FCB71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585616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BE10380-AACC-D854-DD1F-CDB4F29887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733"/>
              <a:t>Neural Net Classification with embeddings as input features!</a:t>
            </a:r>
            <a:endParaRPr lang="en-US" sz="3733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3670704-BE12-7055-B375-7A35D97D19C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687197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6AC1EEE-2552-7607-6C6F-34264E57D2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0"/>
              <a:t>Issue: texts come in different sizes</a:t>
            </a:r>
            <a:endParaRPr lang="en-US" sz="3600" b="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BB85512-D8DE-79E8-4DFC-169EAE4CDC9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134106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F55995E-E085-A55D-1B82-0AA21C016E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0"/>
              <a:t>Reminder: Multiclass Outputs</a:t>
            </a:r>
            <a:endParaRPr lang="en-US" b="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861BF58-B47B-EB3B-A268-DC1C8B25F4D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200465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42A83BB-52CF-7244-DCA5-693F0A247A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0"/>
              <a:t>Neural Language Models (LMs)</a:t>
            </a:r>
            <a:endParaRPr lang="en-US" b="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69CD801-22CF-8796-EC32-DBA4164163D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64800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1652A43-A4B7-92E3-742A-5A84BE5AC2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0"/>
              <a:t>Simple feedforward Neural Language Models</a:t>
            </a:r>
            <a:endParaRPr lang="en-US" b="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CDB42F0-999C-8826-A903-2FA592178F7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885961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BC78074-40C0-A140-87D5-2F9596B85E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0"/>
              <a:t>Neural Language Model </a:t>
            </a:r>
            <a:endParaRPr lang="en-US" b="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AF3E2C4-D17A-78DC-2131-B90E74F6127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045288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A75B371-513B-077D-9691-265AF612F2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Why Neural LMs work better than N-gram LMs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AC58CCE-81BA-6275-DBB5-15657F0CDA1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1568196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CE38872-CF42-2A93-2F6A-179ACA60FC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112913C-7B6B-A99B-8A4F-601C4BFE868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4964918"/>
      </p:ext>
    </p:extLst>
  </p:cSld>
  <p:clrMapOvr>
    <a:masterClrMapping/>
  </p:clrMapOvr>
  <p:transition/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28D09B1-7882-D030-F954-FE24B79C9F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0"/>
              <a:t>Intuition: training a 2-layer Network</a:t>
            </a:r>
            <a:endParaRPr lang="en-US" b="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B2BF28F-F24C-A459-4848-FA6DDFFB06B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4781987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16FB89B-1BC2-BD25-6BB0-EB7967B1C3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0"/>
              <a:t>Intuition: Training a 2-layer network</a:t>
            </a:r>
            <a:endParaRPr lang="en-US" b="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7B44885-336B-656F-A7A0-3978FA85AA6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8661612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440FA0F-0642-4452-032D-8688D2519D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/>
              <a:t>Reminder: Loss Function for binary logistic regression</a:t>
            </a:r>
            <a:endParaRPr lang="en-US" sz="40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EEF6FAF-5F60-36B1-198A-CC352FF35A0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9752228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533ACBB-1644-D64E-3341-438B98EBB9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Reminder: gradient descent for weight updates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684D0FD-8512-D769-2E1A-90BDF3221EF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9743852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F799DAA-49CD-18AE-5458-CFE3CAAB01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0"/>
              <a:t>Where did that derivative come from?</a:t>
            </a:r>
            <a:endParaRPr lang="en-US" b="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D3D6E8A-FEDA-916B-7364-5F6E349C6BA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6410402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B5D92F3-CC53-77C4-1526-9D8BE036F6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How can I find that gradient for every weight in the network?</a:t>
            </a:r>
            <a:endParaRPr lang="en-US" b="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86AE5BA-4330-87A8-0588-1F867B2BF3B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5461038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C2DCC29-9717-992C-E471-BEB19A7619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4E88129-B0C1-6590-7CC4-AE407373D9F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4234012"/>
      </p:ext>
    </p:extLst>
  </p:cSld>
  <p:clrMapOvr>
    <a:masterClrMapping/>
  </p:clrMapOvr>
  <p:transition/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2F38842-B9C8-8303-FC35-515EB6EB3C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0"/>
              <a:t>Why Computation Graphs</a:t>
            </a:r>
            <a:endParaRPr lang="en-US" b="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C9DA73C-428C-F6D4-C54B-EC58CF75F87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7534460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E12F6DE-F130-7C86-BEE8-3E24DAB602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0"/>
              <a:t>Computation Graphs</a:t>
            </a:r>
            <a:endParaRPr lang="en-US" b="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52A3302-8F30-29A5-D124-C27426FDB33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8103079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9C58964-64C6-DC40-D1F8-8FC58B12AC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0"/>
              <a:t>Example: </a:t>
            </a:r>
            <a:endParaRPr lang="en-US" b="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DB0F47F-61AF-F3C5-330E-17141F1918E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3938657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A40B827-7128-A8F7-B07C-DC6D8688AD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0"/>
              <a:t>Example: </a:t>
            </a:r>
            <a:endParaRPr lang="en-US" b="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9D6E9F1-32F8-D4D1-C094-232A674DCD0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4120372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A7B28E1-FF87-CAE5-81DE-25ED5CF9C3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/>
              <a:t>Backwards differentiation in computation graphs</a:t>
            </a:r>
            <a:endParaRPr lang="en-US" sz="40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0430FBE-44CF-5E8B-A1CC-17C49C3A282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4717843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29A9BFC-2076-3CE6-794D-48B8BE4A07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0"/>
              <a:t>Example</a:t>
            </a:r>
            <a:endParaRPr lang="en-US" b="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3A8CBC4-6989-0938-19CB-59EFFC5DF35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5088035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F2D0AD7-3148-5ABE-56A6-3A534FA185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The chain rule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8FC2B35-0D2D-9AF1-577B-34D29D7124B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2089120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AAE0A49-CBF1-F677-7E00-B96225F441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0"/>
              <a:t>Example</a:t>
            </a:r>
            <a:endParaRPr lang="en-US" b="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9C3ED53-0416-5068-8039-D01B2E6AEA2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861422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AFEB401-F34A-E6B1-1ED3-FFD364603B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0"/>
              <a:t>Example</a:t>
            </a:r>
            <a:endParaRPr lang="en-US" b="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7D229F9-039D-C474-CE75-AD6AB9FF992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3341298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4FE44B0-A650-9F5B-1D55-18AFCEBE0D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0"/>
              <a:t>Example</a:t>
            </a:r>
            <a:endParaRPr lang="en-US" b="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BEC7C75-25E7-61A6-CE1B-A489C4BA991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5845611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95EE824-5A5F-747B-925D-56D78054ED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0"/>
              <a:t>Example</a:t>
            </a:r>
            <a:endParaRPr lang="en-US" b="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AC87C26-1F25-619F-45EB-B7F715DD33B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3677175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454E20F-C0DD-FD2E-D0BB-23652C37D4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0"/>
              <a:t>Backward differentiation on a two layer network</a:t>
            </a:r>
            <a:endParaRPr lang="en-US" b="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6EDC661-6507-AED2-D32B-159889CD199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0721471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1BCCB08-1CAC-1FFF-5FB1-977AD2470A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0"/>
              <a:t>Backward differentiation on a two layer network</a:t>
            </a:r>
            <a:endParaRPr lang="en-US" b="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648185B-F7B0-FE5B-A24A-14B5E706966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2860935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49A86DE-9BE4-2CFB-7986-77832528FC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0"/>
              <a:t>Backward differentiation on a 2-layer network </a:t>
            </a:r>
            <a:endParaRPr lang="en-US" b="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FF59E7D-0D4F-FA2C-0436-6D309AE8781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4965229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2" name="Title 1" hidden="1">
                <a:extLst>
                  <a:ext uri="{FF2B5EF4-FFF2-40B4-BE49-F238E27FC236}">
                    <a16:creationId xmlns:a16="http://schemas.microsoft.com/office/drawing/2014/main" id="{80BEAE30-29D7-205B-BE72-D455E6B096BF}"/>
                  </a:ext>
                </a:extLst>
              </p:cNvPr>
              <p:cNvSpPr>
                <a:spLocks noGrp="1"/>
              </p:cNvSpPr>
              <p:nvPr>
                <p:ph type="title"/>
              </p:nvPr>
            </p:nvSpPr>
            <p:spPr/>
            <p:txBody>
              <a:bodyPr/>
              <a:lstStyle/>
              <a:p>
                <a:r>
                  <a:rPr lang="en-US" dirty="0"/>
                  <a:t>Starting off the backward pass: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𝜕</m:t>
                        </m:r>
                        <m:r>
                          <a:rPr lang="en-US" i="1">
                            <a:latin typeface="Cambria Math" panose="02040503050406030204" pitchFamily="18" charset="0"/>
                          </a:rPr>
                          <m:t>𝐿</m:t>
                        </m:r>
                      </m:num>
                      <m:den>
                        <m:r>
                          <a:rPr lang="en-US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𝜕</m:t>
                        </m:r>
                        <m:r>
                          <a:rPr lang="en-US" i="1">
                            <a:latin typeface="Cambria Math" panose="02040503050406030204" pitchFamily="18" charset="0"/>
                          </a:rPr>
                          <m:t>𝑧</m:t>
                        </m:r>
                      </m:den>
                    </m:f>
                  </m:oMath>
                </a14:m>
                <a:r>
                  <a:rPr lang="en-US" dirty="0"/>
                  <a:t>  </a:t>
                </a:r>
                <a:br>
                  <a:rPr lang="en-US" dirty="0"/>
                </a:br>
                <a:r>
                  <a:rPr lang="en-US" sz="2933" dirty="0"/>
                  <a:t>(I'll write </a:t>
                </a:r>
                <a14:m>
                  <m:oMath xmlns:m="http://schemas.openxmlformats.org/officeDocument/2006/math">
                    <m:r>
                      <a:rPr lang="en-US" sz="2933" i="1">
                        <a:latin typeface="Cambria Math" panose="02040503050406030204" pitchFamily="18" charset="0"/>
                      </a:rPr>
                      <m:t>𝑎</m:t>
                    </m:r>
                  </m:oMath>
                </a14:m>
                <a:r>
                  <a:rPr lang="en-US" sz="2933" dirty="0"/>
                  <a:t> f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US" sz="2933">
                        <a:latin typeface="Cambria Math" panose="02040503050406030204" pitchFamily="18" charset="0"/>
                      </a:rPr>
                      <m:t>or</m:t>
                    </m:r>
                    <m:r>
                      <a:rPr lang="en-US" sz="2933">
                        <a:latin typeface="Cambria Math" panose="02040503050406030204" pitchFamily="18" charset="0"/>
                      </a:rPr>
                      <m:t> </m:t>
                    </m:r>
                    <m:sSup>
                      <m:sSupPr>
                        <m:ctrlPr>
                          <a:rPr lang="en-US" sz="2933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US" sz="2933" i="1">
                            <a:latin typeface="Cambria Math" panose="02040503050406030204" pitchFamily="18" charset="0"/>
                          </a:rPr>
                          <m:t>𝑎</m:t>
                        </m:r>
                      </m:e>
                      <m:sup>
                        <m:r>
                          <a:rPr lang="en-US" sz="2933" i="1">
                            <a:latin typeface="Cambria Math" panose="02040503050406030204" pitchFamily="18" charset="0"/>
                          </a:rPr>
                          <m:t>[2]</m:t>
                        </m:r>
                      </m:sup>
                    </m:sSup>
                  </m:oMath>
                </a14:m>
                <a:r>
                  <a:rPr lang="en-US" sz="2933" dirty="0"/>
                  <a:t> and </a:t>
                </a:r>
                <a14:m>
                  <m:oMath xmlns:m="http://schemas.openxmlformats.org/officeDocument/2006/math">
                    <m:r>
                      <a:rPr lang="en-US" sz="2933" i="1">
                        <a:latin typeface="Cambria Math" panose="02040503050406030204" pitchFamily="18" charset="0"/>
                      </a:rPr>
                      <m:t>𝑧</m:t>
                    </m:r>
                  </m:oMath>
                </a14:m>
                <a:r>
                  <a:rPr lang="en-US" sz="2933" dirty="0"/>
                  <a:t> for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US" sz="2933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US" sz="2933" i="1">
                            <a:latin typeface="Cambria Math" panose="02040503050406030204" pitchFamily="18" charset="0"/>
                          </a:rPr>
                          <m:t>𝑧</m:t>
                        </m:r>
                      </m:e>
                      <m:sup>
                        <m:r>
                          <a:rPr lang="en-US" sz="2933" i="1">
                            <a:latin typeface="Cambria Math" panose="02040503050406030204" pitchFamily="18" charset="0"/>
                          </a:rPr>
                          <m:t>[2]</m:t>
                        </m:r>
                      </m:sup>
                    </m:sSup>
                  </m:oMath>
                </a14:m>
                <a:r>
                  <a:rPr lang="en-US" sz="2933" dirty="0"/>
                  <a:t> )</a:t>
                </a:r>
                <a:endParaRPr lang="en-US" dirty="0"/>
              </a:p>
            </p:txBody>
          </p:sp>
        </mc:Choice>
        <mc:Fallback>
          <p:sp>
            <p:nvSpPr>
              <p:cNvPr id="2" name="Title 1" hidden="1">
                <a:extLst>
                  <a:ext uri="{FF2B5EF4-FFF2-40B4-BE49-F238E27FC236}">
                    <a16:creationId xmlns:a16="http://schemas.microsoft.com/office/drawing/2014/main" id="{80BEAE30-29D7-205B-BE72-D455E6B096BF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blipFill>
                <a:blip r:embed="rId2"/>
                <a:stretch>
                  <a:fillRect l="-2377" t="-3687" b="-1659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" name="Picture 2">
            <a:extLst>
              <a:ext uri="{FF2B5EF4-FFF2-40B4-BE49-F238E27FC236}">
                <a16:creationId xmlns:a16="http://schemas.microsoft.com/office/drawing/2014/main" id="{8628905C-43FE-6A20-E6E9-05FFE703E2A6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4200771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0B43A32-291F-AD2F-8AF5-EF532830FB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0"/>
              <a:t>Summary</a:t>
            </a:r>
            <a:endParaRPr lang="en-US" b="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2CC1135-C942-07EC-36AD-CB22283F1DA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2836965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19C664B-6AD8-924A-052B-C6B4FD6757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Parts of Speech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78C9F74-1C70-6CAD-10EB-66BE0FF92C3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6256860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9612117-4EF2-28AA-45FA-49A318E75D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Two classes of words: Open vs. Closed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E80841E-DC13-E6D5-180A-2E9AA434F3B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9157082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59ADA0F-A419-6281-32D7-2E0E0DF46E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EBF4D65-EC5C-FC0E-467F-0FBD6E6E76B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8934345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D8C774B-75DB-4FD1-C563-CEA5D2E57E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Part-of-Speech Tagging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F748483-CF5D-187A-7857-C23A644EE5A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6218844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998A3C4-3638-6948-EB3B-F45C519CD6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Part-of-Speech Tagging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318C3FE-26C8-2980-ECD8-9CED555E1E9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8269750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410D7F9-A66E-DA5C-41EB-8E8D818C3F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"Universal Dependencies" Tagset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5FF2540-47F6-9CEE-9948-91AD28DC6A9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9761362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7EA331A-D6D0-ECAF-2D2F-5B9EC6CBAF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Sample "Tagged" English sentences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171F3D7-13F9-4736-EC33-E4660B4203C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2313459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4E1034B-7570-EDEB-7875-85B19AE2B1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Why Part of Speech Tagging?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2FDB531-86BE-D58E-9B4E-D76FFD7BBAA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6086645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EE9C714-1298-08F6-4E62-B348A2634A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How difficult is POS tagging in English?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D0D16CA-A0C5-0DCC-2320-755A13A50EB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7801209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725704B-7C9A-F269-A37B-6947B255CB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POS tagging performance in English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87DEC95-E6E9-84A7-6F60-A863152D05C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795342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6370ED9-E149-FB8B-1692-301CA993E7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Sources of information for POS tagging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D1A95D4-BA49-8457-08D2-FB80DDEE462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2373754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C2FF2C3-C09E-31D0-F2DB-3C725AEE30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Standard algorithms for POS tagging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BD377AC-284C-B3AA-D125-6DA0424DE7C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6659239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DC6CE39-4670-C78B-6ADE-032C57ADBE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Named Entities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A1550F4-B988-517F-4147-CFD2ADAF06A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0746255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62C4944-BA83-1D36-5E82-5175F5BF47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Named Entity tagging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557ACA9-6B1F-C8FA-F261-689B4E1E22C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107506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2FB7428-712E-7DD5-82E8-F5EFB3618F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NER output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B4E1733-5707-5519-B2B4-2FA4FB513B9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7094406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84C4426-67D7-8140-3243-D3351079D4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Why NER?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D5B354F-78A6-9629-1DB8-20786634631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0849519"/>
      </p:ext>
    </p:extLst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41C451F-CF4E-7216-1FBF-FF34CBF34B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Why NER is hard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FF9C9F1-A6AA-41F9-9DBC-B69DB682104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4270173"/>
      </p:ext>
    </p:extLst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CEA069E-5F35-A7E5-31A2-CFBF4676BF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BIO Tagging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E456C3B-D203-71DF-1523-75E39064FCD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0915565"/>
      </p:ext>
    </p:extLst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516ED27-AE67-4AD4-FC8C-1998EE20A8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BIO Tagging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7BCB36F-DC79-3157-9D96-0649221F7BD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7860767"/>
      </p:ext>
    </p:extLst>
  </p:cSld>
  <p:clrMapOvr>
    <a:masterClrMapping/>
  </p:clrMapOvr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E841155-8140-FA50-0EC5-FDB540B85C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BIO Tagging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C6DD35A-20B5-D028-9EC7-CFA6AC2F15F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0539175"/>
      </p:ext>
    </p:extLst>
  </p:cSld>
  <p:clrMapOvr>
    <a:masterClrMapping/>
  </p:clrMapOvr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77AB5C9-FE50-ACB3-1E97-E808DAD5BC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Standard algorithms for NER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8A66FCF-7395-048C-AF99-61EA3FCB0A9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4429160"/>
      </p:ext>
    </p:extLst>
  </p:cSld>
  <p:clrMapOvr>
    <a:masterClrMapping/>
  </p:clrMapOvr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3FF9347-3F9D-7134-27CD-47DF41BC74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latin typeface="Andalus" panose="02020603050405020304" pitchFamily="18" charset="-78"/>
                <a:cs typeface="Andalus" panose="02020603050405020304" pitchFamily="18" charset="-78"/>
              </a:rPr>
              <a:t>Summary</a:t>
            </a:r>
            <a:endParaRPr lang="en-US" dirty="0">
              <a:latin typeface="Andalus" panose="02020603050405020304" pitchFamily="18" charset="-78"/>
              <a:cs typeface="Andalus" panose="02020603050405020304" pitchFamily="18" charset="-78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E6DAB6B-8612-167E-1F37-E3BB6048F0E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9978650"/>
      </p:ext>
    </p:extLst>
  </p:cSld>
  <p:clrMapOvr>
    <a:masterClrMapping/>
  </p:clrMapOvr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0C6348E-2F6C-4A61-FD8F-A157834F81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B85A025-00B1-BC40-58F3-3AC329FCDFC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791473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369</Words>
  <Application>Microsoft Office PowerPoint</Application>
  <PresentationFormat>Widescreen</PresentationFormat>
  <Paragraphs>81</Paragraphs>
  <Slides>87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87</vt:i4>
      </vt:variant>
    </vt:vector>
  </HeadingPairs>
  <TitlesOfParts>
    <vt:vector size="94" baseType="lpstr">
      <vt:lpstr>Andalus</vt:lpstr>
      <vt:lpstr>Aptos</vt:lpstr>
      <vt:lpstr>Aptos Display</vt:lpstr>
      <vt:lpstr>Arial</vt:lpstr>
      <vt:lpstr>Cambria Math</vt:lpstr>
      <vt:lpstr>Times New Roman</vt:lpstr>
      <vt:lpstr>Office Theme</vt:lpstr>
      <vt:lpstr>PowerPoint Presentation</vt:lpstr>
      <vt:lpstr>PowerPoint Presentation</vt:lpstr>
      <vt:lpstr>The objectives of this lecture is to:</vt:lpstr>
      <vt:lpstr>Neural Language Models</vt:lpstr>
      <vt:lpstr>This is in your brain</vt:lpstr>
      <vt:lpstr>Neural Network Unit This is not in your brain</vt:lpstr>
      <vt:lpstr>Neural unit</vt:lpstr>
      <vt:lpstr>Non-Linear Activation Functions</vt:lpstr>
      <vt:lpstr>Final function the unit is computing</vt:lpstr>
      <vt:lpstr>Final unit again</vt:lpstr>
      <vt:lpstr>An example</vt:lpstr>
      <vt:lpstr>An example</vt:lpstr>
      <vt:lpstr>An example</vt:lpstr>
      <vt:lpstr>An example</vt:lpstr>
      <vt:lpstr>Non-Linear Activation Functions besides sigmoid</vt:lpstr>
      <vt:lpstr>Feedforward Neural Networks</vt:lpstr>
      <vt:lpstr>Binary Logistic Regression as a 1-layer Network</vt:lpstr>
      <vt:lpstr>Multinomial Logistic Regression as a 1-layer Network</vt:lpstr>
      <vt:lpstr>Reminder: softmax: a generalization of sigmoid</vt:lpstr>
      <vt:lpstr>Two-Layer Network with scalar output</vt:lpstr>
      <vt:lpstr>Two-Layer Network with scalar output</vt:lpstr>
      <vt:lpstr>Two-Layer Network with scalar output</vt:lpstr>
      <vt:lpstr>Two-Layer Network with softmax output</vt:lpstr>
      <vt:lpstr>Multi-layer Notation</vt:lpstr>
      <vt:lpstr>Multi Layer Notation</vt:lpstr>
      <vt:lpstr>Replacing the bias unit</vt:lpstr>
      <vt:lpstr>Replacing the bias unit</vt:lpstr>
      <vt:lpstr>Replacing the bias unit</vt:lpstr>
      <vt:lpstr>Use cases for feedforward networks</vt:lpstr>
      <vt:lpstr>Classification: Sentiment Analysis</vt:lpstr>
      <vt:lpstr>Sentiment Features</vt:lpstr>
      <vt:lpstr>Feedforward nets for simple classification</vt:lpstr>
      <vt:lpstr>Even better: representation learning</vt:lpstr>
      <vt:lpstr>Neural Net Classification with embeddings as input features!</vt:lpstr>
      <vt:lpstr>Issue: texts come in different sizes</vt:lpstr>
      <vt:lpstr>Reminder: Multiclass Outputs</vt:lpstr>
      <vt:lpstr>Neural Language Models (LMs)</vt:lpstr>
      <vt:lpstr>Simple feedforward Neural Language Models</vt:lpstr>
      <vt:lpstr>Neural Language Model </vt:lpstr>
      <vt:lpstr>Why Neural LMs work better than N-gram LMs</vt:lpstr>
      <vt:lpstr>PowerPoint Presentation</vt:lpstr>
      <vt:lpstr>Intuition: training a 2-layer Network</vt:lpstr>
      <vt:lpstr>Intuition: Training a 2-layer network</vt:lpstr>
      <vt:lpstr>Reminder: Loss Function for binary logistic regression</vt:lpstr>
      <vt:lpstr>Reminder: gradient descent for weight updates</vt:lpstr>
      <vt:lpstr>Where did that derivative come from?</vt:lpstr>
      <vt:lpstr>How can I find that gradient for every weight in the network?</vt:lpstr>
      <vt:lpstr>PowerPoint Presentation</vt:lpstr>
      <vt:lpstr>Why Computation Graphs</vt:lpstr>
      <vt:lpstr>Computation Graphs</vt:lpstr>
      <vt:lpstr>Example: </vt:lpstr>
      <vt:lpstr>Example: </vt:lpstr>
      <vt:lpstr>Backwards differentiation in computation graphs</vt:lpstr>
      <vt:lpstr>Example</vt:lpstr>
      <vt:lpstr>The chain rule</vt:lpstr>
      <vt:lpstr>Example</vt:lpstr>
      <vt:lpstr>Example</vt:lpstr>
      <vt:lpstr>Example</vt:lpstr>
      <vt:lpstr>Example</vt:lpstr>
      <vt:lpstr>Backward differentiation on a two layer network</vt:lpstr>
      <vt:lpstr>Backward differentiation on a two layer network</vt:lpstr>
      <vt:lpstr>Backward differentiation on a 2-layer network </vt:lpstr>
      <vt:lpstr>Starting off the backward pass: ∂L/∂z   (I'll write a for a^([2]) and z for z^([2]) )</vt:lpstr>
      <vt:lpstr>Summary</vt:lpstr>
      <vt:lpstr>Parts of Speech</vt:lpstr>
      <vt:lpstr>Two classes of words: Open vs. Closed</vt:lpstr>
      <vt:lpstr>PowerPoint Presentation</vt:lpstr>
      <vt:lpstr>Part-of-Speech Tagging</vt:lpstr>
      <vt:lpstr>Part-of-Speech Tagging</vt:lpstr>
      <vt:lpstr>"Universal Dependencies" Tagset</vt:lpstr>
      <vt:lpstr>Sample "Tagged" English sentences</vt:lpstr>
      <vt:lpstr>Why Part of Speech Tagging?</vt:lpstr>
      <vt:lpstr>How difficult is POS tagging in English?</vt:lpstr>
      <vt:lpstr>POS tagging performance in English</vt:lpstr>
      <vt:lpstr>Sources of information for POS tagging</vt:lpstr>
      <vt:lpstr>Standard algorithms for POS tagging</vt:lpstr>
      <vt:lpstr>Named Entities</vt:lpstr>
      <vt:lpstr>Named Entity tagging</vt:lpstr>
      <vt:lpstr>NER output</vt:lpstr>
      <vt:lpstr>Why NER?</vt:lpstr>
      <vt:lpstr>Why NER is hard</vt:lpstr>
      <vt:lpstr>BIO Tagging</vt:lpstr>
      <vt:lpstr>BIO Tagging</vt:lpstr>
      <vt:lpstr>BIO Tagging</vt:lpstr>
      <vt:lpstr>Standard algorithms for NER</vt:lpstr>
      <vt:lpstr>Summary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Hussein Mogahed</dc:creator>
  <cp:lastModifiedBy>Hussein Mogahed</cp:lastModifiedBy>
  <cp:revision>1</cp:revision>
  <dcterms:created xsi:type="dcterms:W3CDTF">2026-04-08T19:52:55Z</dcterms:created>
  <dcterms:modified xsi:type="dcterms:W3CDTF">2026-04-08T19:52:56Z</dcterms:modified>
</cp:coreProperties>
</file>