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Lst>
  <p:sldSz cy="6858000" cx="12192000"/>
  <p:notesSz cx="6858000" cy="9144000"/>
  <p:embeddedFontLst>
    <p:embeddedFont>
      <p:font typeface="Oi"/>
      <p:regular r:id="rId50"/>
    </p:embeddedFont>
    <p:embeddedFont>
      <p:font typeface="Arial Black"/>
      <p:regular r:id="rId5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2" roundtripDataSignature="AMtx7miCO8+/BlOTP14uqBC6mj32CaJlM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A679C11-C07C-4701-A7F0-EAAC09105D2B}">
  <a:tblStyle styleId="{7A679C11-C07C-4701-A7F0-EAAC09105D2B}"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ArialBlack-regular.fntdata"/><Relationship Id="rId50" Type="http://schemas.openxmlformats.org/officeDocument/2006/relationships/font" Target="fonts/Oi-regular.fntdata"/><Relationship Id="rId52" Type="http://customschemas.google.com/relationships/presentationmetadata" Target="meta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JO"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6" name="Google Shape;106;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9" name="Google Shape;11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2" name="Google Shape;132;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6" name="Google Shape;14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7" name="Google Shape;147;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9" name="Google Shape;1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3" name="Google Shape;19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3" name="Google Shape;303;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1" name="Google Shape;45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8" name="Google Shape;478;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2" name="Google Shape;49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6" name="Google Shape;50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1" name="Google Shape;52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5" name="Google Shape;535;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7" name="Shape 547"/>
        <p:cNvGrpSpPr/>
        <p:nvPr/>
      </p:nvGrpSpPr>
      <p:grpSpPr>
        <a:xfrm>
          <a:off x="0" y="0"/>
          <a:ext cx="0" cy="0"/>
          <a:chOff x="0" y="0"/>
          <a:chExt cx="0" cy="0"/>
        </a:xfrm>
      </p:grpSpPr>
      <p:sp>
        <p:nvSpPr>
          <p:cNvPr id="548" name="Google Shape;548;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9" name="Google Shape;549;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0" name="Google Shape;57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4" name="Google Shape;58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5" name="Shape 595"/>
        <p:cNvGrpSpPr/>
        <p:nvPr/>
      </p:nvGrpSpPr>
      <p:grpSpPr>
        <a:xfrm>
          <a:off x="0" y="0"/>
          <a:ext cx="0" cy="0"/>
          <a:chOff x="0" y="0"/>
          <a:chExt cx="0" cy="0"/>
        </a:xfrm>
      </p:grpSpPr>
      <p:sp>
        <p:nvSpPr>
          <p:cNvPr id="596" name="Google Shape;596;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7" name="Google Shape;597;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0" name="Google Shape;610;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5" name="Google Shape;62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7" name="Shape 637"/>
        <p:cNvGrpSpPr/>
        <p:nvPr/>
      </p:nvGrpSpPr>
      <p:grpSpPr>
        <a:xfrm>
          <a:off x="0" y="0"/>
          <a:ext cx="0" cy="0"/>
          <a:chOff x="0" y="0"/>
          <a:chExt cx="0" cy="0"/>
        </a:xfrm>
      </p:grpSpPr>
      <p:sp>
        <p:nvSpPr>
          <p:cNvPr id="638" name="Google Shape;638;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2" name="Google Shape;652;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3" name="Shape 663"/>
        <p:cNvGrpSpPr/>
        <p:nvPr/>
      </p:nvGrpSpPr>
      <p:grpSpPr>
        <a:xfrm>
          <a:off x="0" y="0"/>
          <a:ext cx="0" cy="0"/>
          <a:chOff x="0" y="0"/>
          <a:chExt cx="0" cy="0"/>
        </a:xfrm>
      </p:grpSpPr>
      <p:sp>
        <p:nvSpPr>
          <p:cNvPr id="664" name="Google Shape;664;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5" name="Google Shape;66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8" name="Google Shape;67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0" name="Shape 690"/>
        <p:cNvGrpSpPr/>
        <p:nvPr/>
      </p:nvGrpSpPr>
      <p:grpSpPr>
        <a:xfrm>
          <a:off x="0" y="0"/>
          <a:ext cx="0" cy="0"/>
          <a:chOff x="0" y="0"/>
          <a:chExt cx="0" cy="0"/>
        </a:xfrm>
      </p:grpSpPr>
      <p:sp>
        <p:nvSpPr>
          <p:cNvPr id="691" name="Google Shape;691;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2" name="Google Shape;692;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3" name="Shape 703"/>
        <p:cNvGrpSpPr/>
        <p:nvPr/>
      </p:nvGrpSpPr>
      <p:grpSpPr>
        <a:xfrm>
          <a:off x="0" y="0"/>
          <a:ext cx="0" cy="0"/>
          <a:chOff x="0" y="0"/>
          <a:chExt cx="0" cy="0"/>
        </a:xfrm>
      </p:grpSpPr>
      <p:sp>
        <p:nvSpPr>
          <p:cNvPr id="704" name="Google Shape;704;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5" name="Google Shape;705;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9" name="Shape 719"/>
        <p:cNvGrpSpPr/>
        <p:nvPr/>
      </p:nvGrpSpPr>
      <p:grpSpPr>
        <a:xfrm>
          <a:off x="0" y="0"/>
          <a:ext cx="0" cy="0"/>
          <a:chOff x="0" y="0"/>
          <a:chExt cx="0" cy="0"/>
        </a:xfrm>
      </p:grpSpPr>
      <p:sp>
        <p:nvSpPr>
          <p:cNvPr id="720" name="Google Shape;72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21" name="Google Shape;72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55" name="Google Shape;75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0" name="Shape 770"/>
        <p:cNvGrpSpPr/>
        <p:nvPr/>
      </p:nvGrpSpPr>
      <p:grpSpPr>
        <a:xfrm>
          <a:off x="0" y="0"/>
          <a:ext cx="0" cy="0"/>
          <a:chOff x="0" y="0"/>
          <a:chExt cx="0" cy="0"/>
        </a:xfrm>
      </p:grpSpPr>
      <p:sp>
        <p:nvSpPr>
          <p:cNvPr id="771" name="Google Shape;771;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72" name="Google Shape;772;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4" name="Shape 784"/>
        <p:cNvGrpSpPr/>
        <p:nvPr/>
      </p:nvGrpSpPr>
      <p:grpSpPr>
        <a:xfrm>
          <a:off x="0" y="0"/>
          <a:ext cx="0" cy="0"/>
          <a:chOff x="0" y="0"/>
          <a:chExt cx="0" cy="0"/>
        </a:xfrm>
      </p:grpSpPr>
      <p:sp>
        <p:nvSpPr>
          <p:cNvPr id="785" name="Google Shape;785;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6" name="Google Shape;786;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7" name="Google Shape;787;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6"/>
          <p:cNvSpPr/>
          <p:nvPr>
            <p:ph idx="2" type="pic"/>
          </p:nvPr>
        </p:nvSpPr>
        <p:spPr>
          <a:xfrm>
            <a:off x="0" y="0"/>
            <a:ext cx="12192000" cy="6858000"/>
          </a:xfrm>
          <a:prstGeom prst="rect">
            <a:avLst/>
          </a:prstGeom>
          <a:noFill/>
          <a:ln>
            <a:noFill/>
          </a:ln>
        </p:spPr>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47"/>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mc:AlternateContent>
    <mc:Choice Requires="p14">
      <p:transition advTm="41776"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48"/>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mc:AlternateContent>
    <mc:Choice Requires="p14">
      <p:transition advTm="41776"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49"/>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mc:AlternateContent>
    <mc:Choice Requires="p14">
      <p:transition advTm="41776"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3" name="Shape 23"/>
        <p:cNvGrpSpPr/>
        <p:nvPr/>
      </p:nvGrpSpPr>
      <p:grpSpPr>
        <a:xfrm>
          <a:off x="0" y="0"/>
          <a:ext cx="0" cy="0"/>
          <a:chOff x="0" y="0"/>
          <a:chExt cx="0" cy="0"/>
        </a:xfrm>
      </p:grpSpPr>
      <p:sp>
        <p:nvSpPr>
          <p:cNvPr id="24" name="Google Shape;24;p5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6" name="Google Shape;26;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5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5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5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5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5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5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5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5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9" name="Google Shape;69;p5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0" name="Google Shape;70;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5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58"/>
          <p:cNvSpPr/>
          <p:nvPr>
            <p:ph idx="2" type="pic"/>
          </p:nvPr>
        </p:nvSpPr>
        <p:spPr>
          <a:xfrm>
            <a:off x="5183188" y="987425"/>
            <a:ext cx="6172200" cy="4873625"/>
          </a:xfrm>
          <a:prstGeom prst="rect">
            <a:avLst/>
          </a:prstGeom>
          <a:noFill/>
          <a:ln>
            <a:noFill/>
          </a:ln>
        </p:spPr>
      </p:sp>
      <p:sp>
        <p:nvSpPr>
          <p:cNvPr id="76" name="Google Shape;76;p5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7" name="Google Shape;77;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5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3" name="Google Shape;83;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6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6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JO"/>
              <a:t>‹#›</a:t>
            </a:fld>
            <a:endParaRPr/>
          </a:p>
        </p:txBody>
      </p:sp>
    </p:spTree>
  </p:cSld>
  <p:clrMapOvr>
    <a:masterClrMapping/>
  </p:clrMapOvr>
  <mc:AlternateContent>
    <mc:Choice Requires="p14">
      <p:transition advTm="41776" spd="slow" p14:dur="3400">
        <p14:reveal dir="l"/>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theme" Target="../theme/theme1.xml"/><Relationship Id="rId16" Type="http://schemas.openxmlformats.org/officeDocument/2006/relationships/slideLayout" Target="../slideLayouts/slideLayout15.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JO"/>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mc:AlternateContent>
    <mc:Choice Requires="p14">
      <p:transition advTm="41776" spd="slow" p14:dur="3400">
        <p14:reveal dir="l"/>
      </p:transition>
    </mc:Choice>
    <mc:Fallback>
      <p:transition spd="med">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23.png"/><Relationship Id="rId5" Type="http://schemas.openxmlformats.org/officeDocument/2006/relationships/image" Target="../media/image9.jpg"/><Relationship Id="rId6"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32.jpg"/><Relationship Id="rId5"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2.png"/><Relationship Id="rId4" Type="http://schemas.openxmlformats.org/officeDocument/2006/relationships/image" Target="../media/image6.png"/><Relationship Id="rId5"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6.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6.png"/><Relationship Id="rId4" Type="http://schemas.openxmlformats.org/officeDocument/2006/relationships/image" Target="../media/image16.jpg"/><Relationship Id="rId5"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6.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6.png"/><Relationship Id="rId4" Type="http://schemas.openxmlformats.org/officeDocument/2006/relationships/image" Target="../media/image20.jpg"/><Relationship Id="rId5"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6.png"/><Relationship Id="rId4" Type="http://schemas.openxmlformats.org/officeDocument/2006/relationships/image" Target="../media/image24.jpg"/><Relationship Id="rId5"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6.png"/><Relationship Id="rId4" Type="http://schemas.openxmlformats.org/officeDocument/2006/relationships/image" Target="../media/image28.jpg"/><Relationship Id="rId5"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6.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6.png"/><Relationship Id="rId4" Type="http://schemas.openxmlformats.org/officeDocument/2006/relationships/image" Target="../media/image16.jpg"/><Relationship Id="rId5"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6.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6.png"/><Relationship Id="rId4" Type="http://schemas.openxmlformats.org/officeDocument/2006/relationships/image" Target="../media/image25.jpg"/><Relationship Id="rId5"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6.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6.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6.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6.png"/><Relationship Id="rId4" Type="http://schemas.openxmlformats.org/officeDocument/2006/relationships/image" Target="../media/image21.jpg"/><Relationship Id="rId5"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6.png"/><Relationship Id="rId4" Type="http://schemas.openxmlformats.org/officeDocument/2006/relationships/image" Target="../media/image14.jpg"/><Relationship Id="rId5"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6.png"/><Relationship Id="rId4" Type="http://schemas.openxmlformats.org/officeDocument/2006/relationships/image" Target="../media/image10.jpg"/><Relationship Id="rId5" Type="http://schemas.openxmlformats.org/officeDocument/2006/relationships/image" Target="../media/image2.png"/></Relationships>
</file>

<file path=ppt/slides/_rels/slide29.xml.rels><?xml version="1.0" encoding="UTF-8" standalone="yes"?><Relationships xmlns="http://schemas.openxmlformats.org/package/2006/relationships"><Relationship Id="rId10" Type="http://schemas.openxmlformats.org/officeDocument/2006/relationships/image" Target="../media/image2.png"/><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6.png"/><Relationship Id="rId4" Type="http://schemas.openxmlformats.org/officeDocument/2006/relationships/image" Target="../media/image10.jpg"/><Relationship Id="rId9" Type="http://schemas.openxmlformats.org/officeDocument/2006/relationships/image" Target="../media/image19.jpg"/><Relationship Id="rId5" Type="http://schemas.openxmlformats.org/officeDocument/2006/relationships/image" Target="../media/image13.jpg"/><Relationship Id="rId6" Type="http://schemas.openxmlformats.org/officeDocument/2006/relationships/image" Target="../media/image27.jpg"/><Relationship Id="rId7" Type="http://schemas.openxmlformats.org/officeDocument/2006/relationships/image" Target="../media/image18.jpg"/><Relationship Id="rId8" Type="http://schemas.openxmlformats.org/officeDocument/2006/relationships/image" Target="../media/image15.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6.png"/><Relationship Id="rId4" Type="http://schemas.openxmlformats.org/officeDocument/2006/relationships/image" Target="../media/image34.jpg"/><Relationship Id="rId5" Type="http://schemas.openxmlformats.org/officeDocument/2006/relationships/image" Target="../media/image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6.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6.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6.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6.png"/><Relationship Id="rId4" Type="http://schemas.openxmlformats.org/officeDocument/2006/relationships/image" Target="../media/image26.jpg"/><Relationship Id="rId5" Type="http://schemas.openxmlformats.org/officeDocument/2006/relationships/image" Target="../media/image2.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6.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6.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6.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6.png"/><Relationship Id="rId4" Type="http://schemas.openxmlformats.org/officeDocument/2006/relationships/image" Target="../media/image31.jpg"/><Relationship Id="rId5" Type="http://schemas.openxmlformats.org/officeDocument/2006/relationships/image" Target="../media/image2.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6.pn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6.pn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 Id="rId3" Type="http://schemas.openxmlformats.org/officeDocument/2006/relationships/image" Target="../media/image6.pn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 Id="rId3" Type="http://schemas.openxmlformats.org/officeDocument/2006/relationships/image" Target="../media/image6.png"/><Relationship Id="rId4" Type="http://schemas.openxmlformats.org/officeDocument/2006/relationships/hyperlink" Target="https://drasah.com/Description.aspx?id=6304" TargetMode="External"/><Relationship Id="rId5" Type="http://schemas.openxmlformats.org/officeDocument/2006/relationships/image" Target="../media/image2.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 Id="rId3" Type="http://schemas.openxmlformats.org/officeDocument/2006/relationships/image" Target="../media/image6.png"/><Relationship Id="rId4" Type="http://schemas.openxmlformats.org/officeDocument/2006/relationships/image" Target="../media/image36.jpg"/><Relationship Id="rId5" Type="http://schemas.openxmlformats.org/officeDocument/2006/relationships/image" Target="../media/image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4.xml"/><Relationship Id="rId3" Type="http://schemas.openxmlformats.org/officeDocument/2006/relationships/image" Target="../media/image30.png"/><Relationship Id="rId4" Type="http://schemas.openxmlformats.org/officeDocument/2006/relationships/image" Target="../media/image35.png"/><Relationship Id="rId5" Type="http://schemas.openxmlformats.org/officeDocument/2006/relationships/image" Target="../media/image6.png"/><Relationship Id="rId6" Type="http://schemas.openxmlformats.org/officeDocument/2006/relationships/image" Target="../media/image33.jpg"/><Relationship Id="rId7"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id="97" name="Google Shape;97;p1"/>
          <p:cNvPicPr preferRelativeResize="0"/>
          <p:nvPr/>
        </p:nvPicPr>
        <p:blipFill rotWithShape="1">
          <a:blip r:embed="rId3">
            <a:alphaModFix/>
          </a:blip>
          <a:srcRect b="0" l="0" r="0" t="0"/>
          <a:stretch/>
        </p:blipFill>
        <p:spPr>
          <a:xfrm>
            <a:off x="0" y="1111"/>
            <a:ext cx="12311979" cy="6813960"/>
          </a:xfrm>
          <a:prstGeom prst="rect">
            <a:avLst/>
          </a:prstGeom>
          <a:noFill/>
          <a:ln>
            <a:noFill/>
          </a:ln>
        </p:spPr>
      </p:pic>
      <p:pic>
        <p:nvPicPr>
          <p:cNvPr id="98" name="Google Shape;98;p1"/>
          <p:cNvPicPr preferRelativeResize="0"/>
          <p:nvPr/>
        </p:nvPicPr>
        <p:blipFill rotWithShape="1">
          <a:blip r:embed="rId4">
            <a:alphaModFix/>
          </a:blip>
          <a:srcRect b="0" l="0" r="0" t="0"/>
          <a:stretch/>
        </p:blipFill>
        <p:spPr>
          <a:xfrm>
            <a:off x="90496" y="42929"/>
            <a:ext cx="2876694" cy="1357799"/>
          </a:xfrm>
          <a:prstGeom prst="rect">
            <a:avLst/>
          </a:prstGeom>
          <a:noFill/>
          <a:ln>
            <a:noFill/>
          </a:ln>
        </p:spPr>
      </p:pic>
      <p:sp>
        <p:nvSpPr>
          <p:cNvPr id="99" name="Google Shape;99;p1"/>
          <p:cNvSpPr/>
          <p:nvPr/>
        </p:nvSpPr>
        <p:spPr>
          <a:xfrm>
            <a:off x="1451152" y="5509551"/>
            <a:ext cx="2820003" cy="334077"/>
          </a:xfrm>
          <a:prstGeom prst="rect">
            <a:avLst/>
          </a:prstGeom>
          <a:solidFill>
            <a:schemeClr val="dk1"/>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2400"/>
              <a:buFont typeface="Arial"/>
              <a:buNone/>
            </a:pPr>
            <a:r>
              <a:rPr b="0" i="0" lang="ar-JO" sz="2400" u="none" cap="none" strike="noStrike">
                <a:solidFill>
                  <a:schemeClr val="dk1"/>
                </a:solidFill>
                <a:latin typeface="Arial"/>
                <a:ea typeface="Arial"/>
                <a:cs typeface="Arial"/>
                <a:sym typeface="Arial"/>
              </a:rPr>
              <a:t> </a:t>
            </a:r>
            <a:endParaRPr b="0" i="0" sz="4000" u="none" cap="none" strike="noStrike">
              <a:solidFill>
                <a:schemeClr val="dk1"/>
              </a:solidFill>
              <a:latin typeface="Arial"/>
              <a:ea typeface="Arial"/>
              <a:cs typeface="Arial"/>
              <a:sym typeface="Arial"/>
            </a:endParaRPr>
          </a:p>
        </p:txBody>
      </p:sp>
      <p:sp>
        <p:nvSpPr>
          <p:cNvPr id="100" name="Google Shape;100;p1"/>
          <p:cNvSpPr txBox="1"/>
          <p:nvPr/>
        </p:nvSpPr>
        <p:spPr>
          <a:xfrm>
            <a:off x="2895220" y="2865897"/>
            <a:ext cx="1671569" cy="1754326"/>
          </a:xfrm>
          <a:prstGeom prst="rect">
            <a:avLst/>
          </a:prstGeom>
          <a:solidFill>
            <a:schemeClr val="dk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1800" u="none" cap="none" strike="noStrike">
                <a:solidFill>
                  <a:schemeClr val="dk1"/>
                </a:solidFill>
                <a:latin typeface="Times New Roman"/>
                <a:ea typeface="Times New Roman"/>
                <a:cs typeface="Times New Roman"/>
                <a:sym typeface="Times New Roman"/>
              </a:rPr>
              <a:t>Prepared by Dr.</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ar-JO" sz="1800" u="none" cap="none" strike="noStrike">
                <a:solidFill>
                  <a:schemeClr val="dk1"/>
                </a:solidFill>
                <a:latin typeface="Times New Roman"/>
                <a:ea typeface="Times New Roman"/>
                <a:cs typeface="Times New Roman"/>
                <a:sym typeface="Times New Roman"/>
              </a:rPr>
              <a:t> Eman almasri</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ar-JO" sz="1800" u="none" cap="none" strike="noStrike">
                <a:solidFill>
                  <a:schemeClr val="dk1"/>
                </a:solidFill>
                <a:latin typeface="Times New Roman"/>
                <a:ea typeface="Times New Roman"/>
                <a:cs typeface="Times New Roman"/>
                <a:sym typeface="Times New Roman"/>
              </a:rPr>
              <a:t>Education policy</a:t>
            </a:r>
            <a:endParaRPr b="1" i="0" sz="1800" u="none" cap="none" strike="noStrike">
              <a:solidFill>
                <a:schemeClr val="dk1"/>
              </a:solidFill>
              <a:latin typeface="Times New Roman"/>
              <a:ea typeface="Times New Roman"/>
              <a:cs typeface="Times New Roman"/>
              <a:sym typeface="Times New Roman"/>
            </a:endParaRPr>
          </a:p>
        </p:txBody>
      </p:sp>
      <p:pic>
        <p:nvPicPr>
          <p:cNvPr id="101" name="Google Shape;101;p1"/>
          <p:cNvPicPr preferRelativeResize="0"/>
          <p:nvPr/>
        </p:nvPicPr>
        <p:blipFill rotWithShape="1">
          <a:blip r:embed="rId5">
            <a:alphaModFix/>
          </a:blip>
          <a:srcRect b="0" l="0" r="0" t="0"/>
          <a:stretch/>
        </p:blipFill>
        <p:spPr>
          <a:xfrm>
            <a:off x="5668266" y="1249702"/>
            <a:ext cx="5000576" cy="3694734"/>
          </a:xfrm>
          <a:prstGeom prst="rect">
            <a:avLst/>
          </a:prstGeom>
          <a:noFill/>
          <a:ln>
            <a:noFill/>
          </a:ln>
        </p:spPr>
      </p:pic>
      <p:sp>
        <p:nvSpPr>
          <p:cNvPr id="102" name="Google Shape;102;p1"/>
          <p:cNvSpPr/>
          <p:nvPr/>
        </p:nvSpPr>
        <p:spPr>
          <a:xfrm>
            <a:off x="2286000" y="2290056"/>
            <a:ext cx="4830109" cy="3484661"/>
          </a:xfrm>
          <a:prstGeom prst="rect">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JO" sz="2800" u="none" cap="none" strike="noStrike">
                <a:solidFill>
                  <a:schemeClr val="dk1"/>
                </a:solidFill>
                <a:latin typeface="Times New Roman"/>
                <a:ea typeface="Times New Roman"/>
                <a:cs typeface="Times New Roman"/>
                <a:sym typeface="Times New Roman"/>
              </a:rPr>
              <a:t>Education policy</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0" i="0" lang="ar-JO" sz="2800" u="none" cap="none" strike="noStrike">
                <a:solidFill>
                  <a:srgbClr val="00B0F0"/>
                </a:solidFill>
                <a:latin typeface="Times New Roman"/>
                <a:ea typeface="Times New Roman"/>
                <a:cs typeface="Times New Roman"/>
                <a:sym typeface="Times New Roman"/>
              </a:rPr>
              <a:t>Prepared by</a:t>
            </a:r>
            <a:r>
              <a:rPr b="1" i="0" lang="ar-JO" sz="2800" u="none" cap="none" strike="noStrike">
                <a:solidFill>
                  <a:schemeClr val="lt1"/>
                </a:solidFill>
                <a:latin typeface="Times New Roman"/>
                <a:ea typeface="Times New Roman"/>
                <a:cs typeface="Times New Roman"/>
                <a:sym typeface="Times New Roman"/>
              </a:rPr>
              <a:t>.</a:t>
            </a:r>
            <a:r>
              <a:rPr b="1" i="0" lang="ar-JO" sz="2800" u="none" cap="none" strike="noStrike">
                <a:solidFill>
                  <a:schemeClr val="dk1"/>
                </a:solidFill>
                <a:latin typeface="Times New Roman"/>
                <a:ea typeface="Times New Roman"/>
                <a:cs typeface="Times New Roman"/>
                <a:sym typeface="Times New Roman"/>
              </a:rPr>
              <a:t>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2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ar-JO" sz="2800" u="none" cap="none" strike="noStrike">
                <a:solidFill>
                  <a:schemeClr val="dk1"/>
                </a:solidFill>
                <a:latin typeface="Times New Roman"/>
                <a:ea typeface="Times New Roman"/>
                <a:cs typeface="Times New Roman"/>
                <a:sym typeface="Times New Roman"/>
              </a:rPr>
              <a:t>Dr. Eman almasri</a:t>
            </a:r>
            <a:endParaRPr b="1" i="0" sz="2800" u="none" cap="none" strike="noStrike">
              <a:solidFill>
                <a:schemeClr val="dk1"/>
              </a:solidFill>
              <a:latin typeface="Times New Roman"/>
              <a:ea typeface="Times New Roman"/>
              <a:cs typeface="Times New Roman"/>
              <a:sym typeface="Times New Roman"/>
            </a:endParaRPr>
          </a:p>
        </p:txBody>
      </p:sp>
      <p:pic>
        <p:nvPicPr>
          <p:cNvPr id="103" name="Google Shape;103;p1"/>
          <p:cNvPicPr preferRelativeResize="0"/>
          <p:nvPr/>
        </p:nvPicPr>
        <p:blipFill rotWithShape="1">
          <a:blip r:embed="rId6">
            <a:alphaModFix/>
          </a:blip>
          <a:srcRect b="-90625" l="-200000" r="-199999" t="-90625"/>
          <a:stretch/>
        </p:blipFill>
        <p:spPr>
          <a:xfrm>
            <a:off x="9144000" y="5143500"/>
            <a:ext cx="3048000" cy="1714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03"/>
                                        </p:tgtEl>
                                        <p:attrNameLst>
                                          <p:attrName>style.visibility</p:attrName>
                                        </p:attrNameLst>
                                      </p:cBhvr>
                                      <p:to>
                                        <p:strVal val="visible"/>
                                      </p:to>
                                    </p:set>
                                    <p:animEffect filter="fade" transition="in">
                                      <p:cBhvr>
                                        <p:cTn dur="1"/>
                                        <p:tgtEl>
                                          <p:spTgt spid="1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2"/>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10" name="Google Shape;110;p2"/>
          <p:cNvPicPr preferRelativeResize="0"/>
          <p:nvPr/>
        </p:nvPicPr>
        <p:blipFill rotWithShape="1">
          <a:blip r:embed="rId3">
            <a:alphaModFix/>
          </a:blip>
          <a:srcRect b="0" l="0" r="0" t="0"/>
          <a:stretch/>
        </p:blipFill>
        <p:spPr>
          <a:xfrm>
            <a:off x="9264625" y="248508"/>
            <a:ext cx="2470340" cy="1166001"/>
          </a:xfrm>
          <a:prstGeom prst="rect">
            <a:avLst/>
          </a:prstGeom>
          <a:noFill/>
          <a:ln>
            <a:noFill/>
          </a:ln>
        </p:spPr>
      </p:pic>
      <p:sp>
        <p:nvSpPr>
          <p:cNvPr id="111" name="Google Shape;111;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2000" u="none" cap="none" strike="noStrike">
                <a:solidFill>
                  <a:schemeClr val="lt1"/>
                </a:solidFill>
                <a:latin typeface="Calibri"/>
                <a:ea typeface="Calibri"/>
                <a:cs typeface="Calibri"/>
                <a:sym typeface="Calibri"/>
              </a:rPr>
              <a:t>www.midocean.ae</a:t>
            </a:r>
            <a:endParaRPr/>
          </a:p>
        </p:txBody>
      </p:sp>
      <p:pic>
        <p:nvPicPr>
          <p:cNvPr id="112" name="Google Shape;112;p2"/>
          <p:cNvPicPr preferRelativeResize="0"/>
          <p:nvPr/>
        </p:nvPicPr>
        <p:blipFill rotWithShape="1">
          <a:blip r:embed="rId4">
            <a:alphaModFix/>
          </a:blip>
          <a:srcRect b="0" l="0" r="0" t="0"/>
          <a:stretch/>
        </p:blipFill>
        <p:spPr>
          <a:xfrm>
            <a:off x="267584" y="609417"/>
            <a:ext cx="2167470" cy="591661"/>
          </a:xfrm>
          <a:prstGeom prst="rect">
            <a:avLst/>
          </a:prstGeom>
          <a:noFill/>
          <a:ln>
            <a:noFill/>
          </a:ln>
        </p:spPr>
      </p:pic>
      <p:sp>
        <p:nvSpPr>
          <p:cNvPr id="113" name="Google Shape;113;p2"/>
          <p:cNvSpPr txBox="1"/>
          <p:nvPr/>
        </p:nvSpPr>
        <p:spPr>
          <a:xfrm>
            <a:off x="2979172" y="2175954"/>
            <a:ext cx="5840361"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2800" u="none" cap="none" strike="noStrike">
                <a:solidFill>
                  <a:srgbClr val="00B0F0"/>
                </a:solidFill>
                <a:latin typeface="Arial"/>
                <a:ea typeface="Arial"/>
                <a:cs typeface="Arial"/>
                <a:sym typeface="Arial"/>
              </a:rPr>
              <a:t>كلية العلوم الإنسانية/ ماجستير القيادة التربوية</a:t>
            </a:r>
            <a:endParaRPr b="1" i="0" sz="6000" u="none" cap="none" strike="noStrike">
              <a:solidFill>
                <a:srgbClr val="00B0F0"/>
              </a:solidFill>
              <a:latin typeface="Times New Roman"/>
              <a:ea typeface="Times New Roman"/>
              <a:cs typeface="Times New Roman"/>
              <a:sym typeface="Times New Roman"/>
            </a:endParaRPr>
          </a:p>
          <a:p>
            <a:pPr indent="0" lvl="0" marL="0" marR="0" rtl="0" algn="ctr">
              <a:spcBef>
                <a:spcPts val="0"/>
              </a:spcBef>
              <a:spcAft>
                <a:spcPts val="0"/>
              </a:spcAft>
              <a:buNone/>
            </a:pPr>
            <a:r>
              <a:rPr b="1" i="0" lang="ar-JO" sz="4400" u="none" cap="none" strike="noStrike">
                <a:solidFill>
                  <a:srgbClr val="00B0F0"/>
                </a:solidFill>
                <a:latin typeface="Times New Roman"/>
                <a:ea typeface="Times New Roman"/>
                <a:cs typeface="Times New Roman"/>
                <a:sym typeface="Times New Roman"/>
              </a:rPr>
              <a:t>سياسات التعليم</a:t>
            </a:r>
            <a:endParaRPr b="1" i="0" sz="4400" u="none" cap="none" strike="noStrike">
              <a:solidFill>
                <a:srgbClr val="00B0F0"/>
              </a:solidFill>
              <a:latin typeface="Times New Roman"/>
              <a:ea typeface="Times New Roman"/>
              <a:cs typeface="Times New Roman"/>
              <a:sym typeface="Times New Roman"/>
            </a:endParaRPr>
          </a:p>
        </p:txBody>
      </p:sp>
      <p:sp>
        <p:nvSpPr>
          <p:cNvPr id="114" name="Google Shape;114;p2"/>
          <p:cNvSpPr txBox="1"/>
          <p:nvPr/>
        </p:nvSpPr>
        <p:spPr>
          <a:xfrm>
            <a:off x="4006273" y="3897341"/>
            <a:ext cx="3786161"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2800" u="none" cap="none" strike="noStrike">
                <a:solidFill>
                  <a:srgbClr val="00B0F0"/>
                </a:solidFill>
                <a:latin typeface="Times New Roman"/>
                <a:ea typeface="Times New Roman"/>
                <a:cs typeface="Times New Roman"/>
                <a:sym typeface="Times New Roman"/>
              </a:rPr>
              <a:t>إعداد الدكتورة: إيمان المصري</a:t>
            </a:r>
            <a:endParaRPr b="1" i="0" sz="2800" u="none" cap="none" strike="noStrike">
              <a:solidFill>
                <a:srgbClr val="00B0F0"/>
              </a:solidFill>
              <a:latin typeface="Times New Roman"/>
              <a:ea typeface="Times New Roman"/>
              <a:cs typeface="Times New Roman"/>
              <a:sym typeface="Times New Roman"/>
            </a:endParaRPr>
          </a:p>
        </p:txBody>
      </p:sp>
      <p:sp>
        <p:nvSpPr>
          <p:cNvPr id="115" name="Google Shape;115;p2"/>
          <p:cNvSpPr/>
          <p:nvPr/>
        </p:nvSpPr>
        <p:spPr>
          <a:xfrm>
            <a:off x="98813" y="446787"/>
            <a:ext cx="2880361" cy="76944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JO" sz="2000" u="none" cap="none" strike="noStrike">
                <a:solidFill>
                  <a:srgbClr val="00B0F0"/>
                </a:solidFill>
                <a:latin typeface="Times New Roman"/>
                <a:ea typeface="Times New Roman"/>
                <a:cs typeface="Times New Roman"/>
                <a:sym typeface="Times New Roman"/>
              </a:rPr>
              <a:t>المحاضرة الثانية</a:t>
            </a:r>
            <a:endParaRPr/>
          </a:p>
          <a:p>
            <a:pPr indent="0" lvl="0" marL="0" marR="0" rtl="0" algn="ctr">
              <a:spcBef>
                <a:spcPts val="0"/>
              </a:spcBef>
              <a:spcAft>
                <a:spcPts val="0"/>
              </a:spcAft>
              <a:buNone/>
            </a:pPr>
            <a:r>
              <a:rPr b="1" i="0" lang="ar-JO" sz="2000" u="none" cap="none" strike="noStrike">
                <a:solidFill>
                  <a:srgbClr val="00B0F0"/>
                </a:solidFill>
                <a:latin typeface="Times New Roman"/>
                <a:ea typeface="Times New Roman"/>
                <a:cs typeface="Times New Roman"/>
                <a:sym typeface="Times New Roman"/>
              </a:rPr>
              <a:t>RSC 721</a:t>
            </a:r>
            <a:endParaRPr/>
          </a:p>
        </p:txBody>
      </p:sp>
      <p:pic>
        <p:nvPicPr>
          <p:cNvPr id="116" name="Google Shape;116;p2"/>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2388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6"/>
                                        </p:tgtEl>
                                        <p:attrNameLst>
                                          <p:attrName>style.visibility</p:attrName>
                                        </p:attrNameLst>
                                      </p:cBhvr>
                                      <p:to>
                                        <p:strVal val="visible"/>
                                      </p:to>
                                    </p:set>
                                    <p:animEffect filter="fade" transition="in">
                                      <p:cBhvr>
                                        <p:cTn dur="1"/>
                                        <p:tgtEl>
                                          <p:spTgt spid="1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3"/>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23" name="Google Shape;123;p3"/>
          <p:cNvPicPr preferRelativeResize="0"/>
          <p:nvPr/>
        </p:nvPicPr>
        <p:blipFill rotWithShape="1">
          <a:blip r:embed="rId3">
            <a:alphaModFix/>
          </a:blip>
          <a:srcRect b="0" l="0" r="0" t="0"/>
          <a:stretch/>
        </p:blipFill>
        <p:spPr>
          <a:xfrm>
            <a:off x="9264625" y="248508"/>
            <a:ext cx="2470340" cy="1166001"/>
          </a:xfrm>
          <a:prstGeom prst="rect">
            <a:avLst/>
          </a:prstGeom>
          <a:noFill/>
          <a:ln>
            <a:noFill/>
          </a:ln>
        </p:spPr>
      </p:pic>
      <p:sp>
        <p:nvSpPr>
          <p:cNvPr id="124" name="Google Shape;124;p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2000" u="none" cap="none" strike="noStrike">
                <a:solidFill>
                  <a:schemeClr val="lt1"/>
                </a:solidFill>
                <a:latin typeface="Calibri"/>
                <a:ea typeface="Calibri"/>
                <a:cs typeface="Calibri"/>
                <a:sym typeface="Calibri"/>
              </a:rPr>
              <a:t>www.midocean.ae</a:t>
            </a:r>
            <a:endParaRPr/>
          </a:p>
        </p:txBody>
      </p:sp>
      <p:pic>
        <p:nvPicPr>
          <p:cNvPr id="125" name="Google Shape;125;p3"/>
          <p:cNvPicPr preferRelativeResize="0"/>
          <p:nvPr/>
        </p:nvPicPr>
        <p:blipFill rotWithShape="1">
          <a:blip r:embed="rId4">
            <a:alphaModFix/>
          </a:blip>
          <a:srcRect b="0" l="0" r="0" t="0"/>
          <a:stretch/>
        </p:blipFill>
        <p:spPr>
          <a:xfrm>
            <a:off x="267584" y="609417"/>
            <a:ext cx="2167470" cy="591661"/>
          </a:xfrm>
          <a:prstGeom prst="rect">
            <a:avLst/>
          </a:prstGeom>
          <a:noFill/>
          <a:ln>
            <a:noFill/>
          </a:ln>
        </p:spPr>
      </p:pic>
      <p:sp>
        <p:nvSpPr>
          <p:cNvPr id="126" name="Google Shape;126;p3"/>
          <p:cNvSpPr txBox="1"/>
          <p:nvPr/>
        </p:nvSpPr>
        <p:spPr>
          <a:xfrm>
            <a:off x="3211286" y="1470324"/>
            <a:ext cx="5769424"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JO" sz="3200" u="none" cap="none" strike="noStrike">
                <a:solidFill>
                  <a:srgbClr val="00B0F0"/>
                </a:solidFill>
                <a:latin typeface="Arial"/>
                <a:ea typeface="Arial"/>
                <a:cs typeface="Arial"/>
                <a:sym typeface="Arial"/>
              </a:rPr>
              <a:t>مراجعة لأهم مواضيع المحاضرة الأولى</a:t>
            </a:r>
            <a:endParaRPr/>
          </a:p>
        </p:txBody>
      </p:sp>
      <p:sp>
        <p:nvSpPr>
          <p:cNvPr id="127" name="Google Shape;127;p3"/>
          <p:cNvSpPr/>
          <p:nvPr/>
        </p:nvSpPr>
        <p:spPr>
          <a:xfrm>
            <a:off x="267584" y="520526"/>
            <a:ext cx="2167470" cy="76944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ar-JO" sz="2000" u="none" cap="none" strike="noStrike">
                <a:solidFill>
                  <a:srgbClr val="00B0F0"/>
                </a:solidFill>
                <a:latin typeface="Times New Roman"/>
                <a:ea typeface="Times New Roman"/>
                <a:cs typeface="Times New Roman"/>
                <a:sym typeface="Times New Roman"/>
              </a:rPr>
              <a:t>المحاضرة الثانية</a:t>
            </a:r>
            <a:endParaRPr/>
          </a:p>
          <a:p>
            <a:pPr indent="0" lvl="0" marL="0" marR="0" rtl="0" algn="ctr">
              <a:spcBef>
                <a:spcPts val="0"/>
              </a:spcBef>
              <a:spcAft>
                <a:spcPts val="0"/>
              </a:spcAft>
              <a:buNone/>
            </a:pPr>
            <a:r>
              <a:rPr b="1" i="0" lang="ar-JO" sz="2000" u="none" cap="none" strike="noStrike">
                <a:solidFill>
                  <a:srgbClr val="00B0F0"/>
                </a:solidFill>
                <a:latin typeface="Times New Roman"/>
                <a:ea typeface="Times New Roman"/>
                <a:cs typeface="Times New Roman"/>
                <a:sym typeface="Times New Roman"/>
              </a:rPr>
              <a:t>RSC 721</a:t>
            </a:r>
            <a:endParaRPr/>
          </a:p>
        </p:txBody>
      </p:sp>
      <p:sp>
        <p:nvSpPr>
          <p:cNvPr id="128" name="Google Shape;128;p3"/>
          <p:cNvSpPr txBox="1"/>
          <p:nvPr/>
        </p:nvSpPr>
        <p:spPr>
          <a:xfrm>
            <a:off x="2300221" y="2524117"/>
            <a:ext cx="8908026" cy="2339102"/>
          </a:xfrm>
          <a:prstGeom prst="rect">
            <a:avLst/>
          </a:prstGeom>
          <a:noFill/>
          <a:ln>
            <a:noFill/>
          </a:ln>
        </p:spPr>
        <p:txBody>
          <a:bodyPr anchorCtr="0" anchor="t" bIns="45700" lIns="91425" spcFirstLastPara="1" rIns="91425" wrap="square" tIns="45700">
            <a:spAutoFit/>
          </a:bodyPr>
          <a:lstStyle/>
          <a:p>
            <a:pPr indent="-457200" lvl="0" marL="457200" marR="0" rtl="1" algn="r">
              <a:spcBef>
                <a:spcPts val="0"/>
              </a:spcBef>
              <a:spcAft>
                <a:spcPts val="0"/>
              </a:spcAft>
              <a:buClr>
                <a:schemeClr val="dk1"/>
              </a:buClr>
              <a:buSzPts val="3200"/>
              <a:buFont typeface="Noto Sans Symbols"/>
              <a:buChar char="⮚"/>
            </a:pPr>
            <a:r>
              <a:rPr b="0" i="0" lang="ar-JO" sz="3200" u="none" cap="none" strike="noStrike">
                <a:solidFill>
                  <a:schemeClr val="dk1"/>
                </a:solidFill>
                <a:latin typeface="Calibri"/>
                <a:ea typeface="Calibri"/>
                <a:cs typeface="Calibri"/>
                <a:sym typeface="Calibri"/>
              </a:rPr>
              <a:t>مفهوم </a:t>
            </a:r>
            <a:r>
              <a:rPr b="0" i="0" lang="ar-JO" sz="2800" u="none" cap="none" strike="noStrike">
                <a:solidFill>
                  <a:schemeClr val="dk1"/>
                </a:solidFill>
                <a:latin typeface="Calibri"/>
                <a:ea typeface="Calibri"/>
                <a:cs typeface="Calibri"/>
                <a:sym typeface="Calibri"/>
              </a:rPr>
              <a:t>( السياسة في اللغة والاصطلاح/  السياسة العامة / سياسات التعليم</a:t>
            </a:r>
            <a:endParaRPr b="0" i="0" sz="3200" u="none" cap="none" strike="noStrike">
              <a:solidFill>
                <a:schemeClr val="dk1"/>
              </a:solidFill>
              <a:latin typeface="Calibri"/>
              <a:ea typeface="Calibri"/>
              <a:cs typeface="Calibri"/>
              <a:sym typeface="Calibri"/>
            </a:endParaRPr>
          </a:p>
          <a:p>
            <a:pPr indent="-457200" lvl="0" marL="457200" marR="0" rtl="1" algn="r">
              <a:spcBef>
                <a:spcPts val="0"/>
              </a:spcBef>
              <a:spcAft>
                <a:spcPts val="0"/>
              </a:spcAft>
              <a:buClr>
                <a:schemeClr val="dk1"/>
              </a:buClr>
              <a:buSzPts val="3200"/>
              <a:buFont typeface="Noto Sans Symbols"/>
              <a:buChar char="⮚"/>
            </a:pPr>
            <a:r>
              <a:rPr b="0" i="0" lang="ar-JO" sz="3200" u="none" cap="none" strike="noStrike">
                <a:solidFill>
                  <a:schemeClr val="dk1"/>
                </a:solidFill>
                <a:latin typeface="Calibri"/>
                <a:ea typeface="Calibri"/>
                <a:cs typeface="Calibri"/>
                <a:sym typeface="Calibri"/>
              </a:rPr>
              <a:t>أهمية سياسات التعليم</a:t>
            </a:r>
            <a:endParaRPr/>
          </a:p>
          <a:p>
            <a:pPr indent="-457200" lvl="0" marL="457200" marR="0" rtl="1" algn="r">
              <a:spcBef>
                <a:spcPts val="0"/>
              </a:spcBef>
              <a:spcAft>
                <a:spcPts val="0"/>
              </a:spcAft>
              <a:buClr>
                <a:schemeClr val="dk1"/>
              </a:buClr>
              <a:buSzPts val="3200"/>
              <a:buFont typeface="Noto Sans Symbols"/>
              <a:buChar char="⮚"/>
            </a:pPr>
            <a:r>
              <a:rPr b="0" i="0" lang="ar-JO" sz="3200" u="none" cap="none" strike="noStrike">
                <a:solidFill>
                  <a:schemeClr val="dk1"/>
                </a:solidFill>
                <a:latin typeface="Calibri"/>
                <a:ea typeface="Calibri"/>
                <a:cs typeface="Calibri"/>
                <a:sym typeface="Calibri"/>
              </a:rPr>
              <a:t>أهداف سياسات التعليم</a:t>
            </a:r>
            <a:endParaRPr/>
          </a:p>
          <a:p>
            <a:pPr indent="-457200" lvl="0" marL="457200" marR="0" rtl="1" algn="r">
              <a:spcBef>
                <a:spcPts val="0"/>
              </a:spcBef>
              <a:spcAft>
                <a:spcPts val="0"/>
              </a:spcAft>
              <a:buClr>
                <a:schemeClr val="dk1"/>
              </a:buClr>
              <a:buSzPts val="3200"/>
              <a:buFont typeface="Noto Sans Symbols"/>
              <a:buChar char="⮚"/>
            </a:pPr>
            <a:r>
              <a:rPr b="0" i="0" lang="ar-JO" sz="3200" u="none" cap="none" strike="noStrike">
                <a:solidFill>
                  <a:schemeClr val="dk1"/>
                </a:solidFill>
                <a:latin typeface="Calibri"/>
                <a:ea typeface="Calibri"/>
                <a:cs typeface="Calibri"/>
                <a:sym typeface="Calibri"/>
              </a:rPr>
              <a:t>مبادئ سياسات التعليم</a:t>
            </a:r>
            <a:endParaRPr/>
          </a:p>
          <a:p>
            <a:pPr indent="0" lvl="0" marL="0" marR="0" rtl="1" algn="r">
              <a:spcBef>
                <a:spcPts val="0"/>
              </a:spcBef>
              <a:spcAft>
                <a:spcPts val="0"/>
              </a:spcAft>
              <a:buNone/>
            </a:pPr>
            <a:r>
              <a:rPr b="0" i="0" lang="ar-JO"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pic>
        <p:nvPicPr>
          <p:cNvPr id="129" name="Google Shape;129;p3"/>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77968"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29"/>
                                        </p:tgtEl>
                                        <p:attrNameLst>
                                          <p:attrName>style.visibility</p:attrName>
                                        </p:attrNameLst>
                                      </p:cBhvr>
                                      <p:to>
                                        <p:strVal val="visible"/>
                                      </p:to>
                                    </p:set>
                                    <p:animEffect filter="fade" transition="in">
                                      <p:cBhvr>
                                        <p:cTn dur="1"/>
                                        <p:tgtEl>
                                          <p:spTgt spid="1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5" name="Google Shape;135;p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6" name="Google Shape;136;p4"/>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137" name="Google Shape;137;p4"/>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138" name="Google Shape;138;p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ar-JO" sz="2000" u="none" cap="none" strike="noStrike">
                <a:solidFill>
                  <a:schemeClr val="lt1"/>
                </a:solidFill>
                <a:latin typeface="Calibri"/>
                <a:ea typeface="Calibri"/>
                <a:cs typeface="Calibri"/>
                <a:sym typeface="Calibri"/>
              </a:rPr>
              <a:t>www.midocean.ae</a:t>
            </a:r>
            <a:endParaRPr/>
          </a:p>
        </p:txBody>
      </p:sp>
      <p:sp>
        <p:nvSpPr>
          <p:cNvPr id="139" name="Google Shape;139;p4"/>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0" name="Google Shape;140;p4"/>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JO" sz="3200" u="none" cap="none" strike="noStrike">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141" name="Google Shape;141;p4"/>
          <p:cNvSpPr txBox="1"/>
          <p:nvPr/>
        </p:nvSpPr>
        <p:spPr>
          <a:xfrm>
            <a:off x="3444240" y="1395080"/>
            <a:ext cx="637032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ar-JO" sz="3200">
                <a:solidFill>
                  <a:schemeClr val="dk1"/>
                </a:solidFill>
                <a:latin typeface="Arabic Typesetting"/>
                <a:ea typeface="Arabic Typesetting"/>
                <a:cs typeface="Arabic Typesetting"/>
                <a:sym typeface="Arabic Typesetting"/>
              </a:rPr>
              <a:t>محتوى المادة الدراسية والجدول الزّمني</a:t>
            </a:r>
            <a:endParaRPr sz="3200">
              <a:solidFill>
                <a:schemeClr val="dk1"/>
              </a:solidFill>
              <a:latin typeface="Calibri"/>
              <a:ea typeface="Calibri"/>
              <a:cs typeface="Calibri"/>
              <a:sym typeface="Calibri"/>
            </a:endParaRPr>
          </a:p>
        </p:txBody>
      </p:sp>
      <p:graphicFrame>
        <p:nvGraphicFramePr>
          <p:cNvPr id="142" name="Google Shape;142;p4"/>
          <p:cNvGraphicFramePr/>
          <p:nvPr/>
        </p:nvGraphicFramePr>
        <p:xfrm>
          <a:off x="2176847" y="2158764"/>
          <a:ext cx="3000000" cy="3000000"/>
        </p:xfrm>
        <a:graphic>
          <a:graphicData uri="http://schemas.openxmlformats.org/drawingml/2006/table">
            <a:tbl>
              <a:tblPr bandRow="1" firstCol="1" firstRow="1">
                <a:noFill/>
                <a:tableStyleId>{7A679C11-C07C-4701-A7F0-EAAC09105D2B}</a:tableStyleId>
              </a:tblPr>
              <a:tblGrid>
                <a:gridCol w="750950"/>
                <a:gridCol w="4896475"/>
                <a:gridCol w="988150"/>
                <a:gridCol w="1150375"/>
              </a:tblGrid>
              <a:tr h="282350">
                <a:tc>
                  <a:txBody>
                    <a:bodyPr/>
                    <a:lstStyle/>
                    <a:p>
                      <a:pPr indent="0" lvl="0" marL="0" marR="0" rtl="1" algn="ctr">
                        <a:lnSpc>
                          <a:spcPct val="115000"/>
                        </a:lnSpc>
                        <a:spcBef>
                          <a:spcPts val="0"/>
                        </a:spcBef>
                        <a:spcAft>
                          <a:spcPts val="0"/>
                        </a:spcAft>
                        <a:buNone/>
                      </a:pPr>
                      <a:r>
                        <a:rPr lang="ar-JO" sz="1400" u="none" cap="none" strike="noStrike"/>
                        <a:t>المحاضرة</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الموضوع</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التاريخ</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ملاحظات</a:t>
                      </a:r>
                      <a:endParaRPr sz="1000" u="none" cap="none" strike="noStrike">
                        <a:latin typeface="Arial"/>
                        <a:ea typeface="Arial"/>
                        <a:cs typeface="Arial"/>
                        <a:sym typeface="Arial"/>
                      </a:endParaRPr>
                    </a:p>
                  </a:txBody>
                  <a:tcPr marT="0" marB="0" marR="68575" marL="68575"/>
                </a:tc>
              </a:tr>
              <a:tr h="288725">
                <a:tc>
                  <a:txBody>
                    <a:bodyPr/>
                    <a:lstStyle/>
                    <a:p>
                      <a:pPr indent="-342900" lvl="0" marL="342900" marR="0" rtl="1" algn="just">
                        <a:lnSpc>
                          <a:spcPct val="115000"/>
                        </a:lnSpc>
                        <a:spcBef>
                          <a:spcPts val="0"/>
                        </a:spcBef>
                        <a:spcAft>
                          <a:spcPts val="0"/>
                        </a:spcAft>
                        <a:buClr>
                          <a:schemeClr val="dk1"/>
                        </a:buClr>
                        <a:buSzPts val="1400"/>
                        <a:buFont typeface="Calibri"/>
                        <a:buAutoNum type="arabicPeriod"/>
                      </a:pPr>
                      <a:r>
                        <a:rPr lang="ar-JO" sz="1400" u="none" cap="none" strike="noStrike"/>
                        <a:t> </a:t>
                      </a:r>
                      <a:endParaRPr sz="1100" u="none" cap="none" strike="noStrike">
                        <a:latin typeface="Calibri"/>
                        <a:ea typeface="Calibri"/>
                        <a:cs typeface="Calibri"/>
                        <a:sym typeface="Calibri"/>
                      </a:endParaRPr>
                    </a:p>
                  </a:txBody>
                  <a:tcPr marT="0" marB="0" marR="68575" marL="68575"/>
                </a:tc>
                <a:tc>
                  <a:txBody>
                    <a:bodyPr/>
                    <a:lstStyle/>
                    <a:p>
                      <a:pPr indent="0" lvl="0" marL="0" marR="0" rtl="1" algn="just">
                        <a:lnSpc>
                          <a:spcPct val="115000"/>
                        </a:lnSpc>
                        <a:spcBef>
                          <a:spcPts val="0"/>
                        </a:spcBef>
                        <a:spcAft>
                          <a:spcPts val="0"/>
                        </a:spcAft>
                        <a:buNone/>
                      </a:pPr>
                      <a:r>
                        <a:rPr lang="ar-JO" sz="1800" u="none" cap="none" strike="noStrike"/>
                        <a:t>مفهوم السياسات التعليمية  </a:t>
                      </a:r>
                      <a:endParaRPr sz="14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r">
                        <a:lnSpc>
                          <a:spcPct val="115000"/>
                        </a:lnSpc>
                        <a:spcBef>
                          <a:spcPts val="0"/>
                        </a:spcBef>
                        <a:spcAft>
                          <a:spcPts val="0"/>
                        </a:spcAft>
                        <a:buNone/>
                      </a:pPr>
                      <a:r>
                        <a:rPr lang="ar-JO" sz="1400" u="none" cap="none" strike="noStrike"/>
                        <a:t> </a:t>
                      </a:r>
                      <a:r>
                        <a:rPr b="1" lang="ar-JO" sz="1800" u="none" cap="none" strike="noStrike">
                          <a:solidFill>
                            <a:schemeClr val="dk1"/>
                          </a:solidFill>
                          <a:latin typeface="Calibri"/>
                          <a:ea typeface="Calibri"/>
                          <a:cs typeface="Calibri"/>
                          <a:sym typeface="Calibri"/>
                        </a:rPr>
                        <a:t>√ </a:t>
                      </a:r>
                      <a:endParaRPr sz="1000" u="none" cap="none" strike="noStrike">
                        <a:latin typeface="Arial"/>
                        <a:ea typeface="Arial"/>
                        <a:cs typeface="Arial"/>
                        <a:sym typeface="Arial"/>
                      </a:endParaRPr>
                    </a:p>
                  </a:txBody>
                  <a:tcPr marT="0" marB="0" marR="68575" marL="68575"/>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2 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خصائص السياسات التعليمية وأنواعها</a:t>
                      </a:r>
                      <a:endParaRPr sz="11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590950">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3 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التطورات التاريخية والحديثة والمنهجية للسياسات التعليمية</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4 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نظريات السياسات التعليمية</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5 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المداخل الاقتصادية لصنع السياسات التعليمية</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6 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مؤسسات صنع السياسات التعليمية</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7 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صنع السياسات التعليمية والتخطيط التربوي</a:t>
                      </a:r>
                      <a:endParaRPr sz="1400" u="none" cap="none" strike="noStrike">
                        <a:latin typeface="Calibri"/>
                        <a:ea typeface="Calibri"/>
                        <a:cs typeface="Calibri"/>
                        <a:sym typeface="Calibri"/>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just">
                        <a:lnSpc>
                          <a:spcPct val="115000"/>
                        </a:lnSpc>
                        <a:spcBef>
                          <a:spcPts val="0"/>
                        </a:spcBef>
                        <a:spcAft>
                          <a:spcPts val="0"/>
                        </a:spcAft>
                        <a:buClr>
                          <a:schemeClr val="dk1"/>
                        </a:buClr>
                        <a:buSzPts val="1400"/>
                        <a:buFont typeface="Calibri"/>
                        <a:buNone/>
                      </a:pPr>
                      <a:r>
                        <a:rPr lang="ar-JO" sz="1400" u="none" cap="none" strike="noStrike"/>
                        <a:t>8 </a:t>
                      </a:r>
                      <a:endParaRPr sz="1100" u="none" cap="none" strike="noStrike">
                        <a:latin typeface="Calibri"/>
                        <a:ea typeface="Calibri"/>
                        <a:cs typeface="Calibri"/>
                        <a:sym typeface="Calibri"/>
                      </a:endParaRPr>
                    </a:p>
                  </a:txBody>
                  <a:tcPr marT="0" marB="0" marR="68575" marL="68575"/>
                </a:tc>
                <a:tc>
                  <a:txBody>
                    <a:bodyPr/>
                    <a:lstStyle/>
                    <a:p>
                      <a:pPr indent="0" lvl="0" marL="0" marR="0" rtl="1" algn="just">
                        <a:lnSpc>
                          <a:spcPct val="115000"/>
                        </a:lnSpc>
                        <a:spcBef>
                          <a:spcPts val="0"/>
                        </a:spcBef>
                        <a:spcAft>
                          <a:spcPts val="0"/>
                        </a:spcAft>
                        <a:buNone/>
                      </a:pPr>
                      <a:r>
                        <a:rPr lang="ar-JO" sz="1800" u="none" cap="none" strike="noStrike"/>
                        <a:t>تحليل السياسات التعليمية ودور البحث التربوي</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9 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خصخصة التعليم</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8725">
                <a:tc>
                  <a:txBody>
                    <a:bodyPr/>
                    <a:lstStyle/>
                    <a:p>
                      <a:pPr indent="0" lvl="0" marL="0" marR="0" rtl="1" algn="r">
                        <a:lnSpc>
                          <a:spcPct val="115000"/>
                        </a:lnSpc>
                        <a:spcBef>
                          <a:spcPts val="0"/>
                        </a:spcBef>
                        <a:spcAft>
                          <a:spcPts val="0"/>
                        </a:spcAft>
                        <a:buClr>
                          <a:schemeClr val="dk1"/>
                        </a:buClr>
                        <a:buSzPts val="1400"/>
                        <a:buFont typeface="Calibri"/>
                        <a:buNone/>
                      </a:pPr>
                      <a:r>
                        <a:rPr lang="ar-JO" sz="1400" u="none" cap="none" strike="noStrike"/>
                        <a:t>10 </a:t>
                      </a:r>
                      <a:endParaRPr sz="1100" u="none" cap="none" strike="noStrike">
                        <a:latin typeface="Calibri"/>
                        <a:ea typeface="Calibri"/>
                        <a:cs typeface="Calibri"/>
                        <a:sym typeface="Calibri"/>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نماذج من السياسات التعليمية في الوطن العربي والعالم</a:t>
                      </a:r>
                      <a:endParaRPr sz="1100" u="none" cap="none" strike="noStrike">
                        <a:latin typeface="Arial"/>
                        <a:ea typeface="Arial"/>
                        <a:cs typeface="Arial"/>
                        <a:sym typeface="Arial"/>
                      </a:endParaRPr>
                    </a:p>
                  </a:txBody>
                  <a:tcPr marT="0" marB="0" marR="68575" marL="68575" anchor="ctr"/>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ct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nchor="ctr"/>
                </a:tc>
              </a:tr>
              <a:tr h="282350">
                <a:tc>
                  <a:txBody>
                    <a:bodyPr/>
                    <a:lstStyle/>
                    <a:p>
                      <a:pPr indent="0" lvl="0" marL="0" marR="0" rtl="1" algn="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r">
                        <a:lnSpc>
                          <a:spcPct val="115000"/>
                        </a:lnSpc>
                        <a:spcBef>
                          <a:spcPts val="0"/>
                        </a:spcBef>
                        <a:spcAft>
                          <a:spcPts val="0"/>
                        </a:spcAft>
                        <a:buNone/>
                      </a:pPr>
                      <a:r>
                        <a:rPr lang="ar-JO" sz="1800" u="none" cap="none" strike="noStrike"/>
                        <a:t>الامتحان النهائي </a:t>
                      </a:r>
                      <a:endParaRPr sz="1100" u="none" cap="none" strike="noStrike">
                        <a:latin typeface="Arial"/>
                        <a:ea typeface="Arial"/>
                        <a:cs typeface="Arial"/>
                        <a:sym typeface="Arial"/>
                      </a:endParaRPr>
                    </a:p>
                  </a:txBody>
                  <a:tcPr marT="0" marB="0" marR="68575" marL="68575" anchor="ctr"/>
                </a:tc>
                <a:tc>
                  <a:txBody>
                    <a:bodyPr/>
                    <a:lstStyle/>
                    <a:p>
                      <a:pPr indent="0" lvl="0" marL="0" marR="0" rtl="1" algn="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c>
                  <a:txBody>
                    <a:bodyPr/>
                    <a:lstStyle/>
                    <a:p>
                      <a:pPr indent="0" lvl="0" marL="0" marR="0" rtl="1" algn="r">
                        <a:lnSpc>
                          <a:spcPct val="115000"/>
                        </a:lnSpc>
                        <a:spcBef>
                          <a:spcPts val="0"/>
                        </a:spcBef>
                        <a:spcAft>
                          <a:spcPts val="0"/>
                        </a:spcAft>
                        <a:buNone/>
                      </a:pPr>
                      <a:r>
                        <a:rPr lang="ar-JO" sz="1400" u="none" cap="none" strike="noStrike"/>
                        <a:t> </a:t>
                      </a:r>
                      <a:endParaRPr sz="1000" u="none" cap="none" strike="noStrike">
                        <a:latin typeface="Arial"/>
                        <a:ea typeface="Arial"/>
                        <a:cs typeface="Arial"/>
                        <a:sym typeface="Arial"/>
                      </a:endParaRPr>
                    </a:p>
                  </a:txBody>
                  <a:tcPr marT="0" marB="0" marR="68575" marL="68575"/>
                </a:tc>
              </a:tr>
            </a:tbl>
          </a:graphicData>
        </a:graphic>
      </p:graphicFrame>
      <p:pic>
        <p:nvPicPr>
          <p:cNvPr id="143" name="Google Shape;143;p4"/>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5912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43"/>
                                        </p:tgtEl>
                                        <p:attrNameLst>
                                          <p:attrName>style.visibility</p:attrName>
                                        </p:attrNameLst>
                                      </p:cBhvr>
                                      <p:to>
                                        <p:strVal val="visible"/>
                                      </p:to>
                                    </p:set>
                                    <p:animEffect filter="fade" transition="in">
                                      <p:cBhvr>
                                        <p:cTn dur="1"/>
                                        <p:tgtEl>
                                          <p:spTgt spid="143"/>
                                        </p:tgtEl>
                                      </p:cBhvr>
                                    </p:animEffect>
                                  </p:childTnLst>
                                </p:cTn>
                              </p:par>
                              <p:par>
                                <p:cTn fill="hold" nodeType="withEffect" presetClass="entr" presetID="10" presetSubtype="0">
                                  <p:stCondLst>
                                    <p:cond delay="250"/>
                                  </p:stCondLst>
                                  <p:childTnLst>
                                    <p:set>
                                      <p:cBhvr>
                                        <p:cTn dur="1" fill="hold">
                                          <p:stCondLst>
                                            <p:cond delay="0"/>
                                          </p:stCondLst>
                                        </p:cTn>
                                        <p:tgtEl>
                                          <p:spTgt spid="135"/>
                                        </p:tgtEl>
                                        <p:attrNameLst>
                                          <p:attrName>style.visibility</p:attrName>
                                        </p:attrNameLst>
                                      </p:cBhvr>
                                      <p:to>
                                        <p:strVal val="visible"/>
                                      </p:to>
                                    </p:set>
                                    <p:animEffect filter="fade" transition="in">
                                      <p:cBhvr>
                                        <p:cTn dur="500"/>
                                        <p:tgtEl>
                                          <p:spTgt spid="135"/>
                                        </p:tgtEl>
                                      </p:cBhvr>
                                    </p:animEffect>
                                  </p:childTnLst>
                                </p:cTn>
                              </p:par>
                              <p:par>
                                <p:cTn fill="hold" nodeType="withEffect" presetClass="entr" presetID="10" presetSubtype="0">
                                  <p:stCondLst>
                                    <p:cond delay="250"/>
                                  </p:stCondLst>
                                  <p:childTnLst>
                                    <p:set>
                                      <p:cBhvr>
                                        <p:cTn dur="1" fill="hold">
                                          <p:stCondLst>
                                            <p:cond delay="0"/>
                                          </p:stCondLst>
                                        </p:cTn>
                                        <p:tgtEl>
                                          <p:spTgt spid="134"/>
                                        </p:tgtEl>
                                        <p:attrNameLst>
                                          <p:attrName>style.visibility</p:attrName>
                                        </p:attrNameLst>
                                      </p:cBhvr>
                                      <p:to>
                                        <p:strVal val="visible"/>
                                      </p:to>
                                    </p:set>
                                    <p:animEffect filter="fade" transition="in">
                                      <p:cBhvr>
                                        <p:cTn dur="500"/>
                                        <p:tgtEl>
                                          <p:spTgt spid="1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5"/>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0" name="Google Shape;150;p5"/>
          <p:cNvSpPr txBox="1"/>
          <p:nvPr/>
        </p:nvSpPr>
        <p:spPr>
          <a:xfrm>
            <a:off x="5464254" y="673229"/>
            <a:ext cx="1263487"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4400">
                <a:solidFill>
                  <a:srgbClr val="00B0F0"/>
                </a:solidFill>
                <a:latin typeface="Times New Roman"/>
                <a:ea typeface="Times New Roman"/>
                <a:cs typeface="Times New Roman"/>
                <a:sym typeface="Times New Roman"/>
              </a:rPr>
              <a:t>مقدمة</a:t>
            </a:r>
            <a:endParaRPr b="1" sz="4400">
              <a:solidFill>
                <a:srgbClr val="00B0F0"/>
              </a:solidFill>
              <a:latin typeface="Times New Roman"/>
              <a:ea typeface="Times New Roman"/>
              <a:cs typeface="Times New Roman"/>
              <a:sym typeface="Times New Roman"/>
            </a:endParaRPr>
          </a:p>
        </p:txBody>
      </p:sp>
      <p:sp>
        <p:nvSpPr>
          <p:cNvPr id="151" name="Google Shape;151;p5"/>
          <p:cNvSpPr txBox="1"/>
          <p:nvPr/>
        </p:nvSpPr>
        <p:spPr>
          <a:xfrm>
            <a:off x="663677" y="1594418"/>
            <a:ext cx="10497357" cy="4026743"/>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lang="ar-JO" sz="1800">
                <a:solidFill>
                  <a:schemeClr val="dk1"/>
                </a:solidFill>
                <a:latin typeface="Calibri"/>
                <a:ea typeface="Calibri"/>
                <a:cs typeface="Calibri"/>
                <a:sym typeface="Calibri"/>
              </a:rPr>
              <a:t>   </a:t>
            </a:r>
            <a:r>
              <a:rPr b="0" i="0" lang="ar-JO" sz="2400">
                <a:solidFill>
                  <a:srgbClr val="000000"/>
                </a:solidFill>
                <a:latin typeface="Calibri"/>
                <a:ea typeface="Calibri"/>
                <a:cs typeface="Calibri"/>
                <a:sym typeface="Calibri"/>
              </a:rPr>
              <a:t>تستمد السياسات التعليمية شرعيتها من النظام العام في المجتمع، وتسعى لتغيير الأوضاع الحالية نحو الأفضل في ضوء الواقع الحالي ورؤية المستقبل، فلا يمكن للدول التي تهدف لبناء حضارتها وتربية الأجيال على نحو متميّز ومتمكن، أن لا تكون لها سياسة تعليمية واضحة ومستقرة وقائمة على أسس علمية وحضارية أصيله، ومعبرة عن الاحتياجات الواقعية والتطلعات المستقبلية للمجتمع، وكذلك لا يمكن لأجهزة الإدارة وتنظيماتها وسلوكياتها، أن تكون ملبية لهذه الحاجات والتطلعات، إلا بوجود سياسة تعليمية تتضمن مبادئ ومعايير وتعمل كموجه للعملية التعليمية، وبما يضمن تحقيق الأهداف الاستراتيجية بكفاءة وفاعلية</a:t>
            </a:r>
            <a:r>
              <a:rPr b="0" i="0" lang="ar-JO" sz="1800">
                <a:solidFill>
                  <a:srgbClr val="000000"/>
                </a:solidFill>
                <a:latin typeface="Calibri"/>
                <a:ea typeface="Calibri"/>
                <a:cs typeface="Calibri"/>
                <a:sym typeface="Calibri"/>
              </a:rPr>
              <a:t>.</a:t>
            </a:r>
            <a:r>
              <a:rPr lang="ar-JO"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1" algn="just">
              <a:lnSpc>
                <a:spcPct val="150000"/>
              </a:lnSpc>
              <a:spcBef>
                <a:spcPts val="800"/>
              </a:spcBef>
              <a:spcAft>
                <a:spcPts val="0"/>
              </a:spcAft>
              <a:buNone/>
            </a:pPr>
            <a:r>
              <a:rPr lang="ar-JO" sz="1800">
                <a:solidFill>
                  <a:schemeClr val="dk1"/>
                </a:solidFill>
                <a:latin typeface="Calibri"/>
                <a:ea typeface="Calibri"/>
                <a:cs typeface="Calibri"/>
                <a:sym typeface="Calibri"/>
              </a:rPr>
              <a:t> </a:t>
            </a:r>
            <a:r>
              <a:rPr b="1" lang="ar-JO" sz="2400">
                <a:solidFill>
                  <a:srgbClr val="0070C0"/>
                </a:solidFill>
                <a:latin typeface="Calibri"/>
                <a:ea typeface="Calibri"/>
                <a:cs typeface="Calibri"/>
                <a:sym typeface="Calibri"/>
              </a:rPr>
              <a:t>فما هي خصائص هذه السياسات التعليمية التي ستقود تربية الأجيال وبناء حضارتها؟</a:t>
            </a:r>
            <a:endParaRPr b="1" sz="2400">
              <a:solidFill>
                <a:srgbClr val="0070C0"/>
              </a:solidFill>
              <a:latin typeface="Times New Roman"/>
              <a:ea typeface="Times New Roman"/>
              <a:cs typeface="Times New Roman"/>
              <a:sym typeface="Times New Roman"/>
            </a:endParaRPr>
          </a:p>
        </p:txBody>
      </p:sp>
      <p:pic>
        <p:nvPicPr>
          <p:cNvPr id="152" name="Google Shape;152;p5"/>
          <p:cNvPicPr preferRelativeResize="0"/>
          <p:nvPr/>
        </p:nvPicPr>
        <p:blipFill rotWithShape="1">
          <a:blip r:embed="rId3">
            <a:alphaModFix/>
          </a:blip>
          <a:srcRect b="0" l="0" r="0" t="0"/>
          <a:stretch/>
        </p:blipFill>
        <p:spPr>
          <a:xfrm>
            <a:off x="9264625" y="248508"/>
            <a:ext cx="2470340" cy="1166001"/>
          </a:xfrm>
          <a:prstGeom prst="rect">
            <a:avLst/>
          </a:prstGeom>
          <a:noFill/>
          <a:ln>
            <a:noFill/>
          </a:ln>
        </p:spPr>
      </p:pic>
      <p:sp>
        <p:nvSpPr>
          <p:cNvPr id="153" name="Google Shape;153;p5"/>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2000">
                <a:solidFill>
                  <a:schemeClr val="lt1"/>
                </a:solidFill>
                <a:latin typeface="Calibri"/>
                <a:ea typeface="Calibri"/>
                <a:cs typeface="Calibri"/>
                <a:sym typeface="Calibri"/>
              </a:rPr>
              <a:t>www.midocean.ae</a:t>
            </a:r>
            <a:endParaRPr/>
          </a:p>
        </p:txBody>
      </p:sp>
      <p:pic>
        <p:nvPicPr>
          <p:cNvPr id="154" name="Google Shape;154;p5"/>
          <p:cNvPicPr preferRelativeResize="0"/>
          <p:nvPr/>
        </p:nvPicPr>
        <p:blipFill rotWithShape="1">
          <a:blip r:embed="rId4">
            <a:alphaModFix/>
          </a:blip>
          <a:srcRect b="0" l="0" r="0" t="0"/>
          <a:stretch/>
        </p:blipFill>
        <p:spPr>
          <a:xfrm>
            <a:off x="267584" y="609417"/>
            <a:ext cx="2167470" cy="591661"/>
          </a:xfrm>
          <a:prstGeom prst="rect">
            <a:avLst/>
          </a:prstGeom>
          <a:noFill/>
          <a:ln>
            <a:noFill/>
          </a:ln>
        </p:spPr>
      </p:pic>
      <p:sp>
        <p:nvSpPr>
          <p:cNvPr id="155" name="Google Shape;155;p5"/>
          <p:cNvSpPr/>
          <p:nvPr/>
        </p:nvSpPr>
        <p:spPr>
          <a:xfrm>
            <a:off x="267584" y="520526"/>
            <a:ext cx="2167470" cy="76944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JO" sz="2000">
                <a:solidFill>
                  <a:srgbClr val="00B0F0"/>
                </a:solidFill>
                <a:latin typeface="Times New Roman"/>
                <a:ea typeface="Times New Roman"/>
                <a:cs typeface="Times New Roman"/>
                <a:sym typeface="Times New Roman"/>
              </a:rPr>
              <a:t>المحاضرة الثانية</a:t>
            </a:r>
            <a:endParaRPr/>
          </a:p>
          <a:p>
            <a:pPr indent="0" lvl="0" marL="0" marR="0" rtl="0" algn="ctr">
              <a:spcBef>
                <a:spcPts val="0"/>
              </a:spcBef>
              <a:spcAft>
                <a:spcPts val="0"/>
              </a:spcAft>
              <a:buNone/>
            </a:pPr>
            <a:r>
              <a:rPr b="1" lang="ar-JO" sz="2000">
                <a:solidFill>
                  <a:srgbClr val="00B0F0"/>
                </a:solidFill>
                <a:latin typeface="Times New Roman"/>
                <a:ea typeface="Times New Roman"/>
                <a:cs typeface="Times New Roman"/>
                <a:sym typeface="Times New Roman"/>
              </a:rPr>
              <a:t>RSC 721</a:t>
            </a:r>
            <a:endParaRPr/>
          </a:p>
        </p:txBody>
      </p:sp>
      <p:pic>
        <p:nvPicPr>
          <p:cNvPr id="156" name="Google Shape;156;p5"/>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86223"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56"/>
                                        </p:tgtEl>
                                        <p:attrNameLst>
                                          <p:attrName>style.visibility</p:attrName>
                                        </p:attrNameLst>
                                      </p:cBhvr>
                                      <p:to>
                                        <p:strVal val="visible"/>
                                      </p:to>
                                    </p:set>
                                    <p:animEffect filter="fade" transition="in">
                                      <p:cBhvr>
                                        <p:cTn dur="1"/>
                                        <p:tgtEl>
                                          <p:spTgt spid="1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6"/>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2" name="Google Shape;162;p6"/>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3" name="Google Shape;163;p6"/>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64" name="Google Shape;164;p6"/>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165" name="Google Shape;165;p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166" name="Google Shape;166;p6"/>
          <p:cNvSpPr/>
          <p:nvPr/>
        </p:nvSpPr>
        <p:spPr>
          <a:xfrm>
            <a:off x="423387" y="1303271"/>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p:txBody>
      </p:sp>
      <p:sp>
        <p:nvSpPr>
          <p:cNvPr id="167" name="Google Shape;167;p6"/>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168" name="Google Shape;168;p6"/>
          <p:cNvSpPr txBox="1"/>
          <p:nvPr/>
        </p:nvSpPr>
        <p:spPr>
          <a:xfrm>
            <a:off x="4155473" y="1429763"/>
            <a:ext cx="382866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3200">
              <a:solidFill>
                <a:srgbClr val="00B0F0"/>
              </a:solidFill>
              <a:latin typeface="Calibri"/>
              <a:ea typeface="Calibri"/>
              <a:cs typeface="Calibri"/>
              <a:sym typeface="Calibri"/>
            </a:endParaRPr>
          </a:p>
        </p:txBody>
      </p:sp>
      <p:grpSp>
        <p:nvGrpSpPr>
          <p:cNvPr id="169" name="Google Shape;169;p6"/>
          <p:cNvGrpSpPr/>
          <p:nvPr/>
        </p:nvGrpSpPr>
        <p:grpSpPr>
          <a:xfrm>
            <a:off x="2032000" y="1542379"/>
            <a:ext cx="8127998" cy="4592592"/>
            <a:chOff x="1" y="0"/>
            <a:chExt cx="8127998" cy="4592592"/>
          </a:xfrm>
        </p:grpSpPr>
        <p:sp>
          <p:nvSpPr>
            <p:cNvPr id="170" name="Google Shape;170;p6"/>
            <p:cNvSpPr/>
            <p:nvPr/>
          </p:nvSpPr>
          <p:spPr>
            <a:xfrm rot="5400000">
              <a:off x="-151834" y="1551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
            <p:cNvSpPr txBox="1"/>
            <p:nvPr/>
          </p:nvSpPr>
          <p:spPr>
            <a:xfrm>
              <a:off x="1" y="3576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172" name="Google Shape;172;p6"/>
            <p:cNvSpPr/>
            <p:nvPr/>
          </p:nvSpPr>
          <p:spPr>
            <a:xfrm rot="5400000">
              <a:off x="4089305" y="-3380744"/>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6"/>
            <p:cNvSpPr txBox="1"/>
            <p:nvPr/>
          </p:nvSpPr>
          <p:spPr>
            <a:xfrm>
              <a:off x="708561" y="32118"/>
              <a:ext cx="7387320" cy="593713"/>
            </a:xfrm>
            <a:prstGeom prst="rect">
              <a:avLst/>
            </a:prstGeom>
            <a:noFill/>
            <a:ln>
              <a:noFill/>
            </a:ln>
          </p:spPr>
          <p:txBody>
            <a:bodyPr anchorCtr="0" anchor="ctr" bIns="20300" lIns="227575" spcFirstLastPara="1" rIns="20300" wrap="square" tIns="20300">
              <a:noAutofit/>
            </a:bodyPr>
            <a:lstStyle/>
            <a:p>
              <a:pPr indent="-63500" lvl="1" marL="171450" marR="0" rtl="0" algn="l">
                <a:lnSpc>
                  <a:spcPct val="90000"/>
                </a:lnSpc>
                <a:spcBef>
                  <a:spcPts val="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a:p>
              <a:pPr indent="-285750" lvl="1" marL="285750" marR="0" rtl="1" algn="ctr">
                <a:lnSpc>
                  <a:spcPct val="90000"/>
                </a:lnSpc>
                <a:spcBef>
                  <a:spcPts val="255"/>
                </a:spcBef>
                <a:spcAft>
                  <a:spcPts val="0"/>
                </a:spcAft>
                <a:buClr>
                  <a:srgbClr val="00B0F0"/>
                </a:buClr>
                <a:buSzPts val="3200"/>
                <a:buFont typeface="Calibri"/>
                <a:buChar char="•"/>
              </a:pPr>
              <a:r>
                <a:rPr b="1" i="0" lang="ar-JO" sz="3200" u="none" cap="none" strike="noStrike">
                  <a:solidFill>
                    <a:srgbClr val="00B0F0"/>
                  </a:solidFill>
                  <a:latin typeface="Calibri"/>
                  <a:ea typeface="Calibri"/>
                  <a:cs typeface="Calibri"/>
                  <a:sym typeface="Calibri"/>
                </a:rPr>
                <a:t>نتاجات المحاضرة </a:t>
              </a:r>
              <a:r>
                <a:rPr b="1" lang="ar-JO" sz="3200">
                  <a:solidFill>
                    <a:srgbClr val="00B0F0"/>
                  </a:solidFill>
                  <a:latin typeface="Calibri"/>
                  <a:ea typeface="Calibri"/>
                  <a:cs typeface="Calibri"/>
                  <a:sym typeface="Calibri"/>
                </a:rPr>
                <a:t>الثانية</a:t>
              </a:r>
              <a:endParaRPr b="1" i="0" sz="3200" u="none" cap="none" strike="noStrike">
                <a:solidFill>
                  <a:srgbClr val="00B0F0"/>
                </a:solidFill>
                <a:latin typeface="Calibri"/>
                <a:ea typeface="Calibri"/>
                <a:cs typeface="Calibri"/>
                <a:sym typeface="Calibri"/>
              </a:endParaRPr>
            </a:p>
          </p:txBody>
        </p:sp>
        <p:sp>
          <p:nvSpPr>
            <p:cNvPr id="174" name="Google Shape;174;p6"/>
            <p:cNvSpPr/>
            <p:nvPr/>
          </p:nvSpPr>
          <p:spPr>
            <a:xfrm rot="5400000">
              <a:off x="-151834" y="104944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6"/>
            <p:cNvSpPr txBox="1"/>
            <p:nvPr/>
          </p:nvSpPr>
          <p:spPr>
            <a:xfrm>
              <a:off x="1" y="125189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1</a:t>
              </a:r>
              <a:endParaRPr sz="1900">
                <a:solidFill>
                  <a:schemeClr val="lt1"/>
                </a:solidFill>
                <a:latin typeface="Calibri"/>
                <a:ea typeface="Calibri"/>
                <a:cs typeface="Calibri"/>
                <a:sym typeface="Calibri"/>
              </a:endParaRPr>
            </a:p>
          </p:txBody>
        </p:sp>
        <p:sp>
          <p:nvSpPr>
            <p:cNvPr id="176" name="Google Shape;176;p6"/>
            <p:cNvSpPr/>
            <p:nvPr/>
          </p:nvSpPr>
          <p:spPr>
            <a:xfrm rot="5400000">
              <a:off x="4089305" y="-2498205"/>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6"/>
            <p:cNvSpPr txBox="1"/>
            <p:nvPr/>
          </p:nvSpPr>
          <p:spPr>
            <a:xfrm>
              <a:off x="708561" y="914657"/>
              <a:ext cx="7387320" cy="593713"/>
            </a:xfrm>
            <a:prstGeom prst="rect">
              <a:avLst/>
            </a:prstGeom>
            <a:noFill/>
            <a:ln>
              <a:noFill/>
            </a:ln>
          </p:spPr>
          <p:txBody>
            <a:bodyPr anchorCtr="0" anchor="ctr" bIns="17775" lIns="199125" spcFirstLastPara="1" rIns="17775" wrap="square" tIns="17775">
              <a:noAutofit/>
            </a:bodyPr>
            <a:lstStyle/>
            <a:p>
              <a:pPr indent="-285750" lvl="1" marL="285750" marR="0" rtl="1" algn="ctr">
                <a:lnSpc>
                  <a:spcPct val="90000"/>
                </a:lnSpc>
                <a:spcBef>
                  <a:spcPts val="0"/>
                </a:spcBef>
                <a:spcAft>
                  <a:spcPts val="0"/>
                </a:spcAft>
                <a:buClr>
                  <a:schemeClr val="dk1"/>
                </a:buClr>
                <a:buSzPts val="2800"/>
                <a:buFont typeface="Calibri"/>
                <a:buChar char="•"/>
              </a:pPr>
              <a:r>
                <a:rPr b="0" i="0" lang="ar-JO" sz="2800" u="none" cap="none" strike="noStrike">
                  <a:solidFill>
                    <a:schemeClr val="dk1"/>
                  </a:solidFill>
                  <a:latin typeface="Calibri"/>
                  <a:ea typeface="Calibri"/>
                  <a:cs typeface="Calibri"/>
                  <a:sym typeface="Calibri"/>
                </a:rPr>
                <a:t>  </a:t>
              </a:r>
              <a:r>
                <a:rPr b="1" i="0" lang="ar-JO" sz="3600" u="none" cap="none" strike="noStrike">
                  <a:solidFill>
                    <a:schemeClr val="dk1"/>
                  </a:solidFill>
                  <a:latin typeface="Calibri"/>
                  <a:ea typeface="Calibri"/>
                  <a:cs typeface="Calibri"/>
                  <a:sym typeface="Calibri"/>
                </a:rPr>
                <a:t>خصائص سياسات التعليم</a:t>
              </a:r>
              <a:endParaRPr b="1" i="0" sz="2800" u="none" cap="none" strike="noStrike">
                <a:solidFill>
                  <a:schemeClr val="dk1"/>
                </a:solidFill>
                <a:latin typeface="Calibri"/>
                <a:ea typeface="Calibri"/>
                <a:cs typeface="Calibri"/>
                <a:sym typeface="Calibri"/>
              </a:endParaRPr>
            </a:p>
          </p:txBody>
        </p:sp>
        <p:sp>
          <p:nvSpPr>
            <p:cNvPr id="178" name="Google Shape;178;p6"/>
            <p:cNvSpPr/>
            <p:nvPr/>
          </p:nvSpPr>
          <p:spPr>
            <a:xfrm rot="5400000">
              <a:off x="-151834" y="19436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6"/>
            <p:cNvSpPr txBox="1"/>
            <p:nvPr/>
          </p:nvSpPr>
          <p:spPr>
            <a:xfrm>
              <a:off x="1" y="21461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2</a:t>
              </a:r>
              <a:endParaRPr sz="1900">
                <a:solidFill>
                  <a:schemeClr val="lt1"/>
                </a:solidFill>
                <a:latin typeface="Calibri"/>
                <a:ea typeface="Calibri"/>
                <a:cs typeface="Calibri"/>
                <a:sym typeface="Calibri"/>
              </a:endParaRPr>
            </a:p>
          </p:txBody>
        </p:sp>
        <p:sp>
          <p:nvSpPr>
            <p:cNvPr id="180" name="Google Shape;180;p6"/>
            <p:cNvSpPr/>
            <p:nvPr/>
          </p:nvSpPr>
          <p:spPr>
            <a:xfrm rot="5400000">
              <a:off x="4089305" y="-1588881"/>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6"/>
            <p:cNvSpPr txBox="1"/>
            <p:nvPr/>
          </p:nvSpPr>
          <p:spPr>
            <a:xfrm>
              <a:off x="708561" y="1823981"/>
              <a:ext cx="7387320" cy="593713"/>
            </a:xfrm>
            <a:prstGeom prst="rect">
              <a:avLst/>
            </a:prstGeom>
            <a:noFill/>
            <a:ln>
              <a:noFill/>
            </a:ln>
          </p:spPr>
          <p:txBody>
            <a:bodyPr anchorCtr="0" anchor="ctr" bIns="22850" lIns="256025" spcFirstLastPara="1" rIns="22850" wrap="square" tIns="22850">
              <a:noAutofit/>
            </a:bodyPr>
            <a:lstStyle/>
            <a:p>
              <a:pPr indent="-285750" lvl="1" marL="285750" marR="0" rtl="1" algn="ctr">
                <a:lnSpc>
                  <a:spcPct val="90000"/>
                </a:lnSpc>
                <a:spcBef>
                  <a:spcPts val="0"/>
                </a:spcBef>
                <a:spcAft>
                  <a:spcPts val="0"/>
                </a:spcAft>
                <a:buClr>
                  <a:schemeClr val="dk1"/>
                </a:buClr>
                <a:buSzPts val="3600"/>
                <a:buFont typeface="Calibri"/>
                <a:buChar char="•"/>
              </a:pPr>
              <a:r>
                <a:rPr b="1" i="0" lang="ar-JO" sz="3600" u="none" cap="none" strike="noStrike">
                  <a:solidFill>
                    <a:schemeClr val="dk1"/>
                  </a:solidFill>
                  <a:latin typeface="Calibri"/>
                  <a:ea typeface="Calibri"/>
                  <a:cs typeface="Calibri"/>
                  <a:sym typeface="Calibri"/>
                </a:rPr>
                <a:t>العوامل المؤثرة في سياسات التعليم</a:t>
              </a:r>
              <a:endParaRPr b="1" i="0" sz="3600" u="none" cap="none" strike="noStrike">
                <a:solidFill>
                  <a:schemeClr val="dk1"/>
                </a:solidFill>
                <a:latin typeface="Calibri"/>
                <a:ea typeface="Calibri"/>
                <a:cs typeface="Calibri"/>
                <a:sym typeface="Calibri"/>
              </a:endParaRPr>
            </a:p>
          </p:txBody>
        </p:sp>
        <p:sp>
          <p:nvSpPr>
            <p:cNvPr id="182" name="Google Shape;182;p6"/>
            <p:cNvSpPr/>
            <p:nvPr/>
          </p:nvSpPr>
          <p:spPr>
            <a:xfrm rot="5400000">
              <a:off x="-151834" y="283794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6"/>
            <p:cNvSpPr txBox="1"/>
            <p:nvPr/>
          </p:nvSpPr>
          <p:spPr>
            <a:xfrm>
              <a:off x="1" y="304039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3</a:t>
              </a:r>
              <a:endParaRPr sz="1900">
                <a:solidFill>
                  <a:schemeClr val="lt1"/>
                </a:solidFill>
                <a:latin typeface="Calibri"/>
                <a:ea typeface="Calibri"/>
                <a:cs typeface="Calibri"/>
                <a:sym typeface="Calibri"/>
              </a:endParaRPr>
            </a:p>
          </p:txBody>
        </p:sp>
        <p:sp>
          <p:nvSpPr>
            <p:cNvPr id="184" name="Google Shape;184;p6"/>
            <p:cNvSpPr/>
            <p:nvPr/>
          </p:nvSpPr>
          <p:spPr>
            <a:xfrm rot="5400000">
              <a:off x="4089305" y="-694631"/>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6"/>
            <p:cNvSpPr txBox="1"/>
            <p:nvPr/>
          </p:nvSpPr>
          <p:spPr>
            <a:xfrm>
              <a:off x="708561" y="2718231"/>
              <a:ext cx="7387320" cy="593713"/>
            </a:xfrm>
            <a:prstGeom prst="rect">
              <a:avLst/>
            </a:prstGeom>
            <a:noFill/>
            <a:ln>
              <a:noFill/>
            </a:ln>
          </p:spPr>
          <p:txBody>
            <a:bodyPr anchorCtr="0" anchor="ctr" bIns="22850" lIns="256025" spcFirstLastPara="1" rIns="22850" wrap="square" tIns="22850">
              <a:noAutofit/>
            </a:bodyPr>
            <a:lstStyle/>
            <a:p>
              <a:pPr indent="0" lvl="1" marL="171450" marR="0" rtl="0" algn="ctr">
                <a:lnSpc>
                  <a:spcPct val="90000"/>
                </a:lnSpc>
                <a:spcBef>
                  <a:spcPts val="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a:p>
              <a:pPr indent="-285750" lvl="1" marL="285750" marR="0" rtl="1" algn="ctr">
                <a:lnSpc>
                  <a:spcPct val="90000"/>
                </a:lnSpc>
                <a:spcBef>
                  <a:spcPts val="255"/>
                </a:spcBef>
                <a:spcAft>
                  <a:spcPts val="0"/>
                </a:spcAft>
                <a:buClr>
                  <a:schemeClr val="dk1"/>
                </a:buClr>
                <a:buSzPts val="3600"/>
                <a:buFont typeface="Calibri"/>
                <a:buChar char="•"/>
              </a:pPr>
              <a:r>
                <a:rPr b="1" i="0" lang="ar-JO" sz="3600" u="none" cap="none" strike="noStrike">
                  <a:solidFill>
                    <a:schemeClr val="dk1"/>
                  </a:solidFill>
                  <a:latin typeface="Calibri"/>
                  <a:ea typeface="Calibri"/>
                  <a:cs typeface="Calibri"/>
                  <a:sym typeface="Calibri"/>
                </a:rPr>
                <a:t>وظائف سياسات التعليم</a:t>
              </a:r>
              <a:endParaRPr b="1" i="0" sz="3600" u="none" cap="none" strike="noStrike">
                <a:solidFill>
                  <a:schemeClr val="dk1"/>
                </a:solidFill>
                <a:latin typeface="Calibri"/>
                <a:ea typeface="Calibri"/>
                <a:cs typeface="Calibri"/>
                <a:sym typeface="Calibri"/>
              </a:endParaRPr>
            </a:p>
            <a:p>
              <a:pPr indent="0" lvl="1" marL="171450" marR="0" rtl="0" algn="ctr">
                <a:lnSpc>
                  <a:spcPct val="90000"/>
                </a:lnSpc>
                <a:spcBef>
                  <a:spcPts val="54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p:txBody>
        </p:sp>
        <p:sp>
          <p:nvSpPr>
            <p:cNvPr id="186" name="Google Shape;186;p6"/>
            <p:cNvSpPr/>
            <p:nvPr/>
          </p:nvSpPr>
          <p:spPr>
            <a:xfrm rot="5400000">
              <a:off x="-151834" y="37321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6"/>
            <p:cNvSpPr txBox="1"/>
            <p:nvPr/>
          </p:nvSpPr>
          <p:spPr>
            <a:xfrm>
              <a:off x="1" y="39346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4</a:t>
              </a:r>
              <a:endParaRPr sz="1900">
                <a:solidFill>
                  <a:schemeClr val="lt1"/>
                </a:solidFill>
                <a:latin typeface="Calibri"/>
                <a:ea typeface="Calibri"/>
                <a:cs typeface="Calibri"/>
                <a:sym typeface="Calibri"/>
              </a:endParaRPr>
            </a:p>
          </p:txBody>
        </p:sp>
        <p:sp>
          <p:nvSpPr>
            <p:cNvPr id="188" name="Google Shape;188;p6"/>
            <p:cNvSpPr/>
            <p:nvPr/>
          </p:nvSpPr>
          <p:spPr>
            <a:xfrm rot="5400000">
              <a:off x="4089305" y="199618"/>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6"/>
            <p:cNvSpPr txBox="1"/>
            <p:nvPr/>
          </p:nvSpPr>
          <p:spPr>
            <a:xfrm>
              <a:off x="708561" y="3612480"/>
              <a:ext cx="7387320" cy="593713"/>
            </a:xfrm>
            <a:prstGeom prst="rect">
              <a:avLst/>
            </a:prstGeom>
            <a:noFill/>
            <a:ln>
              <a:noFill/>
            </a:ln>
          </p:spPr>
          <p:txBody>
            <a:bodyPr anchorCtr="0" anchor="ctr" bIns="22850" lIns="256025" spcFirstLastPara="1" rIns="22850" wrap="square" tIns="22850">
              <a:noAutofit/>
            </a:bodyPr>
            <a:lstStyle/>
            <a:p>
              <a:pPr indent="-285750" lvl="1" marL="285750" marR="0" rtl="1" algn="ctr">
                <a:lnSpc>
                  <a:spcPct val="90000"/>
                </a:lnSpc>
                <a:spcBef>
                  <a:spcPts val="0"/>
                </a:spcBef>
                <a:spcAft>
                  <a:spcPts val="0"/>
                </a:spcAft>
                <a:buClr>
                  <a:schemeClr val="dk1"/>
                </a:buClr>
                <a:buSzPts val="3600"/>
                <a:buFont typeface="Calibri"/>
                <a:buChar char="•"/>
              </a:pPr>
              <a:r>
                <a:rPr b="1" i="0" lang="ar-JO" sz="3600" u="none" cap="none" strike="noStrike">
                  <a:solidFill>
                    <a:schemeClr val="dk1"/>
                  </a:solidFill>
                  <a:latin typeface="Calibri"/>
                  <a:ea typeface="Calibri"/>
                  <a:cs typeface="Calibri"/>
                  <a:sym typeface="Calibri"/>
                </a:rPr>
                <a:t>تصنيف سياسات التعليم</a:t>
              </a:r>
              <a:endParaRPr b="1" i="0" sz="3600" u="none" cap="none" strike="noStrike">
                <a:solidFill>
                  <a:schemeClr val="dk1"/>
                </a:solidFill>
                <a:latin typeface="Calibri"/>
                <a:ea typeface="Calibri"/>
                <a:cs typeface="Calibri"/>
                <a:sym typeface="Calibri"/>
              </a:endParaRPr>
            </a:p>
          </p:txBody>
        </p:sp>
      </p:grpSp>
      <p:pic>
        <p:nvPicPr>
          <p:cNvPr id="190" name="Google Shape;190;p6"/>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p:transition advTm="46267" spd="slow" p14:dur="800">
    <p:circle/>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90"/>
                                        </p:tgtEl>
                                        <p:attrNameLst>
                                          <p:attrName>style.visibility</p:attrName>
                                        </p:attrNameLst>
                                      </p:cBhvr>
                                      <p:to>
                                        <p:strVal val="visible"/>
                                      </p:to>
                                    </p:set>
                                    <p:animEffect filter="fade" transition="in">
                                      <p:cBhvr>
                                        <p:cTn dur="1"/>
                                        <p:tgtEl>
                                          <p:spTgt spid="190"/>
                                        </p:tgtEl>
                                      </p:cBhvr>
                                    </p:animEffect>
                                  </p:childTnLst>
                                </p:cTn>
                              </p:par>
                              <p:par>
                                <p:cTn fill="hold" nodeType="withEffect" presetClass="entr" presetID="10" presetSubtype="0">
                                  <p:stCondLst>
                                    <p:cond delay="250"/>
                                  </p:stCondLst>
                                  <p:childTnLst>
                                    <p:set>
                                      <p:cBhvr>
                                        <p:cTn dur="1" fill="hold">
                                          <p:stCondLst>
                                            <p:cond delay="0"/>
                                          </p:stCondLst>
                                        </p:cTn>
                                        <p:tgtEl>
                                          <p:spTgt spid="162"/>
                                        </p:tgtEl>
                                        <p:attrNameLst>
                                          <p:attrName>style.visibility</p:attrName>
                                        </p:attrNameLst>
                                      </p:cBhvr>
                                      <p:to>
                                        <p:strVal val="visible"/>
                                      </p:to>
                                    </p:set>
                                    <p:animEffect filter="fade" transition="in">
                                      <p:cBhvr>
                                        <p:cTn dur="500"/>
                                        <p:tgtEl>
                                          <p:spTgt spid="162"/>
                                        </p:tgtEl>
                                      </p:cBhvr>
                                    </p:animEffect>
                                  </p:childTnLst>
                                </p:cTn>
                              </p:par>
                              <p:par>
                                <p:cTn fill="hold" nodeType="withEffect" presetClass="entr" presetID="10" presetSubtype="0">
                                  <p:stCondLst>
                                    <p:cond delay="250"/>
                                  </p:stCondLst>
                                  <p:childTnLst>
                                    <p:set>
                                      <p:cBhvr>
                                        <p:cTn dur="1" fill="hold">
                                          <p:stCondLst>
                                            <p:cond delay="0"/>
                                          </p:stCondLst>
                                        </p:cTn>
                                        <p:tgtEl>
                                          <p:spTgt spid="161"/>
                                        </p:tgtEl>
                                        <p:attrNameLst>
                                          <p:attrName>style.visibility</p:attrName>
                                        </p:attrNameLst>
                                      </p:cBhvr>
                                      <p:to>
                                        <p:strVal val="visible"/>
                                      </p:to>
                                    </p:set>
                                    <p:animEffect filter="fade" transition="in">
                                      <p:cBhvr>
                                        <p:cTn dur="500"/>
                                        <p:tgtEl>
                                          <p:spTgt spid="1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6" name="Google Shape;196;p7"/>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7" name="Google Shape;197;p7"/>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98" name="Google Shape;198;p7"/>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199" name="Google Shape;199;p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00" name="Google Shape;200;p7"/>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0" i="0" lang="ar-JO" sz="2800">
                <a:solidFill>
                  <a:srgbClr val="333333"/>
                </a:solidFill>
                <a:latin typeface="Oi"/>
                <a:ea typeface="Oi"/>
                <a:cs typeface="Oi"/>
                <a:sym typeface="Oi"/>
              </a:rPr>
              <a:t>   </a:t>
            </a:r>
            <a:endParaRPr sz="2800">
              <a:solidFill>
                <a:schemeClr val="lt1"/>
              </a:solidFill>
              <a:latin typeface="Calibri"/>
              <a:ea typeface="Calibri"/>
              <a:cs typeface="Calibri"/>
              <a:sym typeface="Calibri"/>
            </a:endParaRPr>
          </a:p>
        </p:txBody>
      </p:sp>
      <p:sp>
        <p:nvSpPr>
          <p:cNvPr id="201" name="Google Shape;201;p7"/>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02" name="Google Shape;202;p7"/>
          <p:cNvSpPr txBox="1"/>
          <p:nvPr/>
        </p:nvSpPr>
        <p:spPr>
          <a:xfrm>
            <a:off x="1245078" y="2283272"/>
            <a:ext cx="10054904" cy="52322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t/>
            </a:r>
            <a:endParaRPr b="0" i="0" sz="2800" u="none" strike="noStrike">
              <a:solidFill>
                <a:schemeClr val="dk1"/>
              </a:solidFill>
              <a:latin typeface="Arial"/>
              <a:ea typeface="Arial"/>
              <a:cs typeface="Arial"/>
              <a:sym typeface="Arial"/>
            </a:endParaRPr>
          </a:p>
        </p:txBody>
      </p:sp>
      <p:grpSp>
        <p:nvGrpSpPr>
          <p:cNvPr id="203" name="Google Shape;203;p7"/>
          <p:cNvGrpSpPr/>
          <p:nvPr/>
        </p:nvGrpSpPr>
        <p:grpSpPr>
          <a:xfrm>
            <a:off x="2984940" y="1723325"/>
            <a:ext cx="6078410" cy="4420816"/>
            <a:chOff x="1739862" y="0"/>
            <a:chExt cx="6078410" cy="4420816"/>
          </a:xfrm>
        </p:grpSpPr>
        <p:sp>
          <p:nvSpPr>
            <p:cNvPr id="204" name="Google Shape;204;p7"/>
            <p:cNvSpPr/>
            <p:nvPr/>
          </p:nvSpPr>
          <p:spPr>
            <a:xfrm>
              <a:off x="3959361" y="1426155"/>
              <a:ext cx="1812705" cy="1568063"/>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7"/>
            <p:cNvSpPr txBox="1"/>
            <p:nvPr/>
          </p:nvSpPr>
          <p:spPr>
            <a:xfrm>
              <a:off x="4259752" y="1686005"/>
              <a:ext cx="1211923" cy="1048363"/>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lt1"/>
                </a:buClr>
                <a:buSzPts val="2300"/>
                <a:buFont typeface="Times New Roman"/>
                <a:buNone/>
              </a:pPr>
              <a:r>
                <a:rPr b="1" lang="ar-JO" sz="2300">
                  <a:solidFill>
                    <a:schemeClr val="lt1"/>
                  </a:solidFill>
                  <a:latin typeface="Times New Roman"/>
                  <a:ea typeface="Times New Roman"/>
                  <a:cs typeface="Times New Roman"/>
                  <a:sym typeface="Times New Roman"/>
                </a:rPr>
                <a:t>خصائص السياسات التربوية</a:t>
              </a:r>
              <a:endParaRPr sz="2300">
                <a:solidFill>
                  <a:schemeClr val="lt1"/>
                </a:solidFill>
                <a:latin typeface="Calibri"/>
                <a:ea typeface="Calibri"/>
                <a:cs typeface="Calibri"/>
                <a:sym typeface="Calibri"/>
              </a:endParaRPr>
            </a:p>
          </p:txBody>
        </p:sp>
        <p:sp>
          <p:nvSpPr>
            <p:cNvPr id="206" name="Google Shape;206;p7"/>
            <p:cNvSpPr/>
            <p:nvPr/>
          </p:nvSpPr>
          <p:spPr>
            <a:xfrm>
              <a:off x="5094463" y="675942"/>
              <a:ext cx="683928" cy="589294"/>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7"/>
            <p:cNvSpPr/>
            <p:nvPr/>
          </p:nvSpPr>
          <p:spPr>
            <a:xfrm>
              <a:off x="3786009" y="0"/>
              <a:ext cx="1989143"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7"/>
            <p:cNvSpPr txBox="1"/>
            <p:nvPr/>
          </p:nvSpPr>
          <p:spPr>
            <a:xfrm>
              <a:off x="4074158" y="186165"/>
              <a:ext cx="1412845" cy="912801"/>
            </a:xfrm>
            <a:prstGeom prst="rect">
              <a:avLst/>
            </a:prstGeom>
            <a:noFill/>
            <a:ln>
              <a:noFill/>
            </a:ln>
          </p:spPr>
          <p:txBody>
            <a:bodyPr anchorCtr="0" anchor="ctr" bIns="29200" lIns="29200" spcFirstLastPara="1" rIns="29200" wrap="square" tIns="29200">
              <a:noAutofit/>
            </a:bodyPr>
            <a:lstStyle/>
            <a:p>
              <a:pPr indent="0" lvl="0" marL="0" marR="0" rtl="0" algn="ctr">
                <a:lnSpc>
                  <a:spcPct val="90000"/>
                </a:lnSpc>
                <a:spcBef>
                  <a:spcPts val="0"/>
                </a:spcBef>
                <a:spcAft>
                  <a:spcPts val="0"/>
                </a:spcAft>
                <a:buClr>
                  <a:schemeClr val="lt1"/>
                </a:buClr>
                <a:buSzPts val="2300"/>
                <a:buFont typeface="Calibri"/>
                <a:buNone/>
              </a:pPr>
              <a:r>
                <a:rPr lang="ar-JO" sz="2300">
                  <a:solidFill>
                    <a:schemeClr val="lt1"/>
                  </a:solidFill>
                  <a:latin typeface="Calibri"/>
                  <a:ea typeface="Calibri"/>
                  <a:cs typeface="Calibri"/>
                  <a:sym typeface="Calibri"/>
                </a:rPr>
                <a:t>توجيهية</a:t>
              </a:r>
              <a:endParaRPr sz="2300">
                <a:solidFill>
                  <a:schemeClr val="lt1"/>
                </a:solidFill>
                <a:latin typeface="Calibri"/>
                <a:ea typeface="Calibri"/>
                <a:cs typeface="Calibri"/>
                <a:sym typeface="Calibri"/>
              </a:endParaRPr>
            </a:p>
          </p:txBody>
        </p:sp>
        <p:sp>
          <p:nvSpPr>
            <p:cNvPr id="209" name="Google Shape;209;p7"/>
            <p:cNvSpPr/>
            <p:nvPr/>
          </p:nvSpPr>
          <p:spPr>
            <a:xfrm>
              <a:off x="5892661" y="1777610"/>
              <a:ext cx="683928" cy="589294"/>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7"/>
            <p:cNvSpPr/>
            <p:nvPr/>
          </p:nvSpPr>
          <p:spPr>
            <a:xfrm>
              <a:off x="5423915" y="812726"/>
              <a:ext cx="2394357"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7"/>
            <p:cNvSpPr txBox="1"/>
            <p:nvPr/>
          </p:nvSpPr>
          <p:spPr>
            <a:xfrm>
              <a:off x="5745832" y="985510"/>
              <a:ext cx="1750523" cy="939563"/>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ar-JO" sz="2200">
                  <a:solidFill>
                    <a:schemeClr val="lt1"/>
                  </a:solidFill>
                  <a:latin typeface="Calibri"/>
                  <a:ea typeface="Calibri"/>
                  <a:cs typeface="Calibri"/>
                  <a:sym typeface="Calibri"/>
                </a:rPr>
                <a:t>تختلف عن فلسفة التربية</a:t>
              </a:r>
              <a:endParaRPr sz="2200">
                <a:solidFill>
                  <a:schemeClr val="lt1"/>
                </a:solidFill>
                <a:latin typeface="Calibri"/>
                <a:ea typeface="Calibri"/>
                <a:cs typeface="Calibri"/>
                <a:sym typeface="Calibri"/>
              </a:endParaRPr>
            </a:p>
          </p:txBody>
        </p:sp>
        <p:sp>
          <p:nvSpPr>
            <p:cNvPr id="212" name="Google Shape;212;p7"/>
            <p:cNvSpPr/>
            <p:nvPr/>
          </p:nvSpPr>
          <p:spPr>
            <a:xfrm>
              <a:off x="5338181" y="3021186"/>
              <a:ext cx="683928" cy="589294"/>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7"/>
            <p:cNvSpPr/>
            <p:nvPr/>
          </p:nvSpPr>
          <p:spPr>
            <a:xfrm>
              <a:off x="5429783" y="2301500"/>
              <a:ext cx="2344236"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7"/>
            <p:cNvSpPr txBox="1"/>
            <p:nvPr/>
          </p:nvSpPr>
          <p:spPr>
            <a:xfrm>
              <a:off x="5747523" y="2475688"/>
              <a:ext cx="1708756" cy="936755"/>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Clr>
                  <a:schemeClr val="lt1"/>
                </a:buClr>
                <a:buSzPts val="2800"/>
                <a:buFont typeface="Calibri"/>
                <a:buNone/>
              </a:pPr>
              <a:r>
                <a:rPr b="1" lang="ar-JO" sz="2800">
                  <a:solidFill>
                    <a:schemeClr val="lt1"/>
                  </a:solidFill>
                  <a:latin typeface="Calibri"/>
                  <a:ea typeface="Calibri"/>
                  <a:cs typeface="Calibri"/>
                  <a:sym typeface="Calibri"/>
                </a:rPr>
                <a:t>مرنة</a:t>
              </a:r>
              <a:endParaRPr b="1" sz="2800">
                <a:solidFill>
                  <a:schemeClr val="lt1"/>
                </a:solidFill>
                <a:latin typeface="Calibri"/>
                <a:ea typeface="Calibri"/>
                <a:cs typeface="Calibri"/>
                <a:sym typeface="Calibri"/>
              </a:endParaRPr>
            </a:p>
          </p:txBody>
        </p:sp>
        <p:sp>
          <p:nvSpPr>
            <p:cNvPr id="215" name="Google Shape;215;p7"/>
            <p:cNvSpPr/>
            <p:nvPr/>
          </p:nvSpPr>
          <p:spPr>
            <a:xfrm>
              <a:off x="3962734" y="3150274"/>
              <a:ext cx="683928" cy="589294"/>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7"/>
            <p:cNvSpPr/>
            <p:nvPr/>
          </p:nvSpPr>
          <p:spPr>
            <a:xfrm>
              <a:off x="3857855" y="3135685"/>
              <a:ext cx="1933956"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7"/>
            <p:cNvSpPr txBox="1"/>
            <p:nvPr/>
          </p:nvSpPr>
          <p:spPr>
            <a:xfrm>
              <a:off x="4141405" y="3324107"/>
              <a:ext cx="1366856" cy="908287"/>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ar-JO" sz="2200">
                  <a:solidFill>
                    <a:schemeClr val="lt1"/>
                  </a:solidFill>
                  <a:latin typeface="Calibri"/>
                  <a:ea typeface="Calibri"/>
                  <a:cs typeface="Calibri"/>
                  <a:sym typeface="Calibri"/>
                </a:rPr>
                <a:t>موضوعية</a:t>
              </a:r>
              <a:endParaRPr sz="2200">
                <a:solidFill>
                  <a:schemeClr val="lt1"/>
                </a:solidFill>
                <a:latin typeface="Calibri"/>
                <a:ea typeface="Calibri"/>
                <a:cs typeface="Calibri"/>
                <a:sym typeface="Calibri"/>
              </a:endParaRPr>
            </a:p>
          </p:txBody>
        </p:sp>
        <p:sp>
          <p:nvSpPr>
            <p:cNvPr id="218" name="Google Shape;218;p7"/>
            <p:cNvSpPr/>
            <p:nvPr/>
          </p:nvSpPr>
          <p:spPr>
            <a:xfrm>
              <a:off x="3151465" y="2049048"/>
              <a:ext cx="683928" cy="589294"/>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7"/>
            <p:cNvSpPr/>
            <p:nvPr/>
          </p:nvSpPr>
          <p:spPr>
            <a:xfrm>
              <a:off x="1739862" y="2315980"/>
              <a:ext cx="2454371"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7"/>
            <p:cNvSpPr txBox="1"/>
            <p:nvPr/>
          </p:nvSpPr>
          <p:spPr>
            <a:xfrm>
              <a:off x="2066780" y="2487157"/>
              <a:ext cx="1800535" cy="942777"/>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ar-JO" sz="2200">
                  <a:solidFill>
                    <a:schemeClr val="lt1"/>
                  </a:solidFill>
                  <a:latin typeface="Calibri"/>
                  <a:ea typeface="Calibri"/>
                  <a:cs typeface="Calibri"/>
                  <a:sym typeface="Calibri"/>
                </a:rPr>
                <a:t>إنعكاس للواقع</a:t>
              </a:r>
              <a:endParaRPr sz="2200">
                <a:solidFill>
                  <a:schemeClr val="lt1"/>
                </a:solidFill>
                <a:latin typeface="Calibri"/>
                <a:ea typeface="Calibri"/>
                <a:cs typeface="Calibri"/>
                <a:sym typeface="Calibri"/>
              </a:endParaRPr>
            </a:p>
          </p:txBody>
        </p:sp>
        <p:sp>
          <p:nvSpPr>
            <p:cNvPr id="221" name="Google Shape;221;p7"/>
            <p:cNvSpPr/>
            <p:nvPr/>
          </p:nvSpPr>
          <p:spPr>
            <a:xfrm>
              <a:off x="1817442" y="821573"/>
              <a:ext cx="2421705" cy="128513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7"/>
            <p:cNvSpPr txBox="1"/>
            <p:nvPr/>
          </p:nvSpPr>
          <p:spPr>
            <a:xfrm>
              <a:off x="2141638" y="993615"/>
              <a:ext cx="1773313" cy="941047"/>
            </a:xfrm>
            <a:prstGeom prst="rect">
              <a:avLst/>
            </a:prstGeom>
            <a:noFill/>
            <a:ln>
              <a:noFill/>
            </a:ln>
          </p:spPr>
          <p:txBody>
            <a:bodyPr anchorCtr="0" anchor="ctr" bIns="27925" lIns="27925" spcFirstLastPara="1" rIns="27925" wrap="square" tIns="27925">
              <a:noAutofit/>
            </a:bodyPr>
            <a:lstStyle/>
            <a:p>
              <a:pPr indent="0" lvl="0" marL="0" marR="0" rtl="0" algn="ctr">
                <a:lnSpc>
                  <a:spcPct val="90000"/>
                </a:lnSpc>
                <a:spcBef>
                  <a:spcPts val="0"/>
                </a:spcBef>
                <a:spcAft>
                  <a:spcPts val="0"/>
                </a:spcAft>
                <a:buClr>
                  <a:schemeClr val="lt1"/>
                </a:buClr>
                <a:buSzPts val="2200"/>
                <a:buFont typeface="Calibri"/>
                <a:buNone/>
              </a:pPr>
              <a:r>
                <a:rPr lang="ar-JO" sz="2200">
                  <a:solidFill>
                    <a:schemeClr val="lt1"/>
                  </a:solidFill>
                  <a:latin typeface="Calibri"/>
                  <a:ea typeface="Calibri"/>
                  <a:cs typeface="Calibri"/>
                  <a:sym typeface="Calibri"/>
                </a:rPr>
                <a:t>مستمرة ومتطورة</a:t>
              </a:r>
              <a:endParaRPr sz="2200">
                <a:solidFill>
                  <a:schemeClr val="lt1"/>
                </a:solidFill>
                <a:latin typeface="Calibri"/>
                <a:ea typeface="Calibri"/>
                <a:cs typeface="Calibri"/>
                <a:sym typeface="Calibri"/>
              </a:endParaRPr>
            </a:p>
          </p:txBody>
        </p:sp>
      </p:grpSp>
      <p:pic>
        <p:nvPicPr>
          <p:cNvPr id="223" name="Google Shape;223;p7"/>
          <p:cNvPicPr preferRelativeResize="0"/>
          <p:nvPr/>
        </p:nvPicPr>
        <p:blipFill rotWithShape="1">
          <a:blip r:embed="rId4">
            <a:alphaModFix/>
          </a:blip>
          <a:srcRect b="0" l="0" r="0" t="0"/>
          <a:stretch/>
        </p:blipFill>
        <p:spPr>
          <a:xfrm>
            <a:off x="444880" y="4425736"/>
            <a:ext cx="2228850" cy="1807320"/>
          </a:xfrm>
          <a:prstGeom prst="rect">
            <a:avLst/>
          </a:prstGeom>
          <a:noFill/>
          <a:ln>
            <a:noFill/>
          </a:ln>
        </p:spPr>
      </p:pic>
      <p:pic>
        <p:nvPicPr>
          <p:cNvPr id="224" name="Google Shape;224;p7"/>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3598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4"/>
                                        </p:tgtEl>
                                        <p:attrNameLst>
                                          <p:attrName>style.visibility</p:attrName>
                                        </p:attrNameLst>
                                      </p:cBhvr>
                                      <p:to>
                                        <p:strVal val="visible"/>
                                      </p:to>
                                    </p:set>
                                    <p:animEffect filter="fade" transition="in">
                                      <p:cBhvr>
                                        <p:cTn dur="1"/>
                                        <p:tgtEl>
                                          <p:spTgt spid="224"/>
                                        </p:tgtEl>
                                      </p:cBhvr>
                                    </p:animEffect>
                                  </p:childTnLst>
                                </p:cTn>
                              </p:par>
                              <p:par>
                                <p:cTn fill="hold" nodeType="withEffect" presetClass="entr" presetID="10" presetSubtype="0">
                                  <p:stCondLst>
                                    <p:cond delay="250"/>
                                  </p:stCondLst>
                                  <p:childTnLst>
                                    <p:set>
                                      <p:cBhvr>
                                        <p:cTn dur="1" fill="hold">
                                          <p:stCondLst>
                                            <p:cond delay="0"/>
                                          </p:stCondLst>
                                        </p:cTn>
                                        <p:tgtEl>
                                          <p:spTgt spid="196"/>
                                        </p:tgtEl>
                                        <p:attrNameLst>
                                          <p:attrName>style.visibility</p:attrName>
                                        </p:attrNameLst>
                                      </p:cBhvr>
                                      <p:to>
                                        <p:strVal val="visible"/>
                                      </p:to>
                                    </p:set>
                                    <p:animEffect filter="fade" transition="in">
                                      <p:cBhvr>
                                        <p:cTn dur="500"/>
                                        <p:tgtEl>
                                          <p:spTgt spid="196"/>
                                        </p:tgtEl>
                                      </p:cBhvr>
                                    </p:animEffect>
                                  </p:childTnLst>
                                </p:cTn>
                              </p:par>
                              <p:par>
                                <p:cTn fill="hold" nodeType="withEffect" presetClass="entr" presetID="10" presetSubtype="0">
                                  <p:stCondLst>
                                    <p:cond delay="250"/>
                                  </p:stCondLst>
                                  <p:childTnLst>
                                    <p:set>
                                      <p:cBhvr>
                                        <p:cTn dur="1" fill="hold">
                                          <p:stCondLst>
                                            <p:cond delay="0"/>
                                          </p:stCondLst>
                                        </p:cTn>
                                        <p:tgtEl>
                                          <p:spTgt spid="195"/>
                                        </p:tgtEl>
                                        <p:attrNameLst>
                                          <p:attrName>style.visibility</p:attrName>
                                        </p:attrNameLst>
                                      </p:cBhvr>
                                      <p:to>
                                        <p:strVal val="visible"/>
                                      </p:to>
                                    </p:set>
                                    <p:animEffect filter="fade" transition="in">
                                      <p:cBhvr>
                                        <p:cTn dur="500"/>
                                        <p:tgtEl>
                                          <p:spTgt spid="19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8"/>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0" name="Google Shape;230;p8"/>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31" name="Google Shape;231;p8"/>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2" name="Google Shape;232;p8"/>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233" name="Google Shape;233;p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34" name="Google Shape;234;p8"/>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0" i="0" lang="ar-JO" sz="2800">
                <a:solidFill>
                  <a:srgbClr val="333333"/>
                </a:solidFill>
                <a:latin typeface="Oi"/>
                <a:ea typeface="Oi"/>
                <a:cs typeface="Oi"/>
                <a:sym typeface="Oi"/>
              </a:rPr>
              <a:t>   </a:t>
            </a:r>
            <a:endParaRPr sz="2800">
              <a:solidFill>
                <a:schemeClr val="lt1"/>
              </a:solidFill>
              <a:latin typeface="Calibri"/>
              <a:ea typeface="Calibri"/>
              <a:cs typeface="Calibri"/>
              <a:sym typeface="Calibri"/>
            </a:endParaRPr>
          </a:p>
        </p:txBody>
      </p:sp>
      <p:sp>
        <p:nvSpPr>
          <p:cNvPr id="235" name="Google Shape;235;p8"/>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36" name="Google Shape;236;p8"/>
          <p:cNvSpPr txBox="1"/>
          <p:nvPr/>
        </p:nvSpPr>
        <p:spPr>
          <a:xfrm>
            <a:off x="3800769" y="1461479"/>
            <a:ext cx="5220956"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Times New Roman"/>
                <a:ea typeface="Times New Roman"/>
                <a:cs typeface="Times New Roman"/>
                <a:sym typeface="Times New Roman"/>
              </a:rPr>
              <a:t>أولًا: خصائص السياسات التربوية</a:t>
            </a:r>
            <a:endParaRPr b="1" sz="3200">
              <a:solidFill>
                <a:srgbClr val="00B0F0"/>
              </a:solidFill>
              <a:latin typeface="Times New Roman"/>
              <a:ea typeface="Times New Roman"/>
              <a:cs typeface="Times New Roman"/>
              <a:sym typeface="Times New Roman"/>
            </a:endParaRPr>
          </a:p>
        </p:txBody>
      </p:sp>
      <p:sp>
        <p:nvSpPr>
          <p:cNvPr id="237" name="Google Shape;237;p8"/>
          <p:cNvSpPr txBox="1"/>
          <p:nvPr/>
        </p:nvSpPr>
        <p:spPr>
          <a:xfrm>
            <a:off x="1245078" y="2283272"/>
            <a:ext cx="10054904" cy="301621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000" u="none" strike="noStrike">
                <a:solidFill>
                  <a:schemeClr val="dk1"/>
                </a:solidFill>
                <a:latin typeface="Arial"/>
                <a:ea typeface="Arial"/>
                <a:cs typeface="Arial"/>
                <a:sym typeface="Arial"/>
              </a:rPr>
              <a:t>1- أنها ذات طبيعة توجيهية، وليست تفصيلية</a:t>
            </a:r>
            <a:r>
              <a:rPr b="1" i="0" lang="ar-JO" sz="2800" u="none" strike="noStrike">
                <a:solidFill>
                  <a:schemeClr val="dk1"/>
                </a:solidFill>
                <a:latin typeface="Arial"/>
                <a:ea typeface="Arial"/>
                <a:cs typeface="Arial"/>
                <a:sym typeface="Arial"/>
              </a:rPr>
              <a:t>.</a:t>
            </a:r>
            <a:endParaRPr/>
          </a:p>
          <a:p>
            <a:pPr indent="0" lvl="0" marL="0" marR="0" rtl="1" algn="just">
              <a:spcBef>
                <a:spcPts val="0"/>
              </a:spcBef>
              <a:spcAft>
                <a:spcPts val="0"/>
              </a:spcAft>
              <a:buNone/>
            </a:pPr>
            <a:r>
              <a:rPr b="0" i="0" lang="ar-JO" sz="2800" u="none" strike="noStrike">
                <a:solidFill>
                  <a:schemeClr val="dk1"/>
                </a:solidFill>
                <a:latin typeface="Arial"/>
                <a:ea typeface="Arial"/>
                <a:cs typeface="Arial"/>
                <a:sym typeface="Arial"/>
              </a:rPr>
              <a:t> </a:t>
            </a:r>
            <a:r>
              <a:rPr b="0" i="0" lang="ar-JO" sz="3200" u="none" strike="noStrike">
                <a:solidFill>
                  <a:schemeClr val="dk1"/>
                </a:solidFill>
                <a:latin typeface="Arial"/>
                <a:ea typeface="Arial"/>
                <a:cs typeface="Arial"/>
                <a:sym typeface="Arial"/>
              </a:rPr>
              <a:t>إن السياسات التعليمية في حد ذاتها </a:t>
            </a:r>
            <a:r>
              <a:rPr b="0" i="0" lang="ar-JO" sz="3200" u="sng" strike="noStrike">
                <a:solidFill>
                  <a:schemeClr val="dk1"/>
                </a:solidFill>
                <a:latin typeface="Arial"/>
                <a:ea typeface="Arial"/>
                <a:cs typeface="Arial"/>
                <a:sym typeface="Arial"/>
              </a:rPr>
              <a:t>لا تشتمل على تفصيلات </a:t>
            </a:r>
            <a:r>
              <a:rPr b="0" i="0" lang="ar-JO" sz="3200" u="none" strike="noStrike">
                <a:solidFill>
                  <a:schemeClr val="dk1"/>
                </a:solidFill>
                <a:latin typeface="Arial"/>
                <a:ea typeface="Arial"/>
                <a:cs typeface="Arial"/>
                <a:sym typeface="Arial"/>
              </a:rPr>
              <a:t>لحل كل التحديات والمعضلات الموجودة في حياتنا الواقعية، ولكنها تحدد الإطار الفكري الذي يستطيع من خلاله العاملون في ميدان التربية اتخاذ القرات المختلفة التي تتناسب مع الموقف والمشكلات التربوية وبما يتفق مع الأهداف العامة المستمدة من الفلسفة التربوية الموجودة في المجتمع</a:t>
            </a:r>
            <a:r>
              <a:rPr b="0" i="0" lang="ar-JO" sz="1800" u="none" strike="noStrike">
                <a:solidFill>
                  <a:schemeClr val="dk1"/>
                </a:solidFill>
                <a:latin typeface="Arial"/>
                <a:ea typeface="Arial"/>
                <a:cs typeface="Arial"/>
                <a:sym typeface="Arial"/>
              </a:rPr>
              <a:t>.</a:t>
            </a:r>
            <a:endParaRPr b="0" i="0" sz="2800" u="none" strike="noStrike">
              <a:solidFill>
                <a:schemeClr val="dk1"/>
              </a:solidFill>
              <a:latin typeface="Arial"/>
              <a:ea typeface="Arial"/>
              <a:cs typeface="Arial"/>
              <a:sym typeface="Arial"/>
            </a:endParaRPr>
          </a:p>
        </p:txBody>
      </p:sp>
      <p:pic>
        <p:nvPicPr>
          <p:cNvPr id="238" name="Google Shape;238;p8"/>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982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8"/>
                                        </p:tgtEl>
                                        <p:attrNameLst>
                                          <p:attrName>style.visibility</p:attrName>
                                        </p:attrNameLst>
                                      </p:cBhvr>
                                      <p:to>
                                        <p:strVal val="visible"/>
                                      </p:to>
                                    </p:set>
                                    <p:animEffect filter="fade" transition="in">
                                      <p:cBhvr>
                                        <p:cTn dur="1"/>
                                        <p:tgtEl>
                                          <p:spTgt spid="238"/>
                                        </p:tgtEl>
                                      </p:cBhvr>
                                    </p:animEffect>
                                  </p:childTnLst>
                                </p:cTn>
                              </p:par>
                              <p:par>
                                <p:cTn fill="hold" nodeType="withEffect" presetClass="entr" presetID="10" presetSubtype="0">
                                  <p:stCondLst>
                                    <p:cond delay="250"/>
                                  </p:stCondLst>
                                  <p:childTnLst>
                                    <p:set>
                                      <p:cBhvr>
                                        <p:cTn dur="1" fill="hold">
                                          <p:stCondLst>
                                            <p:cond delay="0"/>
                                          </p:stCondLst>
                                        </p:cTn>
                                        <p:tgtEl>
                                          <p:spTgt spid="230"/>
                                        </p:tgtEl>
                                        <p:attrNameLst>
                                          <p:attrName>style.visibility</p:attrName>
                                        </p:attrNameLst>
                                      </p:cBhvr>
                                      <p:to>
                                        <p:strVal val="visible"/>
                                      </p:to>
                                    </p:set>
                                    <p:animEffect filter="fade" transition="in">
                                      <p:cBhvr>
                                        <p:cTn dur="500"/>
                                        <p:tgtEl>
                                          <p:spTgt spid="230"/>
                                        </p:tgtEl>
                                      </p:cBhvr>
                                    </p:animEffect>
                                  </p:childTnLst>
                                </p:cTn>
                              </p:par>
                              <p:par>
                                <p:cTn fill="hold" nodeType="withEffect" presetClass="entr" presetID="10" presetSubtype="0">
                                  <p:stCondLst>
                                    <p:cond delay="250"/>
                                  </p:stCondLst>
                                  <p:childTnLst>
                                    <p:set>
                                      <p:cBhvr>
                                        <p:cTn dur="1" fill="hold">
                                          <p:stCondLst>
                                            <p:cond delay="0"/>
                                          </p:stCondLst>
                                        </p:cTn>
                                        <p:tgtEl>
                                          <p:spTgt spid="229"/>
                                        </p:tgtEl>
                                        <p:attrNameLst>
                                          <p:attrName>style.visibility</p:attrName>
                                        </p:attrNameLst>
                                      </p:cBhvr>
                                      <p:to>
                                        <p:strVal val="visible"/>
                                      </p:to>
                                    </p:set>
                                    <p:animEffect filter="fade" transition="in">
                                      <p:cBhvr>
                                        <p:cTn dur="500"/>
                                        <p:tgtEl>
                                          <p:spTgt spid="22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42" name="Shape 242"/>
        <p:cNvGrpSpPr/>
        <p:nvPr/>
      </p:nvGrpSpPr>
      <p:grpSpPr>
        <a:xfrm>
          <a:off x="0" y="0"/>
          <a:ext cx="0" cy="0"/>
          <a:chOff x="0" y="0"/>
          <a:chExt cx="0" cy="0"/>
        </a:xfrm>
      </p:grpSpPr>
      <p:sp>
        <p:nvSpPr>
          <p:cNvPr id="243" name="Google Shape;243;p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4" name="Google Shape;244;p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45" name="Google Shape;245;p9"/>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46" name="Google Shape;246;p9"/>
          <p:cNvPicPr preferRelativeResize="0"/>
          <p:nvPr/>
        </p:nvPicPr>
        <p:blipFill rotWithShape="1">
          <a:blip r:embed="rId4">
            <a:alphaModFix/>
          </a:blip>
          <a:srcRect b="0" l="0" r="0" t="0"/>
          <a:stretch/>
        </p:blipFill>
        <p:spPr>
          <a:xfrm>
            <a:off x="9497088" y="59146"/>
            <a:ext cx="2383737" cy="1125123"/>
          </a:xfrm>
          <a:prstGeom prst="rect">
            <a:avLst/>
          </a:prstGeom>
          <a:noFill/>
          <a:ln>
            <a:noFill/>
          </a:ln>
        </p:spPr>
      </p:pic>
      <p:sp>
        <p:nvSpPr>
          <p:cNvPr id="247" name="Google Shape;247;p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48" name="Google Shape;248;p9"/>
          <p:cNvSpPr/>
          <p:nvPr/>
        </p:nvSpPr>
        <p:spPr>
          <a:xfrm>
            <a:off x="449580" y="1111436"/>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JO" sz="1800">
                <a:solidFill>
                  <a:schemeClr val="lt1"/>
                </a:solidFill>
                <a:latin typeface="Calibri"/>
                <a:ea typeface="Calibri"/>
                <a:cs typeface="Calibri"/>
                <a:sym typeface="Calibri"/>
              </a:rPr>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sz="1800">
              <a:solidFill>
                <a:schemeClr val="lt1"/>
              </a:solidFill>
              <a:latin typeface="Calibri"/>
              <a:ea typeface="Calibri"/>
              <a:cs typeface="Calibri"/>
              <a:sym typeface="Calibri"/>
            </a:endParaRPr>
          </a:p>
        </p:txBody>
      </p:sp>
      <p:sp>
        <p:nvSpPr>
          <p:cNvPr id="249" name="Google Shape;249;p9"/>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50" name="Google Shape;250;p9"/>
          <p:cNvSpPr txBox="1"/>
          <p:nvPr/>
        </p:nvSpPr>
        <p:spPr>
          <a:xfrm>
            <a:off x="3240753" y="1475706"/>
            <a:ext cx="6459794"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Times New Roman"/>
                <a:ea typeface="Times New Roman"/>
                <a:cs typeface="Times New Roman"/>
                <a:sym typeface="Times New Roman"/>
              </a:rPr>
              <a:t>خصائص السياسات التربوية</a:t>
            </a:r>
            <a:endParaRPr b="1" sz="3200">
              <a:solidFill>
                <a:srgbClr val="00B0F0"/>
              </a:solidFill>
              <a:latin typeface="Times New Roman"/>
              <a:ea typeface="Times New Roman"/>
              <a:cs typeface="Times New Roman"/>
              <a:sym typeface="Times New Roman"/>
            </a:endParaRPr>
          </a:p>
        </p:txBody>
      </p:sp>
      <p:sp>
        <p:nvSpPr>
          <p:cNvPr id="251" name="Google Shape;251;p9"/>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52" name="Google Shape;252;p9"/>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253" name="Google Shape;253;p9"/>
          <p:cNvSpPr txBox="1"/>
          <p:nvPr/>
        </p:nvSpPr>
        <p:spPr>
          <a:xfrm>
            <a:off x="884903" y="2236559"/>
            <a:ext cx="9921909" cy="5016758"/>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JO" sz="3000">
                <a:solidFill>
                  <a:schemeClr val="dk1"/>
                </a:solidFill>
                <a:latin typeface="Arial"/>
                <a:ea typeface="Arial"/>
                <a:cs typeface="Arial"/>
                <a:sym typeface="Arial"/>
              </a:rPr>
              <a:t>2- ثابتة ومستمرة.</a:t>
            </a:r>
            <a:endParaRPr/>
          </a:p>
          <a:p>
            <a:pPr indent="0" lvl="0" marL="0" marR="0" rtl="1" algn="r">
              <a:spcBef>
                <a:spcPts val="0"/>
              </a:spcBef>
              <a:spcAft>
                <a:spcPts val="0"/>
              </a:spcAft>
              <a:buNone/>
            </a:pPr>
            <a:r>
              <a:rPr b="0" i="0" lang="ar-JO" sz="2800" u="none" strike="noStrike">
                <a:solidFill>
                  <a:schemeClr val="dk1"/>
                </a:solidFill>
                <a:latin typeface="Arial"/>
                <a:ea typeface="Arial"/>
                <a:cs typeface="Arial"/>
                <a:sym typeface="Arial"/>
              </a:rPr>
              <a:t>   إنّ السياسات التعليمية ذات طبيعة </a:t>
            </a:r>
            <a:r>
              <a:rPr b="0" i="0" lang="ar-JO" sz="2800" u="sng" strike="noStrike">
                <a:solidFill>
                  <a:schemeClr val="dk1"/>
                </a:solidFill>
                <a:latin typeface="Arial"/>
                <a:ea typeface="Arial"/>
                <a:cs typeface="Arial"/>
                <a:sym typeface="Arial"/>
              </a:rPr>
              <a:t>مستمرة ممتدة </a:t>
            </a:r>
            <a:r>
              <a:rPr b="0" i="0" lang="ar-JO" sz="2800" u="none" strike="noStrike">
                <a:solidFill>
                  <a:schemeClr val="dk1"/>
                </a:solidFill>
                <a:latin typeface="Arial"/>
                <a:ea typeface="Arial"/>
                <a:cs typeface="Arial"/>
                <a:sym typeface="Arial"/>
              </a:rPr>
              <a:t>مع امتداد الدولة، ثابتة في أصولها أسسها ومبادئها، أي أنها ذات </a:t>
            </a:r>
            <a:r>
              <a:rPr b="0" i="0" lang="ar-JO" sz="2800" u="sng" strike="noStrike">
                <a:solidFill>
                  <a:schemeClr val="dk1"/>
                </a:solidFill>
                <a:latin typeface="Arial"/>
                <a:ea typeface="Arial"/>
                <a:cs typeface="Arial"/>
                <a:sym typeface="Arial"/>
              </a:rPr>
              <a:t>صفة مؤسسية</a:t>
            </a:r>
            <a:r>
              <a:rPr b="0" i="0" lang="ar-JO" sz="2800" u="none" strike="noStrike">
                <a:solidFill>
                  <a:schemeClr val="dk1"/>
                </a:solidFill>
                <a:latin typeface="Arial"/>
                <a:ea typeface="Arial"/>
                <a:cs typeface="Arial"/>
                <a:sym typeface="Arial"/>
              </a:rPr>
              <a:t> لا تتأثر </a:t>
            </a:r>
            <a:r>
              <a:rPr b="0" i="0" lang="ar-JO" sz="2800" u="sng" strike="noStrike">
                <a:solidFill>
                  <a:schemeClr val="dk1"/>
                </a:solidFill>
                <a:latin typeface="Arial"/>
                <a:ea typeface="Arial"/>
                <a:cs typeface="Arial"/>
                <a:sym typeface="Arial"/>
              </a:rPr>
              <a:t>ولا تتغير بتغير القائمين </a:t>
            </a:r>
            <a:r>
              <a:rPr b="0" i="0" lang="ar-JO" sz="2800" u="none" strike="noStrike">
                <a:solidFill>
                  <a:schemeClr val="dk1"/>
                </a:solidFill>
                <a:latin typeface="Arial"/>
                <a:ea typeface="Arial"/>
                <a:cs typeface="Arial"/>
                <a:sym typeface="Arial"/>
              </a:rPr>
              <a:t>عليها وتمتد السياسات لعشرات الأعوام  ما لم يطرأ أي </a:t>
            </a:r>
            <a:r>
              <a:rPr lang="ar-JO" sz="2800">
                <a:solidFill>
                  <a:schemeClr val="dk1"/>
                </a:solidFill>
                <a:latin typeface="Arial"/>
                <a:ea typeface="Arial"/>
                <a:cs typeface="Arial"/>
                <a:sym typeface="Arial"/>
              </a:rPr>
              <a:t>متغير على الدولة. فهي توفر حالة من الأمن لدى العاملين وتحقيق الاستقرار النسبي نظراً لأنها ثابته، كما أنها تساعد على استقرار العمل وتنفيذه حتى وإن تغير المسؤولين فهي تحتوي على مواد تحكم إطار العمل ومجموعه من القواعد التي توضح طريقه تطبيق هذه المواد، الأمر الذي يحقق الفهم الصحيح لجميع متطلبات العمل التربوي وضمان عدم حدوث انحراف عن الخطط المحددة مسبقا.</a:t>
            </a:r>
            <a:endParaRPr sz="2800">
              <a:solidFill>
                <a:schemeClr val="dk1"/>
              </a:solidFill>
              <a:latin typeface="Arial"/>
              <a:ea typeface="Arial"/>
              <a:cs typeface="Arial"/>
              <a:sym typeface="Arial"/>
            </a:endParaRPr>
          </a:p>
          <a:p>
            <a:pPr indent="0" lvl="0" marL="0" marR="0" rtl="1" algn="r">
              <a:spcBef>
                <a:spcPts val="0"/>
              </a:spcBef>
              <a:spcAft>
                <a:spcPts val="0"/>
              </a:spcAft>
              <a:buNone/>
            </a:pPr>
            <a:r>
              <a:t/>
            </a:r>
            <a:endParaRPr sz="6600">
              <a:solidFill>
                <a:schemeClr val="dk1"/>
              </a:solidFill>
              <a:latin typeface="Calibri"/>
              <a:ea typeface="Calibri"/>
              <a:cs typeface="Calibri"/>
              <a:sym typeface="Calibri"/>
            </a:endParaRPr>
          </a:p>
        </p:txBody>
      </p:sp>
      <p:pic>
        <p:nvPicPr>
          <p:cNvPr id="254" name="Google Shape;254;p9"/>
          <p:cNvPicPr preferRelativeResize="0"/>
          <p:nvPr/>
        </p:nvPicPr>
        <p:blipFill rotWithShape="1">
          <a:blip r:embed="rId5">
            <a:alphaModFix/>
          </a:blip>
          <a:srcRect b="-90625" l="-200000" r="-199999" t="-90625"/>
          <a:stretch/>
        </p:blipFill>
        <p:spPr>
          <a:xfrm>
            <a:off x="-639097" y="5017403"/>
            <a:ext cx="3048000" cy="1714500"/>
          </a:xfrm>
          <a:prstGeom prst="rect">
            <a:avLst/>
          </a:prstGeom>
          <a:noFill/>
          <a:ln>
            <a:noFill/>
          </a:ln>
        </p:spPr>
      </p:pic>
    </p:spTree>
  </p:cSld>
  <p:clrMapOvr>
    <a:masterClrMapping/>
  </p:clrMapOvr>
  <mc:AlternateContent>
    <mc:Choice Requires="p14">
      <p:transition advTm="120946"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54"/>
                                        </p:tgtEl>
                                        <p:attrNameLst>
                                          <p:attrName>style.visibility</p:attrName>
                                        </p:attrNameLst>
                                      </p:cBhvr>
                                      <p:to>
                                        <p:strVal val="visible"/>
                                      </p:to>
                                    </p:set>
                                    <p:animEffect filter="fade" transition="in">
                                      <p:cBhvr>
                                        <p:cTn dur="1"/>
                                        <p:tgtEl>
                                          <p:spTgt spid="254"/>
                                        </p:tgtEl>
                                      </p:cBhvr>
                                    </p:animEffect>
                                  </p:childTnLst>
                                </p:cTn>
                              </p:par>
                              <p:par>
                                <p:cTn fill="hold" nodeType="withEffect" presetClass="entr" presetID="10" presetSubtype="0">
                                  <p:stCondLst>
                                    <p:cond delay="250"/>
                                  </p:stCondLst>
                                  <p:childTnLst>
                                    <p:set>
                                      <p:cBhvr>
                                        <p:cTn dur="1" fill="hold">
                                          <p:stCondLst>
                                            <p:cond delay="0"/>
                                          </p:stCondLst>
                                        </p:cTn>
                                        <p:tgtEl>
                                          <p:spTgt spid="244"/>
                                        </p:tgtEl>
                                        <p:attrNameLst>
                                          <p:attrName>style.visibility</p:attrName>
                                        </p:attrNameLst>
                                      </p:cBhvr>
                                      <p:to>
                                        <p:strVal val="visible"/>
                                      </p:to>
                                    </p:set>
                                    <p:animEffect filter="fade" transition="in">
                                      <p:cBhvr>
                                        <p:cTn dur="500"/>
                                        <p:tgtEl>
                                          <p:spTgt spid="244"/>
                                        </p:tgtEl>
                                      </p:cBhvr>
                                    </p:animEffect>
                                  </p:childTnLst>
                                </p:cTn>
                              </p:par>
                              <p:par>
                                <p:cTn fill="hold" nodeType="withEffect" presetClass="entr" presetID="10" presetSubtype="0">
                                  <p:stCondLst>
                                    <p:cond delay="25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0"/>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0" name="Google Shape;260;p10"/>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61" name="Google Shape;261;p10"/>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62" name="Google Shape;262;p10"/>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263" name="Google Shape;263;p1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64" name="Google Shape;264;p10"/>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JO" sz="1800">
                <a:solidFill>
                  <a:schemeClr val="lt1"/>
                </a:solidFill>
                <a:latin typeface="Calibri"/>
                <a:ea typeface="Calibri"/>
                <a:cs typeface="Calibri"/>
                <a:sym typeface="Calibri"/>
              </a:rPr>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sz="1800">
              <a:solidFill>
                <a:schemeClr val="lt1"/>
              </a:solidFill>
              <a:latin typeface="Calibri"/>
              <a:ea typeface="Calibri"/>
              <a:cs typeface="Calibri"/>
              <a:sym typeface="Calibri"/>
            </a:endParaRPr>
          </a:p>
        </p:txBody>
      </p:sp>
      <p:sp>
        <p:nvSpPr>
          <p:cNvPr id="265" name="Google Shape;265;p10"/>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66" name="Google Shape;266;p10"/>
          <p:cNvSpPr txBox="1"/>
          <p:nvPr/>
        </p:nvSpPr>
        <p:spPr>
          <a:xfrm>
            <a:off x="3967315" y="1833893"/>
            <a:ext cx="6459794" cy="58477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JO" sz="3200" u="none" strike="noStrike">
                <a:solidFill>
                  <a:srgbClr val="00B0F0"/>
                </a:solidFill>
                <a:latin typeface="Times New Roman"/>
                <a:ea typeface="Times New Roman"/>
                <a:cs typeface="Times New Roman"/>
                <a:sym typeface="Times New Roman"/>
              </a:rPr>
              <a:t>خصائص السياسات التعليمية</a:t>
            </a:r>
            <a:endParaRPr b="1" i="0" sz="3200" u="none" strike="noStrike">
              <a:solidFill>
                <a:srgbClr val="00B0F0"/>
              </a:solidFill>
              <a:latin typeface="Times New Roman"/>
              <a:ea typeface="Times New Roman"/>
              <a:cs typeface="Times New Roman"/>
              <a:sym typeface="Times New Roman"/>
            </a:endParaRPr>
          </a:p>
        </p:txBody>
      </p:sp>
      <p:sp>
        <p:nvSpPr>
          <p:cNvPr id="267" name="Google Shape;267;p10"/>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68" name="Google Shape;268;p10"/>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269" name="Google Shape;269;p10"/>
          <p:cNvSpPr txBox="1"/>
          <p:nvPr/>
        </p:nvSpPr>
        <p:spPr>
          <a:xfrm>
            <a:off x="1075373" y="2532325"/>
            <a:ext cx="9984167" cy="3200876"/>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ar-JO" sz="3000">
                <a:solidFill>
                  <a:schemeClr val="dk1"/>
                </a:solidFill>
                <a:latin typeface="Arial"/>
                <a:ea typeface="Arial"/>
                <a:cs typeface="Arial"/>
                <a:sym typeface="Arial"/>
              </a:rPr>
              <a:t>3</a:t>
            </a:r>
            <a:r>
              <a:rPr b="1" lang="ar-JO" sz="3000">
                <a:solidFill>
                  <a:schemeClr val="dk1"/>
                </a:solidFill>
                <a:latin typeface="Arial"/>
                <a:ea typeface="Arial"/>
                <a:cs typeface="Arial"/>
                <a:sym typeface="Arial"/>
              </a:rPr>
              <a:t>- السياسات التعليمية انعكاس للواقع</a:t>
            </a:r>
            <a:endParaRPr/>
          </a:p>
          <a:p>
            <a:pPr indent="0" lvl="0" marL="0" marR="0" rtl="1" algn="r">
              <a:spcBef>
                <a:spcPts val="0"/>
              </a:spcBef>
              <a:spcAft>
                <a:spcPts val="0"/>
              </a:spcAft>
              <a:buNone/>
            </a:pPr>
            <a:r>
              <a:t/>
            </a:r>
            <a:endParaRPr b="1" sz="1600">
              <a:solidFill>
                <a:schemeClr val="dk1"/>
              </a:solidFill>
              <a:latin typeface="Arial"/>
              <a:ea typeface="Arial"/>
              <a:cs typeface="Arial"/>
              <a:sym typeface="Arial"/>
            </a:endParaRPr>
          </a:p>
          <a:p>
            <a:pPr indent="0" lvl="0" marL="0" marR="0" rtl="1" algn="just">
              <a:spcBef>
                <a:spcPts val="0"/>
              </a:spcBef>
              <a:spcAft>
                <a:spcPts val="0"/>
              </a:spcAft>
              <a:buNone/>
            </a:pPr>
            <a:r>
              <a:rPr lang="ar-JO" sz="3200">
                <a:solidFill>
                  <a:schemeClr val="dk1"/>
                </a:solidFill>
                <a:latin typeface="Arial"/>
                <a:ea typeface="Arial"/>
                <a:cs typeface="Arial"/>
                <a:sym typeface="Arial"/>
              </a:rPr>
              <a:t>    </a:t>
            </a:r>
            <a:r>
              <a:rPr b="0" i="0" lang="ar-JO" sz="3200" u="none" strike="noStrike">
                <a:solidFill>
                  <a:schemeClr val="dk1"/>
                </a:solidFill>
                <a:latin typeface="Arial"/>
                <a:ea typeface="Arial"/>
                <a:cs typeface="Arial"/>
                <a:sym typeface="Arial"/>
              </a:rPr>
              <a:t>تُشكل السياسات التعليمية </a:t>
            </a:r>
            <a:r>
              <a:rPr b="0" i="0" lang="ar-JO" sz="3200" u="sng" strike="noStrike">
                <a:solidFill>
                  <a:schemeClr val="dk1"/>
                </a:solidFill>
                <a:latin typeface="Arial"/>
                <a:ea typeface="Arial"/>
                <a:cs typeface="Arial"/>
                <a:sym typeface="Arial"/>
              </a:rPr>
              <a:t>انعكاسًا للواقع الاجتماعي </a:t>
            </a:r>
            <a:r>
              <a:rPr b="0" i="0" lang="ar-JO" sz="3200" u="none" strike="noStrike">
                <a:solidFill>
                  <a:schemeClr val="dk1"/>
                </a:solidFill>
                <a:latin typeface="Arial"/>
                <a:ea typeface="Arial"/>
                <a:cs typeface="Arial"/>
                <a:sym typeface="Arial"/>
              </a:rPr>
              <a:t>الذي توجد فيه، إذ تُستَمَد من فلسفة المجتمع وقيمه وهويته الذي وجدت فيه ومن أجله، وتترجم أهدافه إلى واقع، وتتقيد بالمعايير الاجتماعية التي يفرضها، وتحقق أهداف ذلك المجتمع.</a:t>
            </a:r>
            <a:endParaRPr sz="4400">
              <a:solidFill>
                <a:schemeClr val="dk1"/>
              </a:solidFill>
              <a:latin typeface="Arial"/>
              <a:ea typeface="Arial"/>
              <a:cs typeface="Arial"/>
              <a:sym typeface="Arial"/>
            </a:endParaRPr>
          </a:p>
          <a:p>
            <a:pPr indent="0" lvl="0" marL="0" marR="0" rtl="1" algn="r">
              <a:spcBef>
                <a:spcPts val="0"/>
              </a:spcBef>
              <a:spcAft>
                <a:spcPts val="0"/>
              </a:spcAft>
              <a:buNone/>
            </a:pPr>
            <a:r>
              <a:t/>
            </a:r>
            <a:endParaRPr sz="2800">
              <a:solidFill>
                <a:schemeClr val="dk1"/>
              </a:solidFill>
              <a:latin typeface="Arial"/>
              <a:ea typeface="Arial"/>
              <a:cs typeface="Arial"/>
              <a:sym typeface="Arial"/>
            </a:endParaRPr>
          </a:p>
        </p:txBody>
      </p:sp>
      <p:pic>
        <p:nvPicPr>
          <p:cNvPr id="270" name="Google Shape;270;p10"/>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1792"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1"/>
                                        <p:tgtEl>
                                          <p:spTgt spid="270"/>
                                        </p:tgtEl>
                                      </p:cBhvr>
                                    </p:animEffect>
                                  </p:childTnLst>
                                </p:cTn>
                              </p:par>
                              <p:par>
                                <p:cTn fill="hold" nodeType="withEffect" presetClass="entr" presetID="10" presetSubtype="0">
                                  <p:stCondLst>
                                    <p:cond delay="250"/>
                                  </p:stCondLst>
                                  <p:childTnLst>
                                    <p:set>
                                      <p:cBhvr>
                                        <p:cTn dur="1" fill="hold">
                                          <p:stCondLst>
                                            <p:cond delay="0"/>
                                          </p:stCondLst>
                                        </p:cTn>
                                        <p:tgtEl>
                                          <p:spTgt spid="260"/>
                                        </p:tgtEl>
                                        <p:attrNameLst>
                                          <p:attrName>style.visibility</p:attrName>
                                        </p:attrNameLst>
                                      </p:cBhvr>
                                      <p:to>
                                        <p:strVal val="visible"/>
                                      </p:to>
                                    </p:set>
                                    <p:animEffect filter="fade" transition="in">
                                      <p:cBhvr>
                                        <p:cTn dur="500"/>
                                        <p:tgtEl>
                                          <p:spTgt spid="260"/>
                                        </p:tgtEl>
                                      </p:cBhvr>
                                    </p:animEffect>
                                  </p:childTnLst>
                                </p:cTn>
                              </p:par>
                              <p:par>
                                <p:cTn fill="hold" nodeType="withEffect" presetClass="entr" presetID="10" presetSubtype="0">
                                  <p:stCondLst>
                                    <p:cond delay="250"/>
                                  </p:stCondLst>
                                  <p:childTnLst>
                                    <p:set>
                                      <p:cBhvr>
                                        <p:cTn dur="1" fill="hold">
                                          <p:stCondLst>
                                            <p:cond delay="0"/>
                                          </p:stCondLst>
                                        </p:cTn>
                                        <p:tgtEl>
                                          <p:spTgt spid="259"/>
                                        </p:tgtEl>
                                        <p:attrNameLst>
                                          <p:attrName>style.visibility</p:attrName>
                                        </p:attrNameLst>
                                      </p:cBhvr>
                                      <p:to>
                                        <p:strVal val="visible"/>
                                      </p:to>
                                    </p:set>
                                    <p:animEffect filter="fade" transition="in">
                                      <p:cBhvr>
                                        <p:cTn dur="500"/>
                                        <p:tgtEl>
                                          <p:spTgt spid="25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11"/>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6" name="Google Shape;276;p11"/>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7" name="Google Shape;277;p11"/>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78" name="Google Shape;278;p11"/>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279" name="Google Shape;279;p1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80" name="Google Shape;280;p11"/>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JO" sz="1800">
                <a:solidFill>
                  <a:schemeClr val="lt1"/>
                </a:solidFill>
                <a:latin typeface="Calibri"/>
                <a:ea typeface="Calibri"/>
                <a:cs typeface="Calibri"/>
                <a:sym typeface="Calibri"/>
              </a:rPr>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sz="1800">
              <a:solidFill>
                <a:schemeClr val="lt1"/>
              </a:solidFill>
              <a:latin typeface="Calibri"/>
              <a:ea typeface="Calibri"/>
              <a:cs typeface="Calibri"/>
              <a:sym typeface="Calibri"/>
            </a:endParaRPr>
          </a:p>
        </p:txBody>
      </p:sp>
      <p:sp>
        <p:nvSpPr>
          <p:cNvPr id="281" name="Google Shape;281;p11"/>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82" name="Google Shape;282;p11"/>
          <p:cNvSpPr txBox="1"/>
          <p:nvPr/>
        </p:nvSpPr>
        <p:spPr>
          <a:xfrm>
            <a:off x="3982064" y="1752928"/>
            <a:ext cx="6459794" cy="58477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lang="ar-JO" sz="3200">
                <a:solidFill>
                  <a:srgbClr val="00B0F0"/>
                </a:solidFill>
                <a:latin typeface="Arial"/>
                <a:ea typeface="Arial"/>
                <a:cs typeface="Arial"/>
                <a:sym typeface="Arial"/>
              </a:rPr>
              <a:t>خصائص السياسات التعليمية</a:t>
            </a:r>
            <a:endParaRPr b="1" sz="3200">
              <a:solidFill>
                <a:srgbClr val="00B0F0"/>
              </a:solidFill>
              <a:latin typeface="Arial"/>
              <a:ea typeface="Arial"/>
              <a:cs typeface="Arial"/>
              <a:sym typeface="Arial"/>
            </a:endParaRPr>
          </a:p>
        </p:txBody>
      </p:sp>
      <p:sp>
        <p:nvSpPr>
          <p:cNvPr id="283" name="Google Shape;283;p11"/>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284" name="Google Shape;284;p11"/>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285" name="Google Shape;285;p11"/>
          <p:cNvSpPr txBox="1"/>
          <p:nvPr/>
        </p:nvSpPr>
        <p:spPr>
          <a:xfrm>
            <a:off x="1075373" y="2599313"/>
            <a:ext cx="10038910" cy="3539430"/>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4</a:t>
            </a:r>
            <a:r>
              <a:rPr b="1" i="0" lang="ar-JO" sz="3000" u="none" strike="noStrike">
                <a:solidFill>
                  <a:schemeClr val="dk1"/>
                </a:solidFill>
                <a:latin typeface="Arial"/>
                <a:ea typeface="Arial"/>
                <a:cs typeface="Arial"/>
                <a:sym typeface="Arial"/>
              </a:rPr>
              <a:t>- موضوعية</a:t>
            </a:r>
            <a:endParaRPr i="0" sz="4400" u="none" strike="noStrike">
              <a:solidFill>
                <a:schemeClr val="dk1"/>
              </a:solidFill>
              <a:latin typeface="Arial"/>
              <a:ea typeface="Arial"/>
              <a:cs typeface="Arial"/>
              <a:sym typeface="Arial"/>
            </a:endParaRPr>
          </a:p>
          <a:p>
            <a:pPr indent="0" lvl="0" marL="0" marR="0" rtl="1" algn="just">
              <a:spcBef>
                <a:spcPts val="0"/>
              </a:spcBef>
              <a:spcAft>
                <a:spcPts val="0"/>
              </a:spcAft>
              <a:buNone/>
            </a:pPr>
            <a:r>
              <a:rPr i="0" lang="ar-JO" sz="3200" u="none" strike="noStrike">
                <a:solidFill>
                  <a:schemeClr val="dk1"/>
                </a:solidFill>
                <a:latin typeface="Arial"/>
                <a:ea typeface="Arial"/>
                <a:cs typeface="Arial"/>
                <a:sym typeface="Arial"/>
              </a:rPr>
              <a:t>    تستند السياسة التعليمية إلي فلسفة التربية المنبثقة من فلسفة المجتمع</a:t>
            </a:r>
            <a:endParaRPr/>
          </a:p>
          <a:p>
            <a:pPr indent="0" lvl="0" marL="0" marR="0" rtl="1" algn="just">
              <a:spcBef>
                <a:spcPts val="0"/>
              </a:spcBef>
              <a:spcAft>
                <a:spcPts val="0"/>
              </a:spcAft>
              <a:buNone/>
            </a:pPr>
            <a:r>
              <a:rPr i="0" lang="ar-JO" sz="3200" u="none" strike="noStrike">
                <a:solidFill>
                  <a:schemeClr val="dk1"/>
                </a:solidFill>
                <a:latin typeface="Arial"/>
                <a:ea typeface="Arial"/>
                <a:cs typeface="Arial"/>
                <a:sym typeface="Arial"/>
              </a:rPr>
              <a:t>والمعبرة عن موروثه الثقافي وتطلعاته المستقبلية</a:t>
            </a:r>
            <a:r>
              <a:rPr lang="ar-JO" sz="3200">
                <a:solidFill>
                  <a:schemeClr val="dk1"/>
                </a:solidFill>
                <a:latin typeface="Arial"/>
                <a:ea typeface="Arial"/>
                <a:cs typeface="Arial"/>
                <a:sym typeface="Arial"/>
              </a:rPr>
              <a:t>، لذلك تغيب عنها السمة الذاتية </a:t>
            </a:r>
            <a:r>
              <a:rPr i="0" lang="ar-JO" sz="3200" u="none" strike="noStrike">
                <a:solidFill>
                  <a:schemeClr val="dk1"/>
                </a:solidFill>
                <a:latin typeface="Arial"/>
                <a:ea typeface="Arial"/>
                <a:cs typeface="Arial"/>
                <a:sym typeface="Arial"/>
              </a:rPr>
              <a:t> المرتبطة بالأشخاص وتكتسب السمة الموضوعية</a:t>
            </a:r>
            <a:r>
              <a:rPr lang="ar-JO" sz="3200">
                <a:solidFill>
                  <a:schemeClr val="dk1"/>
                </a:solidFill>
                <a:latin typeface="Arial"/>
                <a:ea typeface="Arial"/>
                <a:cs typeface="Arial"/>
                <a:sym typeface="Arial"/>
              </a:rPr>
              <a:t> </a:t>
            </a:r>
            <a:r>
              <a:rPr i="0" lang="ar-JO" sz="3200" u="none" strike="noStrike">
                <a:solidFill>
                  <a:schemeClr val="dk1"/>
                </a:solidFill>
                <a:latin typeface="Arial"/>
                <a:ea typeface="Arial"/>
                <a:cs typeface="Arial"/>
                <a:sym typeface="Arial"/>
              </a:rPr>
              <a:t>التي تجعل انحيازها إلى مجموع المجتمع بخصائصهم ومشكلاتهم وطموحاتهم. لذلك يتيح للسياسة التعليمية فرصة الاستقرار والاستمرار مما يمكن المخططين من رسم الخطط اللازمة لترجمة الاستراتيجية التع</a:t>
            </a:r>
            <a:r>
              <a:rPr lang="ar-JO" sz="3200">
                <a:solidFill>
                  <a:schemeClr val="dk1"/>
                </a:solidFill>
                <a:latin typeface="Arial"/>
                <a:ea typeface="Arial"/>
                <a:cs typeface="Arial"/>
                <a:sym typeface="Arial"/>
              </a:rPr>
              <a:t>ل</a:t>
            </a:r>
            <a:r>
              <a:rPr i="0" lang="ar-JO" sz="3200" u="none" strike="noStrike">
                <a:solidFill>
                  <a:schemeClr val="dk1"/>
                </a:solidFill>
                <a:latin typeface="Arial"/>
                <a:ea typeface="Arial"/>
                <a:cs typeface="Arial"/>
                <a:sym typeface="Arial"/>
              </a:rPr>
              <a:t>يمية إلى برامج ومشروعات.</a:t>
            </a:r>
            <a:endParaRPr sz="7200">
              <a:solidFill>
                <a:schemeClr val="dk1"/>
              </a:solidFill>
              <a:latin typeface="Arial"/>
              <a:ea typeface="Arial"/>
              <a:cs typeface="Arial"/>
              <a:sym typeface="Arial"/>
            </a:endParaRPr>
          </a:p>
        </p:txBody>
      </p:sp>
      <p:pic>
        <p:nvPicPr>
          <p:cNvPr id="286" name="Google Shape;286;p11"/>
          <p:cNvPicPr preferRelativeResize="0"/>
          <p:nvPr/>
        </p:nvPicPr>
        <p:blipFill rotWithShape="1">
          <a:blip r:embed="rId4">
            <a:alphaModFix/>
          </a:blip>
          <a:srcRect b="-90625" l="-200000" r="-199999" t="-90625"/>
          <a:stretch/>
        </p:blipFill>
        <p:spPr>
          <a:xfrm>
            <a:off x="-634181" y="5009018"/>
            <a:ext cx="3048000" cy="1714500"/>
          </a:xfrm>
          <a:prstGeom prst="rect">
            <a:avLst/>
          </a:prstGeom>
          <a:noFill/>
          <a:ln>
            <a:noFill/>
          </a:ln>
        </p:spPr>
      </p:pic>
    </p:spTree>
  </p:cSld>
  <p:clrMapOvr>
    <a:masterClrMapping/>
  </p:clrMapOvr>
  <mc:AlternateContent>
    <mc:Choice Requires="p14">
      <p:transition advTm="76114"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86"/>
                                        </p:tgtEl>
                                        <p:attrNameLst>
                                          <p:attrName>style.visibility</p:attrName>
                                        </p:attrNameLst>
                                      </p:cBhvr>
                                      <p:to>
                                        <p:strVal val="visible"/>
                                      </p:to>
                                    </p:set>
                                    <p:animEffect filter="fade" transition="in">
                                      <p:cBhvr>
                                        <p:cTn dur="1"/>
                                        <p:tgtEl>
                                          <p:spTgt spid="286"/>
                                        </p:tgtEl>
                                      </p:cBhvr>
                                    </p:animEffect>
                                  </p:childTnLst>
                                </p:cTn>
                              </p:par>
                              <p:par>
                                <p:cTn fill="hold" nodeType="withEffect" presetClass="entr" presetID="10" presetSubtype="0">
                                  <p:stCondLst>
                                    <p:cond delay="250"/>
                                  </p:stCondLst>
                                  <p:childTnLst>
                                    <p:set>
                                      <p:cBhvr>
                                        <p:cTn dur="1" fill="hold">
                                          <p:stCondLst>
                                            <p:cond delay="0"/>
                                          </p:stCondLst>
                                        </p:cTn>
                                        <p:tgtEl>
                                          <p:spTgt spid="276"/>
                                        </p:tgtEl>
                                        <p:attrNameLst>
                                          <p:attrName>style.visibility</p:attrName>
                                        </p:attrNameLst>
                                      </p:cBhvr>
                                      <p:to>
                                        <p:strVal val="visible"/>
                                      </p:to>
                                    </p:set>
                                    <p:animEffect filter="fade" transition="in">
                                      <p:cBhvr>
                                        <p:cTn dur="500"/>
                                        <p:tgtEl>
                                          <p:spTgt spid="276"/>
                                        </p:tgtEl>
                                      </p:cBhvr>
                                    </p:animEffect>
                                  </p:childTnLst>
                                </p:cTn>
                              </p:par>
                              <p:par>
                                <p:cTn fill="hold" nodeType="withEffect" presetClass="entr" presetID="10" presetSubtype="0">
                                  <p:stCondLst>
                                    <p:cond delay="250"/>
                                  </p:stCondLst>
                                  <p:childTnLst>
                                    <p:set>
                                      <p:cBhvr>
                                        <p:cTn dur="1" fill="hold">
                                          <p:stCondLst>
                                            <p:cond delay="0"/>
                                          </p:stCondLst>
                                        </p:cTn>
                                        <p:tgtEl>
                                          <p:spTgt spid="275"/>
                                        </p:tgtEl>
                                        <p:attrNameLst>
                                          <p:attrName>style.visibility</p:attrName>
                                        </p:attrNameLst>
                                      </p:cBhvr>
                                      <p:to>
                                        <p:strVal val="visible"/>
                                      </p:to>
                                    </p:set>
                                    <p:animEffect filter="fade" transition="in">
                                      <p:cBhvr>
                                        <p:cTn dur="500"/>
                                        <p:tgtEl>
                                          <p:spTgt spid="2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1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2" name="Google Shape;292;p1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12"/>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94" name="Google Shape;294;p12"/>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295" name="Google Shape;295;p1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296" name="Google Shape;296;p12"/>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0" i="0" lang="ar-JO" sz="2800">
                <a:solidFill>
                  <a:srgbClr val="333333"/>
                </a:solidFill>
                <a:latin typeface="Oi"/>
                <a:ea typeface="Oi"/>
                <a:cs typeface="Oi"/>
                <a:sym typeface="Oi"/>
              </a:rPr>
              <a:t>   </a:t>
            </a:r>
            <a:endParaRPr sz="2800">
              <a:solidFill>
                <a:schemeClr val="lt1"/>
              </a:solidFill>
              <a:latin typeface="Calibri"/>
              <a:ea typeface="Calibri"/>
              <a:cs typeface="Calibri"/>
              <a:sym typeface="Calibri"/>
            </a:endParaRPr>
          </a:p>
        </p:txBody>
      </p:sp>
      <p:sp>
        <p:nvSpPr>
          <p:cNvPr id="297" name="Google Shape;297;p12"/>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298" name="Google Shape;298;p12"/>
          <p:cNvSpPr txBox="1"/>
          <p:nvPr/>
        </p:nvSpPr>
        <p:spPr>
          <a:xfrm>
            <a:off x="4496913" y="1507197"/>
            <a:ext cx="4470106"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Times New Roman"/>
                <a:ea typeface="Times New Roman"/>
                <a:cs typeface="Times New Roman"/>
                <a:sym typeface="Times New Roman"/>
              </a:rPr>
              <a:t>خصائص السياسات التربوية</a:t>
            </a:r>
            <a:endParaRPr b="1" sz="3200">
              <a:solidFill>
                <a:srgbClr val="00B0F0"/>
              </a:solidFill>
              <a:latin typeface="Times New Roman"/>
              <a:ea typeface="Times New Roman"/>
              <a:cs typeface="Times New Roman"/>
              <a:sym typeface="Times New Roman"/>
            </a:endParaRPr>
          </a:p>
        </p:txBody>
      </p:sp>
      <p:sp>
        <p:nvSpPr>
          <p:cNvPr id="299" name="Google Shape;299;p12"/>
          <p:cNvSpPr txBox="1"/>
          <p:nvPr/>
        </p:nvSpPr>
        <p:spPr>
          <a:xfrm>
            <a:off x="832771" y="2694676"/>
            <a:ext cx="10474072" cy="298972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000" u="none" strike="noStrike">
                <a:solidFill>
                  <a:schemeClr val="dk1"/>
                </a:solidFill>
                <a:latin typeface="Arial"/>
                <a:ea typeface="Arial"/>
                <a:cs typeface="Arial"/>
                <a:sym typeface="Arial"/>
              </a:rPr>
              <a:t>5- مرنة وقابلة للتطوير</a:t>
            </a:r>
            <a:endParaRPr/>
          </a:p>
          <a:p>
            <a:pPr indent="0" lvl="0" marL="0" marR="0" rtl="1" algn="r">
              <a:lnSpc>
                <a:spcPct val="150000"/>
              </a:lnSpc>
              <a:spcBef>
                <a:spcPts val="0"/>
              </a:spcBef>
              <a:spcAft>
                <a:spcPts val="0"/>
              </a:spcAft>
              <a:buNone/>
            </a:pPr>
            <a:r>
              <a:rPr b="0" i="0" lang="ar-JO" sz="2800" u="none" strike="noStrike">
                <a:solidFill>
                  <a:schemeClr val="dk1"/>
                </a:solidFill>
                <a:latin typeface="Arial"/>
                <a:ea typeface="Arial"/>
                <a:cs typeface="Arial"/>
                <a:sym typeface="Arial"/>
              </a:rPr>
              <a:t>     إن السياسات التعليمية </a:t>
            </a:r>
            <a:r>
              <a:rPr b="0" i="0" lang="ar-JO" sz="2800" u="sng" strike="noStrike">
                <a:solidFill>
                  <a:schemeClr val="dk1"/>
                </a:solidFill>
                <a:latin typeface="Arial"/>
                <a:ea typeface="Arial"/>
                <a:cs typeface="Arial"/>
                <a:sym typeface="Arial"/>
              </a:rPr>
              <a:t>ذات طبيعة مرنة </a:t>
            </a:r>
            <a:r>
              <a:rPr b="0" i="0" lang="ar-JO" sz="2800" u="none" strike="noStrike">
                <a:solidFill>
                  <a:schemeClr val="dk1"/>
                </a:solidFill>
                <a:latin typeface="Arial"/>
                <a:ea typeface="Arial"/>
                <a:cs typeface="Arial"/>
                <a:sym typeface="Arial"/>
              </a:rPr>
              <a:t>قابلة للتطوير، فهي ليست قوالب فكرية جامدة وإنما قابلة للتعديل والتغييرتواكب التطور والتغيرات </a:t>
            </a:r>
            <a:r>
              <a:rPr b="0" i="0" lang="ar-JO" sz="2800" u="sng" strike="noStrike">
                <a:solidFill>
                  <a:schemeClr val="dk1"/>
                </a:solidFill>
                <a:latin typeface="Arial"/>
                <a:ea typeface="Arial"/>
                <a:cs typeface="Arial"/>
                <a:sym typeface="Arial"/>
              </a:rPr>
              <a:t>التي</a:t>
            </a:r>
            <a:r>
              <a:rPr b="0" i="0" lang="ar-JO" sz="2800" u="none" strike="noStrike">
                <a:solidFill>
                  <a:schemeClr val="dk1"/>
                </a:solidFill>
                <a:latin typeface="Arial"/>
                <a:ea typeface="Arial"/>
                <a:cs typeface="Arial"/>
                <a:sym typeface="Arial"/>
              </a:rPr>
              <a:t> تطرأ وتواجه المجتمع، فهي تلبي الحاجة لمواكبة تطورات العصر الاقتصادية والاجتماعية والمعرفية والتكنولوجية .</a:t>
            </a:r>
            <a:br>
              <a:rPr lang="ar-JO" sz="2400">
                <a:solidFill>
                  <a:srgbClr val="333333"/>
                </a:solidFill>
                <a:latin typeface="Oi"/>
                <a:ea typeface="Oi"/>
                <a:cs typeface="Oi"/>
                <a:sym typeface="Oi"/>
              </a:rPr>
            </a:br>
            <a:endParaRPr sz="2400">
              <a:solidFill>
                <a:srgbClr val="333333"/>
              </a:solidFill>
              <a:latin typeface="Oi"/>
              <a:ea typeface="Oi"/>
              <a:cs typeface="Oi"/>
              <a:sym typeface="Oi"/>
            </a:endParaRPr>
          </a:p>
        </p:txBody>
      </p:sp>
      <p:pic>
        <p:nvPicPr>
          <p:cNvPr id="300" name="Google Shape;300;p12"/>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76090"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00"/>
                                        </p:tgtEl>
                                        <p:attrNameLst>
                                          <p:attrName>style.visibility</p:attrName>
                                        </p:attrNameLst>
                                      </p:cBhvr>
                                      <p:to>
                                        <p:strVal val="visible"/>
                                      </p:to>
                                    </p:set>
                                    <p:animEffect filter="fade" transition="in">
                                      <p:cBhvr>
                                        <p:cTn dur="1"/>
                                        <p:tgtEl>
                                          <p:spTgt spid="300"/>
                                        </p:tgtEl>
                                      </p:cBhvr>
                                    </p:animEffect>
                                  </p:childTnLst>
                                </p:cTn>
                              </p:par>
                              <p:par>
                                <p:cTn fill="hold" nodeType="withEffect" presetClass="entr" presetID="10" presetSubtype="0">
                                  <p:stCondLst>
                                    <p:cond delay="250"/>
                                  </p:stCondLst>
                                  <p:childTnLst>
                                    <p:set>
                                      <p:cBhvr>
                                        <p:cTn dur="1" fill="hold">
                                          <p:stCondLst>
                                            <p:cond delay="0"/>
                                          </p:stCondLst>
                                        </p:cTn>
                                        <p:tgtEl>
                                          <p:spTgt spid="292"/>
                                        </p:tgtEl>
                                        <p:attrNameLst>
                                          <p:attrName>style.visibility</p:attrName>
                                        </p:attrNameLst>
                                      </p:cBhvr>
                                      <p:to>
                                        <p:strVal val="visible"/>
                                      </p:to>
                                    </p:set>
                                    <p:animEffect filter="fade" transition="in">
                                      <p:cBhvr>
                                        <p:cTn dur="500"/>
                                        <p:tgtEl>
                                          <p:spTgt spid="292"/>
                                        </p:tgtEl>
                                      </p:cBhvr>
                                    </p:animEffect>
                                  </p:childTnLst>
                                </p:cTn>
                              </p:par>
                              <p:par>
                                <p:cTn fill="hold" nodeType="withEffect" presetClass="entr" presetID="10" presetSubtype="0">
                                  <p:stCondLst>
                                    <p:cond delay="250"/>
                                  </p:stCondLst>
                                  <p:childTnLst>
                                    <p:set>
                                      <p:cBhvr>
                                        <p:cTn dur="1" fill="hold">
                                          <p:stCondLst>
                                            <p:cond delay="0"/>
                                          </p:stCondLst>
                                        </p:cTn>
                                        <p:tgtEl>
                                          <p:spTgt spid="291"/>
                                        </p:tgtEl>
                                        <p:attrNameLst>
                                          <p:attrName>style.visibility</p:attrName>
                                        </p:attrNameLst>
                                      </p:cBhvr>
                                      <p:to>
                                        <p:strVal val="visible"/>
                                      </p:to>
                                    </p:set>
                                    <p:animEffect filter="fade" transition="in">
                                      <p:cBhvr>
                                        <p:cTn dur="500"/>
                                        <p:tgtEl>
                                          <p:spTgt spid="2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1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1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7" name="Google Shape;307;p13"/>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08" name="Google Shape;308;p13"/>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09" name="Google Shape;309;p1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310" name="Google Shape;310;p13"/>
          <p:cNvSpPr/>
          <p:nvPr/>
        </p:nvSpPr>
        <p:spPr>
          <a:xfrm>
            <a:off x="198858"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ar-JO" sz="2800">
                <a:solidFill>
                  <a:srgbClr val="333333"/>
                </a:solidFill>
                <a:latin typeface="Oi"/>
                <a:ea typeface="Oi"/>
                <a:cs typeface="Oi"/>
                <a:sym typeface="Oi"/>
              </a:rPr>
              <a:t>   </a:t>
            </a:r>
            <a:r>
              <a:rPr b="0" i="0" lang="ar-JO" sz="1800" u="none" strike="noStrike">
                <a:solidFill>
                  <a:schemeClr val="lt1"/>
                </a:solidFill>
                <a:latin typeface="Arial"/>
                <a:ea typeface="Arial"/>
                <a:cs typeface="Arial"/>
                <a:sym typeface="Arial"/>
              </a:rPr>
              <a:t>أهاا ذات طبيعة توجيهية، وليست تفصيلية، فالسياسات التربوية في حد ذاتها لا تشتمل على</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تفصيلات لحل كل المشكلات الموجودة في الواقع، ولكنها تحدد الإطار الفكري الذي يستطيع</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من خلاله العاملون في ميدان التربية اتخاذ القرارات المختلفة التي تتناسب مع الموقف والمشكلات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التربوية وبما يتفق مع الأهداف العامة المستمدة من الفلسفة التربوية الموجودة في المجتمع.</a:t>
            </a:r>
            <a:r>
              <a:rPr lang="ar-JO" sz="2800">
                <a:solidFill>
                  <a:srgbClr val="333333"/>
                </a:solidFill>
                <a:latin typeface="Oi"/>
                <a:ea typeface="Oi"/>
                <a:cs typeface="Oi"/>
                <a:sym typeface="Oi"/>
              </a:rPr>
              <a:t>.</a:t>
            </a:r>
            <a:endParaRPr sz="2800">
              <a:solidFill>
                <a:schemeClr val="lt1"/>
              </a:solidFill>
              <a:latin typeface="Calibri"/>
              <a:ea typeface="Calibri"/>
              <a:cs typeface="Calibri"/>
              <a:sym typeface="Calibri"/>
            </a:endParaRPr>
          </a:p>
        </p:txBody>
      </p:sp>
      <p:sp>
        <p:nvSpPr>
          <p:cNvPr id="311" name="Google Shape;311;p13"/>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312" name="Google Shape;312;p13"/>
          <p:cNvSpPr txBox="1"/>
          <p:nvPr/>
        </p:nvSpPr>
        <p:spPr>
          <a:xfrm>
            <a:off x="3541898" y="1344698"/>
            <a:ext cx="510820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خصائص السياسات التعليمية</a:t>
            </a:r>
            <a:endParaRPr b="1" sz="3200">
              <a:solidFill>
                <a:srgbClr val="00B0F0"/>
              </a:solidFill>
              <a:latin typeface="Calibri"/>
              <a:ea typeface="Calibri"/>
              <a:cs typeface="Calibri"/>
              <a:sym typeface="Calibri"/>
            </a:endParaRPr>
          </a:p>
        </p:txBody>
      </p:sp>
      <p:sp>
        <p:nvSpPr>
          <p:cNvPr id="313" name="Google Shape;313;p13"/>
          <p:cNvSpPr txBox="1"/>
          <p:nvPr/>
        </p:nvSpPr>
        <p:spPr>
          <a:xfrm>
            <a:off x="811161" y="2323146"/>
            <a:ext cx="9984658" cy="3716082"/>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000" u="none" strike="noStrike">
                <a:solidFill>
                  <a:schemeClr val="dk1"/>
                </a:solidFill>
                <a:latin typeface="Arial"/>
                <a:ea typeface="Arial"/>
                <a:cs typeface="Arial"/>
                <a:sym typeface="Arial"/>
              </a:rPr>
              <a:t>6- أنها ذات طبيعة مغايرة لفلسفة التربية</a:t>
            </a:r>
            <a:r>
              <a:rPr b="0" i="0" lang="ar-JO" sz="2800" u="none" strike="noStrike">
                <a:solidFill>
                  <a:schemeClr val="dk1"/>
                </a:solidFill>
                <a:latin typeface="Arial"/>
                <a:ea typeface="Arial"/>
                <a:cs typeface="Arial"/>
                <a:sym typeface="Arial"/>
              </a:rPr>
              <a:t>.</a:t>
            </a:r>
            <a:endParaRPr/>
          </a:p>
          <a:p>
            <a:pPr indent="0" lvl="0" marL="0" marR="0" rtl="1" algn="just">
              <a:lnSpc>
                <a:spcPct val="150000"/>
              </a:lnSpc>
              <a:spcBef>
                <a:spcPts val="0"/>
              </a:spcBef>
              <a:spcAft>
                <a:spcPts val="0"/>
              </a:spcAft>
              <a:buNone/>
            </a:pPr>
            <a:r>
              <a:rPr b="0" i="0" lang="ar-JO" sz="2800" u="none" strike="noStrike">
                <a:solidFill>
                  <a:schemeClr val="dk1"/>
                </a:solidFill>
                <a:latin typeface="Arial"/>
                <a:ea typeface="Arial"/>
                <a:cs typeface="Arial"/>
                <a:sym typeface="Arial"/>
              </a:rPr>
              <a:t>    فالفلسفة التربوية أوسع وأشمل من حيث الرؤية الفكرية من السياسات التعليمية، والتي تقتصر رؤيتها الفكرية على البنية الاجتماعية والأهداف المجتمعية للمجتمع الذي توجد فيه، والفلسفة التربوية مستقرة وثابتة لأن أغراضها ليست مرحلية كالسياسات التربوية، ولها وظائفها المحددة، فالسياسات التربوية تُعنَى بمشكلات التربية في الواقع،</a:t>
            </a:r>
            <a:endParaRPr/>
          </a:p>
          <a:p>
            <a:pPr indent="0" lvl="0" marL="0" marR="0" rtl="1" algn="just">
              <a:lnSpc>
                <a:spcPct val="150000"/>
              </a:lnSpc>
              <a:spcBef>
                <a:spcPts val="0"/>
              </a:spcBef>
              <a:spcAft>
                <a:spcPts val="0"/>
              </a:spcAft>
              <a:buNone/>
            </a:pPr>
            <a:r>
              <a:rPr b="0" i="0" lang="ar-JO" sz="2800" u="none" strike="noStrike">
                <a:solidFill>
                  <a:schemeClr val="dk1"/>
                </a:solidFill>
                <a:latin typeface="Arial"/>
                <a:ea typeface="Arial"/>
                <a:cs typeface="Arial"/>
                <a:sym typeface="Arial"/>
              </a:rPr>
              <a:t>وتوفر الأسس لتقييم الخطط التربوية الموجودة والمقترحة.</a:t>
            </a:r>
            <a:endParaRPr sz="4000">
              <a:solidFill>
                <a:schemeClr val="dk1"/>
              </a:solidFill>
              <a:latin typeface="Calibri"/>
              <a:ea typeface="Calibri"/>
              <a:cs typeface="Calibri"/>
              <a:sym typeface="Calibri"/>
            </a:endParaRPr>
          </a:p>
        </p:txBody>
      </p:sp>
      <p:pic>
        <p:nvPicPr>
          <p:cNvPr id="314" name="Google Shape;314;p13"/>
          <p:cNvPicPr preferRelativeResize="0"/>
          <p:nvPr/>
        </p:nvPicPr>
        <p:blipFill rotWithShape="1">
          <a:blip r:embed="rId4">
            <a:alphaModFix/>
          </a:blip>
          <a:srcRect b="-90625" l="-200000" r="-199999" t="-90625"/>
          <a:stretch/>
        </p:blipFill>
        <p:spPr>
          <a:xfrm>
            <a:off x="-422433" y="4718401"/>
            <a:ext cx="3048000" cy="1714500"/>
          </a:xfrm>
          <a:prstGeom prst="rect">
            <a:avLst/>
          </a:prstGeom>
          <a:noFill/>
          <a:ln>
            <a:noFill/>
          </a:ln>
        </p:spPr>
      </p:pic>
    </p:spTree>
  </p:cSld>
  <p:clrMapOvr>
    <a:masterClrMapping/>
  </p:clrMapOvr>
  <mc:AlternateContent>
    <mc:Choice Requires="p14">
      <p:transition advTm="77584"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14"/>
                                        </p:tgtEl>
                                        <p:attrNameLst>
                                          <p:attrName>style.visibility</p:attrName>
                                        </p:attrNameLst>
                                      </p:cBhvr>
                                      <p:to>
                                        <p:strVal val="visible"/>
                                      </p:to>
                                    </p:set>
                                    <p:animEffect filter="fade" transition="in">
                                      <p:cBhvr>
                                        <p:cTn dur="1"/>
                                        <p:tgtEl>
                                          <p:spTgt spid="314"/>
                                        </p:tgtEl>
                                      </p:cBhvr>
                                    </p:animEffect>
                                  </p:childTnLst>
                                </p:cTn>
                              </p:par>
                              <p:par>
                                <p:cTn fill="hold" nodeType="withEffect" presetClass="entr" presetID="10" presetSubtype="0">
                                  <p:stCondLst>
                                    <p:cond delay="250"/>
                                  </p:stCondLst>
                                  <p:childTnLst>
                                    <p:set>
                                      <p:cBhvr>
                                        <p:cTn dur="1" fill="hold">
                                          <p:stCondLst>
                                            <p:cond delay="0"/>
                                          </p:stCondLst>
                                        </p:cTn>
                                        <p:tgtEl>
                                          <p:spTgt spid="306"/>
                                        </p:tgtEl>
                                        <p:attrNameLst>
                                          <p:attrName>style.visibility</p:attrName>
                                        </p:attrNameLst>
                                      </p:cBhvr>
                                      <p:to>
                                        <p:strVal val="visible"/>
                                      </p:to>
                                    </p:set>
                                    <p:animEffect filter="fade" transition="in">
                                      <p:cBhvr>
                                        <p:cTn dur="500"/>
                                        <p:tgtEl>
                                          <p:spTgt spid="306"/>
                                        </p:tgtEl>
                                      </p:cBhvr>
                                    </p:animEffect>
                                  </p:childTnLst>
                                </p:cTn>
                              </p:par>
                              <p:par>
                                <p:cTn fill="hold" nodeType="withEffect" presetClass="entr" presetID="10" presetSubtype="0">
                                  <p:stCondLst>
                                    <p:cond delay="250"/>
                                  </p:stCondLst>
                                  <p:childTnLst>
                                    <p:set>
                                      <p:cBhvr>
                                        <p:cTn dur="1" fill="hold">
                                          <p:stCondLst>
                                            <p:cond delay="0"/>
                                          </p:stCondLst>
                                        </p:cTn>
                                        <p:tgtEl>
                                          <p:spTgt spid="305"/>
                                        </p:tgtEl>
                                        <p:attrNameLst>
                                          <p:attrName>style.visibility</p:attrName>
                                        </p:attrNameLst>
                                      </p:cBhvr>
                                      <p:to>
                                        <p:strVal val="visible"/>
                                      </p:to>
                                    </p:set>
                                    <p:animEffect filter="fade" transition="in">
                                      <p:cBhvr>
                                        <p:cTn dur="500"/>
                                        <p:tgtEl>
                                          <p:spTgt spid="3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1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0" name="Google Shape;320;p1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21" name="Google Shape;321;p14"/>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22" name="Google Shape;322;p14"/>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23" name="Google Shape;323;p1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324" name="Google Shape;324;p14"/>
          <p:cNvSpPr/>
          <p:nvPr/>
        </p:nvSpPr>
        <p:spPr>
          <a:xfrm>
            <a:off x="198858"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ar-JO" sz="2800">
                <a:solidFill>
                  <a:srgbClr val="333333"/>
                </a:solidFill>
                <a:latin typeface="Oi"/>
                <a:ea typeface="Oi"/>
                <a:cs typeface="Oi"/>
                <a:sym typeface="Oi"/>
              </a:rPr>
              <a:t>   </a:t>
            </a:r>
            <a:r>
              <a:rPr b="0" i="0" lang="ar-JO" sz="1800" u="none" strike="noStrike">
                <a:solidFill>
                  <a:schemeClr val="lt1"/>
                </a:solidFill>
                <a:latin typeface="Arial"/>
                <a:ea typeface="Arial"/>
                <a:cs typeface="Arial"/>
                <a:sym typeface="Arial"/>
              </a:rPr>
              <a:t>أهاا ذات طبيعة توجيهية، وليست تفصيلية، فالسياسات التربوية في حد ذاتها لا تشتمل على</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تفصيلات لحل كل المشكلات الموجودة في الواقع، ولكنها تحدد الإطار الفكري الذي يستطيع</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من خلاله العاملون في ميدان التربية اتخاذ القرارات المختلفة التي تتناسب مع الموقف والمشكلات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التربوية وبما يتفق مع الأهداف العامة المستمدة من الفلسفة التربوية الموجودة في المجتمع.</a:t>
            </a:r>
            <a:r>
              <a:rPr lang="ar-JO" sz="2800">
                <a:solidFill>
                  <a:srgbClr val="333333"/>
                </a:solidFill>
                <a:latin typeface="Oi"/>
                <a:ea typeface="Oi"/>
                <a:cs typeface="Oi"/>
                <a:sym typeface="Oi"/>
              </a:rPr>
              <a:t>.</a:t>
            </a:r>
            <a:endParaRPr sz="2800">
              <a:solidFill>
                <a:schemeClr val="lt1"/>
              </a:solidFill>
              <a:latin typeface="Calibri"/>
              <a:ea typeface="Calibri"/>
              <a:cs typeface="Calibri"/>
              <a:sym typeface="Calibri"/>
            </a:endParaRPr>
          </a:p>
        </p:txBody>
      </p:sp>
      <p:sp>
        <p:nvSpPr>
          <p:cNvPr id="325" name="Google Shape;325;p14"/>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326" name="Google Shape;326;p14"/>
          <p:cNvSpPr txBox="1"/>
          <p:nvPr/>
        </p:nvSpPr>
        <p:spPr>
          <a:xfrm>
            <a:off x="2639505" y="2372296"/>
            <a:ext cx="6187123"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ثانيًا: العوامل المؤثرة في السياسات التعليمية</a:t>
            </a:r>
            <a:endParaRPr b="1" sz="3200">
              <a:solidFill>
                <a:srgbClr val="00B0F0"/>
              </a:solidFill>
              <a:latin typeface="Calibri"/>
              <a:ea typeface="Calibri"/>
              <a:cs typeface="Calibri"/>
              <a:sym typeface="Calibri"/>
            </a:endParaRPr>
          </a:p>
        </p:txBody>
      </p:sp>
      <p:pic>
        <p:nvPicPr>
          <p:cNvPr id="327" name="Google Shape;327;p14"/>
          <p:cNvPicPr preferRelativeResize="0"/>
          <p:nvPr/>
        </p:nvPicPr>
        <p:blipFill rotWithShape="1">
          <a:blip r:embed="rId4">
            <a:alphaModFix/>
          </a:blip>
          <a:srcRect b="0" l="0" r="0" t="0"/>
          <a:stretch/>
        </p:blipFill>
        <p:spPr>
          <a:xfrm>
            <a:off x="3598783" y="3429000"/>
            <a:ext cx="4857750" cy="2541140"/>
          </a:xfrm>
          <a:prstGeom prst="rect">
            <a:avLst/>
          </a:prstGeom>
          <a:noFill/>
          <a:ln>
            <a:noFill/>
          </a:ln>
        </p:spPr>
      </p:pic>
      <p:pic>
        <p:nvPicPr>
          <p:cNvPr id="328" name="Google Shape;328;p14"/>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832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28"/>
                                        </p:tgtEl>
                                        <p:attrNameLst>
                                          <p:attrName>style.visibility</p:attrName>
                                        </p:attrNameLst>
                                      </p:cBhvr>
                                      <p:to>
                                        <p:strVal val="visible"/>
                                      </p:to>
                                    </p:set>
                                    <p:animEffect filter="fade" transition="in">
                                      <p:cBhvr>
                                        <p:cTn dur="1"/>
                                        <p:tgtEl>
                                          <p:spTgt spid="328"/>
                                        </p:tgtEl>
                                      </p:cBhvr>
                                    </p:animEffect>
                                  </p:childTnLst>
                                </p:cTn>
                              </p:par>
                              <p:par>
                                <p:cTn fill="hold" nodeType="withEffect" presetClass="entr" presetID="10" presetSubtype="0">
                                  <p:stCondLst>
                                    <p:cond delay="250"/>
                                  </p:stCondLst>
                                  <p:childTnLst>
                                    <p:set>
                                      <p:cBhvr>
                                        <p:cTn dur="1" fill="hold">
                                          <p:stCondLst>
                                            <p:cond delay="0"/>
                                          </p:stCondLst>
                                        </p:cTn>
                                        <p:tgtEl>
                                          <p:spTgt spid="320"/>
                                        </p:tgtEl>
                                        <p:attrNameLst>
                                          <p:attrName>style.visibility</p:attrName>
                                        </p:attrNameLst>
                                      </p:cBhvr>
                                      <p:to>
                                        <p:strVal val="visible"/>
                                      </p:to>
                                    </p:set>
                                    <p:animEffect filter="fade" transition="in">
                                      <p:cBhvr>
                                        <p:cTn dur="500"/>
                                        <p:tgtEl>
                                          <p:spTgt spid="320"/>
                                        </p:tgtEl>
                                      </p:cBhvr>
                                    </p:animEffect>
                                  </p:childTnLst>
                                </p:cTn>
                              </p:par>
                              <p:par>
                                <p:cTn fill="hold" nodeType="withEffect" presetClass="entr" presetID="10" presetSubtype="0">
                                  <p:stCondLst>
                                    <p:cond delay="25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15"/>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4" name="Google Shape;334;p15"/>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35" name="Google Shape;335;p15"/>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36" name="Google Shape;336;p15"/>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37" name="Google Shape;337;p1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338" name="Google Shape;338;p15"/>
          <p:cNvSpPr/>
          <p:nvPr/>
        </p:nvSpPr>
        <p:spPr>
          <a:xfrm>
            <a:off x="198858"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ar-JO" sz="2800">
                <a:solidFill>
                  <a:srgbClr val="333333"/>
                </a:solidFill>
                <a:latin typeface="Oi"/>
                <a:ea typeface="Oi"/>
                <a:cs typeface="Oi"/>
                <a:sym typeface="Oi"/>
              </a:rPr>
              <a:t>   </a:t>
            </a:r>
            <a:r>
              <a:rPr b="0" i="0" lang="ar-JO" sz="1800" u="none" strike="noStrike">
                <a:solidFill>
                  <a:schemeClr val="lt1"/>
                </a:solidFill>
                <a:latin typeface="Arial"/>
                <a:ea typeface="Arial"/>
                <a:cs typeface="Arial"/>
                <a:sym typeface="Arial"/>
              </a:rPr>
              <a:t>أهاا ذات طبيعة توجيهية، وليست تفصيلية، فالسياسات التربوية في حد ذاتها لا تشتمل على</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تفصيلات لحل كل المشكلات الموجودة في الواقع، ولكنها تحدد الإطار الفكري الذي يستطيع</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من خلاله العاملون في ميدان التربية اتخاذ القرارات المختلفة التي تتناسب مع الموقف والمشكلات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التربوية وبما يتفق مع الأهداف العامة المستمدة من الفلسفة التربوية الموجودة في المجتمع.</a:t>
            </a:r>
            <a:r>
              <a:rPr lang="ar-JO" sz="2800">
                <a:solidFill>
                  <a:srgbClr val="333333"/>
                </a:solidFill>
                <a:latin typeface="Oi"/>
                <a:ea typeface="Oi"/>
                <a:cs typeface="Oi"/>
                <a:sym typeface="Oi"/>
              </a:rPr>
              <a:t>.</a:t>
            </a:r>
            <a:endParaRPr sz="2800">
              <a:solidFill>
                <a:schemeClr val="lt1"/>
              </a:solidFill>
              <a:latin typeface="Calibri"/>
              <a:ea typeface="Calibri"/>
              <a:cs typeface="Calibri"/>
              <a:sym typeface="Calibri"/>
            </a:endParaRPr>
          </a:p>
        </p:txBody>
      </p:sp>
      <p:sp>
        <p:nvSpPr>
          <p:cNvPr id="339" name="Google Shape;339;p15"/>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grpSp>
        <p:nvGrpSpPr>
          <p:cNvPr id="340" name="Google Shape;340;p15"/>
          <p:cNvGrpSpPr/>
          <p:nvPr/>
        </p:nvGrpSpPr>
        <p:grpSpPr>
          <a:xfrm>
            <a:off x="3542538" y="1309319"/>
            <a:ext cx="4605479" cy="4750078"/>
            <a:chOff x="2158196" y="0"/>
            <a:chExt cx="4605479" cy="4750078"/>
          </a:xfrm>
        </p:grpSpPr>
        <p:sp>
          <p:nvSpPr>
            <p:cNvPr id="341" name="Google Shape;341;p15"/>
            <p:cNvSpPr/>
            <p:nvPr/>
          </p:nvSpPr>
          <p:spPr>
            <a:xfrm>
              <a:off x="3470758" y="1557692"/>
              <a:ext cx="1979895" cy="1712689"/>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15"/>
            <p:cNvSpPr txBox="1"/>
            <p:nvPr/>
          </p:nvSpPr>
          <p:spPr>
            <a:xfrm>
              <a:off x="3798854" y="1841509"/>
              <a:ext cx="1323703" cy="1145055"/>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العوامل المؤثرة في سياسات التعليم</a:t>
              </a:r>
              <a:endParaRPr sz="2100">
                <a:solidFill>
                  <a:schemeClr val="lt1"/>
                </a:solidFill>
                <a:latin typeface="Calibri"/>
                <a:ea typeface="Calibri"/>
                <a:cs typeface="Calibri"/>
                <a:sym typeface="Calibri"/>
              </a:endParaRPr>
            </a:p>
          </p:txBody>
        </p:sp>
        <p:sp>
          <p:nvSpPr>
            <p:cNvPr id="343" name="Google Shape;343;p15"/>
            <p:cNvSpPr/>
            <p:nvPr/>
          </p:nvSpPr>
          <p:spPr>
            <a:xfrm>
              <a:off x="4710552" y="738286"/>
              <a:ext cx="747008" cy="643646"/>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15"/>
            <p:cNvSpPr/>
            <p:nvPr/>
          </p:nvSpPr>
          <p:spPr>
            <a:xfrm>
              <a:off x="3653135" y="0"/>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15"/>
            <p:cNvSpPr txBox="1"/>
            <p:nvPr/>
          </p:nvSpPr>
          <p:spPr>
            <a:xfrm>
              <a:off x="3922019" y="232617"/>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التاريخية</a:t>
              </a:r>
              <a:endParaRPr sz="2100">
                <a:solidFill>
                  <a:schemeClr val="lt1"/>
                </a:solidFill>
                <a:latin typeface="Calibri"/>
                <a:ea typeface="Calibri"/>
                <a:cs typeface="Calibri"/>
                <a:sym typeface="Calibri"/>
              </a:endParaRPr>
            </a:p>
          </p:txBody>
        </p:sp>
        <p:sp>
          <p:nvSpPr>
            <p:cNvPr id="346" name="Google Shape;346;p15"/>
            <p:cNvSpPr/>
            <p:nvPr/>
          </p:nvSpPr>
          <p:spPr>
            <a:xfrm>
              <a:off x="5582370" y="1941563"/>
              <a:ext cx="747008" cy="643646"/>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5"/>
            <p:cNvSpPr/>
            <p:nvPr/>
          </p:nvSpPr>
          <p:spPr>
            <a:xfrm>
              <a:off x="5141165" y="863346"/>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5"/>
            <p:cNvSpPr txBox="1"/>
            <p:nvPr/>
          </p:nvSpPr>
          <p:spPr>
            <a:xfrm>
              <a:off x="5410049" y="1095963"/>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الجغرافية</a:t>
              </a:r>
              <a:endParaRPr sz="2100">
                <a:solidFill>
                  <a:schemeClr val="lt1"/>
                </a:solidFill>
                <a:latin typeface="Calibri"/>
                <a:ea typeface="Calibri"/>
                <a:cs typeface="Calibri"/>
                <a:sym typeface="Calibri"/>
              </a:endParaRPr>
            </a:p>
          </p:txBody>
        </p:sp>
        <p:sp>
          <p:nvSpPr>
            <p:cNvPr id="349" name="Google Shape;349;p15"/>
            <p:cNvSpPr/>
            <p:nvPr/>
          </p:nvSpPr>
          <p:spPr>
            <a:xfrm>
              <a:off x="4976749" y="3299836"/>
              <a:ext cx="747008" cy="643646"/>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5"/>
            <p:cNvSpPr/>
            <p:nvPr/>
          </p:nvSpPr>
          <p:spPr>
            <a:xfrm>
              <a:off x="5141165" y="2560584"/>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5"/>
            <p:cNvSpPr txBox="1"/>
            <p:nvPr/>
          </p:nvSpPr>
          <p:spPr>
            <a:xfrm>
              <a:off x="5410049" y="2793201"/>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المشاركة المجتمعية</a:t>
              </a:r>
              <a:endParaRPr sz="2100">
                <a:solidFill>
                  <a:schemeClr val="lt1"/>
                </a:solidFill>
                <a:latin typeface="Calibri"/>
                <a:ea typeface="Calibri"/>
                <a:cs typeface="Calibri"/>
                <a:sym typeface="Calibri"/>
              </a:endParaRPr>
            </a:p>
          </p:txBody>
        </p:sp>
        <p:sp>
          <p:nvSpPr>
            <p:cNvPr id="352" name="Google Shape;352;p15"/>
            <p:cNvSpPr/>
            <p:nvPr/>
          </p:nvSpPr>
          <p:spPr>
            <a:xfrm>
              <a:off x="3474442" y="3440830"/>
              <a:ext cx="747008" cy="643646"/>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5"/>
            <p:cNvSpPr/>
            <p:nvPr/>
          </p:nvSpPr>
          <p:spPr>
            <a:xfrm>
              <a:off x="3621771" y="3346417"/>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5"/>
            <p:cNvSpPr txBox="1"/>
            <p:nvPr/>
          </p:nvSpPr>
          <p:spPr>
            <a:xfrm>
              <a:off x="3890655" y="3579034"/>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التكنولوجي</a:t>
              </a:r>
              <a:endParaRPr sz="2100">
                <a:solidFill>
                  <a:schemeClr val="lt1"/>
                </a:solidFill>
                <a:latin typeface="Calibri"/>
                <a:ea typeface="Calibri"/>
                <a:cs typeface="Calibri"/>
                <a:sym typeface="Calibri"/>
              </a:endParaRPr>
            </a:p>
          </p:txBody>
        </p:sp>
        <p:sp>
          <p:nvSpPr>
            <p:cNvPr id="355" name="Google Shape;355;p15"/>
            <p:cNvSpPr/>
            <p:nvPr/>
          </p:nvSpPr>
          <p:spPr>
            <a:xfrm>
              <a:off x="2588348" y="2238036"/>
              <a:ext cx="747008" cy="643646"/>
            </a:xfrm>
            <a:prstGeom prst="hexagon">
              <a:avLst>
                <a:gd fmla="val 28900" name="adj"/>
                <a:gd fmla="val 115470" name="vf"/>
              </a:avLst>
            </a:prstGeom>
            <a:solidFill>
              <a:srgbClr val="CCD3E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5"/>
            <p:cNvSpPr/>
            <p:nvPr/>
          </p:nvSpPr>
          <p:spPr>
            <a:xfrm>
              <a:off x="2158196" y="2561550"/>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5"/>
            <p:cNvSpPr txBox="1"/>
            <p:nvPr/>
          </p:nvSpPr>
          <p:spPr>
            <a:xfrm>
              <a:off x="2427080" y="2794167"/>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الاجتماعية</a:t>
              </a:r>
              <a:endParaRPr sz="2100">
                <a:solidFill>
                  <a:schemeClr val="lt1"/>
                </a:solidFill>
                <a:latin typeface="Calibri"/>
                <a:ea typeface="Calibri"/>
                <a:cs typeface="Calibri"/>
                <a:sym typeface="Calibri"/>
              </a:endParaRPr>
            </a:p>
          </p:txBody>
        </p:sp>
        <p:sp>
          <p:nvSpPr>
            <p:cNvPr id="358" name="Google Shape;358;p15"/>
            <p:cNvSpPr/>
            <p:nvPr/>
          </p:nvSpPr>
          <p:spPr>
            <a:xfrm>
              <a:off x="2158196" y="861414"/>
              <a:ext cx="1622510" cy="1403661"/>
            </a:xfrm>
            <a:prstGeom prst="hexagon">
              <a:avLst>
                <a:gd fmla="val 28570" name="adj"/>
                <a:gd fmla="val 115470" name="vf"/>
              </a:avLst>
            </a:prstGeom>
            <a:solidFill>
              <a:srgbClr val="4372C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5"/>
            <p:cNvSpPr txBox="1"/>
            <p:nvPr/>
          </p:nvSpPr>
          <p:spPr>
            <a:xfrm>
              <a:off x="2427080" y="1094031"/>
              <a:ext cx="1084742" cy="938427"/>
            </a:xfrm>
            <a:prstGeom prst="rect">
              <a:avLst/>
            </a:prstGeom>
            <a:noFill/>
            <a:ln>
              <a:noFill/>
            </a:ln>
          </p:spPr>
          <p:txBody>
            <a:bodyPr anchorCtr="0" anchor="ctr" bIns="26650" lIns="26650" spcFirstLastPara="1" rIns="26650" wrap="square" tIns="26650">
              <a:noAutofit/>
            </a:bodyPr>
            <a:lstStyle/>
            <a:p>
              <a:pPr indent="0" lvl="0" marL="0" marR="0" rtl="0" algn="ctr">
                <a:lnSpc>
                  <a:spcPct val="90000"/>
                </a:lnSpc>
                <a:spcBef>
                  <a:spcPts val="0"/>
                </a:spcBef>
                <a:spcAft>
                  <a:spcPts val="0"/>
                </a:spcAft>
                <a:buClr>
                  <a:schemeClr val="lt1"/>
                </a:buClr>
                <a:buSzPts val="2100"/>
                <a:buFont typeface="Calibri"/>
                <a:buNone/>
              </a:pPr>
              <a:r>
                <a:rPr lang="ar-JO" sz="2100">
                  <a:solidFill>
                    <a:schemeClr val="lt1"/>
                  </a:solidFill>
                  <a:latin typeface="Calibri"/>
                  <a:ea typeface="Calibri"/>
                  <a:cs typeface="Calibri"/>
                  <a:sym typeface="Calibri"/>
                </a:rPr>
                <a:t>الاقتصادية</a:t>
              </a:r>
              <a:endParaRPr sz="2100">
                <a:solidFill>
                  <a:schemeClr val="lt1"/>
                </a:solidFill>
                <a:latin typeface="Calibri"/>
                <a:ea typeface="Calibri"/>
                <a:cs typeface="Calibri"/>
                <a:sym typeface="Calibri"/>
              </a:endParaRPr>
            </a:p>
          </p:txBody>
        </p:sp>
      </p:grpSp>
      <p:pic>
        <p:nvPicPr>
          <p:cNvPr id="360" name="Google Shape;360;p15"/>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3824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1"/>
                                        <p:tgtEl>
                                          <p:spTgt spid="360"/>
                                        </p:tgtEl>
                                      </p:cBhvr>
                                    </p:animEffect>
                                  </p:childTnLst>
                                </p:cTn>
                              </p:par>
                              <p:par>
                                <p:cTn fill="hold" nodeType="withEffect" presetClass="entr" presetID="10" presetSubtype="0">
                                  <p:stCondLst>
                                    <p:cond delay="250"/>
                                  </p:stCondLst>
                                  <p:childTnLst>
                                    <p:set>
                                      <p:cBhvr>
                                        <p:cTn dur="1" fill="hold">
                                          <p:stCondLst>
                                            <p:cond delay="0"/>
                                          </p:stCondLst>
                                        </p:cTn>
                                        <p:tgtEl>
                                          <p:spTgt spid="334"/>
                                        </p:tgtEl>
                                        <p:attrNameLst>
                                          <p:attrName>style.visibility</p:attrName>
                                        </p:attrNameLst>
                                      </p:cBhvr>
                                      <p:to>
                                        <p:strVal val="visible"/>
                                      </p:to>
                                    </p:set>
                                    <p:animEffect filter="fade" transition="in">
                                      <p:cBhvr>
                                        <p:cTn dur="500"/>
                                        <p:tgtEl>
                                          <p:spTgt spid="334"/>
                                        </p:tgtEl>
                                      </p:cBhvr>
                                    </p:animEffect>
                                  </p:childTnLst>
                                </p:cTn>
                              </p:par>
                              <p:par>
                                <p:cTn fill="hold" nodeType="withEffect" presetClass="entr" presetID="10" presetSubtype="0">
                                  <p:stCondLst>
                                    <p:cond delay="250"/>
                                  </p:stCondLst>
                                  <p:childTnLst>
                                    <p:set>
                                      <p:cBhvr>
                                        <p:cTn dur="1" fill="hold">
                                          <p:stCondLst>
                                            <p:cond delay="0"/>
                                          </p:stCondLst>
                                        </p:cTn>
                                        <p:tgtEl>
                                          <p:spTgt spid="333"/>
                                        </p:tgtEl>
                                        <p:attrNameLst>
                                          <p:attrName>style.visibility</p:attrName>
                                        </p:attrNameLst>
                                      </p:cBhvr>
                                      <p:to>
                                        <p:strVal val="visible"/>
                                      </p:to>
                                    </p:set>
                                    <p:animEffect filter="fade" transition="in">
                                      <p:cBhvr>
                                        <p:cTn dur="500"/>
                                        <p:tgtEl>
                                          <p:spTgt spid="3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16"/>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6" name="Google Shape;366;p16"/>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67" name="Google Shape;367;p16"/>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68" name="Google Shape;368;p16"/>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69" name="Google Shape;369;p1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370" name="Google Shape;370;p16"/>
          <p:cNvSpPr/>
          <p:nvPr/>
        </p:nvSpPr>
        <p:spPr>
          <a:xfrm>
            <a:off x="626110" y="1367331"/>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r">
              <a:spcBef>
                <a:spcPts val="0"/>
              </a:spcBef>
              <a:spcAft>
                <a:spcPts val="0"/>
              </a:spcAft>
              <a:buNone/>
            </a:pPr>
            <a:r>
              <a:rPr lang="ar-JO" sz="2800">
                <a:solidFill>
                  <a:schemeClr val="lt1"/>
                </a:solidFill>
                <a:latin typeface="Arial"/>
                <a:ea typeface="Arial"/>
                <a:cs typeface="Arial"/>
                <a:sym typeface="Arial"/>
              </a:rPr>
              <a:t>لاختلاف تخصصاتجع</a:t>
            </a:r>
            <a:endParaRPr sz="2800">
              <a:solidFill>
                <a:schemeClr val="dk1"/>
              </a:solidFill>
              <a:latin typeface="Arial"/>
              <a:ea typeface="Arial"/>
              <a:cs typeface="Arial"/>
              <a:sym typeface="Arial"/>
            </a:endParaRPr>
          </a:p>
          <a:p>
            <a:pPr indent="0" lvl="0" marL="0" marR="0" rtl="0" algn="l">
              <a:spcBef>
                <a:spcPts val="0"/>
              </a:spcBef>
              <a:spcAft>
                <a:spcPts val="0"/>
              </a:spcAft>
              <a:buNone/>
            </a:pPr>
            <a:r>
              <a:rPr lang="ar-JO" sz="2800">
                <a:solidFill>
                  <a:schemeClr val="dk1"/>
                </a:solidFill>
                <a:latin typeface="Arial"/>
                <a:ea typeface="Arial"/>
                <a:cs typeface="Arial"/>
                <a:sym typeface="Arial"/>
              </a:rPr>
              <a:t> </a:t>
            </a:r>
            <a:r>
              <a:rPr b="1" i="0" lang="ar-JO" sz="1800" u="none" strike="noStrike">
                <a:solidFill>
                  <a:schemeClr val="lt1"/>
                </a:solidFill>
                <a:latin typeface="Arial"/>
                <a:ea typeface="Arial"/>
                <a:cs typeface="Arial"/>
                <a:sym typeface="Arial"/>
              </a:rPr>
              <a:t>1 العوامل التاريخية:</a:t>
            </a:r>
            <a:endParaRPr/>
          </a:p>
          <a:p>
            <a:pPr indent="0" lvl="0" marL="0" marR="0" rtl="0" algn="l">
              <a:spcBef>
                <a:spcPts val="0"/>
              </a:spcBef>
              <a:spcAft>
                <a:spcPts val="0"/>
              </a:spcAft>
              <a:buNone/>
            </a:pPr>
            <a:r>
              <a:rPr b="1" i="0" lang="ar-JO" sz="1800" u="none" strike="noStrike">
                <a:solidFill>
                  <a:schemeClr val="lt1"/>
                </a:solidFill>
                <a:latin typeface="Arial"/>
                <a:ea typeface="Arial"/>
                <a:cs typeface="Arial"/>
                <a:sym typeface="Arial"/>
              </a:rPr>
              <a:t>تم التأكيد على أهمية الظروف التاريخية للمجتمع في بناء شخصيته القومية، وأهمية تاريخ التربية وتاريخ</a:t>
            </a:r>
            <a:endParaRPr/>
          </a:p>
          <a:p>
            <a:pPr indent="0" lvl="0" marL="0" marR="0" rtl="0" algn="l">
              <a:spcBef>
                <a:spcPts val="0"/>
              </a:spcBef>
              <a:spcAft>
                <a:spcPts val="0"/>
              </a:spcAft>
              <a:buNone/>
            </a:pPr>
            <a:r>
              <a:rPr b="1" i="0" lang="ar-JO" sz="1800" u="none" strike="noStrike">
                <a:solidFill>
                  <a:schemeClr val="lt1"/>
                </a:solidFill>
                <a:latin typeface="Arial"/>
                <a:ea typeface="Arial"/>
                <a:cs typeface="Arial"/>
                <a:sym typeface="Arial"/>
              </a:rPr>
              <a:t>التعليم في حاضر النظام التعليمي، وأن الظروف التاريخية التي مرت بها المجتمعات - أيا كان موقعها الجغرافي</a:t>
            </a:r>
            <a:endParaRPr/>
          </a:p>
          <a:p>
            <a:pPr indent="0" lvl="0" marL="0" marR="0" rtl="0" algn="l">
              <a:spcBef>
                <a:spcPts val="0"/>
              </a:spcBef>
              <a:spcAft>
                <a:spcPts val="0"/>
              </a:spcAft>
              <a:buNone/>
            </a:pPr>
            <a:r>
              <a:rPr b="1" i="0" lang="ar-JO" sz="1800" u="none" strike="noStrike">
                <a:solidFill>
                  <a:schemeClr val="lt1"/>
                </a:solidFill>
                <a:latin typeface="Arial"/>
                <a:ea typeface="Arial"/>
                <a:cs typeface="Arial"/>
                <a:sym typeface="Arial"/>
              </a:rPr>
              <a:t>ونظمها السياسية - تقف بدرجة كبيرة وراء ما وصلت إليه من تقدم أو تخلف.</a:t>
            </a:r>
            <a:endParaRPr b="0" i="0" sz="2800">
              <a:solidFill>
                <a:schemeClr val="dk1"/>
              </a:solidFill>
              <a:latin typeface="Arial"/>
              <a:ea typeface="Arial"/>
              <a:cs typeface="Arial"/>
              <a:sym typeface="Arial"/>
            </a:endParaRPr>
          </a:p>
        </p:txBody>
      </p:sp>
      <p:sp>
        <p:nvSpPr>
          <p:cNvPr id="371" name="Google Shape;371;p16"/>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372" name="Google Shape;372;p16"/>
          <p:cNvSpPr txBox="1"/>
          <p:nvPr/>
        </p:nvSpPr>
        <p:spPr>
          <a:xfrm>
            <a:off x="3598783" y="1521425"/>
            <a:ext cx="675143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العوامل المؤثرة في سياسات التعليم</a:t>
            </a:r>
            <a:endParaRPr b="1" sz="3200">
              <a:solidFill>
                <a:srgbClr val="00B0F0"/>
              </a:solidFill>
              <a:latin typeface="Calibri"/>
              <a:ea typeface="Calibri"/>
              <a:cs typeface="Calibri"/>
              <a:sym typeface="Calibri"/>
            </a:endParaRPr>
          </a:p>
        </p:txBody>
      </p:sp>
      <p:sp>
        <p:nvSpPr>
          <p:cNvPr id="373" name="Google Shape;373;p16"/>
          <p:cNvSpPr txBox="1"/>
          <p:nvPr/>
        </p:nvSpPr>
        <p:spPr>
          <a:xfrm>
            <a:off x="1127760" y="2661745"/>
            <a:ext cx="10066266" cy="3100529"/>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1</a:t>
            </a:r>
            <a:r>
              <a:rPr b="1" i="0" lang="ar-JO" sz="3200" u="none" strike="noStrike">
                <a:solidFill>
                  <a:schemeClr val="dk1"/>
                </a:solidFill>
                <a:latin typeface="Arial"/>
                <a:ea typeface="Arial"/>
                <a:cs typeface="Arial"/>
                <a:sym typeface="Arial"/>
              </a:rPr>
              <a:t> العوامل التاريخية:</a:t>
            </a:r>
            <a:endParaRPr/>
          </a:p>
          <a:p>
            <a:pPr indent="0" lvl="0" marL="0" marR="0" rtl="1" algn="r">
              <a:lnSpc>
                <a:spcPct val="150000"/>
              </a:lnSpc>
              <a:spcBef>
                <a:spcPts val="0"/>
              </a:spcBef>
              <a:spcAft>
                <a:spcPts val="0"/>
              </a:spcAft>
              <a:buNone/>
            </a:pPr>
            <a:r>
              <a:rPr i="0" lang="ar-JO" sz="2800" u="none" strike="noStrike">
                <a:solidFill>
                  <a:schemeClr val="dk1"/>
                </a:solidFill>
                <a:latin typeface="Arial"/>
                <a:ea typeface="Arial"/>
                <a:cs typeface="Arial"/>
                <a:sym typeface="Arial"/>
              </a:rPr>
              <a:t>   تتأثر السياسات التعليمية بالظروف التاريخية التي تَمرُّ بها المجتمعات على مر الأعوم وتسهم في بناء شخصيته القومية، مما ينعكس على حاضر النظام التعليمي، وأن الظروف التاريخية التي مرت بها المجتمعات - أيا كان موقعها الجغرافي ونظمها السياسية - تقف بدرجة كبيرة وراء ما وصلت إليه من تقدم أو تخلف.</a:t>
            </a:r>
            <a:endParaRPr sz="2800">
              <a:solidFill>
                <a:schemeClr val="dk1"/>
              </a:solidFill>
              <a:latin typeface="Calibri"/>
              <a:ea typeface="Calibri"/>
              <a:cs typeface="Calibri"/>
              <a:sym typeface="Calibri"/>
            </a:endParaRPr>
          </a:p>
        </p:txBody>
      </p:sp>
      <p:pic>
        <p:nvPicPr>
          <p:cNvPr id="374" name="Google Shape;374;p16"/>
          <p:cNvPicPr preferRelativeResize="0"/>
          <p:nvPr/>
        </p:nvPicPr>
        <p:blipFill rotWithShape="1">
          <a:blip r:embed="rId4">
            <a:alphaModFix/>
          </a:blip>
          <a:srcRect b="0" l="0" r="0" t="0"/>
          <a:stretch/>
        </p:blipFill>
        <p:spPr>
          <a:xfrm>
            <a:off x="641390" y="1355548"/>
            <a:ext cx="2248075" cy="1374428"/>
          </a:xfrm>
          <a:prstGeom prst="rect">
            <a:avLst/>
          </a:prstGeom>
          <a:noFill/>
          <a:ln>
            <a:noFill/>
          </a:ln>
        </p:spPr>
      </p:pic>
      <p:pic>
        <p:nvPicPr>
          <p:cNvPr id="375" name="Google Shape;375;p16"/>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739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75"/>
                                        </p:tgtEl>
                                        <p:attrNameLst>
                                          <p:attrName>style.visibility</p:attrName>
                                        </p:attrNameLst>
                                      </p:cBhvr>
                                      <p:to>
                                        <p:strVal val="visible"/>
                                      </p:to>
                                    </p:set>
                                    <p:animEffect filter="fade" transition="in">
                                      <p:cBhvr>
                                        <p:cTn dur="1"/>
                                        <p:tgtEl>
                                          <p:spTgt spid="375"/>
                                        </p:tgtEl>
                                      </p:cBhvr>
                                    </p:animEffect>
                                  </p:childTnLst>
                                </p:cTn>
                              </p:par>
                              <p:par>
                                <p:cTn fill="hold" nodeType="withEffect" presetClass="entr" presetID="10" presetSubtype="0">
                                  <p:stCondLst>
                                    <p:cond delay="250"/>
                                  </p:stCondLst>
                                  <p:childTnLst>
                                    <p:set>
                                      <p:cBhvr>
                                        <p:cTn dur="1" fill="hold">
                                          <p:stCondLst>
                                            <p:cond delay="0"/>
                                          </p:stCondLst>
                                        </p:cTn>
                                        <p:tgtEl>
                                          <p:spTgt spid="366"/>
                                        </p:tgtEl>
                                        <p:attrNameLst>
                                          <p:attrName>style.visibility</p:attrName>
                                        </p:attrNameLst>
                                      </p:cBhvr>
                                      <p:to>
                                        <p:strVal val="visible"/>
                                      </p:to>
                                    </p:set>
                                    <p:animEffect filter="fade" transition="in">
                                      <p:cBhvr>
                                        <p:cTn dur="500"/>
                                        <p:tgtEl>
                                          <p:spTgt spid="366"/>
                                        </p:tgtEl>
                                      </p:cBhvr>
                                    </p:animEffect>
                                  </p:childTnLst>
                                </p:cTn>
                              </p:par>
                              <p:par>
                                <p:cTn fill="hold" nodeType="withEffect" presetClass="entr" presetID="10" presetSubtype="0">
                                  <p:stCondLst>
                                    <p:cond delay="250"/>
                                  </p:stCondLst>
                                  <p:childTnLst>
                                    <p:set>
                                      <p:cBhvr>
                                        <p:cTn dur="1" fill="hold">
                                          <p:stCondLst>
                                            <p:cond delay="0"/>
                                          </p:stCondLst>
                                        </p:cTn>
                                        <p:tgtEl>
                                          <p:spTgt spid="365"/>
                                        </p:tgtEl>
                                        <p:attrNameLst>
                                          <p:attrName>style.visibility</p:attrName>
                                        </p:attrNameLst>
                                      </p:cBhvr>
                                      <p:to>
                                        <p:strVal val="visible"/>
                                      </p:to>
                                    </p:set>
                                    <p:animEffect filter="fade" transition="in">
                                      <p:cBhvr>
                                        <p:cTn dur="500"/>
                                        <p:tgtEl>
                                          <p:spTgt spid="36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1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1" name="Google Shape;381;p17"/>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82" name="Google Shape;382;p17"/>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83" name="Google Shape;383;p17"/>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84" name="Google Shape;384;p1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385" name="Google Shape;385;p17"/>
          <p:cNvSpPr/>
          <p:nvPr/>
        </p:nvSpPr>
        <p:spPr>
          <a:xfrm>
            <a:off x="626110"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i="1" sz="3200">
              <a:solidFill>
                <a:srgbClr val="00B0F0"/>
              </a:solidFill>
              <a:latin typeface="Calibri"/>
              <a:ea typeface="Calibri"/>
              <a:cs typeface="Calibri"/>
              <a:sym typeface="Calibri"/>
            </a:endParaRPr>
          </a:p>
        </p:txBody>
      </p:sp>
      <p:sp>
        <p:nvSpPr>
          <p:cNvPr id="386" name="Google Shape;386;p17"/>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387" name="Google Shape;387;p17"/>
          <p:cNvSpPr txBox="1"/>
          <p:nvPr/>
        </p:nvSpPr>
        <p:spPr>
          <a:xfrm>
            <a:off x="2462981" y="1304898"/>
            <a:ext cx="7034107"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lang="ar-JO" sz="2800">
                <a:solidFill>
                  <a:schemeClr val="dk1"/>
                </a:solidFill>
                <a:latin typeface="Arial"/>
                <a:ea typeface="Arial"/>
                <a:cs typeface="Arial"/>
                <a:sym typeface="Arial"/>
              </a:rPr>
              <a:t> </a:t>
            </a:r>
            <a:r>
              <a:rPr b="1" lang="ar-JO" sz="2800">
                <a:solidFill>
                  <a:srgbClr val="00B0F0"/>
                </a:solidFill>
                <a:latin typeface="Arabic Typesetting"/>
                <a:ea typeface="Arabic Typesetting"/>
                <a:cs typeface="Arabic Typesetting"/>
                <a:sym typeface="Arabic Typesetting"/>
              </a:rPr>
              <a:t>العوامل المؤثرة في سياسات التعليم</a:t>
            </a:r>
            <a:endParaRPr sz="2800">
              <a:solidFill>
                <a:schemeClr val="dk1"/>
              </a:solidFill>
              <a:latin typeface="Calibri"/>
              <a:ea typeface="Calibri"/>
              <a:cs typeface="Calibri"/>
              <a:sym typeface="Calibri"/>
            </a:endParaRPr>
          </a:p>
        </p:txBody>
      </p:sp>
      <p:sp>
        <p:nvSpPr>
          <p:cNvPr id="388" name="Google Shape;388;p17"/>
          <p:cNvSpPr txBox="1"/>
          <p:nvPr/>
        </p:nvSpPr>
        <p:spPr>
          <a:xfrm>
            <a:off x="1127760" y="2014538"/>
            <a:ext cx="9771297" cy="3255507"/>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lang="ar-JO" sz="2400">
                <a:solidFill>
                  <a:schemeClr val="dk1"/>
                </a:solidFill>
                <a:latin typeface="Arial"/>
                <a:ea typeface="Arial"/>
                <a:cs typeface="Arial"/>
                <a:sym typeface="Arial"/>
              </a:rPr>
              <a:t>2-</a:t>
            </a:r>
            <a:r>
              <a:rPr b="1" lang="ar-JO" sz="3000">
                <a:solidFill>
                  <a:schemeClr val="dk1"/>
                </a:solidFill>
                <a:latin typeface="Arial"/>
                <a:ea typeface="Arial"/>
                <a:cs typeface="Arial"/>
                <a:sym typeface="Arial"/>
              </a:rPr>
              <a:t> العوامل الاقتصادية</a:t>
            </a:r>
            <a:endParaRPr/>
          </a:p>
          <a:p>
            <a:pPr indent="0" lvl="0" marL="0" marR="0" rtl="1" algn="r">
              <a:lnSpc>
                <a:spcPct val="150000"/>
              </a:lnSpc>
              <a:spcBef>
                <a:spcPts val="0"/>
              </a:spcBef>
              <a:spcAft>
                <a:spcPts val="0"/>
              </a:spcAft>
              <a:buNone/>
            </a:pPr>
            <a:r>
              <a:rPr b="0" i="0" lang="ar-JO" sz="2400" u="none" strike="noStrike">
                <a:solidFill>
                  <a:schemeClr val="dk1"/>
                </a:solidFill>
                <a:latin typeface="Arial"/>
                <a:ea typeface="Arial"/>
                <a:cs typeface="Arial"/>
                <a:sym typeface="Arial"/>
              </a:rPr>
              <a:t>    لا شك بأن العلاقة بين الاقتصاد ونظام التعليم علاقة تبادلية، حيث يتأثر كلاهما بالآخر، فالدول الغنية ذات الاقتصاد القوي تكون أنظمتها التعليمية قوية تبعاً لذلك، ويظهر هذا في نوع الخدمات التعليمية، وتوفر الأجهزة التعليمية، والأدوات، والمباني، وارتفاع مستوى تأهيل المعلمين، وتدريبهم، أما الدول الفقيرة ذات</a:t>
            </a:r>
            <a:r>
              <a:rPr lang="ar-JO" sz="2400">
                <a:solidFill>
                  <a:schemeClr val="dk1"/>
                </a:solidFill>
                <a:latin typeface="Arial"/>
                <a:ea typeface="Arial"/>
                <a:cs typeface="Arial"/>
                <a:sym typeface="Arial"/>
              </a:rPr>
              <a:t> </a:t>
            </a:r>
            <a:r>
              <a:rPr b="0" i="0" lang="ar-JO" sz="2400" u="none" strike="noStrike">
                <a:solidFill>
                  <a:schemeClr val="dk1"/>
                </a:solidFill>
                <a:latin typeface="Arial"/>
                <a:ea typeface="Arial"/>
                <a:cs typeface="Arial"/>
                <a:sym typeface="Arial"/>
              </a:rPr>
              <a:t>الاقتصاد الضعيف فإن أنظمتها التعليمية تكون ضعيفة، وخدماتها كذلك، وعموماً إن أثر الاقتصاد على نظام التعليم يظهر في كل جوانبه؛ مدخلاته، وعملياته، ومخرجاته</a:t>
            </a:r>
            <a:r>
              <a:rPr lang="ar-JO" sz="2400">
                <a:solidFill>
                  <a:schemeClr val="dk1"/>
                </a:solidFill>
                <a:latin typeface="Arial"/>
                <a:ea typeface="Arial"/>
                <a:cs typeface="Arial"/>
                <a:sym typeface="Arial"/>
              </a:rPr>
              <a:t>.</a:t>
            </a:r>
            <a:endParaRPr b="0" i="0" sz="2000" u="none" strike="noStrike">
              <a:solidFill>
                <a:schemeClr val="dk1"/>
              </a:solidFill>
              <a:latin typeface="Arial"/>
              <a:ea typeface="Arial"/>
              <a:cs typeface="Arial"/>
              <a:sym typeface="Arial"/>
            </a:endParaRPr>
          </a:p>
        </p:txBody>
      </p:sp>
      <p:pic>
        <p:nvPicPr>
          <p:cNvPr id="389" name="Google Shape;389;p17"/>
          <p:cNvPicPr preferRelativeResize="0"/>
          <p:nvPr/>
        </p:nvPicPr>
        <p:blipFill rotWithShape="1">
          <a:blip r:embed="rId4">
            <a:alphaModFix/>
          </a:blip>
          <a:srcRect b="0" l="0" r="0" t="0"/>
          <a:stretch/>
        </p:blipFill>
        <p:spPr>
          <a:xfrm>
            <a:off x="626110" y="766408"/>
            <a:ext cx="2857500" cy="1600200"/>
          </a:xfrm>
          <a:prstGeom prst="rect">
            <a:avLst/>
          </a:prstGeom>
          <a:noFill/>
          <a:ln>
            <a:noFill/>
          </a:ln>
        </p:spPr>
      </p:pic>
      <p:pic>
        <p:nvPicPr>
          <p:cNvPr id="390" name="Google Shape;390;p17"/>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539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390"/>
                                        </p:tgtEl>
                                        <p:attrNameLst>
                                          <p:attrName>style.visibility</p:attrName>
                                        </p:attrNameLst>
                                      </p:cBhvr>
                                      <p:to>
                                        <p:strVal val="visible"/>
                                      </p:to>
                                    </p:set>
                                    <p:animEffect filter="fade" transition="in">
                                      <p:cBhvr>
                                        <p:cTn dur="1"/>
                                        <p:tgtEl>
                                          <p:spTgt spid="390"/>
                                        </p:tgtEl>
                                      </p:cBhvr>
                                    </p:animEffect>
                                  </p:childTnLst>
                                </p:cTn>
                              </p:par>
                              <p:par>
                                <p:cTn fill="hold" nodeType="withEffect" presetClass="entr" presetID="10" presetSubtype="0">
                                  <p:stCondLst>
                                    <p:cond delay="25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par>
                                <p:cTn fill="hold" nodeType="withEffect" presetClass="entr" presetID="10" presetSubtype="0">
                                  <p:stCondLst>
                                    <p:cond delay="250"/>
                                  </p:stCondLst>
                                  <p:childTnLst>
                                    <p:set>
                                      <p:cBhvr>
                                        <p:cTn dur="1" fill="hold">
                                          <p:stCondLst>
                                            <p:cond delay="0"/>
                                          </p:stCondLst>
                                        </p:cTn>
                                        <p:tgtEl>
                                          <p:spTgt spid="380"/>
                                        </p:tgtEl>
                                        <p:attrNameLst>
                                          <p:attrName>style.visibility</p:attrName>
                                        </p:attrNameLst>
                                      </p:cBhvr>
                                      <p:to>
                                        <p:strVal val="visible"/>
                                      </p:to>
                                    </p:set>
                                    <p:animEffect filter="fade" transition="in">
                                      <p:cBhvr>
                                        <p:cTn dur="500"/>
                                        <p:tgtEl>
                                          <p:spTgt spid="3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18"/>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6" name="Google Shape;396;p18"/>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97" name="Google Shape;397;p18"/>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398" name="Google Shape;398;p18"/>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399" name="Google Shape;399;p1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00" name="Google Shape;400;p18"/>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01" name="Google Shape;401;p18"/>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02" name="Google Shape;402;p18"/>
          <p:cNvSpPr txBox="1"/>
          <p:nvPr/>
        </p:nvSpPr>
        <p:spPr>
          <a:xfrm>
            <a:off x="3598783" y="1559317"/>
            <a:ext cx="553212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العوامل المؤثرة في سياسات التعليم</a:t>
            </a:r>
            <a:endParaRPr b="1" sz="3200">
              <a:solidFill>
                <a:srgbClr val="00B0F0"/>
              </a:solidFill>
              <a:latin typeface="Calibri"/>
              <a:ea typeface="Calibri"/>
              <a:cs typeface="Calibri"/>
              <a:sym typeface="Calibri"/>
            </a:endParaRPr>
          </a:p>
        </p:txBody>
      </p:sp>
      <p:sp>
        <p:nvSpPr>
          <p:cNvPr id="403" name="Google Shape;403;p18"/>
          <p:cNvSpPr txBox="1"/>
          <p:nvPr/>
        </p:nvSpPr>
        <p:spPr>
          <a:xfrm>
            <a:off x="928657" y="2430226"/>
            <a:ext cx="10012680" cy="3809504"/>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000" u="none" strike="noStrike">
                <a:solidFill>
                  <a:schemeClr val="dk1"/>
                </a:solidFill>
                <a:latin typeface="Arial"/>
                <a:ea typeface="Arial"/>
                <a:cs typeface="Arial"/>
                <a:sym typeface="Arial"/>
              </a:rPr>
              <a:t>4 . العوامل الاجتماعية :</a:t>
            </a:r>
            <a:endParaRPr/>
          </a:p>
          <a:p>
            <a:pPr indent="0" lvl="0" marL="0" marR="0" rtl="1" algn="r">
              <a:lnSpc>
                <a:spcPct val="150000"/>
              </a:lnSpc>
              <a:spcBef>
                <a:spcPts val="0"/>
              </a:spcBef>
              <a:spcAft>
                <a:spcPts val="0"/>
              </a:spcAft>
              <a:buNone/>
            </a:pPr>
            <a:r>
              <a:rPr b="0" i="0" lang="ar-JO" sz="1800" u="none" strike="noStrike">
                <a:solidFill>
                  <a:schemeClr val="dk1"/>
                </a:solidFill>
                <a:latin typeface="Arial"/>
                <a:ea typeface="Arial"/>
                <a:cs typeface="Arial"/>
                <a:sym typeface="Arial"/>
              </a:rPr>
              <a:t>    </a:t>
            </a:r>
            <a:r>
              <a:rPr b="0" i="0" lang="ar-JO" sz="2400" u="none" strike="noStrike">
                <a:solidFill>
                  <a:schemeClr val="dk1"/>
                </a:solidFill>
                <a:latin typeface="Arial"/>
                <a:ea typeface="Arial"/>
                <a:cs typeface="Arial"/>
                <a:sym typeface="Arial"/>
              </a:rPr>
              <a:t>تختلف التربية باختلاف تصورها لمفهوم الفرد وعلاقته بأفراد المجتمع ومنظماته، وذلك لأن التربية في أساسها عملية اجتماعية. وتعتمد الدول على النظم التعليمية في تغطية احتياجاتها من القوى البشرية بجميع مستوياتها؛ وتؤثر العوامل الاجتماعية في النظم التعليمية من خلال ما يأتي:</a:t>
            </a:r>
            <a:endParaRPr b="0" i="0" sz="2400" u="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lang="ar-JO" sz="2400">
                <a:solidFill>
                  <a:schemeClr val="dk1"/>
                </a:solidFill>
                <a:latin typeface="Arial"/>
                <a:ea typeface="Arial"/>
                <a:cs typeface="Arial"/>
                <a:sym typeface="Arial"/>
              </a:rPr>
              <a:t>  </a:t>
            </a:r>
            <a:r>
              <a:rPr b="1" lang="ar-JO" sz="2400">
                <a:solidFill>
                  <a:schemeClr val="dk1"/>
                </a:solidFill>
                <a:latin typeface="Arial"/>
                <a:ea typeface="Arial"/>
                <a:cs typeface="Arial"/>
                <a:sym typeface="Arial"/>
              </a:rPr>
              <a:t>أ) الدين</a:t>
            </a:r>
            <a:endParaRPr/>
          </a:p>
          <a:p>
            <a:pPr indent="0" lvl="0" marL="0" marR="0" rtl="1" algn="r">
              <a:lnSpc>
                <a:spcPct val="150000"/>
              </a:lnSpc>
              <a:spcBef>
                <a:spcPts val="0"/>
              </a:spcBef>
              <a:spcAft>
                <a:spcPts val="0"/>
              </a:spcAft>
              <a:buNone/>
            </a:pPr>
            <a:r>
              <a:rPr b="1" lang="ar-JO" sz="2400">
                <a:solidFill>
                  <a:schemeClr val="dk1"/>
                </a:solidFill>
                <a:latin typeface="Arial"/>
                <a:ea typeface="Arial"/>
                <a:cs typeface="Arial"/>
                <a:sym typeface="Arial"/>
              </a:rPr>
              <a:t>ب) اللغة</a:t>
            </a:r>
            <a:endParaRPr/>
          </a:p>
          <a:p>
            <a:pPr indent="0" lvl="0" marL="0" marR="0" rtl="1" algn="r">
              <a:lnSpc>
                <a:spcPct val="150000"/>
              </a:lnSpc>
              <a:spcBef>
                <a:spcPts val="0"/>
              </a:spcBef>
              <a:spcAft>
                <a:spcPts val="0"/>
              </a:spcAft>
              <a:buNone/>
            </a:pPr>
            <a:r>
              <a:rPr b="1" lang="ar-JO" sz="2400">
                <a:solidFill>
                  <a:schemeClr val="dk1"/>
                </a:solidFill>
                <a:latin typeface="Arial"/>
                <a:ea typeface="Arial"/>
                <a:cs typeface="Arial"/>
                <a:sym typeface="Arial"/>
              </a:rPr>
              <a:t>ج) التركيب الاجتماعي</a:t>
            </a:r>
            <a:endParaRPr b="1" i="0" sz="2400" u="none" strike="noStrike">
              <a:solidFill>
                <a:schemeClr val="dk1"/>
              </a:solidFill>
              <a:latin typeface="Arial"/>
              <a:ea typeface="Arial"/>
              <a:cs typeface="Arial"/>
              <a:sym typeface="Arial"/>
            </a:endParaRPr>
          </a:p>
        </p:txBody>
      </p:sp>
      <p:pic>
        <p:nvPicPr>
          <p:cNvPr id="404" name="Google Shape;404;p18"/>
          <p:cNvPicPr preferRelativeResize="0"/>
          <p:nvPr/>
        </p:nvPicPr>
        <p:blipFill rotWithShape="1">
          <a:blip r:embed="rId4">
            <a:alphaModFix/>
          </a:blip>
          <a:srcRect b="0" l="0" r="0" t="0"/>
          <a:stretch/>
        </p:blipFill>
        <p:spPr>
          <a:xfrm>
            <a:off x="444880" y="4753584"/>
            <a:ext cx="2981325" cy="1533525"/>
          </a:xfrm>
          <a:prstGeom prst="rect">
            <a:avLst/>
          </a:prstGeom>
          <a:noFill/>
          <a:ln>
            <a:noFill/>
          </a:ln>
        </p:spPr>
      </p:pic>
      <p:pic>
        <p:nvPicPr>
          <p:cNvPr id="405" name="Google Shape;405;p18"/>
          <p:cNvPicPr preferRelativeResize="0"/>
          <p:nvPr/>
        </p:nvPicPr>
        <p:blipFill rotWithShape="1">
          <a:blip r:embed="rId5">
            <a:alphaModFix/>
          </a:blip>
          <a:srcRect b="-90625" l="-200000" r="-199999" t="-90625"/>
          <a:stretch/>
        </p:blipFill>
        <p:spPr>
          <a:xfrm>
            <a:off x="2611771" y="4957119"/>
            <a:ext cx="3048000" cy="1714500"/>
          </a:xfrm>
          <a:prstGeom prst="rect">
            <a:avLst/>
          </a:prstGeom>
          <a:noFill/>
          <a:ln>
            <a:noFill/>
          </a:ln>
        </p:spPr>
      </p:pic>
    </p:spTree>
  </p:cSld>
  <p:clrMapOvr>
    <a:masterClrMapping/>
  </p:clrMapOvr>
  <mc:AlternateContent>
    <mc:Choice Requires="p14">
      <p:transition advTm="54715"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05"/>
                                        </p:tgtEl>
                                        <p:attrNameLst>
                                          <p:attrName>style.visibility</p:attrName>
                                        </p:attrNameLst>
                                      </p:cBhvr>
                                      <p:to>
                                        <p:strVal val="visible"/>
                                      </p:to>
                                    </p:set>
                                    <p:animEffect filter="fade" transition="in">
                                      <p:cBhvr>
                                        <p:cTn dur="1"/>
                                        <p:tgtEl>
                                          <p:spTgt spid="405"/>
                                        </p:tgtEl>
                                      </p:cBhvr>
                                    </p:animEffect>
                                  </p:childTnLst>
                                </p:cTn>
                              </p:par>
                              <p:par>
                                <p:cTn fill="hold" nodeType="withEffect" presetClass="entr" presetID="10" presetSubtype="0">
                                  <p:stCondLst>
                                    <p:cond delay="250"/>
                                  </p:stCondLst>
                                  <p:childTnLst>
                                    <p:set>
                                      <p:cBhvr>
                                        <p:cTn dur="1" fill="hold">
                                          <p:stCondLst>
                                            <p:cond delay="0"/>
                                          </p:stCondLst>
                                        </p:cTn>
                                        <p:tgtEl>
                                          <p:spTgt spid="396"/>
                                        </p:tgtEl>
                                        <p:attrNameLst>
                                          <p:attrName>style.visibility</p:attrName>
                                        </p:attrNameLst>
                                      </p:cBhvr>
                                      <p:to>
                                        <p:strVal val="visible"/>
                                      </p:to>
                                    </p:set>
                                    <p:animEffect filter="fade" transition="in">
                                      <p:cBhvr>
                                        <p:cTn dur="500"/>
                                        <p:tgtEl>
                                          <p:spTgt spid="396"/>
                                        </p:tgtEl>
                                      </p:cBhvr>
                                    </p:animEffect>
                                  </p:childTnLst>
                                </p:cTn>
                              </p:par>
                              <p:par>
                                <p:cTn fill="hold" nodeType="withEffect" presetClass="entr" presetID="10" presetSubtype="0">
                                  <p:stCondLst>
                                    <p:cond delay="250"/>
                                  </p:stCondLst>
                                  <p:childTnLst>
                                    <p:set>
                                      <p:cBhvr>
                                        <p:cTn dur="1" fill="hold">
                                          <p:stCondLst>
                                            <p:cond delay="0"/>
                                          </p:stCondLst>
                                        </p:cTn>
                                        <p:tgtEl>
                                          <p:spTgt spid="395"/>
                                        </p:tgtEl>
                                        <p:attrNameLst>
                                          <p:attrName>style.visibility</p:attrName>
                                        </p:attrNameLst>
                                      </p:cBhvr>
                                      <p:to>
                                        <p:strVal val="visible"/>
                                      </p:to>
                                    </p:set>
                                    <p:animEffect filter="fade" transition="in">
                                      <p:cBhvr>
                                        <p:cTn dur="500"/>
                                        <p:tgtEl>
                                          <p:spTgt spid="39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1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1" name="Google Shape;411;p1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2" name="Google Shape;412;p19"/>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13" name="Google Shape;413;p19"/>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14" name="Google Shape;414;p1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15" name="Google Shape;415;p19"/>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16" name="Google Shape;416;p19"/>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17" name="Google Shape;417;p19"/>
          <p:cNvSpPr txBox="1"/>
          <p:nvPr/>
        </p:nvSpPr>
        <p:spPr>
          <a:xfrm>
            <a:off x="3554730" y="1333013"/>
            <a:ext cx="553212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العوامل المؤثرة في سياسات التعليم</a:t>
            </a:r>
            <a:endParaRPr b="1" sz="3200">
              <a:solidFill>
                <a:srgbClr val="00B0F0"/>
              </a:solidFill>
              <a:latin typeface="Calibri"/>
              <a:ea typeface="Calibri"/>
              <a:cs typeface="Calibri"/>
              <a:sym typeface="Calibri"/>
            </a:endParaRPr>
          </a:p>
        </p:txBody>
      </p:sp>
      <p:sp>
        <p:nvSpPr>
          <p:cNvPr id="418" name="Google Shape;418;p19"/>
          <p:cNvSpPr txBox="1"/>
          <p:nvPr/>
        </p:nvSpPr>
        <p:spPr>
          <a:xfrm>
            <a:off x="899160" y="2323146"/>
            <a:ext cx="10012680" cy="304006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  أ)  العوامل الاجتماعية (الدين) : </a:t>
            </a:r>
            <a:endParaRPr b="1" i="0" sz="28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0" i="0" sz="2400" u="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lang="ar-JO" sz="2400">
                <a:solidFill>
                  <a:schemeClr val="dk1"/>
                </a:solidFill>
                <a:latin typeface="Arial"/>
                <a:ea typeface="Arial"/>
                <a:cs typeface="Arial"/>
                <a:sym typeface="Arial"/>
              </a:rPr>
              <a:t>    </a:t>
            </a:r>
            <a:r>
              <a:rPr b="0" i="0" lang="ar-JO" sz="2400" u="none" strike="noStrike">
                <a:solidFill>
                  <a:schemeClr val="dk1"/>
                </a:solidFill>
                <a:latin typeface="Arial"/>
                <a:ea typeface="Arial"/>
                <a:cs typeface="Arial"/>
                <a:sym typeface="Arial"/>
              </a:rPr>
              <a:t>يُعد الدين من موجهات النظم التعليمية في كثير من بلدان العالم، فهو يؤثر فيها تأثيرًا مباشرًا، بل إن نشر التعاليم الدينية من أهم الدوافع لإنشاء المدارس، ولذلك يتم بناء النظام التعليمي وفق الأسس الدينية التي يود المجتمع تقديمها للناشئة؛ كما أسهم الدين بشكل بارز في إنشاء المدراس وتحديد محتويات المنهج، أسهم كذلك بفاعلية في اختيار المعلمين وتعيينهم، وإلزامهم بنوع معين من السلوك</a:t>
            </a:r>
            <a:r>
              <a:rPr b="0" i="0" lang="ar-JO" sz="1800" u="none" strike="noStrike">
                <a:solidFill>
                  <a:schemeClr val="dk1"/>
                </a:solidFill>
                <a:latin typeface="Arial"/>
                <a:ea typeface="Arial"/>
                <a:cs typeface="Arial"/>
                <a:sym typeface="Arial"/>
              </a:rPr>
              <a:t>.</a:t>
            </a:r>
            <a:endParaRPr b="0" i="0" sz="1800" u="none" strike="noStrike">
              <a:solidFill>
                <a:schemeClr val="dk1"/>
              </a:solidFill>
              <a:latin typeface="Arial"/>
              <a:ea typeface="Arial"/>
              <a:cs typeface="Arial"/>
              <a:sym typeface="Arial"/>
            </a:endParaRPr>
          </a:p>
        </p:txBody>
      </p:sp>
      <p:pic>
        <p:nvPicPr>
          <p:cNvPr id="419" name="Google Shape;419;p19"/>
          <p:cNvPicPr preferRelativeResize="0"/>
          <p:nvPr/>
        </p:nvPicPr>
        <p:blipFill rotWithShape="1">
          <a:blip r:embed="rId4">
            <a:alphaModFix/>
          </a:blip>
          <a:srcRect b="-90625" l="-200000" r="-199999" t="-90625"/>
          <a:stretch/>
        </p:blipFill>
        <p:spPr>
          <a:xfrm>
            <a:off x="-396240" y="4967909"/>
            <a:ext cx="3048000" cy="1714500"/>
          </a:xfrm>
          <a:prstGeom prst="rect">
            <a:avLst/>
          </a:prstGeom>
          <a:noFill/>
          <a:ln>
            <a:noFill/>
          </a:ln>
        </p:spPr>
      </p:pic>
    </p:spTree>
  </p:cSld>
  <p:clrMapOvr>
    <a:masterClrMapping/>
  </p:clrMapOvr>
  <mc:AlternateContent>
    <mc:Choice Requires="p14">
      <p:transition advTm="55220"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1"/>
                                        <p:tgtEl>
                                          <p:spTgt spid="419"/>
                                        </p:tgtEl>
                                      </p:cBhvr>
                                    </p:animEffect>
                                  </p:childTnLst>
                                </p:cTn>
                              </p:par>
                              <p:par>
                                <p:cTn fill="hold" nodeType="withEffect" presetClass="entr" presetID="10" presetSubtype="0">
                                  <p:stCondLst>
                                    <p:cond delay="250"/>
                                  </p:stCondLst>
                                  <p:childTnLst>
                                    <p:set>
                                      <p:cBhvr>
                                        <p:cTn dur="1" fill="hold">
                                          <p:stCondLst>
                                            <p:cond delay="0"/>
                                          </p:stCondLst>
                                        </p:cTn>
                                        <p:tgtEl>
                                          <p:spTgt spid="411"/>
                                        </p:tgtEl>
                                        <p:attrNameLst>
                                          <p:attrName>style.visibility</p:attrName>
                                        </p:attrNameLst>
                                      </p:cBhvr>
                                      <p:to>
                                        <p:strVal val="visible"/>
                                      </p:to>
                                    </p:set>
                                    <p:animEffect filter="fade" transition="in">
                                      <p:cBhvr>
                                        <p:cTn dur="500"/>
                                        <p:tgtEl>
                                          <p:spTgt spid="411"/>
                                        </p:tgtEl>
                                      </p:cBhvr>
                                    </p:animEffect>
                                  </p:childTnLst>
                                </p:cTn>
                              </p:par>
                              <p:par>
                                <p:cTn fill="hold" nodeType="withEffect" presetClass="entr" presetID="10" presetSubtype="0">
                                  <p:stCondLst>
                                    <p:cond delay="250"/>
                                  </p:stCondLst>
                                  <p:childTnLst>
                                    <p:set>
                                      <p:cBhvr>
                                        <p:cTn dur="1" fill="hold">
                                          <p:stCondLst>
                                            <p:cond delay="0"/>
                                          </p:stCondLst>
                                        </p:cTn>
                                        <p:tgtEl>
                                          <p:spTgt spid="410"/>
                                        </p:tgtEl>
                                        <p:attrNameLst>
                                          <p:attrName>style.visibility</p:attrName>
                                        </p:attrNameLst>
                                      </p:cBhvr>
                                      <p:to>
                                        <p:strVal val="visible"/>
                                      </p:to>
                                    </p:set>
                                    <p:animEffect filter="fade" transition="in">
                                      <p:cBhvr>
                                        <p:cTn dur="500"/>
                                        <p:tgtEl>
                                          <p:spTgt spid="41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20"/>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5" name="Google Shape;425;p20"/>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26" name="Google Shape;426;p20"/>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27" name="Google Shape;427;p20"/>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28" name="Google Shape;428;p2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29" name="Google Shape;429;p20"/>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0" name="Google Shape;430;p20"/>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31" name="Google Shape;431;p20"/>
          <p:cNvSpPr txBox="1"/>
          <p:nvPr/>
        </p:nvSpPr>
        <p:spPr>
          <a:xfrm>
            <a:off x="3554730" y="1333013"/>
            <a:ext cx="553212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العوامل المؤثرة في سياسات التعليم</a:t>
            </a:r>
            <a:endParaRPr b="1" sz="3200">
              <a:solidFill>
                <a:srgbClr val="00B0F0"/>
              </a:solidFill>
              <a:latin typeface="Calibri"/>
              <a:ea typeface="Calibri"/>
              <a:cs typeface="Calibri"/>
              <a:sym typeface="Calibri"/>
            </a:endParaRPr>
          </a:p>
        </p:txBody>
      </p:sp>
      <p:sp>
        <p:nvSpPr>
          <p:cNvPr id="432" name="Google Shape;432;p20"/>
          <p:cNvSpPr txBox="1"/>
          <p:nvPr/>
        </p:nvSpPr>
        <p:spPr>
          <a:xfrm>
            <a:off x="899160" y="2323146"/>
            <a:ext cx="10012680" cy="3663632"/>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ب) العوامل الاجتماعية (اللغة) :</a:t>
            </a:r>
            <a:endParaRPr b="1" i="0" sz="28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1" sz="1800">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lang="ar-JO" sz="3200">
                <a:solidFill>
                  <a:schemeClr val="dk1"/>
                </a:solidFill>
                <a:latin typeface="Arial"/>
                <a:ea typeface="Arial"/>
                <a:cs typeface="Arial"/>
                <a:sym typeface="Arial"/>
              </a:rPr>
              <a:t>    توجه اللغة نظم التعليم، فهي الأداة التي يتم بها التخاطب ونقل المعلومات وتدوين المعرفة، فهي وسيلة العلم في التعبير عن محتواه، وهي من أهم العوامل في شخصية بناء الأمة، وهي دعامة الفكر والثقافة، وتظهر المشكلات </a:t>
            </a:r>
            <a:r>
              <a:rPr b="0" i="0" lang="ar-JO" sz="3200" u="none" strike="noStrike">
                <a:solidFill>
                  <a:schemeClr val="dk1"/>
                </a:solidFill>
                <a:latin typeface="Arial"/>
                <a:ea typeface="Arial"/>
                <a:cs typeface="Arial"/>
                <a:sym typeface="Arial"/>
              </a:rPr>
              <a:t>اللغوية في الدول التي يتكلم سكانها أكثر من لغة.</a:t>
            </a:r>
            <a:endParaRPr/>
          </a:p>
        </p:txBody>
      </p:sp>
      <p:pic>
        <p:nvPicPr>
          <p:cNvPr id="433" name="Google Shape;433;p20"/>
          <p:cNvPicPr preferRelativeResize="0"/>
          <p:nvPr/>
        </p:nvPicPr>
        <p:blipFill rotWithShape="1">
          <a:blip r:embed="rId4">
            <a:alphaModFix/>
          </a:blip>
          <a:srcRect b="0" l="0" r="0" t="0"/>
          <a:stretch/>
        </p:blipFill>
        <p:spPr>
          <a:xfrm>
            <a:off x="444880" y="789903"/>
            <a:ext cx="2426970" cy="1670994"/>
          </a:xfrm>
          <a:prstGeom prst="rect">
            <a:avLst/>
          </a:prstGeom>
          <a:noFill/>
          <a:ln>
            <a:noFill/>
          </a:ln>
        </p:spPr>
      </p:pic>
      <p:pic>
        <p:nvPicPr>
          <p:cNvPr id="434" name="Google Shape;434;p20"/>
          <p:cNvPicPr preferRelativeResize="0"/>
          <p:nvPr/>
        </p:nvPicPr>
        <p:blipFill rotWithShape="1">
          <a:blip r:embed="rId5">
            <a:alphaModFix/>
          </a:blip>
          <a:srcRect b="-90625" l="-200000" r="-199999" t="-90625"/>
          <a:stretch/>
        </p:blipFill>
        <p:spPr>
          <a:xfrm>
            <a:off x="-243840" y="4881217"/>
            <a:ext cx="3048000" cy="1714500"/>
          </a:xfrm>
          <a:prstGeom prst="rect">
            <a:avLst/>
          </a:prstGeom>
          <a:noFill/>
          <a:ln>
            <a:noFill/>
          </a:ln>
        </p:spPr>
      </p:pic>
    </p:spTree>
  </p:cSld>
  <p:clrMapOvr>
    <a:masterClrMapping/>
  </p:clrMapOvr>
  <mc:AlternateContent>
    <mc:Choice Requires="p14">
      <p:transition advTm="34755"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34"/>
                                        </p:tgtEl>
                                        <p:attrNameLst>
                                          <p:attrName>style.visibility</p:attrName>
                                        </p:attrNameLst>
                                      </p:cBhvr>
                                      <p:to>
                                        <p:strVal val="visible"/>
                                      </p:to>
                                    </p:set>
                                    <p:animEffect filter="fade" transition="in">
                                      <p:cBhvr>
                                        <p:cTn dur="1"/>
                                        <p:tgtEl>
                                          <p:spTgt spid="434"/>
                                        </p:tgtEl>
                                      </p:cBhvr>
                                    </p:animEffect>
                                  </p:childTnLst>
                                </p:cTn>
                              </p:par>
                              <p:par>
                                <p:cTn fill="hold" nodeType="withEffect" presetClass="entr" presetID="10" presetSubtype="0">
                                  <p:stCondLst>
                                    <p:cond delay="250"/>
                                  </p:stCondLst>
                                  <p:childTnLst>
                                    <p:set>
                                      <p:cBhvr>
                                        <p:cTn dur="1" fill="hold">
                                          <p:stCondLst>
                                            <p:cond delay="0"/>
                                          </p:stCondLst>
                                        </p:cTn>
                                        <p:tgtEl>
                                          <p:spTgt spid="425"/>
                                        </p:tgtEl>
                                        <p:attrNameLst>
                                          <p:attrName>style.visibility</p:attrName>
                                        </p:attrNameLst>
                                      </p:cBhvr>
                                      <p:to>
                                        <p:strVal val="visible"/>
                                      </p:to>
                                    </p:set>
                                    <p:animEffect filter="fade" transition="in">
                                      <p:cBhvr>
                                        <p:cTn dur="500"/>
                                        <p:tgtEl>
                                          <p:spTgt spid="425"/>
                                        </p:tgtEl>
                                      </p:cBhvr>
                                    </p:animEffect>
                                  </p:childTnLst>
                                </p:cTn>
                              </p:par>
                              <p:par>
                                <p:cTn fill="hold" nodeType="withEffect" presetClass="entr" presetID="10" presetSubtype="0">
                                  <p:stCondLst>
                                    <p:cond delay="250"/>
                                  </p:stCondLst>
                                  <p:childTnLst>
                                    <p:set>
                                      <p:cBhvr>
                                        <p:cTn dur="1" fill="hold">
                                          <p:stCondLst>
                                            <p:cond delay="0"/>
                                          </p:stCondLst>
                                        </p:cTn>
                                        <p:tgtEl>
                                          <p:spTgt spid="424"/>
                                        </p:tgtEl>
                                        <p:attrNameLst>
                                          <p:attrName>style.visibility</p:attrName>
                                        </p:attrNameLst>
                                      </p:cBhvr>
                                      <p:to>
                                        <p:strVal val="visible"/>
                                      </p:to>
                                    </p:set>
                                    <p:animEffect filter="fade" transition="in">
                                      <p:cBhvr>
                                        <p:cTn dur="500"/>
                                        <p:tgtEl>
                                          <p:spTgt spid="42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21"/>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0" name="Google Shape;440;p21"/>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1" name="Google Shape;441;p21"/>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42" name="Google Shape;442;p21"/>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43" name="Google Shape;443;p2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44" name="Google Shape;444;p21"/>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45" name="Google Shape;445;p21"/>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46" name="Google Shape;446;p21"/>
          <p:cNvSpPr txBox="1"/>
          <p:nvPr/>
        </p:nvSpPr>
        <p:spPr>
          <a:xfrm>
            <a:off x="3554730" y="1333013"/>
            <a:ext cx="553212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rgbClr val="00B0F0"/>
                </a:solidFill>
                <a:latin typeface="Arabic Typesetting"/>
                <a:ea typeface="Arabic Typesetting"/>
                <a:cs typeface="Arabic Typesetting"/>
                <a:sym typeface="Arabic Typesetting"/>
              </a:rPr>
              <a:t>العوامل المؤثرة في سياسات التعليم</a:t>
            </a:r>
            <a:endParaRPr b="1" sz="3200">
              <a:solidFill>
                <a:srgbClr val="00B0F0"/>
              </a:solidFill>
              <a:latin typeface="Calibri"/>
              <a:ea typeface="Calibri"/>
              <a:cs typeface="Calibri"/>
              <a:sym typeface="Calibri"/>
            </a:endParaRPr>
          </a:p>
        </p:txBody>
      </p:sp>
      <p:sp>
        <p:nvSpPr>
          <p:cNvPr id="447" name="Google Shape;447;p21"/>
          <p:cNvSpPr txBox="1"/>
          <p:nvPr/>
        </p:nvSpPr>
        <p:spPr>
          <a:xfrm>
            <a:off x="899160" y="2323146"/>
            <a:ext cx="10012680" cy="353250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ج) العوامل الاجتماعية (التركيب الاجتماعي): </a:t>
            </a:r>
            <a:endParaRPr b="1" i="0" sz="2400" u="none" strike="noStrike">
              <a:solidFill>
                <a:schemeClr val="dk1"/>
              </a:solidFill>
              <a:latin typeface="Arial"/>
              <a:ea typeface="Arial"/>
              <a:cs typeface="Arial"/>
              <a:sym typeface="Arial"/>
            </a:endParaRPr>
          </a:p>
          <a:p>
            <a:pPr indent="0" lvl="0" marL="0" marR="0" rtl="1" algn="r">
              <a:spcBef>
                <a:spcPts val="0"/>
              </a:spcBef>
              <a:spcAft>
                <a:spcPts val="0"/>
              </a:spcAft>
              <a:buNone/>
            </a:pPr>
            <a:r>
              <a:rPr b="1" lang="ar-JO" sz="2400">
                <a:solidFill>
                  <a:schemeClr val="dk1"/>
                </a:solidFill>
                <a:latin typeface="Arial"/>
                <a:ea typeface="Arial"/>
                <a:cs typeface="Arial"/>
                <a:sym typeface="Arial"/>
              </a:rPr>
              <a:t>  </a:t>
            </a:r>
            <a:endParaRPr/>
          </a:p>
          <a:p>
            <a:pPr indent="0" lvl="0" marL="0" marR="0" rtl="1" algn="just">
              <a:lnSpc>
                <a:spcPct val="150000"/>
              </a:lnSpc>
              <a:spcBef>
                <a:spcPts val="0"/>
              </a:spcBef>
              <a:spcAft>
                <a:spcPts val="0"/>
              </a:spcAft>
              <a:buNone/>
            </a:pPr>
            <a:r>
              <a:rPr b="1" i="0" lang="ar-JO" sz="2400" u="none" strike="noStrike">
                <a:solidFill>
                  <a:schemeClr val="dk1"/>
                </a:solidFill>
                <a:latin typeface="Arial"/>
                <a:ea typeface="Arial"/>
                <a:cs typeface="Arial"/>
                <a:sym typeface="Arial"/>
              </a:rPr>
              <a:t>    </a:t>
            </a:r>
            <a:r>
              <a:rPr b="0" i="0" lang="ar-JO" sz="2400" u="none" strike="noStrike">
                <a:solidFill>
                  <a:schemeClr val="dk1"/>
                </a:solidFill>
                <a:latin typeface="Arial"/>
                <a:ea typeface="Arial"/>
                <a:cs typeface="Arial"/>
                <a:sym typeface="Arial"/>
              </a:rPr>
              <a:t>ينعكس التركيب الاجتماعي للمجتمع على التعليم، ونظمه، وأنواعه، والفرص التعليمية، حيث تختلف النظم التعليمية باختلاف علاقة الفرد بالمجتمع، وباختلاف المفاهيم، والفلسفات التي تبلور هذه العلاقة، وتحدد إطارها. ويتضح أثر التركيب الاجتماعي على نظام التعليم من خلال تحول نظم التعليم من احتكار النبلاء والأثرياء قديماً للتعليم، إلى أن أصبح من الحقوق المعترف بها للإنسان، وكان ذلك نتيجةً للتغير الاجتماعي المستمر، والتحسن في مستويات المعيشة، وبالتالي ازدياد الطلب على التعليم..</a:t>
            </a:r>
            <a:endParaRPr/>
          </a:p>
        </p:txBody>
      </p:sp>
      <p:pic>
        <p:nvPicPr>
          <p:cNvPr id="448" name="Google Shape;448;p21"/>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292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48"/>
                                        </p:tgtEl>
                                        <p:attrNameLst>
                                          <p:attrName>style.visibility</p:attrName>
                                        </p:attrNameLst>
                                      </p:cBhvr>
                                      <p:to>
                                        <p:strVal val="visible"/>
                                      </p:to>
                                    </p:set>
                                    <p:animEffect filter="fade" transition="in">
                                      <p:cBhvr>
                                        <p:cTn dur="1"/>
                                        <p:tgtEl>
                                          <p:spTgt spid="448"/>
                                        </p:tgtEl>
                                      </p:cBhvr>
                                    </p:animEffect>
                                  </p:childTnLst>
                                </p:cTn>
                              </p:par>
                              <p:par>
                                <p:cTn fill="hold" nodeType="withEffect" presetClass="entr" presetID="10" presetSubtype="0">
                                  <p:stCondLst>
                                    <p:cond delay="250"/>
                                  </p:stCondLst>
                                  <p:childTnLst>
                                    <p:set>
                                      <p:cBhvr>
                                        <p:cTn dur="1" fill="hold">
                                          <p:stCondLst>
                                            <p:cond delay="0"/>
                                          </p:stCondLst>
                                        </p:cTn>
                                        <p:tgtEl>
                                          <p:spTgt spid="440"/>
                                        </p:tgtEl>
                                        <p:attrNameLst>
                                          <p:attrName>style.visibility</p:attrName>
                                        </p:attrNameLst>
                                      </p:cBhvr>
                                      <p:to>
                                        <p:strVal val="visible"/>
                                      </p:to>
                                    </p:set>
                                    <p:animEffect filter="fade" transition="in">
                                      <p:cBhvr>
                                        <p:cTn dur="500"/>
                                        <p:tgtEl>
                                          <p:spTgt spid="440"/>
                                        </p:tgtEl>
                                      </p:cBhvr>
                                    </p:animEffect>
                                  </p:childTnLst>
                                </p:cTn>
                              </p:par>
                              <p:par>
                                <p:cTn fill="hold" nodeType="withEffect" presetClass="entr" presetID="10" presetSubtype="0">
                                  <p:stCondLst>
                                    <p:cond delay="250"/>
                                  </p:stCondLst>
                                  <p:childTnLst>
                                    <p:set>
                                      <p:cBhvr>
                                        <p:cTn dur="1" fill="hold">
                                          <p:stCondLst>
                                            <p:cond delay="0"/>
                                          </p:stCondLst>
                                        </p:cTn>
                                        <p:tgtEl>
                                          <p:spTgt spid="439"/>
                                        </p:tgtEl>
                                        <p:attrNameLst>
                                          <p:attrName>style.visibility</p:attrName>
                                        </p:attrNameLst>
                                      </p:cBhvr>
                                      <p:to>
                                        <p:strVal val="visible"/>
                                      </p:to>
                                    </p:set>
                                    <p:animEffect filter="fade" transition="in">
                                      <p:cBhvr>
                                        <p:cTn dur="500"/>
                                        <p:tgtEl>
                                          <p:spTgt spid="4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sp>
        <p:nvSpPr>
          <p:cNvPr id="453" name="Google Shape;453;p2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4" name="Google Shape;454;p2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5" name="Google Shape;455;p22"/>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56" name="Google Shape;456;p22"/>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57" name="Google Shape;457;p2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58" name="Google Shape;458;p22"/>
          <p:cNvSpPr/>
          <p:nvPr/>
        </p:nvSpPr>
        <p:spPr>
          <a:xfrm>
            <a:off x="449580" y="1252948"/>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59" name="Google Shape;459;p22"/>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60" name="Google Shape;460;p22"/>
          <p:cNvSpPr txBox="1"/>
          <p:nvPr/>
        </p:nvSpPr>
        <p:spPr>
          <a:xfrm>
            <a:off x="796414" y="1828613"/>
            <a:ext cx="10320214" cy="424731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3200">
                <a:solidFill>
                  <a:srgbClr val="00B0F0"/>
                </a:solidFill>
                <a:latin typeface="Calibri"/>
                <a:ea typeface="Calibri"/>
                <a:cs typeface="Calibri"/>
                <a:sym typeface="Calibri"/>
              </a:rPr>
              <a:t>العوامل المؤثرة في سياسات التعليم</a:t>
            </a:r>
            <a:endParaRPr sz="4000">
              <a:solidFill>
                <a:schemeClr val="dk1"/>
              </a:solidFill>
              <a:latin typeface="Calibri"/>
              <a:ea typeface="Calibri"/>
              <a:cs typeface="Calibri"/>
              <a:sym typeface="Calibri"/>
            </a:endParaRPr>
          </a:p>
          <a:p>
            <a:pPr indent="0" lvl="0" marL="0" marR="0" rtl="1" algn="just">
              <a:lnSpc>
                <a:spcPct val="150000"/>
              </a:lnSpc>
              <a:spcBef>
                <a:spcPts val="0"/>
              </a:spcBef>
              <a:spcAft>
                <a:spcPts val="0"/>
              </a:spcAft>
              <a:buNone/>
            </a:pPr>
            <a:r>
              <a:rPr b="1" lang="ar-JO" sz="2800">
                <a:solidFill>
                  <a:schemeClr val="dk1"/>
                </a:solidFill>
                <a:latin typeface="Calibri"/>
                <a:ea typeface="Calibri"/>
                <a:cs typeface="Calibri"/>
                <a:sym typeface="Calibri"/>
              </a:rPr>
              <a:t>4- </a:t>
            </a:r>
            <a:r>
              <a:rPr b="1" i="0" lang="ar-JO" sz="2800" u="none" strike="noStrike">
                <a:solidFill>
                  <a:schemeClr val="dk1"/>
                </a:solidFill>
                <a:latin typeface="Arial"/>
                <a:ea typeface="Arial"/>
                <a:cs typeface="Arial"/>
                <a:sym typeface="Arial"/>
              </a:rPr>
              <a:t>تكنولوجيا المعلومات والاتصالات</a:t>
            </a:r>
            <a:endParaRPr b="1" sz="2800">
              <a:solidFill>
                <a:schemeClr val="dk1"/>
              </a:solidFill>
              <a:latin typeface="Calibri"/>
              <a:ea typeface="Calibri"/>
              <a:cs typeface="Calibri"/>
              <a:sym typeface="Calibri"/>
            </a:endParaRPr>
          </a:p>
          <a:p>
            <a:pPr indent="0" lvl="0" marL="0" marR="0" rtl="1" algn="just">
              <a:spcBef>
                <a:spcPts val="0"/>
              </a:spcBef>
              <a:spcAft>
                <a:spcPts val="0"/>
              </a:spcAft>
              <a:buNone/>
            </a:pPr>
            <a:r>
              <a:rPr b="0" i="0" lang="ar-JO" sz="2800" u="none" strike="noStrike">
                <a:solidFill>
                  <a:schemeClr val="dk1"/>
                </a:solidFill>
                <a:latin typeface="Arial"/>
                <a:ea typeface="Arial"/>
                <a:cs typeface="Arial"/>
                <a:sym typeface="Arial"/>
              </a:rPr>
              <a:t>    يمثل قطاع الاتصالات وتكنولوجيا المعلومات في نظر صانعي السياسات ورجال الأعمال فرصة للدول النامية إذا ما أحسن استغلاله وتوظيفه من أجل تحقيق التنمية، من خلال التخطيط الاستراتيجي الشامل لكافة المؤسسات التعليمية.</a:t>
            </a:r>
            <a:endParaRPr/>
          </a:p>
          <a:p>
            <a:pPr indent="0" lvl="0" marL="0" marR="0" rtl="1" algn="just">
              <a:spcBef>
                <a:spcPts val="0"/>
              </a:spcBef>
              <a:spcAft>
                <a:spcPts val="0"/>
              </a:spcAft>
              <a:buNone/>
            </a:pPr>
            <a:r>
              <a:rPr b="0" i="0" lang="ar-JO" sz="2800" u="none" strike="noStrike">
                <a:solidFill>
                  <a:schemeClr val="dk1"/>
                </a:solidFill>
                <a:latin typeface="Arial"/>
                <a:ea typeface="Arial"/>
                <a:cs typeface="Arial"/>
                <a:sym typeface="Arial"/>
              </a:rPr>
              <a:t>  وتتيح تكنولوجيا المعلومات أشكالاً متعددة للتعلم في المدرسة، والمنزل، وأماكن العمل، وقد تنوعت مصادر تقديم الخدمات التعليمية من فصول افتراضية، ومراكز تدريب داخل مؤسسات الأعمال، ومواقع تعليم وتعلم عن بعد، من خلال الإنترنت وما شابه، وهذا بلا شك قد أضاف أبعاداً عديدة للمنظومة التربوية.</a:t>
            </a:r>
            <a:endParaRPr/>
          </a:p>
        </p:txBody>
      </p:sp>
      <p:pic>
        <p:nvPicPr>
          <p:cNvPr id="461" name="Google Shape;461;p22"/>
          <p:cNvPicPr preferRelativeResize="0"/>
          <p:nvPr/>
        </p:nvPicPr>
        <p:blipFill rotWithShape="1">
          <a:blip r:embed="rId4">
            <a:alphaModFix/>
          </a:blip>
          <a:srcRect b="0" l="0" r="0" t="0"/>
          <a:stretch/>
        </p:blipFill>
        <p:spPr>
          <a:xfrm>
            <a:off x="449580" y="1238496"/>
            <a:ext cx="2609942" cy="1265061"/>
          </a:xfrm>
          <a:prstGeom prst="rect">
            <a:avLst/>
          </a:prstGeom>
          <a:noFill/>
          <a:ln>
            <a:noFill/>
          </a:ln>
        </p:spPr>
      </p:pic>
      <p:pic>
        <p:nvPicPr>
          <p:cNvPr id="462" name="Google Shape;462;p22"/>
          <p:cNvPicPr preferRelativeResize="0"/>
          <p:nvPr/>
        </p:nvPicPr>
        <p:blipFill rotWithShape="1">
          <a:blip r:embed="rId5">
            <a:alphaModFix/>
          </a:blip>
          <a:srcRect b="-90625" l="-200000" r="-199999" t="-90625"/>
          <a:stretch/>
        </p:blipFill>
        <p:spPr>
          <a:xfrm>
            <a:off x="-560439" y="5039480"/>
            <a:ext cx="3048000" cy="1714500"/>
          </a:xfrm>
          <a:prstGeom prst="rect">
            <a:avLst/>
          </a:prstGeom>
          <a:noFill/>
          <a:ln>
            <a:noFill/>
          </a:ln>
        </p:spPr>
      </p:pic>
    </p:spTree>
  </p:cSld>
  <p:clrMapOvr>
    <a:masterClrMapping/>
  </p:clrMapOvr>
  <mc:AlternateContent>
    <mc:Choice Requires="p14">
      <p:transition advTm="8860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62"/>
                                        </p:tgtEl>
                                        <p:attrNameLst>
                                          <p:attrName>style.visibility</p:attrName>
                                        </p:attrNameLst>
                                      </p:cBhvr>
                                      <p:to>
                                        <p:strVal val="visible"/>
                                      </p:to>
                                    </p:set>
                                    <p:animEffect filter="fade" transition="in">
                                      <p:cBhvr>
                                        <p:cTn dur="1"/>
                                        <p:tgtEl>
                                          <p:spTgt spid="462"/>
                                        </p:tgtEl>
                                      </p:cBhvr>
                                    </p:animEffect>
                                  </p:childTnLst>
                                </p:cTn>
                              </p:par>
                              <p:par>
                                <p:cTn fill="hold" nodeType="withEffect" presetClass="entr" presetID="10" presetSubtype="0">
                                  <p:stCondLst>
                                    <p:cond delay="250"/>
                                  </p:stCondLst>
                                  <p:childTnLst>
                                    <p:set>
                                      <p:cBhvr>
                                        <p:cTn dur="1" fill="hold">
                                          <p:stCondLst>
                                            <p:cond delay="0"/>
                                          </p:stCondLst>
                                        </p:cTn>
                                        <p:tgtEl>
                                          <p:spTgt spid="454"/>
                                        </p:tgtEl>
                                        <p:attrNameLst>
                                          <p:attrName>style.visibility</p:attrName>
                                        </p:attrNameLst>
                                      </p:cBhvr>
                                      <p:to>
                                        <p:strVal val="visible"/>
                                      </p:to>
                                    </p:set>
                                    <p:animEffect filter="fade" transition="in">
                                      <p:cBhvr>
                                        <p:cTn dur="500"/>
                                        <p:tgtEl>
                                          <p:spTgt spid="454"/>
                                        </p:tgtEl>
                                      </p:cBhvr>
                                    </p:animEffect>
                                  </p:childTnLst>
                                </p:cTn>
                              </p:par>
                              <p:par>
                                <p:cTn fill="hold" nodeType="withEffect" presetClass="entr" presetID="10" presetSubtype="0">
                                  <p:stCondLst>
                                    <p:cond delay="250"/>
                                  </p:stCondLst>
                                  <p:childTnLst>
                                    <p:set>
                                      <p:cBhvr>
                                        <p:cTn dur="1" fill="hold">
                                          <p:stCondLst>
                                            <p:cond delay="0"/>
                                          </p:stCondLst>
                                        </p:cTn>
                                        <p:tgtEl>
                                          <p:spTgt spid="453"/>
                                        </p:tgtEl>
                                        <p:attrNameLst>
                                          <p:attrName>style.visibility</p:attrName>
                                        </p:attrNameLst>
                                      </p:cBhvr>
                                      <p:to>
                                        <p:strVal val="visible"/>
                                      </p:to>
                                    </p:set>
                                    <p:animEffect filter="fade" transition="in">
                                      <p:cBhvr>
                                        <p:cTn dur="500"/>
                                        <p:tgtEl>
                                          <p:spTgt spid="4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2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8" name="Google Shape;468;p2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69" name="Google Shape;469;p23"/>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70" name="Google Shape;470;p23"/>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71" name="Google Shape;471;p2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72" name="Google Shape;472;p23"/>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73" name="Google Shape;473;p23"/>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74" name="Google Shape;474;p23"/>
          <p:cNvSpPr txBox="1"/>
          <p:nvPr/>
        </p:nvSpPr>
        <p:spPr>
          <a:xfrm>
            <a:off x="766917" y="2093001"/>
            <a:ext cx="10465072" cy="3910686"/>
          </a:xfrm>
          <a:prstGeom prst="rect">
            <a:avLst/>
          </a:prstGeom>
          <a:noFill/>
          <a:ln>
            <a:noFill/>
          </a:ln>
        </p:spPr>
        <p:txBody>
          <a:bodyPr anchorCtr="0" anchor="t" bIns="45700" lIns="91425" spcFirstLastPara="1" rIns="91425" wrap="square" tIns="45700">
            <a:spAutoFit/>
          </a:bodyPr>
          <a:lstStyle/>
          <a:p>
            <a:pPr indent="0" lvl="0" marL="0" marR="0" rtl="1" algn="r">
              <a:lnSpc>
                <a:spcPct val="150000"/>
              </a:lnSpc>
              <a:spcBef>
                <a:spcPts val="0"/>
              </a:spcBef>
              <a:spcAft>
                <a:spcPts val="0"/>
              </a:spcAft>
              <a:buNone/>
            </a:pPr>
            <a:r>
              <a:rPr i="0" lang="ar-JO" sz="2400" u="none" strike="noStrike">
                <a:solidFill>
                  <a:schemeClr val="dk1"/>
                </a:solidFill>
                <a:latin typeface="Arial"/>
                <a:ea typeface="Arial"/>
                <a:cs typeface="Arial"/>
                <a:sym typeface="Arial"/>
              </a:rPr>
              <a:t>   ففي السنوات الأخيرة بدأت تطبيقات تكنولوجيا المعلومات والاتصالات تنتشر في جميع مجالات الحياة: في الصناعة، والإدارة، والتجارة، والتعليم، والزراعة، والنقل، وحماية البيئة حتى بات من المألوف اليوم أن نسمع ونقرأ مصطلحات مثل الحكومة الإلكترونية، والتجارة الإلكترونية،والصحة الإلكترونية، والتوظيف الإلكتروني، وهذا ناتج عن الثورة المعلوماتية الرابعة</a:t>
            </a:r>
            <a:r>
              <a:rPr lang="ar-JO" sz="2400">
                <a:solidFill>
                  <a:schemeClr val="dk1"/>
                </a:solidFill>
                <a:latin typeface="Arial"/>
                <a:ea typeface="Arial"/>
                <a:cs typeface="Arial"/>
                <a:sym typeface="Arial"/>
              </a:rPr>
              <a:t>  وانتشار تطبيقات الذكاء الاصطناعي فجميع هذه ال</a:t>
            </a:r>
            <a:r>
              <a:rPr i="0" lang="ar-JO" sz="2400" u="none" strike="noStrike">
                <a:solidFill>
                  <a:schemeClr val="dk1"/>
                </a:solidFill>
                <a:latin typeface="Arial"/>
                <a:ea typeface="Arial"/>
                <a:cs typeface="Arial"/>
                <a:sym typeface="Arial"/>
              </a:rPr>
              <a:t>أنشطة باتت تشكل الأركان الأساسية لمجتمع المعرفة.</a:t>
            </a:r>
            <a:endParaRPr/>
          </a:p>
          <a:p>
            <a:pPr indent="0" lvl="0" marL="0" marR="0" rtl="1" algn="r">
              <a:lnSpc>
                <a:spcPct val="150000"/>
              </a:lnSpc>
              <a:spcBef>
                <a:spcPts val="0"/>
              </a:spcBef>
              <a:spcAft>
                <a:spcPts val="0"/>
              </a:spcAft>
              <a:buNone/>
            </a:pPr>
            <a:r>
              <a:rPr i="0" lang="ar-JO" sz="2400" u="none" strike="noStrike">
                <a:solidFill>
                  <a:schemeClr val="dk1"/>
                </a:solidFill>
                <a:latin typeface="Arial"/>
                <a:ea typeface="Arial"/>
                <a:cs typeface="Arial"/>
                <a:sym typeface="Arial"/>
              </a:rPr>
              <a:t>وخلاصة الأمر أن الإنسان القادر على الحياة في القرن الحادي والعشرين هو الإنسان القادر على التعامل مع هذا الكم من المعلومات، والتع</a:t>
            </a:r>
            <a:r>
              <a:rPr lang="ar-JO" sz="2400">
                <a:solidFill>
                  <a:schemeClr val="dk1"/>
                </a:solidFill>
                <a:latin typeface="Arial"/>
                <a:ea typeface="Arial"/>
                <a:cs typeface="Arial"/>
                <a:sym typeface="Arial"/>
              </a:rPr>
              <a:t>ل</a:t>
            </a:r>
            <a:r>
              <a:rPr i="0" lang="ar-JO" sz="2400" u="none" strike="noStrike">
                <a:solidFill>
                  <a:schemeClr val="dk1"/>
                </a:solidFill>
                <a:latin typeface="Arial"/>
                <a:ea typeface="Arial"/>
                <a:cs typeface="Arial"/>
                <a:sym typeface="Arial"/>
              </a:rPr>
              <a:t>يم الدائم، وإعادة التدريب والتأهيل، وكل هذا يرتبط بنوعية التربية والتعليم</a:t>
            </a:r>
            <a:endParaRPr sz="3600" u="sng">
              <a:solidFill>
                <a:schemeClr val="dk1"/>
              </a:solidFill>
              <a:latin typeface="Calibri"/>
              <a:ea typeface="Calibri"/>
              <a:cs typeface="Calibri"/>
              <a:sym typeface="Calibri"/>
            </a:endParaRPr>
          </a:p>
        </p:txBody>
      </p:sp>
      <p:pic>
        <p:nvPicPr>
          <p:cNvPr id="475" name="Google Shape;475;p23"/>
          <p:cNvPicPr preferRelativeResize="0"/>
          <p:nvPr/>
        </p:nvPicPr>
        <p:blipFill rotWithShape="1">
          <a:blip r:embed="rId4">
            <a:alphaModFix/>
          </a:blip>
          <a:srcRect b="-90625" l="-200000" r="-199999" t="-90625"/>
          <a:stretch/>
        </p:blipFill>
        <p:spPr>
          <a:xfrm>
            <a:off x="9876980" y="5086376"/>
            <a:ext cx="3048000" cy="1714500"/>
          </a:xfrm>
          <a:prstGeom prst="rect">
            <a:avLst/>
          </a:prstGeom>
          <a:noFill/>
          <a:ln>
            <a:noFill/>
          </a:ln>
        </p:spPr>
      </p:pic>
    </p:spTree>
  </p:cSld>
  <p:clrMapOvr>
    <a:masterClrMapping/>
  </p:clrMapOvr>
  <mc:AlternateContent>
    <mc:Choice Requires="p14">
      <p:transition advTm="160148"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75"/>
                                        </p:tgtEl>
                                        <p:attrNameLst>
                                          <p:attrName>style.visibility</p:attrName>
                                        </p:attrNameLst>
                                      </p:cBhvr>
                                      <p:to>
                                        <p:strVal val="visible"/>
                                      </p:to>
                                    </p:set>
                                    <p:animEffect filter="fade" transition="in">
                                      <p:cBhvr>
                                        <p:cTn dur="1"/>
                                        <p:tgtEl>
                                          <p:spTgt spid="475"/>
                                        </p:tgtEl>
                                      </p:cBhvr>
                                    </p:animEffect>
                                  </p:childTnLst>
                                </p:cTn>
                              </p:par>
                              <p:par>
                                <p:cTn fill="hold" nodeType="withEffect" presetClass="entr" presetID="10" presetSubtype="0">
                                  <p:stCondLst>
                                    <p:cond delay="250"/>
                                  </p:stCondLst>
                                  <p:childTnLst>
                                    <p:set>
                                      <p:cBhvr>
                                        <p:cTn dur="1" fill="hold">
                                          <p:stCondLst>
                                            <p:cond delay="0"/>
                                          </p:stCondLst>
                                        </p:cTn>
                                        <p:tgtEl>
                                          <p:spTgt spid="468"/>
                                        </p:tgtEl>
                                        <p:attrNameLst>
                                          <p:attrName>style.visibility</p:attrName>
                                        </p:attrNameLst>
                                      </p:cBhvr>
                                      <p:to>
                                        <p:strVal val="visible"/>
                                      </p:to>
                                    </p:set>
                                    <p:animEffect filter="fade" transition="in">
                                      <p:cBhvr>
                                        <p:cTn dur="500"/>
                                        <p:tgtEl>
                                          <p:spTgt spid="468"/>
                                        </p:tgtEl>
                                      </p:cBhvr>
                                    </p:animEffect>
                                  </p:childTnLst>
                                </p:cTn>
                              </p:par>
                              <p:par>
                                <p:cTn fill="hold" nodeType="withEffect" presetClass="entr" presetID="10" presetSubtype="0">
                                  <p:stCondLst>
                                    <p:cond delay="250"/>
                                  </p:stCondLst>
                                  <p:childTnLst>
                                    <p:set>
                                      <p:cBhvr>
                                        <p:cTn dur="1" fill="hold">
                                          <p:stCondLst>
                                            <p:cond delay="0"/>
                                          </p:stCondLst>
                                        </p:cTn>
                                        <p:tgtEl>
                                          <p:spTgt spid="467"/>
                                        </p:tgtEl>
                                        <p:attrNameLst>
                                          <p:attrName>style.visibility</p:attrName>
                                        </p:attrNameLst>
                                      </p:cBhvr>
                                      <p:to>
                                        <p:strVal val="visible"/>
                                      </p:to>
                                    </p:set>
                                    <p:animEffect filter="fade" transition="in">
                                      <p:cBhvr>
                                        <p:cTn dur="500"/>
                                        <p:tgtEl>
                                          <p:spTgt spid="4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2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1" name="Google Shape;481;p2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2" name="Google Shape;482;p24"/>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83" name="Google Shape;483;p24"/>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84" name="Google Shape;484;p2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85" name="Google Shape;485;p24"/>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86" name="Google Shape;486;p24"/>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487" name="Google Shape;487;p24"/>
          <p:cNvSpPr txBox="1"/>
          <p:nvPr/>
        </p:nvSpPr>
        <p:spPr>
          <a:xfrm>
            <a:off x="3007865" y="1329500"/>
            <a:ext cx="5692877" cy="621965"/>
          </a:xfrm>
          <a:prstGeom prst="rect">
            <a:avLst/>
          </a:prstGeom>
          <a:noFill/>
          <a:ln>
            <a:noFill/>
          </a:ln>
        </p:spPr>
        <p:txBody>
          <a:bodyPr anchorCtr="0" anchor="t" bIns="45700" lIns="91425" spcFirstLastPara="1" rIns="91425" wrap="square" tIns="45700">
            <a:spAutoFit/>
          </a:bodyPr>
          <a:lstStyle/>
          <a:p>
            <a:pPr indent="0" lvl="0" marL="0" marR="0" rtl="1" algn="ctr">
              <a:lnSpc>
                <a:spcPct val="115000"/>
              </a:lnSpc>
              <a:spcBef>
                <a:spcPts val="0"/>
              </a:spcBef>
              <a:spcAft>
                <a:spcPts val="0"/>
              </a:spcAft>
              <a:buNone/>
            </a:pPr>
            <a:r>
              <a:rPr b="1" lang="ar-JO" sz="3200">
                <a:solidFill>
                  <a:srgbClr val="00B0F0"/>
                </a:solidFill>
                <a:latin typeface="Arial"/>
                <a:ea typeface="Arial"/>
                <a:cs typeface="Arial"/>
                <a:sym typeface="Arial"/>
              </a:rPr>
              <a:t>العوامل المؤثرة في سياسات التعليم</a:t>
            </a:r>
            <a:r>
              <a:rPr b="1" lang="ar-JO" sz="2400">
                <a:solidFill>
                  <a:schemeClr val="dk1"/>
                </a:solidFill>
                <a:latin typeface="Arial"/>
                <a:ea typeface="Arial"/>
                <a:cs typeface="Arial"/>
                <a:sym typeface="Arial"/>
              </a:rPr>
              <a:t> </a:t>
            </a:r>
            <a:endParaRPr b="1" sz="2400">
              <a:solidFill>
                <a:schemeClr val="dk1"/>
              </a:solidFill>
              <a:latin typeface="Arial"/>
              <a:ea typeface="Arial"/>
              <a:cs typeface="Arial"/>
              <a:sym typeface="Arial"/>
            </a:endParaRPr>
          </a:p>
        </p:txBody>
      </p:sp>
      <p:sp>
        <p:nvSpPr>
          <p:cNvPr id="488" name="Google Shape;488;p24"/>
          <p:cNvSpPr txBox="1"/>
          <p:nvPr/>
        </p:nvSpPr>
        <p:spPr>
          <a:xfrm>
            <a:off x="860322" y="1888392"/>
            <a:ext cx="10471355" cy="4355038"/>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5- المشاركة المجتمعية:</a:t>
            </a:r>
            <a:endParaRPr/>
          </a:p>
          <a:p>
            <a:pPr indent="0" lvl="0" marL="0" marR="0" rtl="1" algn="r">
              <a:lnSpc>
                <a:spcPct val="150000"/>
              </a:lnSpc>
              <a:spcBef>
                <a:spcPts val="0"/>
              </a:spcBef>
              <a:spcAft>
                <a:spcPts val="0"/>
              </a:spcAft>
              <a:buNone/>
            </a:pPr>
            <a:r>
              <a:rPr i="0" lang="ar-JO" sz="2400" u="none" strike="noStrike">
                <a:solidFill>
                  <a:schemeClr val="dk1"/>
                </a:solidFill>
                <a:latin typeface="Arial"/>
                <a:ea typeface="Arial"/>
                <a:cs typeface="Arial"/>
                <a:sym typeface="Arial"/>
              </a:rPr>
              <a:t>   إن ديمقراطية التعليم والحرية فيه، والعدالة في تطبيق مبدأ تكافؤ الفرص- أهداف أساسية - تسعى الدول إلى تحقيقها، حيث أصبحت </a:t>
            </a:r>
            <a:r>
              <a:rPr i="0" lang="ar-JO" sz="2400" u="sng" strike="noStrike">
                <a:solidFill>
                  <a:schemeClr val="dk1"/>
                </a:solidFill>
                <a:latin typeface="Arial"/>
                <a:ea typeface="Arial"/>
                <a:cs typeface="Arial"/>
                <a:sym typeface="Arial"/>
              </a:rPr>
              <a:t>تُكوّن في مجموعها تطلعًا ومطلبًا جماهير</a:t>
            </a:r>
            <a:r>
              <a:rPr i="0" lang="ar-JO" sz="2400" u="none" strike="noStrike">
                <a:solidFill>
                  <a:schemeClr val="dk1"/>
                </a:solidFill>
                <a:latin typeface="Arial"/>
                <a:ea typeface="Arial"/>
                <a:cs typeface="Arial"/>
                <a:sym typeface="Arial"/>
              </a:rPr>
              <a:t>يًا، فالعلم والمشاركة المجتمعية قوتان متفاعلتان، فالمشاركة المجتمعية تكفل للعلم الجو الذي يترعرع فيه ويزدهر، والعلم يدرب العقول على التفكير الحر السليم.</a:t>
            </a:r>
            <a:endParaRPr/>
          </a:p>
          <a:p>
            <a:pPr indent="0" lvl="0" marL="0" marR="0" rtl="1" algn="r">
              <a:lnSpc>
                <a:spcPct val="150000"/>
              </a:lnSpc>
              <a:spcBef>
                <a:spcPts val="0"/>
              </a:spcBef>
              <a:spcAft>
                <a:spcPts val="0"/>
              </a:spcAft>
              <a:buNone/>
            </a:pPr>
            <a:r>
              <a:rPr i="0" lang="ar-JO" sz="2400" u="none" strike="noStrike">
                <a:solidFill>
                  <a:schemeClr val="dk1"/>
                </a:solidFill>
                <a:latin typeface="Arial"/>
                <a:ea typeface="Arial"/>
                <a:cs typeface="Arial"/>
                <a:sym typeface="Arial"/>
              </a:rPr>
              <a:t>فقد أصبحت مفاهيم تكافؤ الفرص التعليمية والمساواة، والمشاركة، والحرية، وحقوق الإنسان، من أهم المبادئ التربوية المعاصرة التي أصبحت تفرض نفسها على واضعي السياسات التعليمية، ومتخذي القرار، وصارت من المفاهيم التربوية التي شغلت تفكير العديد من المهتمين بالتربية، وذلك نتيجة لتزايد الوعي.</a:t>
            </a:r>
            <a:endParaRPr sz="3200">
              <a:solidFill>
                <a:schemeClr val="dk1"/>
              </a:solidFill>
              <a:latin typeface="Simplified Arabic"/>
              <a:ea typeface="Simplified Arabic"/>
              <a:cs typeface="Simplified Arabic"/>
              <a:sym typeface="Simplified Arabic"/>
            </a:endParaRPr>
          </a:p>
        </p:txBody>
      </p:sp>
      <p:pic>
        <p:nvPicPr>
          <p:cNvPr id="489" name="Google Shape;489;p24"/>
          <p:cNvPicPr preferRelativeResize="0"/>
          <p:nvPr/>
        </p:nvPicPr>
        <p:blipFill rotWithShape="1">
          <a:blip r:embed="rId4">
            <a:alphaModFix/>
          </a:blip>
          <a:srcRect b="-90625" l="-200000" r="-199999" t="-90625"/>
          <a:stretch/>
        </p:blipFill>
        <p:spPr>
          <a:xfrm>
            <a:off x="-663678" y="5131501"/>
            <a:ext cx="3048000" cy="1714500"/>
          </a:xfrm>
          <a:prstGeom prst="rect">
            <a:avLst/>
          </a:prstGeom>
          <a:noFill/>
          <a:ln>
            <a:noFill/>
          </a:ln>
        </p:spPr>
      </p:pic>
    </p:spTree>
  </p:cSld>
  <p:clrMapOvr>
    <a:masterClrMapping/>
  </p:clrMapOvr>
  <mc:AlternateContent>
    <mc:Choice Requires="p14">
      <p:transition advTm="160380"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89"/>
                                        </p:tgtEl>
                                        <p:attrNameLst>
                                          <p:attrName>style.visibility</p:attrName>
                                        </p:attrNameLst>
                                      </p:cBhvr>
                                      <p:to>
                                        <p:strVal val="visible"/>
                                      </p:to>
                                    </p:set>
                                    <p:animEffect filter="fade" transition="in">
                                      <p:cBhvr>
                                        <p:cTn dur="1"/>
                                        <p:tgtEl>
                                          <p:spTgt spid="489"/>
                                        </p:tgtEl>
                                      </p:cBhvr>
                                    </p:animEffect>
                                  </p:childTnLst>
                                </p:cTn>
                              </p:par>
                              <p:par>
                                <p:cTn fill="hold" nodeType="withEffect" presetClass="entr" presetID="10" presetSubtype="0">
                                  <p:stCondLst>
                                    <p:cond delay="250"/>
                                  </p:stCondLst>
                                  <p:childTnLst>
                                    <p:set>
                                      <p:cBhvr>
                                        <p:cTn dur="1" fill="hold">
                                          <p:stCondLst>
                                            <p:cond delay="0"/>
                                          </p:stCondLst>
                                        </p:cTn>
                                        <p:tgtEl>
                                          <p:spTgt spid="481"/>
                                        </p:tgtEl>
                                        <p:attrNameLst>
                                          <p:attrName>style.visibility</p:attrName>
                                        </p:attrNameLst>
                                      </p:cBhvr>
                                      <p:to>
                                        <p:strVal val="visible"/>
                                      </p:to>
                                    </p:set>
                                    <p:animEffect filter="fade" transition="in">
                                      <p:cBhvr>
                                        <p:cTn dur="500"/>
                                        <p:tgtEl>
                                          <p:spTgt spid="481"/>
                                        </p:tgtEl>
                                      </p:cBhvr>
                                    </p:animEffect>
                                  </p:childTnLst>
                                </p:cTn>
                              </p:par>
                              <p:par>
                                <p:cTn fill="hold" nodeType="withEffect" presetClass="entr" presetID="10" presetSubtype="0">
                                  <p:stCondLst>
                                    <p:cond delay="250"/>
                                  </p:stCondLst>
                                  <p:childTnLst>
                                    <p:set>
                                      <p:cBhvr>
                                        <p:cTn dur="1" fill="hold">
                                          <p:stCondLst>
                                            <p:cond delay="0"/>
                                          </p:stCondLst>
                                        </p:cTn>
                                        <p:tgtEl>
                                          <p:spTgt spid="480"/>
                                        </p:tgtEl>
                                        <p:attrNameLst>
                                          <p:attrName>style.visibility</p:attrName>
                                        </p:attrNameLst>
                                      </p:cBhvr>
                                      <p:to>
                                        <p:strVal val="visible"/>
                                      </p:to>
                                    </p:set>
                                    <p:animEffect filter="fade" transition="in">
                                      <p:cBhvr>
                                        <p:cTn dur="500"/>
                                        <p:tgtEl>
                                          <p:spTgt spid="4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25"/>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5" name="Google Shape;495;p25"/>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96" name="Google Shape;496;p25"/>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497" name="Google Shape;497;p25"/>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498" name="Google Shape;498;p2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499" name="Google Shape;499;p25"/>
          <p:cNvSpPr/>
          <p:nvPr/>
        </p:nvSpPr>
        <p:spPr>
          <a:xfrm>
            <a:off x="311175"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0" i="0" lang="ar-JO" sz="2800">
                <a:solidFill>
                  <a:schemeClr val="dk1"/>
                </a:solidFill>
                <a:latin typeface="Arial Black"/>
                <a:ea typeface="Arial Black"/>
                <a:cs typeface="Arial Black"/>
                <a:sym typeface="Arial Black"/>
              </a:rPr>
              <a:t>    </a:t>
            </a:r>
            <a:r>
              <a:rPr b="1" i="0" lang="ar-JO" sz="1800" u="none" strike="noStrike">
                <a:solidFill>
                  <a:schemeClr val="lt1"/>
                </a:solidFill>
                <a:latin typeface="Arial"/>
                <a:ea typeface="Arial"/>
                <a:cs typeface="Arial"/>
                <a:sym typeface="Arial"/>
              </a:rPr>
              <a:t>ثالثاً: العوامل الجغرافية</a:t>
            </a:r>
            <a:endParaRPr sz="2400">
              <a:solidFill>
                <a:schemeClr val="dk1"/>
              </a:solidFill>
              <a:latin typeface="Calibri"/>
              <a:ea typeface="Calibri"/>
              <a:cs typeface="Calibri"/>
              <a:sym typeface="Calibri"/>
            </a:endParaRPr>
          </a:p>
        </p:txBody>
      </p:sp>
      <p:sp>
        <p:nvSpPr>
          <p:cNvPr id="500" name="Google Shape;500;p25"/>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01" name="Google Shape;501;p25"/>
          <p:cNvSpPr txBox="1"/>
          <p:nvPr/>
        </p:nvSpPr>
        <p:spPr>
          <a:xfrm>
            <a:off x="2757948" y="1408851"/>
            <a:ext cx="7439313" cy="761170"/>
          </a:xfrm>
          <a:prstGeom prst="rect">
            <a:avLst/>
          </a:prstGeom>
          <a:noFill/>
          <a:ln>
            <a:noFill/>
          </a:ln>
        </p:spPr>
        <p:txBody>
          <a:bodyPr anchorCtr="0" anchor="t" bIns="45700" lIns="91425" spcFirstLastPara="1" rIns="91425" wrap="square" tIns="45700">
            <a:spAutoFit/>
          </a:bodyPr>
          <a:lstStyle/>
          <a:p>
            <a:pPr indent="0" lvl="0" marL="0" marR="0" rtl="1" algn="ctr">
              <a:lnSpc>
                <a:spcPct val="115000"/>
              </a:lnSpc>
              <a:spcBef>
                <a:spcPts val="0"/>
              </a:spcBef>
              <a:spcAft>
                <a:spcPts val="0"/>
              </a:spcAft>
              <a:buNone/>
            </a:pPr>
            <a:r>
              <a:rPr b="1" lang="ar-JO" sz="4000">
                <a:solidFill>
                  <a:srgbClr val="00B0F0"/>
                </a:solidFill>
                <a:latin typeface="Arial"/>
                <a:ea typeface="Arial"/>
                <a:cs typeface="Arial"/>
                <a:sym typeface="Arial"/>
              </a:rPr>
              <a:t>العوامل المؤثرة في سياسات التعليم</a:t>
            </a:r>
            <a:r>
              <a:rPr b="1" lang="ar-JO" sz="3200">
                <a:solidFill>
                  <a:schemeClr val="dk1"/>
                </a:solidFill>
                <a:latin typeface="Arial"/>
                <a:ea typeface="Arial"/>
                <a:cs typeface="Arial"/>
                <a:sym typeface="Arial"/>
              </a:rPr>
              <a:t> </a:t>
            </a:r>
            <a:endParaRPr b="1" sz="3200">
              <a:solidFill>
                <a:schemeClr val="dk1"/>
              </a:solidFill>
              <a:latin typeface="Arial"/>
              <a:ea typeface="Arial"/>
              <a:cs typeface="Arial"/>
              <a:sym typeface="Arial"/>
            </a:endParaRPr>
          </a:p>
        </p:txBody>
      </p:sp>
      <p:sp>
        <p:nvSpPr>
          <p:cNvPr id="502" name="Google Shape;502;p25"/>
          <p:cNvSpPr txBox="1"/>
          <p:nvPr/>
        </p:nvSpPr>
        <p:spPr>
          <a:xfrm>
            <a:off x="748841" y="2258467"/>
            <a:ext cx="10193085" cy="3785652"/>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سادسًا: العوامل الجغرافية</a:t>
            </a:r>
            <a:endParaRPr b="1" i="0" sz="24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1" i="0" sz="1800" u="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JO" sz="2400" u="none" strike="noStrike">
                <a:solidFill>
                  <a:schemeClr val="dk1"/>
                </a:solidFill>
                <a:latin typeface="Arial"/>
                <a:ea typeface="Arial"/>
                <a:cs typeface="Arial"/>
                <a:sym typeface="Arial"/>
              </a:rPr>
              <a:t>   يرتبط العامل الجغرافي بالعامل الاقتصادي، وذلك أن اقتصاديات أي دولة تعتمد بشكل مباشر على</a:t>
            </a:r>
            <a:endParaRPr/>
          </a:p>
          <a:p>
            <a:pPr indent="0" lvl="0" marL="0" marR="0" rtl="1" algn="just">
              <a:lnSpc>
                <a:spcPct val="150000"/>
              </a:lnSpc>
              <a:spcBef>
                <a:spcPts val="0"/>
              </a:spcBef>
              <a:spcAft>
                <a:spcPts val="0"/>
              </a:spcAft>
              <a:buNone/>
            </a:pPr>
            <a:r>
              <a:rPr b="0" i="0" lang="ar-JO" sz="2400" u="none" strike="noStrike">
                <a:solidFill>
                  <a:schemeClr val="dk1"/>
                </a:solidFill>
                <a:latin typeface="Arial"/>
                <a:ea typeface="Arial"/>
                <a:cs typeface="Arial"/>
                <a:sym typeface="Arial"/>
              </a:rPr>
              <a:t>العوامل الجغرافية لتلك الدولة، فهي التي تحدد بإذن الله مصادر الثروة فيها. وتؤثر العوامل الجغرافية على السياسات التعليمية من ثلاث نواحي وهي:</a:t>
            </a:r>
            <a:endParaRPr/>
          </a:p>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 أ) المناخ</a:t>
            </a:r>
            <a:endParaRPr b="1" i="0" sz="2400" u="none" strike="noStrike">
              <a:solidFill>
                <a:schemeClr val="dk1"/>
              </a:solidFill>
              <a:latin typeface="Arial"/>
              <a:ea typeface="Arial"/>
              <a:cs typeface="Arial"/>
              <a:sym typeface="Arial"/>
            </a:endParaRPr>
          </a:p>
          <a:p>
            <a:pPr indent="0" lvl="0" marL="0" marR="0" rtl="1" algn="r">
              <a:spcBef>
                <a:spcPts val="0"/>
              </a:spcBef>
              <a:spcAft>
                <a:spcPts val="0"/>
              </a:spcAft>
              <a:buNone/>
            </a:pPr>
            <a:r>
              <a:rPr b="1" lang="ar-JO" sz="2400">
                <a:solidFill>
                  <a:schemeClr val="dk1"/>
                </a:solidFill>
                <a:latin typeface="Arial"/>
                <a:ea typeface="Arial"/>
                <a:cs typeface="Arial"/>
                <a:sym typeface="Arial"/>
              </a:rPr>
              <a:t>ب) طبيعة البيئة</a:t>
            </a:r>
            <a:endParaRPr/>
          </a:p>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ج) مصادر الثروة</a:t>
            </a:r>
            <a:endParaRPr/>
          </a:p>
          <a:p>
            <a:pPr indent="0" lvl="0" marL="0" marR="0" rtl="1" algn="r">
              <a:spcBef>
                <a:spcPts val="0"/>
              </a:spcBef>
              <a:spcAft>
                <a:spcPts val="0"/>
              </a:spcAft>
              <a:buNone/>
            </a:pPr>
            <a:r>
              <a:t/>
            </a:r>
            <a:endParaRPr sz="1800">
              <a:solidFill>
                <a:schemeClr val="dk1"/>
              </a:solidFill>
              <a:latin typeface="Calibri"/>
              <a:ea typeface="Calibri"/>
              <a:cs typeface="Calibri"/>
              <a:sym typeface="Calibri"/>
            </a:endParaRPr>
          </a:p>
        </p:txBody>
      </p:sp>
      <p:pic>
        <p:nvPicPr>
          <p:cNvPr id="503" name="Google Shape;503;p25"/>
          <p:cNvPicPr preferRelativeResize="0"/>
          <p:nvPr/>
        </p:nvPicPr>
        <p:blipFill rotWithShape="1">
          <a:blip r:embed="rId4">
            <a:alphaModFix/>
          </a:blip>
          <a:srcRect b="-90625" l="-200000" r="-199999" t="-90625"/>
          <a:stretch/>
        </p:blipFill>
        <p:spPr>
          <a:xfrm>
            <a:off x="-513854" y="4816481"/>
            <a:ext cx="3048000" cy="1714500"/>
          </a:xfrm>
          <a:prstGeom prst="rect">
            <a:avLst/>
          </a:prstGeom>
          <a:noFill/>
          <a:ln>
            <a:noFill/>
          </a:ln>
        </p:spPr>
      </p:pic>
    </p:spTree>
  </p:cSld>
  <p:clrMapOvr>
    <a:masterClrMapping/>
  </p:clrMapOvr>
  <mc:AlternateContent>
    <mc:Choice Requires="p14">
      <p:transition advTm="98953"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03"/>
                                        </p:tgtEl>
                                        <p:attrNameLst>
                                          <p:attrName>style.visibility</p:attrName>
                                        </p:attrNameLst>
                                      </p:cBhvr>
                                      <p:to>
                                        <p:strVal val="visible"/>
                                      </p:to>
                                    </p:set>
                                    <p:animEffect filter="fade" transition="in">
                                      <p:cBhvr>
                                        <p:cTn dur="1"/>
                                        <p:tgtEl>
                                          <p:spTgt spid="503"/>
                                        </p:tgtEl>
                                      </p:cBhvr>
                                    </p:animEffect>
                                  </p:childTnLst>
                                </p:cTn>
                              </p:par>
                              <p:par>
                                <p:cTn fill="hold" nodeType="withEffect" presetClass="entr" presetID="10" presetSubtype="0">
                                  <p:stCondLst>
                                    <p:cond delay="250"/>
                                  </p:stCondLst>
                                  <p:childTnLst>
                                    <p:set>
                                      <p:cBhvr>
                                        <p:cTn dur="1" fill="hold">
                                          <p:stCondLst>
                                            <p:cond delay="0"/>
                                          </p:stCondLst>
                                        </p:cTn>
                                        <p:tgtEl>
                                          <p:spTgt spid="495"/>
                                        </p:tgtEl>
                                        <p:attrNameLst>
                                          <p:attrName>style.visibility</p:attrName>
                                        </p:attrNameLst>
                                      </p:cBhvr>
                                      <p:to>
                                        <p:strVal val="visible"/>
                                      </p:to>
                                    </p:set>
                                    <p:animEffect filter="fade" transition="in">
                                      <p:cBhvr>
                                        <p:cTn dur="500"/>
                                        <p:tgtEl>
                                          <p:spTgt spid="495"/>
                                        </p:tgtEl>
                                      </p:cBhvr>
                                    </p:animEffect>
                                  </p:childTnLst>
                                </p:cTn>
                              </p:par>
                              <p:par>
                                <p:cTn fill="hold" nodeType="withEffect" presetClass="entr" presetID="10" presetSubtype="0">
                                  <p:stCondLst>
                                    <p:cond delay="250"/>
                                  </p:stCondLst>
                                  <p:childTnLst>
                                    <p:set>
                                      <p:cBhvr>
                                        <p:cTn dur="1" fill="hold">
                                          <p:stCondLst>
                                            <p:cond delay="0"/>
                                          </p:stCondLst>
                                        </p:cTn>
                                        <p:tgtEl>
                                          <p:spTgt spid="494"/>
                                        </p:tgtEl>
                                        <p:attrNameLst>
                                          <p:attrName>style.visibility</p:attrName>
                                        </p:attrNameLst>
                                      </p:cBhvr>
                                      <p:to>
                                        <p:strVal val="visible"/>
                                      </p:to>
                                    </p:set>
                                    <p:animEffect filter="fade" transition="in">
                                      <p:cBhvr>
                                        <p:cTn dur="500"/>
                                        <p:tgtEl>
                                          <p:spTgt spid="4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26"/>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09" name="Google Shape;509;p26"/>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10" name="Google Shape;510;p26"/>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11" name="Google Shape;511;p26"/>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12" name="Google Shape;512;p2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13" name="Google Shape;513;p26"/>
          <p:cNvSpPr/>
          <p:nvPr/>
        </p:nvSpPr>
        <p:spPr>
          <a:xfrm>
            <a:off x="311175"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0" i="0" lang="ar-JO" sz="2800">
                <a:solidFill>
                  <a:schemeClr val="dk1"/>
                </a:solidFill>
                <a:latin typeface="Arial Black"/>
                <a:ea typeface="Arial Black"/>
                <a:cs typeface="Arial Black"/>
                <a:sym typeface="Arial Black"/>
              </a:rPr>
              <a:t>    </a:t>
            </a:r>
            <a:r>
              <a:rPr b="1" i="0" lang="ar-JO" sz="1800" u="none" strike="noStrike">
                <a:solidFill>
                  <a:schemeClr val="lt1"/>
                </a:solidFill>
                <a:latin typeface="Arial"/>
                <a:ea typeface="Arial"/>
                <a:cs typeface="Arial"/>
                <a:sym typeface="Arial"/>
              </a:rPr>
              <a:t>ثالثاً: العوامل الجغرافية</a:t>
            </a:r>
            <a:endParaRPr sz="2400">
              <a:solidFill>
                <a:schemeClr val="dk1"/>
              </a:solidFill>
              <a:latin typeface="Calibri"/>
              <a:ea typeface="Calibri"/>
              <a:cs typeface="Calibri"/>
              <a:sym typeface="Calibri"/>
            </a:endParaRPr>
          </a:p>
        </p:txBody>
      </p:sp>
      <p:sp>
        <p:nvSpPr>
          <p:cNvPr id="514" name="Google Shape;514;p26"/>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15" name="Google Shape;515;p26"/>
          <p:cNvSpPr txBox="1"/>
          <p:nvPr/>
        </p:nvSpPr>
        <p:spPr>
          <a:xfrm>
            <a:off x="2757948" y="1408851"/>
            <a:ext cx="7439313" cy="761170"/>
          </a:xfrm>
          <a:prstGeom prst="rect">
            <a:avLst/>
          </a:prstGeom>
          <a:noFill/>
          <a:ln>
            <a:noFill/>
          </a:ln>
        </p:spPr>
        <p:txBody>
          <a:bodyPr anchorCtr="0" anchor="t" bIns="45700" lIns="91425" spcFirstLastPara="1" rIns="91425" wrap="square" tIns="45700">
            <a:spAutoFit/>
          </a:bodyPr>
          <a:lstStyle/>
          <a:p>
            <a:pPr indent="0" lvl="0" marL="0" marR="0" rtl="1" algn="ctr">
              <a:lnSpc>
                <a:spcPct val="115000"/>
              </a:lnSpc>
              <a:spcBef>
                <a:spcPts val="0"/>
              </a:spcBef>
              <a:spcAft>
                <a:spcPts val="0"/>
              </a:spcAft>
              <a:buNone/>
            </a:pPr>
            <a:r>
              <a:rPr b="1" lang="ar-JO" sz="4000">
                <a:solidFill>
                  <a:srgbClr val="00B0F0"/>
                </a:solidFill>
                <a:latin typeface="Arial"/>
                <a:ea typeface="Arial"/>
                <a:cs typeface="Arial"/>
                <a:sym typeface="Arial"/>
              </a:rPr>
              <a:t>العوامل المؤثرة في سياسات التعليم</a:t>
            </a:r>
            <a:r>
              <a:rPr b="1" lang="ar-JO" sz="3200">
                <a:solidFill>
                  <a:schemeClr val="dk1"/>
                </a:solidFill>
                <a:latin typeface="Arial"/>
                <a:ea typeface="Arial"/>
                <a:cs typeface="Arial"/>
                <a:sym typeface="Arial"/>
              </a:rPr>
              <a:t> </a:t>
            </a:r>
            <a:endParaRPr b="1" sz="3200">
              <a:solidFill>
                <a:schemeClr val="dk1"/>
              </a:solidFill>
              <a:latin typeface="Arial"/>
              <a:ea typeface="Arial"/>
              <a:cs typeface="Arial"/>
              <a:sym typeface="Arial"/>
            </a:endParaRPr>
          </a:p>
        </p:txBody>
      </p:sp>
      <p:sp>
        <p:nvSpPr>
          <p:cNvPr id="516" name="Google Shape;516;p26"/>
          <p:cNvSpPr txBox="1"/>
          <p:nvPr/>
        </p:nvSpPr>
        <p:spPr>
          <a:xfrm>
            <a:off x="748841" y="2258467"/>
            <a:ext cx="10193085" cy="3244158"/>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400" u="none" strike="noStrike">
                <a:solidFill>
                  <a:schemeClr val="dk1"/>
                </a:solidFill>
                <a:latin typeface="Arial"/>
                <a:ea typeface="Arial"/>
                <a:cs typeface="Arial"/>
                <a:sym typeface="Arial"/>
              </a:rPr>
              <a:t>سادسًا: العوامل الجغرافية</a:t>
            </a:r>
            <a:endParaRPr b="1" i="0" sz="24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1" i="0" sz="1800" u="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1" lang="ar-JO" sz="2800">
                <a:solidFill>
                  <a:schemeClr val="dk1"/>
                </a:solidFill>
                <a:latin typeface="Arial"/>
                <a:ea typeface="Arial"/>
                <a:cs typeface="Arial"/>
                <a:sym typeface="Arial"/>
              </a:rPr>
              <a:t>أ)</a:t>
            </a:r>
            <a:r>
              <a:rPr b="1" i="0" lang="ar-JO" sz="2800" u="none" strike="noStrike">
                <a:solidFill>
                  <a:schemeClr val="dk1"/>
                </a:solidFill>
                <a:latin typeface="Arial"/>
                <a:ea typeface="Arial"/>
                <a:cs typeface="Arial"/>
                <a:sym typeface="Arial"/>
              </a:rPr>
              <a:t> المُناخ: </a:t>
            </a:r>
            <a:endParaRPr b="1" i="0" sz="2800" u="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JO" sz="2800" u="none" strike="noStrike">
                <a:solidFill>
                  <a:schemeClr val="dk1"/>
                </a:solidFill>
                <a:latin typeface="Arial"/>
                <a:ea typeface="Arial"/>
                <a:cs typeface="Arial"/>
                <a:sym typeface="Arial"/>
              </a:rPr>
              <a:t>يحدد المناخ السن الملائم لبدء الإلزام، وموسم الإجازات الدراسية، وشكل المباني الدراسية،</a:t>
            </a:r>
            <a:endParaRPr/>
          </a:p>
          <a:p>
            <a:pPr indent="0" lvl="0" marL="0" marR="0" rtl="1" algn="just">
              <a:lnSpc>
                <a:spcPct val="150000"/>
              </a:lnSpc>
              <a:spcBef>
                <a:spcPts val="0"/>
              </a:spcBef>
              <a:spcAft>
                <a:spcPts val="0"/>
              </a:spcAft>
              <a:buNone/>
            </a:pPr>
            <a:r>
              <a:rPr b="0" i="0" lang="ar-JO" sz="2800" u="none" strike="noStrike">
                <a:solidFill>
                  <a:schemeClr val="dk1"/>
                </a:solidFill>
                <a:latin typeface="Arial"/>
                <a:ea typeface="Arial"/>
                <a:cs typeface="Arial"/>
                <a:sym typeface="Arial"/>
              </a:rPr>
              <a:t>وأنواع مواد البناء، والأثاث، والمختبرات، وما تحويه من مواد، والوسائل التعليمية يجب أن تخضع لظروف المناخ، وكذلك طول اليوم الدراسي، وأنواع الأنشطة التعليمية</a:t>
            </a:r>
            <a:r>
              <a:rPr b="0" i="0" lang="ar-JO" sz="2000" u="none" strike="noStrike">
                <a:solidFill>
                  <a:schemeClr val="dk1"/>
                </a:solidFill>
                <a:latin typeface="Arial"/>
                <a:ea typeface="Arial"/>
                <a:cs typeface="Arial"/>
                <a:sym typeface="Arial"/>
              </a:rPr>
              <a:t>.</a:t>
            </a:r>
            <a:endParaRPr sz="2000">
              <a:solidFill>
                <a:schemeClr val="dk1"/>
              </a:solidFill>
              <a:latin typeface="Calibri"/>
              <a:ea typeface="Calibri"/>
              <a:cs typeface="Calibri"/>
              <a:sym typeface="Calibri"/>
            </a:endParaRPr>
          </a:p>
        </p:txBody>
      </p:sp>
      <p:pic>
        <p:nvPicPr>
          <p:cNvPr id="517" name="Google Shape;517;p26"/>
          <p:cNvPicPr preferRelativeResize="0"/>
          <p:nvPr/>
        </p:nvPicPr>
        <p:blipFill rotWithShape="1">
          <a:blip r:embed="rId4">
            <a:alphaModFix/>
          </a:blip>
          <a:srcRect b="0" l="0" r="0" t="0"/>
          <a:stretch/>
        </p:blipFill>
        <p:spPr>
          <a:xfrm>
            <a:off x="311175" y="742982"/>
            <a:ext cx="2857500" cy="1600200"/>
          </a:xfrm>
          <a:prstGeom prst="rect">
            <a:avLst/>
          </a:prstGeom>
          <a:noFill/>
          <a:ln>
            <a:noFill/>
          </a:ln>
        </p:spPr>
      </p:pic>
      <p:pic>
        <p:nvPicPr>
          <p:cNvPr id="518" name="Google Shape;518;p26"/>
          <p:cNvPicPr preferRelativeResize="0"/>
          <p:nvPr/>
        </p:nvPicPr>
        <p:blipFill rotWithShape="1">
          <a:blip r:embed="rId5">
            <a:alphaModFix/>
          </a:blip>
          <a:srcRect b="-90625" l="-200000" r="-199999" t="-90625"/>
          <a:stretch/>
        </p:blipFill>
        <p:spPr>
          <a:xfrm>
            <a:off x="-396240" y="4862323"/>
            <a:ext cx="3048000" cy="1714500"/>
          </a:xfrm>
          <a:prstGeom prst="rect">
            <a:avLst/>
          </a:prstGeom>
          <a:noFill/>
          <a:ln>
            <a:noFill/>
          </a:ln>
        </p:spPr>
      </p:pic>
    </p:spTree>
  </p:cSld>
  <p:clrMapOvr>
    <a:masterClrMapping/>
  </p:clrMapOvr>
  <mc:AlternateContent>
    <mc:Choice Requires="p14">
      <p:transition advTm="142950"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18"/>
                                        </p:tgtEl>
                                        <p:attrNameLst>
                                          <p:attrName>style.visibility</p:attrName>
                                        </p:attrNameLst>
                                      </p:cBhvr>
                                      <p:to>
                                        <p:strVal val="visible"/>
                                      </p:to>
                                    </p:set>
                                    <p:animEffect filter="fade" transition="in">
                                      <p:cBhvr>
                                        <p:cTn dur="1"/>
                                        <p:tgtEl>
                                          <p:spTgt spid="518"/>
                                        </p:tgtEl>
                                      </p:cBhvr>
                                    </p:animEffect>
                                  </p:childTnLst>
                                </p:cTn>
                              </p:par>
                              <p:par>
                                <p:cTn fill="hold" nodeType="withEffect" presetClass="entr" presetID="10" presetSubtype="0">
                                  <p:stCondLst>
                                    <p:cond delay="250"/>
                                  </p:stCondLst>
                                  <p:childTnLst>
                                    <p:set>
                                      <p:cBhvr>
                                        <p:cTn dur="1" fill="hold">
                                          <p:stCondLst>
                                            <p:cond delay="0"/>
                                          </p:stCondLst>
                                        </p:cTn>
                                        <p:tgtEl>
                                          <p:spTgt spid="509"/>
                                        </p:tgtEl>
                                        <p:attrNameLst>
                                          <p:attrName>style.visibility</p:attrName>
                                        </p:attrNameLst>
                                      </p:cBhvr>
                                      <p:to>
                                        <p:strVal val="visible"/>
                                      </p:to>
                                    </p:set>
                                    <p:animEffect filter="fade" transition="in">
                                      <p:cBhvr>
                                        <p:cTn dur="500"/>
                                        <p:tgtEl>
                                          <p:spTgt spid="509"/>
                                        </p:tgtEl>
                                      </p:cBhvr>
                                    </p:animEffect>
                                  </p:childTnLst>
                                </p:cTn>
                              </p:par>
                              <p:par>
                                <p:cTn fill="hold" nodeType="withEffect" presetClass="entr" presetID="10" presetSubtype="0">
                                  <p:stCondLst>
                                    <p:cond delay="250"/>
                                  </p:stCondLst>
                                  <p:childTnLst>
                                    <p:set>
                                      <p:cBhvr>
                                        <p:cTn dur="1" fill="hold">
                                          <p:stCondLst>
                                            <p:cond delay="0"/>
                                          </p:stCondLst>
                                        </p:cTn>
                                        <p:tgtEl>
                                          <p:spTgt spid="508"/>
                                        </p:tgtEl>
                                        <p:attrNameLst>
                                          <p:attrName>style.visibility</p:attrName>
                                        </p:attrNameLst>
                                      </p:cBhvr>
                                      <p:to>
                                        <p:strVal val="visible"/>
                                      </p:to>
                                    </p:set>
                                    <p:animEffect filter="fade" transition="in">
                                      <p:cBhvr>
                                        <p:cTn dur="500"/>
                                        <p:tgtEl>
                                          <p:spTgt spid="50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2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4" name="Google Shape;524;p27"/>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5" name="Google Shape;525;p27"/>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26" name="Google Shape;526;p27"/>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27" name="Google Shape;527;p2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28" name="Google Shape;528;p27"/>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29" name="Google Shape;529;p27"/>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30" name="Google Shape;530;p27"/>
          <p:cNvSpPr txBox="1"/>
          <p:nvPr/>
        </p:nvSpPr>
        <p:spPr>
          <a:xfrm>
            <a:off x="737419" y="1610128"/>
            <a:ext cx="10603473" cy="4370427"/>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600">
                <a:solidFill>
                  <a:schemeClr val="dk1"/>
                </a:solidFill>
                <a:latin typeface="Arial Black"/>
                <a:ea typeface="Arial Black"/>
                <a:cs typeface="Arial Black"/>
                <a:sym typeface="Arial Black"/>
              </a:rPr>
              <a:t> </a:t>
            </a:r>
            <a:r>
              <a:rPr b="1" i="0" lang="ar-JO" sz="2800">
                <a:solidFill>
                  <a:schemeClr val="dk1"/>
                </a:solidFill>
                <a:latin typeface="Arial Black"/>
                <a:ea typeface="Arial Black"/>
                <a:cs typeface="Arial Black"/>
                <a:sym typeface="Arial Black"/>
              </a:rPr>
              <a:t>العوامل الجغرافية</a:t>
            </a:r>
            <a:endParaRPr/>
          </a:p>
          <a:p>
            <a:pPr indent="0" lvl="0" marL="0" marR="0" rtl="1" algn="r">
              <a:spcBef>
                <a:spcPts val="0"/>
              </a:spcBef>
              <a:spcAft>
                <a:spcPts val="0"/>
              </a:spcAft>
              <a:buNone/>
            </a:pPr>
            <a:r>
              <a:t/>
            </a:r>
            <a:endParaRPr b="1" i="0" sz="2800" u="none" strike="noStrike">
              <a:solidFill>
                <a:schemeClr val="dk1"/>
              </a:solidFill>
              <a:latin typeface="Arial"/>
              <a:ea typeface="Arial"/>
              <a:cs typeface="Arial"/>
              <a:sym typeface="Arial"/>
            </a:endParaRPr>
          </a:p>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ب) طبيعة البيئة: </a:t>
            </a:r>
            <a:endParaRPr b="1" sz="2800">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JO" sz="2800" u="none" strike="noStrike">
                <a:solidFill>
                  <a:schemeClr val="dk1"/>
                </a:solidFill>
                <a:latin typeface="Arial"/>
                <a:ea typeface="Arial"/>
                <a:cs typeface="Arial"/>
                <a:sym typeface="Arial"/>
              </a:rPr>
              <a:t>   يتأثر الفرد بالبيئة ويؤثر فيها، والبيئة الجغرافية تلهِم الإنسان بما تحتويه من الكثير من</a:t>
            </a:r>
            <a:endParaRPr/>
          </a:p>
          <a:p>
            <a:pPr indent="0" lvl="0" marL="0" marR="0" rtl="1" algn="r">
              <a:lnSpc>
                <a:spcPct val="150000"/>
              </a:lnSpc>
              <a:spcBef>
                <a:spcPts val="0"/>
              </a:spcBef>
              <a:spcAft>
                <a:spcPts val="0"/>
              </a:spcAft>
              <a:buNone/>
            </a:pPr>
            <a:r>
              <a:rPr b="0" i="0" lang="ar-JO" sz="2800" u="none" strike="noStrike">
                <a:solidFill>
                  <a:schemeClr val="dk1"/>
                </a:solidFill>
                <a:latin typeface="Arial"/>
                <a:ea typeface="Arial"/>
                <a:cs typeface="Arial"/>
                <a:sym typeface="Arial"/>
              </a:rPr>
              <a:t>الظواهر الطبيعية، والتي تعَد خبرات مهمة، لذا يجب أن يفسح المجال لدراسة تفاعل الإنسان مع بيئته ضمن البرامج التربوية ليلِم المتعلم ببيئته ودقائقها فيتكيف معها، ويستجيب لها، </a:t>
            </a:r>
            <a:endParaRPr b="0" i="0" sz="2800" u="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JO" sz="2800" u="none" strike="noStrike">
                <a:solidFill>
                  <a:schemeClr val="dk1"/>
                </a:solidFill>
                <a:latin typeface="Arial"/>
                <a:ea typeface="Arial"/>
                <a:cs typeface="Arial"/>
                <a:sym typeface="Arial"/>
              </a:rPr>
              <a:t>ويؤثر فيها، وذلك من خلال الأنشطة التربوية.</a:t>
            </a:r>
            <a:endParaRPr/>
          </a:p>
          <a:p>
            <a:pPr indent="0" lvl="0" marL="0" marR="0" rtl="1" algn="r">
              <a:spcBef>
                <a:spcPts val="0"/>
              </a:spcBef>
              <a:spcAft>
                <a:spcPts val="0"/>
              </a:spcAft>
              <a:buNone/>
            </a:pPr>
            <a:r>
              <a:rPr b="0" i="0" lang="ar-JO" sz="1800" u="none" strike="noStrike">
                <a:solidFill>
                  <a:schemeClr val="dk1"/>
                </a:solidFill>
                <a:latin typeface="Arial"/>
                <a:ea typeface="Arial"/>
                <a:cs typeface="Arial"/>
                <a:sym typeface="Arial"/>
              </a:rPr>
              <a:t>.</a:t>
            </a:r>
            <a:endParaRPr sz="3200">
              <a:solidFill>
                <a:schemeClr val="dk1"/>
              </a:solidFill>
              <a:latin typeface="Calibri"/>
              <a:ea typeface="Calibri"/>
              <a:cs typeface="Calibri"/>
              <a:sym typeface="Calibri"/>
            </a:endParaRPr>
          </a:p>
        </p:txBody>
      </p:sp>
      <p:pic>
        <p:nvPicPr>
          <p:cNvPr id="531" name="Google Shape;531;p27"/>
          <p:cNvPicPr preferRelativeResize="0"/>
          <p:nvPr/>
        </p:nvPicPr>
        <p:blipFill rotWithShape="1">
          <a:blip r:embed="rId4">
            <a:alphaModFix/>
          </a:blip>
          <a:srcRect b="0" l="0" r="0" t="0"/>
          <a:stretch/>
        </p:blipFill>
        <p:spPr>
          <a:xfrm>
            <a:off x="449580" y="1258731"/>
            <a:ext cx="3105150" cy="1476375"/>
          </a:xfrm>
          <a:prstGeom prst="rect">
            <a:avLst/>
          </a:prstGeom>
          <a:noFill/>
          <a:ln>
            <a:noFill/>
          </a:ln>
        </p:spPr>
      </p:pic>
      <p:pic>
        <p:nvPicPr>
          <p:cNvPr id="532" name="Google Shape;532;p27"/>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20443"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32"/>
                                        </p:tgtEl>
                                        <p:attrNameLst>
                                          <p:attrName>style.visibility</p:attrName>
                                        </p:attrNameLst>
                                      </p:cBhvr>
                                      <p:to>
                                        <p:strVal val="visible"/>
                                      </p:to>
                                    </p:set>
                                    <p:animEffect filter="fade" transition="in">
                                      <p:cBhvr>
                                        <p:cTn dur="1"/>
                                        <p:tgtEl>
                                          <p:spTgt spid="532"/>
                                        </p:tgtEl>
                                      </p:cBhvr>
                                    </p:animEffect>
                                  </p:childTnLst>
                                </p:cTn>
                              </p:par>
                              <p:par>
                                <p:cTn fill="hold" nodeType="withEffect" presetClass="entr" presetID="10" presetSubtype="0">
                                  <p:stCondLst>
                                    <p:cond delay="250"/>
                                  </p:stCondLst>
                                  <p:childTnLst>
                                    <p:set>
                                      <p:cBhvr>
                                        <p:cTn dur="1" fill="hold">
                                          <p:stCondLst>
                                            <p:cond delay="0"/>
                                          </p:stCondLst>
                                        </p:cTn>
                                        <p:tgtEl>
                                          <p:spTgt spid="524"/>
                                        </p:tgtEl>
                                        <p:attrNameLst>
                                          <p:attrName>style.visibility</p:attrName>
                                        </p:attrNameLst>
                                      </p:cBhvr>
                                      <p:to>
                                        <p:strVal val="visible"/>
                                      </p:to>
                                    </p:set>
                                    <p:animEffect filter="fade" transition="in">
                                      <p:cBhvr>
                                        <p:cTn dur="500"/>
                                        <p:tgtEl>
                                          <p:spTgt spid="524"/>
                                        </p:tgtEl>
                                      </p:cBhvr>
                                    </p:animEffect>
                                  </p:childTnLst>
                                </p:cTn>
                              </p:par>
                              <p:par>
                                <p:cTn fill="hold" nodeType="withEffect" presetClass="entr" presetID="10" presetSubtype="0">
                                  <p:stCondLst>
                                    <p:cond delay="250"/>
                                  </p:stCondLst>
                                  <p:childTnLst>
                                    <p:set>
                                      <p:cBhvr>
                                        <p:cTn dur="1" fill="hold">
                                          <p:stCondLst>
                                            <p:cond delay="0"/>
                                          </p:stCondLst>
                                        </p:cTn>
                                        <p:tgtEl>
                                          <p:spTgt spid="523"/>
                                        </p:tgtEl>
                                        <p:attrNameLst>
                                          <p:attrName>style.visibility</p:attrName>
                                        </p:attrNameLst>
                                      </p:cBhvr>
                                      <p:to>
                                        <p:strVal val="visible"/>
                                      </p:to>
                                    </p:set>
                                    <p:animEffect filter="fade" transition="in">
                                      <p:cBhvr>
                                        <p:cTn dur="500"/>
                                        <p:tgtEl>
                                          <p:spTgt spid="5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28"/>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8" name="Google Shape;538;p28"/>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39" name="Google Shape;539;p28"/>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40" name="Google Shape;540;p28"/>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41" name="Google Shape;541;p2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42" name="Google Shape;542;p28"/>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43" name="Google Shape;543;p28"/>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44" name="Google Shape;544;p28"/>
          <p:cNvSpPr txBox="1"/>
          <p:nvPr/>
        </p:nvSpPr>
        <p:spPr>
          <a:xfrm>
            <a:off x="737419" y="1610128"/>
            <a:ext cx="10603473" cy="4044377"/>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600">
                <a:solidFill>
                  <a:schemeClr val="dk1"/>
                </a:solidFill>
                <a:latin typeface="Arial Black"/>
                <a:ea typeface="Arial Black"/>
                <a:cs typeface="Arial Black"/>
                <a:sym typeface="Arial Black"/>
              </a:rPr>
              <a:t> </a:t>
            </a:r>
            <a:endParaRPr b="1" sz="3600" u="none" strike="noStrike">
              <a:solidFill>
                <a:schemeClr val="dk1"/>
              </a:solidFill>
              <a:latin typeface="Arial Black"/>
              <a:ea typeface="Arial Black"/>
              <a:cs typeface="Arial Black"/>
              <a:sym typeface="Arial Black"/>
            </a:endParaRPr>
          </a:p>
          <a:p>
            <a:pPr indent="0" lvl="0" marL="0" marR="0" rtl="1" algn="r">
              <a:spcBef>
                <a:spcPts val="0"/>
              </a:spcBef>
              <a:spcAft>
                <a:spcPts val="0"/>
              </a:spcAft>
              <a:buNone/>
            </a:pPr>
            <a:r>
              <a:rPr b="1" i="0" lang="ar-JO" sz="3200" u="none" strike="noStrike">
                <a:solidFill>
                  <a:schemeClr val="dk1"/>
                </a:solidFill>
                <a:latin typeface="Arial"/>
                <a:ea typeface="Arial"/>
                <a:cs typeface="Arial"/>
                <a:sym typeface="Arial"/>
              </a:rPr>
              <a:t>سادسًا: العوامل الجغرافية</a:t>
            </a:r>
            <a:endParaRPr b="1" i="0" sz="32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1" i="0" sz="3600">
              <a:solidFill>
                <a:schemeClr val="dk1"/>
              </a:solidFill>
              <a:latin typeface="Arial Black"/>
              <a:ea typeface="Arial Black"/>
              <a:cs typeface="Arial Black"/>
              <a:sym typeface="Arial Black"/>
            </a:endParaRPr>
          </a:p>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ج) مصادر الثروة: </a:t>
            </a:r>
            <a:endParaRPr b="1" i="0" sz="2800" u="none" strike="noStrike">
              <a:solidFill>
                <a:schemeClr val="dk1"/>
              </a:solidFill>
              <a:latin typeface="Arial"/>
              <a:ea typeface="Arial"/>
              <a:cs typeface="Arial"/>
              <a:sym typeface="Arial"/>
            </a:endParaRPr>
          </a:p>
          <a:p>
            <a:pPr indent="0" lvl="0" marL="0" marR="0" rtl="1" algn="r">
              <a:lnSpc>
                <a:spcPct val="150000"/>
              </a:lnSpc>
              <a:spcBef>
                <a:spcPts val="0"/>
              </a:spcBef>
              <a:spcAft>
                <a:spcPts val="0"/>
              </a:spcAft>
              <a:buNone/>
            </a:pPr>
            <a:r>
              <a:rPr b="0" i="0" lang="ar-JO" sz="2800" u="none" strike="noStrike">
                <a:solidFill>
                  <a:schemeClr val="dk1"/>
                </a:solidFill>
                <a:latin typeface="Arial"/>
                <a:ea typeface="Arial"/>
                <a:cs typeface="Arial"/>
                <a:sym typeface="Arial"/>
              </a:rPr>
              <a:t>   تختلف مصادر الثروات الطبيعية من بيئة لأخرى، كما أنها تختلف من حيث مردودها وقيمتها الاقتصادية، وباختلاف الثروات يختلف حجم الإنفاق على التعليم، ويختلف أيضاً تمويل التعليم من حيث مصادره وحجمه</a:t>
            </a:r>
            <a:r>
              <a:rPr b="0" i="0" lang="ar-JO" sz="1800" u="none" strike="noStrike">
                <a:solidFill>
                  <a:schemeClr val="dk1"/>
                </a:solidFill>
                <a:latin typeface="Arial"/>
                <a:ea typeface="Arial"/>
                <a:cs typeface="Arial"/>
                <a:sym typeface="Arial"/>
              </a:rPr>
              <a:t>.</a:t>
            </a:r>
            <a:endParaRPr sz="3200">
              <a:solidFill>
                <a:schemeClr val="dk1"/>
              </a:solidFill>
              <a:latin typeface="Calibri"/>
              <a:ea typeface="Calibri"/>
              <a:cs typeface="Calibri"/>
              <a:sym typeface="Calibri"/>
            </a:endParaRPr>
          </a:p>
        </p:txBody>
      </p:sp>
      <p:pic>
        <p:nvPicPr>
          <p:cNvPr id="545" name="Google Shape;545;p28"/>
          <p:cNvPicPr preferRelativeResize="0"/>
          <p:nvPr/>
        </p:nvPicPr>
        <p:blipFill rotWithShape="1">
          <a:blip r:embed="rId4">
            <a:alphaModFix/>
          </a:blip>
          <a:srcRect b="0" l="0" r="0" t="0"/>
          <a:stretch/>
        </p:blipFill>
        <p:spPr>
          <a:xfrm>
            <a:off x="444880" y="1258731"/>
            <a:ext cx="2686050" cy="1704975"/>
          </a:xfrm>
          <a:prstGeom prst="rect">
            <a:avLst/>
          </a:prstGeom>
          <a:noFill/>
          <a:ln>
            <a:noFill/>
          </a:ln>
        </p:spPr>
      </p:pic>
      <p:pic>
        <p:nvPicPr>
          <p:cNvPr id="546" name="Google Shape;546;p28"/>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4038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46"/>
                                        </p:tgtEl>
                                        <p:attrNameLst>
                                          <p:attrName>style.visibility</p:attrName>
                                        </p:attrNameLst>
                                      </p:cBhvr>
                                      <p:to>
                                        <p:strVal val="visible"/>
                                      </p:to>
                                    </p:set>
                                    <p:animEffect filter="fade" transition="in">
                                      <p:cBhvr>
                                        <p:cTn dur="1"/>
                                        <p:tgtEl>
                                          <p:spTgt spid="546"/>
                                        </p:tgtEl>
                                      </p:cBhvr>
                                    </p:animEffect>
                                  </p:childTnLst>
                                </p:cTn>
                              </p:par>
                              <p:par>
                                <p:cTn fill="hold" nodeType="withEffect" presetClass="entr" presetID="10" presetSubtype="0">
                                  <p:stCondLst>
                                    <p:cond delay="250"/>
                                  </p:stCondLst>
                                  <p:childTnLst>
                                    <p:set>
                                      <p:cBhvr>
                                        <p:cTn dur="1" fill="hold">
                                          <p:stCondLst>
                                            <p:cond delay="0"/>
                                          </p:stCondLst>
                                        </p:cTn>
                                        <p:tgtEl>
                                          <p:spTgt spid="538"/>
                                        </p:tgtEl>
                                        <p:attrNameLst>
                                          <p:attrName>style.visibility</p:attrName>
                                        </p:attrNameLst>
                                      </p:cBhvr>
                                      <p:to>
                                        <p:strVal val="visible"/>
                                      </p:to>
                                    </p:set>
                                    <p:animEffect filter="fade" transition="in">
                                      <p:cBhvr>
                                        <p:cTn dur="500"/>
                                        <p:tgtEl>
                                          <p:spTgt spid="538"/>
                                        </p:tgtEl>
                                      </p:cBhvr>
                                    </p:animEffect>
                                  </p:childTnLst>
                                </p:cTn>
                              </p:par>
                              <p:par>
                                <p:cTn fill="hold" nodeType="withEffect" presetClass="entr" presetID="10" presetSubtype="0">
                                  <p:stCondLst>
                                    <p:cond delay="250"/>
                                  </p:stCondLst>
                                  <p:childTnLst>
                                    <p:set>
                                      <p:cBhvr>
                                        <p:cTn dur="1" fill="hold">
                                          <p:stCondLst>
                                            <p:cond delay="0"/>
                                          </p:stCondLst>
                                        </p:cTn>
                                        <p:tgtEl>
                                          <p:spTgt spid="537"/>
                                        </p:tgtEl>
                                        <p:attrNameLst>
                                          <p:attrName>style.visibility</p:attrName>
                                        </p:attrNameLst>
                                      </p:cBhvr>
                                      <p:to>
                                        <p:strVal val="visible"/>
                                      </p:to>
                                    </p:set>
                                    <p:animEffect filter="fade" transition="in">
                                      <p:cBhvr>
                                        <p:cTn dur="500"/>
                                        <p:tgtEl>
                                          <p:spTgt spid="5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sp>
        <p:nvSpPr>
          <p:cNvPr id="551" name="Google Shape;551;p2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2" name="Google Shape;552;p2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53" name="Google Shape;553;p29"/>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54" name="Google Shape;554;p29"/>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55" name="Google Shape;555;p2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56" name="Google Shape;556;p29"/>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accent1"/>
              </a:solidFill>
              <a:latin typeface="Calibri"/>
              <a:ea typeface="Calibri"/>
              <a:cs typeface="Calibri"/>
              <a:sym typeface="Calibri"/>
            </a:endParaRPr>
          </a:p>
        </p:txBody>
      </p:sp>
      <p:sp>
        <p:nvSpPr>
          <p:cNvPr id="557" name="Google Shape;557;p29"/>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58" name="Google Shape;558;p29"/>
          <p:cNvSpPr txBox="1"/>
          <p:nvPr/>
        </p:nvSpPr>
        <p:spPr>
          <a:xfrm>
            <a:off x="737419" y="1610128"/>
            <a:ext cx="10603473" cy="646331"/>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600">
                <a:solidFill>
                  <a:schemeClr val="dk1"/>
                </a:solidFill>
                <a:latin typeface="Arial Black"/>
                <a:ea typeface="Arial Black"/>
                <a:cs typeface="Arial Black"/>
                <a:sym typeface="Arial Black"/>
              </a:rPr>
              <a:t> </a:t>
            </a:r>
            <a:endParaRPr b="1" sz="3600" u="none" strike="noStrike">
              <a:solidFill>
                <a:schemeClr val="dk1"/>
              </a:solidFill>
              <a:latin typeface="Arial Black"/>
              <a:ea typeface="Arial Black"/>
              <a:cs typeface="Arial Black"/>
              <a:sym typeface="Arial Black"/>
            </a:endParaRPr>
          </a:p>
        </p:txBody>
      </p:sp>
      <p:pic>
        <p:nvPicPr>
          <p:cNvPr id="559" name="Google Shape;559;p29"/>
          <p:cNvPicPr preferRelativeResize="0"/>
          <p:nvPr/>
        </p:nvPicPr>
        <p:blipFill rotWithShape="1">
          <a:blip r:embed="rId4">
            <a:alphaModFix/>
          </a:blip>
          <a:srcRect b="0" l="0" r="0" t="0"/>
          <a:stretch/>
        </p:blipFill>
        <p:spPr>
          <a:xfrm>
            <a:off x="444880" y="1258731"/>
            <a:ext cx="2686050" cy="1704975"/>
          </a:xfrm>
          <a:prstGeom prst="rect">
            <a:avLst/>
          </a:prstGeom>
          <a:noFill/>
          <a:ln>
            <a:noFill/>
          </a:ln>
        </p:spPr>
      </p:pic>
      <p:pic>
        <p:nvPicPr>
          <p:cNvPr id="560" name="Google Shape;560;p29"/>
          <p:cNvPicPr preferRelativeResize="0"/>
          <p:nvPr/>
        </p:nvPicPr>
        <p:blipFill rotWithShape="1">
          <a:blip r:embed="rId5">
            <a:alphaModFix/>
          </a:blip>
          <a:srcRect b="0" l="0" r="0" t="0"/>
          <a:stretch/>
        </p:blipFill>
        <p:spPr>
          <a:xfrm>
            <a:off x="4101800" y="1333502"/>
            <a:ext cx="3310868" cy="1768834"/>
          </a:xfrm>
          <a:prstGeom prst="rect">
            <a:avLst/>
          </a:prstGeom>
          <a:noFill/>
          <a:ln>
            <a:noFill/>
          </a:ln>
        </p:spPr>
      </p:pic>
      <p:pic>
        <p:nvPicPr>
          <p:cNvPr id="561" name="Google Shape;561;p29"/>
          <p:cNvPicPr preferRelativeResize="0"/>
          <p:nvPr/>
        </p:nvPicPr>
        <p:blipFill rotWithShape="1">
          <a:blip r:embed="rId6">
            <a:alphaModFix/>
          </a:blip>
          <a:srcRect b="0" l="0" r="0" t="0"/>
          <a:stretch/>
        </p:blipFill>
        <p:spPr>
          <a:xfrm>
            <a:off x="8090555" y="1333502"/>
            <a:ext cx="2968986" cy="1743075"/>
          </a:xfrm>
          <a:prstGeom prst="rect">
            <a:avLst/>
          </a:prstGeom>
          <a:noFill/>
          <a:ln>
            <a:noFill/>
          </a:ln>
        </p:spPr>
      </p:pic>
      <p:pic>
        <p:nvPicPr>
          <p:cNvPr id="562" name="Google Shape;562;p29"/>
          <p:cNvPicPr preferRelativeResize="0"/>
          <p:nvPr/>
        </p:nvPicPr>
        <p:blipFill rotWithShape="1">
          <a:blip r:embed="rId7">
            <a:alphaModFix/>
          </a:blip>
          <a:srcRect b="0" l="0" r="0" t="0"/>
          <a:stretch/>
        </p:blipFill>
        <p:spPr>
          <a:xfrm>
            <a:off x="4084462" y="4337685"/>
            <a:ext cx="3310868" cy="1769730"/>
          </a:xfrm>
          <a:prstGeom prst="rect">
            <a:avLst/>
          </a:prstGeom>
          <a:noFill/>
          <a:ln>
            <a:noFill/>
          </a:ln>
        </p:spPr>
      </p:pic>
      <p:pic>
        <p:nvPicPr>
          <p:cNvPr id="563" name="Google Shape;563;p29"/>
          <p:cNvPicPr preferRelativeResize="0"/>
          <p:nvPr/>
        </p:nvPicPr>
        <p:blipFill rotWithShape="1">
          <a:blip r:embed="rId8">
            <a:alphaModFix/>
          </a:blip>
          <a:srcRect b="0" l="0" r="0" t="0"/>
          <a:stretch/>
        </p:blipFill>
        <p:spPr>
          <a:xfrm>
            <a:off x="8142941" y="4323947"/>
            <a:ext cx="2968986" cy="1847850"/>
          </a:xfrm>
          <a:prstGeom prst="rect">
            <a:avLst/>
          </a:prstGeom>
          <a:noFill/>
          <a:ln>
            <a:noFill/>
          </a:ln>
        </p:spPr>
      </p:pic>
      <p:pic>
        <p:nvPicPr>
          <p:cNvPr id="564" name="Google Shape;564;p29"/>
          <p:cNvPicPr preferRelativeResize="0"/>
          <p:nvPr/>
        </p:nvPicPr>
        <p:blipFill rotWithShape="1">
          <a:blip r:embed="rId9">
            <a:alphaModFix/>
          </a:blip>
          <a:srcRect b="0" l="0" r="0" t="0"/>
          <a:stretch/>
        </p:blipFill>
        <p:spPr>
          <a:xfrm>
            <a:off x="737419" y="4337685"/>
            <a:ext cx="2341124" cy="1934580"/>
          </a:xfrm>
          <a:prstGeom prst="rect">
            <a:avLst/>
          </a:prstGeom>
          <a:noFill/>
          <a:ln>
            <a:noFill/>
          </a:ln>
        </p:spPr>
      </p:pic>
      <p:cxnSp>
        <p:nvCxnSpPr>
          <p:cNvPr id="565" name="Google Shape;565;p29"/>
          <p:cNvCxnSpPr/>
          <p:nvPr/>
        </p:nvCxnSpPr>
        <p:spPr>
          <a:xfrm rot="10800000">
            <a:off x="3130930" y="2256459"/>
            <a:ext cx="901145" cy="0"/>
          </a:xfrm>
          <a:prstGeom prst="straightConnector1">
            <a:avLst/>
          </a:prstGeom>
          <a:noFill/>
          <a:ln cap="flat" cmpd="sng" w="19050">
            <a:solidFill>
              <a:schemeClr val="dk1"/>
            </a:solidFill>
            <a:prstDash val="solid"/>
            <a:miter lim="800000"/>
            <a:headEnd len="sm" w="sm" type="none"/>
            <a:tailEnd len="med" w="med" type="triangle"/>
          </a:ln>
        </p:spPr>
      </p:cxnSp>
      <p:cxnSp>
        <p:nvCxnSpPr>
          <p:cNvPr id="566" name="Google Shape;566;p29"/>
          <p:cNvCxnSpPr/>
          <p:nvPr/>
        </p:nvCxnSpPr>
        <p:spPr>
          <a:xfrm rot="10800000">
            <a:off x="3130930" y="5520768"/>
            <a:ext cx="901145" cy="0"/>
          </a:xfrm>
          <a:prstGeom prst="straightConnector1">
            <a:avLst/>
          </a:prstGeom>
          <a:noFill/>
          <a:ln cap="flat" cmpd="sng" w="19050">
            <a:solidFill>
              <a:schemeClr val="dk1"/>
            </a:solidFill>
            <a:prstDash val="solid"/>
            <a:miter lim="800000"/>
            <a:headEnd len="sm" w="sm" type="none"/>
            <a:tailEnd len="med" w="med" type="triangle"/>
          </a:ln>
        </p:spPr>
      </p:cxnSp>
      <p:pic>
        <p:nvPicPr>
          <p:cNvPr id="567" name="Google Shape;567;p29"/>
          <p:cNvPicPr preferRelativeResize="0"/>
          <p:nvPr/>
        </p:nvPicPr>
        <p:blipFill rotWithShape="1">
          <a:blip r:embed="rId10">
            <a:alphaModFix/>
          </a:blip>
          <a:srcRect b="-90625" l="-200000" r="-199999" t="-90625"/>
          <a:stretch/>
        </p:blipFill>
        <p:spPr>
          <a:xfrm>
            <a:off x="9930581" y="5153330"/>
            <a:ext cx="3048000" cy="1714500"/>
          </a:xfrm>
          <a:prstGeom prst="rect">
            <a:avLst/>
          </a:prstGeom>
          <a:noFill/>
          <a:ln>
            <a:noFill/>
          </a:ln>
        </p:spPr>
      </p:pic>
    </p:spTree>
  </p:cSld>
  <p:clrMapOvr>
    <a:masterClrMapping/>
  </p:clrMapOvr>
  <mc:AlternateContent>
    <mc:Choice Requires="p14">
      <p:transition advTm="130691"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1"/>
                                        <p:tgtEl>
                                          <p:spTgt spid="567"/>
                                        </p:tgtEl>
                                      </p:cBhvr>
                                    </p:animEffect>
                                  </p:childTnLst>
                                </p:cTn>
                              </p:par>
                              <p:par>
                                <p:cTn fill="hold" nodeType="withEffect" presetClass="entr" presetID="10" presetSubtype="0">
                                  <p:stCondLst>
                                    <p:cond delay="250"/>
                                  </p:stCondLst>
                                  <p:childTnLst>
                                    <p:set>
                                      <p:cBhvr>
                                        <p:cTn dur="1" fill="hold">
                                          <p:stCondLst>
                                            <p:cond delay="0"/>
                                          </p:stCondLst>
                                        </p:cTn>
                                        <p:tgtEl>
                                          <p:spTgt spid="552"/>
                                        </p:tgtEl>
                                        <p:attrNameLst>
                                          <p:attrName>style.visibility</p:attrName>
                                        </p:attrNameLst>
                                      </p:cBhvr>
                                      <p:to>
                                        <p:strVal val="visible"/>
                                      </p:to>
                                    </p:set>
                                    <p:animEffect filter="fade" transition="in">
                                      <p:cBhvr>
                                        <p:cTn dur="500"/>
                                        <p:tgtEl>
                                          <p:spTgt spid="552"/>
                                        </p:tgtEl>
                                      </p:cBhvr>
                                    </p:animEffect>
                                  </p:childTnLst>
                                </p:cTn>
                              </p:par>
                              <p:par>
                                <p:cTn fill="hold" nodeType="withEffect" presetClass="entr" presetID="10" presetSubtype="0">
                                  <p:stCondLst>
                                    <p:cond delay="250"/>
                                  </p:stCondLst>
                                  <p:childTnLst>
                                    <p:set>
                                      <p:cBhvr>
                                        <p:cTn dur="1" fill="hold">
                                          <p:stCondLst>
                                            <p:cond delay="0"/>
                                          </p:stCondLst>
                                        </p:cTn>
                                        <p:tgtEl>
                                          <p:spTgt spid="551"/>
                                        </p:tgtEl>
                                        <p:attrNameLst>
                                          <p:attrName>style.visibility</p:attrName>
                                        </p:attrNameLst>
                                      </p:cBhvr>
                                      <p:to>
                                        <p:strVal val="visible"/>
                                      </p:to>
                                    </p:set>
                                    <p:animEffect filter="fade" transition="in">
                                      <p:cBhvr>
                                        <p:cTn dur="500"/>
                                        <p:tgtEl>
                                          <p:spTgt spid="5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1" name="Shape 571"/>
        <p:cNvGrpSpPr/>
        <p:nvPr/>
      </p:nvGrpSpPr>
      <p:grpSpPr>
        <a:xfrm>
          <a:off x="0" y="0"/>
          <a:ext cx="0" cy="0"/>
          <a:chOff x="0" y="0"/>
          <a:chExt cx="0" cy="0"/>
        </a:xfrm>
      </p:grpSpPr>
      <p:sp>
        <p:nvSpPr>
          <p:cNvPr id="572" name="Google Shape;572;p30"/>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3" name="Google Shape;573;p30"/>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74" name="Google Shape;574;p30"/>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75" name="Google Shape;575;p30"/>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76" name="Google Shape;576;p3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77" name="Google Shape;577;p30"/>
          <p:cNvSpPr/>
          <p:nvPr/>
        </p:nvSpPr>
        <p:spPr>
          <a:xfrm>
            <a:off x="198858"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ar-JO" sz="2800">
                <a:solidFill>
                  <a:srgbClr val="333333"/>
                </a:solidFill>
                <a:latin typeface="Oi"/>
                <a:ea typeface="Oi"/>
                <a:cs typeface="Oi"/>
                <a:sym typeface="Oi"/>
              </a:rPr>
              <a:t>   </a:t>
            </a:r>
            <a:r>
              <a:rPr b="0" i="0" lang="ar-JO" sz="1800" u="none" strike="noStrike">
                <a:solidFill>
                  <a:schemeClr val="lt1"/>
                </a:solidFill>
                <a:latin typeface="Arial"/>
                <a:ea typeface="Arial"/>
                <a:cs typeface="Arial"/>
                <a:sym typeface="Arial"/>
              </a:rPr>
              <a:t>أهاا ذات طبيعة توجيهية، وليست تفصيلية، فالسياسات التربوية في حد ذاتها لا تشتمل على</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تفصيلات لحل كل المشكلات الموجودة في الواقع، ولكنها تحدد الإطار الفكري الذي يستطيع</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من خلاله العاملون في ميدان التربية اتخاذ القرارات المختلفة التي تتناسب مع الموقف والمشكلات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التربوية وبما يتفق مع الأهداف العامة المستمدة من الفلسفة التربوية الموجودة في المجتمع.</a:t>
            </a:r>
            <a:r>
              <a:rPr lang="ar-JO" sz="2800">
                <a:solidFill>
                  <a:srgbClr val="333333"/>
                </a:solidFill>
                <a:latin typeface="Oi"/>
                <a:ea typeface="Oi"/>
                <a:cs typeface="Oi"/>
                <a:sym typeface="Oi"/>
              </a:rPr>
              <a:t>.</a:t>
            </a:r>
            <a:endParaRPr sz="2800">
              <a:solidFill>
                <a:schemeClr val="lt1"/>
              </a:solidFill>
              <a:latin typeface="Calibri"/>
              <a:ea typeface="Calibri"/>
              <a:cs typeface="Calibri"/>
              <a:sym typeface="Calibri"/>
            </a:endParaRPr>
          </a:p>
        </p:txBody>
      </p:sp>
      <p:sp>
        <p:nvSpPr>
          <p:cNvPr id="578" name="Google Shape;578;p30"/>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79" name="Google Shape;579;p30"/>
          <p:cNvSpPr txBox="1"/>
          <p:nvPr/>
        </p:nvSpPr>
        <p:spPr>
          <a:xfrm>
            <a:off x="2639505" y="2372296"/>
            <a:ext cx="618712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Arabic Typesetting"/>
                <a:ea typeface="Arabic Typesetting"/>
                <a:cs typeface="Arabic Typesetting"/>
                <a:sym typeface="Arabic Typesetting"/>
              </a:rPr>
              <a:t>ثالثًا: وظائف سياسات التعليم</a:t>
            </a:r>
            <a:endParaRPr b="1" sz="3200">
              <a:solidFill>
                <a:srgbClr val="00B0F0"/>
              </a:solidFill>
              <a:latin typeface="Calibri"/>
              <a:ea typeface="Calibri"/>
              <a:cs typeface="Calibri"/>
              <a:sym typeface="Calibri"/>
            </a:endParaRPr>
          </a:p>
        </p:txBody>
      </p:sp>
      <p:pic>
        <p:nvPicPr>
          <p:cNvPr id="580" name="Google Shape;580;p30"/>
          <p:cNvPicPr preferRelativeResize="0"/>
          <p:nvPr/>
        </p:nvPicPr>
        <p:blipFill rotWithShape="1">
          <a:blip r:embed="rId4">
            <a:alphaModFix/>
          </a:blip>
          <a:srcRect b="0" l="0" r="0" t="0"/>
          <a:stretch/>
        </p:blipFill>
        <p:spPr>
          <a:xfrm>
            <a:off x="3812826" y="3429000"/>
            <a:ext cx="4942047" cy="2001274"/>
          </a:xfrm>
          <a:prstGeom prst="rect">
            <a:avLst/>
          </a:prstGeom>
          <a:noFill/>
          <a:ln>
            <a:noFill/>
          </a:ln>
        </p:spPr>
      </p:pic>
      <p:pic>
        <p:nvPicPr>
          <p:cNvPr id="581" name="Google Shape;581;p30"/>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37884"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81"/>
                                        </p:tgtEl>
                                        <p:attrNameLst>
                                          <p:attrName>style.visibility</p:attrName>
                                        </p:attrNameLst>
                                      </p:cBhvr>
                                      <p:to>
                                        <p:strVal val="visible"/>
                                      </p:to>
                                    </p:set>
                                    <p:animEffect filter="fade" transition="in">
                                      <p:cBhvr>
                                        <p:cTn dur="1"/>
                                        <p:tgtEl>
                                          <p:spTgt spid="581"/>
                                        </p:tgtEl>
                                      </p:cBhvr>
                                    </p:animEffect>
                                  </p:childTnLst>
                                </p:cTn>
                              </p:par>
                              <p:par>
                                <p:cTn fill="hold" nodeType="withEffect" presetClass="entr" presetID="10" presetSubtype="0">
                                  <p:stCondLst>
                                    <p:cond delay="250"/>
                                  </p:stCondLst>
                                  <p:childTnLst>
                                    <p:set>
                                      <p:cBhvr>
                                        <p:cTn dur="1" fill="hold">
                                          <p:stCondLst>
                                            <p:cond delay="0"/>
                                          </p:stCondLst>
                                        </p:cTn>
                                        <p:tgtEl>
                                          <p:spTgt spid="573"/>
                                        </p:tgtEl>
                                        <p:attrNameLst>
                                          <p:attrName>style.visibility</p:attrName>
                                        </p:attrNameLst>
                                      </p:cBhvr>
                                      <p:to>
                                        <p:strVal val="visible"/>
                                      </p:to>
                                    </p:set>
                                    <p:animEffect filter="fade" transition="in">
                                      <p:cBhvr>
                                        <p:cTn dur="500"/>
                                        <p:tgtEl>
                                          <p:spTgt spid="573"/>
                                        </p:tgtEl>
                                      </p:cBhvr>
                                    </p:animEffect>
                                  </p:childTnLst>
                                </p:cTn>
                              </p:par>
                              <p:par>
                                <p:cTn fill="hold" nodeType="withEffect" presetClass="entr" presetID="10" presetSubtype="0">
                                  <p:stCondLst>
                                    <p:cond delay="250"/>
                                  </p:stCondLst>
                                  <p:childTnLst>
                                    <p:set>
                                      <p:cBhvr>
                                        <p:cTn dur="1" fill="hold">
                                          <p:stCondLst>
                                            <p:cond delay="0"/>
                                          </p:stCondLst>
                                        </p:cTn>
                                        <p:tgtEl>
                                          <p:spTgt spid="572"/>
                                        </p:tgtEl>
                                        <p:attrNameLst>
                                          <p:attrName>style.visibility</p:attrName>
                                        </p:attrNameLst>
                                      </p:cBhvr>
                                      <p:to>
                                        <p:strVal val="visible"/>
                                      </p:to>
                                    </p:set>
                                    <p:animEffect filter="fade" transition="in">
                                      <p:cBhvr>
                                        <p:cTn dur="500"/>
                                        <p:tgtEl>
                                          <p:spTgt spid="57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5" name="Shape 585"/>
        <p:cNvGrpSpPr/>
        <p:nvPr/>
      </p:nvGrpSpPr>
      <p:grpSpPr>
        <a:xfrm>
          <a:off x="0" y="0"/>
          <a:ext cx="0" cy="0"/>
          <a:chOff x="0" y="0"/>
          <a:chExt cx="0" cy="0"/>
        </a:xfrm>
      </p:grpSpPr>
      <p:sp>
        <p:nvSpPr>
          <p:cNvPr id="586" name="Google Shape;586;p31"/>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7" name="Google Shape;587;p31"/>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88" name="Google Shape;588;p31"/>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589" name="Google Shape;589;p31"/>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590" name="Google Shape;590;p3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591" name="Google Shape;591;p31"/>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592" name="Google Shape;592;p31"/>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593" name="Google Shape;593;p31"/>
          <p:cNvSpPr txBox="1"/>
          <p:nvPr/>
        </p:nvSpPr>
        <p:spPr>
          <a:xfrm>
            <a:off x="752169" y="1650993"/>
            <a:ext cx="10415846" cy="4011996"/>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None/>
            </a:pPr>
            <a:r>
              <a:rPr b="1" lang="ar-JO" sz="3200">
                <a:solidFill>
                  <a:srgbClr val="00B0F0"/>
                </a:solidFill>
                <a:latin typeface="Calibri"/>
                <a:ea typeface="Calibri"/>
                <a:cs typeface="Calibri"/>
                <a:sym typeface="Calibri"/>
              </a:rPr>
              <a:t>وظائف سياسات التعليم</a:t>
            </a:r>
            <a:endParaRPr/>
          </a:p>
          <a:p>
            <a:pPr indent="0" lvl="0" marL="0" marR="0" rtl="1" algn="just">
              <a:lnSpc>
                <a:spcPct val="150000"/>
              </a:lnSpc>
              <a:spcBef>
                <a:spcPts val="800"/>
              </a:spcBef>
              <a:spcAft>
                <a:spcPts val="0"/>
              </a:spcAft>
              <a:buNone/>
            </a:pPr>
            <a:r>
              <a:rPr lang="ar-JO" sz="2600">
                <a:solidFill>
                  <a:schemeClr val="dk1"/>
                </a:solidFill>
                <a:latin typeface="Calibri"/>
                <a:ea typeface="Calibri"/>
                <a:cs typeface="Calibri"/>
                <a:sym typeface="Calibri"/>
              </a:rPr>
              <a:t>     يمكن الإشارة إلى وجود </a:t>
            </a:r>
            <a:r>
              <a:rPr b="1" lang="ar-JO" sz="2600" u="sng">
                <a:solidFill>
                  <a:schemeClr val="dk1"/>
                </a:solidFill>
                <a:latin typeface="Calibri"/>
                <a:ea typeface="Calibri"/>
                <a:cs typeface="Calibri"/>
                <a:sym typeface="Calibri"/>
              </a:rPr>
              <a:t>عدة وظائف </a:t>
            </a:r>
            <a:r>
              <a:rPr lang="ar-JO" sz="2600">
                <a:solidFill>
                  <a:schemeClr val="dk1"/>
                </a:solidFill>
                <a:latin typeface="Calibri"/>
                <a:ea typeface="Calibri"/>
                <a:cs typeface="Calibri"/>
                <a:sym typeface="Calibri"/>
              </a:rPr>
              <a:t>رئيسية لسياسات التعليم؛ ويمكن تحديدها كما يأتي : </a:t>
            </a:r>
            <a:endParaRPr sz="2600">
              <a:solidFill>
                <a:schemeClr val="dk1"/>
              </a:solidFill>
              <a:latin typeface="Calibri"/>
              <a:ea typeface="Calibri"/>
              <a:cs typeface="Calibri"/>
              <a:sym typeface="Calibri"/>
            </a:endParaRPr>
          </a:p>
          <a:p>
            <a:pPr indent="0" lvl="0" marL="0" marR="0" rtl="1" algn="just">
              <a:lnSpc>
                <a:spcPct val="150000"/>
              </a:lnSpc>
              <a:spcBef>
                <a:spcPts val="800"/>
              </a:spcBef>
              <a:spcAft>
                <a:spcPts val="0"/>
              </a:spcAft>
              <a:buNone/>
            </a:pPr>
            <a:r>
              <a:rPr lang="ar-JO" sz="2600">
                <a:solidFill>
                  <a:schemeClr val="dk1"/>
                </a:solidFill>
                <a:latin typeface="Calibri"/>
                <a:ea typeface="Calibri"/>
                <a:cs typeface="Calibri"/>
                <a:sym typeface="Calibri"/>
              </a:rPr>
              <a:t> </a:t>
            </a:r>
            <a:r>
              <a:rPr b="1" lang="ar-JO" sz="2600">
                <a:solidFill>
                  <a:schemeClr val="dk1"/>
                </a:solidFill>
                <a:latin typeface="Calibri"/>
                <a:ea typeface="Calibri"/>
                <a:cs typeface="Calibri"/>
                <a:sym typeface="Calibri"/>
              </a:rPr>
              <a:t>الأولى</a:t>
            </a:r>
            <a:r>
              <a:rPr lang="ar-JO" sz="2600">
                <a:solidFill>
                  <a:schemeClr val="dk1"/>
                </a:solidFill>
                <a:latin typeface="Calibri"/>
                <a:ea typeface="Calibri"/>
                <a:cs typeface="Calibri"/>
                <a:sym typeface="Calibri"/>
              </a:rPr>
              <a:t>: تحديد الإطار والمعايير والمبادئ والثقافة التي تعتبرها الدولة مرغوبة في قطاع التعليم.</a:t>
            </a:r>
            <a:endParaRPr/>
          </a:p>
          <a:p>
            <a:pPr indent="0" lvl="0" marL="0" marR="0" rtl="1" algn="just">
              <a:lnSpc>
                <a:spcPct val="150000"/>
              </a:lnSpc>
              <a:spcBef>
                <a:spcPts val="800"/>
              </a:spcBef>
              <a:spcAft>
                <a:spcPts val="0"/>
              </a:spcAft>
              <a:buNone/>
            </a:pPr>
            <a:r>
              <a:rPr b="1" lang="ar-JO" sz="2600">
                <a:solidFill>
                  <a:schemeClr val="dk1"/>
                </a:solidFill>
                <a:latin typeface="Calibri"/>
                <a:ea typeface="Calibri"/>
                <a:cs typeface="Calibri"/>
                <a:sym typeface="Calibri"/>
              </a:rPr>
              <a:t>الثانية</a:t>
            </a:r>
            <a:r>
              <a:rPr lang="ar-JO" sz="2600">
                <a:solidFill>
                  <a:schemeClr val="dk1"/>
                </a:solidFill>
                <a:latin typeface="Calibri"/>
                <a:ea typeface="Calibri"/>
                <a:cs typeface="Calibri"/>
                <a:sym typeface="Calibri"/>
              </a:rPr>
              <a:t>: تحديد آلية المحاسبة التي يمكن عن طريقها قياس الأداء والجودة في النظام التعليمي.</a:t>
            </a:r>
            <a:endParaRPr/>
          </a:p>
          <a:p>
            <a:pPr indent="0" lvl="0" marL="0" marR="0" rtl="1" algn="just">
              <a:lnSpc>
                <a:spcPct val="150000"/>
              </a:lnSpc>
              <a:spcBef>
                <a:spcPts val="800"/>
              </a:spcBef>
              <a:spcAft>
                <a:spcPts val="0"/>
              </a:spcAft>
              <a:buNone/>
            </a:pPr>
            <a:r>
              <a:rPr b="1" lang="ar-JO" sz="2600">
                <a:solidFill>
                  <a:schemeClr val="dk1"/>
                </a:solidFill>
                <a:latin typeface="Calibri"/>
                <a:ea typeface="Calibri"/>
                <a:cs typeface="Calibri"/>
                <a:sym typeface="Calibri"/>
              </a:rPr>
              <a:t>الثالثة</a:t>
            </a:r>
            <a:r>
              <a:rPr lang="ar-JO" sz="2600">
                <a:solidFill>
                  <a:schemeClr val="dk1"/>
                </a:solidFill>
                <a:latin typeface="Calibri"/>
                <a:ea typeface="Calibri"/>
                <a:cs typeface="Calibri"/>
                <a:sym typeface="Calibri"/>
              </a:rPr>
              <a:t>: خدمة المجتمع التي من المفروض أن تُلبي السياسات التعليمية احتياجاته، وأيضا إنتاج رأس المال البشري المؤهل والمدرب لسوق العمل من أجل تحقيق التنمية لمجتمعاتها.</a:t>
            </a:r>
            <a:endParaRPr sz="2600">
              <a:solidFill>
                <a:schemeClr val="dk1"/>
              </a:solidFill>
              <a:latin typeface="Calibri"/>
              <a:ea typeface="Calibri"/>
              <a:cs typeface="Calibri"/>
              <a:sym typeface="Calibri"/>
            </a:endParaRPr>
          </a:p>
        </p:txBody>
      </p:sp>
      <p:pic>
        <p:nvPicPr>
          <p:cNvPr id="594" name="Google Shape;594;p31"/>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54182"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94"/>
                                        </p:tgtEl>
                                        <p:attrNameLst>
                                          <p:attrName>style.visibility</p:attrName>
                                        </p:attrNameLst>
                                      </p:cBhvr>
                                      <p:to>
                                        <p:strVal val="visible"/>
                                      </p:to>
                                    </p:set>
                                    <p:animEffect filter="fade" transition="in">
                                      <p:cBhvr>
                                        <p:cTn dur="1"/>
                                        <p:tgtEl>
                                          <p:spTgt spid="594"/>
                                        </p:tgtEl>
                                      </p:cBhvr>
                                    </p:animEffect>
                                  </p:childTnLst>
                                </p:cTn>
                              </p:par>
                              <p:par>
                                <p:cTn fill="hold" nodeType="withEffect" presetClass="entr" presetID="10" presetSubtype="0">
                                  <p:stCondLst>
                                    <p:cond delay="250"/>
                                  </p:stCondLst>
                                  <p:childTnLst>
                                    <p:set>
                                      <p:cBhvr>
                                        <p:cTn dur="1" fill="hold">
                                          <p:stCondLst>
                                            <p:cond delay="0"/>
                                          </p:stCondLst>
                                        </p:cTn>
                                        <p:tgtEl>
                                          <p:spTgt spid="587"/>
                                        </p:tgtEl>
                                        <p:attrNameLst>
                                          <p:attrName>style.visibility</p:attrName>
                                        </p:attrNameLst>
                                      </p:cBhvr>
                                      <p:to>
                                        <p:strVal val="visible"/>
                                      </p:to>
                                    </p:set>
                                    <p:animEffect filter="fade" transition="in">
                                      <p:cBhvr>
                                        <p:cTn dur="500"/>
                                        <p:tgtEl>
                                          <p:spTgt spid="587"/>
                                        </p:tgtEl>
                                      </p:cBhvr>
                                    </p:animEffect>
                                  </p:childTnLst>
                                </p:cTn>
                              </p:par>
                              <p:par>
                                <p:cTn fill="hold" nodeType="withEffect" presetClass="entr" presetID="10" presetSubtype="0">
                                  <p:stCondLst>
                                    <p:cond delay="250"/>
                                  </p:stCondLst>
                                  <p:childTnLst>
                                    <p:set>
                                      <p:cBhvr>
                                        <p:cTn dur="1" fill="hold">
                                          <p:stCondLst>
                                            <p:cond delay="0"/>
                                          </p:stCondLst>
                                        </p:cTn>
                                        <p:tgtEl>
                                          <p:spTgt spid="586"/>
                                        </p:tgtEl>
                                        <p:attrNameLst>
                                          <p:attrName>style.visibility</p:attrName>
                                        </p:attrNameLst>
                                      </p:cBhvr>
                                      <p:to>
                                        <p:strVal val="visible"/>
                                      </p:to>
                                    </p:set>
                                    <p:animEffect filter="fade" transition="in">
                                      <p:cBhvr>
                                        <p:cTn dur="500"/>
                                        <p:tgtEl>
                                          <p:spTgt spid="58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8" name="Shape 598"/>
        <p:cNvGrpSpPr/>
        <p:nvPr/>
      </p:nvGrpSpPr>
      <p:grpSpPr>
        <a:xfrm>
          <a:off x="0" y="0"/>
          <a:ext cx="0" cy="0"/>
          <a:chOff x="0" y="0"/>
          <a:chExt cx="0" cy="0"/>
        </a:xfrm>
      </p:grpSpPr>
      <p:sp>
        <p:nvSpPr>
          <p:cNvPr id="599" name="Google Shape;599;p3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0" name="Google Shape;600;p3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1" name="Google Shape;601;p32"/>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02" name="Google Shape;602;p32"/>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03" name="Google Shape;603;p3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04" name="Google Shape;604;p32"/>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05" name="Google Shape;605;p32"/>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06" name="Google Shape;606;p32"/>
          <p:cNvSpPr txBox="1"/>
          <p:nvPr/>
        </p:nvSpPr>
        <p:spPr>
          <a:xfrm>
            <a:off x="752169" y="1551874"/>
            <a:ext cx="10415846" cy="4848892"/>
          </a:xfrm>
          <a:prstGeom prst="rect">
            <a:avLst/>
          </a:prstGeom>
          <a:noFill/>
          <a:ln>
            <a:noFill/>
          </a:ln>
        </p:spPr>
        <p:txBody>
          <a:bodyPr anchorCtr="0" anchor="t" bIns="45700" lIns="91425" spcFirstLastPara="1" rIns="91425" wrap="square" tIns="45700">
            <a:spAutoFit/>
          </a:bodyPr>
          <a:lstStyle/>
          <a:p>
            <a:pPr indent="0" lvl="0" marL="0" marR="0" rtl="1" algn="ctr">
              <a:lnSpc>
                <a:spcPct val="107000"/>
              </a:lnSpc>
              <a:spcBef>
                <a:spcPts val="0"/>
              </a:spcBef>
              <a:spcAft>
                <a:spcPts val="0"/>
              </a:spcAft>
              <a:buNone/>
            </a:pPr>
            <a:r>
              <a:rPr b="1" lang="ar-JO" sz="3200">
                <a:solidFill>
                  <a:srgbClr val="00B0F0"/>
                </a:solidFill>
                <a:latin typeface="Calibri"/>
                <a:ea typeface="Calibri"/>
                <a:cs typeface="Calibri"/>
                <a:sym typeface="Calibri"/>
              </a:rPr>
              <a:t>وظائف سياسات التعليم</a:t>
            </a:r>
            <a:endParaRPr/>
          </a:p>
          <a:p>
            <a:pPr indent="0" lvl="0" marL="0" marR="0" rtl="1" algn="just">
              <a:lnSpc>
                <a:spcPct val="150000"/>
              </a:lnSpc>
              <a:spcBef>
                <a:spcPts val="800"/>
              </a:spcBef>
              <a:spcAft>
                <a:spcPts val="0"/>
              </a:spcAft>
              <a:buNone/>
            </a:pPr>
            <a:r>
              <a:rPr b="1" lang="ar-JO" sz="2600">
                <a:solidFill>
                  <a:schemeClr val="dk1"/>
                </a:solidFill>
                <a:latin typeface="Calibri"/>
                <a:ea typeface="Calibri"/>
                <a:cs typeface="Calibri"/>
                <a:sym typeface="Calibri"/>
              </a:rPr>
              <a:t>رابعًا: </a:t>
            </a:r>
            <a:r>
              <a:rPr lang="ar-JO" sz="2600">
                <a:solidFill>
                  <a:schemeClr val="dk1"/>
                </a:solidFill>
                <a:latin typeface="Calibri"/>
                <a:ea typeface="Calibri"/>
                <a:cs typeface="Calibri"/>
                <a:sym typeface="Calibri"/>
              </a:rPr>
              <a:t>توفير الجهد والوقت والمال على جميع المستويات الفنية والإدارية.</a:t>
            </a:r>
            <a:endParaRPr/>
          </a:p>
          <a:p>
            <a:pPr indent="0" lvl="0" marL="0" marR="0" rtl="1" algn="just">
              <a:lnSpc>
                <a:spcPct val="150000"/>
              </a:lnSpc>
              <a:spcBef>
                <a:spcPts val="0"/>
              </a:spcBef>
              <a:spcAft>
                <a:spcPts val="0"/>
              </a:spcAft>
              <a:buNone/>
            </a:pPr>
            <a:r>
              <a:rPr b="1" lang="ar-JO" sz="2600">
                <a:solidFill>
                  <a:schemeClr val="dk1"/>
                </a:solidFill>
                <a:latin typeface="Calibri"/>
                <a:ea typeface="Calibri"/>
                <a:cs typeface="Calibri"/>
                <a:sym typeface="Calibri"/>
              </a:rPr>
              <a:t>خامسًا:  </a:t>
            </a:r>
            <a:r>
              <a:rPr lang="ar-JO" sz="2600">
                <a:solidFill>
                  <a:schemeClr val="dk1"/>
                </a:solidFill>
                <a:latin typeface="Calibri"/>
                <a:ea typeface="Calibri"/>
                <a:cs typeface="Calibri"/>
                <a:sym typeface="Calibri"/>
              </a:rPr>
              <a:t>توجيه النظام التعليمي وتعتبر من الوظائف الخطيرة إذا لم يتم استخدامها بشكل جيد، ففي حالة تعرض الدولة مثلا لظروف سياسية على المستوى الداخلي أو الخارجي تصبح أهم وظيفة، وتعتبر خطيرة للغاية إذ لم يتم استخدامها بشكل جيد.</a:t>
            </a:r>
            <a:endParaRPr/>
          </a:p>
          <a:p>
            <a:pPr indent="0" lvl="0" marL="0" marR="0" rtl="1" algn="just">
              <a:lnSpc>
                <a:spcPct val="150000"/>
              </a:lnSpc>
              <a:spcBef>
                <a:spcPts val="0"/>
              </a:spcBef>
              <a:spcAft>
                <a:spcPts val="0"/>
              </a:spcAft>
              <a:buNone/>
            </a:pPr>
            <a:r>
              <a:rPr b="1" lang="ar-JO" sz="2600">
                <a:solidFill>
                  <a:schemeClr val="dk1"/>
                </a:solidFill>
                <a:latin typeface="Calibri"/>
                <a:ea typeface="Calibri"/>
                <a:cs typeface="Calibri"/>
                <a:sym typeface="Calibri"/>
              </a:rPr>
              <a:t>سادسًا: </a:t>
            </a:r>
            <a:r>
              <a:rPr lang="ar-JO" sz="2600">
                <a:solidFill>
                  <a:schemeClr val="dk1"/>
                </a:solidFill>
                <a:latin typeface="Calibri"/>
                <a:ea typeface="Calibri"/>
                <a:cs typeface="Calibri"/>
                <a:sym typeface="Calibri"/>
              </a:rPr>
              <a:t>تسيير شؤون عملية التعليم وتوفير أفضل السبل لحل المشكلات التربوية على كافة المستويات.</a:t>
            </a:r>
            <a:endParaRPr/>
          </a:p>
          <a:p>
            <a:pPr indent="0" lvl="0" marL="0" marR="0" rtl="1" algn="just">
              <a:lnSpc>
                <a:spcPct val="150000"/>
              </a:lnSpc>
              <a:spcBef>
                <a:spcPts val="0"/>
              </a:spcBef>
              <a:spcAft>
                <a:spcPts val="0"/>
              </a:spcAft>
              <a:buNone/>
            </a:pPr>
            <a:r>
              <a:rPr b="1" lang="ar-JO" sz="2600">
                <a:solidFill>
                  <a:schemeClr val="dk1"/>
                </a:solidFill>
                <a:latin typeface="Calibri"/>
                <a:ea typeface="Calibri"/>
                <a:cs typeface="Calibri"/>
                <a:sym typeface="Calibri"/>
              </a:rPr>
              <a:t>سابعًا: </a:t>
            </a:r>
            <a:r>
              <a:rPr lang="ar-JO" sz="2600">
                <a:solidFill>
                  <a:schemeClr val="dk1"/>
                </a:solidFill>
                <a:latin typeface="Calibri"/>
                <a:ea typeface="Calibri"/>
                <a:cs typeface="Calibri"/>
                <a:sym typeface="Calibri"/>
              </a:rPr>
              <a:t>تطوير التعليم لتحقيق التنمية الشاملة</a:t>
            </a:r>
            <a:endParaRPr sz="2600">
              <a:solidFill>
                <a:schemeClr val="dk1"/>
              </a:solidFill>
              <a:latin typeface="Calibri"/>
              <a:ea typeface="Calibri"/>
              <a:cs typeface="Calibri"/>
              <a:sym typeface="Calibri"/>
            </a:endParaRPr>
          </a:p>
        </p:txBody>
      </p:sp>
      <p:pic>
        <p:nvPicPr>
          <p:cNvPr id="607" name="Google Shape;607;p32"/>
          <p:cNvPicPr preferRelativeResize="0"/>
          <p:nvPr/>
        </p:nvPicPr>
        <p:blipFill rotWithShape="1">
          <a:blip r:embed="rId4">
            <a:alphaModFix/>
          </a:blip>
          <a:srcRect b="-90625" l="-200000" r="-199999" t="-90625"/>
          <a:stretch/>
        </p:blipFill>
        <p:spPr>
          <a:xfrm>
            <a:off x="0" y="4992695"/>
            <a:ext cx="3048000" cy="1714500"/>
          </a:xfrm>
          <a:prstGeom prst="rect">
            <a:avLst/>
          </a:prstGeom>
          <a:noFill/>
          <a:ln>
            <a:noFill/>
          </a:ln>
        </p:spPr>
      </p:pic>
    </p:spTree>
  </p:cSld>
  <p:clrMapOvr>
    <a:masterClrMapping/>
  </p:clrMapOvr>
  <mc:AlternateContent>
    <mc:Choice Requires="p14">
      <p:transition advTm="151144"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07"/>
                                        </p:tgtEl>
                                        <p:attrNameLst>
                                          <p:attrName>style.visibility</p:attrName>
                                        </p:attrNameLst>
                                      </p:cBhvr>
                                      <p:to>
                                        <p:strVal val="visible"/>
                                      </p:to>
                                    </p:set>
                                    <p:animEffect filter="fade" transition="in">
                                      <p:cBhvr>
                                        <p:cTn dur="1"/>
                                        <p:tgtEl>
                                          <p:spTgt spid="607"/>
                                        </p:tgtEl>
                                      </p:cBhvr>
                                    </p:animEffect>
                                  </p:childTnLst>
                                </p:cTn>
                              </p:par>
                              <p:par>
                                <p:cTn fill="hold" nodeType="withEffect" presetClass="entr" presetID="10" presetSubtype="0">
                                  <p:stCondLst>
                                    <p:cond delay="250"/>
                                  </p:stCondLst>
                                  <p:childTnLst>
                                    <p:set>
                                      <p:cBhvr>
                                        <p:cTn dur="1" fill="hold">
                                          <p:stCondLst>
                                            <p:cond delay="0"/>
                                          </p:stCondLst>
                                        </p:cTn>
                                        <p:tgtEl>
                                          <p:spTgt spid="600"/>
                                        </p:tgtEl>
                                        <p:attrNameLst>
                                          <p:attrName>style.visibility</p:attrName>
                                        </p:attrNameLst>
                                      </p:cBhvr>
                                      <p:to>
                                        <p:strVal val="visible"/>
                                      </p:to>
                                    </p:set>
                                    <p:animEffect filter="fade" transition="in">
                                      <p:cBhvr>
                                        <p:cTn dur="500"/>
                                        <p:tgtEl>
                                          <p:spTgt spid="600"/>
                                        </p:tgtEl>
                                      </p:cBhvr>
                                    </p:animEffect>
                                  </p:childTnLst>
                                </p:cTn>
                              </p:par>
                              <p:par>
                                <p:cTn fill="hold" nodeType="withEffect" presetClass="entr" presetID="10" presetSubtype="0">
                                  <p:stCondLst>
                                    <p:cond delay="250"/>
                                  </p:stCondLst>
                                  <p:childTnLst>
                                    <p:set>
                                      <p:cBhvr>
                                        <p:cTn dur="1" fill="hold">
                                          <p:stCondLst>
                                            <p:cond delay="0"/>
                                          </p:stCondLst>
                                        </p:cTn>
                                        <p:tgtEl>
                                          <p:spTgt spid="599"/>
                                        </p:tgtEl>
                                        <p:attrNameLst>
                                          <p:attrName>style.visibility</p:attrName>
                                        </p:attrNameLst>
                                      </p:cBhvr>
                                      <p:to>
                                        <p:strVal val="visible"/>
                                      </p:to>
                                    </p:set>
                                    <p:animEffect filter="fade" transition="in">
                                      <p:cBhvr>
                                        <p:cTn dur="500"/>
                                        <p:tgtEl>
                                          <p:spTgt spid="59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3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3" name="Google Shape;613;p3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14" name="Google Shape;614;p33"/>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15" name="Google Shape;615;p33"/>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16" name="Google Shape;616;p3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17" name="Google Shape;617;p33"/>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JO" sz="1800">
                <a:solidFill>
                  <a:schemeClr val="lt1"/>
                </a:solidFill>
                <a:latin typeface="Calibri"/>
                <a:ea typeface="Calibri"/>
                <a:cs typeface="Calibri"/>
                <a:sym typeface="Calibri"/>
              </a:rPr>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sz="1800">
              <a:solidFill>
                <a:schemeClr val="lt1"/>
              </a:solidFill>
              <a:latin typeface="Calibri"/>
              <a:ea typeface="Calibri"/>
              <a:cs typeface="Calibri"/>
              <a:sym typeface="Calibri"/>
            </a:endParaRPr>
          </a:p>
        </p:txBody>
      </p:sp>
      <p:sp>
        <p:nvSpPr>
          <p:cNvPr id="618" name="Google Shape;618;p33"/>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19" name="Google Shape;619;p33"/>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620" name="Google Shape;620;p33"/>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621" name="Google Shape;621;p33"/>
          <p:cNvSpPr txBox="1"/>
          <p:nvPr/>
        </p:nvSpPr>
        <p:spPr>
          <a:xfrm>
            <a:off x="1484923" y="2148053"/>
            <a:ext cx="9714886" cy="3539430"/>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3200">
                <a:solidFill>
                  <a:schemeClr val="dk1"/>
                </a:solidFill>
                <a:latin typeface="Arial"/>
                <a:ea typeface="Arial"/>
                <a:cs typeface="Arial"/>
                <a:sym typeface="Arial"/>
              </a:rPr>
              <a:t>    يتضح مما سبق أن </a:t>
            </a:r>
            <a:r>
              <a:rPr b="0" i="0" lang="ar-JO" sz="3200">
                <a:solidFill>
                  <a:schemeClr val="dk1"/>
                </a:solidFill>
                <a:latin typeface="Arial"/>
                <a:ea typeface="Arial"/>
                <a:cs typeface="Arial"/>
                <a:sym typeface="Arial"/>
              </a:rPr>
              <a:t>السياسة التعليمية تقوم بوظائف كبرى ترتبط باستثمار النظام التعليمي في تحقيق أهداف المجتمع، علاوة على تعزيز الاستفادة من الموارد المالية والبشرية المتاحة بما يحقق هذه الأهداف، والسعي على تحقيق التناسق بين النظام التعليمي والتغيرات المحلية والعالمية، وربط النظام التعليمي بالاحتياجات المجتمعية. كما تبرز أهمية وظيفة السياسة التعليمية في كونها جزء من سياسة الدولة ونجاحها في تحقيق أهدافها يعبر عن نجاح سياسة الدولة.</a:t>
            </a:r>
            <a:endParaRPr sz="3200">
              <a:solidFill>
                <a:schemeClr val="dk1"/>
              </a:solidFill>
              <a:latin typeface="Calibri"/>
              <a:ea typeface="Calibri"/>
              <a:cs typeface="Calibri"/>
              <a:sym typeface="Calibri"/>
            </a:endParaRPr>
          </a:p>
        </p:txBody>
      </p:sp>
      <p:pic>
        <p:nvPicPr>
          <p:cNvPr id="622" name="Google Shape;622;p33"/>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29773"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22"/>
                                        </p:tgtEl>
                                        <p:attrNameLst>
                                          <p:attrName>style.visibility</p:attrName>
                                        </p:attrNameLst>
                                      </p:cBhvr>
                                      <p:to>
                                        <p:strVal val="visible"/>
                                      </p:to>
                                    </p:set>
                                    <p:animEffect filter="fade" transition="in">
                                      <p:cBhvr>
                                        <p:cTn dur="1"/>
                                        <p:tgtEl>
                                          <p:spTgt spid="622"/>
                                        </p:tgtEl>
                                      </p:cBhvr>
                                    </p:animEffect>
                                  </p:childTnLst>
                                </p:cTn>
                              </p:par>
                              <p:par>
                                <p:cTn fill="hold" nodeType="withEffect" presetClass="entr" presetID="10" presetSubtype="0">
                                  <p:stCondLst>
                                    <p:cond delay="250"/>
                                  </p:stCondLst>
                                  <p:childTnLst>
                                    <p:set>
                                      <p:cBhvr>
                                        <p:cTn dur="1" fill="hold">
                                          <p:stCondLst>
                                            <p:cond delay="0"/>
                                          </p:stCondLst>
                                        </p:cTn>
                                        <p:tgtEl>
                                          <p:spTgt spid="613"/>
                                        </p:tgtEl>
                                        <p:attrNameLst>
                                          <p:attrName>style.visibility</p:attrName>
                                        </p:attrNameLst>
                                      </p:cBhvr>
                                      <p:to>
                                        <p:strVal val="visible"/>
                                      </p:to>
                                    </p:set>
                                    <p:animEffect filter="fade" transition="in">
                                      <p:cBhvr>
                                        <p:cTn dur="500"/>
                                        <p:tgtEl>
                                          <p:spTgt spid="613"/>
                                        </p:tgtEl>
                                      </p:cBhvr>
                                    </p:animEffect>
                                  </p:childTnLst>
                                </p:cTn>
                              </p:par>
                              <p:par>
                                <p:cTn fill="hold" nodeType="withEffect" presetClass="entr" presetID="10" presetSubtype="0">
                                  <p:stCondLst>
                                    <p:cond delay="250"/>
                                  </p:stCondLst>
                                  <p:childTnLst>
                                    <p:set>
                                      <p:cBhvr>
                                        <p:cTn dur="1" fill="hold">
                                          <p:stCondLst>
                                            <p:cond delay="0"/>
                                          </p:stCondLst>
                                        </p:cTn>
                                        <p:tgtEl>
                                          <p:spTgt spid="612"/>
                                        </p:tgtEl>
                                        <p:attrNameLst>
                                          <p:attrName>style.visibility</p:attrName>
                                        </p:attrNameLst>
                                      </p:cBhvr>
                                      <p:to>
                                        <p:strVal val="visible"/>
                                      </p:to>
                                    </p:set>
                                    <p:animEffect filter="fade" transition="in">
                                      <p:cBhvr>
                                        <p:cTn dur="500"/>
                                        <p:tgtEl>
                                          <p:spTgt spid="6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6" name="Shape 626"/>
        <p:cNvGrpSpPr/>
        <p:nvPr/>
      </p:nvGrpSpPr>
      <p:grpSpPr>
        <a:xfrm>
          <a:off x="0" y="0"/>
          <a:ext cx="0" cy="0"/>
          <a:chOff x="0" y="0"/>
          <a:chExt cx="0" cy="0"/>
        </a:xfrm>
      </p:grpSpPr>
      <p:sp>
        <p:nvSpPr>
          <p:cNvPr id="627" name="Google Shape;627;p3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28" name="Google Shape;628;p34"/>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29" name="Google Shape;629;p34"/>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30" name="Google Shape;630;p34"/>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31" name="Google Shape;631;p3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32" name="Google Shape;632;p34"/>
          <p:cNvSpPr/>
          <p:nvPr/>
        </p:nvSpPr>
        <p:spPr>
          <a:xfrm>
            <a:off x="198858" y="1184269"/>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0" i="0" lang="ar-JO" sz="2800">
                <a:solidFill>
                  <a:srgbClr val="333333"/>
                </a:solidFill>
                <a:latin typeface="Oi"/>
                <a:ea typeface="Oi"/>
                <a:cs typeface="Oi"/>
                <a:sym typeface="Oi"/>
              </a:rPr>
              <a:t>   </a:t>
            </a:r>
            <a:r>
              <a:rPr b="0" i="0" lang="ar-JO" sz="1800" u="none" strike="noStrike">
                <a:solidFill>
                  <a:schemeClr val="lt1"/>
                </a:solidFill>
                <a:latin typeface="Arial"/>
                <a:ea typeface="Arial"/>
                <a:cs typeface="Arial"/>
                <a:sym typeface="Arial"/>
              </a:rPr>
              <a:t>أهاا ذات طبيعة توجيهية، وليست تفصيلية، فالسياسات التربوية في حد ذاتها لا تشتمل على</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تفصيلات لحل كل المشكلات الموجودة في الواقع، ولكنها تحدد الإطار الفكري الذي يستطيع</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من خلاله العاملون في ميدان التربية اتخاذ القرارات المختلفة التي تتناسب مع الموقف والمشكلات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التربوية وبما يتفق مع الأهداف العامة المستمدة من الفلسفة التربوية الموجودة في المجتمع.</a:t>
            </a:r>
            <a:r>
              <a:rPr lang="ar-JO" sz="2800">
                <a:solidFill>
                  <a:srgbClr val="333333"/>
                </a:solidFill>
                <a:latin typeface="Oi"/>
                <a:ea typeface="Oi"/>
                <a:cs typeface="Oi"/>
                <a:sym typeface="Oi"/>
              </a:rPr>
              <a:t>.</a:t>
            </a:r>
            <a:endParaRPr sz="2800">
              <a:solidFill>
                <a:schemeClr val="lt1"/>
              </a:solidFill>
              <a:latin typeface="Calibri"/>
              <a:ea typeface="Calibri"/>
              <a:cs typeface="Calibri"/>
              <a:sym typeface="Calibri"/>
            </a:endParaRPr>
          </a:p>
        </p:txBody>
      </p:sp>
      <p:sp>
        <p:nvSpPr>
          <p:cNvPr id="633" name="Google Shape;633;p34"/>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34" name="Google Shape;634;p34"/>
          <p:cNvSpPr txBox="1"/>
          <p:nvPr/>
        </p:nvSpPr>
        <p:spPr>
          <a:xfrm>
            <a:off x="2639505" y="2372296"/>
            <a:ext cx="618712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Arabic Typesetting"/>
                <a:ea typeface="Arabic Typesetting"/>
                <a:cs typeface="Arabic Typesetting"/>
                <a:sym typeface="Arabic Typesetting"/>
              </a:rPr>
              <a:t>رابعًا: تصنيف سياسات التعليم</a:t>
            </a:r>
            <a:endParaRPr b="1" sz="3200">
              <a:solidFill>
                <a:srgbClr val="00B0F0"/>
              </a:solidFill>
              <a:latin typeface="Calibri"/>
              <a:ea typeface="Calibri"/>
              <a:cs typeface="Calibri"/>
              <a:sym typeface="Calibri"/>
            </a:endParaRPr>
          </a:p>
        </p:txBody>
      </p:sp>
      <p:pic>
        <p:nvPicPr>
          <p:cNvPr id="635" name="Google Shape;635;p34"/>
          <p:cNvPicPr preferRelativeResize="0"/>
          <p:nvPr/>
        </p:nvPicPr>
        <p:blipFill rotWithShape="1">
          <a:blip r:embed="rId4">
            <a:alphaModFix/>
          </a:blip>
          <a:srcRect b="0" l="0" r="0" t="0"/>
          <a:stretch/>
        </p:blipFill>
        <p:spPr>
          <a:xfrm>
            <a:off x="3731342" y="3763313"/>
            <a:ext cx="4804328" cy="1714500"/>
          </a:xfrm>
          <a:prstGeom prst="rect">
            <a:avLst/>
          </a:prstGeom>
          <a:noFill/>
          <a:ln>
            <a:noFill/>
          </a:ln>
        </p:spPr>
      </p:pic>
      <p:pic>
        <p:nvPicPr>
          <p:cNvPr id="636" name="Google Shape;636;p34"/>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32697"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36"/>
                                        </p:tgtEl>
                                        <p:attrNameLst>
                                          <p:attrName>style.visibility</p:attrName>
                                        </p:attrNameLst>
                                      </p:cBhvr>
                                      <p:to>
                                        <p:strVal val="visible"/>
                                      </p:to>
                                    </p:set>
                                    <p:animEffect filter="fade" transition="in">
                                      <p:cBhvr>
                                        <p:cTn dur="1"/>
                                        <p:tgtEl>
                                          <p:spTgt spid="636"/>
                                        </p:tgtEl>
                                      </p:cBhvr>
                                    </p:animEffect>
                                  </p:childTnLst>
                                </p:cTn>
                              </p:par>
                              <p:par>
                                <p:cTn fill="hold" nodeType="withEffect" presetClass="entr" presetID="10" presetSubtype="0">
                                  <p:stCondLst>
                                    <p:cond delay="250"/>
                                  </p:stCondLst>
                                  <p:childTnLst>
                                    <p:set>
                                      <p:cBhvr>
                                        <p:cTn dur="1" fill="hold">
                                          <p:stCondLst>
                                            <p:cond delay="0"/>
                                          </p:stCondLst>
                                        </p:cTn>
                                        <p:tgtEl>
                                          <p:spTgt spid="628"/>
                                        </p:tgtEl>
                                        <p:attrNameLst>
                                          <p:attrName>style.visibility</p:attrName>
                                        </p:attrNameLst>
                                      </p:cBhvr>
                                      <p:to>
                                        <p:strVal val="visible"/>
                                      </p:to>
                                    </p:set>
                                    <p:animEffect filter="fade" transition="in">
                                      <p:cBhvr>
                                        <p:cTn dur="500"/>
                                        <p:tgtEl>
                                          <p:spTgt spid="628"/>
                                        </p:tgtEl>
                                      </p:cBhvr>
                                    </p:animEffect>
                                  </p:childTnLst>
                                </p:cTn>
                              </p:par>
                              <p:par>
                                <p:cTn fill="hold" nodeType="withEffect" presetClass="entr" presetID="10" presetSubtype="0">
                                  <p:stCondLst>
                                    <p:cond delay="250"/>
                                  </p:stCondLst>
                                  <p:childTnLst>
                                    <p:set>
                                      <p:cBhvr>
                                        <p:cTn dur="1" fill="hold">
                                          <p:stCondLst>
                                            <p:cond delay="0"/>
                                          </p:stCondLst>
                                        </p:cTn>
                                        <p:tgtEl>
                                          <p:spTgt spid="627"/>
                                        </p:tgtEl>
                                        <p:attrNameLst>
                                          <p:attrName>style.visibility</p:attrName>
                                        </p:attrNameLst>
                                      </p:cBhvr>
                                      <p:to>
                                        <p:strVal val="visible"/>
                                      </p:to>
                                    </p:set>
                                    <p:animEffect filter="fade" transition="in">
                                      <p:cBhvr>
                                        <p:cTn dur="500"/>
                                        <p:tgtEl>
                                          <p:spTgt spid="62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sp>
        <p:nvSpPr>
          <p:cNvPr id="641" name="Google Shape;641;p35"/>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42" name="Google Shape;642;p35"/>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43" name="Google Shape;643;p35"/>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44" name="Google Shape;644;p35"/>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45" name="Google Shape;645;p3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46" name="Google Shape;646;p35"/>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47" name="Google Shape;647;p35"/>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48" name="Google Shape;648;p35"/>
          <p:cNvSpPr txBox="1"/>
          <p:nvPr/>
        </p:nvSpPr>
        <p:spPr>
          <a:xfrm>
            <a:off x="1127761" y="1824349"/>
            <a:ext cx="9948290" cy="3787575"/>
          </a:xfrm>
          <a:prstGeom prst="rect">
            <a:avLst/>
          </a:prstGeom>
          <a:noFill/>
          <a:ln>
            <a:noFill/>
          </a:ln>
        </p:spPr>
        <p:txBody>
          <a:bodyPr anchorCtr="0" anchor="t" bIns="45700" lIns="91425" spcFirstLastPara="1" rIns="91425" wrap="square" tIns="45700">
            <a:spAutoFit/>
          </a:bodyPr>
          <a:lstStyle/>
          <a:p>
            <a:pPr indent="0" lvl="0" marL="0" marR="0" rtl="1" algn="ctr">
              <a:spcBef>
                <a:spcPts val="0"/>
              </a:spcBef>
              <a:spcAft>
                <a:spcPts val="0"/>
              </a:spcAft>
              <a:buNone/>
            </a:pPr>
            <a:r>
              <a:rPr b="1" i="0" lang="ar-JO" sz="2800" u="none" strike="noStrike">
                <a:solidFill>
                  <a:srgbClr val="00B0F0"/>
                </a:solidFill>
                <a:latin typeface="Arial"/>
                <a:ea typeface="Arial"/>
                <a:cs typeface="Arial"/>
                <a:sym typeface="Arial"/>
              </a:rPr>
              <a:t>تصنيف سياسات التعليم</a:t>
            </a:r>
            <a:endParaRPr/>
          </a:p>
          <a:p>
            <a:pPr indent="0" lvl="0" marL="0" marR="0" rtl="1" algn="ctr">
              <a:spcBef>
                <a:spcPts val="0"/>
              </a:spcBef>
              <a:spcAft>
                <a:spcPts val="0"/>
              </a:spcAft>
              <a:buNone/>
            </a:pPr>
            <a:r>
              <a:t/>
            </a:r>
            <a:endParaRPr b="1" i="0" sz="2800" u="none" strike="noStrike">
              <a:solidFill>
                <a:srgbClr val="00B0F0"/>
              </a:solidFill>
              <a:latin typeface="Arial"/>
              <a:ea typeface="Arial"/>
              <a:cs typeface="Arial"/>
              <a:sym typeface="Arial"/>
            </a:endParaRPr>
          </a:p>
          <a:p>
            <a:pPr indent="0" lvl="0" marL="0" marR="0" rtl="1" algn="r">
              <a:spcBef>
                <a:spcPts val="0"/>
              </a:spcBef>
              <a:spcAft>
                <a:spcPts val="0"/>
              </a:spcAft>
              <a:buNone/>
            </a:pPr>
            <a:r>
              <a:rPr b="0" i="0" lang="ar-JO" sz="2400" u="none" strike="noStrike">
                <a:solidFill>
                  <a:schemeClr val="dk1"/>
                </a:solidFill>
                <a:latin typeface="Arial"/>
                <a:ea typeface="Arial"/>
                <a:cs typeface="Arial"/>
                <a:sym typeface="Arial"/>
              </a:rPr>
              <a:t> </a:t>
            </a:r>
            <a:r>
              <a:rPr b="1" i="0" lang="ar-JO" sz="2800" u="none" strike="noStrike">
                <a:solidFill>
                  <a:srgbClr val="00B0F0"/>
                </a:solidFill>
                <a:latin typeface="Arial"/>
                <a:ea typeface="Arial"/>
                <a:cs typeface="Arial"/>
                <a:sym typeface="Arial"/>
              </a:rPr>
              <a:t>ويمكن تصنيف السياسات التعليمية إلى عدة تصنيفات وذلك حسب ما يأتي:</a:t>
            </a:r>
            <a:endParaRPr b="1" i="0" sz="2400" u="none" strike="noStrike">
              <a:solidFill>
                <a:srgbClr val="00B0F0"/>
              </a:solidFill>
              <a:latin typeface="Arial"/>
              <a:ea typeface="Arial"/>
              <a:cs typeface="Arial"/>
              <a:sym typeface="Arial"/>
            </a:endParaRPr>
          </a:p>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أولاً: </a:t>
            </a:r>
            <a:r>
              <a:rPr b="1" i="0" lang="ar-JO" sz="2400" u="none" strike="noStrike">
                <a:solidFill>
                  <a:schemeClr val="dk1"/>
                </a:solidFill>
                <a:latin typeface="Arial"/>
                <a:ea typeface="Arial"/>
                <a:cs typeface="Arial"/>
                <a:sym typeface="Arial"/>
              </a:rPr>
              <a:t>حسب المستوى الإداري أو التنظيمي</a:t>
            </a:r>
            <a:endParaRPr b="1" i="0" sz="2400" u="none" strike="noStrike">
              <a:solidFill>
                <a:schemeClr val="dk1"/>
              </a:solidFill>
              <a:latin typeface="Arial"/>
              <a:ea typeface="Arial"/>
              <a:cs typeface="Arial"/>
              <a:sym typeface="Arial"/>
            </a:endParaRPr>
          </a:p>
          <a:p>
            <a:pPr indent="0" lvl="0" marL="0" marR="0" rtl="1" algn="r">
              <a:spcBef>
                <a:spcPts val="0"/>
              </a:spcBef>
              <a:spcAft>
                <a:spcPts val="0"/>
              </a:spcAft>
              <a:buNone/>
            </a:pPr>
            <a:r>
              <a:t/>
            </a:r>
            <a:endParaRPr b="0" i="0" sz="2400" u="none" strike="noStrike">
              <a:solidFill>
                <a:schemeClr val="dk1"/>
              </a:solidFill>
              <a:latin typeface="Arial"/>
              <a:ea typeface="Arial"/>
              <a:cs typeface="Arial"/>
              <a:sym typeface="Arial"/>
            </a:endParaRPr>
          </a:p>
          <a:p>
            <a:pPr indent="-457200" lvl="0" marL="457200" marR="0" rtl="1" algn="just">
              <a:spcBef>
                <a:spcPts val="0"/>
              </a:spcBef>
              <a:spcAft>
                <a:spcPts val="0"/>
              </a:spcAft>
              <a:buClr>
                <a:schemeClr val="dk1"/>
              </a:buClr>
              <a:buSzPts val="2400"/>
              <a:buFont typeface="Arial"/>
              <a:buAutoNum type="arabicPeriod"/>
            </a:pPr>
            <a:r>
              <a:rPr b="0" i="0" lang="ar-JO" sz="2400" u="sng" strike="noStrike">
                <a:solidFill>
                  <a:schemeClr val="dk1"/>
                </a:solidFill>
                <a:latin typeface="Arial"/>
                <a:ea typeface="Arial"/>
                <a:cs typeface="Arial"/>
                <a:sym typeface="Arial"/>
              </a:rPr>
              <a:t>السياسة الأساسية</a:t>
            </a:r>
            <a:r>
              <a:rPr b="0" i="0" lang="ar-JO" sz="2400" u="none" strike="noStrike">
                <a:solidFill>
                  <a:schemeClr val="dk1"/>
                </a:solidFill>
                <a:latin typeface="Arial"/>
                <a:ea typeface="Arial"/>
                <a:cs typeface="Arial"/>
                <a:sym typeface="Arial"/>
              </a:rPr>
              <a:t>: وهي الأساس بالنسبة لجميع السياسات الأخرى، وهذا النوع من السياسات يكون مدوناً في القانون النظامي للتعليم، ويتصل بأهدافه، وهي سياسات طويلة الأجل، تؤثر على التعليم ككل، ولذلك فإنها ترتبط أساساً بما تمارسه الإدارة المركزية من نشاطات.</a:t>
            </a:r>
            <a:endParaRPr b="0" i="0" sz="2400" u="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rPr b="0" i="0" lang="ar-JO" sz="2400" u="none" strike="noStrike">
                <a:solidFill>
                  <a:schemeClr val="dk1"/>
                </a:solidFill>
                <a:latin typeface="Arial"/>
                <a:ea typeface="Arial"/>
                <a:cs typeface="Arial"/>
                <a:sym typeface="Arial"/>
              </a:rPr>
              <a:t>  </a:t>
            </a:r>
            <a:endParaRPr sz="34400">
              <a:solidFill>
                <a:schemeClr val="dk1"/>
              </a:solidFill>
              <a:latin typeface="Calibri"/>
              <a:ea typeface="Calibri"/>
              <a:cs typeface="Calibri"/>
              <a:sym typeface="Calibri"/>
            </a:endParaRPr>
          </a:p>
        </p:txBody>
      </p:sp>
      <p:pic>
        <p:nvPicPr>
          <p:cNvPr id="649" name="Google Shape;649;p35"/>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94962"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49"/>
                                        </p:tgtEl>
                                        <p:attrNameLst>
                                          <p:attrName>style.visibility</p:attrName>
                                        </p:attrNameLst>
                                      </p:cBhvr>
                                      <p:to>
                                        <p:strVal val="visible"/>
                                      </p:to>
                                    </p:set>
                                    <p:animEffect filter="fade" transition="in">
                                      <p:cBhvr>
                                        <p:cTn dur="1"/>
                                        <p:tgtEl>
                                          <p:spTgt spid="649"/>
                                        </p:tgtEl>
                                      </p:cBhvr>
                                    </p:animEffect>
                                  </p:childTnLst>
                                </p:cTn>
                              </p:par>
                              <p:par>
                                <p:cTn fill="hold" nodeType="withEffect" presetClass="entr" presetID="10" presetSubtype="0">
                                  <p:stCondLst>
                                    <p:cond delay="250"/>
                                  </p:stCondLst>
                                  <p:childTnLst>
                                    <p:set>
                                      <p:cBhvr>
                                        <p:cTn dur="1" fill="hold">
                                          <p:stCondLst>
                                            <p:cond delay="0"/>
                                          </p:stCondLst>
                                        </p:cTn>
                                        <p:tgtEl>
                                          <p:spTgt spid="642"/>
                                        </p:tgtEl>
                                        <p:attrNameLst>
                                          <p:attrName>style.visibility</p:attrName>
                                        </p:attrNameLst>
                                      </p:cBhvr>
                                      <p:to>
                                        <p:strVal val="visible"/>
                                      </p:to>
                                    </p:set>
                                    <p:animEffect filter="fade" transition="in">
                                      <p:cBhvr>
                                        <p:cTn dur="500"/>
                                        <p:tgtEl>
                                          <p:spTgt spid="642"/>
                                        </p:tgtEl>
                                      </p:cBhvr>
                                    </p:animEffect>
                                  </p:childTnLst>
                                </p:cTn>
                              </p:par>
                              <p:par>
                                <p:cTn fill="hold" nodeType="withEffect" presetClass="entr" presetID="10" presetSubtype="0">
                                  <p:stCondLst>
                                    <p:cond delay="250"/>
                                  </p:stCondLst>
                                  <p:childTnLst>
                                    <p:set>
                                      <p:cBhvr>
                                        <p:cTn dur="1" fill="hold">
                                          <p:stCondLst>
                                            <p:cond delay="0"/>
                                          </p:stCondLst>
                                        </p:cTn>
                                        <p:tgtEl>
                                          <p:spTgt spid="641"/>
                                        </p:tgtEl>
                                        <p:attrNameLst>
                                          <p:attrName>style.visibility</p:attrName>
                                        </p:attrNameLst>
                                      </p:cBhvr>
                                      <p:to>
                                        <p:strVal val="visible"/>
                                      </p:to>
                                    </p:set>
                                    <p:animEffect filter="fade" transition="in">
                                      <p:cBhvr>
                                        <p:cTn dur="500"/>
                                        <p:tgtEl>
                                          <p:spTgt spid="6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36"/>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5" name="Google Shape;655;p36"/>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6" name="Google Shape;656;p36"/>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57" name="Google Shape;657;p36"/>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58" name="Google Shape;658;p3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59" name="Google Shape;659;p36"/>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60" name="Google Shape;660;p36"/>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61" name="Google Shape;661;p36"/>
          <p:cNvSpPr txBox="1"/>
          <p:nvPr/>
        </p:nvSpPr>
        <p:spPr>
          <a:xfrm>
            <a:off x="1127760" y="1708873"/>
            <a:ext cx="10105895" cy="3708708"/>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t/>
            </a:r>
            <a:endParaRPr b="0" i="0" sz="1100" u="none" strike="noStrike">
              <a:solidFill>
                <a:schemeClr val="dk1"/>
              </a:solidFill>
              <a:latin typeface="Arial"/>
              <a:ea typeface="Arial"/>
              <a:cs typeface="Arial"/>
              <a:sym typeface="Arial"/>
            </a:endParaRPr>
          </a:p>
          <a:p>
            <a:pPr indent="0" lvl="0" marL="0" marR="0" rtl="1" algn="r">
              <a:spcBef>
                <a:spcPts val="0"/>
              </a:spcBef>
              <a:spcAft>
                <a:spcPts val="0"/>
              </a:spcAft>
              <a:buNone/>
            </a:pPr>
            <a:r>
              <a:rPr lang="ar-JO" sz="2800">
                <a:solidFill>
                  <a:schemeClr val="dk1"/>
                </a:solidFill>
                <a:latin typeface="Arial"/>
                <a:ea typeface="Arial"/>
                <a:cs typeface="Arial"/>
                <a:sym typeface="Arial"/>
              </a:rPr>
              <a:t>ب- </a:t>
            </a:r>
            <a:r>
              <a:rPr b="0" i="0" lang="ar-JO" sz="2800" u="none" strike="noStrike">
                <a:solidFill>
                  <a:schemeClr val="dk1"/>
                </a:solidFill>
                <a:latin typeface="Arial"/>
                <a:ea typeface="Arial"/>
                <a:cs typeface="Arial"/>
                <a:sym typeface="Arial"/>
              </a:rPr>
              <a:t> </a:t>
            </a:r>
            <a:r>
              <a:rPr b="0" i="0" lang="ar-JO" sz="2800" u="sng" strike="noStrike">
                <a:solidFill>
                  <a:schemeClr val="dk1"/>
                </a:solidFill>
                <a:latin typeface="Arial"/>
                <a:ea typeface="Arial"/>
                <a:cs typeface="Arial"/>
                <a:sym typeface="Arial"/>
              </a:rPr>
              <a:t>السياسات العامة</a:t>
            </a:r>
            <a:r>
              <a:rPr b="0" i="0" lang="ar-JO" sz="2800" u="none" strike="noStrike">
                <a:solidFill>
                  <a:schemeClr val="dk1"/>
                </a:solidFill>
                <a:latin typeface="Arial"/>
                <a:ea typeface="Arial"/>
                <a:cs typeface="Arial"/>
                <a:sym typeface="Arial"/>
              </a:rPr>
              <a:t>: وتختلف عن السياسات الأساسية في أنه أقصر أجلًا ، وأكثرتحديداً، وهي في ذات الوقت تنطبق </a:t>
            </a:r>
            <a:r>
              <a:rPr lang="ar-JO" sz="2800">
                <a:solidFill>
                  <a:schemeClr val="dk1"/>
                </a:solidFill>
                <a:latin typeface="Arial"/>
                <a:ea typeface="Arial"/>
                <a:cs typeface="Arial"/>
                <a:sym typeface="Arial"/>
              </a:rPr>
              <a:t>على عدد من أجزاء العملية التعليمية ومكوناتها، وإن كانت لا تشملها جميعاً.</a:t>
            </a:r>
            <a:endParaRPr sz="2800">
              <a:solidFill>
                <a:schemeClr val="dk1"/>
              </a:solidFill>
              <a:latin typeface="Arial"/>
              <a:ea typeface="Arial"/>
              <a:cs typeface="Arial"/>
              <a:sym typeface="Arial"/>
            </a:endParaRPr>
          </a:p>
          <a:p>
            <a:pPr indent="0" lvl="0" marL="0" marR="0" rtl="1" algn="r">
              <a:spcBef>
                <a:spcPts val="0"/>
              </a:spcBef>
              <a:spcAft>
                <a:spcPts val="0"/>
              </a:spcAft>
              <a:buNone/>
            </a:pPr>
            <a:r>
              <a:t/>
            </a:r>
            <a:endParaRPr sz="2800">
              <a:solidFill>
                <a:schemeClr val="dk1"/>
              </a:solidFill>
              <a:latin typeface="Arial"/>
              <a:ea typeface="Arial"/>
              <a:cs typeface="Arial"/>
              <a:sym typeface="Arial"/>
            </a:endParaRPr>
          </a:p>
          <a:p>
            <a:pPr indent="0" lvl="0" marL="0" marR="0" rtl="1" algn="just">
              <a:spcBef>
                <a:spcPts val="0"/>
              </a:spcBef>
              <a:spcAft>
                <a:spcPts val="0"/>
              </a:spcAft>
              <a:buNone/>
            </a:pPr>
            <a:r>
              <a:rPr lang="ar-JO" sz="2800">
                <a:solidFill>
                  <a:schemeClr val="dk1"/>
                </a:solidFill>
                <a:latin typeface="Arial"/>
                <a:ea typeface="Arial"/>
                <a:cs typeface="Arial"/>
                <a:sym typeface="Arial"/>
              </a:rPr>
              <a:t>ج- </a:t>
            </a:r>
            <a:r>
              <a:rPr lang="ar-JO" sz="2800" u="sng">
                <a:solidFill>
                  <a:schemeClr val="dk1"/>
                </a:solidFill>
                <a:latin typeface="Arial"/>
                <a:ea typeface="Arial"/>
                <a:cs typeface="Arial"/>
                <a:sym typeface="Arial"/>
              </a:rPr>
              <a:t>السياسات الوظيفية </a:t>
            </a:r>
            <a:r>
              <a:rPr lang="ar-JO" sz="2800">
                <a:solidFill>
                  <a:schemeClr val="dk1"/>
                </a:solidFill>
                <a:latin typeface="Arial"/>
                <a:ea typeface="Arial"/>
                <a:cs typeface="Arial"/>
                <a:sym typeface="Arial"/>
              </a:rPr>
              <a:t>: سياسات الأقسام والقطاعات: تتفق مع السياسات العامة في قصر أجلها، وإن اعتبِرَت أكثر تحديداً منها، ولذا فإنها تحكم التصرفات، والقرارات داخل إدارة، أو قسم، أوقطاع، أو منظومة صغرى، من منظومات التعليم، وهي تشتَق من السياسات العامة التي تشتَق بدورها من السياسات الأساسية</a:t>
            </a:r>
            <a:r>
              <a:rPr lang="ar-JO" sz="2400">
                <a:solidFill>
                  <a:schemeClr val="dk1"/>
                </a:solidFill>
                <a:latin typeface="Arial"/>
                <a:ea typeface="Arial"/>
                <a:cs typeface="Arial"/>
                <a:sym typeface="Arial"/>
              </a:rPr>
              <a:t>.</a:t>
            </a:r>
            <a:endParaRPr sz="2400">
              <a:solidFill>
                <a:schemeClr val="dk1"/>
              </a:solidFill>
              <a:latin typeface="Arial"/>
              <a:ea typeface="Arial"/>
              <a:cs typeface="Arial"/>
              <a:sym typeface="Arial"/>
            </a:endParaRPr>
          </a:p>
        </p:txBody>
      </p:sp>
      <p:pic>
        <p:nvPicPr>
          <p:cNvPr id="662" name="Google Shape;662;p36"/>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57581"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1"/>
                                        <p:tgtEl>
                                          <p:spTgt spid="662"/>
                                        </p:tgtEl>
                                      </p:cBhvr>
                                    </p:animEffect>
                                  </p:childTnLst>
                                </p:cTn>
                              </p:par>
                              <p:par>
                                <p:cTn fill="hold" nodeType="withEffect" presetClass="entr" presetID="10" presetSubtype="0">
                                  <p:stCondLst>
                                    <p:cond delay="250"/>
                                  </p:stCondLst>
                                  <p:childTnLst>
                                    <p:set>
                                      <p:cBhvr>
                                        <p:cTn dur="1" fill="hold">
                                          <p:stCondLst>
                                            <p:cond delay="0"/>
                                          </p:stCondLst>
                                        </p:cTn>
                                        <p:tgtEl>
                                          <p:spTgt spid="655"/>
                                        </p:tgtEl>
                                        <p:attrNameLst>
                                          <p:attrName>style.visibility</p:attrName>
                                        </p:attrNameLst>
                                      </p:cBhvr>
                                      <p:to>
                                        <p:strVal val="visible"/>
                                      </p:to>
                                    </p:set>
                                    <p:animEffect filter="fade" transition="in">
                                      <p:cBhvr>
                                        <p:cTn dur="500"/>
                                        <p:tgtEl>
                                          <p:spTgt spid="655"/>
                                        </p:tgtEl>
                                      </p:cBhvr>
                                    </p:animEffect>
                                  </p:childTnLst>
                                </p:cTn>
                              </p:par>
                              <p:par>
                                <p:cTn fill="hold" nodeType="withEffect" presetClass="entr" presetID="10" presetSubtype="0">
                                  <p:stCondLst>
                                    <p:cond delay="250"/>
                                  </p:stCondLst>
                                  <p:childTnLst>
                                    <p:set>
                                      <p:cBhvr>
                                        <p:cTn dur="1" fill="hold">
                                          <p:stCondLst>
                                            <p:cond delay="0"/>
                                          </p:stCondLst>
                                        </p:cTn>
                                        <p:tgtEl>
                                          <p:spTgt spid="654"/>
                                        </p:tgtEl>
                                        <p:attrNameLst>
                                          <p:attrName>style.visibility</p:attrName>
                                        </p:attrNameLst>
                                      </p:cBhvr>
                                      <p:to>
                                        <p:strVal val="visible"/>
                                      </p:to>
                                    </p:set>
                                    <p:animEffect filter="fade" transition="in">
                                      <p:cBhvr>
                                        <p:cTn dur="500"/>
                                        <p:tgtEl>
                                          <p:spTgt spid="6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6" name="Shape 666"/>
        <p:cNvGrpSpPr/>
        <p:nvPr/>
      </p:nvGrpSpPr>
      <p:grpSpPr>
        <a:xfrm>
          <a:off x="0" y="0"/>
          <a:ext cx="0" cy="0"/>
          <a:chOff x="0" y="0"/>
          <a:chExt cx="0" cy="0"/>
        </a:xfrm>
      </p:grpSpPr>
      <p:sp>
        <p:nvSpPr>
          <p:cNvPr id="667" name="Google Shape;667;p37"/>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68" name="Google Shape;668;p37"/>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69" name="Google Shape;669;p37"/>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70" name="Google Shape;670;p37"/>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71" name="Google Shape;671;p3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72" name="Google Shape;672;p37"/>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73" name="Google Shape;673;p37"/>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74" name="Google Shape;674;p37"/>
          <p:cNvSpPr txBox="1"/>
          <p:nvPr/>
        </p:nvSpPr>
        <p:spPr>
          <a:xfrm>
            <a:off x="825910" y="2014538"/>
            <a:ext cx="10441931" cy="4031873"/>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3000" u="none" strike="noStrike">
                <a:solidFill>
                  <a:schemeClr val="dk1"/>
                </a:solidFill>
                <a:latin typeface="Arial"/>
                <a:ea typeface="Arial"/>
                <a:cs typeface="Arial"/>
                <a:sym typeface="Arial"/>
              </a:rPr>
              <a:t>ثانياً: حسب المحتوى</a:t>
            </a:r>
            <a:endParaRPr b="0" i="0" sz="3000" u="none" strike="noStrike">
              <a:solidFill>
                <a:schemeClr val="dk1"/>
              </a:solidFill>
              <a:latin typeface="Arial"/>
              <a:ea typeface="Arial"/>
              <a:cs typeface="Arial"/>
              <a:sym typeface="Arial"/>
            </a:endParaRPr>
          </a:p>
          <a:p>
            <a:pPr indent="0" lvl="0" marL="0" marR="0" rtl="1" algn="r">
              <a:spcBef>
                <a:spcPts val="0"/>
              </a:spcBef>
              <a:spcAft>
                <a:spcPts val="0"/>
              </a:spcAft>
              <a:buNone/>
            </a:pPr>
            <a:r>
              <a:rPr lang="ar-JO" sz="3200">
                <a:solidFill>
                  <a:schemeClr val="dk1"/>
                </a:solidFill>
                <a:latin typeface="Arial"/>
                <a:ea typeface="Arial"/>
                <a:cs typeface="Arial"/>
                <a:sym typeface="Arial"/>
              </a:rPr>
              <a:t>أ</a:t>
            </a:r>
            <a:r>
              <a:rPr b="0" i="0" lang="ar-JO" sz="3200" u="none" strike="noStrike">
                <a:solidFill>
                  <a:schemeClr val="dk1"/>
                </a:solidFill>
                <a:latin typeface="Arial"/>
                <a:ea typeface="Arial"/>
                <a:cs typeface="Arial"/>
                <a:sym typeface="Arial"/>
              </a:rPr>
              <a:t>- سياسات تهتم بالوظائف الأساسية بالمؤسسة التعليمية، وتتعلق بشكل مباشر بالمناهج، والغايات،والأهداف، وقبول الطلبة، وسبل ضبطهم، وإصدارالشهادات، والدرجات العلمية.</a:t>
            </a:r>
            <a:endParaRPr/>
          </a:p>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ب- سياسات تهتم بتأسيس وضبط النظام التربوي كاملاً أو جزء منه.</a:t>
            </a:r>
            <a:endParaRPr/>
          </a:p>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ج- سياسات تهتم بتوظيف، وتأهيل، وترقية، ومكافأة الفئات العاملة.</a:t>
            </a:r>
            <a:endParaRPr/>
          </a:p>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د- سياسات تهتم بالاستعداد المسبق، كتوزيع المخصصات المالية، وتأمين التجهيزات.</a:t>
            </a:r>
            <a:endParaRPr sz="4800">
              <a:solidFill>
                <a:schemeClr val="dk1"/>
              </a:solidFill>
              <a:latin typeface="Calibri"/>
              <a:ea typeface="Calibri"/>
              <a:cs typeface="Calibri"/>
              <a:sym typeface="Calibri"/>
            </a:endParaRPr>
          </a:p>
        </p:txBody>
      </p:sp>
      <p:pic>
        <p:nvPicPr>
          <p:cNvPr id="675" name="Google Shape;675;p37"/>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115345"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75"/>
                                        </p:tgtEl>
                                        <p:attrNameLst>
                                          <p:attrName>style.visibility</p:attrName>
                                        </p:attrNameLst>
                                      </p:cBhvr>
                                      <p:to>
                                        <p:strVal val="visible"/>
                                      </p:to>
                                    </p:set>
                                    <p:animEffect filter="fade" transition="in">
                                      <p:cBhvr>
                                        <p:cTn dur="1"/>
                                        <p:tgtEl>
                                          <p:spTgt spid="675"/>
                                        </p:tgtEl>
                                      </p:cBhvr>
                                    </p:animEffect>
                                  </p:childTnLst>
                                </p:cTn>
                              </p:par>
                              <p:par>
                                <p:cTn fill="hold" nodeType="withEffect" presetClass="entr" presetID="10" presetSubtype="0">
                                  <p:stCondLst>
                                    <p:cond delay="250"/>
                                  </p:stCondLst>
                                  <p:childTnLst>
                                    <p:set>
                                      <p:cBhvr>
                                        <p:cTn dur="1" fill="hold">
                                          <p:stCondLst>
                                            <p:cond delay="0"/>
                                          </p:stCondLst>
                                        </p:cTn>
                                        <p:tgtEl>
                                          <p:spTgt spid="668"/>
                                        </p:tgtEl>
                                        <p:attrNameLst>
                                          <p:attrName>style.visibility</p:attrName>
                                        </p:attrNameLst>
                                      </p:cBhvr>
                                      <p:to>
                                        <p:strVal val="visible"/>
                                      </p:to>
                                    </p:set>
                                    <p:animEffect filter="fade" transition="in">
                                      <p:cBhvr>
                                        <p:cTn dur="500"/>
                                        <p:tgtEl>
                                          <p:spTgt spid="668"/>
                                        </p:tgtEl>
                                      </p:cBhvr>
                                    </p:animEffect>
                                  </p:childTnLst>
                                </p:cTn>
                              </p:par>
                              <p:par>
                                <p:cTn fill="hold" nodeType="withEffect" presetClass="entr" presetID="10" presetSubtype="0">
                                  <p:stCondLst>
                                    <p:cond delay="250"/>
                                  </p:stCondLst>
                                  <p:childTnLst>
                                    <p:set>
                                      <p:cBhvr>
                                        <p:cTn dur="1" fill="hold">
                                          <p:stCondLst>
                                            <p:cond delay="0"/>
                                          </p:stCondLst>
                                        </p:cTn>
                                        <p:tgtEl>
                                          <p:spTgt spid="667"/>
                                        </p:tgtEl>
                                        <p:attrNameLst>
                                          <p:attrName>style.visibility</p:attrName>
                                        </p:attrNameLst>
                                      </p:cBhvr>
                                      <p:to>
                                        <p:strVal val="visible"/>
                                      </p:to>
                                    </p:set>
                                    <p:animEffect filter="fade" transition="in">
                                      <p:cBhvr>
                                        <p:cTn dur="500"/>
                                        <p:tgtEl>
                                          <p:spTgt spid="6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sp>
        <p:nvSpPr>
          <p:cNvPr id="680" name="Google Shape;680;p38"/>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81" name="Google Shape;681;p38"/>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82" name="Google Shape;682;p38"/>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83" name="Google Shape;683;p38"/>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84" name="Google Shape;684;p3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85" name="Google Shape;685;p38"/>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86" name="Google Shape;686;p38"/>
          <p:cNvSpPr txBox="1"/>
          <p:nvPr/>
        </p:nvSpPr>
        <p:spPr>
          <a:xfrm>
            <a:off x="5724607" y="195519"/>
            <a:ext cx="3358986"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687" name="Google Shape;687;p38"/>
          <p:cNvSpPr txBox="1"/>
          <p:nvPr/>
        </p:nvSpPr>
        <p:spPr>
          <a:xfrm>
            <a:off x="1327355" y="2071986"/>
            <a:ext cx="9732185" cy="3231654"/>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0" i="0" lang="ar-JO" sz="4400">
                <a:solidFill>
                  <a:schemeClr val="dk1"/>
                </a:solidFill>
                <a:latin typeface="Arial Black"/>
                <a:ea typeface="Arial Black"/>
                <a:cs typeface="Arial Black"/>
                <a:sym typeface="Arial Black"/>
              </a:rPr>
              <a:t> </a:t>
            </a:r>
            <a:r>
              <a:rPr b="1" lang="ar-JO" sz="3200">
                <a:solidFill>
                  <a:schemeClr val="dk1"/>
                </a:solidFill>
                <a:latin typeface="Arial"/>
                <a:ea typeface="Arial"/>
                <a:cs typeface="Arial"/>
                <a:sym typeface="Arial"/>
              </a:rPr>
              <a:t>ثالثًا: </a:t>
            </a:r>
            <a:r>
              <a:rPr b="1" i="0" lang="ar-JO" sz="3200" u="none" strike="noStrike">
                <a:solidFill>
                  <a:schemeClr val="dk1"/>
                </a:solidFill>
                <a:latin typeface="Arial"/>
                <a:ea typeface="Arial"/>
                <a:cs typeface="Arial"/>
                <a:sym typeface="Arial"/>
              </a:rPr>
              <a:t>حسب الأهداف</a:t>
            </a:r>
            <a:endParaRPr b="0" i="0" sz="3200" u="none" strike="noStrike">
              <a:solidFill>
                <a:schemeClr val="dk1"/>
              </a:solidFill>
              <a:latin typeface="Arial"/>
              <a:ea typeface="Arial"/>
              <a:cs typeface="Arial"/>
              <a:sym typeface="Arial"/>
            </a:endParaRPr>
          </a:p>
          <a:p>
            <a:pPr indent="0" lvl="0" marL="0" marR="0" rtl="1" algn="r">
              <a:spcBef>
                <a:spcPts val="0"/>
              </a:spcBef>
              <a:spcAft>
                <a:spcPts val="0"/>
              </a:spcAft>
              <a:buNone/>
            </a:pPr>
            <a:r>
              <a:rPr lang="ar-JO" sz="3200">
                <a:solidFill>
                  <a:schemeClr val="dk1"/>
                </a:solidFill>
                <a:latin typeface="Arial"/>
                <a:ea typeface="Arial"/>
                <a:cs typeface="Arial"/>
                <a:sym typeface="Arial"/>
              </a:rPr>
              <a:t>أ</a:t>
            </a:r>
            <a:r>
              <a:rPr b="0" i="0" lang="ar-JO" sz="3200" u="none" strike="noStrike">
                <a:solidFill>
                  <a:schemeClr val="dk1"/>
                </a:solidFill>
                <a:latin typeface="Arial"/>
                <a:ea typeface="Arial"/>
                <a:cs typeface="Arial"/>
                <a:sym typeface="Arial"/>
              </a:rPr>
              <a:t>- </a:t>
            </a:r>
            <a:r>
              <a:rPr b="0" i="0" lang="ar-JO" sz="3200" u="sng" strike="noStrike">
                <a:solidFill>
                  <a:schemeClr val="dk1"/>
                </a:solidFill>
                <a:latin typeface="Arial"/>
                <a:ea typeface="Arial"/>
                <a:cs typeface="Arial"/>
                <a:sym typeface="Arial"/>
              </a:rPr>
              <a:t>سياسات اقتصادية</a:t>
            </a:r>
            <a:r>
              <a:rPr b="0" i="0" lang="ar-JO" sz="3200" u="none" strike="noStrike">
                <a:solidFill>
                  <a:schemeClr val="dk1"/>
                </a:solidFill>
                <a:latin typeface="Arial"/>
                <a:ea typeface="Arial"/>
                <a:cs typeface="Arial"/>
                <a:sym typeface="Arial"/>
              </a:rPr>
              <a:t>، هدفها توفير كوادر لتشغيل الاقتصاد والقدرة على المنافسة الخارجية.</a:t>
            </a:r>
            <a:endParaRPr/>
          </a:p>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ب- </a:t>
            </a:r>
            <a:r>
              <a:rPr b="0" i="0" lang="ar-JO" sz="3200" u="sng" strike="noStrike">
                <a:solidFill>
                  <a:schemeClr val="dk1"/>
                </a:solidFill>
                <a:latin typeface="Arial"/>
                <a:ea typeface="Arial"/>
                <a:cs typeface="Arial"/>
                <a:sym typeface="Arial"/>
              </a:rPr>
              <a:t>سياسات اجتماعية</a:t>
            </a:r>
            <a:r>
              <a:rPr b="0" i="0" lang="ar-JO" sz="3200" u="none" strike="noStrike">
                <a:solidFill>
                  <a:schemeClr val="dk1"/>
                </a:solidFill>
                <a:latin typeface="Arial"/>
                <a:ea typeface="Arial"/>
                <a:cs typeface="Arial"/>
                <a:sym typeface="Arial"/>
              </a:rPr>
              <a:t>، هدفها التقريب بين فئات المجتمع، بتحسين معيشة الناس وتوفير فرص العمل والاستمتاع بحياة أفضل.</a:t>
            </a:r>
            <a:endParaRPr/>
          </a:p>
          <a:p>
            <a:pPr indent="0" lvl="0" marL="0" marR="0" rtl="1" algn="r">
              <a:spcBef>
                <a:spcPts val="0"/>
              </a:spcBef>
              <a:spcAft>
                <a:spcPts val="0"/>
              </a:spcAft>
              <a:buNone/>
            </a:pPr>
            <a:r>
              <a:rPr b="0" i="0" lang="ar-JO" sz="3200" u="none" strike="noStrike">
                <a:solidFill>
                  <a:schemeClr val="dk1"/>
                </a:solidFill>
                <a:latin typeface="Arial"/>
                <a:ea typeface="Arial"/>
                <a:cs typeface="Arial"/>
                <a:sym typeface="Arial"/>
              </a:rPr>
              <a:t>ج- </a:t>
            </a:r>
            <a:r>
              <a:rPr b="0" i="0" lang="ar-JO" sz="3200" u="sng" strike="noStrike">
                <a:solidFill>
                  <a:schemeClr val="dk1"/>
                </a:solidFill>
                <a:latin typeface="Arial"/>
                <a:ea typeface="Arial"/>
                <a:cs typeface="Arial"/>
                <a:sym typeface="Arial"/>
              </a:rPr>
              <a:t>سياسات تتعلق بالأمن الوطني </a:t>
            </a:r>
            <a:r>
              <a:rPr b="0" i="0" lang="ar-JO" sz="3200" u="none" strike="noStrike">
                <a:solidFill>
                  <a:schemeClr val="dk1"/>
                </a:solidFill>
                <a:latin typeface="Arial"/>
                <a:ea typeface="Arial"/>
                <a:cs typeface="Arial"/>
                <a:sym typeface="Arial"/>
              </a:rPr>
              <a:t>خاصة في مرحلة بناء الأمة.</a:t>
            </a:r>
            <a:endParaRPr sz="4400">
              <a:solidFill>
                <a:schemeClr val="dk1"/>
              </a:solidFill>
              <a:latin typeface="Calibri"/>
              <a:ea typeface="Calibri"/>
              <a:cs typeface="Calibri"/>
              <a:sym typeface="Calibri"/>
            </a:endParaRPr>
          </a:p>
        </p:txBody>
      </p:sp>
      <p:pic>
        <p:nvPicPr>
          <p:cNvPr id="688" name="Google Shape;688;p38"/>
          <p:cNvPicPr preferRelativeResize="0"/>
          <p:nvPr/>
        </p:nvPicPr>
        <p:blipFill rotWithShape="1">
          <a:blip r:embed="rId4">
            <a:alphaModFix/>
          </a:blip>
          <a:srcRect b="0" l="0" r="0" t="0"/>
          <a:stretch/>
        </p:blipFill>
        <p:spPr>
          <a:xfrm>
            <a:off x="444880" y="786787"/>
            <a:ext cx="3162300" cy="1447800"/>
          </a:xfrm>
          <a:prstGeom prst="rect">
            <a:avLst/>
          </a:prstGeom>
          <a:noFill/>
          <a:ln>
            <a:noFill/>
          </a:ln>
        </p:spPr>
      </p:pic>
      <p:pic>
        <p:nvPicPr>
          <p:cNvPr id="689" name="Google Shape;689;p38"/>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65511"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89"/>
                                        </p:tgtEl>
                                        <p:attrNameLst>
                                          <p:attrName>style.visibility</p:attrName>
                                        </p:attrNameLst>
                                      </p:cBhvr>
                                      <p:to>
                                        <p:strVal val="visible"/>
                                      </p:to>
                                    </p:set>
                                    <p:animEffect filter="fade" transition="in">
                                      <p:cBhvr>
                                        <p:cTn dur="1"/>
                                        <p:tgtEl>
                                          <p:spTgt spid="689"/>
                                        </p:tgtEl>
                                      </p:cBhvr>
                                    </p:animEffect>
                                  </p:childTnLst>
                                </p:cTn>
                              </p:par>
                              <p:par>
                                <p:cTn fill="hold" nodeType="withEffect" presetClass="entr" presetID="10" presetSubtype="0">
                                  <p:stCondLst>
                                    <p:cond delay="250"/>
                                  </p:stCondLst>
                                  <p:childTnLst>
                                    <p:set>
                                      <p:cBhvr>
                                        <p:cTn dur="1" fill="hold">
                                          <p:stCondLst>
                                            <p:cond delay="0"/>
                                          </p:stCondLst>
                                        </p:cTn>
                                        <p:tgtEl>
                                          <p:spTgt spid="681"/>
                                        </p:tgtEl>
                                        <p:attrNameLst>
                                          <p:attrName>style.visibility</p:attrName>
                                        </p:attrNameLst>
                                      </p:cBhvr>
                                      <p:to>
                                        <p:strVal val="visible"/>
                                      </p:to>
                                    </p:set>
                                    <p:animEffect filter="fade" transition="in">
                                      <p:cBhvr>
                                        <p:cTn dur="500"/>
                                        <p:tgtEl>
                                          <p:spTgt spid="681"/>
                                        </p:tgtEl>
                                      </p:cBhvr>
                                    </p:animEffect>
                                  </p:childTnLst>
                                </p:cTn>
                              </p:par>
                              <p:par>
                                <p:cTn fill="hold" nodeType="withEffect" presetClass="entr" presetID="10" presetSubtype="0">
                                  <p:stCondLst>
                                    <p:cond delay="250"/>
                                  </p:stCondLst>
                                  <p:childTnLst>
                                    <p:set>
                                      <p:cBhvr>
                                        <p:cTn dur="1" fill="hold">
                                          <p:stCondLst>
                                            <p:cond delay="0"/>
                                          </p:stCondLst>
                                        </p:cTn>
                                        <p:tgtEl>
                                          <p:spTgt spid="680"/>
                                        </p:tgtEl>
                                        <p:attrNameLst>
                                          <p:attrName>style.visibility</p:attrName>
                                        </p:attrNameLst>
                                      </p:cBhvr>
                                      <p:to>
                                        <p:strVal val="visible"/>
                                      </p:to>
                                    </p:set>
                                    <p:animEffect filter="fade" transition="in">
                                      <p:cBhvr>
                                        <p:cTn dur="500"/>
                                        <p:tgtEl>
                                          <p:spTgt spid="6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3" name="Shape 693"/>
        <p:cNvGrpSpPr/>
        <p:nvPr/>
      </p:nvGrpSpPr>
      <p:grpSpPr>
        <a:xfrm>
          <a:off x="0" y="0"/>
          <a:ext cx="0" cy="0"/>
          <a:chOff x="0" y="0"/>
          <a:chExt cx="0" cy="0"/>
        </a:xfrm>
      </p:grpSpPr>
      <p:sp>
        <p:nvSpPr>
          <p:cNvPr id="694" name="Google Shape;694;p39"/>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5" name="Google Shape;695;p39"/>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96" name="Google Shape;696;p39"/>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97" name="Google Shape;697;p39"/>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698" name="Google Shape;698;p3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699" name="Google Shape;699;p39"/>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ar-JO" sz="1800" u="none" strike="noStrike">
                <a:solidFill>
                  <a:schemeClr val="lt1"/>
                </a:solidFill>
                <a:latin typeface="Arial"/>
                <a:ea typeface="Arial"/>
                <a:cs typeface="Arial"/>
                <a:sym typeface="Arial"/>
              </a:rPr>
              <a:t>خامساً: حسب المستويات )الجهة المسؤولة( </a:t>
            </a:r>
            <a:r>
              <a:rPr b="0" i="0" lang="ar-JO" sz="1800" u="none" strike="noStrike">
                <a:solidFill>
                  <a:schemeClr val="lt1"/>
                </a:solidFill>
                <a:latin typeface="Arial"/>
                <a:ea typeface="Arial"/>
                <a:cs typeface="Arial"/>
                <a:sym typeface="Arial"/>
              </a:rPr>
              <a:t>)عطاري، 2013 ، 25 </a:t>
            </a:r>
            <a:r>
              <a:rPr b="1" i="0" lang="ar-JO" sz="1800" u="none" strike="noStrike">
                <a:solidFill>
                  <a:schemeClr val="lt1"/>
                </a:solidFill>
                <a:latin typeface="Arial"/>
                <a:ea typeface="Arial"/>
                <a:cs typeface="Arial"/>
                <a:sym typeface="Arial"/>
              </a:rPr>
              <a:t>:</a:t>
            </a:r>
            <a:r>
              <a:rPr b="0" i="0" lang="ar-JO" sz="1800" u="none" strike="noStrike">
                <a:solidFill>
                  <a:schemeClr val="lt1"/>
                </a:solidFill>
                <a:latin typeface="Arial"/>
                <a:ea typeface="Arial"/>
                <a:cs typeface="Arial"/>
                <a:sym typeface="Arial"/>
              </a:rPr>
              <a:t>)</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 سياسات تصدر عن المستوى التشريعي، البرلمان الذي يسن القوانين ويرد مسوداتها المحالة من</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الحكومة.</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 سياسات تصدر عن المستوى الحكومي الوزاري، أي الجهاز التنفيذي الذي يضع السياسات</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ويقترح القوانين ويحيلها للبرلمان ويدخل في اتفاقيات مع الدول، ويقر المواثيق الدولية.</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 سياسات تصدر عن المستوى التنفيذي الإداري، على مستوى الأمناء العاملين )الوكلاء( الذين</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يمثلون الاستمرارية للسياسة في حال تبدل الوزراء.</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 سياسات تصدر عن المستوى الفني الإجرائي، على مستوى المديريَّات، والمدارس، والفصول</a:t>
            </a:r>
            <a:endParaRPr/>
          </a:p>
          <a:p>
            <a:pPr indent="0" lvl="0" marL="0" marR="0" rtl="0" algn="l">
              <a:spcBef>
                <a:spcPts val="0"/>
              </a:spcBef>
              <a:spcAft>
                <a:spcPts val="0"/>
              </a:spcAft>
              <a:buNone/>
            </a:pPr>
            <a:r>
              <a:rPr b="0" i="0" lang="ar-JO" sz="1800" u="none" strike="noStrike">
                <a:solidFill>
                  <a:schemeClr val="lt1"/>
                </a:solidFill>
                <a:latin typeface="Arial"/>
                <a:ea typeface="Arial"/>
                <a:cs typeface="Arial"/>
                <a:sym typeface="Arial"/>
              </a:rPr>
              <a:t>الدراسية.</a:t>
            </a:r>
            <a:endParaRPr sz="3200">
              <a:solidFill>
                <a:schemeClr val="lt1"/>
              </a:solidFill>
              <a:latin typeface="Calibri"/>
              <a:ea typeface="Calibri"/>
              <a:cs typeface="Calibri"/>
              <a:sym typeface="Calibri"/>
            </a:endParaRPr>
          </a:p>
        </p:txBody>
      </p:sp>
      <p:sp>
        <p:nvSpPr>
          <p:cNvPr id="700" name="Google Shape;700;p39"/>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701" name="Google Shape;701;p39"/>
          <p:cNvSpPr txBox="1"/>
          <p:nvPr/>
        </p:nvSpPr>
        <p:spPr>
          <a:xfrm>
            <a:off x="678426" y="1708873"/>
            <a:ext cx="10578994" cy="4401205"/>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b="1" i="0" lang="ar-JO" sz="2800" u="none" strike="noStrike">
                <a:solidFill>
                  <a:schemeClr val="dk1"/>
                </a:solidFill>
                <a:latin typeface="Arial"/>
                <a:ea typeface="Arial"/>
                <a:cs typeface="Arial"/>
                <a:sym typeface="Arial"/>
              </a:rPr>
              <a:t>رابعًا: حسب (الجهة المسؤولة) عن إصدارها </a:t>
            </a:r>
            <a:endParaRPr b="0" i="0" sz="2800" u="none" strike="noStrike">
              <a:solidFill>
                <a:schemeClr val="dk1"/>
              </a:solidFill>
              <a:latin typeface="Arial"/>
              <a:ea typeface="Arial"/>
              <a:cs typeface="Arial"/>
              <a:sym typeface="Arial"/>
            </a:endParaRPr>
          </a:p>
          <a:p>
            <a:pPr indent="0" lvl="0" marL="0" marR="0" rtl="1" algn="r">
              <a:spcBef>
                <a:spcPts val="0"/>
              </a:spcBef>
              <a:spcAft>
                <a:spcPts val="0"/>
              </a:spcAft>
              <a:buNone/>
            </a:pPr>
            <a:r>
              <a:rPr lang="ar-JO" sz="1800">
                <a:solidFill>
                  <a:schemeClr val="dk1"/>
                </a:solidFill>
                <a:latin typeface="Arial"/>
                <a:ea typeface="Arial"/>
                <a:cs typeface="Arial"/>
                <a:sym typeface="Arial"/>
              </a:rPr>
              <a:t>أ</a:t>
            </a:r>
            <a:r>
              <a:rPr b="0" i="0" lang="ar-JO" sz="2800" u="none" strike="noStrike">
                <a:solidFill>
                  <a:schemeClr val="dk1"/>
                </a:solidFill>
                <a:latin typeface="Arial"/>
                <a:ea typeface="Arial"/>
                <a:cs typeface="Arial"/>
                <a:sym typeface="Arial"/>
              </a:rPr>
              <a:t>- سياسات تصدر عن المستوى </a:t>
            </a:r>
            <a:r>
              <a:rPr b="0" i="0" lang="ar-JO" sz="2800" u="sng" strike="noStrike">
                <a:solidFill>
                  <a:schemeClr val="dk1"/>
                </a:solidFill>
                <a:latin typeface="Arial"/>
                <a:ea typeface="Arial"/>
                <a:cs typeface="Arial"/>
                <a:sym typeface="Arial"/>
              </a:rPr>
              <a:t>التشريعي والمتمثل في البرلمان أو مجلس الأمة </a:t>
            </a:r>
            <a:r>
              <a:rPr b="0" i="0" lang="ar-JO" sz="2800" u="none" strike="noStrike">
                <a:solidFill>
                  <a:schemeClr val="dk1"/>
                </a:solidFill>
                <a:latin typeface="Arial"/>
                <a:ea typeface="Arial"/>
                <a:cs typeface="Arial"/>
                <a:sym typeface="Arial"/>
              </a:rPr>
              <a:t>الذي يسن القوانين ويرد مسوداتها المحالة من الحكومة.</a:t>
            </a:r>
            <a:endParaRPr/>
          </a:p>
          <a:p>
            <a:pPr indent="0" lvl="0" marL="0" marR="0" rtl="1" algn="r">
              <a:spcBef>
                <a:spcPts val="0"/>
              </a:spcBef>
              <a:spcAft>
                <a:spcPts val="0"/>
              </a:spcAft>
              <a:buNone/>
            </a:pPr>
            <a:r>
              <a:rPr b="0" i="0" lang="ar-JO" sz="2800" u="none" strike="noStrike">
                <a:solidFill>
                  <a:schemeClr val="dk1"/>
                </a:solidFill>
                <a:latin typeface="Arial"/>
                <a:ea typeface="Arial"/>
                <a:cs typeface="Arial"/>
                <a:sym typeface="Arial"/>
              </a:rPr>
              <a:t>ب- سياسات تصدر عن </a:t>
            </a:r>
            <a:r>
              <a:rPr b="0" i="0" lang="ar-JO" sz="2800" u="sng" strike="noStrike">
                <a:solidFill>
                  <a:schemeClr val="dk1"/>
                </a:solidFill>
                <a:latin typeface="Arial"/>
                <a:ea typeface="Arial"/>
                <a:cs typeface="Arial"/>
                <a:sym typeface="Arial"/>
              </a:rPr>
              <a:t>المستوى الحكومي </a:t>
            </a:r>
            <a:r>
              <a:rPr b="0" i="0" lang="ar-JO" sz="2800" u="none" strike="noStrike">
                <a:solidFill>
                  <a:schemeClr val="dk1"/>
                </a:solidFill>
                <a:latin typeface="Arial"/>
                <a:ea typeface="Arial"/>
                <a:cs typeface="Arial"/>
                <a:sym typeface="Arial"/>
              </a:rPr>
              <a:t>الوزاري، أي الجهاز التنفيذي الذي يضع السياسات ويقترح القوانين ويحيلها للبرلمان ويدخل في اتفاقيات مع الدول، ويقرالمواثيق الدولية.</a:t>
            </a:r>
            <a:endParaRPr/>
          </a:p>
          <a:p>
            <a:pPr indent="0" lvl="0" marL="0" marR="0" rtl="1" algn="r">
              <a:spcBef>
                <a:spcPts val="0"/>
              </a:spcBef>
              <a:spcAft>
                <a:spcPts val="0"/>
              </a:spcAft>
              <a:buNone/>
            </a:pPr>
            <a:r>
              <a:rPr b="0" i="0" lang="ar-JO" sz="2800" u="none" strike="noStrike">
                <a:solidFill>
                  <a:schemeClr val="dk1"/>
                </a:solidFill>
                <a:latin typeface="Arial"/>
                <a:ea typeface="Arial"/>
                <a:cs typeface="Arial"/>
                <a:sym typeface="Arial"/>
              </a:rPr>
              <a:t>ج- سياسات تصدر عن </a:t>
            </a:r>
            <a:r>
              <a:rPr b="0" i="0" lang="ar-JO" sz="2800" u="sng" strike="noStrike">
                <a:solidFill>
                  <a:schemeClr val="dk1"/>
                </a:solidFill>
                <a:latin typeface="Arial"/>
                <a:ea typeface="Arial"/>
                <a:cs typeface="Arial"/>
                <a:sym typeface="Arial"/>
              </a:rPr>
              <a:t>المستوى التنفيذي الإداري</a:t>
            </a:r>
            <a:r>
              <a:rPr b="0" i="0" lang="ar-JO" sz="2800" u="none" strike="noStrike">
                <a:solidFill>
                  <a:schemeClr val="dk1"/>
                </a:solidFill>
                <a:latin typeface="Arial"/>
                <a:ea typeface="Arial"/>
                <a:cs typeface="Arial"/>
                <a:sym typeface="Arial"/>
              </a:rPr>
              <a:t>، على مستوى الأمناء العاملين(الوكلاء) الذين يمثلون الاستمرارية للسياسة في حال تبدل الوزراء.</a:t>
            </a:r>
            <a:endParaRPr/>
          </a:p>
          <a:p>
            <a:pPr indent="0" lvl="0" marL="0" marR="0" rtl="1" algn="r">
              <a:spcBef>
                <a:spcPts val="0"/>
              </a:spcBef>
              <a:spcAft>
                <a:spcPts val="0"/>
              </a:spcAft>
              <a:buNone/>
            </a:pPr>
            <a:r>
              <a:rPr b="0" i="0" lang="ar-JO" sz="2800" u="none" strike="noStrike">
                <a:solidFill>
                  <a:schemeClr val="dk1"/>
                </a:solidFill>
                <a:latin typeface="Arial"/>
                <a:ea typeface="Arial"/>
                <a:cs typeface="Arial"/>
                <a:sym typeface="Arial"/>
              </a:rPr>
              <a:t>د- سياسات تصدر عن </a:t>
            </a:r>
            <a:r>
              <a:rPr b="0" i="0" lang="ar-JO" sz="2800" u="sng" strike="noStrike">
                <a:solidFill>
                  <a:schemeClr val="dk1"/>
                </a:solidFill>
                <a:latin typeface="Arial"/>
                <a:ea typeface="Arial"/>
                <a:cs typeface="Arial"/>
                <a:sym typeface="Arial"/>
              </a:rPr>
              <a:t>المستوى الفني الإجرائي</a:t>
            </a:r>
            <a:r>
              <a:rPr b="0" i="0" lang="ar-JO" sz="2800" u="none" strike="noStrike">
                <a:solidFill>
                  <a:schemeClr val="dk1"/>
                </a:solidFill>
                <a:latin typeface="Arial"/>
                <a:ea typeface="Arial"/>
                <a:cs typeface="Arial"/>
                <a:sym typeface="Arial"/>
              </a:rPr>
              <a:t>، على مستوى المديريَّات، والمدارس، والفصول الدراسية.</a:t>
            </a:r>
            <a:endParaRPr sz="2800">
              <a:solidFill>
                <a:schemeClr val="dk1"/>
              </a:solidFill>
              <a:latin typeface="Calibri"/>
              <a:ea typeface="Calibri"/>
              <a:cs typeface="Calibri"/>
              <a:sym typeface="Calibri"/>
            </a:endParaRPr>
          </a:p>
        </p:txBody>
      </p:sp>
      <p:pic>
        <p:nvPicPr>
          <p:cNvPr id="702" name="Google Shape;702;p39"/>
          <p:cNvPicPr preferRelativeResize="0"/>
          <p:nvPr/>
        </p:nvPicPr>
        <p:blipFill rotWithShape="1">
          <a:blip r:embed="rId4">
            <a:alphaModFix/>
          </a:blip>
          <a:srcRect b="-90625" l="-200000" r="-199999" t="-90625"/>
          <a:stretch/>
        </p:blipFill>
        <p:spPr>
          <a:xfrm>
            <a:off x="-396240" y="4992695"/>
            <a:ext cx="3048000" cy="1714500"/>
          </a:xfrm>
          <a:prstGeom prst="rect">
            <a:avLst/>
          </a:prstGeom>
          <a:noFill/>
          <a:ln>
            <a:noFill/>
          </a:ln>
        </p:spPr>
      </p:pic>
    </p:spTree>
  </p:cSld>
  <p:clrMapOvr>
    <a:masterClrMapping/>
  </p:clrMapOvr>
  <mc:AlternateContent>
    <mc:Choice Requires="p14">
      <p:transition advTm="236913"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02"/>
                                        </p:tgtEl>
                                        <p:attrNameLst>
                                          <p:attrName>style.visibility</p:attrName>
                                        </p:attrNameLst>
                                      </p:cBhvr>
                                      <p:to>
                                        <p:strVal val="visible"/>
                                      </p:to>
                                    </p:set>
                                    <p:animEffect filter="fade" transition="in">
                                      <p:cBhvr>
                                        <p:cTn dur="1"/>
                                        <p:tgtEl>
                                          <p:spTgt spid="702"/>
                                        </p:tgtEl>
                                      </p:cBhvr>
                                    </p:animEffect>
                                  </p:childTnLst>
                                </p:cTn>
                              </p:par>
                              <p:par>
                                <p:cTn fill="hold" nodeType="withEffect" presetClass="entr" presetID="10" presetSubtype="0">
                                  <p:stCondLst>
                                    <p:cond delay="250"/>
                                  </p:stCondLst>
                                  <p:childTnLst>
                                    <p:set>
                                      <p:cBhvr>
                                        <p:cTn dur="1" fill="hold">
                                          <p:stCondLst>
                                            <p:cond delay="0"/>
                                          </p:stCondLst>
                                        </p:cTn>
                                        <p:tgtEl>
                                          <p:spTgt spid="695"/>
                                        </p:tgtEl>
                                        <p:attrNameLst>
                                          <p:attrName>style.visibility</p:attrName>
                                        </p:attrNameLst>
                                      </p:cBhvr>
                                      <p:to>
                                        <p:strVal val="visible"/>
                                      </p:to>
                                    </p:set>
                                    <p:animEffect filter="fade" transition="in">
                                      <p:cBhvr>
                                        <p:cTn dur="500"/>
                                        <p:tgtEl>
                                          <p:spTgt spid="695"/>
                                        </p:tgtEl>
                                      </p:cBhvr>
                                    </p:animEffect>
                                  </p:childTnLst>
                                </p:cTn>
                              </p:par>
                              <p:par>
                                <p:cTn fill="hold" nodeType="withEffect" presetClass="entr" presetID="10" presetSubtype="0">
                                  <p:stCondLst>
                                    <p:cond delay="250"/>
                                  </p:stCondLst>
                                  <p:childTnLst>
                                    <p:set>
                                      <p:cBhvr>
                                        <p:cTn dur="1" fill="hold">
                                          <p:stCondLst>
                                            <p:cond delay="0"/>
                                          </p:stCondLst>
                                        </p:cTn>
                                        <p:tgtEl>
                                          <p:spTgt spid="694"/>
                                        </p:tgtEl>
                                        <p:attrNameLst>
                                          <p:attrName>style.visibility</p:attrName>
                                        </p:attrNameLst>
                                      </p:cBhvr>
                                      <p:to>
                                        <p:strVal val="visible"/>
                                      </p:to>
                                    </p:set>
                                    <p:animEffect filter="fade" transition="in">
                                      <p:cBhvr>
                                        <p:cTn dur="500"/>
                                        <p:tgtEl>
                                          <p:spTgt spid="6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6" name="Shape 706"/>
        <p:cNvGrpSpPr/>
        <p:nvPr/>
      </p:nvGrpSpPr>
      <p:grpSpPr>
        <a:xfrm>
          <a:off x="0" y="0"/>
          <a:ext cx="0" cy="0"/>
          <a:chOff x="0" y="0"/>
          <a:chExt cx="0" cy="0"/>
        </a:xfrm>
      </p:grpSpPr>
      <p:sp>
        <p:nvSpPr>
          <p:cNvPr id="707" name="Google Shape;707;p40"/>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8" name="Google Shape;708;p40"/>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09" name="Google Shape;709;p40"/>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10" name="Google Shape;710;p40"/>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711" name="Google Shape;711;p4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712" name="Google Shape;712;p40"/>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ar-JO" sz="1800">
                <a:solidFill>
                  <a:schemeClr val="lt1"/>
                </a:solidFill>
                <a:latin typeface="Calibri"/>
                <a:ea typeface="Calibri"/>
                <a:cs typeface="Calibri"/>
                <a:sym typeface="Calibri"/>
              </a:rPr>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sz="1800">
              <a:solidFill>
                <a:schemeClr val="lt1"/>
              </a:solidFill>
              <a:latin typeface="Calibri"/>
              <a:ea typeface="Calibri"/>
              <a:cs typeface="Calibri"/>
              <a:sym typeface="Calibri"/>
            </a:endParaRPr>
          </a:p>
        </p:txBody>
      </p:sp>
      <p:sp>
        <p:nvSpPr>
          <p:cNvPr id="713" name="Google Shape;713;p40"/>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714" name="Google Shape;714;p40"/>
          <p:cNvSpPr txBox="1"/>
          <p:nvPr/>
        </p:nvSpPr>
        <p:spPr>
          <a:xfrm>
            <a:off x="3325053" y="1568662"/>
            <a:ext cx="6459794"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rgbClr val="00B0F0"/>
                </a:solidFill>
                <a:latin typeface="Calibri"/>
                <a:ea typeface="Calibri"/>
                <a:cs typeface="Calibri"/>
                <a:sym typeface="Calibri"/>
              </a:rPr>
              <a:t>خاتمة</a:t>
            </a:r>
            <a:endParaRPr b="1" sz="400000">
              <a:solidFill>
                <a:srgbClr val="00B0F0"/>
              </a:solidFill>
              <a:latin typeface="Calibri"/>
              <a:ea typeface="Calibri"/>
              <a:cs typeface="Calibri"/>
              <a:sym typeface="Calibri"/>
            </a:endParaRPr>
          </a:p>
        </p:txBody>
      </p:sp>
      <p:sp>
        <p:nvSpPr>
          <p:cNvPr id="715" name="Google Shape;715;p40"/>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716" name="Google Shape;716;p40"/>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717" name="Google Shape;717;p40"/>
          <p:cNvSpPr txBox="1"/>
          <p:nvPr/>
        </p:nvSpPr>
        <p:spPr>
          <a:xfrm>
            <a:off x="1484923" y="2148053"/>
            <a:ext cx="9714886" cy="4031873"/>
          </a:xfrm>
          <a:prstGeom prst="rect">
            <a:avLst/>
          </a:prstGeom>
          <a:noFill/>
          <a:ln>
            <a:noFill/>
          </a:ln>
        </p:spPr>
        <p:txBody>
          <a:bodyPr anchorCtr="0" anchor="t" bIns="45700" lIns="91425" spcFirstLastPara="1" rIns="91425" wrap="square" tIns="45700">
            <a:spAutoFit/>
          </a:bodyPr>
          <a:lstStyle/>
          <a:p>
            <a:pPr indent="0" lvl="0" marL="0" marR="0" rtl="1" algn="just">
              <a:spcBef>
                <a:spcPts val="0"/>
              </a:spcBef>
              <a:spcAft>
                <a:spcPts val="0"/>
              </a:spcAft>
              <a:buNone/>
            </a:pPr>
            <a:r>
              <a:rPr lang="ar-JO" sz="3200">
                <a:solidFill>
                  <a:schemeClr val="dk1"/>
                </a:solidFill>
                <a:latin typeface="Arial"/>
                <a:ea typeface="Arial"/>
                <a:cs typeface="Arial"/>
                <a:sym typeface="Arial"/>
              </a:rPr>
              <a:t>   إذا أردنا أن تحقق السياسات التعليمية أهدافها لابد من معرفة </a:t>
            </a:r>
            <a:r>
              <a:rPr lang="ar-JO" sz="3200" u="sng">
                <a:solidFill>
                  <a:schemeClr val="dk1"/>
                </a:solidFill>
                <a:latin typeface="Arial"/>
                <a:ea typeface="Arial"/>
                <a:cs typeface="Arial"/>
                <a:sym typeface="Arial"/>
              </a:rPr>
              <a:t>خصائصها</a:t>
            </a:r>
            <a:r>
              <a:rPr lang="ar-JO" sz="3200">
                <a:solidFill>
                  <a:schemeClr val="dk1"/>
                </a:solidFill>
                <a:latin typeface="Arial"/>
                <a:ea typeface="Arial"/>
                <a:cs typeface="Arial"/>
                <a:sym typeface="Arial"/>
              </a:rPr>
              <a:t> التي تفردت بها وجعلتها تشكل الأساس الذي يعتمد عليه صناع القرار التعليمي في توجيه عملية التعليم، وكذلك لابد من فهم </a:t>
            </a:r>
            <a:r>
              <a:rPr lang="ar-JO" sz="3200" u="sng">
                <a:solidFill>
                  <a:schemeClr val="dk1"/>
                </a:solidFill>
                <a:latin typeface="Arial"/>
                <a:ea typeface="Arial"/>
                <a:cs typeface="Arial"/>
                <a:sym typeface="Arial"/>
              </a:rPr>
              <a:t>وظائف هذه السياسات </a:t>
            </a:r>
            <a:r>
              <a:rPr lang="ar-JO" sz="3200">
                <a:solidFill>
                  <a:schemeClr val="dk1"/>
                </a:solidFill>
                <a:latin typeface="Arial"/>
                <a:ea typeface="Arial"/>
                <a:cs typeface="Arial"/>
                <a:sym typeface="Arial"/>
              </a:rPr>
              <a:t>فهي تقوم بوظائف نوعية ترتبط باستثمار النظام التعليمي في تحقيق أهداف المجتمع، والاستفادة من الموارد المالية والبشرية المتاحة بما يحقق هذه الأهداف. كما لابد من إدراك </a:t>
            </a:r>
            <a:r>
              <a:rPr lang="ar-JO" sz="3200" u="sng">
                <a:solidFill>
                  <a:schemeClr val="dk1"/>
                </a:solidFill>
                <a:latin typeface="Arial"/>
                <a:ea typeface="Arial"/>
                <a:cs typeface="Arial"/>
                <a:sym typeface="Arial"/>
              </a:rPr>
              <a:t>تصنيف هذه السياسات </a:t>
            </a:r>
            <a:r>
              <a:rPr lang="ar-JO" sz="3200">
                <a:solidFill>
                  <a:schemeClr val="dk1"/>
                </a:solidFill>
                <a:latin typeface="Arial"/>
                <a:ea typeface="Arial"/>
                <a:cs typeface="Arial"/>
                <a:sym typeface="Arial"/>
              </a:rPr>
              <a:t>بجميع أشكالها للتحقق من إشرافها على جميع عناصر العملية التعليمية مما يضمن تطورها وتميزها ومنافستها للمؤسسات التعليمية الرائدة.</a:t>
            </a:r>
            <a:endParaRPr sz="3200">
              <a:solidFill>
                <a:schemeClr val="dk1"/>
              </a:solidFill>
              <a:latin typeface="Arial"/>
              <a:ea typeface="Arial"/>
              <a:cs typeface="Arial"/>
              <a:sym typeface="Arial"/>
            </a:endParaRPr>
          </a:p>
        </p:txBody>
      </p:sp>
      <p:pic>
        <p:nvPicPr>
          <p:cNvPr id="718" name="Google Shape;718;p40"/>
          <p:cNvPicPr preferRelativeResize="0"/>
          <p:nvPr/>
        </p:nvPicPr>
        <p:blipFill rotWithShape="1">
          <a:blip r:embed="rId4">
            <a:alphaModFix/>
          </a:blip>
          <a:srcRect b="-90625" l="-200000" r="-199999" t="-90625"/>
          <a:stretch/>
        </p:blipFill>
        <p:spPr>
          <a:xfrm>
            <a:off x="-217658" y="5044817"/>
            <a:ext cx="3048000" cy="1714500"/>
          </a:xfrm>
          <a:prstGeom prst="rect">
            <a:avLst/>
          </a:prstGeom>
          <a:noFill/>
          <a:ln>
            <a:noFill/>
          </a:ln>
        </p:spPr>
      </p:pic>
    </p:spTree>
  </p:cSld>
  <p:clrMapOvr>
    <a:masterClrMapping/>
  </p:clrMapOvr>
  <mc:AlternateContent>
    <mc:Choice Requires="p14">
      <p:transition advTm="7636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18"/>
                                        </p:tgtEl>
                                        <p:attrNameLst>
                                          <p:attrName>style.visibility</p:attrName>
                                        </p:attrNameLst>
                                      </p:cBhvr>
                                      <p:to>
                                        <p:strVal val="visible"/>
                                      </p:to>
                                    </p:set>
                                    <p:animEffect filter="fade" transition="in">
                                      <p:cBhvr>
                                        <p:cTn dur="1"/>
                                        <p:tgtEl>
                                          <p:spTgt spid="718"/>
                                        </p:tgtEl>
                                      </p:cBhvr>
                                    </p:animEffect>
                                  </p:childTnLst>
                                </p:cTn>
                              </p:par>
                              <p:par>
                                <p:cTn fill="hold" nodeType="withEffect" presetClass="entr" presetID="10" presetSubtype="0">
                                  <p:stCondLst>
                                    <p:cond delay="250"/>
                                  </p:stCondLst>
                                  <p:childTnLst>
                                    <p:set>
                                      <p:cBhvr>
                                        <p:cTn dur="1" fill="hold">
                                          <p:stCondLst>
                                            <p:cond delay="0"/>
                                          </p:stCondLst>
                                        </p:cTn>
                                        <p:tgtEl>
                                          <p:spTgt spid="708"/>
                                        </p:tgtEl>
                                        <p:attrNameLst>
                                          <p:attrName>style.visibility</p:attrName>
                                        </p:attrNameLst>
                                      </p:cBhvr>
                                      <p:to>
                                        <p:strVal val="visible"/>
                                      </p:to>
                                    </p:set>
                                    <p:animEffect filter="fade" transition="in">
                                      <p:cBhvr>
                                        <p:cTn dur="500"/>
                                        <p:tgtEl>
                                          <p:spTgt spid="708"/>
                                        </p:tgtEl>
                                      </p:cBhvr>
                                    </p:animEffect>
                                  </p:childTnLst>
                                </p:cTn>
                              </p:par>
                              <p:par>
                                <p:cTn fill="hold" nodeType="withEffect" presetClass="entr" presetID="10" presetSubtype="0">
                                  <p:stCondLst>
                                    <p:cond delay="250"/>
                                  </p:stCondLst>
                                  <p:childTnLst>
                                    <p:set>
                                      <p:cBhvr>
                                        <p:cTn dur="1" fill="hold">
                                          <p:stCondLst>
                                            <p:cond delay="0"/>
                                          </p:stCondLst>
                                        </p:cTn>
                                        <p:tgtEl>
                                          <p:spTgt spid="707"/>
                                        </p:tgtEl>
                                        <p:attrNameLst>
                                          <p:attrName>style.visibility</p:attrName>
                                        </p:attrNameLst>
                                      </p:cBhvr>
                                      <p:to>
                                        <p:strVal val="visible"/>
                                      </p:to>
                                    </p:set>
                                    <p:animEffect filter="fade" transition="in">
                                      <p:cBhvr>
                                        <p:cTn dur="500"/>
                                        <p:tgtEl>
                                          <p:spTgt spid="7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2" name="Shape 722"/>
        <p:cNvGrpSpPr/>
        <p:nvPr/>
      </p:nvGrpSpPr>
      <p:grpSpPr>
        <a:xfrm>
          <a:off x="0" y="0"/>
          <a:ext cx="0" cy="0"/>
          <a:chOff x="0" y="0"/>
          <a:chExt cx="0" cy="0"/>
        </a:xfrm>
      </p:grpSpPr>
      <p:sp>
        <p:nvSpPr>
          <p:cNvPr id="723" name="Google Shape;723;p41"/>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24" name="Google Shape;724;p41"/>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25" name="Google Shape;725;p41"/>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26" name="Google Shape;726;p41"/>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727" name="Google Shape;727;p4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728" name="Google Shape;728;p41"/>
          <p:cNvSpPr/>
          <p:nvPr/>
        </p:nvSpPr>
        <p:spPr>
          <a:xfrm>
            <a:off x="423387" y="1303271"/>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a:p>
            <a:pPr indent="0" lvl="0" marL="0" marR="0" rtl="0" algn="l">
              <a:spcBef>
                <a:spcPts val="0"/>
              </a:spcBef>
              <a:spcAft>
                <a:spcPts val="0"/>
              </a:spcAft>
              <a:buNone/>
            </a:pPr>
            <a:r>
              <a:t/>
            </a:r>
            <a:endParaRPr sz="2800">
              <a:solidFill>
                <a:schemeClr val="lt1"/>
              </a:solidFill>
              <a:latin typeface="Calibri"/>
              <a:ea typeface="Calibri"/>
              <a:cs typeface="Calibri"/>
              <a:sym typeface="Calibri"/>
            </a:endParaRPr>
          </a:p>
          <a:p>
            <a:pPr indent="0" lvl="0" marL="0" marR="0" rtl="1" algn="ctr">
              <a:spcBef>
                <a:spcPts val="0"/>
              </a:spcBef>
              <a:spcAft>
                <a:spcPts val="0"/>
              </a:spcAft>
              <a:buNone/>
            </a:pPr>
            <a:r>
              <a:rPr lang="ar-JO" sz="2800">
                <a:solidFill>
                  <a:schemeClr val="lt1"/>
                </a:solidFill>
                <a:latin typeface="Calibri"/>
                <a:ea typeface="Calibri"/>
                <a:cs typeface="Calibri"/>
                <a:sym typeface="Calibri"/>
              </a:rPr>
              <a:t>السياسات العامة</a:t>
            </a:r>
            <a:endParaRPr sz="2800">
              <a:solidFill>
                <a:schemeClr val="lt1"/>
              </a:solidFill>
              <a:latin typeface="Calibri"/>
              <a:ea typeface="Calibri"/>
              <a:cs typeface="Calibri"/>
              <a:sym typeface="Calibri"/>
            </a:endParaRPr>
          </a:p>
        </p:txBody>
      </p:sp>
      <p:sp>
        <p:nvSpPr>
          <p:cNvPr id="729" name="Google Shape;729;p41"/>
          <p:cNvSpPr txBox="1"/>
          <p:nvPr/>
        </p:nvSpPr>
        <p:spPr>
          <a:xfrm>
            <a:off x="6272530" y="181067"/>
            <a:ext cx="2263140"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سياسات التعليم</a:t>
            </a:r>
            <a:endParaRPr b="1" sz="3200">
              <a:solidFill>
                <a:schemeClr val="lt1"/>
              </a:solidFill>
              <a:latin typeface="Calibri"/>
              <a:ea typeface="Calibri"/>
              <a:cs typeface="Calibri"/>
              <a:sym typeface="Calibri"/>
            </a:endParaRPr>
          </a:p>
        </p:txBody>
      </p:sp>
      <p:sp>
        <p:nvSpPr>
          <p:cNvPr id="730" name="Google Shape;730;p41"/>
          <p:cNvSpPr txBox="1"/>
          <p:nvPr/>
        </p:nvSpPr>
        <p:spPr>
          <a:xfrm>
            <a:off x="4155473" y="1429763"/>
            <a:ext cx="3828668"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3200">
              <a:solidFill>
                <a:srgbClr val="00B0F0"/>
              </a:solidFill>
              <a:latin typeface="Calibri"/>
              <a:ea typeface="Calibri"/>
              <a:cs typeface="Calibri"/>
              <a:sym typeface="Calibri"/>
            </a:endParaRPr>
          </a:p>
        </p:txBody>
      </p:sp>
      <p:grpSp>
        <p:nvGrpSpPr>
          <p:cNvPr id="731" name="Google Shape;731;p41"/>
          <p:cNvGrpSpPr/>
          <p:nvPr/>
        </p:nvGrpSpPr>
        <p:grpSpPr>
          <a:xfrm>
            <a:off x="2032000" y="1542379"/>
            <a:ext cx="8127999" cy="4592592"/>
            <a:chOff x="1" y="0"/>
            <a:chExt cx="8127999" cy="4592592"/>
          </a:xfrm>
        </p:grpSpPr>
        <p:sp>
          <p:nvSpPr>
            <p:cNvPr id="732" name="Google Shape;732;p41"/>
            <p:cNvSpPr/>
            <p:nvPr/>
          </p:nvSpPr>
          <p:spPr>
            <a:xfrm rot="5400000">
              <a:off x="-151834" y="1551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41"/>
            <p:cNvSpPr txBox="1"/>
            <p:nvPr/>
          </p:nvSpPr>
          <p:spPr>
            <a:xfrm>
              <a:off x="1" y="3576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dk1"/>
                </a:buClr>
                <a:buSzPts val="1900"/>
                <a:buFont typeface="Calibri"/>
                <a:buNone/>
              </a:pPr>
              <a:r>
                <a:t/>
              </a:r>
              <a:endParaRPr sz="1900">
                <a:solidFill>
                  <a:schemeClr val="lt1"/>
                </a:solidFill>
                <a:latin typeface="Calibri"/>
                <a:ea typeface="Calibri"/>
                <a:cs typeface="Calibri"/>
                <a:sym typeface="Calibri"/>
              </a:endParaRPr>
            </a:p>
          </p:txBody>
        </p:sp>
        <p:sp>
          <p:nvSpPr>
            <p:cNvPr id="734" name="Google Shape;734;p41"/>
            <p:cNvSpPr/>
            <p:nvPr/>
          </p:nvSpPr>
          <p:spPr>
            <a:xfrm rot="5400000">
              <a:off x="4102401" y="-3367649"/>
              <a:ext cx="657949" cy="7393248"/>
            </a:xfrm>
            <a:prstGeom prst="round2SameRect">
              <a:avLst>
                <a:gd fmla="val 16667" name="adj1"/>
                <a:gd fmla="val 0" name="adj2"/>
              </a:avLst>
            </a:prstGeom>
            <a:solidFill>
              <a:srgbClr val="FFD966">
                <a:alpha val="89803"/>
              </a:srgb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1"/>
            <p:cNvSpPr txBox="1"/>
            <p:nvPr/>
          </p:nvSpPr>
          <p:spPr>
            <a:xfrm>
              <a:off x="734752" y="32118"/>
              <a:ext cx="7361130" cy="593713"/>
            </a:xfrm>
            <a:prstGeom prst="rect">
              <a:avLst/>
            </a:prstGeom>
            <a:noFill/>
            <a:ln>
              <a:noFill/>
            </a:ln>
          </p:spPr>
          <p:txBody>
            <a:bodyPr anchorCtr="0" anchor="ctr" bIns="24125" lIns="270250" spcFirstLastPara="1" rIns="24125" wrap="square" tIns="24125">
              <a:noAutofit/>
            </a:bodyPr>
            <a:lstStyle/>
            <a:p>
              <a:pPr indent="-285750" lvl="1" marL="285750" marR="0" rtl="0" algn="ctr">
                <a:lnSpc>
                  <a:spcPct val="90000"/>
                </a:lnSpc>
                <a:spcBef>
                  <a:spcPts val="0"/>
                </a:spcBef>
                <a:spcAft>
                  <a:spcPts val="0"/>
                </a:spcAft>
                <a:buClr>
                  <a:schemeClr val="dk1"/>
                </a:buClr>
                <a:buSzPts val="3800"/>
                <a:buFont typeface="Calibri"/>
                <a:buChar char="•"/>
              </a:pPr>
              <a:r>
                <a:rPr b="0" i="0" lang="ar-JO" sz="3800" u="none" cap="none" strike="noStrike">
                  <a:solidFill>
                    <a:schemeClr val="dk1"/>
                  </a:solidFill>
                  <a:latin typeface="Calibri"/>
                  <a:ea typeface="Calibri"/>
                  <a:cs typeface="Calibri"/>
                  <a:sym typeface="Calibri"/>
                </a:rPr>
                <a:t>تذكير وتلخيص</a:t>
              </a:r>
              <a:endParaRPr b="0" i="0" sz="3800" u="none" cap="none" strike="noStrike">
                <a:solidFill>
                  <a:schemeClr val="dk1"/>
                </a:solidFill>
                <a:latin typeface="Calibri"/>
                <a:ea typeface="Calibri"/>
                <a:cs typeface="Calibri"/>
                <a:sym typeface="Calibri"/>
              </a:endParaRPr>
            </a:p>
          </p:txBody>
        </p:sp>
        <p:sp>
          <p:nvSpPr>
            <p:cNvPr id="736" name="Google Shape;736;p41"/>
            <p:cNvSpPr/>
            <p:nvPr/>
          </p:nvSpPr>
          <p:spPr>
            <a:xfrm rot="5400000">
              <a:off x="-151834" y="104944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1"/>
            <p:cNvSpPr txBox="1"/>
            <p:nvPr/>
          </p:nvSpPr>
          <p:spPr>
            <a:xfrm>
              <a:off x="1" y="125189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1</a:t>
              </a:r>
              <a:endParaRPr sz="1900">
                <a:solidFill>
                  <a:schemeClr val="lt1"/>
                </a:solidFill>
                <a:latin typeface="Calibri"/>
                <a:ea typeface="Calibri"/>
                <a:cs typeface="Calibri"/>
                <a:sym typeface="Calibri"/>
              </a:endParaRPr>
            </a:p>
          </p:txBody>
        </p:sp>
        <p:sp>
          <p:nvSpPr>
            <p:cNvPr id="738" name="Google Shape;738;p41"/>
            <p:cNvSpPr/>
            <p:nvPr/>
          </p:nvSpPr>
          <p:spPr>
            <a:xfrm rot="5400000">
              <a:off x="4089305" y="-2498205"/>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1"/>
            <p:cNvSpPr txBox="1"/>
            <p:nvPr/>
          </p:nvSpPr>
          <p:spPr>
            <a:xfrm>
              <a:off x="708561" y="914657"/>
              <a:ext cx="7387320" cy="593713"/>
            </a:xfrm>
            <a:prstGeom prst="rect">
              <a:avLst/>
            </a:prstGeom>
            <a:noFill/>
            <a:ln>
              <a:noFill/>
            </a:ln>
          </p:spPr>
          <p:txBody>
            <a:bodyPr anchorCtr="0" anchor="ctr" bIns="17775" lIns="199125" spcFirstLastPara="1" rIns="17775" wrap="square" tIns="17775">
              <a:noAutofit/>
            </a:bodyPr>
            <a:lstStyle/>
            <a:p>
              <a:pPr indent="-285750" lvl="1" marL="285750" marR="0" rtl="1" algn="ctr">
                <a:lnSpc>
                  <a:spcPct val="90000"/>
                </a:lnSpc>
                <a:spcBef>
                  <a:spcPts val="0"/>
                </a:spcBef>
                <a:spcAft>
                  <a:spcPts val="0"/>
                </a:spcAft>
                <a:buClr>
                  <a:schemeClr val="dk1"/>
                </a:buClr>
                <a:buSzPts val="2800"/>
                <a:buFont typeface="Calibri"/>
                <a:buNone/>
              </a:pPr>
              <a:r>
                <a:rPr b="0" i="0" lang="ar-JO" sz="2800" u="none" cap="none" strike="noStrike">
                  <a:solidFill>
                    <a:schemeClr val="dk1"/>
                  </a:solidFill>
                  <a:latin typeface="Calibri"/>
                  <a:ea typeface="Calibri"/>
                  <a:cs typeface="Calibri"/>
                  <a:sym typeface="Calibri"/>
                </a:rPr>
                <a:t>1- </a:t>
              </a:r>
              <a:r>
                <a:rPr b="1" i="0" lang="ar-JO" sz="3600" u="none" cap="none" strike="noStrike">
                  <a:solidFill>
                    <a:schemeClr val="dk1"/>
                  </a:solidFill>
                  <a:latin typeface="Calibri"/>
                  <a:ea typeface="Calibri"/>
                  <a:cs typeface="Calibri"/>
                  <a:sym typeface="Calibri"/>
                </a:rPr>
                <a:t>خصائص سياسات التعليم</a:t>
              </a:r>
              <a:endParaRPr b="1" i="0" sz="2800" u="none" cap="none" strike="noStrike">
                <a:solidFill>
                  <a:schemeClr val="dk1"/>
                </a:solidFill>
                <a:latin typeface="Calibri"/>
                <a:ea typeface="Calibri"/>
                <a:cs typeface="Calibri"/>
                <a:sym typeface="Calibri"/>
              </a:endParaRPr>
            </a:p>
          </p:txBody>
        </p:sp>
        <p:sp>
          <p:nvSpPr>
            <p:cNvPr id="740" name="Google Shape;740;p41"/>
            <p:cNvSpPr/>
            <p:nvPr/>
          </p:nvSpPr>
          <p:spPr>
            <a:xfrm rot="5400000">
              <a:off x="-151834" y="19436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1"/>
            <p:cNvSpPr txBox="1"/>
            <p:nvPr/>
          </p:nvSpPr>
          <p:spPr>
            <a:xfrm>
              <a:off x="1" y="21461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2</a:t>
              </a:r>
              <a:endParaRPr sz="1900">
                <a:solidFill>
                  <a:schemeClr val="lt1"/>
                </a:solidFill>
                <a:latin typeface="Calibri"/>
                <a:ea typeface="Calibri"/>
                <a:cs typeface="Calibri"/>
                <a:sym typeface="Calibri"/>
              </a:endParaRPr>
            </a:p>
          </p:txBody>
        </p:sp>
        <p:sp>
          <p:nvSpPr>
            <p:cNvPr id="742" name="Google Shape;742;p41"/>
            <p:cNvSpPr/>
            <p:nvPr/>
          </p:nvSpPr>
          <p:spPr>
            <a:xfrm rot="5400000">
              <a:off x="4089305" y="-1588881"/>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1"/>
            <p:cNvSpPr txBox="1"/>
            <p:nvPr/>
          </p:nvSpPr>
          <p:spPr>
            <a:xfrm>
              <a:off x="708561" y="1823981"/>
              <a:ext cx="7387320" cy="593713"/>
            </a:xfrm>
            <a:prstGeom prst="rect">
              <a:avLst/>
            </a:prstGeom>
            <a:noFill/>
            <a:ln>
              <a:noFill/>
            </a:ln>
          </p:spPr>
          <p:txBody>
            <a:bodyPr anchorCtr="0" anchor="ctr" bIns="22850" lIns="256025" spcFirstLastPara="1" rIns="22850" wrap="square" tIns="22850">
              <a:noAutofit/>
            </a:bodyPr>
            <a:lstStyle/>
            <a:p>
              <a:pPr indent="-285750" lvl="1" marL="285750" marR="0" rtl="1" algn="ctr">
                <a:lnSpc>
                  <a:spcPct val="90000"/>
                </a:lnSpc>
                <a:spcBef>
                  <a:spcPts val="0"/>
                </a:spcBef>
                <a:spcAft>
                  <a:spcPts val="0"/>
                </a:spcAft>
                <a:buClr>
                  <a:schemeClr val="dk1"/>
                </a:buClr>
                <a:buSzPts val="3600"/>
                <a:buFont typeface="Calibri"/>
                <a:buNone/>
              </a:pPr>
              <a:r>
                <a:rPr b="1" i="0" lang="ar-JO" sz="3600" u="none" cap="none" strike="noStrike">
                  <a:solidFill>
                    <a:schemeClr val="dk1"/>
                  </a:solidFill>
                  <a:latin typeface="Calibri"/>
                  <a:ea typeface="Calibri"/>
                  <a:cs typeface="Calibri"/>
                  <a:sym typeface="Calibri"/>
                </a:rPr>
                <a:t>2- العوامل المؤثرة في سياسات التعليم</a:t>
              </a:r>
              <a:endParaRPr b="1" i="0" sz="3600" u="none" cap="none" strike="noStrike">
                <a:solidFill>
                  <a:schemeClr val="dk1"/>
                </a:solidFill>
                <a:latin typeface="Calibri"/>
                <a:ea typeface="Calibri"/>
                <a:cs typeface="Calibri"/>
                <a:sym typeface="Calibri"/>
              </a:endParaRPr>
            </a:p>
          </p:txBody>
        </p:sp>
        <p:sp>
          <p:nvSpPr>
            <p:cNvPr id="744" name="Google Shape;744;p41"/>
            <p:cNvSpPr/>
            <p:nvPr/>
          </p:nvSpPr>
          <p:spPr>
            <a:xfrm rot="5400000">
              <a:off x="-151834" y="283794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1"/>
            <p:cNvSpPr txBox="1"/>
            <p:nvPr/>
          </p:nvSpPr>
          <p:spPr>
            <a:xfrm>
              <a:off x="1" y="304039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3</a:t>
              </a:r>
              <a:endParaRPr sz="1900">
                <a:solidFill>
                  <a:schemeClr val="lt1"/>
                </a:solidFill>
                <a:latin typeface="Calibri"/>
                <a:ea typeface="Calibri"/>
                <a:cs typeface="Calibri"/>
                <a:sym typeface="Calibri"/>
              </a:endParaRPr>
            </a:p>
          </p:txBody>
        </p:sp>
        <p:sp>
          <p:nvSpPr>
            <p:cNvPr id="746" name="Google Shape;746;p41"/>
            <p:cNvSpPr/>
            <p:nvPr/>
          </p:nvSpPr>
          <p:spPr>
            <a:xfrm rot="5400000">
              <a:off x="4089305" y="-694631"/>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1"/>
            <p:cNvSpPr txBox="1"/>
            <p:nvPr/>
          </p:nvSpPr>
          <p:spPr>
            <a:xfrm>
              <a:off x="708561" y="2718231"/>
              <a:ext cx="7387320" cy="593713"/>
            </a:xfrm>
            <a:prstGeom prst="rect">
              <a:avLst/>
            </a:prstGeom>
            <a:noFill/>
            <a:ln>
              <a:noFill/>
            </a:ln>
          </p:spPr>
          <p:txBody>
            <a:bodyPr anchorCtr="0" anchor="ctr" bIns="22850" lIns="256025" spcFirstLastPara="1" rIns="22850" wrap="square" tIns="22850">
              <a:noAutofit/>
            </a:bodyPr>
            <a:lstStyle/>
            <a:p>
              <a:pPr indent="0" lvl="1" marL="171450" marR="0" rtl="0" algn="ctr">
                <a:lnSpc>
                  <a:spcPct val="90000"/>
                </a:lnSpc>
                <a:spcBef>
                  <a:spcPts val="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a:p>
              <a:pPr indent="-285750" lvl="1" marL="285750" marR="0" rtl="1" algn="ctr">
                <a:lnSpc>
                  <a:spcPct val="90000"/>
                </a:lnSpc>
                <a:spcBef>
                  <a:spcPts val="255"/>
                </a:spcBef>
                <a:spcAft>
                  <a:spcPts val="0"/>
                </a:spcAft>
                <a:buClr>
                  <a:schemeClr val="dk1"/>
                </a:buClr>
                <a:buSzPts val="3600"/>
                <a:buFont typeface="Calibri"/>
                <a:buNone/>
              </a:pPr>
              <a:r>
                <a:rPr b="1" i="0" lang="ar-JO" sz="3600" u="none" cap="none" strike="noStrike">
                  <a:solidFill>
                    <a:schemeClr val="dk1"/>
                  </a:solidFill>
                  <a:latin typeface="Calibri"/>
                  <a:ea typeface="Calibri"/>
                  <a:cs typeface="Calibri"/>
                  <a:sym typeface="Calibri"/>
                </a:rPr>
                <a:t>3- وظائف سياسات التعليم</a:t>
              </a:r>
              <a:endParaRPr b="1" i="0" sz="3600" u="none" cap="none" strike="noStrike">
                <a:solidFill>
                  <a:schemeClr val="dk1"/>
                </a:solidFill>
                <a:latin typeface="Calibri"/>
                <a:ea typeface="Calibri"/>
                <a:cs typeface="Calibri"/>
                <a:sym typeface="Calibri"/>
              </a:endParaRPr>
            </a:p>
            <a:p>
              <a:pPr indent="0" lvl="1" marL="171450" marR="0" rtl="0" algn="ctr">
                <a:lnSpc>
                  <a:spcPct val="90000"/>
                </a:lnSpc>
                <a:spcBef>
                  <a:spcPts val="540"/>
                </a:spcBef>
                <a:spcAft>
                  <a:spcPts val="0"/>
                </a:spcAft>
                <a:buClr>
                  <a:schemeClr val="dk1"/>
                </a:buClr>
                <a:buSzPts val="1700"/>
                <a:buFont typeface="Calibri"/>
                <a:buNone/>
              </a:pPr>
              <a:r>
                <a:t/>
              </a:r>
              <a:endParaRPr b="0" i="0" sz="1700" u="none" cap="none" strike="noStrike">
                <a:solidFill>
                  <a:schemeClr val="dk1"/>
                </a:solidFill>
                <a:latin typeface="Calibri"/>
                <a:ea typeface="Calibri"/>
                <a:cs typeface="Calibri"/>
                <a:sym typeface="Calibri"/>
              </a:endParaRPr>
            </a:p>
          </p:txBody>
        </p:sp>
        <p:sp>
          <p:nvSpPr>
            <p:cNvPr id="748" name="Google Shape;748;p41"/>
            <p:cNvSpPr/>
            <p:nvPr/>
          </p:nvSpPr>
          <p:spPr>
            <a:xfrm rot="5400000">
              <a:off x="-151834" y="3732197"/>
              <a:ext cx="1012230" cy="708561"/>
            </a:xfrm>
            <a:prstGeom prst="chevron">
              <a:avLst>
                <a:gd fmla="val 50000" name="adj"/>
              </a:avLst>
            </a:prstGeom>
            <a:gradFill>
              <a:gsLst>
                <a:gs pos="0">
                  <a:srgbClr val="5E81C9"/>
                </a:gs>
                <a:gs pos="50000">
                  <a:srgbClr val="3B70C9"/>
                </a:gs>
                <a:gs pos="100000">
                  <a:srgbClr val="2E60B8"/>
                </a:gs>
              </a:gsLst>
              <a:lin ang="5400000" scaled="0"/>
            </a:gradFill>
            <a:ln cap="flat" cmpd="sng" w="9525">
              <a:solidFill>
                <a:srgbClr val="4372C3"/>
              </a:solidFill>
              <a:prstDash val="solid"/>
              <a:miter lim="800000"/>
              <a:headEnd len="sm" w="sm" type="none"/>
              <a:tailEnd len="sm" w="sm" type="none"/>
            </a:ln>
            <a:effectLst>
              <a:outerShdw blurRad="57150" rotWithShape="0" algn="ctr" dir="5400000" dist="19050">
                <a:srgbClr val="000000">
                  <a:alpha val="62745"/>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1"/>
            <p:cNvSpPr txBox="1"/>
            <p:nvPr/>
          </p:nvSpPr>
          <p:spPr>
            <a:xfrm>
              <a:off x="1" y="3934644"/>
              <a:ext cx="708561" cy="303669"/>
            </a:xfrm>
            <a:prstGeom prst="rect">
              <a:avLst/>
            </a:prstGeom>
            <a:noFill/>
            <a:ln>
              <a:noFill/>
            </a:ln>
          </p:spPr>
          <p:txBody>
            <a:bodyPr anchorCtr="0" anchor="ctr" bIns="12050" lIns="12050" spcFirstLastPara="1" rIns="12050" wrap="square" tIns="12050">
              <a:noAutofit/>
            </a:bodyPr>
            <a:lstStyle/>
            <a:p>
              <a:pPr indent="0" lvl="0" marL="0" marR="0" rtl="0" algn="ctr">
                <a:lnSpc>
                  <a:spcPct val="90000"/>
                </a:lnSpc>
                <a:spcBef>
                  <a:spcPts val="0"/>
                </a:spcBef>
                <a:spcAft>
                  <a:spcPts val="0"/>
                </a:spcAft>
                <a:buClr>
                  <a:schemeClr val="lt1"/>
                </a:buClr>
                <a:buSzPts val="1900"/>
                <a:buFont typeface="Calibri"/>
                <a:buNone/>
              </a:pPr>
              <a:r>
                <a:rPr lang="ar-JO" sz="1900">
                  <a:solidFill>
                    <a:schemeClr val="lt1"/>
                  </a:solidFill>
                  <a:latin typeface="Calibri"/>
                  <a:ea typeface="Calibri"/>
                  <a:cs typeface="Calibri"/>
                  <a:sym typeface="Calibri"/>
                </a:rPr>
                <a:t>4</a:t>
              </a:r>
              <a:endParaRPr sz="1900">
                <a:solidFill>
                  <a:schemeClr val="lt1"/>
                </a:solidFill>
                <a:latin typeface="Calibri"/>
                <a:ea typeface="Calibri"/>
                <a:cs typeface="Calibri"/>
                <a:sym typeface="Calibri"/>
              </a:endParaRPr>
            </a:p>
          </p:txBody>
        </p:sp>
        <p:sp>
          <p:nvSpPr>
            <p:cNvPr id="750" name="Google Shape;750;p41"/>
            <p:cNvSpPr/>
            <p:nvPr/>
          </p:nvSpPr>
          <p:spPr>
            <a:xfrm rot="5400000">
              <a:off x="4089305" y="199618"/>
              <a:ext cx="657949" cy="7419438"/>
            </a:xfrm>
            <a:prstGeom prst="round2SameRect">
              <a:avLst>
                <a:gd fmla="val 16667" name="adj1"/>
                <a:gd fmla="val 0" name="adj2"/>
              </a:avLst>
            </a:prstGeom>
            <a:solidFill>
              <a:schemeClr val="lt1">
                <a:alpha val="89803"/>
              </a:schemeClr>
            </a:solidFill>
            <a:ln cap="flat" cmpd="sng" w="9525">
              <a:solidFill>
                <a:srgbClr val="4372C3"/>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1"/>
            <p:cNvSpPr txBox="1"/>
            <p:nvPr/>
          </p:nvSpPr>
          <p:spPr>
            <a:xfrm>
              <a:off x="708561" y="3612480"/>
              <a:ext cx="7387320" cy="593713"/>
            </a:xfrm>
            <a:prstGeom prst="rect">
              <a:avLst/>
            </a:prstGeom>
            <a:noFill/>
            <a:ln>
              <a:noFill/>
            </a:ln>
          </p:spPr>
          <p:txBody>
            <a:bodyPr anchorCtr="0" anchor="ctr" bIns="22850" lIns="256025" spcFirstLastPara="1" rIns="22850" wrap="square" tIns="22850">
              <a:noAutofit/>
            </a:bodyPr>
            <a:lstStyle/>
            <a:p>
              <a:pPr indent="-285750" lvl="1" marL="285750" marR="0" rtl="1" algn="ctr">
                <a:lnSpc>
                  <a:spcPct val="90000"/>
                </a:lnSpc>
                <a:spcBef>
                  <a:spcPts val="0"/>
                </a:spcBef>
                <a:spcAft>
                  <a:spcPts val="0"/>
                </a:spcAft>
                <a:buClr>
                  <a:schemeClr val="dk1"/>
                </a:buClr>
                <a:buSzPts val="3600"/>
                <a:buFont typeface="Calibri"/>
                <a:buNone/>
              </a:pPr>
              <a:r>
                <a:rPr b="1" i="0" lang="ar-JO" sz="3600" u="none" cap="none" strike="noStrike">
                  <a:solidFill>
                    <a:schemeClr val="dk1"/>
                  </a:solidFill>
                  <a:latin typeface="Calibri"/>
                  <a:ea typeface="Calibri"/>
                  <a:cs typeface="Calibri"/>
                  <a:sym typeface="Calibri"/>
                </a:rPr>
                <a:t>4- تصنيف سياسات التعليم</a:t>
              </a:r>
              <a:endParaRPr b="1" i="0" sz="3600" u="none" cap="none" strike="noStrike">
                <a:solidFill>
                  <a:schemeClr val="dk1"/>
                </a:solidFill>
                <a:latin typeface="Calibri"/>
                <a:ea typeface="Calibri"/>
                <a:cs typeface="Calibri"/>
                <a:sym typeface="Calibri"/>
              </a:endParaRPr>
            </a:p>
          </p:txBody>
        </p:sp>
      </p:grpSp>
      <p:pic>
        <p:nvPicPr>
          <p:cNvPr id="752" name="Google Shape;752;p41"/>
          <p:cNvPicPr preferRelativeResize="0"/>
          <p:nvPr/>
        </p:nvPicPr>
        <p:blipFill rotWithShape="1">
          <a:blip r:embed="rId4">
            <a:alphaModFix/>
          </a:blip>
          <a:srcRect b="-90625" l="-200000" r="-199999" t="-90625"/>
          <a:stretch/>
        </p:blipFill>
        <p:spPr>
          <a:xfrm>
            <a:off x="9144000" y="5143500"/>
            <a:ext cx="3048000" cy="1714500"/>
          </a:xfrm>
          <a:prstGeom prst="rect">
            <a:avLst/>
          </a:prstGeom>
          <a:noFill/>
          <a:ln>
            <a:noFill/>
          </a:ln>
        </p:spPr>
      </p:pic>
    </p:spTree>
  </p:cSld>
  <p:clrMapOvr>
    <a:masterClrMapping/>
  </p:clrMapOvr>
  <p:transition advTm="173207" spd="slow" p14:dur="800">
    <p:circle/>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52"/>
                                        </p:tgtEl>
                                        <p:attrNameLst>
                                          <p:attrName>style.visibility</p:attrName>
                                        </p:attrNameLst>
                                      </p:cBhvr>
                                      <p:to>
                                        <p:strVal val="visible"/>
                                      </p:to>
                                    </p:set>
                                    <p:animEffect filter="fade" transition="in">
                                      <p:cBhvr>
                                        <p:cTn dur="1"/>
                                        <p:tgtEl>
                                          <p:spTgt spid="752"/>
                                        </p:tgtEl>
                                      </p:cBhvr>
                                    </p:animEffect>
                                  </p:childTnLst>
                                </p:cTn>
                              </p:par>
                              <p:par>
                                <p:cTn fill="hold" nodeType="withEffect" presetClass="entr" presetID="10" presetSubtype="0">
                                  <p:stCondLst>
                                    <p:cond delay="250"/>
                                  </p:stCondLst>
                                  <p:childTnLst>
                                    <p:set>
                                      <p:cBhvr>
                                        <p:cTn dur="1" fill="hold">
                                          <p:stCondLst>
                                            <p:cond delay="0"/>
                                          </p:stCondLst>
                                        </p:cTn>
                                        <p:tgtEl>
                                          <p:spTgt spid="724"/>
                                        </p:tgtEl>
                                        <p:attrNameLst>
                                          <p:attrName>style.visibility</p:attrName>
                                        </p:attrNameLst>
                                      </p:cBhvr>
                                      <p:to>
                                        <p:strVal val="visible"/>
                                      </p:to>
                                    </p:set>
                                    <p:animEffect filter="fade" transition="in">
                                      <p:cBhvr>
                                        <p:cTn dur="500"/>
                                        <p:tgtEl>
                                          <p:spTgt spid="724"/>
                                        </p:tgtEl>
                                      </p:cBhvr>
                                    </p:animEffect>
                                  </p:childTnLst>
                                </p:cTn>
                              </p:par>
                              <p:par>
                                <p:cTn fill="hold" nodeType="withEffect" presetClass="entr" presetID="10" presetSubtype="0">
                                  <p:stCondLst>
                                    <p:cond delay="250"/>
                                  </p:stCondLst>
                                  <p:childTnLst>
                                    <p:set>
                                      <p:cBhvr>
                                        <p:cTn dur="1" fill="hold">
                                          <p:stCondLst>
                                            <p:cond delay="0"/>
                                          </p:stCondLst>
                                        </p:cTn>
                                        <p:tgtEl>
                                          <p:spTgt spid="723"/>
                                        </p:tgtEl>
                                        <p:attrNameLst>
                                          <p:attrName>style.visibility</p:attrName>
                                        </p:attrNameLst>
                                      </p:cBhvr>
                                      <p:to>
                                        <p:strVal val="visible"/>
                                      </p:to>
                                    </p:set>
                                    <p:animEffect filter="fade" transition="in">
                                      <p:cBhvr>
                                        <p:cTn dur="500"/>
                                        <p:tgtEl>
                                          <p:spTgt spid="7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6" name="Shape 756"/>
        <p:cNvGrpSpPr/>
        <p:nvPr/>
      </p:nvGrpSpPr>
      <p:grpSpPr>
        <a:xfrm>
          <a:off x="0" y="0"/>
          <a:ext cx="0" cy="0"/>
          <a:chOff x="0" y="0"/>
          <a:chExt cx="0" cy="0"/>
        </a:xfrm>
      </p:grpSpPr>
      <p:sp>
        <p:nvSpPr>
          <p:cNvPr id="757" name="Google Shape;757;p42"/>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58" name="Google Shape;758;p42"/>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59" name="Google Shape;759;p42"/>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60" name="Google Shape;760;p42"/>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761" name="Google Shape;761;p4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762" name="Google Shape;762;p42"/>
          <p:cNvSpPr/>
          <p:nvPr/>
        </p:nvSpPr>
        <p:spPr>
          <a:xfrm>
            <a:off x="449580" y="1273183"/>
            <a:ext cx="11292840"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63" name="Google Shape;763;p42"/>
          <p:cNvSpPr txBox="1"/>
          <p:nvPr/>
        </p:nvSpPr>
        <p:spPr>
          <a:xfrm>
            <a:off x="5884605" y="195519"/>
            <a:ext cx="3198987"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JO" sz="3200">
                <a:solidFill>
                  <a:schemeClr val="lt1"/>
                </a:solidFill>
                <a:latin typeface="Calibri"/>
                <a:ea typeface="Calibri"/>
                <a:cs typeface="Calibri"/>
                <a:sym typeface="Calibri"/>
              </a:rPr>
              <a:t>المراجع</a:t>
            </a:r>
            <a:endParaRPr b="1" sz="3200">
              <a:solidFill>
                <a:schemeClr val="lt1"/>
              </a:solidFill>
              <a:latin typeface="Calibri"/>
              <a:ea typeface="Calibri"/>
              <a:cs typeface="Calibri"/>
              <a:sym typeface="Calibri"/>
            </a:endParaRPr>
          </a:p>
        </p:txBody>
      </p:sp>
      <p:sp>
        <p:nvSpPr>
          <p:cNvPr id="764" name="Google Shape;764;p42"/>
          <p:cNvSpPr txBox="1"/>
          <p:nvPr/>
        </p:nvSpPr>
        <p:spPr>
          <a:xfrm>
            <a:off x="3098302" y="2983706"/>
            <a:ext cx="1091009"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Times New Roman"/>
                <a:ea typeface="Times New Roman"/>
                <a:cs typeface="Times New Roman"/>
                <a:sym typeface="Times New Roman"/>
              </a:rPr>
              <a:t>Chapter</a:t>
            </a:r>
            <a:endParaRPr sz="2800">
              <a:solidFill>
                <a:schemeClr val="lt1"/>
              </a:solidFill>
              <a:latin typeface="Times New Roman"/>
              <a:ea typeface="Times New Roman"/>
              <a:cs typeface="Times New Roman"/>
              <a:sym typeface="Times New Roman"/>
            </a:endParaRPr>
          </a:p>
        </p:txBody>
      </p:sp>
      <p:sp>
        <p:nvSpPr>
          <p:cNvPr id="765" name="Google Shape;765;p42"/>
          <p:cNvSpPr txBox="1"/>
          <p:nvPr/>
        </p:nvSpPr>
        <p:spPr>
          <a:xfrm>
            <a:off x="1075373" y="3228401"/>
            <a:ext cx="8191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4400">
                <a:solidFill>
                  <a:schemeClr val="lt1"/>
                </a:solidFill>
                <a:latin typeface="Times New Roman"/>
                <a:ea typeface="Times New Roman"/>
                <a:cs typeface="Times New Roman"/>
                <a:sym typeface="Times New Roman"/>
              </a:rPr>
              <a:t>01</a:t>
            </a:r>
            <a:endParaRPr b="1" sz="1200">
              <a:solidFill>
                <a:schemeClr val="lt1"/>
              </a:solidFill>
              <a:latin typeface="Times New Roman"/>
              <a:ea typeface="Times New Roman"/>
              <a:cs typeface="Times New Roman"/>
              <a:sym typeface="Times New Roman"/>
            </a:endParaRPr>
          </a:p>
        </p:txBody>
      </p:sp>
      <p:sp>
        <p:nvSpPr>
          <p:cNvPr id="766" name="Google Shape;766;p42"/>
          <p:cNvSpPr txBox="1"/>
          <p:nvPr/>
        </p:nvSpPr>
        <p:spPr>
          <a:xfrm>
            <a:off x="1651819" y="3665228"/>
            <a:ext cx="9247239" cy="1231106"/>
          </a:xfrm>
          <a:prstGeom prst="rect">
            <a:avLst/>
          </a:prstGeom>
          <a:noFill/>
          <a:ln>
            <a:noFill/>
          </a:ln>
        </p:spPr>
        <p:txBody>
          <a:bodyPr anchorCtr="0" anchor="t" bIns="45700" lIns="91425" spcFirstLastPara="1" rIns="91425" wrap="square" tIns="45700">
            <a:spAutoFit/>
          </a:bodyPr>
          <a:lstStyle/>
          <a:p>
            <a:pPr indent="0" lvl="0" marL="0" marR="0" rtl="1" algn="r">
              <a:spcBef>
                <a:spcPts val="0"/>
              </a:spcBef>
              <a:spcAft>
                <a:spcPts val="0"/>
              </a:spcAft>
              <a:buNone/>
            </a:pPr>
            <a:r>
              <a:rPr lang="ar-JO" sz="2000">
                <a:solidFill>
                  <a:schemeClr val="dk1"/>
                </a:solidFill>
                <a:latin typeface="Arial Black"/>
                <a:ea typeface="Arial Black"/>
                <a:cs typeface="Arial Black"/>
                <a:sym typeface="Arial Black"/>
              </a:rPr>
              <a:t>يو</a:t>
            </a:r>
            <a:r>
              <a:rPr b="0" i="0" lang="ar-JO" sz="2000">
                <a:solidFill>
                  <a:schemeClr val="dk1"/>
                </a:solidFill>
                <a:latin typeface="Arial Black"/>
                <a:ea typeface="Arial Black"/>
                <a:cs typeface="Arial Black"/>
                <a:sym typeface="Arial Black"/>
              </a:rPr>
              <a:t>سف،يحيي، وعبدالغني، مصطفى(2021).</a:t>
            </a:r>
            <a:r>
              <a:rPr b="1" i="0" lang="ar-JO" sz="1800" u="none" strike="noStrike">
                <a:solidFill>
                  <a:schemeClr val="dk1"/>
                </a:solidFill>
                <a:latin typeface="Times New Roman"/>
                <a:ea typeface="Times New Roman"/>
                <a:cs typeface="Times New Roman"/>
                <a:sym typeface="Times New Roman"/>
              </a:rPr>
              <a:t> دراسة مقارنة لتحسين السياسات التعليمية بمدارس التعليم العام بمصر في ضوء خبرة جمهورية فنلندا، مجلة البحث العلمي في التربية، 11(22).</a:t>
            </a:r>
            <a:endParaRPr b="0" i="0" sz="2000">
              <a:solidFill>
                <a:schemeClr val="dk1"/>
              </a:solidFill>
              <a:latin typeface="Arial Black"/>
              <a:ea typeface="Arial Black"/>
              <a:cs typeface="Arial Black"/>
              <a:sym typeface="Arial Black"/>
            </a:endParaRPr>
          </a:p>
          <a:p>
            <a:pPr indent="0" lvl="0" marL="0" marR="0" rtl="1" algn="l">
              <a:spcBef>
                <a:spcPts val="0"/>
              </a:spcBef>
              <a:spcAft>
                <a:spcPts val="0"/>
              </a:spcAft>
              <a:buNone/>
            </a:pPr>
            <a:r>
              <a:rPr lang="ar-JO" sz="1800" u="sng">
                <a:solidFill>
                  <a:schemeClr val="dk1"/>
                </a:solidFill>
                <a:latin typeface="Calibri"/>
                <a:ea typeface="Calibri"/>
                <a:cs typeface="Calibri"/>
                <a:sym typeface="Calibri"/>
                <a:hlinkClick r:id="rId4">
                  <a:extLst>
                    <a:ext uri="{A12FA001-AC4F-418D-AE19-62706E023703}">
                      <ahyp:hlinkClr val="tx"/>
                    </a:ext>
                  </a:extLst>
                </a:hlinkClick>
              </a:rPr>
              <a:t>https://drasah.com/Description.aspx?id=6304</a:t>
            </a:r>
            <a:endParaRPr sz="1800">
              <a:solidFill>
                <a:schemeClr val="dk1"/>
              </a:solidFill>
              <a:latin typeface="Calibri"/>
              <a:ea typeface="Calibri"/>
              <a:cs typeface="Calibri"/>
              <a:sym typeface="Calibri"/>
            </a:endParaRPr>
          </a:p>
          <a:p>
            <a:pPr indent="0" lvl="0" marL="0" marR="0" rtl="1" algn="l">
              <a:spcBef>
                <a:spcPts val="0"/>
              </a:spcBef>
              <a:spcAft>
                <a:spcPts val="0"/>
              </a:spcAft>
              <a:buNone/>
            </a:pPr>
            <a:r>
              <a:t/>
            </a:r>
            <a:endParaRPr sz="1800">
              <a:solidFill>
                <a:schemeClr val="dk1"/>
              </a:solidFill>
              <a:latin typeface="Calibri"/>
              <a:ea typeface="Calibri"/>
              <a:cs typeface="Calibri"/>
              <a:sym typeface="Calibri"/>
            </a:endParaRPr>
          </a:p>
        </p:txBody>
      </p:sp>
      <p:sp>
        <p:nvSpPr>
          <p:cNvPr id="767" name="Google Shape;767;p42"/>
          <p:cNvSpPr txBox="1"/>
          <p:nvPr/>
        </p:nvSpPr>
        <p:spPr>
          <a:xfrm>
            <a:off x="2443931" y="2905240"/>
            <a:ext cx="7934632" cy="434734"/>
          </a:xfrm>
          <a:prstGeom prst="rect">
            <a:avLst/>
          </a:prstGeom>
          <a:noFill/>
          <a:ln>
            <a:noFill/>
          </a:ln>
        </p:spPr>
        <p:txBody>
          <a:bodyPr anchorCtr="0" anchor="t" bIns="45700" lIns="91425" spcFirstLastPara="1" rIns="91425" wrap="square" tIns="45700">
            <a:spAutoFit/>
          </a:bodyPr>
          <a:lstStyle/>
          <a:p>
            <a:pPr indent="0" lvl="0" marL="0" marR="0" rtl="0" algn="r">
              <a:lnSpc>
                <a:spcPct val="115000"/>
              </a:lnSpc>
              <a:spcBef>
                <a:spcPts val="0"/>
              </a:spcBef>
              <a:spcAft>
                <a:spcPts val="0"/>
              </a:spcAft>
              <a:buNone/>
            </a:pPr>
            <a:r>
              <a:rPr lang="ar-JO" sz="2000">
                <a:solidFill>
                  <a:srgbClr val="000000"/>
                </a:solidFill>
                <a:latin typeface="Calibri"/>
                <a:ea typeface="Calibri"/>
                <a:cs typeface="Calibri"/>
                <a:sym typeface="Calibri"/>
              </a:rPr>
              <a:t>الحسين, أحمد (2002). </a:t>
            </a:r>
            <a:r>
              <a:rPr b="1" lang="ar-JO" sz="2000">
                <a:solidFill>
                  <a:srgbClr val="000000"/>
                </a:solidFill>
                <a:latin typeface="Calibri"/>
                <a:ea typeface="Calibri"/>
                <a:cs typeface="Calibri"/>
                <a:sym typeface="Calibri"/>
              </a:rPr>
              <a:t>مدخل إلى تحليل السياسات العامة</a:t>
            </a:r>
            <a:r>
              <a:rPr lang="ar-JO" sz="2000">
                <a:solidFill>
                  <a:srgbClr val="000000"/>
                </a:solidFill>
                <a:latin typeface="Calibri"/>
                <a:ea typeface="Calibri"/>
                <a:cs typeface="Calibri"/>
                <a:sym typeface="Calibri"/>
              </a:rPr>
              <a:t>، المركز العلمي للدراسات السياسية.</a:t>
            </a:r>
            <a:endParaRPr sz="2000">
              <a:solidFill>
                <a:schemeClr val="dk1"/>
              </a:solidFill>
              <a:latin typeface="Calibri"/>
              <a:ea typeface="Calibri"/>
              <a:cs typeface="Calibri"/>
              <a:sym typeface="Calibri"/>
            </a:endParaRPr>
          </a:p>
        </p:txBody>
      </p:sp>
      <p:sp>
        <p:nvSpPr>
          <p:cNvPr id="768" name="Google Shape;768;p42"/>
          <p:cNvSpPr txBox="1"/>
          <p:nvPr/>
        </p:nvSpPr>
        <p:spPr>
          <a:xfrm>
            <a:off x="1894473" y="2051447"/>
            <a:ext cx="8427349" cy="418191"/>
          </a:xfrm>
          <a:prstGeom prst="rect">
            <a:avLst/>
          </a:prstGeom>
          <a:noFill/>
          <a:ln>
            <a:noFill/>
          </a:ln>
        </p:spPr>
        <p:txBody>
          <a:bodyPr anchorCtr="0" anchor="t" bIns="45700" lIns="91425" spcFirstLastPara="1" rIns="91425" wrap="square" tIns="45700">
            <a:spAutoFit/>
          </a:bodyPr>
          <a:lstStyle/>
          <a:p>
            <a:pPr indent="0" lvl="0" marL="0" marR="0" rtl="0" algn="r">
              <a:lnSpc>
                <a:spcPct val="115000"/>
              </a:lnSpc>
              <a:spcBef>
                <a:spcPts val="0"/>
              </a:spcBef>
              <a:spcAft>
                <a:spcPts val="0"/>
              </a:spcAft>
              <a:buNone/>
            </a:pPr>
            <a:r>
              <a:rPr b="0" i="0" lang="ar-JO" sz="2000" u="none" strike="noStrike">
                <a:solidFill>
                  <a:schemeClr val="dk1"/>
                </a:solidFill>
                <a:latin typeface="Arial"/>
                <a:ea typeface="Arial"/>
                <a:cs typeface="Arial"/>
                <a:sym typeface="Arial"/>
              </a:rPr>
              <a:t>عياصرة، معن محمود. (2011 ) </a:t>
            </a:r>
            <a:r>
              <a:rPr b="1" i="0" lang="ar-JO" sz="2000" u="none" strike="noStrike">
                <a:solidFill>
                  <a:schemeClr val="dk1"/>
                </a:solidFill>
                <a:latin typeface="Arial"/>
                <a:ea typeface="Arial"/>
                <a:cs typeface="Arial"/>
                <a:sym typeface="Arial"/>
              </a:rPr>
              <a:t>نظم وسياسات التعليم نماذج عربية وأجنبية</a:t>
            </a:r>
            <a:r>
              <a:rPr b="0" i="0" lang="ar-JO" sz="2000" u="none" strike="noStrike">
                <a:solidFill>
                  <a:schemeClr val="dk1"/>
                </a:solidFill>
                <a:latin typeface="Arial"/>
                <a:ea typeface="Arial"/>
                <a:cs typeface="Arial"/>
                <a:sym typeface="Arial"/>
              </a:rPr>
              <a:t>. عمّان. دار وائل للنشر</a:t>
            </a:r>
            <a:r>
              <a:rPr b="0" i="0" lang="ar-JO" sz="1800" u="none" strike="noStrike">
                <a:solidFill>
                  <a:schemeClr val="dk1"/>
                </a:solidFill>
                <a:latin typeface="Arial"/>
                <a:ea typeface="Arial"/>
                <a:cs typeface="Arial"/>
                <a:sym typeface="Arial"/>
              </a:rPr>
              <a:t>.</a:t>
            </a:r>
            <a:endParaRPr sz="2000">
              <a:solidFill>
                <a:schemeClr val="dk1"/>
              </a:solidFill>
              <a:latin typeface="Calibri"/>
              <a:ea typeface="Calibri"/>
              <a:cs typeface="Calibri"/>
              <a:sym typeface="Calibri"/>
            </a:endParaRPr>
          </a:p>
        </p:txBody>
      </p:sp>
      <p:pic>
        <p:nvPicPr>
          <p:cNvPr id="769" name="Google Shape;769;p42"/>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98819"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69"/>
                                        </p:tgtEl>
                                        <p:attrNameLst>
                                          <p:attrName>style.visibility</p:attrName>
                                        </p:attrNameLst>
                                      </p:cBhvr>
                                      <p:to>
                                        <p:strVal val="visible"/>
                                      </p:to>
                                    </p:set>
                                    <p:animEffect filter="fade" transition="in">
                                      <p:cBhvr>
                                        <p:cTn dur="1"/>
                                        <p:tgtEl>
                                          <p:spTgt spid="769"/>
                                        </p:tgtEl>
                                      </p:cBhvr>
                                    </p:animEffect>
                                  </p:childTnLst>
                                </p:cTn>
                              </p:par>
                              <p:par>
                                <p:cTn fill="hold" nodeType="withEffect" presetClass="entr" presetID="10" presetSubtype="0">
                                  <p:stCondLst>
                                    <p:cond delay="250"/>
                                  </p:stCondLst>
                                  <p:childTnLst>
                                    <p:set>
                                      <p:cBhvr>
                                        <p:cTn dur="1" fill="hold">
                                          <p:stCondLst>
                                            <p:cond delay="0"/>
                                          </p:stCondLst>
                                        </p:cTn>
                                        <p:tgtEl>
                                          <p:spTgt spid="758"/>
                                        </p:tgtEl>
                                        <p:attrNameLst>
                                          <p:attrName>style.visibility</p:attrName>
                                        </p:attrNameLst>
                                      </p:cBhvr>
                                      <p:to>
                                        <p:strVal val="visible"/>
                                      </p:to>
                                    </p:set>
                                    <p:animEffect filter="fade" transition="in">
                                      <p:cBhvr>
                                        <p:cTn dur="500"/>
                                        <p:tgtEl>
                                          <p:spTgt spid="758"/>
                                        </p:tgtEl>
                                      </p:cBhvr>
                                    </p:animEffect>
                                  </p:childTnLst>
                                </p:cTn>
                              </p:par>
                              <p:par>
                                <p:cTn fill="hold" nodeType="withEffect" presetClass="entr" presetID="10" presetSubtype="0">
                                  <p:stCondLst>
                                    <p:cond delay="250"/>
                                  </p:stCondLst>
                                  <p:childTnLst>
                                    <p:set>
                                      <p:cBhvr>
                                        <p:cTn dur="1" fill="hold">
                                          <p:stCondLst>
                                            <p:cond delay="0"/>
                                          </p:stCondLst>
                                        </p:cTn>
                                        <p:tgtEl>
                                          <p:spTgt spid="757"/>
                                        </p:tgtEl>
                                        <p:attrNameLst>
                                          <p:attrName>style.visibility</p:attrName>
                                        </p:attrNameLst>
                                      </p:cBhvr>
                                      <p:to>
                                        <p:strVal val="visible"/>
                                      </p:to>
                                    </p:set>
                                    <p:animEffect filter="fade" transition="in">
                                      <p:cBhvr>
                                        <p:cTn dur="500"/>
                                        <p:tgtEl>
                                          <p:spTgt spid="7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3" name="Shape 773"/>
        <p:cNvGrpSpPr/>
        <p:nvPr/>
      </p:nvGrpSpPr>
      <p:grpSpPr>
        <a:xfrm>
          <a:off x="0" y="0"/>
          <a:ext cx="0" cy="0"/>
          <a:chOff x="0" y="0"/>
          <a:chExt cx="0" cy="0"/>
        </a:xfrm>
      </p:grpSpPr>
      <p:sp>
        <p:nvSpPr>
          <p:cNvPr id="774" name="Google Shape;774;p43"/>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75" name="Google Shape;775;p43"/>
          <p:cNvSpPr/>
          <p:nvPr/>
        </p:nvSpPr>
        <p:spPr>
          <a:xfrm>
            <a:off x="1127760" y="1123950"/>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776" name="Google Shape;776;p43"/>
          <p:cNvSpPr/>
          <p:nvPr/>
        </p:nvSpPr>
        <p:spPr>
          <a:xfrm flipH="1" rot="10800000">
            <a:off x="0" y="720123"/>
            <a:ext cx="9376429"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77" name="Google Shape;777;p43"/>
          <p:cNvPicPr preferRelativeResize="0"/>
          <p:nvPr/>
        </p:nvPicPr>
        <p:blipFill rotWithShape="1">
          <a:blip r:embed="rId3">
            <a:alphaModFix/>
          </a:blip>
          <a:srcRect b="0" l="0" r="0" t="0"/>
          <a:stretch/>
        </p:blipFill>
        <p:spPr>
          <a:xfrm>
            <a:off x="9497088" y="59146"/>
            <a:ext cx="2383737" cy="1125123"/>
          </a:xfrm>
          <a:prstGeom prst="rect">
            <a:avLst/>
          </a:prstGeom>
          <a:noFill/>
          <a:ln>
            <a:noFill/>
          </a:ln>
        </p:spPr>
      </p:pic>
      <p:sp>
        <p:nvSpPr>
          <p:cNvPr id="778" name="Google Shape;778;p4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JO" sz="2000">
                <a:solidFill>
                  <a:schemeClr val="lt1"/>
                </a:solidFill>
                <a:latin typeface="Calibri"/>
                <a:ea typeface="Calibri"/>
                <a:cs typeface="Calibri"/>
                <a:sym typeface="Calibri"/>
              </a:rPr>
              <a:t>www.midocean.ae</a:t>
            </a:r>
            <a:endParaRPr/>
          </a:p>
        </p:txBody>
      </p:sp>
      <p:sp>
        <p:nvSpPr>
          <p:cNvPr id="779" name="Google Shape;779;p43"/>
          <p:cNvSpPr/>
          <p:nvPr/>
        </p:nvSpPr>
        <p:spPr>
          <a:xfrm>
            <a:off x="6430296" y="1273183"/>
            <a:ext cx="5312123"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r">
              <a:lnSpc>
                <a:spcPct val="115000"/>
              </a:lnSpc>
              <a:spcBef>
                <a:spcPts val="0"/>
              </a:spcBef>
              <a:spcAft>
                <a:spcPts val="0"/>
              </a:spcAft>
              <a:buNone/>
            </a:pPr>
            <a:r>
              <a:rPr lang="ar-JO" sz="2000">
                <a:solidFill>
                  <a:srgbClr val="000000"/>
                </a:solidFill>
                <a:latin typeface="Calibri"/>
                <a:ea typeface="Calibri"/>
                <a:cs typeface="Calibri"/>
                <a:sym typeface="Calibri"/>
              </a:rPr>
              <a:t>الحسين, أحمد (2002). </a:t>
            </a:r>
            <a:r>
              <a:rPr b="1" lang="ar-JO" sz="2000">
                <a:solidFill>
                  <a:srgbClr val="000000"/>
                </a:solidFill>
                <a:latin typeface="Calibri"/>
                <a:ea typeface="Calibri"/>
                <a:cs typeface="Calibri"/>
                <a:sym typeface="Calibri"/>
              </a:rPr>
              <a:t>مدخل إلى تحليل السياسات العامة</a:t>
            </a:r>
            <a:r>
              <a:rPr lang="ar-JO" sz="2000">
                <a:solidFill>
                  <a:srgbClr val="000000"/>
                </a:solidFill>
                <a:latin typeface="Calibri"/>
                <a:ea typeface="Calibri"/>
                <a:cs typeface="Calibri"/>
                <a:sym typeface="Calibri"/>
              </a:rPr>
              <a:t>، المركز العلمي للدراسات السياسية.</a:t>
            </a:r>
            <a:endParaRPr sz="2000">
              <a:solidFill>
                <a:schemeClr val="lt1"/>
              </a:solidFill>
              <a:latin typeface="Calibri"/>
              <a:ea typeface="Calibri"/>
              <a:cs typeface="Calibri"/>
              <a:sym typeface="Calibri"/>
            </a:endParaRPr>
          </a:p>
          <a:p>
            <a:pPr indent="0" lvl="0" marL="0" marR="0" rtl="0" algn="r">
              <a:lnSpc>
                <a:spcPct val="115000"/>
              </a:lnSpc>
              <a:spcBef>
                <a:spcPts val="0"/>
              </a:spcBef>
              <a:spcAft>
                <a:spcPts val="0"/>
              </a:spcAft>
              <a:buNone/>
            </a:pPr>
            <a:r>
              <a:t/>
            </a:r>
            <a:endParaRPr sz="1800">
              <a:solidFill>
                <a:srgbClr val="000000"/>
              </a:solidFill>
              <a:latin typeface="Simplified Arabic"/>
              <a:ea typeface="Simplified Arabic"/>
              <a:cs typeface="Simplified Arabic"/>
              <a:sym typeface="Simplified Arabic"/>
            </a:endParaRPr>
          </a:p>
          <a:p>
            <a:pPr indent="0" lvl="0" marL="0" marR="0" rtl="0" algn="just">
              <a:lnSpc>
                <a:spcPct val="115000"/>
              </a:lnSpc>
              <a:spcBef>
                <a:spcPts val="0"/>
              </a:spcBef>
              <a:spcAft>
                <a:spcPts val="0"/>
              </a:spcAft>
              <a:buNone/>
            </a:pPr>
            <a:r>
              <a:t/>
            </a:r>
            <a:endParaRPr sz="1800">
              <a:solidFill>
                <a:srgbClr val="000000"/>
              </a:solidFill>
              <a:latin typeface="Simplified Arabic"/>
              <a:ea typeface="Simplified Arabic"/>
              <a:cs typeface="Simplified Arabic"/>
              <a:sym typeface="Simplified Arabic"/>
            </a:endParaRPr>
          </a:p>
          <a:p>
            <a:pPr indent="0" lvl="0" marL="0" marR="0" rtl="0" algn="just">
              <a:lnSpc>
                <a:spcPct val="115000"/>
              </a:lnSpc>
              <a:spcBef>
                <a:spcPts val="0"/>
              </a:spcBef>
              <a:spcAft>
                <a:spcPts val="0"/>
              </a:spcAft>
              <a:buNone/>
            </a:pPr>
            <a:r>
              <a:rPr lang="ar-JO" sz="1800">
                <a:solidFill>
                  <a:srgbClr val="000000"/>
                </a:solidFill>
                <a:latin typeface="Rockwell"/>
                <a:ea typeface="Rockwell"/>
                <a:cs typeface="Rockwell"/>
                <a:sym typeface="Rockwell"/>
              </a:rPr>
              <a:t>Tagler, Sandra (1997) Educational Policy and Politics of Change, New fetter lane, England</a:t>
            </a:r>
            <a:r>
              <a:rPr lang="ar-JO" sz="1800">
                <a:solidFill>
                  <a:srgbClr val="000000"/>
                </a:solidFill>
                <a:latin typeface="Simplified Arabic"/>
                <a:ea typeface="Simplified Arabic"/>
                <a:cs typeface="Simplified Arabic"/>
                <a:sym typeface="Simplified Arabic"/>
              </a:rPr>
              <a:t>.</a:t>
            </a:r>
            <a:endParaRPr sz="1800">
              <a:solidFill>
                <a:srgbClr val="000000"/>
              </a:solidFill>
              <a:latin typeface="Simplified Arabic"/>
              <a:ea typeface="Simplified Arabic"/>
              <a:cs typeface="Simplified Arabic"/>
              <a:sym typeface="Simplified Arabic"/>
            </a:endParaRPr>
          </a:p>
          <a:p>
            <a:pPr indent="0" lvl="0" marL="0" marR="0" rtl="0" algn="just">
              <a:lnSpc>
                <a:spcPct val="115000"/>
              </a:lnSpc>
              <a:spcBef>
                <a:spcPts val="0"/>
              </a:spcBef>
              <a:spcAft>
                <a:spcPts val="0"/>
              </a:spcAft>
              <a:buNone/>
            </a:pPr>
            <a:r>
              <a:t/>
            </a:r>
            <a:endParaRPr sz="1800">
              <a:solidFill>
                <a:srgbClr val="000000"/>
              </a:solidFill>
              <a:latin typeface="Simplified Arabic"/>
              <a:ea typeface="Simplified Arabic"/>
              <a:cs typeface="Simplified Arabic"/>
              <a:sym typeface="Simplified Arabic"/>
            </a:endParaRPr>
          </a:p>
          <a:p>
            <a:pPr indent="0" lvl="0" marL="0" marR="0" rtl="0" algn="just">
              <a:lnSpc>
                <a:spcPct val="115000"/>
              </a:lnSpc>
              <a:spcBef>
                <a:spcPts val="0"/>
              </a:spcBef>
              <a:spcAft>
                <a:spcPts val="0"/>
              </a:spcAft>
              <a:buNone/>
            </a:pPr>
            <a:r>
              <a:t/>
            </a:r>
            <a:endParaRPr sz="1800">
              <a:solidFill>
                <a:schemeClr val="lt1"/>
              </a:solidFill>
              <a:latin typeface="Arial"/>
              <a:ea typeface="Arial"/>
              <a:cs typeface="Arial"/>
              <a:sym typeface="Arial"/>
            </a:endParaRPr>
          </a:p>
        </p:txBody>
      </p:sp>
      <p:sp>
        <p:nvSpPr>
          <p:cNvPr id="780" name="Google Shape;780;p43"/>
          <p:cNvSpPr txBox="1"/>
          <p:nvPr/>
        </p:nvSpPr>
        <p:spPr>
          <a:xfrm>
            <a:off x="5022941" y="244673"/>
            <a:ext cx="3198987"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ar-JO" sz="3200">
                <a:solidFill>
                  <a:schemeClr val="lt1"/>
                </a:solidFill>
                <a:latin typeface="Calibri"/>
                <a:ea typeface="Calibri"/>
                <a:cs typeface="Calibri"/>
                <a:sym typeface="Calibri"/>
              </a:rPr>
              <a:t>مراجع المادة المعتمدة </a:t>
            </a:r>
            <a:endParaRPr b="1" sz="3200">
              <a:solidFill>
                <a:schemeClr val="lt1"/>
              </a:solidFill>
              <a:latin typeface="Calibri"/>
              <a:ea typeface="Calibri"/>
              <a:cs typeface="Calibri"/>
              <a:sym typeface="Calibri"/>
            </a:endParaRPr>
          </a:p>
        </p:txBody>
      </p:sp>
      <p:sp>
        <p:nvSpPr>
          <p:cNvPr id="781" name="Google Shape;781;p43"/>
          <p:cNvSpPr/>
          <p:nvPr/>
        </p:nvSpPr>
        <p:spPr>
          <a:xfrm>
            <a:off x="629826" y="1184269"/>
            <a:ext cx="5312123" cy="5013926"/>
          </a:xfrm>
          <a:prstGeom prst="round2SameRect">
            <a:avLst>
              <a:gd fmla="val 16667" name="adj1"/>
              <a:gd fmla="val 0" name="adj2"/>
            </a:avLst>
          </a:prstGeom>
          <a:solidFill>
            <a:schemeClr val="lt1"/>
          </a:solid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15000"/>
              </a:lnSpc>
              <a:spcBef>
                <a:spcPts val="0"/>
              </a:spcBef>
              <a:spcAft>
                <a:spcPts val="0"/>
              </a:spcAft>
              <a:buNone/>
            </a:pPr>
            <a:r>
              <a:t/>
            </a:r>
            <a:endParaRPr sz="1800">
              <a:solidFill>
                <a:schemeClr val="lt1"/>
              </a:solidFill>
              <a:latin typeface="Calibri"/>
              <a:ea typeface="Calibri"/>
              <a:cs typeface="Calibri"/>
              <a:sym typeface="Calibri"/>
            </a:endParaRPr>
          </a:p>
        </p:txBody>
      </p:sp>
      <p:pic>
        <p:nvPicPr>
          <p:cNvPr id="782" name="Google Shape;782;p43"/>
          <p:cNvPicPr preferRelativeResize="0"/>
          <p:nvPr/>
        </p:nvPicPr>
        <p:blipFill rotWithShape="1">
          <a:blip r:embed="rId4">
            <a:alphaModFix/>
          </a:blip>
          <a:srcRect b="0" l="0" r="0" t="0"/>
          <a:stretch/>
        </p:blipFill>
        <p:spPr>
          <a:xfrm>
            <a:off x="1238866" y="1290445"/>
            <a:ext cx="4200450" cy="4847431"/>
          </a:xfrm>
          <a:prstGeom prst="rect">
            <a:avLst/>
          </a:prstGeom>
          <a:noFill/>
          <a:ln>
            <a:noFill/>
          </a:ln>
        </p:spPr>
      </p:pic>
      <p:pic>
        <p:nvPicPr>
          <p:cNvPr id="783" name="Google Shape;783;p43"/>
          <p:cNvPicPr preferRelativeResize="0"/>
          <p:nvPr/>
        </p:nvPicPr>
        <p:blipFill rotWithShape="1">
          <a:blip r:embed="rId5">
            <a:alphaModFix/>
          </a:blip>
          <a:srcRect b="-90625" l="-200000" r="-199999" t="-90625"/>
          <a:stretch/>
        </p:blipFill>
        <p:spPr>
          <a:xfrm>
            <a:off x="9144000" y="5143500"/>
            <a:ext cx="3048000" cy="1714500"/>
          </a:xfrm>
          <a:prstGeom prst="rect">
            <a:avLst/>
          </a:prstGeom>
          <a:noFill/>
          <a:ln>
            <a:noFill/>
          </a:ln>
        </p:spPr>
      </p:pic>
    </p:spTree>
  </p:cSld>
  <p:clrMapOvr>
    <a:masterClrMapping/>
  </p:clrMapOvr>
  <mc:AlternateContent>
    <mc:Choice Requires="p14">
      <p:transition advTm="41511" spd="slow" p14:dur="3400">
        <p14:reveal dir="l"/>
      </p:transition>
    </mc:Choice>
    <mc:Fallback>
      <p:transition spd="med">
        <p:fade/>
      </p:transition>
    </mc:Fallback>
  </mc:AlternateContent>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783"/>
                                        </p:tgtEl>
                                        <p:attrNameLst>
                                          <p:attrName>style.visibility</p:attrName>
                                        </p:attrNameLst>
                                      </p:cBhvr>
                                      <p:to>
                                        <p:strVal val="visible"/>
                                      </p:to>
                                    </p:set>
                                    <p:animEffect filter="fade" transition="in">
                                      <p:cBhvr>
                                        <p:cTn dur="1"/>
                                        <p:tgtEl>
                                          <p:spTgt spid="783"/>
                                        </p:tgtEl>
                                      </p:cBhvr>
                                    </p:animEffect>
                                  </p:childTnLst>
                                </p:cTn>
                              </p:par>
                              <p:par>
                                <p:cTn fill="hold" nodeType="withEffect" presetClass="entr" presetID="10" presetSubtype="0">
                                  <p:stCondLst>
                                    <p:cond delay="250"/>
                                  </p:stCondLst>
                                  <p:childTnLst>
                                    <p:set>
                                      <p:cBhvr>
                                        <p:cTn dur="1" fill="hold">
                                          <p:stCondLst>
                                            <p:cond delay="0"/>
                                          </p:stCondLst>
                                        </p:cTn>
                                        <p:tgtEl>
                                          <p:spTgt spid="775"/>
                                        </p:tgtEl>
                                        <p:attrNameLst>
                                          <p:attrName>style.visibility</p:attrName>
                                        </p:attrNameLst>
                                      </p:cBhvr>
                                      <p:to>
                                        <p:strVal val="visible"/>
                                      </p:to>
                                    </p:set>
                                    <p:animEffect filter="fade" transition="in">
                                      <p:cBhvr>
                                        <p:cTn dur="500"/>
                                        <p:tgtEl>
                                          <p:spTgt spid="775"/>
                                        </p:tgtEl>
                                      </p:cBhvr>
                                    </p:animEffect>
                                  </p:childTnLst>
                                </p:cTn>
                              </p:par>
                              <p:par>
                                <p:cTn fill="hold" nodeType="withEffect" presetClass="entr" presetID="10" presetSubtype="0">
                                  <p:stCondLst>
                                    <p:cond delay="250"/>
                                  </p:stCondLst>
                                  <p:childTnLst>
                                    <p:set>
                                      <p:cBhvr>
                                        <p:cTn dur="1" fill="hold">
                                          <p:stCondLst>
                                            <p:cond delay="0"/>
                                          </p:stCondLst>
                                        </p:cTn>
                                        <p:tgtEl>
                                          <p:spTgt spid="774"/>
                                        </p:tgtEl>
                                        <p:attrNameLst>
                                          <p:attrName>style.visibility</p:attrName>
                                        </p:attrNameLst>
                                      </p:cBhvr>
                                      <p:to>
                                        <p:strVal val="visible"/>
                                      </p:to>
                                    </p:set>
                                    <p:animEffect filter="fade" transition="in">
                                      <p:cBhvr>
                                        <p:cTn dur="500"/>
                                        <p:tgtEl>
                                          <p:spTgt spid="7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8" name="Shape 788"/>
        <p:cNvGrpSpPr/>
        <p:nvPr/>
      </p:nvGrpSpPr>
      <p:grpSpPr>
        <a:xfrm>
          <a:off x="0" y="0"/>
          <a:ext cx="0" cy="0"/>
          <a:chOff x="0" y="0"/>
          <a:chExt cx="0" cy="0"/>
        </a:xfrm>
      </p:grpSpPr>
      <p:pic>
        <p:nvPicPr>
          <p:cNvPr id="789" name="Google Shape;789;p44"/>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790" name="Google Shape;790;p44"/>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791" name="Google Shape;791;p44"/>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792" name="Google Shape;792;p44"/>
          <p:cNvSpPr/>
          <p:nvPr/>
        </p:nvSpPr>
        <p:spPr>
          <a:xfrm>
            <a:off x="549691" y="1526521"/>
            <a:ext cx="11116283" cy="4318052"/>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793" name="Google Shape;793;p44"/>
          <p:cNvPicPr preferRelativeResize="0"/>
          <p:nvPr/>
        </p:nvPicPr>
        <p:blipFill rotWithShape="1">
          <a:blip r:embed="rId7">
            <a:alphaModFix/>
          </a:blip>
          <a:srcRect b="0" l="0" r="0" t="0"/>
          <a:stretch/>
        </p:blipFill>
        <p:spPr>
          <a:xfrm>
            <a:off x="191729" y="1698168"/>
            <a:ext cx="3318387" cy="4146405"/>
          </a:xfrm>
          <a:prstGeom prst="rect">
            <a:avLst/>
          </a:prstGeom>
          <a:noFill/>
          <a:ln>
            <a:noFill/>
          </a:ln>
        </p:spPr>
      </p:pic>
    </p:spTree>
  </p:cSld>
  <p:clrMapOvr>
    <a:masterClrMapping/>
  </p:clrMapOvr>
  <mc:AlternateContent>
    <mc:Choice Requires="p14">
      <p:transition advTm="41776" spd="slow" p14:dur="3400">
        <p14:reveal dir="l"/>
      </p:transition>
    </mc:Choice>
    <mc:Fallback>
      <p:transition spd="med">
        <p:fade/>
      </p:transition>
    </mc:Fallback>
  </mc:AlternateContent>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