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541" r:id="rId3"/>
    <p:sldId id="271" r:id="rId4"/>
    <p:sldId id="313" r:id="rId5"/>
    <p:sldId id="570" r:id="rId6"/>
    <p:sldId id="276" r:id="rId7"/>
    <p:sldId id="481" r:id="rId8"/>
    <p:sldId id="256" r:id="rId9"/>
    <p:sldId id="550" r:id="rId10"/>
    <p:sldId id="552" r:id="rId11"/>
    <p:sldId id="571" r:id="rId12"/>
    <p:sldId id="553" r:id="rId13"/>
    <p:sldId id="551" r:id="rId14"/>
    <p:sldId id="572" r:id="rId15"/>
    <p:sldId id="542" r:id="rId16"/>
    <p:sldId id="543" r:id="rId17"/>
    <p:sldId id="574" r:id="rId18"/>
    <p:sldId id="544" r:id="rId19"/>
    <p:sldId id="545" r:id="rId20"/>
    <p:sldId id="546" r:id="rId21"/>
    <p:sldId id="575" r:id="rId22"/>
    <p:sldId id="547" r:id="rId23"/>
    <p:sldId id="548" r:id="rId24"/>
    <p:sldId id="549" r:id="rId25"/>
    <p:sldId id="554" r:id="rId26"/>
    <p:sldId id="555" r:id="rId27"/>
    <p:sldId id="556" r:id="rId28"/>
    <p:sldId id="557" r:id="rId29"/>
    <p:sldId id="558" r:id="rId30"/>
    <p:sldId id="559" r:id="rId31"/>
    <p:sldId id="560" r:id="rId32"/>
    <p:sldId id="561" r:id="rId33"/>
    <p:sldId id="562" r:id="rId34"/>
    <p:sldId id="563" r:id="rId35"/>
    <p:sldId id="564" r:id="rId36"/>
    <p:sldId id="565" r:id="rId37"/>
    <p:sldId id="566" r:id="rId38"/>
    <p:sldId id="567"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271"/>
            <p14:sldId id="313"/>
            <p14:sldId id="570"/>
            <p14:sldId id="276"/>
            <p14:sldId id="481"/>
            <p14:sldId id="256"/>
            <p14:sldId id="550"/>
            <p14:sldId id="552"/>
            <p14:sldId id="571"/>
            <p14:sldId id="553"/>
            <p14:sldId id="551"/>
            <p14:sldId id="572"/>
            <p14:sldId id="542"/>
            <p14:sldId id="543"/>
            <p14:sldId id="574"/>
            <p14:sldId id="544"/>
            <p14:sldId id="545"/>
            <p14:sldId id="546"/>
            <p14:sldId id="575"/>
            <p14:sldId id="547"/>
            <p14:sldId id="548"/>
            <p14:sldId id="549"/>
            <p14:sldId id="554"/>
            <p14:sldId id="555"/>
            <p14:sldId id="556"/>
            <p14:sldId id="557"/>
            <p14:sldId id="558"/>
            <p14:sldId id="559"/>
            <p14:sldId id="560"/>
            <p14:sldId id="561"/>
            <p14:sldId id="562"/>
            <p14:sldId id="563"/>
            <p14:sldId id="564"/>
            <p14:sldId id="565"/>
            <p14:sldId id="566"/>
            <p14:sldId id="5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89596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332517" y="3094946"/>
            <a:ext cx="4886463" cy="461665"/>
          </a:xfrm>
          <a:prstGeom prst="rect">
            <a:avLst/>
          </a:prstGeom>
          <a:noFill/>
        </p:spPr>
        <p:txBody>
          <a:bodyPr wrap="square" rtlCol="0">
            <a:spAutoFit/>
          </a:bodyPr>
          <a:lstStyle/>
          <a:p>
            <a:r>
              <a:rPr lang="ar-EG" sz="2400" b="1" dirty="0">
                <a:solidFill>
                  <a:schemeClr val="bg1"/>
                </a:solidFill>
                <a:latin typeface="Times New Roman" panose="02020603050405020304" pitchFamily="18" charset="0"/>
                <a:cs typeface="Times New Roman" panose="02020603050405020304" pitchFamily="18" charset="0"/>
              </a:rPr>
              <a:t>دكتور: محمد محب</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1" y="5780575"/>
            <a:ext cx="3033493" cy="592249"/>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DA169B8-F0E5-4DF5-9B5F-E8849C969121}"/>
              </a:ext>
            </a:extLst>
          </p:cNvPr>
          <p:cNvSpPr txBox="1"/>
          <p:nvPr/>
        </p:nvSpPr>
        <p:spPr>
          <a:xfrm>
            <a:off x="2155916" y="3521049"/>
            <a:ext cx="2098652" cy="487506"/>
          </a:xfrm>
          <a:prstGeom prst="rect">
            <a:avLst/>
          </a:prstGeom>
          <a:noFill/>
        </p:spPr>
        <p:txBody>
          <a:bodyPr wrap="none" rtlCol="0">
            <a:spAutoFit/>
          </a:bodyPr>
          <a:lstStyle/>
          <a:p>
            <a:pPr marL="0" marR="0" algn="just" rtl="1">
              <a:lnSpc>
                <a:spcPct val="107000"/>
              </a:lnSpc>
              <a:spcBef>
                <a:spcPts val="1200"/>
              </a:spcBef>
              <a:spcAft>
                <a:spcPts val="0"/>
              </a:spcAft>
            </a:pPr>
            <a:r>
              <a:rPr lang="ar-EG" sz="2400" b="1"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rPr>
              <a:t>عنوان المحاضرة </a:t>
            </a:r>
            <a:endParaRPr lang="en-US" sz="2400" b="1"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1" name="TextBox 10">
            <a:extLst>
              <a:ext uri="{FF2B5EF4-FFF2-40B4-BE49-F238E27FC236}">
                <a16:creationId xmlns:a16="http://schemas.microsoft.com/office/drawing/2014/main" id="{EB9D9BD2-C012-4E8D-9AB0-77419E1D481C}"/>
              </a:ext>
            </a:extLst>
          </p:cNvPr>
          <p:cNvSpPr txBox="1"/>
          <p:nvPr/>
        </p:nvSpPr>
        <p:spPr>
          <a:xfrm>
            <a:off x="1715295" y="4008555"/>
            <a:ext cx="3060453" cy="487506"/>
          </a:xfrm>
          <a:prstGeom prst="rect">
            <a:avLst/>
          </a:prstGeom>
          <a:noFill/>
        </p:spPr>
        <p:txBody>
          <a:bodyPr wrap="none" rtlCol="0">
            <a:spAutoFit/>
          </a:bodyPr>
          <a:lstStyle/>
          <a:p>
            <a:pPr marL="0" marR="0" algn="just" rtl="1">
              <a:lnSpc>
                <a:spcPct val="107000"/>
              </a:lnSpc>
              <a:spcBef>
                <a:spcPts val="1200"/>
              </a:spcBef>
              <a:spcAft>
                <a:spcPts val="0"/>
              </a:spcAft>
            </a:pPr>
            <a:r>
              <a:rPr lang="ar-EG" sz="2400" b="1"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rPr>
              <a:t>العلاقات العامة التفاعلية</a:t>
            </a:r>
            <a:endParaRPr lang="en-US" sz="2400" b="1"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2298"/>
    </mc:Choice>
    <mc:Fallback xmlns="">
      <p:transition spd="slow" advTm="222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352295" y="1577463"/>
            <a:ext cx="3528530"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عناصر المحاضرة </a:t>
            </a:r>
            <a:endParaRPr lang="en-US" sz="44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TextBox 12">
            <a:extLst>
              <a:ext uri="{FF2B5EF4-FFF2-40B4-BE49-F238E27FC236}">
                <a16:creationId xmlns:a16="http://schemas.microsoft.com/office/drawing/2014/main" id="{365070DB-BCB5-466B-9701-838826D3BAA9}"/>
              </a:ext>
            </a:extLst>
          </p:cNvPr>
          <p:cNvSpPr txBox="1"/>
          <p:nvPr/>
        </p:nvSpPr>
        <p:spPr>
          <a:xfrm>
            <a:off x="7602890" y="2428876"/>
            <a:ext cx="4206601" cy="487506"/>
          </a:xfrm>
          <a:prstGeom prst="rect">
            <a:avLst/>
          </a:prstGeom>
          <a:noFill/>
        </p:spPr>
        <p:txBody>
          <a:bodyPr wrap="none" rtlCol="0">
            <a:spAutoFit/>
          </a:bodyPr>
          <a:lstStyle/>
          <a:p>
            <a:pPr marL="342900" marR="0" indent="-342900" algn="just" rtl="1">
              <a:lnSpc>
                <a:spcPct val="107000"/>
              </a:lnSpc>
              <a:spcBef>
                <a:spcPts val="1200"/>
              </a:spcBef>
              <a:spcAft>
                <a:spcPts val="0"/>
              </a:spcAft>
              <a:buFont typeface="Arial" panose="020B0604020202020204" pitchFamily="34" charset="0"/>
              <a:buChar char="•"/>
            </a:pPr>
            <a:r>
              <a:rPr lang="ar-EG" sz="2400" b="1"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rPr>
              <a:t>مفهوم العلاقات العامة التفاعلية</a:t>
            </a:r>
            <a:endParaRPr lang="en-US" sz="2400" b="1"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14" name="TextBox 13">
            <a:extLst>
              <a:ext uri="{FF2B5EF4-FFF2-40B4-BE49-F238E27FC236}">
                <a16:creationId xmlns:a16="http://schemas.microsoft.com/office/drawing/2014/main" id="{5C1B7147-52B7-4D7C-8736-F58031DF4F9A}"/>
              </a:ext>
            </a:extLst>
          </p:cNvPr>
          <p:cNvSpPr txBox="1"/>
          <p:nvPr/>
        </p:nvSpPr>
        <p:spPr>
          <a:xfrm>
            <a:off x="5915336" y="2861269"/>
            <a:ext cx="6093618" cy="882678"/>
          </a:xfrm>
          <a:prstGeom prst="rect">
            <a:avLst/>
          </a:prstGeom>
          <a:noFill/>
        </p:spPr>
        <p:txBody>
          <a:bodyPr wrap="square">
            <a:spAutoFit/>
          </a:bodyPr>
          <a:lstStyle/>
          <a:p>
            <a:pPr marL="342900" marR="0" indent="-342900" algn="just" rtl="1">
              <a:lnSpc>
                <a:spcPct val="107000"/>
              </a:lnSpc>
              <a:spcBef>
                <a:spcPts val="1200"/>
              </a:spcBef>
              <a:spcAft>
                <a:spcPts val="0"/>
              </a:spcAft>
              <a:buFont typeface="Arial" panose="020B0604020202020204" pitchFamily="34" charset="0"/>
              <a:buChar char="•"/>
            </a:pPr>
            <a:r>
              <a:rPr lang="ar-EG" sz="2400" b="1" dirty="0">
                <a:solidFill>
                  <a:srgbClr val="00B0F0"/>
                </a:solidFill>
                <a:latin typeface="Dubai" panose="020B0503030403030204" pitchFamily="34" charset="-78"/>
                <a:ea typeface="+mj-ea"/>
                <a:cs typeface="Dubai" panose="020B0503030403030204" pitchFamily="34" charset="-78"/>
              </a:rPr>
              <a:t>فوائد استخدام وسائل التواصل الاجتماعي في ممارسة أنشطة العلاقات العامة</a:t>
            </a:r>
            <a:endParaRPr lang="en-US" sz="2400" b="1" dirty="0">
              <a:solidFill>
                <a:srgbClr val="00B0F0"/>
              </a:solidFill>
              <a:latin typeface="Dubai" panose="020B0503030403030204" pitchFamily="34" charset="-78"/>
              <a:ea typeface="+mj-ea"/>
              <a:cs typeface="Dubai" panose="020B0503030403030204" pitchFamily="34" charset="-78"/>
            </a:endParaRPr>
          </a:p>
        </p:txBody>
      </p:sp>
      <p:sp>
        <p:nvSpPr>
          <p:cNvPr id="15" name="Title 1">
            <a:extLst>
              <a:ext uri="{FF2B5EF4-FFF2-40B4-BE49-F238E27FC236}">
                <a16:creationId xmlns:a16="http://schemas.microsoft.com/office/drawing/2014/main" id="{90EF7514-C29D-41DC-A6C3-7D135743FD49}"/>
              </a:ext>
            </a:extLst>
          </p:cNvPr>
          <p:cNvSpPr txBox="1">
            <a:spLocks/>
          </p:cNvSpPr>
          <p:nvPr/>
        </p:nvSpPr>
        <p:spPr>
          <a:xfrm>
            <a:off x="1542507" y="37087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400" b="1" dirty="0">
                <a:solidFill>
                  <a:srgbClr val="00B0F0"/>
                </a:solidFill>
                <a:latin typeface="Dubai" panose="020B0503030403030204" pitchFamily="34" charset="-78"/>
                <a:cs typeface="Dubai" panose="020B0503030403030204" pitchFamily="34" charset="-78"/>
              </a:rPr>
              <a:t>استخدام وسائل التواصل الاجتماعي في ممارسة العلاقات العامة</a:t>
            </a:r>
            <a:endParaRPr lang="en-US" sz="2400" b="1" dirty="0">
              <a:solidFill>
                <a:srgbClr val="00B0F0"/>
              </a:solidFill>
              <a:latin typeface="Dubai" panose="020B0503030403030204" pitchFamily="34" charset="-78"/>
              <a:cs typeface="Dubai" panose="020B0503030403030204" pitchFamily="34" charset="-78"/>
            </a:endParaRPr>
          </a:p>
        </p:txBody>
      </p:sp>
      <p:sp>
        <p:nvSpPr>
          <p:cNvPr id="16" name="Title 1">
            <a:extLst>
              <a:ext uri="{FF2B5EF4-FFF2-40B4-BE49-F238E27FC236}">
                <a16:creationId xmlns:a16="http://schemas.microsoft.com/office/drawing/2014/main" id="{6B3C8314-5AAB-4C50-B010-2E50FE56C8F2}"/>
              </a:ext>
            </a:extLst>
          </p:cNvPr>
          <p:cNvSpPr txBox="1">
            <a:spLocks/>
          </p:cNvSpPr>
          <p:nvPr/>
        </p:nvSpPr>
        <p:spPr>
          <a:xfrm>
            <a:off x="1340499" y="4186927"/>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400" b="1" dirty="0">
                <a:solidFill>
                  <a:srgbClr val="00B0F0"/>
                </a:solidFill>
                <a:latin typeface="Dubai" panose="020B0503030403030204" pitchFamily="34" charset="-78"/>
                <a:cs typeface="Dubai" panose="020B0503030403030204" pitchFamily="34" charset="-78"/>
              </a:rPr>
              <a:t>الفرص والمزايا التي أتاحتها شبكات التواصل </a:t>
            </a:r>
            <a:endParaRPr lang="en-US" sz="2400" b="1" dirty="0">
              <a:solidFill>
                <a:srgbClr val="00B0F0"/>
              </a:solidFill>
              <a:latin typeface="Dubai" panose="020B0503030403030204" pitchFamily="34" charset="-78"/>
              <a:cs typeface="Dubai" panose="020B0503030403030204" pitchFamily="34" charset="-78"/>
            </a:endParaRPr>
          </a:p>
          <a:p>
            <a:pPr algn="r" rtl="1"/>
            <a:r>
              <a:rPr lang="ar-EG" sz="2400" b="1" dirty="0">
                <a:solidFill>
                  <a:srgbClr val="00B0F0"/>
                </a:solidFill>
                <a:latin typeface="Dubai" panose="020B0503030403030204" pitchFamily="34" charset="-78"/>
                <a:cs typeface="Dubai" panose="020B0503030403030204" pitchFamily="34" charset="-78"/>
              </a:rPr>
              <a:t>الاجتماعي لممارسي العلاقات العامة</a:t>
            </a:r>
            <a:endParaRPr lang="en-US" sz="2400" b="1" dirty="0">
              <a:solidFill>
                <a:srgbClr val="00B0F0"/>
              </a:solidFill>
              <a:latin typeface="Dubai" panose="020B0503030403030204" pitchFamily="34" charset="-78"/>
              <a:cs typeface="Dubai" panose="020B0503030403030204" pitchFamily="34" charset="-78"/>
            </a:endParaRPr>
          </a:p>
        </p:txBody>
      </p:sp>
      <p:sp>
        <p:nvSpPr>
          <p:cNvPr id="17" name="Title 1">
            <a:extLst>
              <a:ext uri="{FF2B5EF4-FFF2-40B4-BE49-F238E27FC236}">
                <a16:creationId xmlns:a16="http://schemas.microsoft.com/office/drawing/2014/main" id="{6D9EAC13-C5AE-457D-869B-244BDA0BBD12}"/>
              </a:ext>
            </a:extLst>
          </p:cNvPr>
          <p:cNvSpPr txBox="1">
            <a:spLocks/>
          </p:cNvSpPr>
          <p:nvPr/>
        </p:nvSpPr>
        <p:spPr>
          <a:xfrm>
            <a:off x="1004600" y="496378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400" b="1" dirty="0">
                <a:solidFill>
                  <a:srgbClr val="00B0F0"/>
                </a:solidFill>
                <a:latin typeface="Dubai" panose="020B0503030403030204" pitchFamily="34" charset="-78"/>
                <a:cs typeface="Dubai" panose="020B0503030403030204" pitchFamily="34" charset="-78"/>
              </a:rPr>
              <a:t>التحديات التي يفرضها الاعلام الاجتماعي على ممارسي العلاقات العامة</a:t>
            </a:r>
            <a:endParaRPr lang="en-US" sz="2400" b="1" dirty="0">
              <a:solidFill>
                <a:srgbClr val="00B0F0"/>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5853461"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30111E94-B625-4533-B90F-305B4F188E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277E2C0-8D69-42F6-B1BA-34FFA6EA1E86}"/>
              </a:ext>
            </a:extLst>
          </p:cNvPr>
          <p:cNvSpPr/>
          <p:nvPr/>
        </p:nvSpPr>
        <p:spPr>
          <a:xfrm>
            <a:off x="2796032" y="2352211"/>
            <a:ext cx="7363778" cy="3194721"/>
          </a:xfrm>
          <a:prstGeom prst="rect">
            <a:avLst/>
          </a:prstGeom>
          <a:noFill/>
        </p:spPr>
        <p:txBody>
          <a:bodyPr wrap="square">
            <a:spAutoFit/>
          </a:bodyPr>
          <a:lstStyle/>
          <a:p>
            <a:pPr algn="just" rtl="1">
              <a:lnSpc>
                <a:spcPct val="120000"/>
              </a:lnSpc>
            </a:pPr>
            <a:r>
              <a:rPr lang="ar-EG" sz="2800" dirty="0">
                <a:effectLst/>
                <a:latin typeface="Dubai" panose="020B0503030403030204" pitchFamily="34" charset="-78"/>
                <a:ea typeface="Calibri" panose="020F0502020204030204" pitchFamily="34" charset="0"/>
                <a:cs typeface="Dubai" panose="020B0503030403030204" pitchFamily="34" charset="-78"/>
              </a:rPr>
              <a:t>مع تزايد اهتمام الباحثين بالاتصال التفاعلي الذي تقدمه شبكة الانترنت في ممارسة أنشطة العلاقات العامة، ظهر ما يُسمى بالعلاقات العامة التفاعلية (</a:t>
            </a:r>
            <a:r>
              <a:rPr lang="en-US" sz="2800" dirty="0">
                <a:effectLst/>
                <a:latin typeface="Dubai" panose="020B0503030403030204" pitchFamily="34" charset="-78"/>
                <a:ea typeface="Calibri" panose="020F0502020204030204" pitchFamily="34" charset="0"/>
                <a:cs typeface="Dubai" panose="020B0503030403030204" pitchFamily="34" charset="-78"/>
              </a:rPr>
              <a:t>Interactive Public Relations</a:t>
            </a:r>
            <a:r>
              <a:rPr lang="ar-EG" sz="2800" dirty="0">
                <a:effectLst/>
                <a:latin typeface="Dubai" panose="020B0503030403030204" pitchFamily="34" charset="-78"/>
                <a:ea typeface="Calibri" panose="020F0502020204030204" pitchFamily="34" charset="0"/>
                <a:cs typeface="Dubai" panose="020B0503030403030204" pitchFamily="34" charset="-78"/>
              </a:rPr>
              <a:t>) والذي يُشير إلى توظيف شبكة الانترنت ووسائل التواصل الاجتماعي خاصةً كوسيلة اتصال في العلاقات العامة. </a:t>
            </a:r>
            <a:endParaRPr lang="en-US" sz="2800" dirty="0">
              <a:latin typeface="Dubai" panose="020B0503030403030204" pitchFamily="34" charset="-78"/>
              <a:cs typeface="Dubai" panose="020B0503030403030204" pitchFamily="34" charset="-78"/>
            </a:endParaRPr>
          </a:p>
        </p:txBody>
      </p:sp>
      <p:sp>
        <p:nvSpPr>
          <p:cNvPr id="12" name="TextBox 11">
            <a:extLst>
              <a:ext uri="{FF2B5EF4-FFF2-40B4-BE49-F238E27FC236}">
                <a16:creationId xmlns:a16="http://schemas.microsoft.com/office/drawing/2014/main" id="{AA0E5369-3633-4B59-A919-45E73D3CA4B3}"/>
              </a:ext>
            </a:extLst>
          </p:cNvPr>
          <p:cNvSpPr txBox="1"/>
          <p:nvPr/>
        </p:nvSpPr>
        <p:spPr>
          <a:xfrm>
            <a:off x="6477921" y="1940829"/>
            <a:ext cx="4349268" cy="487506"/>
          </a:xfrm>
          <a:prstGeom prst="rect">
            <a:avLst/>
          </a:prstGeom>
          <a:noFill/>
        </p:spPr>
        <p:txBody>
          <a:bodyPr wrap="none" rtlCol="0">
            <a:spAutoFit/>
          </a:bodyPr>
          <a:lstStyle/>
          <a:p>
            <a:pPr marL="0" marR="0" algn="just" rtl="1">
              <a:lnSpc>
                <a:spcPct val="107000"/>
              </a:lnSpc>
              <a:spcBef>
                <a:spcPts val="1200"/>
              </a:spcBef>
              <a:spcAft>
                <a:spcPts val="0"/>
              </a:spcAft>
            </a:pPr>
            <a:r>
              <a:rPr lang="ar-EG" sz="2400" b="1" u="sng"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rPr>
              <a:t>أولاً: مفهوم العلاقات العامة التفاعلية</a:t>
            </a:r>
            <a:endParaRPr lang="en-US" sz="2400" b="1" u="sng" dirty="0">
              <a:solidFill>
                <a:srgbClr val="00B0F0"/>
              </a:solidFill>
              <a:effectLst/>
              <a:latin typeface="Dubai" panose="020B0503030403030204" pitchFamily="34" charset="-78"/>
              <a:ea typeface="Times New Roman" panose="02020603050405020304" pitchFamily="18" charset="0"/>
              <a:cs typeface="Dubai" panose="020B0503030403030204" pitchFamily="34" charset="-78"/>
            </a:endParaRPr>
          </a:p>
        </p:txBody>
      </p:sp>
      <p:pic>
        <p:nvPicPr>
          <p:cNvPr id="3" name="Picture 2">
            <a:extLst>
              <a:ext uri="{FF2B5EF4-FFF2-40B4-BE49-F238E27FC236}">
                <a16:creationId xmlns:a16="http://schemas.microsoft.com/office/drawing/2014/main" id="{5F996118-9615-4F57-929B-43BAED2F73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851" y="-1311068"/>
            <a:ext cx="4848606" cy="6858000"/>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4774"/>
    </mc:Choice>
    <mc:Fallback xmlns="">
      <p:transition spd="slow" advTm="74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9">
            <a:extLst>
              <a:ext uri="{FF2B5EF4-FFF2-40B4-BE49-F238E27FC236}">
                <a16:creationId xmlns:a16="http://schemas.microsoft.com/office/drawing/2014/main" id="{16194131-1BBF-4522-9E08-9735621016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598738AC-9374-423C-99EC-464CC88ED6B9}"/>
              </a:ext>
            </a:extLst>
          </p:cNvPr>
          <p:cNvSpPr txBox="1"/>
          <p:nvPr/>
        </p:nvSpPr>
        <p:spPr>
          <a:xfrm>
            <a:off x="1138424" y="2147818"/>
            <a:ext cx="9770431" cy="3390544"/>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ومن خلال مراجعة المؤلفين للتراث العلمي والدراسات السابقة في حقل العلاقات العامة وجدا إهمالا كبيرًا من قبل الباحثين لتحديد تعريف واضح ودقيق لمفهوم العلاقات العامة التفاعلية في الوقت الذي اتجه العديد من الممارسين استخدام هذا المفهوم في الواقع فقد عُرفت على أنها "العملية التي يتم فيها استخدام أدوات وتقنيات الانترنت،</a:t>
            </a:r>
            <a:r>
              <a:rPr lang="en-US" sz="2800" dirty="0">
                <a:effectLst/>
                <a:latin typeface="Dubai" panose="020B0503030403030204" pitchFamily="34" charset="-78"/>
                <a:ea typeface="Calibri" panose="020F0502020204030204" pitchFamily="34" charset="0"/>
                <a:cs typeface="Dubai" panose="020B0503030403030204" pitchFamily="34" charset="-78"/>
              </a:rPr>
              <a:t> </a:t>
            </a:r>
            <a:r>
              <a:rPr lang="ar-EG" sz="2800" dirty="0">
                <a:effectLst/>
                <a:latin typeface="Calibri" panose="020F0502020204030204" pitchFamily="34" charset="0"/>
                <a:ea typeface="Calibri" panose="020F0502020204030204" pitchFamily="34" charset="0"/>
                <a:cs typeface="Arial" panose="020B0604020202020204" pitchFamily="34" charset="0"/>
              </a:rPr>
              <a:t>مثل:</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2800" dirty="0">
                <a:effectLst/>
                <a:latin typeface="Calibri" panose="020F0502020204030204" pitchFamily="34" charset="0"/>
                <a:ea typeface="Calibri" panose="020F0502020204030204" pitchFamily="34" charset="0"/>
                <a:cs typeface="Arial" panose="020B0604020202020204" pitchFamily="34" charset="0"/>
              </a:rPr>
              <a:t>‎محركات البحث، والمدونات ووسائل التواصل الاجتماعي في نقل الرسائل إلى الجمهور ونشر المعلومات بدون الاعتماد على وسائل الاعلام التقليدية". </a:t>
            </a:r>
            <a:endParaRPr lang="en-US" sz="2800"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EBB491C2-9473-4221-94AD-930572BBBA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5701" y="-2123929"/>
            <a:ext cx="4848606" cy="6858000"/>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8154"/>
    </mc:Choice>
    <mc:Fallback xmlns="">
      <p:transition spd="slow" advTm="6815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DAFAD84-E364-4935-AF2F-7285BBE7A3FA}"/>
              </a:ext>
            </a:extLst>
          </p:cNvPr>
          <p:cNvSpPr>
            <a:spLocks noGrp="1"/>
          </p:cNvSpPr>
          <p:nvPr>
            <p:ph type="pic" sz="quarter" idx="10"/>
          </p:nvPr>
        </p:nvSpPr>
        <p:spPr/>
      </p:sp>
      <p:sp>
        <p:nvSpPr>
          <p:cNvPr id="5" name="Rectangle: Rounded Corners 4">
            <a:extLst>
              <a:ext uri="{FF2B5EF4-FFF2-40B4-BE49-F238E27FC236}">
                <a16:creationId xmlns:a16="http://schemas.microsoft.com/office/drawing/2014/main" id="{636CABB3-1BB0-419E-BE99-987F27725347}"/>
              </a:ext>
            </a:extLst>
          </p:cNvPr>
          <p:cNvSpPr/>
          <p:nvPr/>
        </p:nvSpPr>
        <p:spPr>
          <a:xfrm>
            <a:off x="402967"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78897D5-3D26-492F-B79F-D900568147F5}"/>
              </a:ext>
            </a:extLst>
          </p:cNvPr>
          <p:cNvSpPr txBox="1"/>
          <p:nvPr/>
        </p:nvSpPr>
        <p:spPr>
          <a:xfrm>
            <a:off x="2331244" y="1659285"/>
            <a:ext cx="7529512" cy="3539430"/>
          </a:xfrm>
          <a:prstGeom prst="rect">
            <a:avLst/>
          </a:prstGeom>
          <a:noFill/>
        </p:spPr>
        <p:txBody>
          <a:bodyPr wrap="square">
            <a:spAutoFit/>
          </a:bodyPr>
          <a:lstStyle/>
          <a:p>
            <a:pPr algn="just" rtl="1"/>
            <a:r>
              <a:rPr lang="ar-EG" sz="2800" dirty="0">
                <a:effectLst/>
                <a:latin typeface="Calibri" panose="020F0502020204030204" pitchFamily="34" charset="0"/>
                <a:ea typeface="Calibri" panose="020F0502020204030204" pitchFamily="34" charset="0"/>
                <a:cs typeface="Arial" panose="020B0604020202020204" pitchFamily="34" charset="0"/>
              </a:rPr>
              <a:t>يُلاحظ من التعريف السابق أنه تم حصر استخدام تقنيات الانترنت في نشر المعلومات للجمهور بدون وسيط وهذا ما امتازت به العلاقات العامة التفاعلية في أنها وفرت طريقًا جديدًا لممارسي العلاقات العامة بالمنظمات للوصول إلى الجمهور بشكل مباشر، وبالتالي قامت بإلغاء عملية فلترة المعلومات التي كان يقوم بها القائم بالاتصال في وسائل الاعلام التقليدية؛ لكن لم يتطرق التعريف إلى أن الجزء الأساسي للتفاعلية ألا وهو الحوار مع جماهير المنظمات. </a:t>
            </a:r>
            <a:endParaRPr lang="en-US" sz="2800" dirty="0"/>
          </a:p>
        </p:txBody>
      </p:sp>
      <p:pic>
        <p:nvPicPr>
          <p:cNvPr id="7" name="Picture 6">
            <a:extLst>
              <a:ext uri="{FF2B5EF4-FFF2-40B4-BE49-F238E27FC236}">
                <a16:creationId xmlns:a16="http://schemas.microsoft.com/office/drawing/2014/main" id="{24484204-7ABA-4667-BB51-F30423BB69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197" y="-1769715"/>
            <a:ext cx="4848606" cy="6858000"/>
          </a:xfrm>
          <a:prstGeom prst="rect">
            <a:avLst/>
          </a:prstGeom>
        </p:spPr>
      </p:pic>
    </p:spTree>
    <p:extLst>
      <p:ext uri="{BB962C8B-B14F-4D97-AF65-F5344CB8AC3E}">
        <p14:creationId xmlns:p14="http://schemas.microsoft.com/office/powerpoint/2010/main" val="3654053918"/>
      </p:ext>
    </p:extLst>
  </p:cSld>
  <p:clrMapOvr>
    <a:masterClrMapping/>
  </p:clrMapOvr>
  <mc:AlternateContent xmlns:mc="http://schemas.openxmlformats.org/markup-compatibility/2006" xmlns:p14="http://schemas.microsoft.com/office/powerpoint/2010/main">
    <mc:Choice Requires="p14">
      <p:transition spd="slow" p14:dur="2000" advTm="49352"/>
    </mc:Choice>
    <mc:Fallback xmlns="">
      <p:transition spd="slow" advTm="4935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1058" y="1774848"/>
            <a:ext cx="10969883" cy="4679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37573"/>
            <a:ext cx="10541000" cy="4679358"/>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Calibri" panose="020F0502020204030204" pitchFamily="34" charset="0"/>
                <a:ea typeface="Calibri" panose="020F0502020204030204" pitchFamily="34" charset="0"/>
                <a:cs typeface="Arial" panose="020B0604020202020204" pitchFamily="34" charset="0"/>
              </a:rPr>
              <a:t>والعلاقات العامة الرقمية وإن تعددت وكثرت تعريفاتها فهي وفق تعريف جمعية العلاقات العامة الدولية والمعهد البريطاني للعلاقات العامة قيام الإدارة المعنية «العلاقات العامة»، </a:t>
            </a:r>
            <a:r>
              <a:rPr lang="ar-EG" sz="2800" b="1" dirty="0">
                <a:effectLst/>
                <a:latin typeface="Calibri" panose="020F0502020204030204" pitchFamily="34" charset="0"/>
                <a:ea typeface="Calibri" panose="020F0502020204030204" pitchFamily="34" charset="0"/>
                <a:cs typeface="Arial" panose="020B0604020202020204" pitchFamily="34" charset="0"/>
              </a:rPr>
              <a:t>بتوظيف وتسخير تقنيات الاتصال الحديث وقنوات الإعلام الرقمي لتنفيذ أنشطتها، وذلك لتحقيق أهداف المؤسسة مع الجمهور أو المجتمع.</a:t>
            </a:r>
            <a:r>
              <a:rPr lang="ar-EG" sz="2800" dirty="0">
                <a:effectLst/>
                <a:latin typeface="Calibri" panose="020F0502020204030204" pitchFamily="34" charset="0"/>
                <a:ea typeface="Calibri" panose="020F0502020204030204" pitchFamily="34" charset="0"/>
                <a:cs typeface="Arial" panose="020B0604020202020204" pitchFamily="34" charset="0"/>
              </a:rPr>
              <a:t> لذلك يعرف المؤلفان العلاقات العامة التفاعلية على أنها </a:t>
            </a:r>
            <a:r>
              <a:rPr lang="ar-EG" sz="2800" b="1" dirty="0">
                <a:effectLst/>
                <a:latin typeface="Calibri" panose="020F0502020204030204" pitchFamily="34" charset="0"/>
                <a:ea typeface="Calibri" panose="020F0502020204030204" pitchFamily="34" charset="0"/>
                <a:cs typeface="Arial" panose="020B0604020202020204" pitchFamily="34" charset="0"/>
              </a:rPr>
              <a:t>"عملية توظيف تقنيات الاتصال التفاعلي من شبكة الانترنت وخدماتها المتمثلة بالمواقع الإلكترونية، ووسائل التواصل الاجتماعي في ممارسة أنشطة العلاقات العامة والتي تتضمن إجراء بحوث ونشر معلومات وأخبار وأنشطة المنظمة، وقيامها بالاتصال الحواري مع جماهيرها من خلال هذه التقنيات ومراقبة ردود أفعالهم حول الخدمات والأنشطة التي تقدمها؛ بهدف إقامة الفهم المتبادل المشترك وبناء العلاقات بين المنظمة وجماهيرها</a:t>
            </a:r>
            <a:r>
              <a:rPr lang="ar-EG" sz="2800" b="1" dirty="0">
                <a:latin typeface="Calibri" panose="020F0502020204030204" pitchFamily="34" charset="0"/>
                <a:ea typeface="Calibri" panose="020F0502020204030204" pitchFamily="34" charset="0"/>
                <a:cs typeface="Arial" panose="020B0604020202020204" pitchFamily="34" charset="0"/>
              </a:rPr>
              <a:t>"</a:t>
            </a:r>
            <a:r>
              <a:rPr lang="ar-EG" sz="2800" b="1" dirty="0">
                <a:effectLst/>
                <a:latin typeface="Calibri" panose="020F0502020204030204" pitchFamily="34" charset="0"/>
                <a:ea typeface="Calibri" panose="020F0502020204030204" pitchFamily="34" charset="0"/>
                <a:cs typeface="Arial" panose="020B0604020202020204" pitchFamily="34" charset="0"/>
              </a:rPr>
              <a:t>.</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59373653-6BB1-4C9F-85E6-BC471DBEC8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8136" y="-1213862"/>
            <a:ext cx="3431362" cy="485341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94924"/>
    </mc:Choice>
    <mc:Fallback xmlns="">
      <p:transition advTm="9492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00050" y="647700"/>
            <a:ext cx="1109662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590550" y="925361"/>
            <a:ext cx="10839450" cy="4364336"/>
          </a:xfrm>
          <a:prstGeom prst="rect">
            <a:avLst/>
          </a:prstGeom>
          <a:noFill/>
        </p:spPr>
        <p:txBody>
          <a:bodyPr wrap="square" rtlCol="0">
            <a:spAutoFit/>
          </a:bodyPr>
          <a:lstStyle/>
          <a:p>
            <a:pPr marL="0" marR="0" algn="just" rtl="1">
              <a:lnSpc>
                <a:spcPct val="107000"/>
              </a:lnSpc>
              <a:spcBef>
                <a:spcPts val="1200"/>
              </a:spcBef>
              <a:spcAft>
                <a:spcPts val="0"/>
              </a:spcAft>
            </a:pPr>
            <a:r>
              <a:rPr lang="ar-EG" sz="2800" b="0" u="none" strike="noStrike" dirty="0">
                <a:solidFill>
                  <a:srgbClr val="2F5496"/>
                </a:solidFill>
                <a:effectLst/>
                <a:latin typeface="Adobe Arabic" panose="02040503050201020203" pitchFamily="18" charset="-78"/>
                <a:ea typeface="Times New Roman" panose="02020603050405020304" pitchFamily="18" charset="0"/>
                <a:cs typeface="Times New Roman" panose="02020603050405020304" pitchFamily="18" charset="0"/>
              </a:rPr>
              <a:t>‎</a:t>
            </a:r>
            <a:r>
              <a:rPr lang="ar-EG" sz="2800" b="1" u="sng" dirty="0">
                <a:solidFill>
                  <a:srgbClr val="2F5496"/>
                </a:solidFill>
                <a:effectLst/>
                <a:latin typeface="Adobe Arabic" panose="02040503050201020203" pitchFamily="18" charset="-78"/>
                <a:ea typeface="Times New Roman" panose="02020603050405020304" pitchFamily="18" charset="0"/>
                <a:cs typeface="Times New Roman" panose="02020603050405020304" pitchFamily="18" charset="0"/>
              </a:rPr>
              <a:t>ثانيًا: فوائد استخدام وسائل التواصل الاجتماعي في ممارسة أنشطة العلاقات العامة</a:t>
            </a:r>
            <a:endParaRPr lang="en-US" sz="2800" b="1" u="sng" dirty="0">
              <a:solidFill>
                <a:srgbClr val="2F5496"/>
              </a:solidFill>
              <a:effectLst/>
              <a:latin typeface="Adobe Arabic" panose="02040503050201020203" pitchFamily="18" charset="-78"/>
              <a:ea typeface="Times New Roman" panose="02020603050405020304" pitchFamily="18" charset="0"/>
              <a:cs typeface="Times New Roman" panose="02020603050405020304" pitchFamily="18" charset="0"/>
            </a:endParaRPr>
          </a:p>
          <a:p>
            <a:pPr marL="0" marR="0" algn="just" rtl="1">
              <a:lnSpc>
                <a:spcPct val="107000"/>
              </a:lnSpc>
              <a:spcBef>
                <a:spcPts val="1200"/>
              </a:spcBef>
              <a:spcAft>
                <a:spcPts val="0"/>
              </a:spcAft>
            </a:pPr>
            <a:r>
              <a:rPr lang="ar-SA" sz="2800" dirty="0">
                <a:effectLst/>
                <a:latin typeface="Calibri" panose="020F0502020204030204" pitchFamily="34" charset="0"/>
                <a:ea typeface="Calibri" panose="020F0502020204030204" pitchFamily="34" charset="0"/>
                <a:cs typeface="Times New Roman" panose="02020603050405020304" pitchFamily="18" charset="0"/>
              </a:rPr>
              <a:t>لقد أثرت التطورات التكنولوجية الذكية تأثيرًا مباشرًا وملموسًا على الاستخدامات المختلفة لوسائل الإعلام بصفة عامة، وعلى وسائل التواصل الاجتماعي بصفة خاصة؛ حيث أصبحت وسائل التواصل الإجتماعي تمتلك إمكانيات ومزايا هائلة، ووفرت للعاملين في مجال العلاقات العامة استحداث طرائق وأساليب جديدة في التواصل مع الجماهير وتحقيق التفاعلية الحوارية البناءة، الأمر الذي ينعكس إيجابا على بناء علاقات استراتيجية مع الجماهير مبنية على الحوار المسؤول والبناء؛ بهدف تحقيق السمعة والمكانة الجيدة، الأمر الذي يؤثر تأثيرًا مباشرًا على ترسيخ السمعة والصورة الذهنية والعلامة التجارية المرغوبة للشركات والمنظمات والمنشآت على اختلاف أنواعها وأشكالها.</a:t>
            </a:r>
            <a:endParaRPr lang="en-US" sz="2800" b="1" u="sng" dirty="0">
              <a:solidFill>
                <a:srgbClr val="2F5496"/>
              </a:solidFill>
              <a:effectLst/>
              <a:latin typeface="Adobe Arabic" panose="02040503050201020203" pitchFamily="18" charset="-78"/>
              <a:ea typeface="Times New Roman" panose="02020603050405020304" pitchFamily="18" charset="0"/>
              <a:cs typeface="Adobe Arabic" panose="02040503050201020203" pitchFamily="18" charset="-78"/>
            </a:endParaRPr>
          </a:p>
        </p:txBody>
      </p:sp>
      <p:pic>
        <p:nvPicPr>
          <p:cNvPr id="3" name="Picture 2">
            <a:extLst>
              <a:ext uri="{FF2B5EF4-FFF2-40B4-BE49-F238E27FC236}">
                <a16:creationId xmlns:a16="http://schemas.microsoft.com/office/drawing/2014/main" id="{88220223-29EA-4F0E-915E-4A800A01A1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590" y="3002752"/>
            <a:ext cx="3626353" cy="5129212"/>
          </a:xfrm>
          <a:prstGeom prst="rect">
            <a:avLst/>
          </a:prstGeom>
        </p:spPr>
      </p:pic>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138212"/>
    </mc:Choice>
    <mc:Fallback xmlns="">
      <p:transition spd="slow" advTm="13821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3539430"/>
          </a:xfrm>
          <a:prstGeom prst="rect">
            <a:avLst/>
          </a:prstGeom>
          <a:noFill/>
        </p:spPr>
        <p:txBody>
          <a:bodyPr wrap="square" rtlCol="0">
            <a:spAutoFit/>
          </a:bodyPr>
          <a:lstStyle/>
          <a:p>
            <a:pPr algn="just" rtl="1"/>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وبحسب هيل ووايت فإن ما يدفع ممارسي العلاقات العامة للحفاظ على توظيفهم لوسائل التواصل الاجتماعي وجعله ضمن أولويات عملهم هو القيمة المتوقعة "الفوائد المتوقعة" من هذه الوسائل الاتصالية، بمعنى أن وسائل التواصل الاجتماعية ستضيف قيمة إلى استراتيجيات العلاقات العامة ومن أهم الفوائد التي يتوقعها ممارسي العلاقات العامة من وسائل التواصل الاجتماعي:</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algn="just" rtl="1"/>
            <a:endParaRPr lang="en-US" sz="2800" dirty="0">
              <a:latin typeface="Dubai" panose="020B0503030403030204" pitchFamily="34" charset="-78"/>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208F955-C4A6-410D-A5C9-ABB9A10FC8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989" y="2516977"/>
            <a:ext cx="3626353" cy="5129212"/>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17840"/>
    </mc:Choice>
    <mc:Fallback xmlns="">
      <p:transition spd="slow" advTm="178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2EEA0ED-0641-461F-951F-5622944D9146}"/>
              </a:ext>
            </a:extLst>
          </p:cNvPr>
          <p:cNvSpPr/>
          <p:nvPr/>
        </p:nvSpPr>
        <p:spPr>
          <a:xfrm>
            <a:off x="371475" y="1085850"/>
            <a:ext cx="11201399" cy="5429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9EDC295C-041D-4196-8512-BF71580820C1}"/>
              </a:ext>
            </a:extLst>
          </p:cNvPr>
          <p:cNvSpPr txBox="1">
            <a:spLocks/>
          </p:cNvSpPr>
          <p:nvPr/>
        </p:nvSpPr>
        <p:spPr>
          <a:xfrm>
            <a:off x="838200" y="1253331"/>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dirty="0">
                <a:latin typeface="Dubai" panose="020B0503030403030204" pitchFamily="34" charset="-78"/>
                <a:ea typeface="Times New Roman" panose="02020603050405020304" pitchFamily="18" charset="0"/>
                <a:cs typeface="Dubai" panose="020B0503030403030204" pitchFamily="34" charset="-78"/>
              </a:rPr>
              <a:t>1- </a:t>
            </a:r>
            <a:r>
              <a:rPr lang="ar-EG" b="1" dirty="0">
                <a:latin typeface="Dubai" panose="020B0503030403030204" pitchFamily="34" charset="-78"/>
                <a:ea typeface="Times New Roman" panose="02020603050405020304" pitchFamily="18" charset="0"/>
                <a:cs typeface="Dubai" panose="020B0503030403030204" pitchFamily="34" charset="-78"/>
              </a:rPr>
              <a:t>إثبات القدرة التنافسية: </a:t>
            </a:r>
            <a:r>
              <a:rPr lang="ar-EG" dirty="0">
                <a:latin typeface="Dubai" panose="020B0503030403030204" pitchFamily="34" charset="-78"/>
                <a:ea typeface="Times New Roman" panose="02020603050405020304" pitchFamily="18" charset="0"/>
                <a:cs typeface="Dubai" panose="020B0503030403030204" pitchFamily="34" charset="-78"/>
              </a:rPr>
              <a:t>بمعنى امتلاك المنظمة لوسائل التواصل الاجتماعي يجعلها تظهر أمام منافسينها بأنها تمتلك المهارات التكنولوجة والأدوات الصحيحة والمناسبة لتواصلها مع جماهيرها.</a:t>
            </a:r>
            <a:endParaRPr lang="ar-EG" b="1" u="sng" dirty="0">
              <a:latin typeface="Dubai" panose="020B0503030403030204" pitchFamily="34" charset="-78"/>
              <a:ea typeface="Times New Roman" panose="02020603050405020304" pitchFamily="18" charset="0"/>
              <a:cs typeface="Dubai" panose="020B0503030403030204" pitchFamily="34" charset="-78"/>
            </a:endParaRPr>
          </a:p>
          <a:p>
            <a:pPr marL="0" indent="0" algn="just" rtl="1">
              <a:lnSpc>
                <a:spcPct val="107000"/>
              </a:lnSpc>
              <a:spcBef>
                <a:spcPts val="1200"/>
              </a:spcBef>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2- </a:t>
            </a:r>
            <a:r>
              <a:rPr lang="ar-EG" b="1" dirty="0">
                <a:latin typeface="Dubai" panose="020B0503030403030204" pitchFamily="34" charset="-78"/>
                <a:ea typeface="Calibri" panose="020F0502020204030204" pitchFamily="34" charset="0"/>
                <a:cs typeface="Dubai" panose="020B0503030403030204" pitchFamily="34" charset="-78"/>
              </a:rPr>
              <a:t>دعم واستكمال أنشطة العلاقات الإعلامية: </a:t>
            </a:r>
            <a:r>
              <a:rPr lang="ar-EG" dirty="0">
                <a:latin typeface="Dubai" panose="020B0503030403030204" pitchFamily="34" charset="-78"/>
                <a:ea typeface="Calibri" panose="020F0502020204030204" pitchFamily="34" charset="0"/>
                <a:cs typeface="Dubai" panose="020B0503030403030204" pitchFamily="34" charset="-78"/>
              </a:rPr>
              <a:t>حيث تعزز وسائل التواصل الاجتماعية للمنظمة أداء أدوات ووسائل العلاقات العامة الأخرى التي يستخدمها الممارسون فوسائل التواصل الاجتماعي تقدم معلومات إضافية، وطريقة سهلة للوصول إلى المنظمة وأنشطتها وخدماتها، وتعتب البيانات والنشرات الإخبارية أحد أكثر أدوات العلاقات العامة الأكثر أهمية في عصرنا هذا والتي أصبحت عملية نشرها سهلة من خلال عرضها على هذه الوسائل والتي تُعد مصدرًا ومرجعًا معلوماتيًا مهمًا لوسائل الإعلام، فتقوم وسائل الاعلام بنشر هذه النشرات والبيانات المنشورة على وسائل التواصل الاجتماعي الخاصة بالمنظمة إلى الجماهير المختلفة. </a:t>
            </a:r>
            <a:endParaRPr lang="en-US" dirty="0">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Bef>
                <a:spcPts val="0"/>
              </a:spcBef>
              <a:spcAft>
                <a:spcPts val="800"/>
              </a:spcAft>
              <a:buFontTx/>
              <a:buChar char="-"/>
            </a:pPr>
            <a:br>
              <a:rPr lang="ar-EG" dirty="0">
                <a:latin typeface="Dubai" panose="020B0503030403030204" pitchFamily="34" charset="-78"/>
                <a:ea typeface="Calibri" panose="020F0502020204030204" pitchFamily="34" charset="0"/>
                <a:cs typeface="Dubai" panose="020B0503030403030204" pitchFamily="34" charset="-78"/>
              </a:rPr>
            </a:br>
            <a:br>
              <a:rPr lang="ar-EG"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6F92098F-178D-4943-A567-44AFE55812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225" y="-740573"/>
            <a:ext cx="2268850" cy="3209123"/>
          </a:xfrm>
          <a:prstGeom prst="rect">
            <a:avLst/>
          </a:prstGeom>
        </p:spPr>
      </p:pic>
    </p:spTree>
    <p:extLst>
      <p:ext uri="{BB962C8B-B14F-4D97-AF65-F5344CB8AC3E}">
        <p14:creationId xmlns:p14="http://schemas.microsoft.com/office/powerpoint/2010/main" val="3371440033"/>
      </p:ext>
    </p:extLst>
  </p:cSld>
  <p:clrMapOvr>
    <a:masterClrMapping/>
  </p:clrMapOvr>
  <mc:AlternateContent xmlns:mc="http://schemas.openxmlformats.org/markup-compatibility/2006" xmlns:p14="http://schemas.microsoft.com/office/powerpoint/2010/main">
    <mc:Choice Requires="p14">
      <p:transition spd="slow" p14:dur="2000" advTm="121375"/>
    </mc:Choice>
    <mc:Fallback xmlns="">
      <p:transition spd="slow" advTm="12137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425248B-D6FF-40D7-8C0A-4381E0FA2AA8}"/>
              </a:ext>
            </a:extLst>
          </p:cNvPr>
          <p:cNvSpPr/>
          <p:nvPr/>
        </p:nvSpPr>
        <p:spPr>
          <a:xfrm>
            <a:off x="416719" y="935830"/>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29C9E2BC-F301-4A84-BB51-7DD251CF75FC}"/>
              </a:ext>
            </a:extLst>
          </p:cNvPr>
          <p:cNvSpPr txBox="1">
            <a:spLocks/>
          </p:cNvSpPr>
          <p:nvPr/>
        </p:nvSpPr>
        <p:spPr>
          <a:xfrm>
            <a:off x="838200" y="1253331"/>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3</a:t>
            </a:r>
            <a:r>
              <a:rPr lang="ar-EG" b="1" dirty="0">
                <a:latin typeface="Dubai" panose="020B0503030403030204" pitchFamily="34" charset="-78"/>
                <a:ea typeface="Calibri" panose="020F0502020204030204" pitchFamily="34" charset="0"/>
                <a:cs typeface="Dubai" panose="020B0503030403030204" pitchFamily="34" charset="-78"/>
              </a:rPr>
              <a:t>- فرصة للوصول إلى جماهير مختلفة وجديدة: </a:t>
            </a:r>
            <a:r>
              <a:rPr lang="ar-EG" dirty="0">
                <a:latin typeface="Dubai" panose="020B0503030403030204" pitchFamily="34" charset="-78"/>
                <a:ea typeface="Calibri" panose="020F0502020204030204" pitchFamily="34" charset="0"/>
                <a:cs typeface="Dubai" panose="020B0503030403030204" pitchFamily="34" charset="-78"/>
              </a:rPr>
              <a:t>يَعْتَبِرُ ممارسي العلاقات العامة وسائل التواصل الاجتماعية وسيلة سهلة وأقل تكلفة من وسائل الاعلام التقليدية للوصول إلى جماهير مختلفة وجديدة والتواصل معهم، حيث مكنت شبكات التواصل الاجتماعي المؤسسات والشركات ومن في حكمهم من استقطاب أعدادٍ كبيرةٍ من الجماهير الذين يتقنون التعامل مع التكنولوجيا الذكية وشبكات التواصل الاجتماعي، حيث يُقدر عدد مستخدمي قنوات التواصل الاجتماعي بمئات الملايين من الناس حسب الإحصائيات الحديثة، والذين يقضون أوقاتًا طويلةً في تعقب وسائل التواصل الاجتماعي.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EG"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56554EAD-365A-4EA5-8392-8D0EE14B81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977" y="2859877"/>
            <a:ext cx="3626353" cy="5129212"/>
          </a:xfrm>
          <a:prstGeom prst="rect">
            <a:avLst/>
          </a:prstGeom>
        </p:spPr>
      </p:pic>
    </p:spTree>
    <p:extLst>
      <p:ext uri="{BB962C8B-B14F-4D97-AF65-F5344CB8AC3E}">
        <p14:creationId xmlns:p14="http://schemas.microsoft.com/office/powerpoint/2010/main" val="1126926646"/>
      </p:ext>
    </p:extLst>
  </p:cSld>
  <p:clrMapOvr>
    <a:masterClrMapping/>
  </p:clrMapOvr>
  <mc:AlternateContent xmlns:mc="http://schemas.openxmlformats.org/markup-compatibility/2006" xmlns:p14="http://schemas.microsoft.com/office/powerpoint/2010/main">
    <mc:Choice Requires="p14">
      <p:transition spd="slow" p14:dur="2000" advTm="80001"/>
    </mc:Choice>
    <mc:Fallback xmlns="">
      <p:transition spd="slow" advTm="8000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625205C-53C0-409E-AD4D-8999F58638A8}"/>
              </a:ext>
            </a:extLst>
          </p:cNvPr>
          <p:cNvSpPr/>
          <p:nvPr/>
        </p:nvSpPr>
        <p:spPr>
          <a:xfrm>
            <a:off x="531019" y="919163"/>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F5924122-03F4-414A-A77E-D6D3B3F44669}"/>
              </a:ext>
            </a:extLst>
          </p:cNvPr>
          <p:cNvSpPr txBox="1">
            <a:spLocks/>
          </p:cNvSpPr>
          <p:nvPr/>
        </p:nvSpPr>
        <p:spPr>
          <a:xfrm>
            <a:off x="838199" y="1587499"/>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b="1" dirty="0">
                <a:latin typeface="Dubai" panose="020B0503030403030204" pitchFamily="34" charset="-78"/>
                <a:ea typeface="Calibri" panose="020F0502020204030204" pitchFamily="34" charset="0"/>
                <a:cs typeface="Dubai" panose="020B0503030403030204" pitchFamily="34" charset="-78"/>
              </a:rPr>
              <a:t>4- بناء وتوطيد العلاقات مع جماهير المنظمة: </a:t>
            </a:r>
            <a:r>
              <a:rPr lang="ar-EG" dirty="0">
                <a:latin typeface="Dubai" panose="020B0503030403030204" pitchFamily="34" charset="-78"/>
                <a:ea typeface="Calibri" panose="020F0502020204030204" pitchFamily="34" charset="0"/>
                <a:cs typeface="Dubai" panose="020B0503030403030204" pitchFamily="34" charset="-78"/>
              </a:rPr>
              <a:t>يُنظر إلى وسائل التواصل الاجتماعي كوسيلة لتعزيز العلاقات والحفاظ عليها، وكأداة لبناء الفهم المشترك المتبادل بين المنظمة وجماهيرها، ويرجع ذلك إلى الأدوات الاتصالية التفاعلية المتاحة على هذه الوسائل حيث فرضت شبكات التواصل الاجتماعي على ممارسي العلاقات العامة التفاعل والتفاعلية مع الجماهير المختلفة، وفرضت عليهم تحديًا كبيرًا بسبب فقدان السيطرة والتحكم في الرسائل الاتصالية التي تصل إلى الجماهير، ومن الجماهير إليها من خلال هذه الشبكات وهذا بحد ذاته أصبح تحديًا كبيرًا للعاملين في مجال العلاقات العامة.</a:t>
            </a:r>
            <a:endParaRPr lang="en-US" dirty="0"/>
          </a:p>
        </p:txBody>
      </p:sp>
      <p:pic>
        <p:nvPicPr>
          <p:cNvPr id="6" name="Picture 5">
            <a:extLst>
              <a:ext uri="{FF2B5EF4-FFF2-40B4-BE49-F238E27FC236}">
                <a16:creationId xmlns:a16="http://schemas.microsoft.com/office/drawing/2014/main" id="{9A069E1B-F488-4D3F-A891-D5A5050C5D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4578" y="2888452"/>
            <a:ext cx="3626353" cy="5129212"/>
          </a:xfrm>
          <a:prstGeom prst="rect">
            <a:avLst/>
          </a:prstGeom>
        </p:spPr>
      </p:pic>
    </p:spTree>
    <p:extLst>
      <p:ext uri="{BB962C8B-B14F-4D97-AF65-F5344CB8AC3E}">
        <p14:creationId xmlns:p14="http://schemas.microsoft.com/office/powerpoint/2010/main" val="2366011927"/>
      </p:ext>
    </p:extLst>
  </p:cSld>
  <p:clrMapOvr>
    <a:masterClrMapping/>
  </p:clrMapOvr>
  <mc:AlternateContent xmlns:mc="http://schemas.openxmlformats.org/markup-compatibility/2006" xmlns:p14="http://schemas.microsoft.com/office/powerpoint/2010/main">
    <mc:Choice Requires="p14">
      <p:transition spd="slow" p14:dur="2000" advTm="90702"/>
    </mc:Choice>
    <mc:Fallback xmlns="">
      <p:transition spd="slow" advTm="9070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77D0A35-F291-4A75-BD04-74F70712878C}"/>
              </a:ext>
            </a:extLst>
          </p:cNvPr>
          <p:cNvSpPr/>
          <p:nvPr/>
        </p:nvSpPr>
        <p:spPr>
          <a:xfrm>
            <a:off x="414338" y="1082674"/>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FEDFEC1D-F191-4386-98AD-22E11471E5FB}"/>
              </a:ext>
            </a:extLst>
          </p:cNvPr>
          <p:cNvSpPr txBox="1">
            <a:spLocks/>
          </p:cNvSpPr>
          <p:nvPr/>
        </p:nvSpPr>
        <p:spPr>
          <a:xfrm>
            <a:off x="721518" y="1557336"/>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b="1" dirty="0">
                <a:latin typeface="Dubai" panose="020B0503030403030204" pitchFamily="34" charset="-78"/>
                <a:ea typeface="Calibri" panose="020F0502020204030204" pitchFamily="34" charset="0"/>
                <a:cs typeface="Dubai" panose="020B0503030403030204" pitchFamily="34" charset="-78"/>
              </a:rPr>
              <a:t>5- تطوير المهارات الشخصية: </a:t>
            </a:r>
            <a:r>
              <a:rPr lang="ar-EG" dirty="0">
                <a:latin typeface="Dubai" panose="020B0503030403030204" pitchFamily="34" charset="-78"/>
                <a:ea typeface="Calibri" panose="020F0502020204030204" pitchFamily="34" charset="0"/>
                <a:cs typeface="Dubai" panose="020B0503030403030204" pitchFamily="34" charset="-78"/>
              </a:rPr>
              <a:t>فالمنظمة ليست المستفيد الوحيد من استخدام وتوظيف وسائل التواصل الاجتماعي؛ إذ أن توظيف ممارسي العلاقات العامة لتلك الوسائل يعود بالنفع عليهم أيضًا، حيث يكتسبون مهارات جديدة تشكل منافع شخصية لهم، واكتسابهم مهارات جديدة تساعدهم على تأدية عملهم على أكمل وجه.</a:t>
            </a:r>
          </a:p>
          <a:p>
            <a:pPr marL="0" indent="0" algn="just" rtl="1">
              <a:buNone/>
            </a:pPr>
            <a:r>
              <a:rPr lang="ar-EG" dirty="0">
                <a:latin typeface="Dubai" panose="020B0503030403030204" pitchFamily="34" charset="-78"/>
                <a:ea typeface="Calibri" panose="020F0502020204030204" pitchFamily="34" charset="0"/>
                <a:cs typeface="Dubai" panose="020B0503030403030204" pitchFamily="34" charset="-78"/>
              </a:rPr>
              <a:t> </a:t>
            </a:r>
            <a:r>
              <a:rPr lang="ar-EG" b="1" dirty="0">
                <a:latin typeface="Dubai" panose="020B0503030403030204" pitchFamily="34" charset="-78"/>
                <a:ea typeface="Calibri" panose="020F0502020204030204" pitchFamily="34" charset="0"/>
                <a:cs typeface="Dubai" panose="020B0503030403030204" pitchFamily="34" charset="-78"/>
              </a:rPr>
              <a:t>6- المسح البيني: </a:t>
            </a:r>
            <a:r>
              <a:rPr lang="ar-EG" dirty="0">
                <a:latin typeface="Dubai" panose="020B0503030403030204" pitchFamily="34" charset="-78"/>
                <a:ea typeface="Calibri" panose="020F0502020204030204" pitchFamily="34" charset="0"/>
                <a:cs typeface="Dubai" panose="020B0503030403030204" pitchFamily="34" charset="-78"/>
              </a:rPr>
              <a:t>تقوم وسائل التواصل الاجتماعي بعمل مسح للقضايا والموضوعات المتعلقة بالمنظمة والمنشورة على صفحات الفيس بوك، والقيام بعمل تحليل ديموغرافي للصفحات الشخصية للجمهور؛ مما يساعد على توجيه الرسائل التي تلبي احتياجات الجمهور ومتطلباته وتراعي الاختلافات فيما بينهم، وبالتالي معرفة احتياجات ومتطلبات الجماهير المختلفة.</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buFont typeface="Arial" panose="020B0604020202020204" pitchFamily="34" charset="0"/>
              <a:buNone/>
            </a:pPr>
            <a:endParaRPr lang="en-US" dirty="0"/>
          </a:p>
        </p:txBody>
      </p:sp>
      <p:pic>
        <p:nvPicPr>
          <p:cNvPr id="6" name="Picture 5">
            <a:extLst>
              <a:ext uri="{FF2B5EF4-FFF2-40B4-BE49-F238E27FC236}">
                <a16:creationId xmlns:a16="http://schemas.microsoft.com/office/drawing/2014/main" id="{988BBE65-F59C-4105-8A50-EEF942F102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845" y="4168743"/>
            <a:ext cx="2764725" cy="3910502"/>
          </a:xfrm>
          <a:prstGeom prst="rect">
            <a:avLst/>
          </a:prstGeom>
        </p:spPr>
      </p:pic>
    </p:spTree>
    <p:extLst>
      <p:ext uri="{BB962C8B-B14F-4D97-AF65-F5344CB8AC3E}">
        <p14:creationId xmlns:p14="http://schemas.microsoft.com/office/powerpoint/2010/main" val="607441375"/>
      </p:ext>
    </p:extLst>
  </p:cSld>
  <p:clrMapOvr>
    <a:masterClrMapping/>
  </p:clrMapOvr>
  <mc:AlternateContent xmlns:mc="http://schemas.openxmlformats.org/markup-compatibility/2006" xmlns:p14="http://schemas.microsoft.com/office/powerpoint/2010/main">
    <mc:Choice Requires="p14">
      <p:transition spd="slow" p14:dur="2000" advTm="31651"/>
    </mc:Choice>
    <mc:Fallback xmlns="">
      <p:transition spd="slow" advTm="316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F36DF-F840-F931-0E34-13D19225B72E}"/>
              </a:ext>
            </a:extLst>
          </p:cNvPr>
          <p:cNvSpPr>
            <a:spLocks noGrp="1"/>
          </p:cNvSpPr>
          <p:nvPr>
            <p:ph type="title"/>
          </p:nvPr>
        </p:nvSpPr>
        <p:spPr/>
        <p:txBody>
          <a:bodyPr>
            <a:normAutofit/>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ثالثًا: استخدام وسائل التواصل الاجتماعي في ممارسة العلاقات العامة</a:t>
            </a:r>
            <a:endParaRPr lang="en-US" dirty="0"/>
          </a:p>
        </p:txBody>
      </p:sp>
      <p:sp>
        <p:nvSpPr>
          <p:cNvPr id="4" name="Rectangle: Rounded Corners 3">
            <a:extLst>
              <a:ext uri="{FF2B5EF4-FFF2-40B4-BE49-F238E27FC236}">
                <a16:creationId xmlns:a16="http://schemas.microsoft.com/office/drawing/2014/main" id="{F35576F8-BEEB-4F74-81F3-6240671B2C8C}"/>
              </a:ext>
            </a:extLst>
          </p:cNvPr>
          <p:cNvSpPr/>
          <p:nvPr/>
        </p:nvSpPr>
        <p:spPr>
          <a:xfrm>
            <a:off x="531019" y="1731170"/>
            <a:ext cx="10822781"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AC127400-E7CD-454A-8404-880DB00C5379}"/>
              </a:ext>
            </a:extLst>
          </p:cNvPr>
          <p:cNvSpPr txBox="1">
            <a:spLocks/>
          </p:cNvSpPr>
          <p:nvPr/>
        </p:nvSpPr>
        <p:spPr>
          <a:xfrm>
            <a:off x="684609" y="1944143"/>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نعيش اليوم عصر اللغة الرقمية، حيث أصبح هذا العصر رمزا لوفرة المعلومات وتدفقها بسرعة هائلة فهي تؤدي اليوم أدوارًا اجتماعية واقتصادية وسياسية وعلمية وثقافية هامة جدًّا، وأحدثت وسائل الإعلام الجديد طوفانًا معلوماتيا وسرعة في نقل الأحداث التي تجري حول العالم بأكمله، وأعادت تشكيل خارطة العمل الاتصالي والإعلامي في المجتمعات المعاصرة بما تحمله من خصائص</a:t>
            </a:r>
            <a:r>
              <a:rPr lang="en-US" dirty="0">
                <a:latin typeface="Dubai" panose="020B0503030403030204" pitchFamily="34" charset="-78"/>
                <a:ea typeface="Calibri" panose="020F0502020204030204" pitchFamily="34" charset="0"/>
                <a:cs typeface="Dubai" panose="020B0503030403030204" pitchFamily="34" charset="-78"/>
              </a:rPr>
              <a:t> </a:t>
            </a:r>
            <a:r>
              <a:rPr lang="ar-SA" dirty="0">
                <a:latin typeface="Dubai" panose="020B0503030403030204" pitchFamily="34" charset="-78"/>
                <a:ea typeface="Calibri" panose="020F0502020204030204" pitchFamily="34" charset="0"/>
                <a:cs typeface="Dubai" panose="020B0503030403030204" pitchFamily="34" charset="-78"/>
              </a:rPr>
              <a:t>عالمية الاتصال وسرعة الوصول والتفاعل وقلة التكلفة؛ فالخدمات الإعلامية الجديدة التي تعتمد على وسائط البث الرقمية، وهو ثمرة التقدم الناتج عن اندماج الاتصالات وتكنولوجيات المعلومات. </a:t>
            </a:r>
            <a:endParaRPr lang="en-US" dirty="0">
              <a:latin typeface="Dubai" panose="020B0503030403030204" pitchFamily="34" charset="-78"/>
              <a:cs typeface="Dubai" panose="020B0503030403030204" pitchFamily="34" charset="-78"/>
            </a:endParaRPr>
          </a:p>
        </p:txBody>
      </p:sp>
      <p:pic>
        <p:nvPicPr>
          <p:cNvPr id="6" name="Picture 5">
            <a:extLst>
              <a:ext uri="{FF2B5EF4-FFF2-40B4-BE49-F238E27FC236}">
                <a16:creationId xmlns:a16="http://schemas.microsoft.com/office/drawing/2014/main" id="{1113DAA7-DAB6-4B3B-B86A-8695F2FF7C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2861" y="-2063999"/>
            <a:ext cx="4329303" cy="6123484"/>
          </a:xfrm>
          <a:prstGeom prst="rect">
            <a:avLst/>
          </a:prstGeom>
        </p:spPr>
      </p:pic>
    </p:spTree>
    <p:extLst>
      <p:ext uri="{BB962C8B-B14F-4D97-AF65-F5344CB8AC3E}">
        <p14:creationId xmlns:p14="http://schemas.microsoft.com/office/powerpoint/2010/main" val="1100004079"/>
      </p:ext>
    </p:extLst>
  </p:cSld>
  <p:clrMapOvr>
    <a:masterClrMapping/>
  </p:clrMapOvr>
  <mc:AlternateContent xmlns:mc="http://schemas.openxmlformats.org/markup-compatibility/2006" xmlns:p14="http://schemas.microsoft.com/office/powerpoint/2010/main">
    <mc:Choice Requires="p14">
      <p:transition spd="slow" p14:dur="2000" advTm="102219"/>
    </mc:Choice>
    <mc:Fallback xmlns="">
      <p:transition spd="slow" advTm="10221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8775B05-62DB-446C-8A68-E43232F63B34}"/>
              </a:ext>
            </a:extLst>
          </p:cNvPr>
          <p:cNvSpPr/>
          <p:nvPr/>
        </p:nvSpPr>
        <p:spPr>
          <a:xfrm>
            <a:off x="684609" y="1692275"/>
            <a:ext cx="10822781"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3B320B14-7791-421A-B7C7-4A09F0D3CB5E}"/>
              </a:ext>
            </a:extLst>
          </p:cNvPr>
          <p:cNvSpPr txBox="1">
            <a:spLocks/>
          </p:cNvSpPr>
          <p:nvPr/>
        </p:nvSpPr>
        <p:spPr>
          <a:xfrm>
            <a:off x="838200" y="296545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dirty="0">
                <a:latin typeface="Dubai" panose="020B0503030403030204" pitchFamily="34" charset="-78"/>
                <a:ea typeface="Calibri" panose="020F0502020204030204" pitchFamily="34" charset="0"/>
                <a:cs typeface="Dubai" panose="020B0503030403030204" pitchFamily="34" charset="-78"/>
              </a:rPr>
              <a:t>وقد ساهمت التطورات المتلاحقة في شبكة الإنترنت في إيجاد شكل جديد من الإعلام، تعددت تصنيفاته ومسمياته لدى المهتمين والمختصين الإعلاميين، الذي أطلقوا عليه الإعلام الجديد، والإعلام البديل، الذي يشمل الشبكات الاجتماعية الافتراضية والمدونات والمنتديات الإلكترونية والمجموعات البريدية، وغيرها من الأشكال والأنواع المتعددة.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p>
        </p:txBody>
      </p:sp>
      <p:pic>
        <p:nvPicPr>
          <p:cNvPr id="7" name="Picture 6">
            <a:extLst>
              <a:ext uri="{FF2B5EF4-FFF2-40B4-BE49-F238E27FC236}">
                <a16:creationId xmlns:a16="http://schemas.microsoft.com/office/drawing/2014/main" id="{BD19C27C-1FAC-4064-ADE6-8DEDE8B1B6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961" y="-982365"/>
            <a:ext cx="4329303" cy="6123484"/>
          </a:xfrm>
          <a:prstGeom prst="rect">
            <a:avLst/>
          </a:prstGeom>
        </p:spPr>
      </p:pic>
    </p:spTree>
    <p:extLst>
      <p:ext uri="{BB962C8B-B14F-4D97-AF65-F5344CB8AC3E}">
        <p14:creationId xmlns:p14="http://schemas.microsoft.com/office/powerpoint/2010/main" val="10310489"/>
      </p:ext>
    </p:extLst>
  </p:cSld>
  <p:clrMapOvr>
    <a:masterClrMapping/>
  </p:clrMapOvr>
  <mc:AlternateContent xmlns:mc="http://schemas.openxmlformats.org/markup-compatibility/2006" xmlns:p14="http://schemas.microsoft.com/office/powerpoint/2010/main">
    <mc:Choice Requires="p14">
      <p:transition spd="slow" p14:dur="2000" advTm="69666"/>
    </mc:Choice>
    <mc:Fallback xmlns="">
      <p:transition spd="slow" advTm="696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049D21-1632-46A9-9E5A-1C7FE6B9DE15}"/>
              </a:ext>
            </a:extLst>
          </p:cNvPr>
          <p:cNvSpPr/>
          <p:nvPr/>
        </p:nvSpPr>
        <p:spPr>
          <a:xfrm>
            <a:off x="531019" y="971550"/>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2AE3B1C7-EAA2-4D9B-9DEF-3859BB1761BE}"/>
              </a:ext>
            </a:extLst>
          </p:cNvPr>
          <p:cNvSpPr txBox="1">
            <a:spLocks/>
          </p:cNvSpPr>
          <p:nvPr/>
        </p:nvSpPr>
        <p:spPr>
          <a:xfrm>
            <a:off x="838199" y="1535112"/>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 وفي سعي العلاقات العامة الحثيث لمواكبة وسائل الإتصال الحديثة وتوظيفها، تعتبر وسائل التواصل الاجتماعي من أهم أدوات العلاقات العامة الإلكترونية الحديثة، حيث تقدم فرصا للمنظمات والشركات للتواصل ونشر الأخبار والأحداث الخاصة بالمؤسسة، ونقلها للجماهير والحوار المباشر معها، ليمتد تاثيرها لإبراز صورة المؤسسة، وتحسين سمعتها، والمساهمة في حل وادارة الأزمات التي تتعرض لها.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r" rtl="1">
              <a:buFont typeface="Arial" panose="020B0604020202020204" pitchFamily="34" charset="0"/>
              <a:buNone/>
            </a:pPr>
            <a:endParaRPr lang="en-US" dirty="0"/>
          </a:p>
        </p:txBody>
      </p:sp>
      <p:pic>
        <p:nvPicPr>
          <p:cNvPr id="6" name="Picture 5">
            <a:extLst>
              <a:ext uri="{FF2B5EF4-FFF2-40B4-BE49-F238E27FC236}">
                <a16:creationId xmlns:a16="http://schemas.microsoft.com/office/drawing/2014/main" id="{A418D08D-3D88-4395-BF4E-8C67E49733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036" y="2357932"/>
            <a:ext cx="3886200" cy="5496747"/>
          </a:xfrm>
          <a:prstGeom prst="rect">
            <a:avLst/>
          </a:prstGeom>
        </p:spPr>
      </p:pic>
    </p:spTree>
    <p:extLst>
      <p:ext uri="{BB962C8B-B14F-4D97-AF65-F5344CB8AC3E}">
        <p14:creationId xmlns:p14="http://schemas.microsoft.com/office/powerpoint/2010/main" val="1797064612"/>
      </p:ext>
    </p:extLst>
  </p:cSld>
  <p:clrMapOvr>
    <a:masterClrMapping/>
  </p:clrMapOvr>
  <mc:AlternateContent xmlns:mc="http://schemas.openxmlformats.org/markup-compatibility/2006" xmlns:p14="http://schemas.microsoft.com/office/powerpoint/2010/main">
    <mc:Choice Requires="p14">
      <p:transition spd="slow" p14:dur="2000" advTm="28057"/>
    </mc:Choice>
    <mc:Fallback xmlns="">
      <p:transition spd="slow" advTm="2805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29D4D50-0421-4C1A-9E92-70CBFF1E6FC1}"/>
              </a:ext>
            </a:extLst>
          </p:cNvPr>
          <p:cNvSpPr/>
          <p:nvPr/>
        </p:nvSpPr>
        <p:spPr>
          <a:xfrm>
            <a:off x="39528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C463AF06-F061-4DA6-AF06-070F6E1BC0F3}"/>
              </a:ext>
            </a:extLst>
          </p:cNvPr>
          <p:cNvSpPr txBox="1">
            <a:spLocks/>
          </p:cNvSpPr>
          <p:nvPr/>
        </p:nvSpPr>
        <p:spPr>
          <a:xfrm>
            <a:off x="838200" y="1253330"/>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ولتوظيف وسائل التواصل الاجتماعي في إنجاز وظائف العلاقات العامة، </a:t>
            </a:r>
            <a:r>
              <a:rPr lang="ar-SA" u="sng" dirty="0">
                <a:latin typeface="Dubai" panose="020B0503030403030204" pitchFamily="34" charset="-78"/>
                <a:ea typeface="Calibri" panose="020F0502020204030204" pitchFamily="34" charset="0"/>
                <a:cs typeface="Dubai" panose="020B0503030403030204" pitchFamily="34" charset="-78"/>
              </a:rPr>
              <a:t>ثمة أربع وظائف مميزة ومتداخلة في ممارسة العلاقات العامة هي البحث، التخطيط، الإتصال والتقويم. </a:t>
            </a:r>
            <a:r>
              <a:rPr lang="ar-SA" dirty="0">
                <a:latin typeface="Dubai" panose="020B0503030403030204" pitchFamily="34" charset="-78"/>
                <a:ea typeface="Calibri" panose="020F0502020204030204" pitchFamily="34" charset="0"/>
                <a:cs typeface="Dubai" panose="020B0503030403030204" pitchFamily="34" charset="-78"/>
              </a:rPr>
              <a:t>وتمثل هذه الوظائف خطوات أو مراحل عملية العلاقات العامة.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r>
              <a:rPr lang="ar-SA" b="1" dirty="0">
                <a:latin typeface="Dubai" panose="020B0503030403030204" pitchFamily="34" charset="-78"/>
                <a:ea typeface="Calibri" panose="020F0502020204030204" pitchFamily="34" charset="0"/>
                <a:cs typeface="Dubai" panose="020B0503030403030204" pitchFamily="34" charset="-78"/>
              </a:rPr>
              <a:t>البحث</a:t>
            </a:r>
            <a:r>
              <a:rPr lang="ar-SA" dirty="0">
                <a:latin typeface="Dubai" panose="020B0503030403030204" pitchFamily="34" charset="-78"/>
                <a:ea typeface="Calibri" panose="020F0502020204030204" pitchFamily="34" charset="0"/>
                <a:cs typeface="Dubai" panose="020B0503030403030204" pitchFamily="34" charset="-78"/>
              </a:rPr>
              <a:t>: تتيح الوسائل التفاعلية الجديدة إمكانات إضافية لإجراء بحوث العلاقات العامة من دراسة وتحليل اتجاهات الجماهير الأساسية من خلال تحليل الصفحات والمنشورات الإلكترونية.</a:t>
            </a:r>
            <a:endParaRPr lang="en-US" dirty="0"/>
          </a:p>
        </p:txBody>
      </p:sp>
      <p:pic>
        <p:nvPicPr>
          <p:cNvPr id="6" name="Picture 5">
            <a:extLst>
              <a:ext uri="{FF2B5EF4-FFF2-40B4-BE49-F238E27FC236}">
                <a16:creationId xmlns:a16="http://schemas.microsoft.com/office/drawing/2014/main" id="{A18523AF-68CC-4E23-B513-920A90CCC8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679326"/>
            <a:ext cx="4329303" cy="6123484"/>
          </a:xfrm>
          <a:prstGeom prst="rect">
            <a:avLst/>
          </a:prstGeom>
        </p:spPr>
      </p:pic>
    </p:spTree>
    <p:extLst>
      <p:ext uri="{BB962C8B-B14F-4D97-AF65-F5344CB8AC3E}">
        <p14:creationId xmlns:p14="http://schemas.microsoft.com/office/powerpoint/2010/main" val="2302609608"/>
      </p:ext>
    </p:extLst>
  </p:cSld>
  <p:clrMapOvr>
    <a:masterClrMapping/>
  </p:clrMapOvr>
  <mc:AlternateContent xmlns:mc="http://schemas.openxmlformats.org/markup-compatibility/2006" xmlns:p14="http://schemas.microsoft.com/office/powerpoint/2010/main">
    <mc:Choice Requires="p14">
      <p:transition spd="slow" p14:dur="2000" advTm="87154"/>
    </mc:Choice>
    <mc:Fallback xmlns="">
      <p:transition spd="slow" advTm="8715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579AD34-0776-485B-B94B-86FF6B4E54CF}"/>
              </a:ext>
            </a:extLst>
          </p:cNvPr>
          <p:cNvSpPr/>
          <p:nvPr/>
        </p:nvSpPr>
        <p:spPr>
          <a:xfrm>
            <a:off x="457202" y="931069"/>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436A6ACA-EB32-4082-9C01-D90730F4210D}"/>
              </a:ext>
            </a:extLst>
          </p:cNvPr>
          <p:cNvSpPr txBox="1">
            <a:spLocks/>
          </p:cNvSpPr>
          <p:nvPr/>
        </p:nvSpPr>
        <p:spPr>
          <a:xfrm>
            <a:off x="838200" y="14057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dirty="0">
                <a:latin typeface="Dubai" panose="020B0503030403030204" pitchFamily="34" charset="-78"/>
                <a:ea typeface="Calibri" panose="020F0502020204030204" pitchFamily="34" charset="0"/>
                <a:cs typeface="Dubai" panose="020B0503030403030204" pitchFamily="34" charset="-78"/>
              </a:rPr>
              <a:t>ويمكن للمنظمات الاستفادة من وسائل التواصل الاجتماعية في مجال البحث من خلال تعليقات الجمهور على ما تنشره المنظمة والاستفادة من آرائهم ومقترحاتهم في تطوير الخدمات والمنتجات إضافة إلى أن هذه التعليقات والاقتراحات تزود الشركات ببيانات ثرية ومتنوعة عن الجماهير المستهدفة والتي تساعد في تطوير الخدمات المقدمة مستقبلًا بشكل يلبي احتياجات ورغبات تلك الجماهير. </a:t>
            </a:r>
            <a:br>
              <a:rPr lang="ar-SA" dirty="0">
                <a:latin typeface="Dubai" panose="020B0503030403030204" pitchFamily="34" charset="-78"/>
                <a:ea typeface="Calibri" panose="020F0502020204030204" pitchFamily="34" charset="0"/>
                <a:cs typeface="Dubai" panose="020B0503030403030204" pitchFamily="34" charset="-78"/>
              </a:rPr>
            </a:br>
            <a:r>
              <a:rPr lang="ar-SA" b="1" dirty="0">
                <a:latin typeface="Dubai" panose="020B0503030403030204" pitchFamily="34" charset="-78"/>
                <a:ea typeface="Calibri" panose="020F0502020204030204" pitchFamily="34" charset="0"/>
                <a:cs typeface="Dubai" panose="020B0503030403030204" pitchFamily="34" charset="-78"/>
              </a:rPr>
              <a:t>التخطيط</a:t>
            </a:r>
            <a:r>
              <a:rPr lang="ar-SA" dirty="0">
                <a:latin typeface="Dubai" panose="020B0503030403030204" pitchFamily="34" charset="-78"/>
                <a:ea typeface="Calibri" panose="020F0502020204030204" pitchFamily="34" charset="0"/>
                <a:cs typeface="Dubai" panose="020B0503030403030204" pitchFamily="34" charset="-78"/>
              </a:rPr>
              <a:t>: التخطيط في العلاقات العامة هو عملية وضع الأهداف الاستراتيجية بشكل قابل للقياس، ويتضمن التخطيط صياغة الأهداف الإجرائية التي تمكن من بلوغ الأهداف الاستراتيجية، وصياغة الاستراتيجيات التي تستخدم لإنجاز الأهداف. </a:t>
            </a:r>
            <a:endParaRPr lang="en-US" dirty="0">
              <a:latin typeface="Dubai" panose="020B0503030403030204" pitchFamily="34" charset="-78"/>
              <a:ea typeface="Calibri" panose="020F0502020204030204" pitchFamily="34" charset="0"/>
              <a:cs typeface="Dubai" panose="020B0503030403030204" pitchFamily="34" charset="-78"/>
            </a:endParaRPr>
          </a:p>
          <a:p>
            <a:pPr algn="just" rtl="1"/>
            <a:endParaRPr lang="en-US" dirty="0"/>
          </a:p>
        </p:txBody>
      </p:sp>
      <p:pic>
        <p:nvPicPr>
          <p:cNvPr id="6" name="Picture 5">
            <a:extLst>
              <a:ext uri="{FF2B5EF4-FFF2-40B4-BE49-F238E27FC236}">
                <a16:creationId xmlns:a16="http://schemas.microsoft.com/office/drawing/2014/main" id="{7747961B-DAB3-493A-88CC-1389238D5C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2" y="2871178"/>
            <a:ext cx="3514723" cy="4971320"/>
          </a:xfrm>
          <a:prstGeom prst="rect">
            <a:avLst/>
          </a:prstGeom>
        </p:spPr>
      </p:pic>
    </p:spTree>
    <p:extLst>
      <p:ext uri="{BB962C8B-B14F-4D97-AF65-F5344CB8AC3E}">
        <p14:creationId xmlns:p14="http://schemas.microsoft.com/office/powerpoint/2010/main" val="539886682"/>
      </p:ext>
    </p:extLst>
  </p:cSld>
  <p:clrMapOvr>
    <a:masterClrMapping/>
  </p:clrMapOvr>
  <mc:AlternateContent xmlns:mc="http://schemas.openxmlformats.org/markup-compatibility/2006" xmlns:p14="http://schemas.microsoft.com/office/powerpoint/2010/main">
    <mc:Choice Requires="p14">
      <p:transition spd="slow" p14:dur="2000" advTm="101178"/>
    </mc:Choice>
    <mc:Fallback xmlns="">
      <p:transition spd="slow" advTm="1011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9D7974C-78C5-4889-9504-038CFDEFFC95}"/>
              </a:ext>
            </a:extLst>
          </p:cNvPr>
          <p:cNvSpPr/>
          <p:nvPr/>
        </p:nvSpPr>
        <p:spPr>
          <a:xfrm>
            <a:off x="531019" y="971550"/>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C2424E04-DB97-403F-8157-CAB151D68EF8}"/>
              </a:ext>
            </a:extLst>
          </p:cNvPr>
          <p:cNvSpPr txBox="1">
            <a:spLocks/>
          </p:cNvSpPr>
          <p:nvPr/>
        </p:nvSpPr>
        <p:spPr>
          <a:xfrm>
            <a:off x="926306" y="1446212"/>
            <a:ext cx="10515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b="1" dirty="0">
                <a:latin typeface="Dubai" panose="020B0503030403030204" pitchFamily="34" charset="-78"/>
                <a:ea typeface="Calibri" panose="020F0502020204030204" pitchFamily="34" charset="0"/>
                <a:cs typeface="Dubai" panose="020B0503030403030204" pitchFamily="34" charset="-78"/>
              </a:rPr>
              <a:t>الإتصال</a:t>
            </a:r>
            <a:r>
              <a:rPr lang="ar-SA" dirty="0">
                <a:latin typeface="Dubai" panose="020B0503030403030204" pitchFamily="34" charset="-78"/>
                <a:ea typeface="Calibri" panose="020F0502020204030204" pitchFamily="34" charset="0"/>
                <a:cs typeface="Dubai" panose="020B0503030403030204" pitchFamily="34" charset="-78"/>
              </a:rPr>
              <a:t>: فرض النمو السريع في وسائل الاعلام الاجتماعي على ممارسي العلاقات العامة ضرورة الاهتمام والانتباه للاستفادة من هذه الوسائل بجانب الوسائط الاعلام التقليدية، وبينما يدور محور عمل العلاقات العامة حول بناء التفاهم المتبادل، إلا أنه لم يكن هناك إتصال مباشر بين المنظمة والجمهور المستهدف من قبل، فعادة ما إعتمد ممارسو العلاقات العامة على طرف ثالث، مثل وسائل الإعلام لإرسال رسائل إلى الجمهور؛ لكن وسائل الإعلام الإجتماعي أحدثت تغييرًا هائلا؛ حيث قدمت للمنظمات اتصالا تفاعليًّا مع الجمهور وأصحاب المصالح ، وفرصة التحدث مباشرة إلى الجماهير دون إشراك أي وسيط.</a:t>
            </a:r>
            <a:endParaRPr lang="ar-EG"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6" name="Picture 5">
            <a:extLst>
              <a:ext uri="{FF2B5EF4-FFF2-40B4-BE49-F238E27FC236}">
                <a16:creationId xmlns:a16="http://schemas.microsoft.com/office/drawing/2014/main" id="{48BD1289-508F-44D2-B0B2-755D2BA50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044" y="2136526"/>
            <a:ext cx="4329303" cy="6123484"/>
          </a:xfrm>
          <a:prstGeom prst="rect">
            <a:avLst/>
          </a:prstGeom>
        </p:spPr>
      </p:pic>
    </p:spTree>
    <p:extLst>
      <p:ext uri="{BB962C8B-B14F-4D97-AF65-F5344CB8AC3E}">
        <p14:creationId xmlns:p14="http://schemas.microsoft.com/office/powerpoint/2010/main" val="764193473"/>
      </p:ext>
    </p:extLst>
  </p:cSld>
  <p:clrMapOvr>
    <a:masterClrMapping/>
  </p:clrMapOvr>
  <mc:AlternateContent xmlns:mc="http://schemas.openxmlformats.org/markup-compatibility/2006" xmlns:p14="http://schemas.microsoft.com/office/powerpoint/2010/main">
    <mc:Choice Requires="p14">
      <p:transition spd="slow" p14:dur="2000" advTm="110272"/>
    </mc:Choice>
    <mc:Fallback xmlns="">
      <p:transition spd="slow" advTm="1102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322AD80-1CB2-43F5-8381-B2A4AB9E1D9F}"/>
              </a:ext>
            </a:extLst>
          </p:cNvPr>
          <p:cNvSpPr/>
          <p:nvPr/>
        </p:nvSpPr>
        <p:spPr>
          <a:xfrm>
            <a:off x="531019" y="914400"/>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8FCD385C-33D5-4A56-AB6A-172B4E7C142A}"/>
              </a:ext>
            </a:extLst>
          </p:cNvPr>
          <p:cNvSpPr txBox="1">
            <a:spLocks/>
          </p:cNvSpPr>
          <p:nvPr/>
        </p:nvSpPr>
        <p:spPr>
          <a:xfrm>
            <a:off x="995361" y="1253331"/>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b="1" dirty="0">
                <a:latin typeface="Dubai" panose="020B0503030403030204" pitchFamily="34" charset="-78"/>
                <a:ea typeface="Calibri" panose="020F0502020204030204" pitchFamily="34" charset="0"/>
                <a:cs typeface="Dubai" panose="020B0503030403030204" pitchFamily="34" charset="-78"/>
              </a:rPr>
              <a:t>التقويم</a:t>
            </a:r>
            <a:r>
              <a:rPr lang="ar-SA" dirty="0">
                <a:latin typeface="Dubai" panose="020B0503030403030204" pitchFamily="34" charset="-78"/>
                <a:ea typeface="Calibri" panose="020F0502020204030204" pitchFamily="34" charset="0"/>
                <a:cs typeface="Dubai" panose="020B0503030403030204" pitchFamily="34" charset="-78"/>
              </a:rPr>
              <a:t>: يساعد تقويم أنشطة العلاقات العامة في توفير معلومات</a:t>
            </a:r>
            <a:r>
              <a:rPr lang="en-US" dirty="0">
                <a:latin typeface="Dubai" panose="020B0503030403030204" pitchFamily="34" charset="-78"/>
                <a:ea typeface="Calibri" panose="020F0502020204030204" pitchFamily="34" charset="0"/>
                <a:cs typeface="Dubai" panose="020B0503030403030204" pitchFamily="34" charset="-78"/>
              </a:rPr>
              <a:t> </a:t>
            </a:r>
            <a:r>
              <a:rPr lang="ar-SA" dirty="0">
                <a:latin typeface="Dubai" panose="020B0503030403030204" pitchFamily="34" charset="-78"/>
                <a:ea typeface="Calibri" panose="020F0502020204030204" pitchFamily="34" charset="0"/>
                <a:cs typeface="Dubai" panose="020B0503030403030204" pitchFamily="34" charset="-78"/>
              </a:rPr>
              <a:t>عن الخدمات التي تقدمها برامج العلاقات العامة، ويمكن لممارسي العلاقات العامة تقويم البرامج والأنشطة باستخدام وسائل الإعلام الاجتماعي من خلال تحليل آراء الجمهور وتحليل تفاعلات الجمهور مع المنظمة والخدمات المقدمة، إضافة إلى تحليل ردة فعل الجمهور على تلك البرامج من خلال تعليقاته ومقترحاته عليها. </a:t>
            </a:r>
            <a:endParaRPr lang="ar-EG"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r>
              <a:rPr lang="ar-SA" dirty="0">
                <a:latin typeface="Dubai" panose="020B0503030403030204" pitchFamily="34" charset="-78"/>
                <a:ea typeface="Calibri" panose="020F0502020204030204" pitchFamily="34" charset="0"/>
                <a:cs typeface="Dubai" panose="020B0503030403030204" pitchFamily="34" charset="-78"/>
              </a:rPr>
              <a:t>كما خدمت وسائل الاعلام الاجتماعي العلاقات العامة في تحقيق العديد من الأهداف والأنشطة، ومنها:</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6" name="Picture 5">
            <a:extLst>
              <a:ext uri="{FF2B5EF4-FFF2-40B4-BE49-F238E27FC236}">
                <a16:creationId xmlns:a16="http://schemas.microsoft.com/office/drawing/2014/main" id="{2E5AA595-A43D-45E2-83F7-83A4DC6094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039" y="2167731"/>
            <a:ext cx="4329303" cy="6123484"/>
          </a:xfrm>
          <a:prstGeom prst="rect">
            <a:avLst/>
          </a:prstGeom>
        </p:spPr>
      </p:pic>
    </p:spTree>
    <p:extLst>
      <p:ext uri="{BB962C8B-B14F-4D97-AF65-F5344CB8AC3E}">
        <p14:creationId xmlns:p14="http://schemas.microsoft.com/office/powerpoint/2010/main" val="3809040896"/>
      </p:ext>
    </p:extLst>
  </p:cSld>
  <p:clrMapOvr>
    <a:masterClrMapping/>
  </p:clrMapOvr>
  <mc:AlternateContent xmlns:mc="http://schemas.openxmlformats.org/markup-compatibility/2006" xmlns:p14="http://schemas.microsoft.com/office/powerpoint/2010/main">
    <mc:Choice Requires="p14">
      <p:transition spd="slow" p14:dur="2000" advTm="88563"/>
    </mc:Choice>
    <mc:Fallback xmlns="">
      <p:transition spd="slow" advTm="8856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290C45B-0FF1-4451-9841-BDA7503124EC}"/>
              </a:ext>
            </a:extLst>
          </p:cNvPr>
          <p:cNvSpPr/>
          <p:nvPr/>
        </p:nvSpPr>
        <p:spPr>
          <a:xfrm>
            <a:off x="590550"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F591D6C1-CF48-46F7-AF73-EC7F8A29961A}"/>
              </a:ext>
            </a:extLst>
          </p:cNvPr>
          <p:cNvSpPr txBox="1">
            <a:spLocks/>
          </p:cNvSpPr>
          <p:nvPr/>
        </p:nvSpPr>
        <p:spPr>
          <a:xfrm>
            <a:off x="1085850" y="1030288"/>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b="1" dirty="0">
                <a:latin typeface="Dubai" panose="020B0503030403030204" pitchFamily="34" charset="-78"/>
                <a:ea typeface="Calibri" panose="020F0502020204030204" pitchFamily="34" charset="0"/>
                <a:cs typeface="Dubai" panose="020B0503030403030204" pitchFamily="34" charset="-78"/>
              </a:rPr>
              <a:t>الحفاظ على هوية وسمعة المنظمة: </a:t>
            </a:r>
            <a:r>
              <a:rPr lang="ar-SA" dirty="0">
                <a:latin typeface="Dubai" panose="020B0503030403030204" pitchFamily="34" charset="-78"/>
                <a:ea typeface="Calibri" panose="020F0502020204030204" pitchFamily="34" charset="0"/>
                <a:cs typeface="Dubai" panose="020B0503030403030204" pitchFamily="34" charset="-78"/>
              </a:rPr>
              <a:t>حيث تبنى هوية المنظمة من خلال التفاعل مع الجمهور، وهذا بالتحديد ما توفره وسائل الشبكات الاجتماعية للمنظمات. </a:t>
            </a:r>
            <a:br>
              <a:rPr lang="ar-SA" dirty="0">
                <a:latin typeface="Dubai" panose="020B0503030403030204" pitchFamily="34" charset="-78"/>
                <a:ea typeface="Calibri" panose="020F0502020204030204" pitchFamily="34" charset="0"/>
                <a:cs typeface="Dubai" panose="020B0503030403030204" pitchFamily="34" charset="-78"/>
              </a:rPr>
            </a:br>
            <a:r>
              <a:rPr lang="ar-SA" b="1" dirty="0">
                <a:latin typeface="Dubai" panose="020B0503030403030204" pitchFamily="34" charset="-78"/>
                <a:ea typeface="Calibri" panose="020F0502020204030204" pitchFamily="34" charset="0"/>
                <a:cs typeface="Dubai" panose="020B0503030403030204" pitchFamily="34" charset="-78"/>
              </a:rPr>
              <a:t>بناء العلاقات بين المنظمة وجماهيرها: </a:t>
            </a:r>
            <a:r>
              <a:rPr lang="ar-SA" dirty="0">
                <a:latin typeface="Dubai" panose="020B0503030403030204" pitchFamily="34" charset="-78"/>
                <a:ea typeface="Calibri" panose="020F0502020204030204" pitchFamily="34" charset="0"/>
                <a:cs typeface="Dubai" panose="020B0503030403030204" pitchFamily="34" charset="-78"/>
              </a:rPr>
              <a:t>وتبنى العلاقات من خلال الاتصال الحواري مع الجمهور، وتقدم وسائل التواصل الاجتماعي منصة جيدة للاتصال بين المنظمة وجمهورها من خلال الأدوات الحوارية التي تتيحها تلك المواقع، مثل التراسل الفوري، وغرف الدردشة والتعليقات والرد عليها، وإجراء المكالمات بالصوت والفيديو.</a:t>
            </a:r>
            <a:endParaRPr lang="ar-EG"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pic>
        <p:nvPicPr>
          <p:cNvPr id="6" name="Picture 5">
            <a:extLst>
              <a:ext uri="{FF2B5EF4-FFF2-40B4-BE49-F238E27FC236}">
                <a16:creationId xmlns:a16="http://schemas.microsoft.com/office/drawing/2014/main" id="{F8C266A8-BE53-4923-935C-C3D6120886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464" y="2019299"/>
            <a:ext cx="4329303" cy="6123484"/>
          </a:xfrm>
          <a:prstGeom prst="rect">
            <a:avLst/>
          </a:prstGeom>
        </p:spPr>
      </p:pic>
    </p:spTree>
    <p:extLst>
      <p:ext uri="{BB962C8B-B14F-4D97-AF65-F5344CB8AC3E}">
        <p14:creationId xmlns:p14="http://schemas.microsoft.com/office/powerpoint/2010/main" val="151568158"/>
      </p:ext>
    </p:extLst>
  </p:cSld>
  <p:clrMapOvr>
    <a:masterClrMapping/>
  </p:clrMapOvr>
  <mc:AlternateContent xmlns:mc="http://schemas.openxmlformats.org/markup-compatibility/2006" xmlns:p14="http://schemas.microsoft.com/office/powerpoint/2010/main">
    <mc:Choice Requires="p14">
      <p:transition spd="slow" p14:dur="2000" advTm="109763"/>
    </mc:Choice>
    <mc:Fallback xmlns="">
      <p:transition spd="slow" advTm="1097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E2BFB67-37D1-423C-8B3F-D9198F9A3977}"/>
              </a:ext>
            </a:extLst>
          </p:cNvPr>
          <p:cNvSpPr/>
          <p:nvPr/>
        </p:nvSpPr>
        <p:spPr>
          <a:xfrm>
            <a:off x="690563" y="967581"/>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ontent Placeholder 2">
            <a:extLst>
              <a:ext uri="{FF2B5EF4-FFF2-40B4-BE49-F238E27FC236}">
                <a16:creationId xmlns:a16="http://schemas.microsoft.com/office/drawing/2014/main" id="{177EBB6B-98CD-486F-8320-FC3B194D90E6}"/>
              </a:ext>
            </a:extLst>
          </p:cNvPr>
          <p:cNvSpPr txBox="1">
            <a:spLocks/>
          </p:cNvSpPr>
          <p:nvPr/>
        </p:nvSpPr>
        <p:spPr>
          <a:xfrm>
            <a:off x="985837" y="144224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b="1" dirty="0">
                <a:latin typeface="Dubai" panose="020B0503030403030204" pitchFamily="34" charset="-78"/>
                <a:ea typeface="Calibri" panose="020F0502020204030204" pitchFamily="34" charset="0"/>
                <a:cs typeface="Dubai" panose="020B0503030403030204" pitchFamily="34" charset="-78"/>
              </a:rPr>
              <a:t>إدارة القضايا</a:t>
            </a:r>
            <a:r>
              <a:rPr lang="ar-SA" dirty="0">
                <a:latin typeface="Dubai" panose="020B0503030403030204" pitchFamily="34" charset="-78"/>
                <a:ea typeface="Calibri" panose="020F0502020204030204" pitchFamily="34" charset="0"/>
                <a:cs typeface="Dubai" panose="020B0503030403030204" pitchFamily="34" charset="-78"/>
              </a:rPr>
              <a:t>: من خلال تحديد التهديد المحتمل للمنظمة، ويمكن للمنظمة أن تقوم برصد ومراقبة التفاعلات بين الجماهير والمنظمة ومعرفة آرائهم والعمل على معالجة ما يستجد من مشاكل بين المنظمة وجمهورها.</a:t>
            </a:r>
            <a:br>
              <a:rPr lang="ar-SA" dirty="0">
                <a:latin typeface="Dubai" panose="020B0503030403030204" pitchFamily="34" charset="-78"/>
                <a:ea typeface="Calibri" panose="020F0502020204030204" pitchFamily="34"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r>
              <a:rPr lang="ar-SA" b="1" dirty="0">
                <a:latin typeface="Dubai" panose="020B0503030403030204" pitchFamily="34" charset="-78"/>
                <a:ea typeface="Calibri" panose="020F0502020204030204" pitchFamily="34" charset="0"/>
                <a:cs typeface="Dubai" panose="020B0503030403030204" pitchFamily="34" charset="-78"/>
              </a:rPr>
              <a:t>المسؤولية الاجتماعية للمنظمة: </a:t>
            </a:r>
            <a:r>
              <a:rPr lang="ar-SA" dirty="0">
                <a:latin typeface="Dubai" panose="020B0503030403030204" pitchFamily="34" charset="-78"/>
                <a:ea typeface="Calibri" panose="020F0502020204030204" pitchFamily="34" charset="0"/>
                <a:cs typeface="Dubai" panose="020B0503030403030204" pitchFamily="34" charset="-78"/>
              </a:rPr>
              <a:t>حيث تستخدم وسائل الاعلام الاجتماعي في دعوة الجماهير للمشاركة في الأحداث الاجتماعية التي تق</a:t>
            </a:r>
            <a:r>
              <a:rPr lang="ar-EG" dirty="0">
                <a:latin typeface="Dubai" panose="020B0503030403030204" pitchFamily="34" charset="-78"/>
                <a:ea typeface="Calibri" panose="020F0502020204030204" pitchFamily="34" charset="0"/>
                <a:cs typeface="Dubai" panose="020B0503030403030204" pitchFamily="34" charset="-78"/>
              </a:rPr>
              <a:t>د</a:t>
            </a:r>
            <a:r>
              <a:rPr lang="ar-SA" dirty="0">
                <a:latin typeface="Dubai" panose="020B0503030403030204" pitchFamily="34" charset="-78"/>
                <a:ea typeface="Calibri" panose="020F0502020204030204" pitchFamily="34" charset="0"/>
                <a:cs typeface="Dubai" panose="020B0503030403030204" pitchFamily="34" charset="-78"/>
              </a:rPr>
              <a:t>مها المنظمة، والترويج لبرامجها وأنشطة المسؤولية الاجتماعية للمنظمة.</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6" name="Picture 5">
            <a:extLst>
              <a:ext uri="{FF2B5EF4-FFF2-40B4-BE49-F238E27FC236}">
                <a16:creationId xmlns:a16="http://schemas.microsoft.com/office/drawing/2014/main" id="{A4402008-8AB5-4C2A-8C83-55685286E0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656" y="2601934"/>
            <a:ext cx="3756517" cy="5313320"/>
          </a:xfrm>
          <a:prstGeom prst="rect">
            <a:avLst/>
          </a:prstGeom>
        </p:spPr>
      </p:pic>
    </p:spTree>
    <p:extLst>
      <p:ext uri="{BB962C8B-B14F-4D97-AF65-F5344CB8AC3E}">
        <p14:creationId xmlns:p14="http://schemas.microsoft.com/office/powerpoint/2010/main" val="213720176"/>
      </p:ext>
    </p:extLst>
  </p:cSld>
  <p:clrMapOvr>
    <a:masterClrMapping/>
  </p:clrMapOvr>
  <mc:AlternateContent xmlns:mc="http://schemas.openxmlformats.org/markup-compatibility/2006" xmlns:p14="http://schemas.microsoft.com/office/powerpoint/2010/main">
    <mc:Choice Requires="p14">
      <p:transition spd="slow" p14:dur="2000" advTm="123137"/>
    </mc:Choice>
    <mc:Fallback xmlns="">
      <p:transition spd="slow" advTm="12313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7FABF-C6B6-8DC3-9FDB-A59EABD1AC97}"/>
              </a:ext>
            </a:extLst>
          </p:cNvPr>
          <p:cNvSpPr>
            <a:spLocks noGrp="1"/>
          </p:cNvSpPr>
          <p:nvPr>
            <p:ph type="title"/>
          </p:nvPr>
        </p:nvSpPr>
        <p:spPr/>
        <p:txBody>
          <a:bodyPr>
            <a:normAutofit/>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رابعًا: الفرص والمزايا التي أتاحتها شبكات التواصل الاجتماعي لممارسي العلاقات العامة</a:t>
            </a:r>
            <a:endParaRPr lang="en-US" dirty="0"/>
          </a:p>
        </p:txBody>
      </p:sp>
      <p:sp>
        <p:nvSpPr>
          <p:cNvPr id="4" name="Rectangle: Rounded Corners 3">
            <a:extLst>
              <a:ext uri="{FF2B5EF4-FFF2-40B4-BE49-F238E27FC236}">
                <a16:creationId xmlns:a16="http://schemas.microsoft.com/office/drawing/2014/main" id="{7EC5D922-9CDB-44AC-8ADB-6A03008C7527}"/>
              </a:ext>
            </a:extLst>
          </p:cNvPr>
          <p:cNvSpPr/>
          <p:nvPr/>
        </p:nvSpPr>
        <p:spPr>
          <a:xfrm>
            <a:off x="572691" y="1960562"/>
            <a:ext cx="11046617"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EEADF71-F264-4FAC-BBAA-812098F65BD1}"/>
              </a:ext>
            </a:extLst>
          </p:cNvPr>
          <p:cNvSpPr>
            <a:spLocks noGrp="1"/>
          </p:cNvSpPr>
          <p:nvPr>
            <p:ph idx="1"/>
          </p:nvPr>
        </p:nvSpPr>
        <p:spPr>
          <a:xfrm>
            <a:off x="838200" y="2119311"/>
            <a:ext cx="10515600" cy="4351338"/>
          </a:xfrm>
        </p:spPr>
        <p:txBody>
          <a:bodyPr>
            <a:norm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1- </a:t>
            </a:r>
            <a:r>
              <a:rPr lang="ar-SA" b="1" dirty="0">
                <a:effectLst/>
                <a:latin typeface="Dubai" panose="020B0503030403030204" pitchFamily="34" charset="-78"/>
                <a:ea typeface="Calibri" panose="020F0502020204030204" pitchFamily="34" charset="0"/>
                <a:cs typeface="Dubai" panose="020B0503030403030204" pitchFamily="34" charset="-78"/>
              </a:rPr>
              <a:t>القدرة على الاستهداف</a:t>
            </a:r>
            <a:r>
              <a:rPr lang="ar-SA" dirty="0">
                <a:effectLst/>
                <a:latin typeface="Dubai" panose="020B0503030403030204" pitchFamily="34" charset="-78"/>
                <a:ea typeface="Calibri" panose="020F0502020204030204" pitchFamily="34" charset="0"/>
                <a:cs typeface="Dubai" panose="020B0503030403030204" pitchFamily="34" charset="-78"/>
              </a:rPr>
              <a:t>، حيث مكنت شبكات التواصل الاجتماعي المؤسسات على اختلاف أشكالها وأنواعها باستهداف قطاعات محددة بدقة متناهية، فكافة شبكات التواصل الاجتماعي توفر خاصية التعبير عن كافة مكونات المجتمع، بغض النظر عن الوظائف التي يشغلونها أو فئاتهم العمرية، بحيث أصبح الوصول بالرسائل المختلفة إلى الفئات المكونة للمجتمع سهلًا ومباشرًا إلى حدٍ كبير. </a:t>
            </a: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3C14D129-42AA-4606-AF61-75B02B4B5D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185" y="2751377"/>
            <a:ext cx="3772091" cy="5335348"/>
          </a:xfrm>
          <a:prstGeom prst="rect">
            <a:avLst/>
          </a:prstGeom>
        </p:spPr>
      </p:pic>
    </p:spTree>
    <p:extLst>
      <p:ext uri="{BB962C8B-B14F-4D97-AF65-F5344CB8AC3E}">
        <p14:creationId xmlns:p14="http://schemas.microsoft.com/office/powerpoint/2010/main" val="2355877788"/>
      </p:ext>
    </p:extLst>
  </p:cSld>
  <p:clrMapOvr>
    <a:masterClrMapping/>
  </p:clrMapOvr>
  <mc:AlternateContent xmlns:mc="http://schemas.openxmlformats.org/markup-compatibility/2006" xmlns:p14="http://schemas.microsoft.com/office/powerpoint/2010/main">
    <mc:Choice Requires="p14">
      <p:transition spd="slow" p14:dur="2000" advTm="175967"/>
    </mc:Choice>
    <mc:Fallback xmlns="">
      <p:transition spd="slow" advTm="1759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6DED00B-71D7-47B6-9B51-17ED86023796}"/>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200F44E2-D782-441A-A744-108345402520}"/>
              </a:ext>
            </a:extLst>
          </p:cNvPr>
          <p:cNvSpPr>
            <a:spLocks noGrp="1"/>
          </p:cNvSpPr>
          <p:nvPr>
            <p:ph idx="1"/>
          </p:nvPr>
        </p:nvSpPr>
        <p:spPr>
          <a:xfrm>
            <a:off x="838199" y="1039813"/>
            <a:ext cx="10515600" cy="4351338"/>
          </a:xfrm>
        </p:spPr>
        <p:txBody>
          <a:bodyPr>
            <a:normAutofit/>
          </a:bodyPr>
          <a:lstStyle/>
          <a:p>
            <a:pPr marL="0" marR="0" indent="0" algn="just" rtl="1">
              <a:lnSpc>
                <a:spcPct val="107000"/>
              </a:lnSpc>
              <a:spcBef>
                <a:spcPts val="0"/>
              </a:spcBef>
              <a:spcAft>
                <a:spcPts val="80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2- </a:t>
            </a:r>
            <a:r>
              <a:rPr lang="ar-SA" sz="2800" b="1" dirty="0">
                <a:effectLst/>
                <a:latin typeface="Dubai" panose="020B0503030403030204" pitchFamily="34" charset="-78"/>
                <a:ea typeface="Calibri" panose="020F0502020204030204" pitchFamily="34" charset="0"/>
                <a:cs typeface="Dubai" panose="020B0503030403030204" pitchFamily="34" charset="-78"/>
              </a:rPr>
              <a:t>التواصل المرن </a:t>
            </a:r>
            <a:r>
              <a:rPr lang="ar-SA" sz="2800" dirty="0">
                <a:effectLst/>
                <a:latin typeface="Dubai" panose="020B0503030403030204" pitchFamily="34" charset="-78"/>
                <a:ea typeface="Calibri" panose="020F0502020204030204" pitchFamily="34" charset="0"/>
                <a:cs typeface="Dubai" panose="020B0503030403030204" pitchFamily="34" charset="-78"/>
              </a:rPr>
              <a:t>مع الجمهور في كافة الأوقات والظروف بما توفره من إمكانيات على تحديث وتعديل وتطوير الرسائل الاتصالية الصادرة عنها بما يضمن ويحقق رضا الجماهير المتعاملة معها، ويكون ذلك من خلال خاصية رجع الصدى أو التغذية الراجعة الفورية التي تصدرها هذه الجماهير.</a:t>
            </a: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dirty="0"/>
          </a:p>
        </p:txBody>
      </p:sp>
      <p:pic>
        <p:nvPicPr>
          <p:cNvPr id="5" name="Picture 4">
            <a:extLst>
              <a:ext uri="{FF2B5EF4-FFF2-40B4-BE49-F238E27FC236}">
                <a16:creationId xmlns:a16="http://schemas.microsoft.com/office/drawing/2014/main" id="{4331E1A4-343A-4851-B6DB-C94E4D7C69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185" y="2579927"/>
            <a:ext cx="3772091" cy="5335348"/>
          </a:xfrm>
          <a:prstGeom prst="rect">
            <a:avLst/>
          </a:prstGeom>
        </p:spPr>
      </p:pic>
    </p:spTree>
    <p:extLst>
      <p:ext uri="{BB962C8B-B14F-4D97-AF65-F5344CB8AC3E}">
        <p14:creationId xmlns:p14="http://schemas.microsoft.com/office/powerpoint/2010/main" val="3732624376"/>
      </p:ext>
    </p:extLst>
  </p:cSld>
  <p:clrMapOvr>
    <a:masterClrMapping/>
  </p:clrMapOvr>
  <mc:AlternateContent xmlns:mc="http://schemas.openxmlformats.org/markup-compatibility/2006" xmlns:p14="http://schemas.microsoft.com/office/powerpoint/2010/main">
    <mc:Choice Requires="p14">
      <p:transition spd="slow" p14:dur="2000" advTm="90005"/>
    </mc:Choice>
    <mc:Fallback xmlns="">
      <p:transition spd="slow" advTm="900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C7E9542-DF11-44F3-A970-FFF1E768191C}"/>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0B09186D-9D7E-43A0-992C-F8DFB73647A7}"/>
              </a:ext>
            </a:extLst>
          </p:cNvPr>
          <p:cNvSpPr>
            <a:spLocks noGrp="1"/>
          </p:cNvSpPr>
          <p:nvPr>
            <p:ph idx="1"/>
          </p:nvPr>
        </p:nvSpPr>
        <p:spPr>
          <a:xfrm>
            <a:off x="952500" y="1054100"/>
            <a:ext cx="10515600" cy="4351338"/>
          </a:xfrm>
        </p:spPr>
        <p:txBody>
          <a:bodyPr>
            <a:normAutofit/>
          </a:bodyPr>
          <a:lstStyle/>
          <a:p>
            <a:pPr marL="0" marR="0" indent="0" algn="just" rtl="1">
              <a:lnSpc>
                <a:spcPct val="107000"/>
              </a:lnSpc>
              <a:spcBef>
                <a:spcPts val="0"/>
              </a:spcBef>
              <a:spcAft>
                <a:spcPts val="800"/>
              </a:spcAft>
              <a:buNone/>
            </a:pPr>
            <a:r>
              <a:rPr lang="ar-SA" sz="2800" dirty="0">
                <a:effectLst/>
                <a:latin typeface="Dubai" panose="020B0503030403030204" pitchFamily="34" charset="-78"/>
                <a:ea typeface="Calibri" panose="020F0502020204030204" pitchFamily="34" charset="0"/>
                <a:cs typeface="Dubai" panose="020B0503030403030204" pitchFamily="34" charset="-78"/>
              </a:rPr>
              <a:t>3- </a:t>
            </a:r>
            <a:r>
              <a:rPr lang="ar-SA" sz="2800" b="1" dirty="0">
                <a:effectLst/>
                <a:latin typeface="Dubai" panose="020B0503030403030204" pitchFamily="34" charset="-78"/>
                <a:ea typeface="Calibri" panose="020F0502020204030204" pitchFamily="34" charset="0"/>
                <a:cs typeface="Dubai" panose="020B0503030403030204" pitchFamily="34" charset="-78"/>
              </a:rPr>
              <a:t>الشراكة مع المجتمع </a:t>
            </a:r>
            <a:r>
              <a:rPr lang="ar-SA" sz="2800" dirty="0">
                <a:effectLst/>
                <a:latin typeface="Dubai" panose="020B0503030403030204" pitchFamily="34" charset="-78"/>
                <a:ea typeface="Calibri" panose="020F0502020204030204" pitchFamily="34" charset="0"/>
                <a:cs typeface="Dubai" panose="020B0503030403030204" pitchFamily="34" charset="-78"/>
              </a:rPr>
              <a:t>في تحديد الأولويات واتخاذ القرارات التي تتلاءم مع الهياكل المؤسسية والجماهير التي تتعامل معها، ويؤكد الباحثان على أن إشراك الجمهور في اتخاذ القرارات المصيرية المتعلقة بحياة المؤسسة سيؤدي حتما إلى ديمومة العلاقة بينهما، ويخلق وحدة استراتيجية في الهدف والمفهوم والتطور والنتائج والعائد.</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5" name="Picture 4">
            <a:extLst>
              <a:ext uri="{FF2B5EF4-FFF2-40B4-BE49-F238E27FC236}">
                <a16:creationId xmlns:a16="http://schemas.microsoft.com/office/drawing/2014/main" id="{59F45EC6-B825-47C8-A4A2-B381D2FF76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620" y="2579927"/>
            <a:ext cx="3772091" cy="5335348"/>
          </a:xfrm>
          <a:prstGeom prst="rect">
            <a:avLst/>
          </a:prstGeom>
        </p:spPr>
      </p:pic>
    </p:spTree>
    <p:extLst>
      <p:ext uri="{BB962C8B-B14F-4D97-AF65-F5344CB8AC3E}">
        <p14:creationId xmlns:p14="http://schemas.microsoft.com/office/powerpoint/2010/main" val="236523188"/>
      </p:ext>
    </p:extLst>
  </p:cSld>
  <p:clrMapOvr>
    <a:masterClrMapping/>
  </p:clrMapOvr>
  <mc:AlternateContent xmlns:mc="http://schemas.openxmlformats.org/markup-compatibility/2006" xmlns:p14="http://schemas.microsoft.com/office/powerpoint/2010/main">
    <mc:Choice Requires="p14">
      <p:transition spd="slow" p14:dur="2000" advTm="70293"/>
    </mc:Choice>
    <mc:Fallback xmlns="">
      <p:transition spd="slow" advTm="702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383A188-753C-486F-82D6-05DDC305170D}"/>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AA2E2540-1927-4D18-88F4-4E4D194E1BDF}"/>
              </a:ext>
            </a:extLst>
          </p:cNvPr>
          <p:cNvSpPr>
            <a:spLocks noGrp="1"/>
          </p:cNvSpPr>
          <p:nvPr>
            <p:ph idx="1"/>
          </p:nvPr>
        </p:nvSpPr>
        <p:spPr>
          <a:xfrm>
            <a:off x="838200" y="1825625"/>
            <a:ext cx="10515600" cy="4351338"/>
          </a:xfrm>
        </p:spPr>
        <p:txBody>
          <a:bodyPr/>
          <a:lstStyle/>
          <a:p>
            <a:pPr marL="0" indent="0" algn="r" rtl="1">
              <a:buNone/>
            </a:pPr>
            <a:r>
              <a:rPr lang="en-US" sz="2800" dirty="0">
                <a:effectLst/>
                <a:latin typeface="Dubai" panose="020B0503030403030204" pitchFamily="34" charset="-78"/>
                <a:ea typeface="Calibri" panose="020F0502020204030204" pitchFamily="34" charset="0"/>
                <a:cs typeface="Dubai" panose="020B0503030403030204" pitchFamily="34" charset="-78"/>
              </a:rPr>
              <a:t>4</a:t>
            </a:r>
            <a:r>
              <a:rPr lang="ar-SA" sz="2800" dirty="0">
                <a:effectLst/>
                <a:latin typeface="Dubai" panose="020B0503030403030204" pitchFamily="34" charset="-78"/>
                <a:ea typeface="Calibri" panose="020F0502020204030204" pitchFamily="34" charset="0"/>
                <a:cs typeface="Dubai" panose="020B0503030403030204" pitchFamily="34" charset="-78"/>
              </a:rPr>
              <a:t>- </a:t>
            </a:r>
            <a:r>
              <a:rPr lang="ar-SA" sz="2800" b="1" dirty="0">
                <a:effectLst/>
                <a:latin typeface="Dubai" panose="020B0503030403030204" pitchFamily="34" charset="-78"/>
                <a:ea typeface="Calibri" panose="020F0502020204030204" pitchFamily="34" charset="0"/>
                <a:cs typeface="Dubai" panose="020B0503030403030204" pitchFamily="34" charset="-78"/>
              </a:rPr>
              <a:t>التفاعل المتكافئ </a:t>
            </a:r>
            <a:r>
              <a:rPr lang="ar-SA" sz="2800" dirty="0">
                <a:effectLst/>
                <a:latin typeface="Dubai" panose="020B0503030403030204" pitchFamily="34" charset="-78"/>
                <a:ea typeface="Calibri" panose="020F0502020204030204" pitchFamily="34" charset="0"/>
                <a:cs typeface="Dubai" panose="020B0503030403030204" pitchFamily="34" charset="-78"/>
              </a:rPr>
              <a:t>بين الهياكل المؤسسية والجماهير، حيث إن هذا التفاعل المُتكافئ يُوفر إمكانية العدالة والنزاهة، ويؤسس لعلاقة دائمة إيجابية تعتمد النقاش والحوار الهادف البناء في التواصل البيني؛ لتحقيق الرؤية والرسالة المشتركة بواقعيةٍ وموضوعية.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5" name="Picture 4">
            <a:extLst>
              <a:ext uri="{FF2B5EF4-FFF2-40B4-BE49-F238E27FC236}">
                <a16:creationId xmlns:a16="http://schemas.microsoft.com/office/drawing/2014/main" id="{2F69AC71-F115-40FF-83E1-220EF50360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551352"/>
            <a:ext cx="3772091" cy="5335348"/>
          </a:xfrm>
          <a:prstGeom prst="rect">
            <a:avLst/>
          </a:prstGeom>
        </p:spPr>
      </p:pic>
    </p:spTree>
    <p:extLst>
      <p:ext uri="{BB962C8B-B14F-4D97-AF65-F5344CB8AC3E}">
        <p14:creationId xmlns:p14="http://schemas.microsoft.com/office/powerpoint/2010/main" val="91186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D3018-40BA-8900-3F6E-22E1695CB115}"/>
              </a:ext>
            </a:extLst>
          </p:cNvPr>
          <p:cNvSpPr>
            <a:spLocks noGrp="1"/>
          </p:cNvSpPr>
          <p:nvPr>
            <p:ph type="title"/>
          </p:nvPr>
        </p:nvSpPr>
        <p:spPr/>
        <p:txBody>
          <a:bodyPr>
            <a:normAutofit/>
          </a:bodyPr>
          <a:lstStyle/>
          <a:p>
            <a:pPr algn="r" rtl="1"/>
            <a:r>
              <a:rPr lang="en-US"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 </a:t>
            </a:r>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خامسا: التحديات التي يفرضها الاعلام الاجتماعي على ممارسي العلاقات العامة</a:t>
            </a:r>
            <a:endParaRPr lang="en-US" dirty="0"/>
          </a:p>
        </p:txBody>
      </p:sp>
      <p:sp>
        <p:nvSpPr>
          <p:cNvPr id="4" name="Rectangle: Rounded Corners 3">
            <a:extLst>
              <a:ext uri="{FF2B5EF4-FFF2-40B4-BE49-F238E27FC236}">
                <a16:creationId xmlns:a16="http://schemas.microsoft.com/office/drawing/2014/main" id="{B1EB6D2A-83F0-4417-A689-69DE7AC2EC60}"/>
              </a:ext>
            </a:extLst>
          </p:cNvPr>
          <p:cNvSpPr/>
          <p:nvPr/>
        </p:nvSpPr>
        <p:spPr>
          <a:xfrm>
            <a:off x="684610" y="1971676"/>
            <a:ext cx="10822780" cy="46656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898B2273-36C2-4C98-814D-DCDFD7B3AC4C}"/>
              </a:ext>
            </a:extLst>
          </p:cNvPr>
          <p:cNvSpPr>
            <a:spLocks noGrp="1"/>
          </p:cNvSpPr>
          <p:nvPr>
            <p:ph idx="1"/>
          </p:nvPr>
        </p:nvSpPr>
        <p:spPr>
          <a:xfrm>
            <a:off x="838200" y="1825625"/>
            <a:ext cx="10515600" cy="4351338"/>
          </a:xfrm>
        </p:spPr>
        <p:txBody>
          <a:bodyPr>
            <a:noAutofit/>
          </a:bodyPr>
          <a:lstStyle/>
          <a:p>
            <a:pPr marL="0" marR="0" indent="0" algn="justLow" rtl="1">
              <a:lnSpc>
                <a:spcPct val="107000"/>
              </a:lnSpc>
              <a:spcBef>
                <a:spcPts val="1200"/>
              </a:spcBef>
              <a:spcAft>
                <a:spcPts val="0"/>
              </a:spcAft>
              <a:buNone/>
            </a:pPr>
            <a:br>
              <a:rPr lang="ar-EG" b="1" u="sng" dirty="0">
                <a:effectLst/>
                <a:latin typeface="Dubai" panose="020B0503030403030204" pitchFamily="34" charset="-78"/>
                <a:ea typeface="Times New Roman" panose="02020603050405020304" pitchFamily="18" charset="0"/>
                <a:cs typeface="Dubai" panose="020B0503030403030204" pitchFamily="34" charset="-78"/>
              </a:rPr>
            </a:br>
            <a:r>
              <a:rPr lang="ar-EG" b="0" u="none" strike="noStrike" dirty="0">
                <a:effectLst/>
                <a:latin typeface="Dubai" panose="020B0503030403030204" pitchFamily="34" charset="-78"/>
                <a:ea typeface="Times New Roman" panose="02020603050405020304" pitchFamily="18" charset="0"/>
                <a:cs typeface="Dubai" panose="020B0503030403030204" pitchFamily="34" charset="-78"/>
              </a:rPr>
              <a:t> 1- </a:t>
            </a:r>
            <a:r>
              <a:rPr lang="ar-EG" b="1" u="none" strike="noStrike" dirty="0">
                <a:effectLst/>
                <a:latin typeface="Dubai" panose="020B0503030403030204" pitchFamily="34" charset="-78"/>
                <a:ea typeface="Times New Roman" panose="02020603050405020304" pitchFamily="18" charset="0"/>
                <a:cs typeface="Dubai" panose="020B0503030403030204" pitchFamily="34" charset="-78"/>
              </a:rPr>
              <a:t>المعلومات المغلوطة </a:t>
            </a:r>
            <a:r>
              <a:rPr lang="ar-EG" b="0" u="none" strike="noStrike" dirty="0">
                <a:effectLst/>
                <a:latin typeface="Dubai" panose="020B0503030403030204" pitchFamily="34" charset="-78"/>
                <a:ea typeface="Times New Roman" panose="02020603050405020304" pitchFamily="18" charset="0"/>
                <a:cs typeface="Dubai" panose="020B0503030403030204" pitchFamily="34" charset="-78"/>
              </a:rPr>
              <a:t>وسرعة انتشارها بين الجماهير الذي يمكن أن يؤذي سمعة وصورة المؤسسة.</a:t>
            </a:r>
          </a:p>
          <a:p>
            <a:pPr marL="0" marR="0" indent="0" algn="justLow" rtl="1">
              <a:lnSpc>
                <a:spcPct val="107000"/>
              </a:lnSpc>
              <a:spcBef>
                <a:spcPts val="1200"/>
              </a:spcBef>
              <a:spcAft>
                <a:spcPts val="0"/>
              </a:spcAft>
              <a:buNone/>
            </a:pPr>
            <a:r>
              <a:rPr lang="ar-EG" b="0" u="none" strike="noStrike" dirty="0">
                <a:effectLst/>
                <a:latin typeface="Dubai" panose="020B0503030403030204" pitchFamily="34" charset="-78"/>
                <a:ea typeface="Times New Roman" panose="02020603050405020304" pitchFamily="18" charset="0"/>
                <a:cs typeface="Dubai" panose="020B0503030403030204" pitchFamily="34" charset="-78"/>
              </a:rPr>
              <a:t> 2- </a:t>
            </a:r>
            <a:r>
              <a:rPr lang="ar-EG" b="1" u="none" strike="noStrike" dirty="0">
                <a:effectLst/>
                <a:latin typeface="Dubai" panose="020B0503030403030204" pitchFamily="34" charset="-78"/>
                <a:ea typeface="Times New Roman" panose="02020603050405020304" pitchFamily="18" charset="0"/>
                <a:cs typeface="Dubai" panose="020B0503030403030204" pitchFamily="34" charset="-78"/>
              </a:rPr>
              <a:t>التعبئة الجماهيرية </a:t>
            </a:r>
            <a:r>
              <a:rPr lang="ar-EG" b="0" u="none" strike="noStrike" dirty="0">
                <a:effectLst/>
                <a:latin typeface="Dubai" panose="020B0503030403030204" pitchFamily="34" charset="-78"/>
                <a:ea typeface="Times New Roman" panose="02020603050405020304" pitchFamily="18" charset="0"/>
                <a:cs typeface="Dubai" panose="020B0503030403030204" pitchFamily="34" charset="-78"/>
              </a:rPr>
              <a:t>الواسعة التي تستطيع أن توفرها شبكات التواصل الاجتماعي في فترة زمنية قصيرة نسبيًّا، وإتاحة المجال من خلالها في بناء تحالفات وتكتيكات من قبل القوى المؤثرة في المجتمع وعامة الناس والتي قد تشكل تهديدًا مباشرًا لوجودها.</a:t>
            </a:r>
            <a:endParaRPr lang="en-US" b="1" u="sng" dirty="0">
              <a:effectLst/>
              <a:latin typeface="Dubai" panose="020B0503030403030204" pitchFamily="34" charset="-78"/>
              <a:ea typeface="Times New Roman" panose="02020603050405020304" pitchFamily="18" charset="0"/>
              <a:cs typeface="Dubai" panose="020B0503030403030204" pitchFamily="34" charset="-78"/>
            </a:endParaRPr>
          </a:p>
          <a:p>
            <a:pPr marL="0" marR="0" indent="0" algn="justLow" rtl="1">
              <a:lnSpc>
                <a:spcPct val="107000"/>
              </a:lnSpc>
              <a:spcBef>
                <a:spcPts val="1200"/>
              </a:spcBef>
              <a:spcAft>
                <a:spcPts val="0"/>
              </a:spcAft>
              <a:buNone/>
            </a:pPr>
            <a:br>
              <a:rPr lang="ar-EG" b="0" u="none" strike="noStrike" dirty="0">
                <a:effectLst/>
                <a:latin typeface="Dubai" panose="020B0503030403030204" pitchFamily="34" charset="-78"/>
                <a:ea typeface="Times New Roman" panose="02020603050405020304" pitchFamily="18" charset="0"/>
                <a:cs typeface="Dubai" panose="020B0503030403030204" pitchFamily="34" charset="-78"/>
              </a:rPr>
            </a:br>
            <a:br>
              <a:rPr lang="ar-SA" dirty="0">
                <a:effectLst/>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D38FC142-CDA2-46F3-A7AA-CBEB13D669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997" y="3429000"/>
            <a:ext cx="3472053" cy="4910966"/>
          </a:xfrm>
          <a:prstGeom prst="rect">
            <a:avLst/>
          </a:prstGeom>
        </p:spPr>
      </p:pic>
    </p:spTree>
    <p:extLst>
      <p:ext uri="{BB962C8B-B14F-4D97-AF65-F5344CB8AC3E}">
        <p14:creationId xmlns:p14="http://schemas.microsoft.com/office/powerpoint/2010/main" val="522510449"/>
      </p:ext>
    </p:extLst>
  </p:cSld>
  <p:clrMapOvr>
    <a:masterClrMapping/>
  </p:clrMapOvr>
  <mc:AlternateContent xmlns:mc="http://schemas.openxmlformats.org/markup-compatibility/2006" xmlns:p14="http://schemas.microsoft.com/office/powerpoint/2010/main">
    <mc:Choice Requires="p14">
      <p:transition spd="slow" p14:dur="2000" advTm="108699"/>
    </mc:Choice>
    <mc:Fallback xmlns="">
      <p:transition spd="slow" advTm="10869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5D1F1FD-4303-4772-B62A-8DC904B2B679}"/>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01252BE1-3DC7-48B9-A8FA-0BF4C27FEB62}"/>
              </a:ext>
            </a:extLst>
          </p:cNvPr>
          <p:cNvSpPr>
            <a:spLocks noGrp="1"/>
          </p:cNvSpPr>
          <p:nvPr>
            <p:ph idx="1"/>
          </p:nvPr>
        </p:nvSpPr>
        <p:spPr>
          <a:xfrm>
            <a:off x="838199" y="1425575"/>
            <a:ext cx="10515600" cy="4351338"/>
          </a:xfrm>
        </p:spPr>
        <p:txBody>
          <a:bodyPr>
            <a:normAutofit lnSpcReduction="10000"/>
          </a:bodyPr>
          <a:lstStyle/>
          <a:p>
            <a:pPr marL="0" indent="0" algn="just" rtl="1">
              <a:buNone/>
            </a:pPr>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 3- </a:t>
            </a:r>
            <a:r>
              <a:rPr lang="ar-EG" sz="2800" b="1" u="none" strike="noStrike" dirty="0">
                <a:effectLst/>
                <a:latin typeface="Dubai" panose="020B0503030403030204" pitchFamily="34" charset="-78"/>
                <a:ea typeface="Times New Roman" panose="02020603050405020304" pitchFamily="18" charset="0"/>
                <a:cs typeface="Dubai" panose="020B0503030403030204" pitchFamily="34" charset="-78"/>
              </a:rPr>
              <a:t>الشروط التي من الممكن أن تضعها إدارة شبكات التواصل الاجتماعي </a:t>
            </a:r>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من حيث سرعة الاستجابة إلى كافة المتغيرات المؤثرة في حياة الهياكل التنظيمية والمؤسسية.</a:t>
            </a:r>
          </a:p>
          <a:p>
            <a:pPr marL="0" indent="0" algn="just" rtl="1">
              <a:buNone/>
            </a:pPr>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4- </a:t>
            </a:r>
            <a:r>
              <a:rPr lang="ar-EG" sz="2800" b="1" u="none" strike="noStrike" dirty="0">
                <a:effectLst/>
                <a:latin typeface="Dubai" panose="020B0503030403030204" pitchFamily="34" charset="-78"/>
                <a:ea typeface="Times New Roman" panose="02020603050405020304" pitchFamily="18" charset="0"/>
                <a:cs typeface="Dubai" panose="020B0503030403030204" pitchFamily="34" charset="-78"/>
              </a:rPr>
              <a:t>التعليقات غير المرغوبة </a:t>
            </a:r>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التي تزدحم بها شبكات التواصل الاجتماعي، وكيفية التعامل مع التعليقات السلبية بحكمة وروية وعدم الإنحياز والإنجرار وراء هذه التعليقات السلبية.</a:t>
            </a:r>
          </a:p>
          <a:p>
            <a:pPr marL="0" indent="0" algn="just" rtl="1">
              <a:buNone/>
            </a:pPr>
            <a:r>
              <a:rPr lang="ar-EG" sz="2800" b="0" u="none" strike="noStrike" dirty="0">
                <a:effectLst/>
                <a:latin typeface="Dubai" panose="020B0503030403030204" pitchFamily="34" charset="-78"/>
                <a:ea typeface="Times New Roman" panose="02020603050405020304" pitchFamily="18" charset="0"/>
                <a:cs typeface="Dubai" panose="020B0503030403030204" pitchFamily="34" charset="-78"/>
              </a:rPr>
              <a:t>وأخيرًا يجب على كافة الهياكل المؤسسية أن تتعامل مع هذه التحديات بعقلانية ومرونة وشفافية وعدم التحيز، وأن تعمل على تطوير نفسها وقدراتها بشكل مستمر للاستجابة الواقعية لهذه التحديات، وتحويل هذه التحديات إلى فرص يمكن استغلالها، لتحقيق المنفعة المشتركة بين المؤسسات على اختلاف أنواعها وأشكالها والجماهير المستهدفة من قبلها.</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marL="0" indent="0" algn="just" rtl="1">
              <a:buNone/>
            </a:pPr>
            <a:endParaRPr lang="en-US" dirty="0"/>
          </a:p>
        </p:txBody>
      </p:sp>
      <p:pic>
        <p:nvPicPr>
          <p:cNvPr id="5" name="Picture 4">
            <a:extLst>
              <a:ext uri="{FF2B5EF4-FFF2-40B4-BE49-F238E27FC236}">
                <a16:creationId xmlns:a16="http://schemas.microsoft.com/office/drawing/2014/main" id="{72945795-E002-4BE4-A446-81269B6A75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4463" y="3261117"/>
            <a:ext cx="3614737" cy="5112783"/>
          </a:xfrm>
          <a:prstGeom prst="rect">
            <a:avLst/>
          </a:prstGeom>
        </p:spPr>
      </p:pic>
    </p:spTree>
    <p:extLst>
      <p:ext uri="{BB962C8B-B14F-4D97-AF65-F5344CB8AC3E}">
        <p14:creationId xmlns:p14="http://schemas.microsoft.com/office/powerpoint/2010/main" val="738834160"/>
      </p:ext>
    </p:extLst>
  </p:cSld>
  <p:clrMapOvr>
    <a:masterClrMapping/>
  </p:clrMapOvr>
  <mc:AlternateContent xmlns:mc="http://schemas.openxmlformats.org/markup-compatibility/2006" xmlns:p14="http://schemas.microsoft.com/office/powerpoint/2010/main">
    <mc:Choice Requires="p14">
      <p:transition spd="slow" p14:dur="2000" advTm="206640"/>
    </mc:Choice>
    <mc:Fallback xmlns="">
      <p:transition spd="slow" advTm="2066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864D5-AE7E-D39B-1BF5-CCAF6A3D881C}"/>
              </a:ext>
            </a:extLst>
          </p:cNvPr>
          <p:cNvSpPr>
            <a:spLocks noGrp="1"/>
          </p:cNvSpPr>
          <p:nvPr>
            <p:ph type="title"/>
          </p:nvPr>
        </p:nvSpPr>
        <p:spPr/>
        <p:txBody>
          <a:bodyPr/>
          <a:lstStyle/>
          <a:p>
            <a:pPr algn="r"/>
            <a:r>
              <a:rPr lang="ar-EG" b="1" u="sng" dirty="0">
                <a:solidFill>
                  <a:schemeClr val="bg1"/>
                </a:solidFill>
                <a:latin typeface="Adobe Arabic" panose="02040503050201020203" pitchFamily="18" charset="-78"/>
                <a:ea typeface="Times New Roman" panose="02020603050405020304" pitchFamily="18" charset="0"/>
              </a:rPr>
              <a:t>أولًا أنواع الأزمة:</a:t>
            </a:r>
            <a:endParaRPr lang="en-US" dirty="0"/>
          </a:p>
        </p:txBody>
      </p:sp>
      <p:sp>
        <p:nvSpPr>
          <p:cNvPr id="4" name="Rectangle: Rounded Corners 3">
            <a:extLst>
              <a:ext uri="{FF2B5EF4-FFF2-40B4-BE49-F238E27FC236}">
                <a16:creationId xmlns:a16="http://schemas.microsoft.com/office/drawing/2014/main" id="{65D848DE-62E6-4D4E-A107-EB9F3DF5639B}"/>
              </a:ext>
            </a:extLst>
          </p:cNvPr>
          <p:cNvSpPr/>
          <p:nvPr/>
        </p:nvSpPr>
        <p:spPr>
          <a:xfrm>
            <a:off x="531019" y="1425575"/>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97420DA-A154-4D06-85B3-EB7ED8C2F8C1}"/>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Calibri" panose="020F0502020204030204" pitchFamily="34" charset="0"/>
                <a:ea typeface="Calibri" panose="020F0502020204030204" pitchFamily="34" charset="0"/>
                <a:cs typeface="Arial" panose="020B0604020202020204" pitchFamily="34" charset="0"/>
              </a:rPr>
              <a:t> نستعرض هنا أهم أنواع الازمات والتي يمكن إجمالها على النحو الآتي: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rtl="1">
              <a:lnSpc>
                <a:spcPct val="107000"/>
              </a:lnSpc>
              <a:spcBef>
                <a:spcPts val="0"/>
              </a:spcBef>
              <a:spcAft>
                <a:spcPts val="800"/>
              </a:spcAft>
              <a:buNone/>
            </a:pPr>
            <a:r>
              <a:rPr lang="ar-SA" b="1" dirty="0">
                <a:effectLst/>
                <a:latin typeface="Calibri" panose="020F0502020204030204" pitchFamily="34" charset="0"/>
                <a:ea typeface="Calibri" panose="020F0502020204030204" pitchFamily="34" charset="0"/>
                <a:cs typeface="Arial" panose="020B0604020202020204" pitchFamily="34" charset="0"/>
              </a:rPr>
              <a:t>1- الأزمات الطبيعية: </a:t>
            </a:r>
            <a:r>
              <a:rPr lang="ar-SA" dirty="0">
                <a:effectLst/>
                <a:latin typeface="Calibri" panose="020F0502020204030204" pitchFamily="34" charset="0"/>
                <a:ea typeface="Calibri" panose="020F0502020204030204" pitchFamily="34" charset="0"/>
                <a:cs typeface="Arial" panose="020B0604020202020204" pitchFamily="34" charset="0"/>
              </a:rPr>
              <a:t>التي تنتج عن اضطرابات البيئة والطبيعة، وعادةً ما تكون خارجة عن سيطرة البشر، مثل: الأعاصير وأمواج تسونامي والفيضانات والزلازل والبراكين.</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rtl="1">
              <a:lnSpc>
                <a:spcPct val="107000"/>
              </a:lnSpc>
              <a:spcBef>
                <a:spcPts val="0"/>
              </a:spcBef>
              <a:spcAft>
                <a:spcPts val="800"/>
              </a:spcAft>
              <a:buNone/>
            </a:pPr>
            <a:r>
              <a:rPr lang="ar-SA" b="1" dirty="0">
                <a:effectLst/>
                <a:latin typeface="Calibri" panose="020F0502020204030204" pitchFamily="34" charset="0"/>
                <a:ea typeface="Calibri" panose="020F0502020204030204" pitchFamily="34" charset="0"/>
                <a:cs typeface="Arial" panose="020B0604020202020204" pitchFamily="34" charset="0"/>
              </a:rPr>
              <a:t> 2- أزمة تكنولوجية:</a:t>
            </a:r>
            <a:r>
              <a:rPr lang="ar-SA" dirty="0">
                <a:effectLst/>
                <a:latin typeface="Calibri" panose="020F0502020204030204" pitchFamily="34" charset="0"/>
                <a:ea typeface="Calibri" panose="020F0502020204030204" pitchFamily="34" charset="0"/>
                <a:cs typeface="Arial" panose="020B0604020202020204" pitchFamily="34" charset="0"/>
              </a:rPr>
              <a:t> تنشأ نتيجة فشل التكنولوجيا أو بسبب أعطال في الأنظمة التكنولوجية التي تؤدي لاحقاً إلى أزمات تكنولوجية، حيث يؤدي تعطل الأجهزة والبرامج إلى حدوث مثل هذه الأزمات.</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rtl="1">
              <a:lnSpc>
                <a:spcPct val="107000"/>
              </a:lnSpc>
              <a:spcBef>
                <a:spcPts val="0"/>
              </a:spcBef>
              <a:spcAft>
                <a:spcPts val="800"/>
              </a:spcAft>
              <a:buNone/>
            </a:pPr>
            <a:br>
              <a:rPr lang="ar-SA" dirty="0">
                <a:effectLst/>
                <a:latin typeface="Calibri" panose="020F0502020204030204" pitchFamily="34" charset="0"/>
                <a:ea typeface="Calibri" panose="020F0502020204030204" pitchFamily="34" charset="0"/>
                <a:cs typeface="Arial" panose="020B0604020202020204" pitchFamily="34" charset="0"/>
              </a:rPr>
            </a:br>
            <a:endParaRPr lang="en-US" dirty="0"/>
          </a:p>
        </p:txBody>
      </p:sp>
      <p:pic>
        <p:nvPicPr>
          <p:cNvPr id="5" name="Picture 4">
            <a:extLst>
              <a:ext uri="{FF2B5EF4-FFF2-40B4-BE49-F238E27FC236}">
                <a16:creationId xmlns:a16="http://schemas.microsoft.com/office/drawing/2014/main" id="{31124E5A-AE90-4470-9D7A-B9E989DB57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3097" y="2228850"/>
            <a:ext cx="4848606" cy="6858000"/>
          </a:xfrm>
          <a:prstGeom prst="rect">
            <a:avLst/>
          </a:prstGeom>
        </p:spPr>
      </p:pic>
    </p:spTree>
    <p:extLst>
      <p:ext uri="{BB962C8B-B14F-4D97-AF65-F5344CB8AC3E}">
        <p14:creationId xmlns:p14="http://schemas.microsoft.com/office/powerpoint/2010/main" val="2676396733"/>
      </p:ext>
    </p:extLst>
  </p:cSld>
  <p:clrMapOvr>
    <a:masterClrMapping/>
  </p:clrMapOvr>
  <mc:AlternateContent xmlns:mc="http://schemas.openxmlformats.org/markup-compatibility/2006" xmlns:p14="http://schemas.microsoft.com/office/powerpoint/2010/main">
    <mc:Choice Requires="p14">
      <p:transition spd="slow" p14:dur="2000" advTm="127086"/>
    </mc:Choice>
    <mc:Fallback xmlns="">
      <p:transition spd="slow" advTm="12708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C2D0B69-E55B-412D-A798-736C27800775}"/>
              </a:ext>
            </a:extLst>
          </p:cNvPr>
          <p:cNvSpPr/>
          <p:nvPr/>
        </p:nvSpPr>
        <p:spPr>
          <a:xfrm>
            <a:off x="531019" y="106441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D41F330-5F06-4259-B01F-6F4C0F906D98}"/>
              </a:ext>
            </a:extLst>
          </p:cNvPr>
          <p:cNvSpPr>
            <a:spLocks noGrp="1"/>
          </p:cNvSpPr>
          <p:nvPr>
            <p:ph idx="1"/>
          </p:nvPr>
        </p:nvSpPr>
        <p:spPr>
          <a:xfrm>
            <a:off x="995362" y="1253331"/>
            <a:ext cx="10515600" cy="4351338"/>
          </a:xfrm>
        </p:spPr>
        <p:txBody>
          <a:bodyPr>
            <a:normAutofit/>
          </a:bodyPr>
          <a:lstStyle/>
          <a:p>
            <a:pPr marL="0" marR="0" indent="0" algn="just" rtl="1">
              <a:lnSpc>
                <a:spcPct val="107000"/>
              </a:lnSpc>
              <a:spcBef>
                <a:spcPts val="0"/>
              </a:spcBef>
              <a:spcAft>
                <a:spcPts val="800"/>
              </a:spcAft>
              <a:buNone/>
            </a:pPr>
            <a:r>
              <a:rPr lang="ar-SA" sz="2800" b="1" dirty="0">
                <a:effectLst/>
                <a:latin typeface="Calibri" panose="020F0502020204030204" pitchFamily="34" charset="0"/>
                <a:ea typeface="Calibri" panose="020F0502020204030204" pitchFamily="34" charset="0"/>
                <a:cs typeface="Arial" panose="020B0604020202020204" pitchFamily="34" charset="0"/>
              </a:rPr>
              <a:t>3- أزمة المواجهة:</a:t>
            </a:r>
            <a:r>
              <a:rPr lang="ar-SA" sz="2800" dirty="0">
                <a:effectLst/>
                <a:latin typeface="Calibri" panose="020F0502020204030204" pitchFamily="34" charset="0"/>
                <a:ea typeface="Calibri" panose="020F0502020204030204" pitchFamily="34" charset="0"/>
                <a:cs typeface="Arial" panose="020B0604020202020204" pitchFamily="34" charset="0"/>
              </a:rPr>
              <a:t> وينشأ هذا النوع من الأزمات عندما تتضارب مصالح الموظفين، بحيث يصبحون غير مُنتجين وخاصةً إذا تطورت الأمور إلى اضرابات مفتوحة بفترات زمينة غير محددة. ففي مثل هذا النوع من الأزمات لفت أنظار الموظفين من قبل رؤسائهم وإجبارهم على التواصل الفعال لتغيب تضارب المصالح وتحقيق أهداف المؤسسة.</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rtl="1">
              <a:lnSpc>
                <a:spcPct val="107000"/>
              </a:lnSpc>
              <a:spcBef>
                <a:spcPts val="0"/>
              </a:spcBef>
              <a:spcAft>
                <a:spcPts val="800"/>
              </a:spcAft>
              <a:buNone/>
            </a:pPr>
            <a:br>
              <a:rPr lang="ar-SA" sz="2800" dirty="0">
                <a:effectLst/>
                <a:latin typeface="Calibri" panose="020F0502020204030204" pitchFamily="34" charset="0"/>
                <a:ea typeface="Calibri" panose="020F0502020204030204" pitchFamily="34" charset="0"/>
                <a:cs typeface="Arial" panose="020B0604020202020204" pitchFamily="34" charset="0"/>
              </a:rPr>
            </a:br>
            <a:r>
              <a:rPr lang="ar-SA" sz="2800" b="1" dirty="0">
                <a:effectLst/>
                <a:latin typeface="Calibri" panose="020F0502020204030204" pitchFamily="34" charset="0"/>
                <a:ea typeface="Calibri" panose="020F0502020204030204" pitchFamily="34" charset="0"/>
                <a:cs typeface="Arial" panose="020B0604020202020204" pitchFamily="34" charset="0"/>
              </a:rPr>
              <a:t>4- أزمة الحقد: </a:t>
            </a:r>
            <a:r>
              <a:rPr lang="ar-SA" sz="2800" dirty="0">
                <a:effectLst/>
                <a:latin typeface="Calibri" panose="020F0502020204030204" pitchFamily="34" charset="0"/>
                <a:ea typeface="Calibri" panose="020F0502020204030204" pitchFamily="34" charset="0"/>
                <a:cs typeface="Arial" panose="020B0604020202020204" pitchFamily="34" charset="0"/>
              </a:rPr>
              <a:t>ويظهر هذا النوع من الأزمات عندما يساعد بعض موظفي الشركة أو المؤسسة سيئي السمعة العصابات الإجرامية وتلبية مصالح هذه العصابات على حساب مصالح المؤسسة التي يعمل بها.</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buNone/>
            </a:pPr>
            <a:endParaRPr lang="en-US" dirty="0"/>
          </a:p>
        </p:txBody>
      </p:sp>
      <p:pic>
        <p:nvPicPr>
          <p:cNvPr id="5" name="Picture 4">
            <a:extLst>
              <a:ext uri="{FF2B5EF4-FFF2-40B4-BE49-F238E27FC236}">
                <a16:creationId xmlns:a16="http://schemas.microsoft.com/office/drawing/2014/main" id="{290F904A-4CFE-4727-8FAC-C3B1B4E6D1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28954" y="2286975"/>
            <a:ext cx="4534090" cy="6413140"/>
          </a:xfrm>
          <a:prstGeom prst="rect">
            <a:avLst/>
          </a:prstGeom>
        </p:spPr>
      </p:pic>
    </p:spTree>
    <p:extLst>
      <p:ext uri="{BB962C8B-B14F-4D97-AF65-F5344CB8AC3E}">
        <p14:creationId xmlns:p14="http://schemas.microsoft.com/office/powerpoint/2010/main" val="3988575423"/>
      </p:ext>
    </p:extLst>
  </p:cSld>
  <p:clrMapOvr>
    <a:masterClrMapping/>
  </p:clrMapOvr>
  <mc:AlternateContent xmlns:mc="http://schemas.openxmlformats.org/markup-compatibility/2006" xmlns:p14="http://schemas.microsoft.com/office/powerpoint/2010/main">
    <mc:Choice Requires="p14">
      <p:transition spd="slow" p14:dur="2000" advTm="123349"/>
    </mc:Choice>
    <mc:Fallback xmlns="">
      <p:transition spd="slow" advTm="12334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5EF9777-D60E-4C6E-B095-7579C51198D7}"/>
              </a:ext>
            </a:extLst>
          </p:cNvPr>
          <p:cNvSpPr/>
          <p:nvPr/>
        </p:nvSpPr>
        <p:spPr>
          <a:xfrm>
            <a:off x="357188" y="885825"/>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1D93DC3-0C4E-43F0-9890-69384245658D}"/>
              </a:ext>
            </a:extLst>
          </p:cNvPr>
          <p:cNvSpPr>
            <a:spLocks noGrp="1"/>
          </p:cNvSpPr>
          <p:nvPr>
            <p:ph idx="1"/>
          </p:nvPr>
        </p:nvSpPr>
        <p:spPr>
          <a:xfrm>
            <a:off x="838200" y="885825"/>
            <a:ext cx="10515600" cy="4351338"/>
          </a:xfrm>
        </p:spPr>
        <p:txBody>
          <a:bodyPr>
            <a:normAutofit/>
          </a:bodyPr>
          <a:lstStyle/>
          <a:p>
            <a:pPr marL="0" marR="0" indent="0" algn="just" rtl="1">
              <a:lnSpc>
                <a:spcPct val="107000"/>
              </a:lnSpc>
              <a:spcBef>
                <a:spcPts val="0"/>
              </a:spcBef>
              <a:spcAft>
                <a:spcPts val="80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5- أزمات الأفعال سيئة التنظيم:</a:t>
            </a:r>
            <a:r>
              <a:rPr lang="ar-SA" sz="2800" dirty="0">
                <a:effectLst/>
                <a:latin typeface="Dubai" panose="020B0503030403030204" pitchFamily="34" charset="-78"/>
                <a:ea typeface="Calibri" panose="020F0502020204030204" pitchFamily="34" charset="0"/>
                <a:cs typeface="Dubai" panose="020B0503030403030204" pitchFamily="34" charset="-78"/>
              </a:rPr>
              <a:t> وتنشأ عند عدم إدارة الإدارة في اتخاذها لقرارات معينة بالعواقب الضارة عند المؤسسة والمتعاملين معها.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6- أزمة بسبب العنف في مكان العمل: </a:t>
            </a:r>
            <a:r>
              <a:rPr lang="ar-SA" sz="2800" dirty="0">
                <a:effectLst/>
                <a:latin typeface="Dubai" panose="020B0503030403030204" pitchFamily="34" charset="-78"/>
                <a:ea typeface="Calibri" panose="020F0502020204030204" pitchFamily="34" charset="0"/>
                <a:cs typeface="Dubai" panose="020B0503030403030204" pitchFamily="34" charset="-78"/>
              </a:rPr>
              <a:t>ينشأ هذا النوع من الأزمات عندما يشارك الموظفون في أعمال عنف، مثل: الإعتداء على الموظفين الرؤساء في مباني المؤسسة.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en-US" sz="2800" dirty="0">
                <a:effectLst/>
                <a:latin typeface="Dubai" panose="020B0503030403030204" pitchFamily="34" charset="-78"/>
                <a:ea typeface="Calibri" panose="020F0502020204030204" pitchFamily="34" charset="0"/>
                <a:cs typeface="Dubai" panose="020B0503030403030204" pitchFamily="34" charset="-78"/>
              </a:rPr>
              <a:t> </a:t>
            </a:r>
          </a:p>
          <a:p>
            <a:pPr marL="0" indent="0" algn="r" rtl="1">
              <a:buNone/>
            </a:pP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5D4CB28D-6D94-4F2F-B347-04C3617AF4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4484" y="1808163"/>
            <a:ext cx="4848606" cy="6858000"/>
          </a:xfrm>
          <a:prstGeom prst="rect">
            <a:avLst/>
          </a:prstGeom>
        </p:spPr>
      </p:pic>
    </p:spTree>
    <p:extLst>
      <p:ext uri="{BB962C8B-B14F-4D97-AF65-F5344CB8AC3E}">
        <p14:creationId xmlns:p14="http://schemas.microsoft.com/office/powerpoint/2010/main" val="617723438"/>
      </p:ext>
    </p:extLst>
  </p:cSld>
  <p:clrMapOvr>
    <a:masterClrMapping/>
  </p:clrMapOvr>
  <mc:AlternateContent xmlns:mc="http://schemas.openxmlformats.org/markup-compatibility/2006" xmlns:p14="http://schemas.microsoft.com/office/powerpoint/2010/main">
    <mc:Choice Requires="p14">
      <p:transition spd="slow" p14:dur="2000" advTm="101380"/>
    </mc:Choice>
    <mc:Fallback xmlns="">
      <p:transition spd="slow" advTm="1013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D78809F-49C2-4358-9496-03F950FA8EF8}"/>
              </a:ext>
            </a:extLst>
          </p:cNvPr>
          <p:cNvSpPr/>
          <p:nvPr/>
        </p:nvSpPr>
        <p:spPr>
          <a:xfrm>
            <a:off x="531019" y="900113"/>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3B1BC9B7-E8AE-41BA-B0C5-C202C90A2A4D}"/>
              </a:ext>
            </a:extLst>
          </p:cNvPr>
          <p:cNvSpPr>
            <a:spLocks noGrp="1"/>
          </p:cNvSpPr>
          <p:nvPr>
            <p:ph idx="1"/>
          </p:nvPr>
        </p:nvSpPr>
        <p:spPr>
          <a:xfrm>
            <a:off x="981074" y="1106486"/>
            <a:ext cx="10515600" cy="4351338"/>
          </a:xfrm>
        </p:spPr>
        <p:txBody>
          <a:bodyPr>
            <a:normAutofit/>
          </a:bodyPr>
          <a:lstStyle/>
          <a:p>
            <a:pPr marL="0" marR="0" indent="0" algn="just" rtl="1">
              <a:lnSpc>
                <a:spcPct val="107000"/>
              </a:lnSpc>
              <a:spcBef>
                <a:spcPts val="0"/>
              </a:spcBef>
              <a:spcAft>
                <a:spcPts val="800"/>
              </a:spcAft>
              <a:buNone/>
            </a:pPr>
            <a:r>
              <a:rPr lang="ar-SA" sz="2800" b="1" dirty="0">
                <a:effectLst/>
                <a:latin typeface="Dubai" panose="020B0503030403030204" pitchFamily="34" charset="-78"/>
                <a:ea typeface="Calibri" panose="020F0502020204030204" pitchFamily="34" charset="0"/>
                <a:cs typeface="Dubai" panose="020B0503030403030204" pitchFamily="34" charset="-78"/>
              </a:rPr>
              <a:t>7- أزمة الإفلاس: </a:t>
            </a:r>
            <a:r>
              <a:rPr lang="ar-SA" sz="2800" dirty="0">
                <a:effectLst/>
                <a:latin typeface="Dubai" panose="020B0503030403030204" pitchFamily="34" charset="-78"/>
                <a:ea typeface="Calibri" panose="020F0502020204030204" pitchFamily="34" charset="0"/>
                <a:cs typeface="Dubai" panose="020B0503030403030204" pitchFamily="34" charset="-78"/>
              </a:rPr>
              <a:t>وتنشأ عندما تخفق المؤسسة أو المنظمة في الدفع لدائنيها والأطراف الأخرى المستحقات المترتبة عليها.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 8- أزمة بسبب العوامل الطبيعية:</a:t>
            </a:r>
            <a:r>
              <a:rPr lang="ar-SA" sz="2800" dirty="0">
                <a:effectLst/>
                <a:latin typeface="Dubai" panose="020B0503030403030204" pitchFamily="34" charset="-78"/>
                <a:ea typeface="Calibri" panose="020F0502020204030204" pitchFamily="34" charset="0"/>
                <a:cs typeface="Dubai" panose="020B0503030403030204" pitchFamily="34" charset="-78"/>
              </a:rPr>
              <a:t> الاضطرابات في البيئة والطبيعة، مثل: الجفاف أو تلف المحاصيل الزراعية أو تدمير المنشأت الصناعية والاقتصادية كل ذلك يؤدي إلى حدوث 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4">
            <a:extLst>
              <a:ext uri="{FF2B5EF4-FFF2-40B4-BE49-F238E27FC236}">
                <a16:creationId xmlns:a16="http://schemas.microsoft.com/office/drawing/2014/main" id="{88BB401D-9F0B-4565-B4FD-7CC0DE64B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85897" y="1900237"/>
            <a:ext cx="4848606" cy="6858000"/>
          </a:xfrm>
          <a:prstGeom prst="rect">
            <a:avLst/>
          </a:prstGeom>
        </p:spPr>
      </p:pic>
    </p:spTree>
    <p:extLst>
      <p:ext uri="{BB962C8B-B14F-4D97-AF65-F5344CB8AC3E}">
        <p14:creationId xmlns:p14="http://schemas.microsoft.com/office/powerpoint/2010/main" val="146216590"/>
      </p:ext>
    </p:extLst>
  </p:cSld>
  <p:clrMapOvr>
    <a:masterClrMapping/>
  </p:clrMapOvr>
  <mc:AlternateContent xmlns:mc="http://schemas.openxmlformats.org/markup-compatibility/2006" xmlns:p14="http://schemas.microsoft.com/office/powerpoint/2010/main">
    <mc:Choice Requires="p14">
      <p:transition spd="slow" p14:dur="2000" advTm="99180"/>
    </mc:Choice>
    <mc:Fallback xmlns="">
      <p:transition spd="slow" advTm="9918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38DE18C-2F7D-4E09-99D7-B5F7998694C3}"/>
              </a:ext>
            </a:extLst>
          </p:cNvPr>
          <p:cNvSpPr/>
          <p:nvPr/>
        </p:nvSpPr>
        <p:spPr>
          <a:xfrm>
            <a:off x="39528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36F829E8-F35C-4BA5-B79D-89BFE01ADCFE}"/>
              </a:ext>
            </a:extLst>
          </p:cNvPr>
          <p:cNvSpPr>
            <a:spLocks noGrp="1"/>
          </p:cNvSpPr>
          <p:nvPr>
            <p:ph idx="1"/>
          </p:nvPr>
        </p:nvSpPr>
        <p:spPr>
          <a:xfrm>
            <a:off x="1009650" y="1054100"/>
            <a:ext cx="10515600" cy="4351338"/>
          </a:xfrm>
        </p:spPr>
        <p:txBody>
          <a:bodyPr/>
          <a:lstStyle/>
          <a:p>
            <a:pPr marL="0" marR="0" indent="0" algn="just" rtl="1">
              <a:lnSpc>
                <a:spcPct val="107000"/>
              </a:lnSpc>
              <a:spcBef>
                <a:spcPts val="0"/>
              </a:spcBef>
              <a:spcAft>
                <a:spcPts val="800"/>
              </a:spcAft>
              <a:buNone/>
            </a:pPr>
            <a:r>
              <a:rPr lang="ar-SA" sz="2800" b="1" dirty="0">
                <a:effectLst/>
                <a:latin typeface="Dubai" panose="020B0503030403030204" pitchFamily="34" charset="-78"/>
                <a:ea typeface="Calibri" panose="020F0502020204030204" pitchFamily="34" charset="0"/>
                <a:cs typeface="Dubai" panose="020B0503030403030204" pitchFamily="34" charset="-78"/>
              </a:rPr>
              <a:t> 9- أزمة مفاجأة:</a:t>
            </a:r>
            <a:r>
              <a:rPr lang="ar-SA" sz="2800" dirty="0">
                <a:effectLst/>
                <a:latin typeface="Dubai" panose="020B0503030403030204" pitchFamily="34" charset="-78"/>
                <a:ea typeface="Calibri" panose="020F0502020204030204" pitchFamily="34" charset="0"/>
                <a:cs typeface="Dubai" panose="020B0503030403030204" pitchFamily="34" charset="-78"/>
              </a:rPr>
              <a:t> وتنشأ بشكل مفاجئ في وقت قصير للغاية دون أن تظهر أي اشارة تحذيرية، ويكون مثل هذا الموقف خارج عن سيطرة أي شخص.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10- أزمة مشتعلة: </a:t>
            </a:r>
            <a:r>
              <a:rPr lang="ar-SA" sz="2800" dirty="0">
                <a:effectLst/>
                <a:latin typeface="Dubai" panose="020B0503030403030204" pitchFamily="34" charset="-78"/>
                <a:ea typeface="Calibri" panose="020F0502020204030204" pitchFamily="34" charset="0"/>
                <a:cs typeface="Dubai" panose="020B0503030403030204" pitchFamily="34" charset="-78"/>
              </a:rPr>
              <a:t>والتي تتدحرج ككرة الثلج، حيث إن إهمال القضايا الصغيرة في البداية يؤدي إلى كبرها وتضخمها الأمر الذي يؤدي إلى احتراق الأزمة فيما بعد.</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EF5F0E80-DF06-41C7-BEBC-4C97A554CC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4472" y="1771650"/>
            <a:ext cx="4848606" cy="6858000"/>
          </a:xfrm>
          <a:prstGeom prst="rect">
            <a:avLst/>
          </a:prstGeom>
        </p:spPr>
      </p:pic>
    </p:spTree>
    <p:extLst>
      <p:ext uri="{BB962C8B-B14F-4D97-AF65-F5344CB8AC3E}">
        <p14:creationId xmlns:p14="http://schemas.microsoft.com/office/powerpoint/2010/main" val="62175917"/>
      </p:ext>
    </p:extLst>
  </p:cSld>
  <p:clrMapOvr>
    <a:masterClrMapping/>
  </p:clrMapOvr>
  <mc:AlternateContent xmlns:mc="http://schemas.openxmlformats.org/markup-compatibility/2006" xmlns:p14="http://schemas.microsoft.com/office/powerpoint/2010/main">
    <mc:Choice Requires="p14">
      <p:transition spd="slow" p14:dur="2000" advTm="119009"/>
    </mc:Choice>
    <mc:Fallback xmlns="">
      <p:transition spd="slow" advTm="11900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36AC2-157F-8FAB-EB73-7C7AF9C99678}"/>
              </a:ext>
            </a:extLst>
          </p:cNvPr>
          <p:cNvSpPr>
            <a:spLocks noGrp="1"/>
          </p:cNvSpPr>
          <p:nvPr>
            <p:ph type="title"/>
          </p:nvPr>
        </p:nvSpPr>
        <p:spPr/>
        <p:txBody>
          <a:bodyPr/>
          <a:lstStyle/>
          <a:p>
            <a:pPr algn="r" rtl="1"/>
            <a:r>
              <a:rPr lang="ar-EG" b="1" u="sng" dirty="0">
                <a:solidFill>
                  <a:schemeClr val="bg1"/>
                </a:solidFill>
                <a:latin typeface="Dubai" panose="020B0503030403030204" pitchFamily="34" charset="-78"/>
                <a:ea typeface="Times New Roman" panose="02020603050405020304" pitchFamily="18" charset="0"/>
                <a:cs typeface="Dubai" panose="020B0503030403030204" pitchFamily="34" charset="-78"/>
              </a:rPr>
              <a:t>ثانيًا: عوامل نشوء الأزمة</a:t>
            </a:r>
            <a:endParaRPr lang="en-US" dirty="0"/>
          </a:p>
        </p:txBody>
      </p:sp>
      <p:sp>
        <p:nvSpPr>
          <p:cNvPr id="4" name="Rectangle: Rounded Corners 3">
            <a:extLst>
              <a:ext uri="{FF2B5EF4-FFF2-40B4-BE49-F238E27FC236}">
                <a16:creationId xmlns:a16="http://schemas.microsoft.com/office/drawing/2014/main" id="{FAAE11E0-3993-4266-94B0-A602E07D7CA2}"/>
              </a:ext>
            </a:extLst>
          </p:cNvPr>
          <p:cNvSpPr/>
          <p:nvPr/>
        </p:nvSpPr>
        <p:spPr>
          <a:xfrm>
            <a:off x="531019" y="1428750"/>
            <a:ext cx="11127581" cy="5064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A6F5F06-66CA-42CE-B1FC-A757F0569E16}"/>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SA" dirty="0">
                <a:effectLst/>
                <a:latin typeface="Dubai" panose="020B0503030403030204" pitchFamily="34" charset="-78"/>
                <a:ea typeface="Calibri" panose="020F0502020204030204" pitchFamily="34" charset="0"/>
                <a:cs typeface="Dubai" panose="020B0503030403030204" pitchFamily="34" charset="-78"/>
              </a:rPr>
              <a:t>كما لكل شي سبب ؛ فإن هناك عوامل تتسبب في وجود الأزمة، فهي ليست وليدة اللحظة، ولكنها نتاج تفاعل أسباب وعوامل نشأت قبل ظهورها. </a:t>
            </a:r>
            <a:br>
              <a:rPr lang="ar-SA" dirty="0">
                <a:effectLst/>
                <a:latin typeface="Dubai" panose="020B0503030403030204" pitchFamily="34" charset="-78"/>
                <a:ea typeface="Calibri" panose="020F0502020204030204" pitchFamily="34" charset="0"/>
                <a:cs typeface="Dubai" panose="020B0503030403030204" pitchFamily="34" charset="-78"/>
              </a:rPr>
            </a:br>
            <a:r>
              <a:rPr lang="ar-SA" dirty="0">
                <a:effectLst/>
                <a:latin typeface="Dubai" panose="020B0503030403030204" pitchFamily="34" charset="-78"/>
                <a:ea typeface="Calibri" panose="020F0502020204030204" pitchFamily="34" charset="0"/>
                <a:cs typeface="Dubai" panose="020B0503030403030204" pitchFamily="34" charset="-78"/>
              </a:rPr>
              <a:t> وتتعد الأسباب التي تؤدي إلى نشوب وظهور الأزمة، ومنها: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SA" b="1" dirty="0">
                <a:effectLst/>
                <a:latin typeface="Dubai" panose="020B0503030403030204" pitchFamily="34" charset="-78"/>
                <a:ea typeface="Calibri" panose="020F0502020204030204" pitchFamily="34" charset="0"/>
                <a:cs typeface="Dubai" panose="020B0503030403030204" pitchFamily="34" charset="-78"/>
              </a:rPr>
              <a:t>سوء الفهم:</a:t>
            </a:r>
            <a:r>
              <a:rPr lang="ar-SA" dirty="0">
                <a:effectLst/>
                <a:latin typeface="Dubai" panose="020B0503030403030204" pitchFamily="34" charset="-78"/>
                <a:ea typeface="Calibri" panose="020F0502020204030204" pitchFamily="34" charset="0"/>
                <a:cs typeface="Dubai" panose="020B0503030403030204" pitchFamily="34" charset="-78"/>
              </a:rPr>
              <a:t> ينشأ سوء الفهم عادةً من خلال جانبين هما: المعلومات المبتورة أو غير الكاملة، والتسرع في إصدار القرارات.</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SA" b="1" dirty="0">
                <a:effectLst/>
                <a:latin typeface="Dubai" panose="020B0503030403030204" pitchFamily="34" charset="-78"/>
                <a:ea typeface="Calibri" panose="020F0502020204030204" pitchFamily="34" charset="0"/>
                <a:cs typeface="Dubai" panose="020B0503030403030204" pitchFamily="34" charset="-78"/>
              </a:rPr>
              <a:t>سوء الإدراك: </a:t>
            </a:r>
            <a:r>
              <a:rPr lang="ar-SA" dirty="0">
                <a:effectLst/>
                <a:latin typeface="Dubai" panose="020B0503030403030204" pitchFamily="34" charset="-78"/>
                <a:ea typeface="Calibri" panose="020F0502020204030204" pitchFamily="34" charset="0"/>
                <a:cs typeface="Dubai" panose="020B0503030403030204" pitchFamily="34" charset="-78"/>
              </a:rPr>
              <a:t>يمثل الإدراك مرحلة استيعاب المعلومات التي أمكن الحصول عليها، والحكم التقديري على الأمور المعروضة.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latin typeface="Dubai" panose="020B0503030403030204" pitchFamily="34" charset="-78"/>
              <a:cs typeface="Dubai" panose="020B0503030403030204" pitchFamily="34" charset="-78"/>
            </a:endParaRPr>
          </a:p>
        </p:txBody>
      </p:sp>
      <p:pic>
        <p:nvPicPr>
          <p:cNvPr id="5" name="Picture 4">
            <a:extLst>
              <a:ext uri="{FF2B5EF4-FFF2-40B4-BE49-F238E27FC236}">
                <a16:creationId xmlns:a16="http://schemas.microsoft.com/office/drawing/2014/main" id="{EF6B6F18-0FD1-4A64-AAAD-CE414CD023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03" y="4055118"/>
            <a:ext cx="2357628" cy="3334693"/>
          </a:xfrm>
          <a:prstGeom prst="rect">
            <a:avLst/>
          </a:prstGeom>
        </p:spPr>
      </p:pic>
    </p:spTree>
    <p:extLst>
      <p:ext uri="{BB962C8B-B14F-4D97-AF65-F5344CB8AC3E}">
        <p14:creationId xmlns:p14="http://schemas.microsoft.com/office/powerpoint/2010/main" val="2527271196"/>
      </p:ext>
    </p:extLst>
  </p:cSld>
  <p:clrMapOvr>
    <a:masterClrMapping/>
  </p:clrMapOvr>
  <mc:AlternateContent xmlns:mc="http://schemas.openxmlformats.org/markup-compatibility/2006" xmlns:p14="http://schemas.microsoft.com/office/powerpoint/2010/main">
    <mc:Choice Requires="p14">
      <p:transition spd="slow" p14:dur="2000" advTm="117982"/>
    </mc:Choice>
    <mc:Fallback xmlns="">
      <p:transition spd="slow" advTm="11798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194BE6B-41DB-4DC6-8068-A62D1D30E177}"/>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5FBB1F4-4E07-4EB5-95B6-F6F2CE2A594E}"/>
              </a:ext>
            </a:extLst>
          </p:cNvPr>
          <p:cNvSpPr>
            <a:spLocks noGrp="1"/>
          </p:cNvSpPr>
          <p:nvPr>
            <p:ph idx="1"/>
          </p:nvPr>
        </p:nvSpPr>
        <p:spPr>
          <a:xfrm>
            <a:off x="838200" y="1825625"/>
            <a:ext cx="10515600" cy="4351338"/>
          </a:xfrm>
        </p:spPr>
        <p:txBody>
          <a:bodyPr>
            <a:normAutofit/>
          </a:bodyPr>
          <a:lstStyle/>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الإدارة العشوائية: </a:t>
            </a:r>
            <a:r>
              <a:rPr lang="ar-SA" sz="2800" dirty="0">
                <a:effectLst/>
                <a:latin typeface="Dubai" panose="020B0503030403030204" pitchFamily="34" charset="-78"/>
                <a:ea typeface="Calibri" panose="020F0502020204030204" pitchFamily="34" charset="0"/>
                <a:cs typeface="Dubai" panose="020B0503030403030204" pitchFamily="34" charset="-78"/>
              </a:rPr>
              <a:t>الإدارة العشوائية هي التي تقوم على الجهل وتشجيع الانحراف عن مسار العمل والتسيب.</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اليأس:</a:t>
            </a:r>
            <a:r>
              <a:rPr lang="ar-SA" sz="2800" dirty="0">
                <a:effectLst/>
                <a:latin typeface="Dubai" panose="020B0503030403030204" pitchFamily="34" charset="-78"/>
                <a:ea typeface="Calibri" panose="020F0502020204030204" pitchFamily="34" charset="0"/>
                <a:cs typeface="Dubai" panose="020B0503030403030204" pitchFamily="34" charset="-78"/>
              </a:rPr>
              <a:t> يعد في حد ذاته أحد الأزمات النفسية والسلوكية التي تشكل خطرًا على المؤسسة، وقد يكون اليأس على مستوى الدول أيضًا باعثًا على أزمات عنيفة يصعب حلها.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5" name="Picture 4">
            <a:extLst>
              <a:ext uri="{FF2B5EF4-FFF2-40B4-BE49-F238E27FC236}">
                <a16:creationId xmlns:a16="http://schemas.microsoft.com/office/drawing/2014/main" id="{FE066CDB-243E-490E-A0E7-D2BDAD6748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03" y="4055118"/>
            <a:ext cx="2357628" cy="3334693"/>
          </a:xfrm>
          <a:prstGeom prst="rect">
            <a:avLst/>
          </a:prstGeom>
        </p:spPr>
      </p:pic>
    </p:spTree>
    <p:extLst>
      <p:ext uri="{BB962C8B-B14F-4D97-AF65-F5344CB8AC3E}">
        <p14:creationId xmlns:p14="http://schemas.microsoft.com/office/powerpoint/2010/main" val="2975800282"/>
      </p:ext>
    </p:extLst>
  </p:cSld>
  <p:clrMapOvr>
    <a:masterClrMapping/>
  </p:clrMapOvr>
  <mc:AlternateContent xmlns:mc="http://schemas.openxmlformats.org/markup-compatibility/2006" xmlns:p14="http://schemas.microsoft.com/office/powerpoint/2010/main">
    <mc:Choice Requires="p14">
      <p:transition spd="slow" p14:dur="2000" advTm="101333"/>
    </mc:Choice>
    <mc:Fallback xmlns="">
      <p:transition spd="slow" advTm="10133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38A0D99-7226-4369-9EF5-68FFA246F87F}"/>
              </a:ext>
            </a:extLst>
          </p:cNvPr>
          <p:cNvSpPr/>
          <p:nvPr/>
        </p:nvSpPr>
        <p:spPr>
          <a:xfrm>
            <a:off x="428626"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0432C8C-9070-418D-AB3E-5BF0F561FE60}"/>
              </a:ext>
            </a:extLst>
          </p:cNvPr>
          <p:cNvSpPr>
            <a:spLocks noGrp="1"/>
          </p:cNvSpPr>
          <p:nvPr>
            <p:ph idx="1"/>
          </p:nvPr>
        </p:nvSpPr>
        <p:spPr>
          <a:xfrm>
            <a:off x="838200" y="1825625"/>
            <a:ext cx="10515600" cy="4351338"/>
          </a:xfrm>
        </p:spPr>
        <p:txBody>
          <a:bodyPr>
            <a:normAutofit/>
          </a:bodyPr>
          <a:lstStyle/>
          <a:p>
            <a:pPr marL="342900" marR="0" lvl="0" indent="-342900" algn="just"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سوء التقييم: </a:t>
            </a:r>
            <a:r>
              <a:rPr lang="ar-SA" sz="2800" dirty="0">
                <a:effectLst/>
                <a:latin typeface="Dubai" panose="020B0503030403030204" pitchFamily="34" charset="-78"/>
                <a:ea typeface="Calibri" panose="020F0502020204030204" pitchFamily="34" charset="0"/>
                <a:cs typeface="Dubai" panose="020B0503030403030204" pitchFamily="34" charset="-78"/>
              </a:rPr>
              <a:t>وينشأ في كثير من الأحيان نتيجة المغالاة في الثقة بالنفس، وفي القدرة الشخصية على مواجهة الطرف الآخر.</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الإشاعات:</a:t>
            </a:r>
            <a:r>
              <a:rPr lang="ar-SA" sz="2800" dirty="0">
                <a:effectLst/>
                <a:latin typeface="Dubai" panose="020B0503030403030204" pitchFamily="34" charset="-78"/>
                <a:ea typeface="Calibri" panose="020F0502020204030204" pitchFamily="34" charset="0"/>
                <a:cs typeface="Dubai" panose="020B0503030403030204" pitchFamily="34" charset="-78"/>
              </a:rPr>
              <a:t> وهي أهم مصدر من مصادر الأزمات، بل إن كثيرا من الأزمات يكون مصدرها الوحيد إشاعة أطلقت بشكل معين لإلحاق الضرر بسمعة المؤسسة.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5" name="Picture 4">
            <a:extLst>
              <a:ext uri="{FF2B5EF4-FFF2-40B4-BE49-F238E27FC236}">
                <a16:creationId xmlns:a16="http://schemas.microsoft.com/office/drawing/2014/main" id="{DE7AD240-BE6F-436D-979D-A777F4D1B2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03" y="4055118"/>
            <a:ext cx="2357628" cy="3334693"/>
          </a:xfrm>
          <a:prstGeom prst="rect">
            <a:avLst/>
          </a:prstGeom>
        </p:spPr>
      </p:pic>
    </p:spTree>
    <p:extLst>
      <p:ext uri="{BB962C8B-B14F-4D97-AF65-F5344CB8AC3E}">
        <p14:creationId xmlns:p14="http://schemas.microsoft.com/office/powerpoint/2010/main" val="450000316"/>
      </p:ext>
    </p:extLst>
  </p:cSld>
  <p:clrMapOvr>
    <a:masterClrMapping/>
  </p:clrMapOvr>
  <mc:AlternateContent xmlns:mc="http://schemas.openxmlformats.org/markup-compatibility/2006" xmlns:p14="http://schemas.microsoft.com/office/powerpoint/2010/main">
    <mc:Choice Requires="p14">
      <p:transition spd="slow" p14:dur="2000" advTm="92606"/>
    </mc:Choice>
    <mc:Fallback xmlns="">
      <p:transition spd="slow" advTm="9260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D49BF3-6312-4A67-B94E-CA704A32EDA1}"/>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9B8947B2-ECD3-4160-9BC8-9F87ABD93182}"/>
              </a:ext>
            </a:extLst>
          </p:cNvPr>
          <p:cNvSpPr>
            <a:spLocks noGrp="1"/>
          </p:cNvSpPr>
          <p:nvPr>
            <p:ph idx="1"/>
          </p:nvPr>
        </p:nvSpPr>
        <p:spPr>
          <a:xfrm>
            <a:off x="838200" y="1825625"/>
            <a:ext cx="10515600" cy="4351338"/>
          </a:xfrm>
        </p:spPr>
        <p:txBody>
          <a:bodyPr>
            <a:normAutofit/>
          </a:bodyPr>
          <a:lstStyle/>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استعراض القوة: </a:t>
            </a:r>
            <a:r>
              <a:rPr lang="ar-SA" sz="2800" dirty="0">
                <a:effectLst/>
                <a:latin typeface="Dubai" panose="020B0503030403030204" pitchFamily="34" charset="-78"/>
                <a:ea typeface="Calibri" panose="020F0502020204030204" pitchFamily="34" charset="0"/>
                <a:cs typeface="Dubai" panose="020B0503030403030204" pitchFamily="34" charset="-78"/>
              </a:rPr>
              <a:t>هذا المسبب النشط يتم من جانب الكيانات الكبرى لتحجيم الكيانات الصغيرة، كما أنه يتم من جانب الكيانات الإدارية الطموحة عندما تحوز بعض عناصر القوة وترغب في قياس رد فعلها أو اختبارها.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تعارض المصالح:</a:t>
            </a:r>
            <a:r>
              <a:rPr lang="ar-SA" sz="2800" dirty="0">
                <a:effectLst/>
                <a:latin typeface="Dubai" panose="020B0503030403030204" pitchFamily="34" charset="-78"/>
                <a:ea typeface="Calibri" panose="020F0502020204030204" pitchFamily="34" charset="0"/>
                <a:cs typeface="Dubai" panose="020B0503030403030204" pitchFamily="34" charset="-78"/>
              </a:rPr>
              <a:t> إذا ما تعارضت المصالح بشكل شديد؛ برز الدافع لإحداث ونشوء الأزمة.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5" name="Picture 4">
            <a:extLst>
              <a:ext uri="{FF2B5EF4-FFF2-40B4-BE49-F238E27FC236}">
                <a16:creationId xmlns:a16="http://schemas.microsoft.com/office/drawing/2014/main" id="{3B90C1B2-E9F8-49AA-A7B0-C43BF275C0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03" y="4055118"/>
            <a:ext cx="2357628" cy="3334693"/>
          </a:xfrm>
          <a:prstGeom prst="rect">
            <a:avLst/>
          </a:prstGeom>
        </p:spPr>
      </p:pic>
    </p:spTree>
    <p:extLst>
      <p:ext uri="{BB962C8B-B14F-4D97-AF65-F5344CB8AC3E}">
        <p14:creationId xmlns:p14="http://schemas.microsoft.com/office/powerpoint/2010/main" val="687502184"/>
      </p:ext>
    </p:extLst>
  </p:cSld>
  <p:clrMapOvr>
    <a:masterClrMapping/>
  </p:clrMapOvr>
  <mc:AlternateContent xmlns:mc="http://schemas.openxmlformats.org/markup-compatibility/2006" xmlns:p14="http://schemas.microsoft.com/office/powerpoint/2010/main">
    <mc:Choice Requires="p14">
      <p:transition spd="slow" p14:dur="2000" advTm="96366"/>
    </mc:Choice>
    <mc:Fallback xmlns="">
      <p:transition spd="slow" advTm="963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CF32620-AAC4-4FC4-9A1E-521EDD1F69DF}"/>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3FC16CCC-5A80-4FA3-9803-6247FF54D4A3}"/>
              </a:ext>
            </a:extLst>
          </p:cNvPr>
          <p:cNvSpPr>
            <a:spLocks noGrp="1"/>
          </p:cNvSpPr>
          <p:nvPr>
            <p:ph idx="1"/>
          </p:nvPr>
        </p:nvSpPr>
        <p:spPr>
          <a:xfrm>
            <a:off x="838200" y="1825625"/>
            <a:ext cx="10515600" cy="4351338"/>
          </a:xfrm>
        </p:spPr>
        <p:txBody>
          <a:bodyPr>
            <a:normAutofit/>
          </a:bodyPr>
          <a:lstStyle/>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تعارض الأهداف: </a:t>
            </a:r>
            <a:r>
              <a:rPr lang="ar-SA" sz="2800" dirty="0">
                <a:effectLst/>
                <a:latin typeface="Dubai" panose="020B0503030403030204" pitchFamily="34" charset="-78"/>
                <a:ea typeface="Calibri" panose="020F0502020204030204" pitchFamily="34" charset="0"/>
                <a:cs typeface="Dubai" panose="020B0503030403030204" pitchFamily="34" charset="-78"/>
              </a:rPr>
              <a:t>إن تعارض الأهداف الخاصة يؤدي إلى انهيار الثقة في متخذ القرار، الأمر الذي يوسع من دائرة عدم المصداقية والشك في قدراته و بالتالي زيادة وتفاقم الأزمة.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r" rtl="1">
              <a:lnSpc>
                <a:spcPct val="107000"/>
              </a:lnSpc>
              <a:spcBef>
                <a:spcPts val="0"/>
              </a:spcBef>
              <a:spcAft>
                <a:spcPts val="800"/>
              </a:spcAft>
              <a:buFont typeface="Symbol" panose="05050102010706020507" pitchFamily="18" charset="2"/>
              <a:buChar char=""/>
            </a:pPr>
            <a:r>
              <a:rPr lang="ar-SA" sz="2800" b="1" dirty="0">
                <a:effectLst/>
                <a:latin typeface="Dubai" panose="020B0503030403030204" pitchFamily="34" charset="-78"/>
                <a:ea typeface="Calibri" panose="020F0502020204030204" pitchFamily="34" charset="0"/>
                <a:cs typeface="Dubai" panose="020B0503030403030204" pitchFamily="34" charset="-78"/>
              </a:rPr>
              <a:t>الفشل التكنولوجي </a:t>
            </a:r>
            <a:r>
              <a:rPr lang="ar-SA" sz="2800" dirty="0">
                <a:effectLst/>
                <a:latin typeface="Dubai" panose="020B0503030403030204" pitchFamily="34" charset="-78"/>
                <a:ea typeface="Calibri" panose="020F0502020204030204" pitchFamily="34" charset="0"/>
                <a:cs typeface="Dubai" panose="020B0503030403030204" pitchFamily="34" charset="-78"/>
              </a:rPr>
              <a:t>لانهيار الآلات يؤدي إلى أزمة.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r" rtl="1">
              <a:buNone/>
            </a:pPr>
            <a:endParaRPr lang="en-US" dirty="0"/>
          </a:p>
        </p:txBody>
      </p:sp>
      <p:pic>
        <p:nvPicPr>
          <p:cNvPr id="5" name="Picture 4">
            <a:extLst>
              <a:ext uri="{FF2B5EF4-FFF2-40B4-BE49-F238E27FC236}">
                <a16:creationId xmlns:a16="http://schemas.microsoft.com/office/drawing/2014/main" id="{D5E16E19-736B-45BD-A75C-F99D7AF06E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03" y="4055118"/>
            <a:ext cx="2357628" cy="3334693"/>
          </a:xfrm>
          <a:prstGeom prst="rect">
            <a:avLst/>
          </a:prstGeom>
        </p:spPr>
      </p:pic>
    </p:spTree>
    <p:extLst>
      <p:ext uri="{BB962C8B-B14F-4D97-AF65-F5344CB8AC3E}">
        <p14:creationId xmlns:p14="http://schemas.microsoft.com/office/powerpoint/2010/main" val="1774346959"/>
      </p:ext>
    </p:extLst>
  </p:cSld>
  <p:clrMapOvr>
    <a:masterClrMapping/>
  </p:clrMapOvr>
  <mc:AlternateContent xmlns:mc="http://schemas.openxmlformats.org/markup-compatibility/2006" xmlns:p14="http://schemas.microsoft.com/office/powerpoint/2010/main">
    <mc:Choice Requires="p14">
      <p:transition spd="slow" p14:dur="2000" advTm="131426"/>
    </mc:Choice>
    <mc:Fallback xmlns="">
      <p:transition spd="slow" advTm="13142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E8BF6AF-1393-4388-AD41-59A54D9CB2B2}"/>
              </a:ext>
            </a:extLst>
          </p:cNvPr>
          <p:cNvSpPr/>
          <p:nvPr/>
        </p:nvSpPr>
        <p:spPr>
          <a:xfrm>
            <a:off x="531019" y="778668"/>
            <a:ext cx="11129961" cy="5300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7" name="Content Placeholder 2">
            <a:extLst>
              <a:ext uri="{FF2B5EF4-FFF2-40B4-BE49-F238E27FC236}">
                <a16:creationId xmlns:a16="http://schemas.microsoft.com/office/drawing/2014/main" id="{D8F4EDEF-CBD0-4CE0-BB79-6CC2DA54CCE5}"/>
              </a:ext>
            </a:extLst>
          </p:cNvPr>
          <p:cNvSpPr>
            <a:spLocks noGrp="1"/>
          </p:cNvSpPr>
          <p:nvPr>
            <p:ph idx="1"/>
          </p:nvPr>
        </p:nvSpPr>
        <p:spPr>
          <a:xfrm>
            <a:off x="952499" y="2949574"/>
            <a:ext cx="10515600" cy="4351338"/>
          </a:xfrm>
        </p:spPr>
        <p:txBody>
          <a:bodyPr>
            <a:normAutofit/>
          </a:bodyPr>
          <a:lstStyle/>
          <a:p>
            <a:pPr marL="342900" marR="0" lvl="0" indent="-342900" algn="just" rtl="1">
              <a:lnSpc>
                <a:spcPct val="107000"/>
              </a:lnSpc>
              <a:spcBef>
                <a:spcPts val="0"/>
              </a:spcBef>
              <a:spcAft>
                <a:spcPts val="800"/>
              </a:spcAft>
              <a:buFont typeface="Symbol" panose="05050102010706020507" pitchFamily="18" charset="2"/>
              <a:buChar char=""/>
            </a:pPr>
            <a:r>
              <a:rPr lang="ar-SA" sz="2800" dirty="0">
                <a:effectLst/>
                <a:latin typeface="Dubai" panose="020B0503030403030204" pitchFamily="34" charset="-78"/>
                <a:ea typeface="Calibri" panose="020F0502020204030204" pitchFamily="34" charset="0"/>
                <a:cs typeface="Dubai" panose="020B0503030403030204" pitchFamily="34" charset="-78"/>
              </a:rPr>
              <a:t>مشاكل الإنترنت والفساد في البرامج التكنولوجية والأخطاء في كلمات المرور تؤدي إلى ظهور الازمات.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342900" marR="0" lvl="0" indent="-342900" algn="just" rtl="1">
              <a:lnSpc>
                <a:spcPct val="107000"/>
              </a:lnSpc>
              <a:spcBef>
                <a:spcPts val="0"/>
              </a:spcBef>
              <a:spcAft>
                <a:spcPts val="800"/>
              </a:spcAft>
              <a:buFont typeface="Symbol" panose="05050102010706020507" pitchFamily="18" charset="2"/>
              <a:buChar char=""/>
            </a:pPr>
            <a:r>
              <a:rPr lang="ar-SA" sz="2800" dirty="0">
                <a:effectLst/>
                <a:latin typeface="Dubai" panose="020B0503030403030204" pitchFamily="34" charset="-78"/>
                <a:ea typeface="Calibri" panose="020F0502020204030204" pitchFamily="34" charset="0"/>
                <a:cs typeface="Dubai" panose="020B0503030403030204" pitchFamily="34" charset="-78"/>
              </a:rPr>
              <a:t>تنشأ الأزمة عندما لا يتفق الموظفون مع بعضهم لأسباب إدارية مختلفة. </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p>
        </p:txBody>
      </p:sp>
      <p:sp>
        <p:nvSpPr>
          <p:cNvPr id="8" name="Content Placeholder 2">
            <a:extLst>
              <a:ext uri="{FF2B5EF4-FFF2-40B4-BE49-F238E27FC236}">
                <a16:creationId xmlns:a16="http://schemas.microsoft.com/office/drawing/2014/main" id="{C10E4D96-E661-43EB-9D4A-391A75026EE9}"/>
              </a:ext>
            </a:extLst>
          </p:cNvPr>
          <p:cNvSpPr txBox="1">
            <a:spLocks/>
          </p:cNvSpPr>
          <p:nvPr/>
        </p:nvSpPr>
        <p:spPr>
          <a:xfrm>
            <a:off x="952499" y="105410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latin typeface="Dubai" panose="020B0503030403030204" pitchFamily="34" charset="-78"/>
                <a:ea typeface="Calibri" panose="020F0502020204030204" pitchFamily="34" charset="0"/>
                <a:cs typeface="Dubai" panose="020B0503030403030204" pitchFamily="34" charset="-78"/>
              </a:rPr>
              <a:t>يؤدي العنف والسرقات والإرهاب الإداري في مكان العمل إلى أزمات تنظيمية.</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latin typeface="Dubai" panose="020B0503030403030204" pitchFamily="34" charset="-78"/>
                <a:ea typeface="Calibri" panose="020F0502020204030204" pitchFamily="34" charset="0"/>
                <a:cs typeface="Dubai" panose="020B0503030403030204" pitchFamily="34" charset="-78"/>
              </a:rPr>
              <a:t>يؤدي إهمال القضايا الثانوية دون معالجة إلى أزمة كبيرة وحالة من عدم الاستقرار في مكان العمل، وهنا يجب أن يكون دور كبير للإدارة في السيطرة الكاملة على موظفيها.</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buFont typeface="Arial" panose="020B0604020202020204" pitchFamily="34" charset="0"/>
              <a:buNone/>
            </a:pPr>
            <a:endParaRPr lang="en-US" dirty="0"/>
          </a:p>
        </p:txBody>
      </p:sp>
      <p:sp>
        <p:nvSpPr>
          <p:cNvPr id="9" name="Content Placeholder 2">
            <a:extLst>
              <a:ext uri="{FF2B5EF4-FFF2-40B4-BE49-F238E27FC236}">
                <a16:creationId xmlns:a16="http://schemas.microsoft.com/office/drawing/2014/main" id="{FFCC3FF4-654C-446F-9092-8B75C9605747}"/>
              </a:ext>
            </a:extLst>
          </p:cNvPr>
          <p:cNvSpPr txBox="1">
            <a:spLocks/>
          </p:cNvSpPr>
          <p:nvPr/>
        </p:nvSpPr>
        <p:spPr>
          <a:xfrm>
            <a:off x="952499" y="446087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latin typeface="Dubai" panose="020B0503030403030204" pitchFamily="34" charset="-78"/>
                <a:ea typeface="Calibri" panose="020F0502020204030204" pitchFamily="34" charset="0"/>
                <a:cs typeface="Dubai" panose="020B0503030403030204" pitchFamily="34" charset="-78"/>
              </a:rPr>
              <a:t>تؤدي السلوكيات غير القانونية مثل: الاحتيال والرشاوى والتلاعب بالبيانات أو العلمومات إلى حدوث أزمة في المنظمة أو المؤسسة.</a:t>
            </a:r>
            <a:endParaRPr lang="en-US" dirty="0">
              <a:latin typeface="Dubai" panose="020B0503030403030204" pitchFamily="34" charset="-78"/>
              <a:ea typeface="Calibri" panose="020F0502020204030204" pitchFamily="34" charset="0"/>
              <a:cs typeface="Dubai" panose="020B0503030403030204" pitchFamily="34"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latin typeface="Dubai" panose="020B0503030403030204" pitchFamily="34" charset="-78"/>
                <a:ea typeface="Calibri" panose="020F0502020204030204" pitchFamily="34" charset="0"/>
                <a:cs typeface="Dubai" panose="020B0503030403030204" pitchFamily="34" charset="-78"/>
              </a:rPr>
              <a:t>تنشأ الأزمة عندما تفشل المنظمة من تأدية الاستحقاقات لدائنيها.</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2116002388"/>
      </p:ext>
    </p:extLst>
  </p:cSld>
  <p:clrMapOvr>
    <a:masterClrMapping/>
  </p:clrMapOvr>
  <mc:AlternateContent xmlns:mc="http://schemas.openxmlformats.org/markup-compatibility/2006" xmlns:p14="http://schemas.microsoft.com/office/powerpoint/2010/main">
    <mc:Choice Requires="p14">
      <p:transition spd="slow" p14:dur="2000" advTm="167951"/>
    </mc:Choice>
    <mc:Fallback xmlns="">
      <p:transition spd="slow" advTm="1679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1085</TotalTime>
  <Words>2712</Words>
  <Application>Microsoft Office PowerPoint</Application>
  <PresentationFormat>Widescreen</PresentationFormat>
  <Paragraphs>102</Paragraphs>
  <Slides>39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Adobe Arabic</vt:lpstr>
      <vt:lpstr>Arial</vt:lpstr>
      <vt:lpstr>Calibri</vt:lpstr>
      <vt:lpstr>Calibri Light</vt:lpstr>
      <vt:lpstr>Dubai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ثالثًا: استخدام وسائل التواصل الاجتماعي في ممارسة العلاقات العامة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رابعًا: الفرص والمزايا التي أتاحتها شبكات التواصل الاجتماعي لممارسي العلاقات العامة</vt:lpstr>
      <vt:lpstr>PowerPoint Presentation</vt:lpstr>
      <vt:lpstr>PowerPoint Presentation</vt:lpstr>
      <vt:lpstr>PowerPoint Presentation</vt:lpstr>
      <vt:lpstr> خامسا: التحديات التي يفرضها الاعلام الاجتماعي على ممارسي العلاقات العامة</vt:lpstr>
      <vt:lpstr>PowerPoint Presentation</vt:lpstr>
      <vt:lpstr>أولًا أنواع الأزمة:</vt:lpstr>
      <vt:lpstr>PowerPoint Presentation</vt:lpstr>
      <vt:lpstr>PowerPoint Presentation</vt:lpstr>
      <vt:lpstr>PowerPoint Presentation</vt:lpstr>
      <vt:lpstr>PowerPoint Presentation</vt:lpstr>
      <vt:lpstr>ثانيًا: عوامل نشوء الأزمة</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58</cp:revision>
  <dcterms:created xsi:type="dcterms:W3CDTF">2023-04-29T09:08:23Z</dcterms:created>
  <dcterms:modified xsi:type="dcterms:W3CDTF">2023-11-23T11:51:40Z</dcterms:modified>
</cp:coreProperties>
</file>