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6"/>
  </p:notesMasterIdLst>
  <p:handoutMasterIdLst>
    <p:handoutMasterId r:id="rId47"/>
  </p:handoutMasterIdLst>
  <p:sldIdLst>
    <p:sldId id="297" r:id="rId2"/>
    <p:sldId id="298" r:id="rId3"/>
    <p:sldId id="299" r:id="rId4"/>
    <p:sldId id="300" r:id="rId5"/>
    <p:sldId id="317" r:id="rId6"/>
    <p:sldId id="318" r:id="rId7"/>
    <p:sldId id="324" r:id="rId8"/>
    <p:sldId id="403" r:id="rId9"/>
    <p:sldId id="325" r:id="rId10"/>
    <p:sldId id="326" r:id="rId11"/>
    <p:sldId id="402" r:id="rId12"/>
    <p:sldId id="327" r:id="rId13"/>
    <p:sldId id="347" r:id="rId14"/>
    <p:sldId id="348" r:id="rId15"/>
    <p:sldId id="401" r:id="rId16"/>
    <p:sldId id="349" r:id="rId17"/>
    <p:sldId id="400" r:id="rId18"/>
    <p:sldId id="350" r:id="rId19"/>
    <p:sldId id="399" r:id="rId20"/>
    <p:sldId id="351" r:id="rId21"/>
    <p:sldId id="398" r:id="rId22"/>
    <p:sldId id="352" r:id="rId23"/>
    <p:sldId id="383" r:id="rId24"/>
    <p:sldId id="386" r:id="rId25"/>
    <p:sldId id="384" r:id="rId26"/>
    <p:sldId id="356" r:id="rId27"/>
    <p:sldId id="357" r:id="rId28"/>
    <p:sldId id="385" r:id="rId29"/>
    <p:sldId id="387" r:id="rId30"/>
    <p:sldId id="361" r:id="rId31"/>
    <p:sldId id="388" r:id="rId32"/>
    <p:sldId id="389" r:id="rId33"/>
    <p:sldId id="390" r:id="rId34"/>
    <p:sldId id="391" r:id="rId35"/>
    <p:sldId id="395" r:id="rId36"/>
    <p:sldId id="396" r:id="rId37"/>
    <p:sldId id="397" r:id="rId38"/>
    <p:sldId id="370" r:id="rId39"/>
    <p:sldId id="371" r:id="rId40"/>
    <p:sldId id="372" r:id="rId41"/>
    <p:sldId id="373" r:id="rId42"/>
    <p:sldId id="374" r:id="rId43"/>
    <p:sldId id="375" r:id="rId44"/>
    <p:sldId id="404" r:id="rId45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297" autoAdjust="0"/>
  </p:normalViewPr>
  <p:slideViewPr>
    <p:cSldViewPr snapToGrid="0">
      <p:cViewPr varScale="1">
        <p:scale>
          <a:sx n="54" d="100"/>
          <a:sy n="54" d="100"/>
        </p:scale>
        <p:origin x="58" y="41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0" d="100"/>
        <a:sy n="120" d="100"/>
      </p:scale>
      <p:origin x="0" y="-3139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94D7EA01-CA12-48A9-B25F-B87FD742EA26}" type="datetimeFigureOut">
              <a:rPr lang="en-US" smtClean="0"/>
              <a:t>3/2/2023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929DFA22-2E5C-4828-8455-D4DB522B28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3316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212F30BC-A57F-443D-9E4D-256BDE5B9AA5}" type="datetimeFigureOut">
              <a:rPr lang="en-US" smtClean="0"/>
              <a:t>3/2/2023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3624C183-7EF2-4B8D-BBCB-57EFF2D093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51267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50C16-9E45-4E19-BF6B-FF7F79D116F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2406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8D863A-8089-4ED6-BEED-2786BFBD73F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9022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CC501E-7E0E-46E9-93DB-0B587431174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5386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CC501E-7E0E-46E9-93DB-0B587431174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56584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947950"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57066" indent="-291179" defTabSz="947950"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64717" indent="-232943" defTabSz="947950"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30604" indent="-232943" defTabSz="947950"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96491" indent="-232943" defTabSz="947950"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62377" indent="-232943" defTabSz="94795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3028264" indent="-232943" defTabSz="94795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94151" indent="-232943" defTabSz="94795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960038" indent="-232943" defTabSz="94795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fld id="{769BD367-66F0-4C55-BC38-56634F574F92}" type="slidenum">
              <a:rPr lang="en-US" altLang="en-US" sz="1200">
                <a:latin typeface="Times New Roman" panose="02020603050405020304" pitchFamily="18" charset="0"/>
              </a:rPr>
              <a:pPr/>
              <a:t>7</a:t>
            </a:fld>
            <a:endParaRPr lang="en-US" altLang="en-US" sz="1200">
              <a:latin typeface="Times New Roman" panose="02020603050405020304" pitchFamily="18" charset="0"/>
            </a:endParaRPr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1677166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947950"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57066" indent="-291179" defTabSz="947950"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64717" indent="-232943" defTabSz="947950"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30604" indent="-232943" defTabSz="947950"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96491" indent="-232943" defTabSz="947950"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62377" indent="-232943" defTabSz="94795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3028264" indent="-232943" defTabSz="94795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94151" indent="-232943" defTabSz="94795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960038" indent="-232943" defTabSz="94795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fld id="{C9499F8D-B3F1-44DE-BD8C-B8577978F23C}" type="slidenum">
              <a:rPr lang="en-US" altLang="en-US" sz="1200">
                <a:latin typeface="Times New Roman" panose="02020603050405020304" pitchFamily="18" charset="0"/>
              </a:rPr>
              <a:pPr/>
              <a:t>9</a:t>
            </a:fld>
            <a:endParaRPr lang="en-US" altLang="en-US" sz="1200">
              <a:latin typeface="Times New Roman" panose="02020603050405020304" pitchFamily="18" charset="0"/>
            </a:endParaRPr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0433976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947950"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57066" indent="-291179" defTabSz="947950"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64717" indent="-232943" defTabSz="947950"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30604" indent="-232943" defTabSz="947950"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96491" indent="-232943" defTabSz="947950"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62377" indent="-232943" defTabSz="94795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3028264" indent="-232943" defTabSz="94795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94151" indent="-232943" defTabSz="94795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960038" indent="-232943" defTabSz="94795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fld id="{D4AD9092-5456-4B93-B02A-AB23D2D61587}" type="slidenum">
              <a:rPr lang="en-US" altLang="en-US" sz="1200">
                <a:latin typeface="Times New Roman" panose="02020603050405020304" pitchFamily="18" charset="0"/>
              </a:rPr>
              <a:pPr/>
              <a:t>10</a:t>
            </a:fld>
            <a:endParaRPr lang="en-US" altLang="en-US" sz="1200">
              <a:latin typeface="Times New Roman" panose="02020603050405020304" pitchFamily="18" charset="0"/>
            </a:endParaRPr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6819230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947950"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57066" indent="-291179" defTabSz="947950"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64717" indent="-232943" defTabSz="947950"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30604" indent="-232943" defTabSz="947950"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96491" indent="-232943" defTabSz="947950"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62377" indent="-232943" defTabSz="94795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3028264" indent="-232943" defTabSz="94795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94151" indent="-232943" defTabSz="94795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960038" indent="-232943" defTabSz="94795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fld id="{DA88232D-6B55-486B-889C-E1364DD51467}" type="slidenum">
              <a:rPr lang="en-US" altLang="en-US" sz="1200">
                <a:latin typeface="Times New Roman" panose="02020603050405020304" pitchFamily="18" charset="0"/>
              </a:rPr>
              <a:pPr/>
              <a:t>12</a:t>
            </a:fld>
            <a:endParaRPr lang="en-US" altLang="en-US" sz="1200">
              <a:latin typeface="Times New Roman" panose="02020603050405020304" pitchFamily="18" charset="0"/>
            </a:endParaRPr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7219283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947950"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57066" indent="-291179" defTabSz="947950"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64717" indent="-232943" defTabSz="947950"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30604" indent="-232943" defTabSz="947950"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96491" indent="-232943" defTabSz="947950"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62377" indent="-232943" defTabSz="94795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3028264" indent="-232943" defTabSz="94795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94151" indent="-232943" defTabSz="94795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960038" indent="-232943" defTabSz="94795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fld id="{BF5F4759-728B-48F8-8468-5B201F5D29AE}" type="slidenum">
              <a:rPr lang="en-US" altLang="en-US" sz="1200">
                <a:latin typeface="Times New Roman" panose="02020603050405020304" pitchFamily="18" charset="0"/>
              </a:rPr>
              <a:pPr/>
              <a:t>13</a:t>
            </a:fld>
            <a:endParaRPr lang="en-US" altLang="en-US" sz="1200">
              <a:latin typeface="Times New Roman" panose="02020603050405020304" pitchFamily="18" charset="0"/>
            </a:endParaRPr>
          </a:p>
        </p:txBody>
      </p:sp>
      <p:sp>
        <p:nvSpPr>
          <p:cNvPr id="173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3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714391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947950"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57066" indent="-291179" defTabSz="947950"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64717" indent="-232943" defTabSz="947950"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30604" indent="-232943" defTabSz="947950"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96491" indent="-232943" defTabSz="947950"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62377" indent="-232943" defTabSz="94795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3028264" indent="-232943" defTabSz="94795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94151" indent="-232943" defTabSz="94795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960038" indent="-232943" defTabSz="94795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fld id="{29DF1E15-4635-4071-9683-431C0FC2A773}" type="slidenum">
              <a:rPr lang="en-US" altLang="en-US" sz="1200">
                <a:latin typeface="Times New Roman" panose="02020603050405020304" pitchFamily="18" charset="0"/>
              </a:rPr>
              <a:pPr/>
              <a:t>14</a:t>
            </a:fld>
            <a:endParaRPr lang="en-US" altLang="en-US" sz="1200">
              <a:latin typeface="Times New Roman" panose="02020603050405020304" pitchFamily="18" charset="0"/>
            </a:endParaRPr>
          </a:p>
        </p:txBody>
      </p:sp>
      <p:sp>
        <p:nvSpPr>
          <p:cNvPr id="175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5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598177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04F0A-1062-4BFE-B64E-367EB5364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6952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04F0A-1062-4BFE-B64E-367EB5364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68189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04F0A-1062-4BFE-B64E-367EB5364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466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04F0A-1062-4BFE-B64E-367EB5364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56948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04F0A-1062-4BFE-B64E-367EB5364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0049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04F0A-1062-4BFE-B64E-367EB5364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09628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04F0A-1062-4BFE-B64E-367EB5364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522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04F0A-1062-4BFE-B64E-367EB5364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9903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04F0A-1062-4BFE-B64E-367EB5364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14461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04F0A-1062-4BFE-B64E-367EB5364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3050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04F0A-1062-4BFE-B64E-367EB5364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57203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874165" y="5963405"/>
            <a:ext cx="9479635" cy="19609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3" name="TextBox 12"/>
          <p:cNvSpPr txBox="1"/>
          <p:nvPr userDrawn="1"/>
        </p:nvSpPr>
        <p:spPr>
          <a:xfrm>
            <a:off x="170224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424696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874165" y="5954663"/>
            <a:ext cx="9902229" cy="2048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3" name="TextBox 12"/>
          <p:cNvSpPr txBox="1"/>
          <p:nvPr userDrawn="1"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711237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874165" y="5954663"/>
            <a:ext cx="9902229" cy="2048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3" name="TextBox 12"/>
          <p:cNvSpPr txBox="1"/>
          <p:nvPr userDrawn="1"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858054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874165" y="5954663"/>
            <a:ext cx="9902229" cy="2048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3" name="TextBox 12"/>
          <p:cNvSpPr txBox="1"/>
          <p:nvPr userDrawn="1"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923128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86833" y="1"/>
            <a:ext cx="11169651" cy="38719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96247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04F0A-1062-4BFE-B64E-367EB5364E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2093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73" r:id="rId13"/>
    <p:sldLayoutId id="2147483674" r:id="rId14"/>
    <p:sldLayoutId id="2147483675" r:id="rId15"/>
    <p:sldLayoutId id="2147483676" r:id="rId1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5.emf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2252" y="-39441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70331" y="364917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827402" y="770162"/>
            <a:ext cx="614694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Secure Operating systems  </a:t>
            </a:r>
            <a:endParaRPr lang="en-US" sz="2800" dirty="0">
              <a:solidFill>
                <a:schemeClr val="bg1"/>
              </a:solidFill>
            </a:endParaRP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by Dr. Hesham </a:t>
            </a:r>
            <a:r>
              <a:rPr lang="en-US" sz="2800" dirty="0" err="1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Abou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Elfetouh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0800000">
            <a:off x="4213509" y="5202019"/>
            <a:ext cx="4220509" cy="98831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910906" y="5403789"/>
            <a:ext cx="32783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  <a:r>
              <a:rPr lang="en-US" sz="3200" b="1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  <a:endParaRPr lang="en-US" sz="32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04F0A-1062-4BFE-B64E-367EB5364EC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8036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990870" y="1462064"/>
            <a:ext cx="8141958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In Previous</a:t>
            </a:r>
            <a:r>
              <a:rPr lang="ar-EG" sz="3200" b="1" dirty="0" smtClean="0"/>
              <a:t> </a:t>
            </a:r>
            <a:r>
              <a:rPr lang="en-US" sz="3200" b="1" dirty="0" smtClean="0"/>
              <a:t>Lecture you learned:</a:t>
            </a:r>
            <a:endParaRPr lang="en-US" sz="3200" b="1" dirty="0"/>
          </a:p>
          <a:p>
            <a:endParaRPr lang="en-US" dirty="0" smtClean="0"/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idx="1"/>
          </p:nvPr>
        </p:nvSpPr>
        <p:spPr>
          <a:xfrm>
            <a:off x="1874165" y="1705744"/>
            <a:ext cx="7997456" cy="4351338"/>
          </a:xfrm>
        </p:spPr>
        <p:txBody>
          <a:bodyPr>
            <a:normAutofit fontScale="62500" lnSpcReduction="20000"/>
          </a:bodyPr>
          <a:lstStyle/>
          <a:p>
            <a:pPr marL="342900" indent="-342900">
              <a:lnSpc>
                <a:spcPct val="120000"/>
              </a:lnSpc>
            </a:pPr>
            <a:endParaRPr lang="en-US" b="1" dirty="0" smtClean="0"/>
          </a:p>
          <a:p>
            <a:pPr marL="342900" indent="-342900">
              <a:lnSpc>
                <a:spcPct val="120000"/>
              </a:lnSpc>
            </a:pPr>
            <a:r>
              <a:rPr lang="en-US" b="1" dirty="0" smtClean="0"/>
              <a:t>Types </a:t>
            </a:r>
            <a:r>
              <a:rPr lang="en-US" b="1" dirty="0"/>
              <a:t>of Malware</a:t>
            </a:r>
          </a:p>
          <a:p>
            <a:pPr marL="403225" indent="-403225"/>
            <a:r>
              <a:rPr lang="en-US" b="1" dirty="0" smtClean="0"/>
              <a:t>Relocation </a:t>
            </a:r>
            <a:r>
              <a:rPr lang="en-US" sz="2700" b="1" dirty="0"/>
              <a:t>Base/Bounds </a:t>
            </a:r>
            <a:r>
              <a:rPr lang="en-US" sz="2700" b="1" dirty="0" smtClean="0"/>
              <a:t>Registers and Tagged Architecture</a:t>
            </a:r>
          </a:p>
          <a:p>
            <a:pPr marL="403225" indent="-403225"/>
            <a:r>
              <a:rPr lang="en-US" altLang="zh-CN" sz="2700" b="1" dirty="0"/>
              <a:t>The difference between t</a:t>
            </a:r>
            <a:r>
              <a:rPr lang="en-US" sz="2700" b="1" dirty="0"/>
              <a:t>ypes of </a:t>
            </a:r>
            <a:r>
              <a:rPr lang="en-US" sz="2700" b="1" dirty="0" smtClean="0"/>
              <a:t>Malware</a:t>
            </a:r>
          </a:p>
          <a:p>
            <a:pPr marL="342900" indent="-342900" algn="just">
              <a:lnSpc>
                <a:spcPct val="120000"/>
              </a:lnSpc>
            </a:pPr>
            <a:r>
              <a:rPr lang="en-US" sz="2700" b="1" dirty="0" smtClean="0"/>
              <a:t>The </a:t>
            </a:r>
            <a:r>
              <a:rPr lang="en-US" sz="2700" b="1" dirty="0"/>
              <a:t>Virus Effects</a:t>
            </a:r>
          </a:p>
          <a:p>
            <a:pPr marL="342900" indent="-342900" algn="just">
              <a:lnSpc>
                <a:spcPct val="120000"/>
              </a:lnSpc>
            </a:pPr>
            <a:r>
              <a:rPr lang="en-US" sz="2700" b="1" dirty="0" smtClean="0"/>
              <a:t>The </a:t>
            </a:r>
            <a:r>
              <a:rPr lang="en-US" sz="2700" b="1" dirty="0"/>
              <a:t>Virus Signatures</a:t>
            </a:r>
          </a:p>
          <a:p>
            <a:pPr marL="342900" indent="-342900" algn="just">
              <a:lnSpc>
                <a:spcPct val="120000"/>
              </a:lnSpc>
            </a:pPr>
            <a:r>
              <a:rPr lang="en-US" sz="2700" b="1" dirty="0" smtClean="0"/>
              <a:t>Protected </a:t>
            </a:r>
            <a:r>
              <a:rPr lang="en-US" sz="2700" b="1" dirty="0"/>
              <a:t>Memory and Address </a:t>
            </a:r>
          </a:p>
          <a:p>
            <a:pPr marL="342900" indent="-342900">
              <a:lnSpc>
                <a:spcPct val="120000"/>
              </a:lnSpc>
            </a:pPr>
            <a:r>
              <a:rPr lang="en-US" b="1" dirty="0" smtClean="0"/>
              <a:t>Buffer </a:t>
            </a:r>
            <a:r>
              <a:rPr lang="en-US" b="1" dirty="0"/>
              <a:t>Overflows</a:t>
            </a:r>
          </a:p>
          <a:p>
            <a:pPr marL="342900" indent="-342900">
              <a:lnSpc>
                <a:spcPct val="120000"/>
              </a:lnSpc>
            </a:pPr>
            <a:r>
              <a:rPr lang="en-US" b="1" dirty="0"/>
              <a:t>Cross Site Scripting (XSS) </a:t>
            </a:r>
            <a:r>
              <a:rPr lang="en-US" b="1" dirty="0" smtClean="0"/>
              <a:t>Attacks</a:t>
            </a:r>
          </a:p>
          <a:p>
            <a:pPr marL="342900" indent="-342900" algn="just">
              <a:lnSpc>
                <a:spcPct val="120000"/>
              </a:lnSpc>
            </a:pPr>
            <a:r>
              <a:rPr lang="en-US" b="1" dirty="0" smtClean="0"/>
              <a:t>The </a:t>
            </a:r>
            <a:r>
              <a:rPr lang="en-US" b="1" dirty="0"/>
              <a:t>memory corruption defenses</a:t>
            </a:r>
          </a:p>
          <a:p>
            <a:pPr marL="342900" indent="-342900" algn="just">
              <a:lnSpc>
                <a:spcPct val="120000"/>
              </a:lnSpc>
            </a:pPr>
            <a:r>
              <a:rPr lang="en-US" b="1" dirty="0" smtClean="0"/>
              <a:t>Validating </a:t>
            </a:r>
            <a:r>
              <a:rPr lang="en-US" b="1" dirty="0"/>
              <a:t>input syntax</a:t>
            </a:r>
          </a:p>
          <a:p>
            <a:pPr marL="342900" indent="-342900">
              <a:lnSpc>
                <a:spcPct val="150000"/>
              </a:lnSpc>
            </a:pPr>
            <a:endParaRPr lang="en-US" b="1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4294967295"/>
          </p:nvPr>
        </p:nvSpPr>
        <p:spPr>
          <a:xfrm>
            <a:off x="3718627" y="6240060"/>
            <a:ext cx="5538787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 sz="1200" b="1" dirty="0" smtClean="0"/>
              <a:t>Secure operating Systems                                    Dr. Hesham Salman</a:t>
            </a:r>
            <a:endParaRPr lang="en-US" sz="12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2535382" y="620434"/>
            <a:ext cx="25561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dirty="0" smtClean="0">
                <a:solidFill>
                  <a:srgbClr val="FF0000"/>
                </a:solidFill>
              </a:rPr>
              <a:t>Introduction</a:t>
            </a:r>
            <a:endParaRPr 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5026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565"/>
    </mc:Choice>
    <mc:Fallback xmlns="">
      <p:transition spd="slow" advTm="72565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06332" y="532982"/>
            <a:ext cx="405353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Lecture</a:t>
            </a:r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3200" b="1" dirty="0" smtClean="0">
                <a:solidFill>
                  <a:schemeClr val="bg1"/>
                </a:solidFill>
              </a:rPr>
              <a:t>5 TOPICS</a:t>
            </a:r>
            <a:endParaRPr lang="en-US" sz="3200" b="1" dirty="0" smtClean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" y="166256"/>
            <a:ext cx="21717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615609" y="1365651"/>
            <a:ext cx="7591646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 smtClean="0"/>
              <a:t>This chapter covers the following topics and concepts: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altLang="en-US" sz="2400" dirty="0"/>
              <a:t>Program</a:t>
            </a:r>
            <a:r>
              <a:rPr lang="en-US" altLang="en-US" sz="2400" dirty="0"/>
              <a:t>s</a:t>
            </a:r>
            <a:r>
              <a:rPr lang="pl-PL" altLang="en-US" sz="2400" dirty="0"/>
              <a:t> secur</a:t>
            </a:r>
            <a:r>
              <a:rPr lang="en-US" altLang="en-US" sz="2400" dirty="0" err="1" smtClean="0"/>
              <a:t>ity</a:t>
            </a:r>
            <a:endParaRPr lang="en-US" altLang="en-US" sz="2400" dirty="0" smtClean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altLang="en-US" sz="2400" dirty="0" smtClean="0"/>
              <a:t>Controls </a:t>
            </a:r>
            <a:r>
              <a:rPr lang="pl-PL" altLang="en-US" sz="2400" dirty="0"/>
              <a:t>for </a:t>
            </a:r>
            <a:r>
              <a:rPr lang="pl-PL" altLang="en-US" sz="2400" dirty="0" smtClean="0"/>
              <a:t>Security</a:t>
            </a:r>
            <a:endParaRPr lang="en-US" altLang="en-US" sz="2400" dirty="0" smtClean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/>
              <a:t>Operating </a:t>
            </a:r>
            <a:r>
              <a:rPr lang="pl-PL" altLang="en-US" sz="2400" dirty="0"/>
              <a:t>S</a:t>
            </a:r>
            <a:r>
              <a:rPr lang="en-US" altLang="en-US" sz="2400" dirty="0" err="1"/>
              <a:t>ystem</a:t>
            </a:r>
            <a:r>
              <a:rPr lang="pl-PL" altLang="en-US" sz="2400" dirty="0"/>
              <a:t> Controls for </a:t>
            </a:r>
            <a:r>
              <a:rPr lang="pl-PL" altLang="en-US" sz="2400" dirty="0" smtClean="0"/>
              <a:t>Security</a:t>
            </a:r>
            <a:endParaRPr lang="en-US" altLang="en-US" sz="2400" dirty="0" smtClean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pl-PL" altLang="en-US" sz="24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24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pl-PL" altLang="en-US" sz="24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b="1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b="1" dirty="0" smtClean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b="1" dirty="0"/>
          </a:p>
          <a:p>
            <a:pPr>
              <a:lnSpc>
                <a:spcPct val="150000"/>
              </a:lnSpc>
            </a:pPr>
            <a:endParaRPr lang="en-US" sz="2400" b="1" dirty="0" smtClean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294967295"/>
          </p:nvPr>
        </p:nvSpPr>
        <p:spPr>
          <a:xfrm>
            <a:off x="0" y="6423025"/>
            <a:ext cx="4114800" cy="365125"/>
          </a:xfrm>
        </p:spPr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9602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035"/>
    </mc:Choice>
    <mc:Fallback xmlns="">
      <p:transition spd="slow" advTm="29035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90619" y="606056"/>
            <a:ext cx="34952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Lecture</a:t>
            </a:r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3200" b="1" dirty="0" smtClean="0">
                <a:solidFill>
                  <a:schemeClr val="bg1"/>
                </a:solidFill>
              </a:rPr>
              <a:t>5 GOALS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98279" y="1427941"/>
            <a:ext cx="9666288" cy="89562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/>
              <a:t>When you complete this chapter, you will be able to</a:t>
            </a:r>
            <a:r>
              <a:rPr lang="en-US" sz="2400" b="1" dirty="0" smtClean="0"/>
              <a:t>: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Know </a:t>
            </a:r>
            <a:r>
              <a:rPr lang="pl-PL" altLang="en-US" sz="2400" dirty="0"/>
              <a:t>What is </a:t>
            </a:r>
            <a:r>
              <a:rPr lang="en-US" altLang="en-US" sz="2400" dirty="0" smtClean="0"/>
              <a:t>“</a:t>
            </a:r>
            <a:r>
              <a:rPr lang="pl-PL" altLang="en-US" sz="2400" dirty="0" smtClean="0"/>
              <a:t>Program security”</a:t>
            </a:r>
            <a:endParaRPr lang="en-US" altLang="en-US" sz="2400" dirty="0" smtClean="0"/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/>
              <a:t>Explain </a:t>
            </a:r>
            <a:r>
              <a:rPr lang="en-US" altLang="en-US" sz="2400" dirty="0" smtClean="0"/>
              <a:t>the </a:t>
            </a:r>
            <a:r>
              <a:rPr lang="en-US" altLang="en-US" sz="2400" dirty="0"/>
              <a:t>Basic approaches to having secure </a:t>
            </a:r>
            <a:r>
              <a:rPr lang="en-US" altLang="en-US" sz="2400" dirty="0" smtClean="0"/>
              <a:t>programs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 smtClean="0"/>
              <a:t>Illustrate how </a:t>
            </a:r>
            <a:r>
              <a:rPr lang="pl-PL" altLang="en-US" sz="2400" dirty="0" smtClean="0"/>
              <a:t>to </a:t>
            </a:r>
            <a:r>
              <a:rPr lang="pl-PL" altLang="en-US" sz="2400" dirty="0"/>
              <a:t>control security of programs during their development and </a:t>
            </a:r>
            <a:r>
              <a:rPr lang="pl-PL" altLang="en-US" sz="2400" dirty="0" smtClean="0"/>
              <a:t>maintenance</a:t>
            </a:r>
            <a:endParaRPr lang="en-US" altLang="en-US" sz="2400" dirty="0" smtClean="0"/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2400" dirty="0" smtClean="0"/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pl-PL" altLang="en-US" sz="2400" dirty="0"/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2400" dirty="0" smtClean="0"/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2400" dirty="0" smtClean="0"/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pl-PL" altLang="en-US" sz="2400" dirty="0"/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2400" dirty="0" smtClean="0"/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pl-PL" altLang="en-US" sz="2400" dirty="0"/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b="1" dirty="0"/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zh-CN" sz="2400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294967295"/>
          </p:nvPr>
        </p:nvSpPr>
        <p:spPr>
          <a:xfrm>
            <a:off x="3508744" y="6422622"/>
            <a:ext cx="4114800" cy="365125"/>
          </a:xfrm>
        </p:spPr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5363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690"/>
    </mc:Choice>
    <mc:Fallback xmlns="">
      <p:transition spd="slow" advTm="5669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2252330" y="195004"/>
            <a:ext cx="7423298" cy="1325563"/>
          </a:xfrm>
        </p:spPr>
        <p:txBody>
          <a:bodyPr/>
          <a:lstStyle/>
          <a:p>
            <a:r>
              <a:rPr lang="en-US" altLang="en-US" b="1" dirty="0" smtClean="0">
                <a:solidFill>
                  <a:schemeClr val="bg1"/>
                </a:solidFill>
              </a:rPr>
              <a:t>Overview of an OS Functions</a:t>
            </a:r>
          </a:p>
        </p:txBody>
      </p:sp>
      <p:pic>
        <p:nvPicPr>
          <p:cNvPr id="35843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1088" y="1520567"/>
            <a:ext cx="9112102" cy="4072159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486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565"/>
    </mc:Choice>
    <mc:Fallback xmlns="">
      <p:transition spd="slow" advTm="77565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2272709" y="205637"/>
            <a:ext cx="7646581" cy="1325563"/>
          </a:xfrm>
        </p:spPr>
        <p:txBody>
          <a:bodyPr>
            <a:normAutofit/>
          </a:bodyPr>
          <a:lstStyle/>
          <a:p>
            <a:r>
              <a:rPr lang="en-US" altLang="en-US" sz="4000" b="1" dirty="0">
                <a:solidFill>
                  <a:schemeClr val="bg1"/>
                </a:solidFill>
              </a:rPr>
              <a:t>Security Functions of a Trusted OS</a:t>
            </a:r>
          </a:p>
        </p:txBody>
      </p:sp>
      <p:pic>
        <p:nvPicPr>
          <p:cNvPr id="36867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0577" y="1531200"/>
            <a:ext cx="8228713" cy="441777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559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028"/>
    </mc:Choice>
    <mc:Fallback xmlns="">
      <p:transition spd="slow" advTm="74028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2382137" y="414669"/>
            <a:ext cx="8699500" cy="3870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609600" indent="-609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990600" indent="-53340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371600" indent="-4572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752600" indent="-3810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209800" indent="-3810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667000" indent="-381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3124200" indent="-381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581400" indent="-381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4038600" indent="-381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indent="0">
              <a:buSzTx/>
              <a:buNone/>
            </a:pPr>
            <a:r>
              <a:rPr lang="pl-PL" altLang="en-US" sz="4000" dirty="0" smtClean="0">
                <a:solidFill>
                  <a:schemeClr val="bg1"/>
                </a:solidFill>
              </a:rPr>
              <a:t>Program</a:t>
            </a:r>
            <a:r>
              <a:rPr lang="en-US" altLang="en-US" sz="4000" dirty="0" smtClean="0">
                <a:solidFill>
                  <a:schemeClr val="bg1"/>
                </a:solidFill>
              </a:rPr>
              <a:t>s</a:t>
            </a:r>
            <a:r>
              <a:rPr lang="pl-PL" altLang="en-US" sz="4000" dirty="0" smtClean="0">
                <a:solidFill>
                  <a:schemeClr val="bg1"/>
                </a:solidFill>
              </a:rPr>
              <a:t> secur</a:t>
            </a:r>
            <a:r>
              <a:rPr lang="en-US" altLang="en-US" sz="4000" dirty="0" err="1" smtClean="0">
                <a:solidFill>
                  <a:schemeClr val="bg1"/>
                </a:solidFill>
              </a:rPr>
              <a:t>ity</a:t>
            </a:r>
            <a:r>
              <a:rPr lang="en-US" altLang="en-US" sz="4000" dirty="0" smtClean="0">
                <a:solidFill>
                  <a:schemeClr val="bg1"/>
                </a:solidFill>
              </a:rPr>
              <a:t>:</a:t>
            </a:r>
          </a:p>
          <a:p>
            <a:pPr marL="0" indent="0">
              <a:buSzTx/>
              <a:buNone/>
            </a:pPr>
            <a:endParaRPr lang="en-US" altLang="en-US" sz="2400" dirty="0" smtClean="0">
              <a:solidFill>
                <a:srgbClr val="0000FF"/>
              </a:solidFill>
            </a:endParaRPr>
          </a:p>
          <a:p>
            <a:pPr marL="0" indent="0">
              <a:buSzTx/>
              <a:buNone/>
            </a:pPr>
            <a:r>
              <a:rPr lang="pl-PL" altLang="en-US" sz="2400" dirty="0" smtClean="0">
                <a:solidFill>
                  <a:srgbClr val="0000FF"/>
                </a:solidFill>
              </a:rPr>
              <a:t>Program </a:t>
            </a:r>
            <a:r>
              <a:rPr lang="pl-PL" altLang="en-US" sz="2400" dirty="0">
                <a:solidFill>
                  <a:srgbClr val="0000FF"/>
                </a:solidFill>
              </a:rPr>
              <a:t>is secure</a:t>
            </a:r>
            <a:r>
              <a:rPr lang="pl-PL" altLang="en-US" sz="2400" dirty="0">
                <a:solidFill>
                  <a:schemeClr val="bg2"/>
                </a:solidFill>
              </a:rPr>
              <a:t> </a:t>
            </a:r>
            <a:r>
              <a:rPr lang="pl-PL" altLang="en-US" sz="2400" dirty="0"/>
              <a:t>if we trust that it provides/enforces:</a:t>
            </a:r>
          </a:p>
          <a:p>
            <a:pPr lvl="1" eaLnBrk="1" hangingPunct="1">
              <a:lnSpc>
                <a:spcPct val="150000"/>
              </a:lnSpc>
              <a:spcBef>
                <a:spcPct val="0"/>
              </a:spcBef>
              <a:buSzTx/>
              <a:buFont typeface="Wingdings" panose="05000000000000000000" pitchFamily="2" charset="2"/>
              <a:buChar char="§"/>
            </a:pPr>
            <a:r>
              <a:rPr lang="pl-PL" altLang="en-US" sz="2400" dirty="0"/>
              <a:t>Confidentiality</a:t>
            </a:r>
          </a:p>
          <a:p>
            <a:pPr lvl="1" eaLnBrk="1" hangingPunct="1">
              <a:lnSpc>
                <a:spcPct val="150000"/>
              </a:lnSpc>
              <a:spcBef>
                <a:spcPct val="0"/>
              </a:spcBef>
              <a:buSzTx/>
              <a:buFont typeface="Wingdings" panose="05000000000000000000" pitchFamily="2" charset="2"/>
              <a:buChar char="§"/>
            </a:pPr>
            <a:r>
              <a:rPr lang="pl-PL" altLang="en-US" sz="2400" dirty="0"/>
              <a:t>Integrity</a:t>
            </a:r>
          </a:p>
          <a:p>
            <a:pPr lvl="1" eaLnBrk="1" hangingPunct="1">
              <a:lnSpc>
                <a:spcPct val="150000"/>
              </a:lnSpc>
              <a:spcBef>
                <a:spcPct val="0"/>
              </a:spcBef>
              <a:buSzTx/>
              <a:buFont typeface="Wingdings" panose="05000000000000000000" pitchFamily="2" charset="2"/>
              <a:buChar char="§"/>
            </a:pPr>
            <a:r>
              <a:rPr lang="pl-PL" altLang="en-US" sz="2400" dirty="0"/>
              <a:t>Availability</a:t>
            </a:r>
          </a:p>
          <a:p>
            <a:pPr lvl="1" eaLnBrk="1" hangingPunct="1">
              <a:spcBef>
                <a:spcPct val="0"/>
              </a:spcBef>
              <a:buSzTx/>
              <a:buFont typeface="Wingdings" panose="05000000000000000000" pitchFamily="2" charset="2"/>
              <a:buChar char="§"/>
            </a:pPr>
            <a:endParaRPr lang="pl-PL" altLang="en-US" sz="800" dirty="0"/>
          </a:p>
          <a:p>
            <a:pPr lvl="1" eaLnBrk="1" hangingPunct="1"/>
            <a:endParaRPr lang="pl-PL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845743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649"/>
    </mc:Choice>
    <mc:Fallback xmlns="">
      <p:transition spd="slow" advTm="33649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60944" y="1868155"/>
            <a:ext cx="9060712" cy="4351338"/>
          </a:xfrm>
        </p:spPr>
        <p:txBody>
          <a:bodyPr/>
          <a:lstStyle/>
          <a:p>
            <a:r>
              <a:rPr lang="pl-PL" altLang="en-US" sz="2400" dirty="0"/>
              <a:t>What is </a:t>
            </a:r>
            <a:r>
              <a:rPr lang="en-US" altLang="en-US" sz="2400" dirty="0" smtClean="0"/>
              <a:t>“</a:t>
            </a:r>
            <a:r>
              <a:rPr lang="pl-PL" altLang="en-US" sz="2400" dirty="0" smtClean="0">
                <a:solidFill>
                  <a:srgbClr val="0000FF"/>
                </a:solidFill>
              </a:rPr>
              <a:t>Program </a:t>
            </a:r>
            <a:r>
              <a:rPr lang="pl-PL" altLang="en-US" sz="2400" dirty="0">
                <a:solidFill>
                  <a:srgbClr val="0000FF"/>
                </a:solidFill>
              </a:rPr>
              <a:t>security</a:t>
            </a:r>
            <a:r>
              <a:rPr lang="pl-PL" altLang="en-US" sz="2400" dirty="0"/>
              <a:t>?”</a:t>
            </a:r>
          </a:p>
          <a:p>
            <a:pPr>
              <a:buNone/>
            </a:pPr>
            <a:r>
              <a:rPr lang="pl-PL" altLang="en-US" sz="2400" dirty="0"/>
              <a:t>	</a:t>
            </a:r>
            <a:r>
              <a:rPr lang="en-US" altLang="en-US" sz="2400" dirty="0"/>
              <a:t>Depends on</a:t>
            </a:r>
            <a:r>
              <a:rPr lang="pl-PL" altLang="en-US" sz="2400" dirty="0"/>
              <a:t> w</a:t>
            </a:r>
            <a:r>
              <a:rPr lang="en-US" altLang="en-US" sz="2400" dirty="0"/>
              <a:t>ho you ask</a:t>
            </a:r>
            <a:endParaRPr lang="pl-PL" altLang="en-US" sz="2400" dirty="0"/>
          </a:p>
          <a:p>
            <a:pPr lvl="1">
              <a:spcBef>
                <a:spcPct val="0"/>
              </a:spcBef>
            </a:pPr>
            <a:r>
              <a:rPr lang="pl-PL" altLang="en-US" dirty="0"/>
              <a:t> </a:t>
            </a:r>
            <a:r>
              <a:rPr lang="pl-PL" altLang="en-US" dirty="0">
                <a:solidFill>
                  <a:srgbClr val="0000FF"/>
                </a:solidFill>
              </a:rPr>
              <a:t>user</a:t>
            </a:r>
            <a:r>
              <a:rPr lang="pl-PL" altLang="en-US" dirty="0"/>
              <a:t> - fit for his task</a:t>
            </a:r>
          </a:p>
          <a:p>
            <a:pPr lvl="1">
              <a:spcBef>
                <a:spcPct val="0"/>
              </a:spcBef>
            </a:pPr>
            <a:r>
              <a:rPr lang="pl-PL" altLang="en-US" dirty="0"/>
              <a:t> </a:t>
            </a:r>
            <a:r>
              <a:rPr lang="pl-PL" altLang="en-US" dirty="0">
                <a:solidFill>
                  <a:srgbClr val="0000FF"/>
                </a:solidFill>
              </a:rPr>
              <a:t>programmer</a:t>
            </a:r>
            <a:r>
              <a:rPr lang="pl-PL" altLang="en-US" dirty="0"/>
              <a:t> - passes all </a:t>
            </a:r>
            <a:r>
              <a:rPr lang="en-US" altLang="en-US" dirty="0" smtClean="0"/>
              <a:t>“</a:t>
            </a:r>
            <a:r>
              <a:rPr lang="pl-PL" altLang="en-US" dirty="0" smtClean="0"/>
              <a:t>h</a:t>
            </a:r>
            <a:r>
              <a:rPr lang="en-US" altLang="en-US" dirty="0"/>
              <a:t>is</a:t>
            </a:r>
            <a:r>
              <a:rPr lang="pl-PL" altLang="en-US" dirty="0"/>
              <a:t>” tests</a:t>
            </a:r>
          </a:p>
          <a:p>
            <a:pPr lvl="1">
              <a:spcBef>
                <a:spcPct val="0"/>
              </a:spcBef>
            </a:pPr>
            <a:r>
              <a:rPr lang="pl-PL" altLang="en-US" dirty="0"/>
              <a:t> </a:t>
            </a:r>
            <a:r>
              <a:rPr lang="pl-PL" altLang="en-US" dirty="0">
                <a:solidFill>
                  <a:srgbClr val="0000FF"/>
                </a:solidFill>
              </a:rPr>
              <a:t>manager</a:t>
            </a:r>
            <a:r>
              <a:rPr lang="pl-PL" altLang="en-US" dirty="0"/>
              <a:t> - conformance to all </a:t>
            </a:r>
            <a:r>
              <a:rPr lang="pl-PL" altLang="en-US" dirty="0" smtClean="0"/>
              <a:t>spec</a:t>
            </a:r>
            <a:r>
              <a:rPr lang="en-US" altLang="en-US" dirty="0" err="1" smtClean="0"/>
              <a:t>ification</a:t>
            </a:r>
            <a:r>
              <a:rPr lang="pl-PL" altLang="en-US" dirty="0" smtClean="0"/>
              <a:t>s</a:t>
            </a:r>
            <a:endParaRPr lang="pl-PL" altLang="en-US" dirty="0"/>
          </a:p>
          <a:p>
            <a:pPr lvl="1">
              <a:spcBef>
                <a:spcPct val="0"/>
              </a:spcBef>
            </a:pPr>
            <a:endParaRPr lang="en-US" altLang="en-US" sz="800" dirty="0"/>
          </a:p>
          <a:p>
            <a:r>
              <a:rPr lang="pl-PL" altLang="en-US" dirty="0"/>
              <a:t> </a:t>
            </a:r>
            <a:r>
              <a:rPr lang="pl-PL" altLang="en-US" sz="2400" dirty="0">
                <a:solidFill>
                  <a:srgbClr val="0000FF"/>
                </a:solidFill>
              </a:rPr>
              <a:t>Developmental criteria</a:t>
            </a:r>
            <a:r>
              <a:rPr lang="pl-PL" altLang="en-US" sz="2400" dirty="0"/>
              <a:t> for </a:t>
            </a:r>
            <a:r>
              <a:rPr lang="pl-PL" altLang="en-US" sz="2400" dirty="0">
                <a:solidFill>
                  <a:srgbClr val="0000FF"/>
                </a:solidFill>
              </a:rPr>
              <a:t>program security</a:t>
            </a:r>
            <a:r>
              <a:rPr lang="pl-PL" altLang="en-US" sz="2400" dirty="0"/>
              <a:t> include:</a:t>
            </a:r>
          </a:p>
          <a:p>
            <a:pPr lvl="1"/>
            <a:r>
              <a:rPr lang="pl-PL" altLang="en-US" dirty="0"/>
              <a:t> </a:t>
            </a:r>
            <a:r>
              <a:rPr lang="en-US" altLang="en-US" dirty="0"/>
              <a:t>Correctness of </a:t>
            </a:r>
            <a:r>
              <a:rPr lang="pl-PL" altLang="en-US" dirty="0"/>
              <a:t>security &amp; other </a:t>
            </a:r>
            <a:r>
              <a:rPr lang="en-US" altLang="en-US" dirty="0"/>
              <a:t>requirements</a:t>
            </a:r>
            <a:endParaRPr lang="pl-PL" altLang="en-US" dirty="0"/>
          </a:p>
          <a:p>
            <a:pPr lvl="1"/>
            <a:r>
              <a:rPr lang="pl-PL" altLang="en-US" dirty="0"/>
              <a:t> Correctness of implementation</a:t>
            </a:r>
          </a:p>
          <a:p>
            <a:pPr lvl="1"/>
            <a:r>
              <a:rPr lang="pl-PL" altLang="en-US" dirty="0"/>
              <a:t> Correctness of testing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5787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836"/>
    </mc:Choice>
    <mc:Fallback xmlns="">
      <p:transition spd="slow" advTm="158836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2084426" y="1286540"/>
            <a:ext cx="8934450" cy="4667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609600" indent="-609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990600" indent="-53340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371600" indent="-4572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752600" indent="-3810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209800" indent="-3810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667000" indent="-381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3124200" indent="-381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581400" indent="-381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4038600" indent="-381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buSzTx/>
              <a:buFont typeface="Wingdings" panose="05000000000000000000" pitchFamily="2" charset="2"/>
              <a:buChar char="§"/>
            </a:pPr>
            <a:r>
              <a:rPr lang="pl-PL" altLang="en-US" sz="2000" dirty="0" smtClean="0"/>
              <a:t>Fault </a:t>
            </a:r>
            <a:r>
              <a:rPr lang="pl-PL" altLang="en-US" sz="2000" dirty="0"/>
              <a:t>tolerance terminology:</a:t>
            </a:r>
            <a:endParaRPr lang="pl-PL" altLang="en-US" sz="2400" dirty="0"/>
          </a:p>
          <a:p>
            <a:pPr lvl="1" eaLnBrk="1" hangingPunct="1">
              <a:spcBef>
                <a:spcPct val="0"/>
              </a:spcBef>
            </a:pPr>
            <a:r>
              <a:rPr lang="en-US" altLang="en-US" sz="2000" dirty="0">
                <a:solidFill>
                  <a:srgbClr val="0000FF"/>
                </a:solidFill>
              </a:rPr>
              <a:t>Error</a:t>
            </a:r>
            <a:r>
              <a:rPr lang="en-US" altLang="en-US" sz="2000" dirty="0"/>
              <a:t>	</a:t>
            </a:r>
            <a:r>
              <a:rPr lang="pl-PL" altLang="en-US" sz="2000" dirty="0"/>
              <a:t> - may lead to a fault</a:t>
            </a:r>
            <a:endParaRPr lang="pl-PL" altLang="en-US" sz="2000" dirty="0">
              <a:solidFill>
                <a:srgbClr val="0000FF"/>
              </a:solidFill>
            </a:endParaRPr>
          </a:p>
          <a:p>
            <a:pPr lvl="1" eaLnBrk="1" hangingPunct="1">
              <a:spcBef>
                <a:spcPct val="0"/>
              </a:spcBef>
            </a:pPr>
            <a:r>
              <a:rPr lang="en-US" altLang="en-US" sz="2000" dirty="0">
                <a:solidFill>
                  <a:srgbClr val="0000FF"/>
                </a:solidFill>
              </a:rPr>
              <a:t>Fault</a:t>
            </a:r>
            <a:r>
              <a:rPr lang="en-US" altLang="en-US" sz="2000" dirty="0"/>
              <a:t>	</a:t>
            </a:r>
            <a:r>
              <a:rPr lang="pl-PL" altLang="en-US" sz="2000" dirty="0"/>
              <a:t> </a:t>
            </a:r>
            <a:r>
              <a:rPr lang="pl-PL" altLang="en-US" sz="2000" dirty="0" smtClean="0"/>
              <a:t>- cause for </a:t>
            </a:r>
            <a:r>
              <a:rPr lang="en-US" altLang="en-US" sz="2000" dirty="0" smtClean="0"/>
              <a:t>deviation from the intended function</a:t>
            </a:r>
          </a:p>
          <a:p>
            <a:pPr lvl="1" eaLnBrk="1" hangingPunct="1">
              <a:spcBef>
                <a:spcPct val="0"/>
              </a:spcBef>
            </a:pPr>
            <a:r>
              <a:rPr lang="en-US" altLang="en-US" sz="2000" dirty="0" smtClean="0">
                <a:solidFill>
                  <a:srgbClr val="0000FF"/>
                </a:solidFill>
              </a:rPr>
              <a:t>Failure</a:t>
            </a:r>
            <a:r>
              <a:rPr lang="pl-PL" altLang="en-US" sz="2000" dirty="0" smtClean="0"/>
              <a:t> - </a:t>
            </a:r>
            <a:r>
              <a:rPr lang="en-US" altLang="en-US" sz="2000" dirty="0" smtClean="0"/>
              <a:t>system malfunction</a:t>
            </a:r>
            <a:r>
              <a:rPr lang="pl-PL" altLang="en-US" sz="2000" dirty="0" smtClean="0"/>
              <a:t> caused by fault</a:t>
            </a:r>
          </a:p>
          <a:p>
            <a:pPr lvl="1" eaLnBrk="1" hangingPunct="1"/>
            <a:endParaRPr lang="pl-PL" altLang="en-US" sz="700" dirty="0"/>
          </a:p>
          <a:p>
            <a:pPr eaLnBrk="1" hangingPunct="1"/>
            <a:r>
              <a:rPr lang="pl-PL" altLang="en-US" sz="2000" dirty="0"/>
              <a:t>Note:					 	</a:t>
            </a:r>
            <a:r>
              <a:rPr lang="pl-PL" altLang="en-US" sz="2000" dirty="0" smtClean="0"/>
              <a:t>       </a:t>
            </a:r>
            <a:endParaRPr lang="en-US" altLang="en-US" sz="2000" dirty="0" smtClean="0"/>
          </a:p>
          <a:p>
            <a:pPr marL="0" indent="0" eaLnBrk="1" hangingPunct="1">
              <a:buNone/>
            </a:pPr>
            <a:r>
              <a:rPr lang="en-US" altLang="en-US" sz="2000" dirty="0"/>
              <a:t> </a:t>
            </a:r>
            <a:r>
              <a:rPr lang="en-US" altLang="en-US" sz="2000" dirty="0" smtClean="0"/>
              <a:t>    </a:t>
            </a:r>
            <a:r>
              <a:rPr lang="pl-PL" altLang="en-US" sz="2000" dirty="0" smtClean="0"/>
              <a:t>Faults   - seen by „insiders” </a:t>
            </a:r>
            <a:r>
              <a:rPr lang="pl-PL" altLang="en-US" sz="1800" dirty="0" smtClean="0">
                <a:solidFill>
                  <a:srgbClr val="FF0000"/>
                </a:solidFill>
              </a:rPr>
              <a:t>(e.g., programmers)</a:t>
            </a:r>
          </a:p>
          <a:p>
            <a:pPr lvl="1"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pl-PL" altLang="en-US" sz="2000" dirty="0" smtClean="0"/>
              <a:t>Failures </a:t>
            </a:r>
            <a:r>
              <a:rPr lang="pl-PL" altLang="en-US" sz="2000" dirty="0"/>
              <a:t>- seen by „outsiders” </a:t>
            </a:r>
            <a:r>
              <a:rPr lang="pl-PL" altLang="en-US" sz="1800" dirty="0">
                <a:solidFill>
                  <a:srgbClr val="FF0000"/>
                </a:solidFill>
              </a:rPr>
              <a:t>(e.g., independent testers, users)</a:t>
            </a:r>
          </a:p>
          <a:p>
            <a:pPr eaLnBrk="1" hangingPunct="1"/>
            <a:endParaRPr lang="pl-PL" altLang="en-US" sz="700" dirty="0">
              <a:solidFill>
                <a:srgbClr val="777777"/>
              </a:solidFill>
            </a:endParaRPr>
          </a:p>
          <a:p>
            <a:pPr eaLnBrk="1" hangingPunct="1"/>
            <a:r>
              <a:rPr lang="pl-PL" altLang="en-US" sz="2000" dirty="0"/>
              <a:t>Error/fault/failure example:</a:t>
            </a:r>
          </a:p>
          <a:p>
            <a:pPr lvl="1" eaLnBrk="1" hangingPunct="1">
              <a:spcBef>
                <a:spcPct val="0"/>
              </a:spcBef>
            </a:pPr>
            <a:r>
              <a:rPr lang="pl-PL" altLang="en-US" sz="1800" dirty="0"/>
              <a:t>Programmer’s indexing </a:t>
            </a:r>
            <a:r>
              <a:rPr lang="pl-PL" altLang="en-US" sz="1800" i="1" dirty="0"/>
              <a:t>error</a:t>
            </a:r>
            <a:r>
              <a:rPr lang="pl-PL" altLang="en-US" sz="1800" dirty="0"/>
              <a:t>, leads to buffer overflow </a:t>
            </a:r>
            <a:r>
              <a:rPr lang="pl-PL" altLang="en-US" sz="1800" i="1" dirty="0"/>
              <a:t>fault</a:t>
            </a:r>
          </a:p>
          <a:p>
            <a:pPr lvl="1" eaLnBrk="1" hangingPunct="1">
              <a:spcBef>
                <a:spcPct val="0"/>
              </a:spcBef>
            </a:pPr>
            <a:r>
              <a:rPr lang="pl-PL" altLang="en-US" sz="1800" dirty="0"/>
              <a:t>Buffer overflow </a:t>
            </a:r>
            <a:r>
              <a:rPr lang="pl-PL" altLang="en-US" sz="1800" i="1" dirty="0"/>
              <a:t>fault</a:t>
            </a:r>
            <a:r>
              <a:rPr lang="pl-PL" altLang="en-US" sz="1800" dirty="0"/>
              <a:t> causes system crash (a </a:t>
            </a:r>
            <a:r>
              <a:rPr lang="pl-PL" altLang="en-US" sz="1800" i="1" dirty="0"/>
              <a:t>failure</a:t>
            </a:r>
            <a:r>
              <a:rPr lang="pl-PL" altLang="en-US" sz="1800" dirty="0"/>
              <a:t>)</a:t>
            </a:r>
          </a:p>
          <a:p>
            <a:pPr eaLnBrk="1" hangingPunct="1">
              <a:spcBef>
                <a:spcPct val="0"/>
              </a:spcBef>
            </a:pPr>
            <a:endParaRPr lang="pl-PL" altLang="en-US" sz="700" dirty="0"/>
          </a:p>
          <a:p>
            <a:pPr eaLnBrk="1" hangingPunct="1">
              <a:spcBef>
                <a:spcPct val="0"/>
              </a:spcBef>
            </a:pPr>
            <a:endParaRPr lang="pl-PL" altLang="en-US" sz="700" dirty="0"/>
          </a:p>
          <a:p>
            <a:pPr eaLnBrk="1" hangingPunct="1"/>
            <a:r>
              <a:rPr lang="pl-PL" altLang="en-US" sz="2000" dirty="0"/>
              <a:t>Two </a:t>
            </a:r>
            <a:r>
              <a:rPr lang="pl-PL" altLang="en-US" sz="2000" dirty="0">
                <a:solidFill>
                  <a:srgbClr val="0000FF"/>
                </a:solidFill>
              </a:rPr>
              <a:t>categories of faults</a:t>
            </a:r>
            <a:r>
              <a:rPr lang="pl-PL" altLang="en-US" sz="2000" dirty="0"/>
              <a:t> </a:t>
            </a:r>
            <a:r>
              <a:rPr lang="en-US" altLang="en-US" sz="2000" dirty="0" smtClean="0"/>
              <a:t>:</a:t>
            </a:r>
            <a:endParaRPr lang="pl-PL" altLang="en-US" sz="1400" dirty="0" smtClean="0"/>
          </a:p>
          <a:p>
            <a:pPr lvl="1" eaLnBrk="1" hangingPunct="1">
              <a:spcBef>
                <a:spcPct val="0"/>
              </a:spcBef>
            </a:pPr>
            <a:r>
              <a:rPr lang="pl-PL" altLang="en-US" sz="2000" dirty="0" smtClean="0">
                <a:solidFill>
                  <a:srgbClr val="0000FF"/>
                </a:solidFill>
              </a:rPr>
              <a:t>Permanent</a:t>
            </a:r>
            <a:r>
              <a:rPr lang="pl-PL" altLang="en-US" sz="2000" dirty="0" smtClean="0"/>
              <a:t> faults</a:t>
            </a:r>
          </a:p>
          <a:p>
            <a:pPr lvl="1" eaLnBrk="1" hangingPunct="1">
              <a:spcBef>
                <a:spcPct val="0"/>
              </a:spcBef>
            </a:pPr>
            <a:r>
              <a:rPr lang="en-US" altLang="en-US" sz="2000" dirty="0" smtClean="0">
                <a:solidFill>
                  <a:srgbClr val="0000FF"/>
                </a:solidFill>
              </a:rPr>
              <a:t>Transient</a:t>
            </a:r>
            <a:r>
              <a:rPr lang="en-US" altLang="en-US" sz="2000" dirty="0" smtClean="0"/>
              <a:t> </a:t>
            </a:r>
            <a:r>
              <a:rPr lang="en-US" altLang="en-US" sz="2000" dirty="0"/>
              <a:t>faults</a:t>
            </a:r>
            <a:r>
              <a:rPr lang="pl-PL" altLang="en-US" sz="2000" dirty="0"/>
              <a:t> </a:t>
            </a:r>
            <a:r>
              <a:rPr lang="pl-PL" altLang="en-US" sz="1800" dirty="0">
                <a:solidFill>
                  <a:srgbClr val="FF0000"/>
                </a:solidFill>
              </a:rPr>
              <a:t>– can be much more difficult to diagnose</a:t>
            </a:r>
            <a:endParaRPr lang="pl-PL" altLang="en-US" sz="2000" dirty="0">
              <a:solidFill>
                <a:srgbClr val="FF0000"/>
              </a:solidFill>
            </a:endParaRPr>
          </a:p>
          <a:p>
            <a:pPr lvl="1" eaLnBrk="1" hangingPunct="1">
              <a:spcBef>
                <a:spcPct val="0"/>
              </a:spcBef>
              <a:buSzTx/>
              <a:buFont typeface="Wingdings" panose="05000000000000000000" pitchFamily="2" charset="2"/>
              <a:buChar char="§"/>
            </a:pPr>
            <a:endParaRPr lang="pl-PL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395600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3492"/>
    </mc:Choice>
    <mc:Fallback xmlns="">
      <p:transition spd="slow" advTm="233492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1882405" y="871870"/>
            <a:ext cx="8934450" cy="519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609600" indent="-609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990600" indent="-53340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371600" indent="-4572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752600" indent="-3810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209800" indent="-3810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667000" indent="-381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3124200" indent="-381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581400" indent="-381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4038600" indent="-381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buSzTx/>
              <a:buFont typeface="Wingdings" panose="05000000000000000000" pitchFamily="2" charset="2"/>
              <a:buNone/>
            </a:pPr>
            <a:endParaRPr lang="pl-PL" altLang="en-US" sz="800" dirty="0">
              <a:solidFill>
                <a:schemeClr val="bg2"/>
              </a:solidFill>
            </a:endParaRPr>
          </a:p>
          <a:p>
            <a:pPr eaLnBrk="1" hangingPunct="1">
              <a:buSzTx/>
              <a:buFont typeface="Wingdings" panose="05000000000000000000" pitchFamily="2" charset="2"/>
              <a:buChar char="§"/>
            </a:pPr>
            <a:endParaRPr lang="en-US" altLang="en-US" sz="2400" dirty="0" smtClean="0">
              <a:solidFill>
                <a:srgbClr val="0000FF"/>
              </a:solidFill>
            </a:endParaRPr>
          </a:p>
          <a:p>
            <a:pPr eaLnBrk="1" hangingPunct="1">
              <a:buSzTx/>
              <a:buFont typeface="Wingdings" panose="05000000000000000000" pitchFamily="2" charset="2"/>
              <a:buChar char="§"/>
            </a:pPr>
            <a:r>
              <a:rPr lang="en-US" altLang="en-US" sz="2400" dirty="0" smtClean="0">
                <a:solidFill>
                  <a:srgbClr val="0000FF"/>
                </a:solidFill>
              </a:rPr>
              <a:t>Basic </a:t>
            </a:r>
            <a:r>
              <a:rPr lang="en-US" altLang="en-US" sz="2400" dirty="0">
                <a:solidFill>
                  <a:srgbClr val="0000FF"/>
                </a:solidFill>
              </a:rPr>
              <a:t>approaches</a:t>
            </a:r>
            <a:r>
              <a:rPr lang="en-US" altLang="en-US" sz="2400" dirty="0">
                <a:solidFill>
                  <a:schemeClr val="bg2"/>
                </a:solidFill>
              </a:rPr>
              <a:t> </a:t>
            </a:r>
            <a:r>
              <a:rPr lang="en-US" altLang="en-US" sz="2400" dirty="0">
                <a:solidFill>
                  <a:srgbClr val="FF0000"/>
                </a:solidFill>
              </a:rPr>
              <a:t>to having secure programs:</a:t>
            </a:r>
            <a:endParaRPr lang="pl-PL" altLang="en-US" sz="2400" dirty="0">
              <a:solidFill>
                <a:srgbClr val="FF0000"/>
              </a:solidFill>
            </a:endParaRPr>
          </a:p>
          <a:p>
            <a:pPr lvl="1">
              <a:buSzTx/>
              <a:buNone/>
            </a:pPr>
            <a:r>
              <a:rPr lang="en-US" altLang="en-US" sz="2400" dirty="0">
                <a:solidFill>
                  <a:srgbClr val="FF0000"/>
                </a:solidFill>
              </a:rPr>
              <a:t>1)</a:t>
            </a:r>
            <a:r>
              <a:rPr lang="en-US" altLang="en-US" sz="2400" dirty="0"/>
              <a:t> </a:t>
            </a:r>
            <a:r>
              <a:rPr lang="pl-PL" altLang="en-US" sz="2400" dirty="0"/>
              <a:t>Judging </a:t>
            </a:r>
            <a:r>
              <a:rPr lang="en-US" altLang="en-US" sz="2400" dirty="0"/>
              <a:t>s</a:t>
            </a:r>
            <a:r>
              <a:rPr lang="pl-PL" altLang="en-US" sz="2400" dirty="0"/>
              <a:t>/w </a:t>
            </a:r>
            <a:r>
              <a:rPr lang="en-US" altLang="en-US" sz="2400" dirty="0"/>
              <a:t>s</a:t>
            </a:r>
            <a:r>
              <a:rPr lang="pl-PL" altLang="en-US" sz="2400" dirty="0"/>
              <a:t>ecurity </a:t>
            </a:r>
            <a:r>
              <a:rPr lang="pl-PL" altLang="en-US" sz="2400" dirty="0">
                <a:solidFill>
                  <a:srgbClr val="0000FF"/>
                </a:solidFill>
              </a:rPr>
              <a:t>by </a:t>
            </a:r>
            <a:r>
              <a:rPr lang="en-US" altLang="en-US" sz="2400" dirty="0">
                <a:solidFill>
                  <a:srgbClr val="0000FF"/>
                </a:solidFill>
              </a:rPr>
              <a:t>f</a:t>
            </a:r>
            <a:r>
              <a:rPr lang="pl-PL" altLang="en-US" sz="2400" dirty="0">
                <a:solidFill>
                  <a:srgbClr val="0000FF"/>
                </a:solidFill>
              </a:rPr>
              <a:t>ixing </a:t>
            </a:r>
            <a:r>
              <a:rPr lang="en-US" altLang="en-US" sz="2400" dirty="0" smtClean="0"/>
              <a:t>program</a:t>
            </a:r>
            <a:r>
              <a:rPr lang="en-US" altLang="en-US" sz="2400" dirty="0" smtClean="0">
                <a:solidFill>
                  <a:srgbClr val="FF0000"/>
                </a:solidFill>
              </a:rPr>
              <a:t> </a:t>
            </a:r>
            <a:r>
              <a:rPr lang="en-US" altLang="en-US" sz="2400" dirty="0" smtClean="0">
                <a:solidFill>
                  <a:srgbClr val="0000FF"/>
                </a:solidFill>
              </a:rPr>
              <a:t>f</a:t>
            </a:r>
            <a:r>
              <a:rPr lang="pl-PL" altLang="en-US" sz="2400" dirty="0">
                <a:solidFill>
                  <a:srgbClr val="0000FF"/>
                </a:solidFill>
              </a:rPr>
              <a:t>aults</a:t>
            </a:r>
            <a:endParaRPr lang="en-US" altLang="en-US" sz="2400" dirty="0">
              <a:solidFill>
                <a:srgbClr val="0000FF"/>
              </a:solidFill>
            </a:endParaRPr>
          </a:p>
          <a:p>
            <a:pPr lvl="2" eaLnBrk="1" hangingPunct="1">
              <a:buSzTx/>
              <a:buFont typeface="Wingdings" panose="05000000000000000000" pitchFamily="2" charset="2"/>
              <a:buChar char="§"/>
            </a:pPr>
            <a:r>
              <a:rPr lang="en-US" altLang="en-US" sz="2000" dirty="0">
                <a:solidFill>
                  <a:srgbClr val="0000FF"/>
                </a:solidFill>
              </a:rPr>
              <a:t>Red </a:t>
            </a:r>
            <a:r>
              <a:rPr lang="pl-PL" altLang="en-US" sz="2000" dirty="0">
                <a:solidFill>
                  <a:srgbClr val="0000FF"/>
                </a:solidFill>
              </a:rPr>
              <a:t>T</a:t>
            </a:r>
            <a:r>
              <a:rPr lang="en-US" altLang="en-US" sz="2000" dirty="0" err="1">
                <a:solidFill>
                  <a:srgbClr val="0000FF"/>
                </a:solidFill>
              </a:rPr>
              <a:t>eam</a:t>
            </a:r>
            <a:r>
              <a:rPr lang="en-US" altLang="en-US" sz="2000" dirty="0"/>
              <a:t> </a:t>
            </a:r>
            <a:r>
              <a:rPr lang="pl-PL" altLang="en-US" sz="2000" dirty="0"/>
              <a:t>/ </a:t>
            </a:r>
            <a:r>
              <a:rPr lang="pl-PL" altLang="en-US" sz="2000" dirty="0">
                <a:solidFill>
                  <a:srgbClr val="0000FF"/>
                </a:solidFill>
              </a:rPr>
              <a:t>Tiger Team</a:t>
            </a:r>
            <a:r>
              <a:rPr lang="pl-PL" altLang="en-US" sz="2000" dirty="0"/>
              <a:t> </a:t>
            </a:r>
            <a:r>
              <a:rPr lang="en-US" altLang="en-US" sz="2000" dirty="0"/>
              <a:t>tries to crack </a:t>
            </a:r>
            <a:r>
              <a:rPr lang="pl-PL" altLang="en-US" sz="2000" dirty="0"/>
              <a:t>s/w</a:t>
            </a:r>
          </a:p>
          <a:p>
            <a:pPr lvl="3">
              <a:buSzTx/>
              <a:buFont typeface="Wingdings" panose="05000000000000000000" pitchFamily="2" charset="2"/>
              <a:buChar char="§"/>
            </a:pPr>
            <a:r>
              <a:rPr lang="en-US" altLang="en-US" dirty="0"/>
              <a:t>If programs</a:t>
            </a:r>
            <a:r>
              <a:rPr lang="en-US" altLang="en-US" dirty="0">
                <a:solidFill>
                  <a:srgbClr val="FF0000"/>
                </a:solidFill>
              </a:rPr>
              <a:t> </a:t>
            </a:r>
            <a:r>
              <a:rPr lang="en-US" altLang="en-US" dirty="0" smtClean="0"/>
              <a:t>withstands </a:t>
            </a:r>
            <a:r>
              <a:rPr lang="en-US" altLang="en-US" dirty="0"/>
              <a:t>the attack </a:t>
            </a:r>
            <a:r>
              <a:rPr lang="pl-PL" altLang="en-US" dirty="0"/>
              <a:t>=</a:t>
            </a:r>
            <a:r>
              <a:rPr lang="en-US" altLang="en-US" dirty="0"/>
              <a:t>&gt; security </a:t>
            </a:r>
            <a:r>
              <a:rPr lang="pl-PL" altLang="en-US" dirty="0"/>
              <a:t>is</a:t>
            </a:r>
            <a:r>
              <a:rPr lang="en-US" altLang="en-US" dirty="0"/>
              <a:t> good</a:t>
            </a:r>
            <a:endParaRPr lang="pl-PL" altLang="en-US" sz="1800" dirty="0">
              <a:solidFill>
                <a:srgbClr val="0000FF"/>
              </a:solidFill>
            </a:endParaRPr>
          </a:p>
          <a:p>
            <a:pPr lvl="1" eaLnBrk="1" hangingPunct="1">
              <a:buSzTx/>
              <a:buFont typeface="Wingdings" panose="05000000000000000000" pitchFamily="2" charset="2"/>
              <a:buNone/>
            </a:pPr>
            <a:r>
              <a:rPr lang="en-US" altLang="en-US" sz="2400" dirty="0">
                <a:solidFill>
                  <a:srgbClr val="FF0000"/>
                </a:solidFill>
              </a:rPr>
              <a:t>2)</a:t>
            </a:r>
            <a:r>
              <a:rPr lang="en-US" altLang="en-US" sz="2400" dirty="0"/>
              <a:t> </a:t>
            </a:r>
            <a:r>
              <a:rPr lang="pl-PL" altLang="en-US" sz="2400" dirty="0"/>
              <a:t>Judging </a:t>
            </a:r>
            <a:r>
              <a:rPr lang="en-US" altLang="en-US" sz="2400" dirty="0"/>
              <a:t>s</a:t>
            </a:r>
            <a:r>
              <a:rPr lang="pl-PL" altLang="en-US" sz="2400" dirty="0"/>
              <a:t>/w </a:t>
            </a:r>
            <a:r>
              <a:rPr lang="en-US" altLang="en-US" sz="2400" dirty="0"/>
              <a:t>s</a:t>
            </a:r>
            <a:r>
              <a:rPr lang="pl-PL" altLang="en-US" sz="2400" dirty="0"/>
              <a:t>ecurity </a:t>
            </a:r>
            <a:r>
              <a:rPr lang="pl-PL" altLang="en-US" sz="2400" dirty="0">
                <a:solidFill>
                  <a:srgbClr val="0000FF"/>
                </a:solidFill>
              </a:rPr>
              <a:t>by </a:t>
            </a:r>
            <a:r>
              <a:rPr lang="en-US" altLang="en-US" sz="2400" dirty="0">
                <a:solidFill>
                  <a:srgbClr val="0000FF"/>
                </a:solidFill>
              </a:rPr>
              <a:t>t</a:t>
            </a:r>
            <a:r>
              <a:rPr lang="pl-PL" altLang="en-US" sz="2400" dirty="0">
                <a:solidFill>
                  <a:srgbClr val="0000FF"/>
                </a:solidFill>
              </a:rPr>
              <a:t>esting</a:t>
            </a:r>
            <a:r>
              <a:rPr lang="pl-PL" altLang="en-US" sz="2400" dirty="0"/>
              <a:t> </a:t>
            </a:r>
            <a:r>
              <a:rPr lang="en-US" altLang="en-US" sz="2400" dirty="0" smtClean="0"/>
              <a:t>program </a:t>
            </a:r>
            <a:r>
              <a:rPr lang="pl-PL" altLang="en-US" sz="2400" dirty="0" smtClean="0"/>
              <a:t> </a:t>
            </a:r>
            <a:r>
              <a:rPr lang="en-US" altLang="en-US" sz="2400" dirty="0">
                <a:solidFill>
                  <a:srgbClr val="0000FF"/>
                </a:solidFill>
              </a:rPr>
              <a:t>b</a:t>
            </a:r>
            <a:r>
              <a:rPr lang="pl-PL" altLang="en-US" sz="2400" dirty="0">
                <a:solidFill>
                  <a:srgbClr val="0000FF"/>
                </a:solidFill>
              </a:rPr>
              <a:t>ehavior</a:t>
            </a:r>
            <a:endParaRPr lang="en-US" altLang="en-US" sz="2400" dirty="0">
              <a:solidFill>
                <a:srgbClr val="0000FF"/>
              </a:solidFill>
            </a:endParaRPr>
          </a:p>
          <a:p>
            <a:pPr lvl="2" eaLnBrk="1" hangingPunct="1"/>
            <a:r>
              <a:rPr lang="en-US" altLang="en-US" sz="2000" dirty="0"/>
              <a:t>Run tests to </a:t>
            </a:r>
            <a:r>
              <a:rPr lang="en-US" altLang="en-US" sz="2000" dirty="0">
                <a:solidFill>
                  <a:srgbClr val="0000FF"/>
                </a:solidFill>
              </a:rPr>
              <a:t>compare behavior vs. requirements</a:t>
            </a:r>
            <a:r>
              <a:rPr lang="pl-PL" altLang="en-US" sz="2000" dirty="0"/>
              <a:t> </a:t>
            </a:r>
            <a:r>
              <a:rPr lang="en-US" altLang="en-US" sz="1800" dirty="0">
                <a:solidFill>
                  <a:srgbClr val="FF0000"/>
                </a:solidFill>
              </a:rPr>
              <a:t>(</a:t>
            </a:r>
            <a:r>
              <a:rPr lang="pl-PL" altLang="en-US" sz="1800" dirty="0">
                <a:solidFill>
                  <a:srgbClr val="FF0000"/>
                </a:solidFill>
              </a:rPr>
              <a:t>t</a:t>
            </a:r>
            <a:r>
              <a:rPr lang="en-US" altLang="en-US" sz="1800" dirty="0" err="1">
                <a:solidFill>
                  <a:srgbClr val="FF0000"/>
                </a:solidFill>
              </a:rPr>
              <a:t>hink</a:t>
            </a:r>
            <a:r>
              <a:rPr lang="en-US" altLang="en-US" sz="1800" dirty="0">
                <a:solidFill>
                  <a:srgbClr val="FF0000"/>
                </a:solidFill>
              </a:rPr>
              <a:t> testing or </a:t>
            </a:r>
            <a:r>
              <a:rPr lang="en-US" altLang="en-US" sz="1800" dirty="0" err="1">
                <a:solidFill>
                  <a:srgbClr val="FF0000"/>
                </a:solidFill>
              </a:rPr>
              <a:t>Ss</a:t>
            </a:r>
            <a:r>
              <a:rPr lang="en-US" altLang="en-US" sz="1800" dirty="0">
                <a:solidFill>
                  <a:srgbClr val="FF0000"/>
                </a:solidFill>
              </a:rPr>
              <a:t>/w </a:t>
            </a:r>
            <a:r>
              <a:rPr lang="en-US" altLang="en-US" sz="1800" dirty="0" err="1">
                <a:solidFill>
                  <a:srgbClr val="FF0000"/>
                </a:solidFill>
              </a:rPr>
              <a:t>engg</a:t>
            </a:r>
            <a:r>
              <a:rPr lang="en-US" altLang="en-US" sz="1800" dirty="0">
                <a:solidFill>
                  <a:srgbClr val="FF0000"/>
                </a:solidFill>
              </a:rPr>
              <a:t>)</a:t>
            </a:r>
          </a:p>
          <a:p>
            <a:pPr lvl="2" eaLnBrk="1" hangingPunct="1"/>
            <a:r>
              <a:rPr lang="pl-PL" altLang="en-US" sz="2000" dirty="0"/>
              <a:t>Important: If </a:t>
            </a:r>
            <a:r>
              <a:rPr lang="en-US" altLang="en-US" sz="2000" dirty="0"/>
              <a:t>a </a:t>
            </a:r>
            <a:r>
              <a:rPr lang="pl-PL" altLang="en-US" sz="2000" dirty="0"/>
              <a:t>flaw detected as a </a:t>
            </a:r>
            <a:r>
              <a:rPr lang="pl-PL" altLang="en-US" sz="2000" i="1" dirty="0"/>
              <a:t>failure</a:t>
            </a:r>
            <a:r>
              <a:rPr lang="pl-PL" altLang="en-US" sz="2000" dirty="0"/>
              <a:t> </a:t>
            </a:r>
            <a:r>
              <a:rPr lang="pl-PL" altLang="en-US" sz="1800" dirty="0">
                <a:solidFill>
                  <a:srgbClr val="FF0000"/>
                </a:solidFill>
              </a:rPr>
              <a:t>(an effect), </a:t>
            </a:r>
            <a:r>
              <a:rPr lang="pl-PL" altLang="en-US" sz="2000" dirty="0"/>
              <a:t>look for the underlying </a:t>
            </a:r>
            <a:r>
              <a:rPr lang="pl-PL" altLang="en-US" sz="2000" i="1" dirty="0"/>
              <a:t>fault</a:t>
            </a:r>
            <a:r>
              <a:rPr lang="pl-PL" altLang="en-US" sz="2000" dirty="0"/>
              <a:t> </a:t>
            </a:r>
            <a:r>
              <a:rPr lang="pl-PL" altLang="en-US" sz="1600" dirty="0">
                <a:solidFill>
                  <a:srgbClr val="FF0000"/>
                </a:solidFill>
              </a:rPr>
              <a:t>(the cause)</a:t>
            </a:r>
          </a:p>
          <a:p>
            <a:pPr lvl="4" eaLnBrk="1" hangingPunct="1">
              <a:buFont typeface="Wingdings" panose="05000000000000000000" pitchFamily="2" charset="2"/>
              <a:buNone/>
            </a:pPr>
            <a:r>
              <a:rPr lang="pl-PL" altLang="en-US" sz="1600" dirty="0">
                <a:solidFill>
                  <a:srgbClr val="FF0000"/>
                </a:solidFill>
              </a:rPr>
              <a:t>Recall: fault seen by insiders, failure – by outsiders </a:t>
            </a:r>
          </a:p>
          <a:p>
            <a:pPr lvl="3" eaLnBrk="1" hangingPunct="1"/>
            <a:r>
              <a:rPr lang="pl-PL" altLang="en-US" sz="1800" dirty="0"/>
              <a:t> If possible, detect faults before they become failure</a:t>
            </a:r>
            <a:r>
              <a:rPr lang="en-US" altLang="en-US" sz="1800" dirty="0" smtClean="0"/>
              <a:t>s</a:t>
            </a:r>
            <a:endParaRPr lang="en-US" altLang="en-US" sz="1800" dirty="0"/>
          </a:p>
        </p:txBody>
      </p:sp>
    </p:spTree>
    <p:extLst>
      <p:ext uri="{BB962C8B-B14F-4D97-AF65-F5344CB8AC3E}">
        <p14:creationId xmlns:p14="http://schemas.microsoft.com/office/powerpoint/2010/main" val="1689106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2">
              <a:buFont typeface="Wingdings" panose="05000000000000000000" pitchFamily="2" charset="2"/>
              <a:buChar char="§"/>
            </a:pPr>
            <a:r>
              <a:rPr lang="pl-PL" altLang="en-US" sz="1800" dirty="0">
                <a:solidFill>
                  <a:srgbClr val="FF0000"/>
                </a:solidFill>
              </a:rPr>
              <a:t>Any kind of fault/failure can cause a security incident</a:t>
            </a:r>
            <a:endParaRPr lang="pl-PL" altLang="en-US" sz="700" dirty="0">
              <a:solidFill>
                <a:srgbClr val="FF0000"/>
              </a:solidFill>
            </a:endParaRPr>
          </a:p>
          <a:p>
            <a:pPr lvl="2">
              <a:buNone/>
            </a:pPr>
            <a:r>
              <a:rPr lang="en-US" altLang="en-US" sz="1800" dirty="0">
                <a:solidFill>
                  <a:srgbClr val="FF0000"/>
                </a:solidFill>
              </a:rPr>
              <a:t>	=&gt; </a:t>
            </a:r>
            <a:r>
              <a:rPr lang="pl-PL" altLang="en-US" sz="1800" dirty="0">
                <a:solidFill>
                  <a:srgbClr val="FF0000"/>
                </a:solidFill>
              </a:rPr>
              <a:t>we must consider </a:t>
            </a:r>
            <a:r>
              <a:rPr lang="pl-PL" altLang="en-US" sz="1800" dirty="0">
                <a:solidFill>
                  <a:srgbClr val="0000FF"/>
                </a:solidFill>
              </a:rPr>
              <a:t>security consequences for all kinds of</a:t>
            </a:r>
            <a:r>
              <a:rPr lang="pl-PL" altLang="en-US" sz="1800" dirty="0">
                <a:solidFill>
                  <a:schemeClr val="bg2"/>
                </a:solidFill>
              </a:rPr>
              <a:t> </a:t>
            </a:r>
            <a:r>
              <a:rPr lang="pl-PL" altLang="en-US" sz="1800" dirty="0">
                <a:solidFill>
                  <a:srgbClr val="FF0000"/>
                </a:solidFill>
              </a:rPr>
              <a:t>detected </a:t>
            </a:r>
            <a:r>
              <a:rPr lang="pl-PL" altLang="en-US" sz="1800" dirty="0">
                <a:solidFill>
                  <a:srgbClr val="0000FF"/>
                </a:solidFill>
              </a:rPr>
              <a:t>faults/failures</a:t>
            </a:r>
          </a:p>
          <a:p>
            <a:pPr lvl="3">
              <a:buFont typeface="Wingdings" panose="05000000000000000000" pitchFamily="2" charset="2"/>
              <a:buChar char="§"/>
            </a:pPr>
            <a:r>
              <a:rPr lang="pl-PL" altLang="en-US" dirty="0">
                <a:solidFill>
                  <a:srgbClr val="FF0000"/>
                </a:solidFill>
              </a:rPr>
              <a:t>Even inadvertent faults / failures</a:t>
            </a:r>
          </a:p>
          <a:p>
            <a:pPr lvl="4">
              <a:buFont typeface="Wingdings" panose="05000000000000000000" pitchFamily="2" charset="2"/>
              <a:buChar char="§"/>
            </a:pPr>
            <a:r>
              <a:rPr lang="pl-PL" altLang="en-US" sz="1600" dirty="0">
                <a:solidFill>
                  <a:srgbClr val="FF0000"/>
                </a:solidFill>
              </a:rPr>
              <a:t>Inadvertent faults are the biggest source of security vulnerabilities exploited by attackers</a:t>
            </a:r>
            <a:endParaRPr lang="en-US" altLang="en-US" sz="1600" dirty="0">
              <a:solidFill>
                <a:srgbClr val="FF0000"/>
              </a:solidFill>
            </a:endParaRPr>
          </a:p>
          <a:p>
            <a:pPr lvl="2">
              <a:buFont typeface="Wingdings" panose="05000000000000000000" pitchFamily="2" charset="2"/>
              <a:buChar char="§"/>
            </a:pPr>
            <a:r>
              <a:rPr lang="en-US" altLang="en-US" dirty="0">
                <a:solidFill>
                  <a:srgbClr val="0000FF"/>
                </a:solidFill>
              </a:rPr>
              <a:t>Testing</a:t>
            </a:r>
            <a:r>
              <a:rPr lang="en-US" altLang="en-US" dirty="0"/>
              <a:t> only </a:t>
            </a:r>
            <a:r>
              <a:rPr lang="en-US" altLang="en-US" dirty="0">
                <a:solidFill>
                  <a:srgbClr val="0000FF"/>
                </a:solidFill>
              </a:rPr>
              <a:t>increases probability</a:t>
            </a:r>
            <a:r>
              <a:rPr lang="en-US" altLang="en-US" dirty="0"/>
              <a:t> of eliminating faults</a:t>
            </a:r>
            <a:endParaRPr lang="pl-PL" alt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7705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1765448" y="1467294"/>
            <a:ext cx="8934450" cy="3785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609600" indent="-609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990600" indent="-53340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371600" indent="-4572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752600" indent="-3810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209800" indent="-3810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667000" indent="-381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3124200" indent="-381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581400" indent="-381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4038600" indent="-381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buSzTx/>
              <a:buFont typeface="Wingdings" panose="05000000000000000000" pitchFamily="2" charset="2"/>
              <a:buNone/>
            </a:pPr>
            <a:endParaRPr lang="pl-PL" altLang="en-US" sz="2400" dirty="0">
              <a:solidFill>
                <a:schemeClr val="bg2"/>
              </a:solidFill>
            </a:endParaRPr>
          </a:p>
          <a:p>
            <a:pPr lvl="1" eaLnBrk="1" hangingPunct="1">
              <a:buSzTx/>
              <a:buFont typeface="Wingdings" panose="05000000000000000000" pitchFamily="2" charset="2"/>
              <a:buNone/>
            </a:pPr>
            <a:r>
              <a:rPr lang="en-US" altLang="en-US" sz="2400" dirty="0">
                <a:solidFill>
                  <a:srgbClr val="FF0000"/>
                </a:solidFill>
              </a:rPr>
              <a:t>3)</a:t>
            </a:r>
            <a:r>
              <a:rPr lang="en-US" altLang="en-US" sz="2400" dirty="0"/>
              <a:t> </a:t>
            </a:r>
            <a:r>
              <a:rPr lang="pl-PL" altLang="en-US" sz="2400" dirty="0"/>
              <a:t>Judging </a:t>
            </a:r>
            <a:r>
              <a:rPr lang="en-US" altLang="en-US" sz="2400" dirty="0"/>
              <a:t>s</a:t>
            </a:r>
            <a:r>
              <a:rPr lang="pl-PL" altLang="en-US" sz="2400" dirty="0"/>
              <a:t>/w </a:t>
            </a:r>
            <a:r>
              <a:rPr lang="en-US" altLang="en-US" sz="2400" dirty="0"/>
              <a:t>s</a:t>
            </a:r>
            <a:r>
              <a:rPr lang="pl-PL" altLang="en-US" sz="2400" dirty="0"/>
              <a:t>ecurity </a:t>
            </a:r>
            <a:r>
              <a:rPr lang="pl-PL" altLang="en-US" sz="2400" dirty="0">
                <a:solidFill>
                  <a:srgbClr val="0000FF"/>
                </a:solidFill>
              </a:rPr>
              <a:t>by </a:t>
            </a:r>
            <a:r>
              <a:rPr lang="en-US" altLang="en-US" sz="2400" dirty="0" smtClean="0"/>
              <a:t>program </a:t>
            </a:r>
            <a:r>
              <a:rPr lang="pl-PL" altLang="en-US" sz="2400" dirty="0" smtClean="0"/>
              <a:t> </a:t>
            </a:r>
            <a:r>
              <a:rPr lang="en-US" altLang="en-US" sz="2400" dirty="0">
                <a:solidFill>
                  <a:srgbClr val="0000FF"/>
                </a:solidFill>
              </a:rPr>
              <a:t>s</a:t>
            </a:r>
            <a:r>
              <a:rPr lang="pl-PL" altLang="en-US" sz="2400" dirty="0">
                <a:solidFill>
                  <a:srgbClr val="0000FF"/>
                </a:solidFill>
              </a:rPr>
              <a:t>ecurity </a:t>
            </a:r>
            <a:r>
              <a:rPr lang="en-US" altLang="en-US" sz="2400" dirty="0">
                <a:solidFill>
                  <a:srgbClr val="0000FF"/>
                </a:solidFill>
              </a:rPr>
              <a:t>a</a:t>
            </a:r>
            <a:r>
              <a:rPr lang="pl-PL" altLang="en-US" sz="2400" dirty="0">
                <a:solidFill>
                  <a:srgbClr val="0000FF"/>
                </a:solidFill>
              </a:rPr>
              <a:t>nalysis</a:t>
            </a:r>
            <a:endParaRPr lang="en-US" altLang="en-US" sz="2400" dirty="0">
              <a:solidFill>
                <a:srgbClr val="0000FF"/>
              </a:solidFill>
            </a:endParaRPr>
          </a:p>
          <a:p>
            <a:pPr lvl="2" eaLnBrk="1" hangingPunct="1"/>
            <a:r>
              <a:rPr lang="pl-PL" altLang="en-US" sz="2000" dirty="0">
                <a:solidFill>
                  <a:srgbClr val="FF0000"/>
                </a:solidFill>
              </a:rPr>
              <a:t>Best approach to judging s/w security</a:t>
            </a:r>
          </a:p>
          <a:p>
            <a:pPr lvl="2" eaLnBrk="1" hangingPunct="1"/>
            <a:r>
              <a:rPr lang="en-US" altLang="en-US" sz="2000" dirty="0"/>
              <a:t>Analyze what can go wrong</a:t>
            </a:r>
            <a:endParaRPr lang="pl-PL" altLang="en-US" sz="2000" dirty="0"/>
          </a:p>
          <a:p>
            <a:pPr lvl="3" eaLnBrk="1" hangingPunct="1"/>
            <a:r>
              <a:rPr lang="pl-PL" altLang="en-US" dirty="0"/>
              <a:t>At every stage of program development!</a:t>
            </a:r>
            <a:endParaRPr lang="en-US" altLang="en-US" dirty="0"/>
          </a:p>
          <a:p>
            <a:pPr lvl="4" eaLnBrk="1" hangingPunct="1"/>
            <a:r>
              <a:rPr lang="en-US" altLang="en-US" dirty="0">
                <a:solidFill>
                  <a:srgbClr val="FF0000"/>
                </a:solidFill>
              </a:rPr>
              <a:t>F</a:t>
            </a:r>
            <a:r>
              <a:rPr lang="pl-PL" altLang="en-US" dirty="0">
                <a:solidFill>
                  <a:srgbClr val="FF0000"/>
                </a:solidFill>
              </a:rPr>
              <a:t>rom requirement definition to testing</a:t>
            </a:r>
          </a:p>
          <a:p>
            <a:pPr lvl="3" eaLnBrk="1" hangingPunct="1"/>
            <a:r>
              <a:rPr lang="pl-PL" altLang="en-US" dirty="0"/>
              <a:t>After deployment</a:t>
            </a:r>
            <a:endParaRPr lang="en-US" altLang="en-US" dirty="0"/>
          </a:p>
          <a:p>
            <a:pPr lvl="4"/>
            <a:r>
              <a:rPr lang="pl-PL" altLang="en-US" dirty="0">
                <a:solidFill>
                  <a:srgbClr val="FF0000"/>
                </a:solidFill>
              </a:rPr>
              <a:t>Configurations / policies / practices</a:t>
            </a:r>
            <a:endParaRPr lang="en-US" altLang="en-US" dirty="0">
              <a:solidFill>
                <a:srgbClr val="FF0000"/>
              </a:solidFill>
            </a:endParaRPr>
          </a:p>
          <a:p>
            <a:pPr lvl="3" eaLnBrk="1" hangingPunct="1">
              <a:buFont typeface="Wingdings" panose="05000000000000000000" pitchFamily="2" charset="2"/>
              <a:buNone/>
            </a:pPr>
            <a:endParaRPr lang="en-US" altLang="en-US" sz="800" dirty="0">
              <a:solidFill>
                <a:srgbClr val="77777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6067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2"/>
          <p:cNvSpPr>
            <a:spLocks noChangeArrowheads="1"/>
          </p:cNvSpPr>
          <p:nvPr/>
        </p:nvSpPr>
        <p:spPr bwMode="auto">
          <a:xfrm>
            <a:off x="1875908" y="393591"/>
            <a:ext cx="8909050" cy="51353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609600" indent="-609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990600" indent="-53340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371600" indent="-4572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752600" indent="-3810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209800" indent="-3810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667000" indent="-381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3124200" indent="-381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581400" indent="-381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4038600" indent="-381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buSzTx/>
              <a:buFont typeface="Wingdings" panose="05000000000000000000" pitchFamily="2" charset="2"/>
              <a:buNone/>
            </a:pPr>
            <a:r>
              <a:rPr lang="en-US" altLang="en-US" sz="4000" dirty="0" smtClean="0">
                <a:solidFill>
                  <a:srgbClr val="0000FF"/>
                </a:solidFill>
              </a:rPr>
              <a:t>   </a:t>
            </a:r>
            <a:r>
              <a:rPr lang="pl-PL" altLang="en-US" sz="4000" dirty="0" smtClean="0">
                <a:solidFill>
                  <a:schemeClr val="bg1"/>
                </a:solidFill>
              </a:rPr>
              <a:t>Controls </a:t>
            </a:r>
            <a:r>
              <a:rPr lang="pl-PL" altLang="en-US" sz="4000" dirty="0">
                <a:solidFill>
                  <a:schemeClr val="bg1"/>
                </a:solidFill>
              </a:rPr>
              <a:t>for Security</a:t>
            </a:r>
          </a:p>
          <a:p>
            <a:pPr eaLnBrk="1" hangingPunct="1">
              <a:buSzTx/>
              <a:buFont typeface="Wingdings" panose="05000000000000000000" pitchFamily="2" charset="2"/>
              <a:buNone/>
            </a:pPr>
            <a:endParaRPr lang="pl-PL" altLang="en-US" sz="800" dirty="0">
              <a:solidFill>
                <a:srgbClr val="0000FF"/>
              </a:solidFill>
            </a:endParaRPr>
          </a:p>
          <a:p>
            <a:pPr eaLnBrk="1" hangingPunct="1">
              <a:buSzTx/>
              <a:buFont typeface="Wingdings" panose="05000000000000000000" pitchFamily="2" charset="2"/>
              <a:buChar char="§"/>
            </a:pPr>
            <a:endParaRPr lang="en-US" altLang="en-US" sz="2400" dirty="0" smtClean="0">
              <a:solidFill>
                <a:srgbClr val="00B050"/>
              </a:solidFill>
            </a:endParaRPr>
          </a:p>
          <a:p>
            <a:pPr eaLnBrk="1" hangingPunct="1">
              <a:buSzTx/>
              <a:buFont typeface="Wingdings" panose="05000000000000000000" pitchFamily="2" charset="2"/>
              <a:buChar char="§"/>
            </a:pPr>
            <a:r>
              <a:rPr lang="pl-PL" altLang="en-US" sz="2400" dirty="0" smtClean="0">
                <a:solidFill>
                  <a:srgbClr val="00B050"/>
                </a:solidFill>
              </a:rPr>
              <a:t>How </a:t>
            </a:r>
            <a:r>
              <a:rPr lang="pl-PL" altLang="en-US" sz="2400" dirty="0">
                <a:solidFill>
                  <a:srgbClr val="00B050"/>
                </a:solidFill>
              </a:rPr>
              <a:t>to control security of </a:t>
            </a:r>
            <a:r>
              <a:rPr lang="pl-PL" altLang="en-US" sz="2400" dirty="0" smtClean="0">
                <a:solidFill>
                  <a:srgbClr val="00B050"/>
                </a:solidFill>
              </a:rPr>
              <a:t>programs </a:t>
            </a:r>
            <a:r>
              <a:rPr lang="pl-PL" altLang="en-US" sz="2400" dirty="0">
                <a:solidFill>
                  <a:srgbClr val="00B050"/>
                </a:solidFill>
              </a:rPr>
              <a:t>during their development and maintenance</a:t>
            </a:r>
          </a:p>
          <a:p>
            <a:pPr eaLnBrk="1" hangingPunct="1">
              <a:buSzTx/>
              <a:buFont typeface="Wingdings" panose="05000000000000000000" pitchFamily="2" charset="2"/>
              <a:buChar char="§"/>
            </a:pPr>
            <a:endParaRPr lang="pl-PL" altLang="en-US" sz="2400" dirty="0">
              <a:solidFill>
                <a:schemeClr val="bg2"/>
              </a:solidFill>
            </a:endParaRPr>
          </a:p>
          <a:p>
            <a:pPr eaLnBrk="1" hangingPunct="1">
              <a:buSzTx/>
              <a:buFont typeface="Wingdings" panose="05000000000000000000" pitchFamily="2" charset="2"/>
              <a:buChar char="§"/>
            </a:pPr>
            <a:r>
              <a:rPr lang="pl-PL" altLang="en-US" sz="2400" dirty="0" smtClean="0">
                <a:solidFill>
                  <a:srgbClr val="00B050"/>
                </a:solidFill>
              </a:rPr>
              <a:t>Outline</a:t>
            </a:r>
            <a:r>
              <a:rPr lang="pl-PL" altLang="en-US" sz="2400" dirty="0">
                <a:solidFill>
                  <a:srgbClr val="00B050"/>
                </a:solidFill>
              </a:rPr>
              <a:t>:</a:t>
            </a:r>
            <a:endParaRPr lang="pl-PL" altLang="en-US" sz="2800" dirty="0">
              <a:solidFill>
                <a:srgbClr val="00B050"/>
              </a:solidFill>
            </a:endParaRPr>
          </a:p>
          <a:p>
            <a:pPr lvl="1" eaLnBrk="1" hangingPunct="1">
              <a:buSzTx/>
              <a:buFont typeface="Wingdings" panose="05000000000000000000" pitchFamily="2" charset="2"/>
              <a:buAutoNum type="alphaLcPeriod"/>
            </a:pPr>
            <a:r>
              <a:rPr lang="pl-PL" altLang="en-US" sz="2400" dirty="0"/>
              <a:t>Introduction</a:t>
            </a:r>
          </a:p>
          <a:p>
            <a:pPr lvl="1" eaLnBrk="1" hangingPunct="1">
              <a:buSzTx/>
              <a:buFont typeface="Wingdings" panose="05000000000000000000" pitchFamily="2" charset="2"/>
              <a:buAutoNum type="alphaLcPeriod"/>
            </a:pPr>
            <a:r>
              <a:rPr lang="en-US" altLang="en-US" sz="2400" dirty="0"/>
              <a:t>Developmental</a:t>
            </a:r>
            <a:r>
              <a:rPr lang="pl-PL" altLang="en-US" sz="2400" dirty="0"/>
              <a:t> controls for security</a:t>
            </a:r>
          </a:p>
          <a:p>
            <a:pPr lvl="1" eaLnBrk="1" hangingPunct="1">
              <a:buSzTx/>
              <a:buFont typeface="Wingdings" panose="05000000000000000000" pitchFamily="2" charset="2"/>
              <a:buAutoNum type="alphaLcPeriod"/>
            </a:pPr>
            <a:r>
              <a:rPr lang="en-US" altLang="en-US" sz="2400" dirty="0"/>
              <a:t>Operating </a:t>
            </a:r>
            <a:r>
              <a:rPr lang="pl-PL" altLang="en-US" sz="2400" dirty="0"/>
              <a:t>s</a:t>
            </a:r>
            <a:r>
              <a:rPr lang="en-US" altLang="en-US" sz="2400" dirty="0" err="1"/>
              <a:t>ystem</a:t>
            </a:r>
            <a:r>
              <a:rPr lang="pl-PL" altLang="en-US" sz="2400" dirty="0"/>
              <a:t> controls for security</a:t>
            </a:r>
            <a:endParaRPr lang="en-US" altLang="en-US" sz="2400" dirty="0"/>
          </a:p>
          <a:p>
            <a:pPr lvl="1" eaLnBrk="1" hangingPunct="1">
              <a:buSzTx/>
              <a:buFont typeface="Wingdings" panose="05000000000000000000" pitchFamily="2" charset="2"/>
              <a:buAutoNum type="alphaLcPeriod"/>
            </a:pPr>
            <a:r>
              <a:rPr lang="en-US" altLang="en-US" sz="2400" dirty="0"/>
              <a:t>Administrative</a:t>
            </a:r>
            <a:r>
              <a:rPr lang="pl-PL" altLang="en-US" sz="2400" dirty="0"/>
              <a:t> controls for security</a:t>
            </a:r>
          </a:p>
          <a:p>
            <a:pPr lvl="1" eaLnBrk="1" hangingPunct="1">
              <a:buSzTx/>
              <a:buFont typeface="Wingdings" panose="05000000000000000000" pitchFamily="2" charset="2"/>
              <a:buAutoNum type="alphaLcPeriod"/>
            </a:pPr>
            <a:r>
              <a:rPr lang="pl-PL" altLang="en-US" sz="2400" dirty="0"/>
              <a:t>Conclusions</a:t>
            </a:r>
          </a:p>
          <a:p>
            <a:pPr lvl="1" eaLnBrk="1" hangingPunct="1">
              <a:buFont typeface="Wingdings" panose="05000000000000000000" pitchFamily="2" charset="2"/>
              <a:buNone/>
            </a:pPr>
            <a:endParaRPr lang="pl-PL" altLang="en-US" sz="2400" dirty="0">
              <a:solidFill>
                <a:schemeClr val="bg2"/>
              </a:solidFill>
            </a:endParaRPr>
          </a:p>
          <a:p>
            <a:pPr lvl="2" eaLnBrk="1" hangingPunct="1">
              <a:buFont typeface="Wingdings" panose="05000000000000000000" pitchFamily="2" charset="2"/>
              <a:buNone/>
            </a:pPr>
            <a:endParaRPr lang="pl-PL" altLang="en-US" dirty="0">
              <a:solidFill>
                <a:schemeClr val="bg2"/>
              </a:solidFill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endParaRPr lang="pl-PL" altLang="en-US" sz="2400" dirty="0">
              <a:solidFill>
                <a:srgbClr val="777777"/>
              </a:solidFill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pl-PL" altLang="en-US" sz="2400" dirty="0"/>
              <a:t>		</a:t>
            </a:r>
          </a:p>
        </p:txBody>
      </p:sp>
    </p:spTree>
    <p:extLst>
      <p:ext uri="{BB962C8B-B14F-4D97-AF65-F5344CB8AC3E}">
        <p14:creationId xmlns:p14="http://schemas.microsoft.com/office/powerpoint/2010/main" val="292063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2"/>
          <p:cNvSpPr>
            <a:spLocks noChangeArrowheads="1"/>
          </p:cNvSpPr>
          <p:nvPr/>
        </p:nvSpPr>
        <p:spPr bwMode="auto">
          <a:xfrm>
            <a:off x="1854643" y="1105972"/>
            <a:ext cx="8909050" cy="4699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609600" indent="-609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990600" indent="-53340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371600" indent="-4572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752600" indent="-3810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209800" indent="-3810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667000" indent="-381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3124200" indent="-381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581400" indent="-381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4038600" indent="-381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buSzTx/>
              <a:buFont typeface="Wingdings" panose="05000000000000000000" pitchFamily="2" charset="2"/>
              <a:buAutoNum type="alphaLcPeriod"/>
            </a:pPr>
            <a:r>
              <a:rPr lang="pl-PL" altLang="en-US" sz="4000" dirty="0">
                <a:solidFill>
                  <a:srgbClr val="0000FF"/>
                </a:solidFill>
              </a:rPr>
              <a:t>Introduction</a:t>
            </a:r>
          </a:p>
          <a:p>
            <a:pPr eaLnBrk="1" hangingPunct="1">
              <a:buSzTx/>
              <a:buFont typeface="Wingdings" panose="05000000000000000000" pitchFamily="2" charset="2"/>
              <a:buChar char="§"/>
            </a:pPr>
            <a:endParaRPr lang="pl-PL" altLang="en-US" sz="800" dirty="0">
              <a:solidFill>
                <a:schemeClr val="bg2"/>
              </a:solidFill>
            </a:endParaRPr>
          </a:p>
          <a:p>
            <a:pPr eaLnBrk="1" hangingPunct="1">
              <a:buSzTx/>
              <a:buFont typeface="Wingdings" panose="05000000000000000000" pitchFamily="2" charset="2"/>
              <a:buChar char="§"/>
            </a:pPr>
            <a:r>
              <a:rPr lang="pl-PL" altLang="en-US" sz="2400" dirty="0">
                <a:solidFill>
                  <a:srgbClr val="0000FF"/>
                </a:solidFill>
              </a:rPr>
              <a:t>„Better to prevent than to cure”</a:t>
            </a:r>
          </a:p>
          <a:p>
            <a:pPr eaLnBrk="1" hangingPunct="1">
              <a:buSzTx/>
              <a:buFont typeface="Wingdings" panose="05000000000000000000" pitchFamily="2" charset="2"/>
              <a:buChar char="§"/>
            </a:pPr>
            <a:endParaRPr lang="pl-PL" altLang="en-US" sz="1200" dirty="0">
              <a:solidFill>
                <a:srgbClr val="0000FF"/>
              </a:solidFill>
            </a:endParaRPr>
          </a:p>
          <a:p>
            <a:pPr eaLnBrk="1" hangingPunct="1">
              <a:buSzTx/>
              <a:buFont typeface="Wingdings" panose="05000000000000000000" pitchFamily="2" charset="2"/>
              <a:buChar char="§"/>
            </a:pPr>
            <a:r>
              <a:rPr lang="pl-PL" altLang="en-US" sz="2400" dirty="0">
                <a:solidFill>
                  <a:srgbClr val="00B050"/>
                </a:solidFill>
              </a:rPr>
              <a:t>Preventing security flaws</a:t>
            </a:r>
          </a:p>
          <a:p>
            <a:pPr lvl="1" eaLnBrk="1" hangingPunct="1">
              <a:buSzTx/>
              <a:buFont typeface="Wingdings" panose="05000000000000000000" pitchFamily="2" charset="2"/>
              <a:buChar char="§"/>
            </a:pPr>
            <a:r>
              <a:rPr lang="pl-PL" altLang="en-US" sz="2400" dirty="0">
                <a:solidFill>
                  <a:srgbClr val="00B050"/>
                </a:solidFill>
              </a:rPr>
              <a:t>We have seen a lot of possible security flaws</a:t>
            </a:r>
          </a:p>
          <a:p>
            <a:pPr lvl="1" eaLnBrk="1" hangingPunct="1">
              <a:buSzTx/>
              <a:buFont typeface="Wingdings" panose="05000000000000000000" pitchFamily="2" charset="2"/>
              <a:buChar char="§"/>
            </a:pPr>
            <a:r>
              <a:rPr lang="pl-PL" altLang="en-US" sz="2400" dirty="0">
                <a:solidFill>
                  <a:srgbClr val="00B050"/>
                </a:solidFill>
              </a:rPr>
              <a:t>How to prevent (some of) them?</a:t>
            </a:r>
          </a:p>
          <a:p>
            <a:pPr lvl="1" eaLnBrk="1" hangingPunct="1">
              <a:buSzTx/>
              <a:buFont typeface="Wingdings" panose="05000000000000000000" pitchFamily="2" charset="2"/>
              <a:buChar char="§"/>
            </a:pPr>
            <a:r>
              <a:rPr lang="pl-PL" altLang="en-US" sz="2400" dirty="0">
                <a:solidFill>
                  <a:srgbClr val="0000FF"/>
                </a:solidFill>
              </a:rPr>
              <a:t>Software engineering</a:t>
            </a:r>
            <a:r>
              <a:rPr lang="pl-PL" altLang="en-US" sz="2400" dirty="0">
                <a:solidFill>
                  <a:schemeClr val="bg2"/>
                </a:solidFill>
              </a:rPr>
              <a:t> </a:t>
            </a:r>
            <a:r>
              <a:rPr lang="pl-PL" altLang="en-US" sz="2400" dirty="0">
                <a:solidFill>
                  <a:srgbClr val="00B050"/>
                </a:solidFill>
              </a:rPr>
              <a:t>concentrates on developing and maintaining</a:t>
            </a:r>
            <a:r>
              <a:rPr lang="pl-PL" altLang="en-US" sz="2400" dirty="0">
                <a:solidFill>
                  <a:schemeClr val="bg2"/>
                </a:solidFill>
              </a:rPr>
              <a:t> </a:t>
            </a:r>
            <a:r>
              <a:rPr lang="en-US" altLang="en-US" sz="2400" dirty="0">
                <a:solidFill>
                  <a:srgbClr val="0000FF"/>
                </a:solidFill>
              </a:rPr>
              <a:t>high-</a:t>
            </a:r>
            <a:r>
              <a:rPr lang="pl-PL" altLang="en-US" sz="2400" dirty="0">
                <a:solidFill>
                  <a:srgbClr val="0000FF"/>
                </a:solidFill>
              </a:rPr>
              <a:t>quality</a:t>
            </a:r>
            <a:r>
              <a:rPr lang="en-US" altLang="en-US" sz="2400" dirty="0">
                <a:solidFill>
                  <a:srgbClr val="0000FF"/>
                </a:solidFill>
              </a:rPr>
              <a:t> </a:t>
            </a:r>
            <a:r>
              <a:rPr lang="pl-PL" altLang="en-US" sz="2400" dirty="0">
                <a:solidFill>
                  <a:srgbClr val="0000FF"/>
                </a:solidFill>
              </a:rPr>
              <a:t>s/w</a:t>
            </a:r>
          </a:p>
          <a:p>
            <a:pPr lvl="2" eaLnBrk="1" hangingPunct="1">
              <a:buSzTx/>
              <a:buFont typeface="Wingdings" panose="05000000000000000000" pitchFamily="2" charset="2"/>
              <a:buChar char="§"/>
            </a:pPr>
            <a:r>
              <a:rPr lang="pl-PL" altLang="en-US" dirty="0">
                <a:solidFill>
                  <a:srgbClr val="00B050"/>
                </a:solidFill>
              </a:rPr>
              <a:t>We’ll take a look at some techniques useful specifically for developing/ maintaining secure </a:t>
            </a:r>
            <a:r>
              <a:rPr lang="pl-PL" altLang="en-US" dirty="0" smtClean="0">
                <a:solidFill>
                  <a:srgbClr val="00B050"/>
                </a:solidFill>
              </a:rPr>
              <a:t>s/w</a:t>
            </a:r>
            <a:endParaRPr lang="pl-PL" altLang="en-US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8030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pl-PL" altLang="en-US" sz="2400" dirty="0">
                <a:solidFill>
                  <a:srgbClr val="00B050"/>
                </a:solidFill>
              </a:rPr>
              <a:t>Three types of controls for security </a:t>
            </a:r>
            <a:r>
              <a:rPr lang="pl-PL" altLang="en-US" sz="2000" dirty="0"/>
              <a:t>(against program  flaws)</a:t>
            </a:r>
            <a:r>
              <a:rPr lang="pl-PL" altLang="en-US" sz="2400" dirty="0">
                <a:solidFill>
                  <a:schemeClr val="bg2"/>
                </a:solidFill>
              </a:rPr>
              <a:t>:</a:t>
            </a:r>
          </a:p>
          <a:p>
            <a:pPr lvl="2">
              <a:lnSpc>
                <a:spcPct val="150000"/>
              </a:lnSpc>
              <a:buClr>
                <a:schemeClr val="hlink"/>
              </a:buClr>
              <a:buFont typeface="Wingdings" panose="05000000000000000000" pitchFamily="2" charset="2"/>
              <a:buAutoNum type="arabicParenR"/>
            </a:pPr>
            <a:r>
              <a:rPr lang="pl-PL" altLang="en-US" dirty="0">
                <a:solidFill>
                  <a:srgbClr val="00B050"/>
                </a:solidFill>
              </a:rPr>
              <a:t>Developmental controls</a:t>
            </a:r>
          </a:p>
          <a:p>
            <a:pPr lvl="2">
              <a:lnSpc>
                <a:spcPct val="150000"/>
              </a:lnSpc>
              <a:spcBef>
                <a:spcPct val="0"/>
              </a:spcBef>
              <a:buClr>
                <a:schemeClr val="hlink"/>
              </a:buClr>
              <a:buFont typeface="Wingdings" panose="05000000000000000000" pitchFamily="2" charset="2"/>
              <a:buAutoNum type="arabicParenR"/>
            </a:pPr>
            <a:r>
              <a:rPr lang="pl-PL" altLang="en-US" dirty="0">
                <a:solidFill>
                  <a:srgbClr val="00B050"/>
                </a:solidFill>
              </a:rPr>
              <a:t>OS controls</a:t>
            </a:r>
          </a:p>
          <a:p>
            <a:pPr lvl="2">
              <a:lnSpc>
                <a:spcPct val="150000"/>
              </a:lnSpc>
              <a:spcBef>
                <a:spcPct val="0"/>
              </a:spcBef>
              <a:buClr>
                <a:schemeClr val="hlink"/>
              </a:buClr>
              <a:buFont typeface="Wingdings" panose="05000000000000000000" pitchFamily="2" charset="2"/>
              <a:buAutoNum type="arabicParenR"/>
            </a:pPr>
            <a:r>
              <a:rPr lang="pl-PL" altLang="en-US" dirty="0">
                <a:solidFill>
                  <a:srgbClr val="00B050"/>
                </a:solidFill>
              </a:rPr>
              <a:t>Administrative controls	</a:t>
            </a:r>
            <a:r>
              <a:rPr lang="pl-PL" altLang="en-US" dirty="0"/>
              <a:t>	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5702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2"/>
          <p:cNvSpPr>
            <a:spLocks noChangeArrowheads="1"/>
          </p:cNvSpPr>
          <p:nvPr/>
        </p:nvSpPr>
        <p:spPr bwMode="auto">
          <a:xfrm>
            <a:off x="1737685" y="1456846"/>
            <a:ext cx="9245748" cy="3519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609600" indent="-609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990600" indent="-53340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371600" indent="-4572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752600" indent="-3810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209800" indent="-3810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667000" indent="-381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3124200" indent="-381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581400" indent="-381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4038600" indent="-381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buSzTx/>
              <a:buFont typeface="Wingdings" panose="05000000000000000000" pitchFamily="2" charset="2"/>
              <a:buNone/>
            </a:pPr>
            <a:r>
              <a:rPr lang="pl-PL" altLang="en-US" sz="3600" dirty="0">
                <a:solidFill>
                  <a:srgbClr val="0000FF"/>
                </a:solidFill>
              </a:rPr>
              <a:t>b. </a:t>
            </a:r>
            <a:r>
              <a:rPr lang="en-US" altLang="en-US" sz="3600" dirty="0">
                <a:solidFill>
                  <a:srgbClr val="0000FF"/>
                </a:solidFill>
              </a:rPr>
              <a:t>Developmental</a:t>
            </a:r>
            <a:r>
              <a:rPr lang="pl-PL" altLang="en-US" sz="3600" dirty="0">
                <a:solidFill>
                  <a:srgbClr val="0000FF"/>
                </a:solidFill>
              </a:rPr>
              <a:t> Controls for </a:t>
            </a:r>
            <a:r>
              <a:rPr lang="pl-PL" altLang="en-US" sz="3600" dirty="0" smtClean="0">
                <a:solidFill>
                  <a:srgbClr val="0000FF"/>
                </a:solidFill>
              </a:rPr>
              <a:t>Security</a:t>
            </a:r>
            <a:endParaRPr lang="pl-PL" altLang="en-US" sz="3600" dirty="0"/>
          </a:p>
          <a:p>
            <a:pPr eaLnBrk="1" hangingPunct="1">
              <a:buSzTx/>
              <a:buFont typeface="Wingdings" panose="05000000000000000000" pitchFamily="2" charset="2"/>
              <a:buChar char="§"/>
            </a:pPr>
            <a:r>
              <a:rPr lang="pl-PL" altLang="en-US" sz="2400" dirty="0">
                <a:solidFill>
                  <a:srgbClr val="00B050"/>
                </a:solidFill>
              </a:rPr>
              <a:t>Nature of s/w development</a:t>
            </a:r>
          </a:p>
          <a:p>
            <a:pPr lvl="1" eaLnBrk="1" hangingPunct="1">
              <a:buSzTx/>
              <a:buFont typeface="Wingdings" panose="05000000000000000000" pitchFamily="2" charset="2"/>
              <a:buChar char="§"/>
            </a:pPr>
            <a:r>
              <a:rPr lang="pl-PL" altLang="en-US" sz="2400" dirty="0">
                <a:solidFill>
                  <a:srgbClr val="0000FF"/>
                </a:solidFill>
              </a:rPr>
              <a:t>Collaborative effort</a:t>
            </a:r>
          </a:p>
          <a:p>
            <a:pPr lvl="1" eaLnBrk="1" hangingPunct="1">
              <a:buSzTx/>
              <a:buFont typeface="Wingdings" panose="05000000000000000000" pitchFamily="2" charset="2"/>
              <a:buChar char="§"/>
            </a:pPr>
            <a:r>
              <a:rPr lang="pl-PL" altLang="en-US" sz="2400" dirty="0">
                <a:solidFill>
                  <a:srgbClr val="00B050"/>
                </a:solidFill>
              </a:rPr>
              <a:t>Team of developers, each involved in </a:t>
            </a:r>
            <a:r>
              <a:rPr lang="pl-PL" altLang="en-US" sz="2400" dirty="0">
                <a:solidFill>
                  <a:srgbClr val="00B050"/>
                </a:solidFill>
                <a:sym typeface="Symbol" panose="05050102010706020507" pitchFamily="18" charset="2"/>
              </a:rPr>
              <a:t> </a:t>
            </a:r>
            <a:r>
              <a:rPr lang="pl-PL" altLang="en-US" sz="2400" dirty="0">
                <a:solidFill>
                  <a:srgbClr val="00B050"/>
                </a:solidFill>
              </a:rPr>
              <a:t>1 of st</a:t>
            </a:r>
            <a:r>
              <a:rPr lang="en-US" altLang="en-US" sz="2400" dirty="0">
                <a:solidFill>
                  <a:srgbClr val="00B050"/>
                </a:solidFill>
              </a:rPr>
              <a:t>ages</a:t>
            </a:r>
            <a:r>
              <a:rPr lang="pl-PL" altLang="en-US" sz="2400" dirty="0">
                <a:solidFill>
                  <a:srgbClr val="00B050"/>
                </a:solidFill>
              </a:rPr>
              <a:t>:</a:t>
            </a:r>
          </a:p>
          <a:p>
            <a:pPr lvl="2" eaLnBrk="1" hangingPunct="1">
              <a:buSzTx/>
              <a:buFont typeface="Wingdings" panose="05000000000000000000" pitchFamily="2" charset="2"/>
              <a:buChar char="§"/>
            </a:pPr>
            <a:r>
              <a:rPr lang="pl-PL" altLang="en-US" sz="2000" dirty="0">
                <a:solidFill>
                  <a:srgbClr val="00B050"/>
                </a:solidFill>
              </a:rPr>
              <a:t>Requirement specification</a:t>
            </a:r>
          </a:p>
          <a:p>
            <a:pPr lvl="4" eaLnBrk="1" hangingPunct="1">
              <a:buSzTx/>
              <a:buFont typeface="Wingdings" panose="05000000000000000000" pitchFamily="2" charset="2"/>
              <a:buChar char="§"/>
            </a:pPr>
            <a:r>
              <a:rPr lang="pl-PL" altLang="en-US" dirty="0">
                <a:solidFill>
                  <a:srgbClr val="00B050"/>
                </a:solidFill>
              </a:rPr>
              <a:t>Regular req. specs: „do X”</a:t>
            </a:r>
          </a:p>
          <a:p>
            <a:pPr lvl="4" eaLnBrk="1" hangingPunct="1">
              <a:spcBef>
                <a:spcPct val="0"/>
              </a:spcBef>
              <a:buSzTx/>
              <a:buFont typeface="Wingdings" panose="05000000000000000000" pitchFamily="2" charset="2"/>
              <a:buChar char="§"/>
            </a:pPr>
            <a:r>
              <a:rPr lang="pl-PL" altLang="en-US" dirty="0">
                <a:solidFill>
                  <a:srgbClr val="00B050"/>
                </a:solidFill>
              </a:rPr>
              <a:t>Security req. specs: „do X </a:t>
            </a:r>
            <a:r>
              <a:rPr lang="pl-PL" altLang="en-US" dirty="0">
                <a:solidFill>
                  <a:srgbClr val="0000FF"/>
                </a:solidFill>
              </a:rPr>
              <a:t>and nothing more</a:t>
            </a:r>
            <a:r>
              <a:rPr lang="pl-PL" altLang="en-US" dirty="0">
                <a:solidFill>
                  <a:schemeClr val="bg2"/>
                </a:solidFill>
              </a:rPr>
              <a:t>”</a:t>
            </a:r>
            <a:endParaRPr lang="pl-PL" altLang="en-US" dirty="0">
              <a:solidFill>
                <a:srgbClr val="0000FF"/>
              </a:solidFill>
            </a:endParaRPr>
          </a:p>
          <a:p>
            <a:pPr marL="914400" lvl="2" indent="0" eaLnBrk="1" hangingPunct="1">
              <a:spcBef>
                <a:spcPct val="0"/>
              </a:spcBef>
              <a:buSzTx/>
              <a:buNone/>
            </a:pPr>
            <a:r>
              <a:rPr lang="pl-PL" altLang="en-US" sz="2400" dirty="0"/>
              <a:t>		</a:t>
            </a:r>
          </a:p>
        </p:txBody>
      </p:sp>
    </p:spTree>
    <p:extLst>
      <p:ext uri="{BB962C8B-B14F-4D97-AF65-F5344CB8AC3E}">
        <p14:creationId xmlns:p14="http://schemas.microsoft.com/office/powerpoint/2010/main" val="3603542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2"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pl-PL" altLang="en-US" dirty="0">
                <a:solidFill>
                  <a:srgbClr val="00B050"/>
                </a:solidFill>
              </a:rPr>
              <a:t>Design</a:t>
            </a:r>
          </a:p>
          <a:p>
            <a:pPr lvl="2"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pl-PL" altLang="en-US" dirty="0">
                <a:solidFill>
                  <a:srgbClr val="00B050"/>
                </a:solidFill>
              </a:rPr>
              <a:t>Implementation</a:t>
            </a:r>
          </a:p>
          <a:p>
            <a:pPr lvl="2"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pl-PL" altLang="en-US" dirty="0">
                <a:solidFill>
                  <a:srgbClr val="00B050"/>
                </a:solidFill>
              </a:rPr>
              <a:t>Testing</a:t>
            </a:r>
          </a:p>
          <a:p>
            <a:pPr lvl="2"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pl-PL" altLang="en-US" dirty="0">
                <a:solidFill>
                  <a:srgbClr val="00B050"/>
                </a:solidFill>
              </a:rPr>
              <a:t>Documenting at each stage</a:t>
            </a:r>
          </a:p>
          <a:p>
            <a:pPr lvl="2"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pl-PL" altLang="en-US" dirty="0">
                <a:solidFill>
                  <a:srgbClr val="00B050"/>
                </a:solidFill>
              </a:rPr>
              <a:t>Reviewing at each stage</a:t>
            </a:r>
          </a:p>
          <a:p>
            <a:pPr lvl="2"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pl-PL" altLang="en-US" dirty="0">
                <a:solidFill>
                  <a:srgbClr val="00B050"/>
                </a:solidFill>
              </a:rPr>
              <a:t>Managing system development thru all stages</a:t>
            </a:r>
          </a:p>
          <a:p>
            <a:pPr lvl="2"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pl-PL" altLang="en-US" dirty="0">
                <a:solidFill>
                  <a:srgbClr val="00B050"/>
                </a:solidFill>
              </a:rPr>
              <a:t>Maintaining deployed system (updates, patches, new versions, etc.)</a:t>
            </a:r>
          </a:p>
          <a:p>
            <a:pPr lvl="2">
              <a:spcBef>
                <a:spcPct val="0"/>
              </a:spcBef>
              <a:buNone/>
            </a:pPr>
            <a:endParaRPr lang="pl-PL" altLang="en-US" sz="800" dirty="0">
              <a:solidFill>
                <a:schemeClr val="bg2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pl-PL" altLang="en-US" sz="2400" dirty="0">
                <a:solidFill>
                  <a:srgbClr val="00B050"/>
                </a:solidFill>
              </a:rPr>
              <a:t>Both</a:t>
            </a:r>
            <a:r>
              <a:rPr lang="pl-PL" altLang="en-US" sz="2400" dirty="0">
                <a:solidFill>
                  <a:schemeClr val="bg2"/>
                </a:solidFill>
              </a:rPr>
              <a:t> </a:t>
            </a:r>
            <a:r>
              <a:rPr lang="pl-PL" altLang="en-US" sz="2400" dirty="0">
                <a:solidFill>
                  <a:srgbClr val="0000FF"/>
                </a:solidFill>
              </a:rPr>
              <a:t>product</a:t>
            </a:r>
            <a:r>
              <a:rPr lang="pl-PL" altLang="en-US" sz="2400" dirty="0">
                <a:solidFill>
                  <a:schemeClr val="bg2"/>
                </a:solidFill>
              </a:rPr>
              <a:t> </a:t>
            </a:r>
            <a:r>
              <a:rPr lang="pl-PL" altLang="en-US" sz="2400" dirty="0">
                <a:solidFill>
                  <a:srgbClr val="00B050"/>
                </a:solidFill>
              </a:rPr>
              <a:t>and</a:t>
            </a:r>
            <a:r>
              <a:rPr lang="pl-PL" altLang="en-US" sz="2400" dirty="0">
                <a:solidFill>
                  <a:schemeClr val="bg2"/>
                </a:solidFill>
              </a:rPr>
              <a:t> </a:t>
            </a:r>
            <a:r>
              <a:rPr lang="pl-PL" altLang="en-US" sz="2400" dirty="0">
                <a:solidFill>
                  <a:srgbClr val="0000FF"/>
                </a:solidFill>
              </a:rPr>
              <a:t>process</a:t>
            </a:r>
            <a:r>
              <a:rPr lang="pl-PL" altLang="en-US" sz="2400" dirty="0">
                <a:solidFill>
                  <a:schemeClr val="bg2"/>
                </a:solidFill>
              </a:rPr>
              <a:t> </a:t>
            </a:r>
            <a:r>
              <a:rPr lang="pl-PL" altLang="en-US" sz="2400" dirty="0">
                <a:solidFill>
                  <a:srgbClr val="00B050"/>
                </a:solidFill>
              </a:rPr>
              <a:t>contribute to </a:t>
            </a:r>
            <a:r>
              <a:rPr lang="en-US" altLang="en-US" sz="2400" dirty="0">
                <a:solidFill>
                  <a:srgbClr val="00B050"/>
                </a:solidFill>
              </a:rPr>
              <a:t>overall </a:t>
            </a:r>
            <a:r>
              <a:rPr lang="pl-PL" altLang="en-US" sz="2400" dirty="0">
                <a:solidFill>
                  <a:srgbClr val="00B050"/>
                </a:solidFill>
              </a:rPr>
              <a:t>quality</a:t>
            </a:r>
            <a:endParaRPr lang="en-US" altLang="en-US" sz="2400" dirty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US" altLang="en-US" sz="2400" dirty="0">
                <a:solidFill>
                  <a:srgbClr val="00B050"/>
                </a:solidFill>
              </a:rPr>
              <a:t>		 — </a:t>
            </a:r>
            <a:r>
              <a:rPr lang="pl-PL" altLang="en-US" sz="2400" dirty="0">
                <a:solidFill>
                  <a:srgbClr val="00B050"/>
                </a:solidFill>
              </a:rPr>
              <a:t>incl. security dimension of quality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9845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2"/>
          <p:cNvSpPr>
            <a:spLocks noChangeArrowheads="1"/>
          </p:cNvSpPr>
          <p:nvPr/>
        </p:nvSpPr>
        <p:spPr bwMode="auto">
          <a:xfrm>
            <a:off x="1705787" y="1499376"/>
            <a:ext cx="8909050" cy="2881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609600" indent="-609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990600" indent="-53340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371600" indent="-4572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752600" indent="-3810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209800" indent="-3810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667000" indent="-381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3124200" indent="-381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581400" indent="-381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4038600" indent="-381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buSzTx/>
              <a:buFont typeface="Wingdings" panose="05000000000000000000" pitchFamily="2" charset="2"/>
              <a:buNone/>
            </a:pPr>
            <a:r>
              <a:rPr lang="en-US" altLang="en-US" sz="2000" dirty="0">
                <a:solidFill>
                  <a:srgbClr val="0000FF"/>
                </a:solidFill>
              </a:rPr>
              <a:t>Developmental</a:t>
            </a:r>
            <a:r>
              <a:rPr lang="pl-PL" altLang="en-US" sz="2000" dirty="0">
                <a:solidFill>
                  <a:srgbClr val="0000FF"/>
                </a:solidFill>
              </a:rPr>
              <a:t> Controls for </a:t>
            </a:r>
            <a:r>
              <a:rPr lang="pl-PL" altLang="en-US" sz="2000" dirty="0" smtClean="0">
                <a:solidFill>
                  <a:srgbClr val="0000FF"/>
                </a:solidFill>
              </a:rPr>
              <a:t>Security</a:t>
            </a:r>
            <a:endParaRPr lang="pl-PL" altLang="en-US" sz="2000" dirty="0"/>
          </a:p>
          <a:p>
            <a:pPr eaLnBrk="1" hangingPunct="1">
              <a:buSzTx/>
              <a:buFont typeface="Wingdings" panose="05000000000000000000" pitchFamily="2" charset="2"/>
              <a:buChar char="§"/>
            </a:pPr>
            <a:r>
              <a:rPr lang="pl-PL" altLang="en-US" sz="2400" dirty="0">
                <a:solidFill>
                  <a:srgbClr val="00B050"/>
                </a:solidFill>
              </a:rPr>
              <a:t>Fundamental</a:t>
            </a:r>
            <a:r>
              <a:rPr lang="pl-PL" altLang="en-US" sz="2400" dirty="0">
                <a:solidFill>
                  <a:schemeClr val="bg2"/>
                </a:solidFill>
              </a:rPr>
              <a:t> </a:t>
            </a:r>
            <a:r>
              <a:rPr lang="pl-PL" altLang="en-US" sz="2400" dirty="0"/>
              <a:t>principles of s/w engineering</a:t>
            </a:r>
          </a:p>
          <a:p>
            <a:pPr lvl="1" eaLnBrk="1" hangingPunct="1">
              <a:buSzTx/>
              <a:buFont typeface="Wingdings" panose="05000000000000000000" pitchFamily="2" charset="2"/>
              <a:buAutoNum type="arabicParenR"/>
            </a:pPr>
            <a:r>
              <a:rPr lang="pl-PL" altLang="en-US" sz="2400" dirty="0">
                <a:solidFill>
                  <a:srgbClr val="00B050"/>
                </a:solidFill>
              </a:rPr>
              <a:t>Modularity</a:t>
            </a:r>
          </a:p>
          <a:p>
            <a:pPr lvl="1" eaLnBrk="1" hangingPunct="1">
              <a:spcBef>
                <a:spcPct val="0"/>
              </a:spcBef>
              <a:buSzTx/>
              <a:buFont typeface="Wingdings" panose="05000000000000000000" pitchFamily="2" charset="2"/>
              <a:buAutoNum type="arabicParenR"/>
            </a:pPr>
            <a:r>
              <a:rPr lang="pl-PL" altLang="en-US" sz="2400" dirty="0">
                <a:solidFill>
                  <a:srgbClr val="00B050"/>
                </a:solidFill>
              </a:rPr>
              <a:t>Encapsulation</a:t>
            </a:r>
          </a:p>
          <a:p>
            <a:pPr lvl="1" eaLnBrk="1" hangingPunct="1">
              <a:spcBef>
                <a:spcPct val="0"/>
              </a:spcBef>
              <a:buSzTx/>
              <a:buFont typeface="Wingdings" panose="05000000000000000000" pitchFamily="2" charset="2"/>
              <a:buAutoNum type="arabicParenR"/>
            </a:pPr>
            <a:r>
              <a:rPr lang="pl-PL" altLang="en-US" sz="2400" dirty="0">
                <a:solidFill>
                  <a:srgbClr val="00B050"/>
                </a:solidFill>
              </a:rPr>
              <a:t>Info hiding</a:t>
            </a:r>
          </a:p>
          <a:p>
            <a:pPr lvl="1" eaLnBrk="1" hangingPunct="1">
              <a:buSzTx/>
              <a:buFont typeface="Wingdings" panose="05000000000000000000" pitchFamily="2" charset="2"/>
              <a:buChar char="§"/>
            </a:pPr>
            <a:endParaRPr lang="pl-PL" altLang="en-US" sz="800" dirty="0">
              <a:solidFill>
                <a:schemeClr val="bg2"/>
              </a:solidFill>
            </a:endParaRPr>
          </a:p>
          <a:p>
            <a:pPr lvl="1" eaLnBrk="1" hangingPunct="1">
              <a:buSzTx/>
              <a:buFont typeface="Wingdings" panose="05000000000000000000" pitchFamily="2" charset="2"/>
              <a:buChar char="§"/>
            </a:pPr>
            <a:endParaRPr lang="pl-PL" altLang="en-US" sz="8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8393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pl-PL" altLang="en-US" sz="2400" dirty="0">
                <a:solidFill>
                  <a:srgbClr val="0000FF"/>
                </a:solidFill>
              </a:rPr>
              <a:t>1)</a:t>
            </a:r>
            <a:r>
              <a:rPr lang="pl-PL" altLang="en-US" sz="2400" dirty="0">
                <a:solidFill>
                  <a:schemeClr val="bg2"/>
                </a:solidFill>
              </a:rPr>
              <a:t> </a:t>
            </a:r>
            <a:r>
              <a:rPr lang="pl-PL" altLang="en-US" sz="2400" dirty="0">
                <a:solidFill>
                  <a:srgbClr val="0000FF"/>
                </a:solidFill>
              </a:rPr>
              <a:t>Modularity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pl-PL" altLang="en-US" dirty="0"/>
              <a:t>Modules should be:</a:t>
            </a:r>
          </a:p>
          <a:p>
            <a:pPr lvl="3">
              <a:buFont typeface="Wingdings" panose="05000000000000000000" pitchFamily="2" charset="2"/>
              <a:buChar char="§"/>
            </a:pPr>
            <a:r>
              <a:rPr lang="pl-PL" altLang="en-US" dirty="0"/>
              <a:t>Single-purpose - logicall</a:t>
            </a:r>
            <a:r>
              <a:rPr lang="en-US" altLang="en-US" dirty="0"/>
              <a:t>y</a:t>
            </a:r>
            <a:r>
              <a:rPr lang="pl-PL" altLang="en-US" dirty="0"/>
              <a:t>/functionally</a:t>
            </a:r>
          </a:p>
          <a:p>
            <a:pPr lvl="3">
              <a:buFont typeface="Wingdings" panose="05000000000000000000" pitchFamily="2" charset="2"/>
              <a:buChar char="§"/>
            </a:pPr>
            <a:r>
              <a:rPr lang="pl-PL" altLang="en-US" dirty="0"/>
              <a:t>Small - for a human to grasp</a:t>
            </a:r>
          </a:p>
          <a:p>
            <a:pPr lvl="3">
              <a:buFont typeface="Wingdings" panose="05000000000000000000" pitchFamily="2" charset="2"/>
              <a:buChar char="§"/>
            </a:pPr>
            <a:r>
              <a:rPr lang="pl-PL" altLang="en-US" dirty="0"/>
              <a:t>Simple - for a human to grasp</a:t>
            </a:r>
          </a:p>
          <a:p>
            <a:pPr lvl="3">
              <a:buFont typeface="Wingdings" panose="05000000000000000000" pitchFamily="2" charset="2"/>
              <a:buChar char="§"/>
            </a:pPr>
            <a:r>
              <a:rPr lang="pl-PL" altLang="en-US" dirty="0"/>
              <a:t>Independent – </a:t>
            </a:r>
            <a:r>
              <a:rPr lang="en-US" altLang="en-US" dirty="0"/>
              <a:t>high cohesion, low coupling</a:t>
            </a:r>
            <a:endParaRPr lang="pl-PL" altLang="en-US" sz="700" dirty="0"/>
          </a:p>
          <a:p>
            <a:pPr lvl="4">
              <a:buFont typeface="Wingdings" panose="05000000000000000000" pitchFamily="2" charset="2"/>
              <a:buChar char="§"/>
            </a:pPr>
            <a:r>
              <a:rPr lang="pl-PL" altLang="en-US" dirty="0"/>
              <a:t>High cohesion – highly focused on (single) purpose</a:t>
            </a:r>
          </a:p>
          <a:p>
            <a:pPr lvl="4"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pl-PL" altLang="en-US" dirty="0"/>
              <a:t>Low coupling – free from interference from other modules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pl-PL" altLang="en-US" dirty="0">
                <a:solidFill>
                  <a:srgbClr val="0000FF"/>
                </a:solidFill>
              </a:rPr>
              <a:t>Modularity</a:t>
            </a:r>
            <a:r>
              <a:rPr lang="pl-PL" altLang="en-US" dirty="0">
                <a:solidFill>
                  <a:schemeClr val="bg2"/>
                </a:solidFill>
              </a:rPr>
              <a:t> </a:t>
            </a:r>
            <a:r>
              <a:rPr lang="pl-PL" altLang="en-US" dirty="0">
                <a:solidFill>
                  <a:srgbClr val="00B050"/>
                </a:solidFill>
              </a:rPr>
              <a:t>should improve correctness 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pl-PL" altLang="en-US" dirty="0">
                <a:solidFill>
                  <a:srgbClr val="00B050"/>
                </a:solidFill>
              </a:rPr>
              <a:t>Fewer flaws </a:t>
            </a:r>
            <a:r>
              <a:rPr lang="pl-PL" altLang="en-US" dirty="0">
                <a:solidFill>
                  <a:srgbClr val="0000FF"/>
                </a:solidFill>
              </a:rPr>
              <a:t>=&gt; better security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2540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2"/>
          <p:cNvSpPr>
            <a:spLocks noChangeArrowheads="1"/>
          </p:cNvSpPr>
          <p:nvPr/>
        </p:nvSpPr>
        <p:spPr bwMode="auto">
          <a:xfrm>
            <a:off x="1822745" y="1648234"/>
            <a:ext cx="8909050" cy="3232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609600" indent="-609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990600" indent="-53340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371600" indent="-4572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752600" indent="-3810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209800" indent="-3810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667000" indent="-381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3124200" indent="-381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581400" indent="-381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4038600" indent="-3810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buSzTx/>
              <a:buFont typeface="Wingdings" panose="05000000000000000000" pitchFamily="2" charset="2"/>
              <a:buNone/>
            </a:pPr>
            <a:r>
              <a:rPr lang="en-US" altLang="en-US" sz="2000" dirty="0">
                <a:solidFill>
                  <a:srgbClr val="0000FF"/>
                </a:solidFill>
              </a:rPr>
              <a:t>Developmental</a:t>
            </a:r>
            <a:r>
              <a:rPr lang="pl-PL" altLang="en-US" sz="2000" dirty="0">
                <a:solidFill>
                  <a:srgbClr val="0000FF"/>
                </a:solidFill>
              </a:rPr>
              <a:t> Controls for </a:t>
            </a:r>
            <a:r>
              <a:rPr lang="pl-PL" altLang="en-US" sz="2000" dirty="0" smtClean="0">
                <a:solidFill>
                  <a:srgbClr val="0000FF"/>
                </a:solidFill>
              </a:rPr>
              <a:t>Security</a:t>
            </a:r>
            <a:endParaRPr lang="pl-PL" altLang="en-US" sz="2000" dirty="0"/>
          </a:p>
          <a:p>
            <a:pPr eaLnBrk="1" hangingPunct="1">
              <a:buSzTx/>
              <a:buFont typeface="Wingdings" panose="05000000000000000000" pitchFamily="2" charset="2"/>
              <a:buNone/>
            </a:pPr>
            <a:endParaRPr lang="pl-PL" altLang="en-US" sz="800" dirty="0">
              <a:solidFill>
                <a:srgbClr val="777777"/>
              </a:solidFill>
            </a:endParaRPr>
          </a:p>
          <a:p>
            <a:pPr eaLnBrk="1" hangingPunct="1">
              <a:buSzTx/>
              <a:buFont typeface="Wingdings" panose="05000000000000000000" pitchFamily="2" charset="2"/>
              <a:buNone/>
            </a:pPr>
            <a:r>
              <a:rPr lang="pl-PL" altLang="en-US" sz="2400" dirty="0">
                <a:solidFill>
                  <a:srgbClr val="0000FF"/>
                </a:solidFill>
              </a:rPr>
              <a:t>2)</a:t>
            </a:r>
            <a:r>
              <a:rPr lang="pl-PL" altLang="en-US" sz="2400" dirty="0">
                <a:solidFill>
                  <a:schemeClr val="bg2"/>
                </a:solidFill>
              </a:rPr>
              <a:t> </a:t>
            </a:r>
            <a:r>
              <a:rPr lang="pl-PL" altLang="en-US" sz="2400" dirty="0">
                <a:solidFill>
                  <a:srgbClr val="0000FF"/>
                </a:solidFill>
              </a:rPr>
              <a:t>Encapsulation</a:t>
            </a:r>
            <a:r>
              <a:rPr lang="pl-PL" altLang="en-US" sz="2400" dirty="0">
                <a:solidFill>
                  <a:schemeClr val="bg2"/>
                </a:solidFill>
              </a:rPr>
              <a:t> </a:t>
            </a:r>
          </a:p>
          <a:p>
            <a:pPr lvl="1" eaLnBrk="1" hangingPunct="1">
              <a:buSzTx/>
              <a:buFont typeface="Wingdings" panose="05000000000000000000" pitchFamily="2" charset="2"/>
              <a:buChar char="§"/>
            </a:pPr>
            <a:r>
              <a:rPr lang="pl-PL" altLang="en-US" sz="2400" dirty="0">
                <a:solidFill>
                  <a:srgbClr val="00B050"/>
                </a:solidFill>
              </a:rPr>
              <a:t>Minimizing info sharing with other modules</a:t>
            </a:r>
          </a:p>
          <a:p>
            <a:pPr lvl="2" eaLnBrk="1" hangingPunct="1">
              <a:buSzTx/>
              <a:buFont typeface="Wingdings" panose="05000000000000000000" pitchFamily="2" charset="2"/>
              <a:buNone/>
            </a:pPr>
            <a:r>
              <a:rPr lang="pl-PL" altLang="en-US" dirty="0">
                <a:solidFill>
                  <a:srgbClr val="0000FF"/>
                </a:solidFill>
              </a:rPr>
              <a:t> =&gt; Limited interfaces reduce # of covert channels</a:t>
            </a:r>
          </a:p>
          <a:p>
            <a:pPr lvl="1">
              <a:buSzTx/>
              <a:buFont typeface="Wingdings" panose="05000000000000000000" pitchFamily="2" charset="2"/>
              <a:buChar char="§"/>
            </a:pPr>
            <a:r>
              <a:rPr lang="pl-PL" altLang="en-US" sz="2400" dirty="0">
                <a:solidFill>
                  <a:srgbClr val="00B050"/>
                </a:solidFill>
              </a:rPr>
              <a:t>Well documented interfaces</a:t>
            </a:r>
          </a:p>
          <a:p>
            <a:pPr lvl="1" eaLnBrk="1" hangingPunct="1">
              <a:buSzTx/>
              <a:buFont typeface="Wingdings" panose="05000000000000000000" pitchFamily="2" charset="2"/>
              <a:buChar char="§"/>
            </a:pPr>
            <a:r>
              <a:rPr lang="pl-PL" altLang="en-US" sz="2400" dirty="0"/>
              <a:t>„Hiding what should be hidden and showing what should be visible.”</a:t>
            </a:r>
          </a:p>
          <a:p>
            <a:pPr lvl="1" eaLnBrk="1" hangingPunct="1">
              <a:buSzTx/>
              <a:buFont typeface="Wingdings" panose="05000000000000000000" pitchFamily="2" charset="2"/>
              <a:buChar char="§"/>
            </a:pPr>
            <a:endParaRPr lang="pl-PL" altLang="en-US" sz="2400" dirty="0">
              <a:solidFill>
                <a:srgbClr val="777777"/>
              </a:solidFill>
            </a:endParaRPr>
          </a:p>
          <a:p>
            <a:pPr lvl="1" eaLnBrk="1" hangingPunct="1">
              <a:buSzTx/>
              <a:buFont typeface="Wingdings" panose="05000000000000000000" pitchFamily="2" charset="2"/>
              <a:buNone/>
            </a:pPr>
            <a:endParaRPr lang="pl-PL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39026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pl-PL" altLang="en-US" dirty="0">
                <a:solidFill>
                  <a:srgbClr val="0000FF"/>
                </a:solidFill>
              </a:rPr>
              <a:t>3)</a:t>
            </a:r>
            <a:r>
              <a:rPr lang="pl-PL" altLang="en-US" dirty="0">
                <a:solidFill>
                  <a:schemeClr val="bg2"/>
                </a:solidFill>
              </a:rPr>
              <a:t> </a:t>
            </a:r>
            <a:r>
              <a:rPr lang="pl-PL" altLang="en-US" sz="2400" dirty="0">
                <a:solidFill>
                  <a:srgbClr val="0000FF"/>
                </a:solidFill>
              </a:rPr>
              <a:t>Information hiding</a:t>
            </a:r>
            <a:endParaRPr lang="pl-PL" altLang="en-US" sz="2400" dirty="0">
              <a:solidFill>
                <a:schemeClr val="bg2"/>
              </a:solidFill>
            </a:endParaRPr>
          </a:p>
          <a:p>
            <a:pPr lvl="1">
              <a:buSzTx/>
              <a:buFont typeface="Wingdings" panose="05000000000000000000" pitchFamily="2" charset="2"/>
              <a:buChar char="§"/>
            </a:pPr>
            <a:r>
              <a:rPr lang="pl-PL" altLang="en-US" dirty="0">
                <a:solidFill>
                  <a:srgbClr val="00B050"/>
                </a:solidFill>
              </a:rPr>
              <a:t>Module is a black box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pl-PL" altLang="en-US" dirty="0">
                <a:solidFill>
                  <a:srgbClr val="00B050"/>
                </a:solidFill>
              </a:rPr>
              <a:t>Well defined function and I/O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pl-PL" altLang="en-US" dirty="0"/>
              <a:t>Easy to know </a:t>
            </a:r>
            <a:r>
              <a:rPr lang="pl-PL" altLang="en-US" i="1" dirty="0"/>
              <a:t>what</a:t>
            </a:r>
            <a:r>
              <a:rPr lang="pl-PL" altLang="en-US" dirty="0"/>
              <a:t>  module does but not </a:t>
            </a:r>
            <a:r>
              <a:rPr lang="pl-PL" altLang="en-US" i="1" dirty="0"/>
              <a:t>how</a:t>
            </a:r>
            <a:r>
              <a:rPr lang="pl-PL" altLang="en-US" dirty="0"/>
              <a:t> it does it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pl-PL" altLang="en-US" dirty="0">
                <a:solidFill>
                  <a:srgbClr val="00B050"/>
                </a:solidFill>
              </a:rPr>
              <a:t>Reduces complexity, interactions, covert channels, ...</a:t>
            </a:r>
          </a:p>
          <a:p>
            <a:pPr lvl="1">
              <a:buNone/>
            </a:pPr>
            <a:r>
              <a:rPr lang="pl-PL" altLang="en-US" dirty="0">
                <a:solidFill>
                  <a:schemeClr val="bg2"/>
                </a:solidFill>
              </a:rPr>
              <a:t>	</a:t>
            </a:r>
            <a:r>
              <a:rPr lang="pl-PL" altLang="en-US" dirty="0">
                <a:solidFill>
                  <a:srgbClr val="0000FF"/>
                </a:solidFill>
              </a:rPr>
              <a:t>=&gt; better security</a:t>
            </a:r>
            <a:endParaRPr lang="pl-PL" altLang="en-US" dirty="0">
              <a:solidFill>
                <a:schemeClr val="bg2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0824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2"/>
          <p:cNvSpPr>
            <a:spLocks noGrp="1" noChangeArrowheads="1"/>
          </p:cNvSpPr>
          <p:nvPr>
            <p:ph idx="1"/>
          </p:nvPr>
        </p:nvSpPr>
        <p:spPr>
          <a:xfrm>
            <a:off x="1295400" y="1554162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609600" indent="-609600">
              <a:buNone/>
            </a:pPr>
            <a:r>
              <a:rPr lang="en-US" altLang="en-US" sz="2000" dirty="0">
                <a:solidFill>
                  <a:srgbClr val="0000FF"/>
                </a:solidFill>
              </a:rPr>
              <a:t>Developmental</a:t>
            </a:r>
            <a:r>
              <a:rPr lang="pl-PL" altLang="en-US" sz="2000" dirty="0">
                <a:solidFill>
                  <a:srgbClr val="0000FF"/>
                </a:solidFill>
              </a:rPr>
              <a:t> Controls for </a:t>
            </a:r>
            <a:r>
              <a:rPr lang="pl-PL" altLang="en-US" sz="2000" dirty="0" smtClean="0">
                <a:solidFill>
                  <a:srgbClr val="0000FF"/>
                </a:solidFill>
              </a:rPr>
              <a:t>Security</a:t>
            </a:r>
            <a:endParaRPr lang="pl-PL" altLang="en-US" sz="2000" dirty="0">
              <a:solidFill>
                <a:srgbClr val="0000FF"/>
              </a:solidFill>
            </a:endParaRPr>
          </a:p>
          <a:p>
            <a:pPr marL="609600" indent="-609600">
              <a:buNone/>
            </a:pPr>
            <a:endParaRPr lang="pl-PL" altLang="en-US" sz="2400" dirty="0">
              <a:solidFill>
                <a:schemeClr val="bg2"/>
              </a:solidFill>
            </a:endParaRPr>
          </a:p>
          <a:p>
            <a:pPr marL="609600" indent="-609600">
              <a:buFont typeface="Wingdings" panose="05000000000000000000" pitchFamily="2" charset="2"/>
              <a:buChar char="§"/>
            </a:pPr>
            <a:r>
              <a:rPr lang="en-US" altLang="en-US" sz="2400" dirty="0"/>
              <a:t>Many</a:t>
            </a:r>
            <a:r>
              <a:rPr lang="en-US" altLang="en-US" sz="2400" dirty="0">
                <a:solidFill>
                  <a:srgbClr val="0000FF"/>
                </a:solidFill>
              </a:rPr>
              <a:t> t</a:t>
            </a:r>
            <a:r>
              <a:rPr lang="pl-PL" altLang="en-US" sz="2400" dirty="0">
                <a:solidFill>
                  <a:srgbClr val="0000FF"/>
                </a:solidFill>
              </a:rPr>
              <a:t>echniques for b</a:t>
            </a:r>
            <a:r>
              <a:rPr lang="en-US" altLang="en-US" sz="2400" dirty="0" err="1">
                <a:solidFill>
                  <a:srgbClr val="0000FF"/>
                </a:solidFill>
              </a:rPr>
              <a:t>uilding</a:t>
            </a:r>
            <a:r>
              <a:rPr lang="en-US" altLang="en-US" sz="2400" dirty="0">
                <a:solidFill>
                  <a:srgbClr val="0000FF"/>
                </a:solidFill>
              </a:rPr>
              <a:t> </a:t>
            </a:r>
            <a:r>
              <a:rPr lang="pl-PL" altLang="en-US" sz="2400" dirty="0">
                <a:solidFill>
                  <a:srgbClr val="0000FF"/>
                </a:solidFill>
              </a:rPr>
              <a:t>s</a:t>
            </a:r>
            <a:r>
              <a:rPr lang="en-US" altLang="en-US" sz="2400" dirty="0" err="1">
                <a:solidFill>
                  <a:srgbClr val="0000FF"/>
                </a:solidFill>
              </a:rPr>
              <a:t>olid</a:t>
            </a:r>
            <a:r>
              <a:rPr lang="en-US" altLang="en-US" sz="2400" dirty="0">
                <a:solidFill>
                  <a:srgbClr val="0000FF"/>
                </a:solidFill>
              </a:rPr>
              <a:t> </a:t>
            </a:r>
            <a:r>
              <a:rPr lang="pl-PL" altLang="en-US" sz="2400" dirty="0">
                <a:solidFill>
                  <a:srgbClr val="0000FF"/>
                </a:solidFill>
              </a:rPr>
              <a:t>s</a:t>
            </a:r>
            <a:r>
              <a:rPr lang="en-US" altLang="en-US" sz="2400" dirty="0" err="1">
                <a:solidFill>
                  <a:srgbClr val="0000FF"/>
                </a:solidFill>
              </a:rPr>
              <a:t>oftware</a:t>
            </a:r>
            <a:r>
              <a:rPr lang="en-US" altLang="en-US" sz="2400" dirty="0"/>
              <a:t> </a:t>
            </a:r>
          </a:p>
          <a:p>
            <a:pPr marL="990600" lvl="1" indent="-533400">
              <a:buFont typeface="Wingdings" panose="05000000000000000000" pitchFamily="2" charset="2"/>
              <a:buAutoNum type="arabicParenR"/>
            </a:pPr>
            <a:endParaRPr lang="en-US" altLang="en-US" dirty="0" smtClean="0">
              <a:solidFill>
                <a:srgbClr val="777777"/>
              </a:solidFill>
            </a:endParaRPr>
          </a:p>
          <a:p>
            <a:pPr marL="990600" lvl="1" indent="-533400">
              <a:buFont typeface="Wingdings" panose="05000000000000000000" pitchFamily="2" charset="2"/>
              <a:buAutoNum type="arabicParenR"/>
            </a:pPr>
            <a:r>
              <a:rPr lang="en-US" altLang="en-US" dirty="0" smtClean="0"/>
              <a:t>Peer </a:t>
            </a:r>
            <a:r>
              <a:rPr lang="en-US" altLang="en-US" dirty="0"/>
              <a:t>reviews</a:t>
            </a:r>
          </a:p>
          <a:p>
            <a:pPr marL="990600" lvl="1" indent="-533400">
              <a:buFont typeface="Wingdings" panose="05000000000000000000" pitchFamily="2" charset="2"/>
              <a:buAutoNum type="arabicParenR"/>
            </a:pPr>
            <a:r>
              <a:rPr lang="en-US" altLang="en-US" dirty="0"/>
              <a:t>Hazard analysis</a:t>
            </a:r>
          </a:p>
          <a:p>
            <a:pPr marL="990600" lvl="1" indent="-533400">
              <a:buFont typeface="Wingdings" panose="05000000000000000000" pitchFamily="2" charset="2"/>
              <a:buAutoNum type="arabicParenR"/>
            </a:pPr>
            <a:r>
              <a:rPr lang="en-US" altLang="en-US" dirty="0"/>
              <a:t>Testing</a:t>
            </a:r>
          </a:p>
          <a:p>
            <a:pPr marL="990600" lvl="1" indent="-533400">
              <a:buFont typeface="Wingdings" panose="05000000000000000000" pitchFamily="2" charset="2"/>
              <a:buAutoNum type="arabicParenR"/>
            </a:pPr>
            <a:r>
              <a:rPr lang="en-US" altLang="en-US" dirty="0"/>
              <a:t>Good design</a:t>
            </a:r>
          </a:p>
          <a:p>
            <a:pPr marL="990600" lvl="1" indent="-533400">
              <a:buFont typeface="Wingdings" panose="05000000000000000000" pitchFamily="2" charset="2"/>
              <a:buAutoNum type="arabicParenR"/>
            </a:pPr>
            <a:r>
              <a:rPr lang="pl-PL" altLang="en-US" dirty="0"/>
              <a:t>Risk p</a:t>
            </a:r>
            <a:r>
              <a:rPr lang="en-US" altLang="en-US" dirty="0" err="1"/>
              <a:t>rediction</a:t>
            </a:r>
            <a:r>
              <a:rPr lang="pl-PL" altLang="en-US" dirty="0"/>
              <a:t> &amp; mangement</a:t>
            </a:r>
            <a:endParaRPr lang="en-US" altLang="en-US" dirty="0"/>
          </a:p>
          <a:p>
            <a:pPr marL="990600" lvl="1" indent="-533400">
              <a:buFont typeface="Wingdings" panose="05000000000000000000" pitchFamily="2" charset="2"/>
              <a:buAutoNum type="arabicParenR"/>
            </a:pPr>
            <a:r>
              <a:rPr lang="en-US" altLang="en-US" dirty="0"/>
              <a:t>Static analysis</a:t>
            </a:r>
          </a:p>
          <a:p>
            <a:pPr marL="990600" lvl="1" indent="-533400">
              <a:buFont typeface="Wingdings" panose="05000000000000000000" pitchFamily="2" charset="2"/>
              <a:buAutoNum type="arabicParenR"/>
            </a:pPr>
            <a:r>
              <a:rPr lang="en-US" altLang="en-US" dirty="0"/>
              <a:t>Configuration management</a:t>
            </a:r>
          </a:p>
          <a:p>
            <a:pPr marL="990600" lvl="1" indent="-533400">
              <a:buFont typeface="Wingdings" panose="05000000000000000000" pitchFamily="2" charset="2"/>
              <a:buAutoNum type="arabicParenR"/>
            </a:pPr>
            <a:r>
              <a:rPr lang="en-US" altLang="en-US" dirty="0"/>
              <a:t>Additional </a:t>
            </a:r>
            <a:r>
              <a:rPr lang="pl-PL" altLang="en-US" dirty="0"/>
              <a:t>d</a:t>
            </a:r>
            <a:r>
              <a:rPr lang="en-US" altLang="en-US" dirty="0" err="1"/>
              <a:t>evelopment</a:t>
            </a:r>
            <a:r>
              <a:rPr lang="pl-PL" altLang="en-US" dirty="0"/>
              <a:t>al</a:t>
            </a:r>
            <a:r>
              <a:rPr lang="en-US" altLang="en-US" dirty="0"/>
              <a:t> </a:t>
            </a:r>
            <a:r>
              <a:rPr lang="pl-PL" altLang="en-US" dirty="0"/>
              <a:t>c</a:t>
            </a:r>
            <a:r>
              <a:rPr lang="en-US" altLang="en-US" dirty="0" err="1"/>
              <a:t>ontrol</a:t>
            </a:r>
            <a:r>
              <a:rPr lang="pl-PL" altLang="en-US" dirty="0"/>
              <a:t>s</a:t>
            </a:r>
          </a:p>
          <a:p>
            <a:pPr marL="990600" lvl="1" indent="-533400">
              <a:buFont typeface="Wingdings" panose="05000000000000000000" pitchFamily="2" charset="2"/>
              <a:buAutoNum type="arabicParenR"/>
            </a:pPr>
            <a:endParaRPr lang="pl-PL" altLang="en-US" dirty="0">
              <a:solidFill>
                <a:srgbClr val="777777"/>
              </a:solidFill>
            </a:endParaRPr>
          </a:p>
        </p:txBody>
      </p:sp>
      <p:pic>
        <p:nvPicPr>
          <p:cNvPr id="17920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1271589"/>
            <a:ext cx="3200400" cy="296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6592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/>
          <p:cNvSpPr>
            <a:spLocks noGrp="1" noChangeArrowheads="1"/>
          </p:cNvSpPr>
          <p:nvPr>
            <p:ph idx="1"/>
          </p:nvPr>
        </p:nvSpPr>
        <p:spPr>
          <a:xfrm>
            <a:off x="1676400" y="1481138"/>
            <a:ext cx="10515600" cy="4351338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FF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70000" lnSpcReduction="20000"/>
          </a:bodyPr>
          <a:lstStyle/>
          <a:p>
            <a:pPr eaLnBrk="1" hangingPunct="1">
              <a:lnSpc>
                <a:spcPct val="90000"/>
              </a:lnSpc>
              <a:buSzTx/>
              <a:buFont typeface="Wingdings" panose="05000000000000000000" pitchFamily="2" charset="2"/>
              <a:buNone/>
            </a:pPr>
            <a:r>
              <a:rPr lang="en-US" altLang="en-US" sz="2000" dirty="0" smtClean="0">
                <a:solidFill>
                  <a:srgbClr val="0000FF"/>
                </a:solidFill>
              </a:rPr>
              <a:t> </a:t>
            </a:r>
            <a:r>
              <a:rPr lang="en-US" altLang="en-US" sz="2000" dirty="0">
                <a:solidFill>
                  <a:srgbClr val="0000FF"/>
                </a:solidFill>
              </a:rPr>
              <a:t>Developmental</a:t>
            </a:r>
            <a:r>
              <a:rPr lang="pl-PL" altLang="en-US" sz="2000" dirty="0">
                <a:solidFill>
                  <a:srgbClr val="0000FF"/>
                </a:solidFill>
              </a:rPr>
              <a:t> Controls for Security (5)</a:t>
            </a:r>
            <a:endParaRPr lang="pl-PL" altLang="en-US" sz="2000" dirty="0">
              <a:solidFill>
                <a:schemeClr val="bg2"/>
              </a:solidFill>
            </a:endParaRPr>
          </a:p>
          <a:p>
            <a:pPr eaLnBrk="1" hangingPunct="1">
              <a:lnSpc>
                <a:spcPct val="90000"/>
              </a:lnSpc>
              <a:buSzTx/>
              <a:buFont typeface="Wingdings" panose="05000000000000000000" pitchFamily="2" charset="2"/>
              <a:buNone/>
            </a:pPr>
            <a:endParaRPr lang="pl-PL" altLang="en-US" sz="2000" dirty="0">
              <a:solidFill>
                <a:schemeClr val="bg2"/>
              </a:solidFill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pl-PL" altLang="en-US" sz="2400" dirty="0">
                <a:solidFill>
                  <a:schemeClr val="hlink"/>
                </a:solidFill>
              </a:rPr>
              <a:t>1)</a:t>
            </a:r>
            <a:r>
              <a:rPr lang="pl-PL" altLang="en-US" sz="2000" dirty="0"/>
              <a:t>  </a:t>
            </a:r>
            <a:r>
              <a:rPr lang="pl-PL" altLang="en-US" sz="2400" dirty="0">
                <a:solidFill>
                  <a:srgbClr val="0000FF"/>
                </a:solidFill>
              </a:rPr>
              <a:t>Pee</a:t>
            </a:r>
            <a:r>
              <a:rPr lang="en-US" altLang="en-US" sz="2400" dirty="0">
                <a:solidFill>
                  <a:srgbClr val="0000FF"/>
                </a:solidFill>
              </a:rPr>
              <a:t>r </a:t>
            </a:r>
            <a:r>
              <a:rPr lang="pl-PL" altLang="en-US" sz="2400" dirty="0">
                <a:solidFill>
                  <a:srgbClr val="0000FF"/>
                </a:solidFill>
              </a:rPr>
              <a:t>r</a:t>
            </a:r>
            <a:r>
              <a:rPr lang="en-US" altLang="en-US" sz="2400" dirty="0" err="1">
                <a:solidFill>
                  <a:srgbClr val="0000FF"/>
                </a:solidFill>
              </a:rPr>
              <a:t>eviews</a:t>
            </a:r>
            <a:r>
              <a:rPr lang="pl-PL" altLang="en-US" sz="2400" dirty="0"/>
              <a:t> - three types</a:t>
            </a:r>
            <a:endParaRPr lang="pl-PL" altLang="en-US" sz="2400" dirty="0">
              <a:solidFill>
                <a:srgbClr val="0000FF"/>
              </a:solidFill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>
                <a:solidFill>
                  <a:srgbClr val="0000FF"/>
                </a:solidFill>
              </a:rPr>
              <a:t>Reviews</a:t>
            </a:r>
          </a:p>
          <a:p>
            <a:pPr lvl="3" eaLnBrk="1" hangingPunct="1">
              <a:lnSpc>
                <a:spcPct val="90000"/>
              </a:lnSpc>
            </a:pPr>
            <a:r>
              <a:rPr lang="en-US" altLang="en-US" sz="2400" dirty="0"/>
              <a:t>Informal</a:t>
            </a:r>
          </a:p>
          <a:p>
            <a:pPr lvl="3" eaLnBrk="1" hangingPunct="1">
              <a:lnSpc>
                <a:spcPct val="90000"/>
              </a:lnSpc>
            </a:pPr>
            <a:r>
              <a:rPr lang="en-US" altLang="en-US" sz="2400" dirty="0"/>
              <a:t>Team of reviewers</a:t>
            </a:r>
          </a:p>
          <a:p>
            <a:pPr lvl="3" eaLnBrk="1" hangingPunct="1">
              <a:lnSpc>
                <a:spcPct val="90000"/>
              </a:lnSpc>
            </a:pPr>
            <a:r>
              <a:rPr lang="en-US" altLang="en-US" sz="2400" dirty="0"/>
              <a:t>Gain consensus on solutions</a:t>
            </a:r>
            <a:endParaRPr lang="pl-PL" altLang="en-US" sz="2400" dirty="0"/>
          </a:p>
          <a:p>
            <a:pPr lvl="3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pl-PL" altLang="en-US" sz="2400" dirty="0"/>
              <a:t>		</a:t>
            </a:r>
            <a:r>
              <a:rPr lang="pl-PL" altLang="en-US" sz="2400" i="1" dirty="0"/>
              <a:t>before</a:t>
            </a:r>
            <a:r>
              <a:rPr lang="pl-PL" altLang="en-US" sz="2400" dirty="0"/>
              <a:t> development</a:t>
            </a:r>
            <a:endParaRPr lang="en-US" altLang="en-US" sz="2400" dirty="0"/>
          </a:p>
          <a:p>
            <a:pPr lvl="1" eaLnBrk="1" hangingPunct="1">
              <a:lnSpc>
                <a:spcPct val="90000"/>
              </a:lnSpc>
            </a:pPr>
            <a:r>
              <a:rPr lang="en-US" altLang="en-US" dirty="0">
                <a:solidFill>
                  <a:srgbClr val="0000FF"/>
                </a:solidFill>
              </a:rPr>
              <a:t>Walk-throughs</a:t>
            </a:r>
          </a:p>
          <a:p>
            <a:pPr lvl="3" eaLnBrk="1" hangingPunct="1">
              <a:lnSpc>
                <a:spcPct val="90000"/>
              </a:lnSpc>
            </a:pPr>
            <a:r>
              <a:rPr lang="en-US" altLang="en-US" sz="2400" dirty="0"/>
              <a:t>Developer walks team through code</a:t>
            </a:r>
            <a:r>
              <a:rPr lang="pl-PL" altLang="en-US" sz="2400" dirty="0"/>
              <a:t>/document</a:t>
            </a:r>
            <a:endParaRPr lang="en-US" altLang="en-US" sz="2400" dirty="0"/>
          </a:p>
          <a:p>
            <a:pPr lvl="3" eaLnBrk="1" hangingPunct="1">
              <a:lnSpc>
                <a:spcPct val="90000"/>
              </a:lnSpc>
            </a:pPr>
            <a:r>
              <a:rPr lang="en-US" altLang="en-US" sz="2400" dirty="0"/>
              <a:t>Discover flaws</a:t>
            </a:r>
            <a:r>
              <a:rPr lang="pl-PL" altLang="en-US" sz="2400" dirty="0"/>
              <a:t> in a single design document</a:t>
            </a:r>
            <a:endParaRPr lang="en-US" altLang="en-US" sz="2400" dirty="0"/>
          </a:p>
          <a:p>
            <a:pPr lvl="1" eaLnBrk="1" hangingPunct="1">
              <a:lnSpc>
                <a:spcPct val="90000"/>
              </a:lnSpc>
            </a:pPr>
            <a:r>
              <a:rPr lang="en-US" altLang="en-US" dirty="0">
                <a:solidFill>
                  <a:srgbClr val="0000FF"/>
                </a:solidFill>
              </a:rPr>
              <a:t>Inspection</a:t>
            </a:r>
          </a:p>
          <a:p>
            <a:pPr lvl="3" eaLnBrk="1" hangingPunct="1">
              <a:lnSpc>
                <a:spcPct val="90000"/>
              </a:lnSpc>
            </a:pPr>
            <a:r>
              <a:rPr lang="en-US" altLang="en-US" sz="2400" dirty="0"/>
              <a:t>Formalized</a:t>
            </a:r>
            <a:r>
              <a:rPr lang="pl-PL" altLang="en-US" sz="2400" dirty="0"/>
              <a:t> and detailed</a:t>
            </a:r>
            <a:endParaRPr lang="en-US" altLang="en-US" sz="2400" dirty="0"/>
          </a:p>
          <a:p>
            <a:pPr lvl="3" eaLnBrk="1" hangingPunct="1">
              <a:lnSpc>
                <a:spcPct val="90000"/>
              </a:lnSpc>
            </a:pPr>
            <a:r>
              <a:rPr lang="en-US" altLang="en-US" sz="2400" dirty="0"/>
              <a:t>Statistical measures</a:t>
            </a:r>
            <a:r>
              <a:rPr lang="pl-PL" altLang="en-US" sz="2400" dirty="0"/>
              <a:t> used</a:t>
            </a:r>
          </a:p>
          <a:p>
            <a:pPr lvl="3" eaLnBrk="1" hangingPunct="1">
              <a:lnSpc>
                <a:spcPct val="90000"/>
              </a:lnSpc>
            </a:pPr>
            <a:endParaRPr lang="pl-PL" altLang="en-US" sz="2400" dirty="0"/>
          </a:p>
          <a:p>
            <a:pPr eaLnBrk="1" hangingPunct="1">
              <a:lnSpc>
                <a:spcPct val="90000"/>
              </a:lnSpc>
            </a:pPr>
            <a:r>
              <a:rPr lang="pl-PL" altLang="en-US" sz="2400" dirty="0"/>
              <a:t>Various types of peer reviews can be highly </a:t>
            </a:r>
            <a:r>
              <a:rPr lang="pl-PL" altLang="en-US" sz="2400" dirty="0" smtClean="0"/>
              <a:t>effective</a:t>
            </a:r>
            <a:endParaRPr lang="en-US" altLang="en-US" sz="2400" dirty="0" smtClean="0"/>
          </a:p>
        </p:txBody>
      </p:sp>
      <p:pic>
        <p:nvPicPr>
          <p:cNvPr id="1802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349251"/>
            <a:ext cx="3411538" cy="226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1933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2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eaLnBrk="1" hangingPunct="1">
              <a:lnSpc>
                <a:spcPct val="90000"/>
              </a:lnSpc>
              <a:buSzTx/>
              <a:buFont typeface="Wingdings" panose="05000000000000000000" pitchFamily="2" charset="2"/>
              <a:buNone/>
            </a:pPr>
            <a:r>
              <a:rPr lang="en-US" altLang="en-US" sz="2000" dirty="0" smtClean="0">
                <a:solidFill>
                  <a:srgbClr val="0000FF"/>
                </a:solidFill>
              </a:rPr>
              <a:t>Developmental</a:t>
            </a:r>
            <a:r>
              <a:rPr lang="pl-PL" altLang="en-US" sz="2000" dirty="0" smtClean="0">
                <a:solidFill>
                  <a:srgbClr val="0000FF"/>
                </a:solidFill>
              </a:rPr>
              <a:t> </a:t>
            </a:r>
            <a:r>
              <a:rPr lang="pl-PL" altLang="en-US" sz="2000" dirty="0">
                <a:solidFill>
                  <a:srgbClr val="0000FF"/>
                </a:solidFill>
              </a:rPr>
              <a:t>Controls for Security (6)</a:t>
            </a:r>
            <a:endParaRPr lang="pl-PL" altLang="en-US" sz="2000" dirty="0">
              <a:solidFill>
                <a:schemeClr val="bg2"/>
              </a:solidFill>
            </a:endParaRPr>
          </a:p>
          <a:p>
            <a:pPr eaLnBrk="1" hangingPunct="1">
              <a:lnSpc>
                <a:spcPct val="90000"/>
              </a:lnSpc>
              <a:buSzTx/>
              <a:buFont typeface="Wingdings" panose="05000000000000000000" pitchFamily="2" charset="2"/>
              <a:buNone/>
            </a:pPr>
            <a:endParaRPr lang="pl-PL" altLang="en-US" sz="2000" dirty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pl-PL" altLang="en-US" sz="2400" dirty="0">
                <a:solidFill>
                  <a:schemeClr val="hlink"/>
                </a:solidFill>
              </a:rPr>
              <a:t>2)</a:t>
            </a:r>
            <a:r>
              <a:rPr lang="pl-PL" altLang="en-US" sz="2400" dirty="0"/>
              <a:t> </a:t>
            </a:r>
            <a:r>
              <a:rPr lang="en-US" altLang="en-US" sz="2400" dirty="0">
                <a:solidFill>
                  <a:srgbClr val="0000FF"/>
                </a:solidFill>
              </a:rPr>
              <a:t>Hazard </a:t>
            </a:r>
            <a:r>
              <a:rPr lang="pl-PL" altLang="en-US" sz="2400" dirty="0">
                <a:solidFill>
                  <a:srgbClr val="0000FF"/>
                </a:solidFill>
              </a:rPr>
              <a:t>a</a:t>
            </a:r>
            <a:r>
              <a:rPr lang="en-US" altLang="en-US" sz="2400" dirty="0" err="1">
                <a:solidFill>
                  <a:srgbClr val="0000FF"/>
                </a:solidFill>
              </a:rPr>
              <a:t>nalysis</a:t>
            </a:r>
            <a:endParaRPr lang="pl-PL" altLang="en-US" sz="2400" dirty="0">
              <a:solidFill>
                <a:srgbClr val="0000FF"/>
              </a:solidFill>
            </a:endParaRPr>
          </a:p>
          <a:p>
            <a:pPr lvl="1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pl-PL" altLang="en-US" dirty="0"/>
              <a:t>= s</a:t>
            </a:r>
            <a:r>
              <a:rPr lang="en-US" altLang="en-US" dirty="0" err="1"/>
              <a:t>ystematic</a:t>
            </a:r>
            <a:r>
              <a:rPr lang="en-US" altLang="en-US" dirty="0"/>
              <a:t> </a:t>
            </a:r>
            <a:r>
              <a:rPr lang="pl-PL" altLang="en-US" dirty="0"/>
              <a:t>techniques to </a:t>
            </a:r>
            <a:r>
              <a:rPr lang="en-US" altLang="en-US" dirty="0"/>
              <a:t>expose</a:t>
            </a:r>
            <a:endParaRPr lang="pl-PL" altLang="en-US" dirty="0"/>
          </a:p>
          <a:p>
            <a:pPr lvl="1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pl-PL" altLang="en-US" dirty="0"/>
              <a:t>	</a:t>
            </a:r>
            <a:r>
              <a:rPr lang="pl-PL" altLang="en-US" dirty="0">
                <a:solidFill>
                  <a:srgbClr val="0000FF"/>
                </a:solidFill>
              </a:rPr>
              <a:t>potentially </a:t>
            </a:r>
            <a:r>
              <a:rPr lang="en-US" altLang="en-US" dirty="0">
                <a:solidFill>
                  <a:srgbClr val="0000FF"/>
                </a:solidFill>
              </a:rPr>
              <a:t>hazardous system states</a:t>
            </a:r>
            <a:r>
              <a:rPr lang="pl-PL" altLang="en-US" dirty="0"/>
              <a:t>,</a:t>
            </a:r>
          </a:p>
          <a:p>
            <a:pPr lvl="1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pl-PL" altLang="en-US" dirty="0"/>
              <a:t>	</a:t>
            </a:r>
            <a:r>
              <a:rPr lang="pl-PL" altLang="en-US" dirty="0">
                <a:solidFill>
                  <a:srgbClr val="0000FF"/>
                </a:solidFill>
              </a:rPr>
              <a:t>incl. security vulnerabilities</a:t>
            </a:r>
          </a:p>
          <a:p>
            <a:pPr lvl="1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altLang="en-US" sz="900" dirty="0">
              <a:solidFill>
                <a:srgbClr val="0000FF"/>
              </a:solidFill>
            </a:endParaRPr>
          </a:p>
          <a:p>
            <a:pPr lvl="1" eaLnBrk="1" hangingPunct="1">
              <a:lnSpc>
                <a:spcPct val="90000"/>
              </a:lnSpc>
            </a:pPr>
            <a:r>
              <a:rPr lang="pl-PL" altLang="en-US" dirty="0"/>
              <a:t>Components of HA</a:t>
            </a:r>
            <a:endParaRPr lang="en-US" altLang="en-US" dirty="0"/>
          </a:p>
          <a:p>
            <a:pPr lvl="2" eaLnBrk="1" hangingPunct="1">
              <a:lnSpc>
                <a:spcPct val="90000"/>
              </a:lnSpc>
            </a:pPr>
            <a:r>
              <a:rPr lang="en-US" altLang="en-US" dirty="0" smtClean="0"/>
              <a:t>Hazard lists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dirty="0" smtClean="0"/>
              <a:t>What-if scenarios</a:t>
            </a:r>
            <a:r>
              <a:rPr lang="pl-PL" altLang="en-US" dirty="0" smtClean="0"/>
              <a:t> </a:t>
            </a:r>
            <a:r>
              <a:rPr lang="pl-PL" altLang="en-US" dirty="0" smtClean="0">
                <a:solidFill>
                  <a:srgbClr val="777777"/>
                </a:solidFill>
              </a:rPr>
              <a:t>– identifies non-obvious hazards</a:t>
            </a:r>
            <a:endParaRPr lang="en-US" altLang="en-US" dirty="0" smtClean="0">
              <a:solidFill>
                <a:srgbClr val="777777"/>
              </a:solidFill>
            </a:endParaRPr>
          </a:p>
          <a:p>
            <a:pPr lvl="2" eaLnBrk="1" hangingPunct="1">
              <a:lnSpc>
                <a:spcPct val="90000"/>
              </a:lnSpc>
            </a:pPr>
            <a:r>
              <a:rPr lang="en-US" altLang="en-US" dirty="0" smtClean="0"/>
              <a:t>System-wide view (not just code)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dirty="0" smtClean="0"/>
              <a:t>Begins Day 1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dirty="0" smtClean="0"/>
              <a:t>Continues throughout SDLC</a:t>
            </a:r>
            <a:r>
              <a:rPr lang="pl-PL" altLang="en-US" dirty="0" smtClean="0"/>
              <a:t>  </a:t>
            </a:r>
            <a:r>
              <a:rPr lang="pl-PL" altLang="en-US" dirty="0" smtClean="0">
                <a:solidFill>
                  <a:srgbClr val="777777"/>
                </a:solidFill>
              </a:rPr>
              <a:t>(= s/w dev’t life cycle)</a:t>
            </a:r>
          </a:p>
          <a:p>
            <a:pPr lvl="2" eaLnBrk="1" hangingPunct="1">
              <a:lnSpc>
                <a:spcPct val="90000"/>
              </a:lnSpc>
            </a:pPr>
            <a:endParaRPr lang="en-US" altLang="en-US" sz="900" dirty="0">
              <a:solidFill>
                <a:srgbClr val="777777"/>
              </a:solidFill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/>
              <a:t>T</a:t>
            </a:r>
            <a:r>
              <a:rPr lang="pl-PL" altLang="en-US" dirty="0"/>
              <a:t>echniques</a:t>
            </a:r>
            <a:endParaRPr lang="en-US" altLang="en-US" dirty="0"/>
          </a:p>
          <a:p>
            <a:pPr lvl="2" eaLnBrk="1" hangingPunct="1">
              <a:lnSpc>
                <a:spcPct val="90000"/>
              </a:lnSpc>
            </a:pPr>
            <a:r>
              <a:rPr lang="en-US" altLang="en-US" dirty="0" smtClean="0"/>
              <a:t>HAZOP</a:t>
            </a:r>
            <a:r>
              <a:rPr lang="pl-PL" altLang="en-US" dirty="0" smtClean="0"/>
              <a:t> – hazard and operability studies</a:t>
            </a:r>
            <a:endParaRPr lang="en-US" altLang="en-US" dirty="0" smtClean="0"/>
          </a:p>
          <a:p>
            <a:pPr lvl="2" eaLnBrk="1" hangingPunct="1">
              <a:lnSpc>
                <a:spcPct val="90000"/>
              </a:lnSpc>
            </a:pPr>
            <a:r>
              <a:rPr lang="en-US" altLang="en-US" dirty="0" smtClean="0"/>
              <a:t>FMEA</a:t>
            </a:r>
            <a:r>
              <a:rPr lang="pl-PL" altLang="en-US" dirty="0" smtClean="0"/>
              <a:t> – failure modees and effects analysis</a:t>
            </a:r>
            <a:endParaRPr lang="en-US" altLang="en-US" dirty="0" smtClean="0"/>
          </a:p>
          <a:p>
            <a:pPr lvl="2" eaLnBrk="1" hangingPunct="1">
              <a:lnSpc>
                <a:spcPct val="90000"/>
              </a:lnSpc>
            </a:pPr>
            <a:r>
              <a:rPr lang="en-US" altLang="en-US" dirty="0" smtClean="0"/>
              <a:t>FTA</a:t>
            </a:r>
            <a:r>
              <a:rPr lang="pl-PL" altLang="en-US" dirty="0" smtClean="0"/>
              <a:t> – fault tree analysis</a:t>
            </a:r>
            <a:endParaRPr lang="en-US" altLang="en-US" dirty="0" smtClean="0"/>
          </a:p>
        </p:txBody>
      </p:sp>
      <p:pic>
        <p:nvPicPr>
          <p:cNvPr id="1812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288925"/>
            <a:ext cx="2324100" cy="251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5002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Rectangle 2"/>
          <p:cNvSpPr>
            <a:spLocks noGrp="1" noChangeArrowheads="1"/>
          </p:cNvSpPr>
          <p:nvPr>
            <p:ph idx="1"/>
          </p:nvPr>
        </p:nvSpPr>
        <p:spPr>
          <a:xfrm>
            <a:off x="1401726" y="1481931"/>
            <a:ext cx="10515600" cy="4351338"/>
          </a:xfrm>
        </p:spPr>
        <p:txBody>
          <a:bodyPr>
            <a:normAutofit fontScale="85000" lnSpcReduction="20000"/>
          </a:bodyPr>
          <a:lstStyle/>
          <a:p>
            <a:pPr eaLnBrk="1" hangingPunct="1">
              <a:buSzTx/>
              <a:buFont typeface="Wingdings" panose="05000000000000000000" pitchFamily="2" charset="2"/>
              <a:buNone/>
            </a:pPr>
            <a:r>
              <a:rPr lang="en-US" altLang="en-US" sz="2000" dirty="0" smtClean="0">
                <a:solidFill>
                  <a:srgbClr val="0000FF"/>
                </a:solidFill>
              </a:rPr>
              <a:t>Developmental</a:t>
            </a:r>
            <a:r>
              <a:rPr lang="pl-PL" altLang="en-US" sz="2000" dirty="0" smtClean="0">
                <a:solidFill>
                  <a:srgbClr val="0000FF"/>
                </a:solidFill>
              </a:rPr>
              <a:t> </a:t>
            </a:r>
            <a:r>
              <a:rPr lang="pl-PL" altLang="en-US" sz="2000" dirty="0">
                <a:solidFill>
                  <a:srgbClr val="0000FF"/>
                </a:solidFill>
              </a:rPr>
              <a:t>Controls for Security (7)</a:t>
            </a:r>
            <a:endParaRPr lang="pl-PL" altLang="en-US" sz="2400" dirty="0">
              <a:solidFill>
                <a:schemeClr val="bg2"/>
              </a:solidFill>
            </a:endParaRPr>
          </a:p>
          <a:p>
            <a:pPr eaLnBrk="1" hangingPunct="1">
              <a:buSzTx/>
              <a:buFont typeface="Wingdings" panose="05000000000000000000" pitchFamily="2" charset="2"/>
              <a:buNone/>
            </a:pPr>
            <a:endParaRPr lang="pl-PL" altLang="en-US" sz="800" dirty="0"/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pl-PL" altLang="en-US" sz="2400" dirty="0">
                <a:solidFill>
                  <a:schemeClr val="hlink"/>
                </a:solidFill>
              </a:rPr>
              <a:t>3)</a:t>
            </a:r>
            <a:r>
              <a:rPr lang="pl-PL" altLang="en-US" sz="2400" dirty="0"/>
              <a:t> </a:t>
            </a:r>
            <a:r>
              <a:rPr lang="pl-PL" altLang="en-US" sz="2400" dirty="0">
                <a:solidFill>
                  <a:srgbClr val="0000FF"/>
                </a:solidFill>
              </a:rPr>
              <a:t>Testing</a:t>
            </a:r>
            <a:r>
              <a:rPr lang="pl-PL" altLang="en-US" sz="2400" dirty="0"/>
              <a:t> – phases:</a:t>
            </a:r>
          </a:p>
          <a:p>
            <a:pPr lvl="1" eaLnBrk="1" hangingPunct="1"/>
            <a:r>
              <a:rPr lang="pl-PL" altLang="en-US" dirty="0"/>
              <a:t>Module/component/u</a:t>
            </a:r>
            <a:r>
              <a:rPr lang="en-US" altLang="en-US" dirty="0"/>
              <a:t>nit testing</a:t>
            </a:r>
            <a:r>
              <a:rPr lang="pl-PL" altLang="en-US" dirty="0"/>
              <a:t> </a:t>
            </a:r>
            <a:r>
              <a:rPr lang="pl-PL" altLang="en-US" sz="2000" dirty="0">
                <a:solidFill>
                  <a:srgbClr val="777777"/>
                </a:solidFill>
              </a:rPr>
              <a:t>of indiv. modules</a:t>
            </a:r>
            <a:endParaRPr lang="en-US" altLang="en-US" sz="2000" dirty="0">
              <a:solidFill>
                <a:srgbClr val="777777"/>
              </a:solidFill>
            </a:endParaRPr>
          </a:p>
          <a:p>
            <a:pPr lvl="1" eaLnBrk="1" hangingPunct="1"/>
            <a:r>
              <a:rPr lang="en-US" altLang="en-US" dirty="0"/>
              <a:t>Integration testing</a:t>
            </a:r>
            <a:r>
              <a:rPr lang="pl-PL" altLang="en-US" dirty="0"/>
              <a:t> </a:t>
            </a:r>
            <a:r>
              <a:rPr lang="pl-PL" altLang="en-US" sz="2000" dirty="0">
                <a:solidFill>
                  <a:srgbClr val="777777"/>
                </a:solidFill>
              </a:rPr>
              <a:t>of interacting (sub)system modules</a:t>
            </a:r>
            <a:endParaRPr lang="en-US" altLang="en-US" sz="2000" dirty="0">
              <a:solidFill>
                <a:srgbClr val="777777"/>
              </a:solidFill>
            </a:endParaRPr>
          </a:p>
          <a:p>
            <a:pPr lvl="1" eaLnBrk="1" hangingPunct="1"/>
            <a:r>
              <a:rPr lang="pl-PL" altLang="en-US" dirty="0"/>
              <a:t>(System) f</a:t>
            </a:r>
            <a:r>
              <a:rPr lang="en-US" altLang="en-US" dirty="0"/>
              <a:t>unction testing</a:t>
            </a:r>
            <a:r>
              <a:rPr lang="pl-PL" altLang="en-US" dirty="0"/>
              <a:t> </a:t>
            </a:r>
            <a:r>
              <a:rPr lang="pl-PL" altLang="en-US" sz="2000" dirty="0">
                <a:solidFill>
                  <a:srgbClr val="777777"/>
                </a:solidFill>
              </a:rPr>
              <a:t>checking against requirement specs</a:t>
            </a:r>
            <a:endParaRPr lang="en-US" altLang="en-US" sz="2000" dirty="0">
              <a:solidFill>
                <a:srgbClr val="777777"/>
              </a:solidFill>
            </a:endParaRPr>
          </a:p>
          <a:p>
            <a:pPr lvl="1" eaLnBrk="1" hangingPunct="1"/>
            <a:r>
              <a:rPr lang="pl-PL" altLang="en-US" dirty="0"/>
              <a:t>(System) p</a:t>
            </a:r>
            <a:r>
              <a:rPr lang="en-US" altLang="en-US" dirty="0" err="1"/>
              <a:t>erformance</a:t>
            </a:r>
            <a:r>
              <a:rPr lang="en-US" altLang="en-US" dirty="0"/>
              <a:t> testing</a:t>
            </a:r>
          </a:p>
          <a:p>
            <a:pPr lvl="1" eaLnBrk="1" hangingPunct="1"/>
            <a:r>
              <a:rPr lang="pl-PL" altLang="en-US" dirty="0"/>
              <a:t>(System) a</a:t>
            </a:r>
            <a:r>
              <a:rPr lang="en-US" altLang="en-US" dirty="0" err="1"/>
              <a:t>cceptance</a:t>
            </a:r>
            <a:r>
              <a:rPr lang="en-US" altLang="en-US" dirty="0"/>
              <a:t> testing</a:t>
            </a:r>
            <a:r>
              <a:rPr lang="pl-PL" altLang="en-US" dirty="0"/>
              <a:t> </a:t>
            </a:r>
            <a:r>
              <a:rPr lang="pl-PL" altLang="en-US" dirty="0">
                <a:solidFill>
                  <a:srgbClr val="0000FF"/>
                </a:solidFill>
              </a:rPr>
              <a:t>– with customer </a:t>
            </a:r>
            <a:r>
              <a:rPr lang="pl-PL" altLang="en-US" sz="2000" dirty="0">
                <a:solidFill>
                  <a:srgbClr val="777777"/>
                </a:solidFill>
              </a:rPr>
              <a:t>against customer’s requirements</a:t>
            </a:r>
            <a:r>
              <a:rPr lang="en-US" altLang="en-US" sz="2000" dirty="0">
                <a:solidFill>
                  <a:srgbClr val="777777"/>
                </a:solidFill>
              </a:rPr>
              <a:t> — on seller’s or customer’s premises</a:t>
            </a:r>
          </a:p>
          <a:p>
            <a:pPr lvl="1" eaLnBrk="1" hangingPunct="1"/>
            <a:r>
              <a:rPr lang="pl-PL" altLang="en-US" dirty="0"/>
              <a:t>(System) i</a:t>
            </a:r>
            <a:r>
              <a:rPr lang="en-US" altLang="en-US" dirty="0" err="1"/>
              <a:t>nstallation</a:t>
            </a:r>
            <a:r>
              <a:rPr lang="en-US" altLang="en-US" dirty="0"/>
              <a:t> testing</a:t>
            </a:r>
            <a:r>
              <a:rPr lang="pl-PL" altLang="en-US" dirty="0"/>
              <a:t> </a:t>
            </a:r>
            <a:r>
              <a:rPr lang="pl-PL" altLang="en-US" sz="2000" dirty="0">
                <a:solidFill>
                  <a:srgbClr val="777777"/>
                </a:solidFill>
              </a:rPr>
              <a:t>after installation on customer’s system</a:t>
            </a:r>
            <a:endParaRPr lang="en-US" altLang="en-US" sz="800" dirty="0">
              <a:solidFill>
                <a:srgbClr val="777777"/>
              </a:solidFill>
            </a:endParaRPr>
          </a:p>
          <a:p>
            <a:pPr lvl="1" eaLnBrk="1" hangingPunct="1"/>
            <a:r>
              <a:rPr lang="en-US" altLang="en-US" dirty="0"/>
              <a:t>Regression testing </a:t>
            </a:r>
            <a:r>
              <a:rPr lang="en-US" altLang="en-US" sz="2000" dirty="0">
                <a:solidFill>
                  <a:srgbClr val="777777"/>
                </a:solidFill>
              </a:rPr>
              <a:t>after </a:t>
            </a:r>
            <a:r>
              <a:rPr lang="pl-PL" altLang="en-US" sz="2000" dirty="0">
                <a:solidFill>
                  <a:srgbClr val="777777"/>
                </a:solidFill>
              </a:rPr>
              <a:t>updates/</a:t>
            </a:r>
            <a:r>
              <a:rPr lang="en-US" altLang="en-US" sz="2000" dirty="0">
                <a:solidFill>
                  <a:srgbClr val="777777"/>
                </a:solidFill>
              </a:rPr>
              <a:t>changes</a:t>
            </a:r>
            <a:r>
              <a:rPr lang="pl-PL" altLang="en-US" sz="2000" dirty="0">
                <a:solidFill>
                  <a:srgbClr val="777777"/>
                </a:solidFill>
              </a:rPr>
              <a:t> to s/w</a:t>
            </a:r>
          </a:p>
          <a:p>
            <a:pPr lvl="1" eaLnBrk="1" hangingPunct="1"/>
            <a:endParaRPr lang="pl-PL" altLang="en-US" sz="800" dirty="0">
              <a:solidFill>
                <a:srgbClr val="777777"/>
              </a:solidFill>
            </a:endParaRPr>
          </a:p>
          <a:p>
            <a:pPr eaLnBrk="1" hangingPunct="1"/>
            <a:r>
              <a:rPr lang="en-US" altLang="en-US" sz="2400" dirty="0"/>
              <a:t>T</a:t>
            </a:r>
            <a:r>
              <a:rPr lang="pl-PL" altLang="en-US" sz="2400" dirty="0"/>
              <a:t>ypes of t</a:t>
            </a:r>
            <a:r>
              <a:rPr lang="en-US" altLang="en-US" sz="2400" dirty="0" err="1"/>
              <a:t>esting</a:t>
            </a:r>
            <a:endParaRPr lang="pl-PL" altLang="en-US" sz="2400" dirty="0"/>
          </a:p>
          <a:p>
            <a:pPr lvl="1" eaLnBrk="1" hangingPunct="1"/>
            <a:r>
              <a:rPr lang="en-US" altLang="en-US" dirty="0"/>
              <a:t>Black Box </a:t>
            </a:r>
            <a:r>
              <a:rPr lang="pl-PL" altLang="en-US" dirty="0"/>
              <a:t>testing </a:t>
            </a:r>
            <a:r>
              <a:rPr lang="pl-PL" altLang="en-US" sz="2000" dirty="0"/>
              <a:t>– testers can’t examine code</a:t>
            </a:r>
          </a:p>
          <a:p>
            <a:pPr lvl="1" eaLnBrk="1" hangingPunct="1"/>
            <a:r>
              <a:rPr lang="en-US" altLang="en-US" dirty="0"/>
              <a:t>White Box</a:t>
            </a:r>
            <a:r>
              <a:rPr lang="pl-PL" altLang="en-US" dirty="0"/>
              <a:t> / Clear box</a:t>
            </a:r>
            <a:r>
              <a:rPr lang="en-US" altLang="en-US" dirty="0"/>
              <a:t> </a:t>
            </a:r>
            <a:r>
              <a:rPr lang="pl-PL" altLang="en-US" dirty="0"/>
              <a:t>testing </a:t>
            </a:r>
            <a:r>
              <a:rPr lang="pl-PL" altLang="en-US" sz="2000" dirty="0"/>
              <a:t>– testers can examine design and code, can see inside modules/system </a:t>
            </a:r>
            <a:endParaRPr lang="ar-EG" altLang="en-US" sz="2000" dirty="0"/>
          </a:p>
          <a:p>
            <a:pPr lvl="1" eaLnBrk="1" hangingPunct="1"/>
            <a:endParaRPr lang="en-US" altLang="en-US" sz="2000" dirty="0"/>
          </a:p>
        </p:txBody>
      </p:sp>
      <p:sp>
        <p:nvSpPr>
          <p:cNvPr id="182275" name="Text Box 3"/>
          <p:cNvSpPr txBox="1">
            <a:spLocks noChangeArrowheads="1"/>
          </p:cNvSpPr>
          <p:nvPr/>
        </p:nvSpPr>
        <p:spPr bwMode="auto">
          <a:xfrm>
            <a:off x="7315200" y="3200400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US" altLang="en-US" sz="2400" b="1">
              <a:solidFill>
                <a:srgbClr val="030107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9216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2"/>
          <p:cNvSpPr>
            <a:spLocks noGrp="1" noChangeArrowheads="1"/>
          </p:cNvSpPr>
          <p:nvPr>
            <p:ph idx="1"/>
          </p:nvPr>
        </p:nvSpPr>
        <p:spPr>
          <a:xfrm>
            <a:off x="1816395" y="1612974"/>
            <a:ext cx="7763540" cy="4351338"/>
          </a:xfrm>
        </p:spPr>
        <p:txBody>
          <a:bodyPr>
            <a:normAutofit fontScale="92500" lnSpcReduction="10000"/>
          </a:bodyPr>
          <a:lstStyle/>
          <a:p>
            <a:pPr marL="660400" indent="-660400">
              <a:buNone/>
            </a:pPr>
            <a:r>
              <a:rPr lang="en-US" altLang="en-US" sz="2000" dirty="0">
                <a:solidFill>
                  <a:srgbClr val="0000FF"/>
                </a:solidFill>
              </a:rPr>
              <a:t>Developmental</a:t>
            </a:r>
            <a:r>
              <a:rPr lang="pl-PL" altLang="en-US" sz="2000" dirty="0">
                <a:solidFill>
                  <a:srgbClr val="0000FF"/>
                </a:solidFill>
              </a:rPr>
              <a:t> Controls for </a:t>
            </a:r>
            <a:r>
              <a:rPr lang="pl-PL" altLang="en-US" sz="2000" dirty="0" smtClean="0">
                <a:solidFill>
                  <a:srgbClr val="0000FF"/>
                </a:solidFill>
              </a:rPr>
              <a:t>Security</a:t>
            </a:r>
            <a:endParaRPr lang="pl-PL" altLang="en-US" sz="2000" dirty="0">
              <a:solidFill>
                <a:schemeClr val="bg2"/>
              </a:solidFill>
            </a:endParaRPr>
          </a:p>
          <a:p>
            <a:pPr marL="660400" indent="-660400">
              <a:buNone/>
            </a:pPr>
            <a:endParaRPr lang="pl-PL" altLang="en-US" sz="2000" dirty="0"/>
          </a:p>
          <a:p>
            <a:pPr marL="660400" indent="-660400">
              <a:buNone/>
            </a:pPr>
            <a:r>
              <a:rPr lang="pl-PL" altLang="en-US" dirty="0">
                <a:solidFill>
                  <a:schemeClr val="hlink"/>
                </a:solidFill>
              </a:rPr>
              <a:t>4)</a:t>
            </a:r>
            <a:r>
              <a:rPr lang="pl-PL" altLang="en-US" dirty="0"/>
              <a:t>  </a:t>
            </a:r>
            <a:r>
              <a:rPr lang="en-US" altLang="en-US" sz="2400" dirty="0">
                <a:solidFill>
                  <a:srgbClr val="0000FF"/>
                </a:solidFill>
              </a:rPr>
              <a:t>Good </a:t>
            </a:r>
            <a:r>
              <a:rPr lang="pl-PL" altLang="en-US" sz="2400" dirty="0">
                <a:solidFill>
                  <a:srgbClr val="0000FF"/>
                </a:solidFill>
              </a:rPr>
              <a:t>d</a:t>
            </a:r>
            <a:r>
              <a:rPr lang="en-US" altLang="en-US" sz="2400" dirty="0" err="1">
                <a:solidFill>
                  <a:srgbClr val="0000FF"/>
                </a:solidFill>
              </a:rPr>
              <a:t>esign</a:t>
            </a:r>
            <a:endParaRPr lang="pl-PL" altLang="en-US" sz="2400" dirty="0">
              <a:solidFill>
                <a:srgbClr val="0000FF"/>
              </a:solidFill>
            </a:endParaRPr>
          </a:p>
          <a:p>
            <a:pPr marL="1035050" lvl="1" indent="-577850"/>
            <a:r>
              <a:rPr lang="en-US" altLang="en-US" dirty="0"/>
              <a:t>Good design uses:</a:t>
            </a:r>
            <a:endParaRPr lang="pl-PL" altLang="en-US" dirty="0"/>
          </a:p>
          <a:p>
            <a:pPr marL="1409700" lvl="2" indent="-495300">
              <a:buFont typeface="Wingdings" panose="05000000000000000000" pitchFamily="2" charset="2"/>
              <a:buAutoNum type="romanLcPeriod"/>
            </a:pPr>
            <a:r>
              <a:rPr lang="pl-PL" altLang="en-US" dirty="0" smtClean="0"/>
              <a:t>Modularity / encapsulation / info hiding</a:t>
            </a:r>
          </a:p>
          <a:p>
            <a:pPr marL="1409700" lvl="2" indent="-495300">
              <a:buFont typeface="Wingdings" panose="05000000000000000000" pitchFamily="2" charset="2"/>
              <a:buAutoNum type="romanLcPeriod"/>
            </a:pPr>
            <a:r>
              <a:rPr lang="pl-PL" altLang="en-US" dirty="0" smtClean="0"/>
              <a:t>Fault tolerance</a:t>
            </a:r>
          </a:p>
          <a:p>
            <a:pPr marL="1409700" lvl="2" indent="-495300">
              <a:buFont typeface="Wingdings" panose="05000000000000000000" pitchFamily="2" charset="2"/>
              <a:buAutoNum type="romanLcPeriod"/>
            </a:pPr>
            <a:r>
              <a:rPr lang="pl-PL" altLang="en-US" dirty="0" smtClean="0"/>
              <a:t>Consistent failure handling policies</a:t>
            </a:r>
          </a:p>
          <a:p>
            <a:pPr marL="1409700" lvl="2" indent="-495300">
              <a:buFont typeface="Wingdings" panose="05000000000000000000" pitchFamily="2" charset="2"/>
              <a:buAutoNum type="romanLcPeriod"/>
            </a:pPr>
            <a:r>
              <a:rPr lang="pl-PL" altLang="en-US" dirty="0" smtClean="0"/>
              <a:t>Design rationale and history</a:t>
            </a:r>
          </a:p>
          <a:p>
            <a:pPr marL="1409700" lvl="2" indent="-495300">
              <a:buFont typeface="Wingdings" panose="05000000000000000000" pitchFamily="2" charset="2"/>
              <a:buAutoNum type="romanLcPeriod"/>
            </a:pPr>
            <a:r>
              <a:rPr lang="pl-PL" altLang="en-US" dirty="0" smtClean="0"/>
              <a:t>Design patterns</a:t>
            </a:r>
          </a:p>
          <a:p>
            <a:pPr marL="1409700" lvl="2" indent="-495300"/>
            <a:endParaRPr lang="pl-PL" altLang="en-US" sz="800" dirty="0"/>
          </a:p>
          <a:p>
            <a:pPr marL="1409700" lvl="2" indent="-495300"/>
            <a:endParaRPr lang="pl-PL" altLang="en-US" sz="800" dirty="0"/>
          </a:p>
          <a:p>
            <a:pPr marL="1409700" lvl="2" indent="-495300"/>
            <a:endParaRPr lang="pl-PL" altLang="en-US" sz="800" dirty="0"/>
          </a:p>
          <a:p>
            <a:pPr marL="1409700" lvl="2" indent="-495300"/>
            <a:endParaRPr lang="pl-PL" altLang="en-US" sz="800" dirty="0"/>
          </a:p>
          <a:p>
            <a:pPr marL="660400" indent="-660400">
              <a:buNone/>
            </a:pPr>
            <a:r>
              <a:rPr lang="pl-PL" altLang="en-US" sz="2400" dirty="0">
                <a:solidFill>
                  <a:srgbClr val="0000FF"/>
                </a:solidFill>
              </a:rPr>
              <a:t>i. </a:t>
            </a:r>
            <a:r>
              <a:rPr lang="pl-PL" altLang="en-US" sz="2400" dirty="0"/>
              <a:t> Using</a:t>
            </a:r>
            <a:r>
              <a:rPr lang="en-US" altLang="en-US" sz="2400" dirty="0"/>
              <a:t> </a:t>
            </a:r>
            <a:r>
              <a:rPr lang="pl-PL" altLang="en-US" sz="2400" dirty="0">
                <a:solidFill>
                  <a:srgbClr val="0000FF"/>
                </a:solidFill>
              </a:rPr>
              <a:t>modularity </a:t>
            </a:r>
            <a:r>
              <a:rPr lang="pl-PL" altLang="en-US" sz="2400" dirty="0"/>
              <a:t>/ </a:t>
            </a:r>
            <a:r>
              <a:rPr lang="pl-PL" altLang="en-US" sz="2400" dirty="0">
                <a:solidFill>
                  <a:srgbClr val="0000FF"/>
                </a:solidFill>
              </a:rPr>
              <a:t>encapsulation </a:t>
            </a:r>
            <a:r>
              <a:rPr lang="pl-PL" altLang="en-US" sz="2400" dirty="0"/>
              <a:t>/</a:t>
            </a:r>
            <a:r>
              <a:rPr lang="pl-PL" altLang="en-US" sz="2400" dirty="0">
                <a:solidFill>
                  <a:srgbClr val="0000FF"/>
                </a:solidFill>
              </a:rPr>
              <a:t> info hiding</a:t>
            </a:r>
            <a:r>
              <a:rPr lang="en-US" altLang="en-US" sz="2400" dirty="0"/>
              <a:t> </a:t>
            </a:r>
            <a:endParaRPr lang="pl-PL" altLang="en-US" sz="2400" dirty="0"/>
          </a:p>
          <a:p>
            <a:pPr marL="1035050" lvl="1" indent="-577850">
              <a:buNone/>
            </a:pPr>
            <a:r>
              <a:rPr lang="pl-PL" altLang="en-US" dirty="0"/>
              <a:t>	</a:t>
            </a:r>
            <a:r>
              <a:rPr lang="pl-PL" altLang="en-US" dirty="0">
                <a:solidFill>
                  <a:srgbClr val="777777"/>
                </a:solidFill>
              </a:rPr>
              <a:t>- </a:t>
            </a:r>
            <a:r>
              <a:rPr lang="pl-PL" altLang="en-US" dirty="0"/>
              <a:t>as discussed above</a:t>
            </a:r>
          </a:p>
          <a:p>
            <a:pPr marL="660400" indent="-660400"/>
            <a:endParaRPr lang="pl-PL" altLang="en-US" sz="2400" dirty="0"/>
          </a:p>
          <a:p>
            <a:pPr marL="1784350" lvl="3" indent="-412750"/>
            <a:endParaRPr lang="en-US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113407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eaLnBrk="1" hangingPunct="1">
              <a:lnSpc>
                <a:spcPct val="90000"/>
              </a:lnSpc>
              <a:buSzTx/>
              <a:buFont typeface="Wingdings" panose="05000000000000000000" pitchFamily="2" charset="2"/>
              <a:buNone/>
            </a:pPr>
            <a:r>
              <a:rPr lang="en-US" altLang="en-US" sz="2000" dirty="0">
                <a:solidFill>
                  <a:srgbClr val="0000FF"/>
                </a:solidFill>
              </a:rPr>
              <a:t>Developmental</a:t>
            </a:r>
            <a:r>
              <a:rPr lang="pl-PL" altLang="en-US" sz="2000" dirty="0">
                <a:solidFill>
                  <a:srgbClr val="0000FF"/>
                </a:solidFill>
              </a:rPr>
              <a:t> Controls for </a:t>
            </a:r>
            <a:r>
              <a:rPr lang="pl-PL" altLang="en-US" sz="2000" dirty="0" smtClean="0">
                <a:solidFill>
                  <a:srgbClr val="0000FF"/>
                </a:solidFill>
              </a:rPr>
              <a:t>Security</a:t>
            </a:r>
            <a:endParaRPr lang="en-US" altLang="en-US" sz="2000" dirty="0">
              <a:solidFill>
                <a:srgbClr val="0000FF"/>
              </a:solidFill>
            </a:endParaRPr>
          </a:p>
          <a:p>
            <a:pPr eaLnBrk="1" hangingPunct="1">
              <a:lnSpc>
                <a:spcPct val="90000"/>
              </a:lnSpc>
              <a:buSzTx/>
              <a:buFont typeface="Wingdings" panose="05000000000000000000" pitchFamily="2" charset="2"/>
              <a:buNone/>
            </a:pPr>
            <a:endParaRPr lang="pl-PL" altLang="en-US" sz="800" dirty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altLang="en-US" sz="2000" dirty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pl-PL" altLang="en-US" sz="2400" dirty="0">
                <a:solidFill>
                  <a:srgbClr val="0000FF"/>
                </a:solidFill>
              </a:rPr>
              <a:t>ii.  </a:t>
            </a:r>
            <a:r>
              <a:rPr lang="pl-PL" altLang="en-US" sz="2400" dirty="0"/>
              <a:t>Using</a:t>
            </a:r>
            <a:r>
              <a:rPr lang="pl-PL" altLang="en-US" sz="2400" dirty="0">
                <a:solidFill>
                  <a:srgbClr val="0000FF"/>
                </a:solidFill>
              </a:rPr>
              <a:t> </a:t>
            </a:r>
            <a:r>
              <a:rPr lang="en-US" altLang="en-US" sz="2400" dirty="0">
                <a:solidFill>
                  <a:srgbClr val="0000FF"/>
                </a:solidFill>
              </a:rPr>
              <a:t>fault tolerance </a:t>
            </a:r>
            <a:r>
              <a:rPr lang="en-US" altLang="en-US" sz="2400" dirty="0"/>
              <a:t>for reliability and security</a:t>
            </a:r>
          </a:p>
          <a:p>
            <a:pPr lvl="1" eaLnBrk="1" hangingPunct="1"/>
            <a:r>
              <a:rPr lang="en-US" altLang="en-US" dirty="0"/>
              <a:t>S</a:t>
            </a:r>
            <a:r>
              <a:rPr lang="pl-PL" altLang="en-US" dirty="0"/>
              <a:t>ystem tolerates component failures</a:t>
            </a:r>
            <a:endParaRPr lang="en-US" altLang="en-US" dirty="0"/>
          </a:p>
          <a:p>
            <a:pPr lvl="1" eaLnBrk="1" hangingPunct="1"/>
            <a:r>
              <a:rPr lang="en-US" altLang="en-US" dirty="0">
                <a:solidFill>
                  <a:srgbClr val="0000FF"/>
                </a:solidFill>
              </a:rPr>
              <a:t>System more reliable than any of its components</a:t>
            </a:r>
          </a:p>
          <a:p>
            <a:pPr lvl="2" eaLnBrk="1" hangingPunct="1">
              <a:spcBef>
                <a:spcPct val="0"/>
              </a:spcBef>
            </a:pPr>
            <a:r>
              <a:rPr lang="en-US" altLang="en-US" dirty="0"/>
              <a:t>Different than for security, where system is as secure as its weakest component</a:t>
            </a:r>
          </a:p>
          <a:p>
            <a:pPr lvl="2" eaLnBrk="1" hangingPunct="1">
              <a:lnSpc>
                <a:spcPct val="90000"/>
              </a:lnSpc>
              <a:spcBef>
                <a:spcPct val="0"/>
              </a:spcBef>
            </a:pPr>
            <a:endParaRPr lang="en-US" altLang="en-US" dirty="0" smtClean="0"/>
          </a:p>
          <a:p>
            <a:pPr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altLang="en-US" sz="2400" dirty="0"/>
              <a:t>Fault-tolerant approach:</a:t>
            </a:r>
          </a:p>
          <a:p>
            <a:pPr lvl="1" eaLnBrk="1" hangingPunct="1"/>
            <a:r>
              <a:rPr lang="en-US" altLang="en-US" dirty="0"/>
              <a:t>Anticipate faults	     </a:t>
            </a:r>
            <a:r>
              <a:rPr lang="en-US" altLang="en-US" sz="1800" dirty="0">
                <a:solidFill>
                  <a:srgbClr val="777777"/>
                </a:solidFill>
              </a:rPr>
              <a:t>(car: anticipate having a flat tire)</a:t>
            </a:r>
            <a:endParaRPr lang="pl-PL" altLang="en-US" sz="1800" dirty="0">
              <a:solidFill>
                <a:srgbClr val="777777"/>
              </a:solidFill>
            </a:endParaRPr>
          </a:p>
          <a:p>
            <a:pPr lvl="2" eaLnBrk="1" hangingPunct="1"/>
            <a:r>
              <a:rPr lang="pl-PL" altLang="en-US" dirty="0" smtClean="0">
                <a:solidFill>
                  <a:srgbClr val="0000FF"/>
                </a:solidFill>
              </a:rPr>
              <a:t>Active fault detection</a:t>
            </a:r>
            <a:r>
              <a:rPr lang="pl-PL" altLang="en-US" dirty="0" smtClean="0"/>
              <a:t> rather than </a:t>
            </a:r>
            <a:r>
              <a:rPr lang="pl-PL" altLang="en-US" dirty="0" smtClean="0">
                <a:solidFill>
                  <a:srgbClr val="0000FF"/>
                </a:solidFill>
              </a:rPr>
              <a:t>pasive fault detection</a:t>
            </a:r>
            <a:r>
              <a:rPr lang="pl-PL" altLang="en-US" dirty="0" smtClean="0"/>
              <a:t> </a:t>
            </a:r>
          </a:p>
          <a:p>
            <a:pPr lvl="2" eaLnBrk="1" hangingPunct="1"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pl-PL" altLang="en-US" dirty="0" smtClean="0">
                <a:solidFill>
                  <a:srgbClr val="777777"/>
                </a:solidFill>
              </a:rPr>
              <a:t>	</a:t>
            </a:r>
            <a:r>
              <a:rPr lang="pl-PL" altLang="en-US" dirty="0">
                <a:solidFill>
                  <a:srgbClr val="777777"/>
                </a:solidFill>
              </a:rPr>
              <a:t>(e.g., by use of mutual suspicion: active input data checking)</a:t>
            </a:r>
            <a:endParaRPr lang="en-US" altLang="en-US" dirty="0"/>
          </a:p>
          <a:p>
            <a:pPr lvl="1" eaLnBrk="1" hangingPunct="1"/>
            <a:r>
              <a:rPr lang="en-US" altLang="en-US" dirty="0"/>
              <a:t>Use </a:t>
            </a:r>
            <a:r>
              <a:rPr lang="en-US" altLang="en-US" dirty="0" err="1"/>
              <a:t>redundan</a:t>
            </a:r>
            <a:r>
              <a:rPr lang="pl-PL" altLang="en-US" dirty="0"/>
              <a:t>cy</a:t>
            </a:r>
            <a:r>
              <a:rPr lang="en-US" altLang="en-US" dirty="0"/>
              <a:t>             </a:t>
            </a:r>
            <a:r>
              <a:rPr lang="en-US" altLang="en-US" sz="1800" dirty="0">
                <a:solidFill>
                  <a:srgbClr val="777777"/>
                </a:solidFill>
              </a:rPr>
              <a:t>(car: have a spare tire)</a:t>
            </a:r>
            <a:endParaRPr lang="en-US" altLang="en-US" sz="1800" dirty="0"/>
          </a:p>
          <a:p>
            <a:pPr lvl="1" eaLnBrk="1" hangingPunct="1"/>
            <a:r>
              <a:rPr lang="en-US" altLang="en-US" dirty="0"/>
              <a:t>Isolate damage</a:t>
            </a:r>
          </a:p>
          <a:p>
            <a:pPr lvl="1" eaLnBrk="1" hangingPunct="1"/>
            <a:r>
              <a:rPr lang="en-US" altLang="en-US" dirty="0"/>
              <a:t>Minimize disruption        </a:t>
            </a:r>
            <a:r>
              <a:rPr lang="en-US" altLang="en-US" sz="1800" dirty="0">
                <a:solidFill>
                  <a:srgbClr val="777777"/>
                </a:solidFill>
              </a:rPr>
              <a:t>(car: replace flat tire, continue your trip)</a:t>
            </a:r>
            <a:endParaRPr lang="pl-PL" altLang="en-US" sz="1800" dirty="0">
              <a:solidFill>
                <a:srgbClr val="77777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7527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Rectangle 2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eaLnBrk="1" hangingPunct="1">
              <a:buSzTx/>
              <a:buFont typeface="Wingdings" panose="05000000000000000000" pitchFamily="2" charset="2"/>
              <a:buNone/>
            </a:pPr>
            <a:r>
              <a:rPr lang="en-US" altLang="en-US" sz="2000" dirty="0" smtClean="0">
                <a:solidFill>
                  <a:srgbClr val="0000FF"/>
                </a:solidFill>
              </a:rPr>
              <a:t>Developmental</a:t>
            </a:r>
            <a:r>
              <a:rPr lang="pl-PL" altLang="en-US" sz="2000" dirty="0" smtClean="0">
                <a:solidFill>
                  <a:srgbClr val="0000FF"/>
                </a:solidFill>
              </a:rPr>
              <a:t> </a:t>
            </a:r>
            <a:r>
              <a:rPr lang="pl-PL" altLang="en-US" sz="2000" dirty="0">
                <a:solidFill>
                  <a:srgbClr val="0000FF"/>
                </a:solidFill>
              </a:rPr>
              <a:t>Controls for Security (11)</a:t>
            </a:r>
            <a:endParaRPr lang="pl-PL" altLang="en-US" sz="2000" dirty="0">
              <a:solidFill>
                <a:schemeClr val="bg2"/>
              </a:solidFill>
            </a:endParaRPr>
          </a:p>
          <a:p>
            <a:pPr eaLnBrk="1" hangingPunct="1">
              <a:buSzTx/>
              <a:buFont typeface="Wingdings" panose="05000000000000000000" pitchFamily="2" charset="2"/>
              <a:buNone/>
            </a:pPr>
            <a:endParaRPr lang="pl-PL" altLang="en-US" sz="800" dirty="0"/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pl-PL" altLang="en-US" sz="2000" dirty="0">
                <a:solidFill>
                  <a:srgbClr val="777777"/>
                </a:solidFill>
              </a:rPr>
              <a:t>4)  </a:t>
            </a:r>
            <a:r>
              <a:rPr lang="en-US" altLang="en-US" sz="2000" dirty="0">
                <a:solidFill>
                  <a:srgbClr val="777777"/>
                </a:solidFill>
              </a:rPr>
              <a:t>Good </a:t>
            </a:r>
            <a:r>
              <a:rPr lang="pl-PL" altLang="en-US" sz="2000" dirty="0">
                <a:solidFill>
                  <a:srgbClr val="777777"/>
                </a:solidFill>
              </a:rPr>
              <a:t>d</a:t>
            </a:r>
            <a:r>
              <a:rPr lang="en-US" altLang="en-US" sz="2000" dirty="0" err="1">
                <a:solidFill>
                  <a:srgbClr val="777777"/>
                </a:solidFill>
              </a:rPr>
              <a:t>esign</a:t>
            </a:r>
            <a:r>
              <a:rPr lang="pl-PL" altLang="en-US" sz="2000" dirty="0">
                <a:solidFill>
                  <a:srgbClr val="777777"/>
                </a:solidFill>
              </a:rPr>
              <a:t> – cont.2</a:t>
            </a:r>
            <a:endParaRPr lang="en-US" altLang="en-US" sz="2000" dirty="0"/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pl-PL" altLang="en-US" sz="2400" dirty="0">
                <a:solidFill>
                  <a:srgbClr val="0000FF"/>
                </a:solidFill>
              </a:rPr>
              <a:t>iii.</a:t>
            </a:r>
            <a:r>
              <a:rPr lang="pl-PL" altLang="en-US" sz="2400" dirty="0"/>
              <a:t>  Using </a:t>
            </a:r>
            <a:r>
              <a:rPr lang="pl-PL" altLang="en-US" sz="2400" dirty="0">
                <a:solidFill>
                  <a:srgbClr val="0000FF"/>
                </a:solidFill>
              </a:rPr>
              <a:t>c</a:t>
            </a:r>
            <a:r>
              <a:rPr lang="en-US" altLang="en-US" sz="2400" dirty="0" err="1">
                <a:solidFill>
                  <a:srgbClr val="0000FF"/>
                </a:solidFill>
              </a:rPr>
              <a:t>onsistent</a:t>
            </a:r>
            <a:r>
              <a:rPr lang="en-US" altLang="en-US" sz="2400" dirty="0">
                <a:solidFill>
                  <a:srgbClr val="0000FF"/>
                </a:solidFill>
              </a:rPr>
              <a:t> failure</a:t>
            </a:r>
            <a:r>
              <a:rPr lang="pl-PL" altLang="en-US" sz="2400" dirty="0">
                <a:solidFill>
                  <a:srgbClr val="0000FF"/>
                </a:solidFill>
              </a:rPr>
              <a:t> </a:t>
            </a:r>
            <a:r>
              <a:rPr lang="en-US" altLang="en-US" sz="2400" dirty="0">
                <a:solidFill>
                  <a:srgbClr val="0000FF"/>
                </a:solidFill>
              </a:rPr>
              <a:t>handling </a:t>
            </a:r>
            <a:r>
              <a:rPr lang="pl-PL" altLang="en-US" sz="2400" dirty="0">
                <a:solidFill>
                  <a:srgbClr val="0000FF"/>
                </a:solidFill>
              </a:rPr>
              <a:t>policies</a:t>
            </a:r>
            <a:endParaRPr lang="en-US" altLang="en-US" sz="2400" dirty="0">
              <a:solidFill>
                <a:srgbClr val="0000FF"/>
              </a:solidFill>
            </a:endParaRPr>
          </a:p>
          <a:p>
            <a:pPr lvl="1" eaLnBrk="1" hangingPunct="1"/>
            <a:r>
              <a:rPr lang="pl-PL" altLang="en-US" dirty="0"/>
              <a:t>Each failure handled by one of 3 ways:</a:t>
            </a:r>
          </a:p>
          <a:p>
            <a:pPr lvl="2" eaLnBrk="1" hangingPunct="1"/>
            <a:r>
              <a:rPr lang="en-US" altLang="en-US" dirty="0" smtClean="0">
                <a:solidFill>
                  <a:srgbClr val="0000FF"/>
                </a:solidFill>
              </a:rPr>
              <a:t>Retrying</a:t>
            </a:r>
            <a:endParaRPr lang="pl-PL" altLang="en-US" dirty="0" smtClean="0">
              <a:solidFill>
                <a:srgbClr val="0000FF"/>
              </a:solidFill>
            </a:endParaRPr>
          </a:p>
          <a:p>
            <a:pPr lvl="3" eaLnBrk="1" hangingPunct="1"/>
            <a:r>
              <a:rPr lang="pl-PL" altLang="en-US" dirty="0" smtClean="0"/>
              <a:t>Restore previous state, redo service using different „path” </a:t>
            </a:r>
          </a:p>
          <a:p>
            <a:pPr lvl="4" eaLnBrk="1" hangingPunct="1">
              <a:spcBef>
                <a:spcPct val="0"/>
              </a:spcBef>
            </a:pPr>
            <a:r>
              <a:rPr lang="pl-PL" altLang="en-US" dirty="0" smtClean="0"/>
              <a:t>E.g., use secondary code instead of primary code</a:t>
            </a:r>
            <a:endParaRPr lang="en-US" altLang="en-US" dirty="0" smtClean="0"/>
          </a:p>
          <a:p>
            <a:pPr lvl="2" eaLnBrk="1" hangingPunct="1"/>
            <a:r>
              <a:rPr lang="en-US" altLang="en-US" dirty="0" smtClean="0">
                <a:solidFill>
                  <a:srgbClr val="0000FF"/>
                </a:solidFill>
              </a:rPr>
              <a:t>Correcting</a:t>
            </a:r>
            <a:endParaRPr lang="pl-PL" altLang="en-US" dirty="0" smtClean="0">
              <a:solidFill>
                <a:srgbClr val="0000FF"/>
              </a:solidFill>
            </a:endParaRPr>
          </a:p>
          <a:p>
            <a:pPr lvl="3" eaLnBrk="1" hangingPunct="1"/>
            <a:r>
              <a:rPr lang="pl-PL" altLang="en-US" dirty="0" smtClean="0"/>
              <a:t>Restore previous state, correct sth, run service using the same code as before</a:t>
            </a:r>
            <a:endParaRPr lang="en-US" altLang="en-US" dirty="0" smtClean="0"/>
          </a:p>
          <a:p>
            <a:pPr lvl="2" eaLnBrk="1" hangingPunct="1"/>
            <a:r>
              <a:rPr lang="en-US" altLang="en-US" dirty="0" smtClean="0">
                <a:solidFill>
                  <a:srgbClr val="0000FF"/>
                </a:solidFill>
              </a:rPr>
              <a:t>Reporting</a:t>
            </a:r>
            <a:endParaRPr lang="pl-PL" altLang="en-US" dirty="0" smtClean="0">
              <a:solidFill>
                <a:srgbClr val="0000FF"/>
              </a:solidFill>
            </a:endParaRPr>
          </a:p>
          <a:p>
            <a:pPr lvl="3" eaLnBrk="1" hangingPunct="1"/>
            <a:r>
              <a:rPr lang="pl-PL" altLang="en-US" dirty="0" smtClean="0"/>
              <a:t>Restore previous state, report failure to error handler, don’t rerun service</a:t>
            </a:r>
          </a:p>
          <a:p>
            <a:pPr lvl="3" eaLnBrk="1" hangingPunct="1"/>
            <a:endParaRPr lang="pl-PL" altLang="en-US" sz="800" dirty="0"/>
          </a:p>
          <a:p>
            <a:pPr eaLnBrk="1" hangingPunct="1"/>
            <a:r>
              <a:rPr lang="pl-PL" altLang="en-US" sz="2400" dirty="0"/>
              <a:t>Example — How fault-tolerance enhances security</a:t>
            </a:r>
          </a:p>
          <a:p>
            <a:pPr lvl="1" eaLnBrk="1" hangingPunct="1"/>
            <a:r>
              <a:rPr lang="pl-PL" altLang="en-US" dirty="0"/>
              <a:t>If security fault destroys important data </a:t>
            </a:r>
            <a:r>
              <a:rPr lang="pl-PL" altLang="en-US" sz="2000" dirty="0">
                <a:solidFill>
                  <a:srgbClr val="777777"/>
                </a:solidFill>
              </a:rPr>
              <a:t>(availability in CI</a:t>
            </a:r>
            <a:r>
              <a:rPr lang="pl-PL" altLang="en-US" sz="2000" dirty="0">
                <a:solidFill>
                  <a:srgbClr val="3366FF"/>
                </a:solidFill>
              </a:rPr>
              <a:t>A</a:t>
            </a:r>
            <a:r>
              <a:rPr lang="pl-PL" altLang="en-US" sz="2000" dirty="0">
                <a:solidFill>
                  <a:srgbClr val="777777"/>
                </a:solidFill>
              </a:rPr>
              <a:t>)</a:t>
            </a:r>
            <a:r>
              <a:rPr lang="pl-PL" altLang="en-US" dirty="0"/>
              <a:t>, use f-t to revert to backup data </a:t>
            </a:r>
            <a:r>
              <a:rPr lang="pl-PL" altLang="en-US" dirty="0" smtClean="0"/>
              <a:t>set</a:t>
            </a:r>
            <a:endParaRPr lang="ar-EG" altLang="en-US" dirty="0" smtClean="0"/>
          </a:p>
          <a:p>
            <a:pPr lvl="1"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965769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>
              <a:buNone/>
            </a:pPr>
            <a:r>
              <a:rPr lang="en-US" altLang="en-US" sz="2400" dirty="0" smtClean="0">
                <a:solidFill>
                  <a:srgbClr val="0000FF"/>
                </a:solidFill>
              </a:rPr>
              <a:t> </a:t>
            </a:r>
            <a:r>
              <a:rPr lang="en-US" altLang="en-US" sz="2000" dirty="0">
                <a:solidFill>
                  <a:srgbClr val="0000FF"/>
                </a:solidFill>
              </a:rPr>
              <a:t>Developmental</a:t>
            </a:r>
            <a:r>
              <a:rPr lang="pl-PL" altLang="en-US" sz="2000" dirty="0">
                <a:solidFill>
                  <a:srgbClr val="0000FF"/>
                </a:solidFill>
              </a:rPr>
              <a:t> Controls for Security (12)</a:t>
            </a:r>
            <a:endParaRPr lang="pl-PL" altLang="en-US" sz="2000" dirty="0">
              <a:solidFill>
                <a:schemeClr val="bg2"/>
              </a:solidFill>
            </a:endParaRPr>
          </a:p>
          <a:p>
            <a:pPr marL="609600" indent="-609600">
              <a:buNone/>
            </a:pPr>
            <a:endParaRPr lang="pl-PL" altLang="en-US" sz="800" dirty="0"/>
          </a:p>
          <a:p>
            <a:pPr marL="609600" indent="-609600">
              <a:buNone/>
            </a:pPr>
            <a:r>
              <a:rPr lang="pl-PL" altLang="en-US" sz="2000" dirty="0">
                <a:solidFill>
                  <a:srgbClr val="777777"/>
                </a:solidFill>
              </a:rPr>
              <a:t>4) </a:t>
            </a:r>
            <a:r>
              <a:rPr lang="en-US" altLang="en-US" sz="2000" dirty="0">
                <a:solidFill>
                  <a:srgbClr val="777777"/>
                </a:solidFill>
              </a:rPr>
              <a:t>Good </a:t>
            </a:r>
            <a:r>
              <a:rPr lang="pl-PL" altLang="en-US" sz="2000" dirty="0">
                <a:solidFill>
                  <a:srgbClr val="777777"/>
                </a:solidFill>
              </a:rPr>
              <a:t>d</a:t>
            </a:r>
            <a:r>
              <a:rPr lang="en-US" altLang="en-US" sz="2000" dirty="0" err="1">
                <a:solidFill>
                  <a:srgbClr val="777777"/>
                </a:solidFill>
              </a:rPr>
              <a:t>esign</a:t>
            </a:r>
            <a:r>
              <a:rPr lang="pl-PL" altLang="en-US" sz="2000" dirty="0">
                <a:solidFill>
                  <a:srgbClr val="777777"/>
                </a:solidFill>
              </a:rPr>
              <a:t> – cont.3</a:t>
            </a:r>
            <a:endParaRPr lang="pl-PL" altLang="en-US" dirty="0" smtClean="0"/>
          </a:p>
          <a:p>
            <a:pPr marL="609600" indent="-609600">
              <a:buNone/>
            </a:pPr>
            <a:r>
              <a:rPr lang="pl-PL" altLang="en-US" sz="2400" dirty="0">
                <a:solidFill>
                  <a:srgbClr val="0000FF"/>
                </a:solidFill>
              </a:rPr>
              <a:t>iv.</a:t>
            </a:r>
            <a:r>
              <a:rPr lang="pl-PL" altLang="en-US" sz="2400" dirty="0"/>
              <a:t>  Using</a:t>
            </a:r>
            <a:r>
              <a:rPr lang="en-US" altLang="en-US" sz="2400" dirty="0">
                <a:solidFill>
                  <a:srgbClr val="0000FF"/>
                </a:solidFill>
              </a:rPr>
              <a:t> design rationale and history</a:t>
            </a:r>
            <a:endParaRPr lang="en-US" altLang="en-US" sz="2400" dirty="0">
              <a:solidFill>
                <a:schemeClr val="bg2"/>
              </a:solidFill>
            </a:endParaRPr>
          </a:p>
          <a:p>
            <a:pPr marL="990600" lvl="1" indent="-533400"/>
            <a:r>
              <a:rPr lang="pl-PL" altLang="en-US" dirty="0"/>
              <a:t>Knowing it (incl. knowing design rationale and history for security mechanisms) helps developers modifying or maintaining system</a:t>
            </a:r>
            <a:endParaRPr lang="pl-PL" altLang="en-US" dirty="0">
              <a:solidFill>
                <a:srgbClr val="0000FF"/>
              </a:solidFill>
            </a:endParaRPr>
          </a:p>
          <a:p>
            <a:pPr marL="609600" indent="-609600">
              <a:buNone/>
            </a:pPr>
            <a:endParaRPr lang="en-US" altLang="en-US" sz="800" dirty="0"/>
          </a:p>
          <a:p>
            <a:pPr marL="609600" indent="-609600">
              <a:buNone/>
            </a:pPr>
            <a:r>
              <a:rPr lang="pl-PL" altLang="en-US" sz="2400" dirty="0">
                <a:solidFill>
                  <a:srgbClr val="0000FF"/>
                </a:solidFill>
              </a:rPr>
              <a:t>v.</a:t>
            </a:r>
            <a:r>
              <a:rPr lang="pl-PL" altLang="en-US" sz="2400" dirty="0"/>
              <a:t>  </a:t>
            </a:r>
            <a:r>
              <a:rPr lang="en-US" altLang="en-US" sz="2400" dirty="0"/>
              <a:t>Us</a:t>
            </a:r>
            <a:r>
              <a:rPr lang="pl-PL" altLang="en-US" sz="2400" dirty="0"/>
              <a:t>ing</a:t>
            </a:r>
            <a:r>
              <a:rPr lang="en-US" altLang="en-US" sz="2400" dirty="0"/>
              <a:t> </a:t>
            </a:r>
            <a:r>
              <a:rPr lang="en-US" altLang="en-US" sz="2400" dirty="0">
                <a:solidFill>
                  <a:srgbClr val="0000FF"/>
                </a:solidFill>
              </a:rPr>
              <a:t>design patterns</a:t>
            </a:r>
            <a:endParaRPr lang="en-US" altLang="en-US" sz="2400" dirty="0">
              <a:solidFill>
                <a:schemeClr val="bg2"/>
              </a:solidFill>
            </a:endParaRPr>
          </a:p>
          <a:p>
            <a:pPr marL="990600" lvl="1" indent="-533400"/>
            <a:r>
              <a:rPr lang="pl-PL" altLang="en-US" dirty="0"/>
              <a:t>Knowing it enables looking for patterns showing what works best in which </a:t>
            </a:r>
            <a:r>
              <a:rPr lang="pl-PL" altLang="en-US" dirty="0" smtClean="0"/>
              <a:t>situation</a:t>
            </a:r>
            <a:endParaRPr lang="ar-EG" altLang="en-US" dirty="0" smtClean="0"/>
          </a:p>
          <a:p>
            <a:pPr marL="990600" lvl="1" indent="-533400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26871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SzTx/>
              <a:buFont typeface="Wingdings" panose="05000000000000000000" pitchFamily="2" charset="2"/>
              <a:buNone/>
            </a:pPr>
            <a:r>
              <a:rPr lang="en-US" altLang="en-US" sz="2000" dirty="0">
                <a:solidFill>
                  <a:srgbClr val="0000FF"/>
                </a:solidFill>
              </a:rPr>
              <a:t>Developmental</a:t>
            </a:r>
            <a:r>
              <a:rPr lang="pl-PL" altLang="en-US" sz="2000" dirty="0">
                <a:solidFill>
                  <a:srgbClr val="0000FF"/>
                </a:solidFill>
              </a:rPr>
              <a:t> Controls for </a:t>
            </a:r>
            <a:r>
              <a:rPr lang="pl-PL" altLang="en-US" sz="2000" dirty="0" smtClean="0">
                <a:solidFill>
                  <a:srgbClr val="0000FF"/>
                </a:solidFill>
              </a:rPr>
              <a:t>Security</a:t>
            </a:r>
            <a:endParaRPr lang="pl-PL" altLang="en-US" sz="800" dirty="0"/>
          </a:p>
          <a:p>
            <a:pPr eaLnBrk="1" hangingPunct="1"/>
            <a:r>
              <a:rPr lang="en-US" altLang="en-US" sz="2400" dirty="0"/>
              <a:t>Value of Good Design </a:t>
            </a:r>
            <a:endParaRPr lang="pl-PL" altLang="en-US" sz="2400" dirty="0"/>
          </a:p>
          <a:p>
            <a:pPr lvl="1" eaLnBrk="1" hangingPunct="1"/>
            <a:r>
              <a:rPr lang="en-US" altLang="en-US" dirty="0"/>
              <a:t>Easy maintenance</a:t>
            </a:r>
          </a:p>
          <a:p>
            <a:pPr lvl="1" eaLnBrk="1" hangingPunct="1"/>
            <a:r>
              <a:rPr lang="en-US" altLang="en-US" dirty="0"/>
              <a:t>Understandability</a:t>
            </a:r>
          </a:p>
          <a:p>
            <a:pPr lvl="1" eaLnBrk="1" hangingPunct="1"/>
            <a:r>
              <a:rPr lang="en-US" altLang="en-US" dirty="0"/>
              <a:t>Reuse</a:t>
            </a:r>
          </a:p>
          <a:p>
            <a:pPr lvl="1" eaLnBrk="1" hangingPunct="1"/>
            <a:r>
              <a:rPr lang="en-US" altLang="en-US" dirty="0"/>
              <a:t>Correctness</a:t>
            </a:r>
          </a:p>
          <a:p>
            <a:pPr lvl="1" eaLnBrk="1" hangingPunct="1"/>
            <a:r>
              <a:rPr lang="pl-PL" altLang="en-US" dirty="0"/>
              <a:t>Better t</a:t>
            </a:r>
            <a:r>
              <a:rPr lang="en-US" altLang="en-US" dirty="0" err="1"/>
              <a:t>esting</a:t>
            </a:r>
            <a:endParaRPr lang="en-US" altLang="en-US" dirty="0"/>
          </a:p>
          <a:p>
            <a:pPr lvl="1" eaLnBrk="1" hangingPunct="1"/>
            <a:endParaRPr lang="en-US" altLang="en-US" dirty="0">
              <a:solidFill>
                <a:srgbClr val="777777"/>
              </a:solidFill>
            </a:endParaRPr>
          </a:p>
          <a:p>
            <a:pPr lvl="1" eaLnBrk="1" hangingPunct="1">
              <a:buFont typeface="Wingdings" panose="05000000000000000000" pitchFamily="2" charset="2"/>
              <a:buNone/>
            </a:pPr>
            <a:r>
              <a:rPr lang="en-US" altLang="en-US" dirty="0"/>
              <a:t>	</a:t>
            </a:r>
            <a:r>
              <a:rPr lang="en-US" altLang="en-US" dirty="0">
                <a:solidFill>
                  <a:srgbClr val="0000FF"/>
                </a:solidFill>
              </a:rPr>
              <a:t>=&gt; translates into (saving) BIG bucks !</a:t>
            </a:r>
          </a:p>
        </p:txBody>
      </p:sp>
    </p:spTree>
    <p:extLst>
      <p:ext uri="{BB962C8B-B14F-4D97-AF65-F5344CB8AC3E}">
        <p14:creationId xmlns:p14="http://schemas.microsoft.com/office/powerpoint/2010/main" val="2179266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SzTx/>
              <a:buFont typeface="Wingdings" panose="05000000000000000000" pitchFamily="2" charset="2"/>
              <a:buNone/>
            </a:pPr>
            <a:r>
              <a:rPr lang="en-US" altLang="en-US" sz="2000" dirty="0" smtClean="0">
                <a:solidFill>
                  <a:srgbClr val="0000FF"/>
                </a:solidFill>
              </a:rPr>
              <a:t> </a:t>
            </a:r>
            <a:r>
              <a:rPr lang="en-US" altLang="en-US" sz="2000" dirty="0">
                <a:solidFill>
                  <a:srgbClr val="0000FF"/>
                </a:solidFill>
              </a:rPr>
              <a:t>Developmental</a:t>
            </a:r>
            <a:r>
              <a:rPr lang="pl-PL" altLang="en-US" sz="2000" dirty="0">
                <a:solidFill>
                  <a:srgbClr val="0000FF"/>
                </a:solidFill>
              </a:rPr>
              <a:t> Controls for Security (14)</a:t>
            </a:r>
            <a:endParaRPr lang="pl-PL" altLang="en-US" sz="2000" dirty="0">
              <a:solidFill>
                <a:schemeClr val="bg2"/>
              </a:solidFill>
            </a:endParaRPr>
          </a:p>
          <a:p>
            <a:pPr eaLnBrk="1" hangingPunct="1">
              <a:buSzTx/>
              <a:buFont typeface="Wingdings" panose="05000000000000000000" pitchFamily="2" charset="2"/>
              <a:buNone/>
            </a:pPr>
            <a:endParaRPr lang="pl-PL" altLang="en-US" sz="800" dirty="0"/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pl-PL" altLang="en-US" sz="2400" dirty="0">
                <a:solidFill>
                  <a:schemeClr val="hlink"/>
                </a:solidFill>
              </a:rPr>
              <a:t>5)</a:t>
            </a:r>
            <a:r>
              <a:rPr lang="pl-PL" altLang="en-US" sz="2400" dirty="0"/>
              <a:t>  </a:t>
            </a:r>
            <a:r>
              <a:rPr lang="pl-PL" altLang="en-US" sz="2400" dirty="0">
                <a:solidFill>
                  <a:srgbClr val="0000FF"/>
                </a:solidFill>
              </a:rPr>
              <a:t>Risk prediction &amp; management</a:t>
            </a:r>
          </a:p>
          <a:p>
            <a:pPr lvl="1" eaLnBrk="1" hangingPunct="1"/>
            <a:r>
              <a:rPr lang="pl-PL" altLang="en-US" dirty="0"/>
              <a:t>Predict and manage risks involved in system development and deployment</a:t>
            </a:r>
          </a:p>
          <a:p>
            <a:pPr lvl="2" eaLnBrk="1" hangingPunct="1"/>
            <a:r>
              <a:rPr lang="pl-PL" altLang="en-US" dirty="0" smtClean="0"/>
              <a:t>Make plans to handle unwelcome events should they occur</a:t>
            </a:r>
          </a:p>
          <a:p>
            <a:pPr lvl="1" eaLnBrk="1" hangingPunct="1"/>
            <a:r>
              <a:rPr lang="pl-PL" altLang="en-US" dirty="0"/>
              <a:t>Risk prediction/mgmt are esp. important  for security</a:t>
            </a:r>
          </a:p>
          <a:p>
            <a:pPr lvl="2" eaLnBrk="1" hangingPunct="1"/>
            <a:r>
              <a:rPr lang="pl-PL" altLang="en-US" dirty="0" smtClean="0"/>
              <a:t>Bec. unwelcome </a:t>
            </a:r>
            <a:r>
              <a:rPr lang="en-US" altLang="en-US" dirty="0" smtClean="0"/>
              <a:t>and rare </a:t>
            </a:r>
            <a:r>
              <a:rPr lang="pl-PL" altLang="en-US" dirty="0" smtClean="0"/>
              <a:t>events can have security consequences</a:t>
            </a:r>
          </a:p>
          <a:p>
            <a:pPr lvl="1" eaLnBrk="1" hangingPunct="1"/>
            <a:r>
              <a:rPr lang="pl-PL" altLang="en-US" dirty="0"/>
              <a:t>Risk prediction/mgmt helps to select proper security controls  </a:t>
            </a:r>
            <a:r>
              <a:rPr lang="pl-PL" altLang="en-US" sz="2000" dirty="0">
                <a:solidFill>
                  <a:srgbClr val="FF0000"/>
                </a:solidFill>
              </a:rPr>
              <a:t>(e.g., proportional to risk</a:t>
            </a:r>
            <a:r>
              <a:rPr lang="pl-PL" altLang="en-US" sz="2000" dirty="0" smtClean="0">
                <a:solidFill>
                  <a:srgbClr val="FF0000"/>
                </a:solidFill>
              </a:rPr>
              <a:t>)</a:t>
            </a:r>
            <a:endParaRPr lang="ar-EG" altLang="en-US" sz="2000" dirty="0" smtClean="0">
              <a:solidFill>
                <a:srgbClr val="FF0000"/>
              </a:solidFill>
            </a:endParaRPr>
          </a:p>
          <a:p>
            <a:pPr lvl="1" eaLnBrk="1" hangingPunct="1"/>
            <a:endParaRPr lang="pl-PL" altLang="en-US" sz="2000" dirty="0">
              <a:solidFill>
                <a:srgbClr val="777777"/>
              </a:solidFill>
            </a:endParaRPr>
          </a:p>
          <a:p>
            <a:pPr lvl="1" eaLnBrk="1" hangingPunct="1"/>
            <a:endParaRPr lang="en-US" altLang="en-US" sz="2000" dirty="0">
              <a:solidFill>
                <a:srgbClr val="77777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016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2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eaLnBrk="1" hangingPunct="1">
              <a:buSzTx/>
              <a:buFont typeface="Wingdings" panose="05000000000000000000" pitchFamily="2" charset="2"/>
              <a:buNone/>
            </a:pPr>
            <a:r>
              <a:rPr lang="en-US" altLang="en-US" sz="2000" dirty="0" smtClean="0">
                <a:solidFill>
                  <a:srgbClr val="0000FF"/>
                </a:solidFill>
              </a:rPr>
              <a:t> </a:t>
            </a:r>
            <a:r>
              <a:rPr lang="en-US" altLang="en-US" sz="2000" dirty="0">
                <a:solidFill>
                  <a:srgbClr val="0000FF"/>
                </a:solidFill>
              </a:rPr>
              <a:t>Developmental</a:t>
            </a:r>
            <a:r>
              <a:rPr lang="pl-PL" altLang="en-US" sz="2000" dirty="0">
                <a:solidFill>
                  <a:srgbClr val="0000FF"/>
                </a:solidFill>
              </a:rPr>
              <a:t> Controls for Security (15)</a:t>
            </a:r>
            <a:endParaRPr lang="pl-PL" altLang="en-US" sz="2000" dirty="0">
              <a:solidFill>
                <a:schemeClr val="bg2"/>
              </a:solidFill>
            </a:endParaRPr>
          </a:p>
          <a:p>
            <a:pPr eaLnBrk="1" hangingPunct="1">
              <a:buSzTx/>
              <a:buFont typeface="Wingdings" panose="05000000000000000000" pitchFamily="2" charset="2"/>
              <a:buNone/>
            </a:pPr>
            <a:endParaRPr lang="pl-PL" altLang="en-US" sz="800" dirty="0"/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pl-PL" altLang="en-US" sz="2400" dirty="0">
                <a:solidFill>
                  <a:schemeClr val="hlink"/>
                </a:solidFill>
              </a:rPr>
              <a:t>6)</a:t>
            </a:r>
            <a:r>
              <a:rPr lang="pl-PL" altLang="en-US" sz="2400" dirty="0"/>
              <a:t>  </a:t>
            </a:r>
            <a:r>
              <a:rPr lang="pl-PL" altLang="en-US" sz="2400" dirty="0">
                <a:solidFill>
                  <a:srgbClr val="0000FF"/>
                </a:solidFill>
              </a:rPr>
              <a:t>Static analysis</a:t>
            </a:r>
          </a:p>
          <a:p>
            <a:pPr lvl="1" eaLnBrk="1" hangingPunct="1"/>
            <a:r>
              <a:rPr lang="pl-PL" altLang="en-US" dirty="0"/>
              <a:t>Before system is up and running, examine its design and code to locate security flaws</a:t>
            </a:r>
          </a:p>
          <a:p>
            <a:pPr lvl="2" eaLnBrk="1" hangingPunct="1"/>
            <a:r>
              <a:rPr lang="pl-PL" altLang="en-US" dirty="0"/>
              <a:t>More than peer review</a:t>
            </a:r>
          </a:p>
          <a:p>
            <a:pPr lvl="1" eaLnBrk="1" hangingPunct="1"/>
            <a:r>
              <a:rPr lang="pl-PL" altLang="en-US" dirty="0"/>
              <a:t>Examines</a:t>
            </a:r>
          </a:p>
          <a:p>
            <a:pPr lvl="2" eaLnBrk="1" hangingPunct="1"/>
            <a:r>
              <a:rPr lang="pl-PL" altLang="en-US" dirty="0" smtClean="0"/>
              <a:t>Control flow structure</a:t>
            </a:r>
            <a:r>
              <a:rPr lang="pl-PL" altLang="en-US" dirty="0"/>
              <a:t>   </a:t>
            </a:r>
            <a:r>
              <a:rPr lang="pl-PL" altLang="en-US" dirty="0">
                <a:solidFill>
                  <a:srgbClr val="777777"/>
                </a:solidFill>
              </a:rPr>
              <a:t>(sequence in which instructions are executed, incl. iterations and loops)</a:t>
            </a:r>
          </a:p>
          <a:p>
            <a:pPr lvl="2" eaLnBrk="1" hangingPunct="1"/>
            <a:r>
              <a:rPr lang="pl-PL" altLang="en-US" dirty="0" smtClean="0"/>
              <a:t>Data flow structure</a:t>
            </a:r>
            <a:r>
              <a:rPr lang="pl-PL" altLang="en-US" dirty="0"/>
              <a:t> </a:t>
            </a:r>
            <a:r>
              <a:rPr lang="pl-PL" altLang="en-US" dirty="0">
                <a:solidFill>
                  <a:srgbClr val="777777"/>
                </a:solidFill>
              </a:rPr>
              <a:t>(trail of data)</a:t>
            </a:r>
          </a:p>
          <a:p>
            <a:pPr lvl="2" eaLnBrk="1" hangingPunct="1"/>
            <a:r>
              <a:rPr lang="pl-PL" altLang="en-US" dirty="0" smtClean="0"/>
              <a:t>Data structures</a:t>
            </a:r>
          </a:p>
          <a:p>
            <a:pPr lvl="1" eaLnBrk="1" hangingPunct="1"/>
            <a:r>
              <a:rPr lang="pl-PL" altLang="en-US" dirty="0"/>
              <a:t>Automated tools </a:t>
            </a:r>
            <a:r>
              <a:rPr lang="pl-PL" altLang="en-US" dirty="0" smtClean="0"/>
              <a:t>available</a:t>
            </a:r>
            <a:endParaRPr lang="ar-EG" altLang="en-US" dirty="0" smtClean="0"/>
          </a:p>
          <a:p>
            <a:pPr lvl="1" eaLnBrk="1" hangingPunct="1"/>
            <a:endParaRPr lang="pl-PL" altLang="en-US" dirty="0"/>
          </a:p>
          <a:p>
            <a:pPr lvl="1" eaLnBrk="1" hangingPunct="1"/>
            <a:endParaRPr lang="pl-PL" altLang="en-US" dirty="0"/>
          </a:p>
          <a:p>
            <a:pPr lvl="2" eaLnBrk="1" hangingPunct="1"/>
            <a:endParaRPr lang="pl-PL" altLang="en-US" dirty="0" smtClean="0"/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pl-PL" altLang="en-US" sz="2400" dirty="0"/>
              <a:t>	</a:t>
            </a:r>
            <a:endParaRPr lang="en-US" altLang="en-US" sz="2400" dirty="0"/>
          </a:p>
        </p:txBody>
      </p:sp>
    </p:spTree>
    <p:extLst>
      <p:ext uri="{BB962C8B-B14F-4D97-AF65-F5344CB8AC3E}">
        <p14:creationId xmlns:p14="http://schemas.microsoft.com/office/powerpoint/2010/main" val="891711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Rectangle 2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>
              <a:buSzTx/>
              <a:buFont typeface="Wingdings" panose="05000000000000000000" pitchFamily="2" charset="2"/>
              <a:buNone/>
            </a:pPr>
            <a:r>
              <a:rPr lang="en-US" altLang="en-US" sz="2000" dirty="0" smtClean="0">
                <a:solidFill>
                  <a:srgbClr val="0000FF"/>
                </a:solidFill>
              </a:rPr>
              <a:t> </a:t>
            </a:r>
            <a:r>
              <a:rPr lang="en-US" altLang="en-US" sz="2000" dirty="0">
                <a:solidFill>
                  <a:srgbClr val="0000FF"/>
                </a:solidFill>
              </a:rPr>
              <a:t>Developmental</a:t>
            </a:r>
            <a:r>
              <a:rPr lang="pl-PL" altLang="en-US" sz="2000" dirty="0">
                <a:solidFill>
                  <a:srgbClr val="0000FF"/>
                </a:solidFill>
              </a:rPr>
              <a:t> Controls for Security (16)</a:t>
            </a:r>
          </a:p>
          <a:p>
            <a:pPr eaLnBrk="1" hangingPunct="1">
              <a:buSzTx/>
              <a:buFont typeface="Wingdings" panose="05000000000000000000" pitchFamily="2" charset="2"/>
              <a:buNone/>
            </a:pPr>
            <a:endParaRPr lang="pl-PL" altLang="en-US" sz="800" dirty="0">
              <a:solidFill>
                <a:srgbClr val="0000FF"/>
              </a:solidFill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pl-PL" altLang="en-US" sz="2400" dirty="0">
                <a:solidFill>
                  <a:schemeClr val="hlink"/>
                </a:solidFill>
              </a:rPr>
              <a:t>7)</a:t>
            </a:r>
            <a:r>
              <a:rPr lang="pl-PL" altLang="en-US" sz="2400" dirty="0"/>
              <a:t>  </a:t>
            </a:r>
            <a:r>
              <a:rPr lang="en-US" altLang="en-US" sz="2400" dirty="0">
                <a:solidFill>
                  <a:srgbClr val="0000FF"/>
                </a:solidFill>
              </a:rPr>
              <a:t>Configuration </a:t>
            </a:r>
            <a:r>
              <a:rPr lang="pl-PL" altLang="en-US" sz="2400" dirty="0">
                <a:solidFill>
                  <a:srgbClr val="0000FF"/>
                </a:solidFill>
              </a:rPr>
              <a:t>m</a:t>
            </a:r>
            <a:r>
              <a:rPr lang="en-US" altLang="en-US" sz="2400" dirty="0" err="1">
                <a:solidFill>
                  <a:srgbClr val="0000FF"/>
                </a:solidFill>
              </a:rPr>
              <a:t>anagement</a:t>
            </a:r>
            <a:r>
              <a:rPr lang="en-US" altLang="en-US" sz="2400" dirty="0"/>
              <a:t> </a:t>
            </a:r>
            <a:endParaRPr lang="pl-PL" altLang="en-US" sz="2400" dirty="0"/>
          </a:p>
          <a:p>
            <a:pPr lvl="1" eaLnBrk="1" hangingPunct="1">
              <a:buFont typeface="Wingdings" panose="05000000000000000000" pitchFamily="2" charset="2"/>
              <a:buNone/>
            </a:pPr>
            <a:r>
              <a:rPr lang="pl-PL" altLang="en-US" dirty="0"/>
              <a:t>= process of controling system modifications during development and maintenance</a:t>
            </a:r>
            <a:endParaRPr lang="pl-PL" altLang="en-US" sz="700" dirty="0"/>
          </a:p>
          <a:p>
            <a:pPr lvl="1" eaLnBrk="1" hangingPunct="1"/>
            <a:r>
              <a:rPr lang="pl-PL" altLang="en-US" dirty="0"/>
              <a:t>Offers security benefits by scrutinizing new/changed code</a:t>
            </a:r>
          </a:p>
          <a:p>
            <a:pPr lvl="1" eaLnBrk="1" hangingPunct="1"/>
            <a:endParaRPr lang="pl-PL" altLang="en-US" dirty="0"/>
          </a:p>
          <a:p>
            <a:pPr eaLnBrk="1" hangingPunct="1"/>
            <a:r>
              <a:rPr lang="pl-PL" altLang="en-US" sz="2400" dirty="0">
                <a:solidFill>
                  <a:srgbClr val="0000FF"/>
                </a:solidFill>
              </a:rPr>
              <a:t>Problems</a:t>
            </a:r>
            <a:r>
              <a:rPr lang="pl-PL" altLang="en-US" sz="2400" dirty="0"/>
              <a:t> with system modifications</a:t>
            </a:r>
          </a:p>
          <a:p>
            <a:pPr lvl="1" eaLnBrk="1" hangingPunct="1"/>
            <a:r>
              <a:rPr lang="pl-PL" altLang="en-US" dirty="0"/>
              <a:t>One change interefering with other change</a:t>
            </a:r>
          </a:p>
          <a:p>
            <a:pPr lvl="2" eaLnBrk="1" hangingPunct="1"/>
            <a:r>
              <a:rPr lang="pl-PL" altLang="en-US" dirty="0"/>
              <a:t>E.g., neutralizing it</a:t>
            </a:r>
          </a:p>
          <a:p>
            <a:pPr lvl="1" eaLnBrk="1" hangingPunct="1"/>
            <a:r>
              <a:rPr lang="pl-PL" altLang="en-US" dirty="0"/>
              <a:t>Proliferation of different versions and releases</a:t>
            </a:r>
          </a:p>
          <a:p>
            <a:pPr lvl="2" eaLnBrk="1" hangingPunct="1"/>
            <a:r>
              <a:rPr lang="pl-PL" altLang="en-US" dirty="0"/>
              <a:t>Older and newer</a:t>
            </a:r>
          </a:p>
          <a:p>
            <a:pPr lvl="2" eaLnBrk="1" hangingPunct="1"/>
            <a:r>
              <a:rPr lang="pl-PL" altLang="en-US" dirty="0"/>
              <a:t>For different platforms</a:t>
            </a:r>
          </a:p>
          <a:p>
            <a:pPr lvl="2" eaLnBrk="1" hangingPunct="1"/>
            <a:r>
              <a:rPr lang="pl-PL" altLang="en-US" dirty="0"/>
              <a:t>For different application environments</a:t>
            </a:r>
            <a:r>
              <a:rPr lang="en-US" altLang="en-US" dirty="0"/>
              <a:t> (and/or customers categories</a:t>
            </a:r>
            <a:r>
              <a:rPr lang="en-US" altLang="en-US" dirty="0" smtClean="0"/>
              <a:t>)</a:t>
            </a:r>
            <a:endParaRPr lang="ar-EG" altLang="en-US" dirty="0" smtClean="0"/>
          </a:p>
          <a:p>
            <a:pPr lvl="2" eaLnBrk="1" hangingPunct="1"/>
            <a:endParaRPr lang="pl-PL" altLang="en-US" dirty="0"/>
          </a:p>
          <a:p>
            <a:pPr lvl="1" eaLnBrk="1" hangingPunct="1"/>
            <a:endParaRPr lang="pl-PL" altLang="en-US" sz="800" dirty="0"/>
          </a:p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358799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SzTx/>
              <a:buFont typeface="Wingdings" panose="05000000000000000000" pitchFamily="2" charset="2"/>
              <a:buNone/>
            </a:pPr>
            <a:r>
              <a:rPr lang="en-US" altLang="en-US" sz="2000" dirty="0" smtClean="0">
                <a:solidFill>
                  <a:srgbClr val="0000FF"/>
                </a:solidFill>
              </a:rPr>
              <a:t> </a:t>
            </a:r>
            <a:r>
              <a:rPr lang="en-US" altLang="en-US" sz="2000" dirty="0">
                <a:solidFill>
                  <a:srgbClr val="0000FF"/>
                </a:solidFill>
              </a:rPr>
              <a:t>Developmental</a:t>
            </a:r>
            <a:r>
              <a:rPr lang="pl-PL" altLang="en-US" sz="2000" dirty="0">
                <a:solidFill>
                  <a:srgbClr val="0000FF"/>
                </a:solidFill>
              </a:rPr>
              <a:t> Controls for Security (17)</a:t>
            </a:r>
          </a:p>
          <a:p>
            <a:pPr eaLnBrk="1" hangingPunct="1">
              <a:buSzTx/>
              <a:buFont typeface="Wingdings" panose="05000000000000000000" pitchFamily="2" charset="2"/>
              <a:buNone/>
            </a:pPr>
            <a:endParaRPr lang="pl-PL" altLang="en-US" sz="900" dirty="0"/>
          </a:p>
          <a:p>
            <a:pPr eaLnBrk="1" hangingPunct="1"/>
            <a:r>
              <a:rPr lang="en-US" altLang="en-US" sz="2400" dirty="0">
                <a:solidFill>
                  <a:srgbClr val="0000FF"/>
                </a:solidFill>
              </a:rPr>
              <a:t>Reasons</a:t>
            </a:r>
            <a:r>
              <a:rPr lang="en-US" altLang="en-US" sz="2400" dirty="0"/>
              <a:t> for software modification</a:t>
            </a:r>
          </a:p>
          <a:p>
            <a:pPr lvl="1" eaLnBrk="1" hangingPunct="1"/>
            <a:r>
              <a:rPr lang="en-US" altLang="en-US" dirty="0"/>
              <a:t>Corrective change</a:t>
            </a:r>
            <a:r>
              <a:rPr lang="pl-PL" altLang="en-US" dirty="0"/>
              <a:t>s</a:t>
            </a:r>
          </a:p>
          <a:p>
            <a:pPr lvl="2" eaLnBrk="1" hangingPunct="1">
              <a:spcBef>
                <a:spcPct val="0"/>
              </a:spcBef>
            </a:pPr>
            <a:r>
              <a:rPr lang="pl-PL" altLang="en-US" dirty="0" smtClean="0"/>
              <a:t>To maintain control of system’s day-to-day functions</a:t>
            </a:r>
          </a:p>
          <a:p>
            <a:pPr lvl="2" eaLnBrk="1" hangingPunct="1"/>
            <a:endParaRPr lang="en-US" altLang="en-US" sz="800" dirty="0"/>
          </a:p>
          <a:p>
            <a:pPr lvl="1" eaLnBrk="1" hangingPunct="1">
              <a:spcBef>
                <a:spcPct val="0"/>
              </a:spcBef>
            </a:pPr>
            <a:r>
              <a:rPr lang="en-US" altLang="en-US" dirty="0"/>
              <a:t>Adaptive change</a:t>
            </a:r>
            <a:r>
              <a:rPr lang="pl-PL" altLang="en-US" dirty="0"/>
              <a:t>s</a:t>
            </a:r>
          </a:p>
          <a:p>
            <a:pPr lvl="2" eaLnBrk="1" hangingPunct="1">
              <a:spcBef>
                <a:spcPct val="0"/>
              </a:spcBef>
            </a:pPr>
            <a:r>
              <a:rPr lang="pl-PL" altLang="en-US" dirty="0" smtClean="0"/>
              <a:t>To maintain control over system’s modifications</a:t>
            </a:r>
          </a:p>
          <a:p>
            <a:pPr lvl="2" eaLnBrk="1" hangingPunct="1">
              <a:spcBef>
                <a:spcPct val="0"/>
              </a:spcBef>
            </a:pPr>
            <a:endParaRPr lang="en-US" altLang="en-US" sz="800" dirty="0"/>
          </a:p>
          <a:p>
            <a:pPr lvl="1" eaLnBrk="1" hangingPunct="1">
              <a:spcBef>
                <a:spcPct val="0"/>
              </a:spcBef>
            </a:pPr>
            <a:r>
              <a:rPr lang="en-US" altLang="en-US" dirty="0"/>
              <a:t>Perfective change</a:t>
            </a:r>
            <a:r>
              <a:rPr lang="pl-PL" altLang="en-US" dirty="0"/>
              <a:t>s</a:t>
            </a:r>
          </a:p>
          <a:p>
            <a:pPr lvl="2" eaLnBrk="1" hangingPunct="1">
              <a:spcBef>
                <a:spcPct val="0"/>
              </a:spcBef>
            </a:pPr>
            <a:r>
              <a:rPr lang="pl-PL" altLang="en-US" dirty="0" smtClean="0"/>
              <a:t>To perfect existing acceptable system functions</a:t>
            </a:r>
          </a:p>
          <a:p>
            <a:pPr lvl="2" eaLnBrk="1" hangingPunct="1">
              <a:spcBef>
                <a:spcPct val="0"/>
              </a:spcBef>
            </a:pPr>
            <a:endParaRPr lang="en-US" altLang="en-US" sz="800" dirty="0"/>
          </a:p>
          <a:p>
            <a:pPr lvl="1" eaLnBrk="1" hangingPunct="1">
              <a:spcBef>
                <a:spcPct val="0"/>
              </a:spcBef>
            </a:pPr>
            <a:r>
              <a:rPr lang="en-US" altLang="en-US" dirty="0"/>
              <a:t>Preventive change</a:t>
            </a:r>
            <a:r>
              <a:rPr lang="pl-PL" altLang="en-US" dirty="0"/>
              <a:t>s</a:t>
            </a:r>
          </a:p>
          <a:p>
            <a:pPr lvl="2" eaLnBrk="1" hangingPunct="1">
              <a:spcBef>
                <a:spcPct val="0"/>
              </a:spcBef>
            </a:pPr>
            <a:r>
              <a:rPr lang="pl-PL" altLang="en-US" dirty="0" smtClean="0"/>
              <a:t>To prevent system’s performance degradation to unacceptable levels</a:t>
            </a:r>
            <a:endParaRPr lang="ar-EG" altLang="en-US" dirty="0" smtClean="0"/>
          </a:p>
          <a:p>
            <a:pPr lvl="2" eaLnBrk="1" hangingPunct="1">
              <a:spcBef>
                <a:spcPct val="0"/>
              </a:spcBef>
            </a:pP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489472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2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2000" dirty="0" smtClean="0">
                <a:solidFill>
                  <a:srgbClr val="0000FF"/>
                </a:solidFill>
              </a:rPr>
              <a:t> </a:t>
            </a:r>
            <a:r>
              <a:rPr lang="en-US" altLang="en-US" sz="2000" dirty="0">
                <a:solidFill>
                  <a:srgbClr val="0000FF"/>
                </a:solidFill>
              </a:rPr>
              <a:t>Developmental</a:t>
            </a:r>
            <a:r>
              <a:rPr lang="pl-PL" altLang="en-US" sz="2000" dirty="0">
                <a:solidFill>
                  <a:srgbClr val="0000FF"/>
                </a:solidFill>
              </a:rPr>
              <a:t> Controls for Security (21)</a:t>
            </a:r>
            <a:r>
              <a:rPr lang="en-US" altLang="en-US" sz="2000" dirty="0"/>
              <a:t> </a:t>
            </a:r>
            <a:endParaRPr lang="pl-PL" altLang="en-US" sz="2000" dirty="0"/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pl-PL" altLang="en-US" sz="800" dirty="0"/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l-PL" altLang="en-US" sz="2400" dirty="0">
                <a:solidFill>
                  <a:schemeClr val="hlink"/>
                </a:solidFill>
              </a:rPr>
              <a:t>8)</a:t>
            </a:r>
            <a:r>
              <a:rPr lang="pl-PL" altLang="en-US" sz="2400" dirty="0"/>
              <a:t>  </a:t>
            </a:r>
            <a:r>
              <a:rPr lang="en-US" altLang="en-US" sz="2400" dirty="0">
                <a:solidFill>
                  <a:srgbClr val="0000FF"/>
                </a:solidFill>
              </a:rPr>
              <a:t>Additional </a:t>
            </a:r>
            <a:r>
              <a:rPr lang="pl-PL" altLang="en-US" sz="2400" dirty="0">
                <a:solidFill>
                  <a:srgbClr val="0000FF"/>
                </a:solidFill>
              </a:rPr>
              <a:t>d</a:t>
            </a:r>
            <a:r>
              <a:rPr lang="en-US" altLang="en-US" sz="2400" dirty="0" err="1">
                <a:solidFill>
                  <a:srgbClr val="0000FF"/>
                </a:solidFill>
              </a:rPr>
              <a:t>evelopment</a:t>
            </a:r>
            <a:r>
              <a:rPr lang="pl-PL" altLang="en-US" sz="2400" dirty="0">
                <a:solidFill>
                  <a:srgbClr val="0000FF"/>
                </a:solidFill>
              </a:rPr>
              <a:t>al</a:t>
            </a:r>
            <a:r>
              <a:rPr lang="en-US" altLang="en-US" sz="2400" dirty="0">
                <a:solidFill>
                  <a:srgbClr val="0000FF"/>
                </a:solidFill>
              </a:rPr>
              <a:t> </a:t>
            </a:r>
            <a:r>
              <a:rPr lang="pl-PL" altLang="en-US" sz="2400" dirty="0">
                <a:solidFill>
                  <a:srgbClr val="0000FF"/>
                </a:solidFill>
              </a:rPr>
              <a:t>c</a:t>
            </a:r>
            <a:r>
              <a:rPr lang="en-US" altLang="en-US" sz="2400" dirty="0" err="1">
                <a:solidFill>
                  <a:srgbClr val="0000FF"/>
                </a:solidFill>
              </a:rPr>
              <a:t>ontrols</a:t>
            </a:r>
            <a:endParaRPr lang="en-US" altLang="en-US" dirty="0">
              <a:solidFill>
                <a:srgbClr val="0000FF"/>
              </a:solidFill>
            </a:endParaRP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l-PL" altLang="en-US" dirty="0">
                <a:solidFill>
                  <a:schemeClr val="hlink"/>
                </a:solidFill>
              </a:rPr>
              <a:t>8a)</a:t>
            </a:r>
            <a:r>
              <a:rPr lang="pl-PL" altLang="en-US" dirty="0"/>
              <a:t> </a:t>
            </a:r>
            <a:r>
              <a:rPr lang="en-US" altLang="en-US" dirty="0">
                <a:solidFill>
                  <a:srgbClr val="0000FF"/>
                </a:solidFill>
              </a:rPr>
              <a:t>Learn</a:t>
            </a:r>
            <a:r>
              <a:rPr lang="pl-PL" altLang="en-US" dirty="0">
                <a:solidFill>
                  <a:srgbClr val="0000FF"/>
                </a:solidFill>
              </a:rPr>
              <a:t>ing from mistakes</a:t>
            </a:r>
            <a:r>
              <a:rPr lang="pl-PL" altLang="en-US" dirty="0"/>
              <a:t> </a:t>
            </a:r>
          </a:p>
          <a:p>
            <a:pPr lvl="2" eaLnBrk="1" hangingPunct="1">
              <a:lnSpc>
                <a:spcPct val="80000"/>
              </a:lnSpc>
            </a:pPr>
            <a:r>
              <a:rPr lang="pl-PL" altLang="en-US" dirty="0" smtClean="0"/>
              <a:t>Avoiding such mistakes in the future enhances security</a:t>
            </a:r>
          </a:p>
          <a:p>
            <a:pPr lvl="2" eaLnBrk="1" hangingPunct="1">
              <a:lnSpc>
                <a:spcPct val="80000"/>
              </a:lnSpc>
            </a:pPr>
            <a:endParaRPr lang="pl-PL" altLang="en-US" sz="800" dirty="0"/>
          </a:p>
          <a:p>
            <a:pPr lvl="2" eaLnBrk="1" hangingPunct="1">
              <a:lnSpc>
                <a:spcPct val="80000"/>
              </a:lnSpc>
            </a:pPr>
            <a:endParaRPr lang="pl-PL" altLang="en-US" sz="800" dirty="0"/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l-PL" altLang="en-US" dirty="0">
                <a:solidFill>
                  <a:schemeClr val="hlink"/>
                </a:solidFill>
              </a:rPr>
              <a:t>8b)</a:t>
            </a:r>
            <a:r>
              <a:rPr lang="pl-PL" altLang="en-US" dirty="0"/>
              <a:t> </a:t>
            </a:r>
            <a:r>
              <a:rPr lang="pl-PL" altLang="en-US" dirty="0">
                <a:solidFill>
                  <a:srgbClr val="0000FF"/>
                </a:solidFill>
              </a:rPr>
              <a:t>P</a:t>
            </a:r>
            <a:r>
              <a:rPr lang="en-US" altLang="en-US" dirty="0">
                <a:solidFill>
                  <a:srgbClr val="0000FF"/>
                </a:solidFill>
              </a:rPr>
              <a:t>roof</a:t>
            </a:r>
            <a:r>
              <a:rPr lang="pl-PL" altLang="en-US" dirty="0">
                <a:solidFill>
                  <a:srgbClr val="0000FF"/>
                </a:solidFill>
              </a:rPr>
              <a:t>s</a:t>
            </a:r>
            <a:r>
              <a:rPr lang="en-US" altLang="en-US" dirty="0">
                <a:solidFill>
                  <a:srgbClr val="0000FF"/>
                </a:solidFill>
              </a:rPr>
              <a:t> of program correctness</a:t>
            </a:r>
            <a:r>
              <a:rPr lang="pl-PL" altLang="en-US" dirty="0"/>
              <a:t> </a:t>
            </a:r>
          </a:p>
          <a:p>
            <a:pPr lvl="2" eaLnBrk="1" hangingPunct="1">
              <a:lnSpc>
                <a:spcPct val="80000"/>
              </a:lnSpc>
            </a:pPr>
            <a:r>
              <a:rPr lang="pl-PL" altLang="en-US" dirty="0" smtClean="0"/>
              <a:t>F</a:t>
            </a:r>
            <a:r>
              <a:rPr lang="en-US" altLang="en-US" dirty="0" err="1" smtClean="0"/>
              <a:t>ormal</a:t>
            </a:r>
            <a:r>
              <a:rPr lang="en-US" altLang="en-US" dirty="0" smtClean="0"/>
              <a:t> methods</a:t>
            </a:r>
            <a:r>
              <a:rPr lang="pl-PL" altLang="en-US" dirty="0" smtClean="0"/>
              <a:t> to verify pgm correctness</a:t>
            </a:r>
          </a:p>
          <a:p>
            <a:pPr lvl="2" eaLnBrk="1" hangingPunct="1">
              <a:lnSpc>
                <a:spcPct val="80000"/>
              </a:lnSpc>
            </a:pPr>
            <a:r>
              <a:rPr lang="pl-PL" altLang="en-US" dirty="0" smtClean="0"/>
              <a:t>Logic analyzer shows that:</a:t>
            </a:r>
          </a:p>
          <a:p>
            <a:pPr lvl="3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l-PL" altLang="en-US" sz="2400" dirty="0"/>
              <a:t>in</a:t>
            </a:r>
            <a:r>
              <a:rPr lang="en-US" altLang="en-US" sz="2400" dirty="0" err="1"/>
              <a:t>i</a:t>
            </a:r>
            <a:r>
              <a:rPr lang="pl-PL" altLang="en-US" sz="2400" dirty="0"/>
              <a:t>tial assertions about inputs...</a:t>
            </a:r>
          </a:p>
          <a:p>
            <a:pPr lvl="3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l-PL" altLang="en-US" sz="2400" dirty="0"/>
              <a:t>... through implications of pgm statements...</a:t>
            </a:r>
          </a:p>
          <a:p>
            <a:pPr lvl="3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l-PL" altLang="en-US" sz="2400" dirty="0"/>
              <a:t>... lead to the terminal condition (desired output)</a:t>
            </a:r>
            <a:endParaRPr lang="pl-PL" altLang="en-US" dirty="0"/>
          </a:p>
          <a:p>
            <a:pPr lvl="2" eaLnBrk="1" hangingPunct="1">
              <a:lnSpc>
                <a:spcPct val="80000"/>
              </a:lnSpc>
            </a:pPr>
            <a:r>
              <a:rPr lang="pl-PL" altLang="en-US" dirty="0" smtClean="0"/>
              <a:t>Problems with practical use of pgm correctness proofs</a:t>
            </a:r>
          </a:p>
          <a:p>
            <a:pPr lvl="3" eaLnBrk="1" hangingPunct="1">
              <a:lnSpc>
                <a:spcPct val="80000"/>
              </a:lnSpc>
            </a:pPr>
            <a:r>
              <a:rPr lang="pl-PL" altLang="en-US" sz="2400" dirty="0"/>
              <a:t>Esp. for large pgms/systems</a:t>
            </a:r>
          </a:p>
          <a:p>
            <a:pPr lvl="2" eaLnBrk="1" hangingPunct="1">
              <a:lnSpc>
                <a:spcPct val="80000"/>
              </a:lnSpc>
            </a:pPr>
            <a:r>
              <a:rPr lang="pl-PL" altLang="en-US" dirty="0" smtClean="0"/>
              <a:t>Most successful for specific types of apps</a:t>
            </a:r>
          </a:p>
          <a:p>
            <a:pPr lvl="3" eaLnBrk="1" hangingPunct="1">
              <a:lnSpc>
                <a:spcPct val="80000"/>
              </a:lnSpc>
            </a:pPr>
            <a:r>
              <a:rPr lang="pl-PL" altLang="en-US" sz="2400" dirty="0"/>
              <a:t>E.g. for communication protocols &amp; security policies</a:t>
            </a:r>
          </a:p>
          <a:p>
            <a:pPr lvl="2" eaLnBrk="1" hangingPunct="1">
              <a:lnSpc>
                <a:spcPct val="80000"/>
              </a:lnSpc>
            </a:pPr>
            <a:endParaRPr lang="pl-PL" altLang="en-US" dirty="0"/>
          </a:p>
          <a:p>
            <a:pPr algn="ctr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pl-PL" altLang="en-US" dirty="0">
                <a:solidFill>
                  <a:srgbClr val="0000FF"/>
                </a:solidFill>
              </a:rPr>
              <a:t>Even with all these developmental controls </a:t>
            </a:r>
            <a:r>
              <a:rPr lang="pl-PL" altLang="en-US" sz="2000" dirty="0">
                <a:solidFill>
                  <a:srgbClr val="777777"/>
                </a:solidFill>
              </a:rPr>
              <a:t>(1-8)</a:t>
            </a:r>
            <a:r>
              <a:rPr lang="pl-PL" altLang="en-US" dirty="0">
                <a:solidFill>
                  <a:srgbClr val="0000FF"/>
                </a:solidFill>
              </a:rPr>
              <a:t> – </a:t>
            </a:r>
          </a:p>
          <a:p>
            <a:pPr algn="ctr" eaLnBrk="1" hangingPunct="1">
              <a:lnSpc>
                <a:spcPct val="95000"/>
              </a:lnSpc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pl-PL" altLang="en-US" dirty="0">
                <a:solidFill>
                  <a:srgbClr val="0000FF"/>
                </a:solidFill>
              </a:rPr>
              <a:t>still n</a:t>
            </a:r>
            <a:r>
              <a:rPr lang="en-US" altLang="en-US" dirty="0">
                <a:solidFill>
                  <a:srgbClr val="0000FF"/>
                </a:solidFill>
              </a:rPr>
              <a:t>o </a:t>
            </a:r>
            <a:r>
              <a:rPr lang="pl-PL" altLang="en-US" dirty="0">
                <a:solidFill>
                  <a:srgbClr val="0000FF"/>
                </a:solidFill>
              </a:rPr>
              <a:t>security</a:t>
            </a:r>
            <a:r>
              <a:rPr lang="en-US" altLang="en-US" dirty="0">
                <a:solidFill>
                  <a:srgbClr val="0000FF"/>
                </a:solidFill>
              </a:rPr>
              <a:t> guarantees!</a:t>
            </a:r>
            <a:r>
              <a:rPr lang="pl-PL" altLang="en-US" dirty="0">
                <a:solidFill>
                  <a:srgbClr val="0000FF"/>
                </a:solidFill>
              </a:rPr>
              <a:t> </a:t>
            </a:r>
            <a:endParaRPr lang="en-US" altLang="en-US" sz="1400" dirty="0"/>
          </a:p>
        </p:txBody>
      </p:sp>
      <p:sp>
        <p:nvSpPr>
          <p:cNvPr id="196611" name="Rectangle 3"/>
          <p:cNvSpPr>
            <a:spLocks noChangeArrowheads="1"/>
          </p:cNvSpPr>
          <p:nvPr/>
        </p:nvSpPr>
        <p:spPr bwMode="auto">
          <a:xfrm>
            <a:off x="7924800" y="6613526"/>
            <a:ext cx="2057400" cy="2444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6248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Rectangle 2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2000" dirty="0" smtClean="0">
                <a:solidFill>
                  <a:srgbClr val="0000FF"/>
                </a:solidFill>
              </a:rPr>
              <a:t> </a:t>
            </a:r>
            <a:r>
              <a:rPr lang="en-US" altLang="en-US" sz="2000" dirty="0">
                <a:solidFill>
                  <a:srgbClr val="0000FF"/>
                </a:solidFill>
              </a:rPr>
              <a:t>Administrative Controls </a:t>
            </a:r>
            <a:r>
              <a:rPr lang="pl-PL" altLang="en-US" sz="2000" dirty="0">
                <a:solidFill>
                  <a:srgbClr val="0000FF"/>
                </a:solidFill>
              </a:rPr>
              <a:t>for Security (2)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pl-PL" altLang="en-US" sz="800" dirty="0"/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pl-PL" altLang="en-US" sz="2400" dirty="0">
                <a:solidFill>
                  <a:schemeClr val="hlink"/>
                </a:solidFill>
              </a:rPr>
              <a:t>1)</a:t>
            </a:r>
            <a:r>
              <a:rPr lang="pl-PL" altLang="en-US" sz="2400" dirty="0"/>
              <a:t> </a:t>
            </a:r>
            <a:r>
              <a:rPr lang="en-US" altLang="en-US" sz="2400" dirty="0">
                <a:solidFill>
                  <a:srgbClr val="0000FF"/>
                </a:solidFill>
              </a:rPr>
              <a:t>Standards </a:t>
            </a:r>
            <a:r>
              <a:rPr lang="pl-PL" altLang="en-US" sz="2400" dirty="0">
                <a:solidFill>
                  <a:srgbClr val="0000FF"/>
                </a:solidFill>
              </a:rPr>
              <a:t>and guidelines</a:t>
            </a:r>
            <a:r>
              <a:rPr lang="pl-PL" altLang="en-US" sz="2400" dirty="0"/>
              <a:t> for</a:t>
            </a:r>
            <a:r>
              <a:rPr lang="en-US" altLang="en-US" sz="2400" dirty="0"/>
              <a:t> program development</a:t>
            </a:r>
            <a:endParaRPr lang="pl-PL" altLang="en-US" sz="2400" dirty="0">
              <a:solidFill>
                <a:srgbClr val="777777"/>
              </a:solidFill>
            </a:endParaRPr>
          </a:p>
          <a:p>
            <a:pPr lvl="1" eaLnBrk="1" hangingPunct="1"/>
            <a:r>
              <a:rPr lang="pl-PL" altLang="en-US" dirty="0"/>
              <a:t>Capture experience and wisdom from previous projects</a:t>
            </a:r>
          </a:p>
          <a:p>
            <a:pPr lvl="1" eaLnBrk="1" hangingPunct="1"/>
            <a:r>
              <a:rPr lang="pl-PL" altLang="en-US" dirty="0"/>
              <a:t>Facilitate building higher-quality s/w </a:t>
            </a:r>
            <a:r>
              <a:rPr lang="pl-PL" altLang="en-US" sz="2000" dirty="0">
                <a:solidFill>
                  <a:srgbClr val="777777"/>
                </a:solidFill>
              </a:rPr>
              <a:t>(incl. more secure)</a:t>
            </a:r>
          </a:p>
          <a:p>
            <a:pPr lvl="1" eaLnBrk="1" hangingPunct="1"/>
            <a:r>
              <a:rPr lang="pl-PL" altLang="en-US" dirty="0"/>
              <a:t>They include:</a:t>
            </a:r>
          </a:p>
          <a:p>
            <a:pPr lvl="2" eaLnBrk="1" hangingPunct="1"/>
            <a:r>
              <a:rPr lang="pl-PL" altLang="en-US" dirty="0" smtClean="0"/>
              <a:t>Design S&amp;G </a:t>
            </a:r>
            <a:r>
              <a:rPr lang="pl-PL" altLang="en-US" dirty="0"/>
              <a:t>– design tools, languages, methodologies</a:t>
            </a:r>
          </a:p>
          <a:p>
            <a:pPr lvl="2" eaLnBrk="1" hangingPunct="1"/>
            <a:r>
              <a:rPr lang="pl-PL" altLang="en-US" dirty="0" smtClean="0"/>
              <a:t>S&amp;G for documentation, language, and coding style</a:t>
            </a:r>
          </a:p>
          <a:p>
            <a:pPr lvl="2" eaLnBrk="1" hangingPunct="1"/>
            <a:r>
              <a:rPr lang="pl-PL" altLang="en-US" dirty="0" smtClean="0"/>
              <a:t>Programming S&amp;G </a:t>
            </a:r>
            <a:r>
              <a:rPr lang="pl-PL" altLang="en-US" dirty="0"/>
              <a:t>- incl. reviews, audits</a:t>
            </a:r>
          </a:p>
          <a:p>
            <a:pPr lvl="2" eaLnBrk="1" hangingPunct="1"/>
            <a:r>
              <a:rPr lang="pl-PL" altLang="en-US" dirty="0" smtClean="0"/>
              <a:t>Testing S&amp;G</a:t>
            </a:r>
          </a:p>
          <a:p>
            <a:pPr lvl="2" eaLnBrk="1" hangingPunct="1"/>
            <a:r>
              <a:rPr lang="pl-PL" altLang="en-US" dirty="0" smtClean="0"/>
              <a:t>Configuration mgmt S&amp;G</a:t>
            </a:r>
          </a:p>
          <a:p>
            <a:pPr lvl="1" eaLnBrk="1" hangingPunct="1"/>
            <a:endParaRPr lang="en-US" altLang="en-US" sz="800" dirty="0"/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pl-PL" altLang="en-US" sz="2400" dirty="0">
                <a:solidFill>
                  <a:schemeClr val="hlink"/>
                </a:solidFill>
              </a:rPr>
              <a:t>2)</a:t>
            </a:r>
            <a:r>
              <a:rPr lang="pl-PL" altLang="en-US" sz="2400" dirty="0"/>
              <a:t> </a:t>
            </a:r>
            <a:r>
              <a:rPr lang="en-US" altLang="en-US" sz="2400" dirty="0">
                <a:solidFill>
                  <a:srgbClr val="0000FF"/>
                </a:solidFill>
              </a:rPr>
              <a:t>Security audits</a:t>
            </a:r>
          </a:p>
          <a:p>
            <a:pPr lvl="1" eaLnBrk="1" hangingPunct="1"/>
            <a:r>
              <a:rPr lang="pl-PL" altLang="en-US" dirty="0"/>
              <a:t>Check compliance with S&amp;G</a:t>
            </a:r>
          </a:p>
          <a:p>
            <a:pPr lvl="1" eaLnBrk="1" hangingPunct="1"/>
            <a:r>
              <a:rPr lang="pl-PL" altLang="en-US" dirty="0"/>
              <a:t>Scare potential dishonest programmer from including illegitimate code (e.g., a trapdoor</a:t>
            </a:r>
            <a:r>
              <a:rPr lang="pl-PL" altLang="en-US" dirty="0" smtClean="0"/>
              <a:t>)</a:t>
            </a:r>
            <a:endParaRPr lang="ar-EG" altLang="en-US" dirty="0" smtClean="0"/>
          </a:p>
          <a:p>
            <a:pPr lvl="1" eaLnBrk="1" hangingPunct="1"/>
            <a:endParaRPr lang="pl-PL" altLang="en-US" dirty="0"/>
          </a:p>
        </p:txBody>
      </p:sp>
    </p:spTree>
    <p:extLst>
      <p:ext uri="{BB962C8B-B14F-4D97-AF65-F5344CB8AC3E}">
        <p14:creationId xmlns:p14="http://schemas.microsoft.com/office/powerpoint/2010/main" val="3837482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Rectangle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2000" dirty="0" smtClean="0">
                <a:solidFill>
                  <a:srgbClr val="0000FF"/>
                </a:solidFill>
              </a:rPr>
              <a:t> </a:t>
            </a:r>
            <a:r>
              <a:rPr lang="en-US" altLang="en-US" sz="2000" dirty="0">
                <a:solidFill>
                  <a:srgbClr val="0000FF"/>
                </a:solidFill>
              </a:rPr>
              <a:t>Administrative Controls </a:t>
            </a:r>
            <a:r>
              <a:rPr lang="pl-PL" altLang="en-US" sz="2000" dirty="0">
                <a:solidFill>
                  <a:srgbClr val="0000FF"/>
                </a:solidFill>
              </a:rPr>
              <a:t>for Security (3)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pl-PL" altLang="en-US" sz="800" dirty="0"/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pl-PL" altLang="en-US" sz="2400" dirty="0">
                <a:solidFill>
                  <a:schemeClr val="hlink"/>
                </a:solidFill>
              </a:rPr>
              <a:t>3)</a:t>
            </a:r>
            <a:r>
              <a:rPr lang="pl-PL" altLang="en-US" sz="2400" dirty="0"/>
              <a:t> </a:t>
            </a:r>
            <a:r>
              <a:rPr lang="en-US" altLang="en-US" sz="2400" dirty="0">
                <a:solidFill>
                  <a:srgbClr val="0000FF"/>
                </a:solidFill>
              </a:rPr>
              <a:t>Separation of duties</a:t>
            </a:r>
            <a:endParaRPr lang="pl-PL" altLang="en-US" sz="2400" dirty="0">
              <a:solidFill>
                <a:srgbClr val="0000FF"/>
              </a:solidFill>
            </a:endParaRPr>
          </a:p>
          <a:p>
            <a:pPr lvl="1" eaLnBrk="1" hangingPunct="1"/>
            <a:r>
              <a:rPr lang="pl-PL" altLang="en-US" dirty="0"/>
              <a:t>Break sensitive tasks into </a:t>
            </a:r>
            <a:r>
              <a:rPr lang="pl-PL" altLang="en-US" dirty="0">
                <a:sym typeface="Symbol" panose="05050102010706020507" pitchFamily="18" charset="2"/>
              </a:rPr>
              <a:t> 2 pieces to be performed by different people </a:t>
            </a:r>
            <a:r>
              <a:rPr lang="pl-PL" altLang="en-US" sz="2000" dirty="0">
                <a:solidFill>
                  <a:srgbClr val="777777"/>
                </a:solidFill>
                <a:sym typeface="Symbol" panose="05050102010706020507" pitchFamily="18" charset="2"/>
              </a:rPr>
              <a:t>(learned from banks)</a:t>
            </a:r>
          </a:p>
          <a:p>
            <a:pPr lvl="1" eaLnBrk="1" hangingPunct="1"/>
            <a:r>
              <a:rPr lang="pl-PL" altLang="en-US" dirty="0">
                <a:sym typeface="Symbol" panose="05050102010706020507" pitchFamily="18" charset="2"/>
              </a:rPr>
              <a:t>Example 1: modularity</a:t>
            </a:r>
          </a:p>
          <a:p>
            <a:pPr lvl="2" eaLnBrk="1" hangingPunct="1"/>
            <a:r>
              <a:rPr lang="pl-PL" altLang="en-US" dirty="0" smtClean="0">
                <a:sym typeface="Symbol" panose="05050102010706020507" pitchFamily="18" charset="2"/>
              </a:rPr>
              <a:t>Different developers for cooperating modules</a:t>
            </a:r>
          </a:p>
          <a:p>
            <a:pPr lvl="1" eaLnBrk="1" hangingPunct="1"/>
            <a:r>
              <a:rPr lang="pl-PL" altLang="en-US" dirty="0">
                <a:sym typeface="Symbol" panose="05050102010706020507" pitchFamily="18" charset="2"/>
              </a:rPr>
              <a:t>Example 2: independent testers</a:t>
            </a:r>
            <a:endParaRPr lang="pl-PL" altLang="en-US" dirty="0"/>
          </a:p>
          <a:p>
            <a:pPr lvl="2" eaLnBrk="1" hangingPunct="1"/>
            <a:r>
              <a:rPr lang="pl-PL" altLang="en-US" dirty="0" smtClean="0"/>
              <a:t>Rather than developer testing her own code</a:t>
            </a:r>
          </a:p>
        </p:txBody>
      </p:sp>
    </p:spTree>
    <p:extLst>
      <p:ext uri="{BB962C8B-B14F-4D97-AF65-F5344CB8AC3E}">
        <p14:creationId xmlns:p14="http://schemas.microsoft.com/office/powerpoint/2010/main" val="3794066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pl-PL" altLang="en-US" dirty="0" smtClean="0">
                <a:solidFill>
                  <a:srgbClr val="0000FF"/>
                </a:solidFill>
              </a:rPr>
              <a:t>c. </a:t>
            </a:r>
            <a:r>
              <a:rPr lang="en-US" altLang="en-US" dirty="0" smtClean="0">
                <a:solidFill>
                  <a:srgbClr val="0000FF"/>
                </a:solidFill>
              </a:rPr>
              <a:t>Operating </a:t>
            </a:r>
            <a:r>
              <a:rPr lang="pl-PL" altLang="en-US" dirty="0" smtClean="0">
                <a:solidFill>
                  <a:srgbClr val="0000FF"/>
                </a:solidFill>
              </a:rPr>
              <a:t>S</a:t>
            </a:r>
            <a:r>
              <a:rPr lang="en-US" altLang="en-US" dirty="0" err="1" smtClean="0">
                <a:solidFill>
                  <a:srgbClr val="0000FF"/>
                </a:solidFill>
              </a:rPr>
              <a:t>ystem</a:t>
            </a:r>
            <a:r>
              <a:rPr lang="pl-PL" altLang="en-US" dirty="0" smtClean="0">
                <a:solidFill>
                  <a:srgbClr val="0000FF"/>
                </a:solidFill>
              </a:rPr>
              <a:t> Controls for Security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pl-PL" altLang="en-US" sz="2400" dirty="0">
              <a:solidFill>
                <a:srgbClr val="0000FF"/>
              </a:solidFill>
            </a:endParaRPr>
          </a:p>
          <a:p>
            <a:pPr eaLnBrk="1" hangingPunct="1"/>
            <a:r>
              <a:rPr lang="pl-PL" altLang="en-US" sz="2400" dirty="0">
                <a:solidFill>
                  <a:srgbClr val="0000FF"/>
                </a:solidFill>
              </a:rPr>
              <a:t>Developmental controls</a:t>
            </a:r>
            <a:r>
              <a:rPr lang="pl-PL" altLang="en-US" sz="2400" dirty="0"/>
              <a:t> not always used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pl-PL" altLang="en-US" sz="2400" dirty="0">
                <a:solidFill>
                  <a:srgbClr val="0000FF"/>
                </a:solidFill>
              </a:rPr>
              <a:t>OR:</a:t>
            </a:r>
          </a:p>
          <a:p>
            <a:pPr eaLnBrk="1" hangingPunct="1"/>
            <a:r>
              <a:rPr lang="pl-PL" altLang="en-US" sz="2400" dirty="0"/>
              <a:t>Even if used, </a:t>
            </a:r>
            <a:r>
              <a:rPr lang="pl-PL" altLang="en-US" sz="2400" dirty="0">
                <a:solidFill>
                  <a:srgbClr val="0000FF"/>
                </a:solidFill>
              </a:rPr>
              <a:t>not foolproof</a:t>
            </a:r>
          </a:p>
          <a:p>
            <a:pPr eaLnBrk="1" hangingPunct="1">
              <a:buFont typeface="Symbol" panose="05050102010706020507" pitchFamily="18" charset="2"/>
              <a:buNone/>
            </a:pPr>
            <a:r>
              <a:rPr lang="pl-PL" altLang="en-US" sz="2400" dirty="0"/>
              <a:t>=&gt; </a:t>
            </a:r>
            <a:r>
              <a:rPr lang="pl-PL" altLang="en-US" sz="2400" dirty="0">
                <a:solidFill>
                  <a:srgbClr val="0000FF"/>
                </a:solidFill>
              </a:rPr>
              <a:t>Need other</a:t>
            </a:r>
            <a:r>
              <a:rPr lang="pl-PL" altLang="en-US" sz="2400" dirty="0"/>
              <a:t>, complementary </a:t>
            </a:r>
            <a:r>
              <a:rPr lang="pl-PL" altLang="en-US" sz="2400" dirty="0">
                <a:solidFill>
                  <a:srgbClr val="0000FF"/>
                </a:solidFill>
              </a:rPr>
              <a:t>controls, incl. OS controls</a:t>
            </a:r>
            <a:r>
              <a:rPr lang="pl-PL" altLang="en-US" sz="2400" dirty="0"/>
              <a:t> </a:t>
            </a:r>
          </a:p>
          <a:p>
            <a:pPr eaLnBrk="1" hangingPunct="1">
              <a:buFont typeface="Symbol" panose="05050102010706020507" pitchFamily="18" charset="2"/>
              <a:buChar char="Þ"/>
            </a:pPr>
            <a:endParaRPr lang="pl-PL" altLang="en-US" sz="2400" dirty="0"/>
          </a:p>
          <a:p>
            <a:pPr eaLnBrk="1" hangingPunct="1"/>
            <a:r>
              <a:rPr lang="pl-PL" altLang="en-US" sz="2400" dirty="0"/>
              <a:t>Such OS controls can protect against some </a:t>
            </a:r>
            <a:r>
              <a:rPr lang="pl-PL" altLang="en-US" sz="2400" dirty="0" smtClean="0"/>
              <a:t>program  </a:t>
            </a:r>
            <a:r>
              <a:rPr lang="pl-PL" altLang="en-US" sz="2400" dirty="0"/>
              <a:t>flaws</a:t>
            </a:r>
          </a:p>
          <a:p>
            <a:pPr eaLnBrk="1" hangingPunct="1">
              <a:buFont typeface="Symbol" panose="05050102010706020507" pitchFamily="18" charset="2"/>
              <a:buChar char="Þ"/>
            </a:pPr>
            <a:endParaRPr lang="pl-PL" altLang="en-US" sz="2400" dirty="0"/>
          </a:p>
          <a:p>
            <a:pPr eaLnBrk="1" hangingPunct="1"/>
            <a:endParaRPr lang="pl-PL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942435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Rectangle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2000" dirty="0">
                <a:solidFill>
                  <a:srgbClr val="0000FF"/>
                </a:solidFill>
              </a:rPr>
              <a:t>Operating </a:t>
            </a:r>
            <a:r>
              <a:rPr lang="pl-PL" altLang="en-US" sz="2000" dirty="0">
                <a:solidFill>
                  <a:srgbClr val="0000FF"/>
                </a:solidFill>
              </a:rPr>
              <a:t>S</a:t>
            </a:r>
            <a:r>
              <a:rPr lang="en-US" altLang="en-US" sz="2000" dirty="0" err="1">
                <a:solidFill>
                  <a:srgbClr val="0000FF"/>
                </a:solidFill>
              </a:rPr>
              <a:t>ystem</a:t>
            </a:r>
            <a:r>
              <a:rPr lang="pl-PL" altLang="en-US" sz="2000" dirty="0">
                <a:solidFill>
                  <a:srgbClr val="0000FF"/>
                </a:solidFill>
              </a:rPr>
              <a:t> Controls for </a:t>
            </a:r>
            <a:r>
              <a:rPr lang="pl-PL" altLang="en-US" sz="2000" dirty="0" smtClean="0">
                <a:solidFill>
                  <a:srgbClr val="0000FF"/>
                </a:solidFill>
              </a:rPr>
              <a:t>Security</a:t>
            </a:r>
            <a:endParaRPr lang="pl-PL" altLang="en-US" sz="2000" dirty="0"/>
          </a:p>
          <a:p>
            <a:pPr eaLnBrk="1" hangingPunct="1"/>
            <a:endParaRPr lang="pl-PL" altLang="en-US" sz="800" dirty="0"/>
          </a:p>
          <a:p>
            <a:pPr eaLnBrk="1" hangingPunct="1"/>
            <a:r>
              <a:rPr lang="en-US" altLang="en-US" sz="2400" dirty="0">
                <a:solidFill>
                  <a:srgbClr val="0000FF"/>
                </a:solidFill>
              </a:rPr>
              <a:t>Trusted software</a:t>
            </a:r>
            <a:r>
              <a:rPr lang="pl-PL" altLang="en-US" sz="2400" dirty="0">
                <a:solidFill>
                  <a:srgbClr val="0000FF"/>
                </a:solidFill>
              </a:rPr>
              <a:t>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pl-PL" altLang="en-US" sz="2400" dirty="0"/>
              <a:t>	– code rigorously developed an analyzed so we can trust that it does all and only what specs say</a:t>
            </a:r>
            <a:endParaRPr lang="en-US" altLang="en-US" sz="2400" dirty="0"/>
          </a:p>
          <a:p>
            <a:pPr lvl="1" eaLnBrk="1" hangingPunct="1"/>
            <a:r>
              <a:rPr lang="pl-PL" altLang="en-US" dirty="0"/>
              <a:t>Trusted code establishes foundation upon which untrusted code runs</a:t>
            </a:r>
          </a:p>
          <a:p>
            <a:pPr lvl="2" eaLnBrk="1" hangingPunct="1"/>
            <a:r>
              <a:rPr lang="pl-PL" altLang="en-US" dirty="0"/>
              <a:t>Trusted code establishes security baseline for the whole system</a:t>
            </a:r>
          </a:p>
          <a:p>
            <a:pPr lvl="1" eaLnBrk="1" hangingPunct="1"/>
            <a:r>
              <a:rPr lang="pl-PL" altLang="en-US" dirty="0"/>
              <a:t>In particular, OS can be trusted s/w</a:t>
            </a:r>
            <a:endParaRPr lang="pl-PL" altLang="en-US" sz="900" dirty="0"/>
          </a:p>
        </p:txBody>
      </p:sp>
    </p:spTree>
    <p:extLst>
      <p:ext uri="{BB962C8B-B14F-4D97-AF65-F5344CB8AC3E}">
        <p14:creationId xmlns:p14="http://schemas.microsoft.com/office/powerpoint/2010/main" val="804549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2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2000" dirty="0">
                <a:solidFill>
                  <a:srgbClr val="0000FF"/>
                </a:solidFill>
              </a:rPr>
              <a:t>Operating </a:t>
            </a:r>
            <a:r>
              <a:rPr lang="pl-PL" altLang="en-US" sz="2000" dirty="0">
                <a:solidFill>
                  <a:srgbClr val="0000FF"/>
                </a:solidFill>
              </a:rPr>
              <a:t>S</a:t>
            </a:r>
            <a:r>
              <a:rPr lang="en-US" altLang="en-US" sz="2000" dirty="0" err="1">
                <a:solidFill>
                  <a:srgbClr val="0000FF"/>
                </a:solidFill>
              </a:rPr>
              <a:t>ystem</a:t>
            </a:r>
            <a:r>
              <a:rPr lang="pl-PL" altLang="en-US" sz="2000" dirty="0">
                <a:solidFill>
                  <a:srgbClr val="0000FF"/>
                </a:solidFill>
              </a:rPr>
              <a:t> Controls for </a:t>
            </a:r>
            <a:r>
              <a:rPr lang="pl-PL" altLang="en-US" sz="2000" dirty="0" smtClean="0">
                <a:solidFill>
                  <a:srgbClr val="0000FF"/>
                </a:solidFill>
              </a:rPr>
              <a:t>Security</a:t>
            </a:r>
            <a:endParaRPr lang="pl-PL" altLang="en-US" sz="2000" dirty="0"/>
          </a:p>
          <a:p>
            <a:pPr eaLnBrk="1" hangingPunct="1"/>
            <a:endParaRPr lang="pl-PL" altLang="en-US" sz="800" dirty="0"/>
          </a:p>
          <a:p>
            <a:pPr eaLnBrk="1" hangingPunct="1"/>
            <a:r>
              <a:rPr lang="pl-PL" altLang="en-US" sz="2400" dirty="0">
                <a:solidFill>
                  <a:srgbClr val="0000FF"/>
                </a:solidFill>
              </a:rPr>
              <a:t>Key characteristics</a:t>
            </a:r>
            <a:r>
              <a:rPr lang="pl-PL" altLang="en-US" sz="2400" dirty="0"/>
              <a:t> determining if OS code is trusted</a:t>
            </a:r>
          </a:p>
          <a:p>
            <a:pPr lvl="1" eaLnBrk="1" hangingPunct="1">
              <a:buFont typeface="Wingdings" panose="05000000000000000000" pitchFamily="2" charset="2"/>
              <a:buNone/>
            </a:pPr>
            <a:r>
              <a:rPr lang="en-US" altLang="en-US" dirty="0">
                <a:solidFill>
                  <a:schemeClr val="hlink"/>
                </a:solidFill>
              </a:rPr>
              <a:t>1)</a:t>
            </a:r>
            <a:r>
              <a:rPr lang="en-US" altLang="en-US" dirty="0">
                <a:solidFill>
                  <a:srgbClr val="0000FF"/>
                </a:solidFill>
              </a:rPr>
              <a:t> </a:t>
            </a:r>
            <a:r>
              <a:rPr lang="en-US" altLang="en-US" dirty="0"/>
              <a:t>Functional correctness</a:t>
            </a:r>
            <a:endParaRPr lang="pl-PL" altLang="en-US" dirty="0"/>
          </a:p>
          <a:p>
            <a:pPr lvl="2" eaLnBrk="1" hangingPunct="1"/>
            <a:r>
              <a:rPr lang="pl-PL" altLang="en-US" dirty="0"/>
              <a:t>OS code consistent with specs</a:t>
            </a:r>
            <a:endParaRPr lang="en-US" altLang="en-US" dirty="0"/>
          </a:p>
          <a:p>
            <a:pPr lvl="1" eaLnBrk="1" hangingPunct="1">
              <a:buFont typeface="Wingdings" panose="05000000000000000000" pitchFamily="2" charset="2"/>
              <a:buNone/>
            </a:pPr>
            <a:r>
              <a:rPr lang="en-US" altLang="en-US" dirty="0">
                <a:solidFill>
                  <a:schemeClr val="hlink"/>
                </a:solidFill>
              </a:rPr>
              <a:t>2)</a:t>
            </a:r>
            <a:r>
              <a:rPr lang="en-US" altLang="en-US" dirty="0"/>
              <a:t> Enforcement of integrity</a:t>
            </a:r>
            <a:endParaRPr lang="pl-PL" altLang="en-US" dirty="0"/>
          </a:p>
          <a:p>
            <a:pPr lvl="2" eaLnBrk="1" hangingPunct="1"/>
            <a:r>
              <a:rPr lang="pl-PL" altLang="en-US" dirty="0"/>
              <a:t>OS keeps integrity of its data and other resources even if presented with flawed or unauthorized commands</a:t>
            </a:r>
            <a:endParaRPr lang="en-US" altLang="en-US" dirty="0"/>
          </a:p>
          <a:p>
            <a:pPr lvl="1" eaLnBrk="1" hangingPunct="1">
              <a:buFont typeface="Wingdings" panose="05000000000000000000" pitchFamily="2" charset="2"/>
              <a:buNone/>
            </a:pPr>
            <a:r>
              <a:rPr lang="en-US" altLang="en-US" dirty="0">
                <a:solidFill>
                  <a:schemeClr val="hlink"/>
                </a:solidFill>
              </a:rPr>
              <a:t>3)</a:t>
            </a:r>
            <a:r>
              <a:rPr lang="en-US" altLang="en-US" dirty="0"/>
              <a:t> Limited privileges</a:t>
            </a:r>
            <a:endParaRPr lang="pl-PL" altLang="en-US" dirty="0"/>
          </a:p>
          <a:p>
            <a:pPr lvl="2" eaLnBrk="1" hangingPunct="1"/>
            <a:r>
              <a:rPr lang="pl-PL" altLang="en-US" dirty="0" smtClean="0"/>
              <a:t>OS minimizes access to secure data/resources</a:t>
            </a:r>
          </a:p>
          <a:p>
            <a:pPr lvl="2" eaLnBrk="1" hangingPunct="1"/>
            <a:r>
              <a:rPr lang="pl-PL" altLang="en-US" dirty="0"/>
              <a:t>Trusted </a:t>
            </a:r>
            <a:r>
              <a:rPr lang="pl-PL" altLang="en-US" dirty="0" smtClean="0"/>
              <a:t>program s </a:t>
            </a:r>
            <a:r>
              <a:rPr lang="pl-PL" altLang="en-US" dirty="0"/>
              <a:t>must have „need to access” and proper access rights to use resources protected by OS</a:t>
            </a:r>
          </a:p>
          <a:p>
            <a:pPr lvl="2" eaLnBrk="1" hangingPunct="1"/>
            <a:r>
              <a:rPr lang="pl-PL" altLang="en-US" dirty="0"/>
              <a:t>Untrusted </a:t>
            </a:r>
            <a:r>
              <a:rPr lang="pl-PL" altLang="en-US" dirty="0" smtClean="0"/>
              <a:t>program s </a:t>
            </a:r>
            <a:r>
              <a:rPr lang="pl-PL" altLang="en-US" dirty="0"/>
              <a:t>can’t access resources protected by OS</a:t>
            </a:r>
            <a:endParaRPr lang="en-US" altLang="en-US" dirty="0"/>
          </a:p>
          <a:p>
            <a:pPr lvl="1" eaLnBrk="1" hangingPunct="1">
              <a:buFont typeface="Wingdings" panose="05000000000000000000" pitchFamily="2" charset="2"/>
              <a:buNone/>
            </a:pPr>
            <a:r>
              <a:rPr lang="en-US" altLang="en-US" dirty="0">
                <a:solidFill>
                  <a:schemeClr val="hlink"/>
                </a:solidFill>
              </a:rPr>
              <a:t>4)</a:t>
            </a:r>
            <a:r>
              <a:rPr lang="en-US" altLang="en-US" dirty="0"/>
              <a:t> Appropriate confidence level</a:t>
            </a:r>
            <a:endParaRPr lang="pl-PL" altLang="en-US" dirty="0"/>
          </a:p>
          <a:p>
            <a:pPr lvl="2" eaLnBrk="1" hangingPunct="1"/>
            <a:r>
              <a:rPr lang="pl-PL" altLang="en-US" dirty="0"/>
              <a:t>OS code examined and rated at appropriate trust level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552709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609600" indent="-609600">
              <a:buNone/>
            </a:pPr>
            <a:r>
              <a:rPr lang="en-US" altLang="en-US" sz="2000" dirty="0">
                <a:solidFill>
                  <a:srgbClr val="0000FF"/>
                </a:solidFill>
              </a:rPr>
              <a:t>Operating </a:t>
            </a:r>
            <a:r>
              <a:rPr lang="pl-PL" altLang="en-US" sz="2000" dirty="0">
                <a:solidFill>
                  <a:srgbClr val="0000FF"/>
                </a:solidFill>
              </a:rPr>
              <a:t>S</a:t>
            </a:r>
            <a:r>
              <a:rPr lang="en-US" altLang="en-US" sz="2000" dirty="0" err="1">
                <a:solidFill>
                  <a:srgbClr val="0000FF"/>
                </a:solidFill>
              </a:rPr>
              <a:t>ystem</a:t>
            </a:r>
            <a:r>
              <a:rPr lang="pl-PL" altLang="en-US" sz="2000" dirty="0">
                <a:solidFill>
                  <a:srgbClr val="0000FF"/>
                </a:solidFill>
              </a:rPr>
              <a:t> Controls for </a:t>
            </a:r>
            <a:r>
              <a:rPr lang="pl-PL" altLang="en-US" sz="2000" dirty="0" smtClean="0">
                <a:solidFill>
                  <a:srgbClr val="0000FF"/>
                </a:solidFill>
              </a:rPr>
              <a:t>Security</a:t>
            </a:r>
            <a:endParaRPr lang="pl-PL" altLang="en-US" sz="2000" dirty="0">
              <a:solidFill>
                <a:srgbClr val="0000FF"/>
              </a:solidFill>
            </a:endParaRPr>
          </a:p>
          <a:p>
            <a:pPr marL="609600" indent="-609600">
              <a:buNone/>
            </a:pPr>
            <a:endParaRPr lang="pl-PL" altLang="en-US" sz="800" dirty="0">
              <a:solidFill>
                <a:srgbClr val="0000FF"/>
              </a:solidFill>
            </a:endParaRPr>
          </a:p>
          <a:p>
            <a:pPr marL="609600" indent="-609600"/>
            <a:r>
              <a:rPr lang="pl-PL" altLang="en-US" sz="2400" dirty="0"/>
              <a:t>Similar criteria used to establish if s/w other than OS can be trusted</a:t>
            </a:r>
          </a:p>
          <a:p>
            <a:pPr marL="1371600" lvl="2" indent="-457200">
              <a:buNone/>
            </a:pPr>
            <a:endParaRPr lang="en-US" altLang="en-US" sz="800" dirty="0"/>
          </a:p>
          <a:p>
            <a:pPr marL="609600" indent="-609600"/>
            <a:r>
              <a:rPr lang="pl-PL" altLang="en-US" sz="2400" dirty="0"/>
              <a:t>Ways of </a:t>
            </a:r>
            <a:r>
              <a:rPr lang="pl-PL" altLang="en-US" sz="2400" dirty="0">
                <a:solidFill>
                  <a:srgbClr val="0000FF"/>
                </a:solidFill>
              </a:rPr>
              <a:t>increasing security</a:t>
            </a:r>
            <a:r>
              <a:rPr lang="pl-PL" altLang="en-US" sz="2400" dirty="0"/>
              <a:t> if </a:t>
            </a:r>
            <a:r>
              <a:rPr lang="pl-PL" altLang="en-US" sz="2400" dirty="0">
                <a:solidFill>
                  <a:srgbClr val="0000FF"/>
                </a:solidFill>
              </a:rPr>
              <a:t>untrusted </a:t>
            </a:r>
            <a:r>
              <a:rPr lang="en-US" altLang="en-US" sz="2400" dirty="0"/>
              <a:t>programs </a:t>
            </a:r>
            <a:r>
              <a:rPr lang="pl-PL" altLang="en-US" sz="2400" dirty="0" smtClean="0"/>
              <a:t>present</a:t>
            </a:r>
            <a:r>
              <a:rPr lang="pl-PL" altLang="en-US" sz="2400" dirty="0"/>
              <a:t>:</a:t>
            </a:r>
          </a:p>
          <a:p>
            <a:pPr marL="990600" lvl="1" indent="-533400">
              <a:buFont typeface="Wingdings" panose="05000000000000000000" pitchFamily="2" charset="2"/>
              <a:buAutoNum type="arabicParenR"/>
            </a:pPr>
            <a:r>
              <a:rPr lang="en-US" altLang="en-US" dirty="0"/>
              <a:t>Mutual suspicion</a:t>
            </a:r>
          </a:p>
          <a:p>
            <a:pPr marL="990600" lvl="1" indent="-533400">
              <a:buFont typeface="Wingdings" panose="05000000000000000000" pitchFamily="2" charset="2"/>
              <a:buAutoNum type="arabicParenR"/>
            </a:pPr>
            <a:r>
              <a:rPr lang="en-US" altLang="en-US" dirty="0"/>
              <a:t>Confinement</a:t>
            </a:r>
          </a:p>
          <a:p>
            <a:pPr marL="990600" lvl="1" indent="-533400">
              <a:buFont typeface="Wingdings" panose="05000000000000000000" pitchFamily="2" charset="2"/>
              <a:buAutoNum type="arabicParenR"/>
            </a:pPr>
            <a:r>
              <a:rPr lang="en-US" altLang="en-US" dirty="0"/>
              <a:t>Access log</a:t>
            </a:r>
            <a:endParaRPr lang="pl-PL" altLang="en-US" dirty="0"/>
          </a:p>
          <a:p>
            <a:pPr marL="609600" indent="-609600"/>
            <a:endParaRPr lang="pl-PL" altLang="en-US" sz="2400" dirty="0"/>
          </a:p>
          <a:p>
            <a:pPr marL="609600" indent="-609600">
              <a:buNone/>
            </a:pPr>
            <a:r>
              <a:rPr lang="pl-PL" altLang="en-US" sz="2400" dirty="0">
                <a:solidFill>
                  <a:schemeClr val="hlink"/>
                </a:solidFill>
              </a:rPr>
              <a:t>1)</a:t>
            </a:r>
            <a:r>
              <a:rPr lang="pl-PL" altLang="en-US" sz="2400" dirty="0"/>
              <a:t> </a:t>
            </a:r>
            <a:r>
              <a:rPr lang="en-US" altLang="en-US" sz="2400" dirty="0">
                <a:solidFill>
                  <a:srgbClr val="0000FF"/>
                </a:solidFill>
              </a:rPr>
              <a:t>Mutual suspicion</a:t>
            </a:r>
            <a:r>
              <a:rPr lang="pl-PL" altLang="en-US" sz="2400" dirty="0"/>
              <a:t> </a:t>
            </a:r>
            <a:r>
              <a:rPr lang="en-US" altLang="en-US" sz="2400" dirty="0"/>
              <a:t>between programs</a:t>
            </a:r>
          </a:p>
          <a:p>
            <a:pPr marL="990600" lvl="1" indent="-533400"/>
            <a:r>
              <a:rPr lang="pl-PL" altLang="en-US" dirty="0"/>
              <a:t>Distrust other </a:t>
            </a:r>
            <a:r>
              <a:rPr lang="pl-PL" altLang="en-US" dirty="0" smtClean="0"/>
              <a:t>program s </a:t>
            </a:r>
            <a:r>
              <a:rPr lang="pl-PL" altLang="en-US" dirty="0"/>
              <a:t>– treat them as if they were incorrect or malicious</a:t>
            </a:r>
          </a:p>
          <a:p>
            <a:pPr marL="1371600" lvl="2" indent="-457200"/>
            <a:r>
              <a:rPr lang="pl-PL" altLang="en-US" dirty="0" smtClean="0"/>
              <a:t>program  protects its interface data</a:t>
            </a:r>
          </a:p>
          <a:p>
            <a:pPr marL="1752600" lvl="3" indent="-381000"/>
            <a:r>
              <a:rPr lang="pl-PL" altLang="en-US" dirty="0" smtClean="0"/>
              <a:t>With data checks, etc.</a:t>
            </a: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373331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Rectangle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>
              <a:buNone/>
            </a:pPr>
            <a:r>
              <a:rPr lang="en-US" altLang="en-US" sz="2000" dirty="0">
                <a:solidFill>
                  <a:srgbClr val="0000FF"/>
                </a:solidFill>
              </a:rPr>
              <a:t>Operating </a:t>
            </a:r>
            <a:r>
              <a:rPr lang="pl-PL" altLang="en-US" sz="2000" dirty="0">
                <a:solidFill>
                  <a:srgbClr val="0000FF"/>
                </a:solidFill>
              </a:rPr>
              <a:t>S</a:t>
            </a:r>
            <a:r>
              <a:rPr lang="en-US" altLang="en-US" sz="2000" dirty="0" err="1">
                <a:solidFill>
                  <a:srgbClr val="0000FF"/>
                </a:solidFill>
              </a:rPr>
              <a:t>ystem</a:t>
            </a:r>
            <a:r>
              <a:rPr lang="pl-PL" altLang="en-US" sz="2000" dirty="0">
                <a:solidFill>
                  <a:srgbClr val="0000FF"/>
                </a:solidFill>
              </a:rPr>
              <a:t> Controls for </a:t>
            </a:r>
            <a:r>
              <a:rPr lang="pl-PL" altLang="en-US" sz="2000" dirty="0" smtClean="0">
                <a:solidFill>
                  <a:srgbClr val="0000FF"/>
                </a:solidFill>
              </a:rPr>
              <a:t>Security</a:t>
            </a:r>
            <a:endParaRPr lang="pl-PL" altLang="en-US" sz="2000" dirty="0">
              <a:solidFill>
                <a:srgbClr val="0000FF"/>
              </a:solidFill>
            </a:endParaRPr>
          </a:p>
          <a:p>
            <a:pPr marL="609600" indent="-609600">
              <a:buNone/>
            </a:pPr>
            <a:endParaRPr lang="pl-PL" altLang="en-US" sz="2000" dirty="0"/>
          </a:p>
          <a:p>
            <a:pPr marL="609600" indent="-609600">
              <a:buNone/>
            </a:pPr>
            <a:r>
              <a:rPr lang="pl-PL" altLang="en-US" dirty="0">
                <a:solidFill>
                  <a:schemeClr val="hlink"/>
                </a:solidFill>
              </a:rPr>
              <a:t>2)</a:t>
            </a:r>
            <a:r>
              <a:rPr lang="pl-PL" altLang="en-US" dirty="0"/>
              <a:t> </a:t>
            </a:r>
            <a:r>
              <a:rPr lang="en-US" altLang="en-US" sz="2400" dirty="0">
                <a:solidFill>
                  <a:srgbClr val="0000FF"/>
                </a:solidFill>
              </a:rPr>
              <a:t>Confinement</a:t>
            </a:r>
            <a:endParaRPr lang="en-US" altLang="en-US" sz="2400" dirty="0"/>
          </a:p>
          <a:p>
            <a:pPr marL="990600" lvl="1" indent="-533400">
              <a:spcBef>
                <a:spcPct val="0"/>
              </a:spcBef>
            </a:pPr>
            <a:r>
              <a:rPr lang="pl-PL" altLang="en-US" dirty="0"/>
              <a:t>OS can confine access to resources by suspected </a:t>
            </a:r>
            <a:r>
              <a:rPr lang="pl-PL" altLang="en-US" dirty="0" smtClean="0"/>
              <a:t>program </a:t>
            </a:r>
            <a:endParaRPr lang="pl-PL" altLang="en-US" dirty="0"/>
          </a:p>
          <a:p>
            <a:pPr marL="990600" lvl="1" indent="-533400">
              <a:spcBef>
                <a:spcPct val="0"/>
              </a:spcBef>
            </a:pPr>
            <a:endParaRPr lang="pl-PL" altLang="en-US" sz="800" dirty="0"/>
          </a:p>
          <a:p>
            <a:pPr marL="990600" lvl="1" indent="-533400">
              <a:spcBef>
                <a:spcPct val="0"/>
              </a:spcBef>
            </a:pPr>
            <a:r>
              <a:rPr lang="pl-PL" altLang="en-US" dirty="0"/>
              <a:t>Example 1: strict compartmentalization</a:t>
            </a:r>
          </a:p>
          <a:p>
            <a:pPr marL="1371600" lvl="2" indent="-457200">
              <a:spcBef>
                <a:spcPct val="0"/>
              </a:spcBef>
            </a:pPr>
            <a:r>
              <a:rPr lang="pl-PL" altLang="en-US" dirty="0" smtClean="0"/>
              <a:t>program  can affect data and other program s </a:t>
            </a:r>
            <a:r>
              <a:rPr lang="pl-PL" altLang="en-US" i="1" dirty="0" smtClean="0"/>
              <a:t>only</a:t>
            </a:r>
            <a:r>
              <a:rPr lang="pl-PL" altLang="en-US" dirty="0" smtClean="0"/>
              <a:t> within its </a:t>
            </a:r>
            <a:r>
              <a:rPr lang="pl-PL" altLang="en-US" dirty="0" smtClean="0">
                <a:solidFill>
                  <a:srgbClr val="0000FF"/>
                </a:solidFill>
              </a:rPr>
              <a:t>compartment</a:t>
            </a:r>
          </a:p>
          <a:p>
            <a:pPr marL="1371600" lvl="2" indent="-457200">
              <a:spcBef>
                <a:spcPct val="0"/>
              </a:spcBef>
            </a:pPr>
            <a:endParaRPr lang="pl-PL" altLang="en-US" sz="800" dirty="0">
              <a:solidFill>
                <a:srgbClr val="0000FF"/>
              </a:solidFill>
            </a:endParaRPr>
          </a:p>
          <a:p>
            <a:pPr marL="990600" lvl="1" indent="-533400">
              <a:spcBef>
                <a:spcPct val="0"/>
              </a:spcBef>
            </a:pPr>
            <a:r>
              <a:rPr lang="pl-PL" altLang="en-US" dirty="0"/>
              <a:t>Example 2: </a:t>
            </a:r>
            <a:r>
              <a:rPr lang="pl-PL" altLang="en-US" dirty="0">
                <a:solidFill>
                  <a:srgbClr val="0000FF"/>
                </a:solidFill>
              </a:rPr>
              <a:t>sandbox</a:t>
            </a:r>
            <a:r>
              <a:rPr lang="pl-PL" altLang="en-US" sz="2800" dirty="0"/>
              <a:t> </a:t>
            </a:r>
            <a:r>
              <a:rPr lang="pl-PL" altLang="en-US" dirty="0"/>
              <a:t>for untrusted </a:t>
            </a:r>
            <a:r>
              <a:rPr lang="pl-PL" altLang="en-US" dirty="0" smtClean="0"/>
              <a:t>program s</a:t>
            </a:r>
            <a:endParaRPr lang="pl-PL" altLang="en-US" dirty="0"/>
          </a:p>
          <a:p>
            <a:pPr marL="990600" lvl="1" indent="-533400">
              <a:spcBef>
                <a:spcPct val="0"/>
              </a:spcBef>
            </a:pPr>
            <a:endParaRPr lang="pl-PL" altLang="en-US" sz="800" dirty="0"/>
          </a:p>
          <a:p>
            <a:pPr marL="990600" lvl="1" indent="-533400">
              <a:spcBef>
                <a:spcPct val="0"/>
              </a:spcBef>
            </a:pPr>
            <a:r>
              <a:rPr lang="pl-PL" altLang="en-US" dirty="0"/>
              <a:t>Can limit spread of viruses</a:t>
            </a:r>
            <a:r>
              <a:rPr lang="pl-PL" altLang="en-US" sz="3200" dirty="0"/>
              <a:t>		</a:t>
            </a: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80981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Rectangle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>
              <a:buNone/>
            </a:pPr>
            <a:r>
              <a:rPr lang="en-US" altLang="en-US" sz="2000" dirty="0">
                <a:solidFill>
                  <a:srgbClr val="0000FF"/>
                </a:solidFill>
              </a:rPr>
              <a:t>Operating </a:t>
            </a:r>
            <a:r>
              <a:rPr lang="pl-PL" altLang="en-US" sz="2000" dirty="0">
                <a:solidFill>
                  <a:srgbClr val="0000FF"/>
                </a:solidFill>
              </a:rPr>
              <a:t>S</a:t>
            </a:r>
            <a:r>
              <a:rPr lang="en-US" altLang="en-US" sz="2000" dirty="0" err="1">
                <a:solidFill>
                  <a:srgbClr val="0000FF"/>
                </a:solidFill>
              </a:rPr>
              <a:t>ystem</a:t>
            </a:r>
            <a:r>
              <a:rPr lang="pl-PL" altLang="en-US" sz="2000" dirty="0">
                <a:solidFill>
                  <a:srgbClr val="0000FF"/>
                </a:solidFill>
              </a:rPr>
              <a:t> Controls for </a:t>
            </a:r>
            <a:r>
              <a:rPr lang="pl-PL" altLang="en-US" sz="2000" dirty="0" smtClean="0">
                <a:solidFill>
                  <a:srgbClr val="0000FF"/>
                </a:solidFill>
              </a:rPr>
              <a:t>Security</a:t>
            </a:r>
            <a:endParaRPr lang="pl-PL" altLang="en-US" sz="2000" dirty="0"/>
          </a:p>
          <a:p>
            <a:pPr marL="609600" indent="-609600">
              <a:buNone/>
            </a:pPr>
            <a:r>
              <a:rPr lang="pl-PL" altLang="en-US" dirty="0">
                <a:solidFill>
                  <a:schemeClr val="hlink"/>
                </a:solidFill>
              </a:rPr>
              <a:t>3)</a:t>
            </a:r>
            <a:r>
              <a:rPr lang="pl-PL" altLang="en-US" dirty="0"/>
              <a:t> </a:t>
            </a:r>
            <a:r>
              <a:rPr lang="en-US" altLang="en-US" sz="2400" dirty="0">
                <a:solidFill>
                  <a:srgbClr val="0000FF"/>
                </a:solidFill>
              </a:rPr>
              <a:t>A</a:t>
            </a:r>
            <a:r>
              <a:rPr lang="pl-PL" altLang="en-US" sz="2400" dirty="0">
                <a:solidFill>
                  <a:srgbClr val="0000FF"/>
                </a:solidFill>
              </a:rPr>
              <a:t>udit log</a:t>
            </a:r>
            <a:r>
              <a:rPr lang="pl-PL" altLang="en-US" sz="2400" dirty="0"/>
              <a:t> / </a:t>
            </a:r>
            <a:r>
              <a:rPr lang="pl-PL" altLang="en-US" sz="2400" dirty="0">
                <a:solidFill>
                  <a:srgbClr val="0000FF"/>
                </a:solidFill>
              </a:rPr>
              <a:t>a</a:t>
            </a:r>
            <a:r>
              <a:rPr lang="en-US" altLang="en-US" sz="2400" dirty="0" err="1">
                <a:solidFill>
                  <a:srgbClr val="0000FF"/>
                </a:solidFill>
              </a:rPr>
              <a:t>ccess</a:t>
            </a:r>
            <a:r>
              <a:rPr lang="en-US" altLang="en-US" sz="2400" dirty="0">
                <a:solidFill>
                  <a:srgbClr val="0000FF"/>
                </a:solidFill>
              </a:rPr>
              <a:t> log</a:t>
            </a:r>
            <a:r>
              <a:rPr lang="pl-PL" altLang="en-US" sz="2400" dirty="0"/>
              <a:t> </a:t>
            </a:r>
            <a:endParaRPr lang="en-US" altLang="en-US" sz="2400" dirty="0"/>
          </a:p>
          <a:p>
            <a:pPr marL="990600" lvl="1" indent="-533400">
              <a:spcBef>
                <a:spcPct val="0"/>
              </a:spcBef>
            </a:pPr>
            <a:r>
              <a:rPr lang="pl-PL" altLang="en-US" dirty="0">
                <a:solidFill>
                  <a:srgbClr val="0000FF"/>
                </a:solidFill>
              </a:rPr>
              <a:t>Records</a:t>
            </a:r>
            <a:r>
              <a:rPr lang="pl-PL" altLang="en-US" dirty="0"/>
              <a:t> who/when/how </a:t>
            </a:r>
            <a:r>
              <a:rPr lang="pl-PL" altLang="en-US" dirty="0">
                <a:solidFill>
                  <a:srgbClr val="00B050"/>
                </a:solidFill>
              </a:rPr>
              <a:t>(e.g., for how long) </a:t>
            </a:r>
            <a:r>
              <a:rPr lang="pl-PL" altLang="en-US" dirty="0">
                <a:solidFill>
                  <a:srgbClr val="0000FF"/>
                </a:solidFill>
              </a:rPr>
              <a:t>accessed/used</a:t>
            </a:r>
            <a:r>
              <a:rPr lang="pl-PL" altLang="en-US" dirty="0"/>
              <a:t> which objects</a:t>
            </a:r>
          </a:p>
          <a:p>
            <a:pPr marL="1371600" lvl="2" indent="-457200">
              <a:spcBef>
                <a:spcPct val="0"/>
              </a:spcBef>
            </a:pPr>
            <a:r>
              <a:rPr lang="pl-PL" altLang="en-US" dirty="0"/>
              <a:t>Events logged: logins/logouts, file accesses, </a:t>
            </a:r>
            <a:r>
              <a:rPr lang="pl-PL" altLang="en-US" dirty="0" smtClean="0"/>
              <a:t>program  </a:t>
            </a:r>
            <a:r>
              <a:rPr lang="pl-PL" altLang="en-US" dirty="0"/>
              <a:t>ecxecutions, device uses, failures, repeated unsuccessful commands </a:t>
            </a:r>
            <a:r>
              <a:rPr lang="pl-PL" altLang="en-US" sz="1800" dirty="0"/>
              <a:t>(e.g., many repeated failed login attempts can indicate an attack)</a:t>
            </a:r>
          </a:p>
          <a:p>
            <a:pPr marL="1371600" lvl="2" indent="-457200">
              <a:spcBef>
                <a:spcPct val="0"/>
              </a:spcBef>
            </a:pPr>
            <a:endParaRPr lang="pl-PL" altLang="en-US" sz="800" dirty="0">
              <a:solidFill>
                <a:srgbClr val="777777"/>
              </a:solidFill>
            </a:endParaRPr>
          </a:p>
          <a:p>
            <a:pPr marL="990600" lvl="1" indent="-533400">
              <a:spcBef>
                <a:spcPct val="0"/>
              </a:spcBef>
            </a:pPr>
            <a:r>
              <a:rPr lang="en-US" altLang="en-US" dirty="0">
                <a:solidFill>
                  <a:srgbClr val="0000FF"/>
                </a:solidFill>
              </a:rPr>
              <a:t>Audit</a:t>
            </a:r>
            <a:r>
              <a:rPr lang="en-US" altLang="en-US" dirty="0"/>
              <a:t> frequently</a:t>
            </a:r>
            <a:r>
              <a:rPr lang="pl-PL" altLang="en-US" dirty="0"/>
              <a:t> for unusual events, suspicious patterns</a:t>
            </a:r>
          </a:p>
          <a:p>
            <a:pPr marL="990600" lvl="1" indent="-533400">
              <a:spcBef>
                <a:spcPct val="0"/>
              </a:spcBef>
            </a:pPr>
            <a:endParaRPr lang="pl-PL" altLang="en-US" sz="800" dirty="0"/>
          </a:p>
          <a:p>
            <a:pPr marL="990600" lvl="1" indent="-533400">
              <a:spcBef>
                <a:spcPct val="0"/>
              </a:spcBef>
            </a:pPr>
            <a:r>
              <a:rPr lang="en-US" altLang="en-US" dirty="0"/>
              <a:t>It is a </a:t>
            </a:r>
            <a:r>
              <a:rPr lang="en-US" altLang="en-US" dirty="0">
                <a:solidFill>
                  <a:srgbClr val="0000FF"/>
                </a:solidFill>
              </a:rPr>
              <a:t>f</a:t>
            </a:r>
            <a:r>
              <a:rPr lang="pl-PL" altLang="en-US" dirty="0">
                <a:solidFill>
                  <a:srgbClr val="0000FF"/>
                </a:solidFill>
              </a:rPr>
              <a:t>orensic measure</a:t>
            </a:r>
            <a:r>
              <a:rPr lang="pl-PL" altLang="en-US" dirty="0"/>
              <a:t> not protective measure</a:t>
            </a:r>
          </a:p>
          <a:p>
            <a:pPr marL="1371600" lvl="2" indent="-457200">
              <a:spcBef>
                <a:spcPct val="0"/>
              </a:spcBef>
            </a:pPr>
            <a:r>
              <a:rPr lang="pl-PL" altLang="en-US" dirty="0" smtClean="0"/>
              <a:t>Forensics – investigation to find who broke law, policies, or rules</a:t>
            </a:r>
            <a:r>
              <a:rPr lang="en-US" altLang="en-US" dirty="0" smtClean="0"/>
              <a:t> </a:t>
            </a:r>
            <a:r>
              <a:rPr lang="en-US" altLang="en-US" sz="1800" dirty="0"/>
              <a:t>(a posteriori, not a priori)</a:t>
            </a:r>
          </a:p>
        </p:txBody>
      </p:sp>
    </p:spTree>
    <p:extLst>
      <p:ext uri="{BB962C8B-B14F-4D97-AF65-F5344CB8AC3E}">
        <p14:creationId xmlns:p14="http://schemas.microsoft.com/office/powerpoint/2010/main" val="4225823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496879" y="386392"/>
            <a:ext cx="8273902" cy="910782"/>
          </a:xfrm>
        </p:spPr>
        <p:txBody>
          <a:bodyPr/>
          <a:lstStyle/>
          <a:p>
            <a:r>
              <a:rPr lang="en-US" altLang="en-US" b="1" dirty="0" smtClean="0">
                <a:solidFill>
                  <a:schemeClr val="bg1"/>
                </a:solidFill>
              </a:rPr>
              <a:t>Summary</a:t>
            </a:r>
            <a:endParaRPr lang="en-US" b="1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altLang="en-US" dirty="0"/>
              <a:t>What is </a:t>
            </a:r>
            <a:r>
              <a:rPr lang="en-US" altLang="en-US" dirty="0"/>
              <a:t>“</a:t>
            </a:r>
            <a:r>
              <a:rPr lang="pl-PL" altLang="en-US" dirty="0"/>
              <a:t>Program security</a:t>
            </a:r>
            <a:r>
              <a:rPr lang="en-US" altLang="en-US" dirty="0"/>
              <a:t>”</a:t>
            </a:r>
          </a:p>
          <a:p>
            <a:r>
              <a:rPr lang="en-US" altLang="en-US" dirty="0"/>
              <a:t>Basic approaches to having secure programs</a:t>
            </a:r>
          </a:p>
          <a:p>
            <a:r>
              <a:rPr lang="pl-PL" altLang="en-US" dirty="0"/>
              <a:t>Controls for </a:t>
            </a:r>
            <a:r>
              <a:rPr lang="pl-PL" altLang="en-US" dirty="0" smtClean="0"/>
              <a:t>Security</a:t>
            </a:r>
            <a:endParaRPr lang="en-US" altLang="en-US" dirty="0" smtClean="0"/>
          </a:p>
          <a:p>
            <a:r>
              <a:rPr lang="en-US" altLang="en-US" dirty="0"/>
              <a:t>Developmental</a:t>
            </a:r>
            <a:r>
              <a:rPr lang="pl-PL" altLang="en-US" dirty="0"/>
              <a:t> Controls for Security</a:t>
            </a:r>
            <a:endParaRPr lang="en-US" altLang="en-US" dirty="0"/>
          </a:p>
          <a:p>
            <a:r>
              <a:rPr lang="en-US" altLang="en-US" dirty="0"/>
              <a:t>Administrative Controls </a:t>
            </a:r>
            <a:r>
              <a:rPr lang="pl-PL" altLang="en-US" dirty="0"/>
              <a:t>for Security</a:t>
            </a:r>
            <a:endParaRPr lang="en-US" altLang="en-US" dirty="0"/>
          </a:p>
          <a:p>
            <a:r>
              <a:rPr lang="en-US" altLang="en-US" dirty="0"/>
              <a:t>Operating </a:t>
            </a:r>
            <a:r>
              <a:rPr lang="pl-PL" altLang="en-US" dirty="0"/>
              <a:t>S</a:t>
            </a:r>
            <a:r>
              <a:rPr lang="en-US" altLang="en-US" dirty="0" err="1"/>
              <a:t>ystem</a:t>
            </a:r>
            <a:r>
              <a:rPr lang="pl-PL" altLang="en-US" dirty="0"/>
              <a:t> Controls for Security</a:t>
            </a:r>
            <a:endParaRPr lang="en-US" altLang="en-US" dirty="0"/>
          </a:p>
          <a:p>
            <a:endParaRPr lang="pl-PL" altLang="en-US" dirty="0"/>
          </a:p>
          <a:p>
            <a:endParaRPr lang="en-US" altLang="en-US" dirty="0" smtClean="0"/>
          </a:p>
          <a:p>
            <a:endParaRPr lang="en-US" alt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4354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467"/>
    </mc:Choice>
    <mc:Fallback xmlns="">
      <p:transition spd="slow" advTm="46467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3773</TotalTime>
  <Words>2061</Words>
  <Application>Microsoft Office PowerPoint</Application>
  <PresentationFormat>Widescreen</PresentationFormat>
  <Paragraphs>476</Paragraphs>
  <Slides>44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4" baseType="lpstr">
      <vt:lpstr>宋体</vt:lpstr>
      <vt:lpstr>Arial</vt:lpstr>
      <vt:lpstr>Calibri</vt:lpstr>
      <vt:lpstr>Calibri Light</vt:lpstr>
      <vt:lpstr>Symbol</vt:lpstr>
      <vt:lpstr>Tahoma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Overview of an OS Functions</vt:lpstr>
      <vt:lpstr>Security Functions of a Trusted OS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Summary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Protecting an OS from Malicious Software</dc:title>
  <dc:creator>Microsoft account</dc:creator>
  <cp:lastModifiedBy>Microsoft account</cp:lastModifiedBy>
  <cp:revision>65</cp:revision>
  <cp:lastPrinted>2023-03-01T12:20:18Z</cp:lastPrinted>
  <dcterms:created xsi:type="dcterms:W3CDTF">2023-02-20T09:42:09Z</dcterms:created>
  <dcterms:modified xsi:type="dcterms:W3CDTF">2023-03-02T12:18:27Z</dcterms:modified>
</cp:coreProperties>
</file>