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62"/>
  </p:notesMasterIdLst>
  <p:sldIdLst>
    <p:sldId id="480" r:id="rId5"/>
    <p:sldId id="303" r:id="rId6"/>
    <p:sldId id="633" r:id="rId7"/>
    <p:sldId id="638" r:id="rId8"/>
    <p:sldId id="504" r:id="rId9"/>
    <p:sldId id="642" r:id="rId10"/>
    <p:sldId id="736" r:id="rId11"/>
    <p:sldId id="737" r:id="rId12"/>
    <p:sldId id="747" r:id="rId13"/>
    <p:sldId id="748" r:id="rId14"/>
    <p:sldId id="738" r:id="rId15"/>
    <p:sldId id="749" r:id="rId16"/>
    <p:sldId id="763" r:id="rId17"/>
    <p:sldId id="764" r:id="rId18"/>
    <p:sldId id="765" r:id="rId19"/>
    <p:sldId id="766" r:id="rId20"/>
    <p:sldId id="767" r:id="rId21"/>
    <p:sldId id="768" r:id="rId22"/>
    <p:sldId id="769" r:id="rId23"/>
    <p:sldId id="770" r:id="rId24"/>
    <p:sldId id="771" r:id="rId25"/>
    <p:sldId id="772" r:id="rId26"/>
    <p:sldId id="773" r:id="rId27"/>
    <p:sldId id="774" r:id="rId28"/>
    <p:sldId id="775" r:id="rId29"/>
    <p:sldId id="790" r:id="rId30"/>
    <p:sldId id="776" r:id="rId31"/>
    <p:sldId id="777" r:id="rId32"/>
    <p:sldId id="674" r:id="rId33"/>
    <p:sldId id="639" r:id="rId34"/>
    <p:sldId id="739" r:id="rId35"/>
    <p:sldId id="740" r:id="rId36"/>
    <p:sldId id="741" r:id="rId37"/>
    <p:sldId id="742" r:id="rId38"/>
    <p:sldId id="743" r:id="rId39"/>
    <p:sldId id="744" r:id="rId40"/>
    <p:sldId id="745" r:id="rId41"/>
    <p:sldId id="644" r:id="rId42"/>
    <p:sldId id="700" r:id="rId43"/>
    <p:sldId id="680" r:id="rId44"/>
    <p:sldId id="641" r:id="rId45"/>
    <p:sldId id="746" r:id="rId46"/>
    <p:sldId id="698" r:id="rId47"/>
    <p:sldId id="778" r:id="rId48"/>
    <p:sldId id="702" r:id="rId49"/>
    <p:sldId id="779" r:id="rId50"/>
    <p:sldId id="780" r:id="rId51"/>
    <p:sldId id="781" r:id="rId52"/>
    <p:sldId id="782" r:id="rId53"/>
    <p:sldId id="783" r:id="rId54"/>
    <p:sldId id="321" r:id="rId55"/>
    <p:sldId id="785" r:id="rId56"/>
    <p:sldId id="786" r:id="rId57"/>
    <p:sldId id="787" r:id="rId58"/>
    <p:sldId id="788" r:id="rId59"/>
    <p:sldId id="789" r:id="rId60"/>
    <p:sldId id="349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33"/>
            <p14:sldId id="638"/>
            <p14:sldId id="504"/>
            <p14:sldId id="642"/>
            <p14:sldId id="736"/>
            <p14:sldId id="737"/>
            <p14:sldId id="747"/>
            <p14:sldId id="748"/>
            <p14:sldId id="738"/>
            <p14:sldId id="749"/>
            <p14:sldId id="763"/>
            <p14:sldId id="764"/>
            <p14:sldId id="765"/>
            <p14:sldId id="766"/>
            <p14:sldId id="767"/>
            <p14:sldId id="768"/>
            <p14:sldId id="769"/>
            <p14:sldId id="770"/>
            <p14:sldId id="771"/>
            <p14:sldId id="772"/>
            <p14:sldId id="773"/>
            <p14:sldId id="774"/>
            <p14:sldId id="775"/>
            <p14:sldId id="790"/>
            <p14:sldId id="776"/>
            <p14:sldId id="777"/>
            <p14:sldId id="674"/>
            <p14:sldId id="639"/>
            <p14:sldId id="739"/>
            <p14:sldId id="740"/>
            <p14:sldId id="741"/>
            <p14:sldId id="742"/>
            <p14:sldId id="743"/>
            <p14:sldId id="744"/>
            <p14:sldId id="745"/>
            <p14:sldId id="644"/>
            <p14:sldId id="700"/>
            <p14:sldId id="680"/>
            <p14:sldId id="641"/>
            <p14:sldId id="746"/>
            <p14:sldId id="698"/>
            <p14:sldId id="778"/>
            <p14:sldId id="702"/>
            <p14:sldId id="779"/>
            <p14:sldId id="780"/>
            <p14:sldId id="781"/>
            <p14:sldId id="782"/>
            <p14:sldId id="783"/>
            <p14:sldId id="321"/>
            <p14:sldId id="785"/>
            <p14:sldId id="786"/>
            <p14:sldId id="787"/>
            <p14:sldId id="788"/>
            <p14:sldId id="7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80654" autoAdjust="0"/>
  </p:normalViewPr>
  <p:slideViewPr>
    <p:cSldViewPr snapToGrid="0">
      <p:cViewPr varScale="1">
        <p:scale>
          <a:sx n="66" d="100"/>
          <a:sy n="66" d="100"/>
        </p:scale>
        <p:origin x="1301" y="6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187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3278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3094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506376-E067-F420-A1B2-309ACE9556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8C74DF-3EFF-6BF0-B66C-DF9438D8DE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6FA23EF-34E3-E672-1D29-7EB1544C6C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B671EC-1A3C-167D-FB57-4713385B1F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4672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FED03F-2E95-09EF-DF6E-D62DD58A42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1F160B-1AF1-B922-98FB-04E3FB067B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BCAC01-C8B0-58F4-69A4-ECB0674967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44F41F-A1F3-FF51-C3D8-76401DF669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4777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03EE63-45A5-57B9-A3F2-8E52FCDEF2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5FD38F-8049-8F4B-C75A-20E38C9ADA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8FEF2C-620C-5E11-E7D0-E6C55EE43C4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837C24-B34E-1523-3CDB-E97231CBA9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5789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EF3D4E-7DFB-5DFC-8F3D-4C4724474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7D4FA7E-AC42-D231-9643-3AD6A23849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878E0B-5791-FFA9-7B5C-918F1138D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4425D3-3C7F-BC39-AC9A-A29859CBA1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8296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D074C1-E220-CC60-1A20-2443BC7339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FBC629-C2F7-83FB-B6A7-5B0B66603A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4A60AC-1679-723D-2DA0-32337439CE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45A654-03F7-1535-FD9C-463CFC429E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4474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4D25C3-3216-A5A7-EE88-5125DDAF8A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F73A80-74FC-4884-657F-CAC6D8C17D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F6FE40-F16E-8341-00D8-BA61AD0BD1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5D003D-6986-D25F-C311-16BA021B4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0500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4DE41D-9545-89CC-C989-3E5B965D43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3E6F51-9A21-080D-3FE6-B717B02436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34AF50-C156-7C0B-D912-07AA29C609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08ECBC-5F1F-612A-7230-70DB9551B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1487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493596-6D37-3A9E-F685-AFB9DDC3C4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27BF15-2B2B-3F00-3477-CF25114242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3AF2EF-9E8D-0439-BF68-7439A46A64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14F170-85CE-738D-8874-BED2BBB15EC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669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B14AB8-8E21-A241-1122-911EC473C9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DEC199-6E57-CED4-7FD9-F0C49333320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68CEBE-ED96-3C1C-B386-A3F6F7CDD5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B48FA5-FC77-7307-9DE8-4E88C1C8B9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8166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9D5F1-43E8-8EE3-9632-EB187C3929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BDDA7C1-196E-6BE3-D891-19BE001373A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F8E6EA-42E1-23B0-69B3-2329A0C1A6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7DB5A1-0563-2622-6DA5-DFBE60729C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707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E1003C-B609-A17E-FE05-A46D0D3E5E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CA53BC-0DA4-3D10-03F9-A901F7ED832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E13456-06F5-5407-30C6-D9C3FCB970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3DCFC9-E1DA-57C2-F1C3-605BEC38AC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8243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FFB55A-49B0-84F6-E2D3-4F7136438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40039F-14DC-520F-A899-934F6B61A5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D31CAC5-EC3E-081D-EEEB-DBC92D7F9C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808342-2DC6-664B-30ED-C32E39586A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3074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6BB45F-4DBF-CE72-E0B5-1A0B37855A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F39AA5-61D9-16A0-9901-2E25CE5905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05A413-4337-4317-F6F8-FD519AA52C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DA427B-0106-95C8-7BEE-D55BF5E1AA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6863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A8F46B-14C0-E897-9341-BFB5A74438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4819A2-87E9-7498-82CB-3C3A095EB6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C9C4F4-E648-B01D-200F-1D3F3A52B1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768B96-A3D7-D52E-1FCB-B0BE5450F7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1660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A6E5F8-E221-5C9C-D9EF-1BD2F72CE9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EBC026D-1172-6B4E-6A3C-883341B7FC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B307E3-844A-99BA-6213-B4324BB897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25593B-1591-A823-4FFE-377D549ED6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8643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03F83A-563E-45C4-D9B9-9E6D4A46F1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3F39DB-C9F7-D7CC-1127-7EB4340F77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AA820D-6E09-4F99-148C-A37CB56A66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86D36E-EF76-4120-4055-8741F8C90F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6385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2DB2FE-A379-CF2C-01F3-EC92A61D4E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103077A-4433-E209-88EE-D48DB939B0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191845-3047-9E40-F028-D7974DC237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0717FA-0354-6F75-13B0-DA1CB39227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0440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83686B-4ACC-9BA1-4568-1A39C76FD6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0F2CA5-AF30-0298-E442-CC8225A887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D37022-49CA-9455-BEA7-0B1565C14CE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24BF33-5B20-A6AD-D84E-96627846F5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93896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328E03-25F7-B194-7531-6DB78F0886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E0A1B07-12BB-EBD7-76D6-9FCA0A7C48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196514-0B5A-A78D-F563-DBEE6FA67A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2F2F3C-16CE-37AD-D3C6-511B0224136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478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F79804-CC9C-BAA9-1838-6A7CE96ADA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6B0A206-92D6-69CA-16E3-E4D84DCFD7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4A171F-9B94-392F-55B7-432D7E676FA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355D9E-5600-9EDC-4CE7-10904125FA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67786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A419EB-D503-CEBB-1831-ABE77DBCCC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ED8975-74FB-34AE-9BC4-DE89690C77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01BE73-C031-983B-492E-2199EC9D547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ACB50B-D353-23EB-79AA-08D55521BF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9998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1ABDC0-4B9E-06BE-F8A6-D9F18778E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3163A9-282B-658E-0F07-B37EEDBBF0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8A46B7-DC2A-4B06-169E-9FCCD29672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51DC83-590D-126D-51C6-FE0140C1161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3840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617928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None/>
            </a:pPr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93384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3A8EE9-9A92-7EF4-A8DD-7DED170E47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99E606-3B88-F669-F2EB-1054610E55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9D4509-86D5-1313-3728-CCBD872F7B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A4A7B5-0ABE-BD81-8412-E72277D5D6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36181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4FD593-A47A-0F81-A525-576C635C5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AA0F75-BDA6-5E80-18E7-B1F0D62460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606D02-CC3C-CC27-7169-3F15A163A5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695C84-FCDB-E992-8A9F-E9F0446EB7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16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DDE575-A144-B038-834F-471BB697EE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69D3BA7-FF7E-3CCE-A0F8-07B86EE21C8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DA7B81-C3E1-594C-C2D4-1B264680EC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F6AC8D-0181-A930-F218-5B45C803D5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86880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E6B03E-1156-8D79-7A43-36685F6316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CE5A99-3F66-DADB-0D38-883BDFDBBA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791BA4-F2B6-92D0-E2A6-7D2EC2D1E0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E965CB-53A2-E1F1-B6A0-798B4EEFFB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13924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E3102-B086-23CB-50D3-83FE5079E8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777E34-F1E3-1615-C37F-A3312B358F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A3E242-949F-DDC6-5ECB-C9723096157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40BBFE-C0E4-AE26-2688-C191C3374A7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08129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293343-F91A-1D04-0C5F-7B9DB7EA5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1627E6-8960-A8B3-1A94-BA23C4A8A4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F6E63E-D321-235C-5C59-8C7F8AC19D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9C84CB-EF5B-0669-FE01-5C4F124443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64702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4F8A58-1F66-CF14-4F51-3BA5ECE3C9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67556D-C79C-B5B1-7B93-372FB30DF6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01760B-737F-2EB9-6813-7C6B4BA742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BB1CE6-88B3-27E3-F1A2-3B3EBF5E78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71592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F3AB83-4D16-7962-D9B1-61AC38EC2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8F0831-9E21-2550-8AEB-DC36DDBAE3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DF1D3F-58C0-A15D-E165-72CE276A97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EC3157-8C97-6C61-EA92-3718FE2373D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66586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49B769-13E5-808D-F94E-16A17BD53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088418-DC7F-13C5-BEC0-4B4B9B997A8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B41F5F-983C-E46C-C319-98A6FB1F29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52FF17-24B3-1516-4483-E8EB455864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04638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90105B-0293-4862-1CD6-294E67F1A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1A10E7-AC2D-E5D1-14EE-874C2FDED9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CEB2652-655A-2EEC-B21F-51D7531B5FB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1C25EE-C22D-10F6-4EFE-2FA550EE4B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0455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98426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93D1D-DC3B-1936-9D3F-19F98375AE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5CCCBE-E928-1A12-762A-56CEEFC8F7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007E5C-75D5-FBCF-19F3-081468799D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29D168-5984-EFB1-9195-5B21788A68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209796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4E6CA0-B04D-7FC5-ED16-4853F0F3C1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92C5D5B-E992-A88F-9FCF-5F8551C0FA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18F20D-A175-4806-CB62-17979F3078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891111-5EB4-029D-946A-9586F133A7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83497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ED377-D495-C485-43F9-1C4C29BC51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0B1C4D-094B-55A7-75CD-4DB187C65B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C91E0C-F7EE-A7FA-C9B9-AFB3858276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DB5483-C1B6-A9EE-CA60-4ED827AA569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835913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9AFD12-4FFA-5553-8B7D-4B137EE79F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F5DB89-66C4-F0B2-E863-51CD959E60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8371CC-6398-9A28-3FC8-030A22C6F6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4B79F2-1963-338F-7586-54FA236BDC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478485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EBBE5A-A583-AE0E-602F-18B1C4324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D3FAF2-BD1F-0D4F-2C90-2FF7A0C198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F530C1-5030-33B6-527D-2C6A76564B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AF52F0-40FB-7841-729F-6C8F958372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90480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76DB1-D9EF-21E4-1732-4E0CE28A2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0976D2-63D9-7F90-A55E-8379948800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383337-7B28-1EA2-F3AE-ED2E12B14D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C4C6DC-35A4-7108-BEF4-72CF85BA5B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730605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C68AE2-F92D-2666-622E-5D1EB0B8B6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26E387-3B59-A266-54D3-C6D85E2449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C69854-029E-06A9-E952-D28C193398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5A72D1-96AB-E94B-2742-C1A00FCC528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645357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EE2F23-8FC0-6D11-16C2-3997BFBE7B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7768C0-FFA9-338B-1AD7-5CC79542EB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6FF138-0289-6389-884E-D0BD4B4F8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825AC5-472C-6725-1267-190F25A5EB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93573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02ED89-0DF2-9B53-AAFF-67D0EAF80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8E9CB6-17F4-FB8F-79AF-C2833EDC68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431CF7-793B-8888-E6EF-C9C554F4ED7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F9FCF3-617F-7549-3C22-45F4D5E815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975996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701675" y="4860924"/>
            <a:ext cx="5676900" cy="4792885"/>
          </a:xfrm>
        </p:spPr>
        <p:txBody>
          <a:bodyPr/>
          <a:lstStyle/>
          <a:p>
            <a:pPr algn="r" rtl="1"/>
            <a:endParaRPr lang="ar-IQ" dirty="0"/>
          </a:p>
        </p:txBody>
      </p:sp>
      <p:sp>
        <p:nvSpPr>
          <p:cNvPr id="5" name="幻灯片图像占位符 4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80798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97B568-000D-75C3-4021-6BFFD9FA7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F306A4-B914-8018-7BB4-2DB7C134B2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85242D-5515-5B90-9252-FCC4341A50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4CF32B-08B8-4AAC-86FA-9434A6BF115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8841570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C08C6F-61B0-4731-641B-6AD8C180A3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4A6560-50EF-55CB-8743-57344779B8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F9DFEE-FB45-C38A-8C50-F941CC4549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A1C39A-409E-93ED-8EBE-7D1E544944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588591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84E6A9-0DA2-4E72-288A-756E3A5EA6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D80936-4CF4-BB29-D228-B8086C19D7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A2B39A-8C80-1195-4138-95757F0BAF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B9FC43-BB89-A35E-6FB9-9B3973F6EF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988561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566499-5B6B-46FB-FE13-7B5FCE42A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4AC97F-886D-E667-9168-A3E91DF8E2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B49413D-348F-8F33-7462-5F46F3DB38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316F48-E25E-4DC5-3EDF-96B32C4CB7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603136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3835FF-1E81-0AE1-2AC7-D87DC971D0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2270C9-7761-186E-0B1F-F2C6D371C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F920FE-AD08-E88A-07D9-E95A7131F0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410238-2159-ED87-225A-9B003DC74EE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8947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77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#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912284" y="387351"/>
            <a:ext cx="10560049" cy="868363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dirty="0"/>
              <a:t>Title</a:t>
            </a:r>
            <a:endParaRPr lang="zh-CN" altLang="en-US" dirty="0"/>
          </a:p>
        </p:txBody>
      </p:sp>
      <p:sp>
        <p:nvSpPr>
          <p:cNvPr id="3" name="文本占位符 6"/>
          <p:cNvSpPr>
            <a:spLocks noGrp="1"/>
          </p:cNvSpPr>
          <p:nvPr>
            <p:ph type="body" sz="quarter" idx="10" hasCustomPrompt="1"/>
          </p:nvPr>
        </p:nvSpPr>
        <p:spPr>
          <a:xfrm>
            <a:off x="912285" y="1376363"/>
            <a:ext cx="10560049" cy="392430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dirty="0"/>
              <a:t>Click here to edit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53077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  <p:sldLayoutId id="2147483671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png"/><Relationship Id="rId5" Type="http://schemas.openxmlformats.org/officeDocument/2006/relationships/image" Target="../media/image53.jpeg"/><Relationship Id="rId4" Type="http://schemas.openxmlformats.org/officeDocument/2006/relationships/image" Target="../media/image5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5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6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8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2.png"/><Relationship Id="rId5" Type="http://schemas.openxmlformats.org/officeDocument/2006/relationships/image" Target="../media/image61.svg"/><Relationship Id="rId4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4628" y="2564100"/>
            <a:ext cx="50972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3136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IT403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58058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242459" y="2864682"/>
            <a:ext cx="66437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66983" y="3930835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4329832" y="4610049"/>
            <a:ext cx="75909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Alexandria" charset="0"/>
                <a:cs typeface="Alexandria" charset="0"/>
              </a:rPr>
              <a:t>IT403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Storage Reliability Technologies</a:t>
            </a:r>
          </a:p>
          <a:p>
            <a:pPr algn="ctr"/>
            <a:r>
              <a:rPr lang="en-US" altLang="zh-CN" sz="2000" dirty="0"/>
              <a:t>Common Advanced Storage Technologies</a:t>
            </a:r>
            <a:endParaRPr lang="en-US" sz="2000" dirty="0">
              <a:latin typeface="Alexandria" charset="0"/>
              <a:cs typeface="Alexandria" charset="0"/>
            </a:endParaRPr>
          </a:p>
          <a:p>
            <a:pPr algn="ctr"/>
            <a:endParaRPr lang="en-US" sz="2000" dirty="0">
              <a:latin typeface="Alexandria" charset="0"/>
              <a:cs typeface="Alexandria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948001" y="2162971"/>
            <a:ext cx="9754590" cy="3047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module, you will be able to:</a:t>
            </a:r>
          </a:p>
          <a:p>
            <a:pPr marL="654050" marR="0" lvl="1" indent="-252413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buFont typeface="Wingdings" pitchFamily="2" charset="2"/>
              <a:buChar char="p"/>
              <a:tabLst/>
              <a:defRPr/>
            </a:pPr>
            <a:r>
              <a:rPr kumimoji="0" lang="en-US" altLang="zh-CN" sz="19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</a:rPr>
              <a:t>Describe the concepts, principles and types of RAID technologies.</a:t>
            </a:r>
          </a:p>
          <a:p>
            <a:pPr marL="654050" marR="0" lvl="1" indent="-252413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buFont typeface="Wingdings" pitchFamily="2" charset="2"/>
              <a:buChar char="p"/>
              <a:tabLst/>
              <a:defRPr/>
            </a:pPr>
            <a:r>
              <a:rPr kumimoji="0" lang="en-US" altLang="zh-CN" sz="19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</a:rPr>
              <a:t>Describe the principles of RAID 2.0+ technologies.</a:t>
            </a:r>
          </a:p>
          <a:p>
            <a:pPr marL="654050" marR="0" lvl="1" indent="-252413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buFont typeface="Wingdings" pitchFamily="2" charset="2"/>
              <a:buChar char="p"/>
              <a:tabLst/>
              <a:defRPr/>
            </a:pPr>
            <a:r>
              <a:rPr kumimoji="0" lang="en-US" altLang="zh-CN" sz="19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</a:rPr>
              <a:t>Understand the Multipathing technologies of hosts.</a:t>
            </a:r>
          </a:p>
          <a:p>
            <a:pPr marL="654050" marR="0" lvl="1" indent="-252413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buFont typeface="Wingdings" pitchFamily="2" charset="2"/>
              <a:buChar char="p"/>
              <a:tabLst/>
              <a:defRPr/>
            </a:pPr>
            <a:r>
              <a:rPr kumimoji="0" lang="en-US" altLang="zh-CN" sz="19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utigerNext LT Regular"/>
                <a:ea typeface="华文细黑"/>
              </a:rPr>
              <a:t>Understand the technologies implemented for ensuring the reliability of hard disk.</a:t>
            </a:r>
          </a:p>
          <a:p>
            <a:pPr marL="401637" marR="0" lvl="1" algn="l" defTabSz="801688" rtl="0" eaLnBrk="1" fontAlgn="base" latinLnBrk="0" hangingPunct="1">
              <a:lnSpc>
                <a:spcPct val="140000"/>
              </a:lnSpc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50000"/>
              <a:tabLst/>
              <a:defRPr/>
            </a:pPr>
            <a:endParaRPr lang="en-US" sz="2000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987885-304F-CB2F-6E3B-2E9AB5DAF3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en-US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6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708794" y="1943162"/>
            <a:ext cx="6096000" cy="2712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/>
              <a:t>Traditional RAID Technologies.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/>
              <a:t>RAID 2.0+ Technologies.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 err="1"/>
              <a:t>Multipathing</a:t>
            </a:r>
            <a:r>
              <a:rPr lang="fr-FR" sz="2300" dirty="0"/>
              <a:t> Technologies.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fr-FR" sz="2300" dirty="0"/>
              <a:t>Disk </a:t>
            </a:r>
            <a:r>
              <a:rPr lang="fr-FR" sz="2300" dirty="0" err="1"/>
              <a:t>Reliability</a:t>
            </a:r>
            <a:r>
              <a:rPr lang="fr-FR" sz="2300" dirty="0"/>
              <a:t> Technologies.</a:t>
            </a:r>
          </a:p>
          <a:p>
            <a:pPr>
              <a:lnSpc>
                <a:spcPct val="150000"/>
              </a:lnSpc>
            </a:pPr>
            <a:endParaRPr lang="fr-FR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20975" y="1321979"/>
            <a:ext cx="489569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Traditional RAID Technologies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4EEC8-326B-53B7-5B48-72F330F05F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DFF43F-990A-BAB7-E826-A9E6D66AA834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2DB5A5-E951-62B1-818D-C49106237690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Traditional RAID Technologies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8B25DD-DDFE-536F-4673-8EEABB312C1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72019C-7D93-4653-FBCD-33569361E7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0910AE8-3A6C-DEC6-332F-916FA32531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8382" y="2063776"/>
            <a:ext cx="8286750" cy="413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941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135C43-6208-AC7B-CFFD-2C3AA87A2F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C694C49-C75C-B89E-2C68-3463A1041701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8EB368-2B48-DF5B-9F10-4F24E58AC991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Traditional RAID Technologies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AD81BB-3EDA-1ACD-A7E8-1A8263990BA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6ED1A05-F125-1CD8-516E-B5D0F8E323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0F73C20-CD19-8B1A-348B-850363E759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975" y="1798435"/>
            <a:ext cx="824865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483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C97C3-B49F-CA7D-64CA-0018CCB2BA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1D1852A-6453-67F5-1808-AA0E1B344A09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EE1814-A5D2-7B06-463E-64CBBE4FA226}"/>
              </a:ext>
            </a:extLst>
          </p:cNvPr>
          <p:cNvSpPr txBox="1"/>
          <p:nvPr/>
        </p:nvSpPr>
        <p:spPr>
          <a:xfrm>
            <a:off x="617280" y="1068307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The Basic Concepts and Implementation of RAID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82660E-043D-7FB2-E3FB-06FD060DE9B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C39CB05-3455-ED47-CADB-CB4826AA30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5815D5F-DC3C-C41B-429B-2CA0952CA0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1089" y="2023875"/>
            <a:ext cx="7520416" cy="3996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85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79FF4C-ED8A-F6D7-A167-DFAB2D4EFF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EFFB1F-39B4-50C4-7C2D-14A2A52AD320}"/>
              </a:ext>
            </a:extLst>
          </p:cNvPr>
          <p:cNvSpPr/>
          <p:nvPr/>
        </p:nvSpPr>
        <p:spPr>
          <a:xfrm>
            <a:off x="617279" y="1446835"/>
            <a:ext cx="9279075" cy="49655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7C3A950-9775-1C61-7F7F-7B34A0A158A1}"/>
              </a:ext>
            </a:extLst>
          </p:cNvPr>
          <p:cNvSpPr txBox="1"/>
          <p:nvPr/>
        </p:nvSpPr>
        <p:spPr>
          <a:xfrm>
            <a:off x="617279" y="912801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The Forms of RAID Data Organization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BEC1C0-F6E0-95A4-271D-0EE498D1920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7F643B6-6250-6763-B13E-87081716ED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234811-AD9F-A60E-9E95-68C4054720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3291" y="1622305"/>
            <a:ext cx="8086065" cy="463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045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D3F08F-8A57-1E79-1C8F-C207354BD1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3F611B1-2D4E-17E5-DF5B-4E9C53A627AB}"/>
              </a:ext>
            </a:extLst>
          </p:cNvPr>
          <p:cNvSpPr/>
          <p:nvPr/>
        </p:nvSpPr>
        <p:spPr>
          <a:xfrm>
            <a:off x="617280" y="1622305"/>
            <a:ext cx="9061570" cy="46703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DAEB0C-1503-3EB8-9102-11B90D33CE04}"/>
              </a:ext>
            </a:extLst>
          </p:cNvPr>
          <p:cNvSpPr txBox="1"/>
          <p:nvPr/>
        </p:nvSpPr>
        <p:spPr>
          <a:xfrm>
            <a:off x="617280" y="1068307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RAID Data Protection Methods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763657-DA9C-1372-6D7B-CB0CE536A48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FE5E3FF-C21D-1E49-0327-4171E44330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B843215-943F-983E-531D-E58320A075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66" y="1685495"/>
            <a:ext cx="7507889" cy="4516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87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686243-A412-7895-E02A-59D21083C5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57FB24D-7CE3-78CB-2C77-19E21ED00EB5}"/>
              </a:ext>
            </a:extLst>
          </p:cNvPr>
          <p:cNvSpPr/>
          <p:nvPr/>
        </p:nvSpPr>
        <p:spPr>
          <a:xfrm>
            <a:off x="617279" y="1590490"/>
            <a:ext cx="10205049" cy="4702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58B7C8-D02A-7263-907E-6FF64D3A6C5F}"/>
              </a:ext>
            </a:extLst>
          </p:cNvPr>
          <p:cNvSpPr txBox="1"/>
          <p:nvPr/>
        </p:nvSpPr>
        <p:spPr>
          <a:xfrm>
            <a:off x="617279" y="883123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RAID Technologies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219773-AC97-C3BB-B592-099B4DE3804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0F68BDB-7DA7-317C-EEF5-859987AF68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3894ED-7E98-ACA1-4B68-83BEDC992A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685" y="1835674"/>
            <a:ext cx="8703821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981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EBE911-D514-713B-DD37-F1383C8032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79B38B-A775-F3DA-FAF6-576E99612BBA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F4A1D3-F241-5CAF-4C36-92CCA4480C3D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The Working Principles of RAID 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CBDE621-95FE-D262-92F9-920FB42A79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2CDC2B-9AB6-1C96-DEAC-908BEC106D4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263CF6-5A0F-05A6-26B1-A1CFBCD5A1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3903" y="1524590"/>
            <a:ext cx="7064593" cy="448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09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7F49CE-E5D9-6D21-58C1-F9A4E65CE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CB3410-8FF1-54F2-19C2-4BBFB9A6ABFE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1EDEF0D-A4E0-9EE5-68BC-0F7EF237D11C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Data Writing of RAID 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F924F2-C071-1CE6-E275-860991B45C7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F2346C7-2F18-EC80-8FCD-083CAEDC03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045161B-23EB-8B84-34B6-ABE75C7496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606" y="1741869"/>
            <a:ext cx="7246128" cy="4235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147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975DF1-36B8-E66B-EDA5-4078DFE349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A7C834E-B81C-6213-FEEF-90A1BD6F8E9B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5D8735-B6AD-43F7-0801-5054F18EE26A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Data Reading of RAID 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BCA879D-9C5E-DD26-3D9C-62BD67E491B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D00E42C-1423-88F9-2901-1C4B809B22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599DC7-D407-0D35-3718-F274AB234A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6283" y="1841680"/>
            <a:ext cx="7502055" cy="4321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31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6F7050-F23D-A412-D021-B6BE71134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0AAC8FD-F3BE-4A8E-F587-272622BCCFB1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87F617-D3E7-9DB3-AD9C-E426EDF9C0C0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The Working Principles of RAID 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A930E9-32E6-793E-4B7F-689B3A6AEC2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E1A636-E19B-C622-F621-C082701BDC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AC8BF13-0A57-DA3D-B549-E19DAEA0B4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1300" y="1571232"/>
            <a:ext cx="6853495" cy="440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517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CF4373-8BAD-EFB1-A354-735E09A197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ED34699-7D3D-27C6-853A-0B178C865BF5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ED30BA-86A0-1C57-9090-F0CAB05414B9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Data Writing of RAID 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AFDEDB-03B6-AE62-3C3E-C10F610756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35823F3-B849-31B6-6875-C523390AD2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91589B-8686-3E72-386D-E438A6B4EA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2756" y="1587829"/>
            <a:ext cx="7207209" cy="4551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710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151D9-96C3-7F24-21F3-FDE87DA790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D120BB2-418B-3050-1100-B0919E5DA034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E65E14-EFAF-BA79-629A-F9F6EBB775F9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Data Reading of RAID 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F77B94-DBF9-BA77-BD9A-E36B56CF67E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C81BCA-0443-7907-F92C-4A5559A0996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7B811ED-E0E5-2D7F-F83D-81E90B1824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6673" y="1621810"/>
            <a:ext cx="6757375" cy="447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496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9AC6A1-EE8D-680F-45CC-FD641BDFF8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3E8621-35E7-AA51-0138-CD556433F3A0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8F0729-3B0F-CC66-334A-7A61F3095447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The Working Principles of RAID 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B321E1-4252-D678-DBDB-39B42E8031D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075ABEF-E4BF-6BA1-FD2E-64B8C19509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46C555-191A-4C5D-692C-A3E88DFF2C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8801" y="1542366"/>
            <a:ext cx="6618527" cy="4642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4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B0965F-D777-4FD3-277C-AC5FE76ADD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E7C2D0-FEF6-A87E-6189-EDE173A52413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07F6E2-C719-43A9-1AEF-15A84483D85D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Data Writing of RAID 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3DF6A2-51B8-164E-B0DA-6B193D176E1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025E04-56C8-1F80-EA07-7BA5C0FD61B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7744E5-1240-AC33-1ECC-F14E8ED3E7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0114" y="1524590"/>
            <a:ext cx="7134047" cy="4361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191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50F784-B745-598D-F359-1BA1023073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34DDE6A-13E9-EBDF-BCF6-8837DE443902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F9FD2B-5EDA-E033-18B0-A27AF5B1B147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Data Reading of RAID 3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EBE468-A363-8E6C-9985-B343425428B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435A28-A7D2-93DD-AFD4-450E3B1852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2C389B7-A122-FFC9-94CF-3D298573E1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2112" y="1545245"/>
            <a:ext cx="7653908" cy="4431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261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51130C-651F-2C6A-28BA-8B39340C15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2145EB-608B-69EB-BC71-CF93EE53A95B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F65060-0263-BC5A-2BE0-F5B71CD7330C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Working Principles of RAID 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3B5C04-C49F-7075-9484-0B23339C88B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7102F0-79F5-EEBD-5210-43D49A9BCE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D46E0DE-393A-D097-FC9F-B08C90D340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3150" y="1703443"/>
            <a:ext cx="5151600" cy="427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588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C9E766-F352-A4E2-F4B1-FAEC27DE9E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4E39992-323E-9862-4537-334AA7402C26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753F97-7AAF-BF83-2063-94230BE81A4D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Data Writing of RAID 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2847DE-FA13-42C0-2A89-1A87AC5288D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484B364-85A6-5E4B-AABB-8FA6C1E958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936F0B-24DF-D1AE-1AA5-F5EB409A73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6071" y="1732934"/>
            <a:ext cx="6903040" cy="4452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93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2C3A0C-54A9-07E2-4523-C68EDDCADC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B0F1ED-D9E8-1569-5DDD-37126B3DBC6A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1355BB-A0B6-FAF1-0399-8E327F9E27AD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Data Reading of RAID 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CB95D8-F741-F220-E6CB-40C675CBF57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019FA07-BFB4-756C-48E2-8FD33CDC05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0EF2491-B6A4-A909-66BC-F659D6CA4C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3443" y="1623168"/>
            <a:ext cx="6347547" cy="4481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866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B57391-5DC8-71F2-BFF7-1B225DF8F1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EEDA9C6-AC45-B5E8-953A-6D34220C07EC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A3B172-DF4A-1367-B6D8-E6DCF9FA97F2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Overview of RAID 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EAC398-78C4-C3EC-EC52-4F9A97DE31B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B59730-2A07-0389-D7A1-195931382C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EB64455-8DF3-0CDE-D462-E18D5E4F18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464" y="1706462"/>
            <a:ext cx="7765698" cy="4270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292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A634B3-DD3F-57B9-DFCD-A753E41CF1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0CE7A97-6DDF-4B58-844E-6E5F50E4C2DC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F49DB8-5E00-9B1B-D6C0-003F0A94D21F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Working Principles of RAID 6 P+Q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618E8F-E129-53BB-7C95-57A33EE5E4B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73701D8-53CD-D558-25CD-2F138255E1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CCC7C77-3A30-43CF-7088-0334F27441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4305" y="1599780"/>
            <a:ext cx="7376707" cy="4377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160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07991-3A8F-1EBD-7CFB-DBCBF0F2D2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3F98B0-44E1-FA32-20C5-8742FF43D0E3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62C6F4-426C-0675-C53D-5FB0CC606CE2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Working Principles of RAID 6 DP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B71E234-E3AA-532A-4B4D-E5D0C46C3BE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875BB50-BC47-F629-D70B-E28EA29963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9C0C61D-0627-DDFF-2982-151C1945B8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4295" y="1637481"/>
            <a:ext cx="7693487" cy="4403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566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D61E5-CE85-1371-00D7-D85F222263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AC8F36-6942-1FF5-5A5D-307D1873AB51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3AAD68-8EE7-0934-25DF-29B028FF5C09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Hybrid RAID - RAID 10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0CA8EF-C5EC-3327-3554-5E55B73A7CB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FF668B-B3B2-4C96-7955-3D7C5168BA3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83B387E-A69E-1B24-B5A6-B7A5F6B90E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2387" y="1524590"/>
            <a:ext cx="7388210" cy="4498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263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02D715-B8BF-C20A-DB4D-70148450BE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5AD7566-1BA4-EB9F-B1E0-4925AF1A6C4C}"/>
              </a:ext>
            </a:extLst>
          </p:cNvPr>
          <p:cNvSpPr/>
          <p:nvPr/>
        </p:nvSpPr>
        <p:spPr>
          <a:xfrm>
            <a:off x="617280" y="1434948"/>
            <a:ext cx="9061570" cy="48576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08DCBB-2BA5-5F5C-B326-C03C985C6C20}"/>
              </a:ext>
            </a:extLst>
          </p:cNvPr>
          <p:cNvSpPr txBox="1"/>
          <p:nvPr/>
        </p:nvSpPr>
        <p:spPr>
          <a:xfrm>
            <a:off x="617280" y="880950"/>
            <a:ext cx="95184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Hybrid RAID - RAID 50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AA0476-818C-47F8-D9EF-36A5D83E696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F826446-5B7C-82AA-8183-7C49DCDD48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DBF7AAE-06E3-A01B-F577-5FBC84FFFF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7422" y="1600306"/>
            <a:ext cx="7821285" cy="4526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782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3685E-BFA2-01BA-61DF-95D11DFBF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2B6AC8-E002-6219-18A6-2E5F2992F37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0BD147-AAA2-7570-6925-7CEB51BDA7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595F740-07D7-3B67-EDEA-CD891D6A00A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4CEB568-FAAC-E900-7E2D-43B1BD67FF2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9518C9-0D29-4618-A387-6FF2E85F68D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FD13C88-6DC9-8B69-77E7-028CFAD96E9D}"/>
              </a:ext>
            </a:extLst>
          </p:cNvPr>
          <p:cNvSpPr txBox="1"/>
          <p:nvPr/>
        </p:nvSpPr>
        <p:spPr>
          <a:xfrm>
            <a:off x="6334691" y="1292245"/>
            <a:ext cx="391754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RAID 2.0+ Technologies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300A6E-CDCD-6D20-D929-A69505CA242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1E95C12-72C4-1824-934E-BA02EA01B3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09FE49B-45CD-A0D8-5106-52A8A672D493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06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0DC80C-F21D-7E8F-9752-DC4264BA07C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682980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C3DD7C-9679-191D-E66D-820D1D5D74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A830670-E03D-D60A-2D3A-33AE3AFCD671}"/>
              </a:ext>
            </a:extLst>
          </p:cNvPr>
          <p:cNvSpPr/>
          <p:nvPr/>
        </p:nvSpPr>
        <p:spPr>
          <a:xfrm>
            <a:off x="617280" y="1685494"/>
            <a:ext cx="9840513" cy="46071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00F08F-5785-E755-B29F-BE5E5051FA8A}"/>
              </a:ext>
            </a:extLst>
          </p:cNvPr>
          <p:cNvSpPr txBox="1"/>
          <p:nvPr/>
        </p:nvSpPr>
        <p:spPr>
          <a:xfrm>
            <a:off x="875057" y="1052918"/>
            <a:ext cx="770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Development of RAID Technologies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733495-07C9-E5F6-1FD1-E3BB09BEA52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D0F58A-5DDB-4989-FAEB-3F0821CE5E3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87F9954-9621-8B6C-E658-A0BC53DA91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4207" y="1977881"/>
            <a:ext cx="7232046" cy="4132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325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6812D1-0B3C-3B6D-3032-51ADAF7C42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FB5368-A4ED-A952-7386-555E092CD568}"/>
              </a:ext>
            </a:extLst>
          </p:cNvPr>
          <p:cNvSpPr/>
          <p:nvPr/>
        </p:nvSpPr>
        <p:spPr>
          <a:xfrm>
            <a:off x="617279" y="1059910"/>
            <a:ext cx="8503572" cy="56328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8A8F28-0336-8229-27DE-7515A5DCD87D}"/>
              </a:ext>
            </a:extLst>
          </p:cNvPr>
          <p:cNvSpPr txBox="1"/>
          <p:nvPr/>
        </p:nvSpPr>
        <p:spPr>
          <a:xfrm>
            <a:off x="566604" y="475135"/>
            <a:ext cx="91122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Logical Objects of RAID 2.0+ Software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73190A-E1E5-2354-51FC-B3E8698F76A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83B1C5-DE16-7EC4-DFC7-44F531D1A60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5F9CA22-0D74-786D-1F45-42913D0ED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67372" y="1154439"/>
            <a:ext cx="5012162" cy="5428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74824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0A4B46-0567-74BF-6B6A-A9F47470AE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A5AE7-F64E-0A72-208E-B114AE329AFD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BBE7BD-2D28-1EE1-E7EA-3C4395226737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Basic Principles of RAID 2.0+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FD7E5C-4B35-B5C9-0885-5B629006E16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460B7D-A2AC-D770-0A33-DDDED18B9F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FDEAC61-E54E-2611-5BED-C8878AF3E4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6691" y="1926612"/>
            <a:ext cx="6782747" cy="412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948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9084D5-D54A-6C19-8D9F-E59E9BC884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B4EB6C-E8F8-FED5-DA0E-26BFCAA2EDA3}"/>
              </a:ext>
            </a:extLst>
          </p:cNvPr>
          <p:cNvSpPr/>
          <p:nvPr/>
        </p:nvSpPr>
        <p:spPr>
          <a:xfrm>
            <a:off x="617280" y="1685495"/>
            <a:ext cx="8647345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17B503E-8693-BAF7-6E3D-0E84BCCA7CB0}"/>
              </a:ext>
            </a:extLst>
          </p:cNvPr>
          <p:cNvSpPr txBox="1"/>
          <p:nvPr/>
        </p:nvSpPr>
        <p:spPr>
          <a:xfrm>
            <a:off x="771469" y="992997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Disk Domain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C87A63-8B61-561E-9716-9732AAF28A6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45056B-9671-1D69-18B9-EF1685FCD7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8105A0-E6B3-0B8B-B3C3-C404BEAF1D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2490" y="1801303"/>
            <a:ext cx="7266557" cy="4429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303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CC34CE-9E83-438B-71C5-E9490208E5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3E7A87E-713E-8A39-5616-414288A049AC}"/>
              </a:ext>
            </a:extLst>
          </p:cNvPr>
          <p:cNvSpPr/>
          <p:nvPr/>
        </p:nvSpPr>
        <p:spPr>
          <a:xfrm>
            <a:off x="617280" y="1685495"/>
            <a:ext cx="832995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FE98DF-3BFA-41A1-5F97-96DA65F44171}"/>
              </a:ext>
            </a:extLst>
          </p:cNvPr>
          <p:cNvSpPr txBox="1"/>
          <p:nvPr/>
        </p:nvSpPr>
        <p:spPr>
          <a:xfrm>
            <a:off x="617280" y="1052918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Storage Pool &amp; Tier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BAA712-E8DD-E4F5-DDA7-C9731D733D7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5D8AFA-226B-0AB8-1F89-3F69749FEC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16329B3-8FEC-2476-CDCF-289780EDF5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3285" y="1888421"/>
            <a:ext cx="7291039" cy="4266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873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76D8A4-300D-98AF-D538-178DD16862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5E64AA-6D63-68F4-1FC6-8784351F649C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B24504-BE9C-1A55-1459-DC4755310498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Disk Group (DG)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4767396-15F4-0861-DE90-ACAABD83EA1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8B308B-4F9B-4605-A0B2-7F585C0863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FBF2855-D3A0-155F-E6E1-6A340B8AC1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2296" y="1859928"/>
            <a:ext cx="7313522" cy="441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026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532156-6E7E-1675-575F-477B3FB828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9751D8-F90E-F20F-9050-F44E24A83D61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5BB4B7-A29E-F486-AAD8-6C6BC611977C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Logical Drive (LD)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00BB62-AC61-9574-DCEA-CB817C5BF60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76C320-60EC-1009-9E06-7D36B3C149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0525B94-6874-A3C3-91C4-FB567906FA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6430" y="1925359"/>
            <a:ext cx="7354664" cy="4231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06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F19F69-C963-0896-24F5-A40E973D6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5752BB-37ED-DBF3-BA81-40253B024D60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71C4BE-88AC-1B2A-6E75-9E92B0F874E5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Chunk (CK)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A8776D-4B9F-1E25-41F9-04BA3BC9D1B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3554A8-807A-0A47-955A-E9CEAEE650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5ADC937-B71E-582A-3205-67CF9BCFC4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9532" y="1827852"/>
            <a:ext cx="7212114" cy="4321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957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AC7E7-9F4A-6120-6645-0C1A5FA07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E19469-DE47-C188-F2AC-9EF67682B831}"/>
              </a:ext>
            </a:extLst>
          </p:cNvPr>
          <p:cNvSpPr/>
          <p:nvPr/>
        </p:nvSpPr>
        <p:spPr>
          <a:xfrm>
            <a:off x="617280" y="1685495"/>
            <a:ext cx="9201634" cy="461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C01E02-E72F-72CF-4FDB-0805E16BBBD5}"/>
              </a:ext>
            </a:extLst>
          </p:cNvPr>
          <p:cNvSpPr txBox="1"/>
          <p:nvPr/>
        </p:nvSpPr>
        <p:spPr>
          <a:xfrm>
            <a:off x="956663" y="1005715"/>
            <a:ext cx="88622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Chunk Group (CKG)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5C21F2-DB35-3CBF-84BE-5D25E1C1F5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F2A5BD-BD0D-2BFE-8B76-719841BC0B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40DC33A-3F43-00A3-9E27-B381988582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8084" y="1801740"/>
            <a:ext cx="7422457" cy="43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79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1E5025-B4CD-8596-2E6F-19D61C7E57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152C2B-69DC-ADA5-8201-6B8D5287E83A}"/>
              </a:ext>
            </a:extLst>
          </p:cNvPr>
          <p:cNvSpPr/>
          <p:nvPr/>
        </p:nvSpPr>
        <p:spPr>
          <a:xfrm>
            <a:off x="617280" y="1685495"/>
            <a:ext cx="8850811" cy="46837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DC1D795-6537-0FD8-6D62-B86ADF6EA480}"/>
              </a:ext>
            </a:extLst>
          </p:cNvPr>
          <p:cNvSpPr txBox="1"/>
          <p:nvPr/>
        </p:nvSpPr>
        <p:spPr>
          <a:xfrm>
            <a:off x="875057" y="1052918"/>
            <a:ext cx="77028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Extent</a:t>
            </a:r>
            <a:endParaRPr lang="en-US" sz="3200" b="1" i="0" dirty="0">
              <a:solidFill>
                <a:srgbClr val="273239"/>
              </a:solidFill>
              <a:effectLst/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F63F8D-1D75-4A3E-9D9E-9F25A8CAAB5B}"/>
              </a:ext>
            </a:extLst>
          </p:cNvPr>
          <p:cNvSpPr txBox="1"/>
          <p:nvPr/>
        </p:nvSpPr>
        <p:spPr>
          <a:xfrm>
            <a:off x="9367791" y="636926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CD34C2E-3BD9-1CEF-E24C-E12DE9C193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595806E-7736-736B-16B9-6DE3488B21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9330" y="1869024"/>
            <a:ext cx="7263890" cy="438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561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85D83-E510-6E49-0CD1-AB013905E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3EACBF2-5B81-EC0C-3946-CFD3AC86B2A5}"/>
              </a:ext>
            </a:extLst>
          </p:cNvPr>
          <p:cNvSpPr/>
          <p:nvPr/>
        </p:nvSpPr>
        <p:spPr>
          <a:xfrm>
            <a:off x="617281" y="1685494"/>
            <a:ext cx="9406396" cy="47047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F1BFFD-1C3D-55F6-68CD-0E6EEEAA74C1}"/>
              </a:ext>
            </a:extLst>
          </p:cNvPr>
          <p:cNvSpPr txBox="1"/>
          <p:nvPr/>
        </p:nvSpPr>
        <p:spPr>
          <a:xfrm>
            <a:off x="9243605" y="639028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D47954-7F62-42A6-8FFD-809BD6B48F2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AA2A43-82D8-73C1-B35F-11EED01B37D6}"/>
              </a:ext>
            </a:extLst>
          </p:cNvPr>
          <p:cNvSpPr txBox="1"/>
          <p:nvPr/>
        </p:nvSpPr>
        <p:spPr>
          <a:xfrm>
            <a:off x="767751" y="992996"/>
            <a:ext cx="10473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Grain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4EAB802-FC11-1114-A3F1-DA5CF55FA0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3590" y="1962190"/>
            <a:ext cx="7930411" cy="4263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80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8543C7-B4A5-8CF9-52D2-EB6864EA0D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8C7250-D3F8-23F6-8074-ED8467DCA53E}"/>
              </a:ext>
            </a:extLst>
          </p:cNvPr>
          <p:cNvSpPr/>
          <p:nvPr/>
        </p:nvSpPr>
        <p:spPr>
          <a:xfrm>
            <a:off x="617280" y="1685495"/>
            <a:ext cx="8647345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C49EAE-F4C7-4BC4-94EA-F25E6954D1AE}"/>
              </a:ext>
            </a:extLst>
          </p:cNvPr>
          <p:cNvSpPr txBox="1"/>
          <p:nvPr/>
        </p:nvSpPr>
        <p:spPr>
          <a:xfrm>
            <a:off x="817292" y="957457"/>
            <a:ext cx="59983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Volume &amp; LUN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496D05-5B99-94A7-1998-E35EC3B36A1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5E56E00-699D-F6B0-160A-A02E5FC413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43527F2-887E-A872-B43B-3112A4FA0B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018" y="1784435"/>
            <a:ext cx="6982799" cy="417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62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75AE5B-1980-19CF-6DC8-9AA9E4377C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865E442-B999-43EB-5C2E-5F6DB0ECAD0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76B2D3F-7A20-A54C-8EF6-DD974D974AC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0B392A7-5BE1-11B6-15DA-44165CF427F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5609FBB-0971-F99D-E525-671D5A8166F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88DBBA-607C-8337-553B-DA5EF7880CF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EB50A33-10A6-F8F8-8FAB-B5CC071DBD70}"/>
              </a:ext>
            </a:extLst>
          </p:cNvPr>
          <p:cNvSpPr txBox="1"/>
          <p:nvPr/>
        </p:nvSpPr>
        <p:spPr>
          <a:xfrm>
            <a:off x="6449154" y="1324927"/>
            <a:ext cx="4168513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Multipathing Technologies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75F8CBE-4ADD-A4AB-09C7-8319933A71E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D1763C6-2370-2E9E-5789-2FE3ECE02F5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BD35190-E187-1B41-9F0F-8FA35BBD9BF1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06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5214A1A-75B0-B61A-4FE5-3AEC6074C94E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970916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1487BB-230B-0D3F-DF4A-AC7435AF1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F4DB87-80F2-7B1E-70CA-D5CB94E1A848}"/>
              </a:ext>
            </a:extLst>
          </p:cNvPr>
          <p:cNvSpPr/>
          <p:nvPr/>
        </p:nvSpPr>
        <p:spPr>
          <a:xfrm>
            <a:off x="617280" y="1685495"/>
            <a:ext cx="103555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913F5E9-D95E-A6CE-6E1F-EF940D6CA489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Multipathing Technologies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3F9B534-CEC0-5624-4646-BF2DAC44F4D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58E26F-27C2-7BE3-695B-A3078424F61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B2D7851-2D27-F522-020C-58B567ACB4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5201" y="1930679"/>
            <a:ext cx="7963649" cy="4236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27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27BFD7-C03B-D7A3-3830-D45632E9B0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33A98D4-19E6-C801-F8BD-B08603CEF187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3FB348-FF88-4946-D4B8-51AF4C456104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Working Principles of Multipathing Technologies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08A9A5-0203-16D4-D1BE-80ACA451E54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F052015-D8DF-5CBA-8C10-00DBF99A77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53130C-F11A-0303-3995-AF751576ED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9068" y="1862397"/>
            <a:ext cx="5936523" cy="4253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9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320E1-BA76-749E-1C59-F13D809BFC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8FA56F-0CDA-2A9C-5EBA-9A5D6CE7A622}"/>
              </a:ext>
            </a:extLst>
          </p:cNvPr>
          <p:cNvSpPr/>
          <p:nvPr/>
        </p:nvSpPr>
        <p:spPr>
          <a:xfrm>
            <a:off x="617280" y="1481960"/>
            <a:ext cx="9788362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72321C-7D45-AE32-4D1A-9322DEFFB22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5B9ADC-760B-7BDF-85C7-B210EC203E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E166D6-CB4E-4235-5B70-E98EF0D6E02D}"/>
              </a:ext>
            </a:extLst>
          </p:cNvPr>
          <p:cNvSpPr txBox="1"/>
          <p:nvPr/>
        </p:nvSpPr>
        <p:spPr>
          <a:xfrm>
            <a:off x="930223" y="404742"/>
            <a:ext cx="82713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sz="3200" dirty="0"/>
              <a:t>Integration Method Of Multipathing Software with the Operating System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79ADE1E-6F97-FC9E-DF08-4DB5AF12E2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6359" y="1618614"/>
            <a:ext cx="6940952" cy="4592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81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952218-BD12-B972-C86E-6439606E0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615EDDF-BD9B-C0BD-C8D8-8ED925528925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D9EA02-247A-1481-FE69-5079ED69DD2A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err="1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UltraPath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273239"/>
                </a:solidFill>
                <a:effectLst/>
                <a:uLnTx/>
                <a:uFillTx/>
                <a:latin typeface="Nunito" pitchFamily="2" charset="0"/>
                <a:ea typeface="+mn-ea"/>
                <a:cs typeface="+mn-cs"/>
              </a:rPr>
              <a:t> Feature - Failover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101E0F9-21B4-5639-E715-D44848A1A42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E04B81-D51F-2177-43E1-46BCC7A124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DDFB3FA-17DF-CCF0-8793-DC0FFF7F83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3150" y="1810447"/>
            <a:ext cx="5369519" cy="4482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1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00644C-02F5-3A77-42D2-CD1B720462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C72D42D-0E97-6BAE-55F6-0835E87A8035}"/>
              </a:ext>
            </a:extLst>
          </p:cNvPr>
          <p:cNvSpPr/>
          <p:nvPr/>
        </p:nvSpPr>
        <p:spPr>
          <a:xfrm>
            <a:off x="617280" y="1685495"/>
            <a:ext cx="9061570" cy="43763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33C656F-05CE-2B32-688A-E4155A7A7F89}"/>
              </a:ext>
            </a:extLst>
          </p:cNvPr>
          <p:cNvSpPr txBox="1"/>
          <p:nvPr/>
        </p:nvSpPr>
        <p:spPr>
          <a:xfrm>
            <a:off x="617280" y="991363"/>
            <a:ext cx="9599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/>
            <a:r>
              <a:rPr lang="en-US" altLang="zh-CN" sz="3200" dirty="0"/>
              <a:t>UltraPath Feature - Failback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273239"/>
              </a:solidFill>
              <a:effectLst/>
              <a:uLnTx/>
              <a:uFillTx/>
              <a:latin typeface="Nunito" pitchFamily="2" charset="0"/>
              <a:ea typeface="+mn-ea"/>
              <a:cs typeface="+mn-cs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17A455-B208-6421-9D53-123CDE31F49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927286-C6E8-1242-E52A-3440D1F749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1D7275-0502-B8CB-D753-35FD4CF38C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921" y="1929270"/>
            <a:ext cx="8686077" cy="3719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804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9E206F-673F-691E-8489-BF7862715F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3466FEA-23DC-6DFD-9176-DC7055E5F166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80108E1-482D-325B-D72F-0F9755CD0D5F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474DF1D-D4D2-9928-9B73-793D37FFB12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A565CB1-09DE-9967-420E-29BF4E68061C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5325027-2F61-CEAC-7320-8B93C3006C2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5CCDF32-B564-B45A-8600-821F4C632CB2}"/>
              </a:ext>
            </a:extLst>
          </p:cNvPr>
          <p:cNvSpPr txBox="1"/>
          <p:nvPr/>
        </p:nvSpPr>
        <p:spPr>
          <a:xfrm>
            <a:off x="6334475" y="1324927"/>
            <a:ext cx="4397872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Disk Reliability Technologies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3600B5A-A463-4356-6E18-C9DB9639051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995EF1C-BD68-570E-B8FD-148D989E6B7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B6F9749-A289-E8C3-4CF8-17C519A69AE8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06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4412CCD-6877-FF51-5037-6ED5FF588520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851242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00CB72-61FE-60DD-0E34-9C6581147F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934AB2-AFC4-EAC2-4163-CF366093C53A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140807-0463-BAD6-BF41-C61AB90EBE69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Disk Reliability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32B4B4-EBAD-B5D2-2A40-E75D380B03B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D7D5562-EE86-73F7-C18D-5BD11892AD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ABE329-72C4-6B1B-ACB1-7F5501AC7F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894" y="2145388"/>
            <a:ext cx="8340731" cy="3721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334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C72640-8158-A85D-ABCA-C82352556E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725C817-209E-D3D8-7979-84D09025BAFB}"/>
              </a:ext>
            </a:extLst>
          </p:cNvPr>
          <p:cNvSpPr/>
          <p:nvPr/>
        </p:nvSpPr>
        <p:spPr>
          <a:xfrm>
            <a:off x="617280" y="1685495"/>
            <a:ext cx="8647345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7F46DD-CFD4-545B-C136-9190A174CAE9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Types of Disk Failures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AE3D84-98B1-F1AC-C6B1-A4E012BBE09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A037DF3-1702-847C-D2BF-A556438D45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63877D9-2E6C-179A-C5F9-0980374026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6617" y="1827473"/>
            <a:ext cx="7415030" cy="4366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33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文本占位符 140"/>
          <p:cNvSpPr>
            <a:spLocks noGrp="1"/>
          </p:cNvSpPr>
          <p:nvPr>
            <p:ph type="body" sz="quarter" idx="10"/>
          </p:nvPr>
        </p:nvSpPr>
        <p:spPr>
          <a:xfrm>
            <a:off x="6164669" y="1607615"/>
            <a:ext cx="5942689" cy="4860924"/>
          </a:xfrm>
        </p:spPr>
        <p:txBody>
          <a:bodyPr>
            <a:normAutofit/>
          </a:bodyPr>
          <a:lstStyle/>
          <a:p>
            <a:r>
              <a:rPr lang="en-US" altLang="zh-CN" sz="1700" b="1" dirty="0"/>
              <a:t>Technical Principle:</a:t>
            </a:r>
          </a:p>
          <a:p>
            <a:pPr lvl="1"/>
            <a:r>
              <a:rPr lang="en-US" altLang="zh-CN" sz="1700" dirty="0"/>
              <a:t>Characteristics that produces bad sectors: Temporal Locality, Spatial Locality, Data Decay.</a:t>
            </a:r>
          </a:p>
          <a:p>
            <a:pPr lvl="1"/>
            <a:r>
              <a:rPr lang="en-US" altLang="zh-CN" sz="1700" dirty="0"/>
              <a:t>Storage systems periodically scans all the storage media to find any hidden errors.</a:t>
            </a:r>
          </a:p>
          <a:p>
            <a:pPr lvl="1"/>
            <a:r>
              <a:rPr lang="en-US" altLang="zh-CN" sz="1700" dirty="0"/>
              <a:t>Scanning algorithm: cross scanning, dynamic rate adjustment.</a:t>
            </a:r>
          </a:p>
          <a:p>
            <a:pPr lvl="1"/>
            <a:r>
              <a:rPr lang="en-US" altLang="zh-CN" sz="1700" dirty="0"/>
              <a:t>When the system founds a bad sector, it tries to restore the data using the redundancy capability of RAID, after it recovers the data, it writes it back to the disk.</a:t>
            </a:r>
          </a:p>
          <a:p>
            <a:r>
              <a:rPr lang="en-US" altLang="zh-CN" sz="1700" b="1" dirty="0"/>
              <a:t>Technical Advantage:</a:t>
            </a:r>
          </a:p>
          <a:p>
            <a:pPr lvl="1"/>
            <a:r>
              <a:rPr lang="en-US" altLang="zh-CN" sz="1700" dirty="0"/>
              <a:t>Detect hidden data safety risks and run recovery actions to minimize the overall system risks due to faulty drives.</a:t>
            </a:r>
          </a:p>
          <a:p>
            <a:pPr lvl="1"/>
            <a:r>
              <a:rPr lang="en-US" altLang="zh-CN" sz="1700" dirty="0"/>
              <a:t>Increases the disk drives service life and protects the user investment.</a:t>
            </a:r>
          </a:p>
          <a:p>
            <a:endParaRPr lang="en-US" altLang="zh-CN" sz="1700" dirty="0"/>
          </a:p>
          <a:p>
            <a:endParaRPr lang="zh-CN" altLang="en-US" sz="17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932022" y="4636815"/>
            <a:ext cx="24329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wrap="none"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787505" y="2812610"/>
            <a:ext cx="2089150" cy="184666"/>
          </a:xfrm>
          <a:prstGeom prst="rect">
            <a:avLst/>
          </a:prstGeom>
          <a:solidFill>
            <a:srgbClr val="F28A67"/>
          </a:solidFill>
          <a:ln w="12700" algn="ctr">
            <a:solidFill>
              <a:srgbClr val="777777"/>
            </a:solidFill>
            <a:prstDash val="dash"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defTabSz="914341">
              <a:defRPr/>
            </a:pPr>
            <a:endParaRPr lang="zh-CN" altLang="en-US" sz="1200" kern="0" dirty="0">
              <a:solidFill>
                <a:srgbClr val="FFFFFF"/>
              </a:solidFill>
            </a:endParaRPr>
          </a:p>
        </p:txBody>
      </p:sp>
      <p:pic>
        <p:nvPicPr>
          <p:cNvPr id="6" name="Picture 4" descr="npo00015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607" y="4389594"/>
            <a:ext cx="2663825" cy="7392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2276116" y="1851395"/>
            <a:ext cx="3824287" cy="359945"/>
          </a:xfrm>
          <a:prstGeom prst="rect">
            <a:avLst/>
          </a:prstGeom>
          <a:solidFill>
            <a:srgbClr val="0070C0"/>
          </a:solidFill>
          <a:ln w="9525" algn="ctr">
            <a:solidFill>
              <a:srgbClr val="DDDDDD"/>
            </a:solidFill>
            <a:miter lim="800000"/>
            <a:headEnd/>
            <a:tailEnd/>
          </a:ln>
        </p:spPr>
        <p:txBody>
          <a:bodyPr lIns="78310" tIns="39156" rIns="78310" bIns="39156" anchor="ctr"/>
          <a:lstStyle/>
          <a:p>
            <a:pPr algn="ctr" defTabSz="687344">
              <a:spcBef>
                <a:spcPct val="50000"/>
              </a:spcBef>
            </a:pPr>
            <a:r>
              <a:rPr lang="en-US" altLang="zh-CN" sz="1200" dirty="0">
                <a:solidFill>
                  <a:schemeClr val="bg1"/>
                </a:solidFill>
              </a:rPr>
              <a:t>Disk Bad Sector Recovery Technology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3041504" y="2338471"/>
            <a:ext cx="1604962" cy="440464"/>
            <a:chOff x="4351" y="958"/>
            <a:chExt cx="1011" cy="370"/>
          </a:xfrm>
        </p:grpSpPr>
        <p:sp>
          <p:nvSpPr>
            <p:cNvPr id="10" name="Line 10"/>
            <p:cNvSpPr>
              <a:spLocks noChangeShapeType="1"/>
            </p:cNvSpPr>
            <p:nvPr/>
          </p:nvSpPr>
          <p:spPr bwMode="auto">
            <a:xfrm>
              <a:off x="4993" y="1231"/>
              <a:ext cx="0" cy="87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</p:spPr>
          <p:txBody>
            <a:bodyPr lIns="62854" tIns="31427" rIns="62854" bIns="31427"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11" name="Line 11"/>
            <p:cNvSpPr>
              <a:spLocks noChangeShapeType="1"/>
            </p:cNvSpPr>
            <p:nvPr/>
          </p:nvSpPr>
          <p:spPr bwMode="auto">
            <a:xfrm>
              <a:off x="5274" y="1231"/>
              <a:ext cx="0" cy="87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</p:spPr>
          <p:txBody>
            <a:bodyPr lIns="62854" tIns="31427" rIns="62854" bIns="31427"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>
              <a:off x="4713" y="1231"/>
              <a:ext cx="0" cy="87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</p:spPr>
          <p:txBody>
            <a:bodyPr lIns="62854" tIns="31427" rIns="62854" bIns="31427"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13" name="Line 13"/>
            <p:cNvSpPr>
              <a:spLocks noChangeShapeType="1"/>
            </p:cNvSpPr>
            <p:nvPr/>
          </p:nvSpPr>
          <p:spPr bwMode="auto">
            <a:xfrm>
              <a:off x="4351" y="1328"/>
              <a:ext cx="1011" cy="0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</p:spPr>
          <p:txBody>
            <a:bodyPr lIns="62854" tIns="31427" rIns="62854" bIns="31427"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14" name="Line 14"/>
            <p:cNvSpPr>
              <a:spLocks noChangeShapeType="1"/>
            </p:cNvSpPr>
            <p:nvPr/>
          </p:nvSpPr>
          <p:spPr bwMode="auto">
            <a:xfrm>
              <a:off x="4431" y="1232"/>
              <a:ext cx="0" cy="87"/>
            </a:xfrm>
            <a:prstGeom prst="line">
              <a:avLst/>
            </a:prstGeom>
            <a:noFill/>
            <a:ln w="28575">
              <a:solidFill>
                <a:srgbClr val="FF6600"/>
              </a:solidFill>
              <a:round/>
              <a:headEnd/>
              <a:tailEnd/>
            </a:ln>
          </p:spPr>
          <p:txBody>
            <a:bodyPr lIns="62854" tIns="31427" rIns="62854" bIns="31427">
              <a:spAutoFit/>
            </a:bodyPr>
            <a:lstStyle/>
            <a:p>
              <a:pPr algn="ctr" fontAlgn="base">
                <a:spcBef>
                  <a:spcPct val="50000"/>
                </a:spcBef>
                <a:spcAft>
                  <a:spcPct val="0"/>
                </a:spcAft>
              </a:pPr>
              <a:endParaRPr lang="zh-CN" altLang="en-US" sz="1200" dirty="0">
                <a:solidFill>
                  <a:srgbClr val="FFFFFF"/>
                </a:solidFill>
              </a:endParaRPr>
            </a:p>
          </p:txBody>
        </p:sp>
        <p:grpSp>
          <p:nvGrpSpPr>
            <p:cNvPr id="15" name="Group 15"/>
            <p:cNvGrpSpPr>
              <a:grpSpLocks noChangeAspect="1"/>
            </p:cNvGrpSpPr>
            <p:nvPr/>
          </p:nvGrpSpPr>
          <p:grpSpPr bwMode="auto">
            <a:xfrm>
              <a:off x="4351" y="958"/>
              <a:ext cx="169" cy="300"/>
              <a:chOff x="5506" y="5440"/>
              <a:chExt cx="312" cy="502"/>
            </a:xfrm>
          </p:grpSpPr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>
                <a:off x="5654" y="5464"/>
                <a:ext cx="164" cy="478"/>
              </a:xfrm>
              <a:custGeom>
                <a:avLst/>
                <a:gdLst>
                  <a:gd name="T0" fmla="*/ 20992 w 82"/>
                  <a:gd name="T1" fmla="*/ 19456 h 239"/>
                  <a:gd name="T2" fmla="*/ 20992 w 82"/>
                  <a:gd name="T3" fmla="*/ 768 h 239"/>
                  <a:gd name="T4" fmla="*/ 1024 w 82"/>
                  <a:gd name="T5" fmla="*/ 16128 h 239"/>
                  <a:gd name="T6" fmla="*/ 1024 w 82"/>
                  <a:gd name="T7" fmla="*/ 58112 h 239"/>
                  <a:gd name="T8" fmla="*/ 0 w 82"/>
                  <a:gd name="T9" fmla="*/ 60416 h 239"/>
                  <a:gd name="T10" fmla="*/ 1280 w 82"/>
                  <a:gd name="T11" fmla="*/ 60160 h 239"/>
                  <a:gd name="T12" fmla="*/ 3072 w 82"/>
                  <a:gd name="T13" fmla="*/ 58624 h 239"/>
                  <a:gd name="T14" fmla="*/ 3072 w 82"/>
                  <a:gd name="T15" fmla="*/ 57856 h 239"/>
                  <a:gd name="T16" fmla="*/ 3840 w 82"/>
                  <a:gd name="T17" fmla="*/ 58112 h 239"/>
                  <a:gd name="T18" fmla="*/ 20224 w 82"/>
                  <a:gd name="T19" fmla="*/ 45056 h 239"/>
                  <a:gd name="T20" fmla="*/ 20992 w 82"/>
                  <a:gd name="T21" fmla="*/ 44032 h 239"/>
                  <a:gd name="T22" fmla="*/ 20992 w 82"/>
                  <a:gd name="T23" fmla="*/ 19456 h 23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82"/>
                  <a:gd name="T37" fmla="*/ 0 h 239"/>
                  <a:gd name="T38" fmla="*/ 82 w 82"/>
                  <a:gd name="T39" fmla="*/ 239 h 239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82" h="239">
                    <a:moveTo>
                      <a:pt x="82" y="76"/>
                    </a:moveTo>
                    <a:cubicBezTo>
                      <a:pt x="82" y="37"/>
                      <a:pt x="82" y="4"/>
                      <a:pt x="82" y="3"/>
                    </a:cubicBezTo>
                    <a:cubicBezTo>
                      <a:pt x="80" y="0"/>
                      <a:pt x="4" y="63"/>
                      <a:pt x="4" y="63"/>
                    </a:cubicBezTo>
                    <a:cubicBezTo>
                      <a:pt x="4" y="227"/>
                      <a:pt x="4" y="227"/>
                      <a:pt x="4" y="227"/>
                    </a:cubicBezTo>
                    <a:cubicBezTo>
                      <a:pt x="0" y="236"/>
                      <a:pt x="0" y="236"/>
                      <a:pt x="0" y="236"/>
                    </a:cubicBezTo>
                    <a:cubicBezTo>
                      <a:pt x="0" y="236"/>
                      <a:pt x="0" y="239"/>
                      <a:pt x="5" y="235"/>
                    </a:cubicBezTo>
                    <a:cubicBezTo>
                      <a:pt x="7" y="234"/>
                      <a:pt x="9" y="232"/>
                      <a:pt x="12" y="229"/>
                    </a:cubicBezTo>
                    <a:cubicBezTo>
                      <a:pt x="12" y="227"/>
                      <a:pt x="12" y="227"/>
                      <a:pt x="12" y="226"/>
                    </a:cubicBezTo>
                    <a:cubicBezTo>
                      <a:pt x="12" y="226"/>
                      <a:pt x="13" y="226"/>
                      <a:pt x="15" y="227"/>
                    </a:cubicBezTo>
                    <a:cubicBezTo>
                      <a:pt x="36" y="209"/>
                      <a:pt x="78" y="178"/>
                      <a:pt x="79" y="176"/>
                    </a:cubicBezTo>
                    <a:cubicBezTo>
                      <a:pt x="82" y="174"/>
                      <a:pt x="82" y="173"/>
                      <a:pt x="82" y="172"/>
                    </a:cubicBezTo>
                    <a:cubicBezTo>
                      <a:pt x="82" y="172"/>
                      <a:pt x="82" y="124"/>
                      <a:pt x="82" y="76"/>
                    </a:cubicBez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6" name="Freeform 17"/>
              <p:cNvSpPr>
                <a:spLocks noChangeAspect="1"/>
              </p:cNvSpPr>
              <p:nvPr/>
            </p:nvSpPr>
            <p:spPr bwMode="auto">
              <a:xfrm>
                <a:off x="5506" y="5440"/>
                <a:ext cx="310" cy="148"/>
              </a:xfrm>
              <a:custGeom>
                <a:avLst/>
                <a:gdLst>
                  <a:gd name="T0" fmla="*/ 39680 w 155"/>
                  <a:gd name="T1" fmla="*/ 3584 h 74"/>
                  <a:gd name="T2" fmla="*/ 19712 w 155"/>
                  <a:gd name="T3" fmla="*/ 18944 h 74"/>
                  <a:gd name="T4" fmla="*/ 1024 w 155"/>
                  <a:gd name="T5" fmla="*/ 15104 h 74"/>
                  <a:gd name="T6" fmla="*/ 0 w 155"/>
                  <a:gd name="T7" fmla="*/ 15616 h 74"/>
                  <a:gd name="T8" fmla="*/ 512 w 155"/>
                  <a:gd name="T9" fmla="*/ 14592 h 74"/>
                  <a:gd name="T10" fmla="*/ 2048 w 155"/>
                  <a:gd name="T11" fmla="*/ 13312 h 74"/>
                  <a:gd name="T12" fmla="*/ 2816 w 155"/>
                  <a:gd name="T13" fmla="*/ 13568 h 74"/>
                  <a:gd name="T14" fmla="*/ 2816 w 155"/>
                  <a:gd name="T15" fmla="*/ 12800 h 74"/>
                  <a:gd name="T16" fmla="*/ 19456 w 155"/>
                  <a:gd name="T17" fmla="*/ 256 h 74"/>
                  <a:gd name="T18" fmla="*/ 20224 w 155"/>
                  <a:gd name="T19" fmla="*/ 0 h 74"/>
                  <a:gd name="T20" fmla="*/ 38656 w 155"/>
                  <a:gd name="T21" fmla="*/ 2816 h 74"/>
                  <a:gd name="T22" fmla="*/ 39680 w 155"/>
                  <a:gd name="T23" fmla="*/ 3584 h 7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55"/>
                  <a:gd name="T37" fmla="*/ 0 h 74"/>
                  <a:gd name="T38" fmla="*/ 155 w 155"/>
                  <a:gd name="T39" fmla="*/ 74 h 74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55" h="74">
                    <a:moveTo>
                      <a:pt x="155" y="14"/>
                    </a:moveTo>
                    <a:cubicBezTo>
                      <a:pt x="77" y="74"/>
                      <a:pt x="77" y="74"/>
                      <a:pt x="77" y="74"/>
                    </a:cubicBezTo>
                    <a:cubicBezTo>
                      <a:pt x="13" y="65"/>
                      <a:pt x="9" y="59"/>
                      <a:pt x="4" y="59"/>
                    </a:cubicBezTo>
                    <a:cubicBezTo>
                      <a:pt x="1" y="58"/>
                      <a:pt x="0" y="61"/>
                      <a:pt x="0" y="61"/>
                    </a:cubicBezTo>
                    <a:cubicBezTo>
                      <a:pt x="0" y="61"/>
                      <a:pt x="0" y="58"/>
                      <a:pt x="2" y="57"/>
                    </a:cubicBezTo>
                    <a:cubicBezTo>
                      <a:pt x="2" y="57"/>
                      <a:pt x="5" y="55"/>
                      <a:pt x="8" y="52"/>
                    </a:cubicBezTo>
                    <a:cubicBezTo>
                      <a:pt x="10" y="53"/>
                      <a:pt x="10" y="53"/>
                      <a:pt x="11" y="53"/>
                    </a:cubicBezTo>
                    <a:cubicBezTo>
                      <a:pt x="11" y="52"/>
                      <a:pt x="11" y="51"/>
                      <a:pt x="11" y="50"/>
                    </a:cubicBezTo>
                    <a:cubicBezTo>
                      <a:pt x="40" y="27"/>
                      <a:pt x="73" y="2"/>
                      <a:pt x="76" y="1"/>
                    </a:cubicBezTo>
                    <a:cubicBezTo>
                      <a:pt x="77" y="0"/>
                      <a:pt x="79" y="0"/>
                      <a:pt x="79" y="0"/>
                    </a:cubicBezTo>
                    <a:cubicBezTo>
                      <a:pt x="79" y="0"/>
                      <a:pt x="150" y="11"/>
                      <a:pt x="151" y="11"/>
                    </a:cubicBezTo>
                    <a:cubicBezTo>
                      <a:pt x="154" y="12"/>
                      <a:pt x="155" y="14"/>
                      <a:pt x="155" y="14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7" name="Freeform 18"/>
              <p:cNvSpPr>
                <a:spLocks noChangeAspect="1"/>
              </p:cNvSpPr>
              <p:nvPr/>
            </p:nvSpPr>
            <p:spPr bwMode="auto">
              <a:xfrm>
                <a:off x="5658" y="5466"/>
                <a:ext cx="160" cy="124"/>
              </a:xfrm>
              <a:custGeom>
                <a:avLst/>
                <a:gdLst>
                  <a:gd name="T0" fmla="*/ 20480 w 80"/>
                  <a:gd name="T1" fmla="*/ 512 h 62"/>
                  <a:gd name="T2" fmla="*/ 20224 w 80"/>
                  <a:gd name="T3" fmla="*/ 0 h 62"/>
                  <a:gd name="T4" fmla="*/ 0 w 80"/>
                  <a:gd name="T5" fmla="*/ 15616 h 62"/>
                  <a:gd name="T6" fmla="*/ 256 w 80"/>
                  <a:gd name="T7" fmla="*/ 15872 h 62"/>
                  <a:gd name="T8" fmla="*/ 20480 w 80"/>
                  <a:gd name="T9" fmla="*/ 512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0"/>
                  <a:gd name="T16" fmla="*/ 0 h 62"/>
                  <a:gd name="T17" fmla="*/ 80 w 80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0" h="62">
                    <a:moveTo>
                      <a:pt x="80" y="2"/>
                    </a:moveTo>
                    <a:cubicBezTo>
                      <a:pt x="80" y="2"/>
                      <a:pt x="80" y="1"/>
                      <a:pt x="79" y="0"/>
                    </a:cubicBezTo>
                    <a:cubicBezTo>
                      <a:pt x="76" y="2"/>
                      <a:pt x="0" y="61"/>
                      <a:pt x="0" y="61"/>
                    </a:cubicBezTo>
                    <a:cubicBezTo>
                      <a:pt x="1" y="62"/>
                      <a:pt x="1" y="62"/>
                      <a:pt x="1" y="62"/>
                    </a:cubicBezTo>
                    <a:lnTo>
                      <a:pt x="80" y="2"/>
                    </a:lnTo>
                    <a:close/>
                  </a:path>
                </a:pathLst>
              </a:custGeom>
              <a:solidFill>
                <a:srgbClr val="8BA6B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8" name="Freeform 19"/>
              <p:cNvSpPr>
                <a:spLocks noChangeAspect="1"/>
              </p:cNvSpPr>
              <p:nvPr/>
            </p:nvSpPr>
            <p:spPr bwMode="auto">
              <a:xfrm>
                <a:off x="5506" y="5556"/>
                <a:ext cx="158" cy="384"/>
              </a:xfrm>
              <a:custGeom>
                <a:avLst/>
                <a:gdLst>
                  <a:gd name="T0" fmla="*/ 20224 w 79"/>
                  <a:gd name="T1" fmla="*/ 4864 h 192"/>
                  <a:gd name="T2" fmla="*/ 19456 w 79"/>
                  <a:gd name="T3" fmla="*/ 3584 h 192"/>
                  <a:gd name="T4" fmla="*/ 1024 w 79"/>
                  <a:gd name="T5" fmla="*/ 256 h 192"/>
                  <a:gd name="T6" fmla="*/ 0 w 79"/>
                  <a:gd name="T7" fmla="*/ 768 h 192"/>
                  <a:gd name="T8" fmla="*/ 0 w 79"/>
                  <a:gd name="T9" fmla="*/ 4352 h 192"/>
                  <a:gd name="T10" fmla="*/ 768 w 79"/>
                  <a:gd name="T11" fmla="*/ 4352 h 192"/>
                  <a:gd name="T12" fmla="*/ 0 w 79"/>
                  <a:gd name="T13" fmla="*/ 4864 h 192"/>
                  <a:gd name="T14" fmla="*/ 0 w 79"/>
                  <a:gd name="T15" fmla="*/ 6656 h 192"/>
                  <a:gd name="T16" fmla="*/ 0 w 79"/>
                  <a:gd name="T17" fmla="*/ 43776 h 192"/>
                  <a:gd name="T18" fmla="*/ 1024 w 79"/>
                  <a:gd name="T19" fmla="*/ 45312 h 192"/>
                  <a:gd name="T20" fmla="*/ 18688 w 79"/>
                  <a:gd name="T21" fmla="*/ 48896 h 192"/>
                  <a:gd name="T22" fmla="*/ 19968 w 79"/>
                  <a:gd name="T23" fmla="*/ 47872 h 192"/>
                  <a:gd name="T24" fmla="*/ 20224 w 79"/>
                  <a:gd name="T25" fmla="*/ 4864 h 19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9"/>
                  <a:gd name="T40" fmla="*/ 0 h 192"/>
                  <a:gd name="T41" fmla="*/ 79 w 79"/>
                  <a:gd name="T42" fmla="*/ 192 h 19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9" h="192">
                    <a:moveTo>
                      <a:pt x="79" y="19"/>
                    </a:moveTo>
                    <a:cubicBezTo>
                      <a:pt x="79" y="16"/>
                      <a:pt x="77" y="14"/>
                      <a:pt x="76" y="14"/>
                    </a:cubicBezTo>
                    <a:cubicBezTo>
                      <a:pt x="35" y="7"/>
                      <a:pt x="9" y="1"/>
                      <a:pt x="4" y="1"/>
                    </a:cubicBezTo>
                    <a:cubicBezTo>
                      <a:pt x="0" y="0"/>
                      <a:pt x="0" y="3"/>
                      <a:pt x="0" y="3"/>
                    </a:cubicBezTo>
                    <a:cubicBezTo>
                      <a:pt x="0" y="3"/>
                      <a:pt x="0" y="9"/>
                      <a:pt x="0" y="17"/>
                    </a:cubicBezTo>
                    <a:cubicBezTo>
                      <a:pt x="1" y="17"/>
                      <a:pt x="2" y="17"/>
                      <a:pt x="3" y="17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22"/>
                      <a:pt x="0" y="24"/>
                      <a:pt x="0" y="26"/>
                    </a:cubicBezTo>
                    <a:cubicBezTo>
                      <a:pt x="0" y="26"/>
                      <a:pt x="0" y="170"/>
                      <a:pt x="0" y="171"/>
                    </a:cubicBezTo>
                    <a:cubicBezTo>
                      <a:pt x="0" y="176"/>
                      <a:pt x="1" y="177"/>
                      <a:pt x="4" y="177"/>
                    </a:cubicBezTo>
                    <a:cubicBezTo>
                      <a:pt x="6" y="178"/>
                      <a:pt x="54" y="188"/>
                      <a:pt x="73" y="191"/>
                    </a:cubicBezTo>
                    <a:cubicBezTo>
                      <a:pt x="77" y="192"/>
                      <a:pt x="78" y="187"/>
                      <a:pt x="78" y="187"/>
                    </a:cubicBezTo>
                    <a:cubicBezTo>
                      <a:pt x="78" y="187"/>
                      <a:pt x="79" y="19"/>
                      <a:pt x="79" y="19"/>
                    </a:cubicBezTo>
                    <a:close/>
                  </a:path>
                </a:pathLst>
              </a:custGeom>
              <a:solidFill>
                <a:srgbClr val="D3DBE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9" name="Freeform 20"/>
              <p:cNvSpPr>
                <a:spLocks noChangeAspect="1"/>
              </p:cNvSpPr>
              <p:nvPr/>
            </p:nvSpPr>
            <p:spPr bwMode="auto">
              <a:xfrm>
                <a:off x="5558" y="579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0" name="Freeform 21"/>
              <p:cNvSpPr>
                <a:spLocks noChangeAspect="1"/>
              </p:cNvSpPr>
              <p:nvPr/>
            </p:nvSpPr>
            <p:spPr bwMode="auto">
              <a:xfrm>
                <a:off x="5558" y="579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1" name="Freeform 22"/>
              <p:cNvSpPr>
                <a:spLocks noChangeAspect="1"/>
              </p:cNvSpPr>
              <p:nvPr/>
            </p:nvSpPr>
            <p:spPr bwMode="auto">
              <a:xfrm>
                <a:off x="5558" y="5810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2" name="Freeform 23"/>
              <p:cNvSpPr>
                <a:spLocks noChangeAspect="1"/>
              </p:cNvSpPr>
              <p:nvPr/>
            </p:nvSpPr>
            <p:spPr bwMode="auto">
              <a:xfrm>
                <a:off x="5558" y="5810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3" name="Freeform 24"/>
              <p:cNvSpPr>
                <a:spLocks noChangeAspect="1"/>
              </p:cNvSpPr>
              <p:nvPr/>
            </p:nvSpPr>
            <p:spPr bwMode="auto">
              <a:xfrm>
                <a:off x="5558" y="5822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4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4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4" name="Freeform 25"/>
              <p:cNvSpPr>
                <a:spLocks noChangeAspect="1"/>
              </p:cNvSpPr>
              <p:nvPr/>
            </p:nvSpPr>
            <p:spPr bwMode="auto">
              <a:xfrm>
                <a:off x="5558" y="5822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5" name="Freeform 26"/>
              <p:cNvSpPr>
                <a:spLocks noChangeAspect="1"/>
              </p:cNvSpPr>
              <p:nvPr/>
            </p:nvSpPr>
            <p:spPr bwMode="auto">
              <a:xfrm>
                <a:off x="5558" y="583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6" name="Freeform 27"/>
              <p:cNvSpPr>
                <a:spLocks noChangeAspect="1"/>
              </p:cNvSpPr>
              <p:nvPr/>
            </p:nvSpPr>
            <p:spPr bwMode="auto">
              <a:xfrm>
                <a:off x="5558" y="583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7" name="Freeform 28"/>
              <p:cNvSpPr>
                <a:spLocks noChangeAspect="1"/>
              </p:cNvSpPr>
              <p:nvPr/>
            </p:nvSpPr>
            <p:spPr bwMode="auto">
              <a:xfrm>
                <a:off x="5558" y="5850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4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8" name="Freeform 29"/>
              <p:cNvSpPr>
                <a:spLocks noChangeAspect="1"/>
              </p:cNvSpPr>
              <p:nvPr/>
            </p:nvSpPr>
            <p:spPr bwMode="auto">
              <a:xfrm>
                <a:off x="5558" y="5848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99" name="Freeform 30"/>
              <p:cNvSpPr>
                <a:spLocks noChangeAspect="1"/>
              </p:cNvSpPr>
              <p:nvPr/>
            </p:nvSpPr>
            <p:spPr bwMode="auto">
              <a:xfrm>
                <a:off x="5558" y="5862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00" name="Freeform 31"/>
              <p:cNvSpPr>
                <a:spLocks noChangeAspect="1"/>
              </p:cNvSpPr>
              <p:nvPr/>
            </p:nvSpPr>
            <p:spPr bwMode="auto">
              <a:xfrm>
                <a:off x="5558" y="5862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01" name="Freeform 32"/>
              <p:cNvSpPr>
                <a:spLocks noChangeAspect="1"/>
              </p:cNvSpPr>
              <p:nvPr/>
            </p:nvSpPr>
            <p:spPr bwMode="auto">
              <a:xfrm>
                <a:off x="5558" y="587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02" name="Freeform 33"/>
              <p:cNvSpPr>
                <a:spLocks noChangeAspect="1"/>
              </p:cNvSpPr>
              <p:nvPr/>
            </p:nvSpPr>
            <p:spPr bwMode="auto">
              <a:xfrm>
                <a:off x="5558" y="587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03" name="Freeform 34"/>
              <p:cNvSpPr>
                <a:spLocks noChangeAspect="1"/>
              </p:cNvSpPr>
              <p:nvPr/>
            </p:nvSpPr>
            <p:spPr bwMode="auto">
              <a:xfrm>
                <a:off x="5506" y="5590"/>
                <a:ext cx="172" cy="34"/>
              </a:xfrm>
              <a:custGeom>
                <a:avLst/>
                <a:gdLst>
                  <a:gd name="T0" fmla="*/ 156 w 172"/>
                  <a:gd name="T1" fmla="*/ 30 h 34"/>
                  <a:gd name="T2" fmla="*/ 6 w 172"/>
                  <a:gd name="T3" fmla="*/ 0 h 34"/>
                  <a:gd name="T4" fmla="*/ 0 w 172"/>
                  <a:gd name="T5" fmla="*/ 4 h 34"/>
                  <a:gd name="T6" fmla="*/ 158 w 172"/>
                  <a:gd name="T7" fmla="*/ 34 h 34"/>
                  <a:gd name="T8" fmla="*/ 172 w 172"/>
                  <a:gd name="T9" fmla="*/ 24 h 34"/>
                  <a:gd name="T10" fmla="*/ 172 w 172"/>
                  <a:gd name="T11" fmla="*/ 20 h 34"/>
                  <a:gd name="T12" fmla="*/ 156 w 172"/>
                  <a:gd name="T13" fmla="*/ 30 h 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2"/>
                  <a:gd name="T22" fmla="*/ 0 h 34"/>
                  <a:gd name="T23" fmla="*/ 172 w 172"/>
                  <a:gd name="T24" fmla="*/ 34 h 3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2" h="34">
                    <a:moveTo>
                      <a:pt x="156" y="30"/>
                    </a:moveTo>
                    <a:lnTo>
                      <a:pt x="6" y="0"/>
                    </a:lnTo>
                    <a:lnTo>
                      <a:pt x="0" y="4"/>
                    </a:lnTo>
                    <a:lnTo>
                      <a:pt x="158" y="34"/>
                    </a:lnTo>
                    <a:lnTo>
                      <a:pt x="172" y="24"/>
                    </a:lnTo>
                    <a:lnTo>
                      <a:pt x="172" y="20"/>
                    </a:lnTo>
                    <a:lnTo>
                      <a:pt x="156" y="30"/>
                    </a:lnTo>
                    <a:close/>
                  </a:path>
                </a:pathLst>
              </a:custGeom>
              <a:solidFill>
                <a:srgbClr val="7588A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04" name="Freeform 35"/>
              <p:cNvSpPr>
                <a:spLocks noChangeAspect="1"/>
              </p:cNvSpPr>
              <p:nvPr/>
            </p:nvSpPr>
            <p:spPr bwMode="auto">
              <a:xfrm>
                <a:off x="5532" y="5610"/>
                <a:ext cx="100" cy="30"/>
              </a:xfrm>
              <a:custGeom>
                <a:avLst/>
                <a:gdLst>
                  <a:gd name="T0" fmla="*/ 100 w 100"/>
                  <a:gd name="T1" fmla="*/ 18 h 30"/>
                  <a:gd name="T2" fmla="*/ 0 w 100"/>
                  <a:gd name="T3" fmla="*/ 0 h 30"/>
                  <a:gd name="T4" fmla="*/ 0 w 100"/>
                  <a:gd name="T5" fmla="*/ 10 h 30"/>
                  <a:gd name="T6" fmla="*/ 100 w 100"/>
                  <a:gd name="T7" fmla="*/ 30 h 30"/>
                  <a:gd name="T8" fmla="*/ 100 w 100"/>
                  <a:gd name="T9" fmla="*/ 18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0"/>
                  <a:gd name="T16" fmla="*/ 0 h 30"/>
                  <a:gd name="T17" fmla="*/ 100 w 100"/>
                  <a:gd name="T18" fmla="*/ 30 h 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0" h="30">
                    <a:moveTo>
                      <a:pt x="100" y="18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100" y="30"/>
                    </a:lnTo>
                    <a:lnTo>
                      <a:pt x="100" y="18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05" name="Freeform 36"/>
              <p:cNvSpPr>
                <a:spLocks noChangeAspect="1"/>
              </p:cNvSpPr>
              <p:nvPr/>
            </p:nvSpPr>
            <p:spPr bwMode="auto">
              <a:xfrm>
                <a:off x="5532" y="5610"/>
                <a:ext cx="10" cy="10"/>
              </a:xfrm>
              <a:custGeom>
                <a:avLst/>
                <a:gdLst>
                  <a:gd name="T0" fmla="*/ 0 w 10"/>
                  <a:gd name="T1" fmla="*/ 10 h 10"/>
                  <a:gd name="T2" fmla="*/ 10 w 10"/>
                  <a:gd name="T3" fmla="*/ 2 h 10"/>
                  <a:gd name="T4" fmla="*/ 0 w 10"/>
                  <a:gd name="T5" fmla="*/ 0 h 10"/>
                  <a:gd name="T6" fmla="*/ 0 w 10"/>
                  <a:gd name="T7" fmla="*/ 10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"/>
                  <a:gd name="T13" fmla="*/ 0 h 10"/>
                  <a:gd name="T14" fmla="*/ 10 w 10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" h="10">
                    <a:moveTo>
                      <a:pt x="0" y="10"/>
                    </a:moveTo>
                    <a:lnTo>
                      <a:pt x="10" y="2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06" name="Freeform 37"/>
              <p:cNvSpPr>
                <a:spLocks noChangeAspect="1"/>
              </p:cNvSpPr>
              <p:nvPr/>
            </p:nvSpPr>
            <p:spPr bwMode="auto">
              <a:xfrm>
                <a:off x="5528" y="5540"/>
                <a:ext cx="156" cy="378"/>
              </a:xfrm>
              <a:custGeom>
                <a:avLst/>
                <a:gdLst>
                  <a:gd name="T0" fmla="*/ 0 w 78"/>
                  <a:gd name="T1" fmla="*/ 0 h 189"/>
                  <a:gd name="T2" fmla="*/ 19200 w 78"/>
                  <a:gd name="T3" fmla="*/ 3840 h 189"/>
                  <a:gd name="T4" fmla="*/ 19712 w 78"/>
                  <a:gd name="T5" fmla="*/ 4608 h 189"/>
                  <a:gd name="T6" fmla="*/ 19968 w 78"/>
                  <a:gd name="T7" fmla="*/ 48384 h 189"/>
                  <a:gd name="T8" fmla="*/ 19200 w 78"/>
                  <a:gd name="T9" fmla="*/ 48384 h 189"/>
                  <a:gd name="T10" fmla="*/ 19200 w 78"/>
                  <a:gd name="T11" fmla="*/ 4864 h 189"/>
                  <a:gd name="T12" fmla="*/ 18688 w 78"/>
                  <a:gd name="T13" fmla="*/ 4352 h 189"/>
                  <a:gd name="T14" fmla="*/ 0 w 78"/>
                  <a:gd name="T15" fmla="*/ 768 h 189"/>
                  <a:gd name="T16" fmla="*/ 0 w 78"/>
                  <a:gd name="T17" fmla="*/ 0 h 18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189"/>
                  <a:gd name="T29" fmla="*/ 78 w 78"/>
                  <a:gd name="T30" fmla="*/ 189 h 18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189">
                    <a:moveTo>
                      <a:pt x="0" y="0"/>
                    </a:moveTo>
                    <a:cubicBezTo>
                      <a:pt x="75" y="15"/>
                      <a:pt x="75" y="15"/>
                      <a:pt x="75" y="15"/>
                    </a:cubicBezTo>
                    <a:cubicBezTo>
                      <a:pt x="75" y="15"/>
                      <a:pt x="77" y="16"/>
                      <a:pt x="77" y="18"/>
                    </a:cubicBezTo>
                    <a:cubicBezTo>
                      <a:pt x="77" y="36"/>
                      <a:pt x="78" y="189"/>
                      <a:pt x="78" y="189"/>
                    </a:cubicBezTo>
                    <a:cubicBezTo>
                      <a:pt x="75" y="189"/>
                      <a:pt x="75" y="189"/>
                      <a:pt x="75" y="18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7"/>
                      <a:pt x="73" y="17"/>
                    </a:cubicBezTo>
                    <a:cubicBezTo>
                      <a:pt x="72" y="17"/>
                      <a:pt x="0" y="3"/>
                      <a:pt x="0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588A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6" name="Group 38"/>
            <p:cNvGrpSpPr>
              <a:grpSpLocks noChangeAspect="1"/>
            </p:cNvGrpSpPr>
            <p:nvPr/>
          </p:nvGrpSpPr>
          <p:grpSpPr bwMode="auto">
            <a:xfrm>
              <a:off x="4632" y="958"/>
              <a:ext cx="166" cy="300"/>
              <a:chOff x="5506" y="5440"/>
              <a:chExt cx="312" cy="502"/>
            </a:xfrm>
          </p:grpSpPr>
          <p:sp>
            <p:nvSpPr>
              <p:cNvPr id="63" name="Freeform 39"/>
              <p:cNvSpPr>
                <a:spLocks noChangeAspect="1"/>
              </p:cNvSpPr>
              <p:nvPr/>
            </p:nvSpPr>
            <p:spPr bwMode="auto">
              <a:xfrm>
                <a:off x="5654" y="5464"/>
                <a:ext cx="164" cy="478"/>
              </a:xfrm>
              <a:custGeom>
                <a:avLst/>
                <a:gdLst>
                  <a:gd name="T0" fmla="*/ 20992 w 82"/>
                  <a:gd name="T1" fmla="*/ 19456 h 239"/>
                  <a:gd name="T2" fmla="*/ 20992 w 82"/>
                  <a:gd name="T3" fmla="*/ 768 h 239"/>
                  <a:gd name="T4" fmla="*/ 1024 w 82"/>
                  <a:gd name="T5" fmla="*/ 16128 h 239"/>
                  <a:gd name="T6" fmla="*/ 1024 w 82"/>
                  <a:gd name="T7" fmla="*/ 58112 h 239"/>
                  <a:gd name="T8" fmla="*/ 0 w 82"/>
                  <a:gd name="T9" fmla="*/ 60416 h 239"/>
                  <a:gd name="T10" fmla="*/ 1280 w 82"/>
                  <a:gd name="T11" fmla="*/ 60160 h 239"/>
                  <a:gd name="T12" fmla="*/ 3072 w 82"/>
                  <a:gd name="T13" fmla="*/ 58624 h 239"/>
                  <a:gd name="T14" fmla="*/ 3072 w 82"/>
                  <a:gd name="T15" fmla="*/ 57856 h 239"/>
                  <a:gd name="T16" fmla="*/ 3840 w 82"/>
                  <a:gd name="T17" fmla="*/ 58112 h 239"/>
                  <a:gd name="T18" fmla="*/ 20224 w 82"/>
                  <a:gd name="T19" fmla="*/ 45056 h 239"/>
                  <a:gd name="T20" fmla="*/ 20992 w 82"/>
                  <a:gd name="T21" fmla="*/ 44032 h 239"/>
                  <a:gd name="T22" fmla="*/ 20992 w 82"/>
                  <a:gd name="T23" fmla="*/ 19456 h 23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82"/>
                  <a:gd name="T37" fmla="*/ 0 h 239"/>
                  <a:gd name="T38" fmla="*/ 82 w 82"/>
                  <a:gd name="T39" fmla="*/ 239 h 239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82" h="239">
                    <a:moveTo>
                      <a:pt x="82" y="76"/>
                    </a:moveTo>
                    <a:cubicBezTo>
                      <a:pt x="82" y="37"/>
                      <a:pt x="82" y="4"/>
                      <a:pt x="82" y="3"/>
                    </a:cubicBezTo>
                    <a:cubicBezTo>
                      <a:pt x="80" y="0"/>
                      <a:pt x="4" y="63"/>
                      <a:pt x="4" y="63"/>
                    </a:cubicBezTo>
                    <a:cubicBezTo>
                      <a:pt x="4" y="227"/>
                      <a:pt x="4" y="227"/>
                      <a:pt x="4" y="227"/>
                    </a:cubicBezTo>
                    <a:cubicBezTo>
                      <a:pt x="0" y="236"/>
                      <a:pt x="0" y="236"/>
                      <a:pt x="0" y="236"/>
                    </a:cubicBezTo>
                    <a:cubicBezTo>
                      <a:pt x="0" y="236"/>
                      <a:pt x="0" y="239"/>
                      <a:pt x="5" y="235"/>
                    </a:cubicBezTo>
                    <a:cubicBezTo>
                      <a:pt x="7" y="234"/>
                      <a:pt x="9" y="232"/>
                      <a:pt x="12" y="229"/>
                    </a:cubicBezTo>
                    <a:cubicBezTo>
                      <a:pt x="12" y="227"/>
                      <a:pt x="12" y="227"/>
                      <a:pt x="12" y="226"/>
                    </a:cubicBezTo>
                    <a:cubicBezTo>
                      <a:pt x="12" y="226"/>
                      <a:pt x="13" y="226"/>
                      <a:pt x="15" y="227"/>
                    </a:cubicBezTo>
                    <a:cubicBezTo>
                      <a:pt x="36" y="209"/>
                      <a:pt x="78" y="178"/>
                      <a:pt x="79" y="176"/>
                    </a:cubicBezTo>
                    <a:cubicBezTo>
                      <a:pt x="82" y="174"/>
                      <a:pt x="82" y="173"/>
                      <a:pt x="82" y="172"/>
                    </a:cubicBezTo>
                    <a:cubicBezTo>
                      <a:pt x="82" y="172"/>
                      <a:pt x="82" y="124"/>
                      <a:pt x="82" y="76"/>
                    </a:cubicBez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4" name="Freeform 40"/>
              <p:cNvSpPr>
                <a:spLocks noChangeAspect="1"/>
              </p:cNvSpPr>
              <p:nvPr/>
            </p:nvSpPr>
            <p:spPr bwMode="auto">
              <a:xfrm>
                <a:off x="5506" y="5440"/>
                <a:ext cx="310" cy="148"/>
              </a:xfrm>
              <a:custGeom>
                <a:avLst/>
                <a:gdLst>
                  <a:gd name="T0" fmla="*/ 39680 w 155"/>
                  <a:gd name="T1" fmla="*/ 3584 h 74"/>
                  <a:gd name="T2" fmla="*/ 19712 w 155"/>
                  <a:gd name="T3" fmla="*/ 18944 h 74"/>
                  <a:gd name="T4" fmla="*/ 1024 w 155"/>
                  <a:gd name="T5" fmla="*/ 15104 h 74"/>
                  <a:gd name="T6" fmla="*/ 0 w 155"/>
                  <a:gd name="T7" fmla="*/ 15616 h 74"/>
                  <a:gd name="T8" fmla="*/ 512 w 155"/>
                  <a:gd name="T9" fmla="*/ 14592 h 74"/>
                  <a:gd name="T10" fmla="*/ 2048 w 155"/>
                  <a:gd name="T11" fmla="*/ 13312 h 74"/>
                  <a:gd name="T12" fmla="*/ 2816 w 155"/>
                  <a:gd name="T13" fmla="*/ 13568 h 74"/>
                  <a:gd name="T14" fmla="*/ 2816 w 155"/>
                  <a:gd name="T15" fmla="*/ 12800 h 74"/>
                  <a:gd name="T16" fmla="*/ 19456 w 155"/>
                  <a:gd name="T17" fmla="*/ 256 h 74"/>
                  <a:gd name="T18" fmla="*/ 20224 w 155"/>
                  <a:gd name="T19" fmla="*/ 0 h 74"/>
                  <a:gd name="T20" fmla="*/ 38656 w 155"/>
                  <a:gd name="T21" fmla="*/ 2816 h 74"/>
                  <a:gd name="T22" fmla="*/ 39680 w 155"/>
                  <a:gd name="T23" fmla="*/ 3584 h 7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55"/>
                  <a:gd name="T37" fmla="*/ 0 h 74"/>
                  <a:gd name="T38" fmla="*/ 155 w 155"/>
                  <a:gd name="T39" fmla="*/ 74 h 74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55" h="74">
                    <a:moveTo>
                      <a:pt x="155" y="14"/>
                    </a:moveTo>
                    <a:cubicBezTo>
                      <a:pt x="77" y="74"/>
                      <a:pt x="77" y="74"/>
                      <a:pt x="77" y="74"/>
                    </a:cubicBezTo>
                    <a:cubicBezTo>
                      <a:pt x="13" y="65"/>
                      <a:pt x="9" y="59"/>
                      <a:pt x="4" y="59"/>
                    </a:cubicBezTo>
                    <a:cubicBezTo>
                      <a:pt x="1" y="58"/>
                      <a:pt x="0" y="61"/>
                      <a:pt x="0" y="61"/>
                    </a:cubicBezTo>
                    <a:cubicBezTo>
                      <a:pt x="0" y="61"/>
                      <a:pt x="0" y="58"/>
                      <a:pt x="2" y="57"/>
                    </a:cubicBezTo>
                    <a:cubicBezTo>
                      <a:pt x="2" y="57"/>
                      <a:pt x="5" y="55"/>
                      <a:pt x="8" y="52"/>
                    </a:cubicBezTo>
                    <a:cubicBezTo>
                      <a:pt x="10" y="53"/>
                      <a:pt x="10" y="53"/>
                      <a:pt x="11" y="53"/>
                    </a:cubicBezTo>
                    <a:cubicBezTo>
                      <a:pt x="11" y="52"/>
                      <a:pt x="11" y="51"/>
                      <a:pt x="11" y="50"/>
                    </a:cubicBezTo>
                    <a:cubicBezTo>
                      <a:pt x="40" y="27"/>
                      <a:pt x="73" y="2"/>
                      <a:pt x="76" y="1"/>
                    </a:cubicBezTo>
                    <a:cubicBezTo>
                      <a:pt x="77" y="0"/>
                      <a:pt x="79" y="0"/>
                      <a:pt x="79" y="0"/>
                    </a:cubicBezTo>
                    <a:cubicBezTo>
                      <a:pt x="79" y="0"/>
                      <a:pt x="150" y="11"/>
                      <a:pt x="151" y="11"/>
                    </a:cubicBezTo>
                    <a:cubicBezTo>
                      <a:pt x="154" y="12"/>
                      <a:pt x="155" y="14"/>
                      <a:pt x="155" y="14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5" name="Freeform 41"/>
              <p:cNvSpPr>
                <a:spLocks noChangeAspect="1"/>
              </p:cNvSpPr>
              <p:nvPr/>
            </p:nvSpPr>
            <p:spPr bwMode="auto">
              <a:xfrm>
                <a:off x="5658" y="5466"/>
                <a:ext cx="160" cy="124"/>
              </a:xfrm>
              <a:custGeom>
                <a:avLst/>
                <a:gdLst>
                  <a:gd name="T0" fmla="*/ 20480 w 80"/>
                  <a:gd name="T1" fmla="*/ 512 h 62"/>
                  <a:gd name="T2" fmla="*/ 20224 w 80"/>
                  <a:gd name="T3" fmla="*/ 0 h 62"/>
                  <a:gd name="T4" fmla="*/ 0 w 80"/>
                  <a:gd name="T5" fmla="*/ 15616 h 62"/>
                  <a:gd name="T6" fmla="*/ 256 w 80"/>
                  <a:gd name="T7" fmla="*/ 15872 h 62"/>
                  <a:gd name="T8" fmla="*/ 20480 w 80"/>
                  <a:gd name="T9" fmla="*/ 512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0"/>
                  <a:gd name="T16" fmla="*/ 0 h 62"/>
                  <a:gd name="T17" fmla="*/ 80 w 80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0" h="62">
                    <a:moveTo>
                      <a:pt x="80" y="2"/>
                    </a:moveTo>
                    <a:cubicBezTo>
                      <a:pt x="80" y="2"/>
                      <a:pt x="80" y="1"/>
                      <a:pt x="79" y="0"/>
                    </a:cubicBezTo>
                    <a:cubicBezTo>
                      <a:pt x="76" y="2"/>
                      <a:pt x="0" y="61"/>
                      <a:pt x="0" y="61"/>
                    </a:cubicBezTo>
                    <a:cubicBezTo>
                      <a:pt x="1" y="62"/>
                      <a:pt x="1" y="62"/>
                      <a:pt x="1" y="62"/>
                    </a:cubicBezTo>
                    <a:lnTo>
                      <a:pt x="80" y="2"/>
                    </a:lnTo>
                    <a:close/>
                  </a:path>
                </a:pathLst>
              </a:custGeom>
              <a:solidFill>
                <a:srgbClr val="8BA6B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6" name="Freeform 42"/>
              <p:cNvSpPr>
                <a:spLocks noChangeAspect="1"/>
              </p:cNvSpPr>
              <p:nvPr/>
            </p:nvSpPr>
            <p:spPr bwMode="auto">
              <a:xfrm>
                <a:off x="5506" y="5556"/>
                <a:ext cx="158" cy="384"/>
              </a:xfrm>
              <a:custGeom>
                <a:avLst/>
                <a:gdLst>
                  <a:gd name="T0" fmla="*/ 20224 w 79"/>
                  <a:gd name="T1" fmla="*/ 4864 h 192"/>
                  <a:gd name="T2" fmla="*/ 19456 w 79"/>
                  <a:gd name="T3" fmla="*/ 3584 h 192"/>
                  <a:gd name="T4" fmla="*/ 1024 w 79"/>
                  <a:gd name="T5" fmla="*/ 256 h 192"/>
                  <a:gd name="T6" fmla="*/ 0 w 79"/>
                  <a:gd name="T7" fmla="*/ 768 h 192"/>
                  <a:gd name="T8" fmla="*/ 0 w 79"/>
                  <a:gd name="T9" fmla="*/ 4352 h 192"/>
                  <a:gd name="T10" fmla="*/ 768 w 79"/>
                  <a:gd name="T11" fmla="*/ 4352 h 192"/>
                  <a:gd name="T12" fmla="*/ 0 w 79"/>
                  <a:gd name="T13" fmla="*/ 4864 h 192"/>
                  <a:gd name="T14" fmla="*/ 0 w 79"/>
                  <a:gd name="T15" fmla="*/ 6656 h 192"/>
                  <a:gd name="T16" fmla="*/ 0 w 79"/>
                  <a:gd name="T17" fmla="*/ 43776 h 192"/>
                  <a:gd name="T18" fmla="*/ 1024 w 79"/>
                  <a:gd name="T19" fmla="*/ 45312 h 192"/>
                  <a:gd name="T20" fmla="*/ 18688 w 79"/>
                  <a:gd name="T21" fmla="*/ 48896 h 192"/>
                  <a:gd name="T22" fmla="*/ 19968 w 79"/>
                  <a:gd name="T23" fmla="*/ 47872 h 192"/>
                  <a:gd name="T24" fmla="*/ 20224 w 79"/>
                  <a:gd name="T25" fmla="*/ 4864 h 19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9"/>
                  <a:gd name="T40" fmla="*/ 0 h 192"/>
                  <a:gd name="T41" fmla="*/ 79 w 79"/>
                  <a:gd name="T42" fmla="*/ 192 h 19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9" h="192">
                    <a:moveTo>
                      <a:pt x="79" y="19"/>
                    </a:moveTo>
                    <a:cubicBezTo>
                      <a:pt x="79" y="16"/>
                      <a:pt x="77" y="14"/>
                      <a:pt x="76" y="14"/>
                    </a:cubicBezTo>
                    <a:cubicBezTo>
                      <a:pt x="35" y="7"/>
                      <a:pt x="9" y="1"/>
                      <a:pt x="4" y="1"/>
                    </a:cubicBezTo>
                    <a:cubicBezTo>
                      <a:pt x="0" y="0"/>
                      <a:pt x="0" y="3"/>
                      <a:pt x="0" y="3"/>
                    </a:cubicBezTo>
                    <a:cubicBezTo>
                      <a:pt x="0" y="3"/>
                      <a:pt x="0" y="9"/>
                      <a:pt x="0" y="17"/>
                    </a:cubicBezTo>
                    <a:cubicBezTo>
                      <a:pt x="1" y="17"/>
                      <a:pt x="2" y="17"/>
                      <a:pt x="3" y="17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22"/>
                      <a:pt x="0" y="24"/>
                      <a:pt x="0" y="26"/>
                    </a:cubicBezTo>
                    <a:cubicBezTo>
                      <a:pt x="0" y="26"/>
                      <a:pt x="0" y="170"/>
                      <a:pt x="0" y="171"/>
                    </a:cubicBezTo>
                    <a:cubicBezTo>
                      <a:pt x="0" y="176"/>
                      <a:pt x="1" y="177"/>
                      <a:pt x="4" y="177"/>
                    </a:cubicBezTo>
                    <a:cubicBezTo>
                      <a:pt x="6" y="178"/>
                      <a:pt x="54" y="188"/>
                      <a:pt x="73" y="191"/>
                    </a:cubicBezTo>
                    <a:cubicBezTo>
                      <a:pt x="77" y="192"/>
                      <a:pt x="78" y="187"/>
                      <a:pt x="78" y="187"/>
                    </a:cubicBezTo>
                    <a:cubicBezTo>
                      <a:pt x="78" y="187"/>
                      <a:pt x="79" y="19"/>
                      <a:pt x="79" y="19"/>
                    </a:cubicBezTo>
                    <a:close/>
                  </a:path>
                </a:pathLst>
              </a:custGeom>
              <a:solidFill>
                <a:srgbClr val="D3DBE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7" name="Freeform 43"/>
              <p:cNvSpPr>
                <a:spLocks noChangeAspect="1"/>
              </p:cNvSpPr>
              <p:nvPr/>
            </p:nvSpPr>
            <p:spPr bwMode="auto">
              <a:xfrm>
                <a:off x="5558" y="579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8" name="Freeform 44"/>
              <p:cNvSpPr>
                <a:spLocks noChangeAspect="1"/>
              </p:cNvSpPr>
              <p:nvPr/>
            </p:nvSpPr>
            <p:spPr bwMode="auto">
              <a:xfrm>
                <a:off x="5558" y="579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9" name="Freeform 45"/>
              <p:cNvSpPr>
                <a:spLocks noChangeAspect="1"/>
              </p:cNvSpPr>
              <p:nvPr/>
            </p:nvSpPr>
            <p:spPr bwMode="auto">
              <a:xfrm>
                <a:off x="5558" y="5810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0" name="Freeform 46"/>
              <p:cNvSpPr>
                <a:spLocks noChangeAspect="1"/>
              </p:cNvSpPr>
              <p:nvPr/>
            </p:nvSpPr>
            <p:spPr bwMode="auto">
              <a:xfrm>
                <a:off x="5558" y="5810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1" name="Freeform 47"/>
              <p:cNvSpPr>
                <a:spLocks noChangeAspect="1"/>
              </p:cNvSpPr>
              <p:nvPr/>
            </p:nvSpPr>
            <p:spPr bwMode="auto">
              <a:xfrm>
                <a:off x="5558" y="5822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4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4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2" name="Freeform 48"/>
              <p:cNvSpPr>
                <a:spLocks noChangeAspect="1"/>
              </p:cNvSpPr>
              <p:nvPr/>
            </p:nvSpPr>
            <p:spPr bwMode="auto">
              <a:xfrm>
                <a:off x="5558" y="5822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3" name="Freeform 49"/>
              <p:cNvSpPr>
                <a:spLocks noChangeAspect="1"/>
              </p:cNvSpPr>
              <p:nvPr/>
            </p:nvSpPr>
            <p:spPr bwMode="auto">
              <a:xfrm>
                <a:off x="5558" y="583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4" name="Freeform 50"/>
              <p:cNvSpPr>
                <a:spLocks noChangeAspect="1"/>
              </p:cNvSpPr>
              <p:nvPr/>
            </p:nvSpPr>
            <p:spPr bwMode="auto">
              <a:xfrm>
                <a:off x="5558" y="583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5" name="Freeform 51"/>
              <p:cNvSpPr>
                <a:spLocks noChangeAspect="1"/>
              </p:cNvSpPr>
              <p:nvPr/>
            </p:nvSpPr>
            <p:spPr bwMode="auto">
              <a:xfrm>
                <a:off x="5558" y="5850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4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6" name="Freeform 52"/>
              <p:cNvSpPr>
                <a:spLocks noChangeAspect="1"/>
              </p:cNvSpPr>
              <p:nvPr/>
            </p:nvSpPr>
            <p:spPr bwMode="auto">
              <a:xfrm>
                <a:off x="5558" y="5848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7" name="Freeform 53"/>
              <p:cNvSpPr>
                <a:spLocks noChangeAspect="1"/>
              </p:cNvSpPr>
              <p:nvPr/>
            </p:nvSpPr>
            <p:spPr bwMode="auto">
              <a:xfrm>
                <a:off x="5558" y="5862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8" name="Freeform 54"/>
              <p:cNvSpPr>
                <a:spLocks noChangeAspect="1"/>
              </p:cNvSpPr>
              <p:nvPr/>
            </p:nvSpPr>
            <p:spPr bwMode="auto">
              <a:xfrm>
                <a:off x="5558" y="5862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9" name="Freeform 55"/>
              <p:cNvSpPr>
                <a:spLocks noChangeAspect="1"/>
              </p:cNvSpPr>
              <p:nvPr/>
            </p:nvSpPr>
            <p:spPr bwMode="auto">
              <a:xfrm>
                <a:off x="5558" y="587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0" name="Freeform 56"/>
              <p:cNvSpPr>
                <a:spLocks noChangeAspect="1"/>
              </p:cNvSpPr>
              <p:nvPr/>
            </p:nvSpPr>
            <p:spPr bwMode="auto">
              <a:xfrm>
                <a:off x="5558" y="587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1" name="Freeform 57"/>
              <p:cNvSpPr>
                <a:spLocks noChangeAspect="1"/>
              </p:cNvSpPr>
              <p:nvPr/>
            </p:nvSpPr>
            <p:spPr bwMode="auto">
              <a:xfrm>
                <a:off x="5506" y="5590"/>
                <a:ext cx="172" cy="34"/>
              </a:xfrm>
              <a:custGeom>
                <a:avLst/>
                <a:gdLst>
                  <a:gd name="T0" fmla="*/ 156 w 172"/>
                  <a:gd name="T1" fmla="*/ 30 h 34"/>
                  <a:gd name="T2" fmla="*/ 6 w 172"/>
                  <a:gd name="T3" fmla="*/ 0 h 34"/>
                  <a:gd name="T4" fmla="*/ 0 w 172"/>
                  <a:gd name="T5" fmla="*/ 4 h 34"/>
                  <a:gd name="T6" fmla="*/ 158 w 172"/>
                  <a:gd name="T7" fmla="*/ 34 h 34"/>
                  <a:gd name="T8" fmla="*/ 172 w 172"/>
                  <a:gd name="T9" fmla="*/ 24 h 34"/>
                  <a:gd name="T10" fmla="*/ 172 w 172"/>
                  <a:gd name="T11" fmla="*/ 20 h 34"/>
                  <a:gd name="T12" fmla="*/ 156 w 172"/>
                  <a:gd name="T13" fmla="*/ 30 h 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2"/>
                  <a:gd name="T22" fmla="*/ 0 h 34"/>
                  <a:gd name="T23" fmla="*/ 172 w 172"/>
                  <a:gd name="T24" fmla="*/ 34 h 3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2" h="34">
                    <a:moveTo>
                      <a:pt x="156" y="30"/>
                    </a:moveTo>
                    <a:lnTo>
                      <a:pt x="6" y="0"/>
                    </a:lnTo>
                    <a:lnTo>
                      <a:pt x="0" y="4"/>
                    </a:lnTo>
                    <a:lnTo>
                      <a:pt x="158" y="34"/>
                    </a:lnTo>
                    <a:lnTo>
                      <a:pt x="172" y="24"/>
                    </a:lnTo>
                    <a:lnTo>
                      <a:pt x="172" y="20"/>
                    </a:lnTo>
                    <a:lnTo>
                      <a:pt x="156" y="30"/>
                    </a:lnTo>
                    <a:close/>
                  </a:path>
                </a:pathLst>
              </a:custGeom>
              <a:solidFill>
                <a:srgbClr val="7588A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2" name="Freeform 58"/>
              <p:cNvSpPr>
                <a:spLocks noChangeAspect="1"/>
              </p:cNvSpPr>
              <p:nvPr/>
            </p:nvSpPr>
            <p:spPr bwMode="auto">
              <a:xfrm>
                <a:off x="5532" y="5610"/>
                <a:ext cx="100" cy="30"/>
              </a:xfrm>
              <a:custGeom>
                <a:avLst/>
                <a:gdLst>
                  <a:gd name="T0" fmla="*/ 100 w 100"/>
                  <a:gd name="T1" fmla="*/ 18 h 30"/>
                  <a:gd name="T2" fmla="*/ 0 w 100"/>
                  <a:gd name="T3" fmla="*/ 0 h 30"/>
                  <a:gd name="T4" fmla="*/ 0 w 100"/>
                  <a:gd name="T5" fmla="*/ 10 h 30"/>
                  <a:gd name="T6" fmla="*/ 100 w 100"/>
                  <a:gd name="T7" fmla="*/ 30 h 30"/>
                  <a:gd name="T8" fmla="*/ 100 w 100"/>
                  <a:gd name="T9" fmla="*/ 18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0"/>
                  <a:gd name="T16" fmla="*/ 0 h 30"/>
                  <a:gd name="T17" fmla="*/ 100 w 100"/>
                  <a:gd name="T18" fmla="*/ 30 h 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0" h="30">
                    <a:moveTo>
                      <a:pt x="100" y="18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100" y="30"/>
                    </a:lnTo>
                    <a:lnTo>
                      <a:pt x="100" y="18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3" name="Freeform 59"/>
              <p:cNvSpPr>
                <a:spLocks noChangeAspect="1"/>
              </p:cNvSpPr>
              <p:nvPr/>
            </p:nvSpPr>
            <p:spPr bwMode="auto">
              <a:xfrm>
                <a:off x="5532" y="5610"/>
                <a:ext cx="10" cy="10"/>
              </a:xfrm>
              <a:custGeom>
                <a:avLst/>
                <a:gdLst>
                  <a:gd name="T0" fmla="*/ 0 w 10"/>
                  <a:gd name="T1" fmla="*/ 10 h 10"/>
                  <a:gd name="T2" fmla="*/ 10 w 10"/>
                  <a:gd name="T3" fmla="*/ 2 h 10"/>
                  <a:gd name="T4" fmla="*/ 0 w 10"/>
                  <a:gd name="T5" fmla="*/ 0 h 10"/>
                  <a:gd name="T6" fmla="*/ 0 w 10"/>
                  <a:gd name="T7" fmla="*/ 10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"/>
                  <a:gd name="T13" fmla="*/ 0 h 10"/>
                  <a:gd name="T14" fmla="*/ 10 w 10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" h="10">
                    <a:moveTo>
                      <a:pt x="0" y="10"/>
                    </a:moveTo>
                    <a:lnTo>
                      <a:pt x="10" y="2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84" name="Freeform 60"/>
              <p:cNvSpPr>
                <a:spLocks noChangeAspect="1"/>
              </p:cNvSpPr>
              <p:nvPr/>
            </p:nvSpPr>
            <p:spPr bwMode="auto">
              <a:xfrm>
                <a:off x="5528" y="5540"/>
                <a:ext cx="156" cy="378"/>
              </a:xfrm>
              <a:custGeom>
                <a:avLst/>
                <a:gdLst>
                  <a:gd name="T0" fmla="*/ 0 w 78"/>
                  <a:gd name="T1" fmla="*/ 0 h 189"/>
                  <a:gd name="T2" fmla="*/ 19200 w 78"/>
                  <a:gd name="T3" fmla="*/ 3840 h 189"/>
                  <a:gd name="T4" fmla="*/ 19712 w 78"/>
                  <a:gd name="T5" fmla="*/ 4608 h 189"/>
                  <a:gd name="T6" fmla="*/ 19968 w 78"/>
                  <a:gd name="T7" fmla="*/ 48384 h 189"/>
                  <a:gd name="T8" fmla="*/ 19200 w 78"/>
                  <a:gd name="T9" fmla="*/ 48384 h 189"/>
                  <a:gd name="T10" fmla="*/ 19200 w 78"/>
                  <a:gd name="T11" fmla="*/ 4864 h 189"/>
                  <a:gd name="T12" fmla="*/ 18688 w 78"/>
                  <a:gd name="T13" fmla="*/ 4352 h 189"/>
                  <a:gd name="T14" fmla="*/ 0 w 78"/>
                  <a:gd name="T15" fmla="*/ 768 h 189"/>
                  <a:gd name="T16" fmla="*/ 0 w 78"/>
                  <a:gd name="T17" fmla="*/ 0 h 18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189"/>
                  <a:gd name="T29" fmla="*/ 78 w 78"/>
                  <a:gd name="T30" fmla="*/ 189 h 18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189">
                    <a:moveTo>
                      <a:pt x="0" y="0"/>
                    </a:moveTo>
                    <a:cubicBezTo>
                      <a:pt x="75" y="15"/>
                      <a:pt x="75" y="15"/>
                      <a:pt x="75" y="15"/>
                    </a:cubicBezTo>
                    <a:cubicBezTo>
                      <a:pt x="75" y="15"/>
                      <a:pt x="77" y="16"/>
                      <a:pt x="77" y="18"/>
                    </a:cubicBezTo>
                    <a:cubicBezTo>
                      <a:pt x="77" y="36"/>
                      <a:pt x="78" y="189"/>
                      <a:pt x="78" y="189"/>
                    </a:cubicBezTo>
                    <a:cubicBezTo>
                      <a:pt x="75" y="189"/>
                      <a:pt x="75" y="189"/>
                      <a:pt x="75" y="18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7"/>
                      <a:pt x="73" y="17"/>
                    </a:cubicBezTo>
                    <a:cubicBezTo>
                      <a:pt x="72" y="17"/>
                      <a:pt x="0" y="3"/>
                      <a:pt x="0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588A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7" name="Group 61"/>
            <p:cNvGrpSpPr>
              <a:grpSpLocks noChangeAspect="1"/>
            </p:cNvGrpSpPr>
            <p:nvPr/>
          </p:nvGrpSpPr>
          <p:grpSpPr bwMode="auto">
            <a:xfrm>
              <a:off x="4912" y="958"/>
              <a:ext cx="167" cy="300"/>
              <a:chOff x="5506" y="5440"/>
              <a:chExt cx="312" cy="502"/>
            </a:xfrm>
          </p:grpSpPr>
          <p:sp>
            <p:nvSpPr>
              <p:cNvPr id="41" name="Freeform 62"/>
              <p:cNvSpPr>
                <a:spLocks noChangeAspect="1"/>
              </p:cNvSpPr>
              <p:nvPr/>
            </p:nvSpPr>
            <p:spPr bwMode="auto">
              <a:xfrm>
                <a:off x="5654" y="5464"/>
                <a:ext cx="164" cy="478"/>
              </a:xfrm>
              <a:custGeom>
                <a:avLst/>
                <a:gdLst>
                  <a:gd name="T0" fmla="*/ 20992 w 82"/>
                  <a:gd name="T1" fmla="*/ 19456 h 239"/>
                  <a:gd name="T2" fmla="*/ 20992 w 82"/>
                  <a:gd name="T3" fmla="*/ 768 h 239"/>
                  <a:gd name="T4" fmla="*/ 1024 w 82"/>
                  <a:gd name="T5" fmla="*/ 16128 h 239"/>
                  <a:gd name="T6" fmla="*/ 1024 w 82"/>
                  <a:gd name="T7" fmla="*/ 58112 h 239"/>
                  <a:gd name="T8" fmla="*/ 0 w 82"/>
                  <a:gd name="T9" fmla="*/ 60416 h 239"/>
                  <a:gd name="T10" fmla="*/ 1280 w 82"/>
                  <a:gd name="T11" fmla="*/ 60160 h 239"/>
                  <a:gd name="T12" fmla="*/ 3072 w 82"/>
                  <a:gd name="T13" fmla="*/ 58624 h 239"/>
                  <a:gd name="T14" fmla="*/ 3072 w 82"/>
                  <a:gd name="T15" fmla="*/ 57856 h 239"/>
                  <a:gd name="T16" fmla="*/ 3840 w 82"/>
                  <a:gd name="T17" fmla="*/ 58112 h 239"/>
                  <a:gd name="T18" fmla="*/ 20224 w 82"/>
                  <a:gd name="T19" fmla="*/ 45056 h 239"/>
                  <a:gd name="T20" fmla="*/ 20992 w 82"/>
                  <a:gd name="T21" fmla="*/ 44032 h 239"/>
                  <a:gd name="T22" fmla="*/ 20992 w 82"/>
                  <a:gd name="T23" fmla="*/ 19456 h 23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82"/>
                  <a:gd name="T37" fmla="*/ 0 h 239"/>
                  <a:gd name="T38" fmla="*/ 82 w 82"/>
                  <a:gd name="T39" fmla="*/ 239 h 239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82" h="239">
                    <a:moveTo>
                      <a:pt x="82" y="76"/>
                    </a:moveTo>
                    <a:cubicBezTo>
                      <a:pt x="82" y="37"/>
                      <a:pt x="82" y="4"/>
                      <a:pt x="82" y="3"/>
                    </a:cubicBezTo>
                    <a:cubicBezTo>
                      <a:pt x="80" y="0"/>
                      <a:pt x="4" y="63"/>
                      <a:pt x="4" y="63"/>
                    </a:cubicBezTo>
                    <a:cubicBezTo>
                      <a:pt x="4" y="227"/>
                      <a:pt x="4" y="227"/>
                      <a:pt x="4" y="227"/>
                    </a:cubicBezTo>
                    <a:cubicBezTo>
                      <a:pt x="0" y="236"/>
                      <a:pt x="0" y="236"/>
                      <a:pt x="0" y="236"/>
                    </a:cubicBezTo>
                    <a:cubicBezTo>
                      <a:pt x="0" y="236"/>
                      <a:pt x="0" y="239"/>
                      <a:pt x="5" y="235"/>
                    </a:cubicBezTo>
                    <a:cubicBezTo>
                      <a:pt x="7" y="234"/>
                      <a:pt x="9" y="232"/>
                      <a:pt x="12" y="229"/>
                    </a:cubicBezTo>
                    <a:cubicBezTo>
                      <a:pt x="12" y="227"/>
                      <a:pt x="12" y="227"/>
                      <a:pt x="12" y="226"/>
                    </a:cubicBezTo>
                    <a:cubicBezTo>
                      <a:pt x="12" y="226"/>
                      <a:pt x="13" y="226"/>
                      <a:pt x="15" y="227"/>
                    </a:cubicBezTo>
                    <a:cubicBezTo>
                      <a:pt x="36" y="209"/>
                      <a:pt x="78" y="178"/>
                      <a:pt x="79" y="176"/>
                    </a:cubicBezTo>
                    <a:cubicBezTo>
                      <a:pt x="82" y="174"/>
                      <a:pt x="82" y="173"/>
                      <a:pt x="82" y="172"/>
                    </a:cubicBezTo>
                    <a:cubicBezTo>
                      <a:pt x="82" y="172"/>
                      <a:pt x="82" y="124"/>
                      <a:pt x="82" y="76"/>
                    </a:cubicBez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2" name="Freeform 63"/>
              <p:cNvSpPr>
                <a:spLocks noChangeAspect="1"/>
              </p:cNvSpPr>
              <p:nvPr/>
            </p:nvSpPr>
            <p:spPr bwMode="auto">
              <a:xfrm>
                <a:off x="5506" y="5440"/>
                <a:ext cx="310" cy="148"/>
              </a:xfrm>
              <a:custGeom>
                <a:avLst/>
                <a:gdLst>
                  <a:gd name="T0" fmla="*/ 39680 w 155"/>
                  <a:gd name="T1" fmla="*/ 3584 h 74"/>
                  <a:gd name="T2" fmla="*/ 19712 w 155"/>
                  <a:gd name="T3" fmla="*/ 18944 h 74"/>
                  <a:gd name="T4" fmla="*/ 1024 w 155"/>
                  <a:gd name="T5" fmla="*/ 15104 h 74"/>
                  <a:gd name="T6" fmla="*/ 0 w 155"/>
                  <a:gd name="T7" fmla="*/ 15616 h 74"/>
                  <a:gd name="T8" fmla="*/ 512 w 155"/>
                  <a:gd name="T9" fmla="*/ 14592 h 74"/>
                  <a:gd name="T10" fmla="*/ 2048 w 155"/>
                  <a:gd name="T11" fmla="*/ 13312 h 74"/>
                  <a:gd name="T12" fmla="*/ 2816 w 155"/>
                  <a:gd name="T13" fmla="*/ 13568 h 74"/>
                  <a:gd name="T14" fmla="*/ 2816 w 155"/>
                  <a:gd name="T15" fmla="*/ 12800 h 74"/>
                  <a:gd name="T16" fmla="*/ 19456 w 155"/>
                  <a:gd name="T17" fmla="*/ 256 h 74"/>
                  <a:gd name="T18" fmla="*/ 20224 w 155"/>
                  <a:gd name="T19" fmla="*/ 0 h 74"/>
                  <a:gd name="T20" fmla="*/ 38656 w 155"/>
                  <a:gd name="T21" fmla="*/ 2816 h 74"/>
                  <a:gd name="T22" fmla="*/ 39680 w 155"/>
                  <a:gd name="T23" fmla="*/ 3584 h 7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55"/>
                  <a:gd name="T37" fmla="*/ 0 h 74"/>
                  <a:gd name="T38" fmla="*/ 155 w 155"/>
                  <a:gd name="T39" fmla="*/ 74 h 74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55" h="74">
                    <a:moveTo>
                      <a:pt x="155" y="14"/>
                    </a:moveTo>
                    <a:cubicBezTo>
                      <a:pt x="77" y="74"/>
                      <a:pt x="77" y="74"/>
                      <a:pt x="77" y="74"/>
                    </a:cubicBezTo>
                    <a:cubicBezTo>
                      <a:pt x="13" y="65"/>
                      <a:pt x="9" y="59"/>
                      <a:pt x="4" y="59"/>
                    </a:cubicBezTo>
                    <a:cubicBezTo>
                      <a:pt x="1" y="58"/>
                      <a:pt x="0" y="61"/>
                      <a:pt x="0" y="61"/>
                    </a:cubicBezTo>
                    <a:cubicBezTo>
                      <a:pt x="0" y="61"/>
                      <a:pt x="0" y="58"/>
                      <a:pt x="2" y="57"/>
                    </a:cubicBezTo>
                    <a:cubicBezTo>
                      <a:pt x="2" y="57"/>
                      <a:pt x="5" y="55"/>
                      <a:pt x="8" y="52"/>
                    </a:cubicBezTo>
                    <a:cubicBezTo>
                      <a:pt x="10" y="53"/>
                      <a:pt x="10" y="53"/>
                      <a:pt x="11" y="53"/>
                    </a:cubicBezTo>
                    <a:cubicBezTo>
                      <a:pt x="11" y="52"/>
                      <a:pt x="11" y="51"/>
                      <a:pt x="11" y="50"/>
                    </a:cubicBezTo>
                    <a:cubicBezTo>
                      <a:pt x="40" y="27"/>
                      <a:pt x="73" y="2"/>
                      <a:pt x="76" y="1"/>
                    </a:cubicBezTo>
                    <a:cubicBezTo>
                      <a:pt x="77" y="0"/>
                      <a:pt x="79" y="0"/>
                      <a:pt x="79" y="0"/>
                    </a:cubicBezTo>
                    <a:cubicBezTo>
                      <a:pt x="79" y="0"/>
                      <a:pt x="150" y="11"/>
                      <a:pt x="151" y="11"/>
                    </a:cubicBezTo>
                    <a:cubicBezTo>
                      <a:pt x="154" y="12"/>
                      <a:pt x="155" y="14"/>
                      <a:pt x="155" y="14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3" name="Freeform 64"/>
              <p:cNvSpPr>
                <a:spLocks noChangeAspect="1"/>
              </p:cNvSpPr>
              <p:nvPr/>
            </p:nvSpPr>
            <p:spPr bwMode="auto">
              <a:xfrm>
                <a:off x="5658" y="5466"/>
                <a:ext cx="160" cy="124"/>
              </a:xfrm>
              <a:custGeom>
                <a:avLst/>
                <a:gdLst>
                  <a:gd name="T0" fmla="*/ 20480 w 80"/>
                  <a:gd name="T1" fmla="*/ 512 h 62"/>
                  <a:gd name="T2" fmla="*/ 20224 w 80"/>
                  <a:gd name="T3" fmla="*/ 0 h 62"/>
                  <a:gd name="T4" fmla="*/ 0 w 80"/>
                  <a:gd name="T5" fmla="*/ 15616 h 62"/>
                  <a:gd name="T6" fmla="*/ 256 w 80"/>
                  <a:gd name="T7" fmla="*/ 15872 h 62"/>
                  <a:gd name="T8" fmla="*/ 20480 w 80"/>
                  <a:gd name="T9" fmla="*/ 512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0"/>
                  <a:gd name="T16" fmla="*/ 0 h 62"/>
                  <a:gd name="T17" fmla="*/ 80 w 80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0" h="62">
                    <a:moveTo>
                      <a:pt x="80" y="2"/>
                    </a:moveTo>
                    <a:cubicBezTo>
                      <a:pt x="80" y="2"/>
                      <a:pt x="80" y="1"/>
                      <a:pt x="79" y="0"/>
                    </a:cubicBezTo>
                    <a:cubicBezTo>
                      <a:pt x="76" y="2"/>
                      <a:pt x="0" y="61"/>
                      <a:pt x="0" y="61"/>
                    </a:cubicBezTo>
                    <a:cubicBezTo>
                      <a:pt x="1" y="62"/>
                      <a:pt x="1" y="62"/>
                      <a:pt x="1" y="62"/>
                    </a:cubicBezTo>
                    <a:lnTo>
                      <a:pt x="80" y="2"/>
                    </a:lnTo>
                    <a:close/>
                  </a:path>
                </a:pathLst>
              </a:custGeom>
              <a:solidFill>
                <a:srgbClr val="8BA6B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4" name="Freeform 65"/>
              <p:cNvSpPr>
                <a:spLocks noChangeAspect="1"/>
              </p:cNvSpPr>
              <p:nvPr/>
            </p:nvSpPr>
            <p:spPr bwMode="auto">
              <a:xfrm>
                <a:off x="5506" y="5556"/>
                <a:ext cx="158" cy="384"/>
              </a:xfrm>
              <a:custGeom>
                <a:avLst/>
                <a:gdLst>
                  <a:gd name="T0" fmla="*/ 20224 w 79"/>
                  <a:gd name="T1" fmla="*/ 4864 h 192"/>
                  <a:gd name="T2" fmla="*/ 19456 w 79"/>
                  <a:gd name="T3" fmla="*/ 3584 h 192"/>
                  <a:gd name="T4" fmla="*/ 1024 w 79"/>
                  <a:gd name="T5" fmla="*/ 256 h 192"/>
                  <a:gd name="T6" fmla="*/ 0 w 79"/>
                  <a:gd name="T7" fmla="*/ 768 h 192"/>
                  <a:gd name="T8" fmla="*/ 0 w 79"/>
                  <a:gd name="T9" fmla="*/ 4352 h 192"/>
                  <a:gd name="T10" fmla="*/ 768 w 79"/>
                  <a:gd name="T11" fmla="*/ 4352 h 192"/>
                  <a:gd name="T12" fmla="*/ 0 w 79"/>
                  <a:gd name="T13" fmla="*/ 4864 h 192"/>
                  <a:gd name="T14" fmla="*/ 0 w 79"/>
                  <a:gd name="T15" fmla="*/ 6656 h 192"/>
                  <a:gd name="T16" fmla="*/ 0 w 79"/>
                  <a:gd name="T17" fmla="*/ 43776 h 192"/>
                  <a:gd name="T18" fmla="*/ 1024 w 79"/>
                  <a:gd name="T19" fmla="*/ 45312 h 192"/>
                  <a:gd name="T20" fmla="*/ 18688 w 79"/>
                  <a:gd name="T21" fmla="*/ 48896 h 192"/>
                  <a:gd name="T22" fmla="*/ 19968 w 79"/>
                  <a:gd name="T23" fmla="*/ 47872 h 192"/>
                  <a:gd name="T24" fmla="*/ 20224 w 79"/>
                  <a:gd name="T25" fmla="*/ 4864 h 19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9"/>
                  <a:gd name="T40" fmla="*/ 0 h 192"/>
                  <a:gd name="T41" fmla="*/ 79 w 79"/>
                  <a:gd name="T42" fmla="*/ 192 h 19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9" h="192">
                    <a:moveTo>
                      <a:pt x="79" y="19"/>
                    </a:moveTo>
                    <a:cubicBezTo>
                      <a:pt x="79" y="16"/>
                      <a:pt x="77" y="14"/>
                      <a:pt x="76" y="14"/>
                    </a:cubicBezTo>
                    <a:cubicBezTo>
                      <a:pt x="35" y="7"/>
                      <a:pt x="9" y="1"/>
                      <a:pt x="4" y="1"/>
                    </a:cubicBezTo>
                    <a:cubicBezTo>
                      <a:pt x="0" y="0"/>
                      <a:pt x="0" y="3"/>
                      <a:pt x="0" y="3"/>
                    </a:cubicBezTo>
                    <a:cubicBezTo>
                      <a:pt x="0" y="3"/>
                      <a:pt x="0" y="9"/>
                      <a:pt x="0" y="17"/>
                    </a:cubicBezTo>
                    <a:cubicBezTo>
                      <a:pt x="1" y="17"/>
                      <a:pt x="2" y="17"/>
                      <a:pt x="3" y="17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22"/>
                      <a:pt x="0" y="24"/>
                      <a:pt x="0" y="26"/>
                    </a:cubicBezTo>
                    <a:cubicBezTo>
                      <a:pt x="0" y="26"/>
                      <a:pt x="0" y="170"/>
                      <a:pt x="0" y="171"/>
                    </a:cubicBezTo>
                    <a:cubicBezTo>
                      <a:pt x="0" y="176"/>
                      <a:pt x="1" y="177"/>
                      <a:pt x="4" y="177"/>
                    </a:cubicBezTo>
                    <a:cubicBezTo>
                      <a:pt x="6" y="178"/>
                      <a:pt x="54" y="188"/>
                      <a:pt x="73" y="191"/>
                    </a:cubicBezTo>
                    <a:cubicBezTo>
                      <a:pt x="77" y="192"/>
                      <a:pt x="78" y="187"/>
                      <a:pt x="78" y="187"/>
                    </a:cubicBezTo>
                    <a:cubicBezTo>
                      <a:pt x="78" y="187"/>
                      <a:pt x="79" y="19"/>
                      <a:pt x="79" y="19"/>
                    </a:cubicBezTo>
                    <a:close/>
                  </a:path>
                </a:pathLst>
              </a:custGeom>
              <a:solidFill>
                <a:srgbClr val="D3DBE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5" name="Freeform 66"/>
              <p:cNvSpPr>
                <a:spLocks noChangeAspect="1"/>
              </p:cNvSpPr>
              <p:nvPr/>
            </p:nvSpPr>
            <p:spPr bwMode="auto">
              <a:xfrm>
                <a:off x="5558" y="579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6" name="Freeform 67"/>
              <p:cNvSpPr>
                <a:spLocks noChangeAspect="1"/>
              </p:cNvSpPr>
              <p:nvPr/>
            </p:nvSpPr>
            <p:spPr bwMode="auto">
              <a:xfrm>
                <a:off x="5558" y="579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7" name="Freeform 68"/>
              <p:cNvSpPr>
                <a:spLocks noChangeAspect="1"/>
              </p:cNvSpPr>
              <p:nvPr/>
            </p:nvSpPr>
            <p:spPr bwMode="auto">
              <a:xfrm>
                <a:off x="5558" y="5810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8" name="Freeform 69"/>
              <p:cNvSpPr>
                <a:spLocks noChangeAspect="1"/>
              </p:cNvSpPr>
              <p:nvPr/>
            </p:nvSpPr>
            <p:spPr bwMode="auto">
              <a:xfrm>
                <a:off x="5558" y="5810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9" name="Freeform 70"/>
              <p:cNvSpPr>
                <a:spLocks noChangeAspect="1"/>
              </p:cNvSpPr>
              <p:nvPr/>
            </p:nvSpPr>
            <p:spPr bwMode="auto">
              <a:xfrm>
                <a:off x="5558" y="5822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4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4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0" name="Freeform 71"/>
              <p:cNvSpPr>
                <a:spLocks noChangeAspect="1"/>
              </p:cNvSpPr>
              <p:nvPr/>
            </p:nvSpPr>
            <p:spPr bwMode="auto">
              <a:xfrm>
                <a:off x="5558" y="5822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1" name="Freeform 72"/>
              <p:cNvSpPr>
                <a:spLocks noChangeAspect="1"/>
              </p:cNvSpPr>
              <p:nvPr/>
            </p:nvSpPr>
            <p:spPr bwMode="auto">
              <a:xfrm>
                <a:off x="5558" y="583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2" name="Freeform 73"/>
              <p:cNvSpPr>
                <a:spLocks noChangeAspect="1"/>
              </p:cNvSpPr>
              <p:nvPr/>
            </p:nvSpPr>
            <p:spPr bwMode="auto">
              <a:xfrm>
                <a:off x="5558" y="583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3" name="Freeform 74"/>
              <p:cNvSpPr>
                <a:spLocks noChangeAspect="1"/>
              </p:cNvSpPr>
              <p:nvPr/>
            </p:nvSpPr>
            <p:spPr bwMode="auto">
              <a:xfrm>
                <a:off x="5558" y="5850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4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4" name="Freeform 75"/>
              <p:cNvSpPr>
                <a:spLocks noChangeAspect="1"/>
              </p:cNvSpPr>
              <p:nvPr/>
            </p:nvSpPr>
            <p:spPr bwMode="auto">
              <a:xfrm>
                <a:off x="5558" y="5848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5" name="Freeform 76"/>
              <p:cNvSpPr>
                <a:spLocks noChangeAspect="1"/>
              </p:cNvSpPr>
              <p:nvPr/>
            </p:nvSpPr>
            <p:spPr bwMode="auto">
              <a:xfrm>
                <a:off x="5558" y="5862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6" name="Freeform 77"/>
              <p:cNvSpPr>
                <a:spLocks noChangeAspect="1"/>
              </p:cNvSpPr>
              <p:nvPr/>
            </p:nvSpPr>
            <p:spPr bwMode="auto">
              <a:xfrm>
                <a:off x="5558" y="5862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7" name="Freeform 78"/>
              <p:cNvSpPr>
                <a:spLocks noChangeAspect="1"/>
              </p:cNvSpPr>
              <p:nvPr/>
            </p:nvSpPr>
            <p:spPr bwMode="auto">
              <a:xfrm>
                <a:off x="5558" y="587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8" name="Freeform 79"/>
              <p:cNvSpPr>
                <a:spLocks noChangeAspect="1"/>
              </p:cNvSpPr>
              <p:nvPr/>
            </p:nvSpPr>
            <p:spPr bwMode="auto">
              <a:xfrm>
                <a:off x="5558" y="587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59" name="Freeform 80"/>
              <p:cNvSpPr>
                <a:spLocks noChangeAspect="1"/>
              </p:cNvSpPr>
              <p:nvPr/>
            </p:nvSpPr>
            <p:spPr bwMode="auto">
              <a:xfrm>
                <a:off x="5506" y="5590"/>
                <a:ext cx="172" cy="34"/>
              </a:xfrm>
              <a:custGeom>
                <a:avLst/>
                <a:gdLst>
                  <a:gd name="T0" fmla="*/ 156 w 172"/>
                  <a:gd name="T1" fmla="*/ 30 h 34"/>
                  <a:gd name="T2" fmla="*/ 6 w 172"/>
                  <a:gd name="T3" fmla="*/ 0 h 34"/>
                  <a:gd name="T4" fmla="*/ 0 w 172"/>
                  <a:gd name="T5" fmla="*/ 4 h 34"/>
                  <a:gd name="T6" fmla="*/ 158 w 172"/>
                  <a:gd name="T7" fmla="*/ 34 h 34"/>
                  <a:gd name="T8" fmla="*/ 172 w 172"/>
                  <a:gd name="T9" fmla="*/ 24 h 34"/>
                  <a:gd name="T10" fmla="*/ 172 w 172"/>
                  <a:gd name="T11" fmla="*/ 20 h 34"/>
                  <a:gd name="T12" fmla="*/ 156 w 172"/>
                  <a:gd name="T13" fmla="*/ 30 h 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2"/>
                  <a:gd name="T22" fmla="*/ 0 h 34"/>
                  <a:gd name="T23" fmla="*/ 172 w 172"/>
                  <a:gd name="T24" fmla="*/ 34 h 3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2" h="34">
                    <a:moveTo>
                      <a:pt x="156" y="30"/>
                    </a:moveTo>
                    <a:lnTo>
                      <a:pt x="6" y="0"/>
                    </a:lnTo>
                    <a:lnTo>
                      <a:pt x="0" y="4"/>
                    </a:lnTo>
                    <a:lnTo>
                      <a:pt x="158" y="34"/>
                    </a:lnTo>
                    <a:lnTo>
                      <a:pt x="172" y="24"/>
                    </a:lnTo>
                    <a:lnTo>
                      <a:pt x="172" y="20"/>
                    </a:lnTo>
                    <a:lnTo>
                      <a:pt x="156" y="30"/>
                    </a:lnTo>
                    <a:close/>
                  </a:path>
                </a:pathLst>
              </a:custGeom>
              <a:solidFill>
                <a:srgbClr val="7588A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0" name="Freeform 81"/>
              <p:cNvSpPr>
                <a:spLocks noChangeAspect="1"/>
              </p:cNvSpPr>
              <p:nvPr/>
            </p:nvSpPr>
            <p:spPr bwMode="auto">
              <a:xfrm>
                <a:off x="5532" y="5610"/>
                <a:ext cx="100" cy="30"/>
              </a:xfrm>
              <a:custGeom>
                <a:avLst/>
                <a:gdLst>
                  <a:gd name="T0" fmla="*/ 100 w 100"/>
                  <a:gd name="T1" fmla="*/ 18 h 30"/>
                  <a:gd name="T2" fmla="*/ 0 w 100"/>
                  <a:gd name="T3" fmla="*/ 0 h 30"/>
                  <a:gd name="T4" fmla="*/ 0 w 100"/>
                  <a:gd name="T5" fmla="*/ 10 h 30"/>
                  <a:gd name="T6" fmla="*/ 100 w 100"/>
                  <a:gd name="T7" fmla="*/ 30 h 30"/>
                  <a:gd name="T8" fmla="*/ 100 w 100"/>
                  <a:gd name="T9" fmla="*/ 18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0"/>
                  <a:gd name="T16" fmla="*/ 0 h 30"/>
                  <a:gd name="T17" fmla="*/ 100 w 100"/>
                  <a:gd name="T18" fmla="*/ 30 h 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0" h="30">
                    <a:moveTo>
                      <a:pt x="100" y="18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100" y="30"/>
                    </a:lnTo>
                    <a:lnTo>
                      <a:pt x="100" y="18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1" name="Freeform 82"/>
              <p:cNvSpPr>
                <a:spLocks noChangeAspect="1"/>
              </p:cNvSpPr>
              <p:nvPr/>
            </p:nvSpPr>
            <p:spPr bwMode="auto">
              <a:xfrm>
                <a:off x="5532" y="5610"/>
                <a:ext cx="10" cy="10"/>
              </a:xfrm>
              <a:custGeom>
                <a:avLst/>
                <a:gdLst>
                  <a:gd name="T0" fmla="*/ 0 w 10"/>
                  <a:gd name="T1" fmla="*/ 10 h 10"/>
                  <a:gd name="T2" fmla="*/ 10 w 10"/>
                  <a:gd name="T3" fmla="*/ 2 h 10"/>
                  <a:gd name="T4" fmla="*/ 0 w 10"/>
                  <a:gd name="T5" fmla="*/ 0 h 10"/>
                  <a:gd name="T6" fmla="*/ 0 w 10"/>
                  <a:gd name="T7" fmla="*/ 10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"/>
                  <a:gd name="T13" fmla="*/ 0 h 10"/>
                  <a:gd name="T14" fmla="*/ 10 w 10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" h="10">
                    <a:moveTo>
                      <a:pt x="0" y="10"/>
                    </a:moveTo>
                    <a:lnTo>
                      <a:pt x="10" y="2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62" name="Freeform 83"/>
              <p:cNvSpPr>
                <a:spLocks noChangeAspect="1"/>
              </p:cNvSpPr>
              <p:nvPr/>
            </p:nvSpPr>
            <p:spPr bwMode="auto">
              <a:xfrm>
                <a:off x="5528" y="5540"/>
                <a:ext cx="156" cy="378"/>
              </a:xfrm>
              <a:custGeom>
                <a:avLst/>
                <a:gdLst>
                  <a:gd name="T0" fmla="*/ 0 w 78"/>
                  <a:gd name="T1" fmla="*/ 0 h 189"/>
                  <a:gd name="T2" fmla="*/ 19200 w 78"/>
                  <a:gd name="T3" fmla="*/ 3840 h 189"/>
                  <a:gd name="T4" fmla="*/ 19712 w 78"/>
                  <a:gd name="T5" fmla="*/ 4608 h 189"/>
                  <a:gd name="T6" fmla="*/ 19968 w 78"/>
                  <a:gd name="T7" fmla="*/ 48384 h 189"/>
                  <a:gd name="T8" fmla="*/ 19200 w 78"/>
                  <a:gd name="T9" fmla="*/ 48384 h 189"/>
                  <a:gd name="T10" fmla="*/ 19200 w 78"/>
                  <a:gd name="T11" fmla="*/ 4864 h 189"/>
                  <a:gd name="T12" fmla="*/ 18688 w 78"/>
                  <a:gd name="T13" fmla="*/ 4352 h 189"/>
                  <a:gd name="T14" fmla="*/ 0 w 78"/>
                  <a:gd name="T15" fmla="*/ 768 h 189"/>
                  <a:gd name="T16" fmla="*/ 0 w 78"/>
                  <a:gd name="T17" fmla="*/ 0 h 18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189"/>
                  <a:gd name="T29" fmla="*/ 78 w 78"/>
                  <a:gd name="T30" fmla="*/ 189 h 18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189">
                    <a:moveTo>
                      <a:pt x="0" y="0"/>
                    </a:moveTo>
                    <a:cubicBezTo>
                      <a:pt x="75" y="15"/>
                      <a:pt x="75" y="15"/>
                      <a:pt x="75" y="15"/>
                    </a:cubicBezTo>
                    <a:cubicBezTo>
                      <a:pt x="75" y="15"/>
                      <a:pt x="77" y="16"/>
                      <a:pt x="77" y="18"/>
                    </a:cubicBezTo>
                    <a:cubicBezTo>
                      <a:pt x="77" y="36"/>
                      <a:pt x="78" y="189"/>
                      <a:pt x="78" y="189"/>
                    </a:cubicBezTo>
                    <a:cubicBezTo>
                      <a:pt x="75" y="189"/>
                      <a:pt x="75" y="189"/>
                      <a:pt x="75" y="18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7"/>
                      <a:pt x="73" y="17"/>
                    </a:cubicBezTo>
                    <a:cubicBezTo>
                      <a:pt x="72" y="17"/>
                      <a:pt x="0" y="3"/>
                      <a:pt x="0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588A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8" name="Group 84"/>
            <p:cNvGrpSpPr>
              <a:grpSpLocks noChangeAspect="1"/>
            </p:cNvGrpSpPr>
            <p:nvPr/>
          </p:nvGrpSpPr>
          <p:grpSpPr bwMode="auto">
            <a:xfrm>
              <a:off x="5193" y="958"/>
              <a:ext cx="167" cy="300"/>
              <a:chOff x="5506" y="5440"/>
              <a:chExt cx="312" cy="502"/>
            </a:xfrm>
          </p:grpSpPr>
          <p:sp>
            <p:nvSpPr>
              <p:cNvPr id="19" name="Freeform 85"/>
              <p:cNvSpPr>
                <a:spLocks noChangeAspect="1"/>
              </p:cNvSpPr>
              <p:nvPr/>
            </p:nvSpPr>
            <p:spPr bwMode="auto">
              <a:xfrm>
                <a:off x="5654" y="5464"/>
                <a:ext cx="164" cy="478"/>
              </a:xfrm>
              <a:custGeom>
                <a:avLst/>
                <a:gdLst>
                  <a:gd name="T0" fmla="*/ 20992 w 82"/>
                  <a:gd name="T1" fmla="*/ 19456 h 239"/>
                  <a:gd name="T2" fmla="*/ 20992 w 82"/>
                  <a:gd name="T3" fmla="*/ 768 h 239"/>
                  <a:gd name="T4" fmla="*/ 1024 w 82"/>
                  <a:gd name="T5" fmla="*/ 16128 h 239"/>
                  <a:gd name="T6" fmla="*/ 1024 w 82"/>
                  <a:gd name="T7" fmla="*/ 58112 h 239"/>
                  <a:gd name="T8" fmla="*/ 0 w 82"/>
                  <a:gd name="T9" fmla="*/ 60416 h 239"/>
                  <a:gd name="T10" fmla="*/ 1280 w 82"/>
                  <a:gd name="T11" fmla="*/ 60160 h 239"/>
                  <a:gd name="T12" fmla="*/ 3072 w 82"/>
                  <a:gd name="T13" fmla="*/ 58624 h 239"/>
                  <a:gd name="T14" fmla="*/ 3072 w 82"/>
                  <a:gd name="T15" fmla="*/ 57856 h 239"/>
                  <a:gd name="T16" fmla="*/ 3840 w 82"/>
                  <a:gd name="T17" fmla="*/ 58112 h 239"/>
                  <a:gd name="T18" fmla="*/ 20224 w 82"/>
                  <a:gd name="T19" fmla="*/ 45056 h 239"/>
                  <a:gd name="T20" fmla="*/ 20992 w 82"/>
                  <a:gd name="T21" fmla="*/ 44032 h 239"/>
                  <a:gd name="T22" fmla="*/ 20992 w 82"/>
                  <a:gd name="T23" fmla="*/ 19456 h 23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82"/>
                  <a:gd name="T37" fmla="*/ 0 h 239"/>
                  <a:gd name="T38" fmla="*/ 82 w 82"/>
                  <a:gd name="T39" fmla="*/ 239 h 239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82" h="239">
                    <a:moveTo>
                      <a:pt x="82" y="76"/>
                    </a:moveTo>
                    <a:cubicBezTo>
                      <a:pt x="82" y="37"/>
                      <a:pt x="82" y="4"/>
                      <a:pt x="82" y="3"/>
                    </a:cubicBezTo>
                    <a:cubicBezTo>
                      <a:pt x="80" y="0"/>
                      <a:pt x="4" y="63"/>
                      <a:pt x="4" y="63"/>
                    </a:cubicBezTo>
                    <a:cubicBezTo>
                      <a:pt x="4" y="227"/>
                      <a:pt x="4" y="227"/>
                      <a:pt x="4" y="227"/>
                    </a:cubicBezTo>
                    <a:cubicBezTo>
                      <a:pt x="0" y="236"/>
                      <a:pt x="0" y="236"/>
                      <a:pt x="0" y="236"/>
                    </a:cubicBezTo>
                    <a:cubicBezTo>
                      <a:pt x="0" y="236"/>
                      <a:pt x="0" y="239"/>
                      <a:pt x="5" y="235"/>
                    </a:cubicBezTo>
                    <a:cubicBezTo>
                      <a:pt x="7" y="234"/>
                      <a:pt x="9" y="232"/>
                      <a:pt x="12" y="229"/>
                    </a:cubicBezTo>
                    <a:cubicBezTo>
                      <a:pt x="12" y="227"/>
                      <a:pt x="12" y="227"/>
                      <a:pt x="12" y="226"/>
                    </a:cubicBezTo>
                    <a:cubicBezTo>
                      <a:pt x="12" y="226"/>
                      <a:pt x="13" y="226"/>
                      <a:pt x="15" y="227"/>
                    </a:cubicBezTo>
                    <a:cubicBezTo>
                      <a:pt x="36" y="209"/>
                      <a:pt x="78" y="178"/>
                      <a:pt x="79" y="176"/>
                    </a:cubicBezTo>
                    <a:cubicBezTo>
                      <a:pt x="82" y="174"/>
                      <a:pt x="82" y="173"/>
                      <a:pt x="82" y="172"/>
                    </a:cubicBezTo>
                    <a:cubicBezTo>
                      <a:pt x="82" y="172"/>
                      <a:pt x="82" y="124"/>
                      <a:pt x="82" y="76"/>
                    </a:cubicBez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Freeform 86"/>
              <p:cNvSpPr>
                <a:spLocks noChangeAspect="1"/>
              </p:cNvSpPr>
              <p:nvPr/>
            </p:nvSpPr>
            <p:spPr bwMode="auto">
              <a:xfrm>
                <a:off x="5506" y="5440"/>
                <a:ext cx="310" cy="148"/>
              </a:xfrm>
              <a:custGeom>
                <a:avLst/>
                <a:gdLst>
                  <a:gd name="T0" fmla="*/ 39680 w 155"/>
                  <a:gd name="T1" fmla="*/ 3584 h 74"/>
                  <a:gd name="T2" fmla="*/ 19712 w 155"/>
                  <a:gd name="T3" fmla="*/ 18944 h 74"/>
                  <a:gd name="T4" fmla="*/ 1024 w 155"/>
                  <a:gd name="T5" fmla="*/ 15104 h 74"/>
                  <a:gd name="T6" fmla="*/ 0 w 155"/>
                  <a:gd name="T7" fmla="*/ 15616 h 74"/>
                  <a:gd name="T8" fmla="*/ 512 w 155"/>
                  <a:gd name="T9" fmla="*/ 14592 h 74"/>
                  <a:gd name="T10" fmla="*/ 2048 w 155"/>
                  <a:gd name="T11" fmla="*/ 13312 h 74"/>
                  <a:gd name="T12" fmla="*/ 2816 w 155"/>
                  <a:gd name="T13" fmla="*/ 13568 h 74"/>
                  <a:gd name="T14" fmla="*/ 2816 w 155"/>
                  <a:gd name="T15" fmla="*/ 12800 h 74"/>
                  <a:gd name="T16" fmla="*/ 19456 w 155"/>
                  <a:gd name="T17" fmla="*/ 256 h 74"/>
                  <a:gd name="T18" fmla="*/ 20224 w 155"/>
                  <a:gd name="T19" fmla="*/ 0 h 74"/>
                  <a:gd name="T20" fmla="*/ 38656 w 155"/>
                  <a:gd name="T21" fmla="*/ 2816 h 74"/>
                  <a:gd name="T22" fmla="*/ 39680 w 155"/>
                  <a:gd name="T23" fmla="*/ 3584 h 7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55"/>
                  <a:gd name="T37" fmla="*/ 0 h 74"/>
                  <a:gd name="T38" fmla="*/ 155 w 155"/>
                  <a:gd name="T39" fmla="*/ 74 h 74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55" h="74">
                    <a:moveTo>
                      <a:pt x="155" y="14"/>
                    </a:moveTo>
                    <a:cubicBezTo>
                      <a:pt x="77" y="74"/>
                      <a:pt x="77" y="74"/>
                      <a:pt x="77" y="74"/>
                    </a:cubicBezTo>
                    <a:cubicBezTo>
                      <a:pt x="13" y="65"/>
                      <a:pt x="9" y="59"/>
                      <a:pt x="4" y="59"/>
                    </a:cubicBezTo>
                    <a:cubicBezTo>
                      <a:pt x="1" y="58"/>
                      <a:pt x="0" y="61"/>
                      <a:pt x="0" y="61"/>
                    </a:cubicBezTo>
                    <a:cubicBezTo>
                      <a:pt x="0" y="61"/>
                      <a:pt x="0" y="58"/>
                      <a:pt x="2" y="57"/>
                    </a:cubicBezTo>
                    <a:cubicBezTo>
                      <a:pt x="2" y="57"/>
                      <a:pt x="5" y="55"/>
                      <a:pt x="8" y="52"/>
                    </a:cubicBezTo>
                    <a:cubicBezTo>
                      <a:pt x="10" y="53"/>
                      <a:pt x="10" y="53"/>
                      <a:pt x="11" y="53"/>
                    </a:cubicBezTo>
                    <a:cubicBezTo>
                      <a:pt x="11" y="52"/>
                      <a:pt x="11" y="51"/>
                      <a:pt x="11" y="50"/>
                    </a:cubicBezTo>
                    <a:cubicBezTo>
                      <a:pt x="40" y="27"/>
                      <a:pt x="73" y="2"/>
                      <a:pt x="76" y="1"/>
                    </a:cubicBezTo>
                    <a:cubicBezTo>
                      <a:pt x="77" y="0"/>
                      <a:pt x="79" y="0"/>
                      <a:pt x="79" y="0"/>
                    </a:cubicBezTo>
                    <a:cubicBezTo>
                      <a:pt x="79" y="0"/>
                      <a:pt x="150" y="11"/>
                      <a:pt x="151" y="11"/>
                    </a:cubicBezTo>
                    <a:cubicBezTo>
                      <a:pt x="154" y="12"/>
                      <a:pt x="155" y="14"/>
                      <a:pt x="155" y="14"/>
                    </a:cubicBez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1" name="Freeform 87"/>
              <p:cNvSpPr>
                <a:spLocks noChangeAspect="1"/>
              </p:cNvSpPr>
              <p:nvPr/>
            </p:nvSpPr>
            <p:spPr bwMode="auto">
              <a:xfrm>
                <a:off x="5658" y="5466"/>
                <a:ext cx="160" cy="124"/>
              </a:xfrm>
              <a:custGeom>
                <a:avLst/>
                <a:gdLst>
                  <a:gd name="T0" fmla="*/ 20480 w 80"/>
                  <a:gd name="T1" fmla="*/ 512 h 62"/>
                  <a:gd name="T2" fmla="*/ 20224 w 80"/>
                  <a:gd name="T3" fmla="*/ 0 h 62"/>
                  <a:gd name="T4" fmla="*/ 0 w 80"/>
                  <a:gd name="T5" fmla="*/ 15616 h 62"/>
                  <a:gd name="T6" fmla="*/ 256 w 80"/>
                  <a:gd name="T7" fmla="*/ 15872 h 62"/>
                  <a:gd name="T8" fmla="*/ 20480 w 80"/>
                  <a:gd name="T9" fmla="*/ 512 h 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0"/>
                  <a:gd name="T16" fmla="*/ 0 h 62"/>
                  <a:gd name="T17" fmla="*/ 80 w 80"/>
                  <a:gd name="T18" fmla="*/ 62 h 6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0" h="62">
                    <a:moveTo>
                      <a:pt x="80" y="2"/>
                    </a:moveTo>
                    <a:cubicBezTo>
                      <a:pt x="80" y="2"/>
                      <a:pt x="80" y="1"/>
                      <a:pt x="79" y="0"/>
                    </a:cubicBezTo>
                    <a:cubicBezTo>
                      <a:pt x="76" y="2"/>
                      <a:pt x="0" y="61"/>
                      <a:pt x="0" y="61"/>
                    </a:cubicBezTo>
                    <a:cubicBezTo>
                      <a:pt x="1" y="62"/>
                      <a:pt x="1" y="62"/>
                      <a:pt x="1" y="62"/>
                    </a:cubicBezTo>
                    <a:lnTo>
                      <a:pt x="80" y="2"/>
                    </a:lnTo>
                    <a:close/>
                  </a:path>
                </a:pathLst>
              </a:custGeom>
              <a:solidFill>
                <a:srgbClr val="8BA6BD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2" name="Freeform 88"/>
              <p:cNvSpPr>
                <a:spLocks noChangeAspect="1"/>
              </p:cNvSpPr>
              <p:nvPr/>
            </p:nvSpPr>
            <p:spPr bwMode="auto">
              <a:xfrm>
                <a:off x="5506" y="5556"/>
                <a:ext cx="158" cy="384"/>
              </a:xfrm>
              <a:custGeom>
                <a:avLst/>
                <a:gdLst>
                  <a:gd name="T0" fmla="*/ 20224 w 79"/>
                  <a:gd name="T1" fmla="*/ 4864 h 192"/>
                  <a:gd name="T2" fmla="*/ 19456 w 79"/>
                  <a:gd name="T3" fmla="*/ 3584 h 192"/>
                  <a:gd name="T4" fmla="*/ 1024 w 79"/>
                  <a:gd name="T5" fmla="*/ 256 h 192"/>
                  <a:gd name="T6" fmla="*/ 0 w 79"/>
                  <a:gd name="T7" fmla="*/ 768 h 192"/>
                  <a:gd name="T8" fmla="*/ 0 w 79"/>
                  <a:gd name="T9" fmla="*/ 4352 h 192"/>
                  <a:gd name="T10" fmla="*/ 768 w 79"/>
                  <a:gd name="T11" fmla="*/ 4352 h 192"/>
                  <a:gd name="T12" fmla="*/ 0 w 79"/>
                  <a:gd name="T13" fmla="*/ 4864 h 192"/>
                  <a:gd name="T14" fmla="*/ 0 w 79"/>
                  <a:gd name="T15" fmla="*/ 6656 h 192"/>
                  <a:gd name="T16" fmla="*/ 0 w 79"/>
                  <a:gd name="T17" fmla="*/ 43776 h 192"/>
                  <a:gd name="T18" fmla="*/ 1024 w 79"/>
                  <a:gd name="T19" fmla="*/ 45312 h 192"/>
                  <a:gd name="T20" fmla="*/ 18688 w 79"/>
                  <a:gd name="T21" fmla="*/ 48896 h 192"/>
                  <a:gd name="T22" fmla="*/ 19968 w 79"/>
                  <a:gd name="T23" fmla="*/ 47872 h 192"/>
                  <a:gd name="T24" fmla="*/ 20224 w 79"/>
                  <a:gd name="T25" fmla="*/ 4864 h 19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79"/>
                  <a:gd name="T40" fmla="*/ 0 h 192"/>
                  <a:gd name="T41" fmla="*/ 79 w 79"/>
                  <a:gd name="T42" fmla="*/ 192 h 192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79" h="192">
                    <a:moveTo>
                      <a:pt x="79" y="19"/>
                    </a:moveTo>
                    <a:cubicBezTo>
                      <a:pt x="79" y="16"/>
                      <a:pt x="77" y="14"/>
                      <a:pt x="76" y="14"/>
                    </a:cubicBezTo>
                    <a:cubicBezTo>
                      <a:pt x="35" y="7"/>
                      <a:pt x="9" y="1"/>
                      <a:pt x="4" y="1"/>
                    </a:cubicBezTo>
                    <a:cubicBezTo>
                      <a:pt x="0" y="0"/>
                      <a:pt x="0" y="3"/>
                      <a:pt x="0" y="3"/>
                    </a:cubicBezTo>
                    <a:cubicBezTo>
                      <a:pt x="0" y="3"/>
                      <a:pt x="0" y="9"/>
                      <a:pt x="0" y="17"/>
                    </a:cubicBezTo>
                    <a:cubicBezTo>
                      <a:pt x="1" y="17"/>
                      <a:pt x="2" y="17"/>
                      <a:pt x="3" y="17"/>
                    </a:cubicBezTo>
                    <a:cubicBezTo>
                      <a:pt x="3" y="18"/>
                      <a:pt x="0" y="19"/>
                      <a:pt x="0" y="19"/>
                    </a:cubicBezTo>
                    <a:cubicBezTo>
                      <a:pt x="0" y="22"/>
                      <a:pt x="0" y="24"/>
                      <a:pt x="0" y="26"/>
                    </a:cubicBezTo>
                    <a:cubicBezTo>
                      <a:pt x="0" y="26"/>
                      <a:pt x="0" y="170"/>
                      <a:pt x="0" y="171"/>
                    </a:cubicBezTo>
                    <a:cubicBezTo>
                      <a:pt x="0" y="176"/>
                      <a:pt x="1" y="177"/>
                      <a:pt x="4" y="177"/>
                    </a:cubicBezTo>
                    <a:cubicBezTo>
                      <a:pt x="6" y="178"/>
                      <a:pt x="54" y="188"/>
                      <a:pt x="73" y="191"/>
                    </a:cubicBezTo>
                    <a:cubicBezTo>
                      <a:pt x="77" y="192"/>
                      <a:pt x="78" y="187"/>
                      <a:pt x="78" y="187"/>
                    </a:cubicBezTo>
                    <a:cubicBezTo>
                      <a:pt x="78" y="187"/>
                      <a:pt x="79" y="19"/>
                      <a:pt x="79" y="19"/>
                    </a:cubicBezTo>
                    <a:close/>
                  </a:path>
                </a:pathLst>
              </a:custGeom>
              <a:solidFill>
                <a:srgbClr val="D3DBE4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3" name="Freeform 89"/>
              <p:cNvSpPr>
                <a:spLocks noChangeAspect="1"/>
              </p:cNvSpPr>
              <p:nvPr/>
            </p:nvSpPr>
            <p:spPr bwMode="auto">
              <a:xfrm>
                <a:off x="5558" y="579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4" name="Freeform 90"/>
              <p:cNvSpPr>
                <a:spLocks noChangeAspect="1"/>
              </p:cNvSpPr>
              <p:nvPr/>
            </p:nvSpPr>
            <p:spPr bwMode="auto">
              <a:xfrm>
                <a:off x="5558" y="579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5" name="Freeform 91"/>
              <p:cNvSpPr>
                <a:spLocks noChangeAspect="1"/>
              </p:cNvSpPr>
              <p:nvPr/>
            </p:nvSpPr>
            <p:spPr bwMode="auto">
              <a:xfrm>
                <a:off x="5558" y="5810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6" name="Freeform 92"/>
              <p:cNvSpPr>
                <a:spLocks noChangeAspect="1"/>
              </p:cNvSpPr>
              <p:nvPr/>
            </p:nvSpPr>
            <p:spPr bwMode="auto">
              <a:xfrm>
                <a:off x="5558" y="5810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7" name="Freeform 93"/>
              <p:cNvSpPr>
                <a:spLocks noChangeAspect="1"/>
              </p:cNvSpPr>
              <p:nvPr/>
            </p:nvSpPr>
            <p:spPr bwMode="auto">
              <a:xfrm>
                <a:off x="5558" y="5822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4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4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8" name="Freeform 94"/>
              <p:cNvSpPr>
                <a:spLocks noChangeAspect="1"/>
              </p:cNvSpPr>
              <p:nvPr/>
            </p:nvSpPr>
            <p:spPr bwMode="auto">
              <a:xfrm>
                <a:off x="5558" y="5822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29" name="Freeform 95"/>
              <p:cNvSpPr>
                <a:spLocks noChangeAspect="1"/>
              </p:cNvSpPr>
              <p:nvPr/>
            </p:nvSpPr>
            <p:spPr bwMode="auto">
              <a:xfrm>
                <a:off x="5558" y="583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0" name="Freeform 96"/>
              <p:cNvSpPr>
                <a:spLocks noChangeAspect="1"/>
              </p:cNvSpPr>
              <p:nvPr/>
            </p:nvSpPr>
            <p:spPr bwMode="auto">
              <a:xfrm>
                <a:off x="5558" y="583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1" name="Freeform 97"/>
              <p:cNvSpPr>
                <a:spLocks noChangeAspect="1"/>
              </p:cNvSpPr>
              <p:nvPr/>
            </p:nvSpPr>
            <p:spPr bwMode="auto">
              <a:xfrm>
                <a:off x="5558" y="5850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4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2" name="Freeform 98"/>
              <p:cNvSpPr>
                <a:spLocks noChangeAspect="1"/>
              </p:cNvSpPr>
              <p:nvPr/>
            </p:nvSpPr>
            <p:spPr bwMode="auto">
              <a:xfrm>
                <a:off x="5558" y="5848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3" name="Freeform 99"/>
              <p:cNvSpPr>
                <a:spLocks noChangeAspect="1"/>
              </p:cNvSpPr>
              <p:nvPr/>
            </p:nvSpPr>
            <p:spPr bwMode="auto">
              <a:xfrm>
                <a:off x="5558" y="5862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2 h 28"/>
                  <a:gd name="T6" fmla="*/ 122 w 122"/>
                  <a:gd name="T7" fmla="*/ 18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2"/>
                    </a:lnTo>
                    <a:lnTo>
                      <a:pt x="122" y="18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4" name="Freeform 100"/>
              <p:cNvSpPr>
                <a:spLocks noChangeAspect="1"/>
              </p:cNvSpPr>
              <p:nvPr/>
            </p:nvSpPr>
            <p:spPr bwMode="auto">
              <a:xfrm>
                <a:off x="5558" y="5862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2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2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5" name="Freeform 101"/>
              <p:cNvSpPr>
                <a:spLocks noChangeAspect="1"/>
              </p:cNvSpPr>
              <p:nvPr/>
            </p:nvSpPr>
            <p:spPr bwMode="auto">
              <a:xfrm>
                <a:off x="5558" y="5876"/>
                <a:ext cx="122" cy="28"/>
              </a:xfrm>
              <a:custGeom>
                <a:avLst/>
                <a:gdLst>
                  <a:gd name="T0" fmla="*/ 0 w 122"/>
                  <a:gd name="T1" fmla="*/ 0 h 28"/>
                  <a:gd name="T2" fmla="*/ 104 w 122"/>
                  <a:gd name="T3" fmla="*/ 22 h 28"/>
                  <a:gd name="T4" fmla="*/ 122 w 122"/>
                  <a:gd name="T5" fmla="*/ 10 h 28"/>
                  <a:gd name="T6" fmla="*/ 122 w 122"/>
                  <a:gd name="T7" fmla="*/ 16 h 28"/>
                  <a:gd name="T8" fmla="*/ 104 w 122"/>
                  <a:gd name="T9" fmla="*/ 28 h 28"/>
                  <a:gd name="T10" fmla="*/ 0 w 122"/>
                  <a:gd name="T11" fmla="*/ 6 h 28"/>
                  <a:gd name="T12" fmla="*/ 0 w 122"/>
                  <a:gd name="T13" fmla="*/ 0 h 2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22"/>
                  <a:gd name="T22" fmla="*/ 0 h 28"/>
                  <a:gd name="T23" fmla="*/ 122 w 122"/>
                  <a:gd name="T24" fmla="*/ 28 h 2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22" h="28">
                    <a:moveTo>
                      <a:pt x="0" y="0"/>
                    </a:moveTo>
                    <a:lnTo>
                      <a:pt x="104" y="22"/>
                    </a:lnTo>
                    <a:lnTo>
                      <a:pt x="122" y="10"/>
                    </a:lnTo>
                    <a:lnTo>
                      <a:pt x="122" y="16"/>
                    </a:lnTo>
                    <a:lnTo>
                      <a:pt x="104" y="28"/>
                    </a:lnTo>
                    <a:lnTo>
                      <a:pt x="0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B3C6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6" name="Freeform 102"/>
              <p:cNvSpPr>
                <a:spLocks noChangeAspect="1"/>
              </p:cNvSpPr>
              <p:nvPr/>
            </p:nvSpPr>
            <p:spPr bwMode="auto">
              <a:xfrm>
                <a:off x="5558" y="5876"/>
                <a:ext cx="6" cy="6"/>
              </a:xfrm>
              <a:custGeom>
                <a:avLst/>
                <a:gdLst>
                  <a:gd name="T0" fmla="*/ 0 w 6"/>
                  <a:gd name="T1" fmla="*/ 6 h 6"/>
                  <a:gd name="T2" fmla="*/ 6 w 6"/>
                  <a:gd name="T3" fmla="*/ 0 h 6"/>
                  <a:gd name="T4" fmla="*/ 0 w 6"/>
                  <a:gd name="T5" fmla="*/ 0 h 6"/>
                  <a:gd name="T6" fmla="*/ 0 w 6"/>
                  <a:gd name="T7" fmla="*/ 6 h 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6"/>
                  <a:gd name="T13" fmla="*/ 0 h 6"/>
                  <a:gd name="T14" fmla="*/ 6 w 6"/>
                  <a:gd name="T15" fmla="*/ 6 h 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6" h="6">
                    <a:moveTo>
                      <a:pt x="0" y="6"/>
                    </a:moveTo>
                    <a:lnTo>
                      <a:pt x="6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7" name="Freeform 103"/>
              <p:cNvSpPr>
                <a:spLocks noChangeAspect="1"/>
              </p:cNvSpPr>
              <p:nvPr/>
            </p:nvSpPr>
            <p:spPr bwMode="auto">
              <a:xfrm>
                <a:off x="5506" y="5590"/>
                <a:ext cx="172" cy="34"/>
              </a:xfrm>
              <a:custGeom>
                <a:avLst/>
                <a:gdLst>
                  <a:gd name="T0" fmla="*/ 156 w 172"/>
                  <a:gd name="T1" fmla="*/ 30 h 34"/>
                  <a:gd name="T2" fmla="*/ 6 w 172"/>
                  <a:gd name="T3" fmla="*/ 0 h 34"/>
                  <a:gd name="T4" fmla="*/ 0 w 172"/>
                  <a:gd name="T5" fmla="*/ 4 h 34"/>
                  <a:gd name="T6" fmla="*/ 158 w 172"/>
                  <a:gd name="T7" fmla="*/ 34 h 34"/>
                  <a:gd name="T8" fmla="*/ 172 w 172"/>
                  <a:gd name="T9" fmla="*/ 24 h 34"/>
                  <a:gd name="T10" fmla="*/ 172 w 172"/>
                  <a:gd name="T11" fmla="*/ 20 h 34"/>
                  <a:gd name="T12" fmla="*/ 156 w 172"/>
                  <a:gd name="T13" fmla="*/ 30 h 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72"/>
                  <a:gd name="T22" fmla="*/ 0 h 34"/>
                  <a:gd name="T23" fmla="*/ 172 w 172"/>
                  <a:gd name="T24" fmla="*/ 34 h 3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72" h="34">
                    <a:moveTo>
                      <a:pt x="156" y="30"/>
                    </a:moveTo>
                    <a:lnTo>
                      <a:pt x="6" y="0"/>
                    </a:lnTo>
                    <a:lnTo>
                      <a:pt x="0" y="4"/>
                    </a:lnTo>
                    <a:lnTo>
                      <a:pt x="158" y="34"/>
                    </a:lnTo>
                    <a:lnTo>
                      <a:pt x="172" y="24"/>
                    </a:lnTo>
                    <a:lnTo>
                      <a:pt x="172" y="20"/>
                    </a:lnTo>
                    <a:lnTo>
                      <a:pt x="156" y="30"/>
                    </a:lnTo>
                    <a:close/>
                  </a:path>
                </a:pathLst>
              </a:custGeom>
              <a:solidFill>
                <a:srgbClr val="7588A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8" name="Freeform 104"/>
              <p:cNvSpPr>
                <a:spLocks noChangeAspect="1"/>
              </p:cNvSpPr>
              <p:nvPr/>
            </p:nvSpPr>
            <p:spPr bwMode="auto">
              <a:xfrm>
                <a:off x="5532" y="5610"/>
                <a:ext cx="100" cy="30"/>
              </a:xfrm>
              <a:custGeom>
                <a:avLst/>
                <a:gdLst>
                  <a:gd name="T0" fmla="*/ 100 w 100"/>
                  <a:gd name="T1" fmla="*/ 18 h 30"/>
                  <a:gd name="T2" fmla="*/ 0 w 100"/>
                  <a:gd name="T3" fmla="*/ 0 h 30"/>
                  <a:gd name="T4" fmla="*/ 0 w 100"/>
                  <a:gd name="T5" fmla="*/ 10 h 30"/>
                  <a:gd name="T6" fmla="*/ 100 w 100"/>
                  <a:gd name="T7" fmla="*/ 30 h 30"/>
                  <a:gd name="T8" fmla="*/ 100 w 100"/>
                  <a:gd name="T9" fmla="*/ 18 h 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0"/>
                  <a:gd name="T16" fmla="*/ 0 h 30"/>
                  <a:gd name="T17" fmla="*/ 100 w 100"/>
                  <a:gd name="T18" fmla="*/ 30 h 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0" h="30">
                    <a:moveTo>
                      <a:pt x="100" y="18"/>
                    </a:moveTo>
                    <a:lnTo>
                      <a:pt x="0" y="0"/>
                    </a:lnTo>
                    <a:lnTo>
                      <a:pt x="0" y="10"/>
                    </a:lnTo>
                    <a:lnTo>
                      <a:pt x="100" y="30"/>
                    </a:lnTo>
                    <a:lnTo>
                      <a:pt x="100" y="18"/>
                    </a:lnTo>
                    <a:close/>
                  </a:path>
                </a:pathLst>
              </a:custGeom>
              <a:solidFill>
                <a:srgbClr val="456488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39" name="Freeform 105"/>
              <p:cNvSpPr>
                <a:spLocks noChangeAspect="1"/>
              </p:cNvSpPr>
              <p:nvPr/>
            </p:nvSpPr>
            <p:spPr bwMode="auto">
              <a:xfrm>
                <a:off x="5532" y="5610"/>
                <a:ext cx="10" cy="10"/>
              </a:xfrm>
              <a:custGeom>
                <a:avLst/>
                <a:gdLst>
                  <a:gd name="T0" fmla="*/ 0 w 10"/>
                  <a:gd name="T1" fmla="*/ 10 h 10"/>
                  <a:gd name="T2" fmla="*/ 10 w 10"/>
                  <a:gd name="T3" fmla="*/ 2 h 10"/>
                  <a:gd name="T4" fmla="*/ 0 w 10"/>
                  <a:gd name="T5" fmla="*/ 0 h 10"/>
                  <a:gd name="T6" fmla="*/ 0 w 10"/>
                  <a:gd name="T7" fmla="*/ 10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0"/>
                  <a:gd name="T13" fmla="*/ 0 h 10"/>
                  <a:gd name="T14" fmla="*/ 10 w 10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0" h="10">
                    <a:moveTo>
                      <a:pt x="0" y="10"/>
                    </a:moveTo>
                    <a:lnTo>
                      <a:pt x="10" y="2"/>
                    </a:lnTo>
                    <a:lnTo>
                      <a:pt x="0" y="0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5D7695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40" name="Freeform 106"/>
              <p:cNvSpPr>
                <a:spLocks noChangeAspect="1"/>
              </p:cNvSpPr>
              <p:nvPr/>
            </p:nvSpPr>
            <p:spPr bwMode="auto">
              <a:xfrm>
                <a:off x="5528" y="5540"/>
                <a:ext cx="156" cy="378"/>
              </a:xfrm>
              <a:custGeom>
                <a:avLst/>
                <a:gdLst>
                  <a:gd name="T0" fmla="*/ 0 w 78"/>
                  <a:gd name="T1" fmla="*/ 0 h 189"/>
                  <a:gd name="T2" fmla="*/ 19200 w 78"/>
                  <a:gd name="T3" fmla="*/ 3840 h 189"/>
                  <a:gd name="T4" fmla="*/ 19712 w 78"/>
                  <a:gd name="T5" fmla="*/ 4608 h 189"/>
                  <a:gd name="T6" fmla="*/ 19968 w 78"/>
                  <a:gd name="T7" fmla="*/ 48384 h 189"/>
                  <a:gd name="T8" fmla="*/ 19200 w 78"/>
                  <a:gd name="T9" fmla="*/ 48384 h 189"/>
                  <a:gd name="T10" fmla="*/ 19200 w 78"/>
                  <a:gd name="T11" fmla="*/ 4864 h 189"/>
                  <a:gd name="T12" fmla="*/ 18688 w 78"/>
                  <a:gd name="T13" fmla="*/ 4352 h 189"/>
                  <a:gd name="T14" fmla="*/ 0 w 78"/>
                  <a:gd name="T15" fmla="*/ 768 h 189"/>
                  <a:gd name="T16" fmla="*/ 0 w 78"/>
                  <a:gd name="T17" fmla="*/ 0 h 18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8"/>
                  <a:gd name="T28" fmla="*/ 0 h 189"/>
                  <a:gd name="T29" fmla="*/ 78 w 78"/>
                  <a:gd name="T30" fmla="*/ 189 h 189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8" h="189">
                    <a:moveTo>
                      <a:pt x="0" y="0"/>
                    </a:moveTo>
                    <a:cubicBezTo>
                      <a:pt x="75" y="15"/>
                      <a:pt x="75" y="15"/>
                      <a:pt x="75" y="15"/>
                    </a:cubicBezTo>
                    <a:cubicBezTo>
                      <a:pt x="75" y="15"/>
                      <a:pt x="77" y="16"/>
                      <a:pt x="77" y="18"/>
                    </a:cubicBezTo>
                    <a:cubicBezTo>
                      <a:pt x="77" y="36"/>
                      <a:pt x="78" y="189"/>
                      <a:pt x="78" y="189"/>
                    </a:cubicBezTo>
                    <a:cubicBezTo>
                      <a:pt x="75" y="189"/>
                      <a:pt x="75" y="189"/>
                      <a:pt x="75" y="18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7"/>
                      <a:pt x="73" y="17"/>
                    </a:cubicBezTo>
                    <a:cubicBezTo>
                      <a:pt x="72" y="17"/>
                      <a:pt x="0" y="3"/>
                      <a:pt x="0" y="3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588A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base">
                  <a:spcBef>
                    <a:spcPct val="50000"/>
                  </a:spcBef>
                  <a:spcAft>
                    <a:spcPct val="0"/>
                  </a:spcAft>
                </a:pPr>
                <a:endParaRPr lang="zh-CN" altLang="en-US" sz="1200" dirty="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107" name="Line 107"/>
          <p:cNvSpPr>
            <a:spLocks noChangeShapeType="1"/>
          </p:cNvSpPr>
          <p:nvPr/>
        </p:nvSpPr>
        <p:spPr bwMode="auto">
          <a:xfrm flipH="1">
            <a:off x="3833666" y="2770604"/>
            <a:ext cx="0" cy="673791"/>
          </a:xfrm>
          <a:prstGeom prst="line">
            <a:avLst/>
          </a:prstGeom>
          <a:noFill/>
          <a:ln w="28575">
            <a:solidFill>
              <a:srgbClr val="FF6600"/>
            </a:solidFill>
            <a:round/>
            <a:headEnd/>
            <a:tailEnd/>
          </a:ln>
        </p:spPr>
        <p:txBody>
          <a:bodyPr lIns="79196" tIns="39598" rIns="79196" bIns="39598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endParaRPr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108" name="Line 108"/>
          <p:cNvSpPr>
            <a:spLocks noChangeShapeType="1"/>
          </p:cNvSpPr>
          <p:nvPr/>
        </p:nvSpPr>
        <p:spPr bwMode="auto">
          <a:xfrm flipH="1">
            <a:off x="3832089" y="4065806"/>
            <a:ext cx="1587" cy="351181"/>
          </a:xfrm>
          <a:prstGeom prst="line">
            <a:avLst/>
          </a:prstGeom>
          <a:noFill/>
          <a:ln w="28575">
            <a:solidFill>
              <a:srgbClr val="FF6600"/>
            </a:solidFill>
            <a:round/>
            <a:headEnd/>
            <a:tailEnd/>
          </a:ln>
        </p:spPr>
        <p:txBody>
          <a:bodyPr lIns="79196" tIns="39598" rIns="79196" bIns="39598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endParaRPr lang="zh-CN" altLang="en-US" sz="1200" dirty="0">
              <a:solidFill>
                <a:srgbClr val="FFFFFF"/>
              </a:solidFill>
            </a:endParaRPr>
          </a:p>
        </p:txBody>
      </p:sp>
      <p:grpSp>
        <p:nvGrpSpPr>
          <p:cNvPr id="109" name="Group 109"/>
          <p:cNvGrpSpPr>
            <a:grpSpLocks/>
          </p:cNvGrpSpPr>
          <p:nvPr/>
        </p:nvGrpSpPr>
        <p:grpSpPr bwMode="auto">
          <a:xfrm>
            <a:off x="3149464" y="3399147"/>
            <a:ext cx="1584325" cy="685695"/>
            <a:chOff x="4083" y="1872"/>
            <a:chExt cx="998" cy="576"/>
          </a:xfrm>
        </p:grpSpPr>
        <p:pic>
          <p:nvPicPr>
            <p:cNvPr id="110" name="Picture 110" descr="npo00015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083" y="1872"/>
              <a:ext cx="953" cy="57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</p:pic>
        <p:sp>
          <p:nvSpPr>
            <p:cNvPr id="111" name="Text Box 111"/>
            <p:cNvSpPr txBox="1">
              <a:spLocks noChangeArrowheads="1"/>
            </p:cNvSpPr>
            <p:nvPr/>
          </p:nvSpPr>
          <p:spPr bwMode="auto">
            <a:xfrm>
              <a:off x="4083" y="2031"/>
              <a:ext cx="998" cy="20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62162" tIns="31082" rIns="62162" bIns="31082" anchor="ctr">
              <a:spAutoFit/>
            </a:bodyPr>
            <a:lstStyle/>
            <a:p>
              <a:pPr algn="ctr" defTabSz="784175">
                <a:spcBef>
                  <a:spcPct val="50000"/>
                </a:spcBef>
                <a:defRPr/>
              </a:pPr>
              <a:r>
                <a:rPr lang="en-US" altLang="zh-CN" sz="1200" kern="0" dirty="0">
                  <a:solidFill>
                    <a:srgbClr val="FFFFFF"/>
                  </a:solidFill>
                </a:rPr>
                <a:t>IP/FC SAN</a:t>
              </a:r>
              <a:endParaRPr lang="zh-CN" altLang="en-US" sz="1200" kern="0" dirty="0">
                <a:solidFill>
                  <a:srgbClr val="FFFFFF"/>
                </a:solidFill>
              </a:endParaRPr>
            </a:p>
          </p:txBody>
        </p:sp>
      </p:grpSp>
      <p:sp>
        <p:nvSpPr>
          <p:cNvPr id="112" name="Rectangle 112"/>
          <p:cNvSpPr>
            <a:spLocks noChangeArrowheads="1"/>
          </p:cNvSpPr>
          <p:nvPr/>
        </p:nvSpPr>
        <p:spPr bwMode="auto">
          <a:xfrm>
            <a:off x="6338524" y="4524150"/>
            <a:ext cx="65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113" name="Rectangle 113"/>
          <p:cNvSpPr>
            <a:spLocks noChangeArrowheads="1"/>
          </p:cNvSpPr>
          <p:nvPr/>
        </p:nvSpPr>
        <p:spPr bwMode="auto">
          <a:xfrm>
            <a:off x="3111359" y="4594702"/>
            <a:ext cx="65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114" name="Rectangle 114"/>
          <p:cNvSpPr>
            <a:spLocks noChangeArrowheads="1"/>
          </p:cNvSpPr>
          <p:nvPr/>
        </p:nvSpPr>
        <p:spPr bwMode="auto">
          <a:xfrm>
            <a:off x="3112945" y="2785230"/>
            <a:ext cx="65" cy="18466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115" name="Line 115"/>
          <p:cNvSpPr>
            <a:spLocks noChangeShapeType="1"/>
          </p:cNvSpPr>
          <p:nvPr/>
        </p:nvSpPr>
        <p:spPr bwMode="auto">
          <a:xfrm>
            <a:off x="4119416" y="4687205"/>
            <a:ext cx="1588" cy="296421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endParaRPr lang="zh-CN" altLang="en-US" sz="1200" dirty="0">
              <a:solidFill>
                <a:srgbClr val="FFFFFF"/>
              </a:solidFill>
            </a:endParaRPr>
          </a:p>
        </p:txBody>
      </p:sp>
      <p:grpSp>
        <p:nvGrpSpPr>
          <p:cNvPr id="116" name="Group 116"/>
          <p:cNvGrpSpPr>
            <a:grpSpLocks/>
          </p:cNvGrpSpPr>
          <p:nvPr/>
        </p:nvGrpSpPr>
        <p:grpSpPr bwMode="auto">
          <a:xfrm>
            <a:off x="2750991" y="4595231"/>
            <a:ext cx="1770628" cy="260105"/>
            <a:chOff x="4445" y="3266"/>
            <a:chExt cx="771" cy="118"/>
          </a:xfrm>
        </p:grpSpPr>
        <p:sp>
          <p:nvSpPr>
            <p:cNvPr id="117" name="Rectangle 117"/>
            <p:cNvSpPr>
              <a:spLocks noChangeArrowheads="1"/>
            </p:cNvSpPr>
            <p:nvPr/>
          </p:nvSpPr>
          <p:spPr bwMode="auto">
            <a:xfrm>
              <a:off x="4445" y="3266"/>
              <a:ext cx="55" cy="113"/>
            </a:xfrm>
            <a:prstGeom prst="rect">
              <a:avLst/>
            </a:prstGeom>
            <a:solidFill>
              <a:srgbClr val="339966">
                <a:alpha val="72156"/>
              </a:srgbClr>
            </a:solidFill>
            <a:ln w="9525" algn="ctr">
              <a:solidFill>
                <a:srgbClr val="339966"/>
              </a:solidFill>
              <a:miter lim="800000"/>
              <a:headEnd/>
              <a:tailEnd/>
            </a:ln>
          </p:spPr>
          <p:txBody>
            <a:bodyPr wrap="none" lIns="62854" tIns="31427" rIns="62854" bIns="31427" anchor="ctr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200" dirty="0">
                <a:solidFill>
                  <a:srgbClr val="FFFFFF"/>
                </a:solidFill>
              </a:endParaRPr>
            </a:p>
          </p:txBody>
        </p:sp>
        <p:sp>
          <p:nvSpPr>
            <p:cNvPr id="118" name="Text Box 118"/>
            <p:cNvSpPr txBox="1">
              <a:spLocks noChangeArrowheads="1"/>
            </p:cNvSpPr>
            <p:nvPr/>
          </p:nvSpPr>
          <p:spPr bwMode="auto">
            <a:xfrm>
              <a:off x="4513" y="3271"/>
              <a:ext cx="703" cy="113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lIns="62854" tIns="31427" rIns="62854" bIns="31427">
              <a:spAutoFit/>
            </a:bodyPr>
            <a:lstStyle/>
            <a:p>
              <a:pPr algn="ctr" defTabSz="801637">
                <a:spcBef>
                  <a:spcPct val="50000"/>
                </a:spcBef>
              </a:pPr>
              <a:endParaRPr lang="zh-CN" altLang="en-US" sz="1200" dirty="0">
                <a:solidFill>
                  <a:srgbClr val="FFFFFF"/>
                </a:solidFill>
              </a:endParaRPr>
            </a:p>
          </p:txBody>
        </p:sp>
      </p:grpSp>
      <p:sp>
        <p:nvSpPr>
          <p:cNvPr id="119" name="Rectangle 119"/>
          <p:cNvSpPr>
            <a:spLocks noChangeArrowheads="1"/>
          </p:cNvSpPr>
          <p:nvPr/>
        </p:nvSpPr>
        <p:spPr bwMode="auto">
          <a:xfrm>
            <a:off x="2966893" y="4584661"/>
            <a:ext cx="23177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120" name="Rectangle 120"/>
          <p:cNvSpPr>
            <a:spLocks noChangeArrowheads="1"/>
          </p:cNvSpPr>
          <p:nvPr/>
        </p:nvSpPr>
        <p:spPr bwMode="auto">
          <a:xfrm>
            <a:off x="3290747" y="4584661"/>
            <a:ext cx="23177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121" name="Rectangle 121"/>
          <p:cNvSpPr>
            <a:spLocks noChangeArrowheads="1"/>
          </p:cNvSpPr>
          <p:nvPr/>
        </p:nvSpPr>
        <p:spPr bwMode="auto">
          <a:xfrm>
            <a:off x="3614594" y="4584661"/>
            <a:ext cx="23177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122" name="Rectangle 122"/>
          <p:cNvSpPr>
            <a:spLocks noChangeArrowheads="1"/>
          </p:cNvSpPr>
          <p:nvPr/>
        </p:nvSpPr>
        <p:spPr bwMode="auto">
          <a:xfrm>
            <a:off x="3940035" y="4584661"/>
            <a:ext cx="25082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4</a:t>
            </a:r>
          </a:p>
        </p:txBody>
      </p:sp>
      <p:sp>
        <p:nvSpPr>
          <p:cNvPr id="123" name="Rectangle 123"/>
          <p:cNvSpPr>
            <a:spLocks noChangeArrowheads="1"/>
          </p:cNvSpPr>
          <p:nvPr/>
        </p:nvSpPr>
        <p:spPr bwMode="auto">
          <a:xfrm>
            <a:off x="2895454" y="2837339"/>
            <a:ext cx="144462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a</a:t>
            </a:r>
          </a:p>
        </p:txBody>
      </p:sp>
      <p:sp>
        <p:nvSpPr>
          <p:cNvPr id="124" name="Rectangle 127"/>
          <p:cNvSpPr>
            <a:spLocks noChangeArrowheads="1"/>
          </p:cNvSpPr>
          <p:nvPr/>
        </p:nvSpPr>
        <p:spPr bwMode="auto">
          <a:xfrm>
            <a:off x="4262295" y="4584661"/>
            <a:ext cx="25082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125" name="Rectangle 128"/>
          <p:cNvSpPr>
            <a:spLocks noChangeArrowheads="1"/>
          </p:cNvSpPr>
          <p:nvPr/>
        </p:nvSpPr>
        <p:spPr bwMode="auto">
          <a:xfrm>
            <a:off x="3327254" y="2837339"/>
            <a:ext cx="144462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c</a:t>
            </a:r>
          </a:p>
        </p:txBody>
      </p:sp>
      <p:sp>
        <p:nvSpPr>
          <p:cNvPr id="126" name="Rectangle 129"/>
          <p:cNvSpPr>
            <a:spLocks noChangeArrowheads="1"/>
          </p:cNvSpPr>
          <p:nvPr/>
        </p:nvSpPr>
        <p:spPr bwMode="auto">
          <a:xfrm>
            <a:off x="2960470" y="4872098"/>
            <a:ext cx="23177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6</a:t>
            </a:r>
          </a:p>
        </p:txBody>
      </p:sp>
      <p:sp>
        <p:nvSpPr>
          <p:cNvPr id="127" name="Rectangle 130"/>
          <p:cNvSpPr>
            <a:spLocks noChangeArrowheads="1"/>
          </p:cNvSpPr>
          <p:nvPr/>
        </p:nvSpPr>
        <p:spPr bwMode="auto">
          <a:xfrm>
            <a:off x="3284324" y="4872098"/>
            <a:ext cx="23177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7</a:t>
            </a:r>
          </a:p>
        </p:txBody>
      </p:sp>
      <p:sp>
        <p:nvSpPr>
          <p:cNvPr id="128" name="Rectangle 131"/>
          <p:cNvSpPr>
            <a:spLocks noChangeArrowheads="1"/>
          </p:cNvSpPr>
          <p:nvPr/>
        </p:nvSpPr>
        <p:spPr bwMode="auto">
          <a:xfrm>
            <a:off x="3608171" y="4872098"/>
            <a:ext cx="23177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8</a:t>
            </a:r>
          </a:p>
        </p:txBody>
      </p:sp>
      <p:sp>
        <p:nvSpPr>
          <p:cNvPr id="129" name="Rectangle 132"/>
          <p:cNvSpPr>
            <a:spLocks noChangeArrowheads="1"/>
          </p:cNvSpPr>
          <p:nvPr/>
        </p:nvSpPr>
        <p:spPr bwMode="auto">
          <a:xfrm>
            <a:off x="3932022" y="4872098"/>
            <a:ext cx="25082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r>
              <a:rPr lang="en-US" altLang="zh-CN" sz="1200" kern="0" dirty="0">
                <a:solidFill>
                  <a:srgbClr val="000000"/>
                </a:solidFill>
              </a:rPr>
              <a:t>9</a:t>
            </a:r>
          </a:p>
        </p:txBody>
      </p:sp>
      <p:sp>
        <p:nvSpPr>
          <p:cNvPr id="130" name="Rectangle 134"/>
          <p:cNvSpPr>
            <a:spLocks noChangeArrowheads="1"/>
          </p:cNvSpPr>
          <p:nvPr/>
        </p:nvSpPr>
        <p:spPr bwMode="auto">
          <a:xfrm>
            <a:off x="3111354" y="2837339"/>
            <a:ext cx="144462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b</a:t>
            </a:r>
          </a:p>
        </p:txBody>
      </p:sp>
      <p:pic>
        <p:nvPicPr>
          <p:cNvPr id="131" name="Picture 135" descr="npo00015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6655" y="4093176"/>
            <a:ext cx="576262" cy="43213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32" name="Rectangle 136"/>
          <p:cNvSpPr>
            <a:spLocks noChangeArrowheads="1"/>
          </p:cNvSpPr>
          <p:nvPr/>
        </p:nvSpPr>
        <p:spPr bwMode="auto">
          <a:xfrm>
            <a:off x="3544751" y="2837339"/>
            <a:ext cx="144463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d</a:t>
            </a:r>
          </a:p>
        </p:txBody>
      </p:sp>
      <p:sp>
        <p:nvSpPr>
          <p:cNvPr id="133" name="Rectangle 141"/>
          <p:cNvSpPr>
            <a:spLocks noChangeArrowheads="1"/>
          </p:cNvSpPr>
          <p:nvPr/>
        </p:nvSpPr>
        <p:spPr bwMode="auto">
          <a:xfrm>
            <a:off x="4264059" y="4872098"/>
            <a:ext cx="250825" cy="264635"/>
          </a:xfrm>
          <a:prstGeom prst="rect">
            <a:avLst/>
          </a:prstGeom>
          <a:solidFill>
            <a:srgbClr val="F09C42">
              <a:alpha val="36862"/>
            </a:srgbClr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79196" tIns="39598" rIns="79196" bIns="39598" anchor="ctr">
            <a:spAutoFit/>
          </a:bodyPr>
          <a:lstStyle/>
          <a:p>
            <a:pPr algn="ctr" defTabSz="801637">
              <a:defRPr/>
            </a:pPr>
            <a:endParaRPr lang="en-US" altLang="zh-CN" sz="1200" kern="0" dirty="0">
              <a:solidFill>
                <a:srgbClr val="000000"/>
              </a:solidFill>
            </a:endParaRPr>
          </a:p>
        </p:txBody>
      </p:sp>
      <p:sp>
        <p:nvSpPr>
          <p:cNvPr id="134" name="AutoShape 142"/>
          <p:cNvSpPr>
            <a:spLocks noChangeArrowheads="1"/>
          </p:cNvSpPr>
          <p:nvPr/>
        </p:nvSpPr>
        <p:spPr bwMode="auto">
          <a:xfrm rot="356245">
            <a:off x="4587739" y="4743678"/>
            <a:ext cx="358775" cy="184666"/>
          </a:xfrm>
          <a:prstGeom prst="curvedLeftArrow">
            <a:avLst>
              <a:gd name="adj1" fmla="val 22124"/>
              <a:gd name="adj2" fmla="val 44248"/>
              <a:gd name="adj3" fmla="val 33333"/>
            </a:avLst>
          </a:prstGeom>
          <a:solidFill>
            <a:srgbClr val="800000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200" dirty="0">
              <a:solidFill>
                <a:srgbClr val="FFFFFF"/>
              </a:solidFill>
            </a:endParaRPr>
          </a:p>
        </p:txBody>
      </p:sp>
      <p:sp>
        <p:nvSpPr>
          <p:cNvPr id="135" name="Rectangle 143"/>
          <p:cNvSpPr>
            <a:spLocks noChangeArrowheads="1"/>
          </p:cNvSpPr>
          <p:nvPr/>
        </p:nvSpPr>
        <p:spPr bwMode="auto">
          <a:xfrm>
            <a:off x="3760651" y="2837339"/>
            <a:ext cx="144463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e</a:t>
            </a:r>
          </a:p>
        </p:txBody>
      </p:sp>
      <p:sp>
        <p:nvSpPr>
          <p:cNvPr id="136" name="Rectangle 144"/>
          <p:cNvSpPr>
            <a:spLocks noChangeArrowheads="1"/>
          </p:cNvSpPr>
          <p:nvPr/>
        </p:nvSpPr>
        <p:spPr bwMode="auto">
          <a:xfrm>
            <a:off x="3976551" y="2837339"/>
            <a:ext cx="144463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f</a:t>
            </a:r>
          </a:p>
        </p:txBody>
      </p:sp>
      <p:sp>
        <p:nvSpPr>
          <p:cNvPr id="137" name="Rectangle 145"/>
          <p:cNvSpPr>
            <a:spLocks noChangeArrowheads="1"/>
          </p:cNvSpPr>
          <p:nvPr/>
        </p:nvSpPr>
        <p:spPr bwMode="auto">
          <a:xfrm>
            <a:off x="4192451" y="2837339"/>
            <a:ext cx="144463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g</a:t>
            </a:r>
          </a:p>
        </p:txBody>
      </p:sp>
      <p:sp>
        <p:nvSpPr>
          <p:cNvPr id="138" name="Rectangle 146"/>
          <p:cNvSpPr>
            <a:spLocks noChangeArrowheads="1"/>
          </p:cNvSpPr>
          <p:nvPr/>
        </p:nvSpPr>
        <p:spPr bwMode="auto">
          <a:xfrm>
            <a:off x="4408351" y="2837339"/>
            <a:ext cx="144463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h</a:t>
            </a:r>
          </a:p>
        </p:txBody>
      </p:sp>
      <p:sp>
        <p:nvSpPr>
          <p:cNvPr id="139" name="Rectangle 147"/>
          <p:cNvSpPr>
            <a:spLocks noChangeArrowheads="1"/>
          </p:cNvSpPr>
          <p:nvPr/>
        </p:nvSpPr>
        <p:spPr bwMode="auto">
          <a:xfrm>
            <a:off x="4624251" y="2837339"/>
            <a:ext cx="144463" cy="184666"/>
          </a:xfrm>
          <a:prstGeom prst="rect">
            <a:avLst/>
          </a:prstGeom>
          <a:solidFill>
            <a:srgbClr val="993366"/>
          </a:solidFill>
          <a:ln w="9525" algn="ctr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 defTabSz="801637">
              <a:spcBef>
                <a:spcPct val="50000"/>
              </a:spcBef>
              <a:defRPr/>
            </a:pPr>
            <a:r>
              <a:rPr lang="en-US" altLang="zh-CN" sz="1200" kern="0" dirty="0">
                <a:solidFill>
                  <a:srgbClr val="FFFFFF"/>
                </a:solidFill>
              </a:rPr>
              <a:t>I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66F165DE-BF89-71C2-8790-967B761BA80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BF31ACF-CAD9-731C-28E2-1CD15BDD1B7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A42F1389-0589-4AE2-66F3-45D6F1877C59}"/>
              </a:ext>
            </a:extLst>
          </p:cNvPr>
          <p:cNvSpPr txBox="1"/>
          <p:nvPr/>
        </p:nvSpPr>
        <p:spPr>
          <a:xfrm>
            <a:off x="435708" y="551779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Disk Smart Scan &amp; Bad Sector Recovery</a:t>
            </a:r>
          </a:p>
        </p:txBody>
      </p:sp>
    </p:spTree>
    <p:extLst>
      <p:ext uri="{BB962C8B-B14F-4D97-AF65-F5344CB8AC3E}">
        <p14:creationId xmlns:p14="http://schemas.microsoft.com/office/powerpoint/2010/main" val="1284439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43 0.04745 C -0.07101 0.00439 -0.12136 -0.01413 -0.17014 0.00277 C -0.21893 0.02037 -0.25625 0.06828 -0.2757 0.13148 C -0.23577 0.17361 -0.18542 0.19259 -0.13698 0.17523 C -0.08785 0.15833 -0.0507 0.10995 -0.03143 0.04745 Z " pathEditMode="relative" rAng="9933093" ptsTypes="fffff">
                                      <p:cBhvr>
                                        <p:cTn id="6" dur="5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00" y="4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01198 0.3463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1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2.59259E-6 L 0.02378 0.346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0" y="1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2.59259E-6 L 0.03559 0.346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" y="1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59259E-6 L 0.05121 0.3463 " pathEditMode="relative" ptsTypes="AA">
                                      <p:cBhvr>
                                        <p:cTn id="18" dur="2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26" presetClass="emph" presetSubtype="0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1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1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000"/>
                            </p:stCondLst>
                            <p:childTnLst>
                              <p:par>
                                <p:cTn id="3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3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4.32932E-6 L 0.06301 0.38806 " pathEditMode="relative" ptsTypes="AA">
                                      <p:cBhvr>
                                        <p:cTn id="39" dur="2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32932E-6 L -0.10625 0.3880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00" y="1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000"/>
                            </p:stCondLst>
                            <p:childTnLst>
                              <p:par>
                                <p:cTn id="44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32932E-6 L -0.09445 0.38806 " pathEditMode="relative" ptsTypes="AA">
                                      <p:cBhvr>
                                        <p:cTn id="45" dur="2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0"/>
                            </p:stCondLst>
                            <p:childTnLst>
                              <p:par>
                                <p:cTn id="47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32932E-6 L -0.08264 0.3880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0" y="19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00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0104 L -0.06684 0.3880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0" y="1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 animBg="1"/>
      <p:bldP spid="124" grpId="1" animBg="1"/>
      <p:bldP spid="125" grpId="0" animBg="1"/>
      <p:bldP spid="130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F03EF5-6D4D-8C4B-5F8B-F3E565C767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C76F8E-4120-7ECF-E698-9A52D108320C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6A39AC-4CC7-3047-B26A-B3F74F6D7CE6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Smart Online Disk Diagnostics System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E4EA7B-3F75-499E-2890-3BC98B9F1E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B7390C-464A-F582-F432-35B87AFB0E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52C93E4-D5CC-122F-D16A-06D3A88FB1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3013" y="1789826"/>
            <a:ext cx="7510104" cy="439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069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56A8EC-BD25-F243-C50E-801515A16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A9E108-9AD8-E0B7-2F46-07AEF2594E9E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B969540-29AC-FA58-642C-0C7269F4CBB5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Disk </a:t>
            </a:r>
            <a:r>
              <a:rPr lang="en-US" sz="3000" b="1" dirty="0" err="1">
                <a:solidFill>
                  <a:srgbClr val="273239"/>
                </a:solidFill>
                <a:latin typeface="Nunito" pitchFamily="2" charset="0"/>
              </a:rPr>
              <a:t>PreCopy</a:t>
            </a:r>
            <a:endParaRPr lang="en-US" sz="30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4346787-59F7-F1A3-CEA6-89D390A5C4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BA00342-9C68-CB30-B68B-59987E8E7C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7434BD4-CDAE-6330-BB08-9E2051DB4D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7616" y="1904781"/>
            <a:ext cx="6135870" cy="4168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361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03AD2D-6086-B330-8941-1F1A85A434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09E088-73BA-A5F5-D9E9-B668BCF5F33C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A33FE6-B377-9913-DCC8-B8C2A1BD8033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Fast Response to Slow I/O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BF0537-7144-E76D-E272-89374CCCABE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83A8C9-1922-2D7B-31F9-8AB3F8EE24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BA874C-0E0E-183E-F9B4-C58BDC9C12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3052" y="1928670"/>
            <a:ext cx="6530026" cy="4120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7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201675-59E0-11AE-364C-CD18E5F494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C175AA-A5F2-F976-ABFF-D0F126D0425B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798768-9A69-1207-8563-156A4FDBE510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Overview of RAID Reconstruction Technologies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3B4FD0-5BA0-B92B-CA78-1F328FED590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6F6085-41D5-0B0F-76B3-87D612F117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113DBB5-5A5B-3728-9DBC-AD0B759C99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7392" y="1934285"/>
            <a:ext cx="7181345" cy="410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385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FD13F5-EB78-A0FA-F912-627AFB9E00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63BAF6A-57D2-D74A-1990-A7A23D6A15A6}"/>
              </a:ext>
            </a:extLst>
          </p:cNvPr>
          <p:cNvSpPr/>
          <p:nvPr/>
        </p:nvSpPr>
        <p:spPr>
          <a:xfrm>
            <a:off x="617280" y="1685495"/>
            <a:ext cx="906157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880E09-2B3A-E07F-8705-0799213DA39F}"/>
              </a:ext>
            </a:extLst>
          </p:cNvPr>
          <p:cNvSpPr txBox="1"/>
          <p:nvPr/>
        </p:nvSpPr>
        <p:spPr>
          <a:xfrm>
            <a:off x="617280" y="991363"/>
            <a:ext cx="959944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000" b="1" dirty="0">
                <a:solidFill>
                  <a:srgbClr val="273239"/>
                </a:solidFill>
                <a:latin typeface="Nunito" pitchFamily="2" charset="0"/>
              </a:rPr>
              <a:t>Technical Principles of RAID Reconstruction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9B09E4-9F10-2DB9-149F-CF9E672608D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63FB76-02C1-7059-7A4A-4AFB14B9DE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733BE68-3AC6-E858-0C0E-FC05B96B4C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233" y="1711538"/>
            <a:ext cx="7182314" cy="444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808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710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purl.org/dc/elements/1.1/"/>
    <ds:schemaRef ds:uri="http://schemas.microsoft.com/office/2006/documentManagement/types"/>
    <ds:schemaRef ds:uri="http://purl.org/dc/dcmitype/"/>
    <ds:schemaRef ds:uri="d13aca44-ef33-4cf4-9980-7f0b00e6eeb9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49100919-8a76-4266-be0c-7dc583902cb4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13512</TotalTime>
  <Words>813</Words>
  <Application>Microsoft Office PowerPoint</Application>
  <PresentationFormat>Widescreen</PresentationFormat>
  <Paragraphs>225</Paragraphs>
  <Slides>57</Slides>
  <Notes>57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7" baseType="lpstr">
      <vt:lpstr>Alexandria</vt:lpstr>
      <vt:lpstr>Arial</vt:lpstr>
      <vt:lpstr>Calibri</vt:lpstr>
      <vt:lpstr>Calibri Light</vt:lpstr>
      <vt:lpstr>FrutigerNext LT Regular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276</cp:revision>
  <dcterms:created xsi:type="dcterms:W3CDTF">2023-04-29T09:08:00Z</dcterms:created>
  <dcterms:modified xsi:type="dcterms:W3CDTF">2025-11-12T15:14:35Z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