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8" r:id="rId6"/>
    <p:sldId id="482" r:id="rId7"/>
    <p:sldId id="483" r:id="rId8"/>
    <p:sldId id="484" r:id="rId9"/>
    <p:sldId id="485" r:id="rId10"/>
    <p:sldId id="486" r:id="rId11"/>
    <p:sldId id="519"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18" r:id="rId43"/>
    <p:sldId id="31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482"/>
            <p14:sldId id="483"/>
            <p14:sldId id="484"/>
            <p14:sldId id="485"/>
            <p14:sldId id="486"/>
            <p14:sldId id="519"/>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0" d="100"/>
          <a:sy n="50" d="100"/>
        </p:scale>
        <p:origin x="1260" y="24"/>
      </p:cViewPr>
      <p:guideLst>
        <p:guide orient="horz" pos="2160"/>
        <p:guide pos="3840"/>
      </p:guideLst>
    </p:cSldViewPr>
  </p:slideViewPr>
  <p:notesTextViewPr>
    <p:cViewPr>
      <p:scale>
        <a:sx n="1" d="1"/>
        <a:sy n="1" d="1"/>
      </p:scale>
      <p:origin x="0" y="0"/>
    </p:cViewPr>
  </p:notesTextViewPr>
  <p:sorterViewPr>
    <p:cViewPr>
      <p:scale>
        <a:sx n="100" d="100"/>
        <a:sy n="100" d="100"/>
      </p:scale>
      <p:origin x="0" y="-59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023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72353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3854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51963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13" Type="http://schemas.microsoft.com/office/2007/relationships/hdphoto" Target="../media/hdphoto5.wdp"/><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1.xml"/><Relationship Id="rId6" Type="http://schemas.microsoft.com/office/2007/relationships/hdphoto" Target="../media/hdphoto2.wdp"/><Relationship Id="rId11" Type="http://schemas.openxmlformats.org/officeDocument/2006/relationships/image" Target="../media/image12.png"/><Relationship Id="rId5" Type="http://schemas.openxmlformats.org/officeDocument/2006/relationships/image" Target="../media/image9.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21.jp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156"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286420" y="3286864"/>
            <a:ext cx="1301958" cy="400110"/>
          </a:xfrm>
          <a:prstGeom prst="rect">
            <a:avLst/>
          </a:prstGeom>
          <a:noFill/>
        </p:spPr>
        <p:txBody>
          <a:bodyPr wrap="none" rtlCol="0">
            <a:spAutoFit/>
          </a:bodyPr>
          <a:lstStyle/>
          <a:p>
            <a:pPr algn="ctr"/>
            <a:r>
              <a:rPr lang="en-US" sz="2000" b="1" dirty="0"/>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- 1-</a:t>
            </a:r>
          </a:p>
        </p:txBody>
      </p:sp>
      <p:sp>
        <p:nvSpPr>
          <p:cNvPr id="11" name="Oval 10">
            <a:extLst>
              <a:ext uri="{FF2B5EF4-FFF2-40B4-BE49-F238E27FC236}">
                <a16:creationId xmlns:a16="http://schemas.microsoft.com/office/drawing/2014/main" id="{46F3C90B-EB3F-EA91-08C5-03400C278827}"/>
              </a:ext>
            </a:extLst>
          </p:cNvPr>
          <p:cNvSpPr/>
          <p:nvPr/>
        </p:nvSpPr>
        <p:spPr>
          <a:xfrm>
            <a:off x="6291892" y="-636588"/>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5196" y="3794396"/>
            <a:ext cx="4886463"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Prepared by Dr. Magdy  Al-haj</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678461" y="1782092"/>
            <a:ext cx="7513537" cy="2800767"/>
          </a:xfrm>
          <a:prstGeom prst="rect">
            <a:avLst/>
          </a:prstGeom>
          <a:noFill/>
        </p:spPr>
        <p:txBody>
          <a:bodyPr wrap="square" rtlCol="0" anchor="b">
            <a:spAutoFit/>
          </a:bodyPr>
          <a:lstStyle/>
          <a:p>
            <a:pPr algn="ctr"/>
            <a:endParaRPr lang="en-US" altLang="ar-SA" sz="4400" b="1" dirty="0">
              <a:solidFill>
                <a:schemeClr val="accent1"/>
              </a:solidFill>
              <a:latin typeface="Aharoni" panose="02010803020104030203" pitchFamily="2" charset="-79"/>
              <a:cs typeface="Aharoni" panose="02010803020104030203" pitchFamily="2" charset="-79"/>
            </a:endParaRPr>
          </a:p>
          <a:p>
            <a:pPr algn="ctr"/>
            <a:r>
              <a:rPr lang="en-US" altLang="ar-SA" sz="4400" b="1" dirty="0">
                <a:solidFill>
                  <a:schemeClr val="accent1"/>
                </a:solidFill>
                <a:latin typeface="Aharoni" panose="02010803020104030203" pitchFamily="2" charset="-79"/>
                <a:cs typeface="Aharoni" panose="02010803020104030203" pitchFamily="2" charset="-79"/>
              </a:rPr>
              <a:t>Marketing Management &amp; </a:t>
            </a:r>
            <a:r>
              <a:rPr lang="en-US" sz="4400" b="1" dirty="0">
                <a:solidFill>
                  <a:schemeClr val="accent1"/>
                </a:solidFill>
                <a:latin typeface="Aharoni" panose="02010803020104030203" pitchFamily="2" charset="-79"/>
                <a:cs typeface="Aharoni" panose="02010803020104030203" pitchFamily="2" charset="-79"/>
              </a:rPr>
              <a:t>Marketing Function </a:t>
            </a:r>
            <a:br>
              <a:rPr lang="en-US" sz="4400" b="1" dirty="0">
                <a:latin typeface="Aharoni" panose="02010803020104030203" pitchFamily="2" charset="-79"/>
                <a:cs typeface="Aharoni" panose="02010803020104030203" pitchFamily="2" charset="-79"/>
              </a:rPr>
            </a:br>
            <a:endParaRPr lang="en-US" sz="4400" b="1" dirty="0">
              <a:solidFill>
                <a:schemeClr val="accent1"/>
              </a:solidFill>
              <a:latin typeface="Aharoni" panose="02010803020104030203" pitchFamily="2" charset="-79"/>
              <a:cs typeface="Aharoni" panose="02010803020104030203" pitchFamily="2" charset="-79"/>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a:extLst>
              <a:ext uri="{FF2B5EF4-FFF2-40B4-BE49-F238E27FC236}">
                <a16:creationId xmlns:a16="http://schemas.microsoft.com/office/drawing/2014/main" id="{09136E19-F17E-498C-B43F-5589ADB086D9}"/>
              </a:ext>
            </a:extLst>
          </p:cNvPr>
          <p:cNvGrpSpPr/>
          <p:nvPr/>
        </p:nvGrpSpPr>
        <p:grpSpPr>
          <a:xfrm>
            <a:off x="2349145" y="0"/>
            <a:ext cx="3538667" cy="6659312"/>
            <a:chOff x="2350046" y="-1"/>
            <a:chExt cx="3538667" cy="6659312"/>
          </a:xfrm>
        </p:grpSpPr>
        <p:grpSp>
          <p:nvGrpSpPr>
            <p:cNvPr id="44" name="Group 43">
              <a:extLst>
                <a:ext uri="{FF2B5EF4-FFF2-40B4-BE49-F238E27FC236}">
                  <a16:creationId xmlns:a16="http://schemas.microsoft.com/office/drawing/2014/main" id="{A5F1142B-7F36-4F34-9B62-58E68DB95DB6}"/>
                </a:ext>
              </a:extLst>
            </p:cNvPr>
            <p:cNvGrpSpPr/>
            <p:nvPr/>
          </p:nvGrpSpPr>
          <p:grpSpPr>
            <a:xfrm>
              <a:off x="2350046" y="-1"/>
              <a:ext cx="3538667" cy="6584819"/>
              <a:chOff x="3489960" y="-3694177"/>
              <a:chExt cx="5212080" cy="9698736"/>
            </a:xfrm>
          </p:grpSpPr>
          <p:sp>
            <p:nvSpPr>
              <p:cNvPr id="45" name="Rectangle 44">
                <a:extLst>
                  <a:ext uri="{FF2B5EF4-FFF2-40B4-BE49-F238E27FC236}">
                    <a16:creationId xmlns:a16="http://schemas.microsoft.com/office/drawing/2014/main" id="{AEE30472-74A6-4728-B2D5-DCE6B20F06E4}"/>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436F9914-1F50-4C21-BE45-626A0CFB3F23}"/>
                  </a:ext>
                </a:extLst>
              </p:cNvPr>
              <p:cNvGrpSpPr/>
              <p:nvPr/>
            </p:nvGrpSpPr>
            <p:grpSpPr>
              <a:xfrm>
                <a:off x="3742221" y="-3694176"/>
                <a:ext cx="769257" cy="6292232"/>
                <a:chOff x="3742221" y="-3694176"/>
                <a:chExt cx="769257" cy="6292232"/>
              </a:xfrm>
            </p:grpSpPr>
            <p:sp>
              <p:nvSpPr>
                <p:cNvPr id="53" name="Trapezoid 5">
                  <a:extLst>
                    <a:ext uri="{FF2B5EF4-FFF2-40B4-BE49-F238E27FC236}">
                      <a16:creationId xmlns:a16="http://schemas.microsoft.com/office/drawing/2014/main" id="{F7979188-97DA-48ED-901C-4ABB800E5E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rapezoid 53">
                  <a:extLst>
                    <a:ext uri="{FF2B5EF4-FFF2-40B4-BE49-F238E27FC236}">
                      <a16:creationId xmlns:a16="http://schemas.microsoft.com/office/drawing/2014/main" id="{FBC4E13D-F5B5-4EA8-AAC9-78A0496D6F83}"/>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Trapezoid 5">
                  <a:extLst>
                    <a:ext uri="{FF2B5EF4-FFF2-40B4-BE49-F238E27FC236}">
                      <a16:creationId xmlns:a16="http://schemas.microsoft.com/office/drawing/2014/main" id="{4925D457-B5EF-4F63-B93D-F87EA9AF805C}"/>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6" name="Straight Connector 55">
                  <a:extLst>
                    <a:ext uri="{FF2B5EF4-FFF2-40B4-BE49-F238E27FC236}">
                      <a16:creationId xmlns:a16="http://schemas.microsoft.com/office/drawing/2014/main" id="{E5D381AF-68C3-4AB7-89EB-12FBBC6C3595}"/>
                    </a:ext>
                  </a:extLst>
                </p:cNvPr>
                <p:cNvCxnSpPr>
                  <a:cxnSpLocks/>
                </p:cNvCxnSpPr>
                <p:nvPr/>
              </p:nvCxnSpPr>
              <p:spPr>
                <a:xfrm flipV="1">
                  <a:off x="4078723" y="-3694176"/>
                  <a:ext cx="0" cy="57237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8D583A04-C805-4E22-A2F7-67214E541128}"/>
                  </a:ext>
                </a:extLst>
              </p:cNvPr>
              <p:cNvGrpSpPr/>
              <p:nvPr/>
            </p:nvGrpSpPr>
            <p:grpSpPr>
              <a:xfrm>
                <a:off x="7650559" y="-3694177"/>
                <a:ext cx="769257" cy="6292203"/>
                <a:chOff x="3742221" y="-3694147"/>
                <a:chExt cx="769257" cy="6292203"/>
              </a:xfrm>
            </p:grpSpPr>
            <p:sp>
              <p:nvSpPr>
                <p:cNvPr id="49" name="Trapezoid 5">
                  <a:extLst>
                    <a:ext uri="{FF2B5EF4-FFF2-40B4-BE49-F238E27FC236}">
                      <a16:creationId xmlns:a16="http://schemas.microsoft.com/office/drawing/2014/main" id="{C9CEC4E7-C891-4B7E-9BCC-7C529DCE27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rapezoid 49">
                  <a:extLst>
                    <a:ext uri="{FF2B5EF4-FFF2-40B4-BE49-F238E27FC236}">
                      <a16:creationId xmlns:a16="http://schemas.microsoft.com/office/drawing/2014/main" id="{B379AF17-5870-4F59-84C7-38E9E8970D96}"/>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rapezoid 5">
                  <a:extLst>
                    <a:ext uri="{FF2B5EF4-FFF2-40B4-BE49-F238E27FC236}">
                      <a16:creationId xmlns:a16="http://schemas.microsoft.com/office/drawing/2014/main" id="{5F63EBCA-625A-4287-B9C8-A0FAC8BC93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2" name="Straight Connector 51">
                  <a:extLst>
                    <a:ext uri="{FF2B5EF4-FFF2-40B4-BE49-F238E27FC236}">
                      <a16:creationId xmlns:a16="http://schemas.microsoft.com/office/drawing/2014/main" id="{2287D340-2995-4808-969D-F4A7B2074492}"/>
                    </a:ext>
                  </a:extLst>
                </p:cNvPr>
                <p:cNvCxnSpPr>
                  <a:cxnSpLocks/>
                </p:cNvCxnSpPr>
                <p:nvPr/>
              </p:nvCxnSpPr>
              <p:spPr>
                <a:xfrm flipV="1">
                  <a:off x="4078723" y="-3694147"/>
                  <a:ext cx="0" cy="57237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8" name="Rectangle 47">
                <a:extLst>
                  <a:ext uri="{FF2B5EF4-FFF2-40B4-BE49-F238E27FC236}">
                    <a16:creationId xmlns:a16="http://schemas.microsoft.com/office/drawing/2014/main" id="{73AC7F22-6D8E-42D3-A74D-D927CDAA48F5}"/>
                  </a:ext>
                </a:extLst>
              </p:cNvPr>
              <p:cNvSpPr/>
              <p:nvPr/>
            </p:nvSpPr>
            <p:spPr>
              <a:xfrm>
                <a:off x="4078723" y="3429000"/>
                <a:ext cx="4103770" cy="2101515"/>
              </a:xfrm>
              <a:prstGeom prst="rect">
                <a:avLst/>
              </a:prstGeom>
              <a:gradFill flip="none" rotWithShape="1">
                <a:gsLst>
                  <a:gs pos="0">
                    <a:srgbClr val="FF5050"/>
                  </a:gs>
                  <a:gs pos="100000">
                    <a:srgbClr val="99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3" name="Picture 82">
              <a:extLst>
                <a:ext uri="{FF2B5EF4-FFF2-40B4-BE49-F238E27FC236}">
                  <a16:creationId xmlns:a16="http://schemas.microsoft.com/office/drawing/2014/main" id="{94C29E05-CAE5-4CC2-B501-17F63669A6CC}"/>
                </a:ext>
              </a:extLst>
            </p:cNvPr>
            <p:cNvPicPr>
              <a:picLocks/>
            </p:cNvPicPr>
            <p:nvPr/>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3705663" y="4909263"/>
              <a:ext cx="774814" cy="609442"/>
            </a:xfrm>
            <a:prstGeom prst="rect">
              <a:avLst/>
            </a:prstGeom>
          </p:spPr>
        </p:pic>
        <p:cxnSp>
          <p:nvCxnSpPr>
            <p:cNvPr id="92" name="Straight Connector 91">
              <a:extLst>
                <a:ext uri="{FF2B5EF4-FFF2-40B4-BE49-F238E27FC236}">
                  <a16:creationId xmlns:a16="http://schemas.microsoft.com/office/drawing/2014/main" id="{C4B5F9D6-5045-4D62-ABE3-C47B9BD63AB7}"/>
                </a:ext>
              </a:extLst>
            </p:cNvPr>
            <p:cNvCxnSpPr>
              <a:cxnSpLocks/>
            </p:cNvCxnSpPr>
            <p:nvPr/>
          </p:nvCxnSpPr>
          <p:spPr>
            <a:xfrm>
              <a:off x="2840849" y="5632150"/>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67E22C74-7F82-4D11-8A17-B3F77BC7303B}"/>
                </a:ext>
              </a:extLst>
            </p:cNvPr>
            <p:cNvSpPr txBox="1"/>
            <p:nvPr/>
          </p:nvSpPr>
          <p:spPr>
            <a:xfrm>
              <a:off x="2723907" y="5582093"/>
              <a:ext cx="2837938" cy="1077218"/>
            </a:xfrm>
            <a:prstGeom prst="rect">
              <a:avLst/>
            </a:prstGeom>
            <a:noFill/>
          </p:spPr>
          <p:txBody>
            <a:bodyPr wrap="square" rtlCol="0">
              <a:spAutoFit/>
            </a:bodyPr>
            <a:lstStyle/>
            <a:p>
              <a:pPr algn="ctr"/>
              <a:r>
                <a:rPr lang="en-US" altLang="ar-SA" sz="2000" b="1" dirty="0">
                  <a:solidFill>
                    <a:schemeClr val="bg1"/>
                  </a:solidFill>
                </a:rPr>
                <a:t>Marketing Management Tasks</a:t>
              </a:r>
            </a:p>
            <a:p>
              <a:pPr algn="ctr"/>
              <a:endParaRPr lang="en-US" sz="2400" dirty="0"/>
            </a:p>
          </p:txBody>
        </p:sp>
      </p:grpSp>
      <p:grpSp>
        <p:nvGrpSpPr>
          <p:cNvPr id="100" name="Group 99">
            <a:extLst>
              <a:ext uri="{FF2B5EF4-FFF2-40B4-BE49-F238E27FC236}">
                <a16:creationId xmlns:a16="http://schemas.microsoft.com/office/drawing/2014/main" id="{29E38964-90E5-4B26-99AB-F9B21A0FA236}"/>
              </a:ext>
            </a:extLst>
          </p:cNvPr>
          <p:cNvGrpSpPr/>
          <p:nvPr/>
        </p:nvGrpSpPr>
        <p:grpSpPr>
          <a:xfrm>
            <a:off x="6553667" y="-82226"/>
            <a:ext cx="3538667" cy="6667045"/>
            <a:chOff x="6342190" y="-85108"/>
            <a:chExt cx="3538667" cy="6667045"/>
          </a:xfrm>
        </p:grpSpPr>
        <p:grpSp>
          <p:nvGrpSpPr>
            <p:cNvPr id="57" name="Group 56">
              <a:extLst>
                <a:ext uri="{FF2B5EF4-FFF2-40B4-BE49-F238E27FC236}">
                  <a16:creationId xmlns:a16="http://schemas.microsoft.com/office/drawing/2014/main" id="{A52B4385-BBEC-4FE1-A934-E7F18792A690}"/>
                </a:ext>
              </a:extLst>
            </p:cNvPr>
            <p:cNvGrpSpPr/>
            <p:nvPr/>
          </p:nvGrpSpPr>
          <p:grpSpPr>
            <a:xfrm>
              <a:off x="6342190" y="-85108"/>
              <a:ext cx="3538667" cy="6667045"/>
              <a:chOff x="3489960" y="-3815287"/>
              <a:chExt cx="5212080" cy="9819846"/>
            </a:xfrm>
          </p:grpSpPr>
          <p:sp>
            <p:nvSpPr>
              <p:cNvPr id="58" name="Rectangle 57">
                <a:extLst>
                  <a:ext uri="{FF2B5EF4-FFF2-40B4-BE49-F238E27FC236}">
                    <a16:creationId xmlns:a16="http://schemas.microsoft.com/office/drawing/2014/main" id="{7604B12D-F07C-40C8-B305-C5FF342CAE5C}"/>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C98A615A-9463-4402-86CB-9BA5142CC50B}"/>
                  </a:ext>
                </a:extLst>
              </p:cNvPr>
              <p:cNvGrpSpPr/>
              <p:nvPr/>
            </p:nvGrpSpPr>
            <p:grpSpPr>
              <a:xfrm>
                <a:off x="3742221" y="-3815286"/>
                <a:ext cx="769257" cy="6413342"/>
                <a:chOff x="3742221" y="-3815286"/>
                <a:chExt cx="769257" cy="6413342"/>
              </a:xfrm>
            </p:grpSpPr>
            <p:sp>
              <p:nvSpPr>
                <p:cNvPr id="66" name="Trapezoid 5">
                  <a:extLst>
                    <a:ext uri="{FF2B5EF4-FFF2-40B4-BE49-F238E27FC236}">
                      <a16:creationId xmlns:a16="http://schemas.microsoft.com/office/drawing/2014/main" id="{D8A54EE3-F7F7-47CE-B207-31BD9BCFFB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Trapezoid 66">
                  <a:extLst>
                    <a:ext uri="{FF2B5EF4-FFF2-40B4-BE49-F238E27FC236}">
                      <a16:creationId xmlns:a16="http://schemas.microsoft.com/office/drawing/2014/main" id="{2CBD7C2E-B6B0-43C9-BAF8-5E518582233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Trapezoid 5">
                  <a:extLst>
                    <a:ext uri="{FF2B5EF4-FFF2-40B4-BE49-F238E27FC236}">
                      <a16:creationId xmlns:a16="http://schemas.microsoft.com/office/drawing/2014/main" id="{5E8A4DF5-BDB4-4A5D-B678-36C4858CA5A5}"/>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9" name="Straight Connector 68">
                  <a:extLst>
                    <a:ext uri="{FF2B5EF4-FFF2-40B4-BE49-F238E27FC236}">
                      <a16:creationId xmlns:a16="http://schemas.microsoft.com/office/drawing/2014/main" id="{0256483F-1846-43D4-A94F-EAF3AF9802B4}"/>
                    </a:ext>
                  </a:extLst>
                </p:cNvPr>
                <p:cNvCxnSpPr>
                  <a:cxnSpLocks/>
                </p:cNvCxnSpPr>
                <p:nvPr/>
              </p:nvCxnSpPr>
              <p:spPr>
                <a:xfrm flipV="1">
                  <a:off x="4078723" y="-3815286"/>
                  <a:ext cx="0" cy="58448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B5F5F27A-5E3B-427E-97B7-E3FAF46E7119}"/>
                  </a:ext>
                </a:extLst>
              </p:cNvPr>
              <p:cNvGrpSpPr/>
              <p:nvPr/>
            </p:nvGrpSpPr>
            <p:grpSpPr>
              <a:xfrm>
                <a:off x="7650559" y="-3815287"/>
                <a:ext cx="769257" cy="6413313"/>
                <a:chOff x="3742221" y="-3815257"/>
                <a:chExt cx="769257" cy="6413313"/>
              </a:xfrm>
            </p:grpSpPr>
            <p:sp>
              <p:nvSpPr>
                <p:cNvPr id="62" name="Trapezoid 5">
                  <a:extLst>
                    <a:ext uri="{FF2B5EF4-FFF2-40B4-BE49-F238E27FC236}">
                      <a16:creationId xmlns:a16="http://schemas.microsoft.com/office/drawing/2014/main" id="{12CE7F2C-EDC8-45A6-9E4F-28BBD2567167}"/>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Trapezoid 62">
                  <a:extLst>
                    <a:ext uri="{FF2B5EF4-FFF2-40B4-BE49-F238E27FC236}">
                      <a16:creationId xmlns:a16="http://schemas.microsoft.com/office/drawing/2014/main" id="{75E41551-239D-49B6-BE0D-136E5EA705A8}"/>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Trapezoid 5">
                  <a:extLst>
                    <a:ext uri="{FF2B5EF4-FFF2-40B4-BE49-F238E27FC236}">
                      <a16:creationId xmlns:a16="http://schemas.microsoft.com/office/drawing/2014/main" id="{EFF79EA3-5F87-42F9-9B3A-3DAEEBD9F1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5" name="Straight Connector 64">
                  <a:extLst>
                    <a:ext uri="{FF2B5EF4-FFF2-40B4-BE49-F238E27FC236}">
                      <a16:creationId xmlns:a16="http://schemas.microsoft.com/office/drawing/2014/main" id="{2BB946AD-1277-4AF9-94D1-FE88ECF6CF43}"/>
                    </a:ext>
                  </a:extLst>
                </p:cNvPr>
                <p:cNvCxnSpPr>
                  <a:cxnSpLocks/>
                </p:cNvCxnSpPr>
                <p:nvPr/>
              </p:nvCxnSpPr>
              <p:spPr>
                <a:xfrm flipV="1">
                  <a:off x="4078723" y="-3815257"/>
                  <a:ext cx="0" cy="5844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1" name="Rectangle 60">
                <a:extLst>
                  <a:ext uri="{FF2B5EF4-FFF2-40B4-BE49-F238E27FC236}">
                    <a16:creationId xmlns:a16="http://schemas.microsoft.com/office/drawing/2014/main" id="{DBD7E132-2A0C-4530-8A75-33EC263C904F}"/>
                  </a:ext>
                </a:extLst>
              </p:cNvPr>
              <p:cNvSpPr/>
              <p:nvPr/>
            </p:nvSpPr>
            <p:spPr>
              <a:xfrm>
                <a:off x="4078723" y="3429000"/>
                <a:ext cx="4103770" cy="2101515"/>
              </a:xfrm>
              <a:prstGeom prst="rect">
                <a:avLst/>
              </a:prstGeom>
              <a:gradFill flip="none" rotWithShape="1">
                <a:gsLst>
                  <a:gs pos="0">
                    <a:srgbClr val="006699"/>
                  </a:gs>
                  <a:gs pos="100000">
                    <a:srgbClr val="0033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4" name="Picture 83">
              <a:extLst>
                <a:ext uri="{FF2B5EF4-FFF2-40B4-BE49-F238E27FC236}">
                  <a16:creationId xmlns:a16="http://schemas.microsoft.com/office/drawing/2014/main" id="{91CB42FB-AEBE-43B7-B533-BE4A269E9152}"/>
                </a:ext>
              </a:extLst>
            </p:cNvPr>
            <p:cNvPicPr>
              <a:picLocks/>
            </p:cNvPicPr>
            <p:nvPr/>
          </p:nvPicPr>
          <p:blipFill>
            <a:blip r:embed="rId5">
              <a:extLst>
                <a:ext uri="{BEBA8EAE-BF5A-486C-A8C5-ECC9F3942E4B}">
                  <a14:imgProps xmlns:a14="http://schemas.microsoft.com/office/drawing/2010/main">
                    <a14:imgLayer r:embed="rId6">
                      <a14:imgEffect>
                        <a14:brightnessContrast bright="100000"/>
                      </a14:imgEffect>
                    </a14:imgLayer>
                  </a14:imgProps>
                </a:ext>
              </a:extLst>
            </a:blip>
            <a:stretch>
              <a:fillRect/>
            </a:stretch>
          </p:blipFill>
          <p:spPr>
            <a:xfrm>
              <a:off x="7769735" y="4944990"/>
              <a:ext cx="678676" cy="560334"/>
            </a:xfrm>
            <a:prstGeom prst="rect">
              <a:avLst/>
            </a:prstGeom>
          </p:spPr>
        </p:pic>
        <p:cxnSp>
          <p:nvCxnSpPr>
            <p:cNvPr id="94" name="Straight Connector 93">
              <a:extLst>
                <a:ext uri="{FF2B5EF4-FFF2-40B4-BE49-F238E27FC236}">
                  <a16:creationId xmlns:a16="http://schemas.microsoft.com/office/drawing/2014/main" id="{332FA913-9898-42EB-A5AC-51DE6CB4E154}"/>
                </a:ext>
              </a:extLst>
            </p:cNvPr>
            <p:cNvCxnSpPr>
              <a:cxnSpLocks/>
            </p:cNvCxnSpPr>
            <p:nvPr/>
          </p:nvCxnSpPr>
          <p:spPr>
            <a:xfrm>
              <a:off x="6825276" y="5687816"/>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28558C11-7B9C-4062-92D1-35E8EB9C2213}"/>
                </a:ext>
              </a:extLst>
            </p:cNvPr>
            <p:cNvSpPr txBox="1"/>
            <p:nvPr/>
          </p:nvSpPr>
          <p:spPr>
            <a:xfrm>
              <a:off x="6769857" y="5585620"/>
              <a:ext cx="2698236" cy="707886"/>
            </a:xfrm>
            <a:prstGeom prst="rect">
              <a:avLst/>
            </a:prstGeom>
            <a:noFill/>
          </p:spPr>
          <p:txBody>
            <a:bodyPr wrap="square" rtlCol="0">
              <a:spAutoFit/>
            </a:bodyPr>
            <a:lstStyle/>
            <a:p>
              <a:pPr lvl="0" algn="ctr"/>
              <a:r>
                <a:rPr lang="en-US" sz="2000" b="1" dirty="0">
                  <a:solidFill>
                    <a:schemeClr val="bg1"/>
                  </a:solidFill>
                </a:rPr>
                <a:t>Explain the marketing functions</a:t>
              </a:r>
              <a:endParaRPr lang="ar-SA" sz="2000" dirty="0">
                <a:solidFill>
                  <a:schemeClr val="bg1"/>
                </a:solidFill>
              </a:endParaRPr>
            </a:p>
          </p:txBody>
        </p:sp>
      </p:grpSp>
      <p:grpSp>
        <p:nvGrpSpPr>
          <p:cNvPr id="96" name="Group 95">
            <a:extLst>
              <a:ext uri="{FF2B5EF4-FFF2-40B4-BE49-F238E27FC236}">
                <a16:creationId xmlns:a16="http://schemas.microsoft.com/office/drawing/2014/main" id="{9F9754A6-E2AA-4CC0-ABD8-3D6840F2DA7E}"/>
              </a:ext>
            </a:extLst>
          </p:cNvPr>
          <p:cNvGrpSpPr/>
          <p:nvPr/>
        </p:nvGrpSpPr>
        <p:grpSpPr>
          <a:xfrm>
            <a:off x="526728" y="235404"/>
            <a:ext cx="3538667" cy="3543331"/>
            <a:chOff x="344564" y="-1"/>
            <a:chExt cx="3538667" cy="3543331"/>
          </a:xfrm>
        </p:grpSpPr>
        <p:grpSp>
          <p:nvGrpSpPr>
            <p:cNvPr id="17" name="Group 16">
              <a:extLst>
                <a:ext uri="{FF2B5EF4-FFF2-40B4-BE49-F238E27FC236}">
                  <a16:creationId xmlns:a16="http://schemas.microsoft.com/office/drawing/2014/main" id="{36AED0BD-6C5E-47A8-B2E1-06CB035814BA}"/>
                </a:ext>
              </a:extLst>
            </p:cNvPr>
            <p:cNvGrpSpPr/>
            <p:nvPr/>
          </p:nvGrpSpPr>
          <p:grpSpPr>
            <a:xfrm>
              <a:off x="344564" y="-1"/>
              <a:ext cx="3538667" cy="3543331"/>
              <a:chOff x="3489960" y="785610"/>
              <a:chExt cx="5212080" cy="5218949"/>
            </a:xfrm>
          </p:grpSpPr>
          <p:sp>
            <p:nvSpPr>
              <p:cNvPr id="4" name="Rectangle 3">
                <a:extLst>
                  <a:ext uri="{FF2B5EF4-FFF2-40B4-BE49-F238E27FC236}">
                    <a16:creationId xmlns:a16="http://schemas.microsoft.com/office/drawing/2014/main" id="{F6C0ED43-FEAC-47CD-AB53-98A463C2516A}"/>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1CD02EA0-6460-4880-9E8B-447DF37FC479}"/>
                  </a:ext>
                </a:extLst>
              </p:cNvPr>
              <p:cNvGrpSpPr/>
              <p:nvPr/>
            </p:nvGrpSpPr>
            <p:grpSpPr>
              <a:xfrm>
                <a:off x="3742221" y="785610"/>
                <a:ext cx="769257" cy="1812446"/>
                <a:chOff x="3742221" y="785610"/>
                <a:chExt cx="769257" cy="1812446"/>
              </a:xfrm>
            </p:grpSpPr>
            <p:sp>
              <p:nvSpPr>
                <p:cNvPr id="6" name="Trapezoid 5">
                  <a:extLst>
                    <a:ext uri="{FF2B5EF4-FFF2-40B4-BE49-F238E27FC236}">
                      <a16:creationId xmlns:a16="http://schemas.microsoft.com/office/drawing/2014/main" id="{38192462-40B9-4D58-B9CE-A7E527F729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rapezoid 4">
                  <a:extLst>
                    <a:ext uri="{FF2B5EF4-FFF2-40B4-BE49-F238E27FC236}">
                      <a16:creationId xmlns:a16="http://schemas.microsoft.com/office/drawing/2014/main" id="{FE52FA70-D914-4089-A0CA-E88D4433064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rapezoid 5">
                  <a:extLst>
                    <a:ext uri="{FF2B5EF4-FFF2-40B4-BE49-F238E27FC236}">
                      <a16:creationId xmlns:a16="http://schemas.microsoft.com/office/drawing/2014/main" id="{1BB3CAD0-BCAE-438A-B9A3-BE218C7F2B38}"/>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9FCEE203-51B1-4B55-A5AA-7CC9ED7C4ECA}"/>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26C0B53B-A3B4-41FD-91AD-9C9AA1DDAA01}"/>
                  </a:ext>
                </a:extLst>
              </p:cNvPr>
              <p:cNvGrpSpPr/>
              <p:nvPr/>
            </p:nvGrpSpPr>
            <p:grpSpPr>
              <a:xfrm>
                <a:off x="7650559" y="785610"/>
                <a:ext cx="769257" cy="1812416"/>
                <a:chOff x="3742221" y="785640"/>
                <a:chExt cx="769257" cy="1812416"/>
              </a:xfrm>
            </p:grpSpPr>
            <p:sp>
              <p:nvSpPr>
                <p:cNvPr id="12" name="Trapezoid 5">
                  <a:extLst>
                    <a:ext uri="{FF2B5EF4-FFF2-40B4-BE49-F238E27FC236}">
                      <a16:creationId xmlns:a16="http://schemas.microsoft.com/office/drawing/2014/main" id="{F874A9BC-684B-4C01-A7C6-048897A37C3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rapezoid 12">
                  <a:extLst>
                    <a:ext uri="{FF2B5EF4-FFF2-40B4-BE49-F238E27FC236}">
                      <a16:creationId xmlns:a16="http://schemas.microsoft.com/office/drawing/2014/main" id="{65127957-ADCB-4BBE-B167-98C68D9B498D}"/>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rapezoid 5">
                  <a:extLst>
                    <a:ext uri="{FF2B5EF4-FFF2-40B4-BE49-F238E27FC236}">
                      <a16:creationId xmlns:a16="http://schemas.microsoft.com/office/drawing/2014/main" id="{D6D1F57F-3874-41E3-8C9F-794B2F720E5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625CE55D-7B7B-49A3-963B-C0698B38CBF2}"/>
                    </a:ext>
                  </a:extLst>
                </p:cNvPr>
                <p:cNvCxnSpPr>
                  <a:cxnSpLocks/>
                </p:cNvCxnSpPr>
                <p:nvPr/>
              </p:nvCxnSpPr>
              <p:spPr>
                <a:xfrm flipV="1">
                  <a:off x="4078723" y="785640"/>
                  <a:ext cx="0" cy="12439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AF386CF5-AA76-45C1-9E24-6AC5CC90D948}"/>
                  </a:ext>
                </a:extLst>
              </p:cNvPr>
              <p:cNvSpPr/>
              <p:nvPr/>
            </p:nvSpPr>
            <p:spPr>
              <a:xfrm>
                <a:off x="4078723" y="3429000"/>
                <a:ext cx="4103770" cy="2101515"/>
              </a:xfrm>
              <a:prstGeom prst="rect">
                <a:avLst/>
              </a:prstGeom>
              <a:gradFill flip="none" rotWithShape="1">
                <a:gsLst>
                  <a:gs pos="0">
                    <a:srgbClr val="FFCC00"/>
                  </a:gs>
                  <a:gs pos="100000">
                    <a:srgbClr val="FF99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0" name="Picture 79">
              <a:extLst>
                <a:ext uri="{FF2B5EF4-FFF2-40B4-BE49-F238E27FC236}">
                  <a16:creationId xmlns:a16="http://schemas.microsoft.com/office/drawing/2014/main" id="{DCB8D5E9-A1CF-4937-B2AD-EDB516393997}"/>
                </a:ext>
              </a:extLst>
            </p:cNvPr>
            <p:cNvPicPr>
              <a:picLocks/>
            </p:cNvPicPr>
            <p:nvPr/>
          </p:nvPicPr>
          <p:blipFill>
            <a:blip r:embed="rId7">
              <a:extLst>
                <a:ext uri="{BEBA8EAE-BF5A-486C-A8C5-ECC9F3942E4B}">
                  <a14:imgProps xmlns:a14="http://schemas.microsoft.com/office/drawing/2010/main">
                    <a14:imgLayer r:embed="rId8">
                      <a14:imgEffect>
                        <a14:brightnessContrast bright="100000"/>
                      </a14:imgEffect>
                    </a14:imgLayer>
                  </a14:imgProps>
                </a:ext>
              </a:extLst>
            </a:blip>
            <a:stretch>
              <a:fillRect/>
            </a:stretch>
          </p:blipFill>
          <p:spPr>
            <a:xfrm>
              <a:off x="1664390" y="1793396"/>
              <a:ext cx="798269" cy="661837"/>
            </a:xfrm>
            <a:prstGeom prst="rect">
              <a:avLst/>
            </a:prstGeom>
          </p:spPr>
        </p:pic>
        <p:cxnSp>
          <p:nvCxnSpPr>
            <p:cNvPr id="86" name="Straight Connector 85">
              <a:extLst>
                <a:ext uri="{FF2B5EF4-FFF2-40B4-BE49-F238E27FC236}">
                  <a16:creationId xmlns:a16="http://schemas.microsoft.com/office/drawing/2014/main" id="{96DBE226-7C1F-4373-86FB-C69805111341}"/>
                </a:ext>
              </a:extLst>
            </p:cNvPr>
            <p:cNvCxnSpPr>
              <a:cxnSpLocks/>
            </p:cNvCxnSpPr>
            <p:nvPr/>
          </p:nvCxnSpPr>
          <p:spPr>
            <a:xfrm>
              <a:off x="819197" y="2508088"/>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TextBox 86">
              <a:extLst>
                <a:ext uri="{FF2B5EF4-FFF2-40B4-BE49-F238E27FC236}">
                  <a16:creationId xmlns:a16="http://schemas.microsoft.com/office/drawing/2014/main" id="{5856FDD3-0D16-49F0-A39A-3B3B57CD31FC}"/>
                </a:ext>
              </a:extLst>
            </p:cNvPr>
            <p:cNvSpPr txBox="1"/>
            <p:nvPr/>
          </p:nvSpPr>
          <p:spPr>
            <a:xfrm>
              <a:off x="844935" y="2483402"/>
              <a:ext cx="2733690" cy="707886"/>
            </a:xfrm>
            <a:prstGeom prst="rect">
              <a:avLst/>
            </a:prstGeom>
            <a:noFill/>
          </p:spPr>
          <p:txBody>
            <a:bodyPr wrap="square" rtlCol="0">
              <a:spAutoFit/>
            </a:bodyPr>
            <a:lstStyle/>
            <a:p>
              <a:pPr lvl="0" algn="ctr"/>
              <a:r>
                <a:rPr lang="en-US" sz="2000" b="1" dirty="0"/>
                <a:t>Marketing Management</a:t>
              </a:r>
              <a:endParaRPr lang="ar-SA" sz="2000" dirty="0"/>
            </a:p>
          </p:txBody>
        </p:sp>
      </p:grpSp>
      <p:grpSp>
        <p:nvGrpSpPr>
          <p:cNvPr id="98" name="Group 97">
            <a:extLst>
              <a:ext uri="{FF2B5EF4-FFF2-40B4-BE49-F238E27FC236}">
                <a16:creationId xmlns:a16="http://schemas.microsoft.com/office/drawing/2014/main" id="{A3AC1D77-D502-48FA-BEC3-AD772CFE3A9D}"/>
              </a:ext>
            </a:extLst>
          </p:cNvPr>
          <p:cNvGrpSpPr/>
          <p:nvPr/>
        </p:nvGrpSpPr>
        <p:grpSpPr>
          <a:xfrm>
            <a:off x="6155480" y="210673"/>
            <a:ext cx="5249831" cy="3551162"/>
            <a:chOff x="8619680" y="0"/>
            <a:chExt cx="5249831" cy="3551162"/>
          </a:xfrm>
        </p:grpSpPr>
        <p:grpSp>
          <p:nvGrpSpPr>
            <p:cNvPr id="31" name="Group 30">
              <a:extLst>
                <a:ext uri="{FF2B5EF4-FFF2-40B4-BE49-F238E27FC236}">
                  <a16:creationId xmlns:a16="http://schemas.microsoft.com/office/drawing/2014/main" id="{35D258EA-A1EE-4B3E-A607-935A699ED61B}"/>
                </a:ext>
              </a:extLst>
            </p:cNvPr>
            <p:cNvGrpSpPr/>
            <p:nvPr/>
          </p:nvGrpSpPr>
          <p:grpSpPr>
            <a:xfrm>
              <a:off x="8619680" y="0"/>
              <a:ext cx="5249831" cy="3551162"/>
              <a:chOff x="3742221" y="785611"/>
              <a:chExt cx="7732442" cy="5230484"/>
            </a:xfrm>
          </p:grpSpPr>
          <p:sp>
            <p:nvSpPr>
              <p:cNvPr id="32" name="Rectangle 31">
                <a:extLst>
                  <a:ext uri="{FF2B5EF4-FFF2-40B4-BE49-F238E27FC236}">
                    <a16:creationId xmlns:a16="http://schemas.microsoft.com/office/drawing/2014/main" id="{1BFD6C84-C8DE-4F0C-B9EA-92B44F87F962}"/>
                  </a:ext>
                </a:extLst>
              </p:cNvPr>
              <p:cNvSpPr/>
              <p:nvPr/>
            </p:nvSpPr>
            <p:spPr>
              <a:xfrm>
                <a:off x="6262583" y="2449935"/>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7EFEA0AB-8D33-4CC5-8F14-606D27BB1396}"/>
                  </a:ext>
                </a:extLst>
              </p:cNvPr>
              <p:cNvGrpSpPr/>
              <p:nvPr/>
            </p:nvGrpSpPr>
            <p:grpSpPr>
              <a:xfrm>
                <a:off x="3742221" y="785612"/>
                <a:ext cx="769257" cy="1812444"/>
                <a:chOff x="3742221" y="785612"/>
                <a:chExt cx="769257" cy="1812444"/>
              </a:xfrm>
            </p:grpSpPr>
            <p:sp>
              <p:nvSpPr>
                <p:cNvPr id="40" name="Trapezoid 5">
                  <a:extLst>
                    <a:ext uri="{FF2B5EF4-FFF2-40B4-BE49-F238E27FC236}">
                      <a16:creationId xmlns:a16="http://schemas.microsoft.com/office/drawing/2014/main" id="{56948E63-35A3-4E66-985D-6F3FB8DBAB09}"/>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rapezoid 40">
                  <a:extLst>
                    <a:ext uri="{FF2B5EF4-FFF2-40B4-BE49-F238E27FC236}">
                      <a16:creationId xmlns:a16="http://schemas.microsoft.com/office/drawing/2014/main" id="{2C9C47E0-B908-4285-AA1E-23F7BE8F8EC5}"/>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rapezoid 5">
                  <a:extLst>
                    <a:ext uri="{FF2B5EF4-FFF2-40B4-BE49-F238E27FC236}">
                      <a16:creationId xmlns:a16="http://schemas.microsoft.com/office/drawing/2014/main" id="{F7460C91-C685-400B-9060-3197F60D31E6}"/>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2722EE4A-01ED-4638-BA3D-8C249112106F}"/>
                    </a:ext>
                  </a:extLst>
                </p:cNvPr>
                <p:cNvCxnSpPr>
                  <a:cxnSpLocks/>
                </p:cNvCxnSpPr>
                <p:nvPr/>
              </p:nvCxnSpPr>
              <p:spPr>
                <a:xfrm flipV="1">
                  <a:off x="4078723" y="785612"/>
                  <a:ext cx="0" cy="1244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33CA2CA-3ED8-4C42-9B4E-922AB22E2303}"/>
                  </a:ext>
                </a:extLst>
              </p:cNvPr>
              <p:cNvGrpSpPr/>
              <p:nvPr/>
            </p:nvGrpSpPr>
            <p:grpSpPr>
              <a:xfrm>
                <a:off x="7650559" y="785611"/>
                <a:ext cx="769257" cy="1812415"/>
                <a:chOff x="3742221" y="785641"/>
                <a:chExt cx="769257" cy="1812415"/>
              </a:xfrm>
            </p:grpSpPr>
            <p:sp>
              <p:nvSpPr>
                <p:cNvPr id="36" name="Trapezoid 5">
                  <a:extLst>
                    <a:ext uri="{FF2B5EF4-FFF2-40B4-BE49-F238E27FC236}">
                      <a16:creationId xmlns:a16="http://schemas.microsoft.com/office/drawing/2014/main" id="{E81422B0-01FF-49D1-A70F-096A571AEF6E}"/>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rapezoid 36">
                  <a:extLst>
                    <a:ext uri="{FF2B5EF4-FFF2-40B4-BE49-F238E27FC236}">
                      <a16:creationId xmlns:a16="http://schemas.microsoft.com/office/drawing/2014/main" id="{3E9972C9-3F4E-4AE2-95C4-75F8B056622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rapezoid 5">
                  <a:extLst>
                    <a:ext uri="{FF2B5EF4-FFF2-40B4-BE49-F238E27FC236}">
                      <a16:creationId xmlns:a16="http://schemas.microsoft.com/office/drawing/2014/main" id="{D2D57488-B895-4819-AF66-AB5486B21FC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9" name="Straight Connector 38">
                  <a:extLst>
                    <a:ext uri="{FF2B5EF4-FFF2-40B4-BE49-F238E27FC236}">
                      <a16:creationId xmlns:a16="http://schemas.microsoft.com/office/drawing/2014/main" id="{D74FBC18-1642-4FCA-8785-82B3E50ABD72}"/>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1A59E8CA-90B4-4186-AD24-46AB916AA2EF}"/>
                  </a:ext>
                </a:extLst>
              </p:cNvPr>
              <p:cNvSpPr/>
              <p:nvPr/>
            </p:nvSpPr>
            <p:spPr>
              <a:xfrm>
                <a:off x="6899764" y="3316400"/>
                <a:ext cx="4103770" cy="2101514"/>
              </a:xfrm>
              <a:prstGeom prst="rect">
                <a:avLst/>
              </a:prstGeom>
              <a:gradFill flip="none" rotWithShape="1">
                <a:gsLst>
                  <a:gs pos="0">
                    <a:srgbClr val="00CC99"/>
                  </a:gs>
                  <a:gs pos="100000">
                    <a:srgbClr val="0066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grpSp>
        <p:pic>
          <p:nvPicPr>
            <p:cNvPr id="82" name="Picture 81">
              <a:extLst>
                <a:ext uri="{FF2B5EF4-FFF2-40B4-BE49-F238E27FC236}">
                  <a16:creationId xmlns:a16="http://schemas.microsoft.com/office/drawing/2014/main" id="{99BF6366-6EAE-4479-8AC4-BFFC62AF6A4C}"/>
                </a:ext>
              </a:extLst>
            </p:cNvPr>
            <p:cNvPicPr>
              <a:picLocks/>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Lst>
            </a:blip>
            <a:stretch>
              <a:fillRect/>
            </a:stretch>
          </p:blipFill>
          <p:spPr>
            <a:xfrm>
              <a:off x="11742971" y="1724601"/>
              <a:ext cx="722164" cy="631435"/>
            </a:xfrm>
            <a:prstGeom prst="rect">
              <a:avLst/>
            </a:prstGeom>
          </p:spPr>
        </p:pic>
        <p:cxnSp>
          <p:nvCxnSpPr>
            <p:cNvPr id="90" name="Straight Connector 89">
              <a:extLst>
                <a:ext uri="{FF2B5EF4-FFF2-40B4-BE49-F238E27FC236}">
                  <a16:creationId xmlns:a16="http://schemas.microsoft.com/office/drawing/2014/main" id="{F9762E18-006D-43C7-89F3-208AA70BDFCF}"/>
                </a:ext>
              </a:extLst>
            </p:cNvPr>
            <p:cNvCxnSpPr>
              <a:cxnSpLocks/>
            </p:cNvCxnSpPr>
            <p:nvPr/>
          </p:nvCxnSpPr>
          <p:spPr>
            <a:xfrm>
              <a:off x="8965513" y="2483402"/>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232F3CD5-C64E-4EF2-922F-F9D9199665F9}"/>
                </a:ext>
              </a:extLst>
            </p:cNvPr>
            <p:cNvSpPr txBox="1"/>
            <p:nvPr/>
          </p:nvSpPr>
          <p:spPr>
            <a:xfrm>
              <a:off x="10680047" y="2518189"/>
              <a:ext cx="2680526" cy="461665"/>
            </a:xfrm>
            <a:prstGeom prst="rect">
              <a:avLst/>
            </a:prstGeom>
            <a:noFill/>
          </p:spPr>
          <p:txBody>
            <a:bodyPr wrap="square" rtlCol="0">
              <a:spAutoFit/>
            </a:bodyPr>
            <a:lstStyle/>
            <a:p>
              <a:pPr lvl="0" algn="ctr"/>
              <a:r>
                <a:rPr lang="en-US" sz="2400" b="1" dirty="0"/>
                <a:t>What is Marketing?</a:t>
              </a:r>
              <a:endParaRPr lang="ar-SA" sz="2400" dirty="0"/>
            </a:p>
          </p:txBody>
        </p:sp>
      </p:grpSp>
      <p:sp>
        <p:nvSpPr>
          <p:cNvPr id="101" name="Title 1"/>
          <p:cNvSpPr>
            <a:spLocks noGrp="1"/>
          </p:cNvSpPr>
          <p:nvPr>
            <p:ph type="title"/>
          </p:nvPr>
        </p:nvSpPr>
        <p:spPr>
          <a:xfrm>
            <a:off x="3138382" y="265643"/>
            <a:ext cx="8848693" cy="535531"/>
          </a:xfr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dirty="0">
                <a:solidFill>
                  <a:schemeClr val="bg1"/>
                </a:solidFill>
                <a:latin typeface="Times New Roman" panose="02020603050405020304" pitchFamily="18" charset="0"/>
                <a:ea typeface="+mn-ea"/>
                <a:cs typeface="Times New Roman" panose="02020603050405020304" pitchFamily="18" charset="0"/>
              </a:rPr>
              <a:t>Learning Outcomes</a:t>
            </a:r>
          </a:p>
        </p:txBody>
      </p:sp>
      <p:pic>
        <p:nvPicPr>
          <p:cNvPr id="103"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27" y="214809"/>
            <a:ext cx="2954655" cy="669284"/>
          </a:xfrm>
          <a:prstGeom prst="rect">
            <a:avLst/>
          </a:prstGeom>
        </p:spPr>
      </p:pic>
      <p:grpSp>
        <p:nvGrpSpPr>
          <p:cNvPr id="72" name="Group 71">
            <a:extLst>
              <a:ext uri="{FF2B5EF4-FFF2-40B4-BE49-F238E27FC236}">
                <a16:creationId xmlns:a16="http://schemas.microsoft.com/office/drawing/2014/main" id="{D6D0F8FB-7325-45BB-A1A1-0C6DD38DAB05}"/>
              </a:ext>
            </a:extLst>
          </p:cNvPr>
          <p:cNvGrpSpPr/>
          <p:nvPr/>
        </p:nvGrpSpPr>
        <p:grpSpPr>
          <a:xfrm>
            <a:off x="4257218" y="253542"/>
            <a:ext cx="3538667" cy="3543331"/>
            <a:chOff x="4396487" y="-1"/>
            <a:chExt cx="3538667" cy="3543331"/>
          </a:xfrm>
        </p:grpSpPr>
        <p:grpSp>
          <p:nvGrpSpPr>
            <p:cNvPr id="73" name="Group 72">
              <a:extLst>
                <a:ext uri="{FF2B5EF4-FFF2-40B4-BE49-F238E27FC236}">
                  <a16:creationId xmlns:a16="http://schemas.microsoft.com/office/drawing/2014/main" id="{53525E92-5566-42EB-863E-164AC3420A8C}"/>
                </a:ext>
              </a:extLst>
            </p:cNvPr>
            <p:cNvGrpSpPr/>
            <p:nvPr/>
          </p:nvGrpSpPr>
          <p:grpSpPr>
            <a:xfrm>
              <a:off x="4396487" y="-1"/>
              <a:ext cx="3538667" cy="3543331"/>
              <a:chOff x="3489960" y="785610"/>
              <a:chExt cx="5212080" cy="5218949"/>
            </a:xfrm>
          </p:grpSpPr>
          <p:sp>
            <p:nvSpPr>
              <p:cNvPr id="77" name="Rectangle 76">
                <a:extLst>
                  <a:ext uri="{FF2B5EF4-FFF2-40B4-BE49-F238E27FC236}">
                    <a16:creationId xmlns:a16="http://schemas.microsoft.com/office/drawing/2014/main" id="{5703365E-DCF4-43D7-952B-AB337DF9984A}"/>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8" name="Group 77">
                <a:extLst>
                  <a:ext uri="{FF2B5EF4-FFF2-40B4-BE49-F238E27FC236}">
                    <a16:creationId xmlns:a16="http://schemas.microsoft.com/office/drawing/2014/main" id="{6781DD38-C17B-4503-979E-78F73018FAA1}"/>
                  </a:ext>
                </a:extLst>
              </p:cNvPr>
              <p:cNvGrpSpPr/>
              <p:nvPr/>
            </p:nvGrpSpPr>
            <p:grpSpPr>
              <a:xfrm>
                <a:off x="3742221" y="785610"/>
                <a:ext cx="769257" cy="1812446"/>
                <a:chOff x="3742221" y="785610"/>
                <a:chExt cx="769257" cy="1812446"/>
              </a:xfrm>
            </p:grpSpPr>
            <p:sp>
              <p:nvSpPr>
                <p:cNvPr id="102" name="Trapezoid 5">
                  <a:extLst>
                    <a:ext uri="{FF2B5EF4-FFF2-40B4-BE49-F238E27FC236}">
                      <a16:creationId xmlns:a16="http://schemas.microsoft.com/office/drawing/2014/main" id="{A4E20D23-1233-4635-BC65-3867BA32548D}"/>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Trapezoid 103">
                  <a:extLst>
                    <a:ext uri="{FF2B5EF4-FFF2-40B4-BE49-F238E27FC236}">
                      <a16:creationId xmlns:a16="http://schemas.microsoft.com/office/drawing/2014/main" id="{D32DE96E-2168-4D01-874D-7C1B5E72ECD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Trapezoid 5">
                  <a:extLst>
                    <a:ext uri="{FF2B5EF4-FFF2-40B4-BE49-F238E27FC236}">
                      <a16:creationId xmlns:a16="http://schemas.microsoft.com/office/drawing/2014/main" id="{17D8C547-C5CD-447F-8742-A8D6E400C1BA}"/>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6" name="Straight Connector 105">
                  <a:extLst>
                    <a:ext uri="{FF2B5EF4-FFF2-40B4-BE49-F238E27FC236}">
                      <a16:creationId xmlns:a16="http://schemas.microsoft.com/office/drawing/2014/main" id="{DBBA412D-A0F4-47A2-B69D-9C01BB4F7906}"/>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202DA8A6-7CB3-406B-8FD8-BFD9DCFA40CE}"/>
                  </a:ext>
                </a:extLst>
              </p:cNvPr>
              <p:cNvGrpSpPr/>
              <p:nvPr/>
            </p:nvGrpSpPr>
            <p:grpSpPr>
              <a:xfrm>
                <a:off x="7650559" y="785611"/>
                <a:ext cx="769257" cy="1812415"/>
                <a:chOff x="3742221" y="785641"/>
                <a:chExt cx="769257" cy="1812415"/>
              </a:xfrm>
            </p:grpSpPr>
            <p:sp>
              <p:nvSpPr>
                <p:cNvPr id="85" name="Trapezoid 5">
                  <a:extLst>
                    <a:ext uri="{FF2B5EF4-FFF2-40B4-BE49-F238E27FC236}">
                      <a16:creationId xmlns:a16="http://schemas.microsoft.com/office/drawing/2014/main" id="{2D42CBEC-59E0-4F43-B66A-BC36E51726A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Trapezoid 87">
                  <a:extLst>
                    <a:ext uri="{FF2B5EF4-FFF2-40B4-BE49-F238E27FC236}">
                      <a16:creationId xmlns:a16="http://schemas.microsoft.com/office/drawing/2014/main" id="{428301F7-4A15-41FE-814E-8A4BD90C50C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Trapezoid 5">
                  <a:extLst>
                    <a:ext uri="{FF2B5EF4-FFF2-40B4-BE49-F238E27FC236}">
                      <a16:creationId xmlns:a16="http://schemas.microsoft.com/office/drawing/2014/main" id="{D5DBEC18-284C-475D-A017-7424505FB429}"/>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7" name="Straight Connector 96">
                  <a:extLst>
                    <a:ext uri="{FF2B5EF4-FFF2-40B4-BE49-F238E27FC236}">
                      <a16:creationId xmlns:a16="http://schemas.microsoft.com/office/drawing/2014/main" id="{241747D3-A823-43B3-836A-ADC29574D6D6}"/>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1" name="Rectangle 80">
                <a:extLst>
                  <a:ext uri="{FF2B5EF4-FFF2-40B4-BE49-F238E27FC236}">
                    <a16:creationId xmlns:a16="http://schemas.microsoft.com/office/drawing/2014/main" id="{F48FCDCD-4DDC-4646-B4DD-10E8764A67D8}"/>
                  </a:ext>
                </a:extLst>
              </p:cNvPr>
              <p:cNvSpPr/>
              <p:nvPr/>
            </p:nvSpPr>
            <p:spPr>
              <a:xfrm>
                <a:off x="4078723" y="3429000"/>
                <a:ext cx="4103770" cy="2101515"/>
              </a:xfrm>
              <a:prstGeom prst="rect">
                <a:avLst/>
              </a:prstGeom>
              <a:gradFill flip="none" rotWithShape="1">
                <a:gsLst>
                  <a:gs pos="0">
                    <a:srgbClr val="FF00FF"/>
                  </a:gs>
                  <a:gs pos="100000">
                    <a:srgbClr val="80008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4" name="Picture 73">
              <a:extLst>
                <a:ext uri="{FF2B5EF4-FFF2-40B4-BE49-F238E27FC236}">
                  <a16:creationId xmlns:a16="http://schemas.microsoft.com/office/drawing/2014/main" id="{349482ED-697E-44FF-8A04-4D29637094FB}"/>
                </a:ext>
              </a:extLst>
            </p:cNvPr>
            <p:cNvPicPr>
              <a:picLocks/>
            </p:cNvPicPr>
            <p:nvPr/>
          </p:nvPicPr>
          <p:blipFill>
            <a:blip r:embed="rId12">
              <a:extLst>
                <a:ext uri="{BEBA8EAE-BF5A-486C-A8C5-ECC9F3942E4B}">
                  <a14:imgProps xmlns:a14="http://schemas.microsoft.com/office/drawing/2010/main">
                    <a14:imgLayer r:embed="rId13">
                      <a14:imgEffect>
                        <a14:brightnessContrast bright="100000"/>
                      </a14:imgEffect>
                    </a14:imgLayer>
                  </a14:imgProps>
                </a:ext>
              </a:extLst>
            </a:blip>
            <a:stretch>
              <a:fillRect/>
            </a:stretch>
          </p:blipFill>
          <p:spPr>
            <a:xfrm>
              <a:off x="5716172" y="1806589"/>
              <a:ext cx="826441" cy="676813"/>
            </a:xfrm>
            <a:prstGeom prst="rect">
              <a:avLst/>
            </a:prstGeom>
          </p:spPr>
        </p:pic>
        <p:cxnSp>
          <p:nvCxnSpPr>
            <p:cNvPr id="75" name="Straight Connector 74">
              <a:extLst>
                <a:ext uri="{FF2B5EF4-FFF2-40B4-BE49-F238E27FC236}">
                  <a16:creationId xmlns:a16="http://schemas.microsoft.com/office/drawing/2014/main" id="{7BC59CD2-7F57-449A-A074-4CE3372420F6}"/>
                </a:ext>
              </a:extLst>
            </p:cNvPr>
            <p:cNvCxnSpPr>
              <a:cxnSpLocks/>
            </p:cNvCxnSpPr>
            <p:nvPr/>
          </p:nvCxnSpPr>
          <p:spPr>
            <a:xfrm>
              <a:off x="4964681" y="2495094"/>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E3880E86-8CC3-40CD-900B-306EA9DD8A20}"/>
                </a:ext>
              </a:extLst>
            </p:cNvPr>
            <p:cNvSpPr txBox="1"/>
            <p:nvPr/>
          </p:nvSpPr>
          <p:spPr>
            <a:xfrm>
              <a:off x="4747139" y="2632585"/>
              <a:ext cx="3127637" cy="461665"/>
            </a:xfrm>
            <a:prstGeom prst="rect">
              <a:avLst/>
            </a:prstGeom>
            <a:noFill/>
          </p:spPr>
          <p:txBody>
            <a:bodyPr wrap="square" rtlCol="0">
              <a:spAutoFit/>
            </a:bodyPr>
            <a:lstStyle/>
            <a:p>
              <a:pPr lvl="0" algn="ctr"/>
              <a:r>
                <a:rPr lang="en-US" sz="2400" b="1" dirty="0"/>
                <a:t>What is Marketing?</a:t>
              </a:r>
              <a:endParaRPr lang="ar-SA" sz="2400" dirty="0"/>
            </a:p>
          </p:txBody>
        </p:sp>
      </p:grpSp>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5812"/>
    </mc:Choice>
    <mc:Fallback xmlns="">
      <p:transition spd="slow" advTm="5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wipe(up)">
                                      <p:cBhvr>
                                        <p:cTn id="7" dur="500"/>
                                        <p:tgtEl>
                                          <p:spTgt spid="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wipe(up)">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00"/>
                                        </p:tgtEl>
                                        <p:attrNameLst>
                                          <p:attrName>style.visibility</p:attrName>
                                        </p:attrNameLst>
                                      </p:cBhvr>
                                      <p:to>
                                        <p:strVal val="visible"/>
                                      </p:to>
                                    </p:set>
                                    <p:animEffect transition="in" filter="wipe(up)">
                                      <p:cBhvr>
                                        <p:cTn id="17" dur="500"/>
                                        <p:tgtEl>
                                          <p:spTgt spid="10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99"/>
                                        </p:tgtEl>
                                        <p:attrNameLst>
                                          <p:attrName>style.visibility</p:attrName>
                                        </p:attrNameLst>
                                      </p:cBhvr>
                                      <p:to>
                                        <p:strVal val="visible"/>
                                      </p:to>
                                    </p:set>
                                    <p:animEffect transition="in" filter="wipe(up)">
                                      <p:cBhvr>
                                        <p:cTn id="22" dur="500"/>
                                        <p:tgtEl>
                                          <p:spTgt spid="9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xit" presetSubtype="1" fill="hold" grpId="0" nodeType="clickEffect">
                                  <p:stCondLst>
                                    <p:cond delay="0"/>
                                  </p:stCondLst>
                                  <p:childTnLst>
                                    <p:animEffect transition="out" filter="wheel(1)">
                                      <p:cBhvr>
                                        <p:cTn id="26" dur="2000"/>
                                        <p:tgtEl>
                                          <p:spTgt spid="101"/>
                                        </p:tgtEl>
                                      </p:cBhvr>
                                    </p:animEffect>
                                    <p:set>
                                      <p:cBhvr>
                                        <p:cTn id="27" dur="1" fill="hold">
                                          <p:stCondLst>
                                            <p:cond delay="1999"/>
                                          </p:stCondLst>
                                        </p:cTn>
                                        <p:tgtEl>
                                          <p:spTgt spid="10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72"/>
                                        </p:tgtEl>
                                        <p:attrNameLst>
                                          <p:attrName>style.visibility</p:attrName>
                                        </p:attrNameLst>
                                      </p:cBhvr>
                                      <p:to>
                                        <p:strVal val="visible"/>
                                      </p:to>
                                    </p:set>
                                    <p:animEffect transition="in" filter="wipe(up)">
                                      <p:cBhvr>
                                        <p:cTn id="3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744238"/>
            <a:ext cx="7191566"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solidFill>
                  <a:srgbClr val="00AEEF"/>
                </a:solidFill>
              </a:rPr>
              <a:t>Marketing Management</a:t>
            </a:r>
            <a:endParaRPr lang="en-US" dirty="0">
              <a:solidFill>
                <a:srgbClr val="00AEEF"/>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4470397" y="6791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12" y="-1"/>
            <a:ext cx="2954655" cy="1067405"/>
          </a:xfrm>
          <a:prstGeom prst="rect">
            <a:avLst/>
          </a:prstGeom>
        </p:spPr>
      </p:pic>
      <p:sp>
        <p:nvSpPr>
          <p:cNvPr id="9" name="TextBox 8">
            <a:extLst>
              <a:ext uri="{FF2B5EF4-FFF2-40B4-BE49-F238E27FC236}">
                <a16:creationId xmlns:a16="http://schemas.microsoft.com/office/drawing/2014/main" id="{C1CA4A08-7117-4491-B456-71E9D5C318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Placeholder 4">
            <a:extLst>
              <a:ext uri="{FF2B5EF4-FFF2-40B4-BE49-F238E27FC236}">
                <a16:creationId xmlns:a16="http://schemas.microsoft.com/office/drawing/2014/main" id="{9016EF91-033B-4D37-AF13-BEC42859DAF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pic>
        <p:nvPicPr>
          <p:cNvPr id="11" name="Picture 10">
            <a:extLst>
              <a:ext uri="{FF2B5EF4-FFF2-40B4-BE49-F238E27FC236}">
                <a16:creationId xmlns:a16="http://schemas.microsoft.com/office/drawing/2014/main" id="{BB6447D9-5BAA-4AEB-9C18-0B3FE3E463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67325" y="1924487"/>
            <a:ext cx="7956441" cy="3646502"/>
          </a:xfrm>
          <a:prstGeom prst="rect">
            <a:avLst/>
          </a:prstGeom>
        </p:spPr>
      </p:pic>
    </p:spTree>
    <p:extLst>
      <p:ext uri="{BB962C8B-B14F-4D97-AF65-F5344CB8AC3E}">
        <p14:creationId xmlns:p14="http://schemas.microsoft.com/office/powerpoint/2010/main" val="1733566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8" y="1465377"/>
            <a:ext cx="11693925" cy="5151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2641290" y="709540"/>
            <a:ext cx="508439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What is Marketing?</a:t>
            </a:r>
          </a:p>
        </p:txBody>
      </p:sp>
      <p:sp>
        <p:nvSpPr>
          <p:cNvPr id="12" name="Rectangle 3"/>
          <p:cNvSpPr txBox="1">
            <a:spLocks noChangeArrowheads="1"/>
          </p:cNvSpPr>
          <p:nvPr/>
        </p:nvSpPr>
        <p:spPr>
          <a:xfrm>
            <a:off x="617280" y="1524609"/>
            <a:ext cx="11266632" cy="5193691"/>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ar-SA" sz="2600" dirty="0">
                <a:latin typeface="Times New Roman" panose="02020603050405020304" pitchFamily="18" charset="0"/>
                <a:cs typeface="Times New Roman" panose="02020603050405020304" pitchFamily="18" charset="0"/>
              </a:rPr>
              <a:t>Marketing is the delivery of customer satisfaction at a profit.</a:t>
            </a:r>
          </a:p>
          <a:p>
            <a:pPr>
              <a:lnSpc>
                <a:spcPct val="150000"/>
              </a:lnSpc>
              <a:buFont typeface="Wingdings" panose="05000000000000000000" pitchFamily="2" charset="2"/>
              <a:buChar char="§"/>
            </a:pPr>
            <a:r>
              <a:rPr lang="en-US" altLang="ar-SA" sz="2600" dirty="0">
                <a:latin typeface="Times New Roman" panose="02020603050405020304" pitchFamily="18" charset="0"/>
                <a:cs typeface="Times New Roman" panose="02020603050405020304" pitchFamily="18" charset="0"/>
              </a:rPr>
              <a:t> Marketing is an organizational function and a set of processes for creating, communicating, and delivering value to customers and for managing customer relationships in ways that benefit the organization and its stakeholders.</a:t>
            </a:r>
          </a:p>
          <a:p>
            <a:pPr>
              <a:lnSpc>
                <a:spcPct val="150000"/>
              </a:lnSpc>
              <a:buFont typeface="Wingdings" panose="05000000000000000000" pitchFamily="2" charset="2"/>
              <a:buChar char="§"/>
            </a:pPr>
            <a:r>
              <a:rPr lang="en-US" altLang="ar-SA" sz="2600" dirty="0">
                <a:latin typeface="Times New Roman" panose="02020603050405020304" pitchFamily="18" charset="0"/>
                <a:cs typeface="Times New Roman" panose="02020603050405020304" pitchFamily="18" charset="0"/>
              </a:rPr>
              <a:t>Marketing is a social and managerial process by which individuals and groups obtain what they need and want through creating and exchanging products and value with others.</a:t>
            </a:r>
            <a:endParaRPr lang="en-US" altLang="ar-SA" dirty="0">
              <a:cs typeface="+mj-cs"/>
            </a:endParaRP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490653"/>
            <a:ext cx="2688007" cy="1092251"/>
          </a:xfrm>
          <a:prstGeom prst="rect">
            <a:avLst/>
          </a:prstGeom>
        </p:spPr>
      </p:pic>
      <p:sp>
        <p:nvSpPr>
          <p:cNvPr id="13" name="Rectangle 12">
            <a:extLst>
              <a:ext uri="{FF2B5EF4-FFF2-40B4-BE49-F238E27FC236}">
                <a16:creationId xmlns:a16="http://schemas.microsoft.com/office/drawing/2014/main" id="{3DD47774-5A06-4AE8-B5FA-323FBA7B63F9}"/>
              </a:ext>
            </a:extLst>
          </p:cNvPr>
          <p:cNvSpPr/>
          <p:nvPr/>
        </p:nvSpPr>
        <p:spPr>
          <a:xfrm>
            <a:off x="456634" y="4769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7" name="TextBox 6">
            <a:extLst>
              <a:ext uri="{FF2B5EF4-FFF2-40B4-BE49-F238E27FC236}">
                <a16:creationId xmlns:a16="http://schemas.microsoft.com/office/drawing/2014/main" id="{F65A5654-9872-4785-AB89-6BCF5A25E9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039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 calcmode="lin" valueType="num">
                                      <p:cBhvr>
                                        <p:cTn id="12"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p:cTn id="20" dur="10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12">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1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 calcmode="lin" valueType="num">
                                      <p:cBhvr>
                                        <p:cTn id="28" dur="10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12">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1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589" y="1387320"/>
            <a:ext cx="11759220" cy="5013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695076" y="640070"/>
            <a:ext cx="6870701"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The Goal of Marketing is:</a:t>
            </a:r>
          </a:p>
        </p:txBody>
      </p:sp>
      <p:sp>
        <p:nvSpPr>
          <p:cNvPr id="11" name="Rectangle 3"/>
          <p:cNvSpPr txBox="1">
            <a:spLocks noChangeArrowheads="1"/>
          </p:cNvSpPr>
          <p:nvPr/>
        </p:nvSpPr>
        <p:spPr>
          <a:xfrm>
            <a:off x="831273" y="1806935"/>
            <a:ext cx="10904093" cy="2230742"/>
          </a:xfrm>
          <a:prstGeom prst="rect">
            <a:avLst/>
          </a:prstGeom>
          <a:ln>
            <a:solidFill>
              <a:srgbClr val="24A9E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  To attract new customer by promising superior value, and to keep current customers by delivering satisfaction.</a:t>
            </a:r>
          </a:p>
          <a:p>
            <a:pPr algn="just">
              <a:lnSpc>
                <a:spcPct val="15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Success dependent upon marketing functions </a:t>
            </a:r>
            <a:endParaRPr lang="en-US" altLang="ar-SA" b="1" dirty="0"/>
          </a:p>
        </p:txBody>
      </p:sp>
      <p:sp>
        <p:nvSpPr>
          <p:cNvPr id="12" name="Rectangle 11"/>
          <p:cNvSpPr/>
          <p:nvPr/>
        </p:nvSpPr>
        <p:spPr>
          <a:xfrm>
            <a:off x="831272" y="4301628"/>
            <a:ext cx="10904094" cy="1820948"/>
          </a:xfrm>
          <a:prstGeom prst="rect">
            <a:avLst/>
          </a:prstGeom>
          <a:ln>
            <a:solidFill>
              <a:schemeClr val="accent1"/>
            </a:solidFill>
          </a:ln>
        </p:spPr>
        <p:txBody>
          <a:bodyPr wrap="square">
            <a:spAutoFit/>
          </a:bodyPr>
          <a:lstStyle/>
          <a:p>
            <a:pPr marL="285750" indent="-285750" algn="just">
              <a:lnSpc>
                <a:spcPct val="150000"/>
              </a:lnSpc>
              <a:buFont typeface="Courier New" panose="02070309020205020404" pitchFamily="49" charset="0"/>
              <a:buChar char="o"/>
            </a:pPr>
            <a:r>
              <a:rPr lang="en-US" altLang="ar-SA" sz="2600" dirty="0">
                <a:latin typeface="Times New Roman" panose="02020603050405020304" pitchFamily="18" charset="0"/>
                <a:cs typeface="Times New Roman" panose="02020603050405020304" pitchFamily="18" charset="0"/>
              </a:rPr>
              <a:t>Many people think of marketing only as selling and advertising.</a:t>
            </a:r>
          </a:p>
          <a:p>
            <a:pPr marL="285750" indent="-285750" algn="just">
              <a:lnSpc>
                <a:spcPct val="150000"/>
              </a:lnSpc>
              <a:buFont typeface="Courier New" panose="02070309020205020404" pitchFamily="49" charset="0"/>
              <a:buChar char="o"/>
            </a:pPr>
            <a:r>
              <a:rPr lang="en-US" altLang="ar-SA" sz="2600" dirty="0">
                <a:latin typeface="Times New Roman" panose="02020603050405020304" pitchFamily="18" charset="0"/>
                <a:cs typeface="Times New Roman" panose="02020603050405020304" pitchFamily="18" charset="0"/>
              </a:rPr>
              <a:t>Selling and advertising are only the tip of the marketing ice-berg.</a:t>
            </a:r>
          </a:p>
          <a:p>
            <a:pPr marL="285750" indent="-285750" algn="just">
              <a:lnSpc>
                <a:spcPct val="150000"/>
              </a:lnSpc>
              <a:buFont typeface="Courier New" panose="02070309020205020404" pitchFamily="49" charset="0"/>
              <a:buChar char="o"/>
            </a:pPr>
            <a:r>
              <a:rPr lang="en-US" altLang="ar-SA" sz="2600" dirty="0">
                <a:latin typeface="Times New Roman" panose="02020603050405020304" pitchFamily="18" charset="0"/>
                <a:cs typeface="Times New Roman" panose="02020603050405020304" pitchFamily="18" charset="0"/>
              </a:rPr>
              <a:t>Marketing is one of 4 key core functions that are central to all organizations.</a:t>
            </a:r>
          </a:p>
        </p:txBody>
      </p:sp>
      <p:sp>
        <p:nvSpPr>
          <p:cNvPr id="14" name="Rectangle 13">
            <a:extLst>
              <a:ext uri="{FF2B5EF4-FFF2-40B4-BE49-F238E27FC236}">
                <a16:creationId xmlns:a16="http://schemas.microsoft.com/office/drawing/2014/main" id="{A26175D1-A623-4EFF-B6B8-935C91182283}"/>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C4BE965F-52F6-4895-A8BB-70EF94672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490653"/>
            <a:ext cx="2688007" cy="1092251"/>
          </a:xfrm>
          <a:prstGeom prst="rect">
            <a:avLst/>
          </a:prstGeom>
        </p:spPr>
      </p:pic>
      <p:sp>
        <p:nvSpPr>
          <p:cNvPr id="8" name="TextBox 7">
            <a:extLst>
              <a:ext uri="{FF2B5EF4-FFF2-40B4-BE49-F238E27FC236}">
                <a16:creationId xmlns:a16="http://schemas.microsoft.com/office/drawing/2014/main" id="{3F2575FF-C8BA-440B-8700-528626BAE0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217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linds(horizontal)">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linds(horizontal)">
                                      <p:cBhvr>
                                        <p:cTn id="18"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387320"/>
            <a:ext cx="11747500" cy="5071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9" name="Rectangle 3"/>
          <p:cNvSpPr txBox="1">
            <a:spLocks noChangeArrowheads="1"/>
          </p:cNvSpPr>
          <p:nvPr/>
        </p:nvSpPr>
        <p:spPr>
          <a:xfrm>
            <a:off x="1257300" y="2266081"/>
            <a:ext cx="10325100" cy="3647090"/>
          </a:xfrm>
          <a:prstGeom prst="rect">
            <a:avLst/>
          </a:prstGeom>
          <a:ln>
            <a:noFill/>
            <a:miter lim="800000"/>
            <a:headEnd/>
            <a:tailEnd/>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lnSpc>
                <a:spcPct val="150000"/>
              </a:lnSpc>
              <a:buClr>
                <a:srgbClr val="B11738"/>
              </a:buClr>
              <a:buFont typeface="Wingdings" panose="05000000000000000000" pitchFamily="2" charset="2"/>
              <a:buChar char="u"/>
            </a:pPr>
            <a:endParaRPr lang="en-US" altLang="ar-SA" sz="2400" b="1" dirty="0"/>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Plays an important role in society</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Vital to business survival, profits and growth</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Offers career opportunities</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Affects your life every day</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Better-informed consumers</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Demand for customer satisfaction </a:t>
            </a:r>
          </a:p>
          <a:p>
            <a:pPr marL="622300" indent="-622300">
              <a:lnSpc>
                <a:spcPct val="150000"/>
              </a:lnSpc>
              <a:buClr>
                <a:srgbClr val="B11738"/>
              </a:buClr>
              <a:buFont typeface="Wingdings" panose="05000000000000000000" pitchFamily="2" charset="2"/>
              <a:buChar char="u"/>
            </a:pPr>
            <a:endParaRPr lang="en-US" altLang="ar-SA" sz="2400" b="1" dirty="0"/>
          </a:p>
          <a:p>
            <a:pPr marL="622300" indent="-622300">
              <a:lnSpc>
                <a:spcPct val="150000"/>
              </a:lnSpc>
            </a:pPr>
            <a:endParaRPr lang="en-US" altLang="ar-SA" sz="2400" dirty="0"/>
          </a:p>
        </p:txBody>
      </p:sp>
      <p:sp>
        <p:nvSpPr>
          <p:cNvPr id="11" name="Rectangle 10"/>
          <p:cNvSpPr/>
          <p:nvPr/>
        </p:nvSpPr>
        <p:spPr>
          <a:xfrm>
            <a:off x="1789155" y="667985"/>
            <a:ext cx="4526479" cy="523220"/>
          </a:xfrm>
          <a:prstGeom prst="rect">
            <a:avLst/>
          </a:prstGeom>
          <a:noFill/>
        </p:spPr>
        <p:txBody>
          <a:bodyPr wrap="square" rtlCol="0">
            <a:spAutoFit/>
          </a:bodyPr>
          <a:lstStyle/>
          <a:p>
            <a:r>
              <a:rPr lang="en-US" altLang="ar-SA" sz="2800" b="1" dirty="0">
                <a:latin typeface="Times New Roman" panose="02020603050405020304" pitchFamily="18" charset="0"/>
                <a:cs typeface="Times New Roman" panose="02020603050405020304" pitchFamily="18" charset="0"/>
              </a:rPr>
              <a:t>Why Study Marketing?</a:t>
            </a:r>
            <a:endParaRPr lang="ar-SA" sz="2800" b="1"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7035170-9D50-4044-89A2-47D38A14D501}"/>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0C19BAB1-CA55-4312-8ABF-0C2BA34B7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7" name="TextBox 6">
            <a:extLst>
              <a:ext uri="{FF2B5EF4-FFF2-40B4-BE49-F238E27FC236}">
                <a16:creationId xmlns:a16="http://schemas.microsoft.com/office/drawing/2014/main" id="{BDBD6DCF-443F-4A73-B32F-78CE2DEDDA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79703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0500" y="1312072"/>
            <a:ext cx="11785600" cy="49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3"/>
          <p:cNvSpPr txBox="1">
            <a:spLocks noChangeArrowheads="1"/>
          </p:cNvSpPr>
          <p:nvPr/>
        </p:nvSpPr>
        <p:spPr>
          <a:xfrm>
            <a:off x="584200" y="1683485"/>
            <a:ext cx="11151166" cy="4517280"/>
          </a:xfrm>
          <a:prstGeom prst="rect">
            <a:avLst/>
          </a:prstGeom>
          <a:ln>
            <a:noFill/>
          </a:ln>
        </p:spPr>
        <p:txBody>
          <a:bodyPr vert="horz" lIns="92075" tIns="46038" rIns="92075"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defRPr/>
            </a:pPr>
            <a:r>
              <a:rPr lang="en-US" altLang="ar-SA" sz="2600" dirty="0">
                <a:latin typeface="Times New Roman" panose="02020603050405020304" pitchFamily="18" charset="0"/>
                <a:cs typeface="Times New Roman" panose="02020603050405020304" pitchFamily="18" charset="0"/>
              </a:rPr>
              <a:t>Marketing is the process by which companies create value for customers and build strong customer relationships to capture value from customers in return.</a:t>
            </a:r>
            <a:endParaRPr lang="en-GB" altLang="ar-SA" sz="26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defRPr/>
            </a:pPr>
            <a:r>
              <a:rPr lang="en-GB" altLang="ar-SA" sz="2600" dirty="0">
                <a:latin typeface="Times New Roman" panose="02020603050405020304" pitchFamily="18" charset="0"/>
                <a:cs typeface="Times New Roman" panose="02020603050405020304" pitchFamily="18" charset="0"/>
              </a:rPr>
              <a:t>‘Marketing is the management process that identifies, anticipate and satisfies customer requirements profitably’</a:t>
            </a:r>
          </a:p>
          <a:p>
            <a:pPr>
              <a:lnSpc>
                <a:spcPct val="150000"/>
              </a:lnSpc>
              <a:buFont typeface="Wingdings" panose="05000000000000000000" pitchFamily="2" charset="2"/>
              <a:buChar char="Ø"/>
              <a:defRPr/>
            </a:pPr>
            <a:r>
              <a:rPr lang="en-GB" altLang="ar-SA" sz="2600" dirty="0">
                <a:latin typeface="Times New Roman" panose="02020603050405020304" pitchFamily="18" charset="0"/>
                <a:cs typeface="Times New Roman" panose="02020603050405020304" pitchFamily="18" charset="0"/>
              </a:rPr>
              <a:t>‘The right product, in the right place, at the right time, and at the right price’</a:t>
            </a:r>
            <a:endParaRPr lang="en-US" altLang="ar-SA" sz="26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None/>
              <a:defRPr/>
            </a:pPr>
            <a:endParaRPr lang="en-GB" altLang="ar-SA" sz="2400" b="1" dirty="0">
              <a:cs typeface="+mj-cs"/>
            </a:endParaRPr>
          </a:p>
          <a:p>
            <a:pPr algn="ctr">
              <a:lnSpc>
                <a:spcPct val="150000"/>
              </a:lnSpc>
              <a:buFont typeface="Wingdings" panose="05000000000000000000" pitchFamily="2" charset="2"/>
              <a:buNone/>
              <a:defRPr/>
            </a:pPr>
            <a:endParaRPr lang="en-GB" altLang="ar-SA" sz="2400" dirty="0">
              <a:cs typeface="+mj-cs"/>
            </a:endParaRPr>
          </a:p>
        </p:txBody>
      </p:sp>
      <p:sp>
        <p:nvSpPr>
          <p:cNvPr id="17" name="Rectangle 2"/>
          <p:cNvSpPr txBox="1">
            <a:spLocks noChangeArrowheads="1"/>
          </p:cNvSpPr>
          <p:nvPr/>
        </p:nvSpPr>
        <p:spPr>
          <a:xfrm>
            <a:off x="1532661" y="657235"/>
            <a:ext cx="454382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Marketing Defined </a:t>
            </a:r>
          </a:p>
        </p:txBody>
      </p:sp>
      <p:sp>
        <p:nvSpPr>
          <p:cNvPr id="12" name="Rectangle 11">
            <a:extLst>
              <a:ext uri="{FF2B5EF4-FFF2-40B4-BE49-F238E27FC236}">
                <a16:creationId xmlns:a16="http://schemas.microsoft.com/office/drawing/2014/main" id="{8E004947-2F56-423E-91B9-68FA7ABDB2C2}"/>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4" name="Graphic 21">
            <a:extLst>
              <a:ext uri="{FF2B5EF4-FFF2-40B4-BE49-F238E27FC236}">
                <a16:creationId xmlns:a16="http://schemas.microsoft.com/office/drawing/2014/main" id="{FE78EA84-B766-4590-A673-8F8D00AFF4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9" name="TextBox 8">
            <a:extLst>
              <a:ext uri="{FF2B5EF4-FFF2-40B4-BE49-F238E27FC236}">
                <a16:creationId xmlns:a16="http://schemas.microsoft.com/office/drawing/2014/main" id="{92F20A0F-9FCA-45CA-A4D2-96EBAC0128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1467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ox(in)">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autoUpdateAnimBg="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501" y="1387320"/>
            <a:ext cx="11671300" cy="5013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665022" y="649315"/>
            <a:ext cx="7178566"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Marketing Defined </a:t>
            </a:r>
          </a:p>
        </p:txBody>
      </p:sp>
      <p:sp>
        <p:nvSpPr>
          <p:cNvPr id="11" name="Rectangle 3"/>
          <p:cNvSpPr txBox="1">
            <a:spLocks noChangeArrowheads="1"/>
          </p:cNvSpPr>
          <p:nvPr/>
        </p:nvSpPr>
        <p:spPr>
          <a:xfrm>
            <a:off x="568712" y="1583467"/>
            <a:ext cx="11305787" cy="4443919"/>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600" dirty="0">
                <a:latin typeface="Times New Roman" panose="02020603050405020304" pitchFamily="18" charset="0"/>
                <a:cs typeface="Times New Roman" panose="02020603050405020304" pitchFamily="18" charset="0"/>
              </a:rPr>
              <a:t>Marketers act as the customers’ voice within the firm and marketers are responsible for many more decisions than just advertising or sales: </a:t>
            </a:r>
          </a:p>
          <a:p>
            <a:pPr lvl="1" algn="just">
              <a:lnSpc>
                <a:spcPct val="150000"/>
              </a:lnSpc>
            </a:pPr>
            <a:r>
              <a:rPr lang="en-US" altLang="ar-SA" sz="2600" dirty="0">
                <a:latin typeface="Times New Roman" panose="02020603050405020304" pitchFamily="18" charset="0"/>
                <a:cs typeface="Times New Roman" panose="02020603050405020304" pitchFamily="18" charset="0"/>
              </a:rPr>
              <a:t>Analyze industries to identify emerging trends.</a:t>
            </a:r>
          </a:p>
          <a:p>
            <a:pPr lvl="1" algn="just">
              <a:lnSpc>
                <a:spcPct val="150000"/>
              </a:lnSpc>
            </a:pPr>
            <a:r>
              <a:rPr lang="en-US" altLang="ar-SA" sz="2600" dirty="0">
                <a:latin typeface="Times New Roman" panose="02020603050405020304" pitchFamily="18" charset="0"/>
                <a:cs typeface="Times New Roman" panose="02020603050405020304" pitchFamily="18" charset="0"/>
              </a:rPr>
              <a:t>Determine which national and international markets to enter or exit.</a:t>
            </a:r>
          </a:p>
          <a:p>
            <a:pPr lvl="1" algn="just">
              <a:lnSpc>
                <a:spcPct val="150000"/>
              </a:lnSpc>
            </a:pPr>
            <a:r>
              <a:rPr lang="en-US" altLang="ar-SA" sz="2600" dirty="0">
                <a:latin typeface="Times New Roman" panose="02020603050405020304" pitchFamily="18" charset="0"/>
                <a:cs typeface="Times New Roman" panose="02020603050405020304" pitchFamily="18" charset="0"/>
              </a:rPr>
              <a:t>Conduct research to understand consumer behavior.</a:t>
            </a:r>
          </a:p>
          <a:p>
            <a:pPr lvl="1">
              <a:lnSpc>
                <a:spcPct val="150000"/>
              </a:lnSpc>
            </a:pPr>
            <a:r>
              <a:rPr lang="en-US" altLang="ar-SA" sz="2600" dirty="0">
                <a:latin typeface="Times New Roman" panose="02020603050405020304" pitchFamily="18" charset="0"/>
                <a:cs typeface="Times New Roman" panose="02020603050405020304" pitchFamily="18" charset="0"/>
              </a:rPr>
              <a:t>Design integrated marketing mixes – products, prices, channels of distribution, and promotion programs.</a:t>
            </a:r>
            <a:endParaRPr lang="en-US" altLang="ar-SA" b="1" dirty="0">
              <a:solidFill>
                <a:srgbClr val="FF0000"/>
              </a:solidFill>
            </a:endParaRPr>
          </a:p>
        </p:txBody>
      </p:sp>
      <p:sp>
        <p:nvSpPr>
          <p:cNvPr id="14" name="Rectangle 13">
            <a:extLst>
              <a:ext uri="{FF2B5EF4-FFF2-40B4-BE49-F238E27FC236}">
                <a16:creationId xmlns:a16="http://schemas.microsoft.com/office/drawing/2014/main" id="{B534D25E-9BB1-4D1A-8A2C-D47FB5A83D2A}"/>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806BD00E-E6F7-46B7-9EE2-795249A895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47DDCF38-D604-4BEC-B941-1BD4F15403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7744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Horizontal)">
                                      <p:cBhvr>
                                        <p:cTn id="3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uiExpand="1"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387320"/>
            <a:ext cx="11668011" cy="4961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3"/>
          <p:cNvSpPr txBox="1">
            <a:spLocks noChangeArrowheads="1"/>
          </p:cNvSpPr>
          <p:nvPr/>
        </p:nvSpPr>
        <p:spPr>
          <a:xfrm>
            <a:off x="568744" y="1538581"/>
            <a:ext cx="11166622" cy="460658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None/>
            </a:pPr>
            <a:r>
              <a:rPr lang="en-US" altLang="ar-SA" sz="3200" dirty="0"/>
              <a:t>  </a:t>
            </a:r>
            <a:r>
              <a:rPr lang="en-US" altLang="ar-SA" sz="2600" dirty="0">
                <a:latin typeface="Times New Roman" panose="02020603050405020304" pitchFamily="18" charset="0"/>
                <a:cs typeface="Times New Roman" panose="02020603050405020304" pitchFamily="18" charset="0"/>
              </a:rPr>
              <a:t>To explain marketing definition, we examine the following important terms : </a:t>
            </a:r>
          </a:p>
          <a:p>
            <a:pPr lvl="1">
              <a:lnSpc>
                <a:spcPct val="150000"/>
              </a:lnSpc>
              <a:buFont typeface="Wingdings" panose="05000000000000000000" pitchFamily="2" charset="2"/>
              <a:buChar char="§"/>
            </a:pPr>
            <a:r>
              <a:rPr lang="en-US" altLang="ar-SA" b="1" u="sng" dirty="0">
                <a:latin typeface="Times New Roman" panose="02020603050405020304" pitchFamily="18" charset="0"/>
                <a:cs typeface="Times New Roman" panose="02020603050405020304" pitchFamily="18" charset="0"/>
              </a:rPr>
              <a:t>Needs, wants, and demands</a:t>
            </a:r>
          </a:p>
          <a:p>
            <a:pPr lvl="1">
              <a:lnSpc>
                <a:spcPct val="150000"/>
              </a:lnSpc>
              <a:buFont typeface="Wingdings" panose="05000000000000000000" pitchFamily="2" charset="2"/>
              <a:buChar char="§"/>
            </a:pPr>
            <a:r>
              <a:rPr lang="en-US" altLang="ar-SA" b="1" u="sng" dirty="0">
                <a:latin typeface="Times New Roman" panose="02020603050405020304" pitchFamily="18" charset="0"/>
                <a:cs typeface="Times New Roman" panose="02020603050405020304" pitchFamily="18" charset="0"/>
              </a:rPr>
              <a:t>Products and services </a:t>
            </a:r>
          </a:p>
          <a:p>
            <a:pPr lvl="1">
              <a:lnSpc>
                <a:spcPct val="150000"/>
              </a:lnSpc>
              <a:buFont typeface="Wingdings" panose="05000000000000000000" pitchFamily="2" charset="2"/>
              <a:buChar char="§"/>
            </a:pPr>
            <a:r>
              <a:rPr lang="en-US" altLang="ar-SA" b="1" u="sng" dirty="0">
                <a:latin typeface="Times New Roman" panose="02020603050405020304" pitchFamily="18" charset="0"/>
                <a:cs typeface="Times New Roman" panose="02020603050405020304" pitchFamily="18" charset="0"/>
              </a:rPr>
              <a:t>Value, satisfaction and quality</a:t>
            </a:r>
          </a:p>
          <a:p>
            <a:pPr lvl="1">
              <a:lnSpc>
                <a:spcPct val="150000"/>
              </a:lnSpc>
              <a:buFont typeface="Wingdings" panose="05000000000000000000" pitchFamily="2" charset="2"/>
              <a:buChar char="§"/>
            </a:pPr>
            <a:r>
              <a:rPr lang="en-US" altLang="ar-SA" b="1" u="sng" dirty="0">
                <a:latin typeface="Times New Roman" panose="02020603050405020304" pitchFamily="18" charset="0"/>
                <a:cs typeface="Times New Roman" panose="02020603050405020304" pitchFamily="18" charset="0"/>
              </a:rPr>
              <a:t>Exchange, transactions, and relationships</a:t>
            </a:r>
          </a:p>
          <a:p>
            <a:pPr lvl="1">
              <a:lnSpc>
                <a:spcPct val="150000"/>
              </a:lnSpc>
              <a:buFont typeface="Wingdings" panose="05000000000000000000" pitchFamily="2" charset="2"/>
              <a:buChar char="§"/>
            </a:pPr>
            <a:r>
              <a:rPr lang="en-US" altLang="ar-SA" b="1" u="sng" dirty="0">
                <a:latin typeface="Times New Roman" panose="02020603050405020304" pitchFamily="18" charset="0"/>
                <a:cs typeface="Times New Roman" panose="02020603050405020304" pitchFamily="18" charset="0"/>
              </a:rPr>
              <a:t>Markets </a:t>
            </a:r>
          </a:p>
        </p:txBody>
      </p:sp>
      <p:sp>
        <p:nvSpPr>
          <p:cNvPr id="11" name="Rectangle 10"/>
          <p:cNvSpPr/>
          <p:nvPr/>
        </p:nvSpPr>
        <p:spPr>
          <a:xfrm>
            <a:off x="1648904" y="712839"/>
            <a:ext cx="7825907" cy="523220"/>
          </a:xfrm>
          <a:prstGeom prst="rect">
            <a:avLst/>
          </a:prstGeom>
          <a:noFill/>
        </p:spPr>
        <p:txBody>
          <a:bodyPr wrap="square" rtlCol="0">
            <a:spAutoFit/>
          </a:bodyPr>
          <a:lstStyle/>
          <a:p>
            <a:r>
              <a:rPr lang="en-US" altLang="ar-SA" sz="2800" b="1" dirty="0">
                <a:latin typeface="Times New Roman" panose="02020603050405020304" pitchFamily="18" charset="0"/>
                <a:cs typeface="Times New Roman" panose="02020603050405020304" pitchFamily="18" charset="0"/>
              </a:rPr>
              <a:t>Marketing Defined cont. …. </a:t>
            </a:r>
          </a:p>
        </p:txBody>
      </p:sp>
      <p:sp>
        <p:nvSpPr>
          <p:cNvPr id="14" name="Rectangle 13">
            <a:extLst>
              <a:ext uri="{FF2B5EF4-FFF2-40B4-BE49-F238E27FC236}">
                <a16:creationId xmlns:a16="http://schemas.microsoft.com/office/drawing/2014/main" id="{89F96BC5-8102-4B0C-90BA-3986D171440D}"/>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02A4E295-E862-4700-AF7E-8F1516DAB4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21" name="TextBox 20">
            <a:extLst>
              <a:ext uri="{FF2B5EF4-FFF2-40B4-BE49-F238E27FC236}">
                <a16:creationId xmlns:a16="http://schemas.microsoft.com/office/drawing/2014/main" id="{2CDA80F6-1930-486D-97C3-6B8565D1E2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085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p:cTn id="13"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p:cTn id="19"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p:cTn id="2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p:cTn id="37"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1387320"/>
            <a:ext cx="11658600" cy="4937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500612" y="671161"/>
            <a:ext cx="734633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Needs, Wants, and Demands </a:t>
            </a:r>
          </a:p>
        </p:txBody>
      </p:sp>
      <p:sp>
        <p:nvSpPr>
          <p:cNvPr id="11" name="Rectangle 3"/>
          <p:cNvSpPr txBox="1">
            <a:spLocks noChangeArrowheads="1"/>
          </p:cNvSpPr>
          <p:nvPr/>
        </p:nvSpPr>
        <p:spPr>
          <a:xfrm>
            <a:off x="711200" y="1860331"/>
            <a:ext cx="11137899" cy="37837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2600" b="1" dirty="0">
                <a:solidFill>
                  <a:srgbClr val="C00000"/>
                </a:solidFill>
                <a:latin typeface="Times New Roman" panose="02020603050405020304" pitchFamily="18" charset="0"/>
                <a:cs typeface="Times New Roman" panose="02020603050405020304" pitchFamily="18" charset="0"/>
              </a:rPr>
              <a:t>Needs: </a:t>
            </a:r>
          </a:p>
          <a:p>
            <a:pPr algn="just"/>
            <a:r>
              <a:rPr lang="en-US" altLang="ar-SA" sz="2600" dirty="0">
                <a:latin typeface="Times New Roman" panose="02020603050405020304" pitchFamily="18" charset="0"/>
                <a:cs typeface="Times New Roman" panose="02020603050405020304" pitchFamily="18" charset="0"/>
              </a:rPr>
              <a:t>The most basic concept underlying marketing is that of human needs.</a:t>
            </a:r>
          </a:p>
          <a:p>
            <a:pPr algn="just"/>
            <a:r>
              <a:rPr lang="en-US" altLang="ar-SA" sz="2600" dirty="0">
                <a:latin typeface="Times New Roman" panose="02020603050405020304" pitchFamily="18" charset="0"/>
                <a:cs typeface="Times New Roman" panose="02020603050405020304" pitchFamily="18" charset="0"/>
              </a:rPr>
              <a:t>Human needs are states of felt deprivation.</a:t>
            </a:r>
          </a:p>
          <a:p>
            <a:r>
              <a:rPr lang="en-US" altLang="ar-SA" sz="2600" dirty="0">
                <a:latin typeface="Times New Roman" panose="02020603050405020304" pitchFamily="18" charset="0"/>
                <a:cs typeface="Times New Roman" panose="02020603050405020304" pitchFamily="18" charset="0"/>
              </a:rPr>
              <a:t>Human have many complex needs: </a:t>
            </a:r>
          </a:p>
          <a:p>
            <a:pPr lvl="1" algn="just"/>
            <a:r>
              <a:rPr lang="en-US" altLang="ar-SA" sz="2600" dirty="0">
                <a:latin typeface="Times New Roman" panose="02020603050405020304" pitchFamily="18" charset="0"/>
                <a:cs typeface="Times New Roman" panose="02020603050405020304" pitchFamily="18" charset="0"/>
              </a:rPr>
              <a:t>Physical needs for food, clothing, warmth, and safety</a:t>
            </a:r>
          </a:p>
          <a:p>
            <a:pPr lvl="1" algn="just"/>
            <a:r>
              <a:rPr lang="en-US" altLang="ar-SA" sz="2600" dirty="0">
                <a:latin typeface="Times New Roman" panose="02020603050405020304" pitchFamily="18" charset="0"/>
                <a:cs typeface="Times New Roman" panose="02020603050405020304" pitchFamily="18" charset="0"/>
              </a:rPr>
              <a:t>Social needs or belonging and affection </a:t>
            </a:r>
          </a:p>
          <a:p>
            <a:pPr lvl="1"/>
            <a:r>
              <a:rPr lang="en-US" altLang="ar-SA" sz="2600" dirty="0">
                <a:latin typeface="Times New Roman" panose="02020603050405020304" pitchFamily="18" charset="0"/>
                <a:cs typeface="Times New Roman" panose="02020603050405020304" pitchFamily="18" charset="0"/>
              </a:rPr>
              <a:t>Individual needs for knowledge and self – expression </a:t>
            </a:r>
          </a:p>
        </p:txBody>
      </p:sp>
      <p:sp>
        <p:nvSpPr>
          <p:cNvPr id="15" name="Rectangle 14">
            <a:extLst>
              <a:ext uri="{FF2B5EF4-FFF2-40B4-BE49-F238E27FC236}">
                <a16:creationId xmlns:a16="http://schemas.microsoft.com/office/drawing/2014/main" id="{093B4164-83EA-4950-8A03-3F87F3F59669}"/>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9D88FC66-2A42-47A7-92C1-C34379787C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F3C5A31F-CC9C-44F2-87D7-BF3EDCF560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7989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19" dur="500"/>
                                        <p:tgtEl>
                                          <p:spTgt spid="11">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22" dur="500"/>
                                        <p:tgtEl>
                                          <p:spTgt spid="11">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25" dur="500"/>
                                        <p:tgtEl>
                                          <p:spTgt spid="11">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28" dur="500"/>
                                        <p:tgtEl>
                                          <p:spTgt spid="11">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31" dur="500"/>
                                        <p:tgtEl>
                                          <p:spTgt spid="11">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randombar(horizontal)">
                                      <p:cBhvr>
                                        <p:cTn id="34" dur="500"/>
                                        <p:tgtEl>
                                          <p:spTgt spid="11">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randombar(horizontal)">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387321"/>
            <a:ext cx="11579111" cy="4873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97830" y="651724"/>
            <a:ext cx="6698009"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Needs, Wants, and Demands cont. .. </a:t>
            </a:r>
          </a:p>
        </p:txBody>
      </p:sp>
      <p:sp>
        <p:nvSpPr>
          <p:cNvPr id="11" name="Rectangle 3"/>
          <p:cNvSpPr txBox="1">
            <a:spLocks noChangeArrowheads="1"/>
          </p:cNvSpPr>
          <p:nvPr/>
        </p:nvSpPr>
        <p:spPr>
          <a:xfrm>
            <a:off x="673100" y="1550886"/>
            <a:ext cx="10845799" cy="4432369"/>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Wants:</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Want are the form taken by human needs as they are shaped by culture and individual personality.</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People have almost unlimited wants but limited resources.</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They want to choose products that provide the most value and satisfaction for their money. </a:t>
            </a:r>
          </a:p>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Demands: </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When backed by buying power, wants become demands.</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Consumers view products as bundles of benefits and choose products that give them the best bundle for their money.</a:t>
            </a:r>
          </a:p>
        </p:txBody>
      </p:sp>
      <p:sp>
        <p:nvSpPr>
          <p:cNvPr id="14" name="Rectangle 13">
            <a:extLst>
              <a:ext uri="{FF2B5EF4-FFF2-40B4-BE49-F238E27FC236}">
                <a16:creationId xmlns:a16="http://schemas.microsoft.com/office/drawing/2014/main" id="{A9873183-4474-41E5-A2AB-48888DF311E8}"/>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3863A5E5-BB73-48A0-9E7A-9530D40FE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A5E4E9F6-9995-435D-9F97-E1E00B5D54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32530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barn(inHorizontal)">
                                      <p:cBhvr>
                                        <p:cTn id="19" dur="500"/>
                                        <p:tgtEl>
                                          <p:spTgt spid="11">
                                            <p:txEl>
                                              <p:pRg st="0" end="0"/>
                                            </p:txEl>
                                          </p:spTgt>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barn(inHorizontal)">
                                      <p:cBhvr>
                                        <p:cTn id="22" dur="500"/>
                                        <p:tgtEl>
                                          <p:spTgt spid="11">
                                            <p:txEl>
                                              <p:pRg st="1" end="1"/>
                                            </p:txEl>
                                          </p:spTgt>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barn(inHorizontal)">
                                      <p:cBhvr>
                                        <p:cTn id="25" dur="500"/>
                                        <p:tgtEl>
                                          <p:spTgt spid="11">
                                            <p:txEl>
                                              <p:pRg st="2" end="2"/>
                                            </p:txEl>
                                          </p:spTgt>
                                        </p:tgtEl>
                                      </p:cBhvr>
                                    </p:animEffect>
                                  </p:childTnLst>
                                </p:cTn>
                              </p:par>
                              <p:par>
                                <p:cTn id="26" presetID="16" presetClass="entr" presetSubtype="26"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arn(inHorizontal)">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dissolve">
                                      <p:cBhvr>
                                        <p:cTn id="33" dur="500"/>
                                        <p:tgtEl>
                                          <p:spTgt spid="11">
                                            <p:txEl>
                                              <p:pRg st="4" end="4"/>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Effect transition="in" filter="dissolve">
                                      <p:cBhvr>
                                        <p:cTn id="36" dur="500"/>
                                        <p:tgtEl>
                                          <p:spTgt spid="11">
                                            <p:txEl>
                                              <p:pRg st="5" end="5"/>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dissolve">
                                      <p:cBhvr>
                                        <p:cTn id="39"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5" y="1385401"/>
            <a:ext cx="11443266" cy="4871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546344" y="623007"/>
            <a:ext cx="4770203"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Products and Services </a:t>
            </a:r>
          </a:p>
        </p:txBody>
      </p:sp>
      <p:sp>
        <p:nvSpPr>
          <p:cNvPr id="11" name="Rectangle 3"/>
          <p:cNvSpPr txBox="1">
            <a:spLocks noChangeArrowheads="1"/>
          </p:cNvSpPr>
          <p:nvPr/>
        </p:nvSpPr>
        <p:spPr>
          <a:xfrm>
            <a:off x="602165" y="1443204"/>
            <a:ext cx="11133199" cy="4029395"/>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Product: </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Anything that can be offered to a market to satisfy a need or want.</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The concept of product is not limited to physical objects – anything capable of satisfying a need can be called a product. </a:t>
            </a:r>
          </a:p>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Services</a:t>
            </a:r>
            <a:r>
              <a:rPr lang="en-US" altLang="ar-SA" sz="2400" b="1" dirty="0">
                <a:solidFill>
                  <a:srgbClr val="002060"/>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In addition to tangible goods, products also include services, which are activities or benefits offered for sale that are essentially intangible and do not result in the ownership of anything.</a:t>
            </a:r>
          </a:p>
        </p:txBody>
      </p:sp>
      <p:sp>
        <p:nvSpPr>
          <p:cNvPr id="14" name="Rectangle 13">
            <a:extLst>
              <a:ext uri="{FF2B5EF4-FFF2-40B4-BE49-F238E27FC236}">
                <a16:creationId xmlns:a16="http://schemas.microsoft.com/office/drawing/2014/main" id="{E64380FA-8F1C-4FF1-983E-4722039F70B7}"/>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229EDDF3-9BE8-495C-B548-2D3261EFFF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2" name="TextBox 11">
            <a:extLst>
              <a:ext uri="{FF2B5EF4-FFF2-40B4-BE49-F238E27FC236}">
                <a16:creationId xmlns:a16="http://schemas.microsoft.com/office/drawing/2014/main" id="{1AA5BAD9-F695-4628-868A-052248AC06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1400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diamond(in)">
                                      <p:cBhvr>
                                        <p:cTn id="15" dur="2000"/>
                                        <p:tgtEl>
                                          <p:spTgt spid="11">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diamond(in)">
                                      <p:cBhvr>
                                        <p:cTn id="18" dur="2000"/>
                                        <p:tgtEl>
                                          <p:spTgt spid="1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anim calcmode="lin" valueType="num">
                                      <p:cBhvr>
                                        <p:cTn id="23"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1">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1">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1">
                                            <p:txEl>
                                              <p:pRg st="4" end="4"/>
                                            </p:txEl>
                                          </p:spTgt>
                                        </p:tgtEl>
                                        <p:attrNameLst>
                                          <p:attrName>style.visibility</p:attrName>
                                        </p:attrNameLst>
                                      </p:cBhvr>
                                      <p:to>
                                        <p:strVal val="visible"/>
                                      </p:to>
                                    </p:set>
                                    <p:anim calcmode="lin" valueType="num">
                                      <p:cBhvr>
                                        <p:cTn id="28"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1">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387320"/>
            <a:ext cx="11443265" cy="5013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533586" y="649174"/>
            <a:ext cx="7413414"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Values, Satisfaction, and Quality </a:t>
            </a:r>
          </a:p>
        </p:txBody>
      </p:sp>
      <p:sp>
        <p:nvSpPr>
          <p:cNvPr id="11" name="Rectangle 3"/>
          <p:cNvSpPr txBox="1">
            <a:spLocks noChangeArrowheads="1"/>
          </p:cNvSpPr>
          <p:nvPr/>
        </p:nvSpPr>
        <p:spPr>
          <a:xfrm>
            <a:off x="635620" y="1443205"/>
            <a:ext cx="10921379" cy="4765622"/>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Values</a:t>
            </a:r>
            <a:r>
              <a:rPr lang="en-US" altLang="ar-SA" sz="2400" dirty="0">
                <a:solidFill>
                  <a:srgbClr val="C00000"/>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Customer value is the difference between the values the customer gains from owning and using a product and the costs of obtaining the products.</a:t>
            </a:r>
          </a:p>
          <a:p>
            <a:pPr>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Customers often do not judge product value and costs accurately or objectively. They act on perceived value.</a:t>
            </a:r>
          </a:p>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Satisfaction</a:t>
            </a:r>
            <a:r>
              <a:rPr lang="en-US" altLang="ar-SA" sz="2400" b="1" dirty="0">
                <a:solidFill>
                  <a:srgbClr val="002060"/>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Customer satisfaction depends on a product’s perceived performance in delivering value relative to a buyer’s expectation.</a:t>
            </a:r>
          </a:p>
          <a:p>
            <a:pPr>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If the product’s performance falls short of the customer’s expectations, the buyer is dissatisfied.</a:t>
            </a:r>
          </a:p>
        </p:txBody>
      </p:sp>
      <p:sp>
        <p:nvSpPr>
          <p:cNvPr id="14" name="Rectangle 13">
            <a:extLst>
              <a:ext uri="{FF2B5EF4-FFF2-40B4-BE49-F238E27FC236}">
                <a16:creationId xmlns:a16="http://schemas.microsoft.com/office/drawing/2014/main" id="{BDAA081D-0438-4735-950C-DC4071358229}"/>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05086F3C-0D19-46FD-BFAE-3CC3BEF41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C93E4D9B-0BC3-40F4-8CB6-1D525CCBB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0330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p:cTn id="12"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p:cTn id="17" dur="5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 calcmode="lin" valueType="num">
                                      <p:cBhvr additive="base">
                                        <p:cTn id="2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 calcmode="lin" valueType="num">
                                      <p:cBhvr additive="base">
                                        <p:cTn id="3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443204"/>
            <a:ext cx="11494066" cy="4779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60810" y="684324"/>
            <a:ext cx="7213562"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Values, Satisfaction, and Quality </a:t>
            </a:r>
          </a:p>
        </p:txBody>
      </p:sp>
      <p:sp>
        <p:nvSpPr>
          <p:cNvPr id="11" name="Rectangle 3"/>
          <p:cNvSpPr txBox="1">
            <a:spLocks noChangeArrowheads="1"/>
          </p:cNvSpPr>
          <p:nvPr/>
        </p:nvSpPr>
        <p:spPr>
          <a:xfrm>
            <a:off x="650692" y="1622979"/>
            <a:ext cx="11084674" cy="4365225"/>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None/>
            </a:pPr>
            <a:r>
              <a:rPr lang="en-US" altLang="ar-SA" b="1" u="sng" dirty="0">
                <a:solidFill>
                  <a:srgbClr val="C00000"/>
                </a:solidFill>
                <a:latin typeface="Times New Roman" panose="02020603050405020304" pitchFamily="18" charset="0"/>
                <a:cs typeface="Times New Roman" panose="02020603050405020304" pitchFamily="18" charset="0"/>
              </a:rPr>
              <a:t>Quality:</a:t>
            </a:r>
          </a:p>
          <a:p>
            <a:r>
              <a:rPr lang="en-US" altLang="ar-SA" sz="2400" dirty="0">
                <a:latin typeface="Times New Roman" panose="02020603050405020304" pitchFamily="18" charset="0"/>
                <a:cs typeface="Times New Roman" panose="02020603050405020304" pitchFamily="18" charset="0"/>
              </a:rPr>
              <a:t>Customer satisfaction is closely linked to quality.</a:t>
            </a:r>
          </a:p>
          <a:p>
            <a:pPr>
              <a:lnSpc>
                <a:spcPct val="150000"/>
              </a:lnSpc>
            </a:pPr>
            <a:r>
              <a:rPr lang="en-US" altLang="ar-SA" sz="2400" dirty="0">
                <a:latin typeface="Times New Roman" panose="02020603050405020304" pitchFamily="18" charset="0"/>
                <a:cs typeface="Times New Roman" panose="02020603050405020304" pitchFamily="18" charset="0"/>
              </a:rPr>
              <a:t>Quality has a direct impact on product performance.</a:t>
            </a:r>
          </a:p>
          <a:p>
            <a:pPr>
              <a:lnSpc>
                <a:spcPct val="150000"/>
              </a:lnSpc>
            </a:pPr>
            <a:r>
              <a:rPr lang="en-US" altLang="ar-SA" sz="2400" dirty="0">
                <a:latin typeface="Times New Roman" panose="02020603050405020304" pitchFamily="18" charset="0"/>
                <a:cs typeface="Times New Roman" panose="02020603050405020304" pitchFamily="18" charset="0"/>
              </a:rPr>
              <a:t>Quality can be defined as “freedom from defects”.</a:t>
            </a:r>
          </a:p>
          <a:p>
            <a:pPr>
              <a:lnSpc>
                <a:spcPct val="150000"/>
              </a:lnSpc>
            </a:pPr>
            <a:r>
              <a:rPr lang="en-US" altLang="ar-SA" sz="2400" dirty="0">
                <a:latin typeface="Times New Roman" panose="02020603050405020304" pitchFamily="18" charset="0"/>
                <a:cs typeface="Times New Roman" panose="02020603050405020304" pitchFamily="18" charset="0"/>
              </a:rPr>
              <a:t>TQM programs designed to constantly improve the quality of products, services, and marketing processes.</a:t>
            </a:r>
          </a:p>
        </p:txBody>
      </p:sp>
      <p:sp>
        <p:nvSpPr>
          <p:cNvPr id="14" name="Rectangle 13">
            <a:extLst>
              <a:ext uri="{FF2B5EF4-FFF2-40B4-BE49-F238E27FC236}">
                <a16:creationId xmlns:a16="http://schemas.microsoft.com/office/drawing/2014/main" id="{C838E0E6-C49C-4364-8505-F0481247E0A2}"/>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8F8123CF-E452-4527-873E-21DBD9C1D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90DC96B1-6B74-43A7-8430-BA10119E97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924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Horizontal)">
                                      <p:cBhvr>
                                        <p:cTn id="17" dur="500"/>
                                        <p:tgtEl>
                                          <p:spTgt spid="11">
                                            <p:txEl>
                                              <p:pRg st="1" end="1"/>
                                            </p:txEl>
                                          </p:spTgt>
                                        </p:tgtEl>
                                      </p:cBhvr>
                                    </p:animEffect>
                                  </p:childTnLst>
                                </p:cTn>
                              </p:par>
                              <p:par>
                                <p:cTn id="18" presetID="16" presetClass="entr" presetSubtype="26" fill="hold" nodeType="withEffect">
                                  <p:stCondLst>
                                    <p:cond delay="0"/>
                                  </p:stCondLst>
                                  <p:childTnLst>
                                    <p:set>
                                      <p:cBhvr>
                                        <p:cTn id="19" dur="1" fill="hold">
                                          <p:stCondLst>
                                            <p:cond delay="0"/>
                                          </p:stCondLst>
                                        </p:cTn>
                                        <p:tgtEl>
                                          <p:spTgt spid="11">
                                            <p:txEl>
                                              <p:pRg st="2" end="2"/>
                                            </p:txEl>
                                          </p:spTgt>
                                        </p:tgtEl>
                                        <p:attrNameLst>
                                          <p:attrName>style.visibility</p:attrName>
                                        </p:attrNameLst>
                                      </p:cBhvr>
                                      <p:to>
                                        <p:strVal val="visible"/>
                                      </p:to>
                                    </p:set>
                                    <p:animEffect transition="in" filter="barn(inHorizontal)">
                                      <p:cBhvr>
                                        <p:cTn id="20" dur="500"/>
                                        <p:tgtEl>
                                          <p:spTgt spid="11">
                                            <p:txEl>
                                              <p:pRg st="2" end="2"/>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animEffect transition="in" filter="barn(inHorizontal)">
                                      <p:cBhvr>
                                        <p:cTn id="23" dur="500"/>
                                        <p:tgtEl>
                                          <p:spTgt spid="11">
                                            <p:txEl>
                                              <p:pRg st="3" end="3"/>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
                                            <p:txEl>
                                              <p:pRg st="4" end="4"/>
                                            </p:txEl>
                                          </p:spTgt>
                                        </p:tgtEl>
                                        <p:attrNameLst>
                                          <p:attrName>style.visibility</p:attrName>
                                        </p:attrNameLst>
                                      </p:cBhvr>
                                      <p:to>
                                        <p:strVal val="visible"/>
                                      </p:to>
                                    </p:set>
                                    <p:animEffect transition="in" filter="barn(inHorizontal)">
                                      <p:cBhvr>
                                        <p:cTn id="26"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443204"/>
            <a:ext cx="11506766" cy="4612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83112" y="669762"/>
            <a:ext cx="7154437"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Exchange, Transactions, and Relationships </a:t>
            </a:r>
          </a:p>
        </p:txBody>
      </p:sp>
      <p:sp>
        <p:nvSpPr>
          <p:cNvPr id="11" name="Rectangle 3"/>
          <p:cNvSpPr txBox="1">
            <a:spLocks noChangeArrowheads="1"/>
          </p:cNvSpPr>
          <p:nvPr/>
        </p:nvSpPr>
        <p:spPr>
          <a:xfrm>
            <a:off x="646771" y="1499088"/>
            <a:ext cx="11088595" cy="417649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Exchange</a:t>
            </a:r>
            <a:r>
              <a:rPr lang="en-US" altLang="ar-SA" sz="2400" b="1" dirty="0">
                <a:solidFill>
                  <a:srgbClr val="002060"/>
                </a:solidFill>
                <a:latin typeface="Times New Roman" panose="02020603050405020304" pitchFamily="18" charset="0"/>
                <a:cs typeface="Times New Roman" panose="02020603050405020304" pitchFamily="18" charset="0"/>
              </a:rPr>
              <a:t> </a:t>
            </a:r>
          </a:p>
          <a:p>
            <a:pPr>
              <a:buFont typeface="Wingdings" panose="05000000000000000000" pitchFamily="2" charset="2"/>
              <a:buNone/>
            </a:pPr>
            <a:r>
              <a:rPr lang="en-US" altLang="ar-SA" sz="2400" dirty="0">
                <a:latin typeface="Times New Roman" panose="02020603050405020304" pitchFamily="18" charset="0"/>
                <a:cs typeface="Times New Roman" panose="02020603050405020304" pitchFamily="18" charset="0"/>
              </a:rPr>
              <a:t>The act of obtaining a desired object from someone by offering something in return </a:t>
            </a:r>
          </a:p>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Transaction</a:t>
            </a:r>
            <a:endParaRPr lang="en-US" altLang="ar-SA" sz="2400" dirty="0">
              <a:solidFill>
                <a:srgbClr val="C00000"/>
              </a:solidFill>
              <a:latin typeface="Times New Roman" panose="02020603050405020304" pitchFamily="18" charset="0"/>
              <a:cs typeface="Times New Roman" panose="02020603050405020304" pitchFamily="18" charset="0"/>
            </a:endParaRPr>
          </a:p>
          <a:p>
            <a:r>
              <a:rPr lang="en-US" altLang="ar-SA" sz="2400" dirty="0">
                <a:latin typeface="Times New Roman" panose="02020603050405020304" pitchFamily="18" charset="0"/>
                <a:cs typeface="Times New Roman" panose="02020603050405020304" pitchFamily="18" charset="0"/>
              </a:rPr>
              <a:t>A trade between two parties that involves at least two things of value, agreed – upon conditions a time of agreement, and a place of agreement. </a:t>
            </a:r>
          </a:p>
          <a:p>
            <a:pPr>
              <a:buFont typeface="Wingdings" panose="05000000000000000000" pitchFamily="2" charset="2"/>
              <a:buNone/>
            </a:pPr>
            <a:r>
              <a:rPr lang="en-US" altLang="ar-SA" sz="2400" b="1" dirty="0">
                <a:solidFill>
                  <a:srgbClr val="C00000"/>
                </a:solidFill>
                <a:latin typeface="Times New Roman" panose="02020603050405020304" pitchFamily="18" charset="0"/>
                <a:cs typeface="Times New Roman" panose="02020603050405020304" pitchFamily="18" charset="0"/>
              </a:rPr>
              <a:t>Relationship marketing :</a:t>
            </a:r>
          </a:p>
          <a:p>
            <a:r>
              <a:rPr lang="en-US" altLang="ar-SA" sz="2400" dirty="0">
                <a:latin typeface="Times New Roman" panose="02020603050405020304" pitchFamily="18" charset="0"/>
                <a:cs typeface="Times New Roman" panose="02020603050405020304" pitchFamily="18" charset="0"/>
              </a:rPr>
              <a:t>The process of creating, maintaining, and enhancing strong, value – laden relationships with customers and other stakeholders </a:t>
            </a:r>
          </a:p>
        </p:txBody>
      </p:sp>
      <p:sp>
        <p:nvSpPr>
          <p:cNvPr id="14" name="Rectangle 13">
            <a:extLst>
              <a:ext uri="{FF2B5EF4-FFF2-40B4-BE49-F238E27FC236}">
                <a16:creationId xmlns:a16="http://schemas.microsoft.com/office/drawing/2014/main" id="{7E513F23-559C-4A2E-8159-8F2224ACF113}"/>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1642C8E5-D0BD-49D7-8425-6985ADF5E1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2174A6DE-4094-47AD-87CA-849E5B3251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35463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heel(4)">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wheel(4)">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16"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 calcmode="lin" valueType="num">
                                      <p:cBhvr>
                                        <p:cTn id="26"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1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9" presetClass="entr" presetSubtype="0" decel="100000" fill="hold"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 calcmode="lin" valueType="num">
                                      <p:cBhvr>
                                        <p:cTn id="32"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11">
                                            <p:txEl>
                                              <p:pRg st="4" end="4"/>
                                            </p:txEl>
                                          </p:spTgt>
                                        </p:tgtEl>
                                        <p:attrNameLst>
                                          <p:attrName>ppt_h</p:attrName>
                                        </p:attrNameLst>
                                      </p:cBhvr>
                                      <p:tavLst>
                                        <p:tav tm="0">
                                          <p:val>
                                            <p:fltVal val="0"/>
                                          </p:val>
                                        </p:tav>
                                        <p:tav tm="100000">
                                          <p:val>
                                            <p:strVal val="#ppt_h"/>
                                          </p:val>
                                        </p:tav>
                                      </p:tavLst>
                                    </p:anim>
                                    <p:anim calcmode="lin" valueType="num">
                                      <p:cBhvr>
                                        <p:cTn id="34" dur="500" fill="hold"/>
                                        <p:tgtEl>
                                          <p:spTgt spid="11">
                                            <p:txEl>
                                              <p:pRg st="4" end="4"/>
                                            </p:txEl>
                                          </p:spTgt>
                                        </p:tgtEl>
                                        <p:attrNameLst>
                                          <p:attrName>style.rotation</p:attrName>
                                        </p:attrNameLst>
                                      </p:cBhvr>
                                      <p:tavLst>
                                        <p:tav tm="0">
                                          <p:val>
                                            <p:fltVal val="360"/>
                                          </p:val>
                                        </p:tav>
                                        <p:tav tm="100000">
                                          <p:val>
                                            <p:fltVal val="0"/>
                                          </p:val>
                                        </p:tav>
                                      </p:tavLst>
                                    </p:anim>
                                    <p:animEffect transition="in" filter="fade">
                                      <p:cBhvr>
                                        <p:cTn id="35" dur="500"/>
                                        <p:tgtEl>
                                          <p:spTgt spid="11">
                                            <p:txEl>
                                              <p:pRg st="4" end="4"/>
                                            </p:txEl>
                                          </p:spTgt>
                                        </p:tgtEl>
                                      </p:cBhvr>
                                    </p:animEffect>
                                  </p:childTnLst>
                                </p:cTn>
                              </p:par>
                              <p:par>
                                <p:cTn id="36" presetID="49" presetClass="entr" presetSubtype="0" decel="100000" fill="hold" nodeType="with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 calcmode="lin" valueType="num">
                                      <p:cBhvr>
                                        <p:cTn id="38" dur="500" fill="hold"/>
                                        <p:tgtEl>
                                          <p:spTgt spid="11">
                                            <p:txEl>
                                              <p:pRg st="5" end="5"/>
                                            </p:txEl>
                                          </p:spTgt>
                                        </p:tgtEl>
                                        <p:attrNameLst>
                                          <p:attrName>ppt_w</p:attrName>
                                        </p:attrNameLst>
                                      </p:cBhvr>
                                      <p:tavLst>
                                        <p:tav tm="0">
                                          <p:val>
                                            <p:fltVal val="0"/>
                                          </p:val>
                                        </p:tav>
                                        <p:tav tm="100000">
                                          <p:val>
                                            <p:strVal val="#ppt_w"/>
                                          </p:val>
                                        </p:tav>
                                      </p:tavLst>
                                    </p:anim>
                                    <p:anim calcmode="lin" valueType="num">
                                      <p:cBhvr>
                                        <p:cTn id="39" dur="500" fill="hold"/>
                                        <p:tgtEl>
                                          <p:spTgt spid="11">
                                            <p:txEl>
                                              <p:pRg st="5" end="5"/>
                                            </p:txEl>
                                          </p:spTgt>
                                        </p:tgtEl>
                                        <p:attrNameLst>
                                          <p:attrName>ppt_h</p:attrName>
                                        </p:attrNameLst>
                                      </p:cBhvr>
                                      <p:tavLst>
                                        <p:tav tm="0">
                                          <p:val>
                                            <p:fltVal val="0"/>
                                          </p:val>
                                        </p:tav>
                                        <p:tav tm="100000">
                                          <p:val>
                                            <p:strVal val="#ppt_h"/>
                                          </p:val>
                                        </p:tav>
                                      </p:tavLst>
                                    </p:anim>
                                    <p:anim calcmode="lin" valueType="num">
                                      <p:cBhvr>
                                        <p:cTn id="40" dur="500" fill="hold"/>
                                        <p:tgtEl>
                                          <p:spTgt spid="11">
                                            <p:txEl>
                                              <p:pRg st="5" end="5"/>
                                            </p:txEl>
                                          </p:spTgt>
                                        </p:tgtEl>
                                        <p:attrNameLst>
                                          <p:attrName>style.rotation</p:attrName>
                                        </p:attrNameLst>
                                      </p:cBhvr>
                                      <p:tavLst>
                                        <p:tav tm="0">
                                          <p:val>
                                            <p:fltVal val="360"/>
                                          </p:val>
                                        </p:tav>
                                        <p:tav tm="100000">
                                          <p:val>
                                            <p:fltVal val="0"/>
                                          </p:val>
                                        </p:tav>
                                      </p:tavLst>
                                    </p:anim>
                                    <p:animEffect transition="in" filter="fade">
                                      <p:cBhvr>
                                        <p:cTn id="41"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8638" y="1387320"/>
            <a:ext cx="11563324" cy="4859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21"/>
          <p:cNvGrpSpPr>
            <a:grpSpLocks/>
          </p:cNvGrpSpPr>
          <p:nvPr/>
        </p:nvGrpSpPr>
        <p:grpSpPr bwMode="auto">
          <a:xfrm>
            <a:off x="1597572" y="2264706"/>
            <a:ext cx="6518385" cy="2727708"/>
            <a:chOff x="1440" y="1968"/>
            <a:chExt cx="2808" cy="1440"/>
          </a:xfrm>
        </p:grpSpPr>
        <p:grpSp>
          <p:nvGrpSpPr>
            <p:cNvPr id="13" name="Group 4"/>
            <p:cNvGrpSpPr>
              <a:grpSpLocks/>
            </p:cNvGrpSpPr>
            <p:nvPr/>
          </p:nvGrpSpPr>
          <p:grpSpPr bwMode="auto">
            <a:xfrm>
              <a:off x="1440" y="1968"/>
              <a:ext cx="2808" cy="1440"/>
              <a:chOff x="2520" y="6648"/>
              <a:chExt cx="7020" cy="3600"/>
            </a:xfrm>
          </p:grpSpPr>
          <p:sp>
            <p:nvSpPr>
              <p:cNvPr id="15" name="Line 5"/>
              <p:cNvSpPr>
                <a:spLocks noChangeShapeType="1"/>
              </p:cNvSpPr>
              <p:nvPr/>
            </p:nvSpPr>
            <p:spPr bwMode="auto">
              <a:xfrm>
                <a:off x="4500" y="8448"/>
                <a:ext cx="3060" cy="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dirty="0"/>
              </a:p>
            </p:txBody>
          </p:sp>
          <p:sp>
            <p:nvSpPr>
              <p:cNvPr id="16" name="Line 6"/>
              <p:cNvSpPr>
                <a:spLocks noChangeShapeType="1"/>
              </p:cNvSpPr>
              <p:nvPr/>
            </p:nvSpPr>
            <p:spPr bwMode="auto">
              <a:xfrm flipH="1">
                <a:off x="3420" y="10248"/>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grpSp>
            <p:nvGrpSpPr>
              <p:cNvPr id="17" name="Group 7"/>
              <p:cNvGrpSpPr>
                <a:grpSpLocks/>
              </p:cNvGrpSpPr>
              <p:nvPr/>
            </p:nvGrpSpPr>
            <p:grpSpPr bwMode="auto">
              <a:xfrm>
                <a:off x="2520" y="6648"/>
                <a:ext cx="7020" cy="3600"/>
                <a:chOff x="2520" y="6648"/>
                <a:chExt cx="7020" cy="3600"/>
              </a:xfrm>
            </p:grpSpPr>
            <p:sp>
              <p:nvSpPr>
                <p:cNvPr id="18" name="Text Box 8"/>
                <p:cNvSpPr txBox="1">
                  <a:spLocks noChangeArrowheads="1"/>
                </p:cNvSpPr>
                <p:nvPr/>
              </p:nvSpPr>
              <p:spPr bwMode="auto">
                <a:xfrm>
                  <a:off x="252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rPr>
                    <a:t>Industry</a:t>
                  </a:r>
                </a:p>
                <a:p>
                  <a:pPr algn="ctr" eaLnBrk="0" hangingPunct="0"/>
                  <a:r>
                    <a:rPr lang="en-US" altLang="ar-SA" sz="1600" b="1" dirty="0">
                      <a:latin typeface="Times New Roman" panose="02020603050405020304" pitchFamily="18" charset="0"/>
                      <a:cs typeface="Nazanin" pitchFamily="10" charset="0"/>
                    </a:rPr>
                    <a:t> (a collection of sellers)</a:t>
                  </a:r>
                </a:p>
              </p:txBody>
            </p:sp>
            <p:sp>
              <p:nvSpPr>
                <p:cNvPr id="19" name="Text Box 9"/>
                <p:cNvSpPr txBox="1">
                  <a:spLocks noChangeArrowheads="1"/>
                </p:cNvSpPr>
                <p:nvPr/>
              </p:nvSpPr>
              <p:spPr bwMode="auto">
                <a:xfrm>
                  <a:off x="756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cs typeface="Nazanin" pitchFamily="10" charset="0"/>
                    </a:rPr>
                    <a:t>Market </a:t>
                  </a:r>
                </a:p>
                <a:p>
                  <a:pPr algn="ctr" eaLnBrk="0" hangingPunct="0"/>
                  <a:r>
                    <a:rPr lang="en-US" altLang="ar-SA" sz="1600" b="1" dirty="0">
                      <a:latin typeface="Times New Roman" panose="02020603050405020304" pitchFamily="18" charset="0"/>
                      <a:cs typeface="Nazanin" pitchFamily="10" charset="0"/>
                    </a:rPr>
                    <a:t>(a collection of buyers)</a:t>
                  </a:r>
                </a:p>
              </p:txBody>
            </p:sp>
            <p:sp>
              <p:nvSpPr>
                <p:cNvPr id="20" name="Line 10"/>
                <p:cNvSpPr>
                  <a:spLocks noChangeShapeType="1"/>
                </p:cNvSpPr>
                <p:nvPr/>
              </p:nvSpPr>
              <p:spPr bwMode="auto">
                <a:xfrm flipV="1">
                  <a:off x="3420" y="7189"/>
                  <a:ext cx="0" cy="54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1" name="Line 11"/>
                <p:cNvSpPr>
                  <a:spLocks noChangeShapeType="1"/>
                </p:cNvSpPr>
                <p:nvPr/>
              </p:nvSpPr>
              <p:spPr bwMode="auto">
                <a:xfrm flipV="1">
                  <a:off x="8460" y="7189"/>
                  <a:ext cx="0" cy="540"/>
                </a:xfrm>
                <a:prstGeom prst="line">
                  <a:avLst/>
                </a:prstGeom>
                <a:noFill/>
                <a:ln w="9525">
                  <a:solidFill>
                    <a:srgbClr val="24A9E1"/>
                  </a:solidFill>
                  <a:round/>
                  <a:headEnd type="triangle" w="med" len="med"/>
                  <a:tailEnd/>
                </a:ln>
                <a:extLst>
                  <a:ext uri="{909E8E84-426E-40DD-AFC4-6F175D3DCCD1}">
                    <a14:hiddenFill xmlns:a14="http://schemas.microsoft.com/office/drawing/2010/main">
                      <a:noFill/>
                    </a14:hiddenFill>
                  </a:ext>
                </a:extLst>
              </p:spPr>
              <p:txBody>
                <a:bodyPr/>
                <a:lstStyle/>
                <a:p>
                  <a:endParaRPr lang="ar-SA" sz="2400" b="1"/>
                </a:p>
              </p:txBody>
            </p:sp>
            <p:sp>
              <p:nvSpPr>
                <p:cNvPr id="22" name="Line 12"/>
                <p:cNvSpPr>
                  <a:spLocks noChangeShapeType="1"/>
                </p:cNvSpPr>
                <p:nvPr/>
              </p:nvSpPr>
              <p:spPr bwMode="auto">
                <a:xfrm>
                  <a:off x="3420" y="7189"/>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3" name="Text Box 13"/>
                <p:cNvSpPr txBox="1">
                  <a:spLocks noChangeArrowheads="1"/>
                </p:cNvSpPr>
                <p:nvPr/>
              </p:nvSpPr>
              <p:spPr bwMode="auto">
                <a:xfrm>
                  <a:off x="4860" y="664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Communication </a:t>
                  </a:r>
                </a:p>
              </p:txBody>
            </p:sp>
            <p:sp>
              <p:nvSpPr>
                <p:cNvPr id="24" name="Text Box 14"/>
                <p:cNvSpPr txBox="1">
                  <a:spLocks noChangeArrowheads="1"/>
                </p:cNvSpPr>
                <p:nvPr/>
              </p:nvSpPr>
              <p:spPr bwMode="auto">
                <a:xfrm>
                  <a:off x="4680" y="79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Products / Services </a:t>
                  </a:r>
                </a:p>
              </p:txBody>
            </p:sp>
            <p:sp>
              <p:nvSpPr>
                <p:cNvPr id="26" name="Text Box 15"/>
                <p:cNvSpPr txBox="1">
                  <a:spLocks noChangeArrowheads="1"/>
                </p:cNvSpPr>
                <p:nvPr/>
              </p:nvSpPr>
              <p:spPr bwMode="auto">
                <a:xfrm>
                  <a:off x="4500" y="9063"/>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Money </a:t>
                  </a:r>
                </a:p>
              </p:txBody>
            </p:sp>
            <p:sp>
              <p:nvSpPr>
                <p:cNvPr id="27" name="Line 16"/>
                <p:cNvSpPr>
                  <a:spLocks noChangeShapeType="1"/>
                </p:cNvSpPr>
                <p:nvPr/>
              </p:nvSpPr>
              <p:spPr bwMode="auto">
                <a:xfrm>
                  <a:off x="8460" y="9528"/>
                  <a:ext cx="0" cy="72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8" name="Line 17"/>
                <p:cNvSpPr>
                  <a:spLocks noChangeShapeType="1"/>
                </p:cNvSpPr>
                <p:nvPr/>
              </p:nvSpPr>
              <p:spPr bwMode="auto">
                <a:xfrm flipV="1">
                  <a:off x="3420" y="9528"/>
                  <a:ext cx="0" cy="72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a:p>
              </p:txBody>
            </p:sp>
            <p:sp>
              <p:nvSpPr>
                <p:cNvPr id="29" name="Text Box 18"/>
                <p:cNvSpPr txBox="1">
                  <a:spLocks noChangeArrowheads="1"/>
                </p:cNvSpPr>
                <p:nvPr/>
              </p:nvSpPr>
              <p:spPr bwMode="auto">
                <a:xfrm>
                  <a:off x="4500" y="97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Information  </a:t>
                  </a:r>
                </a:p>
              </p:txBody>
            </p:sp>
          </p:grpSp>
        </p:grpSp>
        <p:sp>
          <p:nvSpPr>
            <p:cNvPr id="14" name="Line 20"/>
            <p:cNvSpPr>
              <a:spLocks noChangeShapeType="1"/>
            </p:cNvSpPr>
            <p:nvPr/>
          </p:nvSpPr>
          <p:spPr bwMode="auto">
            <a:xfrm flipH="1">
              <a:off x="2208" y="2928"/>
              <a:ext cx="1248" cy="0"/>
            </a:xfrm>
            <a:prstGeom prst="line">
              <a:avLst/>
            </a:prstGeom>
            <a:noFill/>
            <a:ln w="9525">
              <a:solidFill>
                <a:srgbClr val="24A9E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SA" sz="2400" b="1"/>
            </a:p>
          </p:txBody>
        </p:sp>
      </p:grpSp>
      <p:sp>
        <p:nvSpPr>
          <p:cNvPr id="30" name="Text Box 19"/>
          <p:cNvSpPr txBox="1">
            <a:spLocks noChangeArrowheads="1"/>
          </p:cNvSpPr>
          <p:nvPr/>
        </p:nvSpPr>
        <p:spPr bwMode="auto">
          <a:xfrm>
            <a:off x="1597572" y="5215651"/>
            <a:ext cx="9832425" cy="57150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A simple marketing system  </a:t>
            </a:r>
          </a:p>
        </p:txBody>
      </p:sp>
      <p:sp>
        <p:nvSpPr>
          <p:cNvPr id="31" name="Rectangle 30"/>
          <p:cNvSpPr/>
          <p:nvPr/>
        </p:nvSpPr>
        <p:spPr>
          <a:xfrm>
            <a:off x="8862404" y="2584492"/>
            <a:ext cx="2429795" cy="2246769"/>
          </a:xfrm>
          <a:prstGeom prst="rect">
            <a:avLst/>
          </a:prstGeom>
          <a:ln>
            <a:solidFill>
              <a:srgbClr val="24A9E1"/>
            </a:solidFill>
          </a:ln>
        </p:spPr>
        <p:txBody>
          <a:bodyPr wrap="square">
            <a:spAutoFit/>
          </a:bodyPr>
          <a:lstStyle/>
          <a:p>
            <a:pPr lvl="0" algn="ctr"/>
            <a:r>
              <a:rPr lang="en-US" sz="2000" b="1" dirty="0"/>
              <a:t>Originally a “market” was a place where buyers and sellers gathered to exchange goods (such as a village square).</a:t>
            </a:r>
            <a:endParaRPr lang="ar-SA" sz="2000" b="1" dirty="0"/>
          </a:p>
        </p:txBody>
      </p:sp>
      <p:sp>
        <p:nvSpPr>
          <p:cNvPr id="4" name="Rectangle 3"/>
          <p:cNvSpPr/>
          <p:nvPr/>
        </p:nvSpPr>
        <p:spPr>
          <a:xfrm>
            <a:off x="1211647" y="1421922"/>
            <a:ext cx="10117991" cy="461665"/>
          </a:xfrm>
          <a:prstGeom prst="rect">
            <a:avLst/>
          </a:prstGeom>
        </p:spPr>
        <p:txBody>
          <a:bodyPr wrap="square">
            <a:spAutoFit/>
          </a:bodyPr>
          <a:lstStyle/>
          <a:p>
            <a:pPr algn="ctr"/>
            <a:r>
              <a:rPr lang="en-US" altLang="ar-SA" sz="2400" b="1" u="sng" dirty="0">
                <a:latin typeface="Times New Roman" panose="02020603050405020304" pitchFamily="18" charset="0"/>
                <a:cs typeface="Times New Roman" panose="02020603050405020304" pitchFamily="18" charset="0"/>
              </a:rPr>
              <a:t> The set of all actual and potential buyers of a product or service </a:t>
            </a:r>
            <a:endParaRPr lang="ar-SA" sz="2400" b="1" u="sng" dirty="0">
              <a:latin typeface="Times New Roman" panose="02020603050405020304" pitchFamily="18" charset="0"/>
              <a:cs typeface="Times New Roman" panose="02020603050405020304" pitchFamily="18" charset="0"/>
            </a:endParaRPr>
          </a:p>
        </p:txBody>
      </p:sp>
      <p:sp>
        <p:nvSpPr>
          <p:cNvPr id="32" name="Rectangle 2"/>
          <p:cNvSpPr txBox="1">
            <a:spLocks noChangeArrowheads="1"/>
          </p:cNvSpPr>
          <p:nvPr/>
        </p:nvSpPr>
        <p:spPr>
          <a:xfrm>
            <a:off x="1494262" y="722434"/>
            <a:ext cx="3319037"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Markets </a:t>
            </a:r>
          </a:p>
        </p:txBody>
      </p:sp>
      <p:sp>
        <p:nvSpPr>
          <p:cNvPr id="35" name="Rectangle 34">
            <a:extLst>
              <a:ext uri="{FF2B5EF4-FFF2-40B4-BE49-F238E27FC236}">
                <a16:creationId xmlns:a16="http://schemas.microsoft.com/office/drawing/2014/main" id="{878A6C71-741B-44EF-A1BE-2610D5A28890}"/>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36" name="Graphic 21">
            <a:extLst>
              <a:ext uri="{FF2B5EF4-FFF2-40B4-BE49-F238E27FC236}">
                <a16:creationId xmlns:a16="http://schemas.microsoft.com/office/drawing/2014/main" id="{7AB3F868-D352-4346-9251-0C2E5753B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33" name="TextBox 32">
            <a:extLst>
              <a:ext uri="{FF2B5EF4-FFF2-40B4-BE49-F238E27FC236}">
                <a16:creationId xmlns:a16="http://schemas.microsoft.com/office/drawing/2014/main" id="{6F1A3D85-174C-47ED-9D32-BA2B770BE7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9485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to="" calcmode="lin" valueType="num">
                                      <p:cBhvr>
                                        <p:cTn id="12" dur="1" fill="hold"/>
                                        <p:tgtEl>
                                          <p:spTgt spid="30"/>
                                        </p:tgtEl>
                                        <p:attrNameLst>
                                          <p:attrName/>
                                        </p:attrNameLst>
                                      </p:cBhvr>
                                    </p:anim>
                                  </p:childTnLst>
                                </p:cTn>
                              </p:par>
                              <p:par>
                                <p:cTn id="13" presetID="50" presetClass="entr" presetSubtype="0" decel="10000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1000" fill="hold"/>
                                        <p:tgtEl>
                                          <p:spTgt spid="32"/>
                                        </p:tgtEl>
                                        <p:attrNameLst>
                                          <p:attrName>ppt_w</p:attrName>
                                        </p:attrNameLst>
                                      </p:cBhvr>
                                      <p:tavLst>
                                        <p:tav tm="0">
                                          <p:val>
                                            <p:strVal val="#ppt_w+.3"/>
                                          </p:val>
                                        </p:tav>
                                        <p:tav tm="100000">
                                          <p:val>
                                            <p:strVal val="#ppt_w"/>
                                          </p:val>
                                        </p:tav>
                                      </p:tavLst>
                                    </p:anim>
                                    <p:anim calcmode="lin" valueType="num">
                                      <p:cBhvr>
                                        <p:cTn id="16" dur="1000" fill="hold"/>
                                        <p:tgtEl>
                                          <p:spTgt spid="32"/>
                                        </p:tgtEl>
                                        <p:attrNameLst>
                                          <p:attrName>ppt_h</p:attrName>
                                        </p:attrNameLst>
                                      </p:cBhvr>
                                      <p:tavLst>
                                        <p:tav tm="0">
                                          <p:val>
                                            <p:strVal val="#ppt_h"/>
                                          </p:val>
                                        </p:tav>
                                        <p:tav tm="100000">
                                          <p:val>
                                            <p:strVal val="#ppt_h"/>
                                          </p:val>
                                        </p:tav>
                                      </p:tavLst>
                                    </p:anim>
                                    <p:animEffect transition="in" filter="fade">
                                      <p:cBhvr>
                                        <p:cTn id="17"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000" y="1443204"/>
            <a:ext cx="11607800" cy="4612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20235" y="652578"/>
            <a:ext cx="6921500"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Management</a:t>
            </a:r>
          </a:p>
        </p:txBody>
      </p:sp>
      <p:sp>
        <p:nvSpPr>
          <p:cNvPr id="11" name="Rectangle 3"/>
          <p:cNvSpPr txBox="1">
            <a:spLocks noChangeArrowheads="1"/>
          </p:cNvSpPr>
          <p:nvPr/>
        </p:nvSpPr>
        <p:spPr>
          <a:xfrm>
            <a:off x="571501" y="1626624"/>
            <a:ext cx="11163866" cy="390996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None/>
            </a:pPr>
            <a:r>
              <a:rPr lang="en-US" altLang="ar-SA" sz="2400" b="1" dirty="0"/>
              <a:t>  </a:t>
            </a:r>
            <a:r>
              <a:rPr lang="en-US" altLang="ar-SA" sz="2400" dirty="0">
                <a:latin typeface="Times New Roman" panose="02020603050405020304" pitchFamily="18" charset="0"/>
              </a:rPr>
              <a:t>The analysis, planning, implementation, and control of programs designed to create, build, and maintain beneficial exchanges with target buyers for the purpose of achieving organizational objectives. </a:t>
            </a:r>
          </a:p>
        </p:txBody>
      </p:sp>
      <p:sp>
        <p:nvSpPr>
          <p:cNvPr id="14" name="Rectangle 13">
            <a:extLst>
              <a:ext uri="{FF2B5EF4-FFF2-40B4-BE49-F238E27FC236}">
                <a16:creationId xmlns:a16="http://schemas.microsoft.com/office/drawing/2014/main" id="{4DFA8047-3C2D-4510-BDED-54107C72519A}"/>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1997C15C-1BC1-48F5-B8F0-A2B8064C02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7" name="TextBox 6">
            <a:extLst>
              <a:ext uri="{FF2B5EF4-FFF2-40B4-BE49-F238E27FC236}">
                <a16:creationId xmlns:a16="http://schemas.microsoft.com/office/drawing/2014/main" id="{225FBD20-A1E0-40AC-9F25-05348F5A86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22226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in)">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6700" y="1387320"/>
            <a:ext cx="11671300" cy="5071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483111" y="682203"/>
            <a:ext cx="6808909"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What is Marketing Management?</a:t>
            </a:r>
            <a:endParaRPr lang="ar-SA" sz="2800" b="1" dirty="0">
              <a:latin typeface="Times New Roman" panose="02020603050405020304" pitchFamily="18" charset="0"/>
              <a:cs typeface="Times New Roman" panose="02020603050405020304" pitchFamily="18" charset="0"/>
            </a:endParaRPr>
          </a:p>
        </p:txBody>
      </p:sp>
      <p:sp>
        <p:nvSpPr>
          <p:cNvPr id="11" name="AutoShape 4"/>
          <p:cNvSpPr>
            <a:spLocks noChangeArrowheads="1"/>
          </p:cNvSpPr>
          <p:nvPr/>
        </p:nvSpPr>
        <p:spPr bwMode="auto">
          <a:xfrm>
            <a:off x="456634" y="2102067"/>
            <a:ext cx="11278732" cy="3539359"/>
          </a:xfrm>
          <a:prstGeom prst="roundRect">
            <a:avLst>
              <a:gd name="adj" fmla="val 16667"/>
            </a:avLst>
          </a:prstGeom>
          <a:ln>
            <a:solidFill>
              <a:srgbClr val="24A9E1"/>
            </a:solidFill>
          </a:ln>
        </p:spPr>
        <p:txBody>
          <a:bodyPr vert="horz" lIns="91440" tIns="45720" rIns="91440" bIns="45720" rtlCol="0" anchor="t">
            <a:normAutofit/>
          </a:bodyPr>
          <a:lstStyle/>
          <a:p>
            <a:pPr marL="228600" indent="-228600">
              <a:lnSpc>
                <a:spcPct val="150000"/>
              </a:lnSpc>
              <a:spcBef>
                <a:spcPts val="1000"/>
              </a:spcBef>
              <a:buFont typeface="Wingdings" panose="05000000000000000000" pitchFamily="2" charset="2"/>
              <a:buChar char="q"/>
            </a:pPr>
            <a:r>
              <a:rPr lang="en-US" altLang="ar-SA" sz="2400" dirty="0">
                <a:latin typeface="Times New Roman" panose="02020603050405020304" pitchFamily="18" charset="0"/>
                <a:cs typeface="Times New Roman" panose="02020603050405020304" pitchFamily="18" charset="0"/>
              </a:rPr>
              <a:t> Marketing management is the art and science  of choosing target markets and getting, keeping, and growing  customers through creating, delivering, and communicating superior customer value.</a:t>
            </a:r>
          </a:p>
        </p:txBody>
      </p:sp>
      <p:sp>
        <p:nvSpPr>
          <p:cNvPr id="14" name="Rectangle 13">
            <a:extLst>
              <a:ext uri="{FF2B5EF4-FFF2-40B4-BE49-F238E27FC236}">
                <a16:creationId xmlns:a16="http://schemas.microsoft.com/office/drawing/2014/main" id="{1B112DF5-5B32-4DC7-91AD-EB113997BA03}"/>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249AE5AC-300C-4E5F-8F5C-3BEA9F618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7" name="TextBox 6">
            <a:extLst>
              <a:ext uri="{FF2B5EF4-FFF2-40B4-BE49-F238E27FC236}">
                <a16:creationId xmlns:a16="http://schemas.microsoft.com/office/drawing/2014/main" id="{1E52F617-7BC9-4552-A39C-6AC8E27045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79188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201" y="1387320"/>
            <a:ext cx="11785599" cy="4901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423814" y="658257"/>
            <a:ext cx="8229600"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Management Tasks</a:t>
            </a:r>
          </a:p>
        </p:txBody>
      </p:sp>
      <p:sp>
        <p:nvSpPr>
          <p:cNvPr id="11" name="Rectangle 3"/>
          <p:cNvSpPr txBox="1">
            <a:spLocks noChangeArrowheads="1"/>
          </p:cNvSpPr>
          <p:nvPr/>
        </p:nvSpPr>
        <p:spPr>
          <a:xfrm>
            <a:off x="1011382" y="2433144"/>
            <a:ext cx="5462990" cy="3136383"/>
          </a:xfrm>
          <a:prstGeom prst="rect">
            <a:avLst/>
          </a:prstGeom>
          <a:ln>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Developing marketing strategies</a:t>
            </a:r>
          </a:p>
          <a:p>
            <a:pPr>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Capturing marketing insights</a:t>
            </a:r>
          </a:p>
          <a:p>
            <a:pPr>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Connecting with customers</a:t>
            </a:r>
          </a:p>
          <a:p>
            <a:pPr>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Building strong brands</a:t>
            </a:r>
          </a:p>
          <a:p>
            <a:pPr>
              <a:buFont typeface="Wingdings" panose="05000000000000000000" pitchFamily="2" charset="2"/>
              <a:buChar char="Ø"/>
            </a:pPr>
            <a:endParaRPr lang="en-US" altLang="ar-SA" sz="3200" b="1" dirty="0"/>
          </a:p>
        </p:txBody>
      </p:sp>
      <p:sp>
        <p:nvSpPr>
          <p:cNvPr id="12" name="Rectangle 4"/>
          <p:cNvSpPr txBox="1">
            <a:spLocks noChangeArrowheads="1"/>
          </p:cNvSpPr>
          <p:nvPr/>
        </p:nvSpPr>
        <p:spPr>
          <a:xfrm>
            <a:off x="6622474" y="2433144"/>
            <a:ext cx="4592064" cy="3136383"/>
          </a:xfrm>
          <a:prstGeom prst="rect">
            <a:avLst/>
          </a:prstGeom>
          <a:ln>
            <a:solidFill>
              <a:schemeClr val="accent1"/>
            </a:solidFill>
          </a:ln>
        </p:spPr>
        <p:txBody>
          <a:bodyPr vert="horz" lIns="91440" tIns="45720" rIns="91440" bIns="45720" rtlCol="0">
            <a:no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sz="2600" dirty="0">
                <a:latin typeface="Times New Roman" panose="02020603050405020304" pitchFamily="18" charset="0"/>
                <a:cs typeface="Times New Roman" panose="02020603050405020304" pitchFamily="18" charset="0"/>
              </a:rPr>
              <a:t>Shaping market offerings</a:t>
            </a:r>
          </a:p>
          <a:p>
            <a:r>
              <a:rPr lang="en-US" altLang="ar-SA" sz="2600" dirty="0">
                <a:latin typeface="Times New Roman" panose="02020603050405020304" pitchFamily="18" charset="0"/>
                <a:cs typeface="Times New Roman" panose="02020603050405020304" pitchFamily="18" charset="0"/>
              </a:rPr>
              <a:t>Delivering value</a:t>
            </a:r>
          </a:p>
          <a:p>
            <a:r>
              <a:rPr lang="en-US" altLang="ar-SA" sz="2600" dirty="0">
                <a:latin typeface="Times New Roman" panose="02020603050405020304" pitchFamily="18" charset="0"/>
                <a:cs typeface="Times New Roman" panose="02020603050405020304" pitchFamily="18" charset="0"/>
              </a:rPr>
              <a:t>Communicating value</a:t>
            </a:r>
          </a:p>
          <a:p>
            <a:r>
              <a:rPr lang="en-US" altLang="ar-SA" sz="2600" dirty="0">
                <a:latin typeface="Times New Roman" panose="02020603050405020304" pitchFamily="18" charset="0"/>
                <a:cs typeface="Times New Roman" panose="02020603050405020304" pitchFamily="18" charset="0"/>
              </a:rPr>
              <a:t>Creating long-term growth</a:t>
            </a:r>
          </a:p>
        </p:txBody>
      </p:sp>
      <p:sp>
        <p:nvSpPr>
          <p:cNvPr id="15" name="Rectangle 14">
            <a:extLst>
              <a:ext uri="{FF2B5EF4-FFF2-40B4-BE49-F238E27FC236}">
                <a16:creationId xmlns:a16="http://schemas.microsoft.com/office/drawing/2014/main" id="{BD149473-AA26-4723-92E3-253F0470892E}"/>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6" name="Graphic 21">
            <a:extLst>
              <a:ext uri="{FF2B5EF4-FFF2-40B4-BE49-F238E27FC236}">
                <a16:creationId xmlns:a16="http://schemas.microsoft.com/office/drawing/2014/main" id="{7BF676F9-899E-46D5-826A-DC03177BE9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9169FA0D-24D9-4125-A523-B0DCD2892D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868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linds(horizontal)">
                                      <p:cBhvr>
                                        <p:cTn id="7" dur="500"/>
                                        <p:tgtEl>
                                          <p:spTgt spid="11">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bg/>
                                          </p:spTgt>
                                        </p:tgtEl>
                                        <p:attrNameLst>
                                          <p:attrName>style.visibility</p:attrName>
                                        </p:attrNameLst>
                                      </p:cBhvr>
                                      <p:to>
                                        <p:strVal val="visible"/>
                                      </p:to>
                                    </p:set>
                                    <p:animEffect transition="in" filter="blinds(horizontal)">
                                      <p:cBhvr>
                                        <p:cTn id="32" dur="500"/>
                                        <p:tgtEl>
                                          <p:spTgt spid="12">
                                            <p:bg/>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blinds(horizontal)">
                                      <p:cBhvr>
                                        <p:cTn id="37" dur="500"/>
                                        <p:tgtEl>
                                          <p:spTgt spid="12">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1" end="1"/>
                                            </p:txEl>
                                          </p:spTgt>
                                        </p:tgtEl>
                                        <p:attrNameLst>
                                          <p:attrName>style.visibility</p:attrName>
                                        </p:attrNameLst>
                                      </p:cBhvr>
                                      <p:to>
                                        <p:strVal val="visible"/>
                                      </p:to>
                                    </p:set>
                                    <p:animEffect transition="in" filter="blinds(horizontal)">
                                      <p:cBhvr>
                                        <p:cTn id="42" dur="500"/>
                                        <p:tgtEl>
                                          <p:spTgt spid="12">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xEl>
                                              <p:pRg st="2" end="2"/>
                                            </p:txEl>
                                          </p:spTgt>
                                        </p:tgtEl>
                                        <p:attrNameLst>
                                          <p:attrName>style.visibility</p:attrName>
                                        </p:attrNameLst>
                                      </p:cBhvr>
                                      <p:to>
                                        <p:strVal val="visible"/>
                                      </p:to>
                                    </p:set>
                                    <p:animEffect transition="in" filter="blinds(horizontal)">
                                      <p:cBhvr>
                                        <p:cTn id="47" dur="500"/>
                                        <p:tgtEl>
                                          <p:spTgt spid="12">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
                                            <p:txEl>
                                              <p:pRg st="3" end="3"/>
                                            </p:txEl>
                                          </p:spTgt>
                                        </p:tgtEl>
                                        <p:attrNameLst>
                                          <p:attrName>style.visibility</p:attrName>
                                        </p:attrNameLst>
                                      </p:cBhvr>
                                      <p:to>
                                        <p:strVal val="visible"/>
                                      </p:to>
                                    </p:set>
                                    <p:animEffect transition="in" filter="blinds(horizontal)">
                                      <p:cBhvr>
                                        <p:cTn id="5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399084"/>
            <a:ext cx="11494066" cy="5060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27963" y="682990"/>
            <a:ext cx="7541339"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GB" altLang="ar-SA" sz="2800" dirty="0">
                <a:solidFill>
                  <a:schemeClr val="tx1"/>
                </a:solidFill>
              </a:rPr>
              <a:t>Marketing management process</a:t>
            </a:r>
            <a:endParaRPr lang="tr-TR" altLang="ar-SA" sz="2800" dirty="0">
              <a:solidFill>
                <a:schemeClr val="tx1"/>
              </a:solidFill>
            </a:endParaRPr>
          </a:p>
        </p:txBody>
      </p:sp>
      <p:sp>
        <p:nvSpPr>
          <p:cNvPr id="11" name="Rectangle 3"/>
          <p:cNvSpPr txBox="1">
            <a:spLocks noChangeArrowheads="1"/>
          </p:cNvSpPr>
          <p:nvPr/>
        </p:nvSpPr>
        <p:spPr>
          <a:xfrm>
            <a:off x="1442520" y="1473136"/>
            <a:ext cx="10152580" cy="4802233"/>
          </a:xfrm>
          <a:prstGeom prst="rect">
            <a:avLst/>
          </a:prstGeom>
          <a:ln>
            <a:no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Analysis/Audit - where are we now?</a:t>
            </a:r>
          </a:p>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Objectives  - where do we want to be?</a:t>
            </a:r>
          </a:p>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Strategies - which way is best?</a:t>
            </a:r>
          </a:p>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Tactics - how do we get there?</a:t>
            </a:r>
          </a:p>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Implementation - Getting there</a:t>
            </a:r>
          </a:p>
          <a:p>
            <a:pPr>
              <a:lnSpc>
                <a:spcPct val="150000"/>
              </a:lnSpc>
              <a:buFont typeface="Wingdings" panose="05000000000000000000" pitchFamily="2" charset="2"/>
              <a:buChar char="v"/>
            </a:pPr>
            <a:r>
              <a:rPr lang="en-GB" altLang="ar-SA" sz="2600" dirty="0">
                <a:latin typeface="Times New Roman" panose="02020603050405020304" pitchFamily="18" charset="0"/>
                <a:cs typeface="Times New Roman" panose="02020603050405020304" pitchFamily="18" charset="0"/>
              </a:rPr>
              <a:t>Control - Ensuring arrival</a:t>
            </a:r>
            <a:endParaRPr lang="tr-TR" altLang="ar-SA" sz="26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4394C9F-4A85-413C-A932-E13109703723}"/>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5C23C809-5360-4DDA-B9D3-C566DBA3E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A2718040-3758-4328-8181-5C29142C16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0026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5601" y="1387319"/>
            <a:ext cx="11582400" cy="5013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399192" y="611856"/>
            <a:ext cx="7247155"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Management Involves</a:t>
            </a:r>
          </a:p>
        </p:txBody>
      </p:sp>
      <p:sp>
        <p:nvSpPr>
          <p:cNvPr id="11" name="Rectangle 3"/>
          <p:cNvSpPr txBox="1">
            <a:spLocks noChangeArrowheads="1"/>
          </p:cNvSpPr>
          <p:nvPr/>
        </p:nvSpPr>
        <p:spPr>
          <a:xfrm>
            <a:off x="579862" y="1443204"/>
            <a:ext cx="11307337" cy="480294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ar-SA" sz="2400" b="1" u="sng" dirty="0">
                <a:solidFill>
                  <a:srgbClr val="C00000"/>
                </a:solidFill>
                <a:latin typeface="Times New Roman" panose="02020603050405020304" pitchFamily="18" charset="0"/>
                <a:cs typeface="Times New Roman" panose="02020603050405020304" pitchFamily="18" charset="0"/>
              </a:rPr>
              <a:t>Demand Management :</a:t>
            </a:r>
          </a:p>
          <a:p>
            <a:pPr marL="0" indent="0">
              <a:lnSpc>
                <a:spcPct val="150000"/>
              </a:lnSpc>
              <a:buFont typeface="Arial" panose="020B0604020202020204" pitchFamily="34" charset="0"/>
              <a:buNone/>
            </a:pPr>
            <a:r>
              <a:rPr lang="en-US" altLang="ar-SA" sz="2400" dirty="0">
                <a:latin typeface="Times New Roman" panose="02020603050405020304" pitchFamily="18" charset="0"/>
                <a:cs typeface="Times New Roman" panose="02020603050405020304" pitchFamily="18" charset="0"/>
              </a:rPr>
              <a:t> The organization has a desired level of demand for its products. At any point in time, There may be no demand, adequate demand, irregular demand, or too much demand, and marketing management must find ways to deal with these different demand states.</a:t>
            </a:r>
          </a:p>
          <a:p>
            <a:pPr algn="just"/>
            <a:r>
              <a:rPr lang="en-US" altLang="ar-SA" sz="2400" b="1" u="sng" dirty="0">
                <a:solidFill>
                  <a:srgbClr val="C00000"/>
                </a:solidFill>
                <a:latin typeface="Times New Roman" panose="02020603050405020304" pitchFamily="18" charset="0"/>
                <a:cs typeface="Times New Roman" panose="02020603050405020304" pitchFamily="18" charset="0"/>
              </a:rPr>
              <a:t>Building Profitable Customer Relationships :</a:t>
            </a:r>
          </a:p>
          <a:p>
            <a:pPr marL="0" indent="0">
              <a:lnSpc>
                <a:spcPct val="150000"/>
              </a:lnSpc>
              <a:buFont typeface="Arial" panose="020B0604020202020204" pitchFamily="34" charset="0"/>
              <a:buNone/>
            </a:pPr>
            <a:r>
              <a:rPr lang="en-US" altLang="ar-SA" sz="2400" dirty="0">
                <a:latin typeface="Times New Roman" panose="02020603050405020304" pitchFamily="18" charset="0"/>
                <a:cs typeface="Times New Roman" panose="02020603050405020304" pitchFamily="18" charset="0"/>
              </a:rPr>
              <a:t>Beyond designing strategies to attract new customers and create transactions with them, companies now are striving to retain current customers and build lasting customer relationships. </a:t>
            </a:r>
          </a:p>
        </p:txBody>
      </p:sp>
      <p:sp>
        <p:nvSpPr>
          <p:cNvPr id="14" name="Rectangle 13">
            <a:extLst>
              <a:ext uri="{FF2B5EF4-FFF2-40B4-BE49-F238E27FC236}">
                <a16:creationId xmlns:a16="http://schemas.microsoft.com/office/drawing/2014/main" id="{34E2B734-AEA3-4FA9-8A43-89609E21087C}"/>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C141FBCE-C742-4640-A6A2-0F878820C6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C0098F69-9B3C-4561-90FD-C50D14AD41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4486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diamond(in)">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5600" y="1403097"/>
            <a:ext cx="11544300" cy="5056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64112" y="645702"/>
            <a:ext cx="7136886"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management philosophies</a:t>
            </a:r>
          </a:p>
        </p:txBody>
      </p:sp>
      <p:sp>
        <p:nvSpPr>
          <p:cNvPr id="11" name="Rectangle 3"/>
          <p:cNvSpPr txBox="1">
            <a:spLocks noChangeArrowheads="1"/>
          </p:cNvSpPr>
          <p:nvPr/>
        </p:nvSpPr>
        <p:spPr>
          <a:xfrm>
            <a:off x="622301" y="1516194"/>
            <a:ext cx="11099800" cy="468140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dirty="0">
                <a:latin typeface="Times New Roman" panose="02020603050405020304" pitchFamily="18" charset="0"/>
                <a:cs typeface="Times New Roman" panose="02020603050405020304" pitchFamily="18" charset="0"/>
              </a:rPr>
              <a:t>The role that marketing plays within a company varies according to the overall strategy and philosophy of each firm. </a:t>
            </a:r>
          </a:p>
          <a:p>
            <a:pPr>
              <a:lnSpc>
                <a:spcPct val="150000"/>
              </a:lnSpc>
            </a:pPr>
            <a:r>
              <a:rPr lang="en-US" altLang="ar-SA" sz="2400" dirty="0">
                <a:latin typeface="Times New Roman" panose="02020603050405020304" pitchFamily="18" charset="0"/>
                <a:cs typeface="Times New Roman" panose="02020603050405020304" pitchFamily="18" charset="0"/>
              </a:rPr>
              <a:t>There are five  alternative concepts under which organizations conduct their marketing activities: </a:t>
            </a:r>
          </a:p>
          <a:p>
            <a:pPr lvl="1" algn="just">
              <a:lnSpc>
                <a:spcPct val="100000"/>
              </a:lnSpc>
            </a:pPr>
            <a:r>
              <a:rPr lang="en-US" altLang="ar-SA" dirty="0">
                <a:latin typeface="Times New Roman" panose="02020603050405020304" pitchFamily="18" charset="0"/>
                <a:cs typeface="Times New Roman" panose="02020603050405020304" pitchFamily="18" charset="0"/>
              </a:rPr>
              <a:t>Production concept</a:t>
            </a:r>
          </a:p>
          <a:p>
            <a:pPr lvl="1" algn="just">
              <a:lnSpc>
                <a:spcPct val="100000"/>
              </a:lnSpc>
            </a:pPr>
            <a:r>
              <a:rPr lang="en-US" altLang="ar-SA" dirty="0">
                <a:latin typeface="Times New Roman" panose="02020603050405020304" pitchFamily="18" charset="0"/>
                <a:cs typeface="Times New Roman" panose="02020603050405020304" pitchFamily="18" charset="0"/>
              </a:rPr>
              <a:t>Product concept </a:t>
            </a:r>
          </a:p>
          <a:p>
            <a:pPr lvl="1" algn="just">
              <a:lnSpc>
                <a:spcPct val="100000"/>
              </a:lnSpc>
            </a:pPr>
            <a:r>
              <a:rPr lang="en-US" altLang="ar-SA" dirty="0">
                <a:latin typeface="Times New Roman" panose="02020603050405020304" pitchFamily="18" charset="0"/>
                <a:cs typeface="Times New Roman" panose="02020603050405020304" pitchFamily="18" charset="0"/>
              </a:rPr>
              <a:t>Selling concept</a:t>
            </a:r>
          </a:p>
          <a:p>
            <a:pPr lvl="1" algn="just">
              <a:lnSpc>
                <a:spcPct val="100000"/>
              </a:lnSpc>
            </a:pPr>
            <a:r>
              <a:rPr lang="en-US" altLang="ar-SA" dirty="0">
                <a:latin typeface="Times New Roman" panose="02020603050405020304" pitchFamily="18" charset="0"/>
                <a:cs typeface="Times New Roman" panose="02020603050405020304" pitchFamily="18" charset="0"/>
              </a:rPr>
              <a:t>Marketing concept</a:t>
            </a:r>
          </a:p>
          <a:p>
            <a:pPr lvl="1">
              <a:lnSpc>
                <a:spcPct val="100000"/>
              </a:lnSpc>
            </a:pPr>
            <a:r>
              <a:rPr lang="en-US" altLang="ar-SA" dirty="0">
                <a:latin typeface="Times New Roman" panose="02020603050405020304" pitchFamily="18" charset="0"/>
                <a:cs typeface="Times New Roman" panose="02020603050405020304" pitchFamily="18" charset="0"/>
              </a:rPr>
              <a:t>Societal marketing concepts </a:t>
            </a:r>
          </a:p>
        </p:txBody>
      </p:sp>
      <p:sp>
        <p:nvSpPr>
          <p:cNvPr id="14" name="Rectangle 13">
            <a:extLst>
              <a:ext uri="{FF2B5EF4-FFF2-40B4-BE49-F238E27FC236}">
                <a16:creationId xmlns:a16="http://schemas.microsoft.com/office/drawing/2014/main" id="{5C450996-9323-4ACD-92A5-82B3D787E1B0}"/>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CDE1DD7E-FBE1-43A9-9E2D-EC19ADD204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5159" y="350953"/>
            <a:ext cx="2688007" cy="1092251"/>
          </a:xfrm>
          <a:prstGeom prst="rect">
            <a:avLst/>
          </a:prstGeom>
        </p:spPr>
      </p:pic>
      <p:sp>
        <p:nvSpPr>
          <p:cNvPr id="8" name="TextBox 7">
            <a:extLst>
              <a:ext uri="{FF2B5EF4-FFF2-40B4-BE49-F238E27FC236}">
                <a16:creationId xmlns:a16="http://schemas.microsoft.com/office/drawing/2014/main" id="{9D2C1CBB-AEFC-4907-A7E6-73F9BCACBE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7678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heel(4)">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barn(inHorizontal)">
                                      <p:cBhvr>
                                        <p:cTn id="20" dur="500"/>
                                        <p:tgtEl>
                                          <p:spTgt spid="11">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arn(inHorizontal)">
                                      <p:cBhvr>
                                        <p:cTn id="23" dur="500"/>
                                        <p:tgtEl>
                                          <p:spTgt spid="11">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Effect transition="in" filter="barn(inHorizontal)">
                                      <p:cBhvr>
                                        <p:cTn id="26" dur="500"/>
                                        <p:tgtEl>
                                          <p:spTgt spid="11">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barn(inHorizontal)">
                                      <p:cBhvr>
                                        <p:cTn id="29" dur="500"/>
                                        <p:tgtEl>
                                          <p:spTgt spid="11">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barn(inHorizontal)">
                                      <p:cBhvr>
                                        <p:cTn id="32" dur="500"/>
                                        <p:tgtEl>
                                          <p:spTgt spid="11">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animEffect transition="in" filter="barn(inHorizontal)">
                                      <p:cBhvr>
                                        <p:cTn id="35"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1387320"/>
            <a:ext cx="11582400" cy="5071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494263" y="650282"/>
            <a:ext cx="7279612"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Production Concept </a:t>
            </a:r>
          </a:p>
        </p:txBody>
      </p:sp>
      <p:sp>
        <p:nvSpPr>
          <p:cNvPr id="11" name="Rectangle 3"/>
          <p:cNvSpPr txBox="1">
            <a:spLocks noChangeArrowheads="1"/>
          </p:cNvSpPr>
          <p:nvPr/>
        </p:nvSpPr>
        <p:spPr>
          <a:xfrm>
            <a:off x="863600" y="1398014"/>
            <a:ext cx="10452100" cy="495818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ar-SA" sz="3200" dirty="0">
                <a:latin typeface="Times New Roman" panose="02020603050405020304" pitchFamily="18" charset="0"/>
                <a:cs typeface="+mj-cs"/>
              </a:rPr>
              <a:t>The philosophy that consumers will favor products that are available and highly affordable and that management should therefore focus on improving production and distribution efficiency.</a:t>
            </a:r>
          </a:p>
        </p:txBody>
      </p:sp>
      <p:sp>
        <p:nvSpPr>
          <p:cNvPr id="14" name="Rectangle 13">
            <a:extLst>
              <a:ext uri="{FF2B5EF4-FFF2-40B4-BE49-F238E27FC236}">
                <a16:creationId xmlns:a16="http://schemas.microsoft.com/office/drawing/2014/main" id="{19B83505-E494-4DFD-88A0-423DE52C4556}"/>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FD08258A-7D9B-4457-AFC1-4E3DD8AD60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DE1C688E-7318-4D7B-A6C2-85BEB911CD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78244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out)">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00" y="1387320"/>
            <a:ext cx="11607800" cy="4863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476202" y="640980"/>
            <a:ext cx="4601738"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Product Concept</a:t>
            </a:r>
          </a:p>
        </p:txBody>
      </p:sp>
      <p:sp>
        <p:nvSpPr>
          <p:cNvPr id="11" name="Rectangle 3"/>
          <p:cNvSpPr txBox="1">
            <a:spLocks noChangeArrowheads="1"/>
          </p:cNvSpPr>
          <p:nvPr/>
        </p:nvSpPr>
        <p:spPr>
          <a:xfrm>
            <a:off x="456633" y="1629432"/>
            <a:ext cx="11185239" cy="425841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Font typeface="Wingdings" panose="05000000000000000000" pitchFamily="2" charset="2"/>
              <a:buChar char="§"/>
            </a:pPr>
            <a:r>
              <a:rPr lang="en-US" altLang="ar-SA" sz="3200" b="1" dirty="0">
                <a:cs typeface="Nazanin" pitchFamily="10" charset="0"/>
              </a:rPr>
              <a:t>  </a:t>
            </a:r>
            <a:r>
              <a:rPr lang="en-US" altLang="ar-SA" sz="3200" dirty="0">
                <a:latin typeface="Times New Roman" panose="02020603050405020304" pitchFamily="18" charset="0"/>
                <a:cs typeface="Times New Roman" panose="02020603050405020304" pitchFamily="18" charset="0"/>
              </a:rPr>
              <a:t>The philosophy that consumers will favour products that offer the most quality, performance, and innovative features.</a:t>
            </a:r>
          </a:p>
          <a:p>
            <a:pPr marL="0" indent="0">
              <a:lnSpc>
                <a:spcPct val="150000"/>
              </a:lnSpc>
              <a:buNone/>
            </a:pPr>
            <a:endParaRPr lang="en-US" altLang="ar-SA" sz="3200" b="1" dirty="0"/>
          </a:p>
        </p:txBody>
      </p:sp>
      <p:sp>
        <p:nvSpPr>
          <p:cNvPr id="14" name="Rectangle 13">
            <a:extLst>
              <a:ext uri="{FF2B5EF4-FFF2-40B4-BE49-F238E27FC236}">
                <a16:creationId xmlns:a16="http://schemas.microsoft.com/office/drawing/2014/main" id="{FF9047FE-D256-4DC6-B163-626C3474C902}"/>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F05C2B53-6481-4080-B445-3CBDF5D35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7" name="TextBox 6">
            <a:extLst>
              <a:ext uri="{FF2B5EF4-FFF2-40B4-BE49-F238E27FC236}">
                <a16:creationId xmlns:a16="http://schemas.microsoft.com/office/drawing/2014/main" id="{0DF97740-2E64-40EF-9C20-F4F5483955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890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additive="base">
                                        <p:cTn id="12"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1370314"/>
            <a:ext cx="11569700" cy="4928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445379" y="622981"/>
            <a:ext cx="5184228"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Selling Concept </a:t>
            </a:r>
          </a:p>
        </p:txBody>
      </p:sp>
      <p:sp>
        <p:nvSpPr>
          <p:cNvPr id="11" name="Rectangle 3"/>
          <p:cNvSpPr txBox="1">
            <a:spLocks noChangeArrowheads="1"/>
          </p:cNvSpPr>
          <p:nvPr/>
        </p:nvSpPr>
        <p:spPr>
          <a:xfrm>
            <a:off x="1494263" y="1754377"/>
            <a:ext cx="9034038" cy="428958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altLang="ar-SA" sz="3200" dirty="0">
                <a:latin typeface="Times New Roman" panose="02020603050405020304" pitchFamily="18" charset="0"/>
                <a:cs typeface="Times New Roman" panose="02020603050405020304" pitchFamily="18" charset="0"/>
              </a:rPr>
              <a:t>The idea that consumers will not buy enough of the organization’s products unless the organization undertakes a large – scale selling and promotion effort.</a:t>
            </a:r>
          </a:p>
        </p:txBody>
      </p:sp>
      <p:sp>
        <p:nvSpPr>
          <p:cNvPr id="14" name="Rectangle 13">
            <a:extLst>
              <a:ext uri="{FF2B5EF4-FFF2-40B4-BE49-F238E27FC236}">
                <a16:creationId xmlns:a16="http://schemas.microsoft.com/office/drawing/2014/main" id="{D9E6A6ED-CEF0-47D2-BB26-48A09078E421}"/>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2A185850-2F08-40A9-A606-0F262C38F0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DEB66D62-3CA2-4AC0-94C5-3B21DA9189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5020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up)">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1387320"/>
            <a:ext cx="11544300" cy="4924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403025" y="628888"/>
            <a:ext cx="7382084"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Concept </a:t>
            </a:r>
          </a:p>
        </p:txBody>
      </p:sp>
      <p:sp>
        <p:nvSpPr>
          <p:cNvPr id="11" name="Rectangle 3"/>
          <p:cNvSpPr txBox="1">
            <a:spLocks noChangeArrowheads="1"/>
          </p:cNvSpPr>
          <p:nvPr/>
        </p:nvSpPr>
        <p:spPr>
          <a:xfrm>
            <a:off x="456634" y="1901211"/>
            <a:ext cx="11176566" cy="347567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ar-SA" b="1" dirty="0"/>
              <a:t>  </a:t>
            </a:r>
            <a:r>
              <a:rPr lang="en-US" altLang="ar-SA" dirty="0">
                <a:latin typeface="Times New Roman" panose="02020603050405020304" pitchFamily="18" charset="0"/>
                <a:cs typeface="Times New Roman" panose="02020603050405020304" pitchFamily="18" charset="0"/>
              </a:rPr>
              <a:t>The marketing management philosophy that holds that achieving organizational goals depends on determining the needs and wants of target markets and delivering the desired satisfactions more effectively and efficiently than competitors do. </a:t>
            </a:r>
          </a:p>
        </p:txBody>
      </p:sp>
      <p:sp>
        <p:nvSpPr>
          <p:cNvPr id="14" name="Rectangle 13">
            <a:extLst>
              <a:ext uri="{FF2B5EF4-FFF2-40B4-BE49-F238E27FC236}">
                <a16:creationId xmlns:a16="http://schemas.microsoft.com/office/drawing/2014/main" id="{C6F3995B-D21E-43A3-8604-3FAFFEA9F9F7}"/>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490AA8B3-0ED9-4109-A80D-077F287CC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5F026115-396F-4F68-8590-B896F10B38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1629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strips(downLeft)">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387148"/>
            <a:ext cx="11392466" cy="4937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p:cNvGrpSpPr>
          <p:nvPr/>
        </p:nvGrpSpPr>
        <p:grpSpPr bwMode="auto">
          <a:xfrm>
            <a:off x="1435858" y="1533683"/>
            <a:ext cx="9137713" cy="2430234"/>
            <a:chOff x="1980" y="3060"/>
            <a:chExt cx="7560" cy="3844"/>
          </a:xfrm>
        </p:grpSpPr>
        <p:sp>
          <p:nvSpPr>
            <p:cNvPr id="11"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12" name="Text Box 4"/>
            <p:cNvSpPr txBox="1">
              <a:spLocks noChangeArrowheads="1"/>
            </p:cNvSpPr>
            <p:nvPr/>
          </p:nvSpPr>
          <p:spPr bwMode="auto">
            <a:xfrm>
              <a:off x="1980"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Factory</a:t>
              </a:r>
            </a:p>
          </p:txBody>
        </p:sp>
        <p:sp>
          <p:nvSpPr>
            <p:cNvPr id="13"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Existing products</a:t>
              </a:r>
            </a:p>
          </p:txBody>
        </p:sp>
        <p:sp>
          <p:nvSpPr>
            <p:cNvPr id="14" name="Text Box 6"/>
            <p:cNvSpPr txBox="1">
              <a:spLocks noChangeArrowheads="1"/>
            </p:cNvSpPr>
            <p:nvPr/>
          </p:nvSpPr>
          <p:spPr bwMode="auto">
            <a:xfrm>
              <a:off x="4320" y="396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Selling </a:t>
              </a:r>
            </a:p>
            <a:p>
              <a:pPr algn="ctr" eaLnBrk="0" hangingPunct="0"/>
              <a:r>
                <a:rPr lang="en-US" altLang="ar-SA" sz="1400" b="1">
                  <a:latin typeface="Times New Roman" panose="02020603050405020304" pitchFamily="18" charset="0"/>
                </a:rPr>
                <a:t>and promoting </a:t>
              </a:r>
            </a:p>
          </p:txBody>
        </p:sp>
        <p:sp>
          <p:nvSpPr>
            <p:cNvPr id="15" name="Text Box 7"/>
            <p:cNvSpPr txBox="1">
              <a:spLocks noChangeArrowheads="1"/>
            </p:cNvSpPr>
            <p:nvPr/>
          </p:nvSpPr>
          <p:spPr bwMode="auto">
            <a:xfrm>
              <a:off x="5760" y="4140"/>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Profits through sales volume </a:t>
              </a:r>
            </a:p>
          </p:txBody>
        </p:sp>
        <p:sp>
          <p:nvSpPr>
            <p:cNvPr id="16"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Starting point</a:t>
              </a:r>
            </a:p>
            <a:p>
              <a:pPr algn="ctr" eaLnBrk="0" hangingPunct="0"/>
              <a:endParaRPr lang="en-US" altLang="ar-SA" sz="1400" b="1" dirty="0">
                <a:latin typeface="Times New Roman" panose="02020603050405020304" pitchFamily="18" charset="0"/>
              </a:endParaRPr>
            </a:p>
          </p:txBody>
        </p:sp>
        <p:sp>
          <p:nvSpPr>
            <p:cNvPr id="17" name="Text Box 9"/>
            <p:cNvSpPr txBox="1">
              <a:spLocks noChangeArrowheads="1"/>
            </p:cNvSpPr>
            <p:nvPr/>
          </p:nvSpPr>
          <p:spPr bwMode="auto">
            <a:xfrm>
              <a:off x="306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Focus</a:t>
              </a:r>
            </a:p>
            <a:p>
              <a:pPr algn="ctr" eaLnBrk="0" hangingPunct="0"/>
              <a:endParaRPr lang="en-US" altLang="ar-SA" sz="1400" b="1" dirty="0">
                <a:latin typeface="Times New Roman" panose="02020603050405020304" pitchFamily="18" charset="0"/>
              </a:endParaRPr>
            </a:p>
          </p:txBody>
        </p:sp>
        <p:sp>
          <p:nvSpPr>
            <p:cNvPr id="18" name="Text Box 10"/>
            <p:cNvSpPr txBox="1">
              <a:spLocks noChangeArrowheads="1"/>
            </p:cNvSpPr>
            <p:nvPr/>
          </p:nvSpPr>
          <p:spPr bwMode="auto">
            <a:xfrm>
              <a:off x="432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Means</a:t>
              </a:r>
            </a:p>
            <a:p>
              <a:pPr algn="ctr" eaLnBrk="0" hangingPunct="0"/>
              <a:endParaRPr lang="en-US" altLang="ar-SA" sz="1400" b="1">
                <a:latin typeface="Times New Roman" panose="02020603050405020304" pitchFamily="18" charset="0"/>
              </a:endParaRPr>
            </a:p>
          </p:txBody>
        </p:sp>
        <p:sp>
          <p:nvSpPr>
            <p:cNvPr id="19" name="Text Box 11"/>
            <p:cNvSpPr txBox="1">
              <a:spLocks noChangeArrowheads="1"/>
            </p:cNvSpPr>
            <p:nvPr/>
          </p:nvSpPr>
          <p:spPr bwMode="auto">
            <a:xfrm>
              <a:off x="594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Ends</a:t>
              </a:r>
            </a:p>
            <a:p>
              <a:pPr algn="ctr" eaLnBrk="0" hangingPunct="0"/>
              <a:endParaRPr lang="en-US" altLang="ar-SA" sz="1400" b="1" dirty="0">
                <a:latin typeface="Times New Roman" panose="02020603050405020304" pitchFamily="18" charset="0"/>
              </a:endParaRPr>
            </a:p>
          </p:txBody>
        </p:sp>
        <p:sp>
          <p:nvSpPr>
            <p:cNvPr id="20" name="Text Box 12"/>
            <p:cNvSpPr txBox="1">
              <a:spLocks noChangeArrowheads="1"/>
            </p:cNvSpPr>
            <p:nvPr/>
          </p:nvSpPr>
          <p:spPr bwMode="auto">
            <a:xfrm>
              <a:off x="3240" y="5644"/>
              <a:ext cx="36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The selling concept</a:t>
              </a:r>
            </a:p>
            <a:p>
              <a:pPr algn="ctr" eaLnBrk="0" hangingPunct="0"/>
              <a:endParaRPr lang="en-US" altLang="ar-SA" sz="1400" b="1">
                <a:latin typeface="Times New Roman" panose="02020603050405020304" pitchFamily="18" charset="0"/>
                <a:cs typeface="Nazanin" pitchFamily="10" charset="0"/>
              </a:endParaRPr>
            </a:p>
          </p:txBody>
        </p:sp>
      </p:grpSp>
      <p:grpSp>
        <p:nvGrpSpPr>
          <p:cNvPr id="21" name="Group 36"/>
          <p:cNvGrpSpPr>
            <a:grpSpLocks/>
          </p:cNvGrpSpPr>
          <p:nvPr/>
        </p:nvGrpSpPr>
        <p:grpSpPr bwMode="auto">
          <a:xfrm>
            <a:off x="1356827" y="4122172"/>
            <a:ext cx="9216744" cy="1863725"/>
            <a:chOff x="761" y="2642"/>
            <a:chExt cx="3156" cy="1174"/>
          </a:xfrm>
        </p:grpSpPr>
        <p:sp>
          <p:nvSpPr>
            <p:cNvPr id="22"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23" name="Group 33"/>
            <p:cNvGrpSpPr>
              <a:grpSpLocks/>
            </p:cNvGrpSpPr>
            <p:nvPr/>
          </p:nvGrpSpPr>
          <p:grpSpPr bwMode="auto">
            <a:xfrm>
              <a:off x="761" y="2762"/>
              <a:ext cx="2582" cy="840"/>
              <a:chOff x="785" y="2808"/>
              <a:chExt cx="2493" cy="795"/>
            </a:xfrm>
          </p:grpSpPr>
          <p:sp>
            <p:nvSpPr>
              <p:cNvPr id="26"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Market</a:t>
                </a:r>
              </a:p>
            </p:txBody>
          </p:sp>
          <p:sp>
            <p:nvSpPr>
              <p:cNvPr id="27"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Customer</a:t>
                </a:r>
              </a:p>
              <a:p>
                <a:pPr algn="ctr" eaLnBrk="0" hangingPunct="0"/>
                <a:r>
                  <a:rPr lang="en-US" altLang="ar-SA" sz="1400" b="1" dirty="0">
                    <a:latin typeface="Times New Roman" panose="02020603050405020304" pitchFamily="18" charset="0"/>
                  </a:rPr>
                  <a:t> needs</a:t>
                </a:r>
              </a:p>
            </p:txBody>
          </p:sp>
          <p:sp>
            <p:nvSpPr>
              <p:cNvPr id="28"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eaLnBrk="0" hangingPunct="0"/>
                <a:r>
                  <a:rPr lang="en-US" altLang="ar-SA" sz="1400" b="1" dirty="0">
                    <a:latin typeface="Times New Roman" panose="02020603050405020304" pitchFamily="18" charset="0"/>
                  </a:rPr>
                  <a:t>Integrated marketing </a:t>
                </a:r>
              </a:p>
            </p:txBody>
          </p:sp>
          <p:sp>
            <p:nvSpPr>
              <p:cNvPr id="29" name="Text Box 18"/>
              <p:cNvSpPr txBox="1">
                <a:spLocks noChangeArrowheads="1"/>
              </p:cNvSpPr>
              <p:nvPr/>
            </p:nvSpPr>
            <p:spPr bwMode="auto">
              <a:xfrm>
                <a:off x="2316" y="2808"/>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Profits through customer satisfaction</a:t>
                </a:r>
              </a:p>
            </p:txBody>
          </p:sp>
        </p:grpSp>
        <p:sp>
          <p:nvSpPr>
            <p:cNvPr id="24" name="Text Box 30"/>
            <p:cNvSpPr txBox="1">
              <a:spLocks noChangeArrowheads="1"/>
            </p:cNvSpPr>
            <p:nvPr/>
          </p:nvSpPr>
          <p:spPr bwMode="auto">
            <a:xfrm>
              <a:off x="1300" y="3299"/>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500" b="1">
                  <a:latin typeface="Times New Roman" panose="02020603050405020304" pitchFamily="18" charset="0"/>
                </a:rPr>
                <a:t>The marketing concept</a:t>
              </a:r>
            </a:p>
            <a:p>
              <a:pPr algn="ctr" eaLnBrk="0" hangingPunct="0"/>
              <a:endParaRPr lang="en-US" altLang="ar-SA" sz="1400" b="1">
                <a:latin typeface="Times New Roman" panose="02020603050405020304" pitchFamily="18" charset="0"/>
              </a:endParaRPr>
            </a:p>
          </p:txBody>
        </p:sp>
      </p:grpSp>
      <p:sp>
        <p:nvSpPr>
          <p:cNvPr id="31" name="Rectangle 30"/>
          <p:cNvSpPr/>
          <p:nvPr/>
        </p:nvSpPr>
        <p:spPr>
          <a:xfrm>
            <a:off x="1115583" y="631398"/>
            <a:ext cx="8262600"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The selling and Marketing Concepts Contrasted </a:t>
            </a:r>
          </a:p>
        </p:txBody>
      </p:sp>
      <p:sp>
        <p:nvSpPr>
          <p:cNvPr id="33" name="Rectangle 32">
            <a:extLst>
              <a:ext uri="{FF2B5EF4-FFF2-40B4-BE49-F238E27FC236}">
                <a16:creationId xmlns:a16="http://schemas.microsoft.com/office/drawing/2014/main" id="{6106468A-08B4-4B2F-8DA4-3BA6C126B64E}"/>
              </a:ext>
            </a:extLst>
          </p:cNvPr>
          <p:cNvSpPr/>
          <p:nvPr/>
        </p:nvSpPr>
        <p:spPr>
          <a:xfrm>
            <a:off x="122100"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34" name="Graphic 21">
            <a:extLst>
              <a:ext uri="{FF2B5EF4-FFF2-40B4-BE49-F238E27FC236}">
                <a16:creationId xmlns:a16="http://schemas.microsoft.com/office/drawing/2014/main" id="{DE1653B2-ABC2-4E6A-A2C3-5B69DF80B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30" name="TextBox 29">
            <a:extLst>
              <a:ext uri="{FF2B5EF4-FFF2-40B4-BE49-F238E27FC236}">
                <a16:creationId xmlns:a16="http://schemas.microsoft.com/office/drawing/2014/main" id="{F2FAEEF4-97B0-4C67-AFDB-BB980B838A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505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 calcmode="lin" valueType="num">
                                      <p:cBhvr>
                                        <p:cTn id="14" dur="500" fill="hold"/>
                                        <p:tgtEl>
                                          <p:spTgt spid="21"/>
                                        </p:tgtEl>
                                        <p:attrNameLst>
                                          <p:attrName>style.rotation</p:attrName>
                                        </p:attrNameLst>
                                      </p:cBhvr>
                                      <p:tavLst>
                                        <p:tav tm="0">
                                          <p:val>
                                            <p:fltVal val="360"/>
                                          </p:val>
                                        </p:tav>
                                        <p:tav tm="100000">
                                          <p:val>
                                            <p:fltVal val="0"/>
                                          </p:val>
                                        </p:tav>
                                      </p:tavLst>
                                    </p:anim>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387320"/>
            <a:ext cx="11417865" cy="49499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Rectangle 3"/>
          <p:cNvSpPr txBox="1">
            <a:spLocks noChangeArrowheads="1"/>
          </p:cNvSpPr>
          <p:nvPr/>
        </p:nvSpPr>
        <p:spPr>
          <a:xfrm>
            <a:off x="698500" y="1639332"/>
            <a:ext cx="11036866" cy="374732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Font typeface="Wingdings" panose="05000000000000000000" pitchFamily="2" charset="2"/>
              <a:buNone/>
            </a:pPr>
            <a:r>
              <a:rPr lang="en-US" altLang="ar-SA" sz="3200" b="1" dirty="0"/>
              <a:t>  </a:t>
            </a:r>
            <a:r>
              <a:rPr lang="en-US" altLang="ar-SA" sz="2600" dirty="0">
                <a:latin typeface="Times New Roman" panose="02020603050405020304" pitchFamily="18" charset="0"/>
                <a:cs typeface="Times New Roman" panose="02020603050405020304" pitchFamily="18" charset="0"/>
              </a:rPr>
              <a:t>The idea that the organization should determine the needs, wants, and interests of target markets and deliver the desired satisfactions more effectively and efficiently than competitors in a way that maintains or improves the consumer’s and society’s well – being. </a:t>
            </a:r>
          </a:p>
        </p:txBody>
      </p:sp>
      <p:sp>
        <p:nvSpPr>
          <p:cNvPr id="11" name="Rectangle 2"/>
          <p:cNvSpPr txBox="1">
            <a:spLocks noChangeArrowheads="1"/>
          </p:cNvSpPr>
          <p:nvPr/>
        </p:nvSpPr>
        <p:spPr>
          <a:xfrm>
            <a:off x="1435366" y="720999"/>
            <a:ext cx="7053182"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Societal Marketing Concept </a:t>
            </a:r>
          </a:p>
        </p:txBody>
      </p:sp>
      <p:sp>
        <p:nvSpPr>
          <p:cNvPr id="14" name="Rectangle 13">
            <a:extLst>
              <a:ext uri="{FF2B5EF4-FFF2-40B4-BE49-F238E27FC236}">
                <a16:creationId xmlns:a16="http://schemas.microsoft.com/office/drawing/2014/main" id="{CB2EBE2F-7E06-43C5-B5FF-111A6DEDFBA1}"/>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A0C26D8F-21F9-4885-B42D-F423DC9C9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8" name="TextBox 7">
            <a:extLst>
              <a:ext uri="{FF2B5EF4-FFF2-40B4-BE49-F238E27FC236}">
                <a16:creationId xmlns:a16="http://schemas.microsoft.com/office/drawing/2014/main" id="{FDF3693B-58CC-4AB1-98F6-090C9B9E49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69235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0201" y="1423157"/>
            <a:ext cx="11737108"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3"/>
          <p:cNvGrpSpPr>
            <a:grpSpLocks/>
          </p:cNvGrpSpPr>
          <p:nvPr/>
        </p:nvGrpSpPr>
        <p:grpSpPr bwMode="auto">
          <a:xfrm>
            <a:off x="3073377" y="1857927"/>
            <a:ext cx="6114393" cy="4014952"/>
            <a:chOff x="2520" y="4140"/>
            <a:chExt cx="7020" cy="5760"/>
          </a:xfrm>
        </p:grpSpPr>
        <p:sp>
          <p:nvSpPr>
            <p:cNvPr id="11" name="AutoShape 4"/>
            <p:cNvSpPr>
              <a:spLocks noChangeArrowheads="1"/>
            </p:cNvSpPr>
            <p:nvPr/>
          </p:nvSpPr>
          <p:spPr bwMode="auto">
            <a:xfrm>
              <a:off x="3600" y="5220"/>
              <a:ext cx="4860" cy="3600"/>
            </a:xfrm>
            <a:prstGeom prst="triangle">
              <a:avLst>
                <a:gd name="adj" fmla="val 50000"/>
              </a:avLst>
            </a:prstGeom>
            <a:solidFill>
              <a:srgbClr val="FFFFFF"/>
            </a:solidFill>
            <a:ln w="9525">
              <a:solidFill>
                <a:schemeClr val="accent1"/>
              </a:solidFill>
              <a:miter lim="800000"/>
              <a:headEnd/>
              <a:tailEnd/>
            </a:ln>
          </p:spPr>
          <p:txBody>
            <a:bodyPr/>
            <a:lstStyle/>
            <a:p>
              <a:pPr algn="ctr" eaLnBrk="0" hangingPunct="0"/>
              <a:r>
                <a:rPr lang="en-US" altLang="ar-SA" b="1" dirty="0">
                  <a:solidFill>
                    <a:srgbClr val="FF0000"/>
                  </a:solidFill>
                  <a:latin typeface="Times New Roman" panose="02020603050405020304" pitchFamily="18" charset="0"/>
                </a:rPr>
                <a:t>Societal marketing concept</a:t>
              </a:r>
            </a:p>
          </p:txBody>
        </p:sp>
        <p:sp>
          <p:nvSpPr>
            <p:cNvPr id="12" name="Text Box 5"/>
            <p:cNvSpPr txBox="1">
              <a:spLocks noChangeArrowheads="1"/>
            </p:cNvSpPr>
            <p:nvPr/>
          </p:nvSpPr>
          <p:spPr bwMode="auto">
            <a:xfrm>
              <a:off x="4500" y="4140"/>
              <a:ext cx="3060" cy="144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Society</a:t>
              </a:r>
            </a:p>
            <a:p>
              <a:pPr algn="ctr" eaLnBrk="0" hangingPunct="0"/>
              <a:r>
                <a:rPr lang="en-US" altLang="ar-SA" sz="1400" dirty="0">
                  <a:latin typeface="Nazanin" pitchFamily="10" charset="0"/>
                  <a:cs typeface="Nazanin" pitchFamily="10" charset="0"/>
                </a:rPr>
                <a:t>(</a:t>
              </a:r>
              <a:r>
                <a:rPr lang="en-US" altLang="ar-SA" sz="1400" dirty="0">
                  <a:latin typeface="Times New Roman" panose="02020603050405020304" pitchFamily="18" charset="0"/>
                </a:rPr>
                <a:t>Human welfare)</a:t>
              </a:r>
            </a:p>
          </p:txBody>
        </p:sp>
        <p:sp>
          <p:nvSpPr>
            <p:cNvPr id="13" name="Text Box 6"/>
            <p:cNvSpPr txBox="1">
              <a:spLocks noChangeArrowheads="1"/>
            </p:cNvSpPr>
            <p:nvPr/>
          </p:nvSpPr>
          <p:spPr bwMode="auto">
            <a:xfrm>
              <a:off x="7560" y="9000"/>
              <a:ext cx="198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Company</a:t>
              </a:r>
            </a:p>
            <a:p>
              <a:pPr algn="ctr" eaLnBrk="0" hangingPunct="0"/>
              <a:r>
                <a:rPr lang="en-US" altLang="ar-SA" sz="1400">
                  <a:latin typeface="Times New Roman" panose="02020603050405020304" pitchFamily="18" charset="0"/>
                </a:rPr>
                <a:t>(Profits)</a:t>
              </a:r>
            </a:p>
          </p:txBody>
        </p:sp>
        <p:sp>
          <p:nvSpPr>
            <p:cNvPr id="14" name="Text Box 7"/>
            <p:cNvSpPr txBox="1">
              <a:spLocks noChangeArrowheads="1"/>
            </p:cNvSpPr>
            <p:nvPr/>
          </p:nvSpPr>
          <p:spPr bwMode="auto">
            <a:xfrm>
              <a:off x="2520" y="9000"/>
              <a:ext cx="270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Consumers</a:t>
              </a:r>
            </a:p>
            <a:p>
              <a:pPr algn="ctr" eaLnBrk="0" hangingPunct="0"/>
              <a:r>
                <a:rPr lang="en-US" altLang="ar-SA" sz="1400">
                  <a:latin typeface="Times New Roman" panose="02020603050405020304" pitchFamily="18" charset="0"/>
                </a:rPr>
                <a:t>(Want satisfaction</a:t>
              </a:r>
              <a:r>
                <a:rPr lang="en-US" altLang="ar-SA" sz="1400">
                  <a:latin typeface="Nazanin" pitchFamily="10" charset="0"/>
                  <a:cs typeface="Nazanin" pitchFamily="10" charset="0"/>
                </a:rPr>
                <a:t>)</a:t>
              </a:r>
            </a:p>
          </p:txBody>
        </p:sp>
      </p:grpSp>
      <p:sp>
        <p:nvSpPr>
          <p:cNvPr id="15" name="Rectangle 14"/>
          <p:cNvSpPr/>
          <p:nvPr/>
        </p:nvSpPr>
        <p:spPr>
          <a:xfrm>
            <a:off x="2032000" y="246379"/>
            <a:ext cx="7543180" cy="1077218"/>
          </a:xfrm>
          <a:prstGeom prst="rect">
            <a:avLst/>
          </a:prstGeom>
          <a:noFill/>
        </p:spPr>
        <p:txBody>
          <a:bodyPr wrap="square" rtlCol="0">
            <a:spAutoFit/>
          </a:bodyPr>
          <a:lstStyle/>
          <a:p>
            <a:pPr algn="ctr"/>
            <a:r>
              <a:rPr lang="en-US" altLang="ar-SA" sz="3200" b="1" dirty="0">
                <a:latin typeface="Times New Roman" panose="02020603050405020304" pitchFamily="18" charset="0"/>
                <a:cs typeface="Times New Roman" panose="02020603050405020304" pitchFamily="18" charset="0"/>
              </a:rPr>
              <a:t>Three Considerations Underlying The Societal Marketing</a:t>
            </a:r>
            <a:endParaRPr lang="ar-SA" sz="32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DF4E69F-96E1-4A0B-816B-A08B05BF5708}"/>
              </a:ext>
            </a:extLst>
          </p:cNvPr>
          <p:cNvSpPr/>
          <p:nvPr/>
        </p:nvSpPr>
        <p:spPr>
          <a:xfrm>
            <a:off x="456634" y="454751"/>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9" name="Graphic 21">
            <a:extLst>
              <a:ext uri="{FF2B5EF4-FFF2-40B4-BE49-F238E27FC236}">
                <a16:creationId xmlns:a16="http://schemas.microsoft.com/office/drawing/2014/main" id="{B6220F2F-945F-4197-93FD-8272C7BFEA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6" name="TextBox 15">
            <a:extLst>
              <a:ext uri="{FF2B5EF4-FFF2-40B4-BE49-F238E27FC236}">
                <a16:creationId xmlns:a16="http://schemas.microsoft.com/office/drawing/2014/main" id="{5E73E528-4138-42E2-8566-7F1CE7F746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3498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00" y="1387320"/>
            <a:ext cx="11760766" cy="4975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1143496" y="1750146"/>
            <a:ext cx="9760288" cy="4739759"/>
          </a:xfrm>
          <a:prstGeom prst="rect">
            <a:avLst/>
          </a:prstGeom>
          <a:noFill/>
          <a:ln w="9525">
            <a:noFill/>
            <a:miter lim="800000"/>
            <a:headEnd/>
            <a:tailEnd/>
          </a:ln>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sz="2600" dirty="0">
                <a:latin typeface="Times New Roman" panose="02020603050405020304" pitchFamily="18" charset="0"/>
                <a:ea typeface="+mn-ea"/>
                <a:cs typeface="Times New Roman" panose="02020603050405020304" pitchFamily="18" charset="0"/>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Product/Service management</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Marketing information management</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Pricing</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Channel management</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Promotion</a:t>
            </a:r>
          </a:p>
          <a:p>
            <a:pPr marL="914400" lvl="1" indent="-457200">
              <a:spcAft>
                <a:spcPts val="1200"/>
              </a:spcAft>
              <a:buClr>
                <a:srgbClr val="FF0000"/>
              </a:buClr>
              <a:buFont typeface="+mj-lt"/>
              <a:buAutoNum type="arabicPeriod"/>
            </a:pPr>
            <a:r>
              <a:rPr lang="en-US" altLang="ar-SA" sz="2600" dirty="0">
                <a:latin typeface="Times New Roman" panose="02020603050405020304" pitchFamily="18" charset="0"/>
                <a:ea typeface="+mn-ea"/>
                <a:cs typeface="Times New Roman" panose="02020603050405020304" pitchFamily="18" charset="0"/>
              </a:rPr>
              <a:t>Selling</a:t>
            </a:r>
          </a:p>
          <a:p>
            <a:pPr lvl="1">
              <a:spcAft>
                <a:spcPts val="1200"/>
              </a:spcAft>
              <a:buFont typeface="Wingdings" panose="05000000000000000000" pitchFamily="2" charset="2"/>
              <a:buChar char="Ø"/>
            </a:pPr>
            <a:endParaRPr lang="en-US" altLang="ar-SA" dirty="0">
              <a:solidFill>
                <a:srgbClr val="000000"/>
              </a:solidFill>
            </a:endParaRPr>
          </a:p>
        </p:txBody>
      </p:sp>
      <p:sp>
        <p:nvSpPr>
          <p:cNvPr id="11" name="Rectangle 10"/>
          <p:cNvSpPr/>
          <p:nvPr/>
        </p:nvSpPr>
        <p:spPr>
          <a:xfrm>
            <a:off x="1449659" y="671913"/>
            <a:ext cx="6589987"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What Are the Marketing Functions? </a:t>
            </a:r>
          </a:p>
        </p:txBody>
      </p:sp>
      <p:pic>
        <p:nvPicPr>
          <p:cNvPr id="12" name="Picture 11" descr="MarketingWhee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33494" y="3289215"/>
            <a:ext cx="3032747" cy="2831343"/>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35A1FF05-39A6-43DB-97FD-8B8916112368}"/>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6" name="Graphic 21">
            <a:extLst>
              <a:ext uri="{FF2B5EF4-FFF2-40B4-BE49-F238E27FC236}">
                <a16:creationId xmlns:a16="http://schemas.microsoft.com/office/drawing/2014/main" id="{CEFDFAF5-C910-45BA-B64E-2388DEE1DC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4859" y="350953"/>
            <a:ext cx="2688007" cy="1092251"/>
          </a:xfrm>
          <a:prstGeom prst="rect">
            <a:avLst/>
          </a:prstGeom>
        </p:spPr>
      </p:pic>
      <p:sp>
        <p:nvSpPr>
          <p:cNvPr id="8" name="TextBox 7">
            <a:extLst>
              <a:ext uri="{FF2B5EF4-FFF2-40B4-BE49-F238E27FC236}">
                <a16:creationId xmlns:a16="http://schemas.microsoft.com/office/drawing/2014/main" id="{F2960D00-4575-4A9C-8A9F-09D49EC775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2576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p:tgtEl>
                                          <p:spTgt spid="9">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9">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p:tgtEl>
                                          <p:spTgt spid="9">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p:tgtEl>
                                          <p:spTgt spid="9">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p:tgtEl>
                                          <p:spTgt spid="9">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p:tgtEl>
                                          <p:spTgt spid="9">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p:tgtEl>
                                          <p:spTgt spid="9">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9">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p:tgtEl>
                                          <p:spTgt spid="9">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9">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dissolv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6701" y="1406936"/>
            <a:ext cx="11734800" cy="4955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1476817" y="621682"/>
            <a:ext cx="876751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Product/Service Management</a:t>
            </a:r>
          </a:p>
        </p:txBody>
      </p:sp>
      <p:sp>
        <p:nvSpPr>
          <p:cNvPr id="11" name="TextBox 10"/>
          <p:cNvSpPr txBox="1">
            <a:spLocks noChangeArrowheads="1"/>
          </p:cNvSpPr>
          <p:nvPr/>
        </p:nvSpPr>
        <p:spPr bwMode="auto">
          <a:xfrm>
            <a:off x="1029215" y="1812495"/>
            <a:ext cx="9892785"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maintains, and improves product/service mix</a:t>
            </a:r>
          </a:p>
          <a:p>
            <a:pPr marL="342900" indent="-342900">
              <a:spcAft>
                <a:spcPts val="1200"/>
              </a:spcAft>
              <a:buClr>
                <a:srgbClr val="FF0000"/>
              </a:buClr>
              <a:buFont typeface="Wingdings" panose="05000000000000000000" pitchFamily="2" charset="2"/>
              <a:buChar char="Ø"/>
            </a:pPr>
            <a:r>
              <a:rPr lang="en-US" altLang="ar-SA" sz="2000" dirty="0"/>
              <a:t>Plans, directs, and controls a product</a:t>
            </a:r>
            <a:r>
              <a:rPr lang="en-US" altLang="en-US" sz="2000" dirty="0"/>
              <a:t>’</a:t>
            </a:r>
            <a:r>
              <a:rPr lang="en-US" altLang="ar-SA" sz="2000" dirty="0"/>
              <a:t>s life cycle</a:t>
            </a:r>
          </a:p>
          <a:p>
            <a:pPr marL="342900" indent="-342900">
              <a:spcAft>
                <a:spcPts val="1200"/>
              </a:spcAft>
              <a:buClr>
                <a:srgbClr val="FF0000"/>
              </a:buClr>
              <a:buFont typeface="Wingdings" panose="05000000000000000000" pitchFamily="2" charset="2"/>
              <a:buChar char="Ø"/>
            </a:pPr>
            <a:r>
              <a:rPr lang="en-US" altLang="ar-SA" sz="2000" dirty="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a:t>Removes products from the market</a:t>
            </a:r>
          </a:p>
        </p:txBody>
      </p:sp>
      <p:sp>
        <p:nvSpPr>
          <p:cNvPr id="12" name="TextBox 11"/>
          <p:cNvSpPr txBox="1">
            <a:spLocks noChangeArrowheads="1"/>
          </p:cNvSpPr>
          <p:nvPr/>
        </p:nvSpPr>
        <p:spPr bwMode="auto">
          <a:xfrm>
            <a:off x="1002483" y="4181656"/>
            <a:ext cx="9892785" cy="675647"/>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13" name="TextBox 12"/>
          <p:cNvSpPr txBox="1">
            <a:spLocks noChangeArrowheads="1"/>
          </p:cNvSpPr>
          <p:nvPr/>
        </p:nvSpPr>
        <p:spPr bwMode="auto">
          <a:xfrm>
            <a:off x="974811" y="5045973"/>
            <a:ext cx="9892785"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sp>
        <p:nvSpPr>
          <p:cNvPr id="16" name="Rectangle 15">
            <a:extLst>
              <a:ext uri="{FF2B5EF4-FFF2-40B4-BE49-F238E27FC236}">
                <a16:creationId xmlns:a16="http://schemas.microsoft.com/office/drawing/2014/main" id="{B5883524-E05B-4808-91C7-64AA7542F70A}"/>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72CCE847-248B-43F7-9419-347804185B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7259" y="350953"/>
            <a:ext cx="2688007" cy="1092251"/>
          </a:xfrm>
          <a:prstGeom prst="rect">
            <a:avLst/>
          </a:prstGeom>
        </p:spPr>
      </p:pic>
      <p:sp>
        <p:nvSpPr>
          <p:cNvPr id="10" name="TextBox 9">
            <a:extLst>
              <a:ext uri="{FF2B5EF4-FFF2-40B4-BE49-F238E27FC236}">
                <a16:creationId xmlns:a16="http://schemas.microsoft.com/office/drawing/2014/main" id="{F2B97B8E-B2C5-4D0C-8A71-715690688B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7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300" y="1397000"/>
            <a:ext cx="11772900" cy="5062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1518743" y="629046"/>
            <a:ext cx="6620998" cy="492443"/>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600" dirty="0">
                <a:solidFill>
                  <a:schemeClr val="tx1"/>
                </a:solidFill>
              </a:rPr>
              <a:t>Marketing-Information Management </a:t>
            </a:r>
          </a:p>
        </p:txBody>
      </p:sp>
      <p:sp>
        <p:nvSpPr>
          <p:cNvPr id="11" name="TextBox 10"/>
          <p:cNvSpPr txBox="1">
            <a:spLocks noChangeArrowheads="1"/>
          </p:cNvSpPr>
          <p:nvPr/>
        </p:nvSpPr>
        <p:spPr bwMode="auto">
          <a:xfrm>
            <a:off x="1518743" y="1782393"/>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and disseminates information</a:t>
            </a:r>
          </a:p>
        </p:txBody>
      </p:sp>
      <p:sp>
        <p:nvSpPr>
          <p:cNvPr id="12" name="TextBox 11"/>
          <p:cNvSpPr txBox="1">
            <a:spLocks noChangeArrowheads="1"/>
          </p:cNvSpPr>
          <p:nvPr/>
        </p:nvSpPr>
        <p:spPr bwMode="auto">
          <a:xfrm>
            <a:off x="1518743" y="2639181"/>
            <a:ext cx="9075683" cy="725213"/>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13" name="TextBox 12"/>
          <p:cNvSpPr txBox="1">
            <a:spLocks noChangeArrowheads="1"/>
          </p:cNvSpPr>
          <p:nvPr/>
        </p:nvSpPr>
        <p:spPr bwMode="auto">
          <a:xfrm>
            <a:off x="1492469" y="3458965"/>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sp>
        <p:nvSpPr>
          <p:cNvPr id="16" name="Rectangle 15">
            <a:extLst>
              <a:ext uri="{FF2B5EF4-FFF2-40B4-BE49-F238E27FC236}">
                <a16:creationId xmlns:a16="http://schemas.microsoft.com/office/drawing/2014/main" id="{8D35BBB1-8E28-4B36-9FFD-D703DEB20992}"/>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517E742A-6C44-4C1D-B0C7-C1697A0C2C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F1225DA5-BC76-4AA2-B7E2-7C96EB7328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57281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p:val>
                                            <p:strVal val="#ppt_w*0.70"/>
                                          </p:val>
                                        </p:tav>
                                        <p:tav tm="100000">
                                          <p:val>
                                            <p:strVal val="#ppt_w"/>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animEffect transition="in" filter="fade">
                                      <p:cBhvr>
                                        <p:cTn id="16" dur="2000"/>
                                        <p:tgtEl>
                                          <p:spTgt spid="11"/>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2000" fill="hold"/>
                                        <p:tgtEl>
                                          <p:spTgt spid="12"/>
                                        </p:tgtEl>
                                        <p:attrNameLst>
                                          <p:attrName>ppt_w</p:attrName>
                                        </p:attrNameLst>
                                      </p:cBhvr>
                                      <p:tavLst>
                                        <p:tav tm="0">
                                          <p:val>
                                            <p:strVal val="#ppt_w*0.70"/>
                                          </p:val>
                                        </p:tav>
                                        <p:tav tm="100000">
                                          <p:val>
                                            <p:strVal val="#ppt_w"/>
                                          </p:val>
                                        </p:tav>
                                      </p:tavLst>
                                    </p:anim>
                                    <p:anim calcmode="lin" valueType="num">
                                      <p:cBhvr>
                                        <p:cTn id="21" dur="2000" fill="hold"/>
                                        <p:tgtEl>
                                          <p:spTgt spid="12"/>
                                        </p:tgtEl>
                                        <p:attrNameLst>
                                          <p:attrName>ppt_h</p:attrName>
                                        </p:attrNameLst>
                                      </p:cBhvr>
                                      <p:tavLst>
                                        <p:tav tm="0">
                                          <p:val>
                                            <p:strVal val="#ppt_h"/>
                                          </p:val>
                                        </p:tav>
                                        <p:tav tm="100000">
                                          <p:val>
                                            <p:strVal val="#ppt_h"/>
                                          </p:val>
                                        </p:tav>
                                      </p:tavLst>
                                    </p:anim>
                                    <p:animEffect transition="in" filter="fade">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3">
                                            <p:bg/>
                                          </p:spTgt>
                                        </p:tgtEl>
                                        <p:attrNameLst>
                                          <p:attrName>style.visibility</p:attrName>
                                        </p:attrNameLst>
                                      </p:cBhvr>
                                      <p:to>
                                        <p:strVal val="visible"/>
                                      </p:to>
                                    </p:set>
                                    <p:anim calcmode="lin" valueType="num">
                                      <p:cBhvr additive="base">
                                        <p:cTn id="27" dur="500"/>
                                        <p:tgtEl>
                                          <p:spTgt spid="13">
                                            <p:bg/>
                                          </p:spTgt>
                                        </p:tgtEl>
                                        <p:attrNameLst>
                                          <p:attrName>ppt_y</p:attrName>
                                        </p:attrNameLst>
                                      </p:cBhvr>
                                      <p:tavLst>
                                        <p:tav tm="0">
                                          <p:val>
                                            <p:strVal val="#ppt_y-#ppt_h*1.125000"/>
                                          </p:val>
                                        </p:tav>
                                        <p:tav tm="100000">
                                          <p:val>
                                            <p:strVal val="#ppt_y"/>
                                          </p:val>
                                        </p:tav>
                                      </p:tavLst>
                                    </p:anim>
                                    <p:animEffect transition="in" filter="wipe(down)">
                                      <p:cBhvr>
                                        <p:cTn id="28" dur="500"/>
                                        <p:tgtEl>
                                          <p:spTgt spid="13">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 calcmode="lin" valueType="num">
                                      <p:cBhvr additive="base">
                                        <p:cTn id="33"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1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3">
                                            <p:txEl>
                                              <p:pRg st="1" end="1"/>
                                            </p:txEl>
                                          </p:spTgt>
                                        </p:tgtEl>
                                        <p:attrNameLst>
                                          <p:attrName>style.visibility</p:attrName>
                                        </p:attrNameLst>
                                      </p:cBhvr>
                                      <p:to>
                                        <p:strVal val="visible"/>
                                      </p:to>
                                    </p:set>
                                    <p:anim calcmode="lin" valueType="num">
                                      <p:cBhvr additive="base">
                                        <p:cTn id="39"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13">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13">
                                            <p:txEl>
                                              <p:pRg st="2" end="2"/>
                                            </p:txEl>
                                          </p:spTgt>
                                        </p:tgtEl>
                                        <p:attrNameLst>
                                          <p:attrName>style.visibility</p:attrName>
                                        </p:attrNameLst>
                                      </p:cBhvr>
                                      <p:to>
                                        <p:strVal val="visible"/>
                                      </p:to>
                                    </p:set>
                                    <p:anim calcmode="lin" valueType="num">
                                      <p:cBhvr additive="base">
                                        <p:cTn id="45"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 calcmode="lin" valueType="num">
                                      <p:cBhvr additive="base">
                                        <p:cTn id="51"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1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13">
                                            <p:txEl>
                                              <p:pRg st="4" end="4"/>
                                            </p:txEl>
                                          </p:spTgt>
                                        </p:tgtEl>
                                        <p:attrNameLst>
                                          <p:attrName>style.visibility</p:attrName>
                                        </p:attrNameLst>
                                      </p:cBhvr>
                                      <p:to>
                                        <p:strVal val="visible"/>
                                      </p:to>
                                    </p:set>
                                    <p:anim calcmode="lin" valueType="num">
                                      <p:cBhvr additive="base">
                                        <p:cTn id="57"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P spid="12" grpId="0" animBg="1"/>
      <p:bldP spid="13" grpId="0" build="p" bldLvl="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4" y="1387320"/>
            <a:ext cx="11417866" cy="5012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1494263" y="555387"/>
            <a:ext cx="6720169"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Pricing</a:t>
            </a:r>
            <a:r>
              <a:rPr lang="en-US" altLang="ar-SA" sz="2800" dirty="0"/>
              <a:t> </a:t>
            </a:r>
          </a:p>
        </p:txBody>
      </p:sp>
      <p:sp>
        <p:nvSpPr>
          <p:cNvPr id="11" name="TextBox 10"/>
          <p:cNvSpPr txBox="1">
            <a:spLocks noChangeArrowheads="1"/>
          </p:cNvSpPr>
          <p:nvPr/>
        </p:nvSpPr>
        <p:spPr bwMode="auto">
          <a:xfrm>
            <a:off x="1452418" y="1738666"/>
            <a:ext cx="8670604" cy="1169551"/>
          </a:xfrm>
          <a:prstGeom prst="rect">
            <a:avLst/>
          </a:prstGeom>
          <a:noFill/>
          <a:ln w="9525">
            <a:solidFill>
              <a:schemeClr val="accent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12" name="TextBox 11"/>
          <p:cNvSpPr txBox="1">
            <a:spLocks noChangeArrowheads="1"/>
          </p:cNvSpPr>
          <p:nvPr/>
        </p:nvSpPr>
        <p:spPr bwMode="auto">
          <a:xfrm>
            <a:off x="1452418" y="3051066"/>
            <a:ext cx="8704442" cy="510999"/>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13" name="TextBox 12"/>
          <p:cNvSpPr txBox="1">
            <a:spLocks noChangeArrowheads="1"/>
          </p:cNvSpPr>
          <p:nvPr/>
        </p:nvSpPr>
        <p:spPr bwMode="auto">
          <a:xfrm>
            <a:off x="1452418" y="3711185"/>
            <a:ext cx="8704442" cy="2308324"/>
          </a:xfrm>
          <a:prstGeom prst="rect">
            <a:avLst/>
          </a:prstGeom>
          <a:noFill/>
          <a:ln w="9525">
            <a:solidFill>
              <a:schemeClr val="accent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costs</a:t>
            </a:r>
          </a:p>
        </p:txBody>
      </p:sp>
      <p:sp>
        <p:nvSpPr>
          <p:cNvPr id="16" name="Rectangle 15">
            <a:extLst>
              <a:ext uri="{FF2B5EF4-FFF2-40B4-BE49-F238E27FC236}">
                <a16:creationId xmlns:a16="http://schemas.microsoft.com/office/drawing/2014/main" id="{9E5247AD-B55A-4589-9582-44FBA45C3916}"/>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6FC908B7-36E8-4AB8-BC01-3B2A09DF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7359" y="350953"/>
            <a:ext cx="2688007" cy="1092251"/>
          </a:xfrm>
          <a:prstGeom prst="rect">
            <a:avLst/>
          </a:prstGeom>
        </p:spPr>
      </p:pic>
      <p:sp>
        <p:nvSpPr>
          <p:cNvPr id="10" name="TextBox 9">
            <a:extLst>
              <a:ext uri="{FF2B5EF4-FFF2-40B4-BE49-F238E27FC236}">
                <a16:creationId xmlns:a16="http://schemas.microsoft.com/office/drawing/2014/main" id="{29070604-998F-4FC3-BBEA-4214A25314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5143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3" end="3"/>
                                            </p:txEl>
                                          </p:spTgt>
                                        </p:tgtEl>
                                        <p:attrNameLst>
                                          <p:attrName>style.visibility</p:attrName>
                                        </p:attrNameLst>
                                      </p:cBhvr>
                                      <p:to>
                                        <p:strVal val="visible"/>
                                      </p:to>
                                    </p:set>
                                    <p:anim calcmode="lin" valueType="num">
                                      <p:cBhvr additive="base">
                                        <p:cTn id="68"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4" end="4"/>
                                            </p:txEl>
                                          </p:spTgt>
                                        </p:tgtEl>
                                        <p:attrNameLst>
                                          <p:attrName>style.visibility</p:attrName>
                                        </p:attrNameLst>
                                      </p:cBhvr>
                                      <p:to>
                                        <p:strVal val="visible"/>
                                      </p:to>
                                    </p:set>
                                    <p:anim calcmode="lin" valueType="num">
                                      <p:cBhvr additive="base">
                                        <p:cTn id="74"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bldLvl="2" animBg="1"/>
      <p:bldP spid="12" grpId="0" animBg="1"/>
      <p:bldP spid="1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1395344"/>
            <a:ext cx="11557000" cy="4941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1462982" y="654580"/>
            <a:ext cx="494030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Channel Management </a:t>
            </a:r>
          </a:p>
        </p:txBody>
      </p:sp>
      <p:sp>
        <p:nvSpPr>
          <p:cNvPr id="11" name="TextBox 10"/>
          <p:cNvSpPr txBox="1">
            <a:spLocks noChangeArrowheads="1"/>
          </p:cNvSpPr>
          <p:nvPr/>
        </p:nvSpPr>
        <p:spPr bwMode="auto">
          <a:xfrm>
            <a:off x="1538868" y="1971317"/>
            <a:ext cx="8938632"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12" name="TextBox 11"/>
          <p:cNvSpPr txBox="1">
            <a:spLocks noChangeArrowheads="1"/>
          </p:cNvSpPr>
          <p:nvPr/>
        </p:nvSpPr>
        <p:spPr bwMode="auto">
          <a:xfrm>
            <a:off x="1538866" y="3082677"/>
            <a:ext cx="8938633" cy="692049"/>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3" name="TextBox 12"/>
          <p:cNvSpPr txBox="1">
            <a:spLocks noChangeArrowheads="1"/>
          </p:cNvSpPr>
          <p:nvPr/>
        </p:nvSpPr>
        <p:spPr bwMode="auto">
          <a:xfrm>
            <a:off x="1538867" y="4024312"/>
            <a:ext cx="8938632"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sp>
        <p:nvSpPr>
          <p:cNvPr id="16" name="Rectangle 15">
            <a:extLst>
              <a:ext uri="{FF2B5EF4-FFF2-40B4-BE49-F238E27FC236}">
                <a16:creationId xmlns:a16="http://schemas.microsoft.com/office/drawing/2014/main" id="{F7337168-192F-4216-AA73-E500F9AC55E4}"/>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8" name="Graphic 21">
            <a:extLst>
              <a:ext uri="{FF2B5EF4-FFF2-40B4-BE49-F238E27FC236}">
                <a16:creationId xmlns:a16="http://schemas.microsoft.com/office/drawing/2014/main" id="{F87C5F2F-4192-4AA4-9923-912511A329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4859" y="350953"/>
            <a:ext cx="2688007" cy="1092251"/>
          </a:xfrm>
          <a:prstGeom prst="rect">
            <a:avLst/>
          </a:prstGeom>
        </p:spPr>
      </p:pic>
      <p:sp>
        <p:nvSpPr>
          <p:cNvPr id="10" name="TextBox 9">
            <a:extLst>
              <a:ext uri="{FF2B5EF4-FFF2-40B4-BE49-F238E27FC236}">
                <a16:creationId xmlns:a16="http://schemas.microsoft.com/office/drawing/2014/main" id="{56C80813-DA82-422B-9A2C-41956CB3D4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9065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strVal val="#ppt_w*0.70"/>
                                          </p:val>
                                        </p:tav>
                                        <p:tav tm="100000">
                                          <p:val>
                                            <p:strVal val="#ppt_w"/>
                                          </p:val>
                                        </p:tav>
                                      </p:tavLst>
                                    </p:anim>
                                    <p:anim calcmode="lin" valueType="num">
                                      <p:cBhvr>
                                        <p:cTn id="32" dur="2000" fill="hold"/>
                                        <p:tgtEl>
                                          <p:spTgt spid="12"/>
                                        </p:tgtEl>
                                        <p:attrNameLst>
                                          <p:attrName>ppt_h</p:attrName>
                                        </p:attrNameLst>
                                      </p:cBhvr>
                                      <p:tavLst>
                                        <p:tav tm="0">
                                          <p:val>
                                            <p:strVal val="#ppt_h"/>
                                          </p:val>
                                        </p:tav>
                                        <p:tav tm="100000">
                                          <p:val>
                                            <p:strVal val="#ppt_h"/>
                                          </p:val>
                                        </p:tav>
                                      </p:tavLst>
                                    </p:anim>
                                    <p:animEffect transition="in" filter="fade">
                                      <p:cBhvr>
                                        <p:cTn id="33" dur="20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3">
                                            <p:bg/>
                                          </p:spTgt>
                                        </p:tgtEl>
                                        <p:attrNameLst>
                                          <p:attrName>style.visibility</p:attrName>
                                        </p:attrNameLst>
                                      </p:cBhvr>
                                      <p:to>
                                        <p:strVal val="visible"/>
                                      </p:to>
                                    </p:set>
                                    <p:anim calcmode="lin" valueType="num">
                                      <p:cBhvr additive="base">
                                        <p:cTn id="38" dur="500"/>
                                        <p:tgtEl>
                                          <p:spTgt spid="13">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3">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txEl>
                                              <p:pRg st="0" end="0"/>
                                            </p:txEl>
                                          </p:spTgt>
                                        </p:tgtEl>
                                        <p:attrNameLst>
                                          <p:attrName>style.visibility</p:attrName>
                                        </p:attrNameLst>
                                      </p:cBhvr>
                                      <p:to>
                                        <p:strVal val="visible"/>
                                      </p:to>
                                    </p:set>
                                    <p:anim calcmode="lin" valueType="num">
                                      <p:cBhvr additive="base">
                                        <p:cTn id="44"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3">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1" end="1"/>
                                            </p:txEl>
                                          </p:spTgt>
                                        </p:tgtEl>
                                        <p:attrNameLst>
                                          <p:attrName>style.visibility</p:attrName>
                                        </p:attrNameLst>
                                      </p:cBhvr>
                                      <p:to>
                                        <p:strVal val="visible"/>
                                      </p:to>
                                    </p:set>
                                    <p:anim calcmode="lin" valueType="num">
                                      <p:cBhvr additive="base">
                                        <p:cTn id="50"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2" end="2"/>
                                            </p:txEl>
                                          </p:spTgt>
                                        </p:tgtEl>
                                        <p:attrNameLst>
                                          <p:attrName>style.visibility</p:attrName>
                                        </p:attrNameLst>
                                      </p:cBhvr>
                                      <p:to>
                                        <p:strVal val="visible"/>
                                      </p:to>
                                    </p:set>
                                    <p:anim calcmode="lin" valueType="num">
                                      <p:cBhvr additive="base">
                                        <p:cTn id="56"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6635" y="1387320"/>
            <a:ext cx="11443832" cy="4822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1401297" y="652960"/>
            <a:ext cx="524482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Promotion </a:t>
            </a:r>
          </a:p>
        </p:txBody>
      </p:sp>
      <p:sp>
        <p:nvSpPr>
          <p:cNvPr id="11" name="TextBox 10"/>
          <p:cNvSpPr txBox="1">
            <a:spLocks noChangeArrowheads="1"/>
          </p:cNvSpPr>
          <p:nvPr/>
        </p:nvSpPr>
        <p:spPr bwMode="auto">
          <a:xfrm>
            <a:off x="1113076" y="1499690"/>
            <a:ext cx="10075624" cy="2246769"/>
          </a:xfrm>
          <a:prstGeom prst="rect">
            <a:avLst/>
          </a:prstGeom>
          <a:noFill/>
          <a:ln w="9525">
            <a:solidFill>
              <a:srgbClr val="24A9E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dirty="0">
                <a:latin typeface="+mn-lt"/>
              </a:rPr>
              <a:t>Communicates information about goods, services, images, and/or ideas to achieve a desired outcome</a:t>
            </a:r>
          </a:p>
          <a:p>
            <a:r>
              <a:rPr lang="en-US" altLang="ar-SA" dirty="0">
                <a:latin typeface="+mn-lt"/>
              </a:rPr>
              <a:t>Informs, persuades, or reminds customers about a business and/or its products</a:t>
            </a:r>
          </a:p>
          <a:p>
            <a:r>
              <a:rPr lang="en-US" altLang="ar-SA" dirty="0">
                <a:latin typeface="+mn-lt"/>
              </a:rPr>
              <a:t>Uses a variety of methods to communicate with customers </a:t>
            </a:r>
          </a:p>
        </p:txBody>
      </p:sp>
      <p:sp>
        <p:nvSpPr>
          <p:cNvPr id="12" name="TextBox 11"/>
          <p:cNvSpPr txBox="1">
            <a:spLocks noChangeArrowheads="1"/>
          </p:cNvSpPr>
          <p:nvPr/>
        </p:nvSpPr>
        <p:spPr bwMode="auto">
          <a:xfrm>
            <a:off x="1647235" y="3737106"/>
            <a:ext cx="9071566" cy="767254"/>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13" name="TextBox 12"/>
          <p:cNvSpPr txBox="1">
            <a:spLocks noChangeArrowheads="1"/>
          </p:cNvSpPr>
          <p:nvPr/>
        </p:nvSpPr>
        <p:spPr bwMode="auto">
          <a:xfrm>
            <a:off x="2095500" y="4676789"/>
            <a:ext cx="8216900" cy="1323439"/>
          </a:xfrm>
          <a:prstGeom prst="rect">
            <a:avLst/>
          </a:prstGeom>
          <a:noFill/>
          <a:ln w="9525">
            <a:solidFill>
              <a:srgbClr val="24A9E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create the business</a:t>
            </a:r>
            <a:r>
              <a:rPr lang="en-US" altLang="en-US" sz="2000" dirty="0"/>
              <a:t>’</a:t>
            </a:r>
            <a:r>
              <a:rPr lang="en-US" altLang="ar-SA" sz="2000" dirty="0"/>
              <a:t>s image</a:t>
            </a:r>
          </a:p>
          <a:p>
            <a:r>
              <a:rPr lang="en-US" altLang="ar-SA" sz="2000" dirty="0"/>
              <a:t>Tells customers about products</a:t>
            </a:r>
          </a:p>
          <a:p>
            <a:r>
              <a:rPr lang="en-US" altLang="ar-SA" sz="2000" dirty="0"/>
              <a:t>Generates product demand</a:t>
            </a:r>
          </a:p>
        </p:txBody>
      </p:sp>
      <p:sp>
        <p:nvSpPr>
          <p:cNvPr id="16" name="Rectangle 15">
            <a:extLst>
              <a:ext uri="{FF2B5EF4-FFF2-40B4-BE49-F238E27FC236}">
                <a16:creationId xmlns:a16="http://schemas.microsoft.com/office/drawing/2014/main" id="{B52F804C-E8DE-4E92-AEB9-EBAD24171425}"/>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9F146B1F-CBD3-41B5-9BEB-CCC55DAA12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2459" y="350953"/>
            <a:ext cx="2688007" cy="1092251"/>
          </a:xfrm>
          <a:prstGeom prst="rect">
            <a:avLst/>
          </a:prstGeom>
        </p:spPr>
      </p:pic>
      <p:sp>
        <p:nvSpPr>
          <p:cNvPr id="10" name="TextBox 9">
            <a:extLst>
              <a:ext uri="{FF2B5EF4-FFF2-40B4-BE49-F238E27FC236}">
                <a16:creationId xmlns:a16="http://schemas.microsoft.com/office/drawing/2014/main" id="{86B17F14-E1C1-4CE6-8F77-CF9050147C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8696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417460"/>
            <a:ext cx="11719377" cy="4983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1483145" y="665817"/>
            <a:ext cx="5012751"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Selling </a:t>
            </a:r>
          </a:p>
        </p:txBody>
      </p:sp>
      <p:sp>
        <p:nvSpPr>
          <p:cNvPr id="11" name="TextBox 10"/>
          <p:cNvSpPr txBox="1">
            <a:spLocks noChangeArrowheads="1"/>
          </p:cNvSpPr>
          <p:nvPr/>
        </p:nvSpPr>
        <p:spPr bwMode="auto">
          <a:xfrm>
            <a:off x="2322784" y="1490131"/>
            <a:ext cx="7846452"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needs and 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2" name="TextBox 11"/>
          <p:cNvSpPr txBox="1">
            <a:spLocks noChangeArrowheads="1"/>
          </p:cNvSpPr>
          <p:nvPr/>
        </p:nvSpPr>
        <p:spPr bwMode="auto">
          <a:xfrm>
            <a:off x="2322783" y="3567399"/>
            <a:ext cx="7814218" cy="561525"/>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3" name="TextBox 12"/>
          <p:cNvSpPr txBox="1">
            <a:spLocks noChangeArrowheads="1"/>
          </p:cNvSpPr>
          <p:nvPr/>
        </p:nvSpPr>
        <p:spPr bwMode="auto">
          <a:xfrm>
            <a:off x="2322784" y="4267201"/>
            <a:ext cx="781421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sp>
        <p:nvSpPr>
          <p:cNvPr id="16" name="Rectangle 15">
            <a:extLst>
              <a:ext uri="{FF2B5EF4-FFF2-40B4-BE49-F238E27FC236}">
                <a16:creationId xmlns:a16="http://schemas.microsoft.com/office/drawing/2014/main" id="{B19BC35A-F8A0-41FE-BBA4-F701A994EDAB}"/>
              </a:ext>
            </a:extLst>
          </p:cNvPr>
          <p:cNvSpPr/>
          <p:nvPr/>
        </p:nvSpPr>
        <p:spPr>
          <a:xfrm>
            <a:off x="456634" y="3988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7" name="Graphic 21">
            <a:extLst>
              <a:ext uri="{FF2B5EF4-FFF2-40B4-BE49-F238E27FC236}">
                <a16:creationId xmlns:a16="http://schemas.microsoft.com/office/drawing/2014/main" id="{DEF8AB66-97EC-4DB7-BCF9-44E89C70A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39459" y="350953"/>
            <a:ext cx="2688007" cy="1092251"/>
          </a:xfrm>
          <a:prstGeom prst="rect">
            <a:avLst/>
          </a:prstGeom>
        </p:spPr>
      </p:pic>
      <p:sp>
        <p:nvSpPr>
          <p:cNvPr id="10" name="TextBox 9">
            <a:extLst>
              <a:ext uri="{FF2B5EF4-FFF2-40B4-BE49-F238E27FC236}">
                <a16:creationId xmlns:a16="http://schemas.microsoft.com/office/drawing/2014/main" id="{D359231C-7A96-471F-BACE-47CD5E3F56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2018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2" end="2"/>
                                            </p:txEl>
                                          </p:spTgt>
                                        </p:tgtEl>
                                        <p:attrNameLst>
                                          <p:attrName>style.visibility</p:attrName>
                                        </p:attrNameLst>
                                      </p:cBhvr>
                                      <p:to>
                                        <p:strVal val="visible"/>
                                      </p:to>
                                    </p:set>
                                    <p:anim calcmode="lin" valueType="num">
                                      <p:cBhvr additive="base">
                                        <p:cTn id="74"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3">
                                            <p:txEl>
                                              <p:pRg st="3" end="3"/>
                                            </p:txEl>
                                          </p:spTgt>
                                        </p:tgtEl>
                                        <p:attrNameLst>
                                          <p:attrName>style.visibility</p:attrName>
                                        </p:attrNameLst>
                                      </p:cBhvr>
                                      <p:to>
                                        <p:strVal val="visible"/>
                                      </p:to>
                                    </p:set>
                                    <p:anim calcmode="lin" valueType="num">
                                      <p:cBhvr additive="base">
                                        <p:cTn id="80"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3951" y="1093788"/>
            <a:ext cx="11236037" cy="5654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34160" y="429574"/>
            <a:ext cx="7799052"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Functions</a:t>
            </a:r>
            <a:r>
              <a:rPr lang="en-US" altLang="en-US" sz="2800" dirty="0">
                <a:solidFill>
                  <a:schemeClr val="tx1"/>
                </a:solidFill>
              </a:rPr>
              <a:t>’</a:t>
            </a:r>
            <a:r>
              <a:rPr lang="en-US" altLang="ar-SA" sz="2800" dirty="0">
                <a:solidFill>
                  <a:schemeClr val="tx1"/>
                </a:solidFill>
              </a:rPr>
              <a:t> Important Roles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5500" y="1262382"/>
            <a:ext cx="7609583" cy="526775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2654" y="151743"/>
            <a:ext cx="2954655" cy="940339"/>
          </a:xfrm>
          <a:prstGeom prst="rect">
            <a:avLst/>
          </a:prstGeom>
        </p:spPr>
      </p:pic>
      <p:sp>
        <p:nvSpPr>
          <p:cNvPr id="14" name="Rectangle 13">
            <a:extLst>
              <a:ext uri="{FF2B5EF4-FFF2-40B4-BE49-F238E27FC236}">
                <a16:creationId xmlns:a16="http://schemas.microsoft.com/office/drawing/2014/main" id="{517C5394-51AF-4D87-8023-73BA535E3A79}"/>
              </a:ext>
            </a:extLst>
          </p:cNvPr>
          <p:cNvSpPr/>
          <p:nvPr/>
        </p:nvSpPr>
        <p:spPr>
          <a:xfrm>
            <a:off x="456634" y="170267"/>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0" name="TextBox 9">
            <a:extLst>
              <a:ext uri="{FF2B5EF4-FFF2-40B4-BE49-F238E27FC236}">
                <a16:creationId xmlns:a16="http://schemas.microsoft.com/office/drawing/2014/main" id="{7C384E05-43E7-498C-9F2B-A07969DA9B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089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9400" y="1191988"/>
            <a:ext cx="11645900" cy="5182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1140834" y="483057"/>
            <a:ext cx="8342445"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challenges in the new century</a:t>
            </a:r>
          </a:p>
        </p:txBody>
      </p:sp>
      <p:sp>
        <p:nvSpPr>
          <p:cNvPr id="11" name="Rectangle 3"/>
          <p:cNvSpPr txBox="1">
            <a:spLocks noChangeArrowheads="1"/>
          </p:cNvSpPr>
          <p:nvPr/>
        </p:nvSpPr>
        <p:spPr>
          <a:xfrm>
            <a:off x="812800" y="1638537"/>
            <a:ext cx="10604500" cy="3932904"/>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Growth Of Non-profit Marketing</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Attracting new customers</a:t>
            </a:r>
            <a:r>
              <a:rPr lang="en-US" altLang="ar-SA" sz="2600" dirty="0">
                <a:latin typeface="Times New Roman" panose="02020603050405020304" pitchFamily="18" charset="0"/>
                <a:cs typeface="Times New Roman" panose="02020603050405020304" pitchFamily="18" charset="0"/>
              </a:rPr>
              <a:t> and Working with smaller budgets</a:t>
            </a:r>
          </a:p>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The Information Technology Boom</a:t>
            </a:r>
          </a:p>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Rapid Globalization&amp; </a:t>
            </a:r>
            <a:r>
              <a:rPr lang="en-US" sz="2600" dirty="0">
                <a:latin typeface="Times New Roman" panose="02020603050405020304" pitchFamily="18" charset="0"/>
                <a:cs typeface="Times New Roman" panose="02020603050405020304" pitchFamily="18" charset="0"/>
              </a:rPr>
              <a:t>Expanding into international markets</a:t>
            </a:r>
            <a:endParaRPr lang="en-US" altLang="ar-SA" sz="26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The Changing World Economy</a:t>
            </a:r>
          </a:p>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Managing data complexity</a:t>
            </a:r>
          </a:p>
          <a:p>
            <a:pPr algn="just">
              <a:buFont typeface="Wingdings" panose="05000000000000000000" pitchFamily="2" charset="2"/>
              <a:buChar char="Ø"/>
            </a:pPr>
            <a:r>
              <a:rPr lang="en-US" altLang="ar-SA" sz="2600" dirty="0">
                <a:latin typeface="Times New Roman" panose="02020603050405020304" pitchFamily="18" charset="0"/>
                <a:cs typeface="Times New Roman" panose="02020603050405020304" pitchFamily="18" charset="0"/>
              </a:rPr>
              <a:t>The Call For More Ethics And Social Responsibility</a:t>
            </a:r>
          </a:p>
        </p:txBody>
      </p:sp>
      <p:sp>
        <p:nvSpPr>
          <p:cNvPr id="14" name="Rectangle 13">
            <a:extLst>
              <a:ext uri="{FF2B5EF4-FFF2-40B4-BE49-F238E27FC236}">
                <a16:creationId xmlns:a16="http://schemas.microsoft.com/office/drawing/2014/main" id="{1313BC81-D23F-4B44-A06A-F2AB1EB99BDA}"/>
              </a:ext>
            </a:extLst>
          </p:cNvPr>
          <p:cNvSpPr/>
          <p:nvPr/>
        </p:nvSpPr>
        <p:spPr>
          <a:xfrm>
            <a:off x="177234" y="203535"/>
            <a:ext cx="103762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5" name="Graphic 21">
            <a:extLst>
              <a:ext uri="{FF2B5EF4-FFF2-40B4-BE49-F238E27FC236}">
                <a16:creationId xmlns:a16="http://schemas.microsoft.com/office/drawing/2014/main" id="{B85CF649-6E9F-4EC5-AAB8-B01EB5544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6759" y="350953"/>
            <a:ext cx="2688007" cy="1092251"/>
          </a:xfrm>
          <a:prstGeom prst="rect">
            <a:avLst/>
          </a:prstGeom>
        </p:spPr>
      </p:pic>
      <p:sp>
        <p:nvSpPr>
          <p:cNvPr id="7" name="TextBox 6">
            <a:extLst>
              <a:ext uri="{FF2B5EF4-FFF2-40B4-BE49-F238E27FC236}">
                <a16:creationId xmlns:a16="http://schemas.microsoft.com/office/drawing/2014/main" id="{A5DDC77E-68CD-4CA3-97F9-BACBFAF886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62025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ox(in)">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ox(in)">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ox(in)">
                                      <p:cBhvr>
                                        <p:cTn id="23" dur="500"/>
                                        <p:tgtEl>
                                          <p:spTgt spid="11">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ox(in)">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box(in)">
                                      <p:cBhvr>
                                        <p:cTn id="33" dur="500"/>
                                        <p:tgtEl>
                                          <p:spTgt spid="11">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Effect transition="in" filter="box(in)">
                                      <p:cBhvr>
                                        <p:cTn id="38" dur="500"/>
                                        <p:tgtEl>
                                          <p:spTgt spid="11">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Effect transition="in" filter="box(in)">
                                      <p:cBhvr>
                                        <p:cTn id="43"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2379647"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4" name="Graphic 21">
            <a:extLst>
              <a:ext uri="{FF2B5EF4-FFF2-40B4-BE49-F238E27FC236}">
                <a16:creationId xmlns:a16="http://schemas.microsoft.com/office/drawing/2014/main" id="{2960B85A-6266-4E73-8228-B1FEDEB4AC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6759" y="350953"/>
            <a:ext cx="2688007" cy="1092251"/>
          </a:xfrm>
          <a:prstGeom prst="rect">
            <a:avLst/>
          </a:prstGeom>
        </p:spPr>
      </p:pic>
      <p:sp>
        <p:nvSpPr>
          <p:cNvPr id="10" name="TextBox 9">
            <a:extLst>
              <a:ext uri="{FF2B5EF4-FFF2-40B4-BE49-F238E27FC236}">
                <a16:creationId xmlns:a16="http://schemas.microsoft.com/office/drawing/2014/main" id="{4203DDA3-EE42-46A9-93E3-B554DC36AD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a16="http://schemas.microsoft.com/office/drawing/2014/main" id="{EC9C9CCF-2A3E-49B5-ADDB-1D6762F83B40}"/>
              </a:ext>
            </a:extLst>
          </p:cNvPr>
          <p:cNvSpPr/>
          <p:nvPr/>
        </p:nvSpPr>
        <p:spPr>
          <a:xfrm>
            <a:off x="723900" y="1181101"/>
            <a:ext cx="11156925" cy="509345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TextBox 14">
            <a:extLst>
              <a:ext uri="{FF2B5EF4-FFF2-40B4-BE49-F238E27FC236}">
                <a16:creationId xmlns:a16="http://schemas.microsoft.com/office/drawing/2014/main" id="{C1B36B1E-237A-4556-9409-FCE5302E0803}"/>
              </a:ext>
            </a:extLst>
          </p:cNvPr>
          <p:cNvSpPr txBox="1"/>
          <p:nvPr/>
        </p:nvSpPr>
        <p:spPr>
          <a:xfrm>
            <a:off x="534381" y="6250000"/>
            <a:ext cx="452456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Thank You</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8|0.8|0.3|0.3|0.8|0.4"/>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F5D76ED-24E3-4B4D-A27D-8154F32C75E7}"/>
</file>

<file path=customXml/itemProps3.xml><?xml version="1.0" encoding="utf-8"?>
<ds:datastoreItem xmlns:ds="http://schemas.openxmlformats.org/officeDocument/2006/customXml" ds:itemID="{ACC9A911-23AF-4D6B-960B-1A780C58D828}">
  <ds:schemaRefs>
    <ds:schemaRef ds:uri="http://purl.org/dc/elements/1.1/"/>
    <ds:schemaRef ds:uri="aca13214-df29-4e3c-a050-857c0bf7bd8e"/>
    <ds:schemaRef ds:uri="http://purl.org/dc/terms/"/>
    <ds:schemaRef ds:uri="http://www.w3.org/XML/1998/namespace"/>
    <ds:schemaRef ds:uri="http://schemas.microsoft.com/office/infopath/2007/PartnerControls"/>
    <ds:schemaRef ds:uri="http://purl.org/dc/dcmitype/"/>
    <ds:schemaRef ds:uri="http://schemas.microsoft.com/office/2006/metadata/properties"/>
    <ds:schemaRef ds:uri="http://schemas.microsoft.com/office/2006/documentManagement/types"/>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852</TotalTime>
  <Words>2053</Words>
  <Application>Microsoft Office PowerPoint</Application>
  <PresentationFormat>Widescreen</PresentationFormat>
  <Paragraphs>379</Paragraphs>
  <Slides>40</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Aharoni</vt:lpstr>
      <vt:lpstr>Alexandria</vt:lpstr>
      <vt:lpstr>Arial</vt:lpstr>
      <vt:lpstr>Calibri</vt:lpstr>
      <vt:lpstr>Calibri Light</vt:lpstr>
      <vt:lpstr>Courier New</vt:lpstr>
      <vt:lpstr>Nazanin</vt:lpstr>
      <vt:lpstr>Times New Roman</vt:lpstr>
      <vt:lpstr>Wingdings</vt:lpstr>
      <vt:lpstr>Office Theme</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404</cp:revision>
  <dcterms:created xsi:type="dcterms:W3CDTF">2023-04-29T09:08:00Z</dcterms:created>
  <dcterms:modified xsi:type="dcterms:W3CDTF">2024-06-05T20:04:56Z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