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Open Sauce Bold" charset="1" panose="00000800000000000000"/>
      <p:regular r:id="rId19"/>
    </p:embeddedFont>
    <p:embeddedFont>
      <p:font typeface="Open Sauce Bold Italics" charset="1" panose="00000800000000000000"/>
      <p:regular r:id="rId20"/>
    </p:embeddedFont>
    <p:embeddedFont>
      <p:font typeface="Open Sauce" charset="1" panose="000005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10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Relationship Id="rId3" Target="../media/image1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Relationship Id="rId3" Target="../media/VAG79ppmavw.mp4" Type="http://schemas.openxmlformats.org/officeDocument/2006/relationships/video"/><Relationship Id="rId4" Target="../media/VAG79ppmavw.mp4" Type="http://schemas.microsoft.com/office/2007/relationships/media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jpeg" Type="http://schemas.openxmlformats.org/officeDocument/2006/relationships/image"/><Relationship Id="rId3" Target="../media/image20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jpeg" Type="http://schemas.openxmlformats.org/officeDocument/2006/relationships/image"/><Relationship Id="rId3" Target="../media/image16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Relationship Id="rId3" Target="../media/image23.sv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1153445">
            <a:off x="13531418" y="1859680"/>
            <a:ext cx="6076597" cy="6076597"/>
            <a:chOff x="0" y="0"/>
            <a:chExt cx="1600421" cy="160042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00421" cy="1600421"/>
            </a:xfrm>
            <a:custGeom>
              <a:avLst/>
              <a:gdLst/>
              <a:ahLst/>
              <a:cxnLst/>
              <a:rect r="r" b="b" t="t" l="l"/>
              <a:pathLst>
                <a:path h="1600421" w="1600421">
                  <a:moveTo>
                    <a:pt x="31851" y="0"/>
                  </a:moveTo>
                  <a:lnTo>
                    <a:pt x="1568569" y="0"/>
                  </a:lnTo>
                  <a:cubicBezTo>
                    <a:pt x="1586160" y="0"/>
                    <a:pt x="1600421" y="14260"/>
                    <a:pt x="1600421" y="31851"/>
                  </a:cubicBezTo>
                  <a:lnTo>
                    <a:pt x="1600421" y="1568569"/>
                  </a:lnTo>
                  <a:cubicBezTo>
                    <a:pt x="1600421" y="1586160"/>
                    <a:pt x="1586160" y="1600421"/>
                    <a:pt x="1568569" y="1600421"/>
                  </a:cubicBezTo>
                  <a:lnTo>
                    <a:pt x="31851" y="1600421"/>
                  </a:lnTo>
                  <a:cubicBezTo>
                    <a:pt x="23404" y="1600421"/>
                    <a:pt x="15302" y="1597065"/>
                    <a:pt x="9329" y="1591091"/>
                  </a:cubicBezTo>
                  <a:cubicBezTo>
                    <a:pt x="3356" y="1585118"/>
                    <a:pt x="0" y="1577017"/>
                    <a:pt x="0" y="1568569"/>
                  </a:cubicBezTo>
                  <a:lnTo>
                    <a:pt x="0" y="31851"/>
                  </a:lnTo>
                  <a:cubicBezTo>
                    <a:pt x="0" y="14260"/>
                    <a:pt x="14260" y="0"/>
                    <a:pt x="31851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600421" cy="162899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1185136">
            <a:off x="-613530" y="6113984"/>
            <a:ext cx="6076597" cy="6076597"/>
            <a:chOff x="0" y="0"/>
            <a:chExt cx="1600421" cy="160042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600421" cy="1600421"/>
            </a:xfrm>
            <a:custGeom>
              <a:avLst/>
              <a:gdLst/>
              <a:ahLst/>
              <a:cxnLst/>
              <a:rect r="r" b="b" t="t" l="l"/>
              <a:pathLst>
                <a:path h="1600421" w="1600421">
                  <a:moveTo>
                    <a:pt x="31851" y="0"/>
                  </a:moveTo>
                  <a:lnTo>
                    <a:pt x="1568569" y="0"/>
                  </a:lnTo>
                  <a:cubicBezTo>
                    <a:pt x="1586160" y="0"/>
                    <a:pt x="1600421" y="14260"/>
                    <a:pt x="1600421" y="31851"/>
                  </a:cubicBezTo>
                  <a:lnTo>
                    <a:pt x="1600421" y="1568569"/>
                  </a:lnTo>
                  <a:cubicBezTo>
                    <a:pt x="1600421" y="1586160"/>
                    <a:pt x="1586160" y="1600421"/>
                    <a:pt x="1568569" y="1600421"/>
                  </a:cubicBezTo>
                  <a:lnTo>
                    <a:pt x="31851" y="1600421"/>
                  </a:lnTo>
                  <a:cubicBezTo>
                    <a:pt x="23404" y="1600421"/>
                    <a:pt x="15302" y="1597065"/>
                    <a:pt x="9329" y="1591091"/>
                  </a:cubicBezTo>
                  <a:cubicBezTo>
                    <a:pt x="3356" y="1585118"/>
                    <a:pt x="0" y="1577017"/>
                    <a:pt x="0" y="1568569"/>
                  </a:cubicBezTo>
                  <a:lnTo>
                    <a:pt x="0" y="31851"/>
                  </a:lnTo>
                  <a:cubicBezTo>
                    <a:pt x="0" y="14260"/>
                    <a:pt x="14260" y="0"/>
                    <a:pt x="31851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600421" cy="162899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1090597">
            <a:off x="1371894" y="6719629"/>
            <a:ext cx="2619336" cy="2619336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7981" y="0"/>
                  </a:moveTo>
                  <a:lnTo>
                    <a:pt x="744819" y="0"/>
                  </a:lnTo>
                  <a:cubicBezTo>
                    <a:pt x="762849" y="0"/>
                    <a:pt x="780140" y="7162"/>
                    <a:pt x="792889" y="19911"/>
                  </a:cubicBezTo>
                  <a:cubicBezTo>
                    <a:pt x="805638" y="32660"/>
                    <a:pt x="812800" y="49951"/>
                    <a:pt x="812800" y="67981"/>
                  </a:cubicBezTo>
                  <a:lnTo>
                    <a:pt x="812800" y="744819"/>
                  </a:lnTo>
                  <a:cubicBezTo>
                    <a:pt x="812800" y="762849"/>
                    <a:pt x="805638" y="780140"/>
                    <a:pt x="792889" y="792889"/>
                  </a:cubicBezTo>
                  <a:cubicBezTo>
                    <a:pt x="780140" y="805638"/>
                    <a:pt x="762849" y="812800"/>
                    <a:pt x="744819" y="812800"/>
                  </a:cubicBezTo>
                  <a:lnTo>
                    <a:pt x="67981" y="812800"/>
                  </a:lnTo>
                  <a:cubicBezTo>
                    <a:pt x="49951" y="812800"/>
                    <a:pt x="32660" y="805638"/>
                    <a:pt x="19911" y="792889"/>
                  </a:cubicBezTo>
                  <a:cubicBezTo>
                    <a:pt x="7162" y="780140"/>
                    <a:pt x="0" y="762849"/>
                    <a:pt x="0" y="744819"/>
                  </a:cubicBezTo>
                  <a:lnTo>
                    <a:pt x="0" y="67981"/>
                  </a:lnTo>
                  <a:cubicBezTo>
                    <a:pt x="0" y="49951"/>
                    <a:pt x="7162" y="32660"/>
                    <a:pt x="19911" y="19911"/>
                  </a:cubicBezTo>
                  <a:cubicBezTo>
                    <a:pt x="32660" y="7162"/>
                    <a:pt x="49951" y="0"/>
                    <a:pt x="67981" y="0"/>
                  </a:cubicBezTo>
                  <a:close/>
                </a:path>
              </a:pathLst>
            </a:custGeom>
            <a:blipFill>
              <a:blip r:embed="rId2"/>
              <a:stretch>
                <a:fillRect l="-37719" t="0" r="-37719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-1135860">
            <a:off x="2192551" y="1438320"/>
            <a:ext cx="2467561" cy="1891395"/>
            <a:chOff x="0" y="0"/>
            <a:chExt cx="1060399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60399" cy="812800"/>
            </a:xfrm>
            <a:custGeom>
              <a:avLst/>
              <a:gdLst/>
              <a:ahLst/>
              <a:cxnLst/>
              <a:rect r="r" b="b" t="t" l="l"/>
              <a:pathLst>
                <a:path h="812800" w="1060399">
                  <a:moveTo>
                    <a:pt x="72162" y="0"/>
                  </a:moveTo>
                  <a:lnTo>
                    <a:pt x="988237" y="0"/>
                  </a:lnTo>
                  <a:cubicBezTo>
                    <a:pt x="1007376" y="0"/>
                    <a:pt x="1025731" y="7603"/>
                    <a:pt x="1039264" y="21136"/>
                  </a:cubicBezTo>
                  <a:cubicBezTo>
                    <a:pt x="1052797" y="34669"/>
                    <a:pt x="1060399" y="53023"/>
                    <a:pt x="1060399" y="72162"/>
                  </a:cubicBezTo>
                  <a:lnTo>
                    <a:pt x="1060399" y="740638"/>
                  </a:lnTo>
                  <a:cubicBezTo>
                    <a:pt x="1060399" y="780492"/>
                    <a:pt x="1028091" y="812800"/>
                    <a:pt x="988237" y="812800"/>
                  </a:cubicBezTo>
                  <a:lnTo>
                    <a:pt x="72162" y="812800"/>
                  </a:lnTo>
                  <a:cubicBezTo>
                    <a:pt x="53023" y="812800"/>
                    <a:pt x="34669" y="805197"/>
                    <a:pt x="21136" y="791664"/>
                  </a:cubicBezTo>
                  <a:cubicBezTo>
                    <a:pt x="7603" y="778131"/>
                    <a:pt x="0" y="759777"/>
                    <a:pt x="0" y="740638"/>
                  </a:cubicBezTo>
                  <a:lnTo>
                    <a:pt x="0" y="72162"/>
                  </a:lnTo>
                  <a:cubicBezTo>
                    <a:pt x="0" y="53023"/>
                    <a:pt x="7603" y="34669"/>
                    <a:pt x="21136" y="21136"/>
                  </a:cubicBezTo>
                  <a:cubicBezTo>
                    <a:pt x="34669" y="7603"/>
                    <a:pt x="53023" y="0"/>
                    <a:pt x="72162" y="0"/>
                  </a:cubicBezTo>
                  <a:close/>
                </a:path>
              </a:pathLst>
            </a:custGeom>
            <a:blipFill>
              <a:blip r:embed="rId3"/>
              <a:stretch>
                <a:fillRect l="-7523" t="0" r="-7523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-1643271">
            <a:off x="15891074" y="2742196"/>
            <a:ext cx="308498" cy="308498"/>
            <a:chOff x="0" y="0"/>
            <a:chExt cx="81251" cy="8125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7206360" y="7029850"/>
            <a:ext cx="4598826" cy="959935"/>
            <a:chOff x="0" y="0"/>
            <a:chExt cx="721974" cy="15070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21974" cy="150701"/>
            </a:xfrm>
            <a:custGeom>
              <a:avLst/>
              <a:gdLst/>
              <a:ahLst/>
              <a:cxnLst/>
              <a:rect r="r" b="b" t="t" l="l"/>
              <a:pathLst>
                <a:path h="150701" w="721974">
                  <a:moveTo>
                    <a:pt x="25252" y="0"/>
                  </a:moveTo>
                  <a:lnTo>
                    <a:pt x="696722" y="0"/>
                  </a:lnTo>
                  <a:cubicBezTo>
                    <a:pt x="703419" y="0"/>
                    <a:pt x="709842" y="2660"/>
                    <a:pt x="714578" y="7396"/>
                  </a:cubicBezTo>
                  <a:cubicBezTo>
                    <a:pt x="719314" y="12132"/>
                    <a:pt x="721974" y="18555"/>
                    <a:pt x="721974" y="25252"/>
                  </a:cubicBezTo>
                  <a:lnTo>
                    <a:pt x="721974" y="125449"/>
                  </a:lnTo>
                  <a:cubicBezTo>
                    <a:pt x="721974" y="139396"/>
                    <a:pt x="710668" y="150701"/>
                    <a:pt x="696722" y="150701"/>
                  </a:cubicBezTo>
                  <a:lnTo>
                    <a:pt x="25252" y="150701"/>
                  </a:lnTo>
                  <a:cubicBezTo>
                    <a:pt x="18555" y="150701"/>
                    <a:pt x="12132" y="148041"/>
                    <a:pt x="7396" y="143305"/>
                  </a:cubicBezTo>
                  <a:cubicBezTo>
                    <a:pt x="2660" y="138569"/>
                    <a:pt x="0" y="132147"/>
                    <a:pt x="0" y="125449"/>
                  </a:cubicBezTo>
                  <a:lnTo>
                    <a:pt x="0" y="25252"/>
                  </a:lnTo>
                  <a:cubicBezTo>
                    <a:pt x="0" y="18555"/>
                    <a:pt x="2660" y="12132"/>
                    <a:pt x="7396" y="7396"/>
                  </a:cubicBezTo>
                  <a:cubicBezTo>
                    <a:pt x="12132" y="2660"/>
                    <a:pt x="18555" y="0"/>
                    <a:pt x="25252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721974" cy="1792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15493186" y="5265944"/>
            <a:ext cx="1766114" cy="1763906"/>
          </a:xfrm>
          <a:custGeom>
            <a:avLst/>
            <a:gdLst/>
            <a:ahLst/>
            <a:cxnLst/>
            <a:rect r="r" b="b" t="t" l="l"/>
            <a:pathLst>
              <a:path h="1763906" w="1766114">
                <a:moveTo>
                  <a:pt x="0" y="0"/>
                </a:moveTo>
                <a:lnTo>
                  <a:pt x="1766114" y="0"/>
                </a:lnTo>
                <a:lnTo>
                  <a:pt x="1766114" y="1763906"/>
                </a:lnTo>
                <a:lnTo>
                  <a:pt x="0" y="17639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773377" y="791254"/>
            <a:ext cx="2972718" cy="1223237"/>
          </a:xfrm>
          <a:custGeom>
            <a:avLst/>
            <a:gdLst/>
            <a:ahLst/>
            <a:cxnLst/>
            <a:rect r="r" b="b" t="t" l="l"/>
            <a:pathLst>
              <a:path h="1223237" w="2972718">
                <a:moveTo>
                  <a:pt x="0" y="0"/>
                </a:moveTo>
                <a:lnTo>
                  <a:pt x="2972719" y="0"/>
                </a:lnTo>
                <a:lnTo>
                  <a:pt x="2972719" y="1223238"/>
                </a:lnTo>
                <a:lnTo>
                  <a:pt x="0" y="122323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71975" r="0" b="-71044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303693" y="4262010"/>
            <a:ext cx="13533714" cy="1677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77"/>
              </a:lnSpc>
              <a:spcBef>
                <a:spcPct val="0"/>
              </a:spcBef>
            </a:pPr>
            <a:r>
              <a:rPr lang="en-US" b="true" sz="4841" spc="-285">
                <a:solidFill>
                  <a:srgbClr val="1E1E1E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AI in Detecting inappropriate and misleading content on E-commerce Platforms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7420540" y="7055841"/>
            <a:ext cx="4170465" cy="8025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88"/>
              </a:lnSpc>
            </a:pPr>
            <a:r>
              <a:rPr lang="en-US" b="true" sz="2348" i="true" spc="-93">
                <a:solidFill>
                  <a:srgbClr val="472B8F"/>
                </a:solidFill>
                <a:latin typeface="Open Sauce Bold Italics"/>
                <a:ea typeface="Open Sauce Bold Italics"/>
                <a:cs typeface="Open Sauce Bold Italics"/>
                <a:sym typeface="Open Sauce Bold Italics"/>
              </a:rPr>
              <a:t>Presented by :</a:t>
            </a:r>
          </a:p>
          <a:p>
            <a:pPr algn="ctr">
              <a:lnSpc>
                <a:spcPts val="3288"/>
              </a:lnSpc>
              <a:spcBef>
                <a:spcPct val="0"/>
              </a:spcBef>
            </a:pPr>
            <a:r>
              <a:rPr lang="en-US" b="true" sz="2348" i="true" spc="-93">
                <a:solidFill>
                  <a:srgbClr val="472B8F"/>
                </a:solidFill>
                <a:latin typeface="Open Sauce Bold Italics"/>
                <a:ea typeface="Open Sauce Bold Italics"/>
                <a:cs typeface="Open Sauce Bold Italics"/>
                <a:sym typeface="Open Sauce Bold Italics"/>
              </a:rPr>
              <a:t>Zakia Alghamdi - Wiam Alharbi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581924">
            <a:off x="12808542" y="-761924"/>
            <a:ext cx="6915588" cy="6915588"/>
            <a:chOff x="0" y="0"/>
            <a:chExt cx="1821389" cy="18213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21389" cy="1821389"/>
            </a:xfrm>
            <a:custGeom>
              <a:avLst/>
              <a:gdLst/>
              <a:ahLst/>
              <a:cxnLst/>
              <a:rect r="r" b="b" t="t" l="l"/>
              <a:pathLst>
                <a:path h="1821389" w="1821389">
                  <a:moveTo>
                    <a:pt x="27987" y="0"/>
                  </a:moveTo>
                  <a:lnTo>
                    <a:pt x="1793402" y="0"/>
                  </a:lnTo>
                  <a:cubicBezTo>
                    <a:pt x="1800825" y="0"/>
                    <a:pt x="1807944" y="2949"/>
                    <a:pt x="1813192" y="8197"/>
                  </a:cubicBezTo>
                  <a:cubicBezTo>
                    <a:pt x="1818441" y="13446"/>
                    <a:pt x="1821389" y="20565"/>
                    <a:pt x="1821389" y="27987"/>
                  </a:cubicBezTo>
                  <a:lnTo>
                    <a:pt x="1821389" y="1793402"/>
                  </a:lnTo>
                  <a:cubicBezTo>
                    <a:pt x="1821389" y="1800825"/>
                    <a:pt x="1818441" y="1807944"/>
                    <a:pt x="1813192" y="1813192"/>
                  </a:cubicBezTo>
                  <a:cubicBezTo>
                    <a:pt x="1807944" y="1818441"/>
                    <a:pt x="1800825" y="1821389"/>
                    <a:pt x="1793402" y="1821389"/>
                  </a:cubicBezTo>
                  <a:lnTo>
                    <a:pt x="27987" y="1821389"/>
                  </a:lnTo>
                  <a:cubicBezTo>
                    <a:pt x="20565" y="1821389"/>
                    <a:pt x="13446" y="1818441"/>
                    <a:pt x="8197" y="1813192"/>
                  </a:cubicBezTo>
                  <a:cubicBezTo>
                    <a:pt x="2949" y="1807944"/>
                    <a:pt x="0" y="1800825"/>
                    <a:pt x="0" y="1793402"/>
                  </a:cubicBezTo>
                  <a:lnTo>
                    <a:pt x="0" y="27987"/>
                  </a:lnTo>
                  <a:cubicBezTo>
                    <a:pt x="0" y="20565"/>
                    <a:pt x="2949" y="13446"/>
                    <a:pt x="8197" y="8197"/>
                  </a:cubicBezTo>
                  <a:cubicBezTo>
                    <a:pt x="13446" y="2949"/>
                    <a:pt x="20565" y="0"/>
                    <a:pt x="27987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821389" cy="18499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1384262">
            <a:off x="-2224478" y="6488067"/>
            <a:ext cx="6076597" cy="6076597"/>
            <a:chOff x="0" y="0"/>
            <a:chExt cx="1600421" cy="160042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600421" cy="1600421"/>
            </a:xfrm>
            <a:custGeom>
              <a:avLst/>
              <a:gdLst/>
              <a:ahLst/>
              <a:cxnLst/>
              <a:rect r="r" b="b" t="t" l="l"/>
              <a:pathLst>
                <a:path h="1600421" w="1600421">
                  <a:moveTo>
                    <a:pt x="31851" y="0"/>
                  </a:moveTo>
                  <a:lnTo>
                    <a:pt x="1568569" y="0"/>
                  </a:lnTo>
                  <a:cubicBezTo>
                    <a:pt x="1586160" y="0"/>
                    <a:pt x="1600421" y="14260"/>
                    <a:pt x="1600421" y="31851"/>
                  </a:cubicBezTo>
                  <a:lnTo>
                    <a:pt x="1600421" y="1568569"/>
                  </a:lnTo>
                  <a:cubicBezTo>
                    <a:pt x="1600421" y="1586160"/>
                    <a:pt x="1586160" y="1600421"/>
                    <a:pt x="1568569" y="1600421"/>
                  </a:cubicBezTo>
                  <a:lnTo>
                    <a:pt x="31851" y="1600421"/>
                  </a:lnTo>
                  <a:cubicBezTo>
                    <a:pt x="23404" y="1600421"/>
                    <a:pt x="15302" y="1597065"/>
                    <a:pt x="9329" y="1591091"/>
                  </a:cubicBezTo>
                  <a:cubicBezTo>
                    <a:pt x="3356" y="1585118"/>
                    <a:pt x="0" y="1577017"/>
                    <a:pt x="0" y="1568569"/>
                  </a:cubicBezTo>
                  <a:lnTo>
                    <a:pt x="0" y="31851"/>
                  </a:lnTo>
                  <a:cubicBezTo>
                    <a:pt x="0" y="14260"/>
                    <a:pt x="14260" y="0"/>
                    <a:pt x="31851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600421" cy="162899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1378542">
            <a:off x="14048565" y="8426314"/>
            <a:ext cx="424744" cy="424744"/>
            <a:chOff x="0" y="0"/>
            <a:chExt cx="111867" cy="11186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1867" cy="111867"/>
            </a:xfrm>
            <a:custGeom>
              <a:avLst/>
              <a:gdLst/>
              <a:ahLst/>
              <a:cxnLst/>
              <a:rect r="r" b="b" t="t" l="l"/>
              <a:pathLst>
                <a:path h="111867" w="111867">
                  <a:moveTo>
                    <a:pt x="55933" y="0"/>
                  </a:moveTo>
                  <a:lnTo>
                    <a:pt x="55933" y="0"/>
                  </a:lnTo>
                  <a:cubicBezTo>
                    <a:pt x="86825" y="0"/>
                    <a:pt x="111867" y="25042"/>
                    <a:pt x="111867" y="55933"/>
                  </a:cubicBezTo>
                  <a:lnTo>
                    <a:pt x="111867" y="55933"/>
                  </a:lnTo>
                  <a:cubicBezTo>
                    <a:pt x="111867" y="86825"/>
                    <a:pt x="86825" y="111867"/>
                    <a:pt x="55933" y="111867"/>
                  </a:cubicBezTo>
                  <a:lnTo>
                    <a:pt x="55933" y="111867"/>
                  </a:lnTo>
                  <a:cubicBezTo>
                    <a:pt x="25042" y="111867"/>
                    <a:pt x="0" y="86825"/>
                    <a:pt x="0" y="55933"/>
                  </a:cubicBezTo>
                  <a:lnTo>
                    <a:pt x="0" y="55933"/>
                  </a:lnTo>
                  <a:cubicBezTo>
                    <a:pt x="0" y="25042"/>
                    <a:pt x="25042" y="0"/>
                    <a:pt x="55933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867" cy="140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1643271">
            <a:off x="10913224" y="1921616"/>
            <a:ext cx="308498" cy="308498"/>
            <a:chOff x="0" y="0"/>
            <a:chExt cx="81251" cy="8125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-1102900">
            <a:off x="12091561" y="2534791"/>
            <a:ext cx="3472468" cy="3472468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1279" y="0"/>
                  </a:moveTo>
                  <a:lnTo>
                    <a:pt x="761521" y="0"/>
                  </a:lnTo>
                  <a:cubicBezTo>
                    <a:pt x="789842" y="0"/>
                    <a:pt x="812800" y="22958"/>
                    <a:pt x="812800" y="51279"/>
                  </a:cubicBezTo>
                  <a:lnTo>
                    <a:pt x="812800" y="761521"/>
                  </a:lnTo>
                  <a:cubicBezTo>
                    <a:pt x="812800" y="789842"/>
                    <a:pt x="789842" y="812800"/>
                    <a:pt x="761521" y="812800"/>
                  </a:cubicBezTo>
                  <a:lnTo>
                    <a:pt x="51279" y="812800"/>
                  </a:lnTo>
                  <a:cubicBezTo>
                    <a:pt x="22958" y="812800"/>
                    <a:pt x="0" y="789842"/>
                    <a:pt x="0" y="761521"/>
                  </a:cubicBezTo>
                  <a:lnTo>
                    <a:pt x="0" y="51279"/>
                  </a:lnTo>
                  <a:cubicBezTo>
                    <a:pt x="0" y="22958"/>
                    <a:pt x="22958" y="0"/>
                    <a:pt x="51279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t="0" r="-25046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5040780" y="6899271"/>
            <a:ext cx="5818777" cy="854492"/>
            <a:chOff x="0" y="0"/>
            <a:chExt cx="893052" cy="13114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93052" cy="131145"/>
            </a:xfrm>
            <a:custGeom>
              <a:avLst/>
              <a:gdLst/>
              <a:ahLst/>
              <a:cxnLst/>
              <a:rect r="r" b="b" t="t" l="l"/>
              <a:pathLst>
                <a:path h="131145" w="893052">
                  <a:moveTo>
                    <a:pt x="19958" y="0"/>
                  </a:moveTo>
                  <a:lnTo>
                    <a:pt x="873094" y="0"/>
                  </a:lnTo>
                  <a:cubicBezTo>
                    <a:pt x="878387" y="0"/>
                    <a:pt x="883464" y="2103"/>
                    <a:pt x="887207" y="5845"/>
                  </a:cubicBezTo>
                  <a:cubicBezTo>
                    <a:pt x="890949" y="9588"/>
                    <a:pt x="893052" y="14665"/>
                    <a:pt x="893052" y="19958"/>
                  </a:cubicBezTo>
                  <a:lnTo>
                    <a:pt x="893052" y="111188"/>
                  </a:lnTo>
                  <a:cubicBezTo>
                    <a:pt x="893052" y="116481"/>
                    <a:pt x="890949" y="121557"/>
                    <a:pt x="887207" y="125300"/>
                  </a:cubicBezTo>
                  <a:cubicBezTo>
                    <a:pt x="883464" y="129043"/>
                    <a:pt x="878387" y="131145"/>
                    <a:pt x="873094" y="131145"/>
                  </a:cubicBezTo>
                  <a:lnTo>
                    <a:pt x="19958" y="131145"/>
                  </a:lnTo>
                  <a:cubicBezTo>
                    <a:pt x="14665" y="131145"/>
                    <a:pt x="9588" y="129043"/>
                    <a:pt x="5845" y="125300"/>
                  </a:cubicBezTo>
                  <a:cubicBezTo>
                    <a:pt x="2103" y="121557"/>
                    <a:pt x="0" y="116481"/>
                    <a:pt x="0" y="111188"/>
                  </a:cubicBezTo>
                  <a:lnTo>
                    <a:pt x="0" y="19958"/>
                  </a:lnTo>
                  <a:cubicBezTo>
                    <a:pt x="0" y="14665"/>
                    <a:pt x="2103" y="9588"/>
                    <a:pt x="5845" y="5845"/>
                  </a:cubicBezTo>
                  <a:cubicBezTo>
                    <a:pt x="9588" y="2103"/>
                    <a:pt x="14665" y="0"/>
                    <a:pt x="19958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893052" cy="159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3325223" y="3615288"/>
            <a:ext cx="4224931" cy="854492"/>
            <a:chOff x="0" y="0"/>
            <a:chExt cx="648432" cy="13114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48432" cy="131145"/>
            </a:xfrm>
            <a:custGeom>
              <a:avLst/>
              <a:gdLst/>
              <a:ahLst/>
              <a:cxnLst/>
              <a:rect r="r" b="b" t="t" l="l"/>
              <a:pathLst>
                <a:path h="131145" w="648432">
                  <a:moveTo>
                    <a:pt x="27487" y="0"/>
                  </a:moveTo>
                  <a:lnTo>
                    <a:pt x="620946" y="0"/>
                  </a:lnTo>
                  <a:cubicBezTo>
                    <a:pt x="628236" y="0"/>
                    <a:pt x="635227" y="2896"/>
                    <a:pt x="640382" y="8051"/>
                  </a:cubicBezTo>
                  <a:cubicBezTo>
                    <a:pt x="645536" y="13205"/>
                    <a:pt x="648432" y="20197"/>
                    <a:pt x="648432" y="27487"/>
                  </a:cubicBezTo>
                  <a:lnTo>
                    <a:pt x="648432" y="103659"/>
                  </a:lnTo>
                  <a:cubicBezTo>
                    <a:pt x="648432" y="110949"/>
                    <a:pt x="645536" y="117940"/>
                    <a:pt x="640382" y="123095"/>
                  </a:cubicBezTo>
                  <a:cubicBezTo>
                    <a:pt x="635227" y="128250"/>
                    <a:pt x="628236" y="131145"/>
                    <a:pt x="620946" y="131145"/>
                  </a:cubicBezTo>
                  <a:lnTo>
                    <a:pt x="27487" y="131145"/>
                  </a:lnTo>
                  <a:cubicBezTo>
                    <a:pt x="20197" y="131145"/>
                    <a:pt x="13205" y="128250"/>
                    <a:pt x="8051" y="123095"/>
                  </a:cubicBezTo>
                  <a:cubicBezTo>
                    <a:pt x="2896" y="117940"/>
                    <a:pt x="0" y="110949"/>
                    <a:pt x="0" y="103659"/>
                  </a:cubicBezTo>
                  <a:lnTo>
                    <a:pt x="0" y="27487"/>
                  </a:lnTo>
                  <a:cubicBezTo>
                    <a:pt x="0" y="20197"/>
                    <a:pt x="2896" y="13205"/>
                    <a:pt x="8051" y="8051"/>
                  </a:cubicBezTo>
                  <a:cubicBezTo>
                    <a:pt x="13205" y="2896"/>
                    <a:pt x="20197" y="0"/>
                    <a:pt x="2748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28575"/>
              <a:ext cx="648432" cy="159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5837703" y="5113200"/>
            <a:ext cx="4224931" cy="854492"/>
            <a:chOff x="0" y="0"/>
            <a:chExt cx="648432" cy="131145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48432" cy="131145"/>
            </a:xfrm>
            <a:custGeom>
              <a:avLst/>
              <a:gdLst/>
              <a:ahLst/>
              <a:cxnLst/>
              <a:rect r="r" b="b" t="t" l="l"/>
              <a:pathLst>
                <a:path h="131145" w="648432">
                  <a:moveTo>
                    <a:pt x="27487" y="0"/>
                  </a:moveTo>
                  <a:lnTo>
                    <a:pt x="620946" y="0"/>
                  </a:lnTo>
                  <a:cubicBezTo>
                    <a:pt x="628236" y="0"/>
                    <a:pt x="635227" y="2896"/>
                    <a:pt x="640382" y="8051"/>
                  </a:cubicBezTo>
                  <a:cubicBezTo>
                    <a:pt x="645536" y="13205"/>
                    <a:pt x="648432" y="20197"/>
                    <a:pt x="648432" y="27487"/>
                  </a:cubicBezTo>
                  <a:lnTo>
                    <a:pt x="648432" y="103659"/>
                  </a:lnTo>
                  <a:cubicBezTo>
                    <a:pt x="648432" y="110949"/>
                    <a:pt x="645536" y="117940"/>
                    <a:pt x="640382" y="123095"/>
                  </a:cubicBezTo>
                  <a:cubicBezTo>
                    <a:pt x="635227" y="128250"/>
                    <a:pt x="628236" y="131145"/>
                    <a:pt x="620946" y="131145"/>
                  </a:cubicBezTo>
                  <a:lnTo>
                    <a:pt x="27487" y="131145"/>
                  </a:lnTo>
                  <a:cubicBezTo>
                    <a:pt x="20197" y="131145"/>
                    <a:pt x="13205" y="128250"/>
                    <a:pt x="8051" y="123095"/>
                  </a:cubicBezTo>
                  <a:cubicBezTo>
                    <a:pt x="2896" y="117940"/>
                    <a:pt x="0" y="110949"/>
                    <a:pt x="0" y="103659"/>
                  </a:cubicBezTo>
                  <a:lnTo>
                    <a:pt x="0" y="27487"/>
                  </a:lnTo>
                  <a:cubicBezTo>
                    <a:pt x="0" y="20197"/>
                    <a:pt x="2896" y="13205"/>
                    <a:pt x="8051" y="8051"/>
                  </a:cubicBezTo>
                  <a:cubicBezTo>
                    <a:pt x="13205" y="2896"/>
                    <a:pt x="20197" y="0"/>
                    <a:pt x="27487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28575"/>
              <a:ext cx="648432" cy="159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14539360" y="6484948"/>
            <a:ext cx="2518754" cy="1054728"/>
          </a:xfrm>
          <a:custGeom>
            <a:avLst/>
            <a:gdLst/>
            <a:ahLst/>
            <a:cxnLst/>
            <a:rect r="r" b="b" t="t" l="l"/>
            <a:pathLst>
              <a:path h="1054728" w="2518754">
                <a:moveTo>
                  <a:pt x="0" y="0"/>
                </a:moveTo>
                <a:lnTo>
                  <a:pt x="2518754" y="0"/>
                </a:lnTo>
                <a:lnTo>
                  <a:pt x="2518754" y="1054729"/>
                </a:lnTo>
                <a:lnTo>
                  <a:pt x="0" y="10547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1884453" y="1293936"/>
            <a:ext cx="5830573" cy="140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453"/>
              </a:lnSpc>
              <a:spcBef>
                <a:spcPct val="0"/>
              </a:spcBef>
            </a:pPr>
            <a:r>
              <a:rPr lang="en-US" sz="8180" spc="-482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Introduction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263660" y="7106486"/>
            <a:ext cx="5373016" cy="402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3"/>
              </a:lnSpc>
              <a:spcBef>
                <a:spcPct val="0"/>
              </a:spcBef>
            </a:pPr>
            <a:r>
              <a:rPr lang="en-US" sz="2402" spc="-96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Why is it worth studying?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555036" y="3822502"/>
            <a:ext cx="3765307" cy="402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3"/>
              </a:lnSpc>
              <a:spcBef>
                <a:spcPct val="0"/>
              </a:spcBef>
            </a:pPr>
            <a:r>
              <a:rPr lang="en-US" sz="2402" spc="-96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Why is the topic important?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6067515" y="5320415"/>
            <a:ext cx="3765307" cy="402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3"/>
              </a:lnSpc>
              <a:spcBef>
                <a:spcPct val="0"/>
              </a:spcBef>
            </a:pPr>
            <a:r>
              <a:rPr lang="en-US" sz="2402" spc="-96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What is the problem?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581924">
            <a:off x="12808542" y="-761924"/>
            <a:ext cx="6915588" cy="6915588"/>
            <a:chOff x="0" y="0"/>
            <a:chExt cx="1821389" cy="18213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21389" cy="1821389"/>
            </a:xfrm>
            <a:custGeom>
              <a:avLst/>
              <a:gdLst/>
              <a:ahLst/>
              <a:cxnLst/>
              <a:rect r="r" b="b" t="t" l="l"/>
              <a:pathLst>
                <a:path h="1821389" w="1821389">
                  <a:moveTo>
                    <a:pt x="27987" y="0"/>
                  </a:moveTo>
                  <a:lnTo>
                    <a:pt x="1793402" y="0"/>
                  </a:lnTo>
                  <a:cubicBezTo>
                    <a:pt x="1800825" y="0"/>
                    <a:pt x="1807944" y="2949"/>
                    <a:pt x="1813192" y="8197"/>
                  </a:cubicBezTo>
                  <a:cubicBezTo>
                    <a:pt x="1818441" y="13446"/>
                    <a:pt x="1821389" y="20565"/>
                    <a:pt x="1821389" y="27987"/>
                  </a:cubicBezTo>
                  <a:lnTo>
                    <a:pt x="1821389" y="1793402"/>
                  </a:lnTo>
                  <a:cubicBezTo>
                    <a:pt x="1821389" y="1800825"/>
                    <a:pt x="1818441" y="1807944"/>
                    <a:pt x="1813192" y="1813192"/>
                  </a:cubicBezTo>
                  <a:cubicBezTo>
                    <a:pt x="1807944" y="1818441"/>
                    <a:pt x="1800825" y="1821389"/>
                    <a:pt x="1793402" y="1821389"/>
                  </a:cubicBezTo>
                  <a:lnTo>
                    <a:pt x="27987" y="1821389"/>
                  </a:lnTo>
                  <a:cubicBezTo>
                    <a:pt x="20565" y="1821389"/>
                    <a:pt x="13446" y="1818441"/>
                    <a:pt x="8197" y="1813192"/>
                  </a:cubicBezTo>
                  <a:cubicBezTo>
                    <a:pt x="2949" y="1807944"/>
                    <a:pt x="0" y="1800825"/>
                    <a:pt x="0" y="1793402"/>
                  </a:cubicBezTo>
                  <a:lnTo>
                    <a:pt x="0" y="27987"/>
                  </a:lnTo>
                  <a:cubicBezTo>
                    <a:pt x="0" y="20565"/>
                    <a:pt x="2949" y="13446"/>
                    <a:pt x="8197" y="8197"/>
                  </a:cubicBezTo>
                  <a:cubicBezTo>
                    <a:pt x="13446" y="2949"/>
                    <a:pt x="20565" y="0"/>
                    <a:pt x="27987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821389" cy="18499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2265237" y="1913940"/>
            <a:ext cx="14855122" cy="140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453"/>
              </a:lnSpc>
              <a:spcBef>
                <a:spcPct val="0"/>
              </a:spcBef>
            </a:pPr>
            <a:r>
              <a:rPr lang="en-US" sz="8180" spc="-482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Problem Statement</a:t>
            </a:r>
          </a:p>
        </p:txBody>
      </p:sp>
      <p:grpSp>
        <p:nvGrpSpPr>
          <p:cNvPr name="Group 6" id="6"/>
          <p:cNvGrpSpPr/>
          <p:nvPr/>
        </p:nvGrpSpPr>
        <p:grpSpPr>
          <a:xfrm rot="812622">
            <a:off x="13925855" y="1694534"/>
            <a:ext cx="3486176" cy="3486176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1077" y="0"/>
                  </a:moveTo>
                  <a:lnTo>
                    <a:pt x="761723" y="0"/>
                  </a:lnTo>
                  <a:cubicBezTo>
                    <a:pt x="789932" y="0"/>
                    <a:pt x="812800" y="22868"/>
                    <a:pt x="812800" y="51077"/>
                  </a:cubicBezTo>
                  <a:lnTo>
                    <a:pt x="812800" y="761723"/>
                  </a:lnTo>
                  <a:cubicBezTo>
                    <a:pt x="812800" y="789932"/>
                    <a:pt x="789932" y="812800"/>
                    <a:pt x="761723" y="812800"/>
                  </a:cubicBezTo>
                  <a:lnTo>
                    <a:pt x="51077" y="812800"/>
                  </a:lnTo>
                  <a:cubicBezTo>
                    <a:pt x="22868" y="812800"/>
                    <a:pt x="0" y="789932"/>
                    <a:pt x="0" y="761723"/>
                  </a:cubicBezTo>
                  <a:lnTo>
                    <a:pt x="0" y="51077"/>
                  </a:lnTo>
                  <a:cubicBezTo>
                    <a:pt x="0" y="22868"/>
                    <a:pt x="22868" y="0"/>
                    <a:pt x="51077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35061" r="0" b="-15032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1384262">
            <a:off x="-2224478" y="6488067"/>
            <a:ext cx="6076597" cy="6076597"/>
            <a:chOff x="0" y="0"/>
            <a:chExt cx="1600421" cy="160042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600421" cy="1600421"/>
            </a:xfrm>
            <a:custGeom>
              <a:avLst/>
              <a:gdLst/>
              <a:ahLst/>
              <a:cxnLst/>
              <a:rect r="r" b="b" t="t" l="l"/>
              <a:pathLst>
                <a:path h="1600421" w="1600421">
                  <a:moveTo>
                    <a:pt x="31851" y="0"/>
                  </a:moveTo>
                  <a:lnTo>
                    <a:pt x="1568569" y="0"/>
                  </a:lnTo>
                  <a:cubicBezTo>
                    <a:pt x="1586160" y="0"/>
                    <a:pt x="1600421" y="14260"/>
                    <a:pt x="1600421" y="31851"/>
                  </a:cubicBezTo>
                  <a:lnTo>
                    <a:pt x="1600421" y="1568569"/>
                  </a:lnTo>
                  <a:cubicBezTo>
                    <a:pt x="1600421" y="1586160"/>
                    <a:pt x="1586160" y="1600421"/>
                    <a:pt x="1568569" y="1600421"/>
                  </a:cubicBezTo>
                  <a:lnTo>
                    <a:pt x="31851" y="1600421"/>
                  </a:lnTo>
                  <a:cubicBezTo>
                    <a:pt x="23404" y="1600421"/>
                    <a:pt x="15302" y="1597065"/>
                    <a:pt x="9329" y="1591091"/>
                  </a:cubicBezTo>
                  <a:cubicBezTo>
                    <a:pt x="3356" y="1585118"/>
                    <a:pt x="0" y="1577017"/>
                    <a:pt x="0" y="1568569"/>
                  </a:cubicBezTo>
                  <a:lnTo>
                    <a:pt x="0" y="31851"/>
                  </a:lnTo>
                  <a:cubicBezTo>
                    <a:pt x="0" y="14260"/>
                    <a:pt x="14260" y="0"/>
                    <a:pt x="31851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600421" cy="162899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1378542">
            <a:off x="14048565" y="8426314"/>
            <a:ext cx="424744" cy="424744"/>
            <a:chOff x="0" y="0"/>
            <a:chExt cx="111867" cy="11186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1867" cy="111867"/>
            </a:xfrm>
            <a:custGeom>
              <a:avLst/>
              <a:gdLst/>
              <a:ahLst/>
              <a:cxnLst/>
              <a:rect r="r" b="b" t="t" l="l"/>
              <a:pathLst>
                <a:path h="111867" w="111867">
                  <a:moveTo>
                    <a:pt x="55933" y="0"/>
                  </a:moveTo>
                  <a:lnTo>
                    <a:pt x="55933" y="0"/>
                  </a:lnTo>
                  <a:cubicBezTo>
                    <a:pt x="86825" y="0"/>
                    <a:pt x="111867" y="25042"/>
                    <a:pt x="111867" y="55933"/>
                  </a:cubicBezTo>
                  <a:lnTo>
                    <a:pt x="111867" y="55933"/>
                  </a:lnTo>
                  <a:cubicBezTo>
                    <a:pt x="111867" y="86825"/>
                    <a:pt x="86825" y="111867"/>
                    <a:pt x="55933" y="111867"/>
                  </a:cubicBezTo>
                  <a:lnTo>
                    <a:pt x="55933" y="111867"/>
                  </a:lnTo>
                  <a:cubicBezTo>
                    <a:pt x="25042" y="111867"/>
                    <a:pt x="0" y="86825"/>
                    <a:pt x="0" y="55933"/>
                  </a:cubicBezTo>
                  <a:lnTo>
                    <a:pt x="0" y="55933"/>
                  </a:lnTo>
                  <a:cubicBezTo>
                    <a:pt x="0" y="25042"/>
                    <a:pt x="25042" y="0"/>
                    <a:pt x="55933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867" cy="140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-1643271">
            <a:off x="10014386" y="1294403"/>
            <a:ext cx="308498" cy="308498"/>
            <a:chOff x="0" y="0"/>
            <a:chExt cx="81251" cy="8125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2730281" y="3712527"/>
            <a:ext cx="9994004" cy="279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Growth of fake and misleading reviews</a:t>
            </a:r>
          </a:p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N</a:t>
            </a: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egative impact on customer trust</a:t>
            </a:r>
          </a:p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D</a:t>
            </a: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ifficulty of detecting Arabic misleading content</a:t>
            </a:r>
          </a:p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Limitations of manual moderation</a:t>
            </a:r>
          </a:p>
          <a:p>
            <a:pPr algn="l">
              <a:lnSpc>
                <a:spcPts val="447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783558">
            <a:off x="-3432741" y="-2479940"/>
            <a:ext cx="7441352" cy="7441352"/>
            <a:chOff x="0" y="0"/>
            <a:chExt cx="1959862" cy="19598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59862" cy="1959862"/>
            </a:xfrm>
            <a:custGeom>
              <a:avLst/>
              <a:gdLst/>
              <a:ahLst/>
              <a:cxnLst/>
              <a:rect r="r" b="b" t="t" l="l"/>
              <a:pathLst>
                <a:path h="1959862" w="1959862">
                  <a:moveTo>
                    <a:pt x="26010" y="0"/>
                  </a:moveTo>
                  <a:lnTo>
                    <a:pt x="1933852" y="0"/>
                  </a:lnTo>
                  <a:cubicBezTo>
                    <a:pt x="1948217" y="0"/>
                    <a:pt x="1959862" y="11645"/>
                    <a:pt x="1959862" y="26010"/>
                  </a:cubicBezTo>
                  <a:lnTo>
                    <a:pt x="1959862" y="1933852"/>
                  </a:lnTo>
                  <a:cubicBezTo>
                    <a:pt x="1959862" y="1948217"/>
                    <a:pt x="1948217" y="1959862"/>
                    <a:pt x="1933852" y="1959862"/>
                  </a:cubicBezTo>
                  <a:lnTo>
                    <a:pt x="26010" y="1959862"/>
                  </a:lnTo>
                  <a:cubicBezTo>
                    <a:pt x="11645" y="1959862"/>
                    <a:pt x="0" y="1948217"/>
                    <a:pt x="0" y="1933852"/>
                  </a:cubicBezTo>
                  <a:lnTo>
                    <a:pt x="0" y="26010"/>
                  </a:lnTo>
                  <a:cubicBezTo>
                    <a:pt x="0" y="11645"/>
                    <a:pt x="11645" y="0"/>
                    <a:pt x="26010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959862" cy="19884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1108540">
            <a:off x="3309047" y="1172618"/>
            <a:ext cx="3965520" cy="396552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4903" y="0"/>
                  </a:moveTo>
                  <a:lnTo>
                    <a:pt x="767897" y="0"/>
                  </a:lnTo>
                  <a:cubicBezTo>
                    <a:pt x="779806" y="0"/>
                    <a:pt x="791227" y="4731"/>
                    <a:pt x="799648" y="13152"/>
                  </a:cubicBezTo>
                  <a:cubicBezTo>
                    <a:pt x="808069" y="21573"/>
                    <a:pt x="812800" y="32994"/>
                    <a:pt x="812800" y="44903"/>
                  </a:cubicBezTo>
                  <a:lnTo>
                    <a:pt x="812800" y="767897"/>
                  </a:lnTo>
                  <a:cubicBezTo>
                    <a:pt x="812800" y="779806"/>
                    <a:pt x="808069" y="791227"/>
                    <a:pt x="799648" y="799648"/>
                  </a:cubicBezTo>
                  <a:cubicBezTo>
                    <a:pt x="791227" y="808069"/>
                    <a:pt x="779806" y="812800"/>
                    <a:pt x="767897" y="812800"/>
                  </a:cubicBezTo>
                  <a:lnTo>
                    <a:pt x="44903" y="812800"/>
                  </a:lnTo>
                  <a:cubicBezTo>
                    <a:pt x="32994" y="812800"/>
                    <a:pt x="21573" y="808069"/>
                    <a:pt x="13152" y="799648"/>
                  </a:cubicBezTo>
                  <a:cubicBezTo>
                    <a:pt x="4731" y="791227"/>
                    <a:pt x="0" y="779806"/>
                    <a:pt x="0" y="767897"/>
                  </a:cubicBezTo>
                  <a:lnTo>
                    <a:pt x="0" y="44903"/>
                  </a:lnTo>
                  <a:cubicBezTo>
                    <a:pt x="0" y="32994"/>
                    <a:pt x="4731" y="21573"/>
                    <a:pt x="13152" y="13152"/>
                  </a:cubicBezTo>
                  <a:cubicBezTo>
                    <a:pt x="21573" y="4731"/>
                    <a:pt x="32994" y="0"/>
                    <a:pt x="44903" y="0"/>
                  </a:cubicBezTo>
                  <a:close/>
                </a:path>
              </a:pathLst>
            </a:custGeom>
            <a:blipFill>
              <a:blip r:embed="rId2"/>
              <a:stretch>
                <a:fillRect l="-23108" t="0" r="-26985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1265973">
            <a:off x="14335771" y="-98455"/>
            <a:ext cx="7441352" cy="7441352"/>
            <a:chOff x="0" y="0"/>
            <a:chExt cx="1959862" cy="195986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59862" cy="1959862"/>
            </a:xfrm>
            <a:custGeom>
              <a:avLst/>
              <a:gdLst/>
              <a:ahLst/>
              <a:cxnLst/>
              <a:rect r="r" b="b" t="t" l="l"/>
              <a:pathLst>
                <a:path h="1959862" w="1959862">
                  <a:moveTo>
                    <a:pt x="26010" y="0"/>
                  </a:moveTo>
                  <a:lnTo>
                    <a:pt x="1933852" y="0"/>
                  </a:lnTo>
                  <a:cubicBezTo>
                    <a:pt x="1948217" y="0"/>
                    <a:pt x="1959862" y="11645"/>
                    <a:pt x="1959862" y="26010"/>
                  </a:cubicBezTo>
                  <a:lnTo>
                    <a:pt x="1959862" y="1933852"/>
                  </a:lnTo>
                  <a:cubicBezTo>
                    <a:pt x="1959862" y="1948217"/>
                    <a:pt x="1948217" y="1959862"/>
                    <a:pt x="1933852" y="1959862"/>
                  </a:cubicBezTo>
                  <a:lnTo>
                    <a:pt x="26010" y="1959862"/>
                  </a:lnTo>
                  <a:cubicBezTo>
                    <a:pt x="11645" y="1959862"/>
                    <a:pt x="0" y="1948217"/>
                    <a:pt x="0" y="1933852"/>
                  </a:cubicBezTo>
                  <a:lnTo>
                    <a:pt x="0" y="26010"/>
                  </a:lnTo>
                  <a:cubicBezTo>
                    <a:pt x="0" y="11645"/>
                    <a:pt x="11645" y="0"/>
                    <a:pt x="26010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1959862" cy="19884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-1102900">
            <a:off x="13575457" y="5602426"/>
            <a:ext cx="3472468" cy="3472468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1279" y="0"/>
                  </a:moveTo>
                  <a:lnTo>
                    <a:pt x="761521" y="0"/>
                  </a:lnTo>
                  <a:cubicBezTo>
                    <a:pt x="789842" y="0"/>
                    <a:pt x="812800" y="22958"/>
                    <a:pt x="812800" y="51279"/>
                  </a:cubicBezTo>
                  <a:lnTo>
                    <a:pt x="812800" y="761521"/>
                  </a:lnTo>
                  <a:cubicBezTo>
                    <a:pt x="812800" y="789842"/>
                    <a:pt x="789842" y="812800"/>
                    <a:pt x="761521" y="812800"/>
                  </a:cubicBezTo>
                  <a:lnTo>
                    <a:pt x="51279" y="812800"/>
                  </a:lnTo>
                  <a:cubicBezTo>
                    <a:pt x="22958" y="812800"/>
                    <a:pt x="0" y="789842"/>
                    <a:pt x="0" y="761521"/>
                  </a:cubicBezTo>
                  <a:lnTo>
                    <a:pt x="0" y="51279"/>
                  </a:lnTo>
                  <a:cubicBezTo>
                    <a:pt x="0" y="22958"/>
                    <a:pt x="22958" y="0"/>
                    <a:pt x="51279" y="0"/>
                  </a:cubicBezTo>
                  <a:close/>
                </a:path>
              </a:pathLst>
            </a:custGeom>
            <a:blipFill>
              <a:blip r:embed="rId3"/>
              <a:stretch>
                <a:fillRect l="-27369" t="0" r="-27369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0963860" y="2967381"/>
            <a:ext cx="4563909" cy="654839"/>
            <a:chOff x="0" y="0"/>
            <a:chExt cx="914019" cy="13114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14019" cy="131145"/>
            </a:xfrm>
            <a:custGeom>
              <a:avLst/>
              <a:gdLst/>
              <a:ahLst/>
              <a:cxnLst/>
              <a:rect r="r" b="b" t="t" l="l"/>
              <a:pathLst>
                <a:path h="131145" w="914019">
                  <a:moveTo>
                    <a:pt x="25445" y="0"/>
                  </a:moveTo>
                  <a:lnTo>
                    <a:pt x="888574" y="0"/>
                  </a:lnTo>
                  <a:cubicBezTo>
                    <a:pt x="895323" y="0"/>
                    <a:pt x="901795" y="2681"/>
                    <a:pt x="906567" y="7453"/>
                  </a:cubicBezTo>
                  <a:cubicBezTo>
                    <a:pt x="911338" y="12225"/>
                    <a:pt x="914019" y="18697"/>
                    <a:pt x="914019" y="25445"/>
                  </a:cubicBezTo>
                  <a:lnTo>
                    <a:pt x="914019" y="105700"/>
                  </a:lnTo>
                  <a:cubicBezTo>
                    <a:pt x="914019" y="112449"/>
                    <a:pt x="911338" y="118921"/>
                    <a:pt x="906567" y="123693"/>
                  </a:cubicBezTo>
                  <a:cubicBezTo>
                    <a:pt x="901795" y="128465"/>
                    <a:pt x="895323" y="131145"/>
                    <a:pt x="888574" y="131145"/>
                  </a:cubicBezTo>
                  <a:lnTo>
                    <a:pt x="25445" y="131145"/>
                  </a:lnTo>
                  <a:cubicBezTo>
                    <a:pt x="18697" y="131145"/>
                    <a:pt x="12225" y="128465"/>
                    <a:pt x="7453" y="123693"/>
                  </a:cubicBezTo>
                  <a:cubicBezTo>
                    <a:pt x="2681" y="118921"/>
                    <a:pt x="0" y="112449"/>
                    <a:pt x="0" y="105700"/>
                  </a:cubicBezTo>
                  <a:lnTo>
                    <a:pt x="0" y="25445"/>
                  </a:lnTo>
                  <a:cubicBezTo>
                    <a:pt x="0" y="18697"/>
                    <a:pt x="2681" y="12225"/>
                    <a:pt x="7453" y="7453"/>
                  </a:cubicBezTo>
                  <a:cubicBezTo>
                    <a:pt x="12225" y="2681"/>
                    <a:pt x="18697" y="0"/>
                    <a:pt x="25445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914019" cy="159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8918754" y="1683539"/>
            <a:ext cx="3992715" cy="654839"/>
            <a:chOff x="0" y="0"/>
            <a:chExt cx="799626" cy="13114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99626" cy="131145"/>
            </a:xfrm>
            <a:custGeom>
              <a:avLst/>
              <a:gdLst/>
              <a:ahLst/>
              <a:cxnLst/>
              <a:rect r="r" b="b" t="t" l="l"/>
              <a:pathLst>
                <a:path h="131145" w="799626">
                  <a:moveTo>
                    <a:pt x="29085" y="0"/>
                  </a:moveTo>
                  <a:lnTo>
                    <a:pt x="770540" y="0"/>
                  </a:lnTo>
                  <a:cubicBezTo>
                    <a:pt x="786604" y="0"/>
                    <a:pt x="799626" y="13022"/>
                    <a:pt x="799626" y="29085"/>
                  </a:cubicBezTo>
                  <a:lnTo>
                    <a:pt x="799626" y="102060"/>
                  </a:lnTo>
                  <a:cubicBezTo>
                    <a:pt x="799626" y="109774"/>
                    <a:pt x="796561" y="117172"/>
                    <a:pt x="791107" y="122627"/>
                  </a:cubicBezTo>
                  <a:cubicBezTo>
                    <a:pt x="785652" y="128081"/>
                    <a:pt x="778254" y="131145"/>
                    <a:pt x="770540" y="131145"/>
                  </a:cubicBezTo>
                  <a:lnTo>
                    <a:pt x="29085" y="131145"/>
                  </a:lnTo>
                  <a:cubicBezTo>
                    <a:pt x="21371" y="131145"/>
                    <a:pt x="13973" y="128081"/>
                    <a:pt x="8519" y="122627"/>
                  </a:cubicBezTo>
                  <a:cubicBezTo>
                    <a:pt x="3064" y="117172"/>
                    <a:pt x="0" y="109774"/>
                    <a:pt x="0" y="102060"/>
                  </a:cubicBezTo>
                  <a:lnTo>
                    <a:pt x="0" y="29085"/>
                  </a:lnTo>
                  <a:cubicBezTo>
                    <a:pt x="0" y="21371"/>
                    <a:pt x="3064" y="13973"/>
                    <a:pt x="8519" y="8519"/>
                  </a:cubicBezTo>
                  <a:cubicBezTo>
                    <a:pt x="13973" y="3064"/>
                    <a:pt x="21371" y="0"/>
                    <a:pt x="29085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799626" cy="159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8134087" y="4250871"/>
            <a:ext cx="4459214" cy="654839"/>
            <a:chOff x="0" y="0"/>
            <a:chExt cx="893052" cy="13114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93052" cy="131145"/>
            </a:xfrm>
            <a:custGeom>
              <a:avLst/>
              <a:gdLst/>
              <a:ahLst/>
              <a:cxnLst/>
              <a:rect r="r" b="b" t="t" l="l"/>
              <a:pathLst>
                <a:path h="131145" w="893052">
                  <a:moveTo>
                    <a:pt x="26042" y="0"/>
                  </a:moveTo>
                  <a:lnTo>
                    <a:pt x="867010" y="0"/>
                  </a:lnTo>
                  <a:cubicBezTo>
                    <a:pt x="873916" y="0"/>
                    <a:pt x="880540" y="2744"/>
                    <a:pt x="885424" y="7628"/>
                  </a:cubicBezTo>
                  <a:cubicBezTo>
                    <a:pt x="890308" y="12512"/>
                    <a:pt x="893052" y="19136"/>
                    <a:pt x="893052" y="26042"/>
                  </a:cubicBezTo>
                  <a:lnTo>
                    <a:pt x="893052" y="105103"/>
                  </a:lnTo>
                  <a:cubicBezTo>
                    <a:pt x="893052" y="112010"/>
                    <a:pt x="890308" y="118634"/>
                    <a:pt x="885424" y="123518"/>
                  </a:cubicBezTo>
                  <a:cubicBezTo>
                    <a:pt x="880540" y="128402"/>
                    <a:pt x="873916" y="131145"/>
                    <a:pt x="867010" y="131145"/>
                  </a:cubicBezTo>
                  <a:lnTo>
                    <a:pt x="26042" y="131145"/>
                  </a:lnTo>
                  <a:cubicBezTo>
                    <a:pt x="19136" y="131145"/>
                    <a:pt x="12512" y="128402"/>
                    <a:pt x="7628" y="123518"/>
                  </a:cubicBezTo>
                  <a:cubicBezTo>
                    <a:pt x="2744" y="118634"/>
                    <a:pt x="0" y="112010"/>
                    <a:pt x="0" y="105103"/>
                  </a:cubicBezTo>
                  <a:lnTo>
                    <a:pt x="0" y="26042"/>
                  </a:lnTo>
                  <a:cubicBezTo>
                    <a:pt x="0" y="19136"/>
                    <a:pt x="2744" y="12512"/>
                    <a:pt x="7628" y="7628"/>
                  </a:cubicBezTo>
                  <a:cubicBezTo>
                    <a:pt x="12512" y="2744"/>
                    <a:pt x="19136" y="0"/>
                    <a:pt x="26042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1E1E1E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28575"/>
              <a:ext cx="893052" cy="159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1378542">
            <a:off x="1756030" y="4399464"/>
            <a:ext cx="424744" cy="424744"/>
            <a:chOff x="0" y="0"/>
            <a:chExt cx="111867" cy="11186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11867" cy="111867"/>
            </a:xfrm>
            <a:custGeom>
              <a:avLst/>
              <a:gdLst/>
              <a:ahLst/>
              <a:cxnLst/>
              <a:rect r="r" b="b" t="t" l="l"/>
              <a:pathLst>
                <a:path h="111867" w="111867">
                  <a:moveTo>
                    <a:pt x="55933" y="0"/>
                  </a:moveTo>
                  <a:lnTo>
                    <a:pt x="55933" y="0"/>
                  </a:lnTo>
                  <a:cubicBezTo>
                    <a:pt x="86825" y="0"/>
                    <a:pt x="111867" y="25042"/>
                    <a:pt x="111867" y="55933"/>
                  </a:cubicBezTo>
                  <a:lnTo>
                    <a:pt x="111867" y="55933"/>
                  </a:lnTo>
                  <a:cubicBezTo>
                    <a:pt x="111867" y="86825"/>
                    <a:pt x="86825" y="111867"/>
                    <a:pt x="55933" y="111867"/>
                  </a:cubicBezTo>
                  <a:lnTo>
                    <a:pt x="55933" y="111867"/>
                  </a:lnTo>
                  <a:cubicBezTo>
                    <a:pt x="25042" y="111867"/>
                    <a:pt x="0" y="86825"/>
                    <a:pt x="0" y="55933"/>
                  </a:cubicBezTo>
                  <a:lnTo>
                    <a:pt x="0" y="55933"/>
                  </a:lnTo>
                  <a:cubicBezTo>
                    <a:pt x="0" y="25042"/>
                    <a:pt x="25042" y="0"/>
                    <a:pt x="55933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28575"/>
              <a:ext cx="111867" cy="140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-1643271">
            <a:off x="16008564" y="1856710"/>
            <a:ext cx="308498" cy="308498"/>
            <a:chOff x="0" y="0"/>
            <a:chExt cx="81251" cy="81251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851952" y="7745452"/>
            <a:ext cx="17688485" cy="2068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43"/>
              </a:lnSpc>
              <a:spcBef>
                <a:spcPct val="0"/>
              </a:spcBef>
            </a:pPr>
            <a:r>
              <a:rPr lang="en-US" sz="12102" spc="-714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Objectives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179937" y="3126803"/>
            <a:ext cx="4131754" cy="307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77"/>
              </a:lnSpc>
              <a:spcBef>
                <a:spcPct val="0"/>
              </a:spcBef>
            </a:pPr>
            <a:r>
              <a:rPr lang="en-US" sz="1841" spc="-73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Improve content moderation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094870" y="1842961"/>
            <a:ext cx="3697233" cy="307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77"/>
              </a:lnSpc>
              <a:spcBef>
                <a:spcPct val="0"/>
              </a:spcBef>
            </a:pPr>
            <a:r>
              <a:rPr lang="en-US" sz="1841" spc="-73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Detect misleading Arabic reviews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8304891" y="4410292"/>
            <a:ext cx="4117606" cy="307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77"/>
              </a:lnSpc>
              <a:spcBef>
                <a:spcPct val="0"/>
              </a:spcBef>
            </a:pPr>
            <a:r>
              <a:rPr lang="en-US" sz="1841" spc="-73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Build an intelligent analysis tool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032342">
            <a:off x="-3086278" y="-497054"/>
            <a:ext cx="6915588" cy="6915588"/>
            <a:chOff x="0" y="0"/>
            <a:chExt cx="1821389" cy="18213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21389" cy="1821389"/>
            </a:xfrm>
            <a:custGeom>
              <a:avLst/>
              <a:gdLst/>
              <a:ahLst/>
              <a:cxnLst/>
              <a:rect r="r" b="b" t="t" l="l"/>
              <a:pathLst>
                <a:path h="1821389" w="1821389">
                  <a:moveTo>
                    <a:pt x="27987" y="0"/>
                  </a:moveTo>
                  <a:lnTo>
                    <a:pt x="1793402" y="0"/>
                  </a:lnTo>
                  <a:cubicBezTo>
                    <a:pt x="1800825" y="0"/>
                    <a:pt x="1807944" y="2949"/>
                    <a:pt x="1813192" y="8197"/>
                  </a:cubicBezTo>
                  <a:cubicBezTo>
                    <a:pt x="1818441" y="13446"/>
                    <a:pt x="1821389" y="20565"/>
                    <a:pt x="1821389" y="27987"/>
                  </a:cubicBezTo>
                  <a:lnTo>
                    <a:pt x="1821389" y="1793402"/>
                  </a:lnTo>
                  <a:cubicBezTo>
                    <a:pt x="1821389" y="1800825"/>
                    <a:pt x="1818441" y="1807944"/>
                    <a:pt x="1813192" y="1813192"/>
                  </a:cubicBezTo>
                  <a:cubicBezTo>
                    <a:pt x="1807944" y="1818441"/>
                    <a:pt x="1800825" y="1821389"/>
                    <a:pt x="1793402" y="1821389"/>
                  </a:cubicBezTo>
                  <a:lnTo>
                    <a:pt x="27987" y="1821389"/>
                  </a:lnTo>
                  <a:cubicBezTo>
                    <a:pt x="20565" y="1821389"/>
                    <a:pt x="13446" y="1818441"/>
                    <a:pt x="8197" y="1813192"/>
                  </a:cubicBezTo>
                  <a:cubicBezTo>
                    <a:pt x="2949" y="1807944"/>
                    <a:pt x="0" y="1800825"/>
                    <a:pt x="0" y="1793402"/>
                  </a:cubicBezTo>
                  <a:lnTo>
                    <a:pt x="0" y="27987"/>
                  </a:lnTo>
                  <a:cubicBezTo>
                    <a:pt x="0" y="20565"/>
                    <a:pt x="2949" y="13446"/>
                    <a:pt x="8197" y="8197"/>
                  </a:cubicBezTo>
                  <a:cubicBezTo>
                    <a:pt x="13446" y="2949"/>
                    <a:pt x="20565" y="0"/>
                    <a:pt x="27987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821389" cy="18499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01947" y="781050"/>
            <a:ext cx="9156328" cy="46164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567"/>
              </a:lnSpc>
              <a:spcBef>
                <a:spcPct val="0"/>
              </a:spcBef>
            </a:pPr>
            <a:r>
              <a:rPr lang="en-US" sz="13262" spc="-782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Related Work</a:t>
            </a:r>
          </a:p>
        </p:txBody>
      </p:sp>
      <p:grpSp>
        <p:nvGrpSpPr>
          <p:cNvPr name="Group 6" id="6"/>
          <p:cNvGrpSpPr/>
          <p:nvPr/>
        </p:nvGrpSpPr>
        <p:grpSpPr>
          <a:xfrm rot="1159876">
            <a:off x="15849695" y="-4436613"/>
            <a:ext cx="7661963" cy="7661963"/>
            <a:chOff x="0" y="0"/>
            <a:chExt cx="2017965" cy="201796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17966" cy="2017966"/>
            </a:xfrm>
            <a:custGeom>
              <a:avLst/>
              <a:gdLst/>
              <a:ahLst/>
              <a:cxnLst/>
              <a:rect r="r" b="b" t="t" l="l"/>
              <a:pathLst>
                <a:path h="2017966" w="2017966">
                  <a:moveTo>
                    <a:pt x="25261" y="0"/>
                  </a:moveTo>
                  <a:lnTo>
                    <a:pt x="1992705" y="0"/>
                  </a:lnTo>
                  <a:cubicBezTo>
                    <a:pt x="1999404" y="0"/>
                    <a:pt x="2005830" y="2661"/>
                    <a:pt x="2010567" y="7399"/>
                  </a:cubicBezTo>
                  <a:cubicBezTo>
                    <a:pt x="2015304" y="12136"/>
                    <a:pt x="2017966" y="18561"/>
                    <a:pt x="2017966" y="25261"/>
                  </a:cubicBezTo>
                  <a:lnTo>
                    <a:pt x="2017966" y="1992705"/>
                  </a:lnTo>
                  <a:cubicBezTo>
                    <a:pt x="2017966" y="1999404"/>
                    <a:pt x="2015304" y="2005830"/>
                    <a:pt x="2010567" y="2010567"/>
                  </a:cubicBezTo>
                  <a:cubicBezTo>
                    <a:pt x="2005830" y="2015304"/>
                    <a:pt x="1999404" y="2017966"/>
                    <a:pt x="1992705" y="2017966"/>
                  </a:cubicBezTo>
                  <a:lnTo>
                    <a:pt x="25261" y="2017966"/>
                  </a:lnTo>
                  <a:cubicBezTo>
                    <a:pt x="18561" y="2017966"/>
                    <a:pt x="12136" y="2015304"/>
                    <a:pt x="7399" y="2010567"/>
                  </a:cubicBezTo>
                  <a:cubicBezTo>
                    <a:pt x="2661" y="2005830"/>
                    <a:pt x="0" y="1999404"/>
                    <a:pt x="0" y="1992705"/>
                  </a:cubicBezTo>
                  <a:lnTo>
                    <a:pt x="0" y="25261"/>
                  </a:lnTo>
                  <a:cubicBezTo>
                    <a:pt x="0" y="18561"/>
                    <a:pt x="2661" y="12136"/>
                    <a:pt x="7399" y="7399"/>
                  </a:cubicBezTo>
                  <a:cubicBezTo>
                    <a:pt x="12136" y="2661"/>
                    <a:pt x="18561" y="0"/>
                    <a:pt x="25261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2017965" cy="20465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AutoShape 9" id="9"/>
          <p:cNvSpPr/>
          <p:nvPr/>
        </p:nvSpPr>
        <p:spPr>
          <a:xfrm flipV="true">
            <a:off x="-2023361" y="7999576"/>
            <a:ext cx="20311361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738359">
            <a:off x="4287745" y="7874648"/>
            <a:ext cx="215809" cy="215809"/>
            <a:chOff x="0" y="0"/>
            <a:chExt cx="56839" cy="56839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56839" cy="56839"/>
            </a:xfrm>
            <a:custGeom>
              <a:avLst/>
              <a:gdLst/>
              <a:ahLst/>
              <a:cxnLst/>
              <a:rect r="r" b="b" t="t" l="l"/>
              <a:pathLst>
                <a:path h="56839" w="56839">
                  <a:moveTo>
                    <a:pt x="28419" y="0"/>
                  </a:moveTo>
                  <a:lnTo>
                    <a:pt x="28419" y="0"/>
                  </a:lnTo>
                  <a:cubicBezTo>
                    <a:pt x="35957" y="0"/>
                    <a:pt x="43185" y="2994"/>
                    <a:pt x="48515" y="8324"/>
                  </a:cubicBezTo>
                  <a:cubicBezTo>
                    <a:pt x="53844" y="13653"/>
                    <a:pt x="56839" y="20882"/>
                    <a:pt x="56839" y="28419"/>
                  </a:cubicBezTo>
                  <a:lnTo>
                    <a:pt x="56839" y="28419"/>
                  </a:lnTo>
                  <a:cubicBezTo>
                    <a:pt x="56839" y="44115"/>
                    <a:pt x="44115" y="56839"/>
                    <a:pt x="28419" y="56839"/>
                  </a:cubicBezTo>
                  <a:lnTo>
                    <a:pt x="28419" y="56839"/>
                  </a:lnTo>
                  <a:cubicBezTo>
                    <a:pt x="12724" y="56839"/>
                    <a:pt x="0" y="44115"/>
                    <a:pt x="0" y="28419"/>
                  </a:cubicBezTo>
                  <a:lnTo>
                    <a:pt x="0" y="28419"/>
                  </a:lnTo>
                  <a:cubicBezTo>
                    <a:pt x="0" y="12724"/>
                    <a:pt x="12724" y="0"/>
                    <a:pt x="28419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56839" cy="854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637170">
            <a:off x="9411920" y="7891672"/>
            <a:ext cx="215809" cy="215809"/>
            <a:chOff x="0" y="0"/>
            <a:chExt cx="56839" cy="56839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6839" cy="56839"/>
            </a:xfrm>
            <a:custGeom>
              <a:avLst/>
              <a:gdLst/>
              <a:ahLst/>
              <a:cxnLst/>
              <a:rect r="r" b="b" t="t" l="l"/>
              <a:pathLst>
                <a:path h="56839" w="56839">
                  <a:moveTo>
                    <a:pt x="28419" y="0"/>
                  </a:moveTo>
                  <a:lnTo>
                    <a:pt x="28419" y="0"/>
                  </a:lnTo>
                  <a:cubicBezTo>
                    <a:pt x="35957" y="0"/>
                    <a:pt x="43185" y="2994"/>
                    <a:pt x="48515" y="8324"/>
                  </a:cubicBezTo>
                  <a:cubicBezTo>
                    <a:pt x="53844" y="13653"/>
                    <a:pt x="56839" y="20882"/>
                    <a:pt x="56839" y="28419"/>
                  </a:cubicBezTo>
                  <a:lnTo>
                    <a:pt x="56839" y="28419"/>
                  </a:lnTo>
                  <a:cubicBezTo>
                    <a:pt x="56839" y="44115"/>
                    <a:pt x="44115" y="56839"/>
                    <a:pt x="28419" y="56839"/>
                  </a:cubicBezTo>
                  <a:lnTo>
                    <a:pt x="28419" y="56839"/>
                  </a:lnTo>
                  <a:cubicBezTo>
                    <a:pt x="12724" y="56839"/>
                    <a:pt x="0" y="44115"/>
                    <a:pt x="0" y="28419"/>
                  </a:cubicBezTo>
                  <a:lnTo>
                    <a:pt x="0" y="28419"/>
                  </a:lnTo>
                  <a:cubicBezTo>
                    <a:pt x="0" y="12724"/>
                    <a:pt x="12724" y="0"/>
                    <a:pt x="28419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56839" cy="854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1400292">
            <a:off x="14152202" y="7891672"/>
            <a:ext cx="215809" cy="215809"/>
            <a:chOff x="0" y="0"/>
            <a:chExt cx="56839" cy="56839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6839" cy="56839"/>
            </a:xfrm>
            <a:custGeom>
              <a:avLst/>
              <a:gdLst/>
              <a:ahLst/>
              <a:cxnLst/>
              <a:rect r="r" b="b" t="t" l="l"/>
              <a:pathLst>
                <a:path h="56839" w="56839">
                  <a:moveTo>
                    <a:pt x="28419" y="0"/>
                  </a:moveTo>
                  <a:lnTo>
                    <a:pt x="28419" y="0"/>
                  </a:lnTo>
                  <a:cubicBezTo>
                    <a:pt x="35957" y="0"/>
                    <a:pt x="43185" y="2994"/>
                    <a:pt x="48515" y="8324"/>
                  </a:cubicBezTo>
                  <a:cubicBezTo>
                    <a:pt x="53844" y="13653"/>
                    <a:pt x="56839" y="20882"/>
                    <a:pt x="56839" y="28419"/>
                  </a:cubicBezTo>
                  <a:lnTo>
                    <a:pt x="56839" y="28419"/>
                  </a:lnTo>
                  <a:cubicBezTo>
                    <a:pt x="56839" y="44115"/>
                    <a:pt x="44115" y="56839"/>
                    <a:pt x="28419" y="56839"/>
                  </a:cubicBezTo>
                  <a:lnTo>
                    <a:pt x="28419" y="56839"/>
                  </a:lnTo>
                  <a:cubicBezTo>
                    <a:pt x="12724" y="56839"/>
                    <a:pt x="0" y="44115"/>
                    <a:pt x="0" y="28419"/>
                  </a:cubicBezTo>
                  <a:lnTo>
                    <a:pt x="0" y="28419"/>
                  </a:lnTo>
                  <a:cubicBezTo>
                    <a:pt x="0" y="12724"/>
                    <a:pt x="12724" y="0"/>
                    <a:pt x="28419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56839" cy="854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1899075" y="3692240"/>
            <a:ext cx="2591835" cy="2591835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8702" y="0"/>
                  </a:moveTo>
                  <a:lnTo>
                    <a:pt x="744098" y="0"/>
                  </a:lnTo>
                  <a:cubicBezTo>
                    <a:pt x="782041" y="0"/>
                    <a:pt x="812800" y="30759"/>
                    <a:pt x="812800" y="68702"/>
                  </a:cubicBezTo>
                  <a:lnTo>
                    <a:pt x="812800" y="744098"/>
                  </a:lnTo>
                  <a:cubicBezTo>
                    <a:pt x="812800" y="782041"/>
                    <a:pt x="782041" y="812800"/>
                    <a:pt x="744098" y="812800"/>
                  </a:cubicBezTo>
                  <a:lnTo>
                    <a:pt x="68702" y="812800"/>
                  </a:lnTo>
                  <a:cubicBezTo>
                    <a:pt x="30759" y="812800"/>
                    <a:pt x="0" y="782041"/>
                    <a:pt x="0" y="744098"/>
                  </a:cubicBezTo>
                  <a:lnTo>
                    <a:pt x="0" y="68702"/>
                  </a:lnTo>
                  <a:cubicBezTo>
                    <a:pt x="0" y="30759"/>
                    <a:pt x="30759" y="0"/>
                    <a:pt x="68702" y="0"/>
                  </a:cubicBezTo>
                  <a:close/>
                </a:path>
              </a:pathLst>
            </a:custGeom>
            <a:blipFill>
              <a:blip r:embed="rId2"/>
              <a:stretch>
                <a:fillRect l="-79537" t="-28304" r="-12678" b="0"/>
              </a:stretch>
            </a:blip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1899075" y="2808960"/>
            <a:ext cx="2276619" cy="1189533"/>
          </a:xfrm>
          <a:custGeom>
            <a:avLst/>
            <a:gdLst/>
            <a:ahLst/>
            <a:cxnLst/>
            <a:rect r="r" b="b" t="t" l="l"/>
            <a:pathLst>
              <a:path h="1189533" w="2276619">
                <a:moveTo>
                  <a:pt x="0" y="0"/>
                </a:moveTo>
                <a:lnTo>
                  <a:pt x="2276618" y="0"/>
                </a:lnTo>
                <a:lnTo>
                  <a:pt x="2276618" y="1189533"/>
                </a:lnTo>
                <a:lnTo>
                  <a:pt x="0" y="11895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2911187" y="8566150"/>
            <a:ext cx="2968924" cy="692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 spc="-79">
                <a:solidFill>
                  <a:srgbClr val="5E17E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Focus on English reviews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8118726" y="8556312"/>
            <a:ext cx="3054081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 spc="-79">
                <a:solidFill>
                  <a:srgbClr val="5E17E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Limited Arabic research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176780" y="8530912"/>
            <a:ext cx="2947634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b="true" sz="1999" spc="-79">
                <a:solidFill>
                  <a:srgbClr val="5E17E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Identified research gap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5352" y="898072"/>
            <a:ext cx="8231439" cy="33114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304"/>
              </a:lnSpc>
              <a:spcBef>
                <a:spcPct val="0"/>
              </a:spcBef>
            </a:pPr>
            <a:r>
              <a:rPr lang="en-US" sz="9503" spc="-560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Proposed Approach</a:t>
            </a:r>
          </a:p>
        </p:txBody>
      </p:sp>
      <p:grpSp>
        <p:nvGrpSpPr>
          <p:cNvPr name="Group 3" id="3"/>
          <p:cNvGrpSpPr/>
          <p:nvPr/>
        </p:nvGrpSpPr>
        <p:grpSpPr>
          <a:xfrm rot="1265973">
            <a:off x="12607446" y="-1076394"/>
            <a:ext cx="8634227" cy="7441352"/>
            <a:chOff x="0" y="0"/>
            <a:chExt cx="2274035" cy="195986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035" cy="1959862"/>
            </a:xfrm>
            <a:custGeom>
              <a:avLst/>
              <a:gdLst/>
              <a:ahLst/>
              <a:cxnLst/>
              <a:rect r="r" b="b" t="t" l="l"/>
              <a:pathLst>
                <a:path h="1959862" w="2274035">
                  <a:moveTo>
                    <a:pt x="22416" y="0"/>
                  </a:moveTo>
                  <a:lnTo>
                    <a:pt x="2251619" y="0"/>
                  </a:lnTo>
                  <a:cubicBezTo>
                    <a:pt x="2257564" y="0"/>
                    <a:pt x="2263266" y="2362"/>
                    <a:pt x="2267469" y="6566"/>
                  </a:cubicBezTo>
                  <a:cubicBezTo>
                    <a:pt x="2271673" y="10769"/>
                    <a:pt x="2274035" y="16471"/>
                    <a:pt x="2274035" y="22416"/>
                  </a:cubicBezTo>
                  <a:lnTo>
                    <a:pt x="2274035" y="1937446"/>
                  </a:lnTo>
                  <a:cubicBezTo>
                    <a:pt x="2274035" y="1943391"/>
                    <a:pt x="2271673" y="1949093"/>
                    <a:pt x="2267469" y="1953296"/>
                  </a:cubicBezTo>
                  <a:cubicBezTo>
                    <a:pt x="2263266" y="1957500"/>
                    <a:pt x="2257564" y="1959862"/>
                    <a:pt x="2251619" y="1959862"/>
                  </a:cubicBezTo>
                  <a:lnTo>
                    <a:pt x="22416" y="1959862"/>
                  </a:lnTo>
                  <a:cubicBezTo>
                    <a:pt x="16471" y="1959862"/>
                    <a:pt x="10769" y="1957500"/>
                    <a:pt x="6566" y="1953296"/>
                  </a:cubicBezTo>
                  <a:cubicBezTo>
                    <a:pt x="2362" y="1949093"/>
                    <a:pt x="0" y="1943391"/>
                    <a:pt x="0" y="1937446"/>
                  </a:cubicBezTo>
                  <a:lnTo>
                    <a:pt x="0" y="22416"/>
                  </a:lnTo>
                  <a:cubicBezTo>
                    <a:pt x="0" y="16471"/>
                    <a:pt x="2362" y="10769"/>
                    <a:pt x="6566" y="6566"/>
                  </a:cubicBezTo>
                  <a:cubicBezTo>
                    <a:pt x="10769" y="2362"/>
                    <a:pt x="16471" y="0"/>
                    <a:pt x="22416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2274035" cy="19884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-1238795">
            <a:off x="-2693866" y="6656933"/>
            <a:ext cx="7921426" cy="7921426"/>
            <a:chOff x="0" y="0"/>
            <a:chExt cx="2086302" cy="20863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1385126">
            <a:off x="1787026" y="8632243"/>
            <a:ext cx="424744" cy="424744"/>
            <a:chOff x="0" y="0"/>
            <a:chExt cx="111867" cy="11186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11867" cy="111867"/>
            </a:xfrm>
            <a:custGeom>
              <a:avLst/>
              <a:gdLst/>
              <a:ahLst/>
              <a:cxnLst/>
              <a:rect r="r" b="b" t="t" l="l"/>
              <a:pathLst>
                <a:path h="111867" w="111867">
                  <a:moveTo>
                    <a:pt x="55933" y="0"/>
                  </a:moveTo>
                  <a:lnTo>
                    <a:pt x="55933" y="0"/>
                  </a:lnTo>
                  <a:cubicBezTo>
                    <a:pt x="86825" y="0"/>
                    <a:pt x="111867" y="25042"/>
                    <a:pt x="111867" y="55933"/>
                  </a:cubicBezTo>
                  <a:lnTo>
                    <a:pt x="111867" y="55933"/>
                  </a:lnTo>
                  <a:cubicBezTo>
                    <a:pt x="111867" y="86825"/>
                    <a:pt x="86825" y="111867"/>
                    <a:pt x="55933" y="111867"/>
                  </a:cubicBezTo>
                  <a:lnTo>
                    <a:pt x="55933" y="111867"/>
                  </a:lnTo>
                  <a:cubicBezTo>
                    <a:pt x="25042" y="111867"/>
                    <a:pt x="0" y="86825"/>
                    <a:pt x="0" y="55933"/>
                  </a:cubicBezTo>
                  <a:lnTo>
                    <a:pt x="0" y="55933"/>
                  </a:lnTo>
                  <a:cubicBezTo>
                    <a:pt x="0" y="25042"/>
                    <a:pt x="25042" y="0"/>
                    <a:pt x="55933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11867" cy="140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1643271">
            <a:off x="11316264" y="1406933"/>
            <a:ext cx="308498" cy="308498"/>
            <a:chOff x="0" y="0"/>
            <a:chExt cx="81251" cy="8125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8936792" y="813352"/>
            <a:ext cx="4408356" cy="9031859"/>
          </a:xfrm>
          <a:custGeom>
            <a:avLst/>
            <a:gdLst/>
            <a:ahLst/>
            <a:cxnLst/>
            <a:rect r="r" b="b" t="t" l="l"/>
            <a:pathLst>
              <a:path h="9031859" w="4408356">
                <a:moveTo>
                  <a:pt x="0" y="0"/>
                </a:moveTo>
                <a:lnTo>
                  <a:pt x="4408356" y="0"/>
                </a:lnTo>
                <a:lnTo>
                  <a:pt x="4408356" y="9031858"/>
                </a:lnTo>
                <a:lnTo>
                  <a:pt x="0" y="90318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680" t="0" r="-668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7864876" y="4552265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flipV="true">
            <a:off x="7864876" y="5686529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flipV="true">
            <a:off x="7864876" y="6821713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-1238795">
            <a:off x="-2017176" y="5964587"/>
            <a:ext cx="7921426" cy="7921426"/>
            <a:chOff x="0" y="0"/>
            <a:chExt cx="2086302" cy="208630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1220335">
            <a:off x="1650199" y="3782468"/>
            <a:ext cx="4357942" cy="4357942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860" y="0"/>
                  </a:moveTo>
                  <a:lnTo>
                    <a:pt x="771940" y="0"/>
                  </a:lnTo>
                  <a:cubicBezTo>
                    <a:pt x="794506" y="0"/>
                    <a:pt x="812800" y="18294"/>
                    <a:pt x="812800" y="40860"/>
                  </a:cubicBezTo>
                  <a:lnTo>
                    <a:pt x="812800" y="771940"/>
                  </a:lnTo>
                  <a:cubicBezTo>
                    <a:pt x="812800" y="794506"/>
                    <a:pt x="794506" y="812800"/>
                    <a:pt x="771940" y="812800"/>
                  </a:cubicBezTo>
                  <a:lnTo>
                    <a:pt x="40860" y="812800"/>
                  </a:lnTo>
                  <a:cubicBezTo>
                    <a:pt x="18294" y="812800"/>
                    <a:pt x="0" y="794506"/>
                    <a:pt x="0" y="771940"/>
                  </a:cubicBezTo>
                  <a:lnTo>
                    <a:pt x="0" y="40860"/>
                  </a:lnTo>
                  <a:cubicBezTo>
                    <a:pt x="0" y="18294"/>
                    <a:pt x="18294" y="0"/>
                    <a:pt x="40860" y="0"/>
                  </a:cubicBezTo>
                  <a:close/>
                </a:path>
              </a:pathLst>
            </a:custGeom>
            <a:blipFill>
              <a:blip r:embed="rId2"/>
              <a:stretch>
                <a:fillRect l="-24906" t="0" r="-2490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881951">
            <a:off x="13645950" y="6986071"/>
            <a:ext cx="7921426" cy="7921426"/>
            <a:chOff x="0" y="0"/>
            <a:chExt cx="2086302" cy="208630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1415023">
            <a:off x="14740055" y="6812691"/>
            <a:ext cx="2245965" cy="2245965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79282" y="0"/>
                  </a:moveTo>
                  <a:lnTo>
                    <a:pt x="733518" y="0"/>
                  </a:lnTo>
                  <a:cubicBezTo>
                    <a:pt x="754545" y="0"/>
                    <a:pt x="774711" y="8353"/>
                    <a:pt x="789579" y="23221"/>
                  </a:cubicBezTo>
                  <a:cubicBezTo>
                    <a:pt x="804447" y="38089"/>
                    <a:pt x="812800" y="58255"/>
                    <a:pt x="812800" y="79282"/>
                  </a:cubicBezTo>
                  <a:lnTo>
                    <a:pt x="812800" y="733518"/>
                  </a:lnTo>
                  <a:cubicBezTo>
                    <a:pt x="812800" y="754545"/>
                    <a:pt x="804447" y="774711"/>
                    <a:pt x="789579" y="789579"/>
                  </a:cubicBezTo>
                  <a:cubicBezTo>
                    <a:pt x="774711" y="804447"/>
                    <a:pt x="754545" y="812800"/>
                    <a:pt x="733518" y="812800"/>
                  </a:cubicBezTo>
                  <a:lnTo>
                    <a:pt x="79282" y="812800"/>
                  </a:lnTo>
                  <a:cubicBezTo>
                    <a:pt x="58255" y="812800"/>
                    <a:pt x="38089" y="804447"/>
                    <a:pt x="23221" y="789579"/>
                  </a:cubicBezTo>
                  <a:cubicBezTo>
                    <a:pt x="8353" y="774711"/>
                    <a:pt x="0" y="754545"/>
                    <a:pt x="0" y="733518"/>
                  </a:cubicBezTo>
                  <a:lnTo>
                    <a:pt x="0" y="79282"/>
                  </a:lnTo>
                  <a:cubicBezTo>
                    <a:pt x="0" y="58255"/>
                    <a:pt x="8353" y="38089"/>
                    <a:pt x="23221" y="23221"/>
                  </a:cubicBezTo>
                  <a:cubicBezTo>
                    <a:pt x="38089" y="8353"/>
                    <a:pt x="58255" y="0"/>
                    <a:pt x="79282" y="0"/>
                  </a:cubicBezTo>
                  <a:close/>
                </a:path>
              </a:pathLst>
            </a:custGeom>
            <a:blipFill>
              <a:blip r:embed="rId3"/>
              <a:stretch>
                <a:fillRect l="-25046" t="0" r="-25046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-1385126">
            <a:off x="12836835" y="8658780"/>
            <a:ext cx="424744" cy="424744"/>
            <a:chOff x="0" y="0"/>
            <a:chExt cx="111867" cy="111867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11867" cy="111867"/>
            </a:xfrm>
            <a:custGeom>
              <a:avLst/>
              <a:gdLst/>
              <a:ahLst/>
              <a:cxnLst/>
              <a:rect r="r" b="b" t="t" l="l"/>
              <a:pathLst>
                <a:path h="111867" w="111867">
                  <a:moveTo>
                    <a:pt x="55933" y="0"/>
                  </a:moveTo>
                  <a:lnTo>
                    <a:pt x="55933" y="0"/>
                  </a:lnTo>
                  <a:cubicBezTo>
                    <a:pt x="86825" y="0"/>
                    <a:pt x="111867" y="25042"/>
                    <a:pt x="111867" y="55933"/>
                  </a:cubicBezTo>
                  <a:lnTo>
                    <a:pt x="111867" y="55933"/>
                  </a:lnTo>
                  <a:cubicBezTo>
                    <a:pt x="111867" y="86825"/>
                    <a:pt x="86825" y="111867"/>
                    <a:pt x="55933" y="111867"/>
                  </a:cubicBezTo>
                  <a:lnTo>
                    <a:pt x="55933" y="111867"/>
                  </a:lnTo>
                  <a:cubicBezTo>
                    <a:pt x="25042" y="111867"/>
                    <a:pt x="0" y="86825"/>
                    <a:pt x="0" y="55933"/>
                  </a:cubicBezTo>
                  <a:lnTo>
                    <a:pt x="0" y="55933"/>
                  </a:lnTo>
                  <a:cubicBezTo>
                    <a:pt x="0" y="25042"/>
                    <a:pt x="25042" y="0"/>
                    <a:pt x="55933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111867" cy="140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-1643271">
            <a:off x="6996278" y="3474316"/>
            <a:ext cx="308498" cy="308498"/>
            <a:chOff x="0" y="0"/>
            <a:chExt cx="81251" cy="81251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2683664" y="486564"/>
            <a:ext cx="14575636" cy="2068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43"/>
              </a:lnSpc>
              <a:spcBef>
                <a:spcPct val="0"/>
              </a:spcBef>
            </a:pPr>
            <a:r>
              <a:rPr lang="en-US" sz="12102" spc="-714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Models &amp; Techniques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864876" y="3955244"/>
            <a:ext cx="3271154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TF-IDF and Word2Vec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864876" y="5089508"/>
            <a:ext cx="4213212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Logistic Regression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64876" y="6224691"/>
            <a:ext cx="4213212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Naive Bayes</a:t>
            </a:r>
          </a:p>
        </p:txBody>
      </p:sp>
      <p:sp>
        <p:nvSpPr>
          <p:cNvPr name="AutoShape 25" id="25"/>
          <p:cNvSpPr/>
          <p:nvPr/>
        </p:nvSpPr>
        <p:spPr>
          <a:xfrm flipV="true">
            <a:off x="7864876" y="7930911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6" id="26"/>
          <p:cNvSpPr txBox="true"/>
          <p:nvPr/>
        </p:nvSpPr>
        <p:spPr>
          <a:xfrm rot="0">
            <a:off x="7864876" y="7333890"/>
            <a:ext cx="4213212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Linear SVM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255445" y="946010"/>
            <a:ext cx="5144498" cy="2068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43"/>
              </a:lnSpc>
              <a:spcBef>
                <a:spcPct val="0"/>
              </a:spcBef>
            </a:pPr>
            <a:r>
              <a:rPr lang="en-US" sz="12102" spc="-714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Results</a:t>
            </a:r>
          </a:p>
        </p:txBody>
      </p:sp>
      <p:grpSp>
        <p:nvGrpSpPr>
          <p:cNvPr name="Group 3" id="3"/>
          <p:cNvGrpSpPr/>
          <p:nvPr/>
        </p:nvGrpSpPr>
        <p:grpSpPr>
          <a:xfrm rot="-1238795">
            <a:off x="-2825729" y="7157334"/>
            <a:ext cx="7921426" cy="7921426"/>
            <a:chOff x="0" y="0"/>
            <a:chExt cx="2086302" cy="208630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5391437" y="3993514"/>
            <a:ext cx="9994004" cy="2233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High detection accuracy</a:t>
            </a:r>
          </a:p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N</a:t>
            </a: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aive Bayes achieved best performance</a:t>
            </a:r>
          </a:p>
          <a:p>
            <a:pPr algn="l" marL="690871" indent="-345435" lvl="1">
              <a:lnSpc>
                <a:spcPts val="4479"/>
              </a:lnSpc>
              <a:buFont typeface="Arial"/>
              <a:buChar char="•"/>
            </a:pP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E</a:t>
            </a:r>
            <a:r>
              <a:rPr lang="en-US" sz="3199" spc="-127">
                <a:solidFill>
                  <a:srgbClr val="A6A6A6"/>
                </a:solidFill>
                <a:latin typeface="Open Sauce"/>
                <a:ea typeface="Open Sauce"/>
                <a:cs typeface="Open Sauce"/>
                <a:sym typeface="Open Sauce"/>
              </a:rPr>
              <a:t>ffective misleading review detection</a:t>
            </a:r>
          </a:p>
          <a:p>
            <a:pPr algn="l">
              <a:lnSpc>
                <a:spcPts val="447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238795">
            <a:off x="-2825729" y="7157334"/>
            <a:ext cx="7921426" cy="7921426"/>
            <a:chOff x="0" y="0"/>
            <a:chExt cx="2086302" cy="20863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pic>
        <p:nvPicPr>
          <p:cNvPr name="Picture 5" id="5">
            <a:hlinkClick action="ppaction://media"/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879770" y="1320769"/>
            <a:ext cx="13860379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655095">
            <a:off x="-1489892" y="5551311"/>
            <a:ext cx="7921426" cy="7921426"/>
            <a:chOff x="0" y="0"/>
            <a:chExt cx="2086302" cy="20863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1643271">
            <a:off x="16897135" y="1100846"/>
            <a:ext cx="308498" cy="308498"/>
            <a:chOff x="0" y="0"/>
            <a:chExt cx="81251" cy="8125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9144000" y="1340302"/>
            <a:ext cx="7455146" cy="8171723"/>
          </a:xfrm>
          <a:custGeom>
            <a:avLst/>
            <a:gdLst/>
            <a:ahLst/>
            <a:cxnLst/>
            <a:rect r="r" b="b" t="t" l="l"/>
            <a:pathLst>
              <a:path h="8171723" w="7455146">
                <a:moveTo>
                  <a:pt x="0" y="0"/>
                </a:moveTo>
                <a:lnTo>
                  <a:pt x="7455146" y="0"/>
                </a:lnTo>
                <a:lnTo>
                  <a:pt x="7455146" y="8171722"/>
                </a:lnTo>
                <a:lnTo>
                  <a:pt x="0" y="81717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03470" y="1913904"/>
            <a:ext cx="9295902" cy="2068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43"/>
              </a:lnSpc>
              <a:spcBef>
                <a:spcPct val="0"/>
              </a:spcBef>
            </a:pPr>
            <a:r>
              <a:rPr lang="en-US" sz="12102" spc="-714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 Publication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200139">
            <a:off x="12569680" y="-3581715"/>
            <a:ext cx="7921426" cy="7921426"/>
            <a:chOff x="0" y="0"/>
            <a:chExt cx="2086302" cy="20863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865054">
            <a:off x="12318322" y="1312098"/>
            <a:ext cx="4456362" cy="4456362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9957" y="0"/>
                  </a:moveTo>
                  <a:lnTo>
                    <a:pt x="772843" y="0"/>
                  </a:lnTo>
                  <a:cubicBezTo>
                    <a:pt x="783440" y="0"/>
                    <a:pt x="793603" y="4210"/>
                    <a:pt x="801097" y="11703"/>
                  </a:cubicBezTo>
                  <a:cubicBezTo>
                    <a:pt x="808590" y="19197"/>
                    <a:pt x="812800" y="29360"/>
                    <a:pt x="812800" y="39957"/>
                  </a:cubicBezTo>
                  <a:lnTo>
                    <a:pt x="812800" y="772843"/>
                  </a:lnTo>
                  <a:cubicBezTo>
                    <a:pt x="812800" y="783440"/>
                    <a:pt x="808590" y="793603"/>
                    <a:pt x="801097" y="801097"/>
                  </a:cubicBezTo>
                  <a:cubicBezTo>
                    <a:pt x="793603" y="808590"/>
                    <a:pt x="783440" y="812800"/>
                    <a:pt x="772843" y="812800"/>
                  </a:cubicBezTo>
                  <a:lnTo>
                    <a:pt x="39957" y="812800"/>
                  </a:lnTo>
                  <a:cubicBezTo>
                    <a:pt x="29360" y="812800"/>
                    <a:pt x="19197" y="808590"/>
                    <a:pt x="11703" y="801097"/>
                  </a:cubicBezTo>
                  <a:cubicBezTo>
                    <a:pt x="4210" y="793603"/>
                    <a:pt x="0" y="783440"/>
                    <a:pt x="0" y="772843"/>
                  </a:cubicBezTo>
                  <a:lnTo>
                    <a:pt x="0" y="39957"/>
                  </a:lnTo>
                  <a:cubicBezTo>
                    <a:pt x="0" y="29360"/>
                    <a:pt x="4210" y="19197"/>
                    <a:pt x="11703" y="11703"/>
                  </a:cubicBezTo>
                  <a:cubicBezTo>
                    <a:pt x="19197" y="4210"/>
                    <a:pt x="29360" y="0"/>
                    <a:pt x="39957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24931" r="0" b="-2493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-747188">
            <a:off x="11245952" y="6494230"/>
            <a:ext cx="2510536" cy="251053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70927" y="0"/>
                  </a:moveTo>
                  <a:lnTo>
                    <a:pt x="741873" y="0"/>
                  </a:lnTo>
                  <a:cubicBezTo>
                    <a:pt x="781045" y="0"/>
                    <a:pt x="812800" y="31755"/>
                    <a:pt x="812800" y="70927"/>
                  </a:cubicBezTo>
                  <a:lnTo>
                    <a:pt x="812800" y="741873"/>
                  </a:lnTo>
                  <a:cubicBezTo>
                    <a:pt x="812800" y="781045"/>
                    <a:pt x="781045" y="812800"/>
                    <a:pt x="741873" y="812800"/>
                  </a:cubicBezTo>
                  <a:lnTo>
                    <a:pt x="70927" y="812800"/>
                  </a:lnTo>
                  <a:cubicBezTo>
                    <a:pt x="31755" y="812800"/>
                    <a:pt x="0" y="781045"/>
                    <a:pt x="0" y="741873"/>
                  </a:cubicBezTo>
                  <a:lnTo>
                    <a:pt x="0" y="70927"/>
                  </a:lnTo>
                  <a:cubicBezTo>
                    <a:pt x="0" y="31755"/>
                    <a:pt x="31755" y="0"/>
                    <a:pt x="70927" y="0"/>
                  </a:cubicBezTo>
                  <a:close/>
                </a:path>
              </a:pathLst>
            </a:custGeom>
            <a:blipFill>
              <a:blip r:embed="rId3"/>
              <a:stretch>
                <a:fillRect l="-25046" t="0" r="-25046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-2424753">
            <a:off x="4057040" y="8668659"/>
            <a:ext cx="5547269" cy="5547269"/>
            <a:chOff x="0" y="0"/>
            <a:chExt cx="1461009" cy="146100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461009" cy="1461009"/>
            </a:xfrm>
            <a:custGeom>
              <a:avLst/>
              <a:gdLst/>
              <a:ahLst/>
              <a:cxnLst/>
              <a:rect r="r" b="b" t="t" l="l"/>
              <a:pathLst>
                <a:path h="1461009" w="1461009">
                  <a:moveTo>
                    <a:pt x="34891" y="0"/>
                  </a:moveTo>
                  <a:lnTo>
                    <a:pt x="1426118" y="0"/>
                  </a:lnTo>
                  <a:cubicBezTo>
                    <a:pt x="1445388" y="0"/>
                    <a:pt x="1461009" y="15621"/>
                    <a:pt x="1461009" y="34891"/>
                  </a:cubicBezTo>
                  <a:lnTo>
                    <a:pt x="1461009" y="1426118"/>
                  </a:lnTo>
                  <a:cubicBezTo>
                    <a:pt x="1461009" y="1445388"/>
                    <a:pt x="1445388" y="1461009"/>
                    <a:pt x="1426118" y="1461009"/>
                  </a:cubicBezTo>
                  <a:lnTo>
                    <a:pt x="34891" y="1461009"/>
                  </a:lnTo>
                  <a:cubicBezTo>
                    <a:pt x="15621" y="1461009"/>
                    <a:pt x="0" y="1445388"/>
                    <a:pt x="0" y="1426118"/>
                  </a:cubicBezTo>
                  <a:lnTo>
                    <a:pt x="0" y="34891"/>
                  </a:lnTo>
                  <a:cubicBezTo>
                    <a:pt x="0" y="15621"/>
                    <a:pt x="15621" y="0"/>
                    <a:pt x="34891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461009" cy="14895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1385126">
            <a:off x="15418443" y="7835794"/>
            <a:ext cx="553133" cy="553133"/>
            <a:chOff x="0" y="0"/>
            <a:chExt cx="145681" cy="14568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5681" cy="145681"/>
            </a:xfrm>
            <a:custGeom>
              <a:avLst/>
              <a:gdLst/>
              <a:ahLst/>
              <a:cxnLst/>
              <a:rect r="r" b="b" t="t" l="l"/>
              <a:pathLst>
                <a:path h="145681" w="145681">
                  <a:moveTo>
                    <a:pt x="72841" y="0"/>
                  </a:moveTo>
                  <a:lnTo>
                    <a:pt x="72841" y="0"/>
                  </a:lnTo>
                  <a:cubicBezTo>
                    <a:pt x="92159" y="0"/>
                    <a:pt x="110686" y="7674"/>
                    <a:pt x="124347" y="21334"/>
                  </a:cubicBezTo>
                  <a:cubicBezTo>
                    <a:pt x="138007" y="34995"/>
                    <a:pt x="145681" y="53522"/>
                    <a:pt x="145681" y="72841"/>
                  </a:cubicBezTo>
                  <a:lnTo>
                    <a:pt x="145681" y="72841"/>
                  </a:lnTo>
                  <a:cubicBezTo>
                    <a:pt x="145681" y="92159"/>
                    <a:pt x="138007" y="110686"/>
                    <a:pt x="124347" y="124347"/>
                  </a:cubicBezTo>
                  <a:cubicBezTo>
                    <a:pt x="110686" y="138007"/>
                    <a:pt x="92159" y="145681"/>
                    <a:pt x="72841" y="145681"/>
                  </a:cubicBezTo>
                  <a:lnTo>
                    <a:pt x="72841" y="145681"/>
                  </a:lnTo>
                  <a:cubicBezTo>
                    <a:pt x="53522" y="145681"/>
                    <a:pt x="34995" y="138007"/>
                    <a:pt x="21334" y="124347"/>
                  </a:cubicBezTo>
                  <a:cubicBezTo>
                    <a:pt x="7674" y="110686"/>
                    <a:pt x="0" y="92159"/>
                    <a:pt x="0" y="72841"/>
                  </a:cubicBezTo>
                  <a:lnTo>
                    <a:pt x="0" y="72841"/>
                  </a:lnTo>
                  <a:cubicBezTo>
                    <a:pt x="0" y="53522"/>
                    <a:pt x="7674" y="34995"/>
                    <a:pt x="21334" y="21334"/>
                  </a:cubicBezTo>
                  <a:cubicBezTo>
                    <a:pt x="34995" y="7674"/>
                    <a:pt x="53522" y="0"/>
                    <a:pt x="72841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145681" cy="1742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925520">
            <a:off x="6486705" y="1621367"/>
            <a:ext cx="308498" cy="308498"/>
            <a:chOff x="0" y="0"/>
            <a:chExt cx="81251" cy="8125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028700" y="2207632"/>
            <a:ext cx="10375582" cy="2068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43"/>
              </a:lnSpc>
              <a:spcBef>
                <a:spcPct val="0"/>
              </a:spcBef>
            </a:pPr>
            <a:r>
              <a:rPr lang="en-US" sz="12102" spc="-714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Conclusion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574919" y="5304974"/>
            <a:ext cx="4060131" cy="779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19"/>
              </a:lnSpc>
            </a:pPr>
            <a:r>
              <a:rPr lang="en-US" sz="2399" spc="-95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Successful detection of misleading reviews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74919" y="6753203"/>
            <a:ext cx="2862626" cy="779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19"/>
              </a:lnSpc>
            </a:pPr>
            <a:r>
              <a:rPr lang="en-US" sz="2399" spc="-95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Practical AI-based solution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036309" y="5849216"/>
            <a:ext cx="3525817" cy="779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19"/>
              </a:lnSpc>
            </a:pPr>
            <a:r>
              <a:rPr lang="en-US" sz="2399" spc="-95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Supports e-commerce trust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7864876" y="4552265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flipV="true">
            <a:off x="7864876" y="5686529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flipV="true">
            <a:off x="7864876" y="6821713"/>
            <a:ext cx="4213212" cy="0"/>
          </a:xfrm>
          <a:prstGeom prst="line">
            <a:avLst/>
          </a:prstGeom>
          <a:ln cap="flat" w="9525">
            <a:solidFill>
              <a:srgbClr val="A6A6A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-1238795">
            <a:off x="-2017176" y="5964587"/>
            <a:ext cx="7921426" cy="7921426"/>
            <a:chOff x="0" y="0"/>
            <a:chExt cx="2086302" cy="208630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1220335">
            <a:off x="1650199" y="3782468"/>
            <a:ext cx="4357942" cy="4357942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860" y="0"/>
                  </a:moveTo>
                  <a:lnTo>
                    <a:pt x="771940" y="0"/>
                  </a:lnTo>
                  <a:cubicBezTo>
                    <a:pt x="794506" y="0"/>
                    <a:pt x="812800" y="18294"/>
                    <a:pt x="812800" y="40860"/>
                  </a:cubicBezTo>
                  <a:lnTo>
                    <a:pt x="812800" y="771940"/>
                  </a:lnTo>
                  <a:cubicBezTo>
                    <a:pt x="812800" y="794506"/>
                    <a:pt x="794506" y="812800"/>
                    <a:pt x="771940" y="812800"/>
                  </a:cubicBezTo>
                  <a:lnTo>
                    <a:pt x="40860" y="812800"/>
                  </a:lnTo>
                  <a:cubicBezTo>
                    <a:pt x="18294" y="812800"/>
                    <a:pt x="0" y="794506"/>
                    <a:pt x="0" y="771940"/>
                  </a:cubicBezTo>
                  <a:lnTo>
                    <a:pt x="0" y="40860"/>
                  </a:lnTo>
                  <a:cubicBezTo>
                    <a:pt x="0" y="18294"/>
                    <a:pt x="18294" y="0"/>
                    <a:pt x="40860" y="0"/>
                  </a:cubicBezTo>
                  <a:close/>
                </a:path>
              </a:pathLst>
            </a:custGeom>
            <a:blipFill>
              <a:blip r:embed="rId2"/>
              <a:stretch>
                <a:fillRect l="-23260" t="0" r="-23260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881951">
            <a:off x="13645950" y="6986071"/>
            <a:ext cx="7921426" cy="7921426"/>
            <a:chOff x="0" y="0"/>
            <a:chExt cx="2086302" cy="208630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1415023">
            <a:off x="14740055" y="6812691"/>
            <a:ext cx="2245965" cy="2245965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79282" y="0"/>
                  </a:moveTo>
                  <a:lnTo>
                    <a:pt x="733518" y="0"/>
                  </a:lnTo>
                  <a:cubicBezTo>
                    <a:pt x="754545" y="0"/>
                    <a:pt x="774711" y="8353"/>
                    <a:pt x="789579" y="23221"/>
                  </a:cubicBezTo>
                  <a:cubicBezTo>
                    <a:pt x="804447" y="38089"/>
                    <a:pt x="812800" y="58255"/>
                    <a:pt x="812800" y="79282"/>
                  </a:cubicBezTo>
                  <a:lnTo>
                    <a:pt x="812800" y="733518"/>
                  </a:lnTo>
                  <a:cubicBezTo>
                    <a:pt x="812800" y="754545"/>
                    <a:pt x="804447" y="774711"/>
                    <a:pt x="789579" y="789579"/>
                  </a:cubicBezTo>
                  <a:cubicBezTo>
                    <a:pt x="774711" y="804447"/>
                    <a:pt x="754545" y="812800"/>
                    <a:pt x="733518" y="812800"/>
                  </a:cubicBezTo>
                  <a:lnTo>
                    <a:pt x="79282" y="812800"/>
                  </a:lnTo>
                  <a:cubicBezTo>
                    <a:pt x="58255" y="812800"/>
                    <a:pt x="38089" y="804447"/>
                    <a:pt x="23221" y="789579"/>
                  </a:cubicBezTo>
                  <a:cubicBezTo>
                    <a:pt x="8353" y="774711"/>
                    <a:pt x="0" y="754545"/>
                    <a:pt x="0" y="733518"/>
                  </a:cubicBezTo>
                  <a:lnTo>
                    <a:pt x="0" y="79282"/>
                  </a:lnTo>
                  <a:cubicBezTo>
                    <a:pt x="0" y="58255"/>
                    <a:pt x="8353" y="38089"/>
                    <a:pt x="23221" y="23221"/>
                  </a:cubicBezTo>
                  <a:cubicBezTo>
                    <a:pt x="38089" y="8353"/>
                    <a:pt x="58255" y="0"/>
                    <a:pt x="79282" y="0"/>
                  </a:cubicBezTo>
                  <a:close/>
                </a:path>
              </a:pathLst>
            </a:custGeom>
            <a:blipFill>
              <a:blip r:embed="rId3"/>
              <a:stretch>
                <a:fillRect l="-25046" t="0" r="-25046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-1385126">
            <a:off x="12836835" y="8658780"/>
            <a:ext cx="424744" cy="424744"/>
            <a:chOff x="0" y="0"/>
            <a:chExt cx="111867" cy="111867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11867" cy="111867"/>
            </a:xfrm>
            <a:custGeom>
              <a:avLst/>
              <a:gdLst/>
              <a:ahLst/>
              <a:cxnLst/>
              <a:rect r="r" b="b" t="t" l="l"/>
              <a:pathLst>
                <a:path h="111867" w="111867">
                  <a:moveTo>
                    <a:pt x="55933" y="0"/>
                  </a:moveTo>
                  <a:lnTo>
                    <a:pt x="55933" y="0"/>
                  </a:lnTo>
                  <a:cubicBezTo>
                    <a:pt x="86825" y="0"/>
                    <a:pt x="111867" y="25042"/>
                    <a:pt x="111867" y="55933"/>
                  </a:cubicBezTo>
                  <a:lnTo>
                    <a:pt x="111867" y="55933"/>
                  </a:lnTo>
                  <a:cubicBezTo>
                    <a:pt x="111867" y="86825"/>
                    <a:pt x="86825" y="111867"/>
                    <a:pt x="55933" y="111867"/>
                  </a:cubicBezTo>
                  <a:lnTo>
                    <a:pt x="55933" y="111867"/>
                  </a:lnTo>
                  <a:cubicBezTo>
                    <a:pt x="25042" y="111867"/>
                    <a:pt x="0" y="86825"/>
                    <a:pt x="0" y="55933"/>
                  </a:cubicBezTo>
                  <a:lnTo>
                    <a:pt x="0" y="55933"/>
                  </a:lnTo>
                  <a:cubicBezTo>
                    <a:pt x="0" y="25042"/>
                    <a:pt x="25042" y="0"/>
                    <a:pt x="55933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111867" cy="140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-1643271">
            <a:off x="6996278" y="3474316"/>
            <a:ext cx="308498" cy="308498"/>
            <a:chOff x="0" y="0"/>
            <a:chExt cx="81251" cy="81251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2683664" y="486564"/>
            <a:ext cx="14575636" cy="2068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43"/>
              </a:lnSpc>
              <a:spcBef>
                <a:spcPct val="0"/>
              </a:spcBef>
            </a:pPr>
            <a:r>
              <a:rPr lang="en-US" sz="12102" spc="-714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Future Work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864876" y="3955244"/>
            <a:ext cx="3271154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Use deep learning models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864876" y="5089508"/>
            <a:ext cx="4626875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Integrate with e-commerce platforms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64876" y="6224691"/>
            <a:ext cx="4213212" cy="31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1999" spc="-79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Expand datasets and languages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700000">
            <a:off x="15652738" y="-1099607"/>
            <a:ext cx="7921426" cy="7921426"/>
            <a:chOff x="0" y="0"/>
            <a:chExt cx="2086302" cy="20863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2700000">
            <a:off x="-5926054" y="2488235"/>
            <a:ext cx="7921426" cy="7921426"/>
            <a:chOff x="0" y="0"/>
            <a:chExt cx="2086302" cy="208630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86302" cy="2086302"/>
            </a:xfrm>
            <a:custGeom>
              <a:avLst/>
              <a:gdLst/>
              <a:ahLst/>
              <a:cxnLst/>
              <a:rect r="r" b="b" t="t" l="l"/>
              <a:pathLst>
                <a:path h="2086302" w="2086302">
                  <a:moveTo>
                    <a:pt x="24433" y="0"/>
                  </a:moveTo>
                  <a:lnTo>
                    <a:pt x="2061868" y="0"/>
                  </a:lnTo>
                  <a:cubicBezTo>
                    <a:pt x="2075362" y="0"/>
                    <a:pt x="2086302" y="10939"/>
                    <a:pt x="2086302" y="24433"/>
                  </a:cubicBezTo>
                  <a:lnTo>
                    <a:pt x="2086302" y="2061868"/>
                  </a:lnTo>
                  <a:cubicBezTo>
                    <a:pt x="2086302" y="2075362"/>
                    <a:pt x="2075362" y="2086302"/>
                    <a:pt x="2061868" y="2086302"/>
                  </a:cubicBezTo>
                  <a:lnTo>
                    <a:pt x="24433" y="2086302"/>
                  </a:lnTo>
                  <a:cubicBezTo>
                    <a:pt x="10939" y="2086302"/>
                    <a:pt x="0" y="2075362"/>
                    <a:pt x="0" y="2061868"/>
                  </a:cubicBezTo>
                  <a:lnTo>
                    <a:pt x="0" y="24433"/>
                  </a:lnTo>
                  <a:cubicBezTo>
                    <a:pt x="0" y="10939"/>
                    <a:pt x="10939" y="0"/>
                    <a:pt x="24433" y="0"/>
                  </a:cubicBezTo>
                  <a:close/>
                </a:path>
              </a:pathLst>
            </a:custGeom>
            <a:solidFill>
              <a:srgbClr val="FFFFFF"/>
            </a:solidFill>
            <a:ln w="9525" cap="rnd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086302" cy="21148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2377143" y="4172356"/>
            <a:ext cx="13533714" cy="2737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54"/>
              </a:lnSpc>
              <a:spcBef>
                <a:spcPct val="0"/>
              </a:spcBef>
            </a:pPr>
            <a:r>
              <a:rPr lang="en-US" sz="16039" spc="-946">
                <a:solidFill>
                  <a:srgbClr val="1E1E1E"/>
                </a:solidFill>
                <a:latin typeface="Open Sauce"/>
                <a:ea typeface="Open Sauce"/>
                <a:cs typeface="Open Sauce"/>
                <a:sym typeface="Open Sauce"/>
              </a:rPr>
              <a:t>Thank you </a:t>
            </a:r>
          </a:p>
        </p:txBody>
      </p:sp>
      <p:grpSp>
        <p:nvGrpSpPr>
          <p:cNvPr name="Group 9" id="9"/>
          <p:cNvGrpSpPr/>
          <p:nvPr/>
        </p:nvGrpSpPr>
        <p:grpSpPr>
          <a:xfrm rot="-1385126">
            <a:off x="2850775" y="6776369"/>
            <a:ext cx="553133" cy="553133"/>
            <a:chOff x="0" y="0"/>
            <a:chExt cx="145681" cy="14568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45681" cy="145681"/>
            </a:xfrm>
            <a:custGeom>
              <a:avLst/>
              <a:gdLst/>
              <a:ahLst/>
              <a:cxnLst/>
              <a:rect r="r" b="b" t="t" l="l"/>
              <a:pathLst>
                <a:path h="145681" w="145681">
                  <a:moveTo>
                    <a:pt x="72841" y="0"/>
                  </a:moveTo>
                  <a:lnTo>
                    <a:pt x="72841" y="0"/>
                  </a:lnTo>
                  <a:cubicBezTo>
                    <a:pt x="92159" y="0"/>
                    <a:pt x="110686" y="7674"/>
                    <a:pt x="124347" y="21334"/>
                  </a:cubicBezTo>
                  <a:cubicBezTo>
                    <a:pt x="138007" y="34995"/>
                    <a:pt x="145681" y="53522"/>
                    <a:pt x="145681" y="72841"/>
                  </a:cubicBezTo>
                  <a:lnTo>
                    <a:pt x="145681" y="72841"/>
                  </a:lnTo>
                  <a:cubicBezTo>
                    <a:pt x="145681" y="92159"/>
                    <a:pt x="138007" y="110686"/>
                    <a:pt x="124347" y="124347"/>
                  </a:cubicBezTo>
                  <a:cubicBezTo>
                    <a:pt x="110686" y="138007"/>
                    <a:pt x="92159" y="145681"/>
                    <a:pt x="72841" y="145681"/>
                  </a:cubicBezTo>
                  <a:lnTo>
                    <a:pt x="72841" y="145681"/>
                  </a:lnTo>
                  <a:cubicBezTo>
                    <a:pt x="53522" y="145681"/>
                    <a:pt x="34995" y="138007"/>
                    <a:pt x="21334" y="124347"/>
                  </a:cubicBezTo>
                  <a:cubicBezTo>
                    <a:pt x="7674" y="110686"/>
                    <a:pt x="0" y="92159"/>
                    <a:pt x="0" y="72841"/>
                  </a:cubicBezTo>
                  <a:lnTo>
                    <a:pt x="0" y="72841"/>
                  </a:lnTo>
                  <a:cubicBezTo>
                    <a:pt x="0" y="53522"/>
                    <a:pt x="7674" y="34995"/>
                    <a:pt x="21334" y="21334"/>
                  </a:cubicBezTo>
                  <a:cubicBezTo>
                    <a:pt x="34995" y="7674"/>
                    <a:pt x="53522" y="0"/>
                    <a:pt x="72841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45681" cy="1742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925520">
            <a:off x="12646209" y="1829576"/>
            <a:ext cx="308498" cy="308498"/>
            <a:chOff x="0" y="0"/>
            <a:chExt cx="81251" cy="8125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51" cy="81251"/>
            </a:xfrm>
            <a:custGeom>
              <a:avLst/>
              <a:gdLst/>
              <a:ahLst/>
              <a:cxnLst/>
              <a:rect r="r" b="b" t="t" l="l"/>
              <a:pathLst>
                <a:path h="81251" w="81251">
                  <a:moveTo>
                    <a:pt x="40625" y="0"/>
                  </a:moveTo>
                  <a:lnTo>
                    <a:pt x="40625" y="0"/>
                  </a:lnTo>
                  <a:cubicBezTo>
                    <a:pt x="51400" y="0"/>
                    <a:pt x="61733" y="4280"/>
                    <a:pt x="69352" y="11899"/>
                  </a:cubicBezTo>
                  <a:cubicBezTo>
                    <a:pt x="76970" y="19518"/>
                    <a:pt x="81251" y="29851"/>
                    <a:pt x="81251" y="40625"/>
                  </a:cubicBezTo>
                  <a:lnTo>
                    <a:pt x="81251" y="40625"/>
                  </a:lnTo>
                  <a:cubicBezTo>
                    <a:pt x="81251" y="51400"/>
                    <a:pt x="76970" y="61733"/>
                    <a:pt x="69352" y="69352"/>
                  </a:cubicBezTo>
                  <a:cubicBezTo>
                    <a:pt x="61733" y="76970"/>
                    <a:pt x="51400" y="81251"/>
                    <a:pt x="40625" y="81251"/>
                  </a:cubicBezTo>
                  <a:lnTo>
                    <a:pt x="40625" y="81251"/>
                  </a:lnTo>
                  <a:cubicBezTo>
                    <a:pt x="29851" y="81251"/>
                    <a:pt x="19518" y="76970"/>
                    <a:pt x="11899" y="69352"/>
                  </a:cubicBezTo>
                  <a:cubicBezTo>
                    <a:pt x="4280" y="61733"/>
                    <a:pt x="0" y="51400"/>
                    <a:pt x="0" y="40625"/>
                  </a:cubicBezTo>
                  <a:lnTo>
                    <a:pt x="0" y="40625"/>
                  </a:lnTo>
                  <a:cubicBezTo>
                    <a:pt x="0" y="29851"/>
                    <a:pt x="4280" y="19518"/>
                    <a:pt x="11899" y="11899"/>
                  </a:cubicBezTo>
                  <a:cubicBezTo>
                    <a:pt x="19518" y="4280"/>
                    <a:pt x="29851" y="0"/>
                    <a:pt x="40625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81251" cy="1098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662833" y="2515810"/>
            <a:ext cx="3946240" cy="690592"/>
          </a:xfrm>
          <a:custGeom>
            <a:avLst/>
            <a:gdLst/>
            <a:ahLst/>
            <a:cxnLst/>
            <a:rect r="r" b="b" t="t" l="l"/>
            <a:pathLst>
              <a:path h="690592" w="3946240">
                <a:moveTo>
                  <a:pt x="0" y="0"/>
                </a:moveTo>
                <a:lnTo>
                  <a:pt x="3946240" y="0"/>
                </a:lnTo>
                <a:lnTo>
                  <a:pt x="3946240" y="690592"/>
                </a:lnTo>
                <a:lnTo>
                  <a:pt x="0" y="690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4474156" y="6384815"/>
            <a:ext cx="2518430" cy="2061965"/>
          </a:xfrm>
          <a:custGeom>
            <a:avLst/>
            <a:gdLst/>
            <a:ahLst/>
            <a:cxnLst/>
            <a:rect r="r" b="b" t="t" l="l"/>
            <a:pathLst>
              <a:path h="2061965" w="2518430">
                <a:moveTo>
                  <a:pt x="0" y="0"/>
                </a:moveTo>
                <a:lnTo>
                  <a:pt x="2518430" y="0"/>
                </a:lnTo>
                <a:lnTo>
                  <a:pt x="2518430" y="2061964"/>
                </a:lnTo>
                <a:lnTo>
                  <a:pt x="0" y="20619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DAG7eXWbuew</dc:identifier>
  <dcterms:modified xsi:type="dcterms:W3CDTF">2011-08-01T06:04:30Z</dcterms:modified>
  <cp:revision>1</cp:revision>
  <dc:title>e-commerce</dc:title>
</cp:coreProperties>
</file>