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416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78" r:id="rId11"/>
    <p:sldId id="265" r:id="rId12"/>
    <p:sldId id="266" r:id="rId13"/>
    <p:sldId id="27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7" r:id="rId2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 autoAdjust="0"/>
    <p:restoredTop sz="96276" autoAdjust="0"/>
  </p:normalViewPr>
  <p:slideViewPr>
    <p:cSldViewPr>
      <p:cViewPr varScale="1">
        <p:scale>
          <a:sx n="129" d="100"/>
          <a:sy n="129" d="100"/>
        </p:scale>
        <p:origin x="1488" y="192"/>
      </p:cViewPr>
      <p:guideLst/>
    </p:cSldViewPr>
  </p:slideViewPr>
  <p:outlineViewPr>
    <p:cViewPr>
      <p:scale>
        <a:sx n="1" d="1"/>
        <a:sy n="1" d="1"/>
      </p:scale>
      <p:origin x="0" y="0"/>
    </p:cViewPr>
  </p:outlineViewPr>
  <p:notesTextViewPr>
    <p:cViewPr varScale="1">
      <p:scale>
        <a:sx n="1" d="1"/>
        <a:sy n="1" d="1"/>
      </p:scale>
      <p:origin x="0" y="0"/>
    </p:cViewPr>
  </p:notesTextViewPr>
  <p:gridSpacing cx="780287" cy="780287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S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13259" y="1300786"/>
            <a:ext cx="6517482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13259" y="3886201"/>
            <a:ext cx="6517482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4/16/26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6253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7772870" cy="342410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4/16/26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71536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828564"/>
            <a:ext cx="7763814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31" y="3657458"/>
            <a:ext cx="7763814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4/16/26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71904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3829520" cy="342410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4629150" y="2367093"/>
            <a:ext cx="3829050" cy="342410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4/16/26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12935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9746" y="2371018"/>
            <a:ext cx="3655106" cy="67999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331" y="3051013"/>
            <a:ext cx="3829520" cy="27401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97317" y="2371018"/>
            <a:ext cx="3661353" cy="67999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4629150" y="3051013"/>
            <a:ext cx="3829051" cy="27401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4/16/26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29312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4/16/26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9155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4/16/26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60480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2951766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3808547" y="609601"/>
            <a:ext cx="4650122" cy="518159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2632852"/>
            <a:ext cx="2951767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4/16/26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00904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2" y="609600"/>
            <a:ext cx="4129618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004270" y="609601"/>
            <a:ext cx="3005851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2632853"/>
            <a:ext cx="4129604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4/16/26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28965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4289374"/>
            <a:ext cx="7773324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88558" y="698261"/>
            <a:ext cx="7366899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5108728"/>
            <a:ext cx="7773339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4/16/26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70694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204821"/>
            <a:ext cx="7773339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4/16/26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925291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872588"/>
            <a:ext cx="6977064" cy="2729915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3610032"/>
            <a:ext cx="6564224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372797"/>
            <a:ext cx="7773339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4/16/26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737626" y="887859"/>
            <a:ext cx="546888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850130" y="3120015"/>
            <a:ext cx="553641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77050440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2138722"/>
            <a:ext cx="7773339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662335"/>
            <a:ext cx="7773339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4/16/26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073411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160509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331" y="2367093"/>
            <a:ext cx="2474232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331" y="2943356"/>
            <a:ext cx="2474232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9292" y="2367093"/>
            <a:ext cx="246864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31012" y="2943356"/>
            <a:ext cx="2477513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2367093"/>
            <a:ext cx="247869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79974" y="2943356"/>
            <a:ext cx="247869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4/16/26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806601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331" y="610772"/>
            <a:ext cx="7773339" cy="160392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5331" y="4204820"/>
            <a:ext cx="2472307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331" y="2367093"/>
            <a:ext cx="2472307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5331" y="4781082"/>
            <a:ext cx="2472307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2069" y="4204820"/>
            <a:ext cx="247637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331011" y="2367093"/>
            <a:ext cx="2477514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331011" y="4781081"/>
            <a:ext cx="2477514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4204820"/>
            <a:ext cx="247551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979974" y="2367093"/>
            <a:ext cx="2478696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79880" y="4781079"/>
            <a:ext cx="2478790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4/16/26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215611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2367094"/>
            <a:ext cx="7773339" cy="342410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4/16/26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0641197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609602"/>
            <a:ext cx="1914995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609602"/>
            <a:ext cx="5744043" cy="518159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4/16/26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996035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4/16/26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23531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0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"/>
            <a:ext cx="9144002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31" y="2367094"/>
            <a:ext cx="7773339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59053" y="5883276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48A87A34-81AB-432B-8DAE-1953F412C126}" type="datetimeFigureOut">
              <a:rPr lang="en-US" smtClean="0"/>
              <a:pPr/>
              <a:t>4/16/26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331" y="5883276"/>
            <a:ext cx="50046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5509" y="5883276"/>
            <a:ext cx="57316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307584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67" r:id="rId1"/>
    <p:sldLayoutId id="2147484168" r:id="rId2"/>
    <p:sldLayoutId id="2147484169" r:id="rId3"/>
    <p:sldLayoutId id="2147484170" r:id="rId4"/>
    <p:sldLayoutId id="2147484171" r:id="rId5"/>
    <p:sldLayoutId id="2147484172" r:id="rId6"/>
    <p:sldLayoutId id="2147484173" r:id="rId7"/>
    <p:sldLayoutId id="2147484174" r:id="rId8"/>
    <p:sldLayoutId id="2147484175" r:id="rId9"/>
    <p:sldLayoutId id="2147484176" r:id="rId10"/>
    <p:sldLayoutId id="2147484177" r:id="rId11"/>
    <p:sldLayoutId id="2147484178" r:id="rId12"/>
    <p:sldLayoutId id="2147484179" r:id="rId13"/>
    <p:sldLayoutId id="2147484180" r:id="rId14"/>
    <p:sldLayoutId id="2147484181" r:id="rId15"/>
    <p:sldLayoutId id="2147484182" r:id="rId16"/>
    <p:sldLayoutId id="2147484183" r:id="rId17"/>
    <p:sldLayoutId id="2147484184" r:id="rId18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/>
          <p:nvPr/>
        </p:nvSpPr>
        <p:spPr>
          <a:xfrm>
            <a:off x="670565" y="307852"/>
            <a:ext cx="8000999" cy="1639827"/>
          </a:xfrm>
        </p:spPr>
        <p:txBody>
          <a:bodyPr/>
          <a:lstStyle/>
          <a:p>
            <a:pPr algn="l"/>
            <a:r>
              <a:rPr lang="en-US" sz="2800" b="1" dirty="0"/>
              <a:t>Interactive Social Media Federated Recommendation System via Chrome Extension</a:t>
            </a:r>
          </a:p>
        </p:txBody>
      </p:sp>
      <p:sp>
        <p:nvSpPr>
          <p:cNvPr id="3" name="Content 2"/>
          <p:cNvSpPr txBox="1"/>
          <p:nvPr/>
        </p:nvSpPr>
        <p:spPr>
          <a:xfrm>
            <a:off x="2231139" y="3429000"/>
            <a:ext cx="7772400" cy="4572000"/>
          </a:xfrm>
        </p:spPr>
        <p:txBody>
          <a:bodyPr wrap="square"/>
          <a:lstStyle/>
          <a:p>
            <a:pPr marL="57150" lvl="0"/>
            <a:r>
              <a:rPr lang="en-US" sz="1800" dirty="0"/>
              <a:t>Prepared by </a:t>
            </a:r>
            <a:r>
              <a:rPr lang="en-US" sz="1800" dirty="0" err="1"/>
              <a:t>Odai</a:t>
            </a:r>
            <a:r>
              <a:rPr lang="en-US" sz="1800" dirty="0"/>
              <a:t> Atef Atiya </a:t>
            </a:r>
            <a:r>
              <a:rPr lang="en-US" sz="1800" dirty="0" err="1"/>
              <a:t>Abdelbaky</a:t>
            </a:r>
            <a:br>
              <a:rPr lang="en-US" sz="1800"/>
            </a:br>
            <a:r>
              <a:rPr lang="en-US" sz="1800"/>
              <a:t>252000312</a:t>
            </a:r>
            <a:endParaRPr lang="en-US" sz="1800" dirty="0"/>
          </a:p>
          <a:p>
            <a:pPr marL="57150" lvl="0"/>
            <a:r>
              <a:rPr lang="en-US" sz="1800" dirty="0"/>
              <a:t>Master of Science in Artificial Intelligence</a:t>
            </a:r>
          </a:p>
          <a:p>
            <a:pPr marL="57150" lvl="0"/>
            <a:r>
              <a:rPr lang="en-US" sz="1800" dirty="0"/>
              <a:t>College of Informatics, Midocean University</a:t>
            </a:r>
          </a:p>
          <a:p>
            <a:pPr marL="57150" lvl="0"/>
            <a:r>
              <a:rPr lang="en-US" sz="1800" dirty="0"/>
              <a:t>Supervisor: Dr. Ashraf </a:t>
            </a:r>
            <a:r>
              <a:rPr lang="en-US" sz="1800" dirty="0" err="1"/>
              <a:t>Alsaed</a:t>
            </a:r>
            <a:endParaRPr lang="en-US" sz="1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/>
          <p:nvPr/>
        </p:nvSpPr>
        <p:spPr>
          <a:xfrm>
            <a:off x="457200" y="228600"/>
            <a:ext cx="8229600" cy="685800"/>
          </a:xfrm>
        </p:spPr>
        <p:txBody>
          <a:bodyPr/>
          <a:lstStyle/>
          <a:p>
            <a:pPr algn="l"/>
            <a:r>
              <a:rPr lang="en-US" sz="2800" b="1"/>
              <a:t>Abstract Overview</a:t>
            </a:r>
          </a:p>
        </p:txBody>
      </p:sp>
      <p:sp>
        <p:nvSpPr>
          <p:cNvPr id="3" name="Content 2"/>
          <p:cNvSpPr txBox="1"/>
          <p:nvPr/>
        </p:nvSpPr>
        <p:spPr>
          <a:xfrm>
            <a:off x="685800" y="1371600"/>
            <a:ext cx="7772400" cy="4572000"/>
          </a:xfrm>
        </p:spPr>
        <p:txBody>
          <a:bodyPr wrap="square"/>
          <a:lstStyle/>
          <a:p>
            <a:pPr marL="342900" lvl="0" indent="-285750">
              <a:buChar char="•"/>
            </a:pPr>
            <a:r>
              <a:rPr lang="en-US" sz="1800" dirty="0"/>
              <a:t>Social media sites create abundant, ever-growing flows of information.</a:t>
            </a:r>
          </a:p>
          <a:p>
            <a:pPr marL="342900" lvl="0" indent="-285750">
              <a:buChar char="•"/>
            </a:pPr>
            <a:r>
              <a:rPr lang="en-US" sz="1800" dirty="0"/>
              <a:t>Current recommendation systems mostly rely on passive behavioral signals such as likes, clicks, scrolling behavior, and dwell time.</a:t>
            </a:r>
          </a:p>
          <a:p>
            <a:pPr marL="342900" lvl="0" indent="-285750">
              <a:buChar char="•"/>
            </a:pPr>
            <a:r>
              <a:rPr lang="en-US" sz="1800" dirty="0"/>
              <a:t>These systems lack transparency, limit user autonomy, and offer little information about the actual reasoning behind recommendations.</a:t>
            </a:r>
          </a:p>
          <a:p>
            <a:pPr marL="342900" lvl="0" indent="-285750">
              <a:buChar char="•"/>
            </a:pPr>
            <a:r>
              <a:rPr lang="en-US" sz="1800" dirty="0"/>
              <a:t>This project showcases an alternative, user-directed recommendation framework delivered as a Chrome extension.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/>
          <p:nvPr/>
        </p:nvSpPr>
        <p:spPr>
          <a:xfrm>
            <a:off x="457200" y="228600"/>
            <a:ext cx="8229600" cy="685800"/>
          </a:xfrm>
        </p:spPr>
        <p:txBody>
          <a:bodyPr/>
          <a:lstStyle/>
          <a:p>
            <a:pPr algn="l"/>
            <a:r>
              <a:rPr lang="en-US" sz="2800" b="1"/>
              <a:t>Problem Definition</a:t>
            </a:r>
          </a:p>
        </p:txBody>
      </p:sp>
      <p:sp>
        <p:nvSpPr>
          <p:cNvPr id="3" name="Content 2"/>
          <p:cNvSpPr txBox="1"/>
          <p:nvPr/>
        </p:nvSpPr>
        <p:spPr>
          <a:xfrm>
            <a:off x="685800" y="1371600"/>
            <a:ext cx="7772400" cy="4572000"/>
          </a:xfrm>
        </p:spPr>
        <p:txBody>
          <a:bodyPr wrap="square"/>
          <a:lstStyle/>
          <a:p>
            <a:pPr marL="342900" lvl="0" indent="-285750">
              <a:buChar char="•"/>
            </a:pPr>
            <a:r>
              <a:rPr lang="en-US" sz="1800"/>
              <a:t>The primary method for inferring user preferences is to use implicit behavioral signals, but these signals tend to be noisy and easily misinterpreted.</a:t>
            </a:r>
          </a:p>
          <a:p>
            <a:pPr marL="342900" lvl="0" indent="-285750">
              <a:buChar char="•"/>
            </a:pPr>
            <a:r>
              <a:rPr lang="en-US" sz="1800"/>
              <a:t>Most mainstream recommendation algorithms are opaque, so users are less likely to trust the algorithm and correct undesired patterns.</a:t>
            </a:r>
          </a:p>
          <a:p>
            <a:pPr marL="342900" lvl="0" indent="-285750">
              <a:buChar char="•"/>
            </a:pPr>
            <a:r>
              <a:rPr lang="en-US" sz="1800"/>
              <a:t>Most systems optimize engagement for the platform instead of the goals of users.</a:t>
            </a:r>
          </a:p>
          <a:p>
            <a:pPr marL="342900" lvl="0" indent="-285750">
              <a:buChar char="•"/>
            </a:pPr>
            <a:r>
              <a:rPr lang="en-US" sz="1800"/>
              <a:t>Most personalization models require extensive centralized tracking and restrict learned preference profiles to a single platform.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/>
          <p:nvPr/>
        </p:nvSpPr>
        <p:spPr>
          <a:xfrm>
            <a:off x="457200" y="228600"/>
            <a:ext cx="8229600" cy="685800"/>
          </a:xfrm>
        </p:spPr>
        <p:txBody>
          <a:bodyPr/>
          <a:lstStyle/>
          <a:p>
            <a:pPr algn="l"/>
            <a:r>
              <a:rPr lang="en-US" sz="2800" b="1"/>
              <a:t>Proposed Solution</a:t>
            </a:r>
          </a:p>
        </p:txBody>
      </p:sp>
      <p:sp>
        <p:nvSpPr>
          <p:cNvPr id="3" name="Content 2"/>
          <p:cNvSpPr txBox="1"/>
          <p:nvPr/>
        </p:nvSpPr>
        <p:spPr>
          <a:xfrm>
            <a:off x="685800" y="1371600"/>
            <a:ext cx="7772400" cy="4572000"/>
          </a:xfrm>
        </p:spPr>
        <p:txBody>
          <a:bodyPr wrap="square"/>
          <a:lstStyle/>
          <a:p>
            <a:pPr marL="342900" lvl="0" indent="-285750">
              <a:buChar char="•"/>
            </a:pPr>
            <a:r>
              <a:rPr lang="en-US" sz="1800"/>
              <a:t>This research project attempts to solve this issue via user-directed recommendations through a Chrome extension.</a:t>
            </a:r>
          </a:p>
          <a:p>
            <a:pPr marL="342900" lvl="0" indent="-285750">
              <a:buChar char="•"/>
            </a:pPr>
            <a:r>
              <a:rPr lang="en-US" sz="1800"/>
              <a:t>Users explicitly label posts as Recommended or Unwanted, creating clear preference datasets.</a:t>
            </a:r>
          </a:p>
          <a:p>
            <a:pPr marL="342900" lvl="0" indent="-285750">
              <a:buChar char="•"/>
            </a:pPr>
            <a:r>
              <a:rPr lang="en-US" sz="1800"/>
              <a:t>A lightweight model that runs locally on the user device learns from user-generated feedback.</a:t>
            </a:r>
          </a:p>
          <a:p>
            <a:pPr marL="342900" lvl="0" indent="-285750">
              <a:buChar char="•"/>
            </a:pPr>
            <a:r>
              <a:rPr lang="en-US" sz="1800"/>
              <a:t>The proposed system aims to provide a more transparent, private, and less overwhelming experience for users.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/>
          <p:nvPr/>
        </p:nvSpPr>
        <p:spPr>
          <a:xfrm>
            <a:off x="457200" y="228600"/>
            <a:ext cx="8229600" cy="685800"/>
          </a:xfrm>
        </p:spPr>
        <p:txBody>
          <a:bodyPr/>
          <a:lstStyle/>
          <a:p>
            <a:pPr algn="l"/>
            <a:r>
              <a:rPr lang="en-US" sz="2800" b="1"/>
              <a:t>Thesis Objectives</a:t>
            </a:r>
          </a:p>
        </p:txBody>
      </p:sp>
      <p:sp>
        <p:nvSpPr>
          <p:cNvPr id="3" name="Content 2"/>
          <p:cNvSpPr txBox="1"/>
          <p:nvPr/>
        </p:nvSpPr>
        <p:spPr>
          <a:xfrm>
            <a:off x="685800" y="1371600"/>
            <a:ext cx="7772400" cy="4572000"/>
          </a:xfrm>
        </p:spPr>
        <p:txBody>
          <a:bodyPr wrap="square"/>
          <a:lstStyle/>
          <a:p>
            <a:pPr marL="342900" lvl="0" indent="-285750">
              <a:buChar char="•"/>
            </a:pPr>
            <a:r>
              <a:rPr lang="en-US" sz="1800"/>
              <a:t>Develop a Chrome extension capable of overlaying annotation buttons on social media posts within supported platforms.</a:t>
            </a:r>
          </a:p>
          <a:p>
            <a:pPr marL="342900" lvl="0" indent="-285750">
              <a:buChar char="•"/>
            </a:pPr>
            <a:r>
              <a:rPr lang="en-US" sz="1800"/>
              <a:t>Collect labeled feedback from users to create a personalized training dataset reflecting individual content preferences.</a:t>
            </a:r>
          </a:p>
          <a:p>
            <a:pPr marL="342900" lvl="0" indent="-285750">
              <a:buChar char="•"/>
            </a:pPr>
            <a:r>
              <a:rPr lang="en-US" sz="1800"/>
              <a:t>Train and optimize a recommendation model that learns from these annotations to predict which future posts should be highlighted or hidden.</a:t>
            </a:r>
          </a:p>
          <a:p>
            <a:pPr marL="342900" lvl="0" indent="-285750">
              <a:buChar char="•"/>
            </a:pPr>
            <a:r>
              <a:rPr lang="en-US" sz="1800"/>
              <a:t>Implement local or lightweight model training to preserve user privacy and minimize data transfer.</a:t>
            </a:r>
          </a:p>
          <a:p>
            <a:pPr marL="342900" lvl="0" indent="-285750">
              <a:buChar char="•"/>
            </a:pPr>
            <a:r>
              <a:rPr lang="en-US" sz="1800"/>
              <a:t>Evaluate the system using both quantitative and qualitative metrics.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/>
          <p:nvPr/>
        </p:nvSpPr>
        <p:spPr>
          <a:xfrm>
            <a:off x="457200" y="228600"/>
            <a:ext cx="8229600" cy="685800"/>
          </a:xfrm>
        </p:spPr>
        <p:txBody>
          <a:bodyPr/>
          <a:lstStyle/>
          <a:p>
            <a:pPr algn="l"/>
            <a:r>
              <a:rPr lang="en-US" sz="2800" b="1"/>
              <a:t>Thesis Contribution</a:t>
            </a:r>
          </a:p>
        </p:txBody>
      </p:sp>
      <p:sp>
        <p:nvSpPr>
          <p:cNvPr id="3" name="Content 2"/>
          <p:cNvSpPr txBox="1"/>
          <p:nvPr/>
        </p:nvSpPr>
        <p:spPr>
          <a:xfrm>
            <a:off x="685800" y="1371600"/>
            <a:ext cx="7772400" cy="4572000"/>
          </a:xfrm>
        </p:spPr>
        <p:txBody>
          <a:bodyPr wrap="square"/>
          <a:lstStyle/>
          <a:p>
            <a:pPr marL="342900" lvl="0" indent="-285750">
              <a:buChar char="•"/>
            </a:pPr>
            <a:r>
              <a:rPr lang="en-US" sz="1800"/>
              <a:t>This thesis describes a user-centered and privacy-preserving recommendation framework through the implementation of a Chrome extension.</a:t>
            </a:r>
          </a:p>
          <a:p>
            <a:pPr marL="342900" lvl="0" indent="-285750">
              <a:buChar char="•"/>
            </a:pPr>
            <a:r>
              <a:rPr lang="en-US" sz="1800"/>
              <a:t>The proposed system enables users to provide an explicit recommended or unwanted label to social media posts.</a:t>
            </a:r>
          </a:p>
          <a:p>
            <a:pPr marL="342900" lvl="0" indent="-285750">
              <a:buChar char="•"/>
            </a:pPr>
            <a:r>
              <a:rPr lang="en-US" sz="1800"/>
              <a:t>This creates a clearer and more transparent preference model than typical implicit-feedback approaches.</a:t>
            </a:r>
          </a:p>
          <a:p>
            <a:pPr marL="342900" lvl="0" indent="-285750">
              <a:buChar char="•"/>
            </a:pPr>
            <a:r>
              <a:rPr lang="en-US" sz="1800"/>
              <a:t>Low-Rank Adaptation (LoRA) enables efficient model adaptation on a user device without collecting large amounts of centralized data.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/>
          <p:nvPr/>
        </p:nvSpPr>
        <p:spPr>
          <a:xfrm>
            <a:off x="457200" y="228600"/>
            <a:ext cx="8229600" cy="685800"/>
          </a:xfrm>
        </p:spPr>
        <p:txBody>
          <a:bodyPr/>
          <a:lstStyle/>
          <a:p>
            <a:pPr algn="l"/>
            <a:r>
              <a:rPr lang="en-US" sz="2800" b="1"/>
              <a:t>Thesis Organization</a:t>
            </a:r>
          </a:p>
        </p:txBody>
      </p:sp>
      <p:sp>
        <p:nvSpPr>
          <p:cNvPr id="3" name="Content 2"/>
          <p:cNvSpPr txBox="1"/>
          <p:nvPr/>
        </p:nvSpPr>
        <p:spPr>
          <a:xfrm>
            <a:off x="685800" y="1371600"/>
            <a:ext cx="7772400" cy="4572000"/>
          </a:xfrm>
        </p:spPr>
        <p:txBody>
          <a:bodyPr wrap="square"/>
          <a:lstStyle/>
          <a:p>
            <a:pPr marL="342900" lvl="0" indent="-285750">
              <a:buChar char="•"/>
            </a:pPr>
            <a:r>
              <a:rPr lang="en-US" sz="1800"/>
              <a:t>Chapter 1 introduces the research problem, objectives, and contributions.</a:t>
            </a:r>
          </a:p>
          <a:p>
            <a:pPr marL="342900" lvl="0" indent="-285750">
              <a:buChar char="•"/>
            </a:pPr>
            <a:r>
              <a:rPr lang="en-US" sz="1800"/>
              <a:t>Chapter 2 reviews recommender systems, social media personalization, browser-based interventions, and LoRA.</a:t>
            </a:r>
          </a:p>
          <a:p>
            <a:pPr marL="342900" lvl="0" indent="-285750">
              <a:buChar char="•"/>
            </a:pPr>
            <a:r>
              <a:rPr lang="en-US" sz="1800"/>
              <a:t>Chapter 3 presents the architecture, data collection process, backend API, and database design.</a:t>
            </a:r>
          </a:p>
          <a:p>
            <a:pPr marL="342900" lvl="0" indent="-285750">
              <a:buChar char="•"/>
            </a:pPr>
            <a:r>
              <a:rPr lang="en-US" sz="1800"/>
              <a:t>Chapter 4 describes experiments, datasets, evaluation, and results.</a:t>
            </a:r>
          </a:p>
          <a:p>
            <a:pPr marL="342900" lvl="0" indent="-285750">
              <a:buChar char="•"/>
            </a:pPr>
            <a:r>
              <a:rPr lang="en-US" sz="1800"/>
              <a:t>Chapter 5 summarizes the findings and future directions.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/>
          <p:nvPr/>
        </p:nvSpPr>
        <p:spPr>
          <a:xfrm>
            <a:off x="457200" y="228600"/>
            <a:ext cx="8229600" cy="685800"/>
          </a:xfrm>
        </p:spPr>
        <p:txBody>
          <a:bodyPr/>
          <a:lstStyle/>
          <a:p>
            <a:pPr algn="l"/>
            <a:r>
              <a:rPr lang="en-US" sz="2800" b="1"/>
              <a:t>Background and Related Work</a:t>
            </a:r>
          </a:p>
        </p:txBody>
      </p:sp>
      <p:sp>
        <p:nvSpPr>
          <p:cNvPr id="3" name="Content 2"/>
          <p:cNvSpPr txBox="1"/>
          <p:nvPr/>
        </p:nvSpPr>
        <p:spPr>
          <a:xfrm>
            <a:off x="685800" y="1371600"/>
            <a:ext cx="7772400" cy="4572000"/>
          </a:xfrm>
        </p:spPr>
        <p:txBody>
          <a:bodyPr wrap="square"/>
          <a:lstStyle/>
          <a:p>
            <a:pPr marL="342900" lvl="0" indent="-285750">
              <a:buChar char="•"/>
            </a:pPr>
            <a:r>
              <a:rPr lang="en-US" sz="1800"/>
              <a:t>Prior work shows that conventional recommender systems suffer from scalability issues, cold start problems, and sparse feedback.</a:t>
            </a:r>
          </a:p>
          <a:p>
            <a:pPr marL="342900" lvl="0" indent="-285750">
              <a:buChar char="•"/>
            </a:pPr>
            <a:r>
              <a:rPr lang="en-US" sz="1800"/>
              <a:t>Browser-based reranking research shows that extension-based intervention can support practical and ecologically valid experiments.</a:t>
            </a:r>
          </a:p>
          <a:p>
            <a:pPr marL="342900" lvl="0" indent="-285750">
              <a:buChar char="•"/>
            </a:pPr>
            <a:r>
              <a:rPr lang="en-US" sz="1800"/>
              <a:t>LoRA has been established as a valid way of adapting large pre-trained models with much lower computational cost.</a:t>
            </a:r>
          </a:p>
          <a:p>
            <a:pPr marL="342900" lvl="0" indent="-285750">
              <a:buChar char="•"/>
            </a:pPr>
            <a:r>
              <a:rPr lang="en-US" sz="1800"/>
              <a:t>Federated recommendation literature highlights the balance between personalization, privacy, efficiency, and scalability.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/>
          <p:nvPr/>
        </p:nvSpPr>
        <p:spPr>
          <a:xfrm>
            <a:off x="457200" y="228600"/>
            <a:ext cx="8229600" cy="685800"/>
          </a:xfrm>
        </p:spPr>
        <p:txBody>
          <a:bodyPr/>
          <a:lstStyle/>
          <a:p>
            <a:pPr algn="l"/>
            <a:r>
              <a:rPr lang="en-US" sz="2800" b="1"/>
              <a:t>Proposed Methodology</a:t>
            </a:r>
          </a:p>
        </p:txBody>
      </p:sp>
      <p:sp>
        <p:nvSpPr>
          <p:cNvPr id="3" name="Content 2"/>
          <p:cNvSpPr txBox="1"/>
          <p:nvPr/>
        </p:nvSpPr>
        <p:spPr>
          <a:xfrm>
            <a:off x="685800" y="1371600"/>
            <a:ext cx="7772400" cy="4572000"/>
          </a:xfrm>
        </p:spPr>
        <p:txBody>
          <a:bodyPr wrap="square"/>
          <a:lstStyle/>
          <a:p>
            <a:pPr marL="342900" lvl="0" indent="-285750">
              <a:buChar char="•"/>
            </a:pPr>
            <a:r>
              <a:rPr lang="en-US" sz="1800"/>
              <a:t>The proposed interactive recommendation system uses explicit user feedback through classifications of recommended and unwanted traffic.</a:t>
            </a:r>
          </a:p>
          <a:p>
            <a:pPr marL="342900" lvl="0" indent="-285750">
              <a:buChar char="•"/>
            </a:pPr>
            <a:r>
              <a:rPr lang="en-US" sz="1800"/>
              <a:t>The framework has three major components: a Chrome extension, a backend application, and a MySQL database.</a:t>
            </a:r>
          </a:p>
          <a:p>
            <a:pPr marL="342900" lvl="0" indent="-285750">
              <a:buChar char="•"/>
            </a:pPr>
            <a:r>
              <a:rPr lang="en-US" sz="1800"/>
              <a:t>The Chrome extension identifies visible posts, extracts relevant content, and provides a straightforward annotation interface.</a:t>
            </a:r>
          </a:p>
          <a:p>
            <a:pPr marL="342900" lvl="0" indent="-285750">
              <a:buChar char="•"/>
            </a:pPr>
            <a:r>
              <a:rPr lang="en-US" sz="1800"/>
              <a:t>The system captures explicit preference signals that can later be used to create personalized recommendations and filtered content.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B74792-5488-CA4F-A98C-8F12AD6089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890009" y="-117266"/>
            <a:ext cx="7773338" cy="1596177"/>
          </a:xfrm>
        </p:spPr>
        <p:txBody>
          <a:bodyPr/>
          <a:lstStyle/>
          <a:p>
            <a:r>
              <a:rPr lang="en-US" dirty="0"/>
              <a:t>Overall architecture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D1B3A5A-30A3-4D43-95AB-C83766AF4AB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478911"/>
            <a:ext cx="9253722" cy="5807675"/>
          </a:xfrm>
        </p:spPr>
      </p:pic>
    </p:spTree>
    <p:extLst>
      <p:ext uri="{BB962C8B-B14F-4D97-AF65-F5344CB8AC3E}">
        <p14:creationId xmlns:p14="http://schemas.microsoft.com/office/powerpoint/2010/main" val="216349229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/>
          <p:nvPr/>
        </p:nvSpPr>
        <p:spPr>
          <a:xfrm>
            <a:off x="457200" y="228600"/>
            <a:ext cx="8229600" cy="685800"/>
          </a:xfrm>
        </p:spPr>
        <p:txBody>
          <a:bodyPr/>
          <a:lstStyle/>
          <a:p>
            <a:pPr algn="l"/>
            <a:r>
              <a:rPr lang="en-US" sz="2800" b="1" dirty="0"/>
              <a:t>Data Flow and Label Collection</a:t>
            </a:r>
          </a:p>
        </p:txBody>
      </p:sp>
      <p:sp>
        <p:nvSpPr>
          <p:cNvPr id="3" name="Content 2"/>
          <p:cNvSpPr txBox="1"/>
          <p:nvPr/>
        </p:nvSpPr>
        <p:spPr>
          <a:xfrm>
            <a:off x="685800" y="1371600"/>
            <a:ext cx="7772400" cy="4572000"/>
          </a:xfrm>
        </p:spPr>
        <p:txBody>
          <a:bodyPr wrap="square"/>
          <a:lstStyle/>
          <a:p>
            <a:pPr marL="342900" lvl="0" indent="-285750">
              <a:buChar char="•"/>
            </a:pPr>
            <a:r>
              <a:rPr lang="en-US" sz="1800"/>
              <a:t>Each time a user labels a post, the extension pulls relevant text snippets and metadata from the interface.</a:t>
            </a:r>
          </a:p>
          <a:p>
            <a:pPr marL="342900" lvl="0" indent="-285750">
              <a:buChar char="•"/>
            </a:pPr>
            <a:r>
              <a:rPr lang="en-US" sz="1800"/>
              <a:t>This data includes the content of posts, platform source, a local identifier, the assigned label, and interaction time.</a:t>
            </a:r>
          </a:p>
          <a:p>
            <a:pPr marL="342900" lvl="0" indent="-285750">
              <a:buChar char="•"/>
            </a:pPr>
            <a:r>
              <a:rPr lang="en-US" sz="1800"/>
              <a:t>After a user labels the post, the extension sends those records to a back end API.</a:t>
            </a:r>
          </a:p>
          <a:p>
            <a:pPr marL="342900" lvl="0" indent="-285750">
              <a:buChar char="•"/>
            </a:pPr>
            <a:r>
              <a:rPr lang="en-US" sz="1800"/>
              <a:t>The back end validates and processes the records, then stores them in MySQL.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/>
          <p:nvPr/>
        </p:nvSpPr>
        <p:spPr>
          <a:xfrm>
            <a:off x="457200" y="228600"/>
            <a:ext cx="8229600" cy="685800"/>
          </a:xfrm>
        </p:spPr>
        <p:txBody>
          <a:bodyPr/>
          <a:lstStyle/>
          <a:p>
            <a:pPr algn="l"/>
            <a:r>
              <a:rPr lang="en-US" sz="2800" b="1"/>
              <a:t>Why Explicit Interaction Matters</a:t>
            </a:r>
          </a:p>
        </p:txBody>
      </p:sp>
      <p:sp>
        <p:nvSpPr>
          <p:cNvPr id="3" name="Content 2"/>
          <p:cNvSpPr txBox="1"/>
          <p:nvPr/>
        </p:nvSpPr>
        <p:spPr>
          <a:xfrm>
            <a:off x="685800" y="1371600"/>
            <a:ext cx="7772400" cy="4572000"/>
          </a:xfrm>
        </p:spPr>
        <p:txBody>
          <a:bodyPr wrap="square"/>
          <a:lstStyle/>
          <a:p>
            <a:pPr marL="342900" lvl="0" indent="-285750">
              <a:buChar char="•"/>
            </a:pPr>
            <a:r>
              <a:rPr lang="en-US" sz="1800"/>
              <a:t>One significant advantage of this methodology is the identification of explicit user interaction as the means of producing data.</a:t>
            </a:r>
          </a:p>
          <a:p>
            <a:pPr marL="342900" lvl="0" indent="-285750">
              <a:buChar char="•"/>
            </a:pPr>
            <a:r>
              <a:rPr lang="en-US" sz="1800"/>
              <a:t>This gives more transparency because users are familiar with how the data they provide is generated and used.</a:t>
            </a:r>
          </a:p>
          <a:p>
            <a:pPr marL="342900" lvl="0" indent="-285750">
              <a:buChar char="•"/>
            </a:pPr>
            <a:r>
              <a:rPr lang="en-US" sz="1800"/>
              <a:t>It also enhances data quality because the data is derived from intentional and interpretable feedback.</a:t>
            </a:r>
          </a:p>
          <a:p>
            <a:pPr marL="342900" lvl="0" indent="-285750">
              <a:buChar char="•"/>
            </a:pPr>
            <a:r>
              <a:rPr lang="en-US" sz="1800"/>
              <a:t>Cross-platform functionality allows a more versatile and comprehensive profile of user preference to be developed.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E031C8-E33A-7D40-8956-F366F2D280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rtl="0"/>
            <a:endParaRPr lang="en-US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E8D4313-08C2-2C4C-BC5B-5EEC703BCD1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59665" y="2366963"/>
            <a:ext cx="4624670" cy="3424237"/>
          </a:xfr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C90C618-3748-854A-827C-04C7C84744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3762"/>
            <a:ext cx="9144000" cy="6770476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CC65A4FB-0B28-0448-83B1-2D80A2F1FCCC}"/>
              </a:ext>
            </a:extLst>
          </p:cNvPr>
          <p:cNvSpPr/>
          <p:nvPr/>
        </p:nvSpPr>
        <p:spPr>
          <a:xfrm>
            <a:off x="114104" y="150479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/>
              <a:t>Extension Workflow</a:t>
            </a:r>
          </a:p>
        </p:txBody>
      </p:sp>
    </p:spTree>
    <p:extLst>
      <p:ext uri="{BB962C8B-B14F-4D97-AF65-F5344CB8AC3E}">
        <p14:creationId xmlns:p14="http://schemas.microsoft.com/office/powerpoint/2010/main" val="274310168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/>
          <p:nvPr/>
        </p:nvSpPr>
        <p:spPr>
          <a:xfrm>
            <a:off x="457200" y="228600"/>
            <a:ext cx="8229600" cy="685800"/>
          </a:xfrm>
        </p:spPr>
        <p:txBody>
          <a:bodyPr/>
          <a:lstStyle/>
          <a:p>
            <a:pPr algn="l"/>
            <a:r>
              <a:rPr lang="en-US" sz="2800" b="1"/>
              <a:t>Role of LoRA in the System</a:t>
            </a:r>
          </a:p>
        </p:txBody>
      </p:sp>
      <p:sp>
        <p:nvSpPr>
          <p:cNvPr id="3" name="Content 2"/>
          <p:cNvSpPr txBox="1"/>
          <p:nvPr/>
        </p:nvSpPr>
        <p:spPr>
          <a:xfrm>
            <a:off x="685800" y="1371600"/>
            <a:ext cx="7772400" cy="4572000"/>
          </a:xfrm>
        </p:spPr>
        <p:txBody>
          <a:bodyPr wrap="square"/>
          <a:lstStyle/>
          <a:p>
            <a:pPr marL="342900" lvl="0" indent="-285750">
              <a:buChar char="•"/>
            </a:pPr>
            <a:r>
              <a:rPr lang="en-US" sz="1800"/>
              <a:t>This approach includes an artificial intelligence component defined by the technique of Low-Rank Adaptation (LoRA).</a:t>
            </a:r>
          </a:p>
          <a:p>
            <a:pPr marL="342900" lvl="0" indent="-285750">
              <a:buChar char="•"/>
            </a:pPr>
            <a:r>
              <a:rPr lang="en-US" sz="1800"/>
              <a:t>By collecting labeled posts through the Chrome extension, a supervised dataset becomes available for training or adapting a recommendation model.</a:t>
            </a:r>
          </a:p>
          <a:p>
            <a:pPr marL="342900" lvl="0" indent="-285750">
              <a:buChar char="•"/>
            </a:pPr>
            <a:r>
              <a:rPr lang="en-US" sz="1800"/>
              <a:t>LoRA provides an efficient means of fine-tuning compared to retraining a large language or text model.</a:t>
            </a:r>
          </a:p>
          <a:p>
            <a:pPr marL="342900" lvl="0" indent="-285750">
              <a:buChar char="•"/>
            </a:pPr>
            <a:r>
              <a:rPr lang="en-US" sz="1800"/>
              <a:t>This reduces computational resource requirements and development time for personalized recommendations.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/>
          <p:nvPr/>
        </p:nvSpPr>
        <p:spPr>
          <a:xfrm>
            <a:off x="457200" y="228600"/>
            <a:ext cx="8229600" cy="685800"/>
          </a:xfrm>
        </p:spPr>
        <p:txBody>
          <a:bodyPr/>
          <a:lstStyle/>
          <a:p>
            <a:pPr algn="l"/>
            <a:r>
              <a:rPr lang="en-US" sz="2800" b="1"/>
              <a:t>Experimental Results and Discussion</a:t>
            </a:r>
          </a:p>
        </p:txBody>
      </p:sp>
      <p:sp>
        <p:nvSpPr>
          <p:cNvPr id="3" name="Content 2"/>
          <p:cNvSpPr txBox="1"/>
          <p:nvPr/>
        </p:nvSpPr>
        <p:spPr>
          <a:xfrm>
            <a:off x="685800" y="1371600"/>
            <a:ext cx="7772400" cy="4572000"/>
          </a:xfrm>
        </p:spPr>
        <p:txBody>
          <a:bodyPr wrap="square"/>
          <a:lstStyle/>
          <a:p>
            <a:pPr marL="342900" lvl="0" indent="-285750">
              <a:buChar char="•"/>
            </a:pPr>
            <a:r>
              <a:rPr lang="en-US" sz="1800"/>
              <a:t>The system was evaluated by examining both model performance and the correct integration of Model, Backend, and Browser.</a:t>
            </a:r>
          </a:p>
          <a:p>
            <a:pPr marL="342900" lvl="0" indent="-285750">
              <a:buChar char="•"/>
            </a:pPr>
            <a:r>
              <a:rPr lang="en-US" sz="1800"/>
              <a:t>Social media posts were classified into two target classes: recommended and unwanted.</a:t>
            </a:r>
          </a:p>
          <a:p>
            <a:pPr marL="342900" lvl="0" indent="-285750">
              <a:buChar char="•"/>
            </a:pPr>
            <a:r>
              <a:rPr lang="en-US" sz="1800"/>
              <a:t>Downloaded datasets from Kaggle and ChatGPT-generated user behavior scenarios were used for testing and experimentation.</a:t>
            </a:r>
          </a:p>
          <a:p>
            <a:pPr marL="342900" lvl="0" indent="-285750">
              <a:buChar char="•"/>
            </a:pPr>
            <a:r>
              <a:rPr lang="en-US" sz="1800"/>
              <a:t>The output was designed to provide recommendation scores, not only hard class labels.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/>
          <p:nvPr/>
        </p:nvSpPr>
        <p:spPr>
          <a:xfrm>
            <a:off x="457200" y="228600"/>
            <a:ext cx="8229600" cy="685800"/>
          </a:xfrm>
        </p:spPr>
        <p:txBody>
          <a:bodyPr/>
          <a:lstStyle/>
          <a:p>
            <a:pPr algn="l"/>
            <a:r>
              <a:rPr lang="en-US" sz="2800" b="1"/>
              <a:t>Experimental Setup</a:t>
            </a:r>
          </a:p>
        </p:txBody>
      </p:sp>
      <p:sp>
        <p:nvSpPr>
          <p:cNvPr id="3" name="Content 2"/>
          <p:cNvSpPr txBox="1"/>
          <p:nvPr/>
        </p:nvSpPr>
        <p:spPr>
          <a:xfrm>
            <a:off x="685800" y="1371600"/>
            <a:ext cx="7772400" cy="4572000"/>
          </a:xfrm>
        </p:spPr>
        <p:txBody>
          <a:bodyPr wrap="square"/>
          <a:lstStyle/>
          <a:p>
            <a:pPr marL="342900" lvl="0" indent="-285750">
              <a:buChar char="•"/>
            </a:pPr>
            <a:r>
              <a:rPr lang="en-US" sz="1800"/>
              <a:t>The environment consisted of a backend API for training and inference, an interactive browser extension, and a machine learning pipeline using LoRA-based personalization.</a:t>
            </a:r>
          </a:p>
          <a:p>
            <a:pPr marL="342900" lvl="0" indent="-285750">
              <a:buChar char="•"/>
            </a:pPr>
            <a:r>
              <a:rPr lang="en-US" sz="1800"/>
              <a:t>The aim was to create a complete end-to-end recommendation workflow instead of a single isolated classification model.</a:t>
            </a:r>
          </a:p>
          <a:p>
            <a:pPr marL="342900" lvl="0" indent="-285750">
              <a:buChar char="•"/>
            </a:pPr>
            <a:r>
              <a:rPr lang="en-US" sz="1800"/>
              <a:t>This setup allowed evaluation of the integrated system under realistic conditions.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/>
          <p:nvPr/>
        </p:nvSpPr>
        <p:spPr>
          <a:xfrm>
            <a:off x="457200" y="228600"/>
            <a:ext cx="8229600" cy="685800"/>
          </a:xfrm>
        </p:spPr>
        <p:txBody>
          <a:bodyPr/>
          <a:lstStyle/>
          <a:p>
            <a:pPr algn="l"/>
            <a:r>
              <a:rPr lang="en-US" sz="2800" b="1"/>
              <a:t>Hardware Setup</a:t>
            </a:r>
          </a:p>
        </p:txBody>
      </p:sp>
      <p:sp>
        <p:nvSpPr>
          <p:cNvPr id="3" name="Content 2"/>
          <p:cNvSpPr txBox="1"/>
          <p:nvPr/>
        </p:nvSpPr>
        <p:spPr>
          <a:xfrm>
            <a:off x="685800" y="1371600"/>
            <a:ext cx="7772400" cy="4572000"/>
          </a:xfrm>
        </p:spPr>
        <p:txBody>
          <a:bodyPr wrap="square"/>
          <a:lstStyle/>
          <a:p>
            <a:pPr marL="342900" lvl="0" indent="-285750">
              <a:buChar char="•"/>
            </a:pPr>
            <a:r>
              <a:rPr lang="en-US" sz="1800"/>
              <a:t>CPU: Apple M4 Pro</a:t>
            </a:r>
          </a:p>
          <a:p>
            <a:pPr marL="342900" lvl="0" indent="-285750">
              <a:buChar char="•"/>
            </a:pPr>
            <a:r>
              <a:rPr lang="en-US" sz="1800"/>
              <a:t>RAM: 24 GB</a:t>
            </a:r>
          </a:p>
          <a:p>
            <a:pPr marL="342900" lvl="0" indent="-285750">
              <a:buChar char="•"/>
            </a:pPr>
            <a:r>
              <a:rPr lang="en-US" sz="1800"/>
              <a:t>Operating System: MacOS Tahoe</a:t>
            </a:r>
          </a:p>
          <a:p>
            <a:pPr marL="342900" lvl="0" indent="-285750">
              <a:buChar char="•"/>
            </a:pPr>
            <a:r>
              <a:rPr lang="en-US" sz="1800"/>
              <a:t>Python Version: 3.9.6</a:t>
            </a:r>
          </a:p>
          <a:p>
            <a:pPr marL="342900" lvl="0" indent="-285750">
              <a:buChar char="•"/>
            </a:pPr>
            <a:r>
              <a:rPr lang="en-US" sz="1800"/>
              <a:t>Node.js Version: 24.13.1</a:t>
            </a:r>
          </a:p>
          <a:p>
            <a:pPr marL="342900" lvl="0" indent="-285750">
              <a:buChar char="•"/>
            </a:pPr>
            <a:r>
              <a:rPr lang="en-US" sz="1800"/>
              <a:t>Browser for Extension Testing: Google Chrome V146.0.7680.178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/>
          <p:nvPr/>
        </p:nvSpPr>
        <p:spPr>
          <a:xfrm>
            <a:off x="457200" y="228600"/>
            <a:ext cx="8229600" cy="685800"/>
          </a:xfrm>
        </p:spPr>
        <p:txBody>
          <a:bodyPr/>
          <a:lstStyle/>
          <a:p>
            <a:pPr algn="l"/>
            <a:r>
              <a:rPr lang="en-US" sz="2800" b="1"/>
              <a:t>Software Stack</a:t>
            </a:r>
          </a:p>
        </p:txBody>
      </p:sp>
      <p:sp>
        <p:nvSpPr>
          <p:cNvPr id="3" name="Content 2"/>
          <p:cNvSpPr txBox="1"/>
          <p:nvPr/>
        </p:nvSpPr>
        <p:spPr>
          <a:xfrm>
            <a:off x="685800" y="1371600"/>
            <a:ext cx="7772400" cy="4572000"/>
          </a:xfrm>
        </p:spPr>
        <p:txBody>
          <a:bodyPr wrap="square"/>
          <a:lstStyle/>
          <a:p>
            <a:pPr marL="342900" lvl="0" indent="-285750">
              <a:buChar char="•"/>
            </a:pPr>
            <a:r>
              <a:rPr lang="en-US" sz="1800"/>
              <a:t>The backend framework is FastAPI with Uvicorn API runtime server and Python.</a:t>
            </a:r>
          </a:p>
          <a:p>
            <a:pPr marL="342900" lvl="0" indent="-285750">
              <a:buChar char="•"/>
            </a:pPr>
            <a:r>
              <a:rPr lang="en-US" sz="1800"/>
              <a:t>Machine learning libraries include PyTorch, Transformers, PEFT, Datasets, Scikit-learn, NumPy, Pandas, and Accelerate.</a:t>
            </a:r>
          </a:p>
          <a:p>
            <a:pPr marL="342900" lvl="0" indent="-285750">
              <a:buChar char="•"/>
            </a:pPr>
            <a:r>
              <a:rPr lang="en-US" sz="1800"/>
              <a:t>The backend also uses JWT authentication, passlib for password security, SQLAlchemy, and MySQL via PyMySQL.</a:t>
            </a:r>
          </a:p>
          <a:p>
            <a:pPr marL="342900" lvl="0" indent="-285750">
              <a:buChar char="•"/>
            </a:pPr>
            <a:r>
              <a:rPr lang="en-US" sz="1800"/>
              <a:t>The extension uses Manifest V3, JavaScript, popup-based interaction, content scripts, and chrome.storage.local.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/>
          <p:nvPr/>
        </p:nvSpPr>
        <p:spPr>
          <a:xfrm>
            <a:off x="457200" y="228600"/>
            <a:ext cx="8229600" cy="685800"/>
          </a:xfrm>
        </p:spPr>
        <p:txBody>
          <a:bodyPr/>
          <a:lstStyle/>
          <a:p>
            <a:pPr algn="l"/>
            <a:r>
              <a:rPr lang="en-US" sz="2800" b="1"/>
              <a:t>Configuration of the Model</a:t>
            </a:r>
          </a:p>
        </p:txBody>
      </p:sp>
      <p:sp>
        <p:nvSpPr>
          <p:cNvPr id="3" name="Content 2"/>
          <p:cNvSpPr txBox="1"/>
          <p:nvPr/>
        </p:nvSpPr>
        <p:spPr>
          <a:xfrm>
            <a:off x="685800" y="1371600"/>
            <a:ext cx="7772400" cy="4572000"/>
          </a:xfrm>
        </p:spPr>
        <p:txBody>
          <a:bodyPr wrap="square"/>
          <a:lstStyle/>
          <a:p>
            <a:pPr marL="342900" lvl="0" indent="-285750">
              <a:buChar char="•"/>
            </a:pPr>
            <a:r>
              <a:rPr lang="en-US" sz="1800"/>
              <a:t>A transformer-based sequence classification model with Low-Rank Adaptation (LoRA) was used.</a:t>
            </a:r>
          </a:p>
          <a:p>
            <a:pPr marL="342900" lvl="0" indent="-285750">
              <a:buChar char="•"/>
            </a:pPr>
            <a:r>
              <a:rPr lang="en-US" sz="1800"/>
              <a:t>Base model name: xlm-roberta-base.</a:t>
            </a:r>
          </a:p>
          <a:p>
            <a:pPr marL="342900" lvl="0" indent="-285750">
              <a:buChar char="•"/>
            </a:pPr>
            <a:r>
              <a:rPr lang="en-US" sz="1800"/>
              <a:t>Training defaults: 3 epochs, batch size 8, learning rate 0.0002, and maximum sequence length 256.</a:t>
            </a:r>
          </a:p>
          <a:p>
            <a:pPr marL="342900" lvl="0" indent="-285750">
              <a:buChar char="•"/>
            </a:pPr>
            <a:r>
              <a:rPr lang="en-US" sz="1800"/>
              <a:t>Minimum samples for training: 20. Maximum posts used at a time: 1000.</a:t>
            </a:r>
          </a:p>
          <a:p>
            <a:pPr marL="342900" lvl="0" indent="-285750">
              <a:buChar char="•"/>
            </a:pPr>
            <a:r>
              <a:rPr lang="en-US" sz="1800"/>
              <a:t>User-specific adapter directories allow each user to train and use a separate LoRA adapter.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/>
          <p:nvPr/>
        </p:nvSpPr>
        <p:spPr>
          <a:xfrm>
            <a:off x="457200" y="228600"/>
            <a:ext cx="8229600" cy="685800"/>
          </a:xfrm>
        </p:spPr>
        <p:txBody>
          <a:bodyPr/>
          <a:lstStyle/>
          <a:p>
            <a:pPr algn="l"/>
            <a:r>
              <a:rPr lang="en-US" sz="2800" b="1" dirty="0"/>
              <a:t>Language and Data Preparation</a:t>
            </a:r>
          </a:p>
        </p:txBody>
      </p:sp>
      <p:sp>
        <p:nvSpPr>
          <p:cNvPr id="3" name="Content 2"/>
          <p:cNvSpPr txBox="1"/>
          <p:nvPr/>
        </p:nvSpPr>
        <p:spPr>
          <a:xfrm>
            <a:off x="685800" y="1371600"/>
            <a:ext cx="7772400" cy="4572000"/>
          </a:xfrm>
        </p:spPr>
        <p:txBody>
          <a:bodyPr wrap="square"/>
          <a:lstStyle/>
          <a:p>
            <a:pPr marL="342900" lvl="0" indent="-285750">
              <a:buChar char="•"/>
            </a:pPr>
            <a:r>
              <a:rPr lang="en-US" sz="1800"/>
              <a:t>The application was designed to support the Arabic language.</a:t>
            </a:r>
          </a:p>
          <a:p>
            <a:pPr marL="342900" lvl="0" indent="-285750">
              <a:buChar char="•"/>
            </a:pPr>
            <a:r>
              <a:rPr lang="en-US" sz="1800"/>
              <a:t>ChatGPT was used during the experimental preparation phase to help simulate user preferences and behavior scenarios.</a:t>
            </a:r>
          </a:p>
          <a:p>
            <a:pPr marL="342900" lvl="0" indent="-285750">
              <a:buChar char="•"/>
            </a:pPr>
            <a:r>
              <a:rPr lang="en-US" sz="1800"/>
              <a:t>Posts were collected from Kaggle and categorized into Recommended vs Unwanted.</a:t>
            </a:r>
          </a:p>
          <a:p>
            <a:pPr marL="342900" lvl="0" indent="-285750">
              <a:buChar char="•"/>
            </a:pPr>
            <a:r>
              <a:rPr lang="en-US" sz="1800"/>
              <a:t>Content categories included entertainment, sports, news, fashion and style, food and cooking, travel, home and decor, relationships, marketing, entrepreneurship, career advice, and industry insights.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2"/>
          <p:cNvSpPr txBox="1"/>
          <p:nvPr/>
        </p:nvSpPr>
        <p:spPr>
          <a:xfrm>
            <a:off x="685800" y="1371600"/>
            <a:ext cx="7772400" cy="4572000"/>
          </a:xfrm>
        </p:spPr>
        <p:txBody>
          <a:bodyPr wrap="square"/>
          <a:lstStyle/>
          <a:p>
            <a:pPr marL="342900" lvl="0" indent="-285750">
              <a:buChar char="•"/>
            </a:pPr>
            <a:endParaRPr lang="en-US" sz="180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84D9520-A55D-A848-83DC-2B786C484D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53799"/>
            <a:ext cx="9144000" cy="3750402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D137FD7D-CD5C-3548-823B-EED105953E89}"/>
              </a:ext>
            </a:extLst>
          </p:cNvPr>
          <p:cNvSpPr txBox="1"/>
          <p:nvPr/>
        </p:nvSpPr>
        <p:spPr>
          <a:xfrm>
            <a:off x="278165" y="261740"/>
            <a:ext cx="8229600" cy="685800"/>
          </a:xfrm>
        </p:spPr>
        <p:txBody>
          <a:bodyPr/>
          <a:lstStyle/>
          <a:p>
            <a:r>
              <a:rPr lang="en-US" sz="2800" dirty="0"/>
              <a:t>Data flow between platform backend and </a:t>
            </a:r>
            <a:r>
              <a:rPr lang="en-US" sz="2800" dirty="0" err="1"/>
              <a:t>mysql</a:t>
            </a:r>
            <a:endParaRPr lang="en-US" sz="2800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/>
          <p:nvPr/>
        </p:nvSpPr>
        <p:spPr>
          <a:xfrm>
            <a:off x="457200" y="228600"/>
            <a:ext cx="8229600" cy="685800"/>
          </a:xfrm>
        </p:spPr>
        <p:txBody>
          <a:bodyPr/>
          <a:lstStyle/>
          <a:p>
            <a:pPr algn="l"/>
            <a:r>
              <a:rPr lang="en-US" sz="2800" b="1"/>
              <a:t>Conclusion and Future Work</a:t>
            </a:r>
          </a:p>
        </p:txBody>
      </p:sp>
      <p:sp>
        <p:nvSpPr>
          <p:cNvPr id="3" name="Content 2"/>
          <p:cNvSpPr txBox="1"/>
          <p:nvPr/>
        </p:nvSpPr>
        <p:spPr>
          <a:xfrm>
            <a:off x="685800" y="1371600"/>
            <a:ext cx="7772400" cy="4572000"/>
          </a:xfrm>
        </p:spPr>
        <p:txBody>
          <a:bodyPr wrap="square"/>
          <a:lstStyle/>
          <a:p>
            <a:pPr marL="342900" lvl="0" indent="-285750">
              <a:buChar char="•"/>
            </a:pPr>
            <a:r>
              <a:rPr lang="en-US" sz="1800"/>
              <a:t>The recommendation framework can surface relevant posts and deprioritize unwanted content.</a:t>
            </a:r>
          </a:p>
          <a:p>
            <a:pPr marL="342900" lvl="0" indent="-285750">
              <a:buChar char="•"/>
            </a:pPr>
            <a:r>
              <a:rPr lang="en-US" sz="1800"/>
              <a:t>It provides a transparent alternative to conventional opaque recommendation models.</a:t>
            </a:r>
          </a:p>
          <a:p>
            <a:pPr marL="342900" lvl="0" indent="-285750">
              <a:buChar char="•"/>
            </a:pPr>
            <a:r>
              <a:rPr lang="en-US" sz="1800"/>
              <a:t>The work combines explicit feedback, lightweight learning, and cross-platform functionality.</a:t>
            </a:r>
          </a:p>
          <a:p>
            <a:pPr marL="342900" lvl="0" indent="-285750">
              <a:buChar char="•"/>
            </a:pPr>
            <a:r>
              <a:rPr lang="en-US" sz="1800"/>
              <a:t>Future work can strengthen personalization quality, privacy safeguards, and broader deployment.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/>
          <p:nvPr/>
        </p:nvSpPr>
        <p:spPr>
          <a:xfrm>
            <a:off x="213365" y="1088139"/>
            <a:ext cx="8229600" cy="685800"/>
          </a:xfrm>
        </p:spPr>
        <p:txBody>
          <a:bodyPr/>
          <a:lstStyle/>
          <a:p>
            <a:pPr algn="ctr"/>
            <a:r>
              <a:rPr lang="en-US" sz="2800" b="1" dirty="0"/>
              <a:t>Thank You &amp; Demo</a:t>
            </a:r>
          </a:p>
        </p:txBody>
      </p:sp>
      <p:sp>
        <p:nvSpPr>
          <p:cNvPr id="3" name="Content 2"/>
          <p:cNvSpPr txBox="1"/>
          <p:nvPr/>
        </p:nvSpPr>
        <p:spPr>
          <a:xfrm>
            <a:off x="670565" y="2648713"/>
            <a:ext cx="7772400" cy="4572000"/>
          </a:xfrm>
        </p:spPr>
        <p:txBody>
          <a:bodyPr wrap="square"/>
          <a:lstStyle/>
          <a:p>
            <a:r>
              <a:rPr lang="en-US" b="1" dirty="0"/>
              <a:t>Demo Overview:</a:t>
            </a:r>
            <a:endParaRPr lang="en-US" dirty="0"/>
          </a:p>
          <a:p>
            <a:r>
              <a:rPr lang="en-US" dirty="0"/>
              <a:t>Chrome Extension interaction </a:t>
            </a:r>
          </a:p>
          <a:p>
            <a:r>
              <a:rPr lang="en-US" dirty="0"/>
              <a:t>Labeling posts (Recommended / Unwanted) </a:t>
            </a:r>
          </a:p>
          <a:p>
            <a:r>
              <a:rPr lang="en-US" dirty="0"/>
              <a:t>Backend data flow (API &amp; Database) </a:t>
            </a:r>
          </a:p>
          <a:p>
            <a:r>
              <a:rPr lang="en-US" dirty="0"/>
              <a:t>Sample personalized recommendation output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88E176B-80B6-8944-B70C-DD76A3776B33}"/>
              </a:ext>
            </a:extLst>
          </p:cNvPr>
          <p:cNvSpPr txBox="1"/>
          <p:nvPr/>
        </p:nvSpPr>
        <p:spPr>
          <a:xfrm>
            <a:off x="213365" y="5769861"/>
            <a:ext cx="30187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 rtl="0"/>
            <a:r>
              <a:rPr lang="en-US" b="1" dirty="0"/>
              <a:t>Presenter:</a:t>
            </a:r>
            <a:r>
              <a:rPr lang="en-US" dirty="0"/>
              <a:t> </a:t>
            </a:r>
            <a:r>
              <a:rPr lang="en-US" dirty="0" err="1"/>
              <a:t>Odai</a:t>
            </a:r>
            <a:r>
              <a:rPr lang="en-US" dirty="0"/>
              <a:t> </a:t>
            </a:r>
            <a:r>
              <a:rPr lang="en-US" dirty="0" err="1"/>
              <a:t>Abdelbaky</a:t>
            </a:r>
            <a:br>
              <a:rPr lang="en-US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7007277"/>
      </p:ext>
    </p:extLst>
  </p:cSld>
  <p:clrMapOvr>
    <a:masterClrMapping/>
  </p:clrMapOvr>
</p:sld>
</file>

<file path=ppt/theme/theme1.xml><?xml version="1.0" encoding="utf-8"?>
<a:theme xmlns:a="http://schemas.openxmlformats.org/drawingml/2006/main" name="Droplet">
  <a:themeElements>
    <a:clrScheme name="Droplet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{F3D6E0DA-044B-BD43-B61F-1715151FE5AF}tf10001073</Template>
  <TotalTime>42</TotalTime>
  <Words>1322</Words>
  <Application>Microsoft Macintosh PowerPoint</Application>
  <PresentationFormat>On-screen Show (4:3)</PresentationFormat>
  <Paragraphs>109</Paragraphs>
  <Slides>23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6" baseType="lpstr">
      <vt:lpstr>Arial</vt:lpstr>
      <vt:lpstr>Tw Cen MT</vt:lpstr>
      <vt:lpstr>Droplet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Overall architecture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Thesis Presentation From Thesis Wording</dc:title>
  <dc:creator>OpenClaw</dc:creator>
  <cp:lastModifiedBy>عدي</cp:lastModifiedBy>
  <cp:revision>5</cp:revision>
  <cp:lastPrinted>2026-04-16T10:21:54Z</cp:lastPrinted>
  <dcterms:created xsi:type="dcterms:W3CDTF">2026-04-15T18:43:01Z</dcterms:created>
  <dcterms:modified xsi:type="dcterms:W3CDTF">2026-04-16T11:10:05Z</dcterms:modified>
</cp:coreProperties>
</file>