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8.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7.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slideLayouts/slideLayout20.xml" ContentType="application/vnd.openxmlformats-officedocument.presentationml.slideLayout+xml"/>
  <Override PartName="/ppt/notesSlides/notesSlide11.xml" ContentType="application/vnd.openxmlformats-officedocument.presentationml.notesSlide+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21.xml" ContentType="application/vnd.openxmlformats-officedocument.presentationml.slideLayout+xml"/>
  <Override PartName="/ppt/notesSlides/notesSlide9.xml" ContentType="application/vnd.openxmlformats-officedocument.presentationml.notesSlide+xml"/>
  <Override PartName="/ppt/notesSlides/notesSlide8.xml" ContentType="application/vnd.openxmlformats-officedocument.presentationml.notesSlide+xml"/>
  <Override PartName="/ppt/slideLayouts/slideLayout23.xml" ContentType="application/vnd.openxmlformats-officedocument.presentationml.slideLayout+xml"/>
  <Override PartName="/ppt/notesSlides/notesSlide4.xml" ContentType="application/vnd.openxmlformats-officedocument.presentationml.notesSlide+xml"/>
  <Override PartName="/ppt/slideLayouts/slideLayout22.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3.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notesSlides/notesSlide12.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notesSlides/notesSlide14.xml" ContentType="application/vnd.openxmlformats-officedocument.presentationml.notesSlide+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8"/>
  </p:notesMasterIdLst>
  <p:sldIdLst>
    <p:sldId id="670" r:id="rId2"/>
    <p:sldId id="671" r:id="rId3"/>
    <p:sldId id="586" r:id="rId4"/>
    <p:sldId id="630" r:id="rId5"/>
    <p:sldId id="547" r:id="rId6"/>
    <p:sldId id="545" r:id="rId7"/>
    <p:sldId id="546" r:id="rId8"/>
    <p:sldId id="631" r:id="rId9"/>
    <p:sldId id="550" r:id="rId10"/>
    <p:sldId id="632" r:id="rId11"/>
    <p:sldId id="633" r:id="rId12"/>
    <p:sldId id="634" r:id="rId13"/>
    <p:sldId id="635" r:id="rId14"/>
    <p:sldId id="636" r:id="rId15"/>
    <p:sldId id="637" r:id="rId16"/>
    <p:sldId id="556" r:id="rId17"/>
    <p:sldId id="638" r:id="rId18"/>
    <p:sldId id="639" r:id="rId19"/>
    <p:sldId id="642" r:id="rId20"/>
    <p:sldId id="640" r:id="rId21"/>
    <p:sldId id="643" r:id="rId22"/>
    <p:sldId id="644" r:id="rId23"/>
    <p:sldId id="645" r:id="rId24"/>
    <p:sldId id="646" r:id="rId25"/>
    <p:sldId id="648" r:id="rId26"/>
    <p:sldId id="649" r:id="rId27"/>
    <p:sldId id="650" r:id="rId28"/>
    <p:sldId id="652" r:id="rId29"/>
    <p:sldId id="651" r:id="rId30"/>
    <p:sldId id="653" r:id="rId31"/>
    <p:sldId id="654" r:id="rId32"/>
    <p:sldId id="655" r:id="rId33"/>
    <p:sldId id="659" r:id="rId34"/>
    <p:sldId id="657" r:id="rId35"/>
    <p:sldId id="660" r:id="rId36"/>
    <p:sldId id="658" r:id="rId37"/>
    <p:sldId id="661" r:id="rId38"/>
    <p:sldId id="662" r:id="rId39"/>
    <p:sldId id="663" r:id="rId40"/>
    <p:sldId id="664" r:id="rId41"/>
    <p:sldId id="665" r:id="rId42"/>
    <p:sldId id="667" r:id="rId43"/>
    <p:sldId id="668" r:id="rId44"/>
    <p:sldId id="669" r:id="rId45"/>
    <p:sldId id="48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70"/>
            <p14:sldId id="671"/>
            <p14:sldId id="586"/>
            <p14:sldId id="630"/>
            <p14:sldId id="547"/>
            <p14:sldId id="545"/>
            <p14:sldId id="546"/>
            <p14:sldId id="631"/>
            <p14:sldId id="550"/>
            <p14:sldId id="632"/>
            <p14:sldId id="633"/>
            <p14:sldId id="634"/>
            <p14:sldId id="635"/>
            <p14:sldId id="636"/>
            <p14:sldId id="637"/>
            <p14:sldId id="556"/>
            <p14:sldId id="638"/>
            <p14:sldId id="639"/>
            <p14:sldId id="642"/>
            <p14:sldId id="640"/>
            <p14:sldId id="643"/>
            <p14:sldId id="644"/>
            <p14:sldId id="645"/>
            <p14:sldId id="646"/>
            <p14:sldId id="648"/>
            <p14:sldId id="649"/>
            <p14:sldId id="650"/>
            <p14:sldId id="652"/>
            <p14:sldId id="651"/>
            <p14:sldId id="653"/>
            <p14:sldId id="654"/>
            <p14:sldId id="655"/>
            <p14:sldId id="659"/>
            <p14:sldId id="657"/>
            <p14:sldId id="660"/>
            <p14:sldId id="658"/>
            <p14:sldId id="661"/>
            <p14:sldId id="662"/>
            <p14:sldId id="663"/>
            <p14:sldId id="664"/>
            <p14:sldId id="665"/>
            <p14:sldId id="667"/>
            <p14:sldId id="668"/>
            <p14:sldId id="669"/>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88784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907017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548769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112110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27748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289780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59724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105738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119985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691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0015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3950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8235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9959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1077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35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355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2653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4274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39643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221523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01617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508080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9369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7492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25580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6513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9435434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23.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2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smtClean="0"/>
              <a:t>MGM323</a:t>
            </a:r>
            <a:endParaRPr lang="en-US" dirty="0"/>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1062419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4</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805541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554545"/>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Wise </a:t>
            </a:r>
            <a:r>
              <a:rPr lang="en-US" sz="3200" b="1" dirty="0" smtClean="0">
                <a:solidFill>
                  <a:schemeClr val="bg2">
                    <a:lumMod val="25000"/>
                  </a:schemeClr>
                </a:solidFill>
              </a:rPr>
              <a:t>leadership</a:t>
            </a:r>
          </a:p>
          <a:p>
            <a:pPr marL="457200" indent="-457200">
              <a:buFont typeface="Wingdings" panose="05000000000000000000" pitchFamily="2" charset="2"/>
              <a:buChar char="Ø"/>
            </a:pPr>
            <a:r>
              <a:rPr lang="en-US" sz="3200" b="1" dirty="0" smtClean="0">
                <a:solidFill>
                  <a:schemeClr val="bg2">
                    <a:lumMod val="25000"/>
                  </a:schemeClr>
                </a:solidFill>
              </a:rPr>
              <a:t>The </a:t>
            </a:r>
            <a:r>
              <a:rPr lang="en-US" sz="3200" b="1" dirty="0">
                <a:solidFill>
                  <a:schemeClr val="bg2">
                    <a:lumMod val="25000"/>
                  </a:schemeClr>
                </a:solidFill>
              </a:rPr>
              <a:t>roles that leaders </a:t>
            </a:r>
            <a:r>
              <a:rPr lang="en-US" sz="3200" b="1" dirty="0" smtClean="0">
                <a:solidFill>
                  <a:schemeClr val="bg2">
                    <a:lumMod val="25000"/>
                  </a:schemeClr>
                </a:solidFill>
              </a:rPr>
              <a:t>play</a:t>
            </a:r>
          </a:p>
          <a:p>
            <a:pPr marL="457200" indent="-457200">
              <a:buFont typeface="Wingdings" panose="05000000000000000000" pitchFamily="2" charset="2"/>
              <a:buChar char="Ø"/>
            </a:pPr>
            <a:r>
              <a:rPr lang="en-US" sz="3200" b="1" dirty="0" smtClean="0">
                <a:solidFill>
                  <a:schemeClr val="bg2">
                    <a:lumMod val="25000"/>
                  </a:schemeClr>
                </a:solidFill>
              </a:rPr>
              <a:t>Leadership </a:t>
            </a:r>
            <a:r>
              <a:rPr lang="en-US" sz="3200" b="1" dirty="0">
                <a:solidFill>
                  <a:schemeClr val="bg2">
                    <a:lumMod val="25000"/>
                  </a:schemeClr>
                </a:solidFill>
              </a:rPr>
              <a:t>styles, qualities and </a:t>
            </a:r>
            <a:r>
              <a:rPr lang="en-US" sz="3200" b="1" dirty="0" smtClean="0">
                <a:solidFill>
                  <a:schemeClr val="bg2">
                    <a:lumMod val="25000"/>
                  </a:schemeClr>
                </a:solidFill>
              </a:rPr>
              <a:t>skills</a:t>
            </a:r>
          </a:p>
          <a:p>
            <a:pPr marL="457200" indent="-457200">
              <a:buFont typeface="Wingdings" panose="05000000000000000000" pitchFamily="2" charset="2"/>
              <a:buChar char="Ø"/>
            </a:pPr>
            <a:r>
              <a:rPr lang="en-US" sz="3200" b="1" dirty="0" smtClean="0">
                <a:solidFill>
                  <a:schemeClr val="bg2">
                    <a:lumMod val="25000"/>
                  </a:schemeClr>
                </a:solidFill>
              </a:rPr>
              <a:t>Different </a:t>
            </a:r>
            <a:r>
              <a:rPr lang="en-US" sz="3200" b="1" dirty="0">
                <a:solidFill>
                  <a:schemeClr val="bg2">
                    <a:lumMod val="25000"/>
                  </a:schemeClr>
                </a:solidFill>
              </a:rPr>
              <a:t>leadership for different </a:t>
            </a:r>
            <a:r>
              <a:rPr lang="en-US" sz="3200" b="1" dirty="0" smtClean="0">
                <a:solidFill>
                  <a:schemeClr val="bg2">
                    <a:lumMod val="25000"/>
                  </a:schemeClr>
                </a:solidFill>
              </a:rPr>
              <a:t>people</a:t>
            </a:r>
          </a:p>
        </p:txBody>
      </p:sp>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Wise </a:t>
            </a:r>
            <a:r>
              <a:rPr lang="en-US" sz="2800" dirty="0" smtClean="0">
                <a:solidFill>
                  <a:schemeClr val="bg2">
                    <a:lumMod val="25000"/>
                  </a:schemeClr>
                </a:solidFill>
              </a:rPr>
              <a:t>leadership</a:t>
            </a:r>
          </a:p>
          <a:p>
            <a:pPr marL="457200" indent="-457200">
              <a:buFont typeface="Wingdings" panose="05000000000000000000" pitchFamily="2" charset="2"/>
              <a:buChar char="Ø"/>
            </a:pPr>
            <a:r>
              <a:rPr lang="en-US" sz="2800" dirty="0" smtClean="0">
                <a:solidFill>
                  <a:schemeClr val="bg2">
                    <a:lumMod val="25000"/>
                  </a:schemeClr>
                </a:solidFill>
              </a:rPr>
              <a:t>The </a:t>
            </a:r>
            <a:r>
              <a:rPr lang="en-US" sz="2800" dirty="0">
                <a:solidFill>
                  <a:schemeClr val="bg2">
                    <a:lumMod val="25000"/>
                  </a:schemeClr>
                </a:solidFill>
              </a:rPr>
              <a:t>roles that leaders </a:t>
            </a:r>
            <a:r>
              <a:rPr lang="en-US" sz="2800" dirty="0" smtClean="0">
                <a:solidFill>
                  <a:schemeClr val="bg2">
                    <a:lumMod val="25000"/>
                  </a:schemeClr>
                </a:solidFill>
              </a:rPr>
              <a:t>play</a:t>
            </a:r>
          </a:p>
          <a:p>
            <a:pPr marL="457200" indent="-457200">
              <a:buFont typeface="Wingdings" panose="05000000000000000000" pitchFamily="2" charset="2"/>
              <a:buChar char="Ø"/>
            </a:pPr>
            <a:r>
              <a:rPr lang="en-US" sz="2800" dirty="0" smtClean="0">
                <a:solidFill>
                  <a:schemeClr val="bg2">
                    <a:lumMod val="25000"/>
                  </a:schemeClr>
                </a:solidFill>
              </a:rPr>
              <a:t>Leadership </a:t>
            </a:r>
            <a:r>
              <a:rPr lang="en-US" sz="2800" dirty="0">
                <a:solidFill>
                  <a:schemeClr val="bg2">
                    <a:lumMod val="25000"/>
                  </a:schemeClr>
                </a:solidFill>
              </a:rPr>
              <a:t>styles, qualities and </a:t>
            </a:r>
            <a:r>
              <a:rPr lang="en-US" sz="2800" dirty="0" smtClean="0">
                <a:solidFill>
                  <a:schemeClr val="bg2">
                    <a:lumMod val="25000"/>
                  </a:schemeClr>
                </a:solidFill>
              </a:rPr>
              <a:t>skills</a:t>
            </a:r>
          </a:p>
          <a:p>
            <a:pPr marL="457200" indent="-457200">
              <a:buFont typeface="Wingdings" panose="05000000000000000000" pitchFamily="2" charset="2"/>
              <a:buChar char="Ø"/>
            </a:pPr>
            <a:r>
              <a:rPr lang="en-US" sz="2800" dirty="0" smtClean="0">
                <a:solidFill>
                  <a:schemeClr val="bg2">
                    <a:lumMod val="25000"/>
                  </a:schemeClr>
                </a:solidFill>
              </a:rPr>
              <a:t>Different </a:t>
            </a:r>
            <a:r>
              <a:rPr lang="en-US" sz="2800" dirty="0">
                <a:solidFill>
                  <a:schemeClr val="bg2">
                    <a:lumMod val="25000"/>
                  </a:schemeClr>
                </a:solidFill>
              </a:rPr>
              <a:t>leadership for different </a:t>
            </a:r>
            <a:r>
              <a:rPr lang="en-US" sz="2800" dirty="0" smtClean="0">
                <a:solidFill>
                  <a:schemeClr val="bg2">
                    <a:lumMod val="25000"/>
                  </a:schemeClr>
                </a:solidFill>
              </a:rPr>
              <a:t>people</a:t>
            </a:r>
          </a:p>
        </p:txBody>
      </p:sp>
    </p:spTree>
    <p:extLst>
      <p:ext uri="{BB962C8B-B14F-4D97-AF65-F5344CB8AC3E}">
        <p14:creationId xmlns:p14="http://schemas.microsoft.com/office/powerpoint/2010/main" val="1143967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5160209" y="1460517"/>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2743199" y="2551300"/>
            <a:ext cx="8947919" cy="2677656"/>
          </a:xfrm>
          <a:prstGeom prst="rect">
            <a:avLst/>
          </a:prstGeom>
          <a:noFill/>
        </p:spPr>
        <p:txBody>
          <a:bodyPr wrap="square" rtlCol="0">
            <a:spAutoFit/>
          </a:bodyPr>
          <a:lstStyle/>
          <a:p>
            <a:pPr algn="ctr"/>
            <a:r>
              <a:rPr lang="en-US" sz="2400" b="1" dirty="0" smtClean="0">
                <a:solidFill>
                  <a:schemeClr val="bg2">
                    <a:lumMod val="25000"/>
                  </a:schemeClr>
                </a:solidFill>
              </a:rPr>
              <a:t>This subject is about making sense of</a:t>
            </a:r>
            <a:r>
              <a:rPr lang="ar-EG" sz="2400" b="1" dirty="0" smtClean="0">
                <a:solidFill>
                  <a:schemeClr val="bg2">
                    <a:lumMod val="25000"/>
                  </a:schemeClr>
                </a:solidFill>
              </a:rPr>
              <a:t> </a:t>
            </a:r>
            <a:r>
              <a:rPr lang="en-US" sz="2400" b="1" dirty="0" smtClean="0">
                <a:solidFill>
                  <a:schemeClr val="bg2">
                    <a:lumMod val="25000"/>
                  </a:schemeClr>
                </a:solidFill>
              </a:rPr>
              <a:t>change management. The world we live in continues to change at an intense</a:t>
            </a:r>
            <a:r>
              <a:rPr lang="ar-EG" sz="2400" b="1" dirty="0" smtClean="0">
                <a:solidFill>
                  <a:schemeClr val="bg2">
                    <a:lumMod val="25000"/>
                  </a:schemeClr>
                </a:solidFill>
              </a:rPr>
              <a:t> </a:t>
            </a:r>
            <a:r>
              <a:rPr lang="en-US" sz="2400" b="1" dirty="0" smtClean="0">
                <a:solidFill>
                  <a:schemeClr val="bg2">
                    <a:lumMod val="25000"/>
                  </a:schemeClr>
                </a:solidFill>
              </a:rPr>
              <a:t>rate. Not a day goes by, it seems, without</a:t>
            </a:r>
            <a:r>
              <a:rPr lang="ar-EG" sz="2400" b="1" dirty="0" smtClean="0">
                <a:solidFill>
                  <a:schemeClr val="bg2">
                    <a:lumMod val="25000"/>
                  </a:schemeClr>
                </a:solidFill>
              </a:rPr>
              <a:t> </a:t>
            </a:r>
            <a:r>
              <a:rPr lang="en-US" sz="2400" b="1" dirty="0" smtClean="0">
                <a:solidFill>
                  <a:schemeClr val="bg2">
                    <a:lumMod val="25000"/>
                  </a:schemeClr>
                </a:solidFill>
              </a:rPr>
              <a:t>another important discovery or</a:t>
            </a:r>
            <a:r>
              <a:rPr lang="ar-EG" sz="2400" b="1" dirty="0" smtClean="0">
                <a:solidFill>
                  <a:schemeClr val="bg2">
                    <a:lumMod val="25000"/>
                  </a:schemeClr>
                </a:solidFill>
              </a:rPr>
              <a:t> </a:t>
            </a:r>
            <a:r>
              <a:rPr lang="en-US" sz="2400" b="1" dirty="0" smtClean="0">
                <a:solidFill>
                  <a:schemeClr val="bg2">
                    <a:lumMod val="25000"/>
                  </a:schemeClr>
                </a:solidFill>
              </a:rPr>
              <a:t>boundary-pushing invention in the</a:t>
            </a:r>
            <a:r>
              <a:rPr lang="ar-EG" sz="2400" b="1" dirty="0" smtClean="0">
                <a:solidFill>
                  <a:schemeClr val="bg2">
                    <a:lumMod val="25000"/>
                  </a:schemeClr>
                </a:solidFill>
              </a:rPr>
              <a:t> </a:t>
            </a:r>
            <a:r>
              <a:rPr lang="en-US" sz="2400" b="1" dirty="0" smtClean="0">
                <a:solidFill>
                  <a:schemeClr val="bg2">
                    <a:lumMod val="25000"/>
                  </a:schemeClr>
                </a:solidFill>
              </a:rPr>
              <a:t>scientific fields. The economics of globalization</a:t>
            </a:r>
            <a:r>
              <a:rPr lang="ar-EG" sz="2400" b="1" dirty="0" smtClean="0">
                <a:solidFill>
                  <a:schemeClr val="bg2">
                    <a:lumMod val="25000"/>
                  </a:schemeClr>
                </a:solidFill>
              </a:rPr>
              <a:t> </a:t>
            </a:r>
            <a:r>
              <a:rPr lang="en-US" sz="2400" b="1" dirty="0" smtClean="0">
                <a:solidFill>
                  <a:schemeClr val="bg2">
                    <a:lumMod val="25000"/>
                  </a:schemeClr>
                </a:solidFill>
              </a:rPr>
              <a:t>seems to dominate much of our</a:t>
            </a:r>
            <a:r>
              <a:rPr lang="ar-EG" sz="2400" b="1" dirty="0" smtClean="0">
                <a:solidFill>
                  <a:schemeClr val="bg2">
                    <a:lumMod val="25000"/>
                  </a:schemeClr>
                </a:solidFill>
              </a:rPr>
              <a:t> </a:t>
            </a:r>
            <a:r>
              <a:rPr lang="en-US" sz="2400" b="1" dirty="0" smtClean="0">
                <a:solidFill>
                  <a:schemeClr val="bg2">
                    <a:lumMod val="25000"/>
                  </a:schemeClr>
                </a:solidFill>
              </a:rPr>
              <a:t>political and corporate thinking, while</a:t>
            </a:r>
            <a:r>
              <a:rPr lang="ar-EG" sz="2400" b="1" dirty="0" smtClean="0">
                <a:solidFill>
                  <a:schemeClr val="bg2">
                    <a:lumMod val="25000"/>
                  </a:schemeClr>
                </a:solidFill>
              </a:rPr>
              <a:t> </a:t>
            </a:r>
            <a:r>
              <a:rPr lang="en-US" sz="2400" b="1" dirty="0" smtClean="0">
                <a:solidFill>
                  <a:schemeClr val="bg2">
                    <a:lumMod val="25000"/>
                  </a:schemeClr>
                </a:solidFill>
              </a:rPr>
              <a:t>the shadow side of globalization– develops at an equally alarming pace.</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smtClean="0">
                <a:solidFill>
                  <a:schemeClr val="bg2">
                    <a:lumMod val="25000"/>
                  </a:schemeClr>
                </a:solidFill>
              </a:rPr>
              <a:t>1 </a:t>
            </a:r>
            <a:r>
              <a:rPr lang="en-US" sz="2400" b="1" dirty="0">
                <a:solidFill>
                  <a:schemeClr val="bg2">
                    <a:lumMod val="25000"/>
                  </a:schemeClr>
                </a:solidFill>
              </a:rPr>
              <a:t>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endParaRPr lang="en-US" sz="3200" b="1" i="1" u="sng" dirty="0" smtClean="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r>
              <a:rPr lang="en-US" sz="2400" dirty="0" smtClean="0">
                <a:solidFill>
                  <a:schemeClr val="bg2">
                    <a:lumMod val="25000"/>
                  </a:schemeClr>
                </a:solidFill>
              </a:rPr>
              <a:t>?</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Wise </a:t>
            </a:r>
            <a:r>
              <a:rPr lang="en-US" sz="3200" b="1" dirty="0" smtClean="0">
                <a:solidFill>
                  <a:schemeClr val="bg2">
                    <a:lumMod val="25000"/>
                  </a:schemeClr>
                </a:solidFill>
              </a:rPr>
              <a:t>leadership</a:t>
            </a:r>
          </a:p>
          <a:p>
            <a:pPr marL="457200" indent="-457200">
              <a:buFont typeface="Wingdings" panose="05000000000000000000" pitchFamily="2" charset="2"/>
              <a:buChar char="Ø"/>
            </a:pPr>
            <a:r>
              <a:rPr lang="en-US" sz="2800" dirty="0">
                <a:solidFill>
                  <a:schemeClr val="bg2">
                    <a:lumMod val="25000"/>
                  </a:schemeClr>
                </a:solidFill>
              </a:rPr>
              <a:t>The roles that leaders play</a:t>
            </a:r>
          </a:p>
          <a:p>
            <a:pPr marL="457200" indent="-457200">
              <a:buFont typeface="Wingdings" panose="05000000000000000000" pitchFamily="2" charset="2"/>
              <a:buChar char="Ø"/>
            </a:pPr>
            <a:r>
              <a:rPr lang="en-US" sz="2800" dirty="0">
                <a:solidFill>
                  <a:schemeClr val="bg2">
                    <a:lumMod val="25000"/>
                  </a:schemeClr>
                </a:solidFill>
              </a:rPr>
              <a:t>Leadership styles, qualities and skills</a:t>
            </a:r>
          </a:p>
          <a:p>
            <a:pPr marL="457200" indent="-457200">
              <a:buFont typeface="Wingdings" panose="05000000000000000000" pitchFamily="2" charset="2"/>
              <a:buChar char="Ø"/>
            </a:pPr>
            <a:r>
              <a:rPr lang="en-US" sz="2800" dirty="0">
                <a:solidFill>
                  <a:schemeClr val="bg2">
                    <a:lumMod val="25000"/>
                  </a:schemeClr>
                </a:solidFill>
              </a:rPr>
              <a:t>Different leadership for different </a:t>
            </a:r>
            <a:r>
              <a:rPr lang="en-US" sz="2800" dirty="0" smtClean="0">
                <a:solidFill>
                  <a:schemeClr val="bg2">
                    <a:lumMod val="25000"/>
                  </a:schemeClr>
                </a:solidFill>
              </a:rPr>
              <a:t>people</a:t>
            </a:r>
            <a:endParaRPr lang="en-US" sz="2800" dirty="0">
              <a:solidFill>
                <a:schemeClr val="bg2">
                  <a:lumMod val="25000"/>
                </a:schemeClr>
              </a:solidFill>
            </a:endParaRPr>
          </a:p>
        </p:txBody>
      </p:sp>
    </p:spTree>
    <p:extLst>
      <p:ext uri="{BB962C8B-B14F-4D97-AF65-F5344CB8AC3E}">
        <p14:creationId xmlns:p14="http://schemas.microsoft.com/office/powerpoint/2010/main" val="1006898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VISIONARY LEADERSHIP</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786744"/>
            <a:ext cx="8630096" cy="3108543"/>
          </a:xfrm>
          <a:prstGeom prst="rect">
            <a:avLst/>
          </a:prstGeom>
          <a:noFill/>
        </p:spPr>
        <p:txBody>
          <a:bodyPr wrap="square" rtlCol="0">
            <a:spAutoFit/>
          </a:bodyPr>
          <a:lstStyle/>
          <a:p>
            <a:pPr algn="ctr"/>
            <a:r>
              <a:rPr lang="en-US" sz="2800" b="1" dirty="0">
                <a:solidFill>
                  <a:schemeClr val="bg2">
                    <a:lumMod val="25000"/>
                  </a:schemeClr>
                </a:solidFill>
                <a:effectLst>
                  <a:outerShdw blurRad="38100" dist="38100" dir="2700000" algn="tl">
                    <a:srgbClr val="000000">
                      <a:alpha val="43137"/>
                    </a:srgbClr>
                  </a:outerShdw>
                </a:effectLst>
              </a:rPr>
              <a:t>The first basic ingredient of leadership is a guiding vision. The leader has a clear idea of what he wants to do – professionally and personally – and the strength to persist in the face of setbacks, even failures. Unless you know where you are going, and why, you cannot possibly get there.</a:t>
            </a:r>
          </a:p>
          <a:p>
            <a:pPr algn="ctr"/>
            <a:r>
              <a:rPr lang="en-US" sz="2800" b="1" dirty="0">
                <a:solidFill>
                  <a:schemeClr val="bg2">
                    <a:lumMod val="25000"/>
                  </a:schemeClr>
                </a:solidFill>
                <a:effectLst>
                  <a:outerShdw blurRad="38100" dist="38100" dir="2700000" algn="tl">
                    <a:srgbClr val="000000">
                      <a:alpha val="43137"/>
                    </a:srgbClr>
                  </a:outerShdw>
                </a:effectLst>
              </a:rPr>
              <a:t>Warren </a:t>
            </a:r>
            <a:r>
              <a:rPr lang="en-US" sz="2800" b="1" dirty="0" err="1">
                <a:solidFill>
                  <a:schemeClr val="bg2">
                    <a:lumMod val="25000"/>
                  </a:schemeClr>
                </a:solidFill>
                <a:effectLst>
                  <a:outerShdw blurRad="38100" dist="38100" dir="2700000" algn="tl">
                    <a:srgbClr val="000000">
                      <a:alpha val="43137"/>
                    </a:srgbClr>
                  </a:outerShdw>
                </a:effectLst>
              </a:rPr>
              <a:t>Bennis</a:t>
            </a:r>
            <a:r>
              <a:rPr lang="en-US" sz="2800" b="1" dirty="0">
                <a:solidFill>
                  <a:schemeClr val="bg2">
                    <a:lumMod val="25000"/>
                  </a:schemeClr>
                </a:solidFill>
                <a:effectLst>
                  <a:outerShdw blurRad="38100" dist="38100" dir="2700000" algn="tl">
                    <a:srgbClr val="000000">
                      <a:alpha val="43137"/>
                    </a:srgbClr>
                  </a:outerShdw>
                </a:effectLst>
              </a:rPr>
              <a:t> (1994)</a:t>
            </a:r>
            <a:endParaRPr lang="en-US" sz="2800" b="1" dirty="0">
              <a:solidFill>
                <a:schemeClr val="bg2">
                  <a:lumMod val="2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VISIONARY LEADERSHIP</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3431" y="2434592"/>
            <a:ext cx="8630096" cy="3970318"/>
          </a:xfrm>
          <a:prstGeom prst="rect">
            <a:avLst/>
          </a:prstGeom>
          <a:noFill/>
        </p:spPr>
        <p:txBody>
          <a:bodyPr wrap="square" rtlCol="0">
            <a:spAutoFit/>
          </a:bodyPr>
          <a:lstStyle/>
          <a:p>
            <a:r>
              <a:rPr lang="en-US" sz="2800" b="1" dirty="0">
                <a:solidFill>
                  <a:schemeClr val="bg2">
                    <a:lumMod val="25000"/>
                  </a:schemeClr>
                </a:solidFill>
              </a:rPr>
              <a:t>The top five characteristics that emerged through a typical discussion of these significant leaders were</a:t>
            </a:r>
            <a:r>
              <a:rPr lang="en-US" sz="2800" b="1" dirty="0" smtClean="0">
                <a:solidFill>
                  <a:schemeClr val="bg2">
                    <a:lumMod val="25000"/>
                  </a:schemeClr>
                </a:solidFill>
              </a:rPr>
              <a:t>:</a:t>
            </a:r>
          </a:p>
          <a:p>
            <a:endParaRPr lang="en-US" sz="2800" b="1" dirty="0">
              <a:solidFill>
                <a:schemeClr val="bg2">
                  <a:lumMod val="25000"/>
                </a:schemeClr>
              </a:solidFill>
            </a:endParaRPr>
          </a:p>
          <a:p>
            <a:pPr marL="457200" indent="-457200">
              <a:buFont typeface="+mj-lt"/>
              <a:buAutoNum type="arabicParenR"/>
            </a:pPr>
            <a:r>
              <a:rPr lang="en-US" sz="2400" dirty="0">
                <a:solidFill>
                  <a:schemeClr val="bg2">
                    <a:lumMod val="25000"/>
                  </a:schemeClr>
                </a:solidFill>
              </a:rPr>
              <a:t>C</a:t>
            </a:r>
            <a:r>
              <a:rPr lang="en-US" sz="2400" dirty="0" smtClean="0">
                <a:solidFill>
                  <a:schemeClr val="bg2">
                    <a:lumMod val="25000"/>
                  </a:schemeClr>
                </a:solidFill>
              </a:rPr>
              <a:t>lear </a:t>
            </a:r>
            <a:r>
              <a:rPr lang="en-US" sz="2400" dirty="0">
                <a:solidFill>
                  <a:schemeClr val="bg2">
                    <a:lumMod val="25000"/>
                  </a:schemeClr>
                </a:solidFill>
              </a:rPr>
              <a:t>vision;</a:t>
            </a:r>
          </a:p>
          <a:p>
            <a:pPr marL="457200" indent="-457200">
              <a:buFont typeface="+mj-lt"/>
              <a:buAutoNum type="arabicParenR"/>
            </a:pPr>
            <a:r>
              <a:rPr lang="en-US" sz="2400" dirty="0">
                <a:solidFill>
                  <a:schemeClr val="bg2">
                    <a:lumMod val="25000"/>
                  </a:schemeClr>
                </a:solidFill>
              </a:rPr>
              <a:t>D</a:t>
            </a:r>
            <a:r>
              <a:rPr lang="en-US" sz="2400" dirty="0" smtClean="0">
                <a:solidFill>
                  <a:schemeClr val="bg2">
                    <a:lumMod val="25000"/>
                  </a:schemeClr>
                </a:solidFill>
              </a:rPr>
              <a:t>etermination</a:t>
            </a:r>
            <a:r>
              <a:rPr lang="en-US" sz="2400" dirty="0">
                <a:solidFill>
                  <a:schemeClr val="bg2">
                    <a:lumMod val="25000"/>
                  </a:schemeClr>
                </a:solidFill>
              </a:rPr>
              <a:t>;</a:t>
            </a:r>
          </a:p>
          <a:p>
            <a:pPr marL="457200" indent="-457200">
              <a:buFont typeface="+mj-lt"/>
              <a:buAutoNum type="arabicParenR"/>
            </a:pPr>
            <a:r>
              <a:rPr lang="en-US" sz="2400" dirty="0">
                <a:solidFill>
                  <a:schemeClr val="bg2">
                    <a:lumMod val="25000"/>
                  </a:schemeClr>
                </a:solidFill>
              </a:rPr>
              <a:t>G</a:t>
            </a:r>
            <a:r>
              <a:rPr lang="en-US" sz="2400" dirty="0" smtClean="0">
                <a:solidFill>
                  <a:schemeClr val="bg2">
                    <a:lumMod val="25000"/>
                  </a:schemeClr>
                </a:solidFill>
              </a:rPr>
              <a:t>reat </a:t>
            </a:r>
            <a:r>
              <a:rPr lang="en-US" sz="2400" dirty="0">
                <a:solidFill>
                  <a:schemeClr val="bg2">
                    <a:lumMod val="25000"/>
                  </a:schemeClr>
                </a:solidFill>
              </a:rPr>
              <a:t>speaker, great presence;</a:t>
            </a:r>
          </a:p>
          <a:p>
            <a:pPr marL="457200" indent="-457200">
              <a:buFont typeface="+mj-lt"/>
              <a:buAutoNum type="arabicParenR"/>
            </a:pPr>
            <a:r>
              <a:rPr lang="en-US" sz="2400" dirty="0">
                <a:solidFill>
                  <a:schemeClr val="bg2">
                    <a:lumMod val="25000"/>
                  </a:schemeClr>
                </a:solidFill>
              </a:rPr>
              <a:t>T</a:t>
            </a:r>
            <a:r>
              <a:rPr lang="en-US" sz="2400" dirty="0" smtClean="0">
                <a:solidFill>
                  <a:schemeClr val="bg2">
                    <a:lumMod val="25000"/>
                  </a:schemeClr>
                </a:solidFill>
              </a:rPr>
              <a:t>ough </a:t>
            </a:r>
            <a:r>
              <a:rPr lang="en-US" sz="2400" dirty="0">
                <a:solidFill>
                  <a:schemeClr val="bg2">
                    <a:lumMod val="25000"/>
                  </a:schemeClr>
                </a:solidFill>
              </a:rPr>
              <a:t>when needed; </a:t>
            </a:r>
          </a:p>
          <a:p>
            <a:pPr marL="457200" indent="-457200">
              <a:buFont typeface="+mj-lt"/>
              <a:buAutoNum type="arabicParenR"/>
            </a:pPr>
            <a:r>
              <a:rPr lang="en-US" sz="2400" dirty="0">
                <a:solidFill>
                  <a:schemeClr val="bg2">
                    <a:lumMod val="25000"/>
                  </a:schemeClr>
                </a:solidFill>
              </a:rPr>
              <a:t>A</a:t>
            </a:r>
            <a:r>
              <a:rPr lang="en-US" sz="2400" dirty="0" smtClean="0">
                <a:solidFill>
                  <a:schemeClr val="bg2">
                    <a:lumMod val="25000"/>
                  </a:schemeClr>
                </a:solidFill>
              </a:rPr>
              <a:t>ble </a:t>
            </a:r>
            <a:r>
              <a:rPr lang="en-US" sz="2400" dirty="0">
                <a:solidFill>
                  <a:schemeClr val="bg2">
                    <a:lumMod val="25000"/>
                  </a:schemeClr>
                </a:solidFill>
              </a:rPr>
              <a:t>to stand alone</a:t>
            </a:r>
            <a:r>
              <a:rPr lang="en-US" sz="2400" dirty="0" smtClean="0">
                <a:solidFill>
                  <a:schemeClr val="bg2">
                    <a:lumMod val="25000"/>
                  </a:schemeClr>
                </a:solidFill>
              </a:rPr>
              <a:t>.</a:t>
            </a:r>
          </a:p>
          <a:p>
            <a:endParaRPr lang="en-US" sz="2400" dirty="0">
              <a:solidFill>
                <a:schemeClr val="bg2">
                  <a:lumMod val="25000"/>
                </a:schemeClr>
              </a:solidFill>
            </a:endParaRPr>
          </a:p>
          <a:p>
            <a:r>
              <a:rPr lang="en-US" sz="2400" dirty="0">
                <a:solidFill>
                  <a:schemeClr val="bg2">
                    <a:lumMod val="25000"/>
                  </a:schemeClr>
                </a:solidFill>
              </a:rPr>
              <a:t>Cameron Change Consultancy data, 2002</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39885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a:solidFill>
                  <a:schemeClr val="bg2">
                    <a:lumMod val="25000"/>
                  </a:schemeClr>
                </a:solidFill>
              </a:rPr>
              <a:t>VISIONARY LEADERSHIP</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3431" y="2434592"/>
            <a:ext cx="8630096" cy="2677656"/>
          </a:xfrm>
          <a:prstGeom prst="rect">
            <a:avLst/>
          </a:prstGeom>
          <a:noFill/>
        </p:spPr>
        <p:txBody>
          <a:bodyPr wrap="square" rtlCol="0">
            <a:spAutoFit/>
          </a:bodyPr>
          <a:lstStyle/>
          <a:p>
            <a:r>
              <a:rPr lang="en-US" sz="2800" b="1" dirty="0">
                <a:solidFill>
                  <a:schemeClr val="bg2">
                    <a:lumMod val="25000"/>
                  </a:schemeClr>
                </a:solidFill>
              </a:rPr>
              <a:t>Warren </a:t>
            </a:r>
            <a:r>
              <a:rPr lang="en-US" sz="2800" b="1" dirty="0" err="1">
                <a:solidFill>
                  <a:schemeClr val="bg2">
                    <a:lumMod val="25000"/>
                  </a:schemeClr>
                </a:solidFill>
              </a:rPr>
              <a:t>Bennis</a:t>
            </a:r>
            <a:r>
              <a:rPr lang="en-US" sz="2800" b="1" dirty="0">
                <a:solidFill>
                  <a:schemeClr val="bg2">
                    <a:lumMod val="25000"/>
                  </a:schemeClr>
                </a:solidFill>
              </a:rPr>
              <a:t> identified three basic ingredients of leadership</a:t>
            </a:r>
            <a:r>
              <a:rPr lang="en-US" sz="2800" b="1" dirty="0" smtClean="0">
                <a:solidFill>
                  <a:schemeClr val="bg2">
                    <a:lumMod val="25000"/>
                  </a:schemeClr>
                </a:solidFill>
              </a:rPr>
              <a:t>:</a:t>
            </a:r>
          </a:p>
          <a:p>
            <a:endParaRPr lang="en-US" sz="2800" b="1" dirty="0">
              <a:solidFill>
                <a:schemeClr val="bg2">
                  <a:lumMod val="25000"/>
                </a:schemeClr>
              </a:solidFill>
            </a:endParaRPr>
          </a:p>
          <a:p>
            <a:pPr marL="514350" indent="-514350">
              <a:buFont typeface="+mj-lt"/>
              <a:buAutoNum type="arabicParenR"/>
            </a:pPr>
            <a:r>
              <a:rPr lang="en-US" sz="2800" dirty="0">
                <a:solidFill>
                  <a:schemeClr val="bg2">
                    <a:lumMod val="25000"/>
                  </a:schemeClr>
                </a:solidFill>
              </a:rPr>
              <a:t>A guiding vision;</a:t>
            </a:r>
          </a:p>
          <a:p>
            <a:pPr marL="514350" indent="-514350">
              <a:buFont typeface="+mj-lt"/>
              <a:buAutoNum type="arabicParenR"/>
            </a:pPr>
            <a:r>
              <a:rPr lang="en-US" sz="2800" dirty="0">
                <a:solidFill>
                  <a:schemeClr val="bg2">
                    <a:lumMod val="25000"/>
                  </a:schemeClr>
                </a:solidFill>
              </a:rPr>
              <a:t>Passion; </a:t>
            </a:r>
          </a:p>
          <a:p>
            <a:pPr marL="514350" indent="-514350">
              <a:buFont typeface="+mj-lt"/>
              <a:buAutoNum type="arabicParenR"/>
            </a:pPr>
            <a:r>
              <a:rPr lang="en-US" sz="2800" dirty="0">
                <a:solidFill>
                  <a:schemeClr val="bg2">
                    <a:lumMod val="25000"/>
                  </a:schemeClr>
                </a:solidFill>
              </a:rPr>
              <a:t>Integrity.</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398060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LEADERS’ STORIES</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61904" y="2434592"/>
            <a:ext cx="8630096" cy="2677656"/>
          </a:xfrm>
          <a:prstGeom prst="rect">
            <a:avLst/>
          </a:prstGeom>
          <a:noFill/>
        </p:spPr>
        <p:txBody>
          <a:bodyPr wrap="square" rtlCol="0">
            <a:spAutoFit/>
          </a:bodyPr>
          <a:lstStyle/>
          <a:p>
            <a:r>
              <a:rPr lang="en-US" sz="2800" b="1" dirty="0">
                <a:solidFill>
                  <a:schemeClr val="bg2">
                    <a:lumMod val="25000"/>
                  </a:schemeClr>
                </a:solidFill>
              </a:rPr>
              <a:t>Margaret </a:t>
            </a:r>
            <a:r>
              <a:rPr lang="en-US" sz="2800" b="1" dirty="0" smtClean="0">
                <a:solidFill>
                  <a:schemeClr val="bg2">
                    <a:lumMod val="25000"/>
                  </a:schemeClr>
                </a:solidFill>
              </a:rPr>
              <a:t>Thatcher</a:t>
            </a:r>
          </a:p>
          <a:p>
            <a:endParaRPr lang="en-US" sz="2800" b="1" dirty="0">
              <a:solidFill>
                <a:schemeClr val="bg2">
                  <a:lumMod val="25000"/>
                </a:schemeClr>
              </a:solidFill>
            </a:endParaRPr>
          </a:p>
          <a:p>
            <a:r>
              <a:rPr lang="en-US" sz="2800" dirty="0">
                <a:solidFill>
                  <a:schemeClr val="bg2">
                    <a:lumMod val="25000"/>
                  </a:schemeClr>
                </a:solidFill>
              </a:rPr>
              <a:t>‘Britain has lost its way in defeatism and socialism. We must reclaim the leadership from “them” (socialists, union trouble makers and the “wets”) and restore earlier grandeur.’</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5"/>
          <a:stretch>
            <a:fillRect/>
          </a:stretch>
        </p:blipFill>
        <p:spPr>
          <a:xfrm>
            <a:off x="68965" y="2351256"/>
            <a:ext cx="3381847" cy="3467584"/>
          </a:xfrm>
          <a:prstGeom prst="rect">
            <a:avLst/>
          </a:prstGeom>
        </p:spPr>
      </p:pic>
    </p:spTree>
    <p:extLst>
      <p:ext uri="{BB962C8B-B14F-4D97-AF65-F5344CB8AC3E}">
        <p14:creationId xmlns:p14="http://schemas.microsoft.com/office/powerpoint/2010/main" val="3230337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LEADERS’ STORIES</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61904" y="2434592"/>
            <a:ext cx="8630096" cy="2246769"/>
          </a:xfrm>
          <a:prstGeom prst="rect">
            <a:avLst/>
          </a:prstGeom>
          <a:noFill/>
        </p:spPr>
        <p:txBody>
          <a:bodyPr wrap="square" rtlCol="0">
            <a:spAutoFit/>
          </a:bodyPr>
          <a:lstStyle/>
          <a:p>
            <a:r>
              <a:rPr lang="en-US" sz="2800" b="1" dirty="0">
                <a:solidFill>
                  <a:schemeClr val="bg2">
                    <a:lumMod val="25000"/>
                  </a:schemeClr>
                </a:solidFill>
              </a:rPr>
              <a:t>Margaret </a:t>
            </a:r>
            <a:r>
              <a:rPr lang="en-US" sz="2800" b="1" dirty="0" smtClean="0">
                <a:solidFill>
                  <a:schemeClr val="bg2">
                    <a:lumMod val="25000"/>
                  </a:schemeClr>
                </a:solidFill>
              </a:rPr>
              <a:t>Mead</a:t>
            </a:r>
            <a:endParaRPr lang="ar-EG" sz="2800" b="1" dirty="0" smtClean="0">
              <a:solidFill>
                <a:schemeClr val="bg2">
                  <a:lumMod val="25000"/>
                </a:schemeClr>
              </a:solidFill>
            </a:endParaRPr>
          </a:p>
          <a:p>
            <a:endParaRPr lang="en-US" sz="2800" b="1" dirty="0">
              <a:solidFill>
                <a:schemeClr val="bg2">
                  <a:lumMod val="25000"/>
                </a:schemeClr>
              </a:solidFill>
            </a:endParaRPr>
          </a:p>
          <a:p>
            <a:r>
              <a:rPr lang="en-US" sz="2800" dirty="0">
                <a:solidFill>
                  <a:schemeClr val="bg2">
                    <a:lumMod val="25000"/>
                  </a:schemeClr>
                </a:solidFill>
              </a:rPr>
              <a:t>‘As human beings, we can make wise decisions about our own lives by studying options that many other cultures pursue.’</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5"/>
          <a:stretch>
            <a:fillRect/>
          </a:stretch>
        </p:blipFill>
        <p:spPr>
          <a:xfrm>
            <a:off x="243854" y="2667958"/>
            <a:ext cx="3077004" cy="2905530"/>
          </a:xfrm>
          <a:prstGeom prst="rect">
            <a:avLst/>
          </a:prstGeom>
        </p:spPr>
      </p:pic>
    </p:spTree>
    <p:extLst>
      <p:ext uri="{BB962C8B-B14F-4D97-AF65-F5344CB8AC3E}">
        <p14:creationId xmlns:p14="http://schemas.microsoft.com/office/powerpoint/2010/main" val="14128417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LEADERS’ STORIES</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61904" y="2434592"/>
            <a:ext cx="8630096" cy="3108543"/>
          </a:xfrm>
          <a:prstGeom prst="rect">
            <a:avLst/>
          </a:prstGeom>
          <a:noFill/>
        </p:spPr>
        <p:txBody>
          <a:bodyPr wrap="square" rtlCol="0">
            <a:spAutoFit/>
          </a:bodyPr>
          <a:lstStyle/>
          <a:p>
            <a:r>
              <a:rPr lang="en-US" sz="2800" b="1" dirty="0">
                <a:solidFill>
                  <a:schemeClr val="bg2">
                    <a:lumMod val="25000"/>
                  </a:schemeClr>
                </a:solidFill>
              </a:rPr>
              <a:t>Mahatma </a:t>
            </a:r>
            <a:r>
              <a:rPr lang="en-US" sz="2800" b="1" dirty="0" smtClean="0">
                <a:solidFill>
                  <a:schemeClr val="bg2">
                    <a:lumMod val="25000"/>
                  </a:schemeClr>
                </a:solidFill>
              </a:rPr>
              <a:t>Gandhi</a:t>
            </a:r>
            <a:endParaRPr lang="ar-EG" sz="2800" b="1" dirty="0" smtClean="0">
              <a:solidFill>
                <a:schemeClr val="bg2">
                  <a:lumMod val="25000"/>
                </a:schemeClr>
              </a:solidFill>
            </a:endParaRPr>
          </a:p>
          <a:p>
            <a:endParaRPr lang="en-US" sz="2800" b="1" dirty="0">
              <a:solidFill>
                <a:schemeClr val="bg2">
                  <a:lumMod val="25000"/>
                </a:schemeClr>
              </a:solidFill>
            </a:endParaRPr>
          </a:p>
          <a:p>
            <a:r>
              <a:rPr lang="en-US" sz="2800" dirty="0">
                <a:solidFill>
                  <a:schemeClr val="bg2">
                    <a:lumMod val="25000"/>
                  </a:schemeClr>
                </a:solidFill>
              </a:rPr>
              <a:t>‘We in India are equal in status and worth to all other human beings. We should work cooperatively with our antagonists if possible, but be prepared to be confrontational if necessary.’</a:t>
            </a:r>
          </a:p>
          <a:p>
            <a:r>
              <a:rPr lang="en-US" sz="2800" b="1" dirty="0">
                <a:solidFill>
                  <a:schemeClr val="bg2">
                    <a:lumMod val="25000"/>
                  </a:schemeClr>
                </a:solidFill>
              </a:rPr>
              <a:t>Leadership stories from Gardner (1996)</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5"/>
          <a:stretch>
            <a:fillRect/>
          </a:stretch>
        </p:blipFill>
        <p:spPr>
          <a:xfrm>
            <a:off x="635853" y="2434592"/>
            <a:ext cx="2749621" cy="3603840"/>
          </a:xfrm>
          <a:prstGeom prst="rect">
            <a:avLst/>
          </a:prstGeom>
        </p:spPr>
      </p:pic>
    </p:spTree>
    <p:extLst>
      <p:ext uri="{BB962C8B-B14F-4D97-AF65-F5344CB8AC3E}">
        <p14:creationId xmlns:p14="http://schemas.microsoft.com/office/powerpoint/2010/main" val="25977253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Wise leadership</a:t>
            </a:r>
          </a:p>
          <a:p>
            <a:pPr marL="457200" indent="-457200">
              <a:buFont typeface="Wingdings" panose="05000000000000000000" pitchFamily="2" charset="2"/>
              <a:buChar char="Ø"/>
            </a:pPr>
            <a:r>
              <a:rPr lang="en-US" sz="3200" b="1" dirty="0">
                <a:solidFill>
                  <a:schemeClr val="bg2">
                    <a:lumMod val="25000"/>
                  </a:schemeClr>
                </a:solidFill>
              </a:rPr>
              <a:t>The roles that leaders play</a:t>
            </a:r>
          </a:p>
          <a:p>
            <a:pPr marL="457200" indent="-457200">
              <a:buFont typeface="Wingdings" panose="05000000000000000000" pitchFamily="2" charset="2"/>
              <a:buChar char="Ø"/>
            </a:pPr>
            <a:r>
              <a:rPr lang="en-US" sz="2800" dirty="0">
                <a:solidFill>
                  <a:schemeClr val="bg2">
                    <a:lumMod val="25000"/>
                  </a:schemeClr>
                </a:solidFill>
              </a:rPr>
              <a:t>Leadership styles, qualities and skills</a:t>
            </a:r>
          </a:p>
          <a:p>
            <a:pPr marL="457200" indent="-457200">
              <a:buFont typeface="Wingdings" panose="05000000000000000000" pitchFamily="2" charset="2"/>
              <a:buChar char="Ø"/>
            </a:pPr>
            <a:r>
              <a:rPr lang="en-US" sz="2800" dirty="0">
                <a:solidFill>
                  <a:schemeClr val="bg2">
                    <a:lumMod val="25000"/>
                  </a:schemeClr>
                </a:solidFill>
              </a:rPr>
              <a:t>Different leadership for different </a:t>
            </a:r>
            <a:r>
              <a:rPr lang="en-US" sz="2800" dirty="0" smtClean="0">
                <a:solidFill>
                  <a:schemeClr val="bg2">
                    <a:lumMod val="25000"/>
                  </a:schemeClr>
                </a:solidFill>
              </a:rPr>
              <a:t>people</a:t>
            </a:r>
            <a:endParaRPr lang="en-US" sz="2800" dirty="0">
              <a:solidFill>
                <a:schemeClr val="bg2">
                  <a:lumMod val="25000"/>
                </a:schemeClr>
              </a:solidFill>
            </a:endParaRPr>
          </a:p>
        </p:txBody>
      </p:sp>
    </p:spTree>
    <p:extLst>
      <p:ext uri="{BB962C8B-B14F-4D97-AF65-F5344CB8AC3E}">
        <p14:creationId xmlns:p14="http://schemas.microsoft.com/office/powerpoint/2010/main" val="22906543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1- Local </a:t>
            </a:r>
            <a:r>
              <a:rPr lang="en-US" sz="2800" b="1" dirty="0">
                <a:solidFill>
                  <a:schemeClr val="tx1"/>
                </a:solidFill>
                <a:effectLst>
                  <a:outerShdw blurRad="38100" dist="38100" dir="2700000" algn="tl">
                    <a:srgbClr val="000000">
                      <a:alpha val="43137"/>
                    </a:srgbClr>
                  </a:outerShdw>
                </a:effectLst>
              </a:rPr>
              <a:t>line </a:t>
            </a:r>
            <a:r>
              <a:rPr lang="en-US" sz="2800" b="1" dirty="0" smtClean="0">
                <a:solidFill>
                  <a:schemeClr val="tx1"/>
                </a:solidFill>
                <a:effectLst>
                  <a:outerShdw blurRad="38100" dist="38100" dir="2700000" algn="tl">
                    <a:srgbClr val="000000">
                      <a:alpha val="43137"/>
                    </a:srgbClr>
                  </a:outerShdw>
                </a:effectLst>
              </a:rPr>
              <a:t>leaders</a:t>
            </a:r>
          </a:p>
          <a:p>
            <a:endParaRPr lang="en-US" sz="2800" b="1" dirty="0">
              <a:solidFill>
                <a:schemeClr val="tx1"/>
              </a:solidFill>
              <a:effectLst>
                <a:outerShdw blurRad="38100" dist="38100" dir="2700000" algn="tl">
                  <a:srgbClr val="000000">
                    <a:alpha val="43137"/>
                  </a:srgbClr>
                </a:outerShdw>
              </a:effectLst>
            </a:endParaRPr>
          </a:p>
          <a:p>
            <a:r>
              <a:rPr lang="en-US" sz="2800" dirty="0">
                <a:solidFill>
                  <a:schemeClr val="tx1"/>
                </a:solidFill>
              </a:rPr>
              <a:t>These are the front-line managers who design the products and services and make the core processes work. Without the commitment of these people, no significant change will happen. These people are usually very focused on their own teams and customers. They rely on network leaders to link them with other parts of the organization.</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181083" y="1231789"/>
            <a:ext cx="3400900" cy="1999305"/>
          </a:xfrm>
          <a:prstGeom prst="rect">
            <a:avLst/>
          </a:prstGeom>
        </p:spPr>
      </p:pic>
    </p:spTree>
    <p:extLst>
      <p:ext uri="{BB962C8B-B14F-4D97-AF65-F5344CB8AC3E}">
        <p14:creationId xmlns:p14="http://schemas.microsoft.com/office/powerpoint/2010/main" val="507821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endParaRPr>
          </a:p>
          <a:p>
            <a:r>
              <a:rPr lang="en-US" sz="2800" b="1" dirty="0" smtClean="0">
                <a:solidFill>
                  <a:schemeClr val="tx1"/>
                </a:solidFill>
                <a:effectLst>
                  <a:outerShdw blurRad="38100" dist="38100" dir="2700000" algn="tl">
                    <a:srgbClr val="000000">
                      <a:alpha val="43137"/>
                    </a:srgbClr>
                  </a:outerShdw>
                </a:effectLst>
              </a:rPr>
              <a:t>2- Executive leaders</a:t>
            </a:r>
          </a:p>
          <a:p>
            <a:endParaRPr lang="en-US" sz="2800" b="1" dirty="0">
              <a:solidFill>
                <a:schemeClr val="tx1"/>
              </a:solidFill>
              <a:effectLst>
                <a:outerShdw blurRad="38100" dist="38100" dir="2700000" algn="tl">
                  <a:srgbClr val="000000">
                    <a:alpha val="43137"/>
                  </a:srgbClr>
                </a:outerShdw>
              </a:effectLst>
            </a:endParaRPr>
          </a:p>
          <a:p>
            <a:r>
              <a:rPr lang="en-US" sz="2800" dirty="0">
                <a:solidFill>
                  <a:schemeClr val="tx1"/>
                </a:solidFill>
              </a:rPr>
              <a:t>These are management board members. </a:t>
            </a:r>
            <a:r>
              <a:rPr lang="en-US" sz="2800" dirty="0" err="1">
                <a:solidFill>
                  <a:schemeClr val="tx1"/>
                </a:solidFill>
              </a:rPr>
              <a:t>Senge</a:t>
            </a:r>
            <a:r>
              <a:rPr lang="en-US" sz="2800" dirty="0">
                <a:solidFill>
                  <a:schemeClr val="tx1"/>
                </a:solidFill>
              </a:rPr>
              <a:t> does not believe that all change starts here. Rather, he states that these leaders are responsible for three key things: designing the right innovation environment and the right infrastructure for assessment and reward, teaching and mentoring local line leaders, and serving as role models to demonstrate their commitment to values and purpose.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902054" y="1431266"/>
            <a:ext cx="3304997" cy="1693926"/>
          </a:xfrm>
          <a:prstGeom prst="rect">
            <a:avLst/>
          </a:prstGeom>
        </p:spPr>
      </p:pic>
    </p:spTree>
    <p:extLst>
      <p:ext uri="{BB962C8B-B14F-4D97-AF65-F5344CB8AC3E}">
        <p14:creationId xmlns:p14="http://schemas.microsoft.com/office/powerpoint/2010/main" val="3182004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3- Network leaders</a:t>
            </a:r>
          </a:p>
          <a:p>
            <a:endParaRPr lang="en-US" sz="2800" b="1" dirty="0">
              <a:solidFill>
                <a:schemeClr val="tx1"/>
              </a:solidFill>
              <a:effectLst>
                <a:outerShdw blurRad="38100" dist="38100" dir="2700000" algn="tl">
                  <a:srgbClr val="000000">
                    <a:alpha val="43137"/>
                  </a:srgbClr>
                </a:outerShdw>
              </a:effectLst>
            </a:endParaRPr>
          </a:p>
          <a:p>
            <a:r>
              <a:rPr lang="en-US" sz="2800" dirty="0" err="1">
                <a:solidFill>
                  <a:schemeClr val="tx1"/>
                </a:solidFill>
              </a:rPr>
              <a:t>Senge</a:t>
            </a:r>
            <a:r>
              <a:rPr lang="en-US" sz="2800" dirty="0">
                <a:solidFill>
                  <a:schemeClr val="tx1"/>
                </a:solidFill>
              </a:rPr>
              <a:t> makes the point that the really significant organizational challenges occur at the interfaces between project groups, functions and teams. Network leaders are people who work at these interfaces. They are guides, advisers, active helpers and </a:t>
            </a:r>
            <a:r>
              <a:rPr lang="en-US" sz="2800" dirty="0" err="1">
                <a:solidFill>
                  <a:schemeClr val="tx1"/>
                </a:solidFill>
              </a:rPr>
              <a:t>accessors</a:t>
            </a:r>
            <a:r>
              <a:rPr lang="en-US" sz="2800" dirty="0">
                <a:solidFill>
                  <a:schemeClr val="tx1"/>
                </a:solidFill>
              </a:rPr>
              <a:t> (helping groups of people to get resources from elsewhere), working in partnership with line leaders.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111293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21467" y="1279056"/>
            <a:ext cx="6107313" cy="769441"/>
          </a:xfrm>
          <a:prstGeom prst="rect">
            <a:avLst/>
          </a:prstGeom>
        </p:spPr>
        <p:txBody>
          <a:bodyPr wrap="none">
            <a:spAutoFit/>
          </a:bodyPr>
          <a:lstStyle/>
          <a:p>
            <a:r>
              <a:rPr lang="en-US" sz="4400" b="1" dirty="0">
                <a:solidFill>
                  <a:schemeClr val="bg2">
                    <a:lumMod val="25000"/>
                  </a:schemeClr>
                </a:solidFill>
                <a:effectLst>
                  <a:outerShdw blurRad="38100" dist="38100" dir="2700000" algn="tl">
                    <a:srgbClr val="000000">
                      <a:alpha val="43137"/>
                    </a:srgbClr>
                  </a:outerShdw>
                </a:effectLst>
              </a:rPr>
              <a:t>Roles in a change process</a:t>
            </a:r>
          </a:p>
        </p:txBody>
      </p:sp>
      <p:pic>
        <p:nvPicPr>
          <p:cNvPr id="4" name="Picture 3"/>
          <p:cNvPicPr>
            <a:picLocks noChangeAspect="1"/>
          </p:cNvPicPr>
          <p:nvPr/>
        </p:nvPicPr>
        <p:blipFill>
          <a:blip r:embed="rId2"/>
          <a:stretch>
            <a:fillRect/>
          </a:stretch>
        </p:blipFill>
        <p:spPr>
          <a:xfrm>
            <a:off x="3585223" y="2396747"/>
            <a:ext cx="4979799" cy="3799335"/>
          </a:xfrm>
          <a:prstGeom prst="rect">
            <a:avLst/>
          </a:prstGeom>
        </p:spPr>
      </p:pic>
    </p:spTree>
    <p:extLst>
      <p:ext uri="{BB962C8B-B14F-4D97-AF65-F5344CB8AC3E}">
        <p14:creationId xmlns:p14="http://schemas.microsoft.com/office/powerpoint/2010/main" val="2709101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Roles </a:t>
            </a:r>
            <a:r>
              <a:rPr lang="en-US" sz="2800" b="1" dirty="0">
                <a:solidFill>
                  <a:schemeClr val="tx1"/>
                </a:solidFill>
                <a:effectLst>
                  <a:outerShdw blurRad="38100" dist="38100" dir="2700000" algn="tl">
                    <a:srgbClr val="000000">
                      <a:alpha val="43137"/>
                    </a:srgbClr>
                  </a:outerShdw>
                </a:effectLst>
              </a:rPr>
              <a:t>in a change process</a:t>
            </a:r>
          </a:p>
          <a:p>
            <a:r>
              <a:rPr lang="en-US" sz="2800" b="1" dirty="0" smtClean="0">
                <a:solidFill>
                  <a:schemeClr val="tx1"/>
                </a:solidFill>
              </a:rPr>
              <a:t>1- Role </a:t>
            </a:r>
            <a:endParaRPr lang="en-US" sz="2800" b="1" dirty="0">
              <a:solidFill>
                <a:schemeClr val="tx1"/>
              </a:solidFill>
            </a:endParaRPr>
          </a:p>
          <a:p>
            <a:r>
              <a:rPr lang="en-US" sz="2400" dirty="0">
                <a:solidFill>
                  <a:schemeClr val="tx1"/>
                </a:solidFill>
              </a:rPr>
              <a:t>Sponsor </a:t>
            </a:r>
          </a:p>
          <a:p>
            <a:r>
              <a:rPr lang="en-US" sz="2800" b="1" dirty="0">
                <a:solidFill>
                  <a:schemeClr val="tx1"/>
                </a:solidFill>
              </a:rPr>
              <a:t>Description </a:t>
            </a:r>
          </a:p>
          <a:p>
            <a:r>
              <a:rPr lang="en-US" sz="2400" dirty="0">
                <a:solidFill>
                  <a:schemeClr val="tx1"/>
                </a:solidFill>
              </a:rPr>
              <a:t>Has the authority to make the change happen. Has control of resources.</a:t>
            </a:r>
          </a:p>
          <a:p>
            <a:r>
              <a:rPr lang="en-US" sz="2800" b="1" dirty="0">
                <a:solidFill>
                  <a:schemeClr val="tx1"/>
                </a:solidFill>
              </a:rPr>
              <a:t>Hint</a:t>
            </a:r>
          </a:p>
          <a:p>
            <a:r>
              <a:rPr lang="en-US" sz="2400" dirty="0">
                <a:solidFill>
                  <a:schemeClr val="tx1"/>
                </a:solidFill>
              </a:rPr>
              <a:t>Needs to have a clear vision for the change. Identify goals and measurable outcomes.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3472129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Roles </a:t>
            </a:r>
            <a:r>
              <a:rPr lang="en-US" sz="2800" b="1" dirty="0">
                <a:solidFill>
                  <a:schemeClr val="tx1"/>
                </a:solidFill>
                <a:effectLst>
                  <a:outerShdw blurRad="38100" dist="38100" dir="2700000" algn="tl">
                    <a:srgbClr val="000000">
                      <a:alpha val="43137"/>
                    </a:srgbClr>
                  </a:outerShdw>
                </a:effectLst>
              </a:rPr>
              <a:t>in a change process</a:t>
            </a:r>
          </a:p>
          <a:p>
            <a:r>
              <a:rPr lang="en-US" sz="2800" b="1" dirty="0" smtClean="0">
                <a:solidFill>
                  <a:schemeClr val="tx1"/>
                </a:solidFill>
              </a:rPr>
              <a:t>2- Role </a:t>
            </a:r>
            <a:endParaRPr lang="en-US" sz="2800" b="1" dirty="0">
              <a:solidFill>
                <a:schemeClr val="tx1"/>
              </a:solidFill>
            </a:endParaRPr>
          </a:p>
          <a:p>
            <a:r>
              <a:rPr lang="en-US" sz="2400" dirty="0" smtClean="0">
                <a:solidFill>
                  <a:schemeClr val="tx1"/>
                </a:solidFill>
              </a:rPr>
              <a:t>Implementer</a:t>
            </a:r>
          </a:p>
          <a:p>
            <a:r>
              <a:rPr lang="en-US" sz="2800" b="1" dirty="0" smtClean="0">
                <a:solidFill>
                  <a:schemeClr val="tx1"/>
                </a:solidFill>
              </a:rPr>
              <a:t>Description </a:t>
            </a:r>
            <a:endParaRPr lang="en-US" sz="2800" b="1" dirty="0">
              <a:solidFill>
                <a:schemeClr val="tx1"/>
              </a:solidFill>
            </a:endParaRPr>
          </a:p>
          <a:p>
            <a:r>
              <a:rPr lang="en-US" sz="2400" dirty="0">
                <a:solidFill>
                  <a:schemeClr val="tx1"/>
                </a:solidFill>
              </a:rPr>
              <a:t>Implements the </a:t>
            </a:r>
            <a:r>
              <a:rPr lang="en-US" sz="2400" dirty="0" smtClean="0">
                <a:solidFill>
                  <a:schemeClr val="tx1"/>
                </a:solidFill>
              </a:rPr>
              <a:t>change. Reports </a:t>
            </a:r>
            <a:r>
              <a:rPr lang="en-US" sz="2400" dirty="0">
                <a:solidFill>
                  <a:schemeClr val="tx1"/>
                </a:solidFill>
              </a:rPr>
              <a:t>to sponsor.</a:t>
            </a:r>
          </a:p>
          <a:p>
            <a:r>
              <a:rPr lang="en-US" sz="2400" dirty="0">
                <a:solidFill>
                  <a:schemeClr val="tx1"/>
                </a:solidFill>
              </a:rPr>
              <a:t>Responsible for giving </a:t>
            </a:r>
            <a:r>
              <a:rPr lang="en-US" sz="2400" dirty="0" smtClean="0">
                <a:solidFill>
                  <a:schemeClr val="tx1"/>
                </a:solidFill>
              </a:rPr>
              <a:t>live feedback </a:t>
            </a:r>
            <a:r>
              <a:rPr lang="en-US" sz="2400" dirty="0">
                <a:solidFill>
                  <a:schemeClr val="tx1"/>
                </a:solidFill>
              </a:rPr>
              <a:t>to the sponsor </a:t>
            </a:r>
            <a:r>
              <a:rPr lang="en-US" sz="2400" dirty="0" smtClean="0">
                <a:solidFill>
                  <a:schemeClr val="tx1"/>
                </a:solidFill>
              </a:rPr>
              <a:t>on change </a:t>
            </a:r>
            <a:r>
              <a:rPr lang="en-US" sz="2400" dirty="0">
                <a:solidFill>
                  <a:schemeClr val="tx1"/>
                </a:solidFill>
              </a:rPr>
              <a:t>progress</a:t>
            </a:r>
            <a:r>
              <a:rPr lang="en-US" sz="2400" dirty="0" smtClean="0">
                <a:solidFill>
                  <a:schemeClr val="tx1"/>
                </a:solidFill>
              </a:rPr>
              <a:t>.</a:t>
            </a:r>
          </a:p>
          <a:p>
            <a:r>
              <a:rPr lang="en-US" sz="2800" b="1" dirty="0" smtClean="0">
                <a:solidFill>
                  <a:schemeClr val="tx1"/>
                </a:solidFill>
              </a:rPr>
              <a:t>Hint</a:t>
            </a:r>
            <a:endParaRPr lang="en-US" sz="2800" b="1" dirty="0">
              <a:solidFill>
                <a:schemeClr val="tx1"/>
              </a:solidFill>
            </a:endParaRPr>
          </a:p>
          <a:p>
            <a:r>
              <a:rPr lang="en-US" sz="2400" dirty="0">
                <a:solidFill>
                  <a:schemeClr val="tx1"/>
                </a:solidFill>
              </a:rPr>
              <a:t>Needs to listen, enquire </a:t>
            </a:r>
            <a:r>
              <a:rPr lang="en-US" sz="2400" dirty="0" smtClean="0">
                <a:solidFill>
                  <a:schemeClr val="tx1"/>
                </a:solidFill>
              </a:rPr>
              <a:t>and clarify </a:t>
            </a:r>
            <a:r>
              <a:rPr lang="en-US" sz="2400" dirty="0">
                <a:solidFill>
                  <a:schemeClr val="tx1"/>
                </a:solidFill>
              </a:rPr>
              <a:t>questions with </a:t>
            </a:r>
            <a:r>
              <a:rPr lang="en-US" sz="2400" dirty="0" smtClean="0">
                <a:solidFill>
                  <a:schemeClr val="tx1"/>
                </a:solidFill>
              </a:rPr>
              <a:t>the sponsor </a:t>
            </a:r>
            <a:r>
              <a:rPr lang="en-US" sz="2400" dirty="0">
                <a:solidFill>
                  <a:schemeClr val="tx1"/>
                </a:solidFill>
              </a:rPr>
              <a:t>at the start of </a:t>
            </a:r>
            <a:r>
              <a:rPr lang="en-US" sz="2400" dirty="0" smtClean="0">
                <a:solidFill>
                  <a:schemeClr val="tx1"/>
                </a:solidFill>
              </a:rPr>
              <a:t>an initiative</a:t>
            </a:r>
            <a:r>
              <a:rPr lang="en-US" sz="2400" dirty="0">
                <a:solidFill>
                  <a:schemeClr val="tx1"/>
                </a:solidFill>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3494780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Roles </a:t>
            </a:r>
            <a:r>
              <a:rPr lang="en-US" sz="2800" b="1" dirty="0">
                <a:solidFill>
                  <a:schemeClr val="tx1"/>
                </a:solidFill>
                <a:effectLst>
                  <a:outerShdw blurRad="38100" dist="38100" dir="2700000" algn="tl">
                    <a:srgbClr val="000000">
                      <a:alpha val="43137"/>
                    </a:srgbClr>
                  </a:outerShdw>
                </a:effectLst>
              </a:rPr>
              <a:t>in a change process</a:t>
            </a:r>
          </a:p>
          <a:p>
            <a:r>
              <a:rPr lang="en-US" sz="2800" b="1" dirty="0" smtClean="0">
                <a:solidFill>
                  <a:schemeClr val="tx1"/>
                </a:solidFill>
              </a:rPr>
              <a:t>3- Role </a:t>
            </a:r>
            <a:endParaRPr lang="en-US" sz="2800" b="1" dirty="0">
              <a:solidFill>
                <a:schemeClr val="tx1"/>
              </a:solidFill>
            </a:endParaRPr>
          </a:p>
          <a:p>
            <a:r>
              <a:rPr lang="en-US" sz="2400" dirty="0">
                <a:solidFill>
                  <a:schemeClr val="tx1"/>
                </a:solidFill>
              </a:rPr>
              <a:t>Change agent</a:t>
            </a:r>
            <a:endParaRPr lang="en-US" sz="2400" dirty="0" smtClean="0">
              <a:solidFill>
                <a:schemeClr val="tx1"/>
              </a:solidFill>
            </a:endParaRPr>
          </a:p>
          <a:p>
            <a:r>
              <a:rPr lang="en-US" sz="2800" b="1" dirty="0" smtClean="0">
                <a:solidFill>
                  <a:schemeClr val="tx1"/>
                </a:solidFill>
              </a:rPr>
              <a:t>Description </a:t>
            </a:r>
            <a:endParaRPr lang="en-US" sz="2800" b="1" dirty="0">
              <a:solidFill>
                <a:schemeClr val="tx1"/>
              </a:solidFill>
            </a:endParaRPr>
          </a:p>
          <a:p>
            <a:r>
              <a:rPr lang="en-US" sz="2400" dirty="0">
                <a:solidFill>
                  <a:schemeClr val="tx1"/>
                </a:solidFill>
              </a:rPr>
              <a:t>Facilitator of change. </a:t>
            </a:r>
            <a:r>
              <a:rPr lang="en-US" sz="2400" dirty="0" smtClean="0">
                <a:solidFill>
                  <a:schemeClr val="tx1"/>
                </a:solidFill>
              </a:rPr>
              <a:t>Helps sponsor </a:t>
            </a:r>
            <a:r>
              <a:rPr lang="en-US" sz="2400" dirty="0">
                <a:solidFill>
                  <a:schemeClr val="tx1"/>
                </a:solidFill>
              </a:rPr>
              <a:t>and implementers</a:t>
            </a:r>
          </a:p>
          <a:p>
            <a:r>
              <a:rPr lang="en-US" sz="2400" dirty="0">
                <a:solidFill>
                  <a:schemeClr val="tx1"/>
                </a:solidFill>
              </a:rPr>
              <a:t>stay </a:t>
            </a:r>
            <a:r>
              <a:rPr lang="en-US" sz="2400" dirty="0" smtClean="0">
                <a:solidFill>
                  <a:schemeClr val="tx1"/>
                </a:solidFill>
              </a:rPr>
              <a:t>aligned. Keeps </a:t>
            </a:r>
            <a:r>
              <a:rPr lang="en-US" sz="2400" dirty="0">
                <a:solidFill>
                  <a:schemeClr val="tx1"/>
                </a:solidFill>
              </a:rPr>
              <a:t>sponsor on </a:t>
            </a:r>
            <a:r>
              <a:rPr lang="en-US" sz="2400" dirty="0" smtClean="0">
                <a:solidFill>
                  <a:schemeClr val="tx1"/>
                </a:solidFill>
              </a:rPr>
              <a:t>board. No </a:t>
            </a:r>
            <a:r>
              <a:rPr lang="en-US" sz="2400" dirty="0">
                <a:solidFill>
                  <a:schemeClr val="tx1"/>
                </a:solidFill>
              </a:rPr>
              <a:t>direct authority </a:t>
            </a:r>
            <a:r>
              <a:rPr lang="en-US" sz="2400" dirty="0" smtClean="0">
                <a:solidFill>
                  <a:schemeClr val="tx1"/>
                </a:solidFill>
              </a:rPr>
              <a:t>over implementers.</a:t>
            </a:r>
          </a:p>
          <a:p>
            <a:r>
              <a:rPr lang="en-US" sz="2800" b="1" dirty="0" smtClean="0">
                <a:solidFill>
                  <a:schemeClr val="tx1"/>
                </a:solidFill>
              </a:rPr>
              <a:t>Hint</a:t>
            </a:r>
            <a:endParaRPr lang="en-US" sz="2800" b="1" dirty="0">
              <a:solidFill>
                <a:schemeClr val="tx1"/>
              </a:solidFill>
            </a:endParaRPr>
          </a:p>
          <a:p>
            <a:r>
              <a:rPr lang="en-US" sz="2400" dirty="0">
                <a:solidFill>
                  <a:schemeClr val="tx1"/>
                </a:solidFill>
              </a:rPr>
              <a:t>Acts as data </a:t>
            </a:r>
            <a:r>
              <a:rPr lang="en-US" sz="2400" dirty="0" smtClean="0">
                <a:solidFill>
                  <a:schemeClr val="tx1"/>
                </a:solidFill>
              </a:rPr>
              <a:t>gatherer, educator</a:t>
            </a:r>
            <a:r>
              <a:rPr lang="en-US" sz="2400" dirty="0">
                <a:solidFill>
                  <a:schemeClr val="tx1"/>
                </a:solidFill>
              </a:rPr>
              <a:t>, adviser, </a:t>
            </a:r>
            <a:r>
              <a:rPr lang="en-US" sz="2400" dirty="0" smtClean="0">
                <a:solidFill>
                  <a:schemeClr val="tx1"/>
                </a:solidFill>
              </a:rPr>
              <a:t>meeting facilitator</a:t>
            </a:r>
            <a:r>
              <a:rPr lang="en-US" sz="2400" dirty="0">
                <a:solidFill>
                  <a:schemeClr val="tx1"/>
                </a:solidFill>
              </a:rPr>
              <a:t>, coach.</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3061042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Roles </a:t>
            </a:r>
            <a:r>
              <a:rPr lang="en-US" sz="2800" b="1" dirty="0">
                <a:solidFill>
                  <a:schemeClr val="tx1"/>
                </a:solidFill>
                <a:effectLst>
                  <a:outerShdw blurRad="38100" dist="38100" dir="2700000" algn="tl">
                    <a:srgbClr val="000000">
                      <a:alpha val="43137"/>
                    </a:srgbClr>
                  </a:outerShdw>
                </a:effectLst>
              </a:rPr>
              <a:t>in a change process</a:t>
            </a:r>
          </a:p>
          <a:p>
            <a:r>
              <a:rPr lang="en-US" sz="2800" b="1" dirty="0" smtClean="0">
                <a:solidFill>
                  <a:schemeClr val="tx1"/>
                </a:solidFill>
              </a:rPr>
              <a:t>4- Role </a:t>
            </a:r>
            <a:endParaRPr lang="en-US" sz="2800" b="1" dirty="0">
              <a:solidFill>
                <a:schemeClr val="tx1"/>
              </a:solidFill>
            </a:endParaRPr>
          </a:p>
          <a:p>
            <a:r>
              <a:rPr lang="en-US" sz="2400" dirty="0">
                <a:solidFill>
                  <a:schemeClr val="tx1"/>
                </a:solidFill>
              </a:rPr>
              <a:t>Advocate</a:t>
            </a:r>
            <a:endParaRPr lang="en-US" sz="2400" dirty="0" smtClean="0">
              <a:solidFill>
                <a:schemeClr val="tx1"/>
              </a:solidFill>
            </a:endParaRPr>
          </a:p>
          <a:p>
            <a:r>
              <a:rPr lang="en-US" sz="2800" b="1" dirty="0" smtClean="0">
                <a:solidFill>
                  <a:schemeClr val="tx1"/>
                </a:solidFill>
              </a:rPr>
              <a:t>Description </a:t>
            </a:r>
            <a:endParaRPr lang="en-US" sz="2800" b="1" dirty="0">
              <a:solidFill>
                <a:schemeClr val="tx1"/>
              </a:solidFill>
            </a:endParaRPr>
          </a:p>
          <a:p>
            <a:r>
              <a:rPr lang="en-US" sz="2400" dirty="0">
                <a:solidFill>
                  <a:schemeClr val="tx1"/>
                </a:solidFill>
              </a:rPr>
              <a:t>Has an idea. Needs a </a:t>
            </a:r>
            <a:r>
              <a:rPr lang="en-US" sz="2400" dirty="0" smtClean="0">
                <a:solidFill>
                  <a:schemeClr val="tx1"/>
                </a:solidFill>
              </a:rPr>
              <a:t>sponsor to </a:t>
            </a:r>
            <a:r>
              <a:rPr lang="en-US" sz="2400" dirty="0">
                <a:solidFill>
                  <a:schemeClr val="tx1"/>
                </a:solidFill>
              </a:rPr>
              <a:t>make it happen.</a:t>
            </a:r>
          </a:p>
          <a:p>
            <a:r>
              <a:rPr lang="en-US" sz="2400" dirty="0">
                <a:solidFill>
                  <a:schemeClr val="tx1"/>
                </a:solidFill>
              </a:rPr>
              <a:t>Usually highly motivated.</a:t>
            </a:r>
            <a:endParaRPr lang="en-US" sz="2400" dirty="0" smtClean="0">
              <a:solidFill>
                <a:schemeClr val="tx1"/>
              </a:solidFill>
            </a:endParaRPr>
          </a:p>
          <a:p>
            <a:r>
              <a:rPr lang="en-US" sz="2800" b="1" dirty="0" smtClean="0">
                <a:solidFill>
                  <a:schemeClr val="tx1"/>
                </a:solidFill>
              </a:rPr>
              <a:t>Hint</a:t>
            </a:r>
            <a:endParaRPr lang="en-US" sz="2800" b="1" dirty="0">
              <a:solidFill>
                <a:schemeClr val="tx1"/>
              </a:solidFill>
            </a:endParaRPr>
          </a:p>
          <a:p>
            <a:r>
              <a:rPr lang="en-US" sz="2400" dirty="0">
                <a:solidFill>
                  <a:schemeClr val="tx1"/>
                </a:solidFill>
              </a:rPr>
              <a:t>Must make idea appealing </a:t>
            </a:r>
            <a:r>
              <a:rPr lang="en-US" sz="2400" dirty="0" smtClean="0">
                <a:solidFill>
                  <a:schemeClr val="tx1"/>
                </a:solidFill>
              </a:rPr>
              <a:t>to sponsor</a:t>
            </a:r>
            <a:r>
              <a:rPr lang="en-US" sz="2400" dirty="0">
                <a:solidFill>
                  <a:schemeClr val="tx1"/>
                </a:solidFill>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1993891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Wise leadership</a:t>
            </a:r>
          </a:p>
          <a:p>
            <a:pPr marL="457200" indent="-457200">
              <a:buFont typeface="Wingdings" panose="05000000000000000000" pitchFamily="2" charset="2"/>
              <a:buChar char="Ø"/>
            </a:pPr>
            <a:r>
              <a:rPr lang="en-US" sz="2800" dirty="0">
                <a:solidFill>
                  <a:schemeClr val="bg2">
                    <a:lumMod val="25000"/>
                  </a:schemeClr>
                </a:solidFill>
              </a:rPr>
              <a:t>The roles that leaders play</a:t>
            </a:r>
          </a:p>
          <a:p>
            <a:pPr marL="457200" indent="-457200">
              <a:buFont typeface="Wingdings" panose="05000000000000000000" pitchFamily="2" charset="2"/>
              <a:buChar char="Ø"/>
            </a:pPr>
            <a:r>
              <a:rPr lang="en-US" sz="3200" b="1" dirty="0">
                <a:solidFill>
                  <a:schemeClr val="bg2">
                    <a:lumMod val="25000"/>
                  </a:schemeClr>
                </a:solidFill>
              </a:rPr>
              <a:t>Leadership styles, qualities and skills</a:t>
            </a:r>
          </a:p>
          <a:p>
            <a:pPr marL="457200" indent="-457200">
              <a:buFont typeface="Wingdings" panose="05000000000000000000" pitchFamily="2" charset="2"/>
              <a:buChar char="Ø"/>
            </a:pPr>
            <a:r>
              <a:rPr lang="en-US" sz="2800" dirty="0">
                <a:solidFill>
                  <a:schemeClr val="bg2">
                    <a:lumMod val="25000"/>
                  </a:schemeClr>
                </a:solidFill>
              </a:rPr>
              <a:t>Different leadership for different </a:t>
            </a:r>
            <a:r>
              <a:rPr lang="en-US" sz="2800" dirty="0" smtClean="0">
                <a:solidFill>
                  <a:schemeClr val="bg2">
                    <a:lumMod val="25000"/>
                  </a:schemeClr>
                </a:solidFill>
              </a:rPr>
              <a:t>people</a:t>
            </a:r>
            <a:endParaRPr lang="en-US" sz="2800" dirty="0">
              <a:solidFill>
                <a:schemeClr val="bg2">
                  <a:lumMod val="25000"/>
                </a:schemeClr>
              </a:solidFill>
            </a:endParaRPr>
          </a:p>
        </p:txBody>
      </p:sp>
    </p:spTree>
    <p:extLst>
      <p:ext uri="{BB962C8B-B14F-4D97-AF65-F5344CB8AC3E}">
        <p14:creationId xmlns:p14="http://schemas.microsoft.com/office/powerpoint/2010/main" val="2852612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61904" y="2434592"/>
            <a:ext cx="8630096" cy="2246769"/>
          </a:xfrm>
          <a:prstGeom prst="rect">
            <a:avLst/>
          </a:prstGeom>
          <a:noFill/>
        </p:spPr>
        <p:txBody>
          <a:bodyPr wrap="square" rtlCol="0">
            <a:spAutoFit/>
          </a:bodyPr>
          <a:lstStyle/>
          <a:p>
            <a:r>
              <a:rPr lang="en-US" sz="2800" b="1" dirty="0">
                <a:solidFill>
                  <a:schemeClr val="bg2">
                    <a:lumMod val="25000"/>
                  </a:schemeClr>
                </a:solidFill>
              </a:rPr>
              <a:t>Daniel </a:t>
            </a:r>
            <a:r>
              <a:rPr lang="en-US" sz="2800" b="1" dirty="0" err="1">
                <a:solidFill>
                  <a:schemeClr val="bg2">
                    <a:lumMod val="25000"/>
                  </a:schemeClr>
                </a:solidFill>
              </a:rPr>
              <a:t>Goleman</a:t>
            </a:r>
            <a:r>
              <a:rPr lang="en-US" sz="2800" b="1" dirty="0">
                <a:solidFill>
                  <a:schemeClr val="bg2">
                    <a:lumMod val="25000"/>
                  </a:schemeClr>
                </a:solidFill>
              </a:rPr>
              <a:t> (2000) developed a set of six distinct leadership styles through studying the performance of over 3,800 executives worldwide. These six leadership styles arise from various different components of emotional intelligence.</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082573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Coercive </a:t>
            </a:r>
            <a:r>
              <a:rPr lang="en-US" sz="3200" b="1" dirty="0" smtClean="0">
                <a:solidFill>
                  <a:schemeClr val="tx1"/>
                </a:solidFill>
              </a:rPr>
              <a:t>style:</a:t>
            </a:r>
          </a:p>
          <a:p>
            <a:endParaRPr lang="en-US" sz="2800" b="1" dirty="0" smtClean="0">
              <a:solidFill>
                <a:schemeClr val="tx1"/>
              </a:solidFill>
            </a:endParaRPr>
          </a:p>
          <a:p>
            <a:r>
              <a:rPr lang="en-US" sz="2800" dirty="0" smtClean="0">
                <a:solidFill>
                  <a:schemeClr val="tx1"/>
                </a:solidFill>
              </a:rPr>
              <a:t>Only </a:t>
            </a:r>
            <a:r>
              <a:rPr lang="en-US" sz="2800" dirty="0">
                <a:solidFill>
                  <a:schemeClr val="tx1"/>
                </a:solidFill>
              </a:rPr>
              <a:t>to be used sparingly if a crisis arises. This is </a:t>
            </a:r>
            <a:r>
              <a:rPr lang="en-US" sz="2800" dirty="0" smtClean="0">
                <a:solidFill>
                  <a:schemeClr val="tx1"/>
                </a:solidFill>
              </a:rPr>
              <a:t>a useful </a:t>
            </a:r>
            <a:r>
              <a:rPr lang="en-US" sz="2800" dirty="0">
                <a:solidFill>
                  <a:schemeClr val="tx1"/>
                </a:solidFill>
              </a:rPr>
              <a:t>style to employ if urgent changes are required now, but </a:t>
            </a:r>
            <a:r>
              <a:rPr lang="en-US" sz="2800" dirty="0" smtClean="0">
                <a:solidFill>
                  <a:schemeClr val="tx1"/>
                </a:solidFill>
              </a:rPr>
              <a:t>must be </a:t>
            </a:r>
            <a:r>
              <a:rPr lang="en-US" sz="2800" dirty="0">
                <a:solidFill>
                  <a:schemeClr val="tx1"/>
                </a:solidFill>
              </a:rPr>
              <a:t>combined with other styles for positive results long term. </a:t>
            </a:r>
            <a:r>
              <a:rPr lang="en-US" sz="2800" dirty="0" smtClean="0">
                <a:solidFill>
                  <a:schemeClr val="tx1"/>
                </a:solidFill>
              </a:rPr>
              <a:t>Negative effects </a:t>
            </a:r>
            <a:r>
              <a:rPr lang="en-US" sz="2800" dirty="0">
                <a:solidFill>
                  <a:schemeClr val="tx1"/>
                </a:solidFill>
              </a:rPr>
              <a:t>such as stress and mistrust result if this style is overused.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978316" y="1693453"/>
            <a:ext cx="3765615" cy="1717361"/>
          </a:xfrm>
          <a:prstGeom prst="rect">
            <a:avLst/>
          </a:prstGeom>
        </p:spPr>
      </p:pic>
    </p:spTree>
    <p:extLst>
      <p:ext uri="{BB962C8B-B14F-4D97-AF65-F5344CB8AC3E}">
        <p14:creationId xmlns:p14="http://schemas.microsoft.com/office/powerpoint/2010/main" val="4062428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Coercive style</a:t>
            </a:r>
            <a:r>
              <a:rPr lang="en-US" sz="2800" b="1" dirty="0" smtClean="0">
                <a:solidFill>
                  <a:schemeClr val="tx1"/>
                </a:solidFill>
              </a:rPr>
              <a:t>:</a:t>
            </a:r>
          </a:p>
          <a:p>
            <a:r>
              <a:rPr lang="en-US" sz="2400" b="1" dirty="0" smtClean="0">
                <a:solidFill>
                  <a:schemeClr val="tx1"/>
                </a:solidFill>
              </a:rPr>
              <a:t>Short Definition</a:t>
            </a:r>
          </a:p>
          <a:p>
            <a:r>
              <a:rPr lang="en-US" sz="2400" dirty="0" smtClean="0">
                <a:solidFill>
                  <a:schemeClr val="tx1"/>
                </a:solidFill>
              </a:rPr>
              <a:t>Telling people what to </a:t>
            </a:r>
            <a:r>
              <a:rPr lang="en-US" sz="2400" dirty="0">
                <a:solidFill>
                  <a:schemeClr val="tx1"/>
                </a:solidFill>
              </a:rPr>
              <a:t>do when</a:t>
            </a:r>
            <a:r>
              <a:rPr lang="en-US" sz="2400" dirty="0" smtClean="0">
                <a:solidFill>
                  <a:schemeClr val="tx1"/>
                </a:solidFill>
              </a:rPr>
              <a:t>.</a:t>
            </a:r>
          </a:p>
          <a:p>
            <a:endParaRPr lang="en-US" sz="2400" dirty="0" smtClean="0">
              <a:solidFill>
                <a:schemeClr val="tx1"/>
              </a:solidFill>
            </a:endParaRPr>
          </a:p>
          <a:p>
            <a:r>
              <a:rPr lang="en-US" sz="2400" b="1" dirty="0">
                <a:solidFill>
                  <a:schemeClr val="tx1"/>
                </a:solidFill>
              </a:rPr>
              <a:t>When to </a:t>
            </a:r>
            <a:r>
              <a:rPr lang="en-US" sz="2400" b="1" dirty="0" smtClean="0">
                <a:solidFill>
                  <a:schemeClr val="tx1"/>
                </a:solidFill>
              </a:rPr>
              <a:t>use this style</a:t>
            </a:r>
          </a:p>
          <a:p>
            <a:r>
              <a:rPr lang="en-US" sz="2400" dirty="0">
                <a:solidFill>
                  <a:schemeClr val="tx1"/>
                </a:solidFill>
              </a:rPr>
              <a:t>When </a:t>
            </a:r>
            <a:r>
              <a:rPr lang="en-US" sz="2400" dirty="0" smtClean="0">
                <a:solidFill>
                  <a:schemeClr val="tx1"/>
                </a:solidFill>
              </a:rPr>
              <a:t>there is </a:t>
            </a:r>
            <a:r>
              <a:rPr lang="en-US" sz="2400" dirty="0">
                <a:solidFill>
                  <a:schemeClr val="tx1"/>
                </a:solidFill>
              </a:rPr>
              <a:t>a crisis</a:t>
            </a:r>
            <a:r>
              <a:rPr lang="en-US" sz="2400" dirty="0" smtClean="0">
                <a:solidFill>
                  <a:schemeClr val="tx1"/>
                </a:solidFill>
              </a:rPr>
              <a:t>.</a:t>
            </a:r>
          </a:p>
          <a:p>
            <a:endParaRPr lang="en-US" sz="2400" dirty="0" smtClean="0">
              <a:solidFill>
                <a:schemeClr val="tx1"/>
              </a:solidFill>
            </a:endParaRPr>
          </a:p>
          <a:p>
            <a:r>
              <a:rPr lang="en-US" sz="2400" b="1" dirty="0" smtClean="0">
                <a:solidFill>
                  <a:schemeClr val="tx1"/>
                </a:solidFill>
              </a:rPr>
              <a:t>Disadvantages of </a:t>
            </a:r>
            <a:r>
              <a:rPr lang="en-US" sz="2400" b="1" dirty="0">
                <a:solidFill>
                  <a:schemeClr val="tx1"/>
                </a:solidFill>
              </a:rPr>
              <a:t>this </a:t>
            </a:r>
            <a:r>
              <a:rPr lang="en-US" sz="2400" b="1" dirty="0" smtClean="0">
                <a:solidFill>
                  <a:schemeClr val="tx1"/>
                </a:solidFill>
              </a:rPr>
              <a:t>style</a:t>
            </a:r>
          </a:p>
          <a:p>
            <a:r>
              <a:rPr lang="en-US" sz="2400" dirty="0" smtClean="0">
                <a:solidFill>
                  <a:schemeClr val="tx1"/>
                </a:solidFill>
              </a:rPr>
              <a:t>Encourages dependence. People stop thinking</a:t>
            </a:r>
            <a:r>
              <a:rPr lang="en-US" sz="2400" dirty="0">
                <a:solidFill>
                  <a:schemeClr val="tx1"/>
                </a:solidFill>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6978316" y="1693453"/>
            <a:ext cx="3765615" cy="1717361"/>
          </a:xfrm>
          <a:prstGeom prst="rect">
            <a:avLst/>
          </a:prstGeom>
        </p:spPr>
      </p:pic>
    </p:spTree>
    <p:extLst>
      <p:ext uri="{BB962C8B-B14F-4D97-AF65-F5344CB8AC3E}">
        <p14:creationId xmlns:p14="http://schemas.microsoft.com/office/powerpoint/2010/main" val="3162610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a:solidFill>
                  <a:schemeClr val="tx1"/>
                </a:solidFill>
              </a:rPr>
              <a:t>Authoritative </a:t>
            </a:r>
            <a:r>
              <a:rPr lang="en-US" sz="3200" b="1" dirty="0" smtClean="0">
                <a:solidFill>
                  <a:schemeClr val="tx1"/>
                </a:solidFill>
              </a:rPr>
              <a:t>style:</a:t>
            </a:r>
          </a:p>
          <a:p>
            <a:endParaRPr lang="en-US" sz="3200" b="1" dirty="0" smtClean="0">
              <a:solidFill>
                <a:schemeClr val="tx1"/>
              </a:solidFill>
            </a:endParaRPr>
          </a:p>
          <a:p>
            <a:r>
              <a:rPr lang="en-US" sz="3200" b="1" dirty="0" smtClean="0">
                <a:solidFill>
                  <a:schemeClr val="tx1"/>
                </a:solidFill>
              </a:rPr>
              <a:t> </a:t>
            </a:r>
            <a:r>
              <a:rPr lang="en-US" sz="2800" dirty="0" smtClean="0">
                <a:solidFill>
                  <a:schemeClr val="tx1"/>
                </a:solidFill>
              </a:rPr>
              <a:t>Useful when a turn around is required and the leader is credible and enthusiastic. This is the ‘visionary’ leadership style. </a:t>
            </a:r>
            <a:r>
              <a:rPr lang="en-US" sz="2800" dirty="0" err="1" smtClean="0">
                <a:solidFill>
                  <a:schemeClr val="tx1"/>
                </a:solidFill>
              </a:rPr>
              <a:t>Goleman</a:t>
            </a:r>
            <a:r>
              <a:rPr lang="en-US" sz="2800" dirty="0" smtClean="0">
                <a:solidFill>
                  <a:schemeClr val="tx1"/>
                </a:solidFill>
              </a:rPr>
              <a:t> indicates that this style will only work if the leader is well respected by his or her people, and is genuinely enthusiastic about the change required. He acknowledges the strongly positive effect of this approach, given the right prevailing conditions.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620030" y="1685494"/>
            <a:ext cx="3210373" cy="1580775"/>
          </a:xfrm>
          <a:prstGeom prst="rect">
            <a:avLst/>
          </a:prstGeom>
        </p:spPr>
      </p:pic>
    </p:spTree>
    <p:extLst>
      <p:ext uri="{BB962C8B-B14F-4D97-AF65-F5344CB8AC3E}">
        <p14:creationId xmlns:p14="http://schemas.microsoft.com/office/powerpoint/2010/main" val="3410527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Authoritative style:</a:t>
            </a:r>
          </a:p>
          <a:p>
            <a:r>
              <a:rPr lang="en-US" sz="2400" b="1" dirty="0" smtClean="0">
                <a:solidFill>
                  <a:schemeClr val="tx1"/>
                </a:solidFill>
              </a:rPr>
              <a:t>Short Definition</a:t>
            </a:r>
          </a:p>
          <a:p>
            <a:r>
              <a:rPr lang="en-US" sz="2400" dirty="0" smtClean="0">
                <a:solidFill>
                  <a:schemeClr val="tx1"/>
                </a:solidFill>
              </a:rPr>
              <a:t>Persuading and attracting people with an engaging vision.</a:t>
            </a:r>
          </a:p>
          <a:p>
            <a:r>
              <a:rPr lang="en-US" sz="2400" b="1" dirty="0" smtClean="0">
                <a:solidFill>
                  <a:schemeClr val="tx1"/>
                </a:solidFill>
              </a:rPr>
              <a:t>When </a:t>
            </a:r>
            <a:r>
              <a:rPr lang="en-US" sz="2400" b="1" dirty="0">
                <a:solidFill>
                  <a:schemeClr val="tx1"/>
                </a:solidFill>
              </a:rPr>
              <a:t>to </a:t>
            </a:r>
            <a:r>
              <a:rPr lang="en-US" sz="2400" b="1" dirty="0" smtClean="0">
                <a:solidFill>
                  <a:schemeClr val="tx1"/>
                </a:solidFill>
              </a:rPr>
              <a:t>use this style</a:t>
            </a:r>
          </a:p>
          <a:p>
            <a:r>
              <a:rPr lang="en-US" sz="2400" dirty="0">
                <a:solidFill>
                  <a:schemeClr val="tx1"/>
                </a:solidFill>
              </a:rPr>
              <a:t>When </a:t>
            </a:r>
            <a:r>
              <a:rPr lang="en-US" sz="2400" dirty="0" smtClean="0">
                <a:solidFill>
                  <a:schemeClr val="tx1"/>
                </a:solidFill>
              </a:rPr>
              <a:t>step change is required</a:t>
            </a:r>
            <a:r>
              <a:rPr lang="en-US" sz="2400" dirty="0">
                <a:solidFill>
                  <a:schemeClr val="tx1"/>
                </a:solidFill>
              </a:rPr>
              <a:t>. </a:t>
            </a:r>
            <a:r>
              <a:rPr lang="en-US" sz="2400" dirty="0" smtClean="0">
                <a:solidFill>
                  <a:schemeClr val="tx1"/>
                </a:solidFill>
              </a:rPr>
              <a:t>When manager </a:t>
            </a:r>
            <a:r>
              <a:rPr lang="en-US" sz="2400" dirty="0">
                <a:solidFill>
                  <a:schemeClr val="tx1"/>
                </a:solidFill>
              </a:rPr>
              <a:t>is </a:t>
            </a:r>
            <a:r>
              <a:rPr lang="en-US" sz="2400" dirty="0" smtClean="0">
                <a:solidFill>
                  <a:schemeClr val="tx1"/>
                </a:solidFill>
              </a:rPr>
              <a:t>both credible and enthusiastic.</a:t>
            </a:r>
          </a:p>
          <a:p>
            <a:endParaRPr lang="en-US" sz="2400" dirty="0" smtClean="0">
              <a:solidFill>
                <a:schemeClr val="tx1"/>
              </a:solidFill>
            </a:endParaRPr>
          </a:p>
          <a:p>
            <a:r>
              <a:rPr lang="en-US" sz="2400" b="1" dirty="0" smtClean="0">
                <a:solidFill>
                  <a:schemeClr val="tx1"/>
                </a:solidFill>
              </a:rPr>
              <a:t>Disadvantages of </a:t>
            </a:r>
            <a:r>
              <a:rPr lang="en-US" sz="2400" b="1" dirty="0">
                <a:solidFill>
                  <a:schemeClr val="tx1"/>
                </a:solidFill>
              </a:rPr>
              <a:t>this </a:t>
            </a:r>
            <a:r>
              <a:rPr lang="en-US" sz="2400" b="1" dirty="0" smtClean="0">
                <a:solidFill>
                  <a:schemeClr val="tx1"/>
                </a:solidFill>
              </a:rPr>
              <a:t>style</a:t>
            </a:r>
          </a:p>
          <a:p>
            <a:r>
              <a:rPr lang="en-US" sz="2400" dirty="0">
                <a:solidFill>
                  <a:schemeClr val="tx1"/>
                </a:solidFill>
              </a:rPr>
              <a:t>Has a </a:t>
            </a:r>
            <a:r>
              <a:rPr lang="en-US" sz="2400" dirty="0" smtClean="0">
                <a:solidFill>
                  <a:schemeClr val="tx1"/>
                </a:solidFill>
              </a:rPr>
              <a:t>negative effect if manager </a:t>
            </a:r>
            <a:r>
              <a:rPr lang="en-US" sz="2400" dirty="0">
                <a:solidFill>
                  <a:schemeClr val="tx1"/>
                </a:solidFill>
              </a:rPr>
              <a:t>is </a:t>
            </a:r>
            <a:r>
              <a:rPr lang="en-US" sz="2400" dirty="0" smtClean="0">
                <a:solidFill>
                  <a:schemeClr val="tx1"/>
                </a:solidFill>
              </a:rPr>
              <a:t>not credible</a:t>
            </a:r>
            <a:r>
              <a:rPr lang="en-US" sz="2400" dirty="0">
                <a:solidFill>
                  <a:schemeClr val="tx1"/>
                </a:solidFill>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7891901" y="1487841"/>
            <a:ext cx="3210373" cy="1580775"/>
          </a:xfrm>
          <a:prstGeom prst="rect">
            <a:avLst/>
          </a:prstGeom>
        </p:spPr>
      </p:pic>
    </p:spTree>
    <p:extLst>
      <p:ext uri="{BB962C8B-B14F-4D97-AF65-F5344CB8AC3E}">
        <p14:creationId xmlns:p14="http://schemas.microsoft.com/office/powerpoint/2010/main" val="1802161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err="1">
                <a:solidFill>
                  <a:schemeClr val="tx1"/>
                </a:solidFill>
              </a:rPr>
              <a:t>Affiliative</a:t>
            </a:r>
            <a:r>
              <a:rPr lang="en-US" sz="3200" b="1" dirty="0">
                <a:solidFill>
                  <a:schemeClr val="tx1"/>
                </a:solidFill>
              </a:rPr>
              <a:t> </a:t>
            </a:r>
            <a:r>
              <a:rPr lang="en-US" sz="3200" b="1" dirty="0" smtClean="0">
                <a:solidFill>
                  <a:schemeClr val="tx1"/>
                </a:solidFill>
              </a:rPr>
              <a:t>style:</a:t>
            </a:r>
          </a:p>
          <a:p>
            <a:endParaRPr lang="en-US" sz="3200" b="1" dirty="0">
              <a:solidFill>
                <a:schemeClr val="tx1"/>
              </a:solidFill>
            </a:endParaRPr>
          </a:p>
          <a:p>
            <a:r>
              <a:rPr lang="en-US" sz="2800" b="1" dirty="0" smtClean="0">
                <a:solidFill>
                  <a:schemeClr val="tx1"/>
                </a:solidFill>
              </a:rPr>
              <a:t> </a:t>
            </a:r>
            <a:r>
              <a:rPr lang="en-US" sz="2800" dirty="0">
                <a:solidFill>
                  <a:schemeClr val="tx1"/>
                </a:solidFill>
              </a:rPr>
              <a:t>This style helps to repair broken relationships </a:t>
            </a:r>
            <a:r>
              <a:rPr lang="en-US" sz="2800" dirty="0" smtClean="0">
                <a:solidFill>
                  <a:schemeClr val="tx1"/>
                </a:solidFill>
              </a:rPr>
              <a:t>and establish </a:t>
            </a:r>
            <a:r>
              <a:rPr lang="en-US" sz="2800" dirty="0">
                <a:solidFill>
                  <a:schemeClr val="tx1"/>
                </a:solidFill>
              </a:rPr>
              <a:t>trust. It can be useful when the going gets tough in a </a:t>
            </a:r>
            <a:r>
              <a:rPr lang="en-US" sz="2800" dirty="0" smtClean="0">
                <a:solidFill>
                  <a:schemeClr val="tx1"/>
                </a:solidFill>
              </a:rPr>
              <a:t>change </a:t>
            </a:r>
            <a:r>
              <a:rPr lang="en-US" sz="2800" dirty="0">
                <a:solidFill>
                  <a:schemeClr val="tx1"/>
                </a:solidFill>
              </a:rPr>
              <a:t>process and people are struggling. However, it must be used </a:t>
            </a:r>
            <a:r>
              <a:rPr lang="en-US" sz="2800" dirty="0" smtClean="0">
                <a:solidFill>
                  <a:schemeClr val="tx1"/>
                </a:solidFill>
              </a:rPr>
              <a:t>with other </a:t>
            </a:r>
            <a:r>
              <a:rPr lang="en-US" sz="2800" dirty="0">
                <a:solidFill>
                  <a:schemeClr val="tx1"/>
                </a:solidFill>
              </a:rPr>
              <a:t>styles to be effective in setting direction and creating progress.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320298" y="1756335"/>
            <a:ext cx="3592109" cy="1433243"/>
          </a:xfrm>
          <a:prstGeom prst="rect">
            <a:avLst/>
          </a:prstGeom>
        </p:spPr>
      </p:pic>
    </p:spTree>
    <p:extLst>
      <p:ext uri="{BB962C8B-B14F-4D97-AF65-F5344CB8AC3E}">
        <p14:creationId xmlns:p14="http://schemas.microsoft.com/office/powerpoint/2010/main" val="1492524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err="1">
                <a:solidFill>
                  <a:schemeClr val="tx1"/>
                </a:solidFill>
              </a:rPr>
              <a:t>Affiliative</a:t>
            </a:r>
            <a:r>
              <a:rPr lang="en-US" sz="2800" b="1" dirty="0">
                <a:solidFill>
                  <a:schemeClr val="tx1"/>
                </a:solidFill>
              </a:rPr>
              <a:t> style:</a:t>
            </a:r>
          </a:p>
          <a:p>
            <a:r>
              <a:rPr lang="en-US" sz="2400" b="1" dirty="0" smtClean="0">
                <a:solidFill>
                  <a:schemeClr val="tx1"/>
                </a:solidFill>
              </a:rPr>
              <a:t>Short Definition</a:t>
            </a:r>
          </a:p>
          <a:p>
            <a:r>
              <a:rPr lang="en-US" sz="2400" dirty="0" smtClean="0">
                <a:solidFill>
                  <a:schemeClr val="tx1"/>
                </a:solidFill>
              </a:rPr>
              <a:t>Building Relationships with people through use of positive feedback.</a:t>
            </a:r>
          </a:p>
          <a:p>
            <a:endParaRPr lang="en-US" sz="2400" dirty="0" smtClean="0">
              <a:solidFill>
                <a:schemeClr val="tx1"/>
              </a:solidFill>
            </a:endParaRPr>
          </a:p>
          <a:p>
            <a:r>
              <a:rPr lang="en-US" sz="2400" b="1" dirty="0" smtClean="0">
                <a:solidFill>
                  <a:schemeClr val="tx1"/>
                </a:solidFill>
              </a:rPr>
              <a:t>When </a:t>
            </a:r>
            <a:r>
              <a:rPr lang="en-US" sz="2400" b="1" dirty="0">
                <a:solidFill>
                  <a:schemeClr val="tx1"/>
                </a:solidFill>
              </a:rPr>
              <a:t>to </a:t>
            </a:r>
            <a:r>
              <a:rPr lang="en-US" sz="2400" b="1" dirty="0" smtClean="0">
                <a:solidFill>
                  <a:schemeClr val="tx1"/>
                </a:solidFill>
              </a:rPr>
              <a:t>use this style</a:t>
            </a:r>
          </a:p>
          <a:p>
            <a:r>
              <a:rPr lang="en-US" sz="2400" dirty="0" smtClean="0">
                <a:solidFill>
                  <a:schemeClr val="tx1"/>
                </a:solidFill>
              </a:rPr>
              <a:t>When relationships</a:t>
            </a:r>
            <a:r>
              <a:rPr lang="en-US" sz="2400" dirty="0">
                <a:solidFill>
                  <a:schemeClr val="tx1"/>
                </a:solidFill>
              </a:rPr>
              <a:t> </a:t>
            </a:r>
            <a:r>
              <a:rPr lang="en-US" sz="2400" dirty="0" smtClean="0">
                <a:solidFill>
                  <a:schemeClr val="tx1"/>
                </a:solidFill>
              </a:rPr>
              <a:t>are </a:t>
            </a:r>
            <a:r>
              <a:rPr lang="en-US" sz="2400" dirty="0">
                <a:solidFill>
                  <a:schemeClr val="tx1"/>
                </a:solidFill>
              </a:rPr>
              <a:t>broken</a:t>
            </a:r>
            <a:r>
              <a:rPr lang="en-US" sz="2400" dirty="0" smtClean="0">
                <a:solidFill>
                  <a:schemeClr val="tx1"/>
                </a:solidFill>
              </a:rPr>
              <a:t>.</a:t>
            </a:r>
          </a:p>
          <a:p>
            <a:endParaRPr lang="en-US" sz="2400" dirty="0" smtClean="0">
              <a:solidFill>
                <a:schemeClr val="tx1"/>
              </a:solidFill>
            </a:endParaRPr>
          </a:p>
          <a:p>
            <a:r>
              <a:rPr lang="en-US" sz="2400" b="1" dirty="0" smtClean="0">
                <a:solidFill>
                  <a:schemeClr val="tx1"/>
                </a:solidFill>
              </a:rPr>
              <a:t>Disadvantages of </a:t>
            </a:r>
            <a:r>
              <a:rPr lang="en-US" sz="2400" b="1" dirty="0">
                <a:solidFill>
                  <a:schemeClr val="tx1"/>
                </a:solidFill>
              </a:rPr>
              <a:t>this </a:t>
            </a:r>
            <a:r>
              <a:rPr lang="en-US" sz="2400" b="1" dirty="0" smtClean="0">
                <a:solidFill>
                  <a:schemeClr val="tx1"/>
                </a:solidFill>
              </a:rPr>
              <a:t>style</a:t>
            </a:r>
          </a:p>
          <a:p>
            <a:r>
              <a:rPr lang="en-US" sz="2400" dirty="0" smtClean="0">
                <a:solidFill>
                  <a:schemeClr val="tx1"/>
                </a:solidFill>
              </a:rPr>
              <a:t>Not productive if it </a:t>
            </a:r>
            <a:r>
              <a:rPr lang="en-US" sz="2400" dirty="0">
                <a:solidFill>
                  <a:schemeClr val="tx1"/>
                </a:solidFill>
              </a:rPr>
              <a:t>is the </a:t>
            </a:r>
            <a:r>
              <a:rPr lang="en-US" sz="2400" dirty="0" smtClean="0">
                <a:solidFill>
                  <a:schemeClr val="tx1"/>
                </a:solidFill>
              </a:rPr>
              <a:t>only style </a:t>
            </a:r>
            <a:r>
              <a:rPr lang="en-US" sz="2400" dirty="0">
                <a:solidFill>
                  <a:schemeClr val="tx1"/>
                </a:solidFill>
              </a:rPr>
              <a:t>used.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Picture 11"/>
          <p:cNvPicPr>
            <a:picLocks noChangeAspect="1"/>
          </p:cNvPicPr>
          <p:nvPr/>
        </p:nvPicPr>
        <p:blipFill>
          <a:blip r:embed="rId3"/>
          <a:stretch>
            <a:fillRect/>
          </a:stretch>
        </p:blipFill>
        <p:spPr>
          <a:xfrm>
            <a:off x="7288214" y="4194735"/>
            <a:ext cx="3592109" cy="1433243"/>
          </a:xfrm>
          <a:prstGeom prst="rect">
            <a:avLst/>
          </a:prstGeom>
        </p:spPr>
      </p:pic>
    </p:spTree>
    <p:extLst>
      <p:ext uri="{BB962C8B-B14F-4D97-AF65-F5344CB8AC3E}">
        <p14:creationId xmlns:p14="http://schemas.microsoft.com/office/powerpoint/2010/main" val="166092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Democratic style:</a:t>
            </a:r>
          </a:p>
          <a:p>
            <a:endParaRPr lang="en-US" sz="3200" b="1" dirty="0" smtClean="0">
              <a:solidFill>
                <a:schemeClr val="tx1"/>
              </a:solidFill>
            </a:endParaRPr>
          </a:p>
          <a:p>
            <a:r>
              <a:rPr lang="en-US" sz="2800" dirty="0" smtClean="0">
                <a:solidFill>
                  <a:schemeClr val="tx1"/>
                </a:solidFill>
              </a:rPr>
              <a:t>This </a:t>
            </a:r>
            <a:r>
              <a:rPr lang="en-US" sz="2800" dirty="0">
                <a:solidFill>
                  <a:schemeClr val="tx1"/>
                </a:solidFill>
              </a:rPr>
              <a:t>is an effective style to use when the team </a:t>
            </a:r>
            <a:r>
              <a:rPr lang="en-US" sz="2800" dirty="0" smtClean="0">
                <a:solidFill>
                  <a:schemeClr val="tx1"/>
                </a:solidFill>
              </a:rPr>
              <a:t>knows more </a:t>
            </a:r>
            <a:r>
              <a:rPr lang="en-US" sz="2800" dirty="0">
                <a:solidFill>
                  <a:schemeClr val="tx1"/>
                </a:solidFill>
              </a:rPr>
              <a:t>about the situation than the leader does. They will be able </a:t>
            </a:r>
            <a:r>
              <a:rPr lang="en-US" sz="2800" dirty="0" smtClean="0">
                <a:solidFill>
                  <a:schemeClr val="tx1"/>
                </a:solidFill>
              </a:rPr>
              <a:t>to come </a:t>
            </a:r>
            <a:r>
              <a:rPr lang="en-US" sz="2800" dirty="0">
                <a:solidFill>
                  <a:schemeClr val="tx1"/>
                </a:solidFill>
              </a:rPr>
              <a:t>up with ideas and create plans with the leader operating </a:t>
            </a:r>
            <a:r>
              <a:rPr lang="en-US" sz="2800" dirty="0" smtClean="0">
                <a:solidFill>
                  <a:schemeClr val="tx1"/>
                </a:solidFill>
              </a:rPr>
              <a:t>as facilitator</a:t>
            </a:r>
            <a:r>
              <a:rPr lang="en-US" sz="2800" dirty="0">
                <a:solidFill>
                  <a:schemeClr val="tx1"/>
                </a:solidFill>
              </a:rPr>
              <a:t>. However, it is not useful for inexperienced team </a:t>
            </a:r>
            <a:r>
              <a:rPr lang="en-US" sz="2800" dirty="0" smtClean="0">
                <a:solidFill>
                  <a:schemeClr val="tx1"/>
                </a:solidFill>
              </a:rPr>
              <a:t>members as </a:t>
            </a:r>
            <a:r>
              <a:rPr lang="en-US" sz="2800" dirty="0">
                <a:solidFill>
                  <a:schemeClr val="tx1"/>
                </a:solidFill>
              </a:rPr>
              <a:t>they will go round in circles and fail to deliver.</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346948" y="1685495"/>
            <a:ext cx="4887007" cy="1802320"/>
          </a:xfrm>
          <a:prstGeom prst="rect">
            <a:avLst/>
          </a:prstGeom>
        </p:spPr>
      </p:pic>
    </p:spTree>
    <p:extLst>
      <p:ext uri="{BB962C8B-B14F-4D97-AF65-F5344CB8AC3E}">
        <p14:creationId xmlns:p14="http://schemas.microsoft.com/office/powerpoint/2010/main" val="1272280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Democratic style:</a:t>
            </a:r>
          </a:p>
          <a:p>
            <a:endParaRPr lang="en-US" sz="3200" b="1" dirty="0" smtClean="0">
              <a:solidFill>
                <a:schemeClr val="tx1"/>
              </a:solidFill>
            </a:endParaRPr>
          </a:p>
          <a:p>
            <a:r>
              <a:rPr lang="en-US" sz="2800" b="1" dirty="0">
                <a:solidFill>
                  <a:schemeClr val="tx1"/>
                </a:solidFill>
              </a:rPr>
              <a:t>Short Definition</a:t>
            </a:r>
          </a:p>
          <a:p>
            <a:r>
              <a:rPr lang="en-US" sz="2800" dirty="0">
                <a:solidFill>
                  <a:schemeClr val="tx1"/>
                </a:solidFill>
              </a:rPr>
              <a:t>Asking </a:t>
            </a:r>
            <a:r>
              <a:rPr lang="en-US" sz="2800" dirty="0" smtClean="0">
                <a:solidFill>
                  <a:schemeClr val="tx1"/>
                </a:solidFill>
              </a:rPr>
              <a:t>the team what they think, and listening to </a:t>
            </a:r>
            <a:r>
              <a:rPr lang="en-US" sz="2800" dirty="0">
                <a:solidFill>
                  <a:schemeClr val="tx1"/>
                </a:solidFill>
              </a:rPr>
              <a:t>this.</a:t>
            </a:r>
          </a:p>
          <a:p>
            <a:r>
              <a:rPr lang="en-US" sz="2800" b="1" dirty="0">
                <a:solidFill>
                  <a:schemeClr val="tx1"/>
                </a:solidFill>
              </a:rPr>
              <a:t>When to use this style</a:t>
            </a:r>
          </a:p>
          <a:p>
            <a:r>
              <a:rPr lang="en-US" sz="2800" dirty="0">
                <a:solidFill>
                  <a:schemeClr val="tx1"/>
                </a:solidFill>
              </a:rPr>
              <a:t>When </a:t>
            </a:r>
            <a:r>
              <a:rPr lang="en-US" sz="2800" dirty="0" smtClean="0">
                <a:solidFill>
                  <a:schemeClr val="tx1"/>
                </a:solidFill>
              </a:rPr>
              <a:t>the team members have</a:t>
            </a:r>
            <a:r>
              <a:rPr lang="en-US" sz="2800" dirty="0">
                <a:solidFill>
                  <a:schemeClr val="tx1"/>
                </a:solidFill>
              </a:rPr>
              <a:t> </a:t>
            </a:r>
            <a:r>
              <a:rPr lang="en-US" sz="2800" dirty="0" smtClean="0">
                <a:solidFill>
                  <a:schemeClr val="tx1"/>
                </a:solidFill>
              </a:rPr>
              <a:t>something to contribute</a:t>
            </a:r>
            <a:r>
              <a:rPr lang="en-US" sz="2800" dirty="0">
                <a:solidFill>
                  <a:schemeClr val="tx1"/>
                </a:solidFill>
              </a:rPr>
              <a:t>.</a:t>
            </a:r>
          </a:p>
          <a:p>
            <a:r>
              <a:rPr lang="en-US" sz="2800" b="1" dirty="0">
                <a:solidFill>
                  <a:schemeClr val="tx1"/>
                </a:solidFill>
              </a:rPr>
              <a:t>Disadvantages of this style</a:t>
            </a:r>
          </a:p>
          <a:p>
            <a:r>
              <a:rPr lang="en-US" sz="2800" dirty="0">
                <a:solidFill>
                  <a:schemeClr val="tx1"/>
                </a:solidFill>
              </a:rPr>
              <a:t>May </a:t>
            </a:r>
            <a:r>
              <a:rPr lang="en-US" sz="2800" dirty="0" smtClean="0">
                <a:solidFill>
                  <a:schemeClr val="tx1"/>
                </a:solidFill>
              </a:rPr>
              <a:t>lead nowhere if team is inexperienced</a:t>
            </a:r>
            <a:r>
              <a:rPr lang="en-US" sz="2800" dirty="0">
                <a:solidFill>
                  <a:schemeClr val="tx1"/>
                </a:solidFill>
              </a:rPr>
              <a:t>.</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346948" y="1685495"/>
            <a:ext cx="4887007" cy="1802320"/>
          </a:xfrm>
          <a:prstGeom prst="rect">
            <a:avLst/>
          </a:prstGeom>
        </p:spPr>
      </p:pic>
    </p:spTree>
    <p:extLst>
      <p:ext uri="{BB962C8B-B14F-4D97-AF65-F5344CB8AC3E}">
        <p14:creationId xmlns:p14="http://schemas.microsoft.com/office/powerpoint/2010/main" val="421835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Pacesetting style:</a:t>
            </a:r>
          </a:p>
          <a:p>
            <a:r>
              <a:rPr lang="en-US" sz="2800" b="1" dirty="0" smtClean="0">
                <a:solidFill>
                  <a:schemeClr val="tx1"/>
                </a:solidFill>
              </a:rPr>
              <a:t> </a:t>
            </a:r>
            <a:r>
              <a:rPr lang="en-US" sz="2800" dirty="0">
                <a:solidFill>
                  <a:schemeClr val="tx1"/>
                </a:solidFill>
              </a:rPr>
              <a:t>This style can be used effectively with a highly </a:t>
            </a:r>
            <a:r>
              <a:rPr lang="en-US" sz="2800" dirty="0" smtClean="0">
                <a:solidFill>
                  <a:schemeClr val="tx1"/>
                </a:solidFill>
              </a:rPr>
              <a:t>motivated, competent </a:t>
            </a:r>
            <a:r>
              <a:rPr lang="en-US" sz="2800" dirty="0">
                <a:solidFill>
                  <a:schemeClr val="tx1"/>
                </a:solidFill>
              </a:rPr>
              <a:t>team, but does not lead to positive results long </a:t>
            </a:r>
            <a:r>
              <a:rPr lang="en-US" sz="2800" dirty="0" smtClean="0">
                <a:solidFill>
                  <a:schemeClr val="tx1"/>
                </a:solidFill>
              </a:rPr>
              <a:t>term if </a:t>
            </a:r>
            <a:r>
              <a:rPr lang="en-US" sz="2800" dirty="0">
                <a:solidFill>
                  <a:schemeClr val="tx1"/>
                </a:solidFill>
              </a:rPr>
              <a:t>used in isolation. Overuse of this style alone results in </a:t>
            </a:r>
            <a:r>
              <a:rPr lang="en-US" sz="2800" dirty="0" smtClean="0">
                <a:solidFill>
                  <a:schemeClr val="tx1"/>
                </a:solidFill>
              </a:rPr>
              <a:t>exhausted staff </a:t>
            </a:r>
            <a:r>
              <a:rPr lang="en-US" sz="2800" dirty="0">
                <a:solidFill>
                  <a:schemeClr val="tx1"/>
                </a:solidFill>
              </a:rPr>
              <a:t>who feel directionless and unrewarded. The leader needs </a:t>
            </a:r>
            <a:r>
              <a:rPr lang="en-US" sz="2800" dirty="0" smtClean="0">
                <a:solidFill>
                  <a:schemeClr val="tx1"/>
                </a:solidFill>
              </a:rPr>
              <a:t>to switch </a:t>
            </a:r>
            <a:r>
              <a:rPr lang="en-US" sz="2800" dirty="0">
                <a:solidFill>
                  <a:schemeClr val="tx1"/>
                </a:solidFill>
              </a:rPr>
              <a:t>out of this style to move into a change process rather </a:t>
            </a:r>
            <a:r>
              <a:rPr lang="en-US" sz="2800" dirty="0" smtClean="0">
                <a:solidFill>
                  <a:schemeClr val="tx1"/>
                </a:solidFill>
              </a:rPr>
              <a:t>than simply </a:t>
            </a:r>
            <a:r>
              <a:rPr lang="en-US" sz="2800" dirty="0">
                <a:solidFill>
                  <a:schemeClr val="tx1"/>
                </a:solidFill>
              </a:rPr>
              <a:t>drive for more of the same.</a:t>
            </a:r>
            <a:endParaRPr lang="en-US" sz="24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631074" y="1340637"/>
            <a:ext cx="3105583" cy="1370480"/>
          </a:xfrm>
          <a:prstGeom prst="rect">
            <a:avLst/>
          </a:prstGeom>
        </p:spPr>
      </p:pic>
    </p:spTree>
    <p:extLst>
      <p:ext uri="{BB962C8B-B14F-4D97-AF65-F5344CB8AC3E}">
        <p14:creationId xmlns:p14="http://schemas.microsoft.com/office/powerpoint/2010/main" val="1690983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Pacesetting style:</a:t>
            </a:r>
          </a:p>
          <a:p>
            <a:r>
              <a:rPr lang="en-US" sz="2800" b="1" dirty="0">
                <a:solidFill>
                  <a:schemeClr val="tx1"/>
                </a:solidFill>
              </a:rPr>
              <a:t>Short Definition</a:t>
            </a:r>
          </a:p>
          <a:p>
            <a:r>
              <a:rPr lang="en-US" sz="2800" dirty="0">
                <a:solidFill>
                  <a:schemeClr val="tx1"/>
                </a:solidFill>
              </a:rPr>
              <a:t>Raising </a:t>
            </a:r>
            <a:r>
              <a:rPr lang="en-US" sz="2800" dirty="0" smtClean="0">
                <a:solidFill>
                  <a:schemeClr val="tx1"/>
                </a:solidFill>
              </a:rPr>
              <a:t>the bar and asking for a </a:t>
            </a:r>
            <a:r>
              <a:rPr lang="en-US" sz="2800" dirty="0">
                <a:solidFill>
                  <a:schemeClr val="tx1"/>
                </a:solidFill>
              </a:rPr>
              <a:t>bit </a:t>
            </a:r>
            <a:r>
              <a:rPr lang="en-US" sz="2800" dirty="0" smtClean="0">
                <a:solidFill>
                  <a:schemeClr val="tx1"/>
                </a:solidFill>
              </a:rPr>
              <a:t>more. Increasing the </a:t>
            </a:r>
            <a:r>
              <a:rPr lang="en-US" sz="2800" dirty="0">
                <a:solidFill>
                  <a:schemeClr val="tx1"/>
                </a:solidFill>
              </a:rPr>
              <a:t>pace</a:t>
            </a:r>
            <a:r>
              <a:rPr lang="en-US" sz="2800" dirty="0" smtClean="0">
                <a:solidFill>
                  <a:schemeClr val="tx1"/>
                </a:solidFill>
              </a:rPr>
              <a:t>.</a:t>
            </a:r>
          </a:p>
          <a:p>
            <a:r>
              <a:rPr lang="en-US" sz="2800" b="1" dirty="0" smtClean="0">
                <a:solidFill>
                  <a:schemeClr val="tx1"/>
                </a:solidFill>
              </a:rPr>
              <a:t>When </a:t>
            </a:r>
            <a:r>
              <a:rPr lang="en-US" sz="2800" b="1" dirty="0">
                <a:solidFill>
                  <a:schemeClr val="tx1"/>
                </a:solidFill>
              </a:rPr>
              <a:t>to use this style</a:t>
            </a:r>
          </a:p>
          <a:p>
            <a:r>
              <a:rPr lang="en-US" sz="2800" dirty="0">
                <a:solidFill>
                  <a:schemeClr val="tx1"/>
                </a:solidFill>
              </a:rPr>
              <a:t>When </a:t>
            </a:r>
            <a:r>
              <a:rPr lang="en-US" sz="2800" dirty="0" smtClean="0">
                <a:solidFill>
                  <a:schemeClr val="tx1"/>
                </a:solidFill>
              </a:rPr>
              <a:t>team members</a:t>
            </a:r>
            <a:r>
              <a:rPr lang="en-US" sz="2800" dirty="0">
                <a:solidFill>
                  <a:schemeClr val="tx1"/>
                </a:solidFill>
              </a:rPr>
              <a:t> </a:t>
            </a:r>
            <a:r>
              <a:rPr lang="en-US" sz="2800" dirty="0" smtClean="0">
                <a:solidFill>
                  <a:schemeClr val="tx1"/>
                </a:solidFill>
              </a:rPr>
              <a:t>are highly motivated</a:t>
            </a:r>
            <a:r>
              <a:rPr lang="en-US" sz="2800" dirty="0">
                <a:solidFill>
                  <a:schemeClr val="tx1"/>
                </a:solidFill>
              </a:rPr>
              <a:t> </a:t>
            </a:r>
            <a:r>
              <a:rPr lang="en-US" sz="2800" dirty="0" smtClean="0">
                <a:solidFill>
                  <a:schemeClr val="tx1"/>
                </a:solidFill>
              </a:rPr>
              <a:t>and highly competent.</a:t>
            </a:r>
          </a:p>
          <a:p>
            <a:r>
              <a:rPr lang="en-US" sz="2800" b="1" dirty="0" smtClean="0">
                <a:solidFill>
                  <a:schemeClr val="tx1"/>
                </a:solidFill>
              </a:rPr>
              <a:t>Disadvantages </a:t>
            </a:r>
            <a:r>
              <a:rPr lang="en-US" sz="2800" b="1" dirty="0">
                <a:solidFill>
                  <a:schemeClr val="tx1"/>
                </a:solidFill>
              </a:rPr>
              <a:t>of this style</a:t>
            </a:r>
          </a:p>
          <a:p>
            <a:r>
              <a:rPr lang="en-US" sz="2800" dirty="0" smtClean="0">
                <a:solidFill>
                  <a:schemeClr val="tx1"/>
                </a:solidFill>
              </a:rPr>
              <a:t>Exhausting if </a:t>
            </a:r>
            <a:r>
              <a:rPr lang="en-US" sz="2800" dirty="0">
                <a:solidFill>
                  <a:schemeClr val="tx1"/>
                </a:solidFill>
              </a:rPr>
              <a:t>used </a:t>
            </a:r>
            <a:r>
              <a:rPr lang="en-US" sz="2800" dirty="0" smtClean="0">
                <a:solidFill>
                  <a:schemeClr val="tx1"/>
                </a:solidFill>
              </a:rPr>
              <a:t>too much</a:t>
            </a:r>
            <a:r>
              <a:rPr lang="en-US" sz="2800" dirty="0">
                <a:solidFill>
                  <a:schemeClr val="tx1"/>
                </a:solidFill>
              </a:rPr>
              <a:t>. </a:t>
            </a:r>
            <a:r>
              <a:rPr lang="en-US" sz="2800" dirty="0" smtClean="0">
                <a:solidFill>
                  <a:schemeClr val="tx1"/>
                </a:solidFill>
              </a:rPr>
              <a:t>Not Appropriate when team members</a:t>
            </a:r>
            <a:r>
              <a:rPr lang="en-US" sz="2800" dirty="0">
                <a:solidFill>
                  <a:schemeClr val="tx1"/>
                </a:solidFill>
              </a:rPr>
              <a:t> </a:t>
            </a:r>
            <a:r>
              <a:rPr lang="en-US" sz="2800" dirty="0" smtClean="0">
                <a:solidFill>
                  <a:schemeClr val="tx1"/>
                </a:solidFill>
              </a:rPr>
              <a:t>need </a:t>
            </a:r>
            <a:r>
              <a:rPr lang="en-US" sz="2800" dirty="0">
                <a:solidFill>
                  <a:schemeClr val="tx1"/>
                </a:solidFill>
              </a:rPr>
              <a:t>help.</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631074" y="1340636"/>
            <a:ext cx="3105583" cy="1689097"/>
          </a:xfrm>
          <a:prstGeom prst="rect">
            <a:avLst/>
          </a:prstGeom>
        </p:spPr>
      </p:pic>
    </p:spTree>
    <p:extLst>
      <p:ext uri="{BB962C8B-B14F-4D97-AF65-F5344CB8AC3E}">
        <p14:creationId xmlns:p14="http://schemas.microsoft.com/office/powerpoint/2010/main" val="1468677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Coaching </a:t>
            </a:r>
            <a:r>
              <a:rPr lang="en-US" sz="3200" b="1" dirty="0">
                <a:solidFill>
                  <a:schemeClr val="tx1"/>
                </a:solidFill>
              </a:rPr>
              <a:t>style</a:t>
            </a:r>
            <a:r>
              <a:rPr lang="en-US" sz="3200" b="1" dirty="0" smtClean="0">
                <a:solidFill>
                  <a:schemeClr val="tx1"/>
                </a:solidFill>
              </a:rPr>
              <a:t>:</a:t>
            </a:r>
          </a:p>
          <a:p>
            <a:r>
              <a:rPr lang="en-US" sz="3200" b="1" dirty="0" smtClean="0">
                <a:solidFill>
                  <a:schemeClr val="tx1"/>
                </a:solidFill>
              </a:rPr>
              <a:t> </a:t>
            </a:r>
            <a:r>
              <a:rPr lang="en-US" sz="3200" dirty="0">
                <a:solidFill>
                  <a:schemeClr val="tx1"/>
                </a:solidFill>
              </a:rPr>
              <a:t>This is an appropriate style to use if individuals need </a:t>
            </a:r>
            <a:r>
              <a:rPr lang="en-US" sz="3200" dirty="0" smtClean="0">
                <a:solidFill>
                  <a:schemeClr val="tx1"/>
                </a:solidFill>
              </a:rPr>
              <a:t>to acquire </a:t>
            </a:r>
            <a:r>
              <a:rPr lang="en-US" sz="3200" dirty="0">
                <a:solidFill>
                  <a:schemeClr val="tx1"/>
                </a:solidFill>
              </a:rPr>
              <a:t>new skills or knowledge as part of changes being made.</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520482" y="1693454"/>
            <a:ext cx="3696216" cy="2142813"/>
          </a:xfrm>
          <a:prstGeom prst="rect">
            <a:avLst/>
          </a:prstGeom>
        </p:spPr>
      </p:pic>
    </p:spTree>
    <p:extLst>
      <p:ext uri="{BB962C8B-B14F-4D97-AF65-F5344CB8AC3E}">
        <p14:creationId xmlns:p14="http://schemas.microsoft.com/office/powerpoint/2010/main" val="1415954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Coaching </a:t>
            </a:r>
            <a:r>
              <a:rPr lang="en-US" sz="3200" b="1" dirty="0">
                <a:solidFill>
                  <a:schemeClr val="tx1"/>
                </a:solidFill>
              </a:rPr>
              <a:t>style</a:t>
            </a:r>
            <a:r>
              <a:rPr lang="en-US" sz="3200" b="1" dirty="0" smtClean="0">
                <a:solidFill>
                  <a:schemeClr val="tx1"/>
                </a:solidFill>
              </a:rPr>
              <a:t>:</a:t>
            </a:r>
          </a:p>
          <a:p>
            <a:r>
              <a:rPr lang="en-US" sz="2800" b="1" dirty="0" smtClean="0">
                <a:solidFill>
                  <a:schemeClr val="tx1"/>
                </a:solidFill>
              </a:rPr>
              <a:t> </a:t>
            </a:r>
            <a:r>
              <a:rPr lang="en-US" sz="2800" b="1" dirty="0">
                <a:solidFill>
                  <a:schemeClr val="tx1"/>
                </a:solidFill>
              </a:rPr>
              <a:t>Short Definition</a:t>
            </a:r>
          </a:p>
          <a:p>
            <a:r>
              <a:rPr lang="en-US" sz="2800" dirty="0" smtClean="0">
                <a:solidFill>
                  <a:schemeClr val="tx1"/>
                </a:solidFill>
              </a:rPr>
              <a:t>Encouraging and supporting people </a:t>
            </a:r>
            <a:r>
              <a:rPr lang="en-US" sz="2800" dirty="0">
                <a:solidFill>
                  <a:schemeClr val="tx1"/>
                </a:solidFill>
              </a:rPr>
              <a:t>to </a:t>
            </a:r>
            <a:r>
              <a:rPr lang="en-US" sz="2800" dirty="0" smtClean="0">
                <a:solidFill>
                  <a:schemeClr val="tx1"/>
                </a:solidFill>
              </a:rPr>
              <a:t>try new things. Developing their </a:t>
            </a:r>
            <a:r>
              <a:rPr lang="en-US" sz="2800" dirty="0">
                <a:solidFill>
                  <a:schemeClr val="tx1"/>
                </a:solidFill>
              </a:rPr>
              <a:t>skills</a:t>
            </a:r>
            <a:r>
              <a:rPr lang="en-US" sz="2800" dirty="0" smtClean="0">
                <a:solidFill>
                  <a:schemeClr val="tx1"/>
                </a:solidFill>
              </a:rPr>
              <a:t>.</a:t>
            </a:r>
          </a:p>
          <a:p>
            <a:r>
              <a:rPr lang="en-US" sz="2800" b="1" dirty="0" smtClean="0">
                <a:solidFill>
                  <a:schemeClr val="tx1"/>
                </a:solidFill>
              </a:rPr>
              <a:t>When </a:t>
            </a:r>
            <a:r>
              <a:rPr lang="en-US" sz="2800" b="1" dirty="0">
                <a:solidFill>
                  <a:schemeClr val="tx1"/>
                </a:solidFill>
              </a:rPr>
              <a:t>to use this style</a:t>
            </a:r>
          </a:p>
          <a:p>
            <a:r>
              <a:rPr lang="en-US" sz="2800" dirty="0">
                <a:solidFill>
                  <a:schemeClr val="tx1"/>
                </a:solidFill>
              </a:rPr>
              <a:t>When there </a:t>
            </a:r>
            <a:r>
              <a:rPr lang="en-US" sz="2800" dirty="0" smtClean="0">
                <a:solidFill>
                  <a:schemeClr val="tx1"/>
                </a:solidFill>
              </a:rPr>
              <a:t>is a </a:t>
            </a:r>
            <a:r>
              <a:rPr lang="en-US" sz="2800" dirty="0">
                <a:solidFill>
                  <a:schemeClr val="tx1"/>
                </a:solidFill>
              </a:rPr>
              <a:t>skills gap</a:t>
            </a:r>
            <a:r>
              <a:rPr lang="en-US" sz="2800" dirty="0" smtClean="0">
                <a:solidFill>
                  <a:schemeClr val="tx1"/>
                </a:solidFill>
              </a:rPr>
              <a:t>.</a:t>
            </a:r>
          </a:p>
          <a:p>
            <a:r>
              <a:rPr lang="en-US" sz="2800" b="1" dirty="0" smtClean="0">
                <a:solidFill>
                  <a:schemeClr val="tx1"/>
                </a:solidFill>
              </a:rPr>
              <a:t>Disadvantages </a:t>
            </a:r>
            <a:r>
              <a:rPr lang="en-US" sz="2800" b="1" dirty="0">
                <a:solidFill>
                  <a:schemeClr val="tx1"/>
                </a:solidFill>
              </a:rPr>
              <a:t>of this style</a:t>
            </a:r>
          </a:p>
          <a:p>
            <a:r>
              <a:rPr lang="en-US" sz="2800" dirty="0">
                <a:solidFill>
                  <a:schemeClr val="tx1"/>
                </a:solidFill>
              </a:rPr>
              <a:t>If manager </a:t>
            </a:r>
            <a:r>
              <a:rPr lang="en-US" sz="2800" dirty="0" smtClean="0">
                <a:solidFill>
                  <a:schemeClr val="tx1"/>
                </a:solidFill>
              </a:rPr>
              <a:t>is not </a:t>
            </a:r>
            <a:r>
              <a:rPr lang="en-US" sz="2800" dirty="0">
                <a:solidFill>
                  <a:schemeClr val="tx1"/>
                </a:solidFill>
              </a:rPr>
              <a:t>a </a:t>
            </a:r>
            <a:r>
              <a:rPr lang="en-US" sz="2800" dirty="0" smtClean="0">
                <a:solidFill>
                  <a:schemeClr val="tx1"/>
                </a:solidFill>
              </a:rPr>
              <a:t>good coach</a:t>
            </a:r>
            <a:r>
              <a:rPr lang="en-US" sz="2800" dirty="0">
                <a:solidFill>
                  <a:schemeClr val="tx1"/>
                </a:solidFill>
              </a:rPr>
              <a:t>, or </a:t>
            </a:r>
            <a:r>
              <a:rPr lang="en-US" sz="2800" dirty="0" smtClean="0">
                <a:solidFill>
                  <a:schemeClr val="tx1"/>
                </a:solidFill>
              </a:rPr>
              <a:t>if individual is not motivated, this </a:t>
            </a:r>
            <a:r>
              <a:rPr lang="en-US" sz="2800" dirty="0">
                <a:solidFill>
                  <a:schemeClr val="tx1"/>
                </a:solidFill>
              </a:rPr>
              <a:t>style </a:t>
            </a:r>
            <a:r>
              <a:rPr lang="en-US" sz="2800" dirty="0" smtClean="0">
                <a:solidFill>
                  <a:schemeClr val="tx1"/>
                </a:solidFill>
              </a:rPr>
              <a:t>will not </a:t>
            </a:r>
            <a:r>
              <a:rPr lang="en-US" sz="2800" dirty="0">
                <a:solidFill>
                  <a:schemeClr val="tx1"/>
                </a:solidFill>
              </a:rPr>
              <a:t>work.</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404100" y="1659506"/>
            <a:ext cx="3696216" cy="1237445"/>
          </a:xfrm>
          <a:prstGeom prst="rect">
            <a:avLst/>
          </a:prstGeom>
        </p:spPr>
      </p:pic>
    </p:spTree>
    <p:extLst>
      <p:ext uri="{BB962C8B-B14F-4D97-AF65-F5344CB8AC3E}">
        <p14:creationId xmlns:p14="http://schemas.microsoft.com/office/powerpoint/2010/main" val="893978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369880"/>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Wise leadership</a:t>
            </a:r>
          </a:p>
          <a:p>
            <a:pPr marL="457200" indent="-457200">
              <a:buFont typeface="Wingdings" panose="05000000000000000000" pitchFamily="2" charset="2"/>
              <a:buChar char="Ø"/>
            </a:pPr>
            <a:r>
              <a:rPr lang="en-US" sz="2800" dirty="0">
                <a:solidFill>
                  <a:schemeClr val="bg2">
                    <a:lumMod val="25000"/>
                  </a:schemeClr>
                </a:solidFill>
              </a:rPr>
              <a:t>The roles that leaders play</a:t>
            </a:r>
          </a:p>
          <a:p>
            <a:pPr marL="457200" indent="-457200">
              <a:buFont typeface="Wingdings" panose="05000000000000000000" pitchFamily="2" charset="2"/>
              <a:buChar char="Ø"/>
            </a:pPr>
            <a:r>
              <a:rPr lang="en-US" sz="2800" dirty="0">
                <a:solidFill>
                  <a:schemeClr val="bg2">
                    <a:lumMod val="25000"/>
                  </a:schemeClr>
                </a:solidFill>
              </a:rPr>
              <a:t>Leadership styles, qualities and skills</a:t>
            </a:r>
          </a:p>
          <a:p>
            <a:pPr marL="457200" indent="-457200">
              <a:buFont typeface="Wingdings" panose="05000000000000000000" pitchFamily="2" charset="2"/>
              <a:buChar char="Ø"/>
            </a:pPr>
            <a:r>
              <a:rPr lang="en-US" sz="3200" b="1" dirty="0">
                <a:solidFill>
                  <a:schemeClr val="bg2">
                    <a:lumMod val="25000"/>
                  </a:schemeClr>
                </a:solidFill>
              </a:rPr>
              <a:t>Different leadership for different people</a:t>
            </a:r>
          </a:p>
        </p:txBody>
      </p:sp>
    </p:spTree>
    <p:extLst>
      <p:ext uri="{BB962C8B-B14F-4D97-AF65-F5344CB8AC3E}">
        <p14:creationId xmlns:p14="http://schemas.microsoft.com/office/powerpoint/2010/main" val="4741793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7502741" cy="954107"/>
          </a:xfrm>
          <a:prstGeom prst="rect">
            <a:avLst/>
          </a:prstGeom>
          <a:noFill/>
        </p:spPr>
        <p:txBody>
          <a:bodyPr wrap="square" rtlCol="0">
            <a:spAutoFit/>
          </a:bodyPr>
          <a:lstStyle/>
          <a:p>
            <a:r>
              <a:rPr lang="en-US" sz="2800" b="1" dirty="0">
                <a:solidFill>
                  <a:schemeClr val="bg2">
                    <a:lumMod val="25000"/>
                  </a:schemeClr>
                </a:solidFill>
              </a:rPr>
              <a:t>Leadership of change phase by </a:t>
            </a:r>
            <a:r>
              <a:rPr lang="en-US" sz="2800" b="1" dirty="0" smtClean="0">
                <a:solidFill>
                  <a:schemeClr val="bg2">
                    <a:lumMod val="25000"/>
                  </a:schemeClr>
                </a:solidFill>
              </a:rPr>
              <a:t>phase, comparing </a:t>
            </a:r>
            <a:r>
              <a:rPr lang="en-US" sz="2800" b="1" dirty="0">
                <a:solidFill>
                  <a:schemeClr val="bg2">
                    <a:lumMod val="25000"/>
                  </a:schemeClr>
                </a:solidFill>
              </a:rPr>
              <a:t>inner </a:t>
            </a:r>
            <a:r>
              <a:rPr lang="en-US" sz="2800" b="1" dirty="0" smtClean="0">
                <a:solidFill>
                  <a:schemeClr val="bg2">
                    <a:lumMod val="25000"/>
                  </a:schemeClr>
                </a:solidFill>
              </a:rPr>
              <a:t>and outer </a:t>
            </a:r>
            <a:r>
              <a:rPr lang="en-US" sz="2800" b="1" dirty="0">
                <a:solidFill>
                  <a:schemeClr val="bg2">
                    <a:lumMod val="25000"/>
                  </a:schemeClr>
                </a:solidFill>
              </a:rPr>
              <a:t>leadership requirements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838638"/>
            <a:ext cx="8630096" cy="1384995"/>
          </a:xfrm>
          <a:prstGeom prst="rect">
            <a:avLst/>
          </a:prstGeom>
          <a:noFill/>
        </p:spPr>
        <p:txBody>
          <a:bodyPr wrap="square" rtlCol="0">
            <a:spAutoFit/>
          </a:bodyPr>
          <a:lstStyle/>
          <a:p>
            <a:r>
              <a:rPr lang="en-US" sz="2800" dirty="0" smtClean="0">
                <a:solidFill>
                  <a:schemeClr val="bg2">
                    <a:lumMod val="25000"/>
                  </a:schemeClr>
                </a:solidFill>
              </a:rPr>
              <a:t>It has been identified </a:t>
            </a:r>
            <a:r>
              <a:rPr lang="en-US" sz="2800" dirty="0">
                <a:solidFill>
                  <a:schemeClr val="bg2">
                    <a:lumMod val="25000"/>
                  </a:schemeClr>
                </a:solidFill>
              </a:rPr>
              <a:t>both the outer </a:t>
            </a:r>
            <a:r>
              <a:rPr lang="en-US" sz="2800" dirty="0" smtClean="0">
                <a:solidFill>
                  <a:schemeClr val="bg2">
                    <a:lumMod val="25000"/>
                  </a:schemeClr>
                </a:solidFill>
              </a:rPr>
              <a:t>leadership and </a:t>
            </a:r>
            <a:r>
              <a:rPr lang="en-US" sz="2800" dirty="0">
                <a:solidFill>
                  <a:schemeClr val="bg2">
                    <a:lumMod val="25000"/>
                  </a:schemeClr>
                </a:solidFill>
              </a:rPr>
              <a:t>inner leadership requirements of a leader of change for each phase</a:t>
            </a:r>
            <a:r>
              <a:rPr lang="en-US" sz="2800" dirty="0" smtClean="0">
                <a:solidFill>
                  <a:schemeClr val="bg2">
                    <a:lumMod val="25000"/>
                  </a:schemeClr>
                </a:solidFill>
              </a:rPr>
              <a:t>;</a:t>
            </a:r>
            <a:endParaRPr lang="en-US" sz="2800" dirty="0">
              <a:solidFill>
                <a:schemeClr val="bg2">
                  <a:lumMod val="25000"/>
                </a:schemeClr>
              </a:solidFil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36368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a:solidFill>
                  <a:schemeClr val="tx1"/>
                </a:solidFill>
              </a:rPr>
              <a:t>1. Establishing the </a:t>
            </a:r>
            <a:r>
              <a:rPr lang="en-US" sz="2800" b="1" dirty="0" smtClean="0">
                <a:solidFill>
                  <a:schemeClr val="tx1"/>
                </a:solidFill>
              </a:rPr>
              <a:t>need for change</a:t>
            </a:r>
          </a:p>
          <a:p>
            <a:r>
              <a:rPr lang="en-US" sz="2800" dirty="0" smtClean="0">
                <a:solidFill>
                  <a:schemeClr val="tx1"/>
                </a:solidFill>
              </a:rPr>
              <a:t>The </a:t>
            </a:r>
            <a:r>
              <a:rPr lang="en-US" sz="2800" dirty="0">
                <a:solidFill>
                  <a:schemeClr val="tx1"/>
                </a:solidFill>
              </a:rPr>
              <a:t>leader illuminates a problem area through </a:t>
            </a:r>
            <a:r>
              <a:rPr lang="en-US" sz="2800" dirty="0" smtClean="0">
                <a:solidFill>
                  <a:schemeClr val="tx1"/>
                </a:solidFill>
              </a:rPr>
              <a:t>discussion</a:t>
            </a:r>
          </a:p>
          <a:p>
            <a:r>
              <a:rPr lang="en-US" sz="2800" b="1" dirty="0">
                <a:solidFill>
                  <a:schemeClr val="tx1"/>
                </a:solidFill>
              </a:rPr>
              <a:t>Outer 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smtClean="0">
                <a:solidFill>
                  <a:schemeClr val="tx1"/>
                </a:solidFill>
              </a:rPr>
              <a:t>Influencing, understanding, researching, presenting</a:t>
            </a:r>
            <a:r>
              <a:rPr lang="en-US" sz="2800" dirty="0">
                <a:solidFill>
                  <a:schemeClr val="tx1"/>
                </a:solidFill>
              </a:rPr>
              <a:t>, </a:t>
            </a:r>
            <a:r>
              <a:rPr lang="en-US" sz="2800" dirty="0" smtClean="0">
                <a:solidFill>
                  <a:schemeClr val="tx1"/>
                </a:solidFill>
              </a:rPr>
              <a:t>listening</a:t>
            </a:r>
          </a:p>
          <a:p>
            <a:r>
              <a:rPr lang="en-US" sz="2800" b="1" dirty="0">
                <a:solidFill>
                  <a:schemeClr val="tx1"/>
                </a:solidFill>
              </a:rPr>
              <a:t>Inner 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smtClean="0">
                <a:solidFill>
                  <a:schemeClr val="tx1"/>
                </a:solidFill>
              </a:rPr>
              <a:t>Managing emotions, maintaining integrity, being </a:t>
            </a:r>
            <a:r>
              <a:rPr lang="en-US" sz="2800" dirty="0">
                <a:solidFill>
                  <a:schemeClr val="tx1"/>
                </a:solidFill>
              </a:rPr>
              <a:t>courageous, </a:t>
            </a:r>
            <a:r>
              <a:rPr lang="en-US" sz="2800" dirty="0" smtClean="0">
                <a:solidFill>
                  <a:schemeClr val="tx1"/>
                </a:solidFill>
              </a:rPr>
              <a:t>being patient</a:t>
            </a:r>
            <a:r>
              <a:rPr lang="en-US" sz="2800" dirty="0">
                <a:solidFill>
                  <a:schemeClr val="tx1"/>
                </a:solidFill>
              </a:rPr>
              <a:t>, knowing yourself</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03322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2.</a:t>
            </a:r>
            <a:r>
              <a:rPr lang="en-US" sz="3200" b="1" dirty="0" smtClean="0">
                <a:solidFill>
                  <a:schemeClr val="tx1"/>
                </a:solidFill>
              </a:rPr>
              <a:t> </a:t>
            </a:r>
            <a:r>
              <a:rPr lang="en-US" sz="2800" b="1" dirty="0">
                <a:solidFill>
                  <a:schemeClr val="tx1"/>
                </a:solidFill>
              </a:rPr>
              <a:t>Building the </a:t>
            </a:r>
            <a:r>
              <a:rPr lang="en-US" sz="2800" b="1" dirty="0" smtClean="0">
                <a:solidFill>
                  <a:schemeClr val="tx1"/>
                </a:solidFill>
              </a:rPr>
              <a:t>change team</a:t>
            </a:r>
            <a:endParaRPr lang="en-US" sz="2800" b="1" dirty="0">
              <a:solidFill>
                <a:schemeClr val="tx1"/>
              </a:solidFill>
            </a:endParaRPr>
          </a:p>
          <a:p>
            <a:r>
              <a:rPr lang="en-US" sz="2800" dirty="0">
                <a:solidFill>
                  <a:schemeClr val="tx1"/>
                </a:solidFill>
              </a:rPr>
              <a:t>The leader brings </a:t>
            </a:r>
            <a:r>
              <a:rPr lang="en-US" sz="2800" dirty="0" smtClean="0">
                <a:solidFill>
                  <a:schemeClr val="tx1"/>
                </a:solidFill>
              </a:rPr>
              <a:t>the right </a:t>
            </a:r>
            <a:r>
              <a:rPr lang="en-US" sz="2800" dirty="0">
                <a:solidFill>
                  <a:schemeClr val="tx1"/>
                </a:solidFill>
              </a:rPr>
              <a:t>people </a:t>
            </a:r>
            <a:r>
              <a:rPr lang="en-US" sz="2800" dirty="0" smtClean="0">
                <a:solidFill>
                  <a:schemeClr val="tx1"/>
                </a:solidFill>
              </a:rPr>
              <a:t>together and establishes momentum through team work</a:t>
            </a:r>
          </a:p>
          <a:p>
            <a:r>
              <a:rPr lang="en-US" sz="2800" b="1" dirty="0">
                <a:solidFill>
                  <a:schemeClr val="tx1"/>
                </a:solidFill>
              </a:rPr>
              <a:t>Outer 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a:solidFill>
                  <a:schemeClr val="tx1"/>
                </a:solidFill>
              </a:rPr>
              <a:t>Chairing </a:t>
            </a:r>
            <a:r>
              <a:rPr lang="en-US" sz="2800" dirty="0" smtClean="0">
                <a:solidFill>
                  <a:schemeClr val="tx1"/>
                </a:solidFill>
              </a:rPr>
              <a:t>meetings, connecting agendas, facilitating discussion, building relationships, building </a:t>
            </a:r>
            <a:r>
              <a:rPr lang="en-US" sz="2800" dirty="0">
                <a:solidFill>
                  <a:schemeClr val="tx1"/>
                </a:solidFill>
              </a:rPr>
              <a:t>teams,</a:t>
            </a:r>
            <a:endParaRPr lang="en-US" sz="2800" dirty="0" smtClean="0">
              <a:solidFill>
                <a:schemeClr val="tx1"/>
              </a:solidFill>
            </a:endParaRPr>
          </a:p>
          <a:p>
            <a:r>
              <a:rPr lang="en-US" sz="2800" b="1" dirty="0">
                <a:solidFill>
                  <a:schemeClr val="tx1"/>
                </a:solidFill>
              </a:rPr>
              <a:t>Inner 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a:solidFill>
                  <a:schemeClr val="tx1"/>
                </a:solidFill>
              </a:rPr>
              <a:t>Social and </a:t>
            </a:r>
            <a:r>
              <a:rPr lang="en-US" sz="2800" dirty="0" smtClean="0">
                <a:solidFill>
                  <a:schemeClr val="tx1"/>
                </a:solidFill>
              </a:rPr>
              <a:t>organizational awareness</a:t>
            </a:r>
            <a:r>
              <a:rPr lang="en-US" sz="2800" dirty="0">
                <a:solidFill>
                  <a:schemeClr val="tx1"/>
                </a:solidFill>
              </a:rPr>
              <a:t>, </a:t>
            </a:r>
            <a:r>
              <a:rPr lang="en-US" sz="2800" dirty="0" smtClean="0">
                <a:solidFill>
                  <a:schemeClr val="tx1"/>
                </a:solidFill>
              </a:rPr>
              <a:t>self-awareness, managing emotions, adaptability</a:t>
            </a:r>
            <a:r>
              <a:rPr lang="en-US" sz="2800" dirty="0">
                <a:solidFill>
                  <a:schemeClr val="tx1"/>
                </a:solidFill>
              </a:rPr>
              <a:t>, </a:t>
            </a:r>
            <a:r>
              <a:rPr lang="en-US" sz="2800" dirty="0" smtClean="0">
                <a:solidFill>
                  <a:schemeClr val="tx1"/>
                </a:solidFill>
              </a:rPr>
              <a:t>taking initiative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02698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3.</a:t>
            </a:r>
            <a:r>
              <a:rPr lang="en-US" sz="3200" b="1" dirty="0" smtClean="0">
                <a:solidFill>
                  <a:schemeClr val="tx1"/>
                </a:solidFill>
              </a:rPr>
              <a:t> </a:t>
            </a:r>
            <a:r>
              <a:rPr lang="en-US" sz="2800" b="1" dirty="0">
                <a:solidFill>
                  <a:schemeClr val="tx1"/>
                </a:solidFill>
              </a:rPr>
              <a:t>Creating vision </a:t>
            </a:r>
            <a:r>
              <a:rPr lang="en-US" sz="2800" b="1" dirty="0" smtClean="0">
                <a:solidFill>
                  <a:schemeClr val="tx1"/>
                </a:solidFill>
              </a:rPr>
              <a:t>and values</a:t>
            </a:r>
            <a:endParaRPr lang="en-US" sz="2800" b="1" dirty="0">
              <a:solidFill>
                <a:schemeClr val="tx1"/>
              </a:solidFill>
            </a:endParaRPr>
          </a:p>
          <a:p>
            <a:r>
              <a:rPr lang="en-US" sz="2800" dirty="0">
                <a:solidFill>
                  <a:schemeClr val="tx1"/>
                </a:solidFill>
              </a:rPr>
              <a:t>The leader works </a:t>
            </a:r>
            <a:r>
              <a:rPr lang="en-US" sz="2800" dirty="0" smtClean="0">
                <a:solidFill>
                  <a:schemeClr val="tx1"/>
                </a:solidFill>
              </a:rPr>
              <a:t>with the </a:t>
            </a:r>
            <a:r>
              <a:rPr lang="en-US" sz="2800" dirty="0">
                <a:solidFill>
                  <a:schemeClr val="tx1"/>
                </a:solidFill>
              </a:rPr>
              <a:t>group to build </a:t>
            </a:r>
            <a:r>
              <a:rPr lang="en-US" sz="2800" dirty="0" smtClean="0">
                <a:solidFill>
                  <a:schemeClr val="tx1"/>
                </a:solidFill>
              </a:rPr>
              <a:t>a picture </a:t>
            </a:r>
            <a:r>
              <a:rPr lang="en-US" sz="2800" dirty="0">
                <a:solidFill>
                  <a:schemeClr val="tx1"/>
                </a:solidFill>
              </a:rPr>
              <a:t>of </a:t>
            </a:r>
            <a:r>
              <a:rPr lang="en-US" sz="2800" dirty="0" smtClean="0">
                <a:solidFill>
                  <a:schemeClr val="tx1"/>
                </a:solidFill>
              </a:rPr>
              <a:t>success</a:t>
            </a:r>
          </a:p>
          <a:p>
            <a:r>
              <a:rPr lang="en-US" sz="2800" b="1" dirty="0" smtClean="0">
                <a:solidFill>
                  <a:schemeClr val="tx1"/>
                </a:solidFill>
              </a:rPr>
              <a:t>Outer </a:t>
            </a:r>
            <a:r>
              <a:rPr lang="en-US" sz="2800" b="1" dirty="0">
                <a:solidFill>
                  <a:schemeClr val="tx1"/>
                </a:solidFill>
              </a:rPr>
              <a:t>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a:solidFill>
                  <a:schemeClr val="tx1"/>
                </a:solidFill>
              </a:rPr>
              <a:t>Initiating </a:t>
            </a:r>
            <a:r>
              <a:rPr lang="en-US" sz="2800" dirty="0" smtClean="0">
                <a:solidFill>
                  <a:schemeClr val="tx1"/>
                </a:solidFill>
              </a:rPr>
              <a:t>ideas, brainstorming, encouraging</a:t>
            </a:r>
            <a:r>
              <a:rPr lang="en-US" sz="2800" dirty="0">
                <a:solidFill>
                  <a:schemeClr val="tx1"/>
                </a:solidFill>
              </a:rPr>
              <a:t> </a:t>
            </a:r>
            <a:r>
              <a:rPr lang="en-US" sz="2800" dirty="0" smtClean="0">
                <a:solidFill>
                  <a:schemeClr val="tx1"/>
                </a:solidFill>
              </a:rPr>
              <a:t>divergent </a:t>
            </a:r>
            <a:r>
              <a:rPr lang="en-US" sz="2800" dirty="0">
                <a:solidFill>
                  <a:schemeClr val="tx1"/>
                </a:solidFill>
              </a:rPr>
              <a:t>and </a:t>
            </a:r>
            <a:r>
              <a:rPr lang="en-US" sz="2800" dirty="0" smtClean="0">
                <a:solidFill>
                  <a:schemeClr val="tx1"/>
                </a:solidFill>
              </a:rPr>
              <a:t>creative thinking,</a:t>
            </a:r>
          </a:p>
          <a:p>
            <a:r>
              <a:rPr lang="en-US" sz="2800" b="1" dirty="0" smtClean="0">
                <a:solidFill>
                  <a:schemeClr val="tx1"/>
                </a:solidFill>
              </a:rPr>
              <a:t>Inner </a:t>
            </a:r>
            <a:r>
              <a:rPr lang="en-US" sz="2800" b="1" dirty="0">
                <a:solidFill>
                  <a:schemeClr val="tx1"/>
                </a:solidFill>
              </a:rPr>
              <a:t>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a:solidFill>
                  <a:schemeClr val="tx1"/>
                </a:solidFill>
              </a:rPr>
              <a:t>Strategic thinking, </a:t>
            </a:r>
            <a:r>
              <a:rPr lang="en-US" sz="2800" dirty="0" smtClean="0">
                <a:solidFill>
                  <a:schemeClr val="tx1"/>
                </a:solidFill>
              </a:rPr>
              <a:t>taking time </a:t>
            </a:r>
            <a:r>
              <a:rPr lang="en-US" sz="2800" dirty="0">
                <a:solidFill>
                  <a:schemeClr val="tx1"/>
                </a:solidFill>
              </a:rPr>
              <a:t>to reflect, </a:t>
            </a:r>
            <a:r>
              <a:rPr lang="en-US" sz="2800" dirty="0" smtClean="0">
                <a:solidFill>
                  <a:schemeClr val="tx1"/>
                </a:solidFill>
              </a:rPr>
              <a:t>social awareness</a:t>
            </a:r>
            <a:r>
              <a:rPr lang="en-US" sz="2800" dirty="0">
                <a:solidFill>
                  <a:schemeClr val="tx1"/>
                </a:solidFill>
              </a:rPr>
              <a:t>, drive </a:t>
            </a:r>
            <a:r>
              <a:rPr lang="en-US" sz="2800" dirty="0" smtClean="0">
                <a:solidFill>
                  <a:schemeClr val="tx1"/>
                </a:solidFill>
              </a:rPr>
              <a:t>to achieve</a:t>
            </a:r>
            <a:r>
              <a:rPr lang="en-US" sz="2800" dirty="0">
                <a:solidFill>
                  <a:schemeClr val="tx1"/>
                </a:solidFill>
              </a:rPr>
              <a:t>,</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75397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4.</a:t>
            </a:r>
            <a:r>
              <a:rPr lang="en-US" sz="3200" b="1" dirty="0" smtClean="0">
                <a:solidFill>
                  <a:schemeClr val="tx1"/>
                </a:solidFill>
              </a:rPr>
              <a:t> </a:t>
            </a:r>
            <a:r>
              <a:rPr lang="en-US" sz="2800" b="1" dirty="0">
                <a:solidFill>
                  <a:schemeClr val="tx1"/>
                </a:solidFill>
              </a:rPr>
              <a:t>Empowering others</a:t>
            </a:r>
          </a:p>
          <a:p>
            <a:r>
              <a:rPr lang="en-US" sz="2800" dirty="0">
                <a:solidFill>
                  <a:schemeClr val="tx1"/>
                </a:solidFill>
              </a:rPr>
              <a:t>The leader </a:t>
            </a:r>
            <a:r>
              <a:rPr lang="en-US" sz="2800" dirty="0" smtClean="0">
                <a:solidFill>
                  <a:schemeClr val="tx1"/>
                </a:solidFill>
              </a:rPr>
              <a:t>entrusts those </a:t>
            </a:r>
            <a:r>
              <a:rPr lang="en-US" sz="2800" dirty="0">
                <a:solidFill>
                  <a:schemeClr val="tx1"/>
                </a:solidFill>
              </a:rPr>
              <a:t>who have </a:t>
            </a:r>
            <a:r>
              <a:rPr lang="en-US" sz="2800" dirty="0" smtClean="0">
                <a:solidFill>
                  <a:schemeClr val="tx1"/>
                </a:solidFill>
              </a:rPr>
              <a:t>been involved </a:t>
            </a:r>
            <a:r>
              <a:rPr lang="en-US" sz="2800" dirty="0">
                <a:solidFill>
                  <a:schemeClr val="tx1"/>
                </a:solidFill>
              </a:rPr>
              <a:t>in the </a:t>
            </a:r>
            <a:r>
              <a:rPr lang="en-US" sz="2800" dirty="0" smtClean="0">
                <a:solidFill>
                  <a:schemeClr val="tx1"/>
                </a:solidFill>
              </a:rPr>
              <a:t>creation of </a:t>
            </a:r>
            <a:r>
              <a:rPr lang="en-US" sz="2800" dirty="0">
                <a:solidFill>
                  <a:schemeClr val="tx1"/>
                </a:solidFill>
              </a:rPr>
              <a:t>the new vision </a:t>
            </a:r>
            <a:r>
              <a:rPr lang="en-US" sz="2800" dirty="0" smtClean="0">
                <a:solidFill>
                  <a:schemeClr val="tx1"/>
                </a:solidFill>
              </a:rPr>
              <a:t>with key tasks</a:t>
            </a:r>
          </a:p>
          <a:p>
            <a:r>
              <a:rPr lang="en-US" sz="2800" b="1" dirty="0" smtClean="0">
                <a:solidFill>
                  <a:schemeClr val="tx1"/>
                </a:solidFill>
              </a:rPr>
              <a:t>Outer </a:t>
            </a:r>
            <a:r>
              <a:rPr lang="en-US" sz="2800" b="1" dirty="0">
                <a:solidFill>
                  <a:schemeClr val="tx1"/>
                </a:solidFill>
              </a:rPr>
              <a:t>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a:solidFill>
                  <a:schemeClr val="tx1"/>
                </a:solidFill>
              </a:rPr>
              <a:t>Clear target setting, good delegation, </a:t>
            </a:r>
            <a:r>
              <a:rPr lang="en-US" sz="2800" dirty="0" smtClean="0">
                <a:solidFill>
                  <a:schemeClr val="tx1"/>
                </a:solidFill>
              </a:rPr>
              <a:t>coaching</a:t>
            </a:r>
          </a:p>
          <a:p>
            <a:r>
              <a:rPr lang="en-US" sz="2800" b="1" dirty="0" smtClean="0">
                <a:solidFill>
                  <a:schemeClr val="tx1"/>
                </a:solidFill>
              </a:rPr>
              <a:t>Inner </a:t>
            </a:r>
            <a:r>
              <a:rPr lang="en-US" sz="2800" b="1" dirty="0">
                <a:solidFill>
                  <a:schemeClr val="tx1"/>
                </a:solidFill>
              </a:rPr>
              <a:t>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a:solidFill>
                  <a:schemeClr val="tx1"/>
                </a:solidFill>
              </a:rPr>
              <a:t>Integrity, trust, patience, drive to achieve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06584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5.</a:t>
            </a:r>
            <a:r>
              <a:rPr lang="en-US" sz="3200" b="1" dirty="0" smtClean="0">
                <a:solidFill>
                  <a:schemeClr val="tx1"/>
                </a:solidFill>
              </a:rPr>
              <a:t> </a:t>
            </a:r>
            <a:r>
              <a:rPr lang="en-US" sz="2800" b="1" dirty="0" smtClean="0">
                <a:solidFill>
                  <a:schemeClr val="tx1"/>
                </a:solidFill>
              </a:rPr>
              <a:t>Noticing improvements and energizing</a:t>
            </a:r>
            <a:endParaRPr lang="en-US" sz="2800" b="1" dirty="0">
              <a:solidFill>
                <a:schemeClr val="tx1"/>
              </a:solidFill>
            </a:endParaRPr>
          </a:p>
          <a:p>
            <a:r>
              <a:rPr lang="en-US" sz="2800" dirty="0">
                <a:solidFill>
                  <a:schemeClr val="tx1"/>
                </a:solidFill>
              </a:rPr>
              <a:t>The leader </a:t>
            </a:r>
            <a:r>
              <a:rPr lang="en-US" sz="2800" dirty="0" smtClean="0">
                <a:solidFill>
                  <a:schemeClr val="tx1"/>
                </a:solidFill>
              </a:rPr>
              <a:t>stays interested </a:t>
            </a:r>
            <a:r>
              <a:rPr lang="en-US" sz="2800" dirty="0">
                <a:solidFill>
                  <a:schemeClr val="tx1"/>
                </a:solidFill>
              </a:rPr>
              <a:t>in the </a:t>
            </a:r>
            <a:r>
              <a:rPr lang="en-US" sz="2800" dirty="0" smtClean="0">
                <a:solidFill>
                  <a:schemeClr val="tx1"/>
                </a:solidFill>
              </a:rPr>
              <a:t>process. This </a:t>
            </a:r>
            <a:r>
              <a:rPr lang="en-US" sz="2800" dirty="0">
                <a:solidFill>
                  <a:schemeClr val="tx1"/>
                </a:solidFill>
              </a:rPr>
              <a:t>involves the </a:t>
            </a:r>
            <a:r>
              <a:rPr lang="en-US" sz="2800" dirty="0" smtClean="0">
                <a:solidFill>
                  <a:schemeClr val="tx1"/>
                </a:solidFill>
              </a:rPr>
              <a:t>ability to </a:t>
            </a:r>
            <a:r>
              <a:rPr lang="en-US" sz="2800" dirty="0">
                <a:solidFill>
                  <a:schemeClr val="tx1"/>
                </a:solidFill>
              </a:rPr>
              <a:t>juggle lots of </a:t>
            </a:r>
            <a:r>
              <a:rPr lang="en-US" sz="2800" dirty="0" smtClean="0">
                <a:solidFill>
                  <a:schemeClr val="tx1"/>
                </a:solidFill>
              </a:rPr>
              <a:t>different projects </a:t>
            </a:r>
            <a:r>
              <a:rPr lang="en-US" sz="2800" dirty="0">
                <a:solidFill>
                  <a:schemeClr val="tx1"/>
                </a:solidFill>
              </a:rPr>
              <a:t>and initiatives</a:t>
            </a:r>
            <a:endParaRPr lang="en-US" sz="2800" dirty="0" smtClean="0">
              <a:solidFill>
                <a:schemeClr val="tx1"/>
              </a:solidFill>
            </a:endParaRPr>
          </a:p>
          <a:p>
            <a:r>
              <a:rPr lang="en-US" sz="2800" b="1" dirty="0" smtClean="0">
                <a:solidFill>
                  <a:schemeClr val="tx1"/>
                </a:solidFill>
              </a:rPr>
              <a:t>Outer </a:t>
            </a:r>
            <a:r>
              <a:rPr lang="en-US" sz="2800" b="1" dirty="0">
                <a:solidFill>
                  <a:schemeClr val="tx1"/>
                </a:solidFill>
              </a:rPr>
              <a:t>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a:solidFill>
                  <a:schemeClr val="tx1"/>
                </a:solidFill>
              </a:rPr>
              <a:t>Playing the sponsorship role well, walking the talk, rewarding and sharing success</a:t>
            </a:r>
            <a:r>
              <a:rPr lang="en-US" sz="2800" dirty="0" smtClean="0">
                <a:solidFill>
                  <a:schemeClr val="tx1"/>
                </a:solidFill>
              </a:rPr>
              <a:t>,</a:t>
            </a:r>
          </a:p>
          <a:p>
            <a:r>
              <a:rPr lang="en-US" sz="2800" b="1" dirty="0" smtClean="0">
                <a:solidFill>
                  <a:schemeClr val="tx1"/>
                </a:solidFill>
              </a:rPr>
              <a:t>Inner </a:t>
            </a:r>
            <a:r>
              <a:rPr lang="en-US" sz="2800" b="1" dirty="0">
                <a:solidFill>
                  <a:schemeClr val="tx1"/>
                </a:solidFill>
              </a:rPr>
              <a:t>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a:solidFill>
                  <a:schemeClr val="tx1"/>
                </a:solidFill>
              </a:rPr>
              <a:t>Steadiness of purpose, organizational and social awareness, empathy, managing emotions, drive to achieve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85156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D5DA20-7D93-4480-9D60-D98B89A55847}"/>
</file>

<file path=customXml/itemProps2.xml><?xml version="1.0" encoding="utf-8"?>
<ds:datastoreItem xmlns:ds="http://schemas.openxmlformats.org/officeDocument/2006/customXml" ds:itemID="{47ABFF0D-EE72-4A3B-91A8-DCBB3BC99153}"/>
</file>

<file path=customXml/itemProps3.xml><?xml version="1.0" encoding="utf-8"?>
<ds:datastoreItem xmlns:ds="http://schemas.openxmlformats.org/officeDocument/2006/customXml" ds:itemID="{6302E1B9-0049-48DC-B541-D2A68FAB3947}"/>
</file>

<file path=docProps/app.xml><?xml version="1.0" encoding="utf-8"?>
<Properties xmlns="http://schemas.openxmlformats.org/officeDocument/2006/extended-properties" xmlns:vt="http://schemas.openxmlformats.org/officeDocument/2006/docPropsVTypes">
  <Template>Theme2</Template>
  <TotalTime>4337</TotalTime>
  <Words>2227</Words>
  <Application>Microsoft Office PowerPoint</Application>
  <PresentationFormat>Widescreen</PresentationFormat>
  <Paragraphs>402</Paragraphs>
  <Slides>46</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150</cp:revision>
  <dcterms:created xsi:type="dcterms:W3CDTF">2023-04-29T09:08:23Z</dcterms:created>
  <dcterms:modified xsi:type="dcterms:W3CDTF">2025-01-20T14:48:20Z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