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diagrams/layout1.xml" ContentType="application/vnd.openxmlformats-officedocument.drawingml.diagramLayout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quickStyle1.xml" ContentType="application/vnd.openxmlformats-officedocument.drawingml.diagramStyl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1"/>
  </p:notesMasterIdLst>
  <p:sldIdLst>
    <p:sldId id="582" r:id="rId3"/>
    <p:sldId id="511" r:id="rId4"/>
    <p:sldId id="512" r:id="rId5"/>
    <p:sldId id="513" r:id="rId6"/>
    <p:sldId id="514" r:id="rId7"/>
    <p:sldId id="515" r:id="rId8"/>
    <p:sldId id="516" r:id="rId9"/>
    <p:sldId id="517" r:id="rId10"/>
    <p:sldId id="518" r:id="rId11"/>
    <p:sldId id="519" r:id="rId12"/>
    <p:sldId id="520" r:id="rId13"/>
    <p:sldId id="521" r:id="rId14"/>
    <p:sldId id="522" r:id="rId15"/>
    <p:sldId id="523" r:id="rId16"/>
    <p:sldId id="524" r:id="rId17"/>
    <p:sldId id="525" r:id="rId18"/>
    <p:sldId id="526" r:id="rId19"/>
    <p:sldId id="527" r:id="rId20"/>
    <p:sldId id="528" r:id="rId21"/>
    <p:sldId id="529" r:id="rId22"/>
    <p:sldId id="530" r:id="rId23"/>
    <p:sldId id="531" r:id="rId24"/>
    <p:sldId id="532" r:id="rId25"/>
    <p:sldId id="533" r:id="rId26"/>
    <p:sldId id="534" r:id="rId27"/>
    <p:sldId id="535" r:id="rId28"/>
    <p:sldId id="536" r:id="rId29"/>
    <p:sldId id="537" r:id="rId30"/>
    <p:sldId id="538" r:id="rId31"/>
    <p:sldId id="539" r:id="rId32"/>
    <p:sldId id="615" r:id="rId33"/>
    <p:sldId id="616" r:id="rId34"/>
    <p:sldId id="617" r:id="rId35"/>
    <p:sldId id="618" r:id="rId36"/>
    <p:sldId id="619" r:id="rId37"/>
    <p:sldId id="620" r:id="rId38"/>
    <p:sldId id="548" r:id="rId39"/>
    <p:sldId id="549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82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615"/>
            <p14:sldId id="616"/>
            <p14:sldId id="617"/>
            <p14:sldId id="618"/>
            <p14:sldId id="619"/>
            <p14:sldId id="620"/>
            <p14:sldId id="548"/>
            <p14:sldId id="5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47" Type="http://schemas.openxmlformats.org/officeDocument/2006/relationships/customXml" Target="../customXml/item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48" Type="http://schemas.openxmlformats.org/officeDocument/2006/relationships/customXml" Target="../customXml/item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customXml" Target="../customXml/item1.xml"/><Relationship Id="rId20" Type="http://schemas.openxmlformats.org/officeDocument/2006/relationships/slide" Target="slides/slide18.xml"/><Relationship Id="rId41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004B35-6F5A-4C49-A700-A900FB705548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 phldr="1"/>
      <dgm:spPr/>
    </dgm:pt>
    <dgm:pt modelId="{D9716362-779E-45C8-910F-47D8B4234439}">
      <dgm:prSet phldrT="[Text]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US">
              <a:latin typeface="Times New Roman"/>
              <a:cs typeface="Times New Roman"/>
            </a:rPr>
            <a:t>∆D only</a:t>
          </a:r>
          <a:endParaRPr lang="en-US"/>
        </a:p>
      </dgm:t>
    </dgm:pt>
    <dgm:pt modelId="{7DAD6FA8-9304-49A7-B388-72AB071D66A9}" type="parTrans" cxnId="{5BDFCA37-A4D8-4E91-B276-8E573E933B02}">
      <dgm:prSet/>
      <dgm:spPr/>
      <dgm:t>
        <a:bodyPr/>
        <a:lstStyle/>
        <a:p>
          <a:endParaRPr lang="en-US"/>
        </a:p>
      </dgm:t>
    </dgm:pt>
    <dgm:pt modelId="{B2A049EF-AFA8-4569-9FED-D3A9428C3CFD}" type="sibTrans" cxnId="{5BDFCA37-A4D8-4E91-B276-8E573E933B02}">
      <dgm:prSet/>
      <dgm:spPr/>
      <dgm:t>
        <a:bodyPr/>
        <a:lstStyle/>
        <a:p>
          <a:endParaRPr lang="en-US"/>
        </a:p>
      </dgm:t>
    </dgm:pt>
    <dgm:pt modelId="{695FAAF0-330D-498D-B1B2-13F75C0CA108}">
      <dgm:prSet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US">
              <a:latin typeface="Times New Roman"/>
              <a:cs typeface="Times New Roman"/>
            </a:rPr>
            <a:t>∆S only</a:t>
          </a:r>
          <a:endParaRPr lang="en-US"/>
        </a:p>
      </dgm:t>
    </dgm:pt>
    <dgm:pt modelId="{7329FD17-7A12-4056-8038-D1D5372BF734}" type="parTrans" cxnId="{764FC596-740F-4B82-B414-CA690016D0F4}">
      <dgm:prSet/>
      <dgm:spPr/>
      <dgm:t>
        <a:bodyPr/>
        <a:lstStyle/>
        <a:p>
          <a:endParaRPr lang="en-US"/>
        </a:p>
      </dgm:t>
    </dgm:pt>
    <dgm:pt modelId="{8A0620AD-2318-471A-95DA-1DB44A88FB68}" type="sibTrans" cxnId="{764FC596-740F-4B82-B414-CA690016D0F4}">
      <dgm:prSet/>
      <dgm:spPr/>
      <dgm:t>
        <a:bodyPr/>
        <a:lstStyle/>
        <a:p>
          <a:endParaRPr lang="en-US"/>
        </a:p>
      </dgm:t>
    </dgm:pt>
    <dgm:pt modelId="{A8A70711-ECE3-43C8-BEFA-668DB188A6AD}">
      <dgm:prSet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US">
              <a:latin typeface="Times New Roman"/>
              <a:cs typeface="Times New Roman"/>
            </a:rPr>
            <a:t>∆D &amp;∆S </a:t>
          </a:r>
          <a:endParaRPr lang="en-US"/>
        </a:p>
      </dgm:t>
    </dgm:pt>
    <dgm:pt modelId="{AFBDBA80-9472-4C29-B735-5E618C82309C}" type="parTrans" cxnId="{4405E8D5-683F-4F47-A109-B20F695C47EC}">
      <dgm:prSet/>
      <dgm:spPr/>
      <dgm:t>
        <a:bodyPr/>
        <a:lstStyle/>
        <a:p>
          <a:endParaRPr lang="en-US"/>
        </a:p>
      </dgm:t>
    </dgm:pt>
    <dgm:pt modelId="{A6A4259D-80D6-4A40-B795-9C8E09702BAD}" type="sibTrans" cxnId="{4405E8D5-683F-4F47-A109-B20F695C47EC}">
      <dgm:prSet/>
      <dgm:spPr/>
      <dgm:t>
        <a:bodyPr/>
        <a:lstStyle/>
        <a:p>
          <a:endParaRPr lang="en-US"/>
        </a:p>
      </dgm:t>
    </dgm:pt>
    <dgm:pt modelId="{BD737169-9E75-4AF1-805E-C626DE8E49ED}" type="pres">
      <dgm:prSet presAssocID="{0F004B35-6F5A-4C49-A700-A900FB705548}" presName="CompostProcess" presStyleCnt="0">
        <dgm:presLayoutVars>
          <dgm:dir/>
          <dgm:resizeHandles val="exact"/>
        </dgm:presLayoutVars>
      </dgm:prSet>
      <dgm:spPr/>
    </dgm:pt>
    <dgm:pt modelId="{AC8016CE-A2DA-4B4F-A2A8-1DE6870C0C37}" type="pres">
      <dgm:prSet presAssocID="{0F004B35-6F5A-4C49-A700-A900FB705548}" presName="arrow" presStyleLbl="bgShp" presStyleIdx="0" presStyleCnt="1"/>
      <dgm:spPr/>
    </dgm:pt>
    <dgm:pt modelId="{076CABDB-DB85-41F4-92F9-BE763316DCD2}" type="pres">
      <dgm:prSet presAssocID="{0F004B35-6F5A-4C49-A700-A900FB705548}" presName="linearProcess" presStyleCnt="0"/>
      <dgm:spPr/>
    </dgm:pt>
    <dgm:pt modelId="{6CFEB177-C0B1-4831-AA7D-17A5091207A2}" type="pres">
      <dgm:prSet presAssocID="{D9716362-779E-45C8-910F-47D8B4234439}" presName="textNode" presStyleLbl="node1" presStyleIdx="0" presStyleCnt="3">
        <dgm:presLayoutVars>
          <dgm:bulletEnabled val="1"/>
        </dgm:presLayoutVars>
      </dgm:prSet>
      <dgm:spPr/>
    </dgm:pt>
    <dgm:pt modelId="{22DB1EC8-233B-4E83-8297-97D254E710BB}" type="pres">
      <dgm:prSet presAssocID="{B2A049EF-AFA8-4569-9FED-D3A9428C3CFD}" presName="sibTrans" presStyleCnt="0"/>
      <dgm:spPr/>
    </dgm:pt>
    <dgm:pt modelId="{5A698FA8-B627-4F03-B988-5149DFCB456A}" type="pres">
      <dgm:prSet presAssocID="{695FAAF0-330D-498D-B1B2-13F75C0CA108}" presName="textNode" presStyleLbl="node1" presStyleIdx="1" presStyleCnt="3">
        <dgm:presLayoutVars>
          <dgm:bulletEnabled val="1"/>
        </dgm:presLayoutVars>
      </dgm:prSet>
      <dgm:spPr/>
    </dgm:pt>
    <dgm:pt modelId="{F1FC18F7-6DDC-45D5-934A-FA6BDBF6AFDC}" type="pres">
      <dgm:prSet presAssocID="{8A0620AD-2318-471A-95DA-1DB44A88FB68}" presName="sibTrans" presStyleCnt="0"/>
      <dgm:spPr/>
    </dgm:pt>
    <dgm:pt modelId="{310D18BD-633F-4106-B2A2-3106A6BBA41F}" type="pres">
      <dgm:prSet presAssocID="{A8A70711-ECE3-43C8-BEFA-668DB188A6AD}" presName="textNode" presStyleLbl="node1" presStyleIdx="2" presStyleCnt="3" custScaleX="117960">
        <dgm:presLayoutVars>
          <dgm:bulletEnabled val="1"/>
        </dgm:presLayoutVars>
      </dgm:prSet>
      <dgm:spPr/>
    </dgm:pt>
  </dgm:ptLst>
  <dgm:cxnLst>
    <dgm:cxn modelId="{5273BA29-D779-4DD4-B9BB-FE22608515A8}" type="presOf" srcId="{695FAAF0-330D-498D-B1B2-13F75C0CA108}" destId="{5A698FA8-B627-4F03-B988-5149DFCB456A}" srcOrd="0" destOrd="0" presId="urn:microsoft.com/office/officeart/2005/8/layout/hProcess9"/>
    <dgm:cxn modelId="{5BDFCA37-A4D8-4E91-B276-8E573E933B02}" srcId="{0F004B35-6F5A-4C49-A700-A900FB705548}" destId="{D9716362-779E-45C8-910F-47D8B4234439}" srcOrd="0" destOrd="0" parTransId="{7DAD6FA8-9304-49A7-B388-72AB071D66A9}" sibTransId="{B2A049EF-AFA8-4569-9FED-D3A9428C3CFD}"/>
    <dgm:cxn modelId="{21FFE238-40F4-4D1A-90CC-F127388AF5E9}" type="presOf" srcId="{D9716362-779E-45C8-910F-47D8B4234439}" destId="{6CFEB177-C0B1-4831-AA7D-17A5091207A2}" srcOrd="0" destOrd="0" presId="urn:microsoft.com/office/officeart/2005/8/layout/hProcess9"/>
    <dgm:cxn modelId="{D48ED38E-9A02-472F-B60B-74E853C42A14}" type="presOf" srcId="{A8A70711-ECE3-43C8-BEFA-668DB188A6AD}" destId="{310D18BD-633F-4106-B2A2-3106A6BBA41F}" srcOrd="0" destOrd="0" presId="urn:microsoft.com/office/officeart/2005/8/layout/hProcess9"/>
    <dgm:cxn modelId="{764FC596-740F-4B82-B414-CA690016D0F4}" srcId="{0F004B35-6F5A-4C49-A700-A900FB705548}" destId="{695FAAF0-330D-498D-B1B2-13F75C0CA108}" srcOrd="1" destOrd="0" parTransId="{7329FD17-7A12-4056-8038-D1D5372BF734}" sibTransId="{8A0620AD-2318-471A-95DA-1DB44A88FB68}"/>
    <dgm:cxn modelId="{31AF4DB9-2649-4987-9250-6AD236FADCDD}" type="presOf" srcId="{0F004B35-6F5A-4C49-A700-A900FB705548}" destId="{BD737169-9E75-4AF1-805E-C626DE8E49ED}" srcOrd="0" destOrd="0" presId="urn:microsoft.com/office/officeart/2005/8/layout/hProcess9"/>
    <dgm:cxn modelId="{4405E8D5-683F-4F47-A109-B20F695C47EC}" srcId="{0F004B35-6F5A-4C49-A700-A900FB705548}" destId="{A8A70711-ECE3-43C8-BEFA-668DB188A6AD}" srcOrd="2" destOrd="0" parTransId="{AFBDBA80-9472-4C29-B735-5E618C82309C}" sibTransId="{A6A4259D-80D6-4A40-B795-9C8E09702BAD}"/>
    <dgm:cxn modelId="{1366F72B-BBF4-4447-8220-BA52A3D88F99}" type="presParOf" srcId="{BD737169-9E75-4AF1-805E-C626DE8E49ED}" destId="{AC8016CE-A2DA-4B4F-A2A8-1DE6870C0C37}" srcOrd="0" destOrd="0" presId="urn:microsoft.com/office/officeart/2005/8/layout/hProcess9"/>
    <dgm:cxn modelId="{E304AAA3-C8B7-4770-B9B8-90A4E731B1BB}" type="presParOf" srcId="{BD737169-9E75-4AF1-805E-C626DE8E49ED}" destId="{076CABDB-DB85-41F4-92F9-BE763316DCD2}" srcOrd="1" destOrd="0" presId="urn:microsoft.com/office/officeart/2005/8/layout/hProcess9"/>
    <dgm:cxn modelId="{C553E84D-17BA-4DFB-9A0B-A7CC4EE950FE}" type="presParOf" srcId="{076CABDB-DB85-41F4-92F9-BE763316DCD2}" destId="{6CFEB177-C0B1-4831-AA7D-17A5091207A2}" srcOrd="0" destOrd="0" presId="urn:microsoft.com/office/officeart/2005/8/layout/hProcess9"/>
    <dgm:cxn modelId="{B0350BF7-4AB0-4E4E-85C7-52966501AA4B}" type="presParOf" srcId="{076CABDB-DB85-41F4-92F9-BE763316DCD2}" destId="{22DB1EC8-233B-4E83-8297-97D254E710BB}" srcOrd="1" destOrd="0" presId="urn:microsoft.com/office/officeart/2005/8/layout/hProcess9"/>
    <dgm:cxn modelId="{BF6795D5-A6AC-4A77-BC46-63EFDB385652}" type="presParOf" srcId="{076CABDB-DB85-41F4-92F9-BE763316DCD2}" destId="{5A698FA8-B627-4F03-B988-5149DFCB456A}" srcOrd="2" destOrd="0" presId="urn:microsoft.com/office/officeart/2005/8/layout/hProcess9"/>
    <dgm:cxn modelId="{06CCEBCA-1405-4C09-93C8-5D0F90F55A83}" type="presParOf" srcId="{076CABDB-DB85-41F4-92F9-BE763316DCD2}" destId="{F1FC18F7-6DDC-45D5-934A-FA6BDBF6AFDC}" srcOrd="3" destOrd="0" presId="urn:microsoft.com/office/officeart/2005/8/layout/hProcess9"/>
    <dgm:cxn modelId="{7CF2B532-A8C2-4775-90E9-13CAE4A6E481}" type="presParOf" srcId="{076CABDB-DB85-41F4-92F9-BE763316DCD2}" destId="{310D18BD-633F-4106-B2A2-3106A6BBA41F}" srcOrd="4" destOrd="0" presId="urn:microsoft.com/office/officeart/2005/8/layout/hProcess9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8016CE-A2DA-4B4F-A2A8-1DE6870C0C37}">
      <dsp:nvSpPr>
        <dsp:cNvPr id="0" name=""/>
        <dsp:cNvSpPr/>
      </dsp:nvSpPr>
      <dsp:spPr>
        <a:xfrm>
          <a:off x="561560" y="0"/>
          <a:ext cx="6364356" cy="2013285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CFEB177-C0B1-4831-AA7D-17A5091207A2}">
      <dsp:nvSpPr>
        <dsp:cNvPr id="0" name=""/>
        <dsp:cNvSpPr/>
      </dsp:nvSpPr>
      <dsp:spPr>
        <a:xfrm>
          <a:off x="3428" y="603985"/>
          <a:ext cx="2199995" cy="805314"/>
        </a:xfrm>
        <a:prstGeom prst="round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>
              <a:latin typeface="Times New Roman"/>
              <a:cs typeface="Times New Roman"/>
            </a:rPr>
            <a:t>∆D only</a:t>
          </a:r>
          <a:endParaRPr lang="en-US" sz="3300" kern="1200"/>
        </a:p>
      </dsp:txBody>
      <dsp:txXfrm>
        <a:off x="42740" y="643297"/>
        <a:ext cx="2121371" cy="726690"/>
      </dsp:txXfrm>
    </dsp:sp>
    <dsp:sp modelId="{5A698FA8-B627-4F03-B988-5149DFCB456A}">
      <dsp:nvSpPr>
        <dsp:cNvPr id="0" name=""/>
        <dsp:cNvSpPr/>
      </dsp:nvSpPr>
      <dsp:spPr>
        <a:xfrm>
          <a:off x="2446181" y="603985"/>
          <a:ext cx="2199995" cy="805314"/>
        </a:xfrm>
        <a:prstGeom prst="round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>
              <a:latin typeface="Times New Roman"/>
              <a:cs typeface="Times New Roman"/>
            </a:rPr>
            <a:t>∆S only</a:t>
          </a:r>
          <a:endParaRPr lang="en-US" sz="3300" kern="1200"/>
        </a:p>
      </dsp:txBody>
      <dsp:txXfrm>
        <a:off x="2485493" y="643297"/>
        <a:ext cx="2121371" cy="726690"/>
      </dsp:txXfrm>
    </dsp:sp>
    <dsp:sp modelId="{310D18BD-633F-4106-B2A2-3106A6BBA41F}">
      <dsp:nvSpPr>
        <dsp:cNvPr id="0" name=""/>
        <dsp:cNvSpPr/>
      </dsp:nvSpPr>
      <dsp:spPr>
        <a:xfrm>
          <a:off x="4888935" y="603985"/>
          <a:ext cx="2595114" cy="805314"/>
        </a:xfrm>
        <a:prstGeom prst="round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>
              <a:latin typeface="Times New Roman"/>
              <a:cs typeface="Times New Roman"/>
            </a:rPr>
            <a:t>∆D &amp;∆S </a:t>
          </a:r>
          <a:endParaRPr lang="en-US" sz="3300" kern="1200"/>
        </a:p>
      </dsp:txBody>
      <dsp:txXfrm>
        <a:off x="4928247" y="643297"/>
        <a:ext cx="2516490" cy="7266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1322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9415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8772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2302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2767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84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8458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808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9535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3344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2094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16507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07169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65659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74422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36608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03122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28/09/2024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46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5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9" y="2785710"/>
            <a:ext cx="409340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Economics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22236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 Equilibrium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512DD1E-70E5-BC85-ABB5-695E95227A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696" t="14668" r="33261" b="56718"/>
          <a:stretch/>
        </p:blipFill>
        <p:spPr>
          <a:xfrm>
            <a:off x="1055577" y="2600719"/>
            <a:ext cx="5465054" cy="21659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2F10197-6E3E-C3DB-03D1-58B3DAEAA126}"/>
              </a:ext>
            </a:extLst>
          </p:cNvPr>
          <p:cNvSpPr txBox="1"/>
          <p:nvPr/>
        </p:nvSpPr>
        <p:spPr>
          <a:xfrm>
            <a:off x="7005942" y="2644170"/>
            <a:ext cx="382547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400" b="1" dirty="0" err="1"/>
              <a:t>توازن</a:t>
            </a:r>
            <a:r>
              <a:rPr lang="en-US" sz="2400" b="1" dirty="0"/>
              <a:t> </a:t>
            </a:r>
            <a:r>
              <a:rPr lang="en-US" sz="2400" b="1" dirty="0" err="1"/>
              <a:t>السوق</a:t>
            </a:r>
            <a:r>
              <a:rPr lang="en-US" sz="2400" b="1" dirty="0"/>
              <a:t> </a:t>
            </a:r>
            <a:r>
              <a:rPr lang="en-US" sz="2400" b="1" dirty="0" err="1"/>
              <a:t>هو</a:t>
            </a:r>
            <a:r>
              <a:rPr lang="en-US" sz="2400" b="1" dirty="0"/>
              <a:t> </a:t>
            </a:r>
            <a:r>
              <a:rPr lang="en-US" sz="2400" b="1" dirty="0" err="1"/>
              <a:t>حالة</a:t>
            </a:r>
            <a:r>
              <a:rPr lang="en-US" sz="2400" b="1" dirty="0"/>
              <a:t> </a:t>
            </a:r>
            <a:r>
              <a:rPr lang="ar-EG" sz="2400" b="1" dirty="0"/>
              <a:t>ت</a:t>
            </a:r>
            <a:r>
              <a:rPr lang="en-US" sz="2400" b="1" dirty="0" err="1"/>
              <a:t>تساوي</a:t>
            </a:r>
            <a:r>
              <a:rPr lang="ar-EG" sz="2400" b="1" dirty="0"/>
              <a:t> فيها</a:t>
            </a:r>
            <a:r>
              <a:rPr lang="en-US" sz="2400" b="1" dirty="0"/>
              <a:t> الكمية </a:t>
            </a:r>
            <a:r>
              <a:rPr lang="en-US" sz="2400" b="1" dirty="0" err="1"/>
              <a:t>المطلوبة</a:t>
            </a:r>
            <a:r>
              <a:rPr lang="ar-EG" sz="2400" b="1" dirty="0"/>
              <a:t> (</a:t>
            </a:r>
            <a:r>
              <a:rPr lang="en-US" sz="2400" b="1" dirty="0" err="1"/>
              <a:t>Qd</a:t>
            </a:r>
            <a:r>
              <a:rPr lang="ar-EG" sz="2400" b="1" dirty="0"/>
              <a:t>) مع</a:t>
            </a:r>
            <a:r>
              <a:rPr lang="en-US" sz="2400" b="1" dirty="0"/>
              <a:t> الكمية </a:t>
            </a:r>
            <a:r>
              <a:rPr lang="en-US" sz="2400" b="1" dirty="0" err="1"/>
              <a:t>المعروضة</a:t>
            </a:r>
            <a:r>
              <a:rPr lang="en-US" sz="2400" b="1" dirty="0"/>
              <a:t> </a:t>
            </a:r>
            <a:r>
              <a:rPr lang="ar-EG" sz="2400" b="1" dirty="0"/>
              <a:t>(</a:t>
            </a:r>
            <a:r>
              <a:rPr lang="en-US" sz="2400" b="1" dirty="0"/>
              <a:t>Qs</a:t>
            </a:r>
            <a:r>
              <a:rPr lang="ar-EG" sz="2400" b="1" dirty="0"/>
              <a:t>)</a:t>
            </a:r>
            <a:r>
              <a:rPr lang="en-US" sz="2400" b="1" dirty="0"/>
              <a:t> </a:t>
            </a:r>
            <a:r>
              <a:rPr lang="en-US" sz="2400" b="1" dirty="0" err="1"/>
              <a:t>ولا</a:t>
            </a:r>
            <a:r>
              <a:rPr lang="en-US" sz="2400" b="1" dirty="0"/>
              <a:t> </a:t>
            </a:r>
            <a:r>
              <a:rPr lang="ar-EG" sz="2400" b="1" dirty="0"/>
              <a:t>يتغير</a:t>
            </a:r>
            <a:r>
              <a:rPr lang="en-US" sz="2400" b="1" dirty="0"/>
              <a:t> </a:t>
            </a:r>
            <a:r>
              <a:rPr lang="ar-EG" sz="2400" b="1" dirty="0" err="1"/>
              <a:t>ال</a:t>
            </a:r>
            <a:r>
              <a:rPr lang="en-US" sz="2400" b="1" dirty="0" err="1"/>
              <a:t>سعر</a:t>
            </a:r>
            <a:r>
              <a:rPr lang="en-US" sz="2400" b="1" dirty="0"/>
              <a:t> </a:t>
            </a:r>
            <a:r>
              <a:rPr lang="en-US" sz="2400" b="1" dirty="0" err="1"/>
              <a:t>أو</a:t>
            </a:r>
            <a:r>
              <a:rPr lang="en-US" sz="2400" b="1" dirty="0"/>
              <a:t> </a:t>
            </a:r>
            <a:r>
              <a:rPr lang="ar-EG" sz="2400" b="1" dirty="0" err="1"/>
              <a:t>ال</a:t>
            </a:r>
            <a:r>
              <a:rPr lang="en-US" sz="2400" b="1" dirty="0" err="1"/>
              <a:t>كمية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6323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extLst>
    <p:ext uri="{E180D4A7-C9FB-4DFB-919C-405C955672EB}">
      <p14:showEvtLst xmlns:p14="http://schemas.microsoft.com/office/powerpoint/2010/main">
        <p14:playEvt time="0" objId="9"/>
        <p14:pauseEvt time="0" objId="9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D27A662-4E41-844F-9D19-0B15D41C6A8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1087" t="30328" r="4457" b="42219"/>
          <a:stretch/>
        </p:blipFill>
        <p:spPr>
          <a:xfrm>
            <a:off x="3257550" y="1903342"/>
            <a:ext cx="6058902" cy="3730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42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6DCA8B2-A38E-8667-C486-393C26E291A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243" t="41121" r="32891" b="36651"/>
          <a:stretch/>
        </p:blipFill>
        <p:spPr>
          <a:xfrm>
            <a:off x="866552" y="3009310"/>
            <a:ext cx="3368933" cy="180597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1DF255A-16AB-4EF7-E587-0297D8FD454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1087" t="30328" r="4457" b="42219"/>
          <a:stretch/>
        </p:blipFill>
        <p:spPr>
          <a:xfrm>
            <a:off x="4312190" y="2094517"/>
            <a:ext cx="3780020" cy="365903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B01B56F-06E3-EBBD-21F0-25DD6D45B373}"/>
              </a:ext>
            </a:extLst>
          </p:cNvPr>
          <p:cNvSpPr txBox="1"/>
          <p:nvPr/>
        </p:nvSpPr>
        <p:spPr>
          <a:xfrm>
            <a:off x="8042009" y="2851495"/>
            <a:ext cx="327368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en-US" sz="2000" b="1" u="sng" dirty="0" err="1">
                <a:solidFill>
                  <a:schemeClr val="accent5"/>
                </a:solidFill>
              </a:rPr>
              <a:t>سعر</a:t>
            </a:r>
            <a:r>
              <a:rPr lang="en-US" sz="2000" b="1" u="sng" dirty="0">
                <a:solidFill>
                  <a:schemeClr val="accent5"/>
                </a:solidFill>
              </a:rPr>
              <a:t> </a:t>
            </a:r>
            <a:r>
              <a:rPr lang="en-US" sz="2000" b="1" u="sng" dirty="0" err="1">
                <a:solidFill>
                  <a:schemeClr val="accent5"/>
                </a:solidFill>
              </a:rPr>
              <a:t>التوازن</a:t>
            </a:r>
            <a:r>
              <a:rPr lang="en-US" sz="2000" b="1" u="sng" dirty="0">
                <a:solidFill>
                  <a:schemeClr val="accent5"/>
                </a:solidFill>
              </a:rPr>
              <a:t> </a:t>
            </a:r>
            <a:r>
              <a:rPr lang="en-US" sz="2000" dirty="0" err="1"/>
              <a:t>هو</a:t>
            </a:r>
            <a:r>
              <a:rPr lang="en-US" sz="2000" dirty="0"/>
              <a:t> </a:t>
            </a:r>
            <a:r>
              <a:rPr lang="en-US" sz="2000" dirty="0" err="1"/>
              <a:t>السعر</a:t>
            </a:r>
            <a:r>
              <a:rPr lang="en-US" sz="2000" dirty="0"/>
              <a:t> </a:t>
            </a:r>
            <a:r>
              <a:rPr lang="en-US" sz="2000" dirty="0" err="1"/>
              <a:t>الذي</a:t>
            </a:r>
            <a:r>
              <a:rPr lang="en-US" sz="2000" dirty="0"/>
              <a:t> </a:t>
            </a:r>
            <a:r>
              <a:rPr lang="en-US" sz="2000" dirty="0" err="1"/>
              <a:t>يكون</a:t>
            </a:r>
            <a:r>
              <a:rPr lang="en-US" sz="2000" dirty="0"/>
              <a:t> </a:t>
            </a:r>
            <a:r>
              <a:rPr lang="en-US" sz="2000" dirty="0" err="1"/>
              <a:t>عنده</a:t>
            </a:r>
            <a:r>
              <a:rPr lang="en-US" sz="2000" dirty="0"/>
              <a:t> </a:t>
            </a:r>
            <a:r>
              <a:rPr lang="ar-EG" sz="2000" dirty="0"/>
              <a:t>الكمية المطلوبة </a:t>
            </a:r>
            <a:r>
              <a:rPr lang="en-US" sz="2000" dirty="0" err="1"/>
              <a:t>Qd</a:t>
            </a:r>
            <a:r>
              <a:rPr lang="en-US" sz="2000" dirty="0"/>
              <a:t>) </a:t>
            </a:r>
            <a:r>
              <a:rPr lang="ar-EG" sz="2000" dirty="0"/>
              <a:t>) تساوي الكمية المعروضة </a:t>
            </a:r>
            <a:r>
              <a:rPr lang="en-US" sz="2000" dirty="0"/>
              <a:t>Qs) </a:t>
            </a:r>
            <a:r>
              <a:rPr lang="ar-EG" sz="2000" dirty="0"/>
              <a:t>)</a:t>
            </a:r>
          </a:p>
          <a:p>
            <a:pPr algn="r" rtl="1"/>
            <a:endParaRPr lang="en-US" sz="2000" dirty="0"/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en-US" sz="2000" b="1" u="sng" dirty="0" err="1">
                <a:solidFill>
                  <a:schemeClr val="accent5"/>
                </a:solidFill>
              </a:rPr>
              <a:t>كمية</a:t>
            </a:r>
            <a:r>
              <a:rPr lang="en-US" sz="2000" b="1" u="sng" dirty="0">
                <a:solidFill>
                  <a:schemeClr val="accent5"/>
                </a:solidFill>
              </a:rPr>
              <a:t> </a:t>
            </a:r>
            <a:r>
              <a:rPr lang="ar-EG" sz="2000" b="1" u="sng" dirty="0">
                <a:solidFill>
                  <a:schemeClr val="accent5"/>
                </a:solidFill>
              </a:rPr>
              <a:t>التوازن</a:t>
            </a:r>
            <a:r>
              <a:rPr lang="en-US" sz="2000" b="1" u="sng" dirty="0">
                <a:solidFill>
                  <a:schemeClr val="accent5"/>
                </a:solidFill>
              </a:rPr>
              <a:t> </a:t>
            </a:r>
            <a:r>
              <a:rPr lang="en-US" sz="2000" dirty="0" err="1"/>
              <a:t>هي</a:t>
            </a:r>
            <a:r>
              <a:rPr lang="en-US" sz="2000" dirty="0"/>
              <a:t> </a:t>
            </a:r>
            <a:r>
              <a:rPr lang="ar-EG" sz="2000" dirty="0"/>
              <a:t>الكمية المشتراة والمباعة عند سعر التوازن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149664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421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06484" y="80713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19753" y="105191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180570" y="1322248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EB864F-AEB8-E5BC-FF17-A0FE9767FD01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572750" y="2331848"/>
            <a:ext cx="4496114" cy="3945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If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price is $1.50  </a:t>
            </a:r>
            <a:r>
              <a:rPr lang="en-US" altLang="en-US" sz="2000" dirty="0">
                <a:latin typeface="Alexandria"/>
              </a:rPr>
              <a:t>a bar, 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the quantity demanded equals the quantity supplied.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Qs=</a:t>
            </a:r>
            <a:r>
              <a:rPr lang="en-US" altLang="en-US" sz="2000" b="1" u="sng" dirty="0" err="1">
                <a:solidFill>
                  <a:srgbClr val="0070C0"/>
                </a:solidFill>
                <a:latin typeface="Alexandria"/>
              </a:rPr>
              <a:t>Qd</a:t>
            </a:r>
            <a:endParaRPr lang="en-US" altLang="en-US" sz="2000" b="1" u="sng" dirty="0">
              <a:solidFill>
                <a:srgbClr val="0070C0"/>
              </a:solidFill>
              <a:latin typeface="Alexandria"/>
            </a:endParaRP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There is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neither a shortage nor a surplus </a:t>
            </a:r>
            <a:r>
              <a:rPr lang="en-US" altLang="en-US" sz="2000" dirty="0">
                <a:latin typeface="Alexandria"/>
              </a:rPr>
              <a:t>of energy bars.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At the equilibrium price, buyers’ plans and sellers’ plans agree and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price doesn’t change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sz="2000" dirty="0">
                <a:latin typeface="Alexandria"/>
              </a:rPr>
              <a:t>until some event changes either demand or supply.</a:t>
            </a:r>
            <a:endParaRPr lang="ar-EG" altLang="en-US" sz="2000" dirty="0">
              <a:latin typeface="Alexandria"/>
            </a:endParaRP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60426DC6-737A-6D42-E47F-2E9803F52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550" y="1989497"/>
            <a:ext cx="3213332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AD77BC6-4948-1F1A-4633-716A84EB4B0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8493412" y="2223666"/>
            <a:ext cx="2727557" cy="3945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rtl="1" eaLnBrk="1" hangingPunct="1">
              <a:buFont typeface="Arial" panose="020B0604020202020204" pitchFamily="34" charset="0"/>
              <a:buChar char="•"/>
            </a:pPr>
            <a:r>
              <a:rPr lang="ar-EG" altLang="en-US" sz="2000" dirty="0">
                <a:latin typeface="Alexandria"/>
              </a:rPr>
              <a:t>إذا كان السعر 1.50 دولارًا للقطعة، فإن الكمية المطلوبة تساوي الكمية المعروضة. </a:t>
            </a:r>
            <a:r>
              <a:rPr lang="en-US" altLang="en-US" sz="2000" dirty="0">
                <a:latin typeface="Alexandria"/>
              </a:rPr>
              <a:t>Qs=</a:t>
            </a:r>
            <a:r>
              <a:rPr lang="en-US" altLang="en-US" sz="2000" dirty="0" err="1">
                <a:latin typeface="Alexandria"/>
              </a:rPr>
              <a:t>Qd</a:t>
            </a:r>
            <a:r>
              <a:rPr lang="ar-EG" altLang="en-US" sz="2000" dirty="0">
                <a:latin typeface="Alexandria"/>
              </a:rPr>
              <a:t> = 10.</a:t>
            </a:r>
            <a:endParaRPr lang="en-US" altLang="en-US" sz="2000" dirty="0">
              <a:latin typeface="Alexandria"/>
            </a:endParaRPr>
          </a:p>
          <a:p>
            <a:pPr marL="457200" lvl="1" indent="-342900" algn="just" rtl="1" eaLnBrk="1" hangingPunct="1">
              <a:buFont typeface="Arial" panose="020B0604020202020204" pitchFamily="34" charset="0"/>
              <a:buChar char="•"/>
            </a:pPr>
            <a:r>
              <a:rPr lang="ar-EG" altLang="en-US" sz="2000" dirty="0">
                <a:latin typeface="Alexandria"/>
              </a:rPr>
              <a:t>لا يوجد عجز أو فائض.</a:t>
            </a:r>
          </a:p>
          <a:p>
            <a:pPr marL="457200" lvl="1" indent="-342900" algn="just" rtl="1" eaLnBrk="1" hangingPunct="1">
              <a:buFont typeface="Arial" panose="020B0604020202020204" pitchFamily="34" charset="0"/>
              <a:buChar char="•"/>
            </a:pPr>
            <a:r>
              <a:rPr lang="ar-EG" altLang="en-US" sz="2000" dirty="0">
                <a:latin typeface="Alexandria"/>
              </a:rPr>
              <a:t>عند سعر التوازن، تتفق خطط المشترين وخطط البائعين ولا يتغير السعر .</a:t>
            </a:r>
            <a:endParaRPr lang="en-US" altLang="en-US" sz="2000" dirty="0">
              <a:latin typeface="Alexandria"/>
            </a:endParaRP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endParaRPr lang="en-US" alt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995209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Price as a Regulator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E1E5BA7-0B69-AD72-6508-099AD4F03646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17280" y="2600719"/>
            <a:ext cx="3704601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If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price is $2.00 (Above equilibrium price) </a:t>
            </a:r>
            <a:r>
              <a:rPr lang="en-US" altLang="en-US" sz="2000" dirty="0">
                <a:latin typeface="Alexandria"/>
              </a:rPr>
              <a:t>a bar, 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the quantity supplied </a:t>
            </a:r>
            <a:r>
              <a:rPr lang="en-US" altLang="en-US" sz="2000" i="1" dirty="0">
                <a:latin typeface="Alexandria"/>
              </a:rPr>
              <a:t>exceeds</a:t>
            </a:r>
            <a:r>
              <a:rPr lang="en-US" altLang="en-US" sz="2000" dirty="0">
                <a:latin typeface="Alexandria"/>
              </a:rPr>
              <a:t> the quantity demanded.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Qs&gt;</a:t>
            </a:r>
            <a:r>
              <a:rPr lang="en-US" altLang="en-US" sz="2000" b="1" u="sng" dirty="0" err="1">
                <a:solidFill>
                  <a:srgbClr val="0070C0"/>
                </a:solidFill>
                <a:latin typeface="Alexandria"/>
              </a:rPr>
              <a:t>Qd</a:t>
            </a:r>
            <a:endParaRPr lang="en-US" altLang="en-US" sz="2000" b="1" u="sng" dirty="0">
              <a:solidFill>
                <a:srgbClr val="0070C0"/>
              </a:solidFill>
              <a:latin typeface="Alexandria"/>
            </a:endParaRP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There is a </a:t>
            </a:r>
            <a:r>
              <a:rPr lang="en-US" altLang="en-US" sz="2000" b="1" i="1" u="sng" dirty="0">
                <a:solidFill>
                  <a:srgbClr val="0070C0"/>
                </a:solidFill>
                <a:latin typeface="Alexandria"/>
              </a:rPr>
              <a:t>surplus</a:t>
            </a:r>
            <a:r>
              <a:rPr lang="en-US" altLang="en-US" sz="2000" dirty="0">
                <a:latin typeface="Alexandria"/>
              </a:rPr>
              <a:t> of </a:t>
            </a:r>
            <a:br>
              <a:rPr lang="en-US" altLang="en-US" sz="2000" dirty="0">
                <a:latin typeface="Alexandria"/>
              </a:rPr>
            </a:br>
            <a:r>
              <a:rPr lang="en-US" altLang="en-US" sz="2000" dirty="0">
                <a:latin typeface="Alexandria"/>
              </a:rPr>
              <a:t>6 million energy bars.</a:t>
            </a:r>
            <a:endParaRPr lang="ar-EG" altLang="en-US" sz="2000" dirty="0">
              <a:latin typeface="Alexandria"/>
            </a:endParaRP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41C78259-5B3C-7A9F-7EC3-4BFB99DA4E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435" y="1779963"/>
            <a:ext cx="3050940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ADC6CB1-DD0D-A9B0-E416-CDF11012AFD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412324" y="2871459"/>
            <a:ext cx="3704601" cy="2076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rtl="1" eaLnBrk="1" hangingPunct="1">
              <a:buFont typeface="Arial" panose="020B0604020202020204" pitchFamily="34" charset="0"/>
              <a:buChar char="•"/>
            </a:pPr>
            <a:r>
              <a:rPr lang="ar-EG" altLang="en-US" sz="2000" dirty="0">
                <a:latin typeface="Alexandria"/>
              </a:rPr>
              <a:t>إذا كان السعر 2.00 دولار (أعلى من سعر التوازن)، فإن الكمية المعروضة تتجاوز الكمية المطلوبة. </a:t>
            </a:r>
            <a:r>
              <a:rPr lang="en-US" altLang="en-US" sz="2000" dirty="0">
                <a:latin typeface="Alexandria"/>
              </a:rPr>
              <a:t>Qs&gt;</a:t>
            </a:r>
            <a:r>
              <a:rPr lang="en-US" altLang="en-US" sz="2000" dirty="0" err="1">
                <a:latin typeface="Alexandria"/>
              </a:rPr>
              <a:t>Qd</a:t>
            </a:r>
            <a:endParaRPr lang="en-US" altLang="en-US" sz="2000" dirty="0">
              <a:latin typeface="Alexandria"/>
            </a:endParaRPr>
          </a:p>
          <a:p>
            <a:pPr marL="457200" lvl="1" indent="-342900" algn="just" rtl="1" eaLnBrk="1" hangingPunct="1">
              <a:buFont typeface="Arial" panose="020B0604020202020204" pitchFamily="34" charset="0"/>
              <a:buChar char="•"/>
            </a:pPr>
            <a:r>
              <a:rPr lang="ar-EG" altLang="en-US" sz="2000" dirty="0">
                <a:latin typeface="Alexandria"/>
              </a:rPr>
              <a:t>هناك فائض.</a:t>
            </a:r>
            <a:endParaRPr lang="en-US" alt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79527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Price Adjustments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40EE8AE-0D87-2726-706E-668164D036EB}"/>
              </a:ext>
            </a:extLst>
          </p:cNvPr>
          <p:cNvSpPr txBox="1"/>
          <p:nvPr/>
        </p:nvSpPr>
        <p:spPr>
          <a:xfrm>
            <a:off x="634271" y="2634021"/>
            <a:ext cx="355196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SzPts val="1600"/>
              <a:buFont typeface="Times New Roman" panose="02020603050405020304" pitchFamily="18" charset="0"/>
              <a:buChar char="-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surplus cause: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price to fall,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decreasing quantity supplied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</a:rPr>
              <a:t>increasing quantity demanded</a:t>
            </a:r>
          </a:p>
          <a:p>
            <a:pPr lvl="1"/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</a:rPr>
              <a:t>Until the equilibrium price is attained</a:t>
            </a:r>
            <a:endParaRPr lang="ar-EG" sz="2000" b="1" dirty="0">
              <a:solidFill>
                <a:srgbClr val="000000"/>
              </a:solidFill>
              <a:effectLst/>
              <a:latin typeface="Alexandria"/>
              <a:ea typeface="Calibri" panose="020F050202020403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9C4CBE1-077F-0C82-48B9-17C2262E9C3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27" t="2698" r="51884" b="2965"/>
          <a:stretch/>
        </p:blipFill>
        <p:spPr>
          <a:xfrm>
            <a:off x="4029936" y="2303243"/>
            <a:ext cx="4551231" cy="32160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222045F-2682-359A-0B9E-761BAA853BF5}"/>
              </a:ext>
            </a:extLst>
          </p:cNvPr>
          <p:cNvSpPr txBox="1"/>
          <p:nvPr/>
        </p:nvSpPr>
        <p:spPr>
          <a:xfrm>
            <a:off x="7116737" y="2744533"/>
            <a:ext cx="4295775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r" rtl="1"/>
            <a:r>
              <a:rPr lang="ar-EG" sz="2000" b="1" dirty="0">
                <a:solidFill>
                  <a:schemeClr val="accent5"/>
                </a:solidFill>
                <a:latin typeface="Alexandria"/>
              </a:rPr>
              <a:t>يتسبب الفائض في:</a:t>
            </a:r>
          </a:p>
          <a:p>
            <a:pPr marL="800100" lvl="1" indent="-342900" algn="r" rtl="1">
              <a:buFont typeface="Arial" panose="020B0604020202020204" pitchFamily="34" charset="0"/>
              <a:buChar char="•"/>
            </a:pPr>
            <a:r>
              <a:rPr lang="ar-EG" sz="2000" dirty="0">
                <a:latin typeface="Alexandria"/>
              </a:rPr>
              <a:t>انخفاض السعر،</a:t>
            </a:r>
          </a:p>
          <a:p>
            <a:pPr marL="800100" lvl="1" indent="-342900" algn="r" rtl="1">
              <a:buFont typeface="Arial" panose="020B0604020202020204" pitchFamily="34" charset="0"/>
              <a:buChar char="•"/>
            </a:pPr>
            <a:r>
              <a:rPr lang="ar-EG" sz="2000" dirty="0">
                <a:latin typeface="Alexandria"/>
              </a:rPr>
              <a:t>انخفاض الكمية المعروضة</a:t>
            </a:r>
          </a:p>
          <a:p>
            <a:pPr marL="800100" lvl="1" indent="-342900" algn="r" rtl="1">
              <a:buFont typeface="Arial" panose="020B0604020202020204" pitchFamily="34" charset="0"/>
              <a:buChar char="•"/>
            </a:pPr>
            <a:r>
              <a:rPr lang="ar-EG" sz="2000" dirty="0">
                <a:latin typeface="Alexandria"/>
              </a:rPr>
              <a:t>زيادة الكمية المطلوبة</a:t>
            </a:r>
          </a:p>
          <a:p>
            <a:pPr marL="800100" lvl="1" indent="-342900" algn="r" rtl="1">
              <a:buFont typeface="Arial" panose="020B0604020202020204" pitchFamily="34" charset="0"/>
              <a:buChar char="•"/>
            </a:pPr>
            <a:r>
              <a:rPr lang="ar-EG" sz="2000" dirty="0">
                <a:latin typeface="Alexandria"/>
              </a:rPr>
              <a:t>حتى الوصول إلى سعر التوازن</a:t>
            </a:r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67927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Price as a Regulator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FB877D0-BFF7-B80E-8B7A-721D44F514E9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62000" y="2223738"/>
            <a:ext cx="3338513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If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price is $1.00 (below equilibrium price) </a:t>
            </a:r>
            <a:r>
              <a:rPr lang="en-US" altLang="en-US" sz="2000" dirty="0">
                <a:latin typeface="Alexandria"/>
              </a:rPr>
              <a:t>a bar, 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the quantity demanded exceeds the quantity supplied.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Qs&lt;</a:t>
            </a:r>
            <a:r>
              <a:rPr lang="en-US" altLang="en-US" sz="2000" b="1" u="sng" dirty="0" err="1">
                <a:solidFill>
                  <a:srgbClr val="0070C0"/>
                </a:solidFill>
                <a:latin typeface="Alexandria"/>
              </a:rPr>
              <a:t>Qd</a:t>
            </a:r>
            <a:endParaRPr lang="en-US" altLang="en-US" sz="2000" b="1" u="sng" dirty="0">
              <a:solidFill>
                <a:srgbClr val="0070C0"/>
              </a:solidFill>
              <a:latin typeface="Alexandria"/>
            </a:endParaRP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There is a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shortage</a:t>
            </a:r>
            <a:r>
              <a:rPr lang="en-US" altLang="en-US" sz="2000" dirty="0">
                <a:latin typeface="Alexandria"/>
              </a:rPr>
              <a:t> of </a:t>
            </a:r>
            <a:br>
              <a:rPr lang="en-US" altLang="en-US" sz="2000" dirty="0">
                <a:latin typeface="Alexandria"/>
              </a:rPr>
            </a:br>
            <a:r>
              <a:rPr lang="en-US" altLang="en-US" sz="2000" dirty="0">
                <a:latin typeface="Alexandria"/>
              </a:rPr>
              <a:t>9 million energy bars.</a:t>
            </a:r>
          </a:p>
        </p:txBody>
      </p:sp>
      <p:pic>
        <p:nvPicPr>
          <p:cNvPr id="13" name="Picture 12" descr="fig03">
            <a:extLst>
              <a:ext uri="{FF2B5EF4-FFF2-40B4-BE49-F238E27FC236}">
                <a16:creationId xmlns:a16="http://schemas.microsoft.com/office/drawing/2014/main" id="{5D9DEDE9-CF67-D58D-4156-E1120CE85F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5233" y="1903342"/>
            <a:ext cx="3984625" cy="3955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89B8C82-06EC-F056-B7D1-75279C0F5ED4}"/>
              </a:ext>
            </a:extLst>
          </p:cNvPr>
          <p:cNvSpPr txBox="1"/>
          <p:nvPr/>
        </p:nvSpPr>
        <p:spPr>
          <a:xfrm>
            <a:off x="7995306" y="2762170"/>
            <a:ext cx="335651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-342900" algn="just" rtl="1" eaLnBrk="1" hangingPunct="1">
              <a:buFont typeface="Arial" panose="020B0604020202020204" pitchFamily="34" charset="0"/>
              <a:buChar char="•"/>
            </a:pPr>
            <a:r>
              <a:rPr lang="ar-EG" altLang="en-US" sz="2000" dirty="0">
                <a:latin typeface="Alexandria"/>
              </a:rPr>
              <a:t>إذا كان السعر 1.00 دولار (أقل من سعر التوازن)، فإن الكمية المطلوبة تفوق الكمية المعروضة. </a:t>
            </a:r>
            <a:r>
              <a:rPr lang="en-US" altLang="en-US" sz="2000" dirty="0">
                <a:latin typeface="Alexandria"/>
              </a:rPr>
              <a:t>Qs&lt;</a:t>
            </a:r>
            <a:r>
              <a:rPr lang="en-US" altLang="en-US" sz="2000" dirty="0" err="1">
                <a:latin typeface="Alexandria"/>
              </a:rPr>
              <a:t>Qd</a:t>
            </a:r>
            <a:endParaRPr lang="ar-EG" altLang="en-US" sz="2000" dirty="0">
              <a:latin typeface="Alexandria"/>
            </a:endParaRPr>
          </a:p>
          <a:p>
            <a:pPr marL="457200" lvl="1" indent="-342900" algn="just" rtl="1" eaLnBrk="1" hangingPunct="1">
              <a:buFont typeface="Arial" panose="020B0604020202020204" pitchFamily="34" charset="0"/>
              <a:buChar char="•"/>
            </a:pPr>
            <a:r>
              <a:rPr lang="ar-EG" altLang="en-US" sz="2000" dirty="0">
                <a:latin typeface="Alexandria"/>
              </a:rPr>
              <a:t>هناك عجز.</a:t>
            </a:r>
            <a:endParaRPr lang="en-US" alt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891074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Price Adjustments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3B79FCC-CDCF-95D4-1EBC-5179EC391FDD}"/>
              </a:ext>
            </a:extLst>
          </p:cNvPr>
          <p:cNvSpPr txBox="1"/>
          <p:nvPr/>
        </p:nvSpPr>
        <p:spPr>
          <a:xfrm>
            <a:off x="762000" y="2495515"/>
            <a:ext cx="361347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SzPts val="1600"/>
              <a:buFont typeface="Times New Roman" panose="02020603050405020304" pitchFamily="18" charset="0"/>
              <a:buChar char="-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shortage cause:</a:t>
            </a:r>
            <a:endParaRPr lang="en-US" sz="2000" b="1" u="sng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price to rise,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decreasing quantity demanded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increasing quantity supplied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</a:rPr>
              <a:t>Until the equilibrium price is attained</a:t>
            </a:r>
            <a:endParaRPr lang="ar-EG" sz="2000" b="1" dirty="0">
              <a:solidFill>
                <a:srgbClr val="000000"/>
              </a:solidFill>
              <a:effectLst/>
              <a:latin typeface="Alexandria"/>
              <a:ea typeface="Calibri" panose="020F050202020403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156994D-1426-161D-84E0-CA74A1342F7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000" t="4880"/>
          <a:stretch/>
        </p:blipFill>
        <p:spPr>
          <a:xfrm>
            <a:off x="3891455" y="2360386"/>
            <a:ext cx="4838208" cy="294045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C3A8070-E2D5-AF91-1696-998A1BABEB66}"/>
              </a:ext>
            </a:extLst>
          </p:cNvPr>
          <p:cNvSpPr txBox="1"/>
          <p:nvPr/>
        </p:nvSpPr>
        <p:spPr>
          <a:xfrm>
            <a:off x="7109593" y="2398778"/>
            <a:ext cx="431006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ar-EG" sz="2000" b="1" dirty="0">
              <a:solidFill>
                <a:srgbClr val="000000"/>
              </a:solidFill>
              <a:latin typeface="Alexandria"/>
            </a:endParaRPr>
          </a:p>
          <a:p>
            <a:pPr lvl="1" algn="r" rtl="1"/>
            <a:r>
              <a:rPr lang="ar-EG" sz="2000" b="1" dirty="0">
                <a:solidFill>
                  <a:schemeClr val="accent5"/>
                </a:solidFill>
                <a:latin typeface="Alexandria"/>
              </a:rPr>
              <a:t>يتسبب العجز في:</a:t>
            </a:r>
          </a:p>
          <a:p>
            <a:pPr marL="800100" lvl="1" indent="-342900" algn="r" rtl="1">
              <a:buFont typeface="Arial" panose="020B0604020202020204" pitchFamily="34" charset="0"/>
              <a:buChar char="•"/>
            </a:pPr>
            <a:r>
              <a:rPr lang="ar-EG" sz="2000" dirty="0">
                <a:latin typeface="Alexandria"/>
              </a:rPr>
              <a:t>ارتفاع السعر،</a:t>
            </a:r>
          </a:p>
          <a:p>
            <a:pPr marL="800100" lvl="1" indent="-342900" algn="r" rtl="1">
              <a:buFont typeface="Arial" panose="020B0604020202020204" pitchFamily="34" charset="0"/>
              <a:buChar char="•"/>
            </a:pPr>
            <a:r>
              <a:rPr lang="ar-EG" sz="2000" dirty="0">
                <a:latin typeface="Alexandria"/>
              </a:rPr>
              <a:t>انخفاض الكمية المطلوبة</a:t>
            </a:r>
          </a:p>
          <a:p>
            <a:pPr marL="800100" lvl="1" indent="-342900" algn="r" rtl="1">
              <a:buFont typeface="Arial" panose="020B0604020202020204" pitchFamily="34" charset="0"/>
              <a:buChar char="•"/>
            </a:pPr>
            <a:r>
              <a:rPr lang="ar-EG" sz="2000" dirty="0">
                <a:latin typeface="Alexandria"/>
              </a:rPr>
              <a:t>زيادة الكمية المعروضة</a:t>
            </a:r>
          </a:p>
          <a:p>
            <a:pPr marL="800100" lvl="1" indent="-342900" algn="r" rtl="1">
              <a:buFont typeface="Arial" panose="020B0604020202020204" pitchFamily="34" charset="0"/>
              <a:buChar char="•"/>
            </a:pPr>
            <a:r>
              <a:rPr lang="ar-EG" sz="2000" dirty="0">
                <a:latin typeface="Alexandria"/>
              </a:rPr>
              <a:t>حتى الوصول إلى سعر التوازن</a:t>
            </a:r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84541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9" y="1204046"/>
            <a:ext cx="11263545" cy="55015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4506" y="37776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56190" y="742381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Price adjustment / Price as a regulator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991229" y="514145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152046" y="784474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99F1308-A372-6729-0797-3E9CF45411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7076653"/>
              </p:ext>
            </p:extLst>
          </p:nvPr>
        </p:nvGraphicFramePr>
        <p:xfrm>
          <a:off x="975877" y="3599586"/>
          <a:ext cx="10546347" cy="30175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08806">
                  <a:extLst>
                    <a:ext uri="{9D8B030D-6E8A-4147-A177-3AD203B41FA5}">
                      <a16:colId xmlns:a16="http://schemas.microsoft.com/office/drawing/2014/main" val="1034278753"/>
                    </a:ext>
                  </a:extLst>
                </a:gridCol>
                <a:gridCol w="5337541">
                  <a:extLst>
                    <a:ext uri="{9D8B030D-6E8A-4147-A177-3AD203B41FA5}">
                      <a16:colId xmlns:a16="http://schemas.microsoft.com/office/drawing/2014/main" val="407017193"/>
                    </a:ext>
                  </a:extLst>
                </a:gridCol>
              </a:tblGrid>
              <a:tr h="768693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Over what range of prices does a surplus arise? What happens to the price when there is a surplus </a:t>
                      </a:r>
                      <a:r>
                        <a:rPr lang="en-US" sz="1800" b="1" u="sng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(price adjustment / Price as a regulator)?</a:t>
                      </a:r>
                      <a:r>
                        <a:rPr lang="en-US" sz="18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 </a:t>
                      </a:r>
                      <a:endParaRPr lang="en-US" sz="18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Over what range of prices does a shortage arise? </a:t>
                      </a:r>
                    </a:p>
                    <a:p>
                      <a:pPr marL="457200" marR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What happens to the price when there is a shortage (</a:t>
                      </a:r>
                      <a:r>
                        <a:rPr lang="en-US" sz="1800" b="1" u="sng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price adjustment/ Price as a regulator)?</a:t>
                      </a:r>
                      <a:endParaRPr lang="en-US" sz="18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4776308"/>
                  </a:ext>
                </a:extLst>
              </a:tr>
              <a:tr h="2049849"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A surplus arises at market prices </a:t>
                      </a:r>
                      <a:r>
                        <a:rPr lang="en-US" sz="1800" b="1" u="sng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above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the equilibrium price. </a:t>
                      </a:r>
                      <a:endParaRPr lang="ar-EG" sz="1800" b="1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600"/>
                        <a:buFont typeface="Times New Roman" panose="02020603050405020304" pitchFamily="18" charset="0"/>
                        <a:buChar char="-"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A surplus cause:</a:t>
                      </a:r>
                      <a:r>
                        <a:rPr lang="ar-EG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</a:t>
                      </a:r>
                      <a:r>
                        <a:rPr lang="ar-EG" sz="1800" b="1" dirty="0">
                          <a:solidFill>
                            <a:schemeClr val="tx1"/>
                          </a:solidFill>
                          <a:latin typeface="+mn-lt"/>
                        </a:rPr>
                        <a:t>: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the price to fall,</a:t>
                      </a:r>
                      <a:r>
                        <a:rPr lang="ar-EG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decreasing quantity supplied</a:t>
                      </a:r>
                      <a:endParaRPr lang="ar-EG" sz="18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imes New Roman" panose="02020603050405020304" pitchFamily="18" charset="0"/>
                        <a:buChar char="-"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increasing quantity demanded</a:t>
                      </a:r>
                      <a:endParaRPr lang="ar-EG" sz="18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Until the equilibrium price is attained</a:t>
                      </a:r>
                      <a:endParaRPr lang="ar-EG" sz="1800" b="1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A shortage arises at market prices </a:t>
                      </a:r>
                      <a:r>
                        <a:rPr lang="en-US" sz="1800" b="1" u="sng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below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the equilibrium price.</a:t>
                      </a:r>
                      <a:endParaRPr lang="ar-EG" sz="1800" b="1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600"/>
                        <a:buFont typeface="Times New Roman" panose="02020603050405020304" pitchFamily="18" charset="0"/>
                        <a:buChar char="-"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A shortage cause: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the price to rise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decreasing quantity demanded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increasing quantity supplied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Until the equilibrium price is attained. </a:t>
                      </a:r>
                      <a:endParaRPr lang="ar-EG" sz="1800" b="1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7318694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99F1308-A372-6729-0797-3E9CF45411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7467090"/>
              </p:ext>
            </p:extLst>
          </p:nvPr>
        </p:nvGraphicFramePr>
        <p:xfrm>
          <a:off x="834506" y="1257090"/>
          <a:ext cx="10546347" cy="22557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08806">
                  <a:extLst>
                    <a:ext uri="{9D8B030D-6E8A-4147-A177-3AD203B41FA5}">
                      <a16:colId xmlns:a16="http://schemas.microsoft.com/office/drawing/2014/main" val="1034278753"/>
                    </a:ext>
                  </a:extLst>
                </a:gridCol>
                <a:gridCol w="5337541">
                  <a:extLst>
                    <a:ext uri="{9D8B030D-6E8A-4147-A177-3AD203B41FA5}">
                      <a16:colId xmlns:a16="http://schemas.microsoft.com/office/drawing/2014/main" val="407017193"/>
                    </a:ext>
                  </a:extLst>
                </a:gridCol>
              </a:tblGrid>
              <a:tr h="251317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ar-EG" sz="18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في حالة وجود فائض</a:t>
                      </a:r>
                      <a:endParaRPr lang="en-US" sz="18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ar-EG" sz="18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في حالة وجود عجز</a:t>
                      </a:r>
                      <a:endParaRPr lang="en-US" sz="18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4776308"/>
                  </a:ext>
                </a:extLst>
              </a:tr>
              <a:tr h="1981438"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Times New Roman" panose="02020603050405020304" pitchFamily="18" charset="0"/>
                        <a:buChar char="-"/>
                      </a:pPr>
                      <a:r>
                        <a:rPr lang="ar-EG" sz="1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ينشأ الفائض عند أسعار السوق التي تزيد عن سعر التوازن.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342900" marR="0" lvl="0" indent="-34290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600"/>
                        <a:buFont typeface="Times New Roman" panose="02020603050405020304" pitchFamily="18" charset="0"/>
                        <a:buChar char="-"/>
                        <a:tabLst/>
                        <a:defRPr/>
                      </a:pPr>
                      <a:r>
                        <a:rPr lang="ar-EG" sz="1800" b="1" dirty="0">
                          <a:solidFill>
                            <a:schemeClr val="tx1"/>
                          </a:solidFill>
                          <a:latin typeface="+mn-lt"/>
                        </a:rPr>
                        <a:t>يتسبب الفائض في:</a:t>
                      </a:r>
                    </a:p>
                    <a:p>
                      <a:pPr marL="742950" marR="0" lvl="1" indent="-28575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ar-EG" sz="1800" b="1" dirty="0">
                          <a:solidFill>
                            <a:schemeClr val="tx1"/>
                          </a:solidFill>
                          <a:latin typeface="+mn-lt"/>
                        </a:rPr>
                        <a:t>انخفاض السعر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742950" marR="0" lvl="1" indent="-28575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imes New Roman" panose="02020603050405020304" pitchFamily="18" charset="0"/>
                        <a:buChar char="-"/>
                        <a:tabLst/>
                        <a:defRPr/>
                      </a:pPr>
                      <a:r>
                        <a:rPr lang="ar-EG" sz="1800" b="1" dirty="0">
                          <a:solidFill>
                            <a:schemeClr val="tx1"/>
                          </a:solidFill>
                          <a:latin typeface="+mn-lt"/>
                        </a:rPr>
                        <a:t>انخفاض الكمية المعروضة</a:t>
                      </a:r>
                    </a:p>
                    <a:p>
                      <a:pPr marL="742950" marR="0" lvl="1" indent="-28575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imes New Roman" panose="02020603050405020304" pitchFamily="18" charset="0"/>
                        <a:buChar char="-"/>
                        <a:tabLst/>
                        <a:defRPr/>
                      </a:pPr>
                      <a:r>
                        <a:rPr lang="ar-EG" sz="1800" b="1" dirty="0">
                          <a:solidFill>
                            <a:schemeClr val="tx1"/>
                          </a:solidFill>
                          <a:latin typeface="+mn-lt"/>
                        </a:rPr>
                        <a:t>زيادة الكمية المطلوبة</a:t>
                      </a:r>
                    </a:p>
                    <a:p>
                      <a:pPr marL="457200" marR="0" lvl="1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r>
                        <a:rPr lang="ar-EG" sz="1800" b="1" dirty="0">
                          <a:solidFill>
                            <a:schemeClr val="tx1"/>
                          </a:solidFill>
                          <a:latin typeface="+mn-lt"/>
                        </a:rPr>
                        <a:t>حتى الوصول إلى سعر التوازن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600"/>
                        <a:buFont typeface="Times New Roman" panose="02020603050405020304" pitchFamily="18" charset="0"/>
                        <a:buChar char="-"/>
                        <a:tabLst/>
                        <a:defRPr/>
                      </a:pPr>
                      <a:r>
                        <a:rPr lang="ar-EG" sz="1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ينشأ العجز عند أسعار السوق التي تقل عن سعر التوازن.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342900" marR="0" lvl="0" indent="-34290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Times New Roman" panose="02020603050405020304" pitchFamily="18" charset="0"/>
                        <a:buChar char="-"/>
                      </a:pPr>
                      <a:r>
                        <a:rPr lang="ar-EG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</a:t>
                      </a:r>
                      <a:r>
                        <a:rPr lang="ar-EG" sz="1800" b="1" dirty="0">
                          <a:solidFill>
                            <a:schemeClr val="tx1"/>
                          </a:solidFill>
                          <a:latin typeface="+mn-lt"/>
                        </a:rPr>
                        <a:t>يتسبب العجز في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742950" marR="0" lvl="1" indent="-28575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ar-EG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ارتفاع السعر 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742950" marR="0" lvl="1" indent="-28575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ar-EG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انخفاض الكمية المطلوبة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742950" marR="0" lvl="1" indent="-28575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</a:t>
                      </a:r>
                      <a:r>
                        <a:rPr lang="ar-EG" sz="18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ارتفاع الكمية المعروضة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800" b="1" dirty="0">
                          <a:solidFill>
                            <a:schemeClr val="tx1"/>
                          </a:solidFill>
                          <a:latin typeface="+mn-lt"/>
                        </a:rPr>
                        <a:t>حتى الوصول إلى سعر التوازن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73186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634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ACA348D-B603-172A-45C4-64F1468F937E}"/>
              </a:ext>
            </a:extLst>
          </p:cNvPr>
          <p:cNvSpPr txBox="1"/>
          <p:nvPr/>
        </p:nvSpPr>
        <p:spPr>
          <a:xfrm>
            <a:off x="617280" y="2933921"/>
            <a:ext cx="1056529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SzPts val="1600"/>
              <a:buFont typeface="Times New Roman" panose="02020603050405020304" pitchFamily="18" charset="0"/>
              <a:buChar char="-"/>
            </a:pPr>
            <a:r>
              <a:rPr lang="ar-EG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متى يتغير سعر التوازن وكمية التوازن؟</a:t>
            </a:r>
          </a:p>
          <a:p>
            <a:pPr marL="342900" indent="-342900" algn="ctr">
              <a:buSzPts val="1600"/>
              <a:buFont typeface="Times New Roman" panose="02020603050405020304" pitchFamily="18" charset="0"/>
              <a:buChar char="-"/>
            </a:pPr>
            <a:r>
              <a:rPr lang="en-US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When does the equilibrium price and equilibrium quantity change?</a:t>
            </a:r>
            <a:endParaRPr lang="ar-EG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  <a:buSzPts val="1600"/>
            </a:pPr>
            <a:endParaRPr lang="en-US" sz="2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4242938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438D5416-F3EF-A4EC-B90B-F10D90E37A5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49956494"/>
              </p:ext>
            </p:extLst>
          </p:nvPr>
        </p:nvGraphicFramePr>
        <p:xfrm>
          <a:off x="2102206" y="3204628"/>
          <a:ext cx="7487478" cy="20132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4F655B40-AE7F-63BA-0021-602765D0A7CD}"/>
              </a:ext>
            </a:extLst>
          </p:cNvPr>
          <p:cNvSpPr txBox="1"/>
          <p:nvPr/>
        </p:nvSpPr>
        <p:spPr>
          <a:xfrm>
            <a:off x="617280" y="2208048"/>
            <a:ext cx="1056529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SzPts val="1600"/>
              <a:buFont typeface="Times New Roman" panose="02020603050405020304" pitchFamily="18" charset="0"/>
              <a:buChar char="-"/>
            </a:pPr>
            <a:r>
              <a:rPr lang="ar-EG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متى يتغير سعر التوازن وكمية التوازن؟</a:t>
            </a:r>
          </a:p>
          <a:p>
            <a:pPr marL="342900" indent="-342900" algn="ctr">
              <a:buSzPts val="1600"/>
              <a:buFont typeface="Times New Roman" panose="02020603050405020304" pitchFamily="18" charset="0"/>
              <a:buChar char="-"/>
            </a:pPr>
            <a:r>
              <a:rPr lang="en-US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When does the equilibrium price and equilibrium quantity change?</a:t>
            </a:r>
            <a:endParaRPr lang="ar-EG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  <a:buSzPts val="1600"/>
            </a:pPr>
            <a:endParaRPr lang="en-US" sz="2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429258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4C7B4B4-3328-6138-C98C-B0956BCE309F}"/>
              </a:ext>
            </a:extLst>
          </p:cNvPr>
          <p:cNvPicPr/>
          <p:nvPr/>
        </p:nvPicPr>
        <p:blipFill rotWithShape="1">
          <a:blip r:embed="rId3"/>
          <a:srcRect l="-757" t="22903" r="2884" b="32464"/>
          <a:stretch/>
        </p:blipFill>
        <p:spPr>
          <a:xfrm>
            <a:off x="1783503" y="2848196"/>
            <a:ext cx="8624991" cy="266110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4AD842D-A9E8-C612-4CF8-38685EA80F98}"/>
              </a:ext>
            </a:extLst>
          </p:cNvPr>
          <p:cNvSpPr txBox="1"/>
          <p:nvPr/>
        </p:nvSpPr>
        <p:spPr>
          <a:xfrm>
            <a:off x="2100235" y="2086866"/>
            <a:ext cx="79915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of </a:t>
            </a:r>
            <a:r>
              <a:rPr lang="en-US" sz="2000" b="1" dirty="0">
                <a:solidFill>
                  <a:srgbClr val="0070C0"/>
                </a:solidFill>
                <a:latin typeface="Alexandria"/>
                <a:ea typeface="Calibri" panose="020F0502020204030204" pitchFamily="34" charset="0"/>
              </a:rPr>
              <a:t>the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demand or supply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955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1CC8591-AC3D-0682-0CAB-908266CE80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443" y="2371725"/>
            <a:ext cx="3587750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indent="0"/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An Increase in Demand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/>
              </a:rPr>
              <a:t>when 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demand increases </a:t>
            </a:r>
            <a:r>
              <a:rPr lang="en-US" altLang="en-US" dirty="0">
                <a:latin typeface="Alexandria"/>
              </a:rPr>
              <a:t>the demand curve shifts rightward.</a:t>
            </a:r>
          </a:p>
          <a:p>
            <a:pPr marL="800100" marR="0" lvl="1" indent="-34290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70C0"/>
                </a:solidFill>
                <a:latin typeface="Alexandria"/>
              </a:rPr>
              <a:t>Supply remains unchanged</a:t>
            </a:r>
            <a:r>
              <a:rPr lang="en-US" dirty="0">
                <a:latin typeface="Alexandria"/>
              </a:rPr>
              <a:t>; there is a movement up along the supply curve.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>
                <a:latin typeface="Alexandria"/>
              </a:rPr>
              <a:t>The 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equilibrium</a:t>
            </a:r>
            <a:r>
              <a:rPr lang="en-US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price of increases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>
                <a:latin typeface="Alexandria"/>
              </a:rPr>
              <a:t> The 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equilibrium quantity increases</a:t>
            </a:r>
            <a:r>
              <a:rPr lang="en-US" dirty="0">
                <a:latin typeface="Alexandria"/>
              </a:rPr>
              <a:t>.</a:t>
            </a:r>
            <a:endParaRPr lang="ar-EG" dirty="0">
              <a:latin typeface="Alexandria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4DC1560-1BD3-1B5B-8368-E6C3C61A7150}"/>
              </a:ext>
            </a:extLst>
          </p:cNvPr>
          <p:cNvSpPr txBox="1"/>
          <p:nvPr/>
        </p:nvSpPr>
        <p:spPr>
          <a:xfrm>
            <a:off x="1916535" y="1817957"/>
            <a:ext cx="79915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of </a:t>
            </a:r>
            <a:r>
              <a:rPr lang="en-US" sz="2000" b="1" dirty="0">
                <a:solidFill>
                  <a:srgbClr val="0070C0"/>
                </a:solidFill>
                <a:latin typeface="Alexandria"/>
                <a:ea typeface="Calibri" panose="020F0502020204030204" pitchFamily="34" charset="0"/>
              </a:rPr>
              <a:t>the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demand or supply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4" name="Picture 13" descr="fig03">
            <a:extLst>
              <a:ext uri="{FF2B5EF4-FFF2-40B4-BE49-F238E27FC236}">
                <a16:creationId xmlns:a16="http://schemas.microsoft.com/office/drawing/2014/main" id="{D9DD2800-097E-7A22-F308-88A0B38E75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9356" y="2347848"/>
            <a:ext cx="3587750" cy="3363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C5BC369-F261-304E-3544-704A86A883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74406" y="2320406"/>
            <a:ext cx="4006419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2" algn="r" rtl="1"/>
            <a:r>
              <a:rPr lang="ar-EG" b="1" dirty="0">
                <a:solidFill>
                  <a:schemeClr val="accent5"/>
                </a:solidFill>
                <a:latin typeface="Alexandria"/>
              </a:rPr>
              <a:t>زيادة الطلب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عندما يزداد الطلب، ينتقل منحنى الطلب إلى اليمين.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يظل العرض دون تغيير؛ هناك تحرك لأعلي على طول منحنى العرض.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يزداد سعر التوازن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تزداد كمية التوازن</a:t>
            </a:r>
            <a:endParaRPr lang="en-US" dirty="0">
              <a:latin typeface="Alexandria"/>
            </a:endParaRPr>
          </a:p>
          <a:p>
            <a:pPr marL="38100" marR="0"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solidFill>
                  <a:srgbClr val="943634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endParaRPr lang="en-US" altLang="en-US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70229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08FDE16-C0E3-253C-E7A5-619E511BA6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2491690"/>
            <a:ext cx="3938906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indent="0"/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A decrease in Demand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/>
              </a:rPr>
              <a:t>when 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demand increases </a:t>
            </a:r>
            <a:r>
              <a:rPr lang="en-US" altLang="en-US" dirty="0">
                <a:latin typeface="Alexandria"/>
              </a:rPr>
              <a:t>the demand curve shifts leftward.</a:t>
            </a:r>
          </a:p>
          <a:p>
            <a:pPr marL="800100" marR="0" lvl="1" indent="-34290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70C0"/>
                </a:solidFill>
                <a:latin typeface="Alexandria"/>
              </a:rPr>
              <a:t>Supply remains unchanged</a:t>
            </a:r>
            <a:r>
              <a:rPr lang="en-US" dirty="0">
                <a:latin typeface="Alexandria"/>
              </a:rPr>
              <a:t>; there is a movement down along the supply curve.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>
                <a:latin typeface="Alexandria"/>
              </a:rPr>
              <a:t>The 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equilibrium</a:t>
            </a:r>
            <a:r>
              <a:rPr lang="en-US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price of decreases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>
                <a:latin typeface="Alexandria"/>
              </a:rPr>
              <a:t> The 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equilibrium quantity decreases</a:t>
            </a:r>
            <a:r>
              <a:rPr lang="en-US" dirty="0">
                <a:solidFill>
                  <a:srgbClr val="0070C0"/>
                </a:solidFill>
                <a:latin typeface="Alexandria"/>
              </a:rPr>
              <a:t>.</a:t>
            </a:r>
            <a:endParaRPr lang="ar-EG" dirty="0">
              <a:solidFill>
                <a:srgbClr val="0070C0"/>
              </a:solidFill>
              <a:latin typeface="Alexandria"/>
            </a:endParaRPr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endParaRPr lang="en-US" altLang="en-US" dirty="0">
              <a:latin typeface="Alexandria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DAFED6-E9FD-46CC-E073-ADC245680F77}"/>
              </a:ext>
            </a:extLst>
          </p:cNvPr>
          <p:cNvSpPr txBox="1"/>
          <p:nvPr/>
        </p:nvSpPr>
        <p:spPr>
          <a:xfrm>
            <a:off x="1819152" y="1847196"/>
            <a:ext cx="79915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of </a:t>
            </a:r>
            <a:r>
              <a:rPr lang="en-US" sz="2000" b="1" dirty="0">
                <a:solidFill>
                  <a:srgbClr val="0070C0"/>
                </a:solidFill>
                <a:latin typeface="Alexandria"/>
                <a:ea typeface="Calibri" panose="020F0502020204030204" pitchFamily="34" charset="0"/>
              </a:rPr>
              <a:t>the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demand or supply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C80258EA-9534-72CE-7A4D-CB49B1C1A1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7751" y="2395678"/>
            <a:ext cx="3212893" cy="3370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4CD139F-F6AA-E1E7-2E61-AC2D5A13C2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07489" y="2570004"/>
            <a:ext cx="4103917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2" algn="r" rtl="1"/>
            <a:r>
              <a:rPr lang="ar-EG" b="1" dirty="0">
                <a:solidFill>
                  <a:schemeClr val="accent5"/>
                </a:solidFill>
                <a:latin typeface="Alexandria"/>
              </a:rPr>
              <a:t>انخفاض الطلب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عندما ينخفض الطلب، ينتقل منحنى الطلب إلى اليسار.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يظل العرض دون تغيير؛ هناك تحرك لأسفل على طول منحنى العرض.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ينخفض سعر التوازن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تنخفض كمية التوازن</a:t>
            </a:r>
            <a:endParaRPr lang="en-US" dirty="0">
              <a:latin typeface="Alexandria"/>
            </a:endParaRPr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dirty="0">
              <a:solidFill>
                <a:srgbClr val="0070C0"/>
              </a:solidFill>
              <a:latin typeface="Alexandria"/>
            </a:endParaRPr>
          </a:p>
          <a:p>
            <a:pPr marL="38100" marR="0"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solidFill>
                  <a:srgbClr val="943634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endParaRPr lang="en-US" altLang="en-US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86017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DAFED6-E9FD-46CC-E073-ADC245680F77}"/>
              </a:ext>
            </a:extLst>
          </p:cNvPr>
          <p:cNvSpPr txBox="1"/>
          <p:nvPr/>
        </p:nvSpPr>
        <p:spPr>
          <a:xfrm>
            <a:off x="1819152" y="1807938"/>
            <a:ext cx="79915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of the demand or supply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93648AF-8E37-D537-4456-F981347471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1" y="2495515"/>
            <a:ext cx="3809999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indent="0"/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An Increase in Supply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/>
              </a:rPr>
              <a:t>When 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supply increases </a:t>
            </a:r>
            <a:r>
              <a:rPr lang="en-US" altLang="en-US" dirty="0">
                <a:latin typeface="Alexandria"/>
              </a:rPr>
              <a:t>the supply curve shifts rightward.</a:t>
            </a:r>
          </a:p>
          <a:p>
            <a:pPr marL="800100" marR="0" lvl="1" indent="-34290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70C0"/>
                </a:solidFill>
                <a:latin typeface="Alexandria"/>
              </a:rPr>
              <a:t>Demand remains unchanged</a:t>
            </a:r>
            <a:r>
              <a:rPr lang="en-US" dirty="0">
                <a:latin typeface="Alexandria"/>
              </a:rPr>
              <a:t>; there is a movement down along the demand curve.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>
                <a:latin typeface="Alexandria"/>
              </a:rPr>
              <a:t>The 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equilibrium</a:t>
            </a:r>
            <a:r>
              <a:rPr lang="en-US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price of falls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>
                <a:latin typeface="Alexandria"/>
              </a:rPr>
              <a:t> The 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equilibrium quantity increases</a:t>
            </a:r>
            <a:r>
              <a:rPr lang="en-US" dirty="0">
                <a:solidFill>
                  <a:srgbClr val="0070C0"/>
                </a:solidFill>
                <a:latin typeface="Alexandria"/>
              </a:rPr>
              <a:t>.</a:t>
            </a:r>
            <a:endParaRPr lang="ar-EG" dirty="0">
              <a:solidFill>
                <a:srgbClr val="0070C0"/>
              </a:solidFill>
              <a:latin typeface="Alexandria"/>
            </a:endParaRPr>
          </a:p>
        </p:txBody>
      </p:sp>
      <p:pic>
        <p:nvPicPr>
          <p:cNvPr id="12" name="Picture 11" descr="fig03">
            <a:extLst>
              <a:ext uri="{FF2B5EF4-FFF2-40B4-BE49-F238E27FC236}">
                <a16:creationId xmlns:a16="http://schemas.microsoft.com/office/drawing/2014/main" id="{B843FAF2-C606-BF93-02F1-F378889DF050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8072" y="2395678"/>
            <a:ext cx="3120104" cy="3229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DD310B9-7427-14BB-3D86-98FFEE4FD2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47466" y="2338962"/>
            <a:ext cx="3809999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2" algn="r" rtl="1"/>
            <a:r>
              <a:rPr lang="ar-EG" b="1" dirty="0">
                <a:solidFill>
                  <a:srgbClr val="0070C0"/>
                </a:solidFill>
                <a:latin typeface="Alexandria"/>
              </a:rPr>
              <a:t>زيادة العرض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عندما يزداد العرض، ينتقل منحنى العرض إلى اليمين.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يظل الطلب دون تغيير؛ هناك تحرك إلى أسفل على طول منحنى الطلب.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ينخفض ​​سعر التوازن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تزداد كمية التوازن.</a:t>
            </a:r>
            <a:endParaRPr lang="en-US" dirty="0">
              <a:latin typeface="Alexandria"/>
            </a:endParaRPr>
          </a:p>
          <a:p>
            <a:pPr marL="38100" marR="0" algn="r" rtl="1"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solidFill>
                  <a:srgbClr val="943634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endParaRPr lang="en-US" altLang="en-US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15498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84673ED-3B71-2570-495B-A7A9F11E87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866" y="2574763"/>
            <a:ext cx="3852863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indent="0"/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A decrease in Supply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/>
              </a:rPr>
              <a:t>When 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supply decreases </a:t>
            </a:r>
            <a:r>
              <a:rPr lang="en-US" altLang="en-US" dirty="0">
                <a:latin typeface="Alexandria"/>
              </a:rPr>
              <a:t>the supply curve shifts leftward.</a:t>
            </a:r>
          </a:p>
          <a:p>
            <a:pPr marL="800100" marR="0" lvl="1" indent="-34290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70C0"/>
                </a:solidFill>
                <a:latin typeface="Alexandria"/>
              </a:rPr>
              <a:t>Demand remains unchanged</a:t>
            </a:r>
            <a:r>
              <a:rPr lang="en-US" dirty="0">
                <a:latin typeface="Alexandria"/>
              </a:rPr>
              <a:t>; there is a movement up along the demand curve.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>
                <a:latin typeface="Alexandria"/>
              </a:rPr>
              <a:t>The 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equilibrium</a:t>
            </a:r>
            <a:r>
              <a:rPr lang="en-US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price of increases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>
                <a:latin typeface="Alexandria"/>
              </a:rPr>
              <a:t> The </a:t>
            </a:r>
            <a:r>
              <a:rPr lang="en-US" b="1" dirty="0">
                <a:solidFill>
                  <a:srgbClr val="0070C0"/>
                </a:solidFill>
                <a:latin typeface="Alexandria"/>
              </a:rPr>
              <a:t>equilibrium quantity decreases</a:t>
            </a:r>
            <a:r>
              <a:rPr lang="en-US" dirty="0">
                <a:latin typeface="Alexandria"/>
              </a:rPr>
              <a:t>.</a:t>
            </a:r>
            <a:endParaRPr lang="ar-EG" dirty="0">
              <a:latin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35970B-687B-53D5-D4C9-9E764A5C7A00}"/>
              </a:ext>
            </a:extLst>
          </p:cNvPr>
          <p:cNvSpPr txBox="1"/>
          <p:nvPr/>
        </p:nvSpPr>
        <p:spPr>
          <a:xfrm>
            <a:off x="1819152" y="1734086"/>
            <a:ext cx="79915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of </a:t>
            </a:r>
            <a:r>
              <a:rPr lang="en-US" sz="2000" b="1" dirty="0">
                <a:solidFill>
                  <a:srgbClr val="0070C0"/>
                </a:solidFill>
                <a:latin typeface="Alexandria"/>
                <a:ea typeface="Calibri" panose="020F0502020204030204" pitchFamily="34" charset="0"/>
              </a:rPr>
              <a:t>the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demand or supply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3" name="Picture 12" descr="fig03">
            <a:extLst>
              <a:ext uri="{FF2B5EF4-FFF2-40B4-BE49-F238E27FC236}">
                <a16:creationId xmlns:a16="http://schemas.microsoft.com/office/drawing/2014/main" id="{6A66E37E-0150-ED1A-FAB7-57C868BDDF2A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23315" y="2244943"/>
            <a:ext cx="3636937" cy="349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DE9C15F-9A74-CF84-4207-7FA60D5053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6737" y="2704024"/>
            <a:ext cx="3852863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2" algn="r" rtl="1"/>
            <a:r>
              <a:rPr lang="ar-EG" b="1" dirty="0">
                <a:solidFill>
                  <a:srgbClr val="0070C0"/>
                </a:solidFill>
                <a:latin typeface="Alexandria"/>
              </a:rPr>
              <a:t>انخفاض العرض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عندما ينخفض العرض، ينتقل منحنى العرض إلى اليسار.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يظل الطلب دون تغيير؛ هناك تحرك إلى أعلي على طول منحنى الطلب.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يرتفع ​​سعر التوازن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dirty="0">
                <a:latin typeface="Alexandria"/>
              </a:rPr>
              <a:t>تنخفض كمية التوازن.</a:t>
            </a:r>
            <a:endParaRPr lang="en-US" dirty="0">
              <a:latin typeface="Alexandria"/>
            </a:endParaRPr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dirty="0">
              <a:latin typeface="Alexandria"/>
            </a:endParaRPr>
          </a:p>
          <a:p>
            <a:pPr marL="38100" marR="0"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solidFill>
                  <a:srgbClr val="943634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endParaRPr lang="en-US" altLang="en-US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8995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8DB97BA-4B7A-F460-75F9-46AE5F72D25E}"/>
              </a:ext>
            </a:extLst>
          </p:cNvPr>
          <p:cNvSpPr txBox="1"/>
          <p:nvPr/>
        </p:nvSpPr>
        <p:spPr>
          <a:xfrm>
            <a:off x="1198801" y="1823967"/>
            <a:ext cx="96280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</a:rPr>
              <a:t>Effects of change both demand and supply at the same direction</a:t>
            </a:r>
            <a:endParaRPr lang="en-US" sz="2000" b="1" dirty="0">
              <a:solidFill>
                <a:srgbClr val="0070C0"/>
              </a:solidFill>
              <a:effectLst/>
              <a:highlight>
                <a:srgbClr val="FFFFFF"/>
              </a:highlight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1CC670C-0EA5-7E90-30DF-21FB814D538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174" t="62597" r="22505" b="23610"/>
          <a:stretch/>
        </p:blipFill>
        <p:spPr>
          <a:xfrm>
            <a:off x="1601081" y="3258499"/>
            <a:ext cx="8732311" cy="146856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654930B-B590-86D3-E710-53F5FC9572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174" t="42932" r="22695" b="49137"/>
          <a:stretch/>
        </p:blipFill>
        <p:spPr>
          <a:xfrm>
            <a:off x="1554151" y="2475077"/>
            <a:ext cx="8732312" cy="84443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723A276-200D-C4DB-418B-F6E23610E349}"/>
              </a:ext>
            </a:extLst>
          </p:cNvPr>
          <p:cNvSpPr txBox="1"/>
          <p:nvPr/>
        </p:nvSpPr>
        <p:spPr>
          <a:xfrm>
            <a:off x="1379969" y="4767288"/>
            <a:ext cx="955906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r" rtl="1">
              <a:buFont typeface="Wingdings" panose="05000000000000000000" pitchFamily="2" charset="2"/>
              <a:buChar char=""/>
            </a:pPr>
            <a:r>
              <a:rPr lang="ar-EG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Times New Roman" panose="02020603050405020304" pitchFamily="18" charset="0"/>
              </a:rPr>
              <a:t>نظرًا لأن منحنيات العرض والطلب تتغير في نفس الاتجاهات : فإن سعر التوازن غير مؤكد / لا يمكن تحديده</a:t>
            </a:r>
          </a:p>
          <a:p>
            <a:pPr marL="342900" indent="-342900" algn="r" rtl="1">
              <a:buFont typeface="Wingdings" panose="05000000000000000000" pitchFamily="2" charset="2"/>
              <a:buChar char=""/>
            </a:pPr>
            <a:endParaRPr lang="en-US" sz="2000" dirty="0">
              <a:solidFill>
                <a:srgbClr val="0070C0"/>
              </a:solidFill>
              <a:effectLst/>
              <a:highlight>
                <a:srgbClr val="FFFFFF"/>
              </a:highlight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As D &amp; S curves change at </a:t>
            </a:r>
            <a:r>
              <a:rPr lang="en-US" sz="2000" b="1" u="sng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same 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directions 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Times New Roman" panose="02020603050405020304" pitchFamily="18" charset="0"/>
              </a:rPr>
              <a:t>→ 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</a:t>
            </a:r>
            <a:r>
              <a:rPr lang="en-US" sz="2000" b="1" u="sng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price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is uncertain</a:t>
            </a:r>
            <a:endParaRPr lang="ar-EG" sz="2000" dirty="0">
              <a:solidFill>
                <a:srgbClr val="0070C0"/>
              </a:solidFill>
              <a:effectLst/>
              <a:highlight>
                <a:srgbClr val="FFFFFF"/>
              </a:highlight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025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717B7E-24FC-3285-DFE3-F5C74423BED7}"/>
              </a:ext>
            </a:extLst>
          </p:cNvPr>
          <p:cNvSpPr txBox="1"/>
          <p:nvPr/>
        </p:nvSpPr>
        <p:spPr>
          <a:xfrm>
            <a:off x="1266177" y="1992905"/>
            <a:ext cx="96280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both demand and supply at the same direction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58E35C8-B8B1-27AD-D43A-383F0931BC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752" y="2583476"/>
            <a:ext cx="3826133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Increase in Both Demand and Supply</a:t>
            </a:r>
          </a:p>
          <a:p>
            <a:pPr eaLnBrk="1" hangingPunct="1"/>
            <a:endParaRPr lang="en-US" altLang="en-US" b="1" dirty="0">
              <a:latin typeface="Alexandria"/>
            </a:endParaRPr>
          </a:p>
          <a:p>
            <a:pPr lvl="1" eaLnBrk="1" hangingPunct="1"/>
            <a:r>
              <a:rPr lang="en-US" altLang="en-US" dirty="0">
                <a:latin typeface="Alexandria"/>
              </a:rPr>
              <a:t>An increase in demand and an increase in supply </a:t>
            </a:r>
            <a:r>
              <a:rPr lang="en-US" altLang="en-US" b="1" i="1" dirty="0">
                <a:solidFill>
                  <a:srgbClr val="0070C0"/>
                </a:solidFill>
                <a:latin typeface="Alexandria"/>
              </a:rPr>
              <a:t>increase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 the equilibrium quantity</a:t>
            </a:r>
            <a:r>
              <a:rPr lang="en-US" altLang="en-US" dirty="0">
                <a:solidFill>
                  <a:srgbClr val="0070C0"/>
                </a:solidFill>
                <a:latin typeface="Alexandria"/>
              </a:rPr>
              <a:t>.</a:t>
            </a:r>
          </a:p>
          <a:p>
            <a:pPr lvl="1" eaLnBrk="1" hangingPunct="1"/>
            <a:endParaRPr lang="en-US" altLang="en-US" dirty="0">
              <a:latin typeface="Alexandria"/>
            </a:endParaRPr>
          </a:p>
          <a:p>
            <a:pPr lvl="1" eaLnBrk="1" hangingPunct="1"/>
            <a:r>
              <a:rPr lang="en-US" altLang="en-US" dirty="0">
                <a:latin typeface="Alexandria"/>
              </a:rPr>
              <a:t>The change in 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equilibrium price is </a:t>
            </a:r>
            <a:r>
              <a:rPr lang="en-US" altLang="en-US" b="1" i="1" dirty="0">
                <a:solidFill>
                  <a:srgbClr val="0070C0"/>
                </a:solidFill>
                <a:latin typeface="Alexandria"/>
              </a:rPr>
              <a:t>uncertain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dirty="0">
                <a:latin typeface="Alexandria"/>
              </a:rPr>
              <a:t>because the increase in demand raises the equilibrium price and the increase in supply lowers it.</a:t>
            </a:r>
            <a:endParaRPr lang="ar-EG" altLang="en-US" dirty="0">
              <a:latin typeface="Alexandria"/>
            </a:endParaRPr>
          </a:p>
        </p:txBody>
      </p:sp>
      <p:pic>
        <p:nvPicPr>
          <p:cNvPr id="17" name="Picture 16" descr="fig03">
            <a:extLst>
              <a:ext uri="{FF2B5EF4-FFF2-40B4-BE49-F238E27FC236}">
                <a16:creationId xmlns:a16="http://schemas.microsoft.com/office/drawing/2014/main" id="{E87EEB17-3851-22D2-1722-EB4542C5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0356" y="2522796"/>
            <a:ext cx="2848233" cy="3173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4DAAF37-B622-6798-BF2D-F5F7B19191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03867" y="2681201"/>
            <a:ext cx="3826133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1" eaLnBrk="1" hangingPunct="1"/>
            <a:endParaRPr lang="ar-EG" altLang="en-US" dirty="0">
              <a:latin typeface="Alexandria"/>
            </a:endParaRPr>
          </a:p>
          <a:p>
            <a:pPr lvl="1" algn="r" rtl="1" eaLnBrk="1" hangingPunct="1"/>
            <a:r>
              <a:rPr lang="ar-EG" altLang="en-US" b="1" dirty="0">
                <a:solidFill>
                  <a:schemeClr val="accent5"/>
                </a:solidFill>
                <a:latin typeface="Alexandria"/>
              </a:rPr>
              <a:t>الزيادة في كل من الطلب والعرض</a:t>
            </a:r>
          </a:p>
          <a:p>
            <a:pPr marL="742950" lvl="1" indent="-285750" algn="r" rtl="1" eaLnBrk="1" hangingPunct="1">
              <a:buFont typeface="Arial" panose="020B0604020202020204" pitchFamily="34" charset="0"/>
              <a:buChar char="•"/>
            </a:pPr>
            <a:r>
              <a:rPr lang="ar-EG" altLang="en-US" dirty="0">
                <a:latin typeface="Alexandria"/>
              </a:rPr>
              <a:t>إن الزيادة في الطلب وزيادة العرض تؤديان إلى زيادة كمية التوازن.</a:t>
            </a:r>
          </a:p>
          <a:p>
            <a:pPr marL="742950" lvl="1" indent="-285750" algn="r" rtl="1" eaLnBrk="1" hangingPunct="1">
              <a:buFont typeface="Arial" panose="020B0604020202020204" pitchFamily="34" charset="0"/>
              <a:buChar char="•"/>
            </a:pPr>
            <a:r>
              <a:rPr lang="ar-EG" altLang="en-US" dirty="0">
                <a:latin typeface="Alexandria"/>
              </a:rPr>
              <a:t>إن التغير في سعر التوازن غير مؤكد لأن الزيادة في الطلب ترفع سعر التوازن والزيادة في العرض تخفضه.</a:t>
            </a:r>
            <a:endParaRPr lang="en-US" altLang="en-US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6658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717B7E-24FC-3285-DFE3-F5C74423BED7}"/>
              </a:ext>
            </a:extLst>
          </p:cNvPr>
          <p:cNvSpPr txBox="1"/>
          <p:nvPr/>
        </p:nvSpPr>
        <p:spPr>
          <a:xfrm>
            <a:off x="1281993" y="1792438"/>
            <a:ext cx="96280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both demand and supply at the same direction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42C77A2-2EED-B1F5-47CF-13F675FBEE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583" y="2322329"/>
            <a:ext cx="382400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Decrease in Both Demand and Supply</a:t>
            </a:r>
          </a:p>
          <a:p>
            <a:pPr eaLnBrk="1" hangingPunct="1"/>
            <a:endParaRPr lang="en-US" altLang="en-US" b="1" dirty="0">
              <a:latin typeface="Alexandria"/>
            </a:endParaRPr>
          </a:p>
          <a:p>
            <a:pPr lvl="1" eaLnBrk="1" hangingPunct="1"/>
            <a:r>
              <a:rPr lang="en-US" altLang="en-US" dirty="0">
                <a:latin typeface="Alexandria"/>
              </a:rPr>
              <a:t>A decrease in both demand and supply </a:t>
            </a:r>
            <a:r>
              <a:rPr lang="en-US" altLang="en-US" b="1" i="1" dirty="0">
                <a:solidFill>
                  <a:srgbClr val="0070C0"/>
                </a:solidFill>
                <a:latin typeface="Alexandria"/>
              </a:rPr>
              <a:t>decreases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 the equilibrium quantity.</a:t>
            </a:r>
          </a:p>
          <a:p>
            <a:pPr lvl="1" eaLnBrk="1" hangingPunct="1"/>
            <a:endParaRPr lang="en-US" altLang="en-US" dirty="0">
              <a:latin typeface="Alexandria"/>
            </a:endParaRPr>
          </a:p>
          <a:p>
            <a:pPr lvl="1" eaLnBrk="1" hangingPunct="1"/>
            <a:r>
              <a:rPr lang="en-US" altLang="en-US" dirty="0">
                <a:latin typeface="Alexandria"/>
              </a:rPr>
              <a:t>The change in 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equilibrium price is </a:t>
            </a:r>
            <a:r>
              <a:rPr lang="en-US" altLang="en-US" b="1" i="1" dirty="0">
                <a:solidFill>
                  <a:srgbClr val="0070C0"/>
                </a:solidFill>
                <a:latin typeface="Alexandria"/>
              </a:rPr>
              <a:t>uncertain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dirty="0">
                <a:latin typeface="Alexandria"/>
              </a:rPr>
              <a:t>because the decrease in demand lowers the equilibrium price and the decrease in supply raises it.</a:t>
            </a:r>
            <a:endParaRPr lang="ar-EG" altLang="en-US" dirty="0">
              <a:latin typeface="Alexandria"/>
            </a:endParaRPr>
          </a:p>
          <a:p>
            <a:pPr lvl="1" eaLnBrk="1" hangingPunct="1"/>
            <a:endParaRPr lang="en-US" altLang="en-US" dirty="0">
              <a:latin typeface="Alexandria"/>
            </a:endParaRPr>
          </a:p>
        </p:txBody>
      </p:sp>
      <p:pic>
        <p:nvPicPr>
          <p:cNvPr id="9" name="Picture 8" descr="fig03">
            <a:extLst>
              <a:ext uri="{FF2B5EF4-FFF2-40B4-BE49-F238E27FC236}">
                <a16:creationId xmlns:a16="http://schemas.microsoft.com/office/drawing/2014/main" id="{7C84B685-7C85-9290-EE55-E45D5F2A3F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6407" y="2437782"/>
            <a:ext cx="2858891" cy="3185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B6B13E8-B8F2-7455-80AA-663391948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65298" y="2769084"/>
            <a:ext cx="3824005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1" algn="r" rtl="1" eaLnBrk="1" hangingPunct="1"/>
            <a:r>
              <a:rPr lang="ar-EG" altLang="en-US" b="1" dirty="0">
                <a:solidFill>
                  <a:schemeClr val="accent5"/>
                </a:solidFill>
                <a:latin typeface="Alexandria"/>
              </a:rPr>
              <a:t>الانخفاض في كل من الطلب والعرض</a:t>
            </a:r>
          </a:p>
          <a:p>
            <a:pPr marL="742950" lvl="1" indent="-285750" algn="r" rtl="1" eaLnBrk="1" hangingPunct="1">
              <a:buFont typeface="Arial" panose="020B0604020202020204" pitchFamily="34" charset="0"/>
              <a:buChar char="•"/>
            </a:pPr>
            <a:r>
              <a:rPr lang="ar-EG" altLang="en-US" dirty="0">
                <a:latin typeface="Alexandria"/>
              </a:rPr>
              <a:t>إن الانخفاض في الطلب وانخفاض العرض تؤديان إلى انخفاض كمية التوازن.</a:t>
            </a:r>
          </a:p>
          <a:p>
            <a:pPr marL="742950" lvl="1" indent="-285750" algn="r" rtl="1" eaLnBrk="1" hangingPunct="1">
              <a:buFont typeface="Arial" panose="020B0604020202020204" pitchFamily="34" charset="0"/>
              <a:buChar char="•"/>
            </a:pPr>
            <a:r>
              <a:rPr lang="ar-EG" altLang="en-US" dirty="0">
                <a:latin typeface="Alexandria"/>
              </a:rPr>
              <a:t>إن التغير في سعر التوازن غير مؤكد لأن الانخفاض في الطلب يقلل سعر التوازن وانخفاض العرض يرفعه.</a:t>
            </a:r>
            <a:endParaRPr lang="en-US" altLang="en-US" dirty="0">
              <a:latin typeface="Alexandria"/>
            </a:endParaRPr>
          </a:p>
          <a:p>
            <a:pPr lvl="1" eaLnBrk="1" hangingPunct="1"/>
            <a:endParaRPr lang="en-US" altLang="en-US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039630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94B1AB7-ECC4-AA8C-8826-AD79DA578F54}"/>
              </a:ext>
            </a:extLst>
          </p:cNvPr>
          <p:cNvSpPr txBox="1"/>
          <p:nvPr/>
        </p:nvSpPr>
        <p:spPr>
          <a:xfrm>
            <a:off x="1055577" y="1708848"/>
            <a:ext cx="96280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</a:rPr>
              <a:t>Effects of change both demand and supply at opposite direction</a:t>
            </a:r>
            <a:endParaRPr lang="en-US" sz="2000" b="1" dirty="0">
              <a:solidFill>
                <a:srgbClr val="0070C0"/>
              </a:solidFill>
              <a:effectLst/>
              <a:highlight>
                <a:srgbClr val="FFFFFF"/>
              </a:highlight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5538FAF-4620-749A-E675-5A1561266F3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174" t="43876" r="22695" b="36781"/>
          <a:stretch/>
        </p:blipFill>
        <p:spPr>
          <a:xfrm>
            <a:off x="1797670" y="2249716"/>
            <a:ext cx="8596660" cy="207150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44EC733-A27D-03C8-9229-7EB74F5421D1}"/>
              </a:ext>
            </a:extLst>
          </p:cNvPr>
          <p:cNvSpPr txBox="1"/>
          <p:nvPr/>
        </p:nvSpPr>
        <p:spPr>
          <a:xfrm>
            <a:off x="1059472" y="4479671"/>
            <a:ext cx="10515248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ctr" rtl="1">
              <a:buFont typeface="Wingdings" panose="05000000000000000000" pitchFamily="2" charset="2"/>
              <a:buChar char=""/>
            </a:pPr>
            <a:r>
              <a:rPr lang="ar-EG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Times New Roman" panose="02020603050405020304" pitchFamily="18" charset="0"/>
              </a:rPr>
              <a:t>نظرًا لأن منحنيات العرض والطلب تتغير في عكس الاتجاه : فإن كمية التوازن غير مؤكدة / لا يمكن تحديدها</a:t>
            </a:r>
          </a:p>
          <a:p>
            <a:pPr marL="342900" indent="-342900" algn="ctr" rtl="1">
              <a:buFont typeface="Wingdings" panose="05000000000000000000" pitchFamily="2" charset="2"/>
              <a:buChar char=""/>
            </a:pPr>
            <a:endParaRPr lang="ar-EG" sz="2000" dirty="0">
              <a:solidFill>
                <a:srgbClr val="0070C0"/>
              </a:solidFill>
              <a:highlight>
                <a:srgbClr val="FFFFFF"/>
              </a:highlight>
              <a:latin typeface="Alexandria"/>
              <a:ea typeface="Times New Roman" panose="02020603050405020304" pitchFamily="18" charset="0"/>
            </a:endParaRPr>
          </a:p>
          <a:p>
            <a:pPr marL="342900" indent="-342900" algn="ctr" rtl="1">
              <a:buFont typeface="Wingdings" panose="05000000000000000000" pitchFamily="2" charset="2"/>
              <a:buChar char=""/>
            </a:pP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As D &amp; S curves change at </a:t>
            </a:r>
            <a:r>
              <a:rPr lang="en-US" sz="2000" b="1" u="sng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opposite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directions 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Times New Roman" panose="02020603050405020304" pitchFamily="18" charset="0"/>
              </a:rPr>
              <a:t>→ 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</a:t>
            </a:r>
            <a:r>
              <a:rPr lang="en-US" sz="2000" b="1" u="sng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quantity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is uncertain</a:t>
            </a:r>
            <a:endParaRPr lang="ar-EG" sz="2000" dirty="0">
              <a:solidFill>
                <a:srgbClr val="0070C0"/>
              </a:solidFill>
              <a:effectLst/>
              <a:highlight>
                <a:srgbClr val="FFFFFF"/>
              </a:highlight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ctr" rtl="1">
              <a:buFont typeface="Wingdings" panose="05000000000000000000" pitchFamily="2" charset="2"/>
              <a:buChar char=""/>
            </a:pPr>
            <a:endParaRPr lang="en-US" sz="2000" dirty="0">
              <a:solidFill>
                <a:srgbClr val="0070C0"/>
              </a:solidFill>
              <a:effectLst/>
              <a:highlight>
                <a:srgbClr val="FFFFFF"/>
              </a:highlight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256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717B7E-24FC-3285-DFE3-F5C74423BED7}"/>
              </a:ext>
            </a:extLst>
          </p:cNvPr>
          <p:cNvSpPr txBox="1"/>
          <p:nvPr/>
        </p:nvSpPr>
        <p:spPr>
          <a:xfrm>
            <a:off x="1281993" y="1807938"/>
            <a:ext cx="96280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both demand and supply at opposite direction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5578C6A-2354-8562-B7F9-748EE62872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7224" y="2317889"/>
            <a:ext cx="4071017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Decrease in Demand and Increase in Supply</a:t>
            </a:r>
          </a:p>
          <a:p>
            <a:pPr eaLnBrk="1" hangingPunct="1"/>
            <a:endParaRPr lang="en-US" altLang="en-US" b="1" dirty="0">
              <a:latin typeface="Alexandria"/>
            </a:endParaRPr>
          </a:p>
          <a:p>
            <a:pPr lvl="1" eaLnBrk="1" hangingPunct="1"/>
            <a:r>
              <a:rPr lang="en-US" altLang="en-US" dirty="0">
                <a:latin typeface="Alexandria"/>
              </a:rPr>
              <a:t>A decrease in demand and an increase in supply </a:t>
            </a:r>
            <a:r>
              <a:rPr lang="en-US" altLang="en-US" b="1" i="1" dirty="0">
                <a:solidFill>
                  <a:srgbClr val="0070C0"/>
                </a:solidFill>
                <a:latin typeface="Alexandria"/>
              </a:rPr>
              <a:t>lowers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 the equilibrium price</a:t>
            </a:r>
            <a:r>
              <a:rPr lang="en-US" altLang="en-US" dirty="0">
                <a:solidFill>
                  <a:srgbClr val="0070C0"/>
                </a:solidFill>
                <a:latin typeface="Alexandria"/>
              </a:rPr>
              <a:t>.</a:t>
            </a:r>
          </a:p>
          <a:p>
            <a:pPr lvl="1" eaLnBrk="1" hangingPunct="1"/>
            <a:endParaRPr lang="en-US" altLang="en-US" dirty="0">
              <a:latin typeface="Alexandria"/>
            </a:endParaRPr>
          </a:p>
          <a:p>
            <a:pPr lvl="1" eaLnBrk="1" hangingPunct="1"/>
            <a:r>
              <a:rPr lang="en-US" altLang="en-US" dirty="0">
                <a:latin typeface="Alexandria"/>
              </a:rPr>
              <a:t>The change in 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equilibrium quantity is </a:t>
            </a:r>
            <a:r>
              <a:rPr lang="en-US" altLang="en-US" b="1" i="1" dirty="0">
                <a:solidFill>
                  <a:srgbClr val="0070C0"/>
                </a:solidFill>
                <a:latin typeface="Alexandria"/>
              </a:rPr>
              <a:t>uncertain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dirty="0">
                <a:latin typeface="Alexandria"/>
              </a:rPr>
              <a:t>because the decrease in demand decreases the equilibrium quantity and the increase in supply increases it.</a:t>
            </a: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E6F495B5-3B67-8074-D0CA-BA859B7519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8241" y="2395678"/>
            <a:ext cx="3296823" cy="3276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6140804-142F-3CC9-6946-2975BE5B90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1737" y="2749834"/>
            <a:ext cx="3374936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1" eaLnBrk="1" hangingPunct="1"/>
            <a:endParaRPr lang="ar-EG" altLang="en-US" dirty="0">
              <a:latin typeface="Alexandria"/>
            </a:endParaRPr>
          </a:p>
          <a:p>
            <a:pPr lvl="1" algn="r" rtl="1" eaLnBrk="1" hangingPunct="1"/>
            <a:r>
              <a:rPr lang="ar-EG" altLang="en-US" b="1" u="sng" dirty="0">
                <a:solidFill>
                  <a:schemeClr val="accent5"/>
                </a:solidFill>
                <a:latin typeface="Alexandria"/>
              </a:rPr>
              <a:t>انخفاض الطلب وزيادة العرض</a:t>
            </a:r>
          </a:p>
          <a:p>
            <a:pPr marL="742950" lvl="1" indent="-285750" algn="r" rtl="1" eaLnBrk="1" hangingPunct="1">
              <a:buFont typeface="Arial" panose="020B0604020202020204" pitchFamily="34" charset="0"/>
              <a:buChar char="•"/>
            </a:pPr>
            <a:r>
              <a:rPr lang="ar-EG" altLang="en-US" dirty="0">
                <a:latin typeface="Alexandria"/>
              </a:rPr>
              <a:t>إن انخفاض الطلب وزيادة العرض يؤديان إلى خفض سعر التوازن.</a:t>
            </a:r>
          </a:p>
          <a:p>
            <a:pPr marL="742950" lvl="1" indent="-285750" algn="r" rtl="1" eaLnBrk="1" hangingPunct="1">
              <a:buFont typeface="Arial" panose="020B0604020202020204" pitchFamily="34" charset="0"/>
              <a:buChar char="•"/>
            </a:pPr>
            <a:r>
              <a:rPr lang="ar-EG" altLang="en-US" dirty="0">
                <a:latin typeface="Alexandria"/>
              </a:rPr>
              <a:t>إن التغير في كمية التوازن غير مؤكد لأن انخفاض الطلب يؤدي إلى انخفاض كمية التوازن وزيادة العرض تؤدي إلى زيادتها.</a:t>
            </a:r>
            <a:endParaRPr lang="en-US" altLang="en-US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56096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717B7E-24FC-3285-DFE3-F5C74423BED7}"/>
              </a:ext>
            </a:extLst>
          </p:cNvPr>
          <p:cNvSpPr txBox="1"/>
          <p:nvPr/>
        </p:nvSpPr>
        <p:spPr>
          <a:xfrm>
            <a:off x="1266177" y="1992905"/>
            <a:ext cx="96280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both demand and supply at opposite direction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D7D575D-52B7-614B-86EB-1413C2A3C4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2448281"/>
            <a:ext cx="3887867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Increase in Demand and Decrease in Supply</a:t>
            </a:r>
          </a:p>
          <a:p>
            <a:pPr eaLnBrk="1" hangingPunct="1"/>
            <a:endParaRPr lang="en-US" altLang="en-US" b="1" dirty="0">
              <a:latin typeface="Alexandria"/>
            </a:endParaRPr>
          </a:p>
          <a:p>
            <a:pPr lvl="1" eaLnBrk="1" hangingPunct="1"/>
            <a:r>
              <a:rPr lang="en-US" altLang="en-US" dirty="0">
                <a:latin typeface="Alexandria"/>
              </a:rPr>
              <a:t>An increase in demand and a decrease in supply </a:t>
            </a:r>
            <a:r>
              <a:rPr lang="en-US" altLang="en-US" b="1" i="1" dirty="0">
                <a:solidFill>
                  <a:srgbClr val="0070C0"/>
                </a:solidFill>
                <a:latin typeface="Alexandria"/>
              </a:rPr>
              <a:t>raises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 the equilibrium price.</a:t>
            </a:r>
          </a:p>
          <a:p>
            <a:pPr lvl="1" eaLnBrk="1" hangingPunct="1"/>
            <a:endParaRPr lang="en-US" altLang="en-US" dirty="0">
              <a:latin typeface="Alexandria"/>
            </a:endParaRPr>
          </a:p>
          <a:p>
            <a:pPr lvl="1" eaLnBrk="1" hangingPunct="1"/>
            <a:r>
              <a:rPr lang="en-US" altLang="en-US" dirty="0">
                <a:latin typeface="Alexandria"/>
              </a:rPr>
              <a:t>The change in 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equilibrium quantity is </a:t>
            </a:r>
            <a:r>
              <a:rPr lang="en-US" altLang="en-US" b="1" i="1" dirty="0">
                <a:solidFill>
                  <a:srgbClr val="0070C0"/>
                </a:solidFill>
                <a:latin typeface="Alexandria"/>
              </a:rPr>
              <a:t>uncertain</a:t>
            </a:r>
            <a:r>
              <a:rPr lang="en-US" altLang="en-US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dirty="0">
                <a:latin typeface="Alexandria"/>
              </a:rPr>
              <a:t>because the increase in demand increases the equilibrium quantity and the decrease in supply decreases it.</a:t>
            </a:r>
            <a:endParaRPr lang="ar-EG" altLang="en-US" dirty="0">
              <a:latin typeface="Alexandria"/>
            </a:endParaRPr>
          </a:p>
        </p:txBody>
      </p:sp>
      <p:pic>
        <p:nvPicPr>
          <p:cNvPr id="13" name="Picture 12" descr="fig03">
            <a:extLst>
              <a:ext uri="{FF2B5EF4-FFF2-40B4-BE49-F238E27FC236}">
                <a16:creationId xmlns:a16="http://schemas.microsoft.com/office/drawing/2014/main" id="{B522E61B-BD23-BF2C-F2D5-F1916EC2BC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587" y="2567960"/>
            <a:ext cx="3093958" cy="3207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28DCD5F-2EC4-BB26-B44E-14DB7C5DED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64745" y="2749834"/>
            <a:ext cx="3609975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lvl="1" algn="r" rtl="1" eaLnBrk="1" hangingPunct="1"/>
            <a:r>
              <a:rPr lang="ar-EG" altLang="en-US" b="1" u="sng" dirty="0">
                <a:solidFill>
                  <a:schemeClr val="accent5"/>
                </a:solidFill>
                <a:latin typeface="Alexandria"/>
              </a:rPr>
              <a:t>زيادة الطلب وانخفاض العرض </a:t>
            </a:r>
          </a:p>
          <a:p>
            <a:pPr marL="742950" lvl="1" indent="-285750" algn="r" rtl="1" eaLnBrk="1" hangingPunct="1">
              <a:buFont typeface="Arial" panose="020B0604020202020204" pitchFamily="34" charset="0"/>
              <a:buChar char="•"/>
            </a:pPr>
            <a:r>
              <a:rPr lang="ar-EG" altLang="en-US" dirty="0">
                <a:latin typeface="Alexandria"/>
              </a:rPr>
              <a:t>إن زيادة الطلب وانخفاض العرض يرفعان سعر التوازن.</a:t>
            </a:r>
          </a:p>
          <a:p>
            <a:pPr marL="742950" lvl="1" indent="-285750" algn="r" rtl="1" eaLnBrk="1" hangingPunct="1">
              <a:buFont typeface="Arial" panose="020B0604020202020204" pitchFamily="34" charset="0"/>
              <a:buChar char="•"/>
            </a:pPr>
            <a:r>
              <a:rPr lang="ar-EG" altLang="en-US" dirty="0">
                <a:latin typeface="Alexandria"/>
              </a:rPr>
              <a:t>إن التغير في كمية التوازن غير مؤكد لأن زيادة الطلب تزيد من كمية التوازن وانخفاض العرض يقللها..</a:t>
            </a:r>
            <a:endParaRPr lang="en-US" altLang="en-US" dirty="0">
              <a:latin typeface="Alexandria"/>
            </a:endParaRPr>
          </a:p>
          <a:p>
            <a:pPr lvl="1" eaLnBrk="1" hangingPunct="1"/>
            <a:endParaRPr lang="en-US" altLang="en-US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943812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BECE7D4-CF70-704D-03EE-2BF06E8C892E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2357192" y="1818001"/>
            <a:ext cx="8215533" cy="3843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01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1F01898-5E94-A6AE-15B9-8D0E174391BD}"/>
              </a:ext>
            </a:extLst>
          </p:cNvPr>
          <p:cNvSpPr txBox="1">
            <a:spLocks/>
          </p:cNvSpPr>
          <p:nvPr/>
        </p:nvSpPr>
        <p:spPr>
          <a:xfrm>
            <a:off x="762000" y="3268377"/>
            <a:ext cx="7404652" cy="12005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en-US" sz="36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Problem Questions</a:t>
            </a:r>
            <a:endParaRPr lang="en-US" sz="36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3600" dirty="0">
              <a:solidFill>
                <a:srgbClr val="0070C0"/>
              </a:solidFill>
              <a:latin typeface="Alexandria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79B5C3B-BB3E-A2B0-9F69-6B97A0BF55E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7939576" y="1650565"/>
            <a:ext cx="3036030" cy="4048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8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23553" y="71244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36822" y="95722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197639" y="1227555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4BA1E5C-23E9-A864-02D7-7E920B17230F}"/>
              </a:ext>
            </a:extLst>
          </p:cNvPr>
          <p:cNvSpPr txBox="1">
            <a:spLocks/>
          </p:cNvSpPr>
          <p:nvPr/>
        </p:nvSpPr>
        <p:spPr>
          <a:xfrm>
            <a:off x="679193" y="1952451"/>
            <a:ext cx="4292857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>
                <a:solidFill>
                  <a:srgbClr val="0070C0"/>
                </a:solidFill>
                <a:latin typeface="Alexandria"/>
              </a:rPr>
              <a:t>What is the effect on the </a:t>
            </a:r>
            <a:r>
              <a:rPr lang="en-US" sz="1800" b="1" dirty="0" err="1">
                <a:solidFill>
                  <a:srgbClr val="0070C0"/>
                </a:solidFill>
                <a:latin typeface="Alexandria"/>
              </a:rPr>
              <a:t>Eq.price</a:t>
            </a:r>
            <a:r>
              <a:rPr lang="en-US" sz="1800" b="1" dirty="0">
                <a:solidFill>
                  <a:srgbClr val="0070C0"/>
                </a:solidFill>
                <a:latin typeface="Alexandria"/>
              </a:rPr>
              <a:t> and </a:t>
            </a:r>
            <a:r>
              <a:rPr lang="en-US" sz="1800" b="1" dirty="0" err="1">
                <a:solidFill>
                  <a:srgbClr val="0070C0"/>
                </a:solidFill>
                <a:latin typeface="Alexandria"/>
              </a:rPr>
              <a:t>Eq.quantity</a:t>
            </a:r>
            <a:r>
              <a:rPr lang="en-US" sz="1800" b="1" dirty="0">
                <a:solidFill>
                  <a:srgbClr val="0070C0"/>
                </a:solidFill>
                <a:latin typeface="Alexandria"/>
              </a:rPr>
              <a:t> of Coffee if The price of a Tea rises? (Draw the diagrams!)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As tea is a </a:t>
            </a:r>
            <a:r>
              <a:rPr lang="en-US" sz="1800" b="1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substitute </a:t>
            </a:r>
            <a:r>
              <a:rPr lang="en-US" sz="1800" b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for a coffee:</a:t>
            </a:r>
            <a:endParaRPr lang="en-US" sz="18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rise in the price of a tea increases the demand for coffee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</a:t>
            </a:r>
            <a:r>
              <a:rPr lang="en-US" sz="18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demand curve </a:t>
            </a: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for coffee</a:t>
            </a:r>
            <a:r>
              <a:rPr lang="en-US" sz="1800" u="sng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shifts rightward,</a:t>
            </a:r>
            <a:r>
              <a:rPr lang="en-US" sz="18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Supply</a:t>
            </a:r>
            <a:r>
              <a:rPr lang="en-US" sz="1800" u="sng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remains unchanged; there is </a:t>
            </a:r>
            <a:r>
              <a:rPr lang="en-US" sz="18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movement up</a:t>
            </a:r>
            <a:r>
              <a:rPr lang="en-US" sz="18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along the supply curve.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8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rises 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8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quantity of coffee increases. 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B85737B5-BBC6-0220-7D46-0891E0097965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38071" y="1952451"/>
            <a:ext cx="3062954" cy="3881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254678C-0B59-4373-F6F4-E3FDBCC3917F}"/>
              </a:ext>
            </a:extLst>
          </p:cNvPr>
          <p:cNvSpPr txBox="1">
            <a:spLocks/>
          </p:cNvSpPr>
          <p:nvPr/>
        </p:nvSpPr>
        <p:spPr>
          <a:xfrm>
            <a:off x="8123893" y="2044266"/>
            <a:ext cx="3109913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spcBef>
                <a:spcPts val="0"/>
              </a:spcBef>
              <a:buNone/>
            </a:pPr>
            <a:r>
              <a:rPr lang="ar-EG" sz="1800" b="1" dirty="0">
                <a:solidFill>
                  <a:srgbClr val="0070C0"/>
                </a:solidFill>
                <a:latin typeface="Alexandria"/>
              </a:rPr>
              <a:t>ما هو التأثير على سعر التوازن وكمية التوازن للقهوة إذا ارتفع سعر الشاي؟ </a:t>
            </a:r>
          </a:p>
          <a:p>
            <a:pPr algn="r" rtl="1">
              <a:spcBef>
                <a:spcPts val="0"/>
              </a:spcBef>
            </a:pPr>
            <a:r>
              <a:rPr lang="ar-EG" sz="1800" dirty="0">
                <a:latin typeface="Alexandria"/>
              </a:rPr>
              <a:t>بما أن الشاي بديل للقهوة:</a:t>
            </a:r>
          </a:p>
          <a:p>
            <a:pPr algn="r" rtl="1">
              <a:spcBef>
                <a:spcPts val="0"/>
              </a:spcBef>
            </a:pPr>
            <a:r>
              <a:rPr lang="ar-EG" sz="1800" dirty="0">
                <a:latin typeface="Alexandria"/>
              </a:rPr>
              <a:t>يؤدي ارتفاع سعر الشاي إلى زيادة الطلب على القهوة</a:t>
            </a:r>
          </a:p>
          <a:p>
            <a:pPr algn="r" rtl="1">
              <a:spcBef>
                <a:spcPts val="0"/>
              </a:spcBef>
            </a:pPr>
            <a:r>
              <a:rPr lang="ar-EG" sz="1800" dirty="0">
                <a:latin typeface="Alexandria"/>
              </a:rPr>
              <a:t>ينتقل منحنى الطلب على القهوة إلى اليمين،</a:t>
            </a:r>
          </a:p>
          <a:p>
            <a:pPr algn="r" rtl="1">
              <a:spcBef>
                <a:spcPts val="0"/>
              </a:spcBef>
            </a:pPr>
            <a:r>
              <a:rPr lang="ar-EG" sz="1800" dirty="0">
                <a:latin typeface="Alexandria"/>
              </a:rPr>
              <a:t>يظل العرض دون تغيير؛ هناك حركة لأعلى على طول منحنى العرض.</a:t>
            </a:r>
          </a:p>
          <a:p>
            <a:pPr algn="r" rtl="1">
              <a:spcBef>
                <a:spcPts val="0"/>
              </a:spcBef>
            </a:pPr>
            <a:r>
              <a:rPr lang="ar-EG" sz="1800" dirty="0">
                <a:latin typeface="Alexandria"/>
              </a:rPr>
              <a:t>يرتفع سعر التوازن للقهوة</a:t>
            </a:r>
          </a:p>
          <a:p>
            <a:pPr algn="r" rtl="1">
              <a:spcBef>
                <a:spcPts val="0"/>
              </a:spcBef>
            </a:pPr>
            <a:r>
              <a:rPr lang="ar-EG" sz="1800" dirty="0">
                <a:latin typeface="Alexandria"/>
              </a:rPr>
              <a:t>تزداد كمية التوازن للقهوة.</a:t>
            </a:r>
            <a:endParaRPr lang="en-US" sz="1800" dirty="0">
              <a:latin typeface="Alexandria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86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76862" y="6553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90131" y="900148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50948" y="1170477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FFA3F46-AA4E-A341-B27E-48EECC408B78}"/>
              </a:ext>
            </a:extLst>
          </p:cNvPr>
          <p:cNvSpPr txBox="1">
            <a:spLocks/>
          </p:cNvSpPr>
          <p:nvPr/>
        </p:nvSpPr>
        <p:spPr>
          <a:xfrm>
            <a:off x="698155" y="1954489"/>
            <a:ext cx="4040445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>
                <a:solidFill>
                  <a:srgbClr val="0070C0"/>
                </a:solidFill>
                <a:latin typeface="Alexandria"/>
              </a:rPr>
              <a:t>What is the effect on the </a:t>
            </a:r>
            <a:r>
              <a:rPr lang="en-US" sz="1800" b="1" dirty="0" err="1">
                <a:solidFill>
                  <a:srgbClr val="0070C0"/>
                </a:solidFill>
                <a:latin typeface="Alexandria"/>
              </a:rPr>
              <a:t>Eq.price</a:t>
            </a:r>
            <a:r>
              <a:rPr lang="en-US" sz="1800" b="1" dirty="0">
                <a:solidFill>
                  <a:srgbClr val="0070C0"/>
                </a:solidFill>
                <a:latin typeface="Alexandria"/>
              </a:rPr>
              <a:t> and </a:t>
            </a:r>
            <a:r>
              <a:rPr lang="en-US" sz="1800" b="1" dirty="0" err="1">
                <a:solidFill>
                  <a:srgbClr val="0070C0"/>
                </a:solidFill>
                <a:latin typeface="Alexandria"/>
              </a:rPr>
              <a:t>Eq.quantity</a:t>
            </a:r>
            <a:r>
              <a:rPr lang="en-US" sz="1800" b="1" dirty="0">
                <a:solidFill>
                  <a:srgbClr val="0070C0"/>
                </a:solidFill>
                <a:latin typeface="Alexandria"/>
              </a:rPr>
              <a:t> of Coffee if the price of a Sugar falls? (Draw the diagrams!)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sugar is a complement of a coffee</a:t>
            </a:r>
            <a:endParaRPr lang="en-US" sz="18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fall in the price of sugar increases the demand for coffee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18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demand curve </a:t>
            </a: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for coffee </a:t>
            </a:r>
            <a:r>
              <a:rPr lang="en-US" sz="18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shifts rightward</a:t>
            </a: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Supply</a:t>
            </a:r>
            <a:r>
              <a:rPr lang="en-US" sz="1800" u="sng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remains unchanged; there is </a:t>
            </a:r>
            <a:r>
              <a:rPr lang="en-US" sz="18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movement up</a:t>
            </a:r>
            <a:r>
              <a:rPr lang="en-US" sz="18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along the supply curve.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8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rises </a:t>
            </a:r>
            <a:endParaRPr lang="en-US" sz="1800" dirty="0">
              <a:solidFill>
                <a:srgbClr val="0070C0"/>
              </a:solidFill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8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The equilibrium quantity of coffee increases. </a:t>
            </a:r>
            <a:endParaRPr lang="en-US" sz="1800" b="1" dirty="0">
              <a:solidFill>
                <a:srgbClr val="0070C0"/>
              </a:solidFill>
              <a:latin typeface="Alexandria"/>
            </a:endParaRP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F5CA3556-876D-C364-2F34-1DD2F12A812C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81223" y="1873515"/>
            <a:ext cx="2981502" cy="3845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47C6DD3-E5F3-9957-7162-168C9AD564A5}"/>
              </a:ext>
            </a:extLst>
          </p:cNvPr>
          <p:cNvSpPr txBox="1">
            <a:spLocks/>
          </p:cNvSpPr>
          <p:nvPr/>
        </p:nvSpPr>
        <p:spPr>
          <a:xfrm>
            <a:off x="7962725" y="1971298"/>
            <a:ext cx="3173600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ما هو تأثير انخفاض سعر السكر على </a:t>
            </a:r>
            <a:r>
              <a:rPr lang="ar-EG" sz="1800" b="1" dirty="0">
                <a:solidFill>
                  <a:srgbClr val="0070C0"/>
                </a:solidFill>
                <a:latin typeface="Alexandria"/>
              </a:rPr>
              <a:t>سعر التوازن وكمية التوازن </a:t>
            </a:r>
            <a:r>
              <a:rPr lang="ar-EG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للقهوة؟ </a:t>
            </a:r>
          </a:p>
          <a:p>
            <a:pPr algn="r" rtl="1">
              <a:spcBef>
                <a:spcPts val="0"/>
              </a:spcBef>
            </a:pPr>
            <a:r>
              <a:rPr lang="ar-EG" sz="1800" dirty="0">
                <a:latin typeface="Alexandria"/>
              </a:rPr>
              <a:t>السكر مكمل للقهوة</a:t>
            </a:r>
          </a:p>
          <a:p>
            <a:pPr algn="r" rtl="1">
              <a:spcBef>
                <a:spcPts val="0"/>
              </a:spcBef>
            </a:pPr>
            <a:r>
              <a:rPr lang="ar-EG" sz="1800" dirty="0">
                <a:latin typeface="Alexandria"/>
              </a:rPr>
              <a:t>انخفاض سعر السكر يزيد الطلب على القهوة</a:t>
            </a:r>
          </a:p>
          <a:p>
            <a:pPr algn="r" rtl="1">
              <a:spcBef>
                <a:spcPts val="0"/>
              </a:spcBef>
            </a:pPr>
            <a:r>
              <a:rPr lang="ar-EG" sz="1800" dirty="0">
                <a:latin typeface="Alexandria"/>
              </a:rPr>
              <a:t>ينتقل منحنى الطلب على القهوة إلى اليمين.</a:t>
            </a:r>
          </a:p>
          <a:p>
            <a:pPr algn="r" rtl="1">
              <a:spcBef>
                <a:spcPts val="0"/>
              </a:spcBef>
            </a:pPr>
            <a:r>
              <a:rPr lang="ar-EG" sz="1800" dirty="0">
                <a:latin typeface="Alexandria"/>
              </a:rPr>
              <a:t>يظل العرض دون تغيير؛ هناك حركة لأعلى على طول منحنى العرض.</a:t>
            </a:r>
          </a:p>
          <a:p>
            <a:pPr algn="r" rtl="1">
              <a:spcBef>
                <a:spcPts val="0"/>
              </a:spcBef>
            </a:pPr>
            <a:r>
              <a:rPr lang="ar-EG" sz="1800" dirty="0">
                <a:latin typeface="Alexandria"/>
              </a:rPr>
              <a:t>يرتفع سعر التوازن للقهوة</a:t>
            </a:r>
          </a:p>
          <a:p>
            <a:pPr algn="r" rtl="1">
              <a:spcBef>
                <a:spcPts val="0"/>
              </a:spcBef>
            </a:pPr>
            <a:r>
              <a:rPr lang="ar-EG" sz="1800" dirty="0">
                <a:latin typeface="Alexandria"/>
              </a:rPr>
              <a:t>تزداد كمية التوازن للقهوة.</a:t>
            </a:r>
            <a:endParaRPr lang="en-US" sz="1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04242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76862" y="68462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90131" y="929405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50948" y="1199734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40E6165-A07D-85F8-5812-C0DDAF5F6172}"/>
              </a:ext>
            </a:extLst>
          </p:cNvPr>
          <p:cNvSpPr txBox="1">
            <a:spLocks/>
          </p:cNvSpPr>
          <p:nvPr/>
        </p:nvSpPr>
        <p:spPr>
          <a:xfrm>
            <a:off x="762000" y="2256553"/>
            <a:ext cx="4667250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>
                <a:solidFill>
                  <a:srgbClr val="0070C0"/>
                </a:solidFill>
                <a:latin typeface="Alexandria"/>
              </a:rPr>
              <a:t>What is the effect on the </a:t>
            </a:r>
            <a:r>
              <a:rPr lang="en-US" sz="1800" b="1" dirty="0" err="1">
                <a:solidFill>
                  <a:srgbClr val="0070C0"/>
                </a:solidFill>
                <a:latin typeface="Alexandria"/>
              </a:rPr>
              <a:t>Eq.price</a:t>
            </a:r>
            <a:r>
              <a:rPr lang="en-US" sz="1800" b="1" dirty="0">
                <a:solidFill>
                  <a:srgbClr val="0070C0"/>
                </a:solidFill>
                <a:latin typeface="Alexandria"/>
              </a:rPr>
              <a:t> and </a:t>
            </a:r>
            <a:r>
              <a:rPr lang="en-US" sz="1800" b="1" dirty="0" err="1">
                <a:solidFill>
                  <a:srgbClr val="0070C0"/>
                </a:solidFill>
                <a:latin typeface="Alexandria"/>
              </a:rPr>
              <a:t>Eq.quantity</a:t>
            </a:r>
            <a:r>
              <a:rPr lang="en-US" sz="1800" b="1" dirty="0">
                <a:solidFill>
                  <a:srgbClr val="0070C0"/>
                </a:solidFill>
                <a:latin typeface="Alexandria"/>
              </a:rPr>
              <a:t> more firms produce coffee? (Draw the diagrams!)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Increase the supply of coffee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18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supply curve </a:t>
            </a: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of coffee increases and </a:t>
            </a:r>
            <a:r>
              <a:rPr lang="en-US" sz="1800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shifts rightward</a:t>
            </a:r>
            <a:r>
              <a:rPr lang="en-US" sz="18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Demand</a:t>
            </a: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remains unchanged; </a:t>
            </a:r>
            <a:r>
              <a:rPr lang="en-US" sz="18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there is </a:t>
            </a:r>
            <a:r>
              <a:rPr lang="en-US" sz="1800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a movement down </a:t>
            </a:r>
            <a:r>
              <a:rPr lang="en-US" sz="18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along the demand curve.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8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falls </a:t>
            </a:r>
            <a:endParaRPr lang="en-US" sz="18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8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equilibrium quantity of coffee increases.</a:t>
            </a:r>
            <a:endParaRPr lang="ar-EG" sz="1800" dirty="0">
              <a:solidFill>
                <a:srgbClr val="002060"/>
              </a:solidFill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25B98260-E47F-4CD1-2415-678D6EC4E261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87" y="1946131"/>
            <a:ext cx="2800350" cy="3733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194F9BA5-9CE5-62E2-2E67-459CC94AD7F7}"/>
              </a:ext>
            </a:extLst>
          </p:cNvPr>
          <p:cNvSpPr txBox="1">
            <a:spLocks/>
          </p:cNvSpPr>
          <p:nvPr/>
        </p:nvSpPr>
        <p:spPr>
          <a:xfrm>
            <a:off x="8372474" y="1946131"/>
            <a:ext cx="3057525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1" indent="0">
              <a:spcBef>
                <a:spcPts val="0"/>
              </a:spcBef>
              <a:spcAft>
                <a:spcPts val="0"/>
              </a:spcAft>
              <a:buNone/>
            </a:pPr>
            <a:endParaRPr lang="ar-EG" sz="1800" dirty="0">
              <a:solidFill>
                <a:srgbClr val="002060"/>
              </a:solidFill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lvl="1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ما هو تأثير زيادة الشركات المنتجة للقهوة على </a:t>
            </a:r>
            <a:r>
              <a:rPr lang="ar-EG" sz="1800" b="1" dirty="0">
                <a:solidFill>
                  <a:srgbClr val="0070C0"/>
                </a:solidFill>
                <a:latin typeface="Alexandria"/>
              </a:rPr>
              <a:t>سعر التوازن وكمية التوازن </a:t>
            </a:r>
            <a:r>
              <a:rPr lang="ar-EG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؟ </a:t>
            </a:r>
          </a:p>
          <a:p>
            <a:pPr lvl="1" algn="r" rtl="1">
              <a:spcBef>
                <a:spcPts val="0"/>
              </a:spcBef>
            </a:pPr>
            <a:r>
              <a:rPr lang="ar-EG" sz="18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زيادة العرض من القهوة</a:t>
            </a:r>
          </a:p>
          <a:p>
            <a:pPr lvl="1" algn="r" rtl="1">
              <a:spcBef>
                <a:spcPts val="0"/>
              </a:spcBef>
            </a:pPr>
            <a:r>
              <a:rPr lang="ar-EG" sz="18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يزداد منحنى العرض للقهوة وينتقل إلى اليمين.</a:t>
            </a:r>
          </a:p>
          <a:p>
            <a:pPr lvl="1" algn="r" rtl="1">
              <a:spcBef>
                <a:spcPts val="0"/>
              </a:spcBef>
            </a:pPr>
            <a:r>
              <a:rPr lang="ar-EG" sz="18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يظل الطلب دون تغيير؛ هناك حركة إلى أسفل على طول منحنى الطلب.</a:t>
            </a:r>
          </a:p>
          <a:p>
            <a:pPr lvl="1" algn="r" rtl="1">
              <a:spcBef>
                <a:spcPts val="0"/>
              </a:spcBef>
            </a:pPr>
            <a:r>
              <a:rPr lang="ar-EG" sz="18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ينخفض ​​سعر التوازن للقهوة</a:t>
            </a:r>
          </a:p>
          <a:p>
            <a:pPr lvl="1" algn="r" rtl="1">
              <a:spcBef>
                <a:spcPts val="0"/>
              </a:spcBef>
            </a:pPr>
            <a:r>
              <a:rPr lang="ar-EG" sz="18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تزداد كمية التوازن للقهوة.</a:t>
            </a:r>
            <a:endParaRPr lang="en-US" sz="18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1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22995" y="64548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89698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167316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60806D0-999A-7C63-97AA-E3B4266F6B62}"/>
              </a:ext>
            </a:extLst>
          </p:cNvPr>
          <p:cNvSpPr txBox="1">
            <a:spLocks/>
          </p:cNvSpPr>
          <p:nvPr/>
        </p:nvSpPr>
        <p:spPr>
          <a:xfrm>
            <a:off x="667387" y="2014578"/>
            <a:ext cx="4283333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>
                <a:solidFill>
                  <a:srgbClr val="0070C0"/>
                </a:solidFill>
                <a:latin typeface="Alexandria"/>
              </a:rPr>
              <a:t>What is the effect on the </a:t>
            </a:r>
            <a:r>
              <a:rPr lang="en-US" sz="1800" b="1" dirty="0" err="1">
                <a:solidFill>
                  <a:srgbClr val="0070C0"/>
                </a:solidFill>
                <a:latin typeface="Alexandria"/>
              </a:rPr>
              <a:t>Eq.price</a:t>
            </a:r>
            <a:r>
              <a:rPr lang="en-US" sz="1800" b="1" dirty="0">
                <a:solidFill>
                  <a:srgbClr val="0070C0"/>
                </a:solidFill>
                <a:latin typeface="Alexandria"/>
              </a:rPr>
              <a:t> and </a:t>
            </a:r>
            <a:r>
              <a:rPr lang="en-US" sz="1800" b="1" dirty="0" err="1">
                <a:solidFill>
                  <a:srgbClr val="0070C0"/>
                </a:solidFill>
                <a:latin typeface="Alexandria"/>
              </a:rPr>
              <a:t>Eq.quantity</a:t>
            </a:r>
            <a:r>
              <a:rPr lang="en-US" sz="1800" b="1" dirty="0">
                <a:solidFill>
                  <a:srgbClr val="0070C0"/>
                </a:solidFill>
                <a:latin typeface="Alexandria"/>
              </a:rPr>
              <a:t> workers’ wages rise? (Draw the diagrams!)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An increase in the wages of workers leads to:</a:t>
            </a:r>
            <a:endParaRPr lang="en-US" sz="18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Increase the cost of producing coffee. 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18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supply curve </a:t>
            </a: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of coffee decreases and </a:t>
            </a:r>
            <a:r>
              <a:rPr lang="en-US" sz="1800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shifts leftward. 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Demand</a:t>
            </a:r>
            <a:r>
              <a:rPr lang="en-US" sz="1800" u="sng" dirty="0">
                <a:solidFill>
                  <a:srgbClr val="FF0000"/>
                </a:solidFill>
                <a:latin typeface="Alexandria"/>
                <a:cs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remains unchanged; </a:t>
            </a:r>
            <a:r>
              <a:rPr lang="en-US" sz="18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there is a </a:t>
            </a:r>
            <a:r>
              <a:rPr lang="en-US" sz="1800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movement up </a:t>
            </a:r>
            <a:r>
              <a:rPr lang="en-US" sz="18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along the demand curve.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8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rises </a:t>
            </a:r>
            <a:endParaRPr lang="en-US" sz="18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8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equilibrium quantity of coffee decreases</a:t>
            </a:r>
            <a:endParaRPr lang="ar-EG" sz="1800" dirty="0">
              <a:solidFill>
                <a:srgbClr val="002060"/>
              </a:solidFill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7D21AAF7-2B92-AE6C-EF4C-4EEE09F89CD1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26204" y="2032829"/>
            <a:ext cx="3164479" cy="3524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E40903B-66CC-0FA6-30CC-BCCCB09AA25A}"/>
              </a:ext>
            </a:extLst>
          </p:cNvPr>
          <p:cNvSpPr txBox="1">
            <a:spLocks/>
          </p:cNvSpPr>
          <p:nvPr/>
        </p:nvSpPr>
        <p:spPr>
          <a:xfrm>
            <a:off x="8466167" y="2032829"/>
            <a:ext cx="3036094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1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ما هو تأثير ارتفاع أجور العمال على </a:t>
            </a:r>
            <a:r>
              <a:rPr lang="ar-EG" sz="1800" b="1" dirty="0">
                <a:solidFill>
                  <a:srgbClr val="0070C0"/>
                </a:solidFill>
                <a:latin typeface="Alexandria"/>
              </a:rPr>
              <a:t>سعر التوازن وكمية التوازن </a:t>
            </a:r>
            <a:r>
              <a:rPr lang="ar-EG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؟ </a:t>
            </a:r>
          </a:p>
          <a:p>
            <a:pPr marL="457200" marR="0" lvl="1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18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إن زيادة أجور العمال تؤدي إلى:</a:t>
            </a:r>
          </a:p>
          <a:p>
            <a:pPr lvl="1" algn="r" rtl="1">
              <a:spcBef>
                <a:spcPts val="0"/>
              </a:spcBef>
            </a:pPr>
            <a:r>
              <a:rPr lang="ar-EG" sz="18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زيادة تكلفة إنتاج القهوة.</a:t>
            </a:r>
          </a:p>
          <a:p>
            <a:pPr lvl="1" algn="r" rtl="1">
              <a:spcBef>
                <a:spcPts val="0"/>
              </a:spcBef>
            </a:pPr>
            <a:r>
              <a:rPr lang="ar-EG" sz="18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ينخفض ​​منحنى العرض للقهوة وينتقل إلى اليسار.</a:t>
            </a:r>
          </a:p>
          <a:p>
            <a:pPr lvl="1" algn="r" rtl="1">
              <a:spcBef>
                <a:spcPts val="0"/>
              </a:spcBef>
            </a:pPr>
            <a:r>
              <a:rPr lang="ar-EG" sz="18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يظل الطلب دون تغيير؛ هناك تحرك لأعلي على طول منحنى الطلب.</a:t>
            </a:r>
          </a:p>
          <a:p>
            <a:pPr lvl="1" algn="r" rtl="1">
              <a:spcBef>
                <a:spcPts val="0"/>
              </a:spcBef>
            </a:pPr>
            <a:r>
              <a:rPr lang="ar-EG" sz="18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يرتفع سعر التوازن للقهوة</a:t>
            </a:r>
          </a:p>
          <a:p>
            <a:pPr lvl="1" algn="r" rtl="1">
              <a:spcBef>
                <a:spcPts val="0"/>
              </a:spcBef>
            </a:pPr>
            <a:r>
              <a:rPr lang="ar-EG" sz="18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تنخفض كمية التوازن للقهوة</a:t>
            </a:r>
            <a:endParaRPr lang="en-US" sz="18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lvl="1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83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08009" y="1170064"/>
            <a:ext cx="11550604" cy="54189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525170"/>
            <a:ext cx="1404457" cy="915224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691262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987247" y="66814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148064" y="938478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98F28B7-0D45-1F7B-5720-C2953E5D7936}"/>
              </a:ext>
            </a:extLst>
          </p:cNvPr>
          <p:cNvSpPr txBox="1">
            <a:spLocks/>
          </p:cNvSpPr>
          <p:nvPr/>
        </p:nvSpPr>
        <p:spPr>
          <a:xfrm>
            <a:off x="308723" y="1696641"/>
            <a:ext cx="4691902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>
                <a:solidFill>
                  <a:srgbClr val="0070C0"/>
                </a:solidFill>
                <a:latin typeface="Alexandria"/>
              </a:rPr>
              <a:t>What is the effect on the </a:t>
            </a:r>
            <a:r>
              <a:rPr lang="en-US" sz="1800" b="1" dirty="0" err="1">
                <a:solidFill>
                  <a:srgbClr val="0070C0"/>
                </a:solidFill>
                <a:latin typeface="Alexandria"/>
              </a:rPr>
              <a:t>Eq.price</a:t>
            </a:r>
            <a:r>
              <a:rPr lang="en-US" sz="1800" b="1" dirty="0">
                <a:solidFill>
                  <a:srgbClr val="0070C0"/>
                </a:solidFill>
                <a:latin typeface="Alexandria"/>
              </a:rPr>
              <a:t> and </a:t>
            </a:r>
            <a:r>
              <a:rPr lang="en-US" sz="1800" b="1" dirty="0" err="1">
                <a:solidFill>
                  <a:srgbClr val="0070C0"/>
                </a:solidFill>
                <a:latin typeface="Alexandria"/>
              </a:rPr>
              <a:t>Eq.quantity</a:t>
            </a:r>
            <a:r>
              <a:rPr lang="en-US" sz="1800" b="1" dirty="0">
                <a:solidFill>
                  <a:srgbClr val="0070C0"/>
                </a:solidFill>
                <a:latin typeface="Alexandria"/>
              </a:rPr>
              <a:t> if the price of a tea falls and more firms produce coffee? (Draw the diagrams!)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When </a:t>
            </a:r>
            <a:r>
              <a:rPr lang="en-US" sz="18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price of a tea </a:t>
            </a: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falls → this affects </a:t>
            </a:r>
            <a:r>
              <a:rPr lang="en-US" sz="18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demand curve, demand decreases and shift leftward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When </a:t>
            </a:r>
            <a:r>
              <a:rPr lang="en-US" sz="18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more firms produce coffee </a:t>
            </a: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→ this affects supply curve, </a:t>
            </a:r>
            <a:r>
              <a:rPr lang="en-US" sz="18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supply increases and shift rightward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8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falls </a:t>
            </a:r>
            <a:endParaRPr lang="en-US" sz="18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8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quantity of coffee is </a:t>
            </a:r>
            <a:r>
              <a:rPr lang="en-US" sz="1800" b="1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uncertain</a:t>
            </a:r>
            <a:r>
              <a:rPr lang="en-US" sz="18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because</a:t>
            </a:r>
            <a:endParaRPr lang="en-US" sz="18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1200150" lvl="2" indent="-28575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decrease in demand </a:t>
            </a: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→ </a:t>
            </a:r>
            <a:r>
              <a:rPr lang="en-US" sz="18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decreases the equilibrium quantity  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1200150" lvl="2" indent="-28575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increase in supply </a:t>
            </a: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→ </a:t>
            </a:r>
            <a:r>
              <a:rPr lang="en-US" sz="18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increases the equilibrium quantity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1200150" lvl="2" indent="-28575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So, the equilibrium quantity </a:t>
            </a: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might increase, decrease, or not change</a:t>
            </a:r>
            <a:endParaRPr lang="ar-EG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lvl="1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444494AC-8BE4-88A5-9EC7-C3E6825A820A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5" y="1575226"/>
            <a:ext cx="2878586" cy="48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8331351-7EEE-C62C-1378-E5388CACA7BA}"/>
              </a:ext>
            </a:extLst>
          </p:cNvPr>
          <p:cNvSpPr txBox="1"/>
          <p:nvPr/>
        </p:nvSpPr>
        <p:spPr>
          <a:xfrm>
            <a:off x="7879210" y="1997839"/>
            <a:ext cx="4771931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2" indent="0" algn="r" rtl="1">
              <a:spcBef>
                <a:spcPts val="0"/>
              </a:spcBef>
              <a:buNone/>
            </a:pPr>
            <a:r>
              <a:rPr lang="ar-EG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ما هو التأثير على </a:t>
            </a:r>
            <a:r>
              <a:rPr lang="ar-EG" sz="1800" b="1" dirty="0">
                <a:solidFill>
                  <a:srgbClr val="0070C0"/>
                </a:solidFill>
                <a:latin typeface="Alexandria"/>
              </a:rPr>
              <a:t>سعر التوازن وكمية التوازن </a:t>
            </a:r>
            <a:r>
              <a:rPr lang="ar-EG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إذا انخفض سعر الشاي وأنتجت المزيد من الشركات القهوة؟ </a:t>
            </a:r>
          </a:p>
          <a:p>
            <a:pPr marL="1200150" lvl="2" indent="-285750" algn="r" rtl="1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ar-EG" sz="1800" dirty="0">
                <a:effectLst/>
                <a:latin typeface="Alexandria"/>
                <a:ea typeface="Times New Roman" panose="02020603050405020304" pitchFamily="18" charset="0"/>
              </a:rPr>
              <a:t>عندما ينخفض ​​سعر الشاي ، يؤثر هذا على منحنى الطلب، وينخفض ​​الطلب وينتقل إلى اليسار</a:t>
            </a:r>
          </a:p>
          <a:p>
            <a:pPr marL="1200150" lvl="2" indent="-285750" algn="r" rtl="1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ar-EG" sz="1800" dirty="0">
                <a:effectLst/>
                <a:latin typeface="Alexandria"/>
                <a:ea typeface="Times New Roman" panose="02020603050405020304" pitchFamily="18" charset="0"/>
              </a:rPr>
              <a:t>عندما تنتج المزيد من الشركات القهوة ، يؤثر هذا على منحنى العرض، ويزداد العرض وينتقل إلى اليمين</a:t>
            </a:r>
          </a:p>
          <a:p>
            <a:pPr marL="1200150" lvl="2" indent="-285750" algn="r" rtl="1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ar-EG" sz="1800" dirty="0">
                <a:effectLst/>
                <a:latin typeface="Alexandria"/>
                <a:ea typeface="Times New Roman" panose="02020603050405020304" pitchFamily="18" charset="0"/>
              </a:rPr>
              <a:t>ينخفض ​​سعر التوازن للقهوة</a:t>
            </a:r>
          </a:p>
          <a:p>
            <a:pPr marL="1200150" lvl="2" indent="-285750" algn="r" rtl="1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ar-EG" sz="1800" dirty="0">
                <a:effectLst/>
                <a:latin typeface="Alexandria"/>
                <a:ea typeface="Times New Roman" panose="02020603050405020304" pitchFamily="18" charset="0"/>
              </a:rPr>
              <a:t>كمية التوازن للقهوة تكون غير مؤكدة لأن انخفاض الطلب : يقلل من كمية التوازن </a:t>
            </a:r>
            <a:r>
              <a:rPr lang="ar-EG" dirty="0">
                <a:latin typeface="Alexandria"/>
                <a:ea typeface="Times New Roman" panose="02020603050405020304" pitchFamily="18" charset="0"/>
              </a:rPr>
              <a:t>، و</a:t>
            </a:r>
            <a:r>
              <a:rPr lang="ar-EG" sz="1800" dirty="0">
                <a:effectLst/>
                <a:latin typeface="Alexandria"/>
                <a:ea typeface="Times New Roman" panose="02020603050405020304" pitchFamily="18" charset="0"/>
              </a:rPr>
              <a:t>زيادة العرض : تزيد من كمية التوازن </a:t>
            </a:r>
            <a:r>
              <a:rPr lang="ar-EG" dirty="0">
                <a:latin typeface="Alexandria"/>
                <a:ea typeface="Times New Roman" panose="02020603050405020304" pitchFamily="18" charset="0"/>
              </a:rPr>
              <a:t>، </a:t>
            </a:r>
            <a:r>
              <a:rPr lang="ar-EG" sz="1800" dirty="0">
                <a:effectLst/>
                <a:latin typeface="Alexandria"/>
                <a:ea typeface="Times New Roman" panose="02020603050405020304" pitchFamily="18" charset="0"/>
              </a:rPr>
              <a:t>لذا، قد تزيد الكمية المتوازنة أو تقل أو لا تتغير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581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76862" y="51949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B374899-E8A6-7601-2A6F-F823428C6956}"/>
              </a:ext>
            </a:extLst>
          </p:cNvPr>
          <p:cNvSpPr txBox="1">
            <a:spLocks/>
          </p:cNvSpPr>
          <p:nvPr/>
        </p:nvSpPr>
        <p:spPr>
          <a:xfrm>
            <a:off x="903948" y="2174344"/>
            <a:ext cx="5343524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equilibrium quantity will decrease, and the price might rise, fall, or stay the same when the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demand and the supply of a good both increases.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demand for a good increase and the supply of it decreases.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demand for a good decrease and the supply of it increases.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demand and the supply of a good both decreases.</a:t>
            </a: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When supply and demand both increases, the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quantity definitely decreases.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quantity definitely increases.</a:t>
            </a: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price definitely increases.</a:t>
            </a:r>
            <a:endParaRPr lang="en-US" sz="18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D) price definitely decreases</a:t>
            </a: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33072C-58B4-2C1D-6404-2B5A18B51588}"/>
              </a:ext>
            </a:extLst>
          </p:cNvPr>
          <p:cNvSpPr txBox="1"/>
          <p:nvPr/>
        </p:nvSpPr>
        <p:spPr>
          <a:xfrm>
            <a:off x="6204809" y="2174343"/>
            <a:ext cx="5121274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en-US" b="1" dirty="0" err="1">
                <a:solidFill>
                  <a:srgbClr val="0070C0"/>
                </a:solidFill>
              </a:rPr>
              <a:t>ستنخفض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كمية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ar-EG" b="1" dirty="0">
                <a:solidFill>
                  <a:srgbClr val="0070C0"/>
                </a:solidFill>
              </a:rPr>
              <a:t>التوازن</a:t>
            </a:r>
            <a:r>
              <a:rPr lang="en-US" b="1" dirty="0">
                <a:solidFill>
                  <a:srgbClr val="0070C0"/>
                </a:solidFill>
              </a:rPr>
              <a:t>، </a:t>
            </a:r>
            <a:r>
              <a:rPr lang="en-US" b="1" dirty="0" err="1">
                <a:solidFill>
                  <a:srgbClr val="0070C0"/>
                </a:solidFill>
              </a:rPr>
              <a:t>وقد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يرتفع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السعر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أو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ينخفض</a:t>
            </a:r>
            <a:r>
              <a:rPr lang="en-US" b="1" dirty="0">
                <a:solidFill>
                  <a:srgbClr val="0070C0"/>
                </a:solidFill>
              </a:rPr>
              <a:t> ​​</a:t>
            </a:r>
            <a:r>
              <a:rPr lang="en-US" b="1" dirty="0" err="1">
                <a:solidFill>
                  <a:srgbClr val="0070C0"/>
                </a:solidFill>
              </a:rPr>
              <a:t>أو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يظل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كما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هو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عندما</a:t>
            </a:r>
            <a:endParaRPr lang="en-US" b="1" dirty="0">
              <a:solidFill>
                <a:srgbClr val="0070C0"/>
              </a:solidFill>
            </a:endParaRPr>
          </a:p>
          <a:p>
            <a:pPr algn="just" rtl="1"/>
            <a:r>
              <a:rPr lang="en-US" dirty="0"/>
              <a:t>أ) </a:t>
            </a:r>
            <a:r>
              <a:rPr lang="en-US" dirty="0" err="1"/>
              <a:t>يزداد</a:t>
            </a:r>
            <a:r>
              <a:rPr lang="en-US" dirty="0"/>
              <a:t> </a:t>
            </a:r>
            <a:r>
              <a:rPr lang="en-US" dirty="0" err="1"/>
              <a:t>الطلب</a:t>
            </a:r>
            <a:r>
              <a:rPr lang="en-US" dirty="0"/>
              <a:t> </a:t>
            </a:r>
            <a:r>
              <a:rPr lang="en-US" dirty="0" err="1"/>
              <a:t>والعرض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سلعة</a:t>
            </a:r>
            <a:r>
              <a:rPr lang="en-US" dirty="0"/>
              <a:t> </a:t>
            </a:r>
            <a:r>
              <a:rPr lang="en-US" dirty="0" err="1"/>
              <a:t>ما</a:t>
            </a:r>
            <a:r>
              <a:rPr lang="en-US" dirty="0"/>
              <a:t>.</a:t>
            </a:r>
          </a:p>
          <a:p>
            <a:pPr algn="just" rtl="1"/>
            <a:r>
              <a:rPr lang="en-US" dirty="0"/>
              <a:t>ب) </a:t>
            </a:r>
            <a:r>
              <a:rPr lang="en-US" dirty="0" err="1"/>
              <a:t>يزداد</a:t>
            </a:r>
            <a:r>
              <a:rPr lang="en-US" dirty="0"/>
              <a:t> </a:t>
            </a:r>
            <a:r>
              <a:rPr lang="en-US" dirty="0" err="1"/>
              <a:t>الطلب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سلعة</a:t>
            </a:r>
            <a:r>
              <a:rPr lang="en-US" dirty="0"/>
              <a:t> </a:t>
            </a:r>
            <a:r>
              <a:rPr lang="en-US" dirty="0" err="1"/>
              <a:t>ما</a:t>
            </a:r>
            <a:r>
              <a:rPr lang="en-US" dirty="0"/>
              <a:t> </a:t>
            </a:r>
            <a:r>
              <a:rPr lang="en-US" dirty="0" err="1"/>
              <a:t>وينخفض</a:t>
            </a:r>
            <a:r>
              <a:rPr lang="en-US" dirty="0"/>
              <a:t> ​​</a:t>
            </a:r>
            <a:r>
              <a:rPr lang="en-US" dirty="0" err="1"/>
              <a:t>العرض</a:t>
            </a:r>
            <a:r>
              <a:rPr lang="en-US" dirty="0"/>
              <a:t> </a:t>
            </a:r>
            <a:r>
              <a:rPr lang="en-US" dirty="0" err="1"/>
              <a:t>منها</a:t>
            </a:r>
            <a:r>
              <a:rPr lang="en-US" dirty="0"/>
              <a:t>.</a:t>
            </a:r>
          </a:p>
          <a:p>
            <a:pPr algn="just" rtl="1"/>
            <a:r>
              <a:rPr lang="en-US" dirty="0"/>
              <a:t>ج) </a:t>
            </a:r>
            <a:r>
              <a:rPr lang="en-US" dirty="0" err="1"/>
              <a:t>ينخفض</a:t>
            </a:r>
            <a:r>
              <a:rPr lang="en-US" dirty="0"/>
              <a:t> ​​</a:t>
            </a:r>
            <a:r>
              <a:rPr lang="en-US" dirty="0" err="1"/>
              <a:t>الطلب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سلعة</a:t>
            </a:r>
            <a:r>
              <a:rPr lang="en-US" dirty="0"/>
              <a:t> </a:t>
            </a:r>
            <a:r>
              <a:rPr lang="en-US" dirty="0" err="1"/>
              <a:t>ما</a:t>
            </a:r>
            <a:r>
              <a:rPr lang="en-US" dirty="0"/>
              <a:t> </a:t>
            </a:r>
            <a:r>
              <a:rPr lang="en-US" dirty="0" err="1"/>
              <a:t>وينخفض</a:t>
            </a:r>
            <a:r>
              <a:rPr lang="en-US" dirty="0"/>
              <a:t> ​​</a:t>
            </a:r>
            <a:r>
              <a:rPr lang="en-US" dirty="0" err="1"/>
              <a:t>العرض</a:t>
            </a:r>
            <a:r>
              <a:rPr lang="en-US" dirty="0"/>
              <a:t> </a:t>
            </a:r>
            <a:r>
              <a:rPr lang="en-US" dirty="0" err="1"/>
              <a:t>منها</a:t>
            </a:r>
            <a:r>
              <a:rPr lang="en-US" dirty="0"/>
              <a:t>.</a:t>
            </a:r>
          </a:p>
          <a:p>
            <a:pPr algn="just" rtl="1"/>
            <a:r>
              <a:rPr lang="en-US" b="1" u="sng" dirty="0"/>
              <a:t>د) </a:t>
            </a:r>
            <a:r>
              <a:rPr lang="en-US" b="1" u="sng" dirty="0" err="1"/>
              <a:t>ينخفض</a:t>
            </a:r>
            <a:r>
              <a:rPr lang="en-US" b="1" u="sng" dirty="0"/>
              <a:t> ​​</a:t>
            </a:r>
            <a:r>
              <a:rPr lang="en-US" b="1" u="sng" dirty="0" err="1"/>
              <a:t>الطلب</a:t>
            </a:r>
            <a:r>
              <a:rPr lang="en-US" b="1" u="sng" dirty="0"/>
              <a:t> </a:t>
            </a:r>
            <a:r>
              <a:rPr lang="en-US" b="1" u="sng" dirty="0" err="1"/>
              <a:t>والعرض</a:t>
            </a:r>
            <a:r>
              <a:rPr lang="en-US" b="1" u="sng" dirty="0"/>
              <a:t> </a:t>
            </a:r>
            <a:r>
              <a:rPr lang="en-US" b="1" u="sng" dirty="0" err="1"/>
              <a:t>على</a:t>
            </a:r>
            <a:r>
              <a:rPr lang="en-US" b="1" u="sng" dirty="0"/>
              <a:t> </a:t>
            </a:r>
            <a:r>
              <a:rPr lang="en-US" b="1" u="sng" dirty="0" err="1"/>
              <a:t>سلعة</a:t>
            </a:r>
            <a:r>
              <a:rPr lang="en-US" b="1" u="sng" dirty="0"/>
              <a:t> </a:t>
            </a:r>
            <a:r>
              <a:rPr lang="en-US" b="1" u="sng" dirty="0" err="1"/>
              <a:t>ما</a:t>
            </a:r>
            <a:r>
              <a:rPr lang="en-US" b="1" u="sng" dirty="0"/>
              <a:t>.</a:t>
            </a:r>
            <a:endParaRPr lang="ar-EG" b="1" u="sng" dirty="0"/>
          </a:p>
          <a:p>
            <a:pPr algn="just" rtl="1"/>
            <a:endParaRPr lang="ar-EG" b="1" u="sng" dirty="0"/>
          </a:p>
          <a:p>
            <a:pPr algn="just" rtl="1"/>
            <a:endParaRPr lang="en-US" b="1" u="sng" dirty="0"/>
          </a:p>
          <a:p>
            <a:pPr algn="just" rtl="1"/>
            <a:endParaRPr lang="en-US" dirty="0"/>
          </a:p>
          <a:p>
            <a:pPr algn="just" rtl="1"/>
            <a:r>
              <a:rPr lang="en-US" b="1" dirty="0" err="1">
                <a:solidFill>
                  <a:srgbClr val="0070C0"/>
                </a:solidFill>
              </a:rPr>
              <a:t>عندما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يزداد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العرض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والطلب</a:t>
            </a:r>
            <a:r>
              <a:rPr lang="en-US" b="1" dirty="0">
                <a:solidFill>
                  <a:srgbClr val="0070C0"/>
                </a:solidFill>
              </a:rPr>
              <a:t>، </a:t>
            </a:r>
            <a:r>
              <a:rPr lang="en-US" b="1" dirty="0" err="1">
                <a:solidFill>
                  <a:srgbClr val="0070C0"/>
                </a:solidFill>
              </a:rPr>
              <a:t>فإن</a:t>
            </a:r>
            <a:endParaRPr lang="en-US" b="1" dirty="0">
              <a:solidFill>
                <a:srgbClr val="0070C0"/>
              </a:solidFill>
            </a:endParaRPr>
          </a:p>
          <a:p>
            <a:pPr algn="just" rtl="1"/>
            <a:r>
              <a:rPr lang="en-US" dirty="0"/>
              <a:t>أ) الكمية </a:t>
            </a:r>
            <a:r>
              <a:rPr lang="en-US" dirty="0" err="1"/>
              <a:t>تنخفض</a:t>
            </a:r>
            <a:r>
              <a:rPr lang="en-US" dirty="0"/>
              <a:t> </a:t>
            </a:r>
            <a:r>
              <a:rPr lang="en-US" dirty="0" err="1"/>
              <a:t>بالتأكيد</a:t>
            </a:r>
            <a:r>
              <a:rPr lang="en-US" dirty="0"/>
              <a:t>.</a:t>
            </a:r>
          </a:p>
          <a:p>
            <a:pPr algn="just" rtl="1"/>
            <a:r>
              <a:rPr lang="en-US" b="1" u="sng" dirty="0"/>
              <a:t>ب) الكمية </a:t>
            </a:r>
            <a:r>
              <a:rPr lang="en-US" b="1" u="sng" dirty="0" err="1"/>
              <a:t>تزداد</a:t>
            </a:r>
            <a:r>
              <a:rPr lang="en-US" b="1" u="sng" dirty="0"/>
              <a:t> </a:t>
            </a:r>
            <a:r>
              <a:rPr lang="en-US" b="1" u="sng" dirty="0" err="1"/>
              <a:t>بالتأكيد</a:t>
            </a:r>
            <a:r>
              <a:rPr lang="en-US" b="1" u="sng" dirty="0"/>
              <a:t>.</a:t>
            </a:r>
          </a:p>
          <a:p>
            <a:pPr algn="just" rtl="1"/>
            <a:r>
              <a:rPr lang="en-US" dirty="0"/>
              <a:t>ج) </a:t>
            </a:r>
            <a:r>
              <a:rPr lang="en-US" dirty="0" err="1"/>
              <a:t>السعر</a:t>
            </a:r>
            <a:r>
              <a:rPr lang="en-US" dirty="0"/>
              <a:t> </a:t>
            </a:r>
            <a:r>
              <a:rPr lang="en-US" dirty="0" err="1"/>
              <a:t>يرتفع</a:t>
            </a:r>
            <a:r>
              <a:rPr lang="en-US" dirty="0"/>
              <a:t> </a:t>
            </a:r>
            <a:r>
              <a:rPr lang="en-US" dirty="0" err="1"/>
              <a:t>بالتأكيد</a:t>
            </a:r>
            <a:r>
              <a:rPr lang="en-US" dirty="0"/>
              <a:t>.</a:t>
            </a:r>
          </a:p>
          <a:p>
            <a:pPr algn="just" rtl="1"/>
            <a:r>
              <a:rPr lang="en-US" dirty="0"/>
              <a:t>د) </a:t>
            </a:r>
            <a:r>
              <a:rPr lang="en-US" dirty="0" err="1"/>
              <a:t>السعر</a:t>
            </a:r>
            <a:r>
              <a:rPr lang="en-US" dirty="0"/>
              <a:t> </a:t>
            </a:r>
            <a:r>
              <a:rPr lang="en-US" dirty="0" err="1"/>
              <a:t>ينخفض</a:t>
            </a:r>
            <a:r>
              <a:rPr lang="en-US" dirty="0"/>
              <a:t> ​​</a:t>
            </a:r>
            <a:r>
              <a:rPr lang="en-US" dirty="0" err="1"/>
              <a:t>بالتأكيد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03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685494"/>
            <a:ext cx="11569650" cy="48249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76862" y="73734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2B1B2F6-E9F3-9F12-CCF3-A8A8E9BAB769}"/>
              </a:ext>
            </a:extLst>
          </p:cNvPr>
          <p:cNvSpPr txBox="1">
            <a:spLocks/>
          </p:cNvSpPr>
          <p:nvPr/>
        </p:nvSpPr>
        <p:spPr>
          <a:xfrm>
            <a:off x="608336" y="1952632"/>
            <a:ext cx="6115050" cy="444816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When a market is in equilibrium,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everyone has all they want of the commodity in question.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there is no shortage and no surplus at the equilibrium price.</a:t>
            </a: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the number of buyers is exactly equal to the number of sellers.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the supply curve has the same slope as the demand curve.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If the price of a video download is below its equilibrium price, the quantity supplied is ________ than the quantity demanded. If the price of a video download is above its equilibrium price, the quantity supplied is ________ than the quantity demanded.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less; greater</a:t>
            </a: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greater; less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less; less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greater; greater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EE5075F-EE65-E61A-C197-A86E9668A331}"/>
              </a:ext>
            </a:extLst>
          </p:cNvPr>
          <p:cNvSpPr txBox="1"/>
          <p:nvPr/>
        </p:nvSpPr>
        <p:spPr>
          <a:xfrm>
            <a:off x="6604099" y="1952632"/>
            <a:ext cx="4979565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en-US" b="1" dirty="0" err="1">
                <a:solidFill>
                  <a:srgbClr val="0070C0"/>
                </a:solidFill>
              </a:rPr>
              <a:t>عندما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يكون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السوق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في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حالة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توازن</a:t>
            </a:r>
            <a:r>
              <a:rPr lang="en-US" b="1" dirty="0">
                <a:solidFill>
                  <a:srgbClr val="0070C0"/>
                </a:solidFill>
              </a:rPr>
              <a:t>،</a:t>
            </a:r>
          </a:p>
          <a:p>
            <a:pPr algn="just" rtl="1"/>
            <a:r>
              <a:rPr lang="en-US" dirty="0"/>
              <a:t>أ) </a:t>
            </a:r>
            <a:r>
              <a:rPr lang="en-US" dirty="0" err="1"/>
              <a:t>يحصل</a:t>
            </a:r>
            <a:r>
              <a:rPr lang="en-US" dirty="0"/>
              <a:t> </a:t>
            </a:r>
            <a:r>
              <a:rPr lang="en-US" dirty="0" err="1"/>
              <a:t>الجميع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كل</a:t>
            </a:r>
            <a:r>
              <a:rPr lang="en-US" dirty="0"/>
              <a:t> </a:t>
            </a:r>
            <a:r>
              <a:rPr lang="en-US" dirty="0" err="1"/>
              <a:t>ما</a:t>
            </a:r>
            <a:r>
              <a:rPr lang="en-US" dirty="0"/>
              <a:t> </a:t>
            </a:r>
            <a:r>
              <a:rPr lang="en-US" dirty="0" err="1"/>
              <a:t>يريدونه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السلعة</a:t>
            </a:r>
            <a:r>
              <a:rPr lang="en-US" dirty="0"/>
              <a:t> </a:t>
            </a:r>
            <a:r>
              <a:rPr lang="en-US" dirty="0" err="1"/>
              <a:t>المعنية</a:t>
            </a:r>
            <a:r>
              <a:rPr lang="en-US" dirty="0"/>
              <a:t>.</a:t>
            </a:r>
          </a:p>
          <a:p>
            <a:pPr algn="just" rtl="1"/>
            <a:r>
              <a:rPr lang="en-US" b="1" u="sng" dirty="0"/>
              <a:t>ب) </a:t>
            </a:r>
            <a:r>
              <a:rPr lang="en-US" b="1" u="sng" dirty="0" err="1"/>
              <a:t>لا</a:t>
            </a:r>
            <a:r>
              <a:rPr lang="en-US" b="1" u="sng" dirty="0"/>
              <a:t> </a:t>
            </a:r>
            <a:r>
              <a:rPr lang="en-US" b="1" u="sng" dirty="0" err="1"/>
              <a:t>يوجد</a:t>
            </a:r>
            <a:r>
              <a:rPr lang="en-US" b="1" u="sng" dirty="0"/>
              <a:t> </a:t>
            </a:r>
            <a:r>
              <a:rPr lang="ar-EG" b="1" u="sng" dirty="0"/>
              <a:t>عجز</a:t>
            </a:r>
            <a:r>
              <a:rPr lang="en-US" b="1" u="sng" dirty="0"/>
              <a:t> </a:t>
            </a:r>
            <a:r>
              <a:rPr lang="en-US" b="1" u="sng" dirty="0" err="1"/>
              <a:t>ولا</a:t>
            </a:r>
            <a:r>
              <a:rPr lang="en-US" b="1" u="sng" dirty="0"/>
              <a:t> </a:t>
            </a:r>
            <a:r>
              <a:rPr lang="en-US" b="1" u="sng" dirty="0" err="1"/>
              <a:t>فائض</a:t>
            </a:r>
            <a:r>
              <a:rPr lang="en-US" b="1" u="sng" dirty="0"/>
              <a:t> </a:t>
            </a:r>
            <a:r>
              <a:rPr lang="ar-EG" b="1" u="sng" dirty="0"/>
              <a:t>عند </a:t>
            </a:r>
            <a:r>
              <a:rPr lang="en-US" b="1" u="sng" dirty="0" err="1"/>
              <a:t>سعر</a:t>
            </a:r>
            <a:r>
              <a:rPr lang="en-US" b="1" u="sng" dirty="0"/>
              <a:t> </a:t>
            </a:r>
            <a:r>
              <a:rPr lang="en-US" b="1" u="sng" dirty="0" err="1"/>
              <a:t>التوازن</a:t>
            </a:r>
            <a:r>
              <a:rPr lang="en-US" b="1" u="sng" dirty="0"/>
              <a:t>.</a:t>
            </a:r>
          </a:p>
          <a:p>
            <a:pPr algn="just" rtl="1"/>
            <a:r>
              <a:rPr lang="en-US" dirty="0"/>
              <a:t>ج) </a:t>
            </a:r>
            <a:r>
              <a:rPr lang="en-US" dirty="0" err="1"/>
              <a:t>عدد</a:t>
            </a:r>
            <a:r>
              <a:rPr lang="en-US" dirty="0"/>
              <a:t> </a:t>
            </a:r>
            <a:r>
              <a:rPr lang="en-US" dirty="0" err="1"/>
              <a:t>المشترين</a:t>
            </a:r>
            <a:r>
              <a:rPr lang="en-US" dirty="0"/>
              <a:t> </a:t>
            </a:r>
            <a:r>
              <a:rPr lang="en-US" dirty="0" err="1"/>
              <a:t>يساوي</a:t>
            </a:r>
            <a:r>
              <a:rPr lang="en-US" dirty="0"/>
              <a:t> </a:t>
            </a:r>
            <a:r>
              <a:rPr lang="en-US" dirty="0" err="1"/>
              <a:t>تمامًا</a:t>
            </a:r>
            <a:r>
              <a:rPr lang="en-US" dirty="0"/>
              <a:t> </a:t>
            </a:r>
            <a:r>
              <a:rPr lang="en-US" dirty="0" err="1"/>
              <a:t>عدد</a:t>
            </a:r>
            <a:r>
              <a:rPr lang="en-US" dirty="0"/>
              <a:t> </a:t>
            </a:r>
            <a:r>
              <a:rPr lang="en-US" dirty="0" err="1"/>
              <a:t>البائعين</a:t>
            </a:r>
            <a:r>
              <a:rPr lang="en-US" dirty="0"/>
              <a:t>.</a:t>
            </a:r>
          </a:p>
          <a:p>
            <a:pPr algn="just" rtl="1"/>
            <a:r>
              <a:rPr lang="en-US" dirty="0"/>
              <a:t>د) </a:t>
            </a:r>
            <a:r>
              <a:rPr lang="en-US" dirty="0" err="1"/>
              <a:t>منحنى</a:t>
            </a:r>
            <a:r>
              <a:rPr lang="en-US" dirty="0"/>
              <a:t> </a:t>
            </a:r>
            <a:r>
              <a:rPr lang="en-US" dirty="0" err="1"/>
              <a:t>العرض</a:t>
            </a:r>
            <a:r>
              <a:rPr lang="en-US" dirty="0"/>
              <a:t> </a:t>
            </a:r>
            <a:r>
              <a:rPr lang="en-US" dirty="0" err="1"/>
              <a:t>له</a:t>
            </a:r>
            <a:r>
              <a:rPr lang="en-US" dirty="0"/>
              <a:t> </a:t>
            </a:r>
            <a:r>
              <a:rPr lang="en-US" dirty="0" err="1"/>
              <a:t>نفس</a:t>
            </a:r>
            <a:r>
              <a:rPr lang="en-US" dirty="0"/>
              <a:t> </a:t>
            </a:r>
            <a:r>
              <a:rPr lang="en-US" dirty="0" err="1"/>
              <a:t>ميل</a:t>
            </a:r>
            <a:r>
              <a:rPr lang="en-US" dirty="0"/>
              <a:t> </a:t>
            </a:r>
            <a:r>
              <a:rPr lang="en-US" dirty="0" err="1"/>
              <a:t>منحنى</a:t>
            </a:r>
            <a:r>
              <a:rPr lang="en-US" dirty="0"/>
              <a:t> </a:t>
            </a:r>
            <a:r>
              <a:rPr lang="en-US" dirty="0" err="1"/>
              <a:t>الطلب</a:t>
            </a:r>
            <a:r>
              <a:rPr lang="en-US" dirty="0"/>
              <a:t>.</a:t>
            </a:r>
            <a:endParaRPr lang="ar-EG" dirty="0"/>
          </a:p>
          <a:p>
            <a:pPr algn="just" rtl="1"/>
            <a:endParaRPr lang="en-US" dirty="0"/>
          </a:p>
          <a:p>
            <a:pPr algn="just" rtl="1"/>
            <a:endParaRPr lang="en-US" dirty="0"/>
          </a:p>
          <a:p>
            <a:pPr algn="just" rtl="1"/>
            <a:r>
              <a:rPr lang="en-US" b="1" dirty="0" err="1">
                <a:solidFill>
                  <a:srgbClr val="0070C0"/>
                </a:solidFill>
              </a:rPr>
              <a:t>إذا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كان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سعر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ar-EG" b="1" dirty="0">
                <a:solidFill>
                  <a:srgbClr val="0070C0"/>
                </a:solidFill>
              </a:rPr>
              <a:t>تحميل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الفيديو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أقل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من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سعر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التوازن</a:t>
            </a:r>
            <a:r>
              <a:rPr lang="en-US" b="1" dirty="0">
                <a:solidFill>
                  <a:srgbClr val="0070C0"/>
                </a:solidFill>
              </a:rPr>
              <a:t>، </a:t>
            </a:r>
            <a:r>
              <a:rPr lang="en-US" b="1" dirty="0" err="1">
                <a:solidFill>
                  <a:srgbClr val="0070C0"/>
                </a:solidFill>
              </a:rPr>
              <a:t>فإن</a:t>
            </a:r>
            <a:r>
              <a:rPr lang="en-US" b="1" dirty="0">
                <a:solidFill>
                  <a:srgbClr val="0070C0"/>
                </a:solidFill>
              </a:rPr>
              <a:t> الكمية </a:t>
            </a:r>
            <a:r>
              <a:rPr lang="en-US" b="1" dirty="0" err="1">
                <a:solidFill>
                  <a:srgbClr val="0070C0"/>
                </a:solidFill>
              </a:rPr>
              <a:t>المعروضة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تكون</a:t>
            </a:r>
            <a:r>
              <a:rPr lang="en-US" b="1" dirty="0">
                <a:solidFill>
                  <a:srgbClr val="0070C0"/>
                </a:solidFill>
              </a:rPr>
              <a:t> ________ </a:t>
            </a:r>
            <a:r>
              <a:rPr lang="en-US" b="1" dirty="0" err="1">
                <a:solidFill>
                  <a:srgbClr val="0070C0"/>
                </a:solidFill>
              </a:rPr>
              <a:t>من</a:t>
            </a:r>
            <a:r>
              <a:rPr lang="en-US" b="1" dirty="0">
                <a:solidFill>
                  <a:srgbClr val="0070C0"/>
                </a:solidFill>
              </a:rPr>
              <a:t> الكمية </a:t>
            </a:r>
            <a:r>
              <a:rPr lang="en-US" b="1" dirty="0" err="1">
                <a:solidFill>
                  <a:srgbClr val="0070C0"/>
                </a:solidFill>
              </a:rPr>
              <a:t>المطلوبة</a:t>
            </a:r>
            <a:r>
              <a:rPr lang="en-US" b="1" dirty="0">
                <a:solidFill>
                  <a:srgbClr val="0070C0"/>
                </a:solidFill>
              </a:rPr>
              <a:t>. </a:t>
            </a:r>
            <a:r>
              <a:rPr lang="ar-EG" b="1" dirty="0">
                <a:solidFill>
                  <a:srgbClr val="0070C0"/>
                </a:solidFill>
              </a:rPr>
              <a:t>و</a:t>
            </a:r>
            <a:r>
              <a:rPr lang="en-US" b="1" dirty="0" err="1">
                <a:solidFill>
                  <a:srgbClr val="0070C0"/>
                </a:solidFill>
              </a:rPr>
              <a:t>إذا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كان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سعر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ar-EG" b="1" dirty="0">
                <a:solidFill>
                  <a:srgbClr val="0070C0"/>
                </a:solidFill>
              </a:rPr>
              <a:t>تحميل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الفيديو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أعلى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من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سعر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التوازن</a:t>
            </a:r>
            <a:r>
              <a:rPr lang="en-US" b="1" dirty="0">
                <a:solidFill>
                  <a:srgbClr val="0070C0"/>
                </a:solidFill>
              </a:rPr>
              <a:t>، </a:t>
            </a:r>
            <a:r>
              <a:rPr lang="en-US" b="1" dirty="0" err="1">
                <a:solidFill>
                  <a:srgbClr val="0070C0"/>
                </a:solidFill>
              </a:rPr>
              <a:t>فإن</a:t>
            </a:r>
            <a:r>
              <a:rPr lang="en-US" b="1" dirty="0">
                <a:solidFill>
                  <a:srgbClr val="0070C0"/>
                </a:solidFill>
              </a:rPr>
              <a:t> الكمية </a:t>
            </a:r>
            <a:r>
              <a:rPr lang="en-US" b="1" dirty="0" err="1">
                <a:solidFill>
                  <a:srgbClr val="0070C0"/>
                </a:solidFill>
              </a:rPr>
              <a:t>المعروضة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تكون</a:t>
            </a:r>
            <a:r>
              <a:rPr lang="en-US" b="1" dirty="0">
                <a:solidFill>
                  <a:srgbClr val="0070C0"/>
                </a:solidFill>
              </a:rPr>
              <a:t> ________ </a:t>
            </a:r>
            <a:r>
              <a:rPr lang="en-US" b="1" dirty="0" err="1">
                <a:solidFill>
                  <a:srgbClr val="0070C0"/>
                </a:solidFill>
              </a:rPr>
              <a:t>من</a:t>
            </a:r>
            <a:r>
              <a:rPr lang="en-US" b="1" dirty="0">
                <a:solidFill>
                  <a:srgbClr val="0070C0"/>
                </a:solidFill>
              </a:rPr>
              <a:t> الكمية </a:t>
            </a:r>
            <a:r>
              <a:rPr lang="en-US" b="1" dirty="0" err="1">
                <a:solidFill>
                  <a:srgbClr val="0070C0"/>
                </a:solidFill>
              </a:rPr>
              <a:t>المطلوبة</a:t>
            </a:r>
            <a:r>
              <a:rPr lang="en-US" b="1" dirty="0">
                <a:solidFill>
                  <a:srgbClr val="0070C0"/>
                </a:solidFill>
              </a:rPr>
              <a:t>.</a:t>
            </a:r>
          </a:p>
          <a:p>
            <a:pPr algn="just" rtl="1"/>
            <a:r>
              <a:rPr lang="en-US" b="1" u="sng" dirty="0"/>
              <a:t>أ) </a:t>
            </a:r>
            <a:r>
              <a:rPr lang="en-US" b="1" u="sng" dirty="0" err="1"/>
              <a:t>أقل</a:t>
            </a:r>
            <a:r>
              <a:rPr lang="en-US" b="1" u="sng" dirty="0"/>
              <a:t>؛ </a:t>
            </a:r>
            <a:r>
              <a:rPr lang="en-US" b="1" u="sng" dirty="0" err="1"/>
              <a:t>أكبر</a:t>
            </a:r>
            <a:endParaRPr lang="en-US" b="1" u="sng" dirty="0"/>
          </a:p>
          <a:p>
            <a:pPr algn="just" rtl="1"/>
            <a:r>
              <a:rPr lang="en-US" dirty="0"/>
              <a:t>ب) </a:t>
            </a:r>
            <a:r>
              <a:rPr lang="en-US" dirty="0" err="1"/>
              <a:t>أكبر</a:t>
            </a:r>
            <a:r>
              <a:rPr lang="en-US" dirty="0"/>
              <a:t>؛ </a:t>
            </a:r>
            <a:r>
              <a:rPr lang="en-US" dirty="0" err="1"/>
              <a:t>أقل</a:t>
            </a:r>
            <a:endParaRPr lang="en-US" dirty="0"/>
          </a:p>
          <a:p>
            <a:pPr algn="just" rtl="1"/>
            <a:r>
              <a:rPr lang="en-US" dirty="0"/>
              <a:t>ج) </a:t>
            </a:r>
            <a:r>
              <a:rPr lang="en-US" dirty="0" err="1"/>
              <a:t>أقل</a:t>
            </a:r>
            <a:r>
              <a:rPr lang="en-US" dirty="0"/>
              <a:t>؛ </a:t>
            </a:r>
            <a:r>
              <a:rPr lang="en-US" dirty="0" err="1"/>
              <a:t>أقل</a:t>
            </a:r>
            <a:endParaRPr lang="en-US" dirty="0"/>
          </a:p>
          <a:p>
            <a:pPr algn="just" rtl="1"/>
            <a:r>
              <a:rPr lang="en-US" dirty="0"/>
              <a:t>د) </a:t>
            </a:r>
            <a:r>
              <a:rPr lang="en-US" dirty="0" err="1"/>
              <a:t>أكبر</a:t>
            </a:r>
            <a:r>
              <a:rPr lang="en-US" dirty="0"/>
              <a:t>؛ </a:t>
            </a:r>
            <a:r>
              <a:rPr lang="en-US" dirty="0" err="1"/>
              <a:t>أكبر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3162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685495"/>
            <a:ext cx="11728425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0" y="51949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E8840F6-EE2A-2970-1978-BF07CDA363C7}"/>
              </a:ext>
            </a:extLst>
          </p:cNvPr>
          <p:cNvSpPr txBox="1">
            <a:spLocks/>
          </p:cNvSpPr>
          <p:nvPr/>
        </p:nvSpPr>
        <p:spPr>
          <a:xfrm>
            <a:off x="654037" y="2004937"/>
            <a:ext cx="5743575" cy="40910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If the price of a CD is equal to the equilibrium price, there will be ________ of CDs and the price will ________.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surplus; rise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surplus; fall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shortage; fall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neither a shortage nor surplus; not change</a:t>
            </a: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1" dirty="0">
                <a:solidFill>
                  <a:srgbClr val="365F91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If the quantity demanded exceeds the quantity supplied, then there is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 shortage and the price is below the equilibrium price.</a:t>
            </a: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 shortage and the price is above the equilibrium price.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 surplus and the price is below the equilibrium price.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a surplus and the price is above the equilibrium price.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A50B8F-6B01-260A-696E-BC063F117FF4}"/>
              </a:ext>
            </a:extLst>
          </p:cNvPr>
          <p:cNvSpPr txBox="1"/>
          <p:nvPr/>
        </p:nvSpPr>
        <p:spPr>
          <a:xfrm>
            <a:off x="6692100" y="2016312"/>
            <a:ext cx="5053011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en-US" b="1" dirty="0" err="1">
                <a:solidFill>
                  <a:srgbClr val="0070C0"/>
                </a:solidFill>
              </a:rPr>
              <a:t>إذا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كان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سعر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القرص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المضغوط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مساويًا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لسعر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التوازن</a:t>
            </a:r>
            <a:r>
              <a:rPr lang="en-US" b="1" dirty="0">
                <a:solidFill>
                  <a:srgbClr val="0070C0"/>
                </a:solidFill>
              </a:rPr>
              <a:t>، </a:t>
            </a:r>
            <a:r>
              <a:rPr lang="en-US" b="1" dirty="0" err="1">
                <a:solidFill>
                  <a:srgbClr val="0070C0"/>
                </a:solidFill>
              </a:rPr>
              <a:t>فسيكون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هناك</a:t>
            </a:r>
            <a:r>
              <a:rPr lang="en-US" b="1" dirty="0">
                <a:solidFill>
                  <a:srgbClr val="0070C0"/>
                </a:solidFill>
              </a:rPr>
              <a:t> ________ </a:t>
            </a:r>
            <a:r>
              <a:rPr lang="en-US" b="1" dirty="0" err="1">
                <a:solidFill>
                  <a:srgbClr val="0070C0"/>
                </a:solidFill>
              </a:rPr>
              <a:t>من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الأقراص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المضغوطة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وسيقل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السعر</a:t>
            </a:r>
            <a:r>
              <a:rPr lang="en-US" b="1" dirty="0">
                <a:solidFill>
                  <a:srgbClr val="0070C0"/>
                </a:solidFill>
              </a:rPr>
              <a:t> ________.</a:t>
            </a:r>
          </a:p>
          <a:p>
            <a:pPr algn="just" rtl="1"/>
            <a:r>
              <a:rPr lang="en-US" dirty="0"/>
              <a:t>أ) </a:t>
            </a:r>
            <a:r>
              <a:rPr lang="en-US" dirty="0" err="1"/>
              <a:t>فائض</a:t>
            </a:r>
            <a:r>
              <a:rPr lang="en-US" dirty="0"/>
              <a:t>؛ </a:t>
            </a:r>
            <a:r>
              <a:rPr lang="en-US" dirty="0" err="1"/>
              <a:t>ارتفاع</a:t>
            </a:r>
            <a:endParaRPr lang="en-US" dirty="0"/>
          </a:p>
          <a:p>
            <a:pPr algn="just" rtl="1"/>
            <a:r>
              <a:rPr lang="en-US" dirty="0"/>
              <a:t>ب) </a:t>
            </a:r>
            <a:r>
              <a:rPr lang="en-US" dirty="0" err="1"/>
              <a:t>فائض</a:t>
            </a:r>
            <a:r>
              <a:rPr lang="en-US" dirty="0"/>
              <a:t>؛ </a:t>
            </a:r>
            <a:r>
              <a:rPr lang="en-US" dirty="0" err="1"/>
              <a:t>انخفاض</a:t>
            </a:r>
            <a:endParaRPr lang="en-US" dirty="0"/>
          </a:p>
          <a:p>
            <a:pPr algn="just" rtl="1"/>
            <a:r>
              <a:rPr lang="en-US" dirty="0"/>
              <a:t>ج) </a:t>
            </a:r>
            <a:r>
              <a:rPr lang="en-US" dirty="0" err="1"/>
              <a:t>نقص</a:t>
            </a:r>
            <a:r>
              <a:rPr lang="en-US" dirty="0"/>
              <a:t>؛ </a:t>
            </a:r>
            <a:r>
              <a:rPr lang="en-US" dirty="0" err="1"/>
              <a:t>انخفاض</a:t>
            </a:r>
            <a:endParaRPr lang="en-US" dirty="0"/>
          </a:p>
          <a:p>
            <a:pPr algn="just" rtl="1"/>
            <a:r>
              <a:rPr lang="en-US" b="1" u="sng" dirty="0"/>
              <a:t>د) </a:t>
            </a:r>
            <a:r>
              <a:rPr lang="en-US" b="1" u="sng" dirty="0" err="1"/>
              <a:t>لا</a:t>
            </a:r>
            <a:r>
              <a:rPr lang="en-US" b="1" u="sng" dirty="0"/>
              <a:t> </a:t>
            </a:r>
            <a:r>
              <a:rPr lang="en-US" b="1" u="sng" dirty="0" err="1"/>
              <a:t>يوجد</a:t>
            </a:r>
            <a:r>
              <a:rPr lang="en-US" b="1" u="sng" dirty="0"/>
              <a:t> </a:t>
            </a:r>
            <a:r>
              <a:rPr lang="ar-EG" b="1" u="sng" dirty="0"/>
              <a:t>عجز</a:t>
            </a:r>
            <a:r>
              <a:rPr lang="en-US" b="1" u="sng" dirty="0"/>
              <a:t> </a:t>
            </a:r>
            <a:r>
              <a:rPr lang="en-US" b="1" u="sng" dirty="0" err="1"/>
              <a:t>ولا</a:t>
            </a:r>
            <a:r>
              <a:rPr lang="en-US" b="1" u="sng" dirty="0"/>
              <a:t> </a:t>
            </a:r>
            <a:r>
              <a:rPr lang="en-US" b="1" u="sng" dirty="0" err="1"/>
              <a:t>فائض</a:t>
            </a:r>
            <a:r>
              <a:rPr lang="en-US" b="1" u="sng" dirty="0"/>
              <a:t>؛ </a:t>
            </a:r>
            <a:r>
              <a:rPr lang="en-US" b="1" u="sng" dirty="0" err="1"/>
              <a:t>لا</a:t>
            </a:r>
            <a:r>
              <a:rPr lang="en-US" b="1" u="sng" dirty="0"/>
              <a:t> </a:t>
            </a:r>
            <a:r>
              <a:rPr lang="en-US" b="1" u="sng" dirty="0" err="1"/>
              <a:t>يتغير</a:t>
            </a:r>
            <a:endParaRPr lang="en-US" b="1" u="sng" dirty="0"/>
          </a:p>
          <a:p>
            <a:pPr algn="just" rtl="1"/>
            <a:endParaRPr lang="en-US" dirty="0"/>
          </a:p>
          <a:p>
            <a:pPr algn="just" rtl="1"/>
            <a:r>
              <a:rPr lang="en-US" b="1" dirty="0" err="1">
                <a:solidFill>
                  <a:srgbClr val="0070C0"/>
                </a:solidFill>
              </a:rPr>
              <a:t>إذا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تجاوزت</a:t>
            </a:r>
            <a:r>
              <a:rPr lang="en-US" b="1" dirty="0">
                <a:solidFill>
                  <a:srgbClr val="0070C0"/>
                </a:solidFill>
              </a:rPr>
              <a:t> الكمية </a:t>
            </a:r>
            <a:r>
              <a:rPr lang="en-US" b="1" dirty="0" err="1">
                <a:solidFill>
                  <a:srgbClr val="0070C0"/>
                </a:solidFill>
              </a:rPr>
              <a:t>المطلوبة</a:t>
            </a:r>
            <a:r>
              <a:rPr lang="en-US" b="1" dirty="0">
                <a:solidFill>
                  <a:srgbClr val="0070C0"/>
                </a:solidFill>
              </a:rPr>
              <a:t> الكمية </a:t>
            </a:r>
            <a:r>
              <a:rPr lang="en-US" b="1" dirty="0" err="1">
                <a:solidFill>
                  <a:srgbClr val="0070C0"/>
                </a:solidFill>
              </a:rPr>
              <a:t>المعروضة</a:t>
            </a:r>
            <a:r>
              <a:rPr lang="en-US" b="1" dirty="0">
                <a:solidFill>
                  <a:srgbClr val="0070C0"/>
                </a:solidFill>
              </a:rPr>
              <a:t>، </a:t>
            </a:r>
            <a:r>
              <a:rPr lang="en-US" b="1" dirty="0" err="1">
                <a:solidFill>
                  <a:srgbClr val="0070C0"/>
                </a:solidFill>
              </a:rPr>
              <a:t>فسيكون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هناك</a:t>
            </a:r>
            <a:endParaRPr lang="en-US" b="1" dirty="0">
              <a:solidFill>
                <a:srgbClr val="0070C0"/>
              </a:solidFill>
            </a:endParaRPr>
          </a:p>
          <a:p>
            <a:pPr algn="just" rtl="1"/>
            <a:r>
              <a:rPr lang="en-US" b="1" u="sng" dirty="0"/>
              <a:t>أ) </a:t>
            </a:r>
            <a:r>
              <a:rPr lang="ar-EG" b="1" u="sng" dirty="0"/>
              <a:t>عجز</a:t>
            </a:r>
            <a:r>
              <a:rPr lang="en-US" b="1" u="sng" dirty="0"/>
              <a:t> </a:t>
            </a:r>
            <a:r>
              <a:rPr lang="en-US" b="1" u="sng" dirty="0" err="1"/>
              <a:t>والسعر</a:t>
            </a:r>
            <a:r>
              <a:rPr lang="en-US" b="1" u="sng" dirty="0"/>
              <a:t> </a:t>
            </a:r>
            <a:r>
              <a:rPr lang="en-US" b="1" u="sng" dirty="0" err="1"/>
              <a:t>أقل</a:t>
            </a:r>
            <a:r>
              <a:rPr lang="en-US" b="1" u="sng" dirty="0"/>
              <a:t> </a:t>
            </a:r>
            <a:r>
              <a:rPr lang="en-US" b="1" u="sng" dirty="0" err="1"/>
              <a:t>من</a:t>
            </a:r>
            <a:r>
              <a:rPr lang="en-US" b="1" u="sng" dirty="0"/>
              <a:t> </a:t>
            </a:r>
            <a:r>
              <a:rPr lang="en-US" b="1" u="sng" dirty="0" err="1"/>
              <a:t>سعر</a:t>
            </a:r>
            <a:r>
              <a:rPr lang="en-US" b="1" u="sng" dirty="0"/>
              <a:t> </a:t>
            </a:r>
            <a:r>
              <a:rPr lang="en-US" b="1" u="sng" dirty="0" err="1"/>
              <a:t>التوازن</a:t>
            </a:r>
            <a:r>
              <a:rPr lang="en-US" b="1" u="sng" dirty="0"/>
              <a:t>.</a:t>
            </a:r>
          </a:p>
          <a:p>
            <a:pPr algn="just" rtl="1"/>
            <a:r>
              <a:rPr lang="en-US" dirty="0"/>
              <a:t>ب) </a:t>
            </a:r>
            <a:r>
              <a:rPr lang="ar-EG" dirty="0"/>
              <a:t>عجز</a:t>
            </a:r>
            <a:r>
              <a:rPr lang="en-US" dirty="0"/>
              <a:t> </a:t>
            </a:r>
            <a:r>
              <a:rPr lang="en-US" dirty="0" err="1"/>
              <a:t>والسعر</a:t>
            </a:r>
            <a:r>
              <a:rPr lang="en-US" dirty="0"/>
              <a:t> </a:t>
            </a:r>
            <a:r>
              <a:rPr lang="en-US" dirty="0" err="1"/>
              <a:t>أعلى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سعر</a:t>
            </a:r>
            <a:r>
              <a:rPr lang="en-US" dirty="0"/>
              <a:t> </a:t>
            </a:r>
            <a:r>
              <a:rPr lang="en-US" dirty="0" err="1"/>
              <a:t>التوازن</a:t>
            </a:r>
            <a:r>
              <a:rPr lang="en-US" dirty="0"/>
              <a:t>.</a:t>
            </a:r>
          </a:p>
          <a:p>
            <a:pPr algn="just" rtl="1"/>
            <a:r>
              <a:rPr lang="en-US" dirty="0"/>
              <a:t>ج) </a:t>
            </a:r>
            <a:r>
              <a:rPr lang="en-US" dirty="0" err="1"/>
              <a:t>فائض</a:t>
            </a:r>
            <a:r>
              <a:rPr lang="en-US" dirty="0"/>
              <a:t> </a:t>
            </a:r>
            <a:r>
              <a:rPr lang="en-US" dirty="0" err="1"/>
              <a:t>والسعر</a:t>
            </a:r>
            <a:r>
              <a:rPr lang="en-US" dirty="0"/>
              <a:t> </a:t>
            </a:r>
            <a:r>
              <a:rPr lang="en-US" dirty="0" err="1"/>
              <a:t>أقل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سعر</a:t>
            </a:r>
            <a:r>
              <a:rPr lang="en-US" dirty="0"/>
              <a:t> </a:t>
            </a:r>
            <a:r>
              <a:rPr lang="en-US" dirty="0" err="1"/>
              <a:t>التوازن</a:t>
            </a:r>
            <a:r>
              <a:rPr lang="en-US" dirty="0"/>
              <a:t>.</a:t>
            </a:r>
          </a:p>
          <a:p>
            <a:pPr algn="just" rtl="1"/>
            <a:r>
              <a:rPr lang="en-US" dirty="0"/>
              <a:t>د) </a:t>
            </a:r>
            <a:r>
              <a:rPr lang="en-US" dirty="0" err="1"/>
              <a:t>فائض</a:t>
            </a:r>
            <a:r>
              <a:rPr lang="en-US" dirty="0"/>
              <a:t> </a:t>
            </a:r>
            <a:r>
              <a:rPr lang="en-US" dirty="0" err="1"/>
              <a:t>والسعر</a:t>
            </a:r>
            <a:r>
              <a:rPr lang="en-US" dirty="0"/>
              <a:t> </a:t>
            </a:r>
            <a:r>
              <a:rPr lang="en-US" dirty="0" err="1"/>
              <a:t>أعلى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سعر</a:t>
            </a:r>
            <a:r>
              <a:rPr lang="en-US" dirty="0"/>
              <a:t> </a:t>
            </a:r>
            <a:r>
              <a:rPr lang="en-US" dirty="0" err="1"/>
              <a:t>التوازن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0542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8855F79-5F79-A8D1-3E4E-A9CC46D394CD}"/>
              </a:ext>
            </a:extLst>
          </p:cNvPr>
          <p:cNvSpPr txBox="1">
            <a:spLocks/>
          </p:cNvSpPr>
          <p:nvPr/>
        </p:nvSpPr>
        <p:spPr>
          <a:xfrm>
            <a:off x="872344" y="2395678"/>
            <a:ext cx="5478720" cy="31986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If the quantity supplied exceeds the quantity demanded, then there is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 shortage and the price is below the equilibrium price.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 shortage and the price is above the equilibrium price.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 surplus and the price is below the equilibrium price.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a surplus and the price is above the equilibrium price.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8B4D7DCC-653E-2B28-4C93-C6E91A19A8FD}"/>
              </a:ext>
            </a:extLst>
          </p:cNvPr>
          <p:cNvSpPr txBox="1">
            <a:spLocks/>
          </p:cNvSpPr>
          <p:nvPr/>
        </p:nvSpPr>
        <p:spPr>
          <a:xfrm>
            <a:off x="6023640" y="2313252"/>
            <a:ext cx="5276542" cy="31986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endParaRPr lang="ar-EG" sz="2000" b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إذا كانت الكمية المعروضة أكبر من الكمية المطلوبة، فعندئذٍ يكون هناك</a:t>
            </a:r>
          </a:p>
          <a:p>
            <a:pPr marR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أ) عجز والسعر أقل من سعر التوازن.</a:t>
            </a:r>
          </a:p>
          <a:p>
            <a:pPr marR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ب) عجز والسعر أعلى من سعر التوازن.</a:t>
            </a:r>
          </a:p>
          <a:p>
            <a:pPr marR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ج) فائض والسعر أقل من سعر التوازن.</a:t>
            </a:r>
          </a:p>
          <a:p>
            <a:pPr marR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د) فائض والسعر أعلى من سعر التوازن.</a:t>
            </a:r>
            <a:endParaRPr lang="en-US" sz="2000" b="1" u="sng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594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49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76862" y="64651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55B4374-7B01-E7B1-3133-FBF8B8F2F387}"/>
              </a:ext>
            </a:extLst>
          </p:cNvPr>
          <p:cNvSpPr txBox="1">
            <a:spLocks/>
          </p:cNvSpPr>
          <p:nvPr/>
        </p:nvSpPr>
        <p:spPr>
          <a:xfrm>
            <a:off x="701322" y="1926896"/>
            <a:ext cx="3850513" cy="34822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In this market, Equilibrium price and Equilibrium quantity would be</a:t>
            </a:r>
            <a:endParaRPr lang="ar-EG" sz="18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14$, 70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12$, 40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10$, 50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8$, 50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If Price in this market is currently 14$, there would be </a:t>
            </a:r>
            <a:endParaRPr lang="ar-EG" sz="18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fontAlgn="base">
              <a:spcBef>
                <a:spcPts val="0"/>
              </a:spcBef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A) Shortage of 20 units and price would tend to rise</a:t>
            </a:r>
            <a:r>
              <a:rPr lang="ar-EG" sz="18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 -</a:t>
            </a:r>
          </a:p>
          <a:p>
            <a:pPr marL="0" indent="0" fontAlgn="base">
              <a:spcBef>
                <a:spcPts val="0"/>
              </a:spcBef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B) Surplus of 20 units and price would tend to fall</a:t>
            </a:r>
            <a:endParaRPr lang="ar-EG" sz="18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base">
              <a:spcBef>
                <a:spcPts val="0"/>
              </a:spcBef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C) Shortage of 40 units and price would tend to rise</a:t>
            </a:r>
            <a:endParaRPr lang="ar-EG" sz="18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base">
              <a:spcBef>
                <a:spcPts val="0"/>
              </a:spcBef>
              <a:buNone/>
            </a:pPr>
            <a:r>
              <a:rPr lang="en-US" sz="18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D) Surplus of 40 units and price would tend to fall </a:t>
            </a: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(70-30)</a:t>
            </a:r>
            <a:endParaRPr lang="ar-EG" sz="18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fontAlgn="base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9" name="Picture 8" descr="Chart, line chart&#10;&#10;Description automatically generated">
            <a:extLst>
              <a:ext uri="{FF2B5EF4-FFF2-40B4-BE49-F238E27FC236}">
                <a16:creationId xmlns:a16="http://schemas.microsoft.com/office/drawing/2014/main" id="{80DCD028-38FB-0E37-D2D1-7C64BB212A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877" y="1812515"/>
            <a:ext cx="3004289" cy="448011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55B4374-7B01-E7B1-3133-FBF8B8F2F387}"/>
              </a:ext>
            </a:extLst>
          </p:cNvPr>
          <p:cNvSpPr txBox="1">
            <a:spLocks/>
          </p:cNvSpPr>
          <p:nvPr/>
        </p:nvSpPr>
        <p:spPr>
          <a:xfrm>
            <a:off x="7640166" y="1872849"/>
            <a:ext cx="3592836" cy="34822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في هذا السوق، سيكون سعر التوازن وكمية التوازن هما</a:t>
            </a:r>
            <a:endParaRPr lang="en-US" sz="18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algn="r" rtl="1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14$, 70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r" rtl="1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12$, 40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r" rtl="1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10$, 50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r" rtl="1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8$, 50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 algn="r" rtl="1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lvl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إذا كان السعر في هذا السوق حاليًا 14 دولارًا، فسيكون هناك</a:t>
            </a:r>
            <a:endParaRPr lang="en-US" sz="18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r" rtl="1" fontAlgn="base">
              <a:spcBef>
                <a:spcPts val="0"/>
              </a:spcBef>
              <a:buNone/>
            </a:pPr>
            <a:r>
              <a:rPr lang="ar-EG" sz="1800" dirty="0">
                <a:latin typeface="Alexandria"/>
                <a:ea typeface="Times New Roman" panose="02020603050405020304" pitchFamily="18" charset="0"/>
              </a:rPr>
              <a:t>عجز بمقدار 20 وحدة وسيميل السعر إلى الارتفاع</a:t>
            </a:r>
            <a:endParaRPr lang="en-US" sz="1800" dirty="0">
              <a:latin typeface="Alexandria"/>
              <a:ea typeface="Times New Roman" panose="02020603050405020304" pitchFamily="18" charset="0"/>
            </a:endParaRPr>
          </a:p>
          <a:p>
            <a:pPr marL="0" indent="0" algn="r" rtl="1" fontAlgn="base">
              <a:spcBef>
                <a:spcPts val="0"/>
              </a:spcBef>
              <a:buNone/>
            </a:pPr>
            <a:r>
              <a:rPr lang="ar-EG" sz="1800" dirty="0">
                <a:latin typeface="Alexandria"/>
                <a:ea typeface="Times New Roman" panose="02020603050405020304" pitchFamily="18" charset="0"/>
              </a:rPr>
              <a:t>فائض بمقدار 20 وحدة وسيميل السعر إلى الانخفاض</a:t>
            </a:r>
            <a:endParaRPr lang="en-US" sz="1800" dirty="0">
              <a:latin typeface="Alexandria"/>
              <a:ea typeface="Times New Roman" panose="02020603050405020304" pitchFamily="18" charset="0"/>
            </a:endParaRPr>
          </a:p>
          <a:p>
            <a:pPr marL="0" indent="0" algn="r" rtl="1" fontAlgn="base">
              <a:spcBef>
                <a:spcPts val="0"/>
              </a:spcBef>
              <a:buNone/>
            </a:pPr>
            <a:r>
              <a:rPr lang="ar-EG" sz="1800" dirty="0">
                <a:latin typeface="Alexandria"/>
                <a:ea typeface="Times New Roman" panose="02020603050405020304" pitchFamily="18" charset="0"/>
              </a:rPr>
              <a:t>عجز بمقدار 40 وحدة وسيميل السعر إلى الارتفاع</a:t>
            </a:r>
            <a:endParaRPr lang="en-US" sz="1800" dirty="0">
              <a:latin typeface="Alexandria"/>
              <a:ea typeface="Times New Roman" panose="02020603050405020304" pitchFamily="18" charset="0"/>
            </a:endParaRPr>
          </a:p>
          <a:p>
            <a:pPr marL="0" indent="0" algn="r" rtl="1" fontAlgn="base">
              <a:spcBef>
                <a:spcPts val="0"/>
              </a:spcBef>
              <a:buNone/>
            </a:pPr>
            <a:r>
              <a:rPr lang="ar-EG" sz="1800" b="1" u="sng" dirty="0">
                <a:effectLst/>
                <a:latin typeface="Alexandria"/>
                <a:ea typeface="Times New Roman" panose="02020603050405020304" pitchFamily="18" charset="0"/>
              </a:rPr>
              <a:t>فائض بمقدار 40 وحدة وسيميل السعر إلى الانخفاض (70-30)</a:t>
            </a:r>
            <a:endParaRPr lang="en-US" sz="1800" b="1" u="sng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 algn="r" rtl="1" fontAlgn="base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 algn="r" rtl="1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907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916681C-B33F-B1EC-2A6E-77E906903415}"/>
              </a:ext>
            </a:extLst>
          </p:cNvPr>
          <p:cNvSpPr txBox="1">
            <a:spLocks/>
          </p:cNvSpPr>
          <p:nvPr/>
        </p:nvSpPr>
        <p:spPr>
          <a:xfrm>
            <a:off x="787150" y="2395678"/>
            <a:ext cx="3442335" cy="27745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If Price in this market is currently 8 $, the quantity supplies would be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 fontAlgn="base">
              <a:spcBef>
                <a:spcPts val="0"/>
              </a:spcBef>
              <a:buFont typeface="+mj-lt"/>
              <a:buAutoNum type="alphaU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40 and quantity demanded would be 60 </a:t>
            </a:r>
            <a:endParaRPr lang="en-US" sz="2000" b="1" u="sng" dirty="0">
              <a:latin typeface="Alexandria"/>
              <a:ea typeface="Times New Roman" panose="02020603050405020304" pitchFamily="18" charset="0"/>
            </a:endParaRPr>
          </a:p>
          <a:p>
            <a:pPr marL="342900" indent="-342900" fontAlgn="base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60 and quantity demanded would be 40 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342900" indent="-342900" fontAlgn="base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50 and quantity demanded would be 50</a:t>
            </a:r>
            <a:endParaRPr lang="en-US" sz="2000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fontAlgn="base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70 and quantity demanded would be 30</a:t>
            </a:r>
            <a:endParaRPr lang="ar-EG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 fontAlgn="base">
              <a:spcBef>
                <a:spcPts val="0"/>
              </a:spcBef>
              <a:buNone/>
            </a:pPr>
            <a:endParaRPr lang="ar-EG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 descr="Chart, line chart&#10;&#10;Description automatically generated">
            <a:extLst>
              <a:ext uri="{FF2B5EF4-FFF2-40B4-BE49-F238E27FC236}">
                <a16:creationId xmlns:a16="http://schemas.microsoft.com/office/drawing/2014/main" id="{7B2AFFFB-F0BA-0795-6077-6F5832CEB6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8331" y="2186033"/>
            <a:ext cx="3442335" cy="348227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AB2F5486-60EB-4E9A-9D7C-B881473649DA}"/>
              </a:ext>
            </a:extLst>
          </p:cNvPr>
          <p:cNvSpPr txBox="1">
            <a:spLocks/>
          </p:cNvSpPr>
          <p:nvPr/>
        </p:nvSpPr>
        <p:spPr>
          <a:xfrm>
            <a:off x="8072275" y="2347712"/>
            <a:ext cx="3213150" cy="27745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spcBef>
                <a:spcPts val="0"/>
              </a:spcBef>
              <a:buNone/>
            </a:pPr>
            <a:endParaRPr lang="ar-EG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r" rtl="1" fontAlgn="base">
              <a:spcBef>
                <a:spcPts val="0"/>
              </a:spcBef>
              <a:buNone/>
            </a:pPr>
            <a:r>
              <a:rPr lang="ar-EG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إذا كان السعر في هذا السوق حاليًا 8 دولارات، فإن كمية العرض ستكون</a:t>
            </a:r>
          </a:p>
          <a:p>
            <a:pPr algn="r" rtl="1" fontAlgn="base">
              <a:spcBef>
                <a:spcPts val="0"/>
              </a:spcBef>
            </a:pPr>
            <a:r>
              <a:rPr lang="ar-EG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40 والكمية المطلوبة ستكون 60</a:t>
            </a:r>
          </a:p>
          <a:p>
            <a:pPr algn="r" rtl="1" fontAlgn="base">
              <a:spcBef>
                <a:spcPts val="0"/>
              </a:spcBef>
            </a:pPr>
            <a:r>
              <a:rPr lang="ar-EG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60 والكمية المطلوبة ستكون 40</a:t>
            </a:r>
          </a:p>
          <a:p>
            <a:pPr algn="r" rtl="1" fontAlgn="base">
              <a:spcBef>
                <a:spcPts val="0"/>
              </a:spcBef>
            </a:pPr>
            <a:r>
              <a:rPr lang="ar-EG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50 والكمية المطلوبة ستكون 50</a:t>
            </a:r>
          </a:p>
          <a:p>
            <a:pPr algn="r" rtl="1" fontAlgn="base">
              <a:spcBef>
                <a:spcPts val="0"/>
              </a:spcBef>
            </a:pPr>
            <a:r>
              <a:rPr lang="ar-EG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70 والكمية المطلوبة ستكون 30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3538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6009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6CDDA44-BCDF-498A-F35E-F8E993D19EC0}"/>
              </a:ext>
            </a:extLst>
          </p:cNvPr>
          <p:cNvSpPr txBox="1">
            <a:spLocks/>
          </p:cNvSpPr>
          <p:nvPr/>
        </p:nvSpPr>
        <p:spPr>
          <a:xfrm>
            <a:off x="1847851" y="2628593"/>
            <a:ext cx="5986462" cy="308259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Market Equilibrium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Price as a Regulator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Price Adjustments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Change in Market Equilibrium</a:t>
            </a: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E8D5377-E143-5480-2091-2871640FCDC8}"/>
              </a:ext>
            </a:extLst>
          </p:cNvPr>
          <p:cNvSpPr txBox="1">
            <a:spLocks/>
          </p:cNvSpPr>
          <p:nvPr/>
        </p:nvSpPr>
        <p:spPr>
          <a:xfrm>
            <a:off x="6767512" y="2615734"/>
            <a:ext cx="3576637" cy="308259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r" rtl="1">
              <a:buFont typeface="+mj-lt"/>
              <a:buAutoNum type="arabicPeriod"/>
            </a:pPr>
            <a:r>
              <a:rPr lang="ar-EG" sz="2000" dirty="0">
                <a:latin typeface="Alexandria"/>
              </a:rPr>
              <a:t>توازن السوق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EG" sz="2000" dirty="0">
                <a:latin typeface="Alexandria"/>
              </a:rPr>
              <a:t>السعر كمنظم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EG" sz="2000" dirty="0">
                <a:latin typeface="Alexandria"/>
              </a:rPr>
              <a:t>تعديلات الأسعار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EG" sz="2000" dirty="0">
                <a:latin typeface="Alexandria"/>
              </a:rPr>
              <a:t>التغير في توازن السوق</a:t>
            </a:r>
            <a:endParaRPr lang="en-US" sz="2000" dirty="0">
              <a:latin typeface="Alexandria"/>
            </a:endParaRPr>
          </a:p>
          <a:p>
            <a:pPr algn="r" rtl="1"/>
            <a:endParaRPr lang="en-US" sz="2000" dirty="0">
              <a:latin typeface="Alexandria"/>
            </a:endParaRPr>
          </a:p>
          <a:p>
            <a:pPr algn="r" rtl="1"/>
            <a:endParaRPr lang="en-US" sz="2000" dirty="0">
              <a:latin typeface="Alexandria"/>
            </a:endParaRPr>
          </a:p>
          <a:p>
            <a:pPr algn="r" rtl="1"/>
            <a:endParaRPr lang="en-US" sz="2000" dirty="0">
              <a:latin typeface="Alexandria"/>
            </a:endParaRPr>
          </a:p>
          <a:p>
            <a:pPr algn="r" rtl="1"/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02490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410A535-BF53-43D5-9AC8-2D381A71AEB9}"/>
</file>

<file path=customXml/itemProps2.xml><?xml version="1.0" encoding="utf-8"?>
<ds:datastoreItem xmlns:ds="http://schemas.openxmlformats.org/officeDocument/2006/customXml" ds:itemID="{2F2FCEF9-6E05-470A-90A2-8039C79E1699}"/>
</file>

<file path=customXml/itemProps3.xml><?xml version="1.0" encoding="utf-8"?>
<ds:datastoreItem xmlns:ds="http://schemas.openxmlformats.org/officeDocument/2006/customXml" ds:itemID="{6F99474B-9144-42C7-A016-B84924853356}"/>
</file>

<file path=docProps/app.xml><?xml version="1.0" encoding="utf-8"?>
<Properties xmlns="http://schemas.openxmlformats.org/officeDocument/2006/extended-properties" xmlns:vt="http://schemas.openxmlformats.org/officeDocument/2006/docPropsVTypes">
  <TotalTime>821</TotalTime>
  <Words>3301</Words>
  <Application>Microsoft Office PowerPoint</Application>
  <PresentationFormat>Widescreen</PresentationFormat>
  <Paragraphs>503</Paragraphs>
  <Slides>38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38</vt:i4>
      </vt:variant>
    </vt:vector>
  </HeadingPairs>
  <TitlesOfParts>
    <vt:vector size="47" baseType="lpstr">
      <vt:lpstr>Alexandria</vt:lpstr>
      <vt:lpstr>Arial</vt:lpstr>
      <vt:lpstr>Calibri</vt:lpstr>
      <vt:lpstr>Calibri Light</vt:lpstr>
      <vt:lpstr>Symbol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54</cp:revision>
  <dcterms:created xsi:type="dcterms:W3CDTF">2023-04-29T09:08:23Z</dcterms:created>
  <dcterms:modified xsi:type="dcterms:W3CDTF">2024-09-27T23:04:06Z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