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12"/>
  </p:notesMasterIdLst>
  <p:sldIdLst>
    <p:sldId id="501" r:id="rId5"/>
    <p:sldId id="276" r:id="rId6"/>
    <p:sldId id="505" r:id="rId7"/>
    <p:sldId id="500" r:id="rId8"/>
    <p:sldId id="506" r:id="rId9"/>
    <p:sldId id="504" r:id="rId10"/>
    <p:sldId id="349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501"/>
            <p14:sldId id="276"/>
            <p14:sldId id="505"/>
            <p14:sldId id="500"/>
            <p14:sldId id="506"/>
            <p14:sldId id="504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B2617DA-3115-14AF-F208-F3AE87B70CE9}" v="3" dt="2024-09-14T08:27:33.04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>
    <p:restoredLeft sz="4754" autoAdjust="0"/>
    <p:restoredTop sz="94660"/>
  </p:normalViewPr>
  <p:slideViewPr>
    <p:cSldViewPr snapToGrid="0">
      <p:cViewPr varScale="1">
        <p:scale>
          <a:sx n="90" d="100"/>
          <a:sy n="90" d="100"/>
        </p:scale>
        <p:origin x="97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18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17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ohamed Ahmed" userId="S::mohammad.ahmed@midocean.edu.km::b97056a5-6e64-4c8c-ae98-39dabe693af2" providerId="AD" clId="Web-{AAB95B99-0F72-5DA0-87AE-3ED0F10E3E86}"/>
    <pc:docChg chg="modSld">
      <pc:chgData name="Mohamed Ahmed" userId="S::mohammad.ahmed@midocean.edu.km::b97056a5-6e64-4c8c-ae98-39dabe693af2" providerId="AD" clId="Web-{AAB95B99-0F72-5DA0-87AE-3ED0F10E3E86}" dt="2024-08-03T22:11:52.769" v="8"/>
      <pc:docMkLst>
        <pc:docMk/>
      </pc:docMkLst>
      <pc:sldChg chg="delSp modSp">
        <pc:chgData name="Mohamed Ahmed" userId="S::mohammad.ahmed@midocean.edu.km::b97056a5-6e64-4c8c-ae98-39dabe693af2" providerId="AD" clId="Web-{AAB95B99-0F72-5DA0-87AE-3ED0F10E3E86}" dt="2024-08-03T22:11:52.769" v="8"/>
        <pc:sldMkLst>
          <pc:docMk/>
          <pc:sldMk cId="0" sldId="306"/>
        </pc:sldMkLst>
        <pc:spChg chg="del mod">
          <ac:chgData name="Mohamed Ahmed" userId="S::mohammad.ahmed@midocean.edu.km::b97056a5-6e64-4c8c-ae98-39dabe693af2" providerId="AD" clId="Web-{AAB95B99-0F72-5DA0-87AE-3ED0F10E3E86}" dt="2024-08-03T22:11:52.769" v="8"/>
          <ac:spMkLst>
            <pc:docMk/>
            <pc:sldMk cId="0" sldId="306"/>
            <ac:spMk id="3" creationId="{00000000-0000-0000-0000-000000000000}"/>
          </ac:spMkLst>
        </pc:spChg>
      </pc:sldChg>
    </pc:docChg>
  </pc:docChgLst>
  <pc:docChgLst>
    <pc:chgData name="MoumenCharef Eddine" userId="S::moumen.charefeddine@midocean.edu.km::4e634a0d-971e-4aed-a065-e78a2b447985" providerId="AD" clId="Web-{CA943C24-D059-A662-D3D4-F11F56A45DCC}"/>
    <pc:docChg chg="modSld">
      <pc:chgData name="MoumenCharef Eddine" userId="S::moumen.charefeddine@midocean.edu.km::4e634a0d-971e-4aed-a065-e78a2b447985" providerId="AD" clId="Web-{CA943C24-D059-A662-D3D4-F11F56A45DCC}" dt="2024-09-04T15:55:01.101" v="1" actId="1076"/>
      <pc:docMkLst>
        <pc:docMk/>
      </pc:docMkLst>
      <pc:sldChg chg="modSp">
        <pc:chgData name="MoumenCharef Eddine" userId="S::moumen.charefeddine@midocean.edu.km::4e634a0d-971e-4aed-a065-e78a2b447985" providerId="AD" clId="Web-{CA943C24-D059-A662-D3D4-F11F56A45DCC}" dt="2024-09-04T15:55:01.101" v="1" actId="1076"/>
        <pc:sldMkLst>
          <pc:docMk/>
          <pc:sldMk cId="1389432737" sldId="495"/>
        </pc:sldMkLst>
        <pc:picChg chg="mod">
          <ac:chgData name="MoumenCharef Eddine" userId="S::moumen.charefeddine@midocean.edu.km::4e634a0d-971e-4aed-a065-e78a2b447985" providerId="AD" clId="Web-{CA943C24-D059-A662-D3D4-F11F56A45DCC}" dt="2024-09-04T15:54:58.976" v="0" actId="1076"/>
          <ac:picMkLst>
            <pc:docMk/>
            <pc:sldMk cId="1389432737" sldId="495"/>
            <ac:picMk id="5" creationId="{00000000-0000-0000-0000-000000000000}"/>
          </ac:picMkLst>
        </pc:picChg>
        <pc:picChg chg="mod">
          <ac:chgData name="MoumenCharef Eddine" userId="S::moumen.charefeddine@midocean.edu.km::4e634a0d-971e-4aed-a065-e78a2b447985" providerId="AD" clId="Web-{CA943C24-D059-A662-D3D4-F11F56A45DCC}" dt="2024-09-04T15:55:01.101" v="1" actId="1076"/>
          <ac:picMkLst>
            <pc:docMk/>
            <pc:sldMk cId="1389432737" sldId="495"/>
            <ac:picMk id="8" creationId="{00000000-0000-0000-0000-000000000000}"/>
          </ac:picMkLst>
        </pc:picChg>
      </pc:sldChg>
    </pc:docChg>
  </pc:docChgLst>
  <pc:docChgLst>
    <pc:chgData name="KodsHassine" userId="S::kods.hassine@midocean.edu.km::a38286e8-f868-4b29-808a-12842d2d340e" providerId="AD" clId="Web-{AB2617DA-3115-14AF-F208-F3AE87B70CE9}"/>
    <pc:docChg chg="modSld">
      <pc:chgData name="KodsHassine" userId="S::kods.hassine@midocean.edu.km::a38286e8-f868-4b29-808a-12842d2d340e" providerId="AD" clId="Web-{AB2617DA-3115-14AF-F208-F3AE87B70CE9}" dt="2024-09-14T08:25:39.403" v="1" actId="20577"/>
      <pc:docMkLst>
        <pc:docMk/>
      </pc:docMkLst>
      <pc:sldChg chg="modSp">
        <pc:chgData name="KodsHassine" userId="S::kods.hassine@midocean.edu.km::a38286e8-f868-4b29-808a-12842d2d340e" providerId="AD" clId="Web-{AB2617DA-3115-14AF-F208-F3AE87B70CE9}" dt="2024-09-14T08:25:39.403" v="1" actId="20577"/>
        <pc:sldMkLst>
          <pc:docMk/>
          <pc:sldMk cId="0" sldId="480"/>
        </pc:sldMkLst>
        <pc:spChg chg="mod">
          <ac:chgData name="KodsHassine" userId="S::kods.hassine@midocean.edu.km::a38286e8-f868-4b29-808a-12842d2d340e" providerId="AD" clId="Web-{AB2617DA-3115-14AF-F208-F3AE87B70CE9}" dt="2024-09-14T08:25:39.403" v="1" actId="20577"/>
          <ac:spMkLst>
            <pc:docMk/>
            <pc:sldMk cId="0" sldId="480"/>
            <ac:spMk id="31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1/23/2025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1/23/2025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1/23/2025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1/23/2025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7361941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4" r:id="rId13"/>
    <p:sldLayoutId id="2147483665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0.png"/><Relationship Id="rId4" Type="http://schemas.openxmlformats.org/officeDocument/2006/relationships/image" Target="../media/image9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1525" y="-58058"/>
            <a:ext cx="12139665" cy="6856269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80375" y="-49591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-59269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5656836" y="2850168"/>
            <a:ext cx="651478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Practical Image Processing and Natural Language Processing 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6947084" y="4952356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Intro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Hager Saleh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315775" y="1345306"/>
            <a:ext cx="11732292" cy="527468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My expertise includes programming languages such as Python and artificial intelligence, data science, software development, database management, image processing, natural language processing, streaming data analytics, and time series.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861217" y="494545"/>
            <a:ext cx="3902032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Who am I?</a:t>
            </a:r>
          </a:p>
        </p:txBody>
      </p:sp>
      <p:sp>
        <p:nvSpPr>
          <p:cNvPr id="5" name="Rectangle 4"/>
          <p:cNvSpPr/>
          <p:nvPr/>
        </p:nvSpPr>
        <p:spPr>
          <a:xfrm>
            <a:off x="315775" y="114054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4059222" y="1345306"/>
            <a:ext cx="54164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Alexandria" charset="0"/>
                <a:cs typeface="Alexandria" charset="0"/>
              </a:rPr>
              <a:t>Hager Saleh Mohammed Ahmed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C0A00E04-63B2-40ED-6279-98F4330FE5C6}"/>
              </a:ext>
            </a:extLst>
          </p:cNvPr>
          <p:cNvSpPr txBox="1"/>
          <p:nvPr/>
        </p:nvSpPr>
        <p:spPr>
          <a:xfrm>
            <a:off x="419099" y="1608845"/>
            <a:ext cx="11353801" cy="12926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0070C0"/>
                </a:solidFill>
              </a:rPr>
              <a:t>About me</a:t>
            </a:r>
          </a:p>
          <a:p>
            <a:endParaRPr lang="en-US" sz="2000" b="1" dirty="0">
              <a:solidFill>
                <a:srgbClr val="0070C0"/>
              </a:solidFill>
            </a:endParaRPr>
          </a:p>
          <a:p>
            <a:r>
              <a:rPr lang="en-US" sz="2000" dirty="0"/>
              <a:t>Assistant Professor at the Artificial Intelligence Department at Midocean University </a:t>
            </a:r>
          </a:p>
          <a:p>
            <a:r>
              <a:rPr lang="en-US" b="1" dirty="0"/>
              <a:t>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21C3BBE-9A51-E4A2-2907-94C59555BDE1}"/>
              </a:ext>
            </a:extLst>
          </p:cNvPr>
          <p:cNvSpPr txBox="1"/>
          <p:nvPr/>
        </p:nvSpPr>
        <p:spPr>
          <a:xfrm>
            <a:off x="419099" y="3230298"/>
            <a:ext cx="9516533" cy="17851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0070C0"/>
                </a:solidFill>
              </a:rPr>
              <a:t>Educational Degrees</a:t>
            </a:r>
          </a:p>
          <a:p>
            <a:r>
              <a:rPr lang="en-US" b="1" dirty="0"/>
              <a:t>Ph.D.</a:t>
            </a:r>
            <a:r>
              <a:rPr lang="en-US" dirty="0"/>
              <a:t> from Faculty of Computer and Information , </a:t>
            </a:r>
            <a:r>
              <a:rPr lang="en-US" dirty="0" err="1"/>
              <a:t>Minia</a:t>
            </a:r>
            <a:r>
              <a:rPr lang="en-US" dirty="0"/>
              <a:t> University</a:t>
            </a:r>
            <a:endParaRPr lang="ar-EG" dirty="0"/>
          </a:p>
          <a:p>
            <a:r>
              <a:rPr lang="en-US" b="1" dirty="0"/>
              <a:t>	</a:t>
            </a:r>
            <a:r>
              <a:rPr lang="en-US" b="1" dirty="0" err="1"/>
              <a:t>Ph.D's</a:t>
            </a:r>
            <a:r>
              <a:rPr lang="en-US" b="1" dirty="0"/>
              <a:t> thesis title: </a:t>
            </a:r>
            <a:r>
              <a:rPr lang="en-US" dirty="0"/>
              <a:t>Efficient Predictive Analytics using Big Data Platforms</a:t>
            </a:r>
          </a:p>
          <a:p>
            <a:r>
              <a:rPr lang="en-US" b="1" dirty="0"/>
              <a:t>M. Sc. </a:t>
            </a:r>
            <a:r>
              <a:rPr lang="en-US" dirty="0"/>
              <a:t>From Aswan University</a:t>
            </a:r>
          </a:p>
          <a:p>
            <a:r>
              <a:rPr lang="en-US" b="1" dirty="0"/>
              <a:t>Bachelor </a:t>
            </a:r>
            <a:r>
              <a:rPr lang="en-US" dirty="0"/>
              <a:t>from Faculty of Computer and Information, Assiut University.</a:t>
            </a:r>
          </a:p>
          <a:p>
            <a:endParaRPr lang="en-US" dirty="0"/>
          </a:p>
        </p:txBody>
      </p:sp>
      <p:pic>
        <p:nvPicPr>
          <p:cNvPr id="14" name="Picture 13" descr="A black background with a black square&#10;&#10;Description automatically generated with medium confidence">
            <a:extLst>
              <a:ext uri="{FF2B5EF4-FFF2-40B4-BE49-F238E27FC236}">
                <a16:creationId xmlns:a16="http://schemas.microsoft.com/office/drawing/2014/main" id="{7165364D-41F4-1634-F31B-8F169EC769D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16" y="238006"/>
            <a:ext cx="956574" cy="95657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A8B210-4550-AFDE-67DF-166BCE6639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0127D2A-1108-A0E1-7E63-192B6B6B643C}"/>
              </a:ext>
            </a:extLst>
          </p:cNvPr>
          <p:cNvSpPr/>
          <p:nvPr/>
        </p:nvSpPr>
        <p:spPr>
          <a:xfrm>
            <a:off x="617280" y="1315614"/>
            <a:ext cx="10812720" cy="54762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991DDB2-600C-2D23-A465-7A1C3DB5A87B}"/>
              </a:ext>
            </a:extLst>
          </p:cNvPr>
          <p:cNvSpPr txBox="1"/>
          <p:nvPr/>
        </p:nvSpPr>
        <p:spPr>
          <a:xfrm>
            <a:off x="2629157" y="739993"/>
            <a:ext cx="55555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Course topics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36D76DD-E9BE-2D3A-0BAC-F3C2593FF8E3}"/>
              </a:ext>
            </a:extLst>
          </p:cNvPr>
          <p:cNvSpPr/>
          <p:nvPr/>
        </p:nvSpPr>
        <p:spPr>
          <a:xfrm>
            <a:off x="942308" y="38506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AB318872-CF49-6464-5028-8F2504D141FC}"/>
              </a:ext>
            </a:extLst>
          </p:cNvPr>
          <p:cNvSpPr txBox="1"/>
          <p:nvPr/>
        </p:nvSpPr>
        <p:spPr>
          <a:xfrm>
            <a:off x="889000" y="1565321"/>
            <a:ext cx="10541000" cy="2616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/>
            <a:r>
              <a:rPr lang="en-US" sz="2400" b="1" dirty="0"/>
              <a:t>Course includes two main topics:</a:t>
            </a:r>
          </a:p>
          <a:p>
            <a:pPr rtl="0"/>
            <a:endParaRPr lang="en-US" sz="2000" b="1" dirty="0"/>
          </a:p>
          <a:p>
            <a:pPr rtl="0"/>
            <a:endParaRPr lang="en-US" sz="2000" b="1" dirty="0"/>
          </a:p>
          <a:p>
            <a:pPr marL="800100" lvl="1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Foundations and Applications of Image Processing and Classification</a:t>
            </a:r>
          </a:p>
          <a:p>
            <a:pPr marL="800100" lvl="1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Foundations and Practical Applications of Natural Language Processing</a:t>
            </a:r>
          </a:p>
          <a:p>
            <a:pPr marL="342900" indent="-342900" rtl="0">
              <a:buFont typeface="Arial" panose="020B0604020202020204" pitchFamily="34" charset="0"/>
              <a:buChar char="•"/>
            </a:pPr>
            <a:endParaRPr lang="en-US" sz="2000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68202D6-E368-FE2C-79F7-8D285164CA9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90563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8" y="1263213"/>
            <a:ext cx="10812720" cy="54762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339045" y="706381"/>
            <a:ext cx="751391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Foundations and Applications of Image Processing and Classification</a:t>
            </a:r>
          </a:p>
          <a:p>
            <a:endParaRPr lang="en-US" sz="2000" b="1" dirty="0"/>
          </a:p>
        </p:txBody>
      </p:sp>
      <p:sp>
        <p:nvSpPr>
          <p:cNvPr id="5" name="Rectangle 4"/>
          <p:cNvSpPr/>
          <p:nvPr/>
        </p:nvSpPr>
        <p:spPr>
          <a:xfrm>
            <a:off x="942308" y="38506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083150" y="2184319"/>
            <a:ext cx="10541000" cy="31223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r>
              <a:rPr lang="en-US" sz="2000" b="1" dirty="0"/>
              <a:t>The topic objectives</a:t>
            </a:r>
            <a:r>
              <a:rPr lang="en-US" sz="2000" dirty="0"/>
              <a:t> </a:t>
            </a:r>
          </a:p>
          <a:p>
            <a:pPr marL="1371600" lvl="2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000" dirty="0"/>
              <a:t>Installing the main environment for the practical applications.</a:t>
            </a:r>
          </a:p>
          <a:p>
            <a:pPr marL="1371600" lvl="2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000" dirty="0"/>
              <a:t>Understanding the basic concepts of images.</a:t>
            </a:r>
          </a:p>
          <a:p>
            <a:pPr marL="1371600" lvl="2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000" dirty="0"/>
              <a:t>Studying and implementing different types of data augmentation.</a:t>
            </a:r>
          </a:p>
          <a:p>
            <a:pPr marL="1371600" lvl="2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000" dirty="0"/>
              <a:t>Applying deep learning to image classification.</a:t>
            </a:r>
          </a:p>
          <a:p>
            <a:pPr marL="1371600" lvl="2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000" dirty="0"/>
              <a:t>Studying different evaluation methods for models of image classification.</a:t>
            </a:r>
          </a:p>
          <a:p>
            <a:pPr marL="1371600" lvl="2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000" dirty="0">
                <a:latin typeface="Alexandria" charset="0"/>
                <a:cs typeface="Alexandria" charset="0"/>
              </a:rPr>
              <a:t>Implementing different projects</a:t>
            </a:r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9383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4FF121-E519-5CA6-AFFE-B3837A278E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315914D-2D2E-332D-AC73-DF7E762F2DC3}"/>
              </a:ext>
            </a:extLst>
          </p:cNvPr>
          <p:cNvSpPr/>
          <p:nvPr/>
        </p:nvSpPr>
        <p:spPr>
          <a:xfrm>
            <a:off x="606448" y="1263213"/>
            <a:ext cx="10812720" cy="54762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E12016C-EA6B-89E0-7921-EB90AB67D7BF}"/>
              </a:ext>
            </a:extLst>
          </p:cNvPr>
          <p:cNvSpPr txBox="1"/>
          <p:nvPr/>
        </p:nvSpPr>
        <p:spPr>
          <a:xfrm>
            <a:off x="2177289" y="729753"/>
            <a:ext cx="8318243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Foundations and Practical Applications of Natural Language Processing</a:t>
            </a:r>
          </a:p>
          <a:p>
            <a:endParaRPr lang="en-US" sz="1400" b="1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2ECB8B6-F55F-DBBC-F3CA-33C2F6248026}"/>
              </a:ext>
            </a:extLst>
          </p:cNvPr>
          <p:cNvSpPr/>
          <p:nvPr/>
        </p:nvSpPr>
        <p:spPr>
          <a:xfrm>
            <a:off x="772832" y="41348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3170CC7-3411-FC29-F8CA-8E1C95F9917C}"/>
              </a:ext>
            </a:extLst>
          </p:cNvPr>
          <p:cNvSpPr txBox="1"/>
          <p:nvPr/>
        </p:nvSpPr>
        <p:spPr>
          <a:xfrm>
            <a:off x="942308" y="1895753"/>
            <a:ext cx="10541000" cy="43534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/>
            <a:r>
              <a:rPr lang="en-US" sz="2000" b="1" dirty="0"/>
              <a:t>The topic objectives:</a:t>
            </a:r>
          </a:p>
          <a:p>
            <a:pPr rtl="0"/>
            <a:endParaRPr lang="en-US" sz="2000" b="1" dirty="0"/>
          </a:p>
          <a:p>
            <a:pPr marL="914400" lvl="1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000" dirty="0"/>
              <a:t>Installing the main environment for the practical application.</a:t>
            </a:r>
          </a:p>
          <a:p>
            <a:pPr marL="914400" lvl="1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000" dirty="0"/>
              <a:t>Understanding the basic concepts of NLP.</a:t>
            </a:r>
          </a:p>
          <a:p>
            <a:pPr marL="914400" lvl="1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000" dirty="0"/>
              <a:t>Studying main pre-</a:t>
            </a:r>
            <a:r>
              <a:rPr lang="en-US" sz="2000" dirty="0" err="1"/>
              <a:t>proceesing</a:t>
            </a:r>
            <a:r>
              <a:rPr lang="en-US" sz="2000" dirty="0"/>
              <a:t>  steps of NLP.</a:t>
            </a:r>
          </a:p>
          <a:p>
            <a:pPr marL="914400" lvl="1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000" dirty="0"/>
              <a:t>Implementing different vector representation techniques.</a:t>
            </a:r>
          </a:p>
          <a:p>
            <a:pPr marL="914400" lvl="1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000" dirty="0"/>
              <a:t>Applying machine learning to NLP.</a:t>
            </a:r>
          </a:p>
          <a:p>
            <a:pPr marL="914400" lvl="1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000" dirty="0"/>
              <a:t>Applying deep learning to NLP..</a:t>
            </a:r>
          </a:p>
          <a:p>
            <a:pPr marL="914400" lvl="1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000" dirty="0"/>
              <a:t>Studying different evaluation methods for models of NLP.</a:t>
            </a:r>
          </a:p>
          <a:p>
            <a:pPr marL="914400" lvl="1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000" dirty="0">
                <a:latin typeface="Alexandria" charset="0"/>
                <a:cs typeface="Alexandria" charset="0"/>
              </a:rPr>
              <a:t>Implementation different projects</a:t>
            </a:r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3C30DC1-2592-8456-1DD2-F42AFD33264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02921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55555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Projects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DB95FC11-C921-62E2-3609-77B9C8BFAF1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6539216"/>
              </p:ext>
            </p:extLst>
          </p:nvPr>
        </p:nvGraphicFramePr>
        <p:xfrm>
          <a:off x="3091058" y="2317101"/>
          <a:ext cx="4977675" cy="21600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9225">
                  <a:extLst>
                    <a:ext uri="{9D8B030D-6E8A-4147-A177-3AD203B41FA5}">
                      <a16:colId xmlns:a16="http://schemas.microsoft.com/office/drawing/2014/main" val="434881467"/>
                    </a:ext>
                  </a:extLst>
                </a:gridCol>
                <a:gridCol w="1659225">
                  <a:extLst>
                    <a:ext uri="{9D8B030D-6E8A-4147-A177-3AD203B41FA5}">
                      <a16:colId xmlns:a16="http://schemas.microsoft.com/office/drawing/2014/main" val="2762090754"/>
                    </a:ext>
                  </a:extLst>
                </a:gridCol>
                <a:gridCol w="1659225">
                  <a:extLst>
                    <a:ext uri="{9D8B030D-6E8A-4147-A177-3AD203B41FA5}">
                      <a16:colId xmlns:a16="http://schemas.microsoft.com/office/drawing/2014/main" val="462215464"/>
                    </a:ext>
                  </a:extLst>
                </a:gridCol>
              </a:tblGrid>
              <a:tr h="72002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>
                          <a:latin typeface="+mn-lt"/>
                        </a:rPr>
                        <a:t>Projects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>
                          <a:latin typeface="+mn-lt"/>
                        </a:rPr>
                        <a:t>Due  Week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>
                          <a:latin typeface="+mn-lt"/>
                        </a:rPr>
                        <a:t>Degree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19119730"/>
                  </a:ext>
                </a:extLst>
              </a:tr>
              <a:tr h="720029">
                <a:tc>
                  <a:txBody>
                    <a:bodyPr/>
                    <a:lstStyle/>
                    <a:p>
                      <a:r>
                        <a:rPr lang="en-US" sz="1800" dirty="0">
                          <a:latin typeface="+mn-lt"/>
                        </a:rPr>
                        <a:t>Project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>
                          <a:latin typeface="+mn-lt"/>
                        </a:rPr>
                        <a:t>Week 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>
                          <a:latin typeface="+mn-lt"/>
                        </a:rPr>
                        <a:t>50%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90148043"/>
                  </a:ext>
                </a:extLst>
              </a:tr>
              <a:tr h="720029">
                <a:tc>
                  <a:txBody>
                    <a:bodyPr/>
                    <a:lstStyle/>
                    <a:p>
                      <a:r>
                        <a:rPr lang="en-US" sz="1800" dirty="0">
                          <a:latin typeface="+mn-lt"/>
                        </a:rPr>
                        <a:t>Project 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>
                          <a:latin typeface="+mn-lt"/>
                        </a:rPr>
                        <a:t>Week 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>
                          <a:latin typeface="+mn-lt"/>
                        </a:rPr>
                        <a:t>50%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09693028"/>
                  </a:ext>
                </a:extLst>
              </a:tr>
            </a:tbl>
          </a:graphicData>
        </a:graphic>
      </p:graphicFrame>
      <p:pic>
        <p:nvPicPr>
          <p:cNvPr id="6" name="Picture 5" descr="A blue stamp with text&#10;&#10;Description automatically generated">
            <a:extLst>
              <a:ext uri="{FF2B5EF4-FFF2-40B4-BE49-F238E27FC236}">
                <a16:creationId xmlns:a16="http://schemas.microsoft.com/office/drawing/2014/main" id="{38CDA4E5-3949-53E0-E745-740A8A74FC5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904845">
            <a:off x="1012122" y="1204164"/>
            <a:ext cx="1391935" cy="6037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7440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1379677" y="4392788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620555b5da0b2e7a8b0125b4063a2327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07b825fe9b2234ea84872814b078fd7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aca13214-df29-4e3c-a050-857c0bf7bd8e"/>
    <ds:schemaRef ds:uri="http://schemas.microsoft.com/office/2006/metadata/properties"/>
    <ds:schemaRef ds:uri="http://schemas.microsoft.com/office/infopath/2007/PartnerControls"/>
    <ds:schemaRef ds:uri="d13aca44-ef33-4cf4-9980-7f0b00e6eeb9"/>
    <ds:schemaRef ds:uri="49100919-8a76-4266-be0c-7dc583902cb4"/>
  </ds:schemaRefs>
</ds:datastoreItem>
</file>

<file path=customXml/itemProps2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D3534C0-8845-49D5-9B77-C98103A3EF1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316</TotalTime>
  <Words>284</Words>
  <Application>Microsoft Office PowerPoint</Application>
  <PresentationFormat>Widescreen</PresentationFormat>
  <Paragraphs>54</Paragraphs>
  <Slides>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Alexandria</vt:lpstr>
      <vt:lpstr>Arial</vt:lpstr>
      <vt:lpstr>Calibri</vt:lpstr>
      <vt:lpstr>Calibri Light</vt:lpstr>
      <vt:lpstr>Roboto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Hager Saleh</cp:lastModifiedBy>
  <cp:revision>54</cp:revision>
  <dcterms:created xsi:type="dcterms:W3CDTF">2023-04-29T09:08:00Z</dcterms:created>
  <dcterms:modified xsi:type="dcterms:W3CDTF">2025-01-23T15:23:18Z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