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1.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8.xml" ContentType="application/vnd.openxmlformats-officedocument.presentationml.slide+xml"/>
  <Override PartName="/ppt/slides/slide54.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29.xml" ContentType="application/vnd.openxmlformats-officedocument.presentationml.slide+xml"/>
  <Override PartName="/ppt/slides/slide27.xml" ContentType="application/vnd.openxmlformats-officedocument.presentationml.slide+xml"/>
  <Override PartName="/ppt/slides/slide31.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30.xml" ContentType="application/vnd.openxmlformats-officedocument.presentationml.slide+xml"/>
  <Override PartName="/ppt/slides/slide47.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9.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46.xml" ContentType="application/vnd.openxmlformats-officedocument.presentationml.slide+xml"/>
  <Override PartName="/ppt/slides/slide48.xml" ContentType="application/vnd.openxmlformats-officedocument.presentationml.slide+xml"/>
  <Override PartName="/ppt/slides/slide44.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7.xml" ContentType="application/vnd.openxmlformats-officedocument.presentationml.slide+xml"/>
  <Override PartName="/ppt/slides/slide35.xml" ContentType="application/vnd.openxmlformats-officedocument.presentationml.slide+xml"/>
  <Override PartName="/ppt/slides/slide39.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38.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32.xml" ContentType="application/vnd.openxmlformats-officedocument.presentationml.notesSlide+xml"/>
  <Override PartName="/ppt/notesSlides/notesSlide21.xml" ContentType="application/vnd.openxmlformats-officedocument.presentationml.notesSlide+xml"/>
  <Override PartName="/ppt/notesSlides/notesSlide33.xml" ContentType="application/vnd.openxmlformats-officedocument.presentationml.notesSlide+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46.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8.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notesSlides/notesSlide53.xml" ContentType="application/vnd.openxmlformats-officedocument.presentationml.notesSlide+xml"/>
  <Override PartName="/ppt/notesSlides/notesSlide43.xml" ContentType="application/vnd.openxmlformats-officedocument.presentationml.notesSlide+xml"/>
  <Override PartName="/ppt/notesSlides/notesSlide57.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4.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9.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0.xml" ContentType="application/vnd.openxmlformats-officedocument.presentationml.notesSlide+xml"/>
  <Override PartName="/ppt/theme/theme2.xml" ContentType="application/vnd.openxmlformats-officedocument.theme+xml"/>
  <Override PartName="/ppt/theme/theme3.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diagrams/colors1.xml" ContentType="application/vnd.openxmlformats-officedocument.drawingml.diagramColors+xml"/>
  <Override PartName="/ppt/diagrams/quickStyle1.xml" ContentType="application/vnd.openxmlformats-officedocument.drawingml.diagramStyle+xml"/>
  <Override PartName="/ppt/diagrams/drawing1.xml" ContentType="application/vnd.ms-office.drawingml.diagramDrawing+xml"/>
  <Override PartName="/ppt/commentAuthors.xml" ContentType="application/vnd.openxmlformats-officedocument.presentationml.commentAuthors+xml"/>
  <Override PartName="/ppt/diagrams/layout1.xml" ContentType="application/vnd.openxmlformats-officedocument.drawingml.diagramLayout+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ppt/tags/tag12.xml" ContentType="application/vnd.openxmlformats-officedocument.presentationml.tags+xml"/>
  <Override PartName="/docProps/core.xml" ContentType="application/vnd.openxmlformats-package.core-properties+xml"/>
  <Override PartName="/docProps/custom.xml" ContentType="application/vnd.openxmlformats-officedocument.custom-properties+xml"/>
  <Override PartName="/ppt/tags/tag10.xml" ContentType="application/vnd.openxmlformats-officedocument.presentationml.tags+xml"/>
  <Override PartName="/ppt/tags/tag7.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9.xml" ContentType="application/vnd.openxmlformats-officedocument.presentationml.tags+xml"/>
  <Override PartName="/ppt/tags/tag1.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11.xml" ContentType="application/vnd.openxmlformats-officedocument.presentationml.tags+xml"/>
  <Override PartName="/ppt/tags/tag6.xml" ContentType="application/vnd.openxmlformats-officedocument.presentationml.tags+xml"/>
  <Override PartName="/ppt/tags/tag8.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1"/>
  </p:notesMasterIdLst>
  <p:handoutMasterIdLst>
    <p:handoutMasterId r:id="rId62"/>
  </p:handoutMasterIdLst>
  <p:sldIdLst>
    <p:sldId id="480" r:id="rId2"/>
    <p:sldId id="836" r:id="rId3"/>
    <p:sldId id="837" r:id="rId4"/>
    <p:sldId id="838" r:id="rId5"/>
    <p:sldId id="839" r:id="rId6"/>
    <p:sldId id="840" r:id="rId7"/>
    <p:sldId id="841" r:id="rId8"/>
    <p:sldId id="842" r:id="rId9"/>
    <p:sldId id="754" r:id="rId10"/>
    <p:sldId id="843" r:id="rId11"/>
    <p:sldId id="844" r:id="rId12"/>
    <p:sldId id="845" r:id="rId13"/>
    <p:sldId id="846" r:id="rId14"/>
    <p:sldId id="847" r:id="rId15"/>
    <p:sldId id="848" r:id="rId16"/>
    <p:sldId id="849" r:id="rId17"/>
    <p:sldId id="832" r:id="rId18"/>
    <p:sldId id="850" r:id="rId19"/>
    <p:sldId id="851" r:id="rId20"/>
    <p:sldId id="852" r:id="rId21"/>
    <p:sldId id="853" r:id="rId22"/>
    <p:sldId id="854" r:id="rId23"/>
    <p:sldId id="855" r:id="rId24"/>
    <p:sldId id="856" r:id="rId25"/>
    <p:sldId id="857" r:id="rId26"/>
    <p:sldId id="858" r:id="rId27"/>
    <p:sldId id="859" r:id="rId28"/>
    <p:sldId id="860" r:id="rId29"/>
    <p:sldId id="861" r:id="rId30"/>
    <p:sldId id="862" r:id="rId31"/>
    <p:sldId id="863" r:id="rId32"/>
    <p:sldId id="864" r:id="rId33"/>
    <p:sldId id="865" r:id="rId34"/>
    <p:sldId id="866" r:id="rId35"/>
    <p:sldId id="867" r:id="rId36"/>
    <p:sldId id="868" r:id="rId37"/>
    <p:sldId id="869" r:id="rId38"/>
    <p:sldId id="870" r:id="rId39"/>
    <p:sldId id="871" r:id="rId40"/>
    <p:sldId id="872" r:id="rId41"/>
    <p:sldId id="873" r:id="rId42"/>
    <p:sldId id="874" r:id="rId43"/>
    <p:sldId id="875" r:id="rId44"/>
    <p:sldId id="876" r:id="rId45"/>
    <p:sldId id="877" r:id="rId46"/>
    <p:sldId id="878" r:id="rId47"/>
    <p:sldId id="879" r:id="rId48"/>
    <p:sldId id="880" r:id="rId49"/>
    <p:sldId id="881" r:id="rId50"/>
    <p:sldId id="882" r:id="rId51"/>
    <p:sldId id="883" r:id="rId52"/>
    <p:sldId id="884" r:id="rId53"/>
    <p:sldId id="885" r:id="rId54"/>
    <p:sldId id="886" r:id="rId55"/>
    <p:sldId id="887" r:id="rId56"/>
    <p:sldId id="888" r:id="rId57"/>
    <p:sldId id="833" r:id="rId58"/>
    <p:sldId id="788"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836"/>
            <p14:sldId id="837"/>
            <p14:sldId id="838"/>
            <p14:sldId id="839"/>
            <p14:sldId id="840"/>
            <p14:sldId id="841"/>
            <p14:sldId id="842"/>
            <p14:sldId id="754"/>
            <p14:sldId id="843"/>
            <p14:sldId id="844"/>
            <p14:sldId id="845"/>
            <p14:sldId id="846"/>
            <p14:sldId id="847"/>
            <p14:sldId id="848"/>
            <p14:sldId id="849"/>
            <p14:sldId id="832"/>
            <p14:sldId id="850"/>
            <p14:sldId id="851"/>
            <p14:sldId id="852"/>
            <p14:sldId id="853"/>
            <p14:sldId id="854"/>
            <p14:sldId id="855"/>
            <p14:sldId id="856"/>
            <p14:sldId id="857"/>
            <p14:sldId id="858"/>
            <p14:sldId id="859"/>
            <p14:sldId id="860"/>
            <p14:sldId id="861"/>
            <p14:sldId id="862"/>
            <p14:sldId id="863"/>
            <p14:sldId id="864"/>
            <p14:sldId id="865"/>
            <p14:sldId id="866"/>
            <p14:sldId id="867"/>
            <p14:sldId id="868"/>
            <p14:sldId id="869"/>
            <p14:sldId id="870"/>
            <p14:sldId id="871"/>
            <p14:sldId id="872"/>
            <p14:sldId id="873"/>
            <p14:sldId id="874"/>
            <p14:sldId id="875"/>
            <p14:sldId id="876"/>
            <p14:sldId id="877"/>
            <p14:sldId id="878"/>
            <p14:sldId id="879"/>
            <p14:sldId id="880"/>
            <p14:sldId id="881"/>
            <p14:sldId id="882"/>
            <p14:sldId id="883"/>
            <p14:sldId id="884"/>
            <p14:sldId id="885"/>
            <p14:sldId id="886"/>
            <p14:sldId id="887"/>
            <p14:sldId id="888"/>
            <p14:sldId id="833"/>
            <p14:sldId id="78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7" autoAdjust="0"/>
    <p:restoredTop sz="95208" autoAdjust="0"/>
  </p:normalViewPr>
  <p:slideViewPr>
    <p:cSldViewPr snapToGrid="0">
      <p:cViewPr varScale="1">
        <p:scale>
          <a:sx n="85" d="100"/>
          <a:sy n="85" d="100"/>
        </p:scale>
        <p:origin x="456" y="48"/>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commentAuthors" Target="commentAuthors.xml"/><Relationship Id="rId68"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69"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 Id="rId7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a:t>
          </a:r>
          <a:r>
            <a:rPr lang="ar-EG" b="1" i="0" baseline="0" dirty="0"/>
            <a:t>ة</a:t>
          </a:r>
          <a:r>
            <a:rPr lang="ar-EG" b="1" dirty="0"/>
            <a:t> الثاني</a:t>
          </a:r>
        </a:p>
        <a:p>
          <a:r>
            <a:rPr lang="ar-EG" b="1" dirty="0"/>
            <a:t>خصائص وسمات الجريمة السيبرانية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dirty="0">
              <a:cs typeface="+mn-cs"/>
            </a:rPr>
            <a:t>محاور المحاضرة</a:t>
          </a:r>
          <a:endParaRPr lang="en-US" b="1" dirty="0">
            <a:cs typeface="+mn-cs"/>
          </a:endParaRPr>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الأسباب الرئيسية لإرتكاب الجريمة السيبرانية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01836" y="1769019"/>
          <a:ext cx="3096979"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a:t>
          </a:r>
          <a:r>
            <a:rPr lang="ar-EG" sz="2600" b="1" i="0" kern="1200" baseline="0" dirty="0"/>
            <a:t>ة</a:t>
          </a:r>
          <a:r>
            <a:rPr lang="ar-EG" sz="2600" b="1" kern="1200" dirty="0"/>
            <a:t> الثاني</a:t>
          </a:r>
        </a:p>
        <a:p>
          <a:pPr marL="0" lvl="0" indent="0" algn="ctr" defTabSz="1155700">
            <a:lnSpc>
              <a:spcPct val="90000"/>
            </a:lnSpc>
            <a:spcBef>
              <a:spcPct val="0"/>
            </a:spcBef>
            <a:spcAft>
              <a:spcPct val="35000"/>
            </a:spcAft>
            <a:buNone/>
          </a:pPr>
          <a:r>
            <a:rPr lang="ar-EG" sz="2600" b="1" kern="1200" dirty="0"/>
            <a:t>خصائص وسمات الجريمة السيبرانية</a:t>
          </a:r>
          <a:endParaRPr lang="en-US" sz="2600" b="1" kern="1200" dirty="0"/>
        </a:p>
      </dsp:txBody>
      <dsp:txXfrm>
        <a:off x="-275359" y="1853537"/>
        <a:ext cx="2905549" cy="1865011"/>
      </dsp:txXfrm>
    </dsp:sp>
    <dsp:sp modelId="{0F5B6810-EEFC-4D69-BAE8-DC6E1811565C}">
      <dsp:nvSpPr>
        <dsp:cNvPr id="0" name=""/>
        <dsp:cNvSpPr/>
      </dsp:nvSpPr>
      <dsp:spPr>
        <a:xfrm>
          <a:off x="2677942" y="40687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i="0" kern="1200" baseline="0" dirty="0">
              <a:cs typeface="+mn-cs"/>
            </a:rPr>
            <a:t>محاور المحاضرة</a:t>
          </a:r>
          <a:endParaRPr lang="en-US" sz="2600" b="1" kern="1200" dirty="0">
            <a:cs typeface="+mn-cs"/>
          </a:endParaRPr>
        </a:p>
      </dsp:txBody>
      <dsp:txXfrm>
        <a:off x="2751089" y="480022"/>
        <a:ext cx="2158966" cy="1425272"/>
      </dsp:txXfrm>
    </dsp:sp>
    <dsp:sp modelId="{49F6136C-486B-45B5-A6D5-60538B85068F}">
      <dsp:nvSpPr>
        <dsp:cNvPr id="0" name=""/>
        <dsp:cNvSpPr/>
      </dsp:nvSpPr>
      <dsp:spPr>
        <a:xfrm rot="2400000">
          <a:off x="5095705" y="1791658"/>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p>
        <a:p>
          <a:pPr marL="0" lvl="0" indent="0" algn="ctr" defTabSz="1155700">
            <a:lnSpc>
              <a:spcPct val="90000"/>
            </a:lnSpc>
            <a:spcBef>
              <a:spcPct val="0"/>
            </a:spcBef>
            <a:spcAft>
              <a:spcPct val="35000"/>
            </a:spcAft>
            <a:buNone/>
          </a:pPr>
          <a:r>
            <a:rPr lang="ar-EG" sz="2600" b="1" kern="1200" dirty="0"/>
            <a:t>الأسباب الرئيسية لإرتكاب الجريمة السيبرانية</a:t>
          </a:r>
          <a:endParaRPr lang="en-US" sz="2600" b="1" kern="1200" dirty="0"/>
        </a:p>
      </dsp:txBody>
      <dsp:txXfrm>
        <a:off x="5155023" y="1868844"/>
        <a:ext cx="2954914"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2/20/2024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4268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23664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23892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69310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35965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13490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977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45121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56446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71562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51644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02380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89396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33877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316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0981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95967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56315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2874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25960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81361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54443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12840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02870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4884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152907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22019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70319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09444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06759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86861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95937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34078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622533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72128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97120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70453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990711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69113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211249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39216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822547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417152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206211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560559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280331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06437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724055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96828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132812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912223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491668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630612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705688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311982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90042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883306" y="6139619"/>
            <a:ext cx="425388"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808622" y="6156295"/>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4.xml"/><Relationship Id="rId7" Type="http://schemas.openxmlformats.org/officeDocument/2006/relationships/diagramQuickStyle" Target="../diagrams/quickStyle1.xm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gif"/><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8.gif"/></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8.gi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9.gif"/></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7.gif"/></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13.gi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13.gif"/></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5.gif"/></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hyperlink" Target="http://www.eastlaws.com/" TargetMode="External"/><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8" Type="http://schemas.openxmlformats.org/officeDocument/2006/relationships/hyperlink" Target="https://gifer.com/en/gifs/cybercrime" TargetMode="External"/><Relationship Id="rId13" Type="http://schemas.openxmlformats.org/officeDocument/2006/relationships/hyperlink" Target="https://sotor.com/" TargetMode="External"/><Relationship Id="rId3" Type="http://schemas.openxmlformats.org/officeDocument/2006/relationships/notesSlide" Target="../notesSlides/notesSlide57.xml"/><Relationship Id="rId7" Type="http://schemas.openxmlformats.org/officeDocument/2006/relationships/hyperlink" Target="https://www.google.com/" TargetMode="External"/><Relationship Id="rId12" Type="http://schemas.openxmlformats.org/officeDocument/2006/relationships/hyperlink" Target="https://www.csoonline.com/article/573811/most-hackers-need-5-hours-or-less-to-break-into-enterprise-environments.html" TargetMode="External"/><Relationship Id="rId2" Type="http://schemas.openxmlformats.org/officeDocument/2006/relationships/slideLayout" Target="../slideLayouts/slideLayout1.xml"/><Relationship Id="rId1" Type="http://schemas.openxmlformats.org/officeDocument/2006/relationships/tags" Target="../tags/tag11.xml"/><Relationship Id="rId6" Type="http://schemas.openxmlformats.org/officeDocument/2006/relationships/hyperlink" Target="https://arewatalent.com/the-beginners-guide-to-understanding-what-cybersecurity-is/" TargetMode="External"/><Relationship Id="rId11" Type="http://schemas.openxmlformats.org/officeDocument/2006/relationships/hyperlink" Target="https://www.eff.org/" TargetMode="External"/><Relationship Id="rId5" Type="http://schemas.openxmlformats.org/officeDocument/2006/relationships/hyperlink" Target="https://adcy.io/viewing-a-gif-in-microsoft-teams-allows-hackers-to-takeover-accounts/" TargetMode="External"/><Relationship Id="rId10" Type="http://schemas.openxmlformats.org/officeDocument/2006/relationships/hyperlink" Target="https://pinjarirehan.medium.com/transform-your-it-strategy-the-eye-opening-insights-from-hackers-53ad493eafb8" TargetMode="External"/><Relationship Id="rId4" Type="http://schemas.openxmlformats.org/officeDocument/2006/relationships/hyperlink" Target="http://www.indianmediacouncil.in/" TargetMode="External"/><Relationship Id="rId9" Type="http://schemas.openxmlformats.org/officeDocument/2006/relationships/hyperlink" Target="https://gifer.com/en/gifs/searching#google_vignette" TargetMode="External"/><Relationship Id="rId14" Type="http://schemas.openxmlformats.org/officeDocument/2006/relationships/hyperlink" Target="https://officialdvius.medium.com/" TargetMode="External"/></Relationships>
</file>

<file path=ppt/slides/_rels/slide58.xml.rels><?xml version="1.0" encoding="UTF-8" standalone="yes"?>
<Relationships xmlns="http://schemas.openxmlformats.org/package/2006/relationships"><Relationship Id="rId3" Type="http://schemas.openxmlformats.org/officeDocument/2006/relationships/audio" Target="../media/media1.m4a"/><Relationship Id="rId7" Type="http://schemas.openxmlformats.org/officeDocument/2006/relationships/image" Target="../media/image16.png"/><Relationship Id="rId2" Type="http://schemas.microsoft.com/office/2007/relationships/media" Target="../media/media1.m4a"/><Relationship Id="rId1" Type="http://schemas.openxmlformats.org/officeDocument/2006/relationships/tags" Target="../tags/tag12.xml"/><Relationship Id="rId6" Type="http://schemas.openxmlformats.org/officeDocument/2006/relationships/image" Target="../media/image15.gif"/><Relationship Id="rId5" Type="http://schemas.openxmlformats.org/officeDocument/2006/relationships/notesSlide" Target="../notesSlides/notesSlide58.xml"/><Relationship Id="rId4"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13.xml"/><Relationship Id="rId7" Type="http://schemas.openxmlformats.org/officeDocument/2006/relationships/image" Target="../media/image20.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9.svg"/><Relationship Id="rId5" Type="http://schemas.openxmlformats.org/officeDocument/2006/relationships/image" Target="../media/image18.png"/><Relationship Id="rId10" Type="http://schemas.openxmlformats.org/officeDocument/2006/relationships/image" Target="../media/image16.png"/><Relationship Id="rId4" Type="http://schemas.openxmlformats.org/officeDocument/2006/relationships/image" Target="../media/image17.jpeg"/><Relationship Id="rId9"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7474411" y="5653093"/>
            <a:ext cx="4314177" cy="82839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الأسباب الرئيسية لإرتكاب الجريمة السيبرانية وخصائصها </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الرابعة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1" name="Picture 2" descr="Cybercrime has cost organisations and individuals over $ 4 billion in 2020  - IT Security Guru">
            <a:extLst>
              <a:ext uri="{FF2B5EF4-FFF2-40B4-BE49-F238E27FC236}">
                <a16:creationId xmlns:a16="http://schemas.microsoft.com/office/drawing/2014/main" id="{69EE8B08-3F78-49A0-9E23-A142F622D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63841"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Viewing a GIF in Microsoft Teams allows hackers to Takeover Accounts –  Advanced Cybersecurity Experts">
            <a:extLst>
              <a:ext uri="{FF2B5EF4-FFF2-40B4-BE49-F238E27FC236}">
                <a16:creationId xmlns:a16="http://schemas.microsoft.com/office/drawing/2014/main" id="{276C83A0-D028-400E-8E53-B7C4CB1250D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24635" y="1504421"/>
            <a:ext cx="8982636" cy="3892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041869" y="5082584"/>
            <a:ext cx="7189694" cy="1066800"/>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2800" b="1" dirty="0">
                <a:solidFill>
                  <a:srgbClr val="FF0000"/>
                </a:solidFill>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rPr>
              <a:t>ربط </a:t>
            </a:r>
            <a:r>
              <a:rPr lang="ar-EG" sz="2800" b="1" dirty="0">
                <a:solidFill>
                  <a:schemeClr val="tx1"/>
                </a:solidFill>
                <a:latin typeface="Times New Roman" panose="02020603050405020304" pitchFamily="18" charset="0"/>
                <a:ea typeface="Calibri" panose="020F0502020204030204" pitchFamily="34" charset="0"/>
              </a:rPr>
              <a:t>ما سبق بالمحاضرة الحالية</a:t>
            </a:r>
            <a:endParaRPr kumimoji="0" lang="ar-EG" sz="2800" b="1" i="0" u="none" strike="noStrike" kern="1200" cap="none" spc="0" normalizeH="0" baseline="0" noProof="0" dirty="0">
              <a:ln>
                <a:noFill/>
              </a:ln>
              <a:solidFill>
                <a:schemeClr val="tx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B2078650-1283-4A46-8C46-F86D60A65246}"/>
              </a:ext>
            </a:extLst>
          </p:cNvPr>
          <p:cNvSpPr>
            <a:spLocks noGrp="1"/>
          </p:cNvSpPr>
          <p:nvPr>
            <p:ph type="sldNum" sz="quarter" idx="12"/>
          </p:nvPr>
        </p:nvSpPr>
        <p:spPr/>
        <p:txBody>
          <a:bodyPr/>
          <a:lstStyle/>
          <a:p>
            <a:fld id="{F7542ADD-394E-41F3-B704-951748884AEE}" type="slidenum">
              <a:rPr lang="en-US" smtClean="0"/>
              <a:t>2</a:t>
            </a:fld>
            <a:endParaRPr lang="en-US" dirty="0"/>
          </a:p>
        </p:txBody>
      </p:sp>
    </p:spTree>
    <p:custDataLst>
      <p:tags r:id="rId1"/>
    </p:custDataLst>
    <p:extLst>
      <p:ext uri="{BB962C8B-B14F-4D97-AF65-F5344CB8AC3E}">
        <p14:creationId xmlns:p14="http://schemas.microsoft.com/office/powerpoint/2010/main" val="418167527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23816" y="102348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24982"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170" name="Picture 2" descr="The Beginner's Guide to Understanding What CyberSecurity Is">
            <a:extLst>
              <a:ext uri="{FF2B5EF4-FFF2-40B4-BE49-F238E27FC236}">
                <a16:creationId xmlns:a16="http://schemas.microsoft.com/office/drawing/2014/main" id="{F254796A-8DDF-40F9-A859-7F3895411AF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54974" y="1355830"/>
            <a:ext cx="9163421" cy="41463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146143" y="4598894"/>
            <a:ext cx="4631174" cy="547169"/>
          </a:xfrm>
          <a:prstGeom prst="ellipse">
            <a:avLst/>
          </a:prstGeom>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rPr>
              <a:t>تمهيد وتقسيم :</a:t>
            </a:r>
            <a:endParaRPr kumimoji="0" lang="ar-EG" sz="32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2" name="Slide Number Placeholder 1">
            <a:extLst>
              <a:ext uri="{FF2B5EF4-FFF2-40B4-BE49-F238E27FC236}">
                <a16:creationId xmlns:a16="http://schemas.microsoft.com/office/drawing/2014/main" id="{2D3C05BD-9F7F-4079-87F5-81B1BAA9BE6F}"/>
              </a:ext>
            </a:extLst>
          </p:cNvPr>
          <p:cNvSpPr>
            <a:spLocks noGrp="1"/>
          </p:cNvSpPr>
          <p:nvPr>
            <p:ph type="sldNum" sz="quarter" idx="12"/>
          </p:nvPr>
        </p:nvSpPr>
        <p:spPr/>
        <p:txBody>
          <a:bodyPr/>
          <a:lstStyle/>
          <a:p>
            <a:fld id="{F7542ADD-394E-41F3-B704-951748884AEE}" type="slidenum">
              <a:rPr lang="en-US" smtClean="0"/>
              <a:t>3</a:t>
            </a:fld>
            <a:endParaRPr lang="en-US" dirty="0"/>
          </a:p>
        </p:txBody>
      </p:sp>
    </p:spTree>
    <p:custDataLst>
      <p:tags r:id="rId1"/>
    </p:custDataLst>
    <p:extLst>
      <p:ext uri="{BB962C8B-B14F-4D97-AF65-F5344CB8AC3E}">
        <p14:creationId xmlns:p14="http://schemas.microsoft.com/office/powerpoint/2010/main" val="1254366946"/>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3" y="1228499"/>
            <a:ext cx="9352347" cy="4420005"/>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pic>
        <p:nvPicPr>
          <p:cNvPr id="1028" name="Picture 4" descr="Edna se recarga | Technology wallpaper, Background ppt, Glitch gif">
            <a:extLst>
              <a:ext uri="{FF2B5EF4-FFF2-40B4-BE49-F238E27FC236}">
                <a16:creationId xmlns:a16="http://schemas.microsoft.com/office/drawing/2014/main" id="{3DD9B006-5464-40CC-9C98-CBAF457B027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7331" y="1241606"/>
            <a:ext cx="9126070" cy="43296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3902745573"/>
              </p:ext>
            </p:extLst>
          </p:nvPr>
        </p:nvGraphicFramePr>
        <p:xfrm>
          <a:off x="2788024" y="952843"/>
          <a:ext cx="7529782" cy="446183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 name="Slide Number Placeholder 2">
            <a:extLst>
              <a:ext uri="{FF2B5EF4-FFF2-40B4-BE49-F238E27FC236}">
                <a16:creationId xmlns:a16="http://schemas.microsoft.com/office/drawing/2014/main" id="{36A3CDFF-0BF9-4A92-B23C-5BAC675B7751}"/>
              </a:ext>
            </a:extLst>
          </p:cNvPr>
          <p:cNvSpPr>
            <a:spLocks noGrp="1"/>
          </p:cNvSpPr>
          <p:nvPr>
            <p:ph type="sldNum" sz="quarter" idx="12"/>
          </p:nvPr>
        </p:nvSpPr>
        <p:spPr/>
        <p:txBody>
          <a:bodyPr/>
          <a:lstStyle/>
          <a:p>
            <a:fld id="{F7542ADD-394E-41F3-B704-951748884AEE}" type="slidenum">
              <a:rPr lang="en-US" smtClean="0"/>
              <a:t>4</a:t>
            </a:fld>
            <a:endParaRPr lang="en-US" dirty="0"/>
          </a:p>
        </p:txBody>
      </p:sp>
    </p:spTree>
    <p:custDataLst>
      <p:tags r:id="rId1"/>
    </p:custDataLst>
    <p:extLst>
      <p:ext uri="{BB962C8B-B14F-4D97-AF65-F5344CB8AC3E}">
        <p14:creationId xmlns:p14="http://schemas.microsoft.com/office/powerpoint/2010/main" val="3840238148"/>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Rounded Rectangle 5">
            <a:extLst>
              <a:ext uri="{FF2B5EF4-FFF2-40B4-BE49-F238E27FC236}">
                <a16:creationId xmlns:a16="http://schemas.microsoft.com/office/drawing/2014/main" id="{34141C60-7ED5-444A-955C-7D0F81403266}"/>
              </a:ext>
            </a:extLst>
          </p:cNvPr>
          <p:cNvSpPr/>
          <p:nvPr/>
        </p:nvSpPr>
        <p:spPr>
          <a:xfrm>
            <a:off x="4423655" y="1428065"/>
            <a:ext cx="3882759" cy="84603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chemeClr val="tx2">
                    <a:lumMod val="75000"/>
                  </a:schemeClr>
                </a:solidFill>
                <a:latin typeface="Cascadia Code" panose="020B0609020000020004" pitchFamily="49" charset="0"/>
                <a:ea typeface="Cascadia Code" panose="020B0609020000020004" pitchFamily="49" charset="0"/>
              </a:rPr>
              <a:t>عناصر المحاضرة</a:t>
            </a:r>
          </a:p>
        </p:txBody>
      </p:sp>
      <p:sp>
        <p:nvSpPr>
          <p:cNvPr id="2" name="TextBox 1">
            <a:extLst>
              <a:ext uri="{FF2B5EF4-FFF2-40B4-BE49-F238E27FC236}">
                <a16:creationId xmlns:a16="http://schemas.microsoft.com/office/drawing/2014/main" id="{E6B69DA7-4B21-4FAF-ACA6-247A1791CF71}"/>
              </a:ext>
            </a:extLst>
          </p:cNvPr>
          <p:cNvSpPr txBox="1"/>
          <p:nvPr/>
        </p:nvSpPr>
        <p:spPr>
          <a:xfrm>
            <a:off x="4078940" y="2371250"/>
            <a:ext cx="6589059" cy="2731773"/>
          </a:xfrm>
          <a:prstGeom prst="rect">
            <a:avLst/>
          </a:prstGeom>
          <a:noFill/>
        </p:spPr>
        <p:txBody>
          <a:bodyPr wrap="square" rtlCol="0">
            <a:spAutoFit/>
          </a:bodyPr>
          <a:lstStyle/>
          <a:p>
            <a:pPr algn="r" rtl="1">
              <a:lnSpc>
                <a:spcPct val="107000"/>
              </a:lnSpc>
              <a:spcAft>
                <a:spcPts val="500"/>
              </a:spcAft>
            </a:pPr>
            <a:r>
              <a:rPr lang="ar-EG" b="1" dirty="0">
                <a:solidFill>
                  <a:srgbClr val="FF0000"/>
                </a:solidFill>
                <a:latin typeface="Calibri" panose="020F0502020204030204" pitchFamily="34" charset="0"/>
                <a:ea typeface="Calibri" panose="020F0502020204030204" pitchFamily="34" charset="0"/>
              </a:rPr>
              <a:t>المحور الأول: الأسباب الرئيسية لارتكاب الجرائم السيبرانية:</a:t>
            </a:r>
          </a:p>
          <a:p>
            <a:pPr algn="r" rtl="1">
              <a:lnSpc>
                <a:spcPct val="107000"/>
              </a:lnSpc>
              <a:spcAft>
                <a:spcPts val="500"/>
              </a:spcAft>
            </a:pPr>
            <a:endParaRPr lang="en-US" dirty="0">
              <a:latin typeface="Times New Roman" panose="02020603050405020304" pitchFamily="18" charset="0"/>
              <a:ea typeface="Times New Roman" panose="02020603050405020304" pitchFamily="18" charset="0"/>
            </a:endParaRPr>
          </a:p>
          <a:p>
            <a:pPr algn="r" rtl="1"/>
            <a:r>
              <a:rPr lang="ar-IQ" b="1" dirty="0">
                <a:solidFill>
                  <a:srgbClr val="44546A"/>
                </a:solidFill>
                <a:latin typeface="Times New Roman" panose="02020603050405020304" pitchFamily="18" charset="0"/>
                <a:ea typeface="Calibri" panose="020F0502020204030204" pitchFamily="34" charset="0"/>
              </a:rPr>
              <a:t>أولا : أسباب الجريمة السيبرانية على المستوى الفردي:</a:t>
            </a:r>
            <a:endParaRPr lang="en-US" dirty="0">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solidFill>
                  <a:srgbClr val="0D0D0D"/>
                </a:solidFill>
                <a:latin typeface="Times New Roman" panose="02020603050405020304" pitchFamily="18" charset="0"/>
                <a:ea typeface="Calibri" panose="020F0502020204030204" pitchFamily="34" charset="0"/>
              </a:rPr>
              <a:t>الفرصة.</a:t>
            </a:r>
            <a:endParaRPr lang="en-US" dirty="0">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solidFill>
                  <a:srgbClr val="0D0D0D"/>
                </a:solidFill>
                <a:latin typeface="Times New Roman" panose="02020603050405020304" pitchFamily="18" charset="0"/>
                <a:ea typeface="Calibri" panose="020F0502020204030204" pitchFamily="34" charset="0"/>
              </a:rPr>
              <a:t>النشاط الروتيني.</a:t>
            </a:r>
            <a:endParaRPr lang="en-US" dirty="0">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solidFill>
                  <a:srgbClr val="0D0D0D"/>
                </a:solidFill>
                <a:latin typeface="Times New Roman" panose="02020603050405020304" pitchFamily="18" charset="0"/>
                <a:ea typeface="Calibri" panose="020F0502020204030204" pitchFamily="34" charset="0"/>
              </a:rPr>
              <a:t>الدوافع النفسية.</a:t>
            </a:r>
            <a:endParaRPr lang="en-US" dirty="0">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solidFill>
                  <a:srgbClr val="0D0D0D"/>
                </a:solidFill>
                <a:latin typeface="Times New Roman" panose="02020603050405020304" pitchFamily="18" charset="0"/>
                <a:ea typeface="Calibri" panose="020F0502020204030204" pitchFamily="34" charset="0"/>
              </a:rPr>
              <a:t>الدوافع العقائدية والسياسية والعنصرية.</a:t>
            </a:r>
            <a:endParaRPr lang="en-US" dirty="0">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solidFill>
                  <a:srgbClr val="0D0D0D"/>
                </a:solidFill>
                <a:latin typeface="Times New Roman" panose="02020603050405020304" pitchFamily="18" charset="0"/>
                <a:ea typeface="Calibri" panose="020F0502020204030204" pitchFamily="34" charset="0"/>
              </a:rPr>
              <a:t>الدوافع الشخصية.</a:t>
            </a:r>
            <a:endParaRPr lang="en-US" dirty="0">
              <a:latin typeface="Times New Roman" panose="02020603050405020304" pitchFamily="18" charset="0"/>
              <a:ea typeface="Times New Roman" panose="02020603050405020304" pitchFamily="18" charset="0"/>
            </a:endParaRPr>
          </a:p>
        </p:txBody>
      </p:sp>
      <p:pic>
        <p:nvPicPr>
          <p:cNvPr id="1026" name="Picture 2" descr="Searching GIFs - Get the best gif on GIFER">
            <a:extLst>
              <a:ext uri="{FF2B5EF4-FFF2-40B4-BE49-F238E27FC236}">
                <a16:creationId xmlns:a16="http://schemas.microsoft.com/office/drawing/2014/main" id="{080E5B72-D70B-43E3-B153-B332121AA4C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37641" y="2932916"/>
            <a:ext cx="3068662" cy="25941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A264BF40-1600-4836-9D34-C00EC20B4E4C}"/>
              </a:ext>
            </a:extLst>
          </p:cNvPr>
          <p:cNvSpPr>
            <a:spLocks noGrp="1"/>
          </p:cNvSpPr>
          <p:nvPr>
            <p:ph type="sldNum" sz="quarter" idx="12"/>
          </p:nvPr>
        </p:nvSpPr>
        <p:spPr/>
        <p:txBody>
          <a:bodyPr/>
          <a:lstStyle/>
          <a:p>
            <a:fld id="{F7542ADD-394E-41F3-B704-951748884AEE}" type="slidenum">
              <a:rPr lang="en-US" smtClean="0"/>
              <a:t>5</a:t>
            </a:fld>
            <a:endParaRPr lang="en-US" dirty="0"/>
          </a:p>
        </p:txBody>
      </p:sp>
    </p:spTree>
    <p:custDataLst>
      <p:tags r:id="rId1"/>
    </p:custDataLst>
    <p:extLst>
      <p:ext uri="{BB962C8B-B14F-4D97-AF65-F5344CB8AC3E}">
        <p14:creationId xmlns:p14="http://schemas.microsoft.com/office/powerpoint/2010/main" val="1246976758"/>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68273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91920" y="1317812"/>
            <a:ext cx="9603906" cy="4715435"/>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Rounded Rectangle 5">
            <a:extLst>
              <a:ext uri="{FF2B5EF4-FFF2-40B4-BE49-F238E27FC236}">
                <a16:creationId xmlns:a16="http://schemas.microsoft.com/office/drawing/2014/main" id="{34141C60-7ED5-444A-955C-7D0F81403266}"/>
              </a:ext>
            </a:extLst>
          </p:cNvPr>
          <p:cNvSpPr/>
          <p:nvPr/>
        </p:nvSpPr>
        <p:spPr>
          <a:xfrm>
            <a:off x="4432619" y="1472921"/>
            <a:ext cx="3882759" cy="60976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44546A">
                    <a:lumMod val="75000"/>
                  </a:srgbClr>
                </a:solidFill>
                <a:effectLst/>
                <a:uLnTx/>
                <a:uFillTx/>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2" name="TextBox 1">
            <a:extLst>
              <a:ext uri="{FF2B5EF4-FFF2-40B4-BE49-F238E27FC236}">
                <a16:creationId xmlns:a16="http://schemas.microsoft.com/office/drawing/2014/main" id="{E6B69DA7-4B21-4FAF-ACA6-247A1791CF71}"/>
              </a:ext>
            </a:extLst>
          </p:cNvPr>
          <p:cNvSpPr txBox="1"/>
          <p:nvPr/>
        </p:nvSpPr>
        <p:spPr>
          <a:xfrm>
            <a:off x="3732505" y="2231825"/>
            <a:ext cx="6807040" cy="3652282"/>
          </a:xfrm>
          <a:prstGeom prst="rect">
            <a:avLst/>
          </a:prstGeom>
          <a:noFill/>
        </p:spPr>
        <p:txBody>
          <a:bodyPr wrap="square" rtlCol="0">
            <a:spAutoFit/>
          </a:bodyPr>
          <a:lstStyle/>
          <a:p>
            <a:pPr algn="r" rtl="1"/>
            <a:r>
              <a:rPr lang="ar-IQ" b="1" dirty="0">
                <a:solidFill>
                  <a:srgbClr val="FF0000"/>
                </a:solidFill>
                <a:ea typeface="Calibri" panose="020F0502020204030204" pitchFamily="34" charset="0"/>
              </a:rPr>
              <a:t>ثانيا: أسباب الجريمة السيبرانية على المستوى المجتمعي:</a:t>
            </a:r>
            <a:endParaRPr lang="en-US" b="1" dirty="0">
              <a:solidFill>
                <a:srgbClr val="FF0000"/>
              </a:solidFill>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ea typeface="Calibri" panose="020F0502020204030204" pitchFamily="34" charset="0"/>
              </a:rPr>
              <a:t>التحضر.</a:t>
            </a:r>
            <a:endParaRPr lang="en-US" b="1"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ea typeface="Calibri" panose="020F0502020204030204" pitchFamily="34" charset="0"/>
              </a:rPr>
              <a:t>البطالة.</a:t>
            </a:r>
            <a:endParaRPr lang="en-US" b="1"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ea typeface="Calibri" panose="020F0502020204030204" pitchFamily="34" charset="0"/>
              </a:rPr>
              <a:t>الضغوط العامة.</a:t>
            </a:r>
            <a:endParaRPr lang="en-US" b="1"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solidFill>
                  <a:srgbClr val="0D0D0D"/>
                </a:solidFill>
                <a:ea typeface="Calibri" panose="020F0502020204030204" pitchFamily="34" charset="0"/>
              </a:rPr>
              <a:t>البحث عن الثراء السريع.</a:t>
            </a:r>
            <a:endParaRPr lang="en-US" b="1"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ea typeface="Calibri" panose="020F0502020204030204" pitchFamily="34" charset="0"/>
              </a:rPr>
              <a:t>ضعف إنفاذ القانون وتطبيقه في الجريمة السيبرانية : </a:t>
            </a:r>
            <a:endParaRPr lang="en-US" b="1" dirty="0">
              <a:ea typeface="Times New Roman" panose="02020603050405020304" pitchFamily="18" charset="0"/>
            </a:endParaRPr>
          </a:p>
          <a:p>
            <a:pPr algn="r" rtl="1"/>
            <a:r>
              <a:rPr lang="ar-IQ" b="1" dirty="0">
                <a:solidFill>
                  <a:srgbClr val="FF0000"/>
                </a:solidFill>
                <a:ea typeface="Calibri" panose="020F0502020204030204" pitchFamily="34" charset="0"/>
              </a:rPr>
              <a:t>ثالثا: أسباب الجريمة السيبرانية على المستوى الكوني:</a:t>
            </a:r>
            <a:endParaRPr lang="en-US" b="1" dirty="0">
              <a:solidFill>
                <a:srgbClr val="FF0000"/>
              </a:solidFill>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ea typeface="Calibri" panose="020F0502020204030204" pitchFamily="34" charset="0"/>
              </a:rPr>
              <a:t>التحول للمجتمع الرقمي.</a:t>
            </a:r>
            <a:endParaRPr lang="en-US" b="1"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ea typeface="Calibri" panose="020F0502020204030204" pitchFamily="34" charset="0"/>
              </a:rPr>
              <a:t>العولمة.</a:t>
            </a:r>
            <a:endParaRPr lang="en-US" b="1"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b="1" dirty="0">
                <a:ea typeface="Calibri" panose="020F0502020204030204" pitchFamily="34" charset="0"/>
              </a:rPr>
              <a:t>إنكشاف البنية التحتية المعلوماتية الكونية.  </a:t>
            </a:r>
            <a:endParaRPr lang="en-US" b="1" dirty="0">
              <a:ea typeface="Times New Roman" panose="02020603050405020304" pitchFamily="18" charset="0"/>
            </a:endParaRPr>
          </a:p>
          <a:p>
            <a:pPr algn="r" rtl="1"/>
            <a:r>
              <a:rPr lang="ar-IQ" b="1" dirty="0">
                <a:solidFill>
                  <a:srgbClr val="FF0000"/>
                </a:solidFill>
                <a:ea typeface="Calibri" panose="020F0502020204030204" pitchFamily="34" charset="0"/>
              </a:rPr>
              <a:t>رابعا: أسباب تتعلق بخصائص وسمات الجريمة ال</a:t>
            </a:r>
            <a:r>
              <a:rPr lang="ar-EG" b="1" dirty="0">
                <a:solidFill>
                  <a:srgbClr val="FF0000"/>
                </a:solidFill>
                <a:ea typeface="Calibri" panose="020F0502020204030204" pitchFamily="34" charset="0"/>
              </a:rPr>
              <a:t>سيبرانية:</a:t>
            </a:r>
            <a:endParaRPr lang="en-US" b="1" dirty="0">
              <a:solidFill>
                <a:srgbClr val="FF0000"/>
              </a:solidFill>
              <a:ea typeface="Times New Roman" panose="02020603050405020304" pitchFamily="18" charset="0"/>
            </a:endParaRPr>
          </a:p>
        </p:txBody>
      </p:sp>
      <p:pic>
        <p:nvPicPr>
          <p:cNvPr id="10" name="Picture 2" descr="Searching GIFs - Get the best gif on GIFER">
            <a:extLst>
              <a:ext uri="{FF2B5EF4-FFF2-40B4-BE49-F238E27FC236}">
                <a16:creationId xmlns:a16="http://schemas.microsoft.com/office/drawing/2014/main" id="{381695C6-822C-422C-9BE6-8F4760D182D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76276" y="2518247"/>
            <a:ext cx="3068662" cy="30794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ACBBD07B-D022-401B-8E8D-6102D08B60A4}"/>
              </a:ext>
            </a:extLst>
          </p:cNvPr>
          <p:cNvSpPr>
            <a:spLocks noGrp="1"/>
          </p:cNvSpPr>
          <p:nvPr>
            <p:ph type="sldNum" sz="quarter" idx="12"/>
          </p:nvPr>
        </p:nvSpPr>
        <p:spPr/>
        <p:txBody>
          <a:bodyPr/>
          <a:lstStyle/>
          <a:p>
            <a:fld id="{F7542ADD-394E-41F3-B704-951748884AEE}" type="slidenum">
              <a:rPr lang="en-US" smtClean="0"/>
              <a:t>6</a:t>
            </a:fld>
            <a:endParaRPr lang="en-US" dirty="0"/>
          </a:p>
        </p:txBody>
      </p:sp>
    </p:spTree>
    <p:custDataLst>
      <p:tags r:id="rId1"/>
    </p:custDataLst>
    <p:extLst>
      <p:ext uri="{BB962C8B-B14F-4D97-AF65-F5344CB8AC3E}">
        <p14:creationId xmlns:p14="http://schemas.microsoft.com/office/powerpoint/2010/main" val="3709071397"/>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699247"/>
            <a:ext cx="4128422" cy="540571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2560" y="952843"/>
            <a:ext cx="9563266" cy="4952309"/>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2" name="TextBox 1">
            <a:extLst>
              <a:ext uri="{FF2B5EF4-FFF2-40B4-BE49-F238E27FC236}">
                <a16:creationId xmlns:a16="http://schemas.microsoft.com/office/drawing/2014/main" id="{E6B69DA7-4B21-4FAF-ACA6-247A1791CF71}"/>
              </a:ext>
            </a:extLst>
          </p:cNvPr>
          <p:cNvSpPr txBox="1"/>
          <p:nvPr/>
        </p:nvSpPr>
        <p:spPr>
          <a:xfrm>
            <a:off x="1313284" y="1100509"/>
            <a:ext cx="9345750" cy="4739759"/>
          </a:xfrm>
          <a:prstGeom prst="rect">
            <a:avLst/>
          </a:prstGeom>
          <a:noFill/>
        </p:spPr>
        <p:txBody>
          <a:bodyPr wrap="square" rtlCol="0">
            <a:spAutoFit/>
          </a:bodyPr>
          <a:lstStyle/>
          <a:p>
            <a:pPr algn="r" rtl="1"/>
            <a:r>
              <a:rPr lang="ar-IQ" b="1" dirty="0">
                <a:solidFill>
                  <a:srgbClr val="FF0000"/>
                </a:solidFill>
                <a:latin typeface="Times New Roman" panose="02020603050405020304" pitchFamily="18" charset="0"/>
                <a:ea typeface="Calibri" panose="020F0502020204030204" pitchFamily="34" charset="0"/>
              </a:rPr>
              <a:t>المحور الثاني : خصائص وسمات الجرائم السيبرانية: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سرعة التنفيذ.</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القيمة والديمومة.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سرعة التطور في إرتكاب الجريمة السيبرانية.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التنفيذ عن بعد.</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خفاء الجريمة.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إحجام المجني عليهم عن الإبلاغ.</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جاذبية الجريمة السيبرانية والشغف بها.</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جرائم ناعمة.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غياب المفهوم العام.</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صعوبة إثباتها.</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التلوث الثقافي.</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b="1" dirty="0">
                <a:latin typeface="Times New Roman" panose="02020603050405020304" pitchFamily="18" charset="0"/>
                <a:ea typeface="Calibri" panose="020F0502020204030204" pitchFamily="34" charset="0"/>
              </a:rPr>
              <a:t>المؤثرات الخارجية.</a:t>
            </a:r>
            <a:r>
              <a:rPr lang="ar-EG" dirty="0">
                <a:latin typeface="Times New Roman" panose="02020603050405020304" pitchFamily="18" charset="0"/>
                <a:ea typeface="Calibri" panose="020F0502020204030204" pitchFamily="34" charset="0"/>
              </a:rPr>
              <a:t>                    </a:t>
            </a:r>
            <a:r>
              <a:rPr lang="ar-EG" b="1" dirty="0">
                <a:latin typeface="Times New Roman" panose="02020603050405020304" pitchFamily="18" charset="0"/>
                <a:ea typeface="Calibri" panose="020F0502020204030204" pitchFamily="34" charset="0"/>
              </a:rPr>
              <a:t>13</a:t>
            </a:r>
            <a:r>
              <a:rPr lang="ar-EG" dirty="0">
                <a:latin typeface="Times New Roman" panose="02020603050405020304" pitchFamily="18" charset="0"/>
                <a:ea typeface="Calibri" panose="020F0502020204030204" pitchFamily="34" charset="0"/>
              </a:rPr>
              <a:t>.  </a:t>
            </a:r>
            <a:r>
              <a:rPr lang="ar-IQ" b="1" dirty="0">
                <a:latin typeface="Times New Roman" panose="02020603050405020304" pitchFamily="18" charset="0"/>
                <a:ea typeface="Calibri" panose="020F0502020204030204" pitchFamily="34" charset="0"/>
              </a:rPr>
              <a:t>التعاون والتواطؤ للإضرار بالغير.</a:t>
            </a:r>
            <a:r>
              <a:rPr lang="en-US" b="1" dirty="0">
                <a:latin typeface="Times New Roman" panose="02020603050405020304" pitchFamily="18" charset="0"/>
                <a:ea typeface="Calibri" panose="020F0502020204030204" pitchFamily="34" charset="0"/>
              </a:rPr>
              <a:t>  </a:t>
            </a:r>
            <a:r>
              <a:rPr lang="ar-EG" b="1" dirty="0">
                <a:latin typeface="Times New Roman" panose="02020603050405020304" pitchFamily="18" charset="0"/>
                <a:ea typeface="Calibri" panose="020F0502020204030204" pitchFamily="34" charset="0"/>
              </a:rPr>
              <a:t> </a:t>
            </a:r>
          </a:p>
          <a:p>
            <a:pPr marR="0" lvl="0" algn="just" rtl="1">
              <a:spcBef>
                <a:spcPts val="0"/>
              </a:spcBef>
              <a:spcAft>
                <a:spcPts val="500"/>
              </a:spcAft>
            </a:pPr>
            <a:r>
              <a:rPr lang="ar-EG" b="1" dirty="0">
                <a:latin typeface="Times New Roman" panose="02020603050405020304" pitchFamily="18" charset="0"/>
                <a:ea typeface="Calibri" panose="020F0502020204030204" pitchFamily="34" charset="0"/>
              </a:rPr>
              <a:t>14. </a:t>
            </a:r>
            <a:r>
              <a:rPr lang="ar-IQ" b="1" dirty="0">
                <a:solidFill>
                  <a:prstClr val="black"/>
                </a:solidFill>
                <a:latin typeface="Times New Roman" panose="02020603050405020304" pitchFamily="18" charset="0"/>
                <a:ea typeface="Calibri" panose="020F0502020204030204" pitchFamily="34" charset="0"/>
              </a:rPr>
              <a:t>أسباب خاصة بالمنشأة.</a:t>
            </a:r>
            <a:r>
              <a:rPr lang="ar-EG" b="1" dirty="0">
                <a:solidFill>
                  <a:prstClr val="black"/>
                </a:solidFill>
                <a:latin typeface="Times New Roman" panose="02020603050405020304" pitchFamily="18" charset="0"/>
                <a:ea typeface="Calibri" panose="020F0502020204030204" pitchFamily="34" charset="0"/>
              </a:rPr>
              <a:t>               15. عالمية الجرائم السيبرانية.</a:t>
            </a:r>
            <a:endParaRPr lang="en-US" dirty="0">
              <a:solidFill>
                <a:prstClr val="black"/>
              </a:solidFill>
              <a:latin typeface="Times New Roman" panose="02020603050405020304" pitchFamily="18" charset="0"/>
              <a:ea typeface="Times New Roman" panose="02020603050405020304" pitchFamily="18" charset="0"/>
            </a:endParaRPr>
          </a:p>
        </p:txBody>
      </p:sp>
      <p:pic>
        <p:nvPicPr>
          <p:cNvPr id="7" name="Picture 2" descr="Cybercrime GIFs - Get the best gif on GIFER">
            <a:extLst>
              <a:ext uri="{FF2B5EF4-FFF2-40B4-BE49-F238E27FC236}">
                <a16:creationId xmlns:a16="http://schemas.microsoft.com/office/drawing/2014/main" id="{C18A4A87-61A1-4F58-A075-EAE2A81575D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57392" y="1452282"/>
            <a:ext cx="3020213" cy="35037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DFE75CA4-1BDE-48A7-AE11-1C90C933BAB2}"/>
              </a:ext>
            </a:extLst>
          </p:cNvPr>
          <p:cNvSpPr>
            <a:spLocks noGrp="1"/>
          </p:cNvSpPr>
          <p:nvPr>
            <p:ph type="sldNum" sz="quarter" idx="12"/>
          </p:nvPr>
        </p:nvSpPr>
        <p:spPr/>
        <p:txBody>
          <a:bodyPr/>
          <a:lstStyle/>
          <a:p>
            <a:fld id="{F7542ADD-394E-41F3-B704-951748884AEE}" type="slidenum">
              <a:rPr lang="en-US" smtClean="0"/>
              <a:t>7</a:t>
            </a:fld>
            <a:endParaRPr lang="en-US" dirty="0"/>
          </a:p>
        </p:txBody>
      </p:sp>
    </p:spTree>
    <p:custDataLst>
      <p:tags r:id="rId1"/>
    </p:custDataLst>
    <p:extLst>
      <p:ext uri="{BB962C8B-B14F-4D97-AF65-F5344CB8AC3E}">
        <p14:creationId xmlns:p14="http://schemas.microsoft.com/office/powerpoint/2010/main" val="2321167363"/>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4" descr="Edna se recarga | Technology wallpaper, Background ppt, Glitch gif">
            <a:extLst>
              <a:ext uri="{FF2B5EF4-FFF2-40B4-BE49-F238E27FC236}">
                <a16:creationId xmlns:a16="http://schemas.microsoft.com/office/drawing/2014/main" id="{ADB3D06E-1DFD-4104-B4D3-FE5E379D537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7331" y="1371600"/>
            <a:ext cx="9126070" cy="41996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173506" y="3039034"/>
            <a:ext cx="7377954" cy="103761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الأول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r>
              <a:rPr lang="ar-EG" sz="2000" b="1" dirty="0">
                <a:solidFill>
                  <a:srgbClr val="FF0000"/>
                </a:solidFill>
                <a:latin typeface="Times New Roman" panose="02020603050405020304" pitchFamily="18" charset="0"/>
                <a:ea typeface="Calibri" panose="020F0502020204030204" pitchFamily="34" charset="0"/>
              </a:rPr>
              <a:t>الأسباب الرئيسية لإرتكاب الجريمة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3" name="Slide Number Placeholder 2">
            <a:extLst>
              <a:ext uri="{FF2B5EF4-FFF2-40B4-BE49-F238E27FC236}">
                <a16:creationId xmlns:a16="http://schemas.microsoft.com/office/drawing/2014/main" id="{42B0A1C2-602D-4310-9B57-866B040A0361}"/>
              </a:ext>
            </a:extLst>
          </p:cNvPr>
          <p:cNvSpPr>
            <a:spLocks noGrp="1"/>
          </p:cNvSpPr>
          <p:nvPr>
            <p:ph type="sldNum" sz="quarter" idx="12"/>
          </p:nvPr>
        </p:nvSpPr>
        <p:spPr/>
        <p:txBody>
          <a:bodyPr/>
          <a:lstStyle/>
          <a:p>
            <a:fld id="{F7542ADD-394E-41F3-B704-951748884AEE}" type="slidenum">
              <a:rPr lang="en-US" smtClean="0"/>
              <a:t>8</a:t>
            </a:fld>
            <a:endParaRPr lang="en-US" dirty="0"/>
          </a:p>
        </p:txBody>
      </p:sp>
    </p:spTree>
    <p:custDataLst>
      <p:tags r:id="rId1"/>
    </p:custDataLst>
    <p:extLst>
      <p:ext uri="{BB962C8B-B14F-4D97-AF65-F5344CB8AC3E}">
        <p14:creationId xmlns:p14="http://schemas.microsoft.com/office/powerpoint/2010/main" val="296676565"/>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Transform Your IT Strategy: The Eye-Opening Insights from Hackers | by  Pinjari Rehan | Medium">
            <a:extLst>
              <a:ext uri="{FF2B5EF4-FFF2-40B4-BE49-F238E27FC236}">
                <a16:creationId xmlns:a16="http://schemas.microsoft.com/office/drawing/2014/main" id="{200C8ED4-7198-467B-BADE-5B81134895F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84729" y="1416424"/>
            <a:ext cx="10004612" cy="41736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299882" y="3503252"/>
            <a:ext cx="2236395" cy="66966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3200" b="1" dirty="0">
                <a:solidFill>
                  <a:schemeClr val="tx1"/>
                </a:solidFill>
                <a:latin typeface="Cascadia Code" panose="020B0609020000020004" pitchFamily="49" charset="0"/>
                <a:ea typeface="Cascadia Code" panose="020B0609020000020004" pitchFamily="49" charset="0"/>
                <a:cs typeface="Cascadia Code" panose="020B0609020000020004" pitchFamily="49" charset="0"/>
              </a:rPr>
              <a:t>1</a:t>
            </a:r>
            <a:r>
              <a:rPr lang="ar-EG" sz="3200" b="1" dirty="0">
                <a:solidFill>
                  <a:schemeClr val="tx1"/>
                </a:solidFill>
                <a:latin typeface="Cascadia Code" panose="020B0609020000020004" pitchFamily="49" charset="0"/>
                <a:ea typeface="Cascadia Code" panose="020B0609020000020004" pitchFamily="49" charset="0"/>
              </a:rPr>
              <a:t>. الفرصة:</a:t>
            </a:r>
            <a:endPar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3145867" y="1954305"/>
            <a:ext cx="4661648" cy="97258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أولا : أسباب الجريمة علي المستوي الفردي</a:t>
            </a:r>
            <a:r>
              <a:rPr lang="ar-EG" sz="2400" b="1" dirty="0">
                <a:solidFill>
                  <a:srgbClr val="FF0000"/>
                </a:solidFill>
                <a:latin typeface="Calibri" panose="020F0502020204030204"/>
                <a:ea typeface="Calibri" panose="020F0502020204030204" pitchFamily="34" charset="0"/>
              </a:rPr>
              <a:t>:</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5889F3EA-435C-4C6B-9313-96D1E3FBE73F}"/>
              </a:ext>
            </a:extLst>
          </p:cNvPr>
          <p:cNvSpPr>
            <a:spLocks noGrp="1"/>
          </p:cNvSpPr>
          <p:nvPr>
            <p:ph type="sldNum" sz="quarter" idx="12"/>
          </p:nvPr>
        </p:nvSpPr>
        <p:spPr/>
        <p:txBody>
          <a:bodyPr/>
          <a:lstStyle/>
          <a:p>
            <a:fld id="{F7542ADD-394E-41F3-B704-951748884AEE}" type="slidenum">
              <a:rPr lang="en-US" smtClean="0"/>
              <a:t>9</a:t>
            </a:fld>
            <a:endParaRPr lang="en-US" dirty="0"/>
          </a:p>
        </p:txBody>
      </p:sp>
    </p:spTree>
    <p:extLst>
      <p:ext uri="{BB962C8B-B14F-4D97-AF65-F5344CB8AC3E}">
        <p14:creationId xmlns:p14="http://schemas.microsoft.com/office/powerpoint/2010/main" val="1876009347"/>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Transform Your IT Strategy: The Eye-Opening Insights from Hackers | by  Pinjari Rehan | Medium">
            <a:extLst>
              <a:ext uri="{FF2B5EF4-FFF2-40B4-BE49-F238E27FC236}">
                <a16:creationId xmlns:a16="http://schemas.microsoft.com/office/drawing/2014/main" id="{8F87680D-3FD1-4E32-A521-F029E657C58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84729" y="1416424"/>
            <a:ext cx="10004612" cy="41736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247326" y="4575055"/>
            <a:ext cx="3711388" cy="81578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dirty="0">
                <a:solidFill>
                  <a:prstClr val="black"/>
                </a:solidFill>
                <a:latin typeface="Cascadia Code" panose="020B0609020000020004" pitchFamily="49" charset="0"/>
                <a:ea typeface="Cascadia Code" panose="020B0609020000020004" pitchFamily="49" charset="0"/>
                <a:cs typeface="Cascadia Code" panose="020B0609020000020004" pitchFamily="49" charset="0"/>
              </a:rPr>
              <a:t>2</a:t>
            </a:r>
            <a:r>
              <a:rPr lang="ar-EG" sz="3200" b="1" dirty="0">
                <a:solidFill>
                  <a:prstClr val="black"/>
                </a:solidFill>
                <a:latin typeface="Cascadia Code" panose="020B0609020000020004" pitchFamily="49" charset="0"/>
                <a:ea typeface="Cascadia Code" panose="020B0609020000020004" pitchFamily="49" charset="0"/>
              </a:rPr>
              <a:t>. النشاط الروتيني</a:t>
            </a:r>
            <a:r>
              <a:rPr kumimoji="0" lang="ar-EG" sz="32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rPr>
              <a:t>:</a:t>
            </a:r>
          </a:p>
        </p:txBody>
      </p:sp>
      <p:sp>
        <p:nvSpPr>
          <p:cNvPr id="13" name="Oval 12">
            <a:extLst>
              <a:ext uri="{FF2B5EF4-FFF2-40B4-BE49-F238E27FC236}">
                <a16:creationId xmlns:a16="http://schemas.microsoft.com/office/drawing/2014/main" id="{27376E63-A78A-BD8F-1A56-52837C863F12}"/>
              </a:ext>
            </a:extLst>
          </p:cNvPr>
          <p:cNvSpPr/>
          <p:nvPr/>
        </p:nvSpPr>
        <p:spPr>
          <a:xfrm>
            <a:off x="1227682" y="1963271"/>
            <a:ext cx="4630184" cy="132366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أولا : أسباب الجريمة علي المستوي الفردي: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DFEFEA29-1807-4FF4-BA57-D02394A606D0}"/>
              </a:ext>
            </a:extLst>
          </p:cNvPr>
          <p:cNvSpPr>
            <a:spLocks noGrp="1"/>
          </p:cNvSpPr>
          <p:nvPr>
            <p:ph type="sldNum" sz="quarter" idx="12"/>
          </p:nvPr>
        </p:nvSpPr>
        <p:spPr/>
        <p:txBody>
          <a:bodyPr/>
          <a:lstStyle/>
          <a:p>
            <a:fld id="{F7542ADD-394E-41F3-B704-951748884AEE}" type="slidenum">
              <a:rPr lang="en-US" smtClean="0"/>
              <a:t>10</a:t>
            </a:fld>
            <a:endParaRPr lang="en-US" dirty="0"/>
          </a:p>
        </p:txBody>
      </p:sp>
    </p:spTree>
    <p:extLst>
      <p:ext uri="{BB962C8B-B14F-4D97-AF65-F5344CB8AC3E}">
        <p14:creationId xmlns:p14="http://schemas.microsoft.com/office/powerpoint/2010/main" val="3096183104"/>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Transform Your IT Strategy: The Eye-Opening Insights from Hackers | by  Pinjari Rehan | Medium">
            <a:extLst>
              <a:ext uri="{FF2B5EF4-FFF2-40B4-BE49-F238E27FC236}">
                <a16:creationId xmlns:a16="http://schemas.microsoft.com/office/drawing/2014/main" id="{2214253B-0EBE-4A10-B080-D707D7F9A7E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84729" y="1416424"/>
            <a:ext cx="10004612" cy="41736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246094" y="4438928"/>
            <a:ext cx="3977341" cy="61716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prstClr val="black"/>
                </a:solidFill>
                <a:latin typeface="Cascadia Code" panose="020B0609020000020004" pitchFamily="49" charset="0"/>
                <a:ea typeface="Cascadia Code" panose="020B0609020000020004" pitchFamily="49" charset="0"/>
              </a:rPr>
              <a:t>3. الدوافع النفسية</a:t>
            </a:r>
            <a:r>
              <a:rPr kumimoji="0" lang="ar-EG" sz="32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rPr>
              <a:t>:</a:t>
            </a:r>
          </a:p>
        </p:txBody>
      </p:sp>
      <p:sp>
        <p:nvSpPr>
          <p:cNvPr id="13" name="Oval 12">
            <a:extLst>
              <a:ext uri="{FF2B5EF4-FFF2-40B4-BE49-F238E27FC236}">
                <a16:creationId xmlns:a16="http://schemas.microsoft.com/office/drawing/2014/main" id="{27376E63-A78A-BD8F-1A56-52837C863F12}"/>
              </a:ext>
            </a:extLst>
          </p:cNvPr>
          <p:cNvSpPr/>
          <p:nvPr/>
        </p:nvSpPr>
        <p:spPr>
          <a:xfrm>
            <a:off x="2980107" y="1702562"/>
            <a:ext cx="4827408" cy="114615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أولا : أسباب الجريمة علي المستوي الفردي: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52D0013A-0A22-4233-9F11-82A20F2EA121}"/>
              </a:ext>
            </a:extLst>
          </p:cNvPr>
          <p:cNvSpPr>
            <a:spLocks noGrp="1"/>
          </p:cNvSpPr>
          <p:nvPr>
            <p:ph type="sldNum" sz="quarter" idx="12"/>
          </p:nvPr>
        </p:nvSpPr>
        <p:spPr/>
        <p:txBody>
          <a:bodyPr/>
          <a:lstStyle/>
          <a:p>
            <a:fld id="{F7542ADD-394E-41F3-B704-951748884AEE}" type="slidenum">
              <a:rPr lang="en-US" smtClean="0"/>
              <a:t>11</a:t>
            </a:fld>
            <a:endParaRPr lang="en-US" dirty="0"/>
          </a:p>
        </p:txBody>
      </p:sp>
    </p:spTree>
    <p:extLst>
      <p:ext uri="{BB962C8B-B14F-4D97-AF65-F5344CB8AC3E}">
        <p14:creationId xmlns:p14="http://schemas.microsoft.com/office/powerpoint/2010/main" val="783619231"/>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4" descr="Edna se recarga | Technology wallpaper, Background ppt, Glitch gif">
            <a:extLst>
              <a:ext uri="{FF2B5EF4-FFF2-40B4-BE49-F238E27FC236}">
                <a16:creationId xmlns:a16="http://schemas.microsoft.com/office/drawing/2014/main" id="{98611936-C596-4B11-9AB5-264362EA4CE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39905" y="1368808"/>
            <a:ext cx="10067365" cy="43296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757879" y="2259106"/>
            <a:ext cx="8820473" cy="269203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en-US" sz="3200" dirty="0">
                <a:solidFill>
                  <a:schemeClr val="tx1"/>
                </a:solidFill>
                <a:latin typeface="Calibri" panose="020F0502020204030204" pitchFamily="34" charset="0"/>
                <a:ea typeface="Calibri" panose="020F0502020204030204" pitchFamily="34" charset="0"/>
              </a:rPr>
              <a:t>       </a:t>
            </a:r>
            <a:r>
              <a:rPr lang="ar-IQ" sz="2400" dirty="0">
                <a:solidFill>
                  <a:schemeClr val="tx1"/>
                </a:solidFill>
                <a:latin typeface="Alexandria Medium" pitchFamily="2" charset="-78"/>
                <a:ea typeface="Calibri" panose="020F0502020204030204" pitchFamily="34" charset="0"/>
                <a:cs typeface="Alexandria Medium" pitchFamily="2" charset="-78"/>
              </a:rPr>
              <a:t>ومن ناحية أخري تنطلق </a:t>
            </a:r>
            <a:r>
              <a:rPr lang="ar-IQ"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دراسة ضبط الذات المنخفض</a:t>
            </a:r>
            <a:r>
              <a:rPr lang="ar-IQ" sz="2400" dirty="0">
                <a:solidFill>
                  <a:schemeClr val="tx1"/>
                </a:solidFill>
                <a:latin typeface="Alexandria Medium" pitchFamily="2" charset="-78"/>
                <a:ea typeface="Calibri" panose="020F0502020204030204" pitchFamily="34" charset="0"/>
                <a:cs typeface="Alexandria Medium" pitchFamily="2" charset="-78"/>
              </a:rPr>
              <a:t> من النظرية العامة في </a:t>
            </a:r>
            <a:r>
              <a:rPr lang="ar-IQ"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السلوك الطائش</a:t>
            </a:r>
            <a:r>
              <a:rPr lang="ar-IQ" sz="2400" dirty="0">
                <a:solidFill>
                  <a:schemeClr val="tx1"/>
                </a:solidFill>
                <a:latin typeface="Alexandria Medium" pitchFamily="2" charset="-78"/>
                <a:ea typeface="Calibri" panose="020F0502020204030204" pitchFamily="34" charset="0"/>
                <a:cs typeface="Alexandria Medium" pitchFamily="2" charset="-78"/>
              </a:rPr>
              <a:t> وتؤكد هذه النظرية أن احتمالية انخراط الأفراد في فعل إجرامي تحدث بسبب وجود الفرصة مع توفر سمة شخصية من سمات الضبط الذاتي المنخفض وقد عرف  </a:t>
            </a:r>
            <a:r>
              <a:rPr lang="ar-IQ"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السلوك الطائش بأنّه: كل فعل يقوم على القوّة والخداع لتحقيق الرغبات الذاتية.</a:t>
            </a:r>
            <a:r>
              <a:rPr lang="ar-IQ" sz="2400" dirty="0">
                <a:solidFill>
                  <a:schemeClr val="tx1"/>
                </a:solidFill>
                <a:latin typeface="Alexandria Medium" pitchFamily="2" charset="-78"/>
                <a:ea typeface="Calibri" panose="020F0502020204030204" pitchFamily="34" charset="0"/>
                <a:cs typeface="Alexandria Medium" pitchFamily="2" charset="-78"/>
              </a:rPr>
              <a:t> </a:t>
            </a:r>
            <a:endParaRPr kumimoji="0" lang="ar-EG" sz="2400" b="1" i="0" u="none" strike="noStrike" kern="1200" cap="none" spc="0" normalizeH="0" baseline="0" noProof="0" dirty="0">
              <a:ln>
                <a:noFill/>
              </a:ln>
              <a:solidFill>
                <a:schemeClr val="tx1"/>
              </a:solidFill>
              <a:effectLst/>
              <a:uLnTx/>
              <a:uFillTx/>
              <a:latin typeface="Alexandria Medium" pitchFamily="2" charset="-78"/>
              <a:ea typeface="Cascadia Code" panose="020B0609020000020004" pitchFamily="49" charset="0"/>
              <a:cs typeface="Alexandria Medium" pitchFamily="2" charset="-78"/>
            </a:endParaRPr>
          </a:p>
        </p:txBody>
      </p:sp>
      <p:sp>
        <p:nvSpPr>
          <p:cNvPr id="2" name="Slide Number Placeholder 1">
            <a:extLst>
              <a:ext uri="{FF2B5EF4-FFF2-40B4-BE49-F238E27FC236}">
                <a16:creationId xmlns:a16="http://schemas.microsoft.com/office/drawing/2014/main" id="{F68F5432-A806-4E26-8C5E-457CEF7ECC39}"/>
              </a:ext>
            </a:extLst>
          </p:cNvPr>
          <p:cNvSpPr>
            <a:spLocks noGrp="1"/>
          </p:cNvSpPr>
          <p:nvPr>
            <p:ph type="sldNum" sz="quarter" idx="12"/>
          </p:nvPr>
        </p:nvSpPr>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655633794"/>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Transform Your IT Strategy: The Eye-Opening Insights from Hackers | by  Pinjari Rehan | Medium">
            <a:extLst>
              <a:ext uri="{FF2B5EF4-FFF2-40B4-BE49-F238E27FC236}">
                <a16:creationId xmlns:a16="http://schemas.microsoft.com/office/drawing/2014/main" id="{B66DC664-8F77-4EE2-90B8-972DEE91236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84729" y="1416424"/>
            <a:ext cx="10004612" cy="41736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102659" y="4501949"/>
            <a:ext cx="3843992" cy="10180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3200" b="1" dirty="0">
                <a:solidFill>
                  <a:prstClr val="black"/>
                </a:solidFill>
                <a:latin typeface="Cascadia Code" panose="020B0609020000020004" pitchFamily="49" charset="0"/>
                <a:ea typeface="Cascadia Code" panose="020B0609020000020004" pitchFamily="49" charset="0"/>
              </a:rPr>
              <a:t>4</a:t>
            </a:r>
            <a:r>
              <a:rPr lang="ar-EG" sz="2800" b="1" dirty="0">
                <a:solidFill>
                  <a:prstClr val="black"/>
                </a:solidFill>
                <a:latin typeface="Cascadia Code" panose="020B0609020000020004" pitchFamily="49" charset="0"/>
                <a:ea typeface="Cascadia Code" panose="020B0609020000020004" pitchFamily="49" charset="0"/>
              </a:rPr>
              <a:t>. الدوافع العقائدية والسياسية والعنصرية</a:t>
            </a:r>
            <a:r>
              <a:rPr kumimoji="0" lang="ar-EG" sz="28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rPr>
              <a:t>:</a:t>
            </a:r>
          </a:p>
        </p:txBody>
      </p:sp>
      <p:sp>
        <p:nvSpPr>
          <p:cNvPr id="13" name="Oval 12">
            <a:extLst>
              <a:ext uri="{FF2B5EF4-FFF2-40B4-BE49-F238E27FC236}">
                <a16:creationId xmlns:a16="http://schemas.microsoft.com/office/drawing/2014/main" id="{27376E63-A78A-BD8F-1A56-52837C863F12}"/>
              </a:ext>
            </a:extLst>
          </p:cNvPr>
          <p:cNvSpPr/>
          <p:nvPr/>
        </p:nvSpPr>
        <p:spPr>
          <a:xfrm>
            <a:off x="3017506" y="1652248"/>
            <a:ext cx="4731784" cy="128554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أولا : أسباب الجريمة علي المستوي الفردي:</a:t>
            </a:r>
            <a:endParaRPr kumimoji="0" lang="ar-EG" sz="2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2" name="Slide Number Placeholder 1">
            <a:extLst>
              <a:ext uri="{FF2B5EF4-FFF2-40B4-BE49-F238E27FC236}">
                <a16:creationId xmlns:a16="http://schemas.microsoft.com/office/drawing/2014/main" id="{04D25AC0-B327-46BD-A746-0E72BD2C1DDD}"/>
              </a:ext>
            </a:extLst>
          </p:cNvPr>
          <p:cNvSpPr>
            <a:spLocks noGrp="1"/>
          </p:cNvSpPr>
          <p:nvPr>
            <p:ph type="sldNum" sz="quarter" idx="12"/>
          </p:nvPr>
        </p:nvSpPr>
        <p:spPr/>
        <p:txBody>
          <a:bodyPr/>
          <a:lstStyle/>
          <a:p>
            <a:fld id="{F7542ADD-394E-41F3-B704-951748884AEE}" type="slidenum">
              <a:rPr lang="en-US" smtClean="0"/>
              <a:t>13</a:t>
            </a:fld>
            <a:endParaRPr lang="en-US" dirty="0"/>
          </a:p>
        </p:txBody>
      </p:sp>
    </p:spTree>
    <p:extLst>
      <p:ext uri="{BB962C8B-B14F-4D97-AF65-F5344CB8AC3E}">
        <p14:creationId xmlns:p14="http://schemas.microsoft.com/office/powerpoint/2010/main" val="3812215719"/>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Transform Your IT Strategy: The Eye-Opening Insights from Hackers | by  Pinjari Rehan | Medium">
            <a:extLst>
              <a:ext uri="{FF2B5EF4-FFF2-40B4-BE49-F238E27FC236}">
                <a16:creationId xmlns:a16="http://schemas.microsoft.com/office/drawing/2014/main" id="{FCBDA018-6FAF-4DC0-9616-495990EB958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84729" y="1416424"/>
            <a:ext cx="10004612" cy="41736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02499" y="3262122"/>
            <a:ext cx="3143623" cy="69530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Cascadia Code" panose="020B0609020000020004" pitchFamily="49" charset="0"/>
                <a:ea typeface="Cascadia Code" panose="020B0609020000020004" pitchFamily="49" charset="0"/>
              </a:rPr>
              <a:t>5. الدوافع الشخصية:</a:t>
            </a:r>
            <a:endParaRPr kumimoji="0" lang="ar-EG" sz="24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3531297" y="1689161"/>
            <a:ext cx="4043082" cy="121141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أولا : أسباب الجريمة علي المستوي الفردي:</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CC646BFF-E0DD-4830-8828-717304651FB7}"/>
              </a:ext>
            </a:extLst>
          </p:cNvPr>
          <p:cNvSpPr>
            <a:spLocks noGrp="1"/>
          </p:cNvSpPr>
          <p:nvPr>
            <p:ph type="sldNum" sz="quarter" idx="12"/>
          </p:nvPr>
        </p:nvSpPr>
        <p:spPr/>
        <p:txBody>
          <a:bodyPr/>
          <a:lstStyle/>
          <a:p>
            <a:fld id="{F7542ADD-394E-41F3-B704-951748884AEE}" type="slidenum">
              <a:rPr lang="en-US" smtClean="0"/>
              <a:t>14</a:t>
            </a:fld>
            <a:endParaRPr lang="en-US" dirty="0"/>
          </a:p>
        </p:txBody>
      </p:sp>
    </p:spTree>
    <p:extLst>
      <p:ext uri="{BB962C8B-B14F-4D97-AF65-F5344CB8AC3E}">
        <p14:creationId xmlns:p14="http://schemas.microsoft.com/office/powerpoint/2010/main" val="1385924216"/>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Transform Your IT Strategy: The Eye-Opening Insights from Hackers | by  Pinjari Rehan | Medium">
            <a:extLst>
              <a:ext uri="{FF2B5EF4-FFF2-40B4-BE49-F238E27FC236}">
                <a16:creationId xmlns:a16="http://schemas.microsoft.com/office/drawing/2014/main" id="{093F8F47-1AFE-461B-9CD0-5B4EB8A1896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84729" y="1416425"/>
            <a:ext cx="10004612" cy="41685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85763" y="3882105"/>
            <a:ext cx="8820473" cy="133574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kumimoji="0" lang="en-US" sz="32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mn-cs"/>
              </a:rPr>
              <a:t> </a:t>
            </a:r>
            <a:r>
              <a:rPr lang="en-US" sz="3200" dirty="0">
                <a:solidFill>
                  <a:schemeClr val="tx1"/>
                </a:solidFill>
                <a:latin typeface="Calibri" panose="020F0502020204030204" pitchFamily="34" charset="0"/>
                <a:ea typeface="Calibri" panose="020F0502020204030204" pitchFamily="34" charset="0"/>
              </a:rPr>
              <a:t> </a:t>
            </a:r>
            <a:r>
              <a:rPr lang="ar-IQ" sz="2400" dirty="0">
                <a:solidFill>
                  <a:schemeClr val="tx1"/>
                </a:solidFill>
                <a:highlight>
                  <a:srgbClr val="FFFF00"/>
                </a:highlight>
                <a:latin typeface="Calibri" panose="020F0502020204030204" pitchFamily="34" charset="0"/>
                <a:ea typeface="Calibri" panose="020F0502020204030204" pitchFamily="34" charset="0"/>
              </a:rPr>
              <a:t>ونلاحظ أن الفعل الواحد قد يعكس دوافع متعددة خاصة ما إذا اشترك فيه أكثر من شخص </a:t>
            </a:r>
            <a:r>
              <a:rPr lang="ar-IQ" sz="2400" dirty="0">
                <a:solidFill>
                  <a:schemeClr val="tx1"/>
                </a:solidFill>
                <a:latin typeface="Calibri" panose="020F0502020204030204" pitchFamily="34" charset="0"/>
                <a:ea typeface="Calibri" panose="020F0502020204030204" pitchFamily="34" charset="0"/>
              </a:rPr>
              <a:t>انطلق كل منهم من دوافع خاصة تختلف عن غيره. </a:t>
            </a:r>
            <a:endParaRPr lang="en-US" sz="2400" dirty="0">
              <a:solidFill>
                <a:schemeClr val="tx1"/>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2C5E6DFE-3DD7-4F16-B52C-5FDCD27557F5}"/>
              </a:ext>
            </a:extLst>
          </p:cNvPr>
          <p:cNvSpPr>
            <a:spLocks noGrp="1"/>
          </p:cNvSpPr>
          <p:nvPr>
            <p:ph type="sldNum" sz="quarter" idx="12"/>
          </p:nvPr>
        </p:nvSpPr>
        <p:spPr/>
        <p:txBody>
          <a:bodyPr/>
          <a:lstStyle/>
          <a:p>
            <a:fld id="{F7542ADD-394E-41F3-B704-951748884AEE}" type="slidenum">
              <a:rPr lang="en-US" smtClean="0"/>
              <a:t>15</a:t>
            </a:fld>
            <a:endParaRPr lang="en-US" dirty="0"/>
          </a:p>
        </p:txBody>
      </p:sp>
    </p:spTree>
    <p:extLst>
      <p:ext uri="{BB962C8B-B14F-4D97-AF65-F5344CB8AC3E}">
        <p14:creationId xmlns:p14="http://schemas.microsoft.com/office/powerpoint/2010/main" val="353180194"/>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074" name="Picture 2" descr="Observation Mission Stresses Key Elements of Ola Bini's Case for Upholding  Digital Rights | Electronic Frontier Foundation">
            <a:extLst>
              <a:ext uri="{FF2B5EF4-FFF2-40B4-BE49-F238E27FC236}">
                <a16:creationId xmlns:a16="http://schemas.microsoft.com/office/drawing/2014/main" id="{52C56FB4-C878-4A86-BBCF-6119E59F68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518" y="1443318"/>
            <a:ext cx="9941858" cy="4159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525218" y="4007122"/>
            <a:ext cx="5214743" cy="262349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r" rtl="1">
              <a:spcBef>
                <a:spcPts val="0"/>
              </a:spcBef>
              <a:spcAft>
                <a:spcPts val="500"/>
              </a:spcAft>
              <a:buFont typeface="+mj-lt"/>
              <a:buAutoNum type="arabicPeriod"/>
            </a:pPr>
            <a:r>
              <a:rPr lang="ar-IQ" sz="2400" b="1" dirty="0">
                <a:solidFill>
                  <a:schemeClr val="tx1"/>
                </a:solidFill>
                <a:latin typeface="Times New Roman" panose="02020603050405020304" pitchFamily="18" charset="0"/>
                <a:ea typeface="Calibri" panose="020F0502020204030204" pitchFamily="34" charset="0"/>
              </a:rPr>
              <a:t>التحضر.</a:t>
            </a:r>
            <a:endParaRPr lang="en-US" sz="2400" dirty="0">
              <a:solidFill>
                <a:schemeClr val="tx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solidFill>
                  <a:schemeClr val="tx1"/>
                </a:solidFill>
                <a:latin typeface="Times New Roman" panose="02020603050405020304" pitchFamily="18" charset="0"/>
                <a:ea typeface="Calibri" panose="020F0502020204030204" pitchFamily="34" charset="0"/>
              </a:rPr>
              <a:t>البطالة.</a:t>
            </a:r>
            <a:endParaRPr lang="en-US" sz="2400" dirty="0">
              <a:solidFill>
                <a:schemeClr val="tx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solidFill>
                  <a:schemeClr val="tx1"/>
                </a:solidFill>
                <a:latin typeface="Times New Roman" panose="02020603050405020304" pitchFamily="18" charset="0"/>
                <a:ea typeface="Calibri" panose="020F0502020204030204" pitchFamily="34" charset="0"/>
              </a:rPr>
              <a:t>الضغوط العامة.</a:t>
            </a:r>
            <a:endParaRPr lang="en-US" sz="2400" dirty="0">
              <a:solidFill>
                <a:schemeClr val="tx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solidFill>
                  <a:schemeClr val="tx1"/>
                </a:solidFill>
                <a:latin typeface="Times New Roman" panose="02020603050405020304" pitchFamily="18" charset="0"/>
                <a:ea typeface="Calibri" panose="020F0502020204030204" pitchFamily="34" charset="0"/>
              </a:rPr>
              <a:t>البحث عن الثراء السريع.</a:t>
            </a:r>
            <a:endParaRPr lang="en-US" sz="2400"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400" b="1" dirty="0">
                <a:solidFill>
                  <a:schemeClr val="tx1"/>
                </a:solidFill>
                <a:latin typeface="Times New Roman" panose="02020603050405020304" pitchFamily="18" charset="0"/>
                <a:ea typeface="Calibri" panose="020F0502020204030204" pitchFamily="34" charset="0"/>
              </a:rPr>
              <a:t>ضعف إنفاذ القانون وتطبيقه في الجريمة السيبرانية :</a:t>
            </a:r>
            <a:endParaRPr lang="en-US" sz="2400" dirty="0">
              <a:solidFill>
                <a:schemeClr val="tx1"/>
              </a:solidFill>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7667048" y="997023"/>
            <a:ext cx="3885190" cy="127888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ea typeface="Calibri" panose="020F0502020204030204" pitchFamily="34" charset="0"/>
              </a:rPr>
              <a:t>ثانيا</a:t>
            </a: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الجريمة السيبرانية علي المستوي المجتمعي:</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A2FEA403-D584-4E63-AB54-1EC89491BDCD}"/>
              </a:ext>
            </a:extLst>
          </p:cNvPr>
          <p:cNvSpPr>
            <a:spLocks noGrp="1"/>
          </p:cNvSpPr>
          <p:nvPr>
            <p:ph type="sldNum" sz="quarter" idx="12"/>
          </p:nvPr>
        </p:nvSpPr>
        <p:spPr/>
        <p:txBody>
          <a:bodyPr/>
          <a:lstStyle/>
          <a:p>
            <a:fld id="{F7542ADD-394E-41F3-B704-951748884AEE}" type="slidenum">
              <a:rPr lang="en-US" smtClean="0"/>
              <a:t>16</a:t>
            </a:fld>
            <a:endParaRPr lang="en-US" dirty="0"/>
          </a:p>
        </p:txBody>
      </p:sp>
    </p:spTree>
    <p:extLst>
      <p:ext uri="{BB962C8B-B14F-4D97-AF65-F5344CB8AC3E}">
        <p14:creationId xmlns:p14="http://schemas.microsoft.com/office/powerpoint/2010/main" val="3492497501"/>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Observation Mission Stresses Key Elements of Ola Bini's Case for Upholding  Digital Rights | Electronic Frontier Foundation">
            <a:extLst>
              <a:ext uri="{FF2B5EF4-FFF2-40B4-BE49-F238E27FC236}">
                <a16:creationId xmlns:a16="http://schemas.microsoft.com/office/drawing/2014/main" id="{91881366-F77F-4126-B40F-B9FD28FC34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518" y="1443318"/>
            <a:ext cx="9941858" cy="4159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550894" y="4395529"/>
            <a:ext cx="2079812" cy="86957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ctr" defTabSz="914400" rtl="1" eaLnBrk="1" fontAlgn="auto" latinLnBrk="0" hangingPunct="1">
              <a:lnSpc>
                <a:spcPct val="100000"/>
              </a:lnSpc>
              <a:spcBef>
                <a:spcPts val="0"/>
              </a:spcBef>
              <a:spcAft>
                <a:spcPts val="500"/>
              </a:spcAft>
              <a:buClrTx/>
              <a:buSzTx/>
              <a:buFont typeface="+mj-lt"/>
              <a:buAutoNum type="arabicPeriod"/>
              <a:tabLst/>
              <a:defRPr/>
            </a:pPr>
            <a:r>
              <a:rPr kumimoji="0" lang="ar-IQ"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التحضر</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741093" y="1146745"/>
            <a:ext cx="6341697" cy="99508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ثانيا: أسباب الجريمة السيبرانية علي المستوي المجتمعي: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6923D1D6-02E8-4D66-AB57-EC88325401CC}"/>
              </a:ext>
            </a:extLst>
          </p:cNvPr>
          <p:cNvSpPr>
            <a:spLocks noGrp="1"/>
          </p:cNvSpPr>
          <p:nvPr>
            <p:ph type="sldNum" sz="quarter" idx="12"/>
          </p:nvPr>
        </p:nvSpPr>
        <p:spPr/>
        <p:txBody>
          <a:bodyPr/>
          <a:lstStyle/>
          <a:p>
            <a:fld id="{F7542ADD-394E-41F3-B704-951748884AEE}" type="slidenum">
              <a:rPr lang="en-US" smtClean="0"/>
              <a:t>17</a:t>
            </a:fld>
            <a:endParaRPr lang="en-US" dirty="0"/>
          </a:p>
        </p:txBody>
      </p:sp>
    </p:spTree>
    <p:extLst>
      <p:ext uri="{BB962C8B-B14F-4D97-AF65-F5344CB8AC3E}">
        <p14:creationId xmlns:p14="http://schemas.microsoft.com/office/powerpoint/2010/main" val="549589363"/>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Observation Mission Stresses Key Elements of Ola Bini's Case for Upholding  Digital Rights | Electronic Frontier Foundation">
            <a:extLst>
              <a:ext uri="{FF2B5EF4-FFF2-40B4-BE49-F238E27FC236}">
                <a16:creationId xmlns:a16="http://schemas.microsoft.com/office/drawing/2014/main" id="{B215E6FD-ECE7-4F56-80C1-3BE19C3C89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518" y="1443318"/>
            <a:ext cx="9941858" cy="4159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281953" y="4794039"/>
            <a:ext cx="2617694" cy="63649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R="0" lvl="0" algn="ctr" defTabSz="914400" rtl="1" eaLnBrk="1" fontAlgn="auto" latinLnBrk="0" hangingPunct="1">
              <a:lnSpc>
                <a:spcPct val="100000"/>
              </a:lnSpc>
              <a:spcBef>
                <a:spcPts val="0"/>
              </a:spcBef>
              <a:spcAft>
                <a:spcPts val="500"/>
              </a:spcAft>
              <a:buClrTx/>
              <a:buSzTx/>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2. </a:t>
            </a:r>
            <a:r>
              <a:rPr kumimoji="0" lang="ar-EG" sz="3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البطالة</a:t>
            </a: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a:t>
            </a:r>
            <a:endParaRPr kumimoji="0" lang="en-US"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5569858" y="1126222"/>
            <a:ext cx="6163148" cy="1021976"/>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ثانيا: أسباب الجريمة السيبرانية علي المستوي المجتمعي:</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2" name="Slide Number Placeholder 1">
            <a:extLst>
              <a:ext uri="{FF2B5EF4-FFF2-40B4-BE49-F238E27FC236}">
                <a16:creationId xmlns:a16="http://schemas.microsoft.com/office/drawing/2014/main" id="{A5B7CCB5-D027-45B8-A9A2-28B1DC5B05FC}"/>
              </a:ext>
            </a:extLst>
          </p:cNvPr>
          <p:cNvSpPr>
            <a:spLocks noGrp="1"/>
          </p:cNvSpPr>
          <p:nvPr>
            <p:ph type="sldNum" sz="quarter" idx="12"/>
          </p:nvPr>
        </p:nvSpPr>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2076534335"/>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Observation Mission Stresses Key Elements of Ola Bini's Case for Upholding  Digital Rights | Electronic Frontier Foundation">
            <a:extLst>
              <a:ext uri="{FF2B5EF4-FFF2-40B4-BE49-F238E27FC236}">
                <a16:creationId xmlns:a16="http://schemas.microsoft.com/office/drawing/2014/main" id="{60DE2C90-7F74-48B9-B287-109C910824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518" y="1443318"/>
            <a:ext cx="9941858" cy="4159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733077" y="4132730"/>
            <a:ext cx="3935505" cy="87869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dirty="0">
                <a:solidFill>
                  <a:prstClr val="black"/>
                </a:solidFill>
                <a:latin typeface="Times New Roman" panose="02020603050405020304" pitchFamily="18" charset="0"/>
                <a:ea typeface="Times New Roman" panose="02020603050405020304" pitchFamily="18" charset="0"/>
              </a:rPr>
              <a:t>3. الضغوط العامة</a:t>
            </a:r>
            <a:r>
              <a:rPr kumimoji="0" lang="ar-EG"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a:t>
            </a: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674819" y="1126222"/>
            <a:ext cx="6121100" cy="10977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ثانيا: أسباب الجريمة السيبرانية علي المستوي المجتمعي: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609A3C6F-4062-4603-99FA-2F3635F7A527}"/>
              </a:ext>
            </a:extLst>
          </p:cNvPr>
          <p:cNvSpPr>
            <a:spLocks noGrp="1"/>
          </p:cNvSpPr>
          <p:nvPr>
            <p:ph type="sldNum" sz="quarter" idx="12"/>
          </p:nvPr>
        </p:nvSpPr>
        <p:spPr/>
        <p:txBody>
          <a:bodyPr/>
          <a:lstStyle/>
          <a:p>
            <a:fld id="{F7542ADD-394E-41F3-B704-951748884AEE}" type="slidenum">
              <a:rPr lang="en-US" smtClean="0"/>
              <a:t>19</a:t>
            </a:fld>
            <a:endParaRPr lang="en-US" dirty="0"/>
          </a:p>
        </p:txBody>
      </p:sp>
    </p:spTree>
    <p:extLst>
      <p:ext uri="{BB962C8B-B14F-4D97-AF65-F5344CB8AC3E}">
        <p14:creationId xmlns:p14="http://schemas.microsoft.com/office/powerpoint/2010/main" val="570577376"/>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Observation Mission Stresses Key Elements of Ola Bini's Case for Upholding  Digital Rights | Electronic Frontier Foundation">
            <a:extLst>
              <a:ext uri="{FF2B5EF4-FFF2-40B4-BE49-F238E27FC236}">
                <a16:creationId xmlns:a16="http://schemas.microsoft.com/office/drawing/2014/main" id="{D540F4E4-2F7F-4A8C-9FD3-19DD711707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518" y="1443318"/>
            <a:ext cx="9941858" cy="4159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269251" y="4500128"/>
            <a:ext cx="5154706" cy="91455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Times New Roman" panose="02020603050405020304" pitchFamily="18" charset="0"/>
                <a:cs typeface="Arial" panose="020B0604020202020204" pitchFamily="34" charset="0"/>
              </a:rPr>
              <a:t>4</a:t>
            </a:r>
            <a:r>
              <a:rPr lang="ar-EG" sz="3200" b="1" dirty="0">
                <a:solidFill>
                  <a:prstClr val="black"/>
                </a:solidFill>
                <a:latin typeface="Times New Roman" panose="02020603050405020304" pitchFamily="18" charset="0"/>
                <a:ea typeface="Times New Roman" panose="02020603050405020304" pitchFamily="18" charset="0"/>
              </a:rPr>
              <a:t>. البحث عن الثراء السريع</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a:t>
            </a:r>
            <a:endPar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642322" y="1122700"/>
            <a:ext cx="6056620" cy="114044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ثانيا: أسباب الجريمة السيبرانية علي المستوي المجتمعي: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D09FB595-E3A8-4FE5-8E9F-3413246A5044}"/>
              </a:ext>
            </a:extLst>
          </p:cNvPr>
          <p:cNvSpPr>
            <a:spLocks noGrp="1"/>
          </p:cNvSpPr>
          <p:nvPr>
            <p:ph type="sldNum" sz="quarter" idx="12"/>
          </p:nvPr>
        </p:nvSpPr>
        <p:spPr/>
        <p:txBody>
          <a:bodyPr/>
          <a:lstStyle/>
          <a:p>
            <a:fld id="{F7542ADD-394E-41F3-B704-951748884AEE}" type="slidenum">
              <a:rPr lang="en-US" smtClean="0"/>
              <a:t>20</a:t>
            </a:fld>
            <a:endParaRPr lang="en-US" dirty="0"/>
          </a:p>
        </p:txBody>
      </p:sp>
    </p:spTree>
    <p:extLst>
      <p:ext uri="{BB962C8B-B14F-4D97-AF65-F5344CB8AC3E}">
        <p14:creationId xmlns:p14="http://schemas.microsoft.com/office/powerpoint/2010/main" val="3869658169"/>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Observation Mission Stresses Key Elements of Ola Bini's Case for Upholding  Digital Rights | Electronic Frontier Foundation">
            <a:extLst>
              <a:ext uri="{FF2B5EF4-FFF2-40B4-BE49-F238E27FC236}">
                <a16:creationId xmlns:a16="http://schemas.microsoft.com/office/drawing/2014/main" id="{81EE9EBF-9619-4F03-9CF8-F5B8AB283C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518" y="1443318"/>
            <a:ext cx="9941858" cy="4159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3" name="Oval 12">
            <a:extLst>
              <a:ext uri="{FF2B5EF4-FFF2-40B4-BE49-F238E27FC236}">
                <a16:creationId xmlns:a16="http://schemas.microsoft.com/office/drawing/2014/main" id="{27376E63-A78A-BD8F-1A56-52837C863F12}"/>
              </a:ext>
            </a:extLst>
          </p:cNvPr>
          <p:cNvSpPr/>
          <p:nvPr/>
        </p:nvSpPr>
        <p:spPr>
          <a:xfrm>
            <a:off x="4384486" y="1014954"/>
            <a:ext cx="7584141" cy="129189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ثانيا: أسباب الجريمة السيبرانية علي المستوي المجتمعي:</a:t>
            </a:r>
            <a:endParaRPr kumimoji="0" lang="ar-EG" sz="2800" b="1" i="0" u="none" strike="noStrike" kern="1200" cap="none" spc="0" normalizeH="0" baseline="0" noProof="0" dirty="0">
              <a:ln>
                <a:noFill/>
              </a:ln>
              <a:solidFill>
                <a:srgbClr val="FF0000"/>
              </a:solidFill>
              <a:effectLst/>
              <a:uLnTx/>
              <a:uFillTx/>
              <a:latin typeface="Calibri"/>
              <a:ea typeface="+mn-ea"/>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389530" y="4825603"/>
            <a:ext cx="8086164" cy="58286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Times New Roman" panose="02020603050405020304" pitchFamily="18" charset="0"/>
              </a:rPr>
              <a:t>5. ضعف إنفاذ القانون وتطبيقه في الجريمة السيبرانية</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E4F369A7-33A7-4812-B287-434761079DF3}"/>
              </a:ext>
            </a:extLst>
          </p:cNvPr>
          <p:cNvSpPr>
            <a:spLocks noGrp="1"/>
          </p:cNvSpPr>
          <p:nvPr>
            <p:ph type="sldNum" sz="quarter" idx="12"/>
          </p:nvPr>
        </p:nvSpPr>
        <p:spPr/>
        <p:txBody>
          <a:bodyPr/>
          <a:lstStyle/>
          <a:p>
            <a:fld id="{F7542ADD-394E-41F3-B704-951748884AEE}" type="slidenum">
              <a:rPr lang="en-US" smtClean="0"/>
              <a:t>21</a:t>
            </a:fld>
            <a:endParaRPr lang="en-US" dirty="0"/>
          </a:p>
        </p:txBody>
      </p:sp>
    </p:spTree>
    <p:extLst>
      <p:ext uri="{BB962C8B-B14F-4D97-AF65-F5344CB8AC3E}">
        <p14:creationId xmlns:p14="http://schemas.microsoft.com/office/powerpoint/2010/main" val="592968249"/>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122" name="Picture 2" descr="Most hackers need 5 hours or less to break into enterprise environments |  CSO Online">
            <a:extLst>
              <a:ext uri="{FF2B5EF4-FFF2-40B4-BE49-F238E27FC236}">
                <a16:creationId xmlns:a16="http://schemas.microsoft.com/office/drawing/2014/main" id="{C4F671D3-4608-4E60-A49A-052D405766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476603"/>
            <a:ext cx="9950823" cy="4061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23375" y="3711603"/>
            <a:ext cx="3647874" cy="166979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r" rtl="1">
              <a:spcBef>
                <a:spcPts val="0"/>
              </a:spcBef>
              <a:spcAft>
                <a:spcPts val="500"/>
              </a:spcAft>
              <a:buFont typeface="+mj-lt"/>
              <a:buAutoNum type="arabicPeriod"/>
            </a:pPr>
            <a:r>
              <a:rPr lang="ar-IQ" sz="2000" b="1" dirty="0">
                <a:solidFill>
                  <a:schemeClr val="tx1"/>
                </a:solidFill>
                <a:latin typeface="Times New Roman" panose="02020603050405020304" pitchFamily="18" charset="0"/>
                <a:ea typeface="Calibri" panose="020F0502020204030204" pitchFamily="34" charset="0"/>
              </a:rPr>
              <a:t>التحول للمجتمع الرقمي.</a:t>
            </a:r>
            <a:endParaRPr lang="en-US" sz="2000" dirty="0">
              <a:solidFill>
                <a:schemeClr val="tx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000" b="1" dirty="0">
                <a:solidFill>
                  <a:schemeClr val="tx1"/>
                </a:solidFill>
                <a:latin typeface="Times New Roman" panose="02020603050405020304" pitchFamily="18" charset="0"/>
                <a:ea typeface="Calibri" panose="020F0502020204030204" pitchFamily="34" charset="0"/>
              </a:rPr>
              <a:t>العولمة.</a:t>
            </a:r>
            <a:endParaRPr lang="en-US" sz="2000" dirty="0">
              <a:solidFill>
                <a:schemeClr val="tx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000" b="1" dirty="0">
                <a:solidFill>
                  <a:schemeClr val="tx1"/>
                </a:solidFill>
                <a:latin typeface="Times New Roman" panose="02020603050405020304" pitchFamily="18" charset="0"/>
                <a:ea typeface="Calibri" panose="020F0502020204030204" pitchFamily="34" charset="0"/>
              </a:rPr>
              <a:t>إنكشاف البنية التحتية</a:t>
            </a:r>
            <a:r>
              <a:rPr lang="en-US" sz="2000" b="1" dirty="0">
                <a:solidFill>
                  <a:schemeClr val="tx1"/>
                </a:solidFill>
                <a:latin typeface="Times New Roman" panose="02020603050405020304" pitchFamily="18" charset="0"/>
                <a:ea typeface="Calibri" panose="020F0502020204030204" pitchFamily="34" charset="0"/>
              </a:rPr>
              <a:t> </a:t>
            </a:r>
            <a:r>
              <a:rPr lang="ar-IQ" sz="2000" b="1" dirty="0">
                <a:solidFill>
                  <a:schemeClr val="tx1"/>
                </a:solidFill>
                <a:latin typeface="Times New Roman" panose="02020603050405020304" pitchFamily="18" charset="0"/>
                <a:ea typeface="Calibri" panose="020F0502020204030204" pitchFamily="34" charset="0"/>
              </a:rPr>
              <a:t>المعلوماتية الكونية. </a:t>
            </a:r>
            <a:endParaRPr lang="en-US" sz="2000" dirty="0">
              <a:solidFill>
                <a:schemeClr val="tx1"/>
              </a:solidFill>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782856" y="1048239"/>
            <a:ext cx="6013063" cy="109917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ثالثا: أسباب الجريمة السيبرانية علي المستوي الكوني: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7E051E64-8FEF-4C6F-AFAF-CE92CA4AC767}"/>
              </a:ext>
            </a:extLst>
          </p:cNvPr>
          <p:cNvSpPr>
            <a:spLocks noGrp="1"/>
          </p:cNvSpPr>
          <p:nvPr>
            <p:ph type="sldNum" sz="quarter" idx="12"/>
          </p:nvPr>
        </p:nvSpPr>
        <p:spPr/>
        <p:txBody>
          <a:bodyPr/>
          <a:lstStyle/>
          <a:p>
            <a:fld id="{F7542ADD-394E-41F3-B704-951748884AEE}" type="slidenum">
              <a:rPr lang="en-US" smtClean="0"/>
              <a:t>22</a:t>
            </a:fld>
            <a:endParaRPr lang="en-US" dirty="0"/>
          </a:p>
        </p:txBody>
      </p:sp>
    </p:spTree>
    <p:extLst>
      <p:ext uri="{BB962C8B-B14F-4D97-AF65-F5344CB8AC3E}">
        <p14:creationId xmlns:p14="http://schemas.microsoft.com/office/powerpoint/2010/main" val="1266046251"/>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Most hackers need 5 hours or less to break into enterprise environments |  CSO Online">
            <a:extLst>
              <a:ext uri="{FF2B5EF4-FFF2-40B4-BE49-F238E27FC236}">
                <a16:creationId xmlns:a16="http://schemas.microsoft.com/office/drawing/2014/main" id="{93DC85FC-05D2-459D-ABA1-5AA998C674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476603"/>
            <a:ext cx="9950823" cy="4061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57975" y="4724400"/>
            <a:ext cx="4128423" cy="55339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r" defTabSz="914400" rtl="1" eaLnBrk="1" fontAlgn="auto" latinLnBrk="0" hangingPunct="1">
              <a:lnSpc>
                <a:spcPct val="100000"/>
              </a:lnSpc>
              <a:spcBef>
                <a:spcPts val="0"/>
              </a:spcBef>
              <a:spcAft>
                <a:spcPts val="500"/>
              </a:spcAft>
              <a:buClrTx/>
              <a:buSzTx/>
              <a:buFont typeface="+mj-lt"/>
              <a:buAutoNum type="arabicPeriod"/>
              <a:tabLst/>
              <a:defRPr/>
            </a:pPr>
            <a:r>
              <a:rPr kumimoji="0" lang="ar-IQ"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التحول للمجتمع الرقمي</a:t>
            </a:r>
            <a:r>
              <a:rPr lang="ar-EG" sz="2400" b="1" dirty="0">
                <a:solidFill>
                  <a:prstClr val="black"/>
                </a:solidFill>
                <a:latin typeface="Times New Roman" panose="02020603050405020304" pitchFamily="18" charset="0"/>
                <a:ea typeface="Calibri" panose="020F0502020204030204" pitchFamily="34" charset="0"/>
              </a:rPr>
              <a:t>:</a:t>
            </a:r>
            <a:r>
              <a:rPr kumimoji="0" lang="ar-IQ"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681990" y="1146745"/>
            <a:ext cx="6113929" cy="1005186"/>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ثالثا: أسباب الجريمة السيبرانية علي المستوي الكوني:</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3" name="Slide Number Placeholder 2">
            <a:extLst>
              <a:ext uri="{FF2B5EF4-FFF2-40B4-BE49-F238E27FC236}">
                <a16:creationId xmlns:a16="http://schemas.microsoft.com/office/drawing/2014/main" id="{8F275D89-C31A-49BE-8D69-93BF768BE4CD}"/>
              </a:ext>
            </a:extLst>
          </p:cNvPr>
          <p:cNvSpPr>
            <a:spLocks noGrp="1"/>
          </p:cNvSpPr>
          <p:nvPr>
            <p:ph type="sldNum" sz="quarter" idx="12"/>
          </p:nvPr>
        </p:nvSpPr>
        <p:spPr/>
        <p:txBody>
          <a:bodyPr/>
          <a:lstStyle/>
          <a:p>
            <a:fld id="{F7542ADD-394E-41F3-B704-951748884AEE}" type="slidenum">
              <a:rPr lang="en-US" smtClean="0"/>
              <a:t>23</a:t>
            </a:fld>
            <a:endParaRPr lang="en-US" dirty="0"/>
          </a:p>
        </p:txBody>
      </p:sp>
    </p:spTree>
    <p:extLst>
      <p:ext uri="{BB962C8B-B14F-4D97-AF65-F5344CB8AC3E}">
        <p14:creationId xmlns:p14="http://schemas.microsoft.com/office/powerpoint/2010/main" val="3105572847"/>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Most hackers need 5 hours or less to break into enterprise environments |  CSO Online">
            <a:extLst>
              <a:ext uri="{FF2B5EF4-FFF2-40B4-BE49-F238E27FC236}">
                <a16:creationId xmlns:a16="http://schemas.microsoft.com/office/drawing/2014/main" id="{0D2A11CD-833B-43DF-9CD6-F7E7A59C6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476603"/>
            <a:ext cx="9950823" cy="4061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89141" y="4603031"/>
            <a:ext cx="2590800" cy="68786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R="0" lvl="0" algn="ctr" defTabSz="914400" rtl="1" eaLnBrk="1" fontAlgn="auto" latinLnBrk="0" hangingPunct="1">
              <a:lnSpc>
                <a:spcPct val="100000"/>
              </a:lnSpc>
              <a:spcBef>
                <a:spcPts val="0"/>
              </a:spcBef>
              <a:spcAft>
                <a:spcPts val="500"/>
              </a:spcAft>
              <a:buClrTx/>
              <a:buSzTx/>
              <a:tabLst/>
              <a:defRPr/>
            </a:pPr>
            <a:r>
              <a:rPr lang="ar-EG" sz="2400" b="1" dirty="0">
                <a:solidFill>
                  <a:prstClr val="black"/>
                </a:solidFill>
                <a:latin typeface="Times New Roman" panose="02020603050405020304" pitchFamily="18" charset="0"/>
                <a:ea typeface="Calibri" panose="020F0502020204030204" pitchFamily="34" charset="0"/>
              </a:rPr>
              <a:t>2. العولمة</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r>
              <a:rPr kumimoji="0" lang="ar-IQ"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750291" y="1126222"/>
            <a:ext cx="6185646" cy="96370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ثالثا: أسباب الجريمة السيبرانية علي المستوي الكوني: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AFE4B54F-26AA-4403-B730-90F637A0805E}"/>
              </a:ext>
            </a:extLst>
          </p:cNvPr>
          <p:cNvSpPr>
            <a:spLocks noGrp="1"/>
          </p:cNvSpPr>
          <p:nvPr>
            <p:ph type="sldNum" sz="quarter" idx="12"/>
          </p:nvPr>
        </p:nvSpPr>
        <p:spPr/>
        <p:txBody>
          <a:bodyPr/>
          <a:lstStyle/>
          <a:p>
            <a:fld id="{F7542ADD-394E-41F3-B704-951748884AEE}" type="slidenum">
              <a:rPr lang="en-US" smtClean="0"/>
              <a:t>24</a:t>
            </a:fld>
            <a:endParaRPr lang="en-US" dirty="0"/>
          </a:p>
        </p:txBody>
      </p:sp>
    </p:spTree>
    <p:extLst>
      <p:ext uri="{BB962C8B-B14F-4D97-AF65-F5344CB8AC3E}">
        <p14:creationId xmlns:p14="http://schemas.microsoft.com/office/powerpoint/2010/main" val="3482623030"/>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1008612"/>
            <a:ext cx="4128422" cy="489654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69569"/>
            <a:ext cx="10259463" cy="434168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9" name="Picture 2" descr="Most hackers need 5 hours or less to break into enterprise environments |  CSO Online">
            <a:extLst>
              <a:ext uri="{FF2B5EF4-FFF2-40B4-BE49-F238E27FC236}">
                <a16:creationId xmlns:a16="http://schemas.microsoft.com/office/drawing/2014/main" id="{70D0B613-9CDE-4AC3-B00C-099EE68693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476603"/>
            <a:ext cx="9950823" cy="4061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449606" y="4762460"/>
            <a:ext cx="6656579" cy="54084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3. إنكشاف البنية التحتية المعلوماتية الكونية</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r>
              <a:rPr kumimoji="0" lang="ar-IQ"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113796" y="1175670"/>
            <a:ext cx="6822141" cy="91987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ثالثا: أسباب الجريمة السيبرانية علي المستوي الكوني:</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4" name="Slide Number Placeholder 3">
            <a:extLst>
              <a:ext uri="{FF2B5EF4-FFF2-40B4-BE49-F238E27FC236}">
                <a16:creationId xmlns:a16="http://schemas.microsoft.com/office/drawing/2014/main" id="{6E30E997-034C-4450-A847-E1BBF9555BC5}"/>
              </a:ext>
            </a:extLst>
          </p:cNvPr>
          <p:cNvSpPr>
            <a:spLocks noGrp="1"/>
          </p:cNvSpPr>
          <p:nvPr>
            <p:ph type="sldNum" sz="quarter" idx="12"/>
          </p:nvPr>
        </p:nvSpPr>
        <p:spPr/>
        <p:txBody>
          <a:bodyPr/>
          <a:lstStyle/>
          <a:p>
            <a:fld id="{F7542ADD-394E-41F3-B704-951748884AEE}" type="slidenum">
              <a:rPr lang="en-US" smtClean="0"/>
              <a:t>25</a:t>
            </a:fld>
            <a:endParaRPr lang="en-US" dirty="0"/>
          </a:p>
        </p:txBody>
      </p:sp>
    </p:spTree>
    <p:extLst>
      <p:ext uri="{BB962C8B-B14F-4D97-AF65-F5344CB8AC3E}">
        <p14:creationId xmlns:p14="http://schemas.microsoft.com/office/powerpoint/2010/main" val="906077506"/>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Most hackers need 5 hours or less to break into enterprise environments |  CSO Online">
            <a:extLst>
              <a:ext uri="{FF2B5EF4-FFF2-40B4-BE49-F238E27FC236}">
                <a16:creationId xmlns:a16="http://schemas.microsoft.com/office/drawing/2014/main" id="{866597A8-4821-4231-B6A0-FDDB71E230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476603"/>
            <a:ext cx="9950823" cy="4061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048869" y="2958300"/>
            <a:ext cx="4948517" cy="266626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3. إنكشاف البنية التحتية المعلوماتية الكونية:</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000" b="1" dirty="0">
                <a:solidFill>
                  <a:prstClr val="black"/>
                </a:solidFill>
                <a:latin typeface="Times New Roman" panose="02020603050405020304" pitchFamily="18" charset="0"/>
                <a:ea typeface="Calibri" panose="020F0502020204030204" pitchFamily="34" charset="0"/>
              </a:rPr>
              <a:t>     </a:t>
            </a:r>
            <a:r>
              <a:rPr lang="ar-EG" sz="2000" b="1" dirty="0">
                <a:solidFill>
                  <a:schemeClr val="accent1">
                    <a:lumMod val="75000"/>
                  </a:schemeClr>
                </a:solidFill>
                <a:latin typeface="Times New Roman" panose="02020603050405020304" pitchFamily="18" charset="0"/>
                <a:ea typeface="Calibri" panose="020F0502020204030204" pitchFamily="34" charset="0"/>
              </a:rPr>
              <a:t>أ. قطاع الإتصالات والمعلومات:</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Calibri" panose="020F0502020204030204" pitchFamily="34" charset="0"/>
              </a:rPr>
              <a:t>     ب. قطاع التوزيع المادي (الفيزيقي):</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000" b="1" dirty="0">
                <a:solidFill>
                  <a:schemeClr val="accent1">
                    <a:lumMod val="75000"/>
                  </a:schemeClr>
                </a:solidFill>
                <a:latin typeface="Times New Roman" panose="02020603050405020304" pitchFamily="18" charset="0"/>
                <a:ea typeface="Calibri" panose="020F0502020204030204" pitchFamily="34" charset="0"/>
              </a:rPr>
              <a:t>     ت . قطاع الطاقة:</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000" b="1" dirty="0">
                <a:solidFill>
                  <a:schemeClr val="accent1">
                    <a:lumMod val="75000"/>
                  </a:schemeClr>
                </a:solidFill>
                <a:latin typeface="Times New Roman" panose="02020603050405020304" pitchFamily="18" charset="0"/>
                <a:ea typeface="Calibri" panose="020F0502020204030204" pitchFamily="34" charset="0"/>
              </a:rPr>
              <a:t>     ث . قطاع المال والبنوك:    </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Calibri" panose="020F0502020204030204" pitchFamily="34" charset="0"/>
              </a:rPr>
              <a:t>     ج. قطاع الخدمات الإنسانية الحيوية:</a:t>
            </a: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14" name="Oval 13">
            <a:extLst>
              <a:ext uri="{FF2B5EF4-FFF2-40B4-BE49-F238E27FC236}">
                <a16:creationId xmlns:a16="http://schemas.microsoft.com/office/drawing/2014/main" id="{489F9069-D1A2-418C-9014-51994BBF17FB}"/>
              </a:ext>
            </a:extLst>
          </p:cNvPr>
          <p:cNvSpPr/>
          <p:nvPr/>
        </p:nvSpPr>
        <p:spPr>
          <a:xfrm>
            <a:off x="6505108" y="1146745"/>
            <a:ext cx="5047130" cy="115284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ثالثا: أسباب الجريمة السيبرانية علي المستوي الكوني:</a:t>
            </a:r>
            <a:endParaRPr kumimoji="0" lang="ar-EG" sz="2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3" name="Slide Number Placeholder 2">
            <a:extLst>
              <a:ext uri="{FF2B5EF4-FFF2-40B4-BE49-F238E27FC236}">
                <a16:creationId xmlns:a16="http://schemas.microsoft.com/office/drawing/2014/main" id="{36A45DD1-1CD6-43B0-913E-E8AB95EC1405}"/>
              </a:ext>
            </a:extLst>
          </p:cNvPr>
          <p:cNvSpPr>
            <a:spLocks noGrp="1"/>
          </p:cNvSpPr>
          <p:nvPr>
            <p:ph type="sldNum" sz="quarter" idx="12"/>
          </p:nvPr>
        </p:nvSpPr>
        <p:spPr/>
        <p:txBody>
          <a:bodyPr/>
          <a:lstStyle/>
          <a:p>
            <a:fld id="{F7542ADD-394E-41F3-B704-951748884AEE}" type="slidenum">
              <a:rPr lang="en-US" smtClean="0"/>
              <a:t>26</a:t>
            </a:fld>
            <a:endParaRPr lang="en-US" dirty="0"/>
          </a:p>
        </p:txBody>
      </p:sp>
    </p:spTree>
    <p:extLst>
      <p:ext uri="{BB962C8B-B14F-4D97-AF65-F5344CB8AC3E}">
        <p14:creationId xmlns:p14="http://schemas.microsoft.com/office/powerpoint/2010/main" val="2659826607"/>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Most hackers need 5 hours or less to break into enterprise environments |  CSO Online">
            <a:extLst>
              <a:ext uri="{FF2B5EF4-FFF2-40B4-BE49-F238E27FC236}">
                <a16:creationId xmlns:a16="http://schemas.microsoft.com/office/drawing/2014/main" id="{4CC688A9-F3A9-4344-810A-1736FE2561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476603"/>
            <a:ext cx="9950823" cy="4061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272987" y="4509645"/>
            <a:ext cx="9663953" cy="90543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000" b="1" dirty="0">
                <a:solidFill>
                  <a:schemeClr val="tx1"/>
                </a:solidFill>
                <a:highlight>
                  <a:srgbClr val="FFFF00"/>
                </a:highlight>
                <a:latin typeface="Times New Roman" panose="02020603050405020304" pitchFamily="18" charset="0"/>
                <a:ea typeface="Calibri" panose="020F0502020204030204" pitchFamily="34" charset="0"/>
              </a:rPr>
              <a:t>من الصعب ربط التهديدات الإلكترونية بمكان أو زمان ، أو جماعة</a:t>
            </a:r>
            <a:r>
              <a:rPr lang="ar-IQ" sz="2000" b="1" dirty="0">
                <a:solidFill>
                  <a:schemeClr val="tx1"/>
                </a:solidFill>
                <a:latin typeface="Times New Roman" panose="02020603050405020304" pitchFamily="18" charset="0"/>
                <a:ea typeface="Calibri" panose="020F0502020204030204" pitchFamily="34" charset="0"/>
              </a:rPr>
              <a:t>، فقد تصدر من هاو أو من طفل</a:t>
            </a:r>
            <a:r>
              <a:rPr lang="ar-EG" sz="2000" b="1" dirty="0">
                <a:solidFill>
                  <a:schemeClr val="tx1"/>
                </a:solidFill>
                <a:latin typeface="Times New Roman" panose="02020603050405020304" pitchFamily="18" charset="0"/>
                <a:ea typeface="Calibri" panose="020F0502020204030204" pitchFamily="34" charset="0"/>
              </a:rPr>
              <a:t> </a:t>
            </a:r>
            <a:r>
              <a:rPr lang="ar-IQ" sz="2000" b="1" dirty="0">
                <a:solidFill>
                  <a:schemeClr val="tx1"/>
                </a:solidFill>
                <a:latin typeface="Times New Roman" panose="02020603050405020304" pitchFamily="18" charset="0"/>
                <a:ea typeface="Calibri" panose="020F0502020204030204" pitchFamily="34" charset="0"/>
              </a:rPr>
              <a:t>أو محترف، أو جماعة إرهابية، أو جماعة تنافسية، أو استخبارات أجنبية . </a:t>
            </a:r>
            <a:endParaRPr lang="en-US" sz="2000" b="1" dirty="0">
              <a:solidFill>
                <a:schemeClr val="tx1"/>
              </a:solidFill>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B5B19E47-DB9C-4F84-93FB-56D47D513E83}"/>
              </a:ext>
            </a:extLst>
          </p:cNvPr>
          <p:cNvSpPr>
            <a:spLocks noGrp="1"/>
          </p:cNvSpPr>
          <p:nvPr>
            <p:ph type="sldNum" sz="quarter" idx="12"/>
          </p:nvPr>
        </p:nvSpPr>
        <p:spPr/>
        <p:txBody>
          <a:bodyPr/>
          <a:lstStyle/>
          <a:p>
            <a:fld id="{F7542ADD-394E-41F3-B704-951748884AEE}" type="slidenum">
              <a:rPr lang="en-US" smtClean="0"/>
              <a:t>27</a:t>
            </a:fld>
            <a:endParaRPr lang="en-US" dirty="0"/>
          </a:p>
        </p:txBody>
      </p:sp>
    </p:spTree>
    <p:extLst>
      <p:ext uri="{BB962C8B-B14F-4D97-AF65-F5344CB8AC3E}">
        <p14:creationId xmlns:p14="http://schemas.microsoft.com/office/powerpoint/2010/main" val="4215101551"/>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1187875"/>
            <a:ext cx="4128422" cy="471727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528517"/>
            <a:ext cx="10259463" cy="4182737"/>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ea typeface="Times New Roman" panose="02020603050405020304" pitchFamily="18" charset="0"/>
              <a:cs typeface="+mn-cs"/>
            </a:endParaRPr>
          </a:p>
        </p:txBody>
      </p:sp>
      <p:pic>
        <p:nvPicPr>
          <p:cNvPr id="8" name="Picture 2" descr="Most hackers need 5 hours or less to break into enterprise environments |  CSO Online">
            <a:extLst>
              <a:ext uri="{FF2B5EF4-FFF2-40B4-BE49-F238E27FC236}">
                <a16:creationId xmlns:a16="http://schemas.microsoft.com/office/drawing/2014/main" id="{0A2FFFE2-11CF-4DCE-A21C-33094C66E1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658471"/>
            <a:ext cx="9950823" cy="38794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846730" y="4414001"/>
            <a:ext cx="8498540" cy="96919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000" b="1" dirty="0">
                <a:solidFill>
                  <a:schemeClr val="tx1"/>
                </a:solidFill>
                <a:ea typeface="Calibri" panose="020F0502020204030204" pitchFamily="34" charset="0"/>
              </a:rPr>
              <a:t>       </a:t>
            </a:r>
            <a:r>
              <a:rPr lang="ar-IQ" sz="2000" b="1" dirty="0">
                <a:solidFill>
                  <a:schemeClr val="tx1"/>
                </a:solidFill>
                <a:ea typeface="Calibri" panose="020F0502020204030204" pitchFamily="34" charset="0"/>
              </a:rPr>
              <a:t>فخطورة الإرهاب الإلكتروني </a:t>
            </a:r>
            <a:r>
              <a:rPr lang="ar-IQ" sz="2000" b="1" dirty="0">
                <a:solidFill>
                  <a:schemeClr val="tx1"/>
                </a:solidFill>
                <a:highlight>
                  <a:srgbClr val="FFFF00"/>
                </a:highlight>
                <a:ea typeface="Calibri" panose="020F0502020204030204" pitchFamily="34" charset="0"/>
              </a:rPr>
              <a:t>تزداد في الدول المتقدمة </a:t>
            </a:r>
            <a:r>
              <a:rPr lang="ar-IQ" sz="2000" b="1" dirty="0">
                <a:solidFill>
                  <a:schemeClr val="tx1"/>
                </a:solidFill>
                <a:ea typeface="Calibri" panose="020F0502020204030204" pitchFamily="34" charset="0"/>
              </a:rPr>
              <a:t>التي تضار بنيتها التحتية بالحواسيب الآلية والشبكات المعلوماتية مما يجعلها هدفا سهل المنال.</a:t>
            </a:r>
            <a:endParaRPr lang="en-US" sz="2000" b="1" dirty="0">
              <a:solidFill>
                <a:schemeClr val="tx1"/>
              </a:solidFill>
              <a:ea typeface="Times New Roman" panose="02020603050405020304" pitchFamily="18" charset="0"/>
            </a:endParaRPr>
          </a:p>
        </p:txBody>
      </p:sp>
      <p:sp>
        <p:nvSpPr>
          <p:cNvPr id="3" name="Slide Number Placeholder 2">
            <a:extLst>
              <a:ext uri="{FF2B5EF4-FFF2-40B4-BE49-F238E27FC236}">
                <a16:creationId xmlns:a16="http://schemas.microsoft.com/office/drawing/2014/main" id="{6C7CD5C9-D82A-44AA-BC8F-3FBFA5A8742E}"/>
              </a:ext>
            </a:extLst>
          </p:cNvPr>
          <p:cNvSpPr>
            <a:spLocks noGrp="1"/>
          </p:cNvSpPr>
          <p:nvPr>
            <p:ph type="sldNum" sz="quarter" idx="12"/>
          </p:nvPr>
        </p:nvSpPr>
        <p:spPr/>
        <p:txBody>
          <a:bodyPr/>
          <a:lstStyle/>
          <a:p>
            <a:fld id="{F7542ADD-394E-41F3-B704-951748884AEE}" type="slidenum">
              <a:rPr lang="en-US" smtClean="0"/>
              <a:t>28</a:t>
            </a:fld>
            <a:endParaRPr lang="en-US" dirty="0"/>
          </a:p>
        </p:txBody>
      </p:sp>
    </p:spTree>
    <p:extLst>
      <p:ext uri="{BB962C8B-B14F-4D97-AF65-F5344CB8AC3E}">
        <p14:creationId xmlns:p14="http://schemas.microsoft.com/office/powerpoint/2010/main" val="1863333163"/>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Most hackers need 5 hours or less to break into enterprise environments |  CSO Online">
            <a:extLst>
              <a:ext uri="{FF2B5EF4-FFF2-40B4-BE49-F238E27FC236}">
                <a16:creationId xmlns:a16="http://schemas.microsoft.com/office/drawing/2014/main" id="{1257BA7C-5CA8-473A-9AE9-D8C83A990B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425388"/>
            <a:ext cx="9950823" cy="41124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4" name="Oval 13">
            <a:extLst>
              <a:ext uri="{FF2B5EF4-FFF2-40B4-BE49-F238E27FC236}">
                <a16:creationId xmlns:a16="http://schemas.microsoft.com/office/drawing/2014/main" id="{489F9069-D1A2-418C-9014-51994BBF17FB}"/>
              </a:ext>
            </a:extLst>
          </p:cNvPr>
          <p:cNvSpPr/>
          <p:nvPr/>
        </p:nvSpPr>
        <p:spPr>
          <a:xfrm>
            <a:off x="2422929" y="1007037"/>
            <a:ext cx="6920754" cy="108289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FF0000"/>
                </a:solidFill>
                <a:latin typeface="Calibri" panose="020F0502020204030204"/>
                <a:ea typeface="Calibri" panose="020F0502020204030204" pitchFamily="34" charset="0"/>
              </a:rPr>
              <a:t>رابعا </a:t>
            </a:r>
            <a:r>
              <a:rPr kumimoji="0" lang="ar-EG" sz="28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a:t>
            </a:r>
            <a:r>
              <a:rPr lang="ar-EG" sz="2800" b="1" dirty="0">
                <a:solidFill>
                  <a:srgbClr val="FF0000"/>
                </a:solidFill>
                <a:latin typeface="Calibri" panose="020F0502020204030204"/>
                <a:ea typeface="Calibri" panose="020F0502020204030204" pitchFamily="34" charset="0"/>
              </a:rPr>
              <a:t>تتعلق بخصائص وسمات الجرائم السيبرانية</a:t>
            </a:r>
            <a:r>
              <a:rPr kumimoji="0" lang="ar-EG" sz="28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a:t>
            </a:r>
            <a:endParaRPr kumimoji="0" lang="ar-EG" sz="2800" b="1" i="0" u="none" strike="noStrike" kern="1200" cap="none" spc="0" normalizeH="0" baseline="0" noProof="0" dirty="0">
              <a:ln>
                <a:noFill/>
              </a:ln>
              <a:solidFill>
                <a:srgbClr val="FF0000"/>
              </a:solidFill>
              <a:effectLst/>
              <a:uLnTx/>
              <a:uFillTx/>
              <a:latin typeface="Calibri"/>
              <a:ea typeface="+mn-ea"/>
            </a:endParaRPr>
          </a:p>
        </p:txBody>
      </p:sp>
      <p:sp>
        <p:nvSpPr>
          <p:cNvPr id="4" name="Slide Number Placeholder 3">
            <a:extLst>
              <a:ext uri="{FF2B5EF4-FFF2-40B4-BE49-F238E27FC236}">
                <a16:creationId xmlns:a16="http://schemas.microsoft.com/office/drawing/2014/main" id="{91FC7F8F-4F79-49E4-98F2-A76996EC811A}"/>
              </a:ext>
            </a:extLst>
          </p:cNvPr>
          <p:cNvSpPr>
            <a:spLocks noGrp="1"/>
          </p:cNvSpPr>
          <p:nvPr>
            <p:ph type="sldNum" sz="quarter" idx="12"/>
          </p:nvPr>
        </p:nvSpPr>
        <p:spPr/>
        <p:txBody>
          <a:bodyPr/>
          <a:lstStyle/>
          <a:p>
            <a:fld id="{F7542ADD-394E-41F3-B704-951748884AEE}" type="slidenum">
              <a:rPr lang="en-US" smtClean="0"/>
              <a:t>29</a:t>
            </a:fld>
            <a:endParaRPr lang="en-US" dirty="0"/>
          </a:p>
        </p:txBody>
      </p:sp>
    </p:spTree>
    <p:extLst>
      <p:ext uri="{BB962C8B-B14F-4D97-AF65-F5344CB8AC3E}">
        <p14:creationId xmlns:p14="http://schemas.microsoft.com/office/powerpoint/2010/main" val="2255829461"/>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5959929" y="2677105"/>
            <a:ext cx="4839671" cy="1503784"/>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r>
              <a:rPr lang="ar-EG" sz="2800" b="1" dirty="0">
                <a:solidFill>
                  <a:srgbClr val="FF0000"/>
                </a:solidFill>
                <a:latin typeface="Times New Roman" panose="02020603050405020304" pitchFamily="18" charset="0"/>
                <a:ea typeface="Calibri" panose="020F0502020204030204" pitchFamily="34" charset="0"/>
              </a:rPr>
              <a:t>خصائص وسمات الجرائم السيبرانية</a:t>
            </a:r>
            <a:endParaRPr kumimoji="0" lang="ar-EG" sz="28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F0000"/>
              </a:solidFill>
              <a:effectLst/>
              <a:uLnTx/>
              <a:uFillTx/>
              <a:latin typeface="Calibri"/>
              <a:ea typeface="+mn-ea"/>
            </a:endParaRPr>
          </a:p>
        </p:txBody>
      </p:sp>
      <p:pic>
        <p:nvPicPr>
          <p:cNvPr id="3074" name="Picture 2" descr="Gif hacker im in (340 gratis afbeeldingen)">
            <a:extLst>
              <a:ext uri="{FF2B5EF4-FFF2-40B4-BE49-F238E27FC236}">
                <a16:creationId xmlns:a16="http://schemas.microsoft.com/office/drawing/2014/main" id="{04C47911-FE57-4A6D-BFB6-40CAF70C7B1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43207" y="1938476"/>
            <a:ext cx="4348843" cy="28879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CF3B57BC-5C31-4A9E-813D-2F593CCCD89C}"/>
              </a:ext>
            </a:extLst>
          </p:cNvPr>
          <p:cNvSpPr>
            <a:spLocks noGrp="1"/>
          </p:cNvSpPr>
          <p:nvPr>
            <p:ph type="sldNum" sz="quarter" idx="12"/>
          </p:nvPr>
        </p:nvSpPr>
        <p:spPr/>
        <p:txBody>
          <a:bodyPr/>
          <a:lstStyle/>
          <a:p>
            <a:fld id="{F7542ADD-394E-41F3-B704-951748884AEE}" type="slidenum">
              <a:rPr lang="en-US" smtClean="0"/>
              <a:t>30</a:t>
            </a:fld>
            <a:endParaRPr lang="en-US" dirty="0"/>
          </a:p>
        </p:txBody>
      </p:sp>
    </p:spTree>
    <p:custDataLst>
      <p:tags r:id="rId1"/>
    </p:custDataLst>
    <p:extLst>
      <p:ext uri="{BB962C8B-B14F-4D97-AF65-F5344CB8AC3E}">
        <p14:creationId xmlns:p14="http://schemas.microsoft.com/office/powerpoint/2010/main" val="284488228"/>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15450" y="1100508"/>
            <a:ext cx="9563266" cy="5117729"/>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2" name="TextBox 1">
            <a:extLst>
              <a:ext uri="{FF2B5EF4-FFF2-40B4-BE49-F238E27FC236}">
                <a16:creationId xmlns:a16="http://schemas.microsoft.com/office/drawing/2014/main" id="{E6B69DA7-4B21-4FAF-ACA6-247A1791CF71}"/>
              </a:ext>
            </a:extLst>
          </p:cNvPr>
          <p:cNvSpPr txBox="1"/>
          <p:nvPr/>
        </p:nvSpPr>
        <p:spPr>
          <a:xfrm>
            <a:off x="1313284" y="1100509"/>
            <a:ext cx="9345750" cy="5542543"/>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IQ" sz="2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الثاني : خصائص وسمات الجرائم السيبرانية: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سرعة التنفيذ.</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القيمة والديمومة.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سرعة التطور في إرتكاب الجريمة السيبرانية.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التنفيذ عن بعد.</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خفاء الجريمة.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إحجام المجني عليهم عن الإبلاغ.</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جاذبية الجريمة السيبرانية والشغف بها.</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جرائم ناعمة.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غياب المفهوم العام.</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صعوبة إثباتها.</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التلوث الثقافي.</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المؤثرات الخارجية.</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13</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التعاون والتواطؤ للإضرار بالغير.</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14. </a:t>
            </a: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أسباب خاصة بالمنشأة.</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15. عالمية الجرائم السيبرانية.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r" defTabSz="914400" rtl="1" eaLnBrk="1" fontAlgn="auto" latinLnBrk="0" hangingPunct="1">
              <a:lnSpc>
                <a:spcPct val="100000"/>
              </a:lnSpc>
              <a:spcBef>
                <a:spcPts val="0"/>
              </a:spcBef>
              <a:spcAft>
                <a:spcPts val="50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pic>
        <p:nvPicPr>
          <p:cNvPr id="11" name="Picture 2" descr="Gif hacker im in (340 gratis afbeeldingen)">
            <a:extLst>
              <a:ext uri="{FF2B5EF4-FFF2-40B4-BE49-F238E27FC236}">
                <a16:creationId xmlns:a16="http://schemas.microsoft.com/office/drawing/2014/main" id="{1F39C71A-101B-44B1-9719-171E1E5935B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13284" y="2523604"/>
            <a:ext cx="4348843" cy="28879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9264724B-D814-4F3D-B99E-4981CB10D22F}"/>
              </a:ext>
            </a:extLst>
          </p:cNvPr>
          <p:cNvSpPr>
            <a:spLocks noGrp="1"/>
          </p:cNvSpPr>
          <p:nvPr>
            <p:ph type="sldNum" sz="quarter" idx="12"/>
          </p:nvPr>
        </p:nvSpPr>
        <p:spPr/>
        <p:txBody>
          <a:bodyPr/>
          <a:lstStyle/>
          <a:p>
            <a:fld id="{F7542ADD-394E-41F3-B704-951748884AEE}" type="slidenum">
              <a:rPr lang="en-US" smtClean="0"/>
              <a:t>31</a:t>
            </a:fld>
            <a:endParaRPr lang="en-US" dirty="0"/>
          </a:p>
        </p:txBody>
      </p:sp>
    </p:spTree>
    <p:custDataLst>
      <p:tags r:id="rId1"/>
    </p:custDataLst>
    <p:extLst>
      <p:ext uri="{BB962C8B-B14F-4D97-AF65-F5344CB8AC3E}">
        <p14:creationId xmlns:p14="http://schemas.microsoft.com/office/powerpoint/2010/main" val="1546289507"/>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846730" y="4267200"/>
            <a:ext cx="3397623" cy="86332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800" b="1" dirty="0">
                <a:solidFill>
                  <a:prstClr val="black"/>
                </a:solidFill>
                <a:latin typeface="Times New Roman" panose="02020603050405020304" pitchFamily="18" charset="0"/>
                <a:ea typeface="Calibri" panose="020F0502020204030204" pitchFamily="34" charset="0"/>
              </a:rPr>
              <a:t>1. سرعة التنفيذ :</a:t>
            </a: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14" name="Oval 13">
            <a:extLst>
              <a:ext uri="{FF2B5EF4-FFF2-40B4-BE49-F238E27FC236}">
                <a16:creationId xmlns:a16="http://schemas.microsoft.com/office/drawing/2014/main" id="{489F9069-D1A2-418C-9014-51994BBF17FB}"/>
              </a:ext>
            </a:extLst>
          </p:cNvPr>
          <p:cNvSpPr/>
          <p:nvPr/>
        </p:nvSpPr>
        <p:spPr>
          <a:xfrm>
            <a:off x="4107758" y="1765745"/>
            <a:ext cx="6991727" cy="135076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Calibri" panose="020F0502020204030204"/>
                <a:ea typeface="Calibri" panose="020F0502020204030204" pitchFamily="34" charset="0"/>
              </a:rPr>
              <a:t>خصائص وسمات الجرائم السيبرانية</a:t>
            </a: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AB4EF578-BFE1-4229-9714-FF7606FB795C}"/>
              </a:ext>
            </a:extLst>
          </p:cNvPr>
          <p:cNvSpPr>
            <a:spLocks noGrp="1"/>
          </p:cNvSpPr>
          <p:nvPr>
            <p:ph type="sldNum" sz="quarter" idx="12"/>
          </p:nvPr>
        </p:nvSpPr>
        <p:spPr/>
        <p:txBody>
          <a:bodyPr/>
          <a:lstStyle/>
          <a:p>
            <a:fld id="{F7542ADD-394E-41F3-B704-951748884AEE}" type="slidenum">
              <a:rPr lang="en-US" smtClean="0"/>
              <a:t>32</a:t>
            </a:fld>
            <a:endParaRPr lang="en-US" dirty="0"/>
          </a:p>
        </p:txBody>
      </p:sp>
    </p:spTree>
    <p:extLst>
      <p:ext uri="{BB962C8B-B14F-4D97-AF65-F5344CB8AC3E}">
        <p14:creationId xmlns:p14="http://schemas.microsoft.com/office/powerpoint/2010/main" val="2129156340"/>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48808" y="4338917"/>
            <a:ext cx="3989294" cy="59795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800" b="1" dirty="0">
                <a:solidFill>
                  <a:prstClr val="black"/>
                </a:solidFill>
                <a:latin typeface="Times New Roman" panose="02020603050405020304" pitchFamily="18" charset="0"/>
                <a:ea typeface="Calibri" panose="020F0502020204030204" pitchFamily="34" charset="0"/>
              </a:rPr>
              <a:t>2. القيمة والديمومة</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p>
        </p:txBody>
      </p:sp>
      <p:sp>
        <p:nvSpPr>
          <p:cNvPr id="13" name="Oval 12">
            <a:extLst>
              <a:ext uri="{FF2B5EF4-FFF2-40B4-BE49-F238E27FC236}">
                <a16:creationId xmlns:a16="http://schemas.microsoft.com/office/drawing/2014/main" id="{B6BFE337-1D94-4B0D-A7A8-1EC87A84ABFF}"/>
              </a:ext>
            </a:extLst>
          </p:cNvPr>
          <p:cNvSpPr/>
          <p:nvPr/>
        </p:nvSpPr>
        <p:spPr>
          <a:xfrm>
            <a:off x="4107758" y="1765745"/>
            <a:ext cx="6991727" cy="135076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Calibri" panose="020F0502020204030204"/>
                <a:ea typeface="Calibri" panose="020F0502020204030204" pitchFamily="34" charset="0"/>
              </a:rPr>
              <a:t>خصائص وسمات الجرائم السيبرانية</a:t>
            </a: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65468FF4-BF30-4EAC-8FE6-BF6875BFB7C5}"/>
              </a:ext>
            </a:extLst>
          </p:cNvPr>
          <p:cNvSpPr>
            <a:spLocks noGrp="1"/>
          </p:cNvSpPr>
          <p:nvPr>
            <p:ph type="sldNum" sz="quarter" idx="12"/>
          </p:nvPr>
        </p:nvSpPr>
        <p:spPr/>
        <p:txBody>
          <a:bodyPr/>
          <a:lstStyle/>
          <a:p>
            <a:fld id="{F7542ADD-394E-41F3-B704-951748884AEE}" type="slidenum">
              <a:rPr lang="en-US" smtClean="0"/>
              <a:t>33</a:t>
            </a:fld>
            <a:endParaRPr lang="en-US" dirty="0"/>
          </a:p>
        </p:txBody>
      </p:sp>
    </p:spTree>
    <p:extLst>
      <p:ext uri="{BB962C8B-B14F-4D97-AF65-F5344CB8AC3E}">
        <p14:creationId xmlns:p14="http://schemas.microsoft.com/office/powerpoint/2010/main" val="4257448985"/>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0765" y="1699416"/>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775013" y="4625787"/>
            <a:ext cx="6347012" cy="80414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Alexandria Medium" pitchFamily="2" charset="-78"/>
                <a:ea typeface="Calibri" panose="020F0502020204030204" pitchFamily="34" charset="0"/>
              </a:rPr>
              <a:t>3. سرعة التطور في إرتكاب الجريمة السيبرانية:</a:t>
            </a:r>
            <a:endParaRPr kumimoji="0" lang="ar-EG" sz="24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endParaRPr>
          </a:p>
        </p:txBody>
      </p:sp>
      <p:sp>
        <p:nvSpPr>
          <p:cNvPr id="14" name="Oval 13">
            <a:extLst>
              <a:ext uri="{FF2B5EF4-FFF2-40B4-BE49-F238E27FC236}">
                <a16:creationId xmlns:a16="http://schemas.microsoft.com/office/drawing/2014/main" id="{489F9069-D1A2-418C-9014-51994BBF17FB}"/>
              </a:ext>
            </a:extLst>
          </p:cNvPr>
          <p:cNvSpPr/>
          <p:nvPr/>
        </p:nvSpPr>
        <p:spPr>
          <a:xfrm>
            <a:off x="3742285" y="1882588"/>
            <a:ext cx="7188950" cy="115353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AFB88416-8D31-4A6F-97A2-3FEEA0BC3094}"/>
              </a:ext>
            </a:extLst>
          </p:cNvPr>
          <p:cNvSpPr>
            <a:spLocks noGrp="1"/>
          </p:cNvSpPr>
          <p:nvPr>
            <p:ph type="sldNum" sz="quarter" idx="12"/>
          </p:nvPr>
        </p:nvSpPr>
        <p:spPr/>
        <p:txBody>
          <a:bodyPr/>
          <a:lstStyle/>
          <a:p>
            <a:fld id="{F7542ADD-394E-41F3-B704-951748884AEE}" type="slidenum">
              <a:rPr lang="en-US" smtClean="0"/>
              <a:t>34</a:t>
            </a:fld>
            <a:endParaRPr lang="en-US" dirty="0"/>
          </a:p>
        </p:txBody>
      </p:sp>
    </p:spTree>
    <p:extLst>
      <p:ext uri="{BB962C8B-B14F-4D97-AF65-F5344CB8AC3E}">
        <p14:creationId xmlns:p14="http://schemas.microsoft.com/office/powerpoint/2010/main" val="2746944160"/>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586009" y="4159624"/>
            <a:ext cx="3389404" cy="64278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800" b="1" dirty="0">
                <a:solidFill>
                  <a:prstClr val="black"/>
                </a:solidFill>
                <a:latin typeface="Alexandria Medium" pitchFamily="2" charset="-78"/>
                <a:ea typeface="Calibri" panose="020F0502020204030204" pitchFamily="34" charset="0"/>
                <a:cs typeface="Alexandria Medium" pitchFamily="2" charset="-78"/>
              </a:rPr>
              <a:t>4. التنفيذ عن بعد</a:t>
            </a:r>
            <a:r>
              <a:rPr kumimoji="0" lang="ar-EG" sz="28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a:t>
            </a:r>
          </a:p>
        </p:txBody>
      </p:sp>
      <p:sp>
        <p:nvSpPr>
          <p:cNvPr id="13" name="Oval 12">
            <a:extLst>
              <a:ext uri="{FF2B5EF4-FFF2-40B4-BE49-F238E27FC236}">
                <a16:creationId xmlns:a16="http://schemas.microsoft.com/office/drawing/2014/main" id="{F0EDA90D-57C6-4BCB-B98D-6E771D4BD72C}"/>
              </a:ext>
            </a:extLst>
          </p:cNvPr>
          <p:cNvSpPr/>
          <p:nvPr/>
        </p:nvSpPr>
        <p:spPr>
          <a:xfrm>
            <a:off x="3990038" y="1878271"/>
            <a:ext cx="6991727" cy="94698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Calibri" panose="020F0502020204030204"/>
                <a:ea typeface="Calibri" panose="020F0502020204030204" pitchFamily="34" charset="0"/>
              </a:rPr>
              <a:t>خصائص وسمات الجرائم السيبرانية</a:t>
            </a: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36670B43-F1B6-4000-9E24-F22E28E01777}"/>
              </a:ext>
            </a:extLst>
          </p:cNvPr>
          <p:cNvSpPr>
            <a:spLocks noGrp="1"/>
          </p:cNvSpPr>
          <p:nvPr>
            <p:ph type="sldNum" sz="quarter" idx="12"/>
          </p:nvPr>
        </p:nvSpPr>
        <p:spPr/>
        <p:txBody>
          <a:bodyPr/>
          <a:lstStyle/>
          <a:p>
            <a:fld id="{F7542ADD-394E-41F3-B704-951748884AEE}" type="slidenum">
              <a:rPr lang="en-US" smtClean="0"/>
              <a:t>35</a:t>
            </a:fld>
            <a:endParaRPr lang="en-US" dirty="0"/>
          </a:p>
        </p:txBody>
      </p:sp>
    </p:spTree>
    <p:extLst>
      <p:ext uri="{BB962C8B-B14F-4D97-AF65-F5344CB8AC3E}">
        <p14:creationId xmlns:p14="http://schemas.microsoft.com/office/powerpoint/2010/main" val="2362335798"/>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88785" y="4715435"/>
            <a:ext cx="3389404" cy="7145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5. خفاء الجريمة:</a:t>
            </a:r>
          </a:p>
        </p:txBody>
      </p:sp>
      <p:sp>
        <p:nvSpPr>
          <p:cNvPr id="13" name="Oval 12">
            <a:extLst>
              <a:ext uri="{FF2B5EF4-FFF2-40B4-BE49-F238E27FC236}">
                <a16:creationId xmlns:a16="http://schemas.microsoft.com/office/drawing/2014/main" id="{595F3599-4476-4F9E-9872-5C35BC65623F}"/>
              </a:ext>
            </a:extLst>
          </p:cNvPr>
          <p:cNvSpPr/>
          <p:nvPr/>
        </p:nvSpPr>
        <p:spPr>
          <a:xfrm>
            <a:off x="3990038" y="1878271"/>
            <a:ext cx="6991727" cy="94698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Calibri" panose="020F0502020204030204"/>
                <a:ea typeface="Calibri" panose="020F0502020204030204" pitchFamily="34" charset="0"/>
              </a:rPr>
              <a:t>خصائص وسمات الجرائم السيبرانية</a:t>
            </a: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40BD49CA-4884-4BD3-B74A-3E97A8512ABA}"/>
              </a:ext>
            </a:extLst>
          </p:cNvPr>
          <p:cNvSpPr>
            <a:spLocks noGrp="1"/>
          </p:cNvSpPr>
          <p:nvPr>
            <p:ph type="sldNum" sz="quarter" idx="12"/>
          </p:nvPr>
        </p:nvSpPr>
        <p:spPr/>
        <p:txBody>
          <a:bodyPr/>
          <a:lstStyle/>
          <a:p>
            <a:fld id="{F7542ADD-394E-41F3-B704-951748884AEE}" type="slidenum">
              <a:rPr lang="en-US" smtClean="0"/>
              <a:t>36</a:t>
            </a:fld>
            <a:endParaRPr lang="en-US" dirty="0"/>
          </a:p>
        </p:txBody>
      </p:sp>
    </p:spTree>
    <p:extLst>
      <p:ext uri="{BB962C8B-B14F-4D97-AF65-F5344CB8AC3E}">
        <p14:creationId xmlns:p14="http://schemas.microsoft.com/office/powerpoint/2010/main" val="3013586776"/>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2017059" y="4823011"/>
            <a:ext cx="5071724" cy="60692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6. إحجام المجني عليهم عن الإبلاغ</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p>
        </p:txBody>
      </p:sp>
      <p:sp>
        <p:nvSpPr>
          <p:cNvPr id="14" name="Oval 13">
            <a:extLst>
              <a:ext uri="{FF2B5EF4-FFF2-40B4-BE49-F238E27FC236}">
                <a16:creationId xmlns:a16="http://schemas.microsoft.com/office/drawing/2014/main" id="{489F9069-D1A2-418C-9014-51994BBF17FB}"/>
              </a:ext>
            </a:extLst>
          </p:cNvPr>
          <p:cNvSpPr/>
          <p:nvPr/>
        </p:nvSpPr>
        <p:spPr>
          <a:xfrm>
            <a:off x="3596026" y="1855694"/>
            <a:ext cx="7161621" cy="115353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03A3B0C0-0E97-401B-B2AA-1D62663DBBCE}"/>
              </a:ext>
            </a:extLst>
          </p:cNvPr>
          <p:cNvSpPr>
            <a:spLocks noGrp="1"/>
          </p:cNvSpPr>
          <p:nvPr>
            <p:ph type="sldNum" sz="quarter" idx="12"/>
          </p:nvPr>
        </p:nvSpPr>
        <p:spPr/>
        <p:txBody>
          <a:bodyPr/>
          <a:lstStyle/>
          <a:p>
            <a:fld id="{F7542ADD-394E-41F3-B704-951748884AEE}" type="slidenum">
              <a:rPr lang="en-US" smtClean="0"/>
              <a:t>37</a:t>
            </a:fld>
            <a:endParaRPr lang="en-US" dirty="0"/>
          </a:p>
        </p:txBody>
      </p:sp>
    </p:spTree>
    <p:extLst>
      <p:ext uri="{BB962C8B-B14F-4D97-AF65-F5344CB8AC3E}">
        <p14:creationId xmlns:p14="http://schemas.microsoft.com/office/powerpoint/2010/main" val="2869849347"/>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622612"/>
            <a:ext cx="9663953" cy="384585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082372" y="4554069"/>
            <a:ext cx="5719483" cy="59795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000" b="1" dirty="0">
                <a:solidFill>
                  <a:prstClr val="black"/>
                </a:solidFill>
                <a:latin typeface="Times New Roman" panose="02020603050405020304" pitchFamily="18" charset="0"/>
                <a:ea typeface="Calibri" panose="020F0502020204030204" pitchFamily="34" charset="0"/>
              </a:rPr>
              <a:t>7. جاذبية الجريمة السيبرانية والشغف بها</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p>
        </p:txBody>
      </p:sp>
      <p:sp>
        <p:nvSpPr>
          <p:cNvPr id="14" name="Oval 13">
            <a:extLst>
              <a:ext uri="{FF2B5EF4-FFF2-40B4-BE49-F238E27FC236}">
                <a16:creationId xmlns:a16="http://schemas.microsoft.com/office/drawing/2014/main" id="{489F9069-D1A2-418C-9014-51994BBF17FB}"/>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1D5C9A58-77DC-4F89-9D9A-2E3F616413E8}"/>
              </a:ext>
            </a:extLst>
          </p:cNvPr>
          <p:cNvSpPr>
            <a:spLocks noGrp="1"/>
          </p:cNvSpPr>
          <p:nvPr>
            <p:ph type="sldNum" sz="quarter" idx="12"/>
          </p:nvPr>
        </p:nvSpPr>
        <p:spPr/>
        <p:txBody>
          <a:bodyPr/>
          <a:lstStyle/>
          <a:p>
            <a:fld id="{F7542ADD-394E-41F3-B704-951748884AEE}" type="slidenum">
              <a:rPr lang="en-US" smtClean="0"/>
              <a:t>38</a:t>
            </a:fld>
            <a:endParaRPr lang="en-US" dirty="0"/>
          </a:p>
        </p:txBody>
      </p:sp>
    </p:spTree>
    <p:extLst>
      <p:ext uri="{BB962C8B-B14F-4D97-AF65-F5344CB8AC3E}">
        <p14:creationId xmlns:p14="http://schemas.microsoft.com/office/powerpoint/2010/main" val="245013728"/>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8279" y="1738229"/>
            <a:ext cx="10013487" cy="406997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452282" y="3182471"/>
            <a:ext cx="9421906" cy="159338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dirty="0">
                <a:solidFill>
                  <a:schemeClr val="tx1"/>
                </a:solidFill>
                <a:latin typeface="Times New Roman" panose="02020603050405020304" pitchFamily="18" charset="0"/>
                <a:ea typeface="Calibri" panose="020F0502020204030204" pitchFamily="34" charset="0"/>
              </a:rPr>
              <a:t>     </a:t>
            </a:r>
            <a:r>
              <a:rPr lang="ar-IQ" sz="2400" dirty="0">
                <a:solidFill>
                  <a:schemeClr val="tx1"/>
                </a:solidFill>
                <a:latin typeface="Times New Roman" panose="02020603050405020304" pitchFamily="18" charset="0"/>
                <a:ea typeface="Calibri" panose="020F0502020204030204" pitchFamily="34" charset="0"/>
              </a:rPr>
              <a:t>والبعض يرتكب تلك الجرائم بدافع </a:t>
            </a:r>
            <a:r>
              <a:rPr lang="ar-IQ" sz="2400" dirty="0">
                <a:solidFill>
                  <a:schemeClr val="tx1"/>
                </a:solidFill>
                <a:highlight>
                  <a:srgbClr val="FFFF00"/>
                </a:highlight>
                <a:latin typeface="Times New Roman" panose="02020603050405020304" pitchFamily="18" charset="0"/>
                <a:ea typeface="Calibri" panose="020F0502020204030204" pitchFamily="34" charset="0"/>
              </a:rPr>
              <a:t>المزاح والدعابة</a:t>
            </a:r>
            <a:r>
              <a:rPr lang="ar-IQ" sz="2400" dirty="0">
                <a:solidFill>
                  <a:schemeClr val="tx1"/>
                </a:solidFill>
                <a:latin typeface="Times New Roman" panose="02020603050405020304" pitchFamily="18" charset="0"/>
                <a:ea typeface="Calibri" panose="020F0502020204030204" pitchFamily="34" charset="0"/>
              </a:rPr>
              <a:t>، فيقوم الشخص بتصرفات وإن كان لا يقصد من ورائها إحداث جرائم، وإنما بغرض المزاح فقط ولكن هذه التصرفات قد ترقي إلي مستوي الجريمة وذلك إن كان هناك قانون يجرم مثل هذا الفعل.</a:t>
            </a:r>
            <a:endParaRPr lang="en-US" sz="2400" dirty="0">
              <a:solidFill>
                <a:schemeClr val="tx1"/>
              </a:solidFill>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8C0E22F5-16A9-44DD-A37E-957EC0CD99FF}"/>
              </a:ext>
            </a:extLst>
          </p:cNvPr>
          <p:cNvSpPr>
            <a:spLocks noGrp="1"/>
          </p:cNvSpPr>
          <p:nvPr>
            <p:ph type="sldNum" sz="quarter" idx="12"/>
          </p:nvPr>
        </p:nvSpPr>
        <p:spPr/>
        <p:txBody>
          <a:bodyPr/>
          <a:lstStyle/>
          <a:p>
            <a:fld id="{F7542ADD-394E-41F3-B704-951748884AEE}" type="slidenum">
              <a:rPr lang="en-US" smtClean="0"/>
              <a:t>39</a:t>
            </a:fld>
            <a:endParaRPr lang="en-US" dirty="0"/>
          </a:p>
        </p:txBody>
      </p:sp>
    </p:spTree>
    <p:extLst>
      <p:ext uri="{BB962C8B-B14F-4D97-AF65-F5344CB8AC3E}">
        <p14:creationId xmlns:p14="http://schemas.microsoft.com/office/powerpoint/2010/main" val="1859355773"/>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64043" y="4392705"/>
            <a:ext cx="2995701" cy="77316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800" b="1" dirty="0">
                <a:solidFill>
                  <a:prstClr val="black"/>
                </a:solidFill>
                <a:latin typeface="Times New Roman" panose="02020603050405020304" pitchFamily="18" charset="0"/>
                <a:ea typeface="Calibri" panose="020F0502020204030204" pitchFamily="34" charset="0"/>
              </a:rPr>
              <a:t>8. جرائم ناعمة</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p>
        </p:txBody>
      </p:sp>
      <p:sp>
        <p:nvSpPr>
          <p:cNvPr id="13" name="Oval 12">
            <a:extLst>
              <a:ext uri="{FF2B5EF4-FFF2-40B4-BE49-F238E27FC236}">
                <a16:creationId xmlns:a16="http://schemas.microsoft.com/office/drawing/2014/main" id="{93B9EA40-1FB9-4D3C-BD16-572D5378BA9A}"/>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CD6F8611-94FD-44F7-9A04-95F2D47F4ADE}"/>
              </a:ext>
            </a:extLst>
          </p:cNvPr>
          <p:cNvSpPr>
            <a:spLocks noGrp="1"/>
          </p:cNvSpPr>
          <p:nvPr>
            <p:ph type="sldNum" sz="quarter" idx="12"/>
          </p:nvPr>
        </p:nvSpPr>
        <p:spPr/>
        <p:txBody>
          <a:bodyPr/>
          <a:lstStyle/>
          <a:p>
            <a:fld id="{F7542ADD-394E-41F3-B704-951748884AEE}" type="slidenum">
              <a:rPr lang="en-US" smtClean="0"/>
              <a:t>40</a:t>
            </a:fld>
            <a:endParaRPr lang="en-US" dirty="0"/>
          </a:p>
        </p:txBody>
      </p:sp>
    </p:spTree>
    <p:extLst>
      <p:ext uri="{BB962C8B-B14F-4D97-AF65-F5344CB8AC3E}">
        <p14:creationId xmlns:p14="http://schemas.microsoft.com/office/powerpoint/2010/main" val="3516583112"/>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586753" y="4267200"/>
            <a:ext cx="3657600" cy="71717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9. غياب المفهوم العام:</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13" name="Oval 12">
            <a:extLst>
              <a:ext uri="{FF2B5EF4-FFF2-40B4-BE49-F238E27FC236}">
                <a16:creationId xmlns:a16="http://schemas.microsoft.com/office/drawing/2014/main" id="{E7C94B40-417F-44ED-9247-AB6096A095E1}"/>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62B2ED3F-F82D-486B-8935-976DCF5CA235}"/>
              </a:ext>
            </a:extLst>
          </p:cNvPr>
          <p:cNvSpPr>
            <a:spLocks noGrp="1"/>
          </p:cNvSpPr>
          <p:nvPr>
            <p:ph type="sldNum" sz="quarter" idx="12"/>
          </p:nvPr>
        </p:nvSpPr>
        <p:spPr/>
        <p:txBody>
          <a:bodyPr/>
          <a:lstStyle/>
          <a:p>
            <a:fld id="{F7542ADD-394E-41F3-B704-951748884AEE}" type="slidenum">
              <a:rPr lang="en-US" smtClean="0"/>
              <a:t>41</a:t>
            </a:fld>
            <a:endParaRPr lang="en-US" dirty="0"/>
          </a:p>
        </p:txBody>
      </p:sp>
    </p:spTree>
    <p:extLst>
      <p:ext uri="{BB962C8B-B14F-4D97-AF65-F5344CB8AC3E}">
        <p14:creationId xmlns:p14="http://schemas.microsoft.com/office/powerpoint/2010/main" val="1757144984"/>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111623" y="2913529"/>
            <a:ext cx="6254263" cy="275556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lang="ar-EG" b="1" dirty="0">
                <a:solidFill>
                  <a:prstClr val="black"/>
                </a:solidFill>
                <a:latin typeface="Alexandria Medium" pitchFamily="2" charset="-78"/>
                <a:ea typeface="Calibri" panose="020F0502020204030204" pitchFamily="34" charset="0"/>
                <a:cs typeface="Alexandria Medium" pitchFamily="2" charset="-78"/>
              </a:rPr>
              <a:t>10. صعوبة إثباتها</a:t>
            </a:r>
            <a:r>
              <a:rPr kumimoji="0" lang="ar-EG"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b="1" dirty="0">
                <a:solidFill>
                  <a:schemeClr val="accent2">
                    <a:lumMod val="75000"/>
                  </a:schemeClr>
                </a:solidFill>
                <a:latin typeface="Alexandria Medium" pitchFamily="2" charset="-78"/>
                <a:ea typeface="Calibri" panose="020F0502020204030204" pitchFamily="34" charset="0"/>
                <a:cs typeface="Alexandria Medium" pitchFamily="2" charset="-78"/>
              </a:rPr>
              <a:t>أ. سرعة غياب الدليل المرئي.</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b="1" i="0" u="none" strike="noStrike" kern="1200" cap="none" spc="0" normalizeH="0" baseline="0" noProof="0" dirty="0">
                <a:ln>
                  <a:noFill/>
                </a:ln>
                <a:solidFill>
                  <a:schemeClr val="accent2">
                    <a:lumMod val="75000"/>
                  </a:schemeClr>
                </a:solidFill>
                <a:effectLst/>
                <a:uLnTx/>
                <a:uFillTx/>
                <a:latin typeface="Alexandria Medium" pitchFamily="2" charset="-78"/>
                <a:ea typeface="Calibri" panose="020F0502020204030204" pitchFamily="34" charset="0"/>
                <a:cs typeface="Alexandria Medium" pitchFamily="2" charset="-78"/>
              </a:rPr>
              <a:t>ب. إنعدام الأثار التقليدية للجريمة.</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b="1" dirty="0">
                <a:solidFill>
                  <a:schemeClr val="accent2">
                    <a:lumMod val="75000"/>
                  </a:schemeClr>
                </a:solidFill>
                <a:latin typeface="Alexandria Medium" pitchFamily="2" charset="-78"/>
                <a:ea typeface="Calibri" panose="020F0502020204030204" pitchFamily="34" charset="0"/>
                <a:cs typeface="Alexandria Medium" pitchFamily="2" charset="-78"/>
              </a:rPr>
              <a:t>ج. تشتيت جهود التحري فيها.</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b="1" dirty="0">
                <a:solidFill>
                  <a:schemeClr val="accent2">
                    <a:lumMod val="75000"/>
                  </a:schemeClr>
                </a:solidFill>
                <a:latin typeface="Alexandria Medium" pitchFamily="2" charset="-78"/>
                <a:ea typeface="Calibri" panose="020F0502020204030204" pitchFamily="34" charset="0"/>
                <a:cs typeface="Alexandria Medium" pitchFamily="2" charset="-78"/>
              </a:rPr>
              <a:t>د. إعاقة الوصول للدليل الرقمي بوسائل الحماية الفنية.</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b="1" dirty="0">
                <a:solidFill>
                  <a:schemeClr val="accent2">
                    <a:lumMod val="75000"/>
                  </a:schemeClr>
                </a:solidFill>
                <a:latin typeface="Alexandria Medium" pitchFamily="2" charset="-78"/>
                <a:ea typeface="Calibri" panose="020F0502020204030204" pitchFamily="34" charset="0"/>
                <a:cs typeface="Alexandria Medium" pitchFamily="2" charset="-78"/>
              </a:rPr>
              <a:t>ه. نقص الخبرة لدي الأجهزة الأمنية و الفضائية.</a:t>
            </a:r>
          </a:p>
        </p:txBody>
      </p:sp>
      <p:sp>
        <p:nvSpPr>
          <p:cNvPr id="13" name="Oval 12">
            <a:extLst>
              <a:ext uri="{FF2B5EF4-FFF2-40B4-BE49-F238E27FC236}">
                <a16:creationId xmlns:a16="http://schemas.microsoft.com/office/drawing/2014/main" id="{787A0680-8A3A-4396-BF27-86149B245259}"/>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FCA59A69-33FE-4121-9702-EF1C237065E2}"/>
              </a:ext>
            </a:extLst>
          </p:cNvPr>
          <p:cNvSpPr>
            <a:spLocks noGrp="1"/>
          </p:cNvSpPr>
          <p:nvPr>
            <p:ph type="sldNum" sz="quarter" idx="12"/>
          </p:nvPr>
        </p:nvSpPr>
        <p:spPr/>
        <p:txBody>
          <a:bodyPr/>
          <a:lstStyle/>
          <a:p>
            <a:fld id="{F7542ADD-394E-41F3-B704-951748884AEE}" type="slidenum">
              <a:rPr lang="en-US" smtClean="0"/>
              <a:t>42</a:t>
            </a:fld>
            <a:endParaRPr lang="en-US" dirty="0"/>
          </a:p>
        </p:txBody>
      </p:sp>
    </p:spTree>
    <p:extLst>
      <p:ext uri="{BB962C8B-B14F-4D97-AF65-F5344CB8AC3E}">
        <p14:creationId xmlns:p14="http://schemas.microsoft.com/office/powerpoint/2010/main" val="4131899449"/>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515036" y="4473388"/>
            <a:ext cx="3191435" cy="77004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10. صعوبة إثباتها:</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b="1" i="0" u="none" strike="noStrike" kern="1200" cap="none" spc="0" normalizeH="0" baseline="0" noProof="0" dirty="0">
                <a:ln>
                  <a:noFill/>
                </a:ln>
                <a:solidFill>
                  <a:srgbClr val="ED7D31">
                    <a:lumMod val="75000"/>
                  </a:srgbClr>
                </a:solidFill>
                <a:effectLst/>
                <a:uLnTx/>
                <a:uFillTx/>
                <a:latin typeface="Times New Roman" panose="02020603050405020304" pitchFamily="18" charset="0"/>
                <a:ea typeface="Calibri" panose="020F0502020204030204" pitchFamily="34" charset="0"/>
              </a:rPr>
              <a:t>أ. سرعة غياب الدليل المرئي.</a:t>
            </a:r>
          </a:p>
        </p:txBody>
      </p:sp>
      <p:sp>
        <p:nvSpPr>
          <p:cNvPr id="13" name="Oval 12">
            <a:extLst>
              <a:ext uri="{FF2B5EF4-FFF2-40B4-BE49-F238E27FC236}">
                <a16:creationId xmlns:a16="http://schemas.microsoft.com/office/drawing/2014/main" id="{D5BDB376-BD82-40E5-94A4-A7D47ABDAA07}"/>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21EE0BAE-6B8E-4E61-9DAA-F68328420AEB}"/>
              </a:ext>
            </a:extLst>
          </p:cNvPr>
          <p:cNvSpPr>
            <a:spLocks noGrp="1"/>
          </p:cNvSpPr>
          <p:nvPr>
            <p:ph type="sldNum" sz="quarter" idx="12"/>
          </p:nvPr>
        </p:nvSpPr>
        <p:spPr/>
        <p:txBody>
          <a:bodyPr/>
          <a:lstStyle/>
          <a:p>
            <a:fld id="{F7542ADD-394E-41F3-B704-951748884AEE}" type="slidenum">
              <a:rPr lang="en-US" smtClean="0"/>
              <a:t>43</a:t>
            </a:fld>
            <a:endParaRPr lang="en-US" dirty="0"/>
          </a:p>
        </p:txBody>
      </p:sp>
    </p:spTree>
    <p:extLst>
      <p:ext uri="{BB962C8B-B14F-4D97-AF65-F5344CB8AC3E}">
        <p14:creationId xmlns:p14="http://schemas.microsoft.com/office/powerpoint/2010/main" val="2205164912"/>
      </p:ext>
    </p:extLst>
  </p:cSld>
  <p:clrMapOvr>
    <a:masterClrMapping/>
  </p:clrMapOvr>
  <p:transition spd="slow">
    <p:push dir="u"/>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515036" y="4113875"/>
            <a:ext cx="4128422"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10. صعوبة إثباتها:</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000" b="1" dirty="0">
                <a:solidFill>
                  <a:srgbClr val="ED7D31">
                    <a:lumMod val="75000"/>
                  </a:srgbClr>
                </a:solidFill>
                <a:latin typeface="Times New Roman" panose="02020603050405020304" pitchFamily="18" charset="0"/>
                <a:ea typeface="Calibri" panose="020F0502020204030204" pitchFamily="34" charset="0"/>
              </a:rPr>
              <a:t>ب. انعدام الآثار التقليدية للجريمة:</a:t>
            </a:r>
            <a:endParaRPr kumimoji="0" lang="ar-EG" sz="2000" b="1" i="0" u="none" strike="noStrike" kern="1200" cap="none" spc="0" normalizeH="0" baseline="0" noProof="0" dirty="0">
              <a:ln>
                <a:noFill/>
              </a:ln>
              <a:solidFill>
                <a:srgbClr val="ED7D31">
                  <a:lumMod val="75000"/>
                </a:srgbClr>
              </a:solidFill>
              <a:effectLst/>
              <a:uLnTx/>
              <a:uFillTx/>
              <a:latin typeface="Times New Roman" panose="02020603050405020304" pitchFamily="18" charset="0"/>
              <a:ea typeface="Calibri" panose="020F0502020204030204" pitchFamily="34" charset="0"/>
            </a:endParaRPr>
          </a:p>
        </p:txBody>
      </p:sp>
      <p:sp>
        <p:nvSpPr>
          <p:cNvPr id="13" name="Oval 12">
            <a:extLst>
              <a:ext uri="{FF2B5EF4-FFF2-40B4-BE49-F238E27FC236}">
                <a16:creationId xmlns:a16="http://schemas.microsoft.com/office/drawing/2014/main" id="{DA8B3A2A-9C91-4B00-AC69-9028173DD16C}"/>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D9E5C880-13C5-473B-AA65-A035EB1C89C9}"/>
              </a:ext>
            </a:extLst>
          </p:cNvPr>
          <p:cNvSpPr>
            <a:spLocks noGrp="1"/>
          </p:cNvSpPr>
          <p:nvPr>
            <p:ph type="sldNum" sz="quarter" idx="12"/>
          </p:nvPr>
        </p:nvSpPr>
        <p:spPr/>
        <p:txBody>
          <a:bodyPr/>
          <a:lstStyle/>
          <a:p>
            <a:fld id="{F7542ADD-394E-41F3-B704-951748884AEE}" type="slidenum">
              <a:rPr lang="en-US" smtClean="0"/>
              <a:t>44</a:t>
            </a:fld>
            <a:endParaRPr lang="en-US" dirty="0"/>
          </a:p>
        </p:txBody>
      </p:sp>
    </p:spTree>
    <p:extLst>
      <p:ext uri="{BB962C8B-B14F-4D97-AF65-F5344CB8AC3E}">
        <p14:creationId xmlns:p14="http://schemas.microsoft.com/office/powerpoint/2010/main" val="3005206083"/>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111623" y="4222632"/>
            <a:ext cx="3451412"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10. صعوبة إثباتها:</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srgbClr val="ED7D31">
                    <a:lumMod val="75000"/>
                  </a:srgbClr>
                </a:solidFill>
                <a:latin typeface="Times New Roman" panose="02020603050405020304" pitchFamily="18" charset="0"/>
                <a:ea typeface="Calibri" panose="020F0502020204030204" pitchFamily="34" charset="0"/>
                <a:cs typeface="Calibri" panose="020F0502020204030204" pitchFamily="34" charset="0"/>
              </a:rPr>
              <a:t>ج. تشتيت جهود التحري فيها:</a:t>
            </a:r>
            <a:endParaRPr kumimoji="0" lang="ar-EG" sz="2400" b="1" i="0" u="none" strike="noStrike" kern="1200" cap="none" spc="0" normalizeH="0" baseline="0" noProof="0" dirty="0">
              <a:ln>
                <a:noFill/>
              </a:ln>
              <a:solidFill>
                <a:srgbClr val="ED7D31">
                  <a:lumMod val="75000"/>
                </a:srgbClr>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
        <p:nvSpPr>
          <p:cNvPr id="13" name="Oval 12">
            <a:extLst>
              <a:ext uri="{FF2B5EF4-FFF2-40B4-BE49-F238E27FC236}">
                <a16:creationId xmlns:a16="http://schemas.microsoft.com/office/drawing/2014/main" id="{FFD77277-A1F4-4C9F-A01C-00424E5235EB}"/>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B8ABCE0D-6459-4667-8908-45EEECA23BDD}"/>
              </a:ext>
            </a:extLst>
          </p:cNvPr>
          <p:cNvSpPr>
            <a:spLocks noGrp="1"/>
          </p:cNvSpPr>
          <p:nvPr>
            <p:ph type="sldNum" sz="quarter" idx="12"/>
          </p:nvPr>
        </p:nvSpPr>
        <p:spPr/>
        <p:txBody>
          <a:bodyPr/>
          <a:lstStyle/>
          <a:p>
            <a:fld id="{F7542ADD-394E-41F3-B704-951748884AEE}" type="slidenum">
              <a:rPr lang="en-US" smtClean="0"/>
              <a:t>45</a:t>
            </a:fld>
            <a:endParaRPr lang="en-US" dirty="0"/>
          </a:p>
        </p:txBody>
      </p:sp>
    </p:spTree>
    <p:extLst>
      <p:ext uri="{BB962C8B-B14F-4D97-AF65-F5344CB8AC3E}">
        <p14:creationId xmlns:p14="http://schemas.microsoft.com/office/powerpoint/2010/main" val="3397848457"/>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073406" y="4473388"/>
            <a:ext cx="7102405" cy="98461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10. صعوبة إثباتها:</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000" b="1" dirty="0">
                <a:solidFill>
                  <a:srgbClr val="ED7D31">
                    <a:lumMod val="75000"/>
                  </a:srgbClr>
                </a:solidFill>
                <a:latin typeface="Alexandria Medium" pitchFamily="2" charset="-78"/>
                <a:ea typeface="Calibri" panose="020F0502020204030204" pitchFamily="34" charset="0"/>
                <a:cs typeface="Alexandria Medium" pitchFamily="2" charset="-78"/>
              </a:rPr>
              <a:t>د. إعاقة الوصول إلي الدليل الرقمي بوسائل الحماية الفنية:</a:t>
            </a:r>
            <a:endParaRPr kumimoji="0" lang="ar-EG" sz="2000" b="1" i="0" u="none" strike="noStrike" kern="1200" cap="none" spc="0" normalizeH="0" baseline="0" noProof="0" dirty="0">
              <a:ln>
                <a:noFill/>
              </a:ln>
              <a:solidFill>
                <a:srgbClr val="ED7D31">
                  <a:lumMod val="75000"/>
                </a:srgbClr>
              </a:solidFill>
              <a:effectLst/>
              <a:uLnTx/>
              <a:uFillTx/>
              <a:latin typeface="Alexandria Medium" pitchFamily="2" charset="-78"/>
              <a:ea typeface="Calibri" panose="020F0502020204030204" pitchFamily="34" charset="0"/>
              <a:cs typeface="Alexandria Medium" pitchFamily="2" charset="-78"/>
            </a:endParaRPr>
          </a:p>
        </p:txBody>
      </p:sp>
      <p:sp>
        <p:nvSpPr>
          <p:cNvPr id="13" name="Oval 12">
            <a:extLst>
              <a:ext uri="{FF2B5EF4-FFF2-40B4-BE49-F238E27FC236}">
                <a16:creationId xmlns:a16="http://schemas.microsoft.com/office/drawing/2014/main" id="{07FB9FA3-0772-4F34-B191-D13EF7BCB342}"/>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C8119A83-C396-4938-A5D9-E8A9A85874D3}"/>
              </a:ext>
            </a:extLst>
          </p:cNvPr>
          <p:cNvSpPr>
            <a:spLocks noGrp="1"/>
          </p:cNvSpPr>
          <p:nvPr>
            <p:ph type="sldNum" sz="quarter" idx="12"/>
          </p:nvPr>
        </p:nvSpPr>
        <p:spPr/>
        <p:txBody>
          <a:bodyPr/>
          <a:lstStyle/>
          <a:p>
            <a:fld id="{F7542ADD-394E-41F3-B704-951748884AEE}" type="slidenum">
              <a:rPr lang="en-US" smtClean="0"/>
              <a:t>46</a:t>
            </a:fld>
            <a:endParaRPr lang="en-US" dirty="0"/>
          </a:p>
        </p:txBody>
      </p:sp>
    </p:spTree>
    <p:extLst>
      <p:ext uri="{BB962C8B-B14F-4D97-AF65-F5344CB8AC3E}">
        <p14:creationId xmlns:p14="http://schemas.microsoft.com/office/powerpoint/2010/main" val="2764715765"/>
      </p:ext>
    </p:extLst>
  </p:cSld>
  <p:clrMapOvr>
    <a:masterClrMapping/>
  </p:clrMapOvr>
  <p:transition spd="slow">
    <p:push dir="u"/>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416423" y="4481151"/>
            <a:ext cx="6042211"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10. صعوبة إثباتها:</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srgbClr val="ED7D31">
                    <a:lumMod val="75000"/>
                  </a:srgbClr>
                </a:solidFill>
                <a:effectLst/>
                <a:uLnTx/>
                <a:uFillTx/>
                <a:latin typeface="Times New Roman" panose="02020603050405020304" pitchFamily="18" charset="0"/>
                <a:ea typeface="Calibri" panose="020F0502020204030204" pitchFamily="34" charset="0"/>
              </a:rPr>
              <a:t>      ه. نقص الخبرة لدي الأجهزة الأمنية والقضائية:</a:t>
            </a:r>
          </a:p>
        </p:txBody>
      </p:sp>
      <p:sp>
        <p:nvSpPr>
          <p:cNvPr id="13" name="Oval 12">
            <a:extLst>
              <a:ext uri="{FF2B5EF4-FFF2-40B4-BE49-F238E27FC236}">
                <a16:creationId xmlns:a16="http://schemas.microsoft.com/office/drawing/2014/main" id="{B01D1EB4-1064-41C8-9840-ED211542B3A3}"/>
              </a:ext>
            </a:extLst>
          </p:cNvPr>
          <p:cNvSpPr/>
          <p:nvPr/>
        </p:nvSpPr>
        <p:spPr>
          <a:xfrm>
            <a:off x="4930588" y="2061882"/>
            <a:ext cx="6193868" cy="83977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510F3A84-2E83-43C3-8BC8-5B337238AD0E}"/>
              </a:ext>
            </a:extLst>
          </p:cNvPr>
          <p:cNvSpPr>
            <a:spLocks noGrp="1"/>
          </p:cNvSpPr>
          <p:nvPr>
            <p:ph type="sldNum" sz="quarter" idx="12"/>
          </p:nvPr>
        </p:nvSpPr>
        <p:spPr/>
        <p:txBody>
          <a:bodyPr/>
          <a:lstStyle/>
          <a:p>
            <a:fld id="{F7542ADD-394E-41F3-B704-951748884AEE}" type="slidenum">
              <a:rPr lang="en-US" smtClean="0"/>
              <a:t>47</a:t>
            </a:fld>
            <a:endParaRPr lang="en-US" dirty="0"/>
          </a:p>
        </p:txBody>
      </p:sp>
    </p:spTree>
    <p:extLst>
      <p:ext uri="{BB962C8B-B14F-4D97-AF65-F5344CB8AC3E}">
        <p14:creationId xmlns:p14="http://schemas.microsoft.com/office/powerpoint/2010/main" val="1850918664"/>
      </p:ext>
    </p:extLst>
  </p:cSld>
  <p:clrMapOvr>
    <a:masterClrMapping/>
  </p:clrMapOvr>
  <p:transition spd="slow">
    <p:push dir="u"/>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3692698" y="1966515"/>
            <a:ext cx="7082878" cy="112955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317811" y="4831976"/>
            <a:ext cx="2818893" cy="62428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11. التلوث الثقافي:</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2" name="Slide Number Placeholder 1">
            <a:extLst>
              <a:ext uri="{FF2B5EF4-FFF2-40B4-BE49-F238E27FC236}">
                <a16:creationId xmlns:a16="http://schemas.microsoft.com/office/drawing/2014/main" id="{3D6495BB-6EB1-4B00-B06F-E013D62381C0}"/>
              </a:ext>
            </a:extLst>
          </p:cNvPr>
          <p:cNvSpPr>
            <a:spLocks noGrp="1"/>
          </p:cNvSpPr>
          <p:nvPr>
            <p:ph type="sldNum" sz="quarter" idx="12"/>
          </p:nvPr>
        </p:nvSpPr>
        <p:spPr/>
        <p:txBody>
          <a:bodyPr/>
          <a:lstStyle/>
          <a:p>
            <a:fld id="{F7542ADD-394E-41F3-B704-951748884AEE}" type="slidenum">
              <a:rPr lang="en-US" smtClean="0"/>
              <a:t>48</a:t>
            </a:fld>
            <a:endParaRPr lang="en-US" dirty="0"/>
          </a:p>
        </p:txBody>
      </p:sp>
    </p:spTree>
    <p:extLst>
      <p:ext uri="{BB962C8B-B14F-4D97-AF65-F5344CB8AC3E}">
        <p14:creationId xmlns:p14="http://schemas.microsoft.com/office/powerpoint/2010/main" val="805814502"/>
      </p:ext>
    </p:extLst>
  </p:cSld>
  <p:clrMapOvr>
    <a:masterClrMapping/>
  </p:clrMapOvr>
  <p:transition spd="slow">
    <p:push dir="u"/>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08846" y="4751294"/>
            <a:ext cx="3794369" cy="70496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lang="ar-EG" sz="2800" b="1" dirty="0">
                <a:solidFill>
                  <a:prstClr val="black"/>
                </a:solidFill>
                <a:latin typeface="Times New Roman" panose="02020603050405020304" pitchFamily="18" charset="0"/>
                <a:ea typeface="Calibri" panose="020F0502020204030204" pitchFamily="34" charset="0"/>
              </a:rPr>
              <a:t>12. المؤثرات الخارجية:</a:t>
            </a: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13" name="Oval 12">
            <a:extLst>
              <a:ext uri="{FF2B5EF4-FFF2-40B4-BE49-F238E27FC236}">
                <a16:creationId xmlns:a16="http://schemas.microsoft.com/office/drawing/2014/main" id="{94AA6761-AC3A-4617-B668-47DD74B69476}"/>
              </a:ext>
            </a:extLst>
          </p:cNvPr>
          <p:cNvSpPr/>
          <p:nvPr/>
        </p:nvSpPr>
        <p:spPr>
          <a:xfrm>
            <a:off x="3692698" y="1966515"/>
            <a:ext cx="7082878" cy="112955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8E99D9A6-7A58-49DB-8E75-423A1A91BF5B}"/>
              </a:ext>
            </a:extLst>
          </p:cNvPr>
          <p:cNvSpPr>
            <a:spLocks noGrp="1"/>
          </p:cNvSpPr>
          <p:nvPr>
            <p:ph type="sldNum" sz="quarter" idx="12"/>
          </p:nvPr>
        </p:nvSpPr>
        <p:spPr/>
        <p:txBody>
          <a:bodyPr/>
          <a:lstStyle/>
          <a:p>
            <a:fld id="{F7542ADD-394E-41F3-B704-951748884AEE}" type="slidenum">
              <a:rPr lang="en-US" smtClean="0"/>
              <a:t>49</a:t>
            </a:fld>
            <a:endParaRPr lang="en-US" dirty="0"/>
          </a:p>
        </p:txBody>
      </p:sp>
    </p:spTree>
    <p:extLst>
      <p:ext uri="{BB962C8B-B14F-4D97-AF65-F5344CB8AC3E}">
        <p14:creationId xmlns:p14="http://schemas.microsoft.com/office/powerpoint/2010/main" val="1107639099"/>
      </p:ext>
    </p:extLst>
  </p:cSld>
  <p:clrMapOvr>
    <a:masterClrMapping/>
  </p:clrMapOvr>
  <p:transition spd="slow">
    <p:push dir="u"/>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3949373" y="1966515"/>
            <a:ext cx="7047018" cy="1129553"/>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604682" y="4921624"/>
            <a:ext cx="4972581" cy="53463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13. التعاون والتواطؤ للإضرار بالغير</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p>
        </p:txBody>
      </p:sp>
      <p:sp>
        <p:nvSpPr>
          <p:cNvPr id="3" name="Slide Number Placeholder 2">
            <a:extLst>
              <a:ext uri="{FF2B5EF4-FFF2-40B4-BE49-F238E27FC236}">
                <a16:creationId xmlns:a16="http://schemas.microsoft.com/office/drawing/2014/main" id="{A3F73367-1686-4465-A281-3C5DDB019852}"/>
              </a:ext>
            </a:extLst>
          </p:cNvPr>
          <p:cNvSpPr>
            <a:spLocks noGrp="1"/>
          </p:cNvSpPr>
          <p:nvPr>
            <p:ph type="sldNum" sz="quarter" idx="12"/>
          </p:nvPr>
        </p:nvSpPr>
        <p:spPr/>
        <p:txBody>
          <a:bodyPr/>
          <a:lstStyle/>
          <a:p>
            <a:fld id="{F7542ADD-394E-41F3-B704-951748884AEE}" type="slidenum">
              <a:rPr lang="en-US" smtClean="0"/>
              <a:t>50</a:t>
            </a:fld>
            <a:endParaRPr lang="en-US" dirty="0"/>
          </a:p>
        </p:txBody>
      </p:sp>
    </p:spTree>
    <p:extLst>
      <p:ext uri="{BB962C8B-B14F-4D97-AF65-F5344CB8AC3E}">
        <p14:creationId xmlns:p14="http://schemas.microsoft.com/office/powerpoint/2010/main" val="1070819772"/>
      </p:ext>
    </p:extLst>
  </p:cSld>
  <p:clrMapOvr>
    <a:masterClrMapping/>
  </p:clrMapOvr>
  <p:transition spd="slow">
    <p:push dir="u"/>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94328" y="5002306"/>
            <a:ext cx="3863799" cy="57378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Alexandria Medium" pitchFamily="2" charset="-78"/>
                <a:ea typeface="Calibri" panose="020F0502020204030204" pitchFamily="34" charset="0"/>
              </a:rPr>
              <a:t>14. أسباب خاصة بالمنشأة:</a:t>
            </a:r>
            <a:endParaRPr kumimoji="0" lang="ar-EG" sz="24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endParaRPr>
          </a:p>
        </p:txBody>
      </p:sp>
      <p:sp>
        <p:nvSpPr>
          <p:cNvPr id="13" name="Oval 12">
            <a:extLst>
              <a:ext uri="{FF2B5EF4-FFF2-40B4-BE49-F238E27FC236}">
                <a16:creationId xmlns:a16="http://schemas.microsoft.com/office/drawing/2014/main" id="{B64E35CC-66E7-4CE6-A1D2-CD10610DE1E5}"/>
              </a:ext>
            </a:extLst>
          </p:cNvPr>
          <p:cNvSpPr/>
          <p:nvPr/>
        </p:nvSpPr>
        <p:spPr>
          <a:xfrm>
            <a:off x="3949373" y="1966515"/>
            <a:ext cx="7047018" cy="1129553"/>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D749FFDD-0B5B-4186-B2F9-B65D54379C02}"/>
              </a:ext>
            </a:extLst>
          </p:cNvPr>
          <p:cNvSpPr>
            <a:spLocks noGrp="1"/>
          </p:cNvSpPr>
          <p:nvPr>
            <p:ph type="sldNum" sz="quarter" idx="12"/>
          </p:nvPr>
        </p:nvSpPr>
        <p:spPr/>
        <p:txBody>
          <a:bodyPr/>
          <a:lstStyle/>
          <a:p>
            <a:fld id="{F7542ADD-394E-41F3-B704-951748884AEE}" type="slidenum">
              <a:rPr lang="en-US" smtClean="0"/>
              <a:t>51</a:t>
            </a:fld>
            <a:endParaRPr lang="en-US" dirty="0"/>
          </a:p>
        </p:txBody>
      </p:sp>
    </p:spTree>
    <p:extLst>
      <p:ext uri="{BB962C8B-B14F-4D97-AF65-F5344CB8AC3E}">
        <p14:creationId xmlns:p14="http://schemas.microsoft.com/office/powerpoint/2010/main" val="2155729062"/>
      </p:ext>
    </p:extLst>
  </p:cSld>
  <p:clrMapOvr>
    <a:masterClrMapping/>
  </p:clrMapOvr>
  <p:transition spd="slow">
    <p:push dir="u"/>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58470" y="4948517"/>
            <a:ext cx="4317213" cy="62756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15. عالمية الجريمة السيبرانية:</a:t>
            </a:r>
          </a:p>
        </p:txBody>
      </p:sp>
      <p:sp>
        <p:nvSpPr>
          <p:cNvPr id="13" name="Oval 12">
            <a:extLst>
              <a:ext uri="{FF2B5EF4-FFF2-40B4-BE49-F238E27FC236}">
                <a16:creationId xmlns:a16="http://schemas.microsoft.com/office/drawing/2014/main" id="{7E731D1B-9246-477E-8EAC-4A5A42DF293E}"/>
              </a:ext>
            </a:extLst>
          </p:cNvPr>
          <p:cNvSpPr/>
          <p:nvPr/>
        </p:nvSpPr>
        <p:spPr>
          <a:xfrm>
            <a:off x="3949373" y="1966515"/>
            <a:ext cx="7047018" cy="1129553"/>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خصائص وسمات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726569A7-3297-44BE-B966-A13C65655D6E}"/>
              </a:ext>
            </a:extLst>
          </p:cNvPr>
          <p:cNvSpPr>
            <a:spLocks noGrp="1"/>
          </p:cNvSpPr>
          <p:nvPr>
            <p:ph type="sldNum" sz="quarter" idx="12"/>
          </p:nvPr>
        </p:nvSpPr>
        <p:spPr/>
        <p:txBody>
          <a:bodyPr/>
          <a:lstStyle/>
          <a:p>
            <a:fld id="{F7542ADD-394E-41F3-B704-951748884AEE}" type="slidenum">
              <a:rPr lang="en-US" smtClean="0"/>
              <a:t>52</a:t>
            </a:fld>
            <a:endParaRPr lang="en-US" dirty="0"/>
          </a:p>
        </p:txBody>
      </p:sp>
    </p:spTree>
    <p:extLst>
      <p:ext uri="{BB962C8B-B14F-4D97-AF65-F5344CB8AC3E}">
        <p14:creationId xmlns:p14="http://schemas.microsoft.com/office/powerpoint/2010/main" val="80608778"/>
      </p:ext>
    </p:extLst>
  </p:cSld>
  <p:clrMapOvr>
    <a:masterClrMapping/>
  </p:clrMapOvr>
  <p:transition spd="slow">
    <p:push dir="u"/>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Viewing a GIF in Microsoft Teams allows hackers to Takeover Accounts –  Advanced Cybersecurity Experts">
            <a:extLst>
              <a:ext uri="{FF2B5EF4-FFF2-40B4-BE49-F238E27FC236}">
                <a16:creationId xmlns:a16="http://schemas.microsoft.com/office/drawing/2014/main" id="{6D78B2C5-3AEF-4D95-BBC3-4E4815EBA7E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24635" y="1504421"/>
            <a:ext cx="8982636" cy="3892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4885763" y="4258509"/>
            <a:ext cx="3836341" cy="1156447"/>
          </a:xfrm>
          <a:prstGeom prst="ellipse">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rPr>
              <a:t>الخاتمة</a:t>
            </a:r>
            <a:endParaRPr kumimoji="0" lang="ar-EG" sz="40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endParaRPr>
          </a:p>
        </p:txBody>
      </p:sp>
      <p:sp>
        <p:nvSpPr>
          <p:cNvPr id="3" name="Slide Number Placeholder 2">
            <a:extLst>
              <a:ext uri="{FF2B5EF4-FFF2-40B4-BE49-F238E27FC236}">
                <a16:creationId xmlns:a16="http://schemas.microsoft.com/office/drawing/2014/main" id="{48BB6D3C-0C60-4F44-99B7-B0DFCEA2364D}"/>
              </a:ext>
            </a:extLst>
          </p:cNvPr>
          <p:cNvSpPr>
            <a:spLocks noGrp="1"/>
          </p:cNvSpPr>
          <p:nvPr>
            <p:ph type="sldNum" sz="quarter" idx="12"/>
          </p:nvPr>
        </p:nvSpPr>
        <p:spPr/>
        <p:txBody>
          <a:bodyPr/>
          <a:lstStyle/>
          <a:p>
            <a:fld id="{F7542ADD-394E-41F3-B704-951748884AEE}" type="slidenum">
              <a:rPr lang="en-US" smtClean="0"/>
              <a:t>53</a:t>
            </a:fld>
            <a:endParaRPr lang="en-US" dirty="0"/>
          </a:p>
        </p:txBody>
      </p:sp>
    </p:spTree>
    <p:custDataLst>
      <p:tags r:id="rId1"/>
    </p:custDataLst>
    <p:extLst>
      <p:ext uri="{BB962C8B-B14F-4D97-AF65-F5344CB8AC3E}">
        <p14:creationId xmlns:p14="http://schemas.microsoft.com/office/powerpoint/2010/main" val="1810932277"/>
      </p:ext>
    </p:extLst>
  </p:cSld>
  <p:clrMapOvr>
    <a:masterClrMapping/>
  </p:clrMapOvr>
  <p:transition spd="slow">
    <p:push dir="u"/>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3242" y="1320121"/>
            <a:ext cx="11269579"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IQ" b="1" dirty="0">
                <a:solidFill>
                  <a:srgbClr val="FF0000"/>
                </a:solidFill>
                <a:ea typeface="Calibri" panose="020F0502020204030204" pitchFamily="34" charset="0"/>
              </a:rPr>
              <a:t>  </a:t>
            </a:r>
            <a:endParaRPr lang="en-US" b="1" dirty="0">
              <a:solidFill>
                <a:srgbClr val="FF0000"/>
              </a:solidFill>
              <a:ea typeface="Times New Roman" panose="02020603050405020304" pitchFamily="18" charset="0"/>
            </a:endParaRPr>
          </a:p>
          <a:p>
            <a:pPr marL="342900" marR="0" lvl="0" indent="-342900" algn="r" rtl="1">
              <a:spcBef>
                <a:spcPts val="0"/>
              </a:spcBef>
              <a:spcAft>
                <a:spcPts val="500"/>
              </a:spcAft>
              <a:buFont typeface="Symbol" panose="05050102010706020507" pitchFamily="18" charset="2"/>
              <a:buChar char=""/>
            </a:pPr>
            <a:r>
              <a:rPr lang="ar-IQ" b="1" dirty="0">
                <a:solidFill>
                  <a:schemeClr val="accent1"/>
                </a:solidFill>
                <a:ea typeface="Calibri" panose="020F0502020204030204" pitchFamily="34" charset="0"/>
              </a:rPr>
              <a:t>الكتب: </a:t>
            </a:r>
            <a:endParaRPr lang="en-US" dirty="0">
              <a:solidFill>
                <a:schemeClr val="accent1"/>
              </a:solidFill>
              <a:ea typeface="Times New Roman" panose="02020603050405020304" pitchFamily="18"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dirty="0">
                <a:solidFill>
                  <a:schemeClr val="tx1"/>
                </a:solidFill>
                <a:highlight>
                  <a:srgbClr val="FFFF00"/>
                </a:highlight>
                <a:ea typeface="Calibri" panose="020F0502020204030204" pitchFamily="34" charset="0"/>
              </a:rPr>
              <a:t>د. أحمد خليفة الملط </a:t>
            </a:r>
            <a:r>
              <a:rPr lang="ar-IQ" dirty="0">
                <a:solidFill>
                  <a:schemeClr val="tx1"/>
                </a:solidFill>
                <a:ea typeface="Calibri" panose="020F0502020204030204" pitchFamily="34" charset="0"/>
              </a:rPr>
              <a:t>، الجرائم المعلوماتية، الطبعة الأولي، دار الفكر الجامعي / الأسكندرية، سنة 2005.   </a:t>
            </a:r>
            <a:endParaRPr lang="en-US" dirty="0">
              <a:solidFill>
                <a:schemeClr val="tx1"/>
              </a:solidFill>
              <a:ea typeface="Calibri" panose="020F0502020204030204" pitchFamily="34" charset="0"/>
            </a:endParaRPr>
          </a:p>
          <a:p>
            <a:pPr marL="342900" marR="0" lvl="0" indent="-342900" algn="just" rtl="1">
              <a:lnSpc>
                <a:spcPct val="107000"/>
              </a:lnSpc>
              <a:spcBef>
                <a:spcPts val="0"/>
              </a:spcBef>
              <a:spcAft>
                <a:spcPts val="800"/>
              </a:spcAft>
              <a:buSzPts val="1400"/>
              <a:buFont typeface="Calibri" panose="020F0502020204030204" pitchFamily="34" charset="0"/>
              <a:buAutoNum type="arabicPeriod"/>
            </a:pPr>
            <a:r>
              <a:rPr lang="ar-IQ" dirty="0">
                <a:solidFill>
                  <a:schemeClr val="tx1"/>
                </a:solidFill>
                <a:ea typeface="Calibri" panose="020F0502020204030204" pitchFamily="34" charset="0"/>
              </a:rPr>
              <a:t>د.  أيمن عبد الحفيظ: { الاتجاهات الفنية والأمنية لمواجهة جرائم المعلوماتية } – بدون دار نشر – الطبعة الأولي – سنة 2005 م .</a:t>
            </a:r>
            <a:endParaRPr lang="en-US" dirty="0">
              <a:solidFill>
                <a:schemeClr val="tx1"/>
              </a:solidFill>
              <a:ea typeface="Calibri" panose="020F0502020204030204" pitchFamily="34"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dirty="0">
                <a:solidFill>
                  <a:schemeClr val="tx1"/>
                </a:solidFill>
                <a:ea typeface="Calibri" panose="020F0502020204030204" pitchFamily="34" charset="0"/>
              </a:rPr>
              <a:t>د. جميل عبد الباقي الصغير : { القانون الجنائي و التكنولوجيا الحديثة - الجرائم الناشئة عن استخدام الحاسب الآلي - الكتاب الأول - دار النهضة العربية - الطبعة الأولى - سنة ۲۰۱۲.</a:t>
            </a:r>
            <a:endParaRPr lang="en-US" dirty="0">
              <a:solidFill>
                <a:schemeClr val="tx1"/>
              </a:solidFill>
              <a:ea typeface="Calibri" panose="020F0502020204030204" pitchFamily="34"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dirty="0">
                <a:solidFill>
                  <a:schemeClr val="tx1"/>
                </a:solidFill>
                <a:highlight>
                  <a:srgbClr val="FFFF00"/>
                </a:highlight>
                <a:ea typeface="Calibri" panose="020F0502020204030204" pitchFamily="34" charset="0"/>
              </a:rPr>
              <a:t>د.  عبد الفتاح بيومي حجازي </a:t>
            </a:r>
            <a:r>
              <a:rPr lang="ar-IQ" dirty="0">
                <a:solidFill>
                  <a:schemeClr val="tx1"/>
                </a:solidFill>
                <a:ea typeface="Calibri" panose="020F0502020204030204" pitchFamily="34" charset="0"/>
              </a:rPr>
              <a:t>: { مبادئ الإجراءات الجنائية في جرائم الكمبيوتر والإنترنت } - دار الفكر الجامعي – الطبعة الأولى - سنة ٢٠٠٦ م .</a:t>
            </a:r>
            <a:endParaRPr lang="en-US" dirty="0">
              <a:solidFill>
                <a:schemeClr val="tx1"/>
              </a:solidFill>
              <a:ea typeface="Calibri" panose="020F0502020204030204" pitchFamily="34"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dirty="0">
                <a:solidFill>
                  <a:schemeClr val="tx1"/>
                </a:solidFill>
                <a:ea typeface="Calibri" panose="020F0502020204030204" pitchFamily="34" charset="0"/>
              </a:rPr>
              <a:t>د. محمد علي العريان : [ الجرائم المعلوماتية ] – الدار الجامعية الجديدة للنشر الإلكتروني – الطبعة الأولي – سنة 2004م.</a:t>
            </a:r>
            <a:endParaRPr lang="en-US" dirty="0">
              <a:solidFill>
                <a:schemeClr val="tx1"/>
              </a:solidFill>
              <a:ea typeface="Calibri" panose="020F0502020204030204" pitchFamily="34"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dirty="0">
                <a:solidFill>
                  <a:schemeClr val="tx1"/>
                </a:solidFill>
                <a:ea typeface="Calibri" panose="020F0502020204030204" pitchFamily="34" charset="0"/>
              </a:rPr>
              <a:t>د. محمد سامي الشوا : [ ثورة المعلومات وإنعكاستها علي قانون العقوبات ] – دار النهضة العربية – الطبعة الأولي – سنة 1994م.</a:t>
            </a:r>
            <a:endParaRPr kumimoji="0" lang="ar-EG" b="0" i="0" u="none" strike="noStrike" kern="1200" cap="none" spc="0" normalizeH="0" baseline="0" noProof="0" dirty="0">
              <a:ln>
                <a:noFill/>
              </a:ln>
              <a:solidFill>
                <a:schemeClr val="tx1"/>
              </a:solidFill>
              <a:effectLst/>
              <a:uLnTx/>
              <a:uFillTx/>
              <a:ea typeface="Times New Roman" panose="02020603050405020304" pitchFamily="18" charset="0"/>
            </a:endParaRPr>
          </a:p>
        </p:txBody>
      </p:sp>
      <p:sp>
        <p:nvSpPr>
          <p:cNvPr id="9" name="Rounded Rectangle 12">
            <a:extLst>
              <a:ext uri="{FF2B5EF4-FFF2-40B4-BE49-F238E27FC236}">
                <a16:creationId xmlns:a16="http://schemas.microsoft.com/office/drawing/2014/main" id="{DEC6E416-842E-4F2D-8F0A-6BC06FD9F3C8}"/>
              </a:ext>
            </a:extLst>
          </p:cNvPr>
          <p:cNvSpPr/>
          <p:nvPr/>
        </p:nvSpPr>
        <p:spPr>
          <a:xfrm>
            <a:off x="5020235" y="1425390"/>
            <a:ext cx="1783952" cy="510988"/>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المراجع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FB2EFD24-2D14-41B3-AD1C-C373D9799DA2}"/>
              </a:ext>
            </a:extLst>
          </p:cNvPr>
          <p:cNvSpPr>
            <a:spLocks noGrp="1"/>
          </p:cNvSpPr>
          <p:nvPr>
            <p:ph type="sldNum" sz="quarter" idx="12"/>
          </p:nvPr>
        </p:nvSpPr>
        <p:spPr/>
        <p:txBody>
          <a:bodyPr/>
          <a:lstStyle/>
          <a:p>
            <a:fld id="{F7542ADD-394E-41F3-B704-951748884AEE}" type="slidenum">
              <a:rPr lang="en-US" smtClean="0"/>
              <a:t>54</a:t>
            </a:fld>
            <a:endParaRPr lang="en-US" dirty="0"/>
          </a:p>
        </p:txBody>
      </p:sp>
    </p:spTree>
    <p:extLst>
      <p:ext uri="{BB962C8B-B14F-4D97-AF65-F5344CB8AC3E}">
        <p14:creationId xmlns:p14="http://schemas.microsoft.com/office/powerpoint/2010/main" val="865592543"/>
      </p:ext>
    </p:extLst>
  </p:cSld>
  <p:clrMapOvr>
    <a:masterClrMapping/>
  </p:clrMapOvr>
  <p:transition spd="slow">
    <p:push dir="u"/>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Symbol" panose="05050102010706020507" pitchFamily="18" charset="2"/>
              <a:buChar char=""/>
            </a:pPr>
            <a:r>
              <a:rPr lang="ar-IQ" sz="2000" b="1" dirty="0">
                <a:solidFill>
                  <a:schemeClr val="accent1"/>
                </a:solidFill>
                <a:ea typeface="Calibri" panose="020F0502020204030204" pitchFamily="34" charset="0"/>
              </a:rPr>
              <a:t>الرسائل:</a:t>
            </a:r>
            <a:endParaRPr lang="en-US" sz="2000" b="1" dirty="0">
              <a:solidFill>
                <a:schemeClr val="accent1"/>
              </a:solidFill>
              <a:ea typeface="Calibri" panose="020F0502020204030204" pitchFamily="34" charset="0"/>
            </a:endParaRPr>
          </a:p>
          <a:p>
            <a:pPr marR="0" lvl="0" algn="just" rtl="1">
              <a:lnSpc>
                <a:spcPct val="107000"/>
              </a:lnSpc>
              <a:spcBef>
                <a:spcPts val="0"/>
              </a:spcBef>
              <a:spcAft>
                <a:spcPts val="800"/>
              </a:spcAft>
              <a:buSzPts val="1400"/>
            </a:pPr>
            <a:r>
              <a:rPr lang="ar-EG" sz="2000" dirty="0">
                <a:solidFill>
                  <a:schemeClr val="tx1"/>
                </a:solidFill>
                <a:latin typeface="Calibri" panose="020F0502020204030204" pitchFamily="34" charset="0"/>
                <a:ea typeface="Calibri" panose="020F0502020204030204" pitchFamily="34" charset="0"/>
              </a:rPr>
              <a:t>1. </a:t>
            </a:r>
            <a:r>
              <a:rPr lang="ar-IQ" sz="2000" dirty="0">
                <a:solidFill>
                  <a:schemeClr val="tx1"/>
                </a:solidFill>
                <a:latin typeface="Calibri" panose="020F0502020204030204" pitchFamily="34" charset="0"/>
                <a:ea typeface="Calibri" panose="020F0502020204030204" pitchFamily="34" charset="0"/>
              </a:rPr>
              <a:t>د. أسماء رويعي : [ الحق في حرمة الحياة الخاصة في مواجهة الجرائم المعلوماتية ]، رسالة دكتوراة، كلية الحقوق، جامعة القاهرة ، سنة 2013م.</a:t>
            </a:r>
            <a:endParaRPr lang="ar-EG" sz="2000" dirty="0">
              <a:solidFill>
                <a:schemeClr val="tx1"/>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800"/>
              </a:spcAft>
              <a:buSzPts val="1400"/>
            </a:pPr>
            <a:r>
              <a:rPr lang="ar-EG" sz="2000" dirty="0">
                <a:solidFill>
                  <a:schemeClr val="tx1"/>
                </a:solidFill>
                <a:latin typeface="Times New Roman" panose="02020603050405020304" pitchFamily="18" charset="0"/>
                <a:ea typeface="Calibri" panose="020F0502020204030204" pitchFamily="34" charset="0"/>
              </a:rPr>
              <a:t>2. </a:t>
            </a:r>
            <a:r>
              <a:rPr lang="ar-IQ" sz="2000" dirty="0">
                <a:solidFill>
                  <a:schemeClr val="tx1"/>
                </a:solidFill>
                <a:latin typeface="Times New Roman" panose="02020603050405020304" pitchFamily="18" charset="0"/>
                <a:ea typeface="Calibri" panose="020F0502020204030204" pitchFamily="34" charset="0"/>
              </a:rPr>
              <a:t>د. عبير فؤاد عبد العزيز : { الحماية الجنائية لبرامج الحاسب الآلي } - رسالة ماجستير - جامعة القاهرة – كلية الحقوق – سنة ۲۰۰۷م.</a:t>
            </a:r>
            <a:endParaRPr lang="en-US" sz="2000" dirty="0">
              <a:solidFill>
                <a:schemeClr val="tx1"/>
              </a:solidFill>
              <a:latin typeface="Times New Roman" panose="02020603050405020304" pitchFamily="18" charset="0"/>
              <a:ea typeface="Calibri" panose="020F0502020204030204" pitchFamily="34" charset="0"/>
            </a:endParaRPr>
          </a:p>
          <a:p>
            <a:pPr marR="0" lvl="0" algn="just" rtl="1">
              <a:spcBef>
                <a:spcPts val="0"/>
              </a:spcBef>
              <a:spcAft>
                <a:spcPts val="500"/>
              </a:spcAft>
              <a:buSzPts val="1400"/>
            </a:pPr>
            <a:r>
              <a:rPr lang="ar-EG" sz="2000" dirty="0">
                <a:solidFill>
                  <a:schemeClr val="tx1"/>
                </a:solidFill>
                <a:latin typeface="Times New Roman" panose="02020603050405020304" pitchFamily="18" charset="0"/>
                <a:ea typeface="Calibri" panose="020F0502020204030204" pitchFamily="34" charset="0"/>
              </a:rPr>
              <a:t>3. </a:t>
            </a:r>
            <a:r>
              <a:rPr lang="ar-IQ" sz="2000" dirty="0">
                <a:solidFill>
                  <a:schemeClr val="tx1"/>
                </a:solidFill>
                <a:latin typeface="Times New Roman" panose="02020603050405020304" pitchFamily="18" charset="0"/>
                <a:ea typeface="Calibri" panose="020F0502020204030204" pitchFamily="34" charset="0"/>
              </a:rPr>
              <a:t>د. فهد سلطان محمد أحمد : [ مواجهة جرائم الإنترنت ] – رسالة ماجستير – كلية الحقوق – جامعة القاهرة – سنة 2004 م.</a:t>
            </a:r>
            <a:endParaRPr lang="en-US" sz="2000" dirty="0">
              <a:solidFill>
                <a:schemeClr val="tx1"/>
              </a:solidFill>
              <a:latin typeface="Times New Roman" panose="02020603050405020304" pitchFamily="18" charset="0"/>
              <a:ea typeface="Calibri" panose="020F0502020204030204" pitchFamily="34" charset="0"/>
            </a:endParaRPr>
          </a:p>
          <a:p>
            <a:pPr marR="0" lvl="0" algn="just" rtl="1">
              <a:spcBef>
                <a:spcPts val="0"/>
              </a:spcBef>
              <a:spcAft>
                <a:spcPts val="500"/>
              </a:spcAft>
              <a:buSzPts val="1400"/>
            </a:pPr>
            <a:r>
              <a:rPr lang="ar-EG" sz="2000" dirty="0">
                <a:solidFill>
                  <a:schemeClr val="tx1"/>
                </a:solidFill>
                <a:latin typeface="Times New Roman" panose="02020603050405020304" pitchFamily="18" charset="0"/>
                <a:ea typeface="Calibri" panose="020F0502020204030204" pitchFamily="34" charset="0"/>
              </a:rPr>
              <a:t>4. د. محمد عبيد الكعبي : [ الجرائم الناشئة عن الإستخدام غير المشروع لشبكة الإنترنت ] – رسالة ماجستير – كلية الحقوق – جامعة القاهرة – 2004م.</a:t>
            </a:r>
            <a:endParaRPr lang="en-US" sz="2000" dirty="0">
              <a:solidFill>
                <a:schemeClr val="tx1"/>
              </a:solidFill>
              <a:latin typeface="Times New Roman" panose="02020603050405020304" pitchFamily="18" charset="0"/>
              <a:ea typeface="Calibri" panose="020F0502020204030204" pitchFamily="34" charset="0"/>
            </a:endParaRPr>
          </a:p>
          <a:p>
            <a:pPr marR="0" lvl="0" algn="just" rtl="1">
              <a:spcBef>
                <a:spcPts val="0"/>
              </a:spcBef>
              <a:spcAft>
                <a:spcPts val="500"/>
              </a:spcAft>
              <a:buSzPts val="1400"/>
            </a:pPr>
            <a:r>
              <a:rPr lang="ar-EG" sz="2000" dirty="0">
                <a:solidFill>
                  <a:schemeClr val="tx1"/>
                </a:solidFill>
                <a:latin typeface="Times New Roman" panose="02020603050405020304" pitchFamily="18" charset="0"/>
                <a:ea typeface="Calibri" panose="020F0502020204030204" pitchFamily="34" charset="0"/>
              </a:rPr>
              <a:t>5. د. نائلة عادل محمد فريد قورة : [ جرائم الحاسب الإقتصادية ] – رسالة دكتوراة – جامعة القاهرة – 2003م. </a:t>
            </a:r>
            <a:endParaRPr lang="en-US" sz="2000" dirty="0">
              <a:solidFill>
                <a:schemeClr val="tx1"/>
              </a:solidFill>
              <a:latin typeface="Times New Roman" panose="02020603050405020304" pitchFamily="18" charset="0"/>
              <a:ea typeface="Calibri" panose="020F0502020204030204" pitchFamily="34" charset="0"/>
            </a:endParaRPr>
          </a:p>
        </p:txBody>
      </p:sp>
      <p:sp>
        <p:nvSpPr>
          <p:cNvPr id="3" name="Slide Number Placeholder 2">
            <a:extLst>
              <a:ext uri="{FF2B5EF4-FFF2-40B4-BE49-F238E27FC236}">
                <a16:creationId xmlns:a16="http://schemas.microsoft.com/office/drawing/2014/main" id="{35ACA6C1-099A-4C9A-A69C-25326CD86EF6}"/>
              </a:ext>
            </a:extLst>
          </p:cNvPr>
          <p:cNvSpPr>
            <a:spLocks noGrp="1"/>
          </p:cNvSpPr>
          <p:nvPr>
            <p:ph type="sldNum" sz="quarter" idx="12"/>
          </p:nvPr>
        </p:nvSpPr>
        <p:spPr/>
        <p:txBody>
          <a:bodyPr/>
          <a:lstStyle/>
          <a:p>
            <a:fld id="{F7542ADD-394E-41F3-B704-951748884AEE}" type="slidenum">
              <a:rPr lang="en-US" smtClean="0"/>
              <a:t>55</a:t>
            </a:fld>
            <a:endParaRPr lang="en-US" dirty="0"/>
          </a:p>
        </p:txBody>
      </p:sp>
    </p:spTree>
    <p:extLst>
      <p:ext uri="{BB962C8B-B14F-4D97-AF65-F5344CB8AC3E}">
        <p14:creationId xmlns:p14="http://schemas.microsoft.com/office/powerpoint/2010/main" val="420437782"/>
      </p:ext>
    </p:extLst>
  </p:cSld>
  <p:clrMapOvr>
    <a:masterClrMapping/>
  </p:clrMapOvr>
  <p:transition spd="slow">
    <p:push dir="u"/>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tx1"/>
              </a:solidFill>
              <a:effectLst/>
              <a:uLnTx/>
              <a:uFillTx/>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Symbol" panose="05050102010706020507" pitchFamily="18" charset="2"/>
              <a:buChar char=""/>
            </a:pPr>
            <a:r>
              <a:rPr lang="ar-IQ" sz="1600" b="1" dirty="0">
                <a:solidFill>
                  <a:schemeClr val="accent1">
                    <a:lumMod val="75000"/>
                  </a:schemeClr>
                </a:solidFill>
                <a:ea typeface="Calibri" panose="020F0502020204030204" pitchFamily="34" charset="0"/>
              </a:rPr>
              <a:t>الدوريات والمؤتمرات:</a:t>
            </a:r>
            <a:endParaRPr lang="en-US" sz="1600" dirty="0">
              <a:solidFill>
                <a:schemeClr val="accent1">
                  <a:lumMod val="75000"/>
                </a:schemeClr>
              </a:solidFill>
              <a:ea typeface="Times New Roman" panose="02020603050405020304" pitchFamily="18"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sz="1600" dirty="0">
                <a:solidFill>
                  <a:schemeClr val="tx1"/>
                </a:solidFill>
                <a:ea typeface="Calibri" panose="020F0502020204030204" pitchFamily="34" charset="0"/>
              </a:rPr>
              <a:t>أسامة محمد عبد الله، عبير مجلي أبو ديه " الجرائم الإلكترونية " الملتقي الخامس للرابطة العلمية للبحث العلمي وعلوم الإتصال بعنوان " إشكالية المصطلح في علوم الإعلام والإتصال في العالم العربي " بيروت من 29 نوفمبر إلي 1 ديسمبر 2018.</a:t>
            </a:r>
            <a:endParaRPr lang="en-US" sz="1600" dirty="0">
              <a:solidFill>
                <a:schemeClr val="tx1"/>
              </a:solidFill>
              <a:ea typeface="Calibri" panose="020F0502020204030204" pitchFamily="34"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sz="1600" dirty="0">
                <a:solidFill>
                  <a:schemeClr val="tx1"/>
                </a:solidFill>
                <a:ea typeface="Calibri" panose="020F0502020204030204" pitchFamily="34" charset="0"/>
              </a:rPr>
              <a:t>د. ذياب البداينة: { أمن المعلومات } - مجلة دراسات مستقبلية – السنة السادسة - العدد الثامن يوليو ۲۰۰۳م .</a:t>
            </a:r>
            <a:endParaRPr lang="en-US" sz="1600" dirty="0">
              <a:solidFill>
                <a:schemeClr val="tx1"/>
              </a:solidFill>
              <a:ea typeface="Calibri" panose="020F0502020204030204" pitchFamily="34" charset="0"/>
            </a:endParaRPr>
          </a:p>
          <a:p>
            <a:pPr marL="457200" marR="0" algn="just" rtl="1">
              <a:spcBef>
                <a:spcPts val="0"/>
              </a:spcBef>
              <a:spcAft>
                <a:spcPts val="500"/>
              </a:spcAft>
            </a:pPr>
            <a:r>
              <a:rPr lang="ar-IQ" sz="1600" dirty="0">
                <a:solidFill>
                  <a:schemeClr val="tx1"/>
                </a:solidFill>
                <a:ea typeface="Calibri" panose="020F0502020204030204" pitchFamily="34" charset="0"/>
              </a:rPr>
              <a:t>[ الجرائم الإلكترونية : المفهوم والأسباب ] -   ورقة علمية مقدمة في الملتقي العلمي بعنوان الجرائم المستحدثة في ظل المتغيرات والتحويلات الإقليمية و الدولية خلال الفترة من 2 – 4 / 9 / 2014 م – عمان – الأردن.</a:t>
            </a:r>
            <a:endParaRPr lang="en-US" sz="1600" dirty="0">
              <a:solidFill>
                <a:schemeClr val="tx1"/>
              </a:solidFill>
              <a:ea typeface="Times New Roman" panose="02020603050405020304" pitchFamily="18" charset="0"/>
            </a:endParaRPr>
          </a:p>
          <a:p>
            <a:pPr marL="342900" marR="0" lvl="0" indent="-342900" algn="just" rtl="1">
              <a:lnSpc>
                <a:spcPct val="107000"/>
              </a:lnSpc>
              <a:spcBef>
                <a:spcPts val="0"/>
              </a:spcBef>
              <a:spcAft>
                <a:spcPts val="800"/>
              </a:spcAft>
              <a:buSzPts val="1400"/>
              <a:buFont typeface="Calibri" panose="020F0502020204030204" pitchFamily="34" charset="0"/>
              <a:buAutoNum type="arabicPeriod"/>
            </a:pPr>
            <a:r>
              <a:rPr lang="ar-IQ" sz="1600" dirty="0">
                <a:solidFill>
                  <a:schemeClr val="tx1"/>
                </a:solidFill>
                <a:ea typeface="Calibri" panose="020F0502020204030204" pitchFamily="34" charset="0"/>
              </a:rPr>
              <a:t>د. محمد أبو العلا عقيدة : {التحقيق وجمع الأدلة في مجال الجرائم الإلكترونية}، ورقة عمل مقدمة للمؤتمر العلمي الأول حول الجوانب القانونية والأمنية للعمليات الإلكترونية - منظم المؤتمر: إكاديمية شرطة دبي ، مركز البحوث والدراسات، تاريخ الانعقاد : من ٢٦ إلي ۲۸ نیسان ۲۰۰۳م - الدولة : دبي الإمارات العربية المتحدة.</a:t>
            </a:r>
            <a:endParaRPr lang="en-US" sz="1600" dirty="0">
              <a:solidFill>
                <a:schemeClr val="tx1"/>
              </a:solidFill>
              <a:ea typeface="Calibri" panose="020F0502020204030204" pitchFamily="34" charset="0"/>
            </a:endParaRPr>
          </a:p>
          <a:p>
            <a:pPr algn="just" rtl="1"/>
            <a:r>
              <a:rPr lang="ar-IQ" sz="1600" dirty="0">
                <a:solidFill>
                  <a:schemeClr val="tx1"/>
                </a:solidFill>
                <a:ea typeface="Calibri" panose="020F0502020204030204" pitchFamily="34" charset="0"/>
              </a:rPr>
              <a:t> </a:t>
            </a:r>
            <a:endParaRPr lang="en-US" sz="1600" dirty="0">
              <a:solidFill>
                <a:schemeClr val="tx1"/>
              </a:solidFill>
              <a:ea typeface="Times New Roman" panose="02020603050405020304" pitchFamily="18" charset="0"/>
            </a:endParaRPr>
          </a:p>
          <a:p>
            <a:pPr marL="342900" marR="0" lvl="0" indent="-342900" algn="just" rtl="1">
              <a:lnSpc>
                <a:spcPct val="107000"/>
              </a:lnSpc>
              <a:spcBef>
                <a:spcPts val="0"/>
              </a:spcBef>
              <a:spcAft>
                <a:spcPts val="500"/>
              </a:spcAft>
              <a:buFont typeface="Symbol" panose="05050102010706020507" pitchFamily="18" charset="2"/>
              <a:buChar char=""/>
            </a:pPr>
            <a:r>
              <a:rPr lang="ar-EG" sz="1600" b="1" dirty="0">
                <a:solidFill>
                  <a:schemeClr val="accent1">
                    <a:lumMod val="75000"/>
                  </a:schemeClr>
                </a:solidFill>
                <a:ea typeface="Calibri" panose="020F0502020204030204" pitchFamily="34" charset="0"/>
              </a:rPr>
              <a:t>مواقع إلكترونية:</a:t>
            </a:r>
            <a:endParaRPr lang="en-US" sz="1600" dirty="0">
              <a:solidFill>
                <a:schemeClr val="accent1">
                  <a:lumMod val="75000"/>
                </a:schemeClr>
              </a:solidFill>
              <a:ea typeface="Calibri" panose="020F0502020204030204" pitchFamily="34" charset="0"/>
            </a:endParaRPr>
          </a:p>
          <a:p>
            <a:pPr marL="342900" marR="0" lvl="0" indent="-342900" algn="just" rtl="1">
              <a:lnSpc>
                <a:spcPct val="107000"/>
              </a:lnSpc>
              <a:spcBef>
                <a:spcPts val="0"/>
              </a:spcBef>
              <a:spcAft>
                <a:spcPts val="500"/>
              </a:spcAft>
              <a:buSzPts val="1400"/>
              <a:buFont typeface="Calibri" panose="020F0502020204030204" pitchFamily="34" charset="0"/>
              <a:buAutoNum type="arabicPeriod"/>
            </a:pPr>
            <a:r>
              <a:rPr lang="en-US" sz="1600" b="1" dirty="0">
                <a:solidFill>
                  <a:schemeClr val="tx1"/>
                </a:solidFill>
                <a:ea typeface="Calibri" panose="020F0502020204030204" pitchFamily="34" charset="0"/>
              </a:rPr>
              <a:t> </a:t>
            </a:r>
            <a:r>
              <a:rPr lang="ar-IQ" sz="1600" dirty="0">
                <a:solidFill>
                  <a:schemeClr val="tx1"/>
                </a:solidFill>
                <a:ea typeface="Calibri" panose="020F0502020204030204" pitchFamily="34" charset="0"/>
              </a:rPr>
              <a:t>محمد محمد صالح الألفي : [ أنماط جرائم الإنترنت ] – بحث منشور علي موقع</a:t>
            </a:r>
            <a:endParaRPr lang="en-US" sz="1600" dirty="0">
              <a:solidFill>
                <a:schemeClr val="tx1"/>
              </a:solidFill>
              <a:ea typeface="Calibri" panose="020F0502020204030204" pitchFamily="34" charset="0"/>
            </a:endParaRPr>
          </a:p>
          <a:p>
            <a:r>
              <a:rPr lang="en-US" sz="1600" u="sng" dirty="0">
                <a:solidFill>
                  <a:schemeClr val="tx1"/>
                </a:solidFill>
                <a:ea typeface="Calibri" panose="020F0502020204030204" pitchFamily="34" charset="0"/>
                <a:hlinkClick r:id="rId3">
                  <a:extLst>
                    <a:ext uri="{A12FA001-AC4F-418D-AE19-62706E023703}">
                      <ahyp:hlinkClr xmlns:ahyp="http://schemas.microsoft.com/office/drawing/2018/hyperlinkcolor" val="tx"/>
                    </a:ext>
                  </a:extLst>
                </a:hlinkClick>
              </a:rPr>
              <a:t>www.eastlaws.com</a:t>
            </a:r>
            <a:endParaRPr kumimoji="0" lang="en-US" sz="1600" b="0" i="0" u="none" strike="noStrike" kern="1200" cap="none" spc="0" normalizeH="0" baseline="0" noProof="0" dirty="0">
              <a:ln>
                <a:noFill/>
              </a:ln>
              <a:solidFill>
                <a:schemeClr val="tx1"/>
              </a:solidFill>
              <a:effectLst/>
              <a:uLnTx/>
              <a:uFillTx/>
              <a:ea typeface="Calibri" panose="020F0502020204030204" pitchFamily="34" charset="0"/>
            </a:endParaRPr>
          </a:p>
        </p:txBody>
      </p:sp>
      <p:sp>
        <p:nvSpPr>
          <p:cNvPr id="2" name="Slide Number Placeholder 1">
            <a:extLst>
              <a:ext uri="{FF2B5EF4-FFF2-40B4-BE49-F238E27FC236}">
                <a16:creationId xmlns:a16="http://schemas.microsoft.com/office/drawing/2014/main" id="{E3E37DA8-C56B-4676-BFE3-D2B2668B3537}"/>
              </a:ext>
            </a:extLst>
          </p:cNvPr>
          <p:cNvSpPr>
            <a:spLocks noGrp="1"/>
          </p:cNvSpPr>
          <p:nvPr>
            <p:ph type="sldNum" sz="quarter" idx="12"/>
          </p:nvPr>
        </p:nvSpPr>
        <p:spPr/>
        <p:txBody>
          <a:bodyPr/>
          <a:lstStyle/>
          <a:p>
            <a:fld id="{F7542ADD-394E-41F3-B704-951748884AEE}" type="slidenum">
              <a:rPr lang="en-US" smtClean="0"/>
              <a:t>56</a:t>
            </a:fld>
            <a:endParaRPr lang="en-US" dirty="0"/>
          </a:p>
        </p:txBody>
      </p:sp>
    </p:spTree>
    <p:extLst>
      <p:ext uri="{BB962C8B-B14F-4D97-AF65-F5344CB8AC3E}">
        <p14:creationId xmlns:p14="http://schemas.microsoft.com/office/powerpoint/2010/main" val="537620969"/>
      </p:ext>
    </p:extLst>
  </p:cSld>
  <p:clrMapOvr>
    <a:masterClrMapping/>
  </p:clrMapOvr>
  <p:transition spd="slow">
    <p:push dir="u"/>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127986"/>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682198" y="1759696"/>
            <a:ext cx="7898379" cy="3970318"/>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4"/>
              </a:rPr>
              <a:t>http://www.indianmediacouncil.in</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2,35  </a:t>
            </a:r>
            <a:r>
              <a:rPr lang="en-US" sz="1600" dirty="0">
                <a:latin typeface="Alexandria Medium" pitchFamily="2" charset="-78"/>
                <a:ea typeface="Times New Roman" panose="02020603050405020304" pitchFamily="18" charset="0"/>
                <a:cs typeface="Alexandria Medium" pitchFamily="2" charset="-78"/>
                <a:hlinkClick r:id="rId5"/>
              </a:rPr>
              <a:t>https://adcy.io/viewing-a-gif-in-microsoft-teams-allows-hackers-to-takeover-accounts/</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 </a:t>
            </a:r>
            <a:r>
              <a:rPr lang="en-US" sz="1600" dirty="0">
                <a:latin typeface="Alexandria Medium" pitchFamily="2" charset="-78"/>
                <a:ea typeface="Times New Roman" panose="02020603050405020304" pitchFamily="18" charset="0"/>
                <a:cs typeface="Alexandria Medium" pitchFamily="2" charset="-78"/>
                <a:hlinkClick r:id="rId6"/>
              </a:rPr>
              <a:t>https://arewatalent.com/the-beginners-guide-to-understanding-what-cybersecurity-is/</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4,8,12 </a:t>
            </a:r>
            <a:r>
              <a:rPr lang="en-US" sz="1600" dirty="0">
                <a:latin typeface="Alexandria Medium" pitchFamily="2" charset="-78"/>
                <a:ea typeface="Times New Roman" panose="02020603050405020304" pitchFamily="18" charset="0"/>
                <a:cs typeface="Alexandria Medium" pitchFamily="2" charset="-78"/>
                <a:hlinkClick r:id="rId7"/>
              </a:rPr>
              <a:t>https://www.google.com</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5,6.  </a:t>
            </a:r>
            <a:r>
              <a:rPr lang="en-US" sz="1600" dirty="0">
                <a:latin typeface="Alexandria Medium" pitchFamily="2" charset="-78"/>
                <a:ea typeface="Times New Roman" panose="02020603050405020304" pitchFamily="18" charset="0"/>
                <a:cs typeface="Alexandria Medium" pitchFamily="2" charset="-78"/>
                <a:hlinkClick r:id="rId8"/>
              </a:rPr>
              <a:t>https://gifer.com/en/gifs/cybercrime</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hlinkClick r:id="rId9"/>
              </a:rPr>
              <a:t>7. https://gifer.com/en/gifs/searching#google_vignette</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 9 : 15 </a:t>
            </a:r>
            <a:r>
              <a:rPr lang="en-US" sz="1600" dirty="0">
                <a:latin typeface="Alexandria Medium" pitchFamily="2" charset="-78"/>
                <a:ea typeface="Times New Roman" panose="02020603050405020304" pitchFamily="18" charset="0"/>
                <a:cs typeface="Alexandria Medium" pitchFamily="2" charset="-78"/>
                <a:hlinkClick r:id="rId10"/>
              </a:rPr>
              <a:t>https://pinjarirehan.medium.com/transform-your-it-strategy-the-eye-opening-insights-from-hackers-53ad493eafb8</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16:21 . </a:t>
            </a:r>
            <a:r>
              <a:rPr lang="en-US" sz="1600" dirty="0">
                <a:latin typeface="Alexandria Medium" pitchFamily="2" charset="-78"/>
                <a:ea typeface="Times New Roman" panose="02020603050405020304" pitchFamily="18" charset="0"/>
                <a:cs typeface="Alexandria Medium" pitchFamily="2" charset="-78"/>
                <a:hlinkClick r:id="rId11"/>
              </a:rPr>
              <a:t>https://www.eff.org</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22:29. </a:t>
            </a:r>
            <a:r>
              <a:rPr lang="en-US" sz="1600" dirty="0">
                <a:latin typeface="Alexandria Medium" pitchFamily="2" charset="-78"/>
                <a:ea typeface="Times New Roman" panose="02020603050405020304" pitchFamily="18" charset="0"/>
                <a:cs typeface="Alexandria Medium" pitchFamily="2" charset="-78"/>
                <a:hlinkClick r:id="rId12"/>
              </a:rPr>
              <a:t>https://www.csoonline.com/article/573811/most-hackers-need-5-hours-or-less-to-break-into-enterprise-environments.html</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 30 : 52 </a:t>
            </a:r>
            <a:r>
              <a:rPr lang="en-US" sz="1600" dirty="0">
                <a:latin typeface="Alexandria Medium" pitchFamily="2" charset="-78"/>
                <a:ea typeface="Times New Roman" panose="02020603050405020304" pitchFamily="18" charset="0"/>
                <a:cs typeface="Alexandria Medium" pitchFamily="2" charset="-78"/>
                <a:hlinkClick r:id="rId13"/>
              </a:rPr>
              <a:t>https://sotor.com</a:t>
            </a:r>
            <a:endParaRPr lang="en-US"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58</a:t>
            </a:r>
            <a:r>
              <a:rPr lang="en-US" sz="1600" dirty="0">
                <a:latin typeface="Alexandria Medium" pitchFamily="2" charset="-78"/>
                <a:ea typeface="Times New Roman" panose="02020603050405020304" pitchFamily="18" charset="0"/>
                <a:cs typeface="Alexandria Medium" pitchFamily="2" charset="-78"/>
              </a:rPr>
              <a:t>. - </a:t>
            </a:r>
            <a:r>
              <a:rPr lang="en-US" sz="1600" dirty="0">
                <a:latin typeface="Alexandria Medium" pitchFamily="2" charset="-78"/>
                <a:ea typeface="Times New Roman" panose="02020603050405020304" pitchFamily="18" charset="0"/>
                <a:cs typeface="Alexandria Medium" pitchFamily="2" charset="-78"/>
                <a:hlinkClick r:id="rId14"/>
              </a:rPr>
              <a:t>https://officialdvius.medium.com</a:t>
            </a:r>
            <a:endParaRPr lang="en-US" sz="1600" dirty="0">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57</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8343154" y="1031799"/>
            <a:ext cx="2790857" cy="110551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p:transition spd="slow">
    <p:push dir="u"/>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912667E-F975-47F1-94CE-AC5EA9A4A5AB}"/>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1990165" y="1347944"/>
            <a:ext cx="9036423" cy="41384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487271" y="2686548"/>
            <a:ext cx="6373906" cy="146124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تم بحمد الله </a:t>
            </a:r>
            <a:endParaRPr lang="ar-EG" sz="20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الإنتهاء من شرح المحاضرة ا</a:t>
            </a:r>
            <a:r>
              <a:rPr lang="ar-EG" sz="2000" b="1" dirty="0">
                <a:solidFill>
                  <a:srgbClr val="FF0000"/>
                </a:solidFill>
                <a:latin typeface="Calibri" panose="020F0502020204030204" pitchFamily="34" charset="0"/>
                <a:ea typeface="Calibri" panose="020F0502020204030204" pitchFamily="34" charset="0"/>
              </a:rPr>
              <a:t>لرابعة</a:t>
            </a:r>
            <a:endParaRPr lang="en-US" sz="2000" dirty="0">
              <a:latin typeface="Calibri" panose="020F0502020204030204" pitchFamily="34" charset="0"/>
              <a:ea typeface="Calibri" panose="020F0502020204030204" pitchFamily="34" charset="0"/>
            </a:endParaRPr>
          </a:p>
          <a:p>
            <a:pPr algn="ctr"/>
            <a:r>
              <a:rPr lang="ar-SA"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
        <p:nvSpPr>
          <p:cNvPr id="3" name="Slide Number Placeholder 2">
            <a:extLst>
              <a:ext uri="{FF2B5EF4-FFF2-40B4-BE49-F238E27FC236}">
                <a16:creationId xmlns:a16="http://schemas.microsoft.com/office/drawing/2014/main" id="{B62BC976-04DD-4D82-9A24-479AED54F507}"/>
              </a:ext>
            </a:extLst>
          </p:cNvPr>
          <p:cNvSpPr>
            <a:spLocks noGrp="1"/>
          </p:cNvSpPr>
          <p:nvPr>
            <p:ph type="sldNum" sz="quarter" idx="12"/>
          </p:nvPr>
        </p:nvSpPr>
        <p:spPr/>
        <p:txBody>
          <a:bodyPr/>
          <a:lstStyle/>
          <a:p>
            <a:fld id="{F7542ADD-394E-41F3-B704-951748884AEE}" type="slidenum">
              <a:rPr lang="en-US" smtClean="0"/>
              <a:t>58</a:t>
            </a:fld>
            <a:endParaRPr lang="en-US"/>
          </a:p>
        </p:txBody>
      </p:sp>
      <p:pic>
        <p:nvPicPr>
          <p:cNvPr id="8" name="Audio 1">
            <a:hlinkClick r:id="" action="ppaction://media"/>
            <a:extLst>
              <a:ext uri="{FF2B5EF4-FFF2-40B4-BE49-F238E27FC236}">
                <a16:creationId xmlns:a16="http://schemas.microsoft.com/office/drawing/2014/main" id="{D38F45DC-E780-426A-816B-93ACCE11C8D7}"/>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38519367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08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7466" y="542565"/>
            <a:ext cx="2758843" cy="753090"/>
          </a:xfrm>
          <a:prstGeom prst="rect">
            <a:avLst/>
          </a:prstGeom>
        </p:spPr>
      </p:pic>
      <p:pic>
        <p:nvPicPr>
          <p:cNvPr id="12" name="Audio 3">
            <a:hlinkClick r:id="" action="ppaction://media"/>
            <a:extLst>
              <a:ext uri="{FF2B5EF4-FFF2-40B4-BE49-F238E27FC236}">
                <a16:creationId xmlns:a16="http://schemas.microsoft.com/office/drawing/2014/main" id="{04BD5A70-8B45-43AB-987A-138D505C6D96}"/>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52238" y="6218238"/>
            <a:ext cx="487362" cy="487362"/>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749"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
      <a:majorFont>
        <a:latin typeface="Alexandria Medium"/>
        <a:ea typeface=""/>
        <a:cs typeface="Alexandria Medium"/>
      </a:majorFont>
      <a:minorFont>
        <a:latin typeface="Alexandria Medium"/>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6A73C71-D41A-4512-A643-CE8E3E66A33A}"/>
</file>

<file path=customXml/itemProps2.xml><?xml version="1.0" encoding="utf-8"?>
<ds:datastoreItem xmlns:ds="http://schemas.openxmlformats.org/officeDocument/2006/customXml" ds:itemID="{019134DC-A5AF-4E86-BC65-8F12B22E5094}"/>
</file>

<file path=customXml/itemProps3.xml><?xml version="1.0" encoding="utf-8"?>
<ds:datastoreItem xmlns:ds="http://schemas.openxmlformats.org/officeDocument/2006/customXml" ds:itemID="{FE27FA29-9722-44AE-B8D5-7E4C81DF41E7}"/>
</file>

<file path=docProps/app.xml><?xml version="1.0" encoding="utf-8"?>
<Properties xmlns="http://schemas.openxmlformats.org/officeDocument/2006/extended-properties" xmlns:vt="http://schemas.openxmlformats.org/officeDocument/2006/docPropsVTypes">
  <TotalTime>3931</TotalTime>
  <Words>1688</Words>
  <Application>Microsoft Office PowerPoint</Application>
  <PresentationFormat>Widescreen</PresentationFormat>
  <Paragraphs>529</Paragraphs>
  <Slides>59</Slides>
  <Notes>58</Notes>
  <HiddenSlides>0</HiddenSlides>
  <MMClips>2</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59</vt:i4>
      </vt:variant>
    </vt:vector>
  </HeadingPairs>
  <TitlesOfParts>
    <vt:vector size="69" baseType="lpstr">
      <vt:lpstr>Alexandria</vt:lpstr>
      <vt:lpstr>Alexandria ExtraBold</vt:lpstr>
      <vt:lpstr>Alexandria Medium</vt:lpstr>
      <vt:lpstr>Arial</vt:lpstr>
      <vt:lpstr>Calibri</vt:lpstr>
      <vt:lpstr>Cascadia Code</vt:lpstr>
      <vt:lpstr>Helvetica</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782</cp:revision>
  <dcterms:created xsi:type="dcterms:W3CDTF">2023-04-29T09:08:00Z</dcterms:created>
  <dcterms:modified xsi:type="dcterms:W3CDTF">2024-02-20T01:57:55Z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