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24.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3.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480" r:id="rId2"/>
    <p:sldId id="303" r:id="rId3"/>
    <p:sldId id="271" r:id="rId4"/>
    <p:sldId id="313" r:id="rId5"/>
    <p:sldId id="499" r:id="rId6"/>
    <p:sldId id="276" r:id="rId7"/>
    <p:sldId id="535" r:id="rId8"/>
    <p:sldId id="536" r:id="rId9"/>
    <p:sldId id="537" r:id="rId10"/>
    <p:sldId id="538" r:id="rId11"/>
    <p:sldId id="539" r:id="rId12"/>
    <p:sldId id="540" r:id="rId13"/>
    <p:sldId id="486" r:id="rId14"/>
    <p:sldId id="541" r:id="rId15"/>
    <p:sldId id="542" r:id="rId16"/>
    <p:sldId id="543" r:id="rId17"/>
    <p:sldId id="544" r:id="rId18"/>
    <p:sldId id="545" r:id="rId19"/>
    <p:sldId id="546" r:id="rId20"/>
    <p:sldId id="547" r:id="rId21"/>
    <p:sldId id="548" r:id="rId22"/>
    <p:sldId id="549" r:id="rId23"/>
    <p:sldId id="489" r:id="rId24"/>
    <p:sldId id="550" r:id="rId25"/>
    <p:sldId id="551" r:id="rId26"/>
    <p:sldId id="552" r:id="rId27"/>
    <p:sldId id="553"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9"/>
            <p14:sldId id="276"/>
            <p14:sldId id="535"/>
            <p14:sldId id="536"/>
            <p14:sldId id="537"/>
            <p14:sldId id="538"/>
            <p14:sldId id="539"/>
            <p14:sldId id="540"/>
            <p14:sldId id="486"/>
            <p14:sldId id="541"/>
            <p14:sldId id="542"/>
            <p14:sldId id="543"/>
            <p14:sldId id="544"/>
            <p14:sldId id="545"/>
            <p14:sldId id="546"/>
            <p14:sldId id="547"/>
            <p14:sldId id="548"/>
            <p14:sldId id="549"/>
            <p14:sldId id="48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49" d="100"/>
          <a:sy n="49" d="100"/>
        </p:scale>
        <p:origin x="372" y="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1915926" y="929521"/>
            <a:ext cx="7830991"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تمييز القانون عن القواعد والعلوم الاجتماعية الأخرى</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354217"/>
          </a:xfrm>
          <a:prstGeom prst="rect">
            <a:avLst/>
          </a:prstGeom>
        </p:spPr>
        <p:txBody>
          <a:bodyPr wrap="square">
            <a:spAutoFit/>
          </a:bodyPr>
          <a:lstStyle/>
          <a:p>
            <a:pPr marL="342900" indent="-342900" algn="just" rtl="1">
              <a:buFont typeface="Wingdings" pitchFamily="2" charset="2"/>
              <a:buChar char="§"/>
            </a:pPr>
            <a:r>
              <a:rPr lang="ar-EG" sz="2800" u="sng" dirty="0">
                <a:latin typeface="شمثءشىيقهش"/>
                <a:cs typeface="Alexandria" pitchFamily="2" charset="-78"/>
              </a:rPr>
              <a:t>أهم النقاط الأساسية للمحاضرة: </a:t>
            </a:r>
          </a:p>
          <a:p>
            <a:pPr algn="just" rtl="1"/>
            <a:r>
              <a:rPr lang="ar-EG" sz="2800" dirty="0">
                <a:latin typeface="شمثءشىيقهش"/>
                <a:cs typeface="Alexandria" pitchFamily="2" charset="-78"/>
              </a:rPr>
              <a:t> </a:t>
            </a:r>
            <a:r>
              <a:rPr lang="ar-EG" sz="2600" dirty="0">
                <a:latin typeface="شمثءشىيقهش"/>
                <a:cs typeface="Alexandria" pitchFamily="2" charset="-78"/>
              </a:rPr>
              <a:t>1- التمييز بين القانون وغيره من القواعد الاجتماعية.</a:t>
            </a:r>
          </a:p>
          <a:p>
            <a:pPr algn="just" rtl="1"/>
            <a:r>
              <a:rPr lang="ar-EG" sz="2600" dirty="0">
                <a:latin typeface="شمثءشىيقهش"/>
                <a:cs typeface="Alexandria" pitchFamily="2" charset="-78"/>
              </a:rPr>
              <a:t>2- علاقة القانون بالعلوم الاجتماعية الأخرى.</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452431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400" dirty="0">
                <a:latin typeface="Alexandria" pitchFamily="2" charset="-78"/>
                <a:cs typeface="Alexandria" pitchFamily="2" charset="-78"/>
              </a:rPr>
              <a:t>قد تختلط القواعد القانونية، أو تتشابه مع غيرها من القواعد الأخرى التي تنظم سلوك الأفراد داخل المجتمع بما في ذلك قواعد الدين والخلاق والمجاملات، </a:t>
            </a:r>
            <a:r>
              <a:rPr lang="ar-EG" sz="2400" b="1" dirty="0">
                <a:latin typeface="Alexandria" pitchFamily="2" charset="-78"/>
                <a:cs typeface="Alexandria" pitchFamily="2" charset="-78"/>
              </a:rPr>
              <a:t>ولذا، يثور التساؤل عن معيار التمييز بين القواعد القانونية، وبين غيرها من القواعد الاجتماعية الأخرى خصوصاً أنها جميعاً قواعد عامة ملزمة للأفراد؟.</a:t>
            </a:r>
          </a:p>
          <a:p>
            <a:pPr algn="just" rtl="1"/>
            <a:r>
              <a:rPr lang="ar-EG" sz="2400" b="1" u="sng" dirty="0">
                <a:latin typeface="Alexandria" pitchFamily="2" charset="-78"/>
                <a:cs typeface="Alexandria" pitchFamily="2" charset="-78"/>
              </a:rPr>
              <a:t>وفيما يلي تميز بين القواعد القانونية وقواعد المجاملات والتقاليد، ثم بين القواعد القانونية والدين، وأخيراً بين القواعد القانونية والأخلاق: </a:t>
            </a:r>
          </a:p>
          <a:p>
            <a:pPr algn="just" rtl="1"/>
            <a:r>
              <a:rPr lang="ar-EG" sz="2400" b="1" u="sng" dirty="0">
                <a:latin typeface="Alexandria" pitchFamily="2" charset="-78"/>
                <a:cs typeface="Alexandria" pitchFamily="2" charset="-78"/>
              </a:rPr>
              <a:t>أولاً: القواعد القانونية وقواعد المجاملات والتقاليد: </a:t>
            </a:r>
          </a:p>
          <a:p>
            <a:pPr marL="342900" indent="-342900" algn="just" rtl="1">
              <a:buFont typeface="Wingdings" pitchFamily="2" charset="2"/>
              <a:buChar char="§"/>
            </a:pPr>
            <a:r>
              <a:rPr lang="ar-EG" sz="2400" dirty="0">
                <a:latin typeface="Alexandria" pitchFamily="2" charset="-78"/>
                <a:cs typeface="Alexandria" pitchFamily="2" charset="-78"/>
              </a:rPr>
              <a:t>قواعد المجاملات والتقاليد، مبادئ سلوكية يراعيها الناس في علاقاتهم اليومية ويعتبرونها ملزمة بما في ذلك التهنئة في المناسبات السعيدة والعزاء في الموت والكوارث، وما جرى عليه الناس في شأن الملبس، والمظهر في المناسبات المختلفة. </a:t>
            </a:r>
          </a:p>
          <a:p>
            <a:pPr algn="just" rtl="1"/>
            <a:r>
              <a:rPr lang="ar-EG" sz="2400" dirty="0">
                <a:latin typeface="Alexandria" pitchFamily="2" charset="-78"/>
                <a:cs typeface="Alexandria" pitchFamily="2" charset="-78"/>
              </a:rPr>
              <a:t>والقواعد المذكورة تختلف عن القواعد القانونية في مسألتين: </a:t>
            </a:r>
          </a:p>
          <a:p>
            <a:pPr marL="342900" indent="-342900" algn="just" rtl="1">
              <a:buFont typeface="Wingdings" pitchFamily="2" charset="2"/>
              <a:buChar char="§"/>
            </a:pPr>
            <a:r>
              <a:rPr lang="ar-EG" sz="2400" b="1" u="sng" dirty="0">
                <a:latin typeface="Alexandria" pitchFamily="2" charset="-78"/>
                <a:cs typeface="Alexandria" pitchFamily="2" charset="-78"/>
              </a:rPr>
              <a:t>المسألة الأولى: </a:t>
            </a:r>
            <a:r>
              <a:rPr lang="ar-EG" sz="2400" dirty="0">
                <a:latin typeface="Alexandria" pitchFamily="2" charset="-78"/>
                <a:cs typeface="Alexandria" pitchFamily="2" charset="-78"/>
              </a:rPr>
              <a:t>أنها غير محددة، وغير منضبطة في حين أو القواعد القانونية محددة. </a:t>
            </a:r>
          </a:p>
        </p:txBody>
      </p:sp>
      <p:sp>
        <p:nvSpPr>
          <p:cNvPr id="3" name="TextBox 2">
            <a:extLst>
              <a:ext uri="{FF2B5EF4-FFF2-40B4-BE49-F238E27FC236}">
                <a16:creationId xmlns:a16="http://schemas.microsoft.com/office/drawing/2014/main" id="{07DA6679-0DBF-ED63-7FBA-A15CF1A3BA15}"/>
              </a:ext>
            </a:extLst>
          </p:cNvPr>
          <p:cNvSpPr txBox="1"/>
          <p:nvPr/>
        </p:nvSpPr>
        <p:spPr>
          <a:xfrm>
            <a:off x="9627469" y="675392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504753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300" b="1" u="sng" dirty="0">
                <a:latin typeface="Alexandria" pitchFamily="2" charset="-78"/>
                <a:cs typeface="Alexandria" pitchFamily="2" charset="-78"/>
              </a:rPr>
              <a:t>والمسألة الثانية: </a:t>
            </a:r>
            <a:r>
              <a:rPr lang="ar-EG" sz="2300" dirty="0">
                <a:latin typeface="Alexandria" pitchFamily="2" charset="-78"/>
                <a:cs typeface="Alexandria" pitchFamily="2" charset="-78"/>
              </a:rPr>
              <a:t>إن الخروج عن قواعد المجاملات أو التقاليد لا يترتب عليه جزاء مادي ومنظم توقعه سلطة مختصة كما هو الحال في شأن القواعد القانونية. </a:t>
            </a:r>
            <a:r>
              <a:rPr lang="ar-EG" sz="2300" b="1" dirty="0">
                <a:latin typeface="Alexandria" pitchFamily="2" charset="-78"/>
                <a:cs typeface="Alexandria" pitchFamily="2" charset="-78"/>
              </a:rPr>
              <a:t>وإن كان الخروج عليها، مع ذلك يترتب الاستنكار والازدراء وهو جزاء معنوي لا يرقى إلى مرتبة الجزاء المادي المحدد لمخالفة القواعد القانونية</a:t>
            </a:r>
            <a:r>
              <a:rPr lang="ar-EG" sz="2300" dirty="0">
                <a:latin typeface="Alexandria" pitchFamily="2" charset="-78"/>
                <a:cs typeface="Alexandria" pitchFamily="2" charset="-78"/>
              </a:rPr>
              <a:t>، </a:t>
            </a:r>
            <a:r>
              <a:rPr lang="ar-EG" sz="2300" b="1" dirty="0">
                <a:latin typeface="Alexandria" pitchFamily="2" charset="-78"/>
                <a:cs typeface="Alexandria" pitchFamily="2" charset="-78"/>
              </a:rPr>
              <a:t>وتفسير ذلك </a:t>
            </a:r>
            <a:r>
              <a:rPr lang="ar-EG" sz="2300" dirty="0">
                <a:latin typeface="Alexandria" pitchFamily="2" charset="-78"/>
                <a:cs typeface="Alexandria" pitchFamily="2" charset="-78"/>
              </a:rPr>
              <a:t>أن القانون نشأ لتحقيق مصلحة أساسية في تحقيق النظام والاستقرار داخل المجتمع، </a:t>
            </a:r>
            <a:r>
              <a:rPr lang="ar-EG" sz="2300" u="sng" dirty="0">
                <a:effectLst>
                  <a:outerShdw blurRad="38100" dist="38100" dir="2700000" algn="tl">
                    <a:srgbClr val="000000">
                      <a:alpha val="43137"/>
                    </a:srgbClr>
                  </a:outerShdw>
                </a:effectLst>
                <a:latin typeface="Alexandria" pitchFamily="2" charset="-78"/>
                <a:cs typeface="Alexandria" pitchFamily="2" charset="-78"/>
              </a:rPr>
              <a:t>لذا، </a:t>
            </a:r>
            <a:r>
              <a:rPr lang="ar-EG" sz="2300" dirty="0">
                <a:latin typeface="Alexandria" pitchFamily="2" charset="-78"/>
                <a:cs typeface="Alexandria" pitchFamily="2" charset="-78"/>
              </a:rPr>
              <a:t>يبدو جزاء مخالفة قواعد شديد القسوة يتناسب وأهمية المصلحة المقصودة، بعكس الحال في شأن قواعد المجاملات والتقاليد فقد نشات لتأكيد الشعور العام بالجماعة بالتعاون، أو التضامن، لذا لا يستحق الخروج عليها توقيع جزاء مادي، ومنظم. </a:t>
            </a:r>
          </a:p>
          <a:p>
            <a:pPr marL="342900" indent="-342900" algn="just" rtl="1">
              <a:buFont typeface="Wingdings" pitchFamily="2" charset="2"/>
              <a:buChar char="§"/>
            </a:pPr>
            <a:r>
              <a:rPr lang="ar-EG" sz="2300" b="1" dirty="0">
                <a:latin typeface="Alexandria" pitchFamily="2" charset="-78"/>
                <a:cs typeface="Alexandria" pitchFamily="2" charset="-78"/>
              </a:rPr>
              <a:t>ومع ذلك فإن قواعد المجاملات والتقاليد قد ترقى إلى مرتبة القواعد القانونية</a:t>
            </a:r>
            <a:r>
              <a:rPr lang="ar-EG" sz="2300" dirty="0">
                <a:latin typeface="Alexandria" pitchFamily="2" charset="-78"/>
                <a:cs typeface="Alexandria" pitchFamily="2" charset="-78"/>
              </a:rPr>
              <a:t>، وعندها يصبح جزاء مخالفتها، مادي ومنظم حيث تصبح- في الحقيقة- قاعدة قانونية ملزمة. </a:t>
            </a:r>
            <a:r>
              <a:rPr lang="ar-EG" sz="2300" b="1" u="sng" dirty="0">
                <a:effectLst>
                  <a:outerShdw blurRad="38100" dist="38100" dir="2700000" algn="tl">
                    <a:srgbClr val="000000">
                      <a:alpha val="43137"/>
                    </a:srgbClr>
                  </a:outerShdw>
                </a:effectLst>
                <a:latin typeface="Alexandria" pitchFamily="2" charset="-78"/>
                <a:cs typeface="Alexandria" pitchFamily="2" charset="-78"/>
              </a:rPr>
              <a:t>بما في ذلك مثلا تدخل القانون في بعض الدول </a:t>
            </a:r>
            <a:r>
              <a:rPr lang="ar-EG" sz="2300" dirty="0">
                <a:latin typeface="Alexandria" pitchFamily="2" charset="-78"/>
                <a:cs typeface="Alexandria" pitchFamily="2" charset="-78"/>
              </a:rPr>
              <a:t>بفرض زي معين على النساء، أو بإطلاق اللحي، وكذا، القوانين الخاصة بمعاملة أعضاء السلك السياسي والدبلوماسي فهي في الأصل مجاملات دولية أصبحت ترقى إلى مرتبة القواعد القانونية في نطاق القانون الدولي العام.</a:t>
            </a:r>
          </a:p>
        </p:txBody>
      </p:sp>
      <p:sp>
        <p:nvSpPr>
          <p:cNvPr id="3" name="TextBox 2">
            <a:extLst>
              <a:ext uri="{FF2B5EF4-FFF2-40B4-BE49-F238E27FC236}">
                <a16:creationId xmlns:a16="http://schemas.microsoft.com/office/drawing/2014/main" id="{07DA6679-0DBF-ED63-7FBA-A15CF1A3BA15}"/>
              </a:ext>
            </a:extLst>
          </p:cNvPr>
          <p:cNvSpPr txBox="1"/>
          <p:nvPr/>
        </p:nvSpPr>
        <p:spPr>
          <a:xfrm>
            <a:off x="9471940" y="7232485"/>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01</a:t>
            </a:r>
          </a:p>
        </p:txBody>
      </p:sp>
    </p:spTree>
    <p:extLst>
      <p:ext uri="{BB962C8B-B14F-4D97-AF65-F5344CB8AC3E}">
        <p14:creationId xmlns:p14="http://schemas.microsoft.com/office/powerpoint/2010/main" val="250987773"/>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بل إن القضاء الفرنسي الحديث</a:t>
            </a:r>
            <a:r>
              <a:rPr lang="ar-EG" sz="2400" dirty="0">
                <a:solidFill>
                  <a:schemeClr val="tx1"/>
                </a:solidFill>
                <a:latin typeface="Alexandria" pitchFamily="2" charset="-78"/>
                <a:cs typeface="Alexandria" pitchFamily="2" charset="-78"/>
              </a:rPr>
              <a:t>، قد أضفى على مجرد التعهد الشرفي وهو محض التزام أدبي، أو أخلاقي صبعة قانونية، فأدخله ضمن نطاق العقد، ورتب مسئولية المتعهد بتنفيذ ما ورد في تعهده شريطة أن تكون عبارات التعهد محددة وواضحة. </a:t>
            </a:r>
            <a:r>
              <a:rPr lang="ar-EG" sz="2400" b="1" u="sng" dirty="0">
                <a:solidFill>
                  <a:schemeClr val="tx1"/>
                </a:solidFill>
                <a:latin typeface="Alexandria" pitchFamily="2" charset="-78"/>
                <a:cs typeface="Alexandria" pitchFamily="2" charset="-78"/>
              </a:rPr>
              <a:t>وتأكيداً لذلك وتفصيلاً له، رفضت محكمة النقض الفرنسية،  </a:t>
            </a:r>
            <a:r>
              <a:rPr lang="ar-EG" sz="2400" dirty="0">
                <a:solidFill>
                  <a:schemeClr val="tx1"/>
                </a:solidFill>
                <a:latin typeface="Alexandria" pitchFamily="2" charset="-78"/>
                <a:cs typeface="Alexandria" pitchFamily="2" charset="-78"/>
              </a:rPr>
              <a:t>حكم الاستئناف كونه لم يضف الإلزام على التعهد الذي قطعه الزوج على نفسه بالإنفاق على مطلقته بعد الطلاق اعتباراً بأن حكم الاستئناف لا يستند إلى أساس من القانون.</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وفي دعوى أخرى حكم بأن </a:t>
            </a:r>
            <a:r>
              <a:rPr lang="ar-EG" sz="2400" dirty="0">
                <a:solidFill>
                  <a:schemeClr val="tx1"/>
                </a:solidFill>
                <a:latin typeface="Alexandria" pitchFamily="2" charset="-78"/>
                <a:cs typeface="Alexandria" pitchFamily="2" charset="-78"/>
              </a:rPr>
              <a:t>"التعهد الشرفي يمتخض عن التزام قانوني برغم أن عبارات التعهد صيغت بأن المتعهد ينوي الالتزام اعتباراً بأنها مساوية تماماً للتحمل بالالتزام ما دام أن مضمون التعهد واضح ومحدد.</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وإجمالاً، انتهى القضاء الحديث بأن التعهد الشرفي، </a:t>
            </a:r>
            <a:r>
              <a:rPr lang="ar-EG" sz="2400" dirty="0">
                <a:solidFill>
                  <a:schemeClr val="tx1"/>
                </a:solidFill>
                <a:latin typeface="Alexandria" pitchFamily="2" charset="-78"/>
                <a:cs typeface="Alexandria" pitchFamily="2" charset="-78"/>
              </a:rPr>
              <a:t>وهو محض التزام أدبي وأخلاقي، يمكن أن يرتقي بشروط معينة إلى مرتبة الالتزام القانوني، فتندمج قواعد الأخلاق بقواعد القانون.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300" b="1" u="sng" dirty="0">
                <a:solidFill>
                  <a:schemeClr val="tx1"/>
                </a:solidFill>
                <a:latin typeface="Alexandria" pitchFamily="2" charset="-78"/>
                <a:cs typeface="Alexandria" pitchFamily="2" charset="-78"/>
              </a:rPr>
              <a:t>ثانياً: القواعد القانونية والقواعد الدينية: </a:t>
            </a:r>
          </a:p>
          <a:p>
            <a:pPr marL="342900" indent="-342900" algn="just" rtl="1">
              <a:buFont typeface="Wingdings" pitchFamily="2" charset="2"/>
              <a:buChar char="§"/>
            </a:pPr>
            <a:r>
              <a:rPr lang="ar-EG" sz="2300" b="1" dirty="0">
                <a:solidFill>
                  <a:schemeClr val="tx1"/>
                </a:solidFill>
                <a:latin typeface="Alexandria" pitchFamily="2" charset="-78"/>
                <a:cs typeface="Alexandria" pitchFamily="2" charset="-78"/>
              </a:rPr>
              <a:t>اندمج الدين بالقانون في المجتمعات البدائية، </a:t>
            </a:r>
            <a:r>
              <a:rPr lang="ar-EG" sz="2300" dirty="0">
                <a:solidFill>
                  <a:schemeClr val="tx1"/>
                </a:solidFill>
                <a:latin typeface="Alexandria" pitchFamily="2" charset="-78"/>
                <a:cs typeface="Alexandria" pitchFamily="2" charset="-78"/>
              </a:rPr>
              <a:t>فكانت أغلب القواعد القانونية مستمدة من الدين، وكانت سلطة القضاء في يد رجال الدين صم انفصل القانون عن الدين، بحيث استقل كل منهما بقواعد متميزة عن الأخرى. </a:t>
            </a:r>
          </a:p>
          <a:p>
            <a:pPr marL="342900" indent="-342900" algn="just" rtl="1">
              <a:buFont typeface="Wingdings" pitchFamily="2" charset="2"/>
              <a:buChar char="§"/>
            </a:pPr>
            <a:r>
              <a:rPr lang="ar-EG" sz="23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وحقيقة الأمر أن قواعد الدين أوسع نطاقاً من القواعد القانونية، فالأولى</a:t>
            </a:r>
            <a:r>
              <a:rPr lang="ar-EG" sz="2300" dirty="0">
                <a:solidFill>
                  <a:schemeClr val="tx1"/>
                </a:solidFill>
                <a:latin typeface="Alexandria" pitchFamily="2" charset="-78"/>
                <a:cs typeface="Alexandria" pitchFamily="2" charset="-78"/>
              </a:rPr>
              <a:t> تنظم علاقة الإنسان بخالقه في أمور العقيدة، وعلاقته بنفسه فيما يتعلق بالفضائل، وعلاقته بغيره فيما يتصل بالمعاملات. </a:t>
            </a:r>
            <a:r>
              <a:rPr lang="ar-EG" sz="2300" b="1" dirty="0">
                <a:solidFill>
                  <a:schemeClr val="tx1"/>
                </a:solidFill>
                <a:latin typeface="Alexandria" pitchFamily="2" charset="-78"/>
                <a:cs typeface="Alexandria" pitchFamily="2" charset="-78"/>
              </a:rPr>
              <a:t>بينما لا ينظم القانون- </a:t>
            </a:r>
            <a:r>
              <a:rPr lang="ar-EG" sz="2300" dirty="0">
                <a:solidFill>
                  <a:schemeClr val="tx1"/>
                </a:solidFill>
                <a:latin typeface="Alexandria" pitchFamily="2" charset="-78"/>
                <a:cs typeface="Alexandria" pitchFamily="2" charset="-78"/>
              </a:rPr>
              <a:t>فيما رأينا- سوى علاقة الإنسان بغيره في المجتمع.. ولا شأن للقانون بعلاقة الإنسان بربه، ولا بعلاقته بنفسه. </a:t>
            </a:r>
            <a:r>
              <a:rPr lang="ar-EG" sz="2300" b="1" u="sng" dirty="0">
                <a:solidFill>
                  <a:schemeClr val="tx1"/>
                </a:solidFill>
                <a:latin typeface="Alexandria" pitchFamily="2" charset="-78"/>
                <a:cs typeface="Alexandria" pitchFamily="2" charset="-78"/>
              </a:rPr>
              <a:t>وبعبارة أخرى </a:t>
            </a:r>
            <a:r>
              <a:rPr lang="ar-EG" sz="2300" dirty="0">
                <a:solidFill>
                  <a:schemeClr val="tx1"/>
                </a:solidFill>
                <a:latin typeface="Alexandria" pitchFamily="2" charset="-78"/>
                <a:cs typeface="Alexandria" pitchFamily="2" charset="-78"/>
              </a:rPr>
              <a:t>لا تشترك القواعد القانونية بالدين إلا في المعاملات. أي المسائل التي تنظم علاقات الفرد مع غيره.</a:t>
            </a:r>
          </a:p>
          <a:p>
            <a:pPr marL="342900" indent="-342900" algn="just" rtl="1">
              <a:buFont typeface="Wingdings" pitchFamily="2" charset="2"/>
              <a:buChar char="§"/>
            </a:pPr>
            <a:r>
              <a:rPr lang="ar-EG" sz="2300" dirty="0">
                <a:solidFill>
                  <a:schemeClr val="tx1"/>
                </a:solidFill>
                <a:latin typeface="Alexandria" pitchFamily="2" charset="-78"/>
                <a:cs typeface="Alexandria" pitchFamily="2" charset="-78"/>
              </a:rPr>
              <a:t> </a:t>
            </a:r>
            <a:r>
              <a:rPr lang="ar-EG" sz="2300" b="1" dirty="0">
                <a:solidFill>
                  <a:schemeClr val="tx1"/>
                </a:solidFill>
                <a:latin typeface="Alexandria" pitchFamily="2" charset="-78"/>
                <a:cs typeface="Alexandria" pitchFamily="2" charset="-78"/>
              </a:rPr>
              <a:t>كما تتميز قواعد القانون عن قواعد الدين حتى في النطاق الذي يشتركان فيه</a:t>
            </a:r>
            <a:r>
              <a:rPr lang="ar-EG" sz="2300" dirty="0">
                <a:solidFill>
                  <a:schemeClr val="tx1"/>
                </a:solidFill>
                <a:latin typeface="Alexandria" pitchFamily="2" charset="-78"/>
                <a:cs typeface="Alexandria" pitchFamily="2" charset="-78"/>
              </a:rPr>
              <a:t>، </a:t>
            </a:r>
            <a:r>
              <a:rPr lang="ar-EG" sz="2300" b="1" dirty="0">
                <a:solidFill>
                  <a:schemeClr val="tx1"/>
                </a:solidFill>
                <a:latin typeface="Alexandria" pitchFamily="2" charset="-78"/>
                <a:cs typeface="Alexandria" pitchFamily="2" charset="-78"/>
              </a:rPr>
              <a:t>من حيث أن الجزاء في الأولى </a:t>
            </a:r>
            <a:r>
              <a:rPr lang="ar-EG" sz="2300" dirty="0">
                <a:solidFill>
                  <a:schemeClr val="tx1"/>
                </a:solidFill>
                <a:latin typeface="Alexandria" pitchFamily="2" charset="-78"/>
                <a:cs typeface="Alexandria" pitchFamily="2" charset="-78"/>
              </a:rPr>
              <a:t>دنيوي حال، توقعه السلطة العامة عند الاقتضاء، </a:t>
            </a:r>
            <a:r>
              <a:rPr lang="ar-EG" sz="2300" b="1" dirty="0">
                <a:solidFill>
                  <a:schemeClr val="tx1"/>
                </a:solidFill>
                <a:latin typeface="Alexandria" pitchFamily="2" charset="-78"/>
                <a:cs typeface="Alexandria" pitchFamily="2" charset="-78"/>
              </a:rPr>
              <a:t>وفي الثانية </a:t>
            </a:r>
            <a:r>
              <a:rPr lang="ar-EG" sz="2300" dirty="0">
                <a:solidFill>
                  <a:schemeClr val="tx1"/>
                </a:solidFill>
                <a:latin typeface="Alexandria" pitchFamily="2" charset="-78"/>
                <a:cs typeface="Alexandria" pitchFamily="2" charset="-78"/>
              </a:rPr>
              <a:t>مؤجل إلى ما بعد الوفاة يوقعه الله، ما لم تندمج القاعدة الدينية بالقاعدة القانونية، فيصبح لها جزاءان، أحدهما في الدنيا، والآخر في الآخرة على النحو الذي انتهينا إليه آنفا.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58903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1315986403"/>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ومن الجدير بالذكر أن الاختلاف بين قواعد القانون وقواعد الدين،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لا يعني بالضرورة </a:t>
            </a:r>
            <a:r>
              <a:rPr lang="ar-EG" sz="2400" dirty="0">
                <a:solidFill>
                  <a:schemeClr val="tx1"/>
                </a:solidFill>
                <a:latin typeface="Alexandria" pitchFamily="2" charset="-78"/>
                <a:cs typeface="Alexandria" pitchFamily="2" charset="-78"/>
              </a:rPr>
              <a:t>أنهما متعارضان، فأغلب الأفعال التي يحرمها القانون بما في ذلك القتل، والسرقة، وخيانة الأمانة، وعدم الوفاء بالعهد المقطوع، يحرمها الدين.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كما أن بعض المجتمعات لا تزال تترك الدين تنظيم علاقات الأسرة</a:t>
            </a:r>
            <a:r>
              <a:rPr lang="ar-EG" sz="2400" dirty="0">
                <a:solidFill>
                  <a:schemeClr val="tx1"/>
                </a:solidFill>
                <a:latin typeface="Alexandria" pitchFamily="2" charset="-78"/>
                <a:cs typeface="Alexandria" pitchFamily="2" charset="-78"/>
              </a:rPr>
              <a:t>، كما هو الحال في مصر، فقواعد الزواج، والطلاق، والحضانة، والرضاعة، والنفقة، وغيرها من مسائل الأسرة، تستمد جذورها من الدين.</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90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1831562068"/>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ثالثاً: القواعد القانونية، ومبادئ الأخلاق: </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الأخلاق</a:t>
            </a:r>
            <a:r>
              <a:rPr lang="ar-EG" sz="2400" dirty="0">
                <a:solidFill>
                  <a:schemeClr val="tx1"/>
                </a:solidFill>
                <a:latin typeface="Alexandria" pitchFamily="2" charset="-78"/>
                <a:cs typeface="Alexandria" pitchFamily="2" charset="-78"/>
              </a:rPr>
              <a:t> تعرف بأنها مجموعة من القواعد التي تحض على الخير، وتنهي عن الشر، وتهدف إلى تحقيق المثل الأعلى لخير الإنسانية، بما في ذلك الوفاء بالعهد ومساعدة الضعفاء، والنهي عن الكذب، وعدم الاعتداء على الغير.. الخ.</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وتتفق قواعد الأخلاق مع القواعد القانونية من حيث أنهما ينظمان السلوك الاجتماعي للأفراد</a:t>
            </a:r>
            <a:r>
              <a:rPr lang="ar-EG" sz="2400" dirty="0">
                <a:solidFill>
                  <a:schemeClr val="tx1"/>
                </a:solidFill>
                <a:latin typeface="Alexandria" pitchFamily="2" charset="-78"/>
                <a:cs typeface="Alexandria" pitchFamily="2" charset="-78"/>
              </a:rPr>
              <a:t>، </a:t>
            </a:r>
            <a:r>
              <a:rPr lang="ar-EG" sz="2400" b="1" dirty="0">
                <a:solidFill>
                  <a:schemeClr val="tx1"/>
                </a:solidFill>
                <a:latin typeface="Alexandria" pitchFamily="2" charset="-78"/>
                <a:cs typeface="Alexandria" pitchFamily="2" charset="-78"/>
              </a:rPr>
              <a:t>كما أن الأولى، كالثانية </a:t>
            </a:r>
            <a:r>
              <a:rPr lang="ar-EG" sz="2400" dirty="0">
                <a:solidFill>
                  <a:schemeClr val="tx1"/>
                </a:solidFill>
                <a:latin typeface="Alexandria" pitchFamily="2" charset="-78"/>
                <a:cs typeface="Alexandria" pitchFamily="2" charset="-78"/>
              </a:rPr>
              <a:t>ملزمة تقترن بجزاء يوقع على من يخالفها إلا أنهما فيما عدا ذلك مختلفان من حيث الغاية، وطبيعة الجزاء، والنطاق، ومدى والوضوح والتحديد على النحو الآتي بيانه: </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أ‌- من حيث الغاية: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تختلف قواعد القانون عن قواعد الأخلاق من حيث الغاية التي تهدف إليها: </a:t>
            </a:r>
            <a:r>
              <a:rPr lang="ar-EG" sz="2400" dirty="0">
                <a:solidFill>
                  <a:schemeClr val="tx1"/>
                </a:solidFill>
                <a:latin typeface="Alexandria" pitchFamily="2" charset="-78"/>
                <a:cs typeface="Alexandria" pitchFamily="2" charset="-78"/>
              </a:rPr>
              <a:t>فالقانون فيما رأينا يهدف إلى النظام والاستقرار للمجتمع، بينما الأخلاق مثالية تهدف إلى الكمال فتحض على الفضائل، وتنفر من ارتكاب الرذائل.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لذا، </a:t>
            </a:r>
            <a:r>
              <a:rPr lang="ar-EG" sz="2400" b="1" u="sng" dirty="0">
                <a:solidFill>
                  <a:schemeClr val="tx1"/>
                </a:solidFill>
                <a:latin typeface="Alexandria" pitchFamily="2" charset="-78"/>
                <a:cs typeface="Alexandria" pitchFamily="2" charset="-78"/>
              </a:rPr>
              <a:t>فالأخلاق تتخذ من الشخص المثالي نموذجاً لقواعدها، فيما تكتفي القواعد القانونية بمعيار الشخص العادي.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90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1992399342"/>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ب‌ - من حيث نطاق كل منهما: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تعد قواعد الأخلاق، أوسع نطاقاً من قواعد القانون:  </a:t>
            </a:r>
            <a:r>
              <a:rPr lang="ar-EG" sz="2400" dirty="0">
                <a:solidFill>
                  <a:schemeClr val="tx1"/>
                </a:solidFill>
                <a:latin typeface="Alexandria" pitchFamily="2" charset="-78"/>
                <a:cs typeface="Alexandria" pitchFamily="2" charset="-78"/>
              </a:rPr>
              <a:t>فالأولى تشمل أعمال الناس الباطنة (النية، أو الضمير) والظاهرة "السلوك" على السواء. </a:t>
            </a:r>
            <a:r>
              <a:rPr lang="ar-EG" sz="2400" b="1" u="sng" dirty="0">
                <a:solidFill>
                  <a:schemeClr val="tx1"/>
                </a:solidFill>
                <a:latin typeface="Alexandria" pitchFamily="2" charset="-78"/>
                <a:cs typeface="Alexandria" pitchFamily="2" charset="-78"/>
              </a:rPr>
              <a:t>بينما لا يتهم القانون </a:t>
            </a:r>
            <a:r>
              <a:rPr lang="ar-EG" sz="2400" dirty="0">
                <a:solidFill>
                  <a:schemeClr val="tx1"/>
                </a:solidFill>
                <a:latin typeface="Alexandria" pitchFamily="2" charset="-78"/>
                <a:cs typeface="Alexandria" pitchFamily="2" charset="-78"/>
              </a:rPr>
              <a:t>إلا بالسلوك الاجتماعي أو علاقة الإنسان بغيره.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وعلى ذلك، </a:t>
            </a:r>
            <a:r>
              <a:rPr lang="ar-EG" sz="2400" dirty="0">
                <a:solidFill>
                  <a:schemeClr val="tx1"/>
                </a:solidFill>
                <a:latin typeface="Alexandria" pitchFamily="2" charset="-78"/>
                <a:cs typeface="Alexandria" pitchFamily="2" charset="-78"/>
              </a:rPr>
              <a:t>فثمة قواعد أخلاقية لا شأن للقانون بها مثل البخل، والحقد، والنميمة أو الحسد. </a:t>
            </a:r>
            <a:r>
              <a:rPr lang="ar-EG" sz="2400" b="1" dirty="0">
                <a:solidFill>
                  <a:schemeClr val="tx1"/>
                </a:solidFill>
                <a:latin typeface="Alexandria" pitchFamily="2" charset="-78"/>
                <a:cs typeface="Alexandria" pitchFamily="2" charset="-78"/>
              </a:rPr>
              <a:t>وثمة قواعد قانونية</a:t>
            </a:r>
            <a:r>
              <a:rPr lang="ar-EG" sz="2400" dirty="0">
                <a:solidFill>
                  <a:schemeClr val="tx1"/>
                </a:solidFill>
                <a:latin typeface="Alexandria" pitchFamily="2" charset="-78"/>
                <a:cs typeface="Alexandria" pitchFamily="2" charset="-78"/>
              </a:rPr>
              <a:t> لا دخل لها بالأخلاق إطلاقاً بما في ذلك تشريعات الضرائب، وقواعد التنظيم السياسي للدولة، وقوانين قيد المواليد والوفيات والشهر العقاري.. إلخ. </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وفضلاً عن ذلك، </a:t>
            </a:r>
            <a:r>
              <a:rPr lang="ar-EG" sz="2400" dirty="0">
                <a:solidFill>
                  <a:schemeClr val="tx1"/>
                </a:solidFill>
                <a:latin typeface="Alexandria" pitchFamily="2" charset="-78"/>
                <a:cs typeface="Alexandria" pitchFamily="2" charset="-78"/>
              </a:rPr>
              <a:t>فالقانون يتعارض مع مبادئ الأخلاق في بعض المسائل لاعتبارات تتعلق بالمصلحة العامة. </a:t>
            </a: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ومن ذلك مثلا</a:t>
            </a:r>
            <a:r>
              <a:rPr lang="ar-EG" sz="2400" dirty="0">
                <a:solidFill>
                  <a:schemeClr val="tx1"/>
                </a:solidFill>
                <a:latin typeface="Alexandria" pitchFamily="2" charset="-78"/>
                <a:cs typeface="Alexandria" pitchFamily="2" charset="-78"/>
              </a:rPr>
              <a:t>، أن الدين طبقاً لمبادئ الأخلاق لا يبرأ إلا بالوفاء أو بالإبراء، بينما لا يكون للدائن– في القانون- الحق في مطالبة المدين بالدين إذا مضت خمس عشرة سنة من تاريخ استحقاقه.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كما أن القانون يحول الغضب في حيازة العقارات لمدة معينة إلى حق، بما يتعارض مع مبادئ الأخلاق.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90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309372191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ج‌- من حيث الوضوح، أو التحديد: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تتميز </a:t>
            </a:r>
            <a:r>
              <a:rPr lang="ar-EG" sz="2400" b="1" u="sng" dirty="0">
                <a:solidFill>
                  <a:schemeClr val="tx1"/>
                </a:solidFill>
                <a:latin typeface="Alexandria" pitchFamily="2" charset="-78"/>
                <a:cs typeface="Alexandria" pitchFamily="2" charset="-78"/>
              </a:rPr>
              <a:t>قواعد القانون </a:t>
            </a:r>
            <a:r>
              <a:rPr lang="ar-EG" sz="2400" dirty="0">
                <a:solidFill>
                  <a:schemeClr val="tx1"/>
                </a:solidFill>
                <a:latin typeface="Alexandria" pitchFamily="2" charset="-78"/>
                <a:cs typeface="Alexandria" pitchFamily="2" charset="-78"/>
              </a:rPr>
              <a:t>بالوضوح والتحديد ليسهل معرفتها، وتطبيقها. </a:t>
            </a:r>
            <a:r>
              <a:rPr lang="ar-EG" sz="2400" b="1" u="sng" dirty="0">
                <a:solidFill>
                  <a:schemeClr val="tx1"/>
                </a:solidFill>
                <a:latin typeface="Alexandria" pitchFamily="2" charset="-78"/>
                <a:cs typeface="Alexandria" pitchFamily="2" charset="-78"/>
              </a:rPr>
              <a:t>أما قواعد الأخلاق</a:t>
            </a:r>
            <a:r>
              <a:rPr lang="ar-EG" sz="2400" b="1" dirty="0">
                <a:solidFill>
                  <a:schemeClr val="tx1"/>
                </a:solidFill>
                <a:latin typeface="Alexandria" pitchFamily="2" charset="-78"/>
                <a:cs typeface="Alexandria" pitchFamily="2" charset="-78"/>
              </a:rPr>
              <a:t>، </a:t>
            </a:r>
            <a:r>
              <a:rPr lang="ar-EG" sz="2400" dirty="0">
                <a:solidFill>
                  <a:schemeClr val="tx1"/>
                </a:solidFill>
                <a:latin typeface="Alexandria" pitchFamily="2" charset="-78"/>
                <a:cs typeface="Alexandria" pitchFamily="2" charset="-78"/>
              </a:rPr>
              <a:t>فهي بطبيعتها تستعصى على التحديد، فهي مشاعر داخلية مستقرة في ضمير الأفراد، وبذا فهي نسبية تختلف من شخص لآخر، ومن مجتمع لآخر. </a:t>
            </a:r>
          </a:p>
          <a:p>
            <a:pPr algn="just" rtl="1"/>
            <a:r>
              <a:rPr lang="ar-EG" sz="2400" b="1" dirty="0">
                <a:solidFill>
                  <a:schemeClr val="tx1"/>
                </a:solidFill>
                <a:latin typeface="Alexandria" pitchFamily="2" charset="-78"/>
                <a:cs typeface="Alexandria" pitchFamily="2" charset="-78"/>
              </a:rPr>
              <a:t>د‌- من حيث الجزاء: </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لما كانت الأخلاق </a:t>
            </a:r>
            <a:r>
              <a:rPr lang="ar-EG" sz="2400" dirty="0">
                <a:solidFill>
                  <a:schemeClr val="tx1"/>
                </a:solidFill>
                <a:latin typeface="Alexandria" pitchFamily="2" charset="-78"/>
                <a:cs typeface="Alexandria" pitchFamily="2" charset="-78"/>
              </a:rPr>
              <a:t>تهتم بما يمكن في النوايا، أو الضمير، فإن الجزاء المترتب على مخالفة قواعدها نفسي، أو شخصي يتمثل في الشعور بالذنب، تأنيب الضمير. </a:t>
            </a:r>
            <a:r>
              <a:rPr lang="ar-EG" sz="2400" b="1" u="sng" dirty="0">
                <a:solidFill>
                  <a:schemeClr val="tx1"/>
                </a:solidFill>
                <a:latin typeface="Alexandria" pitchFamily="2" charset="-78"/>
                <a:cs typeface="Alexandria" pitchFamily="2" charset="-78"/>
              </a:rPr>
              <a:t>أما قواعد القانون، </a:t>
            </a:r>
            <a:r>
              <a:rPr lang="ar-EG" sz="2400" dirty="0">
                <a:solidFill>
                  <a:schemeClr val="tx1"/>
                </a:solidFill>
                <a:latin typeface="Alexandria" pitchFamily="2" charset="-78"/>
                <a:cs typeface="Alexandria" pitchFamily="2" charset="-78"/>
              </a:rPr>
              <a:t>فالقصد منها إقامة نظام المجتمع، والمحافظة على استقراره، لذا فالجزاء المترتب على مخالفتها جزاء مادي، تتولى تطبيقه السلطة العامة المختصة عند الاقتضاء.</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90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989644116"/>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5243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وعلى الرغم من الاختلاف بين القواعد القانونية، وقواعد الأخلاق، </a:t>
            </a: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فقد ذهب أستاذنا الدكتور/ أحمد الزقرد</a:t>
            </a:r>
            <a:r>
              <a:rPr lang="ar-EG" sz="2400" dirty="0">
                <a:solidFill>
                  <a:schemeClr val="tx1"/>
                </a:solidFill>
                <a:latin typeface="Alexandria" pitchFamily="2" charset="-78"/>
                <a:cs typeface="Alexandria" pitchFamily="2" charset="-78"/>
              </a:rPr>
              <a:t>، إلى أن أغلب قواعد القانون، مصدرها الأخلاق بما في ذلك احترام العهد المقطوع، وتنفيذ الالتزام التعاقدي على وجه يتفق وشرف التعامل ومقتضبات حسن النية، وقاعدة أنه لا يجوز للإنسان أن يضر بغيره، ولا يجوز للإنسان أن يثرى على حساب الغير دون سبب وعدم جواز التعسف في استعمال الحق.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كما أن القانون يبطل الاتفاقيات المنافية للأخلاق،</a:t>
            </a:r>
            <a:r>
              <a:rPr lang="ar-EG" sz="2400" dirty="0">
                <a:solidFill>
                  <a:schemeClr val="tx1"/>
                </a:solidFill>
                <a:latin typeface="Alexandria" pitchFamily="2" charset="-78"/>
                <a:cs typeface="Alexandria" pitchFamily="2" charset="-78"/>
              </a:rPr>
              <a:t> بما في ذلك مثلا أنه إذا كان محل الالتزام مخالفاً للنظام العام أو الآداب، كان العقد باطلاً– (م135 من القانون المدني)، وإذا كان سبب الالتزام مخالفاً للنظام العام، أو الآداب، كان العقد باطلا (م136 من القانون المدني). </a:t>
            </a:r>
            <a:r>
              <a:rPr lang="ar-EG" sz="2400" b="1" u="sng" dirty="0">
                <a:solidFill>
                  <a:schemeClr val="tx1"/>
                </a:solidFill>
                <a:latin typeface="Alexandria" pitchFamily="2" charset="-78"/>
                <a:cs typeface="Alexandria" pitchFamily="2" charset="-78"/>
              </a:rPr>
              <a:t>وعلى هذا الأساس فإن الاتفاقات على المقامرة والرهان، أو على إقامة علاقات  غير مشروعة تعتبر باطلة بطلاناً مطلقاً.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وفي كل الحالات، </a:t>
            </a:r>
            <a:r>
              <a:rPr lang="ar-EG" sz="2400" b="1" dirty="0">
                <a:solidFill>
                  <a:schemeClr val="tx1"/>
                </a:solidFill>
                <a:latin typeface="Alexandria" pitchFamily="2" charset="-78"/>
                <a:cs typeface="Alexandria" pitchFamily="2" charset="-78"/>
              </a:rPr>
              <a:t>فإن المشرع يستلهم في صياغة القواعد القانونية مبادئ الأخلاق</a:t>
            </a:r>
            <a:r>
              <a:rPr lang="ar-EG" sz="2400" dirty="0">
                <a:solidFill>
                  <a:schemeClr val="tx1"/>
                </a:solidFill>
                <a:latin typeface="Alexandria" pitchFamily="2" charset="-78"/>
                <a:cs typeface="Alexandria" pitchFamily="2" charset="-78"/>
              </a:rPr>
              <a:t>. وكلما تطورت الإنسانية، ضافت الهوة بين القانون والأخلاق بأن تتحول القواعد الخلقة إلى قواعد قانونية.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830997"/>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التمييز بين القانون وغيره من القواعد الاجتماعية: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90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02</a:t>
            </a:r>
          </a:p>
        </p:txBody>
      </p:sp>
    </p:spTree>
    <p:extLst>
      <p:ext uri="{BB962C8B-B14F-4D97-AF65-F5344CB8AC3E}">
        <p14:creationId xmlns:p14="http://schemas.microsoft.com/office/powerpoint/2010/main" val="72421587"/>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Ø"/>
            </a:pPr>
            <a:r>
              <a:rPr lang="ar-EG" sz="2400" b="1" u="sng" dirty="0">
                <a:solidFill>
                  <a:schemeClr val="tx1"/>
                </a:solidFill>
                <a:latin typeface="Alexandria" pitchFamily="2" charset="-78"/>
                <a:cs typeface="Alexandria" pitchFamily="2" charset="-78"/>
              </a:rPr>
              <a:t>توجد علاقة بين القانون والعلوم الاجتماعية الأخرى كالتاريخ والاقتصاد والفلسفة والاجتماع والاقتصاد</a:t>
            </a:r>
            <a:r>
              <a:rPr lang="ar-EG" sz="2400" dirty="0">
                <a:solidFill>
                  <a:schemeClr val="tx1"/>
                </a:solidFill>
                <a:latin typeface="Alexandria" pitchFamily="2" charset="-78"/>
                <a:cs typeface="Alexandria" pitchFamily="2" charset="-78"/>
              </a:rPr>
              <a:t>، ذلك أن القانون يعد فرعاً من العلوم الإنسانية، لذلك توجد صلة وثيقة بينه وبين تلك العلوم، ولا غنى لدارس القانون من الإلمام بتلك الصلة.</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أولاُ: علاقة القانون بالتاريخ: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إن دراسة التاريخ من الأمور اللازمة لبحث الظواهر الاجتماعية، فهي من العلوم الاجتماعية بمنزلة معمل تجارب حقيقي وأهمية الطريقة التاريخية.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فدراسة القانون أمر مسلم من الجميع ويكفي في هذا أن نقول إن العلم الحديث في القانون إنما ظهر بفضل المدرسة التاريخية التي أنشأها سافيني في منتصف القرن الماضي</a:t>
            </a:r>
            <a:r>
              <a:rPr lang="ar-EG" sz="2400" dirty="0">
                <a:solidFill>
                  <a:schemeClr val="tx1"/>
                </a:solidFill>
                <a:latin typeface="Alexandria" pitchFamily="2" charset="-78"/>
                <a:cs typeface="Alexandria" pitchFamily="2" charset="-78"/>
              </a:rPr>
              <a:t>، والتي استطاعت، بفضل ما قامت به من أبحاث في ماضي القانون، أن تعطى نتائج ضخمة واسعة المدى وخاصة في دراسة القانون الروماني.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3715464"/>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وتبدو أهمية الدراسة التاريخية للقانون فيما يلى: </a:t>
            </a:r>
          </a:p>
          <a:p>
            <a:pPr algn="just" rtl="1"/>
            <a:r>
              <a:rPr lang="ar-EG" sz="2400" dirty="0">
                <a:solidFill>
                  <a:schemeClr val="tx1"/>
                </a:solidFill>
                <a:latin typeface="Alexandria" pitchFamily="2" charset="-78"/>
                <a:cs typeface="Alexandria" pitchFamily="2" charset="-78"/>
              </a:rPr>
              <a:t>1- أنها تساعد على بيان قابلية القانون للتطور، فتثبت استحالة اعتبار نظام قانوني معين أمراً مجمداً، صلداً، لا يقبل التغيير. </a:t>
            </a:r>
          </a:p>
          <a:p>
            <a:pPr algn="just" rtl="1"/>
            <a:r>
              <a:rPr lang="ar-EG" sz="2400" dirty="0">
                <a:solidFill>
                  <a:schemeClr val="tx1"/>
                </a:solidFill>
                <a:latin typeface="Alexandria" pitchFamily="2" charset="-78"/>
                <a:cs typeface="Alexandria" pitchFamily="2" charset="-78"/>
              </a:rPr>
              <a:t>2- أنها تلقى الضوء على نظم القانون الحالي التي يغلب أن تكون مستمدة- بطريق مباشر أو غير مباشر من قانون القرون الغابرة.</a:t>
            </a:r>
          </a:p>
          <a:p>
            <a:pPr algn="just" rtl="1"/>
            <a:r>
              <a:rPr lang="ar-EG" sz="2400" dirty="0">
                <a:solidFill>
                  <a:schemeClr val="tx1"/>
                </a:solidFill>
                <a:latin typeface="Alexandria" pitchFamily="2" charset="-78"/>
                <a:cs typeface="Alexandria" pitchFamily="2" charset="-78"/>
              </a:rPr>
              <a: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725770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بل إن الإلمام بالماضي الحديث يمكن للفقيه أن يكّون فكرة عما كان عليه الأمر في الماضي البعيد </a:t>
            </a:r>
            <a:r>
              <a:rPr lang="ar-EG" sz="2400" dirty="0">
                <a:solidFill>
                  <a:schemeClr val="tx1"/>
                </a:solidFill>
                <a:latin typeface="Alexandria" pitchFamily="2" charset="-78"/>
                <a:cs typeface="Alexandria" pitchFamily="2" charset="-78"/>
              </a:rPr>
              <a:t>وعما سيكون عليه الأمر في المستقبل القريب. </a:t>
            </a:r>
            <a:r>
              <a:rPr lang="ar-EG" sz="2400" b="1" u="sng" dirty="0">
                <a:solidFill>
                  <a:schemeClr val="tx1"/>
                </a:solidFill>
                <a:latin typeface="Alexandria" pitchFamily="2" charset="-78"/>
                <a:cs typeface="Alexandria" pitchFamily="2" charset="-78"/>
              </a:rPr>
              <a:t>والفقيه في هذا الصدد كالجيولوجي </a:t>
            </a:r>
            <a:r>
              <a:rPr lang="ar-EG" sz="2400" dirty="0">
                <a:solidFill>
                  <a:schemeClr val="tx1"/>
                </a:solidFill>
                <a:latin typeface="Alexandria" pitchFamily="2" charset="-78"/>
                <a:cs typeface="Alexandria" pitchFamily="2" charset="-78"/>
              </a:rPr>
              <a:t>فكما يستطيع الجيولوجي من خلال دراسته طبقات الأرض والحفريات أن يدرك مدى التغييرات التي أصابت الكرة الأرضية، </a:t>
            </a:r>
            <a:r>
              <a:rPr lang="ar-EG" sz="2400" b="1" dirty="0">
                <a:solidFill>
                  <a:schemeClr val="tx1"/>
                </a:solidFill>
                <a:latin typeface="Alexandria" pitchFamily="2" charset="-78"/>
                <a:cs typeface="Alexandria" pitchFamily="2" charset="-78"/>
              </a:rPr>
              <a:t>فكذلك الفقيه يتيح له علمه بالماضي القريب جدا أن يكون فكرة عن النظم القانونية البعيدة جداً</a:t>
            </a:r>
            <a:r>
              <a:rPr lang="ar-EG" sz="2400" dirty="0">
                <a:solidFill>
                  <a:schemeClr val="tx1"/>
                </a:solidFill>
                <a:latin typeface="Alexandria" pitchFamily="2" charset="-78"/>
                <a:cs typeface="Alexandria" pitchFamily="2" charset="-78"/>
              </a:rPr>
              <a:t>. وكما يتسنى للجيولوجي على فرض استمرار فعل القوى التي قامت بعملها في الماضي استمرارا متواصلا لا انقطاع فيه، أن يتكهن بما يمكن أن يحدث في المستقبل من تغييرات فكذلك الفقيه يستطيع من خلال مشاهدته التطور المتصل في مسألة معينة أن يتنبأ بما سيؤول إليه أمر تلك المسألة في المستقبل القريب.</a:t>
            </a:r>
          </a:p>
          <a:p>
            <a:pPr algn="just" rtl="1"/>
            <a:r>
              <a:rPr lang="ar-EG" sz="2400" dirty="0">
                <a:solidFill>
                  <a:schemeClr val="tx1"/>
                </a:solidFill>
                <a:latin typeface="Alexandria" pitchFamily="2" charset="-78"/>
                <a:cs typeface="Alexandria" pitchFamily="2" charset="-78"/>
              </a:rPr>
              <a:t>3- </a:t>
            </a:r>
            <a:r>
              <a:rPr lang="ar-EG" sz="2400" b="1" dirty="0">
                <a:solidFill>
                  <a:schemeClr val="tx1"/>
                </a:solidFill>
                <a:latin typeface="Alexandria" pitchFamily="2" charset="-78"/>
                <a:cs typeface="Alexandria" pitchFamily="2" charset="-78"/>
              </a:rPr>
              <a:t>وهذا كما يفيد الفقيه الذى تتكون لديه بسبب دراسته التاريخية حصيلة غنية من الملاحظات والتأملات يفيد المشرع عند وضعه قواعد قانونية جديدة</a:t>
            </a:r>
            <a:r>
              <a:rPr lang="ar-EG" sz="2400" dirty="0">
                <a:solidFill>
                  <a:schemeClr val="tx1"/>
                </a:solidFill>
                <a:latin typeface="Alexandria" pitchFamily="2" charset="-78"/>
                <a:cs typeface="Alexandria" pitchFamily="2" charset="-78"/>
              </a:rPr>
              <a:t>، إذ يستطيع في ضوء ما أفاده من الإلمام بماضي القانون أن يحدد السبيل الذي يسلكه حيال التشريع الجديد.</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144163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ثانياً: العلاقة بين القانون وعلم الاجتماع: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لاشك في قيام صلة بين علم الاجتماع والقانون</a:t>
            </a:r>
            <a:r>
              <a:rPr lang="ar-EG" sz="2400" dirty="0">
                <a:solidFill>
                  <a:schemeClr val="tx1"/>
                </a:solidFill>
                <a:latin typeface="Alexandria" pitchFamily="2" charset="-78"/>
                <a:cs typeface="Alexandria" pitchFamily="2" charset="-78"/>
              </a:rPr>
              <a:t>، فعلم الاجتماع هو ذلك العلم الذى يدرس الوقائع الاجتماعية من حيث أسبابها ونتائجها ويستخلص منها قوانين علمية فحواها أنه كلما توافرت شروط واحدة ترتبت نتائج واحدة.</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وهناك صلة بين علم القانون وعلم الاجتماع </a:t>
            </a:r>
            <a:r>
              <a:rPr lang="ar-EG" sz="2400" dirty="0">
                <a:solidFill>
                  <a:schemeClr val="tx1"/>
                </a:solidFill>
                <a:latin typeface="Alexandria" pitchFamily="2" charset="-78"/>
                <a:cs typeface="Alexandria" pitchFamily="2" charset="-78"/>
              </a:rPr>
              <a:t>مظهرها قيام علماء الاجتماع بأبحاث هامة في القانون وتسليم علماء القانون أن الدراسة القانونية يجب أن تكملها دراسة في علم الاجتماع، تدرس فيها القاعدة القانونية لا في قالبها المجرد باعتبارها مظهراً لإرادة الدولة، </a:t>
            </a:r>
            <a:r>
              <a:rPr lang="ar-EG" sz="2400" b="1" u="sng" dirty="0">
                <a:solidFill>
                  <a:schemeClr val="tx1"/>
                </a:solidFill>
                <a:latin typeface="Alexandria" pitchFamily="2" charset="-78"/>
                <a:cs typeface="Alexandria" pitchFamily="2" charset="-78"/>
              </a:rPr>
              <a:t>بل في تطبيقها الفعلي باعتبارها ظاهرة اجتماعية لها أسبابها وآثارها</a:t>
            </a:r>
            <a:r>
              <a:rPr lang="ar-EG" sz="2400" dirty="0">
                <a:solidFill>
                  <a:schemeClr val="tx1"/>
                </a:solidFill>
                <a:latin typeface="Alexandria" pitchFamily="2" charset="-78"/>
                <a:cs typeface="Alexandria" pitchFamily="2" charset="-78"/>
              </a:rPr>
              <a:t>. ومن هنا نشأ علم الاجتماع القانوني الذي يدرس الظواهر في الجماعات القديمة تساعد على استخلاص قوانين عامة في التطور.</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48143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أما دراستها في الجماعات المعاصرة </a:t>
            </a:r>
            <a:r>
              <a:rPr lang="ar-EG" sz="2400" dirty="0">
                <a:solidFill>
                  <a:schemeClr val="tx1"/>
                </a:solidFill>
                <a:latin typeface="Alexandria" pitchFamily="2" charset="-78"/>
                <a:cs typeface="Alexandria" pitchFamily="2" charset="-78"/>
              </a:rPr>
              <a:t>فيساعد على توجيه السياسة التشريعية فظاهرة زيادة عدد السكان مثلاً يمكن أن توجه المشرع إلى تنظيم النسل، كذلك ظاهرة ازدياد نسبة الطلاق قد تهيب بالمشرع إلى الحد من استعمال هذا الحق.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إذن فإن معرفة الظواهر الاجتماعية أمر لازم للمشرع</a:t>
            </a:r>
            <a:r>
              <a:rPr lang="ar-EG" sz="2400" dirty="0">
                <a:solidFill>
                  <a:schemeClr val="tx1"/>
                </a:solidFill>
                <a:latin typeface="Alexandria" pitchFamily="2" charset="-78"/>
                <a:cs typeface="Alexandria" pitchFamily="2" charset="-78"/>
              </a:rPr>
              <a:t>، حتى لا يكون ما يضعه من قواعد منبت الصلة عن الواقع، فإذا حدث ذلك كان النص القانوني بعيداً عن ما اتبعه الأفراد ولأصبح حبرا على ورق لأن القانون يكون حينئذ في واد والواقع الاجتماعي في واد آخر.</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896017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ثالثاً: العلاقة بين القانون والاقتصاد: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توجد صلة وثيقة بين القانون والاقتصاد، </a:t>
            </a:r>
            <a:r>
              <a:rPr lang="ar-EG" sz="2400" dirty="0">
                <a:solidFill>
                  <a:schemeClr val="tx1"/>
                </a:solidFill>
                <a:latin typeface="Alexandria" pitchFamily="2" charset="-78"/>
                <a:cs typeface="Alexandria" pitchFamily="2" charset="-78"/>
              </a:rPr>
              <a:t>وغالباً ما يؤثر الفكر الاقتصادي السائد في مجتمع معين من المجتمعات على نظامه القانوني وتتفاوت تلك الصلة بحسب النظام الاقتصادي الذي تنتهجه وما إذا كان نظام الاقتصاد الحر أو الاشتراكي.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فالدول الرأسمالية لا يتدخل فيها القانون بحسب الأصل إلا لحماية النشاط الفردي وبالقدر الضروري </a:t>
            </a:r>
            <a:r>
              <a:rPr lang="ar-EG" sz="2400" dirty="0">
                <a:solidFill>
                  <a:schemeClr val="tx1"/>
                </a:solidFill>
                <a:latin typeface="Alexandria" pitchFamily="2" charset="-78"/>
                <a:cs typeface="Alexandria" pitchFamily="2" charset="-78"/>
              </a:rPr>
              <a:t>لهذه الحماية وأما في الدول الاشتراكية فإن المشرع يتدخل في مجالات عديدة تبعا لزيادة نشاط الدولة، وهو في تدخله كثيراً ما يرمي إلى حماية الطبقات الكادحة.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781167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1- القانون يؤثر في الاقتصاد ومن مظاهر ذلك: </a:t>
            </a:r>
          </a:p>
          <a:p>
            <a:pPr algn="just" rtl="1"/>
            <a:r>
              <a:rPr lang="ar-EG" sz="2400" dirty="0">
                <a:solidFill>
                  <a:schemeClr val="tx1"/>
                </a:solidFill>
                <a:latin typeface="Alexandria" pitchFamily="2" charset="-78"/>
                <a:cs typeface="Alexandria" pitchFamily="2" charset="-78"/>
              </a:rPr>
              <a:t>1- تدخل القانون - وخاصة إذا كان ذا نزعة اشتراكية في تنظيم الانتاج مستهدفا توفير السلع الضرورية وإعطاءها الأولوية على غيرها.</a:t>
            </a:r>
          </a:p>
          <a:p>
            <a:pPr algn="just" rtl="1"/>
            <a:r>
              <a:rPr lang="ar-EG" sz="2400" dirty="0">
                <a:solidFill>
                  <a:schemeClr val="tx1"/>
                </a:solidFill>
                <a:latin typeface="Alexandria" pitchFamily="2" charset="-78"/>
                <a:cs typeface="Alexandria" pitchFamily="2" charset="-78"/>
              </a:rPr>
              <a:t>2- تدخل القانون في تنظيم الاستهلاك بالحد من استهلاك بعض السلع، وذلك برفع أسعارها أو بوضع حد أقصى لاستهلاك الفرد منها، ويحدث ذلك لمواجهة الأزمات الاقتصادية وخاصة في أعقاب الحروب.</a:t>
            </a:r>
          </a:p>
          <a:p>
            <a:pPr algn="just" rtl="1"/>
            <a:r>
              <a:rPr lang="ar-EG" sz="2400" dirty="0">
                <a:solidFill>
                  <a:schemeClr val="tx1"/>
                </a:solidFill>
                <a:latin typeface="Alexandria" pitchFamily="2" charset="-78"/>
                <a:cs typeface="Alexandria" pitchFamily="2" charset="-78"/>
              </a:rPr>
              <a:t>3- تدخل القانون في تنظيم التوزيع عن طريق رفع الأجور مستهدفا بذلك نقل قيمة من طبقة إلى أخرى.</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7996293"/>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2- القانون يتأثر بالاقتصاد: </a:t>
            </a:r>
          </a:p>
          <a:p>
            <a:pPr algn="just" rtl="1"/>
            <a:r>
              <a:rPr lang="ar-EG" sz="2400" b="1" dirty="0">
                <a:solidFill>
                  <a:schemeClr val="tx1"/>
                </a:solidFill>
                <a:latin typeface="Alexandria" pitchFamily="2" charset="-78"/>
                <a:cs typeface="Alexandria" pitchFamily="2" charset="-78"/>
              </a:rPr>
              <a:t>- فالقانون يتأثر بحجم النشاط الاقتصادي، </a:t>
            </a:r>
            <a:r>
              <a:rPr lang="ar-EG" sz="2400" dirty="0">
                <a:solidFill>
                  <a:schemeClr val="tx1"/>
                </a:solidFill>
                <a:latin typeface="Alexandria" pitchFamily="2" charset="-78"/>
                <a:cs typeface="Alexandria" pitchFamily="2" charset="-78"/>
              </a:rPr>
              <a:t>ذلك أن اتباع نطاق هذا النشاط وتنوعه بفضل التقدم العلمي والتكنولوجي في شتى المجالات يحتم تدخل القانون لمواجهته وتنظيمه. </a:t>
            </a:r>
            <a:r>
              <a:rPr lang="ar-EG" sz="2400" b="1" u="sng" dirty="0">
                <a:solidFill>
                  <a:schemeClr val="tx1"/>
                </a:solidFill>
                <a:latin typeface="Alexandria" pitchFamily="2" charset="-78"/>
                <a:cs typeface="Alexandria" pitchFamily="2" charset="-78"/>
              </a:rPr>
              <a:t>ويؤدى ذلك إلى المزيد </a:t>
            </a:r>
            <a:r>
              <a:rPr lang="ar-EG" sz="2400" dirty="0">
                <a:solidFill>
                  <a:schemeClr val="tx1"/>
                </a:solidFill>
                <a:latin typeface="Alexandria" pitchFamily="2" charset="-78"/>
                <a:cs typeface="Alexandria" pitchFamily="2" charset="-78"/>
              </a:rPr>
              <a:t>من القواعد القانونية، واستحداث فروع جديدة.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ومن أمثلة ذلك </a:t>
            </a:r>
            <a:r>
              <a:rPr lang="ar-EG" sz="2400" dirty="0">
                <a:solidFill>
                  <a:schemeClr val="tx1"/>
                </a:solidFill>
                <a:latin typeface="Alexandria" pitchFamily="2" charset="-78"/>
                <a:cs typeface="Alexandria" pitchFamily="2" charset="-78"/>
              </a:rPr>
              <a:t>ازدهار نشاط النقل الجوي الذى أدى إلى نشأة فرع جديد من فروع القانون هو القانون الجوي.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165103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 والقانون يتأثر أيضاً بنوع النظام الاقتصادي السائد: </a:t>
            </a:r>
            <a:r>
              <a:rPr lang="ar-EG" sz="2400" dirty="0">
                <a:solidFill>
                  <a:schemeClr val="tx1"/>
                </a:solidFill>
                <a:latin typeface="Alexandria" pitchFamily="2" charset="-78"/>
                <a:cs typeface="Alexandria" pitchFamily="2" charset="-78"/>
              </a:rPr>
              <a:t>فلا يتصور بداهة في بلد يأخذ بالنظام الاشتراكي أن يصطبغ قانونه بالنزعة الفردية ولابد من أن يعكس النظام الاقتصادي القائم ملامحه وسماته على القواعد القانونية ففي ظل النظام الاشتراكي الذي يسوده التوجيه الاقتصادي لم تعد حرية التعاقد مطلقة وتعرضت للكثير من القيود، فعرف القانون نظام العقد المفروض حيث يفرض القانون الالتزام ببيع سلع معينة، بل ويعتبر الامتناع عن بيعها جريمة معاقبا عليها، </a:t>
            </a:r>
            <a:r>
              <a:rPr lang="ar-EG" sz="2400" b="1" dirty="0">
                <a:solidFill>
                  <a:schemeClr val="tx1"/>
                </a:solidFill>
                <a:latin typeface="Alexandria" pitchFamily="2" charset="-78"/>
                <a:cs typeface="Alexandria" pitchFamily="2" charset="-78"/>
              </a:rPr>
              <a:t>ونظام العقد الموجه حيث يقيد القانون حرية التعاقد </a:t>
            </a:r>
            <a:r>
              <a:rPr lang="ar-EG" sz="2400" dirty="0">
                <a:solidFill>
                  <a:schemeClr val="tx1"/>
                </a:solidFill>
                <a:latin typeface="Alexandria" pitchFamily="2" charset="-78"/>
                <a:cs typeface="Alexandria" pitchFamily="2" charset="-78"/>
              </a:rPr>
              <a:t>بضرورة الحصول على ترخيص سابق من جهة الإدارة كما تتبدل المفاهيم القانونية للتوافق مع النظام الاشتراكي السائد، فلا تعود الملكية الفردية (مثلا) حقا مطلقا بل تتحول إلى وظيفة اجتماعية بالصبغة الجماعية. </a:t>
            </a:r>
          </a:p>
          <a:p>
            <a:pPr algn="just" rtl="1"/>
            <a:r>
              <a:rPr lang="ar-EG" sz="2400" u="sng" dirty="0">
                <a:solidFill>
                  <a:schemeClr val="tx1"/>
                </a:solidFill>
                <a:latin typeface="Alexandria" pitchFamily="2" charset="-78"/>
                <a:cs typeface="Alexandria" pitchFamily="2" charset="-78"/>
              </a:rPr>
              <a:t>- </a:t>
            </a:r>
            <a:r>
              <a:rPr lang="ar-EG" sz="2400" b="1" u="sng" dirty="0">
                <a:solidFill>
                  <a:schemeClr val="tx1"/>
                </a:solidFill>
                <a:latin typeface="Alexandria" pitchFamily="2" charset="-78"/>
                <a:cs typeface="Alexandria" pitchFamily="2" charset="-78"/>
              </a:rPr>
              <a:t>ومع ذلك فلا يمكن القول بأن الاقتصاد هو أساس القانون بصفة مطلقة</a:t>
            </a:r>
            <a:r>
              <a:rPr lang="ar-EG" sz="2400" dirty="0">
                <a:solidFill>
                  <a:schemeClr val="tx1"/>
                </a:solidFill>
                <a:latin typeface="Alexandria" pitchFamily="2" charset="-78"/>
                <a:cs typeface="Alexandria" pitchFamily="2" charset="-78"/>
              </a:rPr>
              <a:t>، فهناك من القواعد ما لا يعتمد كثيرا على العوامل الاقتصادية بقدر ما يعتمد على القواعد الأخلاقية الدينية ومثالها نظام الأسرة والقواعد الخاصة بالزواج.</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02</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440751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4154984"/>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ثالثاً: العلاقة بين القانون والسياسة:</a:t>
            </a:r>
          </a:p>
          <a:p>
            <a:pPr algn="just" rtl="1"/>
            <a:r>
              <a:rPr lang="ar-EG" sz="2400" b="1" u="sng" dirty="0">
                <a:solidFill>
                  <a:srgbClr val="000000"/>
                </a:solidFill>
                <a:latin typeface="Alexandria" pitchFamily="2" charset="-78"/>
                <a:ea typeface="Arial"/>
                <a:cs typeface="Alexandria" pitchFamily="2" charset="-78"/>
                <a:sym typeface="Arial"/>
              </a:rPr>
              <a:t>- القانون والسياسة بينهما علاقة وثيقة، ويمكن تلخيص العلاقة بينهما في النقاط التالية:</a:t>
            </a:r>
          </a:p>
          <a:p>
            <a:pPr algn="just" rtl="1"/>
            <a:r>
              <a:rPr lang="ar-EG" sz="2400" dirty="0">
                <a:solidFill>
                  <a:srgbClr val="000000"/>
                </a:solidFill>
                <a:latin typeface="Alexandria" pitchFamily="2" charset="-78"/>
                <a:ea typeface="Arial"/>
                <a:cs typeface="Alexandria" pitchFamily="2" charset="-78"/>
                <a:sym typeface="Arial"/>
              </a:rPr>
              <a:t>1- السياسة تتعلق بصنع القرارات وتحديد الأهداف والخطط الاستراتيجية للحكومة والدولة، بينما القانون يحدد القواعد والإجراءات التي يجب اتباعها لتحقيق هذه الأهداف وتنفيذ هذه الخطط.</a:t>
            </a:r>
          </a:p>
          <a:p>
            <a:pPr algn="just" rtl="1"/>
            <a:r>
              <a:rPr lang="ar-EG" sz="2400" dirty="0">
                <a:solidFill>
                  <a:srgbClr val="000000"/>
                </a:solidFill>
                <a:latin typeface="Alexandria" pitchFamily="2" charset="-78"/>
                <a:ea typeface="Arial"/>
                <a:cs typeface="Alexandria" pitchFamily="2" charset="-78"/>
                <a:sym typeface="Arial"/>
              </a:rPr>
              <a:t>2- السياسة تتعلق بالمصالح العامة والمجتمعية، بينما القانون يحدد الحقوق والواجبات والمسؤوليات القانونية للأفراد والمؤسسات.</a:t>
            </a:r>
          </a:p>
          <a:p>
            <a:pPr algn="just" rtl="1"/>
            <a:r>
              <a:rPr lang="ar-EG" sz="2400" dirty="0">
                <a:solidFill>
                  <a:srgbClr val="000000"/>
                </a:solidFill>
                <a:latin typeface="Alexandria" pitchFamily="2" charset="-78"/>
                <a:ea typeface="Arial"/>
                <a:cs typeface="Alexandria" pitchFamily="2" charset="-78"/>
                <a:sym typeface="Arial"/>
              </a:rPr>
              <a:t>3- السياسة يمكن أن تؤثر على القانون من خلال تشريع قوانين جديدة أو تعديل القوانين القائمة، ويمكن أن يؤثر القانون على السياسة من خلال تحديد الإجراءات والقواعد التي يجب اتباعها لتحقيق الأهداف السياسية.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046988"/>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 4- السياسة والقانون يمكن أن يتعارضان في بعض الأحيان، حيث يمكن أن تتعارض القوانين مع الأهداف السياسية أو العكس، وفي هذه الحالات يجب إيجاد حلول وسط لتجنب الصراعات والتوترات.</a:t>
            </a:r>
          </a:p>
          <a:p>
            <a:pPr algn="just" rtl="1"/>
            <a:r>
              <a:rPr lang="ar-EG" sz="2400" dirty="0">
                <a:solidFill>
                  <a:srgbClr val="000000"/>
                </a:solidFill>
                <a:latin typeface="Alexandria" pitchFamily="2" charset="-78"/>
                <a:ea typeface="Arial"/>
                <a:cs typeface="Alexandria" pitchFamily="2" charset="-78"/>
                <a:sym typeface="Arial"/>
              </a:rPr>
              <a:t>5- القانون يحدد الإطار القانوني الذي يجب اتباعه في صنع القرارات السياسية، ويحدد الحدود التي يجب على الحكومة والدولة الالتزام بها في تحقيق الأهداف السياسية.</a:t>
            </a:r>
          </a:p>
          <a:p>
            <a:pPr algn="just" rtl="1"/>
            <a:r>
              <a:rPr lang="ar-EG" sz="2400" b="1" dirty="0">
                <a:solidFill>
                  <a:srgbClr val="000000"/>
                </a:solidFill>
                <a:latin typeface="Alexandria" pitchFamily="2" charset="-78"/>
                <a:ea typeface="Arial"/>
                <a:cs typeface="Alexandria" pitchFamily="2" charset="-78"/>
                <a:sym typeface="Arial"/>
              </a:rPr>
              <a:t>- وبشكل عام</a:t>
            </a:r>
            <a:r>
              <a:rPr lang="ar-EG" sz="2400" dirty="0">
                <a:solidFill>
                  <a:srgbClr val="000000"/>
                </a:solidFill>
                <a:latin typeface="Alexandria" pitchFamily="2" charset="-78"/>
                <a:ea typeface="Arial"/>
                <a:cs typeface="Alexandria" pitchFamily="2" charset="-78"/>
                <a:sym typeface="Arial"/>
              </a:rPr>
              <a:t>، </a:t>
            </a:r>
            <a:r>
              <a:rPr lang="ar-EG"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يمكن القول إن القانون والسياسة يتعاونان معًا لتحقيق الأهداف السياسية والمجتمعية</a:t>
            </a:r>
            <a:r>
              <a:rPr lang="ar-EG" sz="2400" dirty="0">
                <a:solidFill>
                  <a:srgbClr val="000000"/>
                </a:solidFill>
                <a:latin typeface="Alexandria" pitchFamily="2" charset="-78"/>
                <a:ea typeface="Arial"/>
                <a:cs typeface="Alexandria" pitchFamily="2" charset="-78"/>
                <a:sym typeface="Arial"/>
              </a:rPr>
              <a:t>، ويمكن أن يؤثر كل منهما على الآخر بطريقة مباشرة أو غير مباشرة.</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2065229694"/>
      </p:ext>
    </p:extLst>
  </p:cSld>
  <p:clrMapOvr>
    <a:masterClrMapping/>
  </p:clrMapOvr>
  <p:transition spd="slow" advTm="85884">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56117" y="1944916"/>
            <a:ext cx="11883279" cy="4154984"/>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رابعاً: العلاقة بين القانون والفلسفة:</a:t>
            </a:r>
          </a:p>
          <a:p>
            <a:pPr algn="just" rtl="1"/>
            <a:r>
              <a:rPr lang="ar-EG" sz="2400" b="1" dirty="0">
                <a:solidFill>
                  <a:srgbClr val="000000"/>
                </a:solidFill>
                <a:latin typeface="Alexandria" pitchFamily="2" charset="-78"/>
                <a:ea typeface="Arial"/>
                <a:cs typeface="Alexandria" pitchFamily="2" charset="-78"/>
                <a:sym typeface="Arial"/>
              </a:rPr>
              <a:t>العلاقة بين القانون والفلسفة هي موضوع معقد يتناوله علماء القانون والفلاسفة منذ فترة طويلة. يمكن تلخيص العلاقة بين القانون والفلسفة على النحو التالي:</a:t>
            </a:r>
          </a:p>
          <a:p>
            <a:pPr algn="just" rtl="1"/>
            <a:r>
              <a:rPr lang="ar-EG" sz="2400" b="1" dirty="0">
                <a:solidFill>
                  <a:srgbClr val="000000"/>
                </a:solidFill>
                <a:latin typeface="Alexandria" pitchFamily="2" charset="-78"/>
                <a:ea typeface="Arial"/>
                <a:cs typeface="Alexandria" pitchFamily="2" charset="-78"/>
                <a:sym typeface="Arial"/>
              </a:rPr>
              <a:t>1- الفلسفة والأسس الفلسفية للقانون: </a:t>
            </a:r>
            <a:r>
              <a:rPr lang="ar-EG" sz="2400" dirty="0">
                <a:solidFill>
                  <a:srgbClr val="000000"/>
                </a:solidFill>
                <a:latin typeface="Alexandria" pitchFamily="2" charset="-78"/>
                <a:ea typeface="Arial"/>
                <a:cs typeface="Alexandria" pitchFamily="2" charset="-78"/>
                <a:sym typeface="Arial"/>
              </a:rPr>
              <a:t>الفلسفة تتناول الأسئلة الأساسية حول الواقع والحقيقة والقيم والأخلاق. واحدة من مجالات الفلسفة هي فلسفة القانون، التي تناقش المفاهيم والأسس الفلسفية التي يستند إليها القانون. يسعى فلاسفة القانون إلى فهم طبيعة القانون وأصوله وغاياته وعلاقته بالعدالة والأخلاق.</a:t>
            </a:r>
          </a:p>
          <a:p>
            <a:pPr algn="just" rtl="1"/>
            <a:r>
              <a:rPr lang="ar-EG" sz="2400" b="1" dirty="0">
                <a:solidFill>
                  <a:srgbClr val="000000"/>
                </a:solidFill>
                <a:latin typeface="Alexandria" pitchFamily="2" charset="-78"/>
                <a:ea typeface="Arial"/>
                <a:cs typeface="Alexandria" pitchFamily="2" charset="-78"/>
                <a:sym typeface="Arial"/>
              </a:rPr>
              <a:t>2- الفلسفة والتأثير على القانون: </a:t>
            </a:r>
            <a:r>
              <a:rPr lang="ar-EG" sz="2400" dirty="0">
                <a:solidFill>
                  <a:srgbClr val="000000"/>
                </a:solidFill>
                <a:latin typeface="Alexandria" pitchFamily="2" charset="-78"/>
                <a:ea typeface="Arial"/>
                <a:cs typeface="Alexandria" pitchFamily="2" charset="-78"/>
                <a:sym typeface="Arial"/>
              </a:rPr>
              <a:t>يمكن أن تؤثر الأفكار الفلسفية على التشريع والتطور القانوني. فالفلاسفة قدموا نظريات ومفاهيم تتعلق بالعدالة والحقوق الأساسية والحرية والمسؤولية، وهذه الأفكار قد تشكل الأساس لصياغة القوانين وتطويرها.</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26395893"/>
      </p:ext>
    </p:extLst>
  </p:cSld>
  <p:clrMapOvr>
    <a:masterClrMapping/>
  </p:clrMapOvr>
  <p:transition spd="slow" advTm="8588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علاقة القانون بالعلوم الاجتماعية الأخرى:</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56117" y="1944916"/>
            <a:ext cx="11883279" cy="3046988"/>
          </a:xfrm>
          <a:prstGeom prst="rect">
            <a:avLst/>
          </a:prstGeom>
        </p:spPr>
        <p:txBody>
          <a:bodyPr wrap="square">
            <a:spAutoFit/>
          </a:bodyPr>
          <a:lstStyle/>
          <a:p>
            <a:pPr algn="just" rtl="1"/>
            <a:r>
              <a:rPr lang="ar-EG" sz="2400" b="1" dirty="0">
                <a:solidFill>
                  <a:srgbClr val="000000"/>
                </a:solidFill>
                <a:latin typeface="Alexandria" pitchFamily="2" charset="-78"/>
                <a:ea typeface="Arial"/>
                <a:cs typeface="Alexandria" pitchFamily="2" charset="-78"/>
                <a:sym typeface="Arial"/>
              </a:rPr>
              <a:t>3- القانون والفلسفة السياسية: </a:t>
            </a:r>
            <a:r>
              <a:rPr lang="ar-EG" sz="2400" dirty="0">
                <a:solidFill>
                  <a:srgbClr val="000000"/>
                </a:solidFill>
                <a:latin typeface="Alexandria" pitchFamily="2" charset="-78"/>
                <a:ea typeface="Arial"/>
                <a:cs typeface="Alexandria" pitchFamily="2" charset="-78"/>
                <a:sym typeface="Arial"/>
              </a:rPr>
              <a:t>يتداخل القانون والفلسفة السياسية بشكل وثيق، حيث يناقش الفلاسفة السياسيون القضايا المتعلقة بالسلطة والحكم والعدالة والمجتمع. وتشكل الأفكار الفلسفية السياسية أساسًا لصياغة الدساتير والنظم القانونية وللنقاشات القانونية حول الحقوق والحريات والتوزيع العادل للثروة.</a:t>
            </a:r>
          </a:p>
          <a:p>
            <a:pPr algn="just" rtl="1"/>
            <a:r>
              <a:rPr lang="ar-EG" sz="2400" b="1" dirty="0">
                <a:solidFill>
                  <a:srgbClr val="000000"/>
                </a:solidFill>
                <a:latin typeface="Alexandria" pitchFamily="2" charset="-78"/>
                <a:ea typeface="Arial"/>
                <a:cs typeface="Alexandria" pitchFamily="2" charset="-78"/>
                <a:sym typeface="Arial"/>
              </a:rPr>
              <a:t>4- القانون والمناقشات الفلسفية: </a:t>
            </a:r>
            <a:r>
              <a:rPr lang="ar-EG" sz="2400" dirty="0">
                <a:solidFill>
                  <a:srgbClr val="000000"/>
                </a:solidFill>
                <a:latin typeface="Alexandria" pitchFamily="2" charset="-78"/>
                <a:ea typeface="Arial"/>
                <a:cs typeface="Alexandria" pitchFamily="2" charset="-78"/>
                <a:sym typeface="Arial"/>
              </a:rPr>
              <a:t>يتناول القانون مسائل عديدة تثير مناقشات فلسفية، مثل الحقوق والعدالة والأخلاق والمسؤولية. يعمل الفلاسفة على تحليل هذه المسائل وإثارة التساؤلات الأخلاقية والفلسفية حولها، وبالتالي يمكن أن تؤثر هذه المناقشات في تطور القانون وفهمه.</a:t>
            </a:r>
            <a:endParaRPr lang="ar-EG" sz="2400" dirty="0">
              <a:latin typeface="Alexandria" pitchFamily="2" charset="-78"/>
              <a:cs typeface="Alexandria" pitchFamily="2" charset="-78"/>
            </a:endParaRPr>
          </a:p>
        </p:txBody>
      </p:sp>
    </p:spTree>
    <p:extLst>
      <p:ext uri="{BB962C8B-B14F-4D97-AF65-F5344CB8AC3E}">
        <p14:creationId xmlns:p14="http://schemas.microsoft.com/office/powerpoint/2010/main" val="421157736"/>
      </p:ext>
    </p:extLst>
  </p:cSld>
  <p:clrMapOvr>
    <a:masterClrMapping/>
  </p:clrMapOvr>
  <p:transition spd="slow" advTm="858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56117" y="1944916"/>
            <a:ext cx="11883279" cy="2308324"/>
          </a:xfrm>
          <a:prstGeom prst="rect">
            <a:avLst/>
          </a:prstGeom>
        </p:spPr>
        <p:txBody>
          <a:bodyPr wrap="square">
            <a:spAutoFit/>
          </a:bodyPr>
          <a:lstStyle/>
          <a:p>
            <a:pPr algn="just" rtl="1"/>
            <a:r>
              <a:rPr lang="ar-EG" sz="2400" dirty="0">
                <a:latin typeface="Alexandria" pitchFamily="2" charset="-78"/>
                <a:cs typeface="Alexandria" pitchFamily="2" charset="-78"/>
              </a:rPr>
              <a:t>1- د.أحمد السعيد الزقرد، </a:t>
            </a:r>
            <a:r>
              <a:rPr lang="ar-EG" sz="2400" b="1" u="sng" dirty="0">
                <a:effectLst>
                  <a:outerShdw blurRad="38100" dist="38100" dir="2700000" algn="tl">
                    <a:srgbClr val="000000">
                      <a:alpha val="43137"/>
                    </a:srgbClr>
                  </a:outerShdw>
                </a:effectLst>
                <a:latin typeface="Alexandria" pitchFamily="2" charset="-78"/>
                <a:cs typeface="Alexandria" pitchFamily="2" charset="-78"/>
              </a:rPr>
              <a:t>المدخل للعلوم القانونية، الكتاب الأول، نظرية القانون</a:t>
            </a:r>
            <a:r>
              <a:rPr lang="ar-EG" sz="2400" dirty="0">
                <a:latin typeface="Alexandria" pitchFamily="2" charset="-78"/>
                <a:cs typeface="Alexandria" pitchFamily="2" charset="-78"/>
              </a:rPr>
              <a:t>، كلية الحقوق، جامعة المنصورة، مصر، 2003/2002.</a:t>
            </a:r>
          </a:p>
          <a:p>
            <a:pPr algn="just" rtl="1"/>
            <a:r>
              <a:rPr lang="ar-EG" sz="2400" dirty="0">
                <a:latin typeface="Alexandria" pitchFamily="2" charset="-78"/>
                <a:cs typeface="Alexandria" pitchFamily="2" charset="-78"/>
              </a:rPr>
              <a:t>2- د.عمرو طه بدوي، </a:t>
            </a:r>
            <a:r>
              <a:rPr lang="ar-EG" sz="2400" b="1" u="sng" dirty="0">
                <a:effectLst>
                  <a:outerShdw blurRad="38100" dist="38100" dir="2700000" algn="tl">
                    <a:srgbClr val="000000">
                      <a:alpha val="43137"/>
                    </a:srgbClr>
                  </a:outerShdw>
                </a:effectLst>
                <a:latin typeface="Alexandria" pitchFamily="2" charset="-78"/>
                <a:cs typeface="Alexandria" pitchFamily="2" charset="-78"/>
              </a:rPr>
              <a:t>المدخل لدراسة القانون، الكتاب الأول، نظرية القانون</a:t>
            </a:r>
            <a:r>
              <a:rPr lang="ar-EG" sz="2400" dirty="0">
                <a:latin typeface="Alexandria" pitchFamily="2" charset="-78"/>
                <a:cs typeface="Alexandria" pitchFamily="2" charset="-78"/>
              </a:rPr>
              <a:t>، كلية الحقوق، جامعة القاهرة، مصر، 2008.</a:t>
            </a:r>
          </a:p>
          <a:p>
            <a:pPr algn="just" rtl="1"/>
            <a:r>
              <a:rPr lang="ar-EG" sz="2400" dirty="0">
                <a:latin typeface="Alexandria" pitchFamily="2" charset="-78"/>
                <a:cs typeface="Alexandria" pitchFamily="2" charset="-78"/>
              </a:rPr>
              <a:t>3- أحمد محمد الرفاعي، </a:t>
            </a:r>
            <a:r>
              <a:rPr lang="ar-EG" sz="2400" b="1" u="sng" dirty="0">
                <a:effectLst>
                  <a:outerShdw blurRad="38100" dist="38100" dir="2700000" algn="tl">
                    <a:srgbClr val="000000">
                      <a:alpha val="43137"/>
                    </a:srgbClr>
                  </a:outerShdw>
                </a:effectLst>
                <a:latin typeface="Alexandria" pitchFamily="2" charset="-78"/>
                <a:cs typeface="Alexandria" pitchFamily="2" charset="-78"/>
              </a:rPr>
              <a:t>المدخل للعلوم القانونية، نظرية القانون</a:t>
            </a:r>
            <a:r>
              <a:rPr lang="ar-EG" sz="2400" dirty="0">
                <a:latin typeface="Alexandria" pitchFamily="2" charset="-78"/>
                <a:cs typeface="Alexandria" pitchFamily="2" charset="-78"/>
              </a:rPr>
              <a:t>، كلية الحقوق، جامعة بنها، مصر، 2008.</a:t>
            </a:r>
          </a:p>
        </p:txBody>
      </p:sp>
    </p:spTree>
    <p:extLst>
      <p:ext uri="{BB962C8B-B14F-4D97-AF65-F5344CB8AC3E}">
        <p14:creationId xmlns:p14="http://schemas.microsoft.com/office/powerpoint/2010/main" val="1232480419"/>
      </p:ext>
    </p:extLst>
  </p:cSld>
  <p:clrMapOvr>
    <a:masterClrMapping/>
  </p:clrMapOvr>
  <p:transition spd="slow" advTm="85884">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7A9770-D5E1-4BF2-A489-C89682FA4DA3}"/>
</file>

<file path=customXml/itemProps2.xml><?xml version="1.0" encoding="utf-8"?>
<ds:datastoreItem xmlns:ds="http://schemas.openxmlformats.org/officeDocument/2006/customXml" ds:itemID="{81241667-5D47-4730-8F1E-8C83DB94CBBE}"/>
</file>

<file path=customXml/itemProps3.xml><?xml version="1.0" encoding="utf-8"?>
<ds:datastoreItem xmlns:ds="http://schemas.openxmlformats.org/officeDocument/2006/customXml" ds:itemID="{22AAEACB-045C-4859-8828-733B57C50375}"/>
</file>

<file path=docProps/app.xml><?xml version="1.0" encoding="utf-8"?>
<Properties xmlns="http://schemas.openxmlformats.org/officeDocument/2006/extended-properties" xmlns:vt="http://schemas.openxmlformats.org/officeDocument/2006/docPropsVTypes">
  <TotalTime>1009</TotalTime>
  <Words>3179</Words>
  <Application>Microsoft Office PowerPoint</Application>
  <PresentationFormat>Widescreen</PresentationFormat>
  <Paragraphs>196</Paragraphs>
  <Slides>28</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178</cp:revision>
  <dcterms:created xsi:type="dcterms:W3CDTF">2023-04-29T09:08:23Z</dcterms:created>
  <dcterms:modified xsi:type="dcterms:W3CDTF">2024-02-07T18:54:08Z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