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490" r:id="rId3"/>
    <p:sldId id="568" r:id="rId4"/>
    <p:sldId id="555" r:id="rId5"/>
    <p:sldId id="569" r:id="rId6"/>
    <p:sldId id="570" r:id="rId7"/>
    <p:sldId id="571" r:id="rId8"/>
    <p:sldId id="572" r:id="rId9"/>
    <p:sldId id="573" r:id="rId10"/>
    <p:sldId id="574" r:id="rId11"/>
    <p:sldId id="575" r:id="rId12"/>
    <p:sldId id="576" r:id="rId13"/>
    <p:sldId id="577" r:id="rId14"/>
    <p:sldId id="578" r:id="rId15"/>
    <p:sldId id="567" r:id="rId16"/>
    <p:sldId id="579" r:id="rId17"/>
    <p:sldId id="580" r:id="rId18"/>
    <p:sldId id="581" r:id="rId19"/>
    <p:sldId id="582" r:id="rId20"/>
    <p:sldId id="583" r:id="rId21"/>
    <p:sldId id="584" r:id="rId22"/>
    <p:sldId id="585" r:id="rId23"/>
    <p:sldId id="587" r:id="rId24"/>
    <p:sldId id="588" r:id="rId25"/>
    <p:sldId id="589" r:id="rId26"/>
    <p:sldId id="590" r:id="rId27"/>
    <p:sldId id="591" r:id="rId28"/>
    <p:sldId id="592" r:id="rId29"/>
    <p:sldId id="593" r:id="rId30"/>
    <p:sldId id="594" r:id="rId31"/>
    <p:sldId id="596" r:id="rId32"/>
    <p:sldId id="597" r:id="rId33"/>
    <p:sldId id="598" r:id="rId34"/>
    <p:sldId id="599" r:id="rId35"/>
    <p:sldId id="601" r:id="rId36"/>
    <p:sldId id="602" r:id="rId37"/>
    <p:sldId id="603" r:id="rId38"/>
    <p:sldId id="604" r:id="rId39"/>
    <p:sldId id="595" r:id="rId40"/>
    <p:sldId id="605" r:id="rId41"/>
    <p:sldId id="606" r:id="rId42"/>
    <p:sldId id="586" r:id="rId43"/>
    <p:sldId id="607" r:id="rId44"/>
    <p:sldId id="550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68"/>
            <p14:sldId id="555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67"/>
            <p14:sldId id="579"/>
            <p14:sldId id="580"/>
            <p14:sldId id="581"/>
            <p14:sldId id="582"/>
            <p14:sldId id="583"/>
            <p14:sldId id="584"/>
            <p14:sldId id="585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6"/>
            <p14:sldId id="597"/>
            <p14:sldId id="598"/>
            <p14:sldId id="599"/>
            <p14:sldId id="601"/>
            <p14:sldId id="602"/>
            <p14:sldId id="603"/>
            <p14:sldId id="604"/>
            <p14:sldId id="595"/>
            <p14:sldId id="605"/>
            <p14:sldId id="606"/>
            <p14:sldId id="586"/>
            <p14:sldId id="607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8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2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54"/>
    </mc:Choice>
    <mc:Fallback xmlns="">
      <p:transition spd="slow" advTm="2245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Classification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Classification algorithms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K-Nearest neighbors (KNN)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Distance measures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849"/>
    </mc:Choice>
    <mc:Fallback xmlns="">
      <p:transition spd="slow" advTm="18884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5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31"/>
    </mc:Choice>
    <mc:Fallback xmlns="">
      <p:transition spd="slow" advTm="4813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Classification is a fundamental task in machine learning that involves categorizing or assigning predefined labels to input data based on their features.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aims to build models that can learn patterns and relationships from labeled training data and use that knowledge to predict the labels of new, unseen data points.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1686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968"/>
    </mc:Choice>
    <mc:Fallback xmlns="">
      <p:transition spd="slow" advTm="23396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 classification, the data is typically represented as a set of features or attributes, which are numerical or categorical variables that describe the characteristics of each data point. </a:t>
            </a:r>
            <a:endParaRPr lang="en-US" sz="3200" dirty="0" smtClean="0"/>
          </a:p>
          <a:p>
            <a:r>
              <a:rPr lang="en-US" sz="3200" dirty="0" smtClean="0"/>
              <a:t>The </a:t>
            </a:r>
            <a:r>
              <a:rPr lang="en-US" sz="3200" dirty="0"/>
              <a:t>labels, also known as classes or categories, represent the different target outcomes we want to predict.</a:t>
            </a:r>
          </a:p>
        </p:txBody>
      </p:sp>
    </p:spTree>
    <p:extLst>
      <p:ext uri="{BB962C8B-B14F-4D97-AF65-F5344CB8AC3E}">
        <p14:creationId xmlns:p14="http://schemas.microsoft.com/office/powerpoint/2010/main" val="393338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947"/>
    </mc:Choice>
    <mc:Fallback xmlns="">
      <p:transition spd="slow" advTm="16694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goal of a classification algorithm is to automatically learn the decision boundaries or decision rules that separate different classes in the feature space.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73434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14"/>
    </mc:Choice>
    <mc:Fallback xmlns="">
      <p:transition spd="slow" advTm="1697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Supervised learning is the most common approach in classification, where the algorithm learns from a labeled training dataset. </a:t>
            </a:r>
            <a:endParaRPr lang="en-US" sz="3200" dirty="0" smtClean="0"/>
          </a:p>
          <a:p>
            <a:r>
              <a:rPr lang="en-US" sz="3200" dirty="0" smtClean="0"/>
              <a:t>During </a:t>
            </a:r>
            <a:r>
              <a:rPr lang="en-US" sz="3200" dirty="0"/>
              <a:t>the training phase, the algorithm analyzes the relationship between the input features and their corresponding labels to create a model that can generalize to new, unseen data.</a:t>
            </a:r>
          </a:p>
        </p:txBody>
      </p:sp>
    </p:spTree>
    <p:extLst>
      <p:ext uri="{BB962C8B-B14F-4D97-AF65-F5344CB8AC3E}">
        <p14:creationId xmlns:p14="http://schemas.microsoft.com/office/powerpoint/2010/main" val="414978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05"/>
    </mc:Choice>
    <mc:Fallback xmlns="">
      <p:transition spd="slow" advTm="13480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algorithms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various algorithms used for classification, each with its own strengths, assumptions, and performance characteristics. Some popular classification algorithms include</a:t>
            </a:r>
            <a:r>
              <a:rPr lang="en-US" dirty="0" smtClean="0"/>
              <a:t>:</a:t>
            </a:r>
          </a:p>
          <a:p>
            <a:pPr lvl="1"/>
            <a:r>
              <a:rPr lang="en-US" b="1" dirty="0"/>
              <a:t>K-Nearest Neighbors (KNN)</a:t>
            </a:r>
          </a:p>
          <a:p>
            <a:pPr lvl="1"/>
            <a:r>
              <a:rPr lang="en-US" b="1" dirty="0"/>
              <a:t>Decision Trees</a:t>
            </a:r>
          </a:p>
          <a:p>
            <a:pPr lvl="1"/>
            <a:r>
              <a:rPr lang="en-US" b="1" dirty="0"/>
              <a:t>Naive Bayes</a:t>
            </a:r>
            <a:endParaRPr lang="en-US" dirty="0"/>
          </a:p>
          <a:p>
            <a:pPr lvl="1"/>
            <a:r>
              <a:rPr lang="en-US" b="1" dirty="0" smtClean="0"/>
              <a:t>Logistic Regression</a:t>
            </a:r>
            <a:endParaRPr lang="en-US" dirty="0"/>
          </a:p>
          <a:p>
            <a:pPr lvl="1"/>
            <a:r>
              <a:rPr lang="en-US" b="1" dirty="0" smtClean="0"/>
              <a:t>Random Forest</a:t>
            </a:r>
          </a:p>
          <a:p>
            <a:pPr lvl="1"/>
            <a:r>
              <a:rPr lang="en-US" b="1" dirty="0"/>
              <a:t>Support Vector Machines (SVM</a:t>
            </a:r>
            <a:r>
              <a:rPr lang="en-US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9380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29"/>
    </mc:Choice>
    <mc:Fallback xmlns="">
      <p:transition spd="slow" advTm="7612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Logistic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 linear model that uses a logistic function to estimate the probability of each class.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is widely used for binary classification, but can also be extended to handle multiclass problems.</a:t>
            </a:r>
          </a:p>
        </p:txBody>
      </p:sp>
    </p:spTree>
    <p:extLst>
      <p:ext uri="{BB962C8B-B14F-4D97-AF65-F5344CB8AC3E}">
        <p14:creationId xmlns:p14="http://schemas.microsoft.com/office/powerpoint/2010/main" val="322425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83"/>
    </mc:Choice>
    <mc:Fallback xmlns="">
      <p:transition spd="slow" advTm="10388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Tree-based models that recursively split the feature space based on the values of different features. </a:t>
            </a:r>
            <a:endParaRPr lang="en-US" sz="3600" dirty="0" smtClean="0"/>
          </a:p>
          <a:p>
            <a:r>
              <a:rPr lang="en-US" sz="3600" dirty="0" smtClean="0"/>
              <a:t>Decision </a:t>
            </a:r>
            <a:r>
              <a:rPr lang="en-US" sz="3600" dirty="0"/>
              <a:t>trees are intuitive and can handle both numerical and categorical data.</a:t>
            </a:r>
          </a:p>
        </p:txBody>
      </p:sp>
    </p:spTree>
    <p:extLst>
      <p:ext uri="{BB962C8B-B14F-4D97-AF65-F5344CB8AC3E}">
        <p14:creationId xmlns:p14="http://schemas.microsoft.com/office/powerpoint/2010/main" val="313442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00"/>
    </mc:Choice>
    <mc:Fallback xmlns="">
      <p:transition spd="slow" advTm="1632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 Forest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An ensemble of decision trees where each tree is trained on a random subset of the data. </a:t>
            </a:r>
            <a:endParaRPr lang="en-US" sz="3600" dirty="0" smtClean="0"/>
          </a:p>
          <a:p>
            <a:r>
              <a:rPr lang="en-US" sz="3600" dirty="0" smtClean="0"/>
              <a:t>Random </a:t>
            </a:r>
            <a:r>
              <a:rPr lang="en-US" sz="3600" dirty="0"/>
              <a:t>Forest combines the predictions of multiple trees to make a final classification decision.</a:t>
            </a:r>
          </a:p>
        </p:txBody>
      </p:sp>
    </p:spTree>
    <p:extLst>
      <p:ext uri="{BB962C8B-B14F-4D97-AF65-F5344CB8AC3E}">
        <p14:creationId xmlns:p14="http://schemas.microsoft.com/office/powerpoint/2010/main" val="279707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67"/>
    </mc:Choice>
    <mc:Fallback xmlns="">
      <p:transition spd="slow" advTm="10436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 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 powerful algorithm that finds an optimal hyperplane to separate the classes while maximizing the margin between them.</a:t>
            </a:r>
          </a:p>
        </p:txBody>
      </p:sp>
    </p:spTree>
    <p:extLst>
      <p:ext uri="{BB962C8B-B14F-4D97-AF65-F5344CB8AC3E}">
        <p14:creationId xmlns:p14="http://schemas.microsoft.com/office/powerpoint/2010/main" val="207340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62"/>
    </mc:Choice>
    <mc:Fallback xmlns="">
      <p:transition spd="slow" advTm="7216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K-Nearest Neighbors (KNN)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 non-parametric algorithm that classifies new data points based on the majority vote of their k nearest neighbors in the feature space.</a:t>
            </a:r>
          </a:p>
        </p:txBody>
      </p:sp>
    </p:spTree>
    <p:extLst>
      <p:ext uri="{BB962C8B-B14F-4D97-AF65-F5344CB8AC3E}">
        <p14:creationId xmlns:p14="http://schemas.microsoft.com/office/powerpoint/2010/main" val="112023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998"/>
    </mc:Choice>
    <mc:Fallback xmlns="">
      <p:transition spd="slow" advTm="26099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Naive Bayes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 probabilistic algorithm that applies Bayes' theorem with strong independence assumptions between features.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is computationally efficient and works well with high-dimensional data.</a:t>
            </a:r>
          </a:p>
        </p:txBody>
      </p:sp>
    </p:spTree>
    <p:extLst>
      <p:ext uri="{BB962C8B-B14F-4D97-AF65-F5344CB8AC3E}">
        <p14:creationId xmlns:p14="http://schemas.microsoft.com/office/powerpoint/2010/main" val="39808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406"/>
    </mc:Choice>
    <mc:Fallback xmlns="">
      <p:transition spd="slow" advTm="23540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K-nearest neighbors (</a:t>
            </a:r>
            <a:r>
              <a:rPr lang="en-US" dirty="0" err="1" smtClean="0"/>
              <a:t>Knn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24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75"/>
    </mc:Choice>
    <mc:Fallback xmlns="">
      <p:transition spd="slow" advTm="3407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K-Nearest neighbors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KNN is an example of Instance-based learning algorithms, compared to model-based algorithms.</a:t>
            </a:r>
          </a:p>
        </p:txBody>
      </p:sp>
    </p:spTree>
    <p:extLst>
      <p:ext uri="{BB962C8B-B14F-4D97-AF65-F5344CB8AC3E}">
        <p14:creationId xmlns:p14="http://schemas.microsoft.com/office/powerpoint/2010/main" val="204731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02"/>
    </mc:Choice>
    <mc:Fallback xmlns="">
      <p:transition spd="slow" advTm="146402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K-Nearest neighbors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It doesn't learn a discriminative function from the training data but memorizes the training dataset instead.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038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21"/>
    </mc:Choice>
    <mc:Fallback xmlns="">
      <p:transition spd="slow" advTm="7572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K-Nearest neighbors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KNN is a non-parametric model. Where in  parametric models, we estimate parameters from the training dataset to learn a function that can classify new data points without requiring the original training dataset anymore.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86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90"/>
    </mc:Choice>
    <mc:Fallback xmlns="">
      <p:transition spd="slow" advTm="7659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KNN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Choose the number of </a:t>
            </a:r>
            <a:r>
              <a:rPr lang="en-GB" b="1" i="1" dirty="0"/>
              <a:t>k </a:t>
            </a:r>
            <a:r>
              <a:rPr lang="en-GB" dirty="0"/>
              <a:t>: that is the number of nearest instances to the sample being classified.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Choose a distance metric</a:t>
            </a:r>
            <a:r>
              <a:rPr lang="en-GB" dirty="0"/>
              <a:t>: that is the method to be used to measure the distance between the sample and each of the </a:t>
            </a:r>
            <a:r>
              <a:rPr lang="en-GB" i="1" dirty="0"/>
              <a:t>k</a:t>
            </a:r>
            <a:r>
              <a:rPr lang="en-GB" dirty="0"/>
              <a:t> nearest instances selected in the previous step.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Find the </a:t>
            </a:r>
            <a:r>
              <a:rPr lang="en-GB" b="1" i="1" dirty="0"/>
              <a:t>k </a:t>
            </a:r>
            <a:r>
              <a:rPr lang="en-GB" b="1" dirty="0"/>
              <a:t>nearest neighbours </a:t>
            </a:r>
            <a:r>
              <a:rPr lang="en-GB" dirty="0"/>
              <a:t>of the sample that we want to classify.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Assign the sample the class label </a:t>
            </a:r>
            <a:r>
              <a:rPr lang="en-GB" dirty="0"/>
              <a:t>that has the majority vote.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06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564"/>
    </mc:Choice>
    <mc:Fallback xmlns="">
      <p:transition spd="slow" advTm="41056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78642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latin typeface="Book Antiqua" panose="02040602050305030304" pitchFamily="18" charset="0"/>
              </a:rPr>
              <a:t>Based on the chosen distance metric, the KNN algorithm finds the </a:t>
            </a:r>
            <a:r>
              <a:rPr lang="en-GB" i="1" dirty="0">
                <a:solidFill>
                  <a:srgbClr val="000000"/>
                </a:solidFill>
                <a:latin typeface="Book Antiqua" panose="02040602050305030304" pitchFamily="18" charset="0"/>
              </a:rPr>
              <a:t>k </a:t>
            </a:r>
            <a:r>
              <a:rPr lang="en-GB" dirty="0">
                <a:solidFill>
                  <a:srgbClr val="000000"/>
                </a:solidFill>
                <a:latin typeface="Book Antiqua" panose="02040602050305030304" pitchFamily="18" charset="0"/>
              </a:rPr>
              <a:t>samples in the training dataset that are closest (most similar) to the point that we want to classify. </a:t>
            </a:r>
          </a:p>
          <a:p>
            <a:r>
              <a:rPr lang="en-GB" dirty="0">
                <a:solidFill>
                  <a:srgbClr val="000000"/>
                </a:solidFill>
                <a:latin typeface="Book Antiqua" panose="02040602050305030304" pitchFamily="18" charset="0"/>
              </a:rPr>
              <a:t>The class label of the new data point is then determined by a </a:t>
            </a:r>
            <a:r>
              <a:rPr lang="en-GB" b="1" dirty="0">
                <a:solidFill>
                  <a:srgbClr val="000000"/>
                </a:solidFill>
                <a:latin typeface="Book Antiqua" panose="02040602050305030304" pitchFamily="18" charset="0"/>
              </a:rPr>
              <a:t>majority vote </a:t>
            </a:r>
            <a:r>
              <a:rPr lang="en-GB" dirty="0">
                <a:solidFill>
                  <a:srgbClr val="000000"/>
                </a:solidFill>
                <a:latin typeface="Book Antiqua" panose="02040602050305030304" pitchFamily="18" charset="0"/>
              </a:rPr>
              <a:t>among its </a:t>
            </a:r>
            <a:r>
              <a:rPr lang="en-GB" i="1" dirty="0">
                <a:solidFill>
                  <a:srgbClr val="000000"/>
                </a:solidFill>
                <a:latin typeface="Book Antiqua" panose="02040602050305030304" pitchFamily="18" charset="0"/>
              </a:rPr>
              <a:t>k </a:t>
            </a:r>
            <a:r>
              <a:rPr lang="en-GB" dirty="0">
                <a:solidFill>
                  <a:srgbClr val="000000"/>
                </a:solidFill>
                <a:latin typeface="Book Antiqua" panose="02040602050305030304" pitchFamily="18" charset="0"/>
              </a:rPr>
              <a:t>nearest neighbours.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9611" y="1825625"/>
            <a:ext cx="4728410" cy="437915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57748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713"/>
    </mc:Choice>
    <mc:Fallback xmlns="">
      <p:transition spd="slow" advTm="318713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 of KNN algorithm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1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87"/>
    </mc:Choice>
    <mc:Fallback xmlns="">
      <p:transition spd="slow" advTm="36087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Simplicity and Intuitiveness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KNN is a simple and easy-to-understand algorithm. </a:t>
            </a:r>
            <a:endParaRPr lang="en-US" sz="3200" dirty="0" smtClean="0"/>
          </a:p>
          <a:p>
            <a:r>
              <a:rPr lang="en-US" sz="3200" dirty="0" smtClean="0"/>
              <a:t>Its </a:t>
            </a:r>
            <a:r>
              <a:rPr lang="en-US" sz="3200" dirty="0"/>
              <a:t>underlying principle is straightforward: </a:t>
            </a:r>
            <a:endParaRPr lang="en-US" sz="3200" dirty="0" smtClean="0"/>
          </a:p>
          <a:p>
            <a:pPr lvl="1"/>
            <a:r>
              <a:rPr lang="en-US" sz="2800" dirty="0" smtClean="0"/>
              <a:t>for </a:t>
            </a:r>
            <a:r>
              <a:rPr lang="en-US" sz="2800" dirty="0"/>
              <a:t>a given data point, it classifies it based on the labels of its k nearest neighbors in the feature space. </a:t>
            </a:r>
            <a:endParaRPr lang="en-US" sz="28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simplicity makes KNN a popular choice for introductory machine learning and classification tasks.</a:t>
            </a:r>
          </a:p>
        </p:txBody>
      </p:sp>
    </p:spTree>
    <p:extLst>
      <p:ext uri="{BB962C8B-B14F-4D97-AF65-F5344CB8AC3E}">
        <p14:creationId xmlns:p14="http://schemas.microsoft.com/office/powerpoint/2010/main" val="82708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72"/>
    </mc:Choice>
    <mc:Fallback xmlns="">
      <p:transition spd="slow" advTm="10967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 Training Phase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many other machine learning algorithms, KNN does not require an explicit training phase.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algorithm stores the training data in memory, and the classification is performed at runtime based on the proximity of the test data to the training instances.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makes KNN particularly useful when dealing with streaming data or situations where new training instances are frequently added.</a:t>
            </a:r>
          </a:p>
        </p:txBody>
      </p:sp>
    </p:spTree>
    <p:extLst>
      <p:ext uri="{BB962C8B-B14F-4D97-AF65-F5344CB8AC3E}">
        <p14:creationId xmlns:p14="http://schemas.microsoft.com/office/powerpoint/2010/main" val="227144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435"/>
    </mc:Choice>
    <mc:Fallback xmlns="">
      <p:transition spd="slow" advTm="22843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Non-parametric Nature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is a non-parametric algorithm, meaning it does not make any assumptions about the underlying data distribution.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can effectively handle complex decision boundaries and adapt to different types of data without imposing specific constraints.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flexibility makes KNN suitable for both linear and non-linear classification tasks.</a:t>
            </a:r>
          </a:p>
        </p:txBody>
      </p:sp>
    </p:spTree>
    <p:extLst>
      <p:ext uri="{BB962C8B-B14F-4D97-AF65-F5344CB8AC3E}">
        <p14:creationId xmlns:p14="http://schemas.microsoft.com/office/powerpoint/2010/main" val="19421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72"/>
    </mc:Choice>
    <mc:Fallback xmlns="">
      <p:transition spd="slow" advTm="10017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Ability to Handle Multiclass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KNN can handle multiclass classification problems naturally. </a:t>
            </a:r>
            <a:endParaRPr lang="en-US" sz="3200" dirty="0" smtClean="0"/>
          </a:p>
          <a:p>
            <a:r>
              <a:rPr lang="en-US" sz="3200" dirty="0" smtClean="0"/>
              <a:t>By </a:t>
            </a:r>
            <a:r>
              <a:rPr lang="en-US" sz="3200" dirty="0"/>
              <a:t>considering the labels of the k nearest neighbors, it determines the majority class among them and assigns the corresponding label to the test data point.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makes KNN versatile and applicable to a wide range of classification scenarios.</a:t>
            </a:r>
          </a:p>
        </p:txBody>
      </p:sp>
    </p:spTree>
    <p:extLst>
      <p:ext uri="{BB962C8B-B14F-4D97-AF65-F5344CB8AC3E}">
        <p14:creationId xmlns:p14="http://schemas.microsoft.com/office/powerpoint/2010/main" val="287020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43"/>
    </mc:Choice>
    <mc:Fallback xmlns="">
      <p:transition spd="slow" advTm="73143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Robustness to Outliers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is relatively robust to outliers in the data. </a:t>
            </a:r>
            <a:endParaRPr lang="en-US" dirty="0" smtClean="0"/>
          </a:p>
          <a:p>
            <a:r>
              <a:rPr lang="en-US" dirty="0" smtClean="0"/>
              <a:t>Outliers </a:t>
            </a:r>
            <a:r>
              <a:rPr lang="en-US" dirty="0"/>
              <a:t>have a limited impact on the classification decision since the algorithm focuses on the local neighborhood of data points. </a:t>
            </a:r>
            <a:endParaRPr lang="en-US" dirty="0" smtClean="0"/>
          </a:p>
          <a:p>
            <a:r>
              <a:rPr lang="en-US" dirty="0" smtClean="0"/>
              <a:t>Therefore</a:t>
            </a:r>
            <a:r>
              <a:rPr lang="en-US" dirty="0"/>
              <a:t>, KNN can handle noisy or unclean datasets without significant degradation in performance.</a:t>
            </a:r>
          </a:p>
        </p:txBody>
      </p:sp>
    </p:spTree>
    <p:extLst>
      <p:ext uri="{BB962C8B-B14F-4D97-AF65-F5344CB8AC3E}">
        <p14:creationId xmlns:p14="http://schemas.microsoft.com/office/powerpoint/2010/main" val="363961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16"/>
    </mc:Choice>
    <mc:Fallback xmlns="">
      <p:transition spd="slow" advTm="17881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Adaptability to Changing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can adapt to changes in the underlying data distribution.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new data points are added or existing ones are modified, the neighbors of each data point may change, potentially altering the classification decision.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adaptability makes KNN suitable for dynamic or evolving environments.</a:t>
            </a:r>
          </a:p>
        </p:txBody>
      </p:sp>
    </p:spTree>
    <p:extLst>
      <p:ext uri="{BB962C8B-B14F-4D97-AF65-F5344CB8AC3E}">
        <p14:creationId xmlns:p14="http://schemas.microsoft.com/office/powerpoint/2010/main" val="39559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01"/>
    </mc:Choice>
    <mc:Fallback xmlns="">
      <p:transition spd="slow" advTm="6410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 Model Assumptions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KNN does not assume any specific model structure.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does not require assumptions about linearity, normality, or other distributional properties of the data.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makes KNN a versatile choice when dealing with data that may not conform to predefined assumptions.</a:t>
            </a:r>
          </a:p>
        </p:txBody>
      </p:sp>
    </p:spTree>
    <p:extLst>
      <p:ext uri="{BB962C8B-B14F-4D97-AF65-F5344CB8AC3E}">
        <p14:creationId xmlns:p14="http://schemas.microsoft.com/office/powerpoint/2010/main" val="213062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30"/>
    </mc:Choice>
    <mc:Fallback xmlns="">
      <p:transition spd="slow" advTm="4213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Easy Handling of Missing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KNN can handle missing values in the data effectively.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uses the available features to calculate distances and identify the nearest neighbors, even if some attributes have missing values.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can be advantageous in situations where missing data is common or when imputation techniques are not desirable.</a:t>
            </a:r>
          </a:p>
        </p:txBody>
      </p:sp>
    </p:spTree>
    <p:extLst>
      <p:ext uri="{BB962C8B-B14F-4D97-AF65-F5344CB8AC3E}">
        <p14:creationId xmlns:p14="http://schemas.microsoft.com/office/powerpoint/2010/main" val="80960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45"/>
    </mc:Choice>
    <mc:Fallback xmlns="">
      <p:transition spd="slow" advTm="7114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KNN disadvantages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64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9"/>
    </mc:Choice>
    <mc:Fallback xmlns="">
      <p:transition spd="slow" advTm="16059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Computational Complexity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can be computationally expensive, especially when dealing with large datasets.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the number of training instances grows, the algorithm needs to calculate distances between the test instance and all training instances.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can result in slower prediction times and increased memory requirements.</a:t>
            </a:r>
          </a:p>
        </p:txBody>
      </p:sp>
    </p:spTree>
    <p:extLst>
      <p:ext uri="{BB962C8B-B14F-4D97-AF65-F5344CB8AC3E}">
        <p14:creationId xmlns:p14="http://schemas.microsoft.com/office/powerpoint/2010/main" val="256819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14"/>
    </mc:Choice>
    <mc:Fallback xmlns="">
      <p:transition spd="slow" advTm="9371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Dependence on Distance Metric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choice of distance metric plays a crucial role in KNN. </a:t>
            </a:r>
            <a:endParaRPr lang="en-US" sz="3200" dirty="0" smtClean="0"/>
          </a:p>
          <a:p>
            <a:r>
              <a:rPr lang="en-US" sz="3200" dirty="0" smtClean="0"/>
              <a:t>Different </a:t>
            </a:r>
            <a:r>
              <a:rPr lang="en-US" sz="3200" dirty="0"/>
              <a:t>distance metrics, such as Euclidean distance or Manhattan distance, may yield different results and can have a significant impact on the algorithm's performance. </a:t>
            </a:r>
            <a:endParaRPr lang="en-US" sz="3200" dirty="0" smtClean="0"/>
          </a:p>
          <a:p>
            <a:r>
              <a:rPr lang="en-US" sz="3200" dirty="0" smtClean="0"/>
              <a:t>Selecting </a:t>
            </a:r>
            <a:r>
              <a:rPr lang="en-US" sz="3200" dirty="0"/>
              <a:t>an appropriate distance metric often requires domain knowledge and experimentation.</a:t>
            </a:r>
          </a:p>
        </p:txBody>
      </p:sp>
    </p:spTree>
    <p:extLst>
      <p:ext uri="{BB962C8B-B14F-4D97-AF65-F5344CB8AC3E}">
        <p14:creationId xmlns:p14="http://schemas.microsoft.com/office/powerpoint/2010/main" val="90887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88"/>
    </mc:Choice>
    <mc:Fallback xmlns="">
      <p:transition spd="slow" advTm="7118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Curse of Dimensionality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KNN's performance can degrade in high-dimensional feature spaces. </a:t>
            </a:r>
            <a:r>
              <a:rPr lang="en-US" dirty="0" smtClean="0"/>
              <a:t>This </a:t>
            </a:r>
            <a:r>
              <a:rPr lang="en-US" dirty="0"/>
              <a:t>is known as the curse of dimensionality.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the number of dimensions increases, the feature space becomes increasingly sparse, making it difficult to find meaningful nearest neighbors.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presence of irrelevant or noisy features can further exacerbate this issue.</a:t>
            </a:r>
          </a:p>
        </p:txBody>
      </p:sp>
    </p:spTree>
    <p:extLst>
      <p:ext uri="{BB962C8B-B14F-4D97-AF65-F5344CB8AC3E}">
        <p14:creationId xmlns:p14="http://schemas.microsoft.com/office/powerpoint/2010/main" val="359061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13"/>
    </mc:Choice>
    <mc:Fallback xmlns="">
      <p:transition spd="slow" advTm="8421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Imbalanced Class Distribution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can struggle with imbalanced class distributions.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one class significantly outweighs the others, the nearest neighbors of a test instance may be dominated by that majority class, leading to biased predictions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Techniques like resampling or using weighted distances can be employed to address this issue.</a:t>
            </a:r>
          </a:p>
        </p:txBody>
      </p:sp>
    </p:spTree>
    <p:extLst>
      <p:ext uri="{BB962C8B-B14F-4D97-AF65-F5344CB8AC3E}">
        <p14:creationId xmlns:p14="http://schemas.microsoft.com/office/powerpoint/2010/main" val="37238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10"/>
    </mc:Choice>
    <mc:Fallback xmlns="">
      <p:transition spd="slow" advTm="18141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Need for Optimal Value of 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choice of the value of k, the number of nearest neighbors, can impact the performance of KNN.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small value of k may result in overfitting and increased sensitivity to noise, while a large value of k may lead to </a:t>
            </a:r>
            <a:r>
              <a:rPr lang="en-US" dirty="0" err="1"/>
              <a:t>oversmoothing</a:t>
            </a:r>
            <a:r>
              <a:rPr lang="en-US" dirty="0"/>
              <a:t> and reduced ability to capture local patterns. </a:t>
            </a:r>
            <a:endParaRPr lang="en-US" dirty="0" smtClean="0"/>
          </a:p>
          <a:p>
            <a:r>
              <a:rPr lang="en-US" dirty="0" smtClean="0"/>
              <a:t>Finding </a:t>
            </a:r>
            <a:r>
              <a:rPr lang="en-US" dirty="0"/>
              <a:t>the optimal value of k often requires experimentation and model selection techniques.</a:t>
            </a:r>
          </a:p>
        </p:txBody>
      </p:sp>
    </p:spTree>
    <p:extLst>
      <p:ext uri="{BB962C8B-B14F-4D97-AF65-F5344CB8AC3E}">
        <p14:creationId xmlns:p14="http://schemas.microsoft.com/office/powerpoint/2010/main" val="245099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87"/>
    </mc:Choice>
    <mc:Fallback xmlns="">
      <p:transition spd="slow" advTm="96687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Storage and Memory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KNN requires storing the entire training dataset in memory to calculate distances during prediction. </a:t>
            </a:r>
            <a:endParaRPr lang="en-US" sz="3200" dirty="0" smtClean="0"/>
          </a:p>
          <a:p>
            <a:r>
              <a:rPr lang="en-US" sz="3200" dirty="0" smtClean="0"/>
              <a:t>As </a:t>
            </a:r>
            <a:r>
              <a:rPr lang="en-US" sz="3200" dirty="0"/>
              <a:t>the dataset grows larger, it can consume significant memory resources. </a:t>
            </a:r>
            <a:endParaRPr lang="en-US" sz="3200" dirty="0" smtClean="0"/>
          </a:p>
          <a:p>
            <a:r>
              <a:rPr lang="en-US" sz="3200" dirty="0" smtClean="0"/>
              <a:t>Additionally</a:t>
            </a:r>
            <a:r>
              <a:rPr lang="en-US" sz="3200" dirty="0"/>
              <a:t>, the need to access the entire dataset during prediction can limit the scalability of the algorithm.</a:t>
            </a:r>
          </a:p>
        </p:txBody>
      </p:sp>
    </p:spTree>
    <p:extLst>
      <p:ext uri="{BB962C8B-B14F-4D97-AF65-F5344CB8AC3E}">
        <p14:creationId xmlns:p14="http://schemas.microsoft.com/office/powerpoint/2010/main" val="228379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91"/>
    </mc:Choice>
    <mc:Fallback xmlns="">
      <p:transition spd="slow" advTm="61591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Lack of Interpretability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KNN is often considered a "black box" algorithm, providing little insight into the underlying decision-making process.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does not provide explicit explanations or feature importance measures, which can be important in some applications where interpretability is crucial.</a:t>
            </a:r>
          </a:p>
        </p:txBody>
      </p:sp>
    </p:spTree>
    <p:extLst>
      <p:ext uri="{BB962C8B-B14F-4D97-AF65-F5344CB8AC3E}">
        <p14:creationId xmlns:p14="http://schemas.microsoft.com/office/powerpoint/2010/main" val="21223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58"/>
    </mc:Choice>
    <mc:Fallback xmlns="">
      <p:transition spd="slow" advTm="6305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Distance </a:t>
            </a:r>
            <a:r>
              <a:rPr lang="en-US" dirty="0" smtClean="0"/>
              <a:t>Measures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0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79"/>
    </mc:Choice>
    <mc:Fallback xmlns="">
      <p:transition spd="slow" advTm="11079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Manhattan </a:t>
            </a:r>
            <a:r>
              <a:rPr lang="en-US" dirty="0" smtClean="0"/>
              <a:t>distance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US" sz="3200" dirty="0"/>
              <a:t>Suppose that we have two points, </a:t>
            </a:r>
            <a:r>
              <a:rPr lang="en-US" sz="3200" b="1" i="1" dirty="0"/>
              <a:t>a</a:t>
            </a:r>
            <a:r>
              <a:rPr lang="en-US" sz="3200" dirty="0"/>
              <a:t> with feature set (x</a:t>
            </a:r>
            <a:r>
              <a:rPr lang="en-US" sz="3200" baseline="-25000" dirty="0"/>
              <a:t>1</a:t>
            </a:r>
            <a:r>
              <a:rPr lang="en-US" sz="3200" dirty="0"/>
              <a:t>,y</a:t>
            </a:r>
            <a:r>
              <a:rPr lang="en-US" sz="3200" baseline="-25000" dirty="0"/>
              <a:t>1</a:t>
            </a:r>
            <a:r>
              <a:rPr lang="en-US" sz="3200" dirty="0"/>
              <a:t>), and </a:t>
            </a:r>
            <a:r>
              <a:rPr lang="en-US" sz="3200" b="1" i="1" dirty="0"/>
              <a:t>b</a:t>
            </a:r>
            <a:r>
              <a:rPr lang="en-US" sz="3200" dirty="0"/>
              <a:t> with feature set (x</a:t>
            </a:r>
            <a:r>
              <a:rPr lang="en-US" sz="3200" baseline="-25000" dirty="0"/>
              <a:t>2</a:t>
            </a:r>
            <a:r>
              <a:rPr lang="en-US" sz="3200" dirty="0"/>
              <a:t>,y</a:t>
            </a:r>
            <a:r>
              <a:rPr lang="en-US" sz="3200" baseline="-25000" dirty="0"/>
              <a:t>2</a:t>
            </a:r>
            <a:r>
              <a:rPr lang="en-US" sz="3200" dirty="0"/>
              <a:t>). </a:t>
            </a:r>
          </a:p>
          <a:p>
            <a:endParaRPr lang="en-US" sz="3600" dirty="0"/>
          </a:p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US" sz="3200" dirty="0"/>
              <a:t>Manhattan distance =</a:t>
            </a:r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5349" y="3368843"/>
            <a:ext cx="3737514" cy="71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67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024"/>
    </mc:Choice>
    <mc:Fallback xmlns="">
      <p:transition spd="slow" advTm="209024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Let’s have the following dataset about Book rating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We would like to recommend a book to a new customer C4 who has given rates 4,2 to Book1 and Book2 respectively.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460232"/>
              </p:ext>
            </p:extLst>
          </p:nvPr>
        </p:nvGraphicFramePr>
        <p:xfrm>
          <a:off x="2889585" y="2378243"/>
          <a:ext cx="3463090" cy="1792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905">
                  <a:extLst>
                    <a:ext uri="{9D8B030D-6E8A-4147-A177-3AD203B41FA5}">
                      <a16:colId xmlns:a16="http://schemas.microsoft.com/office/drawing/2014/main" val="27801886"/>
                    </a:ext>
                  </a:extLst>
                </a:gridCol>
                <a:gridCol w="1251405">
                  <a:extLst>
                    <a:ext uri="{9D8B030D-6E8A-4147-A177-3AD203B41FA5}">
                      <a16:colId xmlns:a16="http://schemas.microsoft.com/office/drawing/2014/main" val="790331688"/>
                    </a:ext>
                  </a:extLst>
                </a:gridCol>
                <a:gridCol w="1058780">
                  <a:extLst>
                    <a:ext uri="{9D8B030D-6E8A-4147-A177-3AD203B41FA5}">
                      <a16:colId xmlns:a16="http://schemas.microsoft.com/office/drawing/2014/main" val="4226753370"/>
                    </a:ext>
                  </a:extLst>
                </a:gridCol>
              </a:tblGrid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Customer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Book 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Book 2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46612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375827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877178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386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47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69"/>
    </mc:Choice>
    <mc:Fallback xmlns="">
      <p:transition spd="slow" advTm="10316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Using </a:t>
            </a:r>
            <a:r>
              <a:rPr lang="en-US" dirty="0"/>
              <a:t>Manhattan’s distance, the distance between C4 and the rest of customers is as follows: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337334"/>
              </p:ext>
            </p:extLst>
          </p:nvPr>
        </p:nvGraphicFramePr>
        <p:xfrm>
          <a:off x="1772653" y="4693603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00120177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7065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Customer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Distance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0318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|5-4|+|5-2| = 1+3 =   4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23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|2-4| + |5-2| = 2+3 = 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222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|1-4| + |4-2|</a:t>
                      </a:r>
                      <a:r>
                        <a:rPr lang="en-US" sz="1600" baseline="0" dirty="0" smtClean="0"/>
                        <a:t> = 3+2 = 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04726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727921"/>
              </p:ext>
            </p:extLst>
          </p:nvPr>
        </p:nvGraphicFramePr>
        <p:xfrm>
          <a:off x="2825417" y="2721512"/>
          <a:ext cx="3463090" cy="1792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905">
                  <a:extLst>
                    <a:ext uri="{9D8B030D-6E8A-4147-A177-3AD203B41FA5}">
                      <a16:colId xmlns:a16="http://schemas.microsoft.com/office/drawing/2014/main" val="27801886"/>
                    </a:ext>
                  </a:extLst>
                </a:gridCol>
                <a:gridCol w="1251405">
                  <a:extLst>
                    <a:ext uri="{9D8B030D-6E8A-4147-A177-3AD203B41FA5}">
                      <a16:colId xmlns:a16="http://schemas.microsoft.com/office/drawing/2014/main" val="790331688"/>
                    </a:ext>
                  </a:extLst>
                </a:gridCol>
                <a:gridCol w="1058780">
                  <a:extLst>
                    <a:ext uri="{9D8B030D-6E8A-4147-A177-3AD203B41FA5}">
                      <a16:colId xmlns:a16="http://schemas.microsoft.com/office/drawing/2014/main" val="4226753370"/>
                    </a:ext>
                  </a:extLst>
                </a:gridCol>
              </a:tblGrid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Customer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Book 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Book 2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46612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375827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877178"/>
                  </a:ext>
                </a:extLst>
              </a:tr>
              <a:tr h="4481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386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72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19"/>
    </mc:Choice>
    <mc:Fallback xmlns="">
      <p:transition spd="slow" advTm="58219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Euclidean </a:t>
            </a:r>
            <a:r>
              <a:rPr lang="en-US" dirty="0" smtClean="0"/>
              <a:t>distance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US" dirty="0"/>
              <a:t>Suppose that we have two points, </a:t>
            </a:r>
            <a:r>
              <a:rPr lang="en-US" b="1" i="1" dirty="0"/>
              <a:t>a</a:t>
            </a:r>
            <a:r>
              <a:rPr lang="en-US" dirty="0"/>
              <a:t> with feature set (x</a:t>
            </a:r>
            <a:r>
              <a:rPr lang="en-US" baseline="-25000" dirty="0"/>
              <a:t>1</a:t>
            </a:r>
            <a:r>
              <a:rPr lang="en-US" dirty="0"/>
              <a:t>,y</a:t>
            </a:r>
            <a:r>
              <a:rPr lang="en-US" baseline="-25000" dirty="0"/>
              <a:t>1</a:t>
            </a:r>
            <a:r>
              <a:rPr lang="en-US" dirty="0"/>
              <a:t>), and </a:t>
            </a:r>
            <a:r>
              <a:rPr lang="en-US" b="1" i="1" dirty="0"/>
              <a:t>b</a:t>
            </a:r>
            <a:r>
              <a:rPr lang="en-US" dirty="0"/>
              <a:t> with feature set (x</a:t>
            </a:r>
            <a:r>
              <a:rPr lang="en-US" baseline="-25000" dirty="0"/>
              <a:t>2</a:t>
            </a:r>
            <a:r>
              <a:rPr lang="en-US" dirty="0"/>
              <a:t>,y</a:t>
            </a:r>
            <a:r>
              <a:rPr lang="en-US" baseline="-25000" dirty="0"/>
              <a:t>2</a:t>
            </a:r>
            <a:r>
              <a:rPr lang="en-US" dirty="0"/>
              <a:t>). </a:t>
            </a:r>
          </a:p>
          <a:p>
            <a:endParaRPr lang="en-US" dirty="0" smtClean="0"/>
          </a:p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US" dirty="0"/>
              <a:t>Euclidean distance </a:t>
            </a:r>
            <a:r>
              <a:rPr lang="en-US" dirty="0" smtClean="0"/>
              <a:t>= </a:t>
            </a:r>
          </a:p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endParaRPr lang="en-US" dirty="0"/>
          </a:p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US" dirty="0" smtClean="0"/>
              <a:t>Using the book rating dataset, the distance between C1, and C4 is calculated as follows:</a:t>
            </a:r>
          </a:p>
          <a:p>
            <a:pPr marL="228600" lvl="1">
              <a:spcBef>
                <a:spcPts val="1000"/>
              </a:spcBef>
              <a:buFont typeface="Wingdings" panose="05000000000000000000" pitchFamily="2" charset="2"/>
              <a:buChar char="v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6042" y="2963779"/>
            <a:ext cx="3619500" cy="7398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804" y="5170271"/>
            <a:ext cx="7022592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2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92"/>
    </mc:Choice>
    <mc:Fallback xmlns="">
      <p:transition spd="slow" advTm="92792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001000" cy="4351338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We have a dataset classified into two classes (+,-), and we need to classify a new instance </a:t>
            </a:r>
            <a:r>
              <a:rPr lang="en-US" b="1" dirty="0"/>
              <a:t>x</a:t>
            </a:r>
            <a:r>
              <a:rPr lang="en-US" dirty="0"/>
              <a:t> that has the attributes 9.1, and 11.0.</a:t>
            </a:r>
          </a:p>
          <a:p>
            <a:r>
              <a:rPr lang="en-US" dirty="0"/>
              <a:t>First: calculate the distance between the instance x, and the other instances.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Second: select the nearest 5 instances to </a:t>
            </a:r>
            <a:r>
              <a:rPr lang="en-US" b="1" dirty="0"/>
              <a:t>x</a:t>
            </a:r>
            <a:r>
              <a:rPr lang="en-US" dirty="0"/>
              <a:t> </a:t>
            </a:r>
          </a:p>
          <a:p>
            <a:r>
              <a:rPr lang="en-US" dirty="0"/>
              <a:t>Third: Count the instances according to their class, </a:t>
            </a:r>
            <a:r>
              <a:rPr lang="en-US" b="1" dirty="0"/>
              <a:t>3 (</a:t>
            </a:r>
            <a:r>
              <a:rPr lang="en-US" dirty="0"/>
              <a:t>+</a:t>
            </a:r>
            <a:r>
              <a:rPr lang="en-US" b="1" dirty="0"/>
              <a:t>)</a:t>
            </a:r>
            <a:r>
              <a:rPr lang="en-US" dirty="0"/>
              <a:t>, </a:t>
            </a:r>
            <a:r>
              <a:rPr lang="en-US" b="1" dirty="0"/>
              <a:t>2 (</a:t>
            </a:r>
            <a:r>
              <a:rPr lang="en-US" dirty="0"/>
              <a:t>–</a:t>
            </a:r>
            <a:r>
              <a:rPr lang="en-US" b="1" dirty="0"/>
              <a:t>)</a:t>
            </a:r>
            <a:r>
              <a:rPr lang="en-US" dirty="0"/>
              <a:t> </a:t>
            </a:r>
          </a:p>
          <a:p>
            <a:r>
              <a:rPr lang="en-US" dirty="0"/>
              <a:t>Since we have more votes to (</a:t>
            </a:r>
            <a:r>
              <a:rPr lang="en-US" b="1" dirty="0"/>
              <a:t>+</a:t>
            </a:r>
            <a:r>
              <a:rPr lang="en-US" dirty="0"/>
              <a:t>) class than (-) class, we classify </a:t>
            </a:r>
            <a:r>
              <a:rPr lang="en-US" b="1" dirty="0"/>
              <a:t>x</a:t>
            </a:r>
            <a:r>
              <a:rPr lang="en-US" dirty="0"/>
              <a:t> as class (</a:t>
            </a:r>
            <a:r>
              <a:rPr lang="en-US" b="1" dirty="0"/>
              <a:t>+</a:t>
            </a:r>
            <a:r>
              <a:rPr lang="en-US" dirty="0"/>
              <a:t>)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4536" y="1646238"/>
            <a:ext cx="3045540" cy="49854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648" y="2791326"/>
            <a:ext cx="4718778" cy="181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2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905"/>
    </mc:Choice>
    <mc:Fallback xmlns="">
      <p:transition spd="slow" advTm="220905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Classification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Classification algorithms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K-Nearest neighbors (KNN)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Distance measures</a:t>
            </a: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22"/>
    </mc:Choice>
    <mc:Fallback xmlns="">
      <p:transition spd="slow" advTm="44022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8"/>
    </mc:Choice>
    <mc:Fallback xmlns="">
      <p:transition spd="slow" advTm="9668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3209</TotalTime>
  <Words>1776</Words>
  <Application>Microsoft Office PowerPoint</Application>
  <PresentationFormat>Widescreen</PresentationFormat>
  <Paragraphs>218</Paragraphs>
  <Slides>45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Book Antiqua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classification</vt:lpstr>
      <vt:lpstr>classification</vt:lpstr>
      <vt:lpstr>classification</vt:lpstr>
      <vt:lpstr>classification</vt:lpstr>
      <vt:lpstr>classification</vt:lpstr>
      <vt:lpstr>Classification algorithms</vt:lpstr>
      <vt:lpstr>Logistic Regression</vt:lpstr>
      <vt:lpstr>Decision Trees</vt:lpstr>
      <vt:lpstr>Random Forest</vt:lpstr>
      <vt:lpstr>Support Vector Machines (SVM)</vt:lpstr>
      <vt:lpstr>K-Nearest Neighbors (KNN)</vt:lpstr>
      <vt:lpstr>Naive Bayes</vt:lpstr>
      <vt:lpstr>K-nearest neighbors (Knn)</vt:lpstr>
      <vt:lpstr>K-Nearest neighbors</vt:lpstr>
      <vt:lpstr>K-Nearest neighbors</vt:lpstr>
      <vt:lpstr>K-Nearest neighbors</vt:lpstr>
      <vt:lpstr>KNN algorithm</vt:lpstr>
      <vt:lpstr>Example</vt:lpstr>
      <vt:lpstr>Advantages of KNN algorithm</vt:lpstr>
      <vt:lpstr>Simplicity and Intuitiveness</vt:lpstr>
      <vt:lpstr>No Training Phase</vt:lpstr>
      <vt:lpstr>Non-parametric Nature</vt:lpstr>
      <vt:lpstr>Ability to Handle Multiclass Problems</vt:lpstr>
      <vt:lpstr>Robustness to Outliers</vt:lpstr>
      <vt:lpstr>Adaptability to Changing Data</vt:lpstr>
      <vt:lpstr>No Model Assumptions</vt:lpstr>
      <vt:lpstr>Easy Handling of Missing Data</vt:lpstr>
      <vt:lpstr>KNN disadvantages</vt:lpstr>
      <vt:lpstr>Computational Complexity</vt:lpstr>
      <vt:lpstr>Dependence on Distance Metric</vt:lpstr>
      <vt:lpstr>Curse of Dimensionality</vt:lpstr>
      <vt:lpstr>Imbalanced Class Distribution</vt:lpstr>
      <vt:lpstr>Need for Optimal Value of k</vt:lpstr>
      <vt:lpstr>Storage and Memory Requirements</vt:lpstr>
      <vt:lpstr>Lack of Interpretability</vt:lpstr>
      <vt:lpstr>Distance Measures</vt:lpstr>
      <vt:lpstr>Manhattan distance</vt:lpstr>
      <vt:lpstr>Example</vt:lpstr>
      <vt:lpstr>Example</vt:lpstr>
      <vt:lpstr>Euclidean distance</vt:lpstr>
      <vt:lpstr>Example: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212</cp:revision>
  <dcterms:created xsi:type="dcterms:W3CDTF">2023-04-29T09:08:23Z</dcterms:created>
  <dcterms:modified xsi:type="dcterms:W3CDTF">2023-11-03T12:20:40Z</dcterms:modified>
</cp:coreProperties>
</file>