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diagrams/data1.xml" ContentType="application/vnd.openxmlformats-officedocument.drawingml.diagramData+xml"/>
  <Override PartName="/ppt/slideMasters/slideMaster1.xml" ContentType="application/vnd.openxmlformats-officedocument.presentationml.slideMaster+xml"/>
  <Override PartName="/ppt/notesSlides/notesSlide2.xml" ContentType="application/vnd.openxmlformats-officedocument.presentationml.notesSlide+xml"/>
  <Override PartName="/ppt/notesSlides/notesSlide1.xml" ContentType="application/vnd.openxmlformats-officedocument.presentationml.notesSlide+xml"/>
  <Override PartName="/ppt/slideLayouts/slideLayout14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2"/>
  </p:notesMasterIdLst>
  <p:sldIdLst>
    <p:sldId id="480" r:id="rId2"/>
    <p:sldId id="398" r:id="rId3"/>
    <p:sldId id="350" r:id="rId4"/>
    <p:sldId id="351" r:id="rId5"/>
    <p:sldId id="414" r:id="rId6"/>
    <p:sldId id="357" r:id="rId7"/>
    <p:sldId id="407" r:id="rId8"/>
    <p:sldId id="418" r:id="rId9"/>
    <p:sldId id="404" r:id="rId10"/>
    <p:sldId id="415" r:id="rId11"/>
    <p:sldId id="361" r:id="rId12"/>
    <p:sldId id="400" r:id="rId13"/>
    <p:sldId id="419" r:id="rId14"/>
    <p:sldId id="401" r:id="rId15"/>
    <p:sldId id="382" r:id="rId16"/>
    <p:sldId id="383" r:id="rId17"/>
    <p:sldId id="367" r:id="rId18"/>
    <p:sldId id="413" r:id="rId19"/>
    <p:sldId id="371" r:id="rId20"/>
    <p:sldId id="372" r:id="rId21"/>
    <p:sldId id="373" r:id="rId22"/>
    <p:sldId id="420" r:id="rId23"/>
    <p:sldId id="408" r:id="rId24"/>
    <p:sldId id="495" r:id="rId25"/>
    <p:sldId id="376" r:id="rId26"/>
    <p:sldId id="409" r:id="rId27"/>
    <p:sldId id="496" r:id="rId28"/>
    <p:sldId id="379" r:id="rId29"/>
    <p:sldId id="380" r:id="rId30"/>
    <p:sldId id="410" r:id="rId31"/>
    <p:sldId id="411" r:id="rId32"/>
    <p:sldId id="384" r:id="rId33"/>
    <p:sldId id="402" r:id="rId34"/>
    <p:sldId id="386" r:id="rId35"/>
    <p:sldId id="388" r:id="rId36"/>
    <p:sldId id="391" r:id="rId37"/>
    <p:sldId id="392" r:id="rId38"/>
    <p:sldId id="395" r:id="rId39"/>
    <p:sldId id="396" r:id="rId40"/>
    <p:sldId id="349" r:id="rId4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98"/>
            <p14:sldId id="350"/>
            <p14:sldId id="351"/>
            <p14:sldId id="414"/>
            <p14:sldId id="357"/>
            <p14:sldId id="407"/>
            <p14:sldId id="418"/>
            <p14:sldId id="404"/>
            <p14:sldId id="415"/>
            <p14:sldId id="361"/>
            <p14:sldId id="400"/>
            <p14:sldId id="419"/>
            <p14:sldId id="401"/>
            <p14:sldId id="382"/>
            <p14:sldId id="383"/>
            <p14:sldId id="367"/>
            <p14:sldId id="413"/>
            <p14:sldId id="371"/>
            <p14:sldId id="372"/>
            <p14:sldId id="373"/>
            <p14:sldId id="420"/>
            <p14:sldId id="408"/>
            <p14:sldId id="495"/>
            <p14:sldId id="376"/>
            <p14:sldId id="409"/>
            <p14:sldId id="496"/>
            <p14:sldId id="379"/>
            <p14:sldId id="380"/>
            <p14:sldId id="410"/>
            <p14:sldId id="411"/>
            <p14:sldId id="384"/>
            <p14:sldId id="402"/>
            <p14:sldId id="386"/>
            <p14:sldId id="388"/>
            <p14:sldId id="391"/>
            <p14:sldId id="392"/>
            <p14:sldId id="395"/>
            <p14:sldId id="396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62" d="100"/>
          <a:sy n="62" d="100"/>
        </p:scale>
        <p:origin x="954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47" Type="http://schemas.openxmlformats.org/officeDocument/2006/relationships/customXml" Target="../customXml/item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customXml" Target="../customXml/item3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Relationship Id="rId48" Type="http://schemas.openxmlformats.org/officeDocument/2006/relationships/customXml" Target="../customXml/item2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C93E0DF-38EF-40DD-B157-01092ABE2C56}" type="doc">
      <dgm:prSet loTypeId="urn:microsoft.com/office/officeart/2005/8/layout/pyramid4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B86AB85-70D4-408B-AB31-71381D8CCE8E}">
      <dgm:prSet phldrT="[Text]" custT="1"/>
      <dgm:spPr>
        <a:solidFill>
          <a:schemeClr val="bg2">
            <a:lumMod val="75000"/>
          </a:schemeClr>
        </a:solidFill>
        <a:ln>
          <a:solidFill>
            <a:schemeClr val="tx1"/>
          </a:solidFill>
        </a:ln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en-US" sz="12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Job Shop</a:t>
          </a:r>
        </a:p>
      </dgm:t>
    </dgm:pt>
    <dgm:pt modelId="{22F319DE-EC19-4CEC-8D30-821A1C46ACB3}" type="parTrans" cxnId="{184BD51C-35E1-4A8B-8346-FC5E3C272938}">
      <dgm:prSet/>
      <dgm:spPr/>
      <dgm:t>
        <a:bodyPr/>
        <a:lstStyle/>
        <a:p>
          <a:endParaRPr lang="en-US" sz="2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C9C04B1-24B8-4BBC-BEBC-50C4504F3704}" type="sibTrans" cxnId="{184BD51C-35E1-4A8B-8346-FC5E3C272938}">
      <dgm:prSet/>
      <dgm:spPr/>
      <dgm:t>
        <a:bodyPr/>
        <a:lstStyle/>
        <a:p>
          <a:endParaRPr lang="en-US" sz="2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CF8977B-A822-459B-9015-4727B70DC2A1}">
      <dgm:prSet phldrT="[Text]" custT="1"/>
      <dgm:spPr>
        <a:solidFill>
          <a:schemeClr val="bg2">
            <a:lumMod val="75000"/>
          </a:schemeClr>
        </a:solidFill>
        <a:ln>
          <a:solidFill>
            <a:schemeClr val="tx1"/>
          </a:solidFill>
        </a:ln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en-US" sz="12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Repetitive</a:t>
          </a:r>
        </a:p>
      </dgm:t>
    </dgm:pt>
    <dgm:pt modelId="{8D6256A9-1A38-4804-BC10-06949701DCD1}" type="parTrans" cxnId="{8D302046-C3E5-48D0-88E2-BBC814FA7247}">
      <dgm:prSet/>
      <dgm:spPr/>
      <dgm:t>
        <a:bodyPr/>
        <a:lstStyle/>
        <a:p>
          <a:endParaRPr lang="en-US" sz="2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A83BF9C-3EA1-4FCF-BE4B-E0590B1FA2A6}" type="sibTrans" cxnId="{8D302046-C3E5-48D0-88E2-BBC814FA7247}">
      <dgm:prSet/>
      <dgm:spPr/>
      <dgm:t>
        <a:bodyPr/>
        <a:lstStyle/>
        <a:p>
          <a:endParaRPr lang="en-US" sz="2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09CE7CA-23AA-4485-BFD7-6EACD07BEC46}">
      <dgm:prSet phldrT="[Text]" custT="1"/>
      <dgm:spPr>
        <a:solidFill>
          <a:schemeClr val="bg2">
            <a:lumMod val="75000"/>
          </a:schemeClr>
        </a:solidFill>
        <a:ln>
          <a:solidFill>
            <a:schemeClr val="tx1"/>
          </a:solidFill>
        </a:ln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en-US" sz="12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Batch</a:t>
          </a:r>
        </a:p>
      </dgm:t>
    </dgm:pt>
    <dgm:pt modelId="{45794FA3-B2FC-46E8-B557-FCE40A841E95}" type="parTrans" cxnId="{72B9CFC7-2F44-4D37-A709-B8BC17B04818}">
      <dgm:prSet/>
      <dgm:spPr/>
      <dgm:t>
        <a:bodyPr/>
        <a:lstStyle/>
        <a:p>
          <a:endParaRPr lang="en-US" sz="2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BC0B46F-725B-4E8C-A84C-037EFBD9113E}" type="sibTrans" cxnId="{72B9CFC7-2F44-4D37-A709-B8BC17B04818}">
      <dgm:prSet/>
      <dgm:spPr/>
      <dgm:t>
        <a:bodyPr/>
        <a:lstStyle/>
        <a:p>
          <a:endParaRPr lang="en-US" sz="2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D02AD8C-F386-4782-8363-E7491EE80542}">
      <dgm:prSet phldrT="[Text]" custT="1"/>
      <dgm:spPr>
        <a:solidFill>
          <a:schemeClr val="bg2">
            <a:lumMod val="75000"/>
          </a:schemeClr>
        </a:solidFill>
        <a:ln>
          <a:solidFill>
            <a:schemeClr val="tx1"/>
          </a:solidFill>
        </a:ln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en-US" sz="12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Continuous</a:t>
          </a:r>
        </a:p>
      </dgm:t>
    </dgm:pt>
    <dgm:pt modelId="{DD8F7648-E842-4870-8721-B6ABB1DD3D58}" type="parTrans" cxnId="{FD09EE3E-2528-4362-8C3E-F30883EEE166}">
      <dgm:prSet/>
      <dgm:spPr/>
      <dgm:t>
        <a:bodyPr/>
        <a:lstStyle/>
        <a:p>
          <a:endParaRPr lang="en-US" sz="2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A4B0BF8-A744-4631-A75A-FEC01FF92FD9}" type="sibTrans" cxnId="{FD09EE3E-2528-4362-8C3E-F30883EEE166}">
      <dgm:prSet/>
      <dgm:spPr/>
      <dgm:t>
        <a:bodyPr/>
        <a:lstStyle/>
        <a:p>
          <a:endParaRPr lang="en-US" sz="2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31C5F01-9D00-42B9-9164-E00183F26B2A}" type="pres">
      <dgm:prSet presAssocID="{CC93E0DF-38EF-40DD-B157-01092ABE2C56}" presName="compositeShape" presStyleCnt="0">
        <dgm:presLayoutVars>
          <dgm:chMax val="9"/>
          <dgm:dir/>
          <dgm:resizeHandles val="exact"/>
        </dgm:presLayoutVars>
      </dgm:prSet>
      <dgm:spPr/>
    </dgm:pt>
    <dgm:pt modelId="{03C7B262-5F0E-4F46-B41F-2E01DF937736}" type="pres">
      <dgm:prSet presAssocID="{CC93E0DF-38EF-40DD-B157-01092ABE2C56}" presName="triangle1" presStyleLbl="node1" presStyleIdx="0" presStyleCnt="4" custLinFactNeighborY="4167">
        <dgm:presLayoutVars>
          <dgm:bulletEnabled val="1"/>
        </dgm:presLayoutVars>
      </dgm:prSet>
      <dgm:spPr/>
    </dgm:pt>
    <dgm:pt modelId="{B81BF705-46F4-45DB-9450-A63F1C0EA5F3}" type="pres">
      <dgm:prSet presAssocID="{CC93E0DF-38EF-40DD-B157-01092ABE2C56}" presName="triangle2" presStyleLbl="node1" presStyleIdx="1" presStyleCnt="4" custLinFactNeighborY="4167">
        <dgm:presLayoutVars>
          <dgm:bulletEnabled val="1"/>
        </dgm:presLayoutVars>
      </dgm:prSet>
      <dgm:spPr/>
    </dgm:pt>
    <dgm:pt modelId="{37893292-A489-4EE1-9B63-EC0DDFFB18F7}" type="pres">
      <dgm:prSet presAssocID="{CC93E0DF-38EF-40DD-B157-01092ABE2C56}" presName="triangle3" presStyleLbl="node1" presStyleIdx="2" presStyleCnt="4">
        <dgm:presLayoutVars>
          <dgm:bulletEnabled val="1"/>
        </dgm:presLayoutVars>
      </dgm:prSet>
      <dgm:spPr/>
    </dgm:pt>
    <dgm:pt modelId="{E33D9AB5-11D5-408B-AEFC-F5BC14AD7F12}" type="pres">
      <dgm:prSet presAssocID="{CC93E0DF-38EF-40DD-B157-01092ABE2C56}" presName="triangle4" presStyleLbl="node1" presStyleIdx="3" presStyleCnt="4">
        <dgm:presLayoutVars>
          <dgm:bulletEnabled val="1"/>
        </dgm:presLayoutVars>
      </dgm:prSet>
      <dgm:spPr/>
    </dgm:pt>
  </dgm:ptLst>
  <dgm:cxnLst>
    <dgm:cxn modelId="{184BD51C-35E1-4A8B-8346-FC5E3C272938}" srcId="{CC93E0DF-38EF-40DD-B157-01092ABE2C56}" destId="{7B86AB85-70D4-408B-AB31-71381D8CCE8E}" srcOrd="0" destOrd="0" parTransId="{22F319DE-EC19-4CEC-8D30-821A1C46ACB3}" sibTransId="{9C9C04B1-24B8-4BBC-BEBC-50C4504F3704}"/>
    <dgm:cxn modelId="{FD09EE3E-2528-4362-8C3E-F30883EEE166}" srcId="{CC93E0DF-38EF-40DD-B157-01092ABE2C56}" destId="{ED02AD8C-F386-4782-8363-E7491EE80542}" srcOrd="3" destOrd="0" parTransId="{DD8F7648-E842-4870-8721-B6ABB1DD3D58}" sibTransId="{2A4B0BF8-A744-4631-A75A-FEC01FF92FD9}"/>
    <dgm:cxn modelId="{8D302046-C3E5-48D0-88E2-BBC814FA7247}" srcId="{CC93E0DF-38EF-40DD-B157-01092ABE2C56}" destId="{2CF8977B-A822-459B-9015-4727B70DC2A1}" srcOrd="1" destOrd="0" parTransId="{8D6256A9-1A38-4804-BC10-06949701DCD1}" sibTransId="{CA83BF9C-3EA1-4FCF-BE4B-E0590B1FA2A6}"/>
    <dgm:cxn modelId="{2AF7F777-12D3-42BF-9D34-B07F24E0B67D}" type="presOf" srcId="{CC93E0DF-38EF-40DD-B157-01092ABE2C56}" destId="{031C5F01-9D00-42B9-9164-E00183F26B2A}" srcOrd="0" destOrd="0" presId="urn:microsoft.com/office/officeart/2005/8/layout/pyramid4"/>
    <dgm:cxn modelId="{679E3E7D-F67F-4A6E-BA42-5D0F80ABAC58}" type="presOf" srcId="{7B86AB85-70D4-408B-AB31-71381D8CCE8E}" destId="{03C7B262-5F0E-4F46-B41F-2E01DF937736}" srcOrd="0" destOrd="0" presId="urn:microsoft.com/office/officeart/2005/8/layout/pyramid4"/>
    <dgm:cxn modelId="{8BE5FE82-65CA-4E65-903F-E71DB2F9E6F1}" type="presOf" srcId="{709CE7CA-23AA-4485-BFD7-6EACD07BEC46}" destId="{37893292-A489-4EE1-9B63-EC0DDFFB18F7}" srcOrd="0" destOrd="0" presId="urn:microsoft.com/office/officeart/2005/8/layout/pyramid4"/>
    <dgm:cxn modelId="{01BF1C9D-3EA5-4240-993F-56AEB988E48D}" type="presOf" srcId="{2CF8977B-A822-459B-9015-4727B70DC2A1}" destId="{B81BF705-46F4-45DB-9450-A63F1C0EA5F3}" srcOrd="0" destOrd="0" presId="urn:microsoft.com/office/officeart/2005/8/layout/pyramid4"/>
    <dgm:cxn modelId="{72B9CFC7-2F44-4D37-A709-B8BC17B04818}" srcId="{CC93E0DF-38EF-40DD-B157-01092ABE2C56}" destId="{709CE7CA-23AA-4485-BFD7-6EACD07BEC46}" srcOrd="2" destOrd="0" parTransId="{45794FA3-B2FC-46E8-B557-FCE40A841E95}" sibTransId="{ABC0B46F-725B-4E8C-A84C-037EFBD9113E}"/>
    <dgm:cxn modelId="{8CCADBC7-8227-41A8-8B2F-8EEE0280D6C3}" type="presOf" srcId="{ED02AD8C-F386-4782-8363-E7491EE80542}" destId="{E33D9AB5-11D5-408B-AEFC-F5BC14AD7F12}" srcOrd="0" destOrd="0" presId="urn:microsoft.com/office/officeart/2005/8/layout/pyramid4"/>
    <dgm:cxn modelId="{4E7AA269-B3B9-419F-8F1F-4B66049BD01B}" type="presParOf" srcId="{031C5F01-9D00-42B9-9164-E00183F26B2A}" destId="{03C7B262-5F0E-4F46-B41F-2E01DF937736}" srcOrd="0" destOrd="0" presId="urn:microsoft.com/office/officeart/2005/8/layout/pyramid4"/>
    <dgm:cxn modelId="{103821CD-8D48-432F-891F-85817D158ADD}" type="presParOf" srcId="{031C5F01-9D00-42B9-9164-E00183F26B2A}" destId="{B81BF705-46F4-45DB-9450-A63F1C0EA5F3}" srcOrd="1" destOrd="0" presId="urn:microsoft.com/office/officeart/2005/8/layout/pyramid4"/>
    <dgm:cxn modelId="{35EF93F0-7382-4A61-9084-F0718534BD51}" type="presParOf" srcId="{031C5F01-9D00-42B9-9164-E00183F26B2A}" destId="{37893292-A489-4EE1-9B63-EC0DDFFB18F7}" srcOrd="2" destOrd="0" presId="urn:microsoft.com/office/officeart/2005/8/layout/pyramid4"/>
    <dgm:cxn modelId="{1617E7B1-0E8E-4F9A-AB32-8144A0929D0F}" type="presParOf" srcId="{031C5F01-9D00-42B9-9164-E00183F26B2A}" destId="{E33D9AB5-11D5-408B-AEFC-F5BC14AD7F12}" srcOrd="3" destOrd="0" presId="urn:microsoft.com/office/officeart/2005/8/layout/pyramid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3C7B262-5F0E-4F46-B41F-2E01DF937736}">
      <dsp:nvSpPr>
        <dsp:cNvPr id="0" name=""/>
        <dsp:cNvSpPr/>
      </dsp:nvSpPr>
      <dsp:spPr>
        <a:xfrm>
          <a:off x="1949786" y="62248"/>
          <a:ext cx="1493836" cy="1493836"/>
        </a:xfrm>
        <a:prstGeom prst="triangle">
          <a:avLst/>
        </a:prstGeom>
        <a:solidFill>
          <a:schemeClr val="bg2">
            <a:lumMod val="75000"/>
          </a:schemeClr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kern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Job Shop</a:t>
          </a:r>
        </a:p>
      </dsp:txBody>
      <dsp:txXfrm>
        <a:off x="2323245" y="809166"/>
        <a:ext cx="746918" cy="746918"/>
      </dsp:txXfrm>
    </dsp:sp>
    <dsp:sp modelId="{B81BF705-46F4-45DB-9450-A63F1C0EA5F3}">
      <dsp:nvSpPr>
        <dsp:cNvPr id="0" name=""/>
        <dsp:cNvSpPr/>
      </dsp:nvSpPr>
      <dsp:spPr>
        <a:xfrm>
          <a:off x="1202867" y="1493836"/>
          <a:ext cx="1493836" cy="1493836"/>
        </a:xfrm>
        <a:prstGeom prst="triangle">
          <a:avLst/>
        </a:prstGeom>
        <a:solidFill>
          <a:schemeClr val="bg2">
            <a:lumMod val="75000"/>
          </a:schemeClr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kern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Repetitive</a:t>
          </a:r>
        </a:p>
      </dsp:txBody>
      <dsp:txXfrm>
        <a:off x="1576326" y="2240754"/>
        <a:ext cx="746918" cy="746918"/>
      </dsp:txXfrm>
    </dsp:sp>
    <dsp:sp modelId="{37893292-A489-4EE1-9B63-EC0DDFFB18F7}">
      <dsp:nvSpPr>
        <dsp:cNvPr id="0" name=""/>
        <dsp:cNvSpPr/>
      </dsp:nvSpPr>
      <dsp:spPr>
        <a:xfrm rot="10800000">
          <a:off x="1949786" y="1493836"/>
          <a:ext cx="1493836" cy="1493836"/>
        </a:xfrm>
        <a:prstGeom prst="triangle">
          <a:avLst/>
        </a:prstGeom>
        <a:solidFill>
          <a:schemeClr val="bg2">
            <a:lumMod val="75000"/>
          </a:schemeClr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kern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Batch</a:t>
          </a:r>
        </a:p>
      </dsp:txBody>
      <dsp:txXfrm rot="10800000">
        <a:off x="2323245" y="1493836"/>
        <a:ext cx="746918" cy="746918"/>
      </dsp:txXfrm>
    </dsp:sp>
    <dsp:sp modelId="{E33D9AB5-11D5-408B-AEFC-F5BC14AD7F12}">
      <dsp:nvSpPr>
        <dsp:cNvPr id="0" name=""/>
        <dsp:cNvSpPr/>
      </dsp:nvSpPr>
      <dsp:spPr>
        <a:xfrm>
          <a:off x="2696704" y="1493836"/>
          <a:ext cx="1493836" cy="1493836"/>
        </a:xfrm>
        <a:prstGeom prst="triangle">
          <a:avLst/>
        </a:prstGeom>
        <a:solidFill>
          <a:schemeClr val="bg2">
            <a:lumMod val="75000"/>
          </a:schemeClr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kern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Continuous</a:t>
          </a:r>
        </a:p>
      </dsp:txBody>
      <dsp:txXfrm>
        <a:off x="3070163" y="2240754"/>
        <a:ext cx="746918" cy="74691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4">
  <dgm:title val=""/>
  <dgm:desc val=""/>
  <dgm:catLst>
    <dgm:cat type="pyramid" pri="4000"/>
    <dgm:cat type="relationship" pri="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varLst>
      <dgm:chMax val="9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4">
        <dgm:choose name="Name2">
          <dgm:if name="Name3" axis="ch" ptType="node" func="cnt" op="equ" val="1">
            <dgm:constrLst>
              <dgm:constr type="primFontSz" for="ch" ptType="node" op="equ" val="65"/>
              <dgm:constr type="t" for="ch" forName="triangle1"/>
              <dgm:constr type="l" for="ch" forName="triangle1"/>
              <dgm:constr type="h" for="ch" forName="triangle1" refType="h"/>
              <dgm:constr type="w" for="ch" forName="triangle1" refType="h"/>
            </dgm:constrLst>
          </dgm:if>
          <dgm:else name="Name4">
            <dgm:constrLst>
              <dgm:constr type="primFontSz" for="ch" ptType="node" op="equ" val="65"/>
              <dgm:constr type="t" for="ch" forName="triangle1"/>
              <dgm:constr type="l" for="ch" forName="triangle1" refType="h" fact="0.25"/>
              <dgm:constr type="h" for="ch" forName="triangle1" refType="h" fact="0.5"/>
              <dgm:constr type="w" for="ch" forName="triangle1" refType="h" fact="0.5"/>
              <dgm:constr type="t" for="ch" forName="triangle2" refType="h" fact="0.5"/>
              <dgm:constr type="l" for="ch" forName="triangle2"/>
              <dgm:constr type="h" for="ch" forName="triangle2" refType="h" fact="0.5"/>
              <dgm:constr type="w" for="ch" forName="triangle2" refType="h" fact="0.5"/>
              <dgm:constr type="t" for="ch" forName="triangle3" refType="h" fact="0.5"/>
              <dgm:constr type="l" for="ch" forName="triangle3" refType="h" fact="0.25"/>
              <dgm:constr type="h" for="ch" forName="triangle3" refType="h" fact="0.5"/>
              <dgm:constr type="w" for="ch" forName="triangle3" refType="h" fact="0.5"/>
              <dgm:constr type="t" for="ch" forName="triangle4" refType="h" fact="0.5"/>
              <dgm:constr type="l" for="ch" forName="triangle4" refType="h" fact="0.5"/>
              <dgm:constr type="h" for="ch" forName="triangle4" refType="h" fact="0.5"/>
              <dgm:constr type="w" for="ch" forName="triangle4" refType="h" fact="0.5"/>
            </dgm:constrLst>
          </dgm:else>
        </dgm:choose>
      </dgm:if>
      <dgm:else name="Name5">
        <dgm:constrLst>
          <dgm:constr type="primFontSz" for="ch" ptType="node" op="equ" val="65"/>
          <dgm:constr type="t" for="ch" forName="triangle1"/>
          <dgm:constr type="l" for="ch" forName="triangle1" refType="h" fact="0.33"/>
          <dgm:constr type="h" for="ch" forName="triangle1" refType="h" fact="0.33"/>
          <dgm:constr type="w" for="ch" forName="triangle1" refType="h" fact="0.33"/>
          <dgm:constr type="t" for="ch" forName="triangle2" refType="h" fact="0.33"/>
          <dgm:constr type="l" for="ch" forName="triangle2" refType="h" fact="0.165"/>
          <dgm:constr type="h" for="ch" forName="triangle2" refType="h" fact="0.33"/>
          <dgm:constr type="w" for="ch" forName="triangle2" refType="h" fact="0.33"/>
          <dgm:constr type="t" for="ch" forName="triangle3" refType="h" fact="0.33"/>
          <dgm:constr type="l" for="ch" forName="triangle3" refType="h" fact="0.33"/>
          <dgm:constr type="h" for="ch" forName="triangle3" refType="h" fact="0.33"/>
          <dgm:constr type="w" for="ch" forName="triangle3" refType="h" fact="0.33"/>
          <dgm:constr type="t" for="ch" forName="triangle4" refType="h" fact="0.33"/>
          <dgm:constr type="l" for="ch" forName="triangle4" refType="h" fact="0.495"/>
          <dgm:constr type="h" for="ch" forName="triangle4" refType="h" fact="0.33"/>
          <dgm:constr type="w" for="ch" forName="triangle4" refType="h" fact="0.33"/>
          <dgm:constr type="t" for="ch" forName="triangle5" refType="h" fact="0.66"/>
          <dgm:constr type="l" for="ch" forName="triangle5"/>
          <dgm:constr type="h" for="ch" forName="triangle5" refType="h" fact="0.33"/>
          <dgm:constr type="w" for="ch" forName="triangle5" refType="h" fact="0.33"/>
          <dgm:constr type="t" for="ch" forName="triangle6" refType="h" fact="0.66"/>
          <dgm:constr type="l" for="ch" forName="triangle6" refType="h" fact="0.165"/>
          <dgm:constr type="h" for="ch" forName="triangle6" refType="h" fact="0.33"/>
          <dgm:constr type="w" for="ch" forName="triangle6" refType="h" fact="0.33"/>
          <dgm:constr type="t" for="ch" forName="triangle7" refType="h" fact="0.66"/>
          <dgm:constr type="l" for="ch" forName="triangle7" refType="h" fact="0.33"/>
          <dgm:constr type="h" for="ch" forName="triangle7" refType="h" fact="0.33"/>
          <dgm:constr type="w" for="ch" forName="triangle7" refType="h" fact="0.33"/>
          <dgm:constr type="t" for="ch" forName="triangle8" refType="h" fact="0.66"/>
          <dgm:constr type="l" for="ch" forName="triangle8" refType="h" fact="0.495"/>
          <dgm:constr type="h" for="ch" forName="triangle8" refType="h" fact="0.33"/>
          <dgm:constr type="w" for="ch" forName="triangle8" refType="h" fact="0.33"/>
          <dgm:constr type="t" for="ch" forName="triangle9" refType="h" fact="0.66"/>
          <dgm:constr type="l" for="ch" forName="triangle9" refType="h" fact="0.66"/>
          <dgm:constr type="h" for="ch" forName="triangle9" refType="h" fact="0.33"/>
          <dgm:constr type="w" for="ch" forName="triangle9" refType="h" fact="0.33"/>
        </dgm:constrLst>
      </dgm:else>
    </dgm:choose>
    <dgm:ruleLst/>
    <dgm:choose name="Name6">
      <dgm:if name="Name7" axis="ch" ptType="node" func="cnt" op="gte" val="1">
        <dgm:layoutNode name="triangle1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8"/>
    </dgm:choose>
    <dgm:choose name="Name9">
      <dgm:if name="Name10" axis="ch" ptType="node" func="cnt" op="gte" val="2">
        <dgm:layoutNode name="triangle2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choose name="Name11">
            <dgm:if name="Name12" func="var" arg="dir" op="equ" val="norm">
              <dgm:presOf axis="ch desOrSelf" ptType="node node" st="2 1" cnt="1 0"/>
            </dgm:if>
            <dgm:else name="Name13">
              <dgm:presOf axis="ch desOrSelf" ptType="node node" st="4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3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rot="180" type="triangle" r:blip="">
            <dgm:adjLst/>
          </dgm:shape>
          <dgm:presOf axis="ch desOrSelf" ptType="node node" st="3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4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choose name="Name14">
            <dgm:if name="Name15" func="var" arg="dir" op="equ" val="norm">
              <dgm:presOf axis="ch desOrSelf" ptType="node node" st="4 1" cnt="1 0"/>
            </dgm:if>
            <dgm:else name="Name16">
              <dgm:presOf axis="ch desOrSelf" ptType="node node" st="2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17"/>
    </dgm:choose>
    <dgm:choose name="Name18">
      <dgm:if name="Name19" axis="ch" ptType="node" func="cnt" op="gte" val="5">
        <dgm:layoutNode name="triangle5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choose name="Name20">
            <dgm:if name="Name21" func="var" arg="dir" op="equ" val="norm">
              <dgm:presOf axis="ch desOrSelf" ptType="node node" st="5 1" cnt="1 0"/>
            </dgm:if>
            <dgm:else name="Name22">
              <dgm:presOf axis="ch desOrSelf" ptType="node node" st="9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6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rot="180" type="triangle" r:blip="">
            <dgm:adjLst/>
          </dgm:shape>
          <dgm:choose name="Name23">
            <dgm:if name="Name24" func="var" arg="dir" op="equ" val="norm">
              <dgm:presOf axis="ch desOrSelf" ptType="node node" st="6 1" cnt="1 0"/>
            </dgm:if>
            <dgm:else name="Name25">
              <dgm:presOf axis="ch desOrSelf" ptType="node node" st="8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7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presOf axis="ch desOrSelf" ptType="node node" st="7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8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rot="180" type="triangle" r:blip="">
            <dgm:adjLst/>
          </dgm:shape>
          <dgm:choose name="Name26">
            <dgm:if name="Name27" func="var" arg="dir" op="equ" val="norm">
              <dgm:presOf axis="ch desOrSelf" ptType="node node" st="8 1" cnt="1 0"/>
            </dgm:if>
            <dgm:else name="Name28">
              <dgm:presOf axis="ch desOrSelf" ptType="node node" st="6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9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choose name="Name29">
            <dgm:if name="Name30" func="var" arg="dir" op="equ" val="norm">
              <dgm:presOf axis="ch desOrSelf" ptType="node node" st="9 1" cnt="1 0"/>
            </dgm:if>
            <dgm:else name="Name31">
              <dgm:presOf axis="ch desOrSelf" ptType="node node" st="5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2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11/7/2024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99870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11/7/2024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11/7/2024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11/7/2024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11/7/2024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11/7/2024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11/7/2024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1ABA4E-CD72-497B-97AA-7213B3980F60}" type="datetimeFigureOut">
              <a:rPr lang="en-US" smtClean="0"/>
              <a:pPr/>
              <a:t>11/7/2024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 dirty="0"/>
          </a:p>
        </p:txBody>
      </p:sp>
      <p:sp>
        <p:nvSpPr>
          <p:cNvPr id="6" name="Content Placeholder 8"/>
          <p:cNvSpPr>
            <a:spLocks noGrp="1"/>
          </p:cNvSpPr>
          <p:nvPr>
            <p:ph idx="1"/>
          </p:nvPr>
        </p:nvSpPr>
        <p:spPr>
          <a:xfrm>
            <a:off x="406400" y="1524000"/>
            <a:ext cx="10972800" cy="45720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20092938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11/7/2024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7" r:id="rId13"/>
    <p:sldLayoutId id="2147483669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oleObject" Target="../embeddings/oleObject1.bin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20.wmf"/><Relationship Id="rId4" Type="http://schemas.openxmlformats.org/officeDocument/2006/relationships/oleObject" Target="../embeddings/oleObject2.bin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4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7" Type="http://schemas.openxmlformats.org/officeDocument/2006/relationships/image" Target="../media/image26.sv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5.png"/><Relationship Id="rId5" Type="http://schemas.openxmlformats.org/officeDocument/2006/relationships/image" Target="../media/image3.png"/><Relationship Id="rId4" Type="http://schemas.openxmlformats.org/officeDocument/2006/relationships/image" Target="../media/image24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96000" y="269653"/>
            <a:ext cx="5901384" cy="6175417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533110" y="5173745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Injy Nashaat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353283" y="2269507"/>
            <a:ext cx="5520678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Process Selection </a:t>
            </a:r>
          </a:p>
          <a:p>
            <a:r>
              <a:rPr lang="en-US" sz="5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and Facility Layout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21687" y="5843657"/>
            <a:ext cx="2954655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6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39926" y="647713"/>
            <a:ext cx="5619366" cy="6038301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>
              <a:lnSpc>
                <a:spcPct val="10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Process selection</a:t>
            </a:r>
          </a:p>
          <a:p>
            <a:pPr lvl="1" eaLnBrk="1" hangingPunct="1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Refers to deciding on the way production of goods or services will be organized</a:t>
            </a:r>
          </a:p>
          <a:p>
            <a:pPr lvl="1" eaLnBrk="1" hangingPunct="1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has major implications for</a:t>
            </a:r>
          </a:p>
          <a:p>
            <a:pPr lvl="2" eaLnBrk="1" hangingPunct="1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Capacity planning</a:t>
            </a:r>
          </a:p>
          <a:p>
            <a:pPr lvl="2" eaLnBrk="1" hangingPunct="1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Layout of facilities</a:t>
            </a:r>
          </a:p>
          <a:p>
            <a:pPr lvl="2" eaLnBrk="1" hangingPunct="1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Equipment</a:t>
            </a:r>
          </a:p>
          <a:p>
            <a:pPr lvl="2" eaLnBrk="1" hangingPunct="1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Design of work systems</a:t>
            </a:r>
          </a:p>
          <a:p>
            <a:pPr lvl="2" eaLnBrk="1" hangingPunct="1">
              <a:lnSpc>
                <a:spcPct val="100000"/>
              </a:lnSpc>
            </a:pP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Process Selection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2BF9484-697C-9A23-F862-037F303CB89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61874" y="3189228"/>
            <a:ext cx="4994329" cy="35033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Process Selection and System Design</a:t>
            </a:r>
          </a:p>
        </p:txBody>
      </p:sp>
      <p:grpSp>
        <p:nvGrpSpPr>
          <p:cNvPr id="2" name="Group 34"/>
          <p:cNvGrpSpPr/>
          <p:nvPr/>
        </p:nvGrpSpPr>
        <p:grpSpPr>
          <a:xfrm>
            <a:off x="1890793" y="1794738"/>
            <a:ext cx="8756542" cy="4525357"/>
            <a:chOff x="1219200" y="1824310"/>
            <a:chExt cx="6705600" cy="3230726"/>
          </a:xfr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grpSpPr>
        <p:sp>
          <p:nvSpPr>
            <p:cNvPr id="4" name="Oval 3104"/>
            <p:cNvSpPr>
              <a:spLocks noChangeArrowheads="1"/>
            </p:cNvSpPr>
            <p:nvPr/>
          </p:nvSpPr>
          <p:spPr bwMode="auto">
            <a:xfrm>
              <a:off x="3938522" y="3969424"/>
              <a:ext cx="259766" cy="519351"/>
            </a:xfrm>
            <a:prstGeom prst="ellipse">
              <a:avLst/>
            </a:prstGeom>
            <a:solidFill>
              <a:schemeClr val="bg2">
                <a:lumMod val="75000"/>
              </a:schemeClr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>
                <a:defRPr/>
              </a:pPr>
              <a:endParaRPr lang="en-US" dirty="0"/>
            </a:p>
          </p:txBody>
        </p:sp>
        <p:sp>
          <p:nvSpPr>
            <p:cNvPr id="5" name="Oval 3103"/>
            <p:cNvSpPr>
              <a:spLocks noChangeArrowheads="1"/>
            </p:cNvSpPr>
            <p:nvPr/>
          </p:nvSpPr>
          <p:spPr bwMode="auto">
            <a:xfrm>
              <a:off x="3938522" y="2035521"/>
              <a:ext cx="259766" cy="519351"/>
            </a:xfrm>
            <a:prstGeom prst="ellipse">
              <a:avLst/>
            </a:prstGeom>
            <a:solidFill>
              <a:schemeClr val="bg2">
                <a:lumMod val="75000"/>
              </a:schemeClr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>
                <a:defRPr/>
              </a:pPr>
              <a:endParaRPr lang="en-US" dirty="0"/>
            </a:p>
          </p:txBody>
        </p:sp>
        <p:grpSp>
          <p:nvGrpSpPr>
            <p:cNvPr id="3" name="Group 3086"/>
            <p:cNvGrpSpPr>
              <a:grpSpLocks/>
            </p:cNvGrpSpPr>
            <p:nvPr/>
          </p:nvGrpSpPr>
          <p:grpSpPr bwMode="auto">
            <a:xfrm>
              <a:off x="1219200" y="1945179"/>
              <a:ext cx="2163097" cy="518729"/>
              <a:chOff x="624" y="1042"/>
              <a:chExt cx="1680" cy="412"/>
            </a:xfrm>
          </p:grpSpPr>
          <p:sp>
            <p:nvSpPr>
              <p:cNvPr id="33" name="Oval 3085"/>
              <p:cNvSpPr>
                <a:spLocks noChangeArrowheads="1"/>
              </p:cNvSpPr>
              <p:nvPr/>
            </p:nvSpPr>
            <p:spPr bwMode="auto">
              <a:xfrm>
                <a:off x="624" y="1042"/>
                <a:ext cx="1680" cy="412"/>
              </a:xfrm>
              <a:prstGeom prst="ellipse">
                <a:avLst/>
              </a:prstGeom>
              <a:solidFill>
                <a:schemeClr val="bg2">
                  <a:lumMod val="75000"/>
                </a:schemeClr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anchor="ctr">
                <a:spAutoFit/>
              </a:bodyPr>
              <a:lstStyle/>
              <a:p>
                <a:pPr>
                  <a:defRPr/>
                </a:pPr>
                <a:endParaRPr lang="en-US" dirty="0"/>
              </a:p>
            </p:txBody>
          </p:sp>
          <p:sp>
            <p:nvSpPr>
              <p:cNvPr id="34" name="Text Box 3076"/>
              <p:cNvSpPr txBox="1">
                <a:spLocks noChangeArrowheads="1"/>
              </p:cNvSpPr>
              <p:nvPr/>
            </p:nvSpPr>
            <p:spPr bwMode="auto">
              <a:xfrm>
                <a:off x="960" y="1104"/>
                <a:ext cx="1068" cy="318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eaLnBrk="0" hangingPunct="0">
                  <a:defRPr/>
                </a:pPr>
                <a:r>
                  <a:rPr lang="en-US" sz="2000" b="1" dirty="0">
                    <a:latin typeface="Arial Narrow" pitchFamily="34" charset="0"/>
                  </a:rPr>
                  <a:t>Forecasting</a:t>
                </a:r>
              </a:p>
            </p:txBody>
          </p:sp>
        </p:grpSp>
        <p:grpSp>
          <p:nvGrpSpPr>
            <p:cNvPr id="6" name="Group 3087"/>
            <p:cNvGrpSpPr>
              <a:grpSpLocks/>
            </p:cNvGrpSpPr>
            <p:nvPr/>
          </p:nvGrpSpPr>
          <p:grpSpPr bwMode="auto">
            <a:xfrm>
              <a:off x="1219200" y="3079585"/>
              <a:ext cx="2163097" cy="707587"/>
              <a:chOff x="528" y="1847"/>
              <a:chExt cx="1680" cy="562"/>
            </a:xfrm>
          </p:grpSpPr>
          <p:sp>
            <p:nvSpPr>
              <p:cNvPr id="31" name="Oval 3075"/>
              <p:cNvSpPr>
                <a:spLocks noChangeArrowheads="1"/>
              </p:cNvSpPr>
              <p:nvPr/>
            </p:nvSpPr>
            <p:spPr bwMode="auto">
              <a:xfrm>
                <a:off x="528" y="1858"/>
                <a:ext cx="1680" cy="412"/>
              </a:xfrm>
              <a:prstGeom prst="ellipse">
                <a:avLst/>
              </a:prstGeom>
              <a:solidFill>
                <a:schemeClr val="bg2">
                  <a:lumMod val="75000"/>
                </a:schemeClr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anchor="ctr">
                <a:spAutoFit/>
              </a:bodyPr>
              <a:lstStyle/>
              <a:p>
                <a:pPr>
                  <a:defRPr/>
                </a:pPr>
                <a:endParaRPr lang="en-US" dirty="0"/>
              </a:p>
            </p:txBody>
          </p:sp>
          <p:sp>
            <p:nvSpPr>
              <p:cNvPr id="32" name="Text Box 3077"/>
              <p:cNvSpPr txBox="1">
                <a:spLocks noChangeArrowheads="1"/>
              </p:cNvSpPr>
              <p:nvPr/>
            </p:nvSpPr>
            <p:spPr bwMode="auto">
              <a:xfrm>
                <a:off x="762" y="1847"/>
                <a:ext cx="1314" cy="562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algn="ctr" eaLnBrk="0" hangingPunct="0">
                  <a:defRPr/>
                </a:pPr>
                <a:r>
                  <a:rPr lang="en-US" sz="2000" b="1" dirty="0">
                    <a:latin typeface="Arial Narrow" pitchFamily="34" charset="0"/>
                  </a:rPr>
                  <a:t>Product and</a:t>
                </a:r>
                <a:br>
                  <a:rPr lang="en-US" sz="2000" b="1" dirty="0">
                    <a:latin typeface="Arial Narrow" pitchFamily="34" charset="0"/>
                  </a:rPr>
                </a:br>
                <a:r>
                  <a:rPr lang="en-US" sz="2000" b="1" dirty="0">
                    <a:latin typeface="Arial Narrow" pitchFamily="34" charset="0"/>
                  </a:rPr>
                  <a:t>Service Design</a:t>
                </a:r>
              </a:p>
            </p:txBody>
          </p:sp>
        </p:grpSp>
        <p:grpSp>
          <p:nvGrpSpPr>
            <p:cNvPr id="7" name="Group 3088"/>
            <p:cNvGrpSpPr>
              <a:grpSpLocks/>
            </p:cNvGrpSpPr>
            <p:nvPr/>
          </p:nvGrpSpPr>
          <p:grpSpPr bwMode="auto">
            <a:xfrm>
              <a:off x="1219200" y="4347449"/>
              <a:ext cx="2163097" cy="707587"/>
              <a:chOff x="480" y="2758"/>
              <a:chExt cx="1680" cy="562"/>
            </a:xfrm>
          </p:grpSpPr>
          <p:sp>
            <p:nvSpPr>
              <p:cNvPr id="29" name="Oval 3084"/>
              <p:cNvSpPr>
                <a:spLocks noChangeArrowheads="1"/>
              </p:cNvSpPr>
              <p:nvPr/>
            </p:nvSpPr>
            <p:spPr bwMode="auto">
              <a:xfrm>
                <a:off x="480" y="2770"/>
                <a:ext cx="1680" cy="412"/>
              </a:xfrm>
              <a:prstGeom prst="ellipse">
                <a:avLst/>
              </a:prstGeom>
              <a:solidFill>
                <a:schemeClr val="bg2">
                  <a:lumMod val="75000"/>
                </a:schemeClr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anchor="ctr">
                <a:spAutoFit/>
              </a:bodyPr>
              <a:lstStyle/>
              <a:p>
                <a:pPr>
                  <a:defRPr/>
                </a:pPr>
                <a:endParaRPr lang="en-US" dirty="0"/>
              </a:p>
            </p:txBody>
          </p:sp>
          <p:sp>
            <p:nvSpPr>
              <p:cNvPr id="30" name="Text Box 3078"/>
              <p:cNvSpPr txBox="1">
                <a:spLocks noChangeArrowheads="1"/>
              </p:cNvSpPr>
              <p:nvPr/>
            </p:nvSpPr>
            <p:spPr bwMode="auto">
              <a:xfrm>
                <a:off x="740" y="2758"/>
                <a:ext cx="1227" cy="562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algn="ctr" eaLnBrk="0" hangingPunct="0">
                  <a:defRPr/>
                </a:pPr>
                <a:r>
                  <a:rPr lang="en-US" sz="2000" b="1" dirty="0">
                    <a:latin typeface="Arial Narrow" pitchFamily="34" charset="0"/>
                  </a:rPr>
                  <a:t>Technological</a:t>
                </a:r>
                <a:br>
                  <a:rPr lang="en-US" sz="2000" b="1" dirty="0">
                    <a:latin typeface="Arial Narrow" pitchFamily="34" charset="0"/>
                  </a:rPr>
                </a:br>
                <a:r>
                  <a:rPr lang="en-US" sz="2000" b="1" dirty="0">
                    <a:latin typeface="Arial Narrow" pitchFamily="34" charset="0"/>
                  </a:rPr>
                  <a:t>Change</a:t>
                </a:r>
              </a:p>
            </p:txBody>
          </p:sp>
        </p:grpSp>
        <p:grpSp>
          <p:nvGrpSpPr>
            <p:cNvPr id="8" name="Group 3096"/>
            <p:cNvGrpSpPr>
              <a:grpSpLocks/>
            </p:cNvGrpSpPr>
            <p:nvPr/>
          </p:nvGrpSpPr>
          <p:grpSpPr bwMode="auto">
            <a:xfrm>
              <a:off x="3814917" y="1962807"/>
              <a:ext cx="1373824" cy="2693112"/>
              <a:chOff x="2496" y="960"/>
              <a:chExt cx="1067" cy="2139"/>
            </a:xfrm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grpSpPr>
          <p:sp>
            <p:nvSpPr>
              <p:cNvPr id="26" name="Rectangle 3089"/>
              <p:cNvSpPr>
                <a:spLocks noChangeArrowheads="1"/>
              </p:cNvSpPr>
              <p:nvPr/>
            </p:nvSpPr>
            <p:spPr bwMode="auto">
              <a:xfrm>
                <a:off x="2496" y="1893"/>
                <a:ext cx="143" cy="293"/>
              </a:xfrm>
              <a:prstGeom prst="rect">
                <a:avLst/>
              </a:prstGeom>
              <a:noFill/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pPr>
                  <a:defRPr/>
                </a:pPr>
                <a:endParaRPr lang="en-US" dirty="0"/>
              </a:p>
            </p:txBody>
          </p:sp>
          <p:sp>
            <p:nvSpPr>
              <p:cNvPr id="27" name="Text Box 3079"/>
              <p:cNvSpPr txBox="1">
                <a:spLocks noChangeArrowheads="1"/>
              </p:cNvSpPr>
              <p:nvPr/>
            </p:nvSpPr>
            <p:spPr bwMode="auto">
              <a:xfrm>
                <a:off x="2682" y="960"/>
                <a:ext cx="832" cy="562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algn="ctr" eaLnBrk="0" hangingPunct="0">
                  <a:defRPr/>
                </a:pPr>
                <a:r>
                  <a:rPr lang="en-US" sz="2000" b="1" dirty="0">
                    <a:latin typeface="Arial Narrow" pitchFamily="34" charset="0"/>
                  </a:rPr>
                  <a:t>Capacity</a:t>
                </a:r>
                <a:br>
                  <a:rPr lang="en-US" sz="2000" b="1" dirty="0">
                    <a:latin typeface="Arial Narrow" pitchFamily="34" charset="0"/>
                  </a:rPr>
                </a:br>
                <a:r>
                  <a:rPr lang="en-US" sz="2000" b="1" dirty="0">
                    <a:latin typeface="Arial Narrow" pitchFamily="34" charset="0"/>
                  </a:rPr>
                  <a:t>Planning</a:t>
                </a:r>
              </a:p>
            </p:txBody>
          </p:sp>
          <p:sp>
            <p:nvSpPr>
              <p:cNvPr id="28" name="Text Box 3080"/>
              <p:cNvSpPr txBox="1">
                <a:spLocks noChangeArrowheads="1"/>
              </p:cNvSpPr>
              <p:nvPr/>
            </p:nvSpPr>
            <p:spPr bwMode="auto">
              <a:xfrm>
                <a:off x="2694" y="2537"/>
                <a:ext cx="869" cy="562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algn="ctr" eaLnBrk="0" hangingPunct="0">
                  <a:defRPr/>
                </a:pPr>
                <a:r>
                  <a:rPr lang="en-US" sz="2000" b="1" dirty="0">
                    <a:latin typeface="Arial Narrow" pitchFamily="34" charset="0"/>
                  </a:rPr>
                  <a:t>Process</a:t>
                </a:r>
                <a:br>
                  <a:rPr lang="en-US" sz="2000" b="1" dirty="0">
                    <a:latin typeface="Arial Narrow" pitchFamily="34" charset="0"/>
                  </a:rPr>
                </a:br>
                <a:r>
                  <a:rPr lang="en-US" sz="2000" b="1" dirty="0">
                    <a:latin typeface="Arial Narrow" pitchFamily="34" charset="0"/>
                  </a:rPr>
                  <a:t>Selection</a:t>
                </a:r>
              </a:p>
            </p:txBody>
          </p:sp>
        </p:grpSp>
        <p:grpSp>
          <p:nvGrpSpPr>
            <p:cNvPr id="9" name="Group 3091"/>
            <p:cNvGrpSpPr>
              <a:grpSpLocks/>
            </p:cNvGrpSpPr>
            <p:nvPr/>
          </p:nvGrpSpPr>
          <p:grpSpPr bwMode="auto">
            <a:xfrm>
              <a:off x="5761703" y="1824310"/>
              <a:ext cx="2163097" cy="742840"/>
              <a:chOff x="3888" y="850"/>
              <a:chExt cx="1680" cy="590"/>
            </a:xfrm>
          </p:grpSpPr>
          <p:sp>
            <p:nvSpPr>
              <p:cNvPr id="24" name="Oval 3090"/>
              <p:cNvSpPr>
                <a:spLocks noChangeArrowheads="1"/>
              </p:cNvSpPr>
              <p:nvPr/>
            </p:nvSpPr>
            <p:spPr bwMode="auto">
              <a:xfrm>
                <a:off x="3888" y="850"/>
                <a:ext cx="1680" cy="412"/>
              </a:xfrm>
              <a:prstGeom prst="ellipse">
                <a:avLst/>
              </a:prstGeom>
              <a:solidFill>
                <a:schemeClr val="bg2">
                  <a:lumMod val="75000"/>
                </a:schemeClr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anchor="ctr">
                <a:spAutoFit/>
              </a:bodyPr>
              <a:lstStyle/>
              <a:p>
                <a:pPr>
                  <a:defRPr/>
                </a:pPr>
                <a:endParaRPr lang="en-US" dirty="0"/>
              </a:p>
            </p:txBody>
          </p:sp>
          <p:sp>
            <p:nvSpPr>
              <p:cNvPr id="25" name="Text Box 3081"/>
              <p:cNvSpPr txBox="1">
                <a:spLocks noChangeArrowheads="1"/>
              </p:cNvSpPr>
              <p:nvPr/>
            </p:nvSpPr>
            <p:spPr bwMode="auto">
              <a:xfrm>
                <a:off x="4165" y="878"/>
                <a:ext cx="1176" cy="562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algn="ctr" eaLnBrk="0" hangingPunct="0">
                  <a:defRPr/>
                </a:pPr>
                <a:r>
                  <a:rPr lang="en-US" sz="2000" b="1" dirty="0">
                    <a:latin typeface="Arial Narrow" pitchFamily="34" charset="0"/>
                  </a:rPr>
                  <a:t>Facilities and</a:t>
                </a:r>
                <a:br>
                  <a:rPr lang="en-US" sz="2000" b="1" dirty="0">
                    <a:latin typeface="Arial Narrow" pitchFamily="34" charset="0"/>
                  </a:rPr>
                </a:br>
                <a:r>
                  <a:rPr lang="en-US" sz="2000" b="1" dirty="0">
                    <a:latin typeface="Arial Narrow" pitchFamily="34" charset="0"/>
                  </a:rPr>
                  <a:t>Equipment</a:t>
                </a:r>
              </a:p>
            </p:txBody>
          </p:sp>
        </p:grpSp>
        <p:grpSp>
          <p:nvGrpSpPr>
            <p:cNvPr id="10" name="Group 3093"/>
            <p:cNvGrpSpPr>
              <a:grpSpLocks/>
            </p:cNvGrpSpPr>
            <p:nvPr/>
          </p:nvGrpSpPr>
          <p:grpSpPr bwMode="auto">
            <a:xfrm>
              <a:off x="5730802" y="3032999"/>
              <a:ext cx="2163097" cy="518729"/>
              <a:chOff x="3600" y="1714"/>
              <a:chExt cx="1680" cy="412"/>
            </a:xfrm>
          </p:grpSpPr>
          <p:sp>
            <p:nvSpPr>
              <p:cNvPr id="22" name="Oval 3092"/>
              <p:cNvSpPr>
                <a:spLocks noChangeArrowheads="1"/>
              </p:cNvSpPr>
              <p:nvPr/>
            </p:nvSpPr>
            <p:spPr bwMode="auto">
              <a:xfrm>
                <a:off x="3600" y="1714"/>
                <a:ext cx="1680" cy="412"/>
              </a:xfrm>
              <a:prstGeom prst="ellipse">
                <a:avLst/>
              </a:prstGeom>
              <a:solidFill>
                <a:schemeClr val="bg2">
                  <a:lumMod val="75000"/>
                </a:schemeClr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anchor="ctr">
                <a:spAutoFit/>
              </a:bodyPr>
              <a:lstStyle/>
              <a:p>
                <a:pPr>
                  <a:defRPr/>
                </a:pPr>
                <a:endParaRPr lang="en-US" dirty="0"/>
              </a:p>
            </p:txBody>
          </p:sp>
          <p:sp>
            <p:nvSpPr>
              <p:cNvPr id="23" name="Text Box 3082"/>
              <p:cNvSpPr txBox="1">
                <a:spLocks noChangeArrowheads="1"/>
              </p:cNvSpPr>
              <p:nvPr/>
            </p:nvSpPr>
            <p:spPr bwMode="auto">
              <a:xfrm>
                <a:off x="4118" y="1751"/>
                <a:ext cx="679" cy="318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eaLnBrk="0" hangingPunct="0">
                  <a:defRPr/>
                </a:pPr>
                <a:r>
                  <a:rPr lang="en-US" sz="2000" b="1" dirty="0">
                    <a:latin typeface="Arial Narrow" pitchFamily="34" charset="0"/>
                  </a:rPr>
                  <a:t>Layout</a:t>
                </a:r>
              </a:p>
            </p:txBody>
          </p:sp>
        </p:grpSp>
        <p:grpSp>
          <p:nvGrpSpPr>
            <p:cNvPr id="11" name="Group 3095"/>
            <p:cNvGrpSpPr>
              <a:grpSpLocks/>
            </p:cNvGrpSpPr>
            <p:nvPr/>
          </p:nvGrpSpPr>
          <p:grpSpPr bwMode="auto">
            <a:xfrm>
              <a:off x="5761703" y="4268130"/>
              <a:ext cx="2163097" cy="707587"/>
              <a:chOff x="3648" y="2551"/>
              <a:chExt cx="1680" cy="562"/>
            </a:xfrm>
          </p:grpSpPr>
          <p:sp>
            <p:nvSpPr>
              <p:cNvPr id="20" name="Oval 3094"/>
              <p:cNvSpPr>
                <a:spLocks noChangeArrowheads="1"/>
              </p:cNvSpPr>
              <p:nvPr/>
            </p:nvSpPr>
            <p:spPr bwMode="auto">
              <a:xfrm>
                <a:off x="3648" y="2578"/>
                <a:ext cx="1680" cy="412"/>
              </a:xfrm>
              <a:prstGeom prst="ellipse">
                <a:avLst/>
              </a:prstGeom>
              <a:solidFill>
                <a:schemeClr val="bg2">
                  <a:lumMod val="75000"/>
                </a:schemeClr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anchor="ctr">
                <a:spAutoFit/>
              </a:bodyPr>
              <a:lstStyle/>
              <a:p>
                <a:pPr>
                  <a:defRPr/>
                </a:pPr>
                <a:endParaRPr lang="en-US" dirty="0"/>
              </a:p>
            </p:txBody>
          </p:sp>
          <p:sp>
            <p:nvSpPr>
              <p:cNvPr id="21" name="Text Box 3083"/>
              <p:cNvSpPr txBox="1">
                <a:spLocks noChangeArrowheads="1"/>
              </p:cNvSpPr>
              <p:nvPr/>
            </p:nvSpPr>
            <p:spPr bwMode="auto">
              <a:xfrm>
                <a:off x="4170" y="2551"/>
                <a:ext cx="687" cy="562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algn="ctr" eaLnBrk="0" hangingPunct="0">
                  <a:defRPr/>
                </a:pPr>
                <a:r>
                  <a:rPr lang="en-US" sz="2000" b="1" dirty="0">
                    <a:latin typeface="Arial Narrow" pitchFamily="34" charset="0"/>
                  </a:rPr>
                  <a:t>Work</a:t>
                </a:r>
                <a:br>
                  <a:rPr lang="en-US" sz="2000" b="1" dirty="0">
                    <a:latin typeface="Arial Narrow" pitchFamily="34" charset="0"/>
                  </a:rPr>
                </a:br>
                <a:r>
                  <a:rPr lang="en-US" sz="2000" b="1" dirty="0">
                    <a:latin typeface="Arial Narrow" pitchFamily="34" charset="0"/>
                  </a:rPr>
                  <a:t>Design</a:t>
                </a:r>
              </a:p>
            </p:txBody>
          </p:sp>
        </p:grpSp>
        <p:sp>
          <p:nvSpPr>
            <p:cNvPr id="13" name="Line 3097"/>
            <p:cNvSpPr>
              <a:spLocks noChangeShapeType="1"/>
            </p:cNvSpPr>
            <p:nvPr/>
          </p:nvSpPr>
          <p:spPr bwMode="auto">
            <a:xfrm>
              <a:off x="3382297" y="2204545"/>
              <a:ext cx="432619" cy="423041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 wrap="none">
              <a:spAutoFit/>
            </a:bodyPr>
            <a:lstStyle/>
            <a:p>
              <a:pPr>
                <a:defRPr/>
              </a:pPr>
              <a:endParaRPr lang="en-US" dirty="0"/>
            </a:p>
          </p:txBody>
        </p:sp>
        <p:sp>
          <p:nvSpPr>
            <p:cNvPr id="14" name="Line 3098"/>
            <p:cNvSpPr>
              <a:spLocks noChangeShapeType="1"/>
            </p:cNvSpPr>
            <p:nvPr/>
          </p:nvSpPr>
          <p:spPr bwMode="auto">
            <a:xfrm>
              <a:off x="3382297" y="3352800"/>
              <a:ext cx="432619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 wrap="none">
              <a:spAutoFit/>
            </a:bodyPr>
            <a:lstStyle/>
            <a:p>
              <a:pPr>
                <a:defRPr/>
              </a:pPr>
              <a:endParaRPr lang="en-US" dirty="0"/>
            </a:p>
          </p:txBody>
        </p:sp>
        <p:sp>
          <p:nvSpPr>
            <p:cNvPr id="15" name="Line 3099"/>
            <p:cNvSpPr>
              <a:spLocks noChangeShapeType="1"/>
            </p:cNvSpPr>
            <p:nvPr/>
          </p:nvSpPr>
          <p:spPr bwMode="auto">
            <a:xfrm flipV="1">
              <a:off x="3320494" y="4017579"/>
              <a:ext cx="494422" cy="48347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 wrap="none">
              <a:spAutoFit/>
            </a:bodyPr>
            <a:lstStyle/>
            <a:p>
              <a:pPr>
                <a:defRPr/>
              </a:pPr>
              <a:endParaRPr lang="en-US" dirty="0"/>
            </a:p>
          </p:txBody>
        </p:sp>
        <p:sp>
          <p:nvSpPr>
            <p:cNvPr id="16" name="Line 3100"/>
            <p:cNvSpPr>
              <a:spLocks noChangeShapeType="1"/>
            </p:cNvSpPr>
            <p:nvPr/>
          </p:nvSpPr>
          <p:spPr bwMode="auto">
            <a:xfrm flipV="1">
              <a:off x="5298182" y="2264979"/>
              <a:ext cx="494422" cy="24173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>
              <a:spAutoFit/>
            </a:bodyPr>
            <a:lstStyle/>
            <a:p>
              <a:pPr>
                <a:defRPr/>
              </a:pPr>
              <a:endParaRPr lang="en-US" dirty="0"/>
            </a:p>
          </p:txBody>
        </p:sp>
        <p:sp>
          <p:nvSpPr>
            <p:cNvPr id="17" name="Line 3101"/>
            <p:cNvSpPr>
              <a:spLocks noChangeShapeType="1"/>
            </p:cNvSpPr>
            <p:nvPr/>
          </p:nvSpPr>
          <p:spPr bwMode="auto">
            <a:xfrm>
              <a:off x="5298182" y="3292366"/>
              <a:ext cx="432619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 wrap="none">
              <a:spAutoFit/>
            </a:bodyPr>
            <a:lstStyle/>
            <a:p>
              <a:pPr>
                <a:defRPr/>
              </a:pPr>
              <a:endParaRPr lang="en-US" dirty="0"/>
            </a:p>
          </p:txBody>
        </p:sp>
        <p:sp>
          <p:nvSpPr>
            <p:cNvPr id="18" name="Line 3102"/>
            <p:cNvSpPr>
              <a:spLocks noChangeShapeType="1"/>
            </p:cNvSpPr>
            <p:nvPr/>
          </p:nvSpPr>
          <p:spPr bwMode="auto">
            <a:xfrm>
              <a:off x="5298182" y="4078014"/>
              <a:ext cx="494422" cy="362607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>
              <a:spAutoFit/>
            </a:bodyPr>
            <a:lstStyle/>
            <a:p>
              <a:pPr>
                <a:defRPr/>
              </a:pPr>
              <a:endParaRPr lang="en-US" dirty="0"/>
            </a:p>
          </p:txBody>
        </p:sp>
        <p:sp>
          <p:nvSpPr>
            <p:cNvPr id="19" name="AutoShape 3105"/>
            <p:cNvSpPr>
              <a:spLocks noChangeArrowheads="1"/>
            </p:cNvSpPr>
            <p:nvPr/>
          </p:nvSpPr>
          <p:spPr bwMode="auto">
            <a:xfrm>
              <a:off x="4432944" y="2964968"/>
              <a:ext cx="366960" cy="594360"/>
            </a:xfrm>
            <a:prstGeom prst="upDownArrow">
              <a:avLst>
                <a:gd name="adj1" fmla="val 50000"/>
                <a:gd name="adj2" fmla="val 68000"/>
              </a:avLst>
            </a:prstGeom>
            <a:solidFill>
              <a:schemeClr val="bg2">
                <a:lumMod val="75000"/>
              </a:schemeClr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>
                <a:defRPr/>
              </a:pPr>
              <a:endParaRPr lang="en-US" dirty="0"/>
            </a:p>
          </p:txBody>
        </p:sp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eaLnBrk="1" hangingPunct="1">
              <a:lnSpc>
                <a:spcPct val="10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Key aspects of process strategy:</a:t>
            </a:r>
          </a:p>
          <a:p>
            <a:pPr lvl="1" eaLnBrk="1" hangingPunct="1">
              <a:lnSpc>
                <a:spcPct val="100000"/>
              </a:lnSpc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Capital intensity</a:t>
            </a:r>
          </a:p>
          <a:p>
            <a:pPr lvl="2" eaLnBrk="1" hangingPunct="1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mix of equipment and labor that will be used by the organization</a:t>
            </a:r>
          </a:p>
          <a:p>
            <a:pPr lvl="1" eaLnBrk="1" hangingPunct="1">
              <a:lnSpc>
                <a:spcPct val="100000"/>
              </a:lnSpc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Process flexibility</a:t>
            </a:r>
          </a:p>
          <a:p>
            <a:pPr lvl="2" eaLnBrk="1" hangingPunct="1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degree to which the system can be adjusted to changes in requirements due to such factors as</a:t>
            </a:r>
          </a:p>
          <a:p>
            <a:pPr lvl="3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Product processing and service design changes</a:t>
            </a:r>
          </a:p>
          <a:p>
            <a:pPr lvl="3" eaLnBrk="1" hangingPunct="1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Volume changes</a:t>
            </a:r>
          </a:p>
          <a:p>
            <a:pPr lvl="3" eaLnBrk="1" hangingPunct="1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Changes in technology</a:t>
            </a:r>
          </a:p>
        </p:txBody>
      </p:sp>
      <p:sp>
        <p:nvSpPr>
          <p:cNvPr id="1433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Process Strategy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Two key questions in process selection:</a:t>
            </a:r>
          </a:p>
          <a:p>
            <a:pPr marL="514350" indent="-514350">
              <a:buFontTx/>
              <a:buAutoNum type="arabicPeriod"/>
            </a:pPr>
            <a:r>
              <a:rPr lang="en-US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How much variety will the process need to be able to handle?</a:t>
            </a:r>
          </a:p>
          <a:p>
            <a:pPr marL="514350" indent="-514350">
              <a:buFontTx/>
              <a:buAutoNum type="arabicPeriod"/>
            </a:pPr>
            <a:r>
              <a:rPr lang="en-US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How much volume will the process need to be able to handle?</a:t>
            </a:r>
          </a:p>
        </p:txBody>
      </p:sp>
      <p:sp>
        <p:nvSpPr>
          <p:cNvPr id="1945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Process Selection (cont.)</a:t>
            </a:r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sz="half" idx="4294967295"/>
            <p:extLst>
              <p:ext uri="{D42A27DB-BD31-4B8C-83A1-F6EECF244321}">
                <p14:modId xmlns:p14="http://schemas.microsoft.com/office/powerpoint/2010/main" val="1815797483"/>
              </p:ext>
            </p:extLst>
          </p:nvPr>
        </p:nvGraphicFramePr>
        <p:xfrm>
          <a:off x="3192651" y="3505201"/>
          <a:ext cx="5393410" cy="298767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9948250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77505504"/>
              </p:ext>
            </p:extLst>
          </p:nvPr>
        </p:nvGraphicFramePr>
        <p:xfrm>
          <a:off x="697424" y="1690688"/>
          <a:ext cx="10011906" cy="4827231"/>
        </p:xfrm>
        <a:graphic>
          <a:graphicData uri="http://schemas.openxmlformats.org/drawingml/2006/table">
            <a:tbl>
              <a:tblPr firstRow="1" bandRow="1">
                <a:tableStyleId>{C083E6E3-FA7D-4D7B-A595-EF9225AFEA82}</a:tableStyleId>
              </a:tblPr>
              <a:tblGrid>
                <a:gridCol w="16937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2068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3249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3249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03249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986751">
                <a:tc>
                  <a:txBody>
                    <a:bodyPr/>
                    <a:lstStyle/>
                    <a:p>
                      <a:pPr algn="ctr"/>
                      <a:endParaRPr lang="en-US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Job Shop</a:t>
                      </a: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Batch</a:t>
                      </a: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Repetitive/</a:t>
                      </a:r>
                    </a:p>
                    <a:p>
                      <a:pPr algn="ctr"/>
                      <a:r>
                        <a:rPr lang="en-US" sz="18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Assembly</a:t>
                      </a: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Continuous</a:t>
                      </a:r>
                    </a:p>
                  </a:txBody>
                  <a:tcPr anchor="b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84101"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Description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Customized</a:t>
                      </a:r>
                    </a:p>
                    <a:p>
                      <a:pPr marL="285750" lvl="1" indent="0" algn="ctr"/>
                      <a:r>
                        <a:rPr lang="en-US" sz="1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goods or</a:t>
                      </a:r>
                    </a:p>
                    <a:p>
                      <a:pPr marL="285750" lvl="1" indent="0" algn="ctr"/>
                      <a:r>
                        <a:rPr lang="en-US" sz="1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services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Semi-</a:t>
                      </a:r>
                    </a:p>
                    <a:p>
                      <a:pPr marL="225425" lvl="1" indent="0" algn="ctr"/>
                      <a:r>
                        <a:rPr lang="en-US" sz="1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standardized</a:t>
                      </a:r>
                    </a:p>
                    <a:p>
                      <a:pPr marL="225425" lvl="1" indent="0" algn="ctr"/>
                      <a:r>
                        <a:rPr lang="en-US" sz="1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goods or </a:t>
                      </a:r>
                    </a:p>
                    <a:p>
                      <a:pPr marL="225425" lvl="1" indent="0" algn="ctr"/>
                      <a:r>
                        <a:rPr lang="en-US" sz="1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services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Standardized</a:t>
                      </a:r>
                    </a:p>
                    <a:p>
                      <a:pPr marL="225425" lvl="1" indent="0" algn="ctr"/>
                      <a:r>
                        <a:rPr lang="en-US" sz="1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goods or</a:t>
                      </a:r>
                    </a:p>
                    <a:p>
                      <a:pPr marL="225425" lvl="1" indent="0" algn="ctr"/>
                      <a:r>
                        <a:rPr lang="en-US" sz="1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services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Highly standardized</a:t>
                      </a:r>
                    </a:p>
                    <a:p>
                      <a:pPr marL="225425" lvl="1" indent="0" algn="ctr"/>
                      <a:r>
                        <a:rPr lang="en-US" sz="1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Goods</a:t>
                      </a:r>
                      <a:r>
                        <a:rPr lang="en-US" sz="1800" baseline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or services</a:t>
                      </a:r>
                      <a:endParaRPr lang="en-US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84101"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Advantages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Able to handle</a:t>
                      </a:r>
                      <a:r>
                        <a:rPr lang="en-US" sz="1800" baseline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a </a:t>
                      </a:r>
                    </a:p>
                    <a:p>
                      <a:pPr marL="457200" lvl="1" indent="-171450" algn="ctr"/>
                      <a:r>
                        <a:rPr lang="en-US" sz="1800" baseline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wide variety </a:t>
                      </a:r>
                    </a:p>
                    <a:p>
                      <a:pPr marL="457200" lvl="1" indent="-171450" algn="ctr"/>
                      <a:r>
                        <a:rPr lang="en-US" sz="1800" baseline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of work</a:t>
                      </a:r>
                      <a:endParaRPr lang="en-US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ctr"/>
                      <a:r>
                        <a:rPr lang="en-US" sz="1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Flexibility; easy</a:t>
                      </a:r>
                      <a:r>
                        <a:rPr lang="en-US" sz="1800" baseline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 marL="225425" lvl="1" indent="0" algn="ctr"/>
                      <a:r>
                        <a:rPr lang="en-US" sz="1800" baseline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 add or change products or services</a:t>
                      </a:r>
                      <a:endParaRPr lang="en-US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Low</a:t>
                      </a:r>
                      <a:r>
                        <a:rPr lang="en-US" sz="1800" baseline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unit </a:t>
                      </a:r>
                    </a:p>
                    <a:p>
                      <a:pPr marL="225425" lvl="1" indent="0" algn="ctr"/>
                      <a:r>
                        <a:rPr lang="en-US" sz="1800" baseline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cost, high volume, efficient</a:t>
                      </a:r>
                      <a:endParaRPr lang="en-US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ctr"/>
                      <a:r>
                        <a:rPr lang="en-US" sz="1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Very</a:t>
                      </a:r>
                      <a:r>
                        <a:rPr lang="en-US" sz="1800" baseline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efficient, very </a:t>
                      </a:r>
                    </a:p>
                    <a:p>
                      <a:pPr marL="0" indent="225425" algn="ctr"/>
                      <a:r>
                        <a:rPr lang="en-US" sz="1800" baseline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high volume</a:t>
                      </a:r>
                      <a:endParaRPr lang="en-US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447234"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Disadvantages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1800" kern="1200" baseline="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Slow, high cost</a:t>
                      </a:r>
                    </a:p>
                    <a:p>
                      <a:pPr marL="457200" lvl="1" indent="-171450" algn="ctr"/>
                      <a:r>
                        <a:rPr kumimoji="0" lang="en-US" sz="1800" kern="1200" baseline="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per unit,</a:t>
                      </a:r>
                    </a:p>
                    <a:p>
                      <a:pPr marL="457200" lvl="1" indent="-171450" algn="ctr"/>
                      <a:r>
                        <a:rPr kumimoji="0" lang="en-US" sz="1800" kern="1200" baseline="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complex</a:t>
                      </a:r>
                    </a:p>
                    <a:p>
                      <a:pPr marL="457200" lvl="1" indent="-171450" algn="ctr"/>
                      <a:r>
                        <a:rPr kumimoji="0" lang="en-US" sz="1800" kern="1200" baseline="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planning and</a:t>
                      </a:r>
                    </a:p>
                    <a:p>
                      <a:pPr marL="457200" lvl="1" indent="-171450" algn="ctr"/>
                      <a:r>
                        <a:rPr kumimoji="0" lang="en-US" sz="1800" kern="1200" baseline="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scheduling</a:t>
                      </a:r>
                      <a:endParaRPr lang="en-US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1800" kern="1200" baseline="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Moderate cost</a:t>
                      </a:r>
                    </a:p>
                    <a:p>
                      <a:pPr marL="225425" indent="0" algn="ctr"/>
                      <a:r>
                        <a:rPr kumimoji="0" lang="en-US" sz="1800" kern="1200" baseline="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per unit,</a:t>
                      </a:r>
                    </a:p>
                    <a:p>
                      <a:pPr marL="225425" indent="0" algn="ctr"/>
                      <a:r>
                        <a:rPr kumimoji="0" lang="en-US" sz="1800" kern="1200" baseline="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moderate</a:t>
                      </a:r>
                    </a:p>
                    <a:p>
                      <a:pPr marL="225425" indent="0" algn="ctr"/>
                      <a:r>
                        <a:rPr kumimoji="0" lang="en-US" sz="1800" kern="1200" baseline="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scheduling</a:t>
                      </a:r>
                    </a:p>
                    <a:p>
                      <a:pPr marL="225425" indent="0" algn="ctr"/>
                      <a:r>
                        <a:rPr kumimoji="0" lang="en-US" sz="1800" kern="1200" baseline="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complexity</a:t>
                      </a:r>
                      <a:endParaRPr lang="en-US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Low flexibility,</a:t>
                      </a:r>
                    </a:p>
                    <a:p>
                      <a:pPr marL="225425" indent="0" algn="ctr"/>
                      <a:r>
                        <a:rPr lang="en-US" sz="1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high cost of downtime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Very rigid, lack of </a:t>
                      </a:r>
                    </a:p>
                    <a:p>
                      <a:pPr marL="225425" indent="0" algn="ctr"/>
                      <a:r>
                        <a:rPr lang="en-US" sz="1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variety, costly</a:t>
                      </a:r>
                      <a:r>
                        <a:rPr lang="en-US" sz="1800" baseline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to change, very high cost of downtime</a:t>
                      </a:r>
                      <a:endParaRPr lang="en-US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20482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Types of Processing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Sustainable Production of </a:t>
            </a:r>
            <a:br>
              <a:rPr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Goods and Services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2035444"/>
            <a:ext cx="10972800" cy="4572000"/>
          </a:xfrm>
        </p:spPr>
        <p:txBody>
          <a:bodyPr>
            <a:normAutofit fontScale="92500" lnSpcReduction="20000"/>
          </a:bodyPr>
          <a:lstStyle/>
          <a:p>
            <a:pPr algn="just">
              <a:lnSpc>
                <a:spcPct val="150000"/>
              </a:lnSpc>
            </a:pPr>
            <a:r>
              <a:rPr lang="en-US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There is increasing pressure for organizations to operate sustainable production processes</a:t>
            </a:r>
          </a:p>
          <a:p>
            <a:pPr algn="just">
              <a:lnSpc>
                <a:spcPct val="150000"/>
              </a:lnSpc>
            </a:pPr>
            <a:r>
              <a:rPr lang="en-US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According to the Lowell Center for Sustainable Production:</a:t>
            </a:r>
          </a:p>
          <a:p>
            <a:pPr lvl="1" algn="just">
              <a:lnSpc>
                <a:spcPct val="15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“Sustainable Production is the creation of goods and services using processes and systems that are: non-polluting; conserving of energy and natural resources; economically efficient; safe and healthful for workers, communities, and consumers; and socially and creatively rewarding for all working people.”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Sustainable Production of </a:t>
            </a:r>
            <a:br>
              <a:rPr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Goods and Services</a:t>
            </a: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(cont.)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7312" y="2467806"/>
            <a:ext cx="11495868" cy="312420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Reduce/recycle waste and ecologically incompatible parts and byproducts</a:t>
            </a:r>
          </a:p>
          <a:p>
            <a:pPr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Eliminate hazardous chemicals/physical agents</a:t>
            </a:r>
          </a:p>
          <a:p>
            <a:pPr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Conserve energy and materials</a:t>
            </a:r>
          </a:p>
          <a:p>
            <a:pPr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Redesign workspace to minimize hazards to the workers and the environment</a:t>
            </a:r>
          </a:p>
        </p:txBody>
      </p:sp>
    </p:spTree>
    <p:extLst>
      <p:ext uri="{BB962C8B-B14F-4D97-AF65-F5344CB8AC3E}">
        <p14:creationId xmlns:p14="http://schemas.microsoft.com/office/powerpoint/2010/main" val="391837116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Process and Information Technology</a:t>
            </a:r>
          </a:p>
        </p:txBody>
      </p:sp>
      <p:sp>
        <p:nvSpPr>
          <p:cNvPr id="16387" name="Content Placeholder 2"/>
          <p:cNvSpPr>
            <a:spLocks noGrp="1"/>
          </p:cNvSpPr>
          <p:nvPr>
            <p:ph idx="1"/>
          </p:nvPr>
        </p:nvSpPr>
        <p:spPr>
          <a:xfrm>
            <a:off x="381000" y="2143932"/>
            <a:ext cx="10972800" cy="4572000"/>
          </a:xfrm>
        </p:spPr>
        <p:txBody>
          <a:bodyPr>
            <a:normAutofit/>
          </a:bodyPr>
          <a:lstStyle/>
          <a:p>
            <a:pPr algn="just" eaLnBrk="1" hangingPunct="1">
              <a:lnSpc>
                <a:spcPct val="10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Process and information technology can have a major impact on costs, productivity and competitiveness:</a:t>
            </a:r>
          </a:p>
          <a:p>
            <a:pPr lvl="1" algn="just" eaLnBrk="1" hangingPunct="1">
              <a:lnSpc>
                <a:spcPct val="100000"/>
              </a:lnSpc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Process technology</a:t>
            </a:r>
          </a:p>
          <a:p>
            <a:pPr lvl="2" algn="just" eaLnBrk="1" hangingPunct="1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Methods, procedures, and equipment used to produce goods and provide services</a:t>
            </a:r>
          </a:p>
          <a:p>
            <a:pPr lvl="1" algn="just" eaLnBrk="1" hangingPunct="1">
              <a:lnSpc>
                <a:spcPct val="100000"/>
              </a:lnSpc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Information technology</a:t>
            </a:r>
          </a:p>
          <a:p>
            <a:pPr lvl="2" algn="just" eaLnBrk="1" hangingPunct="1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science and use of computers and other electronic equipment to store, process, and send information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Process technology and information technology can have a profound impact on:</a:t>
            </a:r>
          </a:p>
          <a:p>
            <a:pPr lvl="1">
              <a:lnSpc>
                <a:spcPct val="15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Costs</a:t>
            </a:r>
          </a:p>
          <a:p>
            <a:pPr lvl="1">
              <a:lnSpc>
                <a:spcPct val="15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Productivity</a:t>
            </a:r>
          </a:p>
          <a:p>
            <a:pPr lvl="1">
              <a:lnSpc>
                <a:spcPct val="15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Competitiveness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The Need to Manage Technology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923AA55-194D-B208-3CFE-228DCFCF0F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77676" y="3378953"/>
            <a:ext cx="5576124" cy="293294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58584079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Content Placeholder 2"/>
          <p:cNvSpPr>
            <a:spLocks noGrp="1"/>
          </p:cNvSpPr>
          <p:nvPr>
            <p:ph idx="1"/>
          </p:nvPr>
        </p:nvSpPr>
        <p:spPr>
          <a:xfrm>
            <a:off x="280261" y="1690688"/>
            <a:ext cx="10515600" cy="4351338"/>
          </a:xfrm>
        </p:spPr>
        <p:txBody>
          <a:bodyPr>
            <a:normAutofit/>
          </a:bodyPr>
          <a:lstStyle/>
          <a:p>
            <a:pPr eaLnBrk="1" hangingPunct="1">
              <a:lnSpc>
                <a:spcPct val="150000"/>
              </a:lnSpc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Automation</a:t>
            </a:r>
          </a:p>
          <a:p>
            <a:pPr lvl="1" eaLnBrk="1" hangingPunct="1">
              <a:lnSpc>
                <a:spcPct val="15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Machinery that has sensing and control devices that enable it to operate automatically</a:t>
            </a:r>
          </a:p>
          <a:p>
            <a:pPr lvl="2" eaLnBrk="1" hangingPunct="1">
              <a:lnSpc>
                <a:spcPct val="15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Fixed automation</a:t>
            </a:r>
          </a:p>
          <a:p>
            <a:pPr lvl="2" eaLnBrk="1" hangingPunct="1">
              <a:lnSpc>
                <a:spcPct val="15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Programmable automation</a:t>
            </a:r>
          </a:p>
          <a:p>
            <a:pPr lvl="2" eaLnBrk="1" hangingPunct="1">
              <a:lnSpc>
                <a:spcPct val="15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Flexible automation</a:t>
            </a:r>
          </a:p>
          <a:p>
            <a:pPr lvl="2" eaLnBrk="1" hangingPunct="1">
              <a:lnSpc>
                <a:spcPct val="150000"/>
              </a:lnSpc>
              <a:buFontTx/>
              <a:buNone/>
            </a:pP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eaLnBrk="1" hangingPunct="1">
              <a:lnSpc>
                <a:spcPct val="150000"/>
              </a:lnSpc>
            </a:pP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57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Automation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B3D074C-AD40-17B1-5A3F-D749B037C7A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26018" y="3866357"/>
            <a:ext cx="5706752" cy="23183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1"/>
          <p:cNvSpPr>
            <a:spLocks noGrp="1"/>
          </p:cNvSpPr>
          <p:nvPr>
            <p:ph type="title"/>
          </p:nvPr>
        </p:nvSpPr>
        <p:spPr>
          <a:xfrm>
            <a:off x="838200" y="229285"/>
            <a:ext cx="10515600" cy="1325563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Programmable Automation</a:t>
            </a:r>
          </a:p>
        </p:txBody>
      </p:sp>
      <p:sp>
        <p:nvSpPr>
          <p:cNvPr id="26627" name="Content Placeholder 2"/>
          <p:cNvSpPr>
            <a:spLocks noGrp="1"/>
          </p:cNvSpPr>
          <p:nvPr>
            <p:ph idx="1"/>
          </p:nvPr>
        </p:nvSpPr>
        <p:spPr>
          <a:xfrm>
            <a:off x="164024" y="1393933"/>
            <a:ext cx="11723176" cy="4572000"/>
          </a:xfrm>
        </p:spPr>
        <p:txBody>
          <a:bodyPr>
            <a:noAutofit/>
          </a:bodyPr>
          <a:lstStyle/>
          <a:p>
            <a:pPr marL="457200" lvl="1" indent="0">
              <a:lnSpc>
                <a:spcPct val="100000"/>
              </a:lnSpc>
              <a:buNone/>
            </a:pP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Involves the use of high-cost, general-purpose equipment controlled by a computer program that provides both the sequence of operations and specific details about each operation</a:t>
            </a:r>
          </a:p>
          <a:p>
            <a:pPr lvl="2">
              <a:lnSpc>
                <a:spcPct val="100000"/>
              </a:lnSpc>
            </a:pP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Computer-Aided Manufacturing (CAM)</a:t>
            </a:r>
          </a:p>
          <a:p>
            <a:pPr lvl="3">
              <a:lnSpc>
                <a:spcPct val="100000"/>
              </a:lnSpc>
            </a:pP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use of computers in process control, ranging from robots to automated quality control</a:t>
            </a:r>
          </a:p>
          <a:p>
            <a:pPr lvl="2">
              <a:lnSpc>
                <a:spcPct val="100000"/>
              </a:lnSpc>
            </a:pP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Numerically Controlled (N/C) Machines</a:t>
            </a:r>
          </a:p>
          <a:p>
            <a:pPr lvl="3">
              <a:lnSpc>
                <a:spcPct val="100000"/>
              </a:lnSpc>
            </a:pP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Machines that perform operations by following mathematical processing instructions</a:t>
            </a:r>
            <a:endParaRPr lang="en-US" sz="26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2">
              <a:lnSpc>
                <a:spcPct val="100000"/>
              </a:lnSpc>
            </a:pP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Robot</a:t>
            </a:r>
          </a:p>
          <a:p>
            <a:pPr lvl="3">
              <a:lnSpc>
                <a:spcPct val="100000"/>
              </a:lnSpc>
            </a:pP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machine consisting of a mechanical arm, a power supply, and a controller</a:t>
            </a:r>
          </a:p>
          <a:p>
            <a:pPr eaLnBrk="1" hangingPunct="1">
              <a:lnSpc>
                <a:spcPct val="100000"/>
              </a:lnSpc>
              <a:buFontTx/>
              <a:buNone/>
            </a:pPr>
            <a:endParaRPr lang="en-US" sz="26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eaLnBrk="1" hangingPunct="1">
              <a:lnSpc>
                <a:spcPct val="100000"/>
              </a:lnSpc>
              <a:buFontTx/>
              <a:buNone/>
            </a:pPr>
            <a:endParaRPr 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Various types of Robots</a:t>
            </a:r>
          </a:p>
        </p:txBody>
      </p:sp>
      <p:sp>
        <p:nvSpPr>
          <p:cNvPr id="26627" name="Content Placeholder 2"/>
          <p:cNvSpPr>
            <a:spLocks noGrp="1"/>
          </p:cNvSpPr>
          <p:nvPr>
            <p:ph idx="1"/>
          </p:nvPr>
        </p:nvSpPr>
        <p:spPr>
          <a:xfrm>
            <a:off x="384874" y="1327648"/>
            <a:ext cx="11422251" cy="4648119"/>
          </a:xfrm>
        </p:spPr>
        <p:txBody>
          <a:bodyPr>
            <a:normAutofit/>
          </a:bodyPr>
          <a:lstStyle/>
          <a:p>
            <a:pPr algn="just" eaLnBrk="1" hangingPunct="1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Robots that follow a fixed set of instructions</a:t>
            </a:r>
          </a:p>
          <a:p>
            <a:pPr algn="just" eaLnBrk="1" hangingPunct="1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Programmable robots</a:t>
            </a:r>
          </a:p>
          <a:p>
            <a:pPr lvl="1" algn="just">
              <a:lnSpc>
                <a:spcPct val="15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Repeat a set of movements after being led through a sequence</a:t>
            </a:r>
          </a:p>
          <a:p>
            <a:pPr lvl="1" algn="just">
              <a:lnSpc>
                <a:spcPct val="15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Follow instructions from a computer</a:t>
            </a:r>
          </a:p>
          <a:p>
            <a:pPr algn="just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Collaborative robots, also known as cobots</a:t>
            </a:r>
          </a:p>
          <a:p>
            <a:pPr algn="just" eaLnBrk="1" hangingPunct="1">
              <a:lnSpc>
                <a:spcPct val="150000"/>
              </a:lnSpc>
              <a:buFontTx/>
              <a:buNone/>
            </a:pPr>
            <a:endParaRPr lang="en-US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algn="just" eaLnBrk="1" hangingPunct="1">
              <a:lnSpc>
                <a:spcPct val="150000"/>
              </a:lnSpc>
              <a:buFontTx/>
              <a:buNone/>
            </a:pP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BB6F416-28B8-F6F1-24A9-95D444390E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89016" y="3651708"/>
            <a:ext cx="2953719" cy="295371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68835751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Flexible Automation</a:t>
            </a:r>
          </a:p>
        </p:txBody>
      </p:sp>
      <p:sp>
        <p:nvSpPr>
          <p:cNvPr id="40963" name="Content Placeholder 2"/>
          <p:cNvSpPr>
            <a:spLocks noGrp="1"/>
          </p:cNvSpPr>
          <p:nvPr>
            <p:ph idx="1"/>
          </p:nvPr>
        </p:nvSpPr>
        <p:spPr>
          <a:xfrm>
            <a:off x="294468" y="1524000"/>
            <a:ext cx="11084732" cy="4572000"/>
          </a:xfrm>
        </p:spPr>
        <p:txBody>
          <a:bodyPr>
            <a:noAutofit/>
          </a:bodyPr>
          <a:lstStyle/>
          <a:p>
            <a:pPr marL="457200" lvl="1" indent="0" algn="just">
              <a:lnSpc>
                <a:spcPct val="100000"/>
              </a:lnSpc>
              <a:buNone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Evolved from programmable automation. It uses equipment that is more customized than that of programmable automation. A key difference between the two is that flexible automation requires significantly less changeover time. 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2" algn="just">
              <a:lnSpc>
                <a:spcPct val="100000"/>
              </a:lnSpc>
              <a:spcBef>
                <a:spcPts val="1200"/>
              </a:spcBef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FMS (Flexible Manufacturing System)</a:t>
            </a:r>
          </a:p>
          <a:p>
            <a:pPr lvl="3" algn="just">
              <a:lnSpc>
                <a:spcPct val="100000"/>
              </a:lnSpc>
              <a:spcBef>
                <a:spcPts val="1200"/>
              </a:spcBef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group of machines designed to handle intermittent processing requirements and produce a variety of similar products</a:t>
            </a:r>
          </a:p>
          <a:p>
            <a:pPr lvl="2" algn="just">
              <a:lnSpc>
                <a:spcPct val="100000"/>
              </a:lnSpc>
              <a:spcBef>
                <a:spcPts val="1200"/>
              </a:spcBef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CIM (Computer Integrated Manufacturing)</a:t>
            </a:r>
          </a:p>
          <a:p>
            <a:pPr lvl="3" algn="just">
              <a:lnSpc>
                <a:spcPct val="100000"/>
              </a:lnSpc>
              <a:spcBef>
                <a:spcPts val="1200"/>
              </a:spcBef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system for linking a broad range of manufacturing activities through an integrated computer system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itle 1"/>
          <p:cNvSpPr>
            <a:spLocks noGrp="1"/>
          </p:cNvSpPr>
          <p:nvPr>
            <p:ph type="title"/>
          </p:nvPr>
        </p:nvSpPr>
        <p:spPr>
          <a:xfrm>
            <a:off x="433522" y="435782"/>
            <a:ext cx="10515600" cy="1325563"/>
          </a:xfrm>
        </p:spPr>
        <p:txBody>
          <a:bodyPr/>
          <a:lstStyle/>
          <a:p>
            <a:pPr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Flexible Manufacturing System (FMS)</a:t>
            </a:r>
          </a:p>
        </p:txBody>
      </p:sp>
      <p:sp>
        <p:nvSpPr>
          <p:cNvPr id="41987" name="Content Placeholder 2"/>
          <p:cNvSpPr>
            <a:spLocks noGrp="1"/>
          </p:cNvSpPr>
          <p:nvPr>
            <p:ph idx="1"/>
          </p:nvPr>
        </p:nvSpPr>
        <p:spPr>
          <a:xfrm>
            <a:off x="204922" y="1982116"/>
            <a:ext cx="10972800" cy="4572000"/>
          </a:xfrm>
        </p:spPr>
        <p:txBody>
          <a:bodyPr>
            <a:normAutofit/>
          </a:bodyPr>
          <a:lstStyle/>
          <a:p>
            <a:pPr lvl="1" algn="just" eaLnBrk="1" hangingPunct="1">
              <a:lnSpc>
                <a:spcPct val="15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group of machines designed to handle intermittent processing requirements and produce a variety of similar products</a:t>
            </a:r>
          </a:p>
          <a:p>
            <a:pPr lvl="2" algn="just">
              <a:lnSpc>
                <a:spcPct val="15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Have some of the benefits of automation and some of the flexibility of individual, or stand-alone, machines</a:t>
            </a:r>
          </a:p>
          <a:p>
            <a:pPr lvl="2" algn="just" eaLnBrk="1" hangingPunct="1">
              <a:lnSpc>
                <a:spcPct val="15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Includes supervisory computer control, automatic material handling, and robots or other automated processing equipment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E07D49-EACC-CB7C-573B-14090A3323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39062" y="565393"/>
            <a:ext cx="2020119" cy="13855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1" name="Content Placeholder 2"/>
          <p:cNvSpPr>
            <a:spLocks noGrp="1"/>
          </p:cNvSpPr>
          <p:nvPr>
            <p:ph idx="1"/>
          </p:nvPr>
        </p:nvSpPr>
        <p:spPr>
          <a:xfrm>
            <a:off x="224419" y="1255362"/>
            <a:ext cx="11743161" cy="5029200"/>
          </a:xfrm>
        </p:spPr>
        <p:txBody>
          <a:bodyPr>
            <a:noAutofit/>
          </a:bodyPr>
          <a:lstStyle/>
          <a:p>
            <a:pPr marL="228600" lvl="1" eaLnBrk="1" hangingPunct="1">
              <a:lnSpc>
                <a:spcPct val="100000"/>
              </a:lnSpc>
            </a:pP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system for linking a broad range of manufacturing activities through an integrated computer system</a:t>
            </a:r>
          </a:p>
          <a:p>
            <a:pPr lvl="2" eaLnBrk="1" hangingPunct="1">
              <a:lnSpc>
                <a:spcPct val="100000"/>
              </a:lnSpc>
            </a:pPr>
            <a:r>
              <a:rPr lang="en-US" sz="2600" dirty="0">
                <a:solidFill>
                  <a:srgbClr val="303C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Activities include</a:t>
            </a:r>
          </a:p>
          <a:p>
            <a:pPr lvl="3" eaLnBrk="1" hangingPunct="1">
              <a:lnSpc>
                <a:spcPct val="100000"/>
              </a:lnSpc>
            </a:pPr>
            <a:r>
              <a:rPr lang="en-US" sz="2600" dirty="0">
                <a:solidFill>
                  <a:srgbClr val="303C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Engineering design</a:t>
            </a:r>
          </a:p>
          <a:p>
            <a:pPr lvl="3" eaLnBrk="1" hangingPunct="1">
              <a:lnSpc>
                <a:spcPct val="100000"/>
              </a:lnSpc>
            </a:pPr>
            <a:r>
              <a:rPr lang="en-US" sz="2600" dirty="0">
                <a:solidFill>
                  <a:srgbClr val="303C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FMS</a:t>
            </a:r>
          </a:p>
          <a:p>
            <a:pPr lvl="3" eaLnBrk="1" hangingPunct="1">
              <a:lnSpc>
                <a:spcPct val="100000"/>
              </a:lnSpc>
            </a:pPr>
            <a:r>
              <a:rPr lang="en-US" sz="2600" dirty="0">
                <a:solidFill>
                  <a:srgbClr val="303C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Purchasing</a:t>
            </a:r>
          </a:p>
          <a:p>
            <a:pPr lvl="3" eaLnBrk="1" hangingPunct="1">
              <a:lnSpc>
                <a:spcPct val="100000"/>
              </a:lnSpc>
            </a:pPr>
            <a:r>
              <a:rPr lang="en-US" sz="2600" dirty="0">
                <a:solidFill>
                  <a:srgbClr val="303C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Order processing</a:t>
            </a:r>
          </a:p>
          <a:p>
            <a:pPr lvl="3" eaLnBrk="1" hangingPunct="1">
              <a:lnSpc>
                <a:spcPct val="100000"/>
              </a:lnSpc>
            </a:pPr>
            <a:r>
              <a:rPr lang="en-US" sz="2600" dirty="0">
                <a:solidFill>
                  <a:srgbClr val="303C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Production planning and control</a:t>
            </a:r>
          </a:p>
          <a:p>
            <a:pPr marL="61913" lvl="2" indent="217488">
              <a:lnSpc>
                <a:spcPct val="100000"/>
              </a:lnSpc>
            </a:pPr>
            <a:r>
              <a:rPr lang="en-US" sz="2600" dirty="0">
                <a:solidFill>
                  <a:srgbClr val="303C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overall goal of CIM is to link various parts of an organization to achieve rapid response to customer orders and/or product changes, to allow rapid production, and to reduce indirect labor costs</a:t>
            </a:r>
          </a:p>
          <a:p>
            <a:pPr marL="228600" lvl="2">
              <a:lnSpc>
                <a:spcPct val="100000"/>
              </a:lnSpc>
            </a:pPr>
            <a:r>
              <a:rPr lang="en-US" sz="2600" dirty="0">
                <a:solidFill>
                  <a:srgbClr val="303C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Internet of Things (IoT) further enhances connectivity of devices through internet</a:t>
            </a:r>
          </a:p>
        </p:txBody>
      </p:sp>
      <p:sp>
        <p:nvSpPr>
          <p:cNvPr id="43010" name="Title 1"/>
          <p:cNvSpPr>
            <a:spLocks noGrp="1"/>
          </p:cNvSpPr>
          <p:nvPr>
            <p:ph type="title"/>
          </p:nvPr>
        </p:nvSpPr>
        <p:spPr>
          <a:xfrm>
            <a:off x="592655" y="353878"/>
            <a:ext cx="11006687" cy="685800"/>
          </a:xfrm>
        </p:spPr>
        <p:txBody>
          <a:bodyPr>
            <a:noAutofit/>
          </a:bodyPr>
          <a:lstStyle/>
          <a:p>
            <a:pPr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Computer Integrated Manufacturing (CIM)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Facilities Layout</a:t>
            </a:r>
          </a:p>
        </p:txBody>
      </p:sp>
      <p:sp>
        <p:nvSpPr>
          <p:cNvPr id="27651" name="Content Placeholder 2"/>
          <p:cNvSpPr>
            <a:spLocks noGrp="1"/>
          </p:cNvSpPr>
          <p:nvPr>
            <p:ph idx="1"/>
          </p:nvPr>
        </p:nvSpPr>
        <p:spPr>
          <a:xfrm>
            <a:off x="381000" y="1690688"/>
            <a:ext cx="10972800" cy="4572000"/>
          </a:xfrm>
        </p:spPr>
        <p:txBody>
          <a:bodyPr>
            <a:normAutofit lnSpcReduction="10000"/>
          </a:bodyPr>
          <a:lstStyle/>
          <a:p>
            <a:pPr algn="just" eaLnBrk="1" hangingPunct="1">
              <a:lnSpc>
                <a:spcPct val="150000"/>
              </a:lnSpc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Layout</a:t>
            </a:r>
          </a:p>
          <a:p>
            <a:pPr lvl="1" algn="just" eaLnBrk="1" hangingPunct="1">
              <a:lnSpc>
                <a:spcPct val="150000"/>
              </a:lnSpc>
            </a:pPr>
            <a:r>
              <a:rPr lang="en-US" sz="2800" dirty="0">
                <a:solidFill>
                  <a:srgbClr val="303C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configuration of departments, work centers, and equipment, with particular emphasis on movement of work (customers or materials) through the system</a:t>
            </a:r>
          </a:p>
          <a:p>
            <a:pPr lvl="1" algn="just" eaLnBrk="1" hangingPunct="1">
              <a:lnSpc>
                <a:spcPct val="150000"/>
              </a:lnSpc>
            </a:pPr>
            <a:r>
              <a:rPr lang="en-US" sz="2800" dirty="0">
                <a:solidFill>
                  <a:srgbClr val="303C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Facilities layout decisions arise when:</a:t>
            </a:r>
          </a:p>
          <a:p>
            <a:pPr lvl="2" algn="just" eaLnBrk="1" hangingPunct="1">
              <a:lnSpc>
                <a:spcPct val="150000"/>
              </a:lnSpc>
            </a:pPr>
            <a:r>
              <a:rPr lang="en-US" sz="2800" dirty="0">
                <a:solidFill>
                  <a:srgbClr val="303C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Designing new facilities</a:t>
            </a:r>
          </a:p>
          <a:p>
            <a:pPr lvl="2" algn="just" eaLnBrk="1" hangingPunct="1">
              <a:lnSpc>
                <a:spcPct val="150000"/>
              </a:lnSpc>
            </a:pPr>
            <a:r>
              <a:rPr lang="en-US" sz="2800" dirty="0">
                <a:solidFill>
                  <a:srgbClr val="303C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Re-designing existing facilities</a:t>
            </a:r>
          </a:p>
          <a:p>
            <a:pPr lvl="1" algn="just" eaLnBrk="1" hangingPunct="1">
              <a:lnSpc>
                <a:spcPct val="150000"/>
              </a:lnSpc>
            </a:pP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8F302E3-FB12-6B97-1D4B-F0C70DB23C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38559" y="4019015"/>
            <a:ext cx="3307679" cy="25577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247973" y="1825625"/>
            <a:ext cx="11105827" cy="4351338"/>
          </a:xfrm>
        </p:spPr>
        <p:txBody>
          <a:bodyPr>
            <a:noAutofit/>
          </a:bodyPr>
          <a:lstStyle/>
          <a:p>
            <a:r>
              <a:rPr lang="en-US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Inefficient operations</a:t>
            </a:r>
          </a:p>
          <a:p>
            <a:pPr marL="1031875" lvl="1" indent="-342900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High cost</a:t>
            </a:r>
          </a:p>
          <a:p>
            <a:pPr marL="1031875" lvl="1" indent="-342900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Bottlenecks</a:t>
            </a:r>
          </a:p>
          <a:p>
            <a:r>
              <a:rPr lang="en-US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Accidents or safety hazards</a:t>
            </a:r>
          </a:p>
          <a:p>
            <a:r>
              <a:rPr lang="en-US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Changes in product or service design</a:t>
            </a:r>
          </a:p>
          <a:p>
            <a:r>
              <a:rPr lang="en-US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of new products or services</a:t>
            </a:r>
          </a:p>
          <a:p>
            <a:r>
              <a:rPr lang="en-US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Changes in output volume or product mix</a:t>
            </a:r>
          </a:p>
          <a:p>
            <a:r>
              <a:rPr lang="en-US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Changes in methods or equipment</a:t>
            </a:r>
          </a:p>
          <a:p>
            <a:r>
              <a:rPr lang="en-US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Changes in environmental or other legal requirements</a:t>
            </a:r>
          </a:p>
          <a:p>
            <a:r>
              <a:rPr lang="en-US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Morale problems</a:t>
            </a:r>
          </a:p>
          <a:p>
            <a:pPr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The Need for Layout Planning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85D20EB-3A80-099F-8A4E-33324EEC75E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11012" y="2417735"/>
            <a:ext cx="3713565" cy="27439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3" name="Content Placeholder 2"/>
          <p:cNvSpPr>
            <a:spLocks noGrp="1"/>
          </p:cNvSpPr>
          <p:nvPr>
            <p:ph idx="1"/>
          </p:nvPr>
        </p:nvSpPr>
        <p:spPr>
          <a:xfrm>
            <a:off x="356461" y="1825625"/>
            <a:ext cx="10997339" cy="4351338"/>
          </a:xfrm>
        </p:spPr>
        <p:txBody>
          <a:bodyPr>
            <a:noAutofit/>
          </a:bodyPr>
          <a:lstStyle/>
          <a:p>
            <a:pPr eaLnBrk="1" hangingPunct="1"/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Basic objective</a:t>
            </a:r>
          </a:p>
          <a:p>
            <a:pPr lvl="1" eaLnBrk="1" hangingPunct="1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Facilitate a smooth flow of work, material, and information through the system</a:t>
            </a:r>
          </a:p>
          <a:p>
            <a:pPr eaLnBrk="1" hangingPunct="1"/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Supporting objectives</a:t>
            </a:r>
          </a:p>
          <a:p>
            <a:pPr lvl="1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Facilitate product or service quality</a:t>
            </a:r>
          </a:p>
          <a:p>
            <a:pPr lvl="1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 workers and space efficiently</a:t>
            </a:r>
          </a:p>
          <a:p>
            <a:pPr lvl="1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Avoid bottlenecks</a:t>
            </a:r>
          </a:p>
          <a:p>
            <a:pPr lvl="1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Minimize material handling costs</a:t>
            </a:r>
          </a:p>
          <a:p>
            <a:pPr lvl="1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Eliminate unnecessary movement of workers or material</a:t>
            </a:r>
          </a:p>
          <a:p>
            <a:pPr lvl="1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Minimize production time or customer service time</a:t>
            </a:r>
          </a:p>
          <a:p>
            <a:pPr lvl="1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Design for safety</a:t>
            </a:r>
          </a:p>
        </p:txBody>
      </p:sp>
      <p:sp>
        <p:nvSpPr>
          <p:cNvPr id="3072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Layout Design Objectives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Basic Layout Types</a:t>
            </a:r>
          </a:p>
        </p:txBody>
      </p:sp>
      <p:sp>
        <p:nvSpPr>
          <p:cNvPr id="3174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150000"/>
              </a:lnSpc>
              <a:spcBef>
                <a:spcPct val="50000"/>
              </a:spcBef>
            </a:pPr>
            <a:r>
              <a:rPr lang="en-US" dirty="0">
                <a:solidFill>
                  <a:srgbClr val="303C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Product layouts</a:t>
            </a:r>
          </a:p>
          <a:p>
            <a:pPr eaLnBrk="1" hangingPunct="1">
              <a:lnSpc>
                <a:spcPct val="150000"/>
              </a:lnSpc>
              <a:spcBef>
                <a:spcPct val="50000"/>
              </a:spcBef>
            </a:pPr>
            <a:r>
              <a:rPr lang="en-US" dirty="0">
                <a:solidFill>
                  <a:srgbClr val="303C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Process layouts</a:t>
            </a:r>
          </a:p>
          <a:p>
            <a:pPr eaLnBrk="1" hangingPunct="1">
              <a:lnSpc>
                <a:spcPct val="150000"/>
              </a:lnSpc>
              <a:spcBef>
                <a:spcPct val="50000"/>
              </a:spcBef>
            </a:pPr>
            <a:r>
              <a:rPr lang="en-US" dirty="0">
                <a:solidFill>
                  <a:srgbClr val="303C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Fixed-position layout</a:t>
            </a:r>
          </a:p>
          <a:p>
            <a:pPr eaLnBrk="1" hangingPunct="1">
              <a:lnSpc>
                <a:spcPct val="150000"/>
              </a:lnSpc>
              <a:spcBef>
                <a:spcPct val="50000"/>
              </a:spcBef>
            </a:pPr>
            <a:r>
              <a:rPr lang="en-US" dirty="0">
                <a:solidFill>
                  <a:srgbClr val="303C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Combination layouts</a:t>
            </a:r>
          </a:p>
          <a:p>
            <a:pPr eaLnBrk="1" hangingPunct="1">
              <a:lnSpc>
                <a:spcPct val="150000"/>
              </a:lnSpc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6CB4FC8-2032-7B6A-CA9E-5EC86B32708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45331" y="2085975"/>
            <a:ext cx="6981825" cy="40100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spcBef>
                <a:spcPct val="5000"/>
              </a:spcBef>
            </a:pPr>
            <a:r>
              <a:rPr lang="en-US" b="1" dirty="0">
                <a:solidFill>
                  <a:srgbClr val="303C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Product layout</a:t>
            </a:r>
            <a:r>
              <a:rPr lang="en-US" dirty="0">
                <a:solidFill>
                  <a:srgbClr val="303C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lvl="1" eaLnBrk="1" hangingPunct="1">
              <a:spcBef>
                <a:spcPct val="5000"/>
              </a:spcBef>
              <a:buSzPct val="75000"/>
            </a:pPr>
            <a:r>
              <a:rPr lang="en-US" dirty="0">
                <a:solidFill>
                  <a:srgbClr val="303C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Layout that uses standardized processing operations to achieve smooth, rapid, high-volume flow</a:t>
            </a:r>
            <a:endParaRPr lang="en-US" sz="3200" dirty="0">
              <a:solidFill>
                <a:srgbClr val="303C2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770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Repetitive Processing: Product Layouts</a:t>
            </a:r>
          </a:p>
        </p:txBody>
      </p:sp>
      <p:sp>
        <p:nvSpPr>
          <p:cNvPr id="33" name="Text Box 36"/>
          <p:cNvSpPr txBox="1">
            <a:spLocks noChangeArrowheads="1"/>
          </p:cNvSpPr>
          <p:nvPr/>
        </p:nvSpPr>
        <p:spPr bwMode="auto">
          <a:xfrm>
            <a:off x="2499968" y="5910315"/>
            <a:ext cx="7391400" cy="83026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n-US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Used for Repetitive Processing</a:t>
            </a:r>
          </a:p>
          <a:p>
            <a:pPr algn="ctr" eaLnBrk="0" hangingPunct="0"/>
            <a:r>
              <a:rPr lang="en-US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Repetitive or Continuous</a:t>
            </a:r>
          </a:p>
        </p:txBody>
      </p:sp>
      <p:grpSp>
        <p:nvGrpSpPr>
          <p:cNvPr id="36" name="Group 35"/>
          <p:cNvGrpSpPr/>
          <p:nvPr/>
        </p:nvGrpSpPr>
        <p:grpSpPr>
          <a:xfrm>
            <a:off x="2271368" y="3287696"/>
            <a:ext cx="7848600" cy="2114050"/>
            <a:chOff x="762000" y="2743200"/>
            <a:chExt cx="7848600" cy="2114050"/>
          </a:xfrm>
        </p:grpSpPr>
        <p:grpSp>
          <p:nvGrpSpPr>
            <p:cNvPr id="35" name="Group 34"/>
            <p:cNvGrpSpPr/>
            <p:nvPr/>
          </p:nvGrpSpPr>
          <p:grpSpPr>
            <a:xfrm>
              <a:off x="762000" y="2743200"/>
              <a:ext cx="7848600" cy="2114050"/>
              <a:chOff x="762000" y="2743200"/>
              <a:chExt cx="7848600" cy="2114050"/>
            </a:xfrm>
          </p:grpSpPr>
          <p:sp>
            <p:nvSpPr>
              <p:cNvPr id="25607" name="Rectangle 9"/>
              <p:cNvSpPr>
                <a:spLocks noChangeArrowheads="1"/>
              </p:cNvSpPr>
              <p:nvPr/>
            </p:nvSpPr>
            <p:spPr bwMode="auto">
              <a:xfrm>
                <a:off x="762000" y="2743200"/>
                <a:ext cx="1872895" cy="699009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 lIns="90488" tIns="44450" rIns="90488" bIns="44450">
                <a:spAutoFit/>
              </a:bodyPr>
              <a:lstStyle/>
              <a:p>
                <a:pPr eaLnBrk="0" hangingPunct="0">
                  <a:defRPr/>
                </a:pPr>
                <a:r>
                  <a:rPr lang="en-US" sz="2000" b="1" dirty="0">
                    <a:solidFill>
                      <a:schemeClr val="accent3">
                        <a:lumMod val="1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Raw materials</a:t>
                </a:r>
              </a:p>
              <a:p>
                <a:pPr eaLnBrk="0" hangingPunct="0">
                  <a:defRPr/>
                </a:pPr>
                <a:r>
                  <a:rPr lang="en-US" sz="2000" b="1" dirty="0">
                    <a:solidFill>
                      <a:schemeClr val="accent3">
                        <a:lumMod val="1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or customer</a:t>
                </a:r>
              </a:p>
            </p:txBody>
          </p:sp>
          <p:sp>
            <p:nvSpPr>
              <p:cNvPr id="25608" name="Rectangle 10"/>
              <p:cNvSpPr>
                <a:spLocks noChangeArrowheads="1"/>
              </p:cNvSpPr>
              <p:nvPr/>
            </p:nvSpPr>
            <p:spPr bwMode="auto">
              <a:xfrm>
                <a:off x="7627330" y="2969906"/>
                <a:ext cx="983270" cy="577784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 lIns="90488" tIns="44450" rIns="90488" bIns="44450">
                <a:spAutoFit/>
              </a:bodyPr>
              <a:lstStyle/>
              <a:p>
                <a:pPr algn="ctr" eaLnBrk="0" hangingPunct="0">
                  <a:spcBef>
                    <a:spcPct val="50000"/>
                  </a:spcBef>
                  <a:defRPr/>
                </a:pPr>
                <a:r>
                  <a:rPr lang="en-US" sz="1600" b="1" dirty="0">
                    <a:solidFill>
                      <a:schemeClr val="accent3">
                        <a:lumMod val="1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Finished item</a:t>
                </a:r>
              </a:p>
            </p:txBody>
          </p:sp>
          <p:sp>
            <p:nvSpPr>
              <p:cNvPr id="8" name="Rectangle 11"/>
              <p:cNvSpPr>
                <a:spLocks noChangeArrowheads="1"/>
              </p:cNvSpPr>
              <p:nvPr/>
            </p:nvSpPr>
            <p:spPr bwMode="auto">
              <a:xfrm>
                <a:off x="3960553" y="2968331"/>
                <a:ext cx="711115" cy="695860"/>
              </a:xfrm>
              <a:prstGeom prst="rect">
                <a:avLst/>
              </a:prstGeom>
              <a:solidFill>
                <a:schemeClr val="bg2">
                  <a:lumMod val="90000"/>
                </a:schemeClr>
              </a:solidFill>
              <a:ln w="12700">
                <a:solidFill>
                  <a:srgbClr val="066D8C"/>
                </a:solidFill>
                <a:miter lim="800000"/>
                <a:headEnd/>
                <a:tailEnd/>
              </a:ln>
              <a:effectLst/>
              <a:scene3d>
                <a:camera prst="orthographicFront"/>
                <a:lightRig rig="threePt" dir="t"/>
              </a:scene3d>
              <a:sp3d>
                <a:bevelT/>
              </a:sp3d>
            </p:spPr>
            <p:txBody>
              <a:bodyPr wrap="none" lIns="90488" tIns="44450" rIns="90488" bIns="44450" anchor="ctr"/>
              <a:lstStyle/>
              <a:p>
                <a:pPr algn="ctr" eaLnBrk="0" hangingPunct="0">
                  <a:defRPr/>
                </a:pPr>
                <a:r>
                  <a:rPr lang="en-US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Station</a:t>
                </a:r>
              </a:p>
              <a:p>
                <a:pPr algn="ctr" eaLnBrk="0" hangingPunct="0">
                  <a:defRPr/>
                </a:pPr>
                <a:r>
                  <a:rPr lang="en-US" b="1" dirty="0">
                    <a:solidFill>
                      <a:schemeClr val="bg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</a:t>
                </a:r>
                <a:r>
                  <a:rPr lang="en-US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2 </a:t>
                </a:r>
              </a:p>
            </p:txBody>
          </p:sp>
          <p:sp>
            <p:nvSpPr>
              <p:cNvPr id="9" name="Rectangle 12"/>
              <p:cNvSpPr>
                <a:spLocks noChangeArrowheads="1"/>
              </p:cNvSpPr>
              <p:nvPr/>
            </p:nvSpPr>
            <p:spPr bwMode="auto">
              <a:xfrm>
                <a:off x="5229147" y="2968331"/>
                <a:ext cx="711115" cy="695860"/>
              </a:xfrm>
              <a:prstGeom prst="rect">
                <a:avLst/>
              </a:prstGeom>
              <a:solidFill>
                <a:schemeClr val="bg2">
                  <a:lumMod val="90000"/>
                </a:schemeClr>
              </a:solidFill>
              <a:ln w="12700">
                <a:solidFill>
                  <a:srgbClr val="066D8C"/>
                </a:solidFill>
                <a:miter lim="800000"/>
                <a:headEnd/>
                <a:tailEnd/>
              </a:ln>
              <a:effectLst/>
              <a:scene3d>
                <a:camera prst="orthographicFront"/>
                <a:lightRig rig="threePt" dir="t"/>
              </a:scene3d>
              <a:sp3d>
                <a:bevelT/>
              </a:sp3d>
            </p:spPr>
            <p:txBody>
              <a:bodyPr wrap="none" lIns="90488" tIns="44450" rIns="90488" bIns="44450" anchor="ctr"/>
              <a:lstStyle/>
              <a:p>
                <a:pPr algn="ctr" eaLnBrk="0" hangingPunct="0">
                  <a:defRPr/>
                </a:pPr>
                <a:r>
                  <a:rPr lang="en-US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Station</a:t>
                </a:r>
              </a:p>
              <a:p>
                <a:pPr algn="ctr" eaLnBrk="0" hangingPunct="0">
                  <a:defRPr/>
                </a:pPr>
                <a:r>
                  <a:rPr lang="en-US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3</a:t>
                </a:r>
              </a:p>
            </p:txBody>
          </p:sp>
          <p:sp>
            <p:nvSpPr>
              <p:cNvPr id="10" name="Rectangle 13"/>
              <p:cNvSpPr>
                <a:spLocks noChangeArrowheads="1"/>
              </p:cNvSpPr>
              <p:nvPr/>
            </p:nvSpPr>
            <p:spPr bwMode="auto">
              <a:xfrm>
                <a:off x="6500667" y="2968331"/>
                <a:ext cx="711115" cy="695860"/>
              </a:xfrm>
              <a:prstGeom prst="rect">
                <a:avLst/>
              </a:prstGeom>
              <a:solidFill>
                <a:schemeClr val="bg2">
                  <a:lumMod val="90000"/>
                </a:schemeClr>
              </a:solidFill>
              <a:ln w="12700">
                <a:solidFill>
                  <a:srgbClr val="066D8C"/>
                </a:solidFill>
                <a:miter lim="800000"/>
                <a:headEnd/>
                <a:tailEnd/>
              </a:ln>
              <a:effectLst/>
              <a:scene3d>
                <a:camera prst="orthographicFront"/>
                <a:lightRig rig="threePt" dir="t"/>
              </a:scene3d>
              <a:sp3d>
                <a:bevelT/>
              </a:sp3d>
            </p:spPr>
            <p:txBody>
              <a:bodyPr wrap="none" lIns="90488" tIns="44450" rIns="90488" bIns="44450" anchor="ctr"/>
              <a:lstStyle/>
              <a:p>
                <a:pPr algn="ctr" eaLnBrk="0" hangingPunct="0">
                  <a:defRPr/>
                </a:pPr>
                <a:r>
                  <a:rPr lang="en-US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Station</a:t>
                </a:r>
              </a:p>
              <a:p>
                <a:pPr algn="ctr" eaLnBrk="0" hangingPunct="0">
                  <a:defRPr/>
                </a:pPr>
                <a:r>
                  <a:rPr lang="en-US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4   </a:t>
                </a:r>
              </a:p>
            </p:txBody>
          </p:sp>
          <p:sp>
            <p:nvSpPr>
              <p:cNvPr id="25612" name="Rectangle 14"/>
              <p:cNvSpPr>
                <a:spLocks noChangeArrowheads="1"/>
              </p:cNvSpPr>
              <p:nvPr/>
            </p:nvSpPr>
            <p:spPr bwMode="auto">
              <a:xfrm>
                <a:off x="1506768" y="3944131"/>
                <a:ext cx="1160317" cy="913119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 lIns="90488" tIns="44450" rIns="90488" bIns="44450">
                <a:spAutoFit/>
              </a:bodyPr>
              <a:lstStyle/>
              <a:p>
                <a:pPr eaLnBrk="0" hangingPunct="0">
                  <a:defRPr/>
                </a:pPr>
                <a:r>
                  <a:rPr lang="en-US" b="1" dirty="0">
                    <a:solidFill>
                      <a:schemeClr val="accent3">
                        <a:lumMod val="1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Material</a:t>
                </a:r>
                <a:r>
                  <a:rPr lang="en-US" b="1" u="sng" dirty="0">
                    <a:solidFill>
                      <a:schemeClr val="accent3">
                        <a:lumMod val="1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</a:t>
                </a:r>
              </a:p>
              <a:p>
                <a:pPr eaLnBrk="0" hangingPunct="0">
                  <a:defRPr/>
                </a:pPr>
                <a:r>
                  <a:rPr lang="en-US" b="1" dirty="0">
                    <a:solidFill>
                      <a:schemeClr val="accent3">
                        <a:lumMod val="1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and/or labor</a:t>
                </a:r>
              </a:p>
            </p:txBody>
          </p:sp>
          <p:grpSp>
            <p:nvGrpSpPr>
              <p:cNvPr id="32781" name="Group 15"/>
              <p:cNvGrpSpPr>
                <a:grpSpLocks/>
              </p:cNvGrpSpPr>
              <p:nvPr/>
            </p:nvGrpSpPr>
            <p:grpSpPr bwMode="auto">
              <a:xfrm>
                <a:off x="1556517" y="3657600"/>
                <a:ext cx="1419303" cy="628163"/>
                <a:chOff x="411" y="2453"/>
                <a:chExt cx="1099" cy="399"/>
              </a:xfrm>
            </p:grpSpPr>
            <p:sp>
              <p:nvSpPr>
                <p:cNvPr id="25632" name="Line 16"/>
                <p:cNvSpPr>
                  <a:spLocks noChangeShapeType="1"/>
                </p:cNvSpPr>
                <p:nvPr/>
              </p:nvSpPr>
              <p:spPr bwMode="auto">
                <a:xfrm>
                  <a:off x="409" y="2844"/>
                  <a:ext cx="715" cy="0"/>
                </a:xfrm>
                <a:prstGeom prst="line">
                  <a:avLst/>
                </a:prstGeom>
                <a:noFill/>
                <a:ln w="19050">
                  <a:solidFill>
                    <a:schemeClr val="accent6">
                      <a:lumMod val="50000"/>
                    </a:schemeClr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25633" name="Line 17"/>
                <p:cNvSpPr>
                  <a:spLocks noChangeShapeType="1"/>
                </p:cNvSpPr>
                <p:nvPr/>
              </p:nvSpPr>
              <p:spPr bwMode="auto">
                <a:xfrm flipV="1">
                  <a:off x="1143" y="2453"/>
                  <a:ext cx="369" cy="399"/>
                </a:xfrm>
                <a:prstGeom prst="line">
                  <a:avLst/>
                </a:prstGeom>
                <a:noFill/>
                <a:ln w="19050">
                  <a:solidFill>
                    <a:schemeClr val="accent6">
                      <a:lumMod val="50000"/>
                    </a:schemeClr>
                  </a:solidFill>
                  <a:round/>
                  <a:headEnd/>
                  <a:tailEnd type="triangle" w="med" len="med"/>
                </a:ln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</p:grpSp>
          <p:sp>
            <p:nvSpPr>
              <p:cNvPr id="25615" name="Line 19"/>
              <p:cNvSpPr>
                <a:spLocks noChangeShapeType="1"/>
              </p:cNvSpPr>
              <p:nvPr/>
            </p:nvSpPr>
            <p:spPr bwMode="auto">
              <a:xfrm>
                <a:off x="3427949" y="3316261"/>
                <a:ext cx="520899" cy="0"/>
              </a:xfrm>
              <a:prstGeom prst="line">
                <a:avLst/>
              </a:prstGeom>
              <a:noFill/>
              <a:ln w="19050">
                <a:solidFill>
                  <a:schemeClr val="accent6">
                    <a:lumMod val="50000"/>
                  </a:schemeClr>
                </a:solidFill>
                <a:round/>
                <a:headEnd/>
                <a:tailEnd type="triangle" w="med" len="med"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US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25616" name="Line 20"/>
              <p:cNvSpPr>
                <a:spLocks noChangeShapeType="1"/>
              </p:cNvSpPr>
              <p:nvPr/>
            </p:nvSpPr>
            <p:spPr bwMode="auto">
              <a:xfrm>
                <a:off x="7248362" y="3316261"/>
                <a:ext cx="373116" cy="0"/>
              </a:xfrm>
              <a:prstGeom prst="line">
                <a:avLst/>
              </a:prstGeom>
              <a:noFill/>
              <a:ln w="19050">
                <a:solidFill>
                  <a:schemeClr val="accent6">
                    <a:lumMod val="50000"/>
                  </a:schemeClr>
                </a:solidFill>
                <a:round/>
                <a:headEnd/>
                <a:tailEnd type="triangle" w="med" len="med"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US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25617" name="Line 21"/>
              <p:cNvSpPr>
                <a:spLocks noChangeShapeType="1"/>
              </p:cNvSpPr>
              <p:nvPr/>
            </p:nvSpPr>
            <p:spPr bwMode="auto">
              <a:xfrm>
                <a:off x="4681910" y="3316261"/>
                <a:ext cx="520899" cy="0"/>
              </a:xfrm>
              <a:prstGeom prst="line">
                <a:avLst/>
              </a:prstGeom>
              <a:noFill/>
              <a:ln w="19050">
                <a:solidFill>
                  <a:schemeClr val="accent6">
                    <a:lumMod val="50000"/>
                  </a:schemeClr>
                </a:solidFill>
                <a:round/>
                <a:headEnd/>
                <a:tailEnd type="triangle" w="med" len="med"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US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25618" name="Line 22"/>
              <p:cNvSpPr>
                <a:spLocks noChangeShapeType="1"/>
              </p:cNvSpPr>
              <p:nvPr/>
            </p:nvSpPr>
            <p:spPr bwMode="auto">
              <a:xfrm>
                <a:off x="5953430" y="3316261"/>
                <a:ext cx="520899" cy="0"/>
              </a:xfrm>
              <a:prstGeom prst="line">
                <a:avLst/>
              </a:prstGeom>
              <a:noFill/>
              <a:ln w="19050">
                <a:solidFill>
                  <a:schemeClr val="accent6">
                    <a:lumMod val="50000"/>
                  </a:schemeClr>
                </a:solidFill>
                <a:round/>
                <a:headEnd/>
                <a:tailEnd type="triangle" w="med" len="med"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US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25619" name="Line 23"/>
              <p:cNvSpPr>
                <a:spLocks noChangeShapeType="1"/>
              </p:cNvSpPr>
              <p:nvPr/>
            </p:nvSpPr>
            <p:spPr bwMode="auto">
              <a:xfrm>
                <a:off x="2219346" y="3306815"/>
                <a:ext cx="497488" cy="0"/>
              </a:xfrm>
              <a:prstGeom prst="line">
                <a:avLst/>
              </a:prstGeom>
              <a:noFill/>
              <a:ln w="19050">
                <a:solidFill>
                  <a:schemeClr val="accent6">
                    <a:lumMod val="50000"/>
                  </a:schemeClr>
                </a:solidFill>
                <a:round/>
                <a:headEnd/>
                <a:tailEnd type="triangle" w="med" len="med"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US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25620" name="Rectangle 24"/>
              <p:cNvSpPr>
                <a:spLocks noChangeArrowheads="1"/>
              </p:cNvSpPr>
              <p:nvPr/>
            </p:nvSpPr>
            <p:spPr bwMode="auto">
              <a:xfrm>
                <a:off x="2797310" y="3944131"/>
                <a:ext cx="1161780" cy="913119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 lIns="90488" tIns="44450" rIns="90488" bIns="44450">
                <a:spAutoFit/>
              </a:bodyPr>
              <a:lstStyle/>
              <a:p>
                <a:pPr eaLnBrk="0" hangingPunct="0">
                  <a:defRPr/>
                </a:pPr>
                <a:r>
                  <a:rPr lang="en-US" b="1" dirty="0">
                    <a:solidFill>
                      <a:schemeClr val="accent3">
                        <a:lumMod val="1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Material</a:t>
                </a:r>
                <a:r>
                  <a:rPr lang="en-US" b="1" u="sng" dirty="0">
                    <a:solidFill>
                      <a:schemeClr val="accent3">
                        <a:lumMod val="1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</a:t>
                </a:r>
              </a:p>
              <a:p>
                <a:pPr eaLnBrk="0" hangingPunct="0">
                  <a:defRPr/>
                </a:pPr>
                <a:r>
                  <a:rPr lang="en-US" b="1" dirty="0">
                    <a:solidFill>
                      <a:schemeClr val="accent3">
                        <a:lumMod val="1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and/or labor</a:t>
                </a:r>
              </a:p>
            </p:txBody>
          </p:sp>
          <p:grpSp>
            <p:nvGrpSpPr>
              <p:cNvPr id="32789" name="Group 25"/>
              <p:cNvGrpSpPr>
                <a:grpSpLocks/>
              </p:cNvGrpSpPr>
              <p:nvPr/>
            </p:nvGrpSpPr>
            <p:grpSpPr bwMode="auto">
              <a:xfrm>
                <a:off x="2889491" y="3657600"/>
                <a:ext cx="1420766" cy="628163"/>
                <a:chOff x="1443" y="2453"/>
                <a:chExt cx="1099" cy="399"/>
              </a:xfrm>
            </p:grpSpPr>
            <p:sp>
              <p:nvSpPr>
                <p:cNvPr id="25630" name="Line 26"/>
                <p:cNvSpPr>
                  <a:spLocks noChangeShapeType="1"/>
                </p:cNvSpPr>
                <p:nvPr/>
              </p:nvSpPr>
              <p:spPr bwMode="auto">
                <a:xfrm>
                  <a:off x="1443" y="2844"/>
                  <a:ext cx="715" cy="0"/>
                </a:xfrm>
                <a:prstGeom prst="line">
                  <a:avLst/>
                </a:prstGeom>
                <a:noFill/>
                <a:ln w="19050">
                  <a:solidFill>
                    <a:schemeClr val="accent6">
                      <a:lumMod val="50000"/>
                    </a:schemeClr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25631" name="Line 27"/>
                <p:cNvSpPr>
                  <a:spLocks noChangeShapeType="1"/>
                </p:cNvSpPr>
                <p:nvPr/>
              </p:nvSpPr>
              <p:spPr bwMode="auto">
                <a:xfrm flipV="1">
                  <a:off x="2175" y="2453"/>
                  <a:ext cx="367" cy="399"/>
                </a:xfrm>
                <a:prstGeom prst="line">
                  <a:avLst/>
                </a:prstGeom>
                <a:noFill/>
                <a:ln w="19050">
                  <a:solidFill>
                    <a:schemeClr val="accent6">
                      <a:lumMod val="50000"/>
                    </a:schemeClr>
                  </a:solidFill>
                  <a:round/>
                  <a:headEnd/>
                  <a:tailEnd type="triangle" w="med" len="med"/>
                </a:ln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</p:grpSp>
          <p:sp>
            <p:nvSpPr>
              <p:cNvPr id="25622" name="Rectangle 28"/>
              <p:cNvSpPr>
                <a:spLocks noChangeArrowheads="1"/>
              </p:cNvSpPr>
              <p:nvPr/>
            </p:nvSpPr>
            <p:spPr bwMode="auto">
              <a:xfrm>
                <a:off x="4101020" y="3944131"/>
                <a:ext cx="1160317" cy="913119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 lIns="90488" tIns="44450" rIns="90488" bIns="44450">
                <a:spAutoFit/>
              </a:bodyPr>
              <a:lstStyle/>
              <a:p>
                <a:pPr eaLnBrk="0" hangingPunct="0">
                  <a:defRPr/>
                </a:pPr>
                <a:r>
                  <a:rPr lang="en-US" b="1" dirty="0">
                    <a:solidFill>
                      <a:schemeClr val="accent3">
                        <a:lumMod val="1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Material</a:t>
                </a:r>
                <a:r>
                  <a:rPr lang="en-US" b="1" u="sng" dirty="0">
                    <a:solidFill>
                      <a:schemeClr val="accent3">
                        <a:lumMod val="1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</a:t>
                </a:r>
              </a:p>
              <a:p>
                <a:pPr eaLnBrk="0" hangingPunct="0">
                  <a:defRPr/>
                </a:pPr>
                <a:r>
                  <a:rPr lang="en-US" b="1" dirty="0">
                    <a:solidFill>
                      <a:schemeClr val="accent3">
                        <a:lumMod val="1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and/or labor</a:t>
                </a:r>
              </a:p>
            </p:txBody>
          </p:sp>
          <p:grpSp>
            <p:nvGrpSpPr>
              <p:cNvPr id="32791" name="Group 29"/>
              <p:cNvGrpSpPr>
                <a:grpSpLocks/>
              </p:cNvGrpSpPr>
              <p:nvPr/>
            </p:nvGrpSpPr>
            <p:grpSpPr bwMode="auto">
              <a:xfrm>
                <a:off x="4193202" y="3657600"/>
                <a:ext cx="1419303" cy="628163"/>
                <a:chOff x="2451" y="2453"/>
                <a:chExt cx="1099" cy="399"/>
              </a:xfrm>
            </p:grpSpPr>
            <p:sp>
              <p:nvSpPr>
                <p:cNvPr id="25628" name="Line 30"/>
                <p:cNvSpPr>
                  <a:spLocks noChangeShapeType="1"/>
                </p:cNvSpPr>
                <p:nvPr/>
              </p:nvSpPr>
              <p:spPr bwMode="auto">
                <a:xfrm>
                  <a:off x="2451" y="2844"/>
                  <a:ext cx="715" cy="0"/>
                </a:xfrm>
                <a:prstGeom prst="line">
                  <a:avLst/>
                </a:prstGeom>
                <a:noFill/>
                <a:ln w="19050">
                  <a:solidFill>
                    <a:schemeClr val="accent6">
                      <a:lumMod val="50000"/>
                    </a:schemeClr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25629" name="Line 31"/>
                <p:cNvSpPr>
                  <a:spLocks noChangeShapeType="1"/>
                </p:cNvSpPr>
                <p:nvPr/>
              </p:nvSpPr>
              <p:spPr bwMode="auto">
                <a:xfrm flipV="1">
                  <a:off x="3182" y="2453"/>
                  <a:ext cx="368" cy="399"/>
                </a:xfrm>
                <a:prstGeom prst="line">
                  <a:avLst/>
                </a:prstGeom>
                <a:noFill/>
                <a:ln w="19050">
                  <a:solidFill>
                    <a:schemeClr val="accent6">
                      <a:lumMod val="50000"/>
                    </a:schemeClr>
                  </a:solidFill>
                  <a:round/>
                  <a:headEnd/>
                  <a:tailEnd type="triangle" w="med" len="med"/>
                </a:ln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</p:grpSp>
          <p:sp>
            <p:nvSpPr>
              <p:cNvPr id="25624" name="Rectangle 32"/>
              <p:cNvSpPr>
                <a:spLocks noChangeArrowheads="1"/>
              </p:cNvSpPr>
              <p:nvPr/>
            </p:nvSpPr>
            <p:spPr bwMode="auto">
              <a:xfrm>
                <a:off x="5388636" y="3944131"/>
                <a:ext cx="1160317" cy="913119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 lIns="90488" tIns="44450" rIns="90488" bIns="44450">
                <a:spAutoFit/>
              </a:bodyPr>
              <a:lstStyle/>
              <a:p>
                <a:pPr eaLnBrk="0" hangingPunct="0">
                  <a:defRPr/>
                </a:pPr>
                <a:r>
                  <a:rPr lang="en-US" b="1" dirty="0">
                    <a:solidFill>
                      <a:schemeClr val="accent3">
                        <a:lumMod val="1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Material</a:t>
                </a:r>
                <a:r>
                  <a:rPr lang="en-US" b="1" u="sng" dirty="0">
                    <a:solidFill>
                      <a:schemeClr val="accent3">
                        <a:lumMod val="1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</a:t>
                </a:r>
              </a:p>
              <a:p>
                <a:pPr eaLnBrk="0" hangingPunct="0">
                  <a:defRPr/>
                </a:pPr>
                <a:r>
                  <a:rPr lang="en-US" b="1" dirty="0">
                    <a:solidFill>
                      <a:schemeClr val="accent3">
                        <a:lumMod val="1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and/or labor</a:t>
                </a:r>
              </a:p>
            </p:txBody>
          </p:sp>
          <p:grpSp>
            <p:nvGrpSpPr>
              <p:cNvPr id="32793" name="Group 33"/>
              <p:cNvGrpSpPr>
                <a:grpSpLocks/>
              </p:cNvGrpSpPr>
              <p:nvPr/>
            </p:nvGrpSpPr>
            <p:grpSpPr bwMode="auto">
              <a:xfrm>
                <a:off x="5480817" y="3657600"/>
                <a:ext cx="1419303" cy="628163"/>
                <a:chOff x="3447" y="2453"/>
                <a:chExt cx="1099" cy="399"/>
              </a:xfrm>
            </p:grpSpPr>
            <p:sp>
              <p:nvSpPr>
                <p:cNvPr id="25626" name="Line 34"/>
                <p:cNvSpPr>
                  <a:spLocks noChangeShapeType="1"/>
                </p:cNvSpPr>
                <p:nvPr/>
              </p:nvSpPr>
              <p:spPr bwMode="auto">
                <a:xfrm>
                  <a:off x="3445" y="2844"/>
                  <a:ext cx="715" cy="0"/>
                </a:xfrm>
                <a:prstGeom prst="line">
                  <a:avLst/>
                </a:prstGeom>
                <a:noFill/>
                <a:ln w="19050">
                  <a:solidFill>
                    <a:schemeClr val="accent6">
                      <a:lumMod val="50000"/>
                    </a:schemeClr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25627" name="Line 35"/>
                <p:cNvSpPr>
                  <a:spLocks noChangeShapeType="1"/>
                </p:cNvSpPr>
                <p:nvPr/>
              </p:nvSpPr>
              <p:spPr bwMode="auto">
                <a:xfrm flipV="1">
                  <a:off x="4179" y="2453"/>
                  <a:ext cx="369" cy="399"/>
                </a:xfrm>
                <a:prstGeom prst="line">
                  <a:avLst/>
                </a:prstGeom>
                <a:noFill/>
                <a:ln w="19050">
                  <a:solidFill>
                    <a:schemeClr val="accent6">
                      <a:lumMod val="50000"/>
                    </a:schemeClr>
                  </a:solidFill>
                  <a:round/>
                  <a:headEnd/>
                  <a:tailEnd type="triangle" w="med" len="med"/>
                </a:ln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</p:grpSp>
        </p:grpSp>
        <p:sp>
          <p:nvSpPr>
            <p:cNvPr id="34" name="Rectangle 11"/>
            <p:cNvSpPr>
              <a:spLocks noChangeArrowheads="1"/>
            </p:cNvSpPr>
            <p:nvPr/>
          </p:nvSpPr>
          <p:spPr bwMode="auto">
            <a:xfrm>
              <a:off x="2743200" y="2971800"/>
              <a:ext cx="711115" cy="695860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 w="12700">
              <a:solidFill>
                <a:srgbClr val="066D8C"/>
              </a:solidFill>
              <a:miter lim="800000"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none" lIns="90488" tIns="44450" rIns="90488" bIns="44450" anchor="ctr"/>
            <a:lstStyle/>
            <a:p>
              <a:pPr algn="ctr" eaLnBrk="0" hangingPunct="0">
                <a:defRPr/>
              </a:pPr>
              <a:r>
                <a:rPr lang="en-US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Station</a:t>
              </a:r>
            </a:p>
            <a:p>
              <a:pPr algn="ctr" eaLnBrk="0" hangingPunct="0">
                <a:defRPr/>
              </a:pPr>
              <a:r>
                <a:rPr lang="en-US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  1 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utoUpdateAnimBg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C2617825-327D-4024-9CD4-6F43630F06D5}"/>
              </a:ext>
            </a:extLst>
          </p:cNvPr>
          <p:cNvSpPr/>
          <p:nvPr/>
        </p:nvSpPr>
        <p:spPr>
          <a:xfrm>
            <a:off x="2771918" y="6415802"/>
            <a:ext cx="231152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 repetitive process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7D13297F-B4EB-44CD-B1BF-147D416B4DA9}"/>
              </a:ext>
            </a:extLst>
          </p:cNvPr>
          <p:cNvSpPr/>
          <p:nvPr/>
        </p:nvSpPr>
        <p:spPr>
          <a:xfrm>
            <a:off x="7467601" y="6399607"/>
            <a:ext cx="274319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 continuous process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726CD3C5-0AD9-4983-961C-5A95B36247EB}"/>
              </a:ext>
            </a:extLst>
          </p:cNvPr>
          <p:cNvSpPr/>
          <p:nvPr/>
        </p:nvSpPr>
        <p:spPr>
          <a:xfrm>
            <a:off x="2787333" y="3906211"/>
            <a:ext cx="272197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 job shop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E652AEF8-428E-447D-AEC9-6A6654EE3EEA}"/>
              </a:ext>
            </a:extLst>
          </p:cNvPr>
          <p:cNvSpPr/>
          <p:nvPr/>
        </p:nvSpPr>
        <p:spPr>
          <a:xfrm>
            <a:off x="7519469" y="3914298"/>
            <a:ext cx="212839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 batch process</a:t>
            </a:r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Process Types</a:t>
            </a:r>
          </a:p>
        </p:txBody>
      </p:sp>
      <p:pic>
        <p:nvPicPr>
          <p:cNvPr id="11" name="Picture 10" descr="Screen Shot 2019-08-22 at 3.48.03 P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1200" y="1447801"/>
            <a:ext cx="3421250" cy="2445471"/>
          </a:xfrm>
          <a:prstGeom prst="rect">
            <a:avLst/>
          </a:prstGeom>
        </p:spPr>
      </p:pic>
      <p:pic>
        <p:nvPicPr>
          <p:cNvPr id="15" name="Picture 14" descr="Screen Shot 2019-08-22 at 3.49.28 PM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1200" y="4328440"/>
            <a:ext cx="2972362" cy="2133600"/>
          </a:xfrm>
          <a:prstGeom prst="rect">
            <a:avLst/>
          </a:prstGeom>
        </p:spPr>
      </p:pic>
      <p:pic>
        <p:nvPicPr>
          <p:cNvPr id="17" name="Picture 16" descr="Screen Shot 2019-08-22 at 3.50.15 PM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4200" y="1447800"/>
            <a:ext cx="3298935" cy="2362200"/>
          </a:xfrm>
          <a:prstGeom prst="rect">
            <a:avLst/>
          </a:prstGeom>
        </p:spPr>
      </p:pic>
      <p:pic>
        <p:nvPicPr>
          <p:cNvPr id="18" name="Picture 17" descr="Screen Shot 2019-08-22 at 3.50.26 PM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7720" y="4484229"/>
            <a:ext cx="2743200" cy="195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673100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Product Layouts: Advantages 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sz="half" idx="1"/>
          </p:nvPr>
        </p:nvSpPr>
        <p:spPr>
          <a:xfrm>
            <a:off x="342182" y="2021156"/>
            <a:ext cx="9778211" cy="480060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Advantages</a:t>
            </a:r>
          </a:p>
          <a:p>
            <a:r>
              <a:rPr lang="en-US" dirty="0">
                <a:solidFill>
                  <a:srgbClr val="303C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High rate of output</a:t>
            </a:r>
          </a:p>
          <a:p>
            <a:r>
              <a:rPr lang="en-US" dirty="0">
                <a:solidFill>
                  <a:srgbClr val="303C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Low unit cost</a:t>
            </a:r>
          </a:p>
          <a:p>
            <a:r>
              <a:rPr lang="en-US" dirty="0">
                <a:solidFill>
                  <a:srgbClr val="303C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Labor specialization</a:t>
            </a:r>
          </a:p>
          <a:p>
            <a:r>
              <a:rPr lang="en-US" dirty="0">
                <a:solidFill>
                  <a:srgbClr val="303C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Low material handling cost per unit</a:t>
            </a:r>
          </a:p>
          <a:p>
            <a:r>
              <a:rPr lang="en-US" dirty="0">
                <a:solidFill>
                  <a:srgbClr val="303C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High utilization of labor and equipment</a:t>
            </a:r>
          </a:p>
          <a:p>
            <a:r>
              <a:rPr lang="en-US" dirty="0">
                <a:solidFill>
                  <a:srgbClr val="303C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Established routing and scheduling</a:t>
            </a:r>
          </a:p>
          <a:p>
            <a:r>
              <a:rPr lang="en-US" dirty="0">
                <a:solidFill>
                  <a:srgbClr val="303C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Routine accounting, purchasing, and inventory control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2E8F69D-FA38-ADF4-DBEC-89C06A5322B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10675" y="3132353"/>
            <a:ext cx="2143125" cy="21431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 txBox="1">
            <a:spLocks/>
          </p:cNvSpPr>
          <p:nvPr/>
        </p:nvSpPr>
        <p:spPr>
          <a:xfrm>
            <a:off x="418453" y="1530458"/>
            <a:ext cx="11251771" cy="4800600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Disadvantages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Creates dull, repetitive jobs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Poorly skilled workers may not maintain equipment or quality of output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Fairly inflexible to changes in volume or product or process design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Highly susceptible to shutdowns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Preventive maintenance, capacity for quick repair, and spare-parts inventories are necessary expenses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Individual incentive plans are impractical</a:t>
            </a:r>
          </a:p>
          <a:p>
            <a:r>
              <a:rPr lang="en-US" kern="0" dirty="0">
                <a:effectLst/>
                <a:latin typeface="Times New Roman" panose="02020603050405020304" pitchFamily="18" charset="0"/>
                <a:ea typeface="Arial Unicode MS"/>
              </a:rPr>
              <a:t>Right-sized equipment tends to be larger than equipment used in untraditional process layouts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solidFill>
                <a:srgbClr val="303C2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itle 6">
            <a:extLst>
              <a:ext uri="{FF2B5EF4-FFF2-40B4-BE49-F238E27FC236}">
                <a16:creationId xmlns:a16="http://schemas.microsoft.com/office/drawing/2014/main" id="{D0E40562-2485-2F40-1172-4F506FF28C7F}"/>
              </a:ext>
            </a:extLst>
          </p:cNvPr>
          <p:cNvSpPr txBox="1">
            <a:spLocks/>
          </p:cNvSpPr>
          <p:nvPr/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Product Layouts: Disadvantages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4728C47-E873-7599-5536-405BC87AD1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64549" y="4835013"/>
            <a:ext cx="1954939" cy="195493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90784891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3" name="Content Placeholder 2"/>
          <p:cNvSpPr>
            <a:spLocks noGrp="1"/>
          </p:cNvSpPr>
          <p:nvPr>
            <p:ph idx="1"/>
          </p:nvPr>
        </p:nvSpPr>
        <p:spPr>
          <a:xfrm>
            <a:off x="375727" y="1732624"/>
            <a:ext cx="10515600" cy="4351338"/>
          </a:xfrm>
        </p:spPr>
        <p:txBody>
          <a:bodyPr>
            <a:normAutofit/>
          </a:bodyPr>
          <a:lstStyle/>
          <a:p>
            <a:pPr eaLnBrk="1" hangingPunct="1"/>
            <a:r>
              <a:rPr lang="en-US" b="1" dirty="0">
                <a:solidFill>
                  <a:srgbClr val="303C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Process layouts</a:t>
            </a:r>
          </a:p>
          <a:p>
            <a:pPr lvl="1" eaLnBrk="1" hangingPunct="1"/>
            <a:r>
              <a:rPr lang="en-US" sz="2800" dirty="0">
                <a:solidFill>
                  <a:srgbClr val="303C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Layouts that can handle varied processing requirements</a:t>
            </a:r>
          </a:p>
        </p:txBody>
      </p:sp>
      <p:sp>
        <p:nvSpPr>
          <p:cNvPr id="35842" name="Title 1"/>
          <p:cNvSpPr>
            <a:spLocks noGrp="1"/>
          </p:cNvSpPr>
          <p:nvPr>
            <p:ph type="title"/>
          </p:nvPr>
        </p:nvSpPr>
        <p:spPr>
          <a:xfrm>
            <a:off x="603249" y="169466"/>
            <a:ext cx="10664017" cy="1219200"/>
          </a:xfrm>
        </p:spPr>
        <p:txBody>
          <a:bodyPr>
            <a:noAutofit/>
          </a:bodyPr>
          <a:lstStyle/>
          <a:p>
            <a:pPr eaLnBrk="1" hangingPunct="1"/>
            <a:r>
              <a:rPr lang="en-US" b="1" dirty="0">
                <a:solidFill>
                  <a:srgbClr val="303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Non-repetitive Processing: Process Layouts</a:t>
            </a:r>
          </a:p>
        </p:txBody>
      </p:sp>
      <p:sp>
        <p:nvSpPr>
          <p:cNvPr id="4" name="Text Box 6"/>
          <p:cNvSpPr txBox="1">
            <a:spLocks noChangeArrowheads="1"/>
          </p:cNvSpPr>
          <p:nvPr/>
        </p:nvSpPr>
        <p:spPr bwMode="auto">
          <a:xfrm>
            <a:off x="3562833" y="5876132"/>
            <a:ext cx="4456733" cy="83099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Used for Intermittent processing</a:t>
            </a:r>
          </a:p>
          <a:p>
            <a:pPr algn="ctr" eaLnBrk="0" hangingPunct="0"/>
            <a:r>
              <a:rPr lang="en-US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Job Shop or Batch</a:t>
            </a:r>
          </a:p>
        </p:txBody>
      </p:sp>
      <p:grpSp>
        <p:nvGrpSpPr>
          <p:cNvPr id="35845" name="Group 28"/>
          <p:cNvGrpSpPr>
            <a:grpSpLocks/>
          </p:cNvGrpSpPr>
          <p:nvPr/>
        </p:nvGrpSpPr>
        <p:grpSpPr bwMode="auto">
          <a:xfrm>
            <a:off x="2889251" y="3775129"/>
            <a:ext cx="5789613" cy="1600200"/>
            <a:chOff x="1365250" y="3733800"/>
            <a:chExt cx="5789613" cy="1600200"/>
          </a:xfrm>
        </p:grpSpPr>
        <p:sp>
          <p:nvSpPr>
            <p:cNvPr id="6" name="Text Box 9"/>
            <p:cNvSpPr txBox="1">
              <a:spLocks noChangeArrowheads="1"/>
            </p:cNvSpPr>
            <p:nvPr/>
          </p:nvSpPr>
          <p:spPr bwMode="auto">
            <a:xfrm>
              <a:off x="1365250" y="3733800"/>
              <a:ext cx="1073150" cy="469900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 w="12700">
              <a:solidFill>
                <a:srgbClr val="2237A0"/>
              </a:solidFill>
              <a:miter lim="800000"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none">
              <a:spAutoFit/>
            </a:bodyPr>
            <a:lstStyle/>
            <a:p>
              <a:pPr eaLnBrk="0" hangingPunct="0">
                <a:defRPr/>
              </a:pPr>
              <a:r>
                <a:rPr lang="en-US" sz="2400" b="1" dirty="0">
                  <a:latin typeface="Arial Narrow" pitchFamily="34" charset="0"/>
                </a:rPr>
                <a:t>Dept. A</a:t>
              </a:r>
            </a:p>
          </p:txBody>
        </p:sp>
        <p:sp>
          <p:nvSpPr>
            <p:cNvPr id="7" name="Text Box 10"/>
            <p:cNvSpPr txBox="1">
              <a:spLocks noChangeArrowheads="1"/>
            </p:cNvSpPr>
            <p:nvPr/>
          </p:nvSpPr>
          <p:spPr bwMode="auto">
            <a:xfrm>
              <a:off x="1365250" y="4864100"/>
              <a:ext cx="1073150" cy="469900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 w="12700">
              <a:solidFill>
                <a:srgbClr val="2237A0"/>
              </a:solidFill>
              <a:miter lim="800000"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none">
              <a:spAutoFit/>
            </a:bodyPr>
            <a:lstStyle/>
            <a:p>
              <a:pPr eaLnBrk="0" hangingPunct="0">
                <a:defRPr/>
              </a:pPr>
              <a:r>
                <a:rPr lang="en-US" sz="2400" b="1" dirty="0">
                  <a:latin typeface="Arial Narrow" pitchFamily="34" charset="0"/>
                </a:rPr>
                <a:t>Dept. B</a:t>
              </a:r>
            </a:p>
          </p:txBody>
        </p:sp>
        <p:sp>
          <p:nvSpPr>
            <p:cNvPr id="8" name="Text Box 11"/>
            <p:cNvSpPr txBox="1">
              <a:spLocks noChangeArrowheads="1"/>
            </p:cNvSpPr>
            <p:nvPr/>
          </p:nvSpPr>
          <p:spPr bwMode="auto">
            <a:xfrm>
              <a:off x="3733800" y="4864100"/>
              <a:ext cx="1073150" cy="469900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 w="12700">
              <a:solidFill>
                <a:srgbClr val="2237A0"/>
              </a:solidFill>
              <a:miter lim="800000"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none">
              <a:spAutoFit/>
            </a:bodyPr>
            <a:lstStyle/>
            <a:p>
              <a:pPr eaLnBrk="0" hangingPunct="0">
                <a:defRPr/>
              </a:pPr>
              <a:r>
                <a:rPr lang="en-US" sz="2400" b="1" dirty="0">
                  <a:latin typeface="Arial Narrow" pitchFamily="34" charset="0"/>
                </a:rPr>
                <a:t>Dept. D</a:t>
              </a:r>
            </a:p>
          </p:txBody>
        </p:sp>
        <p:sp>
          <p:nvSpPr>
            <p:cNvPr id="9" name="Text Box 12"/>
            <p:cNvSpPr txBox="1">
              <a:spLocks noChangeArrowheads="1"/>
            </p:cNvSpPr>
            <p:nvPr/>
          </p:nvSpPr>
          <p:spPr bwMode="auto">
            <a:xfrm>
              <a:off x="3733800" y="3759200"/>
              <a:ext cx="1073150" cy="469900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 w="12700">
              <a:solidFill>
                <a:srgbClr val="2237A0"/>
              </a:solidFill>
              <a:miter lim="800000"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none">
              <a:spAutoFit/>
            </a:bodyPr>
            <a:lstStyle/>
            <a:p>
              <a:pPr eaLnBrk="0" hangingPunct="0">
                <a:defRPr/>
              </a:pPr>
              <a:r>
                <a:rPr lang="en-US" sz="2400" b="1" dirty="0">
                  <a:latin typeface="Arial Narrow" pitchFamily="34" charset="0"/>
                </a:rPr>
                <a:t>Dept. C</a:t>
              </a:r>
            </a:p>
          </p:txBody>
        </p:sp>
        <p:sp>
          <p:nvSpPr>
            <p:cNvPr id="10" name="Text Box 13"/>
            <p:cNvSpPr txBox="1">
              <a:spLocks noChangeArrowheads="1"/>
            </p:cNvSpPr>
            <p:nvPr/>
          </p:nvSpPr>
          <p:spPr bwMode="auto">
            <a:xfrm>
              <a:off x="6096000" y="4864100"/>
              <a:ext cx="1044575" cy="469900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 w="12700">
              <a:solidFill>
                <a:srgbClr val="2237A0"/>
              </a:solidFill>
              <a:miter lim="800000"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none">
              <a:spAutoFit/>
            </a:bodyPr>
            <a:lstStyle/>
            <a:p>
              <a:pPr eaLnBrk="0" hangingPunct="0">
                <a:defRPr/>
              </a:pPr>
              <a:r>
                <a:rPr lang="en-US" sz="2400" b="1" dirty="0">
                  <a:latin typeface="Arial Narrow" pitchFamily="34" charset="0"/>
                </a:rPr>
                <a:t>Dept. F</a:t>
              </a:r>
            </a:p>
          </p:txBody>
        </p:sp>
        <p:sp>
          <p:nvSpPr>
            <p:cNvPr id="11" name="Text Box 14"/>
            <p:cNvSpPr txBox="1">
              <a:spLocks noChangeArrowheads="1"/>
            </p:cNvSpPr>
            <p:nvPr/>
          </p:nvSpPr>
          <p:spPr bwMode="auto">
            <a:xfrm>
              <a:off x="6096000" y="3759200"/>
              <a:ext cx="1058863" cy="469900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 w="12700">
              <a:solidFill>
                <a:srgbClr val="2237A0"/>
              </a:solidFill>
              <a:miter lim="800000"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none">
              <a:spAutoFit/>
            </a:bodyPr>
            <a:lstStyle/>
            <a:p>
              <a:pPr eaLnBrk="0" hangingPunct="0">
                <a:defRPr/>
              </a:pPr>
              <a:r>
                <a:rPr lang="en-US" sz="2400" b="1" dirty="0">
                  <a:latin typeface="Arial Narrow" pitchFamily="34" charset="0"/>
                </a:rPr>
                <a:t>Dept. E</a:t>
              </a:r>
            </a:p>
          </p:txBody>
        </p:sp>
      </p:grpSp>
      <p:sp>
        <p:nvSpPr>
          <p:cNvPr id="12" name="Line 16"/>
          <p:cNvSpPr>
            <a:spLocks noChangeShapeType="1"/>
          </p:cNvSpPr>
          <p:nvPr/>
        </p:nvSpPr>
        <p:spPr bwMode="auto">
          <a:xfrm>
            <a:off x="1600200" y="4003729"/>
            <a:ext cx="1295400" cy="0"/>
          </a:xfrm>
          <a:prstGeom prst="line">
            <a:avLst/>
          </a:prstGeom>
          <a:noFill/>
          <a:ln w="38100">
            <a:solidFill>
              <a:schemeClr val="tx2"/>
            </a:solidFill>
            <a:round/>
            <a:headEnd/>
            <a:tailEnd type="triangle" w="med" len="med"/>
          </a:ln>
        </p:spPr>
        <p:txBody>
          <a:bodyPr>
            <a:spAutoFit/>
          </a:bodyPr>
          <a:lstStyle/>
          <a:p>
            <a:endParaRPr lang="en-US" dirty="0"/>
          </a:p>
        </p:txBody>
      </p:sp>
      <p:sp>
        <p:nvSpPr>
          <p:cNvPr id="13" name="Line 17"/>
          <p:cNvSpPr>
            <a:spLocks noChangeShapeType="1"/>
          </p:cNvSpPr>
          <p:nvPr/>
        </p:nvSpPr>
        <p:spPr bwMode="auto">
          <a:xfrm>
            <a:off x="3962400" y="4003729"/>
            <a:ext cx="1295400" cy="0"/>
          </a:xfrm>
          <a:prstGeom prst="line">
            <a:avLst/>
          </a:prstGeom>
          <a:noFill/>
          <a:ln w="38100">
            <a:solidFill>
              <a:schemeClr val="tx2"/>
            </a:solidFill>
            <a:round/>
            <a:headEnd/>
            <a:tailEnd type="triangle" w="med" len="med"/>
          </a:ln>
        </p:spPr>
        <p:txBody>
          <a:bodyPr>
            <a:spAutoFit/>
          </a:bodyPr>
          <a:lstStyle/>
          <a:p>
            <a:endParaRPr lang="en-US" dirty="0"/>
          </a:p>
        </p:txBody>
      </p:sp>
      <p:sp>
        <p:nvSpPr>
          <p:cNvPr id="14" name="Line 18"/>
          <p:cNvSpPr>
            <a:spLocks noChangeShapeType="1"/>
          </p:cNvSpPr>
          <p:nvPr/>
        </p:nvSpPr>
        <p:spPr bwMode="auto">
          <a:xfrm>
            <a:off x="6324600" y="4003729"/>
            <a:ext cx="1295400" cy="0"/>
          </a:xfrm>
          <a:prstGeom prst="line">
            <a:avLst/>
          </a:prstGeom>
          <a:noFill/>
          <a:ln w="38100">
            <a:solidFill>
              <a:schemeClr val="tx2"/>
            </a:solidFill>
            <a:round/>
            <a:headEnd/>
            <a:tailEnd type="triangle" w="med" len="med"/>
          </a:ln>
        </p:spPr>
        <p:txBody>
          <a:bodyPr>
            <a:spAutoFit/>
          </a:bodyPr>
          <a:lstStyle/>
          <a:p>
            <a:endParaRPr lang="en-US" dirty="0"/>
          </a:p>
        </p:txBody>
      </p:sp>
      <p:sp>
        <p:nvSpPr>
          <p:cNvPr id="15" name="Line 19"/>
          <p:cNvSpPr>
            <a:spLocks noChangeShapeType="1"/>
          </p:cNvSpPr>
          <p:nvPr/>
        </p:nvSpPr>
        <p:spPr bwMode="auto">
          <a:xfrm>
            <a:off x="8686800" y="5146729"/>
            <a:ext cx="1295400" cy="0"/>
          </a:xfrm>
          <a:prstGeom prst="line">
            <a:avLst/>
          </a:prstGeom>
          <a:noFill/>
          <a:ln w="38100">
            <a:solidFill>
              <a:schemeClr val="tx2"/>
            </a:solidFill>
            <a:round/>
            <a:headEnd/>
            <a:tailEnd type="triangle" w="med" len="med"/>
          </a:ln>
        </p:spPr>
        <p:txBody>
          <a:bodyPr>
            <a:spAutoFit/>
          </a:bodyPr>
          <a:lstStyle/>
          <a:p>
            <a:endParaRPr lang="en-US" dirty="0"/>
          </a:p>
        </p:txBody>
      </p:sp>
      <p:sp>
        <p:nvSpPr>
          <p:cNvPr id="16" name="Line 20"/>
          <p:cNvSpPr>
            <a:spLocks noChangeShapeType="1"/>
          </p:cNvSpPr>
          <p:nvPr/>
        </p:nvSpPr>
        <p:spPr bwMode="auto">
          <a:xfrm>
            <a:off x="8153400" y="4232329"/>
            <a:ext cx="0" cy="685800"/>
          </a:xfrm>
          <a:prstGeom prst="line">
            <a:avLst/>
          </a:prstGeom>
          <a:noFill/>
          <a:ln w="38100">
            <a:solidFill>
              <a:schemeClr val="tx2"/>
            </a:solidFill>
            <a:round/>
            <a:headEnd/>
            <a:tailEnd type="triangle" w="med" len="med"/>
          </a:ln>
        </p:spPr>
        <p:txBody>
          <a:bodyPr wrap="none">
            <a:spAutoFit/>
          </a:bodyPr>
          <a:lstStyle/>
          <a:p>
            <a:endParaRPr lang="en-US" dirty="0"/>
          </a:p>
        </p:txBody>
      </p:sp>
      <p:sp>
        <p:nvSpPr>
          <p:cNvPr id="17" name="Line 23"/>
          <p:cNvSpPr>
            <a:spLocks noChangeShapeType="1"/>
          </p:cNvSpPr>
          <p:nvPr/>
        </p:nvSpPr>
        <p:spPr bwMode="auto">
          <a:xfrm>
            <a:off x="1600200" y="5146729"/>
            <a:ext cx="1295400" cy="0"/>
          </a:xfrm>
          <a:prstGeom prst="line">
            <a:avLst/>
          </a:prstGeom>
          <a:noFill/>
          <a:ln w="38100">
            <a:solidFill>
              <a:srgbClr val="33CC33"/>
            </a:solidFill>
            <a:round/>
            <a:headEnd/>
            <a:tailEnd type="triangle" w="med" len="med"/>
          </a:ln>
        </p:spPr>
        <p:txBody>
          <a:bodyPr wrap="none">
            <a:spAutoFit/>
          </a:bodyPr>
          <a:lstStyle/>
          <a:p>
            <a:endParaRPr lang="en-US" dirty="0"/>
          </a:p>
        </p:txBody>
      </p:sp>
      <p:sp>
        <p:nvSpPr>
          <p:cNvPr id="18" name="Line 24"/>
          <p:cNvSpPr>
            <a:spLocks noChangeShapeType="1"/>
          </p:cNvSpPr>
          <p:nvPr/>
        </p:nvSpPr>
        <p:spPr bwMode="auto">
          <a:xfrm flipV="1">
            <a:off x="3962400" y="4003729"/>
            <a:ext cx="1295400" cy="1143000"/>
          </a:xfrm>
          <a:prstGeom prst="line">
            <a:avLst/>
          </a:prstGeom>
          <a:noFill/>
          <a:ln w="38100">
            <a:solidFill>
              <a:srgbClr val="33CC33"/>
            </a:solidFill>
            <a:round/>
            <a:headEnd/>
            <a:tailEnd type="triangle" w="med" len="med"/>
          </a:ln>
        </p:spPr>
        <p:txBody>
          <a:bodyPr wrap="none">
            <a:spAutoFit/>
          </a:bodyPr>
          <a:lstStyle/>
          <a:p>
            <a:endParaRPr lang="en-US" dirty="0"/>
          </a:p>
        </p:txBody>
      </p:sp>
      <p:sp>
        <p:nvSpPr>
          <p:cNvPr id="19" name="Line 25"/>
          <p:cNvSpPr>
            <a:spLocks noChangeShapeType="1"/>
          </p:cNvSpPr>
          <p:nvPr/>
        </p:nvSpPr>
        <p:spPr bwMode="auto">
          <a:xfrm>
            <a:off x="6324600" y="4079929"/>
            <a:ext cx="1295400" cy="0"/>
          </a:xfrm>
          <a:prstGeom prst="line">
            <a:avLst/>
          </a:prstGeom>
          <a:noFill/>
          <a:ln w="38100">
            <a:solidFill>
              <a:srgbClr val="33CC33"/>
            </a:solidFill>
            <a:round/>
            <a:headEnd/>
            <a:tailEnd type="triangle" w="med" len="med"/>
          </a:ln>
        </p:spPr>
        <p:txBody>
          <a:bodyPr wrap="none">
            <a:spAutoFit/>
          </a:bodyPr>
          <a:lstStyle/>
          <a:p>
            <a:endParaRPr lang="en-US" dirty="0"/>
          </a:p>
        </p:txBody>
      </p:sp>
      <p:sp>
        <p:nvSpPr>
          <p:cNvPr id="20" name="Line 26"/>
          <p:cNvSpPr>
            <a:spLocks noChangeShapeType="1"/>
          </p:cNvSpPr>
          <p:nvPr/>
        </p:nvSpPr>
        <p:spPr bwMode="auto">
          <a:xfrm flipH="1">
            <a:off x="6324600" y="4232329"/>
            <a:ext cx="1828800" cy="914400"/>
          </a:xfrm>
          <a:prstGeom prst="line">
            <a:avLst/>
          </a:prstGeom>
          <a:noFill/>
          <a:ln w="38100">
            <a:solidFill>
              <a:srgbClr val="33CC33"/>
            </a:solidFill>
            <a:round/>
            <a:headEnd/>
            <a:tailEnd type="triangle" w="med" len="med"/>
          </a:ln>
        </p:spPr>
        <p:txBody>
          <a:bodyPr wrap="none">
            <a:spAutoFit/>
          </a:bodyPr>
          <a:lstStyle/>
          <a:p>
            <a:endParaRPr lang="en-US" dirty="0"/>
          </a:p>
        </p:txBody>
      </p:sp>
      <p:sp>
        <p:nvSpPr>
          <p:cNvPr id="21" name="Line 27"/>
          <p:cNvSpPr>
            <a:spLocks noChangeShapeType="1"/>
          </p:cNvSpPr>
          <p:nvPr/>
        </p:nvSpPr>
        <p:spPr bwMode="auto">
          <a:xfrm flipH="1" flipV="1">
            <a:off x="3962400" y="4003729"/>
            <a:ext cx="1295400" cy="1219200"/>
          </a:xfrm>
          <a:prstGeom prst="line">
            <a:avLst/>
          </a:prstGeom>
          <a:noFill/>
          <a:ln w="38100">
            <a:solidFill>
              <a:srgbClr val="33CC33"/>
            </a:solidFill>
            <a:round/>
            <a:headEnd/>
            <a:tailEnd type="triangle" w="med" len="med"/>
          </a:ln>
        </p:spPr>
        <p:txBody>
          <a:bodyPr wrap="none">
            <a:spAutoFit/>
          </a:bodyPr>
          <a:lstStyle/>
          <a:p>
            <a:endParaRPr lang="en-US" dirty="0"/>
          </a:p>
        </p:txBody>
      </p:sp>
      <p:sp>
        <p:nvSpPr>
          <p:cNvPr id="22" name="Line 28"/>
          <p:cNvSpPr>
            <a:spLocks noChangeShapeType="1"/>
          </p:cNvSpPr>
          <p:nvPr/>
        </p:nvSpPr>
        <p:spPr bwMode="auto">
          <a:xfrm flipV="1">
            <a:off x="3429000" y="3013129"/>
            <a:ext cx="0" cy="762000"/>
          </a:xfrm>
          <a:prstGeom prst="line">
            <a:avLst/>
          </a:prstGeom>
          <a:noFill/>
          <a:ln w="38100">
            <a:solidFill>
              <a:srgbClr val="33CC33"/>
            </a:solidFill>
            <a:round/>
            <a:headEnd/>
            <a:tailEnd type="triangle" w="med" len="med"/>
          </a:ln>
        </p:spPr>
        <p:txBody>
          <a:bodyPr wrap="none">
            <a:spAutoFit/>
          </a:bodyPr>
          <a:lstStyle/>
          <a:p>
            <a:endParaRPr lang="en-US" dirty="0"/>
          </a:p>
        </p:txBody>
      </p:sp>
      <p:sp>
        <p:nvSpPr>
          <p:cNvPr id="23" name="Line 29"/>
          <p:cNvSpPr>
            <a:spLocks noChangeShapeType="1"/>
          </p:cNvSpPr>
          <p:nvPr/>
        </p:nvSpPr>
        <p:spPr bwMode="auto">
          <a:xfrm flipH="1">
            <a:off x="8686800" y="4003729"/>
            <a:ext cx="1066800" cy="0"/>
          </a:xfrm>
          <a:prstGeom prst="line">
            <a:avLst/>
          </a:prstGeom>
          <a:noFill/>
          <a:ln w="38100">
            <a:solidFill>
              <a:srgbClr val="0000CC"/>
            </a:solidFill>
            <a:round/>
            <a:headEnd/>
            <a:tailEnd type="triangle" w="med" len="med"/>
          </a:ln>
        </p:spPr>
        <p:txBody>
          <a:bodyPr wrap="none">
            <a:spAutoFit/>
          </a:bodyPr>
          <a:lstStyle/>
          <a:p>
            <a:endParaRPr lang="en-US" dirty="0"/>
          </a:p>
        </p:txBody>
      </p:sp>
      <p:sp>
        <p:nvSpPr>
          <p:cNvPr id="24" name="Line 30"/>
          <p:cNvSpPr>
            <a:spLocks noChangeShapeType="1"/>
          </p:cNvSpPr>
          <p:nvPr/>
        </p:nvSpPr>
        <p:spPr bwMode="auto">
          <a:xfrm flipH="1">
            <a:off x="3962400" y="4156129"/>
            <a:ext cx="3657600" cy="990600"/>
          </a:xfrm>
          <a:prstGeom prst="line">
            <a:avLst/>
          </a:prstGeom>
          <a:noFill/>
          <a:ln w="38100">
            <a:solidFill>
              <a:srgbClr val="0000CC"/>
            </a:solidFill>
            <a:round/>
            <a:headEnd/>
            <a:tailEnd type="triangle" w="med" len="med"/>
          </a:ln>
        </p:spPr>
        <p:txBody>
          <a:bodyPr wrap="none">
            <a:spAutoFit/>
          </a:bodyPr>
          <a:lstStyle/>
          <a:p>
            <a:endParaRPr lang="en-US" dirty="0"/>
          </a:p>
        </p:txBody>
      </p:sp>
      <p:sp>
        <p:nvSpPr>
          <p:cNvPr id="25" name="Line 31"/>
          <p:cNvSpPr>
            <a:spLocks noChangeShapeType="1"/>
          </p:cNvSpPr>
          <p:nvPr/>
        </p:nvSpPr>
        <p:spPr bwMode="auto">
          <a:xfrm flipV="1">
            <a:off x="3429000" y="4232329"/>
            <a:ext cx="0" cy="685800"/>
          </a:xfrm>
          <a:prstGeom prst="line">
            <a:avLst/>
          </a:prstGeom>
          <a:noFill/>
          <a:ln w="38100">
            <a:solidFill>
              <a:srgbClr val="0000CC"/>
            </a:solidFill>
            <a:round/>
            <a:headEnd/>
            <a:tailEnd type="triangle" w="med" len="med"/>
          </a:ln>
        </p:spPr>
        <p:txBody>
          <a:bodyPr wrap="none">
            <a:spAutoFit/>
          </a:bodyPr>
          <a:lstStyle/>
          <a:p>
            <a:endParaRPr lang="en-US" dirty="0"/>
          </a:p>
        </p:txBody>
      </p:sp>
      <p:sp>
        <p:nvSpPr>
          <p:cNvPr id="26" name="Line 32"/>
          <p:cNvSpPr>
            <a:spLocks noChangeShapeType="1"/>
          </p:cNvSpPr>
          <p:nvPr/>
        </p:nvSpPr>
        <p:spPr bwMode="auto">
          <a:xfrm>
            <a:off x="3962400" y="4003729"/>
            <a:ext cx="1295400" cy="1066800"/>
          </a:xfrm>
          <a:prstGeom prst="line">
            <a:avLst/>
          </a:prstGeom>
          <a:noFill/>
          <a:ln w="38100">
            <a:solidFill>
              <a:srgbClr val="0000CC"/>
            </a:solidFill>
            <a:round/>
            <a:headEnd/>
            <a:tailEnd type="triangle" w="med" len="med"/>
          </a:ln>
        </p:spPr>
        <p:txBody>
          <a:bodyPr wrap="none">
            <a:spAutoFit/>
          </a:bodyPr>
          <a:lstStyle/>
          <a:p>
            <a:endParaRPr lang="en-US" dirty="0"/>
          </a:p>
        </p:txBody>
      </p:sp>
      <p:sp>
        <p:nvSpPr>
          <p:cNvPr id="27" name="Line 33"/>
          <p:cNvSpPr>
            <a:spLocks noChangeShapeType="1"/>
          </p:cNvSpPr>
          <p:nvPr/>
        </p:nvSpPr>
        <p:spPr bwMode="auto">
          <a:xfrm>
            <a:off x="6324600" y="5222929"/>
            <a:ext cx="1295400" cy="0"/>
          </a:xfrm>
          <a:prstGeom prst="line">
            <a:avLst/>
          </a:prstGeom>
          <a:noFill/>
          <a:ln w="38100">
            <a:solidFill>
              <a:srgbClr val="0000CC"/>
            </a:solidFill>
            <a:round/>
            <a:headEnd/>
            <a:tailEnd type="triangle" w="med" len="med"/>
          </a:ln>
        </p:spPr>
        <p:txBody>
          <a:bodyPr wrap="none">
            <a:spAutoFit/>
          </a:bodyPr>
          <a:lstStyle/>
          <a:p>
            <a:endParaRPr lang="en-US" dirty="0"/>
          </a:p>
        </p:txBody>
      </p:sp>
      <p:sp>
        <p:nvSpPr>
          <p:cNvPr id="28" name="Line 34"/>
          <p:cNvSpPr>
            <a:spLocks noChangeShapeType="1"/>
          </p:cNvSpPr>
          <p:nvPr/>
        </p:nvSpPr>
        <p:spPr bwMode="auto">
          <a:xfrm>
            <a:off x="8686800" y="5299129"/>
            <a:ext cx="1219200" cy="0"/>
          </a:xfrm>
          <a:prstGeom prst="line">
            <a:avLst/>
          </a:prstGeom>
          <a:noFill/>
          <a:ln w="38100">
            <a:solidFill>
              <a:srgbClr val="0000CC"/>
            </a:solidFill>
            <a:round/>
            <a:headEnd/>
            <a:tailEnd type="triangle" w="med" len="med"/>
          </a:ln>
        </p:spPr>
        <p:txBody>
          <a:bodyPr wrap="none">
            <a:spAutoFit/>
          </a:bodyPr>
          <a:lstStyle/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Process Layouts: Advantages </a:t>
            </a: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(cont.)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95486" y="1690688"/>
            <a:ext cx="10801027" cy="4351338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Advantages</a:t>
            </a:r>
          </a:p>
          <a:p>
            <a:pPr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Can handle a variety of processing requirements</a:t>
            </a:r>
          </a:p>
          <a:p>
            <a:pPr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Not particularly vulnerable to equipment failures</a:t>
            </a:r>
          </a:p>
          <a:p>
            <a:pPr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General-purpose equipment is often less costly and easier to maintain</a:t>
            </a:r>
          </a:p>
          <a:p>
            <a:pPr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is possible to use individual incentive systems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 txBox="1">
            <a:spLocks/>
          </p:cNvSpPr>
          <p:nvPr/>
        </p:nvSpPr>
        <p:spPr>
          <a:xfrm>
            <a:off x="468822" y="1690688"/>
            <a:ext cx="10515599" cy="4351338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In-process inventories can be high</a:t>
            </a:r>
          </a:p>
          <a:p>
            <a:pPr>
              <a:lnSpc>
                <a:spcPct val="150000"/>
              </a:lnSpc>
            </a:pP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Routing and scheduling pose continual challenges</a:t>
            </a:r>
          </a:p>
          <a:p>
            <a:pPr>
              <a:lnSpc>
                <a:spcPct val="150000"/>
              </a:lnSpc>
            </a:pP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Equipment utilization rates are low</a:t>
            </a:r>
          </a:p>
          <a:p>
            <a:pPr>
              <a:lnSpc>
                <a:spcPct val="150000"/>
              </a:lnSpc>
            </a:pP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Material handling is slow and inefficient</a:t>
            </a:r>
          </a:p>
          <a:p>
            <a:pPr>
              <a:lnSpc>
                <a:spcPct val="150000"/>
              </a:lnSpc>
            </a:pP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Reduced spans of supervision</a:t>
            </a:r>
          </a:p>
          <a:p>
            <a:pPr>
              <a:lnSpc>
                <a:spcPct val="150000"/>
              </a:lnSpc>
            </a:pP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Special attention necessary for each product or customer</a:t>
            </a:r>
          </a:p>
          <a:p>
            <a:pPr>
              <a:lnSpc>
                <a:spcPct val="150000"/>
              </a:lnSpc>
            </a:pP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Accounting, inventory control, and purchasing are more involved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04194FF-98C5-34F6-E465-345314D33402}"/>
              </a:ext>
            </a:extLst>
          </p:cNvPr>
          <p:cNvSpPr txBox="1">
            <a:spLocks/>
          </p:cNvSpPr>
          <p:nvPr/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Process Layouts: Disadvantages (cont.)</a:t>
            </a:r>
          </a:p>
        </p:txBody>
      </p:sp>
    </p:spTree>
    <p:extLst>
      <p:ext uri="{BB962C8B-B14F-4D97-AF65-F5344CB8AC3E}">
        <p14:creationId xmlns:p14="http://schemas.microsoft.com/office/powerpoint/2010/main" val="170753854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5" name="Content Placeholder 2"/>
          <p:cNvSpPr>
            <a:spLocks noGrp="1"/>
          </p:cNvSpPr>
          <p:nvPr>
            <p:ph idx="1"/>
          </p:nvPr>
        </p:nvSpPr>
        <p:spPr>
          <a:xfrm>
            <a:off x="543732" y="1856621"/>
            <a:ext cx="10515600" cy="4351338"/>
          </a:xfrm>
        </p:spPr>
        <p:txBody>
          <a:bodyPr>
            <a:normAutofit/>
          </a:bodyPr>
          <a:lstStyle/>
          <a:p>
            <a:pPr eaLnBrk="1" hangingPunct="1">
              <a:lnSpc>
                <a:spcPct val="150000"/>
              </a:lnSpc>
              <a:spcBef>
                <a:spcPct val="5000"/>
              </a:spcBef>
            </a:pPr>
            <a:r>
              <a:rPr lang="en-US" b="1" dirty="0">
                <a:solidFill>
                  <a:srgbClr val="303C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Fixed position layout</a:t>
            </a:r>
          </a:p>
          <a:p>
            <a:pPr lvl="1" eaLnBrk="1" hangingPunct="1">
              <a:lnSpc>
                <a:spcPct val="150000"/>
              </a:lnSpc>
              <a:spcBef>
                <a:spcPct val="5000"/>
              </a:spcBef>
              <a:buSzPct val="75000"/>
            </a:pPr>
            <a:r>
              <a:rPr lang="en-US" sz="2800" dirty="0">
                <a:solidFill>
                  <a:srgbClr val="303C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Layout in which the product or project remains stationary, and workers, materials, and equipment are moved as needed</a:t>
            </a:r>
          </a:p>
          <a:p>
            <a:pPr lvl="2">
              <a:lnSpc>
                <a:spcPct val="150000"/>
              </a:lnSpc>
              <a:spcBef>
                <a:spcPct val="5000"/>
              </a:spcBef>
              <a:buSzPct val="75000"/>
            </a:pPr>
            <a:r>
              <a:rPr lang="en-US" sz="2800" dirty="0">
                <a:solidFill>
                  <a:srgbClr val="303C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Large construction projects</a:t>
            </a:r>
          </a:p>
          <a:p>
            <a:pPr lvl="2">
              <a:lnSpc>
                <a:spcPct val="150000"/>
              </a:lnSpc>
              <a:spcBef>
                <a:spcPct val="5000"/>
              </a:spcBef>
              <a:buSzPct val="75000"/>
            </a:pPr>
            <a:r>
              <a:rPr lang="en-US" sz="2800" dirty="0">
                <a:solidFill>
                  <a:srgbClr val="303C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Shipbuilding/aircraft manufacturing</a:t>
            </a:r>
          </a:p>
          <a:p>
            <a:pPr lvl="2">
              <a:lnSpc>
                <a:spcPct val="150000"/>
              </a:lnSpc>
              <a:spcBef>
                <a:spcPct val="5000"/>
              </a:spcBef>
              <a:buSzPct val="75000"/>
            </a:pPr>
            <a:r>
              <a:rPr lang="en-US" sz="2800" dirty="0">
                <a:solidFill>
                  <a:srgbClr val="303C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Space mission</a:t>
            </a:r>
          </a:p>
          <a:p>
            <a:pPr lvl="2">
              <a:lnSpc>
                <a:spcPct val="150000"/>
              </a:lnSpc>
              <a:spcBef>
                <a:spcPct val="5000"/>
              </a:spcBef>
              <a:buSzPct val="75000"/>
            </a:pPr>
            <a:endParaRPr lang="en-US" sz="2800" dirty="0">
              <a:solidFill>
                <a:srgbClr val="303C2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91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Fixed Position Layouts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Combination Layouts</a:t>
            </a:r>
          </a:p>
        </p:txBody>
      </p:sp>
      <p:sp>
        <p:nvSpPr>
          <p:cNvPr id="39939" name="Content Placeholder 2"/>
          <p:cNvSpPr>
            <a:spLocks noGrp="1"/>
          </p:cNvSpPr>
          <p:nvPr>
            <p:ph idx="1"/>
          </p:nvPr>
        </p:nvSpPr>
        <p:spPr>
          <a:xfrm>
            <a:off x="499390" y="1344478"/>
            <a:ext cx="10972800" cy="4572000"/>
          </a:xfrm>
        </p:spPr>
        <p:txBody>
          <a:bodyPr>
            <a:noAutofit/>
          </a:bodyPr>
          <a:lstStyle/>
          <a:p>
            <a:pPr eaLnBrk="1" hangingPunct="1"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Some operational environments use a combination of the three basic layout types:</a:t>
            </a:r>
          </a:p>
          <a:p>
            <a:pPr lvl="1" eaLnBrk="1" hangingPunct="1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Hospitals</a:t>
            </a:r>
          </a:p>
          <a:p>
            <a:pPr lvl="1" eaLnBrk="1" hangingPunct="1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Supermarket</a:t>
            </a:r>
          </a:p>
          <a:p>
            <a:pPr lvl="1" eaLnBrk="1" hangingPunct="1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Shipyards</a:t>
            </a:r>
          </a:p>
          <a:p>
            <a:pPr eaLnBrk="1" hangingPunct="1"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Some organizations are moving away from process layouts to capture the benefits of product layouts</a:t>
            </a:r>
          </a:p>
          <a:p>
            <a:pPr lvl="1" eaLnBrk="1" hangingPunct="1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Cellular manufacturing</a:t>
            </a:r>
          </a:p>
          <a:p>
            <a:pPr lvl="1" eaLnBrk="1" hangingPunct="1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Flexible manufacturing systems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Cellular Layouts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609600" y="1920875"/>
            <a:ext cx="10972800" cy="4572000"/>
          </a:xfrm>
        </p:spPr>
        <p:txBody>
          <a:bodyPr>
            <a:normAutofit/>
          </a:bodyPr>
          <a:lstStyle/>
          <a:p>
            <a:pPr algn="just">
              <a:lnSpc>
                <a:spcPct val="10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Cellular production</a:t>
            </a:r>
          </a:p>
          <a:p>
            <a:pPr lvl="1" algn="just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Layout in which workstations are grouped into a cell that can process items that have similar processing requirements</a:t>
            </a:r>
          </a:p>
          <a:p>
            <a:pPr lvl="2" algn="just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Groupings are determined by the operations needed to perform the work for a set of similar items, 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part families,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that require similar processing</a:t>
            </a:r>
          </a:p>
          <a:p>
            <a:pPr lvl="2" algn="just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cells become, in effect, miniature versions of product layouts</a:t>
            </a:r>
          </a:p>
          <a:p>
            <a:pPr lvl="2" algn="just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Enables companies to produce a variety of products with very little waste</a:t>
            </a:r>
          </a:p>
          <a:p>
            <a:pPr lvl="2" algn="just">
              <a:lnSpc>
                <a:spcPct val="100000"/>
              </a:lnSpc>
            </a:pPr>
            <a:endParaRPr lang="en-US" sz="28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Group Technology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690688"/>
            <a:ext cx="10972800" cy="4572000"/>
          </a:xfrm>
        </p:spPr>
        <p:txBody>
          <a:bodyPr>
            <a:noAutofit/>
          </a:bodyPr>
          <a:lstStyle/>
          <a:p>
            <a:pPr lvl="1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grouping into part families of items with similar design or manufacturing characteristics</a:t>
            </a:r>
          </a:p>
          <a:p>
            <a:pPr lvl="2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Design characteristics:</a:t>
            </a:r>
          </a:p>
          <a:p>
            <a:pPr lvl="3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Size</a:t>
            </a:r>
          </a:p>
          <a:p>
            <a:pPr lvl="3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Shape</a:t>
            </a:r>
          </a:p>
          <a:p>
            <a:pPr lvl="3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Function</a:t>
            </a:r>
          </a:p>
          <a:p>
            <a:pPr lvl="2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Manufacturing or processing characteristics</a:t>
            </a:r>
          </a:p>
          <a:p>
            <a:pPr lvl="3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Type of operations required</a:t>
            </a:r>
          </a:p>
          <a:p>
            <a:pPr lvl="3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Sequence of operations required</a:t>
            </a:r>
          </a:p>
          <a:p>
            <a:pPr lvl="1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Requires a systematic analysis of parts to identify the part families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5" name="Content Placeholder 2"/>
          <p:cNvSpPr>
            <a:spLocks noGrp="1"/>
          </p:cNvSpPr>
          <p:nvPr>
            <p:ph idx="1"/>
          </p:nvPr>
        </p:nvSpPr>
        <p:spPr>
          <a:xfrm>
            <a:off x="418454" y="1825625"/>
            <a:ext cx="11391254" cy="4351338"/>
          </a:xfrm>
        </p:spPr>
        <p:txBody>
          <a:bodyPr>
            <a:noAutofit/>
          </a:bodyPr>
          <a:lstStyle/>
          <a:p>
            <a:pPr algn="just" eaLnBrk="1" hangingPunct="1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Service layouts can be categorized as: product, process, or fixed position</a:t>
            </a:r>
          </a:p>
          <a:p>
            <a:pPr algn="just" eaLnBrk="1" hangingPunct="1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Service layout requirements are somewhat different due to such factors as:</a:t>
            </a:r>
          </a:p>
          <a:p>
            <a:pPr lvl="1" algn="just" eaLnBrk="1" hangingPunct="1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Degree of customer contact</a:t>
            </a:r>
          </a:p>
          <a:p>
            <a:pPr lvl="1" algn="just" eaLnBrk="1" hangingPunct="1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Degree of customization</a:t>
            </a:r>
          </a:p>
          <a:p>
            <a:pPr algn="just" eaLnBrk="1" hangingPunct="1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Common service layouts:</a:t>
            </a:r>
          </a:p>
          <a:p>
            <a:pPr lvl="1" algn="just" eaLnBrk="1" hangingPunct="1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Warehouse and storage layouts – minimize item movement</a:t>
            </a:r>
          </a:p>
          <a:p>
            <a:pPr lvl="1" algn="just" eaLnBrk="1" hangingPunct="1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Retail layouts – influence customers into buying more</a:t>
            </a:r>
          </a:p>
          <a:p>
            <a:pPr lvl="1" algn="just" eaLnBrk="1" hangingPunct="1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Office layouts – increase employee interactions</a:t>
            </a:r>
          </a:p>
        </p:txBody>
      </p:sp>
      <p:sp>
        <p:nvSpPr>
          <p:cNvPr id="4403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Service Layouts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9" name="Content Placeholder 2"/>
          <p:cNvSpPr>
            <a:spLocks noGrp="1"/>
          </p:cNvSpPr>
          <p:nvPr>
            <p:ph idx="1"/>
          </p:nvPr>
        </p:nvSpPr>
        <p:spPr>
          <a:xfrm>
            <a:off x="838200" y="1918616"/>
            <a:ext cx="10515600" cy="4351338"/>
          </a:xfrm>
        </p:spPr>
        <p:txBody>
          <a:bodyPr>
            <a:normAutofit/>
          </a:bodyPr>
          <a:lstStyle/>
          <a:p>
            <a:pPr eaLnBrk="1" hangingPunct="1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goal of a product layout is to arrange workers or machines in the sequence that operations need to be performed</a:t>
            </a:r>
          </a:p>
        </p:txBody>
      </p:sp>
      <p:sp>
        <p:nvSpPr>
          <p:cNvPr id="45058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Designing Product Layouts:</a:t>
            </a:r>
            <a:b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Line Balancing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A753FAE-6B96-B9E0-A250-BEB1354D8B9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59157" y="2986513"/>
            <a:ext cx="7073685" cy="370189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3" name="Content Placeholder 2"/>
          <p:cNvSpPr>
            <a:spLocks noGrp="1"/>
          </p:cNvSpPr>
          <p:nvPr>
            <p:ph idx="1"/>
          </p:nvPr>
        </p:nvSpPr>
        <p:spPr>
          <a:xfrm>
            <a:off x="356461" y="1825625"/>
            <a:ext cx="11236271" cy="4351338"/>
          </a:xfrm>
        </p:spPr>
        <p:txBody>
          <a:bodyPr>
            <a:noAutofit/>
          </a:bodyPr>
          <a:lstStyle/>
          <a:p>
            <a:pPr marL="0" lvl="1" indent="0" algn="just" eaLnBrk="1" hangingPunct="1">
              <a:lnSpc>
                <a:spcPct val="100000"/>
              </a:lnSpc>
              <a:buNone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process of assigning tasks to workstations in such a way that the workstations have approximately equal time requirements</a:t>
            </a:r>
          </a:p>
          <a:p>
            <a:pPr lvl="1" algn="just" eaLnBrk="1" hangingPunct="1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Goal:</a:t>
            </a:r>
          </a:p>
          <a:p>
            <a:pPr lvl="2" algn="just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Obtain task grouping that represents approximately equal time requirements, since this minimizes idle time along the line and results in a high utilization of equipment and labor</a:t>
            </a:r>
          </a:p>
          <a:p>
            <a:pPr lvl="1" algn="just" eaLnBrk="1" hangingPunct="1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Why is line balancing important?</a:t>
            </a:r>
          </a:p>
          <a:p>
            <a:pPr marL="1139825" lvl="2" indent="-457200" algn="just">
              <a:lnSpc>
                <a:spcPct val="100000"/>
              </a:lnSpc>
              <a:buFontTx/>
              <a:buAutoNum type="arabicPeriod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allows us to use labor and equipment more efficiently</a:t>
            </a:r>
          </a:p>
          <a:p>
            <a:pPr marL="1139825" lvl="2" indent="-457200" algn="just">
              <a:lnSpc>
                <a:spcPct val="100000"/>
              </a:lnSpc>
              <a:buFontTx/>
              <a:buAutoNum type="arabicPeriod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avoid fairness issues that arise when one workstation must work harder than another</a:t>
            </a:r>
          </a:p>
        </p:txBody>
      </p:sp>
      <p:sp>
        <p:nvSpPr>
          <p:cNvPr id="4608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Line Balancing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Cycle Time</a:t>
            </a:r>
          </a:p>
        </p:txBody>
      </p:sp>
      <p:sp>
        <p:nvSpPr>
          <p:cNvPr id="47107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Cycle time</a:t>
            </a:r>
          </a:p>
          <a:p>
            <a:pPr lvl="1" eaLnBrk="1" hangingPunct="1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maximum time allowed at each workstation to complete its set of tasks on a unit</a:t>
            </a:r>
          </a:p>
          <a:p>
            <a:pPr lvl="1" eaLnBrk="1" hangingPunct="1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Cycle time also establishes the output rate of a line</a:t>
            </a:r>
          </a:p>
        </p:txBody>
      </p:sp>
      <p:graphicFrame>
        <p:nvGraphicFramePr>
          <p:cNvPr id="57345" name="Content Placeholder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27732405"/>
              </p:ext>
            </p:extLst>
          </p:nvPr>
        </p:nvGraphicFramePr>
        <p:xfrm>
          <a:off x="3292475" y="5312877"/>
          <a:ext cx="5761038" cy="10683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2400300" imgH="444500" progId="Equation.3">
                  <p:embed/>
                </p:oleObj>
              </mc:Choice>
              <mc:Fallback>
                <p:oleObj name="Equation" r:id="rId2" imgW="2400300" imgH="444500" progId="Equation.3">
                  <p:embed/>
                  <p:pic>
                    <p:nvPicPr>
                      <p:cNvPr id="57345" name="Content Placeholder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92475" y="5312877"/>
                        <a:ext cx="5761038" cy="1068387"/>
                      </a:xfrm>
                      <a:prstGeom prst="rect">
                        <a:avLst/>
                      </a:prstGeom>
                      <a:solidFill>
                        <a:srgbClr val="DDD9C3"/>
                      </a:solidFill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7346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17559125"/>
              </p:ext>
            </p:extLst>
          </p:nvPr>
        </p:nvGraphicFramePr>
        <p:xfrm>
          <a:off x="3429000" y="3895239"/>
          <a:ext cx="5360988" cy="1000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2247900" imgH="419100" progId="Equation.3">
                  <p:embed/>
                </p:oleObj>
              </mc:Choice>
              <mc:Fallback>
                <p:oleObj name="Equation" r:id="rId4" imgW="2247900" imgH="419100" progId="Equation.3">
                  <p:embed/>
                  <p:pic>
                    <p:nvPicPr>
                      <p:cNvPr id="57346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29000" y="3895239"/>
                        <a:ext cx="5360988" cy="1000125"/>
                      </a:xfrm>
                      <a:prstGeom prst="rect">
                        <a:avLst/>
                      </a:prstGeom>
                      <a:solidFill>
                        <a:srgbClr val="DDD9C3"/>
                      </a:solidFill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Precedence Diagram</a:t>
            </a:r>
          </a:p>
        </p:txBody>
      </p:sp>
      <p:sp>
        <p:nvSpPr>
          <p:cNvPr id="48131" name="Content Placeholder 2"/>
          <p:cNvSpPr>
            <a:spLocks noGrp="1"/>
          </p:cNvSpPr>
          <p:nvPr>
            <p:ph idx="1"/>
          </p:nvPr>
        </p:nvSpPr>
        <p:spPr>
          <a:xfrm>
            <a:off x="406400" y="1524000"/>
            <a:ext cx="11465302" cy="4572000"/>
          </a:xfrm>
        </p:spPr>
        <p:txBody>
          <a:bodyPr>
            <a:normAutofit/>
          </a:bodyPr>
          <a:lstStyle/>
          <a:p>
            <a:pPr eaLnBrk="1" hangingPunct="1"/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Precedence diagram</a:t>
            </a:r>
          </a:p>
          <a:p>
            <a:pPr lvl="1" eaLnBrk="1" hangingPunct="1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diagram that shows elemental tasks and their precedence requirements</a:t>
            </a:r>
          </a:p>
          <a:p>
            <a:pPr lvl="1" eaLnBrk="1" hangingPunct="1"/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eaLnBrk="1" hangingPunct="1"/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eaLnBrk="1" hangingPunct="1"/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 descr="Screen Shot 2019-08-22 at 3.54.50 P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0177" y="2647608"/>
            <a:ext cx="6544159" cy="384526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Assigning Tasks to Workstations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2174928"/>
            <a:ext cx="10972800" cy="4572000"/>
          </a:xfrm>
        </p:spPr>
        <p:txBody>
          <a:bodyPr>
            <a:normAutofit/>
          </a:bodyPr>
          <a:lstStyle/>
          <a:p>
            <a:pPr eaLnBrk="1" hangingPunct="1">
              <a:lnSpc>
                <a:spcPct val="150000"/>
              </a:lnSpc>
              <a:defRPr/>
            </a:pPr>
            <a:r>
              <a:rPr lang="en-US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Some heuristic (intuitive) rules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lvl="1" eaLnBrk="1" hangingPunct="1">
              <a:lnSpc>
                <a:spcPct val="150000"/>
              </a:lnSpc>
              <a:defRPr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Assign tasks in order of </a:t>
            </a:r>
            <a:r>
              <a:rPr lang="en-US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most following tasks</a:t>
            </a:r>
          </a:p>
          <a:p>
            <a:pPr lvl="2" eaLnBrk="1" hangingPunct="1">
              <a:lnSpc>
                <a:spcPct val="150000"/>
              </a:lnSpc>
              <a:defRPr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Count the number of tasks that follow</a:t>
            </a:r>
          </a:p>
          <a:p>
            <a:pPr lvl="1" eaLnBrk="1" hangingPunct="1">
              <a:lnSpc>
                <a:spcPct val="150000"/>
              </a:lnSpc>
              <a:spcBef>
                <a:spcPct val="35000"/>
              </a:spcBef>
              <a:defRPr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Assign tasks in order of </a:t>
            </a:r>
            <a:r>
              <a:rPr lang="en-US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greatest positional weight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28700" lvl="2">
              <a:lnSpc>
                <a:spcPct val="150000"/>
              </a:lnSpc>
              <a:spcBef>
                <a:spcPct val="35000"/>
              </a:spcBef>
              <a:buSzPct val="75000"/>
              <a:defRPr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Positional weight is the sum of each task’s time and the times of all following tasks</a:t>
            </a: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Designing Process Layouts</a:t>
            </a:r>
          </a:p>
        </p:txBody>
      </p:sp>
      <p:sp>
        <p:nvSpPr>
          <p:cNvPr id="51203" name="Content Placeholder 2"/>
          <p:cNvSpPr>
            <a:spLocks noGrp="1"/>
          </p:cNvSpPr>
          <p:nvPr>
            <p:ph idx="1"/>
          </p:nvPr>
        </p:nvSpPr>
        <p:spPr>
          <a:xfrm>
            <a:off x="381000" y="1920875"/>
            <a:ext cx="10972800" cy="4572000"/>
          </a:xfrm>
        </p:spPr>
        <p:txBody>
          <a:bodyPr>
            <a:normAutofit/>
          </a:bodyPr>
          <a:lstStyle/>
          <a:p>
            <a:pPr algn="just" eaLnBrk="1" hangingPunct="1">
              <a:lnSpc>
                <a:spcPct val="150000"/>
              </a:lnSpc>
            </a:pPr>
            <a:r>
              <a:rPr lang="en-US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main issue in designing process layouts concerns the relative placement of the departments</a:t>
            </a:r>
          </a:p>
          <a:p>
            <a:pPr algn="just" eaLnBrk="1" hangingPunct="1">
              <a:lnSpc>
                <a:spcPct val="150000"/>
              </a:lnSpc>
            </a:pPr>
            <a:r>
              <a:rPr lang="en-US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Measuring effectiveness</a:t>
            </a:r>
          </a:p>
          <a:p>
            <a:pPr lvl="1" algn="just" eaLnBrk="1" hangingPunct="1">
              <a:lnSpc>
                <a:spcPct val="15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major objective in designing process layouts is to minimize transportation cost, distance, or time</a:t>
            </a: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Information Requirements</a:t>
            </a:r>
          </a:p>
        </p:txBody>
      </p:sp>
      <p:sp>
        <p:nvSpPr>
          <p:cNvPr id="52227" name="Content Placeholder 2"/>
          <p:cNvSpPr>
            <a:spLocks noGrp="1"/>
          </p:cNvSpPr>
          <p:nvPr>
            <p:ph idx="1"/>
          </p:nvPr>
        </p:nvSpPr>
        <p:spPr>
          <a:xfrm>
            <a:off x="609600" y="1920875"/>
            <a:ext cx="10972800" cy="4572000"/>
          </a:xfrm>
        </p:spPr>
        <p:txBody>
          <a:bodyPr>
            <a:normAutofit fontScale="92500" lnSpcReduction="20000"/>
          </a:bodyPr>
          <a:lstStyle/>
          <a:p>
            <a:pPr eaLnBrk="1" hangingPunct="1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designing process layouts, the following information is required:</a:t>
            </a:r>
          </a:p>
          <a:p>
            <a:pPr marL="822960" lvl="1" indent="-457200">
              <a:lnSpc>
                <a:spcPct val="150000"/>
              </a:lnSpc>
              <a:buFont typeface="+mj-lt"/>
              <a:buAutoNum type="arabicPeriod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list of departments to be arranged and their dimensions</a:t>
            </a:r>
          </a:p>
          <a:p>
            <a:pPr marL="822960" lvl="1" indent="-457200">
              <a:lnSpc>
                <a:spcPct val="150000"/>
              </a:lnSpc>
              <a:buFont typeface="+mj-lt"/>
              <a:buAutoNum type="arabicPeriod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projection of future workflows between the pairs of work centers</a:t>
            </a:r>
          </a:p>
          <a:p>
            <a:pPr marL="822960" lvl="1" indent="-457200">
              <a:lnSpc>
                <a:spcPct val="150000"/>
              </a:lnSpc>
              <a:buFont typeface="+mj-lt"/>
              <a:buAutoNum type="arabicPeriod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distance between locations and the cost per unit of distance to move loads between them</a:t>
            </a:r>
          </a:p>
          <a:p>
            <a:pPr marL="822960" lvl="1" indent="-457200">
              <a:lnSpc>
                <a:spcPct val="150000"/>
              </a:lnSpc>
              <a:buFont typeface="+mj-lt"/>
              <a:buAutoNum type="arabicPeriod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amount of money to be invested in the layout</a:t>
            </a:r>
          </a:p>
          <a:p>
            <a:pPr marL="822960" lvl="1" indent="-457200">
              <a:lnSpc>
                <a:spcPct val="150000"/>
              </a:lnSpc>
              <a:buFont typeface="+mj-lt"/>
              <a:buAutoNum type="arabicPeriod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list of any special considerations</a:t>
            </a:r>
          </a:p>
          <a:p>
            <a:pPr marL="822960" lvl="1" indent="-457200">
              <a:lnSpc>
                <a:spcPct val="150000"/>
              </a:lnSpc>
              <a:buFont typeface="+mj-lt"/>
              <a:buAutoNum type="arabicPeriod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location of key utilities, access and exit points, etc.</a:t>
            </a: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1144544" y="3524543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6F6418BE-2B17-69CD-F9EA-5A096503C12E}"/>
              </a:ext>
            </a:extLst>
          </p:cNvPr>
          <p:cNvSpPr/>
          <p:nvPr/>
        </p:nvSpPr>
        <p:spPr>
          <a:xfrm>
            <a:off x="207473" y="305208"/>
            <a:ext cx="2918836" cy="990447"/>
          </a:xfrm>
          <a:prstGeom prst="rect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7e97f5759b239d09901a6c3e6d04442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6c873fd4150f862f394d9ad33a2f1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2FD2582A-9AE1-41DF-BDA3-E1F3A168A7A9}"/>
</file>

<file path=customXml/itemProps2.xml><?xml version="1.0" encoding="utf-8"?>
<ds:datastoreItem xmlns:ds="http://schemas.openxmlformats.org/officeDocument/2006/customXml" ds:itemID="{527ABD0C-69C7-4F92-A719-F7DE790F7FCC}"/>
</file>

<file path=customXml/itemProps3.xml><?xml version="1.0" encoding="utf-8"?>
<ds:datastoreItem xmlns:ds="http://schemas.openxmlformats.org/officeDocument/2006/customXml" ds:itemID="{184F8272-6CF4-4A16-91A5-010583AE720B}"/>
</file>

<file path=docProps/app.xml><?xml version="1.0" encoding="utf-8"?>
<Properties xmlns="http://schemas.openxmlformats.org/officeDocument/2006/extended-properties" xmlns:vt="http://schemas.openxmlformats.org/officeDocument/2006/docPropsVTypes">
  <TotalTime>996</TotalTime>
  <Words>1870</Words>
  <Application>Microsoft Office PowerPoint</Application>
  <PresentationFormat>Widescreen</PresentationFormat>
  <Paragraphs>325</Paragraphs>
  <Slides>40</Slides>
  <Notes>2</Notes>
  <HiddenSlides>0</HiddenSlides>
  <MMClips>0</MMClips>
  <ScaleCrop>false</ScaleCrop>
  <HeadingPairs>
    <vt:vector size="8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7" baseType="lpstr">
      <vt:lpstr>Arial</vt:lpstr>
      <vt:lpstr>Arial Narrow</vt:lpstr>
      <vt:lpstr>Calibri</vt:lpstr>
      <vt:lpstr>Calibri Light</vt:lpstr>
      <vt:lpstr>Times New Roman</vt:lpstr>
      <vt:lpstr>Office Theme</vt:lpstr>
      <vt:lpstr>Equation</vt:lpstr>
      <vt:lpstr>PowerPoint Presentation</vt:lpstr>
      <vt:lpstr>Process Selection</vt:lpstr>
      <vt:lpstr>Process Selection and System Design</vt:lpstr>
      <vt:lpstr>Process Strategy</vt:lpstr>
      <vt:lpstr>Process Selection (cont.)</vt:lpstr>
      <vt:lpstr>Types of Processing</vt:lpstr>
      <vt:lpstr>Sustainable Production of  Goods and Services</vt:lpstr>
      <vt:lpstr>Sustainable Production of  Goods and Services (cont.)</vt:lpstr>
      <vt:lpstr>Process and Information Technology</vt:lpstr>
      <vt:lpstr>The Need to Manage Technology</vt:lpstr>
      <vt:lpstr>Automation</vt:lpstr>
      <vt:lpstr>Programmable Automation</vt:lpstr>
      <vt:lpstr>Various types of Robots</vt:lpstr>
      <vt:lpstr>Flexible Automation</vt:lpstr>
      <vt:lpstr>Flexible Manufacturing System (FMS)</vt:lpstr>
      <vt:lpstr>Computer Integrated Manufacturing (CIM)</vt:lpstr>
      <vt:lpstr>Facilities Layout</vt:lpstr>
      <vt:lpstr>The Need for Layout Planning</vt:lpstr>
      <vt:lpstr>Layout Design Objectives</vt:lpstr>
      <vt:lpstr>Basic Layout Types</vt:lpstr>
      <vt:lpstr>Repetitive Processing: Product Layouts</vt:lpstr>
      <vt:lpstr>Process Types</vt:lpstr>
      <vt:lpstr>Product Layouts: Advantages </vt:lpstr>
      <vt:lpstr>PowerPoint Presentation</vt:lpstr>
      <vt:lpstr>Non-repetitive Processing: Process Layouts</vt:lpstr>
      <vt:lpstr>Process Layouts: Advantages (cont.)</vt:lpstr>
      <vt:lpstr>PowerPoint Presentation</vt:lpstr>
      <vt:lpstr>Fixed Position Layouts</vt:lpstr>
      <vt:lpstr>Combination Layouts</vt:lpstr>
      <vt:lpstr>Cellular Layouts</vt:lpstr>
      <vt:lpstr>Group Technology</vt:lpstr>
      <vt:lpstr>Service Layouts</vt:lpstr>
      <vt:lpstr>Designing Product Layouts: Line Balancing</vt:lpstr>
      <vt:lpstr>Line Balancing</vt:lpstr>
      <vt:lpstr>Cycle Time</vt:lpstr>
      <vt:lpstr>Precedence Diagram</vt:lpstr>
      <vt:lpstr>Assigning Tasks to Workstations</vt:lpstr>
      <vt:lpstr>Designing Process Layouts</vt:lpstr>
      <vt:lpstr>Information Requirements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Injy Hassan Nashaat Essa Mohamed</cp:lastModifiedBy>
  <cp:revision>26</cp:revision>
  <dcterms:created xsi:type="dcterms:W3CDTF">2023-04-29T09:08:23Z</dcterms:created>
  <dcterms:modified xsi:type="dcterms:W3CDTF">2024-11-07T14:42:30Z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