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7" r:id="rId2"/>
    <p:sldId id="261" r:id="rId3"/>
    <p:sldId id="310" r:id="rId4"/>
    <p:sldId id="309" r:id="rId5"/>
    <p:sldId id="314" r:id="rId6"/>
    <p:sldId id="277" r:id="rId7"/>
    <p:sldId id="278" r:id="rId8"/>
    <p:sldId id="280" r:id="rId9"/>
    <p:sldId id="281" r:id="rId10"/>
    <p:sldId id="282" r:id="rId11"/>
    <p:sldId id="279" r:id="rId12"/>
    <p:sldId id="260" r:id="rId13"/>
    <p:sldId id="276" r:id="rId14"/>
    <p:sldId id="283" r:id="rId15"/>
    <p:sldId id="285" r:id="rId16"/>
    <p:sldId id="286" r:id="rId17"/>
    <p:sldId id="287" r:id="rId18"/>
    <p:sldId id="288" r:id="rId19"/>
    <p:sldId id="289" r:id="rId20"/>
    <p:sldId id="303" r:id="rId21"/>
    <p:sldId id="290" r:id="rId22"/>
    <p:sldId id="321" r:id="rId23"/>
    <p:sldId id="291" r:id="rId24"/>
    <p:sldId id="292" r:id="rId25"/>
    <p:sldId id="293" r:id="rId26"/>
    <p:sldId id="298" r:id="rId27"/>
    <p:sldId id="316" r:id="rId28"/>
    <p:sldId id="294" r:id="rId29"/>
    <p:sldId id="295" r:id="rId30"/>
    <p:sldId id="296" r:id="rId31"/>
    <p:sldId id="306" r:id="rId32"/>
    <p:sldId id="319" r:id="rId33"/>
    <p:sldId id="320" r:id="rId34"/>
    <p:sldId id="301" r:id="rId35"/>
    <p:sldId id="307" r:id="rId36"/>
    <p:sldId id="318" r:id="rId37"/>
    <p:sldId id="317" r:id="rId38"/>
    <p:sldId id="300" r:id="rId39"/>
    <p:sldId id="299" r:id="rId40"/>
    <p:sldId id="302" r:id="rId41"/>
    <p:sldId id="304" r:id="rId42"/>
    <p:sldId id="315" r:id="rId43"/>
    <p:sldId id="308" r:id="rId44"/>
    <p:sldId id="311" r:id="rId45"/>
    <p:sldId id="313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A73A401-0FFF-8216-D3B0-4410875DE217}" v="463" dt="2022-04-05T20:33:46.550"/>
    <p1510:client id="{83141D08-D239-D7E3-F36B-916E5D072AAC}" v="125" dt="2022-04-04T21:19:00.423"/>
    <p1510:client id="{AD1AA79E-0B6B-91E3-3603-3D2C70B3A73F}" v="1699" dt="2022-04-04T15:56:03.337"/>
    <p1510:client id="{C42050B7-ADE9-CBF9-982A-173820F1C430}" v="199" dt="2022-04-09T13:03:10.3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25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4/9/2022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564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1926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3372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257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0717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Programs rarely work as hoped the first time they are run</a:t>
            </a:r>
          </a:p>
          <a:p>
            <a:r>
              <a:rPr lang="en-US" dirty="0"/>
              <a:t>Must perform extensive and careful testing</a:t>
            </a: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5396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6353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3667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5024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0294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1260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2498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5617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1481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8140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5020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21173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3008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7495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5789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5497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9826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6528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58784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3648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58382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96568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89085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35717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55592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51294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44574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66173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78453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26582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66855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522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4/9/2022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22832"/>
            <a:ext cx="5134780" cy="126470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144092" y="4624922"/>
            <a:ext cx="6298584" cy="135421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Data Types and Input-Output Operations</a:t>
            </a:r>
          </a:p>
          <a:p>
            <a:r>
              <a:rPr lang="en-US" sz="2800" dirty="0">
                <a:solidFill>
                  <a:srgbClr val="24A9E1"/>
                </a:solidFill>
                <a:ea typeface="+mn-lt"/>
                <a:cs typeface="Tajawal Medium"/>
              </a:rPr>
              <a:t>Prepared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 by Dr. Hamada I.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AbdulWakel</a:t>
            </a:r>
            <a:endParaRPr lang="en-US" sz="2400" dirty="0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500" dirty="0">
                <a:solidFill>
                  <a:srgbClr val="FFC000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283308" y="4670434"/>
            <a:ext cx="5076068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CYB550</a:t>
            </a:r>
          </a:p>
          <a:p>
            <a:r>
              <a:rPr lang="en-US" sz="2600" dirty="0">
                <a:solidFill>
                  <a:schemeClr val="bg1"/>
                </a:solidFill>
                <a:ea typeface="+mn-lt"/>
                <a:cs typeface="+mn-lt"/>
              </a:rPr>
              <a:t>Programming Foundations In Python</a:t>
            </a:r>
            <a:endParaRPr lang="en-US" sz="2600">
              <a:solidFill>
                <a:schemeClr val="bg1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316355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CONTACT ME 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153832"/>
            <a:ext cx="9666288" cy="240065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ESU email:</a:t>
            </a:r>
            <a:endParaRPr lang="en-US" sz="2500">
              <a:solidFill>
                <a:srgbClr val="0A1F61"/>
              </a:solidFill>
              <a:cs typeface="Calibri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hamada@esu.ac.ae</a:t>
            </a: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lvl="1"/>
            <a:r>
              <a:rPr lang="en-US" sz="2500" dirty="0">
                <a:solidFill>
                  <a:srgbClr val="0A1F61"/>
                </a:solidFill>
                <a:cs typeface="Calibri"/>
              </a:rPr>
              <a:t>     (Subject name: "Python Foundations Course: Question")</a:t>
            </a:r>
          </a:p>
          <a:p>
            <a:pPr lvl="1"/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  <a:cs typeface="Calibri"/>
              </a:rPr>
              <a:t>Discussion Schedule.</a:t>
            </a:r>
          </a:p>
          <a:p>
            <a:pPr marL="800100" lvl="1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  <a:cs typeface="Calibri"/>
              </a:rPr>
              <a:t>Will be announced by ESU.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3670797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185980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GRADING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153832"/>
            <a:ext cx="9666288" cy="201593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Assessment tasks:</a:t>
            </a: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  <a:cs typeface="Calibri"/>
              </a:rPr>
              <a:t>Assignments.</a:t>
            </a:r>
            <a:endParaRPr lang="en-US" sz="2500" dirty="0">
              <a:solidFill>
                <a:srgbClr val="00B0F0"/>
              </a:solidFill>
              <a:cs typeface="Calibri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  <a:cs typeface="Calibri"/>
              </a:rPr>
              <a:t>Quizzes. (</a:t>
            </a:r>
            <a:r>
              <a:rPr lang="en-US" sz="2500" dirty="0">
                <a:solidFill>
                  <a:srgbClr val="00B0F0"/>
                </a:solidFill>
                <a:cs typeface="Calibri"/>
              </a:rPr>
              <a:t>4 </a:t>
            </a:r>
            <a:r>
              <a:rPr lang="en-US" sz="2500" dirty="0">
                <a:solidFill>
                  <a:srgbClr val="0A1F61"/>
                </a:solidFill>
                <a:cs typeface="Calibri"/>
              </a:rPr>
              <a:t>points</a:t>
            </a:r>
            <a:r>
              <a:rPr lang="en-US" sz="2500" dirty="0">
                <a:solidFill>
                  <a:srgbClr val="0A1F61"/>
                </a:solidFill>
                <a:ea typeface="+mn-lt"/>
                <a:cs typeface="+mn-lt"/>
              </a:rPr>
              <a:t> </a:t>
            </a:r>
            <a:r>
              <a:rPr lang="en-US" sz="2500" dirty="0">
                <a:solidFill>
                  <a:srgbClr val="0A1F61"/>
                </a:solidFill>
                <a:cs typeface="Calibri"/>
              </a:rPr>
              <a:t>* 10 lectures).</a:t>
            </a:r>
          </a:p>
          <a:p>
            <a:pPr marL="800100" lvl="1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  <a:cs typeface="Calibri"/>
              </a:rPr>
              <a:t>Midterm. </a:t>
            </a:r>
            <a:r>
              <a:rPr lang="en-US" sz="2500" dirty="0">
                <a:solidFill>
                  <a:srgbClr val="00B0F0"/>
                </a:solidFill>
                <a:cs typeface="Calibri"/>
              </a:rPr>
              <a:t>20</a:t>
            </a:r>
            <a:r>
              <a:rPr lang="en-US" sz="2500" dirty="0">
                <a:solidFill>
                  <a:srgbClr val="0A1F61"/>
                </a:solidFill>
                <a:cs typeface="Calibri"/>
              </a:rPr>
              <a:t> points.</a:t>
            </a:r>
          </a:p>
          <a:p>
            <a:pPr marL="800100" lvl="1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  <a:cs typeface="Calibri"/>
              </a:rPr>
              <a:t>Final exam. </a:t>
            </a:r>
            <a:r>
              <a:rPr lang="en-US" sz="2500" dirty="0">
                <a:solidFill>
                  <a:srgbClr val="00B0F0"/>
                </a:solidFill>
                <a:cs typeface="Calibri"/>
              </a:rPr>
              <a:t>40</a:t>
            </a:r>
            <a:r>
              <a:rPr lang="en-US" sz="2500" dirty="0">
                <a:solidFill>
                  <a:srgbClr val="0A1F61"/>
                </a:solidFill>
                <a:cs typeface="Calibri"/>
              </a:rPr>
              <a:t> points.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24927764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417293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RECAP: LECTURE ONE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153832"/>
            <a:ext cx="9666288" cy="278537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Problem solving is a process of information processing.</a:t>
            </a: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50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Converting information processing into algorithm.</a:t>
            </a: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50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Python programming language.</a:t>
            </a: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50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Requirements for python.</a:t>
            </a:r>
            <a:endParaRPr lang="en-US" sz="25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104111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405271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MODULE OBJECTIVES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153832"/>
            <a:ext cx="9666288" cy="278537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500">
                <a:solidFill>
                  <a:srgbClr val="0A1F61"/>
                </a:solidFill>
              </a:rPr>
              <a:t>Describing the basic phases of software development.</a:t>
            </a:r>
            <a:endParaRPr lang="en-US" sz="250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50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>
                <a:solidFill>
                  <a:srgbClr val="0A1F61"/>
                </a:solidFill>
              </a:rPr>
              <a:t>Dealing with input and output operations in python.</a:t>
            </a:r>
            <a:endParaRPr lang="en-US" sz="250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50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>
                <a:solidFill>
                  <a:srgbClr val="0A1F61"/>
                </a:solidFill>
              </a:rPr>
              <a:t>Knowing the data types and using variables.</a:t>
            </a:r>
            <a:endParaRPr lang="en-US" sz="250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50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>
                <a:solidFill>
                  <a:srgbClr val="0A1F61"/>
                </a:solidFill>
              </a:rPr>
              <a:t>Constructing arithmetic expressions.</a:t>
            </a:r>
            <a:endParaRPr lang="en-US" sz="2500">
              <a:solidFill>
                <a:srgbClr val="0A1F61"/>
              </a:solidFill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28300169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75924" y="586622"/>
            <a:ext cx="767973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7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THE SOFTWARE DEVELOPMENT PROCESS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081945"/>
            <a:ext cx="9666288" cy="769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200" b="1" dirty="0">
                <a:solidFill>
                  <a:srgbClr val="0A1F61"/>
                </a:solidFill>
              </a:rPr>
              <a:t>Software development</a:t>
            </a:r>
            <a:r>
              <a:rPr lang="en-US" sz="2200" dirty="0">
                <a:solidFill>
                  <a:srgbClr val="0A1F61"/>
                </a:solidFill>
              </a:rPr>
              <a:t>: process of planning and organizing a program</a:t>
            </a:r>
            <a:r>
              <a:rPr lang="en-US" sz="2200" dirty="0">
                <a:solidFill>
                  <a:srgbClr val="0A1F61"/>
                </a:solidFill>
                <a:cs typeface="Tajawal ExtraBold"/>
              </a:rPr>
              <a:t>.</a:t>
            </a:r>
          </a:p>
          <a:p>
            <a:pPr marL="285750" indent="-285750">
              <a:buFont typeface="Arial"/>
              <a:buChar char="•"/>
            </a:pPr>
            <a:r>
              <a:rPr lang="en-US" sz="2200" dirty="0">
                <a:solidFill>
                  <a:srgbClr val="0A1F61"/>
                </a:solidFill>
                <a:cs typeface="Tajawal ExtraBold"/>
              </a:rPr>
              <a:t>Software Development Life Cycle (</a:t>
            </a:r>
            <a:r>
              <a:rPr lang="en-US" sz="2200" b="1" dirty="0">
                <a:solidFill>
                  <a:srgbClr val="0A1F61"/>
                </a:solidFill>
                <a:cs typeface="Tajawal ExtraBold"/>
              </a:rPr>
              <a:t>SDLC</a:t>
            </a:r>
            <a:r>
              <a:rPr lang="en-US" sz="2200" dirty="0">
                <a:solidFill>
                  <a:srgbClr val="0A1F61"/>
                </a:solidFill>
                <a:cs typeface="Tajawal ExtraBold"/>
              </a:rPr>
              <a:t>).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1" name="Picture 11" descr="Diagram&#10;&#10;Description automatically generated">
            <a:extLst>
              <a:ext uri="{FF2B5EF4-FFF2-40B4-BE49-F238E27FC236}">
                <a16:creationId xmlns:a16="http://schemas.microsoft.com/office/drawing/2014/main" id="{24DF6037-663D-D59F-2E1F-9F49FAFBA4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9457" y="2529700"/>
            <a:ext cx="9831236" cy="342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4498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572245"/>
            <a:ext cx="535268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SDLC APPROACHES: THINK &amp; SOLVE</a:t>
            </a:r>
          </a:p>
        </p:txBody>
      </p:sp>
      <p:pic>
        <p:nvPicPr>
          <p:cNvPr id="7" name="Picture 9" descr="Icon&#10;&#10;Description automatically generated">
            <a:extLst>
              <a:ext uri="{FF2B5EF4-FFF2-40B4-BE49-F238E27FC236}">
                <a16:creationId xmlns:a16="http://schemas.microsoft.com/office/drawing/2014/main" id="{A339D8C7-5A0A-3384-8F8F-8B2956D402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20815" y="1708997"/>
            <a:ext cx="8220973" cy="4245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0249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572245"/>
            <a:ext cx="535268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SDLC APPROACHES: THINK &amp; SOLVE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EAEB917-F1F6-A585-6623-4805AC373BE1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pic>
        <p:nvPicPr>
          <p:cNvPr id="12" name="Picture 12" descr="A picture containing text&#10;&#10;Description automatically generated">
            <a:extLst>
              <a:ext uri="{FF2B5EF4-FFF2-40B4-BE49-F238E27FC236}">
                <a16:creationId xmlns:a16="http://schemas.microsoft.com/office/drawing/2014/main" id="{2515E0CD-19D6-0267-3489-AC6213DD3A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154" y="2200366"/>
            <a:ext cx="10320068" cy="2773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7485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572245"/>
            <a:ext cx="535268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SDLC APPROACHES: THINK &amp; SOLVE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EAEB917-F1F6-A585-6623-4805AC373BE1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pic>
        <p:nvPicPr>
          <p:cNvPr id="12" name="Picture 12" descr="Shape, polygon&#10;&#10;Description automatically generated">
            <a:extLst>
              <a:ext uri="{FF2B5EF4-FFF2-40B4-BE49-F238E27FC236}">
                <a16:creationId xmlns:a16="http://schemas.microsoft.com/office/drawing/2014/main" id="{2515E0CD-19D6-0267-3489-AC6213DD3A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9740" y="2157234"/>
            <a:ext cx="9906895" cy="2931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423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572245"/>
            <a:ext cx="535268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SDLC APPROACHES: THINK &amp; SOLVE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EAEB917-F1F6-A585-6623-4805AC373BE1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pic>
        <p:nvPicPr>
          <p:cNvPr id="12" name="Picture 12" descr="A picture containing diagram&#10;&#10;Description automatically generated">
            <a:extLst>
              <a:ext uri="{FF2B5EF4-FFF2-40B4-BE49-F238E27FC236}">
                <a16:creationId xmlns:a16="http://schemas.microsoft.com/office/drawing/2014/main" id="{2515E0CD-19D6-0267-3489-AC6213DD3A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27487" y="2128479"/>
            <a:ext cx="9537021" cy="316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1747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03312" y="2153832"/>
            <a:ext cx="9666288" cy="32778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</a:rPr>
              <a:t>There are different approaches that could be followed: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The Waterfall Model.</a:t>
            </a:r>
          </a:p>
          <a:p>
            <a:pPr marL="800100" lvl="1" indent="-3429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The iterative Model.</a:t>
            </a:r>
          </a:p>
          <a:p>
            <a:pPr marL="800100" lvl="1" indent="-3429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incremental Model.</a:t>
            </a:r>
          </a:p>
          <a:p>
            <a:pPr marL="800100" lvl="1" indent="-342900">
              <a:buFont typeface="Arial"/>
              <a:buChar char="•"/>
            </a:pPr>
            <a:endParaRPr lang="en-US" sz="25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572245"/>
            <a:ext cx="295311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SDLC APPROACHES</a:t>
            </a:r>
          </a:p>
        </p:txBody>
      </p:sp>
    </p:spTree>
    <p:extLst>
      <p:ext uri="{BB962C8B-B14F-4D97-AF65-F5344CB8AC3E}">
        <p14:creationId xmlns:p14="http://schemas.microsoft.com/office/powerpoint/2010/main" val="29826346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599388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SDLC APPROCAHES: WATERFALL MODEL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8" name="Picture 9" descr="Diagram&#10;&#10;Description automatically generated">
            <a:extLst>
              <a:ext uri="{FF2B5EF4-FFF2-40B4-BE49-F238E27FC236}">
                <a16:creationId xmlns:a16="http://schemas.microsoft.com/office/drawing/2014/main" id="{2EB37DD4-6476-242E-0D01-8EF9F2A9EC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16060" y="1253323"/>
            <a:ext cx="5403011" cy="468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4558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8" name="Picture 9" descr="A picture containing chart&#10;&#10;Description automatically generated">
            <a:extLst>
              <a:ext uri="{FF2B5EF4-FFF2-40B4-BE49-F238E27FC236}">
                <a16:creationId xmlns:a16="http://schemas.microsoft.com/office/drawing/2014/main" id="{FAABA46F-2C12-46D6-1A7E-3745360FCA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95266" y="1705304"/>
            <a:ext cx="7415841" cy="425252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466429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COST OF CORRECTING A FAULT</a:t>
            </a:r>
          </a:p>
        </p:txBody>
      </p:sp>
    </p:spTree>
    <p:extLst>
      <p:ext uri="{BB962C8B-B14F-4D97-AF65-F5344CB8AC3E}">
        <p14:creationId xmlns:p14="http://schemas.microsoft.com/office/powerpoint/2010/main" val="39410304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03312" y="2153832"/>
            <a:ext cx="966628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700" dirty="0">
                <a:solidFill>
                  <a:srgbClr val="0A1F61"/>
                </a:solidFill>
              </a:rPr>
              <a:t>Each year nearly everyone with an income faces the unpleasant task of computing his or her </a:t>
            </a:r>
            <a:r>
              <a:rPr lang="en-US" sz="2700" b="1" dirty="0">
                <a:solidFill>
                  <a:srgbClr val="0A1F61"/>
                </a:solidFill>
              </a:rPr>
              <a:t>income tax return</a:t>
            </a:r>
            <a:r>
              <a:rPr lang="en-US" sz="2700" dirty="0">
                <a:solidFill>
                  <a:srgbClr val="0A1F61"/>
                </a:solidFill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572245"/>
            <a:ext cx="594361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CASE STUDY: INCOME TAX CALCULATOR</a:t>
            </a:r>
          </a:p>
        </p:txBody>
      </p:sp>
    </p:spTree>
    <p:extLst>
      <p:ext uri="{BB962C8B-B14F-4D97-AF65-F5344CB8AC3E}">
        <p14:creationId xmlns:p14="http://schemas.microsoft.com/office/powerpoint/2010/main" val="26232633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88935" y="2153832"/>
            <a:ext cx="10730212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customer requests a program that computes a person’s income tax.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Gross income required.</a:t>
            </a: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</a:rPr>
              <a:t>Flat tax rate 20%.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$10000 standard deduction.</a:t>
            </a: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For each dependent, there is a $2000 deduction.</a:t>
            </a:r>
          </a:p>
          <a:p>
            <a:pPr marL="342900" indent="-3429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414094"/>
            <a:ext cx="5943615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CASE STUDY: INCOME TAX CALCULATOR</a:t>
            </a:r>
          </a:p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REQUEST &amp;</a:t>
            </a:r>
            <a:r>
              <a:rPr lang="en-US" sz="2800" dirty="0">
                <a:solidFill>
                  <a:schemeClr val="bg1"/>
                </a:solidFill>
                <a:cs typeface="Calibri"/>
              </a:rPr>
              <a:t> 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ANALYSIS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017E2A-E4A8-8FAE-AB71-D2811374F03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14B9B7-CEAD-F7D0-7FD8-B3375CFF17E7}"/>
              </a:ext>
            </a:extLst>
          </p:cNvPr>
          <p:cNvSpPr txBox="1"/>
          <p:nvPr/>
        </p:nvSpPr>
        <p:spPr>
          <a:xfrm>
            <a:off x="3042250" y="4364966"/>
            <a:ext cx="7013274" cy="12926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600" dirty="0">
                <a:cs typeface="Calibri"/>
              </a:rPr>
              <a:t>Enter the gross income: </a:t>
            </a:r>
            <a:r>
              <a:rPr lang="en-US" sz="2600" i="1" dirty="0">
                <a:cs typeface="Calibri"/>
              </a:rPr>
              <a:t>150000.00</a:t>
            </a:r>
          </a:p>
          <a:p>
            <a:r>
              <a:rPr lang="en-US" sz="2600" dirty="0">
                <a:cs typeface="Calibri"/>
              </a:rPr>
              <a:t>Enter the number of dependent: </a:t>
            </a:r>
            <a:r>
              <a:rPr lang="en-US" sz="2600" i="1" dirty="0">
                <a:cs typeface="Calibri"/>
              </a:rPr>
              <a:t>3</a:t>
            </a:r>
          </a:p>
          <a:p>
            <a:r>
              <a:rPr lang="en-US" sz="2600" dirty="0">
                <a:cs typeface="Calibri"/>
              </a:rPr>
              <a:t>The income tax is </a:t>
            </a:r>
            <a:r>
              <a:rPr lang="en-US" sz="2600" b="1" dirty="0">
                <a:cs typeface="Calibri"/>
              </a:rPr>
              <a:t>$26800.00</a:t>
            </a:r>
          </a:p>
        </p:txBody>
      </p:sp>
    </p:spTree>
    <p:extLst>
      <p:ext uri="{BB962C8B-B14F-4D97-AF65-F5344CB8AC3E}">
        <p14:creationId xmlns:p14="http://schemas.microsoft.com/office/powerpoint/2010/main" val="11027447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03312" y="2153832"/>
            <a:ext cx="9666288" cy="4924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An English-style algorithm is called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Pseudocode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.</a:t>
            </a:r>
            <a:endParaRPr lang="en-US" sz="2600" dirty="0">
              <a:solidFill>
                <a:srgbClr val="0A1F6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414094"/>
            <a:ext cx="5943615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CASE STUDY: INCOME TAX CALCULATOR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DESIGN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017E2A-E4A8-8FAE-AB71-D2811374F03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14B9B7-CEAD-F7D0-7FD8-B3375CFF17E7}"/>
              </a:ext>
            </a:extLst>
          </p:cNvPr>
          <p:cNvSpPr txBox="1"/>
          <p:nvPr/>
        </p:nvSpPr>
        <p:spPr>
          <a:xfrm>
            <a:off x="1029420" y="2855344"/>
            <a:ext cx="10147538" cy="249299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600" dirty="0">
                <a:cs typeface="Calibri"/>
              </a:rPr>
              <a:t>- Input the gross income and number of dependents.</a:t>
            </a:r>
            <a:endParaRPr lang="en-US" sz="2600" i="1" dirty="0">
              <a:cs typeface="Calibri"/>
            </a:endParaRPr>
          </a:p>
          <a:p>
            <a:r>
              <a:rPr lang="en-US" sz="2600" dirty="0">
                <a:cs typeface="Calibri"/>
              </a:rPr>
              <a:t>- Computer the taxable income using the formula</a:t>
            </a:r>
          </a:p>
          <a:p>
            <a:r>
              <a:rPr lang="en-US" sz="2600" dirty="0">
                <a:cs typeface="Calibri"/>
              </a:rPr>
              <a:t>   </a:t>
            </a:r>
            <a:r>
              <a:rPr lang="en-US" sz="2600" dirty="0">
                <a:solidFill>
                  <a:srgbClr val="0070C0"/>
                </a:solidFill>
                <a:cs typeface="Calibri"/>
              </a:rPr>
              <a:t>Taxable income = gross income – 10000 - (2000 * number of dependent)</a:t>
            </a:r>
          </a:p>
          <a:p>
            <a:r>
              <a:rPr lang="en-US" sz="2600" dirty="0">
                <a:cs typeface="Calibri"/>
              </a:rPr>
              <a:t>- Compute the income tax using the formula</a:t>
            </a:r>
          </a:p>
          <a:p>
            <a:r>
              <a:rPr lang="en-US" sz="2600" dirty="0">
                <a:cs typeface="Calibri"/>
              </a:rPr>
              <a:t>   </a:t>
            </a:r>
            <a:r>
              <a:rPr lang="en-US" sz="2600" dirty="0">
                <a:solidFill>
                  <a:srgbClr val="0070C0"/>
                </a:solidFill>
                <a:cs typeface="Calibri"/>
              </a:rPr>
              <a:t>Tax = taxable income * 0.20</a:t>
            </a:r>
          </a:p>
          <a:p>
            <a:r>
              <a:rPr lang="en-US" sz="2600" dirty="0">
                <a:cs typeface="Calibri"/>
              </a:rPr>
              <a:t>- Print the tax</a:t>
            </a:r>
          </a:p>
        </p:txBody>
      </p:sp>
    </p:spTree>
    <p:extLst>
      <p:ext uri="{BB962C8B-B14F-4D97-AF65-F5344CB8AC3E}">
        <p14:creationId xmlns:p14="http://schemas.microsoft.com/office/powerpoint/2010/main" val="26833017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414094"/>
            <a:ext cx="5943615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CASE STUDY: INCOME TAX CALCULATOR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IMPLEMENTATION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017E2A-E4A8-8FAE-AB71-D2811374F03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14B9B7-CEAD-F7D0-7FD8-B3375CFF17E7}"/>
              </a:ext>
            </a:extLst>
          </p:cNvPr>
          <p:cNvSpPr txBox="1"/>
          <p:nvPr/>
        </p:nvSpPr>
        <p:spPr>
          <a:xfrm>
            <a:off x="4134929" y="3315419"/>
            <a:ext cx="2570671" cy="4924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600">
                <a:cs typeface="Calibri"/>
              </a:rPr>
              <a:t>Python </a:t>
            </a:r>
            <a:r>
              <a:rPr lang="en-US" sz="2600" dirty="0">
                <a:cs typeface="Calibri"/>
              </a:rPr>
              <a:t>code </a:t>
            </a:r>
            <a:r>
              <a:rPr lang="en-US" sz="2600">
                <a:cs typeface="Calibri"/>
              </a:rPr>
              <a:t>later</a:t>
            </a:r>
            <a:endParaRPr lang="en-US" sz="2600" i="1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818007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03312" y="2153832"/>
            <a:ext cx="9666288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cs typeface="Calibri"/>
              </a:rPr>
              <a:t>Error types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:</a:t>
            </a:r>
            <a:endParaRPr lang="en-US" dirty="0"/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Syntax error: </a:t>
            </a:r>
            <a:r>
              <a:rPr lang="en-US" sz="2600" dirty="0">
                <a:ea typeface="+mn-lt"/>
                <a:cs typeface="+mn-lt"/>
              </a:rPr>
              <a:t>occurred due to the mistakes while typing or do not follow the syntax of the specified programming </a:t>
            </a:r>
            <a:r>
              <a:rPr lang="en-US" sz="2600" dirty="0">
                <a:solidFill>
                  <a:srgbClr val="000000"/>
                </a:solidFill>
                <a:cs typeface="Calibri"/>
              </a:rPr>
              <a:t>language.</a:t>
            </a: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Run-time error:</a:t>
            </a:r>
            <a:r>
              <a:rPr lang="en-US" sz="2600" dirty="0">
                <a:solidFill>
                  <a:srgbClr val="000000"/>
                </a:solidFill>
                <a:cs typeface="Calibri"/>
              </a:rPr>
              <a:t> </a:t>
            </a:r>
            <a:r>
              <a:rPr lang="en-US" sz="2600" dirty="0">
                <a:ea typeface="+mn-lt"/>
                <a:cs typeface="+mn-lt"/>
              </a:rPr>
              <a:t>When the program is running, and it is not able to perform the operation. </a:t>
            </a:r>
            <a:endParaRPr lang="en-US" sz="2600" dirty="0">
              <a:solidFill>
                <a:srgbClr val="000000"/>
              </a:solidFill>
              <a:cs typeface="Calibri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Logical error: </a:t>
            </a:r>
            <a:r>
              <a:rPr lang="en-US" sz="2600" dirty="0">
                <a:ea typeface="+mn-lt"/>
                <a:cs typeface="+mn-lt"/>
              </a:rPr>
              <a:t> an error that leads to an undesired output.</a:t>
            </a:r>
          </a:p>
          <a:p>
            <a:pPr marL="342900" indent="-342900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342900" indent="-34290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May use a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test suite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to test if program is correct.</a:t>
            </a:r>
            <a:endParaRPr lang="en-US" sz="2600" dirty="0">
              <a:ea typeface="+mn-lt"/>
              <a:cs typeface="+mn-lt"/>
            </a:endParaRPr>
          </a:p>
          <a:p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414094"/>
            <a:ext cx="5943615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CASE STUDY: INCOME TAX CALCULATOR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TESTING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017E2A-E4A8-8FAE-AB71-D2811374F03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8994786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414094"/>
            <a:ext cx="5943615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CASE STUDY: INCOME TAX CALCULATOR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TESTING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017E2A-E4A8-8FAE-AB71-D2811374F03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pic>
        <p:nvPicPr>
          <p:cNvPr id="10" name="Picture 11" descr="Table&#10;&#10;Description automatically generated">
            <a:extLst>
              <a:ext uri="{FF2B5EF4-FFF2-40B4-BE49-F238E27FC236}">
                <a16:creationId xmlns:a16="http://schemas.microsoft.com/office/drawing/2014/main" id="{B8CB4E41-CE1A-2B7E-3489-BE9829BE3F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37758" y="2259462"/>
            <a:ext cx="7530860" cy="2655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9141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50951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DISPLAYING OUTPUTS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B46B74-7405-1646-D4F7-AD5A0593CA0F}"/>
              </a:ext>
            </a:extLst>
          </p:cNvPr>
          <p:cNvSpPr txBox="1"/>
          <p:nvPr/>
        </p:nvSpPr>
        <p:spPr>
          <a:xfrm>
            <a:off x="1103312" y="2153832"/>
            <a:ext cx="9666288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Almost all programs have solutions that needed to be </a:t>
            </a:r>
            <a:r>
              <a:rPr lang="en-US" sz="2600" u="sng" dirty="0">
                <a:solidFill>
                  <a:srgbClr val="0A1F61"/>
                </a:solidFill>
                <a:cs typeface="Calibri"/>
              </a:rPr>
              <a:t>displayed to the user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through outputting data from the program.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Use the print() function.</a:t>
            </a: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help(print)</a:t>
            </a:r>
            <a:endParaRPr lang="en-US" sz="2600" dirty="0">
              <a:solidFill>
                <a:srgbClr val="0A1F61"/>
              </a:solidFill>
              <a:ea typeface="Calibri" panose="020F0502020204030204"/>
              <a:cs typeface="Calibri"/>
            </a:endParaRP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print("Hello", "Ahmed")</a:t>
            </a:r>
            <a:endParaRPr lang="en-US" sz="2600" dirty="0">
              <a:solidFill>
                <a:srgbClr val="0A1F61"/>
              </a:solidFill>
              <a:ea typeface="Calibri" panose="020F0502020204030204"/>
              <a:cs typeface="Calibri"/>
            </a:endParaRP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print("Hello", "Ahmed", 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sep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="000")</a:t>
            </a: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Print("Hello", "Ahmed", end="1111")</a:t>
            </a:r>
          </a:p>
        </p:txBody>
      </p:sp>
    </p:spTree>
    <p:extLst>
      <p:ext uri="{BB962C8B-B14F-4D97-AF65-F5344CB8AC3E}">
        <p14:creationId xmlns:p14="http://schemas.microsoft.com/office/powerpoint/2010/main" val="30126748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94067" y="2685795"/>
            <a:ext cx="8401078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000" dirty="0">
                <a:ea typeface="+mn-lt"/>
                <a:cs typeface="+mn-lt"/>
              </a:rPr>
              <a:t>print("In 2007.")</a:t>
            </a:r>
          </a:p>
          <a:p>
            <a:r>
              <a:rPr lang="en-US" sz="3000" dirty="0">
                <a:ea typeface="+mn-lt"/>
                <a:cs typeface="+mn-lt"/>
              </a:rPr>
              <a:t>print("Micaela paid $120,000 for her house.")</a:t>
            </a:r>
          </a:p>
          <a:p>
            <a:r>
              <a:rPr lang="en-US" sz="3000" dirty="0">
                <a:ea typeface="+mn-lt"/>
                <a:cs typeface="+mn-lt"/>
              </a:rPr>
              <a:t>print("Micaela' house at 24 East Maple Street.")</a:t>
            </a:r>
            <a:endParaRPr lang="en-US" sz="3000" dirty="0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572245"/>
            <a:ext cx="34693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VARIABLES IN PYTHON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2011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94067" y="2685795"/>
            <a:ext cx="8401078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000" dirty="0">
                <a:ea typeface="+mn-lt"/>
                <a:cs typeface="+mn-lt"/>
              </a:rPr>
              <a:t>print("In 2007.")</a:t>
            </a:r>
          </a:p>
          <a:p>
            <a:r>
              <a:rPr lang="en-US" sz="3000" dirty="0">
                <a:ea typeface="+mn-lt"/>
                <a:cs typeface="+mn-lt"/>
              </a:rPr>
              <a:t>print("</a:t>
            </a:r>
            <a:r>
              <a:rPr lang="en-US" sz="3000" dirty="0">
                <a:solidFill>
                  <a:srgbClr val="00B0F0"/>
                </a:solidFill>
                <a:ea typeface="+mn-lt"/>
                <a:cs typeface="+mn-lt"/>
              </a:rPr>
              <a:t>Aly </a:t>
            </a:r>
            <a:r>
              <a:rPr lang="en-US" sz="3000" dirty="0">
                <a:ea typeface="+mn-lt"/>
                <a:cs typeface="+mn-lt"/>
              </a:rPr>
              <a:t>paid $120,000 for her house.")</a:t>
            </a:r>
          </a:p>
          <a:p>
            <a:r>
              <a:rPr lang="en-US" sz="3000" dirty="0">
                <a:ea typeface="+mn-lt"/>
                <a:cs typeface="+mn-lt"/>
              </a:rPr>
              <a:t>print("</a:t>
            </a:r>
            <a:r>
              <a:rPr lang="en-US" sz="3000" dirty="0">
                <a:solidFill>
                  <a:srgbClr val="00B0F0"/>
                </a:solidFill>
                <a:ea typeface="+mn-lt"/>
                <a:cs typeface="+mn-lt"/>
              </a:rPr>
              <a:t>Aly</a:t>
            </a:r>
            <a:r>
              <a:rPr lang="en-US" sz="3000" dirty="0">
                <a:ea typeface="+mn-lt"/>
                <a:cs typeface="+mn-lt"/>
              </a:rPr>
              <a:t>' house at 24 East Maple Street.")</a:t>
            </a:r>
            <a:endParaRPr lang="en-US" sz="3000" dirty="0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572245"/>
            <a:ext cx="34693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VARIABLES IN PYTHON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3919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017E2A-E4A8-8FAE-AB71-D2811374F03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A5771C-C7BC-29AA-A51D-DD1A3753F176}"/>
              </a:ext>
            </a:extLst>
          </p:cNvPr>
          <p:cNvSpPr txBox="1"/>
          <p:nvPr/>
        </p:nvSpPr>
        <p:spPr>
          <a:xfrm>
            <a:off x="1347728" y="2211342"/>
            <a:ext cx="9493757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000" dirty="0" err="1">
                <a:solidFill>
                  <a:srgbClr val="0070C0"/>
                </a:solidFill>
                <a:ea typeface="+mn-lt"/>
                <a:cs typeface="+mn-lt"/>
              </a:rPr>
              <a:t>Person_name</a:t>
            </a:r>
            <a:r>
              <a:rPr lang="en-US" sz="3000" dirty="0">
                <a:ea typeface="+mn-lt"/>
                <a:cs typeface="+mn-lt"/>
              </a:rPr>
              <a:t> = "Ahmed"</a:t>
            </a:r>
          </a:p>
          <a:p>
            <a:r>
              <a:rPr lang="en-US" sz="3000" dirty="0">
                <a:ea typeface="+mn-lt"/>
                <a:cs typeface="+mn-lt"/>
              </a:rPr>
              <a:t>print("In 2007.")</a:t>
            </a:r>
            <a:endParaRPr lang="en-US" dirty="0"/>
          </a:p>
          <a:p>
            <a:r>
              <a:rPr lang="en-US" sz="3000" dirty="0">
                <a:ea typeface="+mn-lt"/>
                <a:cs typeface="+mn-lt"/>
              </a:rPr>
              <a:t>print(</a:t>
            </a:r>
            <a:r>
              <a:rPr lang="en-US" sz="3000" dirty="0" err="1">
                <a:solidFill>
                  <a:srgbClr val="0070C0"/>
                </a:solidFill>
                <a:ea typeface="+mn-lt"/>
                <a:cs typeface="+mn-lt"/>
              </a:rPr>
              <a:t>Person_name</a:t>
            </a:r>
            <a:r>
              <a:rPr lang="en-US" sz="3000" dirty="0">
                <a:ea typeface="+mn-lt"/>
                <a:cs typeface="+mn-lt"/>
              </a:rPr>
              <a:t> </a:t>
            </a:r>
            <a:r>
              <a:rPr lang="en-US" sz="3000" dirty="0">
                <a:solidFill>
                  <a:srgbClr val="FFC000"/>
                </a:solidFill>
                <a:ea typeface="+mn-lt"/>
                <a:cs typeface="+mn-lt"/>
              </a:rPr>
              <a:t>+</a:t>
            </a:r>
            <a:r>
              <a:rPr lang="en-US" sz="3000" dirty="0">
                <a:ea typeface="+mn-lt"/>
                <a:cs typeface="+mn-lt"/>
              </a:rPr>
              <a:t> " paid $120,000 for her house.")</a:t>
            </a:r>
          </a:p>
          <a:p>
            <a:r>
              <a:rPr lang="en-US" sz="3000" dirty="0">
                <a:ea typeface="+mn-lt"/>
                <a:cs typeface="+mn-lt"/>
              </a:rPr>
              <a:t>print(</a:t>
            </a:r>
            <a:r>
              <a:rPr lang="en-US" sz="3000" dirty="0" err="1">
                <a:solidFill>
                  <a:srgbClr val="0070C0"/>
                </a:solidFill>
                <a:ea typeface="+mn-lt"/>
                <a:cs typeface="+mn-lt"/>
              </a:rPr>
              <a:t>Person_name</a:t>
            </a:r>
            <a:r>
              <a:rPr lang="en-US" sz="3000" dirty="0">
                <a:ea typeface="+mn-lt"/>
                <a:cs typeface="+mn-lt"/>
              </a:rPr>
              <a:t> </a:t>
            </a:r>
            <a:r>
              <a:rPr lang="en-US" sz="3000" dirty="0">
                <a:solidFill>
                  <a:srgbClr val="FFC000"/>
                </a:solidFill>
                <a:ea typeface="+mn-lt"/>
                <a:cs typeface="+mn-lt"/>
              </a:rPr>
              <a:t>+</a:t>
            </a:r>
            <a:r>
              <a:rPr lang="en-US" sz="3000" dirty="0">
                <a:ea typeface="+mn-lt"/>
                <a:cs typeface="+mn-lt"/>
              </a:rPr>
              <a:t> " house at 24 East Maple Street.")</a:t>
            </a:r>
            <a:endParaRPr lang="en-US" sz="3000" dirty="0"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F6DA678-7C8F-E7D8-7B31-F1B734669471}"/>
              </a:ext>
            </a:extLst>
          </p:cNvPr>
          <p:cNvSpPr txBox="1"/>
          <p:nvPr/>
        </p:nvSpPr>
        <p:spPr>
          <a:xfrm>
            <a:off x="2434717" y="572245"/>
            <a:ext cx="34693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VARIABLES IN PYTHON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0012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017E2A-E4A8-8FAE-AB71-D2811374F03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A5771C-C7BC-29AA-A51D-DD1A3753F176}"/>
              </a:ext>
            </a:extLst>
          </p:cNvPr>
          <p:cNvSpPr txBox="1"/>
          <p:nvPr/>
        </p:nvSpPr>
        <p:spPr>
          <a:xfrm>
            <a:off x="1347728" y="2096323"/>
            <a:ext cx="9493757" cy="240065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000" dirty="0" err="1">
                <a:solidFill>
                  <a:srgbClr val="0070C0"/>
                </a:solidFill>
                <a:ea typeface="+mn-lt"/>
                <a:cs typeface="+mn-lt"/>
              </a:rPr>
              <a:t>Person_name</a:t>
            </a:r>
            <a:r>
              <a:rPr lang="en-US" sz="3000" dirty="0">
                <a:ea typeface="+mn-lt"/>
                <a:cs typeface="+mn-lt"/>
              </a:rPr>
              <a:t> = "Ahmed"</a:t>
            </a:r>
          </a:p>
          <a:p>
            <a:r>
              <a:rPr lang="en-US" sz="3000" dirty="0">
                <a:solidFill>
                  <a:srgbClr val="00B0F0"/>
                </a:solidFill>
                <a:ea typeface="+mn-lt"/>
                <a:cs typeface="+mn-lt"/>
              </a:rPr>
              <a:t>Money</a:t>
            </a:r>
            <a:r>
              <a:rPr lang="en-US" sz="3000" dirty="0">
                <a:ea typeface="+mn-lt"/>
                <a:cs typeface="+mn-lt"/>
              </a:rPr>
              <a:t> = "120000"</a:t>
            </a:r>
          </a:p>
          <a:p>
            <a:r>
              <a:rPr lang="en-US" sz="3000" dirty="0">
                <a:ea typeface="+mn-lt"/>
                <a:cs typeface="+mn-lt"/>
              </a:rPr>
              <a:t>print("In 2007.")</a:t>
            </a:r>
            <a:endParaRPr lang="en-US" dirty="0"/>
          </a:p>
          <a:p>
            <a:r>
              <a:rPr lang="en-US" sz="3000" dirty="0">
                <a:ea typeface="+mn-lt"/>
                <a:cs typeface="+mn-lt"/>
              </a:rPr>
              <a:t>print(</a:t>
            </a:r>
            <a:r>
              <a:rPr lang="en-US" sz="3000" dirty="0" err="1">
                <a:solidFill>
                  <a:srgbClr val="0070C0"/>
                </a:solidFill>
                <a:ea typeface="+mn-lt"/>
                <a:cs typeface="+mn-lt"/>
              </a:rPr>
              <a:t>Person_name</a:t>
            </a:r>
            <a:r>
              <a:rPr lang="en-US" sz="3000" dirty="0">
                <a:ea typeface="+mn-lt"/>
                <a:cs typeface="+mn-lt"/>
              </a:rPr>
              <a:t> </a:t>
            </a:r>
            <a:r>
              <a:rPr lang="en-US" sz="3000" dirty="0">
                <a:solidFill>
                  <a:srgbClr val="FFC000"/>
                </a:solidFill>
                <a:ea typeface="+mn-lt"/>
                <a:cs typeface="+mn-lt"/>
              </a:rPr>
              <a:t>+</a:t>
            </a:r>
            <a:r>
              <a:rPr lang="en-US" sz="3000" dirty="0">
                <a:ea typeface="+mn-lt"/>
                <a:cs typeface="+mn-lt"/>
              </a:rPr>
              <a:t> " paid $" </a:t>
            </a:r>
            <a:r>
              <a:rPr lang="en-US" sz="3000" dirty="0">
                <a:solidFill>
                  <a:srgbClr val="FFC000"/>
                </a:solidFill>
                <a:ea typeface="+mn-lt"/>
                <a:cs typeface="+mn-lt"/>
              </a:rPr>
              <a:t>+</a:t>
            </a:r>
            <a:r>
              <a:rPr lang="en-US" sz="3000" dirty="0">
                <a:ea typeface="+mn-lt"/>
                <a:cs typeface="+mn-lt"/>
              </a:rPr>
              <a:t> </a:t>
            </a:r>
            <a:r>
              <a:rPr lang="en-US" sz="3000" dirty="0">
                <a:solidFill>
                  <a:srgbClr val="00B0F0"/>
                </a:solidFill>
                <a:ea typeface="+mn-lt"/>
                <a:cs typeface="+mn-lt"/>
              </a:rPr>
              <a:t>Money</a:t>
            </a:r>
            <a:r>
              <a:rPr lang="en-US" sz="3000" dirty="0">
                <a:ea typeface="+mn-lt"/>
                <a:cs typeface="+mn-lt"/>
              </a:rPr>
              <a:t> </a:t>
            </a:r>
            <a:r>
              <a:rPr lang="en-US" sz="3000" dirty="0">
                <a:solidFill>
                  <a:srgbClr val="FFC000"/>
                </a:solidFill>
                <a:ea typeface="+mn-lt"/>
                <a:cs typeface="+mn-lt"/>
              </a:rPr>
              <a:t>+</a:t>
            </a:r>
            <a:r>
              <a:rPr lang="en-US" sz="3000" dirty="0">
                <a:ea typeface="+mn-lt"/>
                <a:cs typeface="+mn-lt"/>
              </a:rPr>
              <a:t> " for her house.")</a:t>
            </a:r>
          </a:p>
          <a:p>
            <a:r>
              <a:rPr lang="en-US" sz="3000" dirty="0">
                <a:ea typeface="+mn-lt"/>
                <a:cs typeface="+mn-lt"/>
              </a:rPr>
              <a:t>print(</a:t>
            </a:r>
            <a:r>
              <a:rPr lang="en-US" sz="3000" dirty="0" err="1">
                <a:solidFill>
                  <a:srgbClr val="0070C0"/>
                </a:solidFill>
                <a:ea typeface="+mn-lt"/>
                <a:cs typeface="+mn-lt"/>
              </a:rPr>
              <a:t>Person_name</a:t>
            </a:r>
            <a:r>
              <a:rPr lang="en-US" sz="3000" dirty="0">
                <a:ea typeface="+mn-lt"/>
                <a:cs typeface="+mn-lt"/>
              </a:rPr>
              <a:t> </a:t>
            </a:r>
            <a:r>
              <a:rPr lang="en-US" sz="3000" dirty="0">
                <a:solidFill>
                  <a:srgbClr val="FFC000"/>
                </a:solidFill>
                <a:ea typeface="+mn-lt"/>
                <a:cs typeface="+mn-lt"/>
              </a:rPr>
              <a:t>+</a:t>
            </a:r>
            <a:r>
              <a:rPr lang="en-US" sz="3000" dirty="0">
                <a:ea typeface="+mn-lt"/>
                <a:cs typeface="+mn-lt"/>
              </a:rPr>
              <a:t> " house at 24 East Maple Street.")</a:t>
            </a:r>
            <a:endParaRPr lang="en-US" sz="3000" dirty="0"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8849E36-D72B-3B9F-D86E-FDCAA8B8BD85}"/>
              </a:ext>
            </a:extLst>
          </p:cNvPr>
          <p:cNvSpPr txBox="1"/>
          <p:nvPr/>
        </p:nvSpPr>
        <p:spPr>
          <a:xfrm>
            <a:off x="2434717" y="572245"/>
            <a:ext cx="34693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VARIABLES IN PYTHON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6327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017E2A-E4A8-8FAE-AB71-D2811374F03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A5771C-C7BC-29AA-A51D-DD1A3753F176}"/>
              </a:ext>
            </a:extLst>
          </p:cNvPr>
          <p:cNvSpPr txBox="1"/>
          <p:nvPr/>
        </p:nvSpPr>
        <p:spPr>
          <a:xfrm>
            <a:off x="1347728" y="2067568"/>
            <a:ext cx="9493757" cy="286232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000" dirty="0" err="1">
                <a:solidFill>
                  <a:srgbClr val="0070C0"/>
                </a:solidFill>
                <a:ea typeface="+mn-lt"/>
                <a:cs typeface="+mn-lt"/>
              </a:rPr>
              <a:t>Person_name</a:t>
            </a:r>
            <a:r>
              <a:rPr lang="en-US" sz="3000" dirty="0">
                <a:ea typeface="+mn-lt"/>
                <a:cs typeface="+mn-lt"/>
              </a:rPr>
              <a:t> = "Ahmed"</a:t>
            </a:r>
          </a:p>
          <a:p>
            <a:r>
              <a:rPr lang="en-US" sz="3000" dirty="0">
                <a:solidFill>
                  <a:srgbClr val="00B0F0"/>
                </a:solidFill>
                <a:ea typeface="+mn-lt"/>
                <a:cs typeface="+mn-lt"/>
              </a:rPr>
              <a:t>Money</a:t>
            </a:r>
            <a:r>
              <a:rPr lang="en-US" sz="3000" dirty="0">
                <a:ea typeface="+mn-lt"/>
                <a:cs typeface="+mn-lt"/>
              </a:rPr>
              <a:t> = "120000"</a:t>
            </a:r>
          </a:p>
          <a:p>
            <a:r>
              <a:rPr lang="en-US" sz="3000" dirty="0">
                <a:ea typeface="+mn-lt"/>
                <a:cs typeface="+mn-lt"/>
              </a:rPr>
              <a:t>print("In 2007.")</a:t>
            </a:r>
            <a:endParaRPr lang="en-US" dirty="0"/>
          </a:p>
          <a:p>
            <a:r>
              <a:rPr lang="en-US" sz="3000" dirty="0">
                <a:ea typeface="+mn-lt"/>
                <a:cs typeface="+mn-lt"/>
              </a:rPr>
              <a:t>print(</a:t>
            </a:r>
            <a:r>
              <a:rPr lang="en-US" sz="3000" dirty="0" err="1">
                <a:solidFill>
                  <a:srgbClr val="0070C0"/>
                </a:solidFill>
                <a:ea typeface="+mn-lt"/>
                <a:cs typeface="+mn-lt"/>
              </a:rPr>
              <a:t>Person_name</a:t>
            </a:r>
            <a:r>
              <a:rPr lang="en-US" sz="3000" dirty="0">
                <a:ea typeface="+mn-lt"/>
                <a:cs typeface="+mn-lt"/>
              </a:rPr>
              <a:t> </a:t>
            </a:r>
            <a:r>
              <a:rPr lang="en-US" sz="3000" dirty="0">
                <a:solidFill>
                  <a:srgbClr val="FFC000"/>
                </a:solidFill>
                <a:ea typeface="+mn-lt"/>
                <a:cs typeface="+mn-lt"/>
              </a:rPr>
              <a:t>+</a:t>
            </a:r>
            <a:r>
              <a:rPr lang="en-US" sz="3000" dirty="0">
                <a:ea typeface="+mn-lt"/>
                <a:cs typeface="+mn-lt"/>
              </a:rPr>
              <a:t> " paid $" </a:t>
            </a:r>
            <a:r>
              <a:rPr lang="en-US" sz="3000" dirty="0">
                <a:solidFill>
                  <a:srgbClr val="FFC000"/>
                </a:solidFill>
                <a:ea typeface="+mn-lt"/>
                <a:cs typeface="+mn-lt"/>
              </a:rPr>
              <a:t>+</a:t>
            </a:r>
            <a:r>
              <a:rPr lang="en-US" sz="3000" dirty="0">
                <a:ea typeface="+mn-lt"/>
                <a:cs typeface="+mn-lt"/>
              </a:rPr>
              <a:t> </a:t>
            </a:r>
            <a:r>
              <a:rPr lang="en-US" sz="3000" dirty="0">
                <a:solidFill>
                  <a:srgbClr val="00B0F0"/>
                </a:solidFill>
                <a:ea typeface="+mn-lt"/>
                <a:cs typeface="+mn-lt"/>
              </a:rPr>
              <a:t>Money</a:t>
            </a:r>
            <a:r>
              <a:rPr lang="en-US" sz="3000" dirty="0">
                <a:ea typeface="+mn-lt"/>
                <a:cs typeface="+mn-lt"/>
              </a:rPr>
              <a:t> </a:t>
            </a:r>
            <a:r>
              <a:rPr lang="en-US" sz="3000" dirty="0">
                <a:solidFill>
                  <a:srgbClr val="FFC000"/>
                </a:solidFill>
                <a:ea typeface="+mn-lt"/>
                <a:cs typeface="+mn-lt"/>
              </a:rPr>
              <a:t>+</a:t>
            </a:r>
            <a:r>
              <a:rPr lang="en-US" sz="3000" dirty="0">
                <a:ea typeface="+mn-lt"/>
                <a:cs typeface="+mn-lt"/>
              </a:rPr>
              <a:t> " for her house.")</a:t>
            </a:r>
          </a:p>
          <a:p>
            <a:r>
              <a:rPr lang="en-US" sz="3000" dirty="0" err="1">
                <a:solidFill>
                  <a:srgbClr val="0070C0"/>
                </a:solidFill>
                <a:ea typeface="+mn-lt"/>
                <a:cs typeface="+mn-lt"/>
              </a:rPr>
              <a:t>Person_name</a:t>
            </a:r>
            <a:r>
              <a:rPr lang="en-US" sz="3000" dirty="0">
                <a:ea typeface="+mn-lt"/>
                <a:cs typeface="+mn-lt"/>
              </a:rPr>
              <a:t> = "Aly"</a:t>
            </a:r>
            <a:endParaRPr lang="en-US" dirty="0"/>
          </a:p>
          <a:p>
            <a:r>
              <a:rPr lang="en-US" sz="3000" dirty="0">
                <a:ea typeface="+mn-lt"/>
                <a:cs typeface="+mn-lt"/>
              </a:rPr>
              <a:t>print(</a:t>
            </a:r>
            <a:r>
              <a:rPr lang="en-US" sz="3000" dirty="0" err="1">
                <a:solidFill>
                  <a:srgbClr val="0070C0"/>
                </a:solidFill>
                <a:ea typeface="+mn-lt"/>
                <a:cs typeface="+mn-lt"/>
              </a:rPr>
              <a:t>Person_name</a:t>
            </a:r>
            <a:r>
              <a:rPr lang="en-US" sz="3000" dirty="0">
                <a:ea typeface="+mn-lt"/>
                <a:cs typeface="+mn-lt"/>
              </a:rPr>
              <a:t> </a:t>
            </a:r>
            <a:r>
              <a:rPr lang="en-US" sz="3000" dirty="0">
                <a:solidFill>
                  <a:srgbClr val="FFC000"/>
                </a:solidFill>
                <a:ea typeface="+mn-lt"/>
                <a:cs typeface="+mn-lt"/>
              </a:rPr>
              <a:t>+</a:t>
            </a:r>
            <a:r>
              <a:rPr lang="en-US" sz="3000" dirty="0">
                <a:ea typeface="+mn-lt"/>
                <a:cs typeface="+mn-lt"/>
              </a:rPr>
              <a:t> " house at 24 East Maple Street.")</a:t>
            </a:r>
            <a:endParaRPr lang="en-US" sz="3000" dirty="0"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34693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VARIABLES IN PYTHON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7772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360271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DATA TYPES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29DE87-5D4F-466E-2DB6-31E47854CDB6}"/>
              </a:ext>
            </a:extLst>
          </p:cNvPr>
          <p:cNvSpPr txBox="1"/>
          <p:nvPr/>
        </p:nvSpPr>
        <p:spPr>
          <a:xfrm>
            <a:off x="1088935" y="2153832"/>
            <a:ext cx="10054476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Python is a type-less language. 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X = 10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X = "Hello world"</a:t>
            </a:r>
          </a:p>
          <a:p>
            <a:pPr marL="914400" lvl="1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The variable name refers to the memory location where its value store.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I = 10    J = 10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print (id(I), id(J))</a:t>
            </a:r>
          </a:p>
        </p:txBody>
      </p:sp>
    </p:spTree>
    <p:extLst>
      <p:ext uri="{BB962C8B-B14F-4D97-AF65-F5344CB8AC3E}">
        <p14:creationId xmlns:p14="http://schemas.microsoft.com/office/powerpoint/2010/main" val="16317347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017E2A-E4A8-8FAE-AB71-D2811374F03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360271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DATA TYPES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29DE87-5D4F-466E-2DB6-31E47854CDB6}"/>
              </a:ext>
            </a:extLst>
          </p:cNvPr>
          <p:cNvSpPr txBox="1"/>
          <p:nvPr/>
        </p:nvSpPr>
        <p:spPr>
          <a:xfrm>
            <a:off x="1088935" y="2153832"/>
            <a:ext cx="10902740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 variable name must begin with either a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letter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or an 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underscore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(_)</a:t>
            </a:r>
            <a:endParaRPr lang="en-US" dirty="0">
              <a:solidFill>
                <a:srgbClr val="000000"/>
              </a:solidFill>
              <a:ea typeface="Calibri"/>
              <a:cs typeface="Calibri"/>
            </a:endParaRPr>
          </a:p>
          <a:p>
            <a:pPr marL="914400" lvl="1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It contains any number of letters, digits, or other underscores.</a:t>
            </a:r>
            <a:endParaRPr lang="en-US"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Variable names are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case sensitive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; </a:t>
            </a:r>
            <a:endParaRPr lang="en-US" sz="2600">
              <a:solidFill>
                <a:srgbClr val="0A1F61"/>
              </a:solidFill>
              <a:cs typeface="Calibri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600" u="sng" dirty="0">
                <a:solidFill>
                  <a:srgbClr val="0A1F61"/>
                </a:solidFill>
                <a:cs typeface="Calibri"/>
              </a:rPr>
              <a:t>WEIGHT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 = 50</a:t>
            </a: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600" u="sng" dirty="0">
                <a:solidFill>
                  <a:srgbClr val="0A1F61"/>
                </a:solidFill>
                <a:cs typeface="Calibri"/>
              </a:rPr>
              <a:t>Weight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= 50.</a:t>
            </a: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Variable name could be </a:t>
            </a:r>
            <a:r>
              <a:rPr lang="en-US" sz="2600" dirty="0" err="1">
                <a:solidFill>
                  <a:srgbClr val="0A1F61"/>
                </a:solidFill>
                <a:ea typeface="Calibri"/>
                <a:cs typeface="Calibri"/>
              </a:rPr>
              <a:t>unicode</a:t>
            </a: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, means you can have س as a variable name. </a:t>
            </a:r>
          </a:p>
        </p:txBody>
      </p:sp>
    </p:spTree>
    <p:extLst>
      <p:ext uri="{BB962C8B-B14F-4D97-AF65-F5344CB8AC3E}">
        <p14:creationId xmlns:p14="http://schemas.microsoft.com/office/powerpoint/2010/main" val="4718647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360271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DATA TYPES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D20DCD6-9675-6D72-7293-9879BE3E8187}"/>
              </a:ext>
            </a:extLst>
          </p:cNvPr>
          <p:cNvSpPr txBox="1"/>
          <p:nvPr/>
        </p:nvSpPr>
        <p:spPr>
          <a:xfrm>
            <a:off x="1103312" y="2153832"/>
            <a:ext cx="9666288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Main data types:</a:t>
            </a:r>
            <a:endParaRPr lang="en-US" dirty="0"/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cs typeface="Calibri"/>
              </a:rPr>
              <a:t>Strings.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A set of characters enclosed by  "    "</a:t>
            </a: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cs typeface="Calibri"/>
              </a:rPr>
              <a:t>Numbers.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A number written without ""</a:t>
            </a:r>
            <a:endParaRPr lang="en-US" dirty="0"/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cs typeface="Calibri"/>
              </a:rPr>
              <a:t>Booleans.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True or False value. </a:t>
            </a: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cs typeface="Calibri"/>
              </a:rPr>
              <a:t>List.</a:t>
            </a: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cs typeface="Calibri"/>
              </a:rPr>
              <a:t>Tuple.</a:t>
            </a: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cs typeface="Calibri"/>
              </a:rPr>
              <a:t>Dictionary.</a:t>
            </a:r>
          </a:p>
          <a:p>
            <a:pPr marL="342900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Use type(</a:t>
            </a:r>
            <a:r>
              <a:rPr lang="en-US" sz="2600" dirty="0" err="1">
                <a:solidFill>
                  <a:srgbClr val="0A1F61"/>
                </a:solidFill>
                <a:ea typeface="Calibri"/>
                <a:cs typeface="Calibri"/>
              </a:rPr>
              <a:t>var_name</a:t>
            </a: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) to know variable type.</a:t>
            </a:r>
          </a:p>
        </p:txBody>
      </p:sp>
      <p:sp>
        <p:nvSpPr>
          <p:cNvPr id="10" name="TextBox 1">
            <a:extLst>
              <a:ext uri="{FF2B5EF4-FFF2-40B4-BE49-F238E27FC236}">
                <a16:creationId xmlns:a16="http://schemas.microsoft.com/office/drawing/2014/main" id="{9E773005-F420-4233-5DA2-8A665B0C33CC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645023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76566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STRING DATA TYPE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1592143" y="1851908"/>
            <a:ext cx="9407495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 string literal is a sequence of characters enclosed in single or double quotation marks.</a:t>
            </a:r>
            <a:endParaRPr lang="en-US" dirty="0">
              <a:cs typeface="Calibri" panose="020F0502020204030204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Examples: </a:t>
            </a:r>
            <a:endParaRPr lang="en-US" dirty="0">
              <a:ea typeface="Calibri"/>
              <a:cs typeface="Calibri" panose="020F0502020204030204"/>
            </a:endParaRP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Name = "Hamada"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Name = str("Ibrahim")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Desc = ' ' '       Hello I'm from "Egypt"         ' ' '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On python shell: """ test  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test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""" 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 panose="020F0502020204030204"/>
              </a:rPr>
              <a:t>Strings are Immutable</a:t>
            </a: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 panose="020F0502020204030204"/>
              </a:rPr>
              <a:t>text[2] = 'x' not supported</a:t>
            </a:r>
          </a:p>
          <a:p>
            <a:pPr marL="914400" lvl="1" indent="-457200">
              <a:buFont typeface="Arial"/>
              <a:buChar char="•"/>
            </a:pPr>
            <a:endParaRPr lang="en-US" sz="2600" dirty="0">
              <a:solidFill>
                <a:srgbClr val="000000"/>
              </a:solidFill>
              <a:ea typeface="Calibri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8839910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76566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STRING DATA TYPE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1088935" y="2153832"/>
            <a:ext cx="9910702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Escape sequences are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characters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used to express 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special characters 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as literals.</a:t>
            </a:r>
            <a:endParaRPr lang="en-US">
              <a:solidFill>
                <a:srgbClr val="000000"/>
              </a:solidFill>
              <a:cs typeface="Calibri"/>
            </a:endParaRPr>
          </a:p>
        </p:txBody>
      </p:sp>
      <p:pic>
        <p:nvPicPr>
          <p:cNvPr id="7" name="Picture 9" descr="Table&#10;&#10;Description automatically generated">
            <a:extLst>
              <a:ext uri="{FF2B5EF4-FFF2-40B4-BE49-F238E27FC236}">
                <a16:creationId xmlns:a16="http://schemas.microsoft.com/office/drawing/2014/main" id="{0D56F0E8-E92B-5F6E-F25F-83E3AB92B6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1079" y="3050725"/>
            <a:ext cx="5144218" cy="282688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C4D7A32-DB82-F1CE-AA1D-6A4ED5EEA625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5650413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76566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STRING DATA TYPE IN PYTHON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1577764" y="1923794"/>
            <a:ext cx="9191836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 string functions:</a:t>
            </a:r>
            <a:endParaRPr lang="en-US" dirty="0">
              <a:solidFill>
                <a:srgbClr val="000000"/>
              </a:solidFill>
              <a:cs typeface="Calibri"/>
            </a:endParaRPr>
          </a:p>
          <a:p>
            <a:pPr marL="971550" lvl="1" indent="-514350">
              <a:buAutoNum type="arabicPeriod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Use + and * with strings</a:t>
            </a: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971550" lvl="1" indent="-514350">
              <a:buAutoNum type="arabicPeriod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971550" lvl="1" indent="-514350">
              <a:buAutoNum type="arabicPeriod"/>
            </a:pPr>
            <a:r>
              <a:rPr lang="en-US" sz="2600" dirty="0" err="1">
                <a:solidFill>
                  <a:srgbClr val="0A1F61"/>
                </a:solidFill>
                <a:cs typeface="Calibri"/>
              </a:rPr>
              <a:t>text.lower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()        vs.     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text.upper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()</a:t>
            </a:r>
            <a:endParaRPr lang="en-US" dirty="0">
              <a:solidFill>
                <a:srgbClr val="000000"/>
              </a:solidFill>
              <a:cs typeface="Calibri"/>
            </a:endParaRPr>
          </a:p>
          <a:p>
            <a:pPr marL="971550" lvl="1" indent="-514350">
              <a:buFontTx/>
              <a:buAutoNum type="arabicPeriod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971550" lvl="1" indent="-514350">
              <a:buFontTx/>
              <a:buAutoNum type="arabicPeriod"/>
            </a:pPr>
            <a:r>
              <a:rPr lang="en-US" sz="2600" dirty="0" err="1">
                <a:solidFill>
                  <a:srgbClr val="0A1F61"/>
                </a:solidFill>
                <a:cs typeface="Calibri"/>
              </a:rPr>
              <a:t>text.isupper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()     vs.     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text.islower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()</a:t>
            </a:r>
            <a:endParaRPr lang="en-US" sz="2600">
              <a:solidFill>
                <a:srgbClr val="000000"/>
              </a:solidFill>
              <a:ea typeface="+mn-lt"/>
              <a:cs typeface="+mn-lt"/>
            </a:endParaRPr>
          </a:p>
          <a:p>
            <a:pPr marL="971550" lvl="1" indent="-514350">
              <a:buFontTx/>
              <a:buAutoNum type="arabicPeriod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971550" lvl="1" indent="-514350">
              <a:buFontTx/>
              <a:buAutoNum type="arabicPeriod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len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(text)</a:t>
            </a:r>
            <a:endParaRPr lang="en-US" sz="2600" dirty="0">
              <a:solidFill>
                <a:srgbClr val="000000"/>
              </a:solidFill>
              <a:ea typeface="+mn-lt"/>
              <a:cs typeface="+mn-lt"/>
            </a:endParaRPr>
          </a:p>
          <a:p>
            <a:pPr marL="971550" lvl="1" indent="-514350">
              <a:buFontTx/>
              <a:buAutoNum type="arabicPeriod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971550" lvl="1" indent="-514350">
              <a:buFontTx/>
              <a:buAutoNum type="arabicPeriod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text[0]    vs. text[0:3]</a:t>
            </a: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4F2EBA-F912-580E-4C5B-15F54CAF036B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84762136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76566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STRING DATA TYPE IN PYTHON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1577764" y="1923794"/>
            <a:ext cx="9191836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 string functions:</a:t>
            </a:r>
            <a:endParaRPr lang="en-US" dirty="0">
              <a:solidFill>
                <a:srgbClr val="000000"/>
              </a:solidFill>
              <a:cs typeface="Calibri"/>
            </a:endParaRPr>
          </a:p>
          <a:p>
            <a:pPr marL="971550" lvl="1" indent="-514350">
              <a:buFontTx/>
              <a:buAutoNum type="arabicPeriod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text.index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("a")   vs.  index("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asd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")</a:t>
            </a:r>
            <a:endParaRPr lang="en-US" sz="2600" dirty="0">
              <a:solidFill>
                <a:srgbClr val="000000"/>
              </a:solidFill>
              <a:ea typeface="+mn-lt"/>
              <a:cs typeface="+mn-lt"/>
            </a:endParaRPr>
          </a:p>
          <a:p>
            <a:pPr marL="971550" lvl="1" indent="-514350">
              <a:buFontTx/>
              <a:buAutoNum type="arabicPeriod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971550" lvl="1" indent="-514350">
              <a:buFontTx/>
              <a:buAutoNum type="arabicPeriod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text.replace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("old", "new")</a:t>
            </a:r>
            <a:endParaRPr lang="en-US" sz="2600" dirty="0">
              <a:ea typeface="+mn-lt"/>
              <a:cs typeface="+mn-lt"/>
            </a:endParaRPr>
          </a:p>
          <a:p>
            <a:pPr marL="971550" lvl="1" indent="-514350">
              <a:buAutoNum type="arabicPeriod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971550" lvl="1" indent="-514350">
              <a:buAutoNum type="arabicPeriod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print(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text.lower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().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islower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())</a:t>
            </a:r>
            <a:endParaRPr lang="en-US" dirty="0"/>
          </a:p>
          <a:p>
            <a:pPr marL="971550" lvl="1" indent="-514350">
              <a:buAutoNum type="arabicPeriod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971550" lvl="1" indent="-514350">
              <a:buAutoNum type="arabicPeriod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print("subtext" in "text")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4F2EBA-F912-580E-4C5B-15F54CAF036B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1916069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76566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STRING DATA TYPE IN PYTHON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1577764" y="1923794"/>
            <a:ext cx="9191836" cy="16927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 string functions:</a:t>
            </a:r>
            <a:endParaRPr lang="en-US" dirty="0">
              <a:solidFill>
                <a:srgbClr val="000000"/>
              </a:solidFill>
              <a:cs typeface="Calibri"/>
            </a:endParaRPr>
          </a:p>
          <a:p>
            <a:pPr marL="971550" lvl="1" indent="-514350">
              <a:buFontTx/>
              <a:buAutoNum type="arabicPeriod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var.isalnum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()   vs.    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var.isalpha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()   vs.   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var.isdigit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()</a:t>
            </a:r>
            <a:endParaRPr lang="en-US" sz="2600" dirty="0">
              <a:ea typeface="+mn-lt"/>
              <a:cs typeface="+mn-lt"/>
            </a:endParaRPr>
          </a:p>
          <a:p>
            <a:pPr marL="971550" lvl="1" indent="-514350">
              <a:buAutoNum type="arabicPeriod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971550" lvl="1" indent="-514350">
              <a:buAutoNum type="arabicPeriod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chr(65)   vs.  </a:t>
            </a:r>
            <a:r>
              <a:rPr lang="en-US" sz="2600" dirty="0" err="1">
                <a:solidFill>
                  <a:srgbClr val="0A1F61"/>
                </a:solidFill>
                <a:ea typeface="Calibri"/>
                <a:cs typeface="Calibri"/>
              </a:rPr>
              <a:t>ord</a:t>
            </a: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('A')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4F2EBA-F912-580E-4C5B-15F54CAF036B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5122790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94475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NUMERIC DATA TYPE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758256" y="2153832"/>
            <a:ext cx="10011344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Python’s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int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data type consists of the integers from (–2</a:t>
            </a:r>
            <a:r>
              <a:rPr lang="en-US" sz="2600" baseline="30000" dirty="0">
                <a:solidFill>
                  <a:srgbClr val="0A1F61"/>
                </a:solidFill>
                <a:cs typeface="Calibri"/>
              </a:rPr>
              <a:t>31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) to (2</a:t>
            </a:r>
            <a:r>
              <a:rPr lang="en-US" sz="2600" baseline="30000" dirty="0">
                <a:solidFill>
                  <a:srgbClr val="0A1F61"/>
                </a:solidFill>
                <a:cs typeface="Calibri"/>
              </a:rPr>
              <a:t>31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– 1).</a:t>
            </a:r>
            <a:endParaRPr lang="en-US" dirty="0"/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When the value of an integer exceeds these limits, Python automatically uses the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long (L) 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data type to represent it.</a:t>
            </a:r>
            <a:endParaRPr lang="en-US"/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Python uses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floating-point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numbers to represent real numbers.</a:t>
            </a: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Complex numbers (e.g., 3 + 2j) are also supported.</a:t>
            </a:r>
          </a:p>
        </p:txBody>
      </p:sp>
    </p:spTree>
    <p:extLst>
      <p:ext uri="{BB962C8B-B14F-4D97-AF65-F5344CB8AC3E}">
        <p14:creationId xmlns:p14="http://schemas.microsoft.com/office/powerpoint/2010/main" val="31148499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94475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NUMERIC DATA TYPE IN PYTHON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6FE4E5-EB4F-E218-6394-1A2E96291B2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716B125A-3071-CF43-FBD1-A084A07730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89495" y="1867607"/>
            <a:ext cx="9227387" cy="338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42797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94475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NUMERIC DATA TYPE IN PYTHON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6FE4E5-EB4F-E218-6394-1A2E96291B2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  <p:pic>
        <p:nvPicPr>
          <p:cNvPr id="10" name="Picture 10" descr="Table&#10;&#10;Description automatically generated">
            <a:extLst>
              <a:ext uri="{FF2B5EF4-FFF2-40B4-BE49-F238E27FC236}">
                <a16:creationId xmlns:a16="http://schemas.microsoft.com/office/drawing/2014/main" id="{716B125A-3071-CF43-FBD1-A084A07730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60325" y="1867607"/>
            <a:ext cx="9085726" cy="338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37325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94475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NUMERIC DATA TYPE IN PYTHON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1103312" y="2153832"/>
            <a:ext cx="9666288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Numeric functions:</a:t>
            </a:r>
            <a:endParaRPr lang="en-US" dirty="0">
              <a:solidFill>
                <a:srgbClr val="000000"/>
              </a:solidFill>
              <a:cs typeface="Calibri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 panose="020F0502020204030204"/>
                <a:cs typeface="Calibri"/>
              </a:rPr>
              <a:t>bin(50), oct(50), hex(50)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 panose="020F0502020204030204"/>
                <a:cs typeface="Calibri"/>
              </a:rPr>
              <a:t>int(0x32)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abs(-5)</a:t>
            </a:r>
            <a:endParaRPr lang="en-US" sz="2600" dirty="0">
              <a:solidFill>
                <a:srgbClr val="0A1F61"/>
              </a:solidFill>
              <a:ea typeface="Calibri" panose="020F0502020204030204"/>
              <a:cs typeface="Calibri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pow(2, 3)</a:t>
            </a:r>
            <a:endParaRPr lang="en-US" sz="2600" dirty="0">
              <a:solidFill>
                <a:srgbClr val="0A1F61"/>
              </a:solidFill>
              <a:ea typeface="Calibri" panose="020F0502020204030204"/>
              <a:cs typeface="Calibri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max(4, 5)</a:t>
            </a:r>
            <a:endParaRPr lang="en-US" sz="2600" dirty="0">
              <a:solidFill>
                <a:srgbClr val="0A1F61"/>
              </a:solidFill>
              <a:ea typeface="Calibri" panose="020F0502020204030204"/>
              <a:cs typeface="Calibri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min(4, 5)</a:t>
            </a:r>
            <a:endParaRPr lang="en-US" sz="2600" dirty="0">
              <a:solidFill>
                <a:srgbClr val="0A1F61"/>
              </a:solidFill>
              <a:ea typeface="Calibri" panose="020F0502020204030204"/>
              <a:cs typeface="Calibri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round(3.7)</a:t>
            </a:r>
            <a:endParaRPr lang="en-US" sz="2600" dirty="0">
              <a:solidFill>
                <a:srgbClr val="0A1F61"/>
              </a:solidFill>
              <a:ea typeface="Calibri" panose="020F0502020204030204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6FE4E5-EB4F-E218-6394-1A2E96291B2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4663640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376539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COMMENTS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1103312" y="2153832"/>
            <a:ext cx="9666288" cy="16927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 comment is a piece of program text that the interpreter ignores but that provides useful documentation to programmers.</a:t>
            </a:r>
            <a:endParaRPr lang="en-US" dirty="0">
              <a:solidFill>
                <a:srgbClr val="000000"/>
              </a:solidFill>
              <a:cs typeface="Calibri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Using # symbol.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>
                <a:solidFill>
                  <a:srgbClr val="0A1F61"/>
                </a:solidFill>
                <a:cs typeface="Calibri"/>
              </a:rPr>
              <a:t>"""    …... """</a:t>
            </a:r>
          </a:p>
        </p:txBody>
      </p:sp>
    </p:spTree>
    <p:extLst>
      <p:ext uri="{BB962C8B-B14F-4D97-AF65-F5344CB8AC3E}">
        <p14:creationId xmlns:p14="http://schemas.microsoft.com/office/powerpoint/2010/main" val="97725462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568495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ASSIGNMENT STATEMENT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1103312" y="2153832"/>
            <a:ext cx="9666288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Variables receive their initial values and can be reset to new values with an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assignment statement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.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Variable defining/initializing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Variable references.</a:t>
            </a:r>
          </a:p>
          <a:p>
            <a:pPr lvl="1"/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lvl="1"/>
            <a:r>
              <a:rPr lang="en-US" sz="2600" dirty="0">
                <a:solidFill>
                  <a:srgbClr val="000000"/>
                </a:solidFill>
                <a:ea typeface="+mn-lt"/>
                <a:cs typeface="+mn-lt"/>
              </a:rPr>
              <a:t>&lt;</a:t>
            </a:r>
            <a:r>
              <a:rPr lang="en-US" sz="2600" dirty="0" err="1">
                <a:solidFill>
                  <a:srgbClr val="000000"/>
                </a:solidFill>
                <a:ea typeface="+mn-lt"/>
                <a:cs typeface="+mn-lt"/>
              </a:rPr>
              <a:t>var_name</a:t>
            </a:r>
            <a:r>
              <a:rPr lang="en-US" sz="2600" dirty="0">
                <a:solidFill>
                  <a:srgbClr val="000000"/>
                </a:solidFill>
                <a:ea typeface="+mn-lt"/>
                <a:cs typeface="+mn-lt"/>
              </a:rPr>
              <a:t>&gt; </a:t>
            </a:r>
            <a:r>
              <a:rPr lang="en-US" sz="2600" dirty="0">
                <a:ea typeface="+mn-lt"/>
                <a:cs typeface="+mn-lt"/>
              </a:rPr>
              <a:t>= &lt;expr&gt;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10541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394787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EXPRESSIONS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1103312" y="2153832"/>
            <a:ext cx="9666288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Expressions provide an easy way to perform operations on data values to produce other data values.</a:t>
            </a: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An arithmetic expression consists of operands and operators.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Operators:</a:t>
            </a: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-, *, /, +</a:t>
            </a:r>
          </a:p>
        </p:txBody>
      </p:sp>
    </p:spTree>
    <p:extLst>
      <p:ext uri="{BB962C8B-B14F-4D97-AF65-F5344CB8AC3E}">
        <p14:creationId xmlns:p14="http://schemas.microsoft.com/office/powerpoint/2010/main" val="11940776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394787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EXPRESSIONS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873274" y="2024436"/>
            <a:ext cx="10227004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Rule of </a:t>
            </a:r>
            <a:r>
              <a:rPr lang="en-US" sz="2600" dirty="0">
                <a:solidFill>
                  <a:srgbClr val="00B0F0"/>
                </a:solidFill>
                <a:cs typeface="Calibri"/>
              </a:rPr>
              <a:t>priority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, that is some operator has highest priority than others.</a:t>
            </a:r>
          </a:p>
          <a:p>
            <a:pPr marL="971550" lvl="1" indent="-514350">
              <a:buAutoNum type="arabicPeriod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()</a:t>
            </a:r>
          </a:p>
          <a:p>
            <a:pPr marL="971550" lvl="1" indent="-514350">
              <a:buAutoNum type="arabicPeriod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**</a:t>
            </a:r>
          </a:p>
          <a:p>
            <a:pPr marL="971550" lvl="1" indent="-514350">
              <a:buAutoNum type="arabicPeriod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Unary operator</a:t>
            </a:r>
          </a:p>
          <a:p>
            <a:pPr marL="971550" lvl="1" indent="-514350">
              <a:buAutoNum type="arabicPeriod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*, /, %</a:t>
            </a:r>
          </a:p>
          <a:p>
            <a:pPr marL="971550" lvl="1" indent="-514350">
              <a:buAutoNum type="arabicPeriod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+, -</a:t>
            </a:r>
          </a:p>
          <a:p>
            <a:pPr marL="457200" indent="-45720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Rule of 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associativity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, evaluate expression of similar priority from left to right.</a:t>
            </a:r>
            <a:endParaRPr lang="en-US" sz="2600" dirty="0">
              <a:ea typeface="+mn-lt"/>
              <a:cs typeface="+mn-lt"/>
            </a:endParaRPr>
          </a:p>
          <a:p>
            <a:pPr marL="914400" lvl="1" indent="-45720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Ex: 2+5-1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2F4920-AAF1-8195-42CD-B827995BD58E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45435492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36016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GETTING INPUTS IN PYTHON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B46B74-7405-1646-D4F7-AD5A0593CA0F}"/>
              </a:ext>
            </a:extLst>
          </p:cNvPr>
          <p:cNvSpPr txBox="1"/>
          <p:nvPr/>
        </p:nvSpPr>
        <p:spPr>
          <a:xfrm>
            <a:off x="1103312" y="2153832"/>
            <a:ext cx="9666288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Almost all programs </a:t>
            </a:r>
            <a:r>
              <a:rPr lang="en-US" sz="2600" u="sng" dirty="0">
                <a:solidFill>
                  <a:srgbClr val="0A1F61"/>
                </a:solidFill>
                <a:cs typeface="Calibri"/>
              </a:rPr>
              <a:t>interact with the user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through giving data to the program to process it and display other data.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Use the input() function.</a:t>
            </a: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input()</a:t>
            </a: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input("Enter your name: ")</a:t>
            </a: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name = input("Enter your name: ")</a:t>
            </a: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 panose="020F0502020204030204"/>
                <a:cs typeface="Calibri"/>
              </a:rPr>
              <a:t>Age = int(input("Enter your Age: "))</a:t>
            </a:r>
          </a:p>
        </p:txBody>
      </p:sp>
    </p:spTree>
    <p:extLst>
      <p:ext uri="{BB962C8B-B14F-4D97-AF65-F5344CB8AC3E}">
        <p14:creationId xmlns:p14="http://schemas.microsoft.com/office/powerpoint/2010/main" val="361779547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94962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SIMPLE CALCULATOR IN PYTHON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B46B74-7405-1646-D4F7-AD5A0593CA0F}"/>
              </a:ext>
            </a:extLst>
          </p:cNvPr>
          <p:cNvSpPr txBox="1"/>
          <p:nvPr/>
        </p:nvSpPr>
        <p:spPr>
          <a:xfrm>
            <a:off x="1103312" y="2153832"/>
            <a:ext cx="9666288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>
                <a:solidFill>
                  <a:srgbClr val="0A1F61"/>
                </a:solidFill>
                <a:cs typeface="Calibri"/>
              </a:rPr>
              <a:t>Num1 = input("Enter the first number: ")</a:t>
            </a:r>
          </a:p>
          <a:p>
            <a:r>
              <a:rPr lang="en-US" sz="2600">
                <a:solidFill>
                  <a:srgbClr val="0A1F61"/>
                </a:solidFill>
                <a:ea typeface="+mn-lt"/>
                <a:cs typeface="+mn-lt"/>
              </a:rPr>
              <a:t>Num2 = input("Enter the second number: ")</a:t>
            </a:r>
          </a:p>
          <a:p>
            <a:endParaRPr lang="en-US" sz="2600">
              <a:solidFill>
                <a:srgbClr val="0A1F61"/>
              </a:solidFill>
              <a:cs typeface="Calibri"/>
            </a:endParaRPr>
          </a:p>
          <a:p>
            <a:r>
              <a:rPr lang="en-US" sz="2600">
                <a:solidFill>
                  <a:srgbClr val="0A1F61"/>
                </a:solidFill>
                <a:cs typeface="Calibri"/>
              </a:rPr>
              <a:t>Result = Num1 + Num2</a:t>
            </a:r>
          </a:p>
          <a:p>
            <a:endParaRPr lang="en-US" sz="2600">
              <a:solidFill>
                <a:srgbClr val="0A1F61"/>
              </a:solidFill>
              <a:cs typeface="Calibri"/>
            </a:endParaRPr>
          </a:p>
          <a:p>
            <a:r>
              <a:rPr lang="en-US" sz="2600">
                <a:solidFill>
                  <a:srgbClr val="0A1F61"/>
                </a:solidFill>
                <a:cs typeface="Calibri"/>
              </a:rPr>
              <a:t>print(Result)</a:t>
            </a:r>
          </a:p>
        </p:txBody>
      </p:sp>
    </p:spTree>
    <p:extLst>
      <p:ext uri="{BB962C8B-B14F-4D97-AF65-F5344CB8AC3E}">
        <p14:creationId xmlns:p14="http://schemas.microsoft.com/office/powerpoint/2010/main" val="147846206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B46B74-7405-1646-D4F7-AD5A0593CA0F}"/>
              </a:ext>
            </a:extLst>
          </p:cNvPr>
          <p:cNvSpPr txBox="1"/>
          <p:nvPr/>
        </p:nvSpPr>
        <p:spPr>
          <a:xfrm>
            <a:off x="1103312" y="2153832"/>
            <a:ext cx="9666288" cy="4924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0A1F61"/>
                </a:solidFill>
                <a:cs typeface="Calibri"/>
              </a:rPr>
              <a:t>Try to implement it!!!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B9F2C7C-C615-E29B-F57B-4D4977255BD7}"/>
              </a:ext>
            </a:extLst>
          </p:cNvPr>
          <p:cNvSpPr txBox="1"/>
          <p:nvPr/>
        </p:nvSpPr>
        <p:spPr>
          <a:xfrm>
            <a:off x="2434717" y="414094"/>
            <a:ext cx="5943615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CASE STUDY: INCOME TAX CALCULATOR</a:t>
            </a:r>
          </a:p>
          <a:p>
            <a:r>
              <a:rPr lang="en-US" sz="2800">
                <a:solidFill>
                  <a:schemeClr val="bg1"/>
                </a:solidFill>
                <a:cs typeface="Tajawal Medium"/>
              </a:rPr>
              <a:t>IMPLEMENTATION</a:t>
            </a:r>
          </a:p>
        </p:txBody>
      </p:sp>
    </p:spTree>
    <p:extLst>
      <p:ext uri="{BB962C8B-B14F-4D97-AF65-F5344CB8AC3E}">
        <p14:creationId xmlns:p14="http://schemas.microsoft.com/office/powerpoint/2010/main" val="257219450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654562" y="5291928"/>
            <a:ext cx="2665602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000" dirty="0">
                <a:solidFill>
                  <a:srgbClr val="FF9518"/>
                </a:solidFill>
                <a:cs typeface="Calibri"/>
              </a:rPr>
              <a:t>THANK YOU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620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179</Words>
  <Application>Microsoft Office PowerPoint</Application>
  <PresentationFormat>Widescreen</PresentationFormat>
  <Paragraphs>28</Paragraphs>
  <Slides>45</Slides>
  <Notes>37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Minia University</cp:lastModifiedBy>
  <cp:revision>1080</cp:revision>
  <dcterms:created xsi:type="dcterms:W3CDTF">2021-08-03T13:03:26Z</dcterms:created>
  <dcterms:modified xsi:type="dcterms:W3CDTF">2022-04-09T13:03:25Z</dcterms:modified>
</cp:coreProperties>
</file>