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28"/>
  </p:notesMasterIdLst>
  <p:sldIdLst>
    <p:sldId id="256" r:id="rId2"/>
    <p:sldId id="257" r:id="rId3"/>
    <p:sldId id="258" r:id="rId4"/>
    <p:sldId id="410" r:id="rId5"/>
    <p:sldId id="415" r:id="rId6"/>
    <p:sldId id="416" r:id="rId7"/>
    <p:sldId id="417" r:id="rId8"/>
    <p:sldId id="418" r:id="rId9"/>
    <p:sldId id="419" r:id="rId10"/>
    <p:sldId id="420" r:id="rId11"/>
    <p:sldId id="421" r:id="rId12"/>
    <p:sldId id="422" r:id="rId13"/>
    <p:sldId id="411" r:id="rId14"/>
    <p:sldId id="423" r:id="rId15"/>
    <p:sldId id="424" r:id="rId16"/>
    <p:sldId id="425" r:id="rId17"/>
    <p:sldId id="426" r:id="rId18"/>
    <p:sldId id="427" r:id="rId19"/>
    <p:sldId id="428" r:id="rId20"/>
    <p:sldId id="429" r:id="rId21"/>
    <p:sldId id="430" r:id="rId22"/>
    <p:sldId id="431" r:id="rId23"/>
    <p:sldId id="304" r:id="rId24"/>
    <p:sldId id="432" r:id="rId25"/>
    <p:sldId id="412" r:id="rId26"/>
    <p:sldId id="263" r:id="rId27"/>
  </p:sldIdLst>
  <p:sldSz cx="12192000" cy="6858000"/>
  <p:notesSz cx="6858000" cy="9144000"/>
  <p:embeddedFontLst>
    <p:embeddedFont>
      <p:font typeface="Calibri" pitchFamily="34" charset="0"/>
      <p:regular r:id="rId29"/>
      <p:bold r:id="rId30"/>
      <p:italic r:id="rId31"/>
      <p:boldItalic r:id="rId32"/>
    </p:embeddedFont>
    <p:embeddedFont>
      <p:font typeface="Sultan Medium" pitchFamily="2" charset="-78"/>
      <p:regular r:id="rId33"/>
    </p:embeddedFont>
    <p:embeddedFont>
      <p:font typeface="Simplified Arabic" pitchFamily="18" charset="-78"/>
      <p:regular r:id="rId34"/>
      <p:bold r:id="rId35"/>
    </p:embeddedFont>
    <p:embeddedFont>
      <p:font typeface="Tajawal Medium" charset="-78"/>
      <p:regular r:id="rId36"/>
      <p:bold r:id="rId37"/>
    </p:embeddedFont>
    <p:embeddedFont>
      <p:font typeface="Sultan bold" pitchFamily="2" charset="-78"/>
      <p:regular r:id="rId3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57" roundtripDataSignature="AMtx7mhtqlSc01x902OJq0fLPgE7+S4ej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15" autoAdjust="0"/>
    <p:restoredTop sz="94660"/>
  </p:normalViewPr>
  <p:slideViewPr>
    <p:cSldViewPr>
      <p:cViewPr>
        <p:scale>
          <a:sx n="70" d="100"/>
          <a:sy n="70" d="100"/>
        </p:scale>
        <p:origin x="-690"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5.fntdata"/><Relationship Id="rId38" Type="http://schemas.openxmlformats.org/officeDocument/2006/relationships/font" Target="fonts/font10.fntdata"/><Relationship Id="rId59"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1.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4.fntdata"/><Relationship Id="rId37" Type="http://schemas.openxmlformats.org/officeDocument/2006/relationships/font" Target="fonts/font9.fntdata"/><Relationship Id="rId58"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36" Type="http://schemas.openxmlformats.org/officeDocument/2006/relationships/font" Target="fonts/font8.fntdata"/><Relationship Id="rId57" Type="http://customschemas.google.com/relationships/presentationmetadata" Target="metadata"/><Relationship Id="rId61"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3.fntdata"/><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font" Target="fonts/font2.fntdata"/><Relationship Id="rId35" Type="http://schemas.openxmlformats.org/officeDocument/2006/relationships/font" Target="fonts/font7.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976587425"/>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 name="Google Shape;100;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01" name="Google Shape;101;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a:t>
            </a:fld>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Google Shape;117;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8" name="Google Shape;118;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19" name="Google Shape;119;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a:t>
            </a:fld>
            <a:endParaRP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2" name="Google Shape;152;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3" name="Google Shape;153;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a:t>
            </a:fld>
            <a:endParaRPr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211" name="Google Shape;211;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8_Title Slide">
  <p:cSld name="8_Title Slide">
    <p:spTree>
      <p:nvGrpSpPr>
        <p:cNvPr id="1" name="Shape 15"/>
        <p:cNvGrpSpPr/>
        <p:nvPr/>
      </p:nvGrpSpPr>
      <p:grpSpPr>
        <a:xfrm>
          <a:off x="0" y="0"/>
          <a:ext cx="0" cy="0"/>
          <a:chOff x="0" y="0"/>
          <a:chExt cx="0" cy="0"/>
        </a:xfrm>
      </p:grpSpPr>
      <p:sp>
        <p:nvSpPr>
          <p:cNvPr id="16" name="Google Shape;16;p10"/>
          <p:cNvSpPr>
            <a:spLocks noGrp="1"/>
          </p:cNvSpPr>
          <p:nvPr>
            <p:ph type="pic" idx="2"/>
          </p:nvPr>
        </p:nvSpPr>
        <p:spPr>
          <a:xfrm>
            <a:off x="0" y="0"/>
            <a:ext cx="12192000" cy="6858000"/>
          </a:xfrm>
          <a:prstGeom prst="rect">
            <a:avLst/>
          </a:prstGeom>
          <a:no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23_Title Slide">
  <p:cSld name="23_Title Slide">
    <p:spTree>
      <p:nvGrpSpPr>
        <p:cNvPr id="1" name="Shape 17"/>
        <p:cNvGrpSpPr/>
        <p:nvPr/>
      </p:nvGrpSpPr>
      <p:grpSpPr>
        <a:xfrm>
          <a:off x="0" y="0"/>
          <a:ext cx="0" cy="0"/>
          <a:chOff x="0" y="0"/>
          <a:chExt cx="0" cy="0"/>
        </a:xfrm>
      </p:grpSpPr>
      <p:sp>
        <p:nvSpPr>
          <p:cNvPr id="18" name="Google Shape;18;p11"/>
          <p:cNvSpPr>
            <a:spLocks noGrp="1"/>
          </p:cNvSpPr>
          <p:nvPr>
            <p:ph type="pic" idx="2"/>
          </p:nvPr>
        </p:nvSpPr>
        <p:spPr>
          <a:xfrm>
            <a:off x="1" y="0"/>
            <a:ext cx="9740898" cy="596265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12"/>
          <p:cNvSpPr>
            <a:spLocks noGrp="1"/>
          </p:cNvSpPr>
          <p:nvPr>
            <p:ph type="pic" idx="2"/>
          </p:nvPr>
        </p:nvSpPr>
        <p:spPr>
          <a:xfrm>
            <a:off x="1127760" y="1123950"/>
            <a:ext cx="9936480" cy="46101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33_Title Slide">
  <p:cSld name="33_Title Slide">
    <p:spTree>
      <p:nvGrpSpPr>
        <p:cNvPr id="1" name="Shape 21"/>
        <p:cNvGrpSpPr/>
        <p:nvPr/>
      </p:nvGrpSpPr>
      <p:grpSpPr>
        <a:xfrm>
          <a:off x="0" y="0"/>
          <a:ext cx="0" cy="0"/>
          <a:chOff x="0" y="0"/>
          <a:chExt cx="0" cy="0"/>
        </a:xfrm>
      </p:grpSpPr>
      <p:sp>
        <p:nvSpPr>
          <p:cNvPr id="22" name="Google Shape;22;p13"/>
          <p:cNvSpPr>
            <a:spLocks noGrp="1"/>
          </p:cNvSpPr>
          <p:nvPr>
            <p:ph type="pic" idx="2"/>
          </p:nvPr>
        </p:nvSpPr>
        <p:spPr>
          <a:xfrm>
            <a:off x="0" y="1"/>
            <a:ext cx="6826172" cy="6857998"/>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3_Title Slide">
  <p:cSld name="3_Title Slide">
    <p:bg>
      <p:bgPr>
        <a:gradFill>
          <a:gsLst>
            <a:gs pos="0">
              <a:schemeClr val="lt1"/>
            </a:gs>
            <a:gs pos="1000">
              <a:schemeClr val="lt1"/>
            </a:gs>
            <a:gs pos="100000">
              <a:srgbClr val="F5F5F5"/>
            </a:gs>
          </a:gsLst>
          <a:lin ang="5400000" scaled="0"/>
        </a:gradFill>
        <a:effectLst/>
      </p:bgPr>
    </p:bg>
    <p:spTree>
      <p:nvGrpSpPr>
        <p:cNvPr id="1" name="Shape 23"/>
        <p:cNvGrpSpPr/>
        <p:nvPr/>
      </p:nvGrpSpPr>
      <p:grpSpPr>
        <a:xfrm>
          <a:off x="0" y="0"/>
          <a:ext cx="0" cy="0"/>
          <a:chOff x="0" y="0"/>
          <a:chExt cx="0" cy="0"/>
        </a:xfrm>
      </p:grpSpPr>
      <p:sp>
        <p:nvSpPr>
          <p:cNvPr id="24" name="Google Shape;24;p14"/>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25"/>
        <p:cNvGrpSpPr/>
        <p:nvPr/>
      </p:nvGrpSpPr>
      <p:grpSpPr>
        <a:xfrm>
          <a:off x="0" y="0"/>
          <a:ext cx="0" cy="0"/>
          <a:chOff x="0" y="0"/>
          <a:chExt cx="0" cy="0"/>
        </a:xfrm>
      </p:grpSpPr>
      <p:sp>
        <p:nvSpPr>
          <p:cNvPr id="26" name="Google Shape;26;p15"/>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7" name="Google Shape;27;p15"/>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8" name="Google Shape;28;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29" name="Google Shape;29;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0" name="Google Shape;30;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33"/>
        <p:cNvGrpSpPr/>
        <p:nvPr/>
      </p:nvGrpSpPr>
      <p:grpSpPr>
        <a:xfrm>
          <a:off x="0" y="0"/>
          <a:ext cx="0" cy="0"/>
          <a:chOff x="0" y="0"/>
          <a:chExt cx="0" cy="0"/>
        </a:xfrm>
      </p:grpSpPr>
      <p:sp>
        <p:nvSpPr>
          <p:cNvPr id="34" name="Google Shape;34;p17"/>
          <p:cNvSpPr>
            <a:spLocks noGrp="1"/>
          </p:cNvSpPr>
          <p:nvPr>
            <p:ph type="pic" idx="2"/>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p:tgtEl>
                                          <p:spTgt spid="3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35"/>
        <p:cNvGrpSpPr/>
        <p:nvPr/>
      </p:nvGrpSpPr>
      <p:grpSpPr>
        <a:xfrm>
          <a:off x="0" y="0"/>
          <a:ext cx="0" cy="0"/>
          <a:chOff x="0" y="0"/>
          <a:chExt cx="0" cy="0"/>
        </a:xfrm>
      </p:grpSpPr>
      <p:sp>
        <p:nvSpPr>
          <p:cNvPr id="36" name="Google Shape;36;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7" name="Google Shape;37;p1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8" name="Google Shape;38;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9" name="Google Shape;39;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0" name="Google Shape;40;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1"/>
        <p:cNvGrpSpPr/>
        <p:nvPr/>
      </p:nvGrpSpPr>
      <p:grpSpPr>
        <a:xfrm>
          <a:off x="0" y="0"/>
          <a:ext cx="0" cy="0"/>
          <a:chOff x="0" y="0"/>
          <a:chExt cx="0" cy="0"/>
        </a:xfrm>
      </p:grpSpPr>
      <p:sp>
        <p:nvSpPr>
          <p:cNvPr id="42" name="Google Shape;42;p19"/>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19"/>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4" name="Google Shape;44;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5" name="Google Shape;45;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6" name="Google Shape;46;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7"/>
        <p:cNvGrpSpPr/>
        <p:nvPr/>
      </p:nvGrpSpPr>
      <p:grpSpPr>
        <a:xfrm>
          <a:off x="0" y="0"/>
          <a:ext cx="0" cy="0"/>
          <a:chOff x="0" y="0"/>
          <a:chExt cx="0" cy="0"/>
        </a:xfrm>
      </p:grpSpPr>
      <p:sp>
        <p:nvSpPr>
          <p:cNvPr id="48" name="Google Shape;48;p2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20"/>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20"/>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2" name="Google Shape;52;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3" name="Google Shape;53;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4"/>
        <p:cNvGrpSpPr/>
        <p:nvPr/>
      </p:nvGrpSpPr>
      <p:grpSpPr>
        <a:xfrm>
          <a:off x="0" y="0"/>
          <a:ext cx="0" cy="0"/>
          <a:chOff x="0" y="0"/>
          <a:chExt cx="0" cy="0"/>
        </a:xfrm>
      </p:grpSpPr>
      <p:sp>
        <p:nvSpPr>
          <p:cNvPr id="55" name="Google Shape;55;p21"/>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1"/>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21"/>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21"/>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9" name="Google Shape;59;p21"/>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1" name="Google Shape;61;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2" name="Google Shape;62;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3"/>
        <p:cNvGrpSpPr/>
        <p:nvPr/>
      </p:nvGrpSpPr>
      <p:grpSpPr>
        <a:xfrm>
          <a:off x="0" y="0"/>
          <a:ext cx="0" cy="0"/>
          <a:chOff x="0" y="0"/>
          <a:chExt cx="0" cy="0"/>
        </a:xfrm>
      </p:grpSpPr>
      <p:sp>
        <p:nvSpPr>
          <p:cNvPr id="64" name="Google Shape;64;p2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5" name="Google Shape;65;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6" name="Google Shape;66;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7" name="Google Shape;67;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8"/>
        <p:cNvGrpSpPr/>
        <p:nvPr/>
      </p:nvGrpSpPr>
      <p:grpSpPr>
        <a:xfrm>
          <a:off x="0" y="0"/>
          <a:ext cx="0" cy="0"/>
          <a:chOff x="0" y="0"/>
          <a:chExt cx="0" cy="0"/>
        </a:xfrm>
      </p:grpSpPr>
      <p:sp>
        <p:nvSpPr>
          <p:cNvPr id="69" name="Google Shape;69;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0" name="Google Shape;70;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1" name="Google Shape;71;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2"/>
        <p:cNvGrpSpPr/>
        <p:nvPr/>
      </p:nvGrpSpPr>
      <p:grpSpPr>
        <a:xfrm>
          <a:off x="0" y="0"/>
          <a:ext cx="0" cy="0"/>
          <a:chOff x="0" y="0"/>
          <a:chExt cx="0" cy="0"/>
        </a:xfrm>
      </p:grpSpPr>
      <p:sp>
        <p:nvSpPr>
          <p:cNvPr id="73" name="Google Shape;73;p2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2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2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7" name="Google Shape;77;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8" name="Google Shape;78;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9"/>
        <p:cNvGrpSpPr/>
        <p:nvPr/>
      </p:nvGrpSpPr>
      <p:grpSpPr>
        <a:xfrm>
          <a:off x="0" y="0"/>
          <a:ext cx="0" cy="0"/>
          <a:chOff x="0" y="0"/>
          <a:chExt cx="0" cy="0"/>
        </a:xfrm>
      </p:grpSpPr>
      <p:sp>
        <p:nvSpPr>
          <p:cNvPr id="80" name="Google Shape;80;p2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25"/>
          <p:cNvSpPr>
            <a:spLocks noGrp="1"/>
          </p:cNvSpPr>
          <p:nvPr>
            <p:ph type="pic" idx="2"/>
          </p:nvPr>
        </p:nvSpPr>
        <p:spPr>
          <a:xfrm>
            <a:off x="5183188" y="987425"/>
            <a:ext cx="6172200" cy="4873625"/>
          </a:xfrm>
          <a:prstGeom prst="rect">
            <a:avLst/>
          </a:prstGeom>
          <a:noFill/>
          <a:ln>
            <a:noFill/>
          </a:ln>
        </p:spPr>
      </p:sp>
      <p:sp>
        <p:nvSpPr>
          <p:cNvPr id="82" name="Google Shape;82;p2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84" name="Google Shape;84;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85" name="Google Shape;85;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6"/>
        <p:cNvGrpSpPr/>
        <p:nvPr/>
      </p:nvGrpSpPr>
      <p:grpSpPr>
        <a:xfrm>
          <a:off x="0" y="0"/>
          <a:ext cx="0" cy="0"/>
          <a:chOff x="0" y="0"/>
          <a:chExt cx="0" cy="0"/>
        </a:xfrm>
      </p:grpSpPr>
      <p:sp>
        <p:nvSpPr>
          <p:cNvPr id="87" name="Google Shape;87;p2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2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0" name="Google Shape;90;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1" name="Google Shape;91;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2"/>
        <p:cNvGrpSpPr/>
        <p:nvPr/>
      </p:nvGrpSpPr>
      <p:grpSpPr>
        <a:xfrm>
          <a:off x="0" y="0"/>
          <a:ext cx="0" cy="0"/>
          <a:chOff x="0" y="0"/>
          <a:chExt cx="0" cy="0"/>
        </a:xfrm>
      </p:grpSpPr>
      <p:sp>
        <p:nvSpPr>
          <p:cNvPr id="93" name="Google Shape;93;p2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2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6" name="Google Shape;96;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7" name="Google Shape;97;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9">
            <a:alphaModFix amt="76000"/>
          </a:blip>
          <a:stretch>
            <a:fillRect/>
          </a:stretch>
        </a:blipFill>
        <a:effectLst/>
      </p:bgPr>
    </p:bg>
    <p:spTree>
      <p:nvGrpSpPr>
        <p:cNvPr id="1" name="Shape 9"/>
        <p:cNvGrpSpPr/>
        <p:nvPr/>
      </p:nvGrpSpPr>
      <p:grpSpPr>
        <a:xfrm>
          <a:off x="0" y="0"/>
          <a:ext cx="0" cy="0"/>
          <a:chOff x="0" y="0"/>
          <a:chExt cx="0" cy="0"/>
        </a:xfrm>
      </p:grpSpPr>
      <p:sp>
        <p:nvSpPr>
          <p:cNvPr id="10" name="Google Shape;10;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13" name="Google Shape;13;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14" name="Google Shape;14;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6" r:id="rId7"/>
    <p:sldLayoutId id="2147483657" r:id="rId8"/>
    <p:sldLayoutId id="2147483658" r:id="rId9"/>
    <p:sldLayoutId id="2147483659" r:id="rId10"/>
    <p:sldLayoutId id="2147483660" r:id="rId11"/>
    <p:sldLayoutId id="2147483661" r:id="rId12"/>
    <p:sldLayoutId id="2147483662" r:id="rId13"/>
    <p:sldLayoutId id="2147483663" r:id="rId14"/>
    <p:sldLayoutId id="2147483664" r:id="rId15"/>
    <p:sldLayoutId id="2147483665" r:id="rId16"/>
    <p:sldLayoutId id="2147483666" r:id="rId17"/>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jpg"/><Relationship Id="rId7" Type="http://schemas.openxmlformats.org/officeDocument/2006/relationships/image" Target="../media/image9.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4.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10.jpg"/><Relationship Id="rId7" Type="http://schemas.openxmlformats.org/officeDocument/2006/relationships/image" Target="../media/image12.jpeg"/><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openxmlformats.org/officeDocument/2006/relationships/image" Target="../media/image7.png"/><Relationship Id="rId5" Type="http://schemas.openxmlformats.org/officeDocument/2006/relationships/image" Target="../media/image11.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4.xml"/><Relationship Id="rId6" Type="http://schemas.openxmlformats.org/officeDocument/2006/relationships/image" Target="../media/image13.jpeg"/><Relationship Id="rId5" Type="http://schemas.openxmlformats.org/officeDocument/2006/relationships/image" Target="../media/image7.png"/><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png"/><Relationship Id="rId1" Type="http://schemas.openxmlformats.org/officeDocument/2006/relationships/slideLayout" Target="../slideLayouts/slideLayout5.xml"/><Relationship Id="rId5" Type="http://schemas.openxmlformats.org/officeDocument/2006/relationships/image" Target="../media/image14.jpe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png"/><Relationship Id="rId1" Type="http://schemas.openxmlformats.org/officeDocument/2006/relationships/slideLayout" Target="../slideLayouts/slideLayout5.xml"/><Relationship Id="rId5" Type="http://schemas.openxmlformats.org/officeDocument/2006/relationships/image" Target="../media/image14.jpe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png"/><Relationship Id="rId1" Type="http://schemas.openxmlformats.org/officeDocument/2006/relationships/slideLayout" Target="../slideLayouts/slideLayout5.xml"/><Relationship Id="rId5" Type="http://schemas.openxmlformats.org/officeDocument/2006/relationships/image" Target="../media/image14.jpe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png"/><Relationship Id="rId1" Type="http://schemas.openxmlformats.org/officeDocument/2006/relationships/slideLayout" Target="../slideLayouts/slideLayout5.xml"/><Relationship Id="rId5" Type="http://schemas.openxmlformats.org/officeDocument/2006/relationships/image" Target="../media/image14.jpeg"/><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png"/><Relationship Id="rId1" Type="http://schemas.openxmlformats.org/officeDocument/2006/relationships/slideLayout" Target="../slideLayouts/slideLayout5.xml"/><Relationship Id="rId5" Type="http://schemas.openxmlformats.org/officeDocument/2006/relationships/image" Target="../media/image14.jpeg"/><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png"/><Relationship Id="rId1" Type="http://schemas.openxmlformats.org/officeDocument/2006/relationships/slideLayout" Target="../slideLayouts/slideLayout5.xml"/><Relationship Id="rId5" Type="http://schemas.openxmlformats.org/officeDocument/2006/relationships/image" Target="../media/image14.jpeg"/><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png"/><Relationship Id="rId1" Type="http://schemas.openxmlformats.org/officeDocument/2006/relationships/slideLayout" Target="../slideLayouts/slideLayout5.xml"/><Relationship Id="rId5" Type="http://schemas.openxmlformats.org/officeDocument/2006/relationships/image" Target="../media/image14.jpeg"/><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png"/><Relationship Id="rId1" Type="http://schemas.openxmlformats.org/officeDocument/2006/relationships/slideLayout" Target="../slideLayouts/slideLayout5.xml"/><Relationship Id="rId5" Type="http://schemas.openxmlformats.org/officeDocument/2006/relationships/image" Target="../media/image14.jpeg"/><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15.jpeg"/><Relationship Id="rId4" Type="http://schemas.openxmlformats.org/officeDocument/2006/relationships/image" Target="../media/image11.pn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15.jpeg"/><Relationship Id="rId4" Type="http://schemas.openxmlformats.org/officeDocument/2006/relationships/image" Target="../media/image11.png"/></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15.jpeg"/><Relationship Id="rId4" Type="http://schemas.openxmlformats.org/officeDocument/2006/relationships/image" Target="../media/image11.pn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15.jpeg"/><Relationship Id="rId4" Type="http://schemas.openxmlformats.org/officeDocument/2006/relationships/image" Target="../media/image11.png"/></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15.jpeg"/><Relationship Id="rId4" Type="http://schemas.openxmlformats.org/officeDocument/2006/relationships/image" Target="../media/image11.png"/></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15.jpeg"/><Relationship Id="rId4" Type="http://schemas.openxmlformats.org/officeDocument/2006/relationships/image" Target="../media/image11.png"/></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15.jpeg"/><Relationship Id="rId4" Type="http://schemas.openxmlformats.org/officeDocument/2006/relationships/image" Target="../media/image11.png"/></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15.jpeg"/><Relationship Id="rId4" Type="http://schemas.openxmlformats.org/officeDocument/2006/relationships/image" Target="../media/image11.png"/></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15.jpeg"/><Relationship Id="rId4" Type="http://schemas.openxmlformats.org/officeDocument/2006/relationships/image" Target="../media/image11.png"/></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15.jpeg"/><Relationship Id="rId4" Type="http://schemas.openxmlformats.org/officeDocument/2006/relationships/image" Target="../media/image11.png"/></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6.xml"/><Relationship Id="rId6" Type="http://schemas.openxmlformats.org/officeDocument/2006/relationships/image" Target="../media/image17.jpeg"/><Relationship Id="rId5" Type="http://schemas.openxmlformats.org/officeDocument/2006/relationships/image" Target="../media/image16.png"/><Relationship Id="rId4" Type="http://schemas.openxmlformats.org/officeDocument/2006/relationships/image" Target="../media/image11.png"/></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6.xml"/><Relationship Id="rId6" Type="http://schemas.openxmlformats.org/officeDocument/2006/relationships/image" Target="../media/image17.jpeg"/><Relationship Id="rId5" Type="http://schemas.openxmlformats.org/officeDocument/2006/relationships/image" Target="../media/image16.png"/><Relationship Id="rId4" Type="http://schemas.openxmlformats.org/officeDocument/2006/relationships/image" Target="../media/image11.png"/></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6.xml"/><Relationship Id="rId6" Type="http://schemas.openxmlformats.org/officeDocument/2006/relationships/image" Target="../media/image17.jpeg"/><Relationship Id="rId5" Type="http://schemas.openxmlformats.org/officeDocument/2006/relationships/image" Target="../media/image16.png"/><Relationship Id="rId4" Type="http://schemas.openxmlformats.org/officeDocument/2006/relationships/image" Target="../media/image11.png"/></Relationships>
</file>

<file path=ppt/slides/_rels/slide26.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image" Target="../media/image20.jpe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8.png"/><Relationship Id="rId4"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grpSp>
        <p:nvGrpSpPr>
          <p:cNvPr id="103" name="Google Shape;103;p1"/>
          <p:cNvGrpSpPr/>
          <p:nvPr/>
        </p:nvGrpSpPr>
        <p:grpSpPr>
          <a:xfrm>
            <a:off x="321733" y="0"/>
            <a:ext cx="2024825" cy="1879600"/>
            <a:chOff x="321733" y="0"/>
            <a:chExt cx="2024825" cy="1879600"/>
          </a:xfrm>
        </p:grpSpPr>
        <p:sp>
          <p:nvSpPr>
            <p:cNvPr id="104" name="Google Shape;104;p1"/>
            <p:cNvSpPr/>
            <p:nvPr/>
          </p:nvSpPr>
          <p:spPr>
            <a:xfrm>
              <a:off x="321733" y="0"/>
              <a:ext cx="1821625" cy="1100667"/>
            </a:xfrm>
            <a:prstGeom prst="parallelogram">
              <a:avLst>
                <a:gd name="adj" fmla="val 97502"/>
              </a:avLst>
            </a:prstGeom>
            <a:solidFill>
              <a:schemeClr val="lt1">
                <a:alpha val="6666"/>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105" name="Google Shape;105;p1"/>
            <p:cNvSpPr/>
            <p:nvPr/>
          </p:nvSpPr>
          <p:spPr>
            <a:xfrm>
              <a:off x="524933" y="778933"/>
              <a:ext cx="1821625" cy="1100667"/>
            </a:xfrm>
            <a:prstGeom prst="parallelogram">
              <a:avLst>
                <a:gd name="adj" fmla="val 97502"/>
              </a:avLst>
            </a:prstGeom>
            <a:solidFill>
              <a:schemeClr val="lt1">
                <a:alpha val="6666"/>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grpSp>
      <p:sp>
        <p:nvSpPr>
          <p:cNvPr id="106" name="Google Shape;106;p1"/>
          <p:cNvSpPr/>
          <p:nvPr/>
        </p:nvSpPr>
        <p:spPr>
          <a:xfrm rot="10800000" flipH="1">
            <a:off x="4889591" y="-44450"/>
            <a:ext cx="1549309" cy="2063750"/>
          </a:xfrm>
          <a:custGeom>
            <a:avLst/>
            <a:gdLst/>
            <a:ahLst/>
            <a:cxnLst/>
            <a:rect l="l" t="t" r="r" b="b"/>
            <a:pathLst>
              <a:path w="1549309" h="2063750" extrusionOk="0">
                <a:moveTo>
                  <a:pt x="0" y="2063750"/>
                </a:moveTo>
                <a:lnTo>
                  <a:pt x="812755" y="0"/>
                </a:lnTo>
                <a:lnTo>
                  <a:pt x="1549309" y="2057400"/>
                </a:lnTo>
                <a:lnTo>
                  <a:pt x="0" y="2063750"/>
                </a:lnTo>
                <a:close/>
              </a:path>
            </a:pathLst>
          </a:cu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107" name="Google Shape;107;p1"/>
          <p:cNvSpPr txBox="1"/>
          <p:nvPr/>
        </p:nvSpPr>
        <p:spPr>
          <a:xfrm>
            <a:off x="6600686" y="3814575"/>
            <a:ext cx="4886463"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i="0" u="none" strike="noStrike" cap="none" dirty="0">
                <a:solidFill>
                  <a:srgbClr val="2D3956"/>
                </a:solidFill>
                <a:latin typeface="Tajawal Medium"/>
                <a:ea typeface="Tajawal Medium"/>
                <a:cs typeface="+mj-cs"/>
                <a:sym typeface="Tajawal Medium"/>
              </a:rPr>
              <a:t>Prepared by Dr. </a:t>
            </a:r>
            <a:r>
              <a:rPr lang="en-US" sz="2400" b="1" i="0" u="none" strike="noStrike" cap="none" dirty="0" smtClean="0">
                <a:solidFill>
                  <a:srgbClr val="2D3956"/>
                </a:solidFill>
                <a:latin typeface="Tajawal Medium"/>
                <a:ea typeface="Tajawal Medium"/>
                <a:cs typeface="+mj-cs"/>
                <a:sym typeface="Tajawal Medium"/>
              </a:rPr>
              <a:t>Galal Elmasry</a:t>
            </a:r>
            <a:endParaRPr b="1" dirty="0">
              <a:cs typeface="+mj-cs"/>
            </a:endParaRPr>
          </a:p>
        </p:txBody>
      </p:sp>
      <p:sp>
        <p:nvSpPr>
          <p:cNvPr id="108" name="Google Shape;108;p1"/>
          <p:cNvSpPr/>
          <p:nvPr/>
        </p:nvSpPr>
        <p:spPr>
          <a:xfrm>
            <a:off x="-57150" y="-19050"/>
            <a:ext cx="7452000" cy="6912000"/>
          </a:xfrm>
          <a:custGeom>
            <a:avLst/>
            <a:gdLst/>
            <a:ahLst/>
            <a:cxnLst/>
            <a:rect l="l" t="t" r="r" b="b"/>
            <a:pathLst>
              <a:path w="7372350" h="6934200" extrusionOk="0">
                <a:moveTo>
                  <a:pt x="38100" y="19050"/>
                </a:moveTo>
                <a:lnTo>
                  <a:pt x="4743450" y="0"/>
                </a:lnTo>
                <a:lnTo>
                  <a:pt x="7372350" y="6915150"/>
                </a:lnTo>
                <a:lnTo>
                  <a:pt x="0" y="6934200"/>
                </a:lnTo>
                <a:lnTo>
                  <a:pt x="38100" y="19050"/>
                </a:lnTo>
                <a:close/>
              </a:path>
            </a:pathLst>
          </a:custGeom>
          <a:blipFill rotWithShape="1">
            <a:blip r:embed="rId3">
              <a:alphaModFix amt="76000"/>
            </a:blip>
            <a:stretch>
              <a:fillRect t="-999"/>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09" name="Google Shape;109;p1"/>
          <p:cNvSpPr txBox="1"/>
          <p:nvPr/>
        </p:nvSpPr>
        <p:spPr>
          <a:xfrm>
            <a:off x="6550866" y="2424037"/>
            <a:ext cx="4703532" cy="769401"/>
          </a:xfrm>
          <a:prstGeom prst="rect">
            <a:avLst/>
          </a:prstGeom>
          <a:noFill/>
          <a:ln>
            <a:noFill/>
          </a:ln>
        </p:spPr>
        <p:txBody>
          <a:bodyPr spcFirstLastPara="1" wrap="square" lIns="91425" tIns="45700" rIns="91425" bIns="45700" anchor="t" anchorCtr="0">
            <a:spAutoFit/>
          </a:bodyPr>
          <a:lstStyle/>
          <a:p>
            <a:r>
              <a:rPr lang="ar-EG" sz="4400" dirty="0">
                <a:solidFill>
                  <a:srgbClr val="8E5A6D"/>
                </a:solidFill>
                <a:latin typeface="Tajawal Medium" panose="00000600000000000000" pitchFamily="2" charset="-78"/>
                <a:cs typeface="Sultan bold" pitchFamily="2" charset="-78"/>
              </a:rPr>
              <a:t>مبادئ الدراسات القانونية </a:t>
            </a:r>
            <a:endParaRPr lang="en-US" sz="4400" dirty="0">
              <a:solidFill>
                <a:srgbClr val="8E5A6D"/>
              </a:solidFill>
              <a:latin typeface="Tajawal Medium" panose="00000600000000000000" pitchFamily="2" charset="-78"/>
              <a:cs typeface="Sultan bold" pitchFamily="2" charset="-78"/>
            </a:endParaRPr>
          </a:p>
        </p:txBody>
      </p:sp>
      <p:sp>
        <p:nvSpPr>
          <p:cNvPr id="110" name="Google Shape;110;p1"/>
          <p:cNvSpPr/>
          <p:nvPr/>
        </p:nvSpPr>
        <p:spPr>
          <a:xfrm>
            <a:off x="6594457" y="6043084"/>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800" b="1" dirty="0">
                <a:solidFill>
                  <a:srgbClr val="2D3956"/>
                </a:solidFill>
                <a:latin typeface="Tajawal Medium"/>
                <a:ea typeface="Tajawal Medium"/>
                <a:cs typeface="Tajawal Medium"/>
                <a:sym typeface="Tajawal Medium"/>
              </a:rPr>
              <a:t>Lecture </a:t>
            </a:r>
            <a:r>
              <a:rPr lang="en-US" sz="2800" b="1" dirty="0" smtClean="0">
                <a:solidFill>
                  <a:srgbClr val="2D3956"/>
                </a:solidFill>
                <a:latin typeface="Tajawal Medium"/>
                <a:ea typeface="Tajawal Medium"/>
                <a:cs typeface="Tajawal Medium"/>
                <a:sym typeface="Tajawal Medium"/>
              </a:rPr>
              <a:t>9</a:t>
            </a:r>
            <a:endParaRPr dirty="0"/>
          </a:p>
        </p:txBody>
      </p:sp>
      <p:pic>
        <p:nvPicPr>
          <p:cNvPr id="111" name="Google Shape;111;p1"/>
          <p:cNvPicPr preferRelativeResize="0"/>
          <p:nvPr/>
        </p:nvPicPr>
        <p:blipFill rotWithShape="1">
          <a:blip r:embed="rId4">
            <a:alphaModFix/>
          </a:blip>
          <a:srcRect/>
          <a:stretch/>
        </p:blipFill>
        <p:spPr>
          <a:xfrm>
            <a:off x="8993573" y="-394321"/>
            <a:ext cx="2876694" cy="2544327"/>
          </a:xfrm>
          <a:prstGeom prst="rect">
            <a:avLst/>
          </a:prstGeom>
          <a:noFill/>
          <a:ln>
            <a:noFill/>
          </a:ln>
        </p:spPr>
      </p:pic>
      <p:sp>
        <p:nvSpPr>
          <p:cNvPr id="112" name="Google Shape;112;p1"/>
          <p:cNvSpPr/>
          <p:nvPr/>
        </p:nvSpPr>
        <p:spPr>
          <a:xfrm rot="4043456">
            <a:off x="-459862" y="6293391"/>
            <a:ext cx="5381392" cy="134671"/>
          </a:xfrm>
          <a:prstGeom prst="parallelogram">
            <a:avLst>
              <a:gd name="adj" fmla="val 25000"/>
            </a:avLst>
          </a:prstGeom>
          <a:solidFill>
            <a:srgbClr val="FAC74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13" name="Google Shape;113;p1"/>
          <p:cNvSpPr/>
          <p:nvPr/>
        </p:nvSpPr>
        <p:spPr>
          <a:xfrm>
            <a:off x="-57150" y="1756704"/>
            <a:ext cx="2084784" cy="5143500"/>
          </a:xfrm>
          <a:prstGeom prst="rtTriangle">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14" name="Google Shape;114;p1"/>
          <p:cNvSpPr txBox="1"/>
          <p:nvPr/>
        </p:nvSpPr>
        <p:spPr>
          <a:xfrm>
            <a:off x="7081460" y="5327472"/>
            <a:ext cx="3060453" cy="70788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dirty="0" smtClean="0">
                <a:solidFill>
                  <a:srgbClr val="2D3956"/>
                </a:solidFill>
                <a:latin typeface="Tajawal Medium"/>
                <a:ea typeface="Tajawal Medium"/>
                <a:cs typeface="Tajawal Medium"/>
                <a:sym typeface="Tajawal Medium"/>
              </a:rPr>
              <a:t>LAW 612</a:t>
            </a:r>
            <a:endParaRPr dirty="0"/>
          </a:p>
          <a:p>
            <a:pPr marL="0" marR="0" lvl="0" indent="0" algn="l" rtl="0">
              <a:spcBef>
                <a:spcPts val="0"/>
              </a:spcBef>
              <a:spcAft>
                <a:spcPts val="0"/>
              </a:spcAft>
              <a:buNone/>
            </a:pPr>
            <a:r>
              <a:rPr lang="en-US" sz="2000" dirty="0" smtClean="0">
                <a:solidFill>
                  <a:srgbClr val="2D3956"/>
                </a:solidFill>
                <a:latin typeface="Tajawal Medium"/>
                <a:ea typeface="Tajawal Medium"/>
                <a:cs typeface="Tajawal Medium"/>
                <a:sym typeface="Tajawal Medium"/>
              </a:rPr>
              <a:t>Principles of legal study</a:t>
            </a:r>
            <a:endParaRPr dirty="0"/>
          </a:p>
        </p:txBody>
      </p:sp>
      <p:pic>
        <p:nvPicPr>
          <p:cNvPr id="115" name="Google Shape;115;p1"/>
          <p:cNvPicPr preferRelativeResize="0"/>
          <p:nvPr/>
        </p:nvPicPr>
        <p:blipFill rotWithShape="1">
          <a:blip r:embed="rId5">
            <a:alphaModFix/>
          </a:blip>
          <a:srcRect/>
          <a:stretch/>
        </p:blipFill>
        <p:spPr>
          <a:xfrm>
            <a:off x="313679" y="372325"/>
            <a:ext cx="2457656" cy="670874"/>
          </a:xfrm>
          <a:prstGeom prst="rect">
            <a:avLst/>
          </a:prstGeom>
          <a:noFill/>
          <a:ln>
            <a:noFill/>
          </a:ln>
        </p:spPr>
      </p:pic>
      <p:pic>
        <p:nvPicPr>
          <p:cNvPr id="15"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7.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05" y="1012491"/>
            <a:ext cx="2567608" cy="257175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2"/>
          <p:cNvSpPr/>
          <p:nvPr/>
        </p:nvSpPr>
        <p:spPr>
          <a:xfrm rot="10800000" flipH="1">
            <a:off x="-1" y="-43544"/>
            <a:ext cx="12191999" cy="5816453"/>
          </a:xfrm>
          <a:prstGeom prst="round1Rect">
            <a:avLst>
              <a:gd name="adj" fmla="val 32222"/>
            </a:avLst>
          </a:prstGeom>
          <a:gradFill>
            <a:gsLst>
              <a:gs pos="0">
                <a:srgbClr val="54313E"/>
              </a:gs>
              <a:gs pos="50000">
                <a:srgbClr val="79475A"/>
              </a:gs>
              <a:gs pos="100000">
                <a:srgbClr val="91566B"/>
              </a:gs>
            </a:gsLst>
            <a:lin ang="81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22" name="Google Shape;122;p2"/>
          <p:cNvPicPr preferRelativeResize="0">
            <a:picLocks noGrp="1"/>
          </p:cNvPicPr>
          <p:nvPr>
            <p:ph type="pic" idx="2"/>
          </p:nvPr>
        </p:nvPicPr>
        <p:blipFill rotWithShape="1">
          <a:blip r:embed="rId3">
            <a:alphaModFix/>
          </a:blip>
          <a:srcRect l="4175" r="4175"/>
          <a:stretch/>
        </p:blipFill>
        <p:spPr>
          <a:xfrm>
            <a:off x="0" y="-43542"/>
            <a:ext cx="8659664" cy="5300798"/>
          </a:xfrm>
          <a:prstGeom prst="rect">
            <a:avLst/>
          </a:prstGeom>
          <a:solidFill>
            <a:srgbClr val="D8D8D8">
              <a:alpha val="49803"/>
            </a:srgbClr>
          </a:solidFill>
          <a:ln>
            <a:noFill/>
          </a:ln>
        </p:spPr>
      </p:pic>
      <p:sp>
        <p:nvSpPr>
          <p:cNvPr id="123" name="Google Shape;123;p2"/>
          <p:cNvSpPr txBox="1"/>
          <p:nvPr/>
        </p:nvSpPr>
        <p:spPr>
          <a:xfrm>
            <a:off x="6159437" y="2708920"/>
            <a:ext cx="4703532" cy="769401"/>
          </a:xfrm>
          <a:prstGeom prst="rect">
            <a:avLst/>
          </a:prstGeom>
          <a:noFill/>
          <a:ln>
            <a:noFill/>
          </a:ln>
        </p:spPr>
        <p:txBody>
          <a:bodyPr spcFirstLastPara="1" wrap="square" lIns="91425" tIns="45700" rIns="91425" bIns="45700" anchor="t" anchorCtr="0">
            <a:spAutoFit/>
          </a:bodyPr>
          <a:lstStyle/>
          <a:p>
            <a:r>
              <a:rPr lang="ar-EG" sz="4400" dirty="0">
                <a:solidFill>
                  <a:schemeClr val="bg1"/>
                </a:solidFill>
                <a:latin typeface="Tajawal Medium" panose="00000600000000000000" pitchFamily="2" charset="-78"/>
                <a:cs typeface="Sultan bold" pitchFamily="2" charset="-78"/>
              </a:rPr>
              <a:t>مبادئ الدراسات القانونية </a:t>
            </a:r>
            <a:endParaRPr lang="en-US" sz="4400" dirty="0">
              <a:solidFill>
                <a:schemeClr val="bg1"/>
              </a:solidFill>
              <a:latin typeface="Tajawal Medium" panose="00000600000000000000" pitchFamily="2" charset="-78"/>
              <a:cs typeface="Sultan bold" pitchFamily="2" charset="-78"/>
            </a:endParaRPr>
          </a:p>
        </p:txBody>
      </p:sp>
      <p:sp>
        <p:nvSpPr>
          <p:cNvPr id="124" name="Google Shape;124;p2"/>
          <p:cNvSpPr/>
          <p:nvPr/>
        </p:nvSpPr>
        <p:spPr>
          <a:xfrm>
            <a:off x="6384738" y="4232260"/>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800" b="1" dirty="0">
                <a:solidFill>
                  <a:srgbClr val="669BBC"/>
                </a:solidFill>
                <a:latin typeface="Tajawal Medium"/>
                <a:ea typeface="Tajawal Medium"/>
                <a:cs typeface="Tajawal Medium"/>
                <a:sym typeface="Tajawal Medium"/>
              </a:rPr>
              <a:t>Lecture </a:t>
            </a:r>
            <a:r>
              <a:rPr lang="en-US" sz="2800" b="1" dirty="0" smtClean="0">
                <a:solidFill>
                  <a:srgbClr val="669BBC"/>
                </a:solidFill>
                <a:latin typeface="Tajawal Medium"/>
                <a:ea typeface="Tajawal Medium"/>
                <a:cs typeface="Tajawal Medium"/>
                <a:sym typeface="Tajawal Medium"/>
              </a:rPr>
              <a:t>9</a:t>
            </a:r>
            <a:endParaRPr dirty="0"/>
          </a:p>
        </p:txBody>
      </p:sp>
      <p:sp>
        <p:nvSpPr>
          <p:cNvPr id="125" name="Google Shape;125;p2"/>
          <p:cNvSpPr txBox="1"/>
          <p:nvPr/>
        </p:nvSpPr>
        <p:spPr>
          <a:xfrm>
            <a:off x="6440948" y="4778583"/>
            <a:ext cx="3060453" cy="707846"/>
          </a:xfrm>
          <a:prstGeom prst="rect">
            <a:avLst/>
          </a:prstGeom>
          <a:noFill/>
          <a:ln>
            <a:noFill/>
          </a:ln>
        </p:spPr>
        <p:txBody>
          <a:bodyPr spcFirstLastPara="1" wrap="square" lIns="91425" tIns="45700" rIns="91425" bIns="45700" anchor="t" anchorCtr="0">
            <a:spAutoFit/>
          </a:bodyPr>
          <a:lstStyle/>
          <a:p>
            <a:pPr lvl="0"/>
            <a:r>
              <a:rPr lang="en-US" sz="2000" dirty="0">
                <a:solidFill>
                  <a:srgbClr val="FAC748"/>
                </a:solidFill>
                <a:latin typeface="Tajawal Medium"/>
                <a:ea typeface="Tajawal Medium"/>
                <a:cs typeface="Tajawal Medium"/>
                <a:sym typeface="Tajawal Medium"/>
              </a:rPr>
              <a:t>LAW 612</a:t>
            </a:r>
          </a:p>
          <a:p>
            <a:pPr lvl="0"/>
            <a:r>
              <a:rPr lang="en-US" sz="2000" dirty="0">
                <a:solidFill>
                  <a:srgbClr val="FAC748"/>
                </a:solidFill>
                <a:latin typeface="Tajawal Medium"/>
                <a:ea typeface="Tajawal Medium"/>
                <a:cs typeface="Tajawal Medium"/>
                <a:sym typeface="Tajawal Medium"/>
              </a:rPr>
              <a:t>Principles of legal </a:t>
            </a:r>
            <a:r>
              <a:rPr lang="en-US" sz="2000" dirty="0" smtClean="0">
                <a:solidFill>
                  <a:srgbClr val="FAC748"/>
                </a:solidFill>
                <a:latin typeface="Tajawal Medium"/>
                <a:ea typeface="Tajawal Medium"/>
                <a:cs typeface="Tajawal Medium"/>
                <a:sym typeface="Tajawal Medium"/>
              </a:rPr>
              <a:t>study</a:t>
            </a:r>
            <a:endParaRPr lang="en-US" sz="2000" dirty="0">
              <a:solidFill>
                <a:srgbClr val="FAC748"/>
              </a:solidFill>
              <a:latin typeface="Tajawal Medium"/>
              <a:ea typeface="Tajawal Medium"/>
              <a:cs typeface="Tajawal Medium"/>
              <a:sym typeface="Tajawal Medium"/>
            </a:endParaRPr>
          </a:p>
        </p:txBody>
      </p:sp>
      <p:sp>
        <p:nvSpPr>
          <p:cNvPr id="126" name="Google Shape;126;p2"/>
          <p:cNvSpPr txBox="1"/>
          <p:nvPr/>
        </p:nvSpPr>
        <p:spPr>
          <a:xfrm>
            <a:off x="459185" y="6187539"/>
            <a:ext cx="4886463"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rgbClr val="2D3956"/>
                </a:solidFill>
                <a:latin typeface="Tajawal Medium"/>
                <a:ea typeface="Tajawal Medium"/>
                <a:cs typeface="Tajawal Medium"/>
                <a:sym typeface="Tajawal Medium"/>
              </a:rPr>
              <a:t>Dr. </a:t>
            </a:r>
            <a:r>
              <a:rPr lang="en-US" sz="2800" b="1" dirty="0" smtClean="0">
                <a:solidFill>
                  <a:srgbClr val="2D3956"/>
                </a:solidFill>
                <a:latin typeface="Tajawal Medium"/>
                <a:ea typeface="Tajawal Medium"/>
                <a:cs typeface="Tajawal Medium"/>
                <a:sym typeface="Tajawal Medium"/>
              </a:rPr>
              <a:t>Galal Elmasry</a:t>
            </a:r>
            <a:endParaRPr dirty="0"/>
          </a:p>
        </p:txBody>
      </p:sp>
      <p:sp>
        <p:nvSpPr>
          <p:cNvPr id="127" name="Google Shape;127;p2"/>
          <p:cNvSpPr txBox="1"/>
          <p:nvPr/>
        </p:nvSpPr>
        <p:spPr>
          <a:xfrm>
            <a:off x="459185" y="5830966"/>
            <a:ext cx="4886463"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rgbClr val="2D3956"/>
                </a:solidFill>
                <a:latin typeface="Tajawal Medium"/>
                <a:ea typeface="Tajawal Medium"/>
                <a:cs typeface="Tajawal Medium"/>
                <a:sym typeface="Tajawal Medium"/>
              </a:rPr>
              <a:t>Prepared by</a:t>
            </a:r>
            <a:endParaRPr dirty="0"/>
          </a:p>
        </p:txBody>
      </p:sp>
      <p:pic>
        <p:nvPicPr>
          <p:cNvPr id="128" name="Google Shape;128;p2"/>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129" name="Google Shape;129;p2"/>
          <p:cNvPicPr preferRelativeResize="0"/>
          <p:nvPr/>
        </p:nvPicPr>
        <p:blipFill rotWithShape="1">
          <a:blip r:embed="rId5">
            <a:alphaModFix/>
          </a:blip>
          <a:srcRect/>
          <a:stretch/>
        </p:blipFill>
        <p:spPr>
          <a:xfrm>
            <a:off x="313679" y="372325"/>
            <a:ext cx="2457656" cy="670874"/>
          </a:xfrm>
          <a:prstGeom prst="rect">
            <a:avLst/>
          </a:prstGeom>
          <a:noFill/>
          <a:ln>
            <a:noFill/>
          </a:ln>
        </p:spPr>
      </p:pic>
      <p:pic>
        <p:nvPicPr>
          <p:cNvPr id="130" name="Google Shape;130;p2"/>
          <p:cNvPicPr preferRelativeResize="0"/>
          <p:nvPr/>
        </p:nvPicPr>
        <p:blipFill rotWithShape="1">
          <a:blip r:embed="rId6">
            <a:alphaModFix/>
          </a:blip>
          <a:srcRect/>
          <a:stretch/>
        </p:blipFill>
        <p:spPr>
          <a:xfrm>
            <a:off x="9175057" y="248508"/>
            <a:ext cx="2649477" cy="1166001"/>
          </a:xfrm>
          <a:prstGeom prst="rect">
            <a:avLst/>
          </a:prstGeom>
          <a:noFill/>
          <a:ln>
            <a:noFill/>
          </a:ln>
        </p:spPr>
      </p:pic>
      <p:pic>
        <p:nvPicPr>
          <p:cNvPr id="4099" name="Picture 3"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6.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1180" y="1068599"/>
            <a:ext cx="2571750" cy="2571750"/>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35" name="Google Shape;135;p3"/>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36" name="Google Shape;136;p3"/>
          <p:cNvSpPr/>
          <p:nvPr/>
        </p:nvSpPr>
        <p:spPr>
          <a:xfrm>
            <a:off x="1127760" y="1123950"/>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37" name="Google Shape;137;p3"/>
          <p:cNvPicPr preferRelativeResize="0">
            <a:picLocks noGrp="1"/>
          </p:cNvPicPr>
          <p:nvPr>
            <p:ph type="pic" idx="2"/>
          </p:nvPr>
        </p:nvPicPr>
        <p:blipFill rotWithShape="1">
          <a:blip r:embed="rId3">
            <a:alphaModFix/>
          </a:blip>
          <a:srcRect t="8679" b="8678"/>
          <a:stretch/>
        </p:blipFill>
        <p:spPr>
          <a:xfrm>
            <a:off x="407368" y="1123950"/>
            <a:ext cx="10945216" cy="4610100"/>
          </a:xfrm>
          <a:prstGeom prst="rect">
            <a:avLst/>
          </a:prstGeom>
          <a:solidFill>
            <a:srgbClr val="D8D8D8">
              <a:alpha val="49803"/>
            </a:srgbClr>
          </a:solidFill>
          <a:ln>
            <a:noFill/>
          </a:ln>
        </p:spPr>
      </p:pic>
      <p:sp>
        <p:nvSpPr>
          <p:cNvPr id="138" name="Google Shape;138;p3"/>
          <p:cNvSpPr/>
          <p:nvPr/>
        </p:nvSpPr>
        <p:spPr>
          <a:xfrm>
            <a:off x="3921389" y="1099498"/>
            <a:ext cx="1116793" cy="962568"/>
          </a:xfrm>
          <a:prstGeom prst="rect">
            <a:avLst/>
          </a:prstGeom>
          <a:solidFill>
            <a:srgbClr val="FAC74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100" dirty="0">
              <a:solidFill>
                <a:schemeClr val="lt1"/>
              </a:solidFill>
              <a:latin typeface="Calibri"/>
              <a:ea typeface="Calibri"/>
              <a:cs typeface="Calibri"/>
              <a:sym typeface="Calibri"/>
            </a:endParaRPr>
          </a:p>
        </p:txBody>
      </p:sp>
      <p:sp>
        <p:nvSpPr>
          <p:cNvPr id="142" name="Google Shape;142;p3"/>
          <p:cNvSpPr/>
          <p:nvPr/>
        </p:nvSpPr>
        <p:spPr>
          <a:xfrm>
            <a:off x="2626179" y="500900"/>
            <a:ext cx="9565822"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4">
            <a:alphaModFix/>
          </a:blip>
          <a:srcRect/>
          <a:stretch/>
        </p:blipFill>
        <p:spPr>
          <a:xfrm>
            <a:off x="245860" y="-372928"/>
            <a:ext cx="2036258" cy="1800993"/>
          </a:xfrm>
          <a:prstGeom prst="rect">
            <a:avLst/>
          </a:prstGeom>
          <a:noFill/>
          <a:ln>
            <a:noFill/>
          </a:ln>
        </p:spPr>
      </p:pic>
      <p:sp>
        <p:nvSpPr>
          <p:cNvPr id="144" name="Google Shape;144;p3"/>
          <p:cNvSpPr/>
          <p:nvPr/>
        </p:nvSpPr>
        <p:spPr>
          <a:xfrm>
            <a:off x="3830121" y="2980393"/>
            <a:ext cx="7483625" cy="1815841"/>
          </a:xfrm>
          <a:prstGeom prst="rect">
            <a:avLst/>
          </a:prstGeom>
          <a:noFill/>
          <a:ln>
            <a:noFill/>
          </a:ln>
        </p:spPr>
        <p:txBody>
          <a:bodyPr spcFirstLastPara="1" wrap="square" lIns="91425" tIns="45700" rIns="91425" bIns="45700" anchor="t" anchorCtr="0">
            <a:spAutoFit/>
          </a:bodyPr>
          <a:lstStyle/>
          <a:p>
            <a:pPr algn="r"/>
            <a:r>
              <a:rPr lang="ar-EG" sz="2800" u="sng" dirty="0" smtClean="0">
                <a:cs typeface="Sultan bold" pitchFamily="2" charset="-78"/>
              </a:rPr>
              <a:t>أهم النقاط الأساسية للمحاضرة: </a:t>
            </a:r>
          </a:p>
          <a:p>
            <a:pPr algn="r"/>
            <a:r>
              <a:rPr lang="ar-EG" sz="2800" dirty="0" smtClean="0">
                <a:cs typeface="Sultan bold" pitchFamily="2" charset="-78"/>
              </a:rPr>
              <a:t> 1- تعريف الحق.</a:t>
            </a:r>
            <a:endParaRPr lang="en-US" sz="2800" dirty="0">
              <a:cs typeface="Sultan bold" pitchFamily="2" charset="-78"/>
            </a:endParaRPr>
          </a:p>
          <a:p>
            <a:pPr algn="r"/>
            <a:r>
              <a:rPr lang="ar-EG" sz="2800" dirty="0" smtClean="0">
                <a:cs typeface="Sultan bold" pitchFamily="2" charset="-78"/>
              </a:rPr>
              <a:t>2- أنواع الحقوق.</a:t>
            </a:r>
          </a:p>
          <a:p>
            <a:pPr algn="r"/>
            <a:r>
              <a:rPr lang="ar-EG" sz="2800" dirty="0" smtClean="0">
                <a:cs typeface="Sultan bold" pitchFamily="2" charset="-78"/>
              </a:rPr>
              <a:t>3- </a:t>
            </a:r>
            <a:r>
              <a:rPr lang="ar-EG" sz="2800" smtClean="0">
                <a:cs typeface="Sultan bold" pitchFamily="2" charset="-78"/>
              </a:rPr>
              <a:t>أشخاص الحق.</a:t>
            </a:r>
            <a:endParaRPr lang="ar-EG" sz="2800" dirty="0">
              <a:cs typeface="Sultan bold" pitchFamily="2" charset="-78"/>
            </a:endParaRPr>
          </a:p>
        </p:txBody>
      </p:sp>
      <p:sp>
        <p:nvSpPr>
          <p:cNvPr id="145" name="Google Shape;145;p3"/>
          <p:cNvSpPr txBox="1"/>
          <p:nvPr/>
        </p:nvSpPr>
        <p:spPr>
          <a:xfrm>
            <a:off x="5447928" y="1179228"/>
            <a:ext cx="5611612" cy="584735"/>
          </a:xfrm>
          <a:prstGeom prst="rect">
            <a:avLst/>
          </a:prstGeom>
          <a:noFill/>
          <a:ln>
            <a:noFill/>
          </a:ln>
        </p:spPr>
        <p:txBody>
          <a:bodyPr spcFirstLastPara="1" wrap="square" lIns="91425" tIns="45700" rIns="91425" bIns="45700" anchor="t" anchorCtr="0">
            <a:spAutoFit/>
          </a:bodyPr>
          <a:lstStyle/>
          <a:p>
            <a:pPr lvl="0" algn="ctr" rtl="1"/>
            <a:r>
              <a:rPr lang="ar-EG" sz="3200" b="1" dirty="0" smtClean="0">
                <a:solidFill>
                  <a:srgbClr val="8E5A6D"/>
                </a:solidFill>
                <a:latin typeface="Tajawal Medium"/>
                <a:cs typeface="Sultan Medium" pitchFamily="2" charset="-78"/>
                <a:sym typeface="Tajawal Medium"/>
              </a:rPr>
              <a:t>تعريف الحق </a:t>
            </a:r>
            <a:r>
              <a:rPr lang="ar-EG" sz="3200" b="1" smtClean="0">
                <a:solidFill>
                  <a:srgbClr val="8E5A6D"/>
                </a:solidFill>
                <a:latin typeface="Tajawal Medium"/>
                <a:cs typeface="Sultan Medium" pitchFamily="2" charset="-78"/>
                <a:sym typeface="Tajawal Medium"/>
              </a:rPr>
              <a:t>وأنواعه وأشخاصه</a:t>
            </a:r>
            <a:endParaRPr sz="3200" b="1" dirty="0">
              <a:cs typeface="Sultan Medium" pitchFamily="2" charset="-78"/>
            </a:endParaRPr>
          </a:p>
        </p:txBody>
      </p:sp>
      <p:sp>
        <p:nvSpPr>
          <p:cNvPr id="146" name="Google Shape;146;p3"/>
          <p:cNvSpPr txBox="1"/>
          <p:nvPr/>
        </p:nvSpPr>
        <p:spPr>
          <a:xfrm>
            <a:off x="3921389" y="1123950"/>
            <a:ext cx="1260547" cy="33851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1600" dirty="0" smtClean="0">
                <a:solidFill>
                  <a:schemeClr val="lt1"/>
                </a:solidFill>
                <a:latin typeface="Tajawal Medium"/>
                <a:cs typeface="Tajawal Medium"/>
                <a:sym typeface="Tajawal Medium"/>
              </a:rPr>
              <a:t>المحاضرة</a:t>
            </a:r>
            <a:endParaRPr dirty="0"/>
          </a:p>
        </p:txBody>
      </p:sp>
      <p:sp>
        <p:nvSpPr>
          <p:cNvPr id="147" name="Google Shape;147;p3"/>
          <p:cNvSpPr txBox="1"/>
          <p:nvPr/>
        </p:nvSpPr>
        <p:spPr>
          <a:xfrm>
            <a:off x="4028346" y="1354194"/>
            <a:ext cx="942618" cy="83099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800" b="1" dirty="0" smtClean="0">
                <a:solidFill>
                  <a:srgbClr val="8E5A6D"/>
                </a:solidFill>
                <a:latin typeface="Tajawal Medium"/>
                <a:ea typeface="Tajawal Medium"/>
                <a:cs typeface="Tajawal Medium"/>
                <a:sym typeface="Tajawal Medium"/>
              </a:rPr>
              <a:t>09</a:t>
            </a:r>
            <a:endParaRPr sz="1400" b="1" dirty="0">
              <a:solidFill>
                <a:srgbClr val="8E5A6D"/>
              </a:solidFill>
              <a:latin typeface="Tajawal Medium"/>
              <a:ea typeface="Tajawal Medium"/>
              <a:cs typeface="Tajawal Medium"/>
              <a:sym typeface="Tajawal Medium"/>
            </a:endParaRPr>
          </a:p>
        </p:txBody>
      </p:sp>
      <p:pic>
        <p:nvPicPr>
          <p:cNvPr id="148" name="Google Shape;148;p3"/>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149" name="Google Shape;149;p3"/>
          <p:cNvPicPr preferRelativeResize="0"/>
          <p:nvPr/>
        </p:nvPicPr>
        <p:blipFill rotWithShape="1">
          <a:blip r:embed="rId6">
            <a:alphaModFix/>
          </a:blip>
          <a:srcRect/>
          <a:stretch/>
        </p:blipFill>
        <p:spPr>
          <a:xfrm>
            <a:off x="9923145" y="6311380"/>
            <a:ext cx="1879649" cy="309233"/>
          </a:xfrm>
          <a:prstGeom prst="rect">
            <a:avLst/>
          </a:prstGeom>
          <a:noFill/>
          <a:ln>
            <a:noFill/>
          </a:ln>
        </p:spPr>
      </p:pic>
      <p:pic>
        <p:nvPicPr>
          <p:cNvPr id="1026"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2.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79376" y="1229433"/>
            <a:ext cx="2571750" cy="257175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250"/>
                                  </p:stCondLst>
                                  <p:childTnLst>
                                    <p:set>
                                      <p:cBhvr>
                                        <p:cTn id="6" dur="1" fill="hold">
                                          <p:stCondLst>
                                            <p:cond delay="0"/>
                                          </p:stCondLst>
                                        </p:cTn>
                                        <p:tgtEl>
                                          <p:spTgt spid="136"/>
                                        </p:tgtEl>
                                        <p:attrNameLst>
                                          <p:attrName>style.visibility</p:attrName>
                                        </p:attrNameLst>
                                      </p:cBhvr>
                                      <p:to>
                                        <p:strVal val="visible"/>
                                      </p:to>
                                    </p:set>
                                    <p:animEffect transition="in" filter="fade">
                                      <p:cBhvr>
                                        <p:cTn id="7" dur="500"/>
                                        <p:tgtEl>
                                          <p:spTgt spid="136"/>
                                        </p:tgtEl>
                                      </p:cBhvr>
                                    </p:animEffect>
                                  </p:childTnLst>
                                </p:cTn>
                              </p:par>
                              <p:par>
                                <p:cTn id="8" presetID="10" presetClass="entr" presetSubtype="0" fill="hold" nodeType="withEffect">
                                  <p:stCondLst>
                                    <p:cond delay="250"/>
                                  </p:stCondLst>
                                  <p:childTnLst>
                                    <p:set>
                                      <p:cBhvr>
                                        <p:cTn id="9" dur="1" fill="hold">
                                          <p:stCondLst>
                                            <p:cond delay="0"/>
                                          </p:stCondLst>
                                        </p:cTn>
                                        <p:tgtEl>
                                          <p:spTgt spid="135"/>
                                        </p:tgtEl>
                                        <p:attrNameLst>
                                          <p:attrName>style.visibility</p:attrName>
                                        </p:attrNameLst>
                                      </p:cBhvr>
                                      <p:to>
                                        <p:strVal val="visible"/>
                                      </p:to>
                                    </p:set>
                                    <p:animEffect transition="in" filter="fade">
                                      <p:cBhvr>
                                        <p:cTn id="10" dur="500"/>
                                        <p:tgtEl>
                                          <p:spTgt spid="1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6" name="Google Shape;156;p4"/>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7" name="Google Shape;157;p4"/>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Calibri"/>
              <a:ea typeface="Calibri"/>
              <a:cs typeface="Calibri"/>
              <a:sym typeface="Calibri"/>
            </a:endParaRPr>
          </a:p>
        </p:txBody>
      </p:sp>
      <p:sp>
        <p:nvSpPr>
          <p:cNvPr id="158" name="Google Shape;158;p4"/>
          <p:cNvSpPr txBox="1"/>
          <p:nvPr/>
        </p:nvSpPr>
        <p:spPr>
          <a:xfrm>
            <a:off x="4439817" y="996213"/>
            <a:ext cx="7560840" cy="584735"/>
          </a:xfrm>
          <a:prstGeom prst="rect">
            <a:avLst/>
          </a:prstGeom>
          <a:noFill/>
          <a:ln>
            <a:noFill/>
          </a:ln>
        </p:spPr>
        <p:txBody>
          <a:bodyPr spcFirstLastPara="1" wrap="square" lIns="91425" tIns="45700" rIns="91425" bIns="45700" anchor="t" anchorCtr="0">
            <a:spAutoFit/>
          </a:bodyPr>
          <a:lstStyle/>
          <a:p>
            <a:pPr lvl="0" algn="ctr"/>
            <a:r>
              <a:rPr lang="ar-EG" sz="3200" dirty="0" smtClean="0">
                <a:solidFill>
                  <a:srgbClr val="2D3956"/>
                </a:solidFill>
                <a:latin typeface="Tajawal Medium"/>
                <a:cs typeface="Sultan Medium" pitchFamily="2" charset="-78"/>
                <a:sym typeface="Tajawal Medium"/>
              </a:rPr>
              <a:t>1- تعريف الحق:</a:t>
            </a:r>
            <a:endParaRPr sz="1600" dirty="0">
              <a:cs typeface="Sultan Medium" pitchFamily="2" charset="-78"/>
            </a:endParaRPr>
          </a:p>
        </p:txBody>
      </p:sp>
      <p:sp>
        <p:nvSpPr>
          <p:cNvPr id="159" name="Google Shape;159;p4"/>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60" name="Google Shape;160;p4"/>
          <p:cNvPicPr preferRelativeResize="0"/>
          <p:nvPr/>
        </p:nvPicPr>
        <p:blipFill rotWithShape="1">
          <a:blip r:embed="rId3">
            <a:alphaModFix/>
          </a:blip>
          <a:srcRect/>
          <a:stretch/>
        </p:blipFill>
        <p:spPr>
          <a:xfrm>
            <a:off x="9932264" y="-372928"/>
            <a:ext cx="2036258" cy="1800993"/>
          </a:xfrm>
          <a:prstGeom prst="rect">
            <a:avLst/>
          </a:prstGeom>
          <a:noFill/>
          <a:ln>
            <a:noFill/>
          </a:ln>
        </p:spPr>
      </p:pic>
      <p:sp>
        <p:nvSpPr>
          <p:cNvPr id="162" name="Google Shape;162;p4"/>
          <p:cNvSpPr/>
          <p:nvPr/>
        </p:nvSpPr>
        <p:spPr>
          <a:xfrm>
            <a:off x="3069198" y="933838"/>
            <a:ext cx="1190600" cy="988453"/>
          </a:xfrm>
          <a:prstGeom prst="rect">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sp>
        <p:nvSpPr>
          <p:cNvPr id="163" name="Google Shape;163;p4"/>
          <p:cNvSpPr txBox="1"/>
          <p:nvPr/>
        </p:nvSpPr>
        <p:spPr>
          <a:xfrm>
            <a:off x="3069198" y="935568"/>
            <a:ext cx="1251826"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sp>
        <p:nvSpPr>
          <p:cNvPr id="164" name="Google Shape;164;p4"/>
          <p:cNvSpPr txBox="1"/>
          <p:nvPr/>
        </p:nvSpPr>
        <p:spPr>
          <a:xfrm>
            <a:off x="3254948" y="1169727"/>
            <a:ext cx="819100" cy="7694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smtClean="0">
                <a:solidFill>
                  <a:srgbClr val="FAC748"/>
                </a:solidFill>
                <a:latin typeface="Tajawal Medium"/>
                <a:ea typeface="Tajawal Medium"/>
                <a:cs typeface="Tajawal Medium"/>
                <a:sym typeface="Tajawal Medium"/>
              </a:rPr>
              <a:t>09</a:t>
            </a:r>
            <a:endParaRPr sz="1200" b="1" dirty="0">
              <a:solidFill>
                <a:srgbClr val="FAC748"/>
              </a:solidFill>
              <a:latin typeface="Tajawal Medium"/>
              <a:ea typeface="Tajawal Medium"/>
              <a:cs typeface="Tajawal Medium"/>
              <a:sym typeface="Tajawal Medium"/>
            </a:endParaRPr>
          </a:p>
        </p:txBody>
      </p:sp>
      <p:pic>
        <p:nvPicPr>
          <p:cNvPr id="165" name="Google Shape;165;p4"/>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66" name="Google Shape;166;p4"/>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3" name="Rectangle 2"/>
          <p:cNvSpPr/>
          <p:nvPr/>
        </p:nvSpPr>
        <p:spPr>
          <a:xfrm>
            <a:off x="290304" y="1939168"/>
            <a:ext cx="11522487" cy="4524315"/>
          </a:xfrm>
          <a:prstGeom prst="rect">
            <a:avLst/>
          </a:prstGeom>
        </p:spPr>
        <p:txBody>
          <a:bodyPr wrap="square">
            <a:spAutoFit/>
          </a:bodyPr>
          <a:lstStyle/>
          <a:p>
            <a:pPr marL="342900" indent="-342900" algn="just" rtl="1">
              <a:buFont typeface="Wingdings" pitchFamily="2" charset="2"/>
              <a:buChar char="§"/>
            </a:pPr>
            <a:r>
              <a:rPr lang="ar-EG" sz="2400" b="1" dirty="0" smtClean="0">
                <a:latin typeface="Simplified Arabic" pitchFamily="18" charset="-78"/>
                <a:cs typeface="+mn-cs"/>
              </a:rPr>
              <a:t>الحق في اللغة له معاني كثيرة، قال الله تعالى: «لقد حق القول على أكثرهم فهم لايؤمنون». والحق اسم من أسماء الله الحسنى، قال تعالى: « ثم ردوا إلى الله مولاهم الحق» ومعناه المستحق للعبادة، الثابت الذي لايزول والمتحقق وجوده أزلاً وأبداً واجب الوجود لذاته ولا وجود إلا به.</a:t>
            </a:r>
            <a:endParaRPr lang="ar-EG" sz="2400" dirty="0" smtClean="0">
              <a:latin typeface="Simplified Arabic" pitchFamily="18" charset="-78"/>
              <a:cs typeface="+mn-cs"/>
            </a:endParaRPr>
          </a:p>
          <a:p>
            <a:pPr marL="342900" indent="-342900" algn="just" rtl="1">
              <a:buFont typeface="Wingdings" pitchFamily="2" charset="2"/>
              <a:buChar char="§"/>
            </a:pPr>
            <a:r>
              <a:rPr lang="ar-EG" sz="2400" b="1" u="sng" dirty="0" smtClean="0">
                <a:latin typeface="Simplified Arabic" pitchFamily="18" charset="-78"/>
                <a:cs typeface="+mn-cs"/>
              </a:rPr>
              <a:t>والحق في القانون اختلفت آراء الفقهاء حول تعريفه وبيان مدلوله وتحديد ماهيته، ولم ينعقد الاجماع بينهم على وضع تعريف للحق، وذهبوا في ذلك مذاهب شتى، كالنحو التالي:</a:t>
            </a:r>
          </a:p>
          <a:p>
            <a:pPr marL="342900" indent="-342900" algn="just" rtl="1">
              <a:buFont typeface="Wingdings" pitchFamily="2" charset="2"/>
              <a:buChar char="§"/>
            </a:pPr>
            <a:r>
              <a:rPr lang="ar-EG" sz="2400" b="1" u="sng" dirty="0" smtClean="0">
                <a:latin typeface="Simplified Arabic" pitchFamily="18" charset="-78"/>
                <a:cs typeface="+mn-cs"/>
              </a:rPr>
              <a:t>1- المذهب الشخصي: </a:t>
            </a:r>
            <a:r>
              <a:rPr lang="ar-EG" sz="2400" dirty="0" smtClean="0">
                <a:latin typeface="Simplified Arabic" pitchFamily="18" charset="-78"/>
                <a:cs typeface="+mn-cs"/>
              </a:rPr>
              <a:t>ويتزعم هذا المذهب الفقيه « سافيني» وينظر إلى الحق من منظور شخصي وقد عرف الحق بأنه قدرة أو سلطة إرادية تثبت للشخص يستمدها من القانون».</a:t>
            </a:r>
          </a:p>
          <a:p>
            <a:pPr marL="342900" indent="-342900" algn="just" rtl="1">
              <a:buFont typeface="Wingdings" pitchFamily="2" charset="2"/>
              <a:buChar char="§"/>
            </a:pPr>
            <a:r>
              <a:rPr lang="ar-EG" sz="2400" b="1" u="sng" dirty="0" smtClean="0">
                <a:latin typeface="Simplified Arabic" pitchFamily="18" charset="-78"/>
                <a:cs typeface="+mn-cs"/>
              </a:rPr>
              <a:t>2- المذهب الموضوعي: </a:t>
            </a:r>
            <a:r>
              <a:rPr lang="ar-EG" sz="2400" dirty="0" smtClean="0">
                <a:latin typeface="Simplified Arabic" pitchFamily="18" charset="-78"/>
                <a:cs typeface="+mn-cs"/>
              </a:rPr>
              <a:t>ويتزعمه الفقيه الألماني «أهرينج» ويعرف الحق بأنه مصلحة يحميها القانون.</a:t>
            </a:r>
          </a:p>
          <a:p>
            <a:pPr marL="342900" indent="-342900" algn="just" rtl="1">
              <a:buFont typeface="Wingdings" pitchFamily="2" charset="2"/>
              <a:buChar char="§"/>
            </a:pPr>
            <a:r>
              <a:rPr lang="ar-EG" sz="2400" b="1" u="sng" dirty="0" smtClean="0">
                <a:latin typeface="Simplified Arabic" pitchFamily="18" charset="-78"/>
                <a:cs typeface="+mn-cs"/>
              </a:rPr>
              <a:t>3- المذهب المختلط: </a:t>
            </a:r>
            <a:r>
              <a:rPr lang="ar-EG" sz="2400" dirty="0" smtClean="0">
                <a:latin typeface="Simplified Arabic" pitchFamily="18" charset="-78"/>
                <a:cs typeface="+mn-cs"/>
              </a:rPr>
              <a:t>ويرى بأن الحق هو سلطة إرادية يعترف بها النظام القانوني ويحميها.</a:t>
            </a:r>
          </a:p>
          <a:p>
            <a:pPr marL="342900" indent="-342900" algn="just" rtl="1">
              <a:buFont typeface="Wingdings" pitchFamily="2" charset="2"/>
              <a:buChar char="§"/>
            </a:pPr>
            <a:r>
              <a:rPr lang="ar-EG" sz="2400" b="1" u="sng" dirty="0" smtClean="0">
                <a:latin typeface="Simplified Arabic" pitchFamily="18" charset="-78"/>
                <a:cs typeface="+mn-cs"/>
              </a:rPr>
              <a:t>4- النظرية الحديثة: </a:t>
            </a:r>
            <a:r>
              <a:rPr lang="ar-EG" sz="2400" dirty="0" smtClean="0">
                <a:latin typeface="Simplified Arabic" pitchFamily="18" charset="-78"/>
                <a:cs typeface="+mn-cs"/>
              </a:rPr>
              <a:t>ظهرت نتيجة ما وجه للنظريات السابقة من انتقادات، وكان يتزعمها الفقيه الفرنسي «دابان»، وذهبت إلى تعريف الحق بأنه: «ميزة يقررها القانون لشخص ما، ويحميها بالطرق القانونية، وهذه الميزة تخول له التصرف متسلطاً على مال معترف له بالاستئثار به، بصفته مالكا أو مستحقا له». </a:t>
            </a:r>
          </a:p>
        </p:txBody>
      </p:sp>
      <p:pic>
        <p:nvPicPr>
          <p:cNvPr id="2050"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1344" y="402012"/>
            <a:ext cx="2735218" cy="13972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7630097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idx="2"/>
          </p:nvPr>
        </p:nvSpPr>
        <p:spPr/>
      </p:sp>
      <p:sp>
        <p:nvSpPr>
          <p:cNvPr id="3" name="Google Shape;171;p5"/>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8E5A6D"/>
              </a:solidFill>
              <a:latin typeface="Calibri"/>
              <a:ea typeface="Calibri"/>
              <a:cs typeface="Calibri"/>
              <a:sym typeface="Calibri"/>
            </a:endParaRPr>
          </a:p>
        </p:txBody>
      </p:sp>
      <p:sp>
        <p:nvSpPr>
          <p:cNvPr id="4" name="Google Shape;173;p5"/>
          <p:cNvSpPr txBox="1"/>
          <p:nvPr/>
        </p:nvSpPr>
        <p:spPr>
          <a:xfrm>
            <a:off x="3694663" y="674378"/>
            <a:ext cx="5846248" cy="523180"/>
          </a:xfrm>
          <a:prstGeom prst="rect">
            <a:avLst/>
          </a:prstGeom>
          <a:noFill/>
          <a:ln>
            <a:noFill/>
          </a:ln>
        </p:spPr>
        <p:txBody>
          <a:bodyPr spcFirstLastPara="1" wrap="square" lIns="91425" tIns="45700" rIns="91425" bIns="45700" anchor="t" anchorCtr="0">
            <a:spAutoFit/>
          </a:bodyPr>
          <a:lstStyle/>
          <a:p>
            <a:pPr lvl="0" algn="ctr"/>
            <a:r>
              <a:rPr lang="ar-EG" sz="2800" dirty="0" smtClean="0">
                <a:solidFill>
                  <a:schemeClr val="lt1"/>
                </a:solidFill>
                <a:latin typeface="Tajawal Medium"/>
                <a:cs typeface="Sultan bold" pitchFamily="2" charset="-78"/>
                <a:sym typeface="Tajawal Medium"/>
              </a:rPr>
              <a:t>2- أنواع الحقوق:</a:t>
            </a:r>
            <a:endParaRPr dirty="0">
              <a:cs typeface="Sultan bold" pitchFamily="2" charset="-78"/>
            </a:endParaRPr>
          </a:p>
        </p:txBody>
      </p:sp>
      <p:sp>
        <p:nvSpPr>
          <p:cNvPr id="5" name="Google Shape;174;p5"/>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5400" b="1" dirty="0" smtClean="0">
                <a:solidFill>
                  <a:schemeClr val="lt1"/>
                </a:solidFill>
                <a:latin typeface="Tajawal Medium"/>
                <a:ea typeface="Tajawal Medium"/>
                <a:cs typeface="Tajawal Medium"/>
                <a:sym typeface="Tajawal Medium"/>
              </a:rPr>
              <a:t>09</a:t>
            </a:r>
            <a:endParaRPr sz="5400" dirty="0">
              <a:solidFill>
                <a:schemeClr val="lt1"/>
              </a:solidFill>
              <a:latin typeface="Calibri"/>
              <a:ea typeface="Calibri"/>
              <a:cs typeface="Calibri"/>
              <a:sym typeface="Calibri"/>
            </a:endParaRPr>
          </a:p>
        </p:txBody>
      </p:sp>
      <p:sp>
        <p:nvSpPr>
          <p:cNvPr id="6" name="Google Shape;175;p5"/>
          <p:cNvSpPr txBox="1"/>
          <p:nvPr/>
        </p:nvSpPr>
        <p:spPr>
          <a:xfrm>
            <a:off x="556249" y="267432"/>
            <a:ext cx="1215674" cy="3692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18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pic>
        <p:nvPicPr>
          <p:cNvPr id="7" name="Google Shape;178;p5"/>
          <p:cNvPicPr preferRelativeResize="0"/>
          <p:nvPr/>
        </p:nvPicPr>
        <p:blipFill rotWithShape="1">
          <a:blip r:embed="rId2">
            <a:alphaModFix/>
          </a:blip>
          <a:srcRect/>
          <a:stretch/>
        </p:blipFill>
        <p:spPr>
          <a:xfrm>
            <a:off x="280308" y="6043914"/>
            <a:ext cx="2167470" cy="591661"/>
          </a:xfrm>
          <a:prstGeom prst="rect">
            <a:avLst/>
          </a:prstGeom>
          <a:noFill/>
          <a:ln>
            <a:noFill/>
          </a:ln>
        </p:spPr>
      </p:pic>
      <p:sp>
        <p:nvSpPr>
          <p:cNvPr id="8" name="Google Shape;172;p5"/>
          <p:cNvSpPr/>
          <p:nvPr/>
        </p:nvSpPr>
        <p:spPr>
          <a:xfrm>
            <a:off x="367466" y="1685495"/>
            <a:ext cx="1115306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342900" indent="-342900" algn="just" rtl="1">
              <a:buFont typeface="Wingdings" pitchFamily="2" charset="2"/>
              <a:buChar char="§"/>
            </a:pPr>
            <a:r>
              <a:rPr lang="ar-EG" sz="2400" b="1" dirty="0" smtClean="0"/>
              <a:t>تنقسم الحقوق إلى حقوق سياسية وحقوق مدنية، وتنقسم الحقوق المدنية إما إلى حقوق عامة وإما إلى حقوق خاصة، وتنقسم الحقوق الخاصة إلى حقوق الأسرة أو حقوق مالية، والحقوق المالية تنقسم إلى حقوق عينية وحقوق شخصية وحقوق معنوية، وفيما يلي بيان تفصيل ذلك على النحو التالي</a:t>
            </a:r>
            <a:r>
              <a:rPr lang="ar-EG" sz="2400" b="1" dirty="0" smtClean="0">
                <a:effectLst>
                  <a:outerShdw blurRad="38100" dist="38100" dir="2700000" algn="tl">
                    <a:srgbClr val="000000">
                      <a:alpha val="43137"/>
                    </a:srgbClr>
                  </a:outerShdw>
                </a:effectLst>
              </a:rPr>
              <a:t>: </a:t>
            </a:r>
          </a:p>
          <a:p>
            <a:pPr algn="just" rtl="1"/>
            <a:r>
              <a:rPr lang="ar-EG" sz="2400" b="1" dirty="0" smtClean="0">
                <a:solidFill>
                  <a:srgbClr val="FF0000"/>
                </a:solidFill>
                <a:effectLst>
                  <a:outerShdw blurRad="38100" dist="38100" dir="2700000" algn="tl">
                    <a:srgbClr val="000000">
                      <a:alpha val="43137"/>
                    </a:srgbClr>
                  </a:outerShdw>
                </a:effectLst>
              </a:rPr>
              <a:t>أولاً:  </a:t>
            </a:r>
            <a:r>
              <a:rPr lang="ar-EG" sz="2400" b="1" dirty="0" smtClean="0">
                <a:solidFill>
                  <a:srgbClr val="FF0000"/>
                </a:solidFill>
              </a:rPr>
              <a:t>الحقوق السياسية:</a:t>
            </a:r>
          </a:p>
          <a:p>
            <a:pPr marL="342900" indent="-342900" algn="just" rtl="1">
              <a:buFont typeface="Wingdings" pitchFamily="2" charset="2"/>
              <a:buChar char="§"/>
            </a:pPr>
            <a:r>
              <a:rPr lang="ar-EG" sz="2400" b="1" dirty="0" smtClean="0"/>
              <a:t>وهي الحقوق التي يقررها القانون للشخص باعتباره منتمياً إلى دولة معينة، وتخول له المساهمة في حكم هذه الدولة وإدارة شئونها</a:t>
            </a:r>
            <a:r>
              <a:rPr lang="ar-EG" sz="2400" dirty="0" smtClean="0"/>
              <a:t>. ومثالها حق الإنتخاب والحق في الترشح للمجالس النيابية، وإبداء الرأي في الاستفتاء.</a:t>
            </a:r>
            <a:r>
              <a:rPr lang="ar-EG" sz="2400" dirty="0"/>
              <a:t> </a:t>
            </a:r>
            <a:r>
              <a:rPr lang="ar-EG" sz="2400" b="1" u="sng" dirty="0" smtClean="0"/>
              <a:t>وتتسم هذه الحقوق بما يلي:</a:t>
            </a:r>
          </a:p>
          <a:p>
            <a:pPr algn="just" rtl="1"/>
            <a:r>
              <a:rPr lang="ar-EG" sz="2400" b="1" dirty="0" smtClean="0"/>
              <a:t>1- </a:t>
            </a:r>
            <a:r>
              <a:rPr lang="ar-EG" sz="2400" dirty="0" smtClean="0"/>
              <a:t>لاتثبت هذه الحقوق إلا للمواطنين فقط دون الأجانب.</a:t>
            </a:r>
          </a:p>
          <a:p>
            <a:pPr algn="just" rtl="1"/>
            <a:r>
              <a:rPr lang="ar-EG" sz="2400" dirty="0" smtClean="0"/>
              <a:t>2- تدخل دراسة هذه الحقوق في نطاق دراسة القانون العام وعلى الأخص في نطاق القانون الإداري والدستوري.</a:t>
            </a:r>
          </a:p>
          <a:p>
            <a:pPr algn="just" rtl="1"/>
            <a:r>
              <a:rPr lang="ar-EG" sz="2400" dirty="0" smtClean="0"/>
              <a:t>3- تتقرر هذه الحقوق لجميع الأفراد القاطنين في الدولة بصفة أصلية.</a:t>
            </a:r>
          </a:p>
          <a:p>
            <a:pPr algn="just" rtl="1"/>
            <a:r>
              <a:rPr lang="ar-EG" sz="2400" dirty="0" smtClean="0"/>
              <a:t>4- تعتبر هذه الحقوق أقرب إلى الواجب الوطني منه إلى الحق.</a:t>
            </a:r>
            <a:endParaRPr lang="ar-EG" sz="2400" dirty="0"/>
          </a:p>
        </p:txBody>
      </p:sp>
      <p:pic>
        <p:nvPicPr>
          <p:cNvPr id="9" name="Google Shape;179;p5"/>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10" name="Google Shape;180;p5"/>
          <p:cNvPicPr preferRelativeResize="0"/>
          <p:nvPr/>
        </p:nvPicPr>
        <p:blipFill rotWithShape="1">
          <a:blip r:embed="rId4">
            <a:alphaModFix/>
          </a:blip>
          <a:srcRect/>
          <a:stretch/>
        </p:blipFill>
        <p:spPr>
          <a:xfrm>
            <a:off x="9505821" y="248508"/>
            <a:ext cx="2318713" cy="1166001"/>
          </a:xfrm>
          <a:prstGeom prst="rect">
            <a:avLst/>
          </a:prstGeom>
          <a:noFill/>
          <a:ln>
            <a:noFill/>
          </a:ln>
        </p:spPr>
      </p:pic>
      <p:pic>
        <p:nvPicPr>
          <p:cNvPr id="6146"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5.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92150" y="116633"/>
            <a:ext cx="1893639" cy="146882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5788841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idx="2"/>
          </p:nvPr>
        </p:nvSpPr>
        <p:spPr/>
      </p:sp>
      <p:sp>
        <p:nvSpPr>
          <p:cNvPr id="3" name="Google Shape;171;p5"/>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8E5A6D"/>
              </a:solidFill>
              <a:latin typeface="Calibri"/>
              <a:ea typeface="Calibri"/>
              <a:cs typeface="Calibri"/>
              <a:sym typeface="Calibri"/>
            </a:endParaRPr>
          </a:p>
        </p:txBody>
      </p:sp>
      <p:sp>
        <p:nvSpPr>
          <p:cNvPr id="4" name="Google Shape;173;p5"/>
          <p:cNvSpPr txBox="1"/>
          <p:nvPr/>
        </p:nvSpPr>
        <p:spPr>
          <a:xfrm>
            <a:off x="3694663" y="674378"/>
            <a:ext cx="5846248" cy="523180"/>
          </a:xfrm>
          <a:prstGeom prst="rect">
            <a:avLst/>
          </a:prstGeom>
          <a:noFill/>
          <a:ln>
            <a:noFill/>
          </a:ln>
        </p:spPr>
        <p:txBody>
          <a:bodyPr spcFirstLastPara="1" wrap="square" lIns="91425" tIns="45700" rIns="91425" bIns="45700" anchor="t" anchorCtr="0">
            <a:spAutoFit/>
          </a:bodyPr>
          <a:lstStyle/>
          <a:p>
            <a:pPr lvl="0" algn="ctr"/>
            <a:r>
              <a:rPr lang="ar-EG" sz="2800" dirty="0" smtClean="0">
                <a:solidFill>
                  <a:schemeClr val="lt1"/>
                </a:solidFill>
                <a:latin typeface="Tajawal Medium"/>
                <a:cs typeface="Sultan bold" pitchFamily="2" charset="-78"/>
                <a:sym typeface="Tajawal Medium"/>
              </a:rPr>
              <a:t>2- أنواع الحقوق:</a:t>
            </a:r>
            <a:endParaRPr dirty="0">
              <a:cs typeface="Sultan bold" pitchFamily="2" charset="-78"/>
            </a:endParaRPr>
          </a:p>
        </p:txBody>
      </p:sp>
      <p:sp>
        <p:nvSpPr>
          <p:cNvPr id="5" name="Google Shape;174;p5"/>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5400" b="1" dirty="0" smtClean="0">
                <a:solidFill>
                  <a:schemeClr val="lt1"/>
                </a:solidFill>
                <a:latin typeface="Tajawal Medium"/>
                <a:ea typeface="Tajawal Medium"/>
                <a:cs typeface="Tajawal Medium"/>
                <a:sym typeface="Tajawal Medium"/>
              </a:rPr>
              <a:t>09</a:t>
            </a:r>
            <a:endParaRPr sz="5400" dirty="0">
              <a:solidFill>
                <a:schemeClr val="lt1"/>
              </a:solidFill>
              <a:latin typeface="Calibri"/>
              <a:ea typeface="Calibri"/>
              <a:cs typeface="Calibri"/>
              <a:sym typeface="Calibri"/>
            </a:endParaRPr>
          </a:p>
        </p:txBody>
      </p:sp>
      <p:sp>
        <p:nvSpPr>
          <p:cNvPr id="6" name="Google Shape;175;p5"/>
          <p:cNvSpPr txBox="1"/>
          <p:nvPr/>
        </p:nvSpPr>
        <p:spPr>
          <a:xfrm>
            <a:off x="556249" y="267432"/>
            <a:ext cx="1215674" cy="3692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18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pic>
        <p:nvPicPr>
          <p:cNvPr id="7" name="Google Shape;178;p5"/>
          <p:cNvPicPr preferRelativeResize="0"/>
          <p:nvPr/>
        </p:nvPicPr>
        <p:blipFill rotWithShape="1">
          <a:blip r:embed="rId2">
            <a:alphaModFix/>
          </a:blip>
          <a:srcRect/>
          <a:stretch/>
        </p:blipFill>
        <p:spPr>
          <a:xfrm>
            <a:off x="280308" y="6043914"/>
            <a:ext cx="2167470" cy="591661"/>
          </a:xfrm>
          <a:prstGeom prst="rect">
            <a:avLst/>
          </a:prstGeom>
          <a:noFill/>
          <a:ln>
            <a:noFill/>
          </a:ln>
        </p:spPr>
      </p:pic>
      <p:sp>
        <p:nvSpPr>
          <p:cNvPr id="8" name="Google Shape;172;p5"/>
          <p:cNvSpPr/>
          <p:nvPr/>
        </p:nvSpPr>
        <p:spPr>
          <a:xfrm>
            <a:off x="367466" y="1685495"/>
            <a:ext cx="1115306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just" rtl="1"/>
            <a:r>
              <a:rPr lang="ar-EG" sz="2400" b="1" dirty="0" smtClean="0">
                <a:solidFill>
                  <a:srgbClr val="FF0000"/>
                </a:solidFill>
                <a:effectLst>
                  <a:outerShdw blurRad="38100" dist="38100" dir="2700000" algn="tl">
                    <a:srgbClr val="000000">
                      <a:alpha val="43137"/>
                    </a:srgbClr>
                  </a:outerShdw>
                </a:effectLst>
              </a:rPr>
              <a:t>أولاً:  </a:t>
            </a:r>
            <a:r>
              <a:rPr lang="ar-EG" sz="2400" b="1" dirty="0" smtClean="0">
                <a:solidFill>
                  <a:srgbClr val="FF0000"/>
                </a:solidFill>
              </a:rPr>
              <a:t>الحقوق المدنية:</a:t>
            </a:r>
          </a:p>
          <a:p>
            <a:pPr marL="342900" indent="-342900" algn="just" rtl="1">
              <a:buFont typeface="Wingdings" pitchFamily="2" charset="2"/>
              <a:buChar char="§"/>
            </a:pPr>
            <a:r>
              <a:rPr lang="ar-EG" sz="2400" b="1" dirty="0" smtClean="0"/>
              <a:t>وهي الحقوق التي تثبت للفرد خارج النطاق السياسي، ويستوي في ذلك أن يكون وطنياً أو أجنبياً حيث تثبت لجميع الأفراد بصرف النظر عن جنسيتهم</a:t>
            </a:r>
            <a:r>
              <a:rPr lang="ar-EG" sz="2400" dirty="0" smtClean="0"/>
              <a:t>. ومثالها الحق في الحياة وحرية التعاقد. </a:t>
            </a:r>
            <a:r>
              <a:rPr lang="ar-EG" sz="2400" b="1" u="sng" dirty="0" smtClean="0"/>
              <a:t>وتنقسم هذه الحقوق إلى الحقوق العامة والحقوق الخاصة على النحو التالي:</a:t>
            </a:r>
          </a:p>
          <a:p>
            <a:pPr algn="just" rtl="1"/>
            <a:r>
              <a:rPr lang="ar-EG" sz="2400" b="1" u="sng" dirty="0" smtClean="0"/>
              <a:t>النوع الأول: الحقوق العامة: </a:t>
            </a:r>
          </a:p>
          <a:p>
            <a:pPr marL="342900" indent="-342900" algn="just" rtl="1">
              <a:buFontTx/>
              <a:buChar char="-"/>
            </a:pPr>
            <a:r>
              <a:rPr lang="ar-EG" sz="2400" b="1" u="sng" dirty="0" smtClean="0"/>
              <a:t>وهي الحقوق التي تتقرر للشخص بصفته إنساناً ولذلك يطلق عليها الحقوق اللصيقة بالشخصية أو الحقوق الشخصية. </a:t>
            </a:r>
            <a:r>
              <a:rPr lang="ar-EG" sz="2400" dirty="0" smtClean="0"/>
              <a:t>ويعتبر القانون هو المصدر الرئيس لهذه الحقوق ومن أمثلتها حق الفرد في سلامة جسده، وحق الفرد في حماية شرفه وخصوصيته، كما يدخل فيها الحريات الشخصية مثل حرية التنقل والتملك وحرية الاقامة وغيرها من الحريات. </a:t>
            </a:r>
            <a:r>
              <a:rPr lang="ar-EG" sz="2400" b="1" dirty="0" smtClean="0"/>
              <a:t>ومن أهم خصائص هذه الحقوق نذكر ما يلي:</a:t>
            </a:r>
          </a:p>
          <a:p>
            <a:pPr algn="just" rtl="1"/>
            <a:r>
              <a:rPr lang="ar-EG" sz="2400" dirty="0" smtClean="0"/>
              <a:t>1- عدم قابلية الحقوق العامة أو الحقوق اللصيقة بالشخصية للسقوط أو الاكتساب بالتقادم.</a:t>
            </a:r>
          </a:p>
          <a:p>
            <a:pPr algn="just" rtl="1"/>
            <a:r>
              <a:rPr lang="ar-EG" sz="2400" dirty="0" smtClean="0"/>
              <a:t>2- عدم </a:t>
            </a:r>
            <a:r>
              <a:rPr lang="ar-EG" sz="2400" dirty="0"/>
              <a:t>قابلية الحقوق العامة أو الحقوق اللصيقة بالشخصية </a:t>
            </a:r>
            <a:r>
              <a:rPr lang="ar-EG" sz="2400" dirty="0" smtClean="0"/>
              <a:t>للتنازل عنها او التصرف فيها.</a:t>
            </a:r>
            <a:endParaRPr lang="ar-EG" sz="2400" dirty="0"/>
          </a:p>
        </p:txBody>
      </p:sp>
      <p:pic>
        <p:nvPicPr>
          <p:cNvPr id="9" name="Google Shape;179;p5"/>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10" name="Google Shape;180;p5"/>
          <p:cNvPicPr preferRelativeResize="0"/>
          <p:nvPr/>
        </p:nvPicPr>
        <p:blipFill rotWithShape="1">
          <a:blip r:embed="rId4">
            <a:alphaModFix/>
          </a:blip>
          <a:srcRect/>
          <a:stretch/>
        </p:blipFill>
        <p:spPr>
          <a:xfrm>
            <a:off x="9505821" y="248508"/>
            <a:ext cx="2318713" cy="1166001"/>
          </a:xfrm>
          <a:prstGeom prst="rect">
            <a:avLst/>
          </a:prstGeom>
          <a:noFill/>
          <a:ln>
            <a:noFill/>
          </a:ln>
        </p:spPr>
      </p:pic>
      <p:pic>
        <p:nvPicPr>
          <p:cNvPr id="6146"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5.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92150" y="116633"/>
            <a:ext cx="1893639" cy="146882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5323059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idx="2"/>
          </p:nvPr>
        </p:nvSpPr>
        <p:spPr/>
      </p:sp>
      <p:sp>
        <p:nvSpPr>
          <p:cNvPr id="3" name="Google Shape;171;p5"/>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8E5A6D"/>
              </a:solidFill>
              <a:latin typeface="Calibri"/>
              <a:ea typeface="Calibri"/>
              <a:cs typeface="Calibri"/>
              <a:sym typeface="Calibri"/>
            </a:endParaRPr>
          </a:p>
        </p:txBody>
      </p:sp>
      <p:sp>
        <p:nvSpPr>
          <p:cNvPr id="4" name="Google Shape;173;p5"/>
          <p:cNvSpPr txBox="1"/>
          <p:nvPr/>
        </p:nvSpPr>
        <p:spPr>
          <a:xfrm>
            <a:off x="3694663" y="674378"/>
            <a:ext cx="5846248" cy="523180"/>
          </a:xfrm>
          <a:prstGeom prst="rect">
            <a:avLst/>
          </a:prstGeom>
          <a:noFill/>
          <a:ln>
            <a:noFill/>
          </a:ln>
        </p:spPr>
        <p:txBody>
          <a:bodyPr spcFirstLastPara="1" wrap="square" lIns="91425" tIns="45700" rIns="91425" bIns="45700" anchor="t" anchorCtr="0">
            <a:spAutoFit/>
          </a:bodyPr>
          <a:lstStyle/>
          <a:p>
            <a:pPr lvl="0" algn="ctr"/>
            <a:r>
              <a:rPr lang="ar-EG" sz="2800" dirty="0" smtClean="0">
                <a:solidFill>
                  <a:schemeClr val="lt1"/>
                </a:solidFill>
                <a:latin typeface="Tajawal Medium"/>
                <a:cs typeface="Sultan bold" pitchFamily="2" charset="-78"/>
                <a:sym typeface="Tajawal Medium"/>
              </a:rPr>
              <a:t>2- أنواع الحقوق:</a:t>
            </a:r>
            <a:endParaRPr dirty="0">
              <a:cs typeface="Sultan bold" pitchFamily="2" charset="-78"/>
            </a:endParaRPr>
          </a:p>
        </p:txBody>
      </p:sp>
      <p:sp>
        <p:nvSpPr>
          <p:cNvPr id="5" name="Google Shape;174;p5"/>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5400" b="1" dirty="0" smtClean="0">
                <a:solidFill>
                  <a:schemeClr val="lt1"/>
                </a:solidFill>
                <a:latin typeface="Tajawal Medium"/>
                <a:ea typeface="Tajawal Medium"/>
                <a:cs typeface="Tajawal Medium"/>
                <a:sym typeface="Tajawal Medium"/>
              </a:rPr>
              <a:t>09</a:t>
            </a:r>
            <a:endParaRPr sz="5400" dirty="0">
              <a:solidFill>
                <a:schemeClr val="lt1"/>
              </a:solidFill>
              <a:latin typeface="Calibri"/>
              <a:ea typeface="Calibri"/>
              <a:cs typeface="Calibri"/>
              <a:sym typeface="Calibri"/>
            </a:endParaRPr>
          </a:p>
        </p:txBody>
      </p:sp>
      <p:sp>
        <p:nvSpPr>
          <p:cNvPr id="6" name="Google Shape;175;p5"/>
          <p:cNvSpPr txBox="1"/>
          <p:nvPr/>
        </p:nvSpPr>
        <p:spPr>
          <a:xfrm>
            <a:off x="556249" y="267432"/>
            <a:ext cx="1215674" cy="3692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18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pic>
        <p:nvPicPr>
          <p:cNvPr id="7" name="Google Shape;178;p5"/>
          <p:cNvPicPr preferRelativeResize="0"/>
          <p:nvPr/>
        </p:nvPicPr>
        <p:blipFill rotWithShape="1">
          <a:blip r:embed="rId2">
            <a:alphaModFix/>
          </a:blip>
          <a:srcRect/>
          <a:stretch/>
        </p:blipFill>
        <p:spPr>
          <a:xfrm>
            <a:off x="280308" y="6043914"/>
            <a:ext cx="2167470" cy="591661"/>
          </a:xfrm>
          <a:prstGeom prst="rect">
            <a:avLst/>
          </a:prstGeom>
          <a:noFill/>
          <a:ln>
            <a:noFill/>
          </a:ln>
        </p:spPr>
      </p:pic>
      <p:sp>
        <p:nvSpPr>
          <p:cNvPr id="8" name="Google Shape;172;p5"/>
          <p:cNvSpPr/>
          <p:nvPr/>
        </p:nvSpPr>
        <p:spPr>
          <a:xfrm>
            <a:off x="367466" y="1685495"/>
            <a:ext cx="1115306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just" rtl="1"/>
            <a:r>
              <a:rPr lang="ar-EG" sz="2400" dirty="0" smtClean="0"/>
              <a:t>3- الحقوق </a:t>
            </a:r>
            <a:r>
              <a:rPr lang="ar-EG" sz="2400" dirty="0"/>
              <a:t>العامة أو الحقوق اللصيقة بالشخصية </a:t>
            </a:r>
            <a:r>
              <a:rPr lang="ar-EG" sz="2400" dirty="0" smtClean="0"/>
              <a:t>حقوق غير مالية.</a:t>
            </a:r>
          </a:p>
          <a:p>
            <a:pPr algn="just" rtl="1"/>
            <a:r>
              <a:rPr lang="ar-EG" sz="2400" dirty="0" smtClean="0"/>
              <a:t>4- الحقوق العامة أو الحقوق اللصيقة بالشخصية لاتنتقل بالإرث.</a:t>
            </a:r>
          </a:p>
          <a:p>
            <a:pPr algn="just" rtl="1"/>
            <a:r>
              <a:rPr lang="ar-EG" sz="2400" b="1" u="sng" dirty="0"/>
              <a:t>النوع </a:t>
            </a:r>
            <a:r>
              <a:rPr lang="ar-EG" sz="2400" b="1" u="sng" dirty="0" smtClean="0"/>
              <a:t>الثاني: </a:t>
            </a:r>
            <a:r>
              <a:rPr lang="ar-EG" sz="2400" b="1" u="sng" dirty="0"/>
              <a:t>الحقوق </a:t>
            </a:r>
            <a:r>
              <a:rPr lang="ar-EG" sz="2400" b="1" u="sng" dirty="0" smtClean="0"/>
              <a:t>الخاصة: </a:t>
            </a:r>
          </a:p>
          <a:p>
            <a:pPr marL="342900" indent="-342900" algn="just" rtl="1">
              <a:buFontTx/>
              <a:buChar char="-"/>
            </a:pPr>
            <a:r>
              <a:rPr lang="ar-EG" sz="2400" b="1" u="sng" dirty="0" smtClean="0"/>
              <a:t>وهي الحقوق التي تقررها فروع القانون الخاص للشخص مثل القانون المدني والقانون التجاري أو قانون الأحوال الشخصية أو هي التي لاتثبت إلا لمن توافر فيه بمقتضى القانوةن سبباً لكسبها، مثل حق الملكية والحق في الطلاق. وتنقسم هذه الحقوق إلى حقوق الأسرة والحقوق المالية، وذلك كالآتي:</a:t>
            </a:r>
          </a:p>
          <a:p>
            <a:pPr algn="just" rtl="1"/>
            <a:r>
              <a:rPr lang="ar-EG" sz="2400" b="1" u="sng" dirty="0" smtClean="0"/>
              <a:t>1- حقوق الأسرة:</a:t>
            </a:r>
          </a:p>
          <a:p>
            <a:pPr marL="342900" indent="-342900" algn="just" rtl="1">
              <a:buFontTx/>
              <a:buChar char="-"/>
            </a:pPr>
            <a:r>
              <a:rPr lang="ar-EG" sz="2400" dirty="0" smtClean="0"/>
              <a:t>وهي الحقوق التي تثبت للشخص بصفته عضواً في أسرة معينة على أساس قرابة النسب أو المصاهرة، فمعيار التمييز فيها هو معيار العائلة أو الأسرة. ومثال ذلك حق الزوج في الطاعة، وتأديب الزوجة والأولاد، وحق الزوجة على زوجها في الإنفاق عليها، وحقوق الإبن على أبيه في النفقة، والحق في الإرث. </a:t>
            </a:r>
            <a:endParaRPr lang="ar-EG" sz="2400" dirty="0"/>
          </a:p>
        </p:txBody>
      </p:sp>
      <p:pic>
        <p:nvPicPr>
          <p:cNvPr id="9" name="Google Shape;179;p5"/>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10" name="Google Shape;180;p5"/>
          <p:cNvPicPr preferRelativeResize="0"/>
          <p:nvPr/>
        </p:nvPicPr>
        <p:blipFill rotWithShape="1">
          <a:blip r:embed="rId4">
            <a:alphaModFix/>
          </a:blip>
          <a:srcRect/>
          <a:stretch/>
        </p:blipFill>
        <p:spPr>
          <a:xfrm>
            <a:off x="9505821" y="248508"/>
            <a:ext cx="2318713" cy="1166001"/>
          </a:xfrm>
          <a:prstGeom prst="rect">
            <a:avLst/>
          </a:prstGeom>
          <a:noFill/>
          <a:ln>
            <a:noFill/>
          </a:ln>
        </p:spPr>
      </p:pic>
      <p:pic>
        <p:nvPicPr>
          <p:cNvPr id="6146"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5.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92150" y="116633"/>
            <a:ext cx="1893639" cy="146882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21220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idx="2"/>
          </p:nvPr>
        </p:nvSpPr>
        <p:spPr/>
      </p:sp>
      <p:sp>
        <p:nvSpPr>
          <p:cNvPr id="3" name="Google Shape;171;p5"/>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8E5A6D"/>
              </a:solidFill>
              <a:latin typeface="Calibri"/>
              <a:ea typeface="Calibri"/>
              <a:cs typeface="Calibri"/>
              <a:sym typeface="Calibri"/>
            </a:endParaRPr>
          </a:p>
        </p:txBody>
      </p:sp>
      <p:sp>
        <p:nvSpPr>
          <p:cNvPr id="4" name="Google Shape;173;p5"/>
          <p:cNvSpPr txBox="1"/>
          <p:nvPr/>
        </p:nvSpPr>
        <p:spPr>
          <a:xfrm>
            <a:off x="3694663" y="674378"/>
            <a:ext cx="5846248" cy="523180"/>
          </a:xfrm>
          <a:prstGeom prst="rect">
            <a:avLst/>
          </a:prstGeom>
          <a:noFill/>
          <a:ln>
            <a:noFill/>
          </a:ln>
        </p:spPr>
        <p:txBody>
          <a:bodyPr spcFirstLastPara="1" wrap="square" lIns="91425" tIns="45700" rIns="91425" bIns="45700" anchor="t" anchorCtr="0">
            <a:spAutoFit/>
          </a:bodyPr>
          <a:lstStyle/>
          <a:p>
            <a:pPr lvl="0" algn="ctr"/>
            <a:r>
              <a:rPr lang="ar-EG" sz="2800" dirty="0" smtClean="0">
                <a:solidFill>
                  <a:schemeClr val="lt1"/>
                </a:solidFill>
                <a:latin typeface="Tajawal Medium"/>
                <a:cs typeface="Sultan bold" pitchFamily="2" charset="-78"/>
                <a:sym typeface="Tajawal Medium"/>
              </a:rPr>
              <a:t>2- أنواع الحقوق:</a:t>
            </a:r>
            <a:endParaRPr dirty="0">
              <a:cs typeface="Sultan bold" pitchFamily="2" charset="-78"/>
            </a:endParaRPr>
          </a:p>
        </p:txBody>
      </p:sp>
      <p:sp>
        <p:nvSpPr>
          <p:cNvPr id="5" name="Google Shape;174;p5"/>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5400" b="1" dirty="0" smtClean="0">
                <a:solidFill>
                  <a:schemeClr val="lt1"/>
                </a:solidFill>
                <a:latin typeface="Tajawal Medium"/>
                <a:ea typeface="Tajawal Medium"/>
                <a:cs typeface="Tajawal Medium"/>
                <a:sym typeface="Tajawal Medium"/>
              </a:rPr>
              <a:t>09</a:t>
            </a:r>
            <a:endParaRPr sz="5400" dirty="0">
              <a:solidFill>
                <a:schemeClr val="lt1"/>
              </a:solidFill>
              <a:latin typeface="Calibri"/>
              <a:ea typeface="Calibri"/>
              <a:cs typeface="Calibri"/>
              <a:sym typeface="Calibri"/>
            </a:endParaRPr>
          </a:p>
        </p:txBody>
      </p:sp>
      <p:sp>
        <p:nvSpPr>
          <p:cNvPr id="6" name="Google Shape;175;p5"/>
          <p:cNvSpPr txBox="1"/>
          <p:nvPr/>
        </p:nvSpPr>
        <p:spPr>
          <a:xfrm>
            <a:off x="556249" y="267432"/>
            <a:ext cx="1215674" cy="3692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18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pic>
        <p:nvPicPr>
          <p:cNvPr id="7" name="Google Shape;178;p5"/>
          <p:cNvPicPr preferRelativeResize="0"/>
          <p:nvPr/>
        </p:nvPicPr>
        <p:blipFill rotWithShape="1">
          <a:blip r:embed="rId2">
            <a:alphaModFix/>
          </a:blip>
          <a:srcRect/>
          <a:stretch/>
        </p:blipFill>
        <p:spPr>
          <a:xfrm>
            <a:off x="280308" y="6043914"/>
            <a:ext cx="2167470" cy="591661"/>
          </a:xfrm>
          <a:prstGeom prst="rect">
            <a:avLst/>
          </a:prstGeom>
          <a:noFill/>
          <a:ln>
            <a:noFill/>
          </a:ln>
        </p:spPr>
      </p:pic>
      <p:sp>
        <p:nvSpPr>
          <p:cNvPr id="8" name="Google Shape;172;p5"/>
          <p:cNvSpPr/>
          <p:nvPr/>
        </p:nvSpPr>
        <p:spPr>
          <a:xfrm>
            <a:off x="367466" y="1685495"/>
            <a:ext cx="1115306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342900" indent="-342900" algn="just" rtl="1">
              <a:buFontTx/>
              <a:buChar char="-"/>
            </a:pPr>
            <a:r>
              <a:rPr lang="ar-EG" sz="2400" b="1" u="sng" dirty="0"/>
              <a:t>ومن أهم خصائص </a:t>
            </a:r>
            <a:r>
              <a:rPr lang="ar-EG" sz="2400" b="1" u="sng" dirty="0" smtClean="0"/>
              <a:t>حقوق الأسرة ما يلي:</a:t>
            </a:r>
          </a:p>
          <a:p>
            <a:pPr algn="just" rtl="1"/>
            <a:r>
              <a:rPr lang="ar-EG" sz="2400" dirty="0" smtClean="0"/>
              <a:t>1- يغلب على هذه الحقوق أنها حقوق غير مالية والقليل منها هو حقوق مالية كالحق في النفقة والحق في الإرث، وهذه الحقوق لها طابع أدبي يرجع إلى رابطة القرابة التي تجمع بين اعضاء الأسرة.</a:t>
            </a:r>
          </a:p>
          <a:p>
            <a:pPr algn="just" rtl="1"/>
            <a:r>
              <a:rPr lang="ar-EG" sz="2400" dirty="0" smtClean="0"/>
              <a:t>2- تتميز هذه الحقو ق بأن لها طابع خاص؛ حيث أنها لاتمنح لأصحابها لتحقيق مصلحة شخصية لهم ولكنها تمنح لتحقيق مصلحة الأسرة بصفة عامة باعتبارها الخلية الأساسية للبنيان الاجتماعي.</a:t>
            </a:r>
          </a:p>
          <a:p>
            <a:pPr algn="just" rtl="1"/>
            <a:r>
              <a:rPr lang="ar-EG" sz="2400" b="1" u="sng" dirty="0" smtClean="0"/>
              <a:t>2- الحقوق المالية:</a:t>
            </a:r>
          </a:p>
          <a:p>
            <a:pPr algn="just" rtl="1"/>
            <a:r>
              <a:rPr lang="ar-EG" sz="2400" dirty="0" smtClean="0"/>
              <a:t>-</a:t>
            </a:r>
            <a:r>
              <a:rPr lang="ar-EG" sz="2400" b="1" u="sng" dirty="0" smtClean="0"/>
              <a:t> وهي الحقوق التي يكون محلها قابلاً للتقويم بالنقود، </a:t>
            </a:r>
            <a:r>
              <a:rPr lang="ar-EG" sz="2400" dirty="0" smtClean="0"/>
              <a:t>وقد يرد على شئ معين فيسمى حينئذ حقاً عينياً ومثاله حق الملكية الذي يكون محله منزلاً معيناً، كما قد ترد هذه الحقوق على عمل لاأو إمتناع عن عمل يلتزم به أحد أطراف العلاقة القانونية في مواجهة الآخر، فينشأ ما يسمى بالحق الشخصي، وقد ترد هذه الحقوق على نتاج ذهن الإنسان وفكره، فينشأ ما يسمى بالحقوق الذهنية أو المعنوية. </a:t>
            </a:r>
            <a:r>
              <a:rPr lang="ar-EG" sz="2400" b="1" dirty="0" smtClean="0"/>
              <a:t>وعلى ضوء ذلك تنقسم هذه الحقوق لما يلي:</a:t>
            </a:r>
            <a:endParaRPr lang="ar-EG" sz="2400" b="1" dirty="0"/>
          </a:p>
          <a:p>
            <a:pPr algn="just" rtl="1"/>
            <a:endParaRPr lang="ar-EG" sz="2400" dirty="0"/>
          </a:p>
        </p:txBody>
      </p:sp>
      <p:pic>
        <p:nvPicPr>
          <p:cNvPr id="9" name="Google Shape;179;p5"/>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10" name="Google Shape;180;p5"/>
          <p:cNvPicPr preferRelativeResize="0"/>
          <p:nvPr/>
        </p:nvPicPr>
        <p:blipFill rotWithShape="1">
          <a:blip r:embed="rId4">
            <a:alphaModFix/>
          </a:blip>
          <a:srcRect/>
          <a:stretch/>
        </p:blipFill>
        <p:spPr>
          <a:xfrm>
            <a:off x="9505821" y="248508"/>
            <a:ext cx="2318713" cy="1166001"/>
          </a:xfrm>
          <a:prstGeom prst="rect">
            <a:avLst/>
          </a:prstGeom>
          <a:noFill/>
          <a:ln>
            <a:noFill/>
          </a:ln>
        </p:spPr>
      </p:pic>
      <p:pic>
        <p:nvPicPr>
          <p:cNvPr id="6146"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5.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92150" y="116633"/>
            <a:ext cx="1893639" cy="146882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6398273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idx="2"/>
          </p:nvPr>
        </p:nvSpPr>
        <p:spPr/>
      </p:sp>
      <p:sp>
        <p:nvSpPr>
          <p:cNvPr id="3" name="Google Shape;171;p5"/>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8E5A6D"/>
              </a:solidFill>
              <a:latin typeface="Calibri"/>
              <a:ea typeface="Calibri"/>
              <a:cs typeface="Calibri"/>
              <a:sym typeface="Calibri"/>
            </a:endParaRPr>
          </a:p>
        </p:txBody>
      </p:sp>
      <p:sp>
        <p:nvSpPr>
          <p:cNvPr id="4" name="Google Shape;173;p5"/>
          <p:cNvSpPr txBox="1"/>
          <p:nvPr/>
        </p:nvSpPr>
        <p:spPr>
          <a:xfrm>
            <a:off x="3694663" y="674378"/>
            <a:ext cx="5846248" cy="523180"/>
          </a:xfrm>
          <a:prstGeom prst="rect">
            <a:avLst/>
          </a:prstGeom>
          <a:noFill/>
          <a:ln>
            <a:noFill/>
          </a:ln>
        </p:spPr>
        <p:txBody>
          <a:bodyPr spcFirstLastPara="1" wrap="square" lIns="91425" tIns="45700" rIns="91425" bIns="45700" anchor="t" anchorCtr="0">
            <a:spAutoFit/>
          </a:bodyPr>
          <a:lstStyle/>
          <a:p>
            <a:pPr lvl="0" algn="ctr"/>
            <a:r>
              <a:rPr lang="ar-EG" sz="2800" dirty="0" smtClean="0">
                <a:solidFill>
                  <a:schemeClr val="lt1"/>
                </a:solidFill>
                <a:latin typeface="Tajawal Medium"/>
                <a:cs typeface="Sultan bold" pitchFamily="2" charset="-78"/>
                <a:sym typeface="Tajawal Medium"/>
              </a:rPr>
              <a:t>2- أنواع الحقوق:</a:t>
            </a:r>
            <a:endParaRPr dirty="0">
              <a:cs typeface="Sultan bold" pitchFamily="2" charset="-78"/>
            </a:endParaRPr>
          </a:p>
        </p:txBody>
      </p:sp>
      <p:sp>
        <p:nvSpPr>
          <p:cNvPr id="5" name="Google Shape;174;p5"/>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5400" b="1" dirty="0" smtClean="0">
                <a:solidFill>
                  <a:schemeClr val="lt1"/>
                </a:solidFill>
                <a:latin typeface="Tajawal Medium"/>
                <a:ea typeface="Tajawal Medium"/>
                <a:cs typeface="Tajawal Medium"/>
                <a:sym typeface="Tajawal Medium"/>
              </a:rPr>
              <a:t>09</a:t>
            </a:r>
            <a:endParaRPr sz="5400" dirty="0">
              <a:solidFill>
                <a:schemeClr val="lt1"/>
              </a:solidFill>
              <a:latin typeface="Calibri"/>
              <a:ea typeface="Calibri"/>
              <a:cs typeface="Calibri"/>
              <a:sym typeface="Calibri"/>
            </a:endParaRPr>
          </a:p>
        </p:txBody>
      </p:sp>
      <p:sp>
        <p:nvSpPr>
          <p:cNvPr id="6" name="Google Shape;175;p5"/>
          <p:cNvSpPr txBox="1"/>
          <p:nvPr/>
        </p:nvSpPr>
        <p:spPr>
          <a:xfrm>
            <a:off x="556249" y="267432"/>
            <a:ext cx="1215674" cy="3692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18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pic>
        <p:nvPicPr>
          <p:cNvPr id="7" name="Google Shape;178;p5"/>
          <p:cNvPicPr preferRelativeResize="0"/>
          <p:nvPr/>
        </p:nvPicPr>
        <p:blipFill rotWithShape="1">
          <a:blip r:embed="rId2">
            <a:alphaModFix/>
          </a:blip>
          <a:srcRect/>
          <a:stretch/>
        </p:blipFill>
        <p:spPr>
          <a:xfrm>
            <a:off x="280308" y="6043914"/>
            <a:ext cx="2167470" cy="591661"/>
          </a:xfrm>
          <a:prstGeom prst="rect">
            <a:avLst/>
          </a:prstGeom>
          <a:noFill/>
          <a:ln>
            <a:noFill/>
          </a:ln>
        </p:spPr>
      </p:pic>
      <p:sp>
        <p:nvSpPr>
          <p:cNvPr id="8" name="Google Shape;172;p5"/>
          <p:cNvSpPr/>
          <p:nvPr/>
        </p:nvSpPr>
        <p:spPr>
          <a:xfrm>
            <a:off x="367466" y="1685494"/>
            <a:ext cx="11153060" cy="4263785"/>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just" rtl="1"/>
            <a:r>
              <a:rPr lang="ar-EG" sz="2300" b="1" dirty="0" smtClean="0"/>
              <a:t>أولاً: الحقوق العينية:</a:t>
            </a:r>
          </a:p>
          <a:p>
            <a:pPr marL="342900" indent="-342900" algn="just" rtl="1">
              <a:buFontTx/>
              <a:buChar char="-"/>
            </a:pPr>
            <a:r>
              <a:rPr lang="ar-EG" sz="2300" b="1" u="sng" dirty="0" smtClean="0"/>
              <a:t>الحق العيني هو سلطة مباشرة لشخص على شئ مادي يستطيع بمقتضاها صاحب الحق من استعمال حقه مباشرة دون حاجة إلى وساطة شخص آخر بين صاحب الحق والشئ محل الحق. </a:t>
            </a:r>
            <a:r>
              <a:rPr lang="ar-EG" sz="2300" b="1" dirty="0" smtClean="0"/>
              <a:t>وتنقسم الحقوق العينية إلى حقوق عينية أصلية وحقوق عينية تبعية، وذلك كالآتي:</a:t>
            </a:r>
          </a:p>
          <a:p>
            <a:pPr algn="just" rtl="1"/>
            <a:r>
              <a:rPr lang="ar-EG" sz="2300" b="1" u="sng" dirty="0" smtClean="0"/>
              <a:t>1- الحقوق العينية الأصلية: </a:t>
            </a:r>
            <a:r>
              <a:rPr lang="ar-EG" sz="2300" dirty="0" smtClean="0"/>
              <a:t>وهي الحقوق التي تخول لصاحبها سلطة مباشرة على الشئ تمكنه من استعماله واستغلاله والتصرف فيه، وقد يكون لصاحب الحق كل هذه السلطات أو بعضها وفقاً لنوع الحق العيني الأصلي. ومن أمثلة هذه الحقوق حق الملكية والحقوق المتفرعة عنه مثل حق الانتفاع وحق الاستعمال وحق السكنى وحق الحكر وحقوق الارتفاق.</a:t>
            </a:r>
          </a:p>
          <a:p>
            <a:pPr algn="just" rtl="1"/>
            <a:r>
              <a:rPr lang="ar-EG" sz="2300" b="1" u="sng" dirty="0" smtClean="0"/>
              <a:t>2- </a:t>
            </a:r>
            <a:r>
              <a:rPr lang="ar-EG" sz="2300" b="1" u="sng" dirty="0"/>
              <a:t>الحقوق العينية </a:t>
            </a:r>
            <a:r>
              <a:rPr lang="ar-EG" sz="2300" b="1" u="sng" dirty="0" smtClean="0"/>
              <a:t>التبعية: </a:t>
            </a:r>
            <a:r>
              <a:rPr lang="ar-EG" sz="2300" dirty="0" smtClean="0"/>
              <a:t>وهي الحقوق التي لاتقوم مستقلة بذاتها، وإنما تنشأ ضماناً للوفاء بحق من الحقوق الشخصية، وللدائن بحسب الأصل ضمان عام يرد على جميع أموال مدينه، وإذا لم يكفي الضمان العام للوفاء بالدين، فاللدائن أن يحصل من مدينه على ضمان خاص. ومن امثلة هذه الحقوق حق الرهن الرسمي، والرهن الحيازي، وحق الاختصاص وحق الإمتياز.</a:t>
            </a:r>
            <a:endParaRPr lang="ar-EG" sz="2300" b="1" dirty="0"/>
          </a:p>
        </p:txBody>
      </p:sp>
      <p:pic>
        <p:nvPicPr>
          <p:cNvPr id="9" name="Google Shape;179;p5"/>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10" name="Google Shape;180;p5"/>
          <p:cNvPicPr preferRelativeResize="0"/>
          <p:nvPr/>
        </p:nvPicPr>
        <p:blipFill rotWithShape="1">
          <a:blip r:embed="rId4">
            <a:alphaModFix/>
          </a:blip>
          <a:srcRect/>
          <a:stretch/>
        </p:blipFill>
        <p:spPr>
          <a:xfrm>
            <a:off x="9505821" y="248508"/>
            <a:ext cx="2318713" cy="1166001"/>
          </a:xfrm>
          <a:prstGeom prst="rect">
            <a:avLst/>
          </a:prstGeom>
          <a:noFill/>
          <a:ln>
            <a:noFill/>
          </a:ln>
        </p:spPr>
      </p:pic>
      <p:pic>
        <p:nvPicPr>
          <p:cNvPr id="6146"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5.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92150" y="116633"/>
            <a:ext cx="1893639" cy="146882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144400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idx="2"/>
          </p:nvPr>
        </p:nvSpPr>
        <p:spPr/>
      </p:sp>
      <p:sp>
        <p:nvSpPr>
          <p:cNvPr id="3" name="Google Shape;171;p5"/>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8E5A6D"/>
              </a:solidFill>
              <a:latin typeface="Calibri"/>
              <a:ea typeface="Calibri"/>
              <a:cs typeface="Calibri"/>
              <a:sym typeface="Calibri"/>
            </a:endParaRPr>
          </a:p>
        </p:txBody>
      </p:sp>
      <p:sp>
        <p:nvSpPr>
          <p:cNvPr id="4" name="Google Shape;173;p5"/>
          <p:cNvSpPr txBox="1"/>
          <p:nvPr/>
        </p:nvSpPr>
        <p:spPr>
          <a:xfrm>
            <a:off x="3694663" y="674378"/>
            <a:ext cx="5846248" cy="523180"/>
          </a:xfrm>
          <a:prstGeom prst="rect">
            <a:avLst/>
          </a:prstGeom>
          <a:noFill/>
          <a:ln>
            <a:noFill/>
          </a:ln>
        </p:spPr>
        <p:txBody>
          <a:bodyPr spcFirstLastPara="1" wrap="square" lIns="91425" tIns="45700" rIns="91425" bIns="45700" anchor="t" anchorCtr="0">
            <a:spAutoFit/>
          </a:bodyPr>
          <a:lstStyle/>
          <a:p>
            <a:pPr lvl="0" algn="ctr"/>
            <a:r>
              <a:rPr lang="ar-EG" sz="2800" dirty="0" smtClean="0">
                <a:solidFill>
                  <a:schemeClr val="lt1"/>
                </a:solidFill>
                <a:latin typeface="Tajawal Medium"/>
                <a:cs typeface="Sultan bold" pitchFamily="2" charset="-78"/>
                <a:sym typeface="Tajawal Medium"/>
              </a:rPr>
              <a:t>2- أنواع الحقوق:</a:t>
            </a:r>
            <a:endParaRPr dirty="0">
              <a:cs typeface="Sultan bold" pitchFamily="2" charset="-78"/>
            </a:endParaRPr>
          </a:p>
        </p:txBody>
      </p:sp>
      <p:sp>
        <p:nvSpPr>
          <p:cNvPr id="5" name="Google Shape;174;p5"/>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5400" b="1" dirty="0" smtClean="0">
                <a:solidFill>
                  <a:schemeClr val="lt1"/>
                </a:solidFill>
                <a:latin typeface="Tajawal Medium"/>
                <a:ea typeface="Tajawal Medium"/>
                <a:cs typeface="Tajawal Medium"/>
                <a:sym typeface="Tajawal Medium"/>
              </a:rPr>
              <a:t>09</a:t>
            </a:r>
            <a:endParaRPr sz="5400" dirty="0">
              <a:solidFill>
                <a:schemeClr val="lt1"/>
              </a:solidFill>
              <a:latin typeface="Calibri"/>
              <a:ea typeface="Calibri"/>
              <a:cs typeface="Calibri"/>
              <a:sym typeface="Calibri"/>
            </a:endParaRPr>
          </a:p>
        </p:txBody>
      </p:sp>
      <p:sp>
        <p:nvSpPr>
          <p:cNvPr id="6" name="Google Shape;175;p5"/>
          <p:cNvSpPr txBox="1"/>
          <p:nvPr/>
        </p:nvSpPr>
        <p:spPr>
          <a:xfrm>
            <a:off x="556249" y="267432"/>
            <a:ext cx="1215674" cy="3692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18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pic>
        <p:nvPicPr>
          <p:cNvPr id="7" name="Google Shape;178;p5"/>
          <p:cNvPicPr preferRelativeResize="0"/>
          <p:nvPr/>
        </p:nvPicPr>
        <p:blipFill rotWithShape="1">
          <a:blip r:embed="rId2">
            <a:alphaModFix/>
          </a:blip>
          <a:srcRect/>
          <a:stretch/>
        </p:blipFill>
        <p:spPr>
          <a:xfrm>
            <a:off x="280308" y="6043914"/>
            <a:ext cx="2167470" cy="591661"/>
          </a:xfrm>
          <a:prstGeom prst="rect">
            <a:avLst/>
          </a:prstGeom>
          <a:noFill/>
          <a:ln>
            <a:noFill/>
          </a:ln>
        </p:spPr>
      </p:pic>
      <p:sp>
        <p:nvSpPr>
          <p:cNvPr id="8" name="Google Shape;172;p5"/>
          <p:cNvSpPr/>
          <p:nvPr/>
        </p:nvSpPr>
        <p:spPr>
          <a:xfrm>
            <a:off x="367466" y="1685494"/>
            <a:ext cx="11153060" cy="4263785"/>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just" rtl="1"/>
            <a:r>
              <a:rPr lang="ar-EG" sz="2300" b="1" dirty="0" smtClean="0"/>
              <a:t>ثانياً: الحقوق الشخصية:</a:t>
            </a:r>
          </a:p>
          <a:p>
            <a:pPr marL="342900" indent="-342900" algn="just" rtl="1">
              <a:buFontTx/>
              <a:buChar char="-"/>
            </a:pPr>
            <a:r>
              <a:rPr lang="ar-EG" sz="2300" b="1" u="sng" dirty="0" smtClean="0"/>
              <a:t>الحق الشخصي هو رابطة قانونية بين شخصين تخول أحدهما وهو الدائن أن يطالب المدين بأداء معين لمصلحته، هذا الأداء قد يكون قيام بعمل أو إمتناع عن عمل أو إعطاء شئ. </a:t>
            </a:r>
            <a:r>
              <a:rPr lang="ar-EG" sz="2300" b="1" dirty="0" smtClean="0"/>
              <a:t>وعلى ضوء ذلك تنقسم الحقوق الشخصية إلى عدة أنواع، وذلك كالآتي:</a:t>
            </a:r>
          </a:p>
          <a:p>
            <a:pPr algn="just" rtl="1"/>
            <a:r>
              <a:rPr lang="ar-EG" sz="2300" b="1" u="sng" dirty="0" smtClean="0"/>
              <a:t>1- الالتزام بعمل: </a:t>
            </a:r>
            <a:r>
              <a:rPr lang="ar-EG" sz="2300" dirty="0" smtClean="0"/>
              <a:t>وهو الإلتزام الذي يتعهد فيه المدين بأن يقوم بعمل إيجابي لمصلحة الدائن، كإلتزام المقاول ببناء منزل لشخص معين، وكإلتزام الممثل بالتمثيل في رواية معينة بمقتضى اتفاق بينه وبين مدير المسرح.</a:t>
            </a:r>
          </a:p>
          <a:p>
            <a:pPr algn="just" rtl="1"/>
            <a:r>
              <a:rPr lang="ar-EG" sz="2300" b="1" u="sng" dirty="0" smtClean="0"/>
              <a:t>2- الإلتزام بالإمتناع عن عمل: </a:t>
            </a:r>
            <a:r>
              <a:rPr lang="ar-EG" sz="2300" dirty="0" smtClean="0"/>
              <a:t>وهو الإلتزام الذي يتعهد فيه المدين بالإمتناع عن فعل شئ كان له أن يقوم به لولا تعهده بالإمتناع عنه مثال ذلك امتناع الممثل عن التمثيل لدى صاحب مسرح آخر إذا كان هناك اتفاق بينه وبين صاحب المسرح الذي يقوم بالتمثيل فيه يمنع من ذلك، وكإلتزام العامل بعدم العمل لدى صاحب عمل آخر.</a:t>
            </a:r>
          </a:p>
          <a:p>
            <a:pPr algn="just" rtl="1"/>
            <a:r>
              <a:rPr lang="ar-EG" sz="2300" b="1" u="sng" dirty="0" smtClean="0"/>
              <a:t>3- </a:t>
            </a:r>
            <a:r>
              <a:rPr lang="ar-EG" sz="2300" b="1" u="sng" dirty="0"/>
              <a:t>الإلتزام </a:t>
            </a:r>
            <a:r>
              <a:rPr lang="ar-EG" sz="2300" b="1" u="sng" dirty="0" smtClean="0"/>
              <a:t>بإعطاء شئ: </a:t>
            </a:r>
            <a:r>
              <a:rPr lang="ar-EG" sz="2300" dirty="0"/>
              <a:t>وهو الإلتزام </a:t>
            </a:r>
            <a:r>
              <a:rPr lang="ar-EG" sz="2300" dirty="0" smtClean="0"/>
              <a:t>بنقل أو تقرير حق عيني، كإلتزام البائع بنقل ملكية الشئ المبيع إلى المشتري، وإلتزام المستأجر بدفع الأجرة.</a:t>
            </a:r>
            <a:endParaRPr lang="ar-EG" sz="2300" dirty="0"/>
          </a:p>
        </p:txBody>
      </p:sp>
      <p:pic>
        <p:nvPicPr>
          <p:cNvPr id="9" name="Google Shape;179;p5"/>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10" name="Google Shape;180;p5"/>
          <p:cNvPicPr preferRelativeResize="0"/>
          <p:nvPr/>
        </p:nvPicPr>
        <p:blipFill rotWithShape="1">
          <a:blip r:embed="rId4">
            <a:alphaModFix/>
          </a:blip>
          <a:srcRect/>
          <a:stretch/>
        </p:blipFill>
        <p:spPr>
          <a:xfrm>
            <a:off x="9505821" y="248508"/>
            <a:ext cx="2318713" cy="1166001"/>
          </a:xfrm>
          <a:prstGeom prst="rect">
            <a:avLst/>
          </a:prstGeom>
          <a:noFill/>
          <a:ln>
            <a:noFill/>
          </a:ln>
        </p:spPr>
      </p:pic>
      <p:pic>
        <p:nvPicPr>
          <p:cNvPr id="6146"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5.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92150" y="116633"/>
            <a:ext cx="1893639" cy="146882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9300037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idx="2"/>
          </p:nvPr>
        </p:nvSpPr>
        <p:spPr/>
      </p:sp>
      <p:sp>
        <p:nvSpPr>
          <p:cNvPr id="3" name="Google Shape;171;p5"/>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8E5A6D"/>
              </a:solidFill>
              <a:latin typeface="Calibri"/>
              <a:ea typeface="Calibri"/>
              <a:cs typeface="Calibri"/>
              <a:sym typeface="Calibri"/>
            </a:endParaRPr>
          </a:p>
        </p:txBody>
      </p:sp>
      <p:sp>
        <p:nvSpPr>
          <p:cNvPr id="4" name="Google Shape;173;p5"/>
          <p:cNvSpPr txBox="1"/>
          <p:nvPr/>
        </p:nvSpPr>
        <p:spPr>
          <a:xfrm>
            <a:off x="3694663" y="674378"/>
            <a:ext cx="5846248" cy="523180"/>
          </a:xfrm>
          <a:prstGeom prst="rect">
            <a:avLst/>
          </a:prstGeom>
          <a:noFill/>
          <a:ln>
            <a:noFill/>
          </a:ln>
        </p:spPr>
        <p:txBody>
          <a:bodyPr spcFirstLastPara="1" wrap="square" lIns="91425" tIns="45700" rIns="91425" bIns="45700" anchor="t" anchorCtr="0">
            <a:spAutoFit/>
          </a:bodyPr>
          <a:lstStyle/>
          <a:p>
            <a:pPr lvl="0" algn="ctr"/>
            <a:r>
              <a:rPr lang="ar-EG" sz="2800" dirty="0" smtClean="0">
                <a:solidFill>
                  <a:schemeClr val="lt1"/>
                </a:solidFill>
                <a:latin typeface="Tajawal Medium"/>
                <a:cs typeface="Sultan bold" pitchFamily="2" charset="-78"/>
                <a:sym typeface="Tajawal Medium"/>
              </a:rPr>
              <a:t>2- أنواع الحقوق:</a:t>
            </a:r>
            <a:endParaRPr dirty="0">
              <a:cs typeface="Sultan bold" pitchFamily="2" charset="-78"/>
            </a:endParaRPr>
          </a:p>
        </p:txBody>
      </p:sp>
      <p:sp>
        <p:nvSpPr>
          <p:cNvPr id="5" name="Google Shape;174;p5"/>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5400" b="1" dirty="0" smtClean="0">
                <a:solidFill>
                  <a:schemeClr val="lt1"/>
                </a:solidFill>
                <a:latin typeface="Tajawal Medium"/>
                <a:ea typeface="Tajawal Medium"/>
                <a:cs typeface="Tajawal Medium"/>
                <a:sym typeface="Tajawal Medium"/>
              </a:rPr>
              <a:t>09</a:t>
            </a:r>
            <a:endParaRPr sz="5400" dirty="0">
              <a:solidFill>
                <a:schemeClr val="lt1"/>
              </a:solidFill>
              <a:latin typeface="Calibri"/>
              <a:ea typeface="Calibri"/>
              <a:cs typeface="Calibri"/>
              <a:sym typeface="Calibri"/>
            </a:endParaRPr>
          </a:p>
        </p:txBody>
      </p:sp>
      <p:sp>
        <p:nvSpPr>
          <p:cNvPr id="6" name="Google Shape;175;p5"/>
          <p:cNvSpPr txBox="1"/>
          <p:nvPr/>
        </p:nvSpPr>
        <p:spPr>
          <a:xfrm>
            <a:off x="556249" y="267432"/>
            <a:ext cx="1215674" cy="3692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18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pic>
        <p:nvPicPr>
          <p:cNvPr id="7" name="Google Shape;178;p5"/>
          <p:cNvPicPr preferRelativeResize="0"/>
          <p:nvPr/>
        </p:nvPicPr>
        <p:blipFill rotWithShape="1">
          <a:blip r:embed="rId2">
            <a:alphaModFix/>
          </a:blip>
          <a:srcRect/>
          <a:stretch/>
        </p:blipFill>
        <p:spPr>
          <a:xfrm>
            <a:off x="280308" y="6043914"/>
            <a:ext cx="2167470" cy="591661"/>
          </a:xfrm>
          <a:prstGeom prst="rect">
            <a:avLst/>
          </a:prstGeom>
          <a:noFill/>
          <a:ln>
            <a:noFill/>
          </a:ln>
        </p:spPr>
      </p:pic>
      <p:sp>
        <p:nvSpPr>
          <p:cNvPr id="8" name="Google Shape;172;p5"/>
          <p:cNvSpPr/>
          <p:nvPr/>
        </p:nvSpPr>
        <p:spPr>
          <a:xfrm>
            <a:off x="367466" y="1685494"/>
            <a:ext cx="11153060" cy="4263785"/>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just" rtl="1"/>
            <a:r>
              <a:rPr lang="ar-EG" sz="2300" b="1" dirty="0" smtClean="0"/>
              <a:t>ثالثاً: الحقوق الذهنية:</a:t>
            </a:r>
          </a:p>
          <a:p>
            <a:pPr marL="342900" indent="-342900" algn="just" rtl="1">
              <a:buFontTx/>
              <a:buChar char="-"/>
            </a:pPr>
            <a:r>
              <a:rPr lang="ar-EG" sz="2300" b="1" u="sng" dirty="0" smtClean="0"/>
              <a:t>الحقوق الذهنية هي سلطات يقررها القانون لشخص على شئ معنوي غير محسوس هو نتاج فكره وخياله، فيكون لصاحب الحق الذهني الاستئثار بما يرد عليه حقه، بحيث ينسبإليه وحده، ويكون له إحتكار إستغلاله مالياً. وتتنوع الحقوق الذهنية، فيتعلق بعضها بالملكية الصناعية أو الملكية الأدبية والفنية، وحق المؤلف يعني كل إنتاج ذهني أياً كان نوعه ووسيلة التعبير عنه. </a:t>
            </a:r>
            <a:r>
              <a:rPr lang="ar-EG" sz="2300" b="1" dirty="0" smtClean="0"/>
              <a:t>وعلى ضوء ذلك تنقسم الحقوق الذهنية لما يلي:</a:t>
            </a:r>
          </a:p>
          <a:p>
            <a:pPr algn="just" rtl="1"/>
            <a:r>
              <a:rPr lang="ar-EG" sz="2300" b="1" u="sng" dirty="0" smtClean="0"/>
              <a:t>1- الحق الأدبي للمؤلف: </a:t>
            </a:r>
          </a:p>
          <a:p>
            <a:pPr marL="342900" indent="-342900" algn="just" rtl="1">
              <a:buFontTx/>
              <a:buChar char="-"/>
            </a:pPr>
            <a:r>
              <a:rPr lang="ar-EG" sz="2300" dirty="0" smtClean="0"/>
              <a:t>يمثل الحق الأدبي للمؤلف قيمة معنوية تعبر عن عقليته وأفكاره، لذلك اعتبر الحق الذهني في جانبه الأدبي من الحقوق اللصيقة بشخص الإنسان، فكل مصنف من خلق الذهن البشري يحمل بين طياته مجموعة من المميزات التي تميز شخصية وفكر مؤلفه. </a:t>
            </a:r>
            <a:r>
              <a:rPr lang="ar-EG" sz="2300" b="1" dirty="0" smtClean="0"/>
              <a:t>ويتضمن الحق الأدبي عدة سلطات ترمي جميعها إلى تمكين المؤلف من حماية شخصيته التي تجلت في نتاج فكره وتتمثل هذه السلطات فيما يلي: </a:t>
            </a:r>
            <a:r>
              <a:rPr lang="ar-EG" sz="2300" dirty="0" smtClean="0"/>
              <a:t>سلطة المؤلف في تقرير نشر مصنفه أو الإمتناع عنه، سلطة المؤلف في أن ينسب إليه مصنفه، سلطة المؤلف في تعديل مصنفه، سلطة المؤلف في سحب مصنفه من التداول.</a:t>
            </a:r>
          </a:p>
        </p:txBody>
      </p:sp>
      <p:pic>
        <p:nvPicPr>
          <p:cNvPr id="9" name="Google Shape;179;p5"/>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10" name="Google Shape;180;p5"/>
          <p:cNvPicPr preferRelativeResize="0"/>
          <p:nvPr/>
        </p:nvPicPr>
        <p:blipFill rotWithShape="1">
          <a:blip r:embed="rId4">
            <a:alphaModFix/>
          </a:blip>
          <a:srcRect/>
          <a:stretch/>
        </p:blipFill>
        <p:spPr>
          <a:xfrm>
            <a:off x="9505821" y="248508"/>
            <a:ext cx="2318713" cy="1166001"/>
          </a:xfrm>
          <a:prstGeom prst="rect">
            <a:avLst/>
          </a:prstGeom>
          <a:noFill/>
          <a:ln>
            <a:noFill/>
          </a:ln>
        </p:spPr>
      </p:pic>
      <p:pic>
        <p:nvPicPr>
          <p:cNvPr id="6146"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5.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92150" y="116633"/>
            <a:ext cx="1893639" cy="146882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2346394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idx="2"/>
          </p:nvPr>
        </p:nvSpPr>
        <p:spPr/>
      </p:sp>
      <p:sp>
        <p:nvSpPr>
          <p:cNvPr id="3" name="Google Shape;171;p5"/>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8E5A6D"/>
              </a:solidFill>
              <a:latin typeface="Calibri"/>
              <a:ea typeface="Calibri"/>
              <a:cs typeface="Calibri"/>
              <a:sym typeface="Calibri"/>
            </a:endParaRPr>
          </a:p>
        </p:txBody>
      </p:sp>
      <p:sp>
        <p:nvSpPr>
          <p:cNvPr id="4" name="Google Shape;173;p5"/>
          <p:cNvSpPr txBox="1"/>
          <p:nvPr/>
        </p:nvSpPr>
        <p:spPr>
          <a:xfrm>
            <a:off x="3694663" y="674378"/>
            <a:ext cx="5846248" cy="523180"/>
          </a:xfrm>
          <a:prstGeom prst="rect">
            <a:avLst/>
          </a:prstGeom>
          <a:noFill/>
          <a:ln>
            <a:noFill/>
          </a:ln>
        </p:spPr>
        <p:txBody>
          <a:bodyPr spcFirstLastPara="1" wrap="square" lIns="91425" tIns="45700" rIns="91425" bIns="45700" anchor="t" anchorCtr="0">
            <a:spAutoFit/>
          </a:bodyPr>
          <a:lstStyle/>
          <a:p>
            <a:pPr lvl="0" algn="ctr"/>
            <a:r>
              <a:rPr lang="ar-EG" sz="2800" dirty="0" smtClean="0">
                <a:solidFill>
                  <a:schemeClr val="lt1"/>
                </a:solidFill>
                <a:latin typeface="Tajawal Medium"/>
                <a:cs typeface="Sultan bold" pitchFamily="2" charset="-78"/>
                <a:sym typeface="Tajawal Medium"/>
              </a:rPr>
              <a:t>2- أنواع الحقوق:</a:t>
            </a:r>
            <a:endParaRPr dirty="0">
              <a:cs typeface="Sultan bold" pitchFamily="2" charset="-78"/>
            </a:endParaRPr>
          </a:p>
        </p:txBody>
      </p:sp>
      <p:sp>
        <p:nvSpPr>
          <p:cNvPr id="5" name="Google Shape;174;p5"/>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5400" b="1" dirty="0" smtClean="0">
                <a:solidFill>
                  <a:schemeClr val="lt1"/>
                </a:solidFill>
                <a:latin typeface="Tajawal Medium"/>
                <a:ea typeface="Tajawal Medium"/>
                <a:cs typeface="Tajawal Medium"/>
                <a:sym typeface="Tajawal Medium"/>
              </a:rPr>
              <a:t>09</a:t>
            </a:r>
            <a:endParaRPr sz="5400" dirty="0">
              <a:solidFill>
                <a:schemeClr val="lt1"/>
              </a:solidFill>
              <a:latin typeface="Calibri"/>
              <a:ea typeface="Calibri"/>
              <a:cs typeface="Calibri"/>
              <a:sym typeface="Calibri"/>
            </a:endParaRPr>
          </a:p>
        </p:txBody>
      </p:sp>
      <p:sp>
        <p:nvSpPr>
          <p:cNvPr id="6" name="Google Shape;175;p5"/>
          <p:cNvSpPr txBox="1"/>
          <p:nvPr/>
        </p:nvSpPr>
        <p:spPr>
          <a:xfrm>
            <a:off x="556249" y="267432"/>
            <a:ext cx="1215674" cy="3692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18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pic>
        <p:nvPicPr>
          <p:cNvPr id="7" name="Google Shape;178;p5"/>
          <p:cNvPicPr preferRelativeResize="0"/>
          <p:nvPr/>
        </p:nvPicPr>
        <p:blipFill rotWithShape="1">
          <a:blip r:embed="rId2">
            <a:alphaModFix/>
          </a:blip>
          <a:srcRect/>
          <a:stretch/>
        </p:blipFill>
        <p:spPr>
          <a:xfrm>
            <a:off x="280308" y="6043914"/>
            <a:ext cx="2167470" cy="591661"/>
          </a:xfrm>
          <a:prstGeom prst="rect">
            <a:avLst/>
          </a:prstGeom>
          <a:noFill/>
          <a:ln>
            <a:noFill/>
          </a:ln>
        </p:spPr>
      </p:pic>
      <p:sp>
        <p:nvSpPr>
          <p:cNvPr id="8" name="Google Shape;172;p5"/>
          <p:cNvSpPr/>
          <p:nvPr/>
        </p:nvSpPr>
        <p:spPr>
          <a:xfrm>
            <a:off x="367466" y="1685494"/>
            <a:ext cx="11153060" cy="4263785"/>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342900" indent="-342900" algn="just" rtl="1">
              <a:buFontTx/>
              <a:buChar char="-"/>
            </a:pPr>
            <a:r>
              <a:rPr lang="ar-EG" sz="2300" b="1" dirty="0" smtClean="0"/>
              <a:t>ويمتاز الحق الأدبي للمؤلف بمجموعة من الخصائص التي تتمثل فيما يلي:</a:t>
            </a:r>
          </a:p>
          <a:p>
            <a:pPr algn="just" rtl="1"/>
            <a:r>
              <a:rPr lang="ar-EG" sz="2300" dirty="0" smtClean="0"/>
              <a:t>1- عدم قابلية الحق الأدبي للتصرف فيه.</a:t>
            </a:r>
          </a:p>
          <a:p>
            <a:pPr algn="just" rtl="1"/>
            <a:r>
              <a:rPr lang="ar-EG" sz="2300" dirty="0" smtClean="0"/>
              <a:t>2- الحق الأدبي للمؤلف لا يسقط بالتقادم أو بعدم الاستعمال.</a:t>
            </a:r>
          </a:p>
          <a:p>
            <a:pPr algn="just" rtl="1"/>
            <a:r>
              <a:rPr lang="ar-EG" sz="2300" dirty="0" smtClean="0"/>
              <a:t>3- الحق الأدبي للمؤلف لايجوز الحجز عليه.</a:t>
            </a:r>
          </a:p>
          <a:p>
            <a:pPr algn="just" rtl="1"/>
            <a:r>
              <a:rPr lang="ar-EG" sz="2300" dirty="0" smtClean="0"/>
              <a:t>4- انتقال الحق الأدبي للورثة.</a:t>
            </a:r>
          </a:p>
          <a:p>
            <a:pPr algn="just" rtl="1"/>
            <a:r>
              <a:rPr lang="ar-EG" sz="2300" b="1" u="sng" dirty="0" smtClean="0"/>
              <a:t>2- </a:t>
            </a:r>
            <a:r>
              <a:rPr lang="ar-EG" sz="2300" b="1" u="sng" dirty="0"/>
              <a:t>الحق </a:t>
            </a:r>
            <a:r>
              <a:rPr lang="ar-EG" sz="2300" b="1" u="sng" dirty="0" smtClean="0"/>
              <a:t>المالي للمؤلف</a:t>
            </a:r>
            <a:r>
              <a:rPr lang="ar-EG" sz="2300" b="1" u="sng" dirty="0"/>
              <a:t>: </a:t>
            </a:r>
          </a:p>
          <a:p>
            <a:pPr marL="342900" indent="-342900" algn="just" rtl="1">
              <a:buFontTx/>
              <a:buChar char="-"/>
            </a:pPr>
            <a:r>
              <a:rPr lang="ar-EG" sz="2300" b="1" dirty="0" smtClean="0"/>
              <a:t>وفقا لنص المادة (2/5) من قانون حماية المؤلف؛ </a:t>
            </a:r>
            <a:r>
              <a:rPr lang="ar-EG" sz="2300" dirty="0" smtClean="0"/>
              <a:t>فإن للمؤلف وحده الحق في إستغلال مصنفهمالياً بأية طريقة من طرق الإستغلال، ولايجوز لغيره مباشرة هذا الحق دون إذن كتابي سابق منه أو ممن يخلفه. </a:t>
            </a:r>
            <a:r>
              <a:rPr lang="ar-EG" sz="2300" b="1" u="sng" dirty="0" smtClean="0"/>
              <a:t>ويتميز الحق المالي للمؤلف بالخصائص التالية:</a:t>
            </a:r>
          </a:p>
          <a:p>
            <a:pPr algn="just" rtl="1"/>
            <a:r>
              <a:rPr lang="ar-EG" sz="2300" dirty="0" smtClean="0"/>
              <a:t>1- عدم قابلية حق الإستغلال المالي للحجز. 2- حق الإستغلال المالي حق مؤقت.</a:t>
            </a:r>
          </a:p>
          <a:p>
            <a:pPr algn="just" rtl="1"/>
            <a:r>
              <a:rPr lang="ar-EG" sz="2300" dirty="0" smtClean="0"/>
              <a:t>3- قابلية حق الإستغلال المالي للتصرف فيه. 4- </a:t>
            </a:r>
            <a:r>
              <a:rPr lang="ar-EG" sz="2300" dirty="0"/>
              <a:t>انتقال حق الإستغلال المالي إلى الورثة.</a:t>
            </a:r>
          </a:p>
          <a:p>
            <a:pPr algn="just" rtl="1"/>
            <a:endParaRPr lang="ar-EG" sz="2300" dirty="0" smtClean="0"/>
          </a:p>
        </p:txBody>
      </p:sp>
      <p:pic>
        <p:nvPicPr>
          <p:cNvPr id="9" name="Google Shape;179;p5"/>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10" name="Google Shape;180;p5"/>
          <p:cNvPicPr preferRelativeResize="0"/>
          <p:nvPr/>
        </p:nvPicPr>
        <p:blipFill rotWithShape="1">
          <a:blip r:embed="rId4">
            <a:alphaModFix/>
          </a:blip>
          <a:srcRect/>
          <a:stretch/>
        </p:blipFill>
        <p:spPr>
          <a:xfrm>
            <a:off x="9505821" y="248508"/>
            <a:ext cx="2318713" cy="1166001"/>
          </a:xfrm>
          <a:prstGeom prst="rect">
            <a:avLst/>
          </a:prstGeom>
          <a:noFill/>
          <a:ln>
            <a:noFill/>
          </a:ln>
        </p:spPr>
      </p:pic>
      <p:pic>
        <p:nvPicPr>
          <p:cNvPr id="6146"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5.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92150" y="116633"/>
            <a:ext cx="1893639" cy="146882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442899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5" name="Google Shape;188;p6"/>
          <p:cNvSpPr>
            <a:spLocks noGrp="1"/>
          </p:cNvSpPr>
          <p:nvPr>
            <p:ph type="ctrTitle"/>
          </p:nvPr>
        </p:nvSpPr>
        <p:spPr>
          <a:xfrm>
            <a:off x="280308" y="1129507"/>
            <a:ext cx="10817198" cy="4250853"/>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r" rtl="1"/>
            <a:r>
              <a:rPr lang="ar-EG" sz="2400" b="1" u="sng" dirty="0" smtClean="0">
                <a:solidFill>
                  <a:srgbClr val="000000"/>
                </a:solidFill>
                <a:effectLst>
                  <a:outerShdw blurRad="38100" dist="38100" dir="2700000" algn="tl">
                    <a:srgbClr val="000000">
                      <a:alpha val="43137"/>
                    </a:srgbClr>
                  </a:outerShdw>
                </a:effectLst>
                <a:latin typeface="+mn-lt"/>
                <a:ea typeface="Arial"/>
                <a:cs typeface="Arial"/>
                <a:sym typeface="Arial"/>
              </a:rPr>
              <a:t>- الشخص: هو كل من يتمتع بالشخصية القانونية أو هو من يكون صالحاً لاكتساب الحقوق والتحمل بالإلتزامات، </a:t>
            </a:r>
            <a:r>
              <a:rPr lang="ar-EG" sz="2400" dirty="0" smtClean="0">
                <a:solidFill>
                  <a:srgbClr val="000000"/>
                </a:solidFill>
                <a:latin typeface="+mn-lt"/>
                <a:ea typeface="Arial"/>
                <a:cs typeface="Arial"/>
                <a:sym typeface="Arial"/>
              </a:rPr>
              <a:t>ويثبت ذلك للشخص الطبيعي وهو الإنسان، أو لمجموعة من الأموال أو الأشخاص كالشركات والجمعيات والمؤسسات والتي تقوم بنشاط هادف منظم له قيمة اجتماعية، وتسمى بالأشخاص المعنوية أو الاعتبارية. وعلى ضوء ذلك نعرض لكل من الشخص الطبيعي والشخص الاعتباري على النحو التالي:</a:t>
            </a:r>
            <a:br>
              <a:rPr lang="ar-EG" sz="2400" dirty="0" smtClean="0">
                <a:solidFill>
                  <a:srgbClr val="000000"/>
                </a:solidFill>
                <a:latin typeface="+mn-lt"/>
                <a:ea typeface="Arial"/>
                <a:cs typeface="Arial"/>
                <a:sym typeface="Arial"/>
              </a:rPr>
            </a:br>
            <a:r>
              <a:rPr lang="ar-EG" sz="2400" b="1" u="sng" dirty="0" smtClean="0">
                <a:solidFill>
                  <a:srgbClr val="FF0000"/>
                </a:solidFill>
                <a:latin typeface="+mn-lt"/>
                <a:ea typeface="Arial"/>
                <a:cs typeface="Arial"/>
                <a:sym typeface="Arial"/>
              </a:rPr>
              <a:t>أولاً: الشخص الطبيعي:</a:t>
            </a:r>
            <a:br>
              <a:rPr lang="ar-EG" sz="2400" b="1" u="sng" dirty="0" smtClean="0">
                <a:solidFill>
                  <a:srgbClr val="FF0000"/>
                </a:solidFill>
                <a:latin typeface="+mn-lt"/>
                <a:ea typeface="Arial"/>
                <a:cs typeface="Arial"/>
                <a:sym typeface="Arial"/>
              </a:rPr>
            </a:br>
            <a:r>
              <a:rPr lang="ar-EG" sz="2400" dirty="0" smtClean="0">
                <a:solidFill>
                  <a:srgbClr val="FF0000"/>
                </a:solidFill>
                <a:latin typeface="+mn-lt"/>
                <a:ea typeface="Arial"/>
                <a:cs typeface="Arial"/>
                <a:sym typeface="Arial"/>
              </a:rPr>
              <a:t>- </a:t>
            </a:r>
            <a:r>
              <a:rPr lang="ar-EG" sz="2400" dirty="0" smtClean="0">
                <a:solidFill>
                  <a:schemeClr val="tx1"/>
                </a:solidFill>
                <a:latin typeface="+mn-lt"/>
                <a:ea typeface="Arial"/>
                <a:cs typeface="Arial"/>
                <a:sym typeface="Arial"/>
              </a:rPr>
              <a:t>وهو الإنسان وتثبت الشخصية القانونية للإنسان منذ أن يولد حياً حتى إذا لم تتوافر له الإرادة العاقلة الواعية مثل الصغير أو فاقد العقل؛ فالإنسان بمجرد ولادته تثبت له الشخصية القانونية أي مكنة اكتساب الحقوق وتحمل الإلتزامات. ونتناول في هذا الصدد بداية مدة الشخصية القانونية ثم مميزاتها</a:t>
            </a:r>
            <a:r>
              <a:rPr lang="ar-EG" sz="2400" dirty="0">
                <a:solidFill>
                  <a:schemeClr val="tx1"/>
                </a:solidFill>
                <a:latin typeface="+mn-lt"/>
                <a:ea typeface="Arial"/>
                <a:cs typeface="Arial"/>
                <a:sym typeface="Arial"/>
              </a:rPr>
              <a:t> </a:t>
            </a:r>
            <a:r>
              <a:rPr lang="ar-EG" sz="2400" dirty="0" smtClean="0">
                <a:solidFill>
                  <a:schemeClr val="tx1"/>
                </a:solidFill>
                <a:latin typeface="+mn-lt"/>
                <a:ea typeface="Arial"/>
                <a:cs typeface="Arial"/>
                <a:sym typeface="Arial"/>
              </a:rPr>
              <a:t>وذلك على النحو الآتي:</a:t>
            </a:r>
            <a:br>
              <a:rPr lang="ar-EG" sz="2400" dirty="0" smtClean="0">
                <a:solidFill>
                  <a:schemeClr val="tx1"/>
                </a:solidFill>
                <a:latin typeface="+mn-lt"/>
                <a:ea typeface="Arial"/>
                <a:cs typeface="Arial"/>
                <a:sym typeface="Arial"/>
              </a:rPr>
            </a:br>
            <a:r>
              <a:rPr lang="ar-EG" sz="2400" b="1" dirty="0">
                <a:solidFill>
                  <a:schemeClr val="tx1"/>
                </a:solidFill>
                <a:latin typeface="+mn-lt"/>
                <a:ea typeface="Arial"/>
                <a:cs typeface="Arial"/>
                <a:sym typeface="Arial"/>
              </a:rPr>
              <a:t>** </a:t>
            </a:r>
            <a:r>
              <a:rPr lang="ar-EG" sz="2400" b="1" dirty="0" smtClean="0">
                <a:solidFill>
                  <a:schemeClr val="tx1"/>
                </a:solidFill>
                <a:latin typeface="+mn-lt"/>
                <a:ea typeface="Arial"/>
                <a:cs typeface="Arial"/>
                <a:sym typeface="Arial"/>
              </a:rPr>
              <a:t>مدة الشخصية القانونية: ونتناول هنا بداية ونهاية الشخصية القانونية وذلك كالتالي:</a:t>
            </a:r>
            <a:r>
              <a:rPr lang="ar-EG" sz="2400" dirty="0" smtClean="0">
                <a:solidFill>
                  <a:schemeClr val="tx1"/>
                </a:solidFill>
                <a:latin typeface="+mn-lt"/>
                <a:ea typeface="Arial"/>
                <a:cs typeface="Arial"/>
                <a:sym typeface="Arial"/>
              </a:rPr>
              <a:t/>
            </a:r>
            <a:br>
              <a:rPr lang="ar-EG" sz="2400" dirty="0" smtClean="0">
                <a:solidFill>
                  <a:schemeClr val="tx1"/>
                </a:solidFill>
                <a:latin typeface="+mn-lt"/>
                <a:ea typeface="Arial"/>
                <a:cs typeface="Arial"/>
                <a:sym typeface="Arial"/>
              </a:rPr>
            </a:br>
            <a:r>
              <a:rPr lang="ar-EG" sz="2400" b="1" u="sng" dirty="0" smtClean="0">
                <a:solidFill>
                  <a:schemeClr val="tx1"/>
                </a:solidFill>
                <a:latin typeface="+mn-lt"/>
                <a:ea typeface="Arial"/>
                <a:cs typeface="Arial"/>
                <a:sym typeface="Arial"/>
              </a:rPr>
              <a:t>1- بداية الشخصية القانونية:</a:t>
            </a:r>
            <a:br>
              <a:rPr lang="ar-EG" sz="2400" b="1" u="sng" dirty="0" smtClean="0">
                <a:solidFill>
                  <a:schemeClr val="tx1"/>
                </a:solidFill>
                <a:latin typeface="+mn-lt"/>
                <a:ea typeface="Arial"/>
                <a:cs typeface="Arial"/>
                <a:sym typeface="Arial"/>
              </a:rPr>
            </a:br>
            <a:r>
              <a:rPr lang="ar-EG" sz="2400" dirty="0" smtClean="0">
                <a:solidFill>
                  <a:schemeClr val="tx1"/>
                </a:solidFill>
                <a:latin typeface="+mn-lt"/>
                <a:ea typeface="Arial"/>
                <a:cs typeface="Arial"/>
                <a:sym typeface="Arial"/>
              </a:rPr>
              <a:t>- تبدأ شخصية الإنسان وفقاً لنص المادة(29 من القانون المدني) بتمام ولادته حياً وتنتهي بموته، ومع ذلك فحقوق الحمل المستكن يعينها القانون.</a:t>
            </a:r>
            <a:endParaRPr lang="ar-EG" sz="2400" b="1" u="sng" dirty="0">
              <a:solidFill>
                <a:srgbClr val="000000"/>
              </a:solidFill>
              <a:latin typeface="+mn-lt"/>
              <a:ea typeface="Arial"/>
              <a:cs typeface="Arial"/>
              <a:sym typeface="Arial"/>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sp>
        <p:nvSpPr>
          <p:cNvPr id="2" name="Rectangle 1"/>
          <p:cNvSpPr/>
          <p:nvPr/>
        </p:nvSpPr>
        <p:spPr>
          <a:xfrm>
            <a:off x="3878193" y="235180"/>
            <a:ext cx="6984776" cy="584775"/>
          </a:xfrm>
          <a:prstGeom prst="rect">
            <a:avLst/>
          </a:prstGeom>
        </p:spPr>
        <p:txBody>
          <a:bodyPr wrap="square">
            <a:spAutoFit/>
          </a:bodyPr>
          <a:lstStyle/>
          <a:p>
            <a:pPr lvl="0" algn="ctr"/>
            <a:r>
              <a:rPr lang="ar-EG" sz="3200" dirty="0" smtClean="0">
                <a:solidFill>
                  <a:srgbClr val="2D3956"/>
                </a:solidFill>
                <a:latin typeface="Tajawal Medium"/>
                <a:cs typeface="Sultan Medium" pitchFamily="2" charset="-78"/>
                <a:sym typeface="Tajawal Medium"/>
              </a:rPr>
              <a:t>3- أشخاص الحق:</a:t>
            </a:r>
            <a:endParaRPr lang="ar-EG" sz="3200" dirty="0">
              <a:solidFill>
                <a:srgbClr val="2D3956"/>
              </a:solidFill>
              <a:latin typeface="Tajawal Medium"/>
              <a:cs typeface="Sultan Medium" pitchFamily="2" charset="-78"/>
              <a:sym typeface="Tajawal Medium"/>
            </a:endParaRPr>
          </a:p>
        </p:txBody>
      </p:sp>
      <p:pic>
        <p:nvPicPr>
          <p:cNvPr id="7171" name="Picture 3"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2118" y="86328"/>
            <a:ext cx="1525030" cy="96640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065590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5" name="Google Shape;188;p6"/>
          <p:cNvSpPr>
            <a:spLocks noGrp="1"/>
          </p:cNvSpPr>
          <p:nvPr>
            <p:ph type="ctrTitle"/>
          </p:nvPr>
        </p:nvSpPr>
        <p:spPr>
          <a:xfrm>
            <a:off x="280308" y="1129507"/>
            <a:ext cx="10817198" cy="4250853"/>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r" rtl="1"/>
            <a:r>
              <a:rPr lang="ar-EG" sz="2400" b="1" u="sng" dirty="0" smtClean="0">
                <a:solidFill>
                  <a:schemeClr val="tx1"/>
                </a:solidFill>
                <a:latin typeface="+mn-lt"/>
                <a:ea typeface="Arial"/>
                <a:cs typeface="Arial"/>
                <a:sym typeface="Arial"/>
              </a:rPr>
              <a:t/>
            </a:r>
            <a:br>
              <a:rPr lang="ar-EG" sz="2400" b="1" u="sng" dirty="0" smtClean="0">
                <a:solidFill>
                  <a:schemeClr val="tx1"/>
                </a:solidFill>
                <a:latin typeface="+mn-lt"/>
                <a:ea typeface="Arial"/>
                <a:cs typeface="Arial"/>
                <a:sym typeface="Arial"/>
              </a:rPr>
            </a:br>
            <a:r>
              <a:rPr lang="ar-EG" sz="2400" b="1" u="sng" dirty="0">
                <a:solidFill>
                  <a:schemeClr val="tx1"/>
                </a:solidFill>
                <a:latin typeface="+mn-lt"/>
                <a:ea typeface="Arial"/>
                <a:cs typeface="Arial"/>
                <a:sym typeface="Arial"/>
              </a:rPr>
              <a:t>- </a:t>
            </a:r>
            <a:r>
              <a:rPr lang="ar-EG" sz="2400" b="1" u="sng" dirty="0" smtClean="0">
                <a:solidFill>
                  <a:schemeClr val="tx1"/>
                </a:solidFill>
                <a:latin typeface="+mn-lt"/>
                <a:ea typeface="Arial"/>
                <a:cs typeface="Arial"/>
                <a:sym typeface="Arial"/>
              </a:rPr>
              <a:t>ويكون </a:t>
            </a:r>
            <a:r>
              <a:rPr lang="ar-EG" sz="2400" b="1" u="sng" dirty="0">
                <a:solidFill>
                  <a:schemeClr val="tx1"/>
                </a:solidFill>
                <a:latin typeface="+mn-lt"/>
                <a:ea typeface="Arial"/>
                <a:cs typeface="Arial"/>
                <a:sym typeface="Arial"/>
              </a:rPr>
              <a:t>ثبوت الشخصية القانونية للإنسان بتمام ولادته حياً، أو بمعنى آخر يكون بانفصال الجنين عن أمه، فإذا انفصل الجنين ميتاً، فلاتثبت له الشخصية القانونية، </a:t>
            </a:r>
            <a:r>
              <a:rPr lang="ar-EG" sz="2400" dirty="0" smtClean="0">
                <a:solidFill>
                  <a:schemeClr val="tx1"/>
                </a:solidFill>
                <a:latin typeface="+mn-lt"/>
                <a:ea typeface="Arial"/>
                <a:cs typeface="Arial"/>
                <a:sym typeface="Arial"/>
              </a:rPr>
              <a:t>حتى ولو كان ذلك نتيجة إجهاض تعمده الغير، كضرب الحامل على بطنها، وتتحقق حياة المولود ببعض العلامات المميزة كالبكاء والصراخ والتنفس. فإذا تمت ولادة المولود حياً تثبت له الشخصية القانونية، ولايهم بعد ذلك مدى قابليته للحياة، فإذا مات المولود بعد فترة وجيزة من ولادته، فلايؤثر ذلك على الشخصية القانونية له.</a:t>
            </a:r>
            <a:br>
              <a:rPr lang="ar-EG" sz="2400" dirty="0" smtClean="0">
                <a:solidFill>
                  <a:schemeClr val="tx1"/>
                </a:solidFill>
                <a:latin typeface="+mn-lt"/>
                <a:ea typeface="Arial"/>
                <a:cs typeface="Arial"/>
                <a:sym typeface="Arial"/>
              </a:rPr>
            </a:br>
            <a:r>
              <a:rPr lang="ar-EG" sz="2400" b="1" dirty="0" smtClean="0">
                <a:solidFill>
                  <a:schemeClr val="tx1"/>
                </a:solidFill>
                <a:latin typeface="+mn-lt"/>
                <a:ea typeface="Arial"/>
                <a:cs typeface="Arial"/>
                <a:sym typeface="Arial"/>
              </a:rPr>
              <a:t>- وتثبت الولادة بشهادة الميلاد وهي ورقة رسمية مستخرجة من السجلات المعدة لذلك.</a:t>
            </a:r>
            <a:br>
              <a:rPr lang="ar-EG" sz="2400" b="1" dirty="0" smtClean="0">
                <a:solidFill>
                  <a:schemeClr val="tx1"/>
                </a:solidFill>
                <a:latin typeface="+mn-lt"/>
                <a:ea typeface="Arial"/>
                <a:cs typeface="Arial"/>
                <a:sym typeface="Arial"/>
              </a:rPr>
            </a:br>
            <a:r>
              <a:rPr lang="ar-EG" sz="2400" dirty="0" smtClean="0">
                <a:solidFill>
                  <a:schemeClr val="tx1"/>
                </a:solidFill>
                <a:latin typeface="+mn-lt"/>
                <a:ea typeface="Arial"/>
                <a:cs typeface="Arial"/>
                <a:sym typeface="Arial"/>
              </a:rPr>
              <a:t>- وإذا كان الأصل أن الإنسان لاتثبت له الشخصية القانونية إلا بتمام ولادته حياً، إلا أن المشرع أجاز إستثناء أن يكون للجنين شخصية قانونية ناقصة.</a:t>
            </a:r>
            <a:br>
              <a:rPr lang="ar-EG" sz="2400" dirty="0" smtClean="0">
                <a:solidFill>
                  <a:schemeClr val="tx1"/>
                </a:solidFill>
                <a:latin typeface="+mn-lt"/>
                <a:ea typeface="Arial"/>
                <a:cs typeface="Arial"/>
                <a:sym typeface="Arial"/>
              </a:rPr>
            </a:br>
            <a:r>
              <a:rPr lang="ar-EG" sz="2400" dirty="0" smtClean="0">
                <a:solidFill>
                  <a:schemeClr val="tx1"/>
                </a:solidFill>
                <a:latin typeface="+mn-lt"/>
                <a:ea typeface="Arial"/>
                <a:cs typeface="Arial"/>
                <a:sym typeface="Arial"/>
              </a:rPr>
              <a:t>- وقد اعتبر الشمرع أن الجنين له شخصية قانونية ناقصة وليست كاملة؛ لأنها تقتصر على إكتساب الحقوق دون التحمل بالإلتزامات. ومن أهم الحقوق التي يعترف بها القانون للحمل المستكن نذكر ما يلي:</a:t>
            </a:r>
            <a:endParaRPr lang="ar-EG" sz="2400" u="sng" dirty="0">
              <a:solidFill>
                <a:srgbClr val="000000"/>
              </a:solidFill>
              <a:latin typeface="+mn-lt"/>
              <a:ea typeface="Arial"/>
              <a:cs typeface="Arial"/>
              <a:sym typeface="Arial"/>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sp>
        <p:nvSpPr>
          <p:cNvPr id="2" name="Rectangle 1"/>
          <p:cNvSpPr/>
          <p:nvPr/>
        </p:nvSpPr>
        <p:spPr>
          <a:xfrm>
            <a:off x="3878193" y="235180"/>
            <a:ext cx="6984776" cy="584775"/>
          </a:xfrm>
          <a:prstGeom prst="rect">
            <a:avLst/>
          </a:prstGeom>
        </p:spPr>
        <p:txBody>
          <a:bodyPr wrap="square">
            <a:spAutoFit/>
          </a:bodyPr>
          <a:lstStyle/>
          <a:p>
            <a:pPr lvl="0" algn="ctr"/>
            <a:r>
              <a:rPr lang="ar-EG" sz="3200" dirty="0" smtClean="0">
                <a:solidFill>
                  <a:srgbClr val="2D3956"/>
                </a:solidFill>
                <a:latin typeface="Tajawal Medium"/>
                <a:cs typeface="Sultan Medium" pitchFamily="2" charset="-78"/>
                <a:sym typeface="Tajawal Medium"/>
              </a:rPr>
              <a:t>3- أشخاص الحق:</a:t>
            </a:r>
            <a:endParaRPr lang="ar-EG" sz="3200" dirty="0">
              <a:solidFill>
                <a:srgbClr val="2D3956"/>
              </a:solidFill>
              <a:latin typeface="Tajawal Medium"/>
              <a:cs typeface="Sultan Medium" pitchFamily="2" charset="-78"/>
              <a:sym typeface="Tajawal Medium"/>
            </a:endParaRPr>
          </a:p>
        </p:txBody>
      </p:sp>
      <p:pic>
        <p:nvPicPr>
          <p:cNvPr id="7171" name="Picture 3"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2118" y="86328"/>
            <a:ext cx="1525030" cy="96640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14217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5" name="Google Shape;188;p6"/>
          <p:cNvSpPr>
            <a:spLocks noGrp="1"/>
          </p:cNvSpPr>
          <p:nvPr>
            <p:ph type="ctrTitle"/>
          </p:nvPr>
        </p:nvSpPr>
        <p:spPr>
          <a:xfrm>
            <a:off x="280308" y="1129507"/>
            <a:ext cx="10817198" cy="4250853"/>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r" rtl="1"/>
            <a:r>
              <a:rPr lang="ar-EG" sz="2400" b="1" u="sng" dirty="0" smtClean="0">
                <a:solidFill>
                  <a:schemeClr val="tx1"/>
                </a:solidFill>
                <a:latin typeface="+mn-lt"/>
                <a:ea typeface="Arial"/>
                <a:cs typeface="Arial"/>
                <a:sym typeface="Arial"/>
              </a:rPr>
              <a:t/>
            </a:r>
            <a:br>
              <a:rPr lang="ar-EG" sz="2400" b="1" u="sng" dirty="0" smtClean="0">
                <a:solidFill>
                  <a:schemeClr val="tx1"/>
                </a:solidFill>
                <a:latin typeface="+mn-lt"/>
                <a:ea typeface="Arial"/>
                <a:cs typeface="Arial"/>
                <a:sym typeface="Arial"/>
              </a:rPr>
            </a:br>
            <a:r>
              <a:rPr lang="ar-EG" sz="2400" dirty="0" smtClean="0">
                <a:solidFill>
                  <a:schemeClr val="tx1"/>
                </a:solidFill>
                <a:latin typeface="+mn-lt"/>
                <a:ea typeface="Arial"/>
                <a:cs typeface="Arial"/>
                <a:sym typeface="Arial"/>
              </a:rPr>
              <a:t/>
            </a:r>
            <a:br>
              <a:rPr lang="ar-EG" sz="2400" dirty="0" smtClean="0">
                <a:solidFill>
                  <a:schemeClr val="tx1"/>
                </a:solidFill>
                <a:latin typeface="+mn-lt"/>
                <a:ea typeface="Arial"/>
                <a:cs typeface="Arial"/>
                <a:sym typeface="Arial"/>
              </a:rPr>
            </a:br>
            <a:r>
              <a:rPr lang="ar-EG" sz="2400" dirty="0" smtClean="0">
                <a:solidFill>
                  <a:schemeClr val="tx1"/>
                </a:solidFill>
                <a:latin typeface="+mn-lt"/>
                <a:ea typeface="Arial"/>
                <a:cs typeface="Arial"/>
                <a:sym typeface="Arial"/>
              </a:rPr>
              <a:t>1- الحق في ثبوت نسبه من أبيه.</a:t>
            </a:r>
            <a:br>
              <a:rPr lang="ar-EG" sz="2400" dirty="0" smtClean="0">
                <a:solidFill>
                  <a:schemeClr val="tx1"/>
                </a:solidFill>
                <a:latin typeface="+mn-lt"/>
                <a:ea typeface="Arial"/>
                <a:cs typeface="Arial"/>
                <a:sym typeface="Arial"/>
              </a:rPr>
            </a:br>
            <a:r>
              <a:rPr lang="ar-EG" sz="2400" dirty="0" smtClean="0">
                <a:solidFill>
                  <a:schemeClr val="tx1"/>
                </a:solidFill>
                <a:latin typeface="+mn-lt"/>
                <a:ea typeface="Arial"/>
                <a:cs typeface="Arial"/>
                <a:sym typeface="Arial"/>
              </a:rPr>
              <a:t>2- الحق في اكتساب جنسية أبيه.</a:t>
            </a:r>
            <a:br>
              <a:rPr lang="ar-EG" sz="2400" dirty="0" smtClean="0">
                <a:solidFill>
                  <a:schemeClr val="tx1"/>
                </a:solidFill>
                <a:latin typeface="+mn-lt"/>
                <a:ea typeface="Arial"/>
                <a:cs typeface="Arial"/>
                <a:sym typeface="Arial"/>
              </a:rPr>
            </a:br>
            <a:r>
              <a:rPr lang="ar-EG" sz="2400" dirty="0" smtClean="0">
                <a:solidFill>
                  <a:schemeClr val="tx1"/>
                </a:solidFill>
                <a:latin typeface="+mn-lt"/>
                <a:ea typeface="Arial"/>
                <a:cs typeface="Arial"/>
                <a:sym typeface="Arial"/>
              </a:rPr>
              <a:t>3- الحق في الإرث.</a:t>
            </a:r>
            <a:br>
              <a:rPr lang="ar-EG" sz="2400" dirty="0" smtClean="0">
                <a:solidFill>
                  <a:schemeClr val="tx1"/>
                </a:solidFill>
                <a:latin typeface="+mn-lt"/>
                <a:ea typeface="Arial"/>
                <a:cs typeface="Arial"/>
                <a:sym typeface="Arial"/>
              </a:rPr>
            </a:br>
            <a:r>
              <a:rPr lang="ar-EG" sz="2400" dirty="0" smtClean="0">
                <a:solidFill>
                  <a:schemeClr val="tx1"/>
                </a:solidFill>
                <a:latin typeface="+mn-lt"/>
                <a:ea typeface="Arial"/>
                <a:cs typeface="Arial"/>
                <a:sym typeface="Arial"/>
              </a:rPr>
              <a:t>4- الحق فيما يوصى له به.</a:t>
            </a:r>
            <a:br>
              <a:rPr lang="ar-EG" sz="2400" dirty="0" smtClean="0">
                <a:solidFill>
                  <a:schemeClr val="tx1"/>
                </a:solidFill>
                <a:latin typeface="+mn-lt"/>
                <a:ea typeface="Arial"/>
                <a:cs typeface="Arial"/>
                <a:sym typeface="Arial"/>
              </a:rPr>
            </a:br>
            <a:r>
              <a:rPr lang="ar-EG" sz="2400" dirty="0" smtClean="0">
                <a:solidFill>
                  <a:schemeClr val="tx1"/>
                </a:solidFill>
                <a:latin typeface="+mn-lt"/>
                <a:ea typeface="Arial"/>
                <a:cs typeface="Arial"/>
                <a:sym typeface="Arial"/>
              </a:rPr>
              <a:t>5- الحق في الإستفادة من الاشتراط الذي يشترطه له أحد المتعاقدين على المتعاقد الآخر، كأن يكون مستفيداً من عقد التأمين.</a:t>
            </a:r>
            <a:br>
              <a:rPr lang="ar-EG" sz="2400" dirty="0" smtClean="0">
                <a:solidFill>
                  <a:schemeClr val="tx1"/>
                </a:solidFill>
                <a:latin typeface="+mn-lt"/>
                <a:ea typeface="Arial"/>
                <a:cs typeface="Arial"/>
                <a:sym typeface="Arial"/>
              </a:rPr>
            </a:br>
            <a:r>
              <a:rPr lang="ar-EG" sz="2400" b="1" u="sng" dirty="0" smtClean="0">
                <a:solidFill>
                  <a:schemeClr val="tx1"/>
                </a:solidFill>
                <a:ea typeface="Arial"/>
                <a:cs typeface="Arial"/>
                <a:sym typeface="Arial"/>
              </a:rPr>
              <a:t>2- نهاية الشخصية </a:t>
            </a:r>
            <a:r>
              <a:rPr lang="ar-EG" sz="2400" b="1" u="sng" dirty="0">
                <a:solidFill>
                  <a:schemeClr val="tx1"/>
                </a:solidFill>
                <a:ea typeface="Arial"/>
                <a:cs typeface="Arial"/>
                <a:sym typeface="Arial"/>
              </a:rPr>
              <a:t>القانونية</a:t>
            </a:r>
            <a:r>
              <a:rPr lang="ar-EG" sz="2400" b="1" u="sng" dirty="0" smtClean="0">
                <a:solidFill>
                  <a:schemeClr val="tx1"/>
                </a:solidFill>
                <a:ea typeface="Arial"/>
                <a:cs typeface="Arial"/>
                <a:sym typeface="Arial"/>
              </a:rPr>
              <a:t>:</a:t>
            </a:r>
            <a:br>
              <a:rPr lang="ar-EG" sz="2400" b="1" u="sng" dirty="0" smtClean="0">
                <a:solidFill>
                  <a:schemeClr val="tx1"/>
                </a:solidFill>
                <a:ea typeface="Arial"/>
                <a:cs typeface="Arial"/>
                <a:sym typeface="Arial"/>
              </a:rPr>
            </a:br>
            <a:r>
              <a:rPr lang="ar-EG" sz="2400" dirty="0" smtClean="0">
                <a:solidFill>
                  <a:schemeClr val="tx1"/>
                </a:solidFill>
                <a:ea typeface="Arial"/>
                <a:cs typeface="Arial"/>
                <a:sym typeface="Arial"/>
              </a:rPr>
              <a:t>- تنتهي شخصية الإنسان بموته؛ وقد يكون الموت حقيقياً وقد يكون اعتبارياً أو حكمياً، وذلك على التفصيل التالي:</a:t>
            </a:r>
            <a:br>
              <a:rPr lang="ar-EG" sz="2400" dirty="0" smtClean="0">
                <a:solidFill>
                  <a:schemeClr val="tx1"/>
                </a:solidFill>
                <a:ea typeface="Arial"/>
                <a:cs typeface="Arial"/>
                <a:sym typeface="Arial"/>
              </a:rPr>
            </a:br>
            <a:endParaRPr lang="ar-EG" sz="2400" dirty="0">
              <a:solidFill>
                <a:srgbClr val="000000"/>
              </a:solidFill>
              <a:latin typeface="+mn-lt"/>
              <a:ea typeface="Arial"/>
              <a:cs typeface="Arial"/>
              <a:sym typeface="Arial"/>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sp>
        <p:nvSpPr>
          <p:cNvPr id="2" name="Rectangle 1"/>
          <p:cNvSpPr/>
          <p:nvPr/>
        </p:nvSpPr>
        <p:spPr>
          <a:xfrm>
            <a:off x="3878193" y="235180"/>
            <a:ext cx="6984776" cy="584775"/>
          </a:xfrm>
          <a:prstGeom prst="rect">
            <a:avLst/>
          </a:prstGeom>
        </p:spPr>
        <p:txBody>
          <a:bodyPr wrap="square">
            <a:spAutoFit/>
          </a:bodyPr>
          <a:lstStyle/>
          <a:p>
            <a:pPr lvl="0" algn="ctr"/>
            <a:r>
              <a:rPr lang="ar-EG" sz="3200" dirty="0" smtClean="0">
                <a:solidFill>
                  <a:srgbClr val="2D3956"/>
                </a:solidFill>
                <a:latin typeface="Tajawal Medium"/>
                <a:cs typeface="Sultan Medium" pitchFamily="2" charset="-78"/>
                <a:sym typeface="Tajawal Medium"/>
              </a:rPr>
              <a:t>3- أشخاص الحق:</a:t>
            </a:r>
            <a:endParaRPr lang="ar-EG" sz="3200" dirty="0">
              <a:solidFill>
                <a:srgbClr val="2D3956"/>
              </a:solidFill>
              <a:latin typeface="Tajawal Medium"/>
              <a:cs typeface="Sultan Medium" pitchFamily="2" charset="-78"/>
              <a:sym typeface="Tajawal Medium"/>
            </a:endParaRPr>
          </a:p>
        </p:txBody>
      </p:sp>
      <p:pic>
        <p:nvPicPr>
          <p:cNvPr id="7171" name="Picture 3"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2118" y="86328"/>
            <a:ext cx="1525030" cy="96640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64399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5" name="Google Shape;188;p6"/>
          <p:cNvSpPr>
            <a:spLocks noGrp="1"/>
          </p:cNvSpPr>
          <p:nvPr>
            <p:ph type="ctrTitle"/>
          </p:nvPr>
        </p:nvSpPr>
        <p:spPr>
          <a:xfrm>
            <a:off x="280308" y="1129507"/>
            <a:ext cx="10817198" cy="4250853"/>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r" rtl="1"/>
            <a:r>
              <a:rPr lang="ar-EG" sz="2400" b="1" u="sng" dirty="0" smtClean="0">
                <a:solidFill>
                  <a:schemeClr val="tx1"/>
                </a:solidFill>
                <a:latin typeface="+mn-lt"/>
                <a:ea typeface="Arial"/>
                <a:cs typeface="Arial"/>
                <a:sym typeface="Arial"/>
              </a:rPr>
              <a:t/>
            </a:r>
            <a:br>
              <a:rPr lang="ar-EG" sz="2400" b="1" u="sng" dirty="0" smtClean="0">
                <a:solidFill>
                  <a:schemeClr val="tx1"/>
                </a:solidFill>
                <a:latin typeface="+mn-lt"/>
                <a:ea typeface="Arial"/>
                <a:cs typeface="Arial"/>
                <a:sym typeface="Arial"/>
              </a:rPr>
            </a:br>
            <a:r>
              <a:rPr lang="ar-EG" sz="2400" dirty="0" smtClean="0">
                <a:solidFill>
                  <a:schemeClr val="tx1"/>
                </a:solidFill>
                <a:latin typeface="+mn-lt"/>
                <a:ea typeface="Arial"/>
                <a:cs typeface="Arial"/>
                <a:sym typeface="Arial"/>
              </a:rPr>
              <a:t/>
            </a:r>
            <a:br>
              <a:rPr lang="ar-EG" sz="2400" dirty="0" smtClean="0">
                <a:solidFill>
                  <a:schemeClr val="tx1"/>
                </a:solidFill>
                <a:latin typeface="+mn-lt"/>
                <a:ea typeface="Arial"/>
                <a:cs typeface="Arial"/>
                <a:sym typeface="Arial"/>
              </a:rPr>
            </a:br>
            <a:r>
              <a:rPr lang="ar-EG" sz="2400" b="1" dirty="0" smtClean="0">
                <a:solidFill>
                  <a:schemeClr val="tx1"/>
                </a:solidFill>
                <a:latin typeface="+mn-lt"/>
                <a:ea typeface="Arial"/>
                <a:cs typeface="Arial"/>
                <a:sym typeface="Arial"/>
              </a:rPr>
              <a:t>أولاً: الموت الحقيقي:</a:t>
            </a:r>
            <a:r>
              <a:rPr lang="ar-EG" sz="2400" dirty="0" smtClean="0">
                <a:solidFill>
                  <a:schemeClr val="tx1"/>
                </a:solidFill>
                <a:ea typeface="Arial"/>
                <a:cs typeface="Arial"/>
                <a:sym typeface="Arial"/>
              </a:rPr>
              <a:t/>
            </a:r>
            <a:br>
              <a:rPr lang="ar-EG" sz="2400" dirty="0" smtClean="0">
                <a:solidFill>
                  <a:schemeClr val="tx1"/>
                </a:solidFill>
                <a:ea typeface="Arial"/>
                <a:cs typeface="Arial"/>
                <a:sym typeface="Arial"/>
              </a:rPr>
            </a:br>
            <a:r>
              <a:rPr lang="ar-EG" sz="2400" dirty="0" smtClean="0">
                <a:solidFill>
                  <a:schemeClr val="tx1"/>
                </a:solidFill>
                <a:ea typeface="Arial"/>
                <a:cs typeface="Arial"/>
                <a:sym typeface="Arial"/>
              </a:rPr>
              <a:t>- يترتب على التحقق من وفاة الإنسان سواء أكانت الوفاة طبيعية أم نتيجة حادث انتهاء شخصيته القانونية، بحيث لايعود صالحاً لأن يكون صاحب حق أو مديناً بواجب، وإنما تنتقل حقوقه وإلتزاماته إلى ورثته، إلا أن بعض الفقهاء يرى أن شخصية الإنسان تمتد افتراضاً، لحين سداد ديون المورث من أموال تركته، بحيث لاينتقل إلى الورثة إلا ما يتبقى من أمواله بعد سداد ديونه. وقد وجه النقد لهذا الرأي لأن شخصية الإنسان تنتهي بوفاته، ولا يتصور بقاءها بعد ذلك.</a:t>
            </a:r>
            <a:br>
              <a:rPr lang="ar-EG" sz="2400" dirty="0" smtClean="0">
                <a:solidFill>
                  <a:schemeClr val="tx1"/>
                </a:solidFill>
                <a:ea typeface="Arial"/>
                <a:cs typeface="Arial"/>
                <a:sym typeface="Arial"/>
              </a:rPr>
            </a:br>
            <a:r>
              <a:rPr lang="ar-EG" sz="2400" b="1" dirty="0" smtClean="0">
                <a:solidFill>
                  <a:schemeClr val="tx1"/>
                </a:solidFill>
                <a:ea typeface="Arial"/>
                <a:cs typeface="Arial"/>
                <a:sym typeface="Arial"/>
              </a:rPr>
              <a:t>ثانياً: </a:t>
            </a:r>
            <a:r>
              <a:rPr lang="ar-EG" sz="2400" b="1" dirty="0">
                <a:solidFill>
                  <a:schemeClr val="tx1"/>
                </a:solidFill>
                <a:ea typeface="Arial"/>
                <a:cs typeface="Arial"/>
                <a:sym typeface="Arial"/>
              </a:rPr>
              <a:t>الموت </a:t>
            </a:r>
            <a:r>
              <a:rPr lang="ar-EG" sz="2400" b="1" dirty="0" smtClean="0">
                <a:solidFill>
                  <a:schemeClr val="tx1"/>
                </a:solidFill>
                <a:ea typeface="Arial"/>
                <a:cs typeface="Arial"/>
                <a:sym typeface="Arial"/>
              </a:rPr>
              <a:t>الحكمي «المفقود»:</a:t>
            </a:r>
            <a:br>
              <a:rPr lang="ar-EG" sz="2400" b="1" dirty="0" smtClean="0">
                <a:solidFill>
                  <a:schemeClr val="tx1"/>
                </a:solidFill>
                <a:ea typeface="Arial"/>
                <a:cs typeface="Arial"/>
                <a:sym typeface="Arial"/>
              </a:rPr>
            </a:br>
            <a:r>
              <a:rPr lang="ar-EG" sz="2400" b="1" dirty="0" smtClean="0">
                <a:solidFill>
                  <a:schemeClr val="tx1"/>
                </a:solidFill>
                <a:ea typeface="Arial"/>
                <a:cs typeface="Arial"/>
                <a:sym typeface="Arial"/>
              </a:rPr>
              <a:t>- </a:t>
            </a:r>
            <a:r>
              <a:rPr lang="ar-EG" sz="2400" dirty="0" smtClean="0">
                <a:solidFill>
                  <a:schemeClr val="tx1"/>
                </a:solidFill>
                <a:ea typeface="Arial"/>
                <a:cs typeface="Arial"/>
                <a:sym typeface="Arial"/>
              </a:rPr>
              <a:t>المفقود هو الشخص الذي انقطعت أخباره، فلايعرف حياته أو مماته، كمن يخرج للسياحة وتنقطع أخباره مدة طويلة أو كمن يفقد في معركة حربية أو زلزال أو فيضان. أما الغائب فهو الشخص الذي يغيب عن موطنه أو محل إقامته ولكن حياته معلومة، فلايعتبر مفقوداُ ولاتنتهي شخصيته القانونية.</a:t>
            </a:r>
            <a:endParaRPr lang="ar-EG" sz="2400" dirty="0">
              <a:solidFill>
                <a:srgbClr val="000000"/>
              </a:solidFill>
              <a:latin typeface="+mn-lt"/>
              <a:ea typeface="Arial"/>
              <a:cs typeface="Arial"/>
              <a:sym typeface="Arial"/>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sp>
        <p:nvSpPr>
          <p:cNvPr id="2" name="Rectangle 1"/>
          <p:cNvSpPr/>
          <p:nvPr/>
        </p:nvSpPr>
        <p:spPr>
          <a:xfrm>
            <a:off x="3878193" y="235180"/>
            <a:ext cx="6984776" cy="584775"/>
          </a:xfrm>
          <a:prstGeom prst="rect">
            <a:avLst/>
          </a:prstGeom>
        </p:spPr>
        <p:txBody>
          <a:bodyPr wrap="square">
            <a:spAutoFit/>
          </a:bodyPr>
          <a:lstStyle/>
          <a:p>
            <a:pPr lvl="0" algn="ctr"/>
            <a:r>
              <a:rPr lang="ar-EG" sz="3200" dirty="0" smtClean="0">
                <a:solidFill>
                  <a:srgbClr val="2D3956"/>
                </a:solidFill>
                <a:latin typeface="Tajawal Medium"/>
                <a:cs typeface="Sultan Medium" pitchFamily="2" charset="-78"/>
                <a:sym typeface="Tajawal Medium"/>
              </a:rPr>
              <a:t>3- أشخاص الحق:</a:t>
            </a:r>
            <a:endParaRPr lang="ar-EG" sz="3200" dirty="0">
              <a:solidFill>
                <a:srgbClr val="2D3956"/>
              </a:solidFill>
              <a:latin typeface="Tajawal Medium"/>
              <a:cs typeface="Sultan Medium" pitchFamily="2" charset="-78"/>
              <a:sym typeface="Tajawal Medium"/>
            </a:endParaRPr>
          </a:p>
        </p:txBody>
      </p:sp>
      <p:pic>
        <p:nvPicPr>
          <p:cNvPr id="7171" name="Picture 3"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2118" y="86328"/>
            <a:ext cx="1525030" cy="96640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57992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5" name="Google Shape;188;p6"/>
          <p:cNvSpPr>
            <a:spLocks noGrp="1"/>
          </p:cNvSpPr>
          <p:nvPr>
            <p:ph type="ctrTitle"/>
          </p:nvPr>
        </p:nvSpPr>
        <p:spPr>
          <a:xfrm>
            <a:off x="280308" y="1129507"/>
            <a:ext cx="10817198" cy="4250853"/>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r" rtl="1"/>
            <a:r>
              <a:rPr lang="ar-EG" sz="2400" b="1" u="sng" dirty="0" smtClean="0">
                <a:solidFill>
                  <a:schemeClr val="tx1"/>
                </a:solidFill>
                <a:latin typeface="+mn-lt"/>
                <a:ea typeface="Arial"/>
                <a:cs typeface="Arial"/>
                <a:sym typeface="Arial"/>
              </a:rPr>
              <a:t/>
            </a:r>
            <a:br>
              <a:rPr lang="ar-EG" sz="2400" b="1" u="sng" dirty="0" smtClean="0">
                <a:solidFill>
                  <a:schemeClr val="tx1"/>
                </a:solidFill>
                <a:latin typeface="+mn-lt"/>
                <a:ea typeface="Arial"/>
                <a:cs typeface="Arial"/>
                <a:sym typeface="Arial"/>
              </a:rPr>
            </a:br>
            <a:r>
              <a:rPr lang="ar-EG" sz="2400" dirty="0" smtClean="0">
                <a:solidFill>
                  <a:schemeClr val="tx1"/>
                </a:solidFill>
                <a:latin typeface="+mn-lt"/>
                <a:ea typeface="Arial"/>
                <a:cs typeface="Arial"/>
                <a:sym typeface="Arial"/>
              </a:rPr>
              <a:t/>
            </a:r>
            <a:br>
              <a:rPr lang="ar-EG" sz="2400" dirty="0" smtClean="0">
                <a:solidFill>
                  <a:schemeClr val="tx1"/>
                </a:solidFill>
                <a:latin typeface="+mn-lt"/>
                <a:ea typeface="Arial"/>
                <a:cs typeface="Arial"/>
                <a:sym typeface="Arial"/>
              </a:rPr>
            </a:br>
            <a:r>
              <a:rPr lang="ar-EG" sz="2400" b="1" dirty="0" smtClean="0">
                <a:solidFill>
                  <a:schemeClr val="tx1"/>
                </a:solidFill>
                <a:latin typeface="+mn-lt"/>
                <a:ea typeface="Arial"/>
                <a:cs typeface="Arial"/>
                <a:sym typeface="Arial"/>
              </a:rPr>
              <a:t>ونشير في هذا الصدد لما يلي:</a:t>
            </a:r>
            <a:br>
              <a:rPr lang="ar-EG" sz="2400" b="1" dirty="0" smtClean="0">
                <a:solidFill>
                  <a:schemeClr val="tx1"/>
                </a:solidFill>
                <a:latin typeface="+mn-lt"/>
                <a:ea typeface="Arial"/>
                <a:cs typeface="Arial"/>
                <a:sym typeface="Arial"/>
              </a:rPr>
            </a:br>
            <a:r>
              <a:rPr lang="ar-EG" sz="2400" b="1" dirty="0" smtClean="0">
                <a:solidFill>
                  <a:schemeClr val="tx1"/>
                </a:solidFill>
                <a:latin typeface="+mn-lt"/>
                <a:ea typeface="Arial"/>
                <a:cs typeface="Arial"/>
                <a:sym typeface="Arial"/>
              </a:rPr>
              <a:t>1- شروط اعتبار المفقود ميتاً: تختلف شروط اعتبار المفقود ميتاً باختلاف الحالات التي فقد فيها على النحو التالي:</a:t>
            </a:r>
            <a:br>
              <a:rPr lang="ar-EG" sz="2400" b="1" dirty="0" smtClean="0">
                <a:solidFill>
                  <a:schemeClr val="tx1"/>
                </a:solidFill>
                <a:latin typeface="+mn-lt"/>
                <a:ea typeface="Arial"/>
                <a:cs typeface="Arial"/>
                <a:sym typeface="Arial"/>
              </a:rPr>
            </a:br>
            <a:r>
              <a:rPr lang="ar-EG" sz="2400" b="1" dirty="0" smtClean="0">
                <a:solidFill>
                  <a:schemeClr val="tx1"/>
                </a:solidFill>
                <a:latin typeface="+mn-lt"/>
                <a:ea typeface="Arial"/>
                <a:cs typeface="Arial"/>
                <a:sym typeface="Arial"/>
              </a:rPr>
              <a:t>أ- حالة الفقد في ظروف يغلب فيها الهلاك: </a:t>
            </a:r>
            <a:r>
              <a:rPr lang="ar-EG" sz="2400" dirty="0" smtClean="0">
                <a:solidFill>
                  <a:schemeClr val="tx1"/>
                </a:solidFill>
                <a:latin typeface="+mn-lt"/>
                <a:ea typeface="Arial"/>
                <a:cs typeface="Arial"/>
                <a:sym typeface="Arial"/>
              </a:rPr>
              <a:t>هنا يحكم القاضي باعتبار المفقود ميتاً بعد مضي أربع سنوات من تاريخ فقده.</a:t>
            </a:r>
            <a:br>
              <a:rPr lang="ar-EG" sz="2400" dirty="0" smtClean="0">
                <a:solidFill>
                  <a:schemeClr val="tx1"/>
                </a:solidFill>
                <a:latin typeface="+mn-lt"/>
                <a:ea typeface="Arial"/>
                <a:cs typeface="Arial"/>
                <a:sym typeface="Arial"/>
              </a:rPr>
            </a:br>
            <a:r>
              <a:rPr lang="ar-EG" sz="2400" b="1" dirty="0" smtClean="0">
                <a:solidFill>
                  <a:schemeClr val="tx1"/>
                </a:solidFill>
                <a:ea typeface="Arial"/>
                <a:cs typeface="Arial"/>
                <a:sym typeface="Arial"/>
              </a:rPr>
              <a:t>ب- </a:t>
            </a:r>
            <a:r>
              <a:rPr lang="ar-EG" sz="2400" b="1" dirty="0">
                <a:solidFill>
                  <a:schemeClr val="tx1"/>
                </a:solidFill>
                <a:ea typeface="Arial"/>
                <a:cs typeface="Arial"/>
                <a:sym typeface="Arial"/>
              </a:rPr>
              <a:t>حالة الفقد في </a:t>
            </a:r>
            <a:r>
              <a:rPr lang="ar-EG" sz="2400" b="1">
                <a:solidFill>
                  <a:schemeClr val="tx1"/>
                </a:solidFill>
                <a:ea typeface="Arial"/>
                <a:cs typeface="Arial"/>
                <a:sym typeface="Arial"/>
              </a:rPr>
              <a:t>ظروف </a:t>
            </a:r>
            <a:r>
              <a:rPr lang="ar-EG" sz="2400" b="1" smtClean="0">
                <a:solidFill>
                  <a:schemeClr val="tx1"/>
                </a:solidFill>
                <a:ea typeface="Arial"/>
                <a:cs typeface="Arial"/>
                <a:sym typeface="Arial"/>
              </a:rPr>
              <a:t>لا يغلب </a:t>
            </a:r>
            <a:r>
              <a:rPr lang="ar-EG" sz="2400" b="1" dirty="0">
                <a:solidFill>
                  <a:schemeClr val="tx1"/>
                </a:solidFill>
                <a:ea typeface="Arial"/>
                <a:cs typeface="Arial"/>
                <a:sym typeface="Arial"/>
              </a:rPr>
              <a:t>فيها الهلاك: </a:t>
            </a:r>
            <a:r>
              <a:rPr lang="ar-EG" sz="2400" dirty="0" smtClean="0">
                <a:solidFill>
                  <a:schemeClr val="tx1"/>
                </a:solidFill>
                <a:ea typeface="Arial"/>
                <a:cs typeface="Arial"/>
                <a:sym typeface="Arial"/>
              </a:rPr>
              <a:t>في هذه الحالة لم يحدد المشرع المدة التي تحكم بعدها المحكمة بموت المفقود، وإنما ترك أمر تقدير هذه المدة للقاضي وذلك بعد التحري عن وجوده على قيد الحياة أو وفاته بالطرق الممكنة.</a:t>
            </a:r>
            <a:br>
              <a:rPr lang="ar-EG" sz="2400" dirty="0" smtClean="0">
                <a:solidFill>
                  <a:schemeClr val="tx1"/>
                </a:solidFill>
                <a:ea typeface="Arial"/>
                <a:cs typeface="Arial"/>
                <a:sym typeface="Arial"/>
              </a:rPr>
            </a:br>
            <a:r>
              <a:rPr lang="ar-EG" sz="2400" b="1" dirty="0" smtClean="0">
                <a:solidFill>
                  <a:schemeClr val="tx1"/>
                </a:solidFill>
                <a:ea typeface="Arial"/>
                <a:cs typeface="Arial"/>
                <a:sym typeface="Arial"/>
              </a:rPr>
              <a:t>2- أثر الحكم باعتبار المفقود </a:t>
            </a:r>
            <a:r>
              <a:rPr lang="ar-EG" sz="2400" b="1" dirty="0">
                <a:solidFill>
                  <a:schemeClr val="tx1"/>
                </a:solidFill>
                <a:ea typeface="Arial"/>
                <a:cs typeface="Arial"/>
                <a:sym typeface="Arial"/>
              </a:rPr>
              <a:t>ميتاً: </a:t>
            </a:r>
            <a:r>
              <a:rPr lang="ar-EG" sz="2400" b="1" dirty="0" smtClean="0">
                <a:solidFill>
                  <a:schemeClr val="tx1"/>
                </a:solidFill>
                <a:ea typeface="Arial"/>
                <a:cs typeface="Arial"/>
                <a:sym typeface="Arial"/>
              </a:rPr>
              <a:t>هنا نفرق بين ثلاثة فروض على </a:t>
            </a:r>
            <a:r>
              <a:rPr lang="ar-EG" sz="2400" b="1" dirty="0">
                <a:solidFill>
                  <a:schemeClr val="tx1"/>
                </a:solidFill>
                <a:ea typeface="Arial"/>
                <a:cs typeface="Arial"/>
                <a:sym typeface="Arial"/>
              </a:rPr>
              <a:t>النحو التالي:</a:t>
            </a:r>
            <a:endParaRPr lang="ar-EG" sz="2400" dirty="0">
              <a:solidFill>
                <a:srgbClr val="000000"/>
              </a:solidFill>
              <a:latin typeface="+mn-lt"/>
              <a:ea typeface="Arial"/>
              <a:cs typeface="Arial"/>
              <a:sym typeface="Arial"/>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sp>
        <p:nvSpPr>
          <p:cNvPr id="2" name="Rectangle 1"/>
          <p:cNvSpPr/>
          <p:nvPr/>
        </p:nvSpPr>
        <p:spPr>
          <a:xfrm>
            <a:off x="3878193" y="235180"/>
            <a:ext cx="6984776" cy="584775"/>
          </a:xfrm>
          <a:prstGeom prst="rect">
            <a:avLst/>
          </a:prstGeom>
        </p:spPr>
        <p:txBody>
          <a:bodyPr wrap="square">
            <a:spAutoFit/>
          </a:bodyPr>
          <a:lstStyle/>
          <a:p>
            <a:pPr lvl="0" algn="ctr"/>
            <a:r>
              <a:rPr lang="ar-EG" sz="3200" dirty="0" smtClean="0">
                <a:solidFill>
                  <a:srgbClr val="2D3956"/>
                </a:solidFill>
                <a:latin typeface="Tajawal Medium"/>
                <a:cs typeface="Sultan Medium" pitchFamily="2" charset="-78"/>
                <a:sym typeface="Tajawal Medium"/>
              </a:rPr>
              <a:t>3- أشخاص الحق:</a:t>
            </a:r>
            <a:endParaRPr lang="ar-EG" sz="3200" dirty="0">
              <a:solidFill>
                <a:srgbClr val="2D3956"/>
              </a:solidFill>
              <a:latin typeface="Tajawal Medium"/>
              <a:cs typeface="Sultan Medium" pitchFamily="2" charset="-78"/>
              <a:sym typeface="Tajawal Medium"/>
            </a:endParaRPr>
          </a:p>
        </p:txBody>
      </p:sp>
      <p:pic>
        <p:nvPicPr>
          <p:cNvPr id="7171" name="Picture 3"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2118" y="86328"/>
            <a:ext cx="1525030" cy="96640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472295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5" name="Google Shape;188;p6"/>
          <p:cNvSpPr>
            <a:spLocks noGrp="1"/>
          </p:cNvSpPr>
          <p:nvPr>
            <p:ph type="ctrTitle"/>
          </p:nvPr>
        </p:nvSpPr>
        <p:spPr>
          <a:xfrm>
            <a:off x="280308" y="1129507"/>
            <a:ext cx="10817198" cy="4250853"/>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r" rtl="1"/>
            <a:r>
              <a:rPr lang="ar-EG" sz="2400" b="1" u="sng" dirty="0" smtClean="0">
                <a:solidFill>
                  <a:schemeClr val="tx1"/>
                </a:solidFill>
                <a:latin typeface="+mn-lt"/>
                <a:ea typeface="Arial"/>
                <a:cs typeface="Arial"/>
                <a:sym typeface="Arial"/>
              </a:rPr>
              <a:t>الفرض الأول: مركز المفقود قبل الحكم بموته:</a:t>
            </a:r>
            <a:br>
              <a:rPr lang="ar-EG" sz="2400" b="1" u="sng" dirty="0" smtClean="0">
                <a:solidFill>
                  <a:schemeClr val="tx1"/>
                </a:solidFill>
                <a:latin typeface="+mn-lt"/>
                <a:ea typeface="Arial"/>
                <a:cs typeface="Arial"/>
                <a:sym typeface="Arial"/>
              </a:rPr>
            </a:br>
            <a:r>
              <a:rPr lang="ar-EG" sz="2400" dirty="0" smtClean="0">
                <a:solidFill>
                  <a:schemeClr val="tx1"/>
                </a:solidFill>
                <a:latin typeface="+mn-lt"/>
                <a:ea typeface="Arial"/>
                <a:cs typeface="Arial"/>
                <a:sym typeface="Arial"/>
              </a:rPr>
              <a:t>- يعتبر المفقود حياً بالنسبة للأحكام التي تضره ويعتبر ميتاً بالنسبة للأحكام التي تنفعه وتضر بغيره. وهنا لاتورث أموال المفقود وتظل زوجته على ذمته ولا تستطيع الزواج بغيره.</a:t>
            </a:r>
            <a:br>
              <a:rPr lang="ar-EG" sz="2400" dirty="0" smtClean="0">
                <a:solidFill>
                  <a:schemeClr val="tx1"/>
                </a:solidFill>
                <a:latin typeface="+mn-lt"/>
                <a:ea typeface="Arial"/>
                <a:cs typeface="Arial"/>
                <a:sym typeface="Arial"/>
              </a:rPr>
            </a:br>
            <a:r>
              <a:rPr lang="ar-EG" sz="2400" b="1" u="sng" dirty="0">
                <a:solidFill>
                  <a:schemeClr val="tx1"/>
                </a:solidFill>
                <a:ea typeface="Arial"/>
                <a:cs typeface="Arial"/>
                <a:sym typeface="Arial"/>
              </a:rPr>
              <a:t>الفرض </a:t>
            </a:r>
            <a:r>
              <a:rPr lang="ar-EG" sz="2400" b="1" u="sng" dirty="0" smtClean="0">
                <a:solidFill>
                  <a:schemeClr val="tx1"/>
                </a:solidFill>
                <a:ea typeface="Arial"/>
                <a:cs typeface="Arial"/>
                <a:sym typeface="Arial"/>
              </a:rPr>
              <a:t>الثاني: </a:t>
            </a:r>
            <a:r>
              <a:rPr lang="ar-EG" sz="2400" b="1" u="sng" dirty="0">
                <a:solidFill>
                  <a:schemeClr val="tx1"/>
                </a:solidFill>
                <a:ea typeface="Arial"/>
                <a:cs typeface="Arial"/>
                <a:sym typeface="Arial"/>
              </a:rPr>
              <a:t>مركز المفقود </a:t>
            </a:r>
            <a:r>
              <a:rPr lang="ar-EG" sz="2400" b="1" u="sng" dirty="0" smtClean="0">
                <a:solidFill>
                  <a:schemeClr val="tx1"/>
                </a:solidFill>
                <a:ea typeface="Arial"/>
                <a:cs typeface="Arial"/>
                <a:sym typeface="Arial"/>
              </a:rPr>
              <a:t>بعد الحكم </a:t>
            </a:r>
            <a:r>
              <a:rPr lang="ar-EG" sz="2400" b="1" u="sng" dirty="0">
                <a:solidFill>
                  <a:schemeClr val="tx1"/>
                </a:solidFill>
                <a:ea typeface="Arial"/>
                <a:cs typeface="Arial"/>
                <a:sym typeface="Arial"/>
              </a:rPr>
              <a:t>بموته:</a:t>
            </a:r>
            <a:br>
              <a:rPr lang="ar-EG" sz="2400" b="1" u="sng" dirty="0">
                <a:solidFill>
                  <a:schemeClr val="tx1"/>
                </a:solidFill>
                <a:ea typeface="Arial"/>
                <a:cs typeface="Arial"/>
                <a:sym typeface="Arial"/>
              </a:rPr>
            </a:br>
            <a:r>
              <a:rPr lang="ar-EG" sz="2400" dirty="0">
                <a:solidFill>
                  <a:schemeClr val="tx1"/>
                </a:solidFill>
                <a:ea typeface="Arial"/>
                <a:cs typeface="Arial"/>
                <a:sym typeface="Arial"/>
              </a:rPr>
              <a:t>- </a:t>
            </a:r>
            <a:r>
              <a:rPr lang="ar-EG" sz="2400" dirty="0" smtClean="0">
                <a:solidFill>
                  <a:schemeClr val="tx1"/>
                </a:solidFill>
                <a:ea typeface="Arial"/>
                <a:cs typeface="Arial"/>
                <a:sym typeface="Arial"/>
              </a:rPr>
              <a:t>فإذا حكم القاضي بموت المفقود، هنا تنتهي حياة المفقود ويرتب هذا الحكم آثاره من تاريخ صدوره والتي تتمثل فيمايلي:</a:t>
            </a:r>
            <a:br>
              <a:rPr lang="ar-EG" sz="2400" dirty="0" smtClean="0">
                <a:solidFill>
                  <a:schemeClr val="tx1"/>
                </a:solidFill>
                <a:ea typeface="Arial"/>
                <a:cs typeface="Arial"/>
                <a:sym typeface="Arial"/>
              </a:rPr>
            </a:br>
            <a:r>
              <a:rPr lang="ar-EG" sz="2400" dirty="0" smtClean="0">
                <a:solidFill>
                  <a:schemeClr val="tx1"/>
                </a:solidFill>
                <a:ea typeface="Arial"/>
                <a:cs typeface="Arial"/>
                <a:sym typeface="Arial"/>
              </a:rPr>
              <a:t>1- اعتبار المفقود ميتاً منذ صدور الحكم بالنسبة للرابطة الزوجية. 2- </a:t>
            </a:r>
            <a:r>
              <a:rPr lang="ar-EG" sz="2400" dirty="0">
                <a:solidFill>
                  <a:schemeClr val="tx1"/>
                </a:solidFill>
                <a:ea typeface="Arial"/>
                <a:cs typeface="Arial"/>
                <a:sym typeface="Arial"/>
              </a:rPr>
              <a:t>اعتبار المفقود ميتاً منذ صدور الحكم بالنسبة </a:t>
            </a:r>
            <a:r>
              <a:rPr lang="ar-EG" sz="2400" dirty="0" smtClean="0">
                <a:solidFill>
                  <a:schemeClr val="tx1"/>
                </a:solidFill>
                <a:ea typeface="Arial"/>
                <a:cs typeface="Arial"/>
                <a:sym typeface="Arial"/>
              </a:rPr>
              <a:t>لماله.</a:t>
            </a:r>
            <a:br>
              <a:rPr lang="ar-EG" sz="2400" dirty="0" smtClean="0">
                <a:solidFill>
                  <a:schemeClr val="tx1"/>
                </a:solidFill>
                <a:ea typeface="Arial"/>
                <a:cs typeface="Arial"/>
                <a:sym typeface="Arial"/>
              </a:rPr>
            </a:br>
            <a:r>
              <a:rPr lang="ar-EG" sz="2400" b="1" u="sng" dirty="0">
                <a:solidFill>
                  <a:schemeClr val="tx1"/>
                </a:solidFill>
                <a:ea typeface="Arial"/>
                <a:cs typeface="Arial"/>
                <a:sym typeface="Arial"/>
              </a:rPr>
              <a:t>الفرض </a:t>
            </a:r>
            <a:r>
              <a:rPr lang="ar-EG" sz="2400" b="1" u="sng" dirty="0" smtClean="0">
                <a:solidFill>
                  <a:schemeClr val="tx1"/>
                </a:solidFill>
                <a:ea typeface="Arial"/>
                <a:cs typeface="Arial"/>
                <a:sym typeface="Arial"/>
              </a:rPr>
              <a:t>الثالث: </a:t>
            </a:r>
            <a:r>
              <a:rPr lang="ar-EG" sz="2400" b="1" u="sng" dirty="0">
                <a:solidFill>
                  <a:schemeClr val="tx1"/>
                </a:solidFill>
                <a:ea typeface="Arial"/>
                <a:cs typeface="Arial"/>
                <a:sym typeface="Arial"/>
              </a:rPr>
              <a:t>مركز </a:t>
            </a:r>
            <a:r>
              <a:rPr lang="ar-EG" sz="2400" b="1" u="sng" dirty="0" smtClean="0">
                <a:solidFill>
                  <a:schemeClr val="tx1"/>
                </a:solidFill>
                <a:ea typeface="Arial"/>
                <a:cs typeface="Arial"/>
                <a:sym typeface="Arial"/>
              </a:rPr>
              <a:t>المفقود الذي تتضح حياته </a:t>
            </a:r>
            <a:r>
              <a:rPr lang="ar-EG" sz="2400" b="1" u="sng" dirty="0">
                <a:solidFill>
                  <a:schemeClr val="tx1"/>
                </a:solidFill>
                <a:ea typeface="Arial"/>
                <a:cs typeface="Arial"/>
                <a:sym typeface="Arial"/>
              </a:rPr>
              <a:t>بعد الحكم بموته:</a:t>
            </a:r>
            <a:br>
              <a:rPr lang="ar-EG" sz="2400" b="1" u="sng" dirty="0">
                <a:solidFill>
                  <a:schemeClr val="tx1"/>
                </a:solidFill>
                <a:ea typeface="Arial"/>
                <a:cs typeface="Arial"/>
                <a:sym typeface="Arial"/>
              </a:rPr>
            </a:br>
            <a:r>
              <a:rPr lang="ar-EG" sz="2400" dirty="0">
                <a:solidFill>
                  <a:schemeClr val="tx1"/>
                </a:solidFill>
                <a:ea typeface="Arial"/>
                <a:cs typeface="Arial"/>
                <a:sym typeface="Arial"/>
              </a:rPr>
              <a:t>- </a:t>
            </a:r>
            <a:r>
              <a:rPr lang="ar-EG" sz="2400" dirty="0" smtClean="0">
                <a:solidFill>
                  <a:schemeClr val="tx1"/>
                </a:solidFill>
                <a:ea typeface="Arial"/>
                <a:cs typeface="Arial"/>
                <a:sym typeface="Arial"/>
              </a:rPr>
              <a:t>إذا ظهر المفقود بعد صدور الحكم القضائي بموته، اعتبر هذا الحكم أو القرار كأن لم يكن ومن ثم تزول بأثر رجعي الآثار التي كانت قد ترتبت عليه. ولهذا يسترد المفقود ما كان له من أموال أو ما كان يرثه من أموال كما تعود إليه زوجته.</a:t>
            </a:r>
            <a:endParaRPr lang="ar-EG" sz="2400" dirty="0">
              <a:solidFill>
                <a:srgbClr val="000000"/>
              </a:solidFill>
              <a:latin typeface="+mn-lt"/>
              <a:ea typeface="Arial"/>
              <a:cs typeface="Arial"/>
              <a:sym typeface="Arial"/>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sp>
        <p:nvSpPr>
          <p:cNvPr id="2" name="Rectangle 1"/>
          <p:cNvSpPr/>
          <p:nvPr/>
        </p:nvSpPr>
        <p:spPr>
          <a:xfrm>
            <a:off x="3878193" y="235180"/>
            <a:ext cx="6984776" cy="584775"/>
          </a:xfrm>
          <a:prstGeom prst="rect">
            <a:avLst/>
          </a:prstGeom>
        </p:spPr>
        <p:txBody>
          <a:bodyPr wrap="square">
            <a:spAutoFit/>
          </a:bodyPr>
          <a:lstStyle/>
          <a:p>
            <a:pPr lvl="0" algn="ctr"/>
            <a:r>
              <a:rPr lang="ar-EG" sz="3200" dirty="0" smtClean="0">
                <a:solidFill>
                  <a:srgbClr val="2D3956"/>
                </a:solidFill>
                <a:latin typeface="Tajawal Medium"/>
                <a:cs typeface="Sultan Medium" pitchFamily="2" charset="-78"/>
                <a:sym typeface="Tajawal Medium"/>
              </a:rPr>
              <a:t>3- أشخاص الحق:</a:t>
            </a:r>
            <a:endParaRPr lang="ar-EG" sz="3200" dirty="0">
              <a:solidFill>
                <a:srgbClr val="2D3956"/>
              </a:solidFill>
              <a:latin typeface="Tajawal Medium"/>
              <a:cs typeface="Sultan Medium" pitchFamily="2" charset="-78"/>
              <a:sym typeface="Tajawal Medium"/>
            </a:endParaRPr>
          </a:p>
        </p:txBody>
      </p:sp>
      <p:pic>
        <p:nvPicPr>
          <p:cNvPr id="7171" name="Picture 3"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2118" y="86328"/>
            <a:ext cx="1525030" cy="96640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730477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5" name="Google Shape;188;p6"/>
          <p:cNvSpPr>
            <a:spLocks noGrp="1"/>
          </p:cNvSpPr>
          <p:nvPr>
            <p:ph type="ctrTitle"/>
          </p:nvPr>
        </p:nvSpPr>
        <p:spPr>
          <a:xfrm>
            <a:off x="280308" y="1129507"/>
            <a:ext cx="10817198" cy="4250853"/>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r" rtl="1"/>
            <a:r>
              <a:rPr lang="ar-EG" sz="2400" b="1" u="sng" dirty="0" smtClean="0">
                <a:solidFill>
                  <a:schemeClr val="tx1"/>
                </a:solidFill>
                <a:latin typeface="+mn-lt"/>
                <a:ea typeface="Arial"/>
                <a:cs typeface="Arial"/>
                <a:sym typeface="Arial"/>
              </a:rPr>
              <a:t>** مميزات الشخصية : </a:t>
            </a:r>
            <a:br>
              <a:rPr lang="ar-EG" sz="2400" b="1" u="sng" dirty="0" smtClean="0">
                <a:solidFill>
                  <a:schemeClr val="tx1"/>
                </a:solidFill>
                <a:latin typeface="+mn-lt"/>
                <a:ea typeface="Arial"/>
                <a:cs typeface="Arial"/>
                <a:sym typeface="Arial"/>
              </a:rPr>
            </a:br>
            <a:r>
              <a:rPr lang="ar-EG" sz="2400" dirty="0" smtClean="0">
                <a:solidFill>
                  <a:schemeClr val="tx1"/>
                </a:solidFill>
                <a:latin typeface="+mn-lt"/>
                <a:ea typeface="Arial"/>
                <a:cs typeface="Arial"/>
                <a:sym typeface="Arial"/>
              </a:rPr>
              <a:t>- تتميز الشخصية بعدة مميزات مثل الحالة والإسم والموطن والأهلية، وذلك على النحو التالي:</a:t>
            </a:r>
            <a:br>
              <a:rPr lang="ar-EG" sz="2400" dirty="0" smtClean="0">
                <a:solidFill>
                  <a:schemeClr val="tx1"/>
                </a:solidFill>
                <a:latin typeface="+mn-lt"/>
                <a:ea typeface="Arial"/>
                <a:cs typeface="Arial"/>
                <a:sym typeface="Arial"/>
              </a:rPr>
            </a:br>
            <a:r>
              <a:rPr lang="ar-EG" sz="2400" b="1" u="sng" dirty="0" smtClean="0">
                <a:solidFill>
                  <a:schemeClr val="tx1"/>
                </a:solidFill>
                <a:latin typeface="+mn-lt"/>
                <a:ea typeface="Arial"/>
                <a:cs typeface="Arial"/>
                <a:sym typeface="Arial"/>
              </a:rPr>
              <a:t>أولاً: الحالة:</a:t>
            </a:r>
            <a:r>
              <a:rPr lang="ar-EG" sz="2400" dirty="0" smtClean="0">
                <a:solidFill>
                  <a:schemeClr val="tx1"/>
                </a:solidFill>
                <a:latin typeface="+mn-lt"/>
                <a:ea typeface="Arial"/>
                <a:cs typeface="Arial"/>
                <a:sym typeface="Arial"/>
              </a:rPr>
              <a:t/>
            </a:r>
            <a:br>
              <a:rPr lang="ar-EG" sz="2400" dirty="0" smtClean="0">
                <a:solidFill>
                  <a:schemeClr val="tx1"/>
                </a:solidFill>
                <a:latin typeface="+mn-lt"/>
                <a:ea typeface="Arial"/>
                <a:cs typeface="Arial"/>
                <a:sym typeface="Arial"/>
              </a:rPr>
            </a:br>
            <a:r>
              <a:rPr lang="ar-EG" sz="2400" dirty="0" smtClean="0">
                <a:solidFill>
                  <a:schemeClr val="tx1"/>
                </a:solidFill>
                <a:latin typeface="+mn-lt"/>
                <a:ea typeface="Arial"/>
                <a:cs typeface="Arial"/>
                <a:sym typeface="Arial"/>
              </a:rPr>
              <a:t>- يقصد بحالة الشخص مجموعة الصفات التي يضعها القانون في الإعتبار حيث يتوقف عليها تحديد مدى صلاحيته لاكتساب الحقوق والإلتزام بالواجبات، وتتحدد هذه الصفات بانتماء الشخص إلى دولة معينة ويطلق على ذلك الحالة السياسية، ومركز الشخص من حيث كونه منتسباً إلى أسروة معينة، ويعني ذلك الحالة العائلية، ومركز الشخص من حيث كونه منتسباً إلى ديانة معينة، وهو ما يسمى بالحالة الدينية.</a:t>
            </a:r>
            <a:br>
              <a:rPr lang="ar-EG" sz="2400" dirty="0" smtClean="0">
                <a:solidFill>
                  <a:schemeClr val="tx1"/>
                </a:solidFill>
                <a:latin typeface="+mn-lt"/>
                <a:ea typeface="Arial"/>
                <a:cs typeface="Arial"/>
                <a:sym typeface="Arial"/>
              </a:rPr>
            </a:br>
            <a:r>
              <a:rPr lang="ar-EG" sz="2400" b="1" u="sng" dirty="0" smtClean="0">
                <a:solidFill>
                  <a:schemeClr val="tx1"/>
                </a:solidFill>
                <a:ea typeface="Arial"/>
                <a:cs typeface="Arial"/>
                <a:sym typeface="Arial"/>
              </a:rPr>
              <a:t>ثانياً: الإسم:</a:t>
            </a:r>
            <a:br>
              <a:rPr lang="ar-EG" sz="2400" b="1" u="sng" dirty="0" smtClean="0">
                <a:solidFill>
                  <a:schemeClr val="tx1"/>
                </a:solidFill>
                <a:ea typeface="Arial"/>
                <a:cs typeface="Arial"/>
                <a:sym typeface="Arial"/>
              </a:rPr>
            </a:br>
            <a:r>
              <a:rPr lang="ar-EG" sz="2400" dirty="0" smtClean="0">
                <a:solidFill>
                  <a:schemeClr val="tx1"/>
                </a:solidFill>
                <a:ea typeface="Arial"/>
                <a:cs typeface="Arial"/>
                <a:sym typeface="Arial"/>
              </a:rPr>
              <a:t>- لاشك أن الإسم من مميزات الشخصية، فهو الذي يميز كل شخص عن غيره من الناس، ويتكون الإسم عادة من عنصرين: الإسم الشخصي وهو الذي يميز الشخص عن بقية أفراد أسرته، واللقب وهو إسم العائلة وهو الذي يميز الشخص عن غيره ويحدد انتمائه إلى أسرة معينة.</a:t>
            </a:r>
            <a:endParaRPr lang="ar-EG" sz="2400" dirty="0">
              <a:solidFill>
                <a:srgbClr val="000000"/>
              </a:solidFill>
              <a:latin typeface="+mn-lt"/>
              <a:ea typeface="Arial"/>
              <a:cs typeface="Arial"/>
              <a:sym typeface="Arial"/>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sp>
        <p:nvSpPr>
          <p:cNvPr id="2" name="Rectangle 1"/>
          <p:cNvSpPr/>
          <p:nvPr/>
        </p:nvSpPr>
        <p:spPr>
          <a:xfrm>
            <a:off x="3878193" y="235180"/>
            <a:ext cx="6984776" cy="584775"/>
          </a:xfrm>
          <a:prstGeom prst="rect">
            <a:avLst/>
          </a:prstGeom>
        </p:spPr>
        <p:txBody>
          <a:bodyPr wrap="square">
            <a:spAutoFit/>
          </a:bodyPr>
          <a:lstStyle/>
          <a:p>
            <a:pPr lvl="0" algn="ctr"/>
            <a:r>
              <a:rPr lang="ar-EG" sz="3200" dirty="0" smtClean="0">
                <a:solidFill>
                  <a:srgbClr val="2D3956"/>
                </a:solidFill>
                <a:latin typeface="Tajawal Medium"/>
                <a:cs typeface="Sultan Medium" pitchFamily="2" charset="-78"/>
                <a:sym typeface="Tajawal Medium"/>
              </a:rPr>
              <a:t>3- أشخاص الحق:</a:t>
            </a:r>
            <a:endParaRPr lang="ar-EG" sz="3200" dirty="0">
              <a:solidFill>
                <a:srgbClr val="2D3956"/>
              </a:solidFill>
              <a:latin typeface="Tajawal Medium"/>
              <a:cs typeface="Sultan Medium" pitchFamily="2" charset="-78"/>
              <a:sym typeface="Tajawal Medium"/>
            </a:endParaRPr>
          </a:p>
        </p:txBody>
      </p:sp>
      <p:pic>
        <p:nvPicPr>
          <p:cNvPr id="7171" name="Picture 3"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2118" y="86328"/>
            <a:ext cx="1525030" cy="96640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20930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5" name="Google Shape;188;p6"/>
          <p:cNvSpPr>
            <a:spLocks noGrp="1"/>
          </p:cNvSpPr>
          <p:nvPr>
            <p:ph type="ctrTitle"/>
          </p:nvPr>
        </p:nvSpPr>
        <p:spPr>
          <a:xfrm>
            <a:off x="280308" y="1129507"/>
            <a:ext cx="10817198" cy="4250853"/>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r" rtl="1"/>
            <a:r>
              <a:rPr lang="ar-EG" sz="2400" b="1" u="sng" dirty="0" smtClean="0">
                <a:solidFill>
                  <a:schemeClr val="tx1"/>
                </a:solidFill>
                <a:ea typeface="Arial"/>
                <a:cs typeface="Arial"/>
                <a:sym typeface="Arial"/>
              </a:rPr>
              <a:t>ثالثاً: الموطن:</a:t>
            </a:r>
            <a:br>
              <a:rPr lang="ar-EG" sz="2400" b="1" u="sng" dirty="0" smtClean="0">
                <a:solidFill>
                  <a:schemeClr val="tx1"/>
                </a:solidFill>
                <a:ea typeface="Arial"/>
                <a:cs typeface="Arial"/>
                <a:sym typeface="Arial"/>
              </a:rPr>
            </a:br>
            <a:r>
              <a:rPr lang="ar-EG" sz="2400" dirty="0" smtClean="0">
                <a:solidFill>
                  <a:schemeClr val="tx1"/>
                </a:solidFill>
                <a:ea typeface="Arial"/>
                <a:cs typeface="Arial"/>
                <a:sym typeface="Arial"/>
              </a:rPr>
              <a:t>- الموطن هو المقر القانوني للشخص بالنسبة لكل ما يتعلق بأعماله وتصرفاته القانونية، وعلاقاته مع غيره من الأشخاص، بحيث يعد موجوداً فيه بصفة دائمة، حتى ولو تغيب عنه فترة مؤقتة. وفي هذا المعنى يختلف الموطن عن محل الإقامة : فالموطن هو الذي يقيم فيه الشخص إقامة دائمة ومستقرة ولو تخلل ذلك فترات غياب مؤقتة. وأما محل الإقامة فهوالمكان الذي يقيم فيه الشخص ولو كان ذلك بصفة مؤقتة كالإقامة في فندق أثناء رحلة سياحية أو غير ذلك.</a:t>
            </a:r>
            <a:br>
              <a:rPr lang="ar-EG" sz="2400" dirty="0" smtClean="0">
                <a:solidFill>
                  <a:schemeClr val="tx1"/>
                </a:solidFill>
                <a:ea typeface="Arial"/>
                <a:cs typeface="Arial"/>
                <a:sym typeface="Arial"/>
              </a:rPr>
            </a:br>
            <a:r>
              <a:rPr lang="ar-EG" sz="2400" b="1" u="sng" dirty="0" smtClean="0">
                <a:solidFill>
                  <a:schemeClr val="tx1"/>
                </a:solidFill>
                <a:ea typeface="Arial"/>
                <a:cs typeface="Arial"/>
                <a:sym typeface="Arial"/>
              </a:rPr>
              <a:t>رابعاً</a:t>
            </a:r>
            <a:r>
              <a:rPr lang="ar-EG" sz="2400" b="1" u="sng" dirty="0">
                <a:solidFill>
                  <a:schemeClr val="tx1"/>
                </a:solidFill>
                <a:ea typeface="Arial"/>
                <a:cs typeface="Arial"/>
                <a:sym typeface="Arial"/>
              </a:rPr>
              <a:t>: الأهلية: </a:t>
            </a:r>
            <a:r>
              <a:rPr lang="ar-EG" sz="2400" b="1" u="sng" dirty="0" smtClean="0">
                <a:solidFill>
                  <a:schemeClr val="tx1"/>
                </a:solidFill>
                <a:ea typeface="Arial"/>
                <a:cs typeface="Arial"/>
                <a:sym typeface="Arial"/>
              </a:rPr>
              <a:t/>
            </a:r>
            <a:br>
              <a:rPr lang="ar-EG" sz="2400" b="1" u="sng" dirty="0" smtClean="0">
                <a:solidFill>
                  <a:schemeClr val="tx1"/>
                </a:solidFill>
                <a:ea typeface="Arial"/>
                <a:cs typeface="Arial"/>
                <a:sym typeface="Arial"/>
              </a:rPr>
            </a:br>
            <a:r>
              <a:rPr lang="ar-EG" sz="2400" dirty="0" smtClean="0">
                <a:solidFill>
                  <a:schemeClr val="tx1"/>
                </a:solidFill>
                <a:ea typeface="Arial"/>
                <a:cs typeface="Arial"/>
                <a:sym typeface="Arial"/>
              </a:rPr>
              <a:t>- ويقصد صلاحية الشخص لمباشرة الحقوق والتحمل بالإلتزامات، وهي تنقسم إلى أهلية وجوب وأهلية أداء على النحو التالي:</a:t>
            </a:r>
            <a:endParaRPr lang="ar-EG" sz="2400" b="1" u="sng" dirty="0">
              <a:solidFill>
                <a:schemeClr val="tx1"/>
              </a:solidFill>
              <a:ea typeface="Arial"/>
              <a:cs typeface="Arial"/>
              <a:sym typeface="Arial"/>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sp>
        <p:nvSpPr>
          <p:cNvPr id="2" name="Rectangle 1"/>
          <p:cNvSpPr/>
          <p:nvPr/>
        </p:nvSpPr>
        <p:spPr>
          <a:xfrm>
            <a:off x="3878193" y="235180"/>
            <a:ext cx="6984776" cy="584775"/>
          </a:xfrm>
          <a:prstGeom prst="rect">
            <a:avLst/>
          </a:prstGeom>
        </p:spPr>
        <p:txBody>
          <a:bodyPr wrap="square">
            <a:spAutoFit/>
          </a:bodyPr>
          <a:lstStyle/>
          <a:p>
            <a:pPr lvl="0" algn="ctr"/>
            <a:r>
              <a:rPr lang="ar-EG" sz="3200" dirty="0" smtClean="0">
                <a:solidFill>
                  <a:srgbClr val="2D3956"/>
                </a:solidFill>
                <a:latin typeface="Tajawal Medium"/>
                <a:cs typeface="Sultan Medium" pitchFamily="2" charset="-78"/>
                <a:sym typeface="Tajawal Medium"/>
              </a:rPr>
              <a:t>3- أشخاص الحق:</a:t>
            </a:r>
            <a:endParaRPr lang="ar-EG" sz="3200" dirty="0">
              <a:solidFill>
                <a:srgbClr val="2D3956"/>
              </a:solidFill>
              <a:latin typeface="Tajawal Medium"/>
              <a:cs typeface="Sultan Medium" pitchFamily="2" charset="-78"/>
              <a:sym typeface="Tajawal Medium"/>
            </a:endParaRPr>
          </a:p>
        </p:txBody>
      </p:sp>
      <p:pic>
        <p:nvPicPr>
          <p:cNvPr id="7171" name="Picture 3"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2118" y="86328"/>
            <a:ext cx="1525030" cy="96640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8159473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5" name="Google Shape;188;p6"/>
          <p:cNvSpPr>
            <a:spLocks noGrp="1"/>
          </p:cNvSpPr>
          <p:nvPr>
            <p:ph type="ctrTitle"/>
          </p:nvPr>
        </p:nvSpPr>
        <p:spPr>
          <a:xfrm>
            <a:off x="280308" y="1129507"/>
            <a:ext cx="10817198" cy="4250853"/>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r" rtl="1"/>
            <a:r>
              <a:rPr lang="ar-EG" sz="2400" b="1" u="sng" dirty="0" smtClean="0">
                <a:solidFill>
                  <a:schemeClr val="tx1"/>
                </a:solidFill>
                <a:ea typeface="Arial"/>
                <a:cs typeface="Arial"/>
                <a:sym typeface="Arial"/>
              </a:rPr>
              <a:t>1- أهلية الوجوب:</a:t>
            </a:r>
            <a:br>
              <a:rPr lang="ar-EG" sz="2400" b="1" u="sng" dirty="0" smtClean="0">
                <a:solidFill>
                  <a:schemeClr val="tx1"/>
                </a:solidFill>
                <a:ea typeface="Arial"/>
                <a:cs typeface="Arial"/>
                <a:sym typeface="Arial"/>
              </a:rPr>
            </a:br>
            <a:r>
              <a:rPr lang="ar-EG" sz="2400" dirty="0" smtClean="0">
                <a:solidFill>
                  <a:schemeClr val="tx1"/>
                </a:solidFill>
                <a:ea typeface="Arial"/>
                <a:cs typeface="Arial"/>
                <a:sym typeface="Arial"/>
              </a:rPr>
              <a:t>- ويقصد بها صلاحية الشخص لأن يكتسب الحقوق ويتحمل بالإلتزامات، وتثبت أهلية الوجوب للجميع بصرف النظر عن السن أو الإدراك أو التمييز؛ فهي تتقرر لعديم التمييز كالصبي غير المميز أو المجنون؛ لأن مناط أهلية الوجوب هو الحياة، وتظل أهلية الوجوب ملازمة للشخص طالما بقى على قيد الحياة؛ ولا تزول عنه إلا بالوفاة؛ فالإنسان بمجرد ولادته تثبت له الحقوق والإلتزامات عليه، ولكنه لا يستطيع أن يباشر الأعمال والتصرفات القانونية بنفسه، فهو غير أهل لمباشرة هذه الأعمال.</a:t>
            </a:r>
            <a:br>
              <a:rPr lang="ar-EG" sz="2400" dirty="0" smtClean="0">
                <a:solidFill>
                  <a:schemeClr val="tx1"/>
                </a:solidFill>
                <a:ea typeface="Arial"/>
                <a:cs typeface="Arial"/>
                <a:sym typeface="Arial"/>
              </a:rPr>
            </a:br>
            <a:r>
              <a:rPr lang="ar-EG" sz="2400" b="1" u="sng" dirty="0" smtClean="0">
                <a:solidFill>
                  <a:schemeClr val="tx1"/>
                </a:solidFill>
                <a:ea typeface="Arial"/>
                <a:cs typeface="Arial"/>
                <a:sym typeface="Arial"/>
              </a:rPr>
              <a:t>2- </a:t>
            </a:r>
            <a:r>
              <a:rPr lang="ar-EG" sz="2400" b="1" u="sng" dirty="0">
                <a:solidFill>
                  <a:schemeClr val="tx1"/>
                </a:solidFill>
                <a:ea typeface="Arial"/>
                <a:cs typeface="Arial"/>
                <a:sym typeface="Arial"/>
              </a:rPr>
              <a:t>أهلية </a:t>
            </a:r>
            <a:r>
              <a:rPr lang="ar-EG" sz="2400" b="1" u="sng" dirty="0" smtClean="0">
                <a:solidFill>
                  <a:schemeClr val="tx1"/>
                </a:solidFill>
                <a:ea typeface="Arial"/>
                <a:cs typeface="Arial"/>
                <a:sym typeface="Arial"/>
              </a:rPr>
              <a:t>الأداء:</a:t>
            </a:r>
            <a:br>
              <a:rPr lang="ar-EG" sz="2400" b="1" u="sng" dirty="0" smtClean="0">
                <a:solidFill>
                  <a:schemeClr val="tx1"/>
                </a:solidFill>
                <a:ea typeface="Arial"/>
                <a:cs typeface="Arial"/>
                <a:sym typeface="Arial"/>
              </a:rPr>
            </a:br>
            <a:r>
              <a:rPr lang="ar-EG" sz="2400" dirty="0" smtClean="0">
                <a:solidFill>
                  <a:schemeClr val="tx1"/>
                </a:solidFill>
                <a:ea typeface="Arial"/>
                <a:cs typeface="Arial"/>
                <a:sym typeface="Arial"/>
              </a:rPr>
              <a:t>- هي صلاحية الشخص للتعبير عن إرادته تعبيراً يعتد به القانون، ومعنى ذلك أن أهلية الأداء هي قدرة الشخص على إبرام التصرفات القانونية وبالتالي فهي لاتثبت لكل إنسان بمجرد ميلاده أي بمجرد ثبوت الشخصية القانونية له، وإنما تثبت للإنسان الذي تتوافر لديه ملكات التمييز والإدراك.</a:t>
            </a:r>
            <a:br>
              <a:rPr lang="ar-EG" sz="2400" dirty="0" smtClean="0">
                <a:solidFill>
                  <a:schemeClr val="tx1"/>
                </a:solidFill>
                <a:ea typeface="Arial"/>
                <a:cs typeface="Arial"/>
                <a:sym typeface="Arial"/>
              </a:rPr>
            </a:br>
            <a:r>
              <a:rPr lang="ar-EG" sz="2400" dirty="0" smtClean="0">
                <a:solidFill>
                  <a:schemeClr val="tx1"/>
                </a:solidFill>
                <a:ea typeface="Arial"/>
                <a:cs typeface="Arial"/>
                <a:sym typeface="Arial"/>
              </a:rPr>
              <a:t>- ومن أهم مراحل أهلية الأداء، ما يلي:</a:t>
            </a:r>
            <a:endParaRPr lang="ar-EG" sz="2400" dirty="0">
              <a:solidFill>
                <a:schemeClr val="tx1"/>
              </a:solidFill>
              <a:ea typeface="Arial"/>
              <a:cs typeface="Arial"/>
              <a:sym typeface="Arial"/>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sp>
        <p:nvSpPr>
          <p:cNvPr id="2" name="Rectangle 1"/>
          <p:cNvSpPr/>
          <p:nvPr/>
        </p:nvSpPr>
        <p:spPr>
          <a:xfrm>
            <a:off x="3878193" y="235180"/>
            <a:ext cx="6984776" cy="584775"/>
          </a:xfrm>
          <a:prstGeom prst="rect">
            <a:avLst/>
          </a:prstGeom>
        </p:spPr>
        <p:txBody>
          <a:bodyPr wrap="square">
            <a:spAutoFit/>
          </a:bodyPr>
          <a:lstStyle/>
          <a:p>
            <a:pPr lvl="0" algn="ctr"/>
            <a:r>
              <a:rPr lang="ar-EG" sz="3200" dirty="0" smtClean="0">
                <a:solidFill>
                  <a:srgbClr val="2D3956"/>
                </a:solidFill>
                <a:latin typeface="Tajawal Medium"/>
                <a:cs typeface="Sultan Medium" pitchFamily="2" charset="-78"/>
                <a:sym typeface="Tajawal Medium"/>
              </a:rPr>
              <a:t>3- أشخاص الحق:</a:t>
            </a:r>
            <a:endParaRPr lang="ar-EG" sz="3200" dirty="0">
              <a:solidFill>
                <a:srgbClr val="2D3956"/>
              </a:solidFill>
              <a:latin typeface="Tajawal Medium"/>
              <a:cs typeface="Sultan Medium" pitchFamily="2" charset="-78"/>
              <a:sym typeface="Tajawal Medium"/>
            </a:endParaRPr>
          </a:p>
        </p:txBody>
      </p:sp>
      <p:pic>
        <p:nvPicPr>
          <p:cNvPr id="7171" name="Picture 3"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2118" y="86328"/>
            <a:ext cx="1525030" cy="96640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716570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5" name="Google Shape;188;p6"/>
          <p:cNvSpPr>
            <a:spLocks noGrp="1"/>
          </p:cNvSpPr>
          <p:nvPr>
            <p:ph type="ctrTitle"/>
          </p:nvPr>
        </p:nvSpPr>
        <p:spPr>
          <a:xfrm>
            <a:off x="280308" y="1129507"/>
            <a:ext cx="10817198" cy="4250853"/>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r" rtl="1"/>
            <a:r>
              <a:rPr lang="ar-EG" sz="2400" b="1" u="sng" dirty="0" smtClean="0">
                <a:solidFill>
                  <a:schemeClr val="tx1"/>
                </a:solidFill>
                <a:ea typeface="Arial"/>
                <a:cs typeface="Arial"/>
                <a:sym typeface="Arial"/>
              </a:rPr>
              <a:t>المرحلة الأولى: </a:t>
            </a:r>
            <a:r>
              <a:rPr lang="ar-EG" sz="2400" dirty="0" smtClean="0">
                <a:solidFill>
                  <a:schemeClr val="tx1"/>
                </a:solidFill>
                <a:ea typeface="Arial"/>
                <a:cs typeface="Arial"/>
                <a:sym typeface="Arial"/>
              </a:rPr>
              <a:t>انعدام أهلية الصب غي المميز: وتبدأ هذه المرحلة بميلاد الإنسان حياً وتتنتهي ببلوغه السابعة من عمره.</a:t>
            </a:r>
            <a:br>
              <a:rPr lang="ar-EG" sz="2400" dirty="0" smtClean="0">
                <a:solidFill>
                  <a:schemeClr val="tx1"/>
                </a:solidFill>
                <a:ea typeface="Arial"/>
                <a:cs typeface="Arial"/>
                <a:sym typeface="Arial"/>
              </a:rPr>
            </a:br>
            <a:r>
              <a:rPr lang="ar-EG" sz="2400" b="1" u="sng" dirty="0">
                <a:solidFill>
                  <a:schemeClr val="tx1"/>
                </a:solidFill>
                <a:ea typeface="Arial"/>
                <a:cs typeface="Arial"/>
                <a:sym typeface="Arial"/>
              </a:rPr>
              <a:t>المرحلة الثانية: </a:t>
            </a:r>
            <a:r>
              <a:rPr lang="ar-EG" sz="2400" dirty="0" smtClean="0">
                <a:solidFill>
                  <a:schemeClr val="tx1"/>
                </a:solidFill>
                <a:ea typeface="Arial"/>
                <a:cs typeface="Arial"/>
                <a:sym typeface="Arial"/>
              </a:rPr>
              <a:t>وتبدأ هذه المرحلة ببلوغ الصبي السابعة من عمره حتى بلوغ سن الرشد.</a:t>
            </a:r>
            <a:br>
              <a:rPr lang="ar-EG" sz="2400" dirty="0" smtClean="0">
                <a:solidFill>
                  <a:schemeClr val="tx1"/>
                </a:solidFill>
                <a:ea typeface="Arial"/>
                <a:cs typeface="Arial"/>
                <a:sym typeface="Arial"/>
              </a:rPr>
            </a:br>
            <a:r>
              <a:rPr lang="ar-EG" sz="2400" b="1" u="sng" dirty="0">
                <a:solidFill>
                  <a:schemeClr val="tx1"/>
                </a:solidFill>
                <a:ea typeface="Arial"/>
                <a:cs typeface="Arial"/>
                <a:sym typeface="Arial"/>
              </a:rPr>
              <a:t>المرحلة الثالثة: </a:t>
            </a:r>
            <a:r>
              <a:rPr lang="ar-EG" sz="2400" dirty="0" smtClean="0">
                <a:solidFill>
                  <a:schemeClr val="tx1"/>
                </a:solidFill>
                <a:ea typeface="Arial"/>
                <a:cs typeface="Arial"/>
                <a:sym typeface="Arial"/>
              </a:rPr>
              <a:t>وتستمر هذه المرحلة من وقت إكتمال الإنسان سن الرشد ببلوغه إحدى وعشرين عاما لحين وفاته.</a:t>
            </a:r>
            <a:br>
              <a:rPr lang="ar-EG" sz="2400" dirty="0" smtClean="0">
                <a:solidFill>
                  <a:schemeClr val="tx1"/>
                </a:solidFill>
                <a:ea typeface="Arial"/>
                <a:cs typeface="Arial"/>
                <a:sym typeface="Arial"/>
              </a:rPr>
            </a:br>
            <a:r>
              <a:rPr lang="ar-EG" sz="2400" b="1" u="sng" dirty="0">
                <a:solidFill>
                  <a:schemeClr val="tx1"/>
                </a:solidFill>
                <a:ea typeface="Arial"/>
                <a:cs typeface="Arial"/>
                <a:sym typeface="Arial"/>
              </a:rPr>
              <a:t>- ومن أهم عوارض الأهلية:</a:t>
            </a:r>
            <a:r>
              <a:rPr lang="ar-EG" sz="2400" dirty="0" smtClean="0">
                <a:solidFill>
                  <a:schemeClr val="tx1"/>
                </a:solidFill>
                <a:ea typeface="Arial"/>
                <a:cs typeface="Arial"/>
                <a:sym typeface="Arial"/>
              </a:rPr>
              <a:t/>
            </a:r>
            <a:br>
              <a:rPr lang="ar-EG" sz="2400" dirty="0" smtClean="0">
                <a:solidFill>
                  <a:schemeClr val="tx1"/>
                </a:solidFill>
                <a:ea typeface="Arial"/>
                <a:cs typeface="Arial"/>
                <a:sym typeface="Arial"/>
              </a:rPr>
            </a:br>
            <a:r>
              <a:rPr lang="ar-EG" sz="2400" b="1" u="sng" dirty="0" smtClean="0">
                <a:solidFill>
                  <a:schemeClr val="tx1"/>
                </a:solidFill>
                <a:ea typeface="Arial"/>
                <a:cs typeface="Arial"/>
                <a:sym typeface="Arial"/>
              </a:rPr>
              <a:t>1- الجنون والعته: </a:t>
            </a:r>
            <a:r>
              <a:rPr lang="ar-EG" sz="2400" dirty="0" smtClean="0">
                <a:solidFill>
                  <a:schemeClr val="tx1"/>
                </a:solidFill>
                <a:ea typeface="Arial"/>
                <a:cs typeface="Arial"/>
                <a:sym typeface="Arial"/>
              </a:rPr>
              <a:t>والجنون هو مرض يصيب عقل الشخص فيعدمه التمييز.أما العته هو خلل يصيب عقل الشخص فيجعله قليل الفهم، مضطرب التفكير، فاسد التدبير.</a:t>
            </a:r>
            <a:br>
              <a:rPr lang="ar-EG" sz="2400" dirty="0" smtClean="0">
                <a:solidFill>
                  <a:schemeClr val="tx1"/>
                </a:solidFill>
                <a:ea typeface="Arial"/>
                <a:cs typeface="Arial"/>
                <a:sym typeface="Arial"/>
              </a:rPr>
            </a:br>
            <a:r>
              <a:rPr lang="ar-EG" sz="2400" b="1" u="sng" dirty="0">
                <a:solidFill>
                  <a:schemeClr val="tx1"/>
                </a:solidFill>
                <a:ea typeface="Arial"/>
                <a:cs typeface="Arial"/>
                <a:sym typeface="Arial"/>
              </a:rPr>
              <a:t>2- السفه والغفلة: </a:t>
            </a:r>
            <a:r>
              <a:rPr lang="ar-EG" sz="2400" dirty="0" smtClean="0">
                <a:solidFill>
                  <a:schemeClr val="tx1"/>
                </a:solidFill>
                <a:ea typeface="Arial"/>
                <a:cs typeface="Arial"/>
                <a:sym typeface="Arial"/>
              </a:rPr>
              <a:t>والسفه هو التبذير في إنفاق المال على خلاف ما يقضي به العقل والشرع كمن يدمن المقامرة. أما ذو الغفلة هو إنسان طيب القلب إلى حد الغفلة، بحيث يتولد عن طيبة قلبه الزائد أن يغبن في معاملاته المالية فلا يقدر على التمييز بين الرابح والخاسر.</a:t>
            </a:r>
            <a:endParaRPr lang="ar-EG" sz="2400" dirty="0">
              <a:solidFill>
                <a:schemeClr val="tx1"/>
              </a:solidFill>
              <a:ea typeface="Arial"/>
              <a:cs typeface="Arial"/>
              <a:sym typeface="Arial"/>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sp>
        <p:nvSpPr>
          <p:cNvPr id="2" name="Rectangle 1"/>
          <p:cNvSpPr/>
          <p:nvPr/>
        </p:nvSpPr>
        <p:spPr>
          <a:xfrm>
            <a:off x="3878193" y="235180"/>
            <a:ext cx="6984776" cy="584775"/>
          </a:xfrm>
          <a:prstGeom prst="rect">
            <a:avLst/>
          </a:prstGeom>
        </p:spPr>
        <p:txBody>
          <a:bodyPr wrap="square">
            <a:spAutoFit/>
          </a:bodyPr>
          <a:lstStyle/>
          <a:p>
            <a:pPr lvl="0" algn="ctr"/>
            <a:r>
              <a:rPr lang="ar-EG" sz="3200" dirty="0" smtClean="0">
                <a:solidFill>
                  <a:srgbClr val="2D3956"/>
                </a:solidFill>
                <a:latin typeface="Tajawal Medium"/>
                <a:cs typeface="Sultan Medium" pitchFamily="2" charset="-78"/>
                <a:sym typeface="Tajawal Medium"/>
              </a:rPr>
              <a:t>3- أشخاص الحق:</a:t>
            </a:r>
            <a:endParaRPr lang="ar-EG" sz="3200" dirty="0">
              <a:solidFill>
                <a:srgbClr val="2D3956"/>
              </a:solidFill>
              <a:latin typeface="Tajawal Medium"/>
              <a:cs typeface="Sultan Medium" pitchFamily="2" charset="-78"/>
              <a:sym typeface="Tajawal Medium"/>
            </a:endParaRPr>
          </a:p>
        </p:txBody>
      </p:sp>
      <p:pic>
        <p:nvPicPr>
          <p:cNvPr id="7171" name="Picture 3"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2118" y="86328"/>
            <a:ext cx="1525030" cy="96640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2280506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ln/>
        </p:spPr>
        <p:style>
          <a:lnRef idx="0">
            <a:schemeClr val="accent1"/>
          </a:lnRef>
          <a:fillRef idx="1003">
            <a:schemeClr val="dk2"/>
          </a:fillRef>
          <a:effectRef idx="3">
            <a:schemeClr val="accent1"/>
          </a:effectRef>
          <a:fontRef idx="minor">
            <a:schemeClr val="lt1"/>
          </a:fontRef>
        </p:style>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02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0308" y="1012030"/>
            <a:ext cx="11551421" cy="51532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4"/>
          <p:cNvSpPr/>
          <p:nvPr/>
        </p:nvSpPr>
        <p:spPr>
          <a:xfrm>
            <a:off x="407368" y="1772816"/>
            <a:ext cx="11305256" cy="4154984"/>
          </a:xfrm>
          <a:prstGeom prst="rect">
            <a:avLst/>
          </a:prstGeom>
        </p:spPr>
        <p:txBody>
          <a:bodyPr wrap="square">
            <a:spAutoFit/>
          </a:bodyPr>
          <a:lstStyle/>
          <a:p>
            <a:pPr algn="just" rtl="1"/>
            <a:r>
              <a:rPr lang="ar-EG" sz="2400" b="1" dirty="0" smtClean="0">
                <a:solidFill>
                  <a:srgbClr val="FF0000"/>
                </a:solidFill>
              </a:rPr>
              <a:t>ثانياً: </a:t>
            </a:r>
            <a:r>
              <a:rPr lang="ar-EG" sz="2400" b="1" dirty="0">
                <a:solidFill>
                  <a:srgbClr val="FF0000"/>
                </a:solidFill>
              </a:rPr>
              <a:t>الشخص </a:t>
            </a:r>
            <a:r>
              <a:rPr lang="ar-EG" sz="2400" b="1" dirty="0" smtClean="0">
                <a:solidFill>
                  <a:srgbClr val="FF0000"/>
                </a:solidFill>
              </a:rPr>
              <a:t>الإعتباري:</a:t>
            </a:r>
          </a:p>
          <a:p>
            <a:pPr marL="342900" indent="-342900" algn="just" rtl="1">
              <a:buFontTx/>
              <a:buChar char="-"/>
            </a:pPr>
            <a:r>
              <a:rPr lang="ar-EG" sz="2400" dirty="0" smtClean="0">
                <a:solidFill>
                  <a:schemeClr val="tx1"/>
                </a:solidFill>
              </a:rPr>
              <a:t>الشخصية الاعتبارية هي الشخصية القانونية التي يتمتع بها الأشخاص الطبيعيين، والتي ترمي إلى تحقيق هدف معين أو هي مجموعة من الأشخاص كالشركات والجمعيات أو الأموال كالأوقاف والمؤسسات، ترمي إلى تحقيق غرض معين، وتمنح الشخصية القانونية بالقدر اللازم لتحقيق هذا الغرض.</a:t>
            </a:r>
          </a:p>
          <a:p>
            <a:pPr marL="342900" indent="-342900" algn="just" rtl="1">
              <a:buFontTx/>
              <a:buChar char="-"/>
            </a:pPr>
            <a:r>
              <a:rPr lang="ar-EG" sz="2400" dirty="0" smtClean="0">
                <a:solidFill>
                  <a:schemeClr val="tx1"/>
                </a:solidFill>
              </a:rPr>
              <a:t>ويرتكز وجود الشخص الإعتباري على توافر عنصرين وهما: </a:t>
            </a:r>
            <a:r>
              <a:rPr lang="ar-EG" sz="2400" b="1" u="sng" dirty="0" smtClean="0">
                <a:solidFill>
                  <a:schemeClr val="tx1"/>
                </a:solidFill>
                <a:effectLst>
                  <a:outerShdw blurRad="38100" dist="38100" dir="2700000" algn="tl">
                    <a:srgbClr val="000000">
                      <a:alpha val="43137"/>
                    </a:srgbClr>
                  </a:outerShdw>
                </a:effectLst>
              </a:rPr>
              <a:t>العنصر الموضوعي </a:t>
            </a:r>
            <a:r>
              <a:rPr lang="ar-EG" sz="2400" dirty="0" smtClean="0">
                <a:solidFill>
                  <a:schemeClr val="tx1"/>
                </a:solidFill>
              </a:rPr>
              <a:t>ويتمثل في وجود مجموعة من الأشخاص أو الأموال لتحقيق غرض معين وهذه المجموعة من الأشخاص قد تأخذ شكل شركة مدنية أو تجارية أو جمعية أو مؤسسة.</a:t>
            </a:r>
            <a:r>
              <a:rPr lang="ar-EG" sz="2400" b="1" u="sng" dirty="0" smtClean="0">
                <a:solidFill>
                  <a:schemeClr val="tx1"/>
                </a:solidFill>
                <a:effectLst>
                  <a:outerShdw blurRad="38100" dist="38100" dir="2700000" algn="tl">
                    <a:srgbClr val="000000">
                      <a:alpha val="43137"/>
                    </a:srgbClr>
                  </a:outerShdw>
                </a:effectLst>
              </a:rPr>
              <a:t>أما العنصر الشكلي </a:t>
            </a:r>
            <a:r>
              <a:rPr lang="ar-EG" sz="2400" dirty="0" smtClean="0">
                <a:solidFill>
                  <a:schemeClr val="tx1"/>
                </a:solidFill>
              </a:rPr>
              <a:t>اللازم لوجود الشخص الاعتباري هو اعتراف الدولة، وقد يكون هذا الاعتراف عاماً أو خاصاً.</a:t>
            </a:r>
          </a:p>
          <a:p>
            <a:pPr marL="342900" indent="-342900" algn="just" rtl="1">
              <a:buFontTx/>
              <a:buChar char="-"/>
            </a:pPr>
            <a:r>
              <a:rPr lang="ar-EG" sz="2400" b="1" u="sng" dirty="0" smtClean="0">
                <a:solidFill>
                  <a:schemeClr val="tx1"/>
                </a:solidFill>
              </a:rPr>
              <a:t>وتنتهي الشخصية الاعتبارية بأحد الأسباب الآتية:</a:t>
            </a:r>
          </a:p>
          <a:p>
            <a:pPr algn="just" rtl="1"/>
            <a:r>
              <a:rPr lang="ar-EG" sz="2400" dirty="0" smtClean="0">
                <a:solidFill>
                  <a:schemeClr val="tx1"/>
                </a:solidFill>
              </a:rPr>
              <a:t>1- إنتهاء الأجل.         2- تحقق الغرض أو إستحالته.          3- الحل.</a:t>
            </a:r>
          </a:p>
          <a:p>
            <a:pPr algn="just" rtl="1"/>
            <a:endParaRPr lang="ar-EG" sz="2400" dirty="0"/>
          </a:p>
        </p:txBody>
      </p:sp>
      <p:pic>
        <p:nvPicPr>
          <p:cNvPr id="3074"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4.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46538" y="116632"/>
            <a:ext cx="2136054" cy="1080120"/>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
        <p:nvSpPr>
          <p:cNvPr id="11" name="Rectangle 10"/>
          <p:cNvSpPr/>
          <p:nvPr/>
        </p:nvSpPr>
        <p:spPr>
          <a:xfrm>
            <a:off x="3878193" y="235180"/>
            <a:ext cx="6984776" cy="584775"/>
          </a:xfrm>
          <a:prstGeom prst="rect">
            <a:avLst/>
          </a:prstGeom>
        </p:spPr>
        <p:txBody>
          <a:bodyPr wrap="square">
            <a:spAutoFit/>
          </a:bodyPr>
          <a:lstStyle/>
          <a:p>
            <a:pPr lvl="0" algn="ctr"/>
            <a:r>
              <a:rPr lang="ar-EG" sz="3200" dirty="0">
                <a:solidFill>
                  <a:srgbClr val="2D3956"/>
                </a:solidFill>
                <a:latin typeface="Tajawal Medium"/>
                <a:cs typeface="Sultan Medium" pitchFamily="2" charset="-78"/>
                <a:sym typeface="Tajawal Medium"/>
              </a:rPr>
              <a:t>3- أشخاص الحق:</a:t>
            </a:r>
          </a:p>
        </p:txBody>
      </p:sp>
    </p:spTree>
    <p:extLst>
      <p:ext uri="{BB962C8B-B14F-4D97-AF65-F5344CB8AC3E}">
        <p14:creationId xmlns:p14="http://schemas.microsoft.com/office/powerpoint/2010/main" val="235492831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ln/>
        </p:spPr>
        <p:style>
          <a:lnRef idx="0">
            <a:schemeClr val="accent1"/>
          </a:lnRef>
          <a:fillRef idx="1003">
            <a:schemeClr val="dk2"/>
          </a:fillRef>
          <a:effectRef idx="3">
            <a:schemeClr val="accent1"/>
          </a:effectRef>
          <a:fontRef idx="minor">
            <a:schemeClr val="lt1"/>
          </a:fontRef>
        </p:style>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02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0308" y="1012030"/>
            <a:ext cx="11551421" cy="51532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4"/>
          <p:cNvSpPr/>
          <p:nvPr/>
        </p:nvSpPr>
        <p:spPr>
          <a:xfrm>
            <a:off x="407368" y="1772816"/>
            <a:ext cx="11305256" cy="4893647"/>
          </a:xfrm>
          <a:prstGeom prst="rect">
            <a:avLst/>
          </a:prstGeom>
        </p:spPr>
        <p:txBody>
          <a:bodyPr wrap="square">
            <a:spAutoFit/>
          </a:bodyPr>
          <a:lstStyle/>
          <a:p>
            <a:pPr marL="342900" indent="-342900" algn="just" rtl="1">
              <a:buFontTx/>
              <a:buChar char="-"/>
            </a:pPr>
            <a:r>
              <a:rPr lang="ar-EG" sz="2400" b="1" u="sng" dirty="0" smtClean="0">
                <a:solidFill>
                  <a:srgbClr val="FF0000"/>
                </a:solidFill>
              </a:rPr>
              <a:t>ومن أهم خصائص الشخص الإعتباري ما يلي:</a:t>
            </a:r>
          </a:p>
          <a:p>
            <a:pPr algn="just" rtl="1"/>
            <a:r>
              <a:rPr lang="ar-EG" sz="2400" dirty="0" smtClean="0">
                <a:solidFill>
                  <a:schemeClr val="tx1"/>
                </a:solidFill>
              </a:rPr>
              <a:t>1- يتمتع الشخص الاعتباري على غرار الشخص الطبيعي باسم يتميز به وهو مستمد غالبا من الغرض الذي أنشئ الشخص الاعتباري من أجله.</a:t>
            </a:r>
          </a:p>
          <a:p>
            <a:pPr algn="just" rtl="1"/>
            <a:r>
              <a:rPr lang="ar-EG" sz="2400" dirty="0" smtClean="0">
                <a:solidFill>
                  <a:schemeClr val="tx1"/>
                </a:solidFill>
              </a:rPr>
              <a:t>2- يتميز الشخص الاعتباري بوجود موطن له؛ وموطن  الشخص الاعتباري هو المكان الذي يوجد فيه مركز إدارته.</a:t>
            </a:r>
          </a:p>
          <a:p>
            <a:pPr algn="just" rtl="1"/>
            <a:r>
              <a:rPr lang="ar-EG" sz="2400" dirty="0" smtClean="0">
                <a:solidFill>
                  <a:schemeClr val="tx1"/>
                </a:solidFill>
              </a:rPr>
              <a:t>3- يتميز الشخص الاعتباري بوجود ذمة مالية له مستقلة عن الذمة المالية للأشخاص المكونين له أو الأشخاص القائمين على إدارته.</a:t>
            </a:r>
          </a:p>
          <a:p>
            <a:pPr algn="just" rtl="1"/>
            <a:r>
              <a:rPr lang="ar-EG" sz="2400" dirty="0" smtClean="0">
                <a:solidFill>
                  <a:schemeClr val="tx1"/>
                </a:solidFill>
              </a:rPr>
              <a:t>4- يتمتع الشخص الإعتباري بحق التقاضي، ويمكن هذا الحق الشخص الإعتباري من المثول امام القضاء باسمه الشخصي وبشكل مستقل عن اعضائه، فللشخص الاعتباري أن يقاضي وأن يتقاضى، وترفع الدعاوى منه أو عليه او باسم من يمثله قانوناً.</a:t>
            </a:r>
          </a:p>
          <a:p>
            <a:pPr algn="just" rtl="1"/>
            <a:r>
              <a:rPr lang="ar-EG" sz="2400" dirty="0" smtClean="0">
                <a:solidFill>
                  <a:schemeClr val="tx1"/>
                </a:solidFill>
              </a:rPr>
              <a:t>5- يتمتع الشخص الاعتباري بأهلية وجوب وأهلية أداء؛ حيث أنه يعتبر أهلا لاكتساب الحقوق وتحمل الإلتزامات فضلا عن صلاحيته في مباشرة التصرفات القانونية لحساب نفسه.</a:t>
            </a:r>
          </a:p>
          <a:p>
            <a:pPr algn="just" rtl="1"/>
            <a:endParaRPr lang="ar-EG" sz="2400" dirty="0" smtClean="0">
              <a:solidFill>
                <a:schemeClr val="tx1"/>
              </a:solidFill>
            </a:endParaRPr>
          </a:p>
          <a:p>
            <a:pPr algn="just" rtl="1"/>
            <a:endParaRPr lang="ar-EG" sz="2400" dirty="0"/>
          </a:p>
        </p:txBody>
      </p:sp>
      <p:pic>
        <p:nvPicPr>
          <p:cNvPr id="3074"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4.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46538" y="116632"/>
            <a:ext cx="2136054" cy="1080120"/>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
        <p:nvSpPr>
          <p:cNvPr id="11" name="Rectangle 10"/>
          <p:cNvSpPr/>
          <p:nvPr/>
        </p:nvSpPr>
        <p:spPr>
          <a:xfrm>
            <a:off x="3878193" y="235180"/>
            <a:ext cx="6984776" cy="584775"/>
          </a:xfrm>
          <a:prstGeom prst="rect">
            <a:avLst/>
          </a:prstGeom>
        </p:spPr>
        <p:txBody>
          <a:bodyPr wrap="square">
            <a:spAutoFit/>
          </a:bodyPr>
          <a:lstStyle/>
          <a:p>
            <a:pPr lvl="0" algn="ctr"/>
            <a:r>
              <a:rPr lang="ar-EG" sz="3200" dirty="0">
                <a:solidFill>
                  <a:srgbClr val="2D3956"/>
                </a:solidFill>
                <a:latin typeface="Tajawal Medium"/>
                <a:cs typeface="Sultan Medium" pitchFamily="2" charset="-78"/>
                <a:sym typeface="Tajawal Medium"/>
              </a:rPr>
              <a:t>3- أشخاص الحق:</a:t>
            </a:r>
          </a:p>
        </p:txBody>
      </p:sp>
    </p:spTree>
    <p:extLst>
      <p:ext uri="{BB962C8B-B14F-4D97-AF65-F5344CB8AC3E}">
        <p14:creationId xmlns:p14="http://schemas.microsoft.com/office/powerpoint/2010/main" val="333825823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ln/>
        </p:spPr>
        <p:style>
          <a:lnRef idx="0">
            <a:schemeClr val="accent1"/>
          </a:lnRef>
          <a:fillRef idx="1003">
            <a:schemeClr val="dk2"/>
          </a:fillRef>
          <a:effectRef idx="3">
            <a:schemeClr val="accent1"/>
          </a:effectRef>
          <a:fontRef idx="minor">
            <a:schemeClr val="lt1"/>
          </a:fontRef>
        </p:style>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02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0308" y="1012030"/>
            <a:ext cx="11551421" cy="51532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4"/>
          <p:cNvSpPr/>
          <p:nvPr/>
        </p:nvSpPr>
        <p:spPr>
          <a:xfrm>
            <a:off x="695400" y="2215651"/>
            <a:ext cx="9976725" cy="2677656"/>
          </a:xfrm>
          <a:prstGeom prst="rect">
            <a:avLst/>
          </a:prstGeom>
        </p:spPr>
        <p:txBody>
          <a:bodyPr wrap="square">
            <a:spAutoFit/>
          </a:bodyPr>
          <a:lstStyle/>
          <a:p>
            <a:pPr algn="just" rtl="1"/>
            <a:r>
              <a:rPr lang="ar-EG" sz="2400" dirty="0" smtClean="0"/>
              <a:t>1- د.أحمد السعيد الزقرد، </a:t>
            </a:r>
            <a:r>
              <a:rPr lang="ar-EG" sz="2400" b="1" u="sng" dirty="0" smtClean="0">
                <a:effectLst>
                  <a:outerShdw blurRad="38100" dist="38100" dir="2700000" algn="tl">
                    <a:srgbClr val="000000">
                      <a:alpha val="43137"/>
                    </a:srgbClr>
                  </a:outerShdw>
                </a:effectLst>
              </a:rPr>
              <a:t>المدخل للعلوم القانونية، الكتاب الأول، نظرية القانون</a:t>
            </a:r>
            <a:r>
              <a:rPr lang="ar-EG" sz="2400" dirty="0" smtClean="0"/>
              <a:t>، كلية الحقوق، جامعة المنصورة، مصر، 2003/2002.</a:t>
            </a:r>
          </a:p>
          <a:p>
            <a:pPr algn="just" rtl="1"/>
            <a:r>
              <a:rPr lang="ar-EG" sz="2400" dirty="0" smtClean="0"/>
              <a:t>2- د.عمرو طه بدوي، </a:t>
            </a:r>
            <a:r>
              <a:rPr lang="ar-EG" sz="2400" b="1" u="sng" dirty="0">
                <a:effectLst>
                  <a:outerShdw blurRad="38100" dist="38100" dir="2700000" algn="tl">
                    <a:srgbClr val="000000">
                      <a:alpha val="43137"/>
                    </a:srgbClr>
                  </a:outerShdw>
                </a:effectLst>
              </a:rPr>
              <a:t>المدخل </a:t>
            </a:r>
            <a:r>
              <a:rPr lang="ar-EG" sz="2400" b="1" u="sng" dirty="0" smtClean="0">
                <a:effectLst>
                  <a:outerShdw blurRad="38100" dist="38100" dir="2700000" algn="tl">
                    <a:srgbClr val="000000">
                      <a:alpha val="43137"/>
                    </a:srgbClr>
                  </a:outerShdw>
                </a:effectLst>
              </a:rPr>
              <a:t>لدراسة القانون، </a:t>
            </a:r>
            <a:r>
              <a:rPr lang="ar-EG" sz="2400" b="1" u="sng" dirty="0">
                <a:effectLst>
                  <a:outerShdw blurRad="38100" dist="38100" dir="2700000" algn="tl">
                    <a:srgbClr val="000000">
                      <a:alpha val="43137"/>
                    </a:srgbClr>
                  </a:outerShdw>
                </a:effectLst>
              </a:rPr>
              <a:t>الكتاب الأول، نظرية القانون</a:t>
            </a:r>
            <a:r>
              <a:rPr lang="ar-EG" sz="2400" dirty="0"/>
              <a:t>، كلية الحقوق، جامعة </a:t>
            </a:r>
            <a:r>
              <a:rPr lang="ar-EG" sz="2400" dirty="0" smtClean="0"/>
              <a:t>القاهرة، </a:t>
            </a:r>
            <a:r>
              <a:rPr lang="ar-EG" sz="2400" dirty="0"/>
              <a:t>مصر، </a:t>
            </a:r>
            <a:r>
              <a:rPr lang="ar-EG" sz="2400" dirty="0" smtClean="0"/>
              <a:t>2008.</a:t>
            </a:r>
          </a:p>
          <a:p>
            <a:pPr algn="just" rtl="1"/>
            <a:r>
              <a:rPr lang="ar-EG" sz="2400" dirty="0" smtClean="0"/>
              <a:t>3- أحمد محمد الرفاعي، </a:t>
            </a:r>
            <a:r>
              <a:rPr lang="ar-EG" sz="2400" b="1" u="sng" dirty="0">
                <a:effectLst>
                  <a:outerShdw blurRad="38100" dist="38100" dir="2700000" algn="tl">
                    <a:srgbClr val="000000">
                      <a:alpha val="43137"/>
                    </a:srgbClr>
                  </a:outerShdw>
                </a:effectLst>
              </a:rPr>
              <a:t>المدخل للعلوم القانونية، نظرية القانون</a:t>
            </a:r>
            <a:r>
              <a:rPr lang="ar-EG" sz="2400" dirty="0" smtClean="0"/>
              <a:t>، كلية الحقوق، جامعة بنها، مصر، 2008.</a:t>
            </a:r>
            <a:endParaRPr lang="ar-EG" sz="2400" dirty="0"/>
          </a:p>
          <a:p>
            <a:pPr algn="just" rtl="1"/>
            <a:endParaRPr lang="ar-EG" sz="2400" dirty="0"/>
          </a:p>
        </p:txBody>
      </p:sp>
      <p:sp>
        <p:nvSpPr>
          <p:cNvPr id="9" name="Google Shape;173;p5"/>
          <p:cNvSpPr txBox="1"/>
          <p:nvPr/>
        </p:nvSpPr>
        <p:spPr>
          <a:xfrm>
            <a:off x="3132894" y="1433849"/>
            <a:ext cx="5846248"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smtClean="0">
                <a:solidFill>
                  <a:schemeClr val="tx1"/>
                </a:solidFill>
                <a:latin typeface="Tajawal Medium"/>
                <a:cs typeface="Sultan bold" pitchFamily="2" charset="-78"/>
                <a:sym typeface="Tajawal Medium"/>
              </a:rPr>
              <a:t>:</a:t>
            </a:r>
            <a:r>
              <a:rPr lang="ar-EG" sz="2800" dirty="0" smtClean="0">
                <a:solidFill>
                  <a:schemeClr val="tx1"/>
                </a:solidFill>
                <a:latin typeface="Tajawal Medium"/>
                <a:cs typeface="Sultan bold" pitchFamily="2" charset="-78"/>
                <a:sym typeface="Tajawal Medium"/>
              </a:rPr>
              <a:t>أهم المراجع الموصى بها</a:t>
            </a:r>
            <a:endParaRPr dirty="0">
              <a:solidFill>
                <a:schemeClr val="tx1"/>
              </a:solidFill>
              <a:cs typeface="Sultan bold" pitchFamily="2" charset="-78"/>
            </a:endParaRPr>
          </a:p>
        </p:txBody>
      </p:sp>
      <p:pic>
        <p:nvPicPr>
          <p:cNvPr id="3074"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4.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46538" y="116632"/>
            <a:ext cx="2136054" cy="1080120"/>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9273445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pic>
        <p:nvPicPr>
          <p:cNvPr id="213" name="Google Shape;213;p8"/>
          <p:cNvPicPr preferRelativeResize="0"/>
          <p:nvPr/>
        </p:nvPicPr>
        <p:blipFill rotWithShape="1">
          <a:blip r:embed="rId3">
            <a:alphaModFix/>
          </a:blip>
          <a:srcRect/>
          <a:stretch/>
        </p:blipFill>
        <p:spPr>
          <a:xfrm>
            <a:off x="0" y="7112"/>
            <a:ext cx="12192000" cy="6843776"/>
          </a:xfrm>
          <a:prstGeom prst="rect">
            <a:avLst/>
          </a:prstGeom>
          <a:noFill/>
          <a:ln>
            <a:noFill/>
          </a:ln>
        </p:spPr>
      </p:pic>
      <p:sp>
        <p:nvSpPr>
          <p:cNvPr id="214" name="Google Shape;214;p8"/>
          <p:cNvSpPr/>
          <p:nvPr/>
        </p:nvSpPr>
        <p:spPr>
          <a:xfrm flipH="1">
            <a:off x="6512645" y="3153102"/>
            <a:ext cx="5679355" cy="3704899"/>
          </a:xfrm>
          <a:prstGeom prst="rtTriangle">
            <a:avLst/>
          </a:prstGeom>
          <a:solidFill>
            <a:srgbClr val="669BBC">
              <a:alpha val="76862"/>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215" name="Google Shape;215;p8"/>
          <p:cNvSpPr txBox="1"/>
          <p:nvPr/>
        </p:nvSpPr>
        <p:spPr>
          <a:xfrm>
            <a:off x="582006" y="5707075"/>
            <a:ext cx="4524565" cy="9233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5400" b="1" dirty="0">
                <a:solidFill>
                  <a:schemeClr val="lt1"/>
                </a:solidFill>
                <a:latin typeface="Tajawal Medium"/>
                <a:ea typeface="Tajawal Medium"/>
                <a:cs typeface="Tajawal Medium"/>
                <a:sym typeface="Tajawal Medium"/>
              </a:rPr>
              <a:t>Thank You</a:t>
            </a:r>
            <a:endParaRPr dirty="0"/>
          </a:p>
        </p:txBody>
      </p:sp>
      <p:pic>
        <p:nvPicPr>
          <p:cNvPr id="216" name="Google Shape;216;p8"/>
          <p:cNvPicPr preferRelativeResize="0"/>
          <p:nvPr/>
        </p:nvPicPr>
        <p:blipFill rotWithShape="1">
          <a:blip r:embed="rId4">
            <a:alphaModFix/>
          </a:blip>
          <a:srcRect/>
          <a:stretch/>
        </p:blipFill>
        <p:spPr>
          <a:xfrm>
            <a:off x="9576180" y="6168740"/>
            <a:ext cx="2279266" cy="384052"/>
          </a:xfrm>
          <a:prstGeom prst="rect">
            <a:avLst/>
          </a:prstGeom>
          <a:noFill/>
          <a:ln>
            <a:noFill/>
          </a:ln>
        </p:spPr>
      </p:pic>
      <p:sp>
        <p:nvSpPr>
          <p:cNvPr id="217" name="Google Shape;217;p8"/>
          <p:cNvSpPr/>
          <p:nvPr/>
        </p:nvSpPr>
        <p:spPr>
          <a:xfrm rot="5400000" flipH="1">
            <a:off x="-2058944" y="4401414"/>
            <a:ext cx="3801492" cy="1097456"/>
          </a:xfrm>
          <a:custGeom>
            <a:avLst/>
            <a:gdLst/>
            <a:ahLst/>
            <a:cxnLst/>
            <a:rect l="l" t="t" r="r" b="b"/>
            <a:pathLst>
              <a:path w="3801492" h="1097456" extrusionOk="0">
                <a:moveTo>
                  <a:pt x="0" y="1097456"/>
                </a:moveTo>
                <a:lnTo>
                  <a:pt x="1102581" y="0"/>
                </a:lnTo>
                <a:lnTo>
                  <a:pt x="3801492" y="12700"/>
                </a:lnTo>
                <a:lnTo>
                  <a:pt x="2724311" y="1097456"/>
                </a:lnTo>
                <a:lnTo>
                  <a:pt x="0" y="1097456"/>
                </a:lnTo>
                <a:close/>
              </a:path>
            </a:pathLst>
          </a:custGeom>
          <a:solidFill>
            <a:srgbClr val="669BB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Calibri"/>
              <a:ea typeface="Calibri"/>
              <a:cs typeface="Calibri"/>
              <a:sym typeface="Calibri"/>
            </a:endParaRPr>
          </a:p>
        </p:txBody>
      </p:sp>
      <p:pic>
        <p:nvPicPr>
          <p:cNvPr id="218" name="Google Shape;218;p8"/>
          <p:cNvPicPr preferRelativeResize="0"/>
          <p:nvPr/>
        </p:nvPicPr>
        <p:blipFill rotWithShape="1">
          <a:blip r:embed="rId5">
            <a:alphaModFix/>
          </a:blip>
          <a:srcRect/>
          <a:stretch/>
        </p:blipFill>
        <p:spPr>
          <a:xfrm>
            <a:off x="9175057" y="248508"/>
            <a:ext cx="2649477" cy="1166001"/>
          </a:xfrm>
          <a:prstGeom prst="rect">
            <a:avLst/>
          </a:prstGeom>
          <a:noFill/>
          <a:ln>
            <a:noFill/>
          </a:ln>
        </p:spPr>
      </p:pic>
      <p:pic>
        <p:nvPicPr>
          <p:cNvPr id="219" name="Google Shape;219;p8"/>
          <p:cNvPicPr preferRelativeResize="0"/>
          <p:nvPr/>
        </p:nvPicPr>
        <p:blipFill rotWithShape="1">
          <a:blip r:embed="rId6">
            <a:alphaModFix/>
          </a:blip>
          <a:srcRect/>
          <a:stretch/>
        </p:blipFill>
        <p:spPr>
          <a:xfrm>
            <a:off x="367466" y="542565"/>
            <a:ext cx="2758843" cy="753090"/>
          </a:xfrm>
          <a:prstGeom prst="rect">
            <a:avLst/>
          </a:prstGeom>
          <a:noFill/>
          <a:ln>
            <a:noFill/>
          </a:ln>
        </p:spPr>
      </p:pic>
      <p:pic>
        <p:nvPicPr>
          <p:cNvPr id="5122"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8.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20305" y="1414509"/>
            <a:ext cx="2571750" cy="257175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2786</TotalTime>
  <Words>2064</Words>
  <Application>Microsoft Office PowerPoint</Application>
  <PresentationFormat>Custom</PresentationFormat>
  <Paragraphs>138</Paragraphs>
  <Slides>26</Slides>
  <Notes>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26</vt:i4>
      </vt:variant>
    </vt:vector>
  </HeadingPairs>
  <TitlesOfParts>
    <vt:vector size="34" baseType="lpstr">
      <vt:lpstr>Arial</vt:lpstr>
      <vt:lpstr>Calibri</vt:lpstr>
      <vt:lpstr>Sultan Medium</vt:lpstr>
      <vt:lpstr>Simplified Arabic</vt:lpstr>
      <vt:lpstr>Wingdings</vt:lpstr>
      <vt:lpstr>Tajawal Medium</vt:lpstr>
      <vt:lpstr>Sultan 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الشخص: هو كل من يتمتع بالشخصية القانونية أو هو من يكون صالحاً لاكتساب الحقوق والتحمل بالإلتزامات، ويثبت ذلك للشخص الطبيعي وهو الإنسان، أو لمجموعة من الأموال أو الأشخاص كالشركات والجمعيات والمؤسسات والتي تقوم بنشاط هادف منظم له قيمة اجتماعية، وتسمى بالأشخاص المعنوية أو الاعتبارية. وعلى ضوء ذلك نعرض لكل من الشخص الطبيعي والشخص الاعتباري على النحو التالي: أولاً: الشخص الطبيعي: - وهو الإنسان وتثبت الشخصية القانونية للإنسان منذ أن يولد حياً حتى إذا لم تتوافر له الإرادة العاقلة الواعية مثل الصغير أو فاقد العقل؛ فالإنسان بمجرد ولادته تثبت له الشخصية القانونية أي مكنة اكتساب الحقوق وتحمل الإلتزامات. ونتناول في هذا الصدد بداية مدة الشخصية القانونية ثم مميزاتها وذلك على النحو الآتي: ** مدة الشخصية القانونية: ونتناول هنا بداية ونهاية الشخصية القانونية وذلك كالتالي: 1- بداية الشخصية القانونية: - تبدأ شخصية الإنسان وفقاً لنص المادة(29 من القانون المدني) بتمام ولادته حياً وتنتهي بموته، ومع ذلك فحقوق الحمل المستكن يعينها القانون.</vt:lpstr>
      <vt:lpstr> - ويكون ثبوت الشخصية القانونية للإنسان بتمام ولادته حياً، أو بمعنى آخر يكون بانفصال الجنين عن أمه، فإذا انفصل الجنين ميتاً، فلاتثبت له الشخصية القانونية، حتى ولو كان ذلك نتيجة إجهاض تعمده الغير، كضرب الحامل على بطنها، وتتحقق حياة المولود ببعض العلامات المميزة كالبكاء والصراخ والتنفس. فإذا تمت ولادة المولود حياً تثبت له الشخصية القانونية، ولايهم بعد ذلك مدى قابليته للحياة، فإذا مات المولود بعد فترة وجيزة من ولادته، فلايؤثر ذلك على الشخصية القانونية له. - وتثبت الولادة بشهادة الميلاد وهي ورقة رسمية مستخرجة من السجلات المعدة لذلك. - وإذا كان الأصل أن الإنسان لاتثبت له الشخصية القانونية إلا بتمام ولادته حياً، إلا أن المشرع أجاز إستثناء أن يكون للجنين شخصية قانونية ناقصة. - وقد اعتبر الشمرع أن الجنين له شخصية قانونية ناقصة وليست كاملة؛ لأنها تقتصر على إكتساب الحقوق دون التحمل بالإلتزامات. ومن أهم الحقوق التي يعترف بها القانون للحمل المستكن نذكر ما يلي:</vt:lpstr>
      <vt:lpstr>  1- الحق في ثبوت نسبه من أبيه. 2- الحق في اكتساب جنسية أبيه. 3- الحق في الإرث. 4- الحق فيما يوصى له به. 5- الحق في الإستفادة من الاشتراط الذي يشترطه له أحد المتعاقدين على المتعاقد الآخر، كأن يكون مستفيداً من عقد التأمين. 2- نهاية الشخصية القانونية: - تنتهي شخصية الإنسان بموته؛ وقد يكون الموت حقيقياً وقد يكون اعتبارياً أو حكمياً، وذلك على التفصيل التالي: </vt:lpstr>
      <vt:lpstr>  أولاً: الموت الحقيقي: - يترتب على التحقق من وفاة الإنسان سواء أكانت الوفاة طبيعية أم نتيجة حادث انتهاء شخصيته القانونية، بحيث لايعود صالحاً لأن يكون صاحب حق أو مديناً بواجب، وإنما تنتقل حقوقه وإلتزاماته إلى ورثته، إلا أن بعض الفقهاء يرى أن شخصية الإنسان تمتد افتراضاً، لحين سداد ديون المورث من أموال تركته، بحيث لاينتقل إلى الورثة إلا ما يتبقى من أمواله بعد سداد ديونه. وقد وجه النقد لهذا الرأي لأن شخصية الإنسان تنتهي بوفاته، ولا يتصور بقاءها بعد ذلك. ثانياً: الموت الحكمي «المفقود»: - المفقود هو الشخص الذي انقطعت أخباره، فلايعرف حياته أو مماته، كمن يخرج للسياحة وتنقطع أخباره مدة طويلة أو كمن يفقد في معركة حربية أو زلزال أو فيضان. أما الغائب فهو الشخص الذي يغيب عن موطنه أو محل إقامته ولكن حياته معلومة، فلايعتبر مفقوداُ ولاتنتهي شخصيته القانونية.</vt:lpstr>
      <vt:lpstr>  ونشير في هذا الصدد لما يلي: 1- شروط اعتبار المفقود ميتاً: تختلف شروط اعتبار المفقود ميتاً باختلاف الحالات التي فقد فيها على النحو التالي: أ- حالة الفقد في ظروف يغلب فيها الهلاك: هنا يحكم القاضي باعتبار المفقود ميتاً بعد مضي أربع سنوات من تاريخ فقده. ب- حالة الفقد في ظروف لا يغلب فيها الهلاك: في هذه الحالة لم يحدد المشرع المدة التي تحكم بعدها المحكمة بموت المفقود، وإنما ترك أمر تقدير هذه المدة للقاضي وذلك بعد التحري عن وجوده على قيد الحياة أو وفاته بالطرق الممكنة. 2- أثر الحكم باعتبار المفقود ميتاً: هنا نفرق بين ثلاثة فروض على النحو التالي:</vt:lpstr>
      <vt:lpstr>الفرض الأول: مركز المفقود قبل الحكم بموته: - يعتبر المفقود حياً بالنسبة للأحكام التي تضره ويعتبر ميتاً بالنسبة للأحكام التي تنفعه وتضر بغيره. وهنا لاتورث أموال المفقود وتظل زوجته على ذمته ولا تستطيع الزواج بغيره. الفرض الثاني: مركز المفقود بعد الحكم بموته: - فإذا حكم القاضي بموت المفقود، هنا تنتهي حياة المفقود ويرتب هذا الحكم آثاره من تاريخ صدوره والتي تتمثل فيمايلي: 1- اعتبار المفقود ميتاً منذ صدور الحكم بالنسبة للرابطة الزوجية. 2- اعتبار المفقود ميتاً منذ صدور الحكم بالنسبة لماله. الفرض الثالث: مركز المفقود الذي تتضح حياته بعد الحكم بموته: - إذا ظهر المفقود بعد صدور الحكم القضائي بموته، اعتبر هذا الحكم أو القرار كأن لم يكن ومن ثم تزول بأثر رجعي الآثار التي كانت قد ترتبت عليه. ولهذا يسترد المفقود ما كان له من أموال أو ما كان يرثه من أموال كما تعود إليه زوجته.</vt:lpstr>
      <vt:lpstr>** مميزات الشخصية :  - تتميز الشخصية بعدة مميزات مثل الحالة والإسم والموطن والأهلية، وذلك على النحو التالي: أولاً: الحالة: - يقصد بحالة الشخص مجموعة الصفات التي يضعها القانون في الإعتبار حيث يتوقف عليها تحديد مدى صلاحيته لاكتساب الحقوق والإلتزام بالواجبات، وتتحدد هذه الصفات بانتماء الشخص إلى دولة معينة ويطلق على ذلك الحالة السياسية، ومركز الشخص من حيث كونه منتسباً إلى أسروة معينة، ويعني ذلك الحالة العائلية، ومركز الشخص من حيث كونه منتسباً إلى ديانة معينة، وهو ما يسمى بالحالة الدينية. ثانياً: الإسم: - لاشك أن الإسم من مميزات الشخصية، فهو الذي يميز كل شخص عن غيره من الناس، ويتكون الإسم عادة من عنصرين: الإسم الشخصي وهو الذي يميز الشخص عن بقية أفراد أسرته، واللقب وهو إسم العائلة وهو الذي يميز الشخص عن غيره ويحدد انتمائه إلى أسرة معينة.</vt:lpstr>
      <vt:lpstr>ثالثاً: الموطن: - الموطن هو المقر القانوني للشخص بالنسبة لكل ما يتعلق بأعماله وتصرفاته القانونية، وعلاقاته مع غيره من الأشخاص، بحيث يعد موجوداً فيه بصفة دائمة، حتى ولو تغيب عنه فترة مؤقتة. وفي هذا المعنى يختلف الموطن عن محل الإقامة : فالموطن هو الذي يقيم فيه الشخص إقامة دائمة ومستقرة ولو تخلل ذلك فترات غياب مؤقتة. وأما محل الإقامة فهوالمكان الذي يقيم فيه الشخص ولو كان ذلك بصفة مؤقتة كالإقامة في فندق أثناء رحلة سياحية أو غير ذلك. رابعاً: الأهلية:  - ويقصد صلاحية الشخص لمباشرة الحقوق والتحمل بالإلتزامات، وهي تنقسم إلى أهلية وجوب وأهلية أداء على النحو التالي:</vt:lpstr>
      <vt:lpstr>1- أهلية الوجوب: - ويقصد بها صلاحية الشخص لأن يكتسب الحقوق ويتحمل بالإلتزامات، وتثبت أهلية الوجوب للجميع بصرف النظر عن السن أو الإدراك أو التمييز؛ فهي تتقرر لعديم التمييز كالصبي غير المميز أو المجنون؛ لأن مناط أهلية الوجوب هو الحياة، وتظل أهلية الوجوب ملازمة للشخص طالما بقى على قيد الحياة؛ ولا تزول عنه إلا بالوفاة؛ فالإنسان بمجرد ولادته تثبت له الحقوق والإلتزامات عليه، ولكنه لا يستطيع أن يباشر الأعمال والتصرفات القانونية بنفسه، فهو غير أهل لمباشرة هذه الأعمال. 2- أهلية الأداء: - هي صلاحية الشخص للتعبير عن إرادته تعبيراً يعتد به القانون، ومعنى ذلك أن أهلية الأداء هي قدرة الشخص على إبرام التصرفات القانونية وبالتالي فهي لاتثبت لكل إنسان بمجرد ميلاده أي بمجرد ثبوت الشخصية القانونية له، وإنما تثبت للإنسان الذي تتوافر لديه ملكات التمييز والإدراك. - ومن أهم مراحل أهلية الأداء، ما يلي:</vt:lpstr>
      <vt:lpstr>المرحلة الأولى: انعدام أهلية الصب غي المميز: وتبدأ هذه المرحلة بميلاد الإنسان حياً وتتنتهي ببلوغه السابعة من عمره. المرحلة الثانية: وتبدأ هذه المرحلة ببلوغ الصبي السابعة من عمره حتى بلوغ سن الرشد. المرحلة الثالثة: وتستمر هذه المرحلة من وقت إكتمال الإنسان سن الرشد ببلوغه إحدى وعشرين عاما لحين وفاته. - ومن أهم عوارض الأهلية: 1- الجنون والعته: والجنون هو مرض يصيب عقل الشخص فيعدمه التمييز.أما العته هو خلل يصيب عقل الشخص فيجعله قليل الفهم، مضطرب التفكير، فاسد التدبير. 2- السفه والغفلة: والسفه هو التبذير في إنفاق المال على خلاف ما يقضي به العقل والشرع كمن يدمن المقامرة. أما ذو الغفلة هو إنسان طيب القلب إلى حد الغفلة، بحيث يتولد عن طيبة قلبه الزائد أن يغبن في معاملاته المالية فلا يقدر على التمييز بين الرابح والخاسر.</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oo</cp:lastModifiedBy>
  <cp:revision>588</cp:revision>
  <dcterms:created xsi:type="dcterms:W3CDTF">2023-04-29T09:08:23Z</dcterms:created>
  <dcterms:modified xsi:type="dcterms:W3CDTF">2023-11-27T10:32:29Z</dcterms:modified>
</cp:coreProperties>
</file>