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71" r:id="rId5"/>
    <p:sldId id="382" r:id="rId6"/>
    <p:sldId id="354" r:id="rId7"/>
    <p:sldId id="355" r:id="rId8"/>
    <p:sldId id="372" r:id="rId9"/>
    <p:sldId id="373" r:id="rId10"/>
    <p:sldId id="374" r:id="rId11"/>
    <p:sldId id="375" r:id="rId12"/>
    <p:sldId id="356" r:id="rId13"/>
    <p:sldId id="358" r:id="rId14"/>
    <p:sldId id="357" r:id="rId15"/>
    <p:sldId id="359" r:id="rId16"/>
    <p:sldId id="360" r:id="rId17"/>
    <p:sldId id="383" r:id="rId18"/>
    <p:sldId id="384" r:id="rId19"/>
    <p:sldId id="385" r:id="rId20"/>
    <p:sldId id="391" r:id="rId21"/>
    <p:sldId id="390" r:id="rId22"/>
    <p:sldId id="392" r:id="rId23"/>
    <p:sldId id="393" r:id="rId24"/>
    <p:sldId id="381" r:id="rId25"/>
    <p:sldId id="361" r:id="rId26"/>
    <p:sldId id="362" r:id="rId27"/>
    <p:sldId id="376" r:id="rId28"/>
    <p:sldId id="363" r:id="rId29"/>
    <p:sldId id="378" r:id="rId30"/>
    <p:sldId id="364" r:id="rId31"/>
    <p:sldId id="365" r:id="rId32"/>
    <p:sldId id="366" r:id="rId33"/>
    <p:sldId id="377" r:id="rId34"/>
    <p:sldId id="367" r:id="rId35"/>
    <p:sldId id="369" r:id="rId36"/>
    <p:sldId id="387" r:id="rId37"/>
    <p:sldId id="370" r:id="rId38"/>
    <p:sldId id="388" r:id="rId39"/>
    <p:sldId id="38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7</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43262" y="5244451"/>
            <a:ext cx="4723217"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95DD7F4-595B-E1DF-143A-B5BC96FFFAB9}"/>
              </a:ext>
            </a:extLst>
          </p:cNvPr>
          <p:cNvSpPr txBox="1"/>
          <p:nvPr/>
        </p:nvSpPr>
        <p:spPr>
          <a:xfrm>
            <a:off x="3789471" y="5281190"/>
            <a:ext cx="4613057" cy="584775"/>
          </a:xfrm>
          <a:prstGeom prst="rect">
            <a:avLst/>
          </a:prstGeom>
          <a:noFill/>
        </p:spPr>
        <p:txBody>
          <a:bodyPr wrap="square">
            <a:spAutoFit/>
          </a:bodyPr>
          <a:lstStyle/>
          <a:p>
            <a:pPr algn="l"/>
            <a:r>
              <a:rPr lang="en-GB" sz="3200" b="1" i="0" dirty="0">
                <a:solidFill>
                  <a:srgbClr val="2D2D2D"/>
                </a:solidFill>
                <a:effectLst/>
                <a:latin typeface="Noto Sans" panose="020B0502040204020203" pitchFamily="34" charset="0"/>
              </a:rPr>
              <a:t>research methodology</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723" y="5982701"/>
            <a:ext cx="1222425" cy="1096206"/>
          </a:xfrm>
          <a:prstGeom prst="rect">
            <a:avLst/>
          </a:prstGeom>
        </p:spPr>
      </p:pic>
      <p:pic>
        <p:nvPicPr>
          <p:cNvPr id="3" name="Picture 2"/>
          <p:cNvPicPr>
            <a:picLocks noChangeAspect="1"/>
          </p:cNvPicPr>
          <p:nvPr/>
        </p:nvPicPr>
        <p:blipFill>
          <a:blip r:embed="rId3"/>
          <a:stretch>
            <a:fillRect/>
          </a:stretch>
        </p:blipFill>
        <p:spPr>
          <a:xfrm>
            <a:off x="1700843" y="64812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00868" y="1409090"/>
            <a:ext cx="8061253" cy="669094"/>
          </a:xfrm>
          <a:prstGeom prst="rect">
            <a:avLst/>
          </a:prstGeom>
          <a:noFill/>
        </p:spPr>
        <p:txBody>
          <a:bodyPr wrap="square" rtlCol="0">
            <a:spAutoFit/>
          </a:bodyPr>
          <a:lstStyle/>
          <a:p>
            <a:pPr algn="just">
              <a:lnSpc>
                <a:spcPct val="150000"/>
              </a:lnSpc>
            </a:pPr>
            <a:r>
              <a:rPr lang="en-GB" sz="2800" b="1" dirty="0"/>
              <a:t>The Content of lecture </a:t>
            </a:r>
            <a:r>
              <a:rPr lang="ar-EG" sz="2800" b="1" dirty="0"/>
              <a:t>7</a:t>
            </a:r>
            <a:r>
              <a:rPr lang="en-GB" sz="2800" b="1" dirty="0"/>
              <a:t> Includes the following:</a:t>
            </a:r>
          </a:p>
        </p:txBody>
      </p:sp>
      <p:sp>
        <p:nvSpPr>
          <p:cNvPr id="12" name="TextBox 11">
            <a:extLst>
              <a:ext uri="{FF2B5EF4-FFF2-40B4-BE49-F238E27FC236}">
                <a16:creationId xmlns:a16="http://schemas.microsoft.com/office/drawing/2014/main" id="{97B4E501-C351-3EEB-37EA-C98E0B4BFF77}"/>
              </a:ext>
            </a:extLst>
          </p:cNvPr>
          <p:cNvSpPr txBox="1"/>
          <p:nvPr/>
        </p:nvSpPr>
        <p:spPr>
          <a:xfrm>
            <a:off x="339880" y="1993703"/>
            <a:ext cx="6228522" cy="1200329"/>
          </a:xfrm>
          <a:prstGeom prst="rect">
            <a:avLst/>
          </a:prstGeom>
          <a:noFill/>
        </p:spPr>
        <p:txBody>
          <a:bodyPr wrap="square">
            <a:spAutoFit/>
          </a:bodyPr>
          <a:lstStyle/>
          <a:p>
            <a:pPr marL="342900" indent="-342900" algn="l">
              <a:buFont typeface="+mj-lt"/>
              <a:buAutoNum type="arabicPeriod"/>
            </a:pPr>
            <a:r>
              <a:rPr lang="en-GB" sz="1800" b="1" i="0" dirty="0">
                <a:effectLst/>
                <a:latin typeface="Noto Sans" panose="020B0502040504020204" pitchFamily="34" charset="0"/>
              </a:rPr>
              <a:t>What is research methodology?</a:t>
            </a:r>
          </a:p>
          <a:p>
            <a:pPr marL="342900" indent="-342900" algn="l">
              <a:buFont typeface="+mj-lt"/>
              <a:buAutoNum type="arabicPeriod"/>
            </a:pPr>
            <a:endParaRPr lang="en-GB" sz="1800" b="1" i="0" dirty="0">
              <a:effectLst/>
              <a:latin typeface="Noto Sans" panose="020B0502040504020204" pitchFamily="34" charset="0"/>
            </a:endParaRPr>
          </a:p>
          <a:p>
            <a:pPr marL="342900" indent="-342900" algn="l">
              <a:buFont typeface="+mj-lt"/>
              <a:buAutoNum type="arabicPeriod"/>
            </a:pPr>
            <a:endParaRPr lang="ar-EG" sz="1800" b="1" i="0" dirty="0">
              <a:effectLst/>
              <a:latin typeface="Noto Sans" panose="020B0502040504020204" pitchFamily="34" charset="0"/>
            </a:endParaRPr>
          </a:p>
          <a:p>
            <a:pPr algn="l"/>
            <a:endParaRPr lang="en-GB" b="1" dirty="0">
              <a:latin typeface="Noto Sans" panose="020B0502040504020204" pitchFamily="34" charset="0"/>
            </a:endParaRPr>
          </a:p>
        </p:txBody>
      </p:sp>
      <p:sp>
        <p:nvSpPr>
          <p:cNvPr id="17" name="TextBox 16">
            <a:extLst>
              <a:ext uri="{FF2B5EF4-FFF2-40B4-BE49-F238E27FC236}">
                <a16:creationId xmlns:a16="http://schemas.microsoft.com/office/drawing/2014/main" id="{0E6D661F-8CE5-3C78-7FBB-C397AD79461E}"/>
              </a:ext>
            </a:extLst>
          </p:cNvPr>
          <p:cNvSpPr txBox="1"/>
          <p:nvPr/>
        </p:nvSpPr>
        <p:spPr>
          <a:xfrm>
            <a:off x="378892" y="2293465"/>
            <a:ext cx="6228522" cy="369332"/>
          </a:xfrm>
          <a:prstGeom prst="rect">
            <a:avLst/>
          </a:prstGeom>
          <a:noFill/>
        </p:spPr>
        <p:txBody>
          <a:bodyPr wrap="square">
            <a:spAutoFit/>
          </a:bodyPr>
          <a:lstStyle/>
          <a:p>
            <a:pPr algn="l"/>
            <a:r>
              <a:rPr lang="en-US" sz="1800" b="1" i="0" dirty="0">
                <a:effectLst/>
                <a:latin typeface="Noto Sans" panose="020B0502040504020204" pitchFamily="34" charset="0"/>
              </a:rPr>
              <a:t>2. Why is a research methodology important?</a:t>
            </a:r>
          </a:p>
        </p:txBody>
      </p:sp>
      <p:sp>
        <p:nvSpPr>
          <p:cNvPr id="21" name="TextBox 20">
            <a:extLst>
              <a:ext uri="{FF2B5EF4-FFF2-40B4-BE49-F238E27FC236}">
                <a16:creationId xmlns:a16="http://schemas.microsoft.com/office/drawing/2014/main" id="{002672B0-57AF-AE99-C728-3CEC5E881168}"/>
              </a:ext>
            </a:extLst>
          </p:cNvPr>
          <p:cNvSpPr txBox="1"/>
          <p:nvPr/>
        </p:nvSpPr>
        <p:spPr>
          <a:xfrm>
            <a:off x="353132" y="2615123"/>
            <a:ext cx="6202017" cy="369332"/>
          </a:xfrm>
          <a:prstGeom prst="rect">
            <a:avLst/>
          </a:prstGeom>
          <a:noFill/>
        </p:spPr>
        <p:txBody>
          <a:bodyPr wrap="square">
            <a:spAutoFit/>
          </a:bodyPr>
          <a:lstStyle/>
          <a:p>
            <a:pPr algn="l"/>
            <a:r>
              <a:rPr lang="en-GB" sz="1800" b="1" i="0" dirty="0">
                <a:effectLst/>
                <a:latin typeface="Noto Sans" panose="020B0502040504020204" pitchFamily="34" charset="0"/>
              </a:rPr>
              <a:t>3. Types of research methodology.</a:t>
            </a:r>
          </a:p>
        </p:txBody>
      </p:sp>
      <p:sp>
        <p:nvSpPr>
          <p:cNvPr id="23" name="TextBox 22">
            <a:extLst>
              <a:ext uri="{FF2B5EF4-FFF2-40B4-BE49-F238E27FC236}">
                <a16:creationId xmlns:a16="http://schemas.microsoft.com/office/drawing/2014/main" id="{910EBEDF-B573-86C0-EF84-884080D031CD}"/>
              </a:ext>
            </a:extLst>
          </p:cNvPr>
          <p:cNvSpPr txBox="1"/>
          <p:nvPr/>
        </p:nvSpPr>
        <p:spPr>
          <a:xfrm>
            <a:off x="333456" y="2895620"/>
            <a:ext cx="6533996" cy="369332"/>
          </a:xfrm>
          <a:prstGeom prst="rect">
            <a:avLst/>
          </a:prstGeom>
          <a:noFill/>
        </p:spPr>
        <p:txBody>
          <a:bodyPr wrap="square">
            <a:spAutoFit/>
          </a:bodyPr>
          <a:lstStyle/>
          <a:p>
            <a:pPr algn="l"/>
            <a:r>
              <a:rPr lang="en-GB" sz="1800" b="1" i="0" dirty="0">
                <a:effectLst/>
                <a:latin typeface="Noto Sans" panose="020B0502040504020204" pitchFamily="34" charset="0"/>
              </a:rPr>
              <a:t>4. Qualitative.</a:t>
            </a:r>
          </a:p>
        </p:txBody>
      </p:sp>
      <p:sp>
        <p:nvSpPr>
          <p:cNvPr id="25" name="TextBox 24">
            <a:extLst>
              <a:ext uri="{FF2B5EF4-FFF2-40B4-BE49-F238E27FC236}">
                <a16:creationId xmlns:a16="http://schemas.microsoft.com/office/drawing/2014/main" id="{E328D960-0C1A-BEAD-50BB-D52281CD1907}"/>
              </a:ext>
            </a:extLst>
          </p:cNvPr>
          <p:cNvSpPr txBox="1"/>
          <p:nvPr/>
        </p:nvSpPr>
        <p:spPr>
          <a:xfrm>
            <a:off x="356805" y="3213753"/>
            <a:ext cx="6228522" cy="369332"/>
          </a:xfrm>
          <a:prstGeom prst="rect">
            <a:avLst/>
          </a:prstGeom>
          <a:noFill/>
        </p:spPr>
        <p:txBody>
          <a:bodyPr wrap="square">
            <a:spAutoFit/>
          </a:bodyPr>
          <a:lstStyle/>
          <a:p>
            <a:pPr algn="l"/>
            <a:r>
              <a:rPr lang="en-GB" sz="1800" b="1" i="0" dirty="0">
                <a:effectLst/>
                <a:latin typeface="Noto Sans" panose="020B0502040504020204" pitchFamily="34" charset="0"/>
              </a:rPr>
              <a:t>5. Quantitative.</a:t>
            </a:r>
          </a:p>
        </p:txBody>
      </p:sp>
      <p:sp>
        <p:nvSpPr>
          <p:cNvPr id="27" name="TextBox 26">
            <a:extLst>
              <a:ext uri="{FF2B5EF4-FFF2-40B4-BE49-F238E27FC236}">
                <a16:creationId xmlns:a16="http://schemas.microsoft.com/office/drawing/2014/main" id="{B8E5D691-6C61-693F-2FE9-F06363A9B25F}"/>
              </a:ext>
            </a:extLst>
          </p:cNvPr>
          <p:cNvSpPr txBox="1"/>
          <p:nvPr/>
        </p:nvSpPr>
        <p:spPr>
          <a:xfrm>
            <a:off x="355284" y="3549770"/>
            <a:ext cx="6178941" cy="369332"/>
          </a:xfrm>
          <a:prstGeom prst="rect">
            <a:avLst/>
          </a:prstGeom>
          <a:noFill/>
        </p:spPr>
        <p:txBody>
          <a:bodyPr wrap="square">
            <a:spAutoFit/>
          </a:bodyPr>
          <a:lstStyle/>
          <a:p>
            <a:pPr algn="l"/>
            <a:r>
              <a:rPr lang="en-GB" sz="1800" b="1" i="0" dirty="0">
                <a:effectLst/>
                <a:latin typeface="Noto Sans" panose="020B0502040504020204" pitchFamily="34" charset="0"/>
              </a:rPr>
              <a:t>6. Mixed-method</a:t>
            </a:r>
          </a:p>
        </p:txBody>
      </p:sp>
      <p:sp>
        <p:nvSpPr>
          <p:cNvPr id="29" name="TextBox 28">
            <a:extLst>
              <a:ext uri="{FF2B5EF4-FFF2-40B4-BE49-F238E27FC236}">
                <a16:creationId xmlns:a16="http://schemas.microsoft.com/office/drawing/2014/main" id="{CA4BF74D-C5DA-3539-1EDC-9556AE7C5B45}"/>
              </a:ext>
            </a:extLst>
          </p:cNvPr>
          <p:cNvSpPr txBox="1"/>
          <p:nvPr/>
        </p:nvSpPr>
        <p:spPr>
          <a:xfrm>
            <a:off x="366790" y="3811720"/>
            <a:ext cx="6228522" cy="369332"/>
          </a:xfrm>
          <a:prstGeom prst="rect">
            <a:avLst/>
          </a:prstGeom>
          <a:noFill/>
        </p:spPr>
        <p:txBody>
          <a:bodyPr wrap="square">
            <a:spAutoFit/>
          </a:bodyPr>
          <a:lstStyle/>
          <a:p>
            <a:pPr algn="l"/>
            <a:r>
              <a:rPr lang="en-US" sz="1800" b="1" i="0" dirty="0">
                <a:effectLst/>
                <a:latin typeface="Noto Sans" panose="020B0502040504020204" pitchFamily="34" charset="0"/>
              </a:rPr>
              <a:t>7. Types of sampling design in research methodology</a:t>
            </a:r>
          </a:p>
        </p:txBody>
      </p:sp>
      <p:sp>
        <p:nvSpPr>
          <p:cNvPr id="31" name="TextBox 30">
            <a:extLst>
              <a:ext uri="{FF2B5EF4-FFF2-40B4-BE49-F238E27FC236}">
                <a16:creationId xmlns:a16="http://schemas.microsoft.com/office/drawing/2014/main" id="{F416C570-84A0-DAFF-F52C-41604FF6BB8E}"/>
              </a:ext>
            </a:extLst>
          </p:cNvPr>
          <p:cNvSpPr txBox="1"/>
          <p:nvPr/>
        </p:nvSpPr>
        <p:spPr>
          <a:xfrm>
            <a:off x="351384" y="4105159"/>
            <a:ext cx="6233943" cy="369332"/>
          </a:xfrm>
          <a:prstGeom prst="rect">
            <a:avLst/>
          </a:prstGeom>
          <a:noFill/>
        </p:spPr>
        <p:txBody>
          <a:bodyPr wrap="square">
            <a:spAutoFit/>
          </a:bodyPr>
          <a:lstStyle/>
          <a:p>
            <a:pPr algn="l"/>
            <a:r>
              <a:rPr lang="en-GB" sz="1800" b="1" i="0" dirty="0">
                <a:effectLst/>
                <a:latin typeface="Noto Sans" panose="020B0502040504020204" pitchFamily="34" charset="0"/>
              </a:rPr>
              <a:t>8. Common data collection methods</a:t>
            </a:r>
          </a:p>
        </p:txBody>
      </p:sp>
      <p:sp>
        <p:nvSpPr>
          <p:cNvPr id="33" name="TextBox 32">
            <a:extLst>
              <a:ext uri="{FF2B5EF4-FFF2-40B4-BE49-F238E27FC236}">
                <a16:creationId xmlns:a16="http://schemas.microsoft.com/office/drawing/2014/main" id="{FE38900D-03D1-CDFF-233C-5C7547F6C48D}"/>
              </a:ext>
            </a:extLst>
          </p:cNvPr>
          <p:cNvSpPr txBox="1"/>
          <p:nvPr/>
        </p:nvSpPr>
        <p:spPr>
          <a:xfrm>
            <a:off x="355466" y="4398075"/>
            <a:ext cx="6305472" cy="369332"/>
          </a:xfrm>
          <a:prstGeom prst="rect">
            <a:avLst/>
          </a:prstGeom>
          <a:noFill/>
        </p:spPr>
        <p:txBody>
          <a:bodyPr wrap="square">
            <a:spAutoFit/>
          </a:bodyPr>
          <a:lstStyle/>
          <a:p>
            <a:pPr algn="l"/>
            <a:r>
              <a:rPr lang="en-US" b="1" dirty="0">
                <a:latin typeface="Noto Sans" panose="020B0502040504020204" pitchFamily="34" charset="0"/>
              </a:rPr>
              <a:t>9. The most used qualitative data analysis methods</a:t>
            </a:r>
          </a:p>
        </p:txBody>
      </p:sp>
      <p:sp>
        <p:nvSpPr>
          <p:cNvPr id="35" name="TextBox 34">
            <a:extLst>
              <a:ext uri="{FF2B5EF4-FFF2-40B4-BE49-F238E27FC236}">
                <a16:creationId xmlns:a16="http://schemas.microsoft.com/office/drawing/2014/main" id="{A124293B-9690-D1CC-D80D-81EA633ED5D1}"/>
              </a:ext>
            </a:extLst>
          </p:cNvPr>
          <p:cNvSpPr txBox="1"/>
          <p:nvPr/>
        </p:nvSpPr>
        <p:spPr>
          <a:xfrm>
            <a:off x="268999" y="4624226"/>
            <a:ext cx="6228522" cy="646331"/>
          </a:xfrm>
          <a:prstGeom prst="rect">
            <a:avLst/>
          </a:prstGeom>
          <a:noFill/>
        </p:spPr>
        <p:txBody>
          <a:bodyPr wrap="square">
            <a:spAutoFit/>
          </a:bodyPr>
          <a:lstStyle/>
          <a:p>
            <a:pPr algn="l"/>
            <a:r>
              <a:rPr lang="en-US" sz="1800" b="1" i="0" dirty="0">
                <a:effectLst/>
                <a:latin typeface="Noto Sans" panose="020B0502040504020204" pitchFamily="34" charset="0"/>
              </a:rPr>
              <a:t>10.Factors to consider when choosing a research methodology</a:t>
            </a:r>
          </a:p>
        </p:txBody>
      </p:sp>
      <p:sp>
        <p:nvSpPr>
          <p:cNvPr id="39" name="TextBox 38">
            <a:extLst>
              <a:ext uri="{FF2B5EF4-FFF2-40B4-BE49-F238E27FC236}">
                <a16:creationId xmlns:a16="http://schemas.microsoft.com/office/drawing/2014/main" id="{03133293-4175-C202-D5C7-D91790923BF2}"/>
              </a:ext>
            </a:extLst>
          </p:cNvPr>
          <p:cNvSpPr txBox="1"/>
          <p:nvPr/>
        </p:nvSpPr>
        <p:spPr>
          <a:xfrm>
            <a:off x="0" y="5224818"/>
            <a:ext cx="6215270" cy="369332"/>
          </a:xfrm>
          <a:prstGeom prst="rect">
            <a:avLst/>
          </a:prstGeom>
          <a:noFill/>
        </p:spPr>
        <p:txBody>
          <a:bodyPr wrap="square">
            <a:spAutoFit/>
          </a:bodyPr>
          <a:lstStyle/>
          <a:p>
            <a:pPr algn="ctr" fontAlgn="base"/>
            <a:r>
              <a:rPr lang="en-US" sz="1800" b="1" i="0" dirty="0">
                <a:effectLst/>
                <a:latin typeface="Montserrat" panose="00000500000000000000" pitchFamily="2" charset="0"/>
              </a:rPr>
              <a:t>11. How do I choose a research methodology?</a:t>
            </a:r>
            <a:endParaRPr lang="en-US" sz="1800" b="0" i="0" dirty="0">
              <a:effectLst/>
              <a:latin typeface="Montserrat" panose="00000500000000000000" pitchFamily="2" charset="0"/>
            </a:endParaRPr>
          </a:p>
        </p:txBody>
      </p:sp>
      <p:sp>
        <p:nvSpPr>
          <p:cNvPr id="41" name="TextBox 40">
            <a:extLst>
              <a:ext uri="{FF2B5EF4-FFF2-40B4-BE49-F238E27FC236}">
                <a16:creationId xmlns:a16="http://schemas.microsoft.com/office/drawing/2014/main" id="{EB060F5C-867D-0ED4-1346-F67698725D24}"/>
              </a:ext>
            </a:extLst>
          </p:cNvPr>
          <p:cNvSpPr txBox="1"/>
          <p:nvPr/>
        </p:nvSpPr>
        <p:spPr>
          <a:xfrm>
            <a:off x="294445" y="5515632"/>
            <a:ext cx="6215270" cy="369332"/>
          </a:xfrm>
          <a:prstGeom prst="rect">
            <a:avLst/>
          </a:prstGeom>
          <a:noFill/>
        </p:spPr>
        <p:txBody>
          <a:bodyPr wrap="square">
            <a:spAutoFit/>
          </a:bodyPr>
          <a:lstStyle/>
          <a:p>
            <a:pPr algn="l"/>
            <a:r>
              <a:rPr lang="en-US" sz="1800" b="1" i="0" dirty="0">
                <a:effectLst/>
                <a:latin typeface="Gilmer"/>
              </a:rPr>
              <a:t>12. Tips for writing a strong methodology chapter</a:t>
            </a: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39617" y="638525"/>
            <a:ext cx="4920437" cy="400110"/>
          </a:xfrm>
          <a:prstGeom prst="rect">
            <a:avLst/>
          </a:prstGeom>
          <a:noFill/>
        </p:spPr>
        <p:txBody>
          <a:bodyPr wrap="square" rtlCol="0">
            <a:spAutoFit/>
          </a:bodyPr>
          <a:lstStyle/>
          <a:p>
            <a:pPr algn="l"/>
            <a:r>
              <a:rPr lang="en-GB" sz="2000" b="1" i="0" dirty="0">
                <a:solidFill>
                  <a:schemeClr val="bg1"/>
                </a:solidFill>
                <a:effectLst/>
                <a:latin typeface="Noto Sans" panose="020B0502040504020204" pitchFamily="34" charset="0"/>
              </a:rPr>
              <a:t>What is research methodology?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EB2F9FF-AC04-8D6F-54F2-204D50F8E82C}"/>
              </a:ext>
            </a:extLst>
          </p:cNvPr>
          <p:cNvSpPr txBox="1"/>
          <p:nvPr/>
        </p:nvSpPr>
        <p:spPr>
          <a:xfrm>
            <a:off x="441346" y="1943184"/>
            <a:ext cx="9081890" cy="2814297"/>
          </a:xfrm>
          <a:prstGeom prst="rect">
            <a:avLst/>
          </a:prstGeom>
          <a:noFill/>
        </p:spPr>
        <p:txBody>
          <a:bodyPr wrap="square">
            <a:spAutoFit/>
          </a:bodyPr>
          <a:lstStyle/>
          <a:p>
            <a:pPr algn="just">
              <a:lnSpc>
                <a:spcPct val="150000"/>
              </a:lnSpc>
            </a:pPr>
            <a:r>
              <a:rPr lang="en-US" sz="2000" b="0" i="0" dirty="0">
                <a:solidFill>
                  <a:srgbClr val="2D2D2D"/>
                </a:solidFill>
                <a:effectLst/>
                <a:latin typeface="Noto Sans" panose="020B0502040504020204" pitchFamily="34" charset="0"/>
              </a:rPr>
              <a:t>Research methodology is a way of explaining how a researcher intends to carry out their research. It's a logical, systematic plan to resolve a research problem. A methodology details a researcher's approach to the research to ensure reliable, valid results that address their aims and objectives. It encompasses what data they're going to collect and where from, as well as how it's being collected and analyzed.</a:t>
            </a:r>
            <a:endParaRPr lang="en-GB" sz="2000" dirty="0"/>
          </a:p>
        </p:txBody>
      </p:sp>
    </p:spTree>
    <p:extLst>
      <p:ext uri="{BB962C8B-B14F-4D97-AF65-F5344CB8AC3E}">
        <p14:creationId xmlns:p14="http://schemas.microsoft.com/office/powerpoint/2010/main" val="147769212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40457"/>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565627"/>
            <a:ext cx="6788993" cy="461665"/>
          </a:xfrm>
          <a:prstGeom prst="rect">
            <a:avLst/>
          </a:prstGeom>
          <a:noFill/>
        </p:spPr>
        <p:txBody>
          <a:bodyPr wrap="square" rtlCol="0">
            <a:spAutoFit/>
          </a:bodyPr>
          <a:lstStyle/>
          <a:p>
            <a:pPr algn="l"/>
            <a:r>
              <a:rPr lang="en-US" sz="2400" b="1" i="0" dirty="0">
                <a:solidFill>
                  <a:schemeClr val="bg1"/>
                </a:solidFill>
                <a:effectLst/>
                <a:latin typeface="Noto Sans" panose="020B0502040504020204" pitchFamily="34" charset="0"/>
              </a:rPr>
              <a:t>Why is a research methodology important?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08504" y="1940820"/>
            <a:ext cx="8912391" cy="3785652"/>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A research methodology gives research legitimacy and provides scientifically sound findings. It also provides a detailed plan that helps to keep researchers on track, making the process smooth, effective and manageable. A researcher's methodology allows the reader to understand the approach and methods used to reach conclusions.</a:t>
            </a:r>
            <a:endParaRPr lang="ar-EG" sz="2400" dirty="0">
              <a:solidFill>
                <a:srgbClr val="2D2D2D"/>
              </a:solidFill>
              <a:latin typeface="Noto Sans" panose="020B0502040504020204" pitchFamily="34" charset="0"/>
            </a:endParaRPr>
          </a:p>
          <a:p>
            <a:pPr algn="l"/>
            <a:endParaRPr lang="en-US" sz="2400" b="1" i="0" dirty="0">
              <a:solidFill>
                <a:srgbClr val="2D2D2D"/>
              </a:solidFill>
              <a:effectLst/>
              <a:latin typeface="Noto Sans" panose="020B0502040504020204" pitchFamily="34" charset="0"/>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35603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D3EB796-2A32-EB01-0AD5-F0BC462723EC}"/>
              </a:ext>
            </a:extLst>
          </p:cNvPr>
          <p:cNvSpPr txBox="1"/>
          <p:nvPr/>
        </p:nvSpPr>
        <p:spPr>
          <a:xfrm>
            <a:off x="91491" y="1660620"/>
            <a:ext cx="9670298" cy="707886"/>
          </a:xfrm>
          <a:prstGeom prst="rect">
            <a:avLst/>
          </a:prstGeom>
          <a:noFill/>
        </p:spPr>
        <p:txBody>
          <a:bodyPr wrap="square">
            <a:spAutoFit/>
          </a:bodyPr>
          <a:lstStyle/>
          <a:p>
            <a:pPr algn="l"/>
            <a:r>
              <a:rPr lang="en-US" sz="2000" b="1" i="0" u="sng" dirty="0">
                <a:effectLst/>
                <a:latin typeface="Noto Sans" panose="020B0502040504020204" pitchFamily="34" charset="0"/>
              </a:rPr>
              <a:t>Having a sound research methodology in place provides the following benefits</a:t>
            </a:r>
            <a:r>
              <a:rPr lang="ar-EG" sz="2000" b="1" i="0" u="sng" dirty="0">
                <a:effectLst/>
                <a:latin typeface="Noto Sans" panose="020B0502040504020204" pitchFamily="34" charset="0"/>
              </a:rPr>
              <a:t>: </a:t>
            </a:r>
            <a:endParaRPr lang="en-GB" sz="2000" b="1" i="0" u="sng" dirty="0">
              <a:effectLst/>
              <a:latin typeface="Open Sans" panose="020B0606030504020204" pitchFamily="34" charset="0"/>
            </a:endParaRPr>
          </a:p>
        </p:txBody>
      </p:sp>
      <p:sp>
        <p:nvSpPr>
          <p:cNvPr id="15" name="TextBox 14">
            <a:extLst>
              <a:ext uri="{FF2B5EF4-FFF2-40B4-BE49-F238E27FC236}">
                <a16:creationId xmlns:a16="http://schemas.microsoft.com/office/drawing/2014/main" id="{28CEFF67-08FC-D2C0-B2BB-E55781A7F47C}"/>
              </a:ext>
            </a:extLst>
          </p:cNvPr>
          <p:cNvSpPr txBox="1"/>
          <p:nvPr/>
        </p:nvSpPr>
        <p:spPr>
          <a:xfrm>
            <a:off x="202794" y="2459337"/>
            <a:ext cx="8997310" cy="3007683"/>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Other researchers who want to replicate the research have enough information to do so.</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Researchers who receive criticism can refer to the methodology and explain their approach.</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It can help provide researchers with a specific plan to follow throughout their research.</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The methodology design process helps researchers select the correct methods for the objectives.</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It allows researchers to document what they intend to achieve with the research from the outset</a:t>
            </a:r>
          </a:p>
        </p:txBody>
      </p:sp>
    </p:spTree>
    <p:extLst>
      <p:ext uri="{BB962C8B-B14F-4D97-AF65-F5344CB8AC3E}">
        <p14:creationId xmlns:p14="http://schemas.microsoft.com/office/powerpoint/2010/main" val="72774888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140238" y="546193"/>
            <a:ext cx="5466509" cy="461665"/>
          </a:xfrm>
          <a:prstGeom prst="rect">
            <a:avLst/>
          </a:prstGeom>
          <a:noFill/>
        </p:spPr>
        <p:txBody>
          <a:bodyPr wrap="square" rtlCol="0">
            <a:spAutoFit/>
          </a:bodyPr>
          <a:lstStyle/>
          <a:p>
            <a:pPr algn="l"/>
            <a:r>
              <a:rPr lang="en-GB" sz="2400" b="1" i="0" dirty="0">
                <a:solidFill>
                  <a:schemeClr val="bg1"/>
                </a:solidFill>
                <a:effectLst/>
                <a:latin typeface="Noto Sans" panose="020B0502040504020204" pitchFamily="34" charset="0"/>
              </a:rPr>
              <a:t>Types of research methodology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55355" y="1605730"/>
            <a:ext cx="9202355" cy="3912674"/>
          </a:xfrm>
          <a:prstGeom prst="rect">
            <a:avLst/>
          </a:prstGeom>
          <a:noFill/>
        </p:spPr>
        <p:txBody>
          <a:bodyPr wrap="square">
            <a:spAutoFit/>
          </a:bodyPr>
          <a:lstStyle/>
          <a:p>
            <a:pPr algn="just">
              <a:lnSpc>
                <a:spcPct val="150000"/>
              </a:lnSpc>
            </a:pPr>
            <a:r>
              <a:rPr lang="en-US" sz="2400" b="0" i="0" dirty="0">
                <a:solidFill>
                  <a:srgbClr val="2D2D2D"/>
                </a:solidFill>
                <a:effectLst/>
                <a:latin typeface="Noto Sans" panose="020B0502040504020204" pitchFamily="34" charset="0"/>
              </a:rPr>
              <a:t>When designing a research methodology, a researcher has several decisions to make. One of the most important is which data methodology to use, qualitative, quantitative or a combination of the two. No matter the type of research, the data gathered will be as numbers or descriptions, and researchers can choose to focus on collecting words, numbers or both.</a:t>
            </a:r>
            <a:endParaRPr lang="en-US" sz="24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058999"/>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84775"/>
          </a:xfrm>
          <a:prstGeom prst="rect">
            <a:avLst/>
          </a:prstGeom>
          <a:noFill/>
        </p:spPr>
        <p:txBody>
          <a:bodyPr wrap="square" rtlCol="0">
            <a:spAutoFit/>
          </a:bodyPr>
          <a:lstStyle/>
          <a:p>
            <a:pPr algn="l"/>
            <a:r>
              <a:rPr lang="en-GB" sz="3200" b="1" i="0" dirty="0">
                <a:solidFill>
                  <a:schemeClr val="bg1"/>
                </a:solidFill>
                <a:effectLst/>
                <a:latin typeface="Noto Sans" panose="020B0502040504020204" pitchFamily="34" charset="0"/>
              </a:rPr>
              <a:t>Qualitative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CE01E81-1BA4-245C-A696-9665DB412792}"/>
              </a:ext>
            </a:extLst>
          </p:cNvPr>
          <p:cNvSpPr txBox="1"/>
          <p:nvPr/>
        </p:nvSpPr>
        <p:spPr>
          <a:xfrm>
            <a:off x="265044" y="1842053"/>
            <a:ext cx="9498496" cy="3357266"/>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Qualitative research involves collecting and analyzing written or spoken words and textual data. It may also focus on body language or visual elements and help to create a detailed description of a researcher's observations. Researchers usually gather qualitative data through interviews, observation and focus groups using a few carefully chosen participants.</a:t>
            </a:r>
            <a:endParaRPr lang="en-GB" sz="2400" dirty="0">
              <a:solidFill>
                <a:srgbClr val="2D2D2D"/>
              </a:solidFill>
              <a:latin typeface="Noto Sans" panose="020B0502040504020204" pitchFamily="34" charset="0"/>
            </a:endParaRPr>
          </a:p>
        </p:txBody>
      </p:sp>
    </p:spTree>
    <p:extLst>
      <p:ext uri="{BB962C8B-B14F-4D97-AF65-F5344CB8AC3E}">
        <p14:creationId xmlns:p14="http://schemas.microsoft.com/office/powerpoint/2010/main" val="401360240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84775"/>
          </a:xfrm>
          <a:prstGeom prst="rect">
            <a:avLst/>
          </a:prstGeom>
          <a:noFill/>
        </p:spPr>
        <p:txBody>
          <a:bodyPr wrap="square" rtlCol="0">
            <a:spAutoFit/>
          </a:bodyPr>
          <a:lstStyle/>
          <a:p>
            <a:pPr algn="l"/>
            <a:r>
              <a:rPr lang="en-GB" sz="3200" b="1" i="0" dirty="0">
                <a:solidFill>
                  <a:schemeClr val="bg1"/>
                </a:solidFill>
                <a:effectLst/>
                <a:latin typeface="Noto Sans" panose="020B0502040504020204" pitchFamily="34" charset="0"/>
              </a:rPr>
              <a:t>Qualitative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3284FD5-D2D8-9AD9-7491-07D7AB161E7A}"/>
              </a:ext>
            </a:extLst>
          </p:cNvPr>
          <p:cNvSpPr txBox="1"/>
          <p:nvPr/>
        </p:nvSpPr>
        <p:spPr>
          <a:xfrm>
            <a:off x="523664" y="1940820"/>
            <a:ext cx="7811953" cy="3912674"/>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This research methodology is subjective and more time-consuming than using quantitative data. Researchers often use a qualitative methodology when the aims and objectives of the research are exploratory. For example, when they perform research to understand human perceptions regarding an event, person or product</a:t>
            </a:r>
            <a:endParaRPr lang="en-GB" sz="2400" dirty="0">
              <a:solidFill>
                <a:srgbClr val="2D2D2D"/>
              </a:solidFill>
              <a:latin typeface="Noto Sans" panose="020B0502040504020204" pitchFamily="34" charset="0"/>
            </a:endParaRPr>
          </a:p>
        </p:txBody>
      </p:sp>
    </p:spTree>
    <p:extLst>
      <p:ext uri="{BB962C8B-B14F-4D97-AF65-F5344CB8AC3E}">
        <p14:creationId xmlns:p14="http://schemas.microsoft.com/office/powerpoint/2010/main" val="172032836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64792" y="1493764"/>
            <a:ext cx="9202355" cy="671851"/>
          </a:xfrm>
          <a:prstGeom prst="rect">
            <a:avLst/>
          </a:prstGeom>
          <a:noFill/>
        </p:spPr>
        <p:txBody>
          <a:bodyPr wrap="square">
            <a:spAutoFit/>
          </a:bodyPr>
          <a:lstStyle/>
          <a:p>
            <a:pPr algn="just">
              <a:lnSpc>
                <a:spcPct val="150000"/>
              </a:lnSpc>
            </a:pPr>
            <a:r>
              <a:rPr lang="en-US" sz="2800" dirty="0">
                <a:solidFill>
                  <a:srgbClr val="000000"/>
                </a:solidFill>
              </a:rPr>
              <a:t>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6630BDD-02F2-2D3F-DC10-7A269BABBE88}"/>
              </a:ext>
            </a:extLst>
          </p:cNvPr>
          <p:cNvSpPr txBox="1"/>
          <p:nvPr/>
        </p:nvSpPr>
        <p:spPr>
          <a:xfrm>
            <a:off x="2502862" y="443590"/>
            <a:ext cx="6579704" cy="584775"/>
          </a:xfrm>
          <a:prstGeom prst="rect">
            <a:avLst/>
          </a:prstGeom>
          <a:noFill/>
        </p:spPr>
        <p:txBody>
          <a:bodyPr wrap="square">
            <a:spAutoFit/>
          </a:bodyPr>
          <a:lstStyle/>
          <a:p>
            <a:pPr algn="l"/>
            <a:r>
              <a:rPr lang="en-GB" sz="3200" b="1" i="0" dirty="0">
                <a:solidFill>
                  <a:schemeClr val="bg1"/>
                </a:solidFill>
                <a:effectLst/>
                <a:latin typeface="Noto Sans" panose="020B0502040504020204" pitchFamily="34" charset="0"/>
              </a:rPr>
              <a:t>Quantitative</a:t>
            </a:r>
          </a:p>
        </p:txBody>
      </p:sp>
      <p:sp>
        <p:nvSpPr>
          <p:cNvPr id="15" name="TextBox 14">
            <a:extLst>
              <a:ext uri="{FF2B5EF4-FFF2-40B4-BE49-F238E27FC236}">
                <a16:creationId xmlns:a16="http://schemas.microsoft.com/office/drawing/2014/main" id="{4CC4A091-A57D-ED17-6224-580D1FCF2EA4}"/>
              </a:ext>
            </a:extLst>
          </p:cNvPr>
          <p:cNvSpPr txBox="1"/>
          <p:nvPr/>
        </p:nvSpPr>
        <p:spPr>
          <a:xfrm>
            <a:off x="523663" y="1476285"/>
            <a:ext cx="8359079" cy="3911264"/>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Researchers usually use a quantitative methodology when the objective of the research is to confirm something. It focuses on collecting, testing and measuring numerical data, usually from a large sample of participants. They then analyze the data using statistical analysis and comparisons. Popular methods used to gather</a:t>
            </a:r>
            <a:endParaRPr lang="en-GB" sz="2400" dirty="0">
              <a:solidFill>
                <a:srgbClr val="2D2D2D"/>
              </a:solidFill>
              <a:latin typeface="Noto Sans" panose="020B0502040504020204" pitchFamily="34" charset="0"/>
            </a:endParaRPr>
          </a:p>
        </p:txBody>
      </p:sp>
    </p:spTree>
    <p:extLst>
      <p:ext uri="{BB962C8B-B14F-4D97-AF65-F5344CB8AC3E}">
        <p14:creationId xmlns:p14="http://schemas.microsoft.com/office/powerpoint/2010/main" val="411465954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C4E3603-9F7B-F9E1-6001-B0816AECCCA3}"/>
              </a:ext>
            </a:extLst>
          </p:cNvPr>
          <p:cNvSpPr txBox="1"/>
          <p:nvPr/>
        </p:nvSpPr>
        <p:spPr>
          <a:xfrm>
            <a:off x="2580807" y="473085"/>
            <a:ext cx="6579704" cy="584775"/>
          </a:xfrm>
          <a:prstGeom prst="rect">
            <a:avLst/>
          </a:prstGeom>
          <a:noFill/>
        </p:spPr>
        <p:txBody>
          <a:bodyPr wrap="square">
            <a:spAutoFit/>
          </a:bodyPr>
          <a:lstStyle/>
          <a:p>
            <a:r>
              <a:rPr lang="en-GB" sz="3200" b="0" i="0" dirty="0">
                <a:solidFill>
                  <a:schemeClr val="bg1"/>
                </a:solidFill>
                <a:effectLst/>
                <a:latin typeface="Noto Sans" panose="020B0502040504020204" pitchFamily="34" charset="0"/>
              </a:rPr>
              <a:t>quantitative data are:</a:t>
            </a:r>
            <a:endParaRPr lang="en-GB" sz="3200" dirty="0">
              <a:solidFill>
                <a:schemeClr val="bg1"/>
              </a:solidFill>
            </a:endParaRPr>
          </a:p>
        </p:txBody>
      </p:sp>
      <p:sp>
        <p:nvSpPr>
          <p:cNvPr id="15" name="TextBox 14">
            <a:extLst>
              <a:ext uri="{FF2B5EF4-FFF2-40B4-BE49-F238E27FC236}">
                <a16:creationId xmlns:a16="http://schemas.microsoft.com/office/drawing/2014/main" id="{CA66469A-B71C-83D2-06EF-3AAA5827222A}"/>
              </a:ext>
            </a:extLst>
          </p:cNvPr>
          <p:cNvSpPr txBox="1"/>
          <p:nvPr/>
        </p:nvSpPr>
        <p:spPr>
          <a:xfrm>
            <a:off x="397565" y="2027591"/>
            <a:ext cx="7142905" cy="2554545"/>
          </a:xfrm>
          <a:prstGeom prst="rect">
            <a:avLst/>
          </a:prstGeom>
          <a:noFill/>
        </p:spPr>
        <p:txBody>
          <a:bodyPr wrap="square">
            <a:spAutoFit/>
          </a:bodyPr>
          <a:lstStyle/>
          <a:p>
            <a:pPr algn="l">
              <a:buFont typeface="Arial" panose="020B0604020202020204" pitchFamily="34" charset="0"/>
              <a:buChar char="•"/>
            </a:pPr>
            <a:r>
              <a:rPr lang="en-GB" sz="3200" b="0" i="0" dirty="0">
                <a:solidFill>
                  <a:srgbClr val="2D2D2D"/>
                </a:solidFill>
                <a:effectLst/>
                <a:latin typeface="Noto Sans" panose="020B0502040504020204" pitchFamily="34" charset="0"/>
              </a:rPr>
              <a:t>Surveys</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Questionnaires</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Test</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Databases</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Organizational records</a:t>
            </a:r>
          </a:p>
        </p:txBody>
      </p:sp>
    </p:spTree>
    <p:extLst>
      <p:ext uri="{BB962C8B-B14F-4D97-AF65-F5344CB8AC3E}">
        <p14:creationId xmlns:p14="http://schemas.microsoft.com/office/powerpoint/2010/main" val="47041950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DD64071-D529-0782-9061-A230935FA412}"/>
              </a:ext>
            </a:extLst>
          </p:cNvPr>
          <p:cNvSpPr txBox="1"/>
          <p:nvPr/>
        </p:nvSpPr>
        <p:spPr>
          <a:xfrm>
            <a:off x="651740" y="1725376"/>
            <a:ext cx="7438678" cy="3108543"/>
          </a:xfrm>
          <a:prstGeom prst="rect">
            <a:avLst/>
          </a:prstGeom>
          <a:noFill/>
        </p:spPr>
        <p:txBody>
          <a:bodyPr wrap="square">
            <a:spAutoFit/>
          </a:bodyPr>
          <a:lstStyle/>
          <a:p>
            <a:r>
              <a:rPr lang="en-US" sz="2800" b="0" i="0" dirty="0">
                <a:solidFill>
                  <a:srgbClr val="2D2D2D"/>
                </a:solidFill>
                <a:effectLst/>
                <a:latin typeface="Noto Sans" panose="020B0502040504020204" pitchFamily="34" charset="0"/>
              </a:rPr>
              <a:t>This research methodology is objective and is often quicker as researchers use software programs when analyzing the data. An example of how researchers could use a quantitative methodology is to measure the relationship between two variables or test a set of hypotheses.</a:t>
            </a:r>
            <a:endParaRPr lang="en-GB" sz="2800" dirty="0"/>
          </a:p>
        </p:txBody>
      </p:sp>
    </p:spTree>
    <p:extLst>
      <p:ext uri="{BB962C8B-B14F-4D97-AF65-F5344CB8AC3E}">
        <p14:creationId xmlns:p14="http://schemas.microsoft.com/office/powerpoint/2010/main" val="117435706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84775"/>
          </a:xfrm>
          <a:prstGeom prst="rect">
            <a:avLst/>
          </a:prstGeom>
          <a:noFill/>
        </p:spPr>
        <p:txBody>
          <a:bodyPr wrap="square" rtlCol="0">
            <a:spAutoFit/>
          </a:bodyPr>
          <a:lstStyle/>
          <a:p>
            <a:pPr algn="l"/>
            <a:r>
              <a:rPr lang="en-GB" sz="3200" b="1" i="0" dirty="0">
                <a:solidFill>
                  <a:schemeClr val="bg1"/>
                </a:solidFill>
                <a:effectLst/>
                <a:latin typeface="Noto Sans" panose="020B0502040504020204" pitchFamily="34" charset="0"/>
              </a:rPr>
              <a:t>Mixed-method</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EC5A616-8AC5-1D7D-982B-6B02D9DF634B}"/>
              </a:ext>
            </a:extLst>
          </p:cNvPr>
          <p:cNvSpPr txBox="1"/>
          <p:nvPr/>
        </p:nvSpPr>
        <p:spPr>
          <a:xfrm>
            <a:off x="651740" y="1643552"/>
            <a:ext cx="7895912" cy="3046988"/>
          </a:xfrm>
          <a:prstGeom prst="rect">
            <a:avLst/>
          </a:prstGeom>
          <a:noFill/>
        </p:spPr>
        <p:txBody>
          <a:bodyPr wrap="square">
            <a:spAutoFit/>
          </a:bodyPr>
          <a:lstStyle/>
          <a:p>
            <a:r>
              <a:rPr lang="en-US" sz="2400" b="0" i="0" dirty="0">
                <a:solidFill>
                  <a:srgbClr val="2D2D2D"/>
                </a:solidFill>
                <a:effectLst/>
                <a:latin typeface="Noto Sans" panose="020B0502040504020204" pitchFamily="34" charset="0"/>
              </a:rPr>
              <a:t>This contemporary research methodology combines quantitative and qualitative approaches to provide additional perspectives, create a richer picture and present multiple findings. The quantitative methodology provides definitive facts and figures, while the qualitative provides a human aspect. This methodology can produce interesting results as it presents exact data while also being exploratory.</a:t>
            </a:r>
            <a:endParaRPr lang="en-GB" sz="2400" dirty="0"/>
          </a:p>
        </p:txBody>
      </p:sp>
    </p:spTree>
    <p:extLst>
      <p:ext uri="{BB962C8B-B14F-4D97-AF65-F5344CB8AC3E}">
        <p14:creationId xmlns:p14="http://schemas.microsoft.com/office/powerpoint/2010/main" val="266020578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82CDAB2-4AB2-AD5C-BAA0-3AB9A2155966}"/>
              </a:ext>
            </a:extLst>
          </p:cNvPr>
          <p:cNvSpPr txBox="1"/>
          <p:nvPr/>
        </p:nvSpPr>
        <p:spPr>
          <a:xfrm>
            <a:off x="523664" y="405214"/>
            <a:ext cx="8169763" cy="461665"/>
          </a:xfrm>
          <a:prstGeom prst="rect">
            <a:avLst/>
          </a:prstGeom>
          <a:noFill/>
        </p:spPr>
        <p:txBody>
          <a:bodyPr wrap="square">
            <a:spAutoFit/>
          </a:bodyPr>
          <a:lstStyle/>
          <a:p>
            <a:pPr algn="l"/>
            <a:r>
              <a:rPr lang="en-US" sz="2400" b="1" i="0" dirty="0">
                <a:solidFill>
                  <a:schemeClr val="bg1"/>
                </a:solidFill>
                <a:effectLst/>
                <a:latin typeface="Noto Sans" panose="020B0502040504020204" pitchFamily="34" charset="0"/>
              </a:rPr>
              <a:t>Types of sampling design in research methodology</a:t>
            </a:r>
          </a:p>
        </p:txBody>
      </p:sp>
      <p:sp>
        <p:nvSpPr>
          <p:cNvPr id="15" name="TextBox 14">
            <a:extLst>
              <a:ext uri="{FF2B5EF4-FFF2-40B4-BE49-F238E27FC236}">
                <a16:creationId xmlns:a16="http://schemas.microsoft.com/office/drawing/2014/main" id="{60F89605-7972-8A2B-610B-802FB5252FBE}"/>
              </a:ext>
            </a:extLst>
          </p:cNvPr>
          <p:cNvSpPr txBox="1"/>
          <p:nvPr/>
        </p:nvSpPr>
        <p:spPr>
          <a:xfrm>
            <a:off x="164792" y="1842052"/>
            <a:ext cx="8038304" cy="2246769"/>
          </a:xfrm>
          <a:prstGeom prst="rect">
            <a:avLst/>
          </a:prstGeom>
          <a:noFill/>
        </p:spPr>
        <p:txBody>
          <a:bodyPr wrap="square">
            <a:spAutoFit/>
          </a:bodyPr>
          <a:lstStyle/>
          <a:p>
            <a:r>
              <a:rPr lang="en-US" sz="2800" b="0" i="0" dirty="0">
                <a:solidFill>
                  <a:srgbClr val="2D2D2D"/>
                </a:solidFill>
                <a:effectLst/>
                <a:latin typeface="Noto Sans" panose="020B0502040504020204" pitchFamily="34" charset="0"/>
              </a:rPr>
              <a:t>When creating a sample design, a researcher decides from who or what they'll collect data. They also choose the techniques and procedures they'll use to select items or individuals for the sample.</a:t>
            </a:r>
            <a:endParaRPr lang="en-GB" sz="2800" dirty="0"/>
          </a:p>
        </p:txBody>
      </p:sp>
    </p:spTree>
    <p:extLst>
      <p:ext uri="{BB962C8B-B14F-4D97-AF65-F5344CB8AC3E}">
        <p14:creationId xmlns:p14="http://schemas.microsoft.com/office/powerpoint/2010/main" val="160299314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582772" y="1746034"/>
            <a:ext cx="7620000" cy="830997"/>
          </a:xfrm>
          <a:prstGeom prst="rect">
            <a:avLst/>
          </a:prstGeom>
          <a:noFill/>
        </p:spPr>
        <p:txBody>
          <a:bodyPr wrap="square" rtlCol="0">
            <a:spAutoFit/>
          </a:bodyPr>
          <a:lstStyle/>
          <a:p>
            <a:pPr algn="l"/>
            <a:r>
              <a:rPr lang="en-US" sz="2400" b="1" i="0" u="sng" dirty="0">
                <a:solidFill>
                  <a:schemeClr val="tx1">
                    <a:lumMod val="50000"/>
                    <a:lumOff val="50000"/>
                  </a:schemeClr>
                </a:solidFill>
                <a:effectLst/>
                <a:latin typeface="Noto Sans" panose="020B0502040504020204" pitchFamily="34" charset="0"/>
              </a:rPr>
              <a:t>There are several types of sample design that fall into two main categories:</a:t>
            </a:r>
            <a:endParaRPr lang="en-US" sz="2400" b="1" i="0" u="sng" dirty="0">
              <a:solidFill>
                <a:schemeClr val="tx1">
                  <a:lumMod val="50000"/>
                  <a:lumOff val="50000"/>
                </a:schemeClr>
              </a:solidFill>
              <a:effectLst/>
              <a:latin typeface="Open Sans" panose="020B0606030504020204" pitchFamily="34"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D8A3F5C-6C51-18FA-9F6F-976E2E8CA48D}"/>
              </a:ext>
            </a:extLst>
          </p:cNvPr>
          <p:cNvSpPr txBox="1"/>
          <p:nvPr/>
        </p:nvSpPr>
        <p:spPr>
          <a:xfrm>
            <a:off x="1002748" y="2969506"/>
            <a:ext cx="6579704" cy="1200329"/>
          </a:xfrm>
          <a:prstGeom prst="rect">
            <a:avLst/>
          </a:prstGeom>
          <a:noFill/>
        </p:spPr>
        <p:txBody>
          <a:bodyPr wrap="square">
            <a:spAutoFit/>
          </a:bodyPr>
          <a:lstStyle/>
          <a:p>
            <a:pPr marL="342900" indent="-342900" algn="l">
              <a:buFont typeface="Arial" panose="020B0604020202020204" pitchFamily="34" charset="0"/>
              <a:buChar char="•"/>
            </a:pPr>
            <a:r>
              <a:rPr lang="en-GB" sz="2400" i="0" dirty="0">
                <a:solidFill>
                  <a:srgbClr val="2D2D2D"/>
                </a:solidFill>
                <a:effectLst/>
                <a:latin typeface="Noto Sans" panose="020B0502040504020204" pitchFamily="34" charset="0"/>
              </a:rPr>
              <a:t>Probability sampling</a:t>
            </a:r>
            <a:endParaRPr lang="ar-EG" sz="2400" dirty="0">
              <a:solidFill>
                <a:srgbClr val="2D2D2D"/>
              </a:solidFill>
              <a:latin typeface="Noto Sans" panose="020B0502040504020204" pitchFamily="34" charset="0"/>
            </a:endParaRPr>
          </a:p>
          <a:p>
            <a:pPr marL="342900" indent="-342900">
              <a:buFont typeface="Arial" panose="020B0604020202020204" pitchFamily="34" charset="0"/>
              <a:buChar char="•"/>
            </a:pPr>
            <a:r>
              <a:rPr lang="en-GB" sz="2400" i="0" dirty="0">
                <a:solidFill>
                  <a:srgbClr val="2D2D2D"/>
                </a:solidFill>
                <a:effectLst/>
                <a:latin typeface="Noto Sans" panose="020B0502040504020204" pitchFamily="34" charset="0"/>
              </a:rPr>
              <a:t>Nonprobability sampling</a:t>
            </a:r>
          </a:p>
          <a:p>
            <a:pPr algn="l"/>
            <a:endParaRPr lang="en-GB" sz="2400" b="1" i="0" dirty="0">
              <a:solidFill>
                <a:srgbClr val="2D2D2D"/>
              </a:solidFill>
              <a:effectLst/>
              <a:latin typeface="Noto Sans" panose="020B0502040504020204" pitchFamily="34" charset="0"/>
            </a:endParaRPr>
          </a:p>
        </p:txBody>
      </p:sp>
    </p:spTree>
    <p:extLst>
      <p:ext uri="{BB962C8B-B14F-4D97-AF65-F5344CB8AC3E}">
        <p14:creationId xmlns:p14="http://schemas.microsoft.com/office/powerpoint/2010/main" val="88725476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1077218"/>
          </a:xfrm>
          <a:prstGeom prst="rect">
            <a:avLst/>
          </a:prstGeom>
          <a:noFill/>
        </p:spPr>
        <p:txBody>
          <a:bodyPr wrap="square" rtlCol="0">
            <a:spAutoFit/>
          </a:bodyPr>
          <a:lstStyle/>
          <a:p>
            <a:pPr algn="l"/>
            <a:r>
              <a:rPr lang="en-GB" sz="2800" b="1" i="0" dirty="0">
                <a:solidFill>
                  <a:schemeClr val="bg1"/>
                </a:solidFill>
                <a:effectLst/>
                <a:latin typeface="Noto Sans" panose="020B0502040504020204" pitchFamily="34" charset="0"/>
              </a:rPr>
              <a:t>Probability sampling</a:t>
            </a:r>
          </a:p>
          <a:p>
            <a:br>
              <a:rPr lang="en-GB" dirty="0"/>
            </a:br>
            <a:endParaRPr lang="en-US"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3552960"/>
          </a:xfrm>
          <a:prstGeom prst="rect">
            <a:avLst/>
          </a:prstGeom>
          <a:noFill/>
        </p:spPr>
        <p:txBody>
          <a:bodyPr wrap="square">
            <a:spAutoFit/>
          </a:bodyPr>
          <a:lstStyle/>
          <a:p>
            <a:pPr algn="just">
              <a:lnSpc>
                <a:spcPct val="150000"/>
              </a:lnSpc>
            </a:pPr>
            <a:br>
              <a:rPr lang="en-US" sz="3200" dirty="0"/>
            </a:br>
            <a:r>
              <a:rPr lang="en-US" sz="2000" b="0" i="0" dirty="0">
                <a:solidFill>
                  <a:srgbClr val="2D2D2D"/>
                </a:solidFill>
                <a:effectLst/>
                <a:latin typeface="Noto Sans" panose="020B0502040504020204" pitchFamily="34" charset="0"/>
              </a:rPr>
              <a:t>This sampling method uses a random sample from the pool of people or items you're interested in, called the population, and is random or chance sampling. Every person or item in the population has an equal chance of being selected. Using this method is the best way to get a truly representative sample, and researchers can generalize the study's results to the entire population</a:t>
            </a:r>
            <a:endParaRPr lang="en-US" sz="20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8017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6E5400A-7033-1A2D-E594-E8B01EE181F3}"/>
              </a:ext>
            </a:extLst>
          </p:cNvPr>
          <p:cNvSpPr txBox="1"/>
          <p:nvPr/>
        </p:nvSpPr>
        <p:spPr>
          <a:xfrm>
            <a:off x="2126621" y="612631"/>
            <a:ext cx="6579704" cy="1015663"/>
          </a:xfrm>
          <a:prstGeom prst="rect">
            <a:avLst/>
          </a:prstGeom>
          <a:noFill/>
        </p:spPr>
        <p:txBody>
          <a:bodyPr wrap="square">
            <a:spAutoFit/>
          </a:bodyPr>
          <a:lstStyle/>
          <a:p>
            <a:pPr algn="l"/>
            <a:r>
              <a:rPr lang="en-GB" sz="2400" b="1" i="0" dirty="0">
                <a:solidFill>
                  <a:schemeClr val="bg1"/>
                </a:solidFill>
                <a:effectLst/>
                <a:latin typeface="Noto Sans" panose="020B0502040504020204" pitchFamily="34" charset="0"/>
              </a:rPr>
              <a:t>Nonprobability sampling</a:t>
            </a:r>
          </a:p>
          <a:p>
            <a:br>
              <a:rPr lang="en-GB" dirty="0"/>
            </a:br>
            <a:endParaRPr lang="en-GB" dirty="0"/>
          </a:p>
        </p:txBody>
      </p:sp>
      <p:sp>
        <p:nvSpPr>
          <p:cNvPr id="15" name="TextBox 14">
            <a:extLst>
              <a:ext uri="{FF2B5EF4-FFF2-40B4-BE49-F238E27FC236}">
                <a16:creationId xmlns:a16="http://schemas.microsoft.com/office/drawing/2014/main" id="{E9EFDC65-1A78-9257-FA09-5CF19631C693}"/>
              </a:ext>
            </a:extLst>
          </p:cNvPr>
          <p:cNvSpPr txBox="1"/>
          <p:nvPr/>
        </p:nvSpPr>
        <p:spPr>
          <a:xfrm>
            <a:off x="651739" y="2039709"/>
            <a:ext cx="8054585" cy="3046988"/>
          </a:xfrm>
          <a:prstGeom prst="rect">
            <a:avLst/>
          </a:prstGeom>
          <a:noFill/>
        </p:spPr>
        <p:txBody>
          <a:bodyPr wrap="square">
            <a:spAutoFit/>
          </a:bodyPr>
          <a:lstStyle/>
          <a:p>
            <a:r>
              <a:rPr lang="en-US" sz="2400" b="0" i="0" dirty="0">
                <a:solidFill>
                  <a:srgbClr val="2D2D2D"/>
                </a:solidFill>
                <a:effectLst/>
                <a:latin typeface="Noto Sans" panose="020B0502040504020204" pitchFamily="34" charset="0"/>
              </a:rPr>
              <a:t>Nonprobability sampling is not random, as the researcher deliberately selects people or items for the sample. Researchers also refer to this method as deliberate sampling, judgment sampling or purposive sampling. Every person or item in the population doesn't have an equal chance of being selected, and the results are typically not generalizable to the entire population.</a:t>
            </a:r>
            <a:endParaRPr lang="en-GB" sz="2400" dirty="0"/>
          </a:p>
        </p:txBody>
      </p:sp>
    </p:spTree>
    <p:extLst>
      <p:ext uri="{BB962C8B-B14F-4D97-AF65-F5344CB8AC3E}">
        <p14:creationId xmlns:p14="http://schemas.microsoft.com/office/powerpoint/2010/main" val="57175931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DE9751E-D9AA-B21F-931B-3F4993A5DBED}"/>
              </a:ext>
            </a:extLst>
          </p:cNvPr>
          <p:cNvSpPr txBox="1"/>
          <p:nvPr/>
        </p:nvSpPr>
        <p:spPr>
          <a:xfrm>
            <a:off x="1874165" y="532597"/>
            <a:ext cx="6579704" cy="1015663"/>
          </a:xfrm>
          <a:prstGeom prst="rect">
            <a:avLst/>
          </a:prstGeom>
          <a:noFill/>
        </p:spPr>
        <p:txBody>
          <a:bodyPr wrap="square">
            <a:spAutoFit/>
          </a:bodyPr>
          <a:lstStyle/>
          <a:p>
            <a:pPr algn="l"/>
            <a:r>
              <a:rPr lang="en-GB" sz="2400" b="1" i="0" dirty="0">
                <a:solidFill>
                  <a:schemeClr val="bg1"/>
                </a:solidFill>
                <a:effectLst/>
                <a:latin typeface="Noto Sans" panose="020B0502040504020204" pitchFamily="34" charset="0"/>
              </a:rPr>
              <a:t>Common data collection methods</a:t>
            </a:r>
          </a:p>
          <a:p>
            <a:br>
              <a:rPr lang="en-GB" dirty="0"/>
            </a:br>
            <a:endParaRPr lang="en-GB" dirty="0"/>
          </a:p>
        </p:txBody>
      </p:sp>
      <p:sp>
        <p:nvSpPr>
          <p:cNvPr id="15" name="TextBox 14">
            <a:extLst>
              <a:ext uri="{FF2B5EF4-FFF2-40B4-BE49-F238E27FC236}">
                <a16:creationId xmlns:a16="http://schemas.microsoft.com/office/drawing/2014/main" id="{46F63E9D-FD9C-AB00-86F4-3FC92C8A5ACD}"/>
              </a:ext>
            </a:extLst>
          </p:cNvPr>
          <p:cNvSpPr txBox="1"/>
          <p:nvPr/>
        </p:nvSpPr>
        <p:spPr>
          <a:xfrm>
            <a:off x="523664" y="1813173"/>
            <a:ext cx="8266973" cy="3231654"/>
          </a:xfrm>
          <a:prstGeom prst="rect">
            <a:avLst/>
          </a:prstGeom>
          <a:noFill/>
        </p:spPr>
        <p:txBody>
          <a:bodyPr wrap="square">
            <a:spAutoFit/>
          </a:bodyPr>
          <a:lstStyle/>
          <a:p>
            <a:pPr algn="l"/>
            <a:r>
              <a:rPr lang="en-US" sz="2800" b="0" i="0" dirty="0">
                <a:solidFill>
                  <a:srgbClr val="2D2D2D"/>
                </a:solidFill>
                <a:effectLst/>
                <a:latin typeface="Noto Sans" panose="020B0502040504020204" pitchFamily="34" charset="0"/>
              </a:rPr>
              <a:t>Once a researcher has finalized their population sample, they need to decide how to collect data. There are several options for data collection, and the best research method to use will depend on the research topic, methodology, type of data and the population sample.</a:t>
            </a:r>
          </a:p>
          <a:p>
            <a:br>
              <a:rPr lang="en-US" dirty="0"/>
            </a:br>
            <a:endParaRPr lang="en-GB" dirty="0"/>
          </a:p>
        </p:txBody>
      </p:sp>
    </p:spTree>
    <p:extLst>
      <p:ext uri="{BB962C8B-B14F-4D97-AF65-F5344CB8AC3E}">
        <p14:creationId xmlns:p14="http://schemas.microsoft.com/office/powerpoint/2010/main" val="297391293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CBD53EB-8983-215C-A31C-023B87EDD6F9}"/>
              </a:ext>
            </a:extLst>
          </p:cNvPr>
          <p:cNvSpPr txBox="1"/>
          <p:nvPr/>
        </p:nvSpPr>
        <p:spPr>
          <a:xfrm>
            <a:off x="164792" y="1689920"/>
            <a:ext cx="8833434" cy="954107"/>
          </a:xfrm>
          <a:prstGeom prst="rect">
            <a:avLst/>
          </a:prstGeom>
          <a:noFill/>
        </p:spPr>
        <p:txBody>
          <a:bodyPr wrap="square">
            <a:spAutoFit/>
          </a:bodyPr>
          <a:lstStyle/>
          <a:p>
            <a:r>
              <a:rPr lang="en-US" sz="2800" u="sng" dirty="0">
                <a:solidFill>
                  <a:srgbClr val="2D2D2D"/>
                </a:solidFill>
                <a:latin typeface="Noto Sans" panose="020B0502040504020204" pitchFamily="34" charset="0"/>
              </a:rPr>
              <a:t>Although there are many ways to collect data, people often broadly group them in these ways</a:t>
            </a:r>
            <a:r>
              <a:rPr lang="ar-EG" sz="2800" u="sng" dirty="0">
                <a:solidFill>
                  <a:srgbClr val="2D2D2D"/>
                </a:solidFill>
                <a:latin typeface="Noto Sans" panose="020B0502040504020204" pitchFamily="34" charset="0"/>
              </a:rPr>
              <a:t>::</a:t>
            </a:r>
          </a:p>
        </p:txBody>
      </p:sp>
      <p:sp>
        <p:nvSpPr>
          <p:cNvPr id="15" name="TextBox 14">
            <a:extLst>
              <a:ext uri="{FF2B5EF4-FFF2-40B4-BE49-F238E27FC236}">
                <a16:creationId xmlns:a16="http://schemas.microsoft.com/office/drawing/2014/main" id="{4E27E131-6CC4-E66F-5803-9B3CAE2C4D14}"/>
              </a:ext>
            </a:extLst>
          </p:cNvPr>
          <p:cNvSpPr txBox="1"/>
          <p:nvPr/>
        </p:nvSpPr>
        <p:spPr>
          <a:xfrm>
            <a:off x="321365" y="2651154"/>
            <a:ext cx="8107018" cy="1815882"/>
          </a:xfrm>
          <a:prstGeom prst="rect">
            <a:avLst/>
          </a:prstGeom>
          <a:noFill/>
        </p:spPr>
        <p:txBody>
          <a:bodyPr wrap="square">
            <a:spAutoFit/>
          </a:bodyPr>
          <a:lstStyle/>
          <a:p>
            <a:pPr algn="l">
              <a:buFont typeface="Arial" panose="020B0604020202020204" pitchFamily="34" charset="0"/>
              <a:buChar char="•"/>
            </a:pPr>
            <a:r>
              <a:rPr lang="en-US" sz="2800" b="1" i="0" dirty="0">
                <a:solidFill>
                  <a:srgbClr val="2D2D2D"/>
                </a:solidFill>
                <a:effectLst/>
                <a:latin typeface="Noto Sans" panose="020B0502040504020204" pitchFamily="34" charset="0"/>
              </a:rPr>
              <a:t>Interviews</a:t>
            </a:r>
            <a:r>
              <a:rPr lang="en-US" sz="2800" b="0" i="0" dirty="0">
                <a:solidFill>
                  <a:srgbClr val="2D2D2D"/>
                </a:solidFill>
                <a:effectLst/>
                <a:latin typeface="Noto Sans" panose="020B0502040504020204" pitchFamily="34" charset="0"/>
              </a:rPr>
              <a:t>: Researchers can carry out interviews in a structured, semi-structured, or unstructured format, depending on how formal the questions are.</a:t>
            </a:r>
          </a:p>
        </p:txBody>
      </p:sp>
    </p:spTree>
    <p:extLst>
      <p:ext uri="{BB962C8B-B14F-4D97-AF65-F5344CB8AC3E}">
        <p14:creationId xmlns:p14="http://schemas.microsoft.com/office/powerpoint/2010/main" val="324874117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CBD53EB-8983-215C-A31C-023B87EDD6F9}"/>
              </a:ext>
            </a:extLst>
          </p:cNvPr>
          <p:cNvSpPr txBox="1"/>
          <p:nvPr/>
        </p:nvSpPr>
        <p:spPr>
          <a:xfrm>
            <a:off x="164792" y="1689920"/>
            <a:ext cx="8833434" cy="954107"/>
          </a:xfrm>
          <a:prstGeom prst="rect">
            <a:avLst/>
          </a:prstGeom>
          <a:noFill/>
        </p:spPr>
        <p:txBody>
          <a:bodyPr wrap="square">
            <a:spAutoFit/>
          </a:bodyPr>
          <a:lstStyle/>
          <a:p>
            <a:r>
              <a:rPr lang="en-US" sz="2800" i="0" u="sng" dirty="0">
                <a:solidFill>
                  <a:srgbClr val="2D2D2D"/>
                </a:solidFill>
                <a:effectLst/>
                <a:latin typeface="Noto Sans" panose="020B0502040504020204" pitchFamily="34" charset="0"/>
              </a:rPr>
              <a:t>Although there are many ways to collect data, people often broadly group them in these ways</a:t>
            </a:r>
            <a:r>
              <a:rPr lang="ar-EG" sz="2800" i="0" dirty="0">
                <a:solidFill>
                  <a:srgbClr val="2D2D2D"/>
                </a:solidFill>
                <a:effectLst/>
                <a:latin typeface="Noto Sans" panose="020B0502040504020204" pitchFamily="34" charset="0"/>
              </a:rPr>
              <a:t>::</a:t>
            </a:r>
          </a:p>
        </p:txBody>
      </p:sp>
      <p:sp>
        <p:nvSpPr>
          <p:cNvPr id="15" name="TextBox 14">
            <a:extLst>
              <a:ext uri="{FF2B5EF4-FFF2-40B4-BE49-F238E27FC236}">
                <a16:creationId xmlns:a16="http://schemas.microsoft.com/office/drawing/2014/main" id="{4E27E131-6CC4-E66F-5803-9B3CAE2C4D14}"/>
              </a:ext>
            </a:extLst>
          </p:cNvPr>
          <p:cNvSpPr txBox="1"/>
          <p:nvPr/>
        </p:nvSpPr>
        <p:spPr>
          <a:xfrm>
            <a:off x="318051" y="2968487"/>
            <a:ext cx="8097079" cy="1692771"/>
          </a:xfrm>
          <a:prstGeom prst="rect">
            <a:avLst/>
          </a:prstGeom>
          <a:noFill/>
        </p:spPr>
        <p:txBody>
          <a:bodyPr wrap="square">
            <a:spAutoFit/>
          </a:bodyPr>
          <a:lstStyle/>
          <a:p>
            <a:pPr algn="l">
              <a:buFont typeface="Arial" panose="020B0604020202020204" pitchFamily="34" charset="0"/>
              <a:buChar char="•"/>
            </a:pPr>
            <a:r>
              <a:rPr lang="en-US" sz="2800" b="1" i="0" dirty="0">
                <a:solidFill>
                  <a:srgbClr val="2D2D2D"/>
                </a:solidFill>
                <a:effectLst/>
                <a:latin typeface="Noto Sans" panose="020B0502040504020204" pitchFamily="34" charset="0"/>
              </a:rPr>
              <a:t>Surveys</a:t>
            </a:r>
            <a:r>
              <a:rPr lang="en-US" sz="2400" b="0" i="0" dirty="0">
                <a:solidFill>
                  <a:srgbClr val="2D2D2D"/>
                </a:solidFill>
                <a:effectLst/>
                <a:latin typeface="Noto Sans" panose="020B0502040504020204" pitchFamily="34" charset="0"/>
              </a:rPr>
              <a:t>: Surveys can be online or in-person and have either free-answer, essay-style questions, or closed, multiple-choice style questions. Depending on the data required, a survey could also use a mixture</a:t>
            </a:r>
            <a:r>
              <a:rPr lang="en-US" sz="2800" b="0" i="0" dirty="0">
                <a:solidFill>
                  <a:srgbClr val="2D2D2D"/>
                </a:solidFill>
                <a:effectLst/>
                <a:latin typeface="Noto Sans" panose="020B0502040504020204" pitchFamily="34" charset="0"/>
              </a:rPr>
              <a:t>.</a:t>
            </a:r>
          </a:p>
        </p:txBody>
      </p:sp>
    </p:spTree>
    <p:extLst>
      <p:ext uri="{BB962C8B-B14F-4D97-AF65-F5344CB8AC3E}">
        <p14:creationId xmlns:p14="http://schemas.microsoft.com/office/powerpoint/2010/main" val="147786251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9AD5079-7EA0-BBB1-9A7A-CB00628E0E95}"/>
              </a:ext>
            </a:extLst>
          </p:cNvPr>
          <p:cNvSpPr txBox="1"/>
          <p:nvPr/>
        </p:nvSpPr>
        <p:spPr>
          <a:xfrm>
            <a:off x="523664" y="2854906"/>
            <a:ext cx="7566754" cy="2308324"/>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Documents and records</a:t>
            </a:r>
            <a:r>
              <a:rPr lang="en-US" sz="2400" b="0" i="0" dirty="0">
                <a:solidFill>
                  <a:srgbClr val="2D2D2D"/>
                </a:solidFill>
                <a:effectLst/>
                <a:latin typeface="Noto Sans" panose="020B0502040504020204" pitchFamily="34" charset="0"/>
              </a:rPr>
              <a:t>: Researchers collect data such as published reports and official documents of international bodies, government agencies or private institutes and internal records such as employees' payroll, raw material quantities and cash receipts</a:t>
            </a:r>
          </a:p>
        </p:txBody>
      </p:sp>
      <p:sp>
        <p:nvSpPr>
          <p:cNvPr id="12" name="TextBox 11">
            <a:extLst>
              <a:ext uri="{FF2B5EF4-FFF2-40B4-BE49-F238E27FC236}">
                <a16:creationId xmlns:a16="http://schemas.microsoft.com/office/drawing/2014/main" id="{DEF5DEAF-08FC-CB18-CDA0-C71DD1010760}"/>
              </a:ext>
            </a:extLst>
          </p:cNvPr>
          <p:cNvSpPr txBox="1"/>
          <p:nvPr/>
        </p:nvSpPr>
        <p:spPr>
          <a:xfrm>
            <a:off x="523664" y="1863762"/>
            <a:ext cx="7600932"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spTree>
    <p:extLst>
      <p:ext uri="{BB962C8B-B14F-4D97-AF65-F5344CB8AC3E}">
        <p14:creationId xmlns:p14="http://schemas.microsoft.com/office/powerpoint/2010/main" val="407149065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427" y="562434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33969" y="1814688"/>
            <a:ext cx="3144663" cy="27250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9AD5079-7EA0-BBB1-9A7A-CB00628E0E95}"/>
              </a:ext>
            </a:extLst>
          </p:cNvPr>
          <p:cNvSpPr txBox="1"/>
          <p:nvPr/>
        </p:nvSpPr>
        <p:spPr>
          <a:xfrm>
            <a:off x="85725" y="2964938"/>
            <a:ext cx="8329405" cy="2369880"/>
          </a:xfrm>
          <a:prstGeom prst="rect">
            <a:avLst/>
          </a:prstGeom>
          <a:noFill/>
        </p:spPr>
        <p:txBody>
          <a:bodyPr wrap="square">
            <a:spAutoFit/>
          </a:bodyPr>
          <a:lstStyle/>
          <a:p>
            <a:pPr lvl="1">
              <a:buFont typeface="Arial" panose="020B0604020202020204" pitchFamily="34" charset="0"/>
              <a:buChar char="•"/>
            </a:pPr>
            <a:r>
              <a:rPr lang="en-US" sz="2800" b="1" dirty="0">
                <a:solidFill>
                  <a:srgbClr val="2D2D2D"/>
                </a:solidFill>
                <a:latin typeface="Noto Sans" panose="020B0502040504020204" pitchFamily="34" charset="0"/>
              </a:rPr>
              <a:t>Focus groups</a:t>
            </a:r>
            <a:r>
              <a:rPr lang="en-US" sz="2400" dirty="0">
                <a:solidFill>
                  <a:srgbClr val="2D2D2D"/>
                </a:solidFill>
                <a:latin typeface="Noto Sans" panose="020B0502040504020204" pitchFamily="34" charset="0"/>
              </a:rPr>
              <a:t>: Focus groups have interviewees give their thoughts, opinions, perspectives and perceptions on specific topics. A moderator usually leads the group to help guide the discussion and ensure everyone has a chance to share their thoughts</a:t>
            </a:r>
            <a:r>
              <a:rPr lang="en-US" b="0" i="0" dirty="0">
                <a:solidFill>
                  <a:srgbClr val="2D2D2D"/>
                </a:solidFill>
                <a:effectLst/>
                <a:latin typeface="Noto Sans" panose="020B0502040504020204" pitchFamily="34" charset="0"/>
              </a:rPr>
              <a:t>.</a:t>
            </a:r>
          </a:p>
        </p:txBody>
      </p:sp>
      <p:sp>
        <p:nvSpPr>
          <p:cNvPr id="8" name="TextBox 7">
            <a:extLst>
              <a:ext uri="{FF2B5EF4-FFF2-40B4-BE49-F238E27FC236}">
                <a16:creationId xmlns:a16="http://schemas.microsoft.com/office/drawing/2014/main" id="{2D778369-34E5-13F2-284B-D2CD60F401BC}"/>
              </a:ext>
            </a:extLst>
          </p:cNvPr>
          <p:cNvSpPr txBox="1"/>
          <p:nvPr/>
        </p:nvSpPr>
        <p:spPr>
          <a:xfrm>
            <a:off x="651740" y="1843944"/>
            <a:ext cx="7763390"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spTree>
    <p:extLst>
      <p:ext uri="{BB962C8B-B14F-4D97-AF65-F5344CB8AC3E}">
        <p14:creationId xmlns:p14="http://schemas.microsoft.com/office/powerpoint/2010/main" val="237324107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31127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9AD5079-7EA0-BBB1-9A7A-CB00628E0E95}"/>
              </a:ext>
            </a:extLst>
          </p:cNvPr>
          <p:cNvSpPr txBox="1"/>
          <p:nvPr/>
        </p:nvSpPr>
        <p:spPr>
          <a:xfrm>
            <a:off x="523663" y="3023301"/>
            <a:ext cx="7798701" cy="1938992"/>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Observations</a:t>
            </a:r>
            <a:r>
              <a:rPr lang="en-US" sz="2400" b="0" i="0" dirty="0">
                <a:solidFill>
                  <a:srgbClr val="2D2D2D"/>
                </a:solidFill>
                <a:effectLst/>
                <a:latin typeface="Noto Sans" panose="020B0502040504020204" pitchFamily="34" charset="0"/>
              </a:rPr>
              <a:t>: Direct observation involves observing the spontaneous behavior of participants without interference from the researcher, while participant observation is more structured, and the researcher interacts with the participants.</a:t>
            </a:r>
          </a:p>
        </p:txBody>
      </p:sp>
      <p:sp>
        <p:nvSpPr>
          <p:cNvPr id="8" name="TextBox 7">
            <a:extLst>
              <a:ext uri="{FF2B5EF4-FFF2-40B4-BE49-F238E27FC236}">
                <a16:creationId xmlns:a16="http://schemas.microsoft.com/office/drawing/2014/main" id="{55C6491E-82D1-6727-5D38-D7E0D40437DA}"/>
              </a:ext>
            </a:extLst>
          </p:cNvPr>
          <p:cNvSpPr txBox="1"/>
          <p:nvPr/>
        </p:nvSpPr>
        <p:spPr>
          <a:xfrm>
            <a:off x="376132" y="1832876"/>
            <a:ext cx="8464826"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spTree>
    <p:extLst>
      <p:ext uri="{BB962C8B-B14F-4D97-AF65-F5344CB8AC3E}">
        <p14:creationId xmlns:p14="http://schemas.microsoft.com/office/powerpoint/2010/main" val="312652615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74165" y="493280"/>
            <a:ext cx="6050635" cy="1077218"/>
          </a:xfrm>
          <a:prstGeom prst="rect">
            <a:avLst/>
          </a:prstGeom>
          <a:noFill/>
        </p:spPr>
        <p:txBody>
          <a:bodyPr wrap="square" rtlCol="0">
            <a:spAutoFit/>
          </a:bodyPr>
          <a:lstStyle/>
          <a:p>
            <a:pPr algn="l"/>
            <a:r>
              <a:rPr lang="en-GB" sz="2400" b="1" i="0" dirty="0">
                <a:solidFill>
                  <a:schemeClr val="bg1"/>
                </a:solidFill>
                <a:effectLst/>
                <a:latin typeface="Noto Sans" panose="020B0502040504020204" pitchFamily="34" charset="0"/>
              </a:rPr>
              <a:t>Common data analysis methods</a:t>
            </a:r>
          </a:p>
          <a:p>
            <a:br>
              <a:rPr lang="en-GB" sz="2000" dirty="0"/>
            </a:br>
            <a:endParaRPr lang="en-US" sz="2000"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93840" y="2229738"/>
            <a:ext cx="9069858" cy="1964064"/>
          </a:xfrm>
          <a:prstGeom prst="rect">
            <a:avLst/>
          </a:prstGeom>
          <a:noFill/>
        </p:spPr>
        <p:txBody>
          <a:bodyPr wrap="square">
            <a:spAutoFit/>
          </a:bodyPr>
          <a:lstStyle/>
          <a:p>
            <a:pPr algn="just">
              <a:lnSpc>
                <a:spcPct val="150000"/>
              </a:lnSpc>
            </a:pPr>
            <a:r>
              <a:rPr lang="en-US" sz="2800" b="0" i="0" dirty="0">
                <a:solidFill>
                  <a:srgbClr val="2D2D2D"/>
                </a:solidFill>
                <a:effectLst/>
                <a:latin typeface="Noto Sans" panose="020B0502040504020204" pitchFamily="34" charset="0"/>
              </a:rPr>
              <a:t>Researchers use different data analysis methods depending on whether the data is qualitative or quantitative.</a:t>
            </a:r>
            <a:endParaRPr lang="en-US" sz="2800" dirty="0">
              <a:solidFill>
                <a:srgbClr val="000000"/>
              </a:solidFill>
            </a:endParaRPr>
          </a:p>
        </p:txBody>
      </p:sp>
      <p:pic>
        <p:nvPicPr>
          <p:cNvPr id="5" name="Picture 2" descr="Research Hypothesis">
            <a:extLst>
              <a:ext uri="{FF2B5EF4-FFF2-40B4-BE49-F238E27FC236}">
                <a16:creationId xmlns:a16="http://schemas.microsoft.com/office/drawing/2014/main" id="{AB9DA825-3DDF-5888-6BC1-4F3D0896F5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3921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00482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461665"/>
          </a:xfrm>
          <a:prstGeom prst="rect">
            <a:avLst/>
          </a:prstGeom>
          <a:noFill/>
        </p:spPr>
        <p:txBody>
          <a:bodyPr wrap="square" rtlCol="0">
            <a:spAutoFit/>
          </a:bodyPr>
          <a:lstStyle/>
          <a:p>
            <a:pPr algn="l"/>
            <a:r>
              <a:rPr lang="en-GB" sz="2400" b="1" i="0" dirty="0">
                <a:solidFill>
                  <a:schemeClr val="bg1"/>
                </a:solidFill>
                <a:effectLst/>
                <a:latin typeface="Noto Sans" panose="020B0502040504020204" pitchFamily="34" charset="0"/>
              </a:rPr>
              <a:t>Qualitative data analysis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291392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4DB3BB7-9441-2BF0-EC3B-C8F0883DFC53}"/>
              </a:ext>
            </a:extLst>
          </p:cNvPr>
          <p:cNvSpPr txBox="1"/>
          <p:nvPr/>
        </p:nvSpPr>
        <p:spPr>
          <a:xfrm>
            <a:off x="703777" y="1804644"/>
            <a:ext cx="8266052" cy="3108543"/>
          </a:xfrm>
          <a:prstGeom prst="rect">
            <a:avLst/>
          </a:prstGeom>
          <a:noFill/>
        </p:spPr>
        <p:txBody>
          <a:bodyPr wrap="square">
            <a:spAutoFit/>
          </a:bodyPr>
          <a:lstStyle/>
          <a:p>
            <a:pPr algn="just"/>
            <a:r>
              <a:rPr lang="en-US" sz="2800" b="0" i="0" dirty="0">
                <a:solidFill>
                  <a:srgbClr val="2D2D2D"/>
                </a:solidFill>
                <a:effectLst/>
                <a:latin typeface="Noto Sans" panose="020B0502040504020204" pitchFamily="34" charset="0"/>
              </a:rPr>
              <a:t>Qualitative data is usually in spoken or written information, such as interview transcripts, video and audio recordings, notes, images and text documents. Qualitative data analysis involves identifying common patterns in participants' responses and critically analyzing them to achieve research aims and objectives</a:t>
            </a:r>
            <a:endParaRPr lang="en-GB" sz="2800" dirty="0"/>
          </a:p>
        </p:txBody>
      </p:sp>
    </p:spTree>
    <p:extLst>
      <p:ext uri="{BB962C8B-B14F-4D97-AF65-F5344CB8AC3E}">
        <p14:creationId xmlns:p14="http://schemas.microsoft.com/office/powerpoint/2010/main" val="229302389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1289" y="62401"/>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653891" y="402061"/>
            <a:ext cx="7039535" cy="1261884"/>
          </a:xfrm>
          <a:prstGeom prst="rect">
            <a:avLst/>
          </a:prstGeom>
          <a:noFill/>
        </p:spPr>
        <p:txBody>
          <a:bodyPr wrap="square" rtlCol="0">
            <a:spAutoFit/>
          </a:bodyPr>
          <a:lstStyle/>
          <a:p>
            <a:pPr algn="l"/>
            <a:r>
              <a:rPr lang="en-US" sz="2400" b="0" i="0" dirty="0">
                <a:solidFill>
                  <a:schemeClr val="bg1"/>
                </a:solidFill>
                <a:effectLst/>
                <a:latin typeface="Noto Sans" panose="020B0502040504020204" pitchFamily="34" charset="0"/>
              </a:rPr>
              <a:t>The most used qualitative data analysis methods are:</a:t>
            </a:r>
          </a:p>
          <a:p>
            <a:br>
              <a:rPr lang="en-US" sz="1400" b="0" i="0" dirty="0">
                <a:solidFill>
                  <a:srgbClr val="000000"/>
                </a:solidFill>
                <a:effectLst/>
                <a:latin typeface="Noto Sans" panose="020B0502040504020204" pitchFamily="34" charset="0"/>
              </a:rPr>
            </a:br>
            <a:endParaRPr lang="en-US" sz="1400"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21983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60E157C-6565-C1BD-6477-1D098397C1E4}"/>
              </a:ext>
            </a:extLst>
          </p:cNvPr>
          <p:cNvSpPr txBox="1"/>
          <p:nvPr/>
        </p:nvSpPr>
        <p:spPr>
          <a:xfrm>
            <a:off x="523665" y="2042431"/>
            <a:ext cx="8579526" cy="3046988"/>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Content analysis</a:t>
            </a:r>
            <a:r>
              <a:rPr lang="en-US" sz="2400" b="0" i="0" dirty="0">
                <a:solidFill>
                  <a:srgbClr val="2D2D2D"/>
                </a:solidFill>
                <a:effectLst/>
                <a:latin typeface="Noto Sans" panose="020B0502040504020204" pitchFamily="34" charset="0"/>
              </a:rPr>
              <a:t>: This is one of the most common methods used to analyze documented information and is usually used to analyze interviewees' responses.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Narrative analysis</a:t>
            </a:r>
            <a:r>
              <a:rPr lang="en-US" sz="2400" b="0" i="0" dirty="0">
                <a:solidFill>
                  <a:srgbClr val="2D2D2D"/>
                </a:solidFill>
                <a:effectLst/>
                <a:latin typeface="Noto Sans" panose="020B0502040504020204" pitchFamily="34" charset="0"/>
              </a:rPr>
              <a:t>: Researchers use this method to analyze content from several sources, including interviews, observations and surveys. It focuses on using people's stories and experiences to answer research questions</a:t>
            </a:r>
          </a:p>
        </p:txBody>
      </p:sp>
    </p:spTree>
    <p:extLst>
      <p:ext uri="{BB962C8B-B14F-4D97-AF65-F5344CB8AC3E}">
        <p14:creationId xmlns:p14="http://schemas.microsoft.com/office/powerpoint/2010/main" val="121481442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17170"/>
            <a:ext cx="3144663" cy="27250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EF59310-F2B9-1175-0FC3-3C6D12A2BD31}"/>
              </a:ext>
            </a:extLst>
          </p:cNvPr>
          <p:cNvSpPr txBox="1"/>
          <p:nvPr/>
        </p:nvSpPr>
        <p:spPr>
          <a:xfrm>
            <a:off x="523663" y="2030767"/>
            <a:ext cx="8579527" cy="3046988"/>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Discourse analysis</a:t>
            </a:r>
            <a:r>
              <a:rPr lang="en-US" sz="2400" b="0" i="0" dirty="0">
                <a:solidFill>
                  <a:srgbClr val="2D2D2D"/>
                </a:solidFill>
                <a:effectLst/>
                <a:latin typeface="Noto Sans" panose="020B0502040504020204" pitchFamily="34" charset="0"/>
              </a:rPr>
              <a:t>: This method analyzes spoken or written language in its social context and aims to understand how people use language in day-to-day situations.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Grounded theory</a:t>
            </a:r>
            <a:r>
              <a:rPr lang="en-US" sz="2400" b="0" i="0" dirty="0">
                <a:solidFill>
                  <a:srgbClr val="2D2D2D"/>
                </a:solidFill>
                <a:effectLst/>
                <a:latin typeface="Noto Sans" panose="020B0502040504020204" pitchFamily="34" charset="0"/>
              </a:rPr>
              <a:t>: This method uses qualitative data to discover or construct a theory explaining why something happened. It uses a comparative analysis of data from similar cases in different settings to derive explanations.</a:t>
            </a:r>
          </a:p>
        </p:txBody>
      </p:sp>
      <p:sp>
        <p:nvSpPr>
          <p:cNvPr id="12" name="TextBox 11">
            <a:extLst>
              <a:ext uri="{FF2B5EF4-FFF2-40B4-BE49-F238E27FC236}">
                <a16:creationId xmlns:a16="http://schemas.microsoft.com/office/drawing/2014/main" id="{BC3A7A87-EB40-AACF-20B3-F5FC53BDBB22}"/>
              </a:ext>
            </a:extLst>
          </p:cNvPr>
          <p:cNvSpPr txBox="1"/>
          <p:nvPr/>
        </p:nvSpPr>
        <p:spPr>
          <a:xfrm>
            <a:off x="1262952" y="468418"/>
            <a:ext cx="7229025" cy="830997"/>
          </a:xfrm>
          <a:prstGeom prst="rect">
            <a:avLst/>
          </a:prstGeom>
          <a:noFill/>
        </p:spPr>
        <p:txBody>
          <a:bodyPr wrap="square">
            <a:spAutoFit/>
          </a:bodyPr>
          <a:lstStyle/>
          <a:p>
            <a:pPr algn="l"/>
            <a:r>
              <a:rPr lang="en-US" sz="2400" b="0" i="0" dirty="0">
                <a:solidFill>
                  <a:schemeClr val="bg1"/>
                </a:solidFill>
                <a:effectLst/>
                <a:latin typeface="Noto Sans" panose="020B0502040504020204" pitchFamily="34" charset="0"/>
              </a:rPr>
              <a:t>The most used qualitative data analysis methods are:</a:t>
            </a:r>
          </a:p>
        </p:txBody>
      </p:sp>
    </p:spTree>
    <p:extLst>
      <p:ext uri="{BB962C8B-B14F-4D97-AF65-F5344CB8AC3E}">
        <p14:creationId xmlns:p14="http://schemas.microsoft.com/office/powerpoint/2010/main" val="230848556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7" name="TextBox 6">
            <a:extLst>
              <a:ext uri="{FF2B5EF4-FFF2-40B4-BE49-F238E27FC236}">
                <a16:creationId xmlns:a16="http://schemas.microsoft.com/office/drawing/2014/main" id="{36ABFB18-6627-FAC1-B138-3AEBB13F0306}"/>
              </a:ext>
            </a:extLst>
          </p:cNvPr>
          <p:cNvSpPr txBox="1"/>
          <p:nvPr/>
        </p:nvSpPr>
        <p:spPr>
          <a:xfrm>
            <a:off x="1692440" y="405214"/>
            <a:ext cx="6579704" cy="1384995"/>
          </a:xfrm>
          <a:prstGeom prst="rect">
            <a:avLst/>
          </a:prstGeom>
          <a:noFill/>
        </p:spPr>
        <p:txBody>
          <a:bodyPr wrap="square">
            <a:spAutoFit/>
          </a:bodyPr>
          <a:lstStyle/>
          <a:p>
            <a:pPr algn="l"/>
            <a:r>
              <a:rPr lang="en-US" sz="2400" b="0" i="0" dirty="0">
                <a:solidFill>
                  <a:schemeClr val="bg1"/>
                </a:solidFill>
                <a:effectLst/>
                <a:latin typeface="Noto Sans" panose="020B0502040504020204" pitchFamily="34" charset="0"/>
              </a:rPr>
              <a:t>The most used quantitative data analysis methods are:</a:t>
            </a:r>
          </a:p>
          <a:p>
            <a:br>
              <a:rPr lang="en-US" b="0" i="0" dirty="0">
                <a:solidFill>
                  <a:srgbClr val="000000"/>
                </a:solidFill>
                <a:effectLst/>
                <a:latin typeface="Noto Sans" panose="020B0502040504020204" pitchFamily="34" charset="0"/>
              </a:rPr>
            </a:br>
            <a:endParaRPr lang="en-GB" dirty="0"/>
          </a:p>
        </p:txBody>
      </p:sp>
      <p:sp>
        <p:nvSpPr>
          <p:cNvPr id="12" name="TextBox 11">
            <a:extLst>
              <a:ext uri="{FF2B5EF4-FFF2-40B4-BE49-F238E27FC236}">
                <a16:creationId xmlns:a16="http://schemas.microsoft.com/office/drawing/2014/main" id="{F5B4A125-B7D1-90A2-FDF9-8AC50BD5724E}"/>
              </a:ext>
            </a:extLst>
          </p:cNvPr>
          <p:cNvSpPr txBox="1"/>
          <p:nvPr/>
        </p:nvSpPr>
        <p:spPr>
          <a:xfrm>
            <a:off x="651740" y="1957141"/>
            <a:ext cx="8169762" cy="2308324"/>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Descriptive analysis</a:t>
            </a:r>
            <a:r>
              <a:rPr lang="en-US" sz="2400" b="0" i="0" dirty="0">
                <a:solidFill>
                  <a:srgbClr val="2D2D2D"/>
                </a:solidFill>
                <a:effectLst/>
                <a:latin typeface="Noto Sans" panose="020B0502040504020204" pitchFamily="34" charset="0"/>
              </a:rPr>
              <a:t>: This method uses descriptive statistics like mean, median, mode, percentage, frequency and range to find patterns.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Inferential analysis</a:t>
            </a:r>
            <a:r>
              <a:rPr lang="en-US" sz="2400" b="0" i="0" dirty="0">
                <a:solidFill>
                  <a:srgbClr val="2D2D2D"/>
                </a:solidFill>
                <a:effectLst/>
                <a:latin typeface="Noto Sans" panose="020B0502040504020204" pitchFamily="34" charset="0"/>
              </a:rPr>
              <a:t>: This method shows the relationships between multiple variables using correlation, regression and variance analysis</a:t>
            </a:r>
          </a:p>
        </p:txBody>
      </p:sp>
      <p:pic>
        <p:nvPicPr>
          <p:cNvPr id="15" name="Picture 2" descr="Research Hypothesis">
            <a:extLst>
              <a:ext uri="{FF2B5EF4-FFF2-40B4-BE49-F238E27FC236}">
                <a16:creationId xmlns:a16="http://schemas.microsoft.com/office/drawing/2014/main" id="{D8522422-6AD9-97E1-0230-353B48D7F1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2725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18316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28211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AE714B9-020A-631B-2D55-F73D63799002}"/>
              </a:ext>
            </a:extLst>
          </p:cNvPr>
          <p:cNvSpPr txBox="1"/>
          <p:nvPr/>
        </p:nvSpPr>
        <p:spPr>
          <a:xfrm>
            <a:off x="1874165" y="600208"/>
            <a:ext cx="6579704" cy="1015663"/>
          </a:xfrm>
          <a:prstGeom prst="rect">
            <a:avLst/>
          </a:prstGeom>
          <a:noFill/>
        </p:spPr>
        <p:txBody>
          <a:bodyPr wrap="square">
            <a:spAutoFit/>
          </a:bodyPr>
          <a:lstStyle/>
          <a:p>
            <a:pPr algn="l"/>
            <a:r>
              <a:rPr lang="en-GB" sz="2400" b="1" i="0" dirty="0">
                <a:solidFill>
                  <a:schemeClr val="bg1"/>
                </a:solidFill>
                <a:effectLst/>
                <a:latin typeface="Noto Sans" panose="020B0502040504020204" pitchFamily="34" charset="0"/>
              </a:rPr>
              <a:t>Quantitative data analysis</a:t>
            </a:r>
          </a:p>
          <a:p>
            <a:br>
              <a:rPr lang="en-GB" dirty="0"/>
            </a:br>
            <a:endParaRPr lang="en-GB" dirty="0"/>
          </a:p>
        </p:txBody>
      </p:sp>
      <p:sp>
        <p:nvSpPr>
          <p:cNvPr id="12" name="TextBox 11">
            <a:extLst>
              <a:ext uri="{FF2B5EF4-FFF2-40B4-BE49-F238E27FC236}">
                <a16:creationId xmlns:a16="http://schemas.microsoft.com/office/drawing/2014/main" id="{C78FC1A4-6BAD-CA79-A9BA-3426B8B0DCD2}"/>
              </a:ext>
            </a:extLst>
          </p:cNvPr>
          <p:cNvSpPr txBox="1"/>
          <p:nvPr/>
        </p:nvSpPr>
        <p:spPr>
          <a:xfrm>
            <a:off x="651739" y="2083742"/>
            <a:ext cx="8451451" cy="2677656"/>
          </a:xfrm>
          <a:prstGeom prst="rect">
            <a:avLst/>
          </a:prstGeom>
          <a:noFill/>
        </p:spPr>
        <p:txBody>
          <a:bodyPr wrap="square">
            <a:spAutoFit/>
          </a:bodyPr>
          <a:lstStyle/>
          <a:p>
            <a:r>
              <a:rPr lang="en-US" sz="2400" b="0" i="0" dirty="0">
                <a:solidFill>
                  <a:srgbClr val="2D2D2D"/>
                </a:solidFill>
                <a:effectLst/>
                <a:latin typeface="Noto Sans" panose="020B0502040504020204" pitchFamily="34" charset="0"/>
              </a:rPr>
              <a:t>Quantitative data analysis involves turning numbers into meaningful data by applying rational and critical thinking. Most researchers use analytical software to assist with quantitative data analysis. The first stage in analyzing quantitative data is validating, editing and coding the data. Once completed, the data is ready for analysis.</a:t>
            </a:r>
            <a:endParaRPr lang="en-GB" sz="2400" dirty="0"/>
          </a:p>
        </p:txBody>
      </p:sp>
    </p:spTree>
    <p:extLst>
      <p:ext uri="{BB962C8B-B14F-4D97-AF65-F5344CB8AC3E}">
        <p14:creationId xmlns:p14="http://schemas.microsoft.com/office/powerpoint/2010/main" val="82693450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E411120-2FCF-2A21-0C88-20044EFB3413}"/>
              </a:ext>
            </a:extLst>
          </p:cNvPr>
          <p:cNvSpPr txBox="1"/>
          <p:nvPr/>
        </p:nvSpPr>
        <p:spPr>
          <a:xfrm>
            <a:off x="2103783" y="420019"/>
            <a:ext cx="6579704" cy="707886"/>
          </a:xfrm>
          <a:prstGeom prst="rect">
            <a:avLst/>
          </a:prstGeom>
          <a:noFill/>
        </p:spPr>
        <p:txBody>
          <a:bodyPr wrap="square">
            <a:spAutoFit/>
          </a:bodyPr>
          <a:lstStyle/>
          <a:p>
            <a:pPr algn="l"/>
            <a:r>
              <a:rPr lang="en-US" sz="2000" b="1" i="0" dirty="0">
                <a:solidFill>
                  <a:schemeClr val="bg1"/>
                </a:solidFill>
                <a:effectLst/>
                <a:latin typeface="Noto Sans" panose="020B0502040504020204" pitchFamily="34" charset="0"/>
              </a:rPr>
              <a:t>Factors to consider when choosing a research methodology</a:t>
            </a:r>
          </a:p>
        </p:txBody>
      </p:sp>
      <p:sp>
        <p:nvSpPr>
          <p:cNvPr id="15" name="TextBox 14">
            <a:extLst>
              <a:ext uri="{FF2B5EF4-FFF2-40B4-BE49-F238E27FC236}">
                <a16:creationId xmlns:a16="http://schemas.microsoft.com/office/drawing/2014/main" id="{FF6B5B70-CC27-3D95-1CE0-6B66893E02A1}"/>
              </a:ext>
            </a:extLst>
          </p:cNvPr>
          <p:cNvSpPr txBox="1"/>
          <p:nvPr/>
        </p:nvSpPr>
        <p:spPr>
          <a:xfrm>
            <a:off x="291548" y="1731209"/>
            <a:ext cx="8998226" cy="3170099"/>
          </a:xfrm>
          <a:prstGeom prst="rect">
            <a:avLst/>
          </a:prstGeom>
          <a:noFill/>
        </p:spPr>
        <p:txBody>
          <a:bodyPr wrap="square">
            <a:spAutoFit/>
          </a:bodyPr>
          <a:lstStyle/>
          <a:p>
            <a:pPr algn="l"/>
            <a:r>
              <a:rPr lang="en-US" sz="2000" b="0" i="0" u="sng" dirty="0">
                <a:solidFill>
                  <a:srgbClr val="2D2D2D"/>
                </a:solidFill>
                <a:effectLst/>
                <a:latin typeface="Noto Sans" panose="020B0502040504020204" pitchFamily="34" charset="0"/>
              </a:rPr>
              <a:t>Here are some factors to consider when choosing a research methodology:</a:t>
            </a:r>
          </a:p>
          <a:p>
            <a:pPr algn="l">
              <a:buFont typeface="Arial" panose="020B0604020202020204" pitchFamily="34" charset="0"/>
              <a:buChar char="•"/>
            </a:pPr>
            <a:r>
              <a:rPr lang="en-US" sz="2000" b="1" i="0" dirty="0">
                <a:solidFill>
                  <a:srgbClr val="2D2D2D"/>
                </a:solidFill>
                <a:effectLst/>
                <a:latin typeface="Noto Sans" panose="020B0502040504020204" pitchFamily="34" charset="0"/>
              </a:rPr>
              <a:t>The research objective</a:t>
            </a:r>
            <a:r>
              <a:rPr lang="en-US" sz="2000" b="0" i="0" dirty="0">
                <a:solidFill>
                  <a:srgbClr val="2D2D2D"/>
                </a:solidFill>
                <a:effectLst/>
                <a:latin typeface="Noto Sans" panose="020B0502040504020204" pitchFamily="34" charset="0"/>
              </a:rPr>
              <a:t>: Consider the research project objective. When researchers know what information, they require at the end of the project to meet their objectives, it helps them select the correct methodology and research method.</a:t>
            </a:r>
          </a:p>
          <a:p>
            <a:pPr algn="l">
              <a:buFont typeface="Arial" panose="020B0604020202020204" pitchFamily="34" charset="0"/>
              <a:buChar char="•"/>
            </a:pPr>
            <a:r>
              <a:rPr lang="en-US" sz="2000" b="1" i="0" dirty="0">
                <a:solidFill>
                  <a:srgbClr val="2D2D2D"/>
                </a:solidFill>
                <a:effectLst/>
                <a:latin typeface="Noto Sans" panose="020B0502040504020204" pitchFamily="34" charset="0"/>
              </a:rPr>
              <a:t>Significance of statistics:</a:t>
            </a:r>
            <a:r>
              <a:rPr lang="en-US" sz="2000" b="0" i="0" dirty="0">
                <a:solidFill>
                  <a:srgbClr val="2D2D2D"/>
                </a:solidFill>
                <a:effectLst/>
                <a:latin typeface="Noto Sans" panose="020B0502040504020204" pitchFamily="34" charset="0"/>
              </a:rPr>
              <a:t> Another factor to consider is whether you require concise, data-driven research results and statistical answers. Or whether the research questions require an understanding of reasons, perceptions, opinions and motivations.</a:t>
            </a:r>
          </a:p>
        </p:txBody>
      </p:sp>
    </p:spTree>
    <p:extLst>
      <p:ext uri="{BB962C8B-B14F-4D97-AF65-F5344CB8AC3E}">
        <p14:creationId xmlns:p14="http://schemas.microsoft.com/office/powerpoint/2010/main" val="41997998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49FEC2C-3AA8-93F7-4A2F-A3444310CC36}"/>
              </a:ext>
            </a:extLst>
          </p:cNvPr>
          <p:cNvSpPr txBox="1"/>
          <p:nvPr/>
        </p:nvSpPr>
        <p:spPr>
          <a:xfrm>
            <a:off x="523664" y="1997839"/>
            <a:ext cx="8474561" cy="3170099"/>
          </a:xfrm>
          <a:prstGeom prst="rect">
            <a:avLst/>
          </a:prstGeom>
          <a:noFill/>
        </p:spPr>
        <p:txBody>
          <a:bodyPr wrap="square">
            <a:spAutoFit/>
          </a:bodyPr>
          <a:lstStyle/>
          <a:p>
            <a:pPr algn="l">
              <a:buFont typeface="Arial" panose="020B0604020202020204" pitchFamily="34" charset="0"/>
              <a:buChar char="•"/>
            </a:pPr>
            <a:r>
              <a:rPr lang="en-US" sz="2000" b="1" i="0" dirty="0">
                <a:solidFill>
                  <a:srgbClr val="2D2D2D"/>
                </a:solidFill>
                <a:effectLst/>
                <a:latin typeface="Noto Sans" panose="020B0502040504020204" pitchFamily="34" charset="0"/>
              </a:rPr>
              <a:t>Nature of the research:</a:t>
            </a:r>
            <a:r>
              <a:rPr lang="en-US" sz="2000" b="0" i="0" dirty="0">
                <a:solidFill>
                  <a:srgbClr val="2D2D2D"/>
                </a:solidFill>
                <a:effectLst/>
                <a:latin typeface="Noto Sans" panose="020B0502040504020204" pitchFamily="34" charset="0"/>
              </a:rPr>
              <a:t> If the aims and objectives are exploratory, the research will probably require qualitative data collection methods. However, if the aims and objectives are to measure or test something, the research will require quantitative data collection methods.</a:t>
            </a:r>
          </a:p>
          <a:p>
            <a:pPr algn="l">
              <a:buFont typeface="Arial" panose="020B0604020202020204" pitchFamily="34" charset="0"/>
              <a:buChar char="•"/>
            </a:pPr>
            <a:r>
              <a:rPr lang="en-US" sz="2000" b="1" i="0" dirty="0">
                <a:solidFill>
                  <a:srgbClr val="2D2D2D"/>
                </a:solidFill>
                <a:effectLst/>
                <a:latin typeface="Noto Sans" panose="020B0502040504020204" pitchFamily="34" charset="0"/>
              </a:rPr>
              <a:t>Sample size:</a:t>
            </a:r>
            <a:r>
              <a:rPr lang="en-US" sz="2000" b="0" i="0" dirty="0">
                <a:solidFill>
                  <a:srgbClr val="2D2D2D"/>
                </a:solidFill>
                <a:effectLst/>
                <a:latin typeface="Noto Sans" panose="020B0502040504020204" pitchFamily="34" charset="0"/>
              </a:rPr>
              <a:t> How big does the sample need to be to answer the research questions and meet the objectives? The sample size can determine your data-gathering methods, such as whether to use in-person interviews or smaller samples or online surveys for larger ones</a:t>
            </a:r>
          </a:p>
        </p:txBody>
      </p:sp>
    </p:spTree>
    <p:extLst>
      <p:ext uri="{BB962C8B-B14F-4D97-AF65-F5344CB8AC3E}">
        <p14:creationId xmlns:p14="http://schemas.microsoft.com/office/powerpoint/2010/main" val="56473031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63232CB-F237-65BE-4E3B-245FA2A880D8}"/>
              </a:ext>
            </a:extLst>
          </p:cNvPr>
          <p:cNvSpPr txBox="1"/>
          <p:nvPr/>
        </p:nvSpPr>
        <p:spPr>
          <a:xfrm>
            <a:off x="523664" y="2116242"/>
            <a:ext cx="8169762" cy="1938992"/>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Time available:</a:t>
            </a:r>
            <a:r>
              <a:rPr lang="en-US" sz="2400" b="0" i="0" dirty="0">
                <a:solidFill>
                  <a:srgbClr val="2D2D2D"/>
                </a:solidFill>
                <a:effectLst/>
                <a:latin typeface="Noto Sans" panose="020B0502040504020204" pitchFamily="34" charset="0"/>
              </a:rPr>
              <a:t> If there are time constraints, consider techniques like random or convenience sampling and tools that allow for data collection in a few days. If there's more time available for data collection, in-person interviews and observations are possible.</a:t>
            </a:r>
          </a:p>
        </p:txBody>
      </p:sp>
    </p:spTree>
    <p:extLst>
      <p:ext uri="{BB962C8B-B14F-4D97-AF65-F5344CB8AC3E}">
        <p14:creationId xmlns:p14="http://schemas.microsoft.com/office/powerpoint/2010/main" val="262595506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DCC30B3-C7BB-D5B3-0C09-B61AAC06378E}"/>
              </a:ext>
            </a:extLst>
          </p:cNvPr>
          <p:cNvSpPr txBox="1"/>
          <p:nvPr/>
        </p:nvSpPr>
        <p:spPr>
          <a:xfrm>
            <a:off x="1177321" y="405214"/>
            <a:ext cx="6579704" cy="1015663"/>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a:p>
            <a:br>
              <a:rPr lang="en-US" dirty="0"/>
            </a:br>
            <a:endParaRPr lang="en-GB" dirty="0"/>
          </a:p>
        </p:txBody>
      </p:sp>
      <p:sp>
        <p:nvSpPr>
          <p:cNvPr id="12" name="TextBox 11">
            <a:extLst>
              <a:ext uri="{FF2B5EF4-FFF2-40B4-BE49-F238E27FC236}">
                <a16:creationId xmlns:a16="http://schemas.microsoft.com/office/drawing/2014/main" id="{91105EFD-10FE-475B-DE06-DC81DE441589}"/>
              </a:ext>
            </a:extLst>
          </p:cNvPr>
          <p:cNvSpPr txBox="1"/>
          <p:nvPr/>
        </p:nvSpPr>
        <p:spPr>
          <a:xfrm>
            <a:off x="651739" y="1679300"/>
            <a:ext cx="7630869" cy="3046988"/>
          </a:xfrm>
          <a:prstGeom prst="rect">
            <a:avLst/>
          </a:prstGeom>
          <a:noFill/>
        </p:spPr>
        <p:txBody>
          <a:bodyPr wrap="square">
            <a:spAutoFit/>
          </a:bodyPr>
          <a:lstStyle/>
          <a:p>
            <a:r>
              <a:rPr lang="en-US" sz="2400" b="0" i="0" dirty="0">
                <a:solidFill>
                  <a:srgbClr val="494949"/>
                </a:solidFill>
                <a:effectLst/>
                <a:latin typeface="Georgia" panose="02040502050405020303" pitchFamily="18" charset="0"/>
              </a:rPr>
              <a:t>As you’ve probably picked up by now, your </a:t>
            </a:r>
            <a:r>
              <a:rPr lang="en-US" sz="2400" b="1" i="0" dirty="0">
                <a:solidFill>
                  <a:srgbClr val="494949"/>
                </a:solidFill>
                <a:effectLst/>
                <a:latin typeface="Georgia" panose="02040502050405020303" pitchFamily="18" charset="0"/>
              </a:rPr>
              <a:t>research aims, and </a:t>
            </a:r>
            <a:r>
              <a:rPr lang="en-US" sz="2400" dirty="0">
                <a:solidFill>
                  <a:srgbClr val="494949"/>
                </a:solidFill>
                <a:latin typeface="Georgia" panose="02040502050405020303" pitchFamily="18" charset="0"/>
              </a:rPr>
              <a:t>objectives have a major influence on the research methodology. So</a:t>
            </a:r>
            <a:r>
              <a:rPr lang="en-US" sz="2400" b="0" i="0" dirty="0">
                <a:solidFill>
                  <a:srgbClr val="494949"/>
                </a:solidFill>
                <a:effectLst/>
                <a:latin typeface="Georgia" panose="02040502050405020303" pitchFamily="18" charset="0"/>
              </a:rPr>
              <a:t>, the starting point for developing your research methodology is to take a step back and look at the big picture of your research, before you make methodology decisions. The first question you need to ask yourself is whether your research is </a:t>
            </a:r>
            <a:r>
              <a:rPr lang="en-US" sz="2400" b="1" i="0" dirty="0">
                <a:solidFill>
                  <a:srgbClr val="494949"/>
                </a:solidFill>
                <a:effectLst/>
                <a:latin typeface="Georgia" panose="02040502050405020303" pitchFamily="18" charset="0"/>
              </a:rPr>
              <a:t>exploratory</a:t>
            </a:r>
            <a:r>
              <a:rPr lang="en-US" sz="2400" b="0" i="0" dirty="0">
                <a:solidFill>
                  <a:srgbClr val="494949"/>
                </a:solidFill>
                <a:effectLst/>
                <a:latin typeface="Georgia" panose="02040502050405020303" pitchFamily="18" charset="0"/>
              </a:rPr>
              <a:t> or </a:t>
            </a:r>
            <a:r>
              <a:rPr lang="en-US" sz="2400" b="1" i="0" dirty="0">
                <a:solidFill>
                  <a:srgbClr val="494949"/>
                </a:solidFill>
                <a:effectLst/>
                <a:latin typeface="Georgia" panose="02040502050405020303" pitchFamily="18" charset="0"/>
              </a:rPr>
              <a:t>confirmatory</a:t>
            </a:r>
            <a:r>
              <a:rPr lang="en-US" sz="2400" b="0" i="0" dirty="0">
                <a:solidFill>
                  <a:srgbClr val="494949"/>
                </a:solidFill>
                <a:effectLst/>
                <a:latin typeface="Georgia" panose="02040502050405020303" pitchFamily="18" charset="0"/>
              </a:rPr>
              <a:t> in nature.</a:t>
            </a:r>
            <a:endParaRPr lang="en-GB" sz="2400" dirty="0"/>
          </a:p>
        </p:txBody>
      </p:sp>
    </p:spTree>
    <p:extLst>
      <p:ext uri="{BB962C8B-B14F-4D97-AF65-F5344CB8AC3E}">
        <p14:creationId xmlns:p14="http://schemas.microsoft.com/office/powerpoint/2010/main" val="17310954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C14E874-ED6E-5B1C-3127-F7214F1F726E}"/>
              </a:ext>
            </a:extLst>
          </p:cNvPr>
          <p:cNvSpPr txBox="1"/>
          <p:nvPr/>
        </p:nvSpPr>
        <p:spPr>
          <a:xfrm>
            <a:off x="1242056" y="405214"/>
            <a:ext cx="6579704" cy="461665"/>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p:txBody>
      </p:sp>
      <p:sp>
        <p:nvSpPr>
          <p:cNvPr id="15" name="TextBox 14">
            <a:extLst>
              <a:ext uri="{FF2B5EF4-FFF2-40B4-BE49-F238E27FC236}">
                <a16:creationId xmlns:a16="http://schemas.microsoft.com/office/drawing/2014/main" id="{9F38CC9E-C64E-95D1-3F8F-556748634787}"/>
              </a:ext>
            </a:extLst>
          </p:cNvPr>
          <p:cNvSpPr txBox="1"/>
          <p:nvPr/>
        </p:nvSpPr>
        <p:spPr>
          <a:xfrm>
            <a:off x="523664" y="1951672"/>
            <a:ext cx="8289032" cy="2677656"/>
          </a:xfrm>
          <a:prstGeom prst="rect">
            <a:avLst/>
          </a:prstGeom>
          <a:noFill/>
        </p:spPr>
        <p:txBody>
          <a:bodyPr wrap="square">
            <a:spAutoFit/>
          </a:bodyPr>
          <a:lstStyle/>
          <a:p>
            <a:r>
              <a:rPr lang="en-US" sz="2800" b="0" i="0" dirty="0">
                <a:solidFill>
                  <a:srgbClr val="494949"/>
                </a:solidFill>
                <a:effectLst/>
                <a:latin typeface="Georgia" panose="02040502050405020303" pitchFamily="18" charset="0"/>
              </a:rPr>
              <a:t>If your research aims and objectives are primarily exploratory in nature, your research will likely be qualitative and therefore you might consider qualitative data collection methods (interviews) and analysis methods (qualitative content analysis).</a:t>
            </a:r>
            <a:endParaRPr lang="en-GB" sz="2800" dirty="0"/>
          </a:p>
        </p:txBody>
      </p:sp>
    </p:spTree>
    <p:extLst>
      <p:ext uri="{BB962C8B-B14F-4D97-AF65-F5344CB8AC3E}">
        <p14:creationId xmlns:p14="http://schemas.microsoft.com/office/powerpoint/2010/main" val="130370966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589072"/>
          </a:xfrm>
          <a:prstGeom prst="rect">
            <a:avLst/>
          </a:prstGeom>
          <a:noFill/>
        </p:spPr>
        <p:txBody>
          <a:bodyPr wrap="square">
            <a:spAutoFit/>
          </a:bodyPr>
          <a:lstStyle/>
          <a:p>
            <a:pPr algn="just">
              <a:lnSpc>
                <a:spcPct val="150000"/>
              </a:lnSpc>
            </a:pPr>
            <a:r>
              <a:rPr lang="en-US" sz="2400" b="1" i="0" dirty="0">
                <a:solidFill>
                  <a:srgbClr val="2D2D2D"/>
                </a:solidFill>
                <a:effectLst/>
              </a:rPr>
              <a:t> </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9DFC768-2110-2613-E05A-07305DB7AAFA}"/>
              </a:ext>
            </a:extLst>
          </p:cNvPr>
          <p:cNvSpPr txBox="1"/>
          <p:nvPr/>
        </p:nvSpPr>
        <p:spPr>
          <a:xfrm>
            <a:off x="1262952" y="467435"/>
            <a:ext cx="6579704" cy="461665"/>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p:txBody>
      </p:sp>
      <p:sp>
        <p:nvSpPr>
          <p:cNvPr id="15" name="TextBox 14">
            <a:extLst>
              <a:ext uri="{FF2B5EF4-FFF2-40B4-BE49-F238E27FC236}">
                <a16:creationId xmlns:a16="http://schemas.microsoft.com/office/drawing/2014/main" id="{B53D7EF0-CCAA-A0F1-8D39-67FDF6F4688C}"/>
              </a:ext>
            </a:extLst>
          </p:cNvPr>
          <p:cNvSpPr txBox="1"/>
          <p:nvPr/>
        </p:nvSpPr>
        <p:spPr>
          <a:xfrm>
            <a:off x="651740" y="2082261"/>
            <a:ext cx="8615605" cy="2677656"/>
          </a:xfrm>
          <a:prstGeom prst="rect">
            <a:avLst/>
          </a:prstGeom>
          <a:noFill/>
        </p:spPr>
        <p:txBody>
          <a:bodyPr wrap="square">
            <a:spAutoFit/>
          </a:bodyPr>
          <a:lstStyle/>
          <a:p>
            <a:r>
              <a:rPr lang="en-US" sz="2800" b="0" i="0" dirty="0">
                <a:solidFill>
                  <a:srgbClr val="494949"/>
                </a:solidFill>
                <a:effectLst/>
                <a:latin typeface="Georgia" panose="02040502050405020303" pitchFamily="18" charset="0"/>
              </a:rPr>
              <a:t>Conversely, if your research aims and objective are looking to measure or test something (they’re confirmatory), then your research will quite likely be quantitative in nature, and you might consider quantitative data collection methods (surveys) and analyses (statistical analysis).</a:t>
            </a:r>
            <a:endParaRPr lang="en-GB" sz="2800" dirty="0"/>
          </a:p>
        </p:txBody>
      </p:sp>
    </p:spTree>
    <p:extLst>
      <p:ext uri="{BB962C8B-B14F-4D97-AF65-F5344CB8AC3E}">
        <p14:creationId xmlns:p14="http://schemas.microsoft.com/office/powerpoint/2010/main" val="49232951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9CBA39A-4EA0-9CF0-6DBA-0D9ADC5A0417}"/>
              </a:ext>
            </a:extLst>
          </p:cNvPr>
          <p:cNvSpPr txBox="1"/>
          <p:nvPr/>
        </p:nvSpPr>
        <p:spPr>
          <a:xfrm>
            <a:off x="1103244" y="446643"/>
            <a:ext cx="6579704" cy="461665"/>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p:txBody>
      </p:sp>
      <p:sp>
        <p:nvSpPr>
          <p:cNvPr id="15" name="TextBox 14">
            <a:extLst>
              <a:ext uri="{FF2B5EF4-FFF2-40B4-BE49-F238E27FC236}">
                <a16:creationId xmlns:a16="http://schemas.microsoft.com/office/drawing/2014/main" id="{07225143-5A64-DF38-64B8-26C4BFF6670E}"/>
              </a:ext>
            </a:extLst>
          </p:cNvPr>
          <p:cNvSpPr txBox="1"/>
          <p:nvPr/>
        </p:nvSpPr>
        <p:spPr>
          <a:xfrm>
            <a:off x="400878" y="1789874"/>
            <a:ext cx="8292547" cy="2677656"/>
          </a:xfrm>
          <a:prstGeom prst="rect">
            <a:avLst/>
          </a:prstGeom>
          <a:noFill/>
        </p:spPr>
        <p:txBody>
          <a:bodyPr wrap="square">
            <a:spAutoFit/>
          </a:bodyPr>
          <a:lstStyle/>
          <a:p>
            <a:r>
              <a:rPr lang="en-US" sz="2800" b="0" i="0" dirty="0">
                <a:solidFill>
                  <a:srgbClr val="494949"/>
                </a:solidFill>
                <a:effectLst/>
                <a:latin typeface="Georgia" panose="02040502050405020303" pitchFamily="18" charset="0"/>
              </a:rPr>
              <a:t>Designing your research and working out your methodology is a large topic, which we’ll cover in other posts. For now, however, the key takeaway is that you should </a:t>
            </a:r>
            <a:r>
              <a:rPr lang="en-US" sz="2800" b="1" i="0" dirty="0">
                <a:solidFill>
                  <a:srgbClr val="494949"/>
                </a:solidFill>
                <a:effectLst/>
                <a:latin typeface="Georgia" panose="02040502050405020303" pitchFamily="18" charset="0"/>
              </a:rPr>
              <a:t>always start with your research aims and objectives. </a:t>
            </a:r>
            <a:r>
              <a:rPr lang="en-US" sz="2800" b="0" i="0" dirty="0">
                <a:solidFill>
                  <a:srgbClr val="494949"/>
                </a:solidFill>
                <a:effectLst/>
                <a:latin typeface="Georgia" panose="02040502050405020303" pitchFamily="18" charset="0"/>
              </a:rPr>
              <a:t>Every methodology decision will flow from that. </a:t>
            </a:r>
            <a:endParaRPr lang="en-GB" sz="2800" dirty="0"/>
          </a:p>
        </p:txBody>
      </p:sp>
    </p:spTree>
    <p:extLst>
      <p:ext uri="{BB962C8B-B14F-4D97-AF65-F5344CB8AC3E}">
        <p14:creationId xmlns:p14="http://schemas.microsoft.com/office/powerpoint/2010/main" val="268493745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BAB8E2-2874-1076-ED98-8679C51B1140}"/>
              </a:ext>
            </a:extLst>
          </p:cNvPr>
          <p:cNvSpPr txBox="1"/>
          <p:nvPr/>
        </p:nvSpPr>
        <p:spPr>
          <a:xfrm>
            <a:off x="1245704" y="405214"/>
            <a:ext cx="7311887" cy="1077218"/>
          </a:xfrm>
          <a:prstGeom prst="rect">
            <a:avLst/>
          </a:prstGeom>
          <a:noFill/>
        </p:spPr>
        <p:txBody>
          <a:bodyPr wrap="square">
            <a:spAutoFit/>
          </a:bodyPr>
          <a:lstStyle/>
          <a:p>
            <a:pPr algn="l"/>
            <a:r>
              <a:rPr lang="en-US" sz="2800" b="1" i="0" dirty="0">
                <a:solidFill>
                  <a:schemeClr val="bg1"/>
                </a:solidFill>
                <a:effectLst/>
                <a:latin typeface="Gilmer"/>
              </a:rPr>
              <a:t>Tips for writing a strong methodology chapter</a:t>
            </a:r>
          </a:p>
          <a:p>
            <a:br>
              <a:rPr lang="en-US" dirty="0"/>
            </a:br>
            <a:endParaRPr lang="en-GB" dirty="0"/>
          </a:p>
        </p:txBody>
      </p:sp>
      <p:sp>
        <p:nvSpPr>
          <p:cNvPr id="15" name="TextBox 14">
            <a:extLst>
              <a:ext uri="{FF2B5EF4-FFF2-40B4-BE49-F238E27FC236}">
                <a16:creationId xmlns:a16="http://schemas.microsoft.com/office/drawing/2014/main" id="{A355024D-87D9-88C2-15D7-DDE1BE9B32D8}"/>
              </a:ext>
            </a:extLst>
          </p:cNvPr>
          <p:cNvSpPr txBox="1"/>
          <p:nvPr/>
        </p:nvSpPr>
        <p:spPr>
          <a:xfrm>
            <a:off x="651740" y="2027591"/>
            <a:ext cx="7193547" cy="2246769"/>
          </a:xfrm>
          <a:prstGeom prst="rect">
            <a:avLst/>
          </a:prstGeom>
          <a:noFill/>
        </p:spPr>
        <p:txBody>
          <a:bodyPr wrap="square">
            <a:spAutoFit/>
          </a:bodyPr>
          <a:lstStyle/>
          <a:p>
            <a:r>
              <a:rPr lang="en-US" sz="2800" b="0" i="0" dirty="0">
                <a:solidFill>
                  <a:srgbClr val="0D405F"/>
                </a:solidFill>
                <a:effectLst/>
                <a:latin typeface="Inter"/>
              </a:rPr>
              <a:t>Remember that your aim is not just to describe your methods, but to show how and why you applied them. Again, it’s critical to demonstrate that your research was rigorously conducted and can be replicated</a:t>
            </a:r>
            <a:endParaRPr lang="en-GB" sz="2800" dirty="0"/>
          </a:p>
        </p:txBody>
      </p:sp>
    </p:spTree>
    <p:extLst>
      <p:ext uri="{BB962C8B-B14F-4D97-AF65-F5344CB8AC3E}">
        <p14:creationId xmlns:p14="http://schemas.microsoft.com/office/powerpoint/2010/main" val="285652970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500" y="568185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BED8BFB-43A2-5781-3E99-A989F6F15E09}"/>
              </a:ext>
            </a:extLst>
          </p:cNvPr>
          <p:cNvSpPr txBox="1"/>
          <p:nvPr/>
        </p:nvSpPr>
        <p:spPr>
          <a:xfrm>
            <a:off x="164792" y="1471769"/>
            <a:ext cx="9236740" cy="4524315"/>
          </a:xfrm>
          <a:prstGeom prst="rect">
            <a:avLst/>
          </a:prstGeom>
          <a:noFill/>
        </p:spPr>
        <p:txBody>
          <a:bodyPr wrap="square">
            <a:spAutoFit/>
          </a:bodyPr>
          <a:lstStyle/>
          <a:p>
            <a:pPr algn="l"/>
            <a:r>
              <a:rPr lang="en-US" sz="2400" b="1" i="0" dirty="0">
                <a:solidFill>
                  <a:srgbClr val="1B2B68"/>
                </a:solidFill>
                <a:effectLst/>
                <a:latin typeface="Gilmer"/>
              </a:rPr>
              <a:t>1. Focus on your objectives and research questions</a:t>
            </a:r>
          </a:p>
          <a:p>
            <a:pPr algn="l"/>
            <a:r>
              <a:rPr lang="en-US" sz="2400" b="0" i="0" dirty="0">
                <a:solidFill>
                  <a:srgbClr val="0D405F"/>
                </a:solidFill>
                <a:effectLst/>
                <a:latin typeface="Inter"/>
              </a:rPr>
              <a:t>The methodology section should clearly show why your methods </a:t>
            </a:r>
            <a:r>
              <a:rPr lang="en-US" sz="2400" dirty="0">
                <a:solidFill>
                  <a:srgbClr val="0D405F"/>
                </a:solidFill>
                <a:latin typeface="Inter"/>
              </a:rPr>
              <a:t>suit your objectives and convince the reader that you chose the best possible approach to answering your problem statement and research questions.</a:t>
            </a:r>
            <a:endParaRPr lang="ar-EG" sz="2400" dirty="0">
              <a:solidFill>
                <a:srgbClr val="0D405F"/>
              </a:solidFill>
              <a:latin typeface="Inter"/>
            </a:endParaRPr>
          </a:p>
          <a:p>
            <a:pPr algn="l"/>
            <a:r>
              <a:rPr lang="ar-EG" sz="2400" b="1" i="0" dirty="0">
                <a:solidFill>
                  <a:srgbClr val="1B2B68"/>
                </a:solidFill>
                <a:effectLst/>
                <a:latin typeface="Gilmer"/>
              </a:rPr>
              <a:t>2</a:t>
            </a:r>
            <a:r>
              <a:rPr lang="en-US" sz="2400" b="1" i="0" dirty="0">
                <a:solidFill>
                  <a:srgbClr val="1B2B68"/>
                </a:solidFill>
                <a:effectLst/>
                <a:latin typeface="Gilmer"/>
              </a:rPr>
              <a:t>. Write for your audience</a:t>
            </a:r>
          </a:p>
          <a:p>
            <a:pPr algn="l"/>
            <a:r>
              <a:rPr lang="en-US" sz="2400" b="0" i="0" dirty="0">
                <a:solidFill>
                  <a:srgbClr val="0D405F"/>
                </a:solidFill>
                <a:effectLst/>
                <a:latin typeface="Inter"/>
              </a:rPr>
              <a:t>Consider how much information you need to give, and avoid getting too lengthy. If you are using methods that are standard for your discipline, you probably don’t need to give a lot of background or justification.</a:t>
            </a:r>
          </a:p>
          <a:p>
            <a:pPr algn="l"/>
            <a:r>
              <a:rPr lang="en-US" sz="2400" b="0" i="0" dirty="0">
                <a:solidFill>
                  <a:srgbClr val="0D405F"/>
                </a:solidFill>
                <a:effectLst/>
                <a:latin typeface="Inter"/>
              </a:rPr>
              <a:t>Regardless, your methodology should be a clear, well-structured text that makes an argument for your approach, not just a list of technical details and procedures</a:t>
            </a:r>
          </a:p>
          <a:p>
            <a:pPr algn="l"/>
            <a:endParaRPr lang="en-US" sz="2400" dirty="0">
              <a:solidFill>
                <a:srgbClr val="0D405F"/>
              </a:solidFill>
              <a:latin typeface="Inter"/>
            </a:endParaRPr>
          </a:p>
        </p:txBody>
      </p:sp>
    </p:spTree>
    <p:extLst>
      <p:ext uri="{BB962C8B-B14F-4D97-AF65-F5344CB8AC3E}">
        <p14:creationId xmlns:p14="http://schemas.microsoft.com/office/powerpoint/2010/main" val="230234496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212F668-B960-44C1-F50C-CCA16CE61757}"/>
              </a:ext>
            </a:extLst>
          </p:cNvPr>
          <p:cNvSpPr txBox="1"/>
          <p:nvPr/>
        </p:nvSpPr>
        <p:spPr>
          <a:xfrm>
            <a:off x="651740" y="1666763"/>
            <a:ext cx="8041686" cy="3416320"/>
          </a:xfrm>
          <a:prstGeom prst="rect">
            <a:avLst/>
          </a:prstGeom>
          <a:noFill/>
        </p:spPr>
        <p:txBody>
          <a:bodyPr wrap="square">
            <a:spAutoFit/>
          </a:bodyPr>
          <a:lstStyle/>
          <a:p>
            <a:pPr algn="l"/>
            <a:r>
              <a:rPr lang="ar-EG" sz="2400" b="1" i="0" dirty="0">
                <a:solidFill>
                  <a:srgbClr val="1B2B68"/>
                </a:solidFill>
                <a:effectLst/>
                <a:latin typeface="Gilmer"/>
              </a:rPr>
              <a:t>3</a:t>
            </a:r>
            <a:r>
              <a:rPr lang="en-US" sz="2400" b="1" i="0" dirty="0">
                <a:solidFill>
                  <a:srgbClr val="1B2B68"/>
                </a:solidFill>
                <a:effectLst/>
                <a:latin typeface="Gilmer"/>
              </a:rPr>
              <a:t>. Cite relevant sources</a:t>
            </a:r>
          </a:p>
          <a:p>
            <a:pPr algn="l"/>
            <a:r>
              <a:rPr lang="en-US" sz="2400" b="0" i="0" dirty="0">
                <a:solidFill>
                  <a:srgbClr val="0D405F"/>
                </a:solidFill>
                <a:effectLst/>
                <a:latin typeface="Inter"/>
              </a:rPr>
              <a:t>Your methodology can be strengthened by referencing existing research in your field. This can help you to:</a:t>
            </a:r>
          </a:p>
          <a:p>
            <a:pPr algn="l">
              <a:buFont typeface="Arial" panose="020B0604020202020204" pitchFamily="34" charset="0"/>
              <a:buChar char="•"/>
            </a:pPr>
            <a:r>
              <a:rPr lang="en-US" sz="2400" b="0" i="0" dirty="0">
                <a:solidFill>
                  <a:srgbClr val="0D405F"/>
                </a:solidFill>
                <a:effectLst/>
                <a:latin typeface="Inter"/>
              </a:rPr>
              <a:t>Show that you followed established practice for your type of research</a:t>
            </a:r>
          </a:p>
          <a:p>
            <a:pPr algn="l">
              <a:buFont typeface="Arial" panose="020B0604020202020204" pitchFamily="34" charset="0"/>
              <a:buChar char="•"/>
            </a:pPr>
            <a:r>
              <a:rPr lang="en-US" sz="2400" b="0" i="0" dirty="0">
                <a:solidFill>
                  <a:srgbClr val="0D405F"/>
                </a:solidFill>
                <a:effectLst/>
                <a:latin typeface="Inter"/>
              </a:rPr>
              <a:t>Discuss how you decided on your approach by evaluating existing research</a:t>
            </a:r>
          </a:p>
          <a:p>
            <a:pPr algn="l">
              <a:buFont typeface="Arial" panose="020B0604020202020204" pitchFamily="34" charset="0"/>
              <a:buChar char="•"/>
            </a:pPr>
            <a:r>
              <a:rPr lang="en-US" sz="2400" b="0" i="0" dirty="0">
                <a:solidFill>
                  <a:srgbClr val="0D405F"/>
                </a:solidFill>
                <a:effectLst/>
                <a:latin typeface="Inter"/>
              </a:rPr>
              <a:t>Present a novel methodological approach to address a gap in the literature</a:t>
            </a:r>
          </a:p>
        </p:txBody>
      </p:sp>
    </p:spTree>
    <p:extLst>
      <p:ext uri="{BB962C8B-B14F-4D97-AF65-F5344CB8AC3E}">
        <p14:creationId xmlns:p14="http://schemas.microsoft.com/office/powerpoint/2010/main" val="268447047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8.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3887</TotalTime>
  <Words>2227</Words>
  <Application>Microsoft Office PowerPoint</Application>
  <PresentationFormat>Widescreen</PresentationFormat>
  <Paragraphs>129</Paragraphs>
  <Slides>40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Arial</vt:lpstr>
      <vt:lpstr>ArialMT</vt:lpstr>
      <vt:lpstr>Calibri</vt:lpstr>
      <vt:lpstr>Calibri Light</vt:lpstr>
      <vt:lpstr>Georgia</vt:lpstr>
      <vt:lpstr>Gilmer</vt:lpstr>
      <vt:lpstr>Inter</vt:lpstr>
      <vt:lpstr>Montserrat</vt:lpstr>
      <vt:lpstr>Noto Sans</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138</cp:revision>
  <dcterms:created xsi:type="dcterms:W3CDTF">2021-08-03T13:03:26Z</dcterms:created>
  <dcterms:modified xsi:type="dcterms:W3CDTF">2022-11-15T07:50:28Z</dcterms:modified>
</cp:coreProperties>
</file>