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80" r:id="rId2"/>
    <p:sldId id="493" r:id="rId3"/>
    <p:sldId id="276" r:id="rId4"/>
    <p:sldId id="494" r:id="rId5"/>
    <p:sldId id="481" r:id="rId6"/>
    <p:sldId id="495" r:id="rId7"/>
    <p:sldId id="482" r:id="rId8"/>
    <p:sldId id="496" r:id="rId9"/>
    <p:sldId id="483" r:id="rId10"/>
    <p:sldId id="543" r:id="rId11"/>
    <p:sldId id="544" r:id="rId12"/>
    <p:sldId id="484" r:id="rId13"/>
    <p:sldId id="545" r:id="rId14"/>
    <p:sldId id="485" r:id="rId15"/>
    <p:sldId id="546" r:id="rId16"/>
    <p:sldId id="486" r:id="rId17"/>
    <p:sldId id="547" r:id="rId18"/>
    <p:sldId id="548" r:id="rId19"/>
    <p:sldId id="549" r:id="rId20"/>
    <p:sldId id="550" r:id="rId21"/>
    <p:sldId id="551" r:id="rId22"/>
    <p:sldId id="552" r:id="rId23"/>
    <p:sldId id="349" r:id="rId24"/>
    <p:sldId id="303" r:id="rId25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140882E6-1E17-44EE-8D38-DF05A477FD3D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4233ED1D-7F0D-4A1E-9FC9-764E81F7AB4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58426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B372A-045C-19A7-BECE-A34EB8065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5DFB2A-1EAE-C2FA-EE00-B6EC22A394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5C28A-6839-9D8B-6639-DDFB123F6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25426-CFE9-707C-A4CB-CDF7BB669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9125E-4BC3-5767-5556-347195D3B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82298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81103-F2E3-1B0E-07C5-1917239B1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B7BE2-6322-E57C-935B-3F35ADBD6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BAE15-F537-373A-9FF1-07AC8612B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9B141-FD52-4C54-2F6F-6073B8E0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052A4-1886-14D9-546D-958B171F8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18415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B9486-C23A-D3DB-6255-0FA6B5C41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392A2-CA41-8F86-6962-6CD90C424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E8FB8-F223-88F3-86E3-BB5EFFEDB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B74EF-3D42-10AB-0134-CAB1B44DA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6BD0B-15A8-454A-7840-77160ED7D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2639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DD017-0EAE-9243-8AD3-6DAC5FB8C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89890-0FE4-1B5D-F7B3-E38E5C3CB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AAE9DF-CC47-7351-1579-0E47256684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B01788-488A-8A2E-38CC-6BAE5E719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DFAA7F-D1A1-260C-53B1-4F12879A0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2C2C7-3DC7-E0E1-3A27-2E8460243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6386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F4A4D-0F51-B825-AE10-CA7E12A66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79D73-A693-978A-26C1-5DA3681269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2F6C5B-2253-A5EA-FFCE-8A5543ED8A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96F19A-46C4-17A5-F8E8-3C6D9DEFAD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36FB8D-3DEF-3A35-53D1-31E4B63B82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0017F5-8CED-4885-526D-892569544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590C35-7B11-434B-7673-4611087B2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0CB118-8525-98AE-24F7-C1A49EA95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0531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A0CBD-0578-9BE1-642B-0BBA4C6E2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70B9CD-0021-9A72-87ED-B704D1D1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2E9947-AAB1-EF5C-A33F-E7569625E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62A853-16D8-4793-9E9B-CCB8A56C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98911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AC22D0-D073-4DFD-E681-F193A7C3C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5F2BE1-B0C0-66F4-26A0-CA89783A6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9CD520-9C0C-8E02-AC76-C5683D102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0487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E0732-76F9-1C34-295A-0C2F0535F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F0AAE-7853-8669-E6C0-826292C65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6C6947-414B-2573-FC9C-1CFE8279AD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A82FED-6F72-7523-AE7D-756898B61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336CBD-1973-0FD4-6A58-58351B4E2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53F642-5C1C-4E8F-297E-D7DEF1C11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89987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6F32A-5543-4AC9-45E3-30F567290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20A315-590F-95A2-99BE-5518D36A7B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5A67ED-F7D3-C8E9-DE3D-19DBCEDA9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9D8040-3C7C-2CDD-2B82-3F17906AB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D496B2-1B85-640C-1E70-146D0A0C7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036BFC-0AB0-F9EF-F3F3-08087F74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23642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A0B7E-77E6-09E2-5871-CCC0A9A7E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396D27-28A0-D8E7-BB27-15AF15314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1AB86-7BA2-005A-3953-04AC0FD35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1F926-98B1-7B9C-4B04-DD50264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2E106-870A-7219-60AE-52B34A6B4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21205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17E3BB-6B28-35EC-85BF-D26140F512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5DAADE-8BE9-DBCB-66F1-378CA0143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607C6-DCEE-3669-9B34-09CE97833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69016-A9FC-7CE9-E26F-6C6E28D93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B90B3-2BE9-DB22-536F-F969A5D43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16613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39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596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67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472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248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8A217-D216-100B-8DFA-811E85D30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E5B68-1672-79AC-C5FB-3BA1A865D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21CD6-471E-7EC6-7844-DC8556C53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3A4C7-B2C0-4110-A5B0-3D2C78C88DEF}" type="datetimeFigureOut">
              <a:rPr lang="ar-SA" smtClean="0"/>
              <a:t>11/02/1445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665AE-0EA5-1941-232E-F44ED9FD84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9A4E6-8CD8-8248-5A7C-5D3708A5BF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9EA6E-CDBD-4753-8035-574F4E7C4EF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09626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34.png"/><Relationship Id="rId7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5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6.jpe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Relationship Id="rId9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11536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080053" y="3089084"/>
            <a:ext cx="5508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000535" y="2334584"/>
            <a:ext cx="5724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254957" y="6053023"/>
            <a:ext cx="279586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852F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Revision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1206319" y="4333960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29157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48C98E-2681-80B2-D538-6E9D64FBB626}"/>
              </a:ext>
            </a:extLst>
          </p:cNvPr>
          <p:cNvSpPr txBox="1"/>
          <p:nvPr/>
        </p:nvSpPr>
        <p:spPr>
          <a:xfrm>
            <a:off x="7168243" y="5557597"/>
            <a:ext cx="15932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 733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" r="2117"/>
          <a:stretch/>
        </p:blipFill>
        <p:spPr>
          <a:xfrm>
            <a:off x="6089445" y="1397679"/>
            <a:ext cx="496870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Purpose and Goals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18141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2099397" y="2010366"/>
            <a:ext cx="59809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Digital Content: A Closer Look</a:t>
            </a:r>
          </a:p>
          <a:p>
            <a:pPr lvl="0" algn="l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Who Creates Digital Content?</a:t>
            </a:r>
          </a:p>
          <a:p>
            <a:pPr lvl="0" algn="l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Content Creators</a:t>
            </a:r>
          </a:p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Web 2.0 and Convergence Culture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 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2" descr="Housekeeping Checklist Deals Shop, Save 41% | jlcatj.gob.mx">
            <a:extLst>
              <a:ext uri="{FF2B5EF4-FFF2-40B4-BE49-F238E27FC236}">
                <a16:creationId xmlns:a16="http://schemas.microsoft.com/office/drawing/2014/main" id="{22E078C3-CB4C-F310-6F96-1C2071628C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88" b="8589"/>
          <a:stretch/>
        </p:blipFill>
        <p:spPr bwMode="auto">
          <a:xfrm>
            <a:off x="7856375" y="2672445"/>
            <a:ext cx="2441510" cy="222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46" b="24546"/>
          <a:stretch/>
        </p:blipFill>
        <p:spPr>
          <a:xfrm>
            <a:off x="6089445" y="1397680"/>
            <a:ext cx="496870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production media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135048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71924" y="1795763"/>
            <a:ext cx="6830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Digital Journalism: </a:t>
            </a:r>
            <a:r>
              <a:rPr lang="en-US" sz="28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the line between </a:t>
            </a:r>
            <a:r>
              <a:rPr lang="en-GB" sz="28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‘Producer’ and ‘Consumer’ </a:t>
            </a:r>
            <a:endParaRPr lang="en-US" sz="28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is ‘Journalism’? Who Are ‘Journalists’?</a:t>
            </a:r>
          </a:p>
          <a:p>
            <a:pPr lvl="0" algn="l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Digital Journalism: </a:t>
            </a:r>
            <a:r>
              <a:rPr lang="en-US" sz="28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Key Features</a:t>
            </a:r>
          </a:p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New Journalistic Identities</a:t>
            </a:r>
          </a:p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Journalists on Social Media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Book, education, knowledge, learning, pen, student, study icon - Download  on Iconfinder">
            <a:extLst>
              <a:ext uri="{FF2B5EF4-FFF2-40B4-BE49-F238E27FC236}">
                <a16:creationId xmlns:a16="http://schemas.microsoft.com/office/drawing/2014/main" id="{F4891F4C-FF8E-1F7E-17AF-E0B07625E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08" y="2670799"/>
            <a:ext cx="2043405" cy="201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57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1" r="4071"/>
          <a:stretch/>
        </p:blipFill>
        <p:spPr>
          <a:xfrm>
            <a:off x="6089445" y="1397680"/>
            <a:ext cx="496870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production media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3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63934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71924" y="1926397"/>
            <a:ext cx="68309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Public Relations: </a:t>
            </a:r>
            <a:r>
              <a:rPr lang="en-GB" sz="28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What Is PR?</a:t>
            </a:r>
            <a:endParaRPr lang="en-US" sz="28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Copywriting, Editing and Other Essentials.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 Light" panose="020B0300000101010101" pitchFamily="34" charset="-127"/>
              <a:cs typeface="Microsoft GothicNeo Light" panose="020B0300000101010101" pitchFamily="34" charset="-127"/>
            </a:endParaRPr>
          </a:p>
          <a:p>
            <a:pPr lvl="0" algn="l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Risk and Crisis Management.</a:t>
            </a:r>
          </a:p>
          <a:p>
            <a:pPr lvl="0" algn="l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Convergence and SMIs.</a:t>
            </a:r>
          </a:p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Who Are SMIs?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2" descr="To do list - Free files and folders icons">
            <a:extLst>
              <a:ext uri="{FF2B5EF4-FFF2-40B4-BE49-F238E27FC236}">
                <a16:creationId xmlns:a16="http://schemas.microsoft.com/office/drawing/2014/main" id="{0916F2DC-C755-A0C5-B52D-D325B89F4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139" y="2755472"/>
            <a:ext cx="2096277" cy="194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34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" b="1616"/>
          <a:stretch/>
        </p:blipFill>
        <p:spPr>
          <a:xfrm>
            <a:off x="6089445" y="1397680"/>
            <a:ext cx="496870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production media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36087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71924" y="2201696"/>
            <a:ext cx="6830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Is </a:t>
            </a:r>
            <a:r>
              <a:rPr lang="en-U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Freelancing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Understanding </a:t>
            </a:r>
            <a:r>
              <a:rPr lang="en-GB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Benefits and Drawbacks of Being a Freelancer.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Types of </a:t>
            </a:r>
            <a:r>
              <a:rPr lang="en-GB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Freelancers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2" descr="Premium Vector | Team working on checklist background">
            <a:extLst>
              <a:ext uri="{FF2B5EF4-FFF2-40B4-BE49-F238E27FC236}">
                <a16:creationId xmlns:a16="http://schemas.microsoft.com/office/drawing/2014/main" id="{21631F05-7310-9970-BF5E-77A5965538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7188" r="4138" b="7478"/>
          <a:stretch/>
        </p:blipFill>
        <p:spPr bwMode="auto">
          <a:xfrm>
            <a:off x="7763069" y="2435290"/>
            <a:ext cx="2472613" cy="273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99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5" b="6475"/>
          <a:stretch/>
        </p:blipFill>
        <p:spPr>
          <a:xfrm>
            <a:off x="6089445" y="1397680"/>
            <a:ext cx="495559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production media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24519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20" b="14620"/>
          <a:stretch/>
        </p:blipFill>
        <p:spPr>
          <a:xfrm>
            <a:off x="6089445" y="1397680"/>
            <a:ext cx="495559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Digital Content: production media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23352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62593" y="1819140"/>
            <a:ext cx="61590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Podcasting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Are </a:t>
            </a:r>
            <a:r>
              <a:rPr lang="en-US" sz="2400" b="1" dirty="0">
                <a:solidFill>
                  <a:srgbClr val="542E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Podcasts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Types of </a:t>
            </a:r>
            <a:r>
              <a:rPr lang="en-GB" sz="2400" b="1" dirty="0">
                <a:solidFill>
                  <a:srgbClr val="542E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Podcasts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Why </a:t>
            </a:r>
            <a:r>
              <a:rPr lang="en-GB" sz="2400" b="1" dirty="0">
                <a:solidFill>
                  <a:srgbClr val="542E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Podcasts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 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GB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Vlogging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</a:t>
            </a:r>
            <a:r>
              <a:rPr lang="en-GB" sz="2400" b="1" dirty="0">
                <a:solidFill>
                  <a:srgbClr val="542E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Vlogs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: Definition and a Brief History.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Why Vlogging?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Who Are the Vloggers?</a:t>
            </a:r>
          </a:p>
          <a:p>
            <a:pPr lvl="0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</a:t>
            </a:r>
          </a:p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2" descr="Checklist Vector Icon Check Mark Icon Stock Vector (Royalty Free) 776817508  | Shutterstock">
            <a:extLst>
              <a:ext uri="{FF2B5EF4-FFF2-40B4-BE49-F238E27FC236}">
                <a16:creationId xmlns:a16="http://schemas.microsoft.com/office/drawing/2014/main" id="{AC9480A6-443F-4485-2D5F-5BDC4F7D22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06"/>
          <a:stretch/>
        </p:blipFill>
        <p:spPr bwMode="auto">
          <a:xfrm>
            <a:off x="7716528" y="2419224"/>
            <a:ext cx="2476500" cy="249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18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2" b="12882"/>
          <a:stretch/>
        </p:blipFill>
        <p:spPr>
          <a:xfrm>
            <a:off x="6089445" y="1397680"/>
            <a:ext cx="4955591" cy="2704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08921" y="2669158"/>
            <a:ext cx="4236104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Audiences and Target Audiences</a:t>
            </a:r>
            <a:endParaRPr lang="en-US" sz="4400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81586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27910" y="2220361"/>
            <a:ext cx="61590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Audiences and Target Audiences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Key Concepts of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Research.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Trends in an Era of Media Convergence.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Identifying and Reaching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Target Audience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Audience Analytics.</a:t>
            </a:r>
          </a:p>
          <a:p>
            <a:pPr lvl="0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Article writing Images and Stock Photos. 22,548 Article writing photography  and royalty free pictures available to download from thousands of stock  photo providers.">
            <a:extLst>
              <a:ext uri="{FF2B5EF4-FFF2-40B4-BE49-F238E27FC236}">
                <a16:creationId xmlns:a16="http://schemas.microsoft.com/office/drawing/2014/main" id="{10EA2E3C-C07D-53E4-B575-2BB6D612B1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9"/>
          <a:stretch/>
        </p:blipFill>
        <p:spPr bwMode="auto">
          <a:xfrm>
            <a:off x="7875037" y="2408748"/>
            <a:ext cx="2209800" cy="227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38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97" b="22497"/>
          <a:stretch/>
        </p:blipFill>
        <p:spPr>
          <a:xfrm>
            <a:off x="6089445" y="1428065"/>
            <a:ext cx="4955591" cy="267415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78287" y="2669158"/>
            <a:ext cx="4553512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in Content Production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04056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27910" y="2220361"/>
            <a:ext cx="61590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Which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Platform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Should 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Producer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Use? When? Why?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Monitoring/Listening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Strategy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Article writing Images and Stock Photos. 22,548 Article writing photography  and royalty free pictures available to download from thousands of stock  photo providers.">
            <a:extLst>
              <a:ext uri="{FF2B5EF4-FFF2-40B4-BE49-F238E27FC236}">
                <a16:creationId xmlns:a16="http://schemas.microsoft.com/office/drawing/2014/main" id="{10EA2E3C-C07D-53E4-B575-2BB6D612B1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9"/>
          <a:stretch/>
        </p:blipFill>
        <p:spPr bwMode="auto">
          <a:xfrm>
            <a:off x="7875037" y="2408748"/>
            <a:ext cx="2209800" cy="227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93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7" b="6217"/>
          <a:stretch/>
        </p:blipFill>
        <p:spPr>
          <a:xfrm>
            <a:off x="6089445" y="1428065"/>
            <a:ext cx="4955591" cy="267415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78287" y="2669158"/>
            <a:ext cx="4553512" cy="1647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44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in Content Production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8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794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71923" y="2041989"/>
            <a:ext cx="69988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From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direct contact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to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distributed media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A more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participatory media environment 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for many.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Why Are You on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Sorting Out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Fact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from </a:t>
            </a:r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Fiction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How to Set Up Twitter Lists and Regain Some Sanity | WIRED">
            <a:extLst>
              <a:ext uri="{FF2B5EF4-FFF2-40B4-BE49-F238E27FC236}">
                <a16:creationId xmlns:a16="http://schemas.microsoft.com/office/drawing/2014/main" id="{F5BCDC00-663A-3B8D-26D2-A65373D80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661" y="3484727"/>
            <a:ext cx="1905384" cy="1753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8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2" b="12902"/>
          <a:stretch/>
        </p:blipFill>
        <p:spPr>
          <a:xfrm>
            <a:off x="6089445" y="1428065"/>
            <a:ext cx="4955591" cy="267415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15611" y="2575847"/>
            <a:ext cx="4553512" cy="2029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36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Online Community Management</a:t>
            </a:r>
          </a:p>
          <a:p>
            <a:pPr algn="ctr">
              <a:lnSpc>
                <a:spcPct val="120000"/>
              </a:lnSpc>
            </a:pPr>
            <a:r>
              <a:rPr lang="en-GB" sz="36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Content Moderation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9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4258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496583"/>
            <a:ext cx="12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99917" y="2116645"/>
            <a:ext cx="6485668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Online Community Management</a:t>
            </a:r>
            <a:r>
              <a:rPr lang="en-US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What Are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Online Communities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?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Online Community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Managers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Who’s </a:t>
            </a:r>
            <a:r>
              <a:rPr lang="en-GB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Who </a:t>
            </a:r>
            <a:r>
              <a:rPr lang="en-GB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in the Online Community?</a:t>
            </a:r>
          </a:p>
          <a:p>
            <a:pPr lvl="0"/>
            <a:r>
              <a:rPr lang="en-US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7" name="Picture 2" descr="575,000+ List Stock Photos, Pictures &amp; Royalty-Free Images - iStock | List  infographic, Checklist, List icon">
            <a:extLst>
              <a:ext uri="{FF2B5EF4-FFF2-40B4-BE49-F238E27FC236}">
                <a16:creationId xmlns:a16="http://schemas.microsoft.com/office/drawing/2014/main" id="{998951D6-183C-E1A3-0B40-D1F82A661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613" y="2944259"/>
            <a:ext cx="2040683" cy="182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04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" b="2033"/>
          <a:stretch/>
        </p:blipFill>
        <p:spPr>
          <a:xfrm>
            <a:off x="6089445" y="1428065"/>
            <a:ext cx="4955591" cy="267415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15611" y="2575847"/>
            <a:ext cx="4553512" cy="2029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36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Online Community Management</a:t>
            </a:r>
          </a:p>
          <a:p>
            <a:pPr algn="ctr">
              <a:lnSpc>
                <a:spcPct val="120000"/>
              </a:lnSpc>
            </a:pPr>
            <a:r>
              <a:rPr lang="en-GB" sz="3600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Content Moderation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16457" y="4080568"/>
            <a:ext cx="4955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Lecture 10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70584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38060" y="696638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04790" y="571231"/>
            <a:ext cx="14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55903" y="2032666"/>
            <a:ext cx="64856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Moderation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Content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Moderators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Content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Producers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Responding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to Hostility, Misinformation and Disinformation.</a:t>
            </a: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Resources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for Community Managers and Content Moderators.</a:t>
            </a:r>
          </a:p>
          <a:p>
            <a:pPr lvl="0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Download Check List Paper Checklist Royalty-Free Vector Graphic - Pixabay">
            <a:extLst>
              <a:ext uri="{FF2B5EF4-FFF2-40B4-BE49-F238E27FC236}">
                <a16:creationId xmlns:a16="http://schemas.microsoft.com/office/drawing/2014/main" id="{47D58750-9304-D497-E496-C08E04929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864" y="2957809"/>
            <a:ext cx="1825529" cy="174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43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5407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Content </a:t>
            </a:r>
          </a:p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852F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Revision Lecture</a:t>
            </a:r>
            <a:endParaRPr lang="en-US" sz="2800" dirty="0">
              <a:solidFill>
                <a:srgbClr val="852F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823650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Prepared by:</a:t>
            </a:r>
          </a:p>
          <a:p>
            <a:r>
              <a:rPr lang="en-GB" sz="2800" dirty="0" err="1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Dr.</a:t>
            </a:r>
            <a:r>
              <a:rPr lang="en-GB" sz="2800" dirty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Sherihan Mohamed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72C86A-D2FF-3A8F-FECC-3EDE61C232F3}"/>
              </a:ext>
            </a:extLst>
          </p:cNvPr>
          <p:cNvSpPr txBox="1"/>
          <p:nvPr/>
        </p:nvSpPr>
        <p:spPr>
          <a:xfrm>
            <a:off x="6370224" y="4802552"/>
            <a:ext cx="1502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AC7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DGM 733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525</Words>
  <Application>Microsoft Office PowerPoint</Application>
  <PresentationFormat>Widescreen</PresentationFormat>
  <Paragraphs>126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Microsoft GothicNeo</vt:lpstr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2023-08-27T07:16:12Z</dcterms:created>
  <dcterms:modified xsi:type="dcterms:W3CDTF">2023-08-27T07:27:49Z</dcterms:modified>
</cp:coreProperties>
</file>