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03" r:id="rId2"/>
    <p:sldId id="271" r:id="rId3"/>
    <p:sldId id="313" r:id="rId4"/>
    <p:sldId id="350" r:id="rId5"/>
    <p:sldId id="352" r:id="rId6"/>
    <p:sldId id="351" r:id="rId7"/>
    <p:sldId id="387" r:id="rId8"/>
    <p:sldId id="388" r:id="rId9"/>
    <p:sldId id="389" r:id="rId10"/>
    <p:sldId id="390" r:id="rId11"/>
    <p:sldId id="391" r:id="rId12"/>
    <p:sldId id="392" r:id="rId13"/>
    <p:sldId id="393" r:id="rId14"/>
    <p:sldId id="394" r:id="rId15"/>
    <p:sldId id="395" r:id="rId16"/>
    <p:sldId id="396" r:id="rId17"/>
    <p:sldId id="397" r:id="rId18"/>
    <p:sldId id="419" r:id="rId19"/>
    <p:sldId id="399" r:id="rId20"/>
    <p:sldId id="400" r:id="rId21"/>
    <p:sldId id="401" r:id="rId22"/>
    <p:sldId id="420" r:id="rId23"/>
    <p:sldId id="402" r:id="rId24"/>
    <p:sldId id="403" r:id="rId25"/>
    <p:sldId id="421" r:id="rId26"/>
    <p:sldId id="422" r:id="rId27"/>
    <p:sldId id="423" r:id="rId28"/>
    <p:sldId id="424" r:id="rId29"/>
    <p:sldId id="425" r:id="rId30"/>
    <p:sldId id="426" r:id="rId31"/>
    <p:sldId id="427" r:id="rId32"/>
    <p:sldId id="428" r:id="rId33"/>
    <p:sldId id="429" r:id="rId34"/>
    <p:sldId id="430" r:id="rId35"/>
    <p:sldId id="431" r:id="rId36"/>
    <p:sldId id="432" r:id="rId37"/>
    <p:sldId id="433" r:id="rId38"/>
    <p:sldId id="435" r:id="rId39"/>
    <p:sldId id="436" r:id="rId40"/>
    <p:sldId id="437" r:id="rId41"/>
    <p:sldId id="438" r:id="rId42"/>
    <p:sldId id="439" r:id="rId43"/>
    <p:sldId id="440" r:id="rId44"/>
    <p:sldId id="386" r:id="rId45"/>
    <p:sldId id="441"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52"/>
            <p14:sldId id="351"/>
            <p14:sldId id="387"/>
            <p14:sldId id="388"/>
            <p14:sldId id="389"/>
            <p14:sldId id="390"/>
            <p14:sldId id="391"/>
            <p14:sldId id="392"/>
            <p14:sldId id="393"/>
            <p14:sldId id="394"/>
            <p14:sldId id="395"/>
            <p14:sldId id="396"/>
            <p14:sldId id="397"/>
            <p14:sldId id="419"/>
            <p14:sldId id="399"/>
            <p14:sldId id="400"/>
            <p14:sldId id="401"/>
            <p14:sldId id="420"/>
            <p14:sldId id="402"/>
            <p14:sldId id="403"/>
            <p14:sldId id="421"/>
            <p14:sldId id="422"/>
            <p14:sldId id="423"/>
            <p14:sldId id="424"/>
            <p14:sldId id="425"/>
            <p14:sldId id="426"/>
            <p14:sldId id="427"/>
            <p14:sldId id="428"/>
            <p14:sldId id="429"/>
            <p14:sldId id="430"/>
            <p14:sldId id="431"/>
            <p14:sldId id="432"/>
            <p14:sldId id="433"/>
            <p14:sldId id="435"/>
            <p14:sldId id="436"/>
            <p14:sldId id="437"/>
            <p14:sldId id="438"/>
            <p14:sldId id="439"/>
            <p14:sldId id="440"/>
            <p14:sldId id="386"/>
            <p14:sldId id="441"/>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4E4"/>
    <a:srgbClr val="3034D8"/>
    <a:srgbClr val="3164D7"/>
    <a:srgbClr val="3851D0"/>
    <a:srgbClr val="2E36DA"/>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1129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81533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124"/>
    </mc:Choice>
    <mc:Fallback xmlns="">
      <p:transition spd="slow" advTm="1512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96000" y="1259391"/>
            <a:ext cx="3709765" cy="707886"/>
          </a:xfrm>
          <a:prstGeom prst="rect">
            <a:avLst/>
          </a:prstGeom>
          <a:noFill/>
        </p:spPr>
        <p:txBody>
          <a:bodyPr wrap="square" rtlCol="0">
            <a:spAutoFit/>
          </a:bodyPr>
          <a:lstStyle/>
          <a:p>
            <a:pPr algn="ctr" rtl="1"/>
            <a:r>
              <a:rPr lang="ar-EG" sz="2000" b="1" dirty="0">
                <a:solidFill>
                  <a:srgbClr val="00B0F0"/>
                </a:solidFill>
                <a:latin typeface="Times New Roman" panose="02020603050405020304" pitchFamily="18" charset="0"/>
                <a:cs typeface="Times New Roman" panose="02020603050405020304" pitchFamily="18" charset="0"/>
              </a:rPr>
              <a:t>نماذج إعلانية تهتم بالتأثير على </a:t>
            </a:r>
            <a:r>
              <a:rPr lang="ar-EG" sz="2000" b="1" dirty="0" smtClean="0">
                <a:solidFill>
                  <a:srgbClr val="00B0F0"/>
                </a:solidFill>
                <a:latin typeface="Times New Roman" panose="02020603050405020304" pitchFamily="18" charset="0"/>
                <a:cs typeface="Times New Roman" panose="02020603050405020304" pitchFamily="18" charset="0"/>
              </a:rPr>
              <a:t>المستهلك</a:t>
            </a:r>
          </a:p>
          <a:p>
            <a:pPr algn="ctr" rtl="1"/>
            <a:r>
              <a:rPr lang="en-US" sz="2000" b="1" dirty="0" smtClean="0">
                <a:solidFill>
                  <a:srgbClr val="00B0F0"/>
                </a:solidFill>
                <a:latin typeface="Times New Roman" panose="02020603050405020304" pitchFamily="18" charset="0"/>
                <a:cs typeface="Times New Roman" panose="02020603050405020304" pitchFamily="18" charset="0"/>
              </a:rPr>
              <a:t>DAGMAR </a:t>
            </a:r>
            <a:r>
              <a:rPr lang="ar-EG" sz="2000" b="1" dirty="0">
                <a:solidFill>
                  <a:srgbClr val="00B0F0"/>
                </a:solidFill>
                <a:latin typeface="Times New Roman" panose="02020603050405020304" pitchFamily="18" charset="0"/>
                <a:cs typeface="Times New Roman" panose="02020603050405020304" pitchFamily="18" charset="0"/>
              </a:rPr>
              <a:t> </a:t>
            </a:r>
            <a:r>
              <a:rPr lang="ar-EG" sz="2000" b="1" dirty="0" smtClean="0">
                <a:solidFill>
                  <a:srgbClr val="00B0F0"/>
                </a:solidFill>
                <a:latin typeface="Times New Roman" panose="02020603050405020304" pitchFamily="18" charset="0"/>
                <a:cs typeface="Times New Roman" panose="02020603050405020304" pitchFamily="18" charset="0"/>
              </a:rPr>
              <a:t>- نموذج السلم الإعلاني </a:t>
            </a:r>
            <a:endParaRPr lang="ar-EG" sz="20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5828"/>
    </mc:Choice>
    <mc:Fallback xmlns="">
      <p:transition spd="slow" advTm="158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2323527"/>
            <a:ext cx="8417320" cy="373031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نموذج </a:t>
            </a:r>
            <a:r>
              <a:rPr lang="en-US" sz="2000" b="1" spc="50" dirty="0" smtClean="0">
                <a:latin typeface="Times New Roman" pitchFamily="18" charset="0"/>
                <a:cs typeface="Times New Roman" pitchFamily="18" charset="0"/>
              </a:rPr>
              <a:t>DAGMAR </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2000" b="1" spc="50" dirty="0" smtClean="0">
                <a:latin typeface="Tajawal ExtraBold" panose="00000800000000000000" pitchFamily="2" charset="-78"/>
                <a:cs typeface="+mj-cs"/>
              </a:rPr>
              <a:t>مراحل نموذج </a:t>
            </a:r>
            <a:r>
              <a:rPr lang="en-US" sz="2000" b="1" spc="50" dirty="0" smtClean="0">
                <a:latin typeface="Times New Roman" pitchFamily="18" charset="0"/>
                <a:cs typeface="Times New Roman" pitchFamily="18" charset="0"/>
              </a:rPr>
              <a:t>DAGMAR</a:t>
            </a:r>
            <a:r>
              <a:rPr lang="ar-EG" sz="2000" b="1" spc="50" dirty="0" smtClean="0">
                <a:latin typeface="Times New Roman" pitchFamily="18" charset="0"/>
                <a:cs typeface="Times New Roman" pitchFamily="18" charset="0"/>
              </a:rPr>
              <a:t>.</a:t>
            </a:r>
          </a:p>
          <a:p>
            <a:pPr marL="1030288" indent="-293688" algn="just" rtl="1">
              <a:lnSpc>
                <a:spcPct val="150000"/>
              </a:lnSpc>
              <a:buSzPct val="180000"/>
              <a:buFont typeface="Arial" pitchFamily="34" charset="0"/>
              <a:buChar char="•"/>
            </a:pPr>
            <a:r>
              <a:rPr lang="ar-EG" sz="2000" b="1" spc="50" dirty="0" smtClean="0">
                <a:latin typeface="Tajawal ExtraBold" panose="00000800000000000000" pitchFamily="2" charset="-78"/>
                <a:cs typeface="+mj-cs"/>
              </a:rPr>
              <a:t>خصائص </a:t>
            </a:r>
            <a:r>
              <a:rPr lang="ar-EG" sz="2000" b="1" spc="50" dirty="0">
                <a:latin typeface="Tajawal ExtraBold" panose="00000800000000000000" pitchFamily="2" charset="-78"/>
                <a:cs typeface="+mj-cs"/>
              </a:rPr>
              <a:t>نموذج </a:t>
            </a:r>
            <a:r>
              <a:rPr lang="en-US" sz="2000" b="1" spc="50" dirty="0" smtClean="0">
                <a:latin typeface="Times New Roman" pitchFamily="18" charset="0"/>
                <a:cs typeface="Times New Roman" pitchFamily="18" charset="0"/>
              </a:rPr>
              <a:t>DAGMAR</a:t>
            </a:r>
            <a:r>
              <a:rPr lang="ar-EG" sz="2000" b="1" spc="50" dirty="0" smtClean="0">
                <a:latin typeface="Times New Roman" pitchFamily="18" charset="0"/>
                <a:cs typeface="Times New Roman" pitchFamily="18" charset="0"/>
              </a:rPr>
              <a:t>.</a:t>
            </a:r>
            <a:r>
              <a:rPr lang="en-US" sz="2000" b="1" spc="50" dirty="0" smtClean="0">
                <a:latin typeface="Times New Roman" pitchFamily="18" charset="0"/>
                <a:cs typeface="Times New Roman" pitchFamily="18" charset="0"/>
              </a:rPr>
              <a:t> </a:t>
            </a:r>
            <a:endParaRPr lang="en-US" sz="2000" b="1" spc="50" dirty="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2000" b="1" spc="50" dirty="0">
                <a:latin typeface="Times New Roman" pitchFamily="18" charset="0"/>
                <a:cs typeface="Times New Roman" pitchFamily="18" charset="0"/>
              </a:rPr>
              <a:t>الانتقادات الموجهه لنموذج </a:t>
            </a:r>
            <a:r>
              <a:rPr lang="en-US" sz="2000" b="1" spc="50" dirty="0" smtClean="0">
                <a:latin typeface="Times New Roman" pitchFamily="18" charset="0"/>
                <a:cs typeface="Times New Roman" pitchFamily="18" charset="0"/>
              </a:rPr>
              <a:t>DAGMAR</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algn="just" rtl="1">
              <a:lnSpc>
                <a:spcPct val="150000"/>
              </a:lnSpc>
              <a:buSzPct val="180000"/>
            </a:pPr>
            <a:r>
              <a:rPr lang="ar-EG" sz="2000" b="1" spc="50" dirty="0" smtClean="0">
                <a:latin typeface="Tajawal ExtraBold" panose="00000800000000000000" pitchFamily="2" charset="-78"/>
                <a:cs typeface="+mj-cs"/>
              </a:rPr>
              <a:t>3. نموذج السلم الإعلاني.</a:t>
            </a:r>
          </a:p>
          <a:p>
            <a:pPr marL="1027113" indent="-285750" algn="just" rtl="1">
              <a:lnSpc>
                <a:spcPct val="150000"/>
              </a:lnSpc>
              <a:buSzPct val="180000"/>
              <a:buFont typeface="Arial" pitchFamily="34" charset="0"/>
              <a:buChar char="•"/>
            </a:pPr>
            <a:r>
              <a:rPr lang="ar-EG" sz="2000" b="1" spc="50" dirty="0" smtClean="0">
                <a:latin typeface="Tajawal ExtraBold" panose="00000800000000000000" pitchFamily="2" charset="-78"/>
                <a:cs typeface="+mj-cs"/>
              </a:rPr>
              <a:t>مراحل نموذج السلم الإعلاني.</a:t>
            </a:r>
          </a:p>
          <a:p>
            <a:pPr algn="just" rtl="1">
              <a:lnSpc>
                <a:spcPct val="150000"/>
              </a:lnSpc>
              <a:buSzPct val="180000"/>
            </a:pPr>
            <a:r>
              <a:rPr lang="ar-EG" sz="2000" b="1" spc="50" dirty="0" smtClean="0">
                <a:latin typeface="Tajawal ExtraBold" panose="00000800000000000000" pitchFamily="2" charset="-78"/>
                <a:cs typeface="+mj-cs"/>
              </a:rPr>
              <a:t>4. الخاتمة </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8182"/>
    </mc:Choice>
    <mc:Fallback xmlns="">
      <p:transition spd="slow" advTm="4818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80873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smtClean="0">
                <a:latin typeface="Tajawal ExtraBold" panose="00000800000000000000" pitchFamily="2" charset="-78"/>
                <a:cs typeface="+mj-cs"/>
              </a:rPr>
              <a:t>يُعد نموذج </a:t>
            </a:r>
            <a:r>
              <a:rPr lang="en-US" sz="2100" dirty="0" smtClean="0">
                <a:latin typeface="Times New Roman" pitchFamily="18" charset="0"/>
                <a:cs typeface="Times New Roman" pitchFamily="18" charset="0"/>
              </a:rPr>
              <a:t>DAGMAR</a:t>
            </a:r>
            <a:r>
              <a:rPr lang="ar-EG" sz="2100" dirty="0" smtClean="0">
                <a:latin typeface="Tajawal ExtraBold" panose="00000800000000000000" pitchFamily="2" charset="-78"/>
                <a:cs typeface="+mj-cs"/>
              </a:rPr>
              <a:t> هو من أهم النماذج الإعلانية التي تهتم بدراسة سلوك المستهلك والتأثير عليه. لذلك يُعد نموذج </a:t>
            </a:r>
            <a:r>
              <a:rPr lang="en-US" sz="2100" dirty="0" smtClean="0">
                <a:latin typeface="Times New Roman" pitchFamily="18" charset="0"/>
                <a:cs typeface="+mj-cs"/>
              </a:rPr>
              <a:t>DAGMAR</a:t>
            </a:r>
            <a:r>
              <a:rPr lang="ar-EG" sz="2100" dirty="0" smtClean="0">
                <a:latin typeface="Tajawal ExtraBold" panose="00000800000000000000" pitchFamily="2" charset="-78"/>
                <a:cs typeface="+mj-cs"/>
              </a:rPr>
              <a:t>هو </a:t>
            </a:r>
            <a:r>
              <a:rPr lang="ar-EG" sz="2100" dirty="0">
                <a:latin typeface="Tajawal ExtraBold" panose="00000800000000000000" pitchFamily="2" charset="-78"/>
                <a:cs typeface="+mj-cs"/>
              </a:rPr>
              <a:t>اختصار لجملة "</a:t>
            </a:r>
            <a:r>
              <a:rPr lang="en-US" sz="2100" dirty="0">
                <a:latin typeface="Times New Roman" pitchFamily="18" charset="0"/>
                <a:cs typeface="+mj-cs"/>
              </a:rPr>
              <a:t>Defining Advertising Goals for </a:t>
            </a:r>
            <a:r>
              <a:rPr lang="en-US" sz="2100" dirty="0" smtClean="0">
                <a:latin typeface="Times New Roman" pitchFamily="18" charset="0"/>
                <a:cs typeface="+mj-cs"/>
              </a:rPr>
              <a:t>Measured Advertising Results«</a:t>
            </a:r>
            <a:r>
              <a:rPr lang="ar-EG" sz="2100" dirty="0" smtClean="0">
                <a:latin typeface="Times New Roman" pitchFamily="18" charset="0"/>
                <a:cs typeface="+mj-cs"/>
              </a:rPr>
              <a:t> </a:t>
            </a:r>
            <a:r>
              <a:rPr lang="ar-EG" sz="2100" dirty="0" smtClean="0">
                <a:latin typeface="Tajawal ExtraBold" panose="00000800000000000000" pitchFamily="2" charset="-78"/>
                <a:cs typeface="+mj-cs"/>
              </a:rPr>
              <a:t>أو تحديد </a:t>
            </a:r>
            <a:r>
              <a:rPr lang="ar-EG" sz="2100" dirty="0">
                <a:latin typeface="Tajawal ExtraBold" panose="00000800000000000000" pitchFamily="2" charset="-78"/>
                <a:cs typeface="+mj-cs"/>
              </a:rPr>
              <a:t>أهداف الإعلان لتحقيق نتائج قابلة للقياس، </a:t>
            </a:r>
            <a:r>
              <a:rPr lang="ar-EG" sz="2100" dirty="0" smtClean="0">
                <a:latin typeface="Tajawal ExtraBold" panose="00000800000000000000" pitchFamily="2" charset="-78"/>
                <a:cs typeface="+mj-cs"/>
              </a:rPr>
              <a:t>حيث يعتمد نموذج</a:t>
            </a:r>
            <a:r>
              <a:rPr lang="en-US" sz="2100" dirty="0" smtClean="0">
                <a:latin typeface="Times New Roman" pitchFamily="18" charset="0"/>
                <a:cs typeface="+mj-cs"/>
              </a:rPr>
              <a:t>DAGMAR</a:t>
            </a:r>
            <a:r>
              <a:rPr lang="en-US" sz="2100" dirty="0" smtClean="0">
                <a:latin typeface="Tajawal ExtraBold" panose="00000800000000000000" pitchFamily="2" charset="-78"/>
                <a:cs typeface="+mj-cs"/>
              </a:rPr>
              <a:t> </a:t>
            </a:r>
            <a:r>
              <a:rPr lang="ar-EG" sz="2100" dirty="0">
                <a:latin typeface="Tajawal ExtraBold" panose="00000800000000000000" pitchFamily="2" charset="-78"/>
                <a:cs typeface="+mj-cs"/>
              </a:rPr>
              <a:t>على فرضية أن الهدف الرئيسي للإعلان هو تغيير معرفة ومفهوم المستهلك حول المنتج أو العلامة التجارية. </a:t>
            </a:r>
            <a:endParaRPr lang="ar-EG" sz="2100" dirty="0" smtClean="0">
              <a:latin typeface="Tajawal ExtraBold" panose="00000800000000000000" pitchFamily="2" charset="-78"/>
              <a:cs typeface="+mj-cs"/>
            </a:endParaRPr>
          </a:p>
          <a:p>
            <a:pPr marL="342900" lvl="0" indent="-342900" algn="just" rtl="1">
              <a:lnSpc>
                <a:spcPct val="150000"/>
              </a:lnSpc>
              <a:buFont typeface="Arial" pitchFamily="34" charset="0"/>
              <a:buChar char="•"/>
            </a:pPr>
            <a:r>
              <a:rPr lang="ar-EG" sz="2100" dirty="0" smtClean="0">
                <a:latin typeface="Tajawal ExtraBold" panose="00000800000000000000" pitchFamily="2" charset="-78"/>
                <a:cs typeface="+mj-cs"/>
              </a:rPr>
              <a:t>بالإضافة إلى نموذج السلم الإعلاني الذى يهدف إلى </a:t>
            </a:r>
            <a:r>
              <a:rPr lang="ar-EG" sz="2100" dirty="0">
                <a:latin typeface="Tajawal ExtraBold" panose="00000800000000000000" pitchFamily="2" charset="-78"/>
                <a:cs typeface="+mj-cs"/>
              </a:rPr>
              <a:t>تحقيق الهدف النهائي للإعلان وهو تحويل </a:t>
            </a:r>
            <a:r>
              <a:rPr lang="ar-EG" sz="2100" dirty="0" smtClean="0">
                <a:latin typeface="Times New Roman" pitchFamily="18" charset="0"/>
                <a:cs typeface="Times New Roman" pitchFamily="18" charset="0"/>
              </a:rPr>
              <a:t>سلوك </a:t>
            </a:r>
            <a:r>
              <a:rPr lang="ar-EG" sz="2100" dirty="0" smtClean="0">
                <a:latin typeface="Tajawal ExtraBold" panose="00000800000000000000" pitchFamily="2" charset="-78"/>
                <a:cs typeface="+mj-cs"/>
              </a:rPr>
              <a:t>المستهلكين </a:t>
            </a:r>
            <a:r>
              <a:rPr lang="ar-EG" sz="2100" dirty="0">
                <a:latin typeface="Tajawal ExtraBold" panose="00000800000000000000" pitchFamily="2" charset="-78"/>
                <a:cs typeface="+mj-cs"/>
              </a:rPr>
              <a:t>إلى مشترين </a:t>
            </a:r>
            <a:r>
              <a:rPr lang="ar-EG" sz="2100" dirty="0" smtClean="0">
                <a:latin typeface="Tajawal ExtraBold" panose="00000800000000000000" pitchFamily="2" charset="-78"/>
                <a:cs typeface="+mj-cs"/>
              </a:rPr>
              <a:t>والتحفيز </a:t>
            </a:r>
            <a:r>
              <a:rPr lang="ar-EG" sz="2100" dirty="0">
                <a:latin typeface="Tajawal ExtraBold" panose="00000800000000000000" pitchFamily="2" charset="-78"/>
                <a:cs typeface="+mj-cs"/>
              </a:rPr>
              <a:t>لإجراء عملية الشراء.</a:t>
            </a:r>
            <a:endParaRPr lang="en-US" sz="2100" dirty="0">
              <a:latin typeface="Tajawal ExtraBold" panose="00000800000000000000" pitchFamily="2" charset="-78"/>
              <a:cs typeface="+mj-cs"/>
            </a:endParaRPr>
          </a:p>
          <a:p>
            <a:pPr lvl="0"/>
            <a:endParaRPr lang="en-US" sz="2100" dirty="0">
              <a:latin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148582"/>
    </mc:Choice>
    <mc:Fallback xmlns="">
      <p:transition spd="slow" advTm="14858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494159" y="1104473"/>
            <a:ext cx="2089226" cy="461665"/>
          </a:xfrm>
          <a:prstGeom prst="rect">
            <a:avLst/>
          </a:prstGeom>
          <a:noFill/>
        </p:spPr>
        <p:txBody>
          <a:bodyPr wrap="none" rtlCol="0">
            <a:spAutoFit/>
          </a:bodyPr>
          <a:lstStyle/>
          <a:p>
            <a:pPr lvl="0" algn="ctr" rtl="1"/>
            <a:r>
              <a:rPr lang="ar-EG" sz="2400" b="1" dirty="0">
                <a:solidFill>
                  <a:srgbClr val="00B0F0"/>
                </a:solidFill>
                <a:cs typeface="+mj-cs"/>
              </a:rPr>
              <a:t>نموذج </a:t>
            </a:r>
            <a:r>
              <a:rPr lang="en-US" sz="2400" b="1" dirty="0" smtClean="0">
                <a:solidFill>
                  <a:srgbClr val="00B0F0"/>
                </a:solidFill>
                <a:cs typeface="+mj-cs"/>
              </a:rPr>
              <a:t>DAGMAR</a:t>
            </a:r>
            <a:endParaRPr lang="ar-EG" sz="2400" b="1" dirty="0">
              <a:solidFill>
                <a:srgbClr val="00B0F0"/>
              </a:solidFill>
              <a:cs typeface="+mj-cs"/>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10059"/>
    </mc:Choice>
    <mc:Fallback xmlns="">
      <p:transition spd="slow" advTm="100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8442" y="1412953"/>
            <a:ext cx="3745294" cy="461665"/>
          </a:xfrm>
          <a:prstGeom prst="rect">
            <a:avLst/>
          </a:prstGeom>
          <a:noFill/>
        </p:spPr>
        <p:txBody>
          <a:bodyPr wrap="square" rtlCol="0">
            <a:spAutoFit/>
          </a:bodyPr>
          <a:lstStyle/>
          <a:p>
            <a:pPr lvl="0" algn="ctr" rtl="1"/>
            <a:r>
              <a:rPr lang="ar-EG" sz="2400" b="1" dirty="0">
                <a:solidFill>
                  <a:srgbClr val="00B0F0"/>
                </a:solidFill>
                <a:cs typeface="Times New Roman"/>
              </a:rPr>
              <a:t>نموذج </a:t>
            </a:r>
            <a:r>
              <a:rPr lang="en-US" sz="2400" b="1" dirty="0" smtClean="0">
                <a:solidFill>
                  <a:srgbClr val="00B0F0"/>
                </a:solidFill>
              </a:rPr>
              <a:t>DAGMAR</a:t>
            </a:r>
            <a:endParaRPr lang="ar-EG" sz="2400" b="1" dirty="0">
              <a:solidFill>
                <a:srgbClr val="00B0F0"/>
              </a:solidFill>
              <a:cs typeface="Times New Roman"/>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586366"/>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نموذج </a:t>
            </a:r>
            <a:r>
              <a:rPr lang="en-US" sz="2200" b="1" u="sng" dirty="0" smtClean="0">
                <a:latin typeface="Times New Roman" pitchFamily="18" charset="0"/>
                <a:cs typeface="Times New Roman" pitchFamily="18" charset="0"/>
              </a:rPr>
              <a:t>DAGMAR</a:t>
            </a:r>
            <a:r>
              <a:rPr lang="ar-EG" sz="2200" b="1" u="sng" dirty="0" smtClean="0">
                <a:latin typeface="Times New Roman" pitchFamily="18" charset="0"/>
                <a:cs typeface="Times New Roman" pitchFamily="18" charset="0"/>
              </a:rPr>
              <a:t>:</a:t>
            </a:r>
            <a:endParaRPr lang="ar-EG" sz="2200" b="1" u="sng" dirty="0">
              <a:latin typeface="Times New Roman" pitchFamily="18" charset="0"/>
              <a:cs typeface="Times New Roman" pitchFamily="18" charset="0"/>
            </a:endParaRPr>
          </a:p>
          <a:p>
            <a:pPr lvl="0" algn="just" rtl="1">
              <a:lnSpc>
                <a:spcPct val="150000"/>
              </a:lnSpc>
            </a:pPr>
            <a:r>
              <a:rPr lang="ar-EG" sz="2100" spc="50" dirty="0">
                <a:latin typeface="Times New Roman" pitchFamily="18" charset="0"/>
                <a:cs typeface="Times New Roman" pitchFamily="18" charset="0"/>
              </a:rPr>
              <a:t>	هو نموذج تم تطويره في عام 1961 من قبل </a:t>
            </a:r>
            <a:r>
              <a:rPr lang="en-US" sz="2100" spc="50" dirty="0" err="1" smtClean="0">
                <a:latin typeface="Times New Roman" pitchFamily="18" charset="0"/>
                <a:cs typeface="Times New Roman" pitchFamily="18" charset="0"/>
              </a:rPr>
              <a:t>Kolley</a:t>
            </a:r>
            <a:r>
              <a:rPr lang="ar-EG" sz="2100" spc="50" dirty="0" smtClean="0">
                <a:latin typeface="Times New Roman" pitchFamily="18" charset="0"/>
                <a:cs typeface="Times New Roman" pitchFamily="18" charset="0"/>
              </a:rPr>
              <a:t> لقياس </a:t>
            </a:r>
            <a:r>
              <a:rPr lang="ar-EG" sz="2100" spc="50" dirty="0">
                <a:latin typeface="Times New Roman" pitchFamily="18" charset="0"/>
                <a:cs typeface="Times New Roman" pitchFamily="18" charset="0"/>
              </a:rPr>
              <a:t>فعالية حملات </a:t>
            </a:r>
            <a:r>
              <a:rPr lang="ar-EG" sz="2100" spc="50" dirty="0" smtClean="0">
                <a:latin typeface="Times New Roman" pitchFamily="18" charset="0"/>
                <a:cs typeface="Times New Roman" pitchFamily="18" charset="0"/>
              </a:rPr>
              <a:t>الإعلان </a:t>
            </a:r>
            <a:r>
              <a:rPr lang="en-US" sz="2100" spc="50" dirty="0" smtClean="0">
                <a:latin typeface="Times New Roman" pitchFamily="18" charset="0"/>
                <a:cs typeface="Times New Roman" pitchFamily="18" charset="0"/>
              </a:rPr>
              <a:t>DAGMAR</a:t>
            </a:r>
            <a:r>
              <a:rPr lang="ar-EG" sz="2100" spc="50" dirty="0" smtClean="0">
                <a:latin typeface="Times New Roman" pitchFamily="18" charset="0"/>
                <a:cs typeface="Times New Roman" pitchFamily="18" charset="0"/>
              </a:rPr>
              <a:t> وهو </a:t>
            </a:r>
            <a:r>
              <a:rPr lang="ar-EG" sz="2100" spc="50" dirty="0">
                <a:latin typeface="Times New Roman" pitchFamily="18" charset="0"/>
                <a:cs typeface="Times New Roman" pitchFamily="18" charset="0"/>
              </a:rPr>
              <a:t>اختصار لـ "</a:t>
            </a:r>
            <a:r>
              <a:rPr lang="en-US" sz="2100" spc="50" dirty="0">
                <a:latin typeface="Times New Roman" pitchFamily="18" charset="0"/>
                <a:cs typeface="Times New Roman" pitchFamily="18" charset="0"/>
              </a:rPr>
              <a:t>Defining Advertising Goals for Measured </a:t>
            </a:r>
            <a:r>
              <a:rPr lang="en-US" sz="2100" spc="50" dirty="0" smtClean="0">
                <a:latin typeface="Times New Roman" pitchFamily="18" charset="0"/>
                <a:cs typeface="Times New Roman" pitchFamily="18" charset="0"/>
              </a:rPr>
              <a:t>Advertising </a:t>
            </a:r>
            <a:r>
              <a:rPr lang="en-US" sz="2100" spc="50" dirty="0">
                <a:latin typeface="Times New Roman" pitchFamily="18" charset="0"/>
                <a:cs typeface="Times New Roman" pitchFamily="18" charset="0"/>
              </a:rPr>
              <a:t>Results" </a:t>
            </a:r>
            <a:r>
              <a:rPr lang="ar-EG" sz="2100" spc="50" dirty="0" smtClean="0">
                <a:latin typeface="Times New Roman" pitchFamily="18" charset="0"/>
                <a:cs typeface="Times New Roman" pitchFamily="18" charset="0"/>
              </a:rPr>
              <a:t> أو تحديد </a:t>
            </a:r>
            <a:r>
              <a:rPr lang="ar-EG" sz="2100" spc="50" dirty="0">
                <a:latin typeface="Times New Roman" pitchFamily="18" charset="0"/>
                <a:cs typeface="Times New Roman" pitchFamily="18" charset="0"/>
              </a:rPr>
              <a:t>أهداف الإعلان للحصول على نتائج قياسية للإعلان</a:t>
            </a:r>
            <a:r>
              <a:rPr lang="ar-EG" sz="2100" spc="50" dirty="0" smtClean="0">
                <a:latin typeface="Times New Roman" pitchFamily="18" charset="0"/>
                <a:cs typeface="Times New Roman" pitchFamily="18" charset="0"/>
              </a:rPr>
              <a:t>".حيث يوفر </a:t>
            </a:r>
            <a:r>
              <a:rPr lang="ar-EG" sz="2100" spc="50" dirty="0">
                <a:latin typeface="Times New Roman" pitchFamily="18" charset="0"/>
                <a:cs typeface="Times New Roman" pitchFamily="18" charset="0"/>
              </a:rPr>
              <a:t>نموذج </a:t>
            </a:r>
            <a:r>
              <a:rPr lang="en-US" sz="2100" spc="50" dirty="0" smtClean="0">
                <a:latin typeface="Times New Roman" pitchFamily="18" charset="0"/>
                <a:cs typeface="Times New Roman" pitchFamily="18" charset="0"/>
              </a:rPr>
              <a:t>DAGMAR </a:t>
            </a:r>
            <a:r>
              <a:rPr lang="ar-EG" sz="2100" spc="50" dirty="0" smtClean="0">
                <a:latin typeface="Times New Roman" pitchFamily="18" charset="0"/>
                <a:cs typeface="Times New Roman" pitchFamily="18" charset="0"/>
              </a:rPr>
              <a:t> إطارًا </a:t>
            </a:r>
            <a:r>
              <a:rPr lang="ar-EG" sz="2100" spc="50" dirty="0">
                <a:latin typeface="Times New Roman" pitchFamily="18" charset="0"/>
                <a:cs typeface="Times New Roman" pitchFamily="18" charset="0"/>
              </a:rPr>
              <a:t>لقياس فعالية الإعلان عن طريق تحديد أهداف قابلة للقياس.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تحديد هذه الأهداف بشكل واضح </a:t>
            </a:r>
            <a:r>
              <a:rPr lang="ar-EG" sz="2100" spc="50" dirty="0" smtClean="0">
                <a:latin typeface="Times New Roman" pitchFamily="18" charset="0"/>
                <a:cs typeface="Times New Roman" pitchFamily="18" charset="0"/>
              </a:rPr>
              <a:t>ومحدد </a:t>
            </a:r>
            <a:r>
              <a:rPr lang="ar-EG" sz="2100" spc="50" dirty="0">
                <a:latin typeface="Times New Roman" pitchFamily="18" charset="0"/>
                <a:cs typeface="Times New Roman" pitchFamily="18" charset="0"/>
              </a:rPr>
              <a:t>ويمكن قياسها بوسائل موثوقة.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123892"/>
    </mc:Choice>
    <mc:Fallback xmlns="">
      <p:transition spd="slow" advTm="12389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smtClean="0">
                <a:solidFill>
                  <a:srgbClr val="00B0F0"/>
                </a:solidFill>
                <a:cs typeface="Times New Roman"/>
              </a:rPr>
              <a:t>مراحل نموذج </a:t>
            </a:r>
            <a:r>
              <a:rPr lang="en-US" sz="2400" b="1" dirty="0" smtClean="0">
                <a:solidFill>
                  <a:srgbClr val="00B0F0"/>
                </a:solidFill>
              </a:rPr>
              <a:t>DAGMAR</a:t>
            </a:r>
            <a:endParaRPr lang="ar-EG" sz="2400" b="1" dirty="0">
              <a:solidFill>
                <a:srgbClr val="00B0F0"/>
              </a:solidFill>
              <a:cs typeface="Times New Roman"/>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39157"/>
          </a:xfrm>
          <a:prstGeom prst="rect">
            <a:avLst/>
          </a:prstGeom>
          <a:noFill/>
        </p:spPr>
        <p:txBody>
          <a:bodyPr wrap="square" rtlCol="0">
            <a:spAutoFit/>
          </a:bodyPr>
          <a:lstStyle/>
          <a:p>
            <a:pPr lvl="0" algn="just" rtl="1">
              <a:lnSpc>
                <a:spcPct val="150000"/>
              </a:lnSpc>
            </a:pPr>
            <a:r>
              <a:rPr lang="ar-EG" sz="2200" b="1" u="sng" dirty="0" smtClean="0">
                <a:latin typeface="Times New Roman" pitchFamily="18" charset="0"/>
                <a:cs typeface="Times New Roman" pitchFamily="18" charset="0"/>
              </a:rPr>
              <a:t>يتبع النموذج أربعة مراحل رئيسية:</a:t>
            </a:r>
          </a:p>
          <a:p>
            <a:pPr lvl="0" algn="just" rtl="1">
              <a:lnSpc>
                <a:spcPct val="150000"/>
              </a:lnSpc>
            </a:pPr>
            <a:r>
              <a:rPr lang="ar-EG" sz="2100" dirty="0" smtClean="0">
                <a:latin typeface="Times New Roman" pitchFamily="18" charset="0"/>
                <a:cs typeface="Times New Roman" pitchFamily="18" charset="0"/>
              </a:rPr>
              <a:t>	</a:t>
            </a:r>
            <a:r>
              <a:rPr lang="ar-EG" sz="2100" b="1" dirty="0" smtClean="0">
                <a:latin typeface="Times New Roman" pitchFamily="18" charset="0"/>
                <a:cs typeface="Times New Roman" pitchFamily="18" charset="0"/>
              </a:rPr>
              <a:t>الإدراك</a:t>
            </a:r>
          </a:p>
          <a:p>
            <a:pPr lvl="0" algn="just" rtl="1">
              <a:lnSpc>
                <a:spcPct val="150000"/>
              </a:lnSpc>
            </a:pPr>
            <a:r>
              <a:rPr lang="ar-EG" sz="2100" dirty="0" smtClean="0">
                <a:latin typeface="Times New Roman" pitchFamily="18" charset="0"/>
                <a:cs typeface="Times New Roman" pitchFamily="18" charset="0"/>
              </a:rPr>
              <a:t>		</a:t>
            </a:r>
            <a:r>
              <a:rPr lang="ar-EG" sz="2100" b="1" dirty="0" smtClean="0">
                <a:latin typeface="Times New Roman" pitchFamily="18" charset="0"/>
                <a:cs typeface="Times New Roman" pitchFamily="18" charset="0"/>
              </a:rPr>
              <a:t>الفهم وتكوين الصورة الذهنية</a:t>
            </a:r>
          </a:p>
          <a:p>
            <a:pPr lvl="0" algn="just" rtl="1">
              <a:lnSpc>
                <a:spcPct val="150000"/>
              </a:lnSpc>
            </a:pPr>
            <a:r>
              <a:rPr lang="ar-EG" sz="2100" dirty="0" smtClean="0">
                <a:latin typeface="Times New Roman" pitchFamily="18" charset="0"/>
                <a:cs typeface="Times New Roman" pitchFamily="18" charset="0"/>
              </a:rPr>
              <a:t>					</a:t>
            </a:r>
            <a:r>
              <a:rPr lang="ar-EG" sz="2100" b="1" dirty="0" smtClean="0">
                <a:latin typeface="Times New Roman" pitchFamily="18" charset="0"/>
                <a:cs typeface="Times New Roman" pitchFamily="18" charset="0"/>
              </a:rPr>
              <a:t>الاقتناع </a:t>
            </a:r>
            <a:r>
              <a:rPr lang="ar-EG" sz="2100" b="1" dirty="0">
                <a:latin typeface="Times New Roman" pitchFamily="18" charset="0"/>
                <a:cs typeface="Times New Roman" pitchFamily="18" charset="0"/>
              </a:rPr>
              <a:t>وتكوين الاتجاه</a:t>
            </a:r>
            <a:r>
              <a:rPr lang="ar-EG" sz="2100" b="1" dirty="0" smtClean="0">
                <a:latin typeface="Times New Roman" pitchFamily="18" charset="0"/>
                <a:cs typeface="Times New Roman" pitchFamily="18" charset="0"/>
              </a:rPr>
              <a:t>	</a:t>
            </a:r>
          </a:p>
          <a:p>
            <a:pPr lvl="0" algn="just" rtl="1">
              <a:lnSpc>
                <a:spcPct val="150000"/>
              </a:lnSpc>
            </a:pPr>
            <a:r>
              <a:rPr lang="ar-EG" sz="2100" b="1" dirty="0">
                <a:latin typeface="Times New Roman" pitchFamily="18" charset="0"/>
                <a:cs typeface="Times New Roman" pitchFamily="18" charset="0"/>
              </a:rPr>
              <a:t>	</a:t>
            </a:r>
            <a:r>
              <a:rPr lang="ar-EG" sz="2100" b="1" dirty="0" smtClean="0">
                <a:latin typeface="Times New Roman" pitchFamily="18" charset="0"/>
                <a:cs typeface="Times New Roman" pitchFamily="18" charset="0"/>
              </a:rPr>
              <a:t>					</a:t>
            </a:r>
            <a:r>
              <a:rPr lang="ar-EG" sz="2100" b="1" dirty="0">
                <a:latin typeface="Times New Roman" pitchFamily="18" charset="0"/>
                <a:cs typeface="Times New Roman" pitchFamily="18" charset="0"/>
              </a:rPr>
              <a:t>	</a:t>
            </a:r>
            <a:r>
              <a:rPr lang="ar-EG" sz="2100" b="1" dirty="0" smtClean="0">
                <a:latin typeface="Times New Roman" pitchFamily="18" charset="0"/>
                <a:cs typeface="Times New Roman" pitchFamily="18" charset="0"/>
              </a:rPr>
              <a:t>	السلوك</a:t>
            </a:r>
            <a:endParaRPr lang="ar-EG" sz="2100" b="1"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83167"/>
    </mc:Choice>
    <mc:Fallback xmlns="">
      <p:transition spd="slow" advTm="1831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341122" y="2428945"/>
            <a:ext cx="8417320" cy="3508653"/>
          </a:xfrm>
          <a:prstGeom prst="rect">
            <a:avLst/>
          </a:prstGeom>
          <a:noFill/>
        </p:spPr>
        <p:txBody>
          <a:bodyPr wrap="square" rtlCol="0">
            <a:spAutoFit/>
          </a:bodyPr>
          <a:lstStyle/>
          <a:p>
            <a:pPr algn="just" rtl="1">
              <a:lnSpc>
                <a:spcPct val="150000"/>
              </a:lnSpc>
            </a:pPr>
            <a:r>
              <a:rPr lang="ar-EG" sz="2200" b="1" u="sng" dirty="0" smtClean="0">
                <a:latin typeface="Times New Roman" pitchFamily="18" charset="0"/>
                <a:cs typeface="Times New Roman" pitchFamily="18" charset="0"/>
              </a:rPr>
              <a:t>المرحلة الأولى : الإدراك</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مرحلة </a:t>
            </a:r>
            <a:r>
              <a:rPr lang="ar-EG" sz="2100" dirty="0">
                <a:latin typeface="Times New Roman" pitchFamily="18" charset="0"/>
                <a:cs typeface="Times New Roman" pitchFamily="18" charset="0"/>
              </a:rPr>
              <a:t>الإدراك </a:t>
            </a:r>
            <a:r>
              <a:rPr lang="ar-EG" sz="2100" dirty="0" smtClean="0">
                <a:latin typeface="Times New Roman" pitchFamily="18" charset="0"/>
                <a:cs typeface="Times New Roman" pitchFamily="18" charset="0"/>
              </a:rPr>
              <a:t>في نموذج</a:t>
            </a:r>
            <a:r>
              <a:rPr lang="en-US" sz="2100" dirty="0" smtClean="0">
                <a:latin typeface="Times New Roman" pitchFamily="18" charset="0"/>
                <a:cs typeface="Times New Roman" pitchFamily="18" charset="0"/>
              </a:rPr>
              <a:t>DAGMAR </a:t>
            </a:r>
            <a:r>
              <a:rPr lang="ar-EG" sz="2100" dirty="0" smtClean="0">
                <a:latin typeface="Times New Roman" pitchFamily="18" charset="0"/>
                <a:cs typeface="Times New Roman" pitchFamily="18" charset="0"/>
              </a:rPr>
              <a:t> تشير </a:t>
            </a:r>
            <a:r>
              <a:rPr lang="ar-EG" sz="2100" dirty="0">
                <a:latin typeface="Times New Roman" pitchFamily="18" charset="0"/>
                <a:cs typeface="Times New Roman" pitchFamily="18" charset="0"/>
              </a:rPr>
              <a:t>إلى المرحلة </a:t>
            </a:r>
            <a:r>
              <a:rPr lang="ar-EG" sz="2100" dirty="0" smtClean="0">
                <a:latin typeface="Times New Roman" pitchFamily="18" charset="0"/>
                <a:cs typeface="Times New Roman" pitchFamily="18" charset="0"/>
              </a:rPr>
              <a:t>التي </a:t>
            </a:r>
            <a:r>
              <a:rPr lang="ar-EG" sz="2100" dirty="0">
                <a:latin typeface="Times New Roman" pitchFamily="18" charset="0"/>
                <a:cs typeface="Times New Roman" pitchFamily="18" charset="0"/>
              </a:rPr>
              <a:t>يتم فيها لفت الانتباه للمستهلك وزيادة مستوى الوعي بالعلامة التجارية أو </a:t>
            </a:r>
            <a:r>
              <a:rPr lang="ar-EG" sz="2100" dirty="0" smtClean="0">
                <a:latin typeface="Times New Roman" pitchFamily="18" charset="0"/>
                <a:cs typeface="Times New Roman" pitchFamily="18" charset="0"/>
              </a:rPr>
              <a:t>المنتج؛ حيث تعتمد </a:t>
            </a:r>
            <a:r>
              <a:rPr lang="ar-EG" sz="2100" dirty="0">
                <a:latin typeface="Times New Roman" pitchFamily="18" charset="0"/>
                <a:cs typeface="Times New Roman" pitchFamily="18" charset="0"/>
              </a:rPr>
              <a:t>هذه المرحلة على تقديم معلومات عن المنتج أو العلامة التجارية بطريقة تثير اهتمام المستهلك </a:t>
            </a:r>
            <a:r>
              <a:rPr lang="ar-EG" sz="2100" dirty="0" smtClean="0">
                <a:latin typeface="Times New Roman" pitchFamily="18" charset="0"/>
                <a:cs typeface="Times New Roman" pitchFamily="18" charset="0"/>
              </a:rPr>
              <a:t>وجذب انتباهه.</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في </a:t>
            </a:r>
            <a:r>
              <a:rPr lang="ar-EG" sz="2100" dirty="0">
                <a:latin typeface="Times New Roman" pitchFamily="18" charset="0"/>
                <a:cs typeface="Times New Roman" pitchFamily="18" charset="0"/>
              </a:rPr>
              <a:t>هذه المرحلة، يتم تحديد احتياجات المستهلك والمشاكل </a:t>
            </a:r>
            <a:r>
              <a:rPr lang="ar-EG" sz="2100" dirty="0" smtClean="0">
                <a:latin typeface="Times New Roman" pitchFamily="18" charset="0"/>
                <a:cs typeface="Times New Roman" pitchFamily="18" charset="0"/>
              </a:rPr>
              <a:t>التي </a:t>
            </a:r>
            <a:r>
              <a:rPr lang="ar-EG" sz="2100" dirty="0">
                <a:latin typeface="Times New Roman" pitchFamily="18" charset="0"/>
                <a:cs typeface="Times New Roman" pitchFamily="18" charset="0"/>
              </a:rPr>
              <a:t>يمكن أن </a:t>
            </a:r>
            <a:r>
              <a:rPr lang="ar-EG" sz="2100" dirty="0" smtClean="0">
                <a:latin typeface="Times New Roman" pitchFamily="18" charset="0"/>
                <a:cs typeface="Times New Roman" pitchFamily="18" charset="0"/>
              </a:rPr>
              <a:t>يواجهها</a:t>
            </a:r>
            <a:r>
              <a:rPr lang="ar-EG" sz="2100" dirty="0">
                <a:latin typeface="Times New Roman" pitchFamily="18" charset="0"/>
                <a:cs typeface="Times New Roman" pitchFamily="18" charset="0"/>
              </a:rPr>
              <a:t>. ثم يتم توجيه الحملة الإعلانية بشكل مناسب للتركيز على هذه الاحتياجات وحل المشاكل التي تواجه المستهلك.</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75110"/>
    </mc:Choice>
    <mc:Fallback xmlns="">
      <p:transition spd="slow" advTm="27511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 xmlns:a16="http://schemas.microsoft.com/office/drawing/2014/main" id="{4527402C-3F97-690D-9C20-A459E375AEB7}"/>
              </a:ext>
            </a:extLst>
          </p:cNvPr>
          <p:cNvSpPr txBox="1"/>
          <p:nvPr/>
        </p:nvSpPr>
        <p:spPr>
          <a:xfrm>
            <a:off x="3341122" y="2428945"/>
            <a:ext cx="8417320"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يتم </a:t>
            </a:r>
            <a:r>
              <a:rPr lang="ar-EG" sz="2100" spc="50" dirty="0">
                <a:latin typeface="Times New Roman" pitchFamily="18" charset="0"/>
                <a:cs typeface="Times New Roman" pitchFamily="18" charset="0"/>
              </a:rPr>
              <a:t>استخدام مجموعة متنوعة من الوسائل الإعلانية والترويجية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مرحلة الإدراك، مثل الإعلانات التلفزيونية والبريد المباشر والمواقع الإلكترونية ووسائل التواصل الاجتماعي. </a:t>
            </a:r>
            <a:r>
              <a:rPr lang="ar-EG" sz="2100" spc="50" dirty="0" smtClean="0">
                <a:latin typeface="Times New Roman" pitchFamily="18" charset="0"/>
                <a:cs typeface="Times New Roman" pitchFamily="18" charset="0"/>
              </a:rPr>
              <a:t>لذلك تهدف </a:t>
            </a:r>
            <a:r>
              <a:rPr lang="ar-EG" sz="2100" spc="50" dirty="0">
                <a:latin typeface="Times New Roman" pitchFamily="18" charset="0"/>
                <a:cs typeface="Times New Roman" pitchFamily="18" charset="0"/>
              </a:rPr>
              <a:t>هذه الوسائل </a:t>
            </a:r>
            <a:r>
              <a:rPr lang="ar-EG" sz="2100" spc="50" dirty="0" smtClean="0">
                <a:latin typeface="Times New Roman" pitchFamily="18" charset="0"/>
                <a:cs typeface="Times New Roman" pitchFamily="18" charset="0"/>
              </a:rPr>
              <a:t>إلى </a:t>
            </a:r>
            <a:r>
              <a:rPr lang="ar-EG" sz="2100" spc="50" dirty="0">
                <a:latin typeface="Times New Roman" pitchFamily="18" charset="0"/>
                <a:cs typeface="Times New Roman" pitchFamily="18" charset="0"/>
              </a:rPr>
              <a:t>التأكيد على المزايا والفوائد التي يمكن أن يحصل عليها المستهلك من المنتج أو العلامة التجارية</a:t>
            </a:r>
            <a:r>
              <a:rPr lang="ar-EG" sz="2100" spc="5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تهدف </a:t>
            </a:r>
            <a:r>
              <a:rPr lang="ar-EG" sz="2100" spc="50" dirty="0">
                <a:latin typeface="Times New Roman" pitchFamily="18" charset="0"/>
                <a:cs typeface="Times New Roman" pitchFamily="18" charset="0"/>
              </a:rPr>
              <a:t>مرحلة الإدراك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نموذج </a:t>
            </a:r>
            <a:r>
              <a:rPr lang="en-US" sz="2100" spc="50" dirty="0">
                <a:latin typeface="Times New Roman" pitchFamily="18" charset="0"/>
                <a:cs typeface="Times New Roman" pitchFamily="18" charset="0"/>
              </a:rPr>
              <a:t>DAGMAR </a:t>
            </a:r>
            <a:r>
              <a:rPr lang="ar-EG" sz="2100" spc="50" dirty="0" smtClean="0">
                <a:latin typeface="Times New Roman" pitchFamily="18" charset="0"/>
                <a:cs typeface="Times New Roman" pitchFamily="18" charset="0"/>
              </a:rPr>
              <a:t> إلى </a:t>
            </a:r>
            <a:r>
              <a:rPr lang="ar-EG" sz="2100" spc="50" dirty="0">
                <a:latin typeface="Times New Roman" pitchFamily="18" charset="0"/>
                <a:cs typeface="Times New Roman" pitchFamily="18" charset="0"/>
              </a:rPr>
              <a:t>جذب انتباه المستهلك وتشجيعه على التفاعل مع العلامة التجارية أو المنتج.</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30126"/>
    </mc:Choice>
    <mc:Fallback xmlns="">
      <p:transition spd="slow" advTm="13012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831818"/>
          </a:xfrm>
          <a:prstGeom prst="rect">
            <a:avLst/>
          </a:prstGeom>
          <a:noFill/>
        </p:spPr>
        <p:txBody>
          <a:bodyPr wrap="square" rtlCol="0">
            <a:spAutoFit/>
          </a:bodyPr>
          <a:lstStyle/>
          <a:p>
            <a:pPr algn="just" rtl="1">
              <a:lnSpc>
                <a:spcPct val="150000"/>
              </a:lnSpc>
            </a:pPr>
            <a:r>
              <a:rPr lang="ar-EG" sz="2200" b="1" u="sng" spc="50" dirty="0">
                <a:latin typeface="Times New Roman" pitchFamily="18" charset="0"/>
                <a:cs typeface="Times New Roman" pitchFamily="18" charset="0"/>
              </a:rPr>
              <a:t>المرحلة </a:t>
            </a:r>
            <a:r>
              <a:rPr lang="ar-EG" sz="2200" b="1" u="sng" spc="50" dirty="0" smtClean="0">
                <a:latin typeface="Times New Roman" pitchFamily="18" charset="0"/>
                <a:cs typeface="Times New Roman" pitchFamily="18" charset="0"/>
              </a:rPr>
              <a:t>الثانية: </a:t>
            </a:r>
            <a:r>
              <a:rPr lang="ar-EG" sz="2200" b="1" u="sng" spc="50" dirty="0">
                <a:latin typeface="Times New Roman" pitchFamily="18" charset="0"/>
                <a:cs typeface="Times New Roman" pitchFamily="18" charset="0"/>
              </a:rPr>
              <a:t>الفهم وتكوين الصورة </a:t>
            </a:r>
            <a:r>
              <a:rPr lang="ar-EG" sz="2200" b="1" u="sng" spc="50" dirty="0" smtClean="0">
                <a:latin typeface="Times New Roman" pitchFamily="18" charset="0"/>
                <a:cs typeface="Times New Roman" pitchFamily="18" charset="0"/>
              </a:rPr>
              <a:t>الذهنية:</a:t>
            </a:r>
          </a:p>
          <a:p>
            <a:pPr marL="34290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تُعد مرحلة </a:t>
            </a:r>
            <a:r>
              <a:rPr lang="ar-EG" sz="2000" spc="50" dirty="0">
                <a:latin typeface="Times New Roman" pitchFamily="18" charset="0"/>
                <a:cs typeface="Times New Roman" pitchFamily="18" charset="0"/>
              </a:rPr>
              <a:t>الفهم وتكوين الصورة الذهنية تأتي بعد مرحلة الإدراك </a:t>
            </a:r>
            <a:r>
              <a:rPr lang="ar-EG" sz="2000" spc="50" dirty="0" smtClean="0">
                <a:latin typeface="Times New Roman" pitchFamily="18" charset="0"/>
                <a:cs typeface="Times New Roman" pitchFamily="18" charset="0"/>
              </a:rPr>
              <a:t>في نموذج</a:t>
            </a:r>
            <a:r>
              <a:rPr lang="en-US" sz="2000" spc="50" dirty="0" smtClean="0">
                <a:latin typeface="Times New Roman" pitchFamily="18" charset="0"/>
                <a:cs typeface="Times New Roman" pitchFamily="18" charset="0"/>
              </a:rPr>
              <a:t>DAGMAR </a:t>
            </a:r>
            <a:r>
              <a:rPr lang="ar-EG" sz="2000" spc="50" dirty="0" smtClean="0">
                <a:latin typeface="Times New Roman" pitchFamily="18" charset="0"/>
                <a:cs typeface="Times New Roman" pitchFamily="18" charset="0"/>
              </a:rPr>
              <a:t> ففي </a:t>
            </a:r>
            <a:r>
              <a:rPr lang="ar-EG" sz="2000" spc="50" dirty="0">
                <a:latin typeface="Times New Roman" pitchFamily="18" charset="0"/>
                <a:cs typeface="Times New Roman" pitchFamily="18" charset="0"/>
              </a:rPr>
              <a:t>هذه </a:t>
            </a:r>
            <a:r>
              <a:rPr lang="ar-EG" sz="2000" spc="50" dirty="0" smtClean="0">
                <a:latin typeface="Times New Roman" pitchFamily="18" charset="0"/>
                <a:cs typeface="Times New Roman" pitchFamily="18" charset="0"/>
              </a:rPr>
              <a:t>المرحلة </a:t>
            </a:r>
            <a:r>
              <a:rPr lang="ar-EG" sz="2000" spc="50" dirty="0">
                <a:latin typeface="Times New Roman" pitchFamily="18" charset="0"/>
                <a:cs typeface="Times New Roman" pitchFamily="18" charset="0"/>
              </a:rPr>
              <a:t>يهدف المسوقون إلى تعزيز المعرفة والفهم العميق للمستهلكين حول المنتج أو العلامة التجارية وبناء صورة إيجابية في ذهنهم</a:t>
            </a:r>
            <a:r>
              <a:rPr lang="ar-EG" sz="2000" spc="5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تستخدم </a:t>
            </a:r>
            <a:r>
              <a:rPr lang="ar-EG" sz="2000" spc="50" dirty="0">
                <a:latin typeface="Times New Roman" pitchFamily="18" charset="0"/>
                <a:cs typeface="Times New Roman" pitchFamily="18" charset="0"/>
              </a:rPr>
              <a:t>مرحلة الفهم وتكوين الصورة الذهنية تقنيات إعلانية مبتكرة لنشر معلومات إضافية ومتعمقة حول المنتج أو العلامة التجارية. </a:t>
            </a:r>
            <a:r>
              <a:rPr lang="ar-EG" sz="2000" spc="50" dirty="0" smtClean="0">
                <a:latin typeface="Times New Roman" pitchFamily="18" charset="0"/>
                <a:cs typeface="Times New Roman" pitchFamily="18" charset="0"/>
              </a:rPr>
              <a:t>حيث يمكن </a:t>
            </a:r>
            <a:r>
              <a:rPr lang="ar-EG" sz="2000" spc="50" dirty="0">
                <a:latin typeface="Times New Roman" pitchFamily="18" charset="0"/>
                <a:cs typeface="Times New Roman" pitchFamily="18" charset="0"/>
              </a:rPr>
              <a:t>استخدام </a:t>
            </a:r>
            <a:r>
              <a:rPr lang="ar-EG" sz="2000" spc="50" dirty="0" smtClean="0">
                <a:latin typeface="Times New Roman" pitchFamily="18" charset="0"/>
                <a:cs typeface="Times New Roman" pitchFamily="18" charset="0"/>
              </a:rPr>
              <a:t>القصص والحكايات، </a:t>
            </a:r>
            <a:r>
              <a:rPr lang="ar-EG" sz="2000" spc="50" dirty="0">
                <a:latin typeface="Times New Roman" pitchFamily="18" charset="0"/>
                <a:cs typeface="Times New Roman" pitchFamily="18" charset="0"/>
              </a:rPr>
              <a:t>والاستعراضات والتجارب الحقيقية للمستخدمين </a:t>
            </a:r>
            <a:r>
              <a:rPr lang="ar-EG" sz="2000" spc="50" dirty="0" smtClean="0">
                <a:latin typeface="Times New Roman" pitchFamily="18" charset="0"/>
                <a:cs typeface="Times New Roman" pitchFamily="18" charset="0"/>
              </a:rPr>
              <a:t>السابقين، </a:t>
            </a:r>
            <a:r>
              <a:rPr lang="ar-EG" sz="2000" spc="50" dirty="0">
                <a:latin typeface="Times New Roman" pitchFamily="18" charset="0"/>
                <a:cs typeface="Times New Roman" pitchFamily="18" charset="0"/>
              </a:rPr>
              <a:t>والحقائق والأرقام الإحصائية كوسائل لزيادة فهم المستهلك </a:t>
            </a:r>
            <a:r>
              <a:rPr lang="ar-EG" sz="2000" spc="50" dirty="0" smtClean="0">
                <a:latin typeface="Times New Roman" pitchFamily="18" charset="0"/>
                <a:cs typeface="Times New Roman" pitchFamily="18" charset="0"/>
              </a:rPr>
              <a:t>للمميزات </a:t>
            </a:r>
            <a:r>
              <a:rPr lang="ar-EG" sz="2000" spc="50" dirty="0">
                <a:latin typeface="Times New Roman" pitchFamily="18" charset="0"/>
                <a:cs typeface="Times New Roman" pitchFamily="18" charset="0"/>
              </a:rPr>
              <a:t>والفوائد المقدمة.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41919"/>
    </mc:Choice>
    <mc:Fallback xmlns="">
      <p:transition spd="slow" advTm="14191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تزداد أهمية </a:t>
            </a:r>
            <a:r>
              <a:rPr lang="ar-EG" sz="2100" spc="50" dirty="0">
                <a:latin typeface="Times New Roman" pitchFamily="18" charset="0"/>
                <a:cs typeface="Times New Roman" pitchFamily="18" charset="0"/>
              </a:rPr>
              <a:t>تكوين الصورة الذهنية في هذه المرحلة حيث يتعرف المستهلكون على العلامة التجارية ويبدأون في بناء رؤية فريدة لها في عقولهم. </a:t>
            </a:r>
            <a:r>
              <a:rPr lang="ar-EG" sz="2100" spc="50" dirty="0" smtClean="0">
                <a:latin typeface="Times New Roman" pitchFamily="18" charset="0"/>
                <a:cs typeface="Times New Roman" pitchFamily="18" charset="0"/>
              </a:rPr>
              <a:t>حيث تهدف </a:t>
            </a:r>
            <a:r>
              <a:rPr lang="ar-EG" sz="2100" spc="50" dirty="0">
                <a:latin typeface="Times New Roman" pitchFamily="18" charset="0"/>
                <a:cs typeface="Times New Roman" pitchFamily="18" charset="0"/>
              </a:rPr>
              <a:t>الحملة الإعلانية في هذه المرحلة إلى إقناع المستهلكين بأن المنتج أو العلامة التجارية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الحل </a:t>
            </a:r>
            <a:r>
              <a:rPr lang="ar-EG" sz="2100" spc="50" dirty="0" smtClean="0">
                <a:latin typeface="Times New Roman" pitchFamily="18" charset="0"/>
                <a:cs typeface="Times New Roman" pitchFamily="18" charset="0"/>
              </a:rPr>
              <a:t>الأمثل </a:t>
            </a:r>
            <a:r>
              <a:rPr lang="ar-EG" sz="2100" spc="50" dirty="0">
                <a:latin typeface="Times New Roman" pitchFamily="18" charset="0"/>
                <a:cs typeface="Times New Roman" pitchFamily="18" charset="0"/>
              </a:rPr>
              <a:t>لاحتياجاتهم </a:t>
            </a:r>
            <a:r>
              <a:rPr lang="ar-EG" sz="2100" spc="50" dirty="0" smtClean="0">
                <a:latin typeface="Times New Roman" pitchFamily="18" charset="0"/>
                <a:cs typeface="Times New Roman" pitchFamily="18" charset="0"/>
              </a:rPr>
              <a:t>وتلبية </a:t>
            </a:r>
            <a:r>
              <a:rPr lang="ar-EG" sz="2100" spc="50" dirty="0">
                <a:latin typeface="Times New Roman" pitchFamily="18" charset="0"/>
                <a:cs typeface="Times New Roman" pitchFamily="18" charset="0"/>
              </a:rPr>
              <a:t>توقعاتهم</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يتم </a:t>
            </a:r>
            <a:r>
              <a:rPr lang="ar-EG" sz="2100" spc="50" dirty="0">
                <a:latin typeface="Times New Roman" pitchFamily="18" charset="0"/>
                <a:cs typeface="Times New Roman" pitchFamily="18" charset="0"/>
              </a:rPr>
              <a:t>تحقيق ذلك بتسليط الضوء على القيمة المضافة المتعلقة بالمنتج أو العلامة </a:t>
            </a:r>
            <a:r>
              <a:rPr lang="ar-EG" sz="2100" spc="50" dirty="0" smtClean="0">
                <a:latin typeface="Times New Roman" pitchFamily="18" charset="0"/>
                <a:cs typeface="Times New Roman" pitchFamily="18" charset="0"/>
              </a:rPr>
              <a:t>التجارية، </a:t>
            </a:r>
            <a:r>
              <a:rPr lang="ar-EG" sz="2100" spc="50" dirty="0">
                <a:latin typeface="Times New Roman" pitchFamily="18" charset="0"/>
                <a:cs typeface="Times New Roman" pitchFamily="18" charset="0"/>
              </a:rPr>
              <a:t>مثل الجودة أو الابتكار أو التفرد.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استخدام الرسائل الإعلانية لتوضيح هذه القيمة المضافة وإثبات أن المنتج أو العلامة التجارية تفوق منافسيها.</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54289"/>
    </mc:Choice>
    <mc:Fallback xmlns="">
      <p:transition spd="slow" advTm="15428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تهدف مرحلة </a:t>
            </a:r>
            <a:r>
              <a:rPr lang="ar-EG" sz="2100" spc="50" dirty="0">
                <a:latin typeface="Times New Roman" pitchFamily="18" charset="0"/>
                <a:cs typeface="Times New Roman" pitchFamily="18" charset="0"/>
              </a:rPr>
              <a:t>الفهم وتكوين الصورة الذهنية في نموذج </a:t>
            </a:r>
            <a:r>
              <a:rPr lang="en-US" sz="2100" spc="50" dirty="0" smtClean="0">
                <a:latin typeface="Times New Roman" pitchFamily="18" charset="0"/>
                <a:cs typeface="Times New Roman" pitchFamily="18" charset="0"/>
              </a:rPr>
              <a:t>DAGMAR</a:t>
            </a:r>
            <a:r>
              <a:rPr lang="ar-EG" sz="2100" spc="50" dirty="0" smtClean="0">
                <a:latin typeface="Times New Roman" pitchFamily="18" charset="0"/>
                <a:cs typeface="Times New Roman" pitchFamily="18" charset="0"/>
              </a:rPr>
              <a:t> إلى </a:t>
            </a:r>
            <a:r>
              <a:rPr lang="ar-EG" sz="2100" spc="50" dirty="0">
                <a:latin typeface="Times New Roman" pitchFamily="18" charset="0"/>
                <a:cs typeface="Times New Roman" pitchFamily="18" charset="0"/>
              </a:rPr>
              <a:t>توجيه المستهلك ليفهم ويتعرف بشكل أفضل على المنتج أو العلامة التجارية ويشكل صورة إيجابية في عقله تجاها.</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33178"/>
    </mc:Choice>
    <mc:Fallback xmlns="">
      <p:transition spd="slow" advTm="3317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100575"/>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المرحلة </a:t>
            </a:r>
            <a:r>
              <a:rPr lang="ar-EG" sz="2200" b="1" u="sng" dirty="0" smtClean="0">
                <a:latin typeface="Times New Roman" pitchFamily="18" charset="0"/>
                <a:cs typeface="Times New Roman" pitchFamily="18" charset="0"/>
              </a:rPr>
              <a:t>الثالثة: </a:t>
            </a:r>
            <a:r>
              <a:rPr lang="ar-EG" sz="2200" b="1" u="sng" dirty="0">
                <a:latin typeface="Times New Roman" pitchFamily="18" charset="0"/>
                <a:cs typeface="Times New Roman" pitchFamily="18" charset="0"/>
              </a:rPr>
              <a:t>الاقتناع وتكوين الاتجاه </a:t>
            </a:r>
            <a:r>
              <a:rPr lang="ar-EG" sz="2200" b="1" u="sng" dirty="0" smtClean="0">
                <a:latin typeface="Times New Roman" pitchFamily="18" charset="0"/>
                <a:cs typeface="Times New Roman" pitchFamily="18" charset="0"/>
              </a:rPr>
              <a:t>:</a:t>
            </a:r>
            <a:endParaRPr lang="ar-EG" sz="2200" b="1" u="sng"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مرحلة الإقتناع </a:t>
            </a:r>
            <a:r>
              <a:rPr lang="ar-EG" sz="2100" spc="50" dirty="0">
                <a:latin typeface="Times New Roman" pitchFamily="18" charset="0"/>
                <a:cs typeface="Times New Roman" pitchFamily="18" charset="0"/>
              </a:rPr>
              <a:t>وتكوين الاتجاه تأتي بعد مرحلة الفهم وتكوين الصورة الذهنية في </a:t>
            </a:r>
            <a:r>
              <a:rPr lang="ar-EG" sz="2100" spc="50" dirty="0" smtClean="0">
                <a:latin typeface="Times New Roman" pitchFamily="18" charset="0"/>
                <a:cs typeface="Times New Roman" pitchFamily="18" charset="0"/>
              </a:rPr>
              <a:t>نموذج</a:t>
            </a:r>
            <a:r>
              <a:rPr lang="en-US" sz="2100" spc="50" dirty="0" smtClean="0">
                <a:latin typeface="Times New Roman" pitchFamily="18" charset="0"/>
                <a:cs typeface="Times New Roman" pitchFamily="18" charset="0"/>
              </a:rPr>
              <a:t>DAGMAR </a:t>
            </a:r>
            <a:r>
              <a:rPr lang="ar-EG" sz="2100" spc="50" dirty="0" smtClean="0">
                <a:latin typeface="Times New Roman" pitchFamily="18" charset="0"/>
                <a:cs typeface="Times New Roman" pitchFamily="18" charset="0"/>
              </a:rPr>
              <a:t>، لذلك في </a:t>
            </a:r>
            <a:r>
              <a:rPr lang="ar-EG" sz="2100" spc="50" dirty="0">
                <a:latin typeface="Times New Roman" pitchFamily="18" charset="0"/>
                <a:cs typeface="Times New Roman" pitchFamily="18" charset="0"/>
              </a:rPr>
              <a:t>هذه المرحلة </a:t>
            </a:r>
            <a:r>
              <a:rPr lang="ar-EG" sz="2100" spc="50" dirty="0" smtClean="0">
                <a:latin typeface="Times New Roman" pitchFamily="18" charset="0"/>
                <a:cs typeface="Times New Roman" pitchFamily="18" charset="0"/>
              </a:rPr>
              <a:t>يهدف </a:t>
            </a:r>
            <a:r>
              <a:rPr lang="ar-EG" sz="2100" spc="50" dirty="0">
                <a:latin typeface="Times New Roman" pitchFamily="18" charset="0"/>
                <a:cs typeface="Times New Roman" pitchFamily="18" charset="0"/>
              </a:rPr>
              <a:t>المسوقون إلى إقناع المستهلكين بشراء المنتج أو استخدام العلامة التجارية وتشجيعهم على تغيير سلوكهم واتجاهاتهم نحوها</a:t>
            </a:r>
            <a:r>
              <a:rPr lang="ar-EG" sz="2100" spc="50" dirty="0" smtClean="0">
                <a:latin typeface="Times New Roman" pitchFamily="18" charset="0"/>
                <a:cs typeface="Times New Roman" pitchFamily="18" charset="0"/>
              </a:rPr>
              <a: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67110"/>
    </mc:Choice>
    <mc:Fallback xmlns="">
      <p:transition spd="slow" advTm="6711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تستخدم </a:t>
            </a:r>
            <a:r>
              <a:rPr lang="ar-EG" sz="2100" spc="50" dirty="0">
                <a:latin typeface="Times New Roman" pitchFamily="18" charset="0"/>
                <a:cs typeface="Times New Roman" pitchFamily="18" charset="0"/>
              </a:rPr>
              <a:t>مرحلة الاقتناع وتكوين الاتجاه </a:t>
            </a:r>
            <a:r>
              <a:rPr lang="ar-EG" sz="2100" spc="50" dirty="0" smtClean="0">
                <a:latin typeface="Times New Roman" pitchFamily="18" charset="0"/>
                <a:cs typeface="Times New Roman" pitchFamily="18" charset="0"/>
              </a:rPr>
              <a:t>باستخدام مجموعة </a:t>
            </a:r>
            <a:r>
              <a:rPr lang="ar-EG" sz="2100" spc="50" dirty="0">
                <a:latin typeface="Times New Roman" pitchFamily="18" charset="0"/>
                <a:cs typeface="Times New Roman" pitchFamily="18" charset="0"/>
              </a:rPr>
              <a:t>متنوعة من الوسائل الإعلانية والترويجية لإثارة الرغبة وإقامة </a:t>
            </a:r>
            <a:r>
              <a:rPr lang="ar-EG" sz="2100" spc="50" dirty="0" smtClean="0">
                <a:latin typeface="Times New Roman" pitchFamily="18" charset="0"/>
                <a:cs typeface="Times New Roman" pitchFamily="18" charset="0"/>
              </a:rPr>
              <a:t>أسباب </a:t>
            </a:r>
            <a:r>
              <a:rPr lang="ar-EG" sz="2100" spc="50" dirty="0">
                <a:latin typeface="Times New Roman" pitchFamily="18" charset="0"/>
                <a:cs typeface="Times New Roman" pitchFamily="18" charset="0"/>
              </a:rPr>
              <a:t>مقنعة للمستهلكين بشأن المنتج أو العلامة التجارية.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أن تشمل هذه الوسائل الترويجية </a:t>
            </a:r>
            <a:r>
              <a:rPr lang="ar-EG" sz="2100" spc="50" dirty="0" smtClean="0">
                <a:latin typeface="Times New Roman" pitchFamily="18" charset="0"/>
                <a:cs typeface="Times New Roman" pitchFamily="18" charset="0"/>
              </a:rPr>
              <a:t>(العروض </a:t>
            </a:r>
            <a:r>
              <a:rPr lang="ar-EG" sz="2100" spc="50" dirty="0">
                <a:latin typeface="Times New Roman" pitchFamily="18" charset="0"/>
                <a:cs typeface="Times New Roman" pitchFamily="18" charset="0"/>
              </a:rPr>
              <a:t>الترويجية </a:t>
            </a:r>
            <a:r>
              <a:rPr lang="ar-EG" sz="2100" spc="50" dirty="0" smtClean="0">
                <a:latin typeface="Times New Roman" pitchFamily="18" charset="0"/>
                <a:cs typeface="Times New Roman" pitchFamily="18" charset="0"/>
              </a:rPr>
              <a:t>الخاصة، والخصومات، </a:t>
            </a:r>
            <a:r>
              <a:rPr lang="ar-EG" sz="2100" spc="50" dirty="0">
                <a:latin typeface="Times New Roman" pitchFamily="18" charset="0"/>
                <a:cs typeface="Times New Roman" pitchFamily="18" charset="0"/>
              </a:rPr>
              <a:t>والهدايا </a:t>
            </a:r>
            <a:r>
              <a:rPr lang="ar-EG" sz="2100" spc="50" dirty="0" smtClean="0">
                <a:latin typeface="Times New Roman" pitchFamily="18" charset="0"/>
                <a:cs typeface="Times New Roman" pitchFamily="18" charset="0"/>
              </a:rPr>
              <a:t>المجانية، </a:t>
            </a:r>
            <a:r>
              <a:rPr lang="ar-EG" sz="2100" spc="50" dirty="0">
                <a:latin typeface="Times New Roman" pitchFamily="18" charset="0"/>
                <a:cs typeface="Times New Roman" pitchFamily="18" charset="0"/>
              </a:rPr>
              <a:t>وأدلة المستخدمين </a:t>
            </a:r>
            <a:r>
              <a:rPr lang="ar-EG" sz="2100" spc="50" dirty="0" smtClean="0">
                <a:latin typeface="Times New Roman" pitchFamily="18" charset="0"/>
                <a:cs typeface="Times New Roman" pitchFamily="18" charset="0"/>
              </a:rPr>
              <a:t>السابقين، </a:t>
            </a:r>
            <a:r>
              <a:rPr lang="ar-EG" sz="2100" spc="50" dirty="0">
                <a:latin typeface="Times New Roman" pitchFamily="18" charset="0"/>
                <a:cs typeface="Times New Roman" pitchFamily="18" charset="0"/>
              </a:rPr>
              <a:t>والشهادات </a:t>
            </a:r>
            <a:r>
              <a:rPr lang="ar-EG" sz="2100" spc="50" dirty="0" smtClean="0">
                <a:latin typeface="Times New Roman" pitchFamily="18" charset="0"/>
                <a:cs typeface="Times New Roman" pitchFamily="18" charset="0"/>
              </a:rPr>
              <a:t>والتوصيات، </a:t>
            </a:r>
            <a:r>
              <a:rPr lang="ar-EG" sz="2100" spc="50" dirty="0">
                <a:latin typeface="Times New Roman" pitchFamily="18" charset="0"/>
                <a:cs typeface="Times New Roman" pitchFamily="18" charset="0"/>
              </a:rPr>
              <a:t>وعروض الشراء المشتركة مع منتجات أخرى ذات قيمة مضافة مثل الباقات </a:t>
            </a:r>
            <a:r>
              <a:rPr lang="ar-EG" sz="2100" spc="50" dirty="0" smtClean="0">
                <a:latin typeface="Times New Roman" pitchFamily="18" charset="0"/>
                <a:cs typeface="Times New Roman" pitchFamily="18" charset="0"/>
              </a:rPr>
              <a:t>الخاصة).</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97450"/>
    </mc:Choice>
    <mc:Fallback xmlns="">
      <p:transition spd="slow" advTm="9745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ففي </a:t>
            </a:r>
            <a:r>
              <a:rPr lang="ar-EG" sz="2100" spc="50" dirty="0">
                <a:latin typeface="Times New Roman" pitchFamily="18" charset="0"/>
                <a:cs typeface="Times New Roman" pitchFamily="18" charset="0"/>
              </a:rPr>
              <a:t>هذه </a:t>
            </a:r>
            <a:r>
              <a:rPr lang="ar-EG" sz="2100" spc="50" dirty="0" smtClean="0">
                <a:latin typeface="Times New Roman" pitchFamily="18" charset="0"/>
                <a:cs typeface="Times New Roman" pitchFamily="18" charset="0"/>
              </a:rPr>
              <a:t>المرحلة، </a:t>
            </a:r>
            <a:r>
              <a:rPr lang="ar-EG" sz="2100" spc="50" dirty="0">
                <a:latin typeface="Times New Roman" pitchFamily="18" charset="0"/>
                <a:cs typeface="Times New Roman" pitchFamily="18" charset="0"/>
              </a:rPr>
              <a:t>يهدف المسوقون إلى تجاوز </a:t>
            </a:r>
            <a:r>
              <a:rPr lang="ar-EG" sz="2100" spc="50" dirty="0" smtClean="0">
                <a:latin typeface="Times New Roman" pitchFamily="18" charset="0"/>
                <a:cs typeface="Times New Roman" pitchFamily="18" charset="0"/>
              </a:rPr>
              <a:t>المراحل </a:t>
            </a:r>
            <a:r>
              <a:rPr lang="ar-EG" sz="2100" spc="50" dirty="0">
                <a:latin typeface="Times New Roman" pitchFamily="18" charset="0"/>
                <a:cs typeface="Times New Roman" pitchFamily="18" charset="0"/>
              </a:rPr>
              <a:t>الأولية من الاهتمام والتفاعل للوصول إلى مستوى أعمق من الارتباط </a:t>
            </a:r>
            <a:r>
              <a:rPr lang="ar-EG" sz="2100" spc="50" dirty="0" smtClean="0">
                <a:latin typeface="Times New Roman" pitchFamily="18" charset="0"/>
                <a:cs typeface="Times New Roman" pitchFamily="18" charset="0"/>
              </a:rPr>
              <a:t>بالمنتج </a:t>
            </a:r>
            <a:r>
              <a:rPr lang="ar-EG" sz="2100" spc="50" dirty="0">
                <a:latin typeface="Times New Roman" pitchFamily="18" charset="0"/>
                <a:cs typeface="Times New Roman" pitchFamily="18" charset="0"/>
              </a:rPr>
              <a:t>أو العلامة التجارية. </a:t>
            </a:r>
            <a:r>
              <a:rPr lang="ar-EG" sz="2100" spc="50" dirty="0" smtClean="0">
                <a:latin typeface="Times New Roman" pitchFamily="18" charset="0"/>
                <a:cs typeface="Times New Roman" pitchFamily="18" charset="0"/>
              </a:rPr>
              <a:t>حيث يعتبر </a:t>
            </a:r>
            <a:r>
              <a:rPr lang="ar-EG" sz="2100" spc="50" dirty="0">
                <a:latin typeface="Times New Roman" pitchFamily="18" charset="0"/>
                <a:cs typeface="Times New Roman" pitchFamily="18" charset="0"/>
              </a:rPr>
              <a:t>تقديم </a:t>
            </a:r>
            <a:r>
              <a:rPr lang="ar-EG" sz="2100" spc="50" dirty="0" smtClean="0">
                <a:latin typeface="Times New Roman" pitchFamily="18" charset="0"/>
                <a:cs typeface="Times New Roman" pitchFamily="18" charset="0"/>
              </a:rPr>
              <a:t>حجج </a:t>
            </a:r>
            <a:r>
              <a:rPr lang="ar-EG" sz="2100" spc="50" dirty="0">
                <a:latin typeface="Times New Roman" pitchFamily="18" charset="0"/>
                <a:cs typeface="Times New Roman" pitchFamily="18" charset="0"/>
              </a:rPr>
              <a:t>مقنعة وإظهار القيمة والفوائد الفريدة للمنتج أو العلامة التجارية هو الهدف الرئيسي لمرحلة الاقتناع</a:t>
            </a:r>
            <a:r>
              <a:rPr lang="ar-EG" sz="2100" spc="50" dirty="0" smtClean="0">
                <a:latin typeface="Times New Roman" pitchFamily="18" charset="0"/>
                <a:cs typeface="Times New Roman" pitchFamily="18" charset="0"/>
              </a:rPr>
              <a:t>.</a:t>
            </a:r>
          </a:p>
          <a:p>
            <a:pPr lvl="0" algn="just" rtl="1">
              <a:lnSpc>
                <a:spcPct val="150000"/>
              </a:lnSpc>
            </a:pPr>
            <a:endParaRPr lang="ar-EG" sz="2100" spc="50" dirty="0" smtClean="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03291"/>
    </mc:Choice>
    <mc:Fallback xmlns="">
      <p:transition spd="slow" advTm="10329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يتمثل </a:t>
            </a:r>
            <a:r>
              <a:rPr lang="ar-EG" sz="2100" spc="50" dirty="0">
                <a:latin typeface="Times New Roman" pitchFamily="18" charset="0"/>
                <a:cs typeface="Times New Roman" pitchFamily="18" charset="0"/>
              </a:rPr>
              <a:t>هدف مرحلة الاقتناع وتكوين الاتجاه في نموذج </a:t>
            </a:r>
            <a:r>
              <a:rPr lang="en-US" sz="2100" spc="50" dirty="0" smtClean="0">
                <a:latin typeface="Times New Roman" pitchFamily="18" charset="0"/>
                <a:cs typeface="Times New Roman" pitchFamily="18" charset="0"/>
              </a:rPr>
              <a:t>DAGMAR</a:t>
            </a:r>
            <a:r>
              <a:rPr lang="ar-EG" sz="2100" spc="50" dirty="0" smtClean="0">
                <a:latin typeface="Times New Roman" pitchFamily="18" charset="0"/>
                <a:cs typeface="Times New Roman" pitchFamily="18" charset="0"/>
              </a:rPr>
              <a:t> في </a:t>
            </a:r>
            <a:r>
              <a:rPr lang="ar-EG" sz="2100" spc="50" dirty="0">
                <a:latin typeface="Times New Roman" pitchFamily="18" charset="0"/>
                <a:cs typeface="Times New Roman" pitchFamily="18" charset="0"/>
              </a:rPr>
              <a:t>تحويل المستهلك من الاهتمام والوعي إلى اتخاذ إجراء ملموس مثل الشراء أو الاشتراك أو التسجيل في العلامة التجارية أو المنتج.</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49989"/>
    </mc:Choice>
    <mc:Fallback xmlns="">
      <p:transition spd="slow" advTm="4998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62240"/>
          </a:xfrm>
          <a:prstGeom prst="rect">
            <a:avLst/>
          </a:prstGeom>
          <a:noFill/>
        </p:spPr>
        <p:txBody>
          <a:bodyPr wrap="square" rtlCol="0">
            <a:spAutoFit/>
          </a:bodyPr>
          <a:lstStyle/>
          <a:p>
            <a:pPr lvl="0" algn="r" rtl="1">
              <a:lnSpc>
                <a:spcPct val="150000"/>
              </a:lnSpc>
            </a:pPr>
            <a:r>
              <a:rPr lang="ar-EG" sz="2100" b="1" u="sng" dirty="0">
                <a:latin typeface="Times New Roman" pitchFamily="18" charset="0"/>
                <a:cs typeface="Times New Roman" pitchFamily="18" charset="0"/>
              </a:rPr>
              <a:t>المرحلة الرابعة: السلوك</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مرحلة </a:t>
            </a:r>
            <a:r>
              <a:rPr lang="ar-EG" sz="2100" spc="50" dirty="0">
                <a:latin typeface="Times New Roman" pitchFamily="18" charset="0"/>
                <a:cs typeface="Times New Roman" pitchFamily="18" charset="0"/>
              </a:rPr>
              <a:t>السلوك في نموذج </a:t>
            </a:r>
            <a:r>
              <a:rPr lang="en-US" sz="2100" spc="50" dirty="0" smtClean="0">
                <a:latin typeface="Times New Roman" pitchFamily="18" charset="0"/>
                <a:cs typeface="Times New Roman" pitchFamily="18" charset="0"/>
              </a:rPr>
              <a:t>DAGMAR</a:t>
            </a:r>
            <a:r>
              <a:rPr lang="ar-EG" sz="2100" spc="50" dirty="0" smtClean="0">
                <a:latin typeface="Times New Roman" pitchFamily="18" charset="0"/>
                <a:cs typeface="Times New Roman" pitchFamily="18" charset="0"/>
              </a:rPr>
              <a:t> هى </a:t>
            </a:r>
            <a:r>
              <a:rPr lang="ar-EG" sz="2100" spc="50" dirty="0">
                <a:latin typeface="Times New Roman" pitchFamily="18" charset="0"/>
                <a:cs typeface="Times New Roman" pitchFamily="18" charset="0"/>
              </a:rPr>
              <a:t>المرحلة الأخيرة في عملية التسويق وتأتي بعد مرحلة </a:t>
            </a:r>
            <a:r>
              <a:rPr lang="ar-EG" sz="2100" spc="50" dirty="0" smtClean="0">
                <a:latin typeface="Times New Roman" pitchFamily="18" charset="0"/>
                <a:cs typeface="Times New Roman" pitchFamily="18" charset="0"/>
              </a:rPr>
              <a:t>الإقتناع </a:t>
            </a:r>
            <a:r>
              <a:rPr lang="ar-EG" sz="2100" spc="50" dirty="0">
                <a:latin typeface="Times New Roman" pitchFamily="18" charset="0"/>
                <a:cs typeface="Times New Roman" pitchFamily="18" charset="0"/>
              </a:rPr>
              <a:t>وتكوين الاتجاه. </a:t>
            </a:r>
            <a:r>
              <a:rPr lang="ar-EG" sz="2100" spc="50" dirty="0" smtClean="0">
                <a:latin typeface="Times New Roman" pitchFamily="18" charset="0"/>
                <a:cs typeface="Times New Roman" pitchFamily="18" charset="0"/>
              </a:rPr>
              <a:t>ففي </a:t>
            </a:r>
            <a:r>
              <a:rPr lang="ar-EG" sz="2100" spc="50" dirty="0">
                <a:latin typeface="Times New Roman" pitchFamily="18" charset="0"/>
                <a:cs typeface="Times New Roman" pitchFamily="18" charset="0"/>
              </a:rPr>
              <a:t>هذه </a:t>
            </a:r>
            <a:r>
              <a:rPr lang="ar-EG" sz="2100" spc="50" dirty="0" smtClean="0">
                <a:latin typeface="Times New Roman" pitchFamily="18" charset="0"/>
                <a:cs typeface="Times New Roman" pitchFamily="18" charset="0"/>
              </a:rPr>
              <a:t>المرحلة </a:t>
            </a:r>
            <a:r>
              <a:rPr lang="ar-EG" sz="2100" spc="50" dirty="0">
                <a:latin typeface="Times New Roman" pitchFamily="18" charset="0"/>
                <a:cs typeface="Times New Roman" pitchFamily="18" charset="0"/>
              </a:rPr>
              <a:t>يهدف المسوقون إلى دفع المستهلكين إلى اتخاذ إجراء ملموس وتنفيذ السلوك المطلوب منهم تجاه المنتج أو العلامة التجارية</a:t>
            </a:r>
            <a:r>
              <a:rPr lang="ar-EG" sz="2100" spc="50" dirty="0" smtClean="0">
                <a:latin typeface="Times New Roman" pitchFamily="18" charset="0"/>
                <a:cs typeface="Times New Roman" pitchFamily="18" charset="0"/>
              </a:rPr>
              <a:t>.</a:t>
            </a:r>
          </a:p>
          <a:p>
            <a:pPr lvl="0" algn="just" rtl="1">
              <a:lnSpc>
                <a:spcPct val="150000"/>
              </a:lnSpc>
            </a:pPr>
            <a:endParaRPr lang="ar-EG" sz="2000" b="1"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96552"/>
    </mc:Choice>
    <mc:Fallback xmlns="">
      <p:transition spd="slow" advTm="9655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a:solidFill>
                  <a:srgbClr val="00B0F0"/>
                </a:solidFill>
                <a:cs typeface="Times New Roman"/>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109890"/>
          </a:xfrm>
          <a:prstGeom prst="rect">
            <a:avLst/>
          </a:prstGeom>
          <a:noFill/>
        </p:spPr>
        <p:txBody>
          <a:bodyPr wrap="square" rtlCol="0">
            <a:spAutoFit/>
          </a:bodyPr>
          <a:lstStyle/>
          <a:p>
            <a:pPr marL="285750" lvl="0" indent="-285750" algn="just" rtl="1">
              <a:lnSpc>
                <a:spcPct val="150000"/>
              </a:lnSpc>
              <a:buFont typeface="Wingdings" pitchFamily="2" charset="2"/>
              <a:buChar char="Ø"/>
            </a:pPr>
            <a:r>
              <a:rPr lang="ar-EG" sz="1900" spc="50" dirty="0" smtClean="0">
                <a:latin typeface="Times New Roman" pitchFamily="18" charset="0"/>
                <a:cs typeface="Times New Roman" pitchFamily="18" charset="0"/>
              </a:rPr>
              <a:t>تهدف </a:t>
            </a:r>
            <a:r>
              <a:rPr lang="ar-EG" sz="1900" spc="50" dirty="0">
                <a:latin typeface="Times New Roman" pitchFamily="18" charset="0"/>
                <a:cs typeface="Times New Roman" pitchFamily="18" charset="0"/>
              </a:rPr>
              <a:t>مرحلة السلوك في نموذج </a:t>
            </a:r>
            <a:r>
              <a:rPr lang="en-US" sz="1900" spc="50" dirty="0" smtClean="0">
                <a:latin typeface="Times New Roman" pitchFamily="18" charset="0"/>
                <a:cs typeface="Times New Roman" pitchFamily="18" charset="0"/>
              </a:rPr>
              <a:t>DAGMAR</a:t>
            </a:r>
            <a:r>
              <a:rPr lang="ar-EG" sz="1900" spc="50" dirty="0" smtClean="0">
                <a:latin typeface="Times New Roman" pitchFamily="18" charset="0"/>
                <a:cs typeface="Times New Roman" pitchFamily="18" charset="0"/>
              </a:rPr>
              <a:t> </a:t>
            </a:r>
            <a:r>
              <a:rPr lang="ar-EG" sz="1900" spc="50" dirty="0">
                <a:latin typeface="Times New Roman" pitchFamily="18" charset="0"/>
                <a:cs typeface="Times New Roman" pitchFamily="18" charset="0"/>
              </a:rPr>
              <a:t>إلى تعزيز الوفاء والولاء للعلامة التجارية وزيادة قيمة العمر </a:t>
            </a:r>
            <a:r>
              <a:rPr lang="ar-EG" sz="1900" spc="50" dirty="0" smtClean="0">
                <a:latin typeface="Times New Roman" pitchFamily="18" charset="0"/>
                <a:cs typeface="Times New Roman" pitchFamily="18" charset="0"/>
              </a:rPr>
              <a:t>للعميل، وهى </a:t>
            </a:r>
            <a:r>
              <a:rPr lang="ar-EG" sz="1900" spc="50" dirty="0">
                <a:latin typeface="Times New Roman" pitchFamily="18" charset="0"/>
                <a:cs typeface="Times New Roman" pitchFamily="18" charset="0"/>
              </a:rPr>
              <a:t>المدة التي يستمر فيها المستهلك في استخدام المنتج أو العلامة التجارية. </a:t>
            </a:r>
            <a:r>
              <a:rPr lang="ar-EG" sz="1900" spc="50" dirty="0" smtClean="0">
                <a:latin typeface="Times New Roman" pitchFamily="18" charset="0"/>
                <a:cs typeface="Times New Roman" pitchFamily="18" charset="0"/>
              </a:rPr>
              <a:t>وذلك من </a:t>
            </a:r>
            <a:r>
              <a:rPr lang="ar-EG" sz="1900" spc="50" dirty="0">
                <a:latin typeface="Times New Roman" pitchFamily="18" charset="0"/>
                <a:cs typeface="Times New Roman" pitchFamily="18" charset="0"/>
              </a:rPr>
              <a:t>خلال تقديم تجارب إيجابية وخدمات عملاء </a:t>
            </a:r>
            <a:r>
              <a:rPr lang="ar-EG" sz="1900" spc="50" dirty="0" smtClean="0">
                <a:latin typeface="Times New Roman" pitchFamily="18" charset="0"/>
                <a:cs typeface="Times New Roman" pitchFamily="18" charset="0"/>
              </a:rPr>
              <a:t>متميزة، حيث يتم </a:t>
            </a:r>
            <a:r>
              <a:rPr lang="ar-EG" sz="1900" spc="50" dirty="0">
                <a:latin typeface="Times New Roman" pitchFamily="18" charset="0"/>
                <a:cs typeface="Times New Roman" pitchFamily="18" charset="0"/>
              </a:rPr>
              <a:t>تعزيز رضا المستهلك وتحوله إلى سفير للعلامة التجارية ل</a:t>
            </a:r>
            <a:r>
              <a:rPr lang="ar-EG" sz="1900" spc="50" dirty="0" smtClean="0">
                <a:latin typeface="Times New Roman" pitchFamily="18" charset="0"/>
                <a:cs typeface="Times New Roman" pitchFamily="18" charset="0"/>
              </a:rPr>
              <a:t>يروج </a:t>
            </a:r>
            <a:r>
              <a:rPr lang="ar-EG" sz="1900" spc="50" dirty="0">
                <a:latin typeface="Times New Roman" pitchFamily="18" charset="0"/>
                <a:cs typeface="Times New Roman" pitchFamily="18" charset="0"/>
              </a:rPr>
              <a:t>لها وينصح بها للآخرين</a:t>
            </a:r>
            <a:r>
              <a:rPr lang="ar-EG" sz="1900" spc="50" dirty="0" smtClean="0">
                <a:latin typeface="Times New Roman" pitchFamily="18" charset="0"/>
                <a:cs typeface="Times New Roman" pitchFamily="18" charset="0"/>
              </a:rPr>
              <a:t>.</a:t>
            </a:r>
          </a:p>
          <a:p>
            <a:pPr marL="285750" lvl="0" indent="-285750" algn="just" rtl="1">
              <a:lnSpc>
                <a:spcPct val="150000"/>
              </a:lnSpc>
              <a:buFont typeface="Wingdings" pitchFamily="2" charset="2"/>
              <a:buChar char="Ø"/>
            </a:pPr>
            <a:r>
              <a:rPr lang="ar-EG" sz="1900" spc="50" dirty="0" smtClean="0">
                <a:latin typeface="Times New Roman" pitchFamily="18" charset="0"/>
                <a:cs typeface="Times New Roman" pitchFamily="18" charset="0"/>
              </a:rPr>
              <a:t>لذلك تُعد مرحلة </a:t>
            </a:r>
            <a:r>
              <a:rPr lang="ar-EG" sz="1900" spc="50" dirty="0">
                <a:latin typeface="Times New Roman" pitchFamily="18" charset="0"/>
                <a:cs typeface="Times New Roman" pitchFamily="18" charset="0"/>
              </a:rPr>
              <a:t>السلوك في </a:t>
            </a:r>
            <a:r>
              <a:rPr lang="ar-EG" sz="1900" spc="50" dirty="0" smtClean="0">
                <a:latin typeface="Times New Roman" pitchFamily="18" charset="0"/>
                <a:cs typeface="Times New Roman" pitchFamily="18" charset="0"/>
              </a:rPr>
              <a:t>نموذج</a:t>
            </a:r>
            <a:r>
              <a:rPr lang="en-US" sz="1900" spc="50" dirty="0" smtClean="0">
                <a:latin typeface="Times New Roman" pitchFamily="18" charset="0"/>
                <a:cs typeface="Times New Roman" pitchFamily="18" charset="0"/>
              </a:rPr>
              <a:t>DAGMAR </a:t>
            </a:r>
            <a:r>
              <a:rPr lang="ar-EG" sz="1900" spc="50" dirty="0" smtClean="0">
                <a:latin typeface="Times New Roman" pitchFamily="18" charset="0"/>
                <a:cs typeface="Times New Roman" pitchFamily="18" charset="0"/>
              </a:rPr>
              <a:t> تهدف </a:t>
            </a:r>
            <a:r>
              <a:rPr lang="ar-EG" sz="1900" spc="50" dirty="0">
                <a:latin typeface="Times New Roman" pitchFamily="18" charset="0"/>
                <a:cs typeface="Times New Roman" pitchFamily="18" charset="0"/>
              </a:rPr>
              <a:t>إلى دفع المستهلك لاتخاذ إجراء ملموس وتنفيذ السلوك </a:t>
            </a:r>
            <a:r>
              <a:rPr lang="ar-EG" sz="1900" spc="50" dirty="0" smtClean="0">
                <a:latin typeface="Times New Roman" pitchFamily="18" charset="0"/>
                <a:cs typeface="Times New Roman" pitchFamily="18" charset="0"/>
              </a:rPr>
              <a:t>المرغوب، </a:t>
            </a:r>
            <a:r>
              <a:rPr lang="ar-EG" sz="1900" spc="50" dirty="0">
                <a:latin typeface="Times New Roman" pitchFamily="18" charset="0"/>
                <a:cs typeface="Times New Roman" pitchFamily="18" charset="0"/>
              </a:rPr>
              <a:t>سواء كان ذلك الشراء أو الاشتراك أو التسجيل. تعتبر هذه المرحلة حاسمة لتحقيق أهداف التسويق وبناء علاقة قوية بين المستهلك والعلامة التجارية أو المنتج.</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6550674"/>
      </p:ext>
    </p:extLst>
  </p:cSld>
  <p:clrMapOvr>
    <a:masterClrMapping/>
  </p:clrMapOvr>
  <mc:AlternateContent xmlns:mc="http://schemas.openxmlformats.org/markup-compatibility/2006" xmlns:p14="http://schemas.microsoft.com/office/powerpoint/2010/main">
    <mc:Choice Requires="p14">
      <p:transition spd="slow" p14:dur="2000" advTm="147550"/>
    </mc:Choice>
    <mc:Fallback xmlns="">
      <p:transition spd="slow" advTm="14755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22194" y="1117694"/>
            <a:ext cx="3275256" cy="461665"/>
          </a:xfrm>
          <a:prstGeom prst="rect">
            <a:avLst/>
          </a:prstGeom>
          <a:noFill/>
        </p:spPr>
        <p:txBody>
          <a:bodyPr wrap="none" rtlCol="0">
            <a:spAutoFit/>
          </a:bodyPr>
          <a:lstStyle/>
          <a:p>
            <a:pPr lvl="0" algn="just" rtl="1"/>
            <a:r>
              <a:rPr lang="ar-EG" sz="2400" b="1" dirty="0" smtClean="0">
                <a:solidFill>
                  <a:srgbClr val="00B0F0"/>
                </a:solidFill>
                <a:latin typeface="Times New Roman" pitchFamily="18" charset="0"/>
                <a:cs typeface="Times New Roman" pitchFamily="18" charset="0"/>
              </a:rPr>
              <a:t>خصائص نموذج </a:t>
            </a:r>
            <a:r>
              <a:rPr lang="en-US" sz="2400" b="1" dirty="0" smtClean="0">
                <a:solidFill>
                  <a:srgbClr val="00B0F0"/>
                </a:solidFill>
                <a:latin typeface="Times New Roman" pitchFamily="18" charset="0"/>
                <a:cs typeface="Times New Roman" pitchFamily="18" charset="0"/>
              </a:rPr>
              <a:t>DAGMAR</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3786"/>
      </p:ext>
    </p:extLst>
  </p:cSld>
  <p:clrMapOvr>
    <a:masterClrMapping/>
  </p:clrMapOvr>
  <mc:AlternateContent xmlns:mc="http://schemas.openxmlformats.org/markup-compatibility/2006" xmlns:p14="http://schemas.microsoft.com/office/powerpoint/2010/main">
    <mc:Choice Requires="p14">
      <p:transition spd="slow" p14:dur="2000" advTm="8258"/>
    </mc:Choice>
    <mc:Fallback xmlns="">
      <p:transition spd="slow" advTm="82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09608" y="1412953"/>
            <a:ext cx="297278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خصائص نموذج </a:t>
            </a:r>
            <a:r>
              <a:rPr lang="en-US" sz="2000" b="1" dirty="0" smtClean="0">
                <a:solidFill>
                  <a:srgbClr val="00B0F0"/>
                </a:solidFill>
                <a:latin typeface="Times New Roman" pitchFamily="18" charset="0"/>
                <a:cs typeface="Times New Roman" pitchFamily="18" charset="0"/>
              </a:rPr>
              <a:t>DAGMAR</a:t>
            </a:r>
            <a:endParaRPr lang="en-US" sz="2000" b="1" dirty="0">
              <a:solidFill>
                <a:srgbClr val="00B0F0"/>
              </a:solidFill>
              <a:latin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marL="457200" lvl="0" indent="-457200" algn="just" rtl="1">
              <a:lnSpc>
                <a:spcPct val="150000"/>
              </a:lnSpc>
              <a:buAutoNum type="arabicPeriod"/>
            </a:pPr>
            <a:r>
              <a:rPr lang="ar-EG" sz="2100" b="1" u="sng" dirty="0" smtClean="0">
                <a:latin typeface="Times New Roman" pitchFamily="18" charset="0"/>
                <a:cs typeface="Times New Roman" pitchFamily="18" charset="0"/>
              </a:rPr>
              <a:t>التأثير </a:t>
            </a:r>
            <a:r>
              <a:rPr lang="ar-EG" sz="2100" b="1" u="sng" dirty="0">
                <a:latin typeface="Times New Roman" pitchFamily="18" charset="0"/>
                <a:cs typeface="Times New Roman" pitchFamily="18" charset="0"/>
              </a:rPr>
              <a:t>الاجتماعي:</a:t>
            </a:r>
            <a:r>
              <a:rPr lang="ar-EG" sz="2100" dirty="0">
                <a:latin typeface="Times New Roman" pitchFamily="18" charset="0"/>
                <a:cs typeface="Times New Roman" pitchFamily="18" charset="0"/>
              </a:rPr>
              <a:t> يتمحور </a:t>
            </a:r>
            <a:r>
              <a:rPr lang="ar-EG" sz="2100" dirty="0" smtClean="0">
                <a:latin typeface="Times New Roman" pitchFamily="18" charset="0"/>
                <a:cs typeface="Times New Roman" pitchFamily="18" charset="0"/>
              </a:rPr>
              <a:t>نموذج</a:t>
            </a:r>
            <a:r>
              <a:rPr lang="en-US" sz="2100" dirty="0" smtClean="0">
                <a:latin typeface="Times New Roman" pitchFamily="18" charset="0"/>
                <a:cs typeface="Times New Roman" pitchFamily="18" charset="0"/>
              </a:rPr>
              <a:t>DAGMAR </a:t>
            </a:r>
            <a:r>
              <a:rPr lang="ar-EG" sz="2100" dirty="0" smtClean="0">
                <a:latin typeface="Times New Roman" pitchFamily="18" charset="0"/>
                <a:cs typeface="Times New Roman" pitchFamily="18" charset="0"/>
              </a:rPr>
              <a:t> حول </a:t>
            </a:r>
            <a:r>
              <a:rPr lang="ar-EG" sz="2100" dirty="0">
                <a:latin typeface="Times New Roman" pitchFamily="18" charset="0"/>
                <a:cs typeface="Times New Roman" pitchFamily="18" charset="0"/>
              </a:rPr>
              <a:t>تأثير الإعلانات والاتصالات التسويقية في التغييرات الاجتماعية والسلوكية للمستهلكين. </a:t>
            </a:r>
            <a:r>
              <a:rPr lang="ar-EG" sz="2100" dirty="0" smtClean="0">
                <a:latin typeface="Times New Roman" pitchFamily="18" charset="0"/>
                <a:cs typeface="Times New Roman" pitchFamily="18" charset="0"/>
              </a:rPr>
              <a:t>حيث يهدف </a:t>
            </a:r>
            <a:r>
              <a:rPr lang="ar-EG" sz="2100" dirty="0">
                <a:latin typeface="Times New Roman" pitchFamily="18" charset="0"/>
                <a:cs typeface="Times New Roman" pitchFamily="18" charset="0"/>
              </a:rPr>
              <a:t>النموذج إلى توجيه المستهلكين لاتخاذ إجراءات </a:t>
            </a:r>
            <a:r>
              <a:rPr lang="ar-EG" sz="2100" dirty="0" smtClean="0">
                <a:latin typeface="Times New Roman" pitchFamily="18" charset="0"/>
                <a:cs typeface="Times New Roman" pitchFamily="18" charset="0"/>
              </a:rPr>
              <a:t>محددة </a:t>
            </a:r>
            <a:r>
              <a:rPr lang="ar-EG" sz="2100" dirty="0">
                <a:latin typeface="Times New Roman" pitchFamily="18" charset="0"/>
                <a:cs typeface="Times New Roman" pitchFamily="18" charset="0"/>
              </a:rPr>
              <a:t>وتشجيعهم على تبني سلوك معين</a:t>
            </a:r>
            <a:r>
              <a:rPr lang="ar-EG" sz="2100" dirty="0" smtClean="0">
                <a:latin typeface="Times New Roman" pitchFamily="18" charset="0"/>
                <a:cs typeface="Times New Roman" pitchFamily="18" charset="0"/>
              </a:rPr>
              <a:t>.</a:t>
            </a:r>
          </a:p>
          <a:p>
            <a:pPr marL="457200" lvl="0" indent="-457200" algn="just" rtl="1">
              <a:lnSpc>
                <a:spcPct val="150000"/>
              </a:lnSpc>
              <a:buAutoNum type="arabicPeriod"/>
            </a:pPr>
            <a:endParaRPr lang="ar-EG" sz="2100" dirty="0">
              <a:latin typeface="Times New Roman" pitchFamily="18" charset="0"/>
              <a:cs typeface="Times New Roman" pitchFamily="18" charset="0"/>
            </a:endParaRPr>
          </a:p>
          <a:p>
            <a:pPr marL="457200" lvl="0" indent="-457200" algn="just" rtl="1">
              <a:lnSpc>
                <a:spcPct val="150000"/>
              </a:lnSpc>
              <a:buAutoNum type="arabicPeriod"/>
            </a:pPr>
            <a:r>
              <a:rPr lang="ar-EG" sz="2100" b="1" u="sng" dirty="0" smtClean="0">
                <a:latin typeface="Times New Roman" pitchFamily="18" charset="0"/>
                <a:cs typeface="Times New Roman" pitchFamily="18" charset="0"/>
              </a:rPr>
              <a:t>الرسالة </a:t>
            </a:r>
            <a:r>
              <a:rPr lang="ar-EG" sz="2100" b="1" u="sng" dirty="0">
                <a:latin typeface="Times New Roman" pitchFamily="18" charset="0"/>
                <a:cs typeface="Times New Roman" pitchFamily="18" charset="0"/>
              </a:rPr>
              <a:t>الواضحة:</a:t>
            </a:r>
            <a:r>
              <a:rPr lang="ar-EG" sz="2100" dirty="0">
                <a:latin typeface="Times New Roman" pitchFamily="18" charset="0"/>
                <a:cs typeface="Times New Roman" pitchFamily="18" charset="0"/>
              </a:rPr>
              <a:t> يعتبر وجود رسالة واضحة وفعالة أمرًا حيويًا في </a:t>
            </a:r>
            <a:r>
              <a:rPr lang="ar-EG" sz="2100" dirty="0" smtClean="0">
                <a:latin typeface="Times New Roman" pitchFamily="18" charset="0"/>
                <a:cs typeface="Times New Roman" pitchFamily="18" charset="0"/>
              </a:rPr>
              <a:t>نموذج</a:t>
            </a:r>
            <a:r>
              <a:rPr lang="en-US" sz="2100" dirty="0" smtClean="0">
                <a:latin typeface="Times New Roman" pitchFamily="18" charset="0"/>
                <a:cs typeface="Times New Roman" pitchFamily="18" charset="0"/>
              </a:rPr>
              <a:t>DAGMAR </a:t>
            </a:r>
            <a:r>
              <a:rPr lang="ar-EG" sz="2100" dirty="0" smtClean="0">
                <a:latin typeface="Times New Roman" pitchFamily="18" charset="0"/>
                <a:cs typeface="Times New Roman" pitchFamily="18" charset="0"/>
              </a:rPr>
              <a:t>؛ حيث يتعين </a:t>
            </a:r>
            <a:r>
              <a:rPr lang="ar-EG" sz="2100" dirty="0">
                <a:latin typeface="Times New Roman" pitchFamily="18" charset="0"/>
                <a:cs typeface="Times New Roman" pitchFamily="18" charset="0"/>
              </a:rPr>
              <a:t>على الإعلانات والاتصالات التسويقية أن تنقل رسالتها بشكل واضح وبطريقة قوية لزيادة الفهم والاقتناع لدى المستهلكين.</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0545857"/>
      </p:ext>
    </p:extLst>
  </p:cSld>
  <p:clrMapOvr>
    <a:masterClrMapping/>
  </p:clrMapOvr>
  <mc:AlternateContent xmlns:mc="http://schemas.openxmlformats.org/markup-compatibility/2006" xmlns:p14="http://schemas.microsoft.com/office/powerpoint/2010/main">
    <mc:Choice Requires="p14">
      <p:transition spd="slow" p14:dur="2000" advTm="141957"/>
    </mc:Choice>
    <mc:Fallback xmlns="">
      <p:transition spd="slow" advTm="14195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09608" y="1412953"/>
            <a:ext cx="297278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خصائص نموذج </a:t>
            </a:r>
            <a:r>
              <a:rPr lang="en-US" sz="2000" b="1" dirty="0" smtClean="0">
                <a:solidFill>
                  <a:srgbClr val="00B0F0"/>
                </a:solidFill>
                <a:latin typeface="Times New Roman" pitchFamily="18" charset="0"/>
                <a:cs typeface="Times New Roman" pitchFamily="18" charset="0"/>
              </a:rPr>
              <a:t>DAGMAR</a:t>
            </a:r>
            <a:endParaRPr lang="en-US" sz="2000" b="1" dirty="0">
              <a:solidFill>
                <a:srgbClr val="00B0F0"/>
              </a:solidFill>
              <a:latin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16320"/>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3. الأهداف القابلة للقياس:</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يتطلب </a:t>
            </a:r>
            <a:r>
              <a:rPr lang="ar-EG" sz="2000" spc="50" dirty="0" smtClean="0">
                <a:latin typeface="Times New Roman" pitchFamily="18" charset="0"/>
                <a:cs typeface="Times New Roman" pitchFamily="18" charset="0"/>
              </a:rPr>
              <a:t>نموذج</a:t>
            </a:r>
            <a:r>
              <a:rPr lang="en-US" sz="2000" spc="50" dirty="0" smtClean="0">
                <a:latin typeface="Times New Roman" pitchFamily="18" charset="0"/>
                <a:cs typeface="Times New Roman" pitchFamily="18" charset="0"/>
              </a:rPr>
              <a:t>DAGMAR </a:t>
            </a:r>
            <a:r>
              <a:rPr lang="ar-EG" sz="2000" spc="50" dirty="0" smtClean="0">
                <a:latin typeface="Times New Roman" pitchFamily="18" charset="0"/>
                <a:cs typeface="Times New Roman" pitchFamily="18" charset="0"/>
              </a:rPr>
              <a:t> تحديد </a:t>
            </a:r>
            <a:r>
              <a:rPr lang="ar-EG" sz="2000" spc="50" dirty="0">
                <a:latin typeface="Times New Roman" pitchFamily="18" charset="0"/>
                <a:cs typeface="Times New Roman" pitchFamily="18" charset="0"/>
              </a:rPr>
              <a:t>أهداف قابلة للقياس التي يمكن </a:t>
            </a:r>
            <a:r>
              <a:rPr lang="ar-EG" sz="2000" spc="50" dirty="0" smtClean="0">
                <a:latin typeface="Times New Roman" pitchFamily="18" charset="0"/>
                <a:cs typeface="Times New Roman" pitchFamily="18" charset="0"/>
              </a:rPr>
              <a:t>تقييمها </a:t>
            </a:r>
            <a:r>
              <a:rPr lang="ar-EG" sz="2000" spc="50" dirty="0">
                <a:latin typeface="Times New Roman" pitchFamily="18" charset="0"/>
                <a:cs typeface="Times New Roman" pitchFamily="18" charset="0"/>
              </a:rPr>
              <a:t>بسهولة وقياس تأثير الحملات الإعلانية والتسويقية. على سبيل المثال ، قد تشمل الأهداف زيادة </a:t>
            </a:r>
            <a:r>
              <a:rPr lang="ar-EG" sz="2000" spc="50" dirty="0" smtClean="0">
                <a:latin typeface="Times New Roman" pitchFamily="18" charset="0"/>
                <a:cs typeface="Times New Roman" pitchFamily="18" charset="0"/>
              </a:rPr>
              <a:t>عدد </a:t>
            </a:r>
            <a:r>
              <a:rPr lang="ar-EG" sz="2000" spc="50" dirty="0">
                <a:latin typeface="Times New Roman" pitchFamily="18" charset="0"/>
                <a:cs typeface="Times New Roman" pitchFamily="18" charset="0"/>
              </a:rPr>
              <a:t>العملاء </a:t>
            </a:r>
            <a:r>
              <a:rPr lang="ar-EG" sz="2000" spc="50" dirty="0" smtClean="0">
                <a:latin typeface="Times New Roman" pitchFamily="18" charset="0"/>
                <a:cs typeface="Times New Roman" pitchFamily="18" charset="0"/>
              </a:rPr>
              <a:t>الجدد </a:t>
            </a:r>
            <a:r>
              <a:rPr lang="ar-EG" sz="2000" spc="50" dirty="0">
                <a:latin typeface="Times New Roman" pitchFamily="18" charset="0"/>
                <a:cs typeface="Times New Roman" pitchFamily="18" charset="0"/>
              </a:rPr>
              <a:t>، وزيادة حصة السوق ، وزيادة معدل </a:t>
            </a:r>
            <a:r>
              <a:rPr lang="ar-EG" sz="2000" spc="50" dirty="0" smtClean="0">
                <a:latin typeface="Times New Roman" pitchFamily="18" charset="0"/>
                <a:cs typeface="Times New Roman" pitchFamily="18" charset="0"/>
              </a:rPr>
              <a:t>الاستجابة، </a:t>
            </a:r>
            <a:r>
              <a:rPr lang="ar-EG" sz="2000" spc="50" dirty="0">
                <a:latin typeface="Times New Roman" pitchFamily="18" charset="0"/>
                <a:cs typeface="Times New Roman" pitchFamily="18" charset="0"/>
              </a:rPr>
              <a:t>وغيرها</a:t>
            </a:r>
            <a:r>
              <a:rPr lang="ar-EG" sz="2000" spc="50" dirty="0" smtClean="0">
                <a:latin typeface="Times New Roman" pitchFamily="18" charset="0"/>
                <a:cs typeface="Times New Roman" pitchFamily="18" charset="0"/>
              </a:rPr>
              <a:t>.</a:t>
            </a:r>
          </a:p>
          <a:p>
            <a:pPr lvl="0" algn="just" rtl="1">
              <a:lnSpc>
                <a:spcPct val="150000"/>
              </a:lnSpc>
            </a:pPr>
            <a:endParaRPr lang="ar-EG" sz="2000" b="1" spc="50" dirty="0">
              <a:latin typeface="Times New Roman" pitchFamily="18" charset="0"/>
              <a:cs typeface="Times New Roman" pitchFamily="18" charset="0"/>
            </a:endParaRPr>
          </a:p>
          <a:p>
            <a:pPr lvl="0" algn="just" rtl="1">
              <a:lnSpc>
                <a:spcPct val="150000"/>
              </a:lnSpc>
            </a:pPr>
            <a:r>
              <a:rPr lang="ar-EG" sz="2200" b="1" u="sng" spc="50" dirty="0">
                <a:latin typeface="Times New Roman" pitchFamily="18" charset="0"/>
                <a:cs typeface="Times New Roman" pitchFamily="18" charset="0"/>
              </a:rPr>
              <a:t>4. التوجيه الشخصي:</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يستند </a:t>
            </a:r>
            <a:r>
              <a:rPr lang="ar-EG" sz="2000" spc="50" dirty="0" smtClean="0">
                <a:latin typeface="Times New Roman" pitchFamily="18" charset="0"/>
                <a:cs typeface="Times New Roman" pitchFamily="18" charset="0"/>
              </a:rPr>
              <a:t>نموذج</a:t>
            </a:r>
            <a:r>
              <a:rPr lang="en-US" sz="2000" spc="50" dirty="0" smtClean="0">
                <a:latin typeface="Times New Roman" pitchFamily="18" charset="0"/>
                <a:cs typeface="Times New Roman" pitchFamily="18" charset="0"/>
              </a:rPr>
              <a:t>DAGMAR </a:t>
            </a:r>
            <a:r>
              <a:rPr lang="ar-EG" sz="2000" spc="50" dirty="0" smtClean="0">
                <a:latin typeface="Times New Roman" pitchFamily="18" charset="0"/>
                <a:cs typeface="Times New Roman" pitchFamily="18" charset="0"/>
              </a:rPr>
              <a:t> إلى </a:t>
            </a:r>
            <a:r>
              <a:rPr lang="ar-EG" sz="2000" spc="50" dirty="0">
                <a:latin typeface="Times New Roman" pitchFamily="18" charset="0"/>
                <a:cs typeface="Times New Roman" pitchFamily="18" charset="0"/>
              </a:rPr>
              <a:t>فهم الجمهور المستهدف واحتياجاتهم الفردية </a:t>
            </a:r>
            <a:r>
              <a:rPr lang="ar-EG" sz="2000" spc="50" dirty="0" smtClean="0">
                <a:latin typeface="Times New Roman" pitchFamily="18" charset="0"/>
                <a:cs typeface="Times New Roman" pitchFamily="18" charset="0"/>
              </a:rPr>
              <a:t>ورغباتهم؛ حيث يجب </a:t>
            </a:r>
            <a:r>
              <a:rPr lang="ar-EG" sz="2000" spc="50" dirty="0">
                <a:latin typeface="Times New Roman" pitchFamily="18" charset="0"/>
                <a:cs typeface="Times New Roman" pitchFamily="18" charset="0"/>
              </a:rPr>
              <a:t>تكيف الحملات الإعلانية والاتصالات التسويقية لتوجيه المستهلكين بشكل شخصي وإقناعهم باتخاذ الإجراء المطلوب.</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0094270"/>
      </p:ext>
    </p:extLst>
  </p:cSld>
  <p:clrMapOvr>
    <a:masterClrMapping/>
  </p:clrMapOvr>
  <mc:AlternateContent xmlns:mc="http://schemas.openxmlformats.org/markup-compatibility/2006" xmlns:p14="http://schemas.microsoft.com/office/powerpoint/2010/main">
    <mc:Choice Requires="p14">
      <p:transition spd="slow" p14:dur="2000" advTm="180657"/>
    </mc:Choice>
    <mc:Fallback xmlns="">
      <p:transition spd="slow" advTm="18065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09608" y="1412953"/>
            <a:ext cx="297278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خصائص نموذج </a:t>
            </a:r>
            <a:r>
              <a:rPr lang="en-US" sz="2000" b="1" dirty="0" smtClean="0">
                <a:solidFill>
                  <a:srgbClr val="00B0F0"/>
                </a:solidFill>
                <a:latin typeface="Times New Roman" pitchFamily="18" charset="0"/>
                <a:cs typeface="Times New Roman" pitchFamily="18" charset="0"/>
              </a:rPr>
              <a:t>DAGMAR</a:t>
            </a:r>
            <a:endParaRPr lang="en-US" sz="2000" b="1" dirty="0">
              <a:solidFill>
                <a:srgbClr val="00B0F0"/>
              </a:solidFill>
              <a:latin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975990"/>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5</a:t>
            </a:r>
            <a:r>
              <a:rPr lang="ar-EG" sz="2200" b="1" u="sng" spc="50" dirty="0" smtClean="0">
                <a:latin typeface="Times New Roman" pitchFamily="18" charset="0"/>
                <a:cs typeface="Times New Roman" pitchFamily="18" charset="0"/>
              </a:rPr>
              <a:t>. الدقة</a:t>
            </a:r>
            <a:r>
              <a:rPr lang="ar-EG" sz="2200" b="1" u="sng" spc="50" dirty="0">
                <a:latin typeface="Times New Roman" pitchFamily="18" charset="0"/>
                <a:cs typeface="Times New Roman" pitchFamily="18" charset="0"/>
              </a:rPr>
              <a:t>:</a:t>
            </a:r>
            <a:r>
              <a:rPr lang="ar-EG" sz="20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يعتبر النموذج </a:t>
            </a:r>
            <a:r>
              <a:rPr lang="ar-EG" sz="2100" spc="50" dirty="0" smtClean="0">
                <a:latin typeface="Times New Roman" pitchFamily="18" charset="0"/>
                <a:cs typeface="Times New Roman" pitchFamily="18" charset="0"/>
              </a:rPr>
              <a:t>نموذج قويًا </a:t>
            </a:r>
            <a:r>
              <a:rPr lang="ar-EG" sz="2100" spc="50" dirty="0">
                <a:latin typeface="Times New Roman" pitchFamily="18" charset="0"/>
                <a:cs typeface="Times New Roman" pitchFamily="18" charset="0"/>
              </a:rPr>
              <a:t>عندما يتم توفير معلومات صحيحة ودقيقة وموثوقة في الإعلانات والاتصالات التسويقية. </a:t>
            </a:r>
            <a:r>
              <a:rPr lang="ar-EG" sz="2100" spc="50" dirty="0" smtClean="0">
                <a:latin typeface="Times New Roman" pitchFamily="18" charset="0"/>
                <a:cs typeface="Times New Roman" pitchFamily="18" charset="0"/>
              </a:rPr>
              <a:t>حيث يجب </a:t>
            </a:r>
            <a:r>
              <a:rPr lang="ar-EG" sz="2100" spc="50" dirty="0">
                <a:latin typeface="Times New Roman" pitchFamily="18" charset="0"/>
                <a:cs typeface="Times New Roman" pitchFamily="18" charset="0"/>
              </a:rPr>
              <a:t>أن تكون الإحصائيات والحقائق التي تقدمها الحملات مدعومة بمصادر قوية وأدلة قوية</a:t>
            </a:r>
            <a:r>
              <a:rPr lang="ar-EG" sz="2100" spc="50" dirty="0" smtClean="0">
                <a:latin typeface="Times New Roman" pitchFamily="18" charset="0"/>
                <a:cs typeface="Times New Roman" pitchFamily="18" charset="0"/>
              </a:rPr>
              <a:t>.</a:t>
            </a:r>
          </a:p>
          <a:p>
            <a:pPr lvl="0" algn="just" rtl="1">
              <a:lnSpc>
                <a:spcPct val="150000"/>
              </a:lnSpc>
            </a:pPr>
            <a:endParaRPr lang="ar-EG" sz="2000" b="1"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4993779"/>
      </p:ext>
    </p:extLst>
  </p:cSld>
  <p:clrMapOvr>
    <a:masterClrMapping/>
  </p:clrMapOvr>
  <mc:AlternateContent xmlns:mc="http://schemas.openxmlformats.org/markup-compatibility/2006" xmlns:p14="http://schemas.microsoft.com/office/powerpoint/2010/main">
    <mc:Choice Requires="p14">
      <p:transition spd="slow" p14:dur="2000" advTm="71316"/>
    </mc:Choice>
    <mc:Fallback xmlns="">
      <p:transition spd="slow" advTm="7131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24333" y="1259391"/>
            <a:ext cx="3616696" cy="400110"/>
          </a:xfrm>
          <a:prstGeom prst="rect">
            <a:avLst/>
          </a:prstGeom>
          <a:noFill/>
        </p:spPr>
        <p:txBody>
          <a:bodyPr wrap="none" rtlCol="0">
            <a:spAutoFit/>
          </a:bodyPr>
          <a:lstStyle/>
          <a:p>
            <a:pPr lvl="0" algn="just" rtl="1"/>
            <a:r>
              <a:rPr lang="ar-EG" sz="2000" b="1" dirty="0" smtClean="0">
                <a:solidFill>
                  <a:srgbClr val="00B0F0"/>
                </a:solidFill>
                <a:latin typeface="Times New Roman" pitchFamily="18" charset="0"/>
                <a:cs typeface="Times New Roman" pitchFamily="18" charset="0"/>
              </a:rPr>
              <a:t>الانتقادات الموجهه لنموذج </a:t>
            </a:r>
            <a:r>
              <a:rPr lang="en-US" sz="2000" b="1" dirty="0" smtClean="0">
                <a:solidFill>
                  <a:srgbClr val="00B0F0"/>
                </a:solidFill>
                <a:latin typeface="Times New Roman" pitchFamily="18" charset="0"/>
                <a:cs typeface="Times New Roman" pitchFamily="18" charset="0"/>
              </a:rPr>
              <a:t>DAGMAR</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3821213"/>
      </p:ext>
    </p:extLst>
  </p:cSld>
  <p:clrMapOvr>
    <a:masterClrMapping/>
  </p:clrMapOvr>
  <mc:AlternateContent xmlns:mc="http://schemas.openxmlformats.org/markup-compatibility/2006" xmlns:p14="http://schemas.microsoft.com/office/powerpoint/2010/main">
    <mc:Choice Requires="p14">
      <p:transition spd="slow" p14:dur="2000" advTm="9903"/>
    </mc:Choice>
    <mc:Fallback xmlns="">
      <p:transition spd="slow" advTm="99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3742314"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الانتقادات الموجهه لنموذج </a:t>
            </a:r>
            <a:r>
              <a:rPr lang="en-US" sz="2000" b="1" dirty="0">
                <a:solidFill>
                  <a:srgbClr val="00B0F0"/>
                </a:solidFill>
                <a:latin typeface="Times New Roman" pitchFamily="18" charset="0"/>
                <a:cs typeface="Times New Roman" pitchFamily="18" charset="0"/>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508653"/>
          </a:xfrm>
          <a:prstGeom prst="rect">
            <a:avLst/>
          </a:prstGeom>
          <a:noFill/>
        </p:spPr>
        <p:txBody>
          <a:bodyPr wrap="square" rtlCol="0">
            <a:spAutoFit/>
          </a:bodyPr>
          <a:lstStyle/>
          <a:p>
            <a:pPr marL="457200" lvl="0" indent="-457200" algn="just" rtl="1">
              <a:lnSpc>
                <a:spcPct val="150000"/>
              </a:lnSpc>
              <a:buAutoNum type="arabicPeriod"/>
            </a:pPr>
            <a:r>
              <a:rPr lang="ar-EG" sz="2200" b="1" u="sng" dirty="0" smtClean="0">
                <a:latin typeface="Times New Roman" pitchFamily="18" charset="0"/>
                <a:cs typeface="Times New Roman" pitchFamily="18" charset="0"/>
              </a:rPr>
              <a:t>تعقيد النموذج:</a:t>
            </a:r>
            <a:r>
              <a:rPr lang="ar-EG" sz="2200" b="1"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اعتبر بعض النقاد أن </a:t>
            </a:r>
            <a:r>
              <a:rPr lang="ar-EG" sz="2100" dirty="0" smtClean="0">
                <a:latin typeface="Times New Roman" pitchFamily="18" charset="0"/>
                <a:cs typeface="Times New Roman" pitchFamily="18" charset="0"/>
              </a:rPr>
              <a:t>نموذج</a:t>
            </a:r>
            <a:r>
              <a:rPr lang="en-US" sz="2100" dirty="0" smtClean="0">
                <a:latin typeface="Times New Roman" pitchFamily="18" charset="0"/>
                <a:cs typeface="Times New Roman" pitchFamily="18" charset="0"/>
              </a:rPr>
              <a:t>DAGMAR </a:t>
            </a:r>
            <a:r>
              <a:rPr lang="ar-EG" sz="2100" dirty="0" smtClean="0">
                <a:latin typeface="Times New Roman" pitchFamily="18" charset="0"/>
                <a:cs typeface="Times New Roman" pitchFamily="18" charset="0"/>
              </a:rPr>
              <a:t> معقد </a:t>
            </a:r>
            <a:r>
              <a:rPr lang="ar-EG" sz="2100" dirty="0">
                <a:latin typeface="Times New Roman" pitchFamily="18" charset="0"/>
                <a:cs typeface="Times New Roman" pitchFamily="18" charset="0"/>
              </a:rPr>
              <a:t>ومختلف من الواقع، حيث أنه يفترض أن المستهلك سيمر بمراحل </a:t>
            </a:r>
            <a:r>
              <a:rPr lang="ar-EG" sz="2100" dirty="0" smtClean="0">
                <a:latin typeface="Times New Roman" pitchFamily="18" charset="0"/>
                <a:cs typeface="Times New Roman" pitchFamily="18" charset="0"/>
              </a:rPr>
              <a:t>محددة </a:t>
            </a:r>
            <a:r>
              <a:rPr lang="ar-EG" sz="2100" dirty="0">
                <a:latin typeface="Times New Roman" pitchFamily="18" charset="0"/>
                <a:cs typeface="Times New Roman" pitchFamily="18" charset="0"/>
              </a:rPr>
              <a:t>بشكل خطي قبل اتخاذ قرار الشراء، في حين أن تصورات الاستهلاك الفعلية قد تكون أكثر تعقيدًا وتنوعًا</a:t>
            </a:r>
            <a:r>
              <a:rPr lang="ar-EG" sz="2100" dirty="0" smtClean="0">
                <a:latin typeface="Times New Roman" pitchFamily="18" charset="0"/>
                <a:cs typeface="Times New Roman" pitchFamily="18" charset="0"/>
              </a:rPr>
              <a:t>.</a:t>
            </a:r>
          </a:p>
          <a:p>
            <a:pPr marL="457200" lvl="0" indent="-457200" algn="just" rtl="1">
              <a:lnSpc>
                <a:spcPct val="150000"/>
              </a:lnSpc>
              <a:buAutoNum type="arabicPeriod"/>
            </a:pPr>
            <a:r>
              <a:rPr lang="ar-EG" sz="2200" b="1" u="sng" dirty="0" smtClean="0">
                <a:latin typeface="Times New Roman" pitchFamily="18" charset="0"/>
                <a:cs typeface="Times New Roman" pitchFamily="18" charset="0"/>
              </a:rPr>
              <a:t>عدم </a:t>
            </a:r>
            <a:r>
              <a:rPr lang="ar-EG" sz="2200" b="1" u="sng" dirty="0">
                <a:latin typeface="Times New Roman" pitchFamily="18" charset="0"/>
                <a:cs typeface="Times New Roman" pitchFamily="18" charset="0"/>
              </a:rPr>
              <a:t>مراعاة التأثيرات الشخصية:</a:t>
            </a:r>
            <a:r>
              <a:rPr lang="ar-EG" sz="2200" b="1" dirty="0">
                <a:latin typeface="Times New Roman" pitchFamily="18" charset="0"/>
                <a:cs typeface="Times New Roman" pitchFamily="18" charset="0"/>
              </a:rPr>
              <a:t> </a:t>
            </a:r>
            <a:r>
              <a:rPr lang="ar-EG" sz="2100" dirty="0">
                <a:latin typeface="Times New Roman" pitchFamily="18" charset="0"/>
                <a:cs typeface="Times New Roman" pitchFamily="18" charset="0"/>
              </a:rPr>
              <a:t>يعتبر النموذج غامضًا فيما يتعلق بتأثيرات العوامل الشخصية والاجتماعية والثقافية على تكوين الاتجاه والسلوك. فقد يتأثر المستهلك بعوامل مثل القيم الشخصية والتوجهات الثقافية بشكل كبير، والتي قد لا تتم مراعاتها في نموذج </a:t>
            </a:r>
            <a:r>
              <a:rPr lang="en-US" sz="2100" dirty="0" smtClean="0">
                <a:latin typeface="Times New Roman" pitchFamily="18" charset="0"/>
                <a:cs typeface="Times New Roman" pitchFamily="18" charset="0"/>
              </a:rPr>
              <a:t>DAGMAR</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7070129"/>
      </p:ext>
    </p:extLst>
  </p:cSld>
  <p:clrMapOvr>
    <a:masterClrMapping/>
  </p:clrMapOvr>
  <mc:AlternateContent xmlns:mc="http://schemas.openxmlformats.org/markup-compatibility/2006" xmlns:p14="http://schemas.microsoft.com/office/powerpoint/2010/main">
    <mc:Choice Requires="p14">
      <p:transition spd="slow" p14:dur="2000" advTm="116248"/>
    </mc:Choice>
    <mc:Fallback xmlns="">
      <p:transition spd="slow" advTm="11624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3742314"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الانتقادات الموجهه لنموذج </a:t>
            </a:r>
            <a:r>
              <a:rPr lang="en-US" sz="2000" b="1" dirty="0">
                <a:solidFill>
                  <a:srgbClr val="00B0F0"/>
                </a:solidFill>
                <a:latin typeface="Times New Roman" pitchFamily="18" charset="0"/>
                <a:cs typeface="Times New Roman" pitchFamily="18" charset="0"/>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531736"/>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200" b="1" u="sng" dirty="0" smtClean="0">
                <a:latin typeface="Times New Roman" pitchFamily="18" charset="0"/>
                <a:cs typeface="Times New Roman" pitchFamily="18" charset="0"/>
              </a:rPr>
              <a:t>قصر </a:t>
            </a:r>
            <a:r>
              <a:rPr lang="ar-EG" sz="2200" b="1" u="sng" dirty="0">
                <a:latin typeface="Times New Roman" pitchFamily="18" charset="0"/>
                <a:cs typeface="Times New Roman" pitchFamily="18" charset="0"/>
              </a:rPr>
              <a:t>النموذج على الإعلانات الواحدة:</a:t>
            </a:r>
            <a:r>
              <a:rPr lang="ar-EG" sz="2200" b="1" dirty="0">
                <a:latin typeface="Times New Roman" pitchFamily="18" charset="0"/>
                <a:cs typeface="Times New Roman" pitchFamily="18" charset="0"/>
              </a:rPr>
              <a:t> </a:t>
            </a:r>
            <a:r>
              <a:rPr lang="ar-EG" sz="2100" dirty="0">
                <a:latin typeface="Times New Roman" pitchFamily="18" charset="0"/>
                <a:cs typeface="Times New Roman" pitchFamily="18" charset="0"/>
              </a:rPr>
              <a:t>تعتبر العديد من الحملات التسويقية والترويجية أكثر تعقيدًا وتنوعًا من البساطة التي تقدمها </a:t>
            </a:r>
            <a:r>
              <a:rPr lang="ar-EG" sz="2100" dirty="0" smtClean="0">
                <a:latin typeface="Times New Roman" pitchFamily="18" charset="0"/>
                <a:cs typeface="Times New Roman" pitchFamily="18" charset="0"/>
              </a:rPr>
              <a:t>نموذج</a:t>
            </a:r>
            <a:r>
              <a:rPr lang="en-US" sz="2100" dirty="0" smtClean="0">
                <a:latin typeface="Times New Roman" pitchFamily="18" charset="0"/>
                <a:cs typeface="Times New Roman" pitchFamily="18" charset="0"/>
              </a:rPr>
              <a:t>DAGMAR </a:t>
            </a:r>
            <a:r>
              <a:rPr lang="ar-EG" sz="2100" dirty="0" smtClean="0">
                <a:latin typeface="Times New Roman" pitchFamily="18" charset="0"/>
                <a:cs typeface="Times New Roman" pitchFamily="18" charset="0"/>
              </a:rPr>
              <a:t>؛ فعادةً </a:t>
            </a:r>
            <a:r>
              <a:rPr lang="ar-EG" sz="2100" dirty="0">
                <a:latin typeface="Times New Roman" pitchFamily="18" charset="0"/>
                <a:cs typeface="Times New Roman" pitchFamily="18" charset="0"/>
              </a:rPr>
              <a:t>ما يتطلب تأثير المستهلكين مجموعة متنوعة من الإعلانات والاتصالات التسويقية وأشكال تواصل مختلفة خلال فترة زمنية </a:t>
            </a:r>
            <a:r>
              <a:rPr lang="ar-EG" sz="2100" dirty="0" smtClean="0">
                <a:latin typeface="Times New Roman" pitchFamily="18" charset="0"/>
                <a:cs typeface="Times New Roman" pitchFamily="18" charset="0"/>
              </a:rPr>
              <a:t>طويلة المدى.</a:t>
            </a:r>
          </a:p>
          <a:p>
            <a:pPr marL="457200" lvl="0" indent="-457200" algn="just" rtl="1">
              <a:lnSpc>
                <a:spcPct val="150000"/>
              </a:lnSpc>
              <a:buFont typeface="+mj-lt"/>
              <a:buAutoNum type="arabicPeriod" startAt="3"/>
            </a:pPr>
            <a:r>
              <a:rPr lang="ar-EG" sz="2200" b="1" u="sng" dirty="0" smtClean="0">
                <a:latin typeface="Times New Roman" pitchFamily="18" charset="0"/>
                <a:cs typeface="Times New Roman" pitchFamily="18" charset="0"/>
              </a:rPr>
              <a:t>صعوبة قياس </a:t>
            </a:r>
            <a:r>
              <a:rPr lang="ar-EG" sz="2200" b="1" u="sng" dirty="0">
                <a:latin typeface="Times New Roman" pitchFamily="18" charset="0"/>
                <a:cs typeface="Times New Roman" pitchFamily="18" charset="0"/>
              </a:rPr>
              <a:t>النتائج:</a:t>
            </a:r>
            <a:r>
              <a:rPr lang="ar-EG" sz="2200" b="1"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يعتبر </a:t>
            </a:r>
            <a:r>
              <a:rPr lang="ar-EG" sz="2100" dirty="0">
                <a:latin typeface="Times New Roman" pitchFamily="18" charset="0"/>
                <a:cs typeface="Times New Roman" pitchFamily="18" charset="0"/>
              </a:rPr>
              <a:t>قياس نتائج النموذج أمرًا صعبًا بعض الشيء. فقد يكون من الصعب قياس تأثير الحملة الإعلانية بشكل دقيق وتحديد ما إذا كانت النتائج تنجح في تحقيق الأهداف المطلوبة.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7830250"/>
      </p:ext>
    </p:extLst>
  </p:cSld>
  <p:clrMapOvr>
    <a:masterClrMapping/>
  </p:clrMapOvr>
  <mc:AlternateContent xmlns:mc="http://schemas.openxmlformats.org/markup-compatibility/2006" xmlns:p14="http://schemas.microsoft.com/office/powerpoint/2010/main">
    <mc:Choice Requires="p14">
      <p:transition spd="slow" p14:dur="2000" advTm="103630"/>
    </mc:Choice>
    <mc:Fallback xmlns="">
      <p:transition spd="slow" advTm="10363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3742314"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الانتقادات الموجهه لنموذج </a:t>
            </a:r>
            <a:r>
              <a:rPr lang="en-US" sz="2000" b="1" dirty="0">
                <a:solidFill>
                  <a:srgbClr val="00B0F0"/>
                </a:solidFill>
                <a:latin typeface="Times New Roman" pitchFamily="18" charset="0"/>
                <a:cs typeface="Times New Roman" pitchFamily="18" charset="0"/>
              </a:rPr>
              <a:t>DAGMAR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477328"/>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100" b="1" u="sng" dirty="0" smtClean="0">
                <a:latin typeface="Times New Roman" pitchFamily="18" charset="0"/>
                <a:cs typeface="Times New Roman" pitchFamily="18" charset="0"/>
              </a:rPr>
              <a:t>تجاهل </a:t>
            </a:r>
            <a:r>
              <a:rPr lang="ar-EG" sz="2100" b="1" u="sng" dirty="0">
                <a:latin typeface="Times New Roman" pitchFamily="18" charset="0"/>
                <a:cs typeface="Times New Roman" pitchFamily="18" charset="0"/>
              </a:rPr>
              <a:t>عوامل السوق </a:t>
            </a:r>
            <a:r>
              <a:rPr lang="ar-EG" sz="2100" b="1" u="sng" dirty="0" smtClean="0">
                <a:latin typeface="Times New Roman" pitchFamily="18" charset="0"/>
                <a:cs typeface="Times New Roman" pitchFamily="18" charset="0"/>
              </a:rPr>
              <a:t>الخارجية:</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النموذج </a:t>
            </a:r>
            <a:r>
              <a:rPr lang="ar-EG" sz="2100" dirty="0">
                <a:latin typeface="Times New Roman" pitchFamily="18" charset="0"/>
                <a:cs typeface="Times New Roman" pitchFamily="18" charset="0"/>
              </a:rPr>
              <a:t>قد يتجاهل العوامل الخارجية التي يمكن أن تؤثر في قرارات الشراء وسلوك المستهلك، مثل التغيرات الاقتصادية والسياسية والاجتماعية التي تحدث في البيئة الخارجية.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7470736"/>
      </p:ext>
    </p:extLst>
  </p:cSld>
  <p:clrMapOvr>
    <a:masterClrMapping/>
  </p:clrMapOvr>
  <mc:AlternateContent xmlns:mc="http://schemas.openxmlformats.org/markup-compatibility/2006" xmlns:p14="http://schemas.microsoft.com/office/powerpoint/2010/main">
    <mc:Choice Requires="p14">
      <p:transition spd="slow" p14:dur="2000" advTm="92100"/>
    </mc:Choice>
    <mc:Fallback xmlns="">
      <p:transition spd="slow" advTm="921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22194" y="1131609"/>
            <a:ext cx="2170468" cy="400110"/>
          </a:xfrm>
          <a:prstGeom prst="rect">
            <a:avLst/>
          </a:prstGeom>
          <a:noFill/>
        </p:spPr>
        <p:txBody>
          <a:bodyPr wrap="square" rtlCol="0">
            <a:spAutoFit/>
          </a:bodyPr>
          <a:lstStyle/>
          <a:p>
            <a:pPr lvl="0" algn="ctr" rtl="1"/>
            <a:r>
              <a:rPr lang="ar-EG" sz="2000" b="1" dirty="0" smtClean="0">
                <a:solidFill>
                  <a:srgbClr val="00B0F0"/>
                </a:solidFill>
                <a:latin typeface="Times New Roman" pitchFamily="18" charset="0"/>
                <a:cs typeface="Times New Roman" pitchFamily="18" charset="0"/>
              </a:rPr>
              <a:t>نموذج السلم الإعلاني</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9796944"/>
      </p:ext>
    </p:extLst>
  </p:cSld>
  <p:clrMapOvr>
    <a:masterClrMapping/>
  </p:clrMapOvr>
  <mc:AlternateContent xmlns:mc="http://schemas.openxmlformats.org/markup-compatibility/2006" xmlns:p14="http://schemas.microsoft.com/office/powerpoint/2010/main">
    <mc:Choice Requires="p14">
      <p:transition spd="slow" p14:dur="2000" advTm="21578"/>
    </mc:Choice>
    <mc:Fallback xmlns="">
      <p:transition spd="slow" advTm="215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417350" y="139919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نموذج السلم </a:t>
            </a:r>
            <a:r>
              <a:rPr lang="ar-EG" sz="2000" b="1" dirty="0" smtClean="0">
                <a:solidFill>
                  <a:srgbClr val="00B0F0"/>
                </a:solidFill>
                <a:latin typeface="Times New Roman" pitchFamily="18" charset="0"/>
                <a:cs typeface="Times New Roman" pitchFamily="18" charset="0"/>
              </a:rPr>
              <a:t>الإعلاني</a:t>
            </a:r>
            <a:endParaRPr lang="ar-EG" sz="2000" b="1" dirty="0">
              <a:solidFill>
                <a:srgbClr val="00B0F0"/>
              </a:solidFill>
              <a:latin typeface="Times New Roman" pitchFamily="18" charset="0"/>
              <a:cs typeface="Times New Roman"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975192"/>
            <a:ext cx="8417320" cy="1003736"/>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يُعد نموذج </a:t>
            </a:r>
            <a:r>
              <a:rPr lang="ar-EG" sz="2100" spc="50" dirty="0">
                <a:latin typeface="Times New Roman" pitchFamily="18" charset="0"/>
                <a:cs typeface="Times New Roman" pitchFamily="18" charset="0"/>
              </a:rPr>
              <a:t>السلم الإعلاني هو نموذج تسويقي يُستخدم لتحديد فعالية الإعلانات وقدرتها على إقناع المستهلكين بشراء المنتج أو استخدام الخدمة.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750650" y="2323527"/>
            <a:ext cx="8417320" cy="539378"/>
          </a:xfrm>
          <a:prstGeom prst="rect">
            <a:avLst/>
          </a:prstGeom>
          <a:noFill/>
        </p:spPr>
        <p:txBody>
          <a:bodyPr wrap="square" rtlCol="0">
            <a:spAutoFit/>
          </a:bodyPr>
          <a:lstStyle/>
          <a:p>
            <a:pPr lvl="0" algn="just" rtl="1">
              <a:lnSpc>
                <a:spcPct val="150000"/>
              </a:lnSpc>
            </a:pPr>
            <a:r>
              <a:rPr lang="ar-EG" sz="2200" b="1" u="sng" dirty="0" smtClean="0">
                <a:latin typeface="Times New Roman" pitchFamily="18" charset="0"/>
                <a:cs typeface="Times New Roman" pitchFamily="18" charset="0"/>
              </a:rPr>
              <a:t>نموذج السلم الإعلاني: </a:t>
            </a:r>
            <a:endParaRPr lang="ar-EG" sz="2200" b="1" u="sng" dirty="0">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0355736"/>
      </p:ext>
    </p:extLst>
  </p:cSld>
  <p:clrMapOvr>
    <a:masterClrMapping/>
  </p:clrMapOvr>
  <mc:AlternateContent xmlns:mc="http://schemas.openxmlformats.org/markup-compatibility/2006" xmlns:p14="http://schemas.microsoft.com/office/powerpoint/2010/main">
    <mc:Choice Requires="p14">
      <p:transition spd="slow" p14:dur="2000" advTm="20689"/>
    </mc:Choice>
    <mc:Fallback xmlns="">
      <p:transition spd="slow" advTm="2068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نموذج السلم </a:t>
            </a:r>
            <a:r>
              <a:rPr lang="ar-EG" sz="2000" b="1" dirty="0" smtClean="0">
                <a:solidFill>
                  <a:srgbClr val="00B0F0"/>
                </a:solidFill>
                <a:latin typeface="Times New Roman" pitchFamily="18" charset="0"/>
                <a:cs typeface="Times New Roman" pitchFamily="18" charset="0"/>
              </a:rPr>
              <a:t>الإعلاني</a:t>
            </a:r>
            <a:endParaRPr lang="ar-EG" sz="2000" b="1" dirty="0">
              <a:solidFill>
                <a:srgbClr val="00B0F0"/>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391373" y="2551298"/>
            <a:ext cx="2443656" cy="352194"/>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latin typeface="Times New Roman" pitchFamily="18" charset="0"/>
                <a:cs typeface="Times New Roman" pitchFamily="18" charset="0"/>
              </a:rPr>
              <a:t>الجهل بالعلامة التجارية </a:t>
            </a:r>
            <a:endParaRPr lang="en-US" b="1" dirty="0">
              <a:latin typeface="Times New Roman" pitchFamily="18" charset="0"/>
              <a:cs typeface="Times New Roman" pitchFamily="18" charset="0"/>
            </a:endParaRPr>
          </a:p>
        </p:txBody>
      </p:sp>
      <p:sp>
        <p:nvSpPr>
          <p:cNvPr id="7" name="Rectangle 6"/>
          <p:cNvSpPr/>
          <p:nvPr/>
        </p:nvSpPr>
        <p:spPr>
          <a:xfrm>
            <a:off x="8508504" y="2903492"/>
            <a:ext cx="3326525" cy="375734"/>
          </a:xfrm>
          <a:prstGeom prst="rect">
            <a:avLst/>
          </a:prstGeom>
          <a:solidFill>
            <a:srgbClr val="5868D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latin typeface="Times New Roman" pitchFamily="18" charset="0"/>
                <a:cs typeface="Times New Roman" pitchFamily="18" charset="0"/>
              </a:rPr>
              <a:t>إدراك العلامة التجارية </a:t>
            </a:r>
            <a:endParaRPr lang="en-US" b="1" dirty="0">
              <a:latin typeface="Times New Roman" pitchFamily="18" charset="0"/>
              <a:cs typeface="Times New Roman" pitchFamily="18" charset="0"/>
            </a:endParaRPr>
          </a:p>
        </p:txBody>
      </p:sp>
      <p:sp>
        <p:nvSpPr>
          <p:cNvPr id="10" name="Rectangle 9"/>
          <p:cNvSpPr/>
          <p:nvPr/>
        </p:nvSpPr>
        <p:spPr>
          <a:xfrm>
            <a:off x="7499511" y="3279227"/>
            <a:ext cx="4335518" cy="362606"/>
          </a:xfrm>
          <a:prstGeom prst="rect">
            <a:avLst/>
          </a:prstGeom>
          <a:solidFill>
            <a:srgbClr val="2E36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t>المعرفة </a:t>
            </a:r>
            <a:endParaRPr lang="en-US" b="1" dirty="0"/>
          </a:p>
        </p:txBody>
      </p:sp>
      <p:sp>
        <p:nvSpPr>
          <p:cNvPr id="11" name="Rectangle 10"/>
          <p:cNvSpPr/>
          <p:nvPr/>
        </p:nvSpPr>
        <p:spPr>
          <a:xfrm>
            <a:off x="6616642" y="3641833"/>
            <a:ext cx="5218387" cy="378373"/>
          </a:xfrm>
          <a:prstGeom prst="rect">
            <a:avLst/>
          </a:prstGeom>
          <a:solidFill>
            <a:srgbClr val="3851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t>الإعجاب </a:t>
            </a:r>
            <a:endParaRPr lang="en-US" b="1" dirty="0"/>
          </a:p>
        </p:txBody>
      </p:sp>
      <p:sp>
        <p:nvSpPr>
          <p:cNvPr id="12" name="Rectangle 11"/>
          <p:cNvSpPr/>
          <p:nvPr/>
        </p:nvSpPr>
        <p:spPr>
          <a:xfrm>
            <a:off x="5648107" y="4020206"/>
            <a:ext cx="6186922" cy="378371"/>
          </a:xfrm>
          <a:prstGeom prst="rect">
            <a:avLst/>
          </a:prstGeom>
          <a:solidFill>
            <a:srgbClr val="3164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t>التفضيل </a:t>
            </a:r>
            <a:endParaRPr lang="en-US" b="1" dirty="0"/>
          </a:p>
        </p:txBody>
      </p:sp>
      <p:sp>
        <p:nvSpPr>
          <p:cNvPr id="14" name="Rectangle 13"/>
          <p:cNvSpPr/>
          <p:nvPr/>
        </p:nvSpPr>
        <p:spPr>
          <a:xfrm>
            <a:off x="4528442" y="4398577"/>
            <a:ext cx="7306587" cy="409905"/>
          </a:xfrm>
          <a:prstGeom prst="rect">
            <a:avLst/>
          </a:prstGeom>
          <a:solidFill>
            <a:srgbClr val="3034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t>الإقتناع </a:t>
            </a:r>
            <a:endParaRPr lang="en-US" sz="2000" b="1" dirty="0"/>
          </a:p>
        </p:txBody>
      </p:sp>
      <p:sp>
        <p:nvSpPr>
          <p:cNvPr id="15" name="Rectangle 14"/>
          <p:cNvSpPr/>
          <p:nvPr/>
        </p:nvSpPr>
        <p:spPr>
          <a:xfrm>
            <a:off x="3598250" y="4808481"/>
            <a:ext cx="8236779" cy="409905"/>
          </a:xfrm>
          <a:prstGeom prst="rect">
            <a:avLst/>
          </a:prstGeom>
          <a:solidFill>
            <a:srgbClr val="4D24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t>الشراء</a:t>
            </a:r>
            <a:endParaRPr lang="en-US" b="1" dirty="0"/>
          </a:p>
        </p:txBody>
      </p:sp>
      <p:sp>
        <p:nvSpPr>
          <p:cNvPr id="19" name="TextBox 18">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0"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1" name="Rectangle 20">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2789714"/>
      </p:ext>
    </p:extLst>
  </p:cSld>
  <p:clrMapOvr>
    <a:masterClrMapping/>
  </p:clrMapOvr>
  <mc:AlternateContent xmlns:mc="http://schemas.openxmlformats.org/markup-compatibility/2006" xmlns:p14="http://schemas.microsoft.com/office/powerpoint/2010/main">
    <mc:Choice Requires="p14">
      <p:transition spd="slow" p14:dur="2000" advTm="107923"/>
    </mc:Choice>
    <mc:Fallback xmlns="">
      <p:transition spd="slow" advTm="10792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smtClean="0">
                <a:solidFill>
                  <a:srgbClr val="00B0F0"/>
                </a:solidFill>
                <a:latin typeface="Times New Roman" pitchFamily="18" charset="0"/>
                <a:cs typeface="Times New Roman" pitchFamily="18" charset="0"/>
              </a:rPr>
              <a:t>مراحل نموذج </a:t>
            </a:r>
            <a:r>
              <a:rPr lang="ar-EG" sz="2000" b="1" dirty="0">
                <a:solidFill>
                  <a:srgbClr val="00B0F0"/>
                </a:solidFill>
                <a:latin typeface="Times New Roman" pitchFamily="18" charset="0"/>
                <a:cs typeface="Times New Roman" pitchFamily="18" charset="0"/>
              </a:rPr>
              <a:t>السلم </a:t>
            </a:r>
            <a:r>
              <a:rPr lang="ar-EG" sz="2000" b="1" dirty="0" smtClean="0">
                <a:solidFill>
                  <a:srgbClr val="00B0F0"/>
                </a:solidFill>
                <a:latin typeface="Times New Roman" pitchFamily="18" charset="0"/>
                <a:cs typeface="Times New Roman" pitchFamily="18" charset="0"/>
              </a:rPr>
              <a:t>الإعلاني</a:t>
            </a:r>
            <a:endParaRPr lang="ar-EG" sz="2000" b="1" dirty="0">
              <a:solidFill>
                <a:srgbClr val="00B0F0"/>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975192"/>
            <a:ext cx="8417320" cy="2492990"/>
          </a:xfrm>
          <a:prstGeom prst="rect">
            <a:avLst/>
          </a:prstGeom>
          <a:noFill/>
        </p:spPr>
        <p:txBody>
          <a:bodyPr wrap="square" rtlCol="0">
            <a:spAutoFit/>
          </a:bodyPr>
          <a:lstStyle/>
          <a:p>
            <a:pPr lvl="0" algn="just" rtl="1">
              <a:lnSpc>
                <a:spcPct val="150000"/>
              </a:lnSpc>
            </a:pPr>
            <a:r>
              <a:rPr lang="ar-EG" sz="2100" b="1" u="sng" dirty="0" smtClean="0">
                <a:latin typeface="Times New Roman" pitchFamily="18" charset="0"/>
                <a:cs typeface="Times New Roman" pitchFamily="18" charset="0"/>
              </a:rPr>
              <a:t>المرحلة الأولى: الجهل بالعلامة التجارية:</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هذه المرحلة، يتم تسليط الضوء على جهل المستهلكين بوجود العلامة التجارية ومنتجاتها أو </a:t>
            </a:r>
            <a:r>
              <a:rPr lang="ar-EG" sz="2100" spc="50" dirty="0" smtClean="0">
                <a:latin typeface="Times New Roman" pitchFamily="18" charset="0"/>
                <a:cs typeface="Times New Roman" pitchFamily="18" charset="0"/>
              </a:rPr>
              <a:t>خدماتها؛ حيث يهدف </a:t>
            </a:r>
            <a:r>
              <a:rPr lang="ar-EG" sz="2100" spc="50" dirty="0">
                <a:latin typeface="Times New Roman" pitchFamily="18" charset="0"/>
                <a:cs typeface="Times New Roman" pitchFamily="18" charset="0"/>
              </a:rPr>
              <a:t>الإعلان في هذه المرحلة إلى إحضار انتباه المستهلكين وتعريفهم بالعلامة التجارية وما تقدمه.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أن يتضمن الإعلان معلومات عن العلامة التجارية وقوتها وفوائدها المحتملة.</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7238843"/>
      </p:ext>
    </p:extLst>
  </p:cSld>
  <p:clrMapOvr>
    <a:masterClrMapping/>
  </p:clrMapOvr>
  <mc:AlternateContent xmlns:mc="http://schemas.openxmlformats.org/markup-compatibility/2006" xmlns:p14="http://schemas.microsoft.com/office/powerpoint/2010/main">
    <mc:Choice Requires="p14">
      <p:transition spd="slow" p14:dur="2000" advTm="133322"/>
    </mc:Choice>
    <mc:Fallback xmlns="">
      <p:transition spd="slow" advTm="13332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42795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بمجرد </a:t>
            </a:r>
            <a:r>
              <a:rPr lang="ar-EG" sz="2100" spc="50" dirty="0">
                <a:latin typeface="Times New Roman" pitchFamily="18" charset="0"/>
                <a:cs typeface="Times New Roman" pitchFamily="18" charset="0"/>
              </a:rPr>
              <a:t>أن يتم تحقيق هذه المرحلة، يتحرك المستهلك إلى المرحلة التالية من السلم الإعلاني </a:t>
            </a:r>
            <a:r>
              <a:rPr lang="ar-EG" sz="2100" spc="50" dirty="0" smtClean="0">
                <a:latin typeface="Times New Roman" pitchFamily="18" charset="0"/>
                <a:cs typeface="Times New Roman" pitchFamily="18" charset="0"/>
              </a:rPr>
              <a:t>وهى </a:t>
            </a:r>
            <a:r>
              <a:rPr lang="ar-EG" sz="2100" spc="50" dirty="0">
                <a:latin typeface="Times New Roman" pitchFamily="18" charset="0"/>
                <a:cs typeface="Times New Roman" pitchFamily="18" charset="0"/>
              </a:rPr>
              <a:t>مرحلة إ</a:t>
            </a:r>
            <a:r>
              <a:rPr lang="ar-EG" sz="2100" spc="50" dirty="0" smtClean="0">
                <a:latin typeface="Times New Roman" pitchFamily="18" charset="0"/>
                <a:cs typeface="Times New Roman" pitchFamily="18" charset="0"/>
              </a:rPr>
              <a:t>دراك العلامة التجارية </a:t>
            </a:r>
            <a:r>
              <a:rPr lang="ar-EG" sz="2100" spc="50" dirty="0">
                <a:latin typeface="Times New Roman" pitchFamily="18" charset="0"/>
                <a:cs typeface="Times New Roman" pitchFamily="18" charset="0"/>
              </a:rPr>
              <a:t>حيث يتم تولي اهتمام المستهلكين بالعلامة التجارية، وذلك بفضل المعرفة التي تم توفيرها في </a:t>
            </a:r>
            <a:r>
              <a:rPr lang="ar-EG" sz="2100" spc="50" dirty="0" smtClean="0">
                <a:latin typeface="Times New Roman" pitchFamily="18" charset="0"/>
                <a:cs typeface="Times New Roman" pitchFamily="18" charset="0"/>
              </a:rPr>
              <a:t>المرحلة الأولى.</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حيث يُعد الهدف </a:t>
            </a:r>
            <a:r>
              <a:rPr lang="ar-EG" sz="2100" spc="50" dirty="0">
                <a:latin typeface="Times New Roman" pitchFamily="18" charset="0"/>
                <a:cs typeface="Times New Roman" pitchFamily="18" charset="0"/>
              </a:rPr>
              <a:t>من مرحلة الجهل بالعلامة التجارية هو إثارة الوعي وإشعار المستهلكين بوجود العلامة التجارية </a:t>
            </a:r>
            <a:r>
              <a:rPr lang="ar-EG" sz="2100" spc="50" dirty="0" smtClean="0">
                <a:latin typeface="Times New Roman" pitchFamily="18" charset="0"/>
                <a:cs typeface="Times New Roman" pitchFamily="18" charset="0"/>
              </a:rPr>
              <a:t>واستشعار </a:t>
            </a:r>
            <a:r>
              <a:rPr lang="ar-EG" sz="2100" spc="50" dirty="0">
                <a:latin typeface="Times New Roman" pitchFamily="18" charset="0"/>
                <a:cs typeface="Times New Roman" pitchFamily="18" charset="0"/>
              </a:rPr>
              <a:t>رغبتهم في معرفة المزيد. ثم بعد </a:t>
            </a:r>
            <a:r>
              <a:rPr lang="ar-EG" sz="2100" spc="50" dirty="0" smtClean="0">
                <a:latin typeface="Times New Roman" pitchFamily="18" charset="0"/>
                <a:cs typeface="Times New Roman" pitchFamily="18" charset="0"/>
              </a:rPr>
              <a:t>ذلك </a:t>
            </a:r>
            <a:r>
              <a:rPr lang="ar-EG" sz="2100" spc="50" dirty="0">
                <a:latin typeface="Times New Roman" pitchFamily="18" charset="0"/>
                <a:cs typeface="Times New Roman" pitchFamily="18" charset="0"/>
              </a:rPr>
              <a:t>يتم توجيه الجهود لتحويل هذا الوعي إلى اهتمام ورغبة في المستقبل.</a:t>
            </a:r>
            <a:endParaRPr lang="ar-EG" sz="2100" spc="50" dirty="0" smtClean="0">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7077343"/>
      </p:ext>
    </p:extLst>
  </p:cSld>
  <p:clrMapOvr>
    <a:masterClrMapping/>
  </p:clrMapOvr>
  <mc:AlternateContent xmlns:mc="http://schemas.openxmlformats.org/markup-compatibility/2006" xmlns:p14="http://schemas.microsoft.com/office/powerpoint/2010/main">
    <mc:Choice Requires="p14">
      <p:transition spd="slow" p14:dur="2000" advTm="86258"/>
    </mc:Choice>
    <mc:Fallback xmlns="">
      <p:transition spd="slow" advTm="8625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323527"/>
            <a:ext cx="8417320" cy="3508653"/>
          </a:xfrm>
          <a:prstGeom prst="rect">
            <a:avLst/>
          </a:prstGeom>
          <a:noFill/>
        </p:spPr>
        <p:txBody>
          <a:bodyPr wrap="square" rtlCol="0">
            <a:spAutoFit/>
          </a:bodyPr>
          <a:lstStyle/>
          <a:p>
            <a:pPr lvl="0" algn="just" rtl="1">
              <a:lnSpc>
                <a:spcPct val="150000"/>
              </a:lnSpc>
            </a:pPr>
            <a:r>
              <a:rPr lang="ar-EG" sz="2200" b="1" u="sng" dirty="0" smtClean="0">
                <a:latin typeface="Times New Roman" pitchFamily="18" charset="0"/>
                <a:cs typeface="Times New Roman" pitchFamily="18" charset="0"/>
              </a:rPr>
              <a:t>المرحلة الثانية: إدراك العلامة التجارية:</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مرحلة </a:t>
            </a:r>
            <a:r>
              <a:rPr lang="ar-EG" sz="2100" spc="50" dirty="0">
                <a:latin typeface="Times New Roman" pitchFamily="18" charset="0"/>
                <a:cs typeface="Times New Roman" pitchFamily="18" charset="0"/>
              </a:rPr>
              <a:t>إدراك العلامة التجارية تأتي بعد مرحلة الجهل بالعلامة التجارية وقبل مرحلة </a:t>
            </a:r>
            <a:r>
              <a:rPr lang="ar-EG" sz="2100" spc="50" dirty="0" smtClean="0">
                <a:latin typeface="Times New Roman" pitchFamily="18" charset="0"/>
                <a:cs typeface="Times New Roman" pitchFamily="18" charset="0"/>
              </a:rPr>
              <a:t>المعرفة. حيث تُعد </a:t>
            </a:r>
            <a:r>
              <a:rPr lang="ar-EG" sz="2100" spc="50" dirty="0">
                <a:latin typeface="Times New Roman" pitchFamily="18" charset="0"/>
                <a:cs typeface="Times New Roman" pitchFamily="18" charset="0"/>
              </a:rPr>
              <a:t>هذه المرحلة مهمة </a:t>
            </a:r>
            <a:r>
              <a:rPr lang="ar-EG" sz="2100" spc="50" dirty="0" smtClean="0">
                <a:latin typeface="Times New Roman" pitchFamily="18" charset="0"/>
                <a:cs typeface="Times New Roman" pitchFamily="18" charset="0"/>
              </a:rPr>
              <a:t>للغاية </a:t>
            </a:r>
            <a:r>
              <a:rPr lang="ar-EG" sz="2100" spc="50" dirty="0">
                <a:latin typeface="Times New Roman" pitchFamily="18" charset="0"/>
                <a:cs typeface="Times New Roman" pitchFamily="18" charset="0"/>
              </a:rPr>
              <a:t>في تطوير الوعي للعلامة التجارية والتأثير على المستهلكين</a:t>
            </a:r>
            <a:r>
              <a:rPr lang="ar-EG" sz="2100" spc="50" dirty="0" smtClean="0">
                <a:latin typeface="Times New Roman" pitchFamily="18" charset="0"/>
                <a:cs typeface="Times New Roman" pitchFamily="18" charset="0"/>
              </a:rPr>
              <a:t>.</a:t>
            </a:r>
            <a:endParaRPr lang="ar-EG" sz="2100"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ففي </a:t>
            </a:r>
            <a:r>
              <a:rPr lang="ar-EG" sz="2100" spc="50" dirty="0">
                <a:latin typeface="Times New Roman" pitchFamily="18" charset="0"/>
                <a:cs typeface="Times New Roman" pitchFamily="18" charset="0"/>
              </a:rPr>
              <a:t>مرحلة إدراك العلامة التجارية، يكتسب المستهلكون معرفة أكبر حول العلامة التجارية ومنتجاتها أو خدماتها. </a:t>
            </a:r>
            <a:r>
              <a:rPr lang="ar-EG" sz="2100" spc="50" dirty="0" smtClean="0">
                <a:latin typeface="Times New Roman" pitchFamily="18" charset="0"/>
                <a:cs typeface="Times New Roman" pitchFamily="18" charset="0"/>
              </a:rPr>
              <a:t>لذلك يشمل </a:t>
            </a:r>
            <a:r>
              <a:rPr lang="ar-EG" sz="2100" spc="50" dirty="0">
                <a:latin typeface="Times New Roman" pitchFamily="18" charset="0"/>
                <a:cs typeface="Times New Roman" pitchFamily="18" charset="0"/>
              </a:rPr>
              <a:t>ذلك فهم المزايا الفريدة التي تقدمها العلامة التجارية وكيف يمكن أن تفي برغبات واحتياجات المستهلكين.</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5023759"/>
      </p:ext>
    </p:extLst>
  </p:cSld>
  <p:clrMapOvr>
    <a:masterClrMapping/>
  </p:clrMapOvr>
  <mc:AlternateContent xmlns:mc="http://schemas.openxmlformats.org/markup-compatibility/2006" xmlns:p14="http://schemas.microsoft.com/office/powerpoint/2010/main">
    <mc:Choice Requires="p14">
      <p:transition spd="slow" p14:dur="2000" advTm="120854"/>
    </mc:Choice>
    <mc:Fallback xmlns="">
      <p:transition spd="slow" advTm="12085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772017"/>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تُعد الإعلانات </a:t>
            </a:r>
            <a:r>
              <a:rPr lang="ar-EG" sz="2100" spc="50" dirty="0">
                <a:latin typeface="Times New Roman" pitchFamily="18" charset="0"/>
                <a:cs typeface="Times New Roman" pitchFamily="18" charset="0"/>
              </a:rPr>
              <a:t>في هذه المرحلة غالبًا ما تركز على تقديم معلومات إضافية عن المنتج أو الخدمة، مثل مواصفاتها ومكوناتها وطريقة عملها واستخداماتها المختلفة. </a:t>
            </a:r>
            <a:endParaRPr lang="ar-EG" sz="2100"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يهدف </a:t>
            </a:r>
            <a:r>
              <a:rPr lang="ar-EG" sz="2100" spc="50" dirty="0">
                <a:latin typeface="Times New Roman" pitchFamily="18" charset="0"/>
                <a:cs typeface="Times New Roman" pitchFamily="18" charset="0"/>
              </a:rPr>
              <a:t>الإعلان في هذه المرحلة إلى توضيح قيمة العلامة التجارية وكيف يمكن أن تساعد في حل مشكلات المستهلكين أو تحقيق أهدافهم</a:t>
            </a:r>
            <a:r>
              <a:rPr lang="ar-EG" sz="2100" spc="50" dirty="0" smtClean="0">
                <a:latin typeface="Times New Roman" pitchFamily="18" charset="0"/>
                <a:cs typeface="Times New Roman" pitchFamily="18" charset="0"/>
              </a:rPr>
              <a:t>.</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1458146"/>
      </p:ext>
    </p:extLst>
  </p:cSld>
  <p:clrMapOvr>
    <a:masterClrMapping/>
  </p:clrMapOvr>
  <mc:AlternateContent xmlns:mc="http://schemas.openxmlformats.org/markup-compatibility/2006" xmlns:p14="http://schemas.microsoft.com/office/powerpoint/2010/main">
    <mc:Choice Requires="p14">
      <p:transition spd="slow" p14:dur="2000" advTm="51957"/>
    </mc:Choice>
    <mc:Fallback xmlns="">
      <p:transition spd="slow" advTm="5195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تُعد مرحلة </a:t>
            </a:r>
            <a:r>
              <a:rPr lang="ar-EG" sz="2100" spc="50" dirty="0">
                <a:latin typeface="Times New Roman" pitchFamily="18" charset="0"/>
                <a:cs typeface="Times New Roman" pitchFamily="18" charset="0"/>
              </a:rPr>
              <a:t>إدراك العلامة التجارية تساهم في بناء الثقة والتأكيد لدى المستهلكين بأن العلامة التجارية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الخيار الأفضل لهم. </a:t>
            </a:r>
            <a:r>
              <a:rPr lang="ar-EG" sz="2100" spc="50" dirty="0" smtClean="0">
                <a:latin typeface="Times New Roman" pitchFamily="18" charset="0"/>
                <a:cs typeface="Times New Roman" pitchFamily="18" charset="0"/>
              </a:rPr>
              <a:t>لذلك بعد </a:t>
            </a:r>
            <a:r>
              <a:rPr lang="ar-EG" sz="2100" spc="50" dirty="0">
                <a:latin typeface="Times New Roman" pitchFamily="18" charset="0"/>
                <a:cs typeface="Times New Roman" pitchFamily="18" charset="0"/>
              </a:rPr>
              <a:t>تحقيق هذه </a:t>
            </a:r>
            <a:r>
              <a:rPr lang="ar-EG" sz="2100" spc="50" dirty="0" smtClean="0">
                <a:latin typeface="Times New Roman" pitchFamily="18" charset="0"/>
                <a:cs typeface="Times New Roman" pitchFamily="18" charset="0"/>
              </a:rPr>
              <a:t>المرحلة </a:t>
            </a:r>
            <a:r>
              <a:rPr lang="ar-EG" sz="2100" spc="50" dirty="0">
                <a:latin typeface="Times New Roman" pitchFamily="18" charset="0"/>
                <a:cs typeface="Times New Roman" pitchFamily="18" charset="0"/>
              </a:rPr>
              <a:t>يتجه المستهلكون إلى مرحلة </a:t>
            </a:r>
            <a:r>
              <a:rPr lang="ar-EG" sz="2100" spc="50" dirty="0" smtClean="0">
                <a:latin typeface="Times New Roman" pitchFamily="18" charset="0"/>
                <a:cs typeface="Times New Roman" pitchFamily="18" charset="0"/>
              </a:rPr>
              <a:t>المعرفة، </a:t>
            </a:r>
            <a:r>
              <a:rPr lang="ar-EG" sz="2100" spc="50" dirty="0">
                <a:latin typeface="Times New Roman" pitchFamily="18" charset="0"/>
                <a:cs typeface="Times New Roman" pitchFamily="18" charset="0"/>
              </a:rPr>
              <a:t>حيث يكونون مهتمين بالعلامة التجارية ويبدأون في التفكير في شراء المنتج أو استخدام الخدمة.</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8480876"/>
      </p:ext>
    </p:extLst>
  </p:cSld>
  <p:clrMapOvr>
    <a:masterClrMapping/>
  </p:clrMapOvr>
  <mc:AlternateContent xmlns:mc="http://schemas.openxmlformats.org/markup-compatibility/2006" xmlns:p14="http://schemas.microsoft.com/office/powerpoint/2010/main">
    <mc:Choice Requires="p14">
      <p:transition spd="slow" p14:dur="2000" advTm="32363"/>
    </mc:Choice>
    <mc:Fallback xmlns="">
      <p:transition spd="slow" advTm="3236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3831818"/>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المرحلة الثالثة: المعرفة:</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نجد </a:t>
            </a:r>
            <a:r>
              <a:rPr lang="ar-EG" sz="2000" spc="50" dirty="0">
                <a:latin typeface="Times New Roman" pitchFamily="18" charset="0"/>
                <a:cs typeface="Times New Roman" pitchFamily="18" charset="0"/>
              </a:rPr>
              <a:t>أن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هذه </a:t>
            </a:r>
            <a:r>
              <a:rPr lang="ar-EG" sz="2000" spc="50" dirty="0" smtClean="0">
                <a:latin typeface="Times New Roman" pitchFamily="18" charset="0"/>
                <a:cs typeface="Times New Roman" pitchFamily="18" charset="0"/>
              </a:rPr>
              <a:t>المرحلة </a:t>
            </a:r>
            <a:r>
              <a:rPr lang="ar-EG" sz="2000" spc="50" dirty="0">
                <a:latin typeface="Times New Roman" pitchFamily="18" charset="0"/>
                <a:cs typeface="Times New Roman" pitchFamily="18" charset="0"/>
              </a:rPr>
              <a:t>يتعرف المستهلكون بشكل أعمق على العلامة التجارية ومنتجاتها أو خدماتها، ويتم تحديد الفوائد التي يمكن أن </a:t>
            </a:r>
            <a:r>
              <a:rPr lang="ar-EG" sz="2000" spc="50" dirty="0" smtClean="0">
                <a:latin typeface="Times New Roman" pitchFamily="18" charset="0"/>
                <a:cs typeface="Times New Roman" pitchFamily="18" charset="0"/>
              </a:rPr>
              <a:t>تحققها </a:t>
            </a:r>
            <a:r>
              <a:rPr lang="ar-EG" sz="2000" spc="50" dirty="0">
                <a:latin typeface="Times New Roman" pitchFamily="18" charset="0"/>
                <a:cs typeface="Times New Roman" pitchFamily="18" charset="0"/>
              </a:rPr>
              <a:t>لهم</a:t>
            </a:r>
            <a:r>
              <a:rPr lang="ar-EG" sz="20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تهدف </a:t>
            </a:r>
            <a:r>
              <a:rPr lang="ar-EG" sz="2000" spc="50" dirty="0">
                <a:latin typeface="Times New Roman" pitchFamily="18" charset="0"/>
                <a:cs typeface="Times New Roman" pitchFamily="18" charset="0"/>
              </a:rPr>
              <a:t>مرحلة المعرفة إلى تعميق معرفة المستهلكين بالعلامة التجارية وتفاصيل المنتج أو الخدمة المقدمة. </a:t>
            </a:r>
            <a:r>
              <a:rPr lang="ar-EG" sz="2000" spc="50" dirty="0" smtClean="0">
                <a:latin typeface="Times New Roman" pitchFamily="18" charset="0"/>
                <a:cs typeface="Times New Roman" pitchFamily="18" charset="0"/>
              </a:rPr>
              <a:t>حيث يمكن </a:t>
            </a:r>
            <a:r>
              <a:rPr lang="ar-EG" sz="2000" spc="50" dirty="0">
                <a:latin typeface="Times New Roman" pitchFamily="18" charset="0"/>
                <a:cs typeface="Times New Roman" pitchFamily="18" charset="0"/>
              </a:rPr>
              <a:t>أن تشمل الإعلانات في هذه المرحلة </a:t>
            </a:r>
            <a:r>
              <a:rPr lang="ar-EG" sz="2000" spc="50" dirty="0" smtClean="0">
                <a:latin typeface="Times New Roman" pitchFamily="18" charset="0"/>
                <a:cs typeface="Times New Roman" pitchFamily="18" charset="0"/>
              </a:rPr>
              <a:t>على معلومات </a:t>
            </a:r>
            <a:r>
              <a:rPr lang="ar-EG" sz="2000" spc="50" dirty="0">
                <a:latin typeface="Times New Roman" pitchFamily="18" charset="0"/>
                <a:cs typeface="Times New Roman" pitchFamily="18" charset="0"/>
              </a:rPr>
              <a:t>عن العلامة التجارية بشكل عام، مثل تاريخ العلامة التجارية ورؤيتها </a:t>
            </a:r>
            <a:r>
              <a:rPr lang="ar-EG" sz="2000" spc="50" dirty="0" smtClean="0">
                <a:latin typeface="Times New Roman" pitchFamily="18" charset="0"/>
                <a:cs typeface="Times New Roman" pitchFamily="18" charset="0"/>
              </a:rPr>
              <a:t>وقيمتها</a:t>
            </a:r>
            <a:r>
              <a:rPr lang="ar-EG" sz="2000" spc="50" dirty="0">
                <a:latin typeface="Times New Roman" pitchFamily="18" charset="0"/>
                <a:cs typeface="Times New Roman" pitchFamily="18" charset="0"/>
              </a:rPr>
              <a:t>. بالإضافة إلى </a:t>
            </a:r>
            <a:r>
              <a:rPr lang="ar-EG" sz="2000" spc="50" dirty="0" smtClean="0">
                <a:latin typeface="Times New Roman" pitchFamily="18" charset="0"/>
                <a:cs typeface="Times New Roman" pitchFamily="18" charset="0"/>
              </a:rPr>
              <a:t>ذلك تركز أيضًا على </a:t>
            </a:r>
            <a:r>
              <a:rPr lang="ar-EG" sz="2000" spc="50" dirty="0">
                <a:latin typeface="Times New Roman" pitchFamily="18" charset="0"/>
                <a:cs typeface="Times New Roman" pitchFamily="18" charset="0"/>
              </a:rPr>
              <a:t>المزايا والفوائد </a:t>
            </a:r>
            <a:r>
              <a:rPr lang="ar-EG" sz="2000" spc="50" dirty="0" smtClean="0">
                <a:latin typeface="Times New Roman" pitchFamily="18" charset="0"/>
                <a:cs typeface="Times New Roman" pitchFamily="18" charset="0"/>
              </a:rPr>
              <a:t>المحددة </a:t>
            </a:r>
            <a:r>
              <a:rPr lang="ar-EG" sz="2000" spc="50" dirty="0">
                <a:latin typeface="Times New Roman" pitchFamily="18" charset="0"/>
                <a:cs typeface="Times New Roman" pitchFamily="18" charset="0"/>
              </a:rPr>
              <a:t>لمنتجات العلامة التجارية أو الخدمات وربطها بحاجات المستهلكين.</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8133195"/>
      </p:ext>
    </p:extLst>
  </p:cSld>
  <p:clrMapOvr>
    <a:masterClrMapping/>
  </p:clrMapOvr>
  <mc:AlternateContent xmlns:mc="http://schemas.openxmlformats.org/markup-compatibility/2006" xmlns:p14="http://schemas.microsoft.com/office/powerpoint/2010/main">
    <mc:Choice Requires="p14">
      <p:transition spd="slow" p14:dur="2000" advTm="60208"/>
    </mc:Choice>
    <mc:Fallback xmlns="">
      <p:transition spd="slow" advTm="6020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تهدف </a:t>
            </a:r>
            <a:r>
              <a:rPr lang="ar-EG" sz="2100" spc="50" dirty="0">
                <a:latin typeface="Times New Roman" pitchFamily="18" charset="0"/>
                <a:cs typeface="Times New Roman" pitchFamily="18" charset="0"/>
              </a:rPr>
              <a:t>مرحلة المعرفة إلى بناء ثقة المستهلكين بالعلامة التجارية وزيادة إدراكهم لقوة العلامة </a:t>
            </a:r>
            <a:r>
              <a:rPr lang="ar-EG" sz="2100" spc="50" dirty="0" smtClean="0">
                <a:latin typeface="Times New Roman" pitchFamily="18" charset="0"/>
                <a:cs typeface="Times New Roman" pitchFamily="18" charset="0"/>
              </a:rPr>
              <a:t>التجارية؛ </a:t>
            </a:r>
            <a:r>
              <a:rPr lang="ar-EG" sz="2100" spc="50" dirty="0">
                <a:latin typeface="Times New Roman" pitchFamily="18" charset="0"/>
                <a:cs typeface="Times New Roman" pitchFamily="18" charset="0"/>
              </a:rPr>
              <a:t>من خلال توفير المزيد من المعلومات والتأكيد على الجودة والدقة والفائدة، </a:t>
            </a:r>
            <a:r>
              <a:rPr lang="ar-EG" sz="2100" spc="50" dirty="0" smtClean="0">
                <a:latin typeface="Times New Roman" pitchFamily="18" charset="0"/>
                <a:cs typeface="Times New Roman" pitchFamily="18" charset="0"/>
              </a:rPr>
              <a:t>حيث يتحق </a:t>
            </a:r>
            <a:r>
              <a:rPr lang="ar-EG" sz="2100" spc="50" dirty="0">
                <a:latin typeface="Times New Roman" pitchFamily="18" charset="0"/>
                <a:cs typeface="Times New Roman" pitchFamily="18" charset="0"/>
              </a:rPr>
              <a:t>تأثير إيجابي يدفع المستهلكين نحو المرحلة التالية من السلم الإعلاني </a:t>
            </a:r>
            <a:r>
              <a:rPr lang="ar-EG" sz="2100" spc="50" dirty="0" smtClean="0">
                <a:latin typeface="Times New Roman" pitchFamily="18" charset="0"/>
                <a:cs typeface="Times New Roman" pitchFamily="18" charset="0"/>
              </a:rPr>
              <a:t>وهى </a:t>
            </a:r>
            <a:r>
              <a:rPr lang="ar-EG" sz="2100" spc="50" dirty="0">
                <a:latin typeface="Times New Roman" pitchFamily="18" charset="0"/>
                <a:cs typeface="Times New Roman" pitchFamily="18" charset="0"/>
              </a:rPr>
              <a:t>مرحلة </a:t>
            </a:r>
            <a:r>
              <a:rPr lang="ar-EG" sz="2100" spc="50" dirty="0" smtClean="0">
                <a:latin typeface="Times New Roman" pitchFamily="18" charset="0"/>
                <a:cs typeface="Times New Roman" pitchFamily="18" charset="0"/>
              </a:rPr>
              <a:t>الإعجاب.</a:t>
            </a:r>
            <a:endParaRPr lang="ar-EG" sz="2100" spc="50" dirty="0">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5069465"/>
      </p:ext>
    </p:extLst>
  </p:cSld>
  <p:clrMapOvr>
    <a:masterClrMapping/>
  </p:clrMapOvr>
  <mc:AlternateContent xmlns:mc="http://schemas.openxmlformats.org/markup-compatibility/2006" xmlns:p14="http://schemas.microsoft.com/office/powerpoint/2010/main">
    <mc:Choice Requires="p14">
      <p:transition spd="slow" p14:dur="2000" advTm="91483"/>
    </mc:Choice>
    <mc:Fallback xmlns="">
      <p:transition spd="slow" advTm="9148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3508653"/>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المرحلة الرابعة: الإعجاب:</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تشير مرحلة "الإعجاب</a:t>
            </a:r>
            <a:r>
              <a:rPr lang="ar-EG" sz="2100" spc="50" dirty="0">
                <a:latin typeface="Times New Roman" pitchFamily="18" charset="0"/>
                <a:cs typeface="Times New Roman" pitchFamily="18" charset="0"/>
              </a:rPr>
              <a:t>" في السلم الإعلاني إلى استجابة المستهلكين الإيجابية للعلامة التجارية ومحتواها </a:t>
            </a:r>
            <a:r>
              <a:rPr lang="ar-EG" sz="2100" spc="50" dirty="0" smtClean="0">
                <a:latin typeface="Times New Roman" pitchFamily="18" charset="0"/>
                <a:cs typeface="Times New Roman" pitchFamily="18" charset="0"/>
              </a:rPr>
              <a:t>الإعلاني؛ فقد </a:t>
            </a:r>
            <a:r>
              <a:rPr lang="ar-EG" sz="2100" spc="50" dirty="0">
                <a:latin typeface="Times New Roman" pitchFamily="18" charset="0"/>
                <a:cs typeface="Times New Roman" pitchFamily="18" charset="0"/>
              </a:rPr>
              <a:t>يظهر هذا الإعجاب من خلال تفاعل المستهلكين مع العلامة التجارية، مثل الإعجاب والمشاركة والتعليق على المنشورات الإعلانية على وسائل التواصل الاجتماعي، أو انتشار الإعلان من خلال التوصية الشفهية</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ففي </a:t>
            </a:r>
            <a:r>
              <a:rPr lang="ar-EG" sz="2100" spc="50" dirty="0">
                <a:latin typeface="Times New Roman" pitchFamily="18" charset="0"/>
                <a:cs typeface="Times New Roman" pitchFamily="18" charset="0"/>
              </a:rPr>
              <a:t>هذه </a:t>
            </a:r>
            <a:r>
              <a:rPr lang="ar-EG" sz="2100" spc="50" dirty="0" smtClean="0">
                <a:latin typeface="Times New Roman" pitchFamily="18" charset="0"/>
                <a:cs typeface="Times New Roman" pitchFamily="18" charset="0"/>
              </a:rPr>
              <a:t>المرحلة تعتبر </a:t>
            </a:r>
            <a:r>
              <a:rPr lang="ar-EG" sz="2100" spc="50" dirty="0">
                <a:latin typeface="Times New Roman" pitchFamily="18" charset="0"/>
                <a:cs typeface="Times New Roman" pitchFamily="18" charset="0"/>
              </a:rPr>
              <a:t>مرحلة الإعجاب دليلاً على أن المستهلكين يستجيبون بشكل إيجابي للعلامة التجارية ويعبرون عن رغبتهم في متابعة ودعم العلامة التجارية بشكل مستمر.</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8400248"/>
      </p:ext>
    </p:extLst>
  </p:cSld>
  <p:clrMapOvr>
    <a:masterClrMapping/>
  </p:clrMapOvr>
  <mc:AlternateContent xmlns:mc="http://schemas.openxmlformats.org/markup-compatibility/2006" xmlns:p14="http://schemas.microsoft.com/office/powerpoint/2010/main">
    <mc:Choice Requires="p14">
      <p:transition spd="slow" p14:dur="2000" advTm="113844"/>
    </mc:Choice>
    <mc:Fallback xmlns="">
      <p:transition spd="slow" advTm="11384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3508653"/>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المرحلة الخامسة: التفضيل:</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تأتي </a:t>
            </a:r>
            <a:r>
              <a:rPr lang="ar-EG" sz="2100" spc="50" dirty="0">
                <a:latin typeface="Times New Roman" pitchFamily="18" charset="0"/>
                <a:cs typeface="Times New Roman" pitchFamily="18" charset="0"/>
              </a:rPr>
              <a:t>مرحلة التفضيل بعد مرحلة الإعجاب وقبل مرحلة </a:t>
            </a:r>
            <a:r>
              <a:rPr lang="ar-EG" sz="2100" spc="50" dirty="0" smtClean="0">
                <a:latin typeface="Times New Roman" pitchFamily="18" charset="0"/>
                <a:cs typeface="Times New Roman" pitchFamily="18" charset="0"/>
              </a:rPr>
              <a:t>الإقتناع. ففي </a:t>
            </a:r>
            <a:r>
              <a:rPr lang="ar-EG" sz="2100" spc="50" dirty="0">
                <a:latin typeface="Times New Roman" pitchFamily="18" charset="0"/>
                <a:cs typeface="Times New Roman" pitchFamily="18" charset="0"/>
              </a:rPr>
              <a:t>هذه </a:t>
            </a:r>
            <a:r>
              <a:rPr lang="ar-EG" sz="2100" spc="50" dirty="0" smtClean="0">
                <a:latin typeface="Times New Roman" pitchFamily="18" charset="0"/>
                <a:cs typeface="Times New Roman" pitchFamily="18" charset="0"/>
              </a:rPr>
              <a:t>المرحلة </a:t>
            </a:r>
            <a:r>
              <a:rPr lang="ar-EG" sz="2100" spc="50" dirty="0">
                <a:latin typeface="Times New Roman" pitchFamily="18" charset="0"/>
                <a:cs typeface="Times New Roman" pitchFamily="18" charset="0"/>
              </a:rPr>
              <a:t>يُفضل المستهلكون العلامة التجارية مقارنة بالعلامات التجارية الأخرى </a:t>
            </a:r>
            <a:r>
              <a:rPr lang="ar-EG" sz="2100" spc="50" dirty="0" smtClean="0">
                <a:latin typeface="Times New Roman" pitchFamily="18" charset="0"/>
                <a:cs typeface="Times New Roman" pitchFamily="18" charset="0"/>
              </a:rPr>
              <a:t>المنافسة من خلال </a:t>
            </a:r>
            <a:r>
              <a:rPr lang="ar-EG" sz="2100" spc="50" dirty="0">
                <a:latin typeface="Times New Roman" pitchFamily="18" charset="0"/>
                <a:cs typeface="Times New Roman" pitchFamily="18" charset="0"/>
              </a:rPr>
              <a:t>مرحلة </a:t>
            </a:r>
            <a:r>
              <a:rPr lang="ar-EG" sz="2100" spc="50" dirty="0" smtClean="0">
                <a:latin typeface="Times New Roman" pitchFamily="18" charset="0"/>
                <a:cs typeface="Times New Roman" pitchFamily="18" charset="0"/>
              </a:rPr>
              <a:t>التفضيل؛ حيث يصبح </a:t>
            </a:r>
            <a:r>
              <a:rPr lang="ar-EG" sz="2100" spc="50" dirty="0">
                <a:latin typeface="Times New Roman" pitchFamily="18" charset="0"/>
                <a:cs typeface="Times New Roman" pitchFamily="18" charset="0"/>
              </a:rPr>
              <a:t>للعلامة التجارية مكانةً أكبر في ذهن المستهلكين ويتم ربطها بالاحتياجات والرغبات الشخصية للمستهلكين. </a:t>
            </a:r>
            <a:endParaRPr lang="ar-EG" sz="2100"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حيث تدفع </a:t>
            </a:r>
            <a:r>
              <a:rPr lang="ar-EG" sz="2100" spc="50" dirty="0">
                <a:latin typeface="Times New Roman" pitchFamily="18" charset="0"/>
                <a:cs typeface="Times New Roman" pitchFamily="18" charset="0"/>
              </a:rPr>
              <a:t>هذه المرحلة </a:t>
            </a:r>
            <a:r>
              <a:rPr lang="ar-EG" sz="2100" spc="50" dirty="0" smtClean="0">
                <a:latin typeface="Times New Roman" pitchFamily="18" charset="0"/>
                <a:cs typeface="Times New Roman" pitchFamily="18" charset="0"/>
              </a:rPr>
              <a:t>المستهلكين </a:t>
            </a:r>
            <a:r>
              <a:rPr lang="ar-EG" sz="2100" spc="50" dirty="0">
                <a:latin typeface="Times New Roman" pitchFamily="18" charset="0"/>
                <a:cs typeface="Times New Roman" pitchFamily="18" charset="0"/>
              </a:rPr>
              <a:t>نحو الاختيار المفضل لديهم عند البحث عن منتج أو خدمة </a:t>
            </a:r>
            <a:r>
              <a:rPr lang="ar-EG" sz="2100" spc="50" dirty="0" smtClean="0">
                <a:latin typeface="Times New Roman" pitchFamily="18" charset="0"/>
                <a:cs typeface="Times New Roman" pitchFamily="18" charset="0"/>
              </a:rPr>
              <a:t>محددة</a:t>
            </a:r>
            <a:r>
              <a:rPr lang="ar-EG" sz="2100" spc="50" dirty="0">
                <a:latin typeface="Times New Roman" pitchFamily="18" charset="0"/>
                <a:cs typeface="Times New Roman" pitchFamily="18" charset="0"/>
              </a:rPr>
              <a:t>.</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4323818"/>
      </p:ext>
    </p:extLst>
  </p:cSld>
  <p:clrMapOvr>
    <a:masterClrMapping/>
  </p:clrMapOvr>
  <mc:AlternateContent xmlns:mc="http://schemas.openxmlformats.org/markup-compatibility/2006" xmlns:p14="http://schemas.microsoft.com/office/powerpoint/2010/main">
    <mc:Choice Requires="p14">
      <p:transition spd="slow" p14:dur="2000" advTm="100808"/>
    </mc:Choice>
    <mc:Fallback xmlns="">
      <p:transition spd="slow" advTm="10080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373031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للوصول </a:t>
            </a:r>
            <a:r>
              <a:rPr lang="ar-EG" sz="2000" spc="50" dirty="0">
                <a:latin typeface="Times New Roman" pitchFamily="18" charset="0"/>
                <a:cs typeface="Times New Roman" pitchFamily="18" charset="0"/>
              </a:rPr>
              <a:t>إلى هذه المرحلة، تحتاج العلامة التجارية إلى إثبات جدارتها، وتوفير جودة وقيمة استثنائية، وتقديم التجارب الإيجابية للمستهلكين. </a:t>
            </a:r>
            <a:r>
              <a:rPr lang="ar-EG" sz="2000" spc="50" dirty="0" smtClean="0">
                <a:latin typeface="Times New Roman" pitchFamily="18" charset="0"/>
                <a:cs typeface="Times New Roman" pitchFamily="18" charset="0"/>
              </a:rPr>
              <a:t>فقد </a:t>
            </a:r>
            <a:r>
              <a:rPr lang="ar-EG" sz="2000" spc="50" dirty="0">
                <a:latin typeface="Times New Roman" pitchFamily="18" charset="0"/>
                <a:cs typeface="Times New Roman" pitchFamily="18" charset="0"/>
              </a:rPr>
              <a:t>تشمل الإعلانات في هذه المرحلة مراجعات إيجابية من العملاء والشهادات وتوضيح الفوائد التي تجعل العلامة التجارية تبرز عن المنافسين</a:t>
            </a:r>
            <a:r>
              <a:rPr lang="ar-EG" sz="20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لذلك تُعد مرحلة التفضيل هدفًا </a:t>
            </a:r>
            <a:r>
              <a:rPr lang="ar-EG" sz="2000" spc="50" dirty="0">
                <a:latin typeface="Times New Roman" pitchFamily="18" charset="0"/>
                <a:cs typeface="Times New Roman" pitchFamily="18" charset="0"/>
              </a:rPr>
              <a:t>مهمًا للعلامات التجارية، حيث يتمكنون فيها من </a:t>
            </a:r>
            <a:r>
              <a:rPr lang="ar-EG" sz="2000" spc="50" dirty="0" smtClean="0">
                <a:latin typeface="Times New Roman" pitchFamily="18" charset="0"/>
                <a:cs typeface="Times New Roman" pitchFamily="18" charset="0"/>
              </a:rPr>
              <a:t>تمييز </a:t>
            </a:r>
            <a:r>
              <a:rPr lang="ar-EG" sz="2000" spc="50" dirty="0">
                <a:latin typeface="Times New Roman" pitchFamily="18" charset="0"/>
                <a:cs typeface="Times New Roman" pitchFamily="18" charset="0"/>
              </a:rPr>
              <a:t>أنفسهم عن المنافسين وتحقيق ميزة </a:t>
            </a:r>
            <a:r>
              <a:rPr lang="ar-EG" sz="2000" spc="50" dirty="0" smtClean="0">
                <a:latin typeface="Times New Roman" pitchFamily="18" charset="0"/>
                <a:cs typeface="Times New Roman" pitchFamily="18" charset="0"/>
              </a:rPr>
              <a:t>تنافسية </a:t>
            </a:r>
            <a:r>
              <a:rPr lang="ar-EG" sz="2000" spc="50" dirty="0">
                <a:latin typeface="Times New Roman" pitchFamily="18" charset="0"/>
                <a:cs typeface="Times New Roman" pitchFamily="18" charset="0"/>
              </a:rPr>
              <a:t>قوية. بمجرد تحقيق المستهلكين لهذه المرحلة وتوجهم نحو التفضيل للعلامة التجارية، يزداد احتمال شراء المنتج أو الخدمة وزيادة قيمة المبيعات والوفاء بأهداف العلامة التجارية لنجاح العملية التسويقية.</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020910"/>
      </p:ext>
    </p:extLst>
  </p:cSld>
  <p:clrMapOvr>
    <a:masterClrMapping/>
  </p:clrMapOvr>
  <mc:AlternateContent xmlns:mc="http://schemas.openxmlformats.org/markup-compatibility/2006" xmlns:p14="http://schemas.microsoft.com/office/powerpoint/2010/main">
    <mc:Choice Requires="p14">
      <p:transition spd="slow" p14:dur="2000" advTm="119906"/>
    </mc:Choice>
    <mc:Fallback xmlns="">
      <p:transition spd="slow" advTm="1199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3508653"/>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المرحلة السادسة: الإقتناع:</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مرحلة الإقتناع </a:t>
            </a:r>
            <a:r>
              <a:rPr lang="ar-EG" sz="2100" spc="50" dirty="0">
                <a:latin typeface="Times New Roman" pitchFamily="18" charset="0"/>
                <a:cs typeface="Times New Roman" pitchFamily="18" charset="0"/>
              </a:rPr>
              <a:t>تأتي بعد مرحلة التفضيل وقبل مرحلة الشراء أو </a:t>
            </a:r>
            <a:r>
              <a:rPr lang="ar-EG" sz="2100" spc="50" dirty="0" smtClean="0">
                <a:latin typeface="Times New Roman" pitchFamily="18" charset="0"/>
                <a:cs typeface="Times New Roman" pitchFamily="18" charset="0"/>
              </a:rPr>
              <a:t>العمل أو السلوك. ففي </a:t>
            </a:r>
            <a:r>
              <a:rPr lang="ar-EG" sz="2100" spc="50" dirty="0">
                <a:latin typeface="Times New Roman" pitchFamily="18" charset="0"/>
                <a:cs typeface="Times New Roman" pitchFamily="18" charset="0"/>
              </a:rPr>
              <a:t>هذه المرحلة، تهدف العلامة التجارية إلى إقناع المستهلكين بأن منتجاتها أو خدماتها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الخيار الأفضل والأكثر قيمة </a:t>
            </a:r>
            <a:r>
              <a:rPr lang="ar-EG" sz="2100" spc="50" dirty="0" smtClean="0">
                <a:latin typeface="Times New Roman" pitchFamily="18" charset="0"/>
                <a:cs typeface="Times New Roman" pitchFamily="18" charset="0"/>
              </a:rPr>
              <a:t>لهم أثناء </a:t>
            </a:r>
            <a:r>
              <a:rPr lang="ar-EG" sz="2100" spc="50" dirty="0">
                <a:latin typeface="Times New Roman" pitchFamily="18" charset="0"/>
                <a:cs typeface="Times New Roman" pitchFamily="18" charset="0"/>
              </a:rPr>
              <a:t>مرحلة </a:t>
            </a:r>
            <a:r>
              <a:rPr lang="ar-EG" sz="2100" spc="50" dirty="0" smtClean="0">
                <a:latin typeface="Times New Roman" pitchFamily="18" charset="0"/>
                <a:cs typeface="Times New Roman" pitchFamily="18" charset="0"/>
              </a:rPr>
              <a:t>الإقتناع</a:t>
            </a:r>
            <a:r>
              <a:rPr lang="ar-EG" sz="2100"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حيث توجه </a:t>
            </a:r>
            <a:r>
              <a:rPr lang="ar-EG" sz="2100" spc="50" dirty="0">
                <a:latin typeface="Times New Roman" pitchFamily="18" charset="0"/>
                <a:cs typeface="Times New Roman" pitchFamily="18" charset="0"/>
              </a:rPr>
              <a:t>العلامة التجارية جهودها لإظهار فوائد منتجاتها أو خدماتها وكيفية تلبية احتياجات المستهلكين. </a:t>
            </a:r>
            <a:endParaRPr lang="ar-EG" sz="2100"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ففي هذه المرحلة يتم </a:t>
            </a:r>
            <a:r>
              <a:rPr lang="ar-EG" sz="2100" spc="50" dirty="0">
                <a:latin typeface="Times New Roman" pitchFamily="18" charset="0"/>
                <a:cs typeface="Times New Roman" pitchFamily="18" charset="0"/>
              </a:rPr>
              <a:t>استخدام استراتيجيات </a:t>
            </a:r>
            <a:r>
              <a:rPr lang="ar-EG" sz="2100" spc="50" dirty="0" smtClean="0">
                <a:latin typeface="Times New Roman" pitchFamily="18" charset="0"/>
                <a:cs typeface="Times New Roman" pitchFamily="18" charset="0"/>
              </a:rPr>
              <a:t>متعددة </a:t>
            </a:r>
            <a:r>
              <a:rPr lang="ar-EG" sz="2100" spc="50" dirty="0">
                <a:latin typeface="Times New Roman" pitchFamily="18" charset="0"/>
                <a:cs typeface="Times New Roman" pitchFamily="18" charset="0"/>
              </a:rPr>
              <a:t>لتحقيق ذلك، بما في ذلك استخدام الدعاية والإعلانات المقنعة </a:t>
            </a:r>
            <a:r>
              <a:rPr lang="ar-EG" sz="2100" spc="50" dirty="0" smtClean="0">
                <a:latin typeface="Times New Roman" pitchFamily="18" charset="0"/>
                <a:cs typeface="Times New Roman" pitchFamily="18" charset="0"/>
              </a:rPr>
              <a:t>والعروض </a:t>
            </a:r>
            <a:r>
              <a:rPr lang="ar-EG" sz="2100" spc="50" dirty="0">
                <a:latin typeface="Times New Roman" pitchFamily="18" charset="0"/>
                <a:cs typeface="Times New Roman" pitchFamily="18" charset="0"/>
              </a:rPr>
              <a:t>الخاصة.</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417269"/>
      </p:ext>
    </p:extLst>
  </p:cSld>
  <p:clrMapOvr>
    <a:masterClrMapping/>
  </p:clrMapOvr>
  <mc:AlternateContent xmlns:mc="http://schemas.openxmlformats.org/markup-compatibility/2006" xmlns:p14="http://schemas.microsoft.com/office/powerpoint/2010/main">
    <mc:Choice Requires="p14">
      <p:transition spd="slow" p14:dur="2000" advTm="85006"/>
    </mc:Choice>
    <mc:Fallback xmlns="">
      <p:transition spd="slow" advTm="850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551300"/>
            <a:ext cx="8417320" cy="245798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تهدف </a:t>
            </a:r>
            <a:r>
              <a:rPr lang="ar-EG" sz="2100" spc="50" dirty="0">
                <a:latin typeface="Times New Roman" pitchFamily="18" charset="0"/>
                <a:cs typeface="Times New Roman" pitchFamily="18" charset="0"/>
              </a:rPr>
              <a:t>مرحلة الاقتناع إلى تحويل الاهتمام والتفضيل للعلامة التجارية إلى اقتناء فعلي للمنتج أو </a:t>
            </a:r>
            <a:r>
              <a:rPr lang="ar-EG" sz="2100" spc="50" dirty="0" smtClean="0">
                <a:latin typeface="Times New Roman" pitchFamily="18" charset="0"/>
                <a:cs typeface="Times New Roman" pitchFamily="18" charset="0"/>
              </a:rPr>
              <a:t>الخدمة من </a:t>
            </a:r>
            <a:r>
              <a:rPr lang="ar-EG" sz="2100" spc="50" dirty="0">
                <a:latin typeface="Times New Roman" pitchFamily="18" charset="0"/>
                <a:cs typeface="Times New Roman" pitchFamily="18" charset="0"/>
              </a:rPr>
              <a:t>خلال إقناع المستهلكين بجودة وقيمة منتجاتها أو </a:t>
            </a:r>
            <a:r>
              <a:rPr lang="ar-EG" sz="2100" spc="50" dirty="0" smtClean="0">
                <a:latin typeface="Times New Roman" pitchFamily="18" charset="0"/>
                <a:cs typeface="Times New Roman" pitchFamily="18" charset="0"/>
              </a:rPr>
              <a:t>خدماتها حيث تزيد </a:t>
            </a:r>
            <a:r>
              <a:rPr lang="ar-EG" sz="2100" spc="50" dirty="0">
                <a:latin typeface="Times New Roman" pitchFamily="18" charset="0"/>
                <a:cs typeface="Times New Roman" pitchFamily="18" charset="0"/>
              </a:rPr>
              <a:t>العلامة التجارية فرص البيع الناجحة </a:t>
            </a:r>
            <a:r>
              <a:rPr lang="ar-EG" sz="2100" spc="50" dirty="0" smtClean="0">
                <a:latin typeface="Times New Roman" pitchFamily="18" charset="0"/>
                <a:cs typeface="Times New Roman" pitchFamily="18" charset="0"/>
              </a:rPr>
              <a:t>وتعزز </a:t>
            </a:r>
            <a:r>
              <a:rPr lang="ar-EG" sz="2100" spc="50" dirty="0">
                <a:latin typeface="Times New Roman" pitchFamily="18" charset="0"/>
                <a:cs typeface="Times New Roman" pitchFamily="18" charset="0"/>
              </a:rPr>
              <a:t>الوفاء والرضا لدى </a:t>
            </a:r>
            <a:r>
              <a:rPr lang="ar-EG" sz="2100" spc="50" dirty="0" smtClean="0">
                <a:latin typeface="Times New Roman" pitchFamily="18" charset="0"/>
                <a:cs typeface="Times New Roman" pitchFamily="18" charset="0"/>
              </a:rPr>
              <a:t>العملاء؛ وبالتالي </a:t>
            </a:r>
            <a:r>
              <a:rPr lang="ar-EG" sz="2100" spc="50" dirty="0">
                <a:latin typeface="Times New Roman" pitchFamily="18" charset="0"/>
                <a:cs typeface="Times New Roman" pitchFamily="18" charset="0"/>
              </a:rPr>
              <a:t>تكمل مرحلة </a:t>
            </a:r>
            <a:r>
              <a:rPr lang="ar-EG" sz="2100" spc="50" dirty="0" smtClean="0">
                <a:latin typeface="Times New Roman" pitchFamily="18" charset="0"/>
                <a:cs typeface="Times New Roman" pitchFamily="18" charset="0"/>
              </a:rPr>
              <a:t>الإقتناع </a:t>
            </a:r>
            <a:r>
              <a:rPr lang="ar-EG" sz="2100" spc="50" dirty="0">
                <a:latin typeface="Times New Roman" pitchFamily="18" charset="0"/>
                <a:cs typeface="Times New Roman" pitchFamily="18" charset="0"/>
              </a:rPr>
              <a:t>الدور النهائي في السلم الإعلاني قبل إجراء العملية الفعلية للشراء أو الانتقال إلى المرحلة النهائية من نموذج السلم الإعلاني.</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4379785"/>
      </p:ext>
    </p:extLst>
  </p:cSld>
  <p:clrMapOvr>
    <a:masterClrMapping/>
  </p:clrMapOvr>
  <mc:AlternateContent xmlns:mc="http://schemas.openxmlformats.org/markup-compatibility/2006" xmlns:p14="http://schemas.microsoft.com/office/powerpoint/2010/main">
    <mc:Choice Requires="p14">
      <p:transition spd="slow" p14:dur="2000" advTm="55990"/>
    </mc:Choice>
    <mc:Fallback xmlns="">
      <p:transition spd="slow" advTm="5599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1827511"/>
            <a:ext cx="8417320" cy="4108817"/>
          </a:xfrm>
          <a:prstGeom prst="rect">
            <a:avLst/>
          </a:prstGeom>
          <a:noFill/>
        </p:spPr>
        <p:txBody>
          <a:bodyPr wrap="square" rtlCol="0">
            <a:spAutoFit/>
          </a:bodyPr>
          <a:lstStyle/>
          <a:p>
            <a:pPr lvl="0" algn="just" rtl="1">
              <a:lnSpc>
                <a:spcPct val="150000"/>
              </a:lnSpc>
            </a:pPr>
            <a:r>
              <a:rPr lang="ar-EG" sz="2200" b="1" u="sng" dirty="0" smtClean="0">
                <a:latin typeface="Times New Roman" pitchFamily="18" charset="0"/>
                <a:cs typeface="Times New Roman" pitchFamily="18" charset="0"/>
              </a:rPr>
              <a:t>المرحلة السابعة: الشراء:</a:t>
            </a:r>
          </a:p>
          <a:p>
            <a:pPr marL="342900" lvl="0" indent="-342900" algn="just" rtl="1">
              <a:lnSpc>
                <a:spcPct val="150000"/>
              </a:lnSpc>
              <a:buFont typeface="Wingdings" pitchFamily="2" charset="2"/>
              <a:buChar char="Ø"/>
            </a:pPr>
            <a:r>
              <a:rPr lang="ar-EG" sz="1900" spc="50" dirty="0" smtClean="0">
                <a:latin typeface="Times New Roman" pitchFamily="18" charset="0"/>
                <a:cs typeface="Times New Roman" pitchFamily="18" charset="0"/>
              </a:rPr>
              <a:t>تُعد </a:t>
            </a:r>
            <a:r>
              <a:rPr lang="ar-EG" sz="1900" spc="50" dirty="0">
                <a:latin typeface="Times New Roman" pitchFamily="18" charset="0"/>
                <a:cs typeface="Times New Roman" pitchFamily="18" charset="0"/>
              </a:rPr>
              <a:t>مرحلة الشراء </a:t>
            </a:r>
            <a:r>
              <a:rPr lang="ar-EG" sz="1900" spc="50" dirty="0" smtClean="0">
                <a:latin typeface="Times New Roman" pitchFamily="18" charset="0"/>
                <a:cs typeface="Times New Roman" pitchFamily="18" charset="0"/>
              </a:rPr>
              <a:t>هى </a:t>
            </a:r>
            <a:r>
              <a:rPr lang="ar-EG" sz="1900" spc="50" dirty="0">
                <a:latin typeface="Times New Roman" pitchFamily="18" charset="0"/>
                <a:cs typeface="Times New Roman" pitchFamily="18" charset="0"/>
              </a:rPr>
              <a:t>المرحلة الأخيرة في نموذج السلم </a:t>
            </a:r>
            <a:r>
              <a:rPr lang="ar-EG" sz="1900" spc="50" dirty="0" smtClean="0">
                <a:latin typeface="Times New Roman" pitchFamily="18" charset="0"/>
                <a:cs typeface="Times New Roman" pitchFamily="18" charset="0"/>
              </a:rPr>
              <a:t>الإعلاني؛ حيث أن في </a:t>
            </a:r>
            <a:r>
              <a:rPr lang="ar-EG" sz="1900" spc="50" dirty="0">
                <a:latin typeface="Times New Roman" pitchFamily="18" charset="0"/>
                <a:cs typeface="Times New Roman" pitchFamily="18" charset="0"/>
              </a:rPr>
              <a:t>هذه </a:t>
            </a:r>
            <a:r>
              <a:rPr lang="ar-EG" sz="1900" spc="50" dirty="0" smtClean="0">
                <a:latin typeface="Times New Roman" pitchFamily="18" charset="0"/>
                <a:cs typeface="Times New Roman" pitchFamily="18" charset="0"/>
              </a:rPr>
              <a:t>المرحلة يقوم </a:t>
            </a:r>
            <a:r>
              <a:rPr lang="ar-EG" sz="1900" spc="50" dirty="0">
                <a:latin typeface="Times New Roman" pitchFamily="18" charset="0"/>
                <a:cs typeface="Times New Roman" pitchFamily="18" charset="0"/>
              </a:rPr>
              <a:t>المستهلكون باتخاذ قرار الشراء والقيام بالعملية الفعلية </a:t>
            </a:r>
            <a:r>
              <a:rPr lang="ar-EG" sz="1900" spc="50" dirty="0" smtClean="0">
                <a:latin typeface="Times New Roman" pitchFamily="18" charset="0"/>
                <a:cs typeface="Times New Roman" pitchFamily="18" charset="0"/>
              </a:rPr>
              <a:t>لشراء المنتج.</a:t>
            </a:r>
          </a:p>
          <a:p>
            <a:pPr marL="342900" lvl="0" indent="-342900" algn="just" rtl="1">
              <a:lnSpc>
                <a:spcPct val="150000"/>
              </a:lnSpc>
              <a:buFont typeface="Wingdings" pitchFamily="2" charset="2"/>
              <a:buChar char="Ø"/>
            </a:pPr>
            <a:r>
              <a:rPr lang="ar-EG" sz="1900" spc="50" dirty="0" smtClean="0">
                <a:latin typeface="Times New Roman" pitchFamily="18" charset="0"/>
                <a:cs typeface="Times New Roman" pitchFamily="18" charset="0"/>
              </a:rPr>
              <a:t>ففي </a:t>
            </a:r>
            <a:r>
              <a:rPr lang="ar-EG" sz="1900" spc="50" dirty="0">
                <a:latin typeface="Times New Roman" pitchFamily="18" charset="0"/>
                <a:cs typeface="Times New Roman" pitchFamily="18" charset="0"/>
              </a:rPr>
              <a:t>مرحلة </a:t>
            </a:r>
            <a:r>
              <a:rPr lang="ar-EG" sz="1900" spc="50" dirty="0" smtClean="0">
                <a:latin typeface="Times New Roman" pitchFamily="18" charset="0"/>
                <a:cs typeface="Times New Roman" pitchFamily="18" charset="0"/>
              </a:rPr>
              <a:t>الشراء </a:t>
            </a:r>
            <a:r>
              <a:rPr lang="ar-EG" sz="1900" spc="50" dirty="0">
                <a:latin typeface="Times New Roman" pitchFamily="18" charset="0"/>
                <a:cs typeface="Times New Roman" pitchFamily="18" charset="0"/>
              </a:rPr>
              <a:t>تهدف العلامة التجارية إلى تسهيل عملية الشراء وجعلها سهلة ومريحة </a:t>
            </a:r>
            <a:r>
              <a:rPr lang="ar-EG" sz="1900" spc="50" dirty="0" smtClean="0">
                <a:latin typeface="Times New Roman" pitchFamily="18" charset="0"/>
                <a:cs typeface="Times New Roman" pitchFamily="18" charset="0"/>
              </a:rPr>
              <a:t>للمستهلكين؛ حيث أنه يمكن </a:t>
            </a:r>
            <a:r>
              <a:rPr lang="ar-EG" sz="1900" spc="50" dirty="0">
                <a:latin typeface="Times New Roman" pitchFamily="18" charset="0"/>
                <a:cs typeface="Times New Roman" pitchFamily="18" charset="0"/>
              </a:rPr>
              <a:t>أن تشمل استراتيجيات الإعلان في هذه المرحلة تقديم عروض خاصة أو تخفيضات الأسعار، وتذكير المستهلكين بتوفر المنتج أو الخدمة وضمان البيع السريع والمريح</a:t>
            </a:r>
            <a:r>
              <a:rPr lang="ar-EG" sz="19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1900" spc="50" dirty="0" smtClean="0">
                <a:latin typeface="Times New Roman" pitchFamily="18" charset="0"/>
                <a:cs typeface="Times New Roman" pitchFamily="18" charset="0"/>
              </a:rPr>
              <a:t>قد </a:t>
            </a:r>
            <a:r>
              <a:rPr lang="ar-EG" sz="1900" spc="50" dirty="0">
                <a:latin typeface="Times New Roman" pitchFamily="18" charset="0"/>
                <a:cs typeface="Times New Roman" pitchFamily="18" charset="0"/>
              </a:rPr>
              <a:t>تتضمن الإعلانات </a:t>
            </a:r>
            <a:r>
              <a:rPr lang="ar-EG" sz="1900" spc="50" dirty="0" smtClean="0">
                <a:latin typeface="Times New Roman" pitchFamily="18" charset="0"/>
                <a:cs typeface="Times New Roman" pitchFamily="18" charset="0"/>
              </a:rPr>
              <a:t>عبر الإنترنت في </a:t>
            </a:r>
            <a:r>
              <a:rPr lang="ar-EG" sz="1900" spc="50" dirty="0">
                <a:latin typeface="Times New Roman" pitchFamily="18" charset="0"/>
                <a:cs typeface="Times New Roman" pitchFamily="18" charset="0"/>
              </a:rPr>
              <a:t>مرحلة الشراء دعوات العملاء للقيام بالشراء عبر استدعاء إجراءات فعالة مثل "اطلب الآن" أو "اشترك </a:t>
            </a:r>
            <a:r>
              <a:rPr lang="ar-EG" sz="1900" spc="50" dirty="0" smtClean="0">
                <a:latin typeface="Times New Roman" pitchFamily="18" charset="0"/>
                <a:cs typeface="Times New Roman" pitchFamily="18" charset="0"/>
              </a:rPr>
              <a:t>الآن"؛ حيث يهدف </a:t>
            </a:r>
            <a:r>
              <a:rPr lang="ar-EG" sz="1900" spc="50" dirty="0">
                <a:latin typeface="Times New Roman" pitchFamily="18" charset="0"/>
                <a:cs typeface="Times New Roman" pitchFamily="18" charset="0"/>
              </a:rPr>
              <a:t>هذا إلى تشجيع المستهلكين على الاستجابة والقيام بالإجراء النهائي للشراء.</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366081"/>
      </p:ext>
    </p:extLst>
  </p:cSld>
  <p:clrMapOvr>
    <a:masterClrMapping/>
  </p:clrMapOvr>
  <mc:AlternateContent xmlns:mc="http://schemas.openxmlformats.org/markup-compatibility/2006" xmlns:p14="http://schemas.microsoft.com/office/powerpoint/2010/main">
    <mc:Choice Requires="p14">
      <p:transition spd="slow" p14:dur="2000" advTm="88771"/>
    </mc:Choice>
    <mc:Fallback xmlns="">
      <p:transition spd="slow" advTm="8877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2826963" cy="400110"/>
          </a:xfrm>
          <a:prstGeom prst="rect">
            <a:avLst/>
          </a:prstGeom>
          <a:noFill/>
        </p:spPr>
        <p:txBody>
          <a:bodyPr wrap="square" rtlCol="0">
            <a:spAutoFit/>
          </a:bodyPr>
          <a:lstStyle/>
          <a:p>
            <a:pPr lvl="0" algn="ctr" rtl="1"/>
            <a:r>
              <a:rPr lang="ar-EG" sz="2000" b="1" dirty="0">
                <a:solidFill>
                  <a:srgbClr val="00B0F0"/>
                </a:solidFill>
                <a:latin typeface="Times New Roman" pitchFamily="18" charset="0"/>
                <a:cs typeface="Times New Roman" pitchFamily="18" charset="0"/>
              </a:rPr>
              <a:t>مراحل نموذج السلم الإعلاني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323527"/>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ففي </a:t>
            </a:r>
            <a:r>
              <a:rPr lang="ar-EG" sz="2100" spc="50" dirty="0">
                <a:latin typeface="Times New Roman" pitchFamily="18" charset="0"/>
                <a:cs typeface="Times New Roman" pitchFamily="18" charset="0"/>
              </a:rPr>
              <a:t>مرحلة الشراء، يجب أن تتأكد العلامة التجارية من أن عملية الشراء سهلة وميسرة، بما في ذلك توفير طرق دفع مريحة وسريعة وتوصيل المنتج أو تقديم الخدمة بشكل </a:t>
            </a:r>
            <a:r>
              <a:rPr lang="ar-EG" sz="2100" spc="50" dirty="0" smtClean="0">
                <a:latin typeface="Times New Roman" pitchFamily="18" charset="0"/>
                <a:cs typeface="Times New Roman" pitchFamily="18" charset="0"/>
              </a:rPr>
              <a:t>مرضٍ </a:t>
            </a:r>
            <a:r>
              <a:rPr lang="ar-EG" sz="2100" spc="50" dirty="0">
                <a:latin typeface="Times New Roman" pitchFamily="18" charset="0"/>
                <a:cs typeface="Times New Roman" pitchFamily="18" charset="0"/>
              </a:rPr>
              <a:t>من خلال تسهيل هذه </a:t>
            </a:r>
            <a:r>
              <a:rPr lang="ar-EG" sz="2100" spc="50" dirty="0" smtClean="0">
                <a:latin typeface="Times New Roman" pitchFamily="18" charset="0"/>
                <a:cs typeface="Times New Roman" pitchFamily="18" charset="0"/>
              </a:rPr>
              <a:t>المرحلة؛ حيث أن العلامة التجارية تعزز انطباعًا </a:t>
            </a:r>
            <a:r>
              <a:rPr lang="ar-EG" sz="2100" spc="50" dirty="0">
                <a:latin typeface="Times New Roman" pitchFamily="18" charset="0"/>
                <a:cs typeface="Times New Roman" pitchFamily="18" charset="0"/>
              </a:rPr>
              <a:t>إيجابيًا وتضمن رضا العملاء وربما تحصل على إعادة شراء في </a:t>
            </a:r>
            <a:r>
              <a:rPr lang="ar-EG" sz="2100" spc="50" dirty="0" smtClean="0">
                <a:latin typeface="Times New Roman" pitchFamily="18" charset="0"/>
                <a:cs typeface="Times New Roman" pitchFamily="18" charset="0"/>
              </a:rPr>
              <a:t>المستقبل من قبل المستهلك.</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تُعد مرحلة </a:t>
            </a:r>
            <a:r>
              <a:rPr lang="ar-EG" sz="2100" spc="50" dirty="0">
                <a:latin typeface="Times New Roman" pitchFamily="18" charset="0"/>
                <a:cs typeface="Times New Roman" pitchFamily="18" charset="0"/>
              </a:rPr>
              <a:t>الشراء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النهاية المنشودة في نموذج السلم الإعلاني، وتمثل الهدف النهائي للعلامة </a:t>
            </a:r>
            <a:r>
              <a:rPr lang="ar-EG" sz="2100" spc="50" dirty="0" smtClean="0">
                <a:latin typeface="Times New Roman" pitchFamily="18" charset="0"/>
                <a:cs typeface="Times New Roman" pitchFamily="18" charset="0"/>
              </a:rPr>
              <a:t>التجارية </a:t>
            </a:r>
            <a:r>
              <a:rPr lang="ar-EG" sz="2100" spc="50" dirty="0">
                <a:latin typeface="Times New Roman" pitchFamily="18" charset="0"/>
                <a:cs typeface="Times New Roman" pitchFamily="18" charset="0"/>
              </a:rPr>
              <a:t>عندما </a:t>
            </a:r>
            <a:r>
              <a:rPr lang="ar-EG" sz="2100" spc="50" dirty="0" smtClean="0">
                <a:latin typeface="Times New Roman" pitchFamily="18" charset="0"/>
                <a:cs typeface="Times New Roman" pitchFamily="18" charset="0"/>
              </a:rPr>
              <a:t>تتحقق </a:t>
            </a:r>
            <a:r>
              <a:rPr lang="ar-EG" sz="2100" spc="50" dirty="0">
                <a:latin typeface="Times New Roman" pitchFamily="18" charset="0"/>
                <a:cs typeface="Times New Roman" pitchFamily="18" charset="0"/>
              </a:rPr>
              <a:t>هذه المرحلة،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للعلامة التجارية أن </a:t>
            </a:r>
            <a:r>
              <a:rPr lang="ar-EG" sz="2100" spc="50" dirty="0" smtClean="0">
                <a:latin typeface="Times New Roman" pitchFamily="18" charset="0"/>
                <a:cs typeface="Times New Roman" pitchFamily="18" charset="0"/>
              </a:rPr>
              <a:t>تحقق </a:t>
            </a:r>
            <a:r>
              <a:rPr lang="ar-EG" sz="2100" spc="50" dirty="0">
                <a:latin typeface="Times New Roman" pitchFamily="18" charset="0"/>
                <a:cs typeface="Times New Roman" pitchFamily="18" charset="0"/>
              </a:rPr>
              <a:t>نجاحًا ورواجًا كبيرًا وتحقيق أهدافها التجارية.</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428760"/>
      </p:ext>
    </p:extLst>
  </p:cSld>
  <p:clrMapOvr>
    <a:masterClrMapping/>
  </p:clrMapOvr>
  <mc:AlternateContent xmlns:mc="http://schemas.openxmlformats.org/markup-compatibility/2006" xmlns:p14="http://schemas.microsoft.com/office/powerpoint/2010/main">
    <mc:Choice Requires="p14">
      <p:transition spd="slow" p14:dur="2000" advTm="89977"/>
    </mc:Choice>
    <mc:Fallback xmlns="">
      <p:transition spd="slow" advTm="8997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Simplified Arabic" pitchFamily="18" charset="-78"/>
                <a:cs typeface="Times New Roman"/>
              </a:rPr>
              <a:t>قدمت المحاضرة </a:t>
            </a:r>
            <a:r>
              <a:rPr lang="ar-EG" sz="2100" spc="50" dirty="0" smtClean="0">
                <a:latin typeface="Simplified Arabic" pitchFamily="18" charset="-78"/>
                <a:cs typeface="Times New Roman"/>
              </a:rPr>
              <a:t>نموذج</a:t>
            </a:r>
            <a:r>
              <a:rPr lang="en-US" sz="2100" spc="50" dirty="0" smtClean="0">
                <a:latin typeface="Simplified Arabic" pitchFamily="18" charset="-78"/>
              </a:rPr>
              <a:t>DAGMAR </a:t>
            </a:r>
            <a:r>
              <a:rPr lang="ar-EG" sz="2100" spc="50" dirty="0" smtClean="0">
                <a:latin typeface="Simplified Arabic" pitchFamily="18" charset="-78"/>
                <a:cs typeface="Times New Roman"/>
              </a:rPr>
              <a:t> الإعلاني </a:t>
            </a:r>
            <a:r>
              <a:rPr lang="ar-EG" sz="2100" spc="50" dirty="0">
                <a:latin typeface="Simplified Arabic" pitchFamily="18" charset="-78"/>
                <a:cs typeface="Times New Roman"/>
              </a:rPr>
              <a:t>لمعرفة ما هى مراحل </a:t>
            </a:r>
            <a:r>
              <a:rPr lang="ar-EG" sz="2100" spc="50" dirty="0" smtClean="0">
                <a:latin typeface="Simplified Arabic" pitchFamily="18" charset="-78"/>
                <a:cs typeface="Times New Roman"/>
              </a:rPr>
              <a:t>النموذج </a:t>
            </a:r>
            <a:r>
              <a:rPr lang="ar-EG" sz="2100" spc="50" dirty="0">
                <a:latin typeface="Simplified Arabic" pitchFamily="18" charset="-78"/>
                <a:cs typeface="Times New Roman"/>
              </a:rPr>
              <a:t>لدى </a:t>
            </a:r>
            <a:r>
              <a:rPr lang="ar-EG" sz="2100" spc="50" dirty="0" smtClean="0">
                <a:latin typeface="Simplified Arabic" pitchFamily="18" charset="-78"/>
                <a:cs typeface="Times New Roman"/>
              </a:rPr>
              <a:t>متلقي </a:t>
            </a:r>
            <a:r>
              <a:rPr lang="ar-EG" sz="2100" spc="50" dirty="0">
                <a:latin typeface="Simplified Arabic" pitchFamily="18" charset="-78"/>
                <a:cs typeface="Times New Roman"/>
              </a:rPr>
              <a:t>الرسالة الإعلانية، </a:t>
            </a:r>
            <a:r>
              <a:rPr lang="ar-EG" sz="2100" spc="50" dirty="0" smtClean="0">
                <a:latin typeface="Simplified Arabic" pitchFamily="18" charset="-78"/>
                <a:cs typeface="Times New Roman"/>
              </a:rPr>
              <a:t>وخصائصه والمعوقات التي تعرض لها النموذج مع المشاهد أو متلقي الرسالة الإعلانية.</a:t>
            </a:r>
          </a:p>
          <a:p>
            <a:pPr marL="342900" lvl="0" indent="-342900" algn="just" rtl="1">
              <a:lnSpc>
                <a:spcPct val="150000"/>
              </a:lnSpc>
              <a:buFont typeface="Wingdings" pitchFamily="2" charset="2"/>
              <a:buChar char="Ø"/>
            </a:pPr>
            <a:r>
              <a:rPr lang="ar-EG" sz="2100" spc="50" dirty="0" smtClean="0">
                <a:latin typeface="Simplified Arabic" pitchFamily="18" charset="-78"/>
                <a:cs typeface="Times New Roman"/>
              </a:rPr>
              <a:t>كما قدمت المحاضرة عرضًا عن نموذج السلم الإعلاني ومراحله السابعة بداية من مرحلة الجهل بالعلامة التجارية حتى الوصول إلى مرحلة السلوك المرجوة والمراد منها شراء المنتج أو استخدام الخدمة المعلن عنها.</a:t>
            </a:r>
            <a:endParaRPr lang="ar-EG" sz="2100" spc="50" dirty="0">
              <a:latin typeface="Simplified Arabic" pitchFamily="18"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smtClean="0">
                <a:solidFill>
                  <a:prstClr val="white"/>
                </a:solidFill>
                <a:latin typeface="Times New Roman" panose="02020603050405020304" pitchFamily="18" charset="0"/>
                <a:cs typeface="Times New Roman" panose="02020603050405020304" pitchFamily="18" charset="0"/>
              </a:rPr>
              <a:t>5</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39812"/>
    </mc:Choice>
    <mc:Fallback xmlns="">
      <p:transition spd="slow" advTm="3981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2213751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1344</TotalTime>
  <Words>2589</Words>
  <Application>Microsoft Office PowerPoint</Application>
  <PresentationFormat>Custom</PresentationFormat>
  <Paragraphs>311</Paragraphs>
  <Slides>45</Slides>
  <Notes>39</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80</cp:revision>
  <dcterms:created xsi:type="dcterms:W3CDTF">2023-04-29T09:08:23Z</dcterms:created>
  <dcterms:modified xsi:type="dcterms:W3CDTF">2023-10-24T20:03:31Z</dcterms:modified>
</cp:coreProperties>
</file>