
<file path=[Content_Types].xml><?xml version="1.0" encoding="utf-8"?>
<Types xmlns="http://schemas.openxmlformats.org/package/2006/content-types">
  <Default Extension="png" ContentType="image/png"/>
  <Default Extension="svg" ContentType="image/svg+xml"/>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 id="2147483680" r:id="rId3"/>
  </p:sldMasterIdLst>
  <p:notesMasterIdLst>
    <p:notesMasterId r:id="rId48"/>
  </p:notesMasterIdLst>
  <p:sldIdLst>
    <p:sldId id="480" r:id="rId4"/>
    <p:sldId id="303" r:id="rId5"/>
    <p:sldId id="521" r:id="rId6"/>
    <p:sldId id="271" r:id="rId7"/>
    <p:sldId id="276" r:id="rId8"/>
    <p:sldId id="256" r:id="rId9"/>
    <p:sldId id="482" r:id="rId10"/>
    <p:sldId id="483" r:id="rId11"/>
    <p:sldId id="484" r:id="rId12"/>
    <p:sldId id="486" r:id="rId13"/>
    <p:sldId id="485" r:id="rId14"/>
    <p:sldId id="487" r:id="rId15"/>
    <p:sldId id="522" r:id="rId16"/>
    <p:sldId id="488" r:id="rId17"/>
    <p:sldId id="503" r:id="rId18"/>
    <p:sldId id="489" r:id="rId19"/>
    <p:sldId id="493" r:id="rId20"/>
    <p:sldId id="498" r:id="rId21"/>
    <p:sldId id="499" r:id="rId22"/>
    <p:sldId id="502" r:id="rId23"/>
    <p:sldId id="500" r:id="rId24"/>
    <p:sldId id="506" r:id="rId25"/>
    <p:sldId id="507" r:id="rId26"/>
    <p:sldId id="508" r:id="rId27"/>
    <p:sldId id="527" r:id="rId28"/>
    <p:sldId id="526" r:id="rId29"/>
    <p:sldId id="510" r:id="rId30"/>
    <p:sldId id="505" r:id="rId31"/>
    <p:sldId id="511" r:id="rId32"/>
    <p:sldId id="513" r:id="rId33"/>
    <p:sldId id="514" r:id="rId34"/>
    <p:sldId id="515" r:id="rId35"/>
    <p:sldId id="516" r:id="rId36"/>
    <p:sldId id="517" r:id="rId37"/>
    <p:sldId id="518" r:id="rId38"/>
    <p:sldId id="504" r:id="rId39"/>
    <p:sldId id="496" r:id="rId40"/>
    <p:sldId id="519" r:id="rId41"/>
    <p:sldId id="497" r:id="rId42"/>
    <p:sldId id="520" r:id="rId43"/>
    <p:sldId id="523" r:id="rId44"/>
    <p:sldId id="524" r:id="rId45"/>
    <p:sldId id="52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1"/>
            <p14:sldId id="271"/>
            <p14:sldId id="276"/>
            <p14:sldId id="256"/>
            <p14:sldId id="482"/>
            <p14:sldId id="483"/>
            <p14:sldId id="484"/>
            <p14:sldId id="486"/>
            <p14:sldId id="485"/>
            <p14:sldId id="487"/>
            <p14:sldId id="522"/>
            <p14:sldId id="488"/>
            <p14:sldId id="503"/>
            <p14:sldId id="489"/>
            <p14:sldId id="493"/>
            <p14:sldId id="498"/>
            <p14:sldId id="499"/>
            <p14:sldId id="502"/>
            <p14:sldId id="500"/>
            <p14:sldId id="506"/>
            <p14:sldId id="507"/>
            <p14:sldId id="508"/>
            <p14:sldId id="527"/>
            <p14:sldId id="526"/>
            <p14:sldId id="510"/>
            <p14:sldId id="505"/>
            <p14:sldId id="511"/>
            <p14:sldId id="513"/>
            <p14:sldId id="514"/>
            <p14:sldId id="515"/>
            <p14:sldId id="516"/>
            <p14:sldId id="517"/>
            <p14:sldId id="518"/>
            <p14:sldId id="504"/>
            <p14:sldId id="496"/>
            <p14:sldId id="519"/>
            <p14:sldId id="497"/>
            <p14:sldId id="520"/>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99" autoAdjust="0"/>
    <p:restoredTop sz="93738" autoAdjust="0"/>
  </p:normalViewPr>
  <p:slideViewPr>
    <p:cSldViewPr snapToGrid="0">
      <p:cViewPr varScale="1">
        <p:scale>
          <a:sx n="67" d="100"/>
          <a:sy n="67" d="100"/>
        </p:scale>
        <p:origin x="64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A9453C-3344-4C9E-A1F9-046927CFD2F1}"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en-US"/>
        </a:p>
      </dgm:t>
    </dgm:pt>
    <dgm:pt modelId="{5B9C5BCE-9F53-4504-A7CC-24EC16F636AE}">
      <dgm:prSet custT="1"/>
      <dgm:spPr/>
      <dgm:t>
        <a:bodyPr/>
        <a:lstStyle/>
        <a:p>
          <a:pPr algn="ctr" rtl="1"/>
          <a:r>
            <a:rPr lang="ar-SA" sz="2400" b="1" dirty="0">
              <a:solidFill>
                <a:schemeClr val="tx1"/>
              </a:solidFill>
              <a:effectLst/>
              <a:latin typeface="+mn-lt"/>
              <a:ea typeface="+mn-ea"/>
              <a:cs typeface="+mn-cs"/>
            </a:rPr>
            <a:t>يمكن الإشارة إلى أن المتغيرات الموقفية :</a:t>
          </a:r>
          <a:endParaRPr lang="en-US" sz="2400" b="1" dirty="0">
            <a:solidFill>
              <a:schemeClr val="tx1"/>
            </a:solidFill>
            <a:effectLst/>
            <a:latin typeface="+mn-lt"/>
            <a:ea typeface="+mn-ea"/>
            <a:cs typeface="+mn-cs"/>
          </a:endParaRPr>
        </a:p>
      </dgm:t>
    </dgm:pt>
    <dgm:pt modelId="{DC5BD78B-AA76-4E7A-B630-DAFF71825A00}" type="parTrans" cxnId="{DF220E1D-8941-4CE1-B0CD-1BF2BF117400}">
      <dgm:prSet/>
      <dgm:spPr/>
      <dgm:t>
        <a:bodyPr/>
        <a:lstStyle/>
        <a:p>
          <a:endParaRPr lang="en-US"/>
        </a:p>
      </dgm:t>
    </dgm:pt>
    <dgm:pt modelId="{D0D510FB-3122-4659-A024-AF2EE35597EC}" type="sibTrans" cxnId="{DF220E1D-8941-4CE1-B0CD-1BF2BF117400}">
      <dgm:prSet/>
      <dgm:spPr/>
      <dgm:t>
        <a:bodyPr/>
        <a:lstStyle/>
        <a:p>
          <a:endParaRPr lang="en-US"/>
        </a:p>
      </dgm:t>
    </dgm:pt>
    <dgm:pt modelId="{8D3CA258-46D6-422B-B6B2-5CF7A1CADE6C}">
      <dgm:prSet custT="1"/>
      <dgm:spPr/>
      <dgm:t>
        <a:bodyPr/>
        <a:lstStyle/>
        <a:p>
          <a:pPr algn="ctr" rtl="1"/>
          <a:r>
            <a:rPr lang="ar-SA" sz="2400" b="1" dirty="0">
              <a:solidFill>
                <a:schemeClr val="tx1"/>
              </a:solidFill>
              <a:effectLst/>
              <a:latin typeface="+mn-lt"/>
              <a:ea typeface="+mn-ea"/>
              <a:cs typeface="+mn-cs"/>
            </a:rPr>
            <a:t>متغيرات ذات علاقة بالقائد </a:t>
          </a:r>
          <a:r>
            <a:rPr lang="en-US" sz="2400" b="1" dirty="0">
              <a:solidFill>
                <a:schemeClr val="tx1"/>
              </a:solidFill>
              <a:effectLst/>
              <a:latin typeface="+mn-lt"/>
              <a:ea typeface="+mn-ea"/>
              <a:cs typeface="+mn-cs"/>
            </a:rPr>
            <a:t>Leader Variables</a:t>
          </a:r>
        </a:p>
      </dgm:t>
    </dgm:pt>
    <dgm:pt modelId="{82A56B27-C796-4D60-A080-F706F99105AA}" type="parTrans" cxnId="{0AA57182-8280-46F4-B9D7-D0175CB4C0B8}">
      <dgm:prSet/>
      <dgm:spPr/>
      <dgm:t>
        <a:bodyPr/>
        <a:lstStyle/>
        <a:p>
          <a:endParaRPr lang="en-US"/>
        </a:p>
      </dgm:t>
    </dgm:pt>
    <dgm:pt modelId="{E5A19FF5-D8A5-411F-981F-C67CA2AD64B7}" type="sibTrans" cxnId="{0AA57182-8280-46F4-B9D7-D0175CB4C0B8}">
      <dgm:prSet/>
      <dgm:spPr/>
      <dgm:t>
        <a:bodyPr/>
        <a:lstStyle/>
        <a:p>
          <a:endParaRPr lang="en-US"/>
        </a:p>
      </dgm:t>
    </dgm:pt>
    <dgm:pt modelId="{00311618-8BFF-4074-8FF1-3288B9FBFBE4}">
      <dgm:prSet custT="1"/>
      <dgm:spPr/>
      <dgm:t>
        <a:bodyPr/>
        <a:lstStyle/>
        <a:p>
          <a:pPr algn="ctr" rtl="1"/>
          <a:r>
            <a:rPr lang="ar-SA" sz="2400" b="1" dirty="0">
              <a:solidFill>
                <a:schemeClr val="tx1"/>
              </a:solidFill>
              <a:effectLst/>
              <a:latin typeface="+mn-lt"/>
              <a:ea typeface="+mn-ea"/>
              <a:cs typeface="+mn-cs"/>
            </a:rPr>
            <a:t>متغيرات ذات علاقة بالمرؤوسين </a:t>
          </a:r>
          <a:r>
            <a:rPr lang="en-US" sz="2400" b="1" dirty="0">
              <a:solidFill>
                <a:schemeClr val="tx1"/>
              </a:solidFill>
              <a:effectLst/>
              <a:latin typeface="+mn-lt"/>
              <a:ea typeface="+mn-ea"/>
              <a:cs typeface="+mn-cs"/>
            </a:rPr>
            <a:t>Subordinates Variables</a:t>
          </a:r>
        </a:p>
      </dgm:t>
    </dgm:pt>
    <dgm:pt modelId="{FFC89C4E-D9E2-43B3-8250-8D5E0278FF72}" type="parTrans" cxnId="{8A29BC65-01F5-4485-ADFC-E52577C242E4}">
      <dgm:prSet/>
      <dgm:spPr/>
      <dgm:t>
        <a:bodyPr/>
        <a:lstStyle/>
        <a:p>
          <a:endParaRPr lang="en-US"/>
        </a:p>
      </dgm:t>
    </dgm:pt>
    <dgm:pt modelId="{91C4B40B-2EAA-4D56-B314-83450A86578D}" type="sibTrans" cxnId="{8A29BC65-01F5-4485-ADFC-E52577C242E4}">
      <dgm:prSet/>
      <dgm:spPr/>
      <dgm:t>
        <a:bodyPr/>
        <a:lstStyle/>
        <a:p>
          <a:endParaRPr lang="en-US"/>
        </a:p>
      </dgm:t>
    </dgm:pt>
    <dgm:pt modelId="{2BFB90DF-D5E6-426F-A50D-5F6BD7139929}">
      <dgm:prSet custT="1"/>
      <dgm:spPr/>
      <dgm:t>
        <a:bodyPr/>
        <a:lstStyle/>
        <a:p>
          <a:pPr algn="ctr" rtl="1"/>
          <a:r>
            <a:rPr lang="ar-SA" sz="2400" b="1" dirty="0">
              <a:solidFill>
                <a:schemeClr val="tx1"/>
              </a:solidFill>
              <a:effectLst/>
              <a:latin typeface="+mn-lt"/>
              <a:ea typeface="+mn-ea"/>
              <a:cs typeface="+mn-cs"/>
            </a:rPr>
            <a:t>متغيرات ذات علاقة بالمنظمة </a:t>
          </a:r>
          <a:r>
            <a:rPr lang="en-US" sz="2400" b="1" dirty="0">
              <a:solidFill>
                <a:schemeClr val="tx1"/>
              </a:solidFill>
              <a:effectLst/>
              <a:latin typeface="+mn-lt"/>
              <a:ea typeface="+mn-ea"/>
              <a:cs typeface="+mn-cs"/>
            </a:rPr>
            <a:t>Organization Variables</a:t>
          </a:r>
        </a:p>
      </dgm:t>
    </dgm:pt>
    <dgm:pt modelId="{CD8D3A37-2FA5-4B58-99DB-D65355C5FF3C}" type="parTrans" cxnId="{5956E40C-0204-4A85-8211-6E0211B5541A}">
      <dgm:prSet/>
      <dgm:spPr/>
      <dgm:t>
        <a:bodyPr/>
        <a:lstStyle/>
        <a:p>
          <a:endParaRPr lang="en-US"/>
        </a:p>
      </dgm:t>
    </dgm:pt>
    <dgm:pt modelId="{4582432C-4E3F-49E9-B817-F3442D2C65B5}" type="sibTrans" cxnId="{5956E40C-0204-4A85-8211-6E0211B5541A}">
      <dgm:prSet/>
      <dgm:spPr/>
      <dgm:t>
        <a:bodyPr/>
        <a:lstStyle/>
        <a:p>
          <a:endParaRPr lang="en-US"/>
        </a:p>
      </dgm:t>
    </dgm:pt>
    <dgm:pt modelId="{7FCF43FB-A7F8-4298-BCBD-2528BEF4C98B}">
      <dgm:prSet custT="1"/>
      <dgm:spPr/>
      <dgm:t>
        <a:bodyPr/>
        <a:lstStyle/>
        <a:p>
          <a:pPr algn="ctr" rtl="1"/>
          <a:r>
            <a:rPr lang="ar-SA" sz="2400" b="1" dirty="0">
              <a:solidFill>
                <a:schemeClr val="tx1"/>
              </a:solidFill>
              <a:effectLst/>
              <a:latin typeface="+mn-lt"/>
              <a:ea typeface="+mn-ea"/>
              <a:cs typeface="+mn-cs"/>
            </a:rPr>
            <a:t>متغيرات ذات علاقة بالعمل المهمة </a:t>
          </a:r>
          <a:r>
            <a:rPr lang="en-US" sz="2400" b="1" dirty="0">
              <a:solidFill>
                <a:schemeClr val="tx1"/>
              </a:solidFill>
              <a:effectLst/>
              <a:latin typeface="+mn-lt"/>
              <a:ea typeface="+mn-ea"/>
              <a:cs typeface="+mn-cs"/>
            </a:rPr>
            <a:t>Job/Task Variables</a:t>
          </a:r>
        </a:p>
      </dgm:t>
    </dgm:pt>
    <dgm:pt modelId="{4B6010DD-EDAD-4F92-881B-9A33E4D16893}" type="parTrans" cxnId="{9E09A575-1600-4128-BBC4-421F15A51607}">
      <dgm:prSet/>
      <dgm:spPr/>
      <dgm:t>
        <a:bodyPr/>
        <a:lstStyle/>
        <a:p>
          <a:endParaRPr lang="en-US"/>
        </a:p>
      </dgm:t>
    </dgm:pt>
    <dgm:pt modelId="{BDC244A8-2DBE-41C3-BC2B-B16D787BCC15}" type="sibTrans" cxnId="{9E09A575-1600-4128-BBC4-421F15A51607}">
      <dgm:prSet/>
      <dgm:spPr/>
      <dgm:t>
        <a:bodyPr/>
        <a:lstStyle/>
        <a:p>
          <a:endParaRPr lang="en-US"/>
        </a:p>
      </dgm:t>
    </dgm:pt>
    <dgm:pt modelId="{9BEF60A7-16D0-4C2E-BE2F-3074C2251E04}">
      <dgm:prSet custT="1"/>
      <dgm:spPr/>
      <dgm:t>
        <a:bodyPr/>
        <a:lstStyle/>
        <a:p>
          <a:pPr algn="ctr" rtl="1"/>
          <a:r>
            <a:rPr lang="ar-SA" sz="2400" b="1" dirty="0">
              <a:solidFill>
                <a:schemeClr val="tx1"/>
              </a:solidFill>
              <a:effectLst/>
              <a:latin typeface="+mn-lt"/>
              <a:ea typeface="+mn-ea"/>
              <a:cs typeface="+mn-cs"/>
            </a:rPr>
            <a:t>متغيرات ذات علاقة بالبيئة </a:t>
          </a:r>
          <a:r>
            <a:rPr lang="en-US" sz="2400" b="1" dirty="0">
              <a:solidFill>
                <a:schemeClr val="tx1"/>
              </a:solidFill>
              <a:effectLst/>
              <a:latin typeface="+mn-lt"/>
              <a:ea typeface="+mn-ea"/>
              <a:cs typeface="+mn-cs"/>
            </a:rPr>
            <a:t>Environment </a:t>
          </a:r>
          <a:endParaRPr lang="ar-SA" sz="2400" b="0" dirty="0">
            <a:solidFill>
              <a:schemeClr val="tx1"/>
            </a:solidFill>
            <a:effectLst/>
            <a:cs typeface="+mn-cs"/>
          </a:endParaRPr>
        </a:p>
      </dgm:t>
    </dgm:pt>
    <dgm:pt modelId="{55CDDB98-0883-4933-9895-6C01B89FF231}" type="parTrans" cxnId="{C07DE430-7F7F-4F96-9E89-C78F80A8087B}">
      <dgm:prSet/>
      <dgm:spPr/>
      <dgm:t>
        <a:bodyPr/>
        <a:lstStyle/>
        <a:p>
          <a:endParaRPr lang="en-US"/>
        </a:p>
      </dgm:t>
    </dgm:pt>
    <dgm:pt modelId="{3E3AC8FD-5ABB-48E9-AB19-99A2BB11150C}" type="sibTrans" cxnId="{C07DE430-7F7F-4F96-9E89-C78F80A8087B}">
      <dgm:prSet/>
      <dgm:spPr/>
      <dgm:t>
        <a:bodyPr/>
        <a:lstStyle/>
        <a:p>
          <a:endParaRPr lang="en-US"/>
        </a:p>
      </dgm:t>
    </dgm:pt>
    <dgm:pt modelId="{4741E354-1E25-43D9-8346-7E128C80E0DC}" type="pres">
      <dgm:prSet presAssocID="{7BA9453C-3344-4C9E-A1F9-046927CFD2F1}" presName="diagram" presStyleCnt="0">
        <dgm:presLayoutVars>
          <dgm:chPref val="1"/>
          <dgm:dir/>
          <dgm:animOne val="branch"/>
          <dgm:animLvl val="lvl"/>
          <dgm:resizeHandles/>
        </dgm:presLayoutVars>
      </dgm:prSet>
      <dgm:spPr/>
    </dgm:pt>
    <dgm:pt modelId="{73F194B0-4C0E-437F-A0EC-790ED8672175}" type="pres">
      <dgm:prSet presAssocID="{5B9C5BCE-9F53-4504-A7CC-24EC16F636AE}" presName="root" presStyleCnt="0"/>
      <dgm:spPr/>
    </dgm:pt>
    <dgm:pt modelId="{CBD2D2B0-60A0-47A1-81AA-D26C0364E85E}" type="pres">
      <dgm:prSet presAssocID="{5B9C5BCE-9F53-4504-A7CC-24EC16F636AE}" presName="rootComposite" presStyleCnt="0"/>
      <dgm:spPr/>
    </dgm:pt>
    <dgm:pt modelId="{0C969D00-D9FA-4C2A-AB9F-3E8F83A0868A}" type="pres">
      <dgm:prSet presAssocID="{5B9C5BCE-9F53-4504-A7CC-24EC16F636AE}" presName="rootText" presStyleLbl="node1" presStyleIdx="0" presStyleCnt="1" custScaleX="625714" custScaleY="194455"/>
      <dgm:spPr/>
    </dgm:pt>
    <dgm:pt modelId="{6A1C6483-F238-41F6-89B3-A2581F990DF1}" type="pres">
      <dgm:prSet presAssocID="{5B9C5BCE-9F53-4504-A7CC-24EC16F636AE}" presName="rootConnector" presStyleLbl="node1" presStyleIdx="0" presStyleCnt="1"/>
      <dgm:spPr/>
    </dgm:pt>
    <dgm:pt modelId="{4187F348-E161-4591-8002-FA9ADD3E0B8A}" type="pres">
      <dgm:prSet presAssocID="{5B9C5BCE-9F53-4504-A7CC-24EC16F636AE}" presName="childShape" presStyleCnt="0"/>
      <dgm:spPr/>
    </dgm:pt>
    <dgm:pt modelId="{1E4FB3BD-6766-4C8A-A167-8EDD12EDF9AC}" type="pres">
      <dgm:prSet presAssocID="{82A56B27-C796-4D60-A080-F706F99105AA}" presName="Name13" presStyleLbl="parChTrans1D2" presStyleIdx="0" presStyleCnt="5"/>
      <dgm:spPr/>
    </dgm:pt>
    <dgm:pt modelId="{626A62C3-228A-4991-92D9-20EA2CB3F97A}" type="pres">
      <dgm:prSet presAssocID="{8D3CA258-46D6-422B-B6B2-5CF7A1CADE6C}" presName="childText" presStyleLbl="bgAcc1" presStyleIdx="0" presStyleCnt="5" custScaleX="842342">
        <dgm:presLayoutVars>
          <dgm:bulletEnabled val="1"/>
        </dgm:presLayoutVars>
      </dgm:prSet>
      <dgm:spPr/>
    </dgm:pt>
    <dgm:pt modelId="{A7CF0401-2D6D-4A58-96FE-95094FD000C6}" type="pres">
      <dgm:prSet presAssocID="{FFC89C4E-D9E2-43B3-8250-8D5E0278FF72}" presName="Name13" presStyleLbl="parChTrans1D2" presStyleIdx="1" presStyleCnt="5"/>
      <dgm:spPr/>
    </dgm:pt>
    <dgm:pt modelId="{728C13FB-1D80-4B4D-BF61-319DD7FF2871}" type="pres">
      <dgm:prSet presAssocID="{00311618-8BFF-4074-8FF1-3288B9FBFBE4}" presName="childText" presStyleLbl="bgAcc1" presStyleIdx="1" presStyleCnt="5" custScaleX="853902" custLinFactNeighborX="7841" custLinFactNeighborY="-140">
        <dgm:presLayoutVars>
          <dgm:bulletEnabled val="1"/>
        </dgm:presLayoutVars>
      </dgm:prSet>
      <dgm:spPr/>
    </dgm:pt>
    <dgm:pt modelId="{9B1C0B2C-3C58-455D-B913-96DB998884CE}" type="pres">
      <dgm:prSet presAssocID="{CD8D3A37-2FA5-4B58-99DB-D65355C5FF3C}" presName="Name13" presStyleLbl="parChTrans1D2" presStyleIdx="2" presStyleCnt="5"/>
      <dgm:spPr/>
    </dgm:pt>
    <dgm:pt modelId="{2F1CBA69-8139-45E3-B916-E1611C9752E9}" type="pres">
      <dgm:prSet presAssocID="{2BFB90DF-D5E6-426F-A50D-5F6BD7139929}" presName="childText" presStyleLbl="bgAcc1" presStyleIdx="2" presStyleCnt="5" custScaleX="848983" custLinFactNeighborX="-2063">
        <dgm:presLayoutVars>
          <dgm:bulletEnabled val="1"/>
        </dgm:presLayoutVars>
      </dgm:prSet>
      <dgm:spPr/>
    </dgm:pt>
    <dgm:pt modelId="{E5479F76-9980-4293-817B-37044A85C27F}" type="pres">
      <dgm:prSet presAssocID="{4B6010DD-EDAD-4F92-881B-9A33E4D16893}" presName="Name13" presStyleLbl="parChTrans1D2" presStyleIdx="3" presStyleCnt="5"/>
      <dgm:spPr/>
    </dgm:pt>
    <dgm:pt modelId="{A8BB7941-ACE9-45B0-B9DF-819A1BE16BE0}" type="pres">
      <dgm:prSet presAssocID="{7FCF43FB-A7F8-4298-BCBD-2528BEF4C98B}" presName="childText" presStyleLbl="bgAcc1" presStyleIdx="3" presStyleCnt="5" custScaleX="847737">
        <dgm:presLayoutVars>
          <dgm:bulletEnabled val="1"/>
        </dgm:presLayoutVars>
      </dgm:prSet>
      <dgm:spPr/>
    </dgm:pt>
    <dgm:pt modelId="{28E983DA-0740-4DE2-80C5-81B2A0C7E70F}" type="pres">
      <dgm:prSet presAssocID="{55CDDB98-0883-4933-9895-6C01B89FF231}" presName="Name13" presStyleLbl="parChTrans1D2" presStyleIdx="4" presStyleCnt="5"/>
      <dgm:spPr/>
    </dgm:pt>
    <dgm:pt modelId="{B4AE181E-901B-4EAC-B164-D327597DF3B0}" type="pres">
      <dgm:prSet presAssocID="{9BEF60A7-16D0-4C2E-BE2F-3074C2251E04}" presName="childText" presStyleLbl="bgAcc1" presStyleIdx="4" presStyleCnt="5" custScaleX="859813">
        <dgm:presLayoutVars>
          <dgm:bulletEnabled val="1"/>
        </dgm:presLayoutVars>
      </dgm:prSet>
      <dgm:spPr/>
    </dgm:pt>
  </dgm:ptLst>
  <dgm:cxnLst>
    <dgm:cxn modelId="{5956E40C-0204-4A85-8211-6E0211B5541A}" srcId="{5B9C5BCE-9F53-4504-A7CC-24EC16F636AE}" destId="{2BFB90DF-D5E6-426F-A50D-5F6BD7139929}" srcOrd="2" destOrd="0" parTransId="{CD8D3A37-2FA5-4B58-99DB-D65355C5FF3C}" sibTransId="{4582432C-4E3F-49E9-B817-F3442D2C65B5}"/>
    <dgm:cxn modelId="{DF220E1D-8941-4CE1-B0CD-1BF2BF117400}" srcId="{7BA9453C-3344-4C9E-A1F9-046927CFD2F1}" destId="{5B9C5BCE-9F53-4504-A7CC-24EC16F636AE}" srcOrd="0" destOrd="0" parTransId="{DC5BD78B-AA76-4E7A-B630-DAFF71825A00}" sibTransId="{D0D510FB-3122-4659-A024-AF2EE35597EC}"/>
    <dgm:cxn modelId="{44D82F1E-A056-4AAF-8BE6-FB05DB488911}" type="presOf" srcId="{82A56B27-C796-4D60-A080-F706F99105AA}" destId="{1E4FB3BD-6766-4C8A-A167-8EDD12EDF9AC}" srcOrd="0" destOrd="0" presId="urn:microsoft.com/office/officeart/2005/8/layout/hierarchy3"/>
    <dgm:cxn modelId="{5158A829-CB62-46F3-880A-CEDFE49A0F8D}" type="presOf" srcId="{7BA9453C-3344-4C9E-A1F9-046927CFD2F1}" destId="{4741E354-1E25-43D9-8346-7E128C80E0DC}" srcOrd="0" destOrd="0" presId="urn:microsoft.com/office/officeart/2005/8/layout/hierarchy3"/>
    <dgm:cxn modelId="{B92B912B-CD0D-4DBC-9D55-7AB1B4479C42}" type="presOf" srcId="{9BEF60A7-16D0-4C2E-BE2F-3074C2251E04}" destId="{B4AE181E-901B-4EAC-B164-D327597DF3B0}" srcOrd="0" destOrd="0" presId="urn:microsoft.com/office/officeart/2005/8/layout/hierarchy3"/>
    <dgm:cxn modelId="{C07DE430-7F7F-4F96-9E89-C78F80A8087B}" srcId="{5B9C5BCE-9F53-4504-A7CC-24EC16F636AE}" destId="{9BEF60A7-16D0-4C2E-BE2F-3074C2251E04}" srcOrd="4" destOrd="0" parTransId="{55CDDB98-0883-4933-9895-6C01B89FF231}" sibTransId="{3E3AC8FD-5ABB-48E9-AB19-99A2BB11150C}"/>
    <dgm:cxn modelId="{10BBE832-ADA2-49E8-8178-C6CAF6253DFC}" type="presOf" srcId="{7FCF43FB-A7F8-4298-BCBD-2528BEF4C98B}" destId="{A8BB7941-ACE9-45B0-B9DF-819A1BE16BE0}" srcOrd="0" destOrd="0" presId="urn:microsoft.com/office/officeart/2005/8/layout/hierarchy3"/>
    <dgm:cxn modelId="{8A29BC65-01F5-4485-ADFC-E52577C242E4}" srcId="{5B9C5BCE-9F53-4504-A7CC-24EC16F636AE}" destId="{00311618-8BFF-4074-8FF1-3288B9FBFBE4}" srcOrd="1" destOrd="0" parTransId="{FFC89C4E-D9E2-43B3-8250-8D5E0278FF72}" sibTransId="{91C4B40B-2EAA-4D56-B314-83450A86578D}"/>
    <dgm:cxn modelId="{7D9F106E-3A23-4CF4-98F1-DBC3508DB5DF}" type="presOf" srcId="{5B9C5BCE-9F53-4504-A7CC-24EC16F636AE}" destId="{6A1C6483-F238-41F6-89B3-A2581F990DF1}" srcOrd="1" destOrd="0" presId="urn:microsoft.com/office/officeart/2005/8/layout/hierarchy3"/>
    <dgm:cxn modelId="{9E09A575-1600-4128-BBC4-421F15A51607}" srcId="{5B9C5BCE-9F53-4504-A7CC-24EC16F636AE}" destId="{7FCF43FB-A7F8-4298-BCBD-2528BEF4C98B}" srcOrd="3" destOrd="0" parTransId="{4B6010DD-EDAD-4F92-881B-9A33E4D16893}" sibTransId="{BDC244A8-2DBE-41C3-BC2B-B16D787BCC15}"/>
    <dgm:cxn modelId="{41E97457-35D0-4FA8-8A25-CD005E641194}" type="presOf" srcId="{CD8D3A37-2FA5-4B58-99DB-D65355C5FF3C}" destId="{9B1C0B2C-3C58-455D-B913-96DB998884CE}" srcOrd="0" destOrd="0" presId="urn:microsoft.com/office/officeart/2005/8/layout/hierarchy3"/>
    <dgm:cxn modelId="{0AA57182-8280-46F4-B9D7-D0175CB4C0B8}" srcId="{5B9C5BCE-9F53-4504-A7CC-24EC16F636AE}" destId="{8D3CA258-46D6-422B-B6B2-5CF7A1CADE6C}" srcOrd="0" destOrd="0" parTransId="{82A56B27-C796-4D60-A080-F706F99105AA}" sibTransId="{E5A19FF5-D8A5-411F-981F-C67CA2AD64B7}"/>
    <dgm:cxn modelId="{79B4C79B-9133-461B-920A-9AAD52973D08}" type="presOf" srcId="{2BFB90DF-D5E6-426F-A50D-5F6BD7139929}" destId="{2F1CBA69-8139-45E3-B916-E1611C9752E9}" srcOrd="0" destOrd="0" presId="urn:microsoft.com/office/officeart/2005/8/layout/hierarchy3"/>
    <dgm:cxn modelId="{9A7522B1-346C-49BB-B12B-A2F901269473}" type="presOf" srcId="{00311618-8BFF-4074-8FF1-3288B9FBFBE4}" destId="{728C13FB-1D80-4B4D-BF61-319DD7FF2871}" srcOrd="0" destOrd="0" presId="urn:microsoft.com/office/officeart/2005/8/layout/hierarchy3"/>
    <dgm:cxn modelId="{5DA01FB6-D736-492E-A2D8-9FCCDC1E2358}" type="presOf" srcId="{5B9C5BCE-9F53-4504-A7CC-24EC16F636AE}" destId="{0C969D00-D9FA-4C2A-AB9F-3E8F83A0868A}" srcOrd="0" destOrd="0" presId="urn:microsoft.com/office/officeart/2005/8/layout/hierarchy3"/>
    <dgm:cxn modelId="{7A174AC5-9225-411E-9D7E-320D8CBDAE1C}" type="presOf" srcId="{4B6010DD-EDAD-4F92-881B-9A33E4D16893}" destId="{E5479F76-9980-4293-817B-37044A85C27F}" srcOrd="0" destOrd="0" presId="urn:microsoft.com/office/officeart/2005/8/layout/hierarchy3"/>
    <dgm:cxn modelId="{F0E568D4-B81E-4B26-BD19-5B02FEF53D29}" type="presOf" srcId="{FFC89C4E-D9E2-43B3-8250-8D5E0278FF72}" destId="{A7CF0401-2D6D-4A58-96FE-95094FD000C6}" srcOrd="0" destOrd="0" presId="urn:microsoft.com/office/officeart/2005/8/layout/hierarchy3"/>
    <dgm:cxn modelId="{2AA8F3D9-B9D0-41E4-A9B7-D74CC1E54A35}" type="presOf" srcId="{8D3CA258-46D6-422B-B6B2-5CF7A1CADE6C}" destId="{626A62C3-228A-4991-92D9-20EA2CB3F97A}" srcOrd="0" destOrd="0" presId="urn:microsoft.com/office/officeart/2005/8/layout/hierarchy3"/>
    <dgm:cxn modelId="{1DAD5BE4-A66F-44BE-A2F3-D581BDDF156B}" type="presOf" srcId="{55CDDB98-0883-4933-9895-6C01B89FF231}" destId="{28E983DA-0740-4DE2-80C5-81B2A0C7E70F}" srcOrd="0" destOrd="0" presId="urn:microsoft.com/office/officeart/2005/8/layout/hierarchy3"/>
    <dgm:cxn modelId="{112505E7-D7B5-4192-8F50-8E384C8F1AEF}" type="presParOf" srcId="{4741E354-1E25-43D9-8346-7E128C80E0DC}" destId="{73F194B0-4C0E-437F-A0EC-790ED8672175}" srcOrd="0" destOrd="0" presId="urn:microsoft.com/office/officeart/2005/8/layout/hierarchy3"/>
    <dgm:cxn modelId="{8C90431A-0F05-4A66-AB8E-AF68F6981F89}" type="presParOf" srcId="{73F194B0-4C0E-437F-A0EC-790ED8672175}" destId="{CBD2D2B0-60A0-47A1-81AA-D26C0364E85E}" srcOrd="0" destOrd="0" presId="urn:microsoft.com/office/officeart/2005/8/layout/hierarchy3"/>
    <dgm:cxn modelId="{BF12F55A-5852-4D7F-B72C-DA4998326BB4}" type="presParOf" srcId="{CBD2D2B0-60A0-47A1-81AA-D26C0364E85E}" destId="{0C969D00-D9FA-4C2A-AB9F-3E8F83A0868A}" srcOrd="0" destOrd="0" presId="urn:microsoft.com/office/officeart/2005/8/layout/hierarchy3"/>
    <dgm:cxn modelId="{E736D79C-903E-450E-87CB-13F98EC6072A}" type="presParOf" srcId="{CBD2D2B0-60A0-47A1-81AA-D26C0364E85E}" destId="{6A1C6483-F238-41F6-89B3-A2581F990DF1}" srcOrd="1" destOrd="0" presId="urn:microsoft.com/office/officeart/2005/8/layout/hierarchy3"/>
    <dgm:cxn modelId="{DDF9BB69-494B-4D09-AEBD-2A9CD579FC02}" type="presParOf" srcId="{73F194B0-4C0E-437F-A0EC-790ED8672175}" destId="{4187F348-E161-4591-8002-FA9ADD3E0B8A}" srcOrd="1" destOrd="0" presId="urn:microsoft.com/office/officeart/2005/8/layout/hierarchy3"/>
    <dgm:cxn modelId="{6A4E48E7-1389-431B-862F-2D343406A965}" type="presParOf" srcId="{4187F348-E161-4591-8002-FA9ADD3E0B8A}" destId="{1E4FB3BD-6766-4C8A-A167-8EDD12EDF9AC}" srcOrd="0" destOrd="0" presId="urn:microsoft.com/office/officeart/2005/8/layout/hierarchy3"/>
    <dgm:cxn modelId="{06CB5991-F181-47B4-A2BB-A110BFDFB54E}" type="presParOf" srcId="{4187F348-E161-4591-8002-FA9ADD3E0B8A}" destId="{626A62C3-228A-4991-92D9-20EA2CB3F97A}" srcOrd="1" destOrd="0" presId="urn:microsoft.com/office/officeart/2005/8/layout/hierarchy3"/>
    <dgm:cxn modelId="{1FC2F5BF-3328-4865-8FA0-884059318E8A}" type="presParOf" srcId="{4187F348-E161-4591-8002-FA9ADD3E0B8A}" destId="{A7CF0401-2D6D-4A58-96FE-95094FD000C6}" srcOrd="2" destOrd="0" presId="urn:microsoft.com/office/officeart/2005/8/layout/hierarchy3"/>
    <dgm:cxn modelId="{588E04CE-ABA8-4CCF-BA0E-536743E95446}" type="presParOf" srcId="{4187F348-E161-4591-8002-FA9ADD3E0B8A}" destId="{728C13FB-1D80-4B4D-BF61-319DD7FF2871}" srcOrd="3" destOrd="0" presId="urn:microsoft.com/office/officeart/2005/8/layout/hierarchy3"/>
    <dgm:cxn modelId="{CD83474E-E739-46D9-90E3-556CE1339F0B}" type="presParOf" srcId="{4187F348-E161-4591-8002-FA9ADD3E0B8A}" destId="{9B1C0B2C-3C58-455D-B913-96DB998884CE}" srcOrd="4" destOrd="0" presId="urn:microsoft.com/office/officeart/2005/8/layout/hierarchy3"/>
    <dgm:cxn modelId="{5F72AC79-BFEF-4123-BDEA-39B185707739}" type="presParOf" srcId="{4187F348-E161-4591-8002-FA9ADD3E0B8A}" destId="{2F1CBA69-8139-45E3-B916-E1611C9752E9}" srcOrd="5" destOrd="0" presId="urn:microsoft.com/office/officeart/2005/8/layout/hierarchy3"/>
    <dgm:cxn modelId="{62AD87E1-97C7-4FA7-8C98-B9EA48430325}" type="presParOf" srcId="{4187F348-E161-4591-8002-FA9ADD3E0B8A}" destId="{E5479F76-9980-4293-817B-37044A85C27F}" srcOrd="6" destOrd="0" presId="urn:microsoft.com/office/officeart/2005/8/layout/hierarchy3"/>
    <dgm:cxn modelId="{DB37D7C6-F452-4732-A830-A4DD09B7045F}" type="presParOf" srcId="{4187F348-E161-4591-8002-FA9ADD3E0B8A}" destId="{A8BB7941-ACE9-45B0-B9DF-819A1BE16BE0}" srcOrd="7" destOrd="0" presId="urn:microsoft.com/office/officeart/2005/8/layout/hierarchy3"/>
    <dgm:cxn modelId="{DCE69067-D199-45C2-947F-8183CF8C152A}" type="presParOf" srcId="{4187F348-E161-4591-8002-FA9ADD3E0B8A}" destId="{28E983DA-0740-4DE2-80C5-81B2A0C7E70F}" srcOrd="8" destOrd="0" presId="urn:microsoft.com/office/officeart/2005/8/layout/hierarchy3"/>
    <dgm:cxn modelId="{E3872247-D5E1-471E-B100-4D2A7101C59D}" type="presParOf" srcId="{4187F348-E161-4591-8002-FA9ADD3E0B8A}" destId="{B4AE181E-901B-4EAC-B164-D327597DF3B0}" srcOrd="9"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D68BEA-9D38-4797-B84D-539BD31377A9}"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US"/>
        </a:p>
      </dgm:t>
    </dgm:pt>
    <dgm:pt modelId="{EE6CF9BA-4577-4C6D-986A-A4D81187E191}">
      <dgm:prSet phldrT="[Text]" custT="1"/>
      <dgm:spPr/>
      <dgm:t>
        <a:bodyPr/>
        <a:lstStyle/>
        <a:p>
          <a:r>
            <a:rPr lang="ar-SA" sz="2400" b="1" dirty="0">
              <a:solidFill>
                <a:schemeClr val="tx1"/>
              </a:solidFill>
            </a:rPr>
            <a:t>عناصر النظرية الموقفية</a:t>
          </a:r>
          <a:endParaRPr lang="en-US" sz="2000" dirty="0">
            <a:solidFill>
              <a:schemeClr val="tx1"/>
            </a:solidFill>
          </a:endParaRPr>
        </a:p>
      </dgm:t>
    </dgm:pt>
    <dgm:pt modelId="{BE9C1FF7-4CD3-4E7B-A273-422385F4546C}" type="parTrans" cxnId="{FEDB54CE-BFE3-43E1-9134-15481C079724}">
      <dgm:prSet/>
      <dgm:spPr/>
      <dgm:t>
        <a:bodyPr/>
        <a:lstStyle/>
        <a:p>
          <a:endParaRPr lang="en-US"/>
        </a:p>
      </dgm:t>
    </dgm:pt>
    <dgm:pt modelId="{6E45ED9B-A745-4B48-A9A2-F01A477EEF18}" type="sibTrans" cxnId="{FEDB54CE-BFE3-43E1-9134-15481C079724}">
      <dgm:prSet/>
      <dgm:spPr/>
      <dgm:t>
        <a:bodyPr/>
        <a:lstStyle/>
        <a:p>
          <a:endParaRPr lang="en-US"/>
        </a:p>
      </dgm:t>
    </dgm:pt>
    <dgm:pt modelId="{A1537474-9C77-48FD-BCC7-A7CD4B1BC8EA}">
      <dgm:prSet custT="1"/>
      <dgm:spPr/>
      <dgm:t>
        <a:bodyPr/>
        <a:lstStyle/>
        <a:p>
          <a:pPr algn="ctr" rtl="1"/>
          <a:r>
            <a:rPr lang="ar-SA" sz="2400" dirty="0"/>
            <a:t>القائد من حيث شخصيته وقدراته واتجاهاته وقيمه وحاجاته. </a:t>
          </a:r>
          <a:endParaRPr lang="en-US" sz="2400" dirty="0"/>
        </a:p>
      </dgm:t>
    </dgm:pt>
    <dgm:pt modelId="{0F85E1B0-88A3-4E53-B0EC-C55CD2A5AAC0}" type="parTrans" cxnId="{37E7D39C-8AF2-4B59-BB61-FCEB50C4D6DC}">
      <dgm:prSet/>
      <dgm:spPr/>
      <dgm:t>
        <a:bodyPr/>
        <a:lstStyle/>
        <a:p>
          <a:endParaRPr lang="en-US"/>
        </a:p>
      </dgm:t>
    </dgm:pt>
    <dgm:pt modelId="{65BF9DA6-65FA-4257-815F-3E6B50AC6CB5}" type="sibTrans" cxnId="{37E7D39C-8AF2-4B59-BB61-FCEB50C4D6DC}">
      <dgm:prSet/>
      <dgm:spPr/>
      <dgm:t>
        <a:bodyPr/>
        <a:lstStyle/>
        <a:p>
          <a:endParaRPr lang="en-US"/>
        </a:p>
      </dgm:t>
    </dgm:pt>
    <dgm:pt modelId="{3659120E-5813-417A-A992-60DAB85D4EE6}">
      <dgm:prSet custT="1"/>
      <dgm:spPr/>
      <dgm:t>
        <a:bodyPr/>
        <a:lstStyle/>
        <a:p>
          <a:r>
            <a:rPr lang="ar-SA" sz="2000" dirty="0"/>
            <a:t>المرؤوسين من حيث شخصياتهم وقدراتهم واتجاهاتهم وقيمهم وحاجاتهم. </a:t>
          </a:r>
          <a:endParaRPr lang="en-US" sz="2000" dirty="0"/>
        </a:p>
      </dgm:t>
    </dgm:pt>
    <dgm:pt modelId="{028B3EE9-D52D-4E09-903F-7A25E980F589}" type="parTrans" cxnId="{1EDA01C3-5ADB-4DEE-B806-7BF4CC543DC9}">
      <dgm:prSet/>
      <dgm:spPr/>
      <dgm:t>
        <a:bodyPr/>
        <a:lstStyle/>
        <a:p>
          <a:endParaRPr lang="en-US"/>
        </a:p>
      </dgm:t>
    </dgm:pt>
    <dgm:pt modelId="{0D53D8A7-9FA7-4243-8DE5-8344B4D376D4}" type="sibTrans" cxnId="{1EDA01C3-5ADB-4DEE-B806-7BF4CC543DC9}">
      <dgm:prSet/>
      <dgm:spPr/>
      <dgm:t>
        <a:bodyPr/>
        <a:lstStyle/>
        <a:p>
          <a:endParaRPr lang="en-US"/>
        </a:p>
      </dgm:t>
    </dgm:pt>
    <dgm:pt modelId="{DE5D9CAC-D45F-4311-A642-09B165BBADE1}">
      <dgm:prSet custT="1"/>
      <dgm:spPr/>
      <dgm:t>
        <a:bodyPr/>
        <a:lstStyle/>
        <a:p>
          <a:pPr rtl="1"/>
          <a:r>
            <a:rPr lang="ar-SA" sz="2000" dirty="0"/>
            <a:t>الموقف من حيث سياسة المنظمة، وخصائص الجماعة، وخصائص المتغير العمل المهمة، والظروف الخارجية التي تؤثر فيها. </a:t>
          </a:r>
          <a:endParaRPr lang="en-US" sz="2000" dirty="0"/>
        </a:p>
      </dgm:t>
    </dgm:pt>
    <dgm:pt modelId="{FC534316-C8D5-49B0-849E-02C02474CDB0}" type="parTrans" cxnId="{95F285B2-6E91-4EC4-8D6E-FA06D1A74D95}">
      <dgm:prSet/>
      <dgm:spPr/>
      <dgm:t>
        <a:bodyPr/>
        <a:lstStyle/>
        <a:p>
          <a:endParaRPr lang="en-US"/>
        </a:p>
      </dgm:t>
    </dgm:pt>
    <dgm:pt modelId="{3EEF1E5D-C7EB-46AC-8C2C-DDAFFF6E7B44}" type="sibTrans" cxnId="{95F285B2-6E91-4EC4-8D6E-FA06D1A74D95}">
      <dgm:prSet/>
      <dgm:spPr/>
      <dgm:t>
        <a:bodyPr/>
        <a:lstStyle/>
        <a:p>
          <a:endParaRPr lang="en-US"/>
        </a:p>
      </dgm:t>
    </dgm:pt>
    <dgm:pt modelId="{BB7C8497-AA30-47D6-8F8A-7EB669672305}" type="pres">
      <dgm:prSet presAssocID="{9FD68BEA-9D38-4797-B84D-539BD31377A9}" presName="Name0" presStyleCnt="0">
        <dgm:presLayoutVars>
          <dgm:chMax val="1"/>
          <dgm:chPref val="1"/>
          <dgm:dir/>
          <dgm:animOne val="branch"/>
          <dgm:animLvl val="lvl"/>
        </dgm:presLayoutVars>
      </dgm:prSet>
      <dgm:spPr/>
    </dgm:pt>
    <dgm:pt modelId="{98A0DCBE-21F5-462E-98B6-0063FC31E79D}" type="pres">
      <dgm:prSet presAssocID="{EE6CF9BA-4577-4C6D-986A-A4D81187E191}" presName="singleCycle" presStyleCnt="0"/>
      <dgm:spPr/>
    </dgm:pt>
    <dgm:pt modelId="{9D76E008-49C3-4B3F-B1B4-7A83F128D304}" type="pres">
      <dgm:prSet presAssocID="{EE6CF9BA-4577-4C6D-986A-A4D81187E191}" presName="singleCenter" presStyleLbl="node1" presStyleIdx="0" presStyleCnt="4" custScaleX="165037" custLinFactNeighborX="-8797" custLinFactNeighborY="-7368">
        <dgm:presLayoutVars>
          <dgm:chMax val="7"/>
          <dgm:chPref val="7"/>
        </dgm:presLayoutVars>
      </dgm:prSet>
      <dgm:spPr/>
    </dgm:pt>
    <dgm:pt modelId="{6BA5AAD8-5434-46C6-8464-FACDF276224D}" type="pres">
      <dgm:prSet presAssocID="{0F85E1B0-88A3-4E53-B0EC-C55CD2A5AAC0}" presName="Name56" presStyleLbl="parChTrans1D2" presStyleIdx="0" presStyleCnt="3"/>
      <dgm:spPr/>
    </dgm:pt>
    <dgm:pt modelId="{1F6B52DA-BC1C-4D8D-A9B0-C1631C58496B}" type="pres">
      <dgm:prSet presAssocID="{A1537474-9C77-48FD-BCC7-A7CD4B1BC8EA}" presName="text0" presStyleLbl="node1" presStyleIdx="1" presStyleCnt="4" custScaleX="817473" custRadScaleRad="103317" custRadScaleInc="-17912">
        <dgm:presLayoutVars>
          <dgm:bulletEnabled val="1"/>
        </dgm:presLayoutVars>
      </dgm:prSet>
      <dgm:spPr/>
    </dgm:pt>
    <dgm:pt modelId="{3F2C50A2-C047-4B0E-91A2-D88752DF9B02}" type="pres">
      <dgm:prSet presAssocID="{028B3EE9-D52D-4E09-903F-7A25E980F589}" presName="Name56" presStyleLbl="parChTrans1D2" presStyleIdx="1" presStyleCnt="3"/>
      <dgm:spPr/>
    </dgm:pt>
    <dgm:pt modelId="{478D7997-1A4B-4870-A29E-B96582766C86}" type="pres">
      <dgm:prSet presAssocID="{3659120E-5813-417A-A992-60DAB85D4EE6}" presName="text0" presStyleLbl="node1" presStyleIdx="2" presStyleCnt="4" custScaleX="399695" custScaleY="193709" custRadScaleRad="174581" custRadScaleInc="-21976">
        <dgm:presLayoutVars>
          <dgm:bulletEnabled val="1"/>
        </dgm:presLayoutVars>
      </dgm:prSet>
      <dgm:spPr/>
    </dgm:pt>
    <dgm:pt modelId="{097A46A1-C5AA-4B74-B956-24C317CAF265}" type="pres">
      <dgm:prSet presAssocID="{FC534316-C8D5-49B0-849E-02C02474CDB0}" presName="Name56" presStyleLbl="parChTrans1D2" presStyleIdx="2" presStyleCnt="3"/>
      <dgm:spPr/>
    </dgm:pt>
    <dgm:pt modelId="{E930AC46-7C2A-420D-A20F-B0D8B53B79B0}" type="pres">
      <dgm:prSet presAssocID="{DE5D9CAC-D45F-4311-A642-09B165BBADE1}" presName="text0" presStyleLbl="node1" presStyleIdx="3" presStyleCnt="4" custScaleX="437081" custScaleY="194159" custRadScaleRad="222402" custRadScaleInc="18781">
        <dgm:presLayoutVars>
          <dgm:bulletEnabled val="1"/>
        </dgm:presLayoutVars>
      </dgm:prSet>
      <dgm:spPr/>
    </dgm:pt>
  </dgm:ptLst>
  <dgm:cxnLst>
    <dgm:cxn modelId="{750C0901-4E2A-4D16-BA16-C1ED86FEAE75}" type="presOf" srcId="{A1537474-9C77-48FD-BCC7-A7CD4B1BC8EA}" destId="{1F6B52DA-BC1C-4D8D-A9B0-C1631C58496B}" srcOrd="0" destOrd="0" presId="urn:microsoft.com/office/officeart/2008/layout/RadialCluster"/>
    <dgm:cxn modelId="{A944EB24-9BF7-419A-85FD-0AE62A2DD605}" type="presOf" srcId="{028B3EE9-D52D-4E09-903F-7A25E980F589}" destId="{3F2C50A2-C047-4B0E-91A2-D88752DF9B02}" srcOrd="0" destOrd="0" presId="urn:microsoft.com/office/officeart/2008/layout/RadialCluster"/>
    <dgm:cxn modelId="{9E46683A-16EA-456C-896B-CBE5B6CF5708}" type="presOf" srcId="{EE6CF9BA-4577-4C6D-986A-A4D81187E191}" destId="{9D76E008-49C3-4B3F-B1B4-7A83F128D304}" srcOrd="0" destOrd="0" presId="urn:microsoft.com/office/officeart/2008/layout/RadialCluster"/>
    <dgm:cxn modelId="{0976C459-10B2-4DB5-9DA3-063000191531}" type="presOf" srcId="{9FD68BEA-9D38-4797-B84D-539BD31377A9}" destId="{BB7C8497-AA30-47D6-8F8A-7EB669672305}" srcOrd="0" destOrd="0" presId="urn:microsoft.com/office/officeart/2008/layout/RadialCluster"/>
    <dgm:cxn modelId="{7082A883-A672-4035-BFEF-CBE55C2B621A}" type="presOf" srcId="{0F85E1B0-88A3-4E53-B0EC-C55CD2A5AAC0}" destId="{6BA5AAD8-5434-46C6-8464-FACDF276224D}" srcOrd="0" destOrd="0" presId="urn:microsoft.com/office/officeart/2008/layout/RadialCluster"/>
    <dgm:cxn modelId="{58B11F9A-F2CF-4394-A4C9-928E2DC6AD4E}" type="presOf" srcId="{DE5D9CAC-D45F-4311-A642-09B165BBADE1}" destId="{E930AC46-7C2A-420D-A20F-B0D8B53B79B0}" srcOrd="0" destOrd="0" presId="urn:microsoft.com/office/officeart/2008/layout/RadialCluster"/>
    <dgm:cxn modelId="{37E7D39C-8AF2-4B59-BB61-FCEB50C4D6DC}" srcId="{EE6CF9BA-4577-4C6D-986A-A4D81187E191}" destId="{A1537474-9C77-48FD-BCC7-A7CD4B1BC8EA}" srcOrd="0" destOrd="0" parTransId="{0F85E1B0-88A3-4E53-B0EC-C55CD2A5AAC0}" sibTransId="{65BF9DA6-65FA-4257-815F-3E6B50AC6CB5}"/>
    <dgm:cxn modelId="{95F285B2-6E91-4EC4-8D6E-FA06D1A74D95}" srcId="{EE6CF9BA-4577-4C6D-986A-A4D81187E191}" destId="{DE5D9CAC-D45F-4311-A642-09B165BBADE1}" srcOrd="2" destOrd="0" parTransId="{FC534316-C8D5-49B0-849E-02C02474CDB0}" sibTransId="{3EEF1E5D-C7EB-46AC-8C2C-DDAFFF6E7B44}"/>
    <dgm:cxn modelId="{D2CC16BB-8DD2-4AA6-BAA6-456EAF551987}" type="presOf" srcId="{3659120E-5813-417A-A992-60DAB85D4EE6}" destId="{478D7997-1A4B-4870-A29E-B96582766C86}" srcOrd="0" destOrd="0" presId="urn:microsoft.com/office/officeart/2008/layout/RadialCluster"/>
    <dgm:cxn modelId="{1EDA01C3-5ADB-4DEE-B806-7BF4CC543DC9}" srcId="{EE6CF9BA-4577-4C6D-986A-A4D81187E191}" destId="{3659120E-5813-417A-A992-60DAB85D4EE6}" srcOrd="1" destOrd="0" parTransId="{028B3EE9-D52D-4E09-903F-7A25E980F589}" sibTransId="{0D53D8A7-9FA7-4243-8DE5-8344B4D376D4}"/>
    <dgm:cxn modelId="{FEDB54CE-BFE3-43E1-9134-15481C079724}" srcId="{9FD68BEA-9D38-4797-B84D-539BD31377A9}" destId="{EE6CF9BA-4577-4C6D-986A-A4D81187E191}" srcOrd="0" destOrd="0" parTransId="{BE9C1FF7-4CD3-4E7B-A273-422385F4546C}" sibTransId="{6E45ED9B-A745-4B48-A9A2-F01A477EEF18}"/>
    <dgm:cxn modelId="{931EDBF9-2351-48E8-9BDB-879B4CA85071}" type="presOf" srcId="{FC534316-C8D5-49B0-849E-02C02474CDB0}" destId="{097A46A1-C5AA-4B74-B956-24C317CAF265}" srcOrd="0" destOrd="0" presId="urn:microsoft.com/office/officeart/2008/layout/RadialCluster"/>
    <dgm:cxn modelId="{223FEEC0-1D88-4D62-8081-91A1F97E38E7}" type="presParOf" srcId="{BB7C8497-AA30-47D6-8F8A-7EB669672305}" destId="{98A0DCBE-21F5-462E-98B6-0063FC31E79D}" srcOrd="0" destOrd="0" presId="urn:microsoft.com/office/officeart/2008/layout/RadialCluster"/>
    <dgm:cxn modelId="{0DF06881-5AD8-4B33-A85C-E8990C1245BC}" type="presParOf" srcId="{98A0DCBE-21F5-462E-98B6-0063FC31E79D}" destId="{9D76E008-49C3-4B3F-B1B4-7A83F128D304}" srcOrd="0" destOrd="0" presId="urn:microsoft.com/office/officeart/2008/layout/RadialCluster"/>
    <dgm:cxn modelId="{B5484BCE-588F-481F-8CE0-1B098C6E4422}" type="presParOf" srcId="{98A0DCBE-21F5-462E-98B6-0063FC31E79D}" destId="{6BA5AAD8-5434-46C6-8464-FACDF276224D}" srcOrd="1" destOrd="0" presId="urn:microsoft.com/office/officeart/2008/layout/RadialCluster"/>
    <dgm:cxn modelId="{4B0F0B29-D61A-4B54-BF89-D006666B79B5}" type="presParOf" srcId="{98A0DCBE-21F5-462E-98B6-0063FC31E79D}" destId="{1F6B52DA-BC1C-4D8D-A9B0-C1631C58496B}" srcOrd="2" destOrd="0" presId="urn:microsoft.com/office/officeart/2008/layout/RadialCluster"/>
    <dgm:cxn modelId="{8B5683FF-FC65-47D2-ABCE-1493D3006D93}" type="presParOf" srcId="{98A0DCBE-21F5-462E-98B6-0063FC31E79D}" destId="{3F2C50A2-C047-4B0E-91A2-D88752DF9B02}" srcOrd="3" destOrd="0" presId="urn:microsoft.com/office/officeart/2008/layout/RadialCluster"/>
    <dgm:cxn modelId="{FB352905-0054-4B30-9DAC-CB84E529D0D8}" type="presParOf" srcId="{98A0DCBE-21F5-462E-98B6-0063FC31E79D}" destId="{478D7997-1A4B-4870-A29E-B96582766C86}" srcOrd="4" destOrd="0" presId="urn:microsoft.com/office/officeart/2008/layout/RadialCluster"/>
    <dgm:cxn modelId="{6533566C-4DDD-449C-AB6E-6D70DEEE00B4}" type="presParOf" srcId="{98A0DCBE-21F5-462E-98B6-0063FC31E79D}" destId="{097A46A1-C5AA-4B74-B956-24C317CAF265}" srcOrd="5" destOrd="0" presId="urn:microsoft.com/office/officeart/2008/layout/RadialCluster"/>
    <dgm:cxn modelId="{C6F68C0E-3282-4711-A7A6-19B95616D10A}" type="presParOf" srcId="{98A0DCBE-21F5-462E-98B6-0063FC31E79D}" destId="{E930AC46-7C2A-420D-A20F-B0D8B53B79B0}"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FBF638-82A7-4A8A-9F25-80F325B9FDE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C482C4E-72E8-40D8-AC57-56D1F35A56E9}">
      <dgm:prSet phldrT="[Text]" custT="1"/>
      <dgm:spPr/>
      <dgm:t>
        <a:bodyPr/>
        <a:lstStyle/>
        <a:p>
          <a:r>
            <a:rPr lang="ar-SA" sz="2400" dirty="0">
              <a:solidFill>
                <a:schemeClr val="tx1"/>
              </a:solidFill>
            </a:rPr>
            <a:t>لقد ظهرت مجموعة من النظريات الموقفية والتي تتمثل فيما يلي:</a:t>
          </a:r>
          <a:endParaRPr lang="en-US" sz="2400" dirty="0">
            <a:solidFill>
              <a:schemeClr val="tx1"/>
            </a:solidFill>
          </a:endParaRPr>
        </a:p>
      </dgm:t>
    </dgm:pt>
    <dgm:pt modelId="{3CFCE175-3E02-4DEE-AB1A-129AEB15CA3B}" type="parTrans" cxnId="{5E8325DE-BA92-4244-85CA-A50E77831E8A}">
      <dgm:prSet/>
      <dgm:spPr/>
      <dgm:t>
        <a:bodyPr/>
        <a:lstStyle/>
        <a:p>
          <a:endParaRPr lang="en-US"/>
        </a:p>
      </dgm:t>
    </dgm:pt>
    <dgm:pt modelId="{370DEA90-81E5-433B-BBF6-4610CA32208F}" type="sibTrans" cxnId="{5E8325DE-BA92-4244-85CA-A50E77831E8A}">
      <dgm:prSet/>
      <dgm:spPr/>
      <dgm:t>
        <a:bodyPr/>
        <a:lstStyle/>
        <a:p>
          <a:endParaRPr lang="en-US"/>
        </a:p>
      </dgm:t>
    </dgm:pt>
    <dgm:pt modelId="{88444E35-B63E-46F9-A137-0F2B4F6E587E}">
      <dgm:prSet custT="1"/>
      <dgm:spPr/>
      <dgm:t>
        <a:bodyPr/>
        <a:lstStyle/>
        <a:p>
          <a:r>
            <a:rPr lang="ar-SA" sz="2400" dirty="0">
              <a:solidFill>
                <a:schemeClr val="tx1"/>
              </a:solidFill>
            </a:rPr>
            <a:t>النظرية الظرفية لفيدلر</a:t>
          </a:r>
          <a:endParaRPr lang="en-US" sz="2400" dirty="0">
            <a:solidFill>
              <a:schemeClr val="tx1"/>
            </a:solidFill>
          </a:endParaRPr>
        </a:p>
      </dgm:t>
    </dgm:pt>
    <dgm:pt modelId="{3B3E2F0A-0264-4712-811E-F22DE5321C33}" type="parTrans" cxnId="{30288B28-80A9-4B25-8197-E390C8BAF9D0}">
      <dgm:prSet/>
      <dgm:spPr/>
      <dgm:t>
        <a:bodyPr/>
        <a:lstStyle/>
        <a:p>
          <a:endParaRPr lang="en-US"/>
        </a:p>
      </dgm:t>
    </dgm:pt>
    <dgm:pt modelId="{459A59CA-A679-4897-9766-E94A9294C494}" type="sibTrans" cxnId="{30288B28-80A9-4B25-8197-E390C8BAF9D0}">
      <dgm:prSet/>
      <dgm:spPr/>
      <dgm:t>
        <a:bodyPr/>
        <a:lstStyle/>
        <a:p>
          <a:endParaRPr lang="en-US"/>
        </a:p>
      </dgm:t>
    </dgm:pt>
    <dgm:pt modelId="{961606F0-FF42-4F6F-9B1B-9ECA2E34D7A6}">
      <dgm:prSet custT="1"/>
      <dgm:spPr/>
      <dgm:t>
        <a:bodyPr/>
        <a:lstStyle/>
        <a:p>
          <a:r>
            <a:rPr lang="ar-SA" sz="2400" dirty="0">
              <a:solidFill>
                <a:schemeClr val="tx1"/>
              </a:solidFill>
            </a:rPr>
            <a:t>ونظرية المسار- الهدف لهاوس وايفانز</a:t>
          </a:r>
          <a:endParaRPr lang="en-US" sz="2400" dirty="0">
            <a:solidFill>
              <a:schemeClr val="tx1"/>
            </a:solidFill>
          </a:endParaRPr>
        </a:p>
      </dgm:t>
    </dgm:pt>
    <dgm:pt modelId="{2BCF9CE2-4FA7-4324-80A9-239D752BE536}" type="parTrans" cxnId="{0FB70A3E-98F0-425E-B445-BE990C2F7B95}">
      <dgm:prSet/>
      <dgm:spPr/>
      <dgm:t>
        <a:bodyPr/>
        <a:lstStyle/>
        <a:p>
          <a:endParaRPr lang="en-US"/>
        </a:p>
      </dgm:t>
    </dgm:pt>
    <dgm:pt modelId="{3A49047E-E31C-42E0-8AF8-AE0E0238CE90}" type="sibTrans" cxnId="{0FB70A3E-98F0-425E-B445-BE990C2F7B95}">
      <dgm:prSet/>
      <dgm:spPr/>
      <dgm:t>
        <a:bodyPr/>
        <a:lstStyle/>
        <a:p>
          <a:endParaRPr lang="en-US"/>
        </a:p>
      </dgm:t>
    </dgm:pt>
    <dgm:pt modelId="{946A04A7-64C8-4D81-864F-7C4F16C7FDB8}">
      <dgm:prSet custT="1"/>
      <dgm:spPr/>
      <dgm:t>
        <a:bodyPr/>
        <a:lstStyle/>
        <a:p>
          <a:r>
            <a:rPr lang="ar-SA" sz="2400" dirty="0">
              <a:solidFill>
                <a:schemeClr val="tx1"/>
              </a:solidFill>
            </a:rPr>
            <a:t>نظرية النضج الوظيفي للعاملين لهيرسي وبلانشارد </a:t>
          </a:r>
          <a:endParaRPr lang="en-US" sz="2400" dirty="0">
            <a:solidFill>
              <a:schemeClr val="tx1"/>
            </a:solidFill>
          </a:endParaRPr>
        </a:p>
      </dgm:t>
    </dgm:pt>
    <dgm:pt modelId="{E1AF57BF-8ADF-4B85-829D-82F6297D47A3}" type="parTrans" cxnId="{95F0C48E-9C27-4F4E-BD1B-53BDC1362392}">
      <dgm:prSet/>
      <dgm:spPr/>
      <dgm:t>
        <a:bodyPr/>
        <a:lstStyle/>
        <a:p>
          <a:endParaRPr lang="en-US"/>
        </a:p>
      </dgm:t>
    </dgm:pt>
    <dgm:pt modelId="{A10F2F84-FFAA-466C-A469-45BEB64654D7}" type="sibTrans" cxnId="{95F0C48E-9C27-4F4E-BD1B-53BDC1362392}">
      <dgm:prSet/>
      <dgm:spPr/>
      <dgm:t>
        <a:bodyPr/>
        <a:lstStyle/>
        <a:p>
          <a:endParaRPr lang="en-US"/>
        </a:p>
      </dgm:t>
    </dgm:pt>
    <dgm:pt modelId="{8C40DA6E-C80C-4B52-9E04-CE0A5B0DDAF7}">
      <dgm:prSet custT="1"/>
      <dgm:spPr/>
      <dgm:t>
        <a:bodyPr/>
        <a:lstStyle/>
        <a:p>
          <a:r>
            <a:rPr lang="ar-SA" sz="2400" dirty="0">
              <a:solidFill>
                <a:schemeClr val="tx1"/>
              </a:solidFill>
            </a:rPr>
            <a:t>نظرية الابعاد الثلاثة لريدن. </a:t>
          </a:r>
          <a:endParaRPr lang="en-US" sz="2400" dirty="0">
            <a:solidFill>
              <a:schemeClr val="tx1"/>
            </a:solidFill>
          </a:endParaRPr>
        </a:p>
      </dgm:t>
    </dgm:pt>
    <dgm:pt modelId="{C875C8DC-720F-45CC-9ACE-60B0999043D6}" type="parTrans" cxnId="{4AE2FAEA-3175-47A5-B998-4D1308EC870D}">
      <dgm:prSet/>
      <dgm:spPr/>
      <dgm:t>
        <a:bodyPr/>
        <a:lstStyle/>
        <a:p>
          <a:endParaRPr lang="en-US"/>
        </a:p>
      </dgm:t>
    </dgm:pt>
    <dgm:pt modelId="{B2A98CA0-0D75-462A-B02F-8D17E0B7625B}" type="sibTrans" cxnId="{4AE2FAEA-3175-47A5-B998-4D1308EC870D}">
      <dgm:prSet/>
      <dgm:spPr/>
      <dgm:t>
        <a:bodyPr/>
        <a:lstStyle/>
        <a:p>
          <a:endParaRPr lang="en-US"/>
        </a:p>
      </dgm:t>
    </dgm:pt>
    <dgm:pt modelId="{789510AD-EDAD-455A-8999-4AEBC1B20881}" type="pres">
      <dgm:prSet presAssocID="{8EFBF638-82A7-4A8A-9F25-80F325B9FDEF}" presName="diagram" presStyleCnt="0">
        <dgm:presLayoutVars>
          <dgm:chPref val="1"/>
          <dgm:dir/>
          <dgm:animOne val="branch"/>
          <dgm:animLvl val="lvl"/>
          <dgm:resizeHandles/>
        </dgm:presLayoutVars>
      </dgm:prSet>
      <dgm:spPr/>
    </dgm:pt>
    <dgm:pt modelId="{FFF8212F-6D55-4F5F-97C3-3332B265AF6F}" type="pres">
      <dgm:prSet presAssocID="{FC482C4E-72E8-40D8-AC57-56D1F35A56E9}" presName="root" presStyleCnt="0"/>
      <dgm:spPr/>
    </dgm:pt>
    <dgm:pt modelId="{C73787CB-C5E1-4E64-82FE-53266A3AC11A}" type="pres">
      <dgm:prSet presAssocID="{FC482C4E-72E8-40D8-AC57-56D1F35A56E9}" presName="rootComposite" presStyleCnt="0"/>
      <dgm:spPr/>
    </dgm:pt>
    <dgm:pt modelId="{E64A0962-E649-4835-B997-EA11A48E33A7}" type="pres">
      <dgm:prSet presAssocID="{FC482C4E-72E8-40D8-AC57-56D1F35A56E9}" presName="rootText" presStyleLbl="node1" presStyleIdx="0" presStyleCnt="1" custScaleX="352352"/>
      <dgm:spPr/>
    </dgm:pt>
    <dgm:pt modelId="{F934A15A-FC5C-4A72-B991-5B7BA2067E41}" type="pres">
      <dgm:prSet presAssocID="{FC482C4E-72E8-40D8-AC57-56D1F35A56E9}" presName="rootConnector" presStyleLbl="node1" presStyleIdx="0" presStyleCnt="1"/>
      <dgm:spPr/>
    </dgm:pt>
    <dgm:pt modelId="{BA1CF7AE-0F10-4FFA-B50B-15B7FF43605F}" type="pres">
      <dgm:prSet presAssocID="{FC482C4E-72E8-40D8-AC57-56D1F35A56E9}" presName="childShape" presStyleCnt="0"/>
      <dgm:spPr/>
    </dgm:pt>
    <dgm:pt modelId="{05666ADF-D4EF-442E-AFF5-FC4836FD914A}" type="pres">
      <dgm:prSet presAssocID="{3B3E2F0A-0264-4712-811E-F22DE5321C33}" presName="Name13" presStyleLbl="parChTrans1D2" presStyleIdx="0" presStyleCnt="4"/>
      <dgm:spPr/>
    </dgm:pt>
    <dgm:pt modelId="{C6B6A4AC-393D-4029-9D76-016243B8F5F6}" type="pres">
      <dgm:prSet presAssocID="{88444E35-B63E-46F9-A137-0F2B4F6E587E}" presName="childText" presStyleLbl="bgAcc1" presStyleIdx="0" presStyleCnt="4" custScaleX="278638">
        <dgm:presLayoutVars>
          <dgm:bulletEnabled val="1"/>
        </dgm:presLayoutVars>
      </dgm:prSet>
      <dgm:spPr/>
    </dgm:pt>
    <dgm:pt modelId="{53DC98C7-D47F-4AF9-A81E-F34A4C6377B0}" type="pres">
      <dgm:prSet presAssocID="{2BCF9CE2-4FA7-4324-80A9-239D752BE536}" presName="Name13" presStyleLbl="parChTrans1D2" presStyleIdx="1" presStyleCnt="4"/>
      <dgm:spPr/>
    </dgm:pt>
    <dgm:pt modelId="{C2BFC0F5-9C14-45B4-B384-9E4FE743AA07}" type="pres">
      <dgm:prSet presAssocID="{961606F0-FF42-4F6F-9B1B-9ECA2E34D7A6}" presName="childText" presStyleLbl="bgAcc1" presStyleIdx="1" presStyleCnt="4" custScaleX="286901">
        <dgm:presLayoutVars>
          <dgm:bulletEnabled val="1"/>
        </dgm:presLayoutVars>
      </dgm:prSet>
      <dgm:spPr/>
    </dgm:pt>
    <dgm:pt modelId="{B50C15D1-E4B0-4EA2-AB70-768067DB2B04}" type="pres">
      <dgm:prSet presAssocID="{E1AF57BF-8ADF-4B85-829D-82F6297D47A3}" presName="Name13" presStyleLbl="parChTrans1D2" presStyleIdx="2" presStyleCnt="4"/>
      <dgm:spPr/>
    </dgm:pt>
    <dgm:pt modelId="{8F889B47-BD4E-4C6D-ACB8-45AA0ED149D3}" type="pres">
      <dgm:prSet presAssocID="{946A04A7-64C8-4D81-864F-7C4F16C7FDB8}" presName="childText" presStyleLbl="bgAcc1" presStyleIdx="2" presStyleCnt="4" custScaleX="278989" custLinFactNeighborX="5507" custLinFactNeighborY="-7384">
        <dgm:presLayoutVars>
          <dgm:bulletEnabled val="1"/>
        </dgm:presLayoutVars>
      </dgm:prSet>
      <dgm:spPr/>
    </dgm:pt>
    <dgm:pt modelId="{1ED98254-80BD-4473-B280-7FCDA70120D1}" type="pres">
      <dgm:prSet presAssocID="{C875C8DC-720F-45CC-9ACE-60B0999043D6}" presName="Name13" presStyleLbl="parChTrans1D2" presStyleIdx="3" presStyleCnt="4"/>
      <dgm:spPr/>
    </dgm:pt>
    <dgm:pt modelId="{31FCE582-0551-4F7D-97BA-EECA3C4091D7}" type="pres">
      <dgm:prSet presAssocID="{8C40DA6E-C80C-4B52-9E04-CE0A5B0DDAF7}" presName="childText" presStyleLbl="bgAcc1" presStyleIdx="3" presStyleCnt="4" custScaleX="280308">
        <dgm:presLayoutVars>
          <dgm:bulletEnabled val="1"/>
        </dgm:presLayoutVars>
      </dgm:prSet>
      <dgm:spPr/>
    </dgm:pt>
  </dgm:ptLst>
  <dgm:cxnLst>
    <dgm:cxn modelId="{DC2C6309-90D2-4A6B-BAD4-554D1662CD8E}" type="presOf" srcId="{946A04A7-64C8-4D81-864F-7C4F16C7FDB8}" destId="{8F889B47-BD4E-4C6D-ACB8-45AA0ED149D3}" srcOrd="0" destOrd="0" presId="urn:microsoft.com/office/officeart/2005/8/layout/hierarchy3"/>
    <dgm:cxn modelId="{30288B28-80A9-4B25-8197-E390C8BAF9D0}" srcId="{FC482C4E-72E8-40D8-AC57-56D1F35A56E9}" destId="{88444E35-B63E-46F9-A137-0F2B4F6E587E}" srcOrd="0" destOrd="0" parTransId="{3B3E2F0A-0264-4712-811E-F22DE5321C33}" sibTransId="{459A59CA-A679-4897-9766-E94A9294C494}"/>
    <dgm:cxn modelId="{DBB7BD29-38B8-41AE-A747-1475335DB98D}" type="presOf" srcId="{C875C8DC-720F-45CC-9ACE-60B0999043D6}" destId="{1ED98254-80BD-4473-B280-7FCDA70120D1}" srcOrd="0" destOrd="0" presId="urn:microsoft.com/office/officeart/2005/8/layout/hierarchy3"/>
    <dgm:cxn modelId="{58B17733-3541-4C67-A552-AF2E32C701BA}" type="presOf" srcId="{8EFBF638-82A7-4A8A-9F25-80F325B9FDEF}" destId="{789510AD-EDAD-455A-8999-4AEBC1B20881}" srcOrd="0" destOrd="0" presId="urn:microsoft.com/office/officeart/2005/8/layout/hierarchy3"/>
    <dgm:cxn modelId="{0FB70A3E-98F0-425E-B445-BE990C2F7B95}" srcId="{FC482C4E-72E8-40D8-AC57-56D1F35A56E9}" destId="{961606F0-FF42-4F6F-9B1B-9ECA2E34D7A6}" srcOrd="1" destOrd="0" parTransId="{2BCF9CE2-4FA7-4324-80A9-239D752BE536}" sibTransId="{3A49047E-E31C-42E0-8AF8-AE0E0238CE90}"/>
    <dgm:cxn modelId="{0F4B9647-1D6A-4CEA-967A-36AE581AF50F}" type="presOf" srcId="{FC482C4E-72E8-40D8-AC57-56D1F35A56E9}" destId="{F934A15A-FC5C-4A72-B991-5B7BA2067E41}" srcOrd="1" destOrd="0" presId="urn:microsoft.com/office/officeart/2005/8/layout/hierarchy3"/>
    <dgm:cxn modelId="{93C5EB4A-A9D7-42D2-A717-36E124D32958}" type="presOf" srcId="{2BCF9CE2-4FA7-4324-80A9-239D752BE536}" destId="{53DC98C7-D47F-4AF9-A81E-F34A4C6377B0}" srcOrd="0" destOrd="0" presId="urn:microsoft.com/office/officeart/2005/8/layout/hierarchy3"/>
    <dgm:cxn modelId="{95F0C48E-9C27-4F4E-BD1B-53BDC1362392}" srcId="{FC482C4E-72E8-40D8-AC57-56D1F35A56E9}" destId="{946A04A7-64C8-4D81-864F-7C4F16C7FDB8}" srcOrd="2" destOrd="0" parTransId="{E1AF57BF-8ADF-4B85-829D-82F6297D47A3}" sibTransId="{A10F2F84-FFAA-466C-A469-45BEB64654D7}"/>
    <dgm:cxn modelId="{437526A5-637A-49BB-9563-B98E8045420D}" type="presOf" srcId="{3B3E2F0A-0264-4712-811E-F22DE5321C33}" destId="{05666ADF-D4EF-442E-AFF5-FC4836FD914A}" srcOrd="0" destOrd="0" presId="urn:microsoft.com/office/officeart/2005/8/layout/hierarchy3"/>
    <dgm:cxn modelId="{D3F108B5-418F-499D-B011-A686F24BFECB}" type="presOf" srcId="{961606F0-FF42-4F6F-9B1B-9ECA2E34D7A6}" destId="{C2BFC0F5-9C14-45B4-B384-9E4FE743AA07}" srcOrd="0" destOrd="0" presId="urn:microsoft.com/office/officeart/2005/8/layout/hierarchy3"/>
    <dgm:cxn modelId="{0317EAC7-C094-4F9B-A653-FFE24B1CF957}" type="presOf" srcId="{8C40DA6E-C80C-4B52-9E04-CE0A5B0DDAF7}" destId="{31FCE582-0551-4F7D-97BA-EECA3C4091D7}" srcOrd="0" destOrd="0" presId="urn:microsoft.com/office/officeart/2005/8/layout/hierarchy3"/>
    <dgm:cxn modelId="{62D800D0-5986-4F4C-9CAD-C65F0AEDB29E}" type="presOf" srcId="{E1AF57BF-8ADF-4B85-829D-82F6297D47A3}" destId="{B50C15D1-E4B0-4EA2-AB70-768067DB2B04}" srcOrd="0" destOrd="0" presId="urn:microsoft.com/office/officeart/2005/8/layout/hierarchy3"/>
    <dgm:cxn modelId="{5E8325DE-BA92-4244-85CA-A50E77831E8A}" srcId="{8EFBF638-82A7-4A8A-9F25-80F325B9FDEF}" destId="{FC482C4E-72E8-40D8-AC57-56D1F35A56E9}" srcOrd="0" destOrd="0" parTransId="{3CFCE175-3E02-4DEE-AB1A-129AEB15CA3B}" sibTransId="{370DEA90-81E5-433B-BBF6-4610CA32208F}"/>
    <dgm:cxn modelId="{4AE2FAEA-3175-47A5-B998-4D1308EC870D}" srcId="{FC482C4E-72E8-40D8-AC57-56D1F35A56E9}" destId="{8C40DA6E-C80C-4B52-9E04-CE0A5B0DDAF7}" srcOrd="3" destOrd="0" parTransId="{C875C8DC-720F-45CC-9ACE-60B0999043D6}" sibTransId="{B2A98CA0-0D75-462A-B02F-8D17E0B7625B}"/>
    <dgm:cxn modelId="{757F05F3-0C60-4F30-8D55-4D01FE1075AC}" type="presOf" srcId="{FC482C4E-72E8-40D8-AC57-56D1F35A56E9}" destId="{E64A0962-E649-4835-B997-EA11A48E33A7}" srcOrd="0" destOrd="0" presId="urn:microsoft.com/office/officeart/2005/8/layout/hierarchy3"/>
    <dgm:cxn modelId="{8826D0F7-48EB-43C0-930D-35F65B595A3F}" type="presOf" srcId="{88444E35-B63E-46F9-A137-0F2B4F6E587E}" destId="{C6B6A4AC-393D-4029-9D76-016243B8F5F6}" srcOrd="0" destOrd="0" presId="urn:microsoft.com/office/officeart/2005/8/layout/hierarchy3"/>
    <dgm:cxn modelId="{98B09734-CCE5-4372-A1D9-BC43F0BA5645}" type="presParOf" srcId="{789510AD-EDAD-455A-8999-4AEBC1B20881}" destId="{FFF8212F-6D55-4F5F-97C3-3332B265AF6F}" srcOrd="0" destOrd="0" presId="urn:microsoft.com/office/officeart/2005/8/layout/hierarchy3"/>
    <dgm:cxn modelId="{3988178F-816C-4DAF-8386-C6C0B7FC8B0A}" type="presParOf" srcId="{FFF8212F-6D55-4F5F-97C3-3332B265AF6F}" destId="{C73787CB-C5E1-4E64-82FE-53266A3AC11A}" srcOrd="0" destOrd="0" presId="urn:microsoft.com/office/officeart/2005/8/layout/hierarchy3"/>
    <dgm:cxn modelId="{51C3CBAB-DB49-479D-873E-6410FAF69956}" type="presParOf" srcId="{C73787CB-C5E1-4E64-82FE-53266A3AC11A}" destId="{E64A0962-E649-4835-B997-EA11A48E33A7}" srcOrd="0" destOrd="0" presId="urn:microsoft.com/office/officeart/2005/8/layout/hierarchy3"/>
    <dgm:cxn modelId="{6276F5C9-469D-41CA-8CFA-AF48A936F503}" type="presParOf" srcId="{C73787CB-C5E1-4E64-82FE-53266A3AC11A}" destId="{F934A15A-FC5C-4A72-B991-5B7BA2067E41}" srcOrd="1" destOrd="0" presId="urn:microsoft.com/office/officeart/2005/8/layout/hierarchy3"/>
    <dgm:cxn modelId="{231F038E-3558-4BA8-91A4-95ED407E52CD}" type="presParOf" srcId="{FFF8212F-6D55-4F5F-97C3-3332B265AF6F}" destId="{BA1CF7AE-0F10-4FFA-B50B-15B7FF43605F}" srcOrd="1" destOrd="0" presId="urn:microsoft.com/office/officeart/2005/8/layout/hierarchy3"/>
    <dgm:cxn modelId="{5844EA44-E53A-4BB3-AC5A-97E45DF9B3A8}" type="presParOf" srcId="{BA1CF7AE-0F10-4FFA-B50B-15B7FF43605F}" destId="{05666ADF-D4EF-442E-AFF5-FC4836FD914A}" srcOrd="0" destOrd="0" presId="urn:microsoft.com/office/officeart/2005/8/layout/hierarchy3"/>
    <dgm:cxn modelId="{F94276CB-294C-4582-A5CC-E1A5D909BCD0}" type="presParOf" srcId="{BA1CF7AE-0F10-4FFA-B50B-15B7FF43605F}" destId="{C6B6A4AC-393D-4029-9D76-016243B8F5F6}" srcOrd="1" destOrd="0" presId="urn:microsoft.com/office/officeart/2005/8/layout/hierarchy3"/>
    <dgm:cxn modelId="{773AEC5F-AC3E-4951-BEB3-82DE23A6366A}" type="presParOf" srcId="{BA1CF7AE-0F10-4FFA-B50B-15B7FF43605F}" destId="{53DC98C7-D47F-4AF9-A81E-F34A4C6377B0}" srcOrd="2" destOrd="0" presId="urn:microsoft.com/office/officeart/2005/8/layout/hierarchy3"/>
    <dgm:cxn modelId="{7CBF0D2A-5B75-4DAD-8DF0-9DCC94CA3642}" type="presParOf" srcId="{BA1CF7AE-0F10-4FFA-B50B-15B7FF43605F}" destId="{C2BFC0F5-9C14-45B4-B384-9E4FE743AA07}" srcOrd="3" destOrd="0" presId="urn:microsoft.com/office/officeart/2005/8/layout/hierarchy3"/>
    <dgm:cxn modelId="{49DC0AE2-AE95-403F-85CB-05C12F7AD279}" type="presParOf" srcId="{BA1CF7AE-0F10-4FFA-B50B-15B7FF43605F}" destId="{B50C15D1-E4B0-4EA2-AB70-768067DB2B04}" srcOrd="4" destOrd="0" presId="urn:microsoft.com/office/officeart/2005/8/layout/hierarchy3"/>
    <dgm:cxn modelId="{FFD94B5E-B80E-4680-8742-D33597800290}" type="presParOf" srcId="{BA1CF7AE-0F10-4FFA-B50B-15B7FF43605F}" destId="{8F889B47-BD4E-4C6D-ACB8-45AA0ED149D3}" srcOrd="5" destOrd="0" presId="urn:microsoft.com/office/officeart/2005/8/layout/hierarchy3"/>
    <dgm:cxn modelId="{245B4172-9136-4A72-BDAB-7B1AEB56C197}" type="presParOf" srcId="{BA1CF7AE-0F10-4FFA-B50B-15B7FF43605F}" destId="{1ED98254-80BD-4473-B280-7FCDA70120D1}" srcOrd="6" destOrd="0" presId="urn:microsoft.com/office/officeart/2005/8/layout/hierarchy3"/>
    <dgm:cxn modelId="{62D5DC5D-C09C-489F-AE1A-900B9AC10EC8}" type="presParOf" srcId="{BA1CF7AE-0F10-4FFA-B50B-15B7FF43605F}" destId="{31FCE582-0551-4F7D-97BA-EECA3C4091D7}"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5E89AC8-B4F0-4BBC-A6B1-2C048CDBCE3F}" type="doc">
      <dgm:prSet loTypeId="urn:diagrams.loki3.com/TabbedArc+Icon" loCatId="relationship" qsTypeId="urn:microsoft.com/office/officeart/2005/8/quickstyle/simple1" qsCatId="simple" csTypeId="urn:microsoft.com/office/officeart/2005/8/colors/accent1_2" csCatId="accent1" phldr="1"/>
      <dgm:spPr/>
    </dgm:pt>
    <dgm:pt modelId="{5DC711FC-2687-4A23-B90E-E37A8ACA4382}">
      <dgm:prSet phldrT="[Text]"/>
      <dgm:spPr/>
      <dgm:t>
        <a:bodyPr/>
        <a:lstStyle/>
        <a:p>
          <a:r>
            <a:rPr lang="ar-SA" dirty="0"/>
            <a:t>النمط المخبر </a:t>
          </a:r>
          <a:r>
            <a:rPr lang="en-US" dirty="0"/>
            <a:t>Telling</a:t>
          </a:r>
        </a:p>
      </dgm:t>
    </dgm:pt>
    <dgm:pt modelId="{AC547934-EB16-4996-AEFE-6BFC139D6F7A}" type="parTrans" cxnId="{94CEC63B-ED29-40E4-8E13-BB2629D50909}">
      <dgm:prSet/>
      <dgm:spPr/>
      <dgm:t>
        <a:bodyPr/>
        <a:lstStyle/>
        <a:p>
          <a:endParaRPr lang="en-US"/>
        </a:p>
      </dgm:t>
    </dgm:pt>
    <dgm:pt modelId="{1453966E-C818-48BF-9606-A14D01A59C3D}" type="sibTrans" cxnId="{94CEC63B-ED29-40E4-8E13-BB2629D50909}">
      <dgm:prSet/>
      <dgm:spPr/>
      <dgm:t>
        <a:bodyPr/>
        <a:lstStyle/>
        <a:p>
          <a:endParaRPr lang="en-US"/>
        </a:p>
      </dgm:t>
    </dgm:pt>
    <dgm:pt modelId="{3FB8EE84-7218-4D17-B74E-D6436A59DC7E}">
      <dgm:prSet/>
      <dgm:spPr/>
      <dgm:t>
        <a:bodyPr/>
        <a:lstStyle/>
        <a:p>
          <a:r>
            <a:rPr lang="ar-SA"/>
            <a:t>النمط البائع </a:t>
          </a:r>
          <a:r>
            <a:rPr lang="en-US"/>
            <a:t>Selling</a:t>
          </a:r>
          <a:endParaRPr lang="en-US" dirty="0"/>
        </a:p>
      </dgm:t>
    </dgm:pt>
    <dgm:pt modelId="{5FEC7A47-B649-4131-9051-E1EF6B182CE2}" type="parTrans" cxnId="{29528A71-7218-40F9-957A-04B9A053844E}">
      <dgm:prSet/>
      <dgm:spPr/>
      <dgm:t>
        <a:bodyPr/>
        <a:lstStyle/>
        <a:p>
          <a:endParaRPr lang="en-US"/>
        </a:p>
      </dgm:t>
    </dgm:pt>
    <dgm:pt modelId="{C5AE3A14-4598-462C-8438-51F04F0FB95E}" type="sibTrans" cxnId="{29528A71-7218-40F9-957A-04B9A053844E}">
      <dgm:prSet/>
      <dgm:spPr/>
      <dgm:t>
        <a:bodyPr/>
        <a:lstStyle/>
        <a:p>
          <a:endParaRPr lang="en-US"/>
        </a:p>
      </dgm:t>
    </dgm:pt>
    <dgm:pt modelId="{07E01C2D-8528-492F-B463-EB141DF9CB4A}">
      <dgm:prSet/>
      <dgm:spPr/>
      <dgm:t>
        <a:bodyPr/>
        <a:lstStyle/>
        <a:p>
          <a:r>
            <a:rPr lang="ar-SA" dirty="0"/>
            <a:t>النمط المشارك </a:t>
          </a:r>
          <a:r>
            <a:rPr lang="en-US" dirty="0"/>
            <a:t>Participating supporting</a:t>
          </a:r>
        </a:p>
      </dgm:t>
    </dgm:pt>
    <dgm:pt modelId="{B52D8F8B-9744-4890-A5E7-383C53E3DBEB}" type="parTrans" cxnId="{15789106-F8C0-465F-ADE8-B151A3C70E6F}">
      <dgm:prSet/>
      <dgm:spPr/>
      <dgm:t>
        <a:bodyPr/>
        <a:lstStyle/>
        <a:p>
          <a:endParaRPr lang="en-US"/>
        </a:p>
      </dgm:t>
    </dgm:pt>
    <dgm:pt modelId="{2B0E9147-1CD2-4D51-9C3C-ACDA5FBAB846}" type="sibTrans" cxnId="{15789106-F8C0-465F-ADE8-B151A3C70E6F}">
      <dgm:prSet/>
      <dgm:spPr/>
      <dgm:t>
        <a:bodyPr/>
        <a:lstStyle/>
        <a:p>
          <a:endParaRPr lang="en-US"/>
        </a:p>
      </dgm:t>
    </dgm:pt>
    <dgm:pt modelId="{EB30F9EC-821C-4EF3-A652-595CA43DC84E}">
      <dgm:prSet/>
      <dgm:spPr/>
      <dgm:t>
        <a:bodyPr/>
        <a:lstStyle/>
        <a:p>
          <a:r>
            <a:rPr lang="ar-SA"/>
            <a:t>النمط المفوض </a:t>
          </a:r>
          <a:r>
            <a:rPr lang="en-US"/>
            <a:t>Delegating</a:t>
          </a:r>
          <a:endParaRPr lang="en-US" dirty="0"/>
        </a:p>
      </dgm:t>
    </dgm:pt>
    <dgm:pt modelId="{9D6C2BE1-FE41-4A44-985F-39698706AA77}" type="parTrans" cxnId="{D09A64FD-A694-4B1B-9513-867230E65CAD}">
      <dgm:prSet/>
      <dgm:spPr/>
      <dgm:t>
        <a:bodyPr/>
        <a:lstStyle/>
        <a:p>
          <a:endParaRPr lang="en-US"/>
        </a:p>
      </dgm:t>
    </dgm:pt>
    <dgm:pt modelId="{6209B36C-47CD-46EF-9E02-9EAF9E3B9CF1}" type="sibTrans" cxnId="{D09A64FD-A694-4B1B-9513-867230E65CAD}">
      <dgm:prSet/>
      <dgm:spPr/>
      <dgm:t>
        <a:bodyPr/>
        <a:lstStyle/>
        <a:p>
          <a:endParaRPr lang="en-US"/>
        </a:p>
      </dgm:t>
    </dgm:pt>
    <dgm:pt modelId="{3C5A9430-57DF-435C-B800-91DA98DC6505}" type="pres">
      <dgm:prSet presAssocID="{25E89AC8-B4F0-4BBC-A6B1-2C048CDBCE3F}" presName="Name0" presStyleCnt="0">
        <dgm:presLayoutVars>
          <dgm:dir/>
          <dgm:resizeHandles val="exact"/>
        </dgm:presLayoutVars>
      </dgm:prSet>
      <dgm:spPr/>
    </dgm:pt>
    <dgm:pt modelId="{AE180270-BA82-440A-BBF1-1AD30170666F}" type="pres">
      <dgm:prSet presAssocID="{5DC711FC-2687-4A23-B90E-E37A8ACA4382}" presName="twoplus" presStyleLbl="node1" presStyleIdx="0" presStyleCnt="4">
        <dgm:presLayoutVars>
          <dgm:bulletEnabled val="1"/>
        </dgm:presLayoutVars>
      </dgm:prSet>
      <dgm:spPr/>
    </dgm:pt>
    <dgm:pt modelId="{5E74098E-2E9C-45BA-9C35-E2DAABE8DAAF}" type="pres">
      <dgm:prSet presAssocID="{3FB8EE84-7218-4D17-B74E-D6436A59DC7E}" presName="twoplus" presStyleLbl="node1" presStyleIdx="1" presStyleCnt="4">
        <dgm:presLayoutVars>
          <dgm:bulletEnabled val="1"/>
        </dgm:presLayoutVars>
      </dgm:prSet>
      <dgm:spPr/>
    </dgm:pt>
    <dgm:pt modelId="{5D263639-1799-4F10-BDEC-32893C286D46}" type="pres">
      <dgm:prSet presAssocID="{07E01C2D-8528-492F-B463-EB141DF9CB4A}" presName="twoplus" presStyleLbl="node1" presStyleIdx="2" presStyleCnt="4">
        <dgm:presLayoutVars>
          <dgm:bulletEnabled val="1"/>
        </dgm:presLayoutVars>
      </dgm:prSet>
      <dgm:spPr/>
    </dgm:pt>
    <dgm:pt modelId="{53F7E641-5366-4A70-9132-6E39A94B5254}" type="pres">
      <dgm:prSet presAssocID="{EB30F9EC-821C-4EF3-A652-595CA43DC84E}" presName="twoplus" presStyleLbl="node1" presStyleIdx="3" presStyleCnt="4">
        <dgm:presLayoutVars>
          <dgm:bulletEnabled val="1"/>
        </dgm:presLayoutVars>
      </dgm:prSet>
      <dgm:spPr/>
    </dgm:pt>
  </dgm:ptLst>
  <dgm:cxnLst>
    <dgm:cxn modelId="{15789106-F8C0-465F-ADE8-B151A3C70E6F}" srcId="{25E89AC8-B4F0-4BBC-A6B1-2C048CDBCE3F}" destId="{07E01C2D-8528-492F-B463-EB141DF9CB4A}" srcOrd="2" destOrd="0" parTransId="{B52D8F8B-9744-4890-A5E7-383C53E3DBEB}" sibTransId="{2B0E9147-1CD2-4D51-9C3C-ACDA5FBAB846}"/>
    <dgm:cxn modelId="{94CEC63B-ED29-40E4-8E13-BB2629D50909}" srcId="{25E89AC8-B4F0-4BBC-A6B1-2C048CDBCE3F}" destId="{5DC711FC-2687-4A23-B90E-E37A8ACA4382}" srcOrd="0" destOrd="0" parTransId="{AC547934-EB16-4996-AEFE-6BFC139D6F7A}" sibTransId="{1453966E-C818-48BF-9606-A14D01A59C3D}"/>
    <dgm:cxn modelId="{1D18643E-9B0D-44A5-B370-93BBCDB2CD61}" type="presOf" srcId="{25E89AC8-B4F0-4BBC-A6B1-2C048CDBCE3F}" destId="{3C5A9430-57DF-435C-B800-91DA98DC6505}" srcOrd="0" destOrd="0" presId="urn:diagrams.loki3.com/TabbedArc+Icon"/>
    <dgm:cxn modelId="{29528A71-7218-40F9-957A-04B9A053844E}" srcId="{25E89AC8-B4F0-4BBC-A6B1-2C048CDBCE3F}" destId="{3FB8EE84-7218-4D17-B74E-D6436A59DC7E}" srcOrd="1" destOrd="0" parTransId="{5FEC7A47-B649-4131-9051-E1EF6B182CE2}" sibTransId="{C5AE3A14-4598-462C-8438-51F04F0FB95E}"/>
    <dgm:cxn modelId="{45DA1F89-D3B1-4D88-8180-2409FA6ADD44}" type="presOf" srcId="{3FB8EE84-7218-4D17-B74E-D6436A59DC7E}" destId="{5E74098E-2E9C-45BA-9C35-E2DAABE8DAAF}" srcOrd="0" destOrd="0" presId="urn:diagrams.loki3.com/TabbedArc+Icon"/>
    <dgm:cxn modelId="{CBF5139F-56E1-41E5-878D-AAF95AEC5DB9}" type="presOf" srcId="{EB30F9EC-821C-4EF3-A652-595CA43DC84E}" destId="{53F7E641-5366-4A70-9132-6E39A94B5254}" srcOrd="0" destOrd="0" presId="urn:diagrams.loki3.com/TabbedArc+Icon"/>
    <dgm:cxn modelId="{940BA3A1-F55B-4FB2-821A-0AE3E41EC7AB}" type="presOf" srcId="{07E01C2D-8528-492F-B463-EB141DF9CB4A}" destId="{5D263639-1799-4F10-BDEC-32893C286D46}" srcOrd="0" destOrd="0" presId="urn:diagrams.loki3.com/TabbedArc+Icon"/>
    <dgm:cxn modelId="{F45E98BE-6FBE-4CC7-8F50-39DFCC69D5B9}" type="presOf" srcId="{5DC711FC-2687-4A23-B90E-E37A8ACA4382}" destId="{AE180270-BA82-440A-BBF1-1AD30170666F}" srcOrd="0" destOrd="0" presId="urn:diagrams.loki3.com/TabbedArc+Icon"/>
    <dgm:cxn modelId="{D09A64FD-A694-4B1B-9513-867230E65CAD}" srcId="{25E89AC8-B4F0-4BBC-A6B1-2C048CDBCE3F}" destId="{EB30F9EC-821C-4EF3-A652-595CA43DC84E}" srcOrd="3" destOrd="0" parTransId="{9D6C2BE1-FE41-4A44-985F-39698706AA77}" sibTransId="{6209B36C-47CD-46EF-9E02-9EAF9E3B9CF1}"/>
    <dgm:cxn modelId="{CECE0119-33DE-431F-ABAB-37920BD5A965}" type="presParOf" srcId="{3C5A9430-57DF-435C-B800-91DA98DC6505}" destId="{AE180270-BA82-440A-BBF1-1AD30170666F}" srcOrd="0" destOrd="0" presId="urn:diagrams.loki3.com/TabbedArc+Icon"/>
    <dgm:cxn modelId="{5A2B2874-4817-498A-AFC7-C1E4CA1F59F2}" type="presParOf" srcId="{3C5A9430-57DF-435C-B800-91DA98DC6505}" destId="{5E74098E-2E9C-45BA-9C35-E2DAABE8DAAF}" srcOrd="1" destOrd="0" presId="urn:diagrams.loki3.com/TabbedArc+Icon"/>
    <dgm:cxn modelId="{DD14C5D3-D24C-493D-924B-6EF17CE3544E}" type="presParOf" srcId="{3C5A9430-57DF-435C-B800-91DA98DC6505}" destId="{5D263639-1799-4F10-BDEC-32893C286D46}" srcOrd="2" destOrd="0" presId="urn:diagrams.loki3.com/TabbedArc+Icon"/>
    <dgm:cxn modelId="{E82444B4-0A94-48D8-A467-7D690665F613}" type="presParOf" srcId="{3C5A9430-57DF-435C-B800-91DA98DC6505}" destId="{53F7E641-5366-4A70-9132-6E39A94B5254}" srcOrd="3"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13F5144-47F5-4F98-9CB6-AFE1EDC2E0D5}"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A775B1D0-C024-470D-A1B0-3A61736F28A9}">
      <dgm:prSet phldrT="[Text]"/>
      <dgm:spPr/>
      <dgm:t>
        <a:bodyPr/>
        <a:lstStyle/>
        <a:p>
          <a:r>
            <a:rPr lang="ar-SA" dirty="0"/>
            <a:t>الأنماط القيادية الأكثر فاعلية</a:t>
          </a:r>
          <a:endParaRPr lang="en-US" dirty="0"/>
        </a:p>
      </dgm:t>
    </dgm:pt>
    <dgm:pt modelId="{32FBF35A-66D1-433D-82BC-6594D0A38BE4}" type="parTrans" cxnId="{149AE5EB-6B85-48D6-BF06-87C4ABF7000C}">
      <dgm:prSet/>
      <dgm:spPr/>
      <dgm:t>
        <a:bodyPr/>
        <a:lstStyle/>
        <a:p>
          <a:endParaRPr lang="en-US"/>
        </a:p>
      </dgm:t>
    </dgm:pt>
    <dgm:pt modelId="{FC67AF04-9D81-4C22-A4C2-93A9BE5FB9AA}" type="sibTrans" cxnId="{149AE5EB-6B85-48D6-BF06-87C4ABF7000C}">
      <dgm:prSet/>
      <dgm:spPr/>
      <dgm:t>
        <a:bodyPr/>
        <a:lstStyle/>
        <a:p>
          <a:endParaRPr lang="en-US"/>
        </a:p>
      </dgm:t>
    </dgm:pt>
    <dgm:pt modelId="{9D5D6E7D-77A0-4967-BD75-DE37656D9385}">
      <dgm:prSet phldrT="[Text]"/>
      <dgm:spPr/>
      <dgm:t>
        <a:bodyPr/>
        <a:lstStyle/>
        <a:p>
          <a:r>
            <a:rPr lang="ar-SA" dirty="0"/>
            <a:t>الأنماط القيادية الأ</a:t>
          </a:r>
          <a:r>
            <a:rPr lang="ar-JO" dirty="0"/>
            <a:t>قل</a:t>
          </a:r>
          <a:r>
            <a:rPr lang="ar-SA" dirty="0"/>
            <a:t> فاعلية</a:t>
          </a:r>
          <a:endParaRPr lang="en-US" dirty="0"/>
        </a:p>
      </dgm:t>
    </dgm:pt>
    <dgm:pt modelId="{75A01D05-DA27-41C3-9F23-0E6F77B6AF78}" type="parTrans" cxnId="{7F305CEC-4B51-4213-9FE1-86442118CDFD}">
      <dgm:prSet/>
      <dgm:spPr/>
      <dgm:t>
        <a:bodyPr/>
        <a:lstStyle/>
        <a:p>
          <a:endParaRPr lang="en-US"/>
        </a:p>
      </dgm:t>
    </dgm:pt>
    <dgm:pt modelId="{ED2EF561-4E46-4D58-97B8-74E6B0CE4104}" type="sibTrans" cxnId="{7F305CEC-4B51-4213-9FE1-86442118CDFD}">
      <dgm:prSet/>
      <dgm:spPr/>
      <dgm:t>
        <a:bodyPr/>
        <a:lstStyle/>
        <a:p>
          <a:endParaRPr lang="en-US"/>
        </a:p>
      </dgm:t>
    </dgm:pt>
    <dgm:pt modelId="{31C00BE3-1A4F-4800-866B-226200C6F5B2}">
      <dgm:prSet/>
      <dgm:spPr/>
      <dgm:t>
        <a:bodyPr/>
        <a:lstStyle/>
        <a:p>
          <a:r>
            <a:rPr lang="ar-SA" dirty="0"/>
            <a:t>التنفيذي</a:t>
          </a:r>
          <a:endParaRPr lang="en-US" dirty="0"/>
        </a:p>
      </dgm:t>
    </dgm:pt>
    <dgm:pt modelId="{8B31E811-EE33-40E5-9A61-A397BBB840F2}" type="parTrans" cxnId="{64AEEDB6-9559-469A-A263-91270009F5EB}">
      <dgm:prSet/>
      <dgm:spPr/>
      <dgm:t>
        <a:bodyPr/>
        <a:lstStyle/>
        <a:p>
          <a:endParaRPr lang="en-US"/>
        </a:p>
      </dgm:t>
    </dgm:pt>
    <dgm:pt modelId="{191E2818-4AD8-488E-A20F-7F7B0893AA43}" type="sibTrans" cxnId="{64AEEDB6-9559-469A-A263-91270009F5EB}">
      <dgm:prSet/>
      <dgm:spPr/>
      <dgm:t>
        <a:bodyPr/>
        <a:lstStyle/>
        <a:p>
          <a:endParaRPr lang="en-US"/>
        </a:p>
      </dgm:t>
    </dgm:pt>
    <dgm:pt modelId="{DD3DEA00-064A-465E-BD00-975E10ABA8F3}">
      <dgm:prSet/>
      <dgm:spPr/>
      <dgm:t>
        <a:bodyPr/>
        <a:lstStyle/>
        <a:p>
          <a:r>
            <a:rPr lang="ar-SA" dirty="0"/>
            <a:t>المطور/المنمي</a:t>
          </a:r>
          <a:endParaRPr lang="en-US" dirty="0"/>
        </a:p>
      </dgm:t>
    </dgm:pt>
    <dgm:pt modelId="{04EEC320-292F-439A-A444-782C9C14700E}" type="parTrans" cxnId="{9ED184A0-502D-46FC-9BBB-56E133114050}">
      <dgm:prSet/>
      <dgm:spPr/>
      <dgm:t>
        <a:bodyPr/>
        <a:lstStyle/>
        <a:p>
          <a:endParaRPr lang="en-US"/>
        </a:p>
      </dgm:t>
    </dgm:pt>
    <dgm:pt modelId="{D361AD5A-37CB-48B2-AF88-22397C31B463}" type="sibTrans" cxnId="{9ED184A0-502D-46FC-9BBB-56E133114050}">
      <dgm:prSet/>
      <dgm:spPr/>
      <dgm:t>
        <a:bodyPr/>
        <a:lstStyle/>
        <a:p>
          <a:endParaRPr lang="en-US"/>
        </a:p>
      </dgm:t>
    </dgm:pt>
    <dgm:pt modelId="{960875D9-D5A0-431D-91A5-2CA713C2CA87}">
      <dgm:prSet/>
      <dgm:spPr/>
      <dgm:t>
        <a:bodyPr/>
        <a:lstStyle/>
        <a:p>
          <a:r>
            <a:rPr lang="ar-SA"/>
            <a:t>المستبد/ الخير</a:t>
          </a:r>
          <a:endParaRPr lang="en-US"/>
        </a:p>
      </dgm:t>
    </dgm:pt>
    <dgm:pt modelId="{FAE729D3-9EFB-4D82-AE76-0C7BE2074C0A}" type="parTrans" cxnId="{581B1198-DAEA-4DAA-BC2F-E7E0A61EBDF9}">
      <dgm:prSet/>
      <dgm:spPr/>
      <dgm:t>
        <a:bodyPr/>
        <a:lstStyle/>
        <a:p>
          <a:endParaRPr lang="en-US"/>
        </a:p>
      </dgm:t>
    </dgm:pt>
    <dgm:pt modelId="{C18349B5-555D-42F5-8585-92171E3F658C}" type="sibTrans" cxnId="{581B1198-DAEA-4DAA-BC2F-E7E0A61EBDF9}">
      <dgm:prSet/>
      <dgm:spPr/>
      <dgm:t>
        <a:bodyPr/>
        <a:lstStyle/>
        <a:p>
          <a:endParaRPr lang="en-US"/>
        </a:p>
      </dgm:t>
    </dgm:pt>
    <dgm:pt modelId="{6D9EB0B9-06F8-40CD-BE20-AC46C1A53109}">
      <dgm:prSet/>
      <dgm:spPr/>
      <dgm:t>
        <a:bodyPr/>
        <a:lstStyle/>
        <a:p>
          <a:r>
            <a:rPr lang="ar-SA" dirty="0"/>
            <a:t>البيروقراطي</a:t>
          </a:r>
          <a:endParaRPr lang="en-US" dirty="0"/>
        </a:p>
      </dgm:t>
    </dgm:pt>
    <dgm:pt modelId="{2D878538-AA58-4613-A18A-912C4082B464}" type="parTrans" cxnId="{B03242F8-7721-48C5-8D17-0B7870D0084F}">
      <dgm:prSet/>
      <dgm:spPr/>
      <dgm:t>
        <a:bodyPr/>
        <a:lstStyle/>
        <a:p>
          <a:endParaRPr lang="en-US"/>
        </a:p>
      </dgm:t>
    </dgm:pt>
    <dgm:pt modelId="{8AB1FB90-8681-40A2-AC4B-A589A397993A}" type="sibTrans" cxnId="{B03242F8-7721-48C5-8D17-0B7870D0084F}">
      <dgm:prSet/>
      <dgm:spPr/>
      <dgm:t>
        <a:bodyPr/>
        <a:lstStyle/>
        <a:p>
          <a:endParaRPr lang="en-US"/>
        </a:p>
      </dgm:t>
    </dgm:pt>
    <dgm:pt modelId="{BF92A948-343C-4917-AF83-DE19A24C7E49}">
      <dgm:prSet phldrT="[Text]"/>
      <dgm:spPr/>
      <dgm:t>
        <a:bodyPr/>
        <a:lstStyle/>
        <a:p>
          <a:r>
            <a:rPr lang="ar-SA" dirty="0"/>
            <a:t>التوفيقي/ الموفق</a:t>
          </a:r>
          <a:endParaRPr lang="en-US" dirty="0"/>
        </a:p>
      </dgm:t>
    </dgm:pt>
    <dgm:pt modelId="{3C7499A7-0DEA-4CC4-A070-61EEF96F2D79}" type="sibTrans" cxnId="{C64DAC31-3528-4D8D-AE2B-9C33E81948F0}">
      <dgm:prSet/>
      <dgm:spPr/>
      <dgm:t>
        <a:bodyPr/>
        <a:lstStyle/>
        <a:p>
          <a:endParaRPr lang="en-US"/>
        </a:p>
      </dgm:t>
    </dgm:pt>
    <dgm:pt modelId="{23F8359C-736E-4834-87A8-CE5BE4225A97}" type="parTrans" cxnId="{C64DAC31-3528-4D8D-AE2B-9C33E81948F0}">
      <dgm:prSet/>
      <dgm:spPr/>
      <dgm:t>
        <a:bodyPr/>
        <a:lstStyle/>
        <a:p>
          <a:endParaRPr lang="en-US"/>
        </a:p>
      </dgm:t>
    </dgm:pt>
    <dgm:pt modelId="{F6821EFE-6CBA-45EE-BD1B-9AC25107A3A2}">
      <dgm:prSet/>
      <dgm:spPr/>
      <dgm:t>
        <a:bodyPr/>
        <a:lstStyle/>
        <a:p>
          <a:r>
            <a:rPr lang="ar-SA" dirty="0"/>
            <a:t>التبشيري/ المجامل</a:t>
          </a:r>
          <a:endParaRPr lang="en-US" dirty="0"/>
        </a:p>
      </dgm:t>
    </dgm:pt>
    <dgm:pt modelId="{587630E8-2304-4B79-B5D3-28CA412B4449}" type="parTrans" cxnId="{547E2AA5-A349-4ADF-9657-5DE7810859E9}">
      <dgm:prSet/>
      <dgm:spPr/>
      <dgm:t>
        <a:bodyPr/>
        <a:lstStyle/>
        <a:p>
          <a:endParaRPr lang="en-US"/>
        </a:p>
      </dgm:t>
    </dgm:pt>
    <dgm:pt modelId="{C280E0AC-4F91-4215-8292-860D276FE185}" type="sibTrans" cxnId="{547E2AA5-A349-4ADF-9657-5DE7810859E9}">
      <dgm:prSet/>
      <dgm:spPr/>
      <dgm:t>
        <a:bodyPr/>
        <a:lstStyle/>
        <a:p>
          <a:endParaRPr lang="en-US"/>
        </a:p>
      </dgm:t>
    </dgm:pt>
    <dgm:pt modelId="{C8F091D8-6920-4E98-A25D-6A74CB11D9A9}">
      <dgm:prSet/>
      <dgm:spPr/>
      <dgm:t>
        <a:bodyPr/>
        <a:lstStyle/>
        <a:p>
          <a:r>
            <a:rPr lang="ar-SA" dirty="0"/>
            <a:t>الاستبدادي/ الأتوقراطي</a:t>
          </a:r>
          <a:endParaRPr lang="en-US" dirty="0"/>
        </a:p>
      </dgm:t>
    </dgm:pt>
    <dgm:pt modelId="{4538C672-D765-4F10-A017-24D2495DAB34}" type="parTrans" cxnId="{B8A30E10-DF67-461C-A100-6BD1DFD8E486}">
      <dgm:prSet/>
      <dgm:spPr/>
      <dgm:t>
        <a:bodyPr/>
        <a:lstStyle/>
        <a:p>
          <a:endParaRPr lang="en-US"/>
        </a:p>
      </dgm:t>
    </dgm:pt>
    <dgm:pt modelId="{E1A9DAAB-9554-4EAF-80DA-4C6067BC5D46}" type="sibTrans" cxnId="{B8A30E10-DF67-461C-A100-6BD1DFD8E486}">
      <dgm:prSet/>
      <dgm:spPr/>
      <dgm:t>
        <a:bodyPr/>
        <a:lstStyle/>
        <a:p>
          <a:endParaRPr lang="en-US"/>
        </a:p>
      </dgm:t>
    </dgm:pt>
    <dgm:pt modelId="{52409035-3B9D-4B65-993B-96CD5A6D47F8}">
      <dgm:prSet/>
      <dgm:spPr/>
      <dgm:t>
        <a:bodyPr/>
        <a:lstStyle/>
        <a:p>
          <a:r>
            <a:rPr lang="ar-SA" dirty="0"/>
            <a:t>الانهزامي/ الهارب</a:t>
          </a:r>
          <a:endParaRPr lang="en-US" dirty="0"/>
        </a:p>
      </dgm:t>
    </dgm:pt>
    <dgm:pt modelId="{729D897F-875B-4554-9AF4-5F1B32EC6139}" type="parTrans" cxnId="{61CD5ECE-6D90-48ED-8148-A4149994B941}">
      <dgm:prSet/>
      <dgm:spPr/>
      <dgm:t>
        <a:bodyPr/>
        <a:lstStyle/>
        <a:p>
          <a:endParaRPr lang="en-US"/>
        </a:p>
      </dgm:t>
    </dgm:pt>
    <dgm:pt modelId="{4E10B738-1C12-4372-A83C-7D3F3E37E728}" type="sibTrans" cxnId="{61CD5ECE-6D90-48ED-8148-A4149994B941}">
      <dgm:prSet/>
      <dgm:spPr/>
      <dgm:t>
        <a:bodyPr/>
        <a:lstStyle/>
        <a:p>
          <a:endParaRPr lang="en-US"/>
        </a:p>
      </dgm:t>
    </dgm:pt>
    <dgm:pt modelId="{6999E11E-9339-4AFF-AB02-43D2C99012C8}" type="pres">
      <dgm:prSet presAssocID="{713F5144-47F5-4F98-9CB6-AFE1EDC2E0D5}" presName="diagram" presStyleCnt="0">
        <dgm:presLayoutVars>
          <dgm:chPref val="1"/>
          <dgm:dir/>
          <dgm:animOne val="branch"/>
          <dgm:animLvl val="lvl"/>
          <dgm:resizeHandles/>
        </dgm:presLayoutVars>
      </dgm:prSet>
      <dgm:spPr/>
    </dgm:pt>
    <dgm:pt modelId="{11A05539-4709-47DE-988D-1734DD830AB6}" type="pres">
      <dgm:prSet presAssocID="{A775B1D0-C024-470D-A1B0-3A61736F28A9}" presName="root" presStyleCnt="0"/>
      <dgm:spPr/>
    </dgm:pt>
    <dgm:pt modelId="{28858F69-0010-48AF-8AFA-4D4BAD8B5FBE}" type="pres">
      <dgm:prSet presAssocID="{A775B1D0-C024-470D-A1B0-3A61736F28A9}" presName="rootComposite" presStyleCnt="0"/>
      <dgm:spPr/>
    </dgm:pt>
    <dgm:pt modelId="{C2B9CC4A-33FD-4903-B095-EF0D2FA77B4F}" type="pres">
      <dgm:prSet presAssocID="{A775B1D0-C024-470D-A1B0-3A61736F28A9}" presName="rootText" presStyleLbl="node1" presStyleIdx="0" presStyleCnt="2" custScaleX="159196"/>
      <dgm:spPr/>
    </dgm:pt>
    <dgm:pt modelId="{B8C4AEF1-8343-4777-94C1-131EE71192B0}" type="pres">
      <dgm:prSet presAssocID="{A775B1D0-C024-470D-A1B0-3A61736F28A9}" presName="rootConnector" presStyleLbl="node1" presStyleIdx="0" presStyleCnt="2"/>
      <dgm:spPr/>
    </dgm:pt>
    <dgm:pt modelId="{D5D20DB2-10C6-476E-8491-22D7AC6B9CC9}" type="pres">
      <dgm:prSet presAssocID="{A775B1D0-C024-470D-A1B0-3A61736F28A9}" presName="childShape" presStyleCnt="0"/>
      <dgm:spPr/>
    </dgm:pt>
    <dgm:pt modelId="{1E199CDA-9064-4A4C-A4B8-0F3CB146F112}" type="pres">
      <dgm:prSet presAssocID="{8B31E811-EE33-40E5-9A61-A397BBB840F2}" presName="Name13" presStyleLbl="parChTrans1D2" presStyleIdx="0" presStyleCnt="8"/>
      <dgm:spPr/>
    </dgm:pt>
    <dgm:pt modelId="{82DF5026-6B6E-4ADE-85C0-46EC0B0C58D7}" type="pres">
      <dgm:prSet presAssocID="{31C00BE3-1A4F-4800-866B-226200C6F5B2}" presName="childText" presStyleLbl="bgAcc1" presStyleIdx="0" presStyleCnt="8">
        <dgm:presLayoutVars>
          <dgm:bulletEnabled val="1"/>
        </dgm:presLayoutVars>
      </dgm:prSet>
      <dgm:spPr/>
    </dgm:pt>
    <dgm:pt modelId="{0FB65809-3DD7-4C6F-8F13-5FF247ADFA8B}" type="pres">
      <dgm:prSet presAssocID="{04EEC320-292F-439A-A444-782C9C14700E}" presName="Name13" presStyleLbl="parChTrans1D2" presStyleIdx="1" presStyleCnt="8"/>
      <dgm:spPr/>
    </dgm:pt>
    <dgm:pt modelId="{DB2E383B-622B-4B3B-B26E-4B1B2D3842AD}" type="pres">
      <dgm:prSet presAssocID="{DD3DEA00-064A-465E-BD00-975E10ABA8F3}" presName="childText" presStyleLbl="bgAcc1" presStyleIdx="1" presStyleCnt="8">
        <dgm:presLayoutVars>
          <dgm:bulletEnabled val="1"/>
        </dgm:presLayoutVars>
      </dgm:prSet>
      <dgm:spPr/>
    </dgm:pt>
    <dgm:pt modelId="{121205A3-092A-4E7C-A203-2E73EE4B6F6D}" type="pres">
      <dgm:prSet presAssocID="{FAE729D3-9EFB-4D82-AE76-0C7BE2074C0A}" presName="Name13" presStyleLbl="parChTrans1D2" presStyleIdx="2" presStyleCnt="8"/>
      <dgm:spPr/>
    </dgm:pt>
    <dgm:pt modelId="{DD135A8E-C1EC-4A8F-B29D-998509F570FB}" type="pres">
      <dgm:prSet presAssocID="{960875D9-D5A0-431D-91A5-2CA713C2CA87}" presName="childText" presStyleLbl="bgAcc1" presStyleIdx="2" presStyleCnt="8">
        <dgm:presLayoutVars>
          <dgm:bulletEnabled val="1"/>
        </dgm:presLayoutVars>
      </dgm:prSet>
      <dgm:spPr/>
    </dgm:pt>
    <dgm:pt modelId="{42574F6F-1A63-4AC9-92CF-411A26EE0249}" type="pres">
      <dgm:prSet presAssocID="{2D878538-AA58-4613-A18A-912C4082B464}" presName="Name13" presStyleLbl="parChTrans1D2" presStyleIdx="3" presStyleCnt="8"/>
      <dgm:spPr/>
    </dgm:pt>
    <dgm:pt modelId="{B8CD5BA9-B2B6-481C-8B55-38A95BF03574}" type="pres">
      <dgm:prSet presAssocID="{6D9EB0B9-06F8-40CD-BE20-AC46C1A53109}" presName="childText" presStyleLbl="bgAcc1" presStyleIdx="3" presStyleCnt="8">
        <dgm:presLayoutVars>
          <dgm:bulletEnabled val="1"/>
        </dgm:presLayoutVars>
      </dgm:prSet>
      <dgm:spPr/>
    </dgm:pt>
    <dgm:pt modelId="{E7523039-343D-4FA2-B557-FCE2DB856882}" type="pres">
      <dgm:prSet presAssocID="{9D5D6E7D-77A0-4967-BD75-DE37656D9385}" presName="root" presStyleCnt="0"/>
      <dgm:spPr/>
    </dgm:pt>
    <dgm:pt modelId="{5246809A-7BFF-4F6D-925C-A29862876CCF}" type="pres">
      <dgm:prSet presAssocID="{9D5D6E7D-77A0-4967-BD75-DE37656D9385}" presName="rootComposite" presStyleCnt="0"/>
      <dgm:spPr/>
    </dgm:pt>
    <dgm:pt modelId="{840BC0B0-C574-4626-A751-D10CF2761472}" type="pres">
      <dgm:prSet presAssocID="{9D5D6E7D-77A0-4967-BD75-DE37656D9385}" presName="rootText" presStyleLbl="node1" presStyleIdx="1" presStyleCnt="2" custScaleX="153496"/>
      <dgm:spPr/>
    </dgm:pt>
    <dgm:pt modelId="{724FB7EE-45CF-46D8-8109-F51664DE3AB6}" type="pres">
      <dgm:prSet presAssocID="{9D5D6E7D-77A0-4967-BD75-DE37656D9385}" presName="rootConnector" presStyleLbl="node1" presStyleIdx="1" presStyleCnt="2"/>
      <dgm:spPr/>
    </dgm:pt>
    <dgm:pt modelId="{CE020372-2E56-492D-9756-DC9755951747}" type="pres">
      <dgm:prSet presAssocID="{9D5D6E7D-77A0-4967-BD75-DE37656D9385}" presName="childShape" presStyleCnt="0"/>
      <dgm:spPr/>
    </dgm:pt>
    <dgm:pt modelId="{0D0498AC-66DF-4018-AB85-15FE58B9F39A}" type="pres">
      <dgm:prSet presAssocID="{23F8359C-736E-4834-87A8-CE5BE4225A97}" presName="Name13" presStyleLbl="parChTrans1D2" presStyleIdx="4" presStyleCnt="8"/>
      <dgm:spPr/>
    </dgm:pt>
    <dgm:pt modelId="{2A3FE7C7-E9B5-4FA0-BB52-166BAC154175}" type="pres">
      <dgm:prSet presAssocID="{BF92A948-343C-4917-AF83-DE19A24C7E49}" presName="childText" presStyleLbl="bgAcc1" presStyleIdx="4" presStyleCnt="8">
        <dgm:presLayoutVars>
          <dgm:bulletEnabled val="1"/>
        </dgm:presLayoutVars>
      </dgm:prSet>
      <dgm:spPr/>
    </dgm:pt>
    <dgm:pt modelId="{BE516F4F-146F-461D-B98B-AB5B927C6C56}" type="pres">
      <dgm:prSet presAssocID="{587630E8-2304-4B79-B5D3-28CA412B4449}" presName="Name13" presStyleLbl="parChTrans1D2" presStyleIdx="5" presStyleCnt="8"/>
      <dgm:spPr/>
    </dgm:pt>
    <dgm:pt modelId="{7617DC9C-EBE5-4365-8EED-7B12BAF762E1}" type="pres">
      <dgm:prSet presAssocID="{F6821EFE-6CBA-45EE-BD1B-9AC25107A3A2}" presName="childText" presStyleLbl="bgAcc1" presStyleIdx="5" presStyleCnt="8">
        <dgm:presLayoutVars>
          <dgm:bulletEnabled val="1"/>
        </dgm:presLayoutVars>
      </dgm:prSet>
      <dgm:spPr/>
    </dgm:pt>
    <dgm:pt modelId="{B2669245-271C-4F7D-AA7B-72F3B6E57FEB}" type="pres">
      <dgm:prSet presAssocID="{4538C672-D765-4F10-A017-24D2495DAB34}" presName="Name13" presStyleLbl="parChTrans1D2" presStyleIdx="6" presStyleCnt="8"/>
      <dgm:spPr/>
    </dgm:pt>
    <dgm:pt modelId="{7860A2B2-CF04-42E1-B7E6-21BAB6F0E412}" type="pres">
      <dgm:prSet presAssocID="{C8F091D8-6920-4E98-A25D-6A74CB11D9A9}" presName="childText" presStyleLbl="bgAcc1" presStyleIdx="6" presStyleCnt="8">
        <dgm:presLayoutVars>
          <dgm:bulletEnabled val="1"/>
        </dgm:presLayoutVars>
      </dgm:prSet>
      <dgm:spPr/>
    </dgm:pt>
    <dgm:pt modelId="{7025EBE8-7498-446E-9B81-6D21A7F1B1BC}" type="pres">
      <dgm:prSet presAssocID="{729D897F-875B-4554-9AF4-5F1B32EC6139}" presName="Name13" presStyleLbl="parChTrans1D2" presStyleIdx="7" presStyleCnt="8"/>
      <dgm:spPr/>
    </dgm:pt>
    <dgm:pt modelId="{D03F4C2B-27CA-45EA-90EC-2790B192362B}" type="pres">
      <dgm:prSet presAssocID="{52409035-3B9D-4B65-993B-96CD5A6D47F8}" presName="childText" presStyleLbl="bgAcc1" presStyleIdx="7" presStyleCnt="8">
        <dgm:presLayoutVars>
          <dgm:bulletEnabled val="1"/>
        </dgm:presLayoutVars>
      </dgm:prSet>
      <dgm:spPr/>
    </dgm:pt>
  </dgm:ptLst>
  <dgm:cxnLst>
    <dgm:cxn modelId="{0171F000-7174-4989-9499-0B573678317A}" type="presOf" srcId="{9D5D6E7D-77A0-4967-BD75-DE37656D9385}" destId="{724FB7EE-45CF-46D8-8109-F51664DE3AB6}" srcOrd="1" destOrd="0" presId="urn:microsoft.com/office/officeart/2005/8/layout/hierarchy3"/>
    <dgm:cxn modelId="{B8A30E10-DF67-461C-A100-6BD1DFD8E486}" srcId="{9D5D6E7D-77A0-4967-BD75-DE37656D9385}" destId="{C8F091D8-6920-4E98-A25D-6A74CB11D9A9}" srcOrd="2" destOrd="0" parTransId="{4538C672-D765-4F10-A017-24D2495DAB34}" sibTransId="{E1A9DAAB-9554-4EAF-80DA-4C6067BC5D46}"/>
    <dgm:cxn modelId="{275AEF13-4CBF-49DB-9C85-B6DE20190E8C}" type="presOf" srcId="{04EEC320-292F-439A-A444-782C9C14700E}" destId="{0FB65809-3DD7-4C6F-8F13-5FF247ADFA8B}" srcOrd="0" destOrd="0" presId="urn:microsoft.com/office/officeart/2005/8/layout/hierarchy3"/>
    <dgm:cxn modelId="{9AE4272E-AFB6-4CF2-BBE0-4767160EC72F}" type="presOf" srcId="{4538C672-D765-4F10-A017-24D2495DAB34}" destId="{B2669245-271C-4F7D-AA7B-72F3B6E57FEB}" srcOrd="0" destOrd="0" presId="urn:microsoft.com/office/officeart/2005/8/layout/hierarchy3"/>
    <dgm:cxn modelId="{258E9C31-CBCB-4DA4-BBEB-90E34925D580}" type="presOf" srcId="{52409035-3B9D-4B65-993B-96CD5A6D47F8}" destId="{D03F4C2B-27CA-45EA-90EC-2790B192362B}" srcOrd="0" destOrd="0" presId="urn:microsoft.com/office/officeart/2005/8/layout/hierarchy3"/>
    <dgm:cxn modelId="{C64DAC31-3528-4D8D-AE2B-9C33E81948F0}" srcId="{9D5D6E7D-77A0-4967-BD75-DE37656D9385}" destId="{BF92A948-343C-4917-AF83-DE19A24C7E49}" srcOrd="0" destOrd="0" parTransId="{23F8359C-736E-4834-87A8-CE5BE4225A97}" sibTransId="{3C7499A7-0DEA-4CC4-A070-61EEF96F2D79}"/>
    <dgm:cxn modelId="{F7081137-7041-481E-8CA1-4A321B2D16B9}" type="presOf" srcId="{9D5D6E7D-77A0-4967-BD75-DE37656D9385}" destId="{840BC0B0-C574-4626-A751-D10CF2761472}" srcOrd="0" destOrd="0" presId="urn:microsoft.com/office/officeart/2005/8/layout/hierarchy3"/>
    <dgm:cxn modelId="{2D6C783E-753C-48AA-98E4-318EAE89195B}" type="presOf" srcId="{2D878538-AA58-4613-A18A-912C4082B464}" destId="{42574F6F-1A63-4AC9-92CF-411A26EE0249}" srcOrd="0" destOrd="0" presId="urn:microsoft.com/office/officeart/2005/8/layout/hierarchy3"/>
    <dgm:cxn modelId="{CCB9D443-E89C-4D4D-863C-7D66838E4257}" type="presOf" srcId="{DD3DEA00-064A-465E-BD00-975E10ABA8F3}" destId="{DB2E383B-622B-4B3B-B26E-4B1B2D3842AD}" srcOrd="0" destOrd="0" presId="urn:microsoft.com/office/officeart/2005/8/layout/hierarchy3"/>
    <dgm:cxn modelId="{6EAAED45-FF18-47B2-8284-327F856CDA5B}" type="presOf" srcId="{729D897F-875B-4554-9AF4-5F1B32EC6139}" destId="{7025EBE8-7498-446E-9B81-6D21A7F1B1BC}" srcOrd="0" destOrd="0" presId="urn:microsoft.com/office/officeart/2005/8/layout/hierarchy3"/>
    <dgm:cxn modelId="{E719376A-2315-483B-9A7D-68F82D556EE1}" type="presOf" srcId="{BF92A948-343C-4917-AF83-DE19A24C7E49}" destId="{2A3FE7C7-E9B5-4FA0-BB52-166BAC154175}" srcOrd="0" destOrd="0" presId="urn:microsoft.com/office/officeart/2005/8/layout/hierarchy3"/>
    <dgm:cxn modelId="{C8A6A64F-67AA-4E06-AB7D-E0A155688EFF}" type="presOf" srcId="{23F8359C-736E-4834-87A8-CE5BE4225A97}" destId="{0D0498AC-66DF-4018-AB85-15FE58B9F39A}" srcOrd="0" destOrd="0" presId="urn:microsoft.com/office/officeart/2005/8/layout/hierarchy3"/>
    <dgm:cxn modelId="{AA681571-8EF7-44A2-B868-3BBF7E62374F}" type="presOf" srcId="{960875D9-D5A0-431D-91A5-2CA713C2CA87}" destId="{DD135A8E-C1EC-4A8F-B29D-998509F570FB}" srcOrd="0" destOrd="0" presId="urn:microsoft.com/office/officeart/2005/8/layout/hierarchy3"/>
    <dgm:cxn modelId="{FA996389-6242-4961-9D16-375DEF2AA8B2}" type="presOf" srcId="{A775B1D0-C024-470D-A1B0-3A61736F28A9}" destId="{C2B9CC4A-33FD-4903-B095-EF0D2FA77B4F}" srcOrd="0" destOrd="0" presId="urn:microsoft.com/office/officeart/2005/8/layout/hierarchy3"/>
    <dgm:cxn modelId="{04CF4D8C-EFDA-4C46-B2E5-DE97A5149D4B}" type="presOf" srcId="{587630E8-2304-4B79-B5D3-28CA412B4449}" destId="{BE516F4F-146F-461D-B98B-AB5B927C6C56}" srcOrd="0" destOrd="0" presId="urn:microsoft.com/office/officeart/2005/8/layout/hierarchy3"/>
    <dgm:cxn modelId="{6FAAC596-C8C4-4786-ADFA-FF436A6E18EB}" type="presOf" srcId="{FAE729D3-9EFB-4D82-AE76-0C7BE2074C0A}" destId="{121205A3-092A-4E7C-A203-2E73EE4B6F6D}" srcOrd="0" destOrd="0" presId="urn:microsoft.com/office/officeart/2005/8/layout/hierarchy3"/>
    <dgm:cxn modelId="{8DF5CE97-1D2A-4517-BDFE-015FAE3531B6}" type="presOf" srcId="{A775B1D0-C024-470D-A1B0-3A61736F28A9}" destId="{B8C4AEF1-8343-4777-94C1-131EE71192B0}" srcOrd="1" destOrd="0" presId="urn:microsoft.com/office/officeart/2005/8/layout/hierarchy3"/>
    <dgm:cxn modelId="{581B1198-DAEA-4DAA-BC2F-E7E0A61EBDF9}" srcId="{A775B1D0-C024-470D-A1B0-3A61736F28A9}" destId="{960875D9-D5A0-431D-91A5-2CA713C2CA87}" srcOrd="2" destOrd="0" parTransId="{FAE729D3-9EFB-4D82-AE76-0C7BE2074C0A}" sibTransId="{C18349B5-555D-42F5-8585-92171E3F658C}"/>
    <dgm:cxn modelId="{9ED184A0-502D-46FC-9BBB-56E133114050}" srcId="{A775B1D0-C024-470D-A1B0-3A61736F28A9}" destId="{DD3DEA00-064A-465E-BD00-975E10ABA8F3}" srcOrd="1" destOrd="0" parTransId="{04EEC320-292F-439A-A444-782C9C14700E}" sibTransId="{D361AD5A-37CB-48B2-AF88-22397C31B463}"/>
    <dgm:cxn modelId="{82B8FEA0-D196-4DAB-98BB-490A226D0E30}" type="presOf" srcId="{6D9EB0B9-06F8-40CD-BE20-AC46C1A53109}" destId="{B8CD5BA9-B2B6-481C-8B55-38A95BF03574}" srcOrd="0" destOrd="0" presId="urn:microsoft.com/office/officeart/2005/8/layout/hierarchy3"/>
    <dgm:cxn modelId="{995F0AA5-4AB3-439D-810F-A974B6FAE1DE}" type="presOf" srcId="{8B31E811-EE33-40E5-9A61-A397BBB840F2}" destId="{1E199CDA-9064-4A4C-A4B8-0F3CB146F112}" srcOrd="0" destOrd="0" presId="urn:microsoft.com/office/officeart/2005/8/layout/hierarchy3"/>
    <dgm:cxn modelId="{547E2AA5-A349-4ADF-9657-5DE7810859E9}" srcId="{9D5D6E7D-77A0-4967-BD75-DE37656D9385}" destId="{F6821EFE-6CBA-45EE-BD1B-9AC25107A3A2}" srcOrd="1" destOrd="0" parTransId="{587630E8-2304-4B79-B5D3-28CA412B4449}" sibTransId="{C280E0AC-4F91-4215-8292-860D276FE185}"/>
    <dgm:cxn modelId="{89F004B5-6DAD-44C6-BF1C-8742608ED23E}" type="presOf" srcId="{31C00BE3-1A4F-4800-866B-226200C6F5B2}" destId="{82DF5026-6B6E-4ADE-85C0-46EC0B0C58D7}" srcOrd="0" destOrd="0" presId="urn:microsoft.com/office/officeart/2005/8/layout/hierarchy3"/>
    <dgm:cxn modelId="{64AEEDB6-9559-469A-A263-91270009F5EB}" srcId="{A775B1D0-C024-470D-A1B0-3A61736F28A9}" destId="{31C00BE3-1A4F-4800-866B-226200C6F5B2}" srcOrd="0" destOrd="0" parTransId="{8B31E811-EE33-40E5-9A61-A397BBB840F2}" sibTransId="{191E2818-4AD8-488E-A20F-7F7B0893AA43}"/>
    <dgm:cxn modelId="{61CD5ECE-6D90-48ED-8148-A4149994B941}" srcId="{9D5D6E7D-77A0-4967-BD75-DE37656D9385}" destId="{52409035-3B9D-4B65-993B-96CD5A6D47F8}" srcOrd="3" destOrd="0" parTransId="{729D897F-875B-4554-9AF4-5F1B32EC6139}" sibTransId="{4E10B738-1C12-4372-A83C-7D3F3E37E728}"/>
    <dgm:cxn modelId="{EC5F64D6-D1E5-44CF-8B47-94B14D3CB252}" type="presOf" srcId="{F6821EFE-6CBA-45EE-BD1B-9AC25107A3A2}" destId="{7617DC9C-EBE5-4365-8EED-7B12BAF762E1}" srcOrd="0" destOrd="0" presId="urn:microsoft.com/office/officeart/2005/8/layout/hierarchy3"/>
    <dgm:cxn modelId="{149AE5EB-6B85-48D6-BF06-87C4ABF7000C}" srcId="{713F5144-47F5-4F98-9CB6-AFE1EDC2E0D5}" destId="{A775B1D0-C024-470D-A1B0-3A61736F28A9}" srcOrd="0" destOrd="0" parTransId="{32FBF35A-66D1-433D-82BC-6594D0A38BE4}" sibTransId="{FC67AF04-9D81-4C22-A4C2-93A9BE5FB9AA}"/>
    <dgm:cxn modelId="{7F305CEC-4B51-4213-9FE1-86442118CDFD}" srcId="{713F5144-47F5-4F98-9CB6-AFE1EDC2E0D5}" destId="{9D5D6E7D-77A0-4967-BD75-DE37656D9385}" srcOrd="1" destOrd="0" parTransId="{75A01D05-DA27-41C3-9F23-0E6F77B6AF78}" sibTransId="{ED2EF561-4E46-4D58-97B8-74E6B0CE4104}"/>
    <dgm:cxn modelId="{3B4B4BEF-FF35-4EBC-BB61-CA9E3CBBE860}" type="presOf" srcId="{713F5144-47F5-4F98-9CB6-AFE1EDC2E0D5}" destId="{6999E11E-9339-4AFF-AB02-43D2C99012C8}" srcOrd="0" destOrd="0" presId="urn:microsoft.com/office/officeart/2005/8/layout/hierarchy3"/>
    <dgm:cxn modelId="{B03242F8-7721-48C5-8D17-0B7870D0084F}" srcId="{A775B1D0-C024-470D-A1B0-3A61736F28A9}" destId="{6D9EB0B9-06F8-40CD-BE20-AC46C1A53109}" srcOrd="3" destOrd="0" parTransId="{2D878538-AA58-4613-A18A-912C4082B464}" sibTransId="{8AB1FB90-8681-40A2-AC4B-A589A397993A}"/>
    <dgm:cxn modelId="{966335FC-DD46-4413-85B7-4B17C20235DB}" type="presOf" srcId="{C8F091D8-6920-4E98-A25D-6A74CB11D9A9}" destId="{7860A2B2-CF04-42E1-B7E6-21BAB6F0E412}" srcOrd="0" destOrd="0" presId="urn:microsoft.com/office/officeart/2005/8/layout/hierarchy3"/>
    <dgm:cxn modelId="{4A0D9E19-D35D-4426-85D9-F403894C3F01}" type="presParOf" srcId="{6999E11E-9339-4AFF-AB02-43D2C99012C8}" destId="{11A05539-4709-47DE-988D-1734DD830AB6}" srcOrd="0" destOrd="0" presId="urn:microsoft.com/office/officeart/2005/8/layout/hierarchy3"/>
    <dgm:cxn modelId="{38CAE246-6AE5-4EBC-82B8-4B500B623A51}" type="presParOf" srcId="{11A05539-4709-47DE-988D-1734DD830AB6}" destId="{28858F69-0010-48AF-8AFA-4D4BAD8B5FBE}" srcOrd="0" destOrd="0" presId="urn:microsoft.com/office/officeart/2005/8/layout/hierarchy3"/>
    <dgm:cxn modelId="{9FA86815-5E85-41A6-AC06-47DB6EF8D238}" type="presParOf" srcId="{28858F69-0010-48AF-8AFA-4D4BAD8B5FBE}" destId="{C2B9CC4A-33FD-4903-B095-EF0D2FA77B4F}" srcOrd="0" destOrd="0" presId="urn:microsoft.com/office/officeart/2005/8/layout/hierarchy3"/>
    <dgm:cxn modelId="{3C0B4682-DE9F-45D5-BE05-F17EB481801F}" type="presParOf" srcId="{28858F69-0010-48AF-8AFA-4D4BAD8B5FBE}" destId="{B8C4AEF1-8343-4777-94C1-131EE71192B0}" srcOrd="1" destOrd="0" presId="urn:microsoft.com/office/officeart/2005/8/layout/hierarchy3"/>
    <dgm:cxn modelId="{6988195B-9B6A-4FBE-9343-1ED2C56846C7}" type="presParOf" srcId="{11A05539-4709-47DE-988D-1734DD830AB6}" destId="{D5D20DB2-10C6-476E-8491-22D7AC6B9CC9}" srcOrd="1" destOrd="0" presId="urn:microsoft.com/office/officeart/2005/8/layout/hierarchy3"/>
    <dgm:cxn modelId="{F6D08334-0B63-44EC-9459-A6D19A12C00E}" type="presParOf" srcId="{D5D20DB2-10C6-476E-8491-22D7AC6B9CC9}" destId="{1E199CDA-9064-4A4C-A4B8-0F3CB146F112}" srcOrd="0" destOrd="0" presId="urn:microsoft.com/office/officeart/2005/8/layout/hierarchy3"/>
    <dgm:cxn modelId="{DDE8B16E-303A-4D00-BA30-F8647B39F877}" type="presParOf" srcId="{D5D20DB2-10C6-476E-8491-22D7AC6B9CC9}" destId="{82DF5026-6B6E-4ADE-85C0-46EC0B0C58D7}" srcOrd="1" destOrd="0" presId="urn:microsoft.com/office/officeart/2005/8/layout/hierarchy3"/>
    <dgm:cxn modelId="{11C93161-6EEE-41E2-961B-19D581248B62}" type="presParOf" srcId="{D5D20DB2-10C6-476E-8491-22D7AC6B9CC9}" destId="{0FB65809-3DD7-4C6F-8F13-5FF247ADFA8B}" srcOrd="2" destOrd="0" presId="urn:microsoft.com/office/officeart/2005/8/layout/hierarchy3"/>
    <dgm:cxn modelId="{42E32896-39E4-4B4B-BE72-CFFCA4F1AD05}" type="presParOf" srcId="{D5D20DB2-10C6-476E-8491-22D7AC6B9CC9}" destId="{DB2E383B-622B-4B3B-B26E-4B1B2D3842AD}" srcOrd="3" destOrd="0" presId="urn:microsoft.com/office/officeart/2005/8/layout/hierarchy3"/>
    <dgm:cxn modelId="{7DDF264F-1264-45AA-B325-31647C3A3D93}" type="presParOf" srcId="{D5D20DB2-10C6-476E-8491-22D7AC6B9CC9}" destId="{121205A3-092A-4E7C-A203-2E73EE4B6F6D}" srcOrd="4" destOrd="0" presId="urn:microsoft.com/office/officeart/2005/8/layout/hierarchy3"/>
    <dgm:cxn modelId="{B40695F9-890D-4052-84ED-BF2DC68EFCE4}" type="presParOf" srcId="{D5D20DB2-10C6-476E-8491-22D7AC6B9CC9}" destId="{DD135A8E-C1EC-4A8F-B29D-998509F570FB}" srcOrd="5" destOrd="0" presId="urn:microsoft.com/office/officeart/2005/8/layout/hierarchy3"/>
    <dgm:cxn modelId="{16A1ED6A-9919-447F-A203-A2B46B0676F8}" type="presParOf" srcId="{D5D20DB2-10C6-476E-8491-22D7AC6B9CC9}" destId="{42574F6F-1A63-4AC9-92CF-411A26EE0249}" srcOrd="6" destOrd="0" presId="urn:microsoft.com/office/officeart/2005/8/layout/hierarchy3"/>
    <dgm:cxn modelId="{6452714A-D345-4438-A9C4-55049AA868DF}" type="presParOf" srcId="{D5D20DB2-10C6-476E-8491-22D7AC6B9CC9}" destId="{B8CD5BA9-B2B6-481C-8B55-38A95BF03574}" srcOrd="7" destOrd="0" presId="urn:microsoft.com/office/officeart/2005/8/layout/hierarchy3"/>
    <dgm:cxn modelId="{342ADB24-26A6-4B9A-8A40-FAB4A8E74B04}" type="presParOf" srcId="{6999E11E-9339-4AFF-AB02-43D2C99012C8}" destId="{E7523039-343D-4FA2-B557-FCE2DB856882}" srcOrd="1" destOrd="0" presId="urn:microsoft.com/office/officeart/2005/8/layout/hierarchy3"/>
    <dgm:cxn modelId="{B9C695A0-BD70-45EF-A720-81897A11BC02}" type="presParOf" srcId="{E7523039-343D-4FA2-B557-FCE2DB856882}" destId="{5246809A-7BFF-4F6D-925C-A29862876CCF}" srcOrd="0" destOrd="0" presId="urn:microsoft.com/office/officeart/2005/8/layout/hierarchy3"/>
    <dgm:cxn modelId="{26C313FA-6531-458F-989B-DDEA0890A0BD}" type="presParOf" srcId="{5246809A-7BFF-4F6D-925C-A29862876CCF}" destId="{840BC0B0-C574-4626-A751-D10CF2761472}" srcOrd="0" destOrd="0" presId="urn:microsoft.com/office/officeart/2005/8/layout/hierarchy3"/>
    <dgm:cxn modelId="{F940B191-E427-451F-B3B7-4244CFA38F55}" type="presParOf" srcId="{5246809A-7BFF-4F6D-925C-A29862876CCF}" destId="{724FB7EE-45CF-46D8-8109-F51664DE3AB6}" srcOrd="1" destOrd="0" presId="urn:microsoft.com/office/officeart/2005/8/layout/hierarchy3"/>
    <dgm:cxn modelId="{CFD61356-4472-49DF-B7CD-739AC4366A6E}" type="presParOf" srcId="{E7523039-343D-4FA2-B557-FCE2DB856882}" destId="{CE020372-2E56-492D-9756-DC9755951747}" srcOrd="1" destOrd="0" presId="urn:microsoft.com/office/officeart/2005/8/layout/hierarchy3"/>
    <dgm:cxn modelId="{DF23A695-A708-4524-ACDB-8E73D7A60E19}" type="presParOf" srcId="{CE020372-2E56-492D-9756-DC9755951747}" destId="{0D0498AC-66DF-4018-AB85-15FE58B9F39A}" srcOrd="0" destOrd="0" presId="urn:microsoft.com/office/officeart/2005/8/layout/hierarchy3"/>
    <dgm:cxn modelId="{286B5B0E-B6D9-4C5A-B194-4D1616397707}" type="presParOf" srcId="{CE020372-2E56-492D-9756-DC9755951747}" destId="{2A3FE7C7-E9B5-4FA0-BB52-166BAC154175}" srcOrd="1" destOrd="0" presId="urn:microsoft.com/office/officeart/2005/8/layout/hierarchy3"/>
    <dgm:cxn modelId="{7241E9C9-83D5-41BA-A382-52FC8A94543E}" type="presParOf" srcId="{CE020372-2E56-492D-9756-DC9755951747}" destId="{BE516F4F-146F-461D-B98B-AB5B927C6C56}" srcOrd="2" destOrd="0" presId="urn:microsoft.com/office/officeart/2005/8/layout/hierarchy3"/>
    <dgm:cxn modelId="{DEAA235F-6145-4171-96A9-87DD01B52B79}" type="presParOf" srcId="{CE020372-2E56-492D-9756-DC9755951747}" destId="{7617DC9C-EBE5-4365-8EED-7B12BAF762E1}" srcOrd="3" destOrd="0" presId="urn:microsoft.com/office/officeart/2005/8/layout/hierarchy3"/>
    <dgm:cxn modelId="{93716351-47DF-441A-A9B2-D0DD40A6B4FC}" type="presParOf" srcId="{CE020372-2E56-492D-9756-DC9755951747}" destId="{B2669245-271C-4F7D-AA7B-72F3B6E57FEB}" srcOrd="4" destOrd="0" presId="urn:microsoft.com/office/officeart/2005/8/layout/hierarchy3"/>
    <dgm:cxn modelId="{4E727A38-84A2-4E06-ABDE-2601B5B01A3D}" type="presParOf" srcId="{CE020372-2E56-492D-9756-DC9755951747}" destId="{7860A2B2-CF04-42E1-B7E6-21BAB6F0E412}" srcOrd="5" destOrd="0" presId="urn:microsoft.com/office/officeart/2005/8/layout/hierarchy3"/>
    <dgm:cxn modelId="{86E87D3D-9A78-4BD0-A003-A1242039BAB6}" type="presParOf" srcId="{CE020372-2E56-492D-9756-DC9755951747}" destId="{7025EBE8-7498-446E-9B81-6D21A7F1B1BC}" srcOrd="6" destOrd="0" presId="urn:microsoft.com/office/officeart/2005/8/layout/hierarchy3"/>
    <dgm:cxn modelId="{1A1D56E9-625C-4217-BD82-128259EEC3FE}" type="presParOf" srcId="{CE020372-2E56-492D-9756-DC9755951747}" destId="{D03F4C2B-27CA-45EA-90EC-2790B192362B}"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969D00-D9FA-4C2A-AB9F-3E8F83A0868A}">
      <dsp:nvSpPr>
        <dsp:cNvPr id="0" name=""/>
        <dsp:cNvSpPr/>
      </dsp:nvSpPr>
      <dsp:spPr>
        <a:xfrm>
          <a:off x="2956" y="344517"/>
          <a:ext cx="7222841" cy="11223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SA" sz="2400" b="1" kern="1200" dirty="0">
              <a:solidFill>
                <a:schemeClr val="tx1"/>
              </a:solidFill>
              <a:effectLst/>
              <a:latin typeface="+mn-lt"/>
              <a:ea typeface="+mn-ea"/>
              <a:cs typeface="+mn-cs"/>
            </a:rPr>
            <a:t>يمكن الإشارة إلى أن المتغيرات الموقفية :</a:t>
          </a:r>
          <a:endParaRPr lang="en-US" sz="2400" b="1" kern="1200" dirty="0">
            <a:solidFill>
              <a:schemeClr val="tx1"/>
            </a:solidFill>
            <a:effectLst/>
            <a:latin typeface="+mn-lt"/>
            <a:ea typeface="+mn-ea"/>
            <a:cs typeface="+mn-cs"/>
          </a:endParaRPr>
        </a:p>
      </dsp:txBody>
      <dsp:txXfrm>
        <a:off x="35828" y="377389"/>
        <a:ext cx="7157097" cy="1056587"/>
      </dsp:txXfrm>
    </dsp:sp>
    <dsp:sp modelId="{1E4FB3BD-6766-4C8A-A167-8EDD12EDF9AC}">
      <dsp:nvSpPr>
        <dsp:cNvPr id="0" name=""/>
        <dsp:cNvSpPr/>
      </dsp:nvSpPr>
      <dsp:spPr>
        <a:xfrm>
          <a:off x="725240" y="1466849"/>
          <a:ext cx="722284" cy="432875"/>
        </a:xfrm>
        <a:custGeom>
          <a:avLst/>
          <a:gdLst/>
          <a:ahLst/>
          <a:cxnLst/>
          <a:rect l="0" t="0" r="0" b="0"/>
          <a:pathLst>
            <a:path>
              <a:moveTo>
                <a:pt x="0" y="0"/>
              </a:moveTo>
              <a:lnTo>
                <a:pt x="0" y="432875"/>
              </a:lnTo>
              <a:lnTo>
                <a:pt x="722284" y="4328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6A62C3-228A-4991-92D9-20EA2CB3F97A}">
      <dsp:nvSpPr>
        <dsp:cNvPr id="0" name=""/>
        <dsp:cNvSpPr/>
      </dsp:nvSpPr>
      <dsp:spPr>
        <a:xfrm>
          <a:off x="1447524" y="1611141"/>
          <a:ext cx="7778765" cy="577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SA" sz="2400" b="1" kern="1200" dirty="0">
              <a:solidFill>
                <a:schemeClr val="tx1"/>
              </a:solidFill>
              <a:effectLst/>
              <a:latin typeface="+mn-lt"/>
              <a:ea typeface="+mn-ea"/>
              <a:cs typeface="+mn-cs"/>
            </a:rPr>
            <a:t>متغيرات ذات علاقة بالقائد </a:t>
          </a:r>
          <a:r>
            <a:rPr lang="en-US" sz="2400" b="1" kern="1200" dirty="0">
              <a:solidFill>
                <a:schemeClr val="tx1"/>
              </a:solidFill>
              <a:effectLst/>
              <a:latin typeface="+mn-lt"/>
              <a:ea typeface="+mn-ea"/>
              <a:cs typeface="+mn-cs"/>
            </a:rPr>
            <a:t>Leader Variables</a:t>
          </a:r>
        </a:p>
      </dsp:txBody>
      <dsp:txXfrm>
        <a:off x="1464429" y="1628046"/>
        <a:ext cx="7744955" cy="543357"/>
      </dsp:txXfrm>
    </dsp:sp>
    <dsp:sp modelId="{A7CF0401-2D6D-4A58-96FE-95094FD000C6}">
      <dsp:nvSpPr>
        <dsp:cNvPr id="0" name=""/>
        <dsp:cNvSpPr/>
      </dsp:nvSpPr>
      <dsp:spPr>
        <a:xfrm>
          <a:off x="725240" y="1466849"/>
          <a:ext cx="779827" cy="1153527"/>
        </a:xfrm>
        <a:custGeom>
          <a:avLst/>
          <a:gdLst/>
          <a:ahLst/>
          <a:cxnLst/>
          <a:rect l="0" t="0" r="0" b="0"/>
          <a:pathLst>
            <a:path>
              <a:moveTo>
                <a:pt x="0" y="0"/>
              </a:moveTo>
              <a:lnTo>
                <a:pt x="0" y="1153527"/>
              </a:lnTo>
              <a:lnTo>
                <a:pt x="779827" y="1153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8C13FB-1D80-4B4D-BF61-319DD7FF2871}">
      <dsp:nvSpPr>
        <dsp:cNvPr id="0" name=""/>
        <dsp:cNvSpPr/>
      </dsp:nvSpPr>
      <dsp:spPr>
        <a:xfrm>
          <a:off x="1505067" y="2331793"/>
          <a:ext cx="7885518" cy="577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SA" sz="2400" b="1" kern="1200" dirty="0">
              <a:solidFill>
                <a:schemeClr val="tx1"/>
              </a:solidFill>
              <a:effectLst/>
              <a:latin typeface="+mn-lt"/>
              <a:ea typeface="+mn-ea"/>
              <a:cs typeface="+mn-cs"/>
            </a:rPr>
            <a:t>متغيرات ذات علاقة بالمرؤوسين </a:t>
          </a:r>
          <a:r>
            <a:rPr lang="en-US" sz="2400" b="1" kern="1200" dirty="0">
              <a:solidFill>
                <a:schemeClr val="tx1"/>
              </a:solidFill>
              <a:effectLst/>
              <a:latin typeface="+mn-lt"/>
              <a:ea typeface="+mn-ea"/>
              <a:cs typeface="+mn-cs"/>
            </a:rPr>
            <a:t>Subordinates Variables</a:t>
          </a:r>
        </a:p>
      </dsp:txBody>
      <dsp:txXfrm>
        <a:off x="1521972" y="2348698"/>
        <a:ext cx="7851708" cy="543357"/>
      </dsp:txXfrm>
    </dsp:sp>
    <dsp:sp modelId="{9B1C0B2C-3C58-455D-B913-96DB998884CE}">
      <dsp:nvSpPr>
        <dsp:cNvPr id="0" name=""/>
        <dsp:cNvSpPr/>
      </dsp:nvSpPr>
      <dsp:spPr>
        <a:xfrm>
          <a:off x="725240" y="1466849"/>
          <a:ext cx="703233" cy="1875795"/>
        </a:xfrm>
        <a:custGeom>
          <a:avLst/>
          <a:gdLst/>
          <a:ahLst/>
          <a:cxnLst/>
          <a:rect l="0" t="0" r="0" b="0"/>
          <a:pathLst>
            <a:path>
              <a:moveTo>
                <a:pt x="0" y="0"/>
              </a:moveTo>
              <a:lnTo>
                <a:pt x="0" y="1875795"/>
              </a:lnTo>
              <a:lnTo>
                <a:pt x="703233" y="187579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1CBA69-8139-45E3-B916-E1611C9752E9}">
      <dsp:nvSpPr>
        <dsp:cNvPr id="0" name=""/>
        <dsp:cNvSpPr/>
      </dsp:nvSpPr>
      <dsp:spPr>
        <a:xfrm>
          <a:off x="1428473" y="3054061"/>
          <a:ext cx="7840092" cy="577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SA" sz="2400" b="1" kern="1200" dirty="0">
              <a:solidFill>
                <a:schemeClr val="tx1"/>
              </a:solidFill>
              <a:effectLst/>
              <a:latin typeface="+mn-lt"/>
              <a:ea typeface="+mn-ea"/>
              <a:cs typeface="+mn-cs"/>
            </a:rPr>
            <a:t>متغيرات ذات علاقة بالمنظمة </a:t>
          </a:r>
          <a:r>
            <a:rPr lang="en-US" sz="2400" b="1" kern="1200" dirty="0">
              <a:solidFill>
                <a:schemeClr val="tx1"/>
              </a:solidFill>
              <a:effectLst/>
              <a:latin typeface="+mn-lt"/>
              <a:ea typeface="+mn-ea"/>
              <a:cs typeface="+mn-cs"/>
            </a:rPr>
            <a:t>Organization Variables</a:t>
          </a:r>
        </a:p>
      </dsp:txBody>
      <dsp:txXfrm>
        <a:off x="1445378" y="3070966"/>
        <a:ext cx="7806282" cy="543357"/>
      </dsp:txXfrm>
    </dsp:sp>
    <dsp:sp modelId="{E5479F76-9980-4293-817B-37044A85C27F}">
      <dsp:nvSpPr>
        <dsp:cNvPr id="0" name=""/>
        <dsp:cNvSpPr/>
      </dsp:nvSpPr>
      <dsp:spPr>
        <a:xfrm>
          <a:off x="725240" y="1466849"/>
          <a:ext cx="722284" cy="2597255"/>
        </a:xfrm>
        <a:custGeom>
          <a:avLst/>
          <a:gdLst/>
          <a:ahLst/>
          <a:cxnLst/>
          <a:rect l="0" t="0" r="0" b="0"/>
          <a:pathLst>
            <a:path>
              <a:moveTo>
                <a:pt x="0" y="0"/>
              </a:moveTo>
              <a:lnTo>
                <a:pt x="0" y="2597255"/>
              </a:lnTo>
              <a:lnTo>
                <a:pt x="722284" y="25972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BB7941-ACE9-45B0-B9DF-819A1BE16BE0}">
      <dsp:nvSpPr>
        <dsp:cNvPr id="0" name=""/>
        <dsp:cNvSpPr/>
      </dsp:nvSpPr>
      <dsp:spPr>
        <a:xfrm>
          <a:off x="1447524" y="3775521"/>
          <a:ext cx="7828586" cy="577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SA" sz="2400" b="1" kern="1200" dirty="0">
              <a:solidFill>
                <a:schemeClr val="tx1"/>
              </a:solidFill>
              <a:effectLst/>
              <a:latin typeface="+mn-lt"/>
              <a:ea typeface="+mn-ea"/>
              <a:cs typeface="+mn-cs"/>
            </a:rPr>
            <a:t>متغيرات ذات علاقة بالعمل المهمة </a:t>
          </a:r>
          <a:r>
            <a:rPr lang="en-US" sz="2400" b="1" kern="1200" dirty="0">
              <a:solidFill>
                <a:schemeClr val="tx1"/>
              </a:solidFill>
              <a:effectLst/>
              <a:latin typeface="+mn-lt"/>
              <a:ea typeface="+mn-ea"/>
              <a:cs typeface="+mn-cs"/>
            </a:rPr>
            <a:t>Job/Task Variables</a:t>
          </a:r>
        </a:p>
      </dsp:txBody>
      <dsp:txXfrm>
        <a:off x="1464429" y="3792426"/>
        <a:ext cx="7794776" cy="543357"/>
      </dsp:txXfrm>
    </dsp:sp>
    <dsp:sp modelId="{28E983DA-0740-4DE2-80C5-81B2A0C7E70F}">
      <dsp:nvSpPr>
        <dsp:cNvPr id="0" name=""/>
        <dsp:cNvSpPr/>
      </dsp:nvSpPr>
      <dsp:spPr>
        <a:xfrm>
          <a:off x="725240" y="1466849"/>
          <a:ext cx="722284" cy="3318715"/>
        </a:xfrm>
        <a:custGeom>
          <a:avLst/>
          <a:gdLst/>
          <a:ahLst/>
          <a:cxnLst/>
          <a:rect l="0" t="0" r="0" b="0"/>
          <a:pathLst>
            <a:path>
              <a:moveTo>
                <a:pt x="0" y="0"/>
              </a:moveTo>
              <a:lnTo>
                <a:pt x="0" y="3318715"/>
              </a:lnTo>
              <a:lnTo>
                <a:pt x="722284" y="33187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AE181E-901B-4EAC-B164-D327597DF3B0}">
      <dsp:nvSpPr>
        <dsp:cNvPr id="0" name=""/>
        <dsp:cNvSpPr/>
      </dsp:nvSpPr>
      <dsp:spPr>
        <a:xfrm>
          <a:off x="1447524" y="4496981"/>
          <a:ext cx="7940104" cy="5771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1">
            <a:lnSpc>
              <a:spcPct val="90000"/>
            </a:lnSpc>
            <a:spcBef>
              <a:spcPct val="0"/>
            </a:spcBef>
            <a:spcAft>
              <a:spcPct val="35000"/>
            </a:spcAft>
            <a:buNone/>
          </a:pPr>
          <a:r>
            <a:rPr lang="ar-SA" sz="2400" b="1" kern="1200" dirty="0">
              <a:solidFill>
                <a:schemeClr val="tx1"/>
              </a:solidFill>
              <a:effectLst/>
              <a:latin typeface="+mn-lt"/>
              <a:ea typeface="+mn-ea"/>
              <a:cs typeface="+mn-cs"/>
            </a:rPr>
            <a:t>متغيرات ذات علاقة بالبيئة </a:t>
          </a:r>
          <a:r>
            <a:rPr lang="en-US" sz="2400" b="1" kern="1200" dirty="0">
              <a:solidFill>
                <a:schemeClr val="tx1"/>
              </a:solidFill>
              <a:effectLst/>
              <a:latin typeface="+mn-lt"/>
              <a:ea typeface="+mn-ea"/>
              <a:cs typeface="+mn-cs"/>
            </a:rPr>
            <a:t>Environment </a:t>
          </a:r>
          <a:endParaRPr lang="ar-SA" sz="2400" b="0" kern="1200" dirty="0">
            <a:solidFill>
              <a:schemeClr val="tx1"/>
            </a:solidFill>
            <a:effectLst/>
            <a:cs typeface="+mn-cs"/>
          </a:endParaRPr>
        </a:p>
      </dsp:txBody>
      <dsp:txXfrm>
        <a:off x="1464429" y="4513886"/>
        <a:ext cx="7906294" cy="5433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76E008-49C3-4B3F-B1B4-7A83F128D304}">
      <dsp:nvSpPr>
        <dsp:cNvPr id="0" name=""/>
        <dsp:cNvSpPr/>
      </dsp:nvSpPr>
      <dsp:spPr>
        <a:xfrm>
          <a:off x="3884877" y="1441644"/>
          <a:ext cx="2039379" cy="12357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ar-SA" sz="2400" b="1" kern="1200" dirty="0">
              <a:solidFill>
                <a:schemeClr val="tx1"/>
              </a:solidFill>
            </a:rPr>
            <a:t>عناصر النظرية الموقفية</a:t>
          </a:r>
          <a:endParaRPr lang="en-US" sz="2000" kern="1200" dirty="0">
            <a:solidFill>
              <a:schemeClr val="tx1"/>
            </a:solidFill>
          </a:endParaRPr>
        </a:p>
      </dsp:txBody>
      <dsp:txXfrm>
        <a:off x="3945199" y="1501966"/>
        <a:ext cx="1918735" cy="1115066"/>
      </dsp:txXfrm>
    </dsp:sp>
    <dsp:sp modelId="{6BA5AAD8-5434-46C6-8464-FACDF276224D}">
      <dsp:nvSpPr>
        <dsp:cNvPr id="0" name=""/>
        <dsp:cNvSpPr/>
      </dsp:nvSpPr>
      <dsp:spPr>
        <a:xfrm rot="16133683">
          <a:off x="4579809" y="1134785"/>
          <a:ext cx="613832" cy="0"/>
        </a:xfrm>
        <a:custGeom>
          <a:avLst/>
          <a:gdLst/>
          <a:ahLst/>
          <a:cxnLst/>
          <a:rect l="0" t="0" r="0" b="0"/>
          <a:pathLst>
            <a:path>
              <a:moveTo>
                <a:pt x="0" y="0"/>
              </a:moveTo>
              <a:lnTo>
                <a:pt x="61383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6B52DA-BC1C-4D8D-A9B0-C1631C58496B}">
      <dsp:nvSpPr>
        <dsp:cNvPr id="0" name=""/>
        <dsp:cNvSpPr/>
      </dsp:nvSpPr>
      <dsp:spPr>
        <a:xfrm>
          <a:off x="1488784" y="0"/>
          <a:ext cx="6768070" cy="8279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rtl="1">
            <a:lnSpc>
              <a:spcPct val="90000"/>
            </a:lnSpc>
            <a:spcBef>
              <a:spcPct val="0"/>
            </a:spcBef>
            <a:spcAft>
              <a:spcPct val="35000"/>
            </a:spcAft>
            <a:buNone/>
          </a:pPr>
          <a:r>
            <a:rPr lang="ar-SA" sz="2400" kern="1200" dirty="0"/>
            <a:t>القائد من حيث شخصيته وقدراته واتجاهاته وقيمه وحاجاته. </a:t>
          </a:r>
          <a:endParaRPr lang="en-US" sz="2400" kern="1200" dirty="0"/>
        </a:p>
      </dsp:txBody>
      <dsp:txXfrm>
        <a:off x="1529200" y="40416"/>
        <a:ext cx="6687238" cy="747093"/>
      </dsp:txXfrm>
    </dsp:sp>
    <dsp:sp modelId="{3F2C50A2-C047-4B0E-91A2-D88752DF9B02}">
      <dsp:nvSpPr>
        <dsp:cNvPr id="0" name=""/>
        <dsp:cNvSpPr/>
      </dsp:nvSpPr>
      <dsp:spPr>
        <a:xfrm rot="1167152">
          <a:off x="5899051" y="2566685"/>
          <a:ext cx="883086" cy="0"/>
        </a:xfrm>
        <a:custGeom>
          <a:avLst/>
          <a:gdLst/>
          <a:ahLst/>
          <a:cxnLst/>
          <a:rect l="0" t="0" r="0" b="0"/>
          <a:pathLst>
            <a:path>
              <a:moveTo>
                <a:pt x="0" y="0"/>
              </a:moveTo>
              <a:lnTo>
                <a:pt x="88308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8D7997-1A4B-4870-A29E-B96582766C86}">
      <dsp:nvSpPr>
        <dsp:cNvPr id="0" name=""/>
        <dsp:cNvSpPr/>
      </dsp:nvSpPr>
      <dsp:spPr>
        <a:xfrm>
          <a:off x="6756934" y="2496225"/>
          <a:ext cx="3309178" cy="16037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ar-SA" sz="2000" kern="1200" dirty="0"/>
            <a:t>المرؤوسين من حيث شخصياتهم وقدراتهم واتجاهاتهم وقيمهم وحاجاتهم. </a:t>
          </a:r>
          <a:endParaRPr lang="en-US" sz="2000" kern="1200" dirty="0"/>
        </a:p>
      </dsp:txBody>
      <dsp:txXfrm>
        <a:off x="6835223" y="2574514"/>
        <a:ext cx="3152600" cy="1447188"/>
      </dsp:txXfrm>
    </dsp:sp>
    <dsp:sp modelId="{097A46A1-C5AA-4B74-B956-24C317CAF265}">
      <dsp:nvSpPr>
        <dsp:cNvPr id="0" name=""/>
        <dsp:cNvSpPr/>
      </dsp:nvSpPr>
      <dsp:spPr>
        <a:xfrm rot="9474999">
          <a:off x="3608170" y="2527202"/>
          <a:ext cx="287243" cy="0"/>
        </a:xfrm>
        <a:custGeom>
          <a:avLst/>
          <a:gdLst/>
          <a:ahLst/>
          <a:cxnLst/>
          <a:rect l="0" t="0" r="0" b="0"/>
          <a:pathLst>
            <a:path>
              <a:moveTo>
                <a:pt x="0" y="0"/>
              </a:moveTo>
              <a:lnTo>
                <a:pt x="287243"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30AC46-7C2A-420D-A20F-B0D8B53B79B0}">
      <dsp:nvSpPr>
        <dsp:cNvPr id="0" name=""/>
        <dsp:cNvSpPr/>
      </dsp:nvSpPr>
      <dsp:spPr>
        <a:xfrm>
          <a:off x="0" y="2511541"/>
          <a:ext cx="3618706" cy="160749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rtl="1">
            <a:lnSpc>
              <a:spcPct val="90000"/>
            </a:lnSpc>
            <a:spcBef>
              <a:spcPct val="0"/>
            </a:spcBef>
            <a:spcAft>
              <a:spcPct val="35000"/>
            </a:spcAft>
            <a:buNone/>
          </a:pPr>
          <a:r>
            <a:rPr lang="ar-SA" sz="2000" kern="1200" dirty="0"/>
            <a:t>الموقف من حيث سياسة المنظمة، وخصائص الجماعة، وخصائص المتغير العمل المهمة، والظروف الخارجية التي تؤثر فيها. </a:t>
          </a:r>
          <a:endParaRPr lang="en-US" sz="2000" kern="1200" dirty="0"/>
        </a:p>
      </dsp:txBody>
      <dsp:txXfrm>
        <a:off x="78471" y="2590012"/>
        <a:ext cx="3461764" cy="14505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4A0962-E649-4835-B997-EA11A48E33A7}">
      <dsp:nvSpPr>
        <dsp:cNvPr id="0" name=""/>
        <dsp:cNvSpPr/>
      </dsp:nvSpPr>
      <dsp:spPr>
        <a:xfrm>
          <a:off x="882646" y="661"/>
          <a:ext cx="6362706" cy="9028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r-SA" sz="2400" kern="1200" dirty="0">
              <a:solidFill>
                <a:schemeClr val="tx1"/>
              </a:solidFill>
            </a:rPr>
            <a:t>لقد ظهرت مجموعة من النظريات الموقفية والتي تتمثل فيما يلي:</a:t>
          </a:r>
          <a:endParaRPr lang="en-US" sz="2400" kern="1200" dirty="0">
            <a:solidFill>
              <a:schemeClr val="tx1"/>
            </a:solidFill>
          </a:endParaRPr>
        </a:p>
      </dsp:txBody>
      <dsp:txXfrm>
        <a:off x="909091" y="27106"/>
        <a:ext cx="6309816" cy="850000"/>
      </dsp:txXfrm>
    </dsp:sp>
    <dsp:sp modelId="{05666ADF-D4EF-442E-AFF5-FC4836FD914A}">
      <dsp:nvSpPr>
        <dsp:cNvPr id="0" name=""/>
        <dsp:cNvSpPr/>
      </dsp:nvSpPr>
      <dsp:spPr>
        <a:xfrm>
          <a:off x="1518917" y="903552"/>
          <a:ext cx="636270" cy="677167"/>
        </a:xfrm>
        <a:custGeom>
          <a:avLst/>
          <a:gdLst/>
          <a:ahLst/>
          <a:cxnLst/>
          <a:rect l="0" t="0" r="0" b="0"/>
          <a:pathLst>
            <a:path>
              <a:moveTo>
                <a:pt x="0" y="0"/>
              </a:moveTo>
              <a:lnTo>
                <a:pt x="0" y="677167"/>
              </a:lnTo>
              <a:lnTo>
                <a:pt x="636270" y="6771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B6A4AC-393D-4029-9D76-016243B8F5F6}">
      <dsp:nvSpPr>
        <dsp:cNvPr id="0" name=""/>
        <dsp:cNvSpPr/>
      </dsp:nvSpPr>
      <dsp:spPr>
        <a:xfrm>
          <a:off x="2155188" y="1129274"/>
          <a:ext cx="4025274" cy="90289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r-SA" sz="2400" kern="1200" dirty="0">
              <a:solidFill>
                <a:schemeClr val="tx1"/>
              </a:solidFill>
            </a:rPr>
            <a:t>النظرية الظرفية لفيدلر</a:t>
          </a:r>
          <a:endParaRPr lang="en-US" sz="2400" kern="1200" dirty="0">
            <a:solidFill>
              <a:schemeClr val="tx1"/>
            </a:solidFill>
          </a:endParaRPr>
        </a:p>
      </dsp:txBody>
      <dsp:txXfrm>
        <a:off x="2181633" y="1155719"/>
        <a:ext cx="3972384" cy="850000"/>
      </dsp:txXfrm>
    </dsp:sp>
    <dsp:sp modelId="{53DC98C7-D47F-4AF9-A81E-F34A4C6377B0}">
      <dsp:nvSpPr>
        <dsp:cNvPr id="0" name=""/>
        <dsp:cNvSpPr/>
      </dsp:nvSpPr>
      <dsp:spPr>
        <a:xfrm>
          <a:off x="1518917" y="903552"/>
          <a:ext cx="636270" cy="1805781"/>
        </a:xfrm>
        <a:custGeom>
          <a:avLst/>
          <a:gdLst/>
          <a:ahLst/>
          <a:cxnLst/>
          <a:rect l="0" t="0" r="0" b="0"/>
          <a:pathLst>
            <a:path>
              <a:moveTo>
                <a:pt x="0" y="0"/>
              </a:moveTo>
              <a:lnTo>
                <a:pt x="0" y="1805781"/>
              </a:lnTo>
              <a:lnTo>
                <a:pt x="636270" y="18057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BFC0F5-9C14-45B4-B384-9E4FE743AA07}">
      <dsp:nvSpPr>
        <dsp:cNvPr id="0" name=""/>
        <dsp:cNvSpPr/>
      </dsp:nvSpPr>
      <dsp:spPr>
        <a:xfrm>
          <a:off x="2155188" y="2257888"/>
          <a:ext cx="4144643" cy="90289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r-SA" sz="2400" kern="1200" dirty="0">
              <a:solidFill>
                <a:schemeClr val="tx1"/>
              </a:solidFill>
            </a:rPr>
            <a:t>ونظرية المسار- الهدف لهاوس وايفانز</a:t>
          </a:r>
          <a:endParaRPr lang="en-US" sz="2400" kern="1200" dirty="0">
            <a:solidFill>
              <a:schemeClr val="tx1"/>
            </a:solidFill>
          </a:endParaRPr>
        </a:p>
      </dsp:txBody>
      <dsp:txXfrm>
        <a:off x="2181633" y="2284333"/>
        <a:ext cx="4091753" cy="850000"/>
      </dsp:txXfrm>
    </dsp:sp>
    <dsp:sp modelId="{B50C15D1-E4B0-4EA2-AB70-768067DB2B04}">
      <dsp:nvSpPr>
        <dsp:cNvPr id="0" name=""/>
        <dsp:cNvSpPr/>
      </dsp:nvSpPr>
      <dsp:spPr>
        <a:xfrm>
          <a:off x="1518917" y="903552"/>
          <a:ext cx="715826" cy="2867725"/>
        </a:xfrm>
        <a:custGeom>
          <a:avLst/>
          <a:gdLst/>
          <a:ahLst/>
          <a:cxnLst/>
          <a:rect l="0" t="0" r="0" b="0"/>
          <a:pathLst>
            <a:path>
              <a:moveTo>
                <a:pt x="0" y="0"/>
              </a:moveTo>
              <a:lnTo>
                <a:pt x="0" y="2867725"/>
              </a:lnTo>
              <a:lnTo>
                <a:pt x="715826" y="286772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889B47-BD4E-4C6D-ACB8-45AA0ED149D3}">
      <dsp:nvSpPr>
        <dsp:cNvPr id="0" name=""/>
        <dsp:cNvSpPr/>
      </dsp:nvSpPr>
      <dsp:spPr>
        <a:xfrm>
          <a:off x="2234743" y="3319832"/>
          <a:ext cx="4030344" cy="90289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r-SA" sz="2400" kern="1200" dirty="0">
              <a:solidFill>
                <a:schemeClr val="tx1"/>
              </a:solidFill>
            </a:rPr>
            <a:t>نظرية النضج الوظيفي للعاملين لهيرسي وبلانشارد </a:t>
          </a:r>
          <a:endParaRPr lang="en-US" sz="2400" kern="1200" dirty="0">
            <a:solidFill>
              <a:schemeClr val="tx1"/>
            </a:solidFill>
          </a:endParaRPr>
        </a:p>
      </dsp:txBody>
      <dsp:txXfrm>
        <a:off x="2261188" y="3346277"/>
        <a:ext cx="3977454" cy="850000"/>
      </dsp:txXfrm>
    </dsp:sp>
    <dsp:sp modelId="{1ED98254-80BD-4473-B280-7FCDA70120D1}">
      <dsp:nvSpPr>
        <dsp:cNvPr id="0" name=""/>
        <dsp:cNvSpPr/>
      </dsp:nvSpPr>
      <dsp:spPr>
        <a:xfrm>
          <a:off x="1518917" y="903552"/>
          <a:ext cx="636270" cy="4063007"/>
        </a:xfrm>
        <a:custGeom>
          <a:avLst/>
          <a:gdLst/>
          <a:ahLst/>
          <a:cxnLst/>
          <a:rect l="0" t="0" r="0" b="0"/>
          <a:pathLst>
            <a:path>
              <a:moveTo>
                <a:pt x="0" y="0"/>
              </a:moveTo>
              <a:lnTo>
                <a:pt x="0" y="4063007"/>
              </a:lnTo>
              <a:lnTo>
                <a:pt x="636270" y="40630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FCE582-0551-4F7D-97BA-EECA3C4091D7}">
      <dsp:nvSpPr>
        <dsp:cNvPr id="0" name=""/>
        <dsp:cNvSpPr/>
      </dsp:nvSpPr>
      <dsp:spPr>
        <a:xfrm>
          <a:off x="2155188" y="4515114"/>
          <a:ext cx="4049399" cy="90289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r-SA" sz="2400" kern="1200" dirty="0">
              <a:solidFill>
                <a:schemeClr val="tx1"/>
              </a:solidFill>
            </a:rPr>
            <a:t>نظرية الابعاد الثلاثة لريدن. </a:t>
          </a:r>
          <a:endParaRPr lang="en-US" sz="2400" kern="1200" dirty="0">
            <a:solidFill>
              <a:schemeClr val="tx1"/>
            </a:solidFill>
          </a:endParaRPr>
        </a:p>
      </dsp:txBody>
      <dsp:txXfrm>
        <a:off x="2181633" y="4541559"/>
        <a:ext cx="3996509" cy="85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180270-BA82-440A-BBF1-1AD30170666F}">
      <dsp:nvSpPr>
        <dsp:cNvPr id="0" name=""/>
        <dsp:cNvSpPr/>
      </dsp:nvSpPr>
      <dsp:spPr>
        <a:xfrm rot="18000000">
          <a:off x="974" y="2804505"/>
          <a:ext cx="2071687" cy="1346596"/>
        </a:xfrm>
        <a:prstGeom prst="round2Same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SA" sz="2600" kern="1200" dirty="0"/>
            <a:t>النمط المخبر </a:t>
          </a:r>
          <a:r>
            <a:rPr lang="en-US" sz="2600" kern="1200" dirty="0"/>
            <a:t>Telling</a:t>
          </a:r>
        </a:p>
      </dsp:txBody>
      <dsp:txXfrm>
        <a:off x="95173" y="2853806"/>
        <a:ext cx="1940217" cy="1280861"/>
      </dsp:txXfrm>
    </dsp:sp>
    <dsp:sp modelId="{5E74098E-2E9C-45BA-9C35-E2DAABE8DAAF}">
      <dsp:nvSpPr>
        <dsp:cNvPr id="0" name=""/>
        <dsp:cNvSpPr/>
      </dsp:nvSpPr>
      <dsp:spPr>
        <a:xfrm rot="20400000">
          <a:off x="1832628" y="1267564"/>
          <a:ext cx="2071687" cy="1346596"/>
        </a:xfrm>
        <a:prstGeom prst="round2Same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SA" sz="2600" kern="1200"/>
            <a:t>النمط البائع </a:t>
          </a:r>
          <a:r>
            <a:rPr lang="en-US" sz="2600" kern="1200"/>
            <a:t>Selling</a:t>
          </a:r>
          <a:endParaRPr lang="en-US" sz="2600" kern="1200" dirty="0"/>
        </a:p>
      </dsp:txBody>
      <dsp:txXfrm>
        <a:off x="1909604" y="1331317"/>
        <a:ext cx="1940217" cy="1280861"/>
      </dsp:txXfrm>
    </dsp:sp>
    <dsp:sp modelId="{5D263639-1799-4F10-BDEC-32893C286D46}">
      <dsp:nvSpPr>
        <dsp:cNvPr id="0" name=""/>
        <dsp:cNvSpPr/>
      </dsp:nvSpPr>
      <dsp:spPr>
        <a:xfrm rot="1200000">
          <a:off x="4223683" y="1267564"/>
          <a:ext cx="2071687" cy="1346596"/>
        </a:xfrm>
        <a:prstGeom prst="round2Same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SA" sz="2600" kern="1200" dirty="0"/>
            <a:t>النمط المشارك </a:t>
          </a:r>
          <a:r>
            <a:rPr lang="en-US" sz="2600" kern="1200" dirty="0"/>
            <a:t>Participating supporting</a:t>
          </a:r>
        </a:p>
      </dsp:txBody>
      <dsp:txXfrm>
        <a:off x="4278177" y="1331317"/>
        <a:ext cx="1940217" cy="1280861"/>
      </dsp:txXfrm>
    </dsp:sp>
    <dsp:sp modelId="{53F7E641-5366-4A70-9132-6E39A94B5254}">
      <dsp:nvSpPr>
        <dsp:cNvPr id="0" name=""/>
        <dsp:cNvSpPr/>
      </dsp:nvSpPr>
      <dsp:spPr>
        <a:xfrm rot="3600000">
          <a:off x="6055337" y="2804505"/>
          <a:ext cx="2071687" cy="1346596"/>
        </a:xfrm>
        <a:prstGeom prst="round2Same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33020" rIns="99060" bIns="33020" numCol="1" spcCol="1270" anchor="ctr" anchorCtr="0">
          <a:noAutofit/>
        </a:bodyPr>
        <a:lstStyle/>
        <a:p>
          <a:pPr marL="0" lvl="0" indent="0" algn="ctr" defTabSz="1155700">
            <a:lnSpc>
              <a:spcPct val="90000"/>
            </a:lnSpc>
            <a:spcBef>
              <a:spcPct val="0"/>
            </a:spcBef>
            <a:spcAft>
              <a:spcPct val="35000"/>
            </a:spcAft>
            <a:buNone/>
          </a:pPr>
          <a:r>
            <a:rPr lang="ar-SA" sz="2600" kern="1200"/>
            <a:t>النمط المفوض </a:t>
          </a:r>
          <a:r>
            <a:rPr lang="en-US" sz="2600" kern="1200"/>
            <a:t>Delegating</a:t>
          </a:r>
          <a:endParaRPr lang="en-US" sz="2600" kern="1200" dirty="0"/>
        </a:p>
      </dsp:txBody>
      <dsp:txXfrm>
        <a:off x="6092608" y="2853806"/>
        <a:ext cx="1940217" cy="128086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B9CC4A-33FD-4903-B095-EF0D2FA77B4F}">
      <dsp:nvSpPr>
        <dsp:cNvPr id="0" name=""/>
        <dsp:cNvSpPr/>
      </dsp:nvSpPr>
      <dsp:spPr>
        <a:xfrm>
          <a:off x="1476372" y="2948"/>
          <a:ext cx="2872304" cy="9021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ar-SA" sz="2800" kern="1200" dirty="0"/>
            <a:t>الأنماط القيادية الأكثر فاعلية</a:t>
          </a:r>
          <a:endParaRPr lang="en-US" sz="2800" kern="1200" dirty="0"/>
        </a:p>
      </dsp:txBody>
      <dsp:txXfrm>
        <a:off x="1502794" y="29370"/>
        <a:ext cx="2819460" cy="849284"/>
      </dsp:txXfrm>
    </dsp:sp>
    <dsp:sp modelId="{1E199CDA-9064-4A4C-A4B8-0F3CB146F112}">
      <dsp:nvSpPr>
        <dsp:cNvPr id="0" name=""/>
        <dsp:cNvSpPr/>
      </dsp:nvSpPr>
      <dsp:spPr>
        <a:xfrm>
          <a:off x="1763602" y="905076"/>
          <a:ext cx="287230" cy="676596"/>
        </a:xfrm>
        <a:custGeom>
          <a:avLst/>
          <a:gdLst/>
          <a:ahLst/>
          <a:cxnLst/>
          <a:rect l="0" t="0" r="0" b="0"/>
          <a:pathLst>
            <a:path>
              <a:moveTo>
                <a:pt x="0" y="0"/>
              </a:moveTo>
              <a:lnTo>
                <a:pt x="0" y="676596"/>
              </a:lnTo>
              <a:lnTo>
                <a:pt x="287230" y="6765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DF5026-6B6E-4ADE-85C0-46EC0B0C58D7}">
      <dsp:nvSpPr>
        <dsp:cNvPr id="0" name=""/>
        <dsp:cNvSpPr/>
      </dsp:nvSpPr>
      <dsp:spPr>
        <a:xfrm>
          <a:off x="2050833" y="1130609"/>
          <a:ext cx="1443405" cy="9021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kern="1200" dirty="0"/>
            <a:t>التنفيذي</a:t>
          </a:r>
          <a:endParaRPr lang="en-US" sz="2200" kern="1200" dirty="0"/>
        </a:p>
      </dsp:txBody>
      <dsp:txXfrm>
        <a:off x="2077255" y="1157031"/>
        <a:ext cx="1390561" cy="849284"/>
      </dsp:txXfrm>
    </dsp:sp>
    <dsp:sp modelId="{0FB65809-3DD7-4C6F-8F13-5FF247ADFA8B}">
      <dsp:nvSpPr>
        <dsp:cNvPr id="0" name=""/>
        <dsp:cNvSpPr/>
      </dsp:nvSpPr>
      <dsp:spPr>
        <a:xfrm>
          <a:off x="1763602" y="905076"/>
          <a:ext cx="287230" cy="1804256"/>
        </a:xfrm>
        <a:custGeom>
          <a:avLst/>
          <a:gdLst/>
          <a:ahLst/>
          <a:cxnLst/>
          <a:rect l="0" t="0" r="0" b="0"/>
          <a:pathLst>
            <a:path>
              <a:moveTo>
                <a:pt x="0" y="0"/>
              </a:moveTo>
              <a:lnTo>
                <a:pt x="0" y="1804256"/>
              </a:lnTo>
              <a:lnTo>
                <a:pt x="287230" y="18042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2E383B-622B-4B3B-B26E-4B1B2D3842AD}">
      <dsp:nvSpPr>
        <dsp:cNvPr id="0" name=""/>
        <dsp:cNvSpPr/>
      </dsp:nvSpPr>
      <dsp:spPr>
        <a:xfrm>
          <a:off x="2050833" y="2258269"/>
          <a:ext cx="1443405" cy="9021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kern="1200" dirty="0"/>
            <a:t>المطور/المنمي</a:t>
          </a:r>
          <a:endParaRPr lang="en-US" sz="2200" kern="1200" dirty="0"/>
        </a:p>
      </dsp:txBody>
      <dsp:txXfrm>
        <a:off x="2077255" y="2284691"/>
        <a:ext cx="1390561" cy="849284"/>
      </dsp:txXfrm>
    </dsp:sp>
    <dsp:sp modelId="{121205A3-092A-4E7C-A203-2E73EE4B6F6D}">
      <dsp:nvSpPr>
        <dsp:cNvPr id="0" name=""/>
        <dsp:cNvSpPr/>
      </dsp:nvSpPr>
      <dsp:spPr>
        <a:xfrm>
          <a:off x="1763602" y="905076"/>
          <a:ext cx="287230" cy="2931916"/>
        </a:xfrm>
        <a:custGeom>
          <a:avLst/>
          <a:gdLst/>
          <a:ahLst/>
          <a:cxnLst/>
          <a:rect l="0" t="0" r="0" b="0"/>
          <a:pathLst>
            <a:path>
              <a:moveTo>
                <a:pt x="0" y="0"/>
              </a:moveTo>
              <a:lnTo>
                <a:pt x="0" y="2931916"/>
              </a:lnTo>
              <a:lnTo>
                <a:pt x="287230" y="29319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135A8E-C1EC-4A8F-B29D-998509F570FB}">
      <dsp:nvSpPr>
        <dsp:cNvPr id="0" name=""/>
        <dsp:cNvSpPr/>
      </dsp:nvSpPr>
      <dsp:spPr>
        <a:xfrm>
          <a:off x="2050833" y="3385929"/>
          <a:ext cx="1443405" cy="9021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kern="1200"/>
            <a:t>المستبد/ الخير</a:t>
          </a:r>
          <a:endParaRPr lang="en-US" sz="2200" kern="1200"/>
        </a:p>
      </dsp:txBody>
      <dsp:txXfrm>
        <a:off x="2077255" y="3412351"/>
        <a:ext cx="1390561" cy="849284"/>
      </dsp:txXfrm>
    </dsp:sp>
    <dsp:sp modelId="{42574F6F-1A63-4AC9-92CF-411A26EE0249}">
      <dsp:nvSpPr>
        <dsp:cNvPr id="0" name=""/>
        <dsp:cNvSpPr/>
      </dsp:nvSpPr>
      <dsp:spPr>
        <a:xfrm>
          <a:off x="1763602" y="905076"/>
          <a:ext cx="287230" cy="4059577"/>
        </a:xfrm>
        <a:custGeom>
          <a:avLst/>
          <a:gdLst/>
          <a:ahLst/>
          <a:cxnLst/>
          <a:rect l="0" t="0" r="0" b="0"/>
          <a:pathLst>
            <a:path>
              <a:moveTo>
                <a:pt x="0" y="0"/>
              </a:moveTo>
              <a:lnTo>
                <a:pt x="0" y="4059577"/>
              </a:lnTo>
              <a:lnTo>
                <a:pt x="287230" y="40595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CD5BA9-B2B6-481C-8B55-38A95BF03574}">
      <dsp:nvSpPr>
        <dsp:cNvPr id="0" name=""/>
        <dsp:cNvSpPr/>
      </dsp:nvSpPr>
      <dsp:spPr>
        <a:xfrm>
          <a:off x="2050833" y="4513590"/>
          <a:ext cx="1443405" cy="9021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kern="1200" dirty="0"/>
            <a:t>البيروقراطي</a:t>
          </a:r>
          <a:endParaRPr lang="en-US" sz="2200" kern="1200" dirty="0"/>
        </a:p>
      </dsp:txBody>
      <dsp:txXfrm>
        <a:off x="2077255" y="4540012"/>
        <a:ext cx="1390561" cy="849284"/>
      </dsp:txXfrm>
    </dsp:sp>
    <dsp:sp modelId="{840BC0B0-C574-4626-A751-D10CF2761472}">
      <dsp:nvSpPr>
        <dsp:cNvPr id="0" name=""/>
        <dsp:cNvSpPr/>
      </dsp:nvSpPr>
      <dsp:spPr>
        <a:xfrm>
          <a:off x="4799740" y="2948"/>
          <a:ext cx="2769461" cy="90212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ar-SA" sz="2800" kern="1200" dirty="0"/>
            <a:t>الأنماط القيادية الأ</a:t>
          </a:r>
          <a:r>
            <a:rPr lang="ar-JO" sz="2800" kern="1200" dirty="0"/>
            <a:t>قل</a:t>
          </a:r>
          <a:r>
            <a:rPr lang="ar-SA" sz="2800" kern="1200" dirty="0"/>
            <a:t> فاعلية</a:t>
          </a:r>
          <a:endParaRPr lang="en-US" sz="2800" kern="1200" dirty="0"/>
        </a:p>
      </dsp:txBody>
      <dsp:txXfrm>
        <a:off x="4826162" y="29370"/>
        <a:ext cx="2716617" cy="849284"/>
      </dsp:txXfrm>
    </dsp:sp>
    <dsp:sp modelId="{0D0498AC-66DF-4018-AB85-15FE58B9F39A}">
      <dsp:nvSpPr>
        <dsp:cNvPr id="0" name=""/>
        <dsp:cNvSpPr/>
      </dsp:nvSpPr>
      <dsp:spPr>
        <a:xfrm>
          <a:off x="5076687" y="905076"/>
          <a:ext cx="276946" cy="676596"/>
        </a:xfrm>
        <a:custGeom>
          <a:avLst/>
          <a:gdLst/>
          <a:ahLst/>
          <a:cxnLst/>
          <a:rect l="0" t="0" r="0" b="0"/>
          <a:pathLst>
            <a:path>
              <a:moveTo>
                <a:pt x="0" y="0"/>
              </a:moveTo>
              <a:lnTo>
                <a:pt x="0" y="676596"/>
              </a:lnTo>
              <a:lnTo>
                <a:pt x="276946" y="6765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3FE7C7-E9B5-4FA0-BB52-166BAC154175}">
      <dsp:nvSpPr>
        <dsp:cNvPr id="0" name=""/>
        <dsp:cNvSpPr/>
      </dsp:nvSpPr>
      <dsp:spPr>
        <a:xfrm>
          <a:off x="5353633" y="1130609"/>
          <a:ext cx="1443405" cy="9021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kern="1200" dirty="0"/>
            <a:t>التوفيقي/ الموفق</a:t>
          </a:r>
          <a:endParaRPr lang="en-US" sz="2200" kern="1200" dirty="0"/>
        </a:p>
      </dsp:txBody>
      <dsp:txXfrm>
        <a:off x="5380055" y="1157031"/>
        <a:ext cx="1390561" cy="849284"/>
      </dsp:txXfrm>
    </dsp:sp>
    <dsp:sp modelId="{BE516F4F-146F-461D-B98B-AB5B927C6C56}">
      <dsp:nvSpPr>
        <dsp:cNvPr id="0" name=""/>
        <dsp:cNvSpPr/>
      </dsp:nvSpPr>
      <dsp:spPr>
        <a:xfrm>
          <a:off x="5076687" y="905076"/>
          <a:ext cx="276946" cy="1804256"/>
        </a:xfrm>
        <a:custGeom>
          <a:avLst/>
          <a:gdLst/>
          <a:ahLst/>
          <a:cxnLst/>
          <a:rect l="0" t="0" r="0" b="0"/>
          <a:pathLst>
            <a:path>
              <a:moveTo>
                <a:pt x="0" y="0"/>
              </a:moveTo>
              <a:lnTo>
                <a:pt x="0" y="1804256"/>
              </a:lnTo>
              <a:lnTo>
                <a:pt x="276946" y="18042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17DC9C-EBE5-4365-8EED-7B12BAF762E1}">
      <dsp:nvSpPr>
        <dsp:cNvPr id="0" name=""/>
        <dsp:cNvSpPr/>
      </dsp:nvSpPr>
      <dsp:spPr>
        <a:xfrm>
          <a:off x="5353633" y="2258269"/>
          <a:ext cx="1443405" cy="9021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kern="1200" dirty="0"/>
            <a:t>التبشيري/ المجامل</a:t>
          </a:r>
          <a:endParaRPr lang="en-US" sz="2200" kern="1200" dirty="0"/>
        </a:p>
      </dsp:txBody>
      <dsp:txXfrm>
        <a:off x="5380055" y="2284691"/>
        <a:ext cx="1390561" cy="849284"/>
      </dsp:txXfrm>
    </dsp:sp>
    <dsp:sp modelId="{B2669245-271C-4F7D-AA7B-72F3B6E57FEB}">
      <dsp:nvSpPr>
        <dsp:cNvPr id="0" name=""/>
        <dsp:cNvSpPr/>
      </dsp:nvSpPr>
      <dsp:spPr>
        <a:xfrm>
          <a:off x="5076687" y="905076"/>
          <a:ext cx="276946" cy="2931916"/>
        </a:xfrm>
        <a:custGeom>
          <a:avLst/>
          <a:gdLst/>
          <a:ahLst/>
          <a:cxnLst/>
          <a:rect l="0" t="0" r="0" b="0"/>
          <a:pathLst>
            <a:path>
              <a:moveTo>
                <a:pt x="0" y="0"/>
              </a:moveTo>
              <a:lnTo>
                <a:pt x="0" y="2931916"/>
              </a:lnTo>
              <a:lnTo>
                <a:pt x="276946" y="29319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60A2B2-CF04-42E1-B7E6-21BAB6F0E412}">
      <dsp:nvSpPr>
        <dsp:cNvPr id="0" name=""/>
        <dsp:cNvSpPr/>
      </dsp:nvSpPr>
      <dsp:spPr>
        <a:xfrm>
          <a:off x="5353633" y="3385929"/>
          <a:ext cx="1443405" cy="9021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kern="1200" dirty="0"/>
            <a:t>الاستبدادي/ الأتوقراطي</a:t>
          </a:r>
          <a:endParaRPr lang="en-US" sz="2200" kern="1200" dirty="0"/>
        </a:p>
      </dsp:txBody>
      <dsp:txXfrm>
        <a:off x="5380055" y="3412351"/>
        <a:ext cx="1390561" cy="849284"/>
      </dsp:txXfrm>
    </dsp:sp>
    <dsp:sp modelId="{7025EBE8-7498-446E-9B81-6D21A7F1B1BC}">
      <dsp:nvSpPr>
        <dsp:cNvPr id="0" name=""/>
        <dsp:cNvSpPr/>
      </dsp:nvSpPr>
      <dsp:spPr>
        <a:xfrm>
          <a:off x="5076687" y="905076"/>
          <a:ext cx="276946" cy="4059577"/>
        </a:xfrm>
        <a:custGeom>
          <a:avLst/>
          <a:gdLst/>
          <a:ahLst/>
          <a:cxnLst/>
          <a:rect l="0" t="0" r="0" b="0"/>
          <a:pathLst>
            <a:path>
              <a:moveTo>
                <a:pt x="0" y="0"/>
              </a:moveTo>
              <a:lnTo>
                <a:pt x="0" y="4059577"/>
              </a:lnTo>
              <a:lnTo>
                <a:pt x="276946" y="40595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3F4C2B-27CA-45EA-90EC-2790B192362B}">
      <dsp:nvSpPr>
        <dsp:cNvPr id="0" name=""/>
        <dsp:cNvSpPr/>
      </dsp:nvSpPr>
      <dsp:spPr>
        <a:xfrm>
          <a:off x="5353633" y="4513590"/>
          <a:ext cx="1443405" cy="9021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SA" sz="2200" kern="1200" dirty="0"/>
            <a:t>الانهزامي/ الهارب</a:t>
          </a:r>
          <a:endParaRPr lang="en-US" sz="2200" kern="1200" dirty="0"/>
        </a:p>
      </dsp:txBody>
      <dsp:txXfrm>
        <a:off x="5380055" y="4540012"/>
        <a:ext cx="1390561" cy="84928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90077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24279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74761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00870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88582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14491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3396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0449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67135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69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19419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5152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2652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44880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46709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1992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55767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30354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19843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39106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1349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26043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0529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851542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59117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jfif"/></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5.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Alaa</a:t>
            </a:r>
            <a:r>
              <a:rPr lang="en-US" sz="2400" dirty="0">
                <a:solidFill>
                  <a:schemeClr val="bg1"/>
                </a:solidFill>
                <a:latin typeface="Times New Roman" panose="02020603050405020304" pitchFamily="18" charset="0"/>
                <a:cs typeface="Times New Roman" panose="02020603050405020304" pitchFamily="18" charset="0"/>
              </a:rPr>
              <a:t> Tariq </a:t>
            </a:r>
            <a:r>
              <a:rPr lang="en-US" sz="2400" dirty="0" err="1">
                <a:solidFill>
                  <a:schemeClr val="bg1"/>
                </a:solidFill>
                <a:latin typeface="Times New Roman" panose="02020603050405020304" pitchFamily="18" charset="0"/>
                <a:cs typeface="Times New Roman" panose="02020603050405020304" pitchFamily="18" charset="0"/>
              </a:rPr>
              <a:t>Eldmrat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936396" y="4576681"/>
            <a:ext cx="633507"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 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3234599" cy="523220"/>
          </a:xfrm>
          <a:prstGeom prst="rect">
            <a:avLst/>
          </a:prstGeom>
        </p:spPr>
        <p:txBody>
          <a:bodyPr wrap="square">
            <a:spAutoFit/>
          </a:bodyPr>
          <a:lstStyle/>
          <a:p>
            <a:r>
              <a:rPr lang="ar-SA" sz="2800"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نظريات  القيادة التربوية </a:t>
            </a:r>
            <a:endParaRPr lang="ar-JO"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5510208" y="2865974"/>
            <a:ext cx="5929746" cy="1200329"/>
          </a:xfrm>
          <a:prstGeom prst="rect">
            <a:avLst/>
          </a:prstGeom>
          <a:noFill/>
        </p:spPr>
        <p:txBody>
          <a:bodyPr wrap="square" rtlCol="1">
            <a:spAutoFit/>
          </a:bodyPr>
          <a:lstStyle/>
          <a:p>
            <a:pPr algn="ctr" rtl="1"/>
            <a:r>
              <a:rPr lang="ar-SA" sz="2400" b="1" dirty="0"/>
              <a:t>النظريات الموقفية / الظرفية</a:t>
            </a:r>
            <a:endParaRPr lang="en-US" sz="2400" b="1" dirty="0"/>
          </a:p>
          <a:p>
            <a:pPr algn="ctr" rtl="1"/>
            <a:r>
              <a:rPr lang="ar-SA" sz="2400" b="1" dirty="0"/>
              <a:t> </a:t>
            </a:r>
            <a:r>
              <a:rPr lang="en-US" sz="2400" b="1" dirty="0"/>
              <a:t>Situational/Contingency Theories </a:t>
            </a:r>
          </a:p>
          <a:p>
            <a:pPr algn="just" rtl="1"/>
            <a:endParaRPr lang="ar-JO" sz="2400" dirty="0"/>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4076700" y="1085091"/>
            <a:ext cx="7267575" cy="6186309"/>
          </a:xfrm>
          <a:prstGeom prst="rect">
            <a:avLst/>
          </a:prstGeom>
          <a:noFill/>
        </p:spPr>
        <p:txBody>
          <a:bodyPr wrap="square" rtlCol="1">
            <a:spAutoFit/>
          </a:bodyPr>
          <a:lstStyle/>
          <a:p>
            <a:pPr algn="ctr" rtl="1"/>
            <a:r>
              <a:rPr lang="ar-JO" sz="3600" b="1" dirty="0"/>
              <a:t>المحتويات</a:t>
            </a:r>
          </a:p>
          <a:p>
            <a:pPr marL="342900" indent="-342900" algn="r" rtl="1">
              <a:buFont typeface="Wingdings" panose="05000000000000000000" pitchFamily="2" charset="2"/>
              <a:buChar char="v"/>
            </a:pPr>
            <a:r>
              <a:rPr lang="ar-JO" sz="3200" dirty="0"/>
              <a:t>المقدمة</a:t>
            </a:r>
            <a:endParaRPr lang="ar-SA" sz="3200" dirty="0"/>
          </a:p>
          <a:p>
            <a:pPr marL="342900" indent="-342900" algn="r" rtl="1">
              <a:buFont typeface="Wingdings" panose="05000000000000000000" pitchFamily="2" charset="2"/>
              <a:buChar char="v"/>
            </a:pPr>
            <a:r>
              <a:rPr lang="ar-SA" sz="3200" dirty="0"/>
              <a:t>النظرية الموقفية وعناصرها</a:t>
            </a:r>
            <a:endParaRPr lang="ar-JO" sz="3200" dirty="0"/>
          </a:p>
          <a:p>
            <a:pPr marL="285750" indent="-285750" algn="r" rtl="1">
              <a:buFont typeface="Wingdings" panose="05000000000000000000" pitchFamily="2" charset="2"/>
              <a:buChar char="v"/>
            </a:pPr>
            <a:r>
              <a:rPr lang="ar-SA" sz="3200" dirty="0"/>
              <a:t>النظرية الظرفية لفيدلر</a:t>
            </a:r>
            <a:endParaRPr lang="en-US" sz="3200" dirty="0"/>
          </a:p>
          <a:p>
            <a:pPr marL="285750" indent="-285750" algn="r" rtl="1">
              <a:buFont typeface="Wingdings" panose="05000000000000000000" pitchFamily="2" charset="2"/>
              <a:buChar char="v"/>
            </a:pPr>
            <a:r>
              <a:rPr lang="ar-SA" sz="3200" dirty="0"/>
              <a:t> ونظرية المسار- الهدف لهاوس وايفانز</a:t>
            </a:r>
            <a:endParaRPr lang="en-US" sz="3200" dirty="0"/>
          </a:p>
          <a:p>
            <a:pPr marL="285750" indent="-285750" algn="r" rtl="1">
              <a:buFont typeface="Wingdings" panose="05000000000000000000" pitchFamily="2" charset="2"/>
              <a:buChar char="v"/>
            </a:pPr>
            <a:r>
              <a:rPr lang="ar-SA" sz="3200" dirty="0"/>
              <a:t> نظرية النضج الوظيفي للعاملين لهيرسي وبلانشارد </a:t>
            </a:r>
            <a:endParaRPr lang="en-US" sz="3200" dirty="0"/>
          </a:p>
          <a:p>
            <a:pPr marL="285750" indent="-285750" algn="r" rtl="1">
              <a:buFont typeface="Wingdings" panose="05000000000000000000" pitchFamily="2" charset="2"/>
              <a:buChar char="v"/>
            </a:pPr>
            <a:r>
              <a:rPr lang="ar-SA" sz="3200" dirty="0"/>
              <a:t>نظرية الابعاد الثلاثة لريدن. </a:t>
            </a:r>
            <a:endParaRPr lang="en-US" sz="3200" dirty="0"/>
          </a:p>
          <a:p>
            <a:pPr algn="r" rtl="1"/>
            <a:endParaRPr lang="ar-JO" sz="2400" b="1" dirty="0"/>
          </a:p>
          <a:p>
            <a:pPr algn="r" rtl="1"/>
            <a:endParaRPr lang="ar-JO" sz="2400" b="1" dirty="0"/>
          </a:p>
          <a:p>
            <a:pPr algn="r" rtl="1"/>
            <a:endParaRPr lang="ar-JO" sz="2400" b="1" dirty="0"/>
          </a:p>
          <a:p>
            <a:pPr algn="r" rtl="1"/>
            <a:endParaRPr lang="ar-JO" sz="2400" b="1" dirty="0"/>
          </a:p>
          <a:p>
            <a:pPr algn="r" rtl="1"/>
            <a:endParaRPr lang="ar-JO" sz="2400" b="1" dirty="0"/>
          </a:p>
          <a:p>
            <a:pPr algn="just" rtl="1"/>
            <a:endParaRPr lang="ar-JO" sz="2400" dirty="0"/>
          </a:p>
          <a:p>
            <a:pPr algn="just" rtl="1"/>
            <a:endParaRPr lang="ar-JO" sz="2400" dirty="0"/>
          </a:p>
        </p:txBody>
      </p:sp>
      <p:pic>
        <p:nvPicPr>
          <p:cNvPr id="6" name="Picture 5">
            <a:extLst>
              <a:ext uri="{FF2B5EF4-FFF2-40B4-BE49-F238E27FC236}">
                <a16:creationId xmlns:a16="http://schemas.microsoft.com/office/drawing/2014/main" id="{4F1605B7-6BF0-473E-8681-CBE4C49574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4513"/>
            <a:ext cx="4076700" cy="5816453"/>
          </a:xfrm>
          <a:prstGeom prst="rect">
            <a:avLst/>
          </a:prstGeom>
        </p:spPr>
      </p:pic>
    </p:spTree>
    <p:extLst>
      <p:ext uri="{BB962C8B-B14F-4D97-AF65-F5344CB8AC3E}">
        <p14:creationId xmlns:p14="http://schemas.microsoft.com/office/powerpoint/2010/main" val="122222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8635793" y="131361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2" name="TextBox 41">
            <a:extLst>
              <a:ext uri="{FF2B5EF4-FFF2-40B4-BE49-F238E27FC236}">
                <a16:creationId xmlns:a16="http://schemas.microsoft.com/office/drawing/2014/main" id="{AB738525-DD8E-2E85-F385-345FF64341EB}"/>
              </a:ext>
            </a:extLst>
          </p:cNvPr>
          <p:cNvSpPr txBox="1"/>
          <p:nvPr/>
        </p:nvSpPr>
        <p:spPr>
          <a:xfrm>
            <a:off x="8766800" y="193540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8741330" y="1313614"/>
            <a:ext cx="942618"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3</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4100" y="2660073"/>
            <a:ext cx="4476725" cy="3740693"/>
          </a:xfrm>
          <a:prstGeom prst="rect">
            <a:avLst/>
          </a:prstGeom>
        </p:spPr>
      </p:pic>
      <p:sp>
        <p:nvSpPr>
          <p:cNvPr id="3" name="مربع نص 2"/>
          <p:cNvSpPr txBox="1"/>
          <p:nvPr/>
        </p:nvSpPr>
        <p:spPr>
          <a:xfrm>
            <a:off x="171750" y="276012"/>
            <a:ext cx="6935631" cy="5324535"/>
          </a:xfrm>
          <a:prstGeom prst="rect">
            <a:avLst/>
          </a:prstGeom>
          <a:solidFill>
            <a:schemeClr val="bg1"/>
          </a:solidFill>
        </p:spPr>
        <p:txBody>
          <a:bodyPr wrap="square" rtlCol="1">
            <a:spAutoFit/>
          </a:bodyPr>
          <a:lstStyle/>
          <a:p>
            <a:pPr algn="ctr" rtl="1"/>
            <a:r>
              <a:rPr lang="ar-JO" sz="2800" b="1" dirty="0"/>
              <a:t>المقدمة</a:t>
            </a:r>
            <a:endParaRPr lang="en-US" sz="2800" b="1" dirty="0"/>
          </a:p>
          <a:p>
            <a:pPr algn="just" rtl="1"/>
            <a:r>
              <a:rPr lang="ar-SA" sz="2400" dirty="0"/>
              <a:t>أشارت النظريات القيادية السابقة الاثنتين وهما التقليدية والسلوكية إلى أن هناك نظرية واحدة تقدم نمطاً أو أسلوباً قيادياً واحداً يحدد فاعلية القيادة / ونظراً للثغرات الكثيرة، ومواطن الضعف العديدة التي اعترت النظريات القيادية السابقة، ونظراً لأن أياً من هذه النظريات لم تقدم تفسيراً شاملاً ومقنعاً لفاعلية القيادة، وخصوصاً أنها جميعها قد أهملت كثيراً من المتغيرات الموقفية التي يمكن أن تساعد أو تعيق فاعلية القائد وأداءه، فقد بدأ الباحثون وعلماء القيادة في البحث عن تطوير نماذج ونظريات قيادية جديدة، تأخذ في الاعتبار المتغيرات الموقفية لازدياد قناعاتهم بأن فاعلية القيادة هي نتاج تفاعل متغيرات متعددة، ومن هذه المتغيرات ما يتعلق بالقائد نفسه، ومنها ما يتعلق بالمرؤوسين الجماعة، ومنها ما يتعلق بالموقف والبيئة التنظيمية والبيئة الخارجية. ولكن هذه المتغيرات يتفاعل بعضها ببعض باستمرار، لتؤثر في اختيار النمط القيادي الفعال. </a:t>
            </a:r>
            <a:endParaRPr lang="en-US" sz="2400" dirty="0"/>
          </a:p>
        </p:txBody>
      </p:sp>
    </p:spTree>
    <p:extLst>
      <p:ext uri="{BB962C8B-B14F-4D97-AF65-F5344CB8AC3E}">
        <p14:creationId xmlns:p14="http://schemas.microsoft.com/office/powerpoint/2010/main" val="225738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1"/>
            <a:ext cx="2383737" cy="762000"/>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جدول 3"/>
          <p:cNvGraphicFramePr>
            <a:graphicFrameLocks noGrp="1"/>
          </p:cNvGraphicFramePr>
          <p:nvPr>
            <p:extLst>
              <p:ext uri="{D42A27DB-BD31-4B8C-83A1-F6EECF244321}">
                <p14:modId xmlns:p14="http://schemas.microsoft.com/office/powerpoint/2010/main" val="3420040790"/>
              </p:ext>
            </p:extLst>
          </p:nvPr>
        </p:nvGraphicFramePr>
        <p:xfrm>
          <a:off x="481446" y="828006"/>
          <a:ext cx="10979726" cy="5096501"/>
        </p:xfrm>
        <a:graphic>
          <a:graphicData uri="http://schemas.openxmlformats.org/drawingml/2006/table">
            <a:tbl>
              <a:tblPr rtl="1" firstRow="1" firstCol="1" bandRow="1">
                <a:tableStyleId>{5C22544A-7EE6-4342-B048-85BDC9FD1C3A}</a:tableStyleId>
              </a:tblPr>
              <a:tblGrid>
                <a:gridCol w="10979726">
                  <a:extLst>
                    <a:ext uri="{9D8B030D-6E8A-4147-A177-3AD203B41FA5}">
                      <a16:colId xmlns:a16="http://schemas.microsoft.com/office/drawing/2014/main" val="1166055055"/>
                    </a:ext>
                  </a:extLst>
                </a:gridCol>
              </a:tblGrid>
              <a:tr h="5096501">
                <a:tc>
                  <a:txBody>
                    <a:bodyPr/>
                    <a:lstStyle/>
                    <a:p>
                      <a:pPr indent="457200" algn="r" rtl="1"/>
                      <a:endParaRPr lang="ar-SA" sz="2400" b="0" dirty="0">
                        <a:solidFill>
                          <a:schemeClr val="tx1"/>
                        </a:solidFill>
                        <a:effectLst/>
                        <a:cs typeface="+mn-cs"/>
                      </a:endParaRPr>
                    </a:p>
                  </a:txBody>
                  <a:tcPr marL="68580" marR="68580" marT="0" marB="0">
                    <a:solidFill>
                      <a:schemeClr val="bg1"/>
                    </a:solidFill>
                  </a:tcPr>
                </a:tc>
                <a:extLst>
                  <a:ext uri="{0D108BD9-81ED-4DB2-BD59-A6C34878D82A}">
                    <a16:rowId xmlns:a16="http://schemas.microsoft.com/office/drawing/2014/main" val="3350828949"/>
                  </a:ext>
                </a:extLst>
              </a:tr>
            </a:tbl>
          </a:graphicData>
        </a:graphic>
      </p:graphicFrame>
      <p:graphicFrame>
        <p:nvGraphicFramePr>
          <p:cNvPr id="5" name="Diagram 4">
            <a:extLst>
              <a:ext uri="{FF2B5EF4-FFF2-40B4-BE49-F238E27FC236}">
                <a16:creationId xmlns:a16="http://schemas.microsoft.com/office/drawing/2014/main" id="{79D61DC8-683C-4797-B955-D3B4EF7F5E0C}"/>
              </a:ext>
            </a:extLst>
          </p:cNvPr>
          <p:cNvGraphicFramePr/>
          <p:nvPr>
            <p:extLst>
              <p:ext uri="{D42A27DB-BD31-4B8C-83A1-F6EECF244321}">
                <p14:modId xmlns:p14="http://schemas.microsoft.com/office/powerpoint/2010/main" val="3840092558"/>
              </p:ext>
            </p:extLst>
          </p:nvPr>
        </p:nvGraphicFramePr>
        <p:xfrm>
          <a:off x="1867964" y="762001"/>
          <a:ext cx="939058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92"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4375" y="1545191"/>
            <a:ext cx="10507807"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819" y="1728530"/>
            <a:ext cx="9906000" cy="4093428"/>
          </a:xfrm>
          <a:prstGeom prst="rect">
            <a:avLst/>
          </a:prstGeom>
          <a:noFill/>
        </p:spPr>
        <p:txBody>
          <a:bodyPr wrap="square" rtlCol="0">
            <a:spAutoFit/>
          </a:bodyPr>
          <a:lstStyle/>
          <a:p>
            <a:pPr algn="just" rtl="1"/>
            <a:r>
              <a:rPr lang="ar-SA" sz="2400" b="1" dirty="0"/>
              <a:t>متغيرات ذات علاقة بالقائد </a:t>
            </a:r>
            <a:r>
              <a:rPr lang="en-US" sz="2400" b="1" dirty="0"/>
              <a:t>Leader Variables</a:t>
            </a:r>
            <a:r>
              <a:rPr lang="ar-SA" sz="2400" dirty="0"/>
              <a:t> : يختلف القادة في فلسفاتهم، وأهدافهم وقدراتهم وطموحاتهم وقيمهم وميولهم، واتجاهاتهم، ومستويات ثقتهم بالمرؤوسين، وإيمانهم بمشاركة هؤلاء المرؤوسين في عملية صنع القرار واتخاذه. إن هذه المتغيرات، وربما غيرها، تؤثر في اختيار القائد لنمط قيادي معين. </a:t>
            </a:r>
            <a:endParaRPr lang="en-US" sz="2400" dirty="0"/>
          </a:p>
          <a:p>
            <a:pPr algn="just" rtl="1"/>
            <a:r>
              <a:rPr lang="ar-SA" sz="2400" b="1" dirty="0"/>
              <a:t>متغيرات ذات علاقة بالمرؤوسين </a:t>
            </a:r>
            <a:r>
              <a:rPr lang="en-US" sz="2400" b="1" dirty="0"/>
              <a:t>Subordinates Variables</a:t>
            </a:r>
            <a:r>
              <a:rPr lang="ar-SA" sz="2400" b="1" dirty="0"/>
              <a:t> </a:t>
            </a:r>
            <a:r>
              <a:rPr lang="ar-SA" sz="2400" dirty="0"/>
              <a:t>: وعلى الجانب البشري المكمل للقادة، فإن الجماعة التي يعمل معها القائد المرؤوسين تختلف عن غيرها من الجماعات في حجمها، والمستوى الثقافي لأفرادها ومستوى وعيهم، ومدى تعاونهم وتماسكهم، وانسجامهم بعضهم ببعض. كما يختلفون أيضا في قدراتهم وخبراتهم وقيمهم، وميلهم للاستقلالية والاستعداد لتحمل المسؤولية، ومدى تفهمهم والتزامهم بأهداف المنظمة، وما إلى ذلك. وغني عن القول أن هذه المتغيرات تحتم على القائد اختيار نمط قيادي بعينه، ليتلاءم مع خصائص  الجماعة، ومع مدى تقبلها لنمط قيادي معين. </a:t>
            </a:r>
            <a:endParaRPr lang="en-US" sz="2400" dirty="0"/>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865CDE6-85E9-47FC-8ACA-73812030E30A}"/>
              </a:ext>
            </a:extLst>
          </p:cNvPr>
          <p:cNvSpPr/>
          <p:nvPr/>
        </p:nvSpPr>
        <p:spPr>
          <a:xfrm>
            <a:off x="4656247" y="757330"/>
            <a:ext cx="3074881" cy="646331"/>
          </a:xfrm>
          <a:prstGeom prst="rect">
            <a:avLst/>
          </a:prstGeom>
        </p:spPr>
        <p:txBody>
          <a:bodyPr wrap="none">
            <a:spAutoFit/>
          </a:bodyPr>
          <a:lstStyle/>
          <a:p>
            <a:pPr lvl="0"/>
            <a:r>
              <a:rPr lang="ar-SA" sz="3600" b="1" dirty="0">
                <a:solidFill>
                  <a:schemeClr val="bg1"/>
                </a:solidFill>
              </a:rPr>
              <a:t>المتغيرات الموقفية </a:t>
            </a:r>
            <a:endParaRPr lang="en-US" sz="3600" dirty="0">
              <a:solidFill>
                <a:schemeClr val="bg1"/>
              </a:solidFill>
            </a:endParaRP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38324" y="12405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764" y="1385455"/>
            <a:ext cx="11236036" cy="4807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89709" y="1420747"/>
            <a:ext cx="10751127" cy="4247317"/>
          </a:xfrm>
          <a:prstGeom prst="rect">
            <a:avLst/>
          </a:prstGeom>
          <a:noFill/>
        </p:spPr>
        <p:txBody>
          <a:bodyPr wrap="square" rtlCol="0">
            <a:spAutoFit/>
          </a:bodyPr>
          <a:lstStyle/>
          <a:p>
            <a:pPr algn="just" rtl="1"/>
            <a:r>
              <a:rPr lang="ar-SA" dirty="0"/>
              <a:t> </a:t>
            </a:r>
            <a:r>
              <a:rPr lang="ar-SA" sz="2800" dirty="0"/>
              <a:t>متغيرات ذات علاقة بالمنظمة </a:t>
            </a:r>
            <a:r>
              <a:rPr lang="en-US" sz="2800" dirty="0"/>
              <a:t>Organization Variables</a:t>
            </a:r>
            <a:r>
              <a:rPr lang="ar-SA" sz="2800" dirty="0"/>
              <a:t> : تختلف المنظمات في أهدافها، وسياساتها، وحجمها، وعدد منسوبيها وثقافتها التنظيمية، ومناخها التنظيمي، وهيكلها التنظيمي، والتوزيع الجغرافي لوحداتها، وما الى ذلك ومعلوم ان مثل هذه المتغيرات تفرض نفسها لاختيار النمط القيادي الملائم. </a:t>
            </a:r>
            <a:endParaRPr lang="en-US" sz="2800" dirty="0"/>
          </a:p>
          <a:p>
            <a:pPr algn="just" rtl="1"/>
            <a:r>
              <a:rPr lang="ar-SA" sz="2800" dirty="0"/>
              <a:t>متغيرات ذات علاقة بالعمل المهمة </a:t>
            </a:r>
            <a:r>
              <a:rPr lang="en-US" sz="2800" dirty="0"/>
              <a:t>Job/Task Variables</a:t>
            </a:r>
            <a:r>
              <a:rPr lang="ar-SA" sz="2800" dirty="0"/>
              <a:t> : وتشمل هذه العوامل كل من وصف العمل ومستوى المهارات والقدرات التي يتطلبها، ومدى وضوح المهام والأساليب والإجراءات وصعوبة العمل وتعقده، ومدى نمطية العمل وروتينيتة، بالاضافة الى عامل الوقت الذي يحين فيه مباشرة انجاز العمل وفترته الزمنية ان عوامل كهذه تفرض على القائد بلا ادنى شك اختيار الأسلوب القيادي المناسب. </a:t>
            </a:r>
            <a:endParaRPr lang="en-US" sz="2800" dirty="0"/>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620DF76-741B-41C3-82F2-0D37D8B174CC}"/>
              </a:ext>
            </a:extLst>
          </p:cNvPr>
          <p:cNvSpPr/>
          <p:nvPr/>
        </p:nvSpPr>
        <p:spPr>
          <a:xfrm>
            <a:off x="4579341" y="721478"/>
            <a:ext cx="3074881" cy="646331"/>
          </a:xfrm>
          <a:prstGeom prst="rect">
            <a:avLst/>
          </a:prstGeom>
        </p:spPr>
        <p:txBody>
          <a:bodyPr wrap="none">
            <a:spAutoFit/>
          </a:bodyPr>
          <a:lstStyle/>
          <a:p>
            <a:pPr lvl="0"/>
            <a:r>
              <a:rPr lang="ar-SA" sz="3600" b="1" dirty="0">
                <a:solidFill>
                  <a:schemeClr val="bg1"/>
                </a:solidFill>
              </a:rPr>
              <a:t>المتغيرات الموقفية </a:t>
            </a:r>
            <a:endParaRPr lang="en-US" sz="3600" dirty="0">
              <a:solidFill>
                <a:schemeClr val="bg1"/>
              </a:solidFill>
            </a:endParaRPr>
          </a:p>
        </p:txBody>
      </p:sp>
    </p:spTree>
    <p:extLst>
      <p:ext uri="{BB962C8B-B14F-4D97-AF65-F5344CB8AC3E}">
        <p14:creationId xmlns:p14="http://schemas.microsoft.com/office/powerpoint/2010/main" val="231479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1382" y="1322222"/>
            <a:ext cx="10350435"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99310" y="1554711"/>
            <a:ext cx="9628908" cy="4031873"/>
          </a:xfrm>
          <a:prstGeom prst="rect">
            <a:avLst/>
          </a:prstGeom>
          <a:noFill/>
        </p:spPr>
        <p:txBody>
          <a:bodyPr wrap="square" rtlCol="0">
            <a:spAutoFit/>
          </a:bodyPr>
          <a:lstStyle/>
          <a:p>
            <a:pPr algn="just" rtl="1"/>
            <a:r>
              <a:rPr lang="ar-SA" sz="3200" b="1" dirty="0"/>
              <a:t>متغيرات ذات علاقة بالبيئة </a:t>
            </a:r>
            <a:r>
              <a:rPr lang="en-US" sz="3200" dirty="0"/>
              <a:t>Environment Variables</a:t>
            </a:r>
            <a:r>
              <a:rPr lang="ar-SA" sz="3200" dirty="0"/>
              <a:t>: ختلف المنظمات من حيث بيئاتها الخارجية. ولا شك ان المتغيرات السياسية والاقتصادية والاجتماعية والثقافية السائدة في المجتمع، تلزم القائد باختيار نمط قيادي ما دون غيره.</a:t>
            </a:r>
          </a:p>
          <a:p>
            <a:pPr algn="just" rtl="1"/>
            <a:endParaRPr lang="en-US" sz="3200" dirty="0"/>
          </a:p>
          <a:p>
            <a:pPr algn="just" rtl="1"/>
            <a:r>
              <a:rPr lang="ar-SA" sz="3200" dirty="0"/>
              <a:t>على أن هذه المتغيرات الخمس بتفصيلاتها وتفرعاتها المتعددة يتفاعل بعضها ببعض، لتكون النتيجة سلوكا قياديا معينا يلجأ اليه القائد من اجل تحقيق اهداف منظمته بالشكل الذي يعتقد انه الانفع والاجدى. </a:t>
            </a:r>
            <a:endParaRPr lang="en-US" sz="32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B5A5C11-72D6-4A8F-9EC3-C4CB1DCDB88E}"/>
              </a:ext>
            </a:extLst>
          </p:cNvPr>
          <p:cNvSpPr/>
          <p:nvPr/>
        </p:nvSpPr>
        <p:spPr>
          <a:xfrm>
            <a:off x="4558559" y="649488"/>
            <a:ext cx="3074881" cy="646331"/>
          </a:xfrm>
          <a:prstGeom prst="rect">
            <a:avLst/>
          </a:prstGeom>
        </p:spPr>
        <p:txBody>
          <a:bodyPr wrap="none">
            <a:spAutoFit/>
          </a:bodyPr>
          <a:lstStyle/>
          <a:p>
            <a:pPr lvl="0"/>
            <a:r>
              <a:rPr lang="ar-SA" sz="3600" b="1" dirty="0">
                <a:solidFill>
                  <a:schemeClr val="bg1"/>
                </a:solidFill>
              </a:rPr>
              <a:t>المتغيرات الموقفية </a:t>
            </a:r>
            <a:endParaRPr lang="en-US" sz="3600" dirty="0">
              <a:solidFill>
                <a:schemeClr val="bg1"/>
              </a:solidFill>
            </a:endParaRPr>
          </a:p>
        </p:txBody>
      </p:sp>
    </p:spTree>
    <p:extLst>
      <p:ext uri="{BB962C8B-B14F-4D97-AF65-F5344CB8AC3E}">
        <p14:creationId xmlns:p14="http://schemas.microsoft.com/office/powerpoint/2010/main" val="2193411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66725" y="1562518"/>
            <a:ext cx="10915649" cy="46917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6" name="Diagram 5">
            <a:extLst>
              <a:ext uri="{FF2B5EF4-FFF2-40B4-BE49-F238E27FC236}">
                <a16:creationId xmlns:a16="http://schemas.microsoft.com/office/drawing/2014/main" id="{BFF51BD6-5F06-4527-B51C-DEB3A8013B46}"/>
              </a:ext>
            </a:extLst>
          </p:cNvPr>
          <p:cNvGraphicFramePr/>
          <p:nvPr>
            <p:extLst>
              <p:ext uri="{D42A27DB-BD31-4B8C-83A1-F6EECF244321}">
                <p14:modId xmlns:p14="http://schemas.microsoft.com/office/powerpoint/2010/main" val="1471424386"/>
              </p:ext>
            </p:extLst>
          </p:nvPr>
        </p:nvGraphicFramePr>
        <p:xfrm>
          <a:off x="720724" y="1915532"/>
          <a:ext cx="10407650" cy="4119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21449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32202"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9418" y="1448457"/>
            <a:ext cx="6082146" cy="4730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36148" y="1736300"/>
            <a:ext cx="5558325" cy="3539430"/>
          </a:xfrm>
          <a:prstGeom prst="rect">
            <a:avLst/>
          </a:prstGeom>
          <a:noFill/>
        </p:spPr>
        <p:txBody>
          <a:bodyPr wrap="square" rtlCol="0">
            <a:spAutoFit/>
          </a:bodyPr>
          <a:lstStyle/>
          <a:p>
            <a:pPr algn="just" rtl="1"/>
            <a:r>
              <a:rPr lang="ar-SA" dirty="0"/>
              <a:t> </a:t>
            </a:r>
            <a:r>
              <a:rPr lang="ar-SA" sz="2800" dirty="0"/>
              <a:t>وتأسيساً على ما سبق فإن هذه الثلاثية القيادية </a:t>
            </a:r>
            <a:r>
              <a:rPr lang="en-US" sz="2800" dirty="0"/>
              <a:t>Leadership Triangle</a:t>
            </a:r>
            <a:r>
              <a:rPr lang="ar-SA" sz="2800" dirty="0"/>
              <a:t> مجتمعة ومتفاعلة، هي التي تحدد فاعلية القيادة، وإن القائد الذي يكون مؤثراً وفاعلاً في موقف معين لا يعني بالضرورة انه سيكون مؤثرا وفاعلا في موقف آخر. وإن القائد الذي يستطيع قيادة جماعة معينة بفاعلية، قد يفشل في قيادة جماعة أخرى لها خصائص وأهداف مختلفة. </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2F8EA7CF-2406-4298-8DF5-0A60676F08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1" y="1736300"/>
            <a:ext cx="3609974" cy="4159675"/>
          </a:xfrm>
          <a:prstGeom prst="rect">
            <a:avLst/>
          </a:prstGeom>
        </p:spPr>
      </p:pic>
    </p:spTree>
    <p:extLst>
      <p:ext uri="{BB962C8B-B14F-4D97-AF65-F5344CB8AC3E}">
        <p14:creationId xmlns:p14="http://schemas.microsoft.com/office/powerpoint/2010/main" val="463402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639318"/>
            <a:ext cx="10391775" cy="4154984"/>
          </a:xfrm>
          <a:prstGeom prst="rect">
            <a:avLst/>
          </a:prstGeom>
          <a:noFill/>
        </p:spPr>
        <p:txBody>
          <a:bodyPr wrap="square" rtlCol="0">
            <a:spAutoFit/>
          </a:bodyPr>
          <a:lstStyle/>
          <a:p>
            <a:pPr algn="just" rtl="1"/>
            <a:r>
              <a:rPr lang="ar-SA" sz="2400" dirty="0"/>
              <a:t>وتؤكد النظريات الموقفية أهمية العنصر الأول القائد الذي يتعين عليه القيام بدراسة العوامل الموقفية الثلاثة وتشخيصها بدقة، وذلك على النحو التالي: </a:t>
            </a:r>
            <a:endParaRPr lang="en-US" sz="2400" dirty="0"/>
          </a:p>
          <a:p>
            <a:pPr algn="just" rtl="1"/>
            <a:r>
              <a:rPr lang="ar-SA" sz="2400" b="1" dirty="0"/>
              <a:t>القائد </a:t>
            </a:r>
            <a:r>
              <a:rPr lang="en-US" sz="2400" b="1" dirty="0"/>
              <a:t>Leader</a:t>
            </a:r>
            <a:r>
              <a:rPr lang="ar-SA" sz="2400" b="1" dirty="0"/>
              <a:t>:  </a:t>
            </a:r>
            <a:r>
              <a:rPr lang="ar-SA" sz="2400" dirty="0"/>
              <a:t>يعتمد سلوك القائد في أية بيئة تنظيمية على ما يتمتع به هذا القائد من سمات وخصائص، والتي من أهمها: </a:t>
            </a:r>
            <a:endParaRPr lang="en-US" sz="2400" dirty="0"/>
          </a:p>
          <a:p>
            <a:pPr marL="342900" indent="-342900" algn="just" rtl="1">
              <a:buFont typeface="Wingdings" panose="05000000000000000000" pitchFamily="2" charset="2"/>
              <a:buChar char="ü"/>
            </a:pPr>
            <a:r>
              <a:rPr lang="ar-SA" sz="2400" dirty="0"/>
              <a:t>خصائص القائد الشخصية ما مدى ثقة القائد بقدرته على القيادة؟ هل لديه الميل والذكاء والقابليات ليكون قائداً مؤثراً؟</a:t>
            </a:r>
            <a:endParaRPr lang="en-US" sz="2400" dirty="0"/>
          </a:p>
          <a:p>
            <a:pPr marL="342900" indent="-342900" algn="just" rtl="1">
              <a:buFont typeface="Wingdings" panose="05000000000000000000" pitchFamily="2" charset="2"/>
              <a:buChar char="ü"/>
            </a:pPr>
            <a:r>
              <a:rPr lang="ar-SA" sz="2400" dirty="0"/>
              <a:t>حاجات القائد ودوافعه: ويقصد بها الحاجات الخاصة التي تحفز القائد، فإن كانت حاجات القوة والسيطرة؛ فإنه سيميل إلى فرض الرقابة والسيطرة على المرؤوسين، أم ان كانت حاجات الانجاز أم حاجات تحقيق الذات هي الأعلى، فإنه بالتالي سيتعامل مع مرؤوسيه بإيجابية ودعم وعلاقات إنسانية. </a:t>
            </a:r>
            <a:endParaRPr lang="en-US" sz="2400" dirty="0"/>
          </a:p>
          <a:p>
            <a:pPr marL="342900" indent="-342900" algn="just" rtl="1">
              <a:buFont typeface="Wingdings" panose="05000000000000000000" pitchFamily="2" charset="2"/>
              <a:buChar char="ü"/>
            </a:pPr>
            <a:r>
              <a:rPr lang="ar-SA" sz="2400" dirty="0"/>
              <a:t>خبرة القائد السابقة والتعزيز: إن خبرة القائد السابقة تؤثر في سلوكه القيادي، سواء خبر القائد هذه الخبرة مع مرؤوسين آخرين، أم عاشها هو مرؤوساً.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FB6FFC10-B693-4C67-AECF-CF5F04E3C5A7}"/>
              </a:ext>
            </a:extLst>
          </p:cNvPr>
          <p:cNvSpPr/>
          <p:nvPr/>
        </p:nvSpPr>
        <p:spPr>
          <a:xfrm>
            <a:off x="4328048" y="457114"/>
            <a:ext cx="2991525" cy="523220"/>
          </a:xfrm>
          <a:prstGeom prst="rect">
            <a:avLst/>
          </a:prstGeom>
        </p:spPr>
        <p:txBody>
          <a:bodyPr wrap="none">
            <a:spAutoFit/>
          </a:bodyPr>
          <a:lstStyle/>
          <a:p>
            <a:pPr lvl="0"/>
            <a:r>
              <a:rPr lang="ar-SA" sz="2800" b="1" dirty="0">
                <a:solidFill>
                  <a:schemeClr val="bg1"/>
                </a:solidFill>
              </a:rPr>
              <a:t>عناصر النظرية الموقفية</a:t>
            </a:r>
            <a:endParaRPr lang="en-US" sz="2800" dirty="0">
              <a:solidFill>
                <a:schemeClr val="bg1"/>
              </a:solidFill>
            </a:endParaRPr>
          </a:p>
        </p:txBody>
      </p:sp>
    </p:spTree>
    <p:extLst>
      <p:ext uri="{BB962C8B-B14F-4D97-AF65-F5344CB8AC3E}">
        <p14:creationId xmlns:p14="http://schemas.microsoft.com/office/powerpoint/2010/main" val="4126459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19125" y="1308492"/>
            <a:ext cx="11153775" cy="494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5127" y="1519204"/>
            <a:ext cx="10727748" cy="4524315"/>
          </a:xfrm>
          <a:prstGeom prst="rect">
            <a:avLst/>
          </a:prstGeom>
          <a:noFill/>
        </p:spPr>
        <p:txBody>
          <a:bodyPr wrap="square" rtlCol="0">
            <a:spAutoFit/>
          </a:bodyPr>
          <a:lstStyle/>
          <a:p>
            <a:pPr algn="just" rtl="1"/>
            <a:r>
              <a:rPr lang="ar-SA" sz="2400" b="1" dirty="0"/>
              <a:t>الجماعة / المرؤوسون </a:t>
            </a:r>
            <a:r>
              <a:rPr lang="en-US" sz="2400" b="1" dirty="0"/>
              <a:t>Subordinates</a:t>
            </a:r>
            <a:r>
              <a:rPr lang="ar-SA" sz="2400" dirty="0"/>
              <a:t> كما أن للقائد سمات وخصائص تؤثر في سلوكه القيادي، فإن للمرؤوسين ايضا سمات وخصائص تؤثر في مدى استجاباتهم للقائد.</a:t>
            </a:r>
          </a:p>
          <a:p>
            <a:pPr algn="just" rtl="1"/>
            <a:r>
              <a:rPr lang="ar-SA" sz="2400" dirty="0"/>
              <a:t> </a:t>
            </a:r>
            <a:r>
              <a:rPr lang="ar-SA" sz="2400" b="1" dirty="0"/>
              <a:t>ولذا فإن على القائد أن يعي هذه الخصائص الفردية والانماط السلوكية، والتي تشمل: </a:t>
            </a:r>
            <a:endParaRPr lang="en-US" sz="2400" b="1" dirty="0"/>
          </a:p>
          <a:p>
            <a:pPr marL="342900" indent="-342900" algn="just" rtl="1">
              <a:buFont typeface="Wingdings" panose="05000000000000000000" pitchFamily="2" charset="2"/>
              <a:buChar char="ü"/>
            </a:pPr>
            <a:r>
              <a:rPr lang="ar-SA" sz="2400" dirty="0"/>
              <a:t>خصائص المرؤوسين الشخصية من حيث قدراتهم، ومهاراتهم، واتجاهاتهم نحو العمل والمنظمة، ومستوى ثقتهم بأنفسهم. </a:t>
            </a:r>
            <a:endParaRPr lang="en-US" sz="2400" dirty="0"/>
          </a:p>
          <a:p>
            <a:pPr marL="342900" indent="-342900" algn="just" rtl="1">
              <a:buFont typeface="Wingdings" panose="05000000000000000000" pitchFamily="2" charset="2"/>
              <a:buChar char="ü"/>
            </a:pPr>
            <a:r>
              <a:rPr lang="ar-SA" sz="2400" dirty="0"/>
              <a:t>حاجات المرؤوسين ودوافعهم مثلما تحفّز الحاجات والدوافع القادة، فإن مستويات الحاجة لدى المرؤوسين قد تُملي عليهم كيفية رد الفعل لمحاولات تأثير القائد. فإن كانت الحاجات الدنيا (الفسيولوجية والأمن) التي تهيمن على المرؤوسين، فإنهم يكونون مستعدين لتقبل القائد المتوجه نحو المهمة. وإن كانت الحاجات العليا هي المهيمنة عليهم، فإن الأسلوب القيادي الأكثر فاعلية معهم هو الأسلوب المتجه نحو العاملين (العلاقات الإنسانية) غيرة المرؤوسين السابقة والتعزيز.</a:t>
            </a:r>
            <a:endParaRPr lang="en-US" sz="2400" dirty="0"/>
          </a:p>
          <a:p>
            <a:pPr marL="342900" indent="-342900" algn="just" rtl="1">
              <a:buFont typeface="Wingdings" panose="05000000000000000000" pitchFamily="2" charset="2"/>
              <a:buChar char="ü"/>
            </a:pPr>
            <a:r>
              <a:rPr lang="ar-SA" sz="2400" dirty="0"/>
              <a:t> خبرة المرؤوسين السابقة تؤثر في سلوكهم، وتفرض تحديات التكيف اذا ما تغير السلوك القيادي عليهم فإذا كانوا يعملوا في ظل قيادة ديموقراطية، ثم تتغير الى قيادة دكتاتورية فإن تقرلهم لهذا القائد تتغير.</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6CCD468B-768B-4FF6-8CCF-470949C09708}"/>
              </a:ext>
            </a:extLst>
          </p:cNvPr>
          <p:cNvSpPr/>
          <p:nvPr/>
        </p:nvSpPr>
        <p:spPr>
          <a:xfrm>
            <a:off x="4399061" y="383506"/>
            <a:ext cx="3393878" cy="584775"/>
          </a:xfrm>
          <a:prstGeom prst="rect">
            <a:avLst/>
          </a:prstGeom>
        </p:spPr>
        <p:txBody>
          <a:bodyPr wrap="none">
            <a:spAutoFit/>
          </a:bodyPr>
          <a:lstStyle/>
          <a:p>
            <a:pPr lvl="0"/>
            <a:r>
              <a:rPr lang="ar-SA" sz="3200" b="1" dirty="0">
                <a:solidFill>
                  <a:schemeClr val="bg1"/>
                </a:solidFill>
              </a:rPr>
              <a:t>عناصر النظرية الموقفية</a:t>
            </a:r>
            <a:endParaRPr lang="en-US" sz="3200" dirty="0">
              <a:solidFill>
                <a:schemeClr val="bg1"/>
              </a:solidFill>
            </a:endParaRPr>
          </a:p>
        </p:txBody>
      </p:sp>
    </p:spTree>
    <p:extLst>
      <p:ext uri="{BB962C8B-B14F-4D97-AF65-F5344CB8AC3E}">
        <p14:creationId xmlns:p14="http://schemas.microsoft.com/office/powerpoint/2010/main" val="1862274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19125" y="1308492"/>
            <a:ext cx="11153775" cy="494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5127" y="1519204"/>
            <a:ext cx="10727748" cy="3970318"/>
          </a:xfrm>
          <a:prstGeom prst="rect">
            <a:avLst/>
          </a:prstGeom>
          <a:noFill/>
        </p:spPr>
        <p:txBody>
          <a:bodyPr wrap="square" rtlCol="0">
            <a:spAutoFit/>
          </a:bodyPr>
          <a:lstStyle/>
          <a:p>
            <a:pPr algn="just" rtl="1"/>
            <a:r>
              <a:rPr lang="ar-SA" sz="2800" b="1" dirty="0"/>
              <a:t>الموقف </a:t>
            </a:r>
            <a:r>
              <a:rPr lang="en-US" sz="2800" b="1" dirty="0"/>
              <a:t>Situation</a:t>
            </a:r>
            <a:r>
              <a:rPr lang="ar-SA" sz="2800" dirty="0"/>
              <a:t> تؤمن النظرية الموقفية أن الظروف والعوامل الموقفية تؤدي دوراً مهماً في السلوك القيادي ومن أهم هذه العوامل:</a:t>
            </a:r>
            <a:endParaRPr lang="en-US" sz="2800" dirty="0"/>
          </a:p>
          <a:p>
            <a:pPr marL="342900" indent="-342900" algn="just" rtl="1">
              <a:buFont typeface="Wingdings" panose="05000000000000000000" pitchFamily="2" charset="2"/>
              <a:buChar char="Ø"/>
            </a:pPr>
            <a:r>
              <a:rPr lang="ar-SA" sz="2800" dirty="0"/>
              <a:t> قاعدة القوة يختلف القادة من حيث أساس قاعدة القوة لديهم، وما اذا كانت تعتمد على قوة المكافاة أم قوة الاجبار أم قوة القانون أم قوة الخبرة ام قوة سحر الشخصية. ذلك أن غياب بعض قواعد القوة وبخاصة القانونية والمكافأة والإكراه قد يحد من قدرة القائد على التأثير في المرؤوسين.</a:t>
            </a:r>
            <a:endParaRPr lang="en-US" sz="2800" dirty="0"/>
          </a:p>
          <a:p>
            <a:pPr marL="342900" indent="-342900" algn="just" rtl="1">
              <a:buFont typeface="Wingdings" panose="05000000000000000000" pitchFamily="2" charset="2"/>
              <a:buChar char="Ø"/>
            </a:pPr>
            <a:r>
              <a:rPr lang="ar-SA" sz="2800" dirty="0"/>
              <a:t> القواعد والإجراءات تختلف المنظمات في طرق واساليب واجراءات توجيه المرؤوسين. ففي حين يعتمد بعضها على الشرح النظري بلجا بعضها الآخر الى الكتيبات، وإجراءات العمل المقننة التي قد تفرض نمطًا من السلوك القيادي المطلوب.</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6CCD468B-768B-4FF6-8CCF-470949C09708}"/>
              </a:ext>
            </a:extLst>
          </p:cNvPr>
          <p:cNvSpPr/>
          <p:nvPr/>
        </p:nvSpPr>
        <p:spPr>
          <a:xfrm>
            <a:off x="4399061" y="383506"/>
            <a:ext cx="3393878" cy="584775"/>
          </a:xfrm>
          <a:prstGeom prst="rect">
            <a:avLst/>
          </a:prstGeom>
        </p:spPr>
        <p:txBody>
          <a:bodyPr wrap="none">
            <a:spAutoFit/>
          </a:bodyPr>
          <a:lstStyle/>
          <a:p>
            <a:pPr lvl="0"/>
            <a:r>
              <a:rPr lang="ar-SA" sz="3200" b="1" dirty="0">
                <a:solidFill>
                  <a:schemeClr val="bg1"/>
                </a:solidFill>
              </a:rPr>
              <a:t>عناصر النظرية الموقفية</a:t>
            </a:r>
            <a:endParaRPr lang="en-US" sz="3200" dirty="0">
              <a:solidFill>
                <a:schemeClr val="bg1"/>
              </a:solidFill>
            </a:endParaRPr>
          </a:p>
        </p:txBody>
      </p:sp>
    </p:spTree>
    <p:extLst>
      <p:ext uri="{BB962C8B-B14F-4D97-AF65-F5344CB8AC3E}">
        <p14:creationId xmlns:p14="http://schemas.microsoft.com/office/powerpoint/2010/main" val="3265777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01341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37370" y="1553133"/>
            <a:ext cx="9500794" cy="3539430"/>
          </a:xfrm>
          <a:prstGeom prst="rect">
            <a:avLst/>
          </a:prstGeom>
          <a:noFill/>
        </p:spPr>
        <p:txBody>
          <a:bodyPr wrap="square" rtlCol="0">
            <a:spAutoFit/>
          </a:bodyPr>
          <a:lstStyle/>
          <a:p>
            <a:pPr marL="571500" indent="-571500" algn="just" rtl="1">
              <a:buFont typeface="Wingdings" panose="05000000000000000000" pitchFamily="2" charset="2"/>
              <a:buChar char="Ø"/>
            </a:pPr>
            <a:r>
              <a:rPr lang="ar-SA" sz="2800" dirty="0"/>
              <a:t>الاحتراف (</a:t>
            </a:r>
            <a:r>
              <a:rPr lang="en-US" sz="2800" dirty="0"/>
              <a:t>Professionalism</a:t>
            </a:r>
            <a:r>
              <a:rPr lang="ar-SA" sz="2800" dirty="0"/>
              <a:t>) يعتمد المهنيون المدربون تدريباً عالياً أحياناً كاتعلمين مثلا على خلفياتهم التعليمية، أو خبرتهم في توجيه أعمالهم أكثر من اعتمادهم على القائد، الأمر الذي يحد من قابلية القائد في التأثير.</a:t>
            </a:r>
          </a:p>
          <a:p>
            <a:pPr marL="571500" indent="-571500" algn="just" rtl="1">
              <a:buFont typeface="Wingdings" panose="05000000000000000000" pitchFamily="2" charset="2"/>
              <a:buChar char="Ø"/>
            </a:pPr>
            <a:r>
              <a:rPr lang="ar-SA" sz="2800" dirty="0"/>
              <a:t>الوقت إن عامل الوقت يؤثر في اختيار النمط القيادي. فمثلا، إذا تطلب الأمر اتخاذ قرار فوري بسبب ازمة مفاجأة، أو أن هناك مستوى عال من التوتر والضغوط النفسية، فإن إشراك أعضاء آخرين من المجموعة قد يكون صعباً إن لم يكن مستحيلاً. ففي وقت الازمات، لا تكون القيادة الديمقراطية ناجحة أو عملية. </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914D43F8-8F52-47F6-8C46-AE629B410996}"/>
              </a:ext>
            </a:extLst>
          </p:cNvPr>
          <p:cNvSpPr/>
          <p:nvPr/>
        </p:nvSpPr>
        <p:spPr>
          <a:xfrm>
            <a:off x="4399061" y="383506"/>
            <a:ext cx="3393878" cy="584775"/>
          </a:xfrm>
          <a:prstGeom prst="rect">
            <a:avLst/>
          </a:prstGeom>
        </p:spPr>
        <p:txBody>
          <a:bodyPr wrap="none">
            <a:spAutoFit/>
          </a:bodyPr>
          <a:lstStyle/>
          <a:p>
            <a:pPr lvl="0"/>
            <a:r>
              <a:rPr lang="ar-SA" sz="3200" b="1" dirty="0">
                <a:solidFill>
                  <a:schemeClr val="bg1"/>
                </a:solidFill>
              </a:rPr>
              <a:t>عناصر النظرية الموقفية</a:t>
            </a:r>
            <a:endParaRPr lang="en-US" sz="3200" dirty="0">
              <a:solidFill>
                <a:schemeClr val="bg1"/>
              </a:solidFill>
            </a:endParaRPr>
          </a:p>
        </p:txBody>
      </p:sp>
    </p:spTree>
    <p:extLst>
      <p:ext uri="{BB962C8B-B14F-4D97-AF65-F5344CB8AC3E}">
        <p14:creationId xmlns:p14="http://schemas.microsoft.com/office/powerpoint/2010/main" val="602656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Diagram 10">
            <a:extLst>
              <a:ext uri="{FF2B5EF4-FFF2-40B4-BE49-F238E27FC236}">
                <a16:creationId xmlns:a16="http://schemas.microsoft.com/office/drawing/2014/main" id="{9CE0D142-A873-4CFC-8ED3-C0447F753636}"/>
              </a:ext>
            </a:extLst>
          </p:cNvPr>
          <p:cNvGraphicFramePr/>
          <p:nvPr>
            <p:extLst>
              <p:ext uri="{D42A27DB-BD31-4B8C-83A1-F6EECF244321}">
                <p14:modId xmlns:p14="http://schemas.microsoft.com/office/powerpoint/2010/main" val="3275002545"/>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7977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819" y="1391453"/>
            <a:ext cx="10460182" cy="3970318"/>
          </a:xfrm>
          <a:prstGeom prst="rect">
            <a:avLst/>
          </a:prstGeom>
          <a:noFill/>
        </p:spPr>
        <p:txBody>
          <a:bodyPr wrap="square" rtlCol="0">
            <a:spAutoFit/>
          </a:bodyPr>
          <a:lstStyle/>
          <a:p>
            <a:pPr algn="ctr" rtl="1"/>
            <a:r>
              <a:rPr lang="ar-SA" sz="2800" b="1" dirty="0"/>
              <a:t>النظرية الظرفية لفيدلر </a:t>
            </a:r>
            <a:r>
              <a:rPr lang="en-US" sz="2800" b="1" dirty="0"/>
              <a:t>Fiedler's Contingency Theory </a:t>
            </a:r>
          </a:p>
          <a:p>
            <a:pPr algn="just" rtl="1"/>
            <a:r>
              <a:rPr lang="ar-SA" sz="2800" dirty="0"/>
              <a:t>ربما كان فريدريك فیدلر </a:t>
            </a:r>
            <a:r>
              <a:rPr lang="en-US" sz="2800" dirty="0"/>
              <a:t>Frederick Fiedler</a:t>
            </a:r>
            <a:r>
              <a:rPr lang="ar-SA" sz="2800" dirty="0"/>
              <a:t> من جامعة الينوي في الولايات المتحدة الأمريكية رائد مدرسة النظريات الموقفية في القيادة، وأول من حاول إدخال متغيرات الموقف في إطار نظري، يفترض وجود تفاعل بين هذه المتغيرات وخصائص القائد، وقد طور النظرية الظرفية التي عرفت لاحقاً باسمه </a:t>
            </a:r>
            <a:r>
              <a:rPr lang="en-US" sz="2800" dirty="0"/>
              <a:t>Fiedler's Contingency Theory</a:t>
            </a:r>
            <a:r>
              <a:rPr lang="ar-SA" sz="2800" dirty="0"/>
              <a:t>. </a:t>
            </a:r>
            <a:endParaRPr lang="en-US" sz="2800" dirty="0"/>
          </a:p>
          <a:p>
            <a:pPr algn="just" rtl="1"/>
            <a:r>
              <a:rPr lang="ar-SA" sz="2800" dirty="0"/>
              <a:t>وقد تبنى فيدلر نمطي بعدي القيادة الذين استخدما في دراسات جامعتي ميتشيغان وأوهايو وهما: </a:t>
            </a:r>
            <a:endParaRPr lang="en-US" sz="2800" dirty="0"/>
          </a:p>
          <a:p>
            <a:pPr marL="514350" lvl="0" indent="-514350" algn="just" rtl="1">
              <a:buFont typeface="+mj-lt"/>
              <a:buAutoNum type="arabicPeriod"/>
            </a:pPr>
            <a:r>
              <a:rPr lang="ar-SA" sz="2800" dirty="0"/>
              <a:t>نمط القيادة الذي يهتم بالعاملين والعلاقات الإنسانية (مشارك).</a:t>
            </a:r>
            <a:endParaRPr lang="en-US" sz="2800" dirty="0"/>
          </a:p>
          <a:p>
            <a:pPr marL="514350" lvl="0" indent="-514350" algn="just" rtl="1">
              <a:buFont typeface="+mj-lt"/>
              <a:buAutoNum type="arabicPeriod"/>
            </a:pPr>
            <a:r>
              <a:rPr lang="en-US" sz="2800" dirty="0"/>
              <a:t> </a:t>
            </a:r>
            <a:r>
              <a:rPr lang="ar-SA" sz="2800" dirty="0"/>
              <a:t> نمط القيادة الذي يهتم بالإنتاج والعمل (موجه).</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5521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22218" y="1980839"/>
            <a:ext cx="10356273" cy="3046988"/>
          </a:xfrm>
          <a:prstGeom prst="rect">
            <a:avLst/>
          </a:prstGeom>
          <a:noFill/>
        </p:spPr>
        <p:txBody>
          <a:bodyPr wrap="square" rtlCol="0">
            <a:spAutoFit/>
          </a:bodyPr>
          <a:lstStyle/>
          <a:p>
            <a:pPr algn="just" rtl="1"/>
            <a:r>
              <a:rPr lang="ar-SA" sz="2800" dirty="0"/>
              <a:t>أما المتغيرات الموقفية التي حددها فيدلر فهي ثلاثة:</a:t>
            </a:r>
            <a:endParaRPr lang="en-US" sz="2800" dirty="0"/>
          </a:p>
          <a:p>
            <a:pPr marL="514350" indent="-514350" algn="just" rtl="1">
              <a:buFont typeface="+mj-lt"/>
              <a:buAutoNum type="arabicPeriod"/>
            </a:pPr>
            <a:r>
              <a:rPr lang="ar-SA" sz="2800" dirty="0"/>
              <a:t> طبيعة العلاقة الموقفية بين القائد وأفراد الجماعة التي يشرف عليها (مدى ثقة المرؤوسين بالرئيس وولائهم له). </a:t>
            </a:r>
            <a:endParaRPr lang="en-US" sz="2800" dirty="0"/>
          </a:p>
          <a:p>
            <a:pPr marL="514350" indent="-514350" algn="just" rtl="1">
              <a:buFont typeface="+mj-lt"/>
              <a:buAutoNum type="arabicPeriod"/>
            </a:pPr>
            <a:r>
              <a:rPr lang="ar-SA" sz="2800" dirty="0"/>
              <a:t> مدى السلطة والقوة التي تمنحهما الوظيفة للقائد. </a:t>
            </a:r>
            <a:endParaRPr lang="en-US" sz="2800" dirty="0"/>
          </a:p>
          <a:p>
            <a:pPr marL="514350" indent="-514350" algn="just" rtl="1">
              <a:buFont typeface="+mj-lt"/>
              <a:buAutoNum type="arabicPeriod"/>
            </a:pPr>
            <a:r>
              <a:rPr lang="ar-SA" sz="2800" dirty="0"/>
              <a:t> درجة تصميم العمل، الذي يقوم به المرؤوسون، ووضوحه وتكراره وقام فيدلر بإجراء الدراسات التي توضح علاقة أسلوب القيادة بمحصلة تفاعل المتغيرات الموقفية الثلاثة. </a:t>
            </a:r>
            <a:endParaRPr lang="en-US" sz="2800" dirty="0"/>
          </a:p>
          <a:p>
            <a:pPr algn="ctr"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2583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4157836-DB83-41E4-956D-A15CCCBA447F}"/>
              </a:ext>
            </a:extLst>
          </p:cNvPr>
          <p:cNvGrpSpPr/>
          <p:nvPr/>
        </p:nvGrpSpPr>
        <p:grpSpPr>
          <a:xfrm>
            <a:off x="0" y="4233002"/>
            <a:ext cx="4105074" cy="1498990"/>
            <a:chOff x="4137226" y="4377856"/>
            <a:chExt cx="3565005" cy="1301781"/>
          </a:xfrm>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353046" y="3216739"/>
            <a:ext cx="3038262" cy="1109437"/>
            <a:chOff x="4137226" y="4377856"/>
            <a:chExt cx="3565005" cy="1301781"/>
          </a:xfrm>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764162" y="2394245"/>
            <a:ext cx="2394806" cy="874475"/>
            <a:chOff x="4137226" y="4377856"/>
            <a:chExt cx="3565005" cy="1301781"/>
          </a:xfrm>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pic>
        <p:nvPicPr>
          <p:cNvPr id="50"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2"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4678099" y="1856154"/>
            <a:ext cx="6705608" cy="3046988"/>
          </a:xfrm>
          <a:prstGeom prst="rect">
            <a:avLst/>
          </a:prstGeom>
        </p:spPr>
        <p:txBody>
          <a:bodyPr wrap="square">
            <a:spAutoFit/>
          </a:bodyPr>
          <a:lstStyle/>
          <a:p>
            <a:pPr algn="r" rtl="1"/>
            <a:r>
              <a:rPr lang="ar-SA" sz="2400" dirty="0">
                <a:solidFill>
                  <a:schemeClr val="bg1"/>
                </a:solidFill>
              </a:rPr>
              <a:t>يرى فيدلر أن أسلوب القائد المناسب يختلف باختلاف الظروف، ففي الظروف المفضلة يكون الأسلوب الموجه الذي يهتم بالعمل والإنتاج الأكثر فاعلية وكفاية، وكذلك في الظروف غير المفضلة إطلاقاً يعتبر القائد الموجه الأكثر</a:t>
            </a:r>
            <a:endParaRPr lang="en-US" sz="2400" dirty="0">
              <a:solidFill>
                <a:schemeClr val="bg1"/>
              </a:solidFill>
            </a:endParaRPr>
          </a:p>
          <a:p>
            <a:pPr algn="r" rtl="1"/>
            <a:r>
              <a:rPr lang="ar-SA" sz="2400" dirty="0">
                <a:solidFill>
                  <a:schemeClr val="bg1"/>
                </a:solidFill>
              </a:rPr>
              <a:t>فاعلية.</a:t>
            </a:r>
            <a:endParaRPr lang="en-US" sz="2400" dirty="0">
              <a:solidFill>
                <a:schemeClr val="bg1"/>
              </a:solidFill>
            </a:endParaRPr>
          </a:p>
          <a:p>
            <a:pPr algn="r"/>
            <a:r>
              <a:rPr lang="ar-SA" sz="2400" dirty="0">
                <a:solidFill>
                  <a:schemeClr val="bg1"/>
                </a:solidFill>
              </a:rPr>
              <a:t> أما في الظروف غير المفضلة إطلاقاً يعتبر القائد الموجه الأكثر فاعلية أما في الظروف المفضلة العادية المتوسطة فيعتبر القائد الذي يهتم بالعلاقات الإنسانية هو الأفضل. </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28268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927285" y="5922699"/>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706240" y="4550882"/>
            <a:ext cx="2856110"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1368996" y="2011828"/>
            <a:ext cx="1731496" cy="2111979"/>
            <a:chOff x="7549436" y="-3035119"/>
            <a:chExt cx="1474296" cy="1798262"/>
          </a:xfrm>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1"/>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7A7D">
                    <a:lumMod val="60000"/>
                    <a:lumOff val="40000"/>
                  </a:srgbClr>
                </a:solidFill>
                <a:effectLst/>
                <a:uLnTx/>
                <a:uFillTx/>
                <a:latin typeface="Calibri" panose="020F0502020204030204"/>
                <a:ea typeface="+mn-ea"/>
                <a:cs typeface="+mn-cs"/>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5"/>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3886531" y="1317122"/>
            <a:ext cx="8040122" cy="4919488"/>
          </a:xfrm>
          <a:prstGeom prst="rect">
            <a:avLst/>
          </a:prstGeom>
          <a:solidFill>
            <a:schemeClr val="bg1"/>
          </a:solidFill>
        </p:spPr>
        <p:txBody>
          <a:bodyPr wrap="square">
            <a:spAutoFit/>
          </a:bodyPr>
          <a:lstStyle/>
          <a:p>
            <a:pPr algn="just" rtl="1">
              <a:lnSpc>
                <a:spcPct val="107000"/>
              </a:lnSpc>
              <a:spcAft>
                <a:spcPts val="0"/>
              </a:spcAft>
            </a:pPr>
            <a:endParaRPr lang="en-US" sz="2400" dirty="0">
              <a:latin typeface="Calibri" panose="020F0502020204030204" pitchFamily="34" charset="0"/>
              <a:ea typeface="Times New Roman" panose="02020603050405020304" pitchFamily="18" charset="0"/>
              <a:cs typeface="Simplified Arabic" panose="02020603050405020304" pitchFamily="18" charset="-78"/>
            </a:endParaRPr>
          </a:p>
          <a:p>
            <a:pPr algn="r" rtl="1"/>
            <a:r>
              <a:rPr lang="ar-SA" sz="2400" dirty="0"/>
              <a:t>لقد اكتشف فيدلر أن ملاءمة نمط القيادة لتحقيق أعلى إنتاجية يتوقف على مدى يسر وسهولة ظروف عمل الجماعة، وذلك على النحو التالي: </a:t>
            </a:r>
            <a:endParaRPr lang="en-US" sz="2400" dirty="0"/>
          </a:p>
          <a:p>
            <a:pPr marL="342900" indent="-342900" algn="just" rtl="1">
              <a:buFont typeface="Wingdings" panose="05000000000000000000" pitchFamily="2" charset="2"/>
              <a:buChar char="v"/>
            </a:pPr>
            <a:r>
              <a:rPr lang="ar-SA" sz="2400" dirty="0"/>
              <a:t>في الظروف المفضلة أو غير المفضلة للقائد (علاقة القائد بالمرؤوسين، وتصميم العمل، وقوة أو مركز القائد جميعها عالية جداً أو منخفضة جداً) يكون الأسلوب الأنسب هو الأسلوب الذي يهتم بالعمل. ويعزى سبب ذلك إلى أن المرؤوسين يكونون على استعداد للعمل تحت إشراف قيادة القائد الموجه في حالة الظروف المفضلة. </a:t>
            </a:r>
            <a:endParaRPr lang="en-US" sz="2400" dirty="0"/>
          </a:p>
          <a:p>
            <a:pPr marL="342900" indent="-342900" algn="just" rtl="1">
              <a:buFont typeface="Wingdings" panose="05000000000000000000" pitchFamily="2" charset="2"/>
              <a:buChar char="v"/>
            </a:pPr>
            <a:r>
              <a:rPr lang="ar-SA" sz="2400" dirty="0"/>
              <a:t> وفي حالة الظروف غير المفضلة، يستلزم الأمر التوجيه الدقيق وتدخل القائد، وبخلاف ذلك سينشأ الإرباك والفوضى في العمل. </a:t>
            </a:r>
            <a:endParaRPr lang="en-US" sz="2400" dirty="0"/>
          </a:p>
          <a:p>
            <a:pPr marL="342900" indent="-342900" algn="just" rtl="1">
              <a:buFont typeface="Wingdings" panose="05000000000000000000" pitchFamily="2" charset="2"/>
              <a:buChar char="v"/>
            </a:pPr>
            <a:r>
              <a:rPr lang="ar-SA" sz="2400" dirty="0"/>
              <a:t>أما بالنسبة للظروف المتوسطة، أي العادية وحيث أن هذه المتغيرات مختلطة العمل ليس واضحاً، والعلاقة سيئة، والقوة (ضعيفة فالأسلوب الأنسب هو الذي يهتم بالعلاقات الإنسانية، ومنح الأفراد فرصة المشاركة في اتخاذ القرارات</a:t>
            </a:r>
            <a:r>
              <a:rPr lang="ar-SA" dirty="0"/>
              <a:t>. </a:t>
            </a:r>
            <a:endParaRPr lang="en-US" dirty="0"/>
          </a:p>
        </p:txBody>
      </p:sp>
    </p:spTree>
    <p:extLst>
      <p:ext uri="{BB962C8B-B14F-4D97-AF65-F5344CB8AC3E}">
        <p14:creationId xmlns:p14="http://schemas.microsoft.com/office/powerpoint/2010/main" val="4013496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ستطيل 3"/>
          <p:cNvSpPr/>
          <p:nvPr/>
        </p:nvSpPr>
        <p:spPr>
          <a:xfrm>
            <a:off x="3427631" y="432546"/>
            <a:ext cx="4690708" cy="523220"/>
          </a:xfrm>
          <a:prstGeom prst="rect">
            <a:avLst/>
          </a:prstGeom>
        </p:spPr>
        <p:txBody>
          <a:bodyPr wrap="none">
            <a:spAutoFit/>
          </a:bodyPr>
          <a:lstStyle/>
          <a:p>
            <a:pPr lvl="0" rtl="1"/>
            <a:r>
              <a:rPr lang="ar-SA" sz="2800" dirty="0">
                <a:solidFill>
                  <a:schemeClr val="bg1"/>
                </a:solidFill>
              </a:rPr>
              <a:t> </a:t>
            </a:r>
            <a:r>
              <a:rPr lang="ar-SA" sz="2800" b="1" dirty="0">
                <a:solidFill>
                  <a:schemeClr val="bg1"/>
                </a:solidFill>
              </a:rPr>
              <a:t>نظرية المسار - الهدف لهاوس وإيفانز</a:t>
            </a:r>
            <a:endParaRPr lang="en-US" sz="2800" b="1" dirty="0">
              <a:solidFill>
                <a:schemeClr val="bg1"/>
              </a:solidFill>
            </a:endParaRPr>
          </a:p>
        </p:txBody>
      </p:sp>
      <p:sp>
        <p:nvSpPr>
          <p:cNvPr id="7" name="مستطيل 6"/>
          <p:cNvSpPr/>
          <p:nvPr/>
        </p:nvSpPr>
        <p:spPr>
          <a:xfrm>
            <a:off x="777022" y="1396902"/>
            <a:ext cx="10795853" cy="4832092"/>
          </a:xfrm>
          <a:prstGeom prst="rect">
            <a:avLst/>
          </a:prstGeom>
          <a:solidFill>
            <a:schemeClr val="bg1"/>
          </a:solidFill>
        </p:spPr>
        <p:txBody>
          <a:bodyPr wrap="square">
            <a:spAutoFit/>
          </a:bodyPr>
          <a:lstStyle/>
          <a:p>
            <a:pPr algn="just" rtl="1"/>
            <a:r>
              <a:rPr lang="ar-SA" sz="2800" b="1" dirty="0"/>
              <a:t>نظرية المسار - الهدف لهاوس وإيفانز </a:t>
            </a:r>
            <a:r>
              <a:rPr lang="en-US" sz="2800" b="1" dirty="0"/>
              <a:t>Path-Goal Leadership Theory</a:t>
            </a:r>
            <a:r>
              <a:rPr lang="ar-SA" sz="2800" b="1" dirty="0"/>
              <a:t>:</a:t>
            </a:r>
            <a:endParaRPr lang="en-US" sz="2800" b="1" dirty="0"/>
          </a:p>
          <a:p>
            <a:pPr algn="just" rtl="1"/>
            <a:r>
              <a:rPr lang="ar-SA" sz="2800" dirty="0"/>
              <a:t> أفاد الباحثان روبرت هاوس </a:t>
            </a:r>
            <a:r>
              <a:rPr lang="en-US" sz="2800" dirty="0"/>
              <a:t>Robert House</a:t>
            </a:r>
            <a:r>
              <a:rPr lang="ar-SA" sz="2800" dirty="0"/>
              <a:t> ومارتن إيفانز </a:t>
            </a:r>
            <a:r>
              <a:rPr lang="en-US" sz="2800" dirty="0"/>
              <a:t>Martin Evans</a:t>
            </a:r>
            <a:r>
              <a:rPr lang="ar-SA" sz="2800" dirty="0"/>
              <a:t>، من نظرية التوقع للدافعية لصاحبها فكتور فروم </a:t>
            </a:r>
            <a:r>
              <a:rPr lang="en-US" sz="2800" dirty="0"/>
              <a:t>Vroom</a:t>
            </a:r>
            <a:r>
              <a:rPr lang="ar-SA" sz="2800" dirty="0"/>
              <a:t>، وطورا نظرية المسار </a:t>
            </a:r>
            <a:r>
              <a:rPr lang="en-US" sz="2800" dirty="0"/>
              <a:t>Path</a:t>
            </a:r>
            <a:r>
              <a:rPr lang="ar-SA" sz="2800" dirty="0"/>
              <a:t> - الهدف </a:t>
            </a:r>
            <a:r>
              <a:rPr lang="en-US" sz="2800" dirty="0"/>
              <a:t>Goal </a:t>
            </a:r>
            <a:r>
              <a:rPr lang="ar-SA" sz="2800" dirty="0"/>
              <a:t>.</a:t>
            </a:r>
            <a:endParaRPr lang="en-US" sz="2800" dirty="0"/>
          </a:p>
          <a:p>
            <a:pPr algn="just" rtl="1"/>
            <a:r>
              <a:rPr lang="ar-SA" sz="2800" dirty="0"/>
              <a:t>طور فروم (1964,</a:t>
            </a:r>
            <a:r>
              <a:rPr lang="en-US" sz="2800" dirty="0"/>
              <a:t>Vroom</a:t>
            </a:r>
            <a:r>
              <a:rPr lang="ar-SA" sz="2800" dirty="0"/>
              <a:t>) نظرية التوقع مستنداً الى افتراض مبني على أن الناس يختارون السلوك المستند إلى توقعاتهم عن النتائج وعليه فإن المفهوم الأساس لنظرية التوقع إن دافعية الفرد تعتمد على ما يتوقعه مكافآت يحصل عليها نتيجة لجهوده. وبعبارة أخرى، فإن الرغبة أو الميل للعمل بطريقة معينة يعتمد على قوة التوقع بأن ذلك العمل سيتبعه نتائج معينة، كما يعتمد أيضا على رغبة الفرد في تلك النتائج.</a:t>
            </a:r>
            <a:endParaRPr lang="en-US" sz="2800" dirty="0"/>
          </a:p>
          <a:p>
            <a:pPr algn="just" rtl="1"/>
            <a:r>
              <a:rPr lang="ar-SA" sz="2800" dirty="0"/>
              <a:t> وعليه فإن الجهد الذي يبذله الفرد في إنجاز مهمة معينة هو وظيفة القيمة التي يضعها على المكافآت الممكنة (الأفضلية أو التكافؤ) من جهة، وعلى احتمالية نجاح الجهد المبذول اي التوقع بأن الجهد المبذول سيؤدي الى مكافآت مرغوبة من جهة أخرى. </a:t>
            </a:r>
            <a:endParaRPr lang="en-US" sz="2800" dirty="0"/>
          </a:p>
        </p:txBody>
      </p:sp>
    </p:spTree>
    <p:extLst>
      <p:ext uri="{BB962C8B-B14F-4D97-AF65-F5344CB8AC3E}">
        <p14:creationId xmlns:p14="http://schemas.microsoft.com/office/powerpoint/2010/main" val="2319931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9211414" y="5208319"/>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9033163" y="3847484"/>
            <a:ext cx="2918081"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9758599" y="1488147"/>
            <a:ext cx="1731496" cy="2111981"/>
            <a:chOff x="7549436" y="-3035119"/>
            <a:chExt cx="1474296" cy="1798263"/>
          </a:xfrm>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7A7D">
                    <a:lumMod val="60000"/>
                    <a:lumOff val="40000"/>
                  </a:srgbClr>
                </a:solidFill>
                <a:effectLst/>
                <a:uLnTx/>
                <a:uFillTx/>
                <a:latin typeface="Calibri" panose="020F0502020204030204"/>
                <a:ea typeface="+mn-ea"/>
                <a:cs typeface="+mn-cs"/>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574530" y="627481"/>
            <a:ext cx="7898999" cy="5016758"/>
          </a:xfrm>
          <a:prstGeom prst="rect">
            <a:avLst/>
          </a:prstGeom>
          <a:solidFill>
            <a:schemeClr val="bg1"/>
          </a:solidFill>
        </p:spPr>
        <p:txBody>
          <a:bodyPr wrap="square">
            <a:spAutoFit/>
          </a:bodyPr>
          <a:lstStyle/>
          <a:p>
            <a:pPr algn="just" rtl="1"/>
            <a:r>
              <a:rPr lang="ar-SA" sz="3200" dirty="0"/>
              <a:t>وتأسيساً على ذلك، فإن نظرية المسار والهدف تفسر كيف أن سلوك القائد يؤثر في دافعية المرؤوسين وأدائهم في مواقف عمل مختلفة. وعليه، يتضح ان جوهر هذه النظرية هو كيفية تأثير القائد على إدراك المرؤوسين لأهداف العمل وأهدافهم الشخصية والروابط والمسارات بين مجموعتي الأهداف. </a:t>
            </a:r>
            <a:endParaRPr lang="en-US" sz="3200" dirty="0"/>
          </a:p>
          <a:p>
            <a:pPr algn="just" rtl="1"/>
            <a:r>
              <a:rPr lang="ar-SA" sz="3200" dirty="0"/>
              <a:t>تتحدد الافتراضات الأساسية لهذه النظرية في أن سلوك القائد سيزيد دافعية المرؤوسين، وأن المدى الذي يحقق فيه القائد الرضا لحاجات المرؤوسين يتوقف على الأداء الفعال، علاوة عن تقديم القائد التوجيه والتدريب والدعم المطلوب للمرؤوسين. </a:t>
            </a:r>
            <a:endParaRPr lang="en-US" sz="3200" dirty="0"/>
          </a:p>
        </p:txBody>
      </p:sp>
    </p:spTree>
    <p:extLst>
      <p:ext uri="{BB962C8B-B14F-4D97-AF65-F5344CB8AC3E}">
        <p14:creationId xmlns:p14="http://schemas.microsoft.com/office/powerpoint/2010/main" val="3668222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619254" y="1466877"/>
            <a:ext cx="10637955" cy="4401205"/>
          </a:xfrm>
          <a:prstGeom prst="rect">
            <a:avLst/>
          </a:prstGeom>
          <a:solidFill>
            <a:schemeClr val="bg1"/>
          </a:solidFill>
        </p:spPr>
        <p:txBody>
          <a:bodyPr wrap="square">
            <a:spAutoFit/>
          </a:bodyPr>
          <a:lstStyle/>
          <a:p>
            <a:pPr algn="just" rtl="1"/>
            <a:r>
              <a:rPr lang="ar-SA" sz="2800" dirty="0"/>
              <a:t>إن القائد الفعال يقوم بدور فعال في مساعدة العاملين ودعمهم ومؤازرتهم بما يحقق أهدافهم التي يرغبونها، وذلك بربط حصولهم على هذه الأهداف (أهداف شخصية بتحقيق أداء معين (أهداف المنظمة)، حيث يترتب على ذلك رضا العاملين ورفع مستوى دافعيتهم وزيادة وهكذا تسعى نظرية المسار - الهدف إلى تفسير تأثير سلوك القائد على دافعية العاملين ورضاهم وأدائهم. ويتمثل دور القائد في:</a:t>
            </a:r>
            <a:endParaRPr lang="en-US" sz="2800" dirty="0"/>
          </a:p>
          <a:p>
            <a:pPr marL="514350" indent="-514350" algn="just" rtl="1">
              <a:buFont typeface="+mj-lt"/>
              <a:buAutoNum type="arabicPeriod"/>
            </a:pPr>
            <a:r>
              <a:rPr lang="ar-SA" sz="2800" dirty="0"/>
              <a:t> توضيح أهداف الأفراد وجعلها ذات قيمة ومعنى في نظر الأفراد.</a:t>
            </a:r>
            <a:endParaRPr lang="en-US" sz="2800" dirty="0"/>
          </a:p>
          <a:p>
            <a:pPr marL="514350" indent="-514350" algn="just" rtl="1">
              <a:buFont typeface="+mj-lt"/>
              <a:buAutoNum type="arabicPeriod"/>
            </a:pPr>
            <a:r>
              <a:rPr lang="ar-SA" sz="2800" dirty="0"/>
              <a:t>ربط الوصول لهذه الأهداف بأداء وإنتاجية معينة. </a:t>
            </a:r>
            <a:endParaRPr lang="en-US" sz="2800" dirty="0"/>
          </a:p>
          <a:p>
            <a:pPr marL="514350" indent="-514350" algn="just" rtl="1">
              <a:buFont typeface="+mj-lt"/>
              <a:buAutoNum type="arabicPeriod"/>
            </a:pPr>
            <a:r>
              <a:rPr lang="ar-SA" sz="2800" dirty="0"/>
              <a:t>يقوم القائد بدور فعال في تمهيد الطريق للمرؤوسين في سبيل الوصول إلى أهدافهم، وتحقيق هذه الأهداف يسبب له الرضا، وتحقيق الأهداف الشخصية سيكون عن طريق تحقيق أداء مهام معينة.</a:t>
            </a:r>
            <a:endParaRPr lang="en-US" sz="2800" dirty="0"/>
          </a:p>
        </p:txBody>
      </p:sp>
    </p:spTree>
    <p:extLst>
      <p:ext uri="{BB962C8B-B14F-4D97-AF65-F5344CB8AC3E}">
        <p14:creationId xmlns:p14="http://schemas.microsoft.com/office/powerpoint/2010/main" val="4024412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561976" y="1258085"/>
            <a:ext cx="11239500" cy="5262979"/>
          </a:xfrm>
          <a:prstGeom prst="rect">
            <a:avLst/>
          </a:prstGeom>
          <a:solidFill>
            <a:schemeClr val="bg1"/>
          </a:solidFill>
        </p:spPr>
        <p:txBody>
          <a:bodyPr wrap="square">
            <a:spAutoFit/>
          </a:bodyPr>
          <a:lstStyle/>
          <a:p>
            <a:pPr algn="just" rtl="1"/>
            <a:r>
              <a:rPr lang="ar-SA" sz="2400" dirty="0"/>
              <a:t>ويرى هاوس وإيفانز أن القائد يمكنه أن يستخدم أربعة أنماط قيادية مختلفة، في مواقف مختلفة وهذه الأنماط هي:</a:t>
            </a:r>
            <a:endParaRPr lang="en-US" sz="2400" dirty="0"/>
          </a:p>
          <a:p>
            <a:pPr algn="just" rtl="1"/>
            <a:r>
              <a:rPr lang="ar-SA" sz="2400" dirty="0"/>
              <a:t>نمط القيادة الموجه </a:t>
            </a:r>
            <a:r>
              <a:rPr lang="en-US" sz="2400" dirty="0"/>
              <a:t>Directive</a:t>
            </a:r>
            <a:r>
              <a:rPr lang="ar-SA" sz="2400" dirty="0"/>
              <a:t>: يرتبط هذا الأسلوب بعلاقة إيجابية برضا العاملين وتوقعاتهم، حينما يؤدون أعمالاً غامضة. ويرتبط بعلاقة سلبية بالرضا والتوقعات إذا كان المرؤوسون يقومون بأعمال واضحة. </a:t>
            </a:r>
            <a:endParaRPr lang="en-US" sz="2400" dirty="0"/>
          </a:p>
          <a:p>
            <a:pPr algn="just" rtl="1"/>
            <a:r>
              <a:rPr lang="ar-SA" sz="2400" dirty="0"/>
              <a:t> </a:t>
            </a:r>
            <a:r>
              <a:rPr lang="ar-SA" sz="2400" b="1" dirty="0"/>
              <a:t>نمط القيادة الداعم / المساند </a:t>
            </a:r>
            <a:r>
              <a:rPr lang="en-US" sz="2400" dirty="0"/>
              <a:t>Supportive</a:t>
            </a:r>
            <a:r>
              <a:rPr lang="ar-SA" sz="2400" dirty="0"/>
              <a:t>: يقود هذا الأسلوب إلى زيادة رضا العاملين الذي يقومون بأعمال روتينية منطقية جداً، أو أعمال تعد غير مرضية، أو تتضمن ضغوطاً واحباطات. كما كشفت الدراسات أن لهذا الأسلوب أفضل الأثر الإيجابي على رضا المرؤوسين، الذين يقومون بأعمال محبطة أو تسبب التوتر، أو أنها غير مرضية.</a:t>
            </a:r>
            <a:endParaRPr lang="en-US" sz="2400" dirty="0"/>
          </a:p>
          <a:p>
            <a:pPr algn="just" rtl="1"/>
            <a:r>
              <a:rPr lang="ar-SA" sz="2400" dirty="0"/>
              <a:t> </a:t>
            </a:r>
            <a:r>
              <a:rPr lang="ar-SA" sz="2400" b="1" dirty="0"/>
              <a:t>نمط القيادة المشارك </a:t>
            </a:r>
            <a:r>
              <a:rPr lang="en-US" sz="2400" dirty="0"/>
              <a:t>Participative</a:t>
            </a:r>
            <a:r>
              <a:rPr lang="ar-SA" sz="2400" dirty="0"/>
              <a:t> أشارت الدراسات أن هذا الأسلوب يزيد من رضا العاملين في الأعمال غير الروتينية؛ التي تسمح بمشاركة فردية من المرؤوسين. أما الأعمال الروتينية، فإن هذا الأسلوب يزيد من رضا الأفراد المنفتحين ذهنياً، وغير المتسلطين. </a:t>
            </a:r>
            <a:endParaRPr lang="en-US" sz="2400" dirty="0"/>
          </a:p>
          <a:p>
            <a:pPr algn="just" rtl="1"/>
            <a:r>
              <a:rPr lang="ar-SA" sz="2400" dirty="0"/>
              <a:t> </a:t>
            </a:r>
            <a:r>
              <a:rPr lang="ar-SA" sz="2400" b="1" dirty="0"/>
              <a:t>نمط القيادة المهتم بالإنجاز </a:t>
            </a:r>
            <a:r>
              <a:rPr lang="en-US" sz="2400" dirty="0"/>
              <a:t>Achievement-oriented</a:t>
            </a:r>
            <a:r>
              <a:rPr lang="ar-SA" sz="2400" dirty="0"/>
              <a:t>: يؤدي هذا الأسلوب إلى زيادة ميل المرؤوسين لتحقيق مستويات أداء عالية، وزيادة ثقتهم في قدراتهم على مواجهة التحديات والصعاب وبالنسبة للمرؤوسين الذين يعملون بوظائف غير روتينية وغامضة، يتوقع أن يؤدي هذا الأسلوب إلى زيادة توقعات الأفراد بأن جهودهم ستحقق الأداء المرغوب.</a:t>
            </a:r>
            <a:endParaRPr lang="en-US" sz="2400" dirty="0"/>
          </a:p>
        </p:txBody>
      </p:sp>
      <p:sp>
        <p:nvSpPr>
          <p:cNvPr id="3" name="Rectangle 2">
            <a:extLst>
              <a:ext uri="{FF2B5EF4-FFF2-40B4-BE49-F238E27FC236}">
                <a16:creationId xmlns:a16="http://schemas.microsoft.com/office/drawing/2014/main" id="{D0C0DAB6-4E79-4196-B277-91526D1FD5FF}"/>
              </a:ext>
            </a:extLst>
          </p:cNvPr>
          <p:cNvSpPr/>
          <p:nvPr/>
        </p:nvSpPr>
        <p:spPr>
          <a:xfrm>
            <a:off x="4730872" y="509490"/>
            <a:ext cx="3095719" cy="584775"/>
          </a:xfrm>
          <a:prstGeom prst="rect">
            <a:avLst/>
          </a:prstGeom>
        </p:spPr>
        <p:txBody>
          <a:bodyPr wrap="none">
            <a:spAutoFit/>
          </a:bodyPr>
          <a:lstStyle/>
          <a:p>
            <a:r>
              <a:rPr lang="ar-SA" sz="3200" dirty="0">
                <a:solidFill>
                  <a:schemeClr val="bg1"/>
                </a:solidFill>
                <a:ea typeface="Times New Roman" panose="02020603050405020304" pitchFamily="18" charset="0"/>
              </a:rPr>
              <a:t>نظرية المسار- الهدف </a:t>
            </a:r>
            <a:endParaRPr lang="en-US" sz="3200" dirty="0">
              <a:solidFill>
                <a:schemeClr val="bg1"/>
              </a:solidFill>
            </a:endParaRPr>
          </a:p>
        </p:txBody>
      </p:sp>
    </p:spTree>
    <p:extLst>
      <p:ext uri="{BB962C8B-B14F-4D97-AF65-F5344CB8AC3E}">
        <p14:creationId xmlns:p14="http://schemas.microsoft.com/office/powerpoint/2010/main" val="748910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695454" y="1682652"/>
            <a:ext cx="10637955" cy="3539430"/>
          </a:xfrm>
          <a:prstGeom prst="rect">
            <a:avLst/>
          </a:prstGeom>
          <a:solidFill>
            <a:schemeClr val="bg1"/>
          </a:solidFill>
        </p:spPr>
        <p:txBody>
          <a:bodyPr wrap="square">
            <a:spAutoFit/>
          </a:bodyPr>
          <a:lstStyle/>
          <a:p>
            <a:pPr algn="just" rtl="1"/>
            <a:r>
              <a:rPr lang="ar-SA" sz="2800" dirty="0"/>
              <a:t>وهكذا يتضح لنا أن نظرية المسار - الهدف في القيادة، كباقي النظريات الموقفية/ الظرفية أو الاحتمالية الأخرى، تساعدنا على فهم القيادة والتنبؤ بفاعليتها في مواقف مختلفة من خلال تركيزها على القائد وهو يحاول التنبؤ بـ كيف تؤثر أنواع مختلفة من المكافآت، وأساليب قيادية مختلفة في دافعية المرؤوسين وأدائهم ورضاهم .</a:t>
            </a:r>
            <a:endParaRPr lang="en-US" sz="2800" dirty="0"/>
          </a:p>
          <a:p>
            <a:pPr algn="just" rtl="1"/>
            <a:r>
              <a:rPr lang="ar-SA" sz="2800" dirty="0"/>
              <a:t> وهذه النظرية توفر للقادة عدة طرق للتأثير في المرؤوسين، إلا أن أكثرها تأثيراً وأهمية قدرة القائد على تقديم المكافآت، وتوضيح ما ينبغي على المرؤوسين القيام به للحصول عليها.</a:t>
            </a:r>
          </a:p>
          <a:p>
            <a:pPr algn="just" rtl="1"/>
            <a:r>
              <a:rPr lang="ar-SA" sz="2800" dirty="0"/>
              <a:t> وبذلك يحدد القادة الأهداف (المكافآت)، ويوضحون المسارات التي ينبغي أن يسلكها العاملون لبلوغ تلك الأهداف.</a:t>
            </a:r>
            <a:endParaRPr lang="en-US" sz="2800" dirty="0"/>
          </a:p>
        </p:txBody>
      </p:sp>
    </p:spTree>
    <p:extLst>
      <p:ext uri="{BB962C8B-B14F-4D97-AF65-F5344CB8AC3E}">
        <p14:creationId xmlns:p14="http://schemas.microsoft.com/office/powerpoint/2010/main" val="17976783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695454" y="1682652"/>
            <a:ext cx="10637955" cy="3539430"/>
          </a:xfrm>
          <a:prstGeom prst="rect">
            <a:avLst/>
          </a:prstGeom>
          <a:solidFill>
            <a:schemeClr val="bg1"/>
          </a:solidFill>
        </p:spPr>
        <p:txBody>
          <a:bodyPr wrap="square">
            <a:spAutoFit/>
          </a:bodyPr>
          <a:lstStyle/>
          <a:p>
            <a:pPr algn="just" rtl="1"/>
            <a:r>
              <a:rPr lang="ar-SA" sz="2800" dirty="0"/>
              <a:t>وهكذا يتضح لنا أن نظرية المسار - الهدف في القيادة، كباقي النظريات الموقفية/ الظرفية أو الاحتمالية الأخرى، تساعدنا على فهم القيادة والتنبؤ بفاعليتها في مواقف مختلفة من خلال تركيزها على القائد وهو يحاول التنبؤ بـ كيف تؤثر أنواع مختلفة من المكافآت، وأساليب قيادية مختلفة في دافعية المرؤوسين وأدائهم ورضاهم .</a:t>
            </a:r>
            <a:endParaRPr lang="en-US" sz="2800" dirty="0"/>
          </a:p>
          <a:p>
            <a:pPr algn="just" rtl="1"/>
            <a:r>
              <a:rPr lang="ar-SA" sz="2800" dirty="0"/>
              <a:t> وهذه النظرية توفر للقادة عدة طرق للتأثير في المرؤوسين، إلا أن أكثرها تأثيراً وأهمية قدرة القائد على تقديم المكافآت، وتوضيح ما ينبغي على المرؤوسين القيام به للحصول عليها.</a:t>
            </a:r>
          </a:p>
          <a:p>
            <a:pPr algn="just" rtl="1"/>
            <a:r>
              <a:rPr lang="ar-SA" sz="2800" dirty="0"/>
              <a:t> وبذلك يحدد القادة الأهداف (المكافآت)، ويوضحون المسارات التي ينبغي أن يسلكها العاملون لبلوغ تلك الأهداف.</a:t>
            </a:r>
            <a:endParaRPr lang="en-US" sz="2800" dirty="0"/>
          </a:p>
        </p:txBody>
      </p:sp>
    </p:spTree>
    <p:extLst>
      <p:ext uri="{BB962C8B-B14F-4D97-AF65-F5344CB8AC3E}">
        <p14:creationId xmlns:p14="http://schemas.microsoft.com/office/powerpoint/2010/main" val="3438923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561975" y="1258085"/>
            <a:ext cx="11096357" cy="4893647"/>
          </a:xfrm>
          <a:prstGeom prst="rect">
            <a:avLst/>
          </a:prstGeom>
          <a:solidFill>
            <a:schemeClr val="bg1"/>
          </a:solidFill>
        </p:spPr>
        <p:txBody>
          <a:bodyPr wrap="square">
            <a:spAutoFit/>
          </a:bodyPr>
          <a:lstStyle/>
          <a:p>
            <a:pPr algn="just" rtl="1"/>
            <a:r>
              <a:rPr lang="ar-SA" sz="2400" b="1" dirty="0"/>
              <a:t>النظرية الموقفية ( نظرية نضج العاملين) هيرسي و و بلانشارد </a:t>
            </a:r>
            <a:endParaRPr lang="en-US" sz="2400" b="1" dirty="0"/>
          </a:p>
          <a:p>
            <a:pPr algn="just"/>
            <a:r>
              <a:rPr lang="en-US" sz="2400" b="1" dirty="0"/>
              <a:t>Hersey</a:t>
            </a:r>
            <a:r>
              <a:rPr lang="ar-SA" sz="2400" b="1" dirty="0"/>
              <a:t>&amp; </a:t>
            </a:r>
            <a:r>
              <a:rPr lang="en-US" sz="2400" b="1" dirty="0"/>
              <a:t>Blanchard's Situational Theory (Maturity of Followers) </a:t>
            </a:r>
          </a:p>
          <a:p>
            <a:pPr algn="just" rtl="1"/>
            <a:r>
              <a:rPr lang="ar-SA" sz="2400" dirty="0"/>
              <a:t>کشف العالمان باول هيرسي ،</a:t>
            </a:r>
            <a:r>
              <a:rPr lang="en-US" sz="2400" dirty="0"/>
              <a:t>Hersey</a:t>
            </a:r>
            <a:r>
              <a:rPr lang="ar-SA" sz="2400" dirty="0"/>
              <a:t> وكينيث بلانشارد </a:t>
            </a:r>
            <a:r>
              <a:rPr lang="en-US" sz="2400" dirty="0"/>
              <a:t>Blanchard</a:t>
            </a:r>
            <a:r>
              <a:rPr lang="ar-SA" sz="2400" dirty="0"/>
              <a:t>، عن نظرية إدارية جديدة أسمياها الإدارة الموقفية (</a:t>
            </a:r>
            <a:r>
              <a:rPr lang="en-US" sz="2400" dirty="0"/>
              <a:t>Situational Management</a:t>
            </a:r>
            <a:r>
              <a:rPr lang="ar-SA" sz="2400" dirty="0"/>
              <a:t>) في عام 1982. وعاد بلانشارد وآخرون عام 1987 وأجروا علـى هـذه النظرية تعديلات كثيرة، واقترحوا لها اسما ،آخر فضلا عن اسمها الأصلي، وهو نظرية النضج الوظيفي للعاملين، وعدوها نظرية في القيادة.</a:t>
            </a:r>
            <a:endParaRPr lang="en-US" sz="2400" dirty="0"/>
          </a:p>
          <a:p>
            <a:pPr algn="just" rtl="1"/>
            <a:r>
              <a:rPr lang="ar-SA" sz="2400" dirty="0"/>
              <a:t> ويرى هيرسي وبلانشارد أنه لا يوجد نمط إداري واحد يصلح لكل زمان ومكان</a:t>
            </a:r>
          </a:p>
          <a:p>
            <a:pPr algn="just" rtl="1"/>
            <a:r>
              <a:rPr lang="ar-SA" sz="2400" dirty="0"/>
              <a:t> </a:t>
            </a:r>
            <a:r>
              <a:rPr lang="en-US" sz="2400" dirty="0"/>
              <a:t>No Single Approach is Best All The Time</a:t>
            </a:r>
            <a:r>
              <a:rPr lang="ar-SA" sz="2400" dirty="0"/>
              <a:t>، وإنما يعتمد الأمر على الإداري لأن يراقب الموقف، ومن ثم يوظف النمط الإداري الملائم لذلك الموقف.</a:t>
            </a:r>
          </a:p>
          <a:p>
            <a:pPr algn="just" rtl="1"/>
            <a:r>
              <a:rPr lang="ar-SA" sz="2400" dirty="0"/>
              <a:t> ويوصي هيرسي وبلانشارد المدير فيقولان: إذا كنت ترغب في أن تكون مديراً فعالاً، فعليك أن تعرف كيف ومتى تغير وتعدل من سلوكك الإداري. ذلك إن أفضل نمط قيادي يتباين لتباين مستوى نضج المرؤوسين ومتطلبات الحالة أو الموقف. ويؤكد هيرسي وبلانشارد أن القيادة الناجحة هي تلك القيادة القادرة على المزاوجة أو المزج بين متطلبات العمل اهتمام المدير (بالإنتاج وحاجات العاملين اهتمام المدير) بالناس لغرض تحقيق أهداف المؤسسة.</a:t>
            </a:r>
            <a:endParaRPr lang="en-US" sz="2400" dirty="0"/>
          </a:p>
        </p:txBody>
      </p:sp>
    </p:spTree>
    <p:extLst>
      <p:ext uri="{BB962C8B-B14F-4D97-AF65-F5344CB8AC3E}">
        <p14:creationId xmlns:p14="http://schemas.microsoft.com/office/powerpoint/2010/main" val="27761019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D6A353E4-D39D-4296-9E39-B6007809AEBE}"/>
              </a:ext>
            </a:extLst>
          </p:cNvPr>
          <p:cNvSpPr/>
          <p:nvPr/>
        </p:nvSpPr>
        <p:spPr>
          <a:xfrm>
            <a:off x="542925" y="1476375"/>
            <a:ext cx="11372364" cy="45145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ستطيل 6">
            <a:extLst>
              <a:ext uri="{FF2B5EF4-FFF2-40B4-BE49-F238E27FC236}">
                <a16:creationId xmlns:a16="http://schemas.microsoft.com/office/drawing/2014/main" id="{F4DA77C2-2543-4E31-B774-8B6931A15591}"/>
              </a:ext>
            </a:extLst>
          </p:cNvPr>
          <p:cNvSpPr/>
          <p:nvPr/>
        </p:nvSpPr>
        <p:spPr>
          <a:xfrm>
            <a:off x="1180857" y="2137779"/>
            <a:ext cx="10096500" cy="3046988"/>
          </a:xfrm>
          <a:prstGeom prst="rect">
            <a:avLst/>
          </a:prstGeom>
          <a:solidFill>
            <a:schemeClr val="bg1"/>
          </a:solidFill>
        </p:spPr>
        <p:txBody>
          <a:bodyPr wrap="square">
            <a:spAutoFit/>
          </a:bodyPr>
          <a:lstStyle/>
          <a:p>
            <a:pPr algn="just" rtl="1"/>
            <a:r>
              <a:rPr lang="ar-SA" sz="2400" dirty="0"/>
              <a:t>اشتملت هذه النظرية على بعدين أساسيين للسلوك القيادي، وهما: </a:t>
            </a:r>
            <a:endParaRPr lang="en-US" sz="2400" dirty="0"/>
          </a:p>
          <a:p>
            <a:pPr marL="342900" indent="-342900" algn="just" rtl="1">
              <a:buFont typeface="Wingdings" panose="05000000000000000000" pitchFamily="2" charset="2"/>
              <a:buChar char="Ø"/>
            </a:pPr>
            <a:r>
              <a:rPr lang="ar-SA" sz="2400" dirty="0"/>
              <a:t>بعد سلوك المهمة </a:t>
            </a:r>
            <a:r>
              <a:rPr lang="en-US" sz="2400" dirty="0"/>
              <a:t>Task-Behavior </a:t>
            </a:r>
          </a:p>
          <a:p>
            <a:pPr marL="342900" indent="-342900" algn="just" rtl="1">
              <a:buFont typeface="Wingdings" panose="05000000000000000000" pitchFamily="2" charset="2"/>
              <a:buChar char="Ø"/>
            </a:pPr>
            <a:r>
              <a:rPr lang="ar-SA" sz="2400" dirty="0"/>
              <a:t>بعد سلوك العلاقة </a:t>
            </a:r>
            <a:r>
              <a:rPr lang="en-US" sz="2400" dirty="0"/>
              <a:t>Relationship-Behavior</a:t>
            </a:r>
            <a:r>
              <a:rPr lang="ar-SA" sz="2400" dirty="0"/>
              <a:t>.</a:t>
            </a:r>
          </a:p>
          <a:p>
            <a:pPr algn="just" rtl="1"/>
            <a:endParaRPr lang="en-US" sz="2400" dirty="0"/>
          </a:p>
          <a:p>
            <a:pPr algn="just" rtl="1"/>
            <a:r>
              <a:rPr lang="ar-SA" sz="2400" dirty="0"/>
              <a:t>وبهذا تكون النظرية الموقفية كبيرة الشبه بنظرية الشبكة الادارية التي طورها كل من بليك وموتون </a:t>
            </a:r>
            <a:r>
              <a:rPr lang="en-US" sz="2400" dirty="0"/>
              <a:t>Blade</a:t>
            </a:r>
            <a:r>
              <a:rPr lang="ar-SA" sz="2400" dirty="0"/>
              <a:t> &amp; </a:t>
            </a:r>
            <a:r>
              <a:rPr lang="en-US" sz="2400" dirty="0"/>
              <a:t>Mouton</a:t>
            </a:r>
            <a:r>
              <a:rPr lang="ar-SA" sz="2400" dirty="0"/>
              <a:t>، وأحدى النماذج التي قدمتها دراسات جامعة أوهايو. لقد أوضح هيرسي وبلانشارد أن القائد المؤثر هو الذي يتمكن من تشخيص أو تحديد متطلبات الموقف من جهة، ومستوى نضج المرؤوسين من جهة أخرى باستخدام أسلوب قيادي مناسب.</a:t>
            </a:r>
            <a:endParaRPr lang="en-US" sz="2400" dirty="0"/>
          </a:p>
        </p:txBody>
      </p:sp>
      <p:sp>
        <p:nvSpPr>
          <p:cNvPr id="3" name="Rectangle 2">
            <a:extLst>
              <a:ext uri="{FF2B5EF4-FFF2-40B4-BE49-F238E27FC236}">
                <a16:creationId xmlns:a16="http://schemas.microsoft.com/office/drawing/2014/main" id="{326DA528-B0A2-4ED7-A3EB-827B09F4EFD6}"/>
              </a:ext>
            </a:extLst>
          </p:cNvPr>
          <p:cNvSpPr/>
          <p:nvPr/>
        </p:nvSpPr>
        <p:spPr>
          <a:xfrm>
            <a:off x="5030702" y="636281"/>
            <a:ext cx="2294218" cy="461665"/>
          </a:xfrm>
          <a:prstGeom prst="rect">
            <a:avLst/>
          </a:prstGeom>
        </p:spPr>
        <p:txBody>
          <a:bodyPr wrap="none">
            <a:spAutoFit/>
          </a:bodyPr>
          <a:lstStyle/>
          <a:p>
            <a:r>
              <a:rPr lang="ar-SA" sz="2400" b="1" dirty="0">
                <a:solidFill>
                  <a:schemeClr val="bg1"/>
                </a:solidFill>
              </a:rPr>
              <a:t> نظرية نضج العاملين</a:t>
            </a:r>
            <a:endParaRPr lang="en-US" dirty="0">
              <a:solidFill>
                <a:schemeClr val="bg1"/>
              </a:solidFill>
            </a:endParaRPr>
          </a:p>
        </p:txBody>
      </p:sp>
    </p:spTree>
    <p:extLst>
      <p:ext uri="{BB962C8B-B14F-4D97-AF65-F5344CB8AC3E}">
        <p14:creationId xmlns:p14="http://schemas.microsoft.com/office/powerpoint/2010/main" val="28059026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5143499" y="1408584"/>
            <a:ext cx="6304209" cy="4832092"/>
          </a:xfrm>
          <a:prstGeom prst="rect">
            <a:avLst/>
          </a:prstGeom>
          <a:solidFill>
            <a:schemeClr val="bg1"/>
          </a:solidFill>
        </p:spPr>
        <p:txBody>
          <a:bodyPr wrap="square">
            <a:spAutoFit/>
          </a:bodyPr>
          <a:lstStyle/>
          <a:p>
            <a:pPr algn="just" rtl="1"/>
            <a:r>
              <a:rPr lang="ar-SA" sz="2800" dirty="0"/>
              <a:t> وقد ركزت هذه النظرية على العلاقة بين العوامل الثلاثة التالية: </a:t>
            </a:r>
            <a:endParaRPr lang="en-US" sz="2800" dirty="0"/>
          </a:p>
          <a:p>
            <a:pPr marL="514350" indent="-514350" algn="just" rtl="1">
              <a:buFont typeface="+mj-lt"/>
              <a:buAutoNum type="arabicPeriod"/>
            </a:pPr>
            <a:r>
              <a:rPr lang="ar-SA" sz="2800" dirty="0"/>
              <a:t>كمية السلوك المهتم بالفرد الذي يقدمه القائد والمتضمن اهتمامه بالأفراد ودعمه العاطفي لهم. </a:t>
            </a:r>
            <a:endParaRPr lang="en-US" sz="2800" dirty="0"/>
          </a:p>
          <a:p>
            <a:pPr marL="514350" indent="-514350" algn="just" rtl="1">
              <a:buFont typeface="+mj-lt"/>
              <a:buAutoNum type="arabicPeriod"/>
            </a:pPr>
            <a:r>
              <a:rPr lang="ar-SA" sz="2800" dirty="0"/>
              <a:t>كمية السلوك المهتم بالمهمة الذي يعكسه القائد والمتضمن تقديمه التوجيه والتأكيد على تنفيذ الأعمال. </a:t>
            </a:r>
            <a:endParaRPr lang="en-US" sz="2800" dirty="0"/>
          </a:p>
          <a:p>
            <a:pPr marL="514350" indent="-514350" algn="just" rtl="1">
              <a:buFont typeface="+mj-lt"/>
              <a:buAutoNum type="arabicPeriod"/>
            </a:pPr>
            <a:r>
              <a:rPr lang="ar-SA" sz="2800" dirty="0"/>
              <a:t>مستوى نضج المرؤوسين المتعلق بالمهمة والموجه نحو تحقيق هدف معين أو مهمة محددة يريد القائد تحقيقها. </a:t>
            </a:r>
            <a:endParaRPr lang="en-US" sz="2800" dirty="0"/>
          </a:p>
          <a:p>
            <a:pPr algn="just" rtl="1"/>
            <a:r>
              <a:rPr lang="en-US" sz="2800" dirty="0">
                <a:solidFill>
                  <a:srgbClr val="00B0F0"/>
                </a:solidFill>
              </a:rPr>
              <a:t> </a:t>
            </a:r>
          </a:p>
        </p:txBody>
      </p:sp>
      <p:pic>
        <p:nvPicPr>
          <p:cNvPr id="8" name="Picture 7">
            <a:extLst>
              <a:ext uri="{FF2B5EF4-FFF2-40B4-BE49-F238E27FC236}">
                <a16:creationId xmlns:a16="http://schemas.microsoft.com/office/drawing/2014/main" id="{52F72C2C-8F8A-4CD7-9639-02FB2753B2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650" y="1524686"/>
            <a:ext cx="4136283" cy="4599889"/>
          </a:xfrm>
          <a:prstGeom prst="rect">
            <a:avLst/>
          </a:prstGeom>
        </p:spPr>
      </p:pic>
    </p:spTree>
    <p:extLst>
      <p:ext uri="{BB962C8B-B14F-4D97-AF65-F5344CB8AC3E}">
        <p14:creationId xmlns:p14="http://schemas.microsoft.com/office/powerpoint/2010/main" val="587681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772727" y="1489469"/>
            <a:ext cx="10637955" cy="3785652"/>
          </a:xfrm>
          <a:prstGeom prst="rect">
            <a:avLst/>
          </a:prstGeom>
          <a:solidFill>
            <a:schemeClr val="bg1"/>
          </a:solidFill>
        </p:spPr>
        <p:txBody>
          <a:bodyPr wrap="square">
            <a:spAutoFit/>
          </a:bodyPr>
          <a:lstStyle/>
          <a:p>
            <a:pPr algn="just" rtl="1"/>
            <a:r>
              <a:rPr lang="ar-SA" sz="2400" dirty="0"/>
              <a:t>إن المفهوم الأساسي لنظرية هيرسي وبلانشارد؛ نضج العاملين هو مستوى النضج المرتبط بأداء المهمة، وليس النضج المرتبط بالعمر الزمني، أو الاستقرار الانفعالي. إن المقصود بالنضج الوظيفي:</a:t>
            </a:r>
            <a:endParaRPr lang="en-US" sz="2400" dirty="0"/>
          </a:p>
          <a:p>
            <a:pPr marL="457200" indent="-457200" algn="just" rtl="1">
              <a:buFont typeface="+mj-lt"/>
              <a:buAutoNum type="arabicPeriod"/>
            </a:pPr>
            <a:r>
              <a:rPr lang="ar-SA" sz="2400" dirty="0"/>
              <a:t> القدرة على الإنجاز مستوى دافعية الإنجاز، وتأكيد الحاجة إلى وضع أهداف عالية ممكنة التحقيق. وتتأتى القدرة من الإعداد الجيد والتدريب الفاعل، والثقافة والخبرة والمهارة ذات العلاقة بمهمة معينة. </a:t>
            </a:r>
            <a:endParaRPr lang="en-US" sz="2400" dirty="0"/>
          </a:p>
          <a:p>
            <a:pPr marL="457200" indent="-457200" algn="just" rtl="1">
              <a:buFont typeface="+mj-lt"/>
              <a:buAutoNum type="arabicPeriod"/>
            </a:pPr>
            <a:r>
              <a:rPr lang="ar-SA" sz="2400" dirty="0"/>
              <a:t> الرغبة في تحمل المسؤولية. </a:t>
            </a:r>
          </a:p>
          <a:p>
            <a:pPr algn="just" rtl="1"/>
            <a:endParaRPr lang="en-US" sz="2400" dirty="0"/>
          </a:p>
          <a:p>
            <a:pPr algn="just" rtl="1"/>
            <a:r>
              <a:rPr lang="ar-SA" sz="2400" dirty="0"/>
              <a:t>وعليه ينبغي على القائد أن يأخذ في الحسبان مستوى نضج المرؤوسين بالنسبة للعمل أو المهمة المطلوب إنجازها فقد يكون المرؤوسون ناضجين في مهام معينة إذا توافرت لديهم الخبرة والمهارات المطلوبة والرغبة في إنجاز المهمة، والقدرة على تحمل المسؤولية. وعلى نحو مشابه لما قامت به دراسات كل من جامعتي أوهايو وميتشيغان، فقد أكدت نظرية نضج العاملين على إمكانية قياس السلوك القيادي وفاعليته. </a:t>
            </a:r>
            <a:endParaRPr lang="en-US" sz="2400" dirty="0"/>
          </a:p>
        </p:txBody>
      </p:sp>
    </p:spTree>
    <p:extLst>
      <p:ext uri="{BB962C8B-B14F-4D97-AF65-F5344CB8AC3E}">
        <p14:creationId xmlns:p14="http://schemas.microsoft.com/office/powerpoint/2010/main" val="2373694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36550" y="1212845"/>
            <a:ext cx="11718899" cy="1370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90575" y="1222920"/>
            <a:ext cx="10958177" cy="1200329"/>
          </a:xfrm>
          <a:prstGeom prst="rect">
            <a:avLst/>
          </a:prstGeom>
          <a:noFill/>
        </p:spPr>
        <p:txBody>
          <a:bodyPr wrap="square" rtlCol="0">
            <a:spAutoFit/>
          </a:bodyPr>
          <a:lstStyle/>
          <a:p>
            <a:pPr algn="just" rtl="1"/>
            <a:r>
              <a:rPr lang="ar-SA" sz="2400" dirty="0"/>
              <a:t>أوضح هيرسي وبلانشارد كيف يتم التفاعل بين سلوك القائد ومراحل النضج الوظيفي للعاملين. والقائد الفعال هو الذي يتمكن من دراسة الموقف، على صعيد العمل أو نضج العاملين، بحيث يتمكن بالتالي من استخدام النمط القيادي المناسب، الذي قد يتخذ أحد أنماط أربعة، وذلك على النحو التالي: </a:t>
            </a:r>
            <a:endParaRPr lang="ar-JO"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8AB765C2-42D3-40AD-AE6F-C6170E94E6EB}"/>
              </a:ext>
            </a:extLst>
          </p:cNvPr>
          <p:cNvGraphicFramePr/>
          <p:nvPr>
            <p:extLst>
              <p:ext uri="{D42A27DB-BD31-4B8C-83A1-F6EECF244321}">
                <p14:modId xmlns:p14="http://schemas.microsoft.com/office/powerpoint/2010/main" val="268213617"/>
              </p:ext>
            </p:extLst>
          </p:nvPr>
        </p:nvGraphicFramePr>
        <p:xfrm>
          <a:off x="1572148" y="1782640"/>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613415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55878" y="1391453"/>
            <a:ext cx="9871657" cy="4524315"/>
          </a:xfrm>
          <a:prstGeom prst="rect">
            <a:avLst/>
          </a:prstGeom>
          <a:noFill/>
        </p:spPr>
        <p:txBody>
          <a:bodyPr wrap="square" rtlCol="0">
            <a:spAutoFit/>
          </a:bodyPr>
          <a:lstStyle/>
          <a:p>
            <a:pPr algn="just" rtl="1"/>
            <a:r>
              <a:rPr lang="ar-SA" sz="2400" dirty="0"/>
              <a:t>النمط المخبر </a:t>
            </a:r>
            <a:r>
              <a:rPr lang="en-US" sz="2400" dirty="0"/>
              <a:t>Telling</a:t>
            </a:r>
          </a:p>
          <a:p>
            <a:pPr algn="just" rtl="1"/>
            <a:r>
              <a:rPr lang="ar-SA" sz="2400" dirty="0"/>
              <a:t>وهو يلائم مرحلة النضج الأولى، التي يكون مستواها منخفضاً. ذلك أن الموظف في هذه المرحلة جديد على العمل ولذا فهو قليل الإلمام بتفاصيل العمل أي أن قدرته الوظيفية متدنية. وبالنسبة للجانب الاجتماعي فإن الموظف في هذه المرحلة لا يعرف رؤساءه جيداً، وعلاقاته الاجتماعية مع زملاء العمل ضعيفة أو بسيطة. كما أنه لا يعرف الأهداف التنظيمية للمؤسسة، وتكون درجة استعداده لتحمل المسؤولية محدودة.</a:t>
            </a:r>
            <a:endParaRPr lang="en-US" sz="2400" dirty="0"/>
          </a:p>
          <a:p>
            <a:pPr algn="just" rtl="1"/>
            <a:r>
              <a:rPr lang="ar-SA" sz="2400" dirty="0"/>
              <a:t> وفي حالة كهذه، فإن على القائد الإداري أو المدير، أن يمارس نمطاً إدارياً يتماشى مع درجة النضج الوظيفي المتدنية هذه لدى العاملين. ولذا فإن السلوك الإداري للمدير هو اهتمام كبير بالعمل واهتمام قليل بالعاملين. إذ يركز القائد الإداري أو المدير، على توفير التعليمات الكاملة للعاملين، حتى يعرفوا السياسات والقوانين والإجراءات اللازمة لإنجاز أعمالهم. وفي ما يتعلق بالعلاقات الإنسانية، فإن المدير، لا يهتم بها كثيراً، لأن الاهتمام بها سوف يخلق الفوضى، مما يؤثر سلبا في العمل. فضلا عن وجود الحواجز النفسية بينه وبينهم نظراً لأنهم زملاء جدد، ولم يتسن له معرفتهم عن قرب.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75761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91295" y="1391453"/>
            <a:ext cx="9871657" cy="1569660"/>
          </a:xfrm>
          <a:prstGeom prst="rect">
            <a:avLst/>
          </a:prstGeom>
          <a:noFill/>
        </p:spPr>
        <p:txBody>
          <a:bodyPr wrap="square" rtlCol="0">
            <a:spAutoFit/>
          </a:bodyPr>
          <a:lstStyle/>
          <a:p>
            <a:pPr algn="just" rtl="1"/>
            <a:r>
              <a:rPr lang="ar-SA" sz="2400" dirty="0"/>
              <a:t>وعليه فإن المدير في هذه المرحلة يحدد للعاملين الأدوار المناسبة، ويعلمهم كيف ينفذونها، ومتى ينفذونها، ومن هنا جاءت تسمية هذا النمط الإداري الذي يتماشى مع هذه المرحلة من النضج الوظيفي المتدني للعاملين بنمط المخبر وما ينبغي التنويه به أن بلانشارد وزملاءه قد استبدلوا مصطلح النمط المخبر </a:t>
            </a:r>
            <a:r>
              <a:rPr lang="en-US" sz="2400" dirty="0"/>
              <a:t>Telling</a:t>
            </a:r>
            <a:r>
              <a:rPr lang="ar-SA" sz="2400" dirty="0"/>
              <a:t> فيما بعد ليصبح النمط الموجه </a:t>
            </a:r>
            <a:r>
              <a:rPr lang="en-US" sz="2400" dirty="0"/>
              <a:t>Directing </a:t>
            </a:r>
            <a:r>
              <a:rPr lang="ar-SA"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B4DD0303-F336-4A90-99FE-7DE7A8F2D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5298" y="3468232"/>
            <a:ext cx="6343650" cy="2132797"/>
          </a:xfrm>
          <a:prstGeom prst="rect">
            <a:avLst/>
          </a:prstGeom>
        </p:spPr>
      </p:pic>
    </p:spTree>
    <p:extLst>
      <p:ext uri="{BB962C8B-B14F-4D97-AF65-F5344CB8AC3E}">
        <p14:creationId xmlns:p14="http://schemas.microsoft.com/office/powerpoint/2010/main" val="8041911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28625" y="1269848"/>
            <a:ext cx="11452200" cy="5454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8800" y="1365714"/>
            <a:ext cx="10991850" cy="5262979"/>
          </a:xfrm>
          <a:prstGeom prst="rect">
            <a:avLst/>
          </a:prstGeom>
          <a:noFill/>
        </p:spPr>
        <p:txBody>
          <a:bodyPr wrap="square" rtlCol="0">
            <a:spAutoFit/>
          </a:bodyPr>
          <a:lstStyle/>
          <a:p>
            <a:pPr algn="just" rtl="1"/>
            <a:r>
              <a:rPr lang="ar-SA" sz="2400" b="1" dirty="0"/>
              <a:t>النمط البائع </a:t>
            </a:r>
            <a:r>
              <a:rPr lang="en-US" sz="2400" b="1" dirty="0"/>
              <a:t>Selling </a:t>
            </a:r>
            <a:r>
              <a:rPr lang="ar-JO" sz="2400" dirty="0"/>
              <a:t> </a:t>
            </a:r>
            <a:r>
              <a:rPr lang="ar-SA" sz="2400" dirty="0"/>
              <a:t>وهو يلائم مرحلة النضج الثانية، التي يكون مستواها متوسطاً. ذلك أنه مع مرور الوقت، فإن الموظف يكتسب خبرات جديدة في عمله، وتنمو مستوى مهاراته، وتتطور مستوى علاقاته الاجتماعية مع رؤسائه وزملائه مما يجعل قدرته على أداء العمل تتحسن كثيراً، إلا أنها ليست مكتملة. وبالنسبة للمسؤولية، فإن لديه بعض الاستعداد لتحملها.</a:t>
            </a:r>
            <a:endParaRPr lang="en-US" sz="2400" dirty="0"/>
          </a:p>
          <a:p>
            <a:pPr algn="just" rtl="1"/>
            <a:r>
              <a:rPr lang="ar-SA" sz="2400" dirty="0"/>
              <a:t> وفي هذه المرحلة الثانية من النضج الوظيفي، التي يصل مستواها، كما ذكرنا، إلى درجة المتوسط، فإن السلوك الإداري للمدير هو اهتمام كبير بالعمل واهتمام كبير بالعاملين. واهتمام المدير الكبير بالعمل ناتج من أن العاملين في هذه المرحلة ما زالوا غير قادرين على العمل بشكل جيد، وغير مستعدين لتحمل المسؤولية وحدهم. وعلى الرغم من هذا، فإن المدير يبدي اهتماماً كبيراً بهم، فهو يثق بهم، ويدعمهم لأنهم أصبحوا قريبين منه بحكم تزايد فترة الخبرة الوظيفية من جهة، ولأن مصلحة المؤسسة تقتضي ذلك لغرض تحقيق الأهداف من جهة أخرى. </a:t>
            </a:r>
            <a:endParaRPr lang="en-US" sz="2400" dirty="0"/>
          </a:p>
          <a:p>
            <a:pPr algn="just" rtl="1"/>
            <a:r>
              <a:rPr lang="ar-SA" sz="2400" dirty="0"/>
              <a:t>وعليه فإن المدير في هذه المرحلة، ذات المستوى المتوسط من النضج الوظيفي للعاملين، لا يفرط بالاهتمام بالعمل مثلما أنه لا يفرط بالاهتمام بالعاملين. ومن هنا أسمى هيرسي وبلانشارد هذا النمط الإداري بنمط المديرالبائع بمعنى ان المدير يبيع السلوك الإداري الذي يهتم بالعمل والعاملين معا، ويحاول أن يجعل من العاملين مشترين لهذا السلوك الإداري. على أن بلانشارد وزملاءه قد عادوا وعدلوا مصطلح النمط البائع / التسويقي </a:t>
            </a:r>
            <a:r>
              <a:rPr lang="en-US" sz="2400" dirty="0"/>
              <a:t>Selling</a:t>
            </a:r>
            <a:r>
              <a:rPr lang="ar-SA" sz="2400" dirty="0"/>
              <a:t> ليصبح النمط المدرب </a:t>
            </a:r>
            <a:r>
              <a:rPr lang="en-US" sz="2400" dirty="0"/>
              <a:t>Coaching</a:t>
            </a:r>
            <a:r>
              <a:rPr lang="ar-SA"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6204"/>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848992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28649" y="1269848"/>
            <a:ext cx="11096625" cy="5130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7725" y="1507119"/>
            <a:ext cx="10496550" cy="4893647"/>
          </a:xfrm>
          <a:prstGeom prst="rect">
            <a:avLst/>
          </a:prstGeom>
          <a:noFill/>
        </p:spPr>
        <p:txBody>
          <a:bodyPr wrap="square" rtlCol="0">
            <a:spAutoFit/>
          </a:bodyPr>
          <a:lstStyle/>
          <a:p>
            <a:pPr algn="just" rtl="1"/>
            <a:r>
              <a:rPr lang="ar-SA" sz="2400" b="1" dirty="0"/>
              <a:t>النمط المشارك </a:t>
            </a:r>
            <a:r>
              <a:rPr lang="en-US" sz="2400" dirty="0"/>
              <a:t>Participating supporting </a:t>
            </a:r>
            <a:r>
              <a:rPr lang="ar-JO" sz="2400" dirty="0"/>
              <a:t> </a:t>
            </a:r>
            <a:r>
              <a:rPr lang="ar-SA" sz="2400" dirty="0"/>
              <a:t>وهو يلائم مرحلة النضج الثالثة، التي يكون مستواها متوسطاً أيضا. ذلك أنه مع زيادة مرور الوقت أكثر فأكثر، يصبح الموظف قادراً على القيام بالعمل بشكل جيد، وتتحسن مهاراته الوظيفية كثيراً. وبالنسبة لعلاقاته الاجتماعية، فإنه قادراً على تكوين علاقات إنسانية حسنة مع الرؤساء والزملاء. إلا أنه قد يفتقر جزئيا إلى الثقة بالذات، وقد يشعر بعدم الأمان نتيجة لازدياد المسؤولية يصبح الملقاة على عاتقه. </a:t>
            </a:r>
            <a:endParaRPr lang="ar-JO" sz="2400" dirty="0"/>
          </a:p>
          <a:p>
            <a:pPr algn="just" rtl="1"/>
            <a:r>
              <a:rPr lang="ar-SA" sz="2400" dirty="0"/>
              <a:t>وفي هذه الحالة، فإن السلوك الإداري للمدير يتصف بالاهتمام القليل بالعمل والاهتمام الكثير بالعاملين. أما عن قلة اهتمام المدير بالعمل فمرده أن التوجيه الكثير، الذي يزيد عن حده المعقول والمقرر قد يواجه بالمقاومة من قبل العاملين، وقد يفقدهم الثقة بمهاراتهم في أداء العمل وعلى العكس من ذلك فإن المدير يهتم بالعاملين في هذه المرحلة كثيراً، ويعمل على دعم العاملين وتشجيعهم لحل مشكلاتهم بأنفسهم، وتحمل مسؤولية العمل بشكل أكبر. وقد سمي هذا النمط الإداري بالنمط المشارك. إلا أن بلانشارد وزملاءه قد عادوا وغيروا هذا المصطلح المشارك </a:t>
            </a:r>
            <a:r>
              <a:rPr lang="en-US" sz="2400" dirty="0"/>
              <a:t>Participating</a:t>
            </a:r>
            <a:r>
              <a:rPr lang="ar-SA" sz="2400" dirty="0"/>
              <a:t> ليصبح النمط الداعم </a:t>
            </a:r>
            <a:r>
              <a:rPr lang="en-US" sz="2400" dirty="0"/>
              <a:t>Supporting</a:t>
            </a:r>
            <a:r>
              <a:rPr lang="ar-SA" sz="2400" dirty="0"/>
              <a:t> ، ولعل في ذلك إشارة واضحة إلى دعم المدير المرؤوسيه في هذه المرحلة، وتوفير التشجيع المناسب لهم لأداء العمل، وتحمل المسؤولية بشكل مناسب.</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81381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1" y="1269848"/>
            <a:ext cx="1157633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6251" y="1269848"/>
            <a:ext cx="11210924" cy="5085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28650" y="1441538"/>
            <a:ext cx="10810875" cy="4893647"/>
          </a:xfrm>
          <a:prstGeom prst="rect">
            <a:avLst/>
          </a:prstGeom>
          <a:noFill/>
        </p:spPr>
        <p:txBody>
          <a:bodyPr wrap="square" rtlCol="0">
            <a:spAutoFit/>
          </a:bodyPr>
          <a:lstStyle/>
          <a:p>
            <a:pPr algn="just" rtl="1"/>
            <a:r>
              <a:rPr lang="ar-SA" sz="2400" b="1" dirty="0"/>
              <a:t>النمط المفوض </a:t>
            </a:r>
            <a:r>
              <a:rPr lang="en-US" sz="2400" b="1" dirty="0"/>
              <a:t>Delegating</a:t>
            </a:r>
            <a:r>
              <a:rPr lang="ar-SA" sz="2400" dirty="0"/>
              <a:t>: وهو يلائم مرحلة النضج الرابعة والأخيرة، التي يكون مستواها عالياً أو تاماً. ذلك أن الموظف في هذه المرحلة يصبح قادراً على أداء العمل بشكل كامل وتام، وتكون معلوماته ومهاراته واستعداده للقيام بالعمل في أحسن صورها. كما أن الموظف في هذه المرحلة يصبح تواقاً لتحمل المسؤولية، نتيجة لازدياد ثقته بنفسه، وولائه للمؤسسة التي يعمل فيها. أما مستوى العلاقات الاجتماعية مع الرؤساء والزملاء فأصبحت تبلغ الذروة في نواحيها الإيجابية.</a:t>
            </a:r>
            <a:endParaRPr lang="en-US" sz="2400" dirty="0"/>
          </a:p>
          <a:p>
            <a:pPr algn="just" rtl="1"/>
            <a:r>
              <a:rPr lang="ar-SA" sz="2400" dirty="0"/>
              <a:t> وفي هذه المرحلة الرابعة والأخيرة من مراحل النضج الوظيفي للعاملين والتي يصل مستواها إلى درجة الكمال، يصبح فيها العاملون أكثر قدرة على أداء اعمالهم، وأكثر تحمساً لتحمل المسؤولية، وأكثر ثقة بأنفسهم، فإن السلوك الإداري للمدير يميل إلى الاهتمام القليل بالعمل والاهتمام القليل بالعاملين أيضا. أما مرد الاهتمام القليل بالعمل والعاملين فهو أن العاملين قد وصلوا إلى مرحلة النضج الوظيفي التام الذي يجعلهم يتحسسون من التوجيهات والإرشادات في مجال العمل، مثلما يصبحون في غنى عن الدعم النفسي أو التشجيع لتحمل المسؤولية التي أقبلوا عليها طواعية. وقد أسمى هيرسي وبلانشارد هذا النمط الإداري الرابع بنمط المفوض </a:t>
            </a:r>
            <a:r>
              <a:rPr lang="en-US" sz="2400" dirty="0"/>
              <a:t>Delegating</a:t>
            </a:r>
            <a:r>
              <a:rPr lang="ar-SA" sz="2400" dirty="0"/>
              <a:t>. ذلك أن المدير في هذه المرحلة يفوض كثيراً من صلاحياته إلى مرؤوسيه، ويستخدم معهم سياسة الباب المفتوح. وقد حافظ بلانشارد وزملاؤه على التسمية ذاتها، لهذا النمط الإداري الرابع.</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90843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52475" y="1545191"/>
            <a:ext cx="107537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95375" y="1896489"/>
            <a:ext cx="9982200" cy="3416320"/>
          </a:xfrm>
          <a:prstGeom prst="rect">
            <a:avLst/>
          </a:prstGeom>
          <a:noFill/>
        </p:spPr>
        <p:txBody>
          <a:bodyPr wrap="square" rtlCol="0">
            <a:spAutoFit/>
          </a:bodyPr>
          <a:lstStyle/>
          <a:p>
            <a:pPr algn="just" rtl="1"/>
            <a:r>
              <a:rPr lang="ar-SA" sz="2400" b="1" dirty="0"/>
              <a:t>نظرية الأبعاد الثلاثة في القيادة الريدن </a:t>
            </a:r>
            <a:r>
              <a:rPr lang="en-US" sz="2400" b="1" dirty="0" err="1"/>
              <a:t>Reddin's</a:t>
            </a:r>
            <a:r>
              <a:rPr lang="en-US" sz="2400" b="1" dirty="0"/>
              <a:t> 3- Dimensions Theory of Leadership </a:t>
            </a:r>
            <a:endParaRPr lang="en-US" sz="2400" dirty="0"/>
          </a:p>
          <a:p>
            <a:pPr algn="just" rtl="1"/>
            <a:r>
              <a:rPr lang="ar-SA" sz="2400" dirty="0"/>
              <a:t>استفاد وليام ريدن </a:t>
            </a:r>
            <a:r>
              <a:rPr lang="en-US" sz="2400" dirty="0" err="1"/>
              <a:t>Reddin</a:t>
            </a:r>
            <a:r>
              <a:rPr lang="ar-SA" sz="2400" dirty="0"/>
              <a:t> من نظرية الشبكة الإدارية لصاحبيها بلاك وموتون، وذلك بإضافة بعد الفاعلية </a:t>
            </a:r>
            <a:r>
              <a:rPr lang="en-US" sz="2400" dirty="0"/>
              <a:t>Effectiveness</a:t>
            </a:r>
            <a:r>
              <a:rPr lang="ar-SA" sz="2400" dirty="0"/>
              <a:t> ، والذي يعرفه على انه الدرجة التي يحقق فيها المدير المخرجات المطلوبة، إلى بعدي الشبكة الإدارية. وعليه، فإن نظرية الابعاد الثلاثة في القيادة تفترض أن هناك ثلاثة أبعاد تستخدم في تحديد الأنماط القيادية، وهي: </a:t>
            </a:r>
            <a:endParaRPr lang="ar-JO" sz="2400" dirty="0"/>
          </a:p>
          <a:p>
            <a:pPr algn="just" rtl="1"/>
            <a:endParaRPr lang="en-US" sz="2400" dirty="0"/>
          </a:p>
          <a:p>
            <a:pPr marL="457200" lvl="0" indent="-457200" algn="just" rtl="1">
              <a:buFont typeface="+mj-lt"/>
              <a:buAutoNum type="arabicPeriod"/>
            </a:pPr>
            <a:r>
              <a:rPr lang="ar-SA" sz="2400" dirty="0"/>
              <a:t>بعد الاهتمام بالعلاقات </a:t>
            </a:r>
            <a:r>
              <a:rPr lang="en-US" sz="2400" dirty="0"/>
              <a:t>Relationship Orientation </a:t>
            </a:r>
          </a:p>
          <a:p>
            <a:pPr marL="457200" lvl="0" indent="-457200" algn="just" rtl="1">
              <a:buFont typeface="+mj-lt"/>
              <a:buAutoNum type="arabicPeriod"/>
            </a:pPr>
            <a:r>
              <a:rPr lang="ar-SA" sz="2400" dirty="0"/>
              <a:t>بعد الاهتمام بالمهام </a:t>
            </a:r>
            <a:r>
              <a:rPr lang="en-US" sz="2400" dirty="0"/>
              <a:t>Task Orientation</a:t>
            </a:r>
          </a:p>
          <a:p>
            <a:pPr marL="457200" lvl="0" indent="-457200" algn="just" rtl="1">
              <a:buFont typeface="+mj-lt"/>
              <a:buAutoNum type="arabicPeriod"/>
            </a:pPr>
            <a:r>
              <a:rPr lang="ar-SA" sz="2400" dirty="0"/>
              <a:t> بعد الفاعلية </a:t>
            </a:r>
            <a:r>
              <a:rPr lang="en-US" sz="2400" dirty="0"/>
              <a:t>Effectiveness Orientation</a:t>
            </a:r>
            <a:r>
              <a:rPr lang="ar-SA" sz="2400" dirty="0"/>
              <a:t>.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5741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81075" y="1392790"/>
            <a:ext cx="10765410" cy="4562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5101" y="2652147"/>
            <a:ext cx="9795824" cy="2677656"/>
          </a:xfrm>
          <a:prstGeom prst="rect">
            <a:avLst/>
          </a:prstGeom>
          <a:noFill/>
        </p:spPr>
        <p:txBody>
          <a:bodyPr wrap="square" rtlCol="0">
            <a:spAutoFit/>
          </a:bodyPr>
          <a:lstStyle/>
          <a:p>
            <a:pPr algn="just" rtl="1"/>
            <a:r>
              <a:rPr lang="ar-SA" sz="2800" dirty="0"/>
              <a:t>لقد أكد ريدن على أهمية الموقف في تحديد فاعلية القيادة وافترض أن هناك أربعة أساليب أساسية (كامنة) للقيادة وهي: </a:t>
            </a:r>
            <a:endParaRPr lang="en-US" sz="2800" dirty="0"/>
          </a:p>
          <a:p>
            <a:pPr marL="457200" indent="-457200" algn="just" rtl="1">
              <a:buFont typeface="Wingdings" panose="05000000000000000000" pitchFamily="2" charset="2"/>
              <a:buChar char="v"/>
            </a:pPr>
            <a:r>
              <a:rPr lang="ar-SA" sz="2800" dirty="0"/>
              <a:t> مترابط </a:t>
            </a:r>
            <a:r>
              <a:rPr lang="en-US" sz="2800" dirty="0"/>
              <a:t>Related</a:t>
            </a:r>
          </a:p>
          <a:p>
            <a:pPr marL="457200" indent="-457200" algn="just" rtl="1">
              <a:buFont typeface="Wingdings" panose="05000000000000000000" pitchFamily="2" charset="2"/>
              <a:buChar char="v"/>
            </a:pPr>
            <a:r>
              <a:rPr lang="ar-SA" sz="2800" dirty="0"/>
              <a:t> متكامل </a:t>
            </a:r>
            <a:r>
              <a:rPr lang="en-US" sz="2800" dirty="0"/>
              <a:t>Integrated </a:t>
            </a:r>
          </a:p>
          <a:p>
            <a:pPr marL="457200" indent="-457200" algn="just" rtl="1">
              <a:buFont typeface="Wingdings" panose="05000000000000000000" pitchFamily="2" charset="2"/>
              <a:buChar char="v"/>
            </a:pPr>
            <a:r>
              <a:rPr lang="ar-SA" sz="2800" dirty="0"/>
              <a:t> منفصل </a:t>
            </a:r>
            <a:r>
              <a:rPr lang="en-US" sz="2800" dirty="0"/>
              <a:t>Separated  </a:t>
            </a:r>
          </a:p>
          <a:p>
            <a:pPr marL="457200" indent="-457200" algn="just" rtl="1">
              <a:buFont typeface="Wingdings" panose="05000000000000000000" pitchFamily="2" charset="2"/>
              <a:buChar char="v"/>
            </a:pPr>
            <a:r>
              <a:rPr lang="ar-SA" sz="2800" dirty="0"/>
              <a:t>مكرس </a:t>
            </a:r>
            <a:r>
              <a:rPr lang="en-US" sz="2800" dirty="0"/>
              <a:t>Dedicated</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E4F1A4A6-1794-4BD0-A904-2D367FDEF03D}"/>
              </a:ext>
            </a:extLst>
          </p:cNvPr>
          <p:cNvSpPr/>
          <p:nvPr/>
        </p:nvSpPr>
        <p:spPr>
          <a:xfrm>
            <a:off x="4373491" y="1678012"/>
            <a:ext cx="3980577" cy="461665"/>
          </a:xfrm>
          <a:prstGeom prst="rect">
            <a:avLst/>
          </a:prstGeom>
        </p:spPr>
        <p:txBody>
          <a:bodyPr wrap="none">
            <a:spAutoFit/>
          </a:bodyPr>
          <a:lstStyle/>
          <a:p>
            <a:r>
              <a:rPr lang="ar-SA" sz="2400" b="1" dirty="0"/>
              <a:t>نظرية الأبعاد الثلاثة في القيادة الريدن </a:t>
            </a:r>
            <a:endParaRPr lang="en-US" dirty="0"/>
          </a:p>
        </p:txBody>
      </p:sp>
    </p:spTree>
    <p:extLst>
      <p:ext uri="{BB962C8B-B14F-4D97-AF65-F5344CB8AC3E}">
        <p14:creationId xmlns:p14="http://schemas.microsoft.com/office/powerpoint/2010/main" val="383732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041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30686" y="1359380"/>
            <a:ext cx="10753859" cy="4893647"/>
          </a:xfrm>
          <a:prstGeom prst="rect">
            <a:avLst/>
          </a:prstGeom>
          <a:noFill/>
        </p:spPr>
        <p:txBody>
          <a:bodyPr wrap="square" rtlCol="0">
            <a:spAutoFit/>
          </a:bodyPr>
          <a:lstStyle/>
          <a:p>
            <a:pPr algn="just" rtl="1"/>
            <a:r>
              <a:rPr lang="ar-SA" sz="2400" dirty="0"/>
              <a:t>ويرى ريدن ان اضافة بعد الفاعلية الى هذه الانماط القيادية الاساسية الاربعة، يؤدي الى ظهور ثمانية انماط قيادية أربعة أنماط أكثر فاعلية (مؤثرة) وأربعة أنماط أخرى أقل فاعلية (غير مؤثرة)، استناداً إلى الموقف الذي يستخدم فيه كل اسلوب. </a:t>
            </a:r>
            <a:endParaRPr lang="en-US" sz="2400" dirty="0"/>
          </a:p>
          <a:p>
            <a:pPr algn="just" rtl="1"/>
            <a:r>
              <a:rPr lang="ar-SA" sz="2400" dirty="0"/>
              <a:t>ووفقاً لما يراه ردن، فإن الأسلوب (المتكامل) إذا استخدم في وضعية غير مناسبة، فإنه قد يؤدي إلى أسلوب توفيقي ولكن عندما يستخدم في وضعية مناسبة، فإنه يقود إلى أسلوب تنفيذي فعال وإن الأسلوب المترابط) إذا عبر عنه بشكل غير مناسب فإنه قد يدرك على أنه أسلوب </a:t>
            </a:r>
            <a:r>
              <a:rPr lang="ar-JO" sz="2400" dirty="0"/>
              <a:t>(</a:t>
            </a:r>
            <a:r>
              <a:rPr lang="ar-SA" sz="2400" dirty="0"/>
              <a:t>تبشيري). ولكن إذا كان الموقف ملائماً لهذا الأسلوب فإن تطوراً يمكن تحقيقه في الأفراد، أو أنه يقود إلى اسلوب (مطور منمي). وإذا تصرف المرء بطريقة (منفصلة) توافرت لها الظروف المناسبة، فإنه يظهر استجابة (بيروقراطية ملائمة، أو أسلوباً (بيروقراطياً). ولكن إذا كان استخدام الأسلوب المتوجه نحو المهمة، أو نحو العاملين أو كليهما المهمة والعاملين مطلوباً، إلا أنه غير وشيك، فقد يكون المرء (انهزامياً). وإن الشخص (المكرس) الذي يمتلك تأثيراً قوياً، وتوافرت له ظروف مناسبة، فإنه يدرك على أنه </a:t>
            </a:r>
            <a:r>
              <a:rPr lang="ar-JO" sz="2400" dirty="0"/>
              <a:t>(</a:t>
            </a:r>
            <a:r>
              <a:rPr lang="ar-SA" sz="2400" dirty="0"/>
              <a:t>مستبد خير). ولكن عندما يظهر هذا الأسلوب في موقف غير مناسب، فإن المرء أو القائد يُرى على أنه استبدادي) مسيطر. إن جوهر هذه النظرية يتمثل في الفكرة التي طرحتها وهي: إن الأسلوب القيادي نفسه يعبر عنه في مواقف مختلفة، قد يكون مؤثراً أو غير مؤثر.</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92468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6" name="Diagram 5">
            <a:extLst>
              <a:ext uri="{FF2B5EF4-FFF2-40B4-BE49-F238E27FC236}">
                <a16:creationId xmlns:a16="http://schemas.microsoft.com/office/drawing/2014/main" id="{ADA1AF3E-C711-4CEC-A10A-3297D683D981}"/>
              </a:ext>
            </a:extLst>
          </p:cNvPr>
          <p:cNvGraphicFramePr/>
          <p:nvPr>
            <p:extLst>
              <p:ext uri="{D42A27DB-BD31-4B8C-83A1-F6EECF244321}">
                <p14:modId xmlns:p14="http://schemas.microsoft.com/office/powerpoint/2010/main" val="882770231"/>
              </p:ext>
            </p:extLst>
          </p:nvPr>
        </p:nvGraphicFramePr>
        <p:xfrm>
          <a:off x="451513" y="650282"/>
          <a:ext cx="904557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id="{2D8491CC-8816-4018-9992-361DA1556FAD}"/>
              </a:ext>
            </a:extLst>
          </p:cNvPr>
          <p:cNvSpPr/>
          <p:nvPr/>
        </p:nvSpPr>
        <p:spPr>
          <a:xfrm>
            <a:off x="7981950" y="2474893"/>
            <a:ext cx="3497720" cy="954107"/>
          </a:xfrm>
          <a:prstGeom prst="rect">
            <a:avLst/>
          </a:prstGeom>
        </p:spPr>
        <p:txBody>
          <a:bodyPr wrap="square">
            <a:spAutoFit/>
          </a:bodyPr>
          <a:lstStyle/>
          <a:p>
            <a:pPr algn="r" rtl="1"/>
            <a:r>
              <a:rPr lang="ar-SA" sz="2800" b="1">
                <a:solidFill>
                  <a:schemeClr val="bg1"/>
                </a:solidFill>
                <a:ea typeface="Times New Roman" panose="02020603050405020304" pitchFamily="18" charset="0"/>
              </a:rPr>
              <a:t>وصف للأنماط القيادية الثمانية كما اقترحها ريدن</a:t>
            </a:r>
            <a:r>
              <a:rPr lang="ar-JO" sz="2800" b="1">
                <a:solidFill>
                  <a:schemeClr val="bg1"/>
                </a:solidFill>
                <a:ea typeface="Times New Roman" panose="02020603050405020304" pitchFamily="18" charset="0"/>
              </a:rPr>
              <a:t>:</a:t>
            </a:r>
            <a:endParaRPr lang="en-US" sz="2800" dirty="0">
              <a:solidFill>
                <a:schemeClr val="bg1"/>
              </a:solidFill>
            </a:endParaRPr>
          </a:p>
        </p:txBody>
      </p:sp>
    </p:spTree>
    <p:extLst>
      <p:ext uri="{BB962C8B-B14F-4D97-AF65-F5344CB8AC3E}">
        <p14:creationId xmlns:p14="http://schemas.microsoft.com/office/powerpoint/2010/main" val="16775649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4873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76300" y="660584"/>
            <a:ext cx="10496550" cy="5016758"/>
          </a:xfrm>
          <a:prstGeom prst="rect">
            <a:avLst/>
          </a:prstGeom>
          <a:noFill/>
        </p:spPr>
        <p:txBody>
          <a:bodyPr wrap="square" rtlCol="0">
            <a:spAutoFit/>
          </a:bodyPr>
          <a:lstStyle/>
          <a:p>
            <a:pPr algn="ctr" rtl="1"/>
            <a:r>
              <a:rPr lang="ar-SA" sz="2400" b="1" dirty="0">
                <a:solidFill>
                  <a:schemeClr val="bg1"/>
                </a:solidFill>
              </a:rPr>
              <a:t>وصف للأنماط القيادية الثمانية كما اقترحها ريدن </a:t>
            </a:r>
            <a:endParaRPr lang="ar-JO" sz="2400" b="1" dirty="0">
              <a:solidFill>
                <a:schemeClr val="bg1"/>
              </a:solidFill>
            </a:endParaRPr>
          </a:p>
          <a:p>
            <a:pPr algn="ctr" rtl="1"/>
            <a:endParaRPr lang="ar-JO" sz="3200" b="1" dirty="0"/>
          </a:p>
          <a:p>
            <a:pPr algn="just" rtl="1"/>
            <a:r>
              <a:rPr lang="ar-SA" sz="2400" b="1" dirty="0"/>
              <a:t>الأنماط القيادية الأكثر فاعلية:</a:t>
            </a:r>
            <a:endParaRPr lang="en-US" sz="2400" b="1" dirty="0"/>
          </a:p>
          <a:p>
            <a:pPr lvl="0" algn="just" rtl="1"/>
            <a:r>
              <a:rPr lang="ar-JO" sz="2400" b="1" dirty="0"/>
              <a:t>1. </a:t>
            </a:r>
            <a:r>
              <a:rPr lang="ar-SA" sz="2400" b="1" dirty="0"/>
              <a:t>التنفيذي </a:t>
            </a:r>
            <a:r>
              <a:rPr lang="en-US" sz="2400" dirty="0"/>
              <a:t>Executive</a:t>
            </a:r>
            <a:r>
              <a:rPr lang="ar-SA" sz="2400" dirty="0"/>
              <a:t>: يضع ثقته الضمنية في نفسه، يهتم بالأجلين: القصير والطويل في عمله، وتتركز فعاليته في قدرته ومهارته على دفع العاملين لأداء ما يرغب فيه دون أن ينتج عن ذلك مقاومة قد تؤثر على الإنتاجية. وتتوفر لديه المهارة لخلق مناخ يساعد على تخفيف مظاهر العداء التي يمكن أن توجه ضده، وبالتالي يعمل على كسب طاعة وولاء مرؤوسيه .</a:t>
            </a:r>
            <a:endParaRPr lang="en-US" sz="2400" dirty="0"/>
          </a:p>
          <a:p>
            <a:pPr lvl="0" algn="just" rtl="1"/>
            <a:r>
              <a:rPr lang="ar-JO" sz="2400" b="1" dirty="0"/>
              <a:t>2. </a:t>
            </a:r>
            <a:r>
              <a:rPr lang="ar-SA" sz="2400" b="1" dirty="0"/>
              <a:t>المطور/ المنمي </a:t>
            </a:r>
            <a:r>
              <a:rPr lang="en-US" sz="2400" dirty="0"/>
              <a:t>Developer</a:t>
            </a:r>
            <a:r>
              <a:rPr lang="ar-SA" sz="2400" dirty="0"/>
              <a:t> : يضع ثقته الضمنية في الأفراد، ويرى أن عمله يتمثل أساساً في تنمية قدرات العاملين ومواهبهم، وفي تهيئته مناخ العمل الذي يعمل على تحقيق أعلى درجات الإشباع لدوافع العاملين. وتنبع فعاليته من المناخ المشجع الذي يعمل على تهيئته لمرؤوسيه، ومن ثم يزداد ارتباطهم به وبالعمل، في حين ينجح في تحقيق مستويات عالية من الإنتاج، إلا أن اتجاهه المرتفع تجاه تنمية مرؤوسيه قد يدفعه في بعض المواقف الى التضحية بأهداف الإنتاج القصيرة والطويلة الأجل، من أجل تحقيق التنمية الشخصية للآخرين. وبالرغم من عدم ارتباط عملية التنمية هذه بالعمل أو بإعداد آخرين ليخلفوه في منصبه.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413826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240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6472" y="612844"/>
            <a:ext cx="10682288" cy="5632311"/>
          </a:xfrm>
          <a:prstGeom prst="rect">
            <a:avLst/>
          </a:prstGeom>
          <a:noFill/>
        </p:spPr>
        <p:txBody>
          <a:bodyPr wrap="square" rtlCol="0">
            <a:spAutoFit/>
          </a:bodyPr>
          <a:lstStyle/>
          <a:p>
            <a:pPr algn="ctr" rtl="1"/>
            <a:r>
              <a:rPr lang="ar-SA" sz="2400" b="1" dirty="0">
                <a:solidFill>
                  <a:schemeClr val="bg1"/>
                </a:solidFill>
              </a:rPr>
              <a:t>وصف للأنماط القيادية الثمانية كما اقترحها ريدن </a:t>
            </a:r>
            <a:endParaRPr lang="ar-JO" sz="2400" b="1" dirty="0">
              <a:solidFill>
                <a:schemeClr val="bg1"/>
              </a:solidFill>
            </a:endParaRPr>
          </a:p>
          <a:p>
            <a:pPr algn="ctr" rtl="1"/>
            <a:endParaRPr lang="ar-JO" sz="3200" b="1" dirty="0"/>
          </a:p>
          <a:p>
            <a:pPr algn="just" rtl="1"/>
            <a:r>
              <a:rPr lang="ar-SA" sz="2400" b="1" dirty="0"/>
              <a:t>الأنماط القيادية الأكثر فاعلية:</a:t>
            </a:r>
            <a:endParaRPr lang="en-US" sz="2400" b="1" dirty="0"/>
          </a:p>
          <a:p>
            <a:pPr marL="514350" lvl="0" indent="-514350" algn="just" rtl="1">
              <a:buFont typeface="+mj-lt"/>
              <a:buAutoNum type="arabicPeriod" startAt="3"/>
            </a:pPr>
            <a:r>
              <a:rPr lang="ar-SA" sz="2800" b="1" dirty="0"/>
              <a:t>المستبد الخير </a:t>
            </a:r>
            <a:r>
              <a:rPr lang="en-US" sz="2800" dirty="0"/>
              <a:t>Benevolent Autocrat</a:t>
            </a:r>
            <a:r>
              <a:rPr lang="ar-SA" sz="2800" dirty="0"/>
              <a:t> الإداري يرى أن عمله يتمثل أساساً في توجيه أقصى طاقات العاملين تجاه العمل المطلوب في الأجلين القصير والطويل. فهو يحدد مستويات طموحه للأداء والإنتاج، ويعلم أن هناك فروقاً في القدرات الفردية بين من يعملون معه تتطلب منه أساليب متنوعة من العمل والتعامل مع كل منهم وتنبع فعاليته من أن اهتمامه وتركيزه على كل من العمل والعلاقات يكون ظاهراً للجميع، ويؤدي ذلك إلى دفع العاملين معه لتحقيق الأهداف ومن ثم يتمكن من تحقيق أهداف إنتاجية عالية. </a:t>
            </a:r>
            <a:endParaRPr lang="en-US" sz="2800" dirty="0"/>
          </a:p>
          <a:p>
            <a:pPr marL="514350" lvl="0" indent="-514350" algn="just" rtl="1">
              <a:buFont typeface="+mj-lt"/>
              <a:buAutoNum type="arabicPeriod" startAt="3"/>
            </a:pPr>
            <a:r>
              <a:rPr lang="ar-SA" sz="2800" b="1" dirty="0"/>
              <a:t>البيروقراطي </a:t>
            </a:r>
            <a:r>
              <a:rPr lang="en-US" sz="2800" dirty="0"/>
              <a:t>Bureaucratic</a:t>
            </a:r>
            <a:r>
              <a:rPr lang="ar-SA" sz="2800" dirty="0"/>
              <a:t> : لا يهتم بأمور العمل أو العلاقات، ولكنه ذلك وراء إتباعه الحرفي للتعليمات والقواعد، وبمن ثم فإن تأثيره محدود على الروح المعنوية. ويظهر درجة من الفاعلية نتيجة إتباعه التعليمات، ويختفي وراء قناع وهمي من الرغبة في العمل والاهتمام به.</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589499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240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6472" y="612844"/>
            <a:ext cx="10682288" cy="4647426"/>
          </a:xfrm>
          <a:prstGeom prst="rect">
            <a:avLst/>
          </a:prstGeom>
          <a:noFill/>
        </p:spPr>
        <p:txBody>
          <a:bodyPr wrap="square" rtlCol="0">
            <a:spAutoFit/>
          </a:bodyPr>
          <a:lstStyle/>
          <a:p>
            <a:pPr algn="ctr" rtl="1"/>
            <a:r>
              <a:rPr lang="ar-SA" sz="2400" b="1" dirty="0">
                <a:solidFill>
                  <a:schemeClr val="bg1"/>
                </a:solidFill>
              </a:rPr>
              <a:t>وصف للأنماط القيادية الثمانية كما اقترحها ريدن </a:t>
            </a:r>
            <a:endParaRPr lang="ar-JO" sz="2400" b="1" dirty="0">
              <a:solidFill>
                <a:schemeClr val="bg1"/>
              </a:solidFill>
            </a:endParaRPr>
          </a:p>
          <a:p>
            <a:pPr algn="ctr" rtl="1"/>
            <a:endParaRPr lang="ar-JO" sz="3200" b="1" dirty="0"/>
          </a:p>
          <a:p>
            <a:pPr algn="just" rtl="1"/>
            <a:r>
              <a:rPr lang="ar-SA" sz="2400" b="1" dirty="0"/>
              <a:t>الأنماط القيادية الأ</a:t>
            </a:r>
            <a:r>
              <a:rPr lang="ar-JO" sz="2400" b="1" dirty="0"/>
              <a:t>قل</a:t>
            </a:r>
            <a:r>
              <a:rPr lang="ar-SA" sz="2400" b="1" dirty="0"/>
              <a:t> فاعلية:</a:t>
            </a:r>
            <a:endParaRPr lang="en-US" sz="2400" b="1" dirty="0"/>
          </a:p>
          <a:p>
            <a:pPr algn="just" rtl="1"/>
            <a:r>
              <a:rPr lang="ar-SA" sz="2400" b="1" dirty="0"/>
              <a:t>تنتج عندما تستخدم الأنماط الاساسية في مواقف غير مناسبة </a:t>
            </a:r>
            <a:endParaRPr lang="en-US" sz="2400" b="1" dirty="0"/>
          </a:p>
          <a:p>
            <a:pPr marL="457200" indent="-457200" algn="just" rtl="1">
              <a:buFont typeface="+mj-lt"/>
              <a:buAutoNum type="arabicPeriod"/>
            </a:pPr>
            <a:r>
              <a:rPr lang="ar-SA" sz="2400" dirty="0"/>
              <a:t> التوفيقي / الموفق </a:t>
            </a:r>
            <a:r>
              <a:rPr lang="en-US" sz="2400" dirty="0"/>
              <a:t>Compromiser</a:t>
            </a:r>
            <a:r>
              <a:rPr lang="ar-SA" sz="2400" dirty="0"/>
              <a:t>: يعرف جيداً مزايا الاهتمام بكل من العمل والعلاقات ولكنه غير،</a:t>
            </a:r>
            <a:r>
              <a:rPr lang="ar-JO" sz="2400" dirty="0"/>
              <a:t> </a:t>
            </a:r>
            <a:r>
              <a:rPr lang="ar-SA" sz="2400" dirty="0"/>
              <a:t>قادر أو غير راغب في اتخاذ قرارات سليمة. وتعبر الحلول الوسط عن أسلوبه المستمر في العمل، ويكون تركيزه واهتمامه موجهاً للضغوط التي يواجهها في الحاضر، ومن ثم فهو يحاول الإقلال من المشكلات الحاضرة، ولو تم ذلك على حساب الاعتبارات المستقبلية المرتبطة بالإنتاج. كما يحاول إرضاء من يملكون التأثير على حياته المهنية. </a:t>
            </a:r>
            <a:endParaRPr lang="en-US" sz="2400" dirty="0"/>
          </a:p>
          <a:p>
            <a:pPr marL="457200" indent="-457200" algn="just" rtl="1">
              <a:buFont typeface="+mj-lt"/>
              <a:buAutoNum type="arabicPeriod"/>
            </a:pPr>
            <a:r>
              <a:rPr lang="ar-SA" sz="2400" dirty="0"/>
              <a:t> التبشيري / المجامل </a:t>
            </a:r>
            <a:r>
              <a:rPr lang="en-US" sz="2400" dirty="0"/>
              <a:t>Missionary</a:t>
            </a:r>
            <a:r>
              <a:rPr lang="ar-SA" sz="2400" dirty="0"/>
              <a:t>: يضع التناسق بين الأفراد والعلاقات الطيبة فوق أي اعتبار آخر تغيب عنه الفاعلية نتيجة رغبته في رؤية نفسه، وفي أن يرى فيه الآخرون، كشخص طيب، وبالتالي يمنعه ذلك من المخاطرة بأي اضطراب في العلاقات السائدة من أجل الحصول على الإنتاجية المرغوبة.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013444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240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6472" y="612844"/>
            <a:ext cx="10682288" cy="5570756"/>
          </a:xfrm>
          <a:prstGeom prst="rect">
            <a:avLst/>
          </a:prstGeom>
          <a:noFill/>
        </p:spPr>
        <p:txBody>
          <a:bodyPr wrap="square" rtlCol="0">
            <a:spAutoFit/>
          </a:bodyPr>
          <a:lstStyle/>
          <a:p>
            <a:pPr algn="ctr" rtl="1"/>
            <a:r>
              <a:rPr lang="ar-SA" sz="2400" b="1" dirty="0">
                <a:solidFill>
                  <a:schemeClr val="bg1"/>
                </a:solidFill>
              </a:rPr>
              <a:t>وصف للأنماط القيادية الثمانية كما اقترحها ريدن </a:t>
            </a:r>
            <a:endParaRPr lang="ar-JO" sz="2400" b="1" dirty="0">
              <a:solidFill>
                <a:schemeClr val="bg1"/>
              </a:solidFill>
            </a:endParaRPr>
          </a:p>
          <a:p>
            <a:pPr algn="ctr" rtl="1"/>
            <a:endParaRPr lang="ar-JO" sz="3200" b="1" dirty="0"/>
          </a:p>
          <a:p>
            <a:pPr algn="just" rtl="1"/>
            <a:r>
              <a:rPr lang="ar-SA" sz="2400" b="1" dirty="0"/>
              <a:t>الأنماط القيادية الأ</a:t>
            </a:r>
            <a:r>
              <a:rPr lang="ar-JO" sz="2400" b="1" dirty="0"/>
              <a:t>قل</a:t>
            </a:r>
            <a:r>
              <a:rPr lang="ar-SA" sz="2400" b="1" dirty="0"/>
              <a:t> فاعلية:</a:t>
            </a:r>
            <a:endParaRPr lang="en-US" sz="2400" b="1" dirty="0"/>
          </a:p>
          <a:p>
            <a:pPr algn="just" rtl="1"/>
            <a:r>
              <a:rPr lang="ar-SA" sz="2400" b="1" dirty="0"/>
              <a:t>تنتج عندما تستخدم الأنماط الاساسية في مواقف غير مناسبة </a:t>
            </a:r>
            <a:endParaRPr lang="en-US" sz="2400" b="1" dirty="0"/>
          </a:p>
          <a:p>
            <a:pPr marL="457200" indent="-457200" algn="just" rtl="1">
              <a:buFont typeface="+mj-lt"/>
              <a:buAutoNum type="arabicPeriod" startAt="3"/>
            </a:pPr>
            <a:r>
              <a:rPr lang="ar-SA" sz="2400" dirty="0"/>
              <a:t> </a:t>
            </a:r>
            <a:r>
              <a:rPr lang="ar-SA" sz="2800" b="1" dirty="0"/>
              <a:t>الاستبدادي/ الأوتوقراطي </a:t>
            </a:r>
            <a:r>
              <a:rPr lang="en-US" sz="2800" b="1" dirty="0"/>
              <a:t>Autocrat</a:t>
            </a:r>
            <a:r>
              <a:rPr lang="ar-SA" sz="2800" b="1" dirty="0"/>
              <a:t> </a:t>
            </a:r>
            <a:r>
              <a:rPr lang="ar-SA" sz="2800" dirty="0"/>
              <a:t>: يضع كل اهتمامه على العمل الحالي المطلوب، ويفضله على أي اعتبارات أخرى تظهر عدم فاعليته نتيجة إعلانه الواضح عن عدم اهتمامه بأمور العلاقات وبدرجة ثقته المنخفضة بالآخرين، ويخافه الكثيرون ولا يحبونه، وبالتالي فهم يعملون فقط عندما يمارس عليهم ضغوطه المباشرة. </a:t>
            </a:r>
            <a:endParaRPr lang="en-US" sz="2800" dirty="0"/>
          </a:p>
          <a:p>
            <a:pPr marL="514350" indent="-514350" algn="just" rtl="1">
              <a:buFont typeface="+mj-lt"/>
              <a:buAutoNum type="arabicPeriod" startAt="3"/>
            </a:pPr>
            <a:r>
              <a:rPr lang="ar-SA" sz="2800" dirty="0"/>
              <a:t> </a:t>
            </a:r>
            <a:r>
              <a:rPr lang="ar-SA" sz="2800" b="1" dirty="0"/>
              <a:t>الانهزامي / الهارب </a:t>
            </a:r>
            <a:r>
              <a:rPr lang="en-US" sz="2800" b="1" dirty="0"/>
              <a:t>Deserter</a:t>
            </a:r>
            <a:r>
              <a:rPr lang="ar-SA" sz="2800" b="1" dirty="0"/>
              <a:t>: </a:t>
            </a:r>
            <a:r>
              <a:rPr lang="ar-SA" sz="2800" dirty="0"/>
              <a:t>يظهر عدم اهتمامه بكل من العمل والعلاقات الإنسانية. كما أنه غير فعال، ليس فقط بسبب عدم رغبته في العمل واهتمامه به بل كذلك للتأثير السلبي الذي يمارسه على الروح المعنوية للجماعة. ولا ينحصر تأثيره في مجرد الانسحاب من العمل. بل إنه يعوق الآخرين كذلك في أدائهم عن طريق التدخل في أعمالهم وحجب المعلومات اللازمة لهم.</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493468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4279</TotalTime>
  <Words>5022</Words>
  <Application>Microsoft Office PowerPoint</Application>
  <PresentationFormat>Widescreen</PresentationFormat>
  <Paragraphs>243</Paragraphs>
  <Slides>44</Slides>
  <Notes>4</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44</vt:i4>
      </vt:variant>
    </vt:vector>
  </HeadingPairs>
  <TitlesOfParts>
    <vt:vector size="54" baseType="lpstr">
      <vt:lpstr>Arial</vt:lpstr>
      <vt:lpstr>Calibri</vt:lpstr>
      <vt:lpstr>Calibri Light</vt:lpstr>
      <vt:lpstr>Roboto Light</vt:lpstr>
      <vt:lpstr>Simplified Arabic</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153</cp:revision>
  <dcterms:created xsi:type="dcterms:W3CDTF">2023-04-29T09:08:23Z</dcterms:created>
  <dcterms:modified xsi:type="dcterms:W3CDTF">2023-10-19T05:39:17Z</dcterms:modified>
</cp:coreProperties>
</file>