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ink/ink1.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9" r:id="rId1"/>
  </p:sldMasterIdLst>
  <p:notesMasterIdLst>
    <p:notesMasterId r:id="rId55"/>
  </p:notesMasterIdLst>
  <p:sldIdLst>
    <p:sldId id="565" r:id="rId2"/>
    <p:sldId id="313" r:id="rId3"/>
    <p:sldId id="515" r:id="rId4"/>
    <p:sldId id="516" r:id="rId5"/>
    <p:sldId id="517" r:id="rId6"/>
    <p:sldId id="518" r:id="rId7"/>
    <p:sldId id="520" r:id="rId8"/>
    <p:sldId id="519" r:id="rId9"/>
    <p:sldId id="521" r:id="rId10"/>
    <p:sldId id="522" r:id="rId11"/>
    <p:sldId id="523" r:id="rId12"/>
    <p:sldId id="524" r:id="rId13"/>
    <p:sldId id="525" r:id="rId14"/>
    <p:sldId id="526" r:id="rId15"/>
    <p:sldId id="527" r:id="rId16"/>
    <p:sldId id="528" r:id="rId17"/>
    <p:sldId id="529" r:id="rId18"/>
    <p:sldId id="530" r:id="rId19"/>
    <p:sldId id="531" r:id="rId20"/>
    <p:sldId id="532" r:id="rId21"/>
    <p:sldId id="533" r:id="rId22"/>
    <p:sldId id="534" r:id="rId23"/>
    <p:sldId id="535" r:id="rId24"/>
    <p:sldId id="536" r:id="rId25"/>
    <p:sldId id="537" r:id="rId26"/>
    <p:sldId id="538" r:id="rId27"/>
    <p:sldId id="539" r:id="rId28"/>
    <p:sldId id="540" r:id="rId29"/>
    <p:sldId id="541" r:id="rId30"/>
    <p:sldId id="542" r:id="rId31"/>
    <p:sldId id="543" r:id="rId32"/>
    <p:sldId id="544" r:id="rId33"/>
    <p:sldId id="545" r:id="rId34"/>
    <p:sldId id="546" r:id="rId35"/>
    <p:sldId id="547" r:id="rId36"/>
    <p:sldId id="548" r:id="rId37"/>
    <p:sldId id="549" r:id="rId38"/>
    <p:sldId id="550" r:id="rId39"/>
    <p:sldId id="551" r:id="rId40"/>
    <p:sldId id="552" r:id="rId41"/>
    <p:sldId id="553" r:id="rId42"/>
    <p:sldId id="554" r:id="rId43"/>
    <p:sldId id="555" r:id="rId44"/>
    <p:sldId id="556" r:id="rId45"/>
    <p:sldId id="557" r:id="rId46"/>
    <p:sldId id="558" r:id="rId47"/>
    <p:sldId id="559" r:id="rId48"/>
    <p:sldId id="560" r:id="rId49"/>
    <p:sldId id="561" r:id="rId50"/>
    <p:sldId id="562" r:id="rId51"/>
    <p:sldId id="564" r:id="rId52"/>
    <p:sldId id="514" r:id="rId53"/>
    <p:sldId id="566"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65"/>
            <p14:sldId id="313"/>
            <p14:sldId id="515"/>
            <p14:sldId id="516"/>
            <p14:sldId id="517"/>
            <p14:sldId id="518"/>
            <p14:sldId id="520"/>
            <p14:sldId id="519"/>
            <p14:sldId id="521"/>
            <p14:sldId id="522"/>
            <p14:sldId id="523"/>
            <p14:sldId id="524"/>
            <p14:sldId id="525"/>
            <p14:sldId id="526"/>
            <p14:sldId id="527"/>
            <p14:sldId id="528"/>
            <p14:sldId id="529"/>
            <p14:sldId id="530"/>
            <p14:sldId id="531"/>
            <p14:sldId id="532"/>
            <p14:sldId id="533"/>
            <p14:sldId id="534"/>
            <p14:sldId id="535"/>
            <p14:sldId id="536"/>
            <p14:sldId id="537"/>
            <p14:sldId id="538"/>
            <p14:sldId id="539"/>
            <p14:sldId id="540"/>
            <p14:sldId id="541"/>
            <p14:sldId id="542"/>
            <p14:sldId id="543"/>
            <p14:sldId id="544"/>
            <p14:sldId id="545"/>
            <p14:sldId id="546"/>
            <p14:sldId id="547"/>
            <p14:sldId id="548"/>
            <p14:sldId id="549"/>
            <p14:sldId id="550"/>
            <p14:sldId id="551"/>
            <p14:sldId id="552"/>
            <p14:sldId id="553"/>
            <p14:sldId id="554"/>
            <p14:sldId id="555"/>
            <p14:sldId id="556"/>
            <p14:sldId id="557"/>
            <p14:sldId id="558"/>
            <p14:sldId id="559"/>
            <p14:sldId id="560"/>
            <p14:sldId id="561"/>
            <p14:sldId id="562"/>
            <p14:sldId id="564"/>
            <p14:sldId id="514"/>
            <p14:sldId id="566"/>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C748"/>
    <a:srgbClr val="000000"/>
    <a:srgbClr val="669BBC"/>
    <a:srgbClr val="2D3956"/>
    <a:srgbClr val="8E5A6D"/>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00" autoAdjust="0"/>
    <p:restoredTop sz="93738" autoAdjust="0"/>
  </p:normalViewPr>
  <p:slideViewPr>
    <p:cSldViewPr snapToGrid="0">
      <p:cViewPr varScale="1">
        <p:scale>
          <a:sx n="86" d="100"/>
          <a:sy n="86" d="100"/>
        </p:scale>
        <p:origin x="114"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ink/ink1.xml><?xml version="1.0" encoding="utf-8"?>
<inkml:ink xmlns:inkml="http://www.w3.org/2003/InkML">
  <inkml:definitions>
    <inkml:context xml:id="ctx0">
      <inkml:inkSource xml:id="inkSrc0">
        <inkml:traceFormat>
          <inkml:channel name="X" type="integer" max="2048" units="cm"/>
          <inkml:channel name="Y" type="integer" max="2048" units="cm"/>
          <inkml:channel name="F" type="integer" max="2047" units="in"/>
          <inkml:channel name="T" type="integer" max="2.14748E9" units="dev"/>
        </inkml:traceFormat>
        <inkml:channelProperties>
          <inkml:channelProperty channel="X" name="resolution" value="393.84616" units="1/cm"/>
          <inkml:channelProperty channel="Y" name="resolution" value="393.84616" units="1/cm"/>
          <inkml:channelProperty channel="F" name="resolution" value="999.51166" units="1/in"/>
          <inkml:channelProperty channel="T" name="resolution" value="1" units="1/dev"/>
        </inkml:channelProperties>
      </inkml:inkSource>
      <inkml:timestamp xml:id="ts0" timeString="2023-10-16T19:15:38.764"/>
    </inkml:context>
    <inkml:brush xml:id="br0">
      <inkml:brushProperty name="width" value="0.06667" units="cm"/>
      <inkml:brushProperty name="height" value="0.06667" units="cm"/>
      <inkml:brushProperty name="fitToCurve" value="1"/>
    </inkml:brush>
  </inkml:definitions>
  <inkml:traceGroup>
    <inkml:annotationXML>
      <emma:emma xmlns:emma="http://www.w3.org/2003/04/emma" version="1.0">
        <emma:interpretation id="{173C59E0-CA68-4DF0-956D-DAA4BE64B2BE}" emma:medium="tactile" emma:mode="ink">
          <msink:context xmlns:msink="http://schemas.microsoft.com/ink/2010/main" type="writingRegion" rotatedBoundingBox="16538,5272 16903,5272 16903,6003 16538,6003"/>
        </emma:interpretation>
      </emma:emma>
    </inkml:annotationXML>
    <inkml:traceGroup>
      <inkml:annotationXML>
        <emma:emma xmlns:emma="http://www.w3.org/2003/04/emma" version="1.0">
          <emma:interpretation id="{35ED6496-962F-443A-AD0F-28B7AF7ED386}" emma:medium="tactile" emma:mode="ink">
            <msink:context xmlns:msink="http://schemas.microsoft.com/ink/2010/main" type="paragraph" rotatedBoundingBox="16538,5272 16903,5272 16903,6003 16538,6003" alignmentLevel="1"/>
          </emma:interpretation>
        </emma:emma>
      </inkml:annotationXML>
      <inkml:traceGroup>
        <inkml:annotationXML>
          <emma:emma xmlns:emma="http://www.w3.org/2003/04/emma" version="1.0">
            <emma:interpretation id="{EC25F616-ABBB-4909-9E34-16D1D012B0A9}" emma:medium="tactile" emma:mode="ink">
              <msink:context xmlns:msink="http://schemas.microsoft.com/ink/2010/main" type="line" rotatedBoundingBox="16538,5272 16903,5272 16903,6003 16538,6003"/>
            </emma:interpretation>
          </emma:emma>
        </inkml:annotationXML>
        <inkml:traceGroup>
          <inkml:annotationXML>
            <emma:emma xmlns:emma="http://www.w3.org/2003/04/emma" version="1.0">
              <emma:interpretation id="{A11E0198-11EB-44E0-9686-E6A0AD0AF959}" emma:medium="tactile" emma:mode="ink">
                <msink:context xmlns:msink="http://schemas.microsoft.com/ink/2010/main" type="inkWord" rotatedBoundingBox="16538,5272 16903,5272 16903,6003 16538,6003"/>
              </emma:interpretation>
              <emma:one-of disjunction-type="recognition" id="oneOf0">
                <emma:interpretation id="interp0" emma:lang="" emma:confidence="0.5">
                  <emma:literal>.</emma:literal>
                </emma:interpretation>
                <emma:interpretation id="interp1" emma:lang="" emma:confidence="0">
                  <emma:literal>\</emma:literal>
                </emma:interpretation>
                <emma:interpretation id="interp2" emma:lang="" emma:confidence="0">
                  <emma:literal>,</emma:literal>
                </emma:interpretation>
                <emma:interpretation id="interp3" emma:lang="" emma:confidence="0">
                  <emma:literal>)</emma:literal>
                </emma:interpretation>
                <emma:interpretation id="interp4" emma:lang="" emma:confidence="0">
                  <emma:literal>:</emma:literal>
                </emma:interpretation>
              </emma:one-of>
            </emma:emma>
          </inkml:annotationXML>
          <inkml:trace contextRef="#ctx0" brushRef="#br0">365 731 5 0,'-23'-51'5'0,"0"12"3"0,0 14 4 0,0-27 3 0,1-12 1 16,22 13-5-16,-46 0-5 0,0-14-6 0,24 14-4 0,-1-26-9 15,-23 13-5-15,23-13 1 0,-22 13-8 0</inkml:trace>
        </inkml:traceGroup>
      </inkml:traceGroup>
    </inkml:traceGroup>
  </inkml:traceGroup>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9237547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26860529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87E14A94-F801-CF10-5E73-00C6B69D5FD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tx1"/>
                </a:solidFill>
              </a:rPr>
              <a:t>midocean.edu.km</a:t>
            </a:r>
          </a:p>
        </p:txBody>
      </p:sp>
      <p:sp>
        <p:nvSpPr>
          <p:cNvPr id="8" name="TextBox 7">
            <a:extLst>
              <a:ext uri="{FF2B5EF4-FFF2-40B4-BE49-F238E27FC236}">
                <a16:creationId xmlns:a16="http://schemas.microsoft.com/office/drawing/2014/main" id="{67C02FC4-5973-F43B-FD6A-0FDE1513851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midocean.edu.km</a:t>
            </a:r>
          </a:p>
        </p:txBody>
      </p:sp>
      <p:sp>
        <p:nvSpPr>
          <p:cNvPr id="9" name="TextBox 8">
            <a:extLst>
              <a:ext uri="{FF2B5EF4-FFF2-40B4-BE49-F238E27FC236}">
                <a16:creationId xmlns:a16="http://schemas.microsoft.com/office/drawing/2014/main" id="{D2A61C26-2216-E13E-2DAA-FEF4A7305383}"/>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midocean.edu.km</a:t>
            </a:r>
          </a:p>
        </p:txBody>
      </p:sp>
    </p:spTree>
    <p:extLst>
      <p:ext uri="{BB962C8B-B14F-4D97-AF65-F5344CB8AC3E}">
        <p14:creationId xmlns:p14="http://schemas.microsoft.com/office/powerpoint/2010/main" val="552183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2800"/>
            </a:lvl1pPr>
          </a:lstStyle>
          <a:p>
            <a:r>
              <a:rPr lang="en-US" dirty="0"/>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523F18F0-918C-DDF5-98FE-8B0A861DC841}"/>
              </a:ext>
            </a:extLst>
          </p:cNvPr>
          <p:cNvSpPr txBox="1"/>
          <p:nvPr/>
        </p:nvSpPr>
        <p:spPr>
          <a:xfrm>
            <a:off x="4455391" y="6394101"/>
            <a:ext cx="2616200" cy="400110"/>
          </a:xfrm>
          <a:prstGeom prst="rect">
            <a:avLst/>
          </a:prstGeom>
          <a:noFill/>
        </p:spPr>
        <p:txBody>
          <a:bodyPr wrap="square" rtlCol="0">
            <a:spAutoFit/>
          </a:bodyPr>
          <a:lstStyle/>
          <a:p>
            <a:pPr algn="ctr"/>
            <a:r>
              <a:rPr lang="en-US" sz="2000" dirty="0">
                <a:solidFill>
                  <a:schemeClr val="tx1"/>
                </a:solidFill>
              </a:rPr>
              <a:t>midocean.edu.km</a:t>
            </a:r>
          </a:p>
        </p:txBody>
      </p:sp>
      <p:sp>
        <p:nvSpPr>
          <p:cNvPr id="8" name="TextBox 7">
            <a:extLst>
              <a:ext uri="{FF2B5EF4-FFF2-40B4-BE49-F238E27FC236}">
                <a16:creationId xmlns:a16="http://schemas.microsoft.com/office/drawing/2014/main" id="{C77CBA84-8DE7-6EE4-C43D-A2F5618088B0}"/>
              </a:ext>
            </a:extLst>
          </p:cNvPr>
          <p:cNvSpPr txBox="1"/>
          <p:nvPr/>
        </p:nvSpPr>
        <p:spPr>
          <a:xfrm>
            <a:off x="4455391" y="6394101"/>
            <a:ext cx="2616200" cy="400110"/>
          </a:xfrm>
          <a:prstGeom prst="rect">
            <a:avLst/>
          </a:prstGeom>
          <a:noFill/>
        </p:spPr>
        <p:txBody>
          <a:bodyPr wrap="square" rtlCol="0">
            <a:spAutoFit/>
          </a:bodyPr>
          <a:lstStyle/>
          <a:p>
            <a:pPr algn="ctr"/>
            <a:r>
              <a:rPr lang="en-US" sz="2000" dirty="0">
                <a:solidFill>
                  <a:schemeClr val="bg1"/>
                </a:solidFill>
              </a:rPr>
              <a:t>midocean.edu.km</a:t>
            </a:r>
          </a:p>
        </p:txBody>
      </p:sp>
      <p:sp>
        <p:nvSpPr>
          <p:cNvPr id="9" name="TextBox 8">
            <a:extLst>
              <a:ext uri="{FF2B5EF4-FFF2-40B4-BE49-F238E27FC236}">
                <a16:creationId xmlns:a16="http://schemas.microsoft.com/office/drawing/2014/main" id="{D2A61C26-2216-E13E-2DAA-FEF4A7305383}"/>
              </a:ext>
            </a:extLst>
          </p:cNvPr>
          <p:cNvSpPr txBox="1"/>
          <p:nvPr userDrawn="1"/>
        </p:nvSpPr>
        <p:spPr>
          <a:xfrm>
            <a:off x="4455391" y="6394101"/>
            <a:ext cx="2616200" cy="400110"/>
          </a:xfrm>
          <a:prstGeom prst="rect">
            <a:avLst/>
          </a:prstGeom>
          <a:noFill/>
        </p:spPr>
        <p:txBody>
          <a:bodyPr wrap="square" rtlCol="0">
            <a:spAutoFit/>
          </a:bodyPr>
          <a:lstStyle/>
          <a:p>
            <a:pPr algn="ctr"/>
            <a:r>
              <a:rPr lang="en-US" sz="2000" dirty="0">
                <a:solidFill>
                  <a:schemeClr val="bg1"/>
                </a:solidFill>
              </a:rPr>
              <a:t>midocean.edu.km</a:t>
            </a:r>
          </a:p>
        </p:txBody>
      </p:sp>
    </p:spTree>
    <p:extLst>
      <p:ext uri="{BB962C8B-B14F-4D97-AF65-F5344CB8AC3E}">
        <p14:creationId xmlns:p14="http://schemas.microsoft.com/office/powerpoint/2010/main" val="4936777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36EA6C1C-AB94-8CE5-7D28-A49B72DDC40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midocean.edu.km</a:t>
            </a:r>
          </a:p>
        </p:txBody>
      </p:sp>
      <p:sp>
        <p:nvSpPr>
          <p:cNvPr id="8" name="TextBox 7">
            <a:extLst>
              <a:ext uri="{FF2B5EF4-FFF2-40B4-BE49-F238E27FC236}">
                <a16:creationId xmlns:a16="http://schemas.microsoft.com/office/drawing/2014/main" id="{D2A61C26-2216-E13E-2DAA-FEF4A7305383}"/>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midocean.edu.km</a:t>
            </a:r>
          </a:p>
        </p:txBody>
      </p:sp>
    </p:spTree>
    <p:extLst>
      <p:ext uri="{BB962C8B-B14F-4D97-AF65-F5344CB8AC3E}">
        <p14:creationId xmlns:p14="http://schemas.microsoft.com/office/powerpoint/2010/main" val="8400389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222397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551061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281426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754502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54861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454605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206758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323765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17450991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0425177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42089934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667154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25284884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5627635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176621814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7720534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15668946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cSld name="10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205216789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cSld name="35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617661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13589099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p:cSld name="50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40507846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p:cSld name="26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613512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p:cSld name="11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279880854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36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077582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51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37008537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12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135421100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37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319007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2467313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13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3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52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image" Target="../media/image2.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image" Target="../media/image1.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1/26/2026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pic>
        <p:nvPicPr>
          <p:cNvPr id="8" name="Graphic 21">
            <a:extLst>
              <a:ext uri="{FF2B5EF4-FFF2-40B4-BE49-F238E27FC236}">
                <a16:creationId xmlns:a16="http://schemas.microsoft.com/office/drawing/2014/main" id="{CB13607E-0590-83DC-96EE-B1D021839066}"/>
              </a:ext>
            </a:extLst>
          </p:cNvPr>
          <p:cNvPicPr>
            <a:picLocks noChangeAspect="1"/>
          </p:cNvPicPr>
          <p:nvPr/>
        </p:nvPicPr>
        <p:blipFill rotWithShape="1">
          <a:blip r:embed="rId3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08012" y="320676"/>
            <a:ext cx="2040885" cy="952954"/>
          </a:xfrm>
          <a:prstGeom prst="rect">
            <a:avLst/>
          </a:prstGeom>
        </p:spPr>
      </p:pic>
    </p:spTree>
    <p:extLst>
      <p:ext uri="{BB962C8B-B14F-4D97-AF65-F5344CB8AC3E}">
        <p14:creationId xmlns:p14="http://schemas.microsoft.com/office/powerpoint/2010/main" val="1646407489"/>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 id="2147483701" r:id="rId12"/>
    <p:sldLayoutId id="2147483702" r:id="rId13"/>
    <p:sldLayoutId id="2147483703" r:id="rId14"/>
    <p:sldLayoutId id="2147483704" r:id="rId15"/>
    <p:sldLayoutId id="2147483705" r:id="rId16"/>
    <p:sldLayoutId id="2147483706" r:id="rId17"/>
    <p:sldLayoutId id="2147483707" r:id="rId18"/>
    <p:sldLayoutId id="2147483708" r:id="rId19"/>
    <p:sldLayoutId id="2147483709" r:id="rId20"/>
    <p:sldLayoutId id="2147483710" r:id="rId21"/>
    <p:sldLayoutId id="2147483711" r:id="rId22"/>
    <p:sldLayoutId id="2147483712" r:id="rId23"/>
    <p:sldLayoutId id="2147483713" r:id="rId24"/>
    <p:sldLayoutId id="2147483714" r:id="rId25"/>
    <p:sldLayoutId id="2147483715" r:id="rId26"/>
    <p:sldLayoutId id="2147483716" r:id="rId27"/>
    <p:sldLayoutId id="2147483717" r:id="rId28"/>
    <p:sldLayoutId id="2147483718" r:id="rId29"/>
    <p:sldLayoutId id="2147483719" r:id="rId30"/>
    <p:sldLayoutId id="2147483720" r:id="rId31"/>
    <p:sldLayoutId id="2147483660" r:id="rId32"/>
    <p:sldLayoutId id="2147483665" r:id="rId33"/>
    <p:sldLayoutId id="2147483667" r:id="rId34"/>
  </p:sldLayoutIdLst>
  <p:txStyles>
    <p:titleStyle>
      <a:lvl1pPr algn="l" defTabSz="914400" rtl="0" eaLnBrk="1" latinLnBrk="0" hangingPunct="1">
        <a:lnSpc>
          <a:spcPct val="90000"/>
        </a:lnSpc>
        <a:spcBef>
          <a:spcPct val="0"/>
        </a:spcBef>
        <a:buNone/>
        <a:defRPr kumimoji="0" lang="en-US" sz="3700" b="1" i="0" u="none" strike="noStrike" kern="1200" cap="all" spc="0" normalizeH="0" baseline="0"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effectLst/>
          <a:uLnTx/>
          <a:uFillTx/>
          <a:latin typeface="Trebuchet MS"/>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43.emf"/><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customXml" Target="../ink/ink1.xml"/></Relationships>
</file>

<file path=ppt/slides/_rels/slide5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2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454222" y="3330770"/>
            <a:ext cx="4374214" cy="398780"/>
          </a:xfrm>
          <a:prstGeom prst="rect">
            <a:avLst/>
          </a:prstGeom>
          <a:noFill/>
        </p:spPr>
        <p:txBody>
          <a:bodyPr wrap="square" lIns="91440" tIns="45720" rIns="91440" bIns="45720" rtlCol="0" anchor="t">
            <a:spAutoFit/>
          </a:bodyPr>
          <a:lstStyle/>
          <a:p>
            <a:r>
              <a:rPr lang="en-US" sz="2000" dirty="0">
                <a:latin typeface="Alexandria"/>
                <a:cs typeface="Alexandria" charset="0"/>
              </a:rPr>
              <a:t>Prepared by Dr. Yasser Abdelhamid</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207" y="580666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5</a:t>
            </a:r>
          </a:p>
        </p:txBody>
      </p:sp>
      <p:sp>
        <p:nvSpPr>
          <p:cNvPr id="46" name="TextBox 45"/>
          <p:cNvSpPr txBox="1"/>
          <p:nvPr/>
        </p:nvSpPr>
        <p:spPr>
          <a:xfrm>
            <a:off x="329269" y="5104240"/>
            <a:ext cx="2412968" cy="707886"/>
          </a:xfrm>
          <a:prstGeom prst="rect">
            <a:avLst/>
          </a:prstGeom>
          <a:noFill/>
        </p:spPr>
        <p:txBody>
          <a:bodyPr wrap="none" rtlCol="0">
            <a:spAutoFit/>
          </a:bodyPr>
          <a:lstStyle/>
          <a:p>
            <a:r>
              <a:rPr lang="en-US" sz="2000" dirty="0">
                <a:latin typeface="Alexandria" charset="0"/>
                <a:cs typeface="Alexandria" charset="0"/>
              </a:rPr>
              <a:t>IT 382</a:t>
            </a:r>
          </a:p>
          <a:p>
            <a:r>
              <a:rPr lang="en-US" sz="2000" dirty="0">
                <a:latin typeface="Alexandria" charset="0"/>
                <a:cs typeface="Alexandria" charset="0"/>
              </a:rPr>
              <a:t>Software Engineering</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FE67F962-7D1B-830D-26A9-0334A3192303}"/>
              </a:ext>
            </a:extLst>
          </p:cNvPr>
          <p:cNvSpPr txBox="1"/>
          <p:nvPr/>
        </p:nvSpPr>
        <p:spPr>
          <a:xfrm>
            <a:off x="1143000" y="2622884"/>
            <a:ext cx="4634923" cy="707886"/>
          </a:xfrm>
          <a:prstGeom prst="rect">
            <a:avLst/>
          </a:prstGeom>
          <a:noFill/>
        </p:spPr>
        <p:txBody>
          <a:bodyPr wrap="none" rtlCol="0">
            <a:spAutoFit/>
          </a:bodyPr>
          <a:lstStyle/>
          <a:p>
            <a:r>
              <a:rPr lang="en-US" sz="4000" dirty="0"/>
              <a:t>Software Engineering</a:t>
            </a:r>
          </a:p>
        </p:txBody>
      </p:sp>
    </p:spTree>
    <p:extLst>
      <p:ext uri="{BB962C8B-B14F-4D97-AF65-F5344CB8AC3E}">
        <p14:creationId xmlns:p14="http://schemas.microsoft.com/office/powerpoint/2010/main" val="25129788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midocean.edu.km</a:t>
            </a:r>
          </a:p>
        </p:txBody>
      </p:sp>
      <p:sp>
        <p:nvSpPr>
          <p:cNvPr id="10" name="Rectangle: Rounded Corners 24">
            <a:extLst>
              <a:ext uri="{FF2B5EF4-FFF2-40B4-BE49-F238E27FC236}">
                <a16:creationId xmlns:a16="http://schemas.microsoft.com/office/drawing/2014/main" id="{2BC869EB-5623-4AA1-9123-4AF9DF916049}"/>
              </a:ext>
            </a:extLst>
          </p:cNvPr>
          <p:cNvSpPr/>
          <p:nvPr/>
        </p:nvSpPr>
        <p:spPr>
          <a:xfrm>
            <a:off x="3598250" y="1936174"/>
            <a:ext cx="8040594" cy="43421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Content Placeholder 2"/>
          <p:cNvSpPr txBox="1">
            <a:spLocks/>
          </p:cNvSpPr>
          <p:nvPr/>
        </p:nvSpPr>
        <p:spPr>
          <a:xfrm>
            <a:off x="3888446" y="2093911"/>
            <a:ext cx="7614932" cy="41298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4320" lvl="0" indent="-274320">
              <a:lnSpc>
                <a:spcPct val="100000"/>
              </a:lnSpc>
              <a:spcBef>
                <a:spcPts val="600"/>
              </a:spcBef>
              <a:buClr>
                <a:srgbClr val="B13F9A"/>
              </a:buClr>
              <a:buSzPct val="73000"/>
              <a:buFont typeface="Wingdings 2"/>
              <a:buChar char=""/>
            </a:pPr>
            <a:r>
              <a:rPr lang="en-US" sz="2400" b="1" dirty="0"/>
              <a:t>Agile software development</a:t>
            </a:r>
          </a:p>
          <a:p>
            <a:pPr marL="274320" lvl="0" indent="-274320">
              <a:lnSpc>
                <a:spcPct val="100000"/>
              </a:lnSpc>
              <a:spcBef>
                <a:spcPts val="600"/>
              </a:spcBef>
              <a:buClr>
                <a:srgbClr val="B13F9A"/>
              </a:buClr>
              <a:buSzPct val="73000"/>
              <a:buFont typeface="Wingdings 2"/>
              <a:buChar char=""/>
            </a:pPr>
            <a:r>
              <a:rPr lang="en-US" sz="2400" dirty="0"/>
              <a:t>Agile methods</a:t>
            </a:r>
          </a:p>
          <a:p>
            <a:pPr marL="274320" lvl="0" indent="-274320">
              <a:lnSpc>
                <a:spcPct val="100000"/>
              </a:lnSpc>
              <a:spcBef>
                <a:spcPts val="600"/>
              </a:spcBef>
              <a:buClr>
                <a:srgbClr val="B13F9A"/>
              </a:buClr>
              <a:buSzPct val="73000"/>
              <a:buFont typeface="Wingdings 2"/>
              <a:buChar char=""/>
            </a:pPr>
            <a:r>
              <a:rPr lang="en-US" sz="2400" dirty="0"/>
              <a:t>Principles of Agile methods</a:t>
            </a:r>
          </a:p>
          <a:p>
            <a:pPr marL="274320" lvl="0" indent="-274320">
              <a:lnSpc>
                <a:spcPct val="100000"/>
              </a:lnSpc>
              <a:spcBef>
                <a:spcPts val="600"/>
              </a:spcBef>
              <a:buClr>
                <a:srgbClr val="B13F9A"/>
              </a:buClr>
              <a:buSzPct val="73000"/>
              <a:buFont typeface="Wingdings 2"/>
              <a:buChar char=""/>
            </a:pPr>
            <a:r>
              <a:rPr lang="en-US" sz="2400" dirty="0"/>
              <a:t>Problems with agile methods</a:t>
            </a:r>
          </a:p>
          <a:p>
            <a:pPr marL="274320" lvl="0" indent="-274320">
              <a:lnSpc>
                <a:spcPct val="100000"/>
              </a:lnSpc>
              <a:spcBef>
                <a:spcPts val="600"/>
              </a:spcBef>
              <a:buClr>
                <a:srgbClr val="B13F9A"/>
              </a:buClr>
              <a:buSzPct val="73000"/>
              <a:buFont typeface="Wingdings 2"/>
              <a:buChar char=""/>
            </a:pPr>
            <a:r>
              <a:rPr lang="en-US" sz="2400" dirty="0"/>
              <a:t>When to use agile</a:t>
            </a:r>
          </a:p>
          <a:p>
            <a:pPr marL="274320" lvl="0" indent="-274320">
              <a:lnSpc>
                <a:spcPct val="100000"/>
              </a:lnSpc>
              <a:spcBef>
                <a:spcPts val="600"/>
              </a:spcBef>
              <a:buClr>
                <a:srgbClr val="B13F9A"/>
              </a:buClr>
              <a:buSzPct val="73000"/>
              <a:buFont typeface="Wingdings 2"/>
              <a:buChar char=""/>
            </a:pPr>
            <a:r>
              <a:rPr lang="en-GB" sz="2400" dirty="0"/>
              <a:t> </a:t>
            </a:r>
            <a:r>
              <a:rPr lang="en-US" sz="2400" dirty="0"/>
              <a:t>Extreme programming</a:t>
            </a:r>
          </a:p>
          <a:p>
            <a:pPr marL="274320" lvl="0" indent="-274320">
              <a:lnSpc>
                <a:spcPct val="100000"/>
              </a:lnSpc>
              <a:spcBef>
                <a:spcPts val="600"/>
              </a:spcBef>
              <a:buClr>
                <a:srgbClr val="B13F9A"/>
              </a:buClr>
              <a:buSzPct val="73000"/>
              <a:buFont typeface="Wingdings 2"/>
              <a:buChar char=""/>
            </a:pPr>
            <a:endParaRPr lang="en-US" sz="2400" dirty="0"/>
          </a:p>
          <a:p>
            <a:pPr marL="274320" lvl="0" indent="-274320">
              <a:lnSpc>
                <a:spcPct val="100000"/>
              </a:lnSpc>
              <a:spcBef>
                <a:spcPts val="600"/>
              </a:spcBef>
              <a:buClr>
                <a:srgbClr val="B13F9A"/>
              </a:buClr>
              <a:buSzPct val="73000"/>
              <a:buFont typeface="Wingdings 2"/>
              <a:buChar char=""/>
            </a:pPr>
            <a:endParaRPr lang="en-US" sz="2400" b="1" dirty="0"/>
          </a:p>
          <a:p>
            <a:pPr marL="274320" lvl="0" indent="-274320">
              <a:lnSpc>
                <a:spcPct val="100000"/>
              </a:lnSpc>
              <a:spcBef>
                <a:spcPts val="600"/>
              </a:spcBef>
              <a:buClr>
                <a:srgbClr val="B13F9A"/>
              </a:buClr>
              <a:buSzPct val="73000"/>
              <a:buFont typeface="Wingdings 2"/>
              <a:buChar char=""/>
            </a:pPr>
            <a:endParaRPr lang="en-US" sz="2400" b="1" dirty="0"/>
          </a:p>
          <a:p>
            <a:pPr marL="274320" lvl="0" indent="-274320">
              <a:lnSpc>
                <a:spcPct val="100000"/>
              </a:lnSpc>
              <a:spcBef>
                <a:spcPts val="600"/>
              </a:spcBef>
              <a:buClr>
                <a:srgbClr val="B13F9A"/>
              </a:buClr>
              <a:buSzPct val="73000"/>
              <a:buFont typeface="Wingdings 2"/>
              <a:buChar char=""/>
            </a:pPr>
            <a:endParaRPr lang="en-US" sz="2400" b="1" dirty="0"/>
          </a:p>
          <a:p>
            <a:pPr marL="274320" lvl="0" indent="-274320">
              <a:lnSpc>
                <a:spcPct val="100000"/>
              </a:lnSpc>
              <a:spcBef>
                <a:spcPts val="600"/>
              </a:spcBef>
              <a:buClr>
                <a:srgbClr val="B13F9A"/>
              </a:buClr>
              <a:buSzPct val="73000"/>
              <a:buFont typeface="Wingdings 2"/>
              <a:buChar char=""/>
            </a:pPr>
            <a:endParaRPr lang="en-US" sz="2400" b="1" dirty="0"/>
          </a:p>
          <a:p>
            <a:pPr marL="274320" lvl="0" indent="-274320">
              <a:lnSpc>
                <a:spcPct val="100000"/>
              </a:lnSpc>
              <a:spcBef>
                <a:spcPts val="600"/>
              </a:spcBef>
              <a:buClr>
                <a:srgbClr val="B13F9A"/>
              </a:buClr>
              <a:buSzPct val="73000"/>
              <a:buFont typeface="Wingdings 2"/>
              <a:buChar char=""/>
            </a:pPr>
            <a:endParaRPr lang="en-US" sz="2400" b="1" dirty="0"/>
          </a:p>
          <a:p>
            <a:pPr marL="274320" lvl="0" indent="-274320">
              <a:lnSpc>
                <a:spcPct val="100000"/>
              </a:lnSpc>
              <a:spcBef>
                <a:spcPts val="600"/>
              </a:spcBef>
              <a:buClr>
                <a:srgbClr val="B13F9A"/>
              </a:buClr>
              <a:buSzPct val="73000"/>
              <a:buFont typeface="Wingdings 2"/>
              <a:buChar char=""/>
            </a:pPr>
            <a:endParaRPr lang="en-US" sz="2400" b="1" dirty="0"/>
          </a:p>
          <a:p>
            <a:pPr marL="274320" lvl="0" indent="-274320">
              <a:lnSpc>
                <a:spcPct val="100000"/>
              </a:lnSpc>
              <a:spcBef>
                <a:spcPts val="600"/>
              </a:spcBef>
              <a:buClr>
                <a:srgbClr val="B13F9A"/>
              </a:buClr>
              <a:buSzPct val="73000"/>
              <a:buFont typeface="Wingdings 2"/>
              <a:buChar char=""/>
            </a:pPr>
            <a:endParaRPr lang="en-US" sz="2400" b="1" dirty="0"/>
          </a:p>
          <a:p>
            <a:pPr marL="274320" lvl="0" indent="-274320">
              <a:lnSpc>
                <a:spcPct val="100000"/>
              </a:lnSpc>
              <a:spcBef>
                <a:spcPts val="600"/>
              </a:spcBef>
              <a:buClr>
                <a:srgbClr val="B13F9A"/>
              </a:buClr>
              <a:buSzPct val="73000"/>
              <a:buFont typeface="Wingdings 2"/>
              <a:buChar char=""/>
            </a:pPr>
            <a:endParaRPr lang="en-US" sz="2400" b="1" dirty="0"/>
          </a:p>
        </p:txBody>
      </p:sp>
      <p:sp>
        <p:nvSpPr>
          <p:cNvPr id="12" name="TextBox 11">
            <a:extLst>
              <a:ext uri="{FF2B5EF4-FFF2-40B4-BE49-F238E27FC236}">
                <a16:creationId xmlns:a16="http://schemas.microsoft.com/office/drawing/2014/main" id="{904B7CA6-23A4-2E24-5FFC-ECEA38831F6A}"/>
              </a:ext>
            </a:extLst>
          </p:cNvPr>
          <p:cNvSpPr txBox="1"/>
          <p:nvPr/>
        </p:nvSpPr>
        <p:spPr>
          <a:xfrm>
            <a:off x="4039050" y="1259065"/>
            <a:ext cx="6768649" cy="677108"/>
          </a:xfrm>
          <a:prstGeom prst="rect">
            <a:avLst/>
          </a:prstGeom>
          <a:noFill/>
        </p:spPr>
        <p:txBody>
          <a:bodyPr wrap="square" rtlCol="0">
            <a:spAutoFit/>
          </a:bodyPr>
          <a:lstStyle/>
          <a:p>
            <a:r>
              <a:rPr lang="en-US" sz="3800" b="1" cap="all"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latin typeface="Trebuchet MS"/>
                <a:ea typeface="+mj-ea"/>
                <a:cs typeface="+mj-cs"/>
              </a:rPr>
              <a:t>Lecture Outline</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694081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Rapid software development</a:t>
            </a:r>
          </a:p>
        </p:txBody>
      </p:sp>
      <p:sp>
        <p:nvSpPr>
          <p:cNvPr id="4" name="Content Placeholder 3"/>
          <p:cNvSpPr>
            <a:spLocks noGrp="1"/>
          </p:cNvSpPr>
          <p:nvPr>
            <p:ph idx="1"/>
          </p:nvPr>
        </p:nvSpPr>
        <p:spPr/>
        <p:txBody>
          <a:bodyPr>
            <a:noAutofit/>
          </a:bodyPr>
          <a:lstStyle/>
          <a:p>
            <a:pPr marL="0" indent="0" algn="ctr">
              <a:buNone/>
            </a:pPr>
            <a:endParaRPr lang="en-US" dirty="0"/>
          </a:p>
          <a:p>
            <a:pPr lvl="0"/>
            <a:r>
              <a:rPr lang="en-US" dirty="0"/>
              <a:t>Rapid development and delivery is now often the most important requirement for software systems</a:t>
            </a:r>
          </a:p>
          <a:p>
            <a:pPr lvl="0"/>
            <a:r>
              <a:rPr lang="en-US" dirty="0"/>
              <a:t>Businesses operate in a fast –changing requirement and it is practically impossible to produce a set of stable software requirements</a:t>
            </a:r>
          </a:p>
          <a:p>
            <a:pPr lvl="0"/>
            <a:r>
              <a:rPr lang="en-US" dirty="0"/>
              <a:t>Software has to evolve quickly to reflect changing business needs</a:t>
            </a:r>
          </a:p>
          <a:p>
            <a:pPr lvl="0"/>
            <a:endParaRPr lang="en-US" dirty="0"/>
          </a:p>
        </p:txBody>
      </p:sp>
    </p:spTree>
    <p:extLst>
      <p:ext uri="{BB962C8B-B14F-4D97-AF65-F5344CB8AC3E}">
        <p14:creationId xmlns:p14="http://schemas.microsoft.com/office/powerpoint/2010/main" val="12564146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Agile methods</a:t>
            </a:r>
          </a:p>
        </p:txBody>
      </p:sp>
      <p:sp>
        <p:nvSpPr>
          <p:cNvPr id="3" name="Content Placeholder 2"/>
          <p:cNvSpPr>
            <a:spLocks noGrp="1"/>
          </p:cNvSpPr>
          <p:nvPr>
            <p:ph idx="1"/>
          </p:nvPr>
        </p:nvSpPr>
        <p:spPr/>
        <p:txBody>
          <a:bodyPr>
            <a:normAutofit/>
          </a:bodyPr>
          <a:lstStyle/>
          <a:p>
            <a:r>
              <a:rPr lang="en-US" sz="3200" dirty="0"/>
              <a:t>Dissatisfaction with the overheads involved in software design methods of the 1980s and 1990s led to the creation of Agile methods.</a:t>
            </a:r>
          </a:p>
          <a:p>
            <a:pPr lvl="1"/>
            <a:r>
              <a:rPr lang="en-US" sz="2800" b="1" dirty="0"/>
              <a:t>Focus on the code rather than the design</a:t>
            </a:r>
          </a:p>
          <a:p>
            <a:pPr lvl="1"/>
            <a:r>
              <a:rPr lang="en-US" sz="2800" b="1" dirty="0"/>
              <a:t>Are based on an iterative approach to software development</a:t>
            </a:r>
          </a:p>
          <a:p>
            <a:pPr lvl="1"/>
            <a:r>
              <a:rPr lang="en-US" b="1" dirty="0"/>
              <a:t>Are intended to deliver working software quickly and evolve quickly to meet changing requirements.</a:t>
            </a:r>
          </a:p>
          <a:p>
            <a:endParaRPr lang="en-US" sz="3200" dirty="0"/>
          </a:p>
          <a:p>
            <a:endParaRPr lang="en-US" sz="3200" dirty="0"/>
          </a:p>
        </p:txBody>
      </p:sp>
    </p:spTree>
    <p:extLst>
      <p:ext uri="{BB962C8B-B14F-4D97-AF65-F5344CB8AC3E}">
        <p14:creationId xmlns:p14="http://schemas.microsoft.com/office/powerpoint/2010/main" val="27897547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Agile methods</a:t>
            </a:r>
          </a:p>
        </p:txBody>
      </p:sp>
      <p:sp>
        <p:nvSpPr>
          <p:cNvPr id="3" name="Content Placeholder 2"/>
          <p:cNvSpPr>
            <a:spLocks noGrp="1"/>
          </p:cNvSpPr>
          <p:nvPr>
            <p:ph idx="1"/>
          </p:nvPr>
        </p:nvSpPr>
        <p:spPr/>
        <p:txBody>
          <a:bodyPr>
            <a:normAutofit/>
          </a:bodyPr>
          <a:lstStyle/>
          <a:p>
            <a:r>
              <a:rPr lang="en-US" sz="3600" dirty="0"/>
              <a:t>The aim of agile methods is to reduce overheads in the software process (e.g. by limiting documentation) and to be able to respond quickly to changing requirements without excessive rework.</a:t>
            </a:r>
          </a:p>
          <a:p>
            <a:endParaRPr lang="en-US" sz="3600" dirty="0"/>
          </a:p>
        </p:txBody>
      </p:sp>
    </p:spTree>
    <p:extLst>
      <p:ext uri="{BB962C8B-B14F-4D97-AF65-F5344CB8AC3E}">
        <p14:creationId xmlns:p14="http://schemas.microsoft.com/office/powerpoint/2010/main" val="30559841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Agile Manifesto </a:t>
            </a:r>
          </a:p>
        </p:txBody>
      </p:sp>
      <p:sp>
        <p:nvSpPr>
          <p:cNvPr id="3" name="Content Placeholder 2"/>
          <p:cNvSpPr>
            <a:spLocks noGrp="1"/>
          </p:cNvSpPr>
          <p:nvPr>
            <p:ph idx="1"/>
          </p:nvPr>
        </p:nvSpPr>
        <p:spPr/>
        <p:txBody>
          <a:bodyPr>
            <a:normAutofit/>
          </a:bodyPr>
          <a:lstStyle/>
          <a:p>
            <a:r>
              <a:rPr lang="en-US" sz="3600" i="1" dirty="0"/>
              <a:t>We are uncovering better ways of developing software by doing it and helping others do it.</a:t>
            </a:r>
          </a:p>
          <a:p>
            <a:pPr lvl="1"/>
            <a:r>
              <a:rPr lang="en-US" sz="3200" i="1" dirty="0"/>
              <a:t>Working software over comprehensive documentation </a:t>
            </a:r>
            <a:endParaRPr lang="ar-EG" sz="3200" i="1" dirty="0"/>
          </a:p>
          <a:p>
            <a:pPr lvl="1"/>
            <a:r>
              <a:rPr lang="en-US" sz="3200" i="1" dirty="0"/>
              <a:t>Customer collaboration over contract negotiation </a:t>
            </a:r>
            <a:endParaRPr lang="ar-EG" sz="3200" i="1" dirty="0"/>
          </a:p>
          <a:p>
            <a:pPr lvl="1"/>
            <a:r>
              <a:rPr lang="en-US" sz="3200" i="1" dirty="0"/>
              <a:t>Responding to change over following a plan</a:t>
            </a:r>
            <a:endParaRPr lang="en-GB" sz="3200" dirty="0"/>
          </a:p>
          <a:p>
            <a:endParaRPr lang="en-US" sz="3600" dirty="0"/>
          </a:p>
        </p:txBody>
      </p:sp>
    </p:spTree>
    <p:extLst>
      <p:ext uri="{BB962C8B-B14F-4D97-AF65-F5344CB8AC3E}">
        <p14:creationId xmlns:p14="http://schemas.microsoft.com/office/powerpoint/2010/main" val="37894183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831850" y="1709739"/>
            <a:ext cx="10515600" cy="822446"/>
          </a:xfrm>
        </p:spPr>
        <p:txBody>
          <a:bodyPr>
            <a:normAutofit fontScale="97500"/>
          </a:bodyPr>
          <a:lstStyle/>
          <a:p>
            <a:r>
              <a:rPr lang="en-US" sz="5400" dirty="0"/>
              <a:t>principles of agile methods</a:t>
            </a:r>
            <a:r>
              <a:rPr lang="en-GB" sz="5400" dirty="0"/>
              <a:t> </a:t>
            </a:r>
            <a:endParaRPr lang="en-US" sz="5400" dirty="0"/>
          </a:p>
        </p:txBody>
      </p:sp>
      <p:sp>
        <p:nvSpPr>
          <p:cNvPr id="5" name="Text Placeholder 4"/>
          <p:cNvSpPr>
            <a:spLocks noGrp="1"/>
          </p:cNvSpPr>
          <p:nvPr>
            <p:ph type="body" idx="1"/>
          </p:nvPr>
        </p:nvSpPr>
        <p:spPr>
          <a:xfrm>
            <a:off x="831850" y="2778369"/>
            <a:ext cx="10515600" cy="2860431"/>
          </a:xfrm>
        </p:spPr>
        <p:txBody>
          <a:bodyPr/>
          <a:lstStyle/>
          <a:p>
            <a:pPr marL="342900" indent="-342900" algn="just" fontAlgn="base">
              <a:spcBef>
                <a:spcPts val="0"/>
              </a:spcBef>
              <a:buFont typeface="Arial" panose="020B0604020202020204" pitchFamily="34" charset="0"/>
              <a:buChar char="•"/>
            </a:pPr>
            <a:r>
              <a:rPr lang="en-GB" dirty="0">
                <a:solidFill>
                  <a:srgbClr val="000000"/>
                </a:solidFill>
                <a:latin typeface="Arial" panose="020B0604020202020204" pitchFamily="34" charset="0"/>
                <a:ea typeface="Times New Roman" panose="02020603050405020304" pitchFamily="18" charset="0"/>
                <a:cs typeface="Arial" panose="020B0604020202020204" pitchFamily="34" charset="0"/>
              </a:rPr>
              <a:t>Customer involvement </a:t>
            </a:r>
            <a:endParaRPr lang="en-US" sz="2800" dirty="0">
              <a:latin typeface="Arial" panose="020B0604020202020204" pitchFamily="34" charset="0"/>
            </a:endParaRPr>
          </a:p>
          <a:p>
            <a:pPr marL="342900" indent="-342900" algn="just" fontAlgn="base">
              <a:spcBef>
                <a:spcPts val="0"/>
              </a:spcBef>
              <a:buFont typeface="Arial" panose="020B0604020202020204" pitchFamily="34" charset="0"/>
              <a:buChar char="•"/>
            </a:pPr>
            <a:r>
              <a:rPr lang="en-GB" dirty="0">
                <a:solidFill>
                  <a:srgbClr val="000000"/>
                </a:solidFill>
                <a:latin typeface="Arial" panose="020B0604020202020204" pitchFamily="34" charset="0"/>
                <a:ea typeface="Times New Roman" panose="02020603050405020304" pitchFamily="18" charset="0"/>
                <a:cs typeface="Arial" panose="020B0604020202020204" pitchFamily="34" charset="0"/>
              </a:rPr>
              <a:t>Incremental delivery</a:t>
            </a:r>
            <a:endParaRPr lang="en-US" sz="2800" dirty="0">
              <a:latin typeface="Arial" panose="020B0604020202020204" pitchFamily="34" charset="0"/>
            </a:endParaRPr>
          </a:p>
          <a:p>
            <a:pPr marL="342900" indent="-342900" algn="just" fontAlgn="base">
              <a:spcBef>
                <a:spcPts val="0"/>
              </a:spcBef>
              <a:buFont typeface="Arial" panose="020B0604020202020204" pitchFamily="34" charset="0"/>
              <a:buChar char="•"/>
            </a:pPr>
            <a:r>
              <a:rPr lang="en-GB" dirty="0">
                <a:solidFill>
                  <a:srgbClr val="000000"/>
                </a:solidFill>
                <a:latin typeface="Arial" panose="020B0604020202020204" pitchFamily="34" charset="0"/>
                <a:ea typeface="Times New Roman" panose="02020603050405020304" pitchFamily="18" charset="0"/>
                <a:cs typeface="Arial" panose="020B0604020202020204" pitchFamily="34" charset="0"/>
              </a:rPr>
              <a:t>People not process</a:t>
            </a:r>
            <a:endParaRPr lang="en-US" sz="2800" dirty="0">
              <a:latin typeface="Arial" panose="020B0604020202020204" pitchFamily="34" charset="0"/>
            </a:endParaRPr>
          </a:p>
          <a:p>
            <a:pPr marL="342900" indent="-342900" algn="just" fontAlgn="base">
              <a:spcBef>
                <a:spcPts val="0"/>
              </a:spcBef>
              <a:buFont typeface="Arial" panose="020B0604020202020204" pitchFamily="34" charset="0"/>
              <a:buChar char="•"/>
            </a:pPr>
            <a:r>
              <a:rPr lang="en-GB" dirty="0">
                <a:solidFill>
                  <a:srgbClr val="000000"/>
                </a:solidFill>
                <a:latin typeface="Arial" panose="020B0604020202020204" pitchFamily="34" charset="0"/>
                <a:ea typeface="Times New Roman" panose="02020603050405020304" pitchFamily="18" charset="0"/>
                <a:cs typeface="Arial" panose="020B0604020202020204" pitchFamily="34" charset="0"/>
              </a:rPr>
              <a:t>Embrace change</a:t>
            </a:r>
            <a:endParaRPr lang="en-US" sz="2800" dirty="0">
              <a:latin typeface="Arial" panose="020B0604020202020204" pitchFamily="34" charset="0"/>
            </a:endParaRPr>
          </a:p>
          <a:p>
            <a:pPr marL="342900" indent="-342900" algn="just" fontAlgn="base">
              <a:spcBef>
                <a:spcPts val="0"/>
              </a:spcBef>
              <a:buFont typeface="Arial" panose="020B0604020202020204" pitchFamily="34" charset="0"/>
              <a:buChar char="•"/>
            </a:pPr>
            <a:r>
              <a:rPr lang="en-GB" dirty="0">
                <a:solidFill>
                  <a:srgbClr val="000000"/>
                </a:solidFill>
                <a:latin typeface="Arial" panose="020B0604020202020204" pitchFamily="34" charset="0"/>
                <a:ea typeface="Times New Roman" panose="02020603050405020304" pitchFamily="18" charset="0"/>
                <a:cs typeface="Arial" panose="020B0604020202020204" pitchFamily="34" charset="0"/>
              </a:rPr>
              <a:t>Maintain simplicity</a:t>
            </a:r>
            <a:endParaRPr lang="en-US" sz="2800" dirty="0">
              <a:latin typeface="Arial" panose="020B0604020202020204" pitchFamily="34" charset="0"/>
            </a:endParaRPr>
          </a:p>
          <a:p>
            <a:pPr marL="342900" indent="-342900">
              <a:buFont typeface="Arial" panose="020B0604020202020204" pitchFamily="34" charset="0"/>
              <a:buChar char="•"/>
            </a:pPr>
            <a:endParaRPr lang="en-US" dirty="0"/>
          </a:p>
        </p:txBody>
      </p:sp>
    </p:spTree>
    <p:extLst>
      <p:ext uri="{BB962C8B-B14F-4D97-AF65-F5344CB8AC3E}">
        <p14:creationId xmlns:p14="http://schemas.microsoft.com/office/powerpoint/2010/main" val="39566821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Customer involvement </a:t>
            </a:r>
          </a:p>
        </p:txBody>
      </p:sp>
      <p:sp>
        <p:nvSpPr>
          <p:cNvPr id="3" name="Content Placeholder 2"/>
          <p:cNvSpPr>
            <a:spLocks noGrp="1"/>
          </p:cNvSpPr>
          <p:nvPr>
            <p:ph idx="1"/>
          </p:nvPr>
        </p:nvSpPr>
        <p:spPr/>
        <p:txBody>
          <a:bodyPr>
            <a:normAutofit/>
          </a:bodyPr>
          <a:lstStyle/>
          <a:p>
            <a:r>
              <a:rPr lang="en-GB" sz="3600" dirty="0">
                <a:solidFill>
                  <a:srgbClr val="000000"/>
                </a:solidFill>
                <a:latin typeface="Arial"/>
                <a:ea typeface="Times New Roman" charset="0"/>
                <a:cs typeface="Arial"/>
              </a:rPr>
              <a:t>Customers should be closely involved throughout the development process. Their role is </a:t>
            </a:r>
            <a:r>
              <a:rPr lang="en-GB" sz="3600" b="1" dirty="0">
                <a:solidFill>
                  <a:srgbClr val="000000"/>
                </a:solidFill>
                <a:latin typeface="Arial"/>
                <a:ea typeface="Times New Roman" charset="0"/>
                <a:cs typeface="Arial"/>
              </a:rPr>
              <a:t>providing</a:t>
            </a:r>
            <a:r>
              <a:rPr lang="en-GB" sz="3600" dirty="0">
                <a:solidFill>
                  <a:srgbClr val="000000"/>
                </a:solidFill>
                <a:latin typeface="Arial"/>
                <a:ea typeface="Times New Roman" charset="0"/>
                <a:cs typeface="Arial"/>
              </a:rPr>
              <a:t> and </a:t>
            </a:r>
            <a:r>
              <a:rPr lang="en-GB" sz="3600" b="1" dirty="0">
                <a:solidFill>
                  <a:srgbClr val="000000"/>
                </a:solidFill>
                <a:latin typeface="Arial"/>
                <a:ea typeface="Times New Roman" charset="0"/>
                <a:cs typeface="Arial"/>
              </a:rPr>
              <a:t>prioritizing</a:t>
            </a:r>
            <a:r>
              <a:rPr lang="en-GB" sz="3600" dirty="0">
                <a:solidFill>
                  <a:srgbClr val="000000"/>
                </a:solidFill>
                <a:latin typeface="Arial"/>
                <a:ea typeface="Times New Roman" charset="0"/>
                <a:cs typeface="Arial"/>
              </a:rPr>
              <a:t>  new system requirements and to </a:t>
            </a:r>
            <a:r>
              <a:rPr lang="en-GB" sz="3600" b="1" dirty="0">
                <a:solidFill>
                  <a:srgbClr val="000000"/>
                </a:solidFill>
                <a:latin typeface="Arial"/>
                <a:ea typeface="Times New Roman" charset="0"/>
                <a:cs typeface="Arial"/>
              </a:rPr>
              <a:t>evaluate</a:t>
            </a:r>
            <a:r>
              <a:rPr lang="en-GB" sz="3600" dirty="0">
                <a:solidFill>
                  <a:srgbClr val="000000"/>
                </a:solidFill>
                <a:latin typeface="Arial"/>
                <a:ea typeface="Times New Roman" charset="0"/>
                <a:cs typeface="Arial"/>
              </a:rPr>
              <a:t> the iterations of the system.</a:t>
            </a:r>
          </a:p>
          <a:p>
            <a:pPr lvl="1"/>
            <a:endParaRPr lang="en-GB" sz="3200" dirty="0">
              <a:solidFill>
                <a:srgbClr val="000000"/>
              </a:solidFill>
              <a:latin typeface="Arial"/>
              <a:ea typeface="Times New Roman" charset="0"/>
              <a:cs typeface="Arial"/>
            </a:endParaRPr>
          </a:p>
          <a:p>
            <a:endParaRPr lang="en-US" sz="3600" dirty="0"/>
          </a:p>
          <a:p>
            <a:endParaRPr lang="en-US" sz="3600" dirty="0"/>
          </a:p>
        </p:txBody>
      </p:sp>
    </p:spTree>
    <p:extLst>
      <p:ext uri="{BB962C8B-B14F-4D97-AF65-F5344CB8AC3E}">
        <p14:creationId xmlns:p14="http://schemas.microsoft.com/office/powerpoint/2010/main" val="30413260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Incremental delivery</a:t>
            </a:r>
          </a:p>
        </p:txBody>
      </p:sp>
      <p:sp>
        <p:nvSpPr>
          <p:cNvPr id="3" name="Content Placeholder 2"/>
          <p:cNvSpPr>
            <a:spLocks noGrp="1"/>
          </p:cNvSpPr>
          <p:nvPr>
            <p:ph idx="1"/>
          </p:nvPr>
        </p:nvSpPr>
        <p:spPr/>
        <p:txBody>
          <a:bodyPr>
            <a:normAutofit/>
          </a:bodyPr>
          <a:lstStyle/>
          <a:p>
            <a:r>
              <a:rPr lang="en-GB" sz="3600" dirty="0">
                <a:solidFill>
                  <a:srgbClr val="000000"/>
                </a:solidFill>
                <a:latin typeface="Arial"/>
                <a:ea typeface="Times New Roman" charset="0"/>
                <a:cs typeface="Arial"/>
              </a:rPr>
              <a:t>The software is developed in </a:t>
            </a:r>
            <a:r>
              <a:rPr lang="en-GB" sz="3600" b="1" dirty="0">
                <a:solidFill>
                  <a:srgbClr val="000000"/>
                </a:solidFill>
                <a:latin typeface="Arial"/>
                <a:ea typeface="Times New Roman" charset="0"/>
                <a:cs typeface="Arial"/>
              </a:rPr>
              <a:t>increments</a:t>
            </a:r>
            <a:r>
              <a:rPr lang="en-GB" sz="3600" dirty="0">
                <a:solidFill>
                  <a:srgbClr val="000000"/>
                </a:solidFill>
                <a:latin typeface="Arial"/>
                <a:ea typeface="Times New Roman" charset="0"/>
                <a:cs typeface="Arial"/>
              </a:rPr>
              <a:t> with the customer specifying the requirements to be included in each increment.</a:t>
            </a:r>
          </a:p>
          <a:p>
            <a:endParaRPr lang="en-US" sz="3600" dirty="0"/>
          </a:p>
        </p:txBody>
      </p:sp>
    </p:spTree>
    <p:extLst>
      <p:ext uri="{BB962C8B-B14F-4D97-AF65-F5344CB8AC3E}">
        <p14:creationId xmlns:p14="http://schemas.microsoft.com/office/powerpoint/2010/main" val="28739125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People not process</a:t>
            </a:r>
          </a:p>
        </p:txBody>
      </p:sp>
      <p:sp>
        <p:nvSpPr>
          <p:cNvPr id="3" name="Content Placeholder 2"/>
          <p:cNvSpPr>
            <a:spLocks noGrp="1"/>
          </p:cNvSpPr>
          <p:nvPr>
            <p:ph idx="1"/>
          </p:nvPr>
        </p:nvSpPr>
        <p:spPr/>
        <p:txBody>
          <a:bodyPr>
            <a:normAutofit/>
          </a:bodyPr>
          <a:lstStyle/>
          <a:p>
            <a:r>
              <a:rPr lang="en-GB" sz="3600" dirty="0">
                <a:solidFill>
                  <a:srgbClr val="000000"/>
                </a:solidFill>
                <a:latin typeface="Arial"/>
                <a:ea typeface="Times New Roman" charset="0"/>
                <a:cs typeface="Arial"/>
              </a:rPr>
              <a:t>The skills of the development team should be recognized and exploited. </a:t>
            </a:r>
            <a:r>
              <a:rPr lang="en-GB" sz="3600" b="1" dirty="0">
                <a:solidFill>
                  <a:srgbClr val="000000"/>
                </a:solidFill>
                <a:latin typeface="Arial"/>
                <a:ea typeface="Times New Roman" charset="0"/>
                <a:cs typeface="Arial"/>
              </a:rPr>
              <a:t>Team members should be left to develop their own ways</a:t>
            </a:r>
            <a:r>
              <a:rPr lang="en-GB" sz="3600" dirty="0">
                <a:solidFill>
                  <a:srgbClr val="000000"/>
                </a:solidFill>
                <a:latin typeface="Arial"/>
                <a:ea typeface="Times New Roman" charset="0"/>
                <a:cs typeface="Arial"/>
              </a:rPr>
              <a:t> of working without prescriptive processes.</a:t>
            </a:r>
          </a:p>
          <a:p>
            <a:endParaRPr lang="en-US" sz="3600" dirty="0"/>
          </a:p>
        </p:txBody>
      </p:sp>
    </p:spTree>
    <p:extLst>
      <p:ext uri="{BB962C8B-B14F-4D97-AF65-F5344CB8AC3E}">
        <p14:creationId xmlns:p14="http://schemas.microsoft.com/office/powerpoint/2010/main" val="21382089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Embrace change</a:t>
            </a:r>
          </a:p>
        </p:txBody>
      </p:sp>
      <p:sp>
        <p:nvSpPr>
          <p:cNvPr id="3" name="Content Placeholder 2"/>
          <p:cNvSpPr>
            <a:spLocks noGrp="1"/>
          </p:cNvSpPr>
          <p:nvPr>
            <p:ph idx="1"/>
          </p:nvPr>
        </p:nvSpPr>
        <p:spPr/>
        <p:txBody>
          <a:bodyPr>
            <a:normAutofit/>
          </a:bodyPr>
          <a:lstStyle/>
          <a:p>
            <a:r>
              <a:rPr lang="en-GB" sz="3600" b="1" dirty="0">
                <a:solidFill>
                  <a:srgbClr val="000000"/>
                </a:solidFill>
                <a:latin typeface="Arial"/>
                <a:ea typeface="Times New Roman" charset="0"/>
                <a:cs typeface="Arial"/>
              </a:rPr>
              <a:t>Expect the system requirements to change </a:t>
            </a:r>
            <a:r>
              <a:rPr lang="en-GB" sz="3600" dirty="0">
                <a:solidFill>
                  <a:srgbClr val="000000"/>
                </a:solidFill>
                <a:latin typeface="Arial"/>
                <a:ea typeface="Times New Roman" charset="0"/>
                <a:cs typeface="Arial"/>
              </a:rPr>
              <a:t>and so design the system to accommodate these changes.</a:t>
            </a:r>
          </a:p>
          <a:p>
            <a:endParaRPr lang="en-US" sz="3600" dirty="0"/>
          </a:p>
        </p:txBody>
      </p:sp>
    </p:spTree>
    <p:extLst>
      <p:ext uri="{BB962C8B-B14F-4D97-AF65-F5344CB8AC3E}">
        <p14:creationId xmlns:p14="http://schemas.microsoft.com/office/powerpoint/2010/main" val="32811518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Maintain simplicity</a:t>
            </a:r>
          </a:p>
        </p:txBody>
      </p:sp>
      <p:sp>
        <p:nvSpPr>
          <p:cNvPr id="3" name="Content Placeholder 2"/>
          <p:cNvSpPr>
            <a:spLocks noGrp="1"/>
          </p:cNvSpPr>
          <p:nvPr>
            <p:ph idx="1"/>
          </p:nvPr>
        </p:nvSpPr>
        <p:spPr/>
        <p:txBody>
          <a:bodyPr>
            <a:normAutofit/>
          </a:bodyPr>
          <a:lstStyle/>
          <a:p>
            <a:r>
              <a:rPr lang="en-GB" sz="3600" b="1" dirty="0">
                <a:solidFill>
                  <a:srgbClr val="000000"/>
                </a:solidFill>
                <a:latin typeface="Arial"/>
                <a:ea typeface="Times New Roman" charset="0"/>
                <a:cs typeface="Arial"/>
              </a:rPr>
              <a:t>Focus on simplicity </a:t>
            </a:r>
            <a:r>
              <a:rPr lang="en-GB" sz="3600" dirty="0">
                <a:solidFill>
                  <a:srgbClr val="000000"/>
                </a:solidFill>
                <a:latin typeface="Arial"/>
                <a:ea typeface="Times New Roman" charset="0"/>
                <a:cs typeface="Arial"/>
              </a:rPr>
              <a:t>in both the software being developed and in the development process. </a:t>
            </a:r>
          </a:p>
          <a:p>
            <a:r>
              <a:rPr lang="en-GB" sz="3600" dirty="0">
                <a:solidFill>
                  <a:srgbClr val="000000"/>
                </a:solidFill>
                <a:latin typeface="Arial"/>
                <a:ea typeface="Times New Roman" charset="0"/>
                <a:cs typeface="Arial"/>
              </a:rPr>
              <a:t>Wherever possible, actively work to </a:t>
            </a:r>
            <a:r>
              <a:rPr lang="en-GB" sz="3600" b="1" dirty="0">
                <a:solidFill>
                  <a:srgbClr val="000000"/>
                </a:solidFill>
                <a:latin typeface="Arial"/>
                <a:ea typeface="Times New Roman" charset="0"/>
                <a:cs typeface="Arial"/>
              </a:rPr>
              <a:t>eliminate complexity </a:t>
            </a:r>
            <a:r>
              <a:rPr lang="en-GB" sz="3600" dirty="0">
                <a:solidFill>
                  <a:srgbClr val="000000"/>
                </a:solidFill>
                <a:latin typeface="Arial"/>
                <a:ea typeface="Times New Roman" charset="0"/>
                <a:cs typeface="Arial"/>
              </a:rPr>
              <a:t>from the system.</a:t>
            </a:r>
          </a:p>
          <a:p>
            <a:endParaRPr lang="en-US" sz="3600" dirty="0"/>
          </a:p>
        </p:txBody>
      </p:sp>
    </p:spTree>
    <p:extLst>
      <p:ext uri="{BB962C8B-B14F-4D97-AF65-F5344CB8AC3E}">
        <p14:creationId xmlns:p14="http://schemas.microsoft.com/office/powerpoint/2010/main" val="25385144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When Agile is Suitable? </a:t>
            </a:r>
          </a:p>
        </p:txBody>
      </p:sp>
      <p:grpSp>
        <p:nvGrpSpPr>
          <p:cNvPr id="4" name="Group 3"/>
          <p:cNvGrpSpPr/>
          <p:nvPr/>
        </p:nvGrpSpPr>
        <p:grpSpPr>
          <a:xfrm>
            <a:off x="5007991" y="3519161"/>
            <a:ext cx="1050600" cy="1050600"/>
            <a:chOff x="3589499" y="1737681"/>
            <a:chExt cx="1050600" cy="1050600"/>
          </a:xfrm>
        </p:grpSpPr>
        <p:sp>
          <p:nvSpPr>
            <p:cNvPr id="29" name="Oval 28"/>
            <p:cNvSpPr/>
            <p:nvPr/>
          </p:nvSpPr>
          <p:spPr>
            <a:xfrm>
              <a:off x="3589499" y="1737681"/>
              <a:ext cx="1050600" cy="1050600"/>
            </a:xfrm>
            <a:prstGeom prst="ellips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30" name="Oval 4"/>
            <p:cNvSpPr txBox="1"/>
            <p:nvPr/>
          </p:nvSpPr>
          <p:spPr>
            <a:xfrm>
              <a:off x="3743356" y="1891538"/>
              <a:ext cx="742886" cy="74288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en-US" sz="1100" kern="1200"/>
                <a:t>Agile method applicability</a:t>
              </a:r>
            </a:p>
          </p:txBody>
        </p:sp>
      </p:grpSp>
      <p:grpSp>
        <p:nvGrpSpPr>
          <p:cNvPr id="5" name="Group 4"/>
          <p:cNvGrpSpPr/>
          <p:nvPr/>
        </p:nvGrpSpPr>
        <p:grpSpPr>
          <a:xfrm>
            <a:off x="5354689" y="3202785"/>
            <a:ext cx="357204" cy="223572"/>
            <a:chOff x="3936197" y="1421305"/>
            <a:chExt cx="357204" cy="223572"/>
          </a:xfrm>
        </p:grpSpPr>
        <p:sp>
          <p:nvSpPr>
            <p:cNvPr id="27" name="Right Arrow 26"/>
            <p:cNvSpPr/>
            <p:nvPr/>
          </p:nvSpPr>
          <p:spPr>
            <a:xfrm rot="16200000">
              <a:off x="4003013" y="1354489"/>
              <a:ext cx="223572" cy="357204"/>
            </a:xfrm>
            <a:prstGeom prst="rightArrow">
              <a:avLst>
                <a:gd name="adj1" fmla="val 60000"/>
                <a:gd name="adj2" fmla="val 50000"/>
              </a:avLst>
            </a:pr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28" name="Right Arrow 6"/>
            <p:cNvSpPr txBox="1"/>
            <p:nvPr/>
          </p:nvSpPr>
          <p:spPr>
            <a:xfrm rot="16200000">
              <a:off x="4036549" y="1459466"/>
              <a:ext cx="156500" cy="21432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00050">
                <a:lnSpc>
                  <a:spcPct val="90000"/>
                </a:lnSpc>
                <a:spcBef>
                  <a:spcPct val="0"/>
                </a:spcBef>
                <a:spcAft>
                  <a:spcPct val="35000"/>
                </a:spcAft>
              </a:pPr>
              <a:endParaRPr lang="en-US" sz="900" kern="1200"/>
            </a:p>
          </p:txBody>
        </p:sp>
      </p:grpSp>
      <p:grpSp>
        <p:nvGrpSpPr>
          <p:cNvPr id="6" name="Group 5"/>
          <p:cNvGrpSpPr/>
          <p:nvPr/>
        </p:nvGrpSpPr>
        <p:grpSpPr>
          <a:xfrm>
            <a:off x="4876666" y="1784076"/>
            <a:ext cx="1313250" cy="1313250"/>
            <a:chOff x="3458174" y="2596"/>
            <a:chExt cx="1313250" cy="1313250"/>
          </a:xfrm>
        </p:grpSpPr>
        <p:sp>
          <p:nvSpPr>
            <p:cNvPr id="25" name="Oval 24"/>
            <p:cNvSpPr/>
            <p:nvPr/>
          </p:nvSpPr>
          <p:spPr>
            <a:xfrm>
              <a:off x="3458174" y="2596"/>
              <a:ext cx="1313250" cy="1313250"/>
            </a:xfrm>
            <a:prstGeom prst="ellips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6" name="Oval 8"/>
            <p:cNvSpPr txBox="1"/>
            <p:nvPr/>
          </p:nvSpPr>
          <p:spPr>
            <a:xfrm>
              <a:off x="3650495" y="194917"/>
              <a:ext cx="928608" cy="92860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1430" tIns="11430" rIns="11430" bIns="11430" numCol="1" spcCol="1270" anchor="ctr" anchorCtr="0">
              <a:noAutofit/>
            </a:bodyPr>
            <a:lstStyle/>
            <a:p>
              <a:pPr lvl="0" algn="ctr" defTabSz="400050">
                <a:lnSpc>
                  <a:spcPct val="90000"/>
                </a:lnSpc>
                <a:spcBef>
                  <a:spcPct val="0"/>
                </a:spcBef>
                <a:spcAft>
                  <a:spcPct val="35000"/>
                </a:spcAft>
              </a:pPr>
              <a:r>
                <a:rPr lang="en-GB" sz="900" b="1" kern="1200"/>
                <a:t>Small or medium-sized product for sale</a:t>
              </a:r>
              <a:r>
                <a:rPr lang="en-GB" sz="900" kern="1200"/>
                <a:t>. </a:t>
              </a:r>
              <a:endParaRPr lang="en-US" sz="900" kern="1200"/>
            </a:p>
          </p:txBody>
        </p:sp>
      </p:grpSp>
      <p:grpSp>
        <p:nvGrpSpPr>
          <p:cNvPr id="7" name="Group 6"/>
          <p:cNvGrpSpPr/>
          <p:nvPr/>
        </p:nvGrpSpPr>
        <p:grpSpPr>
          <a:xfrm>
            <a:off x="6151395" y="3865859"/>
            <a:ext cx="223572" cy="357204"/>
            <a:chOff x="4732903" y="2084379"/>
            <a:chExt cx="223572" cy="357204"/>
          </a:xfrm>
        </p:grpSpPr>
        <p:sp>
          <p:nvSpPr>
            <p:cNvPr id="23" name="Right Arrow 22"/>
            <p:cNvSpPr/>
            <p:nvPr/>
          </p:nvSpPr>
          <p:spPr>
            <a:xfrm>
              <a:off x="4732903" y="2084379"/>
              <a:ext cx="223572" cy="357204"/>
            </a:xfrm>
            <a:prstGeom prst="rightArrow">
              <a:avLst>
                <a:gd name="adj1" fmla="val 60000"/>
                <a:gd name="adj2" fmla="val 50000"/>
              </a:avLst>
            </a:pr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24" name="Right Arrow 10"/>
            <p:cNvSpPr txBox="1"/>
            <p:nvPr/>
          </p:nvSpPr>
          <p:spPr>
            <a:xfrm>
              <a:off x="4732903" y="2155820"/>
              <a:ext cx="156500" cy="21432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00050">
                <a:lnSpc>
                  <a:spcPct val="90000"/>
                </a:lnSpc>
                <a:spcBef>
                  <a:spcPct val="0"/>
                </a:spcBef>
                <a:spcAft>
                  <a:spcPct val="35000"/>
                </a:spcAft>
              </a:pPr>
              <a:endParaRPr lang="en-US" sz="900" kern="1200"/>
            </a:p>
          </p:txBody>
        </p:sp>
      </p:grpSp>
      <p:grpSp>
        <p:nvGrpSpPr>
          <p:cNvPr id="8" name="Group 7"/>
          <p:cNvGrpSpPr/>
          <p:nvPr/>
        </p:nvGrpSpPr>
        <p:grpSpPr>
          <a:xfrm>
            <a:off x="6480426" y="3387836"/>
            <a:ext cx="1313250" cy="1313250"/>
            <a:chOff x="5061934" y="1606356"/>
            <a:chExt cx="1313250" cy="1313250"/>
          </a:xfrm>
        </p:grpSpPr>
        <p:sp>
          <p:nvSpPr>
            <p:cNvPr id="21" name="Oval 20"/>
            <p:cNvSpPr/>
            <p:nvPr/>
          </p:nvSpPr>
          <p:spPr>
            <a:xfrm>
              <a:off x="5061934" y="1606356"/>
              <a:ext cx="1313250" cy="1313250"/>
            </a:xfrm>
            <a:prstGeom prst="ellips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2" name="Oval 12"/>
            <p:cNvSpPr txBox="1"/>
            <p:nvPr/>
          </p:nvSpPr>
          <p:spPr>
            <a:xfrm>
              <a:off x="5254255" y="1798677"/>
              <a:ext cx="928608" cy="92860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1430" tIns="11430" rIns="11430" bIns="11430" numCol="1" spcCol="1270" anchor="ctr" anchorCtr="0">
              <a:noAutofit/>
            </a:bodyPr>
            <a:lstStyle/>
            <a:p>
              <a:pPr lvl="0" algn="ctr" defTabSz="400050">
                <a:lnSpc>
                  <a:spcPct val="90000"/>
                </a:lnSpc>
                <a:spcBef>
                  <a:spcPct val="0"/>
                </a:spcBef>
                <a:spcAft>
                  <a:spcPct val="35000"/>
                </a:spcAft>
              </a:pPr>
              <a:r>
                <a:rPr lang="en-GB" sz="900" b="1" kern="1200"/>
                <a:t>Custom system development within an organization (not distributed) </a:t>
              </a:r>
              <a:endParaRPr lang="en-US" sz="900" b="1" kern="1200"/>
            </a:p>
          </p:txBody>
        </p:sp>
      </p:grpSp>
      <p:grpSp>
        <p:nvGrpSpPr>
          <p:cNvPr id="9" name="Group 8"/>
          <p:cNvGrpSpPr/>
          <p:nvPr/>
        </p:nvGrpSpPr>
        <p:grpSpPr>
          <a:xfrm>
            <a:off x="5354689" y="4662565"/>
            <a:ext cx="357204" cy="223572"/>
            <a:chOff x="3936197" y="2881085"/>
            <a:chExt cx="357204" cy="223572"/>
          </a:xfrm>
        </p:grpSpPr>
        <p:sp>
          <p:nvSpPr>
            <p:cNvPr id="19" name="Right Arrow 18"/>
            <p:cNvSpPr/>
            <p:nvPr/>
          </p:nvSpPr>
          <p:spPr>
            <a:xfrm rot="5400000">
              <a:off x="4003013" y="2814269"/>
              <a:ext cx="223572" cy="357204"/>
            </a:xfrm>
            <a:prstGeom prst="rightArrow">
              <a:avLst>
                <a:gd name="adj1" fmla="val 60000"/>
                <a:gd name="adj2" fmla="val 50000"/>
              </a:avLst>
            </a:pr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20" name="Right Arrow 14"/>
            <p:cNvSpPr txBox="1"/>
            <p:nvPr/>
          </p:nvSpPr>
          <p:spPr>
            <a:xfrm rot="5400000">
              <a:off x="4036549" y="2852174"/>
              <a:ext cx="156500" cy="21432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00050">
                <a:lnSpc>
                  <a:spcPct val="90000"/>
                </a:lnSpc>
                <a:spcBef>
                  <a:spcPct val="0"/>
                </a:spcBef>
                <a:spcAft>
                  <a:spcPct val="35000"/>
                </a:spcAft>
              </a:pPr>
              <a:endParaRPr lang="en-US" sz="900" kern="1200"/>
            </a:p>
          </p:txBody>
        </p:sp>
      </p:grpSp>
      <p:grpSp>
        <p:nvGrpSpPr>
          <p:cNvPr id="10" name="Group 9"/>
          <p:cNvGrpSpPr/>
          <p:nvPr/>
        </p:nvGrpSpPr>
        <p:grpSpPr>
          <a:xfrm>
            <a:off x="4876666" y="4991596"/>
            <a:ext cx="1313250" cy="1313250"/>
            <a:chOff x="3458174" y="3210116"/>
            <a:chExt cx="1313250" cy="1313250"/>
          </a:xfrm>
        </p:grpSpPr>
        <p:sp>
          <p:nvSpPr>
            <p:cNvPr id="17" name="Oval 16"/>
            <p:cNvSpPr/>
            <p:nvPr/>
          </p:nvSpPr>
          <p:spPr>
            <a:xfrm>
              <a:off x="3458174" y="3210116"/>
              <a:ext cx="1313250" cy="1313250"/>
            </a:xfrm>
            <a:prstGeom prst="ellips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8" name="Oval 16"/>
            <p:cNvSpPr txBox="1"/>
            <p:nvPr/>
          </p:nvSpPr>
          <p:spPr>
            <a:xfrm>
              <a:off x="3650495" y="3402437"/>
              <a:ext cx="928608" cy="92860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1430" tIns="11430" rIns="11430" bIns="11430" numCol="1" spcCol="1270" anchor="ctr" anchorCtr="0">
              <a:noAutofit/>
            </a:bodyPr>
            <a:lstStyle/>
            <a:p>
              <a:pPr lvl="0" algn="ctr" defTabSz="400050">
                <a:lnSpc>
                  <a:spcPct val="90000"/>
                </a:lnSpc>
                <a:spcBef>
                  <a:spcPct val="0"/>
                </a:spcBef>
                <a:spcAft>
                  <a:spcPct val="35000"/>
                </a:spcAft>
              </a:pPr>
              <a:r>
                <a:rPr lang="en-GB" sz="900" b="1" kern="1200" dirty="0"/>
                <a:t>There is commitment from the customer to become involved in the development process</a:t>
              </a:r>
              <a:endParaRPr lang="en-US" sz="900" b="1" kern="1200" dirty="0"/>
            </a:p>
          </p:txBody>
        </p:sp>
      </p:grpSp>
      <p:grpSp>
        <p:nvGrpSpPr>
          <p:cNvPr id="11" name="Group 10"/>
          <p:cNvGrpSpPr/>
          <p:nvPr/>
        </p:nvGrpSpPr>
        <p:grpSpPr>
          <a:xfrm>
            <a:off x="4691616" y="3865859"/>
            <a:ext cx="223572" cy="357204"/>
            <a:chOff x="3273124" y="2084379"/>
            <a:chExt cx="223572" cy="357204"/>
          </a:xfrm>
        </p:grpSpPr>
        <p:sp>
          <p:nvSpPr>
            <p:cNvPr id="15" name="Right Arrow 14"/>
            <p:cNvSpPr/>
            <p:nvPr/>
          </p:nvSpPr>
          <p:spPr>
            <a:xfrm rot="10800000">
              <a:off x="3273124" y="2084379"/>
              <a:ext cx="223572" cy="357204"/>
            </a:xfrm>
            <a:prstGeom prst="rightArrow">
              <a:avLst>
                <a:gd name="adj1" fmla="val 60000"/>
                <a:gd name="adj2" fmla="val 50000"/>
              </a:avLst>
            </a:pr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16" name="Right Arrow 18"/>
            <p:cNvSpPr txBox="1"/>
            <p:nvPr/>
          </p:nvSpPr>
          <p:spPr>
            <a:xfrm rot="21600000">
              <a:off x="3340196" y="2155820"/>
              <a:ext cx="156500" cy="21432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00050">
                <a:lnSpc>
                  <a:spcPct val="90000"/>
                </a:lnSpc>
                <a:spcBef>
                  <a:spcPct val="0"/>
                </a:spcBef>
                <a:spcAft>
                  <a:spcPct val="35000"/>
                </a:spcAft>
              </a:pPr>
              <a:endParaRPr lang="en-US" sz="900" kern="1200"/>
            </a:p>
          </p:txBody>
        </p:sp>
      </p:grpSp>
      <p:grpSp>
        <p:nvGrpSpPr>
          <p:cNvPr id="12" name="Group 11"/>
          <p:cNvGrpSpPr/>
          <p:nvPr/>
        </p:nvGrpSpPr>
        <p:grpSpPr>
          <a:xfrm>
            <a:off x="3272907" y="3387836"/>
            <a:ext cx="1313250" cy="1313250"/>
            <a:chOff x="1854415" y="1606356"/>
            <a:chExt cx="1313250" cy="1313250"/>
          </a:xfrm>
        </p:grpSpPr>
        <p:sp>
          <p:nvSpPr>
            <p:cNvPr id="13" name="Oval 12"/>
            <p:cNvSpPr/>
            <p:nvPr/>
          </p:nvSpPr>
          <p:spPr>
            <a:xfrm>
              <a:off x="1854415" y="1606356"/>
              <a:ext cx="1313250" cy="1313250"/>
            </a:xfrm>
            <a:prstGeom prst="ellips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4" name="Oval 20"/>
            <p:cNvSpPr txBox="1"/>
            <p:nvPr/>
          </p:nvSpPr>
          <p:spPr>
            <a:xfrm>
              <a:off x="2046736" y="1798677"/>
              <a:ext cx="928608" cy="92860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1430" tIns="11430" rIns="11430" bIns="11430" numCol="1" spcCol="1270" anchor="ctr" anchorCtr="0">
              <a:noAutofit/>
            </a:bodyPr>
            <a:lstStyle/>
            <a:p>
              <a:pPr lvl="0" algn="ctr" defTabSz="400050">
                <a:lnSpc>
                  <a:spcPct val="90000"/>
                </a:lnSpc>
                <a:spcBef>
                  <a:spcPct val="0"/>
                </a:spcBef>
                <a:spcAft>
                  <a:spcPct val="35000"/>
                </a:spcAft>
              </a:pPr>
              <a:r>
                <a:rPr lang="en-GB" sz="900" b="1" kern="1200"/>
                <a:t>Where there are not a lot of external rules and regulations that affect the software.</a:t>
              </a:r>
              <a:endParaRPr lang="en-US" sz="900" b="1" kern="1200" dirty="0"/>
            </a:p>
          </p:txBody>
        </p:sp>
      </p:grpSp>
    </p:spTree>
    <p:extLst>
      <p:ext uri="{BB962C8B-B14F-4D97-AF65-F5344CB8AC3E}">
        <p14:creationId xmlns:p14="http://schemas.microsoft.com/office/powerpoint/2010/main" val="10338480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831850" y="1709738"/>
            <a:ext cx="10515600" cy="1601021"/>
          </a:xfrm>
        </p:spPr>
        <p:txBody>
          <a:bodyPr>
            <a:normAutofit fontScale="97500"/>
          </a:bodyPr>
          <a:lstStyle/>
          <a:p>
            <a:r>
              <a:rPr lang="en-US" sz="5400" dirty="0"/>
              <a:t>Problems with agile methods</a:t>
            </a:r>
          </a:p>
        </p:txBody>
      </p:sp>
      <p:sp>
        <p:nvSpPr>
          <p:cNvPr id="5" name="Text Placeholder 4"/>
          <p:cNvSpPr>
            <a:spLocks noGrp="1"/>
          </p:cNvSpPr>
          <p:nvPr>
            <p:ph type="body" idx="1"/>
          </p:nvPr>
        </p:nvSpPr>
        <p:spPr>
          <a:xfrm>
            <a:off x="831850" y="3676651"/>
            <a:ext cx="10515600" cy="2477964"/>
          </a:xfrm>
        </p:spPr>
        <p:txBody>
          <a:bodyPr/>
          <a:lstStyle/>
          <a:p>
            <a:r>
              <a:rPr lang="en-US" b="1" dirty="0"/>
              <a:t>keeping the interest </a:t>
            </a:r>
            <a:r>
              <a:rPr lang="en-US" dirty="0"/>
              <a:t>of customers</a:t>
            </a:r>
          </a:p>
          <a:p>
            <a:r>
              <a:rPr lang="en-US" dirty="0"/>
              <a:t>Suitability of team members</a:t>
            </a:r>
          </a:p>
          <a:p>
            <a:r>
              <a:rPr lang="en-US" dirty="0"/>
              <a:t>Multiple </a:t>
            </a:r>
            <a:r>
              <a:rPr lang="en-US" dirty="0" err="1"/>
              <a:t>stackholders</a:t>
            </a:r>
            <a:endParaRPr lang="en-US" dirty="0"/>
          </a:p>
          <a:p>
            <a:r>
              <a:rPr lang="en-US" dirty="0"/>
              <a:t>Extra work for maintaining simplicity</a:t>
            </a:r>
          </a:p>
          <a:p>
            <a:r>
              <a:rPr lang="en-US" dirty="0"/>
              <a:t>Contracts</a:t>
            </a:r>
          </a:p>
          <a:p>
            <a:endParaRPr lang="en-US" dirty="0"/>
          </a:p>
        </p:txBody>
      </p:sp>
    </p:spTree>
    <p:extLst>
      <p:ext uri="{BB962C8B-B14F-4D97-AF65-F5344CB8AC3E}">
        <p14:creationId xmlns:p14="http://schemas.microsoft.com/office/powerpoint/2010/main" val="42934312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sz="3600" dirty="0"/>
              <a:t>keeping the interest of customers</a:t>
            </a:r>
          </a:p>
        </p:txBody>
      </p:sp>
      <p:sp>
        <p:nvSpPr>
          <p:cNvPr id="5" name="Content Placeholder 4"/>
          <p:cNvSpPr>
            <a:spLocks noGrp="1"/>
          </p:cNvSpPr>
          <p:nvPr>
            <p:ph idx="1"/>
          </p:nvPr>
        </p:nvSpPr>
        <p:spPr/>
        <p:txBody>
          <a:bodyPr>
            <a:normAutofit/>
          </a:bodyPr>
          <a:lstStyle/>
          <a:p>
            <a:r>
              <a:rPr lang="en-US" sz="3600" dirty="0"/>
              <a:t>It can be difficult </a:t>
            </a:r>
            <a:r>
              <a:rPr lang="en-US" sz="3600" b="1" dirty="0"/>
              <a:t>to keep the interest </a:t>
            </a:r>
            <a:r>
              <a:rPr lang="en-US" sz="3600" dirty="0"/>
              <a:t>of customers who are involved in the process.</a:t>
            </a:r>
          </a:p>
          <a:p>
            <a:endParaRPr lang="en-US" sz="3600" dirty="0"/>
          </a:p>
        </p:txBody>
      </p:sp>
    </p:spTree>
    <p:extLst>
      <p:ext uri="{BB962C8B-B14F-4D97-AF65-F5344CB8AC3E}">
        <p14:creationId xmlns:p14="http://schemas.microsoft.com/office/powerpoint/2010/main" val="2534494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Suitability of team members</a:t>
            </a:r>
          </a:p>
        </p:txBody>
      </p:sp>
      <p:sp>
        <p:nvSpPr>
          <p:cNvPr id="3" name="Content Placeholder 2"/>
          <p:cNvSpPr>
            <a:spLocks noGrp="1"/>
          </p:cNvSpPr>
          <p:nvPr>
            <p:ph idx="1"/>
          </p:nvPr>
        </p:nvSpPr>
        <p:spPr/>
        <p:txBody>
          <a:bodyPr>
            <a:normAutofit/>
          </a:bodyPr>
          <a:lstStyle/>
          <a:p>
            <a:r>
              <a:rPr lang="en-US" sz="3600" dirty="0"/>
              <a:t>Team members may </a:t>
            </a:r>
            <a:r>
              <a:rPr lang="en-US" sz="3600" b="1" dirty="0"/>
              <a:t>be unsuited to the intense </a:t>
            </a:r>
            <a:r>
              <a:rPr lang="en-US" sz="3600" dirty="0"/>
              <a:t>involvement that characterizes agile methods.</a:t>
            </a:r>
          </a:p>
          <a:p>
            <a:endParaRPr lang="en-US" sz="3600" dirty="0"/>
          </a:p>
        </p:txBody>
      </p:sp>
    </p:spTree>
    <p:extLst>
      <p:ext uri="{BB962C8B-B14F-4D97-AF65-F5344CB8AC3E}">
        <p14:creationId xmlns:p14="http://schemas.microsoft.com/office/powerpoint/2010/main" val="31766348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Multiple </a:t>
            </a:r>
            <a:r>
              <a:rPr lang="en-US" dirty="0" err="1"/>
              <a:t>stackholders</a:t>
            </a:r>
            <a:endParaRPr lang="en-US" dirty="0"/>
          </a:p>
        </p:txBody>
      </p:sp>
      <p:sp>
        <p:nvSpPr>
          <p:cNvPr id="3" name="Content Placeholder 2"/>
          <p:cNvSpPr>
            <a:spLocks noGrp="1"/>
          </p:cNvSpPr>
          <p:nvPr>
            <p:ph idx="1"/>
          </p:nvPr>
        </p:nvSpPr>
        <p:spPr/>
        <p:txBody>
          <a:bodyPr>
            <a:normAutofit/>
          </a:bodyPr>
          <a:lstStyle/>
          <a:p>
            <a:r>
              <a:rPr lang="en-US" sz="3600" dirty="0"/>
              <a:t>Prioritizing changes can be difficult where there are multiple stakeholders.</a:t>
            </a:r>
          </a:p>
          <a:p>
            <a:endParaRPr lang="en-US" sz="3600" dirty="0"/>
          </a:p>
        </p:txBody>
      </p:sp>
    </p:spTree>
    <p:extLst>
      <p:ext uri="{BB962C8B-B14F-4D97-AF65-F5344CB8AC3E}">
        <p14:creationId xmlns:p14="http://schemas.microsoft.com/office/powerpoint/2010/main" val="82473040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Extra work for maintaining simplicity</a:t>
            </a:r>
          </a:p>
        </p:txBody>
      </p:sp>
      <p:sp>
        <p:nvSpPr>
          <p:cNvPr id="3" name="Content Placeholder 2"/>
          <p:cNvSpPr>
            <a:spLocks noGrp="1"/>
          </p:cNvSpPr>
          <p:nvPr>
            <p:ph idx="1"/>
          </p:nvPr>
        </p:nvSpPr>
        <p:spPr/>
        <p:txBody>
          <a:bodyPr>
            <a:normAutofit/>
          </a:bodyPr>
          <a:lstStyle/>
          <a:p>
            <a:r>
              <a:rPr lang="en-US" sz="3600" dirty="0"/>
              <a:t>Maintaining simplicity requires extra work.</a:t>
            </a:r>
          </a:p>
          <a:p>
            <a:endParaRPr lang="en-US" sz="3600" dirty="0"/>
          </a:p>
        </p:txBody>
      </p:sp>
    </p:spTree>
    <p:extLst>
      <p:ext uri="{BB962C8B-B14F-4D97-AF65-F5344CB8AC3E}">
        <p14:creationId xmlns:p14="http://schemas.microsoft.com/office/powerpoint/2010/main" val="265560152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Contracts</a:t>
            </a:r>
          </a:p>
        </p:txBody>
      </p:sp>
      <p:sp>
        <p:nvSpPr>
          <p:cNvPr id="3" name="Content Placeholder 2"/>
          <p:cNvSpPr>
            <a:spLocks noGrp="1"/>
          </p:cNvSpPr>
          <p:nvPr>
            <p:ph idx="1"/>
          </p:nvPr>
        </p:nvSpPr>
        <p:spPr/>
        <p:txBody>
          <a:bodyPr>
            <a:normAutofit/>
          </a:bodyPr>
          <a:lstStyle/>
          <a:p>
            <a:r>
              <a:rPr lang="en-US" sz="3600" dirty="0"/>
              <a:t>Contracts may be a problem as with other approaches to iterative development.</a:t>
            </a:r>
          </a:p>
          <a:p>
            <a:endParaRPr lang="en-US" sz="3600" dirty="0"/>
          </a:p>
        </p:txBody>
      </p:sp>
    </p:spTree>
    <p:extLst>
      <p:ext uri="{BB962C8B-B14F-4D97-AF65-F5344CB8AC3E}">
        <p14:creationId xmlns:p14="http://schemas.microsoft.com/office/powerpoint/2010/main" val="214594338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831850" y="1709739"/>
            <a:ext cx="10515600" cy="854167"/>
          </a:xfrm>
        </p:spPr>
        <p:txBody>
          <a:bodyPr>
            <a:normAutofit fontScale="90000"/>
          </a:bodyPr>
          <a:lstStyle/>
          <a:p>
            <a:r>
              <a:rPr lang="en-US" dirty="0"/>
              <a:t>When to use agile</a:t>
            </a:r>
          </a:p>
        </p:txBody>
      </p:sp>
      <p:sp>
        <p:nvSpPr>
          <p:cNvPr id="5" name="Text Placeholder 4"/>
          <p:cNvSpPr>
            <a:spLocks noGrp="1"/>
          </p:cNvSpPr>
          <p:nvPr>
            <p:ph type="body" idx="1"/>
          </p:nvPr>
        </p:nvSpPr>
        <p:spPr>
          <a:xfrm>
            <a:off x="831850" y="2725271"/>
            <a:ext cx="10515600" cy="3585882"/>
          </a:xfrm>
        </p:spPr>
        <p:txBody>
          <a:bodyPr>
            <a:normAutofit fontScale="77500" lnSpcReduction="20000"/>
          </a:bodyPr>
          <a:lstStyle/>
          <a:p>
            <a:r>
              <a:rPr lang="en-US" sz="2600" dirty="0"/>
              <a:t>Is it important to have a very detailed specification and design before moving to implementation? </a:t>
            </a:r>
          </a:p>
          <a:p>
            <a:r>
              <a:rPr lang="en-US" sz="2600" dirty="0"/>
              <a:t>Is an incremental delivery strategy, where you deliver the software to customers and get rapid feedback from them, realistic? </a:t>
            </a:r>
          </a:p>
          <a:p>
            <a:r>
              <a:rPr lang="en-GB" sz="2600" dirty="0"/>
              <a:t>How large is the system that is being developed?</a:t>
            </a:r>
          </a:p>
          <a:p>
            <a:r>
              <a:rPr lang="en-GB" sz="2600" dirty="0"/>
              <a:t>What type of system is being developed?</a:t>
            </a:r>
          </a:p>
          <a:p>
            <a:r>
              <a:rPr lang="en-GB" sz="2600" dirty="0"/>
              <a:t>What is the expected system lifetime?</a:t>
            </a:r>
          </a:p>
          <a:p>
            <a:r>
              <a:rPr lang="en-GB" sz="2600" dirty="0"/>
              <a:t>What technologies are available to support system development? </a:t>
            </a:r>
          </a:p>
          <a:p>
            <a:r>
              <a:rPr lang="en-GB" sz="2600" dirty="0"/>
              <a:t>How is the development team organized? </a:t>
            </a:r>
          </a:p>
          <a:p>
            <a:r>
              <a:rPr lang="en-GB" sz="2600" dirty="0"/>
              <a:t>Are there cultural or organizational issues that may affect the system development?</a:t>
            </a:r>
          </a:p>
          <a:p>
            <a:r>
              <a:rPr lang="en-GB" sz="2600" dirty="0"/>
              <a:t>How good are the designers and programmers in the development team?</a:t>
            </a:r>
          </a:p>
          <a:p>
            <a:r>
              <a:rPr lang="en-GB" sz="2600" dirty="0"/>
              <a:t>Is the system subject to external regulation?</a:t>
            </a:r>
          </a:p>
          <a:p>
            <a:endParaRPr lang="en-GB" dirty="0">
              <a:solidFill>
                <a:schemeClr val="tx1"/>
              </a:solidFill>
            </a:endParaRPr>
          </a:p>
          <a:p>
            <a:endParaRPr lang="en-GB" dirty="0">
              <a:solidFill>
                <a:schemeClr val="tx1"/>
              </a:solidFill>
            </a:endParaRPr>
          </a:p>
          <a:p>
            <a:endParaRPr lang="en-GB" dirty="0">
              <a:solidFill>
                <a:schemeClr val="tx1"/>
              </a:solidFill>
            </a:endParaRPr>
          </a:p>
          <a:p>
            <a:endParaRPr lang="en-US" dirty="0">
              <a:solidFill>
                <a:schemeClr val="tx1"/>
              </a:solidFill>
            </a:endParaRPr>
          </a:p>
        </p:txBody>
      </p:sp>
    </p:spTree>
    <p:extLst>
      <p:ext uri="{BB962C8B-B14F-4D97-AF65-F5344CB8AC3E}">
        <p14:creationId xmlns:p14="http://schemas.microsoft.com/office/powerpoint/2010/main" val="208227577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US" dirty="0"/>
              <a:t>Is it important to have a very detailed </a:t>
            </a:r>
            <a:br>
              <a:rPr lang="en-US" dirty="0"/>
            </a:br>
            <a:r>
              <a:rPr lang="en-US" dirty="0"/>
              <a:t>specification and design before moving to implementation? </a:t>
            </a:r>
          </a:p>
        </p:txBody>
      </p:sp>
      <p:sp>
        <p:nvSpPr>
          <p:cNvPr id="5" name="Content Placeholder 4"/>
          <p:cNvSpPr>
            <a:spLocks noGrp="1"/>
          </p:cNvSpPr>
          <p:nvPr>
            <p:ph idx="1"/>
          </p:nvPr>
        </p:nvSpPr>
        <p:spPr/>
        <p:txBody>
          <a:bodyPr>
            <a:normAutofit/>
          </a:bodyPr>
          <a:lstStyle/>
          <a:p>
            <a:r>
              <a:rPr lang="en-US" sz="3600" dirty="0"/>
              <a:t>If so, you probably need to use a plan-driven approach.</a:t>
            </a:r>
          </a:p>
          <a:p>
            <a:endParaRPr lang="en-US" sz="3600" dirty="0"/>
          </a:p>
        </p:txBody>
      </p:sp>
    </p:spTree>
    <p:extLst>
      <p:ext uri="{BB962C8B-B14F-4D97-AF65-F5344CB8AC3E}">
        <p14:creationId xmlns:p14="http://schemas.microsoft.com/office/powerpoint/2010/main" val="300268300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800" dirty="0"/>
              <a:t>Is an incremental delivery strategy, </a:t>
            </a:r>
            <a:br>
              <a:rPr lang="en-US" sz="2800" dirty="0"/>
            </a:br>
            <a:r>
              <a:rPr lang="en-US" sz="2800" dirty="0"/>
              <a:t>where you deliver the software to </a:t>
            </a:r>
            <a:br>
              <a:rPr lang="en-US" sz="2800" dirty="0"/>
            </a:br>
            <a:r>
              <a:rPr lang="en-US" sz="2800" dirty="0"/>
              <a:t>customers and get rapid feedback from them, realistic? </a:t>
            </a:r>
          </a:p>
        </p:txBody>
      </p:sp>
      <p:sp>
        <p:nvSpPr>
          <p:cNvPr id="3" name="Content Placeholder 2"/>
          <p:cNvSpPr>
            <a:spLocks noGrp="1"/>
          </p:cNvSpPr>
          <p:nvPr>
            <p:ph idx="1"/>
          </p:nvPr>
        </p:nvSpPr>
        <p:spPr/>
        <p:txBody>
          <a:bodyPr>
            <a:normAutofit/>
          </a:bodyPr>
          <a:lstStyle/>
          <a:p>
            <a:r>
              <a:rPr lang="en-GB" sz="3600" b="1" dirty="0"/>
              <a:t>If so, consider using agile methods.</a:t>
            </a:r>
          </a:p>
          <a:p>
            <a:endParaRPr lang="en-US" sz="3600" dirty="0"/>
          </a:p>
        </p:txBody>
      </p:sp>
    </p:spTree>
    <p:extLst>
      <p:ext uri="{BB962C8B-B14F-4D97-AF65-F5344CB8AC3E}">
        <p14:creationId xmlns:p14="http://schemas.microsoft.com/office/powerpoint/2010/main" val="30653416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How large is the system that is </a:t>
            </a:r>
            <a:br>
              <a:rPr lang="en-US" dirty="0"/>
            </a:br>
            <a:r>
              <a:rPr lang="en-US" dirty="0"/>
              <a:t>being developed? </a:t>
            </a:r>
          </a:p>
        </p:txBody>
      </p:sp>
      <p:sp>
        <p:nvSpPr>
          <p:cNvPr id="3" name="Content Placeholder 2"/>
          <p:cNvSpPr>
            <a:spLocks noGrp="1"/>
          </p:cNvSpPr>
          <p:nvPr>
            <p:ph idx="1"/>
          </p:nvPr>
        </p:nvSpPr>
        <p:spPr/>
        <p:txBody>
          <a:bodyPr>
            <a:normAutofit/>
          </a:bodyPr>
          <a:lstStyle/>
          <a:p>
            <a:r>
              <a:rPr lang="en-US" sz="3600" dirty="0"/>
              <a:t>Agile methods are most effective when the system can be developed with a small co-located team who can communicate informally.</a:t>
            </a:r>
          </a:p>
          <a:p>
            <a:r>
              <a:rPr lang="en-US" sz="3600" dirty="0"/>
              <a:t>this may not be possible for large systems that require larger development teams so a plan-driven approach may have to be used. </a:t>
            </a:r>
          </a:p>
          <a:p>
            <a:endParaRPr lang="en-US" sz="3600" dirty="0"/>
          </a:p>
        </p:txBody>
      </p:sp>
    </p:spTree>
    <p:extLst>
      <p:ext uri="{BB962C8B-B14F-4D97-AF65-F5344CB8AC3E}">
        <p14:creationId xmlns:p14="http://schemas.microsoft.com/office/powerpoint/2010/main" val="174980119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What type of system is being developed? </a:t>
            </a:r>
          </a:p>
        </p:txBody>
      </p:sp>
      <p:sp>
        <p:nvSpPr>
          <p:cNvPr id="3" name="Content Placeholder 2"/>
          <p:cNvSpPr>
            <a:spLocks noGrp="1"/>
          </p:cNvSpPr>
          <p:nvPr>
            <p:ph idx="1"/>
          </p:nvPr>
        </p:nvSpPr>
        <p:spPr/>
        <p:txBody>
          <a:bodyPr>
            <a:normAutofit/>
          </a:bodyPr>
          <a:lstStyle/>
          <a:p>
            <a:r>
              <a:rPr lang="en-US" sz="3600" dirty="0"/>
              <a:t>Plan-driven approaches may be required for systems that require a lot of analysis before implementation (e.g. real-time system with complex timing requirements).</a:t>
            </a:r>
          </a:p>
          <a:p>
            <a:endParaRPr lang="en-US" sz="3600" dirty="0"/>
          </a:p>
        </p:txBody>
      </p:sp>
    </p:spTree>
    <p:extLst>
      <p:ext uri="{BB962C8B-B14F-4D97-AF65-F5344CB8AC3E}">
        <p14:creationId xmlns:p14="http://schemas.microsoft.com/office/powerpoint/2010/main" val="43105125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What is the expected system lifetime? </a:t>
            </a:r>
          </a:p>
        </p:txBody>
      </p:sp>
      <p:sp>
        <p:nvSpPr>
          <p:cNvPr id="3" name="Content Placeholder 2"/>
          <p:cNvSpPr>
            <a:spLocks noGrp="1"/>
          </p:cNvSpPr>
          <p:nvPr>
            <p:ph idx="1"/>
          </p:nvPr>
        </p:nvSpPr>
        <p:spPr/>
        <p:txBody>
          <a:bodyPr>
            <a:normAutofit/>
          </a:bodyPr>
          <a:lstStyle/>
          <a:p>
            <a:r>
              <a:rPr lang="en-US" sz="3600" dirty="0"/>
              <a:t>Long-lifetime systems may require more design documentation to communicate the original intentions of the system developers to the support team. </a:t>
            </a:r>
          </a:p>
          <a:p>
            <a:endParaRPr lang="en-US" sz="3600" dirty="0"/>
          </a:p>
        </p:txBody>
      </p:sp>
    </p:spTree>
    <p:extLst>
      <p:ext uri="{BB962C8B-B14F-4D97-AF65-F5344CB8AC3E}">
        <p14:creationId xmlns:p14="http://schemas.microsoft.com/office/powerpoint/2010/main" val="221446726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What technologies are available to </a:t>
            </a:r>
            <a:br>
              <a:rPr lang="en-US" dirty="0"/>
            </a:br>
            <a:r>
              <a:rPr lang="en-US" dirty="0"/>
              <a:t>support system development? </a:t>
            </a:r>
          </a:p>
        </p:txBody>
      </p:sp>
      <p:sp>
        <p:nvSpPr>
          <p:cNvPr id="3" name="Content Placeholder 2"/>
          <p:cNvSpPr>
            <a:spLocks noGrp="1"/>
          </p:cNvSpPr>
          <p:nvPr>
            <p:ph idx="1"/>
          </p:nvPr>
        </p:nvSpPr>
        <p:spPr/>
        <p:txBody>
          <a:bodyPr>
            <a:normAutofit/>
          </a:bodyPr>
          <a:lstStyle/>
          <a:p>
            <a:r>
              <a:rPr lang="en-US" sz="3600" dirty="0"/>
              <a:t>Agile methods rely on good tools to keep track of an evolving design</a:t>
            </a:r>
          </a:p>
          <a:p>
            <a:endParaRPr lang="en-US" sz="3600" dirty="0"/>
          </a:p>
        </p:txBody>
      </p:sp>
    </p:spTree>
    <p:extLst>
      <p:ext uri="{BB962C8B-B14F-4D97-AF65-F5344CB8AC3E}">
        <p14:creationId xmlns:p14="http://schemas.microsoft.com/office/powerpoint/2010/main" val="335636557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How is the development team organized? </a:t>
            </a:r>
          </a:p>
        </p:txBody>
      </p:sp>
      <p:sp>
        <p:nvSpPr>
          <p:cNvPr id="3" name="Content Placeholder 2"/>
          <p:cNvSpPr>
            <a:spLocks noGrp="1"/>
          </p:cNvSpPr>
          <p:nvPr>
            <p:ph idx="1"/>
          </p:nvPr>
        </p:nvSpPr>
        <p:spPr/>
        <p:txBody>
          <a:bodyPr>
            <a:normAutofit/>
          </a:bodyPr>
          <a:lstStyle/>
          <a:p>
            <a:r>
              <a:rPr lang="en-US" sz="3600" dirty="0"/>
              <a:t>Plan-driven is appropriate if the development team is distributed or if part of the development is being outsourced, then you may need to develop design documents to communicate across the development teams. </a:t>
            </a:r>
          </a:p>
          <a:p>
            <a:endParaRPr lang="en-US" sz="3600" dirty="0"/>
          </a:p>
        </p:txBody>
      </p:sp>
    </p:spTree>
    <p:extLst>
      <p:ext uri="{BB962C8B-B14F-4D97-AF65-F5344CB8AC3E}">
        <p14:creationId xmlns:p14="http://schemas.microsoft.com/office/powerpoint/2010/main" val="345577570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Are there cultural or organizational </a:t>
            </a:r>
            <a:br>
              <a:rPr lang="en-US" dirty="0"/>
            </a:br>
            <a:r>
              <a:rPr lang="en-US" dirty="0"/>
              <a:t>issues that may affect the system development? </a:t>
            </a:r>
          </a:p>
        </p:txBody>
      </p:sp>
      <p:sp>
        <p:nvSpPr>
          <p:cNvPr id="3" name="Content Placeholder 2"/>
          <p:cNvSpPr>
            <a:spLocks noGrp="1"/>
          </p:cNvSpPr>
          <p:nvPr>
            <p:ph idx="1"/>
          </p:nvPr>
        </p:nvSpPr>
        <p:spPr/>
        <p:txBody>
          <a:bodyPr>
            <a:normAutofit/>
          </a:bodyPr>
          <a:lstStyle/>
          <a:p>
            <a:r>
              <a:rPr lang="en-US" sz="3600" dirty="0"/>
              <a:t>Traditional engineering organizations have a culture of plan-based development, as this is the norm in engineering.</a:t>
            </a:r>
          </a:p>
          <a:p>
            <a:endParaRPr lang="en-US" sz="3600" dirty="0"/>
          </a:p>
        </p:txBody>
      </p:sp>
    </p:spTree>
    <p:extLst>
      <p:ext uri="{BB962C8B-B14F-4D97-AF65-F5344CB8AC3E}">
        <p14:creationId xmlns:p14="http://schemas.microsoft.com/office/powerpoint/2010/main" val="7528525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How good are the designers and programmers</a:t>
            </a:r>
            <a:br>
              <a:rPr lang="en-US" dirty="0"/>
            </a:br>
            <a:r>
              <a:rPr lang="en-US" dirty="0"/>
              <a:t> in the development team?</a:t>
            </a:r>
          </a:p>
        </p:txBody>
      </p:sp>
      <p:sp>
        <p:nvSpPr>
          <p:cNvPr id="3" name="Content Placeholder 2"/>
          <p:cNvSpPr>
            <a:spLocks noGrp="1"/>
          </p:cNvSpPr>
          <p:nvPr>
            <p:ph idx="1"/>
          </p:nvPr>
        </p:nvSpPr>
        <p:spPr/>
        <p:txBody>
          <a:bodyPr>
            <a:normAutofit/>
          </a:bodyPr>
          <a:lstStyle/>
          <a:p>
            <a:r>
              <a:rPr lang="en-US" sz="3600" dirty="0"/>
              <a:t> It is sometimes argued that agile methods require higher skill levels than plan-based approaches in which programmers simply translate a detailed design into code</a:t>
            </a:r>
          </a:p>
          <a:p>
            <a:endParaRPr lang="en-US" sz="3600" dirty="0"/>
          </a:p>
        </p:txBody>
      </p:sp>
    </p:spTree>
    <p:extLst>
      <p:ext uri="{BB962C8B-B14F-4D97-AF65-F5344CB8AC3E}">
        <p14:creationId xmlns:p14="http://schemas.microsoft.com/office/powerpoint/2010/main" val="141924420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Is the system subject to external regulation? </a:t>
            </a:r>
          </a:p>
        </p:txBody>
      </p:sp>
      <p:sp>
        <p:nvSpPr>
          <p:cNvPr id="3" name="Content Placeholder 2"/>
          <p:cNvSpPr>
            <a:spLocks noGrp="1"/>
          </p:cNvSpPr>
          <p:nvPr>
            <p:ph idx="1"/>
          </p:nvPr>
        </p:nvSpPr>
        <p:spPr/>
        <p:txBody>
          <a:bodyPr>
            <a:normAutofit/>
          </a:bodyPr>
          <a:lstStyle/>
          <a:p>
            <a:r>
              <a:rPr lang="en-US" sz="3600" dirty="0"/>
              <a:t>If a system must be approved by an external regulator (e.g. the FAA approve software that is critical to the operation of an aircraft) then you will probably be required to produce detailed documentation as part of the system safety case.</a:t>
            </a:r>
          </a:p>
          <a:p>
            <a:endParaRPr lang="en-US" sz="3600" dirty="0"/>
          </a:p>
        </p:txBody>
      </p:sp>
    </p:spTree>
    <p:extLst>
      <p:ext uri="{BB962C8B-B14F-4D97-AF65-F5344CB8AC3E}">
        <p14:creationId xmlns:p14="http://schemas.microsoft.com/office/powerpoint/2010/main" val="293969854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Extreme programming</a:t>
            </a:r>
          </a:p>
        </p:txBody>
      </p:sp>
      <p:sp>
        <p:nvSpPr>
          <p:cNvPr id="5" name="Text Placeholder 4"/>
          <p:cNvSpPr>
            <a:spLocks noGrp="1"/>
          </p:cNvSpPr>
          <p:nvPr>
            <p:ph type="body" idx="1"/>
          </p:nvPr>
        </p:nvSpPr>
        <p:spPr/>
        <p:txBody>
          <a:bodyPr/>
          <a:lstStyle/>
          <a:p>
            <a:endParaRPr lang="en-US" dirty="0"/>
          </a:p>
          <a:p>
            <a:endParaRPr lang="en-US" dirty="0"/>
          </a:p>
        </p:txBody>
      </p:sp>
    </p:spTree>
    <p:extLst>
      <p:ext uri="{BB962C8B-B14F-4D97-AF65-F5344CB8AC3E}">
        <p14:creationId xmlns:p14="http://schemas.microsoft.com/office/powerpoint/2010/main" val="54510758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Extreme programming</a:t>
            </a:r>
          </a:p>
        </p:txBody>
      </p:sp>
      <p:sp>
        <p:nvSpPr>
          <p:cNvPr id="5" name="Content Placeholder 4"/>
          <p:cNvSpPr>
            <a:spLocks noGrp="1"/>
          </p:cNvSpPr>
          <p:nvPr>
            <p:ph idx="1"/>
          </p:nvPr>
        </p:nvSpPr>
        <p:spPr/>
        <p:txBody>
          <a:bodyPr>
            <a:normAutofit/>
          </a:bodyPr>
          <a:lstStyle/>
          <a:p>
            <a:r>
              <a:rPr lang="en-US" sz="3200" dirty="0"/>
              <a:t>Perhaps the best-known and most widely used agile method.</a:t>
            </a:r>
          </a:p>
          <a:p>
            <a:r>
              <a:rPr lang="en-US" sz="3200" dirty="0"/>
              <a:t>Extreme Programming (XP) takes an ‘extreme’ approach to iterative development. </a:t>
            </a:r>
          </a:p>
          <a:p>
            <a:pPr lvl="1"/>
            <a:r>
              <a:rPr lang="en-US" sz="2800" dirty="0"/>
              <a:t>New versions may be built several times per day;</a:t>
            </a:r>
          </a:p>
          <a:p>
            <a:pPr lvl="1"/>
            <a:r>
              <a:rPr lang="en-US" sz="2800" dirty="0"/>
              <a:t>Increments are delivered to customers every 2 weeks;</a:t>
            </a:r>
          </a:p>
          <a:p>
            <a:pPr lvl="1"/>
            <a:r>
              <a:rPr lang="en-US" sz="2800" dirty="0"/>
              <a:t>All tests must be run for every build and the build is only accepted if tests run successfully.</a:t>
            </a:r>
          </a:p>
          <a:p>
            <a:endParaRPr lang="en-US" sz="3200" dirty="0"/>
          </a:p>
        </p:txBody>
      </p:sp>
    </p:spTree>
    <p:extLst>
      <p:ext uri="{BB962C8B-B14F-4D97-AF65-F5344CB8AC3E}">
        <p14:creationId xmlns:p14="http://schemas.microsoft.com/office/powerpoint/2010/main" val="113951503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XP and agile principles</a:t>
            </a:r>
          </a:p>
        </p:txBody>
      </p:sp>
      <p:sp>
        <p:nvSpPr>
          <p:cNvPr id="6" name="Content Placeholder 5"/>
          <p:cNvSpPr>
            <a:spLocks noGrp="1"/>
          </p:cNvSpPr>
          <p:nvPr>
            <p:ph idx="1"/>
          </p:nvPr>
        </p:nvSpPr>
        <p:spPr/>
        <p:txBody>
          <a:bodyPr>
            <a:noAutofit/>
          </a:bodyPr>
          <a:lstStyle/>
          <a:p>
            <a:pPr lvl="0"/>
            <a:r>
              <a:rPr lang="en-US" dirty="0"/>
              <a:t>Incremental development is supported through </a:t>
            </a:r>
            <a:r>
              <a:rPr lang="en-US" b="1" dirty="0"/>
              <a:t>small, frequent system releases</a:t>
            </a:r>
            <a:r>
              <a:rPr lang="en-US" dirty="0"/>
              <a:t>.</a:t>
            </a:r>
          </a:p>
          <a:p>
            <a:pPr lvl="0"/>
            <a:r>
              <a:rPr lang="en-US" b="1" dirty="0"/>
              <a:t>Customer involvement </a:t>
            </a:r>
            <a:r>
              <a:rPr lang="en-US" dirty="0"/>
              <a:t>means full-time customer engagement with the team.</a:t>
            </a:r>
          </a:p>
          <a:p>
            <a:pPr lvl="0"/>
            <a:r>
              <a:rPr lang="en-US" b="1" dirty="0"/>
              <a:t>Pair programming</a:t>
            </a:r>
            <a:r>
              <a:rPr lang="en-US" dirty="0"/>
              <a:t>, </a:t>
            </a:r>
            <a:r>
              <a:rPr lang="en-US" b="1" dirty="0"/>
              <a:t>collective ownership</a:t>
            </a:r>
            <a:r>
              <a:rPr lang="en-US" dirty="0"/>
              <a:t>.</a:t>
            </a:r>
          </a:p>
          <a:p>
            <a:pPr lvl="0"/>
            <a:r>
              <a:rPr lang="en-US" dirty="0"/>
              <a:t>Change supported through </a:t>
            </a:r>
            <a:r>
              <a:rPr lang="en-US" b="1" dirty="0"/>
              <a:t>regular system releases</a:t>
            </a:r>
            <a:r>
              <a:rPr lang="en-US" dirty="0"/>
              <a:t>.</a:t>
            </a:r>
          </a:p>
          <a:p>
            <a:pPr lvl="0"/>
            <a:r>
              <a:rPr lang="en-US" dirty="0"/>
              <a:t>Maintaining simplicity through constant </a:t>
            </a:r>
            <a:r>
              <a:rPr lang="en-US" b="1" dirty="0"/>
              <a:t>refactoring</a:t>
            </a:r>
            <a:r>
              <a:rPr lang="en-US" dirty="0"/>
              <a:t> of code.</a:t>
            </a:r>
          </a:p>
          <a:p>
            <a:endParaRPr lang="en-US" dirty="0"/>
          </a:p>
        </p:txBody>
      </p:sp>
    </p:spTree>
    <p:extLst>
      <p:ext uri="{BB962C8B-B14F-4D97-AF65-F5344CB8AC3E}">
        <p14:creationId xmlns:p14="http://schemas.microsoft.com/office/powerpoint/2010/main" val="143859514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extreme programming release cycle </a:t>
            </a: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26685" y="1864299"/>
            <a:ext cx="9871621" cy="41906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2114262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831850" y="1709740"/>
            <a:ext cx="10515600" cy="746590"/>
          </a:xfrm>
        </p:spPr>
        <p:txBody>
          <a:bodyPr>
            <a:normAutofit/>
          </a:bodyPr>
          <a:lstStyle/>
          <a:p>
            <a:r>
              <a:rPr lang="en-US" sz="4400" dirty="0"/>
              <a:t>Extreme programming practices</a:t>
            </a:r>
          </a:p>
        </p:txBody>
      </p:sp>
      <p:sp>
        <p:nvSpPr>
          <p:cNvPr id="5" name="Text Placeholder 4"/>
          <p:cNvSpPr>
            <a:spLocks noGrp="1"/>
          </p:cNvSpPr>
          <p:nvPr>
            <p:ph type="body" idx="1"/>
          </p:nvPr>
        </p:nvSpPr>
        <p:spPr>
          <a:xfrm>
            <a:off x="831850" y="2456331"/>
            <a:ext cx="10515600" cy="3944470"/>
          </a:xfrm>
        </p:spPr>
        <p:txBody>
          <a:bodyPr>
            <a:normAutofit fontScale="92500" lnSpcReduction="10000"/>
          </a:bodyPr>
          <a:lstStyle/>
          <a:p>
            <a:r>
              <a:rPr lang="en-GB" dirty="0">
                <a:latin typeface="Arial"/>
                <a:cs typeface="Arial"/>
              </a:rPr>
              <a:t>Incremental planning</a:t>
            </a:r>
          </a:p>
          <a:p>
            <a:r>
              <a:rPr lang="en-GB" dirty="0">
                <a:latin typeface="Arial"/>
                <a:cs typeface="Arial"/>
              </a:rPr>
              <a:t>Small releases</a:t>
            </a:r>
          </a:p>
          <a:p>
            <a:r>
              <a:rPr lang="en-GB" dirty="0">
                <a:latin typeface="Arial"/>
                <a:cs typeface="Arial"/>
              </a:rPr>
              <a:t>Simple design </a:t>
            </a:r>
          </a:p>
          <a:p>
            <a:r>
              <a:rPr lang="en-GB" dirty="0">
                <a:latin typeface="Arial"/>
                <a:cs typeface="Arial"/>
              </a:rPr>
              <a:t>Test-first development</a:t>
            </a:r>
          </a:p>
          <a:p>
            <a:r>
              <a:rPr lang="en-GB" dirty="0">
                <a:latin typeface="Arial"/>
                <a:cs typeface="Arial"/>
              </a:rPr>
              <a:t>Refactoring</a:t>
            </a:r>
          </a:p>
          <a:p>
            <a:r>
              <a:rPr lang="en-GB" dirty="0">
                <a:latin typeface="Arial"/>
                <a:cs typeface="Arial"/>
              </a:rPr>
              <a:t>Pair programming</a:t>
            </a:r>
          </a:p>
          <a:p>
            <a:r>
              <a:rPr lang="en-GB" dirty="0">
                <a:latin typeface="Arial"/>
                <a:cs typeface="Arial"/>
              </a:rPr>
              <a:t>Collective ownership</a:t>
            </a:r>
          </a:p>
          <a:p>
            <a:r>
              <a:rPr lang="en-GB" dirty="0">
                <a:latin typeface="Arial"/>
                <a:cs typeface="Arial"/>
              </a:rPr>
              <a:t>Continuous integration</a:t>
            </a:r>
          </a:p>
          <a:p>
            <a:r>
              <a:rPr lang="en-GB" dirty="0">
                <a:latin typeface="Arial"/>
                <a:cs typeface="Arial"/>
              </a:rPr>
              <a:t>Sustainable pace</a:t>
            </a:r>
          </a:p>
          <a:p>
            <a:r>
              <a:rPr lang="en-GB" dirty="0">
                <a:latin typeface="Arial"/>
                <a:cs typeface="Arial"/>
              </a:rPr>
              <a:t>On-site customer</a:t>
            </a:r>
          </a:p>
          <a:p>
            <a:endParaRPr lang="en-GB" dirty="0">
              <a:solidFill>
                <a:srgbClr val="000000"/>
              </a:solidFill>
              <a:latin typeface="Arial"/>
              <a:ea typeface="Times New Roman"/>
              <a:cs typeface="Arial"/>
            </a:endParaRPr>
          </a:p>
          <a:p>
            <a:endParaRPr lang="en-US" dirty="0"/>
          </a:p>
        </p:txBody>
      </p:sp>
    </p:spTree>
    <p:extLst>
      <p:ext uri="{BB962C8B-B14F-4D97-AF65-F5344CB8AC3E}">
        <p14:creationId xmlns:p14="http://schemas.microsoft.com/office/powerpoint/2010/main" val="420018437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Incremental planning</a:t>
            </a:r>
          </a:p>
        </p:txBody>
      </p:sp>
      <p:sp>
        <p:nvSpPr>
          <p:cNvPr id="5" name="Content Placeholder 4"/>
          <p:cNvSpPr>
            <a:spLocks noGrp="1"/>
          </p:cNvSpPr>
          <p:nvPr>
            <p:ph idx="1"/>
          </p:nvPr>
        </p:nvSpPr>
        <p:spPr/>
        <p:txBody>
          <a:bodyPr>
            <a:normAutofit/>
          </a:bodyPr>
          <a:lstStyle/>
          <a:p>
            <a:r>
              <a:rPr lang="en-GB" sz="3200" dirty="0">
                <a:solidFill>
                  <a:srgbClr val="000000"/>
                </a:solidFill>
                <a:latin typeface="Arial"/>
                <a:ea typeface="Times New Roman" charset="0"/>
                <a:cs typeface="Arial"/>
              </a:rPr>
              <a:t>Requirements are recorded on story cards and the </a:t>
            </a:r>
            <a:r>
              <a:rPr lang="en-GB" sz="3200" b="1" dirty="0">
                <a:solidFill>
                  <a:srgbClr val="000000"/>
                </a:solidFill>
                <a:latin typeface="Arial"/>
                <a:ea typeface="Times New Roman" charset="0"/>
                <a:cs typeface="Arial"/>
              </a:rPr>
              <a:t>stories</a:t>
            </a:r>
            <a:r>
              <a:rPr lang="en-GB" sz="3200" dirty="0">
                <a:solidFill>
                  <a:srgbClr val="000000"/>
                </a:solidFill>
                <a:latin typeface="Arial"/>
                <a:ea typeface="Times New Roman" charset="0"/>
                <a:cs typeface="Arial"/>
              </a:rPr>
              <a:t> to be included in a </a:t>
            </a:r>
            <a:r>
              <a:rPr lang="en-GB" sz="3200" b="1" dirty="0">
                <a:solidFill>
                  <a:srgbClr val="000000"/>
                </a:solidFill>
                <a:latin typeface="Arial"/>
                <a:ea typeface="Times New Roman" charset="0"/>
                <a:cs typeface="Arial"/>
              </a:rPr>
              <a:t>release</a:t>
            </a:r>
            <a:r>
              <a:rPr lang="en-GB" sz="3200" dirty="0">
                <a:solidFill>
                  <a:srgbClr val="000000"/>
                </a:solidFill>
                <a:latin typeface="Arial"/>
                <a:ea typeface="Times New Roman" charset="0"/>
                <a:cs typeface="Arial"/>
              </a:rPr>
              <a:t> are determined by the time available and their relative priority. The developers break these stories into development ‘</a:t>
            </a:r>
            <a:r>
              <a:rPr lang="en-GB" sz="3200" b="1" dirty="0">
                <a:solidFill>
                  <a:srgbClr val="000000"/>
                </a:solidFill>
                <a:latin typeface="Arial"/>
                <a:ea typeface="Times New Roman" charset="0"/>
                <a:cs typeface="Arial"/>
              </a:rPr>
              <a:t>Tasks</a:t>
            </a:r>
            <a:r>
              <a:rPr lang="en-GB" sz="3200" dirty="0">
                <a:solidFill>
                  <a:srgbClr val="000000"/>
                </a:solidFill>
                <a:latin typeface="Arial"/>
                <a:ea typeface="Times New Roman" charset="0"/>
                <a:cs typeface="Arial"/>
              </a:rPr>
              <a:t>’. </a:t>
            </a:r>
            <a:endParaRPr lang="en-US" sz="3200" dirty="0"/>
          </a:p>
        </p:txBody>
      </p:sp>
    </p:spTree>
    <p:extLst>
      <p:ext uri="{BB962C8B-B14F-4D97-AF65-F5344CB8AC3E}">
        <p14:creationId xmlns:p14="http://schemas.microsoft.com/office/powerpoint/2010/main" val="257412808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Small releases</a:t>
            </a:r>
          </a:p>
        </p:txBody>
      </p:sp>
      <p:sp>
        <p:nvSpPr>
          <p:cNvPr id="3" name="Content Placeholder 2"/>
          <p:cNvSpPr>
            <a:spLocks noGrp="1"/>
          </p:cNvSpPr>
          <p:nvPr>
            <p:ph idx="1"/>
          </p:nvPr>
        </p:nvSpPr>
        <p:spPr/>
        <p:txBody>
          <a:bodyPr>
            <a:normAutofit/>
          </a:bodyPr>
          <a:lstStyle/>
          <a:p>
            <a:r>
              <a:rPr lang="en-GB" sz="3200" dirty="0">
                <a:solidFill>
                  <a:srgbClr val="000000"/>
                </a:solidFill>
                <a:latin typeface="Arial"/>
                <a:ea typeface="Times New Roman" charset="0"/>
                <a:cs typeface="Arial"/>
              </a:rPr>
              <a:t>The minimal useful set of functionality that provides business value is developed </a:t>
            </a:r>
            <a:r>
              <a:rPr lang="en-GB" sz="3200">
                <a:solidFill>
                  <a:srgbClr val="000000"/>
                </a:solidFill>
                <a:latin typeface="Arial"/>
                <a:ea typeface="Times New Roman" charset="0"/>
                <a:cs typeface="Arial"/>
              </a:rPr>
              <a:t>first.</a:t>
            </a:r>
          </a:p>
          <a:p>
            <a:r>
              <a:rPr lang="en-GB" sz="3200">
                <a:solidFill>
                  <a:srgbClr val="000000"/>
                </a:solidFill>
                <a:latin typeface="Arial"/>
                <a:ea typeface="Times New Roman" charset="0"/>
                <a:cs typeface="Arial"/>
              </a:rPr>
              <a:t> </a:t>
            </a:r>
            <a:r>
              <a:rPr lang="en-GB" sz="3200" dirty="0">
                <a:solidFill>
                  <a:srgbClr val="000000"/>
                </a:solidFill>
                <a:latin typeface="Arial"/>
                <a:ea typeface="Times New Roman" charset="0"/>
                <a:cs typeface="Arial"/>
              </a:rPr>
              <a:t>Releases of the system are frequent and incrementally add functionality to the first release.</a:t>
            </a:r>
          </a:p>
          <a:p>
            <a:endParaRPr lang="en-US" sz="3200" dirty="0"/>
          </a:p>
        </p:txBody>
      </p:sp>
    </p:spTree>
    <p:extLst>
      <p:ext uri="{BB962C8B-B14F-4D97-AF65-F5344CB8AC3E}">
        <p14:creationId xmlns:p14="http://schemas.microsoft.com/office/powerpoint/2010/main" val="60381404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Simple design </a:t>
            </a:r>
          </a:p>
        </p:txBody>
      </p:sp>
      <p:sp>
        <p:nvSpPr>
          <p:cNvPr id="3" name="Content Placeholder 2"/>
          <p:cNvSpPr>
            <a:spLocks noGrp="1"/>
          </p:cNvSpPr>
          <p:nvPr>
            <p:ph idx="1"/>
          </p:nvPr>
        </p:nvSpPr>
        <p:spPr/>
        <p:txBody>
          <a:bodyPr>
            <a:normAutofit/>
          </a:bodyPr>
          <a:lstStyle/>
          <a:p>
            <a:r>
              <a:rPr lang="en-GB" sz="3200" dirty="0">
                <a:solidFill>
                  <a:srgbClr val="000000"/>
                </a:solidFill>
                <a:latin typeface="Arial"/>
                <a:ea typeface="Times New Roman" charset="0"/>
                <a:cs typeface="Arial"/>
              </a:rPr>
              <a:t>Enough design is carried out to meet the </a:t>
            </a:r>
            <a:r>
              <a:rPr lang="en-GB" sz="3200" b="1" dirty="0">
                <a:solidFill>
                  <a:srgbClr val="000000"/>
                </a:solidFill>
                <a:latin typeface="Arial"/>
                <a:ea typeface="Times New Roman" charset="0"/>
                <a:cs typeface="Arial"/>
              </a:rPr>
              <a:t>current requirements </a:t>
            </a:r>
            <a:r>
              <a:rPr lang="en-GB" sz="3200" dirty="0">
                <a:solidFill>
                  <a:srgbClr val="000000"/>
                </a:solidFill>
                <a:latin typeface="Arial"/>
                <a:ea typeface="Times New Roman" charset="0"/>
                <a:cs typeface="Arial"/>
              </a:rPr>
              <a:t>and no more.</a:t>
            </a:r>
          </a:p>
          <a:p>
            <a:endParaRPr lang="en-US" sz="3200" dirty="0"/>
          </a:p>
        </p:txBody>
      </p:sp>
    </p:spTree>
    <p:extLst>
      <p:ext uri="{BB962C8B-B14F-4D97-AF65-F5344CB8AC3E}">
        <p14:creationId xmlns:p14="http://schemas.microsoft.com/office/powerpoint/2010/main" val="221760043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Test-first development</a:t>
            </a:r>
          </a:p>
        </p:txBody>
      </p:sp>
      <p:sp>
        <p:nvSpPr>
          <p:cNvPr id="3" name="Content Placeholder 2"/>
          <p:cNvSpPr>
            <a:spLocks noGrp="1"/>
          </p:cNvSpPr>
          <p:nvPr>
            <p:ph idx="1"/>
          </p:nvPr>
        </p:nvSpPr>
        <p:spPr/>
        <p:txBody>
          <a:bodyPr>
            <a:normAutofit/>
          </a:bodyPr>
          <a:lstStyle/>
          <a:p>
            <a:r>
              <a:rPr lang="en-GB" sz="3200" dirty="0">
                <a:solidFill>
                  <a:srgbClr val="000000"/>
                </a:solidFill>
                <a:latin typeface="Arial"/>
                <a:ea typeface="Times New Roman" charset="0"/>
                <a:cs typeface="Arial"/>
              </a:rPr>
              <a:t>An </a:t>
            </a:r>
            <a:r>
              <a:rPr lang="en-GB" sz="3200" b="1" dirty="0">
                <a:solidFill>
                  <a:srgbClr val="000000"/>
                </a:solidFill>
                <a:latin typeface="Arial"/>
                <a:ea typeface="Times New Roman" charset="0"/>
                <a:cs typeface="Arial"/>
              </a:rPr>
              <a:t>automated unit test framework</a:t>
            </a:r>
            <a:r>
              <a:rPr lang="en-GB" sz="3200" dirty="0">
                <a:solidFill>
                  <a:srgbClr val="000000"/>
                </a:solidFill>
                <a:latin typeface="Arial"/>
                <a:ea typeface="Times New Roman" charset="0"/>
                <a:cs typeface="Arial"/>
              </a:rPr>
              <a:t> is used to write tests for a new piece of functionality before that functionality itself is implemented.</a:t>
            </a:r>
          </a:p>
          <a:p>
            <a:endParaRPr lang="en-US" sz="3200" dirty="0"/>
          </a:p>
        </p:txBody>
      </p:sp>
    </p:spTree>
    <p:extLst>
      <p:ext uri="{BB962C8B-B14F-4D97-AF65-F5344CB8AC3E}">
        <p14:creationId xmlns:p14="http://schemas.microsoft.com/office/powerpoint/2010/main" val="112082386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Refactoring</a:t>
            </a:r>
          </a:p>
        </p:txBody>
      </p:sp>
      <p:sp>
        <p:nvSpPr>
          <p:cNvPr id="3" name="Content Placeholder 2"/>
          <p:cNvSpPr>
            <a:spLocks noGrp="1"/>
          </p:cNvSpPr>
          <p:nvPr>
            <p:ph idx="1"/>
          </p:nvPr>
        </p:nvSpPr>
        <p:spPr/>
        <p:txBody>
          <a:bodyPr>
            <a:normAutofit/>
          </a:bodyPr>
          <a:lstStyle/>
          <a:p>
            <a:r>
              <a:rPr lang="en-GB" sz="3200" dirty="0">
                <a:solidFill>
                  <a:srgbClr val="000000"/>
                </a:solidFill>
                <a:latin typeface="Arial"/>
                <a:ea typeface="Times New Roman" charset="0"/>
                <a:cs typeface="Arial"/>
              </a:rPr>
              <a:t>All developers are expected </a:t>
            </a:r>
            <a:r>
              <a:rPr lang="en-GB" sz="3200" b="1" dirty="0">
                <a:solidFill>
                  <a:srgbClr val="000000"/>
                </a:solidFill>
                <a:latin typeface="Arial"/>
                <a:ea typeface="Times New Roman" charset="0"/>
                <a:cs typeface="Arial"/>
              </a:rPr>
              <a:t>to refactor the code continuously </a:t>
            </a:r>
            <a:r>
              <a:rPr lang="en-GB" sz="3200" dirty="0">
                <a:solidFill>
                  <a:srgbClr val="000000"/>
                </a:solidFill>
                <a:latin typeface="Arial"/>
                <a:ea typeface="Times New Roman" charset="0"/>
                <a:cs typeface="Arial"/>
              </a:rPr>
              <a:t>as soon as possible code improvements are found. </a:t>
            </a:r>
          </a:p>
          <a:p>
            <a:r>
              <a:rPr lang="en-GB" sz="3200" dirty="0">
                <a:solidFill>
                  <a:srgbClr val="000000"/>
                </a:solidFill>
                <a:latin typeface="Arial"/>
                <a:ea typeface="Times New Roman" charset="0"/>
                <a:cs typeface="Arial"/>
              </a:rPr>
              <a:t>This keeps the code simple and maintainable.</a:t>
            </a:r>
          </a:p>
          <a:p>
            <a:endParaRPr lang="en-US" sz="3200" dirty="0"/>
          </a:p>
        </p:txBody>
      </p:sp>
    </p:spTree>
    <p:extLst>
      <p:ext uri="{BB962C8B-B14F-4D97-AF65-F5344CB8AC3E}">
        <p14:creationId xmlns:p14="http://schemas.microsoft.com/office/powerpoint/2010/main" val="355234675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Pair programming</a:t>
            </a:r>
          </a:p>
        </p:txBody>
      </p:sp>
      <p:sp>
        <p:nvSpPr>
          <p:cNvPr id="3" name="Content Placeholder 2"/>
          <p:cNvSpPr>
            <a:spLocks noGrp="1"/>
          </p:cNvSpPr>
          <p:nvPr>
            <p:ph idx="1"/>
          </p:nvPr>
        </p:nvSpPr>
        <p:spPr/>
        <p:txBody>
          <a:bodyPr>
            <a:normAutofit/>
          </a:bodyPr>
          <a:lstStyle/>
          <a:p>
            <a:r>
              <a:rPr lang="en-US" sz="3600" dirty="0"/>
              <a:t>Developers work in pairs, checking each other’s work and providing the support to always do a good job.</a:t>
            </a:r>
          </a:p>
          <a:p>
            <a:endParaRPr lang="en-US" sz="3600" dirty="0"/>
          </a:p>
        </p:txBody>
      </p:sp>
    </p:spTree>
    <p:extLst>
      <p:ext uri="{BB962C8B-B14F-4D97-AF65-F5344CB8AC3E}">
        <p14:creationId xmlns:p14="http://schemas.microsoft.com/office/powerpoint/2010/main" val="302603607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Collective ownership</a:t>
            </a:r>
          </a:p>
        </p:txBody>
      </p:sp>
      <p:sp>
        <p:nvSpPr>
          <p:cNvPr id="3" name="Content Placeholder 2"/>
          <p:cNvSpPr>
            <a:spLocks noGrp="1"/>
          </p:cNvSpPr>
          <p:nvPr>
            <p:ph idx="1"/>
          </p:nvPr>
        </p:nvSpPr>
        <p:spPr/>
        <p:txBody>
          <a:bodyPr>
            <a:normAutofit/>
          </a:bodyPr>
          <a:lstStyle/>
          <a:p>
            <a:r>
              <a:rPr lang="en-GB" sz="3200" dirty="0">
                <a:latin typeface="Arial"/>
                <a:cs typeface="Arial"/>
              </a:rPr>
              <a:t>The pairs of </a:t>
            </a:r>
            <a:r>
              <a:rPr lang="en-GB" sz="3200" b="1" dirty="0">
                <a:latin typeface="Arial"/>
                <a:cs typeface="Arial"/>
              </a:rPr>
              <a:t>developers work on all areas of the system</a:t>
            </a:r>
            <a:r>
              <a:rPr lang="en-GB" sz="3200" dirty="0">
                <a:latin typeface="Arial"/>
                <a:cs typeface="Arial"/>
              </a:rPr>
              <a:t>, so that no islands of expertise develop, and all the developers take responsibility for all the code. Anyone can change anything.</a:t>
            </a:r>
            <a:endParaRPr lang="en-GB" sz="3200" dirty="0">
              <a:solidFill>
                <a:srgbClr val="000000"/>
              </a:solidFill>
              <a:latin typeface="Arial"/>
              <a:ea typeface="Times New Roman"/>
              <a:cs typeface="Arial"/>
            </a:endParaRPr>
          </a:p>
          <a:p>
            <a:endParaRPr lang="en-US" sz="3200" dirty="0"/>
          </a:p>
        </p:txBody>
      </p:sp>
    </p:spTree>
    <p:extLst>
      <p:ext uri="{BB962C8B-B14F-4D97-AF65-F5344CB8AC3E}">
        <p14:creationId xmlns:p14="http://schemas.microsoft.com/office/powerpoint/2010/main" val="163020274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Continuous integration</a:t>
            </a:r>
          </a:p>
        </p:txBody>
      </p:sp>
      <p:sp>
        <p:nvSpPr>
          <p:cNvPr id="3" name="Content Placeholder 2"/>
          <p:cNvSpPr>
            <a:spLocks noGrp="1"/>
          </p:cNvSpPr>
          <p:nvPr>
            <p:ph idx="1"/>
          </p:nvPr>
        </p:nvSpPr>
        <p:spPr/>
        <p:txBody>
          <a:bodyPr>
            <a:normAutofit/>
          </a:bodyPr>
          <a:lstStyle/>
          <a:p>
            <a:r>
              <a:rPr lang="en-GB" sz="3200" dirty="0">
                <a:latin typeface="Arial"/>
                <a:cs typeface="Arial"/>
              </a:rPr>
              <a:t>As soon as the work on a task is complete, it is integrated into the whole system. </a:t>
            </a:r>
            <a:r>
              <a:rPr lang="en-GB" sz="3200" b="1" dirty="0">
                <a:latin typeface="Arial"/>
                <a:cs typeface="Arial"/>
              </a:rPr>
              <a:t>After any such integration, all the unit tests in the system must pass</a:t>
            </a:r>
            <a:r>
              <a:rPr lang="en-GB" sz="3200" dirty="0">
                <a:latin typeface="Arial"/>
                <a:cs typeface="Arial"/>
              </a:rPr>
              <a:t>.</a:t>
            </a:r>
            <a:endParaRPr lang="en-GB" sz="3200" dirty="0">
              <a:solidFill>
                <a:srgbClr val="000000"/>
              </a:solidFill>
              <a:latin typeface="Arial"/>
              <a:ea typeface="Times New Roman"/>
              <a:cs typeface="Arial"/>
            </a:endParaRPr>
          </a:p>
          <a:p>
            <a:endParaRPr lang="en-US" sz="3200" dirty="0"/>
          </a:p>
        </p:txBody>
      </p:sp>
    </p:spTree>
    <p:extLst>
      <p:ext uri="{BB962C8B-B14F-4D97-AF65-F5344CB8AC3E}">
        <p14:creationId xmlns:p14="http://schemas.microsoft.com/office/powerpoint/2010/main" val="418363336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Sustainable pace</a:t>
            </a:r>
          </a:p>
        </p:txBody>
      </p:sp>
      <p:sp>
        <p:nvSpPr>
          <p:cNvPr id="3" name="Content Placeholder 2"/>
          <p:cNvSpPr>
            <a:spLocks noGrp="1"/>
          </p:cNvSpPr>
          <p:nvPr>
            <p:ph idx="1"/>
          </p:nvPr>
        </p:nvSpPr>
        <p:spPr/>
        <p:txBody>
          <a:bodyPr>
            <a:normAutofit/>
          </a:bodyPr>
          <a:lstStyle/>
          <a:p>
            <a:r>
              <a:rPr lang="en-GB" sz="3200" dirty="0">
                <a:latin typeface="Arial"/>
                <a:cs typeface="Arial"/>
              </a:rPr>
              <a:t>Large amounts of overtime are not considered acceptable as the net effect is often to reduce code quality and medium-term productivity</a:t>
            </a:r>
            <a:endParaRPr lang="en-GB" sz="3200" dirty="0">
              <a:solidFill>
                <a:srgbClr val="000000"/>
              </a:solidFill>
              <a:latin typeface="Arial"/>
              <a:ea typeface="Times New Roman"/>
              <a:cs typeface="Arial"/>
            </a:endParaRPr>
          </a:p>
          <a:p>
            <a:endParaRPr lang="en-US" sz="3200" dirty="0"/>
          </a:p>
        </p:txBody>
      </p:sp>
    </p:spTree>
    <p:extLst>
      <p:ext uri="{BB962C8B-B14F-4D97-AF65-F5344CB8AC3E}">
        <p14:creationId xmlns:p14="http://schemas.microsoft.com/office/powerpoint/2010/main" val="361345097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On-site customer</a:t>
            </a:r>
          </a:p>
        </p:txBody>
      </p:sp>
      <p:sp>
        <p:nvSpPr>
          <p:cNvPr id="3" name="Content Placeholder 2"/>
          <p:cNvSpPr>
            <a:spLocks noGrp="1"/>
          </p:cNvSpPr>
          <p:nvPr>
            <p:ph idx="1"/>
          </p:nvPr>
        </p:nvSpPr>
        <p:spPr/>
        <p:txBody>
          <a:bodyPr>
            <a:normAutofit/>
          </a:bodyPr>
          <a:lstStyle/>
          <a:p>
            <a:r>
              <a:rPr lang="en-GB" sz="3200" dirty="0">
                <a:latin typeface="Arial"/>
                <a:cs typeface="Arial"/>
              </a:rPr>
              <a:t>A representative of the end-user of the system (the customer) should be available full time for the use of the XP team. </a:t>
            </a:r>
          </a:p>
          <a:p>
            <a:r>
              <a:rPr lang="en-GB" sz="3200" dirty="0">
                <a:latin typeface="Arial"/>
                <a:cs typeface="Arial"/>
              </a:rPr>
              <a:t>In an extreme programming process, the customer is a member of the development team and is responsible for bringing system requirements to the team for implementation.</a:t>
            </a:r>
            <a:endParaRPr lang="en-GB" sz="3200" dirty="0">
              <a:solidFill>
                <a:srgbClr val="000000"/>
              </a:solidFill>
              <a:latin typeface="Arial"/>
              <a:ea typeface="Times New Roman"/>
              <a:cs typeface="Arial"/>
            </a:endParaRPr>
          </a:p>
          <a:p>
            <a:endParaRPr lang="en-US" sz="3200" dirty="0"/>
          </a:p>
        </p:txBody>
      </p:sp>
    </p:spTree>
    <p:extLst>
      <p:ext uri="{BB962C8B-B14F-4D97-AF65-F5344CB8AC3E}">
        <p14:creationId xmlns:p14="http://schemas.microsoft.com/office/powerpoint/2010/main" val="284891517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Requirements scenarios</a:t>
            </a:r>
          </a:p>
        </p:txBody>
      </p:sp>
      <p:sp>
        <p:nvSpPr>
          <p:cNvPr id="3" name="Content Placeholder 2"/>
          <p:cNvSpPr>
            <a:spLocks noGrp="1"/>
          </p:cNvSpPr>
          <p:nvPr>
            <p:ph idx="1"/>
          </p:nvPr>
        </p:nvSpPr>
        <p:spPr/>
        <p:txBody>
          <a:bodyPr/>
          <a:lstStyle/>
          <a:p>
            <a:pPr lvl="0"/>
            <a:r>
              <a:rPr lang="en-US" dirty="0"/>
              <a:t>In XP, a customer or user is part of the XP team and is responsible for making decisions on requirements.</a:t>
            </a:r>
          </a:p>
          <a:p>
            <a:pPr lvl="0"/>
            <a:r>
              <a:rPr lang="en-US" dirty="0"/>
              <a:t>User requirements are expressed as scenarios or user stories.</a:t>
            </a:r>
          </a:p>
          <a:p>
            <a:pPr lvl="0"/>
            <a:r>
              <a:rPr lang="en-US" dirty="0"/>
              <a:t>These are written on cards and the development team break them down into implementation tasks. These tasks are the </a:t>
            </a:r>
            <a:r>
              <a:rPr lang="en-US" b="1" dirty="0"/>
              <a:t>basis of schedule </a:t>
            </a:r>
            <a:r>
              <a:rPr lang="en-US" dirty="0"/>
              <a:t>and </a:t>
            </a:r>
            <a:r>
              <a:rPr lang="en-US" b="1" dirty="0"/>
              <a:t>cost</a:t>
            </a:r>
            <a:r>
              <a:rPr lang="en-US" dirty="0"/>
              <a:t> estimates.</a:t>
            </a:r>
          </a:p>
          <a:p>
            <a:pPr lvl="0"/>
            <a:r>
              <a:rPr lang="en-US" dirty="0"/>
              <a:t>The customer chooses the stories for inclusion in the next release based on their </a:t>
            </a:r>
            <a:r>
              <a:rPr lang="en-US" b="1" dirty="0"/>
              <a:t>priorities</a:t>
            </a:r>
            <a:r>
              <a:rPr lang="en-US" dirty="0"/>
              <a:t> and the schedule estimates.</a:t>
            </a:r>
          </a:p>
          <a:p>
            <a:endParaRPr lang="en-US" dirty="0"/>
          </a:p>
        </p:txBody>
      </p:sp>
    </p:spTree>
    <p:extLst>
      <p:ext uri="{BB962C8B-B14F-4D97-AF65-F5344CB8AC3E}">
        <p14:creationId xmlns:p14="http://schemas.microsoft.com/office/powerpoint/2010/main" val="143178240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Example:</a:t>
            </a:r>
            <a:br>
              <a:rPr lang="en-US" dirty="0"/>
            </a:br>
            <a:r>
              <a:rPr lang="en-US" dirty="0"/>
              <a:t>A ‘prescribing medication’ story </a:t>
            </a:r>
          </a:p>
        </p:txBody>
      </p:sp>
      <p:pic>
        <p:nvPicPr>
          <p:cNvPr id="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3441598" y="1825625"/>
            <a:ext cx="5308803" cy="43513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2767707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Examples of task cards for prescribing medication </a:t>
            </a: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38646" y="1646238"/>
            <a:ext cx="6843989" cy="48556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3752081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Refactoring</a:t>
            </a:r>
          </a:p>
        </p:txBody>
      </p:sp>
      <p:sp>
        <p:nvSpPr>
          <p:cNvPr id="5" name="Text Placeholder 4"/>
          <p:cNvSpPr>
            <a:spLocks noGrp="1"/>
          </p:cNvSpPr>
          <p:nvPr>
            <p:ph type="body" idx="1"/>
          </p:nvPr>
        </p:nvSpPr>
        <p:spPr/>
        <p:txBody>
          <a:bodyPr/>
          <a:lstStyle/>
          <a:p>
            <a:endParaRPr lang="en-US"/>
          </a:p>
        </p:txBody>
      </p:sp>
    </p:spTree>
    <p:extLst>
      <p:ext uri="{BB962C8B-B14F-4D97-AF65-F5344CB8AC3E}">
        <p14:creationId xmlns:p14="http://schemas.microsoft.com/office/powerpoint/2010/main" val="294010260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Refactoring</a:t>
            </a:r>
          </a:p>
        </p:txBody>
      </p:sp>
      <p:sp>
        <p:nvSpPr>
          <p:cNvPr id="3" name="Content Placeholder 2"/>
          <p:cNvSpPr>
            <a:spLocks noGrp="1"/>
          </p:cNvSpPr>
          <p:nvPr>
            <p:ph idx="1"/>
          </p:nvPr>
        </p:nvSpPr>
        <p:spPr/>
        <p:txBody>
          <a:bodyPr/>
          <a:lstStyle/>
          <a:p>
            <a:pPr lvl="0"/>
            <a:r>
              <a:rPr lang="en-US" dirty="0"/>
              <a:t>Programming team look for possible software improvements and make these improvements even where there is no immediate need for them.</a:t>
            </a:r>
          </a:p>
          <a:p>
            <a:pPr lvl="0"/>
            <a:r>
              <a:rPr lang="en-US" dirty="0"/>
              <a:t>This improves the understandability of the software and so </a:t>
            </a:r>
            <a:r>
              <a:rPr lang="en-US" b="1" dirty="0"/>
              <a:t>reduces the need for documentation</a:t>
            </a:r>
            <a:r>
              <a:rPr lang="en-US" dirty="0"/>
              <a:t>.</a:t>
            </a:r>
          </a:p>
          <a:p>
            <a:pPr lvl="0"/>
            <a:r>
              <a:rPr lang="en-US" dirty="0"/>
              <a:t>Changes are easier to make because the code is well-structured and clear.</a:t>
            </a:r>
          </a:p>
          <a:p>
            <a:pPr lvl="0"/>
            <a:r>
              <a:rPr lang="en-US" dirty="0"/>
              <a:t>However, some changes requires architecture refactoring and this is much more expensive.</a:t>
            </a:r>
          </a:p>
          <a:p>
            <a:endParaRPr lang="en-US" dirty="0"/>
          </a:p>
        </p:txBody>
      </p:sp>
    </p:spTree>
    <p:extLst>
      <p:ext uri="{BB962C8B-B14F-4D97-AF65-F5344CB8AC3E}">
        <p14:creationId xmlns:p14="http://schemas.microsoft.com/office/powerpoint/2010/main" val="311565956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Examples of refactoring</a:t>
            </a:r>
          </a:p>
        </p:txBody>
      </p:sp>
      <p:sp>
        <p:nvSpPr>
          <p:cNvPr id="3" name="Content Placeholder 2"/>
          <p:cNvSpPr>
            <a:spLocks noGrp="1"/>
          </p:cNvSpPr>
          <p:nvPr>
            <p:ph idx="1"/>
          </p:nvPr>
        </p:nvSpPr>
        <p:spPr/>
        <p:txBody>
          <a:bodyPr>
            <a:normAutofit/>
          </a:bodyPr>
          <a:lstStyle/>
          <a:p>
            <a:pPr lvl="0"/>
            <a:r>
              <a:rPr lang="en-US" sz="3200" dirty="0"/>
              <a:t>Re-organization of a class hierarchy to remove duplicate code.</a:t>
            </a:r>
          </a:p>
          <a:p>
            <a:pPr lvl="0"/>
            <a:r>
              <a:rPr lang="en-US" sz="3200" dirty="0"/>
              <a:t>Tidying up and renaming attributes and methods to make them easier to understand.</a:t>
            </a:r>
          </a:p>
          <a:p>
            <a:pPr lvl="0"/>
            <a:r>
              <a:rPr lang="en-US" sz="3200" dirty="0"/>
              <a:t>The replacement of inline code with calls to methods that have been included in a program library.</a:t>
            </a:r>
          </a:p>
          <a:p>
            <a:endParaRPr lang="en-US" sz="3200" dirty="0"/>
          </a:p>
        </p:txBody>
      </p:sp>
    </p:spTree>
    <p:extLst>
      <p:ext uri="{BB962C8B-B14F-4D97-AF65-F5344CB8AC3E}">
        <p14:creationId xmlns:p14="http://schemas.microsoft.com/office/powerpoint/2010/main" val="125796654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midocean.edu.km</a:t>
            </a:r>
          </a:p>
        </p:txBody>
      </p:sp>
      <p:sp>
        <p:nvSpPr>
          <p:cNvPr id="10" name="Rectangle: Rounded Corners 24">
            <a:extLst>
              <a:ext uri="{FF2B5EF4-FFF2-40B4-BE49-F238E27FC236}">
                <a16:creationId xmlns:a16="http://schemas.microsoft.com/office/drawing/2014/main" id="{2BC869EB-5623-4AA1-9123-4AF9DF916049}"/>
              </a:ext>
            </a:extLst>
          </p:cNvPr>
          <p:cNvSpPr/>
          <p:nvPr/>
        </p:nvSpPr>
        <p:spPr>
          <a:xfrm>
            <a:off x="3598250" y="1936174"/>
            <a:ext cx="8040594" cy="43421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Content Placeholder 2"/>
          <p:cNvSpPr txBox="1">
            <a:spLocks/>
          </p:cNvSpPr>
          <p:nvPr/>
        </p:nvSpPr>
        <p:spPr>
          <a:xfrm>
            <a:off x="3888446" y="2093911"/>
            <a:ext cx="7614932" cy="41298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4320" lvl="0" indent="-274320">
              <a:lnSpc>
                <a:spcPct val="100000"/>
              </a:lnSpc>
              <a:spcBef>
                <a:spcPts val="600"/>
              </a:spcBef>
              <a:buClr>
                <a:srgbClr val="B13F9A"/>
              </a:buClr>
              <a:buSzPct val="73000"/>
              <a:buFont typeface="Wingdings 2"/>
              <a:buChar char=""/>
            </a:pPr>
            <a:endParaRPr lang="en-US" sz="2400" b="1" dirty="0"/>
          </a:p>
        </p:txBody>
      </p:sp>
      <p:sp>
        <p:nvSpPr>
          <p:cNvPr id="12" name="TextBox 11">
            <a:extLst>
              <a:ext uri="{FF2B5EF4-FFF2-40B4-BE49-F238E27FC236}">
                <a16:creationId xmlns:a16="http://schemas.microsoft.com/office/drawing/2014/main" id="{904B7CA6-23A4-2E24-5FFC-ECEA38831F6A}"/>
              </a:ext>
            </a:extLst>
          </p:cNvPr>
          <p:cNvSpPr txBox="1"/>
          <p:nvPr/>
        </p:nvSpPr>
        <p:spPr>
          <a:xfrm>
            <a:off x="4039050" y="1259065"/>
            <a:ext cx="6768649" cy="677108"/>
          </a:xfrm>
          <a:prstGeom prst="rect">
            <a:avLst/>
          </a:prstGeom>
          <a:noFill/>
        </p:spPr>
        <p:txBody>
          <a:bodyPr wrap="square" rtlCol="0">
            <a:spAutoFit/>
          </a:bodyPr>
          <a:lstStyle/>
          <a:p>
            <a:r>
              <a:rPr lang="en-US" sz="3800" b="1" cap="all"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latin typeface="Trebuchet MS"/>
                <a:ea typeface="+mj-ea"/>
                <a:cs typeface="+mj-cs"/>
              </a:rPr>
              <a:t>Summary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Content Placeholder 2"/>
          <p:cNvSpPr txBox="1">
            <a:spLocks/>
          </p:cNvSpPr>
          <p:nvPr/>
        </p:nvSpPr>
        <p:spPr>
          <a:xfrm>
            <a:off x="4040846" y="2246311"/>
            <a:ext cx="7614932" cy="41298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000" dirty="0"/>
              <a:t>Agile methods are incremental development methods that focus on rapid development, frequent releases of the software, reducing process overheads and producing high-quality code. They involve the customer directly in the development process.</a:t>
            </a:r>
          </a:p>
          <a:p>
            <a:r>
              <a:rPr lang="en-GB" sz="2000" dirty="0"/>
              <a:t>The decision on whether to use an agile or a plan-driven approach to development should depend on the type of software being developed, the capabilities of the development team and the culture of the company developing the system.</a:t>
            </a:r>
          </a:p>
          <a:p>
            <a:r>
              <a:rPr lang="en-GB" sz="2000" dirty="0"/>
              <a:t>Extreme programming is a well-known agile method that integrates a range of good programming practices such as frequent releases of the software, continuous software improvement and customer participation in the development team.</a:t>
            </a:r>
          </a:p>
        </p:txBody>
      </p:sp>
      <mc:AlternateContent xmlns:mc="http://schemas.openxmlformats.org/markup-compatibility/2006" xmlns:p14="http://schemas.microsoft.com/office/powerpoint/2010/main">
        <mc:Choice Requires="p14">
          <p:contentPart p14:bwMode="auto" r:id="rId4">
            <p14:nvContentPartPr>
              <p14:cNvPr id="6" name="Ink 5"/>
              <p14:cNvContentPartPr/>
              <p14:nvPr/>
            </p14:nvContentPartPr>
            <p14:xfrm>
              <a:off x="5953899" y="1898226"/>
              <a:ext cx="131760" cy="263520"/>
            </p14:xfrm>
          </p:contentPart>
        </mc:Choice>
        <mc:Fallback xmlns="">
          <p:pic>
            <p:nvPicPr>
              <p:cNvPr id="6" name="Ink 5"/>
              <p:cNvPicPr/>
              <p:nvPr/>
            </p:nvPicPr>
            <p:blipFill>
              <a:blip r:embed="rId7"/>
              <a:stretch>
                <a:fillRect/>
              </a:stretch>
            </p:blipFill>
            <p:spPr>
              <a:xfrm>
                <a:off x="5951019" y="1895346"/>
                <a:ext cx="137520" cy="269280"/>
              </a:xfrm>
              <a:prstGeom prst="rect">
                <a:avLst/>
              </a:prstGeom>
            </p:spPr>
          </p:pic>
        </mc:Fallback>
      </mc:AlternateContent>
    </p:spTree>
    <p:extLst>
      <p:ext uri="{BB962C8B-B14F-4D97-AF65-F5344CB8AC3E}">
        <p14:creationId xmlns:p14="http://schemas.microsoft.com/office/powerpoint/2010/main" val="381079807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2280275494"/>
      </p:ext>
    </p:extLst>
  </p:cSld>
  <p:clrMapOvr>
    <a:masterClrMapping/>
  </p:clrMapOvr>
</p:sld>
</file>

<file path=ppt/theme/theme1.xml><?xml version="1.0" encoding="utf-8"?>
<a:theme xmlns:a="http://schemas.openxmlformats.org/drawingml/2006/main" name="New-template-update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ew-template-updated" id="{DDA3DAB0-4A34-4A41-AD30-904A9822814F}" vid="{9812C9CC-CD78-4C4F-B9C1-B24C755F0B1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3280</TotalTime>
  <Words>1781</Words>
  <Application>Microsoft Office PowerPoint</Application>
  <PresentationFormat>Widescreen</PresentationFormat>
  <Paragraphs>185</Paragraphs>
  <Slides>53</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53</vt:i4>
      </vt:variant>
    </vt:vector>
  </HeadingPairs>
  <TitlesOfParts>
    <vt:vector size="60" baseType="lpstr">
      <vt:lpstr>Alexandria</vt:lpstr>
      <vt:lpstr>Arial</vt:lpstr>
      <vt:lpstr>Calibri</vt:lpstr>
      <vt:lpstr>Times New Roman</vt:lpstr>
      <vt:lpstr>Trebuchet MS</vt:lpstr>
      <vt:lpstr>Wingdings 2</vt:lpstr>
      <vt:lpstr>New-template-updated</vt:lpstr>
      <vt:lpstr>PowerPoint Presentation</vt:lpstr>
      <vt:lpstr>PowerPoint Presentation</vt:lpstr>
      <vt:lpstr>Rapid software development</vt:lpstr>
      <vt:lpstr>Agile methods</vt:lpstr>
      <vt:lpstr>Agile methods</vt:lpstr>
      <vt:lpstr>Agile Manifesto </vt:lpstr>
      <vt:lpstr>principles of agile methods </vt:lpstr>
      <vt:lpstr>Customer involvement </vt:lpstr>
      <vt:lpstr>Incremental delivery</vt:lpstr>
      <vt:lpstr>People not process</vt:lpstr>
      <vt:lpstr>Embrace change</vt:lpstr>
      <vt:lpstr>Maintain simplicity</vt:lpstr>
      <vt:lpstr>When Agile is Suitable? </vt:lpstr>
      <vt:lpstr>Problems with agile methods</vt:lpstr>
      <vt:lpstr>keeping the interest of customers</vt:lpstr>
      <vt:lpstr>Suitability of team members</vt:lpstr>
      <vt:lpstr>Multiple stackholders</vt:lpstr>
      <vt:lpstr>Extra work for maintaining simplicity</vt:lpstr>
      <vt:lpstr>Contracts</vt:lpstr>
      <vt:lpstr>When to use agile</vt:lpstr>
      <vt:lpstr>Is it important to have a very detailed  specification and design before moving to implementation? </vt:lpstr>
      <vt:lpstr>Is an incremental delivery strategy,  where you deliver the software to  customers and get rapid feedback from them, realistic? </vt:lpstr>
      <vt:lpstr>How large is the system that is  being developed? </vt:lpstr>
      <vt:lpstr>What type of system is being developed? </vt:lpstr>
      <vt:lpstr>What is the expected system lifetime? </vt:lpstr>
      <vt:lpstr>What technologies are available to  support system development? </vt:lpstr>
      <vt:lpstr>How is the development team organized? </vt:lpstr>
      <vt:lpstr>Are there cultural or organizational  issues that may affect the system development? </vt:lpstr>
      <vt:lpstr>How good are the designers and programmers  in the development team?</vt:lpstr>
      <vt:lpstr>Is the system subject to external regulation? </vt:lpstr>
      <vt:lpstr>Extreme programming</vt:lpstr>
      <vt:lpstr>Extreme programming</vt:lpstr>
      <vt:lpstr>XP and agile principles</vt:lpstr>
      <vt:lpstr>The extreme programming release cycle </vt:lpstr>
      <vt:lpstr>Extreme programming practices</vt:lpstr>
      <vt:lpstr>Incremental planning</vt:lpstr>
      <vt:lpstr>Small releases</vt:lpstr>
      <vt:lpstr>Simple design </vt:lpstr>
      <vt:lpstr>Test-first development</vt:lpstr>
      <vt:lpstr>Refactoring</vt:lpstr>
      <vt:lpstr>Pair programming</vt:lpstr>
      <vt:lpstr>Collective ownership</vt:lpstr>
      <vt:lpstr>Continuous integration</vt:lpstr>
      <vt:lpstr>Sustainable pace</vt:lpstr>
      <vt:lpstr>On-site customer</vt:lpstr>
      <vt:lpstr>Requirements scenarios</vt:lpstr>
      <vt:lpstr>Example: A ‘prescribing medication’ story </vt:lpstr>
      <vt:lpstr>Examples of task cards for prescribing medication </vt:lpstr>
      <vt:lpstr>Refactoring</vt:lpstr>
      <vt:lpstr>Refactoring</vt:lpstr>
      <vt:lpstr>Examples of refactoring</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Yasser Abdelfattah</cp:lastModifiedBy>
  <cp:revision>192</cp:revision>
  <dcterms:created xsi:type="dcterms:W3CDTF">2023-04-29T09:08:23Z</dcterms:created>
  <dcterms:modified xsi:type="dcterms:W3CDTF">2026-01-26T17:48:28Z</dcterms:modified>
</cp:coreProperties>
</file>