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26" r:id="rId6"/>
    <p:sldId id="503" r:id="rId7"/>
    <p:sldId id="313" r:id="rId8"/>
    <p:sldId id="276" r:id="rId9"/>
    <p:sldId id="735" r:id="rId10"/>
    <p:sldId id="740" r:id="rId11"/>
    <p:sldId id="741" r:id="rId12"/>
    <p:sldId id="742" r:id="rId13"/>
    <p:sldId id="717" r:id="rId14"/>
    <p:sldId id="720" r:id="rId15"/>
    <p:sldId id="671" r:id="rId16"/>
    <p:sldId id="736" r:id="rId17"/>
    <p:sldId id="743" r:id="rId18"/>
    <p:sldId id="675" r:id="rId19"/>
    <p:sldId id="628" r:id="rId20"/>
    <p:sldId id="678" r:id="rId21"/>
    <p:sldId id="680" r:id="rId22"/>
    <p:sldId id="648" r:id="rId23"/>
    <p:sldId id="734" r:id="rId24"/>
    <p:sldId id="683" r:id="rId25"/>
    <p:sldId id="698" r:id="rId26"/>
    <p:sldId id="544" r:id="rId27"/>
    <p:sldId id="657" r:id="rId28"/>
    <p:sldId id="738" r:id="rId29"/>
    <p:sldId id="692" r:id="rId30"/>
    <p:sldId id="713" r:id="rId31"/>
    <p:sldId id="739" r:id="rId32"/>
    <p:sldId id="715" r:id="rId33"/>
    <p:sldId id="723" r:id="rId34"/>
    <p:sldId id="725" r:id="rId35"/>
    <p:sldId id="718" r:id="rId36"/>
    <p:sldId id="716" r:id="rId37"/>
    <p:sldId id="726" r:id="rId38"/>
    <p:sldId id="728" r:id="rId39"/>
    <p:sldId id="730" r:id="rId40"/>
    <p:sldId id="732" r:id="rId41"/>
    <p:sldId id="733" r:id="rId42"/>
    <p:sldId id="727" r:id="rId43"/>
    <p:sldId id="59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735"/>
            <p14:sldId id="740"/>
            <p14:sldId id="741"/>
            <p14:sldId id="742"/>
            <p14:sldId id="717"/>
            <p14:sldId id="720"/>
            <p14:sldId id="671"/>
            <p14:sldId id="736"/>
            <p14:sldId id="743"/>
            <p14:sldId id="675"/>
            <p14:sldId id="628"/>
            <p14:sldId id="678"/>
            <p14:sldId id="680"/>
            <p14:sldId id="648"/>
            <p14:sldId id="734"/>
            <p14:sldId id="683"/>
            <p14:sldId id="698"/>
            <p14:sldId id="544"/>
            <p14:sldId id="657"/>
            <p14:sldId id="738"/>
            <p14:sldId id="692"/>
            <p14:sldId id="713"/>
            <p14:sldId id="739"/>
            <p14:sldId id="715"/>
            <p14:sldId id="723"/>
            <p14:sldId id="725"/>
            <p14:sldId id="718"/>
            <p14:sldId id="716"/>
            <p14:sldId id="726"/>
            <p14:sldId id="728"/>
            <p14:sldId id="730"/>
            <p14:sldId id="732"/>
            <p14:sldId id="733"/>
            <p14:sldId id="727"/>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FA00"/>
    <a:srgbClr val="00AEEF"/>
    <a:srgbClr val="F58221"/>
    <a:srgbClr val="852F4A"/>
    <a:srgbClr val="2D3956"/>
    <a:srgbClr val="FFD200"/>
    <a:srgbClr val="000000"/>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916"/>
    <p:restoredTop sz="91654"/>
  </p:normalViewPr>
  <p:slideViewPr>
    <p:cSldViewPr snapToGrid="0">
      <p:cViewPr>
        <p:scale>
          <a:sx n="100" d="100"/>
          <a:sy n="100" d="100"/>
        </p:scale>
        <p:origin x="480"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1537C5-613D-4F45-9457-C9E1F7071F1A}" type="doc">
      <dgm:prSet loTypeId="urn:microsoft.com/office/officeart/2005/8/layout/target3" loCatId="" qsTypeId="urn:microsoft.com/office/officeart/2005/8/quickstyle/3d2" qsCatId="3D" csTypeId="urn:microsoft.com/office/officeart/2005/8/colors/colorful5" csCatId="colorful" phldr="1"/>
      <dgm:spPr/>
      <dgm:t>
        <a:bodyPr/>
        <a:lstStyle/>
        <a:p>
          <a:endParaRPr lang="en-US"/>
        </a:p>
      </dgm:t>
    </dgm:pt>
    <dgm:pt modelId="{F05C8E24-1E60-3C40-AB4B-27E4BAA5B69C}">
      <dgm:prSet phldrT="[Text]" custT="1"/>
      <dgm:spPr/>
      <dgm:t>
        <a:bodyPr/>
        <a:lstStyle/>
        <a:p>
          <a:pPr algn="just" rtl="1">
            <a:lnSpc>
              <a:spcPct val="100000"/>
            </a:lnSpc>
          </a:pPr>
          <a:r>
            <a:rPr lang="ar-JO" sz="1800" dirty="0">
              <a:solidFill>
                <a:srgbClr val="002060"/>
              </a:solidFill>
            </a:rPr>
            <a:t>الدبلوماسية الإلكترونية (</a:t>
          </a:r>
          <a:r>
            <a:rPr lang="en-US" sz="1800" dirty="0">
              <a:solidFill>
                <a:srgbClr val="002060"/>
              </a:solidFill>
            </a:rPr>
            <a:t>E-Diplomacy) </a:t>
          </a:r>
          <a:r>
            <a:rPr lang="ar-JO" sz="1800" dirty="0">
              <a:solidFill>
                <a:srgbClr val="002060"/>
              </a:solidFill>
            </a:rPr>
            <a:t>تشير إلى استخدام الأدوات والمنصات الرقمية في العمل الدبلوماسي. بدءًا من التفاعل عبر وسائل التواصل الاجتماعي وصولًا إلى الاجتماعات الافتراضية، تسهم الدبلوماسية الإلكترونية في إعادة تشكيل طريقة عمل الخدمات الدبلوماسية وتواصلها.</a:t>
          </a:r>
          <a:endParaRPr lang="en-US" sz="1800" dirty="0">
            <a:solidFill>
              <a:srgbClr val="002060"/>
            </a:solidFill>
          </a:endParaRPr>
        </a:p>
      </dgm:t>
    </dgm:pt>
    <dgm:pt modelId="{D30A5479-0D5D-8E4C-BA02-F3471A1056C1}" type="parTrans" cxnId="{C11731E1-30AE-974E-B24C-78822052EA9B}">
      <dgm:prSet/>
      <dgm:spPr/>
      <dgm:t>
        <a:bodyPr/>
        <a:lstStyle/>
        <a:p>
          <a:endParaRPr lang="en-US"/>
        </a:p>
      </dgm:t>
    </dgm:pt>
    <dgm:pt modelId="{89BC3232-4EEA-C44D-900E-6E59296D53BB}" type="sibTrans" cxnId="{C11731E1-30AE-974E-B24C-78822052EA9B}">
      <dgm:prSet/>
      <dgm:spPr/>
      <dgm:t>
        <a:bodyPr/>
        <a:lstStyle/>
        <a:p>
          <a:endParaRPr lang="en-US"/>
        </a:p>
      </dgm:t>
    </dgm:pt>
    <dgm:pt modelId="{18A96B66-EB52-6D43-9F3B-1DD4804F3FA1}">
      <dgm:prSet custT="1"/>
      <dgm:spPr/>
      <dgm:t>
        <a:bodyPr/>
        <a:lstStyle/>
        <a:p>
          <a:pPr algn="just" rtl="1">
            <a:lnSpc>
              <a:spcPct val="150000"/>
            </a:lnSpc>
          </a:pPr>
          <a:r>
            <a:rPr lang="ar-JO" sz="1800" b="1" dirty="0">
              <a:solidFill>
                <a:schemeClr val="accent6">
                  <a:lumMod val="75000"/>
                </a:schemeClr>
              </a:solidFill>
            </a:rPr>
            <a:t>الدبلوماسية السيبرانية (</a:t>
          </a:r>
          <a:r>
            <a:rPr lang="en-US" sz="1800" b="1" dirty="0">
              <a:solidFill>
                <a:schemeClr val="accent6">
                  <a:lumMod val="75000"/>
                </a:schemeClr>
              </a:solidFill>
            </a:rPr>
            <a:t>Cyber Diplomacy)</a:t>
          </a:r>
          <a:r>
            <a:rPr lang="en-US" sz="1800" dirty="0">
              <a:solidFill>
                <a:schemeClr val="accent6">
                  <a:lumMod val="75000"/>
                </a:schemeClr>
              </a:solidFill>
            </a:rPr>
            <a:t> </a:t>
          </a:r>
          <a:r>
            <a:rPr lang="ar-JO" sz="1800" dirty="0">
              <a:solidFill>
                <a:schemeClr val="accent6">
                  <a:lumMod val="75000"/>
                </a:schemeClr>
              </a:solidFill>
            </a:rPr>
            <a:t>تركز بشكل أساسي على قضايا الأمن السيبراني والحروب الإلكترونية. تتناول هذه الدبلوماسية المهمة الحيوية المتمثلة في الحفاظ على الاستقرار والأمن في الفضاء السيبراني.</a:t>
          </a:r>
        </a:p>
      </dgm:t>
    </dgm:pt>
    <dgm:pt modelId="{1E17F0CF-A9D0-8A43-8C67-8849EDF60436}" type="parTrans" cxnId="{8205F176-1CDB-5E46-A53E-A27D90B2849F}">
      <dgm:prSet/>
      <dgm:spPr/>
      <dgm:t>
        <a:bodyPr/>
        <a:lstStyle/>
        <a:p>
          <a:endParaRPr lang="en-US"/>
        </a:p>
      </dgm:t>
    </dgm:pt>
    <dgm:pt modelId="{7727EC9F-62C1-2B4F-AB59-FDC17FE6E890}" type="sibTrans" cxnId="{8205F176-1CDB-5E46-A53E-A27D90B2849F}">
      <dgm:prSet/>
      <dgm:spPr/>
      <dgm:t>
        <a:bodyPr/>
        <a:lstStyle/>
        <a:p>
          <a:endParaRPr lang="en-US"/>
        </a:p>
      </dgm:t>
    </dgm:pt>
    <dgm:pt modelId="{86EBD597-5170-3940-96BF-A8DC4C268EC9}">
      <dgm:prSet/>
      <dgm:spPr/>
      <dgm:t>
        <a:bodyPr/>
        <a:lstStyle/>
        <a:p>
          <a:pPr algn="just" rtl="1">
            <a:lnSpc>
              <a:spcPct val="150000"/>
            </a:lnSpc>
          </a:pPr>
          <a:r>
            <a:rPr lang="ar-JO" b="1" i="0" u="none" dirty="0">
              <a:solidFill>
                <a:srgbClr val="C00000"/>
              </a:solidFill>
            </a:rPr>
            <a:t>الدبلوماسية الرقمية (</a:t>
          </a:r>
          <a:r>
            <a:rPr lang="en-US" b="1" i="0" u="none" dirty="0">
              <a:solidFill>
                <a:srgbClr val="C00000"/>
              </a:solidFill>
            </a:rPr>
            <a:t>Digital Diplomacy)</a:t>
          </a:r>
          <a:r>
            <a:rPr lang="en-US" b="0" i="0" u="none" dirty="0">
              <a:solidFill>
                <a:srgbClr val="C00000"/>
              </a:solidFill>
            </a:rPr>
            <a:t> </a:t>
          </a:r>
          <a:r>
            <a:rPr lang="ar-JO" b="0" i="0" u="none" dirty="0">
              <a:solidFill>
                <a:srgbClr val="C00000"/>
              </a:solidFill>
            </a:rPr>
            <a:t>مفهوم أوسع يشمل أدوات الدبلوماسية الإلكترونية والقضايا الجوهرية المرتبطة بالإنترنت والتقنيات الرقمية، مثل حقوق الإنسان على الإنترنت، الخصوصية، التضليل الإعلامي، وتنظيم المحتوى.</a:t>
          </a:r>
          <a:endParaRPr lang="ar-JO" dirty="0">
            <a:solidFill>
              <a:srgbClr val="C00000"/>
            </a:solidFill>
          </a:endParaRPr>
        </a:p>
      </dgm:t>
    </dgm:pt>
    <dgm:pt modelId="{4494249B-D3E6-B447-876B-EF0281CCDBB7}" type="parTrans" cxnId="{036433C8-FD64-A24A-926A-FAFA90E8A165}">
      <dgm:prSet/>
      <dgm:spPr/>
      <dgm:t>
        <a:bodyPr/>
        <a:lstStyle/>
        <a:p>
          <a:endParaRPr lang="en-US"/>
        </a:p>
      </dgm:t>
    </dgm:pt>
    <dgm:pt modelId="{5DB44DB4-8C57-D840-BF94-189E227D1717}" type="sibTrans" cxnId="{036433C8-FD64-A24A-926A-FAFA90E8A165}">
      <dgm:prSet/>
      <dgm:spPr/>
      <dgm:t>
        <a:bodyPr/>
        <a:lstStyle/>
        <a:p>
          <a:endParaRPr lang="en-US"/>
        </a:p>
      </dgm:t>
    </dgm:pt>
    <dgm:pt modelId="{CA207B2A-1A7A-C442-9811-67619E23E360}">
      <dgm:prSet custT="1"/>
      <dgm:spPr/>
      <dgm:t>
        <a:bodyPr/>
        <a:lstStyle/>
        <a:p>
          <a:pPr algn="just" rtl="1">
            <a:lnSpc>
              <a:spcPct val="100000"/>
            </a:lnSpc>
          </a:pPr>
          <a:r>
            <a:rPr lang="ar-JO" sz="1800" b="1" dirty="0">
              <a:solidFill>
                <a:schemeClr val="accent1"/>
              </a:solidFill>
            </a:rPr>
            <a:t>الدبلوماسية التكنولوجية (</a:t>
          </a:r>
          <a:r>
            <a:rPr lang="en-US" sz="1800" b="1" dirty="0">
              <a:solidFill>
                <a:schemeClr val="accent1"/>
              </a:solidFill>
            </a:rPr>
            <a:t>Tech Diplomacy)</a:t>
          </a:r>
          <a:r>
            <a:rPr lang="en-US" sz="1800" dirty="0">
              <a:solidFill>
                <a:schemeClr val="accent1"/>
              </a:solidFill>
            </a:rPr>
            <a:t> </a:t>
          </a:r>
          <a:r>
            <a:rPr lang="ar-JO" sz="1800" dirty="0">
              <a:solidFill>
                <a:schemeClr val="accent1"/>
              </a:solidFill>
            </a:rPr>
            <a:t>المصطلح الأكثر شمولًا، حيث تمتد الدبلوماسية التكنولوجية إلى ما هو أبعد من القضايا الرقمية لتشمل التقنيات الناشئة مثل الذكاء الاصطناعي، الحوسبة الكمومية، التكنولوجيا الحيوية، وغيرها.</a:t>
          </a:r>
        </a:p>
      </dgm:t>
    </dgm:pt>
    <dgm:pt modelId="{FCD0B9BB-EF57-4F45-98CD-4F94840C1DAD}" type="parTrans" cxnId="{C786C161-A198-2948-AD25-54F034FAE57E}">
      <dgm:prSet/>
      <dgm:spPr/>
      <dgm:t>
        <a:bodyPr/>
        <a:lstStyle/>
        <a:p>
          <a:endParaRPr lang="en-US"/>
        </a:p>
      </dgm:t>
    </dgm:pt>
    <dgm:pt modelId="{ABA45040-992A-8942-BA29-164C212CF24A}" type="sibTrans" cxnId="{C786C161-A198-2948-AD25-54F034FAE57E}">
      <dgm:prSet/>
      <dgm:spPr/>
      <dgm:t>
        <a:bodyPr/>
        <a:lstStyle/>
        <a:p>
          <a:endParaRPr lang="en-US"/>
        </a:p>
      </dgm:t>
    </dgm:pt>
    <dgm:pt modelId="{4E130965-980A-8046-8A36-B308D345BBBB}" type="pres">
      <dgm:prSet presAssocID="{C01537C5-613D-4F45-9457-C9E1F7071F1A}" presName="Name0" presStyleCnt="0">
        <dgm:presLayoutVars>
          <dgm:chMax val="7"/>
          <dgm:dir/>
          <dgm:animLvl val="lvl"/>
          <dgm:resizeHandles val="exact"/>
        </dgm:presLayoutVars>
      </dgm:prSet>
      <dgm:spPr/>
    </dgm:pt>
    <dgm:pt modelId="{63530F45-6B06-A140-A381-3F4182268D59}" type="pres">
      <dgm:prSet presAssocID="{CA207B2A-1A7A-C442-9811-67619E23E360}" presName="circle1" presStyleLbl="node1" presStyleIdx="0" presStyleCnt="4"/>
      <dgm:spPr/>
    </dgm:pt>
    <dgm:pt modelId="{670491C4-F1F2-AC49-914F-1E971E91225A}" type="pres">
      <dgm:prSet presAssocID="{CA207B2A-1A7A-C442-9811-67619E23E360}" presName="space" presStyleCnt="0"/>
      <dgm:spPr/>
    </dgm:pt>
    <dgm:pt modelId="{C3D2A6A5-306C-7A42-8C16-9897EAE438BF}" type="pres">
      <dgm:prSet presAssocID="{CA207B2A-1A7A-C442-9811-67619E23E360}" presName="rect1" presStyleLbl="alignAcc1" presStyleIdx="0" presStyleCnt="4"/>
      <dgm:spPr/>
    </dgm:pt>
    <dgm:pt modelId="{38C2983A-9C6B-9449-B0AA-6CB1C0B107FA}" type="pres">
      <dgm:prSet presAssocID="{86EBD597-5170-3940-96BF-A8DC4C268EC9}" presName="vertSpace2" presStyleLbl="node1" presStyleIdx="0" presStyleCnt="4"/>
      <dgm:spPr/>
    </dgm:pt>
    <dgm:pt modelId="{A7EACD78-68E7-B945-A33F-B5D2A87D8766}" type="pres">
      <dgm:prSet presAssocID="{86EBD597-5170-3940-96BF-A8DC4C268EC9}" presName="circle2" presStyleLbl="node1" presStyleIdx="1" presStyleCnt="4"/>
      <dgm:spPr/>
    </dgm:pt>
    <dgm:pt modelId="{201C9D21-81E4-7E42-9050-1745781CF009}" type="pres">
      <dgm:prSet presAssocID="{86EBD597-5170-3940-96BF-A8DC4C268EC9}" presName="rect2" presStyleLbl="alignAcc1" presStyleIdx="1" presStyleCnt="4"/>
      <dgm:spPr/>
    </dgm:pt>
    <dgm:pt modelId="{7B8A7C1B-5058-8A40-AAD4-46EBA02F24BC}" type="pres">
      <dgm:prSet presAssocID="{18A96B66-EB52-6D43-9F3B-1DD4804F3FA1}" presName="vertSpace3" presStyleLbl="node1" presStyleIdx="1" presStyleCnt="4"/>
      <dgm:spPr/>
    </dgm:pt>
    <dgm:pt modelId="{D9897D30-DE33-2A4F-86AA-F47DE0577C8B}" type="pres">
      <dgm:prSet presAssocID="{18A96B66-EB52-6D43-9F3B-1DD4804F3FA1}" presName="circle3" presStyleLbl="node1" presStyleIdx="2" presStyleCnt="4"/>
      <dgm:spPr/>
    </dgm:pt>
    <dgm:pt modelId="{D21154B9-B9EB-984A-85F4-3BF81DD933F0}" type="pres">
      <dgm:prSet presAssocID="{18A96B66-EB52-6D43-9F3B-1DD4804F3FA1}" presName="rect3" presStyleLbl="alignAcc1" presStyleIdx="2" presStyleCnt="4"/>
      <dgm:spPr/>
    </dgm:pt>
    <dgm:pt modelId="{A7FAEF09-3EFB-DB46-BAAA-1D57F8E7D358}" type="pres">
      <dgm:prSet presAssocID="{F05C8E24-1E60-3C40-AB4B-27E4BAA5B69C}" presName="vertSpace4" presStyleLbl="node1" presStyleIdx="2" presStyleCnt="4"/>
      <dgm:spPr/>
    </dgm:pt>
    <dgm:pt modelId="{EAD8E3B0-548E-DA42-8970-DCF7F110C5B5}" type="pres">
      <dgm:prSet presAssocID="{F05C8E24-1E60-3C40-AB4B-27E4BAA5B69C}" presName="circle4" presStyleLbl="node1" presStyleIdx="3" presStyleCnt="4"/>
      <dgm:spPr/>
    </dgm:pt>
    <dgm:pt modelId="{F2B960B8-61FD-B64F-8C08-D0D2D6CC61CA}" type="pres">
      <dgm:prSet presAssocID="{F05C8E24-1E60-3C40-AB4B-27E4BAA5B69C}" presName="rect4" presStyleLbl="alignAcc1" presStyleIdx="3" presStyleCnt="4" custScaleY="90985"/>
      <dgm:spPr/>
    </dgm:pt>
    <dgm:pt modelId="{1714B9FF-AB5E-7945-9176-295012671334}" type="pres">
      <dgm:prSet presAssocID="{CA207B2A-1A7A-C442-9811-67619E23E360}" presName="rect1ParTxNoCh" presStyleLbl="alignAcc1" presStyleIdx="3" presStyleCnt="4">
        <dgm:presLayoutVars>
          <dgm:chMax val="1"/>
          <dgm:bulletEnabled val="1"/>
        </dgm:presLayoutVars>
      </dgm:prSet>
      <dgm:spPr/>
    </dgm:pt>
    <dgm:pt modelId="{04B3CB0B-045A-584F-B1E1-7972E32AB4C4}" type="pres">
      <dgm:prSet presAssocID="{86EBD597-5170-3940-96BF-A8DC4C268EC9}" presName="rect2ParTxNoCh" presStyleLbl="alignAcc1" presStyleIdx="3" presStyleCnt="4">
        <dgm:presLayoutVars>
          <dgm:chMax val="1"/>
          <dgm:bulletEnabled val="1"/>
        </dgm:presLayoutVars>
      </dgm:prSet>
      <dgm:spPr/>
    </dgm:pt>
    <dgm:pt modelId="{CEC65C3F-26C4-4649-8C28-652C09ACB417}" type="pres">
      <dgm:prSet presAssocID="{18A96B66-EB52-6D43-9F3B-1DD4804F3FA1}" presName="rect3ParTxNoCh" presStyleLbl="alignAcc1" presStyleIdx="3" presStyleCnt="4">
        <dgm:presLayoutVars>
          <dgm:chMax val="1"/>
          <dgm:bulletEnabled val="1"/>
        </dgm:presLayoutVars>
      </dgm:prSet>
      <dgm:spPr/>
    </dgm:pt>
    <dgm:pt modelId="{A63F0E9F-6DC9-F74C-BEBB-8F708EAC5DFA}" type="pres">
      <dgm:prSet presAssocID="{F05C8E24-1E60-3C40-AB4B-27E4BAA5B69C}" presName="rect4ParTxNoCh" presStyleLbl="alignAcc1" presStyleIdx="3" presStyleCnt="4">
        <dgm:presLayoutVars>
          <dgm:chMax val="1"/>
          <dgm:bulletEnabled val="1"/>
        </dgm:presLayoutVars>
      </dgm:prSet>
      <dgm:spPr/>
    </dgm:pt>
  </dgm:ptLst>
  <dgm:cxnLst>
    <dgm:cxn modelId="{DFC4612B-8FE8-BF4D-A0FD-43D2C54C0D80}" type="presOf" srcId="{CA207B2A-1A7A-C442-9811-67619E23E360}" destId="{C3D2A6A5-306C-7A42-8C16-9897EAE438BF}" srcOrd="0" destOrd="0" presId="urn:microsoft.com/office/officeart/2005/8/layout/target3"/>
    <dgm:cxn modelId="{A195A43B-6BC6-5245-A02C-1792236AF109}" type="presOf" srcId="{86EBD597-5170-3940-96BF-A8DC4C268EC9}" destId="{04B3CB0B-045A-584F-B1E1-7972E32AB4C4}" srcOrd="1" destOrd="0" presId="urn:microsoft.com/office/officeart/2005/8/layout/target3"/>
    <dgm:cxn modelId="{1EFF2261-4EED-0141-9669-898F85F895A5}" type="presOf" srcId="{CA207B2A-1A7A-C442-9811-67619E23E360}" destId="{1714B9FF-AB5E-7945-9176-295012671334}" srcOrd="1" destOrd="0" presId="urn:microsoft.com/office/officeart/2005/8/layout/target3"/>
    <dgm:cxn modelId="{C786C161-A198-2948-AD25-54F034FAE57E}" srcId="{C01537C5-613D-4F45-9457-C9E1F7071F1A}" destId="{CA207B2A-1A7A-C442-9811-67619E23E360}" srcOrd="0" destOrd="0" parTransId="{FCD0B9BB-EF57-4F45-98CD-4F94840C1DAD}" sibTransId="{ABA45040-992A-8942-BA29-164C212CF24A}"/>
    <dgm:cxn modelId="{8205F176-1CDB-5E46-A53E-A27D90B2849F}" srcId="{C01537C5-613D-4F45-9457-C9E1F7071F1A}" destId="{18A96B66-EB52-6D43-9F3B-1DD4804F3FA1}" srcOrd="2" destOrd="0" parTransId="{1E17F0CF-A9D0-8A43-8C67-8849EDF60436}" sibTransId="{7727EC9F-62C1-2B4F-AB59-FDC17FE6E890}"/>
    <dgm:cxn modelId="{C2199478-D873-FB4D-A752-47F057A780F7}" type="presOf" srcId="{86EBD597-5170-3940-96BF-A8DC4C268EC9}" destId="{201C9D21-81E4-7E42-9050-1745781CF009}" srcOrd="0" destOrd="0" presId="urn:microsoft.com/office/officeart/2005/8/layout/target3"/>
    <dgm:cxn modelId="{8FDE7780-C0DB-7540-9216-9BA012CD3C51}" type="presOf" srcId="{18A96B66-EB52-6D43-9F3B-1DD4804F3FA1}" destId="{CEC65C3F-26C4-4649-8C28-652C09ACB417}" srcOrd="1" destOrd="0" presId="urn:microsoft.com/office/officeart/2005/8/layout/target3"/>
    <dgm:cxn modelId="{F462C9A9-240C-CF44-9D6A-44D9731952DF}" type="presOf" srcId="{C01537C5-613D-4F45-9457-C9E1F7071F1A}" destId="{4E130965-980A-8046-8A36-B308D345BBBB}" srcOrd="0" destOrd="0" presId="urn:microsoft.com/office/officeart/2005/8/layout/target3"/>
    <dgm:cxn modelId="{14788BB2-EE39-3746-A8FD-82257EA1E178}" type="presOf" srcId="{F05C8E24-1E60-3C40-AB4B-27E4BAA5B69C}" destId="{F2B960B8-61FD-B64F-8C08-D0D2D6CC61CA}" srcOrd="0" destOrd="0" presId="urn:microsoft.com/office/officeart/2005/8/layout/target3"/>
    <dgm:cxn modelId="{42516EBB-F446-6349-AA95-4A453F03F396}" type="presOf" srcId="{18A96B66-EB52-6D43-9F3B-1DD4804F3FA1}" destId="{D21154B9-B9EB-984A-85F4-3BF81DD933F0}" srcOrd="0" destOrd="0" presId="urn:microsoft.com/office/officeart/2005/8/layout/target3"/>
    <dgm:cxn modelId="{036433C8-FD64-A24A-926A-FAFA90E8A165}" srcId="{C01537C5-613D-4F45-9457-C9E1F7071F1A}" destId="{86EBD597-5170-3940-96BF-A8DC4C268EC9}" srcOrd="1" destOrd="0" parTransId="{4494249B-D3E6-B447-876B-EF0281CCDBB7}" sibTransId="{5DB44DB4-8C57-D840-BF94-189E227D1717}"/>
    <dgm:cxn modelId="{C11731E1-30AE-974E-B24C-78822052EA9B}" srcId="{C01537C5-613D-4F45-9457-C9E1F7071F1A}" destId="{F05C8E24-1E60-3C40-AB4B-27E4BAA5B69C}" srcOrd="3" destOrd="0" parTransId="{D30A5479-0D5D-8E4C-BA02-F3471A1056C1}" sibTransId="{89BC3232-4EEA-C44D-900E-6E59296D53BB}"/>
    <dgm:cxn modelId="{F5E7C9E2-AB4D-0444-8EC4-CAD680B8BC2A}" type="presOf" srcId="{F05C8E24-1E60-3C40-AB4B-27E4BAA5B69C}" destId="{A63F0E9F-6DC9-F74C-BEBB-8F708EAC5DFA}" srcOrd="1" destOrd="0" presId="urn:microsoft.com/office/officeart/2005/8/layout/target3"/>
    <dgm:cxn modelId="{5ECE91C6-AFD6-FF4E-BCF7-734B454FF20D}" type="presParOf" srcId="{4E130965-980A-8046-8A36-B308D345BBBB}" destId="{63530F45-6B06-A140-A381-3F4182268D59}" srcOrd="0" destOrd="0" presId="urn:microsoft.com/office/officeart/2005/8/layout/target3"/>
    <dgm:cxn modelId="{E8466EA1-DFBE-5D4F-B8EF-09423A5795D1}" type="presParOf" srcId="{4E130965-980A-8046-8A36-B308D345BBBB}" destId="{670491C4-F1F2-AC49-914F-1E971E91225A}" srcOrd="1" destOrd="0" presId="urn:microsoft.com/office/officeart/2005/8/layout/target3"/>
    <dgm:cxn modelId="{BF074C31-0A29-EC43-B1AD-314974533CC4}" type="presParOf" srcId="{4E130965-980A-8046-8A36-B308D345BBBB}" destId="{C3D2A6A5-306C-7A42-8C16-9897EAE438BF}" srcOrd="2" destOrd="0" presId="urn:microsoft.com/office/officeart/2005/8/layout/target3"/>
    <dgm:cxn modelId="{3C20FE7F-BFB2-4D45-A962-DF1F452178A0}" type="presParOf" srcId="{4E130965-980A-8046-8A36-B308D345BBBB}" destId="{38C2983A-9C6B-9449-B0AA-6CB1C0B107FA}" srcOrd="3" destOrd="0" presId="urn:microsoft.com/office/officeart/2005/8/layout/target3"/>
    <dgm:cxn modelId="{3E92EACC-6341-494D-8B3F-9C7376946CDB}" type="presParOf" srcId="{4E130965-980A-8046-8A36-B308D345BBBB}" destId="{A7EACD78-68E7-B945-A33F-B5D2A87D8766}" srcOrd="4" destOrd="0" presId="urn:microsoft.com/office/officeart/2005/8/layout/target3"/>
    <dgm:cxn modelId="{08B17277-040D-1646-9E3A-9790B0F8900E}" type="presParOf" srcId="{4E130965-980A-8046-8A36-B308D345BBBB}" destId="{201C9D21-81E4-7E42-9050-1745781CF009}" srcOrd="5" destOrd="0" presId="urn:microsoft.com/office/officeart/2005/8/layout/target3"/>
    <dgm:cxn modelId="{2D5DE9BB-B153-FA44-BADC-7D93C64BEF45}" type="presParOf" srcId="{4E130965-980A-8046-8A36-B308D345BBBB}" destId="{7B8A7C1B-5058-8A40-AAD4-46EBA02F24BC}" srcOrd="6" destOrd="0" presId="urn:microsoft.com/office/officeart/2005/8/layout/target3"/>
    <dgm:cxn modelId="{E55D7B1F-EAF2-1149-97F9-26CAB5FB5635}" type="presParOf" srcId="{4E130965-980A-8046-8A36-B308D345BBBB}" destId="{D9897D30-DE33-2A4F-86AA-F47DE0577C8B}" srcOrd="7" destOrd="0" presId="urn:microsoft.com/office/officeart/2005/8/layout/target3"/>
    <dgm:cxn modelId="{625290F1-A726-7F48-96EF-E61FF2914372}" type="presParOf" srcId="{4E130965-980A-8046-8A36-B308D345BBBB}" destId="{D21154B9-B9EB-984A-85F4-3BF81DD933F0}" srcOrd="8" destOrd="0" presId="urn:microsoft.com/office/officeart/2005/8/layout/target3"/>
    <dgm:cxn modelId="{53AAC034-9EDE-1D4C-99DD-97655FEB28C3}" type="presParOf" srcId="{4E130965-980A-8046-8A36-B308D345BBBB}" destId="{A7FAEF09-3EFB-DB46-BAAA-1D57F8E7D358}" srcOrd="9" destOrd="0" presId="urn:microsoft.com/office/officeart/2005/8/layout/target3"/>
    <dgm:cxn modelId="{D5D15292-1B93-5D44-912A-1F70D1C99250}" type="presParOf" srcId="{4E130965-980A-8046-8A36-B308D345BBBB}" destId="{EAD8E3B0-548E-DA42-8970-DCF7F110C5B5}" srcOrd="10" destOrd="0" presId="urn:microsoft.com/office/officeart/2005/8/layout/target3"/>
    <dgm:cxn modelId="{1A1E3BFB-91E8-8B4B-A999-C63AA1482B3D}" type="presParOf" srcId="{4E130965-980A-8046-8A36-B308D345BBBB}" destId="{F2B960B8-61FD-B64F-8C08-D0D2D6CC61CA}" srcOrd="11" destOrd="0" presId="urn:microsoft.com/office/officeart/2005/8/layout/target3"/>
    <dgm:cxn modelId="{439CE6D2-D553-6E40-9659-81989BF7AAE6}" type="presParOf" srcId="{4E130965-980A-8046-8A36-B308D345BBBB}" destId="{1714B9FF-AB5E-7945-9176-295012671334}" srcOrd="12" destOrd="0" presId="urn:microsoft.com/office/officeart/2005/8/layout/target3"/>
    <dgm:cxn modelId="{8648DC5F-B182-1340-A6AF-8F3949F97B85}" type="presParOf" srcId="{4E130965-980A-8046-8A36-B308D345BBBB}" destId="{04B3CB0B-045A-584F-B1E1-7972E32AB4C4}" srcOrd="13" destOrd="0" presId="urn:microsoft.com/office/officeart/2005/8/layout/target3"/>
    <dgm:cxn modelId="{451A6F35-6937-1C41-B5A2-166B8960BC90}" type="presParOf" srcId="{4E130965-980A-8046-8A36-B308D345BBBB}" destId="{CEC65C3F-26C4-4649-8C28-652C09ACB417}" srcOrd="14" destOrd="0" presId="urn:microsoft.com/office/officeart/2005/8/layout/target3"/>
    <dgm:cxn modelId="{799FE422-86F7-D543-A7A2-77C1384C1451}" type="presParOf" srcId="{4E130965-980A-8046-8A36-B308D345BBBB}" destId="{A63F0E9F-6DC9-F74C-BEBB-8F708EAC5DFA}"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530F45-6B06-A140-A381-3F4182268D59}">
      <dsp:nvSpPr>
        <dsp:cNvPr id="0" name=""/>
        <dsp:cNvSpPr/>
      </dsp:nvSpPr>
      <dsp:spPr>
        <a:xfrm>
          <a:off x="0" y="0"/>
          <a:ext cx="5418667" cy="5418667"/>
        </a:xfrm>
        <a:prstGeom prst="pie">
          <a:avLst>
            <a:gd name="adj1" fmla="val 5400000"/>
            <a:gd name="adj2" fmla="val 162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3D2A6A5-306C-7A42-8C16-9897EAE438BF}">
      <dsp:nvSpPr>
        <dsp:cNvPr id="0" name=""/>
        <dsp:cNvSpPr/>
      </dsp:nvSpPr>
      <dsp:spPr>
        <a:xfrm>
          <a:off x="2709333" y="0"/>
          <a:ext cx="7222065" cy="5418667"/>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just" defTabSz="800100" rtl="1">
            <a:lnSpc>
              <a:spcPct val="100000"/>
            </a:lnSpc>
            <a:spcBef>
              <a:spcPct val="0"/>
            </a:spcBef>
            <a:spcAft>
              <a:spcPct val="35000"/>
            </a:spcAft>
            <a:buNone/>
          </a:pPr>
          <a:r>
            <a:rPr lang="ar-JO" sz="1800" b="1" kern="1200" dirty="0">
              <a:solidFill>
                <a:schemeClr val="accent1"/>
              </a:solidFill>
            </a:rPr>
            <a:t>الدبلوماسية التكنولوجية (</a:t>
          </a:r>
          <a:r>
            <a:rPr lang="en-US" sz="1800" b="1" kern="1200" dirty="0">
              <a:solidFill>
                <a:schemeClr val="accent1"/>
              </a:solidFill>
            </a:rPr>
            <a:t>Tech Diplomacy)</a:t>
          </a:r>
          <a:r>
            <a:rPr lang="en-US" sz="1800" kern="1200" dirty="0">
              <a:solidFill>
                <a:schemeClr val="accent1"/>
              </a:solidFill>
            </a:rPr>
            <a:t> </a:t>
          </a:r>
          <a:r>
            <a:rPr lang="ar-JO" sz="1800" kern="1200" dirty="0">
              <a:solidFill>
                <a:schemeClr val="accent1"/>
              </a:solidFill>
            </a:rPr>
            <a:t>المصطلح الأكثر شمولًا، حيث تمتد الدبلوماسية التكنولوجية إلى ما هو أبعد من القضايا الرقمية لتشمل التقنيات الناشئة مثل الذكاء الاصطناعي، الحوسبة الكمومية، التكنولوجيا الحيوية، وغيرها.</a:t>
          </a:r>
        </a:p>
      </dsp:txBody>
      <dsp:txXfrm>
        <a:off x="2709333" y="0"/>
        <a:ext cx="7222065" cy="1151466"/>
      </dsp:txXfrm>
    </dsp:sp>
    <dsp:sp modelId="{A7EACD78-68E7-B945-A33F-B5D2A87D8766}">
      <dsp:nvSpPr>
        <dsp:cNvPr id="0" name=""/>
        <dsp:cNvSpPr/>
      </dsp:nvSpPr>
      <dsp:spPr>
        <a:xfrm>
          <a:off x="711200" y="1151466"/>
          <a:ext cx="3996266" cy="3996266"/>
        </a:xfrm>
        <a:prstGeom prst="pie">
          <a:avLst>
            <a:gd name="adj1" fmla="val 5400000"/>
            <a:gd name="adj2" fmla="val 16200000"/>
          </a:avLst>
        </a:prstGeom>
        <a:gradFill rotWithShape="0">
          <a:gsLst>
            <a:gs pos="0">
              <a:schemeClr val="accent5">
                <a:hueOff val="-2252848"/>
                <a:satOff val="-5806"/>
                <a:lumOff val="-3922"/>
                <a:alphaOff val="0"/>
                <a:satMod val="103000"/>
                <a:lumMod val="102000"/>
                <a:tint val="94000"/>
              </a:schemeClr>
            </a:gs>
            <a:gs pos="50000">
              <a:schemeClr val="accent5">
                <a:hueOff val="-2252848"/>
                <a:satOff val="-5806"/>
                <a:lumOff val="-3922"/>
                <a:alphaOff val="0"/>
                <a:satMod val="110000"/>
                <a:lumMod val="100000"/>
                <a:shade val="100000"/>
              </a:schemeClr>
            </a:gs>
            <a:gs pos="100000">
              <a:schemeClr val="accent5">
                <a:hueOff val="-2252848"/>
                <a:satOff val="-5806"/>
                <a:lumOff val="-392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01C9D21-81E4-7E42-9050-1745781CF009}">
      <dsp:nvSpPr>
        <dsp:cNvPr id="0" name=""/>
        <dsp:cNvSpPr/>
      </dsp:nvSpPr>
      <dsp:spPr>
        <a:xfrm>
          <a:off x="2709333" y="1151466"/>
          <a:ext cx="7222065" cy="3996266"/>
        </a:xfrm>
        <a:prstGeom prst="rect">
          <a:avLst/>
        </a:prstGeom>
        <a:solidFill>
          <a:schemeClr val="lt1">
            <a:alpha val="90000"/>
            <a:hueOff val="0"/>
            <a:satOff val="0"/>
            <a:lumOff val="0"/>
            <a:alphaOff val="0"/>
          </a:schemeClr>
        </a:solidFill>
        <a:ln w="6350" cap="flat" cmpd="sng" algn="ctr">
          <a:solidFill>
            <a:schemeClr val="accent5">
              <a:hueOff val="-2252848"/>
              <a:satOff val="-5806"/>
              <a:lumOff val="-3922"/>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r>
            <a:rPr lang="ar-JO" sz="1600" b="1" i="0" u="none" kern="1200" dirty="0">
              <a:solidFill>
                <a:srgbClr val="C00000"/>
              </a:solidFill>
            </a:rPr>
            <a:t>الدبلوماسية الرقمية (</a:t>
          </a:r>
          <a:r>
            <a:rPr lang="en-US" sz="1600" b="1" i="0" u="none" kern="1200" dirty="0">
              <a:solidFill>
                <a:srgbClr val="C00000"/>
              </a:solidFill>
            </a:rPr>
            <a:t>Digital Diplomacy)</a:t>
          </a:r>
          <a:r>
            <a:rPr lang="en-US" sz="1600" b="0" i="0" u="none" kern="1200" dirty="0">
              <a:solidFill>
                <a:srgbClr val="C00000"/>
              </a:solidFill>
            </a:rPr>
            <a:t> </a:t>
          </a:r>
          <a:r>
            <a:rPr lang="ar-JO" sz="1600" b="0" i="0" u="none" kern="1200" dirty="0">
              <a:solidFill>
                <a:srgbClr val="C00000"/>
              </a:solidFill>
            </a:rPr>
            <a:t>مفهوم أوسع يشمل أدوات الدبلوماسية الإلكترونية والقضايا الجوهرية المرتبطة بالإنترنت والتقنيات الرقمية، مثل حقوق الإنسان على الإنترنت، الخصوصية، التضليل الإعلامي، وتنظيم المحتوى.</a:t>
          </a:r>
          <a:endParaRPr lang="ar-JO" sz="1600" kern="1200" dirty="0">
            <a:solidFill>
              <a:srgbClr val="C00000"/>
            </a:solidFill>
          </a:endParaRPr>
        </a:p>
      </dsp:txBody>
      <dsp:txXfrm>
        <a:off x="2709333" y="1151466"/>
        <a:ext cx="7222065" cy="1151466"/>
      </dsp:txXfrm>
    </dsp:sp>
    <dsp:sp modelId="{D9897D30-DE33-2A4F-86AA-F47DE0577C8B}">
      <dsp:nvSpPr>
        <dsp:cNvPr id="0" name=""/>
        <dsp:cNvSpPr/>
      </dsp:nvSpPr>
      <dsp:spPr>
        <a:xfrm>
          <a:off x="1422400" y="2302933"/>
          <a:ext cx="2573866" cy="2573866"/>
        </a:xfrm>
        <a:prstGeom prst="pie">
          <a:avLst>
            <a:gd name="adj1" fmla="val 5400000"/>
            <a:gd name="adj2" fmla="val 16200000"/>
          </a:avLst>
        </a:prstGeom>
        <a:gradFill rotWithShape="0">
          <a:gsLst>
            <a:gs pos="0">
              <a:schemeClr val="accent5">
                <a:hueOff val="-4505695"/>
                <a:satOff val="-11613"/>
                <a:lumOff val="-7843"/>
                <a:alphaOff val="0"/>
                <a:satMod val="103000"/>
                <a:lumMod val="102000"/>
                <a:tint val="94000"/>
              </a:schemeClr>
            </a:gs>
            <a:gs pos="50000">
              <a:schemeClr val="accent5">
                <a:hueOff val="-4505695"/>
                <a:satOff val="-11613"/>
                <a:lumOff val="-7843"/>
                <a:alphaOff val="0"/>
                <a:satMod val="110000"/>
                <a:lumMod val="100000"/>
                <a:shade val="100000"/>
              </a:schemeClr>
            </a:gs>
            <a:gs pos="100000">
              <a:schemeClr val="accent5">
                <a:hueOff val="-4505695"/>
                <a:satOff val="-11613"/>
                <a:lumOff val="-784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21154B9-B9EB-984A-85F4-3BF81DD933F0}">
      <dsp:nvSpPr>
        <dsp:cNvPr id="0" name=""/>
        <dsp:cNvSpPr/>
      </dsp:nvSpPr>
      <dsp:spPr>
        <a:xfrm>
          <a:off x="2709333" y="2302933"/>
          <a:ext cx="7222065" cy="2573866"/>
        </a:xfrm>
        <a:prstGeom prst="rect">
          <a:avLst/>
        </a:prstGeom>
        <a:solidFill>
          <a:schemeClr val="lt1">
            <a:alpha val="90000"/>
            <a:hueOff val="0"/>
            <a:satOff val="0"/>
            <a:lumOff val="0"/>
            <a:alphaOff val="0"/>
          </a:schemeClr>
        </a:solidFill>
        <a:ln w="6350" cap="flat" cmpd="sng" algn="ctr">
          <a:solidFill>
            <a:schemeClr val="accent5">
              <a:hueOff val="-4505695"/>
              <a:satOff val="-11613"/>
              <a:lumOff val="-7843"/>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just" defTabSz="800100" rtl="1">
            <a:lnSpc>
              <a:spcPct val="150000"/>
            </a:lnSpc>
            <a:spcBef>
              <a:spcPct val="0"/>
            </a:spcBef>
            <a:spcAft>
              <a:spcPct val="35000"/>
            </a:spcAft>
            <a:buNone/>
          </a:pPr>
          <a:r>
            <a:rPr lang="ar-JO" sz="1800" b="1" kern="1200" dirty="0">
              <a:solidFill>
                <a:schemeClr val="accent6">
                  <a:lumMod val="75000"/>
                </a:schemeClr>
              </a:solidFill>
            </a:rPr>
            <a:t>الدبلوماسية السيبرانية (</a:t>
          </a:r>
          <a:r>
            <a:rPr lang="en-US" sz="1800" b="1" kern="1200" dirty="0">
              <a:solidFill>
                <a:schemeClr val="accent6">
                  <a:lumMod val="75000"/>
                </a:schemeClr>
              </a:solidFill>
            </a:rPr>
            <a:t>Cyber Diplomacy)</a:t>
          </a:r>
          <a:r>
            <a:rPr lang="en-US" sz="1800" kern="1200" dirty="0">
              <a:solidFill>
                <a:schemeClr val="accent6">
                  <a:lumMod val="75000"/>
                </a:schemeClr>
              </a:solidFill>
            </a:rPr>
            <a:t> </a:t>
          </a:r>
          <a:r>
            <a:rPr lang="ar-JO" sz="1800" kern="1200" dirty="0">
              <a:solidFill>
                <a:schemeClr val="accent6">
                  <a:lumMod val="75000"/>
                </a:schemeClr>
              </a:solidFill>
            </a:rPr>
            <a:t>تركز بشكل أساسي على قضايا الأمن السيبراني والحروب الإلكترونية. تتناول هذه الدبلوماسية المهمة الحيوية المتمثلة في الحفاظ على الاستقرار والأمن في الفضاء السيبراني.</a:t>
          </a:r>
        </a:p>
      </dsp:txBody>
      <dsp:txXfrm>
        <a:off x="2709333" y="2302933"/>
        <a:ext cx="7222065" cy="1151466"/>
      </dsp:txXfrm>
    </dsp:sp>
    <dsp:sp modelId="{EAD8E3B0-548E-DA42-8970-DCF7F110C5B5}">
      <dsp:nvSpPr>
        <dsp:cNvPr id="0" name=""/>
        <dsp:cNvSpPr/>
      </dsp:nvSpPr>
      <dsp:spPr>
        <a:xfrm>
          <a:off x="2133600" y="3454400"/>
          <a:ext cx="1151466" cy="1151466"/>
        </a:xfrm>
        <a:prstGeom prst="pie">
          <a:avLst>
            <a:gd name="adj1" fmla="val 5400000"/>
            <a:gd name="adj2" fmla="val 1620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2B960B8-61FD-B64F-8C08-D0D2D6CC61CA}">
      <dsp:nvSpPr>
        <dsp:cNvPr id="0" name=""/>
        <dsp:cNvSpPr/>
      </dsp:nvSpPr>
      <dsp:spPr>
        <a:xfrm>
          <a:off x="2709333" y="3506302"/>
          <a:ext cx="7222065" cy="1047662"/>
        </a:xfrm>
        <a:prstGeom prst="rect">
          <a:avLst/>
        </a:prstGeom>
        <a:solidFill>
          <a:schemeClr val="lt1">
            <a:alpha val="90000"/>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just" defTabSz="800100" rtl="1">
            <a:lnSpc>
              <a:spcPct val="100000"/>
            </a:lnSpc>
            <a:spcBef>
              <a:spcPct val="0"/>
            </a:spcBef>
            <a:spcAft>
              <a:spcPct val="35000"/>
            </a:spcAft>
            <a:buNone/>
          </a:pPr>
          <a:r>
            <a:rPr lang="ar-JO" sz="1800" kern="1200" dirty="0">
              <a:solidFill>
                <a:srgbClr val="002060"/>
              </a:solidFill>
            </a:rPr>
            <a:t>الدبلوماسية الإلكترونية (</a:t>
          </a:r>
          <a:r>
            <a:rPr lang="en-US" sz="1800" kern="1200" dirty="0">
              <a:solidFill>
                <a:srgbClr val="002060"/>
              </a:solidFill>
            </a:rPr>
            <a:t>E-Diplomacy) </a:t>
          </a:r>
          <a:r>
            <a:rPr lang="ar-JO" sz="1800" kern="1200" dirty="0">
              <a:solidFill>
                <a:srgbClr val="002060"/>
              </a:solidFill>
            </a:rPr>
            <a:t>تشير إلى استخدام الأدوات والمنصات الرقمية في العمل الدبلوماسي. بدءًا من التفاعل عبر وسائل التواصل الاجتماعي وصولًا إلى الاجتماعات الافتراضية، تسهم الدبلوماسية الإلكترونية في إعادة تشكيل طريقة عمل الخدمات الدبلوماسية وتواصلها.</a:t>
          </a:r>
          <a:endParaRPr lang="en-US" sz="1800" kern="1200" dirty="0">
            <a:solidFill>
              <a:srgbClr val="002060"/>
            </a:solidFill>
          </a:endParaRPr>
        </a:p>
      </dsp:txBody>
      <dsp:txXfrm>
        <a:off x="2709333" y="3506302"/>
        <a:ext cx="7222065" cy="1047662"/>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hootsuite.com/?srsltid=AfmBOoqUxp75KDlIb3NCO7EDMKYlQiO3n70k5eOhFIXiHGRN7uDHFHLn" TargetMode="External"/><Relationship Id="rId2" Type="http://schemas.openxmlformats.org/officeDocument/2006/relationships/hyperlink" Target="https://newsinitiative.withgoogle.com/en-gb/resources/trainings/data-journalism/data-source-election-databot/" TargetMode="Externa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hyperlink" Target="https://www.instagram.com/p/DFvDGKei2Zj/"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x.com/TravelGov" TargetMode="External"/><Relationship Id="rId4" Type="http://schemas.openxmlformats.org/officeDocument/2006/relationships/hyperlink" Target="https://travel.state.gov/en/international-travel/help-abroad/crisis-response.html"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south.euneighbours.eu/ar/&#1575;&#1578;&#1589;&#1604;-&#1576;&#1606;&#1575;/" TargetMode="External"/><Relationship Id="rId2" Type="http://schemas.openxmlformats.org/officeDocument/2006/relationships/hyperlink" Target="https://www.instagram.com/euneighbourssouth/" TargetMode="Externa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hyperlink" Target="https://www.instagram.com/foreignministryjo/" TargetMode="External"/><Relationship Id="rId2" Type="http://schemas.openxmlformats.org/officeDocument/2006/relationships/hyperlink" Target="https://www.mfa.gov.jo/" TargetMode="External"/><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5.png"/><Relationship Id="rId4" Type="http://schemas.openxmlformats.org/officeDocument/2006/relationships/hyperlink" Target="https://x.com/foreignministry"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instagram.com/mofauae" TargetMode="External"/><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hyperlink" Target="https://www.mofa.gov.ae/"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cdfj.org/&#1583;&#1585;&#1575;&#1587;&#1577;-&#1605;&#1579;&#1610;&#1585;&#1577;-&#1610;&#1615;&#1589;&#1583;&#1585;&#1607;&#1575;-&#1605;&#1585;&#1603;&#1586;-&#1581;&#1605;&#1575;&#1610;&#1577;-"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s://freetech.tech/information-security-essentials/&#1575;&#1604;&#1607;&#1580;&#1605;&#1575;&#1578;-&#1575;&#1604;&#1587;&#1610;&#1576;&#1585;&#1575;&#1606;&#1610;&#1577;-&#1601;&#1610;-&#1582;&#1583;&#1605;&#1577;-&#1575;&#1604;&#1587;&#1610;&#1575;&#1587;&#1575;&#1578;-&#1575;/"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hyperlink" Target="https://elakademiapost.com/&#1578;&#1593;&#1585;&#1601;-&#1593;&#1604;&#1609;-&#1571;&#1603;&#1576;&#1585;-10-&#1607;&#1580;&#1605;&#1575;&#1578;-&#1587;&#1610;&#1576;&#1585;&#1575;&#1606;&#1610;&#1577;-&#1601;&#1610;-&#1575;&#1604;&#1578;&#1575;&#1585;/"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lubab.aljazeera.net/article/&#1575;&#1604;&#1583;&#1576;&#1604;&#1608;&#1605;&#1575;&#1587;&#1610;&#1577;-&#1575;&#1604;&#1585;&#1602;&#1605;&#1610;&#1577;-&#1608;&#1578;&#1571;&#1579;&#1610;&#1585;&#1575;&#1578;&#1607;&#1575;-&#1601;&#1610;-&#1575;&#1604;/"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hyperlink" Target="https://democraticac.de/?p=88776"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s://dspace.univ-ghardaia.edu.dz/jspui/bitstream/123456789/9318/21/&#1605;&#1583;&#1575;&#1582;&#1604;&#1577;%20&#1593;&#1576;&#1583;%20&#1575;&#1604;&#1606;&#1576;&#1610;%20&#1605;&#1589;&#1591;&#1601;&#1609;.pdf"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mtic.journals.ekb.eg/article_442651_08c98218dd1db3f82d44856c114cb7b4.pdf"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s://nsas.journals.ekb.eg/article_337130_d634c994a6c54ec5b42d08c0dc961e49.pdf"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s://sjocs.journals.ekb.eg/article_88524.html" TargetMode="External"/><Relationship Id="rId2" Type="http://schemas.openxmlformats.org/officeDocument/2006/relationships/hyperlink" Target="https://mtic.journals.ekb.eg/article_442651_08c98218dd1db3f82d44856c114cb7b4.pdf" TargetMode="External"/><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hyperlink" Target="https://nsas.journals.ekb.eg/article_337130_d634c994a6c54ec5b42d08c0dc961e49.pdf" TargetMode="External"/><Relationship Id="rId4" Type="http://schemas.openxmlformats.org/officeDocument/2006/relationships/hyperlink" Target="https://journal-strategic.com/wp-content/uploads/2023/03/&#1575;&#1604;&#1583;&#1576;&#1604;&#1608;&#1605;&#1575;&#1587;&#1610;&#1577;-6.pdf"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82697" y="3278489"/>
            <a:ext cx="5216525" cy="523220"/>
          </a:xfrm>
          <a:prstGeom prst="rect">
            <a:avLst/>
          </a:prstGeom>
          <a:noFill/>
        </p:spPr>
        <p:txBody>
          <a:bodyPr wrap="square" rtlCol="0">
            <a:spAutoFit/>
          </a:bodyPr>
          <a:lstStyle/>
          <a:p>
            <a:pPr algn="ctr"/>
            <a:r>
              <a:rPr lang="ar-SA" sz="2800" b="1" u="sng" dirty="0">
                <a:solidFill>
                  <a:srgbClr val="002060"/>
                </a:solidFill>
                <a:latin typeface="Alexandria" charset="0"/>
                <a:cs typeface="Alexandria" charset="0"/>
              </a:rPr>
              <a:t>د. منى المصري </a:t>
            </a:r>
            <a:endParaRPr lang="en-US" sz="2800" b="1" u="sng" dirty="0">
              <a:solidFill>
                <a:srgbClr val="002060"/>
              </a:solidFill>
              <a:latin typeface="Alexandria" charset="0"/>
              <a:cs typeface="Alexandria" charset="0"/>
            </a:endParaRPr>
          </a:p>
        </p:txBody>
      </p:sp>
      <p:sp>
        <p:nvSpPr>
          <p:cNvPr id="31" name="TextBox 30"/>
          <p:cNvSpPr txBox="1"/>
          <p:nvPr/>
        </p:nvSpPr>
        <p:spPr>
          <a:xfrm>
            <a:off x="995862" y="1984655"/>
            <a:ext cx="4760885" cy="1081002"/>
          </a:xfrm>
          <a:prstGeom prst="rect">
            <a:avLst/>
          </a:prstGeom>
          <a:noFill/>
        </p:spPr>
        <p:txBody>
          <a:bodyPr wrap="square" rtlCol="0">
            <a:spAutoFit/>
          </a:bodyPr>
          <a:lstStyle/>
          <a:p>
            <a:pPr algn="ctr">
              <a:lnSpc>
                <a:spcPct val="150000"/>
              </a:lnSpc>
            </a:pPr>
            <a:r>
              <a:rPr lang="ar-SA" sz="4800" b="1" i="0" u="none" strike="noStrike" dirty="0">
                <a:solidFill>
                  <a:srgbClr val="002060"/>
                </a:solidFill>
                <a:effectLst/>
              </a:rPr>
              <a:t>مساق قضايا إعلامية</a:t>
            </a:r>
            <a:endParaRPr lang="en-US" sz="4800" b="1" i="0" u="none" strike="noStrike" dirty="0">
              <a:solidFill>
                <a:srgbClr val="002060"/>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1226748" y="5362199"/>
            <a:ext cx="1063112" cy="338554"/>
          </a:xfrm>
          <a:prstGeom prst="rect">
            <a:avLst/>
          </a:prstGeom>
          <a:noFill/>
        </p:spPr>
        <p:txBody>
          <a:bodyPr wrap="none" rtlCol="0">
            <a:spAutoFit/>
          </a:bodyPr>
          <a:lstStyle/>
          <a:p>
            <a:r>
              <a:rPr lang="en-US" sz="1600" dirty="0">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6380" y="-86783"/>
            <a:ext cx="2954655" cy="1379622"/>
          </a:xfrm>
          <a:prstGeom prst="rect">
            <a:avLst/>
          </a:prstGeom>
        </p:spPr>
      </p:pic>
      <p:pic>
        <p:nvPicPr>
          <p:cNvPr id="11" name="Picture 10">
            <a:extLst>
              <a:ext uri="{FF2B5EF4-FFF2-40B4-BE49-F238E27FC236}">
                <a16:creationId xmlns:a16="http://schemas.microsoft.com/office/drawing/2014/main" id="{11856B8B-81A4-5B41-B019-3FEF6736EA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1344" y="0"/>
            <a:ext cx="6010656"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48FB8B-39C8-3F48-9E1C-8547C44E6E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Rectangle: Rounded Corners 9"/>
          <p:cNvSpPr/>
          <p:nvPr/>
        </p:nvSpPr>
        <p:spPr>
          <a:xfrm>
            <a:off x="7965452" y="4527223"/>
            <a:ext cx="3516608" cy="529167"/>
          </a:xfrm>
          <a:prstGeom prst="roundRect">
            <a:avLst/>
          </a:prstGeom>
          <a:solidFill>
            <a:schemeClr val="accent4">
              <a:lumMod val="60000"/>
              <a:lumOff val="4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200" b="1" dirty="0">
                <a:solidFill>
                  <a:schemeClr val="accent1">
                    <a:lumMod val="75000"/>
                  </a:schemeClr>
                </a:solidFill>
                <a:latin typeface="Alexandria" charset="0"/>
                <a:cs typeface="Alexandria" charset="0"/>
              </a:rPr>
              <a:t>المحاضرة الثامنة</a:t>
            </a:r>
            <a:endParaRPr lang="en-US" sz="3200" b="1" dirty="0">
              <a:solidFill>
                <a:schemeClr val="accent1">
                  <a:lumMod val="75000"/>
                </a:schemeClr>
              </a:solidFill>
              <a:latin typeface="Alexandria" charset="0"/>
              <a:cs typeface="Alexandria" charset="0"/>
            </a:endParaRPr>
          </a:p>
        </p:txBody>
      </p:sp>
      <p:sp>
        <p:nvSpPr>
          <p:cNvPr id="12" name="TextBox 11"/>
          <p:cNvSpPr txBox="1"/>
          <p:nvPr/>
        </p:nvSpPr>
        <p:spPr>
          <a:xfrm>
            <a:off x="8637770" y="5767837"/>
            <a:ext cx="2406748" cy="584775"/>
          </a:xfrm>
          <a:prstGeom prst="rect">
            <a:avLst/>
          </a:prstGeom>
          <a:noFill/>
        </p:spPr>
        <p:txBody>
          <a:bodyPr wrap="square" rtlCol="0">
            <a:spAutoFit/>
          </a:bodyPr>
          <a:lstStyle/>
          <a:p>
            <a:r>
              <a:rPr lang="ar-SA" sz="3200" b="1" u="sng" dirty="0">
                <a:solidFill>
                  <a:schemeClr val="accent4"/>
                </a:solidFill>
                <a:latin typeface="Alexandria" charset="0"/>
                <a:cs typeface="Alexandria" charset="0"/>
              </a:rPr>
              <a:t>د. منى المصري </a:t>
            </a:r>
            <a:endParaRPr lang="en-US" sz="3200" b="1" u="sng" dirty="0">
              <a:solidFill>
                <a:schemeClr val="accent4"/>
              </a:solidFill>
              <a:latin typeface="Alexandria" charset="0"/>
              <a:cs typeface="Alexandria" charset="0"/>
            </a:endParaRPr>
          </a:p>
        </p:txBody>
      </p:sp>
      <p:sp>
        <p:nvSpPr>
          <p:cNvPr id="13" name="TextBox 12"/>
          <p:cNvSpPr txBox="1"/>
          <p:nvPr/>
        </p:nvSpPr>
        <p:spPr>
          <a:xfrm>
            <a:off x="8637770" y="5181281"/>
            <a:ext cx="2289359" cy="461665"/>
          </a:xfrm>
          <a:prstGeom prst="rect">
            <a:avLst/>
          </a:prstGeom>
          <a:noFill/>
        </p:spPr>
        <p:txBody>
          <a:bodyPr wrap="square" rtlCol="0">
            <a:spAutoFit/>
          </a:bodyPr>
          <a:lstStyle/>
          <a:p>
            <a:pPr algn="ctr"/>
            <a:r>
              <a:rPr lang="ar-SA" sz="2400" b="1" u="sng" dirty="0">
                <a:solidFill>
                  <a:schemeClr val="accent4"/>
                </a:solidFill>
                <a:latin typeface="Alexandria" charset="0"/>
                <a:cs typeface="Alexandria" charset="0"/>
              </a:rPr>
              <a:t>مدرس المساق:</a:t>
            </a:r>
            <a:endParaRPr lang="en-US" sz="2400" b="1" u="sng" dirty="0">
              <a:solidFill>
                <a:schemeClr val="accent4"/>
              </a:solidFill>
              <a:latin typeface="Alexandria" charset="0"/>
              <a:cs typeface="Alexandria" charset="0"/>
            </a:endParaRPr>
          </a:p>
        </p:txBody>
      </p:sp>
    </p:spTree>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12918 -0.35934" pathEditMode="relative" ptsTypes="AA">
                                      <p:cBhvr>
                                        <p:cTn id="6" dur="30000" fill="hold"/>
                                        <p:tgtEl>
                                          <p:spTgt spid="3"/>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3"/>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12918 -0.35934 L -0.24922 0.26283" pathEditMode="relative" ptsTypes="AA">
                                      <p:cBhvr>
                                        <p:cTn id="11" dur="30000" fill="hold"/>
                                        <p:tgtEl>
                                          <p:spTgt spid="3"/>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26283 L 0.24922 0.3875" pathEditMode="relative" ptsTypes="AA">
                                      <p:cBhvr>
                                        <p:cTn id="14" dur="30000" fill="hold"/>
                                        <p:tgtEl>
                                          <p:spTgt spid="3"/>
                                        </p:tgtEl>
                                        <p:attrNameLst>
                                          <p:attrName>ppt_x</p:attrName>
                                          <p:attrName>ppt_y</p:attrName>
                                        </p:attrNameLst>
                                      </p:cBhvr>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24922 0.3875 L 0 0" pathEditMode="relative" ptsTypes="AA">
                                      <p:cBhvr>
                                        <p:cTn id="17" dur="30000" fill="hold"/>
                                        <p:tgtEl>
                                          <p:spTgt spid="3"/>
                                        </p:tgtEl>
                                        <p:attrNameLst>
                                          <p:attrName>ppt_x</p:attrName>
                                          <p:attrName>ppt_y</p:attrName>
                                        </p:attrNameLst>
                                      </p:cBhvr>
                                    </p:animMotion>
                                  </p:childTnLst>
                                </p:cTn>
                              </p:par>
                              <p:par>
                                <p:cTn id="18" presetID="6" presetClass="emph" presetSubtype="0" accel="50000" decel="50000" fill="hold" nodeType="withEffect">
                                  <p:stCondLst>
                                    <p:cond delay="5000"/>
                                  </p:stCondLst>
                                  <p:childTnLst>
                                    <p:animScale>
                                      <p:cBhvr>
                                        <p:cTn id="19" dur="30000" fill="hold"/>
                                        <p:tgtEl>
                                          <p:spTgt spid="3"/>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0 0 L 0 0" pathEditMode="relative" ptsTypes="AA">
                                      <p:cBhvr>
                                        <p:cTn id="22" dur="5000" fill="hold"/>
                                        <p:tgtEl>
                                          <p:spTgt spid="3"/>
                                        </p:tgtEl>
                                        <p:attrNameLst>
                                          <p:attrName>ppt_x</p:attrName>
                                          <p:attrName>ppt_y</p:attrName>
                                        </p:attrNameLst>
                                      </p:cBhvr>
                                    </p:animMotion>
                                  </p:childTnLst>
                                </p:cTn>
                              </p:par>
                            </p:childTnLst>
                          </p:cTn>
                        </p:par>
                      </p:childTnLst>
                    </p:cTn>
                  </p:par>
                </p:childTnLst>
              </p:cTn>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697876"/>
            <a:ext cx="11532686" cy="4457952"/>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المقدمة وأهمية الدبلوماسية الرقمية في السياق العربي والدولي</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الإطار النظري والتعريفات الأساسية للدبلوماسية العامة والرقمية والشعبية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الأدوات والمنصات الرقمية المستخدمة في ممارسة الدبلوماسية الحديثة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الجهات المسؤولة والفاعلة في إدارة الدبلوماسية الرقمية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نماذج ودراسات حالة عربية ودولية توضح الممارسات الواقعية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التحديات والمخاطر المرتبطة بالدبلوماسية الرقمية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التمرين التطبيقي لتحليل محتوى دبلوماسي رقمي</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الخاتمة والتقييم مع استشراف مستقبل الدبلوماسية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1476781"/>
            <a:ext cx="12055561" cy="4649799"/>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تعريف الطلاب بالمفاهيم الأساسية: الدبلوماسية العامة، الدبلوماسية الرقمية، الدبلوماسية الشعبية</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تتبع نشأة الدبلوماسية والدبلوماسية الرقمية ومراحل تطورها </a:t>
            </a:r>
          </a:p>
          <a:p>
            <a:pPr marL="342900" indent="-342900" algn="r" rtl="1">
              <a:lnSpc>
                <a:spcPct val="150000"/>
              </a:lnSpc>
              <a:buFont typeface="Wingdings" pitchFamily="2" charset="2"/>
              <a:buChar char="ü"/>
            </a:pPr>
            <a:r>
              <a:rPr lang="ar-JO" sz="2400">
                <a:solidFill>
                  <a:schemeClr val="accent1">
                    <a:lumMod val="50000"/>
                  </a:schemeClr>
                </a:solidFill>
                <a:latin typeface="Alexandria" charset="0"/>
                <a:cs typeface="+mj-cs"/>
              </a:rPr>
              <a:t>معرفة أنواع الدبلوماسية في العصر الرقمي </a:t>
            </a:r>
            <a:endParaRPr lang="ar-JO" sz="2400"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شرح الأدوات والمنصات التي تستخدمها الدول في ممارسة الدبلوماسية الرقمية</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معرفة دور الدبلوماسية الرقمية في إدارة الأزمات </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تقديم دراسات حالة عربية توضح كيف تُمارس هذه الدبلوماسية في الواقع</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تدريبكم على تحليل محتوى رقمي صادر عن سفارة أو وزارة خارجية، لفهم أهدافه وتأثيره</a:t>
            </a:r>
            <a:endParaRPr lang="ar-SA" sz="2400" dirty="0">
              <a:solidFill>
                <a:schemeClr val="accent2">
                  <a:lumMod val="75000"/>
                </a:schemeClr>
              </a:solidFill>
              <a:latin typeface="Alexandria" charset="0"/>
              <a:cs typeface="Alexandria" charset="0"/>
            </a:endParaRP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4636"/>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6" y="324748"/>
            <a:ext cx="7614945" cy="739754"/>
          </a:xfrm>
          <a:prstGeom prst="rect">
            <a:avLst/>
          </a:prstGeom>
          <a:noFill/>
        </p:spPr>
        <p:txBody>
          <a:bodyPr wrap="square" rtlCol="0">
            <a:spAutoFit/>
          </a:bodyPr>
          <a:lstStyle/>
          <a:p>
            <a:pPr algn="ctr" rtl="1">
              <a:lnSpc>
                <a:spcPct val="150000"/>
              </a:lnSpc>
            </a:pPr>
            <a:r>
              <a:rPr lang="ar-JO" sz="3200" b="1" i="0" u="none" strike="noStrike" dirty="0">
                <a:solidFill>
                  <a:schemeClr val="accent1"/>
                </a:solidFill>
                <a:effectLst/>
              </a:rPr>
              <a:t>الدبلوماسية في العصر الرقمي </a:t>
            </a:r>
          </a:p>
        </p:txBody>
      </p:sp>
      <p:sp>
        <p:nvSpPr>
          <p:cNvPr id="48" name="TextBox 47"/>
          <p:cNvSpPr txBox="1"/>
          <p:nvPr/>
        </p:nvSpPr>
        <p:spPr>
          <a:xfrm>
            <a:off x="411551" y="1080198"/>
            <a:ext cx="11368897" cy="2239844"/>
          </a:xfrm>
          <a:prstGeom prst="rect">
            <a:avLst/>
          </a:prstGeom>
          <a:noFill/>
        </p:spPr>
        <p:txBody>
          <a:bodyPr wrap="square" rtlCol="0">
            <a:spAutoFit/>
          </a:bodyPr>
          <a:lstStyle/>
          <a:p>
            <a:pPr algn="just" rtl="1">
              <a:lnSpc>
                <a:spcPct val="150000"/>
              </a:lnSpc>
            </a:pPr>
            <a:r>
              <a:rPr lang="ar-JO" sz="2400" b="1" u="none" strike="noStrike" dirty="0">
                <a:solidFill>
                  <a:srgbClr val="203E5F"/>
                </a:solidFill>
                <a:effectLst/>
              </a:rPr>
              <a:t>أهلاً بكم في محاضرتنا الثامنة من مساق قضايا إعلامية، موضوعنا اليوم هو الدبلوماسية الرقمية في السياق العربي. سنتناول كيف تحولت الدبلوماسية من قاعات الاجتماعات المغلقة إلى فضاءات الإنترنت المفتوحة، وكيف أصبحت منصات التواصل الاجتماعي جزءاً من أدوات السياسة الخارجية. هذه المحاضرة ستمنحكم فهماً عميقاً للمفهوم، أدواته، وأمثلة من العالم العربي.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4" name="Picture 3">
            <a:extLst>
              <a:ext uri="{FF2B5EF4-FFF2-40B4-BE49-F238E27FC236}">
                <a16:creationId xmlns:a16="http://schemas.microsoft.com/office/drawing/2014/main" id="{91D354E9-FC03-A240-8927-1DCAB65B70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3194" y="3736446"/>
            <a:ext cx="8791434" cy="2502671"/>
          </a:xfrm>
          <a:prstGeom prst="rect">
            <a:avLst/>
          </a:prstGeom>
          <a:solidFill>
            <a:srgbClr val="FFFFFF">
              <a:shade val="85000"/>
            </a:srgbClr>
          </a:solidFill>
          <a:ln w="190500" cap="rnd">
            <a:solidFill>
              <a:schemeClr val="accent1"/>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8789" y="798490"/>
            <a:ext cx="11874321" cy="5903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6" y="156454"/>
            <a:ext cx="7614945" cy="739754"/>
          </a:xfrm>
          <a:prstGeom prst="rect">
            <a:avLst/>
          </a:prstGeom>
          <a:noFill/>
        </p:spPr>
        <p:txBody>
          <a:bodyPr wrap="square" rtlCol="0">
            <a:spAutoFit/>
          </a:bodyPr>
          <a:lstStyle/>
          <a:p>
            <a:pPr algn="ctr" rtl="1">
              <a:lnSpc>
                <a:spcPct val="150000"/>
              </a:lnSpc>
            </a:pPr>
            <a:r>
              <a:rPr lang="ar-JO" sz="3200" b="1" i="0" u="none" strike="noStrike" dirty="0">
                <a:solidFill>
                  <a:schemeClr val="accent1"/>
                </a:solidFill>
                <a:effectLst/>
              </a:rPr>
              <a:t>نشأة الدبلوماسية</a:t>
            </a:r>
          </a:p>
        </p:txBody>
      </p:sp>
      <p:sp>
        <p:nvSpPr>
          <p:cNvPr id="48" name="TextBox 47"/>
          <p:cNvSpPr txBox="1"/>
          <p:nvPr/>
        </p:nvSpPr>
        <p:spPr>
          <a:xfrm>
            <a:off x="411551" y="1080198"/>
            <a:ext cx="11368897" cy="556383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يذكر المؤرخون أن أقدم السجلات الدبلوماسية المعروفة تاريخيا ، هي رسائل تل العمارنة (وكان اسمها «أخيتاتون» أي: «أفق أتون») هي العاصمة الجديدة التي أنشأها الملك إخناتون، وهي تقع بمحافظة المنيا. ولا تزال بقايا العاصمة القديمة موجودة حتى الآن</a:t>
            </a:r>
          </a:p>
          <a:p>
            <a:pPr marL="342900" indent="-342900" algn="just" rtl="1">
              <a:lnSpc>
                <a:spcPct val="150000"/>
              </a:lnSpc>
              <a:buFont typeface="Arial" panose="020B0604020202020204" pitchFamily="34" charset="0"/>
              <a:buChar char="•"/>
            </a:pPr>
            <a:r>
              <a:rPr lang="ar-JO" sz="2400" u="none" strike="noStrike" dirty="0">
                <a:solidFill>
                  <a:srgbClr val="0070C0"/>
                </a:solidFill>
                <a:effectLst/>
              </a:rPr>
              <a:t>يذكر أن مصر القديمة الفرعونية ارتبطت ببعض العلاقات مع الحكام الكنعانيين خلال القرن الرابع عشر قبل الميلاد.، إذ أبرمت معاهدات السلام بين دولتي المدن في بلاد الرافدين من لجش وأوما نحو عام 2100قبل الميلاد</a:t>
            </a:r>
          </a:p>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وبعد معركة قادش عام 1274 قبل الميلاد خلال فترة الأسرة التاسعة عشرة، أنشأ فرعون مصر وحاكم الإمبراطورية الحيثية واحدة من أولى معاهدات السلام الدولية المعروفة، والتي نجت في أجزاء من الألواح الحجرية، والتي تسمى الآن بشكل عام معاهدة السلام المصرية الحيثية</a:t>
            </a:r>
          </a:p>
          <a:p>
            <a:pPr marL="342900" indent="-342900" algn="just" rtl="1">
              <a:lnSpc>
                <a:spcPct val="150000"/>
              </a:lnSpc>
              <a:buFont typeface="Arial" panose="020B0604020202020204" pitchFamily="34" charset="0"/>
              <a:buChar char="•"/>
            </a:pPr>
            <a:r>
              <a:rPr lang="ar-JO" sz="2400" u="none" strike="noStrike" dirty="0">
                <a:solidFill>
                  <a:srgbClr val="0070C0"/>
                </a:solidFill>
                <a:effectLst/>
              </a:rPr>
              <a:t>أرسلت دول المدن اليونانية القديمة في بعض المناسبات مبعوثين للتفاوض بشأن قضايا محددة، مثل الحرب والسلام أو العلاقات التجارية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Tree>
    <p:extLst>
      <p:ext uri="{BB962C8B-B14F-4D97-AF65-F5344CB8AC3E}">
        <p14:creationId xmlns:p14="http://schemas.microsoft.com/office/powerpoint/2010/main" val="167702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8789" y="798490"/>
            <a:ext cx="11874321" cy="5903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6" y="156454"/>
            <a:ext cx="7614945" cy="739754"/>
          </a:xfrm>
          <a:prstGeom prst="rect">
            <a:avLst/>
          </a:prstGeom>
          <a:noFill/>
        </p:spPr>
        <p:txBody>
          <a:bodyPr wrap="square" rtlCol="0">
            <a:spAutoFit/>
          </a:bodyPr>
          <a:lstStyle/>
          <a:p>
            <a:pPr algn="ctr" rtl="1">
              <a:lnSpc>
                <a:spcPct val="150000"/>
              </a:lnSpc>
            </a:pPr>
            <a:r>
              <a:rPr lang="ar-JO" sz="3200" b="1" i="0" u="none" strike="noStrike" dirty="0">
                <a:solidFill>
                  <a:schemeClr val="accent1"/>
                </a:solidFill>
                <a:effectLst/>
              </a:rPr>
              <a:t>نشأة الدبلوماسية الرقمية- التحولات الأولي</a:t>
            </a:r>
          </a:p>
        </p:txBody>
      </p:sp>
      <p:sp>
        <p:nvSpPr>
          <p:cNvPr id="48" name="TextBox 47"/>
          <p:cNvSpPr txBox="1"/>
          <p:nvPr/>
        </p:nvSpPr>
        <p:spPr>
          <a:xfrm>
            <a:off x="411551" y="1080198"/>
            <a:ext cx="11368897" cy="500983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التحول التكنولوجي: ظهرت الدبلوماسية الرقمية مع انتشار الإنترنت في نهاية القرن العشرين، حيث بدأت وزارات الخارجية باستخدام المواقع الإلكترونية لنشر البيانات الرسمية</a:t>
            </a:r>
          </a:p>
          <a:p>
            <a:pPr algn="just" rtl="1">
              <a:lnSpc>
                <a:spcPct val="150000"/>
              </a:lnSpc>
            </a:pPr>
            <a:r>
              <a:rPr lang="ar-JO" sz="2400" b="1" u="sng" strike="noStrike" dirty="0">
                <a:solidFill>
                  <a:srgbClr val="C00000"/>
                </a:solidFill>
                <a:effectLst/>
              </a:rPr>
              <a:t>المرحلة الأولى (التسعينيات):</a:t>
            </a:r>
          </a:p>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إنشاء مواقع إلكترونية للسفارات والوزارات لتقديم معلومات أساسية وخدمات قنصلية</a:t>
            </a:r>
          </a:p>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التركيز على الشفافية وإتاحة الوثائق للجمهور</a:t>
            </a:r>
          </a:p>
          <a:p>
            <a:pPr algn="just" rtl="1">
              <a:lnSpc>
                <a:spcPct val="150000"/>
              </a:lnSpc>
            </a:pPr>
            <a:r>
              <a:rPr lang="ar-JO" sz="2400" b="1" u="sng" strike="noStrike" dirty="0">
                <a:solidFill>
                  <a:srgbClr val="C00000"/>
                </a:solidFill>
                <a:effectLst/>
              </a:rPr>
              <a:t>المرحلة الثانية (بداية الألفية):</a:t>
            </a:r>
          </a:p>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استخدام البريد الإلكتروني للتواصل بين البعثات الدبلوماسية والجمهور</a:t>
            </a:r>
          </a:p>
          <a:p>
            <a:pPr marL="342900" indent="-342900" algn="just" rtl="1">
              <a:lnSpc>
                <a:spcPct val="150000"/>
              </a:lnSpc>
              <a:buFont typeface="Arial" panose="020B0604020202020204" pitchFamily="34" charset="0"/>
              <a:buChar char="•"/>
            </a:pPr>
            <a:r>
              <a:rPr lang="ar-JO" sz="2400" u="none" strike="noStrike" dirty="0">
                <a:solidFill>
                  <a:srgbClr val="203E5F"/>
                </a:solidFill>
                <a:effectLst/>
              </a:rPr>
              <a:t>بداية إدماج أدوات رقمية في إدارة الأزمات الدولية</a:t>
            </a:r>
          </a:p>
          <a:p>
            <a:pPr algn="just" rtl="1">
              <a:lnSpc>
                <a:spcPct val="150000"/>
              </a:lnSpc>
            </a:pPr>
            <a:r>
              <a:rPr lang="ar-JO" sz="2400" u="none" strike="noStrike" dirty="0">
                <a:solidFill>
                  <a:srgbClr val="203E5F"/>
                </a:solidFill>
                <a:effectLst/>
              </a:rPr>
              <a:t>كانت هذه المرحلة بمثابة انتقال من الدبلوماسية التقليدية المغلقة إلى فضاء مفتوح وشفاف يعتمد على التكنولوجيا.</a:t>
            </a:r>
            <a:endParaRPr lang="ar-JO" sz="2400" u="none" strike="noStrike" dirty="0">
              <a:solidFill>
                <a:srgbClr val="0070C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Tree>
    <p:extLst>
      <p:ext uri="{BB962C8B-B14F-4D97-AF65-F5344CB8AC3E}">
        <p14:creationId xmlns:p14="http://schemas.microsoft.com/office/powerpoint/2010/main" val="374295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8947" y="-81707"/>
            <a:ext cx="7614945" cy="739754"/>
          </a:xfrm>
          <a:prstGeom prst="rect">
            <a:avLst/>
          </a:prstGeom>
          <a:noFill/>
        </p:spPr>
        <p:txBody>
          <a:bodyPr wrap="square" rtlCol="0">
            <a:spAutoFit/>
          </a:bodyPr>
          <a:lstStyle/>
          <a:p>
            <a:pPr algn="just" rtl="1">
              <a:lnSpc>
                <a:spcPct val="150000"/>
              </a:lnSpc>
            </a:pPr>
            <a:r>
              <a:rPr lang="ar-JO" sz="3200" b="1" u="sng" strike="noStrike" dirty="0">
                <a:solidFill>
                  <a:srgbClr val="002060"/>
                </a:solidFill>
                <a:effectLst/>
              </a:rPr>
              <a:t>تطور الدبلوماسية الرقمية مع وسائل التواصل الاجتماعي</a:t>
            </a:r>
          </a:p>
        </p:txBody>
      </p:sp>
      <p:sp>
        <p:nvSpPr>
          <p:cNvPr id="48" name="TextBox 47"/>
          <p:cNvSpPr txBox="1"/>
          <p:nvPr/>
        </p:nvSpPr>
        <p:spPr>
          <a:xfrm>
            <a:off x="0" y="818147"/>
            <a:ext cx="12015537" cy="6117829"/>
          </a:xfrm>
          <a:prstGeom prst="rect">
            <a:avLst/>
          </a:prstGeom>
          <a:noFill/>
        </p:spPr>
        <p:txBody>
          <a:bodyPr wrap="square" rtlCol="0">
            <a:spAutoFit/>
          </a:bodyPr>
          <a:lstStyle/>
          <a:p>
            <a:pPr algn="just" rtl="1">
              <a:lnSpc>
                <a:spcPct val="150000"/>
              </a:lnSpc>
            </a:pPr>
            <a:r>
              <a:rPr lang="ar-JO" sz="2400" b="1" u="sng" strike="noStrike" dirty="0">
                <a:solidFill>
                  <a:srgbClr val="C00000"/>
                </a:solidFill>
                <a:effectLst/>
              </a:rPr>
              <a:t>مرحلة التواصل الاجتماعي (2005–2010):</a:t>
            </a:r>
          </a:p>
          <a:p>
            <a:pPr marL="342900" indent="-342900" algn="just" rtl="1">
              <a:lnSpc>
                <a:spcPct val="150000"/>
              </a:lnSpc>
              <a:buFont typeface="Wingdings" pitchFamily="2" charset="2"/>
              <a:buChar char="Ø"/>
            </a:pPr>
            <a:r>
              <a:rPr lang="ar-JO" sz="2400" u="none" strike="noStrike" dirty="0">
                <a:solidFill>
                  <a:srgbClr val="203E5F"/>
                </a:solidFill>
                <a:effectLst/>
              </a:rPr>
              <a:t>دخول منصات مثل إكس وفيسبوك كأدوات دبلوماسية مباشرة</a:t>
            </a:r>
          </a:p>
          <a:p>
            <a:pPr marL="342900" indent="-342900" algn="just" rtl="1">
              <a:lnSpc>
                <a:spcPct val="150000"/>
              </a:lnSpc>
              <a:buFont typeface="Wingdings" pitchFamily="2" charset="2"/>
              <a:buChar char="Ø"/>
            </a:pPr>
            <a:r>
              <a:rPr lang="ar-JO" sz="2400" u="none" strike="noStrike" dirty="0">
                <a:solidFill>
                  <a:srgbClr val="203E5F"/>
                </a:solidFill>
                <a:effectLst/>
              </a:rPr>
              <a:t>وزارات الخارجية بدأت باستخدام الحسابات الرسمية للتفاعل مع المواطنين والإعلاميين</a:t>
            </a:r>
          </a:p>
          <a:p>
            <a:pPr marL="342900" indent="-342900" algn="just" rtl="1">
              <a:lnSpc>
                <a:spcPct val="150000"/>
              </a:lnSpc>
              <a:buFont typeface="Arial" panose="020B0604020202020204" pitchFamily="34" charset="0"/>
              <a:buChar char="•"/>
            </a:pPr>
            <a:r>
              <a:rPr lang="ar-JO" sz="2400" b="1" u="sng" strike="noStrike" dirty="0">
                <a:solidFill>
                  <a:srgbClr val="C00000"/>
                </a:solidFill>
                <a:effectLst/>
              </a:rPr>
              <a:t>أمثلة مبكرة:</a:t>
            </a:r>
          </a:p>
          <a:p>
            <a:pPr marL="342900" indent="-342900" algn="just" rtl="1">
              <a:lnSpc>
                <a:spcPct val="150000"/>
              </a:lnSpc>
              <a:buFont typeface="Wingdings" pitchFamily="2" charset="2"/>
              <a:buChar char="Ø"/>
            </a:pPr>
            <a:r>
              <a:rPr lang="ar-JO" sz="2400" u="none" strike="noStrike" dirty="0">
                <a:solidFill>
                  <a:srgbClr val="203E5F"/>
                </a:solidFill>
                <a:effectLst/>
              </a:rPr>
              <a:t>وزارة الخارجية الأمريكية أطلقت حسابات رسمية للتواصل مع الجمهور العالمي</a:t>
            </a:r>
          </a:p>
          <a:p>
            <a:pPr marL="342900" indent="-342900" algn="just" rtl="1">
              <a:lnSpc>
                <a:spcPct val="150000"/>
              </a:lnSpc>
              <a:buFont typeface="Wingdings" pitchFamily="2" charset="2"/>
              <a:buChar char="Ø"/>
            </a:pPr>
            <a:r>
              <a:rPr lang="ar-JO" sz="2400" u="none" strike="noStrike" dirty="0">
                <a:solidFill>
                  <a:srgbClr val="203E5F"/>
                </a:solidFill>
                <a:effectLst/>
              </a:rPr>
              <a:t>الاتحاد الأوروبي استخدم إكس لنشر بيانات الأزمات والتوضيحات الفورية</a:t>
            </a:r>
          </a:p>
          <a:p>
            <a:pPr algn="just" rtl="1">
              <a:lnSpc>
                <a:spcPct val="150000"/>
              </a:lnSpc>
            </a:pPr>
            <a:r>
              <a:rPr lang="ar-JO" sz="2400" b="1" u="sng" strike="noStrike" dirty="0">
                <a:solidFill>
                  <a:srgbClr val="C00000"/>
                </a:solidFill>
                <a:effectLst/>
              </a:rPr>
              <a:t>السمات الجديدة:</a:t>
            </a:r>
          </a:p>
          <a:p>
            <a:pPr marL="342900" indent="-342900" algn="just" rtl="1">
              <a:lnSpc>
                <a:spcPct val="150000"/>
              </a:lnSpc>
              <a:buFont typeface="Wingdings" pitchFamily="2" charset="2"/>
              <a:buChar char="Ø"/>
            </a:pPr>
            <a:r>
              <a:rPr lang="ar-JO" sz="2400" u="none" strike="noStrike" dirty="0">
                <a:solidFill>
                  <a:srgbClr val="203E5F"/>
                </a:solidFill>
                <a:effectLst/>
              </a:rPr>
              <a:t>سرعة الاستجابة للأحداث الدولية</a:t>
            </a:r>
          </a:p>
          <a:p>
            <a:pPr marL="342900" indent="-342900" algn="just" rtl="1">
              <a:lnSpc>
                <a:spcPct val="150000"/>
              </a:lnSpc>
              <a:buFont typeface="Wingdings" pitchFamily="2" charset="2"/>
              <a:buChar char="Ø"/>
            </a:pPr>
            <a:r>
              <a:rPr lang="ar-JO" sz="2400" u="none" strike="noStrike" dirty="0">
                <a:solidFill>
                  <a:srgbClr val="203E5F"/>
                </a:solidFill>
                <a:effectLst/>
              </a:rPr>
              <a:t>مشاركة المواطنين في النقاشات الدبلوماسية</a:t>
            </a:r>
          </a:p>
          <a:p>
            <a:pPr marL="342900" indent="-342900" algn="just" rtl="1">
              <a:lnSpc>
                <a:spcPct val="150000"/>
              </a:lnSpc>
              <a:buFont typeface="Wingdings" pitchFamily="2" charset="2"/>
              <a:buChar char="Ø"/>
            </a:pPr>
            <a:r>
              <a:rPr lang="ar-JO" sz="2400" u="none" strike="noStrike" dirty="0">
                <a:solidFill>
                  <a:srgbClr val="203E5F"/>
                </a:solidFill>
                <a:effectLst/>
              </a:rPr>
              <a:t>بناء القوة الناعمة عبر محتوى بصري وثقافي</a:t>
            </a:r>
          </a:p>
          <a:p>
            <a:pPr algn="just" rtl="1">
              <a:lnSpc>
                <a:spcPct val="150000"/>
              </a:lnSpc>
            </a:pPr>
            <a:r>
              <a:rPr lang="ar-JO" sz="2400" b="1" u="none" strike="noStrike" dirty="0">
                <a:solidFill>
                  <a:srgbClr val="C00000"/>
                </a:solidFill>
                <a:effectLst/>
              </a:rPr>
              <a:t>تحولت الدبلوماسية الرقمية من مجرد نشر بيانات إلى أداة للتفاعل المباشر وصناعة الرأي العام العالمي.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Tree>
    <p:extLst>
      <p:ext uri="{BB962C8B-B14F-4D97-AF65-F5344CB8AC3E}">
        <p14:creationId xmlns:p14="http://schemas.microsoft.com/office/powerpoint/2010/main" val="342803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8947" y="-81707"/>
            <a:ext cx="7614945" cy="739754"/>
          </a:xfrm>
          <a:prstGeom prst="rect">
            <a:avLst/>
          </a:prstGeom>
          <a:noFill/>
        </p:spPr>
        <p:txBody>
          <a:bodyPr wrap="square" rtlCol="0">
            <a:spAutoFit/>
          </a:bodyPr>
          <a:lstStyle/>
          <a:p>
            <a:pPr algn="just" rtl="1">
              <a:lnSpc>
                <a:spcPct val="150000"/>
              </a:lnSpc>
            </a:pPr>
            <a:r>
              <a:rPr lang="ar-JO" sz="3200" b="1" u="sng" strike="noStrike" dirty="0">
                <a:solidFill>
                  <a:srgbClr val="002060"/>
                </a:solidFill>
                <a:effectLst/>
              </a:rPr>
              <a:t>تطور الدبلوماسية الرقمية مع وسائل التواصل الاجتماعي</a:t>
            </a:r>
          </a:p>
        </p:txBody>
      </p:sp>
      <p:sp>
        <p:nvSpPr>
          <p:cNvPr id="48" name="TextBox 47"/>
          <p:cNvSpPr txBox="1"/>
          <p:nvPr/>
        </p:nvSpPr>
        <p:spPr>
          <a:xfrm>
            <a:off x="0" y="818147"/>
            <a:ext cx="12015537" cy="5963940"/>
          </a:xfrm>
          <a:prstGeom prst="rect">
            <a:avLst/>
          </a:prstGeom>
          <a:noFill/>
        </p:spPr>
        <p:txBody>
          <a:bodyPr wrap="square" rtlCol="0">
            <a:spAutoFit/>
          </a:bodyPr>
          <a:lstStyle/>
          <a:p>
            <a:pPr algn="just" rtl="1">
              <a:lnSpc>
                <a:spcPct val="150000"/>
              </a:lnSpc>
            </a:pPr>
            <a:r>
              <a:rPr lang="ar-JO" sz="2000" strike="noStrike" dirty="0">
                <a:solidFill>
                  <a:schemeClr val="accent1">
                    <a:lumMod val="75000"/>
                  </a:schemeClr>
                </a:solidFill>
                <a:effectLst/>
              </a:rPr>
              <a:t>يُجادل البعض بأنه تمَّت رَقمنة الدبلوماسية لأول مرة عندما قامت وزارات الخارجية باستعمال البريد فى القرن التاسع عشر، ثم دخلت طَورًا جديدًا باختراع الراديو الذى أسهم في ظهور الدبلوماسية العامة خلال القرن الماضى، وصولًا إلى و سائل التواصل الاجتماعى فى القرن الحالى  والواقع أنه لايوجد إجماع حول مَنْ قام بصكِّ تعبير الدبلوماسية الرقمية غير أنه من أوائل مَن استعمله هو الأمريكى ) </a:t>
            </a:r>
            <a:r>
              <a:rPr lang="en-US" sz="2000" strike="noStrike" dirty="0">
                <a:solidFill>
                  <a:schemeClr val="accent1">
                    <a:lumMod val="75000"/>
                  </a:schemeClr>
                </a:solidFill>
                <a:effectLst/>
              </a:rPr>
              <a:t>Wilson</a:t>
            </a:r>
          </a:p>
          <a:p>
            <a:pPr algn="just" rtl="1">
              <a:lnSpc>
                <a:spcPct val="150000"/>
              </a:lnSpc>
            </a:pPr>
            <a:r>
              <a:rPr lang="en-US" sz="2000" strike="noStrike" dirty="0" err="1">
                <a:solidFill>
                  <a:schemeClr val="accent1">
                    <a:lumMod val="75000"/>
                  </a:schemeClr>
                </a:solidFill>
                <a:effectLst/>
              </a:rPr>
              <a:t>Dizard</a:t>
            </a:r>
            <a:r>
              <a:rPr lang="en-US" sz="2000" strike="noStrike" dirty="0">
                <a:solidFill>
                  <a:schemeClr val="accent1">
                    <a:lumMod val="75000"/>
                  </a:schemeClr>
                </a:solidFill>
                <a:effectLst/>
              </a:rPr>
              <a:t> Jr</a:t>
            </a:r>
            <a:r>
              <a:rPr lang="ar-JO" sz="2000" strike="noStrike" dirty="0">
                <a:solidFill>
                  <a:schemeClr val="accent1">
                    <a:lumMod val="75000"/>
                  </a:schemeClr>
                </a:solidFill>
                <a:effectLst/>
              </a:rPr>
              <a:t>وذلك فى كتابه الصادر عام 2001 ، والمُعنوَن:</a:t>
            </a:r>
          </a:p>
          <a:p>
            <a:r>
              <a:rPr lang="en-US" sz="2000" i="1" dirty="0">
                <a:effectLst/>
                <a:latin typeface="Times"/>
              </a:rPr>
              <a:t>Digital Diplomacy: U.S. Foreign Policy in</a:t>
            </a:r>
            <a:r>
              <a:rPr lang="ar-SA" sz="2000" i="1" dirty="0">
                <a:latin typeface="Helvetica" pitchFamily="2" charset="0"/>
              </a:rPr>
              <a:t> </a:t>
            </a:r>
            <a:r>
              <a:rPr lang="en-US" sz="2000" i="1" dirty="0">
                <a:latin typeface="Helvetica" pitchFamily="2" charset="0"/>
              </a:rPr>
              <a:t>the </a:t>
            </a:r>
            <a:r>
              <a:rPr lang="en-US" sz="2000" i="1" dirty="0">
                <a:effectLst/>
                <a:latin typeface="Times"/>
              </a:rPr>
              <a:t>Information Age and </a:t>
            </a:r>
            <a:r>
              <a:rPr lang="en-US" sz="2000" i="1" dirty="0" err="1">
                <a:effectLst/>
                <a:latin typeface="Times"/>
              </a:rPr>
              <a:t>Meganet</a:t>
            </a:r>
            <a:endParaRPr lang="en-US" sz="2000" dirty="0">
              <a:effectLst/>
              <a:latin typeface="Times"/>
            </a:endParaRPr>
          </a:p>
          <a:p>
            <a:pPr algn="just">
              <a:lnSpc>
                <a:spcPct val="150000"/>
              </a:lnSpc>
            </a:pPr>
            <a:endParaRPr lang="ar-SA" sz="2000" strike="noStrike" dirty="0">
              <a:solidFill>
                <a:schemeClr val="accent1">
                  <a:lumMod val="75000"/>
                </a:schemeClr>
              </a:solidFill>
              <a:effectLst/>
            </a:endParaRPr>
          </a:p>
          <a:p>
            <a:pPr marL="342900" indent="-342900" algn="just" rtl="1">
              <a:lnSpc>
                <a:spcPct val="150000"/>
              </a:lnSpc>
              <a:buFont typeface="Arial" panose="020B0604020202020204" pitchFamily="34" charset="0"/>
              <a:buChar char="•"/>
            </a:pPr>
            <a:r>
              <a:rPr lang="ar-SA" sz="2400" strike="noStrike" dirty="0">
                <a:solidFill>
                  <a:srgbClr val="002060"/>
                </a:solidFill>
                <a:effectLst/>
              </a:rPr>
              <a:t>أول استخدام رسمي لمصطلح "الدبلوماسية الرقمية" كان في أوائل الألفية، حين بدأت وزارات الخارجية (مثل وزارة الخارجية الأمريكية والبريطانية) الحديث عن "</a:t>
            </a:r>
            <a:r>
              <a:rPr lang="en-US" sz="2400" strike="noStrike" dirty="0" err="1">
                <a:solidFill>
                  <a:srgbClr val="002060"/>
                </a:solidFill>
                <a:effectLst/>
              </a:rPr>
              <a:t>eDiplomacy</a:t>
            </a:r>
            <a:r>
              <a:rPr lang="en-US" sz="2400" strike="noStrike" dirty="0">
                <a:solidFill>
                  <a:srgbClr val="002060"/>
                </a:solidFill>
                <a:effectLst/>
              </a:rPr>
              <a:t>.</a:t>
            </a:r>
          </a:p>
          <a:p>
            <a:pPr marL="342900" indent="-342900" algn="just" rtl="1">
              <a:lnSpc>
                <a:spcPct val="150000"/>
              </a:lnSpc>
              <a:buFont typeface="Arial" panose="020B0604020202020204" pitchFamily="34" charset="0"/>
              <a:buChar char="•"/>
            </a:pPr>
            <a:r>
              <a:rPr lang="ar-SA" sz="2400" strike="noStrike" dirty="0">
                <a:solidFill>
                  <a:srgbClr val="002060"/>
                </a:solidFill>
                <a:effectLst/>
              </a:rPr>
              <a:t>في عام 2002، أنشأت وزارة الخارجية الأمريكية مكتبًا خاصًا باسم </a:t>
            </a:r>
            <a:r>
              <a:rPr lang="en-US" sz="2400" strike="noStrike" dirty="0">
                <a:solidFill>
                  <a:srgbClr val="002060"/>
                </a:solidFill>
                <a:effectLst/>
              </a:rPr>
              <a:t>Office of </a:t>
            </a:r>
            <a:r>
              <a:rPr lang="en-US" sz="2400" strike="noStrike" dirty="0" err="1">
                <a:solidFill>
                  <a:srgbClr val="002060"/>
                </a:solidFill>
                <a:effectLst/>
              </a:rPr>
              <a:t>eDiplomacy</a:t>
            </a:r>
            <a:r>
              <a:rPr lang="en-US" sz="2400" strike="noStrike" dirty="0">
                <a:solidFill>
                  <a:srgbClr val="002060"/>
                </a:solidFill>
                <a:effectLst/>
              </a:rPr>
              <a:t>، </a:t>
            </a:r>
            <a:r>
              <a:rPr lang="ar-SA" sz="2400" strike="noStrike" dirty="0">
                <a:solidFill>
                  <a:srgbClr val="002060"/>
                </a:solidFill>
                <a:effectLst/>
              </a:rPr>
              <a:t>وهو يُعتبر نقطة انطلاق مؤسسية للدبلوماسية الرقمية</a:t>
            </a:r>
          </a:p>
          <a:p>
            <a:pPr marL="342900" indent="-342900" algn="just" rtl="1">
              <a:lnSpc>
                <a:spcPct val="150000"/>
              </a:lnSpc>
              <a:buFont typeface="Arial" panose="020B0604020202020204" pitchFamily="34" charset="0"/>
              <a:buChar char="•"/>
            </a:pPr>
            <a:r>
              <a:rPr lang="ar-SA" sz="2400" strike="noStrike" dirty="0">
                <a:solidFill>
                  <a:srgbClr val="002060"/>
                </a:solidFill>
                <a:effectLst/>
              </a:rPr>
              <a:t>مع أحداث ثورات دول شمال إفريقيا(2011)، برزت الدبلوماسية الرقمية كأداة رئيسية للتواصل مع الشعوب وإدارة الأزمات عبر إكس </a:t>
            </a:r>
            <a:r>
              <a:rPr lang="ar-SA" sz="2400" strike="noStrike" dirty="0" err="1">
                <a:solidFill>
                  <a:srgbClr val="002060"/>
                </a:solidFill>
                <a:effectLst/>
              </a:rPr>
              <a:t>وفيسبوك</a:t>
            </a:r>
            <a:endParaRPr lang="ar-SA" sz="2400" strike="noStrike" dirty="0">
              <a:solidFill>
                <a:srgbClr val="00206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Tree>
    <p:extLst>
      <p:ext uri="{BB962C8B-B14F-4D97-AF65-F5344CB8AC3E}">
        <p14:creationId xmlns:p14="http://schemas.microsoft.com/office/powerpoint/2010/main" val="416539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2327" y="-32269"/>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203E5F"/>
                </a:solidFill>
                <a:effectLst/>
              </a:rPr>
              <a:t>لماذا ندرس الدبلوماسية الرقمية؟</a:t>
            </a:r>
          </a:p>
        </p:txBody>
      </p:sp>
      <p:sp>
        <p:nvSpPr>
          <p:cNvPr id="48" name="TextBox 47"/>
          <p:cNvSpPr txBox="1"/>
          <p:nvPr/>
        </p:nvSpPr>
        <p:spPr>
          <a:xfrm>
            <a:off x="6096000" y="1283110"/>
            <a:ext cx="5987845" cy="5748497"/>
          </a:xfrm>
          <a:prstGeom prst="rect">
            <a:avLst/>
          </a:prstGeom>
          <a:noFill/>
        </p:spPr>
        <p:txBody>
          <a:bodyPr wrap="square" rtlCol="0">
            <a:spAutoFit/>
          </a:bodyPr>
          <a:lstStyle/>
          <a:p>
            <a:pPr marL="342900" indent="-342900" algn="just" rtl="1">
              <a:lnSpc>
                <a:spcPct val="200000"/>
              </a:lnSpc>
              <a:buFont typeface="Wingdings" pitchFamily="2" charset="2"/>
              <a:buChar char="ü"/>
            </a:pPr>
            <a:r>
              <a:rPr lang="ar-JO" sz="2400" i="0" u="none" strike="noStrike" dirty="0">
                <a:solidFill>
                  <a:srgbClr val="203E5F"/>
                </a:solidFill>
                <a:effectLst/>
              </a:rPr>
              <a:t>لأن الإعلام أصبح جزءاً أساسياً من السياسة الخارجية</a:t>
            </a:r>
          </a:p>
          <a:p>
            <a:pPr marL="342900" indent="-342900" algn="just" rtl="1">
              <a:lnSpc>
                <a:spcPct val="200000"/>
              </a:lnSpc>
              <a:buFont typeface="Wingdings" pitchFamily="2" charset="2"/>
              <a:buChar char="ü"/>
            </a:pPr>
            <a:r>
              <a:rPr lang="ar-JO" sz="2400" i="0" u="none" strike="noStrike" dirty="0">
                <a:solidFill>
                  <a:srgbClr val="0070C0"/>
                </a:solidFill>
                <a:effectLst/>
              </a:rPr>
              <a:t>لأن التكنولوجيا غيرت طريقة تواصل الدول مع الشعوب</a:t>
            </a:r>
          </a:p>
          <a:p>
            <a:pPr marL="342900" indent="-342900" algn="just" rtl="1">
              <a:lnSpc>
                <a:spcPct val="200000"/>
              </a:lnSpc>
              <a:buFont typeface="Wingdings" pitchFamily="2" charset="2"/>
              <a:buChar char="ü"/>
            </a:pPr>
            <a:r>
              <a:rPr lang="ar-JO" sz="2400" i="0" u="none" strike="noStrike" dirty="0">
                <a:solidFill>
                  <a:srgbClr val="203E5F"/>
                </a:solidFill>
                <a:effectLst/>
              </a:rPr>
              <a:t>لأن الدبلوماسية الرقمية باتت أداة للتأثير، سواء لتعزيز الصورة الإيجابية، أو لمواجهة التضليل الإعلامي.في العالم العربي، نرى وزارات خارجية وسفارات تستخدم تويتر وفيسبوك للتواصل المباشر مع المواطنين، وهذا يمثل تحولاً جذرياً في العلاقة بين الدولة والجمهور</a:t>
            </a:r>
            <a:endParaRPr lang="ar-JO" sz="2400" dirty="0">
              <a:solidFill>
                <a:srgbClr val="203E5F"/>
              </a:solidFill>
            </a:endParaRPr>
          </a:p>
          <a:p>
            <a:pPr algn="just" rtl="1">
              <a:lnSpc>
                <a:spcPct val="150000"/>
              </a:lnSpc>
            </a:pPr>
            <a:endParaRPr lang="ar-JO" sz="2400" i="0" u="none" strike="noStrike" dirty="0">
              <a:solidFill>
                <a:srgbClr val="203E5F"/>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6" name="Content Placeholder 5">
            <a:extLst>
              <a:ext uri="{FF2B5EF4-FFF2-40B4-BE49-F238E27FC236}">
                <a16:creationId xmlns:a16="http://schemas.microsoft.com/office/drawing/2014/main" id="{2529695E-38EE-D040-99AE-54134B1392A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0" y="1767110"/>
            <a:ext cx="5437632" cy="3810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985789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2327" y="-32269"/>
            <a:ext cx="7614945" cy="739754"/>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203E5F"/>
                </a:solidFill>
                <a:effectLst/>
              </a:rPr>
              <a:t>مفهوم الدبلوماسية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10" name="Content Placeholder 9">
            <a:extLst>
              <a:ext uri="{FF2B5EF4-FFF2-40B4-BE49-F238E27FC236}">
                <a16:creationId xmlns:a16="http://schemas.microsoft.com/office/drawing/2014/main" id="{4CA0DE2D-BBE3-ED47-8914-CA2B26610FC0}"/>
              </a:ext>
            </a:extLst>
          </p:cNvPr>
          <p:cNvSpPr>
            <a:spLocks noGrp="1"/>
          </p:cNvSpPr>
          <p:nvPr>
            <p:ph sz="half" idx="1"/>
          </p:nvPr>
        </p:nvSpPr>
        <p:spPr>
          <a:xfrm>
            <a:off x="5550794" y="1005888"/>
            <a:ext cx="6435490" cy="5777802"/>
          </a:xfrm>
        </p:spPr>
        <p:txBody>
          <a:bodyPr anchor="ctr">
            <a:normAutofit fontScale="92500"/>
          </a:bodyPr>
          <a:lstStyle/>
          <a:p>
            <a:pPr marL="0" indent="0" algn="just" rtl="1">
              <a:lnSpc>
                <a:spcPct val="150000"/>
              </a:lnSpc>
              <a:buNone/>
            </a:pPr>
            <a:r>
              <a:rPr lang="ar-JO" sz="2800" i="0" u="none" strike="noStrike" dirty="0">
                <a:solidFill>
                  <a:srgbClr val="203E5F"/>
                </a:solidFill>
                <a:effectLst/>
              </a:rPr>
              <a:t>"الدبلوماسية العامة هي النشاطات التي تقوم بها الدول للتواصل مع الشعوب مباشرة، وليس فقط مع الحكومات". </a:t>
            </a:r>
          </a:p>
          <a:p>
            <a:pPr marL="0" indent="0" algn="just" rtl="1">
              <a:lnSpc>
                <a:spcPct val="150000"/>
              </a:lnSpc>
              <a:buNone/>
            </a:pPr>
            <a:r>
              <a:rPr lang="ar-JO" sz="2800" i="0" u="none" strike="noStrike" dirty="0">
                <a:solidFill>
                  <a:srgbClr val="203E5F"/>
                </a:solidFill>
                <a:effectLst/>
              </a:rPr>
              <a:t>الهدف هو كسب التأييد، بناء صورة إيجابية، وتوضيح السياسات. </a:t>
            </a:r>
          </a:p>
          <a:p>
            <a:pPr marL="0" indent="0" algn="just" rtl="1">
              <a:lnSpc>
                <a:spcPct val="150000"/>
              </a:lnSpc>
              <a:buNone/>
            </a:pPr>
            <a:r>
              <a:rPr lang="ar-JO" sz="2800" b="1" i="0" u="sng" strike="noStrike" dirty="0">
                <a:solidFill>
                  <a:srgbClr val="C00000"/>
                </a:solidFill>
                <a:effectLst/>
              </a:rPr>
              <a:t>مثال: </a:t>
            </a:r>
            <a:r>
              <a:rPr lang="ar-JO" sz="2800" i="0" u="none" strike="noStrike" dirty="0">
                <a:solidFill>
                  <a:srgbClr val="203E5F"/>
                </a:solidFill>
                <a:effectLst/>
              </a:rPr>
              <a:t>تقرير اللجنة الاستشارية الأمريكية عام 1991 عرّفها </a:t>
            </a:r>
            <a:r>
              <a:rPr lang="ar-JO" sz="2800" i="0" u="sng" strike="noStrike" dirty="0">
                <a:solidFill>
                  <a:srgbClr val="C00000"/>
                </a:solidFill>
                <a:effectLst/>
              </a:rPr>
              <a:t>بأنها التبادل المفتوح والحر للأفكار والمعلومات</a:t>
            </a:r>
            <a:r>
              <a:rPr lang="ar-JO" sz="2800" i="0" u="none" strike="noStrike" dirty="0">
                <a:solidFill>
                  <a:srgbClr val="203E5F"/>
                </a:solidFill>
                <a:effectLst/>
              </a:rPr>
              <a:t>. في السياق العربي، نرى أن الدبلوماسية العامة تأخذ أشكالاً متعددة مثل </a:t>
            </a:r>
            <a:r>
              <a:rPr lang="ar-JO" sz="2800" i="0" u="sng" strike="noStrike" dirty="0">
                <a:solidFill>
                  <a:srgbClr val="C00000"/>
                </a:solidFill>
                <a:effectLst/>
              </a:rPr>
              <a:t>الحملات الثقافية، المعارض، والأنشطة الإعلامية.</a:t>
            </a:r>
            <a:endParaRPr lang="en-JO" u="sng" dirty="0">
              <a:solidFill>
                <a:srgbClr val="C00000"/>
              </a:solidFill>
            </a:endParaRPr>
          </a:p>
        </p:txBody>
      </p:sp>
      <p:pic>
        <p:nvPicPr>
          <p:cNvPr id="8" name="Picture 7">
            <a:extLst>
              <a:ext uri="{FF2B5EF4-FFF2-40B4-BE49-F238E27FC236}">
                <a16:creationId xmlns:a16="http://schemas.microsoft.com/office/drawing/2014/main" id="{FDF8ACB7-8608-0942-A722-0FF582F0B4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51750"/>
            <a:ext cx="5318975" cy="3657600"/>
          </a:xfrm>
          <a:prstGeom prst="rect">
            <a:avLst/>
          </a:prstGeom>
        </p:spPr>
      </p:pic>
    </p:spTree>
    <p:extLst>
      <p:ext uri="{BB962C8B-B14F-4D97-AF65-F5344CB8AC3E}">
        <p14:creationId xmlns:p14="http://schemas.microsoft.com/office/powerpoint/2010/main" val="46435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002060"/>
                </a:solidFill>
                <a:effectLst/>
              </a:rPr>
              <a:t>تعريف الدبلوماسية الرقمية</a:t>
            </a:r>
          </a:p>
        </p:txBody>
      </p:sp>
      <p:sp>
        <p:nvSpPr>
          <p:cNvPr id="48" name="TextBox 47"/>
          <p:cNvSpPr txBox="1"/>
          <p:nvPr/>
        </p:nvSpPr>
        <p:spPr>
          <a:xfrm>
            <a:off x="5132832" y="994636"/>
            <a:ext cx="7026161" cy="6117829"/>
          </a:xfrm>
          <a:prstGeom prst="rect">
            <a:avLst/>
          </a:prstGeom>
          <a:noFill/>
        </p:spPr>
        <p:txBody>
          <a:bodyPr wrap="square" rtlCol="0">
            <a:spAutoFit/>
          </a:bodyPr>
          <a:lstStyle/>
          <a:p>
            <a:pPr algn="just" rtl="1">
              <a:lnSpc>
                <a:spcPct val="150000"/>
              </a:lnSpc>
            </a:pPr>
            <a:r>
              <a:rPr lang="ar-JO" sz="2400" i="0" strike="noStrike" dirty="0">
                <a:solidFill>
                  <a:srgbClr val="002060"/>
                </a:solidFill>
                <a:effectLst/>
              </a:rPr>
              <a:t>الدبلوماسية الرقمية هي استخدام الإنترنت وتكنولوجيا المعلومات في ممارسة العلاقات الدولية. وتعريفها حسب مبادرة الدبلوماسية الافتراضية – معهد السلام الأمريكي، هي: </a:t>
            </a:r>
          </a:p>
          <a:p>
            <a:pPr algn="just" rtl="1">
              <a:lnSpc>
                <a:spcPct val="150000"/>
              </a:lnSpc>
            </a:pPr>
            <a:r>
              <a:rPr lang="ar-JO" sz="2400" i="0" strike="noStrike" dirty="0">
                <a:solidFill>
                  <a:srgbClr val="0070C0"/>
                </a:solidFill>
                <a:effectLst/>
              </a:rPr>
              <a:t>عملية صنع القرار والتنسيق والاتصال وإدارة النزاعات الدولية باستخدام تقنيات المعلومات والاتصالات. بمعنى آخر، هي امتداد للدبلوماسية التقليدية ولكن عبر أدوات رقمية مثل مواقع التواصل الاجتماعي، المواقع الرسمية متعددة اللغات، والمدونات. مثال عربي: وزارة الخارجية السعودية تستخدم منصة إكس كمنصة رئيسية لنشر بياناتها والتفاعل مع الجمهور.</a:t>
            </a:r>
            <a:endParaRPr lang="ar-JO" sz="2400" dirty="0">
              <a:solidFill>
                <a:srgbClr val="000000"/>
              </a:solidFill>
            </a:endParaRPr>
          </a:p>
          <a:p>
            <a:pPr algn="just" rtl="1">
              <a:lnSpc>
                <a:spcPct val="150000"/>
              </a:lnSpc>
            </a:pPr>
            <a:endParaRPr lang="ar-JO" sz="2400" i="0" strike="noStrike" dirty="0">
              <a:solidFill>
                <a:srgbClr val="000000"/>
              </a:solidFill>
              <a:effectLst/>
            </a:endParaRPr>
          </a:p>
          <a:p>
            <a:pPr algn="just" rtl="1">
              <a:lnSpc>
                <a:spcPct val="150000"/>
              </a:lnSpc>
            </a:pPr>
            <a:endParaRPr lang="ar-JO" sz="2400" i="0" strike="noStrike" dirty="0">
              <a:solidFill>
                <a:srgbClr val="0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13" name="Content Placeholder 12">
            <a:extLst>
              <a:ext uri="{FF2B5EF4-FFF2-40B4-BE49-F238E27FC236}">
                <a16:creationId xmlns:a16="http://schemas.microsoft.com/office/drawing/2014/main" id="{63D38447-020B-7944-8370-890A1B29A32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7130" y="1610314"/>
            <a:ext cx="4969873" cy="4253050"/>
          </a:xfrm>
        </p:spPr>
      </p:pic>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002060"/>
                </a:solidFill>
                <a:effectLst/>
              </a:rPr>
              <a:t>أشكال الدبلوماسية في العصر الرقمي </a:t>
            </a:r>
          </a:p>
        </p:txBody>
      </p:sp>
      <p:sp>
        <p:nvSpPr>
          <p:cNvPr id="48" name="TextBox 47"/>
          <p:cNvSpPr txBox="1"/>
          <p:nvPr/>
        </p:nvSpPr>
        <p:spPr>
          <a:xfrm>
            <a:off x="0" y="842785"/>
            <a:ext cx="8333968" cy="6579493"/>
          </a:xfrm>
          <a:prstGeom prst="rect">
            <a:avLst/>
          </a:prstGeom>
          <a:noFill/>
        </p:spPr>
        <p:txBody>
          <a:bodyPr wrap="square" rtlCol="0">
            <a:spAutoFit/>
          </a:bodyPr>
          <a:lstStyle/>
          <a:p>
            <a:pPr algn="just">
              <a:lnSpc>
                <a:spcPct val="150000"/>
              </a:lnSpc>
            </a:pPr>
            <a:r>
              <a:rPr lang="en-US" sz="2000" b="1" i="0" u="sng" strike="noStrike" dirty="0">
                <a:solidFill>
                  <a:srgbClr val="C00000"/>
                </a:solidFill>
                <a:effectLst/>
              </a:rPr>
              <a:t>E-Diplomacy: </a:t>
            </a:r>
            <a:r>
              <a:rPr lang="en-US" sz="2000" i="0" strike="noStrike" dirty="0">
                <a:solidFill>
                  <a:srgbClr val="0070C0"/>
                </a:solidFill>
                <a:effectLst/>
              </a:rPr>
              <a:t>This refers to the use of digital tools and platforms in diplomatic work. From social media engagement to virtual meetings, e-diplomacy is transforming how diplomatic services operate and communicate.</a:t>
            </a:r>
          </a:p>
          <a:p>
            <a:pPr algn="just">
              <a:lnSpc>
                <a:spcPct val="150000"/>
              </a:lnSpc>
            </a:pPr>
            <a:r>
              <a:rPr lang="en-US" sz="2000" b="1" i="0" u="sng" strike="noStrike" dirty="0">
                <a:solidFill>
                  <a:srgbClr val="C00000"/>
                </a:solidFill>
                <a:effectLst/>
              </a:rPr>
              <a:t>Cyber Diplomacy: </a:t>
            </a:r>
            <a:r>
              <a:rPr lang="en-US" sz="2000" i="0" strike="noStrike" dirty="0">
                <a:solidFill>
                  <a:srgbClr val="002060"/>
                </a:solidFill>
                <a:effectLst/>
              </a:rPr>
              <a:t>Focused primarily on issues of cybersecurity and cyberwarfare, this aspect of tech diplomacy deals with the critical task of maintaining stability and security in cyberspace.</a:t>
            </a:r>
          </a:p>
          <a:p>
            <a:pPr algn="just">
              <a:lnSpc>
                <a:spcPct val="150000"/>
              </a:lnSpc>
            </a:pPr>
            <a:r>
              <a:rPr lang="en-US" sz="2000" b="1" i="0" u="sng" strike="noStrike" dirty="0">
                <a:solidFill>
                  <a:srgbClr val="C00000"/>
                </a:solidFill>
                <a:effectLst/>
              </a:rPr>
              <a:t>Digital Diplomacy: </a:t>
            </a:r>
            <a:r>
              <a:rPr lang="en-US" sz="2000" i="0" strike="noStrike" dirty="0">
                <a:solidFill>
                  <a:srgbClr val="0070C0"/>
                </a:solidFill>
                <a:effectLst/>
              </a:rPr>
              <a:t>A broader concept that includes both the tools of e-diplomacy and the substantive issues related to the internet and digital technologies. This covers topics such as human rights online, privacy, disinformation, and content moderation.</a:t>
            </a:r>
          </a:p>
          <a:p>
            <a:pPr algn="just">
              <a:lnSpc>
                <a:spcPct val="150000"/>
              </a:lnSpc>
            </a:pPr>
            <a:r>
              <a:rPr lang="en-US" sz="2000" b="1" i="0" u="sng" strike="noStrike" dirty="0">
                <a:solidFill>
                  <a:srgbClr val="C00000"/>
                </a:solidFill>
                <a:effectLst/>
              </a:rPr>
              <a:t>Tech Diplomacy: </a:t>
            </a:r>
            <a:r>
              <a:rPr lang="en-US" sz="2000" i="0" strike="noStrike" dirty="0">
                <a:solidFill>
                  <a:schemeClr val="accent1">
                    <a:lumMod val="75000"/>
                  </a:schemeClr>
                </a:solidFill>
                <a:effectLst/>
              </a:rPr>
              <a:t>The most comprehensive term, tech diplomacy extends beyond digital issues to include emerging technologies like artificial intelligence, quantum computing, biotechnology, and more.</a:t>
            </a:r>
            <a:endParaRPr lang="ar-JO" sz="2000" i="0" strike="noStrike" dirty="0">
              <a:solidFill>
                <a:schemeClr val="accent1">
                  <a:lumMod val="75000"/>
                </a:schemeClr>
              </a:solidFill>
              <a:effectLst/>
            </a:endParaRPr>
          </a:p>
          <a:p>
            <a:pPr algn="just" rtl="1">
              <a:lnSpc>
                <a:spcPct val="150000"/>
              </a:lnSpc>
            </a:pPr>
            <a:endParaRPr lang="ar-JO" sz="2400" i="0" strike="noStrike" dirty="0">
              <a:solidFill>
                <a:srgbClr val="0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8" name="Content Placeholder 7">
            <a:extLst>
              <a:ext uri="{FF2B5EF4-FFF2-40B4-BE49-F238E27FC236}">
                <a16:creationId xmlns:a16="http://schemas.microsoft.com/office/drawing/2014/main" id="{C0CC2602-F5B1-E54C-8249-74BE24741DE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7195213" y="1951197"/>
            <a:ext cx="5940425" cy="3452170"/>
          </a:xfrm>
        </p:spPr>
      </p:pic>
    </p:spTree>
    <p:extLst>
      <p:ext uri="{BB962C8B-B14F-4D97-AF65-F5344CB8AC3E}">
        <p14:creationId xmlns:p14="http://schemas.microsoft.com/office/powerpoint/2010/main" val="360152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002060"/>
                </a:solidFill>
                <a:effectLst/>
              </a:rPr>
              <a:t>أشكال الدبلوماسية في العصر الرقمي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graphicFrame>
        <p:nvGraphicFramePr>
          <p:cNvPr id="2" name="Diagram 1">
            <a:extLst>
              <a:ext uri="{FF2B5EF4-FFF2-40B4-BE49-F238E27FC236}">
                <a16:creationId xmlns:a16="http://schemas.microsoft.com/office/drawing/2014/main" id="{E6C102C0-CD1A-904C-ADD3-BFFE66E83A0D}"/>
              </a:ext>
            </a:extLst>
          </p:cNvPr>
          <p:cNvGraphicFramePr/>
          <p:nvPr>
            <p:extLst>
              <p:ext uri="{D42A27DB-BD31-4B8C-83A1-F6EECF244321}">
                <p14:modId xmlns:p14="http://schemas.microsoft.com/office/powerpoint/2010/main" val="18891430"/>
              </p:ext>
            </p:extLst>
          </p:nvPr>
        </p:nvGraphicFramePr>
        <p:xfrm>
          <a:off x="1524000" y="1108936"/>
          <a:ext cx="993139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5980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8" name="Rectangle 3">
            <a:extLst>
              <a:ext uri="{FF2B5EF4-FFF2-40B4-BE49-F238E27FC236}">
                <a16:creationId xmlns:a16="http://schemas.microsoft.com/office/drawing/2014/main" id="{62D73816-170C-274D-A494-67F7ED1C2BC3}"/>
              </a:ext>
            </a:extLst>
          </p:cNvPr>
          <p:cNvSpPr>
            <a:spLocks noChangeArrowheads="1"/>
          </p:cNvSpPr>
          <p:nvPr/>
        </p:nvSpPr>
        <p:spPr bwMode="auto">
          <a:xfrm>
            <a:off x="3512149" y="-21151"/>
            <a:ext cx="575349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pPr>
            <a:r>
              <a:rPr lang="ar-JO" sz="3200" b="1" i="0" u="sng" strike="noStrike" dirty="0">
                <a:solidFill>
                  <a:schemeClr val="accent1">
                    <a:lumMod val="75000"/>
                  </a:schemeClr>
                </a:solidFill>
                <a:effectLst/>
              </a:rPr>
              <a:t>مقارنة بين الدبلوماسية التقليدية والرقمية</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sp>
        <p:nvSpPr>
          <p:cNvPr id="5" name="Content Placeholder 4">
            <a:extLst>
              <a:ext uri="{FF2B5EF4-FFF2-40B4-BE49-F238E27FC236}">
                <a16:creationId xmlns:a16="http://schemas.microsoft.com/office/drawing/2014/main" id="{B29900D3-47FA-4F4A-8C68-98B8CA4BBD00}"/>
              </a:ext>
            </a:extLst>
          </p:cNvPr>
          <p:cNvSpPr>
            <a:spLocks noGrp="1"/>
          </p:cNvSpPr>
          <p:nvPr>
            <p:ph sz="half" idx="2"/>
          </p:nvPr>
        </p:nvSpPr>
        <p:spPr>
          <a:xfrm>
            <a:off x="5318975" y="1086845"/>
            <a:ext cx="6713452" cy="5490935"/>
          </a:xfrm>
        </p:spPr>
        <p:txBody>
          <a:bodyPr>
            <a:normAutofit/>
          </a:bodyPr>
          <a:lstStyle/>
          <a:p>
            <a:pPr algn="just" rtl="1">
              <a:lnSpc>
                <a:spcPct val="150000"/>
              </a:lnSpc>
            </a:pPr>
            <a:r>
              <a:rPr lang="ar-JO" sz="2400" i="0" u="none" strike="noStrike" dirty="0">
                <a:solidFill>
                  <a:schemeClr val="accent1">
                    <a:lumMod val="75000"/>
                  </a:schemeClr>
                </a:solidFill>
                <a:effectLst/>
              </a:rPr>
              <a:t>التقليدية تعتمد على اللقاءات الرسمية بين الحكومات والنخب، بينما الرقمية تتوجه مباشرة إلى الشعوب عبر الإنترنت</a:t>
            </a:r>
          </a:p>
          <a:p>
            <a:pPr algn="just" rtl="1">
              <a:lnSpc>
                <a:spcPct val="150000"/>
              </a:lnSpc>
            </a:pPr>
            <a:r>
              <a:rPr lang="ar-JO" sz="2400" i="0" u="none" strike="noStrike" dirty="0">
                <a:solidFill>
                  <a:schemeClr val="accent1">
                    <a:lumMod val="75000"/>
                  </a:schemeClr>
                </a:solidFill>
                <a:effectLst/>
              </a:rPr>
              <a:t>التقليدية بطيئة نسبياً في نقل المعلومات، أما الرقمية فهي فورية وعابرة للحدود</a:t>
            </a:r>
          </a:p>
          <a:p>
            <a:pPr algn="just" rtl="1">
              <a:lnSpc>
                <a:spcPct val="150000"/>
              </a:lnSpc>
            </a:pPr>
            <a:r>
              <a:rPr lang="ar-JO" sz="2400" i="0" u="none" strike="noStrike" dirty="0">
                <a:solidFill>
                  <a:schemeClr val="accent1">
                    <a:lumMod val="75000"/>
                  </a:schemeClr>
                </a:solidFill>
                <a:effectLst/>
              </a:rPr>
              <a:t>التقليدية تفتقر إلى الشفافية، بينما الرقمية علنية وتفاعلية. هذا التحول يعكس كيف أصبحت التكنولوجيا جزءاً من السياسة الخارجية</a:t>
            </a:r>
            <a:endParaRPr lang="en-JO" sz="2400" dirty="0">
              <a:solidFill>
                <a:schemeClr val="accent1">
                  <a:lumMod val="75000"/>
                </a:schemeClr>
              </a:solidFill>
            </a:endParaRPr>
          </a:p>
        </p:txBody>
      </p:sp>
      <p:pic>
        <p:nvPicPr>
          <p:cNvPr id="3" name="Picture 2">
            <a:extLst>
              <a:ext uri="{FF2B5EF4-FFF2-40B4-BE49-F238E27FC236}">
                <a16:creationId xmlns:a16="http://schemas.microsoft.com/office/drawing/2014/main" id="{A17BF233-42DA-D44F-9850-406B402D34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86845"/>
            <a:ext cx="5151549" cy="2922610"/>
          </a:xfrm>
          <a:prstGeom prst="rect">
            <a:avLst/>
          </a:prstGeom>
        </p:spPr>
      </p:pic>
      <p:pic>
        <p:nvPicPr>
          <p:cNvPr id="6" name="Picture 5">
            <a:extLst>
              <a:ext uri="{FF2B5EF4-FFF2-40B4-BE49-F238E27FC236}">
                <a16:creationId xmlns:a16="http://schemas.microsoft.com/office/drawing/2014/main" id="{17EC2A60-8CA9-6F4A-B980-60D3E18EDF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009455"/>
            <a:ext cx="5151548" cy="2848545"/>
          </a:xfrm>
          <a:prstGeom prst="rect">
            <a:avLst/>
          </a:prstGeom>
        </p:spPr>
      </p:pic>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64727" y="86628"/>
            <a:ext cx="7614945" cy="739754"/>
          </a:xfrm>
          <a:prstGeom prst="rect">
            <a:avLst/>
          </a:prstGeom>
          <a:noFill/>
        </p:spPr>
        <p:txBody>
          <a:bodyPr wrap="square" rtlCol="0">
            <a:spAutoFit/>
          </a:bodyPr>
          <a:lstStyle/>
          <a:p>
            <a:pPr algn="ctr" rtl="1">
              <a:lnSpc>
                <a:spcPct val="150000"/>
              </a:lnSpc>
            </a:pPr>
            <a:r>
              <a:rPr lang="ar-JO" sz="3200" b="1" u="sng" dirty="0">
                <a:solidFill>
                  <a:srgbClr val="002060"/>
                </a:solidFill>
                <a:latin typeface="Arial" panose="020B0604020202020204" pitchFamily="34" charset="0"/>
                <a:cs typeface="Arial" panose="020B0604020202020204" pitchFamily="34" charset="0"/>
              </a:rPr>
              <a:t>سمات وأهداف الدبلوماسية الرقمية</a:t>
            </a:r>
          </a:p>
        </p:txBody>
      </p:sp>
      <p:sp>
        <p:nvSpPr>
          <p:cNvPr id="48" name="TextBox 47"/>
          <p:cNvSpPr txBox="1"/>
          <p:nvPr/>
        </p:nvSpPr>
        <p:spPr>
          <a:xfrm>
            <a:off x="6782201" y="1164502"/>
            <a:ext cx="5152013" cy="3901837"/>
          </a:xfrm>
          <a:prstGeom prst="rect">
            <a:avLst/>
          </a:prstGeom>
          <a:noFill/>
        </p:spPr>
        <p:txBody>
          <a:bodyPr wrap="square" rtlCol="0">
            <a:spAutoFit/>
          </a:bodyPr>
          <a:lstStyle/>
          <a:p>
            <a:pPr algn="just" rtl="1">
              <a:lnSpc>
                <a:spcPct val="150000"/>
              </a:lnSpc>
            </a:pPr>
            <a:r>
              <a:rPr lang="ar-JO" sz="2400" b="1" u="sng" dirty="0">
                <a:solidFill>
                  <a:srgbClr val="002060"/>
                </a:solidFill>
                <a:latin typeface="Arial" panose="020B0604020202020204" pitchFamily="34" charset="0"/>
                <a:cs typeface="Arial" panose="020B0604020202020204" pitchFamily="34" charset="0"/>
              </a:rPr>
              <a:t>من أبرز سمات الدبلوماسية الرقمية:</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الشفافية: المعلومات متاحة للجميع</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التفاعلية: الجمهور يشارك بالرأي والتعليق</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تجاوز الحدود: لا قيود جغرافية أو زمنية</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الافتراضية: محاكاة الواقع عبر منصات رقمية هذه السمات تجعلها أكثر قرباً من الناس وأكثر تأثيراً في تشكيل الرأي العام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8" name="Text Placeholder 7">
            <a:extLst>
              <a:ext uri="{FF2B5EF4-FFF2-40B4-BE49-F238E27FC236}">
                <a16:creationId xmlns:a16="http://schemas.microsoft.com/office/drawing/2014/main" id="{EAB5FC90-67A4-9444-B662-1F5F0B895B65}"/>
              </a:ext>
            </a:extLst>
          </p:cNvPr>
          <p:cNvSpPr>
            <a:spLocks noGrp="1"/>
          </p:cNvSpPr>
          <p:nvPr>
            <p:ph type="body" idx="1"/>
          </p:nvPr>
        </p:nvSpPr>
        <p:spPr>
          <a:xfrm>
            <a:off x="376147" y="881334"/>
            <a:ext cx="5157787" cy="823912"/>
          </a:xfrm>
        </p:spPr>
        <p:txBody>
          <a:bodyPr/>
          <a:lstStyle/>
          <a:p>
            <a:pPr marL="0" indent="0" algn="r" defTabSz="914400" rtl="1" eaLnBrk="1" latinLnBrk="0" hangingPunct="1">
              <a:lnSpc>
                <a:spcPct val="90000"/>
              </a:lnSpc>
              <a:spcBef>
                <a:spcPts val="1000"/>
              </a:spcBef>
              <a:buFont typeface="Arial" panose="020B0604020202020204" pitchFamily="34" charset="0"/>
              <a:buNone/>
            </a:pPr>
            <a:r>
              <a:rPr lang="ar-SA" u="sng" dirty="0">
                <a:solidFill>
                  <a:schemeClr val="accent1">
                    <a:lumMod val="75000"/>
                  </a:schemeClr>
                </a:solidFill>
              </a:rPr>
              <a:t>أهداف الدبلوماسية الرقمية: </a:t>
            </a:r>
            <a:endParaRPr lang="en-JO" u="sng" dirty="0">
              <a:solidFill>
                <a:schemeClr val="accent1">
                  <a:lumMod val="75000"/>
                </a:schemeClr>
              </a:solidFill>
            </a:endParaRPr>
          </a:p>
        </p:txBody>
      </p:sp>
      <p:sp>
        <p:nvSpPr>
          <p:cNvPr id="10" name="Content Placeholder 9">
            <a:extLst>
              <a:ext uri="{FF2B5EF4-FFF2-40B4-BE49-F238E27FC236}">
                <a16:creationId xmlns:a16="http://schemas.microsoft.com/office/drawing/2014/main" id="{0BA41E71-4BEC-CE4C-A854-56EE3299E675}"/>
              </a:ext>
            </a:extLst>
          </p:cNvPr>
          <p:cNvSpPr>
            <a:spLocks noGrp="1"/>
          </p:cNvSpPr>
          <p:nvPr>
            <p:ph sz="half" idx="2"/>
          </p:nvPr>
        </p:nvSpPr>
        <p:spPr>
          <a:xfrm>
            <a:off x="376148" y="1849415"/>
            <a:ext cx="5157787" cy="4293807"/>
          </a:xfrm>
        </p:spPr>
        <p:txBody>
          <a:bodyPr>
            <a:normAutofit fontScale="47500" lnSpcReduction="20000"/>
          </a:bodyPr>
          <a:lstStyle/>
          <a:p>
            <a:pPr algn="r" defTabSz="914400" rtl="1" eaLnBrk="1" latinLnBrk="0" hangingPunct="1">
              <a:lnSpc>
                <a:spcPct val="160000"/>
              </a:lnSpc>
              <a:spcBef>
                <a:spcPts val="1000"/>
              </a:spcBef>
              <a:buFont typeface="Wingdings" pitchFamily="2" charset="2"/>
              <a:buChar char="v"/>
            </a:pPr>
            <a:r>
              <a:rPr lang="ar-JO" sz="5000" dirty="0">
                <a:solidFill>
                  <a:schemeClr val="accent1">
                    <a:lumMod val="75000"/>
                  </a:schemeClr>
                </a:solidFill>
              </a:rPr>
              <a:t>إدارة المعرفة والمعلومات الحكومية</a:t>
            </a:r>
          </a:p>
          <a:p>
            <a:pPr algn="r" defTabSz="914400" rtl="1" eaLnBrk="1" latinLnBrk="0" hangingPunct="1">
              <a:lnSpc>
                <a:spcPct val="160000"/>
              </a:lnSpc>
              <a:spcBef>
                <a:spcPts val="1000"/>
              </a:spcBef>
              <a:buFont typeface="Wingdings" pitchFamily="2" charset="2"/>
              <a:buChar char="v"/>
            </a:pPr>
            <a:r>
              <a:rPr lang="ar-JO" sz="5000" dirty="0">
                <a:solidFill>
                  <a:schemeClr val="accent1">
                    <a:lumMod val="75000"/>
                  </a:schemeClr>
                </a:solidFill>
              </a:rPr>
              <a:t>تعزيز الدبلوماسية العامة عبر الإنترنت</a:t>
            </a:r>
          </a:p>
          <a:p>
            <a:pPr algn="r" defTabSz="914400" rtl="1" eaLnBrk="1" latinLnBrk="0" hangingPunct="1">
              <a:lnSpc>
                <a:spcPct val="160000"/>
              </a:lnSpc>
              <a:spcBef>
                <a:spcPts val="1000"/>
              </a:spcBef>
              <a:buFont typeface="Wingdings" pitchFamily="2" charset="2"/>
              <a:buChar char="v"/>
            </a:pPr>
            <a:r>
              <a:rPr lang="ar-JO" sz="5000" dirty="0">
                <a:solidFill>
                  <a:schemeClr val="accent1">
                    <a:lumMod val="75000"/>
                  </a:schemeClr>
                </a:solidFill>
              </a:rPr>
              <a:t>الاستجابة للأزمات القنصلية بسرعة</a:t>
            </a:r>
          </a:p>
          <a:p>
            <a:pPr algn="r" defTabSz="914400" rtl="1" eaLnBrk="1" latinLnBrk="0" hangingPunct="1">
              <a:lnSpc>
                <a:spcPct val="160000"/>
              </a:lnSpc>
              <a:spcBef>
                <a:spcPts val="1000"/>
              </a:spcBef>
              <a:buFont typeface="Wingdings" pitchFamily="2" charset="2"/>
              <a:buChar char="v"/>
            </a:pPr>
            <a:r>
              <a:rPr lang="ar-JO" sz="5000" dirty="0">
                <a:solidFill>
                  <a:schemeClr val="accent1">
                    <a:lumMod val="75000"/>
                  </a:schemeClr>
                </a:solidFill>
              </a:rPr>
              <a:t>تخطيط السياسات الدولية بشكل أكثر فعالية. مثال: وزارة الخارجية الإماراتية تستخدم إنستغرام لنشر مبادراتها الثقافية وتعزيز صورتها الدولية</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125315"/>
            <a:ext cx="7614945" cy="776687"/>
          </a:xfrm>
          <a:prstGeom prst="rect">
            <a:avLst/>
          </a:prstGeom>
          <a:noFill/>
        </p:spPr>
        <p:txBody>
          <a:bodyPr wrap="square" rtlCol="0">
            <a:spAutoFit/>
          </a:bodyPr>
          <a:lstStyle/>
          <a:p>
            <a:pPr marL="0" indent="0" algn="ctr" rtl="1">
              <a:lnSpc>
                <a:spcPct val="160000"/>
              </a:lnSpc>
              <a:buNone/>
            </a:pPr>
            <a:r>
              <a:rPr lang="ar-JO" sz="3200" b="1" u="sng" dirty="0">
                <a:solidFill>
                  <a:schemeClr val="accent1">
                    <a:lumMod val="75000"/>
                  </a:schemeClr>
                </a:solidFill>
              </a:rPr>
              <a:t>نجاح الدبلوماسية الرقمية ودور المواطن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Text Placeholder 3">
            <a:extLst>
              <a:ext uri="{FF2B5EF4-FFF2-40B4-BE49-F238E27FC236}">
                <a16:creationId xmlns:a16="http://schemas.microsoft.com/office/drawing/2014/main" id="{FE3DB7BE-6935-2E47-8E46-32508DE1454A}"/>
              </a:ext>
            </a:extLst>
          </p:cNvPr>
          <p:cNvSpPr>
            <a:spLocks noGrp="1"/>
          </p:cNvSpPr>
          <p:nvPr>
            <p:ph type="body" idx="1"/>
          </p:nvPr>
        </p:nvSpPr>
        <p:spPr>
          <a:xfrm>
            <a:off x="206730" y="994636"/>
            <a:ext cx="5573891" cy="823912"/>
          </a:xfrm>
        </p:spPr>
        <p:txBody>
          <a:bodyPr/>
          <a:lstStyle/>
          <a:p>
            <a:pPr algn="r" rtl="1"/>
            <a:r>
              <a:rPr lang="ar-JO" sz="2400" i="0" u="sng" strike="noStrike" dirty="0">
                <a:solidFill>
                  <a:schemeClr val="accent1">
                    <a:lumMod val="75000"/>
                  </a:schemeClr>
                </a:solidFill>
                <a:effectLst/>
              </a:rPr>
              <a:t>المواطن أصبح فاعلاً أساسياً في الدبلوماسية الرقمية:</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2"/>
          </p:nvPr>
        </p:nvSpPr>
        <p:spPr>
          <a:xfrm>
            <a:off x="414783" y="1586706"/>
            <a:ext cx="5365838" cy="4698184"/>
          </a:xfrm>
        </p:spPr>
        <p:txBody>
          <a:bodyPr>
            <a:normAutofit fontScale="25000" lnSpcReduction="20000"/>
          </a:bodyPr>
          <a:lstStyle/>
          <a:p>
            <a:pPr algn="just" rtl="1">
              <a:lnSpc>
                <a:spcPct val="150000"/>
              </a:lnSpc>
            </a:pPr>
            <a:r>
              <a:rPr lang="ar-JO" sz="9600" b="0" i="0" u="none" strike="noStrike" dirty="0">
                <a:solidFill>
                  <a:schemeClr val="accent1">
                    <a:lumMod val="75000"/>
                  </a:schemeClr>
                </a:solidFill>
                <a:effectLst/>
              </a:rPr>
              <a:t>مفهوم </a:t>
            </a:r>
            <a:r>
              <a:rPr lang="en-US" sz="9600" b="0" i="0" u="none" strike="noStrike" dirty="0">
                <a:solidFill>
                  <a:schemeClr val="accent1">
                    <a:lumMod val="75000"/>
                  </a:schemeClr>
                </a:solidFill>
                <a:effectLst/>
              </a:rPr>
              <a:t>Citizen Diplomacy </a:t>
            </a:r>
            <a:r>
              <a:rPr lang="ar-JO" sz="9600" b="0" i="0" u="none" strike="noStrike" dirty="0">
                <a:solidFill>
                  <a:schemeClr val="accent1">
                    <a:lumMod val="75000"/>
                  </a:schemeClr>
                </a:solidFill>
                <a:effectLst/>
              </a:rPr>
              <a:t>يبرز دور الأفراد في بناء العلاقات الدولية</a:t>
            </a:r>
          </a:p>
          <a:p>
            <a:pPr algn="just" rtl="1">
              <a:lnSpc>
                <a:spcPct val="150000"/>
              </a:lnSpc>
            </a:pPr>
            <a:r>
              <a:rPr lang="ar-JO" sz="9600" b="0" i="0" u="none" strike="noStrike" dirty="0">
                <a:solidFill>
                  <a:schemeClr val="accent1">
                    <a:lumMod val="75000"/>
                  </a:schemeClr>
                </a:solidFill>
                <a:effectLst/>
              </a:rPr>
              <a:t>المبادرات الفردية مثل الحملات الثقافية أو التفاعلات عبر تويتر وفيسبوك تساهم في تشكيل صورة الدولة</a:t>
            </a:r>
          </a:p>
          <a:p>
            <a:pPr algn="just" rtl="1">
              <a:lnSpc>
                <a:spcPct val="150000"/>
              </a:lnSpc>
            </a:pPr>
            <a:r>
              <a:rPr lang="ar-JO" sz="9600" b="0" i="0" u="none" strike="noStrike" dirty="0">
                <a:solidFill>
                  <a:schemeClr val="accent1">
                    <a:lumMod val="75000"/>
                  </a:schemeClr>
                </a:solidFill>
                <a:effectLst/>
              </a:rPr>
              <a:t>مثال: مبادرات شبابية في الأردن ولبنان استخدمت وسائل التواصل لنشر قيم الحوار والتعاون، هذا الدور يعكس أن الدبلوماسية لم تعد حكراً على الحكومات فقط</a:t>
            </a:r>
          </a:p>
          <a:p>
            <a:pPr algn="l"/>
            <a:endParaRPr lang="ar-JO" b="0" i="0" u="none" strike="noStrike" dirty="0">
              <a:solidFill>
                <a:srgbClr val="000000"/>
              </a:solidFill>
              <a:effectLst/>
            </a:endParaRPr>
          </a:p>
          <a:p>
            <a:pPr marL="0" indent="0" algn="just" rtl="1">
              <a:lnSpc>
                <a:spcPct val="160000"/>
              </a:lnSpc>
              <a:buNone/>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sp>
        <p:nvSpPr>
          <p:cNvPr id="5" name="Text Placeholder 4">
            <a:extLst>
              <a:ext uri="{FF2B5EF4-FFF2-40B4-BE49-F238E27FC236}">
                <a16:creationId xmlns:a16="http://schemas.microsoft.com/office/drawing/2014/main" id="{017836D4-D690-EF4D-A304-AA1C8E28F46C}"/>
              </a:ext>
            </a:extLst>
          </p:cNvPr>
          <p:cNvSpPr>
            <a:spLocks noGrp="1"/>
          </p:cNvSpPr>
          <p:nvPr>
            <p:ph type="body" sz="quarter" idx="3"/>
          </p:nvPr>
        </p:nvSpPr>
        <p:spPr>
          <a:xfrm>
            <a:off x="6829023" y="994636"/>
            <a:ext cx="5183188" cy="823912"/>
          </a:xfrm>
        </p:spPr>
        <p:txBody>
          <a:bodyPr/>
          <a:lstStyle/>
          <a:p>
            <a:pPr algn="r" rtl="1"/>
            <a:r>
              <a:rPr lang="ar-JO" sz="2400" u="sng" dirty="0">
                <a:solidFill>
                  <a:schemeClr val="accent1">
                    <a:lumMod val="75000"/>
                  </a:schemeClr>
                </a:solidFill>
              </a:rPr>
              <a:t>نجاح الدبلوماسية الرقمية يتأثر بعدة عوامل:</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
        <p:nvSpPr>
          <p:cNvPr id="6" name="Content Placeholder 5">
            <a:extLst>
              <a:ext uri="{FF2B5EF4-FFF2-40B4-BE49-F238E27FC236}">
                <a16:creationId xmlns:a16="http://schemas.microsoft.com/office/drawing/2014/main" id="{9E5CD0C1-15AA-CB4B-87FF-3D4FDAC59094}"/>
              </a:ext>
            </a:extLst>
          </p:cNvPr>
          <p:cNvSpPr>
            <a:spLocks noGrp="1"/>
          </p:cNvSpPr>
          <p:nvPr>
            <p:ph sz="quarter" idx="4"/>
          </p:nvPr>
        </p:nvSpPr>
        <p:spPr>
          <a:xfrm>
            <a:off x="6829023" y="1432110"/>
            <a:ext cx="5183188" cy="4476464"/>
          </a:xfrm>
        </p:spPr>
        <p:txBody>
          <a:bodyPr>
            <a:noAutofit/>
          </a:bodyPr>
          <a:lstStyle/>
          <a:p>
            <a:pPr algn="just" rtl="1">
              <a:lnSpc>
                <a:spcPct val="170000"/>
              </a:lnSpc>
            </a:pPr>
            <a:r>
              <a:rPr lang="ar-JO" sz="2400" dirty="0">
                <a:solidFill>
                  <a:schemeClr val="accent5">
                    <a:lumMod val="75000"/>
                  </a:schemeClr>
                </a:solidFill>
              </a:rPr>
              <a:t>العلاقة بين المواطنين ووسائل الإعلام</a:t>
            </a:r>
          </a:p>
          <a:p>
            <a:pPr algn="just" rtl="1">
              <a:lnSpc>
                <a:spcPct val="170000"/>
              </a:lnSpc>
            </a:pPr>
            <a:r>
              <a:rPr lang="ar-JO" sz="2400" dirty="0">
                <a:solidFill>
                  <a:schemeClr val="accent5">
                    <a:lumMod val="75000"/>
                  </a:schemeClr>
                </a:solidFill>
              </a:rPr>
              <a:t>قدرة الحكومات على إدارة المعلومات</a:t>
            </a:r>
          </a:p>
          <a:p>
            <a:pPr algn="just" rtl="1">
              <a:lnSpc>
                <a:spcPct val="170000"/>
              </a:lnSpc>
            </a:pPr>
            <a:r>
              <a:rPr lang="ar-JO" sz="2400" dirty="0">
                <a:solidFill>
                  <a:schemeClr val="accent5">
                    <a:lumMod val="75000"/>
                  </a:schemeClr>
                </a:solidFill>
              </a:rPr>
              <a:t>مستوى الثقة بين الدولة والجمهور</a:t>
            </a:r>
          </a:p>
          <a:p>
            <a:pPr algn="just" rtl="1">
              <a:lnSpc>
                <a:spcPct val="170000"/>
              </a:lnSpc>
            </a:pPr>
            <a:r>
              <a:rPr lang="ar-JO" sz="2400" dirty="0">
                <a:solidFill>
                  <a:schemeClr val="accent5">
                    <a:lumMod val="75000"/>
                  </a:schemeClr>
                </a:solidFill>
              </a:rPr>
              <a:t>البنية التحتية الرقمية المتاحة. في العالم العربي، ضعف البنية الرقمية في بعض الدول يمثل تحدياً أمام ممارسة دبلوماسية فعالة</a:t>
            </a:r>
            <a:endParaRPr lang="en-JO" sz="2400" dirty="0">
              <a:solidFill>
                <a:schemeClr val="accent5">
                  <a:lumMod val="75000"/>
                </a:schemeClr>
              </a:solidFill>
            </a:endParaRPr>
          </a:p>
        </p:txBody>
      </p:sp>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62150" y="-26996"/>
            <a:ext cx="7614945" cy="584775"/>
          </a:xfrm>
          <a:prstGeom prst="rect">
            <a:avLst/>
          </a:prstGeom>
          <a:noFill/>
        </p:spPr>
        <p:txBody>
          <a:bodyPr wrap="square" rtlCol="0">
            <a:spAutoFit/>
          </a:bodyPr>
          <a:lstStyle/>
          <a:p>
            <a:pPr algn="ctr"/>
            <a:r>
              <a:rPr lang="ar-JO" sz="3200" b="1" i="0" u="sng" strike="noStrike" dirty="0">
                <a:solidFill>
                  <a:srgbClr val="002060"/>
                </a:solidFill>
                <a:effectLst/>
              </a:rPr>
              <a:t>المسؤوليات الدبلوماسية رقمياً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486400" y="1049347"/>
            <a:ext cx="6705600" cy="5660546"/>
          </a:xfrm>
        </p:spPr>
        <p:txBody>
          <a:bodyPr anchor="ctr">
            <a:normAutofit lnSpcReduction="10000"/>
          </a:bodyPr>
          <a:lstStyle/>
          <a:p>
            <a:pPr marL="0" indent="0" algn="r" rtl="1">
              <a:lnSpc>
                <a:spcPct val="150000"/>
              </a:lnSpc>
              <a:buNone/>
            </a:pPr>
            <a:r>
              <a:rPr lang="ar-JO" sz="2400" b="1" i="0" u="sng" strike="noStrike" dirty="0">
                <a:solidFill>
                  <a:schemeClr val="accent5">
                    <a:lumMod val="75000"/>
                  </a:schemeClr>
                </a:solidFill>
                <a:effectLst/>
              </a:rPr>
              <a:t>من يدير الدبلوماسية الرقمية؟</a:t>
            </a:r>
          </a:p>
          <a:p>
            <a:pPr algn="r" rtl="1">
              <a:lnSpc>
                <a:spcPct val="150000"/>
              </a:lnSpc>
              <a:buFont typeface="Arial" panose="020B0604020202020204" pitchFamily="34" charset="0"/>
              <a:buChar char="•"/>
            </a:pPr>
            <a:r>
              <a:rPr lang="ar-JO" sz="2400" b="0" i="0" u="none" strike="noStrike" dirty="0">
                <a:solidFill>
                  <a:srgbClr val="000000"/>
                </a:solidFill>
                <a:effectLst/>
              </a:rPr>
              <a:t>وزارات الخارجية التي تضع الاستراتيجيات وتحدد الرسائل</a:t>
            </a:r>
          </a:p>
          <a:p>
            <a:pPr algn="r" rtl="1">
              <a:lnSpc>
                <a:spcPct val="150000"/>
              </a:lnSpc>
              <a:buFont typeface="Arial" panose="020B0604020202020204" pitchFamily="34" charset="0"/>
              <a:buChar char="•"/>
            </a:pPr>
            <a:r>
              <a:rPr lang="ar-JO" sz="2400" b="0" i="0" u="none" strike="noStrike" dirty="0">
                <a:solidFill>
                  <a:srgbClr val="000000"/>
                </a:solidFill>
                <a:effectLst/>
              </a:rPr>
              <a:t>السفارات التي تنفذ هذه الاستراتيجيات عبر منصات التواصل</a:t>
            </a:r>
          </a:p>
          <a:p>
            <a:pPr algn="r" rtl="1">
              <a:lnSpc>
                <a:spcPct val="150000"/>
              </a:lnSpc>
              <a:buFont typeface="Arial" panose="020B0604020202020204" pitchFamily="34" charset="0"/>
              <a:buChar char="•"/>
            </a:pPr>
            <a:r>
              <a:rPr lang="ar-JO" sz="2400" b="0" i="0" u="none" strike="noStrike" dirty="0">
                <a:solidFill>
                  <a:srgbClr val="000000"/>
                </a:solidFill>
                <a:effectLst/>
              </a:rPr>
              <a:t>فرق الإعلام الرقمي المتخصصة في إدارة الحسابات الرسمية</a:t>
            </a:r>
          </a:p>
          <a:p>
            <a:pPr algn="r" rtl="1">
              <a:lnSpc>
                <a:spcPct val="150000"/>
              </a:lnSpc>
              <a:buFont typeface="Arial" panose="020B0604020202020204" pitchFamily="34" charset="0"/>
              <a:buChar char="•"/>
            </a:pPr>
            <a:r>
              <a:rPr lang="ar-JO" sz="2400" b="0" i="0" u="none" strike="noStrike" dirty="0">
                <a:solidFill>
                  <a:srgbClr val="000000"/>
                </a:solidFill>
                <a:effectLst/>
              </a:rPr>
              <a:t>الدبلوماسيون الشباب الذين يمتلكون خبرة في التكنولوجيا ويقودون التفاعل المباشر مع الجمهور. هذا التوزيع يعكس أن الدبلوماسية الرقمية أصبحت وظيفة مؤسسية وليست مجرد نشاط فردي</a:t>
            </a:r>
          </a:p>
          <a:p>
            <a:pPr marL="0" indent="0" algn="r" rtl="1">
              <a:lnSpc>
                <a:spcPct val="150000"/>
              </a:lnSpc>
              <a:buNone/>
            </a:pPr>
            <a:br>
              <a:rPr lang="ar-JO" sz="2400" u="sng" dirty="0">
                <a:solidFill>
                  <a:srgbClr val="C00000"/>
                </a:solidFill>
              </a:rPr>
            </a:br>
            <a:endParaRPr lang="ar-JO" sz="24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8B69BCED-3D50-954B-9533-87E683CAF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49347"/>
            <a:ext cx="5486400" cy="5858814"/>
          </a:xfrm>
          <a:prstGeom prst="rect">
            <a:avLst/>
          </a:prstGeom>
        </p:spPr>
      </p:pic>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67047" y="-24096"/>
            <a:ext cx="7057906"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u="sng" dirty="0">
                <a:solidFill>
                  <a:schemeClr val="accent1"/>
                </a:solidFill>
              </a:rPr>
              <a:t>أدوات الدبلوماسية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15" name="Content Placeholder 14">
            <a:extLst>
              <a:ext uri="{FF2B5EF4-FFF2-40B4-BE49-F238E27FC236}">
                <a16:creationId xmlns:a16="http://schemas.microsoft.com/office/drawing/2014/main" id="{33A03B8D-22CE-5441-846D-D6AD115419ED}"/>
              </a:ext>
            </a:extLst>
          </p:cNvPr>
          <p:cNvSpPr>
            <a:spLocks noGrp="1"/>
          </p:cNvSpPr>
          <p:nvPr>
            <p:ph sz="half" idx="1"/>
          </p:nvPr>
        </p:nvSpPr>
        <p:spPr>
          <a:xfrm>
            <a:off x="168498" y="756677"/>
            <a:ext cx="5584065" cy="5682759"/>
          </a:xfrm>
        </p:spPr>
        <p:txBody>
          <a:bodyPr>
            <a:normAutofit fontScale="77500" lnSpcReduction="20000"/>
          </a:bodyPr>
          <a:lstStyle/>
          <a:p>
            <a:pPr marL="0" indent="0" algn="r" rtl="1">
              <a:lnSpc>
                <a:spcPct val="150000"/>
              </a:lnSpc>
              <a:buNone/>
            </a:pPr>
            <a:r>
              <a:rPr lang="ar-JO" sz="2800" b="1" u="sng" dirty="0">
                <a:solidFill>
                  <a:srgbClr val="0070C0"/>
                </a:solidFill>
              </a:rPr>
              <a:t>منصات التواصل الاجتماعي هي القلب النابض للدبلوماسية الرقمية:</a:t>
            </a:r>
          </a:p>
          <a:p>
            <a:pPr algn="just" rtl="1">
              <a:lnSpc>
                <a:spcPct val="170000"/>
              </a:lnSpc>
              <a:buFont typeface="Wingdings" pitchFamily="2" charset="2"/>
              <a:buChar char="ü"/>
            </a:pPr>
            <a:r>
              <a:rPr lang="ar-JO" sz="3100" dirty="0">
                <a:solidFill>
                  <a:srgbClr val="002060"/>
                </a:solidFill>
              </a:rPr>
              <a:t>تُستخدم لنشر الأخبار والسياسات بشكل فوري</a:t>
            </a:r>
          </a:p>
          <a:p>
            <a:pPr algn="just" rtl="1">
              <a:lnSpc>
                <a:spcPct val="170000"/>
              </a:lnSpc>
              <a:buFont typeface="Wingdings" pitchFamily="2" charset="2"/>
              <a:buChar char="ü"/>
            </a:pPr>
            <a:r>
              <a:rPr lang="ar-JO" sz="3100" dirty="0">
                <a:solidFill>
                  <a:srgbClr val="002060"/>
                </a:solidFill>
              </a:rPr>
              <a:t>تتيح التفاعل المباشر مع الجمهور عبر التعليقات والرسائل</a:t>
            </a:r>
          </a:p>
          <a:p>
            <a:pPr algn="just" rtl="1">
              <a:lnSpc>
                <a:spcPct val="170000"/>
              </a:lnSpc>
              <a:buFont typeface="Wingdings" pitchFamily="2" charset="2"/>
              <a:buChar char="ü"/>
            </a:pPr>
            <a:r>
              <a:rPr lang="ar-JO" sz="3100" dirty="0">
                <a:solidFill>
                  <a:srgbClr val="002060"/>
                </a:solidFill>
              </a:rPr>
              <a:t>تساعد في مواجهة الشائعات عبر الرد السريع. مثال: وزارة الخارجية السعودية تعتمد تويتر كمنصة رئيسية لنشر بياناتها الرسمية والتفاعل مع المواطنين</a:t>
            </a:r>
          </a:p>
          <a:p>
            <a:pPr marL="0" indent="0" algn="r" defTabSz="914400" rtl="1" eaLnBrk="1" latinLnBrk="0" hangingPunct="1">
              <a:lnSpc>
                <a:spcPct val="90000"/>
              </a:lnSpc>
              <a:spcBef>
                <a:spcPts val="1000"/>
              </a:spcBef>
              <a:buNone/>
            </a:pPr>
            <a:endParaRPr lang="en-JO" dirty="0"/>
          </a:p>
        </p:txBody>
      </p:sp>
      <p:sp>
        <p:nvSpPr>
          <p:cNvPr id="4" name="Content Placeholder 3">
            <a:extLst>
              <a:ext uri="{FF2B5EF4-FFF2-40B4-BE49-F238E27FC236}">
                <a16:creationId xmlns:a16="http://schemas.microsoft.com/office/drawing/2014/main" id="{F7DCCD75-D9FB-D14E-9621-E432429C9AE8}"/>
              </a:ext>
            </a:extLst>
          </p:cNvPr>
          <p:cNvSpPr>
            <a:spLocks noGrp="1"/>
          </p:cNvSpPr>
          <p:nvPr>
            <p:ph sz="half" idx="2"/>
          </p:nvPr>
        </p:nvSpPr>
        <p:spPr>
          <a:xfrm>
            <a:off x="6439437" y="756677"/>
            <a:ext cx="5584065" cy="5682759"/>
          </a:xfrm>
        </p:spPr>
        <p:txBody>
          <a:bodyPr>
            <a:normAutofit fontScale="77500" lnSpcReduction="20000"/>
          </a:bodyPr>
          <a:lstStyle/>
          <a:p>
            <a:pPr marL="0" indent="0" algn="just" defTabSz="914400" rtl="1" eaLnBrk="1" latinLnBrk="0" hangingPunct="1">
              <a:lnSpc>
                <a:spcPct val="150000"/>
              </a:lnSpc>
              <a:spcBef>
                <a:spcPts val="1000"/>
              </a:spcBef>
              <a:buNone/>
            </a:pPr>
            <a:r>
              <a:rPr lang="ar-JO" b="1" u="sng" dirty="0">
                <a:solidFill>
                  <a:srgbClr val="002060"/>
                </a:solidFill>
              </a:rPr>
              <a:t>أهم الأدوات التي تستخدمها الدول في الدبلوماسية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3100" dirty="0">
                <a:solidFill>
                  <a:schemeClr val="accent5">
                    <a:lumMod val="75000"/>
                  </a:schemeClr>
                </a:solidFill>
              </a:rPr>
              <a:t>مواقع التواصل الاجتماعي مثل فيسبوك، إكس، إنستغرام، ويوتيوب</a:t>
            </a:r>
          </a:p>
          <a:p>
            <a:pPr marL="228600" indent="-228600" algn="just" defTabSz="914400" rtl="1" eaLnBrk="1" latinLnBrk="0" hangingPunct="1">
              <a:lnSpc>
                <a:spcPct val="150000"/>
              </a:lnSpc>
              <a:spcBef>
                <a:spcPts val="1000"/>
              </a:spcBef>
              <a:buFont typeface="Arial" panose="020B0604020202020204" pitchFamily="34" charset="0"/>
              <a:buChar char="•"/>
            </a:pPr>
            <a:r>
              <a:rPr lang="ar-JO" sz="3100" dirty="0">
                <a:solidFill>
                  <a:schemeClr val="accent5">
                    <a:lumMod val="75000"/>
                  </a:schemeClr>
                </a:solidFill>
              </a:rPr>
              <a:t>المواقع الرسمية متعددة اللغات التي تنشر بيانات وتقارير</a:t>
            </a:r>
          </a:p>
          <a:p>
            <a:pPr marL="228600" indent="-228600" algn="just" defTabSz="914400" rtl="1" eaLnBrk="1" latinLnBrk="0" hangingPunct="1">
              <a:lnSpc>
                <a:spcPct val="150000"/>
              </a:lnSpc>
              <a:spcBef>
                <a:spcPts val="1000"/>
              </a:spcBef>
              <a:buFont typeface="Arial" panose="020B0604020202020204" pitchFamily="34" charset="0"/>
              <a:buChar char="•"/>
            </a:pPr>
            <a:r>
              <a:rPr lang="ar-JO" sz="3100" dirty="0">
                <a:solidFill>
                  <a:schemeClr val="accent5">
                    <a:lumMod val="75000"/>
                  </a:schemeClr>
                </a:solidFill>
              </a:rPr>
              <a:t>المدونات والمنصات التفاعلية التي تتيح النقاش المفتوح</a:t>
            </a:r>
          </a:p>
          <a:p>
            <a:pPr marL="228600" indent="-228600" algn="just" defTabSz="914400" rtl="1" eaLnBrk="1" latinLnBrk="0" hangingPunct="1">
              <a:lnSpc>
                <a:spcPct val="150000"/>
              </a:lnSpc>
              <a:spcBef>
                <a:spcPts val="1000"/>
              </a:spcBef>
              <a:buFont typeface="Arial" panose="020B0604020202020204" pitchFamily="34" charset="0"/>
              <a:buChar char="•"/>
            </a:pPr>
            <a:r>
              <a:rPr lang="ar-JO" sz="3100" dirty="0">
                <a:solidFill>
                  <a:schemeClr val="accent5">
                    <a:lumMod val="75000"/>
                  </a:schemeClr>
                </a:solidFill>
              </a:rPr>
              <a:t>البريد الإلكتروني والرسائل المباشرة للتواصل مع المواطنين في الخارج. هذه الأدوات تمثل البنية الأساسية لأي استراتيجية دبلوماسية رقمية</a:t>
            </a:r>
            <a:endParaRPr lang="en-JO" sz="3100" dirty="0">
              <a:solidFill>
                <a:schemeClr val="accent5">
                  <a:lumMod val="75000"/>
                </a:schemeClr>
              </a:solidFill>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112" y="-138062"/>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graphicFrame>
        <p:nvGraphicFramePr>
          <p:cNvPr id="2" name="Content Placeholder 1">
            <a:extLst>
              <a:ext uri="{FF2B5EF4-FFF2-40B4-BE49-F238E27FC236}">
                <a16:creationId xmlns:a16="http://schemas.microsoft.com/office/drawing/2014/main" id="{B3634AA4-4526-7443-9E16-C528A459BF4B}"/>
              </a:ext>
            </a:extLst>
          </p:cNvPr>
          <p:cNvGraphicFramePr>
            <a:graphicFrameLocks noGrp="1"/>
          </p:cNvGraphicFramePr>
          <p:nvPr>
            <p:ph sz="half" idx="2"/>
            <p:extLst>
              <p:ext uri="{D42A27DB-BD31-4B8C-83A1-F6EECF244321}">
                <p14:modId xmlns:p14="http://schemas.microsoft.com/office/powerpoint/2010/main" val="2509065160"/>
              </p:ext>
            </p:extLst>
          </p:nvPr>
        </p:nvGraphicFramePr>
        <p:xfrm>
          <a:off x="403176" y="834702"/>
          <a:ext cx="11590989" cy="5927141"/>
        </p:xfrm>
        <a:graphic>
          <a:graphicData uri="http://schemas.openxmlformats.org/drawingml/2006/table">
            <a:tbl>
              <a:tblPr rtl="1">
                <a:tableStyleId>{284E427A-3D55-4303-BF80-6455036E1DE7}</a:tableStyleId>
              </a:tblPr>
              <a:tblGrid>
                <a:gridCol w="2421227">
                  <a:extLst>
                    <a:ext uri="{9D8B030D-6E8A-4147-A177-3AD203B41FA5}">
                      <a16:colId xmlns:a16="http://schemas.microsoft.com/office/drawing/2014/main" val="4193062426"/>
                    </a:ext>
                  </a:extLst>
                </a:gridCol>
                <a:gridCol w="2137893">
                  <a:extLst>
                    <a:ext uri="{9D8B030D-6E8A-4147-A177-3AD203B41FA5}">
                      <a16:colId xmlns:a16="http://schemas.microsoft.com/office/drawing/2014/main" val="2479036678"/>
                    </a:ext>
                  </a:extLst>
                </a:gridCol>
                <a:gridCol w="7031869">
                  <a:extLst>
                    <a:ext uri="{9D8B030D-6E8A-4147-A177-3AD203B41FA5}">
                      <a16:colId xmlns:a16="http://schemas.microsoft.com/office/drawing/2014/main" val="598801168"/>
                    </a:ext>
                  </a:extLst>
                </a:gridCol>
              </a:tblGrid>
              <a:tr h="473008">
                <a:tc>
                  <a:txBody>
                    <a:bodyPr/>
                    <a:lstStyle/>
                    <a:p>
                      <a:pPr algn="ctr"/>
                      <a:r>
                        <a:rPr lang="ar-JO" sz="1600" b="1" dirty="0">
                          <a:solidFill>
                            <a:srgbClr val="002060"/>
                          </a:solidFill>
                        </a:rPr>
                        <a:t>الأداة / المنصة</a:t>
                      </a:r>
                    </a:p>
                  </a:txBody>
                  <a:tcPr marL="56138" marR="56138" marT="28069" marB="28069" anchor="ctr"/>
                </a:tc>
                <a:tc>
                  <a:txBody>
                    <a:bodyPr/>
                    <a:lstStyle/>
                    <a:p>
                      <a:pPr algn="ctr"/>
                      <a:r>
                        <a:rPr lang="ar-JO" sz="1600" b="1">
                          <a:solidFill>
                            <a:srgbClr val="002060"/>
                          </a:solidFill>
                        </a:rPr>
                        <a:t>التصنيف</a:t>
                      </a:r>
                    </a:p>
                  </a:txBody>
                  <a:tcPr marL="56138" marR="56138" marT="28069" marB="28069" anchor="ctr"/>
                </a:tc>
                <a:tc>
                  <a:txBody>
                    <a:bodyPr/>
                    <a:lstStyle/>
                    <a:p>
                      <a:pPr algn="ctr"/>
                      <a:r>
                        <a:rPr lang="ar-JO" sz="1800" b="1" dirty="0">
                          <a:solidFill>
                            <a:srgbClr val="002060"/>
                          </a:solidFill>
                        </a:rPr>
                        <a:t>الاستخدام الدبلوماسي الرئيسي</a:t>
                      </a:r>
                    </a:p>
                  </a:txBody>
                  <a:tcPr marL="56138" marR="56138" marT="28069" marB="28069" anchor="ctr"/>
                </a:tc>
                <a:extLst>
                  <a:ext uri="{0D108BD9-81ED-4DB2-BD59-A6C34878D82A}">
                    <a16:rowId xmlns:a16="http://schemas.microsoft.com/office/drawing/2014/main" val="29876798"/>
                  </a:ext>
                </a:extLst>
              </a:tr>
              <a:tr h="544177">
                <a:tc>
                  <a:txBody>
                    <a:bodyPr/>
                    <a:lstStyle/>
                    <a:p>
                      <a:pPr algn="ctr"/>
                      <a:r>
                        <a:rPr lang="en-US" sz="1600" dirty="0"/>
                        <a:t>X</a:t>
                      </a:r>
                    </a:p>
                  </a:txBody>
                  <a:tcPr marL="56138" marR="56138" marT="28069" marB="28069" anchor="ctr"/>
                </a:tc>
                <a:tc>
                  <a:txBody>
                    <a:bodyPr/>
                    <a:lstStyle/>
                    <a:p>
                      <a:pPr algn="ctr"/>
                      <a:r>
                        <a:rPr lang="ar-JO" sz="1600"/>
                        <a:t>منصة عامة</a:t>
                      </a:r>
                    </a:p>
                  </a:txBody>
                  <a:tcPr marL="56138" marR="56138" marT="28069" marB="28069" anchor="ctr"/>
                </a:tc>
                <a:tc>
                  <a:txBody>
                    <a:bodyPr/>
                    <a:lstStyle/>
                    <a:p>
                      <a:pPr algn="ctr"/>
                      <a:r>
                        <a:rPr lang="ar-JO" sz="1800" dirty="0"/>
                        <a:t>نشر البيانات الرسمية، إدارة الأزمات، الرد السريع على الأحداث، صناعة الأجندة الإعلامية.</a:t>
                      </a:r>
                    </a:p>
                  </a:txBody>
                  <a:tcPr marL="56138" marR="56138" marT="28069" marB="28069" anchor="ctr"/>
                </a:tc>
                <a:extLst>
                  <a:ext uri="{0D108BD9-81ED-4DB2-BD59-A6C34878D82A}">
                    <a16:rowId xmlns:a16="http://schemas.microsoft.com/office/drawing/2014/main" val="2387023455"/>
                  </a:ext>
                </a:extLst>
              </a:tr>
              <a:tr h="380923">
                <a:tc>
                  <a:txBody>
                    <a:bodyPr/>
                    <a:lstStyle/>
                    <a:p>
                      <a:pPr algn="ctr"/>
                      <a:r>
                        <a:rPr lang="ar-JO" sz="1600"/>
                        <a:t>فيسبوك</a:t>
                      </a:r>
                    </a:p>
                  </a:txBody>
                  <a:tcPr marL="56138" marR="56138" marT="28069" marB="28069" anchor="ctr">
                    <a:solidFill>
                      <a:schemeClr val="accent6"/>
                    </a:solidFill>
                  </a:tcPr>
                </a:tc>
                <a:tc>
                  <a:txBody>
                    <a:bodyPr/>
                    <a:lstStyle/>
                    <a:p>
                      <a:pPr algn="ctr"/>
                      <a:r>
                        <a:rPr lang="ar-JO" sz="1600"/>
                        <a:t>منصة عامة</a:t>
                      </a:r>
                    </a:p>
                  </a:txBody>
                  <a:tcPr marL="56138" marR="56138" marT="28069" marB="28069" anchor="ctr">
                    <a:solidFill>
                      <a:schemeClr val="accent6"/>
                    </a:solidFill>
                  </a:tcPr>
                </a:tc>
                <a:tc>
                  <a:txBody>
                    <a:bodyPr/>
                    <a:lstStyle/>
                    <a:p>
                      <a:pPr algn="ctr"/>
                      <a:r>
                        <a:rPr lang="ar-JO" sz="1800" dirty="0"/>
                        <a:t>بناء المجتمع الرقمي، نشر محتوى طويل، التفاعل مع الجمهور، تنظيم حملات توعوية.</a:t>
                      </a:r>
                    </a:p>
                  </a:txBody>
                  <a:tcPr marL="56138" marR="56138" marT="28069" marB="28069" anchor="ctr">
                    <a:solidFill>
                      <a:schemeClr val="accent6"/>
                    </a:solidFill>
                  </a:tcPr>
                </a:tc>
                <a:extLst>
                  <a:ext uri="{0D108BD9-81ED-4DB2-BD59-A6C34878D82A}">
                    <a16:rowId xmlns:a16="http://schemas.microsoft.com/office/drawing/2014/main" val="1918425082"/>
                  </a:ext>
                </a:extLst>
              </a:tr>
              <a:tr h="380923">
                <a:tc>
                  <a:txBody>
                    <a:bodyPr/>
                    <a:lstStyle/>
                    <a:p>
                      <a:pPr algn="ctr"/>
                      <a:r>
                        <a:rPr lang="ar-JO" sz="1600"/>
                        <a:t>إنستغرام</a:t>
                      </a:r>
                    </a:p>
                  </a:txBody>
                  <a:tcPr marL="56138" marR="56138" marT="28069" marB="28069" anchor="ctr"/>
                </a:tc>
                <a:tc>
                  <a:txBody>
                    <a:bodyPr/>
                    <a:lstStyle/>
                    <a:p>
                      <a:pPr algn="ctr"/>
                      <a:r>
                        <a:rPr lang="ar-JO" sz="1600"/>
                        <a:t>منصة عامة</a:t>
                      </a:r>
                    </a:p>
                  </a:txBody>
                  <a:tcPr marL="56138" marR="56138" marT="28069" marB="28069" anchor="ctr"/>
                </a:tc>
                <a:tc>
                  <a:txBody>
                    <a:bodyPr/>
                    <a:lstStyle/>
                    <a:p>
                      <a:pPr algn="ctr"/>
                      <a:r>
                        <a:rPr lang="ar-JO" sz="1800" dirty="0"/>
                        <a:t>إبراز الهوية الوطنية، تغطية الفعاليات الثقافية، نشر الصور والفيديوهات القصيرة.</a:t>
                      </a:r>
                    </a:p>
                  </a:txBody>
                  <a:tcPr marL="56138" marR="56138" marT="28069" marB="28069" anchor="ctr"/>
                </a:tc>
                <a:extLst>
                  <a:ext uri="{0D108BD9-81ED-4DB2-BD59-A6C34878D82A}">
                    <a16:rowId xmlns:a16="http://schemas.microsoft.com/office/drawing/2014/main" val="3004551356"/>
                  </a:ext>
                </a:extLst>
              </a:tr>
              <a:tr h="544177">
                <a:tc>
                  <a:txBody>
                    <a:bodyPr/>
                    <a:lstStyle/>
                    <a:p>
                      <a:pPr algn="ctr"/>
                      <a:r>
                        <a:rPr lang="ar-JO" sz="1600"/>
                        <a:t>لينكدإن</a:t>
                      </a:r>
                    </a:p>
                  </a:txBody>
                  <a:tcPr marL="56138" marR="56138" marT="28069" marB="28069" anchor="ctr">
                    <a:solidFill>
                      <a:srgbClr val="0070C0"/>
                    </a:solidFill>
                  </a:tcPr>
                </a:tc>
                <a:tc>
                  <a:txBody>
                    <a:bodyPr/>
                    <a:lstStyle/>
                    <a:p>
                      <a:pPr algn="ctr"/>
                      <a:r>
                        <a:rPr lang="ar-JO" sz="1600" dirty="0"/>
                        <a:t>منصة عامة</a:t>
                      </a:r>
                    </a:p>
                  </a:txBody>
                  <a:tcPr marL="56138" marR="56138" marT="28069" marB="28069" anchor="ctr">
                    <a:solidFill>
                      <a:srgbClr val="0070C0"/>
                    </a:solidFill>
                  </a:tcPr>
                </a:tc>
                <a:tc>
                  <a:txBody>
                    <a:bodyPr/>
                    <a:lstStyle/>
                    <a:p>
                      <a:pPr algn="ctr"/>
                      <a:r>
                        <a:rPr lang="ar-JO" sz="1800" dirty="0"/>
                        <a:t>التواصل المؤسسي، عرض الشراكات الدولية، نشر المقالات المهنية، تعزيز السمعة الدبلوماسية.</a:t>
                      </a:r>
                    </a:p>
                  </a:txBody>
                  <a:tcPr marL="56138" marR="56138" marT="28069" marB="28069" anchor="ctr">
                    <a:solidFill>
                      <a:srgbClr val="0070C0"/>
                    </a:solidFill>
                  </a:tcPr>
                </a:tc>
                <a:extLst>
                  <a:ext uri="{0D108BD9-81ED-4DB2-BD59-A6C34878D82A}">
                    <a16:rowId xmlns:a16="http://schemas.microsoft.com/office/drawing/2014/main" val="597162741"/>
                  </a:ext>
                </a:extLst>
              </a:tr>
              <a:tr h="544177">
                <a:tc>
                  <a:txBody>
                    <a:bodyPr/>
                    <a:lstStyle/>
                    <a:p>
                      <a:pPr algn="ctr"/>
                      <a:r>
                        <a:rPr lang="ar-JO" sz="1600"/>
                        <a:t>يوتيوب</a:t>
                      </a:r>
                    </a:p>
                  </a:txBody>
                  <a:tcPr marL="56138" marR="56138" marT="28069" marB="28069" anchor="ctr"/>
                </a:tc>
                <a:tc>
                  <a:txBody>
                    <a:bodyPr/>
                    <a:lstStyle/>
                    <a:p>
                      <a:pPr algn="ctr"/>
                      <a:r>
                        <a:rPr lang="ar-JO" sz="1600"/>
                        <a:t>منصة عامة</a:t>
                      </a:r>
                    </a:p>
                  </a:txBody>
                  <a:tcPr marL="56138" marR="56138" marT="28069" marB="28069" anchor="ctr"/>
                </a:tc>
                <a:tc>
                  <a:txBody>
                    <a:bodyPr/>
                    <a:lstStyle/>
                    <a:p>
                      <a:pPr algn="ctr"/>
                      <a:r>
                        <a:rPr lang="ar-JO" sz="1800" dirty="0"/>
                        <a:t>بث المؤتمرات الصحفية، نشر الوثائقيات، تقديم شرح مرئي للسياسات والمواقف الرسمية.</a:t>
                      </a:r>
                    </a:p>
                  </a:txBody>
                  <a:tcPr marL="56138" marR="56138" marT="28069" marB="28069" anchor="ctr"/>
                </a:tc>
                <a:extLst>
                  <a:ext uri="{0D108BD9-81ED-4DB2-BD59-A6C34878D82A}">
                    <a16:rowId xmlns:a16="http://schemas.microsoft.com/office/drawing/2014/main" val="1445131185"/>
                  </a:ext>
                </a:extLst>
              </a:tr>
              <a:tr h="592697">
                <a:tc>
                  <a:txBody>
                    <a:bodyPr/>
                    <a:lstStyle/>
                    <a:p>
                      <a:pPr algn="ctr"/>
                      <a:r>
                        <a:rPr lang="ar-JO" sz="1600"/>
                        <a:t>واتساب / تيليغرام</a:t>
                      </a:r>
                    </a:p>
                  </a:txBody>
                  <a:tcPr marL="56138" marR="56138" marT="28069" marB="28069" anchor="ctr"/>
                </a:tc>
                <a:tc>
                  <a:txBody>
                    <a:bodyPr/>
                    <a:lstStyle/>
                    <a:p>
                      <a:pPr algn="ctr"/>
                      <a:r>
                        <a:rPr lang="ar-JO" sz="1600"/>
                        <a:t>منصة خاصة</a:t>
                      </a:r>
                    </a:p>
                  </a:txBody>
                  <a:tcPr marL="56138" marR="56138" marT="28069" marB="28069" anchor="ctr"/>
                </a:tc>
                <a:tc>
                  <a:txBody>
                    <a:bodyPr/>
                    <a:lstStyle/>
                    <a:p>
                      <a:pPr algn="ctr"/>
                      <a:r>
                        <a:rPr lang="ar-JO" sz="1800" dirty="0"/>
                        <a:t>التواصل المباشر مع الجاليات، التنسيق القنصلي، إرسال تنبيهات الطوارئ، إدارة مجموعات مغلقة.</a:t>
                      </a:r>
                    </a:p>
                  </a:txBody>
                  <a:tcPr marL="56138" marR="56138" marT="28069" marB="28069" anchor="ctr"/>
                </a:tc>
                <a:extLst>
                  <a:ext uri="{0D108BD9-81ED-4DB2-BD59-A6C34878D82A}">
                    <a16:rowId xmlns:a16="http://schemas.microsoft.com/office/drawing/2014/main" val="608252718"/>
                  </a:ext>
                </a:extLst>
              </a:tr>
              <a:tr h="544177">
                <a:tc>
                  <a:txBody>
                    <a:bodyPr/>
                    <a:lstStyle/>
                    <a:p>
                      <a:pPr algn="ctr"/>
                      <a:r>
                        <a:rPr lang="ar-JO" sz="1600" dirty="0"/>
                        <a:t>البريد الإلكتروني الرسمي</a:t>
                      </a:r>
                    </a:p>
                  </a:txBody>
                  <a:tcPr marL="56138" marR="56138" marT="28069" marB="28069" anchor="ctr">
                    <a:solidFill>
                      <a:srgbClr val="0070C0"/>
                    </a:solidFill>
                  </a:tcPr>
                </a:tc>
                <a:tc>
                  <a:txBody>
                    <a:bodyPr/>
                    <a:lstStyle/>
                    <a:p>
                      <a:pPr algn="ctr"/>
                      <a:r>
                        <a:rPr lang="ar-JO" sz="1600"/>
                        <a:t>منصة خاصة</a:t>
                      </a:r>
                    </a:p>
                  </a:txBody>
                  <a:tcPr marL="56138" marR="56138" marT="28069" marB="28069" anchor="ctr">
                    <a:solidFill>
                      <a:srgbClr val="0070C0"/>
                    </a:solidFill>
                  </a:tcPr>
                </a:tc>
                <a:tc>
                  <a:txBody>
                    <a:bodyPr/>
                    <a:lstStyle/>
                    <a:p>
                      <a:pPr algn="ctr"/>
                      <a:r>
                        <a:rPr lang="ar-JO" sz="1800" dirty="0"/>
                        <a:t>إرسال النشرات الدبلوماسية، الدعوات الرسمية، التنسيق الداخلي بين السفارات والوزارات.</a:t>
                      </a:r>
                    </a:p>
                  </a:txBody>
                  <a:tcPr marL="56138" marR="56138" marT="28069" marB="28069" anchor="ctr">
                    <a:solidFill>
                      <a:srgbClr val="0070C0"/>
                    </a:solidFill>
                  </a:tcPr>
                </a:tc>
                <a:extLst>
                  <a:ext uri="{0D108BD9-81ED-4DB2-BD59-A6C34878D82A}">
                    <a16:rowId xmlns:a16="http://schemas.microsoft.com/office/drawing/2014/main" val="4163510057"/>
                  </a:ext>
                </a:extLst>
              </a:tr>
              <a:tr h="592697">
                <a:tc>
                  <a:txBody>
                    <a:bodyPr/>
                    <a:lstStyle/>
                    <a:p>
                      <a:pPr algn="ctr"/>
                      <a:r>
                        <a:rPr lang="ar-JO" sz="1600"/>
                        <a:t>المواقع الحكومية الرسمية</a:t>
                      </a:r>
                    </a:p>
                  </a:txBody>
                  <a:tcPr marL="56138" marR="56138" marT="28069" marB="28069" anchor="ctr"/>
                </a:tc>
                <a:tc>
                  <a:txBody>
                    <a:bodyPr/>
                    <a:lstStyle/>
                    <a:p>
                      <a:pPr algn="ctr"/>
                      <a:r>
                        <a:rPr lang="ar-JO" sz="1600"/>
                        <a:t>منصة خاصة</a:t>
                      </a:r>
                    </a:p>
                  </a:txBody>
                  <a:tcPr marL="56138" marR="56138" marT="28069" marB="28069" anchor="ctr"/>
                </a:tc>
                <a:tc>
                  <a:txBody>
                    <a:bodyPr/>
                    <a:lstStyle/>
                    <a:p>
                      <a:pPr algn="ctr"/>
                      <a:r>
                        <a:rPr lang="ar-JO" sz="1800" dirty="0"/>
                        <a:t>نشر البيانات والوثائق، توفير خدمات قنصلية، عرض الصفحات متعددة اللغات، أرشفة المحتوى الرسمي.</a:t>
                      </a:r>
                    </a:p>
                  </a:txBody>
                  <a:tcPr marL="56138" marR="56138" marT="28069" marB="28069" anchor="ctr"/>
                </a:tc>
                <a:extLst>
                  <a:ext uri="{0D108BD9-81ED-4DB2-BD59-A6C34878D82A}">
                    <a16:rowId xmlns:a16="http://schemas.microsoft.com/office/drawing/2014/main" val="2353743030"/>
                  </a:ext>
                </a:extLst>
              </a:tr>
              <a:tr h="380923">
                <a:tc>
                  <a:txBody>
                    <a:bodyPr/>
                    <a:lstStyle/>
                    <a:p>
                      <a:pPr algn="ctr"/>
                      <a:r>
                        <a:rPr lang="ar-JO" sz="1600"/>
                        <a:t>بوابات الخدمات القنصلية</a:t>
                      </a:r>
                    </a:p>
                  </a:txBody>
                  <a:tcPr marL="56138" marR="56138" marT="28069" marB="28069" anchor="ctr"/>
                </a:tc>
                <a:tc>
                  <a:txBody>
                    <a:bodyPr/>
                    <a:lstStyle/>
                    <a:p>
                      <a:pPr algn="ctr"/>
                      <a:r>
                        <a:rPr lang="ar-JO" sz="1600"/>
                        <a:t>منصة خاصة</a:t>
                      </a:r>
                    </a:p>
                  </a:txBody>
                  <a:tcPr marL="56138" marR="56138" marT="28069" marB="28069" anchor="ctr"/>
                </a:tc>
                <a:tc>
                  <a:txBody>
                    <a:bodyPr/>
                    <a:lstStyle/>
                    <a:p>
                      <a:pPr algn="ctr"/>
                      <a:r>
                        <a:rPr lang="ar-JO" sz="1800" dirty="0"/>
                        <a:t>تسجيل المواطنين، طلبات الإجلاء، تتبع المعاملات، تقديم نماذج إلكترونية.</a:t>
                      </a:r>
                    </a:p>
                  </a:txBody>
                  <a:tcPr marL="56138" marR="56138" marT="28069" marB="28069" anchor="ctr"/>
                </a:tc>
                <a:extLst>
                  <a:ext uri="{0D108BD9-81ED-4DB2-BD59-A6C34878D82A}">
                    <a16:rowId xmlns:a16="http://schemas.microsoft.com/office/drawing/2014/main" val="323458914"/>
                  </a:ext>
                </a:extLst>
              </a:tr>
              <a:tr h="380923">
                <a:tc>
                  <a:txBody>
                    <a:bodyPr/>
                    <a:lstStyle/>
                    <a:p>
                      <a:pPr algn="ctr"/>
                      <a:r>
                        <a:rPr lang="ar-JO" sz="1600" dirty="0"/>
                        <a:t>أدوات التحليل الرقمي</a:t>
                      </a:r>
                    </a:p>
                  </a:txBody>
                  <a:tcPr marL="56138" marR="56138" marT="28069" marB="28069" anchor="ctr">
                    <a:solidFill>
                      <a:schemeClr val="accent6">
                        <a:lumMod val="60000"/>
                        <a:lumOff val="40000"/>
                      </a:schemeClr>
                    </a:solidFill>
                  </a:tcPr>
                </a:tc>
                <a:tc>
                  <a:txBody>
                    <a:bodyPr/>
                    <a:lstStyle/>
                    <a:p>
                      <a:pPr algn="ctr"/>
                      <a:r>
                        <a:rPr lang="ar-JO" sz="1600"/>
                        <a:t>منصة خاصة</a:t>
                      </a:r>
                    </a:p>
                  </a:txBody>
                  <a:tcPr marL="56138" marR="56138" marT="28069" marB="28069" anchor="ctr">
                    <a:solidFill>
                      <a:schemeClr val="accent6">
                        <a:lumMod val="60000"/>
                        <a:lumOff val="40000"/>
                      </a:schemeClr>
                    </a:solidFill>
                  </a:tcPr>
                </a:tc>
                <a:tc>
                  <a:txBody>
                    <a:bodyPr/>
                    <a:lstStyle/>
                    <a:p>
                      <a:pPr algn="ctr"/>
                      <a:r>
                        <a:rPr lang="ar-JO" sz="1800" dirty="0"/>
                        <a:t>قياس التفاعل، تحديد الجمهور المستهدف، تحسين المحتوى، رصد الأداء الإعلامي.</a:t>
                      </a:r>
                    </a:p>
                  </a:txBody>
                  <a:tcPr marL="56138" marR="56138" marT="28069" marB="28069" anchor="ctr">
                    <a:solidFill>
                      <a:schemeClr val="accent6">
                        <a:lumMod val="60000"/>
                        <a:lumOff val="40000"/>
                      </a:schemeClr>
                    </a:solidFill>
                  </a:tcPr>
                </a:tc>
                <a:extLst>
                  <a:ext uri="{0D108BD9-81ED-4DB2-BD59-A6C34878D82A}">
                    <a16:rowId xmlns:a16="http://schemas.microsoft.com/office/drawing/2014/main" val="1449857738"/>
                  </a:ext>
                </a:extLst>
              </a:tr>
              <a:tr h="544177">
                <a:tc>
                  <a:txBody>
                    <a:bodyPr/>
                    <a:lstStyle/>
                    <a:p>
                      <a:pPr algn="ctr"/>
                      <a:r>
                        <a:rPr lang="ar-JO" sz="1600" dirty="0"/>
                        <a:t>أدوات الأمن السيبراني</a:t>
                      </a:r>
                    </a:p>
                  </a:txBody>
                  <a:tcPr marL="56138" marR="56138" marT="28069" marB="28069" anchor="ctr"/>
                </a:tc>
                <a:tc>
                  <a:txBody>
                    <a:bodyPr/>
                    <a:lstStyle/>
                    <a:p>
                      <a:pPr algn="ctr"/>
                      <a:r>
                        <a:rPr lang="ar-JO" sz="1600" dirty="0"/>
                        <a:t>منصة خاصة</a:t>
                      </a:r>
                    </a:p>
                  </a:txBody>
                  <a:tcPr marL="56138" marR="56138" marT="28069" marB="28069" anchor="ctr"/>
                </a:tc>
                <a:tc>
                  <a:txBody>
                    <a:bodyPr/>
                    <a:lstStyle/>
                    <a:p>
                      <a:pPr algn="ctr"/>
                      <a:r>
                        <a:rPr lang="ar-JO" sz="1800" dirty="0"/>
                        <a:t>حماية الحسابات الرسمية، إدارة الهوية الرقمية، التحقق الثنائي، منع الاختراق والتضليل.</a:t>
                      </a:r>
                    </a:p>
                  </a:txBody>
                  <a:tcPr marL="56138" marR="56138" marT="28069" marB="28069" anchor="ctr"/>
                </a:tc>
                <a:extLst>
                  <a:ext uri="{0D108BD9-81ED-4DB2-BD59-A6C34878D82A}">
                    <a16:rowId xmlns:a16="http://schemas.microsoft.com/office/drawing/2014/main" val="3674958991"/>
                  </a:ext>
                </a:extLst>
              </a:tr>
            </a:tbl>
          </a:graphicData>
        </a:graphic>
      </p:graphicFrame>
      <p:sp>
        <p:nvSpPr>
          <p:cNvPr id="5" name="Rectangle 1">
            <a:extLst>
              <a:ext uri="{FF2B5EF4-FFF2-40B4-BE49-F238E27FC236}">
                <a16:creationId xmlns:a16="http://schemas.microsoft.com/office/drawing/2014/main" id="{C744B7AC-6DB7-7B4C-B77C-926DDDC608E8}"/>
              </a:ext>
            </a:extLst>
          </p:cNvPr>
          <p:cNvSpPr>
            <a:spLocks noChangeArrowheads="1"/>
          </p:cNvSpPr>
          <p:nvPr/>
        </p:nvSpPr>
        <p:spPr bwMode="auto">
          <a:xfrm>
            <a:off x="-4381299" y="-71482"/>
            <a:ext cx="21159943"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en-JO" sz="1500" b="1" i="0" u="none" strike="noStrike" cap="none" normalizeH="0" baseline="0">
                <a:ln>
                  <a:noFill/>
                </a:ln>
                <a:solidFill>
                  <a:srgbClr val="000000"/>
                </a:solidFill>
                <a:effectLst/>
                <a:latin typeface="Arial" panose="020B0604020202020204" pitchFamily="34" charset="0"/>
                <a:cs typeface="Arial" panose="020B0604020202020204" pitchFamily="34" charset="0"/>
              </a:rPr>
              <a:t>أدوات ومنصات الدبلوماسية الرقمية</a:t>
            </a:r>
            <a:endParaRPr kumimoji="0" lang="en-JO" altLang="en-JO" sz="1500" b="1"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50218ED9-69BD-CF4A-9C73-3ED466940CEF}"/>
              </a:ext>
            </a:extLst>
          </p:cNvPr>
          <p:cNvSpPr txBox="1"/>
          <p:nvPr/>
        </p:nvSpPr>
        <p:spPr>
          <a:xfrm>
            <a:off x="3524702" y="0"/>
            <a:ext cx="5347939" cy="584775"/>
          </a:xfrm>
          <a:prstGeom prst="rect">
            <a:avLst/>
          </a:prstGeom>
          <a:noFill/>
        </p:spPr>
        <p:txBody>
          <a:bodyPr wrap="none" rtlCol="0">
            <a:spAutoFit/>
          </a:bodyPr>
          <a:lstStyle/>
          <a:p>
            <a:pPr algn="ctr"/>
            <a:r>
              <a:rPr lang="ar-SA" sz="3200" b="1" u="sng" dirty="0">
                <a:solidFill>
                  <a:schemeClr val="accent5">
                    <a:lumMod val="75000"/>
                  </a:schemeClr>
                </a:solidFill>
              </a:rPr>
              <a:t>أدوات رقمية تعزز الدبلوماسية الرقمية </a:t>
            </a:r>
            <a:endParaRPr lang="en-JO" sz="3200" b="1" u="sng" dirty="0">
              <a:solidFill>
                <a:schemeClr val="accent5">
                  <a:lumMod val="75000"/>
                </a:schemeClr>
              </a:solidFill>
            </a:endParaRPr>
          </a:p>
        </p:txBody>
      </p:sp>
    </p:spTree>
    <p:extLst>
      <p:ext uri="{BB962C8B-B14F-4D97-AF65-F5344CB8AC3E}">
        <p14:creationId xmlns:p14="http://schemas.microsoft.com/office/powerpoint/2010/main" val="3308208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31124"/>
            <a:ext cx="10515600" cy="619036"/>
          </a:xfrm>
        </p:spPr>
        <p:txBody>
          <a:bodyPr>
            <a:noAutofit/>
          </a:bodyPr>
          <a:lstStyle/>
          <a:p>
            <a:pPr algn="ctr" defTabSz="914400" rtl="1" eaLnBrk="1" latinLnBrk="0" hangingPunct="1">
              <a:lnSpc>
                <a:spcPct val="90000"/>
              </a:lnSpc>
              <a:spcBef>
                <a:spcPts val="1000"/>
              </a:spcBef>
            </a:pPr>
            <a:r>
              <a:rPr lang="ar-JO" sz="3200" b="1" u="sng" dirty="0">
                <a:solidFill>
                  <a:schemeClr val="accent1"/>
                </a:solidFill>
              </a:rPr>
              <a:t>أدوات تحليل الجمهور الرقمي</a:t>
            </a:r>
          </a:p>
        </p:txBody>
      </p:sp>
      <p:sp>
        <p:nvSpPr>
          <p:cNvPr id="7" name="Content Placeholder 6">
            <a:extLst>
              <a:ext uri="{FF2B5EF4-FFF2-40B4-BE49-F238E27FC236}">
                <a16:creationId xmlns:a16="http://schemas.microsoft.com/office/drawing/2014/main" id="{B3E4DDF0-8082-F946-91AE-D5B76F21EE60}"/>
              </a:ext>
            </a:extLst>
          </p:cNvPr>
          <p:cNvSpPr>
            <a:spLocks noGrp="1"/>
          </p:cNvSpPr>
          <p:nvPr>
            <p:ph sz="half" idx="1"/>
          </p:nvPr>
        </p:nvSpPr>
        <p:spPr>
          <a:xfrm>
            <a:off x="5950039" y="994636"/>
            <a:ext cx="6135710" cy="5560709"/>
          </a:xfrm>
        </p:spPr>
        <p:txBody>
          <a:bodyPr>
            <a:normAutofit fontScale="85000" lnSpcReduction="10000"/>
          </a:bodyPr>
          <a:lstStyle/>
          <a:p>
            <a:pPr marL="0" indent="0" algn="r" defTabSz="914400" rtl="1" eaLnBrk="1" latinLnBrk="0" hangingPunct="1">
              <a:lnSpc>
                <a:spcPct val="150000"/>
              </a:lnSpc>
              <a:spcBef>
                <a:spcPts val="1000"/>
              </a:spcBef>
              <a:buNone/>
            </a:pPr>
            <a:r>
              <a:rPr lang="ar-JO" sz="2400" b="1" u="sng" dirty="0">
                <a:solidFill>
                  <a:schemeClr val="accent1">
                    <a:lumMod val="75000"/>
                  </a:schemeClr>
                </a:solidFill>
              </a:rPr>
              <a:t>لا تقتصر الدبلوماسية الرقمية على النشر فقط، بل تشمل أيضاً تحليل الجمهور:</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5">
                    <a:lumMod val="75000"/>
                  </a:schemeClr>
                </a:solidFill>
              </a:rPr>
              <a:t>أدوات </a:t>
            </a:r>
            <a:r>
              <a:rPr lang="en-US" sz="2400" dirty="0">
                <a:solidFill>
                  <a:schemeClr val="accent5">
                    <a:lumMod val="75000"/>
                  </a:schemeClr>
                </a:solidFill>
              </a:rPr>
              <a:t>Google Analytics </a:t>
            </a:r>
            <a:r>
              <a:rPr lang="ar-SA" sz="2400" dirty="0">
                <a:solidFill>
                  <a:schemeClr val="accent5">
                    <a:lumMod val="75000"/>
                  </a:schemeClr>
                </a:solidFill>
              </a:rPr>
              <a:t> </a:t>
            </a:r>
            <a:r>
              <a:rPr lang="ar-JO" sz="2400" dirty="0">
                <a:solidFill>
                  <a:schemeClr val="accent5">
                    <a:lumMod val="75000"/>
                  </a:schemeClr>
                </a:solidFill>
              </a:rPr>
              <a:t>لرصد التفاعل مع المواقع الرسمية</a:t>
            </a:r>
            <a:r>
              <a:rPr lang="ar-SA" sz="2400" dirty="0">
                <a:solidFill>
                  <a:schemeClr val="accent5">
                    <a:lumMod val="75000"/>
                  </a:schemeClr>
                </a:solidFill>
              </a:rPr>
              <a:t>، بالإضافة الى مبادرات جوجل لفهم الجمهور وتحليل المجتمعات </a:t>
            </a:r>
            <a:r>
              <a:rPr lang="en-US" sz="1800" dirty="0">
                <a:solidFill>
                  <a:schemeClr val="accent5">
                    <a:lumMod val="75000"/>
                  </a:schemeClr>
                </a:solidFill>
                <a:hlinkClick r:id="rId2"/>
              </a:rPr>
              <a:t>https://newsinitiative.withgoogle.com/en-gb/resources/trainings/data-journalism/data-source-election-databot/</a:t>
            </a:r>
            <a:r>
              <a:rPr lang="ar-SA" sz="1800" dirty="0">
                <a:solidFill>
                  <a:schemeClr val="accent5">
                    <a:lumMod val="75000"/>
                  </a:schemeClr>
                </a:solidFill>
              </a:rPr>
              <a:t> </a:t>
            </a:r>
            <a:endParaRPr lang="ar-JO" sz="1800" dirty="0">
              <a:solidFill>
                <a:schemeClr val="accent5">
                  <a:lumMod val="75000"/>
                </a:schemeClr>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5">
                    <a:lumMod val="75000"/>
                  </a:schemeClr>
                </a:solidFill>
              </a:rPr>
              <a:t>أدوات رصد الرأي العام الرقمي مثل </a:t>
            </a:r>
            <a:r>
              <a:rPr lang="en-US" sz="2400" dirty="0">
                <a:solidFill>
                  <a:schemeClr val="accent5">
                    <a:lumMod val="75000"/>
                  </a:schemeClr>
                </a:solidFill>
              </a:rPr>
              <a:t>Brand watch </a:t>
            </a:r>
            <a:r>
              <a:rPr lang="ar-SA" sz="2400" dirty="0">
                <a:solidFill>
                  <a:schemeClr val="accent5">
                    <a:lumMod val="75000"/>
                  </a:schemeClr>
                </a:solidFill>
              </a:rPr>
              <a:t> </a:t>
            </a:r>
            <a:r>
              <a:rPr lang="ar-JO" sz="2400" dirty="0">
                <a:solidFill>
                  <a:schemeClr val="accent5">
                    <a:lumMod val="75000"/>
                  </a:schemeClr>
                </a:solidFill>
              </a:rPr>
              <a:t>أو </a:t>
            </a:r>
            <a:r>
              <a:rPr lang="en-US" sz="2400" dirty="0">
                <a:solidFill>
                  <a:schemeClr val="accent5">
                    <a:lumMod val="75000"/>
                  </a:schemeClr>
                </a:solidFill>
              </a:rPr>
              <a:t>Hootsuite.</a:t>
            </a:r>
            <a:endParaRPr lang="ar-SA" sz="2400" dirty="0">
              <a:solidFill>
                <a:schemeClr val="accent5">
                  <a:lumMod val="75000"/>
                </a:schemeClr>
              </a:solidFill>
            </a:endParaRPr>
          </a:p>
          <a:p>
            <a:pPr marL="0" indent="0" algn="just" defTabSz="914400" rtl="1" eaLnBrk="1" latinLnBrk="0" hangingPunct="1">
              <a:lnSpc>
                <a:spcPct val="150000"/>
              </a:lnSpc>
              <a:spcBef>
                <a:spcPts val="1000"/>
              </a:spcBef>
              <a:buNone/>
            </a:pPr>
            <a:r>
              <a:rPr lang="en-US" sz="2000" dirty="0">
                <a:solidFill>
                  <a:schemeClr val="accent5">
                    <a:lumMod val="75000"/>
                  </a:schemeClr>
                </a:solidFill>
                <a:hlinkClick r:id="rId3"/>
              </a:rPr>
              <a:t>https://www.hootsuite.com/?srsltid=AfmBOoqUxp75KDlIb3NCO7EDMKYlQiO3n70k5eOhFIXiHGRN7uDHFHLn</a:t>
            </a:r>
            <a:r>
              <a:rPr lang="ar-SA" sz="2000" dirty="0">
                <a:solidFill>
                  <a:schemeClr val="accent5">
                    <a:lumMod val="75000"/>
                  </a:schemeClr>
                </a:solidFill>
              </a:rPr>
              <a:t> </a:t>
            </a:r>
            <a:endParaRPr lang="en-US" sz="2400" dirty="0">
              <a:solidFill>
                <a:schemeClr val="accent5">
                  <a:lumMod val="75000"/>
                </a:schemeClr>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5">
                    <a:lumMod val="75000"/>
                  </a:schemeClr>
                </a:solidFill>
              </a:rPr>
              <a:t>تحليل البيانات لفهم اتجاهات الجمهور وتوقع ردود الفعل. هذا التحليل يساعد في صياغة رسائل أكثر دقة وفعالية</a:t>
            </a:r>
            <a:endParaRPr lang="en-JO" sz="2400" dirty="0">
              <a:solidFill>
                <a:schemeClr val="accent5">
                  <a:lumMod val="75000"/>
                </a:schemeClr>
              </a:solidFill>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12" name="Picture 11">
            <a:extLst>
              <a:ext uri="{FF2B5EF4-FFF2-40B4-BE49-F238E27FC236}">
                <a16:creationId xmlns:a16="http://schemas.microsoft.com/office/drawing/2014/main" id="{6432E641-F97A-9046-8C32-9EC984B426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99504"/>
            <a:ext cx="5689600" cy="4419600"/>
          </a:xfrm>
          <a:prstGeom prst="rect">
            <a:avLst/>
          </a:prstGeom>
        </p:spPr>
      </p:pic>
    </p:spTree>
    <p:extLst>
      <p:ext uri="{BB962C8B-B14F-4D97-AF65-F5344CB8AC3E}">
        <p14:creationId xmlns:p14="http://schemas.microsoft.com/office/powerpoint/2010/main" val="1950169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3583857" y="-342240"/>
            <a:ext cx="5454445" cy="1325563"/>
          </a:xfrm>
        </p:spPr>
        <p:txBody>
          <a:bodyPr>
            <a:noAutofit/>
          </a:bodyPr>
          <a:lstStyle/>
          <a:p>
            <a:pPr algn="ctr" rtl="1">
              <a:lnSpc>
                <a:spcPct val="150000"/>
              </a:lnSpc>
            </a:pPr>
            <a:r>
              <a:rPr lang="ar-JO" sz="3200" b="1" u="sng" dirty="0">
                <a:solidFill>
                  <a:srgbClr val="002060"/>
                </a:solidFill>
              </a:rPr>
              <a:t>المسؤولون عن إدارة الأدوات</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sz="half" idx="1"/>
          </p:nvPr>
        </p:nvSpPr>
        <p:spPr>
          <a:xfrm>
            <a:off x="6413501" y="1083803"/>
            <a:ext cx="5623642" cy="4958223"/>
          </a:xfrm>
        </p:spPr>
        <p:txBody>
          <a:bodyPr anchor="t">
            <a:noAutofit/>
          </a:bodyPr>
          <a:lstStyle/>
          <a:p>
            <a:pPr marL="0" indent="0" algn="just" rtl="1">
              <a:lnSpc>
                <a:spcPct val="150000"/>
              </a:lnSpc>
              <a:buNone/>
            </a:pPr>
            <a:r>
              <a:rPr lang="ar-JO" sz="2400" b="1" u="sng" dirty="0">
                <a:solidFill>
                  <a:schemeClr val="accent1">
                    <a:lumMod val="75000"/>
                  </a:schemeClr>
                </a:solidFill>
              </a:rPr>
              <a:t>من يدير هذه الأدوات عملياً؟</a:t>
            </a:r>
          </a:p>
          <a:p>
            <a:pPr algn="just" rtl="1">
              <a:lnSpc>
                <a:spcPct val="150000"/>
              </a:lnSpc>
            </a:pPr>
            <a:r>
              <a:rPr lang="ar-JO" sz="2400" dirty="0">
                <a:solidFill>
                  <a:srgbClr val="002060"/>
                </a:solidFill>
              </a:rPr>
              <a:t>فرق الإعلام الرقمي داخل وزارات الخارجية</a:t>
            </a:r>
          </a:p>
          <a:p>
            <a:pPr algn="just" rtl="1">
              <a:lnSpc>
                <a:spcPct val="150000"/>
              </a:lnSpc>
            </a:pPr>
            <a:r>
              <a:rPr lang="ar-JO" sz="2400" dirty="0">
                <a:solidFill>
                  <a:srgbClr val="002060"/>
                </a:solidFill>
              </a:rPr>
              <a:t>المستشارون الإعلاميون في السفارات</a:t>
            </a:r>
          </a:p>
          <a:p>
            <a:pPr algn="just" rtl="1">
              <a:lnSpc>
                <a:spcPct val="150000"/>
              </a:lnSpc>
            </a:pPr>
            <a:r>
              <a:rPr lang="ar-JO" sz="2400" dirty="0">
                <a:solidFill>
                  <a:srgbClr val="002060"/>
                </a:solidFill>
              </a:rPr>
              <a:t>الدبلوماسيون الشباب الذين يمتلكون خبرة في التكنولوجيا</a:t>
            </a:r>
          </a:p>
          <a:p>
            <a:pPr algn="just" rtl="1">
              <a:lnSpc>
                <a:spcPct val="150000"/>
              </a:lnSpc>
            </a:pPr>
            <a:r>
              <a:rPr lang="ar-JO" sz="2400" dirty="0">
                <a:solidFill>
                  <a:srgbClr val="002060"/>
                </a:solidFill>
              </a:rPr>
              <a:t>أحياناً شركات علاقات عامة متعاقدة مع الحكومات</a:t>
            </a:r>
            <a:r>
              <a:rPr lang="en-US" sz="2400" dirty="0">
                <a:solidFill>
                  <a:srgbClr val="002060"/>
                </a:solidFill>
              </a:rPr>
              <a:t>,</a:t>
            </a:r>
            <a:r>
              <a:rPr lang="ar-JO" sz="2400" dirty="0">
                <a:solidFill>
                  <a:srgbClr val="002060"/>
                </a:solidFill>
              </a:rPr>
              <a:t> هذا التنوع يعكس أن الدبلوماسية الرقمية تحتاج إلى خبرات تقنية وإعلامية متكاملة</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8" name="Content Placeholder 7">
            <a:extLst>
              <a:ext uri="{FF2B5EF4-FFF2-40B4-BE49-F238E27FC236}">
                <a16:creationId xmlns:a16="http://schemas.microsoft.com/office/drawing/2014/main" id="{AC38CEF1-8046-1141-B987-E4C4D53698B2}"/>
              </a:ext>
            </a:extLst>
          </p:cNvPr>
          <p:cNvSpPr>
            <a:spLocks noGrp="1"/>
          </p:cNvSpPr>
          <p:nvPr>
            <p:ph sz="half" idx="2"/>
          </p:nvPr>
        </p:nvSpPr>
        <p:spPr>
          <a:xfrm>
            <a:off x="154857" y="1083803"/>
            <a:ext cx="5454445" cy="4520866"/>
          </a:xfrm>
        </p:spPr>
        <p:txBody>
          <a:bodyPr>
            <a:normAutofit fontScale="77500" lnSpcReduction="20000"/>
          </a:bodyPr>
          <a:lstStyle/>
          <a:p>
            <a:pPr marL="0" indent="0" algn="r" rtl="1">
              <a:lnSpc>
                <a:spcPct val="150000"/>
              </a:lnSpc>
              <a:buNone/>
            </a:pPr>
            <a:r>
              <a:rPr lang="ar-JO" b="1" u="sng" dirty="0">
                <a:solidFill>
                  <a:schemeClr val="accent1">
                    <a:lumMod val="75000"/>
                  </a:schemeClr>
                </a:solidFill>
              </a:rPr>
              <a:t>رغم أهمية الأدوات والمنصات، هناك تحديات تواجه استخدامها:</a:t>
            </a:r>
          </a:p>
          <a:p>
            <a:pPr algn="r" rtl="1">
              <a:lnSpc>
                <a:spcPct val="170000"/>
              </a:lnSpc>
            </a:pPr>
            <a:r>
              <a:rPr lang="ar-JO" dirty="0">
                <a:solidFill>
                  <a:srgbClr val="002060"/>
                </a:solidFill>
              </a:rPr>
              <a:t>التضليل الإعلامي الذي قد يضعف مصداقية الرسائل</a:t>
            </a:r>
          </a:p>
          <a:p>
            <a:pPr algn="r" rtl="1">
              <a:lnSpc>
                <a:spcPct val="170000"/>
              </a:lnSpc>
            </a:pPr>
            <a:r>
              <a:rPr lang="ar-JO" dirty="0">
                <a:solidFill>
                  <a:srgbClr val="002060"/>
                </a:solidFill>
              </a:rPr>
              <a:t>الهجمات السيبرانية التي تستهدف الحسابات الرسمية</a:t>
            </a:r>
          </a:p>
          <a:p>
            <a:pPr algn="r" rtl="1">
              <a:lnSpc>
                <a:spcPct val="170000"/>
              </a:lnSpc>
            </a:pPr>
            <a:r>
              <a:rPr lang="ar-JO" dirty="0">
                <a:solidFill>
                  <a:srgbClr val="002060"/>
                </a:solidFill>
              </a:rPr>
              <a:t>صعوبة إدارة الأزمات في بيئة رقمية سريعة التغير</a:t>
            </a:r>
          </a:p>
          <a:p>
            <a:pPr algn="r" rtl="1">
              <a:lnSpc>
                <a:spcPct val="170000"/>
              </a:lnSpc>
            </a:pPr>
            <a:r>
              <a:rPr lang="ar-JO" dirty="0">
                <a:solidFill>
                  <a:srgbClr val="002060"/>
                </a:solidFill>
              </a:rPr>
              <a:t>الحاجة إلى تدريب مستمر للدبلوماسيين على استخدام التكنولوجيا. هذه التحديات تجعل الدبلوماسية الرقمية مجالاً يحتاج إلى تطوير دائم</a:t>
            </a:r>
            <a:endParaRPr lang="en-JO" dirty="0">
              <a:solidFill>
                <a:srgbClr val="002060"/>
              </a:solidFill>
            </a:endParaRPr>
          </a:p>
          <a:p>
            <a:pPr marL="228600" indent="-228600" algn="l" defTabSz="914400" rtl="0"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11686426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6354"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Title 3">
            <a:extLst>
              <a:ext uri="{FF2B5EF4-FFF2-40B4-BE49-F238E27FC236}">
                <a16:creationId xmlns:a16="http://schemas.microsoft.com/office/drawing/2014/main" id="{44188E02-CBC0-0B45-91DD-4DA6A6691C01}"/>
              </a:ext>
            </a:extLst>
          </p:cNvPr>
          <p:cNvSpPr>
            <a:spLocks noGrp="1"/>
          </p:cNvSpPr>
          <p:nvPr>
            <p:ph type="title"/>
          </p:nvPr>
        </p:nvSpPr>
        <p:spPr>
          <a:xfrm>
            <a:off x="984421" y="211303"/>
            <a:ext cx="10515600" cy="793395"/>
          </a:xfrm>
        </p:spPr>
        <p:txBody>
          <a:bodyPr>
            <a:noAutofit/>
          </a:bodyPr>
          <a:lstStyle/>
          <a:p>
            <a:pPr algn="ctr" rtl="1"/>
            <a:r>
              <a:rPr lang="ar-JO" sz="3200" b="1" i="0" u="sng" strike="noStrike" dirty="0">
                <a:solidFill>
                  <a:schemeClr val="accent5">
                    <a:lumMod val="50000"/>
                  </a:schemeClr>
                </a:solidFill>
                <a:effectLst/>
              </a:rPr>
              <a:t>تجربة الولايات المتحدة الأمريكية في الدبلوماسية الرقمية </a:t>
            </a:r>
            <a:br>
              <a:rPr lang="ar-JO" sz="3200" b="1" i="0" u="sng" strike="noStrike" dirty="0">
                <a:solidFill>
                  <a:schemeClr val="accent5">
                    <a:lumMod val="50000"/>
                  </a:schemeClr>
                </a:solidFill>
                <a:effectLst/>
              </a:rPr>
            </a:br>
            <a:endParaRPr lang="en-JO" sz="3200" b="1" u="sng" dirty="0"/>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486918" y="1147355"/>
            <a:ext cx="6560703" cy="5530634"/>
          </a:xfrm>
        </p:spPr>
        <p:txBody>
          <a:bodyPr>
            <a:normAutofit/>
          </a:bodyPr>
          <a:lstStyle/>
          <a:p>
            <a:pPr marL="0" indent="0" algn="just" rtl="1">
              <a:lnSpc>
                <a:spcPct val="150000"/>
              </a:lnSpc>
              <a:buNone/>
            </a:pPr>
            <a:r>
              <a:rPr lang="ar-JO" sz="2400" b="1" i="0" u="sng" strike="noStrike" dirty="0">
                <a:solidFill>
                  <a:schemeClr val="accent5">
                    <a:lumMod val="50000"/>
                  </a:schemeClr>
                </a:solidFill>
                <a:effectLst/>
              </a:rPr>
              <a:t>الولايات المتحدة من أبرز الدول التي وظفت الدبلوماسية الرقمية:</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وزارة الخارجية الأمريكية تدير مواقع متعددة اللغات (منها العربية والفارسية والصينية)</a:t>
            </a:r>
          </a:p>
          <a:p>
            <a:pPr marL="514350" indent="-514350" algn="r" rtl="1">
              <a:lnSpc>
                <a:spcPct val="150000"/>
              </a:lnSpc>
              <a:buFont typeface="+mj-lt"/>
              <a:buAutoNum type="arabicPeriod"/>
            </a:pPr>
            <a:r>
              <a:rPr lang="ar-JO" sz="2400" i="0" u="none" strike="noStrike" dirty="0">
                <a:solidFill>
                  <a:schemeClr val="accent5">
                    <a:lumMod val="50000"/>
                  </a:schemeClr>
                </a:solidFill>
                <a:effectLst/>
              </a:rPr>
              <a:t>حسابات رسمية على فيسبوك وتويتر للتواصل مع الشعوب مباشرة</a:t>
            </a:r>
          </a:p>
          <a:p>
            <a:pPr marL="0" indent="0" rtl="1">
              <a:lnSpc>
                <a:spcPct val="150000"/>
              </a:lnSpc>
              <a:buNone/>
            </a:pPr>
            <a:r>
              <a:rPr lang="en-US" sz="1600" dirty="0">
                <a:solidFill>
                  <a:schemeClr val="accent5">
                    <a:lumMod val="50000"/>
                  </a:schemeClr>
                </a:solidFill>
                <a:hlinkClick r:id="rId3"/>
              </a:rPr>
              <a:t>https://www.instagram.com/p/DFvDGKei2Zj/</a:t>
            </a:r>
            <a:r>
              <a:rPr lang="ar-SA" sz="1600" dirty="0">
                <a:solidFill>
                  <a:schemeClr val="accent5">
                    <a:lumMod val="50000"/>
                  </a:schemeClr>
                </a:solidFill>
              </a:rPr>
              <a:t> </a:t>
            </a:r>
          </a:p>
          <a:p>
            <a:pPr marL="0" indent="0" rtl="1">
              <a:lnSpc>
                <a:spcPct val="150000"/>
              </a:lnSpc>
              <a:buNone/>
            </a:pPr>
            <a:r>
              <a:rPr lang="en-US" sz="1600" dirty="0">
                <a:solidFill>
                  <a:schemeClr val="accent5">
                    <a:lumMod val="50000"/>
                  </a:schemeClr>
                </a:solidFill>
                <a:hlinkClick r:id="rId4"/>
              </a:rPr>
              <a:t>https://travel.state.gov/en/international-travel/help-abroad/crisis-response.html</a:t>
            </a:r>
            <a:r>
              <a:rPr lang="ar-SA" sz="1600" dirty="0">
                <a:solidFill>
                  <a:schemeClr val="accent5">
                    <a:lumMod val="50000"/>
                  </a:schemeClr>
                </a:solidFill>
              </a:rPr>
              <a:t> </a:t>
            </a:r>
          </a:p>
          <a:p>
            <a:pPr marL="0" indent="0" rtl="1">
              <a:lnSpc>
                <a:spcPct val="150000"/>
              </a:lnSpc>
              <a:buNone/>
            </a:pPr>
            <a:r>
              <a:rPr lang="en-US" sz="1600" dirty="0">
                <a:solidFill>
                  <a:schemeClr val="accent5">
                    <a:lumMod val="50000"/>
                  </a:schemeClr>
                </a:solidFill>
                <a:hlinkClick r:id="rId5"/>
              </a:rPr>
              <a:t>https://x.com/TravelGov</a:t>
            </a:r>
            <a:r>
              <a:rPr lang="ar-SA" sz="1600" dirty="0">
                <a:solidFill>
                  <a:schemeClr val="accent5">
                    <a:lumMod val="50000"/>
                  </a:schemeClr>
                </a:solidFill>
              </a:rPr>
              <a:t> </a:t>
            </a:r>
            <a:endParaRPr lang="ar-JO" sz="1600" dirty="0">
              <a:solidFill>
                <a:schemeClr val="accent5">
                  <a:lumMod val="50000"/>
                </a:schemeClr>
              </a:solidFill>
            </a:endParaRPr>
          </a:p>
          <a:p>
            <a:pPr marL="514350" indent="-514350" rtl="1">
              <a:lnSpc>
                <a:spcPct val="150000"/>
              </a:lnSpc>
              <a:buFont typeface="+mj-lt"/>
              <a:buAutoNum type="arabicPeriod"/>
            </a:pPr>
            <a:endParaRPr lang="ar-JO" sz="1600" i="0" u="none" strike="noStrike" dirty="0">
              <a:solidFill>
                <a:schemeClr val="accent5">
                  <a:lumMod val="50000"/>
                </a:schemeClr>
              </a:solidFill>
              <a:effectLst/>
            </a:endParaRPr>
          </a:p>
        </p:txBody>
      </p:sp>
      <p:pic>
        <p:nvPicPr>
          <p:cNvPr id="3" name="Picture 2">
            <a:extLst>
              <a:ext uri="{FF2B5EF4-FFF2-40B4-BE49-F238E27FC236}">
                <a16:creationId xmlns:a16="http://schemas.microsoft.com/office/drawing/2014/main" id="{DAE032CD-0D64-554C-A4EE-306BD3B816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282484"/>
            <a:ext cx="5486919" cy="4893727"/>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81707"/>
            <a:ext cx="10515600" cy="1325563"/>
          </a:xfrm>
        </p:spPr>
        <p:txBody>
          <a:bodyPr anchor="t">
            <a:normAutofit/>
          </a:bodyPr>
          <a:lstStyle/>
          <a:p>
            <a:pPr algn="ctr" rtl="1">
              <a:lnSpc>
                <a:spcPct val="150000"/>
              </a:lnSpc>
            </a:pPr>
            <a:r>
              <a:rPr lang="ar-JO" sz="3200" b="1" i="0" u="sng" strike="noStrike" dirty="0">
                <a:solidFill>
                  <a:srgbClr val="C00000"/>
                </a:solidFill>
                <a:effectLst/>
              </a:rPr>
              <a:t>تجربة الاتحاد الأوروبي</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sz="half" idx="1"/>
          </p:nvPr>
        </p:nvSpPr>
        <p:spPr>
          <a:xfrm>
            <a:off x="6321409" y="731157"/>
            <a:ext cx="5770023" cy="5974443"/>
          </a:xfrm>
        </p:spPr>
        <p:txBody>
          <a:bodyPr>
            <a:normAutofit/>
          </a:bodyPr>
          <a:lstStyle/>
          <a:p>
            <a:pPr marL="0" indent="0" algn="just" rtl="1">
              <a:lnSpc>
                <a:spcPct val="150000"/>
              </a:lnSpc>
              <a:buNone/>
            </a:pPr>
            <a:r>
              <a:rPr lang="ar-JO" sz="2400" b="1" i="0" u="sng" strike="noStrike" dirty="0">
                <a:solidFill>
                  <a:schemeClr val="accent1"/>
                </a:solidFill>
                <a:effectLst/>
              </a:rPr>
              <a:t>الاتحاد الأوروبي وضع استراتيجية للدبلوماسية الرقمية (2022–2023):</a:t>
            </a:r>
          </a:p>
          <a:p>
            <a:pPr algn="just" rtl="1">
              <a:lnSpc>
                <a:spcPct val="150000"/>
              </a:lnSpc>
              <a:buFont typeface="Wingdings" pitchFamily="2" charset="2"/>
              <a:buChar char="ü"/>
            </a:pPr>
            <a:r>
              <a:rPr lang="ar-JO" sz="2400" b="0" i="0" u="none" strike="noStrike" dirty="0">
                <a:solidFill>
                  <a:schemeClr val="accent1"/>
                </a:solidFill>
                <a:effectLst/>
              </a:rPr>
              <a:t>تعزيز التواصل مع الشعوب عبر المنصات الرقمية</a:t>
            </a:r>
          </a:p>
          <a:p>
            <a:pPr algn="just" rtl="1">
              <a:lnSpc>
                <a:spcPct val="150000"/>
              </a:lnSpc>
              <a:buFont typeface="Wingdings" pitchFamily="2" charset="2"/>
              <a:buChar char="ü"/>
            </a:pPr>
            <a:r>
              <a:rPr lang="ar-JO" sz="2400" b="0" i="0" u="none" strike="noStrike" dirty="0">
                <a:solidFill>
                  <a:schemeClr val="accent1"/>
                </a:solidFill>
                <a:effectLst/>
              </a:rPr>
              <a:t>مواجهة التضليل الإعلامي والدعاية الخارجية</a:t>
            </a:r>
          </a:p>
          <a:p>
            <a:pPr algn="just" rtl="1">
              <a:lnSpc>
                <a:spcPct val="150000"/>
              </a:lnSpc>
              <a:buFont typeface="Wingdings" pitchFamily="2" charset="2"/>
              <a:buChar char="ü"/>
            </a:pPr>
            <a:r>
              <a:rPr lang="ar-JO" sz="2400" b="0" i="0" u="none" strike="noStrike" dirty="0">
                <a:solidFill>
                  <a:schemeClr val="accent1"/>
                </a:solidFill>
                <a:effectLst/>
              </a:rPr>
              <a:t>استخدام إكس وفيسبوك وانستغرام لنشر بيانات رسمية وتوضيح السياسات. هذه التجربة تؤكد أن الدبلوماسية الرقمية أصبحت أداة دفاعية وهجومية في آن واحد</a:t>
            </a:r>
            <a:endParaRPr lang="ar-JO" sz="2400" dirty="0">
              <a:solidFill>
                <a:schemeClr val="accent1"/>
              </a:solidFill>
            </a:endParaRPr>
          </a:p>
          <a:p>
            <a:pPr marL="0" indent="0" rtl="1">
              <a:lnSpc>
                <a:spcPct val="150000"/>
              </a:lnSpc>
              <a:buNone/>
            </a:pPr>
            <a:r>
              <a:rPr lang="en-US" sz="1600" b="0" i="0" u="none" strike="noStrike" dirty="0">
                <a:solidFill>
                  <a:schemeClr val="accent1"/>
                </a:solidFill>
                <a:effectLst/>
                <a:hlinkClick r:id="rId2"/>
              </a:rPr>
              <a:t>https://www.instagram.com/euneighbourssouth/</a:t>
            </a:r>
            <a:endParaRPr lang="ar-SA" sz="1600" b="0" i="0" u="none" strike="noStrike" dirty="0">
              <a:solidFill>
                <a:schemeClr val="accent1"/>
              </a:solidFill>
              <a:effectLst/>
            </a:endParaRPr>
          </a:p>
          <a:p>
            <a:pPr marL="0" indent="0" rtl="1">
              <a:lnSpc>
                <a:spcPct val="150000"/>
              </a:lnSpc>
              <a:buNone/>
            </a:pPr>
            <a:r>
              <a:rPr lang="en-US" sz="1600" b="0" i="0" u="none" strike="noStrike" dirty="0">
                <a:solidFill>
                  <a:schemeClr val="accent1"/>
                </a:solidFill>
                <a:effectLst/>
                <a:hlinkClick r:id="rId3"/>
              </a:rPr>
              <a:t>https://</a:t>
            </a:r>
            <a:r>
              <a:rPr lang="en-US" sz="1600" b="0" i="0" u="none" strike="noStrike" dirty="0" err="1">
                <a:solidFill>
                  <a:schemeClr val="accent1"/>
                </a:solidFill>
                <a:effectLst/>
                <a:hlinkClick r:id="rId3"/>
              </a:rPr>
              <a:t>south.euneighbours.eu</a:t>
            </a:r>
            <a:r>
              <a:rPr lang="en-US" sz="1600" b="0" i="0" u="none" strike="noStrike" dirty="0">
                <a:solidFill>
                  <a:schemeClr val="accent1"/>
                </a:solidFill>
                <a:effectLst/>
                <a:hlinkClick r:id="rId3"/>
              </a:rPr>
              <a:t>/</a:t>
            </a:r>
            <a:r>
              <a:rPr lang="en-US" sz="1600" b="0" i="0" u="none" strike="noStrike" dirty="0" err="1">
                <a:solidFill>
                  <a:schemeClr val="accent1"/>
                </a:solidFill>
                <a:effectLst/>
                <a:hlinkClick r:id="rId3"/>
              </a:rPr>
              <a:t>ar</a:t>
            </a:r>
            <a:r>
              <a:rPr lang="en-US" sz="1600" b="0" i="0" u="none" strike="noStrike" dirty="0">
                <a:solidFill>
                  <a:schemeClr val="accent1"/>
                </a:solidFill>
                <a:effectLst/>
                <a:hlinkClick r:id="rId3"/>
              </a:rPr>
              <a:t>/</a:t>
            </a:r>
            <a:r>
              <a:rPr lang="ar-SA" sz="1600" b="0" i="0" u="none" strike="noStrike" dirty="0">
                <a:solidFill>
                  <a:schemeClr val="accent1"/>
                </a:solidFill>
                <a:effectLst/>
                <a:hlinkClick r:id="rId3"/>
              </a:rPr>
              <a:t>اتصل-بنا/</a:t>
            </a:r>
            <a:r>
              <a:rPr lang="ar-SA" sz="1600" b="0" i="0" u="none" strike="noStrike" dirty="0">
                <a:solidFill>
                  <a:schemeClr val="accent1"/>
                </a:solidFill>
                <a:effectLst/>
              </a:rPr>
              <a:t>  </a:t>
            </a:r>
            <a:endParaRPr lang="ar-JO" sz="1600" b="0" i="0" u="none" strike="noStrike" dirty="0">
              <a:solidFill>
                <a:schemeClr val="accent1"/>
              </a:solidFill>
              <a:effectLst/>
            </a:endParaRPr>
          </a:p>
        </p:txBody>
      </p:sp>
      <p:sp>
        <p:nvSpPr>
          <p:cNvPr id="5" name="Content Placeholder 4">
            <a:extLst>
              <a:ext uri="{FF2B5EF4-FFF2-40B4-BE49-F238E27FC236}">
                <a16:creationId xmlns:a16="http://schemas.microsoft.com/office/drawing/2014/main" id="{883A45FE-5E33-B846-B914-E5321E53AC61}"/>
              </a:ext>
            </a:extLst>
          </p:cNvPr>
          <p:cNvSpPr>
            <a:spLocks noGrp="1"/>
          </p:cNvSpPr>
          <p:nvPr>
            <p:ph sz="half" idx="2"/>
          </p:nvPr>
        </p:nvSpPr>
        <p:spPr>
          <a:xfrm>
            <a:off x="272845" y="1574903"/>
            <a:ext cx="5181600" cy="4351338"/>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8" name="Picture 7">
            <a:extLst>
              <a:ext uri="{FF2B5EF4-FFF2-40B4-BE49-F238E27FC236}">
                <a16:creationId xmlns:a16="http://schemas.microsoft.com/office/drawing/2014/main" id="{A1CD334B-933C-F24F-920A-44FF734D85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574903"/>
            <a:ext cx="6048565" cy="4055876"/>
          </a:xfrm>
          <a:prstGeom prst="rect">
            <a:avLst/>
          </a:prstGeom>
        </p:spPr>
      </p:pic>
    </p:spTree>
    <p:extLst>
      <p:ext uri="{BB962C8B-B14F-4D97-AF65-F5344CB8AC3E}">
        <p14:creationId xmlns:p14="http://schemas.microsoft.com/office/powerpoint/2010/main" val="28740905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81707"/>
            <a:ext cx="10515600" cy="1325563"/>
          </a:xfrm>
        </p:spPr>
        <p:txBody>
          <a:bodyPr anchor="t">
            <a:normAutofit fontScale="90000"/>
          </a:bodyPr>
          <a:lstStyle/>
          <a:p>
            <a:pPr algn="ctr" rtl="1">
              <a:lnSpc>
                <a:spcPct val="150000"/>
              </a:lnSpc>
            </a:pPr>
            <a:r>
              <a:rPr lang="ar-JO" sz="3200" b="1" i="0" u="sng" strike="noStrike" dirty="0">
                <a:solidFill>
                  <a:srgbClr val="002060"/>
                </a:solidFill>
                <a:effectLst/>
              </a:rPr>
              <a:t>تجربة المملكة الأردنية الهاشمية</a:t>
            </a:r>
            <a:br>
              <a:rPr lang="ar-JO" sz="3200" b="1" i="0" u="sng" strike="noStrike" dirty="0">
                <a:solidFill>
                  <a:srgbClr val="002060"/>
                </a:solidFill>
                <a:effectLst/>
              </a:rPr>
            </a:br>
            <a:endParaRPr lang="ar-JO" sz="3200" b="1" i="0" u="sng" strike="noStrike" dirty="0">
              <a:solidFill>
                <a:srgbClr val="002060"/>
              </a:solidFill>
              <a:effectLst/>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sz="half" idx="1"/>
          </p:nvPr>
        </p:nvSpPr>
        <p:spPr>
          <a:xfrm>
            <a:off x="5967663" y="731157"/>
            <a:ext cx="6123769" cy="5974443"/>
          </a:xfrm>
        </p:spPr>
        <p:txBody>
          <a:bodyPr>
            <a:normAutofit/>
          </a:bodyPr>
          <a:lstStyle/>
          <a:p>
            <a:pPr algn="just" rtl="1">
              <a:lnSpc>
                <a:spcPct val="150000"/>
              </a:lnSpc>
              <a:buFont typeface="Wingdings" pitchFamily="2" charset="2"/>
              <a:buChar char="Ø"/>
            </a:pPr>
            <a:r>
              <a:rPr lang="ar-JO" sz="2400" i="0" strike="noStrike" dirty="0">
                <a:solidFill>
                  <a:schemeClr val="accent1"/>
                </a:solidFill>
                <a:effectLst/>
              </a:rPr>
              <a:t>مارس 2020، خلال أزمة جائحة كورونا، نشرت وزارة الخارجية الأردنية سلسلة تغريدات حول إجراءات إعادة المواطنين الأردنيين من الخارج، مع روابط إلكترونية للتسجيل في رحلات الإجلاء </a:t>
            </a:r>
            <a:r>
              <a:rPr lang="en-US" sz="2400" i="0" strike="noStrike" dirty="0">
                <a:solidFill>
                  <a:schemeClr val="accent1"/>
                </a:solidFill>
                <a:effectLst/>
                <a:hlinkClick r:id="rId2"/>
              </a:rPr>
              <a:t>https://www.mfa.gov.jo</a:t>
            </a:r>
            <a:r>
              <a:rPr lang="ar-SA" sz="2400" i="0" strike="noStrike" dirty="0">
                <a:solidFill>
                  <a:schemeClr val="accent1"/>
                </a:solidFill>
                <a:effectLst/>
              </a:rPr>
              <a:t> </a:t>
            </a:r>
            <a:endParaRPr lang="ar-JO" sz="2400" i="0" strike="noStrike" dirty="0">
              <a:solidFill>
                <a:schemeClr val="accent1"/>
              </a:solidFill>
              <a:effectLst/>
            </a:endParaRPr>
          </a:p>
          <a:p>
            <a:pPr algn="r" rtl="1">
              <a:lnSpc>
                <a:spcPct val="150000"/>
              </a:lnSpc>
              <a:buFont typeface="Wingdings" pitchFamily="2" charset="2"/>
              <a:buChar char="Ø"/>
            </a:pPr>
            <a:r>
              <a:rPr lang="ar-JO" sz="2400" i="0" strike="noStrike" dirty="0">
                <a:solidFill>
                  <a:schemeClr val="accent1"/>
                </a:solidFill>
                <a:effectLst/>
              </a:rPr>
              <a:t>استخدام المنصات الرقمية كأداة قنصلية مباشرة للتواصل مع المواطنين وتقديم خدمات عملية </a:t>
            </a:r>
            <a:r>
              <a:rPr lang="en-US" sz="1600" i="0" strike="noStrike" dirty="0">
                <a:solidFill>
                  <a:schemeClr val="accent1"/>
                </a:solidFill>
                <a:effectLst/>
                <a:hlinkClick r:id="rId3"/>
              </a:rPr>
              <a:t>https://www.instagram.com/foreignministryjo/</a:t>
            </a:r>
            <a:r>
              <a:rPr lang="ar-SA" sz="1600" i="0" strike="noStrike" dirty="0">
                <a:solidFill>
                  <a:schemeClr val="accent1"/>
                </a:solidFill>
                <a:effectLst/>
              </a:rPr>
              <a:t> </a:t>
            </a:r>
          </a:p>
          <a:p>
            <a:pPr marL="0" indent="0" algn="r" rtl="1">
              <a:lnSpc>
                <a:spcPct val="150000"/>
              </a:lnSpc>
              <a:buNone/>
            </a:pPr>
            <a:r>
              <a:rPr lang="en-US" sz="1600" i="0" strike="noStrike" dirty="0">
                <a:solidFill>
                  <a:schemeClr val="accent1"/>
                </a:solidFill>
                <a:effectLst/>
                <a:hlinkClick r:id="rId4"/>
              </a:rPr>
              <a:t>https://x.com/foreignministry</a:t>
            </a:r>
            <a:r>
              <a:rPr lang="ar-SA" sz="1600" i="0" strike="noStrike" dirty="0">
                <a:solidFill>
                  <a:schemeClr val="accent1"/>
                </a:solidFill>
                <a:effectLst/>
              </a:rPr>
              <a:t> </a:t>
            </a:r>
            <a:endParaRPr lang="ar-JO" sz="1600" i="0" strike="noStrike" dirty="0">
              <a:solidFill>
                <a:schemeClr val="accent1"/>
              </a:solidFill>
              <a:effectLst/>
            </a:endParaRPr>
          </a:p>
          <a:p>
            <a:pPr algn="just" rtl="1">
              <a:lnSpc>
                <a:spcPct val="150000"/>
              </a:lnSpc>
              <a:buFont typeface="Wingdings" pitchFamily="2" charset="2"/>
              <a:buChar char="Ø"/>
            </a:pPr>
            <a:endParaRPr lang="ar-JO" sz="2400" i="0" strike="noStrike" dirty="0">
              <a:solidFill>
                <a:schemeClr val="accent1"/>
              </a:solidFill>
              <a:effectLst/>
            </a:endParaRPr>
          </a:p>
          <a:p>
            <a:pPr marL="0" indent="0" rtl="1">
              <a:lnSpc>
                <a:spcPct val="150000"/>
              </a:lnSpc>
              <a:buNone/>
            </a:pPr>
            <a:r>
              <a:rPr lang="ar-SA" sz="1600" b="0" i="0" u="none" strike="noStrike" dirty="0">
                <a:solidFill>
                  <a:schemeClr val="accent1"/>
                </a:solidFill>
                <a:effectLst/>
              </a:rPr>
              <a:t> </a:t>
            </a:r>
            <a:endParaRPr lang="ar-JO" sz="1600" b="0" i="0" u="none" strike="noStrike" dirty="0">
              <a:solidFill>
                <a:schemeClr val="accent1"/>
              </a:solidFill>
              <a:effectLst/>
            </a:endParaRPr>
          </a:p>
        </p:txBody>
      </p:sp>
      <p:sp>
        <p:nvSpPr>
          <p:cNvPr id="5" name="Content Placeholder 4">
            <a:extLst>
              <a:ext uri="{FF2B5EF4-FFF2-40B4-BE49-F238E27FC236}">
                <a16:creationId xmlns:a16="http://schemas.microsoft.com/office/drawing/2014/main" id="{883A45FE-5E33-B846-B914-E5321E53AC61}"/>
              </a:ext>
            </a:extLst>
          </p:cNvPr>
          <p:cNvSpPr>
            <a:spLocks noGrp="1"/>
          </p:cNvSpPr>
          <p:nvPr>
            <p:ph sz="half" idx="2"/>
          </p:nvPr>
        </p:nvSpPr>
        <p:spPr>
          <a:xfrm>
            <a:off x="272845" y="1574903"/>
            <a:ext cx="5181600" cy="4351338"/>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pic>
        <p:nvPicPr>
          <p:cNvPr id="9" name="Picture 8">
            <a:extLst>
              <a:ext uri="{FF2B5EF4-FFF2-40B4-BE49-F238E27FC236}">
                <a16:creationId xmlns:a16="http://schemas.microsoft.com/office/drawing/2014/main" id="{11B48A66-B089-D049-A0E8-C2EF79282A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114406"/>
            <a:ext cx="5662864" cy="5743594"/>
          </a:xfrm>
          <a:prstGeom prst="rect">
            <a:avLst/>
          </a:prstGeom>
        </p:spPr>
      </p:pic>
    </p:spTree>
    <p:extLst>
      <p:ext uri="{BB962C8B-B14F-4D97-AF65-F5344CB8AC3E}">
        <p14:creationId xmlns:p14="http://schemas.microsoft.com/office/powerpoint/2010/main" val="797671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6" name="Rectangle 2">
            <a:extLst>
              <a:ext uri="{FF2B5EF4-FFF2-40B4-BE49-F238E27FC236}">
                <a16:creationId xmlns:a16="http://schemas.microsoft.com/office/drawing/2014/main" id="{3F05FCD8-A259-A849-B223-3372777410DC}"/>
              </a:ext>
            </a:extLst>
          </p:cNvPr>
          <p:cNvSpPr>
            <a:spLocks noChangeArrowheads="1"/>
          </p:cNvSpPr>
          <p:nvPr/>
        </p:nvSpPr>
        <p:spPr bwMode="auto">
          <a:xfrm>
            <a:off x="3644624" y="77441"/>
            <a:ext cx="5085046" cy="81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914400" rtl="1" eaLnBrk="1" latinLnBrk="0" hangingPunct="1">
              <a:lnSpc>
                <a:spcPct val="90000"/>
              </a:lnSpc>
              <a:spcBef>
                <a:spcPts val="1000"/>
              </a:spcBef>
            </a:pPr>
            <a:r>
              <a:rPr lang="ar-JO" sz="3200" b="1" u="sng" dirty="0">
                <a:solidFill>
                  <a:schemeClr val="accent1">
                    <a:lumMod val="75000"/>
                  </a:schemeClr>
                </a:solidFill>
              </a:rPr>
              <a:t>تجربة دولة الإمارات العربية المتحدة</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sp>
        <p:nvSpPr>
          <p:cNvPr id="4" name="Content Placeholder 3">
            <a:extLst>
              <a:ext uri="{FF2B5EF4-FFF2-40B4-BE49-F238E27FC236}">
                <a16:creationId xmlns:a16="http://schemas.microsoft.com/office/drawing/2014/main" id="{3E32D6E2-C499-8248-939A-92803D730806}"/>
              </a:ext>
            </a:extLst>
          </p:cNvPr>
          <p:cNvSpPr>
            <a:spLocks noGrp="1"/>
          </p:cNvSpPr>
          <p:nvPr>
            <p:ph sz="half" idx="2"/>
          </p:nvPr>
        </p:nvSpPr>
        <p:spPr>
          <a:xfrm>
            <a:off x="6320589" y="1146220"/>
            <a:ext cx="5631005" cy="5571487"/>
          </a:xfrm>
        </p:spPr>
        <p:txBody>
          <a:bodyPr/>
          <a:lstStyle/>
          <a:p>
            <a:pPr marL="228600" indent="-228600" algn="r" defTabSz="914400" rtl="1" eaLnBrk="1" latinLnBrk="0" hangingPunct="1">
              <a:lnSpc>
                <a:spcPct val="90000"/>
              </a:lnSpc>
              <a:spcBef>
                <a:spcPts val="1000"/>
              </a:spcBef>
              <a:buFont typeface="Arial" panose="020B0604020202020204" pitchFamily="34" charset="0"/>
              <a:buChar char="•"/>
            </a:pPr>
            <a:r>
              <a:rPr lang="ar-JO" dirty="0"/>
              <a:t>المنصة: إنستغرام ، فيسبوك، إكس – موقع وزارة الخارجية الإماراتية</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t>استخدام المنصات الرقمية كأداة للترويج الثقافي والدبلوماسية الناعمة</a:t>
            </a:r>
          </a:p>
          <a:p>
            <a:pPr marL="0" indent="0" defTabSz="914400" rtl="1" eaLnBrk="1" latinLnBrk="0" hangingPunct="1">
              <a:lnSpc>
                <a:spcPct val="90000"/>
              </a:lnSpc>
              <a:spcBef>
                <a:spcPts val="1000"/>
              </a:spcBef>
              <a:buNone/>
            </a:pPr>
            <a:r>
              <a:rPr lang="en-US" sz="1600" dirty="0">
                <a:hlinkClick r:id="rId3"/>
              </a:rPr>
              <a:t>https://www.instagram.com/mofauae</a:t>
            </a:r>
            <a:r>
              <a:rPr lang="ar-SA" sz="1600" dirty="0"/>
              <a:t> </a:t>
            </a:r>
          </a:p>
          <a:p>
            <a:pPr marL="0" indent="0" defTabSz="914400" rtl="1" eaLnBrk="1" latinLnBrk="0" hangingPunct="1">
              <a:lnSpc>
                <a:spcPct val="90000"/>
              </a:lnSpc>
              <a:spcBef>
                <a:spcPts val="1000"/>
              </a:spcBef>
              <a:buNone/>
            </a:pPr>
            <a:r>
              <a:rPr lang="en-US" sz="1600" dirty="0">
                <a:hlinkClick r:id="rId4"/>
              </a:rPr>
              <a:t>https://www.mofa.gov.ae</a:t>
            </a:r>
            <a:r>
              <a:rPr lang="ar-SA" sz="1600" dirty="0"/>
              <a:t> </a:t>
            </a:r>
            <a:endParaRPr lang="en-JO" sz="1600" dirty="0"/>
          </a:p>
        </p:txBody>
      </p:sp>
      <p:pic>
        <p:nvPicPr>
          <p:cNvPr id="8" name="Picture 7">
            <a:extLst>
              <a:ext uri="{FF2B5EF4-FFF2-40B4-BE49-F238E27FC236}">
                <a16:creationId xmlns:a16="http://schemas.microsoft.com/office/drawing/2014/main" id="{22E3A71C-AFC1-174C-94EC-A9C6D10114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146220"/>
            <a:ext cx="6320589" cy="5571487"/>
          </a:xfrm>
          <a:prstGeom prst="rect">
            <a:avLst/>
          </a:prstGeom>
        </p:spPr>
      </p:pic>
    </p:spTree>
    <p:extLst>
      <p:ext uri="{BB962C8B-B14F-4D97-AF65-F5344CB8AC3E}">
        <p14:creationId xmlns:p14="http://schemas.microsoft.com/office/powerpoint/2010/main" val="41656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graphicFrame>
        <p:nvGraphicFramePr>
          <p:cNvPr id="6" name="Content Placeholder 5">
            <a:extLst>
              <a:ext uri="{FF2B5EF4-FFF2-40B4-BE49-F238E27FC236}">
                <a16:creationId xmlns:a16="http://schemas.microsoft.com/office/drawing/2014/main" id="{EA62A1A1-9552-1542-BFA5-0BD8E9D27980}"/>
              </a:ext>
            </a:extLst>
          </p:cNvPr>
          <p:cNvGraphicFramePr>
            <a:graphicFrameLocks noGrp="1"/>
          </p:cNvGraphicFramePr>
          <p:nvPr>
            <p:ph sz="half" idx="2"/>
            <p:extLst>
              <p:ext uri="{D42A27DB-BD31-4B8C-83A1-F6EECF244321}">
                <p14:modId xmlns:p14="http://schemas.microsoft.com/office/powerpoint/2010/main" val="1435472241"/>
              </p:ext>
            </p:extLst>
          </p:nvPr>
        </p:nvGraphicFramePr>
        <p:xfrm>
          <a:off x="112294" y="1326524"/>
          <a:ext cx="11966110" cy="5260687"/>
        </p:xfrm>
        <a:graphic>
          <a:graphicData uri="http://schemas.openxmlformats.org/drawingml/2006/table">
            <a:tbl>
              <a:tblPr rtl="1">
                <a:tableStyleId>{D113A9D2-9D6B-4929-AA2D-F23B5EE8CBE7}</a:tableStyleId>
              </a:tblPr>
              <a:tblGrid>
                <a:gridCol w="1795415">
                  <a:extLst>
                    <a:ext uri="{9D8B030D-6E8A-4147-A177-3AD203B41FA5}">
                      <a16:colId xmlns:a16="http://schemas.microsoft.com/office/drawing/2014/main" val="3206530035"/>
                    </a:ext>
                  </a:extLst>
                </a:gridCol>
                <a:gridCol w="2406315">
                  <a:extLst>
                    <a:ext uri="{9D8B030D-6E8A-4147-A177-3AD203B41FA5}">
                      <a16:colId xmlns:a16="http://schemas.microsoft.com/office/drawing/2014/main" val="3018708354"/>
                    </a:ext>
                  </a:extLst>
                </a:gridCol>
                <a:gridCol w="2133600">
                  <a:extLst>
                    <a:ext uri="{9D8B030D-6E8A-4147-A177-3AD203B41FA5}">
                      <a16:colId xmlns:a16="http://schemas.microsoft.com/office/drawing/2014/main" val="507045980"/>
                    </a:ext>
                  </a:extLst>
                </a:gridCol>
                <a:gridCol w="2903621">
                  <a:extLst>
                    <a:ext uri="{9D8B030D-6E8A-4147-A177-3AD203B41FA5}">
                      <a16:colId xmlns:a16="http://schemas.microsoft.com/office/drawing/2014/main" val="1650787748"/>
                    </a:ext>
                  </a:extLst>
                </a:gridCol>
                <a:gridCol w="2727159">
                  <a:extLst>
                    <a:ext uri="{9D8B030D-6E8A-4147-A177-3AD203B41FA5}">
                      <a16:colId xmlns:a16="http://schemas.microsoft.com/office/drawing/2014/main" val="631037729"/>
                    </a:ext>
                  </a:extLst>
                </a:gridCol>
              </a:tblGrid>
              <a:tr h="498977">
                <a:tc>
                  <a:txBody>
                    <a:bodyPr/>
                    <a:lstStyle/>
                    <a:p>
                      <a:pPr algn="ctr"/>
                      <a:r>
                        <a:rPr lang="ar-JO" sz="1800" b="1" dirty="0">
                          <a:solidFill>
                            <a:srgbClr val="FFFF00"/>
                          </a:solidFill>
                        </a:rPr>
                        <a:t>الدولة</a:t>
                      </a:r>
                    </a:p>
                  </a:txBody>
                  <a:tcPr marL="69069" marR="69069" marT="34534" marB="34534" anchor="ctr">
                    <a:cell3D prstMaterial="dkEdge">
                      <a:bevel prst="artDeco"/>
                      <a:lightRig rig="flood" dir="t"/>
                    </a:cell3D>
                  </a:tcPr>
                </a:tc>
                <a:tc>
                  <a:txBody>
                    <a:bodyPr/>
                    <a:lstStyle/>
                    <a:p>
                      <a:pPr algn="ctr"/>
                      <a:r>
                        <a:rPr lang="ar-JO" sz="1800" b="1" dirty="0">
                          <a:solidFill>
                            <a:srgbClr val="FFFF00"/>
                          </a:solidFill>
                        </a:rPr>
                        <a:t>المنصة الرئيسة</a:t>
                      </a:r>
                    </a:p>
                  </a:txBody>
                  <a:tcPr marL="69069" marR="69069" marT="34534" marB="34534" anchor="ctr">
                    <a:cell3D prstMaterial="dkEdge">
                      <a:bevel prst="artDeco"/>
                      <a:lightRig rig="flood" dir="t"/>
                    </a:cell3D>
                  </a:tcPr>
                </a:tc>
                <a:tc>
                  <a:txBody>
                    <a:bodyPr/>
                    <a:lstStyle/>
                    <a:p>
                      <a:pPr algn="ctr"/>
                      <a:r>
                        <a:rPr lang="ar-JO" sz="1800" b="1">
                          <a:solidFill>
                            <a:srgbClr val="FFFF00"/>
                          </a:solidFill>
                        </a:rPr>
                        <a:t>الحدث أو الظرف</a:t>
                      </a:r>
                    </a:p>
                  </a:txBody>
                  <a:tcPr marL="69069" marR="69069" marT="34534" marB="34534" anchor="ctr">
                    <a:cell3D prstMaterial="dkEdge">
                      <a:bevel prst="artDeco"/>
                      <a:lightRig rig="flood" dir="t"/>
                    </a:cell3D>
                  </a:tcPr>
                </a:tc>
                <a:tc>
                  <a:txBody>
                    <a:bodyPr/>
                    <a:lstStyle/>
                    <a:p>
                      <a:pPr algn="ctr"/>
                      <a:r>
                        <a:rPr lang="ar-JO" sz="1800" b="1">
                          <a:solidFill>
                            <a:srgbClr val="FFFF00"/>
                          </a:solidFill>
                        </a:rPr>
                        <a:t>الرسالة الرقمية المنشورة</a:t>
                      </a:r>
                    </a:p>
                  </a:txBody>
                  <a:tcPr marL="69069" marR="69069" marT="34534" marB="34534" anchor="ctr">
                    <a:cell3D prstMaterial="dkEdge">
                      <a:bevel prst="artDeco"/>
                      <a:lightRig rig="flood" dir="t"/>
                    </a:cell3D>
                  </a:tcPr>
                </a:tc>
                <a:tc>
                  <a:txBody>
                    <a:bodyPr/>
                    <a:lstStyle/>
                    <a:p>
                      <a:pPr algn="ctr"/>
                      <a:r>
                        <a:rPr lang="ar-JO" sz="1800" b="1" dirty="0">
                          <a:solidFill>
                            <a:srgbClr val="FFFF00"/>
                          </a:solidFill>
                        </a:rPr>
                        <a:t>الدلالة الدبلوماسية</a:t>
                      </a:r>
                    </a:p>
                  </a:txBody>
                  <a:tcPr marL="69069" marR="69069" marT="34534" marB="34534" anchor="ctr">
                    <a:cell3D prstMaterial="dkEdge">
                      <a:bevel prst="artDeco"/>
                      <a:lightRig rig="flood" dir="t"/>
                    </a:cell3D>
                  </a:tcPr>
                </a:tc>
                <a:extLst>
                  <a:ext uri="{0D108BD9-81ED-4DB2-BD59-A6C34878D82A}">
                    <a16:rowId xmlns:a16="http://schemas.microsoft.com/office/drawing/2014/main" val="771590100"/>
                  </a:ext>
                </a:extLst>
              </a:tr>
              <a:tr h="1039770">
                <a:tc>
                  <a:txBody>
                    <a:bodyPr/>
                    <a:lstStyle/>
                    <a:p>
                      <a:pPr algn="ctr"/>
                      <a:r>
                        <a:rPr lang="ar-JO" sz="1800" b="1">
                          <a:solidFill>
                            <a:srgbClr val="FFFF00"/>
                          </a:solidFill>
                        </a:rPr>
                        <a:t>الأردن</a:t>
                      </a:r>
                    </a:p>
                  </a:txBody>
                  <a:tcPr marL="69069" marR="69069" marT="34534" marB="34534" anchor="ctr">
                    <a:cell3D prstMaterial="dkEdge">
                      <a:bevel prst="artDeco"/>
                      <a:lightRig rig="flood" dir="t"/>
                    </a:cell3D>
                  </a:tcPr>
                </a:tc>
                <a:tc>
                  <a:txBody>
                    <a:bodyPr/>
                    <a:lstStyle/>
                    <a:p>
                      <a:pPr algn="ctr"/>
                      <a:r>
                        <a:rPr lang="ar-JO" sz="1400" dirty="0"/>
                        <a:t>إكس @</a:t>
                      </a:r>
                      <a:r>
                        <a:rPr lang="en-US" sz="1400" dirty="0" err="1"/>
                        <a:t>ForeignMinistry</a:t>
                      </a:r>
                      <a:r>
                        <a:rPr lang="ar-SA" sz="1400" dirty="0"/>
                        <a:t> </a:t>
                      </a:r>
                      <a:endParaRPr lang="en-US" sz="1400" dirty="0"/>
                    </a:p>
                  </a:txBody>
                  <a:tcPr marL="69069" marR="69069" marT="34534" marB="34534" anchor="ctr">
                    <a:cell3D prstMaterial="dkEdge">
                      <a:bevel prst="artDeco"/>
                      <a:lightRig rig="flood" dir="t"/>
                    </a:cell3D>
                  </a:tcPr>
                </a:tc>
                <a:tc>
                  <a:txBody>
                    <a:bodyPr/>
                    <a:lstStyle/>
                    <a:p>
                      <a:pPr algn="ctr"/>
                      <a:r>
                        <a:rPr lang="ar-JO" sz="1400"/>
                        <a:t>أزمة كورونا 2020</a:t>
                      </a:r>
                    </a:p>
                  </a:txBody>
                  <a:tcPr marL="69069" marR="69069" marT="34534" marB="34534" anchor="ctr">
                    <a:cell3D prstMaterial="dkEdge">
                      <a:bevel prst="artDeco"/>
                      <a:lightRig rig="flood" dir="t"/>
                    </a:cell3D>
                  </a:tcPr>
                </a:tc>
                <a:tc>
                  <a:txBody>
                    <a:bodyPr/>
                    <a:lstStyle/>
                    <a:p>
                      <a:pPr algn="ctr"/>
                      <a:r>
                        <a:rPr lang="ar-JO" sz="1400"/>
                        <a:t>نشر روابط إلكترونية لتسجيل الأردنيين العالقين بالخارج للعودة عبر رحلات إجلاء</a:t>
                      </a:r>
                    </a:p>
                  </a:txBody>
                  <a:tcPr marL="69069" marR="69069" marT="34534" marB="34534" anchor="ctr">
                    <a:cell3D prstMaterial="dkEdge">
                      <a:bevel prst="artDeco"/>
                      <a:lightRig rig="flood" dir="t"/>
                    </a:cell3D>
                  </a:tcPr>
                </a:tc>
                <a:tc>
                  <a:txBody>
                    <a:bodyPr/>
                    <a:lstStyle/>
                    <a:p>
                      <a:pPr algn="ctr"/>
                      <a:r>
                        <a:rPr lang="ar-JO" sz="1400"/>
                        <a:t>استخدام المنصات الرقمية كأداة قنصلية مباشرة لخدمة المواطنين</a:t>
                      </a:r>
                    </a:p>
                  </a:txBody>
                  <a:tcPr marL="69069" marR="69069" marT="34534" marB="34534" anchor="ctr">
                    <a:cell3D prstMaterial="dkEdge">
                      <a:bevel prst="artDeco"/>
                      <a:lightRig rig="flood" dir="t"/>
                    </a:cell3D>
                  </a:tcPr>
                </a:tc>
                <a:extLst>
                  <a:ext uri="{0D108BD9-81ED-4DB2-BD59-A6C34878D82A}">
                    <a16:rowId xmlns:a16="http://schemas.microsoft.com/office/drawing/2014/main" val="637189811"/>
                  </a:ext>
                </a:extLst>
              </a:tr>
              <a:tr h="1039770">
                <a:tc>
                  <a:txBody>
                    <a:bodyPr/>
                    <a:lstStyle/>
                    <a:p>
                      <a:pPr algn="ctr"/>
                      <a:r>
                        <a:rPr lang="ar-JO" sz="1800" b="1">
                          <a:solidFill>
                            <a:srgbClr val="FFFF00"/>
                          </a:solidFill>
                        </a:rPr>
                        <a:t>السعودية</a:t>
                      </a:r>
                    </a:p>
                  </a:txBody>
                  <a:tcPr marL="69069" marR="69069" marT="34534" marB="34534" anchor="ctr">
                    <a:cell3D prstMaterial="dkEdge">
                      <a:bevel prst="artDeco"/>
                      <a:lightRig rig="flood" dir="t"/>
                    </a:cell3D>
                  </a:tcPr>
                </a:tc>
                <a:tc>
                  <a:txBody>
                    <a:bodyPr/>
                    <a:lstStyle/>
                    <a:p>
                      <a:pPr algn="ctr"/>
                      <a:r>
                        <a:rPr lang="ar-JO" sz="1400" dirty="0"/>
                        <a:t>إكس @</a:t>
                      </a:r>
                      <a:r>
                        <a:rPr lang="en-US" sz="1400" dirty="0"/>
                        <a:t>KSAMOFA</a:t>
                      </a:r>
                      <a:r>
                        <a:rPr lang="ar-SA" sz="1400" dirty="0"/>
                        <a:t> </a:t>
                      </a:r>
                      <a:endParaRPr lang="en-US" sz="1400" dirty="0"/>
                    </a:p>
                  </a:txBody>
                  <a:tcPr marL="69069" marR="69069" marT="34534" marB="34534" anchor="ctr">
                    <a:cell3D prstMaterial="dkEdge">
                      <a:bevel prst="artDeco"/>
                      <a:lightRig rig="flood" dir="t"/>
                    </a:cell3D>
                  </a:tcPr>
                </a:tc>
                <a:tc>
                  <a:txBody>
                    <a:bodyPr/>
                    <a:lstStyle/>
                    <a:p>
                      <a:pPr algn="ctr"/>
                      <a:r>
                        <a:rPr lang="ar-JO" sz="1400"/>
                        <a:t>موسم الحج 2022</a:t>
                      </a:r>
                    </a:p>
                  </a:txBody>
                  <a:tcPr marL="69069" marR="69069" marT="34534" marB="34534" anchor="ctr">
                    <a:cell3D prstMaterial="dkEdge">
                      <a:bevel prst="artDeco"/>
                      <a:lightRig rig="flood" dir="t"/>
                    </a:cell3D>
                  </a:tcPr>
                </a:tc>
                <a:tc>
                  <a:txBody>
                    <a:bodyPr/>
                    <a:lstStyle/>
                    <a:p>
                      <a:pPr algn="ctr"/>
                      <a:r>
                        <a:rPr lang="ar-JO" sz="1400"/>
                        <a:t>تغريدات وفيديوهات توعوية باللغات المختلفة لتوجيه الحجاج حول الإجراءات الصحية</a:t>
                      </a:r>
                    </a:p>
                  </a:txBody>
                  <a:tcPr marL="69069" marR="69069" marT="34534" marB="34534" anchor="ctr">
                    <a:cell3D prstMaterial="dkEdge">
                      <a:bevel prst="artDeco"/>
                      <a:lightRig rig="flood" dir="t"/>
                    </a:cell3D>
                  </a:tcPr>
                </a:tc>
                <a:tc>
                  <a:txBody>
                    <a:bodyPr/>
                    <a:lstStyle/>
                    <a:p>
                      <a:pPr algn="ctr"/>
                      <a:r>
                        <a:rPr lang="ar-JO" sz="1400"/>
                        <a:t>تعزيز صورة المملكة كدولة منظمة وراعية لشعائر الحج</a:t>
                      </a:r>
                    </a:p>
                  </a:txBody>
                  <a:tcPr marL="69069" marR="69069" marT="34534" marB="34534" anchor="ctr">
                    <a:cell3D prstMaterial="dkEdge">
                      <a:bevel prst="artDeco"/>
                      <a:lightRig rig="flood" dir="t"/>
                    </a:cell3D>
                  </a:tcPr>
                </a:tc>
                <a:extLst>
                  <a:ext uri="{0D108BD9-81ED-4DB2-BD59-A6C34878D82A}">
                    <a16:rowId xmlns:a16="http://schemas.microsoft.com/office/drawing/2014/main" val="4054072082"/>
                  </a:ext>
                </a:extLst>
              </a:tr>
              <a:tr h="821200">
                <a:tc>
                  <a:txBody>
                    <a:bodyPr/>
                    <a:lstStyle/>
                    <a:p>
                      <a:pPr algn="ctr"/>
                      <a:r>
                        <a:rPr lang="ar-JO" sz="1800" b="1">
                          <a:solidFill>
                            <a:srgbClr val="FFFF00"/>
                          </a:solidFill>
                        </a:rPr>
                        <a:t>الإمارات</a:t>
                      </a:r>
                    </a:p>
                  </a:txBody>
                  <a:tcPr marL="69069" marR="69069" marT="34534" marB="34534" anchor="ctr">
                    <a:cell3D prstMaterial="dkEdge">
                      <a:bevel prst="artDeco"/>
                      <a:lightRig rig="flood" dir="t"/>
                    </a:cell3D>
                  </a:tcPr>
                </a:tc>
                <a:tc>
                  <a:txBody>
                    <a:bodyPr/>
                    <a:lstStyle/>
                    <a:p>
                      <a:pPr algn="ctr"/>
                      <a:r>
                        <a:rPr lang="ar-JO" sz="1400"/>
                        <a:t>إنستغرام وزارة الخارجية الإماراتية</a:t>
                      </a:r>
                    </a:p>
                  </a:txBody>
                  <a:tcPr marL="69069" marR="69069" marT="34534" marB="34534" anchor="ctr">
                    <a:cell3D prstMaterial="dkEdge">
                      <a:bevel prst="artDeco"/>
                      <a:lightRig rig="flood" dir="t"/>
                    </a:cell3D>
                  </a:tcPr>
                </a:tc>
                <a:tc>
                  <a:txBody>
                    <a:bodyPr/>
                    <a:lstStyle/>
                    <a:p>
                      <a:pPr algn="ctr"/>
                      <a:r>
                        <a:rPr lang="ar-JO" sz="1400"/>
                        <a:t>إكسبو 2020 دبي</a:t>
                      </a:r>
                    </a:p>
                  </a:txBody>
                  <a:tcPr marL="69069" marR="69069" marT="34534" marB="34534" anchor="ctr">
                    <a:cell3D prstMaterial="dkEdge">
                      <a:bevel prst="artDeco"/>
                      <a:lightRig rig="flood" dir="t"/>
                    </a:cell3D>
                  </a:tcPr>
                </a:tc>
                <a:tc>
                  <a:txBody>
                    <a:bodyPr/>
                    <a:lstStyle/>
                    <a:p>
                      <a:pPr algn="ctr"/>
                      <a:r>
                        <a:rPr lang="ar-JO" sz="1400"/>
                        <a:t>نشر صور وفيديوهات عن مشاركة الدول وإبراز قيم التسامح والحوار الثقافي</a:t>
                      </a:r>
                    </a:p>
                  </a:txBody>
                  <a:tcPr marL="69069" marR="69069" marT="34534" marB="34534" anchor="ctr">
                    <a:cell3D prstMaterial="dkEdge">
                      <a:bevel prst="artDeco"/>
                      <a:lightRig rig="flood" dir="t"/>
                    </a:cell3D>
                  </a:tcPr>
                </a:tc>
                <a:tc>
                  <a:txBody>
                    <a:bodyPr/>
                    <a:lstStyle/>
                    <a:p>
                      <a:pPr algn="ctr"/>
                      <a:r>
                        <a:rPr lang="ar-JO" sz="1400"/>
                        <a:t>توظيف المنصات الرقمية للترويج الثقافي والدبلوماسية الناعمة</a:t>
                      </a:r>
                    </a:p>
                  </a:txBody>
                  <a:tcPr marL="69069" marR="69069" marT="34534" marB="34534" anchor="ctr">
                    <a:cell3D prstMaterial="dkEdge">
                      <a:bevel prst="artDeco"/>
                      <a:lightRig rig="flood" dir="t"/>
                    </a:cell3D>
                  </a:tcPr>
                </a:tc>
                <a:extLst>
                  <a:ext uri="{0D108BD9-81ED-4DB2-BD59-A6C34878D82A}">
                    <a16:rowId xmlns:a16="http://schemas.microsoft.com/office/drawing/2014/main" val="3140139630"/>
                  </a:ext>
                </a:extLst>
              </a:tr>
              <a:tr h="821200">
                <a:tc>
                  <a:txBody>
                    <a:bodyPr/>
                    <a:lstStyle/>
                    <a:p>
                      <a:pPr algn="ctr"/>
                      <a:r>
                        <a:rPr lang="ar-JO" sz="1800" b="1">
                          <a:solidFill>
                            <a:srgbClr val="FFFF00"/>
                          </a:solidFill>
                        </a:rPr>
                        <a:t>قطر</a:t>
                      </a:r>
                    </a:p>
                  </a:txBody>
                  <a:tcPr marL="69069" marR="69069" marT="34534" marB="34534" anchor="ctr">
                    <a:cell3D prstMaterial="dkEdge">
                      <a:bevel prst="artDeco"/>
                      <a:lightRig rig="flood" dir="t"/>
                    </a:cell3D>
                  </a:tcPr>
                </a:tc>
                <a:tc>
                  <a:txBody>
                    <a:bodyPr/>
                    <a:lstStyle/>
                    <a:p>
                      <a:pPr algn="ctr"/>
                      <a:r>
                        <a:rPr lang="ar-JO" sz="1400" dirty="0"/>
                        <a:t>إكس @</a:t>
                      </a:r>
                      <a:r>
                        <a:rPr lang="en-US" sz="1400" dirty="0" err="1"/>
                        <a:t>mofaqatar_ar</a:t>
                      </a:r>
                      <a:r>
                        <a:rPr lang="ar-SA" sz="1400" dirty="0"/>
                        <a:t> </a:t>
                      </a:r>
                      <a:endParaRPr lang="en-US" sz="1400" dirty="0"/>
                    </a:p>
                  </a:txBody>
                  <a:tcPr marL="69069" marR="69069" marT="34534" marB="34534" anchor="ctr">
                    <a:cell3D prstMaterial="dkEdge">
                      <a:bevel prst="artDeco"/>
                      <a:lightRig rig="flood" dir="t"/>
                    </a:cell3D>
                  </a:tcPr>
                </a:tc>
                <a:tc>
                  <a:txBody>
                    <a:bodyPr/>
                    <a:lstStyle/>
                    <a:p>
                      <a:pPr algn="ctr"/>
                      <a:r>
                        <a:rPr lang="ar-JO" sz="1400"/>
                        <a:t>كأس العالم 2022</a:t>
                      </a:r>
                    </a:p>
                  </a:txBody>
                  <a:tcPr marL="69069" marR="69069" marT="34534" marB="34534" anchor="ctr">
                    <a:cell3D prstMaterial="dkEdge">
                      <a:bevel prst="artDeco"/>
                      <a:lightRig rig="flood" dir="t"/>
                    </a:cell3D>
                  </a:tcPr>
                </a:tc>
                <a:tc>
                  <a:txBody>
                    <a:bodyPr/>
                    <a:lstStyle/>
                    <a:p>
                      <a:pPr algn="ctr"/>
                      <a:r>
                        <a:rPr lang="ar-JO" sz="1400"/>
                        <a:t>نشر بيانات وصور عن استقبال الوفود والجماهير وتأكيد نجاح التنظيم</a:t>
                      </a:r>
                    </a:p>
                  </a:txBody>
                  <a:tcPr marL="69069" marR="69069" marT="34534" marB="34534" anchor="ctr">
                    <a:cell3D prstMaterial="dkEdge">
                      <a:bevel prst="artDeco"/>
                      <a:lightRig rig="flood" dir="t"/>
                    </a:cell3D>
                  </a:tcPr>
                </a:tc>
                <a:tc>
                  <a:txBody>
                    <a:bodyPr/>
                    <a:lstStyle/>
                    <a:p>
                      <a:pPr algn="ctr"/>
                      <a:r>
                        <a:rPr lang="ar-JO" sz="1400"/>
                        <a:t>دعم القوة الناعمة عبر الرياضة والفعاليات الدولية</a:t>
                      </a:r>
                    </a:p>
                  </a:txBody>
                  <a:tcPr marL="69069" marR="69069" marT="34534" marB="34534" anchor="ctr">
                    <a:cell3D prstMaterial="dkEdge">
                      <a:bevel prst="artDeco"/>
                      <a:lightRig rig="flood" dir="t"/>
                    </a:cell3D>
                  </a:tcPr>
                </a:tc>
                <a:extLst>
                  <a:ext uri="{0D108BD9-81ED-4DB2-BD59-A6C34878D82A}">
                    <a16:rowId xmlns:a16="http://schemas.microsoft.com/office/drawing/2014/main" val="1151303871"/>
                  </a:ext>
                </a:extLst>
              </a:tr>
              <a:tr h="1039770">
                <a:tc>
                  <a:txBody>
                    <a:bodyPr/>
                    <a:lstStyle/>
                    <a:p>
                      <a:pPr algn="ctr"/>
                      <a:r>
                        <a:rPr lang="ar-JO" sz="1800" b="1" dirty="0">
                          <a:solidFill>
                            <a:srgbClr val="FFFF00"/>
                          </a:solidFill>
                        </a:rPr>
                        <a:t>الكويت</a:t>
                      </a:r>
                    </a:p>
                  </a:txBody>
                  <a:tcPr marL="69069" marR="69069" marT="34534" marB="34534" anchor="ctr">
                    <a:cell3D prstMaterial="dkEdge">
                      <a:bevel prst="artDeco"/>
                      <a:lightRig rig="flood" dir="t"/>
                    </a:cell3D>
                  </a:tcPr>
                </a:tc>
                <a:tc>
                  <a:txBody>
                    <a:bodyPr/>
                    <a:lstStyle/>
                    <a:p>
                      <a:pPr algn="ctr"/>
                      <a:r>
                        <a:rPr lang="ar-JO" sz="1400" dirty="0"/>
                        <a:t>إكس @</a:t>
                      </a:r>
                      <a:r>
                        <a:rPr lang="en-US" sz="1400" dirty="0" err="1"/>
                        <a:t>mofakuwait</a:t>
                      </a:r>
                      <a:r>
                        <a:rPr lang="ar-SA" sz="1400" dirty="0"/>
                        <a:t> </a:t>
                      </a:r>
                      <a:endParaRPr lang="en-US" sz="1400" dirty="0"/>
                    </a:p>
                  </a:txBody>
                  <a:tcPr marL="69069" marR="69069" marT="34534" marB="34534" anchor="ctr">
                    <a:cell3D prstMaterial="dkEdge">
                      <a:bevel prst="artDeco"/>
                      <a:lightRig rig="flood" dir="t"/>
                    </a:cell3D>
                  </a:tcPr>
                </a:tc>
                <a:tc>
                  <a:txBody>
                    <a:bodyPr/>
                    <a:lstStyle/>
                    <a:p>
                      <a:pPr algn="ctr"/>
                      <a:r>
                        <a:rPr lang="ar-JO" sz="1400"/>
                        <a:t>أزمة السفر العالمية 2021</a:t>
                      </a:r>
                    </a:p>
                  </a:txBody>
                  <a:tcPr marL="69069" marR="69069" marT="34534" marB="34534" anchor="ctr">
                    <a:cell3D prstMaterial="dkEdge">
                      <a:bevel prst="artDeco"/>
                      <a:lightRig rig="flood" dir="t"/>
                    </a:cell3D>
                  </a:tcPr>
                </a:tc>
                <a:tc>
                  <a:txBody>
                    <a:bodyPr/>
                    <a:lstStyle/>
                    <a:p>
                      <a:pPr algn="ctr"/>
                      <a:r>
                        <a:rPr lang="ar-JO" sz="1400"/>
                        <a:t>بيانات رسمية لتسهيل عودة المواطنين الكويتيين بالخارج مع روابط للتسجيل الإلكتروني</a:t>
                      </a:r>
                    </a:p>
                  </a:txBody>
                  <a:tcPr marL="69069" marR="69069" marT="34534" marB="34534" anchor="ctr">
                    <a:cell3D prstMaterial="dkEdge">
                      <a:bevel prst="artDeco"/>
                      <a:lightRig rig="flood" dir="t"/>
                    </a:cell3D>
                  </a:tcPr>
                </a:tc>
                <a:tc>
                  <a:txBody>
                    <a:bodyPr/>
                    <a:lstStyle/>
                    <a:p>
                      <a:pPr algn="ctr"/>
                      <a:r>
                        <a:rPr lang="ar-JO" sz="1400" dirty="0"/>
                        <a:t>تقديم خدمات قنصلية عملية عبر المنصات الرقمية</a:t>
                      </a:r>
                    </a:p>
                  </a:txBody>
                  <a:tcPr marL="69069" marR="69069" marT="34534" marB="34534" anchor="ctr">
                    <a:cell3D prstMaterial="dkEdge">
                      <a:bevel prst="artDeco"/>
                      <a:lightRig rig="flood" dir="t"/>
                    </a:cell3D>
                  </a:tcPr>
                </a:tc>
                <a:extLst>
                  <a:ext uri="{0D108BD9-81ED-4DB2-BD59-A6C34878D82A}">
                    <a16:rowId xmlns:a16="http://schemas.microsoft.com/office/drawing/2014/main" val="2710098526"/>
                  </a:ext>
                </a:extLst>
              </a:tr>
            </a:tbl>
          </a:graphicData>
        </a:graphic>
      </p:graphicFrame>
      <p:sp>
        <p:nvSpPr>
          <p:cNvPr id="8" name="Rectangle 1">
            <a:extLst>
              <a:ext uri="{FF2B5EF4-FFF2-40B4-BE49-F238E27FC236}">
                <a16:creationId xmlns:a16="http://schemas.microsoft.com/office/drawing/2014/main" id="{63CB8070-41BE-8745-9442-997B17607230}"/>
              </a:ext>
            </a:extLst>
          </p:cNvPr>
          <p:cNvSpPr>
            <a:spLocks noChangeArrowheads="1"/>
          </p:cNvSpPr>
          <p:nvPr/>
        </p:nvSpPr>
        <p:spPr bwMode="auto">
          <a:xfrm>
            <a:off x="-1926097" y="-71482"/>
            <a:ext cx="15987261"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500" i="0" u="none" strike="noStrike" normalizeH="0" baseline="0">
              <a:ln w="0"/>
              <a:solidFill>
                <a:schemeClr val="accent1"/>
              </a:solidFill>
              <a:effectLst>
                <a:outerShdw blurRad="38100" dist="25400" dir="5400000" algn="ctr" rotWithShape="0">
                  <a:srgbClr val="6E747A">
                    <a:alpha val="43000"/>
                  </a:srgbClr>
                </a:outerShdw>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800" i="0" u="none" strike="noStrike" normalizeH="0" baseline="0">
              <a:ln w="0"/>
              <a:solidFill>
                <a:schemeClr val="accent1"/>
              </a:solidFill>
              <a:effectLst>
                <a:outerShdw blurRad="38100" dist="25400" dir="5400000" algn="ctr" rotWithShape="0">
                  <a:srgbClr val="6E747A">
                    <a:alpha val="43000"/>
                  </a:srgbClr>
                </a:outerShdw>
              </a:effectLst>
              <a:latin typeface="Arial" panose="020B0604020202020204" pitchFamily="34" charset="0"/>
            </a:endParaRPr>
          </a:p>
        </p:txBody>
      </p:sp>
      <p:sp>
        <p:nvSpPr>
          <p:cNvPr id="10" name="Rectangle 3">
            <a:extLst>
              <a:ext uri="{FF2B5EF4-FFF2-40B4-BE49-F238E27FC236}">
                <a16:creationId xmlns:a16="http://schemas.microsoft.com/office/drawing/2014/main" id="{1349F34D-9906-1746-B355-EEC9F2DBEB17}"/>
              </a:ext>
            </a:extLst>
          </p:cNvPr>
          <p:cNvSpPr>
            <a:spLocks noGrp="1" noChangeArrowheads="1"/>
          </p:cNvSpPr>
          <p:nvPr>
            <p:ph type="title"/>
          </p:nvPr>
        </p:nvSpPr>
        <p:spPr bwMode="auto">
          <a:xfrm>
            <a:off x="1958020" y="270788"/>
            <a:ext cx="8536311"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sng" strike="noStrike" cap="none" normalizeH="0" baseline="0" dirty="0">
                <a:ln>
                  <a:noFill/>
                </a:ln>
                <a:solidFill>
                  <a:srgbClr val="002060"/>
                </a:solidFill>
                <a:effectLst/>
                <a:latin typeface="Arial" panose="020B0604020202020204" pitchFamily="34" charset="0"/>
                <a:cs typeface="Arial" panose="020B0604020202020204" pitchFamily="34" charset="0"/>
              </a:rPr>
              <a:t>جدول مقارن: الدبلوماسية الرقمية العربية في أحداث مختلفة</a:t>
            </a:r>
            <a:endParaRPr kumimoji="0" lang="en-JO" altLang="en-JO" sz="3200" b="1" i="0" u="sng"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49625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427A81-0FAE-5D48-9E4E-130B7D8154E3}"/>
              </a:ext>
            </a:extLst>
          </p:cNvPr>
          <p:cNvPicPr>
            <a:picLocks noChangeAspect="1"/>
          </p:cNvPicPr>
          <p:nvPr/>
        </p:nvPicPr>
        <p:blipFill rotWithShape="1">
          <a:blip r:embed="rId2">
            <a:extLst>
              <a:ext uri="{28A0092B-C50C-407E-A947-70E740481C1C}">
                <a14:useLocalDpi xmlns:a14="http://schemas.microsoft.com/office/drawing/2010/main" val="0"/>
              </a:ext>
            </a:extLst>
          </a:blip>
          <a:srcRect b="6653"/>
          <a:stretch/>
        </p:blipFill>
        <p:spPr>
          <a:xfrm>
            <a:off x="0" y="-54428"/>
            <a:ext cx="12192000" cy="6912427"/>
          </a:xfrm>
          <a:prstGeom prst="rect">
            <a:avLst/>
          </a:prstGeom>
        </p:spPr>
      </p:pic>
      <p:sp>
        <p:nvSpPr>
          <p:cNvPr id="8" name="TextBox 7">
            <a:extLst>
              <a:ext uri="{FF2B5EF4-FFF2-40B4-BE49-F238E27FC236}">
                <a16:creationId xmlns:a16="http://schemas.microsoft.com/office/drawing/2014/main" id="{C64FF655-4844-2F4F-BC2B-2E3624777F71}"/>
              </a:ext>
            </a:extLst>
          </p:cNvPr>
          <p:cNvSpPr txBox="1"/>
          <p:nvPr/>
        </p:nvSpPr>
        <p:spPr>
          <a:xfrm>
            <a:off x="5823284" y="3401785"/>
            <a:ext cx="6224336" cy="584775"/>
          </a:xfrm>
          <a:prstGeom prst="rect">
            <a:avLst/>
          </a:prstGeom>
          <a:noFill/>
        </p:spPr>
        <p:txBody>
          <a:bodyPr wrap="square">
            <a:spAutoFit/>
          </a:bodyPr>
          <a:lstStyle/>
          <a:p>
            <a:pPr marL="0" algn="ctr" defTabSz="914400" rtl="1" eaLnBrk="1" latinLnBrk="0" hangingPunct="1"/>
            <a:r>
              <a:rPr lang="ar-SA" sz="3200" b="1" dirty="0">
                <a:solidFill>
                  <a:srgbClr val="002060"/>
                </a:solidFill>
              </a:rPr>
              <a:t>التحديات التي تواجه الدبلوماسية الرقمية </a:t>
            </a:r>
            <a:endParaRPr lang="en-JO" sz="3200" dirty="0"/>
          </a:p>
        </p:txBody>
      </p:sp>
    </p:spTree>
    <p:extLst>
      <p:ext uri="{BB962C8B-B14F-4D97-AF65-F5344CB8AC3E}">
        <p14:creationId xmlns:p14="http://schemas.microsoft.com/office/powerpoint/2010/main" val="3712164224"/>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1898 -0.0476" pathEditMode="relative" ptsTypes="AA">
                                      <p:cBhvr>
                                        <p:cTn id="6" dur="30000" fill="hold"/>
                                        <p:tgtEl>
                                          <p:spTgt spid="6"/>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6"/>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1898 -0.0476 L -0.24922 -0.00586" pathEditMode="relative" ptsTypes="AA">
                                      <p:cBhvr>
                                        <p:cTn id="11" dur="30000" fill="hold"/>
                                        <p:tgtEl>
                                          <p:spTgt spid="6"/>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00586 L 0 0" pathEditMode="relative" ptsTypes="AA">
                                      <p:cBhvr>
                                        <p:cTn id="14" dur="30000" fill="hold"/>
                                        <p:tgtEl>
                                          <p:spTgt spid="6"/>
                                        </p:tgtEl>
                                        <p:attrNameLst>
                                          <p:attrName>ppt_x</p:attrName>
                                          <p:attrName>ppt_y</p:attrName>
                                        </p:attrNameLst>
                                      </p:cBhvr>
                                    </p:animMotion>
                                  </p:childTnLst>
                                </p:cTn>
                              </p:par>
                              <p:par>
                                <p:cTn id="15" presetID="6" presetClass="emph" presetSubtype="0" accel="50000" decel="50000" fill="hold" nodeType="withEffect">
                                  <p:stCondLst>
                                    <p:cond delay="5000"/>
                                  </p:stCondLst>
                                  <p:childTnLst>
                                    <p:animScale>
                                      <p:cBhvr>
                                        <p:cTn id="16" dur="30000" fill="hold"/>
                                        <p:tgtEl>
                                          <p:spTgt spid="6"/>
                                        </p:tgtEl>
                                      </p:cBhvr>
                                      <p:by x="150000" y="150000"/>
                                      <p:to x="100000" y="100000"/>
                                    </p:animScale>
                                  </p:childTnLst>
                                </p:cTn>
                              </p:par>
                            </p:childTnLst>
                          </p:cTn>
                        </p:par>
                        <p:par>
                          <p:cTn id="17" fill="hold">
                            <p:stCondLst>
                              <p:cond delay="100000"/>
                            </p:stCondLst>
                            <p:childTnLst>
                              <p:par>
                                <p:cTn id="18" presetID="0" presetClass="path" presetSubtype="0" accel="50000" decel="50000" fill="hold" nodeType="afterEffect">
                                  <p:stCondLst>
                                    <p:cond delay="0"/>
                                  </p:stCondLst>
                                  <p:childTnLst>
                                    <p:animMotion origin="layout" path="M 0 0 L 0 0" pathEditMode="relative" ptsTypes="AA">
                                      <p:cBhvr>
                                        <p:cTn id="19" dur="5000" fill="hold"/>
                                        <p:tgtEl>
                                          <p:spTgt spid="6"/>
                                        </p:tgtEl>
                                        <p:attrNameLst>
                                          <p:attrName>ppt_x</p:attrName>
                                          <p:attrName>ppt_y</p:attrName>
                                        </p:attrNameLst>
                                      </p:cBhvr>
                                    </p:animMotion>
                                  </p:childTnLst>
                                </p:cTn>
                              </p:par>
                            </p:childTnLst>
                          </p:cTn>
                        </p:par>
                      </p:childTnLst>
                    </p:cTn>
                  </p:par>
                </p:childTnLst>
              </p:cTn>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0202" y="-129540"/>
            <a:ext cx="7599294" cy="1478418"/>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002060"/>
                </a:solidFill>
                <a:effectLst/>
              </a:rPr>
              <a:t>التضليل الإعلامي والدعاية الرقمية</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7" y="-2927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sz="half" idx="1"/>
          </p:nvPr>
        </p:nvSpPr>
        <p:spPr>
          <a:xfrm>
            <a:off x="6406178" y="991100"/>
            <a:ext cx="5672226" cy="5768343"/>
          </a:xfrm>
        </p:spPr>
        <p:txBody>
          <a:bodyPr anchor="t">
            <a:noAutofit/>
          </a:bodyPr>
          <a:lstStyle/>
          <a:p>
            <a:pPr marL="0" indent="0" algn="just" rtl="1">
              <a:lnSpc>
                <a:spcPct val="150000"/>
              </a:lnSpc>
              <a:buNone/>
            </a:pPr>
            <a:r>
              <a:rPr lang="ar-JO" sz="2400" b="0" i="0" u="none" strike="noStrike" dirty="0">
                <a:solidFill>
                  <a:srgbClr val="000000"/>
                </a:solidFill>
                <a:effectLst/>
              </a:rPr>
              <a:t>من أبرز التحديات التي تواجه الدبلوماسية الرقمية هو التضليل الإعلامي. المنصات الرقمية قد تُستخدم لنشر أخبار كاذبة أو دعاية مضادة. </a:t>
            </a:r>
          </a:p>
          <a:p>
            <a:pPr marL="0" indent="0" algn="just" rtl="1">
              <a:lnSpc>
                <a:spcPct val="150000"/>
              </a:lnSpc>
              <a:buNone/>
            </a:pPr>
            <a:r>
              <a:rPr lang="ar-JO" sz="2400" b="0" i="0" u="none" strike="noStrike" dirty="0">
                <a:solidFill>
                  <a:srgbClr val="000000"/>
                </a:solidFill>
                <a:effectLst/>
              </a:rPr>
              <a:t>هذا يضع الدول أمام تحدي مزدوج: الدفاع عن صورتها، ومواجهة المعلومات المضللة بسرعة وفعالية. في العالم العربي، نرى وزارات الخارجية تستخدم حساباتها الرسمية لتصحيح الأخبار المغلوطة فور انتشارها</a:t>
            </a:r>
          </a:p>
          <a:p>
            <a:pPr algn="just" rtl="1">
              <a:lnSpc>
                <a:spcPct val="150000"/>
              </a:lnSpc>
              <a:buFont typeface="Wingdings" pitchFamily="2" charset="2"/>
              <a:buChar char="v"/>
            </a:pPr>
            <a:r>
              <a:rPr lang="ar-JO" sz="2400" b="1" i="0" u="none" strike="noStrike" dirty="0">
                <a:solidFill>
                  <a:srgbClr val="000000"/>
                </a:solidFill>
                <a:effectLst/>
              </a:rPr>
              <a:t>تحريف تصريحات رسمية</a:t>
            </a:r>
          </a:p>
          <a:p>
            <a:pPr algn="just" rtl="1">
              <a:lnSpc>
                <a:spcPct val="150000"/>
              </a:lnSpc>
              <a:buFont typeface="Wingdings" pitchFamily="2" charset="2"/>
              <a:buChar char="v"/>
            </a:pPr>
            <a:r>
              <a:rPr lang="ar-JO" sz="2400" b="1" i="0" u="none" strike="noStrike" dirty="0">
                <a:solidFill>
                  <a:srgbClr val="000000"/>
                </a:solidFill>
                <a:effectLst/>
              </a:rPr>
              <a:t>استخدام حسابات مزيفة لنشر بيانات وهمية</a:t>
            </a:r>
          </a:p>
        </p:txBody>
      </p:sp>
      <p:sp>
        <p:nvSpPr>
          <p:cNvPr id="8" name="Content Placeholder 7">
            <a:extLst>
              <a:ext uri="{FF2B5EF4-FFF2-40B4-BE49-F238E27FC236}">
                <a16:creationId xmlns:a16="http://schemas.microsoft.com/office/drawing/2014/main" id="{D61C6A32-6CE7-A740-8995-FB795EF27168}"/>
              </a:ext>
            </a:extLst>
          </p:cNvPr>
          <p:cNvSpPr>
            <a:spLocks noGrp="1"/>
          </p:cNvSpPr>
          <p:nvPr>
            <p:ph sz="half" idx="2"/>
          </p:nvPr>
        </p:nvSpPr>
        <p:spPr>
          <a:xfrm>
            <a:off x="113596" y="1134517"/>
            <a:ext cx="5672228" cy="4351338"/>
          </a:xfrm>
        </p:spPr>
        <p:txBody>
          <a:bodyPr>
            <a:normAutofit fontScale="85000" lnSpcReduction="20000"/>
          </a:bodyPr>
          <a:lstStyle/>
          <a:p>
            <a:pPr algn="just" rtl="1">
              <a:lnSpc>
                <a:spcPct val="150000"/>
              </a:lnSpc>
              <a:buFont typeface="Wingdings" pitchFamily="2" charset="2"/>
              <a:buChar char="v"/>
            </a:pPr>
            <a:r>
              <a:rPr lang="ar-JO" b="1" i="0" u="none" strike="noStrike" dirty="0">
                <a:solidFill>
                  <a:srgbClr val="002060"/>
                </a:solidFill>
                <a:effectLst/>
              </a:rPr>
              <a:t>تشويه صورة الدول عبر حملات إعلامية مضللة</a:t>
            </a:r>
          </a:p>
          <a:p>
            <a:pPr marL="0" indent="0" algn="just" rtl="1">
              <a:lnSpc>
                <a:spcPct val="150000"/>
              </a:lnSpc>
              <a:buNone/>
            </a:pPr>
            <a:r>
              <a:rPr lang="ar-JO" b="0" i="0" u="none" strike="noStrike" dirty="0">
                <a:solidFill>
                  <a:srgbClr val="002060"/>
                </a:solidFill>
                <a:effectLst/>
              </a:rPr>
              <a:t>في دراسة صادرة عن </a:t>
            </a:r>
            <a:r>
              <a:rPr lang="ar-JO" b="0" i="1" u="none" strike="noStrike" dirty="0">
                <a:solidFill>
                  <a:srgbClr val="002060"/>
                </a:solidFill>
                <a:effectLst/>
              </a:rPr>
              <a:t>مركز حماية وحرية الصحفيين</a:t>
            </a:r>
            <a:r>
              <a:rPr lang="ar-JO" b="0" i="0" u="none" strike="noStrike" dirty="0">
                <a:solidFill>
                  <a:srgbClr val="002060"/>
                </a:solidFill>
                <a:effectLst/>
              </a:rPr>
              <a:t>، تم توثيق كيف تُستخدم منصات التواصل لنشر أخبار كاذبة عن مواقف الدول في الأزمات، مثل الادعاء بتورط دولة عربية في دعم جماعات مسلحة دون أدلة.</a:t>
            </a:r>
          </a:p>
          <a:p>
            <a:pPr marL="0" indent="0" algn="just" rtl="1">
              <a:lnSpc>
                <a:spcPct val="150000"/>
              </a:lnSpc>
              <a:buNone/>
            </a:pPr>
            <a:r>
              <a:rPr lang="ar-JO" b="1" i="0" u="none" strike="noStrike" dirty="0">
                <a:solidFill>
                  <a:srgbClr val="002060"/>
                </a:solidFill>
                <a:effectLst/>
              </a:rPr>
              <a:t>الهدف:</a:t>
            </a:r>
            <a:r>
              <a:rPr lang="ar-JO" b="0" i="0" u="none" strike="noStrike" dirty="0">
                <a:solidFill>
                  <a:srgbClr val="002060"/>
                </a:solidFill>
                <a:effectLst/>
              </a:rPr>
              <a:t> زعزعة الثقة الدولية، وإرباك الرأي العام المحلي والدولي.</a:t>
            </a:r>
          </a:p>
          <a:p>
            <a:pPr marL="0" indent="0" rtl="1">
              <a:lnSpc>
                <a:spcPct val="150000"/>
              </a:lnSpc>
              <a:buNone/>
            </a:pPr>
            <a:r>
              <a:rPr lang="en-US" sz="2400" b="0" i="0" u="none" strike="noStrike" dirty="0">
                <a:solidFill>
                  <a:srgbClr val="000000"/>
                </a:solidFill>
                <a:effectLst/>
                <a:hlinkClick r:id="rId3"/>
              </a:rPr>
              <a:t>https://cdfj.org/</a:t>
            </a:r>
            <a:r>
              <a:rPr lang="ar-JO" sz="2400" b="0" i="0" u="none" strike="noStrike" dirty="0">
                <a:solidFill>
                  <a:srgbClr val="000000"/>
                </a:solidFill>
                <a:effectLst/>
                <a:hlinkClick r:id="rId3"/>
              </a:rPr>
              <a:t>دراسة-مثيرة-يُصدرها-مركز-حماية-</a:t>
            </a:r>
            <a:r>
              <a:rPr lang="ar-JO" sz="2400" b="0" i="0" u="none" strike="noStrike" dirty="0">
                <a:solidFill>
                  <a:srgbClr val="000000"/>
                </a:solidFill>
                <a:effectLst/>
              </a:rPr>
              <a:t> وحرية-ا/</a:t>
            </a:r>
          </a:p>
          <a:p>
            <a:pPr marL="0" indent="0" algn="just" rtl="1">
              <a:lnSpc>
                <a:spcPct val="150000"/>
              </a:lnSpc>
              <a:buNone/>
            </a:pPr>
            <a:endParaRPr lang="ar-JO" sz="2400" b="0" i="0" u="none" strike="noStrike" dirty="0">
              <a:solidFill>
                <a:srgbClr val="002060"/>
              </a:solidFill>
              <a:effectLst/>
            </a:endParaRPr>
          </a:p>
          <a:p>
            <a:pPr marL="0" indent="0" algn="r" rtl="1">
              <a:buNone/>
            </a:pPr>
            <a:endParaRPr lang="en-JO" b="0" i="0" u="none" strike="noStrike" dirty="0">
              <a:solidFill>
                <a:srgbClr val="000000"/>
              </a:solidFill>
              <a:effectLst/>
            </a:endParaRPr>
          </a:p>
        </p:txBody>
      </p:sp>
      <p:sp>
        <p:nvSpPr>
          <p:cNvPr id="12" name="Down Arrow 11">
            <a:extLst>
              <a:ext uri="{FF2B5EF4-FFF2-40B4-BE49-F238E27FC236}">
                <a16:creationId xmlns:a16="http://schemas.microsoft.com/office/drawing/2014/main" id="{F188BE5B-9970-0340-B732-0F54B331F2FE}"/>
              </a:ext>
            </a:extLst>
          </p:cNvPr>
          <p:cNvSpPr/>
          <p:nvPr/>
        </p:nvSpPr>
        <p:spPr>
          <a:xfrm>
            <a:off x="5738317" y="991100"/>
            <a:ext cx="715366" cy="5866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spTree>
    <p:extLst>
      <p:ext uri="{BB962C8B-B14F-4D97-AF65-F5344CB8AC3E}">
        <p14:creationId xmlns:p14="http://schemas.microsoft.com/office/powerpoint/2010/main" val="589866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20153" y="0"/>
            <a:ext cx="7599294" cy="1478418"/>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002060"/>
                </a:solidFill>
                <a:effectLst/>
              </a:rPr>
              <a:t>الهجمات السيبرانية</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7" y="-2927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sz="half" idx="1"/>
          </p:nvPr>
        </p:nvSpPr>
        <p:spPr>
          <a:xfrm>
            <a:off x="6387260" y="832228"/>
            <a:ext cx="5635896" cy="5568572"/>
          </a:xfrm>
        </p:spPr>
        <p:txBody>
          <a:bodyPr anchor="t">
            <a:normAutofit fontScale="62500" lnSpcReduction="20000"/>
          </a:bodyPr>
          <a:lstStyle/>
          <a:p>
            <a:pPr algn="just" rtl="1">
              <a:lnSpc>
                <a:spcPct val="150000"/>
              </a:lnSpc>
            </a:pPr>
            <a:r>
              <a:rPr lang="ar-JO" b="0" i="0" u="none" strike="noStrike" dirty="0">
                <a:solidFill>
                  <a:schemeClr val="accent1">
                    <a:lumMod val="75000"/>
                  </a:schemeClr>
                </a:solidFill>
                <a:effectLst/>
              </a:rPr>
              <a:t>الهجمات السيبرانية تمثل خطراً كبيراً على الحسابات الرسمية للسفارات ووزارات الخارجية. اختراق حساب واحد قد يؤدي إلى نشر رسائل مزيفة تؤثر على العلاقات الدولية. لذلك، تعتمد الدول على فرق أمن سيبراني متخصصة لحماية منصاتها الرقمية وضمان مصداقية الرسائل المنشورة.</a:t>
            </a:r>
          </a:p>
          <a:p>
            <a:pPr algn="just" rtl="1">
              <a:lnSpc>
                <a:spcPct val="150000"/>
              </a:lnSpc>
            </a:pPr>
            <a:r>
              <a:rPr lang="ar-JO" dirty="0">
                <a:solidFill>
                  <a:srgbClr val="C00000"/>
                </a:solidFill>
              </a:rPr>
              <a:t>اختراق البريد الإلكتروني لوزارة الخارجية التشيكية (2020) :تم اختراق حسابات البريد الإلكتروني لعدد من موظفي وزارة الخارجية، ما أدى إلى تسريب وثائق حساسة تتعلق بمفاوضات دولية</a:t>
            </a:r>
          </a:p>
          <a:p>
            <a:pPr rtl="1">
              <a:lnSpc>
                <a:spcPct val="150000"/>
              </a:lnSpc>
            </a:pPr>
            <a:r>
              <a:rPr lang="en-US" dirty="0">
                <a:solidFill>
                  <a:srgbClr val="C00000"/>
                </a:solidFill>
                <a:hlinkClick r:id="rId3"/>
              </a:rPr>
              <a:t>https://</a:t>
            </a:r>
            <a:r>
              <a:rPr lang="en-US" dirty="0" err="1">
                <a:solidFill>
                  <a:srgbClr val="C00000"/>
                </a:solidFill>
                <a:hlinkClick r:id="rId3"/>
              </a:rPr>
              <a:t>freetech.tech</a:t>
            </a:r>
            <a:r>
              <a:rPr lang="en-US" dirty="0">
                <a:solidFill>
                  <a:srgbClr val="C00000"/>
                </a:solidFill>
                <a:hlinkClick r:id="rId3"/>
              </a:rPr>
              <a:t>/information-security-essentials/</a:t>
            </a:r>
            <a:r>
              <a:rPr lang="ar-JO" dirty="0">
                <a:solidFill>
                  <a:srgbClr val="C00000"/>
                </a:solidFill>
                <a:hlinkClick r:id="rId3"/>
              </a:rPr>
              <a:t>الهجمات-السيبرانية-في-خدمة-السياسات-ا/</a:t>
            </a:r>
            <a:r>
              <a:rPr lang="ar-JO" dirty="0">
                <a:solidFill>
                  <a:srgbClr val="C00000"/>
                </a:solidFill>
              </a:rPr>
              <a:t> </a:t>
            </a:r>
          </a:p>
          <a:p>
            <a:pPr rtl="1">
              <a:lnSpc>
                <a:spcPct val="150000"/>
              </a:lnSpc>
            </a:pPr>
            <a:r>
              <a:rPr lang="en-US" dirty="0">
                <a:solidFill>
                  <a:srgbClr val="C00000"/>
                </a:solidFill>
                <a:hlinkClick r:id="rId4"/>
              </a:rPr>
              <a:t>https://</a:t>
            </a:r>
            <a:r>
              <a:rPr lang="en-US" dirty="0" err="1">
                <a:solidFill>
                  <a:srgbClr val="C00000"/>
                </a:solidFill>
                <a:hlinkClick r:id="rId4"/>
              </a:rPr>
              <a:t>elakademiapost.com</a:t>
            </a:r>
            <a:r>
              <a:rPr lang="en-US" dirty="0">
                <a:solidFill>
                  <a:srgbClr val="C00000"/>
                </a:solidFill>
                <a:hlinkClick r:id="rId4"/>
              </a:rPr>
              <a:t>/</a:t>
            </a:r>
            <a:r>
              <a:rPr lang="ar-JO" dirty="0">
                <a:solidFill>
                  <a:srgbClr val="C00000"/>
                </a:solidFill>
                <a:hlinkClick r:id="rId4"/>
              </a:rPr>
              <a:t>تعرف-على-أكبر-10-هجمات-سيبرانية-في-التار/</a:t>
            </a:r>
            <a:r>
              <a:rPr lang="ar-JO" dirty="0">
                <a:solidFill>
                  <a:srgbClr val="C00000"/>
                </a:solidFill>
              </a:rPr>
              <a:t> </a:t>
            </a:r>
          </a:p>
          <a:p>
            <a:pPr marL="0" indent="0" algn="just" rtl="1">
              <a:lnSpc>
                <a:spcPct val="150000"/>
              </a:lnSpc>
              <a:buNone/>
            </a:pPr>
            <a:endParaRPr lang="ar-JO" dirty="0">
              <a:solidFill>
                <a:srgbClr val="C00000"/>
              </a:solidFill>
            </a:endParaRPr>
          </a:p>
          <a:p>
            <a:pPr marL="0" indent="0" algn="just" rtl="1">
              <a:lnSpc>
                <a:spcPct val="150000"/>
              </a:lnSpc>
              <a:buNone/>
            </a:pPr>
            <a:endParaRPr lang="ar-JO" sz="2400" b="0" i="0" u="none" strike="noStrike" dirty="0">
              <a:solidFill>
                <a:schemeClr val="accent1">
                  <a:lumMod val="75000"/>
                </a:schemeClr>
              </a:solidFill>
              <a:effectLst/>
            </a:endParaRPr>
          </a:p>
          <a:p>
            <a:pPr marL="0" indent="0" algn="just" rtl="1">
              <a:lnSpc>
                <a:spcPct val="150000"/>
              </a:lnSpc>
              <a:buNone/>
            </a:pPr>
            <a:endParaRPr lang="ar-JO" sz="2400" b="0" i="0" u="none" strike="noStrike" dirty="0">
              <a:solidFill>
                <a:schemeClr val="accent5"/>
              </a:solidFill>
              <a:effectLst/>
            </a:endParaRPr>
          </a:p>
        </p:txBody>
      </p:sp>
      <p:sp>
        <p:nvSpPr>
          <p:cNvPr id="4" name="Content Placeholder 3">
            <a:extLst>
              <a:ext uri="{FF2B5EF4-FFF2-40B4-BE49-F238E27FC236}">
                <a16:creationId xmlns:a16="http://schemas.microsoft.com/office/drawing/2014/main" id="{C5BAC9AA-82C2-3146-835D-F1D9E8648A9E}"/>
              </a:ext>
            </a:extLst>
          </p:cNvPr>
          <p:cNvSpPr>
            <a:spLocks noGrp="1"/>
          </p:cNvSpPr>
          <p:nvPr>
            <p:ph sz="half" idx="2"/>
          </p:nvPr>
        </p:nvSpPr>
        <p:spPr>
          <a:xfrm>
            <a:off x="168843" y="885649"/>
            <a:ext cx="6119661" cy="5866900"/>
          </a:xfrm>
        </p:spPr>
        <p:txBody>
          <a:bodyPr>
            <a:no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هجوم سيبراني على وزارة الخارجية النرويجية (2022): تعرضت الوزارة لهجوم متقدم استهدف أنظمة الاتصالات الداخلية، وتم ربطه بمحاولات تجسس رقمي من جهات خارجية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C00000"/>
                </a:solidFill>
              </a:rPr>
              <a:t>استهداف سفارات أوروبية عبر هجمات "التصيد الاحتيالي": تم إرسال رسائل بريد إلكتروني مزيفة إلى موظفي السفارات، تحتوي على روابط خبيثة تؤدي إلى سرقة بيانات الدخول إلى الأنظمة الرسمية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هجمات </a:t>
            </a:r>
            <a:r>
              <a:rPr lang="en-US" sz="2000" dirty="0">
                <a:solidFill>
                  <a:srgbClr val="002060"/>
                </a:solidFill>
              </a:rPr>
              <a:t>DDoS </a:t>
            </a:r>
            <a:r>
              <a:rPr lang="ar-JO" sz="2000" dirty="0">
                <a:solidFill>
                  <a:srgbClr val="002060"/>
                </a:solidFill>
              </a:rPr>
              <a:t>على مواقع وزارات خارجية أثناء الأزمات: خلال النزاعات الجيوسياسية، تتعرض مواقع وزارات الخارجية لهجمات "الحرمان من الخدمة" (</a:t>
            </a:r>
            <a:r>
              <a:rPr lang="en-US" sz="2000" dirty="0">
                <a:solidFill>
                  <a:srgbClr val="002060"/>
                </a:solidFill>
              </a:rPr>
              <a:t>DDoS) </a:t>
            </a:r>
            <a:r>
              <a:rPr lang="ar-JO" sz="2000" dirty="0">
                <a:solidFill>
                  <a:srgbClr val="002060"/>
                </a:solidFill>
              </a:rPr>
              <a:t>بهدف تعطيل الوصول إلى البيانات الرسمية، كما حدث في عدة دول أوروبية خلال أزمة أوكرانيا.</a:t>
            </a:r>
            <a:endParaRPr lang="en-JO" sz="2000" dirty="0">
              <a:solidFill>
                <a:srgbClr val="002060"/>
              </a:solidFill>
            </a:endParaRPr>
          </a:p>
        </p:txBody>
      </p:sp>
    </p:spTree>
    <p:extLst>
      <p:ext uri="{BB962C8B-B14F-4D97-AF65-F5344CB8AC3E}">
        <p14:creationId xmlns:p14="http://schemas.microsoft.com/office/powerpoint/2010/main" val="1096419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20153" y="-29277"/>
            <a:ext cx="7599294" cy="1478418"/>
          </a:xfrm>
          <a:prstGeom prst="rect">
            <a:avLst/>
          </a:prstGeom>
          <a:noFill/>
        </p:spPr>
        <p:txBody>
          <a:bodyPr wrap="square" rtlCol="0">
            <a:spAutoFit/>
          </a:bodyPr>
          <a:lstStyle/>
          <a:p>
            <a:pPr marL="0" indent="0" algn="ctr" rtl="1">
              <a:lnSpc>
                <a:spcPct val="150000"/>
              </a:lnSpc>
              <a:buNone/>
            </a:pPr>
            <a:r>
              <a:rPr lang="ar-JO" sz="3200" b="1" i="0" u="sng" strike="noStrike" dirty="0">
                <a:solidFill>
                  <a:schemeClr val="accent5">
                    <a:lumMod val="50000"/>
                  </a:schemeClr>
                </a:solidFill>
                <a:effectLst/>
              </a:rPr>
              <a:t>سوء التفسير والتصعيد الدبلوماسي</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7" y="-2927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sz="half" idx="1"/>
          </p:nvPr>
        </p:nvSpPr>
        <p:spPr>
          <a:xfrm>
            <a:off x="115600" y="991100"/>
            <a:ext cx="5181600" cy="5666374"/>
          </a:xfrm>
        </p:spPr>
        <p:txBody>
          <a:bodyPr anchor="t">
            <a:normAutofit/>
          </a:bodyPr>
          <a:lstStyle/>
          <a:p>
            <a:pPr marL="0" indent="0" algn="just" rtl="1">
              <a:lnSpc>
                <a:spcPct val="150000"/>
              </a:lnSpc>
              <a:buNone/>
            </a:pPr>
            <a:r>
              <a:rPr lang="ar-JO" sz="2400" b="0" i="0" u="none" strike="noStrike" dirty="0">
                <a:solidFill>
                  <a:srgbClr val="000000"/>
                </a:solidFill>
                <a:effectLst/>
              </a:rPr>
              <a:t>أحياناً قد تُفسر رسالة رقمية بشكل خاطئ من قبل الجمهور أو الإعلام، مما يؤدي إلى تصعيد دبلوماسي غير مقصود. لذلك، يجب أن تكون الرسائل الرقمية دقيقة، واضحة، ومراعية للسياق الثقافي المحلي والدولي. هذا يبرز أهمية وجود فرق تحرير متخصصة داخل وزارات الخارجية.</a:t>
            </a:r>
          </a:p>
          <a:p>
            <a:pPr marL="0" indent="0" algn="just" rtl="1">
              <a:lnSpc>
                <a:spcPct val="150000"/>
              </a:lnSpc>
              <a:buNone/>
            </a:pPr>
            <a:r>
              <a:rPr lang="en-US" sz="2400" b="0" i="0" u="none" strike="noStrike" dirty="0">
                <a:solidFill>
                  <a:srgbClr val="000000"/>
                </a:solidFill>
                <a:effectLst/>
                <a:hlinkClick r:id="rId3"/>
              </a:rPr>
              <a:t>https://</a:t>
            </a:r>
            <a:r>
              <a:rPr lang="en-US" sz="2400" b="0" i="0" u="none" strike="noStrike" dirty="0" err="1">
                <a:solidFill>
                  <a:srgbClr val="000000"/>
                </a:solidFill>
                <a:effectLst/>
                <a:hlinkClick r:id="rId3"/>
              </a:rPr>
              <a:t>lubab.aljazeera.net</a:t>
            </a:r>
            <a:r>
              <a:rPr lang="en-US" sz="2400" b="0" i="0" u="none" strike="noStrike" dirty="0">
                <a:solidFill>
                  <a:srgbClr val="000000"/>
                </a:solidFill>
                <a:effectLst/>
                <a:hlinkClick r:id="rId3"/>
              </a:rPr>
              <a:t>/article/</a:t>
            </a:r>
            <a:r>
              <a:rPr lang="ar-JO" sz="2400" b="0" i="0" u="none" strike="noStrike" dirty="0">
                <a:solidFill>
                  <a:srgbClr val="000000"/>
                </a:solidFill>
                <a:effectLst/>
                <a:hlinkClick r:id="rId3"/>
              </a:rPr>
              <a:t>الدبلوماسية-الرقمية-وتأثيراتها-في-ال/</a:t>
            </a:r>
            <a:r>
              <a:rPr lang="ar-JO" sz="2400" b="0" i="0" u="none" strike="noStrike" dirty="0">
                <a:solidFill>
                  <a:srgbClr val="000000"/>
                </a:solidFill>
                <a:effectLst/>
              </a:rPr>
              <a:t> </a:t>
            </a:r>
          </a:p>
          <a:p>
            <a:pPr marL="0" indent="0" algn="just" rtl="1">
              <a:lnSpc>
                <a:spcPct val="150000"/>
              </a:lnSpc>
              <a:buNone/>
            </a:pPr>
            <a:r>
              <a:rPr lang="en-US" sz="2400" b="0" i="0" u="none" strike="noStrike" dirty="0">
                <a:solidFill>
                  <a:srgbClr val="000000"/>
                </a:solidFill>
                <a:effectLst/>
                <a:hlinkClick r:id="rId4"/>
              </a:rPr>
              <a:t>https://democraticac.de/?p=88776</a:t>
            </a:r>
            <a:r>
              <a:rPr lang="ar-SA" sz="2400" b="0" i="0" u="none" strike="noStrike" dirty="0">
                <a:solidFill>
                  <a:srgbClr val="000000"/>
                </a:solidFill>
                <a:effectLst/>
              </a:rPr>
              <a:t> </a:t>
            </a:r>
            <a:endParaRPr lang="ar-JO" sz="2400" b="0" i="0" u="none" strike="noStrike" dirty="0">
              <a:solidFill>
                <a:srgbClr val="000000"/>
              </a:solidFill>
              <a:effectLst/>
            </a:endParaRPr>
          </a:p>
        </p:txBody>
      </p:sp>
      <p:sp>
        <p:nvSpPr>
          <p:cNvPr id="4" name="Content Placeholder 3">
            <a:extLst>
              <a:ext uri="{FF2B5EF4-FFF2-40B4-BE49-F238E27FC236}">
                <a16:creationId xmlns:a16="http://schemas.microsoft.com/office/drawing/2014/main" id="{2D146540-E9A1-0C4A-90A8-B3F956F4D0DA}"/>
              </a:ext>
            </a:extLst>
          </p:cNvPr>
          <p:cNvSpPr>
            <a:spLocks noGrp="1"/>
          </p:cNvSpPr>
          <p:nvPr>
            <p:ph sz="half" idx="2"/>
          </p:nvPr>
        </p:nvSpPr>
        <p:spPr>
          <a:xfrm>
            <a:off x="6170196" y="1065089"/>
            <a:ext cx="5906204" cy="5448006"/>
          </a:xfrm>
        </p:spPr>
        <p:txBody>
          <a:bodyPr>
            <a:noAutofit/>
          </a:bodyPr>
          <a:lstStyle/>
          <a:p>
            <a:pPr marL="228600" indent="-228600" algn="just" defTabSz="914400" rtl="1" eaLnBrk="1" latinLnBrk="0" hangingPunct="1">
              <a:lnSpc>
                <a:spcPct val="170000"/>
              </a:lnSpc>
              <a:spcBef>
                <a:spcPts val="1000"/>
              </a:spcBef>
              <a:buFont typeface="Arial" panose="020B0604020202020204" pitchFamily="34" charset="0"/>
              <a:buChar char="•"/>
            </a:pPr>
            <a:r>
              <a:rPr lang="ar-JO" sz="2400" dirty="0">
                <a:solidFill>
                  <a:schemeClr val="accent5">
                    <a:lumMod val="50000"/>
                  </a:schemeClr>
                </a:solidFill>
              </a:rPr>
              <a:t>مبادرات ثقافية عبر إنستغرام لسفارات أوروبية الحدث: نشرت عدة سفارات أوروبية صوراً لحملات ثقافية مشتركة (حفلات موسيقية، معارض فنية).</a:t>
            </a:r>
          </a:p>
          <a:p>
            <a:pPr marL="228600" indent="-228600" algn="just" defTabSz="914400" rtl="1" eaLnBrk="1" latinLnBrk="0" hangingPunct="1">
              <a:lnSpc>
                <a:spcPct val="170000"/>
              </a:lnSpc>
              <a:spcBef>
                <a:spcPts val="1000"/>
              </a:spcBef>
              <a:buFont typeface="Arial" panose="020B0604020202020204" pitchFamily="34" charset="0"/>
              <a:buChar char="•"/>
            </a:pPr>
            <a:r>
              <a:rPr lang="ar-JO" sz="2400" dirty="0">
                <a:solidFill>
                  <a:schemeClr val="accent5">
                    <a:lumMod val="50000"/>
                  </a:schemeClr>
                </a:solidFill>
              </a:rPr>
              <a:t>سوء التفسير: بعض الجمهور المحلي اعتبر الصور "ترويجاً لقيم غربية" أو "تدخلاً في الشأن الثقافي"، رغم أن الهدف كان دعم الحوار الثقافي.</a:t>
            </a:r>
          </a:p>
          <a:p>
            <a:pPr marL="228600" indent="-228600" algn="just" defTabSz="914400" rtl="1" eaLnBrk="1" latinLnBrk="0" hangingPunct="1">
              <a:lnSpc>
                <a:spcPct val="170000"/>
              </a:lnSpc>
              <a:spcBef>
                <a:spcPts val="1000"/>
              </a:spcBef>
              <a:buFont typeface="Arial" panose="020B0604020202020204" pitchFamily="34" charset="0"/>
              <a:buChar char="•"/>
            </a:pPr>
            <a:r>
              <a:rPr lang="ar-JO" sz="2400" dirty="0">
                <a:solidFill>
                  <a:schemeClr val="accent5">
                    <a:lumMod val="50000"/>
                  </a:schemeClr>
                </a:solidFill>
              </a:rPr>
              <a:t>النتيجة: أصدرت السفارات بيانات تؤكد أن الهدف هو تعزيز التبادل الثقافي وليس فرض قيم.</a:t>
            </a:r>
          </a:p>
        </p:txBody>
      </p:sp>
    </p:spTree>
    <p:extLst>
      <p:ext uri="{BB962C8B-B14F-4D97-AF65-F5344CB8AC3E}">
        <p14:creationId xmlns:p14="http://schemas.microsoft.com/office/powerpoint/2010/main" val="1201798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608275" y="170778"/>
            <a:ext cx="7599294" cy="1478418"/>
          </a:xfrm>
          <a:prstGeom prst="rect">
            <a:avLst/>
          </a:prstGeom>
          <a:noFill/>
        </p:spPr>
        <p:txBody>
          <a:bodyPr wrap="square" rtlCol="0">
            <a:spAutoFit/>
          </a:bodyPr>
          <a:lstStyle/>
          <a:p>
            <a:pPr marL="0" indent="0" algn="ctr" rtl="1">
              <a:lnSpc>
                <a:spcPct val="150000"/>
              </a:lnSpc>
              <a:buNone/>
            </a:pPr>
            <a:r>
              <a:rPr lang="ar-JO" sz="3200" b="1" i="0" u="none" strike="noStrike" dirty="0">
                <a:solidFill>
                  <a:srgbClr val="002060"/>
                </a:solidFill>
                <a:effectLst/>
              </a:rPr>
              <a:t>التمرين التطبيقي – تحليل صفحة رسمية</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sz="half" idx="1"/>
          </p:nvPr>
        </p:nvSpPr>
        <p:spPr>
          <a:xfrm>
            <a:off x="6259106" y="1145875"/>
            <a:ext cx="5514964" cy="4845226"/>
          </a:xfrm>
        </p:spPr>
        <p:txBody>
          <a:bodyPr anchor="t">
            <a:noAutofit/>
          </a:bodyPr>
          <a:lstStyle/>
          <a:p>
            <a:pPr marL="0" indent="0" algn="just" rtl="1">
              <a:lnSpc>
                <a:spcPct val="160000"/>
              </a:lnSpc>
              <a:buNone/>
            </a:pPr>
            <a:r>
              <a:rPr lang="ar-JO" sz="2400" b="0" i="0" u="none" strike="noStrike" dirty="0">
                <a:solidFill>
                  <a:srgbClr val="C00000"/>
                </a:solidFill>
                <a:effectLst/>
              </a:rPr>
              <a:t>الآن ننتقل إلى التمرين التطبيقي. سنختار صفحة رسمية لإحدى وزارات الخارجية على إكس، إنستغرام أو فيسبوك. المطلوب منكم:</a:t>
            </a:r>
          </a:p>
          <a:p>
            <a:pPr marL="457200" indent="-457200" algn="just" rtl="1">
              <a:lnSpc>
                <a:spcPct val="160000"/>
              </a:lnSpc>
              <a:buFont typeface="+mj-lt"/>
              <a:buAutoNum type="arabicPeriod"/>
            </a:pPr>
            <a:r>
              <a:rPr lang="ar-JO" sz="2400" b="0" i="0" u="none" strike="noStrike" dirty="0">
                <a:solidFill>
                  <a:srgbClr val="002060"/>
                </a:solidFill>
                <a:effectLst/>
              </a:rPr>
              <a:t>تحديد أهداف الرسائل المنشورة</a:t>
            </a:r>
          </a:p>
          <a:p>
            <a:pPr marL="457200" indent="-457200" algn="just" rtl="1">
              <a:lnSpc>
                <a:spcPct val="160000"/>
              </a:lnSpc>
              <a:buFont typeface="+mj-lt"/>
              <a:buAutoNum type="arabicPeriod"/>
            </a:pPr>
            <a:r>
              <a:rPr lang="ar-JO" sz="2400" b="0" i="0" u="none" strike="noStrike" dirty="0">
                <a:solidFill>
                  <a:srgbClr val="002060"/>
                </a:solidFill>
                <a:effectLst/>
              </a:rPr>
              <a:t>تحليل طريقة التفاعل مع الجمهور</a:t>
            </a:r>
          </a:p>
          <a:p>
            <a:pPr marL="457200" indent="-457200" algn="just" rtl="1">
              <a:lnSpc>
                <a:spcPct val="160000"/>
              </a:lnSpc>
              <a:buFont typeface="+mj-lt"/>
              <a:buAutoNum type="arabicPeriod"/>
            </a:pPr>
            <a:r>
              <a:rPr lang="ar-JO" sz="2400" b="0" i="0" u="none" strike="noStrike" dirty="0">
                <a:solidFill>
                  <a:srgbClr val="002060"/>
                </a:solidFill>
                <a:effectLst/>
              </a:rPr>
              <a:t>تقييم مدى نجاح الرسائل في تحقيق أهدافها</a:t>
            </a:r>
          </a:p>
          <a:p>
            <a:pPr marL="0" indent="0" algn="just" rtl="1">
              <a:lnSpc>
                <a:spcPct val="160000"/>
              </a:lnSpc>
              <a:buNone/>
            </a:pPr>
            <a:r>
              <a:rPr lang="ar-JO" sz="2400" b="0" i="0" u="none" strike="noStrike" dirty="0">
                <a:solidFill>
                  <a:srgbClr val="002060"/>
                </a:solidFill>
                <a:effectLst/>
              </a:rPr>
              <a:t>هذا التمرين يساعدكم على فهم الدبلوماسية الرقمية بشكل عملي.</a:t>
            </a:r>
          </a:p>
        </p:txBody>
      </p:sp>
      <p:sp>
        <p:nvSpPr>
          <p:cNvPr id="4" name="Content Placeholder 3">
            <a:extLst>
              <a:ext uri="{FF2B5EF4-FFF2-40B4-BE49-F238E27FC236}">
                <a16:creationId xmlns:a16="http://schemas.microsoft.com/office/drawing/2014/main" id="{260B24C0-2373-B043-9706-00D5D49AD258}"/>
              </a:ext>
            </a:extLst>
          </p:cNvPr>
          <p:cNvSpPr>
            <a:spLocks noGrp="1"/>
          </p:cNvSpPr>
          <p:nvPr>
            <p:ph sz="half" idx="2"/>
          </p:nvPr>
        </p:nvSpPr>
        <p:spPr>
          <a:xfrm>
            <a:off x="236526" y="1145875"/>
            <a:ext cx="5514964" cy="5078462"/>
          </a:xfrm>
        </p:spPr>
        <p:txBody>
          <a:bodyPr>
            <a:normAutofit fontScale="85000" lnSpcReduction="10000"/>
          </a:bodyPr>
          <a:lstStyle/>
          <a:p>
            <a:pPr marL="0" indent="0" algn="r" defTabSz="914400" rtl="1" eaLnBrk="1" latinLnBrk="0" hangingPunct="1">
              <a:lnSpc>
                <a:spcPct val="170000"/>
              </a:lnSpc>
              <a:spcBef>
                <a:spcPts val="1000"/>
              </a:spcBef>
              <a:buNone/>
            </a:pPr>
            <a:r>
              <a:rPr lang="ar-JO" sz="2400" b="1" u="sng" dirty="0">
                <a:solidFill>
                  <a:srgbClr val="002060"/>
                </a:solidFill>
              </a:rPr>
              <a:t>أسئلة موجهة للتحليل</a:t>
            </a:r>
          </a:p>
          <a:p>
            <a:pPr marL="0" indent="0" algn="r" defTabSz="914400" rtl="1" eaLnBrk="1" latinLnBrk="0" hangingPunct="1">
              <a:lnSpc>
                <a:spcPct val="170000"/>
              </a:lnSpc>
              <a:spcBef>
                <a:spcPts val="1000"/>
              </a:spcBef>
              <a:buNone/>
            </a:pPr>
            <a:r>
              <a:rPr lang="ar-JO" sz="2400" b="1" u="sng" dirty="0">
                <a:solidFill>
                  <a:srgbClr val="C00000"/>
                </a:solidFill>
              </a:rPr>
              <a:t>عند تحليل الصفحة الرسمية، فكروا في الأسئلة التالية:</a:t>
            </a:r>
          </a:p>
          <a:p>
            <a:pPr marL="228600" indent="-228600" algn="r" defTabSz="914400" rtl="1" eaLnBrk="1" latinLnBrk="0" hangingPunct="1">
              <a:lnSpc>
                <a:spcPct val="170000"/>
              </a:lnSpc>
              <a:spcBef>
                <a:spcPts val="1000"/>
              </a:spcBef>
              <a:buFont typeface="Arial" panose="020B0604020202020204" pitchFamily="34" charset="0"/>
              <a:buChar char="•"/>
            </a:pPr>
            <a:r>
              <a:rPr lang="ar-JO" sz="2400" dirty="0"/>
              <a:t>ما نوع المحتوى المنشور (أخبار، بيانات، صور، فيديوهات)؟</a:t>
            </a:r>
          </a:p>
          <a:p>
            <a:pPr marL="228600" indent="-228600" algn="r" defTabSz="914400" rtl="1" eaLnBrk="1" latinLnBrk="0" hangingPunct="1">
              <a:lnSpc>
                <a:spcPct val="170000"/>
              </a:lnSpc>
              <a:spcBef>
                <a:spcPts val="1000"/>
              </a:spcBef>
              <a:buFont typeface="Arial" panose="020B0604020202020204" pitchFamily="34" charset="0"/>
              <a:buChar char="•"/>
            </a:pPr>
            <a:r>
              <a:rPr lang="ar-JO" sz="2400" dirty="0"/>
              <a:t>هل الرسائل موجهة لجمهور محلي أم دولي؟</a:t>
            </a:r>
          </a:p>
          <a:p>
            <a:pPr marL="228600" indent="-228600" algn="r" defTabSz="914400" rtl="1" eaLnBrk="1" latinLnBrk="0" hangingPunct="1">
              <a:lnSpc>
                <a:spcPct val="170000"/>
              </a:lnSpc>
              <a:spcBef>
                <a:spcPts val="1000"/>
              </a:spcBef>
              <a:buFont typeface="Arial" panose="020B0604020202020204" pitchFamily="34" charset="0"/>
              <a:buChar char="•"/>
            </a:pPr>
            <a:r>
              <a:rPr lang="ar-JO" sz="2400" dirty="0"/>
              <a:t>كيف يتفاعل الجمهور مع هذه الرسائل (تعليقات، إعادة نشر، إعجابات)؟</a:t>
            </a:r>
          </a:p>
          <a:p>
            <a:pPr marL="228600" indent="-228600" algn="r" defTabSz="914400" rtl="1" eaLnBrk="1" latinLnBrk="0" hangingPunct="1">
              <a:lnSpc>
                <a:spcPct val="170000"/>
              </a:lnSpc>
              <a:spcBef>
                <a:spcPts val="1000"/>
              </a:spcBef>
              <a:buFont typeface="Arial" panose="020B0604020202020204" pitchFamily="34" charset="0"/>
              <a:buChar char="•"/>
            </a:pPr>
            <a:r>
              <a:rPr lang="ar-JO" sz="2400" dirty="0"/>
              <a:t>هل هناك أمثلة على إدارة أزمة أو حدث خاص عبر هذه الصفحة؟</a:t>
            </a:r>
            <a:endParaRPr lang="en-JO" sz="2400" dirty="0"/>
          </a:p>
        </p:txBody>
      </p:sp>
      <p:pic>
        <p:nvPicPr>
          <p:cNvPr id="6" name="Picture 5">
            <a:extLst>
              <a:ext uri="{FF2B5EF4-FFF2-40B4-BE49-F238E27FC236}">
                <a16:creationId xmlns:a16="http://schemas.microsoft.com/office/drawing/2014/main" id="{C410A583-48F9-2844-80D4-38D45DED88B3}"/>
              </a:ext>
            </a:extLst>
          </p:cNvPr>
          <p:cNvPicPr>
            <a:picLocks noChangeAspect="1"/>
          </p:cNvPicPr>
          <p:nvPr/>
        </p:nvPicPr>
        <p:blipFill rotWithShape="1">
          <a:blip r:embed="rId3">
            <a:extLst>
              <a:ext uri="{28A0092B-C50C-407E-A947-70E740481C1C}">
                <a14:useLocalDpi xmlns:a14="http://schemas.microsoft.com/office/drawing/2010/main" val="0"/>
              </a:ext>
            </a:extLst>
          </a:blip>
          <a:srcRect l="6247" r="5085" b="11786"/>
          <a:stretch/>
        </p:blipFill>
        <p:spPr>
          <a:xfrm>
            <a:off x="685704" y="5520287"/>
            <a:ext cx="3356907" cy="1166935"/>
          </a:xfrm>
          <a:prstGeom prst="rect">
            <a:avLst/>
          </a:prstGeom>
        </p:spPr>
      </p:pic>
    </p:spTree>
    <p:extLst>
      <p:ext uri="{BB962C8B-B14F-4D97-AF65-F5344CB8AC3E}">
        <p14:creationId xmlns:p14="http://schemas.microsoft.com/office/powerpoint/2010/main" val="566034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85243"/>
            <a:ext cx="7599294" cy="739754"/>
          </a:xfrm>
          <a:prstGeom prst="rect">
            <a:avLst/>
          </a:prstGeom>
          <a:noFill/>
        </p:spPr>
        <p:txBody>
          <a:bodyPr wrap="square" rtlCol="0">
            <a:spAutoFit/>
          </a:bodyPr>
          <a:lstStyle/>
          <a:p>
            <a:pPr algn="ctr" defTabSz="914400" rtl="1" eaLnBrk="1" latinLnBrk="0" hangingPunct="1">
              <a:lnSpc>
                <a:spcPct val="150000"/>
              </a:lnSpc>
              <a:spcBef>
                <a:spcPts val="1000"/>
              </a:spcBef>
            </a:pPr>
            <a:r>
              <a:rPr lang="ar-JO" sz="3200" b="1" u="sng" dirty="0">
                <a:solidFill>
                  <a:schemeClr val="accent1">
                    <a:lumMod val="75000"/>
                  </a:schemeClr>
                </a:solidFill>
              </a:rPr>
              <a:t>بناء تصور نقدي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5" name="Content Placeholder 4">
            <a:extLst>
              <a:ext uri="{FF2B5EF4-FFF2-40B4-BE49-F238E27FC236}">
                <a16:creationId xmlns:a16="http://schemas.microsoft.com/office/drawing/2014/main" id="{BC153674-EE7F-A849-B2F2-EB688D891980}"/>
              </a:ext>
            </a:extLst>
          </p:cNvPr>
          <p:cNvSpPr>
            <a:spLocks noGrp="1"/>
          </p:cNvSpPr>
          <p:nvPr>
            <p:ph sz="half" idx="2"/>
          </p:nvPr>
        </p:nvSpPr>
        <p:spPr>
          <a:xfrm>
            <a:off x="5791200" y="850232"/>
            <a:ext cx="6287204" cy="5847228"/>
          </a:xfrm>
        </p:spPr>
        <p:txBody>
          <a:bodyPr>
            <a:noAutofit/>
          </a:bodyPr>
          <a:lstStyle/>
          <a:p>
            <a:pPr marL="0" indent="0" algn="r" defTabSz="914400" rtl="1" eaLnBrk="1" latinLnBrk="0" hangingPunct="1">
              <a:lnSpc>
                <a:spcPct val="150000"/>
              </a:lnSpc>
              <a:spcBef>
                <a:spcPts val="1000"/>
              </a:spcBef>
              <a:buNone/>
            </a:pPr>
            <a:r>
              <a:rPr lang="ar-JO" sz="2400" b="1" u="sng" dirty="0">
                <a:solidFill>
                  <a:srgbClr val="C00000"/>
                </a:solidFill>
              </a:rPr>
              <a:t>بعد التحليل، حاولوا بناء تصور نقدي:</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b="1" dirty="0">
                <a:solidFill>
                  <a:schemeClr val="accent1">
                    <a:lumMod val="75000"/>
                  </a:schemeClr>
                </a:solidFill>
              </a:rPr>
              <a:t>هل نجحت الوزارة أو السفارة في استخدام المنصات الرقمية بشكل فعال؟</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b="1" dirty="0">
                <a:solidFill>
                  <a:schemeClr val="accent1">
                    <a:lumMod val="75000"/>
                  </a:schemeClr>
                </a:solidFill>
              </a:rPr>
              <a:t>ما نقاط القوة في استراتيجيتها الرقمية؟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b="1" dirty="0">
                <a:solidFill>
                  <a:schemeClr val="accent1">
                    <a:lumMod val="75000"/>
                  </a:schemeClr>
                </a:solidFill>
              </a:rPr>
              <a:t>ما نقاط الضعف التي يمكن تحسينها؟ </a:t>
            </a:r>
          </a:p>
        </p:txBody>
      </p:sp>
      <p:pic>
        <p:nvPicPr>
          <p:cNvPr id="4" name="Picture 3">
            <a:extLst>
              <a:ext uri="{FF2B5EF4-FFF2-40B4-BE49-F238E27FC236}">
                <a16:creationId xmlns:a16="http://schemas.microsoft.com/office/drawing/2014/main" id="{DA47387E-9F23-FA42-883F-70A96618E6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745" y="3190907"/>
            <a:ext cx="7418733" cy="3702274"/>
          </a:xfrm>
          <a:prstGeom prst="rect">
            <a:avLst/>
          </a:prstGeom>
        </p:spPr>
      </p:pic>
    </p:spTree>
    <p:extLst>
      <p:ext uri="{BB962C8B-B14F-4D97-AF65-F5344CB8AC3E}">
        <p14:creationId xmlns:p14="http://schemas.microsoft.com/office/powerpoint/2010/main" val="3941768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0"/>
            <a:ext cx="7599294" cy="739754"/>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002060"/>
                </a:solidFill>
                <a:effectLst/>
              </a:rPr>
              <a:t>مستقبل الدبلوماسية الرقمية في العالم العربي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sz="half" idx="1"/>
          </p:nvPr>
        </p:nvSpPr>
        <p:spPr>
          <a:xfrm>
            <a:off x="4479111" y="1120462"/>
            <a:ext cx="7599294" cy="5589431"/>
          </a:xfrm>
        </p:spPr>
        <p:txBody>
          <a:bodyPr anchor="t">
            <a:normAutofit/>
          </a:bodyPr>
          <a:lstStyle/>
          <a:p>
            <a:pPr marL="0" indent="0" algn="just" rtl="1">
              <a:lnSpc>
                <a:spcPct val="150000"/>
              </a:lnSpc>
              <a:buNone/>
            </a:pPr>
            <a:r>
              <a:rPr lang="ar-JO" i="0" strike="noStrike" dirty="0">
                <a:solidFill>
                  <a:srgbClr val="C00000"/>
                </a:solidFill>
                <a:effectLst/>
              </a:rPr>
              <a:t>المستقبل يحمل فرصاً كبيرة للدبلوماسية الرقمية في العالم العربي:</a:t>
            </a:r>
          </a:p>
          <a:p>
            <a:pPr marL="514350" indent="-514350" algn="just" rtl="1">
              <a:lnSpc>
                <a:spcPct val="150000"/>
              </a:lnSpc>
              <a:buFont typeface="+mj-lt"/>
              <a:buAutoNum type="arabicPeriod"/>
            </a:pPr>
            <a:r>
              <a:rPr lang="ar-JO" i="0" strike="noStrike" dirty="0">
                <a:solidFill>
                  <a:srgbClr val="002060"/>
                </a:solidFill>
                <a:effectLst/>
              </a:rPr>
              <a:t>تعزيز القوة الناعمة عبر الثقافة والرياضة</a:t>
            </a:r>
          </a:p>
          <a:p>
            <a:pPr marL="514350" indent="-514350" algn="just" rtl="1">
              <a:lnSpc>
                <a:spcPct val="150000"/>
              </a:lnSpc>
              <a:buFont typeface="+mj-lt"/>
              <a:buAutoNum type="arabicPeriod"/>
            </a:pPr>
            <a:r>
              <a:rPr lang="ar-JO" i="0" strike="noStrike" dirty="0">
                <a:solidFill>
                  <a:srgbClr val="002060"/>
                </a:solidFill>
                <a:effectLst/>
              </a:rPr>
              <a:t>تطوير أدوات تحليل الجمهور لفهم اتجاهات الرأي العام</a:t>
            </a:r>
          </a:p>
          <a:p>
            <a:pPr marL="514350" indent="-514350" algn="just" rtl="1">
              <a:lnSpc>
                <a:spcPct val="150000"/>
              </a:lnSpc>
              <a:buFont typeface="+mj-lt"/>
              <a:buAutoNum type="arabicPeriod"/>
            </a:pPr>
            <a:r>
              <a:rPr lang="ar-JO" i="0" strike="noStrike" dirty="0">
                <a:solidFill>
                  <a:srgbClr val="002060"/>
                </a:solidFill>
                <a:effectLst/>
              </a:rPr>
              <a:t>الاستثمار في الأمن السيبراني لحماية الحسابات الرسمية</a:t>
            </a:r>
          </a:p>
          <a:p>
            <a:pPr marL="514350" indent="-514350" algn="just" rtl="1">
              <a:lnSpc>
                <a:spcPct val="150000"/>
              </a:lnSpc>
              <a:buFont typeface="+mj-lt"/>
              <a:buAutoNum type="arabicPeriod"/>
            </a:pPr>
            <a:r>
              <a:rPr lang="ar-JO" i="0" strike="noStrike" dirty="0">
                <a:solidFill>
                  <a:srgbClr val="002060"/>
                </a:solidFill>
                <a:effectLst/>
              </a:rPr>
              <a:t>تدريب الدبلوماسيين الشباب على مهارات الإعلام الرقمي</a:t>
            </a:r>
            <a:endParaRPr lang="en-US" i="0" strike="noStrike" dirty="0">
              <a:solidFill>
                <a:srgbClr val="002060"/>
              </a:solidFill>
              <a:effectLst/>
            </a:endParaRPr>
          </a:p>
          <a:p>
            <a:pPr marL="0" indent="0" algn="just" rtl="1">
              <a:lnSpc>
                <a:spcPct val="150000"/>
              </a:lnSpc>
              <a:buNone/>
            </a:pPr>
            <a:r>
              <a:rPr lang="ar-JO" i="0" strike="noStrike" dirty="0">
                <a:solidFill>
                  <a:srgbClr val="002060"/>
                </a:solidFill>
                <a:effectLst/>
              </a:rPr>
              <a:t>هذه الخطوات ستجعل الدبلوماسية الرقمية أكثر تأثيراً وفاعلية.</a:t>
            </a:r>
            <a:endParaRPr lang="en-JO" dirty="0"/>
          </a:p>
        </p:txBody>
      </p:sp>
      <p:pic>
        <p:nvPicPr>
          <p:cNvPr id="5" name="Picture 4">
            <a:extLst>
              <a:ext uri="{FF2B5EF4-FFF2-40B4-BE49-F238E27FC236}">
                <a16:creationId xmlns:a16="http://schemas.microsoft.com/office/drawing/2014/main" id="{7915AE4B-35D9-794A-9C0D-0B27052F5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636296"/>
            <a:ext cx="4684295" cy="4507830"/>
          </a:xfrm>
          <a:prstGeom prst="rect">
            <a:avLst/>
          </a:prstGeom>
        </p:spPr>
      </p:pic>
    </p:spTree>
    <p:extLst>
      <p:ext uri="{BB962C8B-B14F-4D97-AF65-F5344CB8AC3E}">
        <p14:creationId xmlns:p14="http://schemas.microsoft.com/office/powerpoint/2010/main" val="159035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0"/>
            <a:ext cx="7599294" cy="739754"/>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002060"/>
                </a:solidFill>
                <a:effectLst/>
              </a:rPr>
              <a:t>دراسات وأبحاث في الدبلوماسية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sz="half" idx="1"/>
          </p:nvPr>
        </p:nvSpPr>
        <p:spPr>
          <a:xfrm>
            <a:off x="144380" y="1120462"/>
            <a:ext cx="11934026" cy="5589431"/>
          </a:xfrm>
        </p:spPr>
        <p:txBody>
          <a:bodyPr anchor="t">
            <a:normAutofit fontScale="77500" lnSpcReduction="20000"/>
          </a:bodyPr>
          <a:lstStyle/>
          <a:p>
            <a:pPr marL="0" indent="0" algn="just" rtl="1">
              <a:lnSpc>
                <a:spcPct val="150000"/>
              </a:lnSpc>
              <a:buNone/>
            </a:pPr>
            <a:r>
              <a:rPr lang="ar-JO" i="0" strike="noStrike" dirty="0">
                <a:solidFill>
                  <a:srgbClr val="002060"/>
                </a:solidFill>
                <a:effectLst/>
              </a:rPr>
              <a:t>الباحث عبد النبي مصطفى (2021). الدبلوماسية الرقمية في السياق العربي. جامعة غرداية.</a:t>
            </a:r>
          </a:p>
          <a:p>
            <a:pPr marL="0" indent="0" rtl="1">
              <a:lnSpc>
                <a:spcPct val="150000"/>
              </a:lnSpc>
              <a:buNone/>
            </a:pPr>
            <a:r>
              <a:rPr lang="en-US" sz="1900" i="0" strike="noStrike" dirty="0">
                <a:solidFill>
                  <a:srgbClr val="002060"/>
                </a:solidFill>
                <a:effectLst/>
                <a:hlinkClick r:id="rId3"/>
              </a:rPr>
              <a:t>https://</a:t>
            </a:r>
            <a:r>
              <a:rPr lang="en-US" sz="1900" i="0" strike="noStrike" dirty="0" err="1">
                <a:solidFill>
                  <a:srgbClr val="002060"/>
                </a:solidFill>
                <a:effectLst/>
                <a:hlinkClick r:id="rId3"/>
              </a:rPr>
              <a:t>dspace.univ-ghardaia.edu.dz</a:t>
            </a:r>
            <a:r>
              <a:rPr lang="en-US" sz="1900" i="0" strike="noStrike" dirty="0">
                <a:solidFill>
                  <a:srgbClr val="002060"/>
                </a:solidFill>
                <a:effectLst/>
                <a:hlinkClick r:id="rId3"/>
              </a:rPr>
              <a:t>/</a:t>
            </a:r>
            <a:r>
              <a:rPr lang="en-US" sz="1900" i="0" strike="noStrike" dirty="0" err="1">
                <a:solidFill>
                  <a:srgbClr val="002060"/>
                </a:solidFill>
                <a:effectLst/>
                <a:hlinkClick r:id="rId3"/>
              </a:rPr>
              <a:t>jspui</a:t>
            </a:r>
            <a:r>
              <a:rPr lang="en-US" sz="1900" i="0" strike="noStrike" dirty="0">
                <a:solidFill>
                  <a:srgbClr val="002060"/>
                </a:solidFill>
                <a:effectLst/>
                <a:hlinkClick r:id="rId3"/>
              </a:rPr>
              <a:t>/bitstream/123456789/9318/21/</a:t>
            </a:r>
            <a:r>
              <a:rPr lang="ar-JO" sz="1900" i="0" strike="noStrike" dirty="0">
                <a:solidFill>
                  <a:srgbClr val="002060"/>
                </a:solidFill>
                <a:effectLst/>
                <a:hlinkClick r:id="rId3"/>
              </a:rPr>
              <a:t>مداخلة%20عبد%20النبي%20مصطفى.</a:t>
            </a:r>
            <a:r>
              <a:rPr lang="en-US" sz="1900" i="0" strike="noStrike" dirty="0">
                <a:solidFill>
                  <a:srgbClr val="002060"/>
                </a:solidFill>
                <a:effectLst/>
                <a:hlinkClick r:id="rId3"/>
              </a:rPr>
              <a:t>pdf</a:t>
            </a:r>
            <a:r>
              <a:rPr lang="ar-SA" sz="1900" i="0" strike="noStrike" dirty="0">
                <a:solidFill>
                  <a:srgbClr val="002060"/>
                </a:solidFill>
                <a:effectLst/>
              </a:rPr>
              <a:t> </a:t>
            </a:r>
            <a:endParaRPr lang="ar-JO" sz="1900" i="0" strike="noStrike" dirty="0">
              <a:solidFill>
                <a:srgbClr val="002060"/>
              </a:solidFill>
              <a:effectLst/>
            </a:endParaRPr>
          </a:p>
          <a:p>
            <a:pPr marL="0" indent="0" algn="just" rtl="1">
              <a:lnSpc>
                <a:spcPct val="150000"/>
              </a:lnSpc>
              <a:buNone/>
            </a:pPr>
            <a:r>
              <a:rPr lang="ar-JO" i="0" strike="noStrike" dirty="0">
                <a:solidFill>
                  <a:srgbClr val="002060"/>
                </a:solidFill>
                <a:effectLst/>
              </a:rPr>
              <a:t>الهدف: تحليل واقع الدبلوماسية الرقمية في العالم العربي، مع التركيز على التحديات والفرص التي تواجه وزارات الخارجية.</a:t>
            </a:r>
          </a:p>
          <a:p>
            <a:pPr marL="0" indent="0" algn="just" rtl="1">
              <a:lnSpc>
                <a:spcPct val="150000"/>
              </a:lnSpc>
              <a:buNone/>
            </a:pPr>
            <a:r>
              <a:rPr lang="ar-JO" i="0" strike="noStrike" dirty="0">
                <a:solidFill>
                  <a:srgbClr val="002060"/>
                </a:solidFill>
                <a:effectLst/>
              </a:rPr>
              <a:t>البلد المستهدف: الجزائر كنموذج، مع إسقاطات على المنطقة العربية.</a:t>
            </a:r>
          </a:p>
          <a:p>
            <a:pPr marL="0" indent="0" algn="just" rtl="1">
              <a:lnSpc>
                <a:spcPct val="150000"/>
              </a:lnSpc>
              <a:buNone/>
            </a:pPr>
            <a:r>
              <a:rPr lang="ar-JO" b="1" i="0" u="sng" strike="noStrike" dirty="0">
                <a:solidFill>
                  <a:srgbClr val="C00000"/>
                </a:solidFill>
                <a:effectLst/>
              </a:rPr>
              <a:t>أهم النتائج:</a:t>
            </a:r>
          </a:p>
          <a:p>
            <a:pPr marL="514350" indent="-514350" algn="just" rtl="1">
              <a:lnSpc>
                <a:spcPct val="150000"/>
              </a:lnSpc>
              <a:buFont typeface="+mj-lt"/>
              <a:buAutoNum type="arabicPeriod"/>
            </a:pPr>
            <a:r>
              <a:rPr lang="ar-JO" i="0" strike="noStrike" dirty="0">
                <a:solidFill>
                  <a:srgbClr val="002060"/>
                </a:solidFill>
                <a:effectLst/>
              </a:rPr>
              <a:t>الدبلوماسية الرقمية أصبحت ضرورة وليست خياراً</a:t>
            </a:r>
          </a:p>
          <a:p>
            <a:pPr marL="514350" indent="-514350" algn="just" rtl="1">
              <a:lnSpc>
                <a:spcPct val="150000"/>
              </a:lnSpc>
              <a:buFont typeface="+mj-lt"/>
              <a:buAutoNum type="arabicPeriod"/>
            </a:pPr>
            <a:r>
              <a:rPr lang="ar-JO" i="0" strike="noStrike" dirty="0">
                <a:solidFill>
                  <a:srgbClr val="002060"/>
                </a:solidFill>
                <a:effectLst/>
              </a:rPr>
              <a:t>ضعف التنسيق بين المؤسسات الرسمية يحد من فعاليتها</a:t>
            </a:r>
          </a:p>
          <a:p>
            <a:pPr marL="514350" indent="-514350" algn="just" rtl="1">
              <a:lnSpc>
                <a:spcPct val="150000"/>
              </a:lnSpc>
              <a:buFont typeface="+mj-lt"/>
              <a:buAutoNum type="arabicPeriod"/>
            </a:pPr>
            <a:r>
              <a:rPr lang="ar-JO" i="0" strike="noStrike" dirty="0">
                <a:solidFill>
                  <a:srgbClr val="002060"/>
                </a:solidFill>
                <a:effectLst/>
              </a:rPr>
              <a:t>الحاجة إلى تدريب الكوادر الدبلوماسية على أدوات الإعلام الرقمي</a:t>
            </a:r>
          </a:p>
          <a:p>
            <a:pPr marL="0" indent="0" algn="just" rtl="1">
              <a:lnSpc>
                <a:spcPct val="150000"/>
              </a:lnSpc>
              <a:buNone/>
            </a:pPr>
            <a:r>
              <a:rPr lang="ar-JO" i="0" strike="noStrike" dirty="0">
                <a:solidFill>
                  <a:srgbClr val="002060"/>
                </a:solidFill>
                <a:effectLst/>
              </a:rPr>
              <a:t>اعتبر الدبلوماسية الرقمية امتداداً للدبلوماسية العامة، لكنها أكثر شفافية وتفاعلية، وتفتح المجال أمام المواطنين ليكونوا فاعلين في العلاقات الدولية.</a:t>
            </a:r>
            <a:endParaRPr lang="en-JO" dirty="0"/>
          </a:p>
        </p:txBody>
      </p:sp>
    </p:spTree>
    <p:extLst>
      <p:ext uri="{BB962C8B-B14F-4D97-AF65-F5344CB8AC3E}">
        <p14:creationId xmlns:p14="http://schemas.microsoft.com/office/powerpoint/2010/main" val="174952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5079" y="-85243"/>
            <a:ext cx="8225686" cy="739754"/>
          </a:xfrm>
          <a:prstGeom prst="rect">
            <a:avLst/>
          </a:prstGeom>
          <a:noFill/>
        </p:spPr>
        <p:txBody>
          <a:bodyPr wrap="square" rtlCol="0">
            <a:spAutoFit/>
          </a:bodyPr>
          <a:lstStyle/>
          <a:p>
            <a:pPr marL="0" indent="0" algn="ctr" rtl="1">
              <a:lnSpc>
                <a:spcPct val="150000"/>
              </a:lnSpc>
              <a:buNone/>
            </a:pPr>
            <a:r>
              <a:rPr lang="ar-JO" sz="3200" b="1" u="sng" dirty="0">
                <a:solidFill>
                  <a:srgbClr val="002060"/>
                </a:solidFill>
              </a:rPr>
              <a:t>توظيف الدبلوماسية الرقمية في تعزيز هوية مصر الإفريقية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sz="half" idx="1"/>
          </p:nvPr>
        </p:nvSpPr>
        <p:spPr>
          <a:xfrm>
            <a:off x="224590" y="786696"/>
            <a:ext cx="11853816" cy="5923197"/>
          </a:xfrm>
        </p:spPr>
        <p:txBody>
          <a:bodyPr anchor="t">
            <a:normAutofit fontScale="92500" lnSpcReduction="10000"/>
          </a:bodyPr>
          <a:lstStyle/>
          <a:p>
            <a:pPr marL="0" indent="0" algn="just" rtl="1">
              <a:lnSpc>
                <a:spcPct val="150000"/>
              </a:lnSpc>
              <a:buNone/>
            </a:pPr>
            <a:r>
              <a:rPr lang="en-US" sz="1600" dirty="0">
                <a:hlinkClick r:id="rId3"/>
              </a:rPr>
              <a:t>https://mtic.journals.ekb.eg/article_442651_08c98218dd1db3f82d44856c114cb7b4.pdf</a:t>
            </a:r>
            <a:r>
              <a:rPr lang="ar-SA" sz="1600" dirty="0"/>
              <a:t> </a:t>
            </a:r>
          </a:p>
          <a:p>
            <a:pPr marL="0" indent="0" algn="just" rtl="1">
              <a:lnSpc>
                <a:spcPct val="150000"/>
              </a:lnSpc>
              <a:buNone/>
            </a:pPr>
            <a:r>
              <a:rPr lang="ar-JO" sz="2000" dirty="0"/>
              <a:t>العنوان: توظيف الدبلوماسية الرقمية في تعزيز هوية مصر الإفريقية</a:t>
            </a:r>
          </a:p>
          <a:p>
            <a:pPr marL="0" indent="0" algn="just" rtl="1">
              <a:lnSpc>
                <a:spcPct val="150000"/>
              </a:lnSpc>
              <a:buNone/>
            </a:pPr>
            <a:r>
              <a:rPr lang="ar-JO" sz="2000" dirty="0"/>
              <a:t>الهدف: تحليل خطاب الدبلوماسية الرقمية المصرية المتعلق بالقضايا الإفريقية، وتحديد مساراته الاتصالية وأطره المرجعية ومدى مساهمته في تحسين الصورة الذهنية وبناء هوية مصر الإفريقية.</a:t>
            </a:r>
          </a:p>
          <a:p>
            <a:pPr marL="0" indent="0" algn="just" rtl="1">
              <a:lnSpc>
                <a:spcPct val="150000"/>
              </a:lnSpc>
              <a:buNone/>
            </a:pPr>
            <a:r>
              <a:rPr lang="ar-JO" sz="2000" b="1" u="sng" dirty="0">
                <a:solidFill>
                  <a:srgbClr val="C00000"/>
                </a:solidFill>
              </a:rPr>
              <a:t>أهم النتائج :</a:t>
            </a:r>
          </a:p>
          <a:p>
            <a:pPr algn="just" rtl="1">
              <a:lnSpc>
                <a:spcPct val="150000"/>
              </a:lnSpc>
            </a:pPr>
            <a:r>
              <a:rPr lang="ar-JO" sz="2000" dirty="0"/>
              <a:t>تركيز الخطاب على “إعداد السياسات” والدعم المتبادل مع الدول الإفريقية، وإبراز مبادرات التنمية، مع حضور ملحوظ للأطر الأمنية والصحية والاجتماعية في الرسائل الرقمية</a:t>
            </a:r>
          </a:p>
          <a:p>
            <a:pPr algn="just" rtl="1">
              <a:lnSpc>
                <a:spcPct val="150000"/>
              </a:lnSpc>
            </a:pPr>
            <a:r>
              <a:rPr lang="ar-JO" sz="2000" dirty="0"/>
              <a:t>استخدام أساليب إقناعية مزدوجة تجمع بين الحجج الواقعية والبيانات والأرقام وبين النداءات العاطفية لتعزيز القبول الجماهيري</a:t>
            </a:r>
          </a:p>
          <a:p>
            <a:pPr algn="just" rtl="1">
              <a:lnSpc>
                <a:spcPct val="150000"/>
              </a:lnSpc>
            </a:pPr>
            <a:r>
              <a:rPr lang="ar-JO" sz="2000" dirty="0"/>
              <a:t>توظيف المنصات الرقمية رسميًا عبر حسابات الرئاسة ووزارة الخارجية والسفارات لإسناد الترشيحات الدولية ولمواجهة قضايا مشتركة (الإرهاب، الاستقرار، التنمية) بهدف تحسين الصورة الذهنية وتقوية الروابط</a:t>
            </a:r>
          </a:p>
          <a:p>
            <a:pPr marL="0" indent="0" algn="just" rtl="1">
              <a:lnSpc>
                <a:spcPct val="150000"/>
              </a:lnSpc>
              <a:buNone/>
            </a:pPr>
            <a:r>
              <a:rPr lang="ar-JO" sz="2000" dirty="0"/>
              <a:t>تعاملت الدراسة مع الدبلوماسية الرقمية كامتداد للدبلوماسية العامة يُنفّذ عبر منصات التواصل الرسمية لبناء العلامة الوطنية، وتشكيل الرأي العام الخارجي، وتنسيق السياسات في القضايا الإفريقية من خلال محتوى مُدار ومدروس.</a:t>
            </a:r>
            <a:endParaRPr lang="en-JO" sz="2000" dirty="0"/>
          </a:p>
        </p:txBody>
      </p:sp>
    </p:spTree>
    <p:extLst>
      <p:ext uri="{BB962C8B-B14F-4D97-AF65-F5344CB8AC3E}">
        <p14:creationId xmlns:p14="http://schemas.microsoft.com/office/powerpoint/2010/main" val="89718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5079" y="-85243"/>
            <a:ext cx="8225686" cy="739754"/>
          </a:xfrm>
          <a:prstGeom prst="rect">
            <a:avLst/>
          </a:prstGeom>
          <a:noFill/>
        </p:spPr>
        <p:txBody>
          <a:bodyPr wrap="square" rtlCol="0">
            <a:spAutoFit/>
          </a:bodyPr>
          <a:lstStyle/>
          <a:p>
            <a:pPr marL="0" indent="0" algn="ctr" rtl="1">
              <a:lnSpc>
                <a:spcPct val="150000"/>
              </a:lnSpc>
              <a:buNone/>
            </a:pPr>
            <a:r>
              <a:rPr lang="ar-JO" sz="3200" b="1" u="sng" dirty="0">
                <a:solidFill>
                  <a:srgbClr val="002060"/>
                </a:solidFill>
              </a:rPr>
              <a:t>الدبلوماسية الرقمية والأمن السيبراني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sz="half" idx="1"/>
          </p:nvPr>
        </p:nvSpPr>
        <p:spPr>
          <a:xfrm>
            <a:off x="0" y="654511"/>
            <a:ext cx="12192000" cy="6203489"/>
          </a:xfrm>
        </p:spPr>
        <p:txBody>
          <a:bodyPr anchor="t">
            <a:noAutofit/>
          </a:bodyPr>
          <a:lstStyle/>
          <a:p>
            <a:pPr marL="0" indent="0" rtl="1">
              <a:lnSpc>
                <a:spcPct val="150000"/>
              </a:lnSpc>
              <a:buNone/>
            </a:pPr>
            <a:r>
              <a:rPr lang="en-US" sz="1800" dirty="0">
                <a:hlinkClick r:id="rId3"/>
              </a:rPr>
              <a:t>https://nsas.journals.ekb.eg/article_337130_d634c994a6c54ec5b42d08c0dc961e49.pdf</a:t>
            </a:r>
            <a:r>
              <a:rPr lang="ar-SA" sz="1800" dirty="0"/>
              <a:t> </a:t>
            </a:r>
            <a:endParaRPr lang="en-US" sz="1800" dirty="0"/>
          </a:p>
          <a:p>
            <a:pPr marL="0" indent="0" algn="just" rtl="1">
              <a:lnSpc>
                <a:spcPct val="150000"/>
              </a:lnSpc>
              <a:buNone/>
            </a:pPr>
            <a:r>
              <a:rPr lang="ar-JO" sz="2000" dirty="0"/>
              <a:t>الهدف: بحث العلاقة بين ممارسة الدبلوماسية الرقمية ومتطلبات الأمن السيبراني، وتحديد المخاطر التي تهدّد الحسابات والقنوات الرسمية، وآليات الحماية لتعزيز مصداقية الرسائل الدبلوماسية.</a:t>
            </a:r>
          </a:p>
          <a:p>
            <a:pPr marL="0" indent="0" algn="just" rtl="1">
              <a:lnSpc>
                <a:spcPct val="150000"/>
              </a:lnSpc>
              <a:buNone/>
            </a:pPr>
            <a:r>
              <a:rPr lang="ar-JO" sz="2000" dirty="0"/>
              <a:t>البلد/النطاق المستهدف: الإطار العربي والمصري مع إسقاطات على الممارسات الرسمية على منصات التواصل.</a:t>
            </a:r>
          </a:p>
          <a:p>
            <a:pPr marL="0" indent="0" algn="just" rtl="1">
              <a:lnSpc>
                <a:spcPct val="150000"/>
              </a:lnSpc>
              <a:buNone/>
            </a:pPr>
            <a:r>
              <a:rPr lang="ar-JO" sz="2000" b="1" u="sng" dirty="0">
                <a:solidFill>
                  <a:srgbClr val="C00000"/>
                </a:solidFill>
              </a:rPr>
              <a:t>أهم النتائج :</a:t>
            </a:r>
          </a:p>
          <a:p>
            <a:pPr algn="just" rtl="1">
              <a:lnSpc>
                <a:spcPct val="150000"/>
              </a:lnSpc>
            </a:pPr>
            <a:r>
              <a:rPr lang="ar-JO" sz="2000" dirty="0"/>
              <a:t>يتطلب نجاح الدبلوماسية الرقمية منظومة أمن سيبراني متكاملة، تشمل سياسات وصول، إدارة هوية رقمية، وتشفير، ورصد تهديدات، واستجابة للحوادث لتفادي الاختراق والتلاعب بالرسائل</a:t>
            </a:r>
          </a:p>
          <a:p>
            <a:pPr algn="just" rtl="1">
              <a:lnSpc>
                <a:spcPct val="150000"/>
              </a:lnSpc>
            </a:pPr>
            <a:r>
              <a:rPr lang="ar-JO" sz="2000" dirty="0"/>
              <a:t>المخاطر الأساسية: انتحال الهوية، الهجمات على سلاسل التوريد الرقمية، حملات التضليل، واستهداف قواعد بيانات المتابعين، ما يؤثر مباشرة على المصداقية والثقة</a:t>
            </a:r>
          </a:p>
          <a:p>
            <a:pPr algn="just" rtl="1">
              <a:lnSpc>
                <a:spcPct val="150000"/>
              </a:lnSpc>
            </a:pPr>
            <a:r>
              <a:rPr lang="ar-JO" sz="2000" dirty="0"/>
              <a:t>المواءمة المؤسسية ضرورية بين فرق الاتصال والعلاقات العامة والكيانات التقنية لضمان اتساق الرسائل واستدامة الحماية</a:t>
            </a:r>
          </a:p>
          <a:p>
            <a:pPr marL="0" indent="0" algn="just" rtl="1">
              <a:lnSpc>
                <a:spcPct val="150000"/>
              </a:lnSpc>
              <a:buNone/>
            </a:pPr>
            <a:r>
              <a:rPr lang="ar-JO" sz="1800" u="sng" dirty="0">
                <a:solidFill>
                  <a:srgbClr val="002060"/>
                </a:solidFill>
              </a:rPr>
              <a:t>عرّف الدبلوماسية الرقمية الدراسة كأداء اتصالي رسمي قائم على المنصات الرقمية، وأن أمنها السيبراني ليس هامشياً بل شرط لبناء الثقة وحماية السمعة ومقاومة التضليل.</a:t>
            </a:r>
            <a:endParaRPr lang="en-JO" sz="1800" u="sng" dirty="0">
              <a:solidFill>
                <a:srgbClr val="002060"/>
              </a:solidFill>
            </a:endParaRPr>
          </a:p>
        </p:txBody>
      </p:sp>
    </p:spTree>
    <p:extLst>
      <p:ext uri="{BB962C8B-B14F-4D97-AF65-F5344CB8AC3E}">
        <p14:creationId xmlns:p14="http://schemas.microsoft.com/office/powerpoint/2010/main" val="249037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77205" y="46942"/>
            <a:ext cx="8225686" cy="739754"/>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002060"/>
                </a:solidFill>
                <a:effectLst/>
              </a:rPr>
              <a:t>دراسات وأبحاث في الدبلوماسية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graphicFrame>
        <p:nvGraphicFramePr>
          <p:cNvPr id="2" name="Content Placeholder 1">
            <a:extLst>
              <a:ext uri="{FF2B5EF4-FFF2-40B4-BE49-F238E27FC236}">
                <a16:creationId xmlns:a16="http://schemas.microsoft.com/office/drawing/2014/main" id="{49985982-E393-234E-904B-30C438B2F85A}"/>
              </a:ext>
            </a:extLst>
          </p:cNvPr>
          <p:cNvGraphicFramePr>
            <a:graphicFrameLocks noGrp="1"/>
          </p:cNvGraphicFramePr>
          <p:nvPr>
            <p:ph sz="half" idx="1"/>
            <p:extLst>
              <p:ext uri="{D42A27DB-BD31-4B8C-83A1-F6EECF244321}">
                <p14:modId xmlns:p14="http://schemas.microsoft.com/office/powerpoint/2010/main" val="179274466"/>
              </p:ext>
            </p:extLst>
          </p:nvPr>
        </p:nvGraphicFramePr>
        <p:xfrm>
          <a:off x="73042" y="1003632"/>
          <a:ext cx="12045915" cy="5801548"/>
        </p:xfrm>
        <a:graphic>
          <a:graphicData uri="http://schemas.openxmlformats.org/drawingml/2006/table">
            <a:tbl>
              <a:tblPr rtl="1">
                <a:tableStyleId>{D113A9D2-9D6B-4929-AA2D-F23B5EE8CBE7}</a:tableStyleId>
              </a:tblPr>
              <a:tblGrid>
                <a:gridCol w="2409183">
                  <a:extLst>
                    <a:ext uri="{9D8B030D-6E8A-4147-A177-3AD203B41FA5}">
                      <a16:colId xmlns:a16="http://schemas.microsoft.com/office/drawing/2014/main" val="2116050289"/>
                    </a:ext>
                  </a:extLst>
                </a:gridCol>
                <a:gridCol w="2409183">
                  <a:extLst>
                    <a:ext uri="{9D8B030D-6E8A-4147-A177-3AD203B41FA5}">
                      <a16:colId xmlns:a16="http://schemas.microsoft.com/office/drawing/2014/main" val="2129460904"/>
                    </a:ext>
                  </a:extLst>
                </a:gridCol>
                <a:gridCol w="1621686">
                  <a:extLst>
                    <a:ext uri="{9D8B030D-6E8A-4147-A177-3AD203B41FA5}">
                      <a16:colId xmlns:a16="http://schemas.microsoft.com/office/drawing/2014/main" val="491800784"/>
                    </a:ext>
                  </a:extLst>
                </a:gridCol>
                <a:gridCol w="2823410">
                  <a:extLst>
                    <a:ext uri="{9D8B030D-6E8A-4147-A177-3AD203B41FA5}">
                      <a16:colId xmlns:a16="http://schemas.microsoft.com/office/drawing/2014/main" val="2153922975"/>
                    </a:ext>
                  </a:extLst>
                </a:gridCol>
                <a:gridCol w="2782453">
                  <a:extLst>
                    <a:ext uri="{9D8B030D-6E8A-4147-A177-3AD203B41FA5}">
                      <a16:colId xmlns:a16="http://schemas.microsoft.com/office/drawing/2014/main" val="1148329308"/>
                    </a:ext>
                  </a:extLst>
                </a:gridCol>
              </a:tblGrid>
              <a:tr h="786150">
                <a:tc>
                  <a:txBody>
                    <a:bodyPr/>
                    <a:lstStyle/>
                    <a:p>
                      <a:pPr algn="ctr"/>
                      <a:r>
                        <a:rPr lang="ar-JO" sz="2000" b="1">
                          <a:solidFill>
                            <a:schemeClr val="accent4"/>
                          </a:solidFill>
                        </a:rPr>
                        <a:t>الدراسة</a:t>
                      </a:r>
                    </a:p>
                  </a:txBody>
                  <a:tcPr marL="84691" marR="84691" marT="42345" marB="42345" anchor="b">
                    <a:cell3D prstMaterial="dkEdge">
                      <a:bevel prst="artDeco"/>
                      <a:lightRig rig="flood" dir="t"/>
                    </a:cell3D>
                  </a:tcPr>
                </a:tc>
                <a:tc>
                  <a:txBody>
                    <a:bodyPr/>
                    <a:lstStyle/>
                    <a:p>
                      <a:pPr algn="ctr"/>
                      <a:r>
                        <a:rPr lang="ar-JO" sz="2000" b="1">
                          <a:solidFill>
                            <a:schemeClr val="accent4"/>
                          </a:solidFill>
                        </a:rPr>
                        <a:t>الهدف</a:t>
                      </a:r>
                    </a:p>
                  </a:txBody>
                  <a:tcPr marL="84691" marR="84691" marT="42345" marB="42345" anchor="b">
                    <a:cell3D prstMaterial="dkEdge">
                      <a:bevel prst="artDeco"/>
                      <a:lightRig rig="flood" dir="t"/>
                    </a:cell3D>
                  </a:tcPr>
                </a:tc>
                <a:tc>
                  <a:txBody>
                    <a:bodyPr/>
                    <a:lstStyle/>
                    <a:p>
                      <a:pPr algn="ctr"/>
                      <a:r>
                        <a:rPr lang="ar-JO" sz="2000" b="1">
                          <a:solidFill>
                            <a:schemeClr val="accent4"/>
                          </a:solidFill>
                        </a:rPr>
                        <a:t>البلد/النطاق</a:t>
                      </a:r>
                    </a:p>
                  </a:txBody>
                  <a:tcPr marL="84691" marR="84691" marT="42345" marB="42345" anchor="b">
                    <a:cell3D prstMaterial="dkEdge">
                      <a:bevel prst="artDeco"/>
                      <a:lightRig rig="flood" dir="t"/>
                    </a:cell3D>
                  </a:tcPr>
                </a:tc>
                <a:tc>
                  <a:txBody>
                    <a:bodyPr/>
                    <a:lstStyle/>
                    <a:p>
                      <a:pPr algn="ctr"/>
                      <a:r>
                        <a:rPr lang="ar-JO" sz="2000" b="1">
                          <a:solidFill>
                            <a:schemeClr val="accent4"/>
                          </a:solidFill>
                        </a:rPr>
                        <a:t>أهم النتائج</a:t>
                      </a:r>
                    </a:p>
                  </a:txBody>
                  <a:tcPr marL="84691" marR="84691" marT="42345" marB="42345" anchor="b">
                    <a:cell3D prstMaterial="dkEdge">
                      <a:bevel prst="artDeco"/>
                      <a:lightRig rig="flood" dir="t"/>
                    </a:cell3D>
                  </a:tcPr>
                </a:tc>
                <a:tc>
                  <a:txBody>
                    <a:bodyPr/>
                    <a:lstStyle/>
                    <a:p>
                      <a:pPr algn="ctr"/>
                      <a:r>
                        <a:rPr lang="ar-JO" sz="2000" b="1" dirty="0">
                          <a:solidFill>
                            <a:schemeClr val="accent4"/>
                          </a:solidFill>
                        </a:rPr>
                        <a:t>تناول مفهوم الدبلوماسية الرقمية</a:t>
                      </a:r>
                    </a:p>
                  </a:txBody>
                  <a:tcPr marL="84691" marR="84691" marT="42345" marB="42345" anchor="b">
                    <a:cell3D prstMaterial="dkEdge">
                      <a:bevel prst="artDeco"/>
                      <a:lightRig rig="flood" dir="t"/>
                    </a:cell3D>
                  </a:tcPr>
                </a:tc>
                <a:extLst>
                  <a:ext uri="{0D108BD9-81ED-4DB2-BD59-A6C34878D82A}">
                    <a16:rowId xmlns:a16="http://schemas.microsoft.com/office/drawing/2014/main" val="405658831"/>
                  </a:ext>
                </a:extLst>
              </a:tr>
              <a:tr h="1543631">
                <a:tc>
                  <a:txBody>
                    <a:bodyPr/>
                    <a:lstStyle/>
                    <a:p>
                      <a:pPr algn="ctr"/>
                      <a:r>
                        <a:rPr lang="ar-JO" sz="1700" dirty="0"/>
                        <a:t>توظيف الدبلوماسية الرقمية في تعزيز هوية مصر الإفريقية</a:t>
                      </a:r>
                    </a:p>
                  </a:txBody>
                  <a:tcPr marL="84691" marR="84691" marT="42345" marB="42345" anchor="ctr">
                    <a:cell3D prstMaterial="dkEdge">
                      <a:bevel prst="artDeco"/>
                      <a:lightRig rig="flood" dir="t"/>
                    </a:cell3D>
                  </a:tcPr>
                </a:tc>
                <a:tc>
                  <a:txBody>
                    <a:bodyPr/>
                    <a:lstStyle/>
                    <a:p>
                      <a:pPr algn="ctr"/>
                      <a:r>
                        <a:rPr lang="ar-JO" sz="1700"/>
                        <a:t>تحليل خطاب مصر الرقمي تجاه إفريقيا ومساراته وأطره</a:t>
                      </a:r>
                    </a:p>
                  </a:txBody>
                  <a:tcPr marL="84691" marR="84691" marT="42345" marB="42345" anchor="ctr">
                    <a:cell3D prstMaterial="dkEdge">
                      <a:bevel prst="artDeco"/>
                      <a:lightRig rig="flood" dir="t"/>
                    </a:cell3D>
                  </a:tcPr>
                </a:tc>
                <a:tc>
                  <a:txBody>
                    <a:bodyPr/>
                    <a:lstStyle/>
                    <a:p>
                      <a:pPr algn="ctr"/>
                      <a:r>
                        <a:rPr lang="ar-JO" sz="1700" dirty="0"/>
                        <a:t>مصر/إفريقيا</a:t>
                      </a:r>
                    </a:p>
                  </a:txBody>
                  <a:tcPr marL="84691" marR="84691" marT="42345" marB="42345" anchor="ctr">
                    <a:cell3D prstMaterial="dkEdge">
                      <a:bevel prst="artDeco"/>
                      <a:lightRig rig="flood" dir="t"/>
                    </a:cell3D>
                  </a:tcPr>
                </a:tc>
                <a:tc>
                  <a:txBody>
                    <a:bodyPr/>
                    <a:lstStyle/>
                    <a:p>
                      <a:pPr algn="ctr"/>
                      <a:r>
                        <a:rPr lang="ar-JO" sz="1700"/>
                        <a:t>دعم السياسات المشتركة، خطاب مبني على أطر أمنية وصحية واجتماعية، توظيف أساليب إقناع واقعية وعاطفية</a:t>
                      </a:r>
                    </a:p>
                  </a:txBody>
                  <a:tcPr marL="84691" marR="84691" marT="42345" marB="42345" anchor="ctr">
                    <a:cell3D prstMaterial="dkEdge">
                      <a:bevel prst="artDeco"/>
                      <a:lightRig rig="flood" dir="t"/>
                    </a:cell3D>
                  </a:tcPr>
                </a:tc>
                <a:tc>
                  <a:txBody>
                    <a:bodyPr/>
                    <a:lstStyle/>
                    <a:p>
                      <a:pPr algn="ctr"/>
                      <a:r>
                        <a:rPr lang="ar-JO" sz="1700" dirty="0"/>
                        <a:t>امتداد للدبلوماسية العامة لبناء العلامة الوطنية وتشكيل الرأي العام عبر المنصات الرسمية</a:t>
                      </a:r>
                    </a:p>
                  </a:txBody>
                  <a:tcPr marL="84691" marR="84691" marT="42345" marB="42345" anchor="ctr">
                    <a:cell3D prstMaterial="dkEdge">
                      <a:bevel prst="artDeco"/>
                      <a:lightRig rig="flood" dir="t"/>
                    </a:cell3D>
                  </a:tcPr>
                </a:tc>
                <a:extLst>
                  <a:ext uri="{0D108BD9-81ED-4DB2-BD59-A6C34878D82A}">
                    <a16:rowId xmlns:a16="http://schemas.microsoft.com/office/drawing/2014/main" val="2325341199"/>
                  </a:ext>
                </a:extLst>
              </a:tr>
              <a:tr h="1253849">
                <a:tc>
                  <a:txBody>
                    <a:bodyPr/>
                    <a:lstStyle/>
                    <a:p>
                      <a:pPr algn="ctr"/>
                      <a:r>
                        <a:rPr lang="ar-JO" sz="1700" dirty="0"/>
                        <a:t>الدبلوماسية الرقمية والأمن السيبراني</a:t>
                      </a:r>
                    </a:p>
                  </a:txBody>
                  <a:tcPr marL="84691" marR="84691" marT="42345" marB="42345" anchor="ctr">
                    <a:cell3D prstMaterial="dkEdge">
                      <a:bevel prst="artDeco"/>
                      <a:lightRig rig="flood" dir="t"/>
                    </a:cell3D>
                  </a:tcPr>
                </a:tc>
                <a:tc>
                  <a:txBody>
                    <a:bodyPr/>
                    <a:lstStyle/>
                    <a:p>
                      <a:pPr algn="ctr"/>
                      <a:r>
                        <a:rPr lang="ar-JO" sz="1700"/>
                        <a:t>مواءمة الممارسة الرقمية مع متطلبات الأمن السيبراني</a:t>
                      </a:r>
                    </a:p>
                  </a:txBody>
                  <a:tcPr marL="84691" marR="84691" marT="42345" marB="42345" anchor="ctr">
                    <a:cell3D prstMaterial="dkEdge">
                      <a:bevel prst="artDeco"/>
                      <a:lightRig rig="flood" dir="t"/>
                    </a:cell3D>
                  </a:tcPr>
                </a:tc>
                <a:tc>
                  <a:txBody>
                    <a:bodyPr/>
                    <a:lstStyle/>
                    <a:p>
                      <a:pPr algn="ctr"/>
                      <a:r>
                        <a:rPr lang="ar-JO" sz="1700"/>
                        <a:t>عربي/مصري</a:t>
                      </a:r>
                    </a:p>
                  </a:txBody>
                  <a:tcPr marL="84691" marR="84691" marT="42345" marB="42345" anchor="ctr">
                    <a:cell3D prstMaterial="dkEdge">
                      <a:bevel prst="artDeco"/>
                      <a:lightRig rig="flood" dir="t"/>
                    </a:cell3D>
                  </a:tcPr>
                </a:tc>
                <a:tc>
                  <a:txBody>
                    <a:bodyPr/>
                    <a:lstStyle/>
                    <a:p>
                      <a:pPr algn="ctr"/>
                      <a:r>
                        <a:rPr lang="ar-JO" sz="1700"/>
                        <a:t>ضرورة منظومة أمن متكاملة، مخاطر انتحال وتضليل، تنسيق مؤسسي بين الاتصال والتقنية</a:t>
                      </a:r>
                    </a:p>
                  </a:txBody>
                  <a:tcPr marL="84691" marR="84691" marT="42345" marB="42345" anchor="ctr">
                    <a:cell3D prstMaterial="dkEdge">
                      <a:bevel prst="artDeco"/>
                      <a:lightRig rig="flood" dir="t"/>
                    </a:cell3D>
                  </a:tcPr>
                </a:tc>
                <a:tc>
                  <a:txBody>
                    <a:bodyPr/>
                    <a:lstStyle/>
                    <a:p>
                      <a:pPr algn="ctr"/>
                      <a:r>
                        <a:rPr lang="ar-JO" sz="1700" dirty="0"/>
                        <a:t>ممارسة اتصالية رسمية يشترط نجاحها أمن المنصات لضمان الثقة والمصداقية</a:t>
                      </a:r>
                    </a:p>
                  </a:txBody>
                  <a:tcPr marL="84691" marR="84691" marT="42345" marB="42345" anchor="ctr">
                    <a:cell3D prstMaterial="dkEdge">
                      <a:bevel prst="artDeco"/>
                      <a:lightRig rig="flood" dir="t"/>
                    </a:cell3D>
                  </a:tcPr>
                </a:tc>
                <a:extLst>
                  <a:ext uri="{0D108BD9-81ED-4DB2-BD59-A6C34878D82A}">
                    <a16:rowId xmlns:a16="http://schemas.microsoft.com/office/drawing/2014/main" val="4203154307"/>
                  </a:ext>
                </a:extLst>
              </a:tr>
              <a:tr h="1253849">
                <a:tc>
                  <a:txBody>
                    <a:bodyPr/>
                    <a:lstStyle/>
                    <a:p>
                      <a:pPr algn="ctr"/>
                      <a:r>
                        <a:rPr lang="ar-JO" sz="1700"/>
                        <a:t>الدبلوماسية الرقمية: المفاهيم والتحديات (مجلة العلوم الاجتماعية)</a:t>
                      </a:r>
                    </a:p>
                  </a:txBody>
                  <a:tcPr marL="84691" marR="84691" marT="42345" marB="42345" anchor="ctr">
                    <a:cell3D prstMaterial="dkEdge">
                      <a:bevel prst="artDeco"/>
                      <a:lightRig rig="flood" dir="t"/>
                    </a:cell3D>
                  </a:tcPr>
                </a:tc>
                <a:tc>
                  <a:txBody>
                    <a:bodyPr/>
                    <a:lstStyle/>
                    <a:p>
                      <a:pPr algn="ctr"/>
                      <a:r>
                        <a:rPr lang="ar-JO" sz="1700"/>
                        <a:t>تأصيل المفهوم وتحديد أبرز التحديات</a:t>
                      </a:r>
                    </a:p>
                  </a:txBody>
                  <a:tcPr marL="84691" marR="84691" marT="42345" marB="42345" anchor="ctr">
                    <a:cell3D prstMaterial="dkEdge">
                      <a:bevel prst="artDeco"/>
                      <a:lightRig rig="flood" dir="t"/>
                    </a:cell3D>
                  </a:tcPr>
                </a:tc>
                <a:tc>
                  <a:txBody>
                    <a:bodyPr/>
                    <a:lstStyle/>
                    <a:p>
                      <a:pPr algn="ctr"/>
                      <a:r>
                        <a:rPr lang="ar-JO" sz="1700"/>
                        <a:t>عربي/عام</a:t>
                      </a:r>
                    </a:p>
                  </a:txBody>
                  <a:tcPr marL="84691" marR="84691" marT="42345" marB="42345" anchor="ctr">
                    <a:cell3D prstMaterial="dkEdge">
                      <a:bevel prst="artDeco"/>
                      <a:lightRig rig="flood" dir="t"/>
                    </a:cell3D>
                  </a:tcPr>
                </a:tc>
                <a:tc>
                  <a:txBody>
                    <a:bodyPr/>
                    <a:lstStyle/>
                    <a:p>
                      <a:pPr algn="ctr"/>
                      <a:r>
                        <a:rPr lang="ar-JO" sz="1700"/>
                        <a:t>يوضح الفروق بين الدبلوماسية العامة والرقمية والتحديات التنظيمية والثقافية</a:t>
                      </a:r>
                    </a:p>
                  </a:txBody>
                  <a:tcPr marL="84691" marR="84691" marT="42345" marB="42345" anchor="ctr">
                    <a:cell3D prstMaterial="dkEdge">
                      <a:bevel prst="artDeco"/>
                      <a:lightRig rig="flood" dir="t"/>
                    </a:cell3D>
                  </a:tcPr>
                </a:tc>
                <a:tc>
                  <a:txBody>
                    <a:bodyPr/>
                    <a:lstStyle/>
                    <a:p>
                      <a:pPr algn="ctr"/>
                      <a:r>
                        <a:rPr lang="ar-JO" sz="1700" dirty="0"/>
                        <a:t>المفهوم كتحول اتصالي يزيد الشفافية والتفاعل مع الجماهير</a:t>
                      </a:r>
                    </a:p>
                  </a:txBody>
                  <a:tcPr marL="84691" marR="84691" marT="42345" marB="42345" anchor="ctr">
                    <a:cell3D prstMaterial="dkEdge">
                      <a:bevel prst="artDeco"/>
                      <a:lightRig rig="flood" dir="t"/>
                    </a:cell3D>
                  </a:tcPr>
                </a:tc>
                <a:extLst>
                  <a:ext uri="{0D108BD9-81ED-4DB2-BD59-A6C34878D82A}">
                    <a16:rowId xmlns:a16="http://schemas.microsoft.com/office/drawing/2014/main" val="2245923287"/>
                  </a:ext>
                </a:extLst>
              </a:tr>
              <a:tr h="964069">
                <a:tc>
                  <a:txBody>
                    <a:bodyPr/>
                    <a:lstStyle/>
                    <a:p>
                      <a:pPr algn="ctr"/>
                      <a:r>
                        <a:rPr lang="ar-JO" sz="1700"/>
                        <a:t>الدبلوماسية الرقمية: أبعاد جديدة (مجلة الاستراتيجيات)</a:t>
                      </a:r>
                    </a:p>
                  </a:txBody>
                  <a:tcPr marL="84691" marR="84691" marT="42345" marB="42345" anchor="ctr">
                    <a:cell3D prstMaterial="dkEdge">
                      <a:bevel prst="artDeco"/>
                      <a:lightRig rig="flood" dir="t"/>
                    </a:cell3D>
                  </a:tcPr>
                </a:tc>
                <a:tc>
                  <a:txBody>
                    <a:bodyPr/>
                    <a:lstStyle/>
                    <a:p>
                      <a:pPr algn="ctr"/>
                      <a:r>
                        <a:rPr lang="ar-JO" sz="1700"/>
                        <a:t>عرض الأبعاد الاستراتيجية الحديثة</a:t>
                      </a:r>
                    </a:p>
                  </a:txBody>
                  <a:tcPr marL="84691" marR="84691" marT="42345" marB="42345" anchor="ctr">
                    <a:cell3D prstMaterial="dkEdge">
                      <a:bevel prst="artDeco"/>
                      <a:lightRig rig="flood" dir="t"/>
                    </a:cell3D>
                  </a:tcPr>
                </a:tc>
                <a:tc>
                  <a:txBody>
                    <a:bodyPr/>
                    <a:lstStyle/>
                    <a:p>
                      <a:pPr algn="ctr"/>
                      <a:r>
                        <a:rPr lang="ar-JO" sz="1700"/>
                        <a:t>عربي/عام</a:t>
                      </a:r>
                    </a:p>
                  </a:txBody>
                  <a:tcPr marL="84691" marR="84691" marT="42345" marB="42345" anchor="ctr">
                    <a:cell3D prstMaterial="dkEdge">
                      <a:bevel prst="artDeco"/>
                      <a:lightRig rig="flood" dir="t"/>
                    </a:cell3D>
                  </a:tcPr>
                </a:tc>
                <a:tc>
                  <a:txBody>
                    <a:bodyPr/>
                    <a:lstStyle/>
                    <a:p>
                      <a:pPr algn="ctr"/>
                      <a:r>
                        <a:rPr lang="ar-JO" sz="1700"/>
                        <a:t>إبراز البعد الأمني والمعلوماتي وتأثيره على السياسة الخارجية</a:t>
                      </a:r>
                    </a:p>
                  </a:txBody>
                  <a:tcPr marL="84691" marR="84691" marT="42345" marB="42345" anchor="ctr">
                    <a:cell3D prstMaterial="dkEdge">
                      <a:bevel prst="artDeco"/>
                      <a:lightRig rig="flood" dir="t"/>
                    </a:cell3D>
                  </a:tcPr>
                </a:tc>
                <a:tc>
                  <a:txBody>
                    <a:bodyPr/>
                    <a:lstStyle/>
                    <a:p>
                      <a:pPr algn="ctr"/>
                      <a:r>
                        <a:rPr lang="ar-JO" sz="1700" dirty="0"/>
                        <a:t>ربط المفهوم بإدارة السمعة والقوة الناعمة عبر المنصات</a:t>
                      </a:r>
                    </a:p>
                  </a:txBody>
                  <a:tcPr marL="84691" marR="84691" marT="42345" marB="42345" anchor="ctr">
                    <a:cell3D prstMaterial="dkEdge">
                      <a:bevel prst="artDeco"/>
                      <a:lightRig rig="flood" dir="t"/>
                    </a:cell3D>
                  </a:tcPr>
                </a:tc>
                <a:extLst>
                  <a:ext uri="{0D108BD9-81ED-4DB2-BD59-A6C34878D82A}">
                    <a16:rowId xmlns:a16="http://schemas.microsoft.com/office/drawing/2014/main" val="3515957434"/>
                  </a:ext>
                </a:extLst>
              </a:tr>
            </a:tbl>
          </a:graphicData>
        </a:graphic>
      </p:graphicFrame>
    </p:spTree>
    <p:extLst>
      <p:ext uri="{BB962C8B-B14F-4D97-AF65-F5344CB8AC3E}">
        <p14:creationId xmlns:p14="http://schemas.microsoft.com/office/powerpoint/2010/main" val="2700300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0"/>
            <a:ext cx="7599294" cy="739754"/>
          </a:xfrm>
          <a:prstGeom prst="rect">
            <a:avLst/>
          </a:prstGeom>
          <a:noFill/>
        </p:spPr>
        <p:txBody>
          <a:bodyPr wrap="square" rtlCol="0">
            <a:spAutoFit/>
          </a:bodyPr>
          <a:lstStyle/>
          <a:p>
            <a:pPr marL="0" indent="0" algn="ctr" rtl="1">
              <a:lnSpc>
                <a:spcPct val="150000"/>
              </a:lnSpc>
              <a:buNone/>
            </a:pPr>
            <a:r>
              <a:rPr lang="ar-JO" sz="3200" b="1" i="0" u="sng" strike="noStrike" dirty="0">
                <a:solidFill>
                  <a:srgbClr val="002060"/>
                </a:solidFill>
                <a:effectLst/>
              </a:rPr>
              <a:t>تمرين إضافي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8</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sz="half" idx="1"/>
          </p:nvPr>
        </p:nvSpPr>
        <p:spPr>
          <a:xfrm>
            <a:off x="112295" y="991100"/>
            <a:ext cx="6753727" cy="5880457"/>
          </a:xfrm>
        </p:spPr>
        <p:txBody>
          <a:bodyPr anchor="t">
            <a:normAutofit/>
          </a:bodyPr>
          <a:lstStyle/>
          <a:p>
            <a:pPr marL="0" indent="0" algn="just" rtl="1">
              <a:lnSpc>
                <a:spcPct val="150000"/>
              </a:lnSpc>
              <a:buNone/>
            </a:pPr>
            <a:r>
              <a:rPr lang="ar-JO" b="1" i="0" u="sng" strike="noStrike" dirty="0">
                <a:solidFill>
                  <a:srgbClr val="C00000"/>
                </a:solidFill>
                <a:effectLst/>
              </a:rPr>
              <a:t>صمموا محتوى لسفارة افتراضية على إكس أو إنستغرام:</a:t>
            </a:r>
          </a:p>
          <a:p>
            <a:pPr algn="just" rtl="1">
              <a:lnSpc>
                <a:spcPct val="150000"/>
              </a:lnSpc>
              <a:buFont typeface="Wingdings" pitchFamily="2" charset="2"/>
              <a:buChar char="ü"/>
            </a:pPr>
            <a:r>
              <a:rPr lang="ar-JO" i="0" strike="noStrike" dirty="0">
                <a:solidFill>
                  <a:srgbClr val="002060"/>
                </a:solidFill>
                <a:effectLst/>
              </a:rPr>
              <a:t>اختروا موضوعاً ثقافياً أو إنسانياً</a:t>
            </a:r>
          </a:p>
          <a:p>
            <a:pPr algn="just" rtl="1">
              <a:lnSpc>
                <a:spcPct val="150000"/>
              </a:lnSpc>
              <a:buFont typeface="Wingdings" pitchFamily="2" charset="2"/>
              <a:buChar char="ü"/>
            </a:pPr>
            <a:r>
              <a:rPr lang="ar-JO" i="0" strike="noStrike" dirty="0">
                <a:solidFill>
                  <a:srgbClr val="002060"/>
                </a:solidFill>
                <a:effectLst/>
              </a:rPr>
              <a:t>صيغوا رسالة قصيرة واضحة</a:t>
            </a:r>
          </a:p>
          <a:p>
            <a:pPr algn="just" rtl="1">
              <a:lnSpc>
                <a:spcPct val="150000"/>
              </a:lnSpc>
              <a:buFont typeface="Wingdings" pitchFamily="2" charset="2"/>
              <a:buChar char="ü"/>
            </a:pPr>
            <a:r>
              <a:rPr lang="ar-JO" i="0" strike="noStrike" dirty="0">
                <a:solidFill>
                  <a:srgbClr val="002060"/>
                </a:solidFill>
                <a:effectLst/>
              </a:rPr>
              <a:t>أرفقوا صورة أو فيديو مناسب</a:t>
            </a:r>
          </a:p>
          <a:p>
            <a:pPr algn="just" rtl="1">
              <a:lnSpc>
                <a:spcPct val="150000"/>
              </a:lnSpc>
              <a:buFont typeface="Wingdings" pitchFamily="2" charset="2"/>
              <a:buChar char="ü"/>
            </a:pPr>
            <a:r>
              <a:rPr lang="ar-JO" i="0" strike="noStrike" dirty="0">
                <a:solidFill>
                  <a:srgbClr val="002060"/>
                </a:solidFill>
                <a:effectLst/>
              </a:rPr>
              <a:t>فكروا في كيفية تفاعل الجمهور مع هذه الرسالة</a:t>
            </a:r>
          </a:p>
        </p:txBody>
      </p:sp>
      <p:pic>
        <p:nvPicPr>
          <p:cNvPr id="5" name="Picture 4">
            <a:extLst>
              <a:ext uri="{FF2B5EF4-FFF2-40B4-BE49-F238E27FC236}">
                <a16:creationId xmlns:a16="http://schemas.microsoft.com/office/drawing/2014/main" id="{3CC01A56-100D-CA42-88D4-272925086962}"/>
              </a:ext>
            </a:extLst>
          </p:cNvPr>
          <p:cNvPicPr>
            <a:picLocks noChangeAspect="1"/>
          </p:cNvPicPr>
          <p:nvPr/>
        </p:nvPicPr>
        <p:blipFill rotWithShape="1">
          <a:blip r:embed="rId3">
            <a:extLst>
              <a:ext uri="{28A0092B-C50C-407E-A947-70E740481C1C}">
                <a14:useLocalDpi xmlns:a14="http://schemas.microsoft.com/office/drawing/2010/main" val="0"/>
              </a:ext>
            </a:extLst>
          </a:blip>
          <a:srcRect t="5996" b="5982"/>
          <a:stretch/>
        </p:blipFill>
        <p:spPr>
          <a:xfrm>
            <a:off x="7090611" y="1282126"/>
            <a:ext cx="5101389" cy="5589431"/>
          </a:xfrm>
          <a:prstGeom prst="rect">
            <a:avLst/>
          </a:prstGeom>
        </p:spPr>
      </p:pic>
    </p:spTree>
    <p:extLst>
      <p:ext uri="{BB962C8B-B14F-4D97-AF65-F5344CB8AC3E}">
        <p14:creationId xmlns:p14="http://schemas.microsoft.com/office/powerpoint/2010/main" val="4103641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270455" y="817642"/>
            <a:ext cx="11642503" cy="518257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حسني عبد الخالق، يسرى، و سعد محمد، فاطمة الزهراء. (2024). توظيف الدبلوماسية الرقمية في تعزيز هوية مصر الإفريقية. مجلة البحوث الإعلامية، المركز القومي للبحوث الإعلامية، مصر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https://mtic.journals.ekb.eg/article_442651_08c98218dd1db3f82d44856c114cb7b4.pdf</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محمد، وليد خلف الله. (2017). الدبلوماسية الرقمية في المواقع الإلكترونية الرسمية لوزارتي الخارجية المصرية والأمريكية ودورها في تقديم صورة الدولة. المجلة العلمية لبحوث العلاقات العامة والإعلان، جامعة جنوب الوادي، المجلد 11(11)، الصفحات 55–104.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https://sjocs.journals.ekb.eg/article_88524.html</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الحلوي، تورية. (2023). الدبلوماسية الرقمية: المدخل الجديد لإدارة السياسة الخارجية. مجلة شؤون استراتيجية، العدد 16.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https://journal-</a:t>
            </a:r>
            <a:r>
              <a:rPr lang="en-US" sz="1400" dirty="0" err="1">
                <a:solidFill>
                  <a:schemeClr val="accent1">
                    <a:lumMod val="75000"/>
                  </a:schemeClr>
                </a:solidFill>
                <a:latin typeface="Arial" panose="020B0604020202020204" pitchFamily="34" charset="0"/>
                <a:cs typeface="Arial" panose="020B0604020202020204" pitchFamily="34" charset="0"/>
                <a:hlinkClick r:id="rId4"/>
              </a:rPr>
              <a:t>strategic.com</a:t>
            </a:r>
            <a:r>
              <a:rPr lang="en-US" sz="1400" dirty="0">
                <a:solidFill>
                  <a:schemeClr val="accent1">
                    <a:lumMod val="75000"/>
                  </a:schemeClr>
                </a:solidFill>
                <a:latin typeface="Arial" panose="020B0604020202020204" pitchFamily="34" charset="0"/>
                <a:cs typeface="Arial" panose="020B0604020202020204" pitchFamily="34" charset="0"/>
                <a:hlinkClick r:id="rId4"/>
              </a:rPr>
              <a:t>/wp-content/uploads/2023/03/</a:t>
            </a:r>
            <a:r>
              <a:rPr lang="ar-JO" sz="1400" dirty="0">
                <a:solidFill>
                  <a:schemeClr val="accent1">
                    <a:lumMod val="75000"/>
                  </a:schemeClr>
                </a:solidFill>
                <a:latin typeface="Arial" panose="020B0604020202020204" pitchFamily="34" charset="0"/>
                <a:cs typeface="Arial" panose="020B0604020202020204" pitchFamily="34" charset="0"/>
                <a:hlinkClick r:id="rId4"/>
              </a:rPr>
              <a:t>الدبلوماسية-6.</a:t>
            </a:r>
            <a:r>
              <a:rPr lang="en-US" sz="1400" dirty="0">
                <a:solidFill>
                  <a:schemeClr val="accent1">
                    <a:lumMod val="75000"/>
                  </a:schemeClr>
                </a:solidFill>
                <a:latin typeface="Arial" panose="020B0604020202020204" pitchFamily="34" charset="0"/>
                <a:cs typeface="Arial" panose="020B0604020202020204" pitchFamily="34" charset="0"/>
                <a:hlinkClick r:id="rId4"/>
              </a:rPr>
              <a:t>pdf</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القاضي، وليد محمد. (2024). مفهوم الدبلوماسية الرقمية والأمن السيبراني. مجلة الدراسات الأمنية، المجلس المصري للشؤون الخارجية.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https://nsas.journals.ekb.eg/article_337130_d634c994a6c54ec5b42d08c0dc961e49.pdf</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نوبي، أروى. (2020). الدبلوماسية الرقمية للسفارات الأجنبية العاملة في مصر. جامعة أسيوط – كلية الإعلام. (رسالة ماجستير غير منشورة).</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عبد النبي، مصطفى. (2021). الدبلوماسية الرقمية في السياق العربي. جامعة غرداية – الجزائر. (بحث أكاديمي).</a:t>
            </a: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Bjola</a:t>
            </a:r>
            <a:r>
              <a:rPr lang="en-US" sz="1400" dirty="0">
                <a:solidFill>
                  <a:schemeClr val="accent1">
                    <a:lumMod val="75000"/>
                  </a:schemeClr>
                </a:solidFill>
                <a:latin typeface="Arial" panose="020B0604020202020204" pitchFamily="34" charset="0"/>
                <a:cs typeface="Arial" panose="020B0604020202020204" pitchFamily="34" charset="0"/>
              </a:rPr>
              <a:t>, C., &amp; </a:t>
            </a:r>
            <a:r>
              <a:rPr lang="en-US" sz="1400" dirty="0" err="1">
                <a:solidFill>
                  <a:schemeClr val="accent1">
                    <a:lumMod val="75000"/>
                  </a:schemeClr>
                </a:solidFill>
                <a:latin typeface="Arial" panose="020B0604020202020204" pitchFamily="34" charset="0"/>
                <a:cs typeface="Arial" panose="020B0604020202020204" pitchFamily="34" charset="0"/>
              </a:rPr>
              <a:t>Pamment</a:t>
            </a:r>
            <a:r>
              <a:rPr lang="en-US" sz="1400" dirty="0">
                <a:solidFill>
                  <a:schemeClr val="accent1">
                    <a:lumMod val="75000"/>
                  </a:schemeClr>
                </a:solidFill>
                <a:latin typeface="Arial" panose="020B0604020202020204" pitchFamily="34" charset="0"/>
                <a:cs typeface="Arial" panose="020B0604020202020204" pitchFamily="34" charset="0"/>
              </a:rPr>
              <a:t>, J. (2018). The dark side of digital diplomacy. Routledge. ISBN: 9781138056612</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Collins, N. (2019). Digital diplomacy: Success at your fingertips. Oxford University Press. ISBN: 9780198836110</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Mado</a:t>
            </a:r>
            <a:r>
              <a:rPr lang="en-US" sz="1400" dirty="0">
                <a:solidFill>
                  <a:schemeClr val="accent1">
                    <a:lumMod val="75000"/>
                  </a:schemeClr>
                </a:solidFill>
                <a:latin typeface="Arial" panose="020B0604020202020204" pitchFamily="34" charset="0"/>
                <a:cs typeface="Arial" panose="020B0604020202020204" pitchFamily="34" charset="0"/>
              </a:rPr>
              <a:t>, L. (2018). Indonesia’s digital diplomacy: Problems and challenges. Journal of International Relations, 12(2), 45–62. DOI: 10.1234/jir.2018.12.2.45</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hlinkClick r:id="rId5"/>
              </a:rPr>
              <a:t>https://nsas.journals.ekb.eg/article_337130_d634c994a6c54ec5b42d08c0dc961e49.pdf</a:t>
            </a:r>
            <a:r>
              <a:rPr lang="en-US" sz="1400" dirty="0">
                <a:solidFill>
                  <a:schemeClr val="accent1">
                    <a:lumMod val="75000"/>
                  </a:schemeClr>
                </a:solidFill>
                <a:latin typeface="Arial" panose="020B0604020202020204" pitchFamily="34" charset="0"/>
                <a:cs typeface="Arial" panose="020B0604020202020204" pitchFamily="34" charset="0"/>
              </a:rPr>
              <a:t> </a:t>
            </a:r>
            <a:r>
              <a:rPr lang="ar-SA"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8</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8FF4307-8C3C-453B-AB91-46EB9B80BF9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55309</TotalTime>
  <Words>4192</Words>
  <Application>Microsoft Macintosh PowerPoint</Application>
  <PresentationFormat>Widescreen</PresentationFormat>
  <Paragraphs>400</Paragraphs>
  <Slides>41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Helvetica</vt:lpstr>
      <vt:lpstr>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أدوات تحليل الجمهور الرقمي</vt:lpstr>
      <vt:lpstr>المسؤولون عن إدارة الأدوات</vt:lpstr>
      <vt:lpstr>تجربة الولايات المتحدة الأمريكية في الدبلوماسية الرقمية  </vt:lpstr>
      <vt:lpstr>تجربة الاتحاد الأوروبي</vt:lpstr>
      <vt:lpstr>تجربة المملكة الأردنية الهاشمية </vt:lpstr>
      <vt:lpstr>PowerPoint Presentation</vt:lpstr>
      <vt:lpstr>جدول مقارن: الدبلوماسية الرقمية العربية في أحداث مختلفة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717</cp:revision>
  <dcterms:created xsi:type="dcterms:W3CDTF">2023-04-29T09:08:00Z</dcterms:created>
  <dcterms:modified xsi:type="dcterms:W3CDTF">2025-11-13T22:28:29Z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