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53"/>
  </p:notesMasterIdLst>
  <p:sldIdLst>
    <p:sldId id="256" r:id="rId5"/>
    <p:sldId id="271" r:id="rId6"/>
    <p:sldId id="313" r:id="rId7"/>
    <p:sldId id="1552" r:id="rId8"/>
    <p:sldId id="1547" r:id="rId9"/>
    <p:sldId id="1550" r:id="rId10"/>
    <p:sldId id="1549" r:id="rId11"/>
    <p:sldId id="1548" r:id="rId12"/>
    <p:sldId id="1577" r:id="rId13"/>
    <p:sldId id="1543" r:id="rId14"/>
    <p:sldId id="1545" r:id="rId15"/>
    <p:sldId id="1551" r:id="rId16"/>
    <p:sldId id="1553" r:id="rId17"/>
    <p:sldId id="1554" r:id="rId18"/>
    <p:sldId id="1556" r:id="rId19"/>
    <p:sldId id="1557" r:id="rId20"/>
    <p:sldId id="1558" r:id="rId21"/>
    <p:sldId id="1587" r:id="rId22"/>
    <p:sldId id="1555" r:id="rId23"/>
    <p:sldId id="1568" r:id="rId24"/>
    <p:sldId id="1569" r:id="rId25"/>
    <p:sldId id="1570" r:id="rId26"/>
    <p:sldId id="1562" r:id="rId27"/>
    <p:sldId id="1563" r:id="rId28"/>
    <p:sldId id="1564" r:id="rId29"/>
    <p:sldId id="1565" r:id="rId30"/>
    <p:sldId id="1571" r:id="rId31"/>
    <p:sldId id="1572" r:id="rId32"/>
    <p:sldId id="1566" r:id="rId33"/>
    <p:sldId id="1567" r:id="rId34"/>
    <p:sldId id="1573" r:id="rId35"/>
    <p:sldId id="1575" r:id="rId36"/>
    <p:sldId id="1471" r:id="rId37"/>
    <p:sldId id="1578" r:id="rId38"/>
    <p:sldId id="1576" r:id="rId39"/>
    <p:sldId id="1579" r:id="rId40"/>
    <p:sldId id="1527" r:id="rId41"/>
    <p:sldId id="1580" r:id="rId42"/>
    <p:sldId id="1489" r:id="rId43"/>
    <p:sldId id="1581" r:id="rId44"/>
    <p:sldId id="1582" r:id="rId45"/>
    <p:sldId id="1408" r:id="rId46"/>
    <p:sldId id="1481" r:id="rId47"/>
    <p:sldId id="1583" r:id="rId48"/>
    <p:sldId id="1585" r:id="rId49"/>
    <p:sldId id="1586" r:id="rId50"/>
    <p:sldId id="1584" r:id="rId51"/>
    <p:sldId id="263" r:id="rId52"/>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550" autoAdjust="0"/>
  </p:normalViewPr>
  <p:slideViewPr>
    <p:cSldViewPr snapToGrid="0">
      <p:cViewPr varScale="1">
        <p:scale>
          <a:sx n="64" d="100"/>
          <a:sy n="64" d="100"/>
        </p:scale>
        <p:origin x="90"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Previous Chapters explained selecting, training, and developing employees. After employees have been on the job for some time, you should appraise their performance.</a:t>
            </a:r>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8669471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70088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8">
            <a:extLst>
              <a:ext uri="{FF2B5EF4-FFF2-40B4-BE49-F238E27FC236}">
                <a16:creationId xmlns:a16="http://schemas.microsoft.com/office/drawing/2014/main" id="{515A4314-5E2C-DB4E-BFBF-8F2FBDCB332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2467" name="Rectangle 11">
            <a:extLst>
              <a:ext uri="{FF2B5EF4-FFF2-40B4-BE49-F238E27FC236}">
                <a16:creationId xmlns:a16="http://schemas.microsoft.com/office/drawing/2014/main" id="{6592305C-3824-1086-C602-CF832DA3504B}"/>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62468" name="Rectangle 12">
            <a:extLst>
              <a:ext uri="{FF2B5EF4-FFF2-40B4-BE49-F238E27FC236}">
                <a16:creationId xmlns:a16="http://schemas.microsoft.com/office/drawing/2014/main" id="{F0FCF266-343C-A211-1F29-14F15D1A0A9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83A3206D-27E9-4EE0-97CE-826C9B3280C0}" type="slidenum">
              <a:rPr lang="en-US" altLang="en-US" sz="900"/>
              <a:pPr eaLnBrk="1" hangingPunct="1"/>
              <a:t>4</a:t>
            </a:fld>
            <a:endParaRPr lang="en-US" altLang="en-US" sz="900"/>
          </a:p>
        </p:txBody>
      </p:sp>
      <p:sp>
        <p:nvSpPr>
          <p:cNvPr id="62469" name="Rectangle 2">
            <a:extLst>
              <a:ext uri="{FF2B5EF4-FFF2-40B4-BE49-F238E27FC236}">
                <a16:creationId xmlns:a16="http://schemas.microsoft.com/office/drawing/2014/main" id="{5575F8DE-7CFA-B35D-7D12-8CD121F7D848}"/>
              </a:ext>
            </a:extLst>
          </p:cNvPr>
          <p:cNvSpPr>
            <a:spLocks noGrp="1" noRot="1" noChangeAspect="1" noChangeArrowheads="1" noTextEdit="1"/>
          </p:cNvSpPr>
          <p:nvPr>
            <p:ph type="sldImg"/>
          </p:nvPr>
        </p:nvSpPr>
        <p:spPr>
          <a:ln/>
        </p:spPr>
      </p:sp>
      <p:sp>
        <p:nvSpPr>
          <p:cNvPr id="62470" name="Rectangle 3">
            <a:extLst>
              <a:ext uri="{FF2B5EF4-FFF2-40B4-BE49-F238E27FC236}">
                <a16:creationId xmlns:a16="http://schemas.microsoft.com/office/drawing/2014/main" id="{A8937416-F17C-FCBF-10BA-4F1DA0FA8E1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Appraisals have several purposes that relate both to the appraised employee and the organization.</a:t>
            </a:r>
          </a:p>
        </p:txBody>
      </p:sp>
    </p:spTree>
    <p:extLst>
      <p:ext uri="{BB962C8B-B14F-4D97-AF65-F5344CB8AC3E}">
        <p14:creationId xmlns:p14="http://schemas.microsoft.com/office/powerpoint/2010/main" val="21288449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8">
            <a:extLst>
              <a:ext uri="{FF2B5EF4-FFF2-40B4-BE49-F238E27FC236}">
                <a16:creationId xmlns:a16="http://schemas.microsoft.com/office/drawing/2014/main" id="{09424E2B-3FE2-6E1B-7851-5E85A4DB0765}"/>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58371" name="Rectangle 11">
            <a:extLst>
              <a:ext uri="{FF2B5EF4-FFF2-40B4-BE49-F238E27FC236}">
                <a16:creationId xmlns:a16="http://schemas.microsoft.com/office/drawing/2014/main" id="{84ED0210-C928-58B7-27F4-E1B26B257530}"/>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58372" name="Rectangle 12">
            <a:extLst>
              <a:ext uri="{FF2B5EF4-FFF2-40B4-BE49-F238E27FC236}">
                <a16:creationId xmlns:a16="http://schemas.microsoft.com/office/drawing/2014/main" id="{A990EBF0-038A-D276-6123-07E1ED610B5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4B930C6D-85F3-412B-A37A-8ED3DCEB734C}" type="slidenum">
              <a:rPr lang="en-US" altLang="en-US" sz="900"/>
              <a:pPr eaLnBrk="1" hangingPunct="1"/>
              <a:t>5</a:t>
            </a:fld>
            <a:endParaRPr lang="en-US" altLang="en-US" sz="900"/>
          </a:p>
        </p:txBody>
      </p:sp>
      <p:sp>
        <p:nvSpPr>
          <p:cNvPr id="58373" name="Rectangle 2">
            <a:extLst>
              <a:ext uri="{FF2B5EF4-FFF2-40B4-BE49-F238E27FC236}">
                <a16:creationId xmlns:a16="http://schemas.microsoft.com/office/drawing/2014/main" id="{486178C1-5547-B134-1040-2073DE79A25C}"/>
              </a:ext>
            </a:extLst>
          </p:cNvPr>
          <p:cNvSpPr>
            <a:spLocks noGrp="1" noRot="1" noChangeAspect="1" noChangeArrowheads="1" noTextEdit="1"/>
          </p:cNvSpPr>
          <p:nvPr>
            <p:ph type="sldImg"/>
          </p:nvPr>
        </p:nvSpPr>
        <p:spPr>
          <a:ln/>
        </p:spPr>
      </p:sp>
      <p:sp>
        <p:nvSpPr>
          <p:cNvPr id="58374" name="Rectangle 3">
            <a:extLst>
              <a:ext uri="{FF2B5EF4-FFF2-40B4-BE49-F238E27FC236}">
                <a16:creationId xmlns:a16="http://schemas.microsoft.com/office/drawing/2014/main" id="{04C2853C-DE90-0384-9F7B-F811E5B9FE6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Every manager needs some way to appraise employees’ performance. If employees’ performance is good, you’ll want to reinforce it, and if it’s bad, you’ll want to take corrective action.</a:t>
            </a:r>
          </a:p>
          <a:p>
            <a:pPr eaLnBrk="1" hangingPunct="1"/>
            <a:r>
              <a:rPr lang="en-US" altLang="en-US" b="1" dirty="0"/>
              <a:t>Performance appraisal </a:t>
            </a:r>
            <a:r>
              <a:rPr lang="en-US" altLang="en-US" dirty="0"/>
              <a:t>means evaluating an employee’s current and/or past performance relative to his or her performance standards.</a:t>
            </a:r>
          </a:p>
        </p:txBody>
      </p:sp>
    </p:spTree>
    <p:extLst>
      <p:ext uri="{BB962C8B-B14F-4D97-AF65-F5344CB8AC3E}">
        <p14:creationId xmlns:p14="http://schemas.microsoft.com/office/powerpoint/2010/main" val="7540597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275585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19908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302840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manager generally conducts the actual appraisal using a predetermined and formal tool like one or more of those described next. The two basic questions in designing the actual appraisal tool are </a:t>
            </a:r>
            <a:r>
              <a:rPr lang="en-US" altLang="en-US" i="1" dirty="0"/>
              <a:t>what to measure </a:t>
            </a:r>
            <a:r>
              <a:rPr lang="en-US" altLang="en-US" dirty="0"/>
              <a:t>and </a:t>
            </a:r>
            <a:r>
              <a:rPr lang="en-US" altLang="en-US" i="1" dirty="0"/>
              <a:t>how to measure </a:t>
            </a:r>
            <a:r>
              <a:rPr lang="en-US" altLang="en-US" dirty="0"/>
              <a:t>it.</a:t>
            </a:r>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258463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kumimoji="0" lang="en-US" sz="1200" i="0" u="none" strike="noStrike" kern="1200" cap="none" spc="0" normalizeH="0" baseline="0" noProof="0" dirty="0">
                <a:ln>
                  <a:noFill/>
                </a:ln>
                <a:solidFill>
                  <a:srgbClr val="00B0F0"/>
                </a:solidFill>
                <a:effectLst/>
                <a:uLnTx/>
                <a:uFillTx/>
                <a:latin typeface="Calibri" panose="020F0502020204030204"/>
                <a:ea typeface="+mn-ea"/>
                <a:cs typeface="+mn-cs"/>
              </a:rPr>
              <a:t>The evidence suggests that participatively set goals do not consistently result in higher performance than assigned goals, nor do assigned</a:t>
            </a:r>
            <a:r>
              <a:rPr lang="en-US" sz="1200" dirty="0">
                <a:solidFill>
                  <a:srgbClr val="00B0F0"/>
                </a:solidFill>
                <a:latin typeface="Calibri" panose="020F0502020204030204"/>
              </a:rPr>
              <a:t> </a:t>
            </a:r>
            <a:r>
              <a:rPr kumimoji="0" lang="en-US" sz="1200" i="0" u="none" strike="noStrike" kern="1200" cap="none" spc="0" normalizeH="0" baseline="0" noProof="0" dirty="0">
                <a:ln>
                  <a:noFill/>
                </a:ln>
                <a:solidFill>
                  <a:srgbClr val="00B0F0"/>
                </a:solidFill>
                <a:effectLst/>
                <a:uLnTx/>
                <a:uFillTx/>
                <a:latin typeface="Calibri" panose="020F0502020204030204"/>
                <a:ea typeface="+mn-ea"/>
                <a:cs typeface="+mn-cs"/>
              </a:rPr>
              <a:t>goals consistently result in higher performance than participatively set ones</a:t>
            </a:r>
            <a:r>
              <a:rPr kumimoji="0" lang="en-US" sz="1200" b="0" i="0" u="none" strike="noStrike" kern="1200" cap="none" spc="0" normalizeH="0" baseline="0" noProof="0" dirty="0">
                <a:ln>
                  <a:noFill/>
                </a:ln>
                <a:solidFill>
                  <a:srgbClr val="00B0F0"/>
                </a:solidFill>
                <a:effectLst/>
                <a:uLnTx/>
                <a:uFillTx/>
                <a:latin typeface="Calibri" panose="020F0502020204030204"/>
                <a:ea typeface="+mn-ea"/>
                <a:cs typeface="+mn-cs"/>
              </a:rPr>
              <a:t>.</a:t>
            </a:r>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255284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Setting SMART goals assures that a performance appraisal is based on useful, specific, and effective goals.</a:t>
            </a:r>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31542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Setting SMART goals assures that a performance appraisal is based on useful, specific, and effective goals.</a:t>
            </a:r>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52937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Setting SMART goals assures that a performance appraisal is based on useful, specific, and effective goals.</a:t>
            </a:r>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6381231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8">
            <a:extLst>
              <a:ext uri="{FF2B5EF4-FFF2-40B4-BE49-F238E27FC236}">
                <a16:creationId xmlns:a16="http://schemas.microsoft.com/office/drawing/2014/main" id="{22D9C208-06CB-2CBE-E615-68DA33678DBE}"/>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1139" name="Rectangle 11">
            <a:extLst>
              <a:ext uri="{FF2B5EF4-FFF2-40B4-BE49-F238E27FC236}">
                <a16:creationId xmlns:a16="http://schemas.microsoft.com/office/drawing/2014/main" id="{6C36F606-86B8-FBC2-6C28-EDAF0274B680}"/>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91140" name="Rectangle 12">
            <a:extLst>
              <a:ext uri="{FF2B5EF4-FFF2-40B4-BE49-F238E27FC236}">
                <a16:creationId xmlns:a16="http://schemas.microsoft.com/office/drawing/2014/main" id="{BFBA59F4-4030-10AE-CA6C-83354FD6303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5084F03A-8A2B-4E38-9956-1B9EE67A7885}" type="slidenum">
              <a:rPr lang="en-US" altLang="en-US" sz="900"/>
              <a:pPr eaLnBrk="1" hangingPunct="1"/>
              <a:t>14</a:t>
            </a:fld>
            <a:endParaRPr lang="en-US" altLang="en-US" sz="900"/>
          </a:p>
        </p:txBody>
      </p:sp>
      <p:sp>
        <p:nvSpPr>
          <p:cNvPr id="91141" name="Rectangle 2">
            <a:extLst>
              <a:ext uri="{FF2B5EF4-FFF2-40B4-BE49-F238E27FC236}">
                <a16:creationId xmlns:a16="http://schemas.microsoft.com/office/drawing/2014/main" id="{4F1830C9-C286-8671-1A16-7D878D3B0C0F}"/>
              </a:ext>
            </a:extLst>
          </p:cNvPr>
          <p:cNvSpPr>
            <a:spLocks noGrp="1" noRot="1" noChangeAspect="1" noChangeArrowheads="1" noTextEdit="1"/>
          </p:cNvSpPr>
          <p:nvPr>
            <p:ph type="sldImg"/>
          </p:nvPr>
        </p:nvSpPr>
        <p:spPr>
          <a:ln/>
        </p:spPr>
      </p:sp>
      <p:sp>
        <p:nvSpPr>
          <p:cNvPr id="91142" name="Rectangle 3">
            <a:extLst>
              <a:ext uri="{FF2B5EF4-FFF2-40B4-BE49-F238E27FC236}">
                <a16:creationId xmlns:a16="http://schemas.microsoft.com/office/drawing/2014/main" id="{0D036B8B-77EC-8AED-564C-70FBA4DADAB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Traditionally, the employee’s direct supervisor appraises his or her performance. However, other options are available and used.</a:t>
            </a:r>
          </a:p>
          <a:p>
            <a:pPr algn="l"/>
            <a:r>
              <a:rPr lang="en-US" sz="1800" b="0" i="0" u="none" strike="noStrike" baseline="0" dirty="0">
                <a:solidFill>
                  <a:srgbClr val="009CA1"/>
                </a:solidFill>
                <a:latin typeface="Arial" panose="020B0604020202020204" pitchFamily="34" charset="0"/>
              </a:rPr>
              <a:t>PEER APPRAISALS </a:t>
            </a:r>
            <a:r>
              <a:rPr lang="en-US" sz="1800" b="0" i="0" u="none" strike="noStrike" baseline="0" dirty="0">
                <a:solidFill>
                  <a:srgbClr val="231F20"/>
                </a:solidFill>
                <a:latin typeface="Arial" panose="020B0604020202020204" pitchFamily="34" charset="0"/>
              </a:rPr>
              <a:t>With more firms using self-managing teams, appraisal of an employee by his or her peers peer appraisal is popular.</a:t>
            </a:r>
          </a:p>
          <a:p>
            <a:pPr algn="l"/>
            <a:r>
              <a:rPr lang="en-US" sz="1800" b="0" i="0" u="none" strike="noStrike" baseline="0" dirty="0">
                <a:solidFill>
                  <a:srgbClr val="009CA1"/>
                </a:solidFill>
                <a:latin typeface="Arial" panose="020B0604020202020204" pitchFamily="34" charset="0"/>
              </a:rPr>
              <a:t>RATING COMMITTEES </a:t>
            </a:r>
            <a:r>
              <a:rPr lang="en-US" sz="1800" b="0" i="0" u="none" strike="noStrike" baseline="0" dirty="0">
                <a:solidFill>
                  <a:srgbClr val="231F20"/>
                </a:solidFill>
                <a:latin typeface="Arial" panose="020B0604020202020204" pitchFamily="34" charset="0"/>
              </a:rPr>
              <a:t>A rating committee is usually composed of the employee s immediate supervisor and three or four other supervisors.</a:t>
            </a:r>
          </a:p>
          <a:p>
            <a:pPr algn="l"/>
            <a:r>
              <a:rPr lang="en-US" sz="1800" b="0" i="0" u="none" strike="noStrike" baseline="0" dirty="0">
                <a:solidFill>
                  <a:srgbClr val="009CA1"/>
                </a:solidFill>
                <a:latin typeface="Arial" panose="020B0604020202020204" pitchFamily="34" charset="0"/>
              </a:rPr>
              <a:t>SELF-RATINGS </a:t>
            </a:r>
            <a:r>
              <a:rPr lang="en-US" sz="1800" b="0" i="0" u="none" strike="noStrike" baseline="0" dirty="0">
                <a:solidFill>
                  <a:srgbClr val="231F20"/>
                </a:solidFill>
                <a:latin typeface="Arial" panose="020B0604020202020204" pitchFamily="34" charset="0"/>
              </a:rPr>
              <a:t>Some employers obtain employees self-ratings, usually in conjunction with supervisors ratings.</a:t>
            </a:r>
          </a:p>
          <a:p>
            <a:pPr algn="l"/>
            <a:r>
              <a:rPr lang="en-US" sz="1800" b="0" i="0" u="none" strike="noStrike" baseline="0" dirty="0">
                <a:solidFill>
                  <a:srgbClr val="009CA1"/>
                </a:solidFill>
                <a:latin typeface="Arial" panose="020B0604020202020204" pitchFamily="34" charset="0"/>
              </a:rPr>
              <a:t>APPRAISAL BY SUBORDINATES </a:t>
            </a:r>
            <a:r>
              <a:rPr lang="en-US" sz="1800" b="0" i="0" u="none" strike="noStrike" baseline="0" dirty="0">
                <a:solidFill>
                  <a:srgbClr val="231F20"/>
                </a:solidFill>
                <a:latin typeface="Arial" panose="020B0604020202020204" pitchFamily="34" charset="0"/>
              </a:rPr>
              <a:t>Many employers have subordinates rate their managers, usually for developmental rather than for pay purposes.</a:t>
            </a:r>
          </a:p>
          <a:p>
            <a:pPr algn="l"/>
            <a:r>
              <a:rPr lang="en-US" sz="1800" b="0" i="0" u="none" strike="noStrike" baseline="0" dirty="0">
                <a:solidFill>
                  <a:srgbClr val="231F20"/>
                </a:solidFill>
                <a:latin typeface="Arial" panose="020B0604020202020204" pitchFamily="34" charset="0"/>
              </a:rPr>
              <a:t>360-degree feedback, the employer collects performance information all around an employee from his or her supervisors, subordinates, peers, and internal or external customers generally for developmental rather than pay purposes.</a:t>
            </a:r>
            <a:endParaRPr lang="en-US" altLang="en-US" dirty="0"/>
          </a:p>
        </p:txBody>
      </p:sp>
    </p:spTree>
    <p:extLst>
      <p:ext uri="{BB962C8B-B14F-4D97-AF65-F5344CB8AC3E}">
        <p14:creationId xmlns:p14="http://schemas.microsoft.com/office/powerpoint/2010/main" val="3612850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Setting SMART goals assures that a performance appraisal is based on useful, specific, and effective goals.</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0171199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8">
            <a:extLst>
              <a:ext uri="{FF2B5EF4-FFF2-40B4-BE49-F238E27FC236}">
                <a16:creationId xmlns:a16="http://schemas.microsoft.com/office/drawing/2014/main" id="{B2E58917-2B74-B62E-0FEA-EA918DE3BD9F}"/>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8611" name="Rectangle 11">
            <a:extLst>
              <a:ext uri="{FF2B5EF4-FFF2-40B4-BE49-F238E27FC236}">
                <a16:creationId xmlns:a16="http://schemas.microsoft.com/office/drawing/2014/main" id="{4D1DE860-C9E7-BA67-F361-D51392BB881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68612" name="Rectangle 12">
            <a:extLst>
              <a:ext uri="{FF2B5EF4-FFF2-40B4-BE49-F238E27FC236}">
                <a16:creationId xmlns:a16="http://schemas.microsoft.com/office/drawing/2014/main" id="{762B22FA-46D9-782C-BD10-EA3BD4B0B5E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A09308B0-A72F-481D-ACD6-6473EC7A786E}" type="slidenum">
              <a:rPr lang="en-US" altLang="en-US" sz="900"/>
              <a:pPr eaLnBrk="1" hangingPunct="1"/>
              <a:t>19</a:t>
            </a:fld>
            <a:endParaRPr lang="en-US" altLang="en-US" sz="900"/>
          </a:p>
        </p:txBody>
      </p:sp>
      <p:sp>
        <p:nvSpPr>
          <p:cNvPr id="68613" name="Rectangle 2">
            <a:extLst>
              <a:ext uri="{FF2B5EF4-FFF2-40B4-BE49-F238E27FC236}">
                <a16:creationId xmlns:a16="http://schemas.microsoft.com/office/drawing/2014/main" id="{11B329BA-0B4B-CDB1-DFC1-8896711BEE34}"/>
              </a:ext>
            </a:extLst>
          </p:cNvPr>
          <p:cNvSpPr>
            <a:spLocks noGrp="1" noRot="1" noChangeAspect="1" noChangeArrowheads="1" noTextEdit="1"/>
          </p:cNvSpPr>
          <p:nvPr>
            <p:ph type="sldImg"/>
          </p:nvPr>
        </p:nvSpPr>
        <p:spPr>
          <a:ln/>
        </p:spPr>
      </p:sp>
      <p:sp>
        <p:nvSpPr>
          <p:cNvPr id="68614" name="Rectangle 3">
            <a:extLst>
              <a:ext uri="{FF2B5EF4-FFF2-40B4-BE49-F238E27FC236}">
                <a16:creationId xmlns:a16="http://schemas.microsoft.com/office/drawing/2014/main" id="{376679B0-93AF-5562-A4B5-1685766365A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Appraising performance requires choosing an appraisal tool, form, or methodology that provides an effective means for comparing a subordinate’s actual performance to the standards for his or her job.</a:t>
            </a:r>
          </a:p>
          <a:p>
            <a:pPr algn="l"/>
            <a:r>
              <a:rPr lang="en-US" sz="1800" b="0" i="0" u="none" strike="noStrike" baseline="0" dirty="0">
                <a:solidFill>
                  <a:srgbClr val="231F20"/>
                </a:solidFill>
                <a:latin typeface="Arial" panose="020B0604020202020204" pitchFamily="34" charset="0"/>
              </a:rPr>
              <a:t>The </a:t>
            </a:r>
            <a:r>
              <a:rPr lang="en-US" sz="1800" b="1" i="0" u="none" strike="noStrike" baseline="0" dirty="0">
                <a:solidFill>
                  <a:srgbClr val="231F20"/>
                </a:solidFill>
                <a:latin typeface="Arial" panose="020B0604020202020204" pitchFamily="34" charset="0"/>
              </a:rPr>
              <a:t>graphic rating scale </a:t>
            </a:r>
            <a:r>
              <a:rPr lang="en-US" sz="1800" b="0" i="0" u="none" strike="noStrike" baseline="0" dirty="0">
                <a:solidFill>
                  <a:srgbClr val="231F20"/>
                </a:solidFill>
                <a:latin typeface="Arial" panose="020B0604020202020204" pitchFamily="34" charset="0"/>
              </a:rPr>
              <a:t>is the simplest and most popular method for appraising performance. lists traits or performance dimensions (such as communication or teamwork ) and a range of performance values</a:t>
            </a:r>
          </a:p>
          <a:p>
            <a:pPr algn="l"/>
            <a:r>
              <a:rPr lang="en-US" sz="1800" b="0" i="0" u="none" strike="noStrike" baseline="0" dirty="0">
                <a:solidFill>
                  <a:srgbClr val="176FC1"/>
                </a:solidFill>
                <a:latin typeface="Arial" panose="020B0604020202020204" pitchFamily="34" charset="0"/>
              </a:rPr>
              <a:t>Alternation Ranking Method </a:t>
            </a:r>
            <a:r>
              <a:rPr lang="en-US" sz="1800" b="0" i="0" u="none" strike="noStrike" baseline="0" dirty="0">
                <a:solidFill>
                  <a:srgbClr val="231F20"/>
                </a:solidFill>
                <a:latin typeface="Arial" panose="020B0604020202020204" pitchFamily="34" charset="0"/>
              </a:rPr>
              <a:t>Ranking employees from best to worst on a trait or traits is another option.</a:t>
            </a:r>
          </a:p>
          <a:p>
            <a:pPr algn="l"/>
            <a:r>
              <a:rPr lang="en-US" sz="1800" b="0" i="0" u="none" strike="noStrike" baseline="0" dirty="0">
                <a:solidFill>
                  <a:srgbClr val="231F20"/>
                </a:solidFill>
                <a:latin typeface="Arial" panose="020B0604020202020204" pitchFamily="34" charset="0"/>
              </a:rPr>
              <a:t>The </a:t>
            </a:r>
            <a:r>
              <a:rPr lang="en-US" sz="1800" b="1" i="0" u="none" strike="noStrike" baseline="0" dirty="0">
                <a:solidFill>
                  <a:srgbClr val="231F20"/>
                </a:solidFill>
                <a:latin typeface="Arial" panose="020B0604020202020204" pitchFamily="34" charset="0"/>
              </a:rPr>
              <a:t>paired comparison method </a:t>
            </a:r>
            <a:r>
              <a:rPr lang="en-US" sz="1800" b="0" i="0" u="none" strike="noStrike" baseline="0" dirty="0">
                <a:solidFill>
                  <a:srgbClr val="231F20"/>
                </a:solidFill>
                <a:latin typeface="Arial" panose="020B0604020202020204" pitchFamily="34" charset="0"/>
              </a:rPr>
              <a:t>helps make the ranking method more precise. For every trait (quantity of work, quality of work, and so on), you pair and compare every subordinate with every other subordinate.</a:t>
            </a:r>
            <a:endParaRPr lang="en-US" altLang="en-US" dirty="0"/>
          </a:p>
        </p:txBody>
      </p:sp>
    </p:spTree>
    <p:extLst>
      <p:ext uri="{BB962C8B-B14F-4D97-AF65-F5344CB8AC3E}">
        <p14:creationId xmlns:p14="http://schemas.microsoft.com/office/powerpoint/2010/main" val="1446764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614988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Employers use management by objectives (MBO) for one of two things. Many use it as the primary appraisal method. Others use it to supplement to a graphic rating or other appraisal method. </a:t>
            </a:r>
            <a:r>
              <a:rPr lang="en-US" altLang="en-US" i="1" dirty="0"/>
              <a:t>MBO </a:t>
            </a:r>
            <a:r>
              <a:rPr lang="en-US" altLang="en-US" dirty="0"/>
              <a:t>generally refers to the comprehensive and formal </a:t>
            </a:r>
            <a:r>
              <a:rPr lang="en-US" altLang="en-US" dirty="0" err="1"/>
              <a:t>organizationwide</a:t>
            </a:r>
            <a:r>
              <a:rPr lang="en-US" altLang="en-US" dirty="0"/>
              <a:t> goal-setting and appraisal program.</a:t>
            </a: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1903969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8">
            <a:extLst>
              <a:ext uri="{FF2B5EF4-FFF2-40B4-BE49-F238E27FC236}">
                <a16:creationId xmlns:a16="http://schemas.microsoft.com/office/drawing/2014/main" id="{98089C0B-A4E9-F905-6B38-78FAE6E0025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0899" name="Rectangle 11">
            <a:extLst>
              <a:ext uri="{FF2B5EF4-FFF2-40B4-BE49-F238E27FC236}">
                <a16:creationId xmlns:a16="http://schemas.microsoft.com/office/drawing/2014/main" id="{D6BAF4DD-9977-C93E-012E-3D6844C4A397}"/>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0900" name="Rectangle 12">
            <a:extLst>
              <a:ext uri="{FF2B5EF4-FFF2-40B4-BE49-F238E27FC236}">
                <a16:creationId xmlns:a16="http://schemas.microsoft.com/office/drawing/2014/main" id="{75CB718D-4E72-D05B-C016-7745E5A9338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9E4151D8-8BA9-4AA0-A461-9B6EAC84974F}" type="slidenum">
              <a:rPr lang="en-US" altLang="en-US" sz="900"/>
              <a:pPr eaLnBrk="1" hangingPunct="1"/>
              <a:t>33</a:t>
            </a:fld>
            <a:endParaRPr lang="en-US" altLang="en-US" sz="900"/>
          </a:p>
        </p:txBody>
      </p:sp>
      <p:sp>
        <p:nvSpPr>
          <p:cNvPr id="80901" name="Rectangle 2">
            <a:extLst>
              <a:ext uri="{FF2B5EF4-FFF2-40B4-BE49-F238E27FC236}">
                <a16:creationId xmlns:a16="http://schemas.microsoft.com/office/drawing/2014/main" id="{B9E2C27E-7287-C3EA-4C71-1FC00524B242}"/>
              </a:ext>
            </a:extLst>
          </p:cNvPr>
          <p:cNvSpPr>
            <a:spLocks noGrp="1" noRot="1" noChangeAspect="1" noChangeArrowheads="1" noTextEdit="1"/>
          </p:cNvSpPr>
          <p:nvPr>
            <p:ph type="sldImg"/>
          </p:nvPr>
        </p:nvSpPr>
        <p:spPr>
          <a:ln/>
        </p:spPr>
      </p:sp>
      <p:sp>
        <p:nvSpPr>
          <p:cNvPr id="80902" name="Rectangle 3">
            <a:extLst>
              <a:ext uri="{FF2B5EF4-FFF2-40B4-BE49-F238E27FC236}">
                <a16:creationId xmlns:a16="http://schemas.microsoft.com/office/drawing/2014/main" id="{34A712E9-A904-1E31-2169-2AA34E0D231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 using MBO, it is best to keep the guidelines for goal setting (SMART, specific, and so on) in mind. Setting objectives with the subordinate sometimes turns into a tug-of-war, with the supervisor pushing for higher quotas and the subordinate pushing for lower ones.</a:t>
            </a:r>
          </a:p>
          <a:p>
            <a:pPr eaLnBrk="1" hangingPunct="1"/>
            <a:r>
              <a:rPr lang="en-US" altLang="en-US" dirty="0"/>
              <a:t>The more that is known about the job and the person’s ability, the more confident a supervisor can be about setting standards.</a:t>
            </a:r>
          </a:p>
        </p:txBody>
      </p:sp>
    </p:spTree>
    <p:extLst>
      <p:ext uri="{BB962C8B-B14F-4D97-AF65-F5344CB8AC3E}">
        <p14:creationId xmlns:p14="http://schemas.microsoft.com/office/powerpoint/2010/main" val="38218114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8">
            <a:extLst>
              <a:ext uri="{FF2B5EF4-FFF2-40B4-BE49-F238E27FC236}">
                <a16:creationId xmlns:a16="http://schemas.microsoft.com/office/drawing/2014/main" id="{B4771499-0DCB-2075-CC35-85AC573AF71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7043" name="Rectangle 11">
            <a:extLst>
              <a:ext uri="{FF2B5EF4-FFF2-40B4-BE49-F238E27FC236}">
                <a16:creationId xmlns:a16="http://schemas.microsoft.com/office/drawing/2014/main" id="{A782A66A-A968-8D69-20BA-E1515FA6A0D4}"/>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7044" name="Rectangle 12">
            <a:extLst>
              <a:ext uri="{FF2B5EF4-FFF2-40B4-BE49-F238E27FC236}">
                <a16:creationId xmlns:a16="http://schemas.microsoft.com/office/drawing/2014/main" id="{027A69CC-38DD-6810-54EC-D131438EF0A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F62A30A1-050B-44B2-8093-0442AD28542D}" type="slidenum">
              <a:rPr lang="en-US" altLang="en-US" sz="900"/>
              <a:pPr eaLnBrk="1" hangingPunct="1"/>
              <a:t>34</a:t>
            </a:fld>
            <a:endParaRPr lang="en-US" altLang="en-US" sz="900"/>
          </a:p>
        </p:txBody>
      </p:sp>
      <p:sp>
        <p:nvSpPr>
          <p:cNvPr id="87045" name="Rectangle 2">
            <a:extLst>
              <a:ext uri="{FF2B5EF4-FFF2-40B4-BE49-F238E27FC236}">
                <a16:creationId xmlns:a16="http://schemas.microsoft.com/office/drawing/2014/main" id="{6177C0E3-874B-6C87-A485-49E171987F72}"/>
              </a:ext>
            </a:extLst>
          </p:cNvPr>
          <p:cNvSpPr>
            <a:spLocks noGrp="1" noRot="1" noChangeAspect="1" noChangeArrowheads="1" noTextEdit="1"/>
          </p:cNvSpPr>
          <p:nvPr>
            <p:ph type="sldImg"/>
          </p:nvPr>
        </p:nvSpPr>
        <p:spPr>
          <a:solidFill>
            <a:srgbClr val="FFFFFF"/>
          </a:solidFill>
          <a:ln/>
        </p:spPr>
      </p:sp>
      <p:sp>
        <p:nvSpPr>
          <p:cNvPr id="87046" name="Rectangle 3">
            <a:extLst>
              <a:ext uri="{FF2B5EF4-FFF2-40B4-BE49-F238E27FC236}">
                <a16:creationId xmlns:a16="http://schemas.microsoft.com/office/drawing/2014/main" id="{8C462CDD-6B3C-AEBC-CD51-56D96AF0FDC5}"/>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t>Use the right appraisal tool—or combination of tools. Each has its own pros and cons. For example, the ranking method avoids central tendency but can cause bad feelings when employees’ performances are in fact all “high.” </a:t>
            </a:r>
            <a:r>
              <a:rPr lang="en-US" altLang="en-US" b="1" dirty="0"/>
              <a:t>Table</a:t>
            </a:r>
            <a:r>
              <a:rPr lang="en-US" altLang="en-US" dirty="0"/>
              <a:t> summarizes each tool’s pros and cons.</a:t>
            </a:r>
          </a:p>
          <a:p>
            <a:pPr eaLnBrk="1" hangingPunct="1"/>
            <a:endParaRPr lang="en-US" altLang="en-US" dirty="0"/>
          </a:p>
        </p:txBody>
      </p:sp>
    </p:spTree>
    <p:extLst>
      <p:ext uri="{BB962C8B-B14F-4D97-AF65-F5344CB8AC3E}">
        <p14:creationId xmlns:p14="http://schemas.microsoft.com/office/powerpoint/2010/main" val="39439840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Employers increasingly use computerized or Web-based performance appraisal systems that enable them to keep computerized notes on subordinates during the year. The notes can then be merged with ratings of employees on several performance traits. The software then generates written text to support each part of the appraisal. Most appraisal software combines several of the basic methods such as graphic ratings plus critical incidents or BARS.</a:t>
            </a:r>
          </a:p>
          <a:p>
            <a:pPr eaLnBrk="1" hangingPunct="1"/>
            <a:r>
              <a:rPr lang="en-US" altLang="en-US" b="1" dirty="0"/>
              <a:t>Electronic performance monitoring (EPM) </a:t>
            </a:r>
            <a:r>
              <a:rPr lang="en-US" altLang="en-US" dirty="0"/>
              <a:t>systems use computer network technology to allow managers access to their employees’ computers and telephones. They allow managers to monitor the employees’ rate, accuracy, and time spent working online.</a:t>
            </a:r>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2490646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8">
            <a:extLst>
              <a:ext uri="{FF2B5EF4-FFF2-40B4-BE49-F238E27FC236}">
                <a16:creationId xmlns:a16="http://schemas.microsoft.com/office/drawing/2014/main" id="{3D535CCB-8682-AAF1-8F1C-8F11484E5F45}"/>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3971" name="Rectangle 11">
            <a:extLst>
              <a:ext uri="{FF2B5EF4-FFF2-40B4-BE49-F238E27FC236}">
                <a16:creationId xmlns:a16="http://schemas.microsoft.com/office/drawing/2014/main" id="{D5CCF755-2E64-73EC-5C36-2C0B63B53D1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3972" name="Rectangle 12">
            <a:extLst>
              <a:ext uri="{FF2B5EF4-FFF2-40B4-BE49-F238E27FC236}">
                <a16:creationId xmlns:a16="http://schemas.microsoft.com/office/drawing/2014/main" id="{ED0B76BB-0FB1-7F2B-3295-7E3C8F96121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8ED93798-F0E5-44D4-8F04-2BFB2C65FDBD}" type="slidenum">
              <a:rPr lang="en-US" altLang="en-US" sz="900"/>
              <a:pPr eaLnBrk="1" hangingPunct="1"/>
              <a:t>37</a:t>
            </a:fld>
            <a:endParaRPr lang="en-US" altLang="en-US" sz="900"/>
          </a:p>
        </p:txBody>
      </p:sp>
      <p:sp>
        <p:nvSpPr>
          <p:cNvPr id="83973" name="Rectangle 2">
            <a:extLst>
              <a:ext uri="{FF2B5EF4-FFF2-40B4-BE49-F238E27FC236}">
                <a16:creationId xmlns:a16="http://schemas.microsoft.com/office/drawing/2014/main" id="{094000CC-A4C3-D081-BE3B-024611F62D04}"/>
              </a:ext>
            </a:extLst>
          </p:cNvPr>
          <p:cNvSpPr>
            <a:spLocks noGrp="1" noRot="1" noChangeAspect="1" noChangeArrowheads="1" noTextEdit="1"/>
          </p:cNvSpPr>
          <p:nvPr>
            <p:ph type="sldImg"/>
          </p:nvPr>
        </p:nvSpPr>
        <p:spPr>
          <a:ln/>
        </p:spPr>
      </p:sp>
      <p:sp>
        <p:nvSpPr>
          <p:cNvPr id="83974" name="Rectangle 3">
            <a:extLst>
              <a:ext uri="{FF2B5EF4-FFF2-40B4-BE49-F238E27FC236}">
                <a16:creationId xmlns:a16="http://schemas.microsoft.com/office/drawing/2014/main" id="{134934CC-A1C0-B91F-AB63-A5DC281C041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Graphic-type rating scales in particular are susceptible to several problems: unclear standards, halo effect, central tendency, leniency or strictness, and bias.</a:t>
            </a:r>
          </a:p>
          <a:p>
            <a:pPr eaLnBrk="1" hangingPunct="1"/>
            <a:endParaRPr lang="en-US" altLang="en-US" dirty="0"/>
          </a:p>
        </p:txBody>
      </p:sp>
    </p:spTree>
    <p:extLst>
      <p:ext uri="{BB962C8B-B14F-4D97-AF65-F5344CB8AC3E}">
        <p14:creationId xmlns:p14="http://schemas.microsoft.com/office/powerpoint/2010/main" val="13956534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Employers increasingly use computerized or Web-based performance appraisal systems that enable them to keep computerized notes on subordinates during the year. The notes can then be merged with ratings of employees on several performance traits. The software then generates written text to support each part of the appraisal. Most appraisal software combines several of the basic methods such as graphic ratings plus critical incidents or BARS.</a:t>
            </a:r>
          </a:p>
          <a:p>
            <a:pPr eaLnBrk="1" hangingPunct="1"/>
            <a:r>
              <a:rPr lang="en-US" altLang="en-US" b="1" dirty="0"/>
              <a:t>Electronic performance monitoring (EPM) </a:t>
            </a:r>
            <a:r>
              <a:rPr lang="en-US" altLang="en-US" dirty="0"/>
              <a:t>systems use computer network technology to allow managers access to their employees’ computers and telephones. They allow managers to monitor the employees’ rate, accuracy, and time spent working online.</a:t>
            </a:r>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22024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8">
            <a:extLst>
              <a:ext uri="{FF2B5EF4-FFF2-40B4-BE49-F238E27FC236}">
                <a16:creationId xmlns:a16="http://schemas.microsoft.com/office/drawing/2014/main" id="{D349DB3B-1BA0-99FF-CC5E-770ACBAEA8A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8067" name="Rectangle 11">
            <a:extLst>
              <a:ext uri="{FF2B5EF4-FFF2-40B4-BE49-F238E27FC236}">
                <a16:creationId xmlns:a16="http://schemas.microsoft.com/office/drawing/2014/main" id="{C7B9CE45-DE30-983D-CE5E-C870D67964D6}"/>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8068" name="Rectangle 12">
            <a:extLst>
              <a:ext uri="{FF2B5EF4-FFF2-40B4-BE49-F238E27FC236}">
                <a16:creationId xmlns:a16="http://schemas.microsoft.com/office/drawing/2014/main" id="{9055BA6C-1565-D92F-8370-EEA5AC74371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2FD6A856-BF70-4E6E-81D5-4D1E51B27EA0}" type="slidenum">
              <a:rPr lang="en-US" altLang="en-US" sz="900"/>
              <a:pPr eaLnBrk="1" hangingPunct="1"/>
              <a:t>39</a:t>
            </a:fld>
            <a:endParaRPr lang="en-US" altLang="en-US" sz="900"/>
          </a:p>
        </p:txBody>
      </p:sp>
      <p:sp>
        <p:nvSpPr>
          <p:cNvPr id="88069" name="Rectangle 2">
            <a:extLst>
              <a:ext uri="{FF2B5EF4-FFF2-40B4-BE49-F238E27FC236}">
                <a16:creationId xmlns:a16="http://schemas.microsoft.com/office/drawing/2014/main" id="{D62B7250-BC69-EB80-B040-873BD80CA0FE}"/>
              </a:ext>
            </a:extLst>
          </p:cNvPr>
          <p:cNvSpPr>
            <a:spLocks noGrp="1" noRot="1" noChangeAspect="1" noChangeArrowheads="1" noTextEdit="1"/>
          </p:cNvSpPr>
          <p:nvPr>
            <p:ph type="sldImg"/>
          </p:nvPr>
        </p:nvSpPr>
        <p:spPr>
          <a:ln/>
        </p:spPr>
      </p:sp>
      <p:sp>
        <p:nvSpPr>
          <p:cNvPr id="88070" name="Rectangle 3">
            <a:extLst>
              <a:ext uri="{FF2B5EF4-FFF2-40B4-BE49-F238E27FC236}">
                <a16:creationId xmlns:a16="http://schemas.microsoft.com/office/drawing/2014/main" id="{C6FC6899-109A-39A8-9DF2-9E4D1CA8CBF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 practice, employers choose an appraisal tool based on several criteria. Accessibility and </a:t>
            </a:r>
            <a:r>
              <a:rPr lang="en-US" altLang="en-US" i="1" dirty="0"/>
              <a:t>ease-of-use </a:t>
            </a:r>
            <a:r>
              <a:rPr lang="en-US" altLang="en-US" dirty="0"/>
              <a:t>are probably first. Employers (and supervisors) prefer to avoid the </a:t>
            </a:r>
            <a:r>
              <a:rPr lang="en-US" altLang="en-US" i="1" dirty="0"/>
              <a:t>push-back </a:t>
            </a:r>
            <a:r>
              <a:rPr lang="en-US" altLang="en-US" dirty="0"/>
              <a:t>from employees who resist certain appraisal methods. For other employers, </a:t>
            </a:r>
            <a:r>
              <a:rPr lang="en-US" altLang="en-US" i="1" dirty="0"/>
              <a:t>accuracy </a:t>
            </a:r>
            <a:r>
              <a:rPr lang="en-US" altLang="en-US" dirty="0"/>
              <a:t>is a great concern.</a:t>
            </a:r>
          </a:p>
        </p:txBody>
      </p:sp>
    </p:spTree>
    <p:extLst>
      <p:ext uri="{BB962C8B-B14F-4D97-AF65-F5344CB8AC3E}">
        <p14:creationId xmlns:p14="http://schemas.microsoft.com/office/powerpoint/2010/main" val="29634994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Employers increasingly use computerized or Web-based performance appraisal systems that enable them to keep computerized notes on subordinates during the year. The notes can then be merged with ratings of employees on several performance traits. The software then generates written text to support each part of the appraisal. Most appraisal software combines several of the basic methods such as graphic ratings plus critical incidents or BARS.</a:t>
            </a:r>
          </a:p>
          <a:p>
            <a:pPr eaLnBrk="1" hangingPunct="1"/>
            <a:r>
              <a:rPr lang="en-US" altLang="en-US" b="1" dirty="0"/>
              <a:t>Electronic performance monitoring (EPM) </a:t>
            </a:r>
            <a:r>
              <a:rPr lang="en-US" altLang="en-US" dirty="0"/>
              <a:t>systems use computer network technology to allow managers access to their employees’ computers and telephones. They allow managers to monitor the employees’ rate, accuracy, and time spent working online.</a:t>
            </a:r>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9010372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Employers increasingly use computerized or Web-based performance appraisal systems that enable them to keep computerized notes on subordinates during the year. The notes can then be merged with ratings of employees on several performance traits. The software then generates written text to support each part of the appraisal. Most appraisal software combines several of the basic methods such as graphic ratings plus critical incidents or BARS.</a:t>
            </a:r>
          </a:p>
          <a:p>
            <a:pPr eaLnBrk="1" hangingPunct="1"/>
            <a:r>
              <a:rPr lang="en-US" altLang="en-US" b="1" dirty="0"/>
              <a:t>Electronic performance monitoring (EPM) </a:t>
            </a:r>
            <a:r>
              <a:rPr lang="en-US" altLang="en-US" dirty="0"/>
              <a:t>systems use computer network technology to allow managers access to their employees’ computers and telephones. They allow managers to monitor the employees’ rate, accuracy, and time spent working online.</a:t>
            </a:r>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67250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8">
            <a:extLst>
              <a:ext uri="{FF2B5EF4-FFF2-40B4-BE49-F238E27FC236}">
                <a16:creationId xmlns:a16="http://schemas.microsoft.com/office/drawing/2014/main" id="{AB456AC6-124E-ED3C-6A5F-81775AFFDD4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5235" name="Rectangle 11">
            <a:extLst>
              <a:ext uri="{FF2B5EF4-FFF2-40B4-BE49-F238E27FC236}">
                <a16:creationId xmlns:a16="http://schemas.microsoft.com/office/drawing/2014/main" id="{5B849523-D877-6899-59C8-87EACDA99709}"/>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95236" name="Rectangle 12">
            <a:extLst>
              <a:ext uri="{FF2B5EF4-FFF2-40B4-BE49-F238E27FC236}">
                <a16:creationId xmlns:a16="http://schemas.microsoft.com/office/drawing/2014/main" id="{D23A86F9-765F-2B12-8CB0-B1B3DF1AB2E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54C812A8-B774-4211-B5EB-CDD27609A934}" type="slidenum">
              <a:rPr lang="en-US" altLang="en-US" sz="900"/>
              <a:pPr eaLnBrk="1" hangingPunct="1"/>
              <a:t>42</a:t>
            </a:fld>
            <a:endParaRPr lang="en-US" altLang="en-US" sz="900"/>
          </a:p>
        </p:txBody>
      </p:sp>
      <p:sp>
        <p:nvSpPr>
          <p:cNvPr id="95237" name="Rectangle 2">
            <a:extLst>
              <a:ext uri="{FF2B5EF4-FFF2-40B4-BE49-F238E27FC236}">
                <a16:creationId xmlns:a16="http://schemas.microsoft.com/office/drawing/2014/main" id="{C2357B09-64CD-3D8F-2D0A-806F33FC7A01}"/>
              </a:ext>
            </a:extLst>
          </p:cNvPr>
          <p:cNvSpPr>
            <a:spLocks noGrp="1" noRot="1" noChangeAspect="1" noChangeArrowheads="1" noTextEdit="1"/>
          </p:cNvSpPr>
          <p:nvPr>
            <p:ph type="sldImg"/>
          </p:nvPr>
        </p:nvSpPr>
        <p:spPr>
          <a:solidFill>
            <a:srgbClr val="FFFFFF"/>
          </a:solidFill>
          <a:ln/>
        </p:spPr>
      </p:sp>
      <p:sp>
        <p:nvSpPr>
          <p:cNvPr id="95238" name="Rectangle 3">
            <a:extLst>
              <a:ext uri="{FF2B5EF4-FFF2-40B4-BE49-F238E27FC236}">
                <a16:creationId xmlns:a16="http://schemas.microsoft.com/office/drawing/2014/main" id="{ED5500B1-7F53-4B7E-39C4-1642F1E7554A}"/>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t>Figure provides a checklist to help managers cover all the appraisal interview bases.</a:t>
            </a:r>
          </a:p>
        </p:txBody>
      </p:sp>
    </p:spTree>
    <p:extLst>
      <p:ext uri="{BB962C8B-B14F-4D97-AF65-F5344CB8AC3E}">
        <p14:creationId xmlns:p14="http://schemas.microsoft.com/office/powerpoint/2010/main" val="3810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7/14/2026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7/14/2026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7/14/2026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7/14/2026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7/14/2026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7/14/2026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7/14/2026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7/14/2026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7/14/2026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7/14/2026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7/14/2026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9579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5893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rgbClr val="00B0F0"/>
                </a:solidFill>
              </a:defRPr>
            </a:lvl1pPr>
          </a:lstStyle>
          <a:p>
            <a:fld id="{7AD86B2E-B702-4422-B277-3A08C7449694}" type="datetimeFigureOut">
              <a:rPr lang="en-US" smtClean="0"/>
              <a:pPr/>
              <a:t>7/14/2026</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00B0F0"/>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id="{F7591E9D-599C-3BA1-6EF8-0ED11CDA87C3}"/>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73" r:id="rId15"/>
    <p:sldLayoutId id="2147483674" r:id="rId16"/>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6.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13.png"/><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8.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268014"/>
            <a:ext cx="7782357" cy="71260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Sahar</a:t>
            </a:r>
            <a:r>
              <a:rPr lang="en-US" sz="2400" dirty="0" smtClean="0">
                <a:latin typeface="Times New Roman" panose="02020603050405020304" pitchFamily="18" charset="0"/>
                <a:cs typeface="Times New Roman" panose="02020603050405020304" pitchFamily="18" charset="0"/>
              </a:rPr>
              <a:t> Ahmed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86308"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269653"/>
            <a:ext cx="7410450"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781F72BC-06B8-4FB5-F2D5-D8EA1BFF812E}"/>
              </a:ext>
            </a:extLst>
          </p:cNvPr>
          <p:cNvSpPr txBox="1"/>
          <p:nvPr/>
        </p:nvSpPr>
        <p:spPr>
          <a:xfrm>
            <a:off x="403681" y="4449318"/>
            <a:ext cx="5424755" cy="461665"/>
          </a:xfrm>
          <a:prstGeom prst="rect">
            <a:avLst/>
          </a:prstGeom>
          <a:noFill/>
        </p:spPr>
        <p:txBody>
          <a:bodyPr wrap="none" rtlCol="0">
            <a:spAutoFit/>
          </a:bodyPr>
          <a:lstStyle/>
          <a:p>
            <a:pPr>
              <a:spcBef>
                <a:spcPct val="50000"/>
              </a:spcBef>
            </a:pPr>
            <a:r>
              <a:rPr lang="en-GB" altLang="en-US" sz="2400" b="1" dirty="0" smtClean="0">
                <a:latin typeface="Calibri" panose="020F0502020204030204" pitchFamily="34" charset="0"/>
              </a:rPr>
              <a:t>Performance </a:t>
            </a:r>
            <a:r>
              <a:rPr lang="en-GB" altLang="en-US" sz="2400" b="1" dirty="0">
                <a:latin typeface="Calibri" panose="020F0502020204030204" pitchFamily="34" charset="0"/>
              </a:rPr>
              <a:t>Management and Appraisal</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679" b="8679"/>
          <a:stretch>
            <a:fillRect/>
          </a:stretch>
        </p:blipFill>
        <p:spPr>
          <a:xfrm>
            <a:off x="1127760" y="119769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457200" y="604714"/>
            <a:ext cx="8660149" cy="627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802106" y="4884389"/>
            <a:ext cx="5072978" cy="1754326"/>
          </a:xfrm>
          <a:prstGeom prst="rect">
            <a:avLst/>
          </a:prstGeom>
          <a:noFill/>
        </p:spPr>
        <p:txBody>
          <a:bodyPr wrap="square">
            <a:spAutoFit/>
          </a:bodyPr>
          <a:lstStyle/>
          <a:p>
            <a:pPr eaLnBrk="1" hangingPunct="1"/>
            <a:r>
              <a:rPr lang="en-US" altLang="en-US" dirty="0"/>
              <a:t>The purpose of this chapter is to show you how to </a:t>
            </a:r>
            <a:r>
              <a:rPr lang="en-US" altLang="en-US" dirty="0" smtClean="0"/>
              <a:t>conduct performance management and appraisal. </a:t>
            </a:r>
            <a:r>
              <a:rPr lang="en-US" altLang="en-US" dirty="0"/>
              <a:t>The main topics we cover include the performance </a:t>
            </a:r>
            <a:r>
              <a:rPr lang="en-US" altLang="en-US" dirty="0" err="1" smtClean="0"/>
              <a:t>amanagement</a:t>
            </a:r>
            <a:r>
              <a:rPr lang="en-US" altLang="en-US" dirty="0" smtClean="0"/>
              <a:t> </a:t>
            </a:r>
            <a:r>
              <a:rPr lang="en-US" altLang="en-US" dirty="0"/>
              <a:t>process, appraisal methods, appraisal performance problems and solutions, performance management, and the appraisal interview.</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170903"/>
            <a:ext cx="5579486" cy="954107"/>
          </a:xfrm>
          <a:prstGeom prst="rect">
            <a:avLst/>
          </a:prstGeom>
          <a:noFill/>
        </p:spPr>
        <p:txBody>
          <a:bodyPr wrap="square" rtlCol="0">
            <a:spAutoFit/>
          </a:bodyPr>
          <a:lstStyle/>
          <a:p>
            <a:pPr>
              <a:spcBef>
                <a:spcPct val="50000"/>
              </a:spcBef>
            </a:pPr>
            <a:r>
              <a:rPr lang="en-GB" altLang="en-US" sz="2800" b="1" dirty="0">
                <a:latin typeface="Calibri" panose="020F0502020204030204" pitchFamily="34" charset="0"/>
              </a:rPr>
              <a:t>Performance Management and Appraisal</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394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46796"/>
            <a:ext cx="8417320" cy="3631763"/>
          </a:xfrm>
          <a:prstGeom prst="rect">
            <a:avLst/>
          </a:prstGeom>
          <a:noFill/>
        </p:spPr>
        <p:txBody>
          <a:bodyPr wrap="square" rtlCol="0">
            <a:spAutoFit/>
          </a:bodyPr>
          <a:lstStyle/>
          <a:p>
            <a:pPr marL="457200" indent="-457200">
              <a:spcBef>
                <a:spcPct val="30000"/>
              </a:spcBef>
              <a:buClr>
                <a:srgbClr val="3366CC"/>
              </a:buClr>
              <a:buFont typeface="Wingdings" pitchFamily="2" charset="2"/>
              <a:buAutoNum type="arabicPeriod"/>
              <a:defRPr/>
            </a:pPr>
            <a:r>
              <a:rPr lang="en-US" sz="2000" dirty="0">
                <a:latin typeface="Alexandria"/>
              </a:rPr>
              <a:t>Define performance management and discuss how it differs from performance appraisal.</a:t>
            </a:r>
          </a:p>
          <a:p>
            <a:pPr marL="457200" indent="-457200">
              <a:spcBef>
                <a:spcPct val="30000"/>
              </a:spcBef>
              <a:buClr>
                <a:srgbClr val="3366CC"/>
              </a:buClr>
              <a:buFont typeface="Wingdings" pitchFamily="2" charset="2"/>
              <a:buAutoNum type="arabicPeriod"/>
              <a:defRPr/>
            </a:pPr>
            <a:r>
              <a:rPr lang="en-US" sz="2000" dirty="0">
                <a:latin typeface="Alexandria"/>
              </a:rPr>
              <a:t>Set effective performance appraisal standards.</a:t>
            </a:r>
          </a:p>
          <a:p>
            <a:pPr marL="457200" indent="-457200">
              <a:spcBef>
                <a:spcPct val="30000"/>
              </a:spcBef>
              <a:buClr>
                <a:srgbClr val="3366CC"/>
              </a:buClr>
              <a:buFont typeface="Wingdings" pitchFamily="2" charset="2"/>
              <a:buAutoNum type="arabicPeriod"/>
              <a:defRPr/>
            </a:pPr>
            <a:r>
              <a:rPr lang="en-US" sz="2000" dirty="0">
                <a:latin typeface="Alexandria"/>
              </a:rPr>
              <a:t>Describe the appraisal process.</a:t>
            </a:r>
          </a:p>
          <a:p>
            <a:pPr marL="457200" indent="-457200">
              <a:spcBef>
                <a:spcPct val="30000"/>
              </a:spcBef>
              <a:buClr>
                <a:srgbClr val="3366CC"/>
              </a:buClr>
              <a:buFont typeface="Wingdings" pitchFamily="2" charset="2"/>
              <a:buAutoNum type="arabicPeriod"/>
              <a:defRPr/>
            </a:pPr>
            <a:r>
              <a:rPr lang="en-US" sz="2000" dirty="0">
                <a:latin typeface="Alexandria"/>
              </a:rPr>
              <a:t>Develop, evaluate, and administer at least four performance appraisal tools.</a:t>
            </a:r>
          </a:p>
          <a:p>
            <a:pPr marL="457200" indent="-457200">
              <a:spcBef>
                <a:spcPct val="30000"/>
              </a:spcBef>
              <a:buClr>
                <a:srgbClr val="3366CC"/>
              </a:buClr>
              <a:buFont typeface="Wingdings" pitchFamily="2" charset="2"/>
              <a:buAutoNum type="arabicPeriod"/>
              <a:defRPr/>
            </a:pPr>
            <a:r>
              <a:rPr lang="en-US" sz="2000" dirty="0">
                <a:latin typeface="Alexandria"/>
              </a:rPr>
              <a:t>Explain and illustrate the problems to avoid in appraising performance.</a:t>
            </a:r>
          </a:p>
          <a:p>
            <a:pPr marL="457200" indent="-457200">
              <a:spcBef>
                <a:spcPct val="30000"/>
              </a:spcBef>
              <a:buClr>
                <a:srgbClr val="3366CC"/>
              </a:buClr>
              <a:buFont typeface="Wingdings" pitchFamily="2" charset="2"/>
              <a:buAutoNum type="arabicPeriod"/>
              <a:defRPr/>
            </a:pPr>
            <a:r>
              <a:rPr lang="en-US" sz="2000" dirty="0">
                <a:latin typeface="Alexandria"/>
              </a:rPr>
              <a:t>Discuss the pros and cons of using different raters to appraise a person’s performance.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9890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1250" name="Rectangle 2">
            <a:extLst>
              <a:ext uri="{FF2B5EF4-FFF2-40B4-BE49-F238E27FC236}">
                <a16:creationId xmlns:a16="http://schemas.microsoft.com/office/drawing/2014/main" id="{228831B9-4DF4-17B2-C8C5-8029692D15EA}"/>
              </a:ext>
            </a:extLst>
          </p:cNvPr>
          <p:cNvSpPr>
            <a:spLocks noGrp="1" noChangeArrowheads="1"/>
          </p:cNvSpPr>
          <p:nvPr>
            <p:ph type="title"/>
          </p:nvPr>
        </p:nvSpPr>
        <p:spPr/>
        <p:txBody>
          <a:bodyPr>
            <a:normAutofit/>
          </a:bodyPr>
          <a:lstStyle/>
          <a:p>
            <a:pPr algn="ctr"/>
            <a:r>
              <a:rPr lang="en-US" sz="2400" b="1" dirty="0">
                <a:solidFill>
                  <a:schemeClr val="tx1"/>
                </a:solidFill>
                <a:latin typeface="Alexandria"/>
              </a:rPr>
              <a:t>Why Appraise Performance?</a:t>
            </a:r>
          </a:p>
        </p:txBody>
      </p:sp>
      <p:grpSp>
        <p:nvGrpSpPr>
          <p:cNvPr id="2" name="Group 3">
            <a:extLst>
              <a:ext uri="{FF2B5EF4-FFF2-40B4-BE49-F238E27FC236}">
                <a16:creationId xmlns:a16="http://schemas.microsoft.com/office/drawing/2014/main" id="{F2516285-AA3D-863C-D93D-04814199E962}"/>
              </a:ext>
            </a:extLst>
          </p:cNvPr>
          <p:cNvGrpSpPr>
            <a:grpSpLocks/>
          </p:cNvGrpSpPr>
          <p:nvPr/>
        </p:nvGrpSpPr>
        <p:grpSpPr bwMode="auto">
          <a:xfrm>
            <a:off x="2628901" y="2263141"/>
            <a:ext cx="639763" cy="1044575"/>
            <a:chOff x="576" y="1008"/>
            <a:chExt cx="403" cy="658"/>
          </a:xfrm>
        </p:grpSpPr>
        <p:sp>
          <p:nvSpPr>
            <p:cNvPr id="10260" name="Freeform 4">
              <a:extLst>
                <a:ext uri="{FF2B5EF4-FFF2-40B4-BE49-F238E27FC236}">
                  <a16:creationId xmlns:a16="http://schemas.microsoft.com/office/drawing/2014/main" id="{7358BC3E-4296-0FB3-AABE-4D574E86A6BD}"/>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261" name="Oval 5">
              <a:extLst>
                <a:ext uri="{FF2B5EF4-FFF2-40B4-BE49-F238E27FC236}">
                  <a16:creationId xmlns:a16="http://schemas.microsoft.com/office/drawing/2014/main" id="{688E84D5-DA2F-AB8C-2BCD-5E13D8041407}"/>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
        <p:nvSpPr>
          <p:cNvPr id="2741254" name="Rectangle 6" descr="Pink01">
            <a:extLst>
              <a:ext uri="{FF2B5EF4-FFF2-40B4-BE49-F238E27FC236}">
                <a16:creationId xmlns:a16="http://schemas.microsoft.com/office/drawing/2014/main" id="{7A61FDEC-4674-D2FD-B8EA-1DFA59034609}"/>
              </a:ext>
            </a:extLst>
          </p:cNvPr>
          <p:cNvSpPr>
            <a:spLocks noChangeArrowheads="1"/>
          </p:cNvSpPr>
          <p:nvPr/>
        </p:nvSpPr>
        <p:spPr bwMode="blackWhite">
          <a:xfrm>
            <a:off x="3268663" y="5044440"/>
            <a:ext cx="52959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Is useful in career planning.</a:t>
            </a:r>
          </a:p>
        </p:txBody>
      </p:sp>
      <p:sp>
        <p:nvSpPr>
          <p:cNvPr id="2741255" name="Rectangle 7" descr="DKblue01">
            <a:extLst>
              <a:ext uri="{FF2B5EF4-FFF2-40B4-BE49-F238E27FC236}">
                <a16:creationId xmlns:a16="http://schemas.microsoft.com/office/drawing/2014/main" id="{C0F3AFD3-1BCD-1D9C-8D51-E56F32D4C525}"/>
              </a:ext>
            </a:extLst>
          </p:cNvPr>
          <p:cNvSpPr>
            <a:spLocks noChangeArrowheads="1"/>
          </p:cNvSpPr>
          <p:nvPr/>
        </p:nvSpPr>
        <p:spPr bwMode="blackWhite">
          <a:xfrm>
            <a:off x="3268664" y="3644265"/>
            <a:ext cx="6484937"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Plays an integral role in performance management.</a:t>
            </a:r>
          </a:p>
        </p:txBody>
      </p:sp>
      <p:sp>
        <p:nvSpPr>
          <p:cNvPr id="2741256" name="AutoShape 8" descr="bluefill01">
            <a:extLst>
              <a:ext uri="{FF2B5EF4-FFF2-40B4-BE49-F238E27FC236}">
                <a16:creationId xmlns:a16="http://schemas.microsoft.com/office/drawing/2014/main" id="{5D2656D8-A210-FBF6-236D-91D28BACFA10}"/>
              </a:ext>
            </a:extLst>
          </p:cNvPr>
          <p:cNvSpPr>
            <a:spLocks noChangeArrowheads="1"/>
          </p:cNvSpPr>
          <p:nvPr/>
        </p:nvSpPr>
        <p:spPr bwMode="auto">
          <a:xfrm>
            <a:off x="2346325" y="1966279"/>
            <a:ext cx="4572000" cy="611187"/>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Why Appraise Performance?</a:t>
            </a:r>
          </a:p>
        </p:txBody>
      </p:sp>
      <p:sp>
        <p:nvSpPr>
          <p:cNvPr id="2741257" name="Rectangle 9" descr="Brown01">
            <a:extLst>
              <a:ext uri="{FF2B5EF4-FFF2-40B4-BE49-F238E27FC236}">
                <a16:creationId xmlns:a16="http://schemas.microsoft.com/office/drawing/2014/main" id="{260F7196-41FF-5AF2-1A9E-5250FCEA098A}"/>
              </a:ext>
            </a:extLst>
          </p:cNvPr>
          <p:cNvSpPr>
            <a:spLocks noChangeArrowheads="1"/>
          </p:cNvSpPr>
          <p:nvPr/>
        </p:nvSpPr>
        <p:spPr bwMode="blackWhite">
          <a:xfrm>
            <a:off x="3268664" y="2921953"/>
            <a:ext cx="6027737"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Is basis for pay and promotion decisions.</a:t>
            </a:r>
          </a:p>
        </p:txBody>
      </p:sp>
      <p:sp>
        <p:nvSpPr>
          <p:cNvPr id="2741258" name="Rectangle 10" descr="Tan01">
            <a:extLst>
              <a:ext uri="{FF2B5EF4-FFF2-40B4-BE49-F238E27FC236}">
                <a16:creationId xmlns:a16="http://schemas.microsoft.com/office/drawing/2014/main" id="{5FC30CAA-6DB6-F365-3F8D-9758AD9BECF7}"/>
              </a:ext>
            </a:extLst>
          </p:cNvPr>
          <p:cNvSpPr>
            <a:spLocks noChangeArrowheads="1"/>
          </p:cNvSpPr>
          <p:nvPr/>
        </p:nvSpPr>
        <p:spPr bwMode="blackWhite">
          <a:xfrm>
            <a:off x="3268664" y="4330065"/>
            <a:ext cx="6484937"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Helps in correcting deficiencies and reinforcing good performance.</a:t>
            </a:r>
          </a:p>
        </p:txBody>
      </p:sp>
      <p:grpSp>
        <p:nvGrpSpPr>
          <p:cNvPr id="3" name="Group 11">
            <a:extLst>
              <a:ext uri="{FF2B5EF4-FFF2-40B4-BE49-F238E27FC236}">
                <a16:creationId xmlns:a16="http://schemas.microsoft.com/office/drawing/2014/main" id="{805DC348-B389-BB33-FD11-286FF99E980F}"/>
              </a:ext>
            </a:extLst>
          </p:cNvPr>
          <p:cNvGrpSpPr>
            <a:grpSpLocks/>
          </p:cNvGrpSpPr>
          <p:nvPr/>
        </p:nvGrpSpPr>
        <p:grpSpPr bwMode="auto">
          <a:xfrm>
            <a:off x="2628901" y="2972754"/>
            <a:ext cx="639763" cy="1044575"/>
            <a:chOff x="576" y="1008"/>
            <a:chExt cx="403" cy="658"/>
          </a:xfrm>
        </p:grpSpPr>
        <p:sp>
          <p:nvSpPr>
            <p:cNvPr id="10258" name="Freeform 12">
              <a:extLst>
                <a:ext uri="{FF2B5EF4-FFF2-40B4-BE49-F238E27FC236}">
                  <a16:creationId xmlns:a16="http://schemas.microsoft.com/office/drawing/2014/main" id="{B578E064-185F-DD1E-9F04-1D04EA10D05D}"/>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259" name="Oval 13">
              <a:extLst>
                <a:ext uri="{FF2B5EF4-FFF2-40B4-BE49-F238E27FC236}">
                  <a16:creationId xmlns:a16="http://schemas.microsoft.com/office/drawing/2014/main" id="{28E6DC92-B355-21A5-CC13-DF1551C9F810}"/>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14">
            <a:extLst>
              <a:ext uri="{FF2B5EF4-FFF2-40B4-BE49-F238E27FC236}">
                <a16:creationId xmlns:a16="http://schemas.microsoft.com/office/drawing/2014/main" id="{7A947F0B-C4E5-63B3-FA92-85B6F51BB3A8}"/>
              </a:ext>
            </a:extLst>
          </p:cNvPr>
          <p:cNvGrpSpPr>
            <a:grpSpLocks/>
          </p:cNvGrpSpPr>
          <p:nvPr/>
        </p:nvGrpSpPr>
        <p:grpSpPr bwMode="auto">
          <a:xfrm>
            <a:off x="2628901" y="3644266"/>
            <a:ext cx="639763" cy="1044575"/>
            <a:chOff x="576" y="1008"/>
            <a:chExt cx="403" cy="658"/>
          </a:xfrm>
        </p:grpSpPr>
        <p:sp>
          <p:nvSpPr>
            <p:cNvPr id="10256" name="Freeform 15">
              <a:extLst>
                <a:ext uri="{FF2B5EF4-FFF2-40B4-BE49-F238E27FC236}">
                  <a16:creationId xmlns:a16="http://schemas.microsoft.com/office/drawing/2014/main" id="{FC92D486-B4F3-48F0-2EAD-A352FA597EC9}"/>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257" name="Oval 16">
              <a:extLst>
                <a:ext uri="{FF2B5EF4-FFF2-40B4-BE49-F238E27FC236}">
                  <a16:creationId xmlns:a16="http://schemas.microsoft.com/office/drawing/2014/main" id="{A8DDBDD2-FA23-9C37-14A1-6B175641F932}"/>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 name="Group 17">
            <a:extLst>
              <a:ext uri="{FF2B5EF4-FFF2-40B4-BE49-F238E27FC236}">
                <a16:creationId xmlns:a16="http://schemas.microsoft.com/office/drawing/2014/main" id="{C487294F-7015-09D9-5C6D-2DF5934650E6}"/>
              </a:ext>
            </a:extLst>
          </p:cNvPr>
          <p:cNvGrpSpPr>
            <a:grpSpLocks/>
          </p:cNvGrpSpPr>
          <p:nvPr/>
        </p:nvGrpSpPr>
        <p:grpSpPr bwMode="auto">
          <a:xfrm>
            <a:off x="2628901" y="4344354"/>
            <a:ext cx="639763" cy="1044575"/>
            <a:chOff x="576" y="1008"/>
            <a:chExt cx="403" cy="658"/>
          </a:xfrm>
        </p:grpSpPr>
        <p:sp>
          <p:nvSpPr>
            <p:cNvPr id="10254" name="Freeform 18">
              <a:extLst>
                <a:ext uri="{FF2B5EF4-FFF2-40B4-BE49-F238E27FC236}">
                  <a16:creationId xmlns:a16="http://schemas.microsoft.com/office/drawing/2014/main" id="{630F52FA-B2CA-F965-3590-17A8E4AFDB11}"/>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255" name="Oval 19">
              <a:extLst>
                <a:ext uri="{FF2B5EF4-FFF2-40B4-BE49-F238E27FC236}">
                  <a16:creationId xmlns:a16="http://schemas.microsoft.com/office/drawing/2014/main" id="{64FFF071-248E-8D40-C549-5350827B6DBE}"/>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
        <p:nvSpPr>
          <p:cNvPr id="6" name="Rectangle 5">
            <a:extLst>
              <a:ext uri="{FF2B5EF4-FFF2-40B4-BE49-F238E27FC236}">
                <a16:creationId xmlns:a16="http://schemas.microsoft.com/office/drawing/2014/main" id="{5DAC63C4-2288-1C71-9670-0E4B68BCE6A5}"/>
              </a:ext>
            </a:extLst>
          </p:cNvPr>
          <p:cNvSpPr/>
          <p:nvPr/>
        </p:nvSpPr>
        <p:spPr>
          <a:xfrm>
            <a:off x="532400" y="4781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1E1084C7-B4E0-20DE-0709-94B774F3D485}"/>
              </a:ext>
            </a:extLst>
          </p:cNvPr>
          <p:cNvSpPr txBox="1"/>
          <p:nvPr/>
        </p:nvSpPr>
        <p:spPr>
          <a:xfrm>
            <a:off x="743241" y="51877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DDC52C6-E6CA-1009-53C4-7D5BC1117815}"/>
              </a:ext>
            </a:extLst>
          </p:cNvPr>
          <p:cNvSpPr txBox="1"/>
          <p:nvPr/>
        </p:nvSpPr>
        <p:spPr>
          <a:xfrm>
            <a:off x="804271" y="7745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16945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41256"/>
                                        </p:tgtEl>
                                        <p:attrNameLst>
                                          <p:attrName>style.visibility</p:attrName>
                                        </p:attrNameLst>
                                      </p:cBhvr>
                                      <p:to>
                                        <p:strVal val="visible"/>
                                      </p:to>
                                    </p:set>
                                    <p:animEffect transition="in" filter="wipe(left)">
                                      <p:cBhvr>
                                        <p:cTn id="7" dur="500"/>
                                        <p:tgtEl>
                                          <p:spTgt spid="274125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741257"/>
                                        </p:tgtEl>
                                        <p:attrNameLst>
                                          <p:attrName>style.visibility</p:attrName>
                                        </p:attrNameLst>
                                      </p:cBhvr>
                                      <p:to>
                                        <p:strVal val="visible"/>
                                      </p:to>
                                    </p:set>
                                    <p:animEffect transition="in" filter="wipe(left)">
                                      <p:cBhvr>
                                        <p:cTn id="16" dur="500"/>
                                        <p:tgtEl>
                                          <p:spTgt spid="274125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741255"/>
                                        </p:tgtEl>
                                        <p:attrNameLst>
                                          <p:attrName>style.visibility</p:attrName>
                                        </p:attrNameLst>
                                      </p:cBhvr>
                                      <p:to>
                                        <p:strVal val="visible"/>
                                      </p:to>
                                    </p:set>
                                    <p:animEffect transition="in" filter="wipe(left)">
                                      <p:cBhvr>
                                        <p:cTn id="25" dur="1000"/>
                                        <p:tgtEl>
                                          <p:spTgt spid="2741255"/>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41258"/>
                                        </p:tgtEl>
                                        <p:attrNameLst>
                                          <p:attrName>style.visibility</p:attrName>
                                        </p:attrNameLst>
                                      </p:cBhvr>
                                      <p:to>
                                        <p:strVal val="visible"/>
                                      </p:to>
                                    </p:set>
                                    <p:animEffect transition="in" filter="wipe(left)">
                                      <p:cBhvr>
                                        <p:cTn id="34" dur="1000"/>
                                        <p:tgtEl>
                                          <p:spTgt spid="274125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strips(downRight)">
                                      <p:cBhvr>
                                        <p:cTn id="39" dur="1000"/>
                                        <p:tgtEl>
                                          <p:spTgt spid="5"/>
                                        </p:tgtEl>
                                      </p:cBhvr>
                                    </p:animEffect>
                                  </p:childTnLst>
                                </p:cTn>
                              </p:par>
                            </p:childTnLst>
                          </p:cTn>
                        </p:par>
                        <p:par>
                          <p:cTn id="40" fill="hold" nodeType="afterGroup">
                            <p:stCondLst>
                              <p:cond delay="1000"/>
                            </p:stCondLst>
                            <p:childTnLst>
                              <p:par>
                                <p:cTn id="41" presetID="22" presetClass="entr" presetSubtype="8" fill="hold" nodeType="afterEffect">
                                  <p:stCondLst>
                                    <p:cond delay="0"/>
                                  </p:stCondLst>
                                  <p:childTnLst>
                                    <p:set>
                                      <p:cBhvr>
                                        <p:cTn id="42" dur="1" fill="hold">
                                          <p:stCondLst>
                                            <p:cond delay="0"/>
                                          </p:stCondLst>
                                        </p:cTn>
                                        <p:tgtEl>
                                          <p:spTgt spid="2741254"/>
                                        </p:tgtEl>
                                        <p:attrNameLst>
                                          <p:attrName>style.visibility</p:attrName>
                                        </p:attrNameLst>
                                      </p:cBhvr>
                                      <p:to>
                                        <p:strVal val="visible"/>
                                      </p:to>
                                    </p:set>
                                    <p:animEffect transition="in" filter="wipe(left)">
                                      <p:cBhvr>
                                        <p:cTn id="43" dur="1000"/>
                                        <p:tgtEl>
                                          <p:spTgt spid="2741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1254" grpId="0"/>
      <p:bldP spid="2741255" grpId="0"/>
      <p:bldP spid="2741256" grpId="0" animBg="1" autoUpdateAnimBg="0"/>
      <p:bldP spid="2741257" grpId="0"/>
      <p:bldP spid="274125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4866" name="Rectangle 2">
            <a:extLst>
              <a:ext uri="{FF2B5EF4-FFF2-40B4-BE49-F238E27FC236}">
                <a16:creationId xmlns:a16="http://schemas.microsoft.com/office/drawing/2014/main" id="{C98A3BF7-FEC1-F7F0-3207-7F5CAFD0D4BA}"/>
              </a:ext>
            </a:extLst>
          </p:cNvPr>
          <p:cNvSpPr>
            <a:spLocks noGrp="1" noChangeArrowheads="1"/>
          </p:cNvSpPr>
          <p:nvPr>
            <p:ph type="title"/>
          </p:nvPr>
        </p:nvSpPr>
        <p:spPr>
          <a:xfrm>
            <a:off x="2530475" y="472421"/>
            <a:ext cx="7112000" cy="1066800"/>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Basic Concepts in Performance</a:t>
            </a: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Management and Appraisal</a:t>
            </a:r>
          </a:p>
        </p:txBody>
      </p:sp>
      <p:grpSp>
        <p:nvGrpSpPr>
          <p:cNvPr id="2" name="Group 19">
            <a:extLst>
              <a:ext uri="{FF2B5EF4-FFF2-40B4-BE49-F238E27FC236}">
                <a16:creationId xmlns:a16="http://schemas.microsoft.com/office/drawing/2014/main" id="{AF977BEA-3F9A-37C3-8D59-42C266C230BA}"/>
              </a:ext>
            </a:extLst>
          </p:cNvPr>
          <p:cNvGrpSpPr>
            <a:grpSpLocks/>
          </p:cNvGrpSpPr>
          <p:nvPr/>
        </p:nvGrpSpPr>
        <p:grpSpPr bwMode="auto">
          <a:xfrm>
            <a:off x="2992439" y="1841500"/>
            <a:ext cx="2554287" cy="3657600"/>
            <a:chOff x="925" y="1160"/>
            <a:chExt cx="1609" cy="2304"/>
          </a:xfrm>
        </p:grpSpPr>
        <p:sp>
          <p:nvSpPr>
            <p:cNvPr id="6154" name="AutoShape 11" descr="greenfill01">
              <a:extLst>
                <a:ext uri="{FF2B5EF4-FFF2-40B4-BE49-F238E27FC236}">
                  <a16:creationId xmlns:a16="http://schemas.microsoft.com/office/drawing/2014/main" id="{358E3E7B-1427-8A53-8096-A3E4283D262C}"/>
                </a:ext>
              </a:extLst>
            </p:cNvPr>
            <p:cNvSpPr>
              <a:spLocks noChangeArrowheads="1"/>
            </p:cNvSpPr>
            <p:nvPr/>
          </p:nvSpPr>
          <p:spPr bwMode="blackWhite">
            <a:xfrm>
              <a:off x="925" y="1160"/>
              <a:ext cx="1608" cy="530"/>
            </a:xfrm>
            <a:prstGeom prst="roundRect">
              <a:avLst>
                <a:gd name="adj" fmla="val 8301"/>
              </a:avLst>
            </a:prstGeom>
            <a:blipFill dpi="0" rotWithShape="1">
              <a:blip r:embed="rId3"/>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Performance Appraisal</a:t>
              </a:r>
            </a:p>
          </p:txBody>
        </p:sp>
        <p:sp>
          <p:nvSpPr>
            <p:cNvPr id="6155" name="AutoShape 14" descr="greenfill01">
              <a:extLst>
                <a:ext uri="{FF2B5EF4-FFF2-40B4-BE49-F238E27FC236}">
                  <a16:creationId xmlns:a16="http://schemas.microsoft.com/office/drawing/2014/main" id="{B1569C4A-D37A-AAB3-EE85-041B26DCBF29}"/>
                </a:ext>
              </a:extLst>
            </p:cNvPr>
            <p:cNvSpPr>
              <a:spLocks noChangeArrowheads="1"/>
            </p:cNvSpPr>
            <p:nvPr/>
          </p:nvSpPr>
          <p:spPr bwMode="blackWhite">
            <a:xfrm>
              <a:off x="926" y="1851"/>
              <a:ext cx="1608" cy="1613"/>
            </a:xfrm>
            <a:prstGeom prst="roundRect">
              <a:avLst>
                <a:gd name="adj" fmla="val 8301"/>
              </a:avLst>
            </a:prstGeom>
            <a:blipFill dpi="0" rotWithShape="1">
              <a:blip r:embed="rId3"/>
              <a:srcRect/>
              <a:stretch>
                <a:fillRect/>
              </a:stretch>
            </a:blipFill>
            <a:ln w="57150" algn="ctr">
              <a:solidFill>
                <a:srgbClr val="74D274"/>
              </a:solidFill>
              <a:round/>
              <a:headEnd/>
              <a:tailEnd/>
            </a:ln>
          </p:spPr>
          <p:txBody>
            <a:bodyPr tIns="9144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Setting work standards, assessing performance, and providing feedback to employees to motivate, correct, and continue their performance.</a:t>
              </a:r>
            </a:p>
          </p:txBody>
        </p:sp>
        <p:cxnSp>
          <p:nvCxnSpPr>
            <p:cNvPr id="6156" name="AutoShape 16">
              <a:extLst>
                <a:ext uri="{FF2B5EF4-FFF2-40B4-BE49-F238E27FC236}">
                  <a16:creationId xmlns:a16="http://schemas.microsoft.com/office/drawing/2014/main" id="{1A48BC78-599E-1CC9-1399-D44E9FB7336C}"/>
                </a:ext>
              </a:extLst>
            </p:cNvPr>
            <p:cNvCxnSpPr>
              <a:cxnSpLocks noChangeShapeType="1"/>
              <a:stCxn id="6154" idx="2"/>
              <a:endCxn id="6155" idx="0"/>
            </p:cNvCxnSpPr>
            <p:nvPr/>
          </p:nvCxnSpPr>
          <p:spPr bwMode="blackWhite">
            <a:xfrm>
              <a:off x="1729" y="1708"/>
              <a:ext cx="1" cy="125"/>
            </a:xfrm>
            <a:prstGeom prst="straightConnector1">
              <a:avLst/>
            </a:prstGeom>
            <a:noFill/>
            <a:ln w="38100">
              <a:solidFill>
                <a:schemeClr val="tx1"/>
              </a:solidFill>
              <a:round/>
              <a:headEnd/>
              <a:tailEnd/>
            </a:ln>
            <a:extLst>
              <a:ext uri="{909E8E84-426E-40DD-AFC4-6F175D3DCCD1}">
                <a14:hiddenFill xmlns:a14="http://schemas.microsoft.com/office/drawing/2010/main">
                  <a:noFill/>
                </a14:hiddenFill>
              </a:ext>
            </a:extLst>
          </p:spPr>
        </p:cxnSp>
      </p:grpSp>
      <p:grpSp>
        <p:nvGrpSpPr>
          <p:cNvPr id="3" name="Group 20">
            <a:extLst>
              <a:ext uri="{FF2B5EF4-FFF2-40B4-BE49-F238E27FC236}">
                <a16:creationId xmlns:a16="http://schemas.microsoft.com/office/drawing/2014/main" id="{76357C2F-0207-A3A6-721B-A8B4DFB2A1F0}"/>
              </a:ext>
            </a:extLst>
          </p:cNvPr>
          <p:cNvGrpSpPr>
            <a:grpSpLocks/>
          </p:cNvGrpSpPr>
          <p:nvPr/>
        </p:nvGrpSpPr>
        <p:grpSpPr bwMode="auto">
          <a:xfrm>
            <a:off x="6645275" y="1874838"/>
            <a:ext cx="2554288" cy="3657600"/>
            <a:chOff x="3226" y="1181"/>
            <a:chExt cx="1609" cy="2304"/>
          </a:xfrm>
        </p:grpSpPr>
        <p:sp>
          <p:nvSpPr>
            <p:cNvPr id="6151" name="AutoShape 12" descr="purplefill01">
              <a:extLst>
                <a:ext uri="{FF2B5EF4-FFF2-40B4-BE49-F238E27FC236}">
                  <a16:creationId xmlns:a16="http://schemas.microsoft.com/office/drawing/2014/main" id="{14C9B64A-0B7E-FAAF-D362-466BF01DE564}"/>
                </a:ext>
              </a:extLst>
            </p:cNvPr>
            <p:cNvSpPr>
              <a:spLocks noChangeArrowheads="1"/>
            </p:cNvSpPr>
            <p:nvPr/>
          </p:nvSpPr>
          <p:spPr bwMode="blackWhite">
            <a:xfrm>
              <a:off x="3226" y="1181"/>
              <a:ext cx="1608" cy="530"/>
            </a:xfrm>
            <a:prstGeom prst="roundRect">
              <a:avLst>
                <a:gd name="adj" fmla="val 7356"/>
              </a:avLst>
            </a:prstGeom>
            <a:blipFill dpi="0" rotWithShape="1">
              <a:blip r:embed="rId4"/>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Performance Management</a:t>
              </a:r>
            </a:p>
          </p:txBody>
        </p:sp>
        <p:sp>
          <p:nvSpPr>
            <p:cNvPr id="6152" name="AutoShape 15" descr="purplefill01">
              <a:extLst>
                <a:ext uri="{FF2B5EF4-FFF2-40B4-BE49-F238E27FC236}">
                  <a16:creationId xmlns:a16="http://schemas.microsoft.com/office/drawing/2014/main" id="{CF26789E-2292-47C4-925A-94C9F7977734}"/>
                </a:ext>
              </a:extLst>
            </p:cNvPr>
            <p:cNvSpPr>
              <a:spLocks noChangeArrowheads="1"/>
            </p:cNvSpPr>
            <p:nvPr/>
          </p:nvSpPr>
          <p:spPr bwMode="blackWhite">
            <a:xfrm>
              <a:off x="3227" y="1872"/>
              <a:ext cx="1608" cy="1613"/>
            </a:xfrm>
            <a:prstGeom prst="roundRect">
              <a:avLst>
                <a:gd name="adj" fmla="val 7356"/>
              </a:avLst>
            </a:prstGeom>
            <a:blipFill dpi="0" rotWithShape="1">
              <a:blip r:embed="rId4"/>
              <a:srcRect/>
              <a:stretch>
                <a:fillRect/>
              </a:stretch>
            </a:blipFill>
            <a:ln w="57150" algn="ctr">
              <a:solidFill>
                <a:srgbClr val="C46AB7"/>
              </a:solidFill>
              <a:round/>
              <a:headEnd/>
              <a:tailEnd/>
            </a:ln>
          </p:spPr>
          <p:txBody>
            <a:bodyPr tIns="9144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An integrated approach to ensuring that an employee’s performance supports and contributes to the organization’s strategic aims.</a:t>
              </a:r>
            </a:p>
          </p:txBody>
        </p:sp>
        <p:cxnSp>
          <p:nvCxnSpPr>
            <p:cNvPr id="6153" name="AutoShape 18">
              <a:extLst>
                <a:ext uri="{FF2B5EF4-FFF2-40B4-BE49-F238E27FC236}">
                  <a16:creationId xmlns:a16="http://schemas.microsoft.com/office/drawing/2014/main" id="{CAC4ADFE-1C64-72BA-C1B4-D1308F147F0E}"/>
                </a:ext>
              </a:extLst>
            </p:cNvPr>
            <p:cNvCxnSpPr>
              <a:cxnSpLocks noChangeShapeType="1"/>
              <a:stCxn id="6151" idx="2"/>
              <a:endCxn id="6152" idx="0"/>
            </p:cNvCxnSpPr>
            <p:nvPr/>
          </p:nvCxnSpPr>
          <p:spPr bwMode="blackWhite">
            <a:xfrm>
              <a:off x="4030" y="1729"/>
              <a:ext cx="1" cy="125"/>
            </a:xfrm>
            <a:prstGeom prst="straightConnector1">
              <a:avLst/>
            </a:prstGeom>
            <a:noFill/>
            <a:ln w="38100">
              <a:solidFill>
                <a:schemeClr val="tx1"/>
              </a:solidFill>
              <a:round/>
              <a:headEnd/>
              <a:tailEnd/>
            </a:ln>
            <a:extLst>
              <a:ext uri="{909E8E84-426E-40DD-AFC4-6F175D3DCCD1}">
                <a14:hiddenFill xmlns:a14="http://schemas.microsoft.com/office/drawing/2010/main">
                  <a:noFill/>
                </a14:hiddenFill>
              </a:ext>
            </a:extLst>
          </p:spPr>
        </p:cxnSp>
      </p:grpSp>
      <p:sp>
        <p:nvSpPr>
          <p:cNvPr id="5" name="Rectangle 4">
            <a:extLst>
              <a:ext uri="{FF2B5EF4-FFF2-40B4-BE49-F238E27FC236}">
                <a16:creationId xmlns:a16="http://schemas.microsoft.com/office/drawing/2014/main" id="{7ACF3719-5B42-BB1C-4F27-BB7CF83F1CCC}"/>
              </a:ext>
            </a:extLst>
          </p:cNvPr>
          <p:cNvSpPr/>
          <p:nvPr/>
        </p:nvSpPr>
        <p:spPr>
          <a:xfrm>
            <a:off x="1084766" y="62560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7E4901A-E298-F043-C3D1-B245A8D3F950}"/>
              </a:ext>
            </a:extLst>
          </p:cNvPr>
          <p:cNvSpPr txBox="1"/>
          <p:nvPr/>
        </p:nvSpPr>
        <p:spPr>
          <a:xfrm>
            <a:off x="1135662" y="62014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8CAC348-6B1D-6989-9C27-E6C7F03212F8}"/>
              </a:ext>
            </a:extLst>
          </p:cNvPr>
          <p:cNvSpPr txBox="1"/>
          <p:nvPr/>
        </p:nvSpPr>
        <p:spPr>
          <a:xfrm>
            <a:off x="1296479" y="89047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79032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par>
                          <p:cTn id="8" fill="hold" nodeType="afterGroup">
                            <p:stCondLst>
                              <p:cond delay="10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00118"/>
            <a:ext cx="9921365" cy="830997"/>
          </a:xfrm>
          <a:prstGeom prst="rect">
            <a:avLst/>
          </a:prstGeom>
          <a:noFill/>
        </p:spPr>
        <p:txBody>
          <a:bodyPr wrap="square" rtlCol="0">
            <a:spAutoFit/>
          </a:bodyPr>
          <a:lstStyle/>
          <a:p>
            <a:r>
              <a:rPr lang="en-US" sz="2400" b="1" dirty="0">
                <a:latin typeface="Alexandria"/>
              </a:rPr>
              <a:t>Key differences between performance management </a:t>
            </a:r>
            <a:r>
              <a:rPr lang="en-US" sz="2400" b="1" dirty="0" smtClean="0">
                <a:latin typeface="Alexandria"/>
              </a:rPr>
              <a:t>and</a:t>
            </a:r>
            <a:endParaRPr lang="ar-EG" sz="2400" b="1" dirty="0" smtClean="0">
              <a:latin typeface="Alexandria"/>
            </a:endParaRPr>
          </a:p>
          <a:p>
            <a:r>
              <a:rPr lang="en-US" sz="2400" b="1" dirty="0" smtClean="0">
                <a:latin typeface="Alexandria"/>
              </a:rPr>
              <a:t> </a:t>
            </a:r>
            <a:r>
              <a:rPr lang="en-US" sz="2400" b="1" dirty="0">
                <a:latin typeface="Alexandria"/>
              </a:rPr>
              <a:t>traditional </a:t>
            </a:r>
            <a:r>
              <a:rPr lang="en-US" sz="2400" b="1" dirty="0" smtClean="0">
                <a:latin typeface="Alexandria"/>
              </a:rPr>
              <a:t>appraisals</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324" y="1776736"/>
            <a:ext cx="11161986" cy="3600986"/>
          </a:xfrm>
          <a:prstGeom prst="rect">
            <a:avLst/>
          </a:prstGeom>
          <a:noFill/>
        </p:spPr>
        <p:txBody>
          <a:bodyPr wrap="square" rtlCol="0">
            <a:spAutoFit/>
          </a:bodyPr>
          <a:lstStyle/>
          <a:p>
            <a:pPr marR="0" lvl="0" algn="l" defTabSz="914400" rtl="0" eaLnBrk="1" fontAlgn="auto" latinLnBrk="0" hangingPunct="1">
              <a:lnSpc>
                <a:spcPct val="90000"/>
              </a:lnSpc>
              <a:spcBef>
                <a:spcPct val="50000"/>
              </a:spcBef>
              <a:spcAft>
                <a:spcPts val="0"/>
              </a:spcAft>
              <a:buClrTx/>
              <a:buSzTx/>
              <a:tabLst/>
              <a:defRPr/>
            </a:pPr>
            <a:endParaRPr kumimoji="0" lang="en-US" sz="2000" i="0" u="none" strike="noStrike" kern="1200" cap="none" spc="0" normalizeH="0" baseline="0" noProof="0" dirty="0" smtClean="0">
              <a:ln>
                <a:noFill/>
              </a:ln>
              <a:effectLst/>
              <a:uLnTx/>
              <a:uFillTx/>
              <a:latin typeface="Alexandria"/>
            </a:endParaRPr>
          </a:p>
          <a:p>
            <a:pPr marL="625475" lvl="0" indent="-342900">
              <a:lnSpc>
                <a:spcPct val="150000"/>
              </a:lnSpc>
              <a:buFont typeface="Wingdings" panose="05000000000000000000" pitchFamily="2" charset="2"/>
              <a:buChar char="q"/>
            </a:pPr>
            <a:r>
              <a:rPr lang="en-US" sz="2000" b="1" dirty="0">
                <a:latin typeface="Alexandria"/>
              </a:rPr>
              <a:t>Timing:</a:t>
            </a:r>
            <a:r>
              <a:rPr lang="en-US" sz="2000" dirty="0">
                <a:latin typeface="Alexandria"/>
              </a:rPr>
              <a:t> Performance management is continuous, while traditional appraisals are periodic</a:t>
            </a:r>
            <a:r>
              <a:rPr lang="en-US" sz="2000" dirty="0" smtClean="0">
                <a:latin typeface="Alexandria"/>
              </a:rPr>
              <a:t>.</a:t>
            </a:r>
            <a:endParaRPr lang="ar-EG" sz="2000" dirty="0" smtClean="0">
              <a:latin typeface="Alexandria"/>
            </a:endParaRPr>
          </a:p>
          <a:p>
            <a:pPr marL="625475" lvl="0" indent="-342900">
              <a:lnSpc>
                <a:spcPct val="150000"/>
              </a:lnSpc>
              <a:buFont typeface="Wingdings" panose="05000000000000000000" pitchFamily="2" charset="2"/>
              <a:buChar char="q"/>
            </a:pPr>
            <a:endParaRPr lang="en-US" sz="2000" dirty="0">
              <a:latin typeface="Alexandria"/>
            </a:endParaRPr>
          </a:p>
          <a:p>
            <a:pPr marL="625475" lvl="0" indent="-342900">
              <a:lnSpc>
                <a:spcPct val="150000"/>
              </a:lnSpc>
              <a:buFont typeface="Wingdings" panose="05000000000000000000" pitchFamily="2" charset="2"/>
              <a:buChar char="q"/>
            </a:pPr>
            <a:r>
              <a:rPr lang="en-US" sz="2000" b="1" dirty="0">
                <a:latin typeface="Alexandria"/>
              </a:rPr>
              <a:t>Focus:</a:t>
            </a:r>
            <a:r>
              <a:rPr lang="en-US" sz="2000" dirty="0">
                <a:latin typeface="Alexandria"/>
              </a:rPr>
              <a:t> Performance management is goal-oriented and emphasizes development, while traditional appraisals often focus on past performance evaluation</a:t>
            </a:r>
            <a:r>
              <a:rPr lang="en-US" sz="2000" dirty="0" smtClean="0">
                <a:latin typeface="Alexandria"/>
              </a:rPr>
              <a:t>.</a:t>
            </a:r>
            <a:endParaRPr lang="ar-EG" sz="2000" dirty="0" smtClean="0">
              <a:latin typeface="Alexandria"/>
            </a:endParaRPr>
          </a:p>
          <a:p>
            <a:pPr marL="625475" lvl="0" indent="-342900">
              <a:lnSpc>
                <a:spcPct val="150000"/>
              </a:lnSpc>
              <a:buFont typeface="Wingdings" panose="05000000000000000000" pitchFamily="2" charset="2"/>
              <a:buChar char="q"/>
            </a:pPr>
            <a:endParaRPr lang="en-US" sz="2000" dirty="0">
              <a:latin typeface="Alexandria"/>
            </a:endParaRPr>
          </a:p>
          <a:p>
            <a:pPr marL="625475" lvl="0" indent="-342900">
              <a:lnSpc>
                <a:spcPct val="150000"/>
              </a:lnSpc>
              <a:buFont typeface="Wingdings" panose="05000000000000000000" pitchFamily="2" charset="2"/>
              <a:buChar char="q"/>
            </a:pPr>
            <a:r>
              <a:rPr lang="en-US" sz="2000" b="1" dirty="0">
                <a:latin typeface="Alexandria"/>
              </a:rPr>
              <a:t>Involvement:</a:t>
            </a:r>
            <a:r>
              <a:rPr lang="en-US" sz="2000" dirty="0">
                <a:latin typeface="Alexandria"/>
              </a:rPr>
              <a:t> Performance management involves ongoing feedback and coaching, while traditional appraisals rely primarily on annual reviews.</a:t>
            </a:r>
          </a:p>
        </p:txBody>
      </p:sp>
    </p:spTree>
    <p:extLst>
      <p:ext uri="{BB962C8B-B14F-4D97-AF65-F5344CB8AC3E}">
        <p14:creationId xmlns:p14="http://schemas.microsoft.com/office/powerpoint/2010/main" val="2811054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2000" dirty="0">
              <a:solidFill>
                <a:schemeClr val="tx1"/>
              </a:solidFill>
              <a:latin typeface="Alexandri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51047"/>
            <a:ext cx="6675095" cy="461665"/>
          </a:xfrm>
          <a:prstGeom prst="rect">
            <a:avLst/>
          </a:prstGeom>
          <a:noFill/>
        </p:spPr>
        <p:txBody>
          <a:bodyPr wrap="square" rtlCol="0">
            <a:spAutoFit/>
          </a:bodyPr>
          <a:lstStyle/>
          <a:p>
            <a:pPr algn="ctr"/>
            <a:r>
              <a:rPr lang="en-US" sz="2400" b="1" dirty="0">
                <a:latin typeface="Alexandria"/>
              </a:rPr>
              <a:t>The Performance Appraisal </a:t>
            </a:r>
            <a:r>
              <a:rPr lang="en-US" sz="2400" b="1" dirty="0" smtClean="0">
                <a:latin typeface="Alexandria"/>
              </a:rPr>
              <a:t>Cycl</a:t>
            </a:r>
            <a:r>
              <a:rPr lang="en-US" sz="2400" b="1" dirty="0">
                <a:latin typeface="Alexandria"/>
              </a:rPr>
              <a:t>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050976E4-0CF2-BA00-34CA-2F9419409B9E}"/>
              </a:ext>
            </a:extLst>
          </p:cNvPr>
          <p:cNvSpPr txBox="1"/>
          <p:nvPr/>
        </p:nvSpPr>
        <p:spPr>
          <a:xfrm>
            <a:off x="752040" y="2095404"/>
            <a:ext cx="5317684" cy="3600986"/>
          </a:xfrm>
          <a:prstGeom prst="rect">
            <a:avLst/>
          </a:prstGeom>
          <a:noFill/>
        </p:spPr>
        <p:txBody>
          <a:bodyPr wrap="square" rtlCol="0">
            <a:spAutoFit/>
          </a:bodyPr>
          <a:lstStyle/>
          <a:p>
            <a:pPr lvl="0"/>
            <a:r>
              <a:rPr lang="en-US" sz="2000" b="1" dirty="0">
                <a:latin typeface="Alexandria"/>
              </a:rPr>
              <a:t>Setting Performance Standards:</a:t>
            </a:r>
            <a:r>
              <a:rPr lang="en-US" sz="2000" dirty="0">
                <a:latin typeface="Alexandria"/>
              </a:rPr>
              <a:t> Clearly defined expectations and goals are established for each employee.</a:t>
            </a:r>
          </a:p>
          <a:p>
            <a:pPr lvl="0"/>
            <a:endParaRPr lang="en-US" sz="2000" dirty="0">
              <a:latin typeface="Alexandria"/>
            </a:endParaRPr>
          </a:p>
          <a:p>
            <a:pPr lvl="0"/>
            <a:r>
              <a:rPr lang="en-US" sz="2000" b="1" dirty="0">
                <a:latin typeface="Alexandria"/>
              </a:rPr>
              <a:t>Assessing Performance:</a:t>
            </a:r>
            <a:r>
              <a:rPr lang="en-US" sz="2000" dirty="0">
                <a:latin typeface="Alexandria"/>
              </a:rPr>
              <a:t> Employee performance is evaluated against the set standards.</a:t>
            </a:r>
          </a:p>
          <a:p>
            <a:pPr lvl="0"/>
            <a:endParaRPr lang="en-US" sz="2000" dirty="0">
              <a:latin typeface="Alexandria"/>
            </a:endParaRPr>
          </a:p>
          <a:p>
            <a:pPr lvl="0"/>
            <a:r>
              <a:rPr lang="en-US" sz="2000" b="1" dirty="0">
                <a:latin typeface="Alexandria"/>
              </a:rPr>
              <a:t>Providing Feedback:</a:t>
            </a:r>
            <a:r>
              <a:rPr lang="en-US" sz="2000" dirty="0">
                <a:latin typeface="Alexandria"/>
              </a:rPr>
              <a:t> Regular feedback is given to employees to address performance gaps and recognize achievements</a:t>
            </a:r>
            <a:r>
              <a:rPr lang="en-US" sz="2800" dirty="0">
                <a:latin typeface="Alexandria"/>
              </a:rPr>
              <a:t>.</a:t>
            </a:r>
          </a:p>
        </p:txBody>
      </p:sp>
      <p:pic>
        <p:nvPicPr>
          <p:cNvPr id="14" name="Picture 13"/>
          <p:cNvPicPr/>
          <p:nvPr/>
        </p:nvPicPr>
        <p:blipFill>
          <a:blip r:embed="rId3">
            <a:extLst>
              <a:ext uri="{28A0092B-C50C-407E-A947-70E740481C1C}">
                <a14:useLocalDpi xmlns:a14="http://schemas.microsoft.com/office/drawing/2010/main" val="0"/>
              </a:ext>
            </a:extLst>
          </a:blip>
          <a:stretch>
            <a:fillRect/>
          </a:stretch>
        </p:blipFill>
        <p:spPr>
          <a:xfrm>
            <a:off x="5913120" y="2246595"/>
            <a:ext cx="5810219" cy="3771441"/>
          </a:xfrm>
          <a:prstGeom prst="rect">
            <a:avLst/>
          </a:prstGeom>
        </p:spPr>
      </p:pic>
    </p:spTree>
    <p:extLst>
      <p:ext uri="{BB962C8B-B14F-4D97-AF65-F5344CB8AC3E}">
        <p14:creationId xmlns:p14="http://schemas.microsoft.com/office/powerpoint/2010/main" val="161801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51047"/>
            <a:ext cx="6675095" cy="461665"/>
          </a:xfrm>
          <a:prstGeom prst="rect">
            <a:avLst/>
          </a:prstGeom>
          <a:noFill/>
        </p:spPr>
        <p:txBody>
          <a:bodyPr wrap="square" rtlCol="0">
            <a:spAutoFit/>
          </a:bodyPr>
          <a:lstStyle/>
          <a:p>
            <a:pPr algn="ctr"/>
            <a:r>
              <a:rPr lang="en-US" sz="2400" b="1" dirty="0"/>
              <a:t>E</a:t>
            </a:r>
            <a:r>
              <a:rPr lang="en-US" sz="2400" b="1" dirty="0">
                <a:latin typeface="Alexandria"/>
              </a:rPr>
              <a:t>ffective Performance Management System</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324" y="1776736"/>
            <a:ext cx="11161986" cy="3447098"/>
          </a:xfrm>
          <a:prstGeom prst="rect">
            <a:avLst/>
          </a:prstGeom>
          <a:noFill/>
        </p:spPr>
        <p:txBody>
          <a:bodyPr wrap="square" rtlCol="0">
            <a:spAutoFit/>
          </a:bodyPr>
          <a:lstStyle/>
          <a:p>
            <a:pPr marR="0" lvl="0" algn="l" defTabSz="914400" rtl="0" eaLnBrk="1" fontAlgn="auto" latinLnBrk="0" hangingPunct="1">
              <a:lnSpc>
                <a:spcPct val="90000"/>
              </a:lnSpc>
              <a:spcBef>
                <a:spcPct val="50000"/>
              </a:spcBef>
              <a:spcAft>
                <a:spcPts val="0"/>
              </a:spcAft>
              <a:buClrTx/>
              <a:buSzTx/>
              <a:tabLst/>
              <a:defRPr/>
            </a:pPr>
            <a:endParaRPr kumimoji="0" lang="en-US" sz="2000" i="0" u="none" strike="noStrike" kern="1200" cap="none" spc="0" normalizeH="0" baseline="0" noProof="0" dirty="0" smtClean="0">
              <a:ln>
                <a:noFill/>
              </a:ln>
              <a:effectLst/>
              <a:uLnTx/>
              <a:uFillTx/>
              <a:latin typeface="Alexandria"/>
            </a:endParaRPr>
          </a:p>
          <a:p>
            <a:r>
              <a:rPr lang="en-US" sz="2000" b="1" dirty="0">
                <a:latin typeface="Alexandria"/>
              </a:rPr>
              <a:t>Effective Performance Management System</a:t>
            </a:r>
            <a:endParaRPr lang="en-US" sz="2000" dirty="0">
              <a:latin typeface="Alexandria"/>
            </a:endParaRPr>
          </a:p>
          <a:p>
            <a:pPr marL="342900" lvl="0" indent="-342900">
              <a:lnSpc>
                <a:spcPct val="150000"/>
              </a:lnSpc>
              <a:buFont typeface="Arial" panose="020B0604020202020204" pitchFamily="34" charset="0"/>
              <a:buChar char="•"/>
            </a:pPr>
            <a:r>
              <a:rPr lang="en-US" sz="2000" dirty="0" smtClean="0">
                <a:latin typeface="Alexandria"/>
              </a:rPr>
              <a:t>Requires collaboration between employees and supervisors: setting goals, reviewing results, assessing needs, and future planning.</a:t>
            </a:r>
          </a:p>
          <a:p>
            <a:pPr marL="342900" lvl="0" indent="-342900">
              <a:lnSpc>
                <a:spcPct val="150000"/>
              </a:lnSpc>
              <a:buFont typeface="Arial" panose="020B0604020202020204" pitchFamily="34" charset="0"/>
              <a:buChar char="•"/>
            </a:pPr>
            <a:r>
              <a:rPr lang="en-US" sz="2000" dirty="0" smtClean="0">
                <a:latin typeface="Alexandria"/>
              </a:rPr>
              <a:t>Differs from performance appraisals, which are one-sided evaluations by supervisors focused on the past with minimal employee input.</a:t>
            </a:r>
          </a:p>
          <a:p>
            <a:pPr marL="342900" lvl="0" indent="-342900">
              <a:lnSpc>
                <a:spcPct val="150000"/>
              </a:lnSpc>
              <a:buFont typeface="Arial" panose="020B0604020202020204" pitchFamily="34" charset="0"/>
              <a:buChar char="•"/>
            </a:pPr>
            <a:r>
              <a:rPr lang="en-US" sz="2000" dirty="0" smtClean="0">
                <a:latin typeface="Alexandria"/>
              </a:rPr>
              <a:t>Utilizes performance feedback, a two-way conversation for employee improvement.</a:t>
            </a:r>
          </a:p>
          <a:p>
            <a:pPr marL="342900" lvl="0" indent="-342900">
              <a:lnSpc>
                <a:spcPct val="150000"/>
              </a:lnSpc>
              <a:buFont typeface="Arial" panose="020B0604020202020204" pitchFamily="34" charset="0"/>
              <a:buChar char="•"/>
            </a:pPr>
            <a:r>
              <a:rPr lang="en-US" sz="2000" dirty="0" smtClean="0">
                <a:latin typeface="Alexandria"/>
              </a:rPr>
              <a:t>Utilizes past performance data to set goals for the present and future.</a:t>
            </a:r>
            <a:endParaRPr lang="en-US" sz="2000" dirty="0">
              <a:latin typeface="Alexandria"/>
            </a:endParaRPr>
          </a:p>
        </p:txBody>
      </p:sp>
    </p:spTree>
    <p:extLst>
      <p:ext uri="{BB962C8B-B14F-4D97-AF65-F5344CB8AC3E}">
        <p14:creationId xmlns:p14="http://schemas.microsoft.com/office/powerpoint/2010/main" val="53746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rPr>
              <a:t>Designing the Appraisal Tool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10541000" cy="3724096"/>
          </a:xfrm>
          <a:prstGeom prst="rect">
            <a:avLst/>
          </a:prstGeom>
          <a:noFill/>
        </p:spPr>
        <p:txBody>
          <a:bodyPr wrap="square" rtlCol="0">
            <a:spAutoFit/>
          </a:bodyPr>
          <a:lstStyle/>
          <a:p>
            <a:pPr marR="0" fontAlgn="auto">
              <a:lnSpc>
                <a:spcPct val="150000"/>
              </a:lnSpc>
              <a:spcBef>
                <a:spcPct val="40000"/>
              </a:spcBef>
              <a:spcAft>
                <a:spcPts val="0"/>
              </a:spcAft>
              <a:buClrTx/>
              <a:buSzTx/>
              <a:tabLst/>
              <a:defRPr/>
            </a:pPr>
            <a:r>
              <a:rPr lang="en-US" sz="2000" dirty="0">
                <a:solidFill>
                  <a:srgbClr val="C00000"/>
                </a:solidFill>
                <a:latin typeface="Alexandria"/>
              </a:rPr>
              <a:t>What to Measure?</a:t>
            </a:r>
          </a:p>
          <a:p>
            <a:pPr marL="342900" marR="0" indent="-342900" fontAlgn="auto">
              <a:spcBef>
                <a:spcPct val="40000"/>
              </a:spcBef>
              <a:spcAft>
                <a:spcPts val="0"/>
              </a:spcAft>
              <a:buClrTx/>
              <a:buSzTx/>
              <a:buFont typeface="Wingdings" panose="05000000000000000000" pitchFamily="2" charset="2"/>
              <a:buChar char="Ø"/>
              <a:tabLst/>
              <a:defRPr/>
            </a:pPr>
            <a:r>
              <a:rPr lang="en-US" sz="2000" dirty="0">
                <a:latin typeface="Alexandria"/>
              </a:rPr>
              <a:t>Work output (quality and quantity)</a:t>
            </a:r>
          </a:p>
          <a:p>
            <a:pPr marL="342900" marR="0" indent="-342900" fontAlgn="auto">
              <a:spcBef>
                <a:spcPct val="40000"/>
              </a:spcBef>
              <a:spcAft>
                <a:spcPts val="0"/>
              </a:spcAft>
              <a:buClrTx/>
              <a:buSzTx/>
              <a:buFont typeface="Wingdings" panose="05000000000000000000" pitchFamily="2" charset="2"/>
              <a:buChar char="Ø"/>
              <a:tabLst/>
              <a:defRPr/>
            </a:pPr>
            <a:r>
              <a:rPr lang="en-US" sz="2000" dirty="0">
                <a:latin typeface="Alexandria"/>
              </a:rPr>
              <a:t>Personal competencies</a:t>
            </a:r>
          </a:p>
          <a:p>
            <a:pPr marL="342900" marR="0" indent="-342900" fontAlgn="auto">
              <a:spcBef>
                <a:spcPct val="40000"/>
              </a:spcBef>
              <a:spcAft>
                <a:spcPts val="0"/>
              </a:spcAft>
              <a:buClrTx/>
              <a:buSzTx/>
              <a:buFont typeface="Wingdings" panose="05000000000000000000" pitchFamily="2" charset="2"/>
              <a:buChar char="Ø"/>
              <a:tabLst/>
              <a:defRPr/>
            </a:pPr>
            <a:r>
              <a:rPr lang="en-US" sz="2000" dirty="0">
                <a:latin typeface="Alexandria"/>
              </a:rPr>
              <a:t>Goal (objective) achievement</a:t>
            </a:r>
          </a:p>
          <a:p>
            <a:pPr marR="0" fontAlgn="auto">
              <a:lnSpc>
                <a:spcPct val="150000"/>
              </a:lnSpc>
              <a:spcBef>
                <a:spcPct val="40000"/>
              </a:spcBef>
              <a:spcAft>
                <a:spcPts val="0"/>
              </a:spcAft>
              <a:buClrTx/>
              <a:buSzTx/>
              <a:tabLst/>
              <a:defRPr/>
            </a:pPr>
            <a:r>
              <a:rPr lang="en-US" sz="2000" dirty="0">
                <a:solidFill>
                  <a:srgbClr val="C00000"/>
                </a:solidFill>
                <a:latin typeface="Alexandria"/>
              </a:rPr>
              <a:t>How to Measure?</a:t>
            </a:r>
          </a:p>
          <a:p>
            <a:pPr marL="342900" marR="0" indent="-342900" fontAlgn="auto">
              <a:spcBef>
                <a:spcPct val="40000"/>
              </a:spcBef>
              <a:spcAft>
                <a:spcPts val="0"/>
              </a:spcAft>
              <a:buClrTx/>
              <a:buSzTx/>
              <a:buFont typeface="Arial" panose="020B0604020202020204" pitchFamily="34" charset="0"/>
              <a:buChar char="•"/>
              <a:tabLst/>
              <a:defRPr/>
            </a:pPr>
            <a:r>
              <a:rPr lang="en-US" sz="2000" dirty="0">
                <a:latin typeface="Alexandria"/>
              </a:rPr>
              <a:t>Generic dimensions</a:t>
            </a:r>
          </a:p>
          <a:p>
            <a:pPr marL="342900" marR="0" indent="-342900" fontAlgn="auto">
              <a:spcBef>
                <a:spcPct val="40000"/>
              </a:spcBef>
              <a:spcAft>
                <a:spcPts val="0"/>
              </a:spcAft>
              <a:buClrTx/>
              <a:buSzTx/>
              <a:buFont typeface="Arial" panose="020B0604020202020204" pitchFamily="34" charset="0"/>
              <a:buChar char="•"/>
              <a:tabLst/>
              <a:defRPr/>
            </a:pPr>
            <a:r>
              <a:rPr lang="en-US" sz="2000" dirty="0">
                <a:latin typeface="Alexandria"/>
              </a:rPr>
              <a:t>Actual job duties</a:t>
            </a:r>
          </a:p>
          <a:p>
            <a:pPr marL="342900" marR="0" indent="-342900" fontAlgn="auto">
              <a:spcBef>
                <a:spcPct val="40000"/>
              </a:spcBef>
              <a:spcAft>
                <a:spcPts val="0"/>
              </a:spcAft>
              <a:buClrTx/>
              <a:buSzTx/>
              <a:buFont typeface="Arial" panose="020B0604020202020204" pitchFamily="34" charset="0"/>
              <a:buChar char="•"/>
              <a:tabLst/>
              <a:defRPr/>
            </a:pPr>
            <a:r>
              <a:rPr lang="en-US" sz="2000" dirty="0">
                <a:latin typeface="Alexandria"/>
              </a:rPr>
              <a:t>Behavioral competencies</a:t>
            </a:r>
          </a:p>
        </p:txBody>
      </p:sp>
      <p:pic>
        <p:nvPicPr>
          <p:cNvPr id="2" name="Picture 16" descr="PE03726_">
            <a:extLst>
              <a:ext uri="{FF2B5EF4-FFF2-40B4-BE49-F238E27FC236}">
                <a16:creationId xmlns:a16="http://schemas.microsoft.com/office/drawing/2014/main" id="{AF328F1F-C706-A574-E26A-22F53949CC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1097" y="3683430"/>
            <a:ext cx="2330317" cy="2704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3877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82579"/>
            <a:ext cx="9188722" cy="954107"/>
          </a:xfrm>
          <a:prstGeom prst="rect">
            <a:avLst/>
          </a:prstGeom>
          <a:noFill/>
        </p:spPr>
        <p:txBody>
          <a:bodyPr wrap="square" rtlCol="0">
            <a:spAutoFit/>
          </a:bodyPr>
          <a:lstStyle/>
          <a:p>
            <a:r>
              <a:rPr lang="en-US" sz="2800" b="1" dirty="0">
                <a:latin typeface="Alexandria"/>
              </a:rPr>
              <a:t>Defining Employee Goals and Performance Standards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9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032550"/>
            <a:ext cx="10541000" cy="4093428"/>
          </a:xfrm>
          <a:prstGeom prst="rect">
            <a:avLst/>
          </a:prstGeom>
          <a:noFill/>
        </p:spPr>
        <p:txBody>
          <a:bodyPr wrap="square" rtlCol="0">
            <a:spAutoFit/>
          </a:bodyPr>
          <a:lstStyle/>
          <a:p>
            <a:r>
              <a:rPr lang="en-US" sz="2000" dirty="0">
                <a:latin typeface="Alexandria"/>
                <a:cs typeface="Aldhabi" panose="01000000000000000000" pitchFamily="2" charset="-78"/>
              </a:rPr>
              <a:t>Clear and well-defined goals are essential for effective performance management. Employees need to understand how their performance will be evaluated and what is expected of them.</a:t>
            </a:r>
            <a:endParaRPr lang="ar-EG" sz="2000" dirty="0">
              <a:latin typeface="Alexandria"/>
              <a:cs typeface="Aldhabi" panose="01000000000000000000" pitchFamily="2" charset="-78"/>
            </a:endParaRPr>
          </a:p>
          <a:p>
            <a:endParaRPr lang="en-US" sz="2000" dirty="0">
              <a:latin typeface="Alexandria"/>
              <a:cs typeface="Aldhabi" panose="01000000000000000000" pitchFamily="2" charset="-78"/>
            </a:endParaRPr>
          </a:p>
          <a:p>
            <a:r>
              <a:rPr lang="en-US" sz="2000" dirty="0">
                <a:latin typeface="Alexandria"/>
                <a:cs typeface="Aldhabi" panose="01000000000000000000" pitchFamily="2" charset="-78"/>
              </a:rPr>
              <a:t>Managers typically use goals, standards, or competencies as performance benchmarks. </a:t>
            </a:r>
            <a:r>
              <a:rPr lang="en-US" sz="2000" b="1" dirty="0">
                <a:solidFill>
                  <a:srgbClr val="C00000"/>
                </a:solidFill>
                <a:latin typeface="Alexandria"/>
                <a:cs typeface="Aldhabi" panose="01000000000000000000" pitchFamily="2" charset="-78"/>
              </a:rPr>
              <a:t>Goals</a:t>
            </a:r>
            <a:r>
              <a:rPr lang="en-US" sz="2000" dirty="0">
                <a:solidFill>
                  <a:srgbClr val="C00000"/>
                </a:solidFill>
                <a:latin typeface="Alexandria"/>
                <a:cs typeface="Aldhabi" panose="01000000000000000000" pitchFamily="2" charset="-78"/>
              </a:rPr>
              <a:t> </a:t>
            </a:r>
            <a:r>
              <a:rPr lang="en-US" sz="2000" dirty="0">
                <a:latin typeface="Alexandria"/>
                <a:cs typeface="Aldhabi" panose="01000000000000000000" pitchFamily="2" charset="-78"/>
              </a:rPr>
              <a:t>are specific, measurable, attainable, relevant, and time-bound (SMART) objectives aligned with the company's overall strategy. They provide a clear direction for employees and a measurable way to track progress. </a:t>
            </a:r>
            <a:endParaRPr lang="ar-EG" sz="2000" dirty="0">
              <a:latin typeface="Alexandria"/>
              <a:cs typeface="Aldhabi" panose="01000000000000000000" pitchFamily="2" charset="-78"/>
            </a:endParaRPr>
          </a:p>
          <a:p>
            <a:endParaRPr lang="ar-EG" sz="2000" b="1" dirty="0">
              <a:solidFill>
                <a:srgbClr val="C00000"/>
              </a:solidFill>
              <a:latin typeface="Alexandria"/>
              <a:cs typeface="Aldhabi" panose="01000000000000000000" pitchFamily="2" charset="-78"/>
            </a:endParaRPr>
          </a:p>
          <a:p>
            <a:r>
              <a:rPr lang="en-US" sz="2000" b="1" dirty="0">
                <a:solidFill>
                  <a:srgbClr val="C00000"/>
                </a:solidFill>
                <a:latin typeface="Alexandria"/>
                <a:cs typeface="Aldhabi" panose="01000000000000000000" pitchFamily="2" charset="-78"/>
              </a:rPr>
              <a:t>Standards </a:t>
            </a:r>
            <a:r>
              <a:rPr lang="en-US" sz="2000" dirty="0">
                <a:latin typeface="Alexandria"/>
                <a:cs typeface="Aldhabi" panose="01000000000000000000" pitchFamily="2" charset="-78"/>
              </a:rPr>
              <a:t>define the expected level of performance for a specific job or task. </a:t>
            </a:r>
            <a:endParaRPr lang="ar-EG" sz="2000" dirty="0">
              <a:latin typeface="Alexandria"/>
              <a:cs typeface="Aldhabi" panose="01000000000000000000" pitchFamily="2" charset="-78"/>
            </a:endParaRPr>
          </a:p>
          <a:p>
            <a:endParaRPr lang="ar-EG" sz="2000" b="1" dirty="0">
              <a:solidFill>
                <a:srgbClr val="C00000"/>
              </a:solidFill>
              <a:latin typeface="Alexandria"/>
              <a:cs typeface="Aldhabi" panose="01000000000000000000" pitchFamily="2" charset="-78"/>
            </a:endParaRPr>
          </a:p>
          <a:p>
            <a:r>
              <a:rPr lang="en-US" sz="2000" b="1" dirty="0">
                <a:solidFill>
                  <a:srgbClr val="C00000"/>
                </a:solidFill>
                <a:latin typeface="Alexandria"/>
                <a:cs typeface="Aldhabi" panose="01000000000000000000" pitchFamily="2" charset="-78"/>
              </a:rPr>
              <a:t>Competencies </a:t>
            </a:r>
            <a:r>
              <a:rPr lang="en-US" sz="2000" dirty="0">
                <a:latin typeface="Alexandria"/>
                <a:cs typeface="Aldhabi" panose="01000000000000000000" pitchFamily="2" charset="-78"/>
              </a:rPr>
              <a:t>focus on the skills, knowledge, and abilities required to perform a job effectively</a:t>
            </a:r>
            <a:endParaRPr lang="ar-EG" sz="2000" b="1" dirty="0">
              <a:solidFill>
                <a:srgbClr val="A50021"/>
              </a:solidFill>
              <a:latin typeface="Alexandria"/>
              <a:cs typeface="Aldhabi" panose="01000000000000000000" pitchFamily="2" charset="-78"/>
            </a:endParaRPr>
          </a:p>
        </p:txBody>
      </p:sp>
    </p:spTree>
    <p:extLst>
      <p:ext uri="{BB962C8B-B14F-4D97-AF65-F5344CB8AC3E}">
        <p14:creationId xmlns:p14="http://schemas.microsoft.com/office/powerpoint/2010/main" val="2411115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93891" cy="830997"/>
          </a:xfrm>
          <a:prstGeom prst="rect">
            <a:avLst/>
          </a:prstGeom>
          <a:noFill/>
        </p:spPr>
        <p:txBody>
          <a:bodyPr wrap="square" rtlCol="0">
            <a:spAutoFit/>
          </a:bodyPr>
          <a:lstStyle/>
          <a:p>
            <a:r>
              <a:rPr lang="en-US" sz="2400" b="1" dirty="0" smtClean="0">
                <a:latin typeface="Alexandria"/>
              </a:rPr>
              <a:t>Setting SMART Objectives</a:t>
            </a:r>
            <a:endParaRPr lang="en-US" sz="2400" b="1" dirty="0">
              <a:latin typeface="Alexandria"/>
            </a:endParaRPr>
          </a:p>
          <a:p>
            <a:endParaRPr lang="en-US" sz="2400" b="1" dirty="0">
              <a:solidFill>
                <a:srgbClr val="00B0F0"/>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10541000" cy="3293209"/>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smtClean="0">
                <a:ln>
                  <a:noFill/>
                </a:ln>
                <a:solidFill>
                  <a:srgbClr val="A50021"/>
                </a:solidFill>
                <a:effectLst/>
                <a:uLnTx/>
                <a:uFillTx/>
                <a:latin typeface="Calibri" panose="020F0502020204030204"/>
                <a:ea typeface="+mn-ea"/>
                <a:cs typeface="+mn-cs"/>
              </a:rPr>
              <a:t>S</a:t>
            </a:r>
            <a:r>
              <a:rPr kumimoji="0" lang="en-US" sz="2800" b="0" i="0" u="none" strike="noStrike" kern="1200" cap="none" spc="0" normalizeH="0" baseline="0" noProof="0" dirty="0" smtClean="0">
                <a:ln>
                  <a:noFill/>
                </a:ln>
                <a:solidFill>
                  <a:srgbClr val="00B0F0"/>
                </a:solidFill>
                <a:effectLst/>
                <a:uLnTx/>
                <a:uFillTx/>
                <a:latin typeface="Calibri" panose="020F0502020204030204"/>
                <a:ea typeface="+mn-ea"/>
                <a:cs typeface="+mn-cs"/>
              </a:rPr>
              <a:t>pecific, and clearly state the desired results.</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smtClean="0">
                <a:ln>
                  <a:noFill/>
                </a:ln>
                <a:solidFill>
                  <a:srgbClr val="A50021"/>
                </a:solidFill>
                <a:effectLst/>
                <a:uLnTx/>
                <a:uFillTx/>
                <a:latin typeface="Calibri" panose="020F0502020204030204"/>
                <a:ea typeface="+mn-ea"/>
                <a:cs typeface="+mn-cs"/>
              </a:rPr>
              <a:t>M</a:t>
            </a:r>
            <a:r>
              <a:rPr kumimoji="0" lang="en-US" sz="2800" b="0" i="0" u="none" strike="noStrike" kern="1200" cap="none" spc="0" normalizeH="0" baseline="0" noProof="0" dirty="0" smtClean="0">
                <a:ln>
                  <a:noFill/>
                </a:ln>
                <a:solidFill>
                  <a:srgbClr val="00B0F0"/>
                </a:solidFill>
                <a:effectLst/>
                <a:uLnTx/>
                <a:uFillTx/>
                <a:latin typeface="Calibri" panose="020F0502020204030204"/>
                <a:ea typeface="+mn-ea"/>
                <a:cs typeface="+mn-cs"/>
              </a:rPr>
              <a:t>easurable in answering “how much.”</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smtClean="0">
                <a:ln>
                  <a:noFill/>
                </a:ln>
                <a:solidFill>
                  <a:srgbClr val="A50021"/>
                </a:solidFill>
                <a:effectLst/>
                <a:uLnTx/>
                <a:uFillTx/>
                <a:latin typeface="Calibri" panose="020F0502020204030204"/>
                <a:ea typeface="+mn-ea"/>
                <a:cs typeface="+mn-cs"/>
              </a:rPr>
              <a:t>A</a:t>
            </a:r>
            <a:r>
              <a:rPr kumimoji="0" lang="en-US" sz="2800" b="0" i="0" u="none" strike="noStrike" kern="1200" cap="none" spc="0" normalizeH="0" baseline="0" noProof="0" dirty="0" smtClean="0">
                <a:ln>
                  <a:noFill/>
                </a:ln>
                <a:solidFill>
                  <a:srgbClr val="00B0F0"/>
                </a:solidFill>
                <a:effectLst/>
                <a:uLnTx/>
                <a:uFillTx/>
                <a:latin typeface="Calibri" panose="020F0502020204030204"/>
                <a:ea typeface="+mn-ea"/>
                <a:cs typeface="+mn-cs"/>
              </a:rPr>
              <a:t>ttainable, and not too tough or too easy.</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smtClean="0">
                <a:ln>
                  <a:noFill/>
                </a:ln>
                <a:solidFill>
                  <a:srgbClr val="A50021"/>
                </a:solidFill>
                <a:effectLst/>
                <a:uLnTx/>
                <a:uFillTx/>
                <a:latin typeface="Calibri" panose="020F0502020204030204"/>
                <a:ea typeface="+mn-ea"/>
                <a:cs typeface="+mn-cs"/>
              </a:rPr>
              <a:t>R</a:t>
            </a:r>
            <a:r>
              <a:rPr kumimoji="0" lang="en-US" sz="2800" b="0" i="0" u="none" strike="noStrike" kern="1200" cap="none" spc="0" normalizeH="0" baseline="0" noProof="0" dirty="0" smtClean="0">
                <a:ln>
                  <a:noFill/>
                </a:ln>
                <a:solidFill>
                  <a:srgbClr val="00B0F0"/>
                </a:solidFill>
                <a:effectLst/>
                <a:uLnTx/>
                <a:uFillTx/>
                <a:latin typeface="Calibri" panose="020F0502020204030204"/>
                <a:ea typeface="+mn-ea"/>
                <a:cs typeface="+mn-cs"/>
              </a:rPr>
              <a:t>elevant to what’s to be achieved.</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smtClean="0">
                <a:ln>
                  <a:noFill/>
                </a:ln>
                <a:solidFill>
                  <a:srgbClr val="A50021"/>
                </a:solidFill>
                <a:effectLst/>
                <a:uLnTx/>
                <a:uFillTx/>
                <a:latin typeface="Calibri" panose="020F0502020204030204"/>
                <a:ea typeface="+mn-ea"/>
                <a:cs typeface="+mn-cs"/>
              </a:rPr>
              <a:t>T</a:t>
            </a:r>
            <a:r>
              <a:rPr kumimoji="0" lang="en-US" sz="2800" b="0" i="0" u="none" strike="noStrike" kern="1200" cap="none" spc="0" normalizeH="0" baseline="0" noProof="0" dirty="0" smtClean="0">
                <a:ln>
                  <a:noFill/>
                </a:ln>
                <a:solidFill>
                  <a:srgbClr val="00B0F0"/>
                </a:solidFill>
                <a:effectLst/>
                <a:uLnTx/>
                <a:uFillTx/>
                <a:latin typeface="Calibri" panose="020F0502020204030204"/>
                <a:ea typeface="+mn-ea"/>
                <a:cs typeface="+mn-cs"/>
              </a:rPr>
              <a:t>imely in reflecting deadlines and milestones.</a:t>
            </a:r>
            <a:endPar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144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93891" cy="830997"/>
          </a:xfrm>
          <a:prstGeom prst="rect">
            <a:avLst/>
          </a:prstGeom>
          <a:noFill/>
        </p:spPr>
        <p:txBody>
          <a:bodyPr wrap="square" rtlCol="0">
            <a:spAutoFit/>
          </a:bodyPr>
          <a:lstStyle/>
          <a:p>
            <a:r>
              <a:rPr lang="en-US" sz="2400" b="1" dirty="0" smtClean="0">
                <a:latin typeface="Alexandria"/>
              </a:rPr>
              <a:t> SMART Objective Example</a:t>
            </a:r>
            <a:endParaRPr lang="en-US" sz="2400" b="1" dirty="0">
              <a:latin typeface="Alexandria"/>
            </a:endParaRPr>
          </a:p>
          <a:p>
            <a:endParaRPr lang="en-US" sz="2400" b="1" dirty="0">
              <a:solidFill>
                <a:srgbClr val="00B0F0"/>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10541000" cy="4862870"/>
          </a:xfrm>
          <a:prstGeom prst="rect">
            <a:avLst/>
          </a:prstGeom>
          <a:noFill/>
        </p:spPr>
        <p:txBody>
          <a:bodyPr wrap="square" rtlCol="0">
            <a:spAutoFit/>
          </a:bodyPr>
          <a:lstStyle/>
          <a:p>
            <a:pPr>
              <a:lnSpc>
                <a:spcPct val="150000"/>
              </a:lnSpc>
            </a:pPr>
            <a:r>
              <a:rPr lang="en-US" sz="2000" b="1" dirty="0" smtClean="0">
                <a:solidFill>
                  <a:srgbClr val="C00000"/>
                </a:solidFill>
                <a:latin typeface="Alexandria"/>
              </a:rPr>
              <a:t>Objective:</a:t>
            </a:r>
            <a:r>
              <a:rPr lang="en-US" sz="2000" dirty="0" smtClean="0">
                <a:solidFill>
                  <a:srgbClr val="C00000"/>
                </a:solidFill>
                <a:latin typeface="Alexandria"/>
              </a:rPr>
              <a:t> </a:t>
            </a:r>
            <a:r>
              <a:rPr lang="en-US" sz="2000" dirty="0">
                <a:latin typeface="Alexandria"/>
              </a:rPr>
              <a:t>Increase website traffic by 20% by the end of the quarter.</a:t>
            </a:r>
          </a:p>
          <a:p>
            <a:pPr>
              <a:lnSpc>
                <a:spcPct val="150000"/>
              </a:lnSpc>
            </a:pPr>
            <a:r>
              <a:rPr lang="en-US" sz="2000" b="1" dirty="0">
                <a:solidFill>
                  <a:srgbClr val="C00000"/>
                </a:solidFill>
                <a:latin typeface="Alexandria"/>
              </a:rPr>
              <a:t>Specific:</a:t>
            </a:r>
            <a:r>
              <a:rPr lang="en-US" sz="2000" dirty="0">
                <a:solidFill>
                  <a:srgbClr val="C00000"/>
                </a:solidFill>
                <a:latin typeface="Alexandria"/>
              </a:rPr>
              <a:t> </a:t>
            </a:r>
            <a:r>
              <a:rPr lang="en-US" sz="2000" dirty="0" smtClean="0">
                <a:latin typeface="Alexandria"/>
              </a:rPr>
              <a:t>because </a:t>
            </a:r>
            <a:r>
              <a:rPr lang="en-US" sz="2000" dirty="0">
                <a:latin typeface="Alexandria"/>
              </a:rPr>
              <a:t>it clearly defines what is to be achieved (increase website traffic) and by how much (20%).</a:t>
            </a:r>
          </a:p>
          <a:p>
            <a:pPr>
              <a:lnSpc>
                <a:spcPct val="150000"/>
              </a:lnSpc>
            </a:pPr>
            <a:r>
              <a:rPr lang="en-US" sz="2000" b="1" dirty="0">
                <a:solidFill>
                  <a:srgbClr val="C00000"/>
                </a:solidFill>
                <a:latin typeface="Alexandria"/>
              </a:rPr>
              <a:t>Measurable</a:t>
            </a:r>
            <a:r>
              <a:rPr lang="en-US" sz="2000" b="1" dirty="0">
                <a:latin typeface="Alexandria"/>
              </a:rPr>
              <a:t>:</a:t>
            </a:r>
            <a:r>
              <a:rPr lang="en-US" sz="2000" dirty="0">
                <a:latin typeface="Alexandria"/>
              </a:rPr>
              <a:t> </a:t>
            </a:r>
            <a:r>
              <a:rPr lang="en-US" sz="2000" dirty="0" smtClean="0">
                <a:latin typeface="Alexandria"/>
              </a:rPr>
              <a:t>because </a:t>
            </a:r>
            <a:r>
              <a:rPr lang="en-US" sz="2000" dirty="0">
                <a:latin typeface="Alexandria"/>
              </a:rPr>
              <a:t>it quantifies the desired outcome (20% increase in website traffic). Progress can be tracked using website analytics tools.</a:t>
            </a:r>
          </a:p>
          <a:p>
            <a:pPr>
              <a:lnSpc>
                <a:spcPct val="150000"/>
              </a:lnSpc>
            </a:pPr>
            <a:r>
              <a:rPr lang="en-US" sz="2000" b="1" dirty="0">
                <a:solidFill>
                  <a:srgbClr val="C00000"/>
                </a:solidFill>
                <a:latin typeface="Alexandria"/>
              </a:rPr>
              <a:t>Achievable:</a:t>
            </a:r>
            <a:r>
              <a:rPr lang="en-US" sz="2000" dirty="0">
                <a:latin typeface="Alexandria"/>
              </a:rPr>
              <a:t> </a:t>
            </a:r>
            <a:r>
              <a:rPr lang="en-US" sz="2000" dirty="0" smtClean="0">
                <a:latin typeface="Alexandria"/>
              </a:rPr>
              <a:t>because it </a:t>
            </a:r>
            <a:r>
              <a:rPr lang="en-US" sz="2000" dirty="0">
                <a:latin typeface="Alexandria"/>
              </a:rPr>
              <a:t>is a realistic and attainable target. The 20% increase is a reasonable </a:t>
            </a:r>
            <a:r>
              <a:rPr lang="en-US" sz="2000" dirty="0" smtClean="0">
                <a:latin typeface="Alexandria"/>
              </a:rPr>
              <a:t>based </a:t>
            </a:r>
            <a:r>
              <a:rPr lang="en-US" sz="2000" dirty="0">
                <a:latin typeface="Alexandria"/>
              </a:rPr>
              <a:t>on historical traffic data and current marketing efforts.</a:t>
            </a:r>
          </a:p>
          <a:p>
            <a:pPr>
              <a:lnSpc>
                <a:spcPct val="150000"/>
              </a:lnSpc>
            </a:pPr>
            <a:r>
              <a:rPr lang="en-US" sz="2000" b="1" dirty="0">
                <a:solidFill>
                  <a:srgbClr val="C00000"/>
                </a:solidFill>
                <a:latin typeface="Alexandria"/>
              </a:rPr>
              <a:t>Relevant:</a:t>
            </a:r>
            <a:r>
              <a:rPr lang="en-US" sz="2000" dirty="0">
                <a:solidFill>
                  <a:srgbClr val="C00000"/>
                </a:solidFill>
                <a:latin typeface="Alexandria"/>
              </a:rPr>
              <a:t> </a:t>
            </a:r>
            <a:r>
              <a:rPr lang="en-US" sz="2000" dirty="0" smtClean="0">
                <a:latin typeface="Alexandria"/>
              </a:rPr>
              <a:t>because </a:t>
            </a:r>
            <a:r>
              <a:rPr lang="en-US" sz="2000" dirty="0">
                <a:latin typeface="Alexandria"/>
              </a:rPr>
              <a:t>it aligns with the overall business objective of increasing website visitors and generating leads.</a:t>
            </a:r>
          </a:p>
          <a:p>
            <a:pPr marL="228600" marR="0" lvl="0" indent="-228600" algn="l" defTabSz="914400" rtl="0" eaLnBrk="1" fontAlgn="auto" latinLnBrk="0" hangingPunct="1">
              <a:lnSpc>
                <a:spcPct val="150000"/>
              </a:lnSpc>
              <a:spcBef>
                <a:spcPct val="5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B0F0"/>
              </a:solidFill>
              <a:effectLst/>
              <a:uLnTx/>
              <a:uFillTx/>
              <a:latin typeface="Alexandria"/>
            </a:endParaRPr>
          </a:p>
        </p:txBody>
      </p:sp>
    </p:spTree>
    <p:extLst>
      <p:ext uri="{BB962C8B-B14F-4D97-AF65-F5344CB8AC3E}">
        <p14:creationId xmlns:p14="http://schemas.microsoft.com/office/powerpoint/2010/main" val="1889104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93891" cy="830997"/>
          </a:xfrm>
          <a:prstGeom prst="rect">
            <a:avLst/>
          </a:prstGeom>
          <a:noFill/>
        </p:spPr>
        <p:txBody>
          <a:bodyPr wrap="square" rtlCol="0">
            <a:spAutoFit/>
          </a:bodyPr>
          <a:lstStyle/>
          <a:p>
            <a:pPr algn="ctr"/>
            <a:r>
              <a:rPr lang="en-US" sz="2400" b="1" dirty="0" smtClean="0">
                <a:latin typeface="Alexandria"/>
              </a:rPr>
              <a:t> </a:t>
            </a:r>
            <a:r>
              <a:rPr lang="en-US" sz="2400" b="1" dirty="0">
                <a:latin typeface="Alexandria"/>
              </a:rPr>
              <a:t>Competencies and Talent Management</a:t>
            </a:r>
          </a:p>
          <a:p>
            <a:endParaRPr lang="en-US" sz="2400" b="1" dirty="0">
              <a:solidFill>
                <a:srgbClr val="00B0F0"/>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10541000" cy="3785652"/>
          </a:xfrm>
          <a:prstGeom prst="rect">
            <a:avLst/>
          </a:prstGeom>
          <a:noFill/>
        </p:spPr>
        <p:txBody>
          <a:bodyPr wrap="square" rtlCol="0">
            <a:spAutoFit/>
          </a:bodyPr>
          <a:lstStyle/>
          <a:p>
            <a:pPr>
              <a:lnSpc>
                <a:spcPct val="150000"/>
              </a:lnSpc>
            </a:pPr>
            <a:r>
              <a:rPr lang="en-US" sz="2000" dirty="0">
                <a:latin typeface="Alexandria"/>
              </a:rPr>
              <a:t>Beyond goals and standards, assessing employees based on their competencies (skills, knowledge, abilities) and how they apply those skills (behaviors) offers a comprehensive performance evaluation</a:t>
            </a:r>
            <a:r>
              <a:rPr lang="en-US" sz="2000" dirty="0" smtClean="0">
                <a:latin typeface="Alexandria"/>
              </a:rPr>
              <a:t>.</a:t>
            </a:r>
          </a:p>
          <a:p>
            <a:pPr>
              <a:lnSpc>
                <a:spcPct val="150000"/>
              </a:lnSpc>
            </a:pPr>
            <a:r>
              <a:rPr lang="en-US" sz="2000" dirty="0" smtClean="0">
                <a:latin typeface="Alexandria"/>
              </a:rPr>
              <a:t> </a:t>
            </a:r>
            <a:r>
              <a:rPr lang="en-US" sz="2000" dirty="0">
                <a:latin typeface="Alexandria"/>
              </a:rPr>
              <a:t>By pinpointing essential competencies, organizations can identify and develop top talent aligned with strategic goals. </a:t>
            </a:r>
            <a:endParaRPr lang="en-US" sz="2000" dirty="0" smtClean="0">
              <a:latin typeface="Alexandria"/>
            </a:endParaRPr>
          </a:p>
          <a:p>
            <a:pPr>
              <a:lnSpc>
                <a:spcPct val="150000"/>
              </a:lnSpc>
            </a:pPr>
            <a:r>
              <a:rPr lang="en-US" sz="2000" b="1" dirty="0" smtClean="0">
                <a:latin typeface="Alexandria"/>
              </a:rPr>
              <a:t>Competency-based </a:t>
            </a:r>
            <a:r>
              <a:rPr lang="en-US" sz="2000" b="1" dirty="0">
                <a:latin typeface="Alexandria"/>
              </a:rPr>
              <a:t>approaches, </a:t>
            </a:r>
            <a:r>
              <a:rPr lang="en-US" sz="2000" dirty="0">
                <a:latin typeface="Alexandria"/>
              </a:rPr>
              <a:t>often using tools like skills matrices, help match employee capabilities to job requirements, uncover development needs, and inform talent management </a:t>
            </a:r>
            <a:r>
              <a:rPr lang="en-US" sz="2000" dirty="0" smtClean="0">
                <a:latin typeface="Alexandria"/>
              </a:rPr>
              <a:t>decisions.</a:t>
            </a:r>
            <a:endParaRPr kumimoji="0" lang="en-US" sz="2000" b="0" i="0" u="none" strike="noStrike" kern="1200" cap="none" spc="0" normalizeH="0" baseline="0" noProof="0" dirty="0">
              <a:ln>
                <a:noFill/>
              </a:ln>
              <a:solidFill>
                <a:srgbClr val="00B0F0"/>
              </a:solidFill>
              <a:effectLst/>
              <a:uLnTx/>
              <a:uFillTx/>
              <a:latin typeface="Alexandria"/>
            </a:endParaRPr>
          </a:p>
        </p:txBody>
      </p:sp>
    </p:spTree>
    <p:extLst>
      <p:ext uri="{BB962C8B-B14F-4D97-AF65-F5344CB8AC3E}">
        <p14:creationId xmlns:p14="http://schemas.microsoft.com/office/powerpoint/2010/main" val="2892327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2450" name="Rectangle 2">
            <a:extLst>
              <a:ext uri="{FF2B5EF4-FFF2-40B4-BE49-F238E27FC236}">
                <a16:creationId xmlns:a16="http://schemas.microsoft.com/office/drawing/2014/main" id="{CA9741C7-DC16-EBDA-B9B5-057F4F8C3403}"/>
              </a:ext>
            </a:extLst>
          </p:cNvPr>
          <p:cNvSpPr>
            <a:spLocks noGrp="1" noChangeArrowheads="1"/>
          </p:cNvSpPr>
          <p:nvPr>
            <p:ph type="title"/>
          </p:nvPr>
        </p:nvSpPr>
        <p:spPr>
          <a:xfrm>
            <a:off x="2460975" y="760858"/>
            <a:ext cx="7297879" cy="560387"/>
          </a:xfrm>
        </p:spPr>
        <p:txBody>
          <a:bodyPr>
            <a:normAutofit/>
          </a:bodyPr>
          <a:lstStyle/>
          <a:p>
            <a:pPr algn="ctr" eaLnBrk="1" hangingPunct="1">
              <a:defRPr/>
            </a:pPr>
            <a:r>
              <a:rPr lang="en-US" sz="2400" b="1" dirty="0">
                <a:solidFill>
                  <a:schemeClr val="tx1"/>
                </a:solidFill>
                <a:latin typeface="Alexandria"/>
                <a:cs typeface="Times New Roman" panose="02020603050405020304" pitchFamily="18" charset="0"/>
              </a:rPr>
              <a:t>Who Should Do the </a:t>
            </a:r>
            <a:r>
              <a:rPr lang="en-US" sz="2400" b="1" dirty="0" smtClean="0">
                <a:solidFill>
                  <a:schemeClr val="tx1"/>
                </a:solidFill>
                <a:latin typeface="Alexandria"/>
                <a:cs typeface="Times New Roman" panose="02020603050405020304" pitchFamily="18" charset="0"/>
              </a:rPr>
              <a:t>Appraisal?</a:t>
            </a:r>
            <a:endParaRPr lang="en-US" sz="2400" b="1" dirty="0">
              <a:solidFill>
                <a:schemeClr val="tx1"/>
              </a:solidFill>
              <a:latin typeface="Alexandria"/>
              <a:cs typeface="Times New Roman" panose="02020603050405020304" pitchFamily="18" charset="0"/>
            </a:endParaRPr>
          </a:p>
        </p:txBody>
      </p:sp>
      <p:grpSp>
        <p:nvGrpSpPr>
          <p:cNvPr id="2" name="Group 17">
            <a:extLst>
              <a:ext uri="{FF2B5EF4-FFF2-40B4-BE49-F238E27FC236}">
                <a16:creationId xmlns:a16="http://schemas.microsoft.com/office/drawing/2014/main" id="{88F12C02-DA44-5C4D-4438-2CCC6635E2B3}"/>
              </a:ext>
            </a:extLst>
          </p:cNvPr>
          <p:cNvGrpSpPr>
            <a:grpSpLocks/>
          </p:cNvGrpSpPr>
          <p:nvPr/>
        </p:nvGrpSpPr>
        <p:grpSpPr bwMode="auto">
          <a:xfrm>
            <a:off x="2255839" y="1692275"/>
            <a:ext cx="7680325" cy="3473450"/>
            <a:chOff x="576" y="1066"/>
            <a:chExt cx="4608" cy="2188"/>
          </a:xfrm>
        </p:grpSpPr>
        <p:sp>
          <p:nvSpPr>
            <p:cNvPr id="38918" name="AutoShape 18" descr="grayfill01">
              <a:extLst>
                <a:ext uri="{FF2B5EF4-FFF2-40B4-BE49-F238E27FC236}">
                  <a16:creationId xmlns:a16="http://schemas.microsoft.com/office/drawing/2014/main" id="{DEA6FFD0-67A9-606D-C44D-4BBB649F5C65}"/>
                </a:ext>
              </a:extLst>
            </p:cNvPr>
            <p:cNvSpPr>
              <a:spLocks noChangeArrowheads="1"/>
            </p:cNvSpPr>
            <p:nvPr/>
          </p:nvSpPr>
          <p:spPr bwMode="auto">
            <a:xfrm>
              <a:off x="3918" y="1066"/>
              <a:ext cx="1266" cy="578"/>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Self-rating</a:t>
              </a:r>
            </a:p>
          </p:txBody>
        </p:sp>
        <p:sp>
          <p:nvSpPr>
            <p:cNvPr id="38919" name="AutoShape 19" descr="greenfill01">
              <a:extLst>
                <a:ext uri="{FF2B5EF4-FFF2-40B4-BE49-F238E27FC236}">
                  <a16:creationId xmlns:a16="http://schemas.microsoft.com/office/drawing/2014/main" id="{ECB2412D-ABCC-D47D-3E62-05E8896F5E09}"/>
                </a:ext>
              </a:extLst>
            </p:cNvPr>
            <p:cNvSpPr>
              <a:spLocks noChangeArrowheads="1"/>
            </p:cNvSpPr>
            <p:nvPr/>
          </p:nvSpPr>
          <p:spPr bwMode="auto">
            <a:xfrm>
              <a:off x="3918" y="1859"/>
              <a:ext cx="1266" cy="576"/>
            </a:xfrm>
            <a:prstGeom prst="roundRect">
              <a:avLst>
                <a:gd name="adj" fmla="val 16667"/>
              </a:avLst>
            </a:prstGeom>
            <a:blipFill dpi="0" rotWithShape="1">
              <a:blip r:embed="rId4"/>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Subordinates</a:t>
              </a:r>
            </a:p>
          </p:txBody>
        </p:sp>
        <p:sp>
          <p:nvSpPr>
            <p:cNvPr id="38920" name="AutoShape 20" descr="bluefill01">
              <a:extLst>
                <a:ext uri="{FF2B5EF4-FFF2-40B4-BE49-F238E27FC236}">
                  <a16:creationId xmlns:a16="http://schemas.microsoft.com/office/drawing/2014/main" id="{593495C1-148A-E7E3-CCEE-F5A68AF56FEB}"/>
                </a:ext>
              </a:extLst>
            </p:cNvPr>
            <p:cNvSpPr>
              <a:spLocks noChangeArrowheads="1"/>
            </p:cNvSpPr>
            <p:nvPr/>
          </p:nvSpPr>
          <p:spPr bwMode="auto">
            <a:xfrm>
              <a:off x="3918" y="2667"/>
              <a:ext cx="1266" cy="578"/>
            </a:xfrm>
            <a:prstGeom prst="roundRect">
              <a:avLst>
                <a:gd name="adj" fmla="val 16667"/>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360-degree feedback</a:t>
              </a:r>
            </a:p>
          </p:txBody>
        </p:sp>
        <p:cxnSp>
          <p:nvCxnSpPr>
            <p:cNvPr id="38921" name="AutoShape 21">
              <a:extLst>
                <a:ext uri="{FF2B5EF4-FFF2-40B4-BE49-F238E27FC236}">
                  <a16:creationId xmlns:a16="http://schemas.microsoft.com/office/drawing/2014/main" id="{B69BF988-49AC-97AA-CBA8-82CF562D5039}"/>
                </a:ext>
              </a:extLst>
            </p:cNvPr>
            <p:cNvCxnSpPr>
              <a:cxnSpLocks noChangeShapeType="1"/>
              <a:stCxn id="38924" idx="7"/>
              <a:endCxn id="38918" idx="1"/>
            </p:cNvCxnSpPr>
            <p:nvPr/>
          </p:nvCxnSpPr>
          <p:spPr bwMode="auto">
            <a:xfrm rot="-5400000">
              <a:off x="3424" y="1379"/>
              <a:ext cx="518" cy="470"/>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2" name="AutoShape 22">
              <a:extLst>
                <a:ext uri="{FF2B5EF4-FFF2-40B4-BE49-F238E27FC236}">
                  <a16:creationId xmlns:a16="http://schemas.microsoft.com/office/drawing/2014/main" id="{F787EC49-2A01-70C6-8EF8-A5654A4D5DD3}"/>
                </a:ext>
              </a:extLst>
            </p:cNvPr>
            <p:cNvCxnSpPr>
              <a:cxnSpLocks noChangeShapeType="1"/>
              <a:stCxn id="38924" idx="6"/>
              <a:endCxn id="38919" idx="1"/>
            </p:cNvCxnSpPr>
            <p:nvPr/>
          </p:nvCxnSpPr>
          <p:spPr bwMode="auto">
            <a:xfrm flipV="1">
              <a:off x="3686" y="2147"/>
              <a:ext cx="232"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8923" name="AutoShape 23">
              <a:extLst>
                <a:ext uri="{FF2B5EF4-FFF2-40B4-BE49-F238E27FC236}">
                  <a16:creationId xmlns:a16="http://schemas.microsoft.com/office/drawing/2014/main" id="{7AF163CD-3B74-B504-2D53-84B83B3DA332}"/>
                </a:ext>
              </a:extLst>
            </p:cNvPr>
            <p:cNvCxnSpPr>
              <a:cxnSpLocks noChangeShapeType="1"/>
              <a:stCxn id="38924" idx="5"/>
              <a:endCxn id="38920" idx="1"/>
            </p:cNvCxnSpPr>
            <p:nvPr/>
          </p:nvCxnSpPr>
          <p:spPr bwMode="auto">
            <a:xfrm rot="16200000" flipH="1">
              <a:off x="3416" y="2454"/>
              <a:ext cx="534" cy="470"/>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8924" name="Oval 24">
              <a:extLst>
                <a:ext uri="{FF2B5EF4-FFF2-40B4-BE49-F238E27FC236}">
                  <a16:creationId xmlns:a16="http://schemas.microsoft.com/office/drawing/2014/main" id="{7FA9B2DE-76C7-800E-65E1-22D7D63014E4}"/>
                </a:ext>
              </a:extLst>
            </p:cNvPr>
            <p:cNvSpPr>
              <a:spLocks noChangeArrowheads="1"/>
            </p:cNvSpPr>
            <p:nvPr/>
          </p:nvSpPr>
          <p:spPr bwMode="auto">
            <a:xfrm>
              <a:off x="2059" y="1760"/>
              <a:ext cx="1627" cy="775"/>
            </a:xfrm>
            <a:prstGeom prst="ellipse">
              <a:avLst/>
            </a:prstGeom>
            <a:gradFill rotWithShape="1">
              <a:gsLst>
                <a:gs pos="0">
                  <a:srgbClr val="0099CC"/>
                </a:gs>
                <a:gs pos="100000">
                  <a:srgbClr val="006B8E"/>
                </a:gs>
              </a:gsLst>
              <a:lin ang="5400000" scaled="1"/>
            </a:gradFill>
            <a:ln w="38100" algn="ctr">
              <a:solidFill>
                <a:srgbClr val="336699"/>
              </a:solidFill>
              <a:round/>
              <a:headEnd/>
              <a:tailEnd/>
            </a:ln>
          </p:spPr>
          <p:txBody>
            <a:bodyPr lIns="0" r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2400" b="1">
                  <a:solidFill>
                    <a:schemeClr val="bg1"/>
                  </a:solidFill>
                </a:rPr>
                <a:t>Potential Appraisers</a:t>
              </a:r>
            </a:p>
          </p:txBody>
        </p:sp>
        <p:sp>
          <p:nvSpPr>
            <p:cNvPr id="38925" name="AutoShape 25" descr="redfill01">
              <a:extLst>
                <a:ext uri="{FF2B5EF4-FFF2-40B4-BE49-F238E27FC236}">
                  <a16:creationId xmlns:a16="http://schemas.microsoft.com/office/drawing/2014/main" id="{60A8EB0B-A8CA-4D7F-1EE0-9115B8AAF763}"/>
                </a:ext>
              </a:extLst>
            </p:cNvPr>
            <p:cNvSpPr>
              <a:spLocks noChangeArrowheads="1"/>
            </p:cNvSpPr>
            <p:nvPr/>
          </p:nvSpPr>
          <p:spPr bwMode="auto">
            <a:xfrm>
              <a:off x="576" y="1075"/>
              <a:ext cx="1267" cy="578"/>
            </a:xfrm>
            <a:prstGeom prst="roundRect">
              <a:avLst>
                <a:gd name="adj" fmla="val 16667"/>
              </a:avLst>
            </a:prstGeom>
            <a:blipFill dpi="0" rotWithShape="1">
              <a:blip r:embed="rId6"/>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Immediate supervisor</a:t>
              </a:r>
            </a:p>
          </p:txBody>
        </p:sp>
        <p:sp>
          <p:nvSpPr>
            <p:cNvPr id="38926" name="AutoShape 26" descr="brownfill01">
              <a:extLst>
                <a:ext uri="{FF2B5EF4-FFF2-40B4-BE49-F238E27FC236}">
                  <a16:creationId xmlns:a16="http://schemas.microsoft.com/office/drawing/2014/main" id="{442F19B2-38D5-B832-922E-251C6EBEE604}"/>
                </a:ext>
              </a:extLst>
            </p:cNvPr>
            <p:cNvSpPr>
              <a:spLocks noChangeArrowheads="1"/>
            </p:cNvSpPr>
            <p:nvPr/>
          </p:nvSpPr>
          <p:spPr bwMode="auto">
            <a:xfrm>
              <a:off x="576" y="1859"/>
              <a:ext cx="1267" cy="576"/>
            </a:xfrm>
            <a:prstGeom prst="roundRect">
              <a:avLst>
                <a:gd name="adj" fmla="val 16667"/>
              </a:avLst>
            </a:prstGeom>
            <a:blipFill dpi="0" rotWithShape="1">
              <a:blip r:embed="rId7"/>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Peers</a:t>
              </a:r>
            </a:p>
          </p:txBody>
        </p:sp>
        <p:sp>
          <p:nvSpPr>
            <p:cNvPr id="38927" name="AutoShape 27" descr="purplefill01">
              <a:extLst>
                <a:ext uri="{FF2B5EF4-FFF2-40B4-BE49-F238E27FC236}">
                  <a16:creationId xmlns:a16="http://schemas.microsoft.com/office/drawing/2014/main" id="{FD712629-A18A-AAC5-72D3-A1183894F427}"/>
                </a:ext>
              </a:extLst>
            </p:cNvPr>
            <p:cNvSpPr>
              <a:spLocks noChangeArrowheads="1"/>
            </p:cNvSpPr>
            <p:nvPr/>
          </p:nvSpPr>
          <p:spPr bwMode="auto">
            <a:xfrm>
              <a:off x="576" y="2676"/>
              <a:ext cx="1267" cy="578"/>
            </a:xfrm>
            <a:prstGeom prst="roundRect">
              <a:avLst>
                <a:gd name="adj" fmla="val 16667"/>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Rating </a:t>
              </a:r>
              <a:br>
                <a:rPr lang="en-US" altLang="en-US" sz="1800">
                  <a:latin typeface="Franklin Gothic Medium" panose="020B0603020102020204" pitchFamily="34" charset="0"/>
                </a:rPr>
              </a:br>
              <a:r>
                <a:rPr lang="en-US" altLang="en-US" sz="1800">
                  <a:latin typeface="Franklin Gothic Medium" panose="020B0603020102020204" pitchFamily="34" charset="0"/>
                </a:rPr>
                <a:t>committee</a:t>
              </a:r>
            </a:p>
          </p:txBody>
        </p:sp>
        <p:cxnSp>
          <p:nvCxnSpPr>
            <p:cNvPr id="38928" name="AutoShape 28">
              <a:extLst>
                <a:ext uri="{FF2B5EF4-FFF2-40B4-BE49-F238E27FC236}">
                  <a16:creationId xmlns:a16="http://schemas.microsoft.com/office/drawing/2014/main" id="{EED26391-0666-E6AA-2DE5-5C0AF33A1955}"/>
                </a:ext>
              </a:extLst>
            </p:cNvPr>
            <p:cNvCxnSpPr>
              <a:cxnSpLocks noChangeShapeType="1"/>
              <a:stCxn id="38924" idx="1"/>
              <a:endCxn id="38925" idx="3"/>
            </p:cNvCxnSpPr>
            <p:nvPr/>
          </p:nvCxnSpPr>
          <p:spPr bwMode="auto">
            <a:xfrm rot="5400000" flipH="1">
              <a:off x="1815" y="1392"/>
              <a:ext cx="509" cy="454"/>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9" name="AutoShape 29">
              <a:extLst>
                <a:ext uri="{FF2B5EF4-FFF2-40B4-BE49-F238E27FC236}">
                  <a16:creationId xmlns:a16="http://schemas.microsoft.com/office/drawing/2014/main" id="{25B75DBD-B506-6701-F94E-BBF2D7A5C336}"/>
                </a:ext>
              </a:extLst>
            </p:cNvPr>
            <p:cNvCxnSpPr>
              <a:cxnSpLocks noChangeShapeType="1"/>
              <a:stCxn id="38924" idx="2"/>
              <a:endCxn id="38926" idx="3"/>
            </p:cNvCxnSpPr>
            <p:nvPr/>
          </p:nvCxnSpPr>
          <p:spPr bwMode="auto">
            <a:xfrm flipH="1" flipV="1">
              <a:off x="1843" y="2147"/>
              <a:ext cx="216"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8930" name="AutoShape 30">
              <a:extLst>
                <a:ext uri="{FF2B5EF4-FFF2-40B4-BE49-F238E27FC236}">
                  <a16:creationId xmlns:a16="http://schemas.microsoft.com/office/drawing/2014/main" id="{215A116A-E9BF-6CA9-F249-9BEC9C3046A2}"/>
                </a:ext>
              </a:extLst>
            </p:cNvPr>
            <p:cNvCxnSpPr>
              <a:cxnSpLocks noChangeShapeType="1"/>
              <a:stCxn id="38924" idx="3"/>
              <a:endCxn id="38927" idx="3"/>
            </p:cNvCxnSpPr>
            <p:nvPr/>
          </p:nvCxnSpPr>
          <p:spPr bwMode="auto">
            <a:xfrm rot="5400000">
              <a:off x="1798" y="2467"/>
              <a:ext cx="543" cy="454"/>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C0AD1162-D972-3F8F-5669-61119369B2D4}"/>
              </a:ext>
            </a:extLst>
          </p:cNvPr>
          <p:cNvSpPr/>
          <p:nvPr/>
        </p:nvSpPr>
        <p:spPr>
          <a:xfrm>
            <a:off x="784648" y="6200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5602BEE9-46E1-8B1F-55B3-7E9D728A7D25}"/>
              </a:ext>
            </a:extLst>
          </p:cNvPr>
          <p:cNvSpPr txBox="1"/>
          <p:nvPr/>
        </p:nvSpPr>
        <p:spPr>
          <a:xfrm>
            <a:off x="995489" y="660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1B81D32-55E8-4EBA-07F0-E1B8293E66D0}"/>
              </a:ext>
            </a:extLst>
          </p:cNvPr>
          <p:cNvSpPr txBox="1"/>
          <p:nvPr/>
        </p:nvSpPr>
        <p:spPr>
          <a:xfrm>
            <a:off x="1056519" y="9164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43247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93891" cy="461665"/>
          </a:xfrm>
          <a:prstGeom prst="rect">
            <a:avLst/>
          </a:prstGeom>
          <a:noFill/>
        </p:spPr>
        <p:txBody>
          <a:bodyPr wrap="square" rtlCol="0">
            <a:spAutoFit/>
          </a:bodyPr>
          <a:lstStyle/>
          <a:p>
            <a:pPr algn="ctr"/>
            <a:r>
              <a:rPr lang="en-US" sz="2400" b="1" dirty="0" smtClean="0">
                <a:latin typeface="Alexandria"/>
              </a:rPr>
              <a:t> </a:t>
            </a:r>
            <a:r>
              <a:rPr lang="en-US" sz="2400" b="1" dirty="0">
                <a:latin typeface="Alexandria"/>
                <a:cs typeface="Times New Roman" panose="02020603050405020304" pitchFamily="18" charset="0"/>
              </a:rPr>
              <a:t>Who Should Do the Appraisal?</a:t>
            </a:r>
            <a:endParaRPr lang="en-US" sz="2400" b="1" dirty="0">
              <a:solidFill>
                <a:srgbClr val="00B0F0"/>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10541000" cy="3785652"/>
          </a:xfrm>
          <a:prstGeom prst="rect">
            <a:avLst/>
          </a:prstGeom>
          <a:noFill/>
        </p:spPr>
        <p:txBody>
          <a:bodyPr wrap="square" rtlCol="0">
            <a:spAutoFit/>
          </a:bodyPr>
          <a:lstStyle/>
          <a:p>
            <a:pPr lvl="0"/>
            <a:r>
              <a:rPr lang="en-US" sz="2000" b="1" dirty="0">
                <a:solidFill>
                  <a:srgbClr val="C00000"/>
                </a:solidFill>
                <a:latin typeface="Alexandria"/>
              </a:rPr>
              <a:t>Peer appraisals:</a:t>
            </a:r>
            <a:r>
              <a:rPr lang="en-US" sz="2000" dirty="0">
                <a:solidFill>
                  <a:srgbClr val="C00000"/>
                </a:solidFill>
                <a:latin typeface="Alexandria"/>
              </a:rPr>
              <a:t> </a:t>
            </a:r>
            <a:r>
              <a:rPr lang="en-US" sz="2000" dirty="0">
                <a:latin typeface="Alexandria"/>
              </a:rPr>
              <a:t>Involving coworkers in the evaluation process can provide valuable insights into an employee's interpersonal skills, teamwork, and overall contribution to the team</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Rating committees: </a:t>
            </a:r>
            <a:r>
              <a:rPr lang="en-US" sz="2000" dirty="0">
                <a:latin typeface="Alexandria"/>
              </a:rPr>
              <a:t>A panel of supervisors can offer a more comprehensive view of an employee's performance, reducing the impact of individual biases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Self-appraisals</a:t>
            </a:r>
            <a:r>
              <a:rPr lang="en-US" sz="2000" b="1" dirty="0">
                <a:latin typeface="Alexandria"/>
              </a:rPr>
              <a:t>:</a:t>
            </a:r>
            <a:r>
              <a:rPr lang="en-US" sz="2000" dirty="0">
                <a:latin typeface="Alexandria"/>
              </a:rPr>
              <a:t> While employees tend to rate themselves higher, self-appraisals can provide valuable insights into their perceptions of their performance and career goals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Subordinate feedback: </a:t>
            </a:r>
            <a:r>
              <a:rPr lang="en-US" sz="2000" dirty="0">
                <a:latin typeface="Alexandria"/>
              </a:rPr>
              <a:t>Upward feedback can offer valuable information about a manager's leadership style and effectiveness.</a:t>
            </a:r>
          </a:p>
        </p:txBody>
      </p:sp>
    </p:spTree>
    <p:extLst>
      <p:ext uri="{BB962C8B-B14F-4D97-AF65-F5344CB8AC3E}">
        <p14:creationId xmlns:p14="http://schemas.microsoft.com/office/powerpoint/2010/main" val="1391224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3419" y="1694188"/>
            <a:ext cx="10740442" cy="4401205"/>
          </a:xfrm>
          <a:prstGeom prst="rect">
            <a:avLst/>
          </a:prstGeom>
          <a:noFill/>
        </p:spPr>
        <p:txBody>
          <a:bodyPr wrap="square" rtlCol="0">
            <a:spAutoFit/>
          </a:bodyPr>
          <a:lstStyle/>
          <a:p>
            <a:r>
              <a:rPr lang="en-US" sz="2000" b="1" dirty="0" smtClean="0">
                <a:latin typeface="Alexandria"/>
              </a:rPr>
              <a:t>New </a:t>
            </a:r>
            <a:r>
              <a:rPr lang="en-US" sz="2000" b="1" dirty="0">
                <a:latin typeface="Alexandria"/>
              </a:rPr>
              <a:t>approach incorporates feedback from various sources</a:t>
            </a:r>
            <a:r>
              <a:rPr lang="en-US" sz="2000" b="1" dirty="0" smtClean="0">
                <a:latin typeface="Alexandria"/>
              </a:rPr>
              <a:t>:</a:t>
            </a:r>
          </a:p>
          <a:p>
            <a:endParaRPr lang="en-US" sz="2000" dirty="0" smtClean="0">
              <a:latin typeface="Alexandria"/>
            </a:endParaRPr>
          </a:p>
          <a:p>
            <a:r>
              <a:rPr lang="en-US" sz="2000" b="1" dirty="0" smtClean="0">
                <a:solidFill>
                  <a:srgbClr val="C00000"/>
                </a:solidFill>
                <a:latin typeface="Alexandria"/>
              </a:rPr>
              <a:t>Subordinates</a:t>
            </a:r>
            <a:r>
              <a:rPr lang="en-US" sz="2000" b="1" dirty="0">
                <a:latin typeface="Alexandria"/>
              </a:rPr>
              <a:t>:</a:t>
            </a:r>
            <a:r>
              <a:rPr lang="en-US" sz="2000" dirty="0">
                <a:latin typeface="Alexandria"/>
              </a:rPr>
              <a:t> They offer insights into a manager's leadership style and interpersonal skills, helping the organization identify high-potential employees and address leadership development needs. However, this feedback can be influenced by internal politics or personal conflicts</a:t>
            </a:r>
            <a:r>
              <a:rPr lang="en-US" sz="2000" dirty="0" smtClean="0">
                <a:latin typeface="Alexandria"/>
              </a:rPr>
              <a:t>.</a:t>
            </a:r>
          </a:p>
          <a:p>
            <a:r>
              <a:rPr lang="en-US" sz="2000" b="1" dirty="0" smtClean="0">
                <a:solidFill>
                  <a:srgbClr val="C00000"/>
                </a:solidFill>
                <a:latin typeface="Alexandria"/>
              </a:rPr>
              <a:t>Customers</a:t>
            </a:r>
            <a:r>
              <a:rPr lang="en-US" sz="2000" b="1" dirty="0">
                <a:solidFill>
                  <a:srgbClr val="C00000"/>
                </a:solidFill>
                <a:latin typeface="Alexandria"/>
              </a:rPr>
              <a:t>:</a:t>
            </a:r>
            <a:r>
              <a:rPr lang="en-US" sz="2000" dirty="0">
                <a:solidFill>
                  <a:srgbClr val="C00000"/>
                </a:solidFill>
                <a:latin typeface="Alexandria"/>
              </a:rPr>
              <a:t> </a:t>
            </a:r>
            <a:r>
              <a:rPr lang="en-US" sz="2000" dirty="0">
                <a:latin typeface="Alexandria"/>
              </a:rPr>
              <a:t>Their unbiased perspective is crucial, especially in service-oriented companies. Their feedback directly impacts the organization's bottom line and identifies areas for employee development and reward</a:t>
            </a:r>
            <a:r>
              <a:rPr lang="en-US" sz="2000" dirty="0" smtClean="0">
                <a:latin typeface="Alexandria"/>
              </a:rPr>
              <a:t>.</a:t>
            </a:r>
          </a:p>
          <a:p>
            <a:r>
              <a:rPr lang="en-US" sz="2000" b="1" dirty="0" smtClean="0">
                <a:solidFill>
                  <a:srgbClr val="C00000"/>
                </a:solidFill>
                <a:latin typeface="Alexandria"/>
              </a:rPr>
              <a:t>Self-Evaluation</a:t>
            </a:r>
            <a:r>
              <a:rPr lang="en-US" sz="2000" b="1" dirty="0">
                <a:solidFill>
                  <a:srgbClr val="C00000"/>
                </a:solidFill>
                <a:latin typeface="Alexandria"/>
              </a:rPr>
              <a:t>:</a:t>
            </a:r>
            <a:r>
              <a:rPr lang="en-US" sz="2000" dirty="0">
                <a:solidFill>
                  <a:srgbClr val="C00000"/>
                </a:solidFill>
                <a:latin typeface="Alexandria"/>
              </a:rPr>
              <a:t> </a:t>
            </a:r>
            <a:r>
              <a:rPr lang="en-US" sz="2000" dirty="0" smtClean="0">
                <a:latin typeface="Alexandria"/>
              </a:rPr>
              <a:t>allows </a:t>
            </a:r>
            <a:r>
              <a:rPr lang="en-US" sz="2000" dirty="0">
                <a:latin typeface="Alexandria"/>
              </a:rPr>
              <a:t>employees to participate in their development process and provide a more holistic view of their performance. They can offer specific examples and insights that supervisors might miss</a:t>
            </a:r>
            <a:r>
              <a:rPr lang="en-US" sz="2000" dirty="0" smtClean="0">
                <a:latin typeface="Alexandria"/>
              </a:rPr>
              <a:t>. These </a:t>
            </a:r>
            <a:r>
              <a:rPr lang="en-US" sz="2000" dirty="0">
                <a:latin typeface="Alexandria"/>
              </a:rPr>
              <a:t>combined perspectives are called </a:t>
            </a:r>
            <a:r>
              <a:rPr lang="en-US" sz="2000" b="1" i="1" dirty="0">
                <a:solidFill>
                  <a:schemeClr val="accent1"/>
                </a:solidFill>
                <a:latin typeface="Alexandria"/>
              </a:rPr>
              <a:t>360-degree feedback systems</a:t>
            </a:r>
            <a:r>
              <a:rPr lang="en-US" sz="2000" i="1" dirty="0">
                <a:solidFill>
                  <a:schemeClr val="accent1"/>
                </a:solidFill>
                <a:latin typeface="Alexandria"/>
              </a:rPr>
              <a:t>.</a:t>
            </a:r>
          </a:p>
          <a:p>
            <a:pPr lvl="0"/>
            <a:endParaRPr lang="en-US" sz="2000" dirty="0">
              <a:latin typeface="Alexandria"/>
            </a:endParaRPr>
          </a:p>
        </p:txBody>
      </p:sp>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smtClean="0">
                <a:latin typeface="Alexandria"/>
              </a:rPr>
              <a:t>New approach to Performance Evaluation-</a:t>
            </a:r>
            <a:r>
              <a:rPr lang="ar-EG" sz="2400" b="1" dirty="0" smtClean="0">
                <a:latin typeface="Alexandria"/>
              </a:rPr>
              <a:t> 360 </a:t>
            </a:r>
            <a:r>
              <a:rPr lang="en-US" sz="2400" b="1" dirty="0" smtClean="0">
                <a:latin typeface="Alexandria"/>
              </a:rPr>
              <a:t>degree</a:t>
            </a:r>
            <a:endParaRPr lang="en-US" sz="2400" b="1" dirty="0">
              <a:latin typeface="Alexandria"/>
            </a:endParaRPr>
          </a:p>
        </p:txBody>
      </p:sp>
    </p:spTree>
    <p:extLst>
      <p:ext uri="{BB962C8B-B14F-4D97-AF65-F5344CB8AC3E}">
        <p14:creationId xmlns:p14="http://schemas.microsoft.com/office/powerpoint/2010/main" val="3710580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smtClean="0">
                <a:latin typeface="Alexandria"/>
                <a:ea typeface="Cambria" panose="02040503050406030204" pitchFamily="18" charset="0"/>
              </a:rPr>
              <a:t>360 Evaluation</a:t>
            </a:r>
            <a:endParaRPr lang="en-US" sz="2400" b="1" dirty="0">
              <a:latin typeface="Alexandria"/>
              <a:ea typeface="Cambria" panose="020405030504060302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16885" y="1893430"/>
            <a:ext cx="6629399" cy="4154985"/>
          </a:xfrm>
          <a:prstGeom prst="rect">
            <a:avLst/>
          </a:prstGeom>
        </p:spPr>
      </p:pic>
    </p:spTree>
    <p:extLst>
      <p:ext uri="{BB962C8B-B14F-4D97-AF65-F5344CB8AC3E}">
        <p14:creationId xmlns:p14="http://schemas.microsoft.com/office/powerpoint/2010/main" val="3848084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4401205"/>
          </a:xfrm>
          <a:prstGeom prst="rect">
            <a:avLst/>
          </a:prstGeom>
          <a:noFill/>
        </p:spPr>
        <p:txBody>
          <a:bodyPr wrap="square" rtlCol="0">
            <a:spAutoFit/>
          </a:bodyPr>
          <a:lstStyle/>
          <a:p>
            <a:r>
              <a:rPr lang="en-US" sz="2000" b="1" dirty="0">
                <a:solidFill>
                  <a:srgbClr val="C00000"/>
                </a:solidFill>
                <a:latin typeface="Alexandria"/>
              </a:rPr>
              <a:t>Benefits:</a:t>
            </a:r>
          </a:p>
          <a:p>
            <a:pPr marL="342900" lvl="0" indent="-342900">
              <a:buFont typeface="Arial" panose="020B0604020202020204" pitchFamily="34" charset="0"/>
              <a:buChar char="•"/>
            </a:pPr>
            <a:r>
              <a:rPr lang="en-US" sz="2000" b="1" dirty="0" smtClean="0">
                <a:latin typeface="Alexandria"/>
              </a:rPr>
              <a:t>Multiple </a:t>
            </a:r>
            <a:r>
              <a:rPr lang="en-US" sz="2000" b="1" dirty="0">
                <a:latin typeface="Alexandria"/>
              </a:rPr>
              <a:t>Perspectives:</a:t>
            </a:r>
            <a:r>
              <a:rPr lang="en-US" sz="2000" dirty="0">
                <a:latin typeface="Alexandria"/>
              </a:rPr>
              <a:t> Provides a well-rounded view of an employee's performance.</a:t>
            </a:r>
          </a:p>
          <a:p>
            <a:pPr marL="342900" lvl="0" indent="-342900">
              <a:buFont typeface="Arial" panose="020B0604020202020204" pitchFamily="34" charset="0"/>
              <a:buChar char="•"/>
            </a:pPr>
            <a:r>
              <a:rPr lang="en-US" sz="2000" b="1" dirty="0">
                <a:latin typeface="Alexandria"/>
              </a:rPr>
              <a:t>Reduced Bias:</a:t>
            </a:r>
            <a:r>
              <a:rPr lang="en-US" sz="2000" dirty="0">
                <a:latin typeface="Alexandria"/>
              </a:rPr>
              <a:t> Balances individual viewpoints and reduces supervisor bias.</a:t>
            </a:r>
          </a:p>
          <a:p>
            <a:pPr marL="342900" indent="-342900">
              <a:buFont typeface="Arial" panose="020B0604020202020204" pitchFamily="34" charset="0"/>
              <a:buChar char="•"/>
            </a:pPr>
            <a:r>
              <a:rPr lang="en-US" sz="2000" b="1" dirty="0">
                <a:latin typeface="Alexandria"/>
              </a:rPr>
              <a:t>Employee Development:</a:t>
            </a:r>
            <a:r>
              <a:rPr lang="en-US" sz="2000" dirty="0">
                <a:latin typeface="Alexandria"/>
              </a:rPr>
              <a:t> Helps identify areas for improvement and </a:t>
            </a:r>
            <a:r>
              <a:rPr lang="en-US" sz="2000" dirty="0" smtClean="0">
                <a:latin typeface="Alexandria"/>
              </a:rPr>
              <a:t>growth</a:t>
            </a:r>
          </a:p>
          <a:p>
            <a:endParaRPr lang="en-US" sz="2000" dirty="0" smtClean="0">
              <a:latin typeface="Alexandria"/>
            </a:endParaRPr>
          </a:p>
          <a:p>
            <a:r>
              <a:rPr lang="en-US" sz="2000" b="1" dirty="0">
                <a:solidFill>
                  <a:srgbClr val="C00000"/>
                </a:solidFill>
                <a:latin typeface="Alexandria"/>
              </a:rPr>
              <a:t>Challenges:</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Time and Cost:</a:t>
            </a:r>
            <a:r>
              <a:rPr lang="en-US" sz="2000" dirty="0">
                <a:latin typeface="Alexandria"/>
              </a:rPr>
              <a:t> Collecting and analyzing data from multiple sources can be time-consuming and expensive.</a:t>
            </a:r>
          </a:p>
          <a:p>
            <a:pPr marL="342900" lvl="0" indent="-342900">
              <a:buFont typeface="Arial" panose="020B0604020202020204" pitchFamily="34" charset="0"/>
              <a:buChar char="•"/>
            </a:pPr>
            <a:r>
              <a:rPr lang="en-US" sz="2000" b="1" dirty="0">
                <a:latin typeface="Alexandria"/>
              </a:rPr>
              <a:t>Diminishing Returns:</a:t>
            </a:r>
            <a:r>
              <a:rPr lang="en-US" sz="2000" dirty="0">
                <a:latin typeface="Alexandria"/>
              </a:rPr>
              <a:t> Collecting excessive data can be overwhelming and provide little additional value.</a:t>
            </a:r>
          </a:p>
          <a:p>
            <a:pPr marL="342900" lvl="0" indent="-342900">
              <a:buFont typeface="Arial" panose="020B0604020202020204" pitchFamily="34" charset="0"/>
              <a:buChar char="•"/>
            </a:pPr>
            <a:r>
              <a:rPr lang="en-US" sz="2000" b="1" dirty="0">
                <a:latin typeface="Alexandria"/>
              </a:rPr>
              <a:t>Careful Implementation:</a:t>
            </a:r>
            <a:r>
              <a:rPr lang="en-US" sz="2000" dirty="0">
                <a:latin typeface="Alexandria"/>
              </a:rPr>
              <a:t> Requires clear planning and alignment with the organization's strategy to avoid confusion and conflict.</a:t>
            </a:r>
          </a:p>
          <a:p>
            <a:pPr marL="342900" indent="-342900">
              <a:buFont typeface="Arial" panose="020B0604020202020204" pitchFamily="34" charset="0"/>
              <a:buChar char="•"/>
            </a:pPr>
            <a:endParaRPr lang="en-US" sz="2000" dirty="0" smtClean="0">
              <a:latin typeface="Alexandria"/>
            </a:endParaRPr>
          </a:p>
          <a:p>
            <a:pPr marL="342900" indent="-342900">
              <a:buFont typeface="Arial" panose="020B0604020202020204" pitchFamily="34" charset="0"/>
              <a:buChar char="•"/>
            </a:pPr>
            <a:endParaRPr lang="en-US" sz="2000" dirty="0" smtClean="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smtClean="0">
                <a:latin typeface="Alexandria"/>
              </a:rPr>
              <a:t>360-degree </a:t>
            </a:r>
            <a:r>
              <a:rPr lang="en-US" sz="2400" b="1" dirty="0">
                <a:latin typeface="Alexandria"/>
              </a:rPr>
              <a:t>feedback systems </a:t>
            </a:r>
          </a:p>
        </p:txBody>
      </p:sp>
    </p:spTree>
    <p:extLst>
      <p:ext uri="{BB962C8B-B14F-4D97-AF65-F5344CB8AC3E}">
        <p14:creationId xmlns:p14="http://schemas.microsoft.com/office/powerpoint/2010/main" val="3336293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3778" name="Rectangle 2">
            <a:extLst>
              <a:ext uri="{FF2B5EF4-FFF2-40B4-BE49-F238E27FC236}">
                <a16:creationId xmlns:a16="http://schemas.microsoft.com/office/drawing/2014/main" id="{FD44A390-A636-1AAA-29D2-E5B17BEDF231}"/>
              </a:ext>
            </a:extLst>
          </p:cNvPr>
          <p:cNvSpPr>
            <a:spLocks noGrp="1" noChangeArrowheads="1"/>
          </p:cNvSpPr>
          <p:nvPr>
            <p:ph type="title"/>
          </p:nvPr>
        </p:nvSpPr>
        <p:spPr>
          <a:xfrm>
            <a:off x="2385550" y="866308"/>
            <a:ext cx="6905297" cy="576262"/>
          </a:xfrm>
        </p:spPr>
        <p:txBody>
          <a:bodyPr>
            <a:normAutofit/>
          </a:bodyPr>
          <a:lstStyle/>
          <a:p>
            <a:pPr algn="ctr" eaLnBrk="1" hangingPunct="1">
              <a:defRPr/>
            </a:pPr>
            <a:r>
              <a:rPr lang="en-US" sz="2400" dirty="0">
                <a:solidFill>
                  <a:schemeClr val="tx1"/>
                </a:solidFill>
                <a:latin typeface="Alexandria"/>
                <a:cs typeface="Times New Roman" panose="02020603050405020304" pitchFamily="18" charset="0"/>
              </a:rPr>
              <a:t>Performance Appraisal Methods</a:t>
            </a:r>
          </a:p>
        </p:txBody>
      </p:sp>
      <p:grpSp>
        <p:nvGrpSpPr>
          <p:cNvPr id="2" name="Group 3">
            <a:extLst>
              <a:ext uri="{FF2B5EF4-FFF2-40B4-BE49-F238E27FC236}">
                <a16:creationId xmlns:a16="http://schemas.microsoft.com/office/drawing/2014/main" id="{97F5574E-E86F-7E65-4012-6FB61773174B}"/>
              </a:ext>
            </a:extLst>
          </p:cNvPr>
          <p:cNvGrpSpPr>
            <a:grpSpLocks/>
          </p:cNvGrpSpPr>
          <p:nvPr/>
        </p:nvGrpSpPr>
        <p:grpSpPr bwMode="auto">
          <a:xfrm>
            <a:off x="2263775" y="2250441"/>
            <a:ext cx="782638" cy="1044575"/>
            <a:chOff x="576" y="1008"/>
            <a:chExt cx="403" cy="658"/>
          </a:xfrm>
        </p:grpSpPr>
        <p:sp>
          <p:nvSpPr>
            <p:cNvPr id="16428" name="Freeform 4">
              <a:extLst>
                <a:ext uri="{FF2B5EF4-FFF2-40B4-BE49-F238E27FC236}">
                  <a16:creationId xmlns:a16="http://schemas.microsoft.com/office/drawing/2014/main" id="{4A3134CF-CF6A-4395-58F3-A203E7AFBB85}"/>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9" name="Oval 5">
              <a:extLst>
                <a:ext uri="{FF2B5EF4-FFF2-40B4-BE49-F238E27FC236}">
                  <a16:creationId xmlns:a16="http://schemas.microsoft.com/office/drawing/2014/main" id="{870A4700-F975-9419-6DA2-7A604770F074}"/>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grpSp>
        <p:nvGrpSpPr>
          <p:cNvPr id="3" name="Group 6">
            <a:extLst>
              <a:ext uri="{FF2B5EF4-FFF2-40B4-BE49-F238E27FC236}">
                <a16:creationId xmlns:a16="http://schemas.microsoft.com/office/drawing/2014/main" id="{7A74CE84-ADEA-1F12-C9CD-BEA7C730C620}"/>
              </a:ext>
            </a:extLst>
          </p:cNvPr>
          <p:cNvGrpSpPr>
            <a:grpSpLocks/>
          </p:cNvGrpSpPr>
          <p:nvPr/>
        </p:nvGrpSpPr>
        <p:grpSpPr bwMode="auto">
          <a:xfrm>
            <a:off x="2263775" y="2942591"/>
            <a:ext cx="782638" cy="1044575"/>
            <a:chOff x="581" y="1757"/>
            <a:chExt cx="403" cy="658"/>
          </a:xfrm>
        </p:grpSpPr>
        <p:sp>
          <p:nvSpPr>
            <p:cNvPr id="16426" name="Freeform 7">
              <a:extLst>
                <a:ext uri="{FF2B5EF4-FFF2-40B4-BE49-F238E27FC236}">
                  <a16:creationId xmlns:a16="http://schemas.microsoft.com/office/drawing/2014/main" id="{9CAC18C3-1485-696F-4DFA-AF7C555BA7EC}"/>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7" name="Oval 8">
              <a:extLst>
                <a:ext uri="{FF2B5EF4-FFF2-40B4-BE49-F238E27FC236}">
                  <a16:creationId xmlns:a16="http://schemas.microsoft.com/office/drawing/2014/main" id="{BD3D5C2D-B5C6-E69B-076B-6417942F276B}"/>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9">
            <a:extLst>
              <a:ext uri="{FF2B5EF4-FFF2-40B4-BE49-F238E27FC236}">
                <a16:creationId xmlns:a16="http://schemas.microsoft.com/office/drawing/2014/main" id="{5F83D2E2-51C9-7045-F14E-0AFC6ABAF7C7}"/>
              </a:ext>
            </a:extLst>
          </p:cNvPr>
          <p:cNvGrpSpPr>
            <a:grpSpLocks/>
          </p:cNvGrpSpPr>
          <p:nvPr/>
        </p:nvGrpSpPr>
        <p:grpSpPr bwMode="auto">
          <a:xfrm>
            <a:off x="2263775" y="2891791"/>
            <a:ext cx="782638" cy="1725613"/>
            <a:chOff x="581" y="2045"/>
            <a:chExt cx="403" cy="1037"/>
          </a:xfrm>
        </p:grpSpPr>
        <p:sp>
          <p:nvSpPr>
            <p:cNvPr id="16424" name="Freeform 10">
              <a:extLst>
                <a:ext uri="{FF2B5EF4-FFF2-40B4-BE49-F238E27FC236}">
                  <a16:creationId xmlns:a16="http://schemas.microsoft.com/office/drawing/2014/main" id="{BB0B193E-68F6-CE4D-C8FF-2C7B1B6A0A2B}"/>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5" name="Oval 11">
              <a:extLst>
                <a:ext uri="{FF2B5EF4-FFF2-40B4-BE49-F238E27FC236}">
                  <a16:creationId xmlns:a16="http://schemas.microsoft.com/office/drawing/2014/main" id="{FADD0AFE-A42C-E98C-BE10-E142435CECB1}"/>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 name="Group 12">
            <a:extLst>
              <a:ext uri="{FF2B5EF4-FFF2-40B4-BE49-F238E27FC236}">
                <a16:creationId xmlns:a16="http://schemas.microsoft.com/office/drawing/2014/main" id="{6F9A8519-FB1C-A36D-7825-67B03C25929C}"/>
              </a:ext>
            </a:extLst>
          </p:cNvPr>
          <p:cNvGrpSpPr>
            <a:grpSpLocks/>
          </p:cNvGrpSpPr>
          <p:nvPr/>
        </p:nvGrpSpPr>
        <p:grpSpPr bwMode="auto">
          <a:xfrm>
            <a:off x="2259014" y="3534728"/>
            <a:ext cx="782637" cy="1725612"/>
            <a:chOff x="581" y="2045"/>
            <a:chExt cx="403" cy="1037"/>
          </a:xfrm>
        </p:grpSpPr>
        <p:sp>
          <p:nvSpPr>
            <p:cNvPr id="16422" name="Freeform 13">
              <a:extLst>
                <a:ext uri="{FF2B5EF4-FFF2-40B4-BE49-F238E27FC236}">
                  <a16:creationId xmlns:a16="http://schemas.microsoft.com/office/drawing/2014/main" id="{B988D63D-5D00-DB99-E8F4-BF18A2B82CE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3" name="Oval 14">
              <a:extLst>
                <a:ext uri="{FF2B5EF4-FFF2-40B4-BE49-F238E27FC236}">
                  <a16:creationId xmlns:a16="http://schemas.microsoft.com/office/drawing/2014/main" id="{C3E0ABE4-5ACA-1524-68B6-BCFD79C60643}"/>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grpSp>
        <p:nvGrpSpPr>
          <p:cNvPr id="6" name="Group 15">
            <a:extLst>
              <a:ext uri="{FF2B5EF4-FFF2-40B4-BE49-F238E27FC236}">
                <a16:creationId xmlns:a16="http://schemas.microsoft.com/office/drawing/2014/main" id="{C004117D-020E-26B3-8C89-06C8F89139D3}"/>
              </a:ext>
            </a:extLst>
          </p:cNvPr>
          <p:cNvGrpSpPr>
            <a:grpSpLocks/>
          </p:cNvGrpSpPr>
          <p:nvPr/>
        </p:nvGrpSpPr>
        <p:grpSpPr bwMode="auto">
          <a:xfrm>
            <a:off x="2255839" y="4142741"/>
            <a:ext cx="782637" cy="1725613"/>
            <a:chOff x="581" y="2045"/>
            <a:chExt cx="403" cy="1037"/>
          </a:xfrm>
        </p:grpSpPr>
        <p:sp>
          <p:nvSpPr>
            <p:cNvPr id="16420" name="Freeform 16">
              <a:extLst>
                <a:ext uri="{FF2B5EF4-FFF2-40B4-BE49-F238E27FC236}">
                  <a16:creationId xmlns:a16="http://schemas.microsoft.com/office/drawing/2014/main" id="{15CB7024-19A1-16A9-3DF0-38294DC38CE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1" name="Oval 17">
              <a:extLst>
                <a:ext uri="{FF2B5EF4-FFF2-40B4-BE49-F238E27FC236}">
                  <a16:creationId xmlns:a16="http://schemas.microsoft.com/office/drawing/2014/main" id="{85EAA68D-FE13-385A-4341-277EB1A5B8AD}"/>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5</a:t>
              </a:r>
            </a:p>
          </p:txBody>
        </p:sp>
      </p:grpSp>
      <p:sp>
        <p:nvSpPr>
          <p:cNvPr id="2763794" name="Rectangle 18">
            <a:extLst>
              <a:ext uri="{FF2B5EF4-FFF2-40B4-BE49-F238E27FC236}">
                <a16:creationId xmlns:a16="http://schemas.microsoft.com/office/drawing/2014/main" id="{87289220-26FC-AC0E-2328-B90401A14531}"/>
              </a:ext>
            </a:extLst>
          </p:cNvPr>
          <p:cNvSpPr>
            <a:spLocks noChangeArrowheads="1"/>
          </p:cNvSpPr>
          <p:nvPr/>
        </p:nvSpPr>
        <p:spPr bwMode="blackWhite">
          <a:xfrm>
            <a:off x="2962275" y="3622041"/>
            <a:ext cx="2401888"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Alternation ranking</a:t>
            </a:r>
          </a:p>
        </p:txBody>
      </p:sp>
      <p:sp>
        <p:nvSpPr>
          <p:cNvPr id="2763795" name="Rectangle 19">
            <a:extLst>
              <a:ext uri="{FF2B5EF4-FFF2-40B4-BE49-F238E27FC236}">
                <a16:creationId xmlns:a16="http://schemas.microsoft.com/office/drawing/2014/main" id="{2B0D6FAE-9424-3A29-7AF5-4F4BB55C2083}"/>
              </a:ext>
            </a:extLst>
          </p:cNvPr>
          <p:cNvSpPr>
            <a:spLocks noChangeArrowheads="1"/>
          </p:cNvSpPr>
          <p:nvPr/>
        </p:nvSpPr>
        <p:spPr bwMode="blackWhite">
          <a:xfrm>
            <a:off x="2962275" y="2974341"/>
            <a:ext cx="2401888"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a:t>Graphic rating scale</a:t>
            </a:r>
          </a:p>
        </p:txBody>
      </p:sp>
      <p:sp>
        <p:nvSpPr>
          <p:cNvPr id="2763796" name="Rectangle 20">
            <a:extLst>
              <a:ext uri="{FF2B5EF4-FFF2-40B4-BE49-F238E27FC236}">
                <a16:creationId xmlns:a16="http://schemas.microsoft.com/office/drawing/2014/main" id="{6088D816-4BD4-87C9-50FE-5AF0C89C124D}"/>
              </a:ext>
            </a:extLst>
          </p:cNvPr>
          <p:cNvSpPr>
            <a:spLocks noChangeArrowheads="1"/>
          </p:cNvSpPr>
          <p:nvPr/>
        </p:nvSpPr>
        <p:spPr bwMode="blackWhite">
          <a:xfrm>
            <a:off x="2962275" y="4263390"/>
            <a:ext cx="2401888"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Paired comparison</a:t>
            </a:r>
          </a:p>
        </p:txBody>
      </p:sp>
      <p:sp>
        <p:nvSpPr>
          <p:cNvPr id="2763797" name="Rectangle 21">
            <a:extLst>
              <a:ext uri="{FF2B5EF4-FFF2-40B4-BE49-F238E27FC236}">
                <a16:creationId xmlns:a16="http://schemas.microsoft.com/office/drawing/2014/main" id="{84AEE43F-3BAB-D923-1CA4-CE7FE2AEDAFC}"/>
              </a:ext>
            </a:extLst>
          </p:cNvPr>
          <p:cNvSpPr>
            <a:spLocks noChangeArrowheads="1"/>
          </p:cNvSpPr>
          <p:nvPr/>
        </p:nvSpPr>
        <p:spPr bwMode="blackWhite">
          <a:xfrm>
            <a:off x="2957514" y="4903154"/>
            <a:ext cx="2401887"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Forced distribution</a:t>
            </a:r>
          </a:p>
        </p:txBody>
      </p:sp>
      <p:sp>
        <p:nvSpPr>
          <p:cNvPr id="2763798" name="Rectangle 22">
            <a:extLst>
              <a:ext uri="{FF2B5EF4-FFF2-40B4-BE49-F238E27FC236}">
                <a16:creationId xmlns:a16="http://schemas.microsoft.com/office/drawing/2014/main" id="{70C27BA4-A325-F7F0-BDEB-79E3645673C8}"/>
              </a:ext>
            </a:extLst>
          </p:cNvPr>
          <p:cNvSpPr>
            <a:spLocks noChangeArrowheads="1"/>
          </p:cNvSpPr>
          <p:nvPr/>
        </p:nvSpPr>
        <p:spPr bwMode="blackWhite">
          <a:xfrm>
            <a:off x="2954339" y="5517515"/>
            <a:ext cx="2401887"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Critical incident</a:t>
            </a:r>
          </a:p>
        </p:txBody>
      </p:sp>
      <p:grpSp>
        <p:nvGrpSpPr>
          <p:cNvPr id="7" name="Group 23">
            <a:extLst>
              <a:ext uri="{FF2B5EF4-FFF2-40B4-BE49-F238E27FC236}">
                <a16:creationId xmlns:a16="http://schemas.microsoft.com/office/drawing/2014/main" id="{CF884B13-AC71-6FF9-099B-C20D66BB5BFF}"/>
              </a:ext>
            </a:extLst>
          </p:cNvPr>
          <p:cNvGrpSpPr>
            <a:grpSpLocks/>
          </p:cNvGrpSpPr>
          <p:nvPr/>
        </p:nvGrpSpPr>
        <p:grpSpPr bwMode="auto">
          <a:xfrm>
            <a:off x="5738813" y="2250441"/>
            <a:ext cx="690562" cy="1044575"/>
            <a:chOff x="576" y="1008"/>
            <a:chExt cx="403" cy="658"/>
          </a:xfrm>
        </p:grpSpPr>
        <p:sp>
          <p:nvSpPr>
            <p:cNvPr id="16418" name="Freeform 24">
              <a:extLst>
                <a:ext uri="{FF2B5EF4-FFF2-40B4-BE49-F238E27FC236}">
                  <a16:creationId xmlns:a16="http://schemas.microsoft.com/office/drawing/2014/main" id="{8DA99FC8-9B31-DF46-BAB1-011316FAF51B}"/>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9" name="Oval 25">
              <a:extLst>
                <a:ext uri="{FF2B5EF4-FFF2-40B4-BE49-F238E27FC236}">
                  <a16:creationId xmlns:a16="http://schemas.microsoft.com/office/drawing/2014/main" id="{42379F1B-8C44-8696-1774-686015C54057}"/>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6</a:t>
              </a:r>
            </a:p>
          </p:txBody>
        </p:sp>
      </p:grpSp>
      <p:grpSp>
        <p:nvGrpSpPr>
          <p:cNvPr id="8" name="Group 26">
            <a:extLst>
              <a:ext uri="{FF2B5EF4-FFF2-40B4-BE49-F238E27FC236}">
                <a16:creationId xmlns:a16="http://schemas.microsoft.com/office/drawing/2014/main" id="{6B049462-B687-9324-8B01-5333D512FBBC}"/>
              </a:ext>
            </a:extLst>
          </p:cNvPr>
          <p:cNvGrpSpPr>
            <a:grpSpLocks/>
          </p:cNvGrpSpPr>
          <p:nvPr/>
        </p:nvGrpSpPr>
        <p:grpSpPr bwMode="auto">
          <a:xfrm>
            <a:off x="5738813" y="2942591"/>
            <a:ext cx="690562" cy="1044575"/>
            <a:chOff x="581" y="1757"/>
            <a:chExt cx="403" cy="658"/>
          </a:xfrm>
        </p:grpSpPr>
        <p:sp>
          <p:nvSpPr>
            <p:cNvPr id="16416" name="Freeform 27">
              <a:extLst>
                <a:ext uri="{FF2B5EF4-FFF2-40B4-BE49-F238E27FC236}">
                  <a16:creationId xmlns:a16="http://schemas.microsoft.com/office/drawing/2014/main" id="{C3CC91BE-4CAD-B82E-9F94-B31BC18E4DB6}"/>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7" name="Oval 28">
              <a:extLst>
                <a:ext uri="{FF2B5EF4-FFF2-40B4-BE49-F238E27FC236}">
                  <a16:creationId xmlns:a16="http://schemas.microsoft.com/office/drawing/2014/main" id="{B5EA44D9-79C6-B298-54CD-692F3EE905FE}"/>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7</a:t>
              </a:r>
            </a:p>
          </p:txBody>
        </p:sp>
      </p:grpSp>
      <p:grpSp>
        <p:nvGrpSpPr>
          <p:cNvPr id="9" name="Group 29">
            <a:extLst>
              <a:ext uri="{FF2B5EF4-FFF2-40B4-BE49-F238E27FC236}">
                <a16:creationId xmlns:a16="http://schemas.microsoft.com/office/drawing/2014/main" id="{DFCE5D6B-F175-DFFF-C6D6-66C03689E87F}"/>
              </a:ext>
            </a:extLst>
          </p:cNvPr>
          <p:cNvGrpSpPr>
            <a:grpSpLocks/>
          </p:cNvGrpSpPr>
          <p:nvPr/>
        </p:nvGrpSpPr>
        <p:grpSpPr bwMode="auto">
          <a:xfrm>
            <a:off x="5738813" y="2891791"/>
            <a:ext cx="690562" cy="1725613"/>
            <a:chOff x="581" y="2045"/>
            <a:chExt cx="403" cy="1037"/>
          </a:xfrm>
        </p:grpSpPr>
        <p:sp>
          <p:nvSpPr>
            <p:cNvPr id="16414" name="Freeform 30">
              <a:extLst>
                <a:ext uri="{FF2B5EF4-FFF2-40B4-BE49-F238E27FC236}">
                  <a16:creationId xmlns:a16="http://schemas.microsoft.com/office/drawing/2014/main" id="{3800A722-6291-FBCF-581B-85EF3EA734A4}"/>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5" name="Oval 31">
              <a:extLst>
                <a:ext uri="{FF2B5EF4-FFF2-40B4-BE49-F238E27FC236}">
                  <a16:creationId xmlns:a16="http://schemas.microsoft.com/office/drawing/2014/main" id="{921494CE-AEF8-8AF8-932F-90E7D7408455}"/>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8</a:t>
              </a:r>
            </a:p>
          </p:txBody>
        </p:sp>
      </p:grpSp>
      <p:grpSp>
        <p:nvGrpSpPr>
          <p:cNvPr id="10" name="Group 32">
            <a:extLst>
              <a:ext uri="{FF2B5EF4-FFF2-40B4-BE49-F238E27FC236}">
                <a16:creationId xmlns:a16="http://schemas.microsoft.com/office/drawing/2014/main" id="{40CC4098-C116-DF57-8B51-7C5F6306D9E3}"/>
              </a:ext>
            </a:extLst>
          </p:cNvPr>
          <p:cNvGrpSpPr>
            <a:grpSpLocks/>
          </p:cNvGrpSpPr>
          <p:nvPr/>
        </p:nvGrpSpPr>
        <p:grpSpPr bwMode="auto">
          <a:xfrm>
            <a:off x="5734051" y="3534728"/>
            <a:ext cx="690563" cy="1725612"/>
            <a:chOff x="581" y="2045"/>
            <a:chExt cx="403" cy="1037"/>
          </a:xfrm>
        </p:grpSpPr>
        <p:sp>
          <p:nvSpPr>
            <p:cNvPr id="16412" name="Freeform 33">
              <a:extLst>
                <a:ext uri="{FF2B5EF4-FFF2-40B4-BE49-F238E27FC236}">
                  <a16:creationId xmlns:a16="http://schemas.microsoft.com/office/drawing/2014/main" id="{97CB66A3-DCD9-2035-AC18-08546BE956A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3" name="Oval 34">
              <a:extLst>
                <a:ext uri="{FF2B5EF4-FFF2-40B4-BE49-F238E27FC236}">
                  <a16:creationId xmlns:a16="http://schemas.microsoft.com/office/drawing/2014/main" id="{6F770562-AC7B-DC53-4F6F-7C84F13CFBE2}"/>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9</a:t>
              </a:r>
            </a:p>
          </p:txBody>
        </p:sp>
      </p:grpSp>
      <p:grpSp>
        <p:nvGrpSpPr>
          <p:cNvPr id="11" name="Group 35">
            <a:extLst>
              <a:ext uri="{FF2B5EF4-FFF2-40B4-BE49-F238E27FC236}">
                <a16:creationId xmlns:a16="http://schemas.microsoft.com/office/drawing/2014/main" id="{0E715FD9-BE63-652D-65F5-D06A2EF2DAD9}"/>
              </a:ext>
            </a:extLst>
          </p:cNvPr>
          <p:cNvGrpSpPr>
            <a:grpSpLocks/>
          </p:cNvGrpSpPr>
          <p:nvPr/>
        </p:nvGrpSpPr>
        <p:grpSpPr bwMode="auto">
          <a:xfrm>
            <a:off x="5730876" y="4142741"/>
            <a:ext cx="690563" cy="1725613"/>
            <a:chOff x="581" y="2045"/>
            <a:chExt cx="403" cy="1037"/>
          </a:xfrm>
        </p:grpSpPr>
        <p:sp>
          <p:nvSpPr>
            <p:cNvPr id="16410" name="Freeform 36">
              <a:extLst>
                <a:ext uri="{FF2B5EF4-FFF2-40B4-BE49-F238E27FC236}">
                  <a16:creationId xmlns:a16="http://schemas.microsoft.com/office/drawing/2014/main" id="{D7AEE5AD-BCA6-8F43-DDD2-CF3FCD763477}"/>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1" name="Oval 37">
              <a:extLst>
                <a:ext uri="{FF2B5EF4-FFF2-40B4-BE49-F238E27FC236}">
                  <a16:creationId xmlns:a16="http://schemas.microsoft.com/office/drawing/2014/main" id="{284DB37D-A9B7-C5C3-3164-9D4AB00D5CE0}"/>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10</a:t>
              </a:r>
            </a:p>
          </p:txBody>
        </p:sp>
      </p:grpSp>
      <p:sp>
        <p:nvSpPr>
          <p:cNvPr id="2763814" name="Rectangle 38">
            <a:extLst>
              <a:ext uri="{FF2B5EF4-FFF2-40B4-BE49-F238E27FC236}">
                <a16:creationId xmlns:a16="http://schemas.microsoft.com/office/drawing/2014/main" id="{806BA357-65C6-C6A8-2311-88905F78C0DF}"/>
              </a:ext>
            </a:extLst>
          </p:cNvPr>
          <p:cNvSpPr>
            <a:spLocks noChangeArrowheads="1"/>
          </p:cNvSpPr>
          <p:nvPr/>
        </p:nvSpPr>
        <p:spPr bwMode="blackWhite">
          <a:xfrm>
            <a:off x="6370638" y="3622041"/>
            <a:ext cx="38036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Behaviorally anchored rating scales (BARS)</a:t>
            </a:r>
          </a:p>
        </p:txBody>
      </p:sp>
      <p:sp>
        <p:nvSpPr>
          <p:cNvPr id="2763815" name="Rectangle 39">
            <a:extLst>
              <a:ext uri="{FF2B5EF4-FFF2-40B4-BE49-F238E27FC236}">
                <a16:creationId xmlns:a16="http://schemas.microsoft.com/office/drawing/2014/main" id="{49D3F287-FF1B-18D6-EB94-7F95E81F44EC}"/>
              </a:ext>
            </a:extLst>
          </p:cNvPr>
          <p:cNvSpPr>
            <a:spLocks noChangeArrowheads="1"/>
          </p:cNvSpPr>
          <p:nvPr/>
        </p:nvSpPr>
        <p:spPr bwMode="blackWhite">
          <a:xfrm>
            <a:off x="6370639" y="2974341"/>
            <a:ext cx="3475037"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Narrative forms</a:t>
            </a:r>
          </a:p>
        </p:txBody>
      </p:sp>
      <p:sp>
        <p:nvSpPr>
          <p:cNvPr id="2763816" name="Rectangle 40">
            <a:extLst>
              <a:ext uri="{FF2B5EF4-FFF2-40B4-BE49-F238E27FC236}">
                <a16:creationId xmlns:a16="http://schemas.microsoft.com/office/drawing/2014/main" id="{561D00FA-6C72-96EB-2494-446E2A2541A7}"/>
              </a:ext>
            </a:extLst>
          </p:cNvPr>
          <p:cNvSpPr>
            <a:spLocks noChangeArrowheads="1"/>
          </p:cNvSpPr>
          <p:nvPr/>
        </p:nvSpPr>
        <p:spPr bwMode="blackWhite">
          <a:xfrm>
            <a:off x="6370639" y="4263390"/>
            <a:ext cx="4003675"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a:t>Management by objectives (MBO)</a:t>
            </a:r>
          </a:p>
        </p:txBody>
      </p:sp>
      <p:sp>
        <p:nvSpPr>
          <p:cNvPr id="2763817" name="Rectangle 41">
            <a:extLst>
              <a:ext uri="{FF2B5EF4-FFF2-40B4-BE49-F238E27FC236}">
                <a16:creationId xmlns:a16="http://schemas.microsoft.com/office/drawing/2014/main" id="{28AF0473-BA71-22E9-411E-9A4B454A4334}"/>
              </a:ext>
            </a:extLst>
          </p:cNvPr>
          <p:cNvSpPr>
            <a:spLocks noChangeArrowheads="1"/>
          </p:cNvSpPr>
          <p:nvPr/>
        </p:nvSpPr>
        <p:spPr bwMode="blackWhite">
          <a:xfrm>
            <a:off x="6365876" y="4899979"/>
            <a:ext cx="3902075"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a:t>Computerized and Web-based performance appraisal</a:t>
            </a:r>
          </a:p>
        </p:txBody>
      </p:sp>
      <p:sp>
        <p:nvSpPr>
          <p:cNvPr id="2763818" name="Rectangle 42">
            <a:extLst>
              <a:ext uri="{FF2B5EF4-FFF2-40B4-BE49-F238E27FC236}">
                <a16:creationId xmlns:a16="http://schemas.microsoft.com/office/drawing/2014/main" id="{D1FAB3D1-A798-FAFD-A565-0D073D3A61A5}"/>
              </a:ext>
            </a:extLst>
          </p:cNvPr>
          <p:cNvSpPr>
            <a:spLocks noChangeArrowheads="1"/>
          </p:cNvSpPr>
          <p:nvPr/>
        </p:nvSpPr>
        <p:spPr bwMode="blackWhite">
          <a:xfrm>
            <a:off x="6362700" y="5517515"/>
            <a:ext cx="3475038"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a:t>Merged methods</a:t>
            </a:r>
          </a:p>
        </p:txBody>
      </p:sp>
      <p:sp>
        <p:nvSpPr>
          <p:cNvPr id="2763819" name="AutoShape 43" descr="bluefill01">
            <a:extLst>
              <a:ext uri="{FF2B5EF4-FFF2-40B4-BE49-F238E27FC236}">
                <a16:creationId xmlns:a16="http://schemas.microsoft.com/office/drawing/2014/main" id="{240F1D65-8129-BADF-1E5E-44768723A627}"/>
              </a:ext>
            </a:extLst>
          </p:cNvPr>
          <p:cNvSpPr>
            <a:spLocks noChangeArrowheads="1"/>
          </p:cNvSpPr>
          <p:nvPr/>
        </p:nvSpPr>
        <p:spPr bwMode="auto">
          <a:xfrm>
            <a:off x="2073275" y="2103439"/>
            <a:ext cx="4205288"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Appraisal Methodologies</a:t>
            </a:r>
          </a:p>
        </p:txBody>
      </p:sp>
      <p:sp>
        <p:nvSpPr>
          <p:cNvPr id="13" name="Rectangle 12">
            <a:extLst>
              <a:ext uri="{FF2B5EF4-FFF2-40B4-BE49-F238E27FC236}">
                <a16:creationId xmlns:a16="http://schemas.microsoft.com/office/drawing/2014/main" id="{A0A14F07-F923-CD4B-24C0-422D804A5117}"/>
              </a:ext>
            </a:extLst>
          </p:cNvPr>
          <p:cNvSpPr/>
          <p:nvPr/>
        </p:nvSpPr>
        <p:spPr>
          <a:xfrm>
            <a:off x="579690" y="6673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66D9A5D2-0C31-E0E5-8AC5-45F438F9F9EF}"/>
              </a:ext>
            </a:extLst>
          </p:cNvPr>
          <p:cNvSpPr txBox="1"/>
          <p:nvPr/>
        </p:nvSpPr>
        <p:spPr>
          <a:xfrm>
            <a:off x="790531" y="70795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828A3B26-EA89-1C0C-C9D2-A7CF7E3FA814}"/>
              </a:ext>
            </a:extLst>
          </p:cNvPr>
          <p:cNvSpPr txBox="1"/>
          <p:nvPr/>
        </p:nvSpPr>
        <p:spPr>
          <a:xfrm>
            <a:off x="851561" y="96376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14650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63819"/>
                                        </p:tgtEl>
                                        <p:attrNameLst>
                                          <p:attrName>style.visibility</p:attrName>
                                        </p:attrNameLst>
                                      </p:cBhvr>
                                      <p:to>
                                        <p:strVal val="visible"/>
                                      </p:to>
                                    </p:set>
                                    <p:animEffect transition="in" filter="wipe(left)">
                                      <p:cBhvr>
                                        <p:cTn id="7" dur="500"/>
                                        <p:tgtEl>
                                          <p:spTgt spid="27638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763795"/>
                                        </p:tgtEl>
                                        <p:attrNameLst>
                                          <p:attrName>style.visibility</p:attrName>
                                        </p:attrNameLst>
                                      </p:cBhvr>
                                      <p:to>
                                        <p:strVal val="visible"/>
                                      </p:to>
                                    </p:set>
                                    <p:animEffect transition="in" filter="wipe(left)">
                                      <p:cBhvr>
                                        <p:cTn id="16" dur="500"/>
                                        <p:tgtEl>
                                          <p:spTgt spid="276379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763794"/>
                                        </p:tgtEl>
                                        <p:attrNameLst>
                                          <p:attrName>style.visibility</p:attrName>
                                        </p:attrNameLst>
                                      </p:cBhvr>
                                      <p:to>
                                        <p:strVal val="visible"/>
                                      </p:to>
                                    </p:set>
                                    <p:animEffect transition="in" filter="wipe(left)">
                                      <p:cBhvr>
                                        <p:cTn id="25" dur="1000"/>
                                        <p:tgtEl>
                                          <p:spTgt spid="2763794"/>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63796"/>
                                        </p:tgtEl>
                                        <p:attrNameLst>
                                          <p:attrName>style.visibility</p:attrName>
                                        </p:attrNameLst>
                                      </p:cBhvr>
                                      <p:to>
                                        <p:strVal val="visible"/>
                                      </p:to>
                                    </p:set>
                                    <p:animEffect transition="in" filter="wipe(left)">
                                      <p:cBhvr>
                                        <p:cTn id="34" dur="1000"/>
                                        <p:tgtEl>
                                          <p:spTgt spid="2763796"/>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strips(downRight)">
                                      <p:cBhvr>
                                        <p:cTn id="39" dur="1000"/>
                                        <p:tgtEl>
                                          <p:spTgt spid="5"/>
                                        </p:tgtEl>
                                      </p:cBhvr>
                                    </p:animEffect>
                                  </p:childTnLst>
                                </p:cTn>
                              </p:par>
                            </p:childTnLst>
                          </p:cTn>
                        </p:par>
                        <p:par>
                          <p:cTn id="40" fill="hold" nodeType="afterGroup">
                            <p:stCondLst>
                              <p:cond delay="1000"/>
                            </p:stCondLst>
                            <p:childTnLst>
                              <p:par>
                                <p:cTn id="41" presetID="22" presetClass="entr" presetSubtype="8" fill="hold" nodeType="afterEffect">
                                  <p:stCondLst>
                                    <p:cond delay="0"/>
                                  </p:stCondLst>
                                  <p:childTnLst>
                                    <p:set>
                                      <p:cBhvr>
                                        <p:cTn id="42" dur="1" fill="hold">
                                          <p:stCondLst>
                                            <p:cond delay="0"/>
                                          </p:stCondLst>
                                        </p:cTn>
                                        <p:tgtEl>
                                          <p:spTgt spid="2763797"/>
                                        </p:tgtEl>
                                        <p:attrNameLst>
                                          <p:attrName>style.visibility</p:attrName>
                                        </p:attrNameLst>
                                      </p:cBhvr>
                                      <p:to>
                                        <p:strVal val="visible"/>
                                      </p:to>
                                    </p:set>
                                    <p:animEffect transition="in" filter="wipe(left)">
                                      <p:cBhvr>
                                        <p:cTn id="43" dur="1000"/>
                                        <p:tgtEl>
                                          <p:spTgt spid="2763797"/>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8" presetClass="entr" presetSubtype="6" fill="hold"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strips(downRight)">
                                      <p:cBhvr>
                                        <p:cTn id="48" dur="1000"/>
                                        <p:tgtEl>
                                          <p:spTgt spid="6"/>
                                        </p:tgtEl>
                                      </p:cBhvr>
                                    </p:animEffect>
                                  </p:childTnLst>
                                </p:cTn>
                              </p:par>
                            </p:childTnLst>
                          </p:cTn>
                        </p:par>
                        <p:par>
                          <p:cTn id="49" fill="hold" nodeType="afterGroup">
                            <p:stCondLst>
                              <p:cond delay="1000"/>
                            </p:stCondLst>
                            <p:childTnLst>
                              <p:par>
                                <p:cTn id="50" presetID="22" presetClass="entr" presetSubtype="8" fill="hold" nodeType="afterEffect">
                                  <p:stCondLst>
                                    <p:cond delay="0"/>
                                  </p:stCondLst>
                                  <p:childTnLst>
                                    <p:set>
                                      <p:cBhvr>
                                        <p:cTn id="51" dur="1" fill="hold">
                                          <p:stCondLst>
                                            <p:cond delay="0"/>
                                          </p:stCondLst>
                                        </p:cTn>
                                        <p:tgtEl>
                                          <p:spTgt spid="2763798"/>
                                        </p:tgtEl>
                                        <p:attrNameLst>
                                          <p:attrName>style.visibility</p:attrName>
                                        </p:attrNameLst>
                                      </p:cBhvr>
                                      <p:to>
                                        <p:strVal val="visible"/>
                                      </p:to>
                                    </p:set>
                                    <p:animEffect transition="in" filter="wipe(left)">
                                      <p:cBhvr>
                                        <p:cTn id="52" dur="1000"/>
                                        <p:tgtEl>
                                          <p:spTgt spid="2763798"/>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8" presetClass="entr" presetSubtype="6" fill="hold" nodeType="click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strips(downRight)">
                                      <p:cBhvr>
                                        <p:cTn id="57" dur="1000"/>
                                        <p:tgtEl>
                                          <p:spTgt spid="7"/>
                                        </p:tgtEl>
                                      </p:cBhvr>
                                    </p:animEffect>
                                  </p:childTnLst>
                                </p:cTn>
                              </p:par>
                            </p:childTnLst>
                          </p:cTn>
                        </p:par>
                        <p:par>
                          <p:cTn id="58" fill="hold" nodeType="afterGroup">
                            <p:stCondLst>
                              <p:cond delay="1000"/>
                            </p:stCondLst>
                            <p:childTnLst>
                              <p:par>
                                <p:cTn id="59" presetID="22" presetClass="entr" presetSubtype="8" fill="hold" nodeType="afterEffect">
                                  <p:stCondLst>
                                    <p:cond delay="0"/>
                                  </p:stCondLst>
                                  <p:childTnLst>
                                    <p:set>
                                      <p:cBhvr>
                                        <p:cTn id="60" dur="1" fill="hold">
                                          <p:stCondLst>
                                            <p:cond delay="0"/>
                                          </p:stCondLst>
                                        </p:cTn>
                                        <p:tgtEl>
                                          <p:spTgt spid="2763815"/>
                                        </p:tgtEl>
                                        <p:attrNameLst>
                                          <p:attrName>style.visibility</p:attrName>
                                        </p:attrNameLst>
                                      </p:cBhvr>
                                      <p:to>
                                        <p:strVal val="visible"/>
                                      </p:to>
                                    </p:set>
                                    <p:animEffect transition="in" filter="wipe(left)">
                                      <p:cBhvr>
                                        <p:cTn id="61" dur="500"/>
                                        <p:tgtEl>
                                          <p:spTgt spid="2763815"/>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8" presetClass="entr" presetSubtype="6" fill="hold" nodeType="click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strips(downRight)">
                                      <p:cBhvr>
                                        <p:cTn id="66" dur="1000"/>
                                        <p:tgtEl>
                                          <p:spTgt spid="8"/>
                                        </p:tgtEl>
                                      </p:cBhvr>
                                    </p:animEffect>
                                  </p:childTnLst>
                                </p:cTn>
                              </p:par>
                            </p:childTnLst>
                          </p:cTn>
                        </p:par>
                        <p:par>
                          <p:cTn id="67" fill="hold" nodeType="afterGroup">
                            <p:stCondLst>
                              <p:cond delay="1000"/>
                            </p:stCondLst>
                            <p:childTnLst>
                              <p:par>
                                <p:cTn id="68" presetID="22" presetClass="entr" presetSubtype="8" fill="hold" nodeType="afterEffect">
                                  <p:stCondLst>
                                    <p:cond delay="0"/>
                                  </p:stCondLst>
                                  <p:childTnLst>
                                    <p:set>
                                      <p:cBhvr>
                                        <p:cTn id="69" dur="1" fill="hold">
                                          <p:stCondLst>
                                            <p:cond delay="0"/>
                                          </p:stCondLst>
                                        </p:cTn>
                                        <p:tgtEl>
                                          <p:spTgt spid="2763814"/>
                                        </p:tgtEl>
                                        <p:attrNameLst>
                                          <p:attrName>style.visibility</p:attrName>
                                        </p:attrNameLst>
                                      </p:cBhvr>
                                      <p:to>
                                        <p:strVal val="visible"/>
                                      </p:to>
                                    </p:set>
                                    <p:animEffect transition="in" filter="wipe(left)">
                                      <p:cBhvr>
                                        <p:cTn id="70" dur="1000"/>
                                        <p:tgtEl>
                                          <p:spTgt spid="2763814"/>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18" presetClass="entr" presetSubtype="6" fill="hold" nodeType="click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strips(downRight)">
                                      <p:cBhvr>
                                        <p:cTn id="75" dur="1000"/>
                                        <p:tgtEl>
                                          <p:spTgt spid="9"/>
                                        </p:tgtEl>
                                      </p:cBhvr>
                                    </p:animEffect>
                                  </p:childTnLst>
                                </p:cTn>
                              </p:par>
                            </p:childTnLst>
                          </p:cTn>
                        </p:par>
                        <p:par>
                          <p:cTn id="76" fill="hold" nodeType="afterGroup">
                            <p:stCondLst>
                              <p:cond delay="1000"/>
                            </p:stCondLst>
                            <p:childTnLst>
                              <p:par>
                                <p:cTn id="77" presetID="22" presetClass="entr" presetSubtype="8" fill="hold" nodeType="afterEffect">
                                  <p:stCondLst>
                                    <p:cond delay="0"/>
                                  </p:stCondLst>
                                  <p:childTnLst>
                                    <p:set>
                                      <p:cBhvr>
                                        <p:cTn id="78" dur="1" fill="hold">
                                          <p:stCondLst>
                                            <p:cond delay="0"/>
                                          </p:stCondLst>
                                        </p:cTn>
                                        <p:tgtEl>
                                          <p:spTgt spid="2763816"/>
                                        </p:tgtEl>
                                        <p:attrNameLst>
                                          <p:attrName>style.visibility</p:attrName>
                                        </p:attrNameLst>
                                      </p:cBhvr>
                                      <p:to>
                                        <p:strVal val="visible"/>
                                      </p:to>
                                    </p:set>
                                    <p:animEffect transition="in" filter="wipe(left)">
                                      <p:cBhvr>
                                        <p:cTn id="79" dur="1000"/>
                                        <p:tgtEl>
                                          <p:spTgt spid="2763816"/>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18" presetClass="entr" presetSubtype="6" fill="hold" nodeType="clickEffect">
                                  <p:stCondLst>
                                    <p:cond delay="0"/>
                                  </p:stCondLst>
                                  <p:childTnLst>
                                    <p:set>
                                      <p:cBhvr>
                                        <p:cTn id="83" dur="1" fill="hold">
                                          <p:stCondLst>
                                            <p:cond delay="0"/>
                                          </p:stCondLst>
                                        </p:cTn>
                                        <p:tgtEl>
                                          <p:spTgt spid="10"/>
                                        </p:tgtEl>
                                        <p:attrNameLst>
                                          <p:attrName>style.visibility</p:attrName>
                                        </p:attrNameLst>
                                      </p:cBhvr>
                                      <p:to>
                                        <p:strVal val="visible"/>
                                      </p:to>
                                    </p:set>
                                    <p:animEffect transition="in" filter="strips(downRight)">
                                      <p:cBhvr>
                                        <p:cTn id="84" dur="1000"/>
                                        <p:tgtEl>
                                          <p:spTgt spid="10"/>
                                        </p:tgtEl>
                                      </p:cBhvr>
                                    </p:animEffect>
                                  </p:childTnLst>
                                </p:cTn>
                              </p:par>
                            </p:childTnLst>
                          </p:cTn>
                        </p:par>
                        <p:par>
                          <p:cTn id="85" fill="hold" nodeType="afterGroup">
                            <p:stCondLst>
                              <p:cond delay="1000"/>
                            </p:stCondLst>
                            <p:childTnLst>
                              <p:par>
                                <p:cTn id="86" presetID="22" presetClass="entr" presetSubtype="8" fill="hold" nodeType="afterEffect">
                                  <p:stCondLst>
                                    <p:cond delay="0"/>
                                  </p:stCondLst>
                                  <p:childTnLst>
                                    <p:set>
                                      <p:cBhvr>
                                        <p:cTn id="87" dur="1" fill="hold">
                                          <p:stCondLst>
                                            <p:cond delay="0"/>
                                          </p:stCondLst>
                                        </p:cTn>
                                        <p:tgtEl>
                                          <p:spTgt spid="2763817"/>
                                        </p:tgtEl>
                                        <p:attrNameLst>
                                          <p:attrName>style.visibility</p:attrName>
                                        </p:attrNameLst>
                                      </p:cBhvr>
                                      <p:to>
                                        <p:strVal val="visible"/>
                                      </p:to>
                                    </p:set>
                                    <p:animEffect transition="in" filter="wipe(left)">
                                      <p:cBhvr>
                                        <p:cTn id="88" dur="1000"/>
                                        <p:tgtEl>
                                          <p:spTgt spid="2763817"/>
                                        </p:tgtEl>
                                      </p:cBhvr>
                                    </p:animEffect>
                                  </p:childTnLst>
                                </p:cTn>
                              </p:par>
                            </p:childTnLst>
                          </p:cTn>
                        </p:par>
                      </p:childTnLst>
                    </p:cTn>
                  </p:par>
                  <p:par>
                    <p:cTn id="89" fill="hold" nodeType="clickPar">
                      <p:stCondLst>
                        <p:cond delay="indefinite"/>
                      </p:stCondLst>
                      <p:childTnLst>
                        <p:par>
                          <p:cTn id="90" fill="hold" nodeType="withGroup">
                            <p:stCondLst>
                              <p:cond delay="0"/>
                            </p:stCondLst>
                            <p:childTnLst>
                              <p:par>
                                <p:cTn id="91" presetID="18" presetClass="entr" presetSubtype="6" fill="hold" nodeType="clickEffect">
                                  <p:stCondLst>
                                    <p:cond delay="0"/>
                                  </p:stCondLst>
                                  <p:childTnLst>
                                    <p:set>
                                      <p:cBhvr>
                                        <p:cTn id="92" dur="1" fill="hold">
                                          <p:stCondLst>
                                            <p:cond delay="0"/>
                                          </p:stCondLst>
                                        </p:cTn>
                                        <p:tgtEl>
                                          <p:spTgt spid="11"/>
                                        </p:tgtEl>
                                        <p:attrNameLst>
                                          <p:attrName>style.visibility</p:attrName>
                                        </p:attrNameLst>
                                      </p:cBhvr>
                                      <p:to>
                                        <p:strVal val="visible"/>
                                      </p:to>
                                    </p:set>
                                    <p:animEffect transition="in" filter="strips(downRight)">
                                      <p:cBhvr>
                                        <p:cTn id="93" dur="1000"/>
                                        <p:tgtEl>
                                          <p:spTgt spid="11"/>
                                        </p:tgtEl>
                                      </p:cBhvr>
                                    </p:animEffect>
                                  </p:childTnLst>
                                </p:cTn>
                              </p:par>
                            </p:childTnLst>
                          </p:cTn>
                        </p:par>
                        <p:par>
                          <p:cTn id="94" fill="hold" nodeType="afterGroup">
                            <p:stCondLst>
                              <p:cond delay="1000"/>
                            </p:stCondLst>
                            <p:childTnLst>
                              <p:par>
                                <p:cTn id="95" presetID="22" presetClass="entr" presetSubtype="8" fill="hold" nodeType="afterEffect">
                                  <p:stCondLst>
                                    <p:cond delay="0"/>
                                  </p:stCondLst>
                                  <p:childTnLst>
                                    <p:set>
                                      <p:cBhvr>
                                        <p:cTn id="96" dur="1" fill="hold">
                                          <p:stCondLst>
                                            <p:cond delay="0"/>
                                          </p:stCondLst>
                                        </p:cTn>
                                        <p:tgtEl>
                                          <p:spTgt spid="2763818"/>
                                        </p:tgtEl>
                                        <p:attrNameLst>
                                          <p:attrName>style.visibility</p:attrName>
                                        </p:attrNameLst>
                                      </p:cBhvr>
                                      <p:to>
                                        <p:strVal val="visible"/>
                                      </p:to>
                                    </p:set>
                                    <p:animEffect transition="in" filter="wipe(left)">
                                      <p:cBhvr>
                                        <p:cTn id="97" dur="1000"/>
                                        <p:tgtEl>
                                          <p:spTgt spid="2763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3794" grpId="0"/>
      <p:bldP spid="2763795" grpId="0"/>
      <p:bldP spid="2763796" grpId="0"/>
      <p:bldP spid="2763797" grpId="0"/>
      <p:bldP spid="2763798" grpId="0"/>
      <p:bldP spid="2763814" grpId="0"/>
      <p:bldP spid="2763815" grpId="0"/>
      <p:bldP spid="2763816" grpId="0"/>
      <p:bldP spid="2763817" grpId="0"/>
      <p:bldP spid="2763818" grpId="0"/>
      <p:bldP spid="2763819"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31708"/>
            <a:ext cx="10141862" cy="4093428"/>
          </a:xfrm>
          <a:prstGeom prst="rect">
            <a:avLst/>
          </a:prstGeom>
          <a:noFill/>
        </p:spPr>
        <p:txBody>
          <a:bodyPr wrap="square" rtlCol="0">
            <a:spAutoFit/>
          </a:bodyPr>
          <a:lstStyle/>
          <a:p>
            <a:pPr lvl="0"/>
            <a:r>
              <a:rPr lang="en-US" sz="2000" b="1" dirty="0">
                <a:latin typeface="Alexandria"/>
              </a:rPr>
              <a:t>Absolute:</a:t>
            </a:r>
            <a:r>
              <a:rPr lang="en-US" sz="2000" dirty="0">
                <a:latin typeface="Alexandria"/>
              </a:rPr>
              <a:t> Evaluates employees against job standards, regardless of others. (e.g., Did the salesperson meet their sales quota</a:t>
            </a:r>
            <a:r>
              <a:rPr lang="en-US" sz="2000" dirty="0" smtClean="0">
                <a:latin typeface="Alexandria"/>
              </a:rPr>
              <a:t>?)</a:t>
            </a:r>
            <a:endParaRPr lang="en-US" sz="2000" dirty="0">
              <a:latin typeface="Alexandria"/>
            </a:endParaRPr>
          </a:p>
          <a:p>
            <a:pPr lvl="0"/>
            <a:r>
              <a:rPr lang="en-US" sz="2000" b="1" dirty="0" smtClean="0">
                <a:latin typeface="Alexandria"/>
              </a:rPr>
              <a:t>Relative</a:t>
            </a:r>
            <a:r>
              <a:rPr lang="en-US" sz="2000" b="1" dirty="0">
                <a:latin typeface="Alexandria"/>
              </a:rPr>
              <a:t>:</a:t>
            </a:r>
            <a:r>
              <a:rPr lang="en-US" sz="2000" dirty="0">
                <a:latin typeface="Alexandria"/>
              </a:rPr>
              <a:t> Compares employees to each other, often ranking them. (e.g., Who was the top salesperson</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Relative Measures: Pros and Cons</a:t>
            </a:r>
            <a:endParaRPr lang="en-US" sz="2000" dirty="0">
              <a:solidFill>
                <a:srgbClr val="C00000"/>
              </a:solidFill>
              <a:latin typeface="Alexandria"/>
            </a:endParaRPr>
          </a:p>
          <a:p>
            <a:pPr lvl="0"/>
            <a:r>
              <a:rPr lang="en-US" sz="2000" b="1" dirty="0">
                <a:latin typeface="Alexandria"/>
              </a:rPr>
              <a:t>Pros:</a:t>
            </a:r>
            <a:endParaRPr lang="en-US" sz="2000" dirty="0">
              <a:latin typeface="Alexandria"/>
            </a:endParaRPr>
          </a:p>
          <a:p>
            <a:pPr lvl="1"/>
            <a:r>
              <a:rPr lang="en-US" sz="2000" dirty="0">
                <a:latin typeface="Alexandria"/>
              </a:rPr>
              <a:t>Identify top performers for rewards and promotions.</a:t>
            </a:r>
          </a:p>
          <a:p>
            <a:pPr lvl="1"/>
            <a:r>
              <a:rPr lang="en-US" sz="2000" dirty="0">
                <a:latin typeface="Alexandria"/>
              </a:rPr>
              <a:t>Can motivate competition and improvement.</a:t>
            </a:r>
          </a:p>
          <a:p>
            <a:pPr lvl="0"/>
            <a:r>
              <a:rPr lang="en-US" sz="2000" b="1" dirty="0">
                <a:latin typeface="Alexandria"/>
              </a:rPr>
              <a:t>Cons:</a:t>
            </a:r>
            <a:endParaRPr lang="en-US" sz="2000" dirty="0">
              <a:latin typeface="Alexandria"/>
            </a:endParaRPr>
          </a:p>
          <a:p>
            <a:pPr lvl="1"/>
            <a:r>
              <a:rPr lang="en-US" sz="2000" dirty="0">
                <a:latin typeface="Alexandria"/>
              </a:rPr>
              <a:t>Skewed results if all employees perform similarly (everyone ranked low/high).</a:t>
            </a:r>
          </a:p>
          <a:p>
            <a:pPr lvl="1"/>
            <a:r>
              <a:rPr lang="en-US" sz="2000" dirty="0">
                <a:latin typeface="Alexandria"/>
              </a:rPr>
              <a:t>Ignores individual improvement if compared to a static group.</a:t>
            </a:r>
          </a:p>
          <a:p>
            <a:pPr lvl="0"/>
            <a:endParaRPr lang="en-US" sz="2000" dirty="0">
              <a:latin typeface="Alexandria"/>
            </a:endParaRP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Performance Evaluation Measures</a:t>
            </a:r>
            <a:endParaRPr lang="en-US" sz="2400" b="1" dirty="0">
              <a:latin typeface="Alexandria"/>
              <a:cs typeface="Alexandria" charset="0"/>
            </a:endParaRPr>
          </a:p>
        </p:txBody>
      </p:sp>
    </p:spTree>
    <p:extLst>
      <p:ext uri="{BB962C8B-B14F-4D97-AF65-F5344CB8AC3E}">
        <p14:creationId xmlns:p14="http://schemas.microsoft.com/office/powerpoint/2010/main" val="509320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smtClean="0">
                <a:latin typeface="Alexandria"/>
                <a:ea typeface="Cambria" panose="02040503050406030204" pitchFamily="18" charset="0"/>
              </a:rPr>
              <a:t>Forced Ranking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8850" y="2394981"/>
            <a:ext cx="7620000" cy="2847975"/>
          </a:xfrm>
          <a:prstGeom prst="rect">
            <a:avLst/>
          </a:prstGeom>
        </p:spPr>
      </p:pic>
    </p:spTree>
    <p:extLst>
      <p:ext uri="{BB962C8B-B14F-4D97-AF65-F5344CB8AC3E}">
        <p14:creationId xmlns:p14="http://schemas.microsoft.com/office/powerpoint/2010/main" val="3389726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477875"/>
          </a:xfrm>
          <a:prstGeom prst="rect">
            <a:avLst/>
          </a:prstGeom>
          <a:noFill/>
        </p:spPr>
        <p:txBody>
          <a:bodyPr wrap="square" rtlCol="0">
            <a:spAutoFit/>
          </a:bodyPr>
          <a:lstStyle/>
          <a:p>
            <a:pPr lvl="0"/>
            <a:r>
              <a:rPr lang="en-US" sz="2000" dirty="0">
                <a:latin typeface="Alexandria"/>
              </a:rPr>
              <a:t>Involves placing employees into performance level categories (e.g., top 20%, middle 70%, bottom 10</a:t>
            </a:r>
            <a:r>
              <a:rPr lang="en-US" sz="2000" dirty="0" smtClean="0">
                <a:latin typeface="Alexandria"/>
              </a:rPr>
              <a:t>%).</a:t>
            </a:r>
          </a:p>
          <a:p>
            <a:pPr lvl="0"/>
            <a:endParaRPr lang="en-US" sz="2000" dirty="0">
              <a:latin typeface="Alexandria"/>
            </a:endParaRPr>
          </a:p>
          <a:p>
            <a:pPr lvl="0"/>
            <a:r>
              <a:rPr lang="en-US" sz="2000" b="1" dirty="0">
                <a:latin typeface="Alexandria"/>
              </a:rPr>
              <a:t>Pros:</a:t>
            </a:r>
            <a:endParaRPr lang="en-US" sz="2000" dirty="0">
              <a:latin typeface="Alexandria"/>
            </a:endParaRPr>
          </a:p>
          <a:p>
            <a:pPr lvl="1"/>
            <a:r>
              <a:rPr lang="en-US" sz="2000" dirty="0">
                <a:latin typeface="Alexandria"/>
              </a:rPr>
              <a:t>Clearly differentiates performance levels.</a:t>
            </a:r>
          </a:p>
          <a:p>
            <a:pPr lvl="1"/>
            <a:r>
              <a:rPr lang="en-US" sz="2000" dirty="0">
                <a:latin typeface="Alexandria"/>
              </a:rPr>
              <a:t>Provides data for compensation decisions.</a:t>
            </a:r>
          </a:p>
          <a:p>
            <a:pPr lvl="1"/>
            <a:r>
              <a:rPr lang="en-US" sz="2000" dirty="0">
                <a:latin typeface="Alexandria"/>
              </a:rPr>
              <a:t>Discourages inflated reviews or leniency.</a:t>
            </a:r>
          </a:p>
          <a:p>
            <a:pPr lvl="0"/>
            <a:r>
              <a:rPr lang="en-US" sz="2000" b="1" dirty="0">
                <a:latin typeface="Alexandria"/>
              </a:rPr>
              <a:t>Cons:</a:t>
            </a:r>
            <a:endParaRPr lang="en-US" sz="2000" dirty="0">
              <a:latin typeface="Alexandria"/>
            </a:endParaRPr>
          </a:p>
          <a:p>
            <a:pPr lvl="1"/>
            <a:r>
              <a:rPr lang="en-US" sz="2000" dirty="0">
                <a:latin typeface="Alexandria"/>
              </a:rPr>
              <a:t>Can be arbitrary and unfair.</a:t>
            </a:r>
          </a:p>
          <a:p>
            <a:pPr lvl="1"/>
            <a:r>
              <a:rPr lang="en-US" sz="2000" dirty="0">
                <a:latin typeface="Alexandria"/>
              </a:rPr>
              <a:t>May lead to low morale and lawsuits.</a:t>
            </a:r>
          </a:p>
          <a:p>
            <a:pPr lvl="1"/>
            <a:r>
              <a:rPr lang="en-US" sz="2000" dirty="0">
                <a:latin typeface="Alexandria"/>
              </a:rPr>
              <a:t>Not suitable for all cultures (better for results-driven environments).</a:t>
            </a:r>
          </a:p>
        </p:txBody>
      </p:sp>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Forced Ranking: A Specific Relative Measure</a:t>
            </a:r>
            <a:endParaRPr lang="en-US" sz="2400" dirty="0">
              <a:latin typeface="Alexandria"/>
            </a:endParaRPr>
          </a:p>
        </p:txBody>
      </p:sp>
    </p:spTree>
    <p:extLst>
      <p:ext uri="{BB962C8B-B14F-4D97-AF65-F5344CB8AC3E}">
        <p14:creationId xmlns:p14="http://schemas.microsoft.com/office/powerpoint/2010/main" val="338885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52709" y="2855562"/>
            <a:ext cx="10141862" cy="1200329"/>
          </a:xfrm>
          <a:prstGeom prst="rect">
            <a:avLst/>
          </a:prstGeom>
          <a:noFill/>
        </p:spPr>
        <p:txBody>
          <a:bodyPr wrap="square" rtlCol="0">
            <a:spAutoFit/>
          </a:bodyPr>
          <a:lstStyle/>
          <a:p>
            <a:pPr lvl="0"/>
            <a:r>
              <a:rPr lang="en-US" sz="2400" dirty="0">
                <a:latin typeface="Alexandria"/>
              </a:rPr>
              <a:t>This method ranks employees from best to worst on specific traits. It helps differentiate between top and bottom performers but can be challenging for larger groups.</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Alternation Ranking</a:t>
            </a:r>
            <a:endParaRPr lang="en-US" sz="2400" b="1" dirty="0">
              <a:latin typeface="Alexandria"/>
              <a:cs typeface="Alexandria" charset="0"/>
            </a:endParaRPr>
          </a:p>
        </p:txBody>
      </p:sp>
    </p:spTree>
    <p:extLst>
      <p:ext uri="{BB962C8B-B14F-4D97-AF65-F5344CB8AC3E}">
        <p14:creationId xmlns:p14="http://schemas.microsoft.com/office/powerpoint/2010/main" val="3994020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294119" y="561061"/>
            <a:ext cx="8082279" cy="461665"/>
          </a:xfrm>
          <a:prstGeom prst="rect">
            <a:avLst/>
          </a:prstGeom>
          <a:noFill/>
        </p:spPr>
        <p:txBody>
          <a:bodyPr wrap="square" rtlCol="0">
            <a:spAutoFit/>
          </a:bodyPr>
          <a:lstStyle/>
          <a:p>
            <a:pPr algn="ctr">
              <a:defRPr/>
            </a:pPr>
            <a:r>
              <a:rPr lang="en-US" sz="2400" b="1" dirty="0">
                <a:latin typeface="Alexandria"/>
              </a:rPr>
              <a:t>Alternation </a:t>
            </a:r>
            <a:r>
              <a:rPr lang="en-US" sz="2400" b="1" dirty="0" smtClean="0">
                <a:latin typeface="Alexandria"/>
              </a:rPr>
              <a:t>Ranking Example</a:t>
            </a:r>
            <a:endParaRPr lang="en-US" sz="2400" b="1" dirty="0">
              <a:latin typeface="Alexandria"/>
              <a:ea typeface="Cambria" panose="02040503050406030204" pitchFamily="18" charset="0"/>
            </a:endParaRPr>
          </a:p>
        </p:txBody>
      </p:sp>
      <p:pic>
        <p:nvPicPr>
          <p:cNvPr id="5" name="Picture 4"/>
          <p:cNvPicPr>
            <a:picLocks noChangeAspect="1"/>
          </p:cNvPicPr>
          <p:nvPr/>
        </p:nvPicPr>
        <p:blipFill>
          <a:blip r:embed="rId2"/>
          <a:stretch>
            <a:fillRect/>
          </a:stretch>
        </p:blipFill>
        <p:spPr>
          <a:xfrm>
            <a:off x="2080870" y="1185306"/>
            <a:ext cx="8068970" cy="5267325"/>
          </a:xfrm>
          <a:prstGeom prst="rect">
            <a:avLst/>
          </a:prstGeom>
        </p:spPr>
      </p:pic>
    </p:spTree>
    <p:extLst>
      <p:ext uri="{BB962C8B-B14F-4D97-AF65-F5344CB8AC3E}">
        <p14:creationId xmlns:p14="http://schemas.microsoft.com/office/powerpoint/2010/main" val="3942001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52709" y="2855562"/>
            <a:ext cx="10141862" cy="830997"/>
          </a:xfrm>
          <a:prstGeom prst="rect">
            <a:avLst/>
          </a:prstGeom>
          <a:noFill/>
        </p:spPr>
        <p:txBody>
          <a:bodyPr wrap="square" rtlCol="0">
            <a:spAutoFit/>
          </a:bodyPr>
          <a:lstStyle/>
          <a:p>
            <a:pPr lvl="0"/>
            <a:r>
              <a:rPr lang="en-US" sz="2400" dirty="0">
                <a:latin typeface="Alexandria"/>
              </a:rPr>
              <a:t>This method compares employees pairwise on specific traits. It is more time-consuming but can provide a more detailed analysis.</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Paired Comparison</a:t>
            </a:r>
            <a:endParaRPr lang="en-US" sz="2400" b="1" dirty="0">
              <a:latin typeface="Alexandria"/>
              <a:cs typeface="Alexandria" charset="0"/>
            </a:endParaRPr>
          </a:p>
        </p:txBody>
      </p:sp>
    </p:spTree>
    <p:extLst>
      <p:ext uri="{BB962C8B-B14F-4D97-AF65-F5344CB8AC3E}">
        <p14:creationId xmlns:p14="http://schemas.microsoft.com/office/powerpoint/2010/main" val="2189394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294119" y="561061"/>
            <a:ext cx="8082279" cy="461665"/>
          </a:xfrm>
          <a:prstGeom prst="rect">
            <a:avLst/>
          </a:prstGeom>
          <a:noFill/>
        </p:spPr>
        <p:txBody>
          <a:bodyPr wrap="square" rtlCol="0">
            <a:spAutoFit/>
          </a:bodyPr>
          <a:lstStyle/>
          <a:p>
            <a:pPr algn="ctr">
              <a:defRPr/>
            </a:pPr>
            <a:r>
              <a:rPr lang="en-US" sz="2400" b="1" dirty="0">
                <a:latin typeface="Alexandria"/>
              </a:rPr>
              <a:t>Paired </a:t>
            </a:r>
            <a:r>
              <a:rPr lang="en-US" sz="2400" b="1" dirty="0" smtClean="0">
                <a:latin typeface="Alexandria"/>
              </a:rPr>
              <a:t>Comparison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a:blip r:embed="rId3"/>
          <a:stretch>
            <a:fillRect/>
          </a:stretch>
        </p:blipFill>
        <p:spPr>
          <a:xfrm>
            <a:off x="1925977" y="1314824"/>
            <a:ext cx="8121015" cy="4563579"/>
          </a:xfrm>
          <a:prstGeom prst="rect">
            <a:avLst/>
          </a:prstGeom>
        </p:spPr>
      </p:pic>
    </p:spTree>
    <p:extLst>
      <p:ext uri="{BB962C8B-B14F-4D97-AF65-F5344CB8AC3E}">
        <p14:creationId xmlns:p14="http://schemas.microsoft.com/office/powerpoint/2010/main" val="3633910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52709" y="2855562"/>
            <a:ext cx="10141862" cy="1569660"/>
          </a:xfrm>
          <a:prstGeom prst="rect">
            <a:avLst/>
          </a:prstGeom>
          <a:noFill/>
        </p:spPr>
        <p:txBody>
          <a:bodyPr wrap="square" rtlCol="0">
            <a:spAutoFit/>
          </a:bodyPr>
          <a:lstStyle/>
          <a:p>
            <a:pPr marL="342900" lvl="0" indent="-342900">
              <a:buFont typeface="Arial" panose="020B0604020202020204" pitchFamily="34" charset="0"/>
              <a:buChar char="•"/>
            </a:pPr>
            <a:r>
              <a:rPr lang="en-US" sz="2400" b="1" dirty="0">
                <a:solidFill>
                  <a:srgbClr val="C00000"/>
                </a:solidFill>
                <a:latin typeface="Alexandria"/>
              </a:rPr>
              <a:t>Graphic Rating Scales:</a:t>
            </a:r>
            <a:r>
              <a:rPr lang="en-US" sz="2400" dirty="0">
                <a:solidFill>
                  <a:srgbClr val="C00000"/>
                </a:solidFill>
                <a:latin typeface="Alexandria"/>
              </a:rPr>
              <a:t> </a:t>
            </a:r>
            <a:r>
              <a:rPr lang="en-US" sz="2400" dirty="0">
                <a:latin typeface="Alexandria"/>
              </a:rPr>
              <a:t>A popular tool, these scales involve rating employees on various aspects like traits, behaviors, or results. Imagine a scale from 1 (low) to 5 (high) for punctuality</a:t>
            </a:r>
            <a:r>
              <a:rPr lang="en-US" sz="2400" dirty="0" smtClean="0">
                <a:latin typeface="Alexandria"/>
              </a:rPr>
              <a:t>.</a:t>
            </a:r>
          </a:p>
          <a:p>
            <a:pPr marL="342900" lvl="0" indent="-342900">
              <a:buFont typeface="Arial" panose="020B0604020202020204" pitchFamily="34" charset="0"/>
              <a:buChar char="•"/>
            </a:pPr>
            <a:endParaRPr lang="en-US" sz="2400" dirty="0">
              <a:latin typeface="Alexandria"/>
            </a:endParaRP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1856348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248399" y="576301"/>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rPr>
              <a:t>Graphic Rating </a:t>
            </a:r>
            <a:r>
              <a:rPr lang="en-US" sz="2400" b="1" dirty="0" smtClean="0">
                <a:latin typeface="Alexandria"/>
              </a:rPr>
              <a:t>Scales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a:blip r:embed="rId2"/>
          <a:stretch>
            <a:fillRect/>
          </a:stretch>
        </p:blipFill>
        <p:spPr>
          <a:xfrm>
            <a:off x="1856055" y="1259911"/>
            <a:ext cx="8866966" cy="5118115"/>
          </a:xfrm>
          <a:prstGeom prst="rect">
            <a:avLst/>
          </a:prstGeom>
        </p:spPr>
      </p:pic>
    </p:spTree>
    <p:extLst>
      <p:ext uri="{BB962C8B-B14F-4D97-AF65-F5344CB8AC3E}">
        <p14:creationId xmlns:p14="http://schemas.microsoft.com/office/powerpoint/2010/main" val="2984723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452484"/>
            <a:ext cx="10141862" cy="2677656"/>
          </a:xfrm>
          <a:prstGeom prst="rect">
            <a:avLst/>
          </a:prstGeom>
          <a:noFill/>
        </p:spPr>
        <p:txBody>
          <a:bodyPr wrap="square" rtlCol="0">
            <a:spAutoFit/>
          </a:bodyPr>
          <a:lstStyle/>
          <a:p>
            <a:pPr algn="just"/>
            <a:r>
              <a:rPr lang="en-US" sz="2400" b="1" dirty="0">
                <a:solidFill>
                  <a:srgbClr val="C00000"/>
                </a:solidFill>
                <a:latin typeface="Alexandria"/>
              </a:rPr>
              <a:t>Behaviorally Anchored Rating Scales (BARS):</a:t>
            </a:r>
            <a:r>
              <a:rPr lang="en-US" sz="2400" dirty="0">
                <a:solidFill>
                  <a:srgbClr val="C00000"/>
                </a:solidFill>
                <a:latin typeface="Alexandria"/>
              </a:rPr>
              <a:t> </a:t>
            </a:r>
            <a:r>
              <a:rPr lang="en-US" sz="2400" dirty="0">
                <a:latin typeface="Alexandria"/>
              </a:rPr>
              <a:t>These go beyond simple scales by providing specific descriptions of behavior at different levels. Imagine examples of "always greets customers with a smile" (high) vs. "rarely interacts with customers" (low) for a retail employee.</a:t>
            </a:r>
          </a:p>
          <a:p>
            <a:pPr lvl="0" algn="just"/>
            <a:endParaRPr lang="en-US" sz="2400" dirty="0">
              <a:latin typeface="Alexandria"/>
            </a:endParaRPr>
          </a:p>
          <a:p>
            <a:pPr lvl="0" algn="just"/>
            <a:endParaRPr lang="en-US" sz="2400" dirty="0">
              <a:latin typeface="Alexandria"/>
            </a:endParaRPr>
          </a:p>
          <a:p>
            <a:pPr lvl="0"/>
            <a:endParaRPr lang="en-US" sz="2400" dirty="0">
              <a:latin typeface="Alexandria"/>
            </a:endParaRP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2698318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smtClean="0">
                <a:latin typeface="Alexandria"/>
              </a:rPr>
              <a:t>BARS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rotWithShape="1">
          <a:blip r:embed="rId2"/>
          <a:srcRect l="1" t="21928" r="-1" b="12068"/>
          <a:stretch/>
        </p:blipFill>
        <p:spPr>
          <a:xfrm>
            <a:off x="542362" y="1649214"/>
            <a:ext cx="10975392" cy="4643417"/>
          </a:xfrm>
          <a:prstGeom prst="rect">
            <a:avLst/>
          </a:prstGeom>
        </p:spPr>
      </p:pic>
    </p:spTree>
    <p:extLst>
      <p:ext uri="{BB962C8B-B14F-4D97-AF65-F5344CB8AC3E}">
        <p14:creationId xmlns:p14="http://schemas.microsoft.com/office/powerpoint/2010/main" val="3413986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75956"/>
            <a:ext cx="10141862" cy="4462760"/>
          </a:xfrm>
          <a:prstGeom prst="rect">
            <a:avLst/>
          </a:prstGeom>
          <a:noFill/>
        </p:spPr>
        <p:txBody>
          <a:bodyPr wrap="square" rtlCol="0">
            <a:spAutoFit/>
          </a:bodyPr>
          <a:lstStyle/>
          <a:p>
            <a:pPr lvl="0"/>
            <a:endParaRPr lang="en-US" sz="2000" dirty="0">
              <a:latin typeface="Alexandria"/>
            </a:endParaRPr>
          </a:p>
          <a:p>
            <a:pPr lvl="0" algn="just"/>
            <a:r>
              <a:rPr lang="en-US" sz="2400" b="1" dirty="0" smtClean="0">
                <a:solidFill>
                  <a:srgbClr val="C00000"/>
                </a:solidFill>
                <a:latin typeface="Alexandria"/>
              </a:rPr>
              <a:t>Objectives-Based Measures (MBO):</a:t>
            </a:r>
            <a:r>
              <a:rPr lang="en-US" sz="2400" dirty="0" smtClean="0">
                <a:solidFill>
                  <a:srgbClr val="C00000"/>
                </a:solidFill>
                <a:latin typeface="Alexandria"/>
              </a:rPr>
              <a:t> </a:t>
            </a:r>
            <a:r>
              <a:rPr lang="en-US" sz="2400" dirty="0">
                <a:latin typeface="Alexandria"/>
              </a:rPr>
              <a:t>This approach ties performance feedback to predetermined, negotiated work objectives. Imagine a manager and employee jointly setting goals for increasing sales within a specific timeframe</a:t>
            </a:r>
            <a:r>
              <a:rPr lang="en-US" sz="2400" dirty="0" smtClean="0">
                <a:latin typeface="Alexandria"/>
              </a:rPr>
              <a:t>.</a:t>
            </a:r>
          </a:p>
          <a:p>
            <a:pPr lvl="0" algn="just"/>
            <a:endParaRPr lang="en-US" sz="2400" dirty="0">
              <a:latin typeface="Alexandria"/>
            </a:endParaRPr>
          </a:p>
          <a:p>
            <a:pPr lvl="0"/>
            <a:r>
              <a:rPr lang="en-US" sz="2400" b="1" dirty="0">
                <a:solidFill>
                  <a:srgbClr val="C00000"/>
                </a:solidFill>
                <a:latin typeface="Alexandria"/>
              </a:rPr>
              <a:t>Critical Incident Measures:</a:t>
            </a:r>
            <a:r>
              <a:rPr lang="en-US" sz="2400" dirty="0">
                <a:solidFill>
                  <a:srgbClr val="C00000"/>
                </a:solidFill>
                <a:latin typeface="Alexandria"/>
              </a:rPr>
              <a:t> </a:t>
            </a:r>
            <a:r>
              <a:rPr lang="en-US" sz="2400" dirty="0">
                <a:latin typeface="Alexandria"/>
              </a:rPr>
              <a:t>This method focuses on specific examples of outstanding or problematic employee behavior during the evaluation period. Imagine a manager noting a salesperson's exceptional handling of a difficult customer complaint.</a:t>
            </a:r>
          </a:p>
          <a:p>
            <a:pPr marL="342900" lvl="0" indent="-342900">
              <a:buFont typeface="Arial" panose="020B0604020202020204" pitchFamily="34" charset="0"/>
              <a:buChar char="•"/>
            </a:pPr>
            <a:endParaRPr lang="en-US" sz="2400" dirty="0">
              <a:latin typeface="Alexandria"/>
            </a:endParaRPr>
          </a:p>
          <a:p>
            <a:pPr lvl="0" algn="just"/>
            <a:endParaRPr lang="en-US" sz="2400" dirty="0">
              <a:latin typeface="Alexandria"/>
            </a:endParaRP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3671834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2787" y="1019069"/>
            <a:ext cx="6946165" cy="461665"/>
          </a:xfrm>
          <a:prstGeom prst="rect">
            <a:avLst/>
          </a:prstGeom>
          <a:noFill/>
        </p:spPr>
        <p:txBody>
          <a:bodyPr wrap="square" rtlCol="0">
            <a:spAutoFit/>
          </a:bodyPr>
          <a:lstStyle/>
          <a:p>
            <a:r>
              <a:rPr lang="en-US" sz="2400" b="1" dirty="0">
                <a:latin typeface="Alexandria"/>
              </a:rPr>
              <a:t>Management by Objectives (MBO)</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10541000" cy="3970318"/>
          </a:xfrm>
          <a:prstGeom prst="rect">
            <a:avLst/>
          </a:prstGeom>
          <a:noFill/>
        </p:spPr>
        <p:txBody>
          <a:bodyPr wrap="square" rtlCol="0">
            <a:spAutoFit/>
          </a:bodyPr>
          <a:lstStyle/>
          <a:p>
            <a:pPr marR="0" lvl="0" algn="l" defTabSz="914400" rtl="0" eaLnBrk="1" fontAlgn="auto" latinLnBrk="0" hangingPunct="1">
              <a:lnSpc>
                <a:spcPct val="90000"/>
              </a:lnSpc>
              <a:spcBef>
                <a:spcPct val="50000"/>
              </a:spcBef>
              <a:spcAft>
                <a:spcPts val="0"/>
              </a:spcAft>
              <a:buClrTx/>
              <a:buSzTx/>
              <a:tabLst/>
              <a:defRPr/>
            </a:pPr>
            <a:r>
              <a:rPr lang="en-US" sz="2400" dirty="0">
                <a:latin typeface="Alexandria"/>
              </a:rPr>
              <a:t>A comprehensive and formal organization wide goal-setting and appraisal program requiring:</a:t>
            </a:r>
          </a:p>
          <a:p>
            <a:pPr marL="914400" marR="0" lvl="1" indent="-395288"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lang="en-US" sz="2400" dirty="0">
                <a:latin typeface="Alexandria"/>
              </a:rPr>
              <a:t>Setting of organization’s goals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lang="en-US" sz="2400" dirty="0">
                <a:latin typeface="Alexandria"/>
              </a:rPr>
              <a:t>Setting of departmental goals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lang="en-US" sz="2400" dirty="0">
                <a:latin typeface="Alexandria"/>
              </a:rPr>
              <a:t>Discussion of departmental goals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lang="en-US" sz="2400" dirty="0">
                <a:latin typeface="Alexandria"/>
              </a:rPr>
              <a:t>Defining expected results (setting individual goals)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lang="en-US" sz="2400" dirty="0">
                <a:latin typeface="Alexandria"/>
              </a:rPr>
              <a:t>Conducting periodic performance reviews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lang="en-US" sz="2400" dirty="0">
                <a:latin typeface="Alexandria"/>
              </a:rPr>
              <a:t>Providing performance feedback</a:t>
            </a:r>
          </a:p>
        </p:txBody>
      </p:sp>
    </p:spTree>
    <p:extLst>
      <p:ext uri="{BB962C8B-B14F-4D97-AF65-F5344CB8AC3E}">
        <p14:creationId xmlns:p14="http://schemas.microsoft.com/office/powerpoint/2010/main" val="1455115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0162" name="Rectangle 2">
            <a:extLst>
              <a:ext uri="{FF2B5EF4-FFF2-40B4-BE49-F238E27FC236}">
                <a16:creationId xmlns:a16="http://schemas.microsoft.com/office/drawing/2014/main" id="{CACAF441-C534-2942-1FD6-0BA357F77609}"/>
              </a:ext>
            </a:extLst>
          </p:cNvPr>
          <p:cNvSpPr>
            <a:spLocks noGrp="1" noChangeArrowheads="1"/>
          </p:cNvSpPr>
          <p:nvPr>
            <p:ph type="title"/>
          </p:nvPr>
        </p:nvSpPr>
        <p:spPr/>
        <p:txBody>
          <a:bodyPr>
            <a:normAutofit/>
          </a:bodyPr>
          <a:lstStyle/>
          <a:p>
            <a:pPr algn="ctr" eaLnBrk="1" hangingPunct="1">
              <a:defRPr/>
            </a:pPr>
            <a:r>
              <a:rPr lang="en-US" sz="4000" dirty="0">
                <a:latin typeface="Times New Roman" panose="02020603050405020304" pitchFamily="18" charset="0"/>
                <a:cs typeface="Times New Roman" panose="02020603050405020304" pitchFamily="18" charset="0"/>
              </a:rPr>
              <a:t>Using MBO</a:t>
            </a:r>
          </a:p>
        </p:txBody>
      </p:sp>
      <p:grpSp>
        <p:nvGrpSpPr>
          <p:cNvPr id="2" name="Group 11">
            <a:extLst>
              <a:ext uri="{FF2B5EF4-FFF2-40B4-BE49-F238E27FC236}">
                <a16:creationId xmlns:a16="http://schemas.microsoft.com/office/drawing/2014/main" id="{0259535C-9314-87D9-05A9-D77A8987AF66}"/>
              </a:ext>
            </a:extLst>
          </p:cNvPr>
          <p:cNvGrpSpPr>
            <a:grpSpLocks/>
          </p:cNvGrpSpPr>
          <p:nvPr/>
        </p:nvGrpSpPr>
        <p:grpSpPr bwMode="auto">
          <a:xfrm>
            <a:off x="2163764" y="1863726"/>
            <a:ext cx="7864475" cy="3211513"/>
            <a:chOff x="403" y="1091"/>
            <a:chExt cx="4954" cy="2280"/>
          </a:xfrm>
        </p:grpSpPr>
        <p:sp>
          <p:nvSpPr>
            <p:cNvPr id="28678" name="AutoShape 12" descr="grayfill01">
              <a:extLst>
                <a:ext uri="{FF2B5EF4-FFF2-40B4-BE49-F238E27FC236}">
                  <a16:creationId xmlns:a16="http://schemas.microsoft.com/office/drawing/2014/main" id="{85189824-9072-F5EC-7C08-5986654D6205}"/>
                </a:ext>
              </a:extLst>
            </p:cNvPr>
            <p:cNvSpPr>
              <a:spLocks noChangeArrowheads="1"/>
            </p:cNvSpPr>
            <p:nvPr/>
          </p:nvSpPr>
          <p:spPr bwMode="auto">
            <a:xfrm>
              <a:off x="403" y="2473"/>
              <a:ext cx="1494" cy="898"/>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Setting unclear objective</a:t>
              </a:r>
            </a:p>
          </p:txBody>
        </p:sp>
        <p:sp>
          <p:nvSpPr>
            <p:cNvPr id="28679" name="AutoShape 13" descr="greenfill02">
              <a:extLst>
                <a:ext uri="{FF2B5EF4-FFF2-40B4-BE49-F238E27FC236}">
                  <a16:creationId xmlns:a16="http://schemas.microsoft.com/office/drawing/2014/main" id="{AA16D926-0E96-0F6E-71A4-4AEA5442A68A}"/>
                </a:ext>
              </a:extLst>
            </p:cNvPr>
            <p:cNvSpPr>
              <a:spLocks noChangeArrowheads="1"/>
            </p:cNvSpPr>
            <p:nvPr/>
          </p:nvSpPr>
          <p:spPr bwMode="auto">
            <a:xfrm>
              <a:off x="3863" y="2472"/>
              <a:ext cx="1494" cy="898"/>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Conflict with subordinates over objectives</a:t>
              </a:r>
            </a:p>
          </p:txBody>
        </p:sp>
        <p:cxnSp>
          <p:nvCxnSpPr>
            <p:cNvPr id="28680" name="AutoShape 14">
              <a:extLst>
                <a:ext uri="{FF2B5EF4-FFF2-40B4-BE49-F238E27FC236}">
                  <a16:creationId xmlns:a16="http://schemas.microsoft.com/office/drawing/2014/main" id="{747DBBA7-4743-E53E-2CA2-463B793C11B5}"/>
                </a:ext>
              </a:extLst>
            </p:cNvPr>
            <p:cNvCxnSpPr>
              <a:cxnSpLocks noChangeShapeType="1"/>
              <a:stCxn id="28682" idx="0"/>
              <a:endCxn id="28678" idx="0"/>
            </p:cNvCxnSpPr>
            <p:nvPr/>
          </p:nvCxnSpPr>
          <p:spPr bwMode="auto">
            <a:xfrm rot="-5400000" flipH="1" flipV="1">
              <a:off x="1318" y="924"/>
              <a:ext cx="1382" cy="171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1" name="AutoShape 15">
              <a:extLst>
                <a:ext uri="{FF2B5EF4-FFF2-40B4-BE49-F238E27FC236}">
                  <a16:creationId xmlns:a16="http://schemas.microsoft.com/office/drawing/2014/main" id="{E4420177-6861-7356-2744-D800F4933849}"/>
                </a:ext>
              </a:extLst>
            </p:cNvPr>
            <p:cNvCxnSpPr>
              <a:cxnSpLocks noChangeShapeType="1"/>
              <a:stCxn id="28682" idx="0"/>
              <a:endCxn id="28679" idx="0"/>
            </p:cNvCxnSpPr>
            <p:nvPr/>
          </p:nvCxnSpPr>
          <p:spPr bwMode="auto">
            <a:xfrm rot="16200000" flipH="1">
              <a:off x="3048" y="910"/>
              <a:ext cx="1381" cy="1743"/>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28682" name="Oval 16" descr="brownfill01">
              <a:extLst>
                <a:ext uri="{FF2B5EF4-FFF2-40B4-BE49-F238E27FC236}">
                  <a16:creationId xmlns:a16="http://schemas.microsoft.com/office/drawing/2014/main" id="{206E2E87-CBF1-64DF-E6C7-AF65CE337EB5}"/>
                </a:ext>
              </a:extLst>
            </p:cNvPr>
            <p:cNvSpPr>
              <a:spLocks noChangeArrowheads="1"/>
            </p:cNvSpPr>
            <p:nvPr/>
          </p:nvSpPr>
          <p:spPr bwMode="auto">
            <a:xfrm>
              <a:off x="1082" y="1091"/>
              <a:ext cx="3570" cy="744"/>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Potential Problems with MBO</a:t>
              </a:r>
            </a:p>
          </p:txBody>
        </p:sp>
        <p:cxnSp>
          <p:nvCxnSpPr>
            <p:cNvPr id="28683" name="AutoShape 17">
              <a:extLst>
                <a:ext uri="{FF2B5EF4-FFF2-40B4-BE49-F238E27FC236}">
                  <a16:creationId xmlns:a16="http://schemas.microsoft.com/office/drawing/2014/main" id="{F85A7DE4-A088-8625-5F43-B9B8D97005D5}"/>
                </a:ext>
              </a:extLst>
            </p:cNvPr>
            <p:cNvCxnSpPr>
              <a:cxnSpLocks noChangeShapeType="1"/>
              <a:stCxn id="28682" idx="4"/>
              <a:endCxn id="28684" idx="0"/>
            </p:cNvCxnSpPr>
            <p:nvPr/>
          </p:nvCxnSpPr>
          <p:spPr bwMode="auto">
            <a:xfrm rot="16200000" flipH="1">
              <a:off x="2555" y="2148"/>
              <a:ext cx="637" cy="1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28684" name="AutoShape 18" descr="purplefill01">
              <a:extLst>
                <a:ext uri="{FF2B5EF4-FFF2-40B4-BE49-F238E27FC236}">
                  <a16:creationId xmlns:a16="http://schemas.microsoft.com/office/drawing/2014/main" id="{7634EFD7-73E4-729B-C7DA-C7447118752D}"/>
                </a:ext>
              </a:extLst>
            </p:cNvPr>
            <p:cNvSpPr>
              <a:spLocks noChangeArrowheads="1"/>
            </p:cNvSpPr>
            <p:nvPr/>
          </p:nvSpPr>
          <p:spPr bwMode="auto">
            <a:xfrm>
              <a:off x="2132" y="2472"/>
              <a:ext cx="1494" cy="898"/>
            </a:xfrm>
            <a:prstGeom prst="roundRect">
              <a:avLst>
                <a:gd name="adj" fmla="val 16667"/>
              </a:avLst>
            </a:prstGeom>
            <a:blipFill dpi="0" rotWithShape="1">
              <a:blip r:embed="rId6"/>
              <a:srcRect/>
              <a:stretch>
                <a:fillRect/>
              </a:stretch>
            </a:blipFill>
            <a:ln w="762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Time-consuming appraisal process</a:t>
              </a:r>
            </a:p>
          </p:txBody>
        </p:sp>
      </p:grpSp>
      <p:sp>
        <p:nvSpPr>
          <p:cNvPr id="3" name="Rectangle 2">
            <a:extLst>
              <a:ext uri="{FF2B5EF4-FFF2-40B4-BE49-F238E27FC236}">
                <a16:creationId xmlns:a16="http://schemas.microsoft.com/office/drawing/2014/main" id="{E2821A64-99BD-0DED-E4AA-120BC7947B54}"/>
              </a:ext>
            </a:extLst>
          </p:cNvPr>
          <p:cNvSpPr/>
          <p:nvPr/>
        </p:nvSpPr>
        <p:spPr>
          <a:xfrm>
            <a:off x="1005372" y="6200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5BD2CF89-C031-FF2D-CC43-CF9A99DB39F3}"/>
              </a:ext>
            </a:extLst>
          </p:cNvPr>
          <p:cNvSpPr txBox="1"/>
          <p:nvPr/>
        </p:nvSpPr>
        <p:spPr>
          <a:xfrm>
            <a:off x="1216213" y="66065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37CA81A-FC9D-7403-9ECA-392C4DC8AF34}"/>
              </a:ext>
            </a:extLst>
          </p:cNvPr>
          <p:cNvSpPr txBox="1"/>
          <p:nvPr/>
        </p:nvSpPr>
        <p:spPr>
          <a:xfrm>
            <a:off x="1277243" y="91647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96276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Text Box 2" descr="Tabletopbar01">
            <a:extLst>
              <a:ext uri="{FF2B5EF4-FFF2-40B4-BE49-F238E27FC236}">
                <a16:creationId xmlns:a16="http://schemas.microsoft.com/office/drawing/2014/main" id="{38C310E3-7271-2D33-1B1A-0583FA923C0C}"/>
              </a:ext>
            </a:extLst>
          </p:cNvPr>
          <p:cNvSpPr txBox="1">
            <a:spLocks noChangeArrowheads="1"/>
          </p:cNvSpPr>
          <p:nvPr/>
        </p:nvSpPr>
        <p:spPr bwMode="auto">
          <a:xfrm>
            <a:off x="1793818" y="315914"/>
            <a:ext cx="8137525" cy="339725"/>
          </a:xfrm>
          <a:prstGeom prst="rect">
            <a:avLst/>
          </a:prstGeom>
          <a:blipFill dpi="0" rotWithShape="1">
            <a:blip r:embed="rId3"/>
            <a:srcRect/>
            <a:stretch>
              <a:fillRect/>
            </a:stretch>
          </a:blipFill>
          <a:ln w="3175">
            <a:solidFill>
              <a:srgbClr val="85D785"/>
            </a:solidFill>
            <a:miter lim="800000"/>
            <a:headEnd/>
            <a:tailEnd/>
          </a:ln>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rgbClr val="3366CC"/>
                </a:solidFill>
              </a:rPr>
              <a:t>TABLE </a:t>
            </a:r>
            <a:r>
              <a:rPr lang="en-US" altLang="en-US" sz="1600" dirty="0">
                <a:cs typeface="Arial" panose="020B0604020202020204" pitchFamily="34" charset="0"/>
              </a:rPr>
              <a:t>	Important Advantages and Disadvantages of Appraisal Tools</a:t>
            </a:r>
          </a:p>
        </p:txBody>
      </p:sp>
      <p:graphicFrame>
        <p:nvGraphicFramePr>
          <p:cNvPr id="2645369" name="Group 377">
            <a:extLst>
              <a:ext uri="{FF2B5EF4-FFF2-40B4-BE49-F238E27FC236}">
                <a16:creationId xmlns:a16="http://schemas.microsoft.com/office/drawing/2014/main" id="{CAB09A97-F8D0-DEDA-83BE-45B8CB23AC2D}"/>
              </a:ext>
            </a:extLst>
          </p:cNvPr>
          <p:cNvGraphicFramePr>
            <a:graphicFrameLocks noGrp="1"/>
          </p:cNvGraphicFramePr>
          <p:nvPr/>
        </p:nvGraphicFramePr>
        <p:xfrm>
          <a:off x="2073275" y="950914"/>
          <a:ext cx="8229600" cy="4937676"/>
        </p:xfrm>
        <a:graphic>
          <a:graphicData uri="http://schemas.openxmlformats.org/drawingml/2006/table">
            <a:tbl>
              <a:tblPr/>
              <a:tblGrid>
                <a:gridCol w="1919288">
                  <a:extLst>
                    <a:ext uri="{9D8B030D-6E8A-4147-A177-3AD203B41FA5}">
                      <a16:colId xmlns:a16="http://schemas.microsoft.com/office/drawing/2014/main" val="20000"/>
                    </a:ext>
                  </a:extLst>
                </a:gridCol>
                <a:gridCol w="3292475">
                  <a:extLst>
                    <a:ext uri="{9D8B030D-6E8A-4147-A177-3AD203B41FA5}">
                      <a16:colId xmlns:a16="http://schemas.microsoft.com/office/drawing/2014/main" val="20001"/>
                    </a:ext>
                  </a:extLst>
                </a:gridCol>
                <a:gridCol w="3017837">
                  <a:extLst>
                    <a:ext uri="{9D8B030D-6E8A-4147-A177-3AD203B41FA5}">
                      <a16:colId xmlns:a16="http://schemas.microsoft.com/office/drawing/2014/main" val="20002"/>
                    </a:ext>
                  </a:extLst>
                </a:gridCol>
              </a:tblGrid>
              <a:tr h="335237">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3366CC"/>
                          </a:solidFill>
                          <a:effectLst/>
                          <a:latin typeface="Arial" pitchFamily="34" charset="0"/>
                          <a:cs typeface="Arial" pitchFamily="34" charset="0"/>
                        </a:rPr>
                        <a:t>Tool </a:t>
                      </a:r>
                      <a:endParaRPr kumimoji="0" lang="en-US" sz="1600" b="1" i="0" u="none" strike="noStrike" cap="none" normalizeH="0" baseline="0" dirty="0">
                        <a:ln>
                          <a:noFill/>
                        </a:ln>
                        <a:solidFill>
                          <a:srgbClr val="3366CC"/>
                        </a:solidFill>
                        <a:effectLst/>
                        <a:latin typeface="Arial" pitchFamily="34" charset="0"/>
                        <a:cs typeface="Tahoma" pitchFamily="34" charset="0"/>
                      </a:endParaRPr>
                    </a:p>
                  </a:txBody>
                  <a:tcPr marT="45714" marB="45714"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3366CC"/>
                          </a:solidFill>
                          <a:effectLst/>
                          <a:latin typeface="Arial" pitchFamily="34" charset="0"/>
                          <a:cs typeface="Arial" pitchFamily="34" charset="0"/>
                        </a:rPr>
                        <a:t>Advantages </a:t>
                      </a:r>
                      <a:endParaRPr kumimoji="0" lang="en-US" sz="1600" b="1" i="0" u="none" strike="noStrike" cap="none" normalizeH="0" baseline="0" dirty="0">
                        <a:ln>
                          <a:noFill/>
                        </a:ln>
                        <a:solidFill>
                          <a:srgbClr val="3366CC"/>
                        </a:solidFill>
                        <a:effectLst/>
                        <a:latin typeface="Arial" pitchFamily="34" charset="0"/>
                        <a:cs typeface="Tahoma" pitchFamily="34" charset="0"/>
                      </a:endParaRPr>
                    </a:p>
                  </a:txBody>
                  <a:tcPr marT="45714" marB="45714"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3366CC"/>
                          </a:solidFill>
                          <a:effectLst/>
                          <a:latin typeface="Arial" pitchFamily="34" charset="0"/>
                          <a:cs typeface="Arial" pitchFamily="34" charset="0"/>
                        </a:rPr>
                        <a:t>Disadvantages </a:t>
                      </a:r>
                      <a:endParaRPr kumimoji="0" lang="en-US" sz="1600" b="1" i="0" u="none" strike="noStrike" cap="none" normalizeH="0" baseline="0" dirty="0">
                        <a:ln>
                          <a:noFill/>
                        </a:ln>
                        <a:solidFill>
                          <a:srgbClr val="3366CC"/>
                        </a:solidFill>
                        <a:effectLst/>
                        <a:latin typeface="Arial" pitchFamily="34" charset="0"/>
                        <a:cs typeface="Tahoma" pitchFamily="34" charset="0"/>
                      </a:endParaRPr>
                    </a:p>
                  </a:txBody>
                  <a:tcPr marT="45714" marB="45714"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31426">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Graphic rating scale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Simple to use; provides a quantitative rating for each employee.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Standards may be unclear; halo effect, central tendency, leniency, bias can also be problems.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180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BARS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Provides behavioral “anchors.” BARS is very accurate.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Difficult to develop.</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4475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Alternation ranking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Simple to use (but not as simple as graphic rating scales). Avoids central tendency and other problems of rating scales.</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Can cause disagreements among employees and may be unfair if all employees are, in fact, excellent.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731426">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Forced distribution method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End up with a predetermined number or % of people in each group.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Employees’ appraisal results depend on your choice of cutoff points.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15809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Critical incident method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Helps specify what is “right” and “wrong” about the employee’s performance; forces supervisor to evaluate subordinates on an ongoing basis.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Difficult to rate or rank employees relative to one another.</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180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MBO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Tied to jointly agreed-upon performance objectives.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Time-consuming.</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3223634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8" y="1747042"/>
            <a:ext cx="10552183" cy="2677656"/>
          </a:xfrm>
          <a:prstGeom prst="rect">
            <a:avLst/>
          </a:prstGeom>
          <a:noFill/>
        </p:spPr>
        <p:txBody>
          <a:bodyPr wrap="square" rtlCol="0">
            <a:spAutoFit/>
          </a:bodyPr>
          <a:lstStyle/>
          <a:p>
            <a:endParaRPr lang="en-US" sz="2400" dirty="0" smtClean="0">
              <a:latin typeface="Alexandria"/>
            </a:endParaRPr>
          </a:p>
          <a:p>
            <a:r>
              <a:rPr lang="en-US" sz="2400" dirty="0" smtClean="0">
                <a:latin typeface="Alexandria"/>
              </a:rPr>
              <a:t>Performance evaluation methods </a:t>
            </a:r>
            <a:r>
              <a:rPr lang="en-US" sz="2400" dirty="0">
                <a:latin typeface="Alexandria"/>
              </a:rPr>
              <a:t>are not mutually exclusive. Organizations can combine them, but it's important to avoid a cumbersome or overly complex system</a:t>
            </a:r>
            <a:r>
              <a:rPr lang="en-US" sz="2400" dirty="0" smtClean="0">
                <a:latin typeface="Alexandria"/>
              </a:rPr>
              <a:t>.</a:t>
            </a:r>
          </a:p>
          <a:p>
            <a:endParaRPr lang="en-US" sz="2400" dirty="0">
              <a:latin typeface="Alexandria"/>
            </a:endParaRPr>
          </a:p>
          <a:p>
            <a:r>
              <a:rPr lang="en-US" sz="2400" dirty="0" smtClean="0">
                <a:latin typeface="Alexandria"/>
              </a:rPr>
              <a:t> </a:t>
            </a:r>
            <a:r>
              <a:rPr lang="en-US" sz="2400" dirty="0">
                <a:latin typeface="Alexandria"/>
              </a:rPr>
              <a:t>The chosen methods should align with the overall goals of the performance management system and the organization's strategic objectives.</a:t>
            </a:r>
          </a:p>
        </p:txBody>
      </p:sp>
      <p:sp>
        <p:nvSpPr>
          <p:cNvPr id="14" name="TextBox 13"/>
          <p:cNvSpPr txBox="1"/>
          <p:nvPr/>
        </p:nvSpPr>
        <p:spPr>
          <a:xfrm>
            <a:off x="948253" y="1099902"/>
            <a:ext cx="10185912" cy="461665"/>
          </a:xfrm>
          <a:prstGeom prst="rect">
            <a:avLst/>
          </a:prstGeom>
          <a:noFill/>
        </p:spPr>
        <p:txBody>
          <a:bodyPr wrap="square" rtlCol="0">
            <a:spAutoFit/>
          </a:bodyPr>
          <a:lstStyle/>
          <a:p>
            <a:pPr algn="ctr"/>
            <a:r>
              <a:rPr lang="en-US" sz="2400" b="1" dirty="0">
                <a:latin typeface="Alexandria"/>
              </a:rPr>
              <a:t>Choosing the Right </a:t>
            </a:r>
            <a:r>
              <a:rPr lang="en-US" sz="2400" b="1" dirty="0" smtClean="0">
                <a:latin typeface="Alexandria"/>
              </a:rPr>
              <a:t>Tool</a:t>
            </a:r>
            <a:endParaRPr lang="en-US" sz="2400" dirty="0">
              <a:latin typeface="Alexandria"/>
            </a:endParaRPr>
          </a:p>
        </p:txBody>
      </p:sp>
    </p:spTree>
    <p:extLst>
      <p:ext uri="{BB962C8B-B14F-4D97-AF65-F5344CB8AC3E}">
        <p14:creationId xmlns:p14="http://schemas.microsoft.com/office/powerpoint/2010/main" val="3582420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2787" y="640688"/>
            <a:ext cx="7939392" cy="830997"/>
          </a:xfrm>
          <a:prstGeom prst="rect">
            <a:avLst/>
          </a:prstGeom>
          <a:noFill/>
        </p:spPr>
        <p:txBody>
          <a:bodyPr wrap="square" rtlCol="0">
            <a:spAutoFit/>
          </a:bodyPr>
          <a:lstStyle/>
          <a:p>
            <a:pPr algn="ctr"/>
            <a:r>
              <a:rPr lang="en-US" sz="2400" b="1" dirty="0">
                <a:latin typeface="Alexandria"/>
              </a:rPr>
              <a:t>Computerized and Web-Based Performance Appraisal Systems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10541000" cy="3725122"/>
          </a:xfrm>
          <a:prstGeom prst="rect">
            <a:avLst/>
          </a:prstGeom>
          <a:noFill/>
        </p:spPr>
        <p:txBody>
          <a:bodyPr wrap="square" rtlCol="0">
            <a:spAutoFit/>
          </a:bodyPr>
          <a:lstStyle/>
          <a:p>
            <a:pPr marR="0" lvl="0" indent="-228600" fontAlgn="auto">
              <a:lnSpc>
                <a:spcPct val="90000"/>
              </a:lnSpc>
              <a:spcBef>
                <a:spcPts val="1000"/>
              </a:spcBef>
              <a:spcAft>
                <a:spcPts val="0"/>
              </a:spcAft>
              <a:buClrTx/>
              <a:buSzTx/>
              <a:buFont typeface="Arial" panose="020B0604020202020204" pitchFamily="34" charset="0"/>
              <a:buChar char="•"/>
              <a:tabLst/>
              <a:defRPr/>
            </a:pPr>
            <a:r>
              <a:rPr lang="en-US" sz="2400" dirty="0">
                <a:latin typeface="Alexandria"/>
              </a:rPr>
              <a:t>Allow managers to keep notes on subordinates.</a:t>
            </a:r>
          </a:p>
          <a:p>
            <a:pPr marR="0" lvl="0" indent="-228600" fontAlgn="auto">
              <a:lnSpc>
                <a:spcPct val="90000"/>
              </a:lnSpc>
              <a:spcBef>
                <a:spcPts val="1000"/>
              </a:spcBef>
              <a:spcAft>
                <a:spcPts val="0"/>
              </a:spcAft>
              <a:buClrTx/>
              <a:buSzTx/>
              <a:buFont typeface="Arial" panose="020B0604020202020204" pitchFamily="34" charset="0"/>
              <a:buChar char="•"/>
              <a:tabLst/>
              <a:defRPr/>
            </a:pPr>
            <a:r>
              <a:rPr lang="en-US" sz="2400" dirty="0">
                <a:latin typeface="Alexandria"/>
              </a:rPr>
              <a:t>Notes can be merged with employee ratings.</a:t>
            </a:r>
          </a:p>
          <a:p>
            <a:pPr marR="0" lvl="0" indent="-228600" fontAlgn="auto">
              <a:lnSpc>
                <a:spcPct val="90000"/>
              </a:lnSpc>
              <a:spcBef>
                <a:spcPts val="1000"/>
              </a:spcBef>
              <a:spcAft>
                <a:spcPts val="0"/>
              </a:spcAft>
              <a:buClrTx/>
              <a:buSzTx/>
              <a:buFont typeface="Arial" panose="020B0604020202020204" pitchFamily="34" charset="0"/>
              <a:buChar char="•"/>
              <a:tabLst/>
              <a:defRPr/>
            </a:pPr>
            <a:r>
              <a:rPr lang="en-US" sz="2400" dirty="0">
                <a:latin typeface="Alexandria"/>
              </a:rPr>
              <a:t>Software generates written text to support appraisals.</a:t>
            </a:r>
          </a:p>
          <a:p>
            <a:pPr marR="0" lvl="0" indent="-228600" fontAlgn="auto">
              <a:lnSpc>
                <a:spcPct val="90000"/>
              </a:lnSpc>
              <a:spcBef>
                <a:spcPts val="1000"/>
              </a:spcBef>
              <a:spcAft>
                <a:spcPts val="0"/>
              </a:spcAft>
              <a:buClrTx/>
              <a:buSzTx/>
              <a:buFont typeface="Arial" panose="020B0604020202020204" pitchFamily="34" charset="0"/>
              <a:buChar char="•"/>
              <a:tabLst/>
              <a:defRPr/>
            </a:pPr>
            <a:r>
              <a:rPr lang="en-US" sz="2400" dirty="0">
                <a:latin typeface="Alexandria"/>
              </a:rPr>
              <a:t>Allows for employee self-monitoring and self-evaluation.</a:t>
            </a:r>
          </a:p>
          <a:p>
            <a:pPr marR="0" lvl="0" indent="-228600" fontAlgn="auto">
              <a:lnSpc>
                <a:spcPct val="90000"/>
              </a:lnSpc>
              <a:spcBef>
                <a:spcPts val="1000"/>
              </a:spcBef>
              <a:spcAft>
                <a:spcPts val="0"/>
              </a:spcAft>
              <a:buClrTx/>
              <a:buSzTx/>
              <a:buFont typeface="Arial" panose="020B0604020202020204" pitchFamily="34" charset="0"/>
              <a:buChar char="•"/>
              <a:tabLst/>
              <a:defRPr/>
            </a:pPr>
            <a:r>
              <a:rPr lang="en-US" sz="2400" dirty="0">
                <a:latin typeface="Alexandria"/>
              </a:rPr>
              <a:t>Electronic Performance Monitoring (EPM) Systems</a:t>
            </a:r>
          </a:p>
          <a:p>
            <a:pPr marL="625475" marR="0" lvl="1" indent="-342900" fontAlgn="auto">
              <a:lnSpc>
                <a:spcPct val="90000"/>
              </a:lnSpc>
              <a:spcBef>
                <a:spcPts val="500"/>
              </a:spcBef>
              <a:spcAft>
                <a:spcPts val="0"/>
              </a:spcAft>
              <a:buClrTx/>
              <a:buSzTx/>
              <a:buFont typeface="Wingdings" panose="05000000000000000000" pitchFamily="2" charset="2"/>
              <a:buChar char="Ø"/>
              <a:tabLst/>
              <a:defRPr/>
            </a:pPr>
            <a:r>
              <a:rPr lang="en-US" sz="2400" dirty="0">
                <a:latin typeface="Alexandria"/>
              </a:rPr>
              <a:t>Use computer network technology to allow managers access to their employees’ computers and telephones.</a:t>
            </a:r>
          </a:p>
          <a:p>
            <a:pPr marL="625475" marR="0" lvl="1" indent="-342900" fontAlgn="auto">
              <a:lnSpc>
                <a:spcPct val="90000"/>
              </a:lnSpc>
              <a:spcBef>
                <a:spcPts val="500"/>
              </a:spcBef>
              <a:spcAft>
                <a:spcPts val="0"/>
              </a:spcAft>
              <a:buClrTx/>
              <a:buSzTx/>
              <a:buFont typeface="Wingdings" panose="05000000000000000000" pitchFamily="2" charset="2"/>
              <a:buChar char="Ø"/>
              <a:tabLst/>
              <a:defRPr/>
            </a:pPr>
            <a:r>
              <a:rPr lang="en-US" sz="2400" dirty="0">
                <a:latin typeface="Alexandria"/>
              </a:rPr>
              <a:t>Managers can monitor the employees’ rate, accuracy, and time spent working online.</a:t>
            </a:r>
          </a:p>
        </p:txBody>
      </p:sp>
    </p:spTree>
    <p:extLst>
      <p:ext uri="{BB962C8B-B14F-4D97-AF65-F5344CB8AC3E}">
        <p14:creationId xmlns:p14="http://schemas.microsoft.com/office/powerpoint/2010/main" val="662049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2210" name="Rectangle 2">
            <a:extLst>
              <a:ext uri="{FF2B5EF4-FFF2-40B4-BE49-F238E27FC236}">
                <a16:creationId xmlns:a16="http://schemas.microsoft.com/office/drawing/2014/main" id="{14293EE4-6F78-36F5-374F-0F98D975699B}"/>
              </a:ext>
            </a:extLst>
          </p:cNvPr>
          <p:cNvSpPr>
            <a:spLocks noGrp="1" noChangeArrowheads="1"/>
          </p:cNvSpPr>
          <p:nvPr>
            <p:ph type="title"/>
          </p:nvPr>
        </p:nvSpPr>
        <p:spPr>
          <a:xfrm>
            <a:off x="3059114" y="535485"/>
            <a:ext cx="6054725" cy="1112838"/>
          </a:xfrm>
        </p:spPr>
        <p:txBody>
          <a:bodyPr>
            <a:noAutofit/>
          </a:bodyPr>
          <a:lstStyle/>
          <a:p>
            <a:pPr algn="ctr" eaLnBrk="1" hangingPunct="1">
              <a:defRPr/>
            </a:pPr>
            <a:r>
              <a:rPr lang="en-US" sz="3600" dirty="0">
                <a:latin typeface="Times New Roman" panose="02020603050405020304" pitchFamily="18" charset="0"/>
                <a:cs typeface="Times New Roman" panose="02020603050405020304" pitchFamily="18" charset="0"/>
              </a:rPr>
              <a:t>Dealing with Performance Appraisal Problems</a:t>
            </a:r>
          </a:p>
        </p:txBody>
      </p:sp>
      <p:grpSp>
        <p:nvGrpSpPr>
          <p:cNvPr id="2" name="Group 15">
            <a:extLst>
              <a:ext uri="{FF2B5EF4-FFF2-40B4-BE49-F238E27FC236}">
                <a16:creationId xmlns:a16="http://schemas.microsoft.com/office/drawing/2014/main" id="{544EC436-C019-A405-19F1-8E4906FCEB5D}"/>
              </a:ext>
            </a:extLst>
          </p:cNvPr>
          <p:cNvGrpSpPr>
            <a:grpSpLocks/>
          </p:cNvGrpSpPr>
          <p:nvPr/>
        </p:nvGrpSpPr>
        <p:grpSpPr bwMode="auto">
          <a:xfrm>
            <a:off x="1990726" y="2036607"/>
            <a:ext cx="8245475" cy="3108325"/>
            <a:chOff x="294" y="1238"/>
            <a:chExt cx="5194" cy="1958"/>
          </a:xfrm>
        </p:grpSpPr>
        <p:sp>
          <p:nvSpPr>
            <p:cNvPr id="31750" name="AutoShape 16" descr="brownfill01">
              <a:extLst>
                <a:ext uri="{FF2B5EF4-FFF2-40B4-BE49-F238E27FC236}">
                  <a16:creationId xmlns:a16="http://schemas.microsoft.com/office/drawing/2014/main" id="{1645BDA3-718D-94B6-C66A-B2004BA8C894}"/>
                </a:ext>
              </a:extLst>
            </p:cNvPr>
            <p:cNvSpPr>
              <a:spLocks noChangeArrowheads="1"/>
            </p:cNvSpPr>
            <p:nvPr/>
          </p:nvSpPr>
          <p:spPr bwMode="auto">
            <a:xfrm>
              <a:off x="294" y="2620"/>
              <a:ext cx="926" cy="576"/>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Unclear standards</a:t>
              </a:r>
            </a:p>
          </p:txBody>
        </p:sp>
        <p:sp>
          <p:nvSpPr>
            <p:cNvPr id="31751" name="AutoShape 17" descr="purplefill01">
              <a:extLst>
                <a:ext uri="{FF2B5EF4-FFF2-40B4-BE49-F238E27FC236}">
                  <a16:creationId xmlns:a16="http://schemas.microsoft.com/office/drawing/2014/main" id="{77320038-9D64-5946-F157-C4CC007B6AA1}"/>
                </a:ext>
              </a:extLst>
            </p:cNvPr>
            <p:cNvSpPr>
              <a:spLocks noChangeArrowheads="1"/>
            </p:cNvSpPr>
            <p:nvPr/>
          </p:nvSpPr>
          <p:spPr bwMode="auto">
            <a:xfrm>
              <a:off x="3495" y="2620"/>
              <a:ext cx="926" cy="576"/>
            </a:xfrm>
            <a:prstGeom prst="roundRect">
              <a:avLst>
                <a:gd name="adj" fmla="val 16667"/>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Leniency or strictness</a:t>
              </a:r>
            </a:p>
          </p:txBody>
        </p:sp>
        <p:sp>
          <p:nvSpPr>
            <p:cNvPr id="31752" name="AutoShape 18" descr="greenfill01">
              <a:extLst>
                <a:ext uri="{FF2B5EF4-FFF2-40B4-BE49-F238E27FC236}">
                  <a16:creationId xmlns:a16="http://schemas.microsoft.com/office/drawing/2014/main" id="{217D903F-C68E-2749-9117-D56E7B615F81}"/>
                </a:ext>
              </a:extLst>
            </p:cNvPr>
            <p:cNvSpPr>
              <a:spLocks noChangeArrowheads="1"/>
            </p:cNvSpPr>
            <p:nvPr/>
          </p:nvSpPr>
          <p:spPr bwMode="auto">
            <a:xfrm>
              <a:off x="1361" y="2620"/>
              <a:ext cx="926" cy="576"/>
            </a:xfrm>
            <a:prstGeom prst="roundRect">
              <a:avLst>
                <a:gd name="adj" fmla="val 16667"/>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Halo </a:t>
              </a:r>
              <a:br>
                <a:rPr lang="en-US" altLang="en-US" sz="1800">
                  <a:latin typeface="Franklin Gothic Medium" panose="020B0603020102020204" pitchFamily="34" charset="0"/>
                </a:rPr>
              </a:br>
              <a:r>
                <a:rPr lang="en-US" altLang="en-US" sz="1800">
                  <a:latin typeface="Franklin Gothic Medium" panose="020B0603020102020204" pitchFamily="34" charset="0"/>
                </a:rPr>
                <a:t>effect</a:t>
              </a:r>
            </a:p>
          </p:txBody>
        </p:sp>
        <p:sp>
          <p:nvSpPr>
            <p:cNvPr id="31753" name="Oval 19">
              <a:extLst>
                <a:ext uri="{FF2B5EF4-FFF2-40B4-BE49-F238E27FC236}">
                  <a16:creationId xmlns:a16="http://schemas.microsoft.com/office/drawing/2014/main" id="{2B5A53CC-7E0F-B641-AA77-BDC8CD8713DE}"/>
                </a:ext>
              </a:extLst>
            </p:cNvPr>
            <p:cNvSpPr>
              <a:spLocks noChangeArrowheads="1"/>
            </p:cNvSpPr>
            <p:nvPr/>
          </p:nvSpPr>
          <p:spPr bwMode="auto">
            <a:xfrm>
              <a:off x="1498" y="1238"/>
              <a:ext cx="276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Potential Rating Scale Appraisal Problems</a:t>
              </a:r>
            </a:p>
          </p:txBody>
        </p:sp>
        <p:sp>
          <p:nvSpPr>
            <p:cNvPr id="31754" name="AutoShape 20" descr="bluefill01">
              <a:extLst>
                <a:ext uri="{FF2B5EF4-FFF2-40B4-BE49-F238E27FC236}">
                  <a16:creationId xmlns:a16="http://schemas.microsoft.com/office/drawing/2014/main" id="{89FA684F-8613-F7AB-46F0-01D0FAC71861}"/>
                </a:ext>
              </a:extLst>
            </p:cNvPr>
            <p:cNvSpPr>
              <a:spLocks noChangeArrowheads="1"/>
            </p:cNvSpPr>
            <p:nvPr/>
          </p:nvSpPr>
          <p:spPr bwMode="auto">
            <a:xfrm>
              <a:off x="2418" y="2620"/>
              <a:ext cx="926" cy="576"/>
            </a:xfrm>
            <a:prstGeom prst="roundRect">
              <a:avLst>
                <a:gd name="adj" fmla="val 16667"/>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Central tendency</a:t>
              </a:r>
            </a:p>
          </p:txBody>
        </p:sp>
        <p:cxnSp>
          <p:nvCxnSpPr>
            <p:cNvPr id="31755" name="AutoShape 21">
              <a:extLst>
                <a:ext uri="{FF2B5EF4-FFF2-40B4-BE49-F238E27FC236}">
                  <a16:creationId xmlns:a16="http://schemas.microsoft.com/office/drawing/2014/main" id="{268A4D29-EDB0-CB26-AD3B-B9CEA3857EF9}"/>
                </a:ext>
              </a:extLst>
            </p:cNvPr>
            <p:cNvCxnSpPr>
              <a:cxnSpLocks noChangeShapeType="1"/>
              <a:stCxn id="31753" idx="4"/>
              <a:endCxn id="31750" idx="0"/>
            </p:cNvCxnSpPr>
            <p:nvPr/>
          </p:nvCxnSpPr>
          <p:spPr bwMode="auto">
            <a:xfrm rot="5400000">
              <a:off x="1535" y="1256"/>
              <a:ext cx="568" cy="2123"/>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1756" name="AutoShape 22">
              <a:extLst>
                <a:ext uri="{FF2B5EF4-FFF2-40B4-BE49-F238E27FC236}">
                  <a16:creationId xmlns:a16="http://schemas.microsoft.com/office/drawing/2014/main" id="{CCDB65D9-4419-3233-F1F3-09104A4E8975}"/>
                </a:ext>
              </a:extLst>
            </p:cNvPr>
            <p:cNvCxnSpPr>
              <a:cxnSpLocks noChangeShapeType="1"/>
              <a:stCxn id="31753" idx="4"/>
              <a:endCxn id="31752" idx="0"/>
            </p:cNvCxnSpPr>
            <p:nvPr/>
          </p:nvCxnSpPr>
          <p:spPr bwMode="auto">
            <a:xfrm rot="5400000">
              <a:off x="2068" y="1790"/>
              <a:ext cx="568" cy="1056"/>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1757" name="AutoShape 23">
              <a:extLst>
                <a:ext uri="{FF2B5EF4-FFF2-40B4-BE49-F238E27FC236}">
                  <a16:creationId xmlns:a16="http://schemas.microsoft.com/office/drawing/2014/main" id="{33CE546A-FB76-B847-C02F-BA27A705AEBF}"/>
                </a:ext>
              </a:extLst>
            </p:cNvPr>
            <p:cNvCxnSpPr>
              <a:cxnSpLocks noChangeShapeType="1"/>
              <a:stCxn id="31753" idx="4"/>
              <a:endCxn id="31751" idx="0"/>
            </p:cNvCxnSpPr>
            <p:nvPr/>
          </p:nvCxnSpPr>
          <p:spPr bwMode="auto">
            <a:xfrm rot="16200000" flipH="1">
              <a:off x="3135" y="1779"/>
              <a:ext cx="568" cy="1078"/>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1758" name="AutoShape 24">
              <a:extLst>
                <a:ext uri="{FF2B5EF4-FFF2-40B4-BE49-F238E27FC236}">
                  <a16:creationId xmlns:a16="http://schemas.microsoft.com/office/drawing/2014/main" id="{C4EF46A5-5560-F149-4B09-DA258474C751}"/>
                </a:ext>
              </a:extLst>
            </p:cNvPr>
            <p:cNvCxnSpPr>
              <a:cxnSpLocks noChangeShapeType="1"/>
              <a:stCxn id="31753" idx="4"/>
              <a:endCxn id="31754" idx="0"/>
            </p:cNvCxnSpPr>
            <p:nvPr/>
          </p:nvCxnSpPr>
          <p:spPr bwMode="auto">
            <a:xfrm rot="16200000" flipH="1">
              <a:off x="2597" y="2317"/>
              <a:ext cx="568" cy="1"/>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1759" name="AutoShape 25" descr="redfill01">
              <a:extLst>
                <a:ext uri="{FF2B5EF4-FFF2-40B4-BE49-F238E27FC236}">
                  <a16:creationId xmlns:a16="http://schemas.microsoft.com/office/drawing/2014/main" id="{8EB2E823-79DB-B477-74EE-61DB931608B4}"/>
                </a:ext>
              </a:extLst>
            </p:cNvPr>
            <p:cNvSpPr>
              <a:spLocks noChangeArrowheads="1"/>
            </p:cNvSpPr>
            <p:nvPr/>
          </p:nvSpPr>
          <p:spPr bwMode="auto">
            <a:xfrm>
              <a:off x="4562" y="2620"/>
              <a:ext cx="926" cy="576"/>
            </a:xfrm>
            <a:prstGeom prst="roundRect">
              <a:avLst>
                <a:gd name="adj" fmla="val 16667"/>
              </a:avLst>
            </a:prstGeom>
            <a:blipFill dpi="0" rotWithShape="1">
              <a:blip r:embed="rId7"/>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Bias</a:t>
              </a:r>
            </a:p>
          </p:txBody>
        </p:sp>
        <p:cxnSp>
          <p:nvCxnSpPr>
            <p:cNvPr id="31760" name="AutoShape 26">
              <a:extLst>
                <a:ext uri="{FF2B5EF4-FFF2-40B4-BE49-F238E27FC236}">
                  <a16:creationId xmlns:a16="http://schemas.microsoft.com/office/drawing/2014/main" id="{0339C8ED-B156-AEBC-10E7-0C1A00E0352E}"/>
                </a:ext>
              </a:extLst>
            </p:cNvPr>
            <p:cNvCxnSpPr>
              <a:cxnSpLocks noChangeShapeType="1"/>
              <a:stCxn id="31753" idx="4"/>
              <a:endCxn id="31759" idx="0"/>
            </p:cNvCxnSpPr>
            <p:nvPr/>
          </p:nvCxnSpPr>
          <p:spPr bwMode="auto">
            <a:xfrm rot="16200000" flipH="1">
              <a:off x="3669" y="1245"/>
              <a:ext cx="568" cy="2145"/>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85FDE1DC-F12E-4C3F-59C9-91B0F68DC5DC}"/>
              </a:ext>
            </a:extLst>
          </p:cNvPr>
          <p:cNvSpPr/>
          <p:nvPr/>
        </p:nvSpPr>
        <p:spPr>
          <a:xfrm>
            <a:off x="1084201" y="6673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7C71D512-99FE-6581-0C0D-BD355928D829}"/>
              </a:ext>
            </a:extLst>
          </p:cNvPr>
          <p:cNvSpPr txBox="1"/>
          <p:nvPr/>
        </p:nvSpPr>
        <p:spPr>
          <a:xfrm>
            <a:off x="1295042" y="70795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13F7772-4728-7595-93A5-A76DA229B344}"/>
              </a:ext>
            </a:extLst>
          </p:cNvPr>
          <p:cNvSpPr txBox="1"/>
          <p:nvPr/>
        </p:nvSpPr>
        <p:spPr>
          <a:xfrm>
            <a:off x="1356072" y="96377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11467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49001" y="1045757"/>
            <a:ext cx="7939392" cy="461665"/>
          </a:xfrm>
          <a:prstGeom prst="rect">
            <a:avLst/>
          </a:prstGeom>
          <a:noFill/>
        </p:spPr>
        <p:txBody>
          <a:bodyPr wrap="square" rtlCol="0">
            <a:spAutoFit/>
          </a:bodyPr>
          <a:lstStyle/>
          <a:p>
            <a:pPr algn="ctr"/>
            <a:r>
              <a:rPr lang="en-US" sz="2400" b="1" dirty="0">
                <a:latin typeface="Alexandria"/>
              </a:rPr>
              <a:t>Best Practices for Fair and Effective Appraisals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8197" y="2145544"/>
            <a:ext cx="10541000" cy="3785652"/>
          </a:xfrm>
          <a:prstGeom prst="rect">
            <a:avLst/>
          </a:prstGeom>
          <a:noFill/>
        </p:spPr>
        <p:txBody>
          <a:bodyPr wrap="square" rtlCol="0">
            <a:spAutoFit/>
          </a:bodyPr>
          <a:lstStyle/>
          <a:p>
            <a:pPr lvl="0"/>
            <a:r>
              <a:rPr lang="en-US" sz="2000" b="1" dirty="0">
                <a:latin typeface="Alexandria"/>
              </a:rPr>
              <a:t>Clear and Objective Standards:</a:t>
            </a:r>
            <a:r>
              <a:rPr lang="en-US" sz="2000" dirty="0">
                <a:latin typeface="Alexandria"/>
              </a:rPr>
              <a:t> Develop clear performance expectations and use specific criteria for evaluation.</a:t>
            </a:r>
          </a:p>
          <a:p>
            <a:pPr lvl="0"/>
            <a:r>
              <a:rPr lang="en-US" sz="2000" b="1" dirty="0">
                <a:latin typeface="Alexandria"/>
              </a:rPr>
              <a:t>Rater Training:</a:t>
            </a:r>
            <a:r>
              <a:rPr lang="en-US" sz="2000" dirty="0">
                <a:latin typeface="Alexandria"/>
              </a:rPr>
              <a:t> Provide training to managers on appraisal methods, bias awareness, and effective feedback delivery.</a:t>
            </a:r>
          </a:p>
          <a:p>
            <a:pPr lvl="0"/>
            <a:r>
              <a:rPr lang="en-US" sz="2000" b="1" dirty="0">
                <a:latin typeface="Alexandria"/>
              </a:rPr>
              <a:t>Multiple Raters:</a:t>
            </a:r>
            <a:r>
              <a:rPr lang="en-US" sz="2000" dirty="0">
                <a:latin typeface="Alexandria"/>
              </a:rPr>
              <a:t> Gather feedback from various sources (peers, subordinates, customers) to reduce bias.</a:t>
            </a:r>
          </a:p>
          <a:p>
            <a:pPr lvl="0"/>
            <a:r>
              <a:rPr lang="en-US" sz="2000" b="1" dirty="0">
                <a:latin typeface="Alexandria"/>
              </a:rPr>
              <a:t>Regular Feedback:</a:t>
            </a:r>
            <a:r>
              <a:rPr lang="en-US" sz="2000" dirty="0">
                <a:latin typeface="Alexandria"/>
              </a:rPr>
              <a:t> Provide ongoing feedback throughout the year, not just during formal appraisals.</a:t>
            </a:r>
          </a:p>
          <a:p>
            <a:pPr lvl="0"/>
            <a:r>
              <a:rPr lang="en-US" sz="2000" b="1" dirty="0">
                <a:latin typeface="Alexandria"/>
              </a:rPr>
              <a:t>Focus on Development:</a:t>
            </a:r>
            <a:r>
              <a:rPr lang="en-US" sz="2000" dirty="0">
                <a:latin typeface="Alexandria"/>
              </a:rPr>
              <a:t> Use appraisals as a tool for employee growth and improvement, rather than solely for evaluation.</a:t>
            </a:r>
          </a:p>
          <a:p>
            <a:r>
              <a:rPr lang="en-US" sz="2000" b="1" dirty="0">
                <a:latin typeface="Alexandria"/>
              </a:rPr>
              <a:t>Legal Compliance:</a:t>
            </a:r>
            <a:r>
              <a:rPr lang="en-US" sz="2000" dirty="0">
                <a:latin typeface="Alexandria"/>
              </a:rPr>
              <a:t> Ensure that appraisal processes comply with all relevant employment laws and regulations</a:t>
            </a:r>
          </a:p>
        </p:txBody>
      </p:sp>
    </p:spTree>
    <p:extLst>
      <p:ext uri="{BB962C8B-B14F-4D97-AF65-F5344CB8AC3E}">
        <p14:creationId xmlns:p14="http://schemas.microsoft.com/office/powerpoint/2010/main" val="3525001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4194" name="Rectangle 2">
            <a:extLst>
              <a:ext uri="{FF2B5EF4-FFF2-40B4-BE49-F238E27FC236}">
                <a16:creationId xmlns:a16="http://schemas.microsoft.com/office/drawing/2014/main" id="{23F078C5-2EBF-3E5D-0C00-6DF08A163BEC}"/>
              </a:ext>
            </a:extLst>
          </p:cNvPr>
          <p:cNvSpPr>
            <a:spLocks noGrp="1" noChangeArrowheads="1"/>
          </p:cNvSpPr>
          <p:nvPr>
            <p:ph type="title"/>
          </p:nvPr>
        </p:nvSpPr>
        <p:spPr>
          <a:xfrm>
            <a:off x="2255838" y="365125"/>
            <a:ext cx="9097961" cy="1325563"/>
          </a:xfrm>
        </p:spPr>
        <p:txBody>
          <a:bodyPr>
            <a:normAutofit/>
          </a:bodyPr>
          <a:lstStyle/>
          <a:p>
            <a:pPr eaLnBrk="1" hangingPunct="1">
              <a:defRPr/>
            </a:pPr>
            <a:r>
              <a:rPr lang="en-US" sz="4000" dirty="0">
                <a:latin typeface="Times New Roman" panose="02020603050405020304" pitchFamily="18" charset="0"/>
                <a:cs typeface="Times New Roman" panose="02020603050405020304" pitchFamily="18" charset="0"/>
              </a:rPr>
              <a:t>Choosing the Right Appraisal Tool</a:t>
            </a:r>
          </a:p>
        </p:txBody>
      </p:sp>
      <p:grpSp>
        <p:nvGrpSpPr>
          <p:cNvPr id="2" name="Group 4">
            <a:extLst>
              <a:ext uri="{FF2B5EF4-FFF2-40B4-BE49-F238E27FC236}">
                <a16:creationId xmlns:a16="http://schemas.microsoft.com/office/drawing/2014/main" id="{A3492FEB-2797-6AC0-D86B-B5C4531C00DA}"/>
              </a:ext>
            </a:extLst>
          </p:cNvPr>
          <p:cNvGrpSpPr>
            <a:grpSpLocks/>
          </p:cNvGrpSpPr>
          <p:nvPr/>
        </p:nvGrpSpPr>
        <p:grpSpPr bwMode="auto">
          <a:xfrm>
            <a:off x="2255839" y="1792349"/>
            <a:ext cx="7680325" cy="3411538"/>
            <a:chOff x="461" y="990"/>
            <a:chExt cx="4838" cy="2149"/>
          </a:xfrm>
        </p:grpSpPr>
        <p:sp>
          <p:nvSpPr>
            <p:cNvPr id="35846" name="AutoShape 5" descr="grayfill01">
              <a:extLst>
                <a:ext uri="{FF2B5EF4-FFF2-40B4-BE49-F238E27FC236}">
                  <a16:creationId xmlns:a16="http://schemas.microsoft.com/office/drawing/2014/main" id="{24EF993E-4D26-9E58-F326-EA3AE85B5B13}"/>
                </a:ext>
              </a:extLst>
            </p:cNvPr>
            <p:cNvSpPr>
              <a:spLocks noChangeArrowheads="1"/>
            </p:cNvSpPr>
            <p:nvPr/>
          </p:nvSpPr>
          <p:spPr bwMode="auto">
            <a:xfrm>
              <a:off x="461" y="2467"/>
              <a:ext cx="1040" cy="672"/>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Accessibility</a:t>
              </a:r>
            </a:p>
          </p:txBody>
        </p:sp>
        <p:sp>
          <p:nvSpPr>
            <p:cNvPr id="35847" name="AutoShape 6" descr="bluefill01">
              <a:extLst>
                <a:ext uri="{FF2B5EF4-FFF2-40B4-BE49-F238E27FC236}">
                  <a16:creationId xmlns:a16="http://schemas.microsoft.com/office/drawing/2014/main" id="{1D1CC43F-7BA9-D531-9D0D-638BF5414594}"/>
                </a:ext>
              </a:extLst>
            </p:cNvPr>
            <p:cNvSpPr>
              <a:spLocks noChangeArrowheads="1"/>
            </p:cNvSpPr>
            <p:nvPr/>
          </p:nvSpPr>
          <p:spPr bwMode="auto">
            <a:xfrm>
              <a:off x="4259" y="2467"/>
              <a:ext cx="1040" cy="672"/>
            </a:xfrm>
            <a:prstGeom prst="roundRect">
              <a:avLst>
                <a:gd name="adj" fmla="val 16667"/>
              </a:avLst>
            </a:prstGeom>
            <a:blipFill dpi="0" rotWithShape="1">
              <a:blip r:embed="rId4"/>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Accuracy</a:t>
              </a:r>
            </a:p>
          </p:txBody>
        </p:sp>
        <p:cxnSp>
          <p:nvCxnSpPr>
            <p:cNvPr id="35848" name="AutoShape 7">
              <a:extLst>
                <a:ext uri="{FF2B5EF4-FFF2-40B4-BE49-F238E27FC236}">
                  <a16:creationId xmlns:a16="http://schemas.microsoft.com/office/drawing/2014/main" id="{4C070A49-75B3-5893-E9C4-CE6890820BFB}"/>
                </a:ext>
              </a:extLst>
            </p:cNvPr>
            <p:cNvCxnSpPr>
              <a:cxnSpLocks noChangeShapeType="1"/>
              <a:stCxn id="35854" idx="3"/>
              <a:endCxn id="35846" idx="0"/>
            </p:cNvCxnSpPr>
            <p:nvPr/>
          </p:nvCxnSpPr>
          <p:spPr bwMode="auto">
            <a:xfrm flipH="1">
              <a:off x="981" y="1690"/>
              <a:ext cx="674" cy="7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5849" name="AutoShape 8">
              <a:extLst>
                <a:ext uri="{FF2B5EF4-FFF2-40B4-BE49-F238E27FC236}">
                  <a16:creationId xmlns:a16="http://schemas.microsoft.com/office/drawing/2014/main" id="{BFC922BE-1896-7D9B-EB86-513DC372F4FE}"/>
                </a:ext>
              </a:extLst>
            </p:cNvPr>
            <p:cNvCxnSpPr>
              <a:cxnSpLocks noChangeShapeType="1"/>
              <a:stCxn id="35854" idx="5"/>
              <a:endCxn id="35847" idx="0"/>
            </p:cNvCxnSpPr>
            <p:nvPr/>
          </p:nvCxnSpPr>
          <p:spPr bwMode="auto">
            <a:xfrm>
              <a:off x="4083" y="1690"/>
              <a:ext cx="696" cy="7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5850" name="AutoShape 9">
              <a:extLst>
                <a:ext uri="{FF2B5EF4-FFF2-40B4-BE49-F238E27FC236}">
                  <a16:creationId xmlns:a16="http://schemas.microsoft.com/office/drawing/2014/main" id="{3083BFF4-B310-78F0-EE25-69237B9F572F}"/>
                </a:ext>
              </a:extLst>
            </p:cNvPr>
            <p:cNvCxnSpPr>
              <a:cxnSpLocks noChangeShapeType="1"/>
              <a:stCxn id="35854" idx="0"/>
              <a:endCxn id="35851" idx="0"/>
            </p:cNvCxnSpPr>
            <p:nvPr/>
          </p:nvCxnSpPr>
          <p:spPr bwMode="auto">
            <a:xfrm flipH="1">
              <a:off x="2247" y="990"/>
              <a:ext cx="622" cy="14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5851" name="AutoShape 10" descr="purplefill01">
              <a:extLst>
                <a:ext uri="{FF2B5EF4-FFF2-40B4-BE49-F238E27FC236}">
                  <a16:creationId xmlns:a16="http://schemas.microsoft.com/office/drawing/2014/main" id="{1DA9948F-61AB-DEED-3606-24134E9198EC}"/>
                </a:ext>
              </a:extLst>
            </p:cNvPr>
            <p:cNvSpPr>
              <a:spLocks noChangeArrowheads="1"/>
            </p:cNvSpPr>
            <p:nvPr/>
          </p:nvSpPr>
          <p:spPr bwMode="auto">
            <a:xfrm>
              <a:off x="1727" y="2467"/>
              <a:ext cx="1040" cy="672"/>
            </a:xfrm>
            <a:prstGeom prst="roundRect">
              <a:avLst>
                <a:gd name="adj" fmla="val 16667"/>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Ease-of-use</a:t>
              </a:r>
            </a:p>
          </p:txBody>
        </p:sp>
        <p:cxnSp>
          <p:nvCxnSpPr>
            <p:cNvPr id="35852" name="AutoShape 11">
              <a:extLst>
                <a:ext uri="{FF2B5EF4-FFF2-40B4-BE49-F238E27FC236}">
                  <a16:creationId xmlns:a16="http://schemas.microsoft.com/office/drawing/2014/main" id="{147E7CB3-7E79-6C90-9DFC-6B4277AC2C12}"/>
                </a:ext>
              </a:extLst>
            </p:cNvPr>
            <p:cNvCxnSpPr>
              <a:cxnSpLocks noChangeShapeType="1"/>
              <a:stCxn id="35854" idx="0"/>
              <a:endCxn id="35853" idx="0"/>
            </p:cNvCxnSpPr>
            <p:nvPr/>
          </p:nvCxnSpPr>
          <p:spPr bwMode="auto">
            <a:xfrm>
              <a:off x="2869" y="990"/>
              <a:ext cx="644" cy="14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5853" name="AutoShape 12" descr="redfill01">
              <a:extLst>
                <a:ext uri="{FF2B5EF4-FFF2-40B4-BE49-F238E27FC236}">
                  <a16:creationId xmlns:a16="http://schemas.microsoft.com/office/drawing/2014/main" id="{25A93F79-7F2B-ECD1-2B76-C4E52CE52C79}"/>
                </a:ext>
              </a:extLst>
            </p:cNvPr>
            <p:cNvSpPr>
              <a:spLocks noChangeArrowheads="1"/>
            </p:cNvSpPr>
            <p:nvPr/>
          </p:nvSpPr>
          <p:spPr bwMode="auto">
            <a:xfrm>
              <a:off x="2993" y="2467"/>
              <a:ext cx="1040" cy="672"/>
            </a:xfrm>
            <a:prstGeom prst="roundRect">
              <a:avLst>
                <a:gd name="adj" fmla="val 16667"/>
              </a:avLst>
            </a:prstGeom>
            <a:blipFill dpi="0" rotWithShape="1">
              <a:blip r:embed="rId6"/>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Employee acceptance</a:t>
              </a:r>
            </a:p>
          </p:txBody>
        </p:sp>
        <p:sp>
          <p:nvSpPr>
            <p:cNvPr id="35854" name="Oval 13">
              <a:extLst>
                <a:ext uri="{FF2B5EF4-FFF2-40B4-BE49-F238E27FC236}">
                  <a16:creationId xmlns:a16="http://schemas.microsoft.com/office/drawing/2014/main" id="{F310BEDA-23B0-F3BD-F406-0C32CDEBD85E}"/>
                </a:ext>
              </a:extLst>
            </p:cNvPr>
            <p:cNvSpPr>
              <a:spLocks noChangeArrowheads="1"/>
            </p:cNvSpPr>
            <p:nvPr/>
          </p:nvSpPr>
          <p:spPr bwMode="auto">
            <a:xfrm>
              <a:off x="1152" y="1008"/>
              <a:ext cx="343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Criteria for Choosing an Appraisal Tool</a:t>
              </a:r>
            </a:p>
          </p:txBody>
        </p:sp>
      </p:grpSp>
      <p:sp>
        <p:nvSpPr>
          <p:cNvPr id="4" name="Rectangle 3">
            <a:extLst>
              <a:ext uri="{FF2B5EF4-FFF2-40B4-BE49-F238E27FC236}">
                <a16:creationId xmlns:a16="http://schemas.microsoft.com/office/drawing/2014/main" id="{51C74280-0EE4-35D1-8BF6-72CAB981F1B2}"/>
              </a:ext>
            </a:extLst>
          </p:cNvPr>
          <p:cNvSpPr/>
          <p:nvPr/>
        </p:nvSpPr>
        <p:spPr>
          <a:xfrm>
            <a:off x="784648" y="6200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08CD36D5-1276-3599-5F43-A23EBCA97A68}"/>
              </a:ext>
            </a:extLst>
          </p:cNvPr>
          <p:cNvSpPr txBox="1"/>
          <p:nvPr/>
        </p:nvSpPr>
        <p:spPr>
          <a:xfrm>
            <a:off x="995489" y="660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4F5BAB1-C607-4CF1-CFFC-E1C504815877}"/>
              </a:ext>
            </a:extLst>
          </p:cNvPr>
          <p:cNvSpPr txBox="1"/>
          <p:nvPr/>
        </p:nvSpPr>
        <p:spPr>
          <a:xfrm>
            <a:off x="1056519" y="9164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40708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6320" y="168549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49001" y="1045757"/>
            <a:ext cx="7939392" cy="461665"/>
          </a:xfrm>
          <a:prstGeom prst="rect">
            <a:avLst/>
          </a:prstGeom>
          <a:noFill/>
        </p:spPr>
        <p:txBody>
          <a:bodyPr wrap="square" rtlCol="0">
            <a:spAutoFit/>
          </a:bodyPr>
          <a:lstStyle/>
          <a:p>
            <a:pPr algn="ctr"/>
            <a:r>
              <a:rPr lang="en-US" sz="2400" b="1" dirty="0">
                <a:latin typeface="Alexandria"/>
              </a:rPr>
              <a:t>The Appraisal Interview: A Critical Conversation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9268" y="1877533"/>
            <a:ext cx="10541000" cy="4770537"/>
          </a:xfrm>
          <a:prstGeom prst="rect">
            <a:avLst/>
          </a:prstGeom>
          <a:noFill/>
        </p:spPr>
        <p:txBody>
          <a:bodyPr wrap="square" rtlCol="0">
            <a:spAutoFit/>
          </a:bodyPr>
          <a:lstStyle/>
          <a:p>
            <a:r>
              <a:rPr lang="en-US" sz="2000" b="1" dirty="0">
                <a:solidFill>
                  <a:srgbClr val="C00000"/>
                </a:solidFill>
                <a:latin typeface="Alexandria"/>
              </a:rPr>
              <a:t>Preparation </a:t>
            </a:r>
          </a:p>
          <a:p>
            <a:pPr marL="342900" indent="-342900">
              <a:buFont typeface="Arial" panose="020B0604020202020204" pitchFamily="34" charset="0"/>
              <a:buChar char="•"/>
            </a:pPr>
            <a:r>
              <a:rPr lang="en-US" sz="2000" b="1" dirty="0" smtClean="0">
                <a:latin typeface="Alexandria"/>
              </a:rPr>
              <a:t>Give </a:t>
            </a:r>
            <a:r>
              <a:rPr lang="en-US" sz="2000" b="1" dirty="0">
                <a:latin typeface="Alexandria"/>
              </a:rPr>
              <a:t>employees advance notice:</a:t>
            </a:r>
            <a:r>
              <a:rPr lang="en-US" sz="2000" dirty="0">
                <a:latin typeface="Alexandria"/>
              </a:rPr>
              <a:t> This allows employees to reflect on their performance and prepare questions.</a:t>
            </a:r>
          </a:p>
          <a:p>
            <a:pPr marL="342900" lvl="0" indent="-342900">
              <a:buFont typeface="Arial" panose="020B0604020202020204" pitchFamily="34" charset="0"/>
              <a:buChar char="•"/>
            </a:pPr>
            <a:r>
              <a:rPr lang="en-US" sz="2000" b="1" dirty="0">
                <a:latin typeface="Alexandria"/>
              </a:rPr>
              <a:t>Review performance data:</a:t>
            </a:r>
            <a:r>
              <a:rPr lang="en-US" sz="2000" dirty="0">
                <a:latin typeface="Alexandria"/>
              </a:rPr>
              <a:t> Compare the employee's performance against established standards and previous appraisals.</a:t>
            </a:r>
          </a:p>
          <a:p>
            <a:pPr marL="342900" lvl="0" indent="-342900">
              <a:buFont typeface="Arial" panose="020B0604020202020204" pitchFamily="34" charset="0"/>
              <a:buChar char="•"/>
            </a:pPr>
            <a:r>
              <a:rPr lang="en-US" sz="2000" b="1" dirty="0">
                <a:latin typeface="Alexandria"/>
              </a:rPr>
              <a:t>Schedule a private and uninterrupted meeting:</a:t>
            </a:r>
            <a:r>
              <a:rPr lang="en-US" sz="2000" dirty="0">
                <a:latin typeface="Alexandria"/>
              </a:rPr>
              <a:t> This creates a conducive environment for open and honest communication</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r>
              <a:rPr lang="en-US" sz="2000" b="1" dirty="0">
                <a:solidFill>
                  <a:srgbClr val="C00000"/>
                </a:solidFill>
                <a:latin typeface="Alexandria"/>
              </a:rPr>
              <a:t>Conducting the Appraisal Interview</a:t>
            </a:r>
          </a:p>
          <a:p>
            <a:pPr marL="342900" lvl="0" indent="-342900">
              <a:buFont typeface="Arial" panose="020B0604020202020204" pitchFamily="34" charset="0"/>
              <a:buChar char="•"/>
            </a:pPr>
            <a:r>
              <a:rPr lang="en-US" sz="2000" b="1" dirty="0" smtClean="0">
                <a:latin typeface="Alexandria"/>
              </a:rPr>
              <a:t>Reinforcing </a:t>
            </a:r>
            <a:r>
              <a:rPr lang="en-US" sz="2000" b="1" dirty="0">
                <a:latin typeface="Alexandria"/>
              </a:rPr>
              <a:t>strengths:</a:t>
            </a:r>
            <a:r>
              <a:rPr lang="en-US" sz="2000" dirty="0">
                <a:latin typeface="Alexandria"/>
              </a:rPr>
              <a:t> Acknowledging and appreciating employee accomplishments.</a:t>
            </a:r>
          </a:p>
          <a:p>
            <a:pPr marL="342900" lvl="0" indent="-342900">
              <a:buFont typeface="Arial" panose="020B0604020202020204" pitchFamily="34" charset="0"/>
              <a:buChar char="•"/>
            </a:pPr>
            <a:r>
              <a:rPr lang="en-US" sz="2000" b="1" dirty="0">
                <a:latin typeface="Alexandria"/>
              </a:rPr>
              <a:t>Addressing weaknesses:</a:t>
            </a:r>
            <a:r>
              <a:rPr lang="en-US" sz="2000" dirty="0">
                <a:latin typeface="Alexandria"/>
              </a:rPr>
              <a:t> Providing constructive feedback and developing improvement plans.</a:t>
            </a:r>
          </a:p>
          <a:p>
            <a:pPr marL="342900" lvl="0" indent="-342900">
              <a:buFont typeface="Arial" panose="020B0604020202020204" pitchFamily="34" charset="0"/>
              <a:buChar char="•"/>
            </a:pPr>
            <a:r>
              <a:rPr lang="en-US" sz="2000" b="1" dirty="0">
                <a:latin typeface="Alexandria"/>
              </a:rPr>
              <a:t>Setting goals:</a:t>
            </a:r>
            <a:r>
              <a:rPr lang="en-US" sz="2000" dirty="0">
                <a:latin typeface="Alexandria"/>
              </a:rPr>
              <a:t> Establishing clear expectations for future performance.</a:t>
            </a:r>
          </a:p>
          <a:p>
            <a:pPr marL="342900" lvl="0" indent="-342900">
              <a:buFont typeface="Arial" panose="020B0604020202020204" pitchFamily="34" charset="0"/>
              <a:buChar char="•"/>
            </a:pPr>
            <a:r>
              <a:rPr lang="en-US" sz="2000" b="1" dirty="0">
                <a:latin typeface="Alexandria"/>
              </a:rPr>
              <a:t>Open communication:</a:t>
            </a:r>
            <a:r>
              <a:rPr lang="en-US" sz="2000" dirty="0">
                <a:latin typeface="Alexandria"/>
              </a:rPr>
              <a:t> Encouraging employee input and feedback.</a:t>
            </a:r>
          </a:p>
          <a:p>
            <a:pPr lvl="0"/>
            <a:endParaRPr lang="en-US" sz="2000" dirty="0">
              <a:latin typeface="Alexandria"/>
            </a:endParaRPr>
          </a:p>
        </p:txBody>
      </p:sp>
    </p:spTree>
    <p:extLst>
      <p:ext uri="{BB962C8B-B14F-4D97-AF65-F5344CB8AC3E}">
        <p14:creationId xmlns:p14="http://schemas.microsoft.com/office/powerpoint/2010/main" val="3211268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6320" y="168549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solidFill>
                  <a:srgbClr val="C00000"/>
                </a:solidFill>
                <a:latin typeface="Alexandria"/>
              </a:rPr>
              <a:t>Handling Difficult </a:t>
            </a:r>
            <a:r>
              <a:rPr lang="en-US" sz="2000" b="1" dirty="0">
                <a:solidFill>
                  <a:srgbClr val="C00000"/>
                </a:solidFill>
                <a:latin typeface="Alexandria"/>
              </a:rPr>
              <a:t>Conversations</a:t>
            </a:r>
            <a:r>
              <a:rPr lang="en-US" sz="2000" b="1" dirty="0" smtClean="0">
                <a:solidFill>
                  <a:srgbClr val="C00000"/>
                </a:solidFill>
                <a:latin typeface="Alexandria"/>
              </a:rPr>
              <a:t>:</a:t>
            </a:r>
          </a:p>
          <a:p>
            <a:endParaRPr lang="en-US" sz="2000" dirty="0">
              <a:solidFill>
                <a:schemeClr val="tx1"/>
              </a:solidFill>
              <a:latin typeface="Alexandria"/>
            </a:endParaRPr>
          </a:p>
          <a:p>
            <a:r>
              <a:rPr lang="en-US" sz="2000" dirty="0">
                <a:solidFill>
                  <a:schemeClr val="tx1"/>
                </a:solidFill>
                <a:latin typeface="Alexandria"/>
              </a:rPr>
              <a:t>Appraisal interviews often involve delivering negative feedback, which can be challenging for both managers and employees. It's important to</a:t>
            </a:r>
            <a:r>
              <a:rPr lang="en-US" sz="2000" dirty="0" smtClean="0">
                <a:solidFill>
                  <a:schemeClr val="tx1"/>
                </a:solidFill>
                <a:latin typeface="Alexandria"/>
              </a:rPr>
              <a:t>:</a:t>
            </a:r>
          </a:p>
          <a:p>
            <a:endParaRPr lang="en-US" sz="2000" dirty="0">
              <a:solidFill>
                <a:schemeClr val="tx1"/>
              </a:solidFill>
              <a:latin typeface="Alexandria"/>
            </a:endParaRPr>
          </a:p>
          <a:p>
            <a:pPr marL="342900" lvl="0" indent="-342900">
              <a:buFont typeface="Arial" panose="020B0604020202020204" pitchFamily="34" charset="0"/>
              <a:buChar char="•"/>
            </a:pPr>
            <a:r>
              <a:rPr lang="en-US" sz="2000" b="1" dirty="0">
                <a:solidFill>
                  <a:schemeClr val="tx1"/>
                </a:solidFill>
                <a:latin typeface="Alexandria"/>
              </a:rPr>
              <a:t>Focus on behavior, not personality:</a:t>
            </a:r>
            <a:r>
              <a:rPr lang="en-US" sz="2000" dirty="0">
                <a:solidFill>
                  <a:schemeClr val="tx1"/>
                </a:solidFill>
                <a:latin typeface="Alexandria"/>
              </a:rPr>
              <a:t> Describe specific actions or behaviors rather than making personal attacks.</a:t>
            </a:r>
          </a:p>
          <a:p>
            <a:pPr marL="342900" lvl="0" indent="-342900">
              <a:buFont typeface="Arial" panose="020B0604020202020204" pitchFamily="34" charset="0"/>
              <a:buChar char="•"/>
            </a:pPr>
            <a:r>
              <a:rPr lang="en-US" sz="2000" b="1" dirty="0">
                <a:solidFill>
                  <a:schemeClr val="tx1"/>
                </a:solidFill>
                <a:latin typeface="Alexandria"/>
              </a:rPr>
              <a:t>Use "I" statements:</a:t>
            </a:r>
            <a:r>
              <a:rPr lang="en-US" sz="2000" dirty="0">
                <a:solidFill>
                  <a:schemeClr val="tx1"/>
                </a:solidFill>
                <a:latin typeface="Alexandria"/>
              </a:rPr>
              <a:t> Express concerns without blaming the employee.</a:t>
            </a:r>
          </a:p>
          <a:p>
            <a:pPr marL="342900" lvl="0" indent="-342900">
              <a:buFont typeface="Arial" panose="020B0604020202020204" pitchFamily="34" charset="0"/>
              <a:buChar char="•"/>
            </a:pPr>
            <a:r>
              <a:rPr lang="en-US" sz="2000" b="1" dirty="0">
                <a:solidFill>
                  <a:schemeClr val="tx1"/>
                </a:solidFill>
                <a:latin typeface="Alexandria"/>
              </a:rPr>
              <a:t>Listen actively:</a:t>
            </a:r>
            <a:r>
              <a:rPr lang="en-US" sz="2000" dirty="0">
                <a:solidFill>
                  <a:schemeClr val="tx1"/>
                </a:solidFill>
                <a:latin typeface="Alexandria"/>
              </a:rPr>
              <a:t> Understand the employee's perspective and respond empathetically.</a:t>
            </a:r>
          </a:p>
          <a:p>
            <a:pPr marL="342900" lvl="0" indent="-342900">
              <a:buFont typeface="Arial" panose="020B0604020202020204" pitchFamily="34" charset="0"/>
              <a:buChar char="•"/>
            </a:pPr>
            <a:r>
              <a:rPr lang="en-US" sz="2000" b="1" dirty="0">
                <a:solidFill>
                  <a:schemeClr val="tx1"/>
                </a:solidFill>
                <a:latin typeface="Alexandria"/>
              </a:rPr>
              <a:t>Create an action plan:</a:t>
            </a:r>
            <a:r>
              <a:rPr lang="en-US" sz="2000" dirty="0">
                <a:solidFill>
                  <a:schemeClr val="tx1"/>
                </a:solidFill>
                <a:latin typeface="Alexandria"/>
              </a:rPr>
              <a:t> Develop a clear plan for improvement, including specific goals and timelines</a:t>
            </a:r>
            <a:r>
              <a:rPr lang="en-US" sz="2000" dirty="0">
                <a:latin typeface="Alexandria"/>
              </a:rPr>
              <a:t>.</a:t>
            </a:r>
          </a:p>
        </p:txBody>
      </p:sp>
      <p:sp>
        <p:nvSpPr>
          <p:cNvPr id="3" name="TextBox 2">
            <a:extLst>
              <a:ext uri="{FF2B5EF4-FFF2-40B4-BE49-F238E27FC236}">
                <a16:creationId xmlns:a16="http://schemas.microsoft.com/office/drawing/2014/main" id="{F9A80F9F-74DB-1D57-04E8-E20E92A09B0A}"/>
              </a:ext>
            </a:extLst>
          </p:cNvPr>
          <p:cNvSpPr txBox="1"/>
          <p:nvPr/>
        </p:nvSpPr>
        <p:spPr>
          <a:xfrm>
            <a:off x="2249001" y="1045757"/>
            <a:ext cx="7939392" cy="461665"/>
          </a:xfrm>
          <a:prstGeom prst="rect">
            <a:avLst/>
          </a:prstGeom>
          <a:noFill/>
        </p:spPr>
        <p:txBody>
          <a:bodyPr wrap="square" rtlCol="0">
            <a:spAutoFit/>
          </a:bodyPr>
          <a:lstStyle/>
          <a:p>
            <a:pPr algn="ctr"/>
            <a:r>
              <a:rPr lang="en-US" sz="2400" b="1" dirty="0">
                <a:latin typeface="Alexandria"/>
              </a:rPr>
              <a:t>The Appraisal Interview: A Critical Conversation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7969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Line 2">
            <a:extLst>
              <a:ext uri="{FF2B5EF4-FFF2-40B4-BE49-F238E27FC236}">
                <a16:creationId xmlns:a16="http://schemas.microsoft.com/office/drawing/2014/main" id="{0C0E3FB7-C4C2-FA5B-B165-DF2A28C52FCB}"/>
              </a:ext>
            </a:extLst>
          </p:cNvPr>
          <p:cNvSpPr>
            <a:spLocks noChangeShapeType="1"/>
          </p:cNvSpPr>
          <p:nvPr/>
        </p:nvSpPr>
        <p:spPr bwMode="auto">
          <a:xfrm>
            <a:off x="2106613" y="1685491"/>
            <a:ext cx="17954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43013" name="Text Box 3">
            <a:extLst>
              <a:ext uri="{FF2B5EF4-FFF2-40B4-BE49-F238E27FC236}">
                <a16:creationId xmlns:a16="http://schemas.microsoft.com/office/drawing/2014/main" id="{516AE304-66AE-12BF-2958-50B9AC0655B4}"/>
              </a:ext>
            </a:extLst>
          </p:cNvPr>
          <p:cNvSpPr txBox="1">
            <a:spLocks noChangeArrowheads="1"/>
          </p:cNvSpPr>
          <p:nvPr/>
        </p:nvSpPr>
        <p:spPr bwMode="auto">
          <a:xfrm>
            <a:off x="2014539" y="788883"/>
            <a:ext cx="1978025"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rgbClr val="3366CC"/>
                </a:solidFill>
              </a:rPr>
              <a:t>FIGURE</a:t>
            </a:r>
            <a:r>
              <a:rPr lang="en-US" altLang="en-US" sz="1600" b="1" dirty="0">
                <a:solidFill>
                  <a:srgbClr val="3366CC"/>
                </a:solidFill>
                <a:cs typeface="Arial" panose="020B0604020202020204" pitchFamily="34" charset="0"/>
              </a:rPr>
              <a:t/>
            </a:r>
            <a:br>
              <a:rPr lang="en-US" altLang="en-US" sz="1600" b="1" dirty="0">
                <a:solidFill>
                  <a:srgbClr val="3366CC"/>
                </a:solidFill>
                <a:cs typeface="Arial" panose="020B0604020202020204" pitchFamily="34" charset="0"/>
              </a:rPr>
            </a:br>
            <a:r>
              <a:rPr lang="en-US" altLang="en-US" sz="1600" dirty="0">
                <a:cs typeface="Arial" panose="020B0604020202020204" pitchFamily="34" charset="0"/>
              </a:rPr>
              <a:t>Checklist During </a:t>
            </a:r>
            <a:br>
              <a:rPr lang="en-US" altLang="en-US" sz="1600" dirty="0">
                <a:cs typeface="Arial" panose="020B0604020202020204" pitchFamily="34" charset="0"/>
              </a:rPr>
            </a:br>
            <a:r>
              <a:rPr lang="en-US" altLang="en-US" sz="1600" dirty="0">
                <a:cs typeface="Arial" panose="020B0604020202020204" pitchFamily="34" charset="0"/>
              </a:rPr>
              <a:t>Appraisal Interview</a:t>
            </a:r>
          </a:p>
        </p:txBody>
      </p:sp>
      <p:pic>
        <p:nvPicPr>
          <p:cNvPr id="43014" name="Picture 4" descr="0913">
            <a:extLst>
              <a:ext uri="{FF2B5EF4-FFF2-40B4-BE49-F238E27FC236}">
                <a16:creationId xmlns:a16="http://schemas.microsoft.com/office/drawing/2014/main" id="{F6D3931C-AAE8-CD41-C0ED-76E9B4260C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9276" y="314326"/>
            <a:ext cx="5241925" cy="613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69A4A5C7-7D67-E8B6-D58A-925C8DB31F34}"/>
              </a:ext>
            </a:extLst>
          </p:cNvPr>
          <p:cNvSpPr/>
          <p:nvPr/>
        </p:nvSpPr>
        <p:spPr>
          <a:xfrm>
            <a:off x="500862" y="6200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A50FF1C2-7FCB-B4F5-6405-2CB5B8A2FEF1}"/>
              </a:ext>
            </a:extLst>
          </p:cNvPr>
          <p:cNvSpPr txBox="1"/>
          <p:nvPr/>
        </p:nvSpPr>
        <p:spPr>
          <a:xfrm>
            <a:off x="711703" y="660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B5F3AA6-CC63-5E1D-40E5-67A34BC38182}"/>
              </a:ext>
            </a:extLst>
          </p:cNvPr>
          <p:cNvSpPr txBox="1"/>
          <p:nvPr/>
        </p:nvSpPr>
        <p:spPr>
          <a:xfrm>
            <a:off x="772733" y="9164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58040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3" y="1434828"/>
            <a:ext cx="9345749" cy="4401205"/>
          </a:xfrm>
          <a:prstGeom prst="rect">
            <a:avLst/>
          </a:prstGeom>
          <a:noFill/>
        </p:spPr>
        <p:txBody>
          <a:bodyPr wrap="square" rtlCol="0">
            <a:spAutoFit/>
          </a:bodyPr>
          <a:lstStyle/>
          <a:p>
            <a:pPr lvl="0"/>
            <a:r>
              <a:rPr lang="en-US" sz="2000" b="1" dirty="0" smtClean="0"/>
              <a:t>Performance </a:t>
            </a:r>
            <a:r>
              <a:rPr lang="en-US" sz="2000" b="1" dirty="0"/>
              <a:t>management </a:t>
            </a:r>
            <a:r>
              <a:rPr lang="en-US" sz="2000" dirty="0"/>
              <a:t>is an ongoing cycle that encompasses setting clear performance expectations, providing continuous feedback and coaching, conducting regular performance evaluations, and using these insights to guide development plans</a:t>
            </a:r>
            <a:r>
              <a:rPr lang="en-US" sz="2000" dirty="0" smtClean="0"/>
              <a:t>.</a:t>
            </a:r>
          </a:p>
          <a:p>
            <a:pPr lvl="0"/>
            <a:endParaRPr lang="en-US" sz="2000" dirty="0"/>
          </a:p>
          <a:p>
            <a:pPr lvl="0"/>
            <a:r>
              <a:rPr lang="en-US" sz="2000" b="1" dirty="0" smtClean="0"/>
              <a:t>Performance </a:t>
            </a:r>
            <a:r>
              <a:rPr lang="en-US" sz="2000" b="1" dirty="0"/>
              <a:t>feedback </a:t>
            </a:r>
            <a:r>
              <a:rPr lang="en-US" sz="2000" dirty="0"/>
              <a:t>plays a central role in this process. By offering specific, constructive feedback, managers can help employees understand their strengths and weaknesses, identify areas for improvement, and adjust their behaviors to achieve better results</a:t>
            </a:r>
            <a:r>
              <a:rPr lang="en-US" sz="2000" dirty="0" smtClean="0"/>
              <a:t>.</a:t>
            </a:r>
          </a:p>
          <a:p>
            <a:pPr lvl="0"/>
            <a:endParaRPr lang="en-US" sz="2000" dirty="0"/>
          </a:p>
          <a:p>
            <a:r>
              <a:rPr lang="en-US" sz="2000" b="1" dirty="0">
                <a:solidFill>
                  <a:srgbClr val="C00000"/>
                </a:solidFill>
                <a:latin typeface="Alexandria"/>
              </a:rPr>
              <a:t>A Roadmap for Success:</a:t>
            </a:r>
          </a:p>
          <a:p>
            <a:pPr lvl="0"/>
            <a:r>
              <a:rPr lang="en-US" sz="2000" b="1" dirty="0"/>
              <a:t>Collaborative Design &amp; Strategic Alignment</a:t>
            </a:r>
            <a:r>
              <a:rPr lang="en-US" sz="2000" dirty="0"/>
              <a:t>: Involve managers in the design process and ensure the system is tightly linked to the organization's strategy.</a:t>
            </a:r>
          </a:p>
          <a:p>
            <a:pPr lvl="0"/>
            <a:r>
              <a:rPr lang="en-US" sz="2000" b="1" dirty="0"/>
              <a:t>Fair and Objective Evaluations: </a:t>
            </a:r>
            <a:r>
              <a:rPr lang="en-US" sz="2000" dirty="0"/>
              <a:t>Establish clear performance standards using a combination of absolute </a:t>
            </a:r>
            <a:r>
              <a:rPr lang="en-US" sz="2000" dirty="0" smtClean="0"/>
              <a:t>(rating) </a:t>
            </a:r>
            <a:r>
              <a:rPr lang="en-US" sz="2000" dirty="0"/>
              <a:t>and relative </a:t>
            </a:r>
            <a:r>
              <a:rPr lang="en-US" sz="2000" dirty="0" smtClean="0"/>
              <a:t>(ranking) </a:t>
            </a:r>
            <a:r>
              <a:rPr lang="en-US" sz="2000" dirty="0"/>
              <a:t>measures when appropriate.</a:t>
            </a: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15212497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3" y="1323835"/>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3" y="1434828"/>
            <a:ext cx="9345749" cy="3170099"/>
          </a:xfrm>
          <a:prstGeom prst="rect">
            <a:avLst/>
          </a:prstGeom>
          <a:noFill/>
        </p:spPr>
        <p:txBody>
          <a:bodyPr wrap="square" rtlCol="0">
            <a:spAutoFit/>
          </a:bodyPr>
          <a:lstStyle/>
          <a:p>
            <a:pPr marL="60325" lvl="1" indent="-60325"/>
            <a:r>
              <a:rPr lang="en-US" sz="2000" dirty="0"/>
              <a:t>The chapter discussed </a:t>
            </a:r>
            <a:r>
              <a:rPr lang="en-US" sz="2000" b="1" dirty="0"/>
              <a:t>various evaluation methods </a:t>
            </a:r>
            <a:r>
              <a:rPr lang="en-US" sz="2000" dirty="0"/>
              <a:t>(Ranking and rating methods)</a:t>
            </a:r>
          </a:p>
          <a:p>
            <a:pPr marL="685800" lvl="2">
              <a:tabLst>
                <a:tab pos="854075" algn="l"/>
                <a:tab pos="1265238" algn="l"/>
              </a:tabLst>
            </a:pPr>
            <a:endParaRPr lang="en-US" sz="2000" dirty="0">
              <a:latin typeface="Alexandria"/>
            </a:endParaRPr>
          </a:p>
          <a:p>
            <a:r>
              <a:rPr lang="en-US" sz="2000" b="1" dirty="0"/>
              <a:t>Common Appraisal Problems:</a:t>
            </a:r>
          </a:p>
          <a:p>
            <a:pPr marL="457200" lvl="0" indent="-288925">
              <a:buFont typeface="Wingdings" panose="05000000000000000000" pitchFamily="2" charset="2"/>
              <a:buChar char="Ø"/>
            </a:pPr>
            <a:r>
              <a:rPr lang="en-US" sz="2000" dirty="0"/>
              <a:t>Subjectivity and </a:t>
            </a:r>
            <a:r>
              <a:rPr lang="en-US" sz="2000" dirty="0" smtClean="0"/>
              <a:t>Bias</a:t>
            </a:r>
          </a:p>
          <a:p>
            <a:pPr marL="457200" lvl="0" indent="-288925">
              <a:buFont typeface="Wingdings" panose="05000000000000000000" pitchFamily="2" charset="2"/>
              <a:buChar char="Ø"/>
            </a:pPr>
            <a:r>
              <a:rPr lang="en-US" sz="2000" dirty="0" smtClean="0"/>
              <a:t>Leniency </a:t>
            </a:r>
            <a:r>
              <a:rPr lang="en-US" sz="2000" dirty="0"/>
              <a:t>or </a:t>
            </a:r>
            <a:r>
              <a:rPr lang="en-US" sz="2000" dirty="0" smtClean="0"/>
              <a:t>Strictness</a:t>
            </a:r>
          </a:p>
          <a:p>
            <a:pPr marL="457200" lvl="0" indent="-288925">
              <a:buFont typeface="Wingdings" panose="05000000000000000000" pitchFamily="2" charset="2"/>
              <a:buChar char="Ø"/>
            </a:pPr>
            <a:r>
              <a:rPr lang="en-US" sz="2000" dirty="0" smtClean="0"/>
              <a:t>Central Tendency</a:t>
            </a:r>
            <a:endParaRPr lang="en-US" sz="2000" dirty="0"/>
          </a:p>
          <a:p>
            <a:pPr marL="457200" lvl="0" indent="-288925">
              <a:buFont typeface="Wingdings" panose="05000000000000000000" pitchFamily="2" charset="2"/>
              <a:buChar char="Ø"/>
            </a:pPr>
            <a:r>
              <a:rPr lang="en-US" sz="2000" dirty="0"/>
              <a:t>Halo </a:t>
            </a:r>
            <a:r>
              <a:rPr lang="en-US" sz="2000" dirty="0" smtClean="0"/>
              <a:t>Effect</a:t>
            </a:r>
            <a:endParaRPr lang="en-US" sz="2000" dirty="0"/>
          </a:p>
          <a:p>
            <a:pPr marL="457200" lvl="0" indent="-288925">
              <a:buFont typeface="Wingdings" panose="05000000000000000000" pitchFamily="2" charset="2"/>
              <a:buChar char="Ø"/>
            </a:pPr>
            <a:r>
              <a:rPr lang="en-US" sz="2000" dirty="0"/>
              <a:t>Legal </a:t>
            </a:r>
            <a:r>
              <a:rPr lang="en-US" sz="2000" dirty="0" smtClean="0"/>
              <a:t>Issues</a:t>
            </a:r>
            <a:endParaRPr lang="en-US" sz="2000" dirty="0"/>
          </a:p>
          <a:p>
            <a:pPr marL="974725" lvl="0">
              <a:tabLst>
                <a:tab pos="1265238" algn="l"/>
              </a:tabLst>
            </a:pPr>
            <a:endParaRPr lang="en-US" sz="2000" dirty="0">
              <a:latin typeface="Alexandria"/>
            </a:endParaRPr>
          </a:p>
          <a:p>
            <a:pPr marL="122238" lvl="0">
              <a:tabLst>
                <a:tab pos="1265238" algn="l"/>
              </a:tabLst>
            </a:pPr>
            <a:r>
              <a:rPr lang="en-US" sz="2000" dirty="0" smtClean="0">
                <a:latin typeface="Alexandria"/>
              </a:rPr>
              <a:t>Guideline for managers in conducting an effective evaluation interview</a:t>
            </a: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38653742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75956"/>
            <a:ext cx="9883167" cy="3477875"/>
          </a:xfrm>
          <a:prstGeom prst="rect">
            <a:avLst/>
          </a:prstGeom>
          <a:noFill/>
        </p:spPr>
        <p:txBody>
          <a:bodyPr wrap="square" rtlCol="0">
            <a:spAutoFit/>
          </a:bodyPr>
          <a:lstStyle/>
          <a:p>
            <a:pPr lvl="0"/>
            <a:r>
              <a:rPr lang="en-US" sz="2000" b="1" dirty="0">
                <a:solidFill>
                  <a:srgbClr val="C00000"/>
                </a:solidFill>
                <a:latin typeface="Alexandria"/>
              </a:rPr>
              <a:t>Purpose and Use:</a:t>
            </a:r>
            <a:r>
              <a:rPr lang="en-US" sz="2000" dirty="0">
                <a:solidFill>
                  <a:srgbClr val="C00000"/>
                </a:solidFill>
                <a:latin typeface="Alexandria"/>
              </a:rPr>
              <a:t> </a:t>
            </a:r>
            <a:r>
              <a:rPr lang="en-US" sz="2000" dirty="0">
                <a:latin typeface="Alexandria"/>
              </a:rPr>
              <a:t>What's the main goal of the system? Is it for employee development, informing rewards and compensation, boosting motivation, ensuring legal compliance, or HR planning (or a combination)? It's crucial to define the purpose upfront to avoid conflicting goals and ensure data collection supports them all</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Employee Development:</a:t>
            </a:r>
            <a:r>
              <a:rPr lang="en-US" sz="2000" dirty="0">
                <a:solidFill>
                  <a:srgbClr val="C00000"/>
                </a:solidFill>
                <a:latin typeface="Alexandria"/>
              </a:rPr>
              <a:t> </a:t>
            </a:r>
            <a:r>
              <a:rPr lang="en-US" sz="2000" dirty="0">
                <a:latin typeface="Alexandria"/>
              </a:rPr>
              <a:t>The system should identify skill and performance gaps to guide training and development programs. Performance feedback should provide information to fuel these programs, and desired outcomes from training should be incorporated back into the performance management system. This creates a two-way loop for improvement</a:t>
            </a:r>
            <a:r>
              <a:rPr lang="en-US" sz="2000" dirty="0" smtClean="0">
                <a:latin typeface="Alexandria"/>
              </a:rPr>
              <a:t>.</a:t>
            </a:r>
          </a:p>
          <a:p>
            <a:pPr lvl="0"/>
            <a:endParaRPr lang="en-US" sz="2000" dirty="0">
              <a:latin typeface="Alexandria"/>
            </a:endParaRPr>
          </a:p>
        </p:txBody>
      </p:sp>
      <p:sp>
        <p:nvSpPr>
          <p:cNvPr id="14" name="TextBox 13"/>
          <p:cNvSpPr txBox="1"/>
          <p:nvPr/>
        </p:nvSpPr>
        <p:spPr>
          <a:xfrm>
            <a:off x="1949824" y="1174102"/>
            <a:ext cx="8622901" cy="461665"/>
          </a:xfrm>
          <a:prstGeom prst="rect">
            <a:avLst/>
          </a:prstGeom>
          <a:noFill/>
        </p:spPr>
        <p:txBody>
          <a:bodyPr wrap="square" rtlCol="0">
            <a:spAutoFit/>
          </a:bodyPr>
          <a:lstStyle/>
          <a:p>
            <a:r>
              <a:rPr lang="en-US" sz="2400" b="1" dirty="0">
                <a:latin typeface="Alexandria"/>
              </a:rPr>
              <a:t>Designing an Effective Performance Management </a:t>
            </a:r>
            <a:r>
              <a:rPr lang="en-US" sz="2400" b="1" dirty="0" smtClean="0">
                <a:latin typeface="Alexandria"/>
              </a:rPr>
              <a:t>System</a:t>
            </a:r>
            <a:endParaRPr lang="en-US" sz="2400" dirty="0">
              <a:latin typeface="Alexandria"/>
            </a:endParaRPr>
          </a:p>
        </p:txBody>
      </p:sp>
    </p:spTree>
    <p:extLst>
      <p:ext uri="{BB962C8B-B14F-4D97-AF65-F5344CB8AC3E}">
        <p14:creationId xmlns:p14="http://schemas.microsoft.com/office/powerpoint/2010/main" val="1005724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83705"/>
            <a:ext cx="10094983" cy="4401205"/>
          </a:xfrm>
          <a:prstGeom prst="rect">
            <a:avLst/>
          </a:prstGeom>
          <a:noFill/>
        </p:spPr>
        <p:txBody>
          <a:bodyPr wrap="square" rtlCol="0">
            <a:spAutoFit/>
          </a:bodyPr>
          <a:lstStyle/>
          <a:p>
            <a:pPr lvl="0"/>
            <a:r>
              <a:rPr lang="en-US" sz="2000" b="1" dirty="0">
                <a:solidFill>
                  <a:srgbClr val="C00000"/>
                </a:solidFill>
                <a:latin typeface="Alexandria"/>
              </a:rPr>
              <a:t>Rewards and Compensation:</a:t>
            </a:r>
            <a:r>
              <a:rPr lang="en-US" sz="2000" dirty="0">
                <a:solidFill>
                  <a:srgbClr val="C00000"/>
                </a:solidFill>
                <a:latin typeface="Alexandria"/>
              </a:rPr>
              <a:t> </a:t>
            </a:r>
            <a:r>
              <a:rPr lang="en-US" sz="2000" dirty="0">
                <a:latin typeface="Alexandria"/>
              </a:rPr>
              <a:t>Decisions like salary, promotions, and bonuses often rely on performance data. Employees must trust the performance feedback system for these decisions to be seen as fair. An unfair system can lead to a perceived unfairness in compensation as well</a:t>
            </a:r>
            <a:r>
              <a:rPr lang="en-US" sz="2000" dirty="0" smtClean="0">
                <a:latin typeface="Alexandria"/>
              </a:rPr>
              <a:t>.</a:t>
            </a:r>
          </a:p>
          <a:p>
            <a:pPr lvl="0"/>
            <a:endParaRPr lang="en-US" sz="2000" dirty="0" smtClean="0">
              <a:latin typeface="Alexandria"/>
            </a:endParaRPr>
          </a:p>
          <a:p>
            <a:pPr lvl="0"/>
            <a:r>
              <a:rPr lang="en-US" sz="2000" b="1" dirty="0">
                <a:solidFill>
                  <a:srgbClr val="C00000"/>
                </a:solidFill>
                <a:latin typeface="Alexandria"/>
              </a:rPr>
              <a:t>Motivation:</a:t>
            </a:r>
            <a:r>
              <a:rPr lang="en-US" sz="2000" dirty="0">
                <a:solidFill>
                  <a:srgbClr val="C00000"/>
                </a:solidFill>
                <a:latin typeface="Alexandria"/>
              </a:rPr>
              <a:t> </a:t>
            </a:r>
            <a:r>
              <a:rPr lang="en-US" sz="2000" dirty="0">
                <a:latin typeface="Alexandria"/>
              </a:rPr>
              <a:t>A formal process for acknowledging and praising employees can reinforce positive behaviors and outcomes. The system should clearly communicate expectations and allow employees to express their desired job assignments and responsibilities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Legal Compliance:</a:t>
            </a:r>
            <a:r>
              <a:rPr lang="en-US" sz="2000" dirty="0">
                <a:solidFill>
                  <a:srgbClr val="C00000"/>
                </a:solidFill>
                <a:latin typeface="Alexandria"/>
              </a:rPr>
              <a:t> </a:t>
            </a:r>
            <a:r>
              <a:rPr lang="en-US" sz="2000" dirty="0">
                <a:latin typeface="Alexandria"/>
              </a:rPr>
              <a:t>Documentation of performance deficiencies is crucial for defending against claims of unfair dismissal or discrimination. Data showing consistent, unacceptable performance strengthens the organization's defense against such charges.</a:t>
            </a:r>
          </a:p>
          <a:p>
            <a:pPr lvl="0"/>
            <a:endParaRPr lang="en-US" sz="2000" dirty="0"/>
          </a:p>
        </p:txBody>
      </p:sp>
      <p:sp>
        <p:nvSpPr>
          <p:cNvPr id="14" name="TextBox 13"/>
          <p:cNvSpPr txBox="1"/>
          <p:nvPr/>
        </p:nvSpPr>
        <p:spPr>
          <a:xfrm>
            <a:off x="1949824" y="1174102"/>
            <a:ext cx="8622901" cy="461665"/>
          </a:xfrm>
          <a:prstGeom prst="rect">
            <a:avLst/>
          </a:prstGeom>
          <a:noFill/>
        </p:spPr>
        <p:txBody>
          <a:bodyPr wrap="square" rtlCol="0">
            <a:spAutoFit/>
          </a:bodyPr>
          <a:lstStyle/>
          <a:p>
            <a:r>
              <a:rPr lang="en-US" sz="2400" b="1" dirty="0">
                <a:latin typeface="Alexandria"/>
              </a:rPr>
              <a:t>Designing an Effective Performance Management </a:t>
            </a:r>
            <a:r>
              <a:rPr lang="en-US" sz="2400" b="1" dirty="0" smtClean="0">
                <a:latin typeface="Alexandria"/>
              </a:rPr>
              <a:t>System</a:t>
            </a:r>
            <a:endParaRPr lang="en-US" sz="2400" dirty="0">
              <a:latin typeface="Alexandria"/>
            </a:endParaRPr>
          </a:p>
        </p:txBody>
      </p:sp>
    </p:spTree>
    <p:extLst>
      <p:ext uri="{BB962C8B-B14F-4D97-AF65-F5344CB8AC3E}">
        <p14:creationId xmlns:p14="http://schemas.microsoft.com/office/powerpoint/2010/main" val="2992062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2566" y="1285875"/>
            <a:ext cx="9323692" cy="5006756"/>
          </a:xfrm>
          <a:prstGeom prst="rect">
            <a:avLst/>
          </a:prstGeom>
        </p:spPr>
      </p:pic>
    </p:spTree>
    <p:extLst>
      <p:ext uri="{BB962C8B-B14F-4D97-AF65-F5344CB8AC3E}">
        <p14:creationId xmlns:p14="http://schemas.microsoft.com/office/powerpoint/2010/main" val="3718087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MediaLengthInSeconds xmlns="d13aca44-ef33-4cf4-9980-7f0b00e6eeb9" xsi:nil="true"/>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970BC2E6-E087-4F5A-9C9E-A7DB29A5AC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614504A-E4B4-476B-ACAE-78E0CE9B4544}">
  <ds:schemaRefs>
    <ds:schemaRef ds:uri="http://schemas.microsoft.com/sharepoint/v3/contenttype/forms"/>
  </ds:schemaRefs>
</ds:datastoreItem>
</file>

<file path=customXml/itemProps3.xml><?xml version="1.0" encoding="utf-8"?>
<ds:datastoreItem xmlns:ds="http://schemas.openxmlformats.org/officeDocument/2006/customXml" ds:itemID="{480CF3C4-5159-4F72-B8AF-6581BB36288A}">
  <ds:schemaRefs>
    <ds:schemaRef ds:uri="http://schemas.microsoft.com/office/infopath/2007/PartnerControls"/>
    <ds:schemaRef ds:uri="49100919-8a76-4266-be0c-7dc583902cb4"/>
    <ds:schemaRef ds:uri="http://purl.org/dc/elements/1.1/"/>
    <ds:schemaRef ds:uri="http://purl.org/dc/terms/"/>
    <ds:schemaRef ds:uri="http://www.w3.org/XML/1998/namespace"/>
    <ds:schemaRef ds:uri="http://schemas.microsoft.com/office/2006/documentManagement/types"/>
    <ds:schemaRef ds:uri="http://purl.org/dc/dcmitype/"/>
    <ds:schemaRef ds:uri="http://schemas.openxmlformats.org/package/2006/metadata/core-properties"/>
    <ds:schemaRef ds:uri="d13aca44-ef33-4cf4-9980-7f0b00e6eeb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1268</TotalTime>
  <Words>4122</Words>
  <Application>Microsoft Office PowerPoint</Application>
  <PresentationFormat>Widescreen</PresentationFormat>
  <Paragraphs>426</Paragraphs>
  <Slides>48</Slides>
  <Notes>27</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48</vt:i4>
      </vt:variant>
    </vt:vector>
  </HeadingPairs>
  <TitlesOfParts>
    <vt:vector size="60" baseType="lpstr">
      <vt:lpstr>Aldhabi</vt:lpstr>
      <vt:lpstr>Alexandria</vt:lpstr>
      <vt:lpstr>Arial</vt:lpstr>
      <vt:lpstr>Calibri</vt:lpstr>
      <vt:lpstr>Calibri Light</vt:lpstr>
      <vt:lpstr>Cambria</vt:lpstr>
      <vt:lpstr>Franklin Gothic Medium</vt:lpstr>
      <vt:lpstr>Roboto Light</vt:lpstr>
      <vt:lpstr>Tahoma</vt:lpstr>
      <vt:lpstr>Times New Roman</vt:lpstr>
      <vt:lpstr>Wingdings</vt:lpstr>
      <vt:lpstr>Office Theme</vt:lpstr>
      <vt:lpstr>PowerPoint Presentation</vt:lpstr>
      <vt:lpstr>PowerPoint Presentation</vt:lpstr>
      <vt:lpstr>PowerPoint Presentation</vt:lpstr>
      <vt:lpstr>Why Appraise Performance?</vt:lpstr>
      <vt:lpstr>Basic Concepts in Performance Management and Appraisal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Who Should Do the Appraisal?</vt:lpstr>
      <vt:lpstr>PowerPoint Presentation</vt:lpstr>
      <vt:lpstr>PowerPoint Presentation</vt:lpstr>
      <vt:lpstr>PowerPoint Presentation</vt:lpstr>
      <vt:lpstr>PowerPoint Presentation</vt:lpstr>
      <vt:lpstr>Performance Appraisal Methods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Using MBO</vt:lpstr>
      <vt:lpstr>PowerPoint Presentation</vt:lpstr>
      <vt:lpstr>PowerPoint Presentation</vt:lpstr>
      <vt:lpstr>PowerPoint Presentation</vt:lpstr>
      <vt:lpstr>Dealing with Performance Appraisal Problems</vt:lpstr>
      <vt:lpstr>PowerPoint Presentation</vt:lpstr>
      <vt:lpstr>Choosing the Right Appraisal Tool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makarem abdul salam</cp:lastModifiedBy>
  <cp:revision>66</cp:revision>
  <dcterms:modified xsi:type="dcterms:W3CDTF">2026-07-14T21:34:56Z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Order">
    <vt:lpwstr>3782500.00000000</vt:lpwstr>
  </property>
  <property fmtid="{D5CDD505-2E9C-101B-9397-08002B2CF9AE}" pid="4" name="xd_ProgID">
    <vt:lpwstr/>
  </property>
  <property fmtid="{D5CDD505-2E9C-101B-9397-08002B2CF9AE}" pid="5" name="MediaServiceImageTags">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y fmtid="{D5CDD505-2E9C-101B-9397-08002B2CF9AE}" pid="10" name="_ExtendedDescription">
    <vt:lpwstr/>
  </property>
  <property fmtid="{D5CDD505-2E9C-101B-9397-08002B2CF9AE}" pid="11" name="TriggerFlowInfo">
    <vt:lpwstr/>
  </property>
  <property fmtid="{D5CDD505-2E9C-101B-9397-08002B2CF9AE}" pid="12" name="xd_Signature">
    <vt:lpwstr/>
  </property>
</Properties>
</file>