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480" r:id="rId2"/>
    <p:sldId id="535" r:id="rId3"/>
    <p:sldId id="276" r:id="rId4"/>
    <p:sldId id="271" r:id="rId5"/>
    <p:sldId id="514" r:id="rId6"/>
    <p:sldId id="482" r:id="rId7"/>
    <p:sldId id="256" r:id="rId8"/>
    <p:sldId id="508" r:id="rId9"/>
    <p:sldId id="509" r:id="rId10"/>
    <p:sldId id="510" r:id="rId11"/>
    <p:sldId id="511" r:id="rId12"/>
    <p:sldId id="536" r:id="rId13"/>
    <p:sldId id="513" r:id="rId14"/>
    <p:sldId id="487" r:id="rId15"/>
    <p:sldId id="485" r:id="rId16"/>
    <p:sldId id="483" r:id="rId17"/>
    <p:sldId id="537" r:id="rId18"/>
    <p:sldId id="542" r:id="rId19"/>
    <p:sldId id="543" r:id="rId20"/>
    <p:sldId id="544" r:id="rId21"/>
    <p:sldId id="545" r:id="rId22"/>
    <p:sldId id="546" r:id="rId23"/>
    <p:sldId id="488" r:id="rId24"/>
    <p:sldId id="547" r:id="rId25"/>
    <p:sldId id="516" r:id="rId26"/>
    <p:sldId id="518" r:id="rId27"/>
    <p:sldId id="554" r:id="rId28"/>
    <p:sldId id="555" r:id="rId29"/>
    <p:sldId id="556" r:id="rId30"/>
    <p:sldId id="489" r:id="rId31"/>
    <p:sldId id="486" r:id="rId32"/>
    <p:sldId id="560" r:id="rId33"/>
    <p:sldId id="561" r:id="rId34"/>
    <p:sldId id="548" r:id="rId35"/>
    <p:sldId id="549" r:id="rId36"/>
    <p:sldId id="550" r:id="rId37"/>
    <p:sldId id="551" r:id="rId38"/>
    <p:sldId id="558" r:id="rId39"/>
    <p:sldId id="552" r:id="rId40"/>
    <p:sldId id="559" r:id="rId41"/>
    <p:sldId id="557" r:id="rId42"/>
    <p:sldId id="490" r:id="rId43"/>
    <p:sldId id="349" r:id="rId44"/>
    <p:sldId id="303"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35"/>
            <p14:sldId id="276"/>
            <p14:sldId id="271"/>
            <p14:sldId id="514"/>
            <p14:sldId id="482"/>
            <p14:sldId id="256"/>
            <p14:sldId id="508"/>
            <p14:sldId id="509"/>
            <p14:sldId id="510"/>
            <p14:sldId id="511"/>
            <p14:sldId id="536"/>
            <p14:sldId id="513"/>
            <p14:sldId id="487"/>
            <p14:sldId id="485"/>
            <p14:sldId id="483"/>
            <p14:sldId id="537"/>
            <p14:sldId id="542"/>
            <p14:sldId id="543"/>
            <p14:sldId id="544"/>
            <p14:sldId id="545"/>
            <p14:sldId id="546"/>
            <p14:sldId id="488"/>
            <p14:sldId id="547"/>
            <p14:sldId id="516"/>
            <p14:sldId id="518"/>
            <p14:sldId id="554"/>
            <p14:sldId id="555"/>
            <p14:sldId id="556"/>
            <p14:sldId id="489"/>
            <p14:sldId id="486"/>
            <p14:sldId id="560"/>
            <p14:sldId id="561"/>
            <p14:sldId id="548"/>
            <p14:sldId id="549"/>
            <p14:sldId id="550"/>
            <p14:sldId id="551"/>
            <p14:sldId id="558"/>
            <p14:sldId id="552"/>
            <p14:sldId id="559"/>
            <p14:sldId id="557"/>
            <p14:sldId id="490"/>
            <p14:sldId id="349"/>
            <p14:sldId id="30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4472C4"/>
    <a:srgbClr val="000000"/>
    <a:srgbClr val="669BBC"/>
    <a:srgbClr val="2D3956"/>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21" autoAdjust="0"/>
    <p:restoredTop sz="93738" autoAdjust="0"/>
  </p:normalViewPr>
  <p:slideViewPr>
    <p:cSldViewPr snapToGrid="0">
      <p:cViewPr varScale="1">
        <p:scale>
          <a:sx n="77" d="100"/>
          <a:sy n="77" d="100"/>
        </p:scale>
        <p:origin x="907"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702244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5575429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9060113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5.png"/></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8" Type="http://schemas.openxmlformats.org/officeDocument/2006/relationships/image" Target="../media/image42.jpg"/><Relationship Id="rId3" Type="http://schemas.openxmlformats.org/officeDocument/2006/relationships/image" Target="../media/image38.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6.xml"/><Relationship Id="rId6" Type="http://schemas.openxmlformats.org/officeDocument/2006/relationships/image" Target="../media/image41.svg"/><Relationship Id="rId5" Type="http://schemas.openxmlformats.org/officeDocument/2006/relationships/image" Target="../media/image40.png"/><Relationship Id="rId4" Type="http://schemas.openxmlformats.org/officeDocument/2006/relationships/image" Target="../media/image39.svg"/></Relationships>
</file>

<file path=ppt/slides/_rels/slide44.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44.png"/><Relationship Id="rId5" Type="http://schemas.openxmlformats.org/officeDocument/2006/relationships/image" Target="../media/image41.svg"/><Relationship Id="rId4" Type="http://schemas.openxmlformats.org/officeDocument/2006/relationships/image" Target="../media/image4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224464" y="3585677"/>
            <a:ext cx="3593269" cy="523220"/>
          </a:xfrm>
          <a:prstGeom prst="rect">
            <a:avLst/>
          </a:prstGeom>
          <a:noFill/>
        </p:spPr>
        <p:txBody>
          <a:bodyPr wrap="square" rtlCol="0">
            <a:spAutoFit/>
          </a:bodyPr>
          <a:lstStyle/>
          <a:p>
            <a:pPr algn="ctr"/>
            <a:r>
              <a:rPr lang="ar-EG" sz="2800"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إعداد: د. شريهان محمد</a:t>
            </a:r>
            <a:endParaRPr lang="en-US" sz="2800"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566529" y="2206489"/>
            <a:ext cx="5068644" cy="922219"/>
          </a:xfrm>
          <a:prstGeom prst="rect">
            <a:avLst/>
          </a:prstGeom>
          <a:noFill/>
        </p:spPr>
        <p:txBody>
          <a:bodyPr wrap="square" rtlCol="0">
            <a:spAutoFit/>
          </a:bodyPr>
          <a:lstStyle/>
          <a:p>
            <a:r>
              <a:rPr lang="ar-EG" sz="5400" b="1" dirty="0">
                <a:solidFill>
                  <a:schemeClr val="bg1"/>
                </a:solidFill>
                <a:effectLst>
                  <a:outerShdw blurRad="38100" dist="38100" dir="2700000" algn="tl">
                    <a:srgbClr val="000000">
                      <a:alpha val="43137"/>
                    </a:srgbClr>
                  </a:outerShdw>
                </a:effectLst>
                <a:latin typeface="Times New Roman" panose="02020603050405020304" pitchFamily="18" charset="0"/>
                <a:cs typeface="Farsi Simple Bold" panose="02010400000000000000" pitchFamily="2" charset="-78"/>
              </a:rPr>
              <a:t>قوانين وأخلاقيات الإعلام</a:t>
            </a:r>
            <a:endParaRPr lang="en-US" sz="5400" b="1" dirty="0">
              <a:solidFill>
                <a:schemeClr val="bg1"/>
              </a:solidFill>
              <a:effectLst>
                <a:outerShdw blurRad="38100" dist="38100" dir="2700000" algn="tl">
                  <a:srgbClr val="000000">
                    <a:alpha val="43137"/>
                  </a:srgbClr>
                </a:outerShdw>
              </a:effectLst>
              <a:latin typeface="Times New Roman" panose="02020603050405020304" pitchFamily="18" charset="0"/>
              <a:cs typeface="Farsi Simple Bold" panose="020104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697199" y="5784022"/>
            <a:ext cx="264779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200" b="1" dirty="0">
                <a:solidFill>
                  <a:srgbClr val="0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المحاضرة الرابعة</a:t>
            </a:r>
            <a:endParaRPr lang="en-US" sz="3200" b="1" dirty="0">
              <a:solidFill>
                <a:srgbClr val="0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2403765" y="5245800"/>
            <a:ext cx="1233030" cy="400110"/>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DGM 131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75685CDF-490D-1012-FD78-8787322B50C6}"/>
              </a:ext>
            </a:extLst>
          </p:cNvPr>
          <p:cNvSpPr txBox="1"/>
          <p:nvPr/>
        </p:nvSpPr>
        <p:spPr>
          <a:xfrm>
            <a:off x="4760842" y="2742940"/>
            <a:ext cx="5854149" cy="2123658"/>
          </a:xfrm>
          <a:prstGeom prst="rect">
            <a:avLst/>
          </a:prstGeom>
          <a:noFill/>
        </p:spPr>
        <p:txBody>
          <a:bodyPr wrap="square" rtlCol="0">
            <a:spAutoFit/>
          </a:bodyPr>
          <a:lstStyle/>
          <a:p>
            <a:pPr algn="ctr" rtl="1"/>
            <a:r>
              <a:rPr lang="ar-EG" sz="28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a:t>
            </a:r>
            <a:r>
              <a:rPr lang="ar-EG" sz="36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الإطار التشريعي والقانوني للإعلام الرقمي</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التحديات المطروحة في التشريع للإعلام الرقمي. </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تجارب عالمية للتنظيم التشريعي للإعلام الرقمي.</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التنظيم التشريعي للإعلام الرقمي عربيًا.</a:t>
            </a:r>
          </a:p>
        </p:txBody>
      </p:sp>
      <p:sp>
        <p:nvSpPr>
          <p:cNvPr id="7" name="TextBox 6">
            <a:extLst>
              <a:ext uri="{FF2B5EF4-FFF2-40B4-BE49-F238E27FC236}">
                <a16:creationId xmlns:a16="http://schemas.microsoft.com/office/drawing/2014/main" id="{E0E104E5-E4DF-EB25-BB78-9354438259B5}"/>
              </a:ext>
            </a:extLst>
          </p:cNvPr>
          <p:cNvSpPr txBox="1"/>
          <p:nvPr/>
        </p:nvSpPr>
        <p:spPr>
          <a:xfrm>
            <a:off x="3865359" y="232848"/>
            <a:ext cx="4493451" cy="1323439"/>
          </a:xfrm>
          <a:prstGeom prst="rect">
            <a:avLst/>
          </a:prstGeom>
          <a:noFill/>
        </p:spPr>
        <p:txBody>
          <a:bodyPr wrap="square" rtlCol="0">
            <a:spAutoFit/>
          </a:bodyPr>
          <a:lstStyle/>
          <a:p>
            <a:pPr algn="ctr"/>
            <a:r>
              <a:rPr lang="ar-EG" sz="40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تذكرة بما تم تناوله في المحاضرة الماضية</a:t>
            </a:r>
            <a:endParaRPr lang="en-US" sz="40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
        <p:nvSpPr>
          <p:cNvPr id="11" name="TextBox 10">
            <a:extLst>
              <a:ext uri="{FF2B5EF4-FFF2-40B4-BE49-F238E27FC236}">
                <a16:creationId xmlns:a16="http://schemas.microsoft.com/office/drawing/2014/main" id="{7044F10E-BCED-040B-6C6D-0CF70C49F746}"/>
              </a:ext>
            </a:extLst>
          </p:cNvPr>
          <p:cNvSpPr txBox="1"/>
          <p:nvPr/>
        </p:nvSpPr>
        <p:spPr>
          <a:xfrm>
            <a:off x="913285" y="1031706"/>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12" name="TextBox 11">
            <a:extLst>
              <a:ext uri="{FF2B5EF4-FFF2-40B4-BE49-F238E27FC236}">
                <a16:creationId xmlns:a16="http://schemas.microsoft.com/office/drawing/2014/main" id="{CD2777DC-A08D-48C3-00D1-F77C0DD9BFB4}"/>
              </a:ext>
            </a:extLst>
          </p:cNvPr>
          <p:cNvSpPr txBox="1"/>
          <p:nvPr/>
        </p:nvSpPr>
        <p:spPr>
          <a:xfrm>
            <a:off x="1074220" y="1454662"/>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الثالثة</a:t>
            </a:r>
            <a:endParaRPr lang="en-US" sz="1600" b="1" dirty="0">
              <a:solidFill>
                <a:schemeClr val="bg1"/>
              </a:solidFill>
              <a:latin typeface="Sakkal Majalla" panose="02000000000000000000" pitchFamily="2" charset="-78"/>
              <a:cs typeface="Sakkal Majalla" panose="02000000000000000000" pitchFamily="2" charset="-78"/>
            </a:endParaRPr>
          </a:p>
        </p:txBody>
      </p:sp>
      <p:pic>
        <p:nvPicPr>
          <p:cNvPr id="3" name="Picture 2" descr="Download checklist, to do list, list, pencil, notebook, notepad, hand,  gesture- Bubble Gum illustrations">
            <a:extLst>
              <a:ext uri="{FF2B5EF4-FFF2-40B4-BE49-F238E27FC236}">
                <a16:creationId xmlns:a16="http://schemas.microsoft.com/office/drawing/2014/main" id="{B3EEC95D-9A0D-81DE-DDA7-8DBA8A25244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38100" y="2951920"/>
            <a:ext cx="1999013" cy="18245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4579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75685CDF-490D-1012-FD78-8787322B50C6}"/>
              </a:ext>
            </a:extLst>
          </p:cNvPr>
          <p:cNvSpPr txBox="1"/>
          <p:nvPr/>
        </p:nvSpPr>
        <p:spPr>
          <a:xfrm>
            <a:off x="4173472" y="2365257"/>
            <a:ext cx="6590604" cy="3108543"/>
          </a:xfrm>
          <a:prstGeom prst="rect">
            <a:avLst/>
          </a:prstGeom>
          <a:noFill/>
        </p:spPr>
        <p:txBody>
          <a:bodyPr wrap="square" rtlCol="0">
            <a:spAutoFit/>
          </a:bodyPr>
          <a:lstStyle/>
          <a:p>
            <a:pPr algn="ct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a:t>
            </a:r>
            <a:r>
              <a:rPr lang="ar-EG" sz="36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تشريعات حماية حقوق الملكية الفكرية</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ما هي الملكية الفكرية؟</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أنواع حقوق الملكية الفكرية.</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التشريعات المُتعلقة بالملكية الفكرية في العالم العربي.</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الخلاصة.</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المراجع المُقترحة.</a:t>
            </a:r>
          </a:p>
        </p:txBody>
      </p:sp>
      <p:sp>
        <p:nvSpPr>
          <p:cNvPr id="7" name="TextBox 6">
            <a:extLst>
              <a:ext uri="{FF2B5EF4-FFF2-40B4-BE49-F238E27FC236}">
                <a16:creationId xmlns:a16="http://schemas.microsoft.com/office/drawing/2014/main" id="{E0E104E5-E4DF-EB25-BB78-9354438259B5}"/>
              </a:ext>
            </a:extLst>
          </p:cNvPr>
          <p:cNvSpPr txBox="1"/>
          <p:nvPr/>
        </p:nvSpPr>
        <p:spPr>
          <a:xfrm>
            <a:off x="4173471" y="900412"/>
            <a:ext cx="3902032" cy="707886"/>
          </a:xfrm>
          <a:prstGeom prst="rect">
            <a:avLst/>
          </a:prstGeom>
          <a:noFill/>
        </p:spPr>
        <p:txBody>
          <a:bodyPr wrap="square" rtlCol="0">
            <a:spAutoFit/>
          </a:bodyPr>
          <a:lstStyle/>
          <a:p>
            <a:pPr algn="ctr"/>
            <a:r>
              <a:rPr lang="ar-EG" sz="40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محتويات المحاضرة</a:t>
            </a:r>
            <a:endParaRPr lang="en-US" sz="40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
        <p:nvSpPr>
          <p:cNvPr id="11" name="TextBox 10">
            <a:extLst>
              <a:ext uri="{FF2B5EF4-FFF2-40B4-BE49-F238E27FC236}">
                <a16:creationId xmlns:a16="http://schemas.microsoft.com/office/drawing/2014/main" id="{7044F10E-BCED-040B-6C6D-0CF70C49F746}"/>
              </a:ext>
            </a:extLst>
          </p:cNvPr>
          <p:cNvSpPr txBox="1"/>
          <p:nvPr/>
        </p:nvSpPr>
        <p:spPr>
          <a:xfrm>
            <a:off x="913285" y="1031706"/>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12" name="TextBox 11">
            <a:extLst>
              <a:ext uri="{FF2B5EF4-FFF2-40B4-BE49-F238E27FC236}">
                <a16:creationId xmlns:a16="http://schemas.microsoft.com/office/drawing/2014/main" id="{CD2777DC-A08D-48C3-00D1-F77C0DD9BFB4}"/>
              </a:ext>
            </a:extLst>
          </p:cNvPr>
          <p:cNvSpPr txBox="1"/>
          <p:nvPr/>
        </p:nvSpPr>
        <p:spPr>
          <a:xfrm>
            <a:off x="1074220" y="1454662"/>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الرابعة</a:t>
            </a:r>
            <a:endParaRPr lang="en-US" sz="1600" b="1" dirty="0">
              <a:solidFill>
                <a:schemeClr val="bg1"/>
              </a:solidFill>
              <a:latin typeface="Sakkal Majalla" panose="02000000000000000000" pitchFamily="2" charset="-78"/>
              <a:cs typeface="Sakkal Majalla" panose="02000000000000000000" pitchFamily="2" charset="-78"/>
            </a:endParaRPr>
          </a:p>
        </p:txBody>
      </p:sp>
      <p:pic>
        <p:nvPicPr>
          <p:cNvPr id="1026" name="Picture 2" descr="What's banned in sport - the Prohibited List | UK Anti-Doping">
            <a:extLst>
              <a:ext uri="{FF2B5EF4-FFF2-40B4-BE49-F238E27FC236}">
                <a16:creationId xmlns:a16="http://schemas.microsoft.com/office/drawing/2014/main" id="{2983C303-BC28-2679-E462-586BD561E4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5513" y="3081132"/>
            <a:ext cx="2143125" cy="18205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621707"/>
            <a:ext cx="911734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2043830" y="4913435"/>
            <a:ext cx="3098925" cy="646331"/>
          </a:xfrm>
          <a:prstGeom prst="rect">
            <a:avLst/>
          </a:prstGeom>
          <a:noFill/>
        </p:spPr>
        <p:txBody>
          <a:bodyPr wrap="none" rtlCol="0">
            <a:spAutoFit/>
          </a:bodyPr>
          <a:lstStyle/>
          <a:p>
            <a:r>
              <a:rPr lang="ar-SA" sz="3600" b="1" dirty="0">
                <a:solidFill>
                  <a:schemeClr val="bg1"/>
                </a:solidFill>
                <a:latin typeface="Sakkal Majalla" panose="02000000000000000000" pitchFamily="2" charset="-78"/>
                <a:cs typeface="Sakkal Majalla" panose="02000000000000000000" pitchFamily="2" charset="-78"/>
              </a:rPr>
              <a:t>ما هي الملكية الفكرية؟</a:t>
            </a: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972EF5BC-E5F7-C824-8A8C-D7C2E8180E68}"/>
              </a:ext>
            </a:extLst>
          </p:cNvPr>
          <p:cNvSpPr txBox="1"/>
          <p:nvPr/>
        </p:nvSpPr>
        <p:spPr>
          <a:xfrm>
            <a:off x="4819359" y="1150974"/>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E7884229-47C7-BF32-E83C-71CA5DF5D49F}"/>
              </a:ext>
            </a:extLst>
          </p:cNvPr>
          <p:cNvSpPr txBox="1"/>
          <p:nvPr/>
        </p:nvSpPr>
        <p:spPr>
          <a:xfrm>
            <a:off x="4950475" y="1544113"/>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الرابعة</a:t>
            </a:r>
            <a:endParaRPr lang="en-US" sz="1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90462" y="1892521"/>
            <a:ext cx="5886602" cy="3539430"/>
          </a:xfrm>
          <a:prstGeom prst="rect">
            <a:avLst/>
          </a:prstGeom>
          <a:noFill/>
        </p:spPr>
        <p:txBody>
          <a:bodyPr wrap="square" rtlCol="0">
            <a:spAutoFit/>
          </a:bodyPr>
          <a:lstStyle/>
          <a:p>
            <a:pPr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تشير </a:t>
            </a:r>
            <a:r>
              <a:rPr lang="ar-EG" sz="32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الملكية الفكرية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إلى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إبداعات العقل</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اختراعات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مصنفات أدبية وفنية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تصاميم</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شعارات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أسماء</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صور</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مستخدمة في التجارة. </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الملكية الفكرية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محمية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قانونًا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بموجب حقوق منها مثلا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البراءات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حق المؤلف</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العلامات التجارية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التي تمكّن الأشخاص من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كسب الاعتراف بابتكارهم أو اختراعهم أو فائدة مالية نظيرها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endPar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4CB9ACB3-2E74-6F41-928F-012967869A09}"/>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الأربعاء المقبل.. الحكومة تطلق “الاستراتيجية الوطنية للملكية الفكرية” -  جريدة البورصة">
            <a:extLst>
              <a:ext uri="{FF2B5EF4-FFF2-40B4-BE49-F238E27FC236}">
                <a16:creationId xmlns:a16="http://schemas.microsoft.com/office/drawing/2014/main" id="{ED0E7AD7-71B4-B040-5113-C348D3CD9D3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45310" y="2476498"/>
            <a:ext cx="2197376" cy="21236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58947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79719" y="2145463"/>
            <a:ext cx="5175645" cy="2862322"/>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ويرمي </a:t>
            </a:r>
            <a:r>
              <a:rPr lang="ar-EG"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نظام الملكية الفكرية</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خلال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إرساء توازن سليم</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بين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مصالح المبتكرين</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مصالح الجمهور العام</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إلى </a:t>
            </a:r>
            <a:r>
              <a:rPr lang="ar-EG" sz="36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إتاحة بيئة تساعد على ازدهار الإبداع والابتكار</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ar-EG"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4CB9ACB3-2E74-6F41-928F-012967869A09}"/>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2" name="Picture 2" descr="الملكية الفكرية | مركز المشروعات والإبتكارات ونقل التكنولوجيا‎">
            <a:extLst>
              <a:ext uri="{FF2B5EF4-FFF2-40B4-BE49-F238E27FC236}">
                <a16:creationId xmlns:a16="http://schemas.microsoft.com/office/drawing/2014/main" id="{A1A46699-682E-70D6-C13C-144C8C611A4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68154" y="2512453"/>
            <a:ext cx="2545867" cy="235308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19148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32241" y="1904288"/>
            <a:ext cx="5599925" cy="3754874"/>
          </a:xfrm>
          <a:prstGeom prst="rect">
            <a:avLst/>
          </a:prstGeom>
          <a:noFill/>
        </p:spPr>
        <p:txBody>
          <a:bodyPr wrap="square" rtlCol="0">
            <a:spAutoFit/>
          </a:bodyPr>
          <a:lstStyle/>
          <a:p>
            <a:pPr algn="just" rtl="1"/>
            <a:r>
              <a:rPr lang="ar-EG" sz="34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​​​​​​​إذن </a:t>
            </a:r>
            <a:r>
              <a:rPr lang="ar-EG" sz="34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حقوق الملكية الفكرية </a:t>
            </a:r>
            <a:r>
              <a:rPr lang="ar-EG" sz="34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هي </a:t>
            </a:r>
            <a:r>
              <a:rPr lang="ar-EG" sz="34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حقوق قانونية</a:t>
            </a:r>
            <a:r>
              <a:rPr lang="ar-EG" sz="34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تحمي </a:t>
            </a:r>
            <a:r>
              <a:rPr lang="ar-EG" sz="34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الابتكارات</a:t>
            </a:r>
            <a:r>
              <a:rPr lang="ar-EG" sz="34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4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الاختراعات</a:t>
            </a:r>
            <a:r>
              <a:rPr lang="ar-EG" sz="34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الصادرة عن </a:t>
            </a:r>
            <a:r>
              <a:rPr lang="ar-EG" sz="34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نشاط فكري</a:t>
            </a:r>
            <a:r>
              <a:rPr lang="ar-EG" sz="34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4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المجالات الصناعية</a:t>
            </a:r>
            <a:r>
              <a:rPr lang="ar-EG" sz="34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4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العلمية</a:t>
            </a:r>
            <a:r>
              <a:rPr lang="ar-EG" sz="34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4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الأدبية</a:t>
            </a:r>
            <a:r>
              <a:rPr lang="ar-EG" sz="34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4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الفنية</a:t>
            </a:r>
            <a:r>
              <a:rPr lang="ar-EG" sz="34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4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تضم حقوق الملكية الفكرية </a:t>
            </a:r>
            <a:r>
              <a:rPr lang="ar-EG" sz="34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الأكثر شيوعًا </a:t>
            </a:r>
            <a:r>
              <a:rPr lang="ar-EG" sz="34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براءات الاختراع </a:t>
            </a:r>
            <a:r>
              <a:rPr lang="ar-EG" sz="34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a:t>
            </a:r>
            <a:r>
              <a:rPr lang="ar-EG" sz="34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حقوق التأليف</a:t>
            </a:r>
            <a:r>
              <a:rPr lang="ar-EG" sz="34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4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النشر</a:t>
            </a:r>
            <a:r>
              <a:rPr lang="ar-EG" sz="34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4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العلامات</a:t>
            </a:r>
            <a:r>
              <a:rPr lang="ar-EG" sz="34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4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الأسرار التجارية</a:t>
            </a:r>
            <a:r>
              <a:rPr lang="ar-EG" sz="34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descr="كيفية حماية الملكية الفكرية | المرسال">
            <a:extLst>
              <a:ext uri="{FF2B5EF4-FFF2-40B4-BE49-F238E27FC236}">
                <a16:creationId xmlns:a16="http://schemas.microsoft.com/office/drawing/2014/main" id="{ED8CD682-BE73-55C4-B897-C09DCB5EC69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84695" y="2718034"/>
            <a:ext cx="2250591" cy="194192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43966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26280" y="1815641"/>
            <a:ext cx="5599925" cy="3970318"/>
          </a:xfrm>
          <a:prstGeom prst="rect">
            <a:avLst/>
          </a:prstGeom>
          <a:noFill/>
        </p:spPr>
        <p:txBody>
          <a:bodyPr wrap="square" rtlCol="0">
            <a:spAutoFit/>
          </a:bodyPr>
          <a:lstStyle/>
          <a:p>
            <a:pPr algn="just" rtl="1"/>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6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الغرض الرئيسي </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من </a:t>
            </a:r>
            <a:r>
              <a:rPr lang="ar-EG"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قانون الملكية الفكرية</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هو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تشجيع إنشاء مجموعة واسعة من السلع الفكرية</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أجل تحقيق ذلك، يمنح القانون حقوق ملكية الأفراد والشركات للمعلومات والسلع الفكرية التي ينشئونها، والتي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تكون عادةً لفترة زمنية محدودة</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endParaRPr lang="en-US" sz="4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194" name="Picture 2" descr="قانون حماية حقوق الملكية الفكرية رقم 82 لسنة 2002">
            <a:extLst>
              <a:ext uri="{FF2B5EF4-FFF2-40B4-BE49-F238E27FC236}">
                <a16:creationId xmlns:a16="http://schemas.microsoft.com/office/drawing/2014/main" id="{93D0A089-C61C-A1FD-E351-DADCA8515C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31667" y="2753141"/>
            <a:ext cx="2406855" cy="207727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60100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37988" y="1735725"/>
            <a:ext cx="5814060" cy="3970318"/>
          </a:xfrm>
          <a:prstGeom prst="rect">
            <a:avLst/>
          </a:prstGeom>
          <a:noFill/>
        </p:spPr>
        <p:txBody>
          <a:bodyPr wrap="square" rtlCol="0">
            <a:spAutoFit/>
          </a:bodyPr>
          <a:lstStyle/>
          <a:p>
            <a:pPr algn="just" rtl="1"/>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يعطي هذا </a:t>
            </a:r>
            <a:r>
              <a:rPr lang="ar-EG"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حافزًا اقتصاديًا</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أجل إنشائها، </a:t>
            </a:r>
            <a:r>
              <a:rPr lang="ar-EG" sz="36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بسبب</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إتاحته الاستفادة</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المعلومات</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السلع الفكرية</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لمن أنشأها. من </a:t>
            </a:r>
            <a:r>
              <a:rPr lang="ar-EG" sz="36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المتوقع</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أن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تحفز</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هذه الحوافز الاقتصادية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الابتكار</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تسهم</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التقدم التكنولوجي</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للبلدان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الذي يعتمد على مدى الحماية الممنوحة للمبتكرين</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218" name="Picture 2" descr="الملكية الفكرية - Azim youth">
            <a:extLst>
              <a:ext uri="{FF2B5EF4-FFF2-40B4-BE49-F238E27FC236}">
                <a16:creationId xmlns:a16="http://schemas.microsoft.com/office/drawing/2014/main" id="{1F03ABDE-9182-32CA-D73C-0F84B26F17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14882" y="2736367"/>
            <a:ext cx="2201135" cy="174307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47428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80938" y="1813816"/>
            <a:ext cx="5678278" cy="3724096"/>
          </a:xfrm>
          <a:prstGeom prst="rect">
            <a:avLst/>
          </a:prstGeom>
          <a:noFill/>
        </p:spPr>
        <p:txBody>
          <a:bodyPr wrap="square" rtlCol="0">
            <a:spAutoFit/>
          </a:bodyPr>
          <a:lstStyle/>
          <a:p>
            <a:pPr algn="just" rtl="1"/>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تواجه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الطبيعة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غير الملموسة للملكية الفكرية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صعوبات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حمايتها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عند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المقارنة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بالملكية التقليدية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مثل الأرض أو البضائع. على عكس الملكية التقليدية، فإن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الملكية الفكرية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غير قابلة للتجزئة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إذ يمكن لعدد غير محدود من الأشخاص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استهلاك</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السلعة الفكرية دون استنزافها. </a:t>
            </a:r>
            <a:endParaRPr lang="en-US" sz="40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46" name="Picture 2" descr="حماية الملكية الفكرية واقسامها">
            <a:extLst>
              <a:ext uri="{FF2B5EF4-FFF2-40B4-BE49-F238E27FC236}">
                <a16:creationId xmlns:a16="http://schemas.microsoft.com/office/drawing/2014/main" id="{1D2A69F6-5CA0-54AD-BB07-B36B463296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49154" y="2602438"/>
            <a:ext cx="2468882" cy="214685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39091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12974" y="1860824"/>
            <a:ext cx="5728681" cy="3539430"/>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بالإضافة إلى ذلك،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تعاني الاستثمارات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السلع الفكرية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مشاكل الاستيلاء</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يمكن لمالك الأرض أن يحيط أرضه بسياج قوي بالإضافة إلى توظيف حراس مسلحين من أجل حمايتها، لكن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منتج المعلومات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الأدب</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لا يمكنه عادةً فعل الكثير من أجل منع المشتري الأول</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نسخها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بيعها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بسعر أقل.</a:t>
            </a:r>
            <a:endParaRPr lang="en-US"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42" name="Picture 2" descr="برنامج حقوق الملكية الفكرية – مجموعة ادفايس للمحاماة والاستشارات القانونية">
            <a:extLst>
              <a:ext uri="{FF2B5EF4-FFF2-40B4-BE49-F238E27FC236}">
                <a16:creationId xmlns:a16="http://schemas.microsoft.com/office/drawing/2014/main" id="{BD2CE230-2AB5-8F10-9511-D4E1EB8835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7091" y="2691443"/>
            <a:ext cx="2469490" cy="220502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57829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730394" y="1914629"/>
            <a:ext cx="5655035" cy="3416320"/>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إن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الموازنة بين الحقوق</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لتكون </a:t>
            </a:r>
            <a:r>
              <a:rPr lang="ar-EG"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قوية</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بما يكفي من أجل </a:t>
            </a:r>
            <a:r>
              <a:rPr lang="ar-EG"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تشجيع إنشاء السلع الفكرية </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ولكن </a:t>
            </a:r>
            <a:r>
              <a:rPr lang="ar-EG"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غير قوية</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لدرجة منع الاستخدام الواسع للبضائع هي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محور التركيز الأساسي</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600" dirty="0">
                <a:solidFill>
                  <a:srgbClr val="0070C0"/>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لقانون الملكية الفكرية الحديث</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266" name="Picture 2" descr="ما هي الملكية الفكرية؟">
            <a:extLst>
              <a:ext uri="{FF2B5EF4-FFF2-40B4-BE49-F238E27FC236}">
                <a16:creationId xmlns:a16="http://schemas.microsoft.com/office/drawing/2014/main" id="{E8AD382B-470D-AFA9-DA3E-5219A1F7C09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42582" y="2494722"/>
            <a:ext cx="2375453" cy="236717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1295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51457" y="1712681"/>
            <a:ext cx="5599925" cy="4031873"/>
          </a:xfrm>
          <a:prstGeom prst="rect">
            <a:avLst/>
          </a:prstGeom>
          <a:noFill/>
        </p:spPr>
        <p:txBody>
          <a:bodyPr wrap="square" rtlCol="0">
            <a:spAutoFit/>
          </a:bodyPr>
          <a:lstStyle/>
          <a:p>
            <a:pPr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أهمية حقوق الملكية الفكرية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الضروري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حماية حقوق الملكية الفكرية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للأسباب التالية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 </a:t>
            </a:r>
            <a:r>
              <a:rPr lang="ar-SA"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يتهاون أصحاب العلامات التجارية خصوصًا أو غيرها من أنواع الملكية الفكرية في تسجيل علاماتهم وأفكارهم ومؤلفاتهم رغم أن </a:t>
            </a:r>
            <a:r>
              <a:rPr lang="ar-SA"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التسجيل يميزهم ويضمن حقوق انتفاعهم وحدهم بملكية مشاريعهم أو أفكارهم تلك</a:t>
            </a:r>
            <a:r>
              <a:rPr lang="ar-SA"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a:t>
            </a:r>
            <a:endParaRPr lang="en-US"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290" name="Picture 2" descr="ما هي حقوق الملكية الفكرية على الإنترنت؟وكيفية حمايتها - موقع ابحاث">
            <a:extLst>
              <a:ext uri="{FF2B5EF4-FFF2-40B4-BE49-F238E27FC236}">
                <a16:creationId xmlns:a16="http://schemas.microsoft.com/office/drawing/2014/main" id="{A0C15A6E-D3E5-3564-DBAC-8738C20E19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5190" y="2533850"/>
            <a:ext cx="2616200" cy="238953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68369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9776" y="1929641"/>
            <a:ext cx="5874024" cy="3539430"/>
          </a:xfrm>
          <a:prstGeom prst="rect">
            <a:avLst/>
          </a:prstGeom>
          <a:noFill/>
        </p:spPr>
        <p:txBody>
          <a:bodyPr wrap="square" rtlCol="0">
            <a:spAutoFit/>
          </a:bodyPr>
          <a:lstStyle/>
          <a:p>
            <a:pPr lvl="1"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 أول ما يمنحه تسجيل الملكية الفكرية لمالكها هو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الاعتراف بالإبداع وأنه وحده هو الفكرة أو المشروع أو المؤلف</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lvl="1"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يمكن لمالك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حقوق الملكية الفكرية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تسجيل الحق في التعويض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عن أي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مخالفة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انتهاك</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للملكية الفكرية ممن يستفيد منها دون إذن أو تصريح. </a:t>
            </a:r>
            <a:endPar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39009FD1-AC18-52CC-2E02-6327E4B68114}"/>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314" name="Picture 2" descr="تعرف على نظام الملكية الفكرية في الصين - مرحبا الصين">
            <a:extLst>
              <a:ext uri="{FF2B5EF4-FFF2-40B4-BE49-F238E27FC236}">
                <a16:creationId xmlns:a16="http://schemas.microsoft.com/office/drawing/2014/main" id="{004A333C-C734-9EA0-BD4F-8F3CFCF0241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3800" y="2692740"/>
            <a:ext cx="2464904" cy="22181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21451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37987" y="1782843"/>
            <a:ext cx="5649620" cy="4031873"/>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 أحد أهم ميزات تسجيل الملكية الفكرية هي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ضمان الأمان للمستثمرين والممولين وتجنب النزاعات المستقبلية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 يمنح تسجيل الملكية الفكرية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حق الحماية للأفكار والعلامات التجارية والمواد المصنعة والمؤلفات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ويعطي التسجيل لمالك الفكرة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امتيازًا حصريًا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الاستفادة من فكرته أو علامته التجارية.</a:t>
            </a:r>
            <a:endParaRPr lang="en-US" sz="3200" dirty="0">
              <a:solidFill>
                <a:srgbClr val="2D3956"/>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170" name="Picture 2" descr="Watchdog Condemns Bill that Would Weaken Key Intellectual Property  Protections - Taxpayers Protection Alliance">
            <a:extLst>
              <a:ext uri="{FF2B5EF4-FFF2-40B4-BE49-F238E27FC236}">
                <a16:creationId xmlns:a16="http://schemas.microsoft.com/office/drawing/2014/main" id="{1AFEA175-70D1-D97E-F440-6F81A11EBCE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4524" y="2590799"/>
            <a:ext cx="2312918" cy="19215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21592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621707"/>
            <a:ext cx="911734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1590257" y="4939748"/>
            <a:ext cx="3805805" cy="646331"/>
          </a:xfrm>
          <a:prstGeom prst="rect">
            <a:avLst/>
          </a:prstGeom>
          <a:noFill/>
        </p:spPr>
        <p:txBody>
          <a:bodyPr wrap="square" rtlCol="0">
            <a:spAutoFit/>
          </a:bodyPr>
          <a:lstStyle/>
          <a:p>
            <a:pPr algn="ctr"/>
            <a:r>
              <a:rPr lang="ar-EG" sz="3600" b="1" dirty="0">
                <a:solidFill>
                  <a:schemeClr val="bg1"/>
                </a:solidFill>
                <a:latin typeface="Sakkal Majalla" panose="02000000000000000000" pitchFamily="2" charset="-78"/>
                <a:cs typeface="Sakkal Majalla" panose="02000000000000000000" pitchFamily="2" charset="-78"/>
              </a:rPr>
              <a:t>أنواع حقوق الملكية الفكرية</a:t>
            </a: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972EF5BC-E5F7-C824-8A8C-D7C2E8180E68}"/>
              </a:ext>
            </a:extLst>
          </p:cNvPr>
          <p:cNvSpPr txBox="1"/>
          <p:nvPr/>
        </p:nvSpPr>
        <p:spPr>
          <a:xfrm>
            <a:off x="4809420" y="1160913"/>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E7884229-47C7-BF32-E83C-71CA5DF5D49F}"/>
              </a:ext>
            </a:extLst>
          </p:cNvPr>
          <p:cNvSpPr txBox="1"/>
          <p:nvPr/>
        </p:nvSpPr>
        <p:spPr>
          <a:xfrm>
            <a:off x="4950475" y="1544113"/>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الرابعة</a:t>
            </a:r>
            <a:endParaRPr lang="en-US" sz="1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3268470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80328" y="1840437"/>
            <a:ext cx="5798713" cy="3539430"/>
          </a:xfrm>
          <a:prstGeom prst="rect">
            <a:avLst/>
          </a:prstGeom>
          <a:noFill/>
        </p:spPr>
        <p:txBody>
          <a:bodyPr wrap="square" rtlCol="0">
            <a:spAutoFit/>
          </a:bodyPr>
          <a:lstStyle/>
          <a:p>
            <a:pPr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أولاً: </a:t>
            </a:r>
            <a:r>
              <a:rPr lang="ar-EG" sz="28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حقوق التأليف</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p>
          <a:p>
            <a:pPr algn="just" rtl="1"/>
            <a:r>
              <a:rPr lang="ar-EG" sz="28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تشمل حقوق التأليف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الإنتاجات الأدبية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الفنية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التي لها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جانب إبداعي</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مثل:</a:t>
            </a:r>
          </a:p>
          <a:p>
            <a:pPr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28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الأعمال الأدبية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وتشمل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كافة الأعمال المكتوبة والمؤلفة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بما في ذلك خدمات السوفت وير والبرامج سواء كانت منشورة أو لم تُنشر بعد.</a:t>
            </a:r>
          </a:p>
          <a:p>
            <a:pPr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28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الموسيقى</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يندرج أيضا تحت الملكية الفكرية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كلمات الأغاني</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النوتات الموسيقية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الألحان</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وغيرها.</a:t>
            </a:r>
            <a:endParaRPr lang="en-US"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338" name="Picture 2" descr="حقوق الملكية الفكرية - ElDeeb">
            <a:extLst>
              <a:ext uri="{FF2B5EF4-FFF2-40B4-BE49-F238E27FC236}">
                <a16:creationId xmlns:a16="http://schemas.microsoft.com/office/drawing/2014/main" id="{03FE4160-13AF-CFDC-D4BF-B62F5EA658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33252" y="2482060"/>
            <a:ext cx="2405270" cy="225618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23067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31791" y="1651002"/>
            <a:ext cx="5599925" cy="424731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الأفلام والأعمال الدرامية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سواء شمل هذا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الحوار</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الموسيقى التصويرية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اللقطات الإخراجية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أي شيء آخر.</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الرسوم الفنية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وتشمل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الرسوم الإبداعية الفنية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المصنفات التصويرية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النحتية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err="1">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a:t>
            </a:r>
            <a:r>
              <a:rPr lang="ar-EG" sz="3000" u="sng" dirty="0" err="1">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الجرافيكية</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المرئية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سواء كانت ثنائية أو ثلاثية الأبعاد.</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التصاميم المعمارية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تشمل حقوق التأليف والنسخ أيضا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المباني المنجزة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تصميماتها غير المنشورة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362" name="Picture 2" descr="حماية الملكية الفكرية: تحقيق القيمة والنمو للشركات الصغيرة">
            <a:extLst>
              <a:ext uri="{FF2B5EF4-FFF2-40B4-BE49-F238E27FC236}">
                <a16:creationId xmlns:a16="http://schemas.microsoft.com/office/drawing/2014/main" id="{6E9719A4-BF43-AA0A-C52A-ECEF9BDD405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6592" y="2743200"/>
            <a:ext cx="2460103" cy="197737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08100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8" y="2316919"/>
            <a:ext cx="5431351" cy="2800767"/>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ثانيًا: </a:t>
            </a:r>
            <a:r>
              <a:rPr lang="ar-EG"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حقوق التصنيع</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الذي لا يقع ضمن حقوق التأليف من الملكيات الفكرية</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يقع ضمن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حقوق التصنيع </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والتي تشمل: </a:t>
            </a:r>
          </a:p>
          <a:p>
            <a:pPr algn="just" rtl="1"/>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endParaRPr lang="en-US" sz="30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386" name="Picture 2" descr="تصادم الملكية الفكرية في عالم التكنولوجيا... من يحمي حق المبتكر؟">
            <a:extLst>
              <a:ext uri="{FF2B5EF4-FFF2-40B4-BE49-F238E27FC236}">
                <a16:creationId xmlns:a16="http://schemas.microsoft.com/office/drawing/2014/main" id="{93983CE7-4152-64EE-CBA9-AA472CF7FFC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73646" y="2763078"/>
            <a:ext cx="2216425" cy="192819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14518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60451" y="1584947"/>
            <a:ext cx="5675780" cy="4031873"/>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براءات الاختراع</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بتسجيل براءة الاختراع،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يمنح القانون المخترعين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حماية اختراعهم</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لمدة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أقصاها 20 عامًا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يوم تقديم الطلب! مع الحق الكامل في منع الآخرين من صنع أو بيع أو استخدام الاختراع.</a:t>
            </a:r>
          </a:p>
          <a:p>
            <a:pPr algn="just" rtl="1"/>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تشمل</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براءات الاختراع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الاختراعات العملية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الآلات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المنتجات المصنّعة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تحسين لاختراع موجود بالفعل</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endParaRPr lang="en-US"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434" name="Picture 2" descr="التعاون على الصعيد العالمي أمر حاسم لضمان حماية حقوق الملكية الفكرية على  نحو أفضل">
            <a:extLst>
              <a:ext uri="{FF2B5EF4-FFF2-40B4-BE49-F238E27FC236}">
                <a16:creationId xmlns:a16="http://schemas.microsoft.com/office/drawing/2014/main" id="{2C69F728-3580-506A-52D3-19770863944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15620" y="2842591"/>
            <a:ext cx="2422902" cy="193432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41289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28047" y="1889544"/>
            <a:ext cx="5803669" cy="3539430"/>
          </a:xfrm>
          <a:prstGeom prst="rect">
            <a:avLst/>
          </a:prstGeom>
          <a:noFill/>
        </p:spPr>
        <p:txBody>
          <a:bodyPr wrap="square" rtlCol="0">
            <a:spAutoFit/>
          </a:bodyPr>
          <a:lstStyle/>
          <a:p>
            <a:pPr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العلامات التجارية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يمكن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أن تكون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العلامة التجارية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المسجلة كلمة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أو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عبارة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هوية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شعار</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صورة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مزيج</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مما سبق</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والهدف</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تسجيل ملكية العلامات التجارية هي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حمايتها وتمييز الخدمات أو المنتجات التي تبيعها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ضمان عدم استخدام أشخاص آخرين لها في التسويق لمنتجاتهم وخدماتهم</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16F5F16A-8BFC-7CCB-3A28-9A7B6A4164E9}"/>
              </a:ext>
            </a:extLst>
          </p:cNvPr>
          <p:cNvPicPr>
            <a:picLocks noChangeAspect="1"/>
          </p:cNvPicPr>
          <p:nvPr/>
        </p:nvPicPr>
        <p:blipFill>
          <a:blip r:embed="rId3"/>
          <a:stretch>
            <a:fillRect/>
          </a:stretch>
        </p:blipFill>
        <p:spPr>
          <a:xfrm>
            <a:off x="1665188" y="2782958"/>
            <a:ext cx="2267764" cy="1848678"/>
          </a:xfrm>
          <a:prstGeom prst="rect">
            <a:avLst/>
          </a:prstGeom>
        </p:spPr>
      </p:pic>
    </p:spTree>
    <p:extLst>
      <p:ext uri="{BB962C8B-B14F-4D97-AF65-F5344CB8AC3E}">
        <p14:creationId xmlns:p14="http://schemas.microsoft.com/office/powerpoint/2010/main" val="33091911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224131" y="1879599"/>
            <a:ext cx="5967220" cy="3539430"/>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المنتجات المرتبطة بالمناطق الجغرافية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بموجب قوانين الملكية الفكرية فإن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بعض المنتجات المرتبطة بأماكن جغرافية معينة محمية ضد التقليد</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مثل </a:t>
            </a:r>
            <a:r>
              <a:rPr lang="ar-EG" sz="3200" dirty="0">
                <a:solidFill>
                  <a:schemeClr val="accent2">
                    <a:lumMod val="75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العسل القوقازي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مثلًا أو أي منتج ارتبط ببلد معين، وبالتالي لا يحق لشخص أن يقلد هذا المنتج ويبيعه كأنه اشتراه من تلك المنطقة الجغرافية.</a:t>
            </a:r>
            <a:endParaRPr lang="en-US" sz="4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482" name="Picture 2" descr="المدخل إلى الملكية الفكرية">
            <a:extLst>
              <a:ext uri="{FF2B5EF4-FFF2-40B4-BE49-F238E27FC236}">
                <a16:creationId xmlns:a16="http://schemas.microsoft.com/office/drawing/2014/main" id="{D6153374-C999-2EBE-1B32-D4D3F278B4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86108" y="2922104"/>
            <a:ext cx="2162175" cy="175466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88172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621707"/>
            <a:ext cx="911734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993913" y="4933157"/>
            <a:ext cx="5089812" cy="1200329"/>
          </a:xfrm>
          <a:prstGeom prst="rect">
            <a:avLst/>
          </a:prstGeom>
          <a:noFill/>
        </p:spPr>
        <p:txBody>
          <a:bodyPr wrap="square" rtlCol="0">
            <a:spAutoFit/>
          </a:bodyPr>
          <a:lstStyle/>
          <a:p>
            <a:pPr algn="ctr"/>
            <a:r>
              <a:rPr lang="ar-SA" sz="3600" b="1" dirty="0">
                <a:solidFill>
                  <a:schemeClr val="bg1"/>
                </a:solidFill>
                <a:latin typeface="Sakkal Majalla" panose="02000000000000000000" pitchFamily="2" charset="-78"/>
                <a:cs typeface="Sakkal Majalla" panose="02000000000000000000" pitchFamily="2" charset="-78"/>
              </a:rPr>
              <a:t>التشريعات المُتعلقة </a:t>
            </a:r>
            <a:endParaRPr lang="ar-EG" sz="3600" b="1" dirty="0">
              <a:solidFill>
                <a:schemeClr val="bg1"/>
              </a:solidFill>
              <a:latin typeface="Sakkal Majalla" panose="02000000000000000000" pitchFamily="2" charset="-78"/>
              <a:cs typeface="Sakkal Majalla" panose="02000000000000000000" pitchFamily="2" charset="-78"/>
            </a:endParaRPr>
          </a:p>
          <a:p>
            <a:pPr algn="ctr"/>
            <a:r>
              <a:rPr lang="ar-SA" sz="3600" b="1" dirty="0">
                <a:solidFill>
                  <a:schemeClr val="bg1"/>
                </a:solidFill>
                <a:latin typeface="Sakkal Majalla" panose="02000000000000000000" pitchFamily="2" charset="-78"/>
                <a:cs typeface="Sakkal Majalla" panose="02000000000000000000" pitchFamily="2" charset="-78"/>
              </a:rPr>
              <a:t>بالملكية الفكرية في العالم العربي</a:t>
            </a: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972EF5BC-E5F7-C824-8A8C-D7C2E8180E68}"/>
              </a:ext>
            </a:extLst>
          </p:cNvPr>
          <p:cNvSpPr txBox="1"/>
          <p:nvPr/>
        </p:nvSpPr>
        <p:spPr>
          <a:xfrm>
            <a:off x="4799481" y="1121157"/>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E7884229-47C7-BF32-E83C-71CA5DF5D49F}"/>
              </a:ext>
            </a:extLst>
          </p:cNvPr>
          <p:cNvSpPr txBox="1"/>
          <p:nvPr/>
        </p:nvSpPr>
        <p:spPr>
          <a:xfrm>
            <a:off x="4950475" y="1524235"/>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الرابعة</a:t>
            </a:r>
            <a:endParaRPr lang="en-US" sz="1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787698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29572" y="2469530"/>
            <a:ext cx="5516661" cy="2308324"/>
          </a:xfrm>
          <a:prstGeom prst="rect">
            <a:avLst/>
          </a:prstGeom>
          <a:noFill/>
        </p:spPr>
        <p:txBody>
          <a:bodyPr wrap="square" rtlCol="0">
            <a:spAutoFit/>
          </a:bodyPr>
          <a:lstStyle/>
          <a:p>
            <a:pPr algn="just" rtl="1"/>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تتضمن </a:t>
            </a:r>
            <a:r>
              <a:rPr lang="ar-EG" sz="36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منظومة تشريعات الملكية الفكرية في البلدان العربية </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العديد من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النصوص المنظمة لحمايتها</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وهذه النصوص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وردت في تشريعات متفرقة.</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endParaRPr lang="en-US" sz="36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410" name="Picture 2" descr="احترام الملكية الفكرية في الحضارة الإسلامية| قصة الإسلام">
            <a:extLst>
              <a:ext uri="{FF2B5EF4-FFF2-40B4-BE49-F238E27FC236}">
                <a16:creationId xmlns:a16="http://schemas.microsoft.com/office/drawing/2014/main" id="{E9408222-A02B-0B92-2EEB-6C36A8B7285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4198" y="2731114"/>
            <a:ext cx="2484782" cy="191576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083354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12366" y="2211110"/>
            <a:ext cx="5615608" cy="2862322"/>
          </a:xfrm>
          <a:prstGeom prst="rect">
            <a:avLst/>
          </a:prstGeom>
          <a:noFill/>
        </p:spPr>
        <p:txBody>
          <a:bodyPr wrap="square" rtlCol="0">
            <a:spAutoFit/>
          </a:bodyPr>
          <a:lstStyle/>
          <a:p>
            <a:pPr algn="just" rtl="1"/>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600" b="1"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تتمثل المرجعية الدولية في مجال الملكية الفكرية</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الأحكام المرجعية</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التي وردت في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الاتفاقيات الدولية الأساسية</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هذا المجال، ومعظمها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تديره المنظمة العالمية للملكية الفكرية</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36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506" name="Picture 2" descr="ما هي الملكية الفكرية ويكيبيديا – مختصر">
            <a:extLst>
              <a:ext uri="{FF2B5EF4-FFF2-40B4-BE49-F238E27FC236}">
                <a16:creationId xmlns:a16="http://schemas.microsoft.com/office/drawing/2014/main" id="{B2D87D72-C828-7F4B-172F-4D22DB83256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65188" y="2343243"/>
            <a:ext cx="3644296" cy="24835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70768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35370" y="1840948"/>
            <a:ext cx="8482665" cy="378565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b="1"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هناك مجموعة من الاتفاقيات الدولية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2"/>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بشأن الملكية الفكرية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والتي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وقعت عليها العديد من البلدان العربية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ومنها:</a:t>
            </a:r>
          </a:p>
          <a:p>
            <a:pPr algn="just" rtl="1"/>
            <a:r>
              <a:rPr lang="ar-EG" sz="3000" dirty="0">
                <a:solidFill>
                  <a:srgbClr val="2D3956"/>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 </a:t>
            </a:r>
            <a:r>
              <a:rPr lang="ar-EG" sz="30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اتفاقية برن لحماية المصنفات الأدبية والفنية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تم توقيعها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مدينة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برن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السويسرية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1688،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عدلت صياغتها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باريس</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في1971. ووفقًا لإحصائيات المنظمة العالمية للملكية الفكرية 2003، فإن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هذه الاتفاقية تضم في عضويتها 149 دولة منها 17 دولة عربية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هي (الأردن، تونس، الجزائر، لبنان، البحرين، ليبيا، مصر، المغرب، موريتانيا، جيبوتي، سلطنة عمان، قطر، الصومال، فلسطين، السودان، الإمارات العربية المتحدة).</a:t>
            </a:r>
            <a:endParaRPr lang="en-US" sz="30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108740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90264" y="2029037"/>
            <a:ext cx="5619802" cy="3354765"/>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 </a:t>
            </a:r>
            <a:r>
              <a:rPr lang="ar-EG" sz="30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اتفاقية مدريد</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تم توقيعها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في1979، هي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اتفاقية متعددة الأطراف</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موضوعها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منع الازدواج الضريبي على حقوق المؤلف</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تم اعتمادها في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مدريد</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ديسمبر1979،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انضمت إليها عدة دول</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منها مصر والعراق، إلا أن هذه الاتفاقية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لم تدخل بعد حيز النفاذ</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وحتى يتحقق ذلك فإن الإشراف عليها سيكون للمنظمة العالمية للملكية الفكرية(</a:t>
            </a:r>
            <a:r>
              <a:rPr lang="ar-EG" sz="3000" dirty="0" err="1">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ويبو</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530" name="Picture 2" descr="الملكية الفكرية..بين تشجيع الابتكار وصدمة الاعتداءات - إسلام أون لاين">
            <a:extLst>
              <a:ext uri="{FF2B5EF4-FFF2-40B4-BE49-F238E27FC236}">
                <a16:creationId xmlns:a16="http://schemas.microsoft.com/office/drawing/2014/main" id="{D788D5F3-08FD-0B9B-9268-AD3FB14187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60339" y="2669099"/>
            <a:ext cx="2616200" cy="229845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037313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52121" y="2267569"/>
            <a:ext cx="5619802" cy="3046988"/>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 </a:t>
            </a:r>
            <a:r>
              <a:rPr lang="ar-EG" sz="32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اتفاقية جنيف</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تم توقيعها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جنيف</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1970،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بهدف حماية منتجي التسجيلات ضد النسخ غير المشروع</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وتسجيلاتهم الصوتية،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عدد الدول المنضمة إليها 57 دولة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ومن الدول العربية لم ينضم إليها إلا مصر وفقاً لإحصاء نوفمبر1999 للمنظمة العالمية للملكية الفكرية.</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554" name="Picture 2" descr="معاهدة التعاون بشأن البراءات ، اتفاقية باريس لحماية الملكية الصناعية ، الملكية  الفكرية ، مدينة الأرض, العالم, العلامة التجارية png">
            <a:extLst>
              <a:ext uri="{FF2B5EF4-FFF2-40B4-BE49-F238E27FC236}">
                <a16:creationId xmlns:a16="http://schemas.microsoft.com/office/drawing/2014/main" id="{2A9F9AF4-D019-6E1C-8282-77CF8726CD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86834" y="2702728"/>
            <a:ext cx="2288209" cy="211703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921878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49898" y="2317268"/>
            <a:ext cx="5619802" cy="2862322"/>
          </a:xfrm>
          <a:prstGeom prst="rect">
            <a:avLst/>
          </a:prstGeom>
          <a:noFill/>
        </p:spPr>
        <p:txBody>
          <a:bodyPr wrap="square" rtlCol="0">
            <a:spAutoFit/>
          </a:bodyPr>
          <a:lstStyle/>
          <a:p>
            <a:pPr algn="just" rtl="1"/>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 </a:t>
            </a:r>
            <a:r>
              <a:rPr lang="ar-EG" sz="36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اتفاقية توزيع الإشارات</a:t>
            </a:r>
            <a:r>
              <a:rPr lang="ar-EG"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6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حاملة البرامج عبر التوابع الصناعية</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تم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توقيعها</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بروكسل</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بلجيكا عام 1974، و</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عدد الدول المنضمة إليها</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حتى نوفمبر 1999 بلغ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20 دولة</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578" name="Picture 2" descr="والملكية الفكرية png">
            <a:extLst>
              <a:ext uri="{FF2B5EF4-FFF2-40B4-BE49-F238E27FC236}">
                <a16:creationId xmlns:a16="http://schemas.microsoft.com/office/drawing/2014/main" id="{6920FE4F-DC95-EACA-E431-26D4BF5B8B8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12976" y="3051314"/>
            <a:ext cx="2311675" cy="16002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62539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83154" y="1720917"/>
            <a:ext cx="5619802" cy="4031873"/>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 </a:t>
            </a:r>
            <a:r>
              <a:rPr lang="ar-EG" sz="32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قانون تونس النموذجي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الصادر عن منظمة اليونسكو</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المنظمة العالمية للملكية الفكرية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en-US" sz="3200" dirty="0" err="1">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wipo</a:t>
            </a:r>
            <a:r>
              <a:rPr lang="en-US"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عام 1976، وقد وضع نص هذا القانون لغرض أن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تستعين به الدول النامية عند وضع تشريعاتها في هذا المجال</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وهو نص استرشادي لهذه الدول، ولا يخرج هذا القانون عن اتفاقاتي برن وجنيف المعدلتين في صياغتهما لعام 1971.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602" name="Picture 2" descr="الملكية الفكرية, التصميم الجرافيكي, العلامة التجارية صورة بابوا نيو غينيا">
            <a:extLst>
              <a:ext uri="{FF2B5EF4-FFF2-40B4-BE49-F238E27FC236}">
                <a16:creationId xmlns:a16="http://schemas.microsoft.com/office/drawing/2014/main" id="{99C4734D-ECD4-B684-DBD5-A281A998047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65188" y="2544416"/>
            <a:ext cx="2499308" cy="21965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668491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49905" y="2029029"/>
            <a:ext cx="5649620" cy="3046988"/>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 </a:t>
            </a:r>
            <a:r>
              <a:rPr lang="ar-EG" sz="32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اتفاقية التسجيل الدولي للمصنفات السمعية والبصرية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تم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توقيعها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1989، ويبلغ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عدد أعضائها 13 دولة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ولم ينضم إليها أي من الدول العربية (باستثناء مصر) التي وقعتها ولم تنضم إليها، وقد صدرت لائحتها التنفيذية في 20/2/1992.</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306A2417-0548-FF74-10AD-CE9B88D6E549}"/>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6626" name="Picture 2" descr="أيقونات الكمبيوتر, الذكاء الاصطناعي, الذكاء صورة بابوا نيو غينيا">
            <a:extLst>
              <a:ext uri="{FF2B5EF4-FFF2-40B4-BE49-F238E27FC236}">
                <a16:creationId xmlns:a16="http://schemas.microsoft.com/office/drawing/2014/main" id="{BBA2C25A-70B6-EA08-ACDB-B4429AA1184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60722" y="2604052"/>
            <a:ext cx="2597070" cy="23201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252504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60447" y="1921989"/>
            <a:ext cx="8537709" cy="3539430"/>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أما عن </a:t>
            </a:r>
            <a:r>
              <a:rPr lang="ar-EG" sz="32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تجارب الدول العربية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بشأن التشريع لتنظيم الملكية الفكرية، فنستعرض بعضها فيما يلي: 	</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 </a:t>
            </a:r>
            <a:r>
              <a:rPr lang="ar-EG" sz="3200" b="1" dirty="0">
                <a:solidFill>
                  <a:schemeClr val="accent2"/>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المملكة العربية السعودية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ويرجع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تاريخ</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تشريع الملكية الفكرية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السعودية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إلى عام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1939</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حيث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اعتُمد أول قانون سعودي للملكية الفكرية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عن العلامات المميزة. ومنذ ذلك الحين، وصناع السياسات السعوديون يعملون على توسيع نطاق النظام الوطني للملكية الفكرية وتعزيزه. </a:t>
            </a:r>
            <a:endParaRPr lang="en-US"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2297986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04724" y="1703331"/>
            <a:ext cx="8453676" cy="4031873"/>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وفي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عام 1982</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انضمت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المملكة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إلى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المنظمة العالمية للملكية الفكرية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ووقعت منذ ذلك الحين عدداً من المعاهدات الدولية التي تديرها </a:t>
            </a:r>
            <a:r>
              <a:rPr lang="ar-EG" sz="3200" dirty="0" err="1">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الويبو</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a:t>
            </a:r>
            <a:r>
              <a:rPr lang="ar-SA"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و</a:t>
            </a:r>
            <a:r>
              <a:rPr lang="ar-SA" sz="3200" u="sng"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اعترافاً بالأهمية الاستراتيجية للملكية الفكرية</a:t>
            </a:r>
            <a:r>
              <a:rPr lang="ar-SA"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في تمكين البلد من تحقيق طموحاته، وبالدور المحوري الذي تضطلع به حقوق الملكية الفكرية في حفز نمو الشركات، والقدرة التنافسية، والأداء الاقتصادي الوطني، </a:t>
            </a:r>
            <a:r>
              <a:rPr lang="ar-SA" sz="3200" u="sng"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أنشأت مؤخراً حكومة المملكة العربية السعودية الهيئة السعودية للملكية الفكرية</a:t>
            </a:r>
            <a:r>
              <a:rPr lang="ar-SA"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بصفتها السلطة الوحيدة المختصة بالملكية الفكرية في المملكة. </a:t>
            </a:r>
            <a:endParaRPr lang="en-US"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48616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81940" y="1584946"/>
            <a:ext cx="5446643" cy="424731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 </a:t>
            </a:r>
            <a:r>
              <a:rPr lang="ar-EG" sz="3000" b="1" dirty="0">
                <a:solidFill>
                  <a:schemeClr val="accent2"/>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جمهورية مصر العربية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يُعد القانون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رقم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82 لسنة 2002</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هو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القانون الأساسي المنظم للملكية الفكرية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مصر، وقد أتى </a:t>
            </a:r>
            <a:r>
              <a:rPr lang="ar-EG" sz="3000" dirty="0" err="1">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لاغياً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لكل القوانين السابقة التي كانت تُعنى بتنظيم الملكية الفكرية، ومنها القانون رقم 57 لسنة 1939 بشأن العلامات والبيانات التجارية، والقانون رقم 132 لسنة 1949 بشأن براءات الاختراعات والرسوم والنماذج الصناعية، والقانون رقم 354 لسنة 1954 بشأن حق المؤلف وغيرها.</a:t>
            </a:r>
            <a:endParaRPr lang="en-US" sz="30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650" name="Picture 2" descr="كيف ظهرت قوانين الملكية الفكرية ولماذا؟ - موقع الأكاديمية بوست">
            <a:extLst>
              <a:ext uri="{FF2B5EF4-FFF2-40B4-BE49-F238E27FC236}">
                <a16:creationId xmlns:a16="http://schemas.microsoft.com/office/drawing/2014/main" id="{984F0DC0-58C0-34C1-0F75-7C947F8353E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5732" y="2610330"/>
            <a:ext cx="2395332" cy="219654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122215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10753" y="1734031"/>
            <a:ext cx="5327366" cy="3877985"/>
          </a:xfrm>
          <a:prstGeom prst="rect">
            <a:avLst/>
          </a:prstGeom>
          <a:noFill/>
        </p:spPr>
        <p:txBody>
          <a:bodyPr wrap="square" rtlCol="0">
            <a:spAutoFit/>
          </a:bodyPr>
          <a:lstStyle/>
          <a:p>
            <a:pPr algn="just" rtl="1"/>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يضم القانون بين طياته أربعة كتب رئيسية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هي: الكتاب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الأول</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براءات الاختراع ونماذج المنفعة، ومخططات التصميمات للدوائر المتكاملة، والمعلومات غير المفصح عنها، الكتاب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الثاني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العلامات والبيانات التجارية والمؤشرات الجغرافية والتصميمات والنماذج الصناعية، الكتاب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الثالث</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حقوق المؤلف والحقوق المجاورة، الكتاب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الرابع</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والأخير الأصناف النباتية.</a:t>
            </a:r>
            <a:endParaRPr lang="en-US" sz="30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8674" name="Picture 2" descr="كل ما تحتاج لمعرفته حول الملكية الفكرية Intellectual property - المرصد  الرقمي">
            <a:extLst>
              <a:ext uri="{FF2B5EF4-FFF2-40B4-BE49-F238E27FC236}">
                <a16:creationId xmlns:a16="http://schemas.microsoft.com/office/drawing/2014/main" id="{25C5D7BB-C5B5-CDDF-A88D-6D0494996B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29915" y="2655612"/>
            <a:ext cx="2705100" cy="194620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92535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43401" y="2399954"/>
            <a:ext cx="5774634" cy="2554545"/>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 </a:t>
            </a:r>
            <a:r>
              <a:rPr lang="ar-EG" sz="3200" b="1" dirty="0">
                <a:solidFill>
                  <a:schemeClr val="accent2"/>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الإمارات العربية المتحدة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يمثل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القانون الاتحادي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رقم 40 لسنة 1992 في شأن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حماية المصنفات الفكرية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حقوق المؤلف</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أهم قوانين الملكية الفكرية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الإمارات العربية المتحدة.</a:t>
            </a:r>
            <a:endParaRPr lang="en-US"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698" name="Picture 2" descr="مقدمة قصيرة حول الملكية الفكرية | SafeSpace">
            <a:extLst>
              <a:ext uri="{FF2B5EF4-FFF2-40B4-BE49-F238E27FC236}">
                <a16:creationId xmlns:a16="http://schemas.microsoft.com/office/drawing/2014/main" id="{25B52537-A01C-97D0-2ECE-E609325C0B4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0234" y="2712559"/>
            <a:ext cx="2074999" cy="195287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392630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80325" y="1743962"/>
            <a:ext cx="5903842" cy="3970318"/>
          </a:xfrm>
          <a:prstGeom prst="rect">
            <a:avLst/>
          </a:prstGeom>
          <a:noFill/>
        </p:spPr>
        <p:txBody>
          <a:bodyPr wrap="square" rtlCol="0">
            <a:spAutoFit/>
          </a:bodyPr>
          <a:lstStyle/>
          <a:p>
            <a:pPr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ينص القانون الاتحادي</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رقم 40 لسنة 1992 بشأن حماية المصنفات الفكرية وحق المؤلف على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حماية الأدب والفن والأعمال الفكرية العلمية المبتكرة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وتشمل هذه الحماية، من بين أمور أخرى، المؤتمرات والخطب، والدراما، والمصنفات الموسيقية، وفن التمثيل الإيمائي، والتصوير الفوتوغرافي والسينما والتلفزيون، والأعمال الإبداعية السمعية والبصرية، والحرف اليدوية واللوحات والبرمجيات. و</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ينص هذا القانون على حماية الفولكلور الوطني أيضا ويعتبره ملكية عامة للدولة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28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22" name="Picture 2" descr="نحو فهم حقوق الملكية الفكرية">
            <a:extLst>
              <a:ext uri="{FF2B5EF4-FFF2-40B4-BE49-F238E27FC236}">
                <a16:creationId xmlns:a16="http://schemas.microsoft.com/office/drawing/2014/main" id="{3D959B82-2C4F-43C0-45E3-F8514CFF5EE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83430" y="2641248"/>
            <a:ext cx="2244544" cy="20955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570215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47310" y="2389122"/>
            <a:ext cx="5541511" cy="2554545"/>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 </a:t>
            </a:r>
            <a:r>
              <a:rPr lang="ar-EG" sz="3200" b="1" dirty="0">
                <a:solidFill>
                  <a:schemeClr val="accent2"/>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الجمهورية العربية السورية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حق المؤلف محمي في سوريا بموجب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القانون رقم 12 لسنة 2001</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إضافة إلى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قانون حماية حق المؤلف والحقوق المجاورة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(الصادر بالمرسوم التشريعي رقم 62/2013)</a:t>
            </a:r>
            <a:endParaRPr lang="en-US"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23E0A764-DB45-BF33-E7EB-2BA27E12401B}"/>
              </a:ext>
            </a:extLst>
          </p:cNvPr>
          <p:cNvPicPr>
            <a:picLocks noChangeAspect="1"/>
          </p:cNvPicPr>
          <p:nvPr/>
        </p:nvPicPr>
        <p:blipFill>
          <a:blip r:embed="rId3"/>
          <a:stretch>
            <a:fillRect/>
          </a:stretch>
        </p:blipFill>
        <p:spPr>
          <a:xfrm>
            <a:off x="1774619" y="2546280"/>
            <a:ext cx="2299252" cy="214312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82000760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00205" y="1723209"/>
            <a:ext cx="5903840" cy="3877985"/>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وينص</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القانون على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تتمتع بالحماية المصنفات الأدبية والعلمية والفنية بالحماية بمجرد ابتكارها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دون حاجة إلي إجراء شكلي أياً كانت قيمة هذه المصنفات أو الغرض من تأليفها أو طريقة التعبير عنها أو نوعها أو شكل هذا التعبير سواء أكان المصنف مثبتاً على حامل مادي أم لا. كما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تشمل الحماية جميع أشكال إنتاج العقل البشري سواء أكانت شفهية أم خطية أم تصويرية أم رقمية  ومهما كانت طريقة التعبير عنها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30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2770" name="Picture 2" descr="حقوق الملكية الفكرية | ما هي وما أنواعها وكيفية تسجيلها – منصة ويلت | Wuilt">
            <a:extLst>
              <a:ext uri="{FF2B5EF4-FFF2-40B4-BE49-F238E27FC236}">
                <a16:creationId xmlns:a16="http://schemas.microsoft.com/office/drawing/2014/main" id="{C67634D6-6AEF-424A-6312-A6C846EE5E0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43681"/>
          <a:stretch/>
        </p:blipFill>
        <p:spPr bwMode="auto">
          <a:xfrm>
            <a:off x="7917155" y="2763079"/>
            <a:ext cx="2196547" cy="204139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536144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278346" y="1703331"/>
            <a:ext cx="5839685" cy="4031873"/>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 </a:t>
            </a:r>
            <a:r>
              <a:rPr lang="ar-EG" sz="3200" b="1" dirty="0">
                <a:solidFill>
                  <a:schemeClr val="accent2"/>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الجمهورية التونسية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توجد في تونس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ترسانة من التشريعات المنظمة لحقوق المؤلف والملكية الفكرية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على رأسها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الدستور</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القوانين المنظمة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المعاهدات الدولية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المصادق عليها. ووفق وزارة الخارجية التونسية، انضمت تونس للمنظمة العالمية للملكية الفكرية سنة 1975،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علاوة على توقيعها على الاتفاقية العالمية لحقوق المؤلف لسنة 1969</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3794" name="Picture 2" descr="فرانسس غري يتحدّث عن مستقبل الملكية الفكرية: فرص وتحديات">
            <a:extLst>
              <a:ext uri="{FF2B5EF4-FFF2-40B4-BE49-F238E27FC236}">
                <a16:creationId xmlns:a16="http://schemas.microsoft.com/office/drawing/2014/main" id="{263515F5-79BB-FE84-FB27-98C069D6DC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89044" y="2826402"/>
            <a:ext cx="1941204" cy="178573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820900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75685CDF-490D-1012-FD78-8787322B50C6}"/>
              </a:ext>
            </a:extLst>
          </p:cNvPr>
          <p:cNvSpPr txBox="1"/>
          <p:nvPr/>
        </p:nvSpPr>
        <p:spPr>
          <a:xfrm>
            <a:off x="4213227" y="2814432"/>
            <a:ext cx="6590604" cy="2123658"/>
          </a:xfrm>
          <a:prstGeom prst="rect">
            <a:avLst/>
          </a:prstGeom>
          <a:noFill/>
        </p:spPr>
        <p:txBody>
          <a:bodyPr wrap="square" rtlCol="0">
            <a:spAutoFit/>
          </a:bodyPr>
          <a:lstStyle/>
          <a:p>
            <a:pPr algn="ct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a:t>
            </a:r>
            <a:r>
              <a:rPr lang="ar-EG" sz="36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تشريعات حماية حقوق الملكية الفكرية</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ما هي الملكية الفكرية؟</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أنواع حقوق الملكية الفكرية.</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التشريعات المُتعلقة بالملكية الفكرية في العالم العربي.</a:t>
            </a:r>
          </a:p>
        </p:txBody>
      </p:sp>
      <p:sp>
        <p:nvSpPr>
          <p:cNvPr id="7" name="TextBox 6">
            <a:extLst>
              <a:ext uri="{FF2B5EF4-FFF2-40B4-BE49-F238E27FC236}">
                <a16:creationId xmlns:a16="http://schemas.microsoft.com/office/drawing/2014/main" id="{E0E104E5-E4DF-EB25-BB78-9354438259B5}"/>
              </a:ext>
            </a:extLst>
          </p:cNvPr>
          <p:cNvSpPr txBox="1"/>
          <p:nvPr/>
        </p:nvSpPr>
        <p:spPr>
          <a:xfrm>
            <a:off x="4173471" y="900412"/>
            <a:ext cx="3902032" cy="707886"/>
          </a:xfrm>
          <a:prstGeom prst="rect">
            <a:avLst/>
          </a:prstGeom>
          <a:noFill/>
        </p:spPr>
        <p:txBody>
          <a:bodyPr wrap="square" rtlCol="0">
            <a:spAutoFit/>
          </a:bodyPr>
          <a:lstStyle/>
          <a:p>
            <a:pPr algn="ctr"/>
            <a:r>
              <a:rPr lang="ar-EG" sz="40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محتويات المحاضرة</a:t>
            </a:r>
            <a:endParaRPr lang="en-US" sz="40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
        <p:nvSpPr>
          <p:cNvPr id="11" name="TextBox 10">
            <a:extLst>
              <a:ext uri="{FF2B5EF4-FFF2-40B4-BE49-F238E27FC236}">
                <a16:creationId xmlns:a16="http://schemas.microsoft.com/office/drawing/2014/main" id="{7044F10E-BCED-040B-6C6D-0CF70C49F746}"/>
              </a:ext>
            </a:extLst>
          </p:cNvPr>
          <p:cNvSpPr txBox="1"/>
          <p:nvPr/>
        </p:nvSpPr>
        <p:spPr>
          <a:xfrm>
            <a:off x="913285" y="1031706"/>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12" name="TextBox 11">
            <a:extLst>
              <a:ext uri="{FF2B5EF4-FFF2-40B4-BE49-F238E27FC236}">
                <a16:creationId xmlns:a16="http://schemas.microsoft.com/office/drawing/2014/main" id="{CD2777DC-A08D-48C3-00D1-F77C0DD9BFB4}"/>
              </a:ext>
            </a:extLst>
          </p:cNvPr>
          <p:cNvSpPr txBox="1"/>
          <p:nvPr/>
        </p:nvSpPr>
        <p:spPr>
          <a:xfrm>
            <a:off x="1074220" y="1454662"/>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الرابعة</a:t>
            </a:r>
            <a:endParaRPr lang="en-US" sz="1600" b="1" dirty="0">
              <a:solidFill>
                <a:schemeClr val="bg1"/>
              </a:solidFill>
              <a:latin typeface="Sakkal Majalla" panose="02000000000000000000" pitchFamily="2" charset="-78"/>
              <a:cs typeface="Sakkal Majalla" panose="02000000000000000000" pitchFamily="2" charset="-78"/>
            </a:endParaRPr>
          </a:p>
        </p:txBody>
      </p:sp>
      <p:pic>
        <p:nvPicPr>
          <p:cNvPr id="3" name="Picture 2" descr="What's banned in sport - the Prohibited List | UK Anti-Doping">
            <a:extLst>
              <a:ext uri="{FF2B5EF4-FFF2-40B4-BE49-F238E27FC236}">
                <a16:creationId xmlns:a16="http://schemas.microsoft.com/office/drawing/2014/main" id="{B1428E5E-B34D-204B-7359-E5D7ECE9EA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5513" y="3081132"/>
            <a:ext cx="2143125" cy="18205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733219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28269" y="2009151"/>
            <a:ext cx="8468139" cy="3416320"/>
          </a:xfrm>
          <a:prstGeom prst="rect">
            <a:avLst/>
          </a:prstGeom>
          <a:noFill/>
        </p:spPr>
        <p:txBody>
          <a:bodyPr wrap="square" rtlCol="0">
            <a:spAutoFit/>
          </a:bodyPr>
          <a:lstStyle/>
          <a:p>
            <a:pPr algn="just" rtl="1"/>
            <a:r>
              <a:rPr lang="ar-EG" sz="3600" b="1" dirty="0">
                <a:solidFill>
                  <a:srgbClr val="0070C0"/>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المراجع المُقترحة:</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1- عبد العزيز الدليمي،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أخلاقيات الإعلام وتشريعاته في القرن الحادي والعشرين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دار اليازوري العلمية للنشر والتوزيع، 2019.</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2- ليلى عبد المجيد،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التنظيم التشريعي والقانوني للإعلام التقليدي والإلكتروني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العربي للنشر والتوزيع، 2020.</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3- إبراهيم السيد حسنين،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أخلاقيات الإعلام وقوانينه</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مؤسسة طيبة للنشر والتوزيع، 2015.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4A8AD385-1EA9-D29B-0E90-E35B118F1D3D}"/>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2975809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693406" y="5945200"/>
            <a:ext cx="2591928" cy="707886"/>
          </a:xfrm>
          <a:prstGeom prst="rect">
            <a:avLst/>
          </a:prstGeom>
          <a:noFill/>
        </p:spPr>
        <p:txBody>
          <a:bodyPr wrap="square" rtlCol="0">
            <a:spAutoFit/>
          </a:bodyPr>
          <a:lstStyle/>
          <a:p>
            <a:r>
              <a:rPr lang="en-US" sz="4000" b="1" dirty="0">
                <a:solidFill>
                  <a:schemeClr val="bg1"/>
                </a:solidFill>
                <a:effectLst>
                  <a:outerShdw blurRad="38100" dist="38100" dir="2700000" algn="tl">
                    <a:srgbClr val="000000">
                      <a:alpha val="43137"/>
                    </a:srgbClr>
                  </a:outerShdw>
                </a:effectLst>
                <a:latin typeface="Maiandra GD" panose="020E0502030308020204" pitchFamily="34"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180953" cy="769441"/>
          </a:xfrm>
          <a:prstGeom prst="rect">
            <a:avLst/>
          </a:prstGeom>
          <a:noFill/>
        </p:spPr>
        <p:txBody>
          <a:bodyPr wrap="none" rtlCol="0">
            <a:spAutoFit/>
          </a:bodyPr>
          <a:lstStyle/>
          <a:p>
            <a:r>
              <a:rPr lang="ar-EG" sz="4400" b="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Farsi Simple Bold" panose="02010400000000000000" pitchFamily="2" charset="-78"/>
              </a:rPr>
              <a:t>قوانين وأخلاقيات الإعلام</a:t>
            </a:r>
            <a:endParaRPr lang="en-US" sz="4400" b="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Farsi Simple Bold" panose="02010400000000000000" pitchFamily="2" charset="-78"/>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600" b="1" dirty="0">
                <a:solidFill>
                  <a:srgbClr val="0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المحاضرة الرابعة</a:t>
            </a:r>
            <a:endParaRPr lang="en-US" sz="3600" b="1" dirty="0">
              <a:solidFill>
                <a:srgbClr val="0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562920" y="4832369"/>
            <a:ext cx="1233030"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DGM 131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6" y="5958941"/>
            <a:ext cx="3188476" cy="584775"/>
          </a:xfrm>
          <a:prstGeom prst="rect">
            <a:avLst/>
          </a:prstGeom>
          <a:noFill/>
        </p:spPr>
        <p:txBody>
          <a:bodyPr wrap="square" rtlCol="0">
            <a:spAutoFit/>
          </a:bodyPr>
          <a:lstStyle/>
          <a:p>
            <a:pPr algn="ctr"/>
            <a:r>
              <a:rPr lang="ar-EG" sz="3200"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إعداد: د. شريهان محمد</a:t>
            </a:r>
            <a:endParaRPr lang="en-US" sz="3200"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9767</TotalTime>
  <Words>2105</Words>
  <Application>Microsoft Office PowerPoint</Application>
  <PresentationFormat>Widescreen</PresentationFormat>
  <Paragraphs>148</Paragraphs>
  <Slides>44</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44</vt:i4>
      </vt:variant>
    </vt:vector>
  </HeadingPairs>
  <TitlesOfParts>
    <vt:vector size="51" baseType="lpstr">
      <vt:lpstr>Arial</vt:lpstr>
      <vt:lpstr>Calibri</vt:lpstr>
      <vt:lpstr>Calibri Light</vt:lpstr>
      <vt:lpstr>Maiandra GD</vt:lpstr>
      <vt:lpstr>Sakkal Majalla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shery tawfeeq</cp:lastModifiedBy>
  <cp:revision>36</cp:revision>
  <dcterms:created xsi:type="dcterms:W3CDTF">2023-04-29T09:08:23Z</dcterms:created>
  <dcterms:modified xsi:type="dcterms:W3CDTF">2023-09-27T20:10:46Z</dcterms:modified>
</cp:coreProperties>
</file>