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entation.xml" ContentType="application/vnd.openxmlformats-officedocument.presentationml.presentation.main+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10.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37.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4.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63" r:id="rId2"/>
    <p:sldMasterId id="2147483648" r:id="rId3"/>
  </p:sldMasterIdLst>
  <p:notesMasterIdLst>
    <p:notesMasterId r:id="rId48"/>
  </p:notesMasterIdLst>
  <p:sldIdLst>
    <p:sldId id="308" r:id="rId4"/>
    <p:sldId id="309" r:id="rId5"/>
    <p:sldId id="345" r:id="rId6"/>
    <p:sldId id="351" r:id="rId7"/>
    <p:sldId id="346" r:id="rId8"/>
    <p:sldId id="344" r:id="rId9"/>
    <p:sldId id="349" r:id="rId10"/>
    <p:sldId id="343" r:id="rId11"/>
    <p:sldId id="312" r:id="rId12"/>
    <p:sldId id="314" r:id="rId13"/>
    <p:sldId id="313" r:id="rId14"/>
    <p:sldId id="311" r:id="rId15"/>
    <p:sldId id="315" r:id="rId16"/>
    <p:sldId id="317" r:id="rId17"/>
    <p:sldId id="316" r:id="rId18"/>
    <p:sldId id="318" r:id="rId19"/>
    <p:sldId id="319" r:id="rId20"/>
    <p:sldId id="320" r:id="rId21"/>
    <p:sldId id="321" r:id="rId22"/>
    <p:sldId id="322" r:id="rId23"/>
    <p:sldId id="323" r:id="rId24"/>
    <p:sldId id="324" r:id="rId25"/>
    <p:sldId id="325" r:id="rId26"/>
    <p:sldId id="338" r:id="rId27"/>
    <p:sldId id="339" r:id="rId28"/>
    <p:sldId id="326" r:id="rId29"/>
    <p:sldId id="327" r:id="rId30"/>
    <p:sldId id="328" r:id="rId31"/>
    <p:sldId id="329" r:id="rId32"/>
    <p:sldId id="330" r:id="rId33"/>
    <p:sldId id="331" r:id="rId34"/>
    <p:sldId id="337" r:id="rId35"/>
    <p:sldId id="332" r:id="rId36"/>
    <p:sldId id="333" r:id="rId37"/>
    <p:sldId id="334" r:id="rId38"/>
    <p:sldId id="335" r:id="rId39"/>
    <p:sldId id="336" r:id="rId40"/>
    <p:sldId id="340" r:id="rId41"/>
    <p:sldId id="341" r:id="rId42"/>
    <p:sldId id="306" r:id="rId43"/>
    <p:sldId id="348" r:id="rId44"/>
    <p:sldId id="350" r:id="rId45"/>
    <p:sldId id="347" r:id="rId46"/>
    <p:sldId id="310"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63" autoAdjust="0"/>
    <p:restoredTop sz="90175" autoAdjust="0"/>
  </p:normalViewPr>
  <p:slideViewPr>
    <p:cSldViewPr snapToGrid="0">
      <p:cViewPr varScale="1">
        <p:scale>
          <a:sx n="79" d="100"/>
          <a:sy n="79" d="100"/>
        </p:scale>
        <p:origin x="847" y="22"/>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66" d="100"/>
          <a:sy n="66" d="100"/>
        </p:scale>
        <p:origin x="3134" y="17"/>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customXml" Target="../customXml/item1.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CBA8B3-A616-4CCA-9FB9-D71CF410FEE2}" type="datetimeFigureOut">
              <a:rPr lang="en-US" smtClean="0"/>
              <a:t>10/24/2023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3C062A-4B81-4350-B69B-2D1B8A7C511B}" type="slidenum">
              <a:rPr lang="en-US" smtClean="0"/>
              <a:t>‹#›</a:t>
            </a:fld>
            <a:endParaRPr lang="en-US"/>
          </a:p>
        </p:txBody>
      </p:sp>
    </p:spTree>
    <p:extLst>
      <p:ext uri="{BB962C8B-B14F-4D97-AF65-F5344CB8AC3E}">
        <p14:creationId xmlns:p14="http://schemas.microsoft.com/office/powerpoint/2010/main" val="1269665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a:t>
            </a:fld>
            <a:endParaRPr lang="en-US"/>
          </a:p>
        </p:txBody>
      </p:sp>
    </p:spTree>
    <p:extLst>
      <p:ext uri="{BB962C8B-B14F-4D97-AF65-F5344CB8AC3E}">
        <p14:creationId xmlns:p14="http://schemas.microsoft.com/office/powerpoint/2010/main" val="1079304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a:t>
            </a:fld>
            <a:endParaRPr lang="en-US"/>
          </a:p>
        </p:txBody>
      </p:sp>
    </p:spTree>
    <p:extLst>
      <p:ext uri="{BB962C8B-B14F-4D97-AF65-F5344CB8AC3E}">
        <p14:creationId xmlns:p14="http://schemas.microsoft.com/office/powerpoint/2010/main" val="3129062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5</a:t>
            </a:fld>
            <a:endParaRPr lang="en-US"/>
          </a:p>
        </p:txBody>
      </p:sp>
    </p:spTree>
    <p:extLst>
      <p:ext uri="{BB962C8B-B14F-4D97-AF65-F5344CB8AC3E}">
        <p14:creationId xmlns:p14="http://schemas.microsoft.com/office/powerpoint/2010/main" val="1940619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53C062A-4B81-4350-B69B-2D1B8A7C511B}" type="slidenum">
              <a:rPr lang="en-US" smtClean="0"/>
              <a:t>6</a:t>
            </a:fld>
            <a:endParaRPr lang="en-US"/>
          </a:p>
        </p:txBody>
      </p:sp>
    </p:spTree>
    <p:extLst>
      <p:ext uri="{BB962C8B-B14F-4D97-AF65-F5344CB8AC3E}">
        <p14:creationId xmlns:p14="http://schemas.microsoft.com/office/powerpoint/2010/main" val="37505944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53C062A-4B81-4350-B69B-2D1B8A7C511B}" type="slidenum">
              <a:rPr lang="en-US" smtClean="0"/>
              <a:t>7</a:t>
            </a:fld>
            <a:endParaRPr lang="en-US"/>
          </a:p>
        </p:txBody>
      </p:sp>
    </p:spTree>
    <p:extLst>
      <p:ext uri="{BB962C8B-B14F-4D97-AF65-F5344CB8AC3E}">
        <p14:creationId xmlns:p14="http://schemas.microsoft.com/office/powerpoint/2010/main" val="15808338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53C062A-4B81-4350-B69B-2D1B8A7C511B}" type="slidenum">
              <a:rPr lang="en-US" smtClean="0"/>
              <a:t>8</a:t>
            </a:fld>
            <a:endParaRPr lang="en-US"/>
          </a:p>
        </p:txBody>
      </p:sp>
    </p:spTree>
    <p:extLst>
      <p:ext uri="{BB962C8B-B14F-4D97-AF65-F5344CB8AC3E}">
        <p14:creationId xmlns:p14="http://schemas.microsoft.com/office/powerpoint/2010/main" val="20545599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53C062A-4B81-4350-B69B-2D1B8A7C511B}" type="slidenum">
              <a:rPr lang="en-US" smtClean="0"/>
              <a:t>9</a:t>
            </a:fld>
            <a:endParaRPr lang="en-US"/>
          </a:p>
        </p:txBody>
      </p:sp>
    </p:spTree>
    <p:extLst>
      <p:ext uri="{BB962C8B-B14F-4D97-AF65-F5344CB8AC3E}">
        <p14:creationId xmlns:p14="http://schemas.microsoft.com/office/powerpoint/2010/main" val="27868397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53C062A-4B81-4350-B69B-2D1B8A7C511B}" type="slidenum">
              <a:rPr lang="en-US" smtClean="0"/>
              <a:t>10</a:t>
            </a:fld>
            <a:endParaRPr lang="en-US"/>
          </a:p>
        </p:txBody>
      </p:sp>
    </p:spTree>
    <p:extLst>
      <p:ext uri="{BB962C8B-B14F-4D97-AF65-F5344CB8AC3E}">
        <p14:creationId xmlns:p14="http://schemas.microsoft.com/office/powerpoint/2010/main" val="15964656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53C062A-4B81-4350-B69B-2D1B8A7C511B}" type="slidenum">
              <a:rPr lang="en-US" smtClean="0"/>
              <a:t>11</a:t>
            </a:fld>
            <a:endParaRPr lang="en-US"/>
          </a:p>
        </p:txBody>
      </p:sp>
    </p:spTree>
    <p:extLst>
      <p:ext uri="{BB962C8B-B14F-4D97-AF65-F5344CB8AC3E}">
        <p14:creationId xmlns:p14="http://schemas.microsoft.com/office/powerpoint/2010/main" val="22743527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5"/>
          </p:nvPr>
        </p:nvSpPr>
        <p:spPr/>
        <p:txBody>
          <a:bodyPr/>
          <a:lstStyle/>
          <a:p>
            <a:fld id="{153C062A-4B81-4350-B69B-2D1B8A7C511B}" type="slidenum">
              <a:rPr lang="en-US" smtClean="0"/>
              <a:t>12</a:t>
            </a:fld>
            <a:endParaRPr lang="en-US"/>
          </a:p>
        </p:txBody>
      </p:sp>
      <p:sp>
        <p:nvSpPr>
          <p:cNvPr id="6" name="Notes Placeholder 5">
            <a:extLst>
              <a:ext uri="{FF2B5EF4-FFF2-40B4-BE49-F238E27FC236}">
                <a16:creationId xmlns:a16="http://schemas.microsoft.com/office/drawing/2014/main" id="{AA75B432-577E-5AD9-C651-BF878657240E}"/>
              </a:ext>
            </a:extLst>
          </p:cNvPr>
          <p:cNvSpPr>
            <a:spLocks noGrp="1"/>
          </p:cNvSpPr>
          <p:nvPr>
            <p:ph type="body" sz="quarter" idx="3"/>
          </p:nvPr>
        </p:nvSpPr>
        <p:spPr/>
        <p:txBody>
          <a:bodyPr/>
          <a:lstStyle/>
          <a:p>
            <a:endParaRPr lang="en-US"/>
          </a:p>
        </p:txBody>
      </p:sp>
    </p:spTree>
    <p:extLst>
      <p:ext uri="{BB962C8B-B14F-4D97-AF65-F5344CB8AC3E}">
        <p14:creationId xmlns:p14="http://schemas.microsoft.com/office/powerpoint/2010/main" val="6293499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dirty="0">
              <a:effectLst/>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13</a:t>
            </a:fld>
            <a:endParaRPr lang="en-US"/>
          </a:p>
        </p:txBody>
      </p:sp>
    </p:spTree>
    <p:extLst>
      <p:ext uri="{BB962C8B-B14F-4D97-AF65-F5344CB8AC3E}">
        <p14:creationId xmlns:p14="http://schemas.microsoft.com/office/powerpoint/2010/main" val="6961618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dirty="0">
              <a:effectLst/>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14</a:t>
            </a:fld>
            <a:endParaRPr lang="en-US"/>
          </a:p>
        </p:txBody>
      </p:sp>
    </p:spTree>
    <p:extLst>
      <p:ext uri="{BB962C8B-B14F-4D97-AF65-F5344CB8AC3E}">
        <p14:creationId xmlns:p14="http://schemas.microsoft.com/office/powerpoint/2010/main" val="5243290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15</a:t>
            </a:fld>
            <a:endParaRPr lang="en-US"/>
          </a:p>
        </p:txBody>
      </p:sp>
    </p:spTree>
    <p:extLst>
      <p:ext uri="{BB962C8B-B14F-4D97-AF65-F5344CB8AC3E}">
        <p14:creationId xmlns:p14="http://schemas.microsoft.com/office/powerpoint/2010/main" val="6609102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None/>
            </a:pPr>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16</a:t>
            </a:fld>
            <a:endParaRPr lang="en-US"/>
          </a:p>
        </p:txBody>
      </p:sp>
    </p:spTree>
    <p:extLst>
      <p:ext uri="{BB962C8B-B14F-4D97-AF65-F5344CB8AC3E}">
        <p14:creationId xmlns:p14="http://schemas.microsoft.com/office/powerpoint/2010/main" val="18248607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17</a:t>
            </a:fld>
            <a:endParaRPr lang="en-US"/>
          </a:p>
        </p:txBody>
      </p:sp>
    </p:spTree>
    <p:extLst>
      <p:ext uri="{BB962C8B-B14F-4D97-AF65-F5344CB8AC3E}">
        <p14:creationId xmlns:p14="http://schemas.microsoft.com/office/powerpoint/2010/main" val="1896748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18</a:t>
            </a:fld>
            <a:endParaRPr lang="en-US"/>
          </a:p>
        </p:txBody>
      </p:sp>
    </p:spTree>
    <p:extLst>
      <p:ext uri="{BB962C8B-B14F-4D97-AF65-F5344CB8AC3E}">
        <p14:creationId xmlns:p14="http://schemas.microsoft.com/office/powerpoint/2010/main" val="5831933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1" dirty="0">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19</a:t>
            </a:fld>
            <a:endParaRPr lang="en-US"/>
          </a:p>
        </p:txBody>
      </p:sp>
    </p:spTree>
    <p:extLst>
      <p:ext uri="{BB962C8B-B14F-4D97-AF65-F5344CB8AC3E}">
        <p14:creationId xmlns:p14="http://schemas.microsoft.com/office/powerpoint/2010/main" val="39099174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20</a:t>
            </a:fld>
            <a:endParaRPr lang="en-US"/>
          </a:p>
        </p:txBody>
      </p:sp>
    </p:spTree>
    <p:extLst>
      <p:ext uri="{BB962C8B-B14F-4D97-AF65-F5344CB8AC3E}">
        <p14:creationId xmlns:p14="http://schemas.microsoft.com/office/powerpoint/2010/main" val="6227772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1" dirty="0">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21</a:t>
            </a:fld>
            <a:endParaRPr lang="en-US"/>
          </a:p>
        </p:txBody>
      </p:sp>
    </p:spTree>
    <p:extLst>
      <p:ext uri="{BB962C8B-B14F-4D97-AF65-F5344CB8AC3E}">
        <p14:creationId xmlns:p14="http://schemas.microsoft.com/office/powerpoint/2010/main" val="27946520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22</a:t>
            </a:fld>
            <a:endParaRPr lang="en-US"/>
          </a:p>
        </p:txBody>
      </p:sp>
    </p:spTree>
    <p:extLst>
      <p:ext uri="{BB962C8B-B14F-4D97-AF65-F5344CB8AC3E}">
        <p14:creationId xmlns:p14="http://schemas.microsoft.com/office/powerpoint/2010/main" val="66412397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23</a:t>
            </a:fld>
            <a:endParaRPr lang="en-US"/>
          </a:p>
        </p:txBody>
      </p:sp>
    </p:spTree>
    <p:extLst>
      <p:ext uri="{BB962C8B-B14F-4D97-AF65-F5344CB8AC3E}">
        <p14:creationId xmlns:p14="http://schemas.microsoft.com/office/powerpoint/2010/main" val="4932608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24</a:t>
            </a:fld>
            <a:endParaRPr lang="en-US"/>
          </a:p>
        </p:txBody>
      </p:sp>
    </p:spTree>
    <p:extLst>
      <p:ext uri="{BB962C8B-B14F-4D97-AF65-F5344CB8AC3E}">
        <p14:creationId xmlns:p14="http://schemas.microsoft.com/office/powerpoint/2010/main" val="136894153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25</a:t>
            </a:fld>
            <a:endParaRPr lang="en-US"/>
          </a:p>
        </p:txBody>
      </p:sp>
    </p:spTree>
    <p:extLst>
      <p:ext uri="{BB962C8B-B14F-4D97-AF65-F5344CB8AC3E}">
        <p14:creationId xmlns:p14="http://schemas.microsoft.com/office/powerpoint/2010/main" val="46306867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26</a:t>
            </a:fld>
            <a:endParaRPr lang="en-US"/>
          </a:p>
        </p:txBody>
      </p:sp>
    </p:spTree>
    <p:extLst>
      <p:ext uri="{BB962C8B-B14F-4D97-AF65-F5344CB8AC3E}">
        <p14:creationId xmlns:p14="http://schemas.microsoft.com/office/powerpoint/2010/main" val="121968377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27</a:t>
            </a:fld>
            <a:endParaRPr lang="en-US"/>
          </a:p>
        </p:txBody>
      </p:sp>
    </p:spTree>
    <p:extLst>
      <p:ext uri="{BB962C8B-B14F-4D97-AF65-F5344CB8AC3E}">
        <p14:creationId xmlns:p14="http://schemas.microsoft.com/office/powerpoint/2010/main" val="123885219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28</a:t>
            </a:fld>
            <a:endParaRPr lang="en-US"/>
          </a:p>
        </p:txBody>
      </p:sp>
    </p:spTree>
    <p:extLst>
      <p:ext uri="{BB962C8B-B14F-4D97-AF65-F5344CB8AC3E}">
        <p14:creationId xmlns:p14="http://schemas.microsoft.com/office/powerpoint/2010/main" val="14183826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29</a:t>
            </a:fld>
            <a:endParaRPr lang="en-US"/>
          </a:p>
        </p:txBody>
      </p:sp>
    </p:spTree>
    <p:extLst>
      <p:ext uri="{BB962C8B-B14F-4D97-AF65-F5344CB8AC3E}">
        <p14:creationId xmlns:p14="http://schemas.microsoft.com/office/powerpoint/2010/main" val="29897434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30</a:t>
            </a:fld>
            <a:endParaRPr lang="en-US"/>
          </a:p>
        </p:txBody>
      </p:sp>
    </p:spTree>
    <p:extLst>
      <p:ext uri="{BB962C8B-B14F-4D97-AF65-F5344CB8AC3E}">
        <p14:creationId xmlns:p14="http://schemas.microsoft.com/office/powerpoint/2010/main" val="34374930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sz="1400" b="0" i="0" dirty="0">
              <a:solidFill>
                <a:srgbClr val="374151"/>
              </a:solidFill>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31</a:t>
            </a:fld>
            <a:endParaRPr lang="en-US"/>
          </a:p>
        </p:txBody>
      </p:sp>
    </p:spTree>
    <p:extLst>
      <p:ext uri="{BB962C8B-B14F-4D97-AF65-F5344CB8AC3E}">
        <p14:creationId xmlns:p14="http://schemas.microsoft.com/office/powerpoint/2010/main" val="383290066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sz="1400" b="0" i="0" dirty="0">
              <a:solidFill>
                <a:srgbClr val="374151"/>
              </a:solidFill>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32</a:t>
            </a:fld>
            <a:endParaRPr lang="en-US"/>
          </a:p>
        </p:txBody>
      </p:sp>
    </p:spTree>
    <p:extLst>
      <p:ext uri="{BB962C8B-B14F-4D97-AF65-F5344CB8AC3E}">
        <p14:creationId xmlns:p14="http://schemas.microsoft.com/office/powerpoint/2010/main" val="270480838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33</a:t>
            </a:fld>
            <a:endParaRPr lang="en-US"/>
          </a:p>
        </p:txBody>
      </p:sp>
    </p:spTree>
    <p:extLst>
      <p:ext uri="{BB962C8B-B14F-4D97-AF65-F5344CB8AC3E}">
        <p14:creationId xmlns:p14="http://schemas.microsoft.com/office/powerpoint/2010/main" val="265986274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34</a:t>
            </a:fld>
            <a:endParaRPr lang="en-US"/>
          </a:p>
        </p:txBody>
      </p:sp>
    </p:spTree>
    <p:extLst>
      <p:ext uri="{BB962C8B-B14F-4D97-AF65-F5344CB8AC3E}">
        <p14:creationId xmlns:p14="http://schemas.microsoft.com/office/powerpoint/2010/main" val="306282931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35</a:t>
            </a:fld>
            <a:endParaRPr lang="en-US"/>
          </a:p>
        </p:txBody>
      </p:sp>
    </p:spTree>
    <p:extLst>
      <p:ext uri="{BB962C8B-B14F-4D97-AF65-F5344CB8AC3E}">
        <p14:creationId xmlns:p14="http://schemas.microsoft.com/office/powerpoint/2010/main" val="376140379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36</a:t>
            </a:fld>
            <a:endParaRPr lang="en-US"/>
          </a:p>
        </p:txBody>
      </p:sp>
    </p:spTree>
    <p:extLst>
      <p:ext uri="{BB962C8B-B14F-4D97-AF65-F5344CB8AC3E}">
        <p14:creationId xmlns:p14="http://schemas.microsoft.com/office/powerpoint/2010/main" val="290685895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37</a:t>
            </a:fld>
            <a:endParaRPr lang="en-US"/>
          </a:p>
        </p:txBody>
      </p:sp>
    </p:spTree>
    <p:extLst>
      <p:ext uri="{BB962C8B-B14F-4D97-AF65-F5344CB8AC3E}">
        <p14:creationId xmlns:p14="http://schemas.microsoft.com/office/powerpoint/2010/main" val="75871707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38</a:t>
            </a:fld>
            <a:endParaRPr lang="en-US"/>
          </a:p>
        </p:txBody>
      </p:sp>
    </p:spTree>
    <p:extLst>
      <p:ext uri="{BB962C8B-B14F-4D97-AF65-F5344CB8AC3E}">
        <p14:creationId xmlns:p14="http://schemas.microsoft.com/office/powerpoint/2010/main" val="312306341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effectLst/>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39</a:t>
            </a:fld>
            <a:endParaRPr lang="en-US"/>
          </a:p>
        </p:txBody>
      </p:sp>
    </p:spTree>
    <p:extLst>
      <p:ext uri="{BB962C8B-B14F-4D97-AF65-F5344CB8AC3E}">
        <p14:creationId xmlns:p14="http://schemas.microsoft.com/office/powerpoint/2010/main" val="286327605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40</a:t>
            </a:fld>
            <a:endParaRPr lang="en-US"/>
          </a:p>
        </p:txBody>
      </p:sp>
    </p:spTree>
    <p:extLst>
      <p:ext uri="{BB962C8B-B14F-4D97-AF65-F5344CB8AC3E}">
        <p14:creationId xmlns:p14="http://schemas.microsoft.com/office/powerpoint/2010/main" val="201222901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53C062A-4B81-4350-B69B-2D1B8A7C511B}" type="slidenum">
              <a:rPr lang="en-US" smtClean="0"/>
              <a:t>41</a:t>
            </a:fld>
            <a:endParaRPr lang="en-US"/>
          </a:p>
        </p:txBody>
      </p:sp>
    </p:spTree>
    <p:extLst>
      <p:ext uri="{BB962C8B-B14F-4D97-AF65-F5344CB8AC3E}">
        <p14:creationId xmlns:p14="http://schemas.microsoft.com/office/powerpoint/2010/main" val="330919418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53C062A-4B81-4350-B69B-2D1B8A7C511B}" type="slidenum">
              <a:rPr lang="en-US" smtClean="0"/>
              <a:t>42</a:t>
            </a:fld>
            <a:endParaRPr lang="en-US"/>
          </a:p>
        </p:txBody>
      </p:sp>
    </p:spTree>
    <p:extLst>
      <p:ext uri="{BB962C8B-B14F-4D97-AF65-F5344CB8AC3E}">
        <p14:creationId xmlns:p14="http://schemas.microsoft.com/office/powerpoint/2010/main" val="230392698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53C062A-4B81-4350-B69B-2D1B8A7C511B}" type="slidenum">
              <a:rPr lang="en-US" smtClean="0"/>
              <a:t>43</a:t>
            </a:fld>
            <a:endParaRPr lang="en-US"/>
          </a:p>
        </p:txBody>
      </p:sp>
    </p:spTree>
    <p:extLst>
      <p:ext uri="{BB962C8B-B14F-4D97-AF65-F5344CB8AC3E}">
        <p14:creationId xmlns:p14="http://schemas.microsoft.com/office/powerpoint/2010/main" val="413803333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112972A3-4068-43A1-96E7-A6377EA58B01}" type="datetime1">
              <a:rPr lang="en-US" smtClean="0"/>
              <a:t>10/24/2023</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3705164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normAutofit/>
          </a:bodyPr>
          <a:lstStyle>
            <a:lvl1pPr>
              <a:defRPr sz="2800" baseline="0">
                <a:solidFill>
                  <a:schemeClr val="bg1"/>
                </a:solidFill>
                <a:latin typeface="Calibri" panose="020F0502020204030204" pitchFamily="34" charset="0"/>
                <a:cs typeface="Calibri" panose="020F0502020204030204" pitchFamily="34" charset="0"/>
              </a:defRPr>
            </a:lvl1pPr>
            <a:lvl2pPr>
              <a:defRPr sz="2400" baseline="0">
                <a:solidFill>
                  <a:schemeClr val="bg1"/>
                </a:solidFill>
                <a:latin typeface="Calibri" panose="020F0502020204030204" pitchFamily="34" charset="0"/>
                <a:cs typeface="Calibri" panose="020F0502020204030204" pitchFamily="34" charset="0"/>
              </a:defRPr>
            </a:lvl2pPr>
            <a:lvl3pPr>
              <a:defRPr sz="2000" baseline="0">
                <a:solidFill>
                  <a:schemeClr val="bg1"/>
                </a:solidFill>
                <a:latin typeface="Calibri" panose="020F0502020204030204" pitchFamily="34" charset="0"/>
                <a:cs typeface="Calibri" panose="020F0502020204030204" pitchFamily="34" charset="0"/>
              </a:defRPr>
            </a:lvl3pPr>
            <a:lvl4pPr>
              <a:defRPr sz="1800" baseline="0">
                <a:solidFill>
                  <a:schemeClr val="bg1"/>
                </a:solidFill>
                <a:latin typeface="Calibri" panose="020F0502020204030204" pitchFamily="34" charset="0"/>
                <a:cs typeface="Calibri" panose="020F0502020204030204" pitchFamily="34" charset="0"/>
              </a:defRPr>
            </a:lvl4pPr>
            <a:lvl5pPr>
              <a:defRPr sz="1600" baseline="0">
                <a:solidFill>
                  <a:schemeClr val="bg1"/>
                </a:solidFill>
                <a:latin typeface="Calibri" panose="020F0502020204030204" pitchFamily="34" charset="0"/>
                <a:cs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52440B88-04B2-7983-DE3B-89F17FC2398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Footer Placeholder 10">
            <a:extLst>
              <a:ext uri="{FF2B5EF4-FFF2-40B4-BE49-F238E27FC236}">
                <a16:creationId xmlns:a16="http://schemas.microsoft.com/office/drawing/2014/main" id="{94D8E44E-D6A8-9582-F382-66E0C735F6C6}"/>
              </a:ext>
            </a:extLst>
          </p:cNvPr>
          <p:cNvSpPr txBox="1">
            <a:spLocks/>
          </p:cNvSpPr>
          <p:nvPr userDrawn="1"/>
        </p:nvSpPr>
        <p:spPr>
          <a:xfrm>
            <a:off x="8851639" y="6453001"/>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800">
                <a:solidFill>
                  <a:srgbClr val="FFFF00"/>
                </a:solidFill>
                <a:effectLst>
                  <a:outerShdw blurRad="38100" dist="38100" dir="2700000" algn="tl">
                    <a:srgbClr val="000000">
                      <a:alpha val="43137"/>
                    </a:srgbClr>
                  </a:outerShdw>
                </a:effectLst>
              </a:rPr>
              <a:t>www.midocean.ae</a:t>
            </a:r>
            <a:endParaRPr lang="en-US" sz="1800" dirty="0">
              <a:solidFill>
                <a:srgbClr val="FFFF00"/>
              </a:solidFill>
              <a:effectLst>
                <a:outerShdw blurRad="38100" dist="38100" dir="2700000" algn="tl">
                  <a:srgbClr val="000000">
                    <a:alpha val="43137"/>
                  </a:srgbClr>
                </a:outerShdw>
              </a:effectLst>
            </a:endParaRPr>
          </a:p>
        </p:txBody>
      </p:sp>
      <p:sp>
        <p:nvSpPr>
          <p:cNvPr id="12" name="Title 11">
            <a:extLst>
              <a:ext uri="{FF2B5EF4-FFF2-40B4-BE49-F238E27FC236}">
                <a16:creationId xmlns:a16="http://schemas.microsoft.com/office/drawing/2014/main" id="{44482B6A-9CB3-1902-D716-94E7467E3390}"/>
              </a:ext>
            </a:extLst>
          </p:cNvPr>
          <p:cNvSpPr>
            <a:spLocks noGrp="1"/>
          </p:cNvSpPr>
          <p:nvPr>
            <p:ph type="title"/>
          </p:nvPr>
        </p:nvSpPr>
        <p:spPr/>
        <p:txBody>
          <a:bodyPr>
            <a:normAutofit/>
          </a:bodyPr>
          <a:lstStyle>
            <a:lvl1pPr>
              <a:defRPr sz="40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2099599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A1B8B8E0-2789-4666-8B25-B55CCD9CE786}" type="datetime1">
              <a:rPr lang="en-US" smtClean="0"/>
              <a:t>10/24/2023</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15966238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CB5F3A5A-D723-4E85-BEAB-3EAFAD368E20}" type="datetime1">
              <a:rPr lang="en-US" smtClean="0"/>
              <a:t>10/24/2023</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www.midocean.ae</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3307536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AB342A3A-8B72-4E40-9B29-0DFC9459CC41}" type="datetime1">
              <a:rPr lang="en-US" smtClean="0"/>
              <a:t>10/24/2023</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r>
              <a:rPr lang="en-US"/>
              <a:t>www.midocean.ae</a:t>
            </a:r>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1971779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82653CF2-892F-4565-BBA9-33A3378C93C9}" type="datetime1">
              <a:rPr lang="en-US" smtClean="0"/>
              <a:t>10/24/2023</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r>
              <a:rPr lang="en-US"/>
              <a:t>www.midocean.ae</a:t>
            </a:r>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2621392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A1B9E61E-007B-43B4-9EFF-7186C5EEBFD6}" type="datetime1">
              <a:rPr lang="en-US" smtClean="0"/>
              <a:t>10/24/2023</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r>
              <a:rPr lang="en-US"/>
              <a:t>www.midocean.ae</a:t>
            </a:r>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5542282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FF19F306-7F44-48A0-8308-A6CC180BD380}" type="datetime1">
              <a:rPr lang="en-US" smtClean="0"/>
              <a:t>10/24/2023</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r>
              <a:rPr lang="en-US"/>
              <a:t>www.midocean.ae</a:t>
            </a:r>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5357749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063319" y="657103"/>
            <a:ext cx="6483687" cy="555590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06671865-CC77-4471-9673-3F63CCD74A36}" type="datetime1">
              <a:rPr lang="en-US" smtClean="0"/>
              <a:t>10/24/2023</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r>
              <a:rPr lang="en-US"/>
              <a:t>www.midocean.ae</a:t>
            </a:r>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37092938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745BB728-EE5F-4B48-AEE1-B4887ABE2AB9}" type="datetime1">
              <a:rPr lang="en-US" smtClean="0"/>
              <a:t>10/24/2023</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5602985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E8BB1C68-138D-4F7B-9F4C-04480F19FB45}" type="datetime1">
              <a:rPr lang="en-US" smtClean="0"/>
              <a:t>10/24/2023</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6373272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
        <p:nvSpPr>
          <p:cNvPr id="2" name="Footer Placeholder 4">
            <a:extLst>
              <a:ext uri="{FF2B5EF4-FFF2-40B4-BE49-F238E27FC236}">
                <a16:creationId xmlns:a16="http://schemas.microsoft.com/office/drawing/2014/main" id="{68C23CEF-014D-A21A-812D-93BA344CF5FE}"/>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2963077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
        <p:nvSpPr>
          <p:cNvPr id="2" name="Footer Placeholder 4">
            <a:extLst>
              <a:ext uri="{FF2B5EF4-FFF2-40B4-BE49-F238E27FC236}">
                <a16:creationId xmlns:a16="http://schemas.microsoft.com/office/drawing/2014/main" id="{01ADD384-63D9-4DD8-1713-4A16E7B5DAF2}"/>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30810370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normAutofit/>
          </a:bodyPr>
          <a:lstStyle>
            <a:lvl1pPr>
              <a:defRPr sz="2800" baseline="0">
                <a:solidFill>
                  <a:schemeClr val="bg1"/>
                </a:solidFill>
                <a:latin typeface="Calibri" panose="020F0502020204030204" pitchFamily="34" charset="0"/>
                <a:cs typeface="Calibri" panose="020F0502020204030204" pitchFamily="34" charset="0"/>
              </a:defRPr>
            </a:lvl1pPr>
            <a:lvl2pPr>
              <a:defRPr sz="2400" baseline="0">
                <a:solidFill>
                  <a:schemeClr val="bg1"/>
                </a:solidFill>
                <a:latin typeface="Calibri" panose="020F0502020204030204" pitchFamily="34" charset="0"/>
                <a:cs typeface="Calibri" panose="020F0502020204030204" pitchFamily="34" charset="0"/>
              </a:defRPr>
            </a:lvl2pPr>
            <a:lvl3pPr>
              <a:defRPr sz="2000" baseline="0">
                <a:solidFill>
                  <a:schemeClr val="bg1"/>
                </a:solidFill>
                <a:latin typeface="Calibri" panose="020F0502020204030204" pitchFamily="34" charset="0"/>
                <a:cs typeface="Calibri" panose="020F0502020204030204" pitchFamily="34" charset="0"/>
              </a:defRPr>
            </a:lvl3pPr>
            <a:lvl4pPr>
              <a:defRPr sz="1800" baseline="0">
                <a:solidFill>
                  <a:schemeClr val="bg1"/>
                </a:solidFill>
                <a:latin typeface="Calibri" panose="020F0502020204030204" pitchFamily="34" charset="0"/>
                <a:cs typeface="Calibri" panose="020F0502020204030204" pitchFamily="34" charset="0"/>
              </a:defRPr>
            </a:lvl4pPr>
            <a:lvl5pPr>
              <a:defRPr sz="1600" baseline="0">
                <a:solidFill>
                  <a:schemeClr val="bg1"/>
                </a:solidFill>
                <a:latin typeface="Calibri" panose="020F0502020204030204" pitchFamily="34" charset="0"/>
                <a:cs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52440B88-04B2-7983-DE3B-89F17FC2398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Footer Placeholder 10">
            <a:extLst>
              <a:ext uri="{FF2B5EF4-FFF2-40B4-BE49-F238E27FC236}">
                <a16:creationId xmlns:a16="http://schemas.microsoft.com/office/drawing/2014/main" id="{94D8E44E-D6A8-9582-F382-66E0C735F6C6}"/>
              </a:ext>
            </a:extLst>
          </p:cNvPr>
          <p:cNvSpPr txBox="1">
            <a:spLocks/>
          </p:cNvSpPr>
          <p:nvPr userDrawn="1"/>
        </p:nvSpPr>
        <p:spPr>
          <a:xfrm>
            <a:off x="8851639" y="6453001"/>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800">
                <a:solidFill>
                  <a:srgbClr val="FFFF00"/>
                </a:solidFill>
                <a:effectLst>
                  <a:outerShdw blurRad="38100" dist="38100" dir="2700000" algn="tl">
                    <a:srgbClr val="000000">
                      <a:alpha val="43137"/>
                    </a:srgbClr>
                  </a:outerShdw>
                </a:effectLst>
              </a:rPr>
              <a:t>www.midocean.ae</a:t>
            </a:r>
            <a:endParaRPr lang="en-US" sz="1800" dirty="0">
              <a:solidFill>
                <a:srgbClr val="FFFF00"/>
              </a:solidFill>
              <a:effectLst>
                <a:outerShdw blurRad="38100" dist="38100" dir="2700000" algn="tl">
                  <a:srgbClr val="000000">
                    <a:alpha val="43137"/>
                  </a:srgbClr>
                </a:outerShdw>
              </a:effectLst>
            </a:endParaRPr>
          </a:p>
        </p:txBody>
      </p:sp>
      <p:sp>
        <p:nvSpPr>
          <p:cNvPr id="12" name="Title 11">
            <a:extLst>
              <a:ext uri="{FF2B5EF4-FFF2-40B4-BE49-F238E27FC236}">
                <a16:creationId xmlns:a16="http://schemas.microsoft.com/office/drawing/2014/main" id="{44482B6A-9CB3-1902-D716-94E7467E3390}"/>
              </a:ext>
            </a:extLst>
          </p:cNvPr>
          <p:cNvSpPr>
            <a:spLocks noGrp="1"/>
          </p:cNvSpPr>
          <p:nvPr>
            <p:ph type="title"/>
          </p:nvPr>
        </p:nvSpPr>
        <p:spPr/>
        <p:txBody>
          <a:bodyPr>
            <a:normAutofit/>
          </a:bodyPr>
          <a:lstStyle>
            <a:lvl1pPr>
              <a:defRPr sz="40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18973802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5" Type="http://schemas.openxmlformats.org/officeDocument/2006/relationships/image" Target="../media/image1.pn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3.xml"/><Relationship Id="rId1"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02AD35DE-11C5-4464-89A4-D93D8CEA5E28}" type="datetime1">
              <a:rPr lang="en-US" smtClean="0"/>
              <a:t>10/24/2023</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r>
              <a:rPr lang="en-US"/>
              <a:t>www.midocean.ae</a:t>
            </a:r>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FA4FCA09-A334-4A38-8A78-E51DCD588AB3}" type="slidenum">
              <a:rPr lang="en-US" smtClean="0"/>
              <a:t>‹#›</a:t>
            </a:fld>
            <a:endParaRPr lang="en-US"/>
          </a:p>
        </p:txBody>
      </p:sp>
    </p:spTree>
    <p:extLst>
      <p:ext uri="{BB962C8B-B14F-4D97-AF65-F5344CB8AC3E}">
        <p14:creationId xmlns:p14="http://schemas.microsoft.com/office/powerpoint/2010/main" val="1374557225"/>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73" r:id="rId3"/>
    <p:sldLayoutId id="2147483668" r:id="rId4"/>
    <p:sldLayoutId id="2147483678" r:id="rId5"/>
    <p:sldLayoutId id="2147483666" r:id="rId6"/>
    <p:sldLayoutId id="2147483680" r:id="rId7"/>
    <p:sldLayoutId id="2147483664" r:id="rId8"/>
    <p:sldLayoutId id="2147483677" r:id="rId9"/>
    <p:sldLayoutId id="2147483662" r:id="rId10"/>
    <p:sldLayoutId id="2147483661" r:id="rId11"/>
  </p:sldLayoutIdLst>
  <p:hf sldNum="0"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F05ACB2A-C1A4-46E9-8144-3AE5AB9B9DAD}" type="datetime1">
              <a:rPr lang="en-US" smtClean="0"/>
              <a:t>10/24/2023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800">
                <a:solidFill>
                  <a:schemeClr val="tx1">
                    <a:tint val="75000"/>
                  </a:schemeClr>
                </a:solidFill>
              </a:defRPr>
            </a:lvl1pPr>
          </a:lstStyle>
          <a:p>
            <a:pPr>
              <a:defRPr/>
            </a:pPr>
            <a:r>
              <a:rPr lang="en-US" dirty="0">
                <a:solidFill>
                  <a:schemeClr val="bg1"/>
                </a:solidFill>
              </a:rPr>
              <a:t>www.midocean.ae</a:t>
            </a: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8A6DCEDC-61E2-45BA-BB4C-464C8AC3C3C1}" type="slidenum">
              <a:rPr lang="en-US" smtClean="0"/>
              <a:pPr>
                <a:defRPr/>
              </a:pPr>
              <a:t>‹#›</a:t>
            </a:fld>
            <a:endParaRPr lang="en-US"/>
          </a:p>
        </p:txBody>
      </p:sp>
      <p:sp>
        <p:nvSpPr>
          <p:cNvPr id="7" name="Footer Placeholder 4">
            <a:extLst>
              <a:ext uri="{FF2B5EF4-FFF2-40B4-BE49-F238E27FC236}">
                <a16:creationId xmlns:a16="http://schemas.microsoft.com/office/drawing/2014/main" id="{9083A1D3-9DDD-2E48-418E-AFF17BAFCCA6}"/>
              </a:ext>
            </a:extLst>
          </p:cNvPr>
          <p:cNvSpPr txBox="1">
            <a:spLocks/>
          </p:cNvSpPr>
          <p:nvPr userDrawn="1"/>
        </p:nvSpPr>
        <p:spPr>
          <a:xfrm>
            <a:off x="4191000" y="6508750"/>
            <a:ext cx="4114800" cy="365125"/>
          </a:xfrm>
          <a:prstGeom prst="rect">
            <a:avLst/>
          </a:prstGeom>
        </p:spPr>
        <p:txBody>
          <a:bodyPr/>
          <a:lstStyle>
            <a:defPPr>
              <a:defRPr lang="en-US"/>
            </a:defPPr>
            <a:lvl1pPr marL="0" algn="l" defTabSz="914400" rtl="0" eaLnBrk="1" latinLnBrk="0" hangingPunct="1">
              <a:defRPr sz="16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dirty="0">
              <a:solidFill>
                <a:schemeClr val="bg1"/>
              </a:solidFill>
            </a:endParaRPr>
          </a:p>
        </p:txBody>
      </p:sp>
    </p:spTree>
    <p:extLst>
      <p:ext uri="{BB962C8B-B14F-4D97-AF65-F5344CB8AC3E}">
        <p14:creationId xmlns:p14="http://schemas.microsoft.com/office/powerpoint/2010/main" val="374505205"/>
      </p:ext>
    </p:extLst>
  </p:cSld>
  <p:clrMap bg1="lt1" tx1="dk1" bg2="lt2" tx2="dk2" accent1="accent1" accent2="accent2" accent3="accent3" accent4="accent4" accent5="accent5" accent6="accent6" hlink="hlink" folHlink="folHlink"/>
  <p:sldLayoutIdLst>
    <p:sldLayoutId id="2147483676" r:id="rId1"/>
    <p:sldLayoutId id="2147483675" r:id="rId2"/>
    <p:sldLayoutId id="2147483681" r:id="rId3"/>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B29CC3-6C45-46C5-B2FC-BD99840953C0}" type="datetime1">
              <a:rPr lang="en-US" smtClean="0"/>
              <a:t>10/24/2023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www.midocean.ae</a:t>
            </a: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67" r:id="rId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4.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9.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9.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9.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image" Target="../media/image13.png"/><Relationship Id="rId7" Type="http://schemas.openxmlformats.org/officeDocument/2006/relationships/image" Target="../media/image2.png"/><Relationship Id="rId2" Type="http://schemas.openxmlformats.org/officeDocument/2006/relationships/notesSlide" Target="../notesSlides/notesSlide44.xml"/><Relationship Id="rId1" Type="http://schemas.openxmlformats.org/officeDocument/2006/relationships/slideLayout" Target="../slideLayouts/slideLayout15.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9979"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5198168" y="239360"/>
            <a:ext cx="6730070" cy="674907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95863" y="4388231"/>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Mohamed Sleem</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200771" y="2288387"/>
            <a:ext cx="2361587" cy="1323439"/>
          </a:xfrm>
          <a:prstGeom prst="rect">
            <a:avLst/>
          </a:prstGeom>
          <a:noFill/>
        </p:spPr>
        <p:txBody>
          <a:bodyPr wrap="squar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FinTech Solutions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3787" y="5843657"/>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ar-EG" sz="2800" b="1" dirty="0">
                <a:solidFill>
                  <a:srgbClr val="000000"/>
                </a:solidFill>
                <a:latin typeface="Times New Roman" panose="02020603050405020304" pitchFamily="18" charset="0"/>
                <a:cs typeface="Times New Roman" panose="02020603050405020304" pitchFamily="18" charset="0"/>
              </a:rPr>
              <a:t>4</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628989"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FNT611</a:t>
            </a:r>
          </a:p>
          <a:p>
            <a:r>
              <a:rPr lang="en-US" sz="2000" dirty="0">
                <a:solidFill>
                  <a:schemeClr val="bg1"/>
                </a:solidFill>
                <a:latin typeface="Times New Roman" panose="02020603050405020304" pitchFamily="18" charset="0"/>
                <a:cs typeface="Times New Roman" panose="02020603050405020304" pitchFamily="18" charset="0"/>
              </a:rPr>
              <a:t>Foundations of FinTech</a:t>
            </a:r>
          </a:p>
        </p:txBody>
      </p:sp>
      <p:sp>
        <p:nvSpPr>
          <p:cNvPr id="14" name="Oval 13">
            <a:extLst>
              <a:ext uri="{FF2B5EF4-FFF2-40B4-BE49-F238E27FC236}">
                <a16:creationId xmlns:a16="http://schemas.microsoft.com/office/drawing/2014/main" id="{46F3C90B-EB3F-EA91-08C5-03400C278827}"/>
              </a:ext>
            </a:extLst>
          </p:cNvPr>
          <p:cNvSpPr/>
          <p:nvPr/>
        </p:nvSpPr>
        <p:spPr>
          <a:xfrm>
            <a:off x="5313771" y="356333"/>
            <a:ext cx="6498864" cy="6501667"/>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9" y="2785710"/>
            <a:ext cx="5113136"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Introduction to FinTech and the Digital Economy</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2800" b="1" dirty="0">
                <a:solidFill>
                  <a:schemeClr val="tx1"/>
                </a:solidFill>
                <a:latin typeface="Times New Roman" panose="02020603050405020304" pitchFamily="18" charset="0"/>
                <a:cs typeface="Times New Roman" panose="02020603050405020304" pitchFamily="18" charset="0"/>
              </a:rPr>
              <a:t>4</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rgbClr val="FFFF00"/>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dirty="0"/>
              <a:t>Lecture 3 Discussion Questions: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96686" y="1812293"/>
            <a:ext cx="11011503" cy="4593828"/>
          </a:xfrm>
        </p:spPr>
        <p:txBody>
          <a:bodyPr>
            <a:normAutofit fontScale="92500"/>
          </a:bodyPr>
          <a:lstStyle/>
          <a:p>
            <a:pPr marL="0" indent="0" algn="l">
              <a:lnSpc>
                <a:spcPct val="150000"/>
              </a:lnSpc>
              <a:spcAft>
                <a:spcPts val="1200"/>
              </a:spcAft>
              <a:buNone/>
            </a:pPr>
            <a:r>
              <a:rPr lang="en-US" sz="2400" b="1" i="0" dirty="0">
                <a:solidFill>
                  <a:schemeClr val="bg1">
                    <a:lumMod val="95000"/>
                  </a:schemeClr>
                </a:solidFill>
                <a:effectLst/>
                <a:latin typeface="Söhne"/>
              </a:rPr>
              <a:t>Discuss the role of Artificial Intelligence (AI) and Machine Learning (ML) in the transformation of the financial sector. Use specific examples from credit scoring, fraud detection, customer service, and trading to illustrate their impact.</a:t>
            </a:r>
          </a:p>
          <a:p>
            <a:pPr marL="0" indent="0" algn="l">
              <a:lnSpc>
                <a:spcPct val="150000"/>
              </a:lnSpc>
              <a:spcAft>
                <a:spcPts val="1200"/>
              </a:spcAft>
              <a:buNone/>
            </a:pPr>
            <a:r>
              <a:rPr lang="en-US" sz="2400" b="1" i="0" dirty="0">
                <a:solidFill>
                  <a:srgbClr val="FFFF00"/>
                </a:solidFill>
                <a:effectLst/>
                <a:latin typeface="Söhne"/>
              </a:rPr>
              <a:t>Answer: Artificial Intelligence (AI) and Machine Learning (ML) are crucial in the FinTech industry, providing personalized financial advice, regulatory compliance, predictive analytics, natural language processing (NLP), and cybersecurity. AI helps predict market trends, NLP analyzes unstructured text data, and ML enhances cybersecurity by detecting and responding to cyber threats, making them essential tools in the financial sector.</a:t>
            </a:r>
          </a:p>
        </p:txBody>
      </p:sp>
      <p:pic>
        <p:nvPicPr>
          <p:cNvPr id="9" name="Audio 8">
            <a:hlinkClick r:id="" action="ppaction://media"/>
            <a:extLst>
              <a:ext uri="{FF2B5EF4-FFF2-40B4-BE49-F238E27FC236}">
                <a16:creationId xmlns:a16="http://schemas.microsoft.com/office/drawing/2014/main" id="{26C56DCC-7047-1362-901B-9139658FFB27}"/>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370779" t="-370779" r="-370779" b="-370779"/>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442062006"/>
      </p:ext>
    </p:extLst>
  </p:cSld>
  <p:clrMapOvr>
    <a:masterClrMapping/>
  </p:clrMapOvr>
  <mc:AlternateContent xmlns:mc="http://schemas.openxmlformats.org/markup-compatibility/2006" xmlns:p14="http://schemas.microsoft.com/office/powerpoint/2010/main">
    <mc:Choice Requires="p14">
      <p:transition spd="slow" p14:dur="2000" advTm="160359"/>
    </mc:Choice>
    <mc:Fallback xmlns="">
      <p:transition spd="slow" advTm="1603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dirty="0"/>
              <a:t>Lecture 3 Discussion Questions: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96686" y="1812293"/>
            <a:ext cx="11011503" cy="4593828"/>
          </a:xfrm>
        </p:spPr>
        <p:txBody>
          <a:bodyPr>
            <a:normAutofit fontScale="85000" lnSpcReduction="10000"/>
          </a:bodyPr>
          <a:lstStyle/>
          <a:p>
            <a:pPr marL="0" indent="0" algn="l">
              <a:lnSpc>
                <a:spcPct val="150000"/>
              </a:lnSpc>
              <a:spcAft>
                <a:spcPts val="1200"/>
              </a:spcAft>
              <a:buNone/>
            </a:pPr>
            <a:r>
              <a:rPr lang="en-US" sz="2400" b="1" i="0" dirty="0">
                <a:solidFill>
                  <a:schemeClr val="bg1">
                    <a:lumMod val="95000"/>
                  </a:schemeClr>
                </a:solidFill>
                <a:effectLst/>
                <a:latin typeface="Söhne"/>
              </a:rPr>
              <a:t>What are </a:t>
            </a:r>
            <a:r>
              <a:rPr lang="en-US" sz="2400" b="1" i="0" dirty="0" err="1">
                <a:solidFill>
                  <a:schemeClr val="bg1">
                    <a:lumMod val="95000"/>
                  </a:schemeClr>
                </a:solidFill>
                <a:effectLst/>
                <a:latin typeface="Söhne"/>
              </a:rPr>
              <a:t>robo</a:t>
            </a:r>
            <a:r>
              <a:rPr lang="en-US" sz="2400" b="1" i="0" dirty="0">
                <a:solidFill>
                  <a:schemeClr val="bg1">
                    <a:lumMod val="95000"/>
                  </a:schemeClr>
                </a:solidFill>
                <a:effectLst/>
                <a:latin typeface="Söhne"/>
              </a:rPr>
              <a:t>-advisors and </a:t>
            </a:r>
            <a:r>
              <a:rPr lang="en-US" sz="2400" b="1" i="0" dirty="0" err="1">
                <a:solidFill>
                  <a:schemeClr val="bg1">
                    <a:lumMod val="95000"/>
                  </a:schemeClr>
                </a:solidFill>
                <a:effectLst/>
                <a:latin typeface="Söhne"/>
              </a:rPr>
              <a:t>WealthTech</a:t>
            </a:r>
            <a:r>
              <a:rPr lang="en-US" sz="2400" b="1" i="0" dirty="0">
                <a:solidFill>
                  <a:schemeClr val="bg1">
                    <a:lumMod val="95000"/>
                  </a:schemeClr>
                </a:solidFill>
                <a:effectLst/>
                <a:latin typeface="Söhne"/>
              </a:rPr>
              <a:t>, and how do companies like Betterment, </a:t>
            </a:r>
            <a:r>
              <a:rPr lang="en-US" sz="2400" b="1" i="0" dirty="0" err="1">
                <a:solidFill>
                  <a:schemeClr val="bg1">
                    <a:lumMod val="95000"/>
                  </a:schemeClr>
                </a:solidFill>
                <a:effectLst/>
                <a:latin typeface="Söhne"/>
              </a:rPr>
              <a:t>Wealthfront</a:t>
            </a:r>
            <a:r>
              <a:rPr lang="en-US" sz="2400" b="1" i="0" dirty="0">
                <a:solidFill>
                  <a:schemeClr val="bg1">
                    <a:lumMod val="95000"/>
                  </a:schemeClr>
                </a:solidFill>
                <a:effectLst/>
                <a:latin typeface="Söhne"/>
              </a:rPr>
              <a:t>, and Personal Capital exemplify their impact on the FinTech sector?</a:t>
            </a:r>
          </a:p>
          <a:p>
            <a:pPr marL="0" indent="0" algn="l">
              <a:lnSpc>
                <a:spcPct val="150000"/>
              </a:lnSpc>
              <a:spcAft>
                <a:spcPts val="1200"/>
              </a:spcAft>
              <a:buNone/>
            </a:pPr>
            <a:r>
              <a:rPr lang="en-US" sz="2400" b="1" i="0" dirty="0">
                <a:solidFill>
                  <a:srgbClr val="FFFF00"/>
                </a:solidFill>
                <a:effectLst/>
                <a:latin typeface="Söhne"/>
              </a:rPr>
              <a:t>Answer: Robo-advisors are digital platforms offering automated financial planning using algorithms with minimal human intervention, while </a:t>
            </a:r>
            <a:r>
              <a:rPr lang="en-US" sz="2400" b="1" i="0" dirty="0" err="1">
                <a:solidFill>
                  <a:srgbClr val="FFFF00"/>
                </a:solidFill>
                <a:effectLst/>
                <a:latin typeface="Söhne"/>
              </a:rPr>
              <a:t>WealthTech</a:t>
            </a:r>
            <a:r>
              <a:rPr lang="en-US" sz="2400" b="1" i="0" dirty="0">
                <a:solidFill>
                  <a:srgbClr val="FFFF00"/>
                </a:solidFill>
                <a:effectLst/>
                <a:latin typeface="Söhne"/>
              </a:rPr>
              <a:t> focuses on using technology to optimize wealth management, including investment strategies and financial advice. Companies like Betterment and </a:t>
            </a:r>
            <a:r>
              <a:rPr lang="en-US" sz="2400" b="1" i="0" dirty="0" err="1">
                <a:solidFill>
                  <a:srgbClr val="FFFF00"/>
                </a:solidFill>
                <a:effectLst/>
                <a:latin typeface="Söhne"/>
              </a:rPr>
              <a:t>Wealthfront</a:t>
            </a:r>
            <a:r>
              <a:rPr lang="en-US" sz="2400" b="1" i="0" dirty="0">
                <a:solidFill>
                  <a:srgbClr val="FFFF00"/>
                </a:solidFill>
                <a:effectLst/>
                <a:latin typeface="Söhne"/>
              </a:rPr>
              <a:t> are leading </a:t>
            </a:r>
            <a:r>
              <a:rPr lang="en-US" sz="2400" b="1" i="0" dirty="0" err="1">
                <a:solidFill>
                  <a:srgbClr val="FFFF00"/>
                </a:solidFill>
                <a:effectLst/>
                <a:latin typeface="Söhne"/>
              </a:rPr>
              <a:t>robo</a:t>
            </a:r>
            <a:r>
              <a:rPr lang="en-US" sz="2400" b="1" i="0" dirty="0">
                <a:solidFill>
                  <a:srgbClr val="FFFF00"/>
                </a:solidFill>
                <a:effectLst/>
                <a:latin typeface="Söhne"/>
              </a:rPr>
              <a:t>-advisors that use AI-driven algorithms to curate investment portfolios based on individual preferences. On the other hand, </a:t>
            </a:r>
            <a:r>
              <a:rPr lang="en-US" sz="2400" b="1" i="0" dirty="0" err="1">
                <a:solidFill>
                  <a:srgbClr val="FFFF00"/>
                </a:solidFill>
                <a:effectLst/>
                <a:latin typeface="Söhne"/>
              </a:rPr>
              <a:t>WealthTech</a:t>
            </a:r>
            <a:r>
              <a:rPr lang="en-US" sz="2400" b="1" i="0" dirty="0">
                <a:solidFill>
                  <a:srgbClr val="FFFF00"/>
                </a:solidFill>
                <a:effectLst/>
                <a:latin typeface="Söhne"/>
              </a:rPr>
              <a:t> platforms like Personal Capital amalgamate financial data and provide investment insights through digital channels, refining financial planning and wealth management.</a:t>
            </a:r>
          </a:p>
        </p:txBody>
      </p:sp>
      <p:pic>
        <p:nvPicPr>
          <p:cNvPr id="6" name="Audio 5">
            <a:hlinkClick r:id="" action="ppaction://media"/>
            <a:extLst>
              <a:ext uri="{FF2B5EF4-FFF2-40B4-BE49-F238E27FC236}">
                <a16:creationId xmlns:a16="http://schemas.microsoft.com/office/drawing/2014/main" id="{F352A850-2AD4-B58D-11EC-7032A830E3FB}"/>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370779" t="-370779" r="-370779" b="-370779"/>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930926640"/>
      </p:ext>
    </p:extLst>
  </p:cSld>
  <p:clrMapOvr>
    <a:masterClrMapping/>
  </p:clrMapOvr>
  <mc:AlternateContent xmlns:mc="http://schemas.openxmlformats.org/markup-compatibility/2006" xmlns:p14="http://schemas.microsoft.com/office/powerpoint/2010/main">
    <mc:Choice Requires="p14">
      <p:transition spd="slow" p14:dur="2000" advTm="88659"/>
    </mc:Choice>
    <mc:Fallback xmlns="">
      <p:transition spd="slow" advTm="886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dirty="0"/>
              <a:t>Lecture 3 Discussion Questions: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1154515" y="1812293"/>
            <a:ext cx="9886018" cy="4593828"/>
          </a:xfrm>
        </p:spPr>
        <p:txBody>
          <a:bodyPr>
            <a:normAutofit fontScale="62500" lnSpcReduction="20000"/>
          </a:bodyPr>
          <a:lstStyle/>
          <a:p>
            <a:pPr marL="0" indent="0" algn="l">
              <a:lnSpc>
                <a:spcPct val="150000"/>
              </a:lnSpc>
              <a:spcAft>
                <a:spcPts val="1200"/>
              </a:spcAft>
              <a:buNone/>
            </a:pPr>
            <a:r>
              <a:rPr lang="en-US" sz="3800" b="1" i="0" dirty="0">
                <a:solidFill>
                  <a:schemeClr val="bg1">
                    <a:lumMod val="95000"/>
                  </a:schemeClr>
                </a:solidFill>
                <a:effectLst/>
                <a:latin typeface="Söhne"/>
              </a:rPr>
              <a:t>What is crowdfunding, and how has its role in the FinTech sector evolved as an alternative to traditional financing methods like VC funding?</a:t>
            </a:r>
          </a:p>
          <a:p>
            <a:pPr marL="0" indent="0" algn="l">
              <a:lnSpc>
                <a:spcPct val="150000"/>
              </a:lnSpc>
              <a:buNone/>
            </a:pPr>
            <a:r>
              <a:rPr lang="en-US" sz="3800" b="1" i="0" dirty="0">
                <a:solidFill>
                  <a:srgbClr val="FFFF00"/>
                </a:solidFill>
                <a:effectLst/>
                <a:latin typeface="Söhne"/>
              </a:rPr>
              <a:t>Answer:</a:t>
            </a:r>
          </a:p>
          <a:p>
            <a:pPr marL="0" indent="0" algn="l">
              <a:lnSpc>
                <a:spcPct val="150000"/>
              </a:lnSpc>
              <a:buNone/>
            </a:pPr>
            <a:r>
              <a:rPr lang="en-US" sz="3800" b="1" i="0" dirty="0">
                <a:solidFill>
                  <a:srgbClr val="FFFF00"/>
                </a:solidFill>
                <a:effectLst/>
                <a:latin typeface="Söhne"/>
              </a:rPr>
              <a:t>Crowdfunding is a method of gathering capital from a large pool of individuals, mainly through online platforms. In the FinTech sector, it has emerged as a significant alternative financing source, challenging traditional avenues like Venture Capital funding by offering a more accessible and efficient way for entrepreneurs and startups to raise funds.</a:t>
            </a:r>
          </a:p>
        </p:txBody>
      </p:sp>
      <p:pic>
        <p:nvPicPr>
          <p:cNvPr id="6" name="Audio 5">
            <a:hlinkClick r:id="" action="ppaction://media"/>
            <a:extLst>
              <a:ext uri="{FF2B5EF4-FFF2-40B4-BE49-F238E27FC236}">
                <a16:creationId xmlns:a16="http://schemas.microsoft.com/office/drawing/2014/main" id="{3A0AA8E9-9D8A-D11D-0AA1-30CF8C00DBE9}"/>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370779" t="-370779" r="-370779" b="-370779"/>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734910805"/>
      </p:ext>
    </p:extLst>
  </p:cSld>
  <p:clrMapOvr>
    <a:masterClrMapping/>
  </p:clrMapOvr>
  <mc:AlternateContent xmlns:mc="http://schemas.openxmlformats.org/markup-compatibility/2006" xmlns:p14="http://schemas.microsoft.com/office/powerpoint/2010/main">
    <mc:Choice Requires="p14">
      <p:transition spd="slow" p14:dur="2000" advTm="74453"/>
    </mc:Choice>
    <mc:Fallback xmlns="">
      <p:transition spd="slow" advTm="744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dirty="0"/>
              <a:t>Learning Objectives: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1154515" y="2143275"/>
            <a:ext cx="9349038" cy="4262845"/>
          </a:xfrm>
        </p:spPr>
        <p:txBody>
          <a:bodyPr>
            <a:normAutofit fontScale="92500" lnSpcReduction="20000"/>
          </a:bodyPr>
          <a:lstStyle/>
          <a:p>
            <a:pPr marL="514350" indent="-514350" algn="l">
              <a:lnSpc>
                <a:spcPct val="125000"/>
              </a:lnSpc>
              <a:spcAft>
                <a:spcPts val="1200"/>
              </a:spcAft>
              <a:buFont typeface="+mj-lt"/>
              <a:buAutoNum type="arabicPeriod"/>
            </a:pPr>
            <a:r>
              <a:rPr lang="en-US" sz="2800" b="1" i="0" dirty="0">
                <a:solidFill>
                  <a:schemeClr val="bg1">
                    <a:lumMod val="95000"/>
                  </a:schemeClr>
                </a:solidFill>
                <a:effectLst/>
                <a:latin typeface="+mj-lt"/>
              </a:rPr>
              <a:t>Understand how contemporary FinTech solutions strategically aid banks in maintaining their prominence in financial services.</a:t>
            </a:r>
          </a:p>
          <a:p>
            <a:pPr marL="514350" indent="-514350" algn="l">
              <a:lnSpc>
                <a:spcPct val="125000"/>
              </a:lnSpc>
              <a:spcAft>
                <a:spcPts val="1200"/>
              </a:spcAft>
              <a:buFont typeface="+mj-lt"/>
              <a:buAutoNum type="arabicPeriod"/>
            </a:pPr>
            <a:r>
              <a:rPr lang="en-US" sz="2800" b="1" i="0" dirty="0">
                <a:solidFill>
                  <a:schemeClr val="bg1">
                    <a:lumMod val="95000"/>
                  </a:schemeClr>
                </a:solidFill>
                <a:effectLst/>
                <a:latin typeface="+mj-lt"/>
              </a:rPr>
              <a:t>Operational Efficiency and Compliance: Explore solutions that help traditional players become more streamlined, compliant, and efficient in their operations.</a:t>
            </a:r>
          </a:p>
          <a:p>
            <a:pPr marL="514350" indent="-514350" algn="l">
              <a:lnSpc>
                <a:spcPct val="125000"/>
              </a:lnSpc>
              <a:spcAft>
                <a:spcPts val="1200"/>
              </a:spcAft>
              <a:buFont typeface="+mj-lt"/>
              <a:buAutoNum type="arabicPeriod"/>
            </a:pPr>
            <a:r>
              <a:rPr lang="en-US" sz="2800" b="1" i="0" dirty="0">
                <a:solidFill>
                  <a:schemeClr val="bg1">
                    <a:lumMod val="95000"/>
                  </a:schemeClr>
                </a:solidFill>
                <a:effectLst/>
                <a:latin typeface="+mj-lt"/>
              </a:rPr>
              <a:t>Security and Holistic Trading Decisions: Delve into technologies that bolster security and equip companies with comprehensive trading decision-making tools.</a:t>
            </a:r>
            <a:endParaRPr lang="en-US" sz="1800" b="0" i="0" dirty="0">
              <a:solidFill>
                <a:schemeClr val="bg1">
                  <a:lumMod val="95000"/>
                </a:schemeClr>
              </a:solidFill>
              <a:effectLst/>
              <a:latin typeface="+mj-lt"/>
            </a:endParaRPr>
          </a:p>
        </p:txBody>
      </p:sp>
    </p:spTree>
    <p:extLst>
      <p:ext uri="{BB962C8B-B14F-4D97-AF65-F5344CB8AC3E}">
        <p14:creationId xmlns:p14="http://schemas.microsoft.com/office/powerpoint/2010/main" val="16263409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dirty="0"/>
              <a:t>Learning Objectives: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1154515" y="2143275"/>
            <a:ext cx="9349038" cy="4262845"/>
          </a:xfrm>
        </p:spPr>
        <p:txBody>
          <a:bodyPr>
            <a:normAutofit/>
          </a:bodyPr>
          <a:lstStyle/>
          <a:p>
            <a:pPr marL="514350" indent="-514350" algn="l">
              <a:lnSpc>
                <a:spcPct val="125000"/>
              </a:lnSpc>
              <a:spcAft>
                <a:spcPts val="1200"/>
              </a:spcAft>
              <a:buFont typeface="+mj-lt"/>
              <a:buAutoNum type="arabicPeriod" startAt="4"/>
            </a:pPr>
            <a:r>
              <a:rPr lang="en-US" sz="2800" b="1" i="0" dirty="0">
                <a:solidFill>
                  <a:schemeClr val="bg1">
                    <a:lumMod val="95000"/>
                  </a:schemeClr>
                </a:solidFill>
                <a:effectLst/>
                <a:latin typeface="Söhne"/>
              </a:rPr>
              <a:t>Familiarize with disruptive B2C business models in the FinTech landscape, like crowdfunding and global remittance payments.</a:t>
            </a:r>
          </a:p>
          <a:p>
            <a:pPr marL="514350" indent="-514350" algn="l">
              <a:lnSpc>
                <a:spcPct val="125000"/>
              </a:lnSpc>
              <a:spcAft>
                <a:spcPts val="1200"/>
              </a:spcAft>
              <a:buFont typeface="+mj-lt"/>
              <a:buAutoNum type="arabicPeriod" startAt="4"/>
            </a:pPr>
            <a:r>
              <a:rPr lang="en-US" sz="2800" b="1" i="0" dirty="0">
                <a:solidFill>
                  <a:schemeClr val="bg1">
                    <a:lumMod val="95000"/>
                  </a:schemeClr>
                </a:solidFill>
                <a:effectLst/>
                <a:latin typeface="Söhne"/>
              </a:rPr>
              <a:t>Highlight solutions tailored for small businesses, aiding them in financial management and growth.</a:t>
            </a:r>
            <a:endParaRPr lang="en-US" sz="1800" b="0" i="0" dirty="0">
              <a:solidFill>
                <a:schemeClr val="bg1">
                  <a:lumMod val="95000"/>
                </a:schemeClr>
              </a:solidFill>
              <a:effectLst/>
              <a:latin typeface="Söhne"/>
            </a:endParaRPr>
          </a:p>
        </p:txBody>
      </p:sp>
    </p:spTree>
    <p:extLst>
      <p:ext uri="{BB962C8B-B14F-4D97-AF65-F5344CB8AC3E}">
        <p14:creationId xmlns:p14="http://schemas.microsoft.com/office/powerpoint/2010/main" val="5990884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dirty="0"/>
              <a:t>Introduction:</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715532"/>
            <a:ext cx="9349038" cy="4593828"/>
          </a:xfrm>
        </p:spPr>
        <p:txBody>
          <a:bodyPr>
            <a:normAutofit fontScale="92500" lnSpcReduction="10000"/>
          </a:bodyPr>
          <a:lstStyle/>
          <a:p>
            <a:pPr>
              <a:lnSpc>
                <a:spcPct val="125000"/>
              </a:lnSpc>
              <a:spcAft>
                <a:spcPts val="1200"/>
              </a:spcAft>
            </a:pPr>
            <a:r>
              <a:rPr lang="en-US" sz="2400" b="1" i="0" dirty="0">
                <a:solidFill>
                  <a:schemeClr val="bg1">
                    <a:lumMod val="95000"/>
                  </a:schemeClr>
                </a:solidFill>
                <a:effectLst/>
                <a:latin typeface="Söhne"/>
              </a:rPr>
              <a:t>In today's rapidly evolving digital landscape, businesses are seeking greater efficiency, transparency, and collaboration in their operations. </a:t>
            </a:r>
          </a:p>
          <a:p>
            <a:pPr>
              <a:lnSpc>
                <a:spcPct val="125000"/>
              </a:lnSpc>
              <a:spcAft>
                <a:spcPts val="1200"/>
              </a:spcAft>
            </a:pPr>
            <a:r>
              <a:rPr lang="en-US" sz="2400" b="1" i="0" dirty="0">
                <a:solidFill>
                  <a:schemeClr val="bg1">
                    <a:lumMod val="95000"/>
                  </a:schemeClr>
                </a:solidFill>
                <a:effectLst/>
                <a:latin typeface="Söhne"/>
              </a:rPr>
              <a:t>The B2C giants like Amazon and Alibaba have set a high standard for seamless consumer experiences, pushing the B2B domain to adapt and innovate. </a:t>
            </a:r>
          </a:p>
          <a:p>
            <a:pPr>
              <a:lnSpc>
                <a:spcPct val="125000"/>
              </a:lnSpc>
              <a:spcAft>
                <a:spcPts val="1200"/>
              </a:spcAft>
            </a:pPr>
            <a:r>
              <a:rPr lang="en-US" sz="2400" b="1" i="0" dirty="0">
                <a:solidFill>
                  <a:schemeClr val="bg1">
                    <a:lumMod val="95000"/>
                  </a:schemeClr>
                </a:solidFill>
                <a:effectLst/>
                <a:latin typeface="Söhne"/>
              </a:rPr>
              <a:t>As businesses aspire for fluid transactions and seamless collaboration, B2B commerce networks have emerged as promising solutions. </a:t>
            </a:r>
          </a:p>
          <a:p>
            <a:pPr>
              <a:lnSpc>
                <a:spcPct val="125000"/>
              </a:lnSpc>
              <a:spcAft>
                <a:spcPts val="1200"/>
              </a:spcAft>
            </a:pPr>
            <a:r>
              <a:rPr lang="en-US" sz="2400" b="1" i="0" dirty="0">
                <a:solidFill>
                  <a:schemeClr val="bg1">
                    <a:lumMod val="95000"/>
                  </a:schemeClr>
                </a:solidFill>
                <a:effectLst/>
                <a:latin typeface="Söhne"/>
              </a:rPr>
              <a:t>However, the path to true digital transformation in the B2B sector is fraught with challenges and inefficiencies that need addressing.</a:t>
            </a:r>
            <a:endParaRPr lang="en-US" b="0" i="0" dirty="0">
              <a:solidFill>
                <a:schemeClr val="bg1">
                  <a:lumMod val="95000"/>
                </a:schemeClr>
              </a:solidFill>
              <a:effectLst/>
              <a:latin typeface="Söhne"/>
            </a:endParaRPr>
          </a:p>
        </p:txBody>
      </p:sp>
    </p:spTree>
    <p:extLst>
      <p:ext uri="{BB962C8B-B14F-4D97-AF65-F5344CB8AC3E}">
        <p14:creationId xmlns:p14="http://schemas.microsoft.com/office/powerpoint/2010/main" val="20101973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559D027-702E-AC8E-2EAF-BBFCEAE58357}"/>
              </a:ext>
            </a:extLst>
          </p:cNvPr>
          <p:cNvSpPr>
            <a:spLocks noGrp="1"/>
          </p:cNvSpPr>
          <p:nvPr>
            <p:ph idx="1"/>
          </p:nvPr>
        </p:nvSpPr>
        <p:spPr/>
        <p:txBody>
          <a:bodyPr>
            <a:normAutofit lnSpcReduction="10000"/>
          </a:bodyPr>
          <a:lstStyle/>
          <a:p>
            <a:pPr marL="0" indent="0">
              <a:buNone/>
            </a:pPr>
            <a:r>
              <a:rPr lang="en-US" sz="2000" dirty="0"/>
              <a:t>1. </a:t>
            </a:r>
            <a:r>
              <a:rPr lang="en-US" sz="2400" dirty="0"/>
              <a:t>Business-to-Business (B2B)</a:t>
            </a:r>
          </a:p>
          <a:p>
            <a:r>
              <a:rPr lang="en-US" sz="2400" dirty="0"/>
              <a:t>Transactions between businesses, typically involving manufacturers, wholesalers, or retailers.</a:t>
            </a:r>
          </a:p>
          <a:p>
            <a:r>
              <a:rPr lang="en-US" sz="2400" dirty="0"/>
              <a:t>Examples: Alibaba (for wholesale trade), SAP Ariba (procurement solutions).</a:t>
            </a:r>
          </a:p>
          <a:p>
            <a:r>
              <a:rPr lang="en-US" sz="2400" dirty="0"/>
              <a:t>Characteristics: High-volume sales, long sales cycle, bulk discounts.</a:t>
            </a:r>
          </a:p>
          <a:p>
            <a:pPr marL="0" indent="0">
              <a:buNone/>
            </a:pPr>
            <a:r>
              <a:rPr lang="en-US" sz="2400" dirty="0"/>
              <a:t>2. Business-to-Consumer (B2C)</a:t>
            </a:r>
          </a:p>
          <a:p>
            <a:r>
              <a:rPr lang="en-US" sz="2400" dirty="0"/>
              <a:t>Transactions between businesses and end consumers.</a:t>
            </a:r>
          </a:p>
          <a:p>
            <a:r>
              <a:rPr lang="en-US" sz="2400" dirty="0"/>
              <a:t>Examples: Amazon, Walmart's online store.</a:t>
            </a:r>
          </a:p>
          <a:p>
            <a:r>
              <a:rPr lang="en-US" sz="2400" dirty="0"/>
              <a:t>Characteristics: Direct sales to consumers, quick sales cycle, broader target market.</a:t>
            </a:r>
          </a:p>
        </p:txBody>
      </p:sp>
      <p:sp>
        <p:nvSpPr>
          <p:cNvPr id="3" name="Title 2">
            <a:extLst>
              <a:ext uri="{FF2B5EF4-FFF2-40B4-BE49-F238E27FC236}">
                <a16:creationId xmlns:a16="http://schemas.microsoft.com/office/drawing/2014/main" id="{02F95D13-6340-D772-86FC-230FE0685934}"/>
              </a:ext>
            </a:extLst>
          </p:cNvPr>
          <p:cNvSpPr>
            <a:spLocks noGrp="1"/>
          </p:cNvSpPr>
          <p:nvPr>
            <p:ph type="title"/>
          </p:nvPr>
        </p:nvSpPr>
        <p:spPr/>
        <p:txBody>
          <a:bodyPr/>
          <a:lstStyle/>
          <a:p>
            <a:r>
              <a:rPr lang="en-US" dirty="0"/>
              <a:t>Types of Business:</a:t>
            </a:r>
          </a:p>
        </p:txBody>
      </p:sp>
    </p:spTree>
    <p:extLst>
      <p:ext uri="{BB962C8B-B14F-4D97-AF65-F5344CB8AC3E}">
        <p14:creationId xmlns:p14="http://schemas.microsoft.com/office/powerpoint/2010/main" val="22311340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559D027-702E-AC8E-2EAF-BBFCEAE58357}"/>
              </a:ext>
            </a:extLst>
          </p:cNvPr>
          <p:cNvSpPr>
            <a:spLocks noGrp="1"/>
          </p:cNvSpPr>
          <p:nvPr>
            <p:ph idx="1"/>
          </p:nvPr>
        </p:nvSpPr>
        <p:spPr/>
        <p:txBody>
          <a:bodyPr>
            <a:normAutofit fontScale="92500" lnSpcReduction="20000"/>
          </a:bodyPr>
          <a:lstStyle/>
          <a:p>
            <a:pPr marL="0" indent="0">
              <a:buNone/>
            </a:pPr>
            <a:r>
              <a:rPr lang="en-US" sz="2400" dirty="0"/>
              <a:t>3. Consumer-to-Consumer (C2C)</a:t>
            </a:r>
          </a:p>
          <a:p>
            <a:r>
              <a:rPr lang="en-US" sz="2400" dirty="0"/>
              <a:t>Transactions between consumers, usually facilitated by a third-party platform.</a:t>
            </a:r>
          </a:p>
          <a:p>
            <a:r>
              <a:rPr lang="en-US" sz="2400" dirty="0"/>
              <a:t>Examples: eBay, Craigslist.</a:t>
            </a:r>
          </a:p>
          <a:p>
            <a:r>
              <a:rPr lang="en-US" sz="2400" dirty="0"/>
              <a:t>Characteristics: Individual sellers, vast product variety, negotiation often possible. Examples: E-filing of tax returns, payment for utilities or municipal fees online.</a:t>
            </a:r>
          </a:p>
          <a:p>
            <a:r>
              <a:rPr lang="en-US" sz="2400" dirty="0"/>
              <a:t>Characteristics: Simplification of processes, public sector efficiencies.</a:t>
            </a:r>
          </a:p>
          <a:p>
            <a:pPr marL="0" indent="0">
              <a:buNone/>
            </a:pPr>
            <a:r>
              <a:rPr lang="en-US" sz="2400" dirty="0"/>
              <a:t>4. Consumer-to-Business (C2B)</a:t>
            </a:r>
          </a:p>
          <a:p>
            <a:r>
              <a:rPr lang="en-US" sz="2400" dirty="0"/>
              <a:t>Transactions where consumers sell their products or services to businesses.</a:t>
            </a:r>
          </a:p>
          <a:p>
            <a:r>
              <a:rPr lang="en-US" sz="2400" dirty="0"/>
              <a:t>Examples: Stock photo websites where photographers sell photos to businesses.</a:t>
            </a:r>
          </a:p>
          <a:p>
            <a:r>
              <a:rPr lang="en-US" sz="2400" dirty="0"/>
              <a:t>Characteristics: Dynamic pricing, consumers set the price or lead the transaction.</a:t>
            </a:r>
            <a:endParaRPr lang="en-US" sz="1800" dirty="0"/>
          </a:p>
        </p:txBody>
      </p:sp>
      <p:sp>
        <p:nvSpPr>
          <p:cNvPr id="3" name="Title 2">
            <a:extLst>
              <a:ext uri="{FF2B5EF4-FFF2-40B4-BE49-F238E27FC236}">
                <a16:creationId xmlns:a16="http://schemas.microsoft.com/office/drawing/2014/main" id="{02F95D13-6340-D772-86FC-230FE0685934}"/>
              </a:ext>
            </a:extLst>
          </p:cNvPr>
          <p:cNvSpPr>
            <a:spLocks noGrp="1"/>
          </p:cNvSpPr>
          <p:nvPr>
            <p:ph type="title"/>
          </p:nvPr>
        </p:nvSpPr>
        <p:spPr/>
        <p:txBody>
          <a:bodyPr/>
          <a:lstStyle/>
          <a:p>
            <a:r>
              <a:rPr lang="en-US" dirty="0"/>
              <a:t>Types of Business:</a:t>
            </a:r>
          </a:p>
        </p:txBody>
      </p:sp>
    </p:spTree>
    <p:extLst>
      <p:ext uri="{BB962C8B-B14F-4D97-AF65-F5344CB8AC3E}">
        <p14:creationId xmlns:p14="http://schemas.microsoft.com/office/powerpoint/2010/main" val="23830993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559D027-702E-AC8E-2EAF-BBFCEAE58357}"/>
              </a:ext>
            </a:extLst>
          </p:cNvPr>
          <p:cNvSpPr>
            <a:spLocks noGrp="1"/>
          </p:cNvSpPr>
          <p:nvPr>
            <p:ph idx="1"/>
          </p:nvPr>
        </p:nvSpPr>
        <p:spPr/>
        <p:txBody>
          <a:bodyPr>
            <a:normAutofit fontScale="77500" lnSpcReduction="20000"/>
          </a:bodyPr>
          <a:lstStyle/>
          <a:p>
            <a:pPr marL="0" indent="0">
              <a:buNone/>
            </a:pPr>
            <a:r>
              <a:rPr lang="en-US" sz="2800" dirty="0"/>
              <a:t>5. Business-to-Administration (B2A)</a:t>
            </a:r>
          </a:p>
          <a:p>
            <a:r>
              <a:rPr lang="en-US" sz="2800" dirty="0"/>
              <a:t>Transactions conducted between companies and public administration or government agencies.</a:t>
            </a:r>
          </a:p>
          <a:p>
            <a:r>
              <a:rPr lang="en-US" sz="2800" dirty="0"/>
              <a:t>Examples: E-learning platforms, tax filing platforms.</a:t>
            </a:r>
          </a:p>
          <a:p>
            <a:r>
              <a:rPr lang="en-US" sz="2800" dirty="0"/>
              <a:t>Characteristics: Services that businesses provide based on government requirements.</a:t>
            </a:r>
          </a:p>
          <a:p>
            <a:pPr marL="0" indent="0">
              <a:buNone/>
            </a:pPr>
            <a:r>
              <a:rPr lang="en-US" sz="2800" dirty="0"/>
              <a:t>6. Consumer-to-Administration (C2A)</a:t>
            </a:r>
          </a:p>
          <a:p>
            <a:r>
              <a:rPr lang="en-US" sz="2800" dirty="0"/>
              <a:t>Transactions between individuals and public administration.</a:t>
            </a:r>
          </a:p>
          <a:p>
            <a:r>
              <a:rPr lang="en-US" sz="2800" dirty="0"/>
              <a:t>Examples: E-filing of tax returns, payment for utilities or municipal fees online.</a:t>
            </a:r>
          </a:p>
          <a:p>
            <a:r>
              <a:rPr lang="en-US" sz="2800" dirty="0"/>
              <a:t>Characteristics: Simplification of processes, public sector efficiencies.</a:t>
            </a:r>
          </a:p>
        </p:txBody>
      </p:sp>
      <p:sp>
        <p:nvSpPr>
          <p:cNvPr id="3" name="Title 2">
            <a:extLst>
              <a:ext uri="{FF2B5EF4-FFF2-40B4-BE49-F238E27FC236}">
                <a16:creationId xmlns:a16="http://schemas.microsoft.com/office/drawing/2014/main" id="{02F95D13-6340-D772-86FC-230FE0685934}"/>
              </a:ext>
            </a:extLst>
          </p:cNvPr>
          <p:cNvSpPr>
            <a:spLocks noGrp="1"/>
          </p:cNvSpPr>
          <p:nvPr>
            <p:ph type="title"/>
          </p:nvPr>
        </p:nvSpPr>
        <p:spPr/>
        <p:txBody>
          <a:bodyPr/>
          <a:lstStyle/>
          <a:p>
            <a:r>
              <a:rPr lang="en-US" dirty="0"/>
              <a:t>Types of Business:</a:t>
            </a:r>
          </a:p>
        </p:txBody>
      </p:sp>
    </p:spTree>
    <p:extLst>
      <p:ext uri="{BB962C8B-B14F-4D97-AF65-F5344CB8AC3E}">
        <p14:creationId xmlns:p14="http://schemas.microsoft.com/office/powerpoint/2010/main" val="10004995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sz="4400" dirty="0">
                <a:solidFill>
                  <a:schemeClr val="accent2">
                    <a:lumMod val="20000"/>
                    <a:lumOff val="80000"/>
                  </a:schemeClr>
                </a:solidFill>
              </a:rPr>
              <a:t>Complex Commerce in B2B</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7" y="1715532"/>
            <a:ext cx="10331577" cy="4593828"/>
          </a:xfrm>
        </p:spPr>
        <p:txBody>
          <a:bodyPr>
            <a:normAutofit fontScale="92500"/>
          </a:bodyPr>
          <a:lstStyle/>
          <a:p>
            <a:pPr>
              <a:lnSpc>
                <a:spcPct val="125000"/>
              </a:lnSpc>
              <a:spcBef>
                <a:spcPts val="600"/>
              </a:spcBef>
              <a:spcAft>
                <a:spcPts val="600"/>
              </a:spcAft>
            </a:pPr>
            <a:r>
              <a:rPr lang="en-US" sz="2400" b="1" i="0" dirty="0">
                <a:solidFill>
                  <a:schemeClr val="bg1"/>
                </a:solidFill>
                <a:effectLst/>
                <a:latin typeface="Söhne"/>
              </a:rPr>
              <a:t>Established B2C vendors: e.g., Amazon &amp; Alibaba</a:t>
            </a:r>
          </a:p>
          <a:p>
            <a:pPr>
              <a:lnSpc>
                <a:spcPct val="125000"/>
              </a:lnSpc>
              <a:spcBef>
                <a:spcPts val="600"/>
              </a:spcBef>
              <a:spcAft>
                <a:spcPts val="600"/>
              </a:spcAft>
            </a:pPr>
            <a:r>
              <a:rPr lang="en-US" sz="2400" b="1" i="0" dirty="0">
                <a:solidFill>
                  <a:schemeClr val="bg1"/>
                </a:solidFill>
                <a:effectLst/>
                <a:latin typeface="Söhne"/>
              </a:rPr>
              <a:t>Need for B2B: Integrated procurement workflows &amp; sales platforms.</a:t>
            </a:r>
          </a:p>
          <a:p>
            <a:pPr>
              <a:lnSpc>
                <a:spcPct val="125000"/>
              </a:lnSpc>
              <a:spcBef>
                <a:spcPts val="600"/>
              </a:spcBef>
              <a:spcAft>
                <a:spcPts val="600"/>
              </a:spcAft>
            </a:pPr>
            <a:r>
              <a:rPr lang="en-US" sz="2400" b="1" i="0" dirty="0">
                <a:solidFill>
                  <a:schemeClr val="bg1"/>
                </a:solidFill>
                <a:effectLst/>
                <a:latin typeface="Söhne"/>
              </a:rPr>
              <a:t>Consumer-like experiences in B2B are needed.</a:t>
            </a:r>
          </a:p>
          <a:p>
            <a:pPr>
              <a:lnSpc>
                <a:spcPct val="125000"/>
              </a:lnSpc>
              <a:spcBef>
                <a:spcPts val="600"/>
              </a:spcBef>
              <a:spcAft>
                <a:spcPts val="600"/>
              </a:spcAft>
            </a:pPr>
            <a:r>
              <a:rPr lang="en-US" sz="2400" b="1" i="0" dirty="0">
                <a:solidFill>
                  <a:schemeClr val="bg1"/>
                </a:solidFill>
                <a:effectLst/>
                <a:latin typeface="Söhne"/>
              </a:rPr>
              <a:t>Rise of B2B commerce networks for automation, efficiency, &amp; transparency.</a:t>
            </a:r>
          </a:p>
          <a:p>
            <a:pPr>
              <a:lnSpc>
                <a:spcPct val="125000"/>
              </a:lnSpc>
              <a:spcBef>
                <a:spcPts val="600"/>
              </a:spcBef>
              <a:spcAft>
                <a:spcPts val="600"/>
              </a:spcAft>
            </a:pPr>
            <a:r>
              <a:rPr lang="en-US" sz="2400" b="1" i="0" dirty="0">
                <a:solidFill>
                  <a:schemeClr val="bg1"/>
                </a:solidFill>
                <a:effectLst/>
                <a:latin typeface="Söhne"/>
              </a:rPr>
              <a:t>Transition to the cloud &amp; mobile applications.</a:t>
            </a:r>
          </a:p>
          <a:p>
            <a:pPr>
              <a:lnSpc>
                <a:spcPct val="125000"/>
              </a:lnSpc>
              <a:spcBef>
                <a:spcPts val="600"/>
              </a:spcBef>
              <a:spcAft>
                <a:spcPts val="600"/>
              </a:spcAft>
            </a:pPr>
            <a:r>
              <a:rPr lang="en-US" sz="2400" b="1" i="0" dirty="0">
                <a:solidFill>
                  <a:schemeClr val="bg1"/>
                </a:solidFill>
                <a:effectLst/>
                <a:latin typeface="Söhne"/>
              </a:rPr>
              <a:t>73% enterprises believe in enhancing collaboration between B2B buyers &amp; suppliers.</a:t>
            </a:r>
          </a:p>
          <a:p>
            <a:pPr>
              <a:lnSpc>
                <a:spcPct val="125000"/>
              </a:lnSpc>
              <a:spcBef>
                <a:spcPts val="600"/>
              </a:spcBef>
              <a:spcAft>
                <a:spcPts val="600"/>
              </a:spcAft>
            </a:pPr>
            <a:r>
              <a:rPr lang="en-US" sz="2400" b="1" i="0" dirty="0">
                <a:solidFill>
                  <a:schemeClr val="bg1"/>
                </a:solidFill>
                <a:effectLst/>
                <a:latin typeface="Söhne"/>
              </a:rPr>
              <a:t>Differences: Decision-making, purchase channels, volume, relationship-dependence.</a:t>
            </a:r>
          </a:p>
          <a:p>
            <a:pPr>
              <a:lnSpc>
                <a:spcPct val="125000"/>
              </a:lnSpc>
              <a:spcBef>
                <a:spcPts val="600"/>
              </a:spcBef>
              <a:spcAft>
                <a:spcPts val="600"/>
              </a:spcAft>
            </a:pPr>
            <a:r>
              <a:rPr lang="en-US" sz="2400" b="1" i="0" dirty="0">
                <a:solidFill>
                  <a:schemeClr val="bg1"/>
                </a:solidFill>
                <a:effectLst/>
                <a:latin typeface="Söhne"/>
              </a:rPr>
              <a:t>Challenge: B2B payments with many variables.</a:t>
            </a:r>
            <a:endParaRPr lang="en-US" sz="1600" b="0" i="0" dirty="0">
              <a:solidFill>
                <a:schemeClr val="bg1"/>
              </a:solidFill>
              <a:effectLst/>
              <a:latin typeface="Söhne"/>
            </a:endParaRPr>
          </a:p>
        </p:txBody>
      </p:sp>
    </p:spTree>
    <p:extLst>
      <p:ext uri="{BB962C8B-B14F-4D97-AF65-F5344CB8AC3E}">
        <p14:creationId xmlns:p14="http://schemas.microsoft.com/office/powerpoint/2010/main" val="28578621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sz="4800" dirty="0">
                <a:solidFill>
                  <a:schemeClr val="accent2">
                    <a:lumMod val="20000"/>
                    <a:lumOff val="80000"/>
                  </a:schemeClr>
                </a:solidFill>
              </a:rPr>
              <a:t>B2C vs. B2B Transactions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7" y="1715532"/>
            <a:ext cx="10331577" cy="4593828"/>
          </a:xfrm>
        </p:spPr>
        <p:txBody>
          <a:bodyPr>
            <a:normAutofit lnSpcReduction="10000"/>
          </a:bodyPr>
          <a:lstStyle/>
          <a:p>
            <a:pPr marL="0" indent="0">
              <a:lnSpc>
                <a:spcPct val="125000"/>
              </a:lnSpc>
              <a:spcBef>
                <a:spcPts val="600"/>
              </a:spcBef>
              <a:spcAft>
                <a:spcPts val="600"/>
              </a:spcAft>
              <a:buNone/>
            </a:pPr>
            <a:r>
              <a:rPr lang="en-US" sz="2800" b="1" i="0" dirty="0">
                <a:solidFill>
                  <a:srgbClr val="FFC000"/>
                </a:solidFill>
                <a:effectLst/>
                <a:latin typeface="Söhne"/>
              </a:rPr>
              <a:t>B2C Online Purchase:</a:t>
            </a:r>
          </a:p>
          <a:p>
            <a:pPr>
              <a:lnSpc>
                <a:spcPct val="125000"/>
              </a:lnSpc>
              <a:spcBef>
                <a:spcPts val="600"/>
              </a:spcBef>
              <a:spcAft>
                <a:spcPts val="600"/>
              </a:spcAft>
            </a:pPr>
            <a:r>
              <a:rPr lang="en-US" sz="2400" b="1" i="0" dirty="0">
                <a:solidFill>
                  <a:schemeClr val="bg1"/>
                </a:solidFill>
                <a:effectLst/>
                <a:latin typeface="Söhne"/>
              </a:rPr>
              <a:t>Fixed prices across multiple sites.</a:t>
            </a:r>
          </a:p>
          <a:p>
            <a:pPr>
              <a:lnSpc>
                <a:spcPct val="125000"/>
              </a:lnSpc>
              <a:spcBef>
                <a:spcPts val="600"/>
              </a:spcBef>
              <a:spcAft>
                <a:spcPts val="600"/>
              </a:spcAft>
            </a:pPr>
            <a:r>
              <a:rPr lang="en-US" sz="2400" b="1" i="0" dirty="0">
                <a:solidFill>
                  <a:schemeClr val="bg1"/>
                </a:solidFill>
                <a:effectLst/>
                <a:latin typeface="Söhne"/>
              </a:rPr>
              <a:t>Simple order and delivery process.</a:t>
            </a:r>
          </a:p>
          <a:p>
            <a:pPr marL="0" indent="0">
              <a:lnSpc>
                <a:spcPct val="125000"/>
              </a:lnSpc>
              <a:spcBef>
                <a:spcPts val="600"/>
              </a:spcBef>
              <a:spcAft>
                <a:spcPts val="600"/>
              </a:spcAft>
              <a:buNone/>
            </a:pPr>
            <a:r>
              <a:rPr lang="en-US" sz="2800" b="1" i="0" dirty="0">
                <a:solidFill>
                  <a:srgbClr val="FFC000"/>
                </a:solidFill>
                <a:effectLst/>
                <a:latin typeface="Söhne"/>
              </a:rPr>
              <a:t>B2B Transactions:</a:t>
            </a:r>
          </a:p>
          <a:p>
            <a:pPr marL="0" indent="0">
              <a:lnSpc>
                <a:spcPct val="125000"/>
              </a:lnSpc>
              <a:spcBef>
                <a:spcPts val="600"/>
              </a:spcBef>
              <a:spcAft>
                <a:spcPts val="600"/>
              </a:spcAft>
              <a:buNone/>
            </a:pPr>
            <a:r>
              <a:rPr lang="en-US" sz="2400" b="1" i="0" dirty="0">
                <a:solidFill>
                  <a:schemeClr val="bg1"/>
                </a:solidFill>
                <a:effectLst/>
                <a:latin typeface="Söhne"/>
              </a:rPr>
              <a:t>Complex due to taxation, varying prices, and special offers.</a:t>
            </a:r>
          </a:p>
          <a:p>
            <a:pPr>
              <a:lnSpc>
                <a:spcPct val="125000"/>
              </a:lnSpc>
              <a:spcBef>
                <a:spcPts val="600"/>
              </a:spcBef>
              <a:spcAft>
                <a:spcPts val="600"/>
              </a:spcAft>
            </a:pPr>
            <a:r>
              <a:rPr lang="en-US" sz="2400" b="1" i="0" dirty="0">
                <a:solidFill>
                  <a:schemeClr val="bg1"/>
                </a:solidFill>
                <a:effectLst/>
                <a:latin typeface="Söhne"/>
              </a:rPr>
              <a:t>Shipping complexity with multiple products.</a:t>
            </a:r>
          </a:p>
          <a:p>
            <a:pPr>
              <a:lnSpc>
                <a:spcPct val="125000"/>
              </a:lnSpc>
              <a:spcBef>
                <a:spcPts val="600"/>
              </a:spcBef>
              <a:spcAft>
                <a:spcPts val="600"/>
              </a:spcAft>
            </a:pPr>
            <a:r>
              <a:rPr lang="en-US" sz="2400" b="1" i="0" dirty="0">
                <a:solidFill>
                  <a:schemeClr val="bg1"/>
                </a:solidFill>
                <a:effectLst/>
                <a:latin typeface="Söhne"/>
              </a:rPr>
              <a:t>Geography factors: Time zones, shipping distances, customs, cultural business expectations.</a:t>
            </a:r>
          </a:p>
        </p:txBody>
      </p:sp>
    </p:spTree>
    <p:extLst>
      <p:ext uri="{BB962C8B-B14F-4D97-AF65-F5344CB8AC3E}">
        <p14:creationId xmlns:p14="http://schemas.microsoft.com/office/powerpoint/2010/main" val="20013645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450390" cy="880110"/>
          </a:xfrm>
        </p:spPr>
        <p:txBody>
          <a:bodyPr>
            <a:normAutofit/>
          </a:bodyPr>
          <a:lstStyle/>
          <a:p>
            <a:r>
              <a:rPr lang="en-US" sz="4400" dirty="0">
                <a:solidFill>
                  <a:schemeClr val="accent2">
                    <a:lumMod val="20000"/>
                    <a:lumOff val="80000"/>
                  </a:schemeClr>
                </a:solidFill>
              </a:rPr>
              <a:t>Payment Complexities in B2B</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7" y="1715532"/>
            <a:ext cx="10331577" cy="4593828"/>
          </a:xfrm>
        </p:spPr>
        <p:txBody>
          <a:bodyPr>
            <a:normAutofit fontScale="92500" lnSpcReduction="10000"/>
          </a:bodyPr>
          <a:lstStyle/>
          <a:p>
            <a:pPr marL="0" indent="0">
              <a:spcBef>
                <a:spcPts val="0"/>
              </a:spcBef>
              <a:spcAft>
                <a:spcPts val="600"/>
              </a:spcAft>
              <a:buNone/>
            </a:pPr>
            <a:r>
              <a:rPr lang="en-US" sz="2600" b="1" i="0" dirty="0">
                <a:solidFill>
                  <a:srgbClr val="FFC000"/>
                </a:solidFill>
                <a:effectLst/>
                <a:latin typeface="Söhne"/>
              </a:rPr>
              <a:t>Post-payment Changes:</a:t>
            </a:r>
          </a:p>
          <a:p>
            <a:pPr>
              <a:spcBef>
                <a:spcPts val="0"/>
              </a:spcBef>
              <a:spcAft>
                <a:spcPts val="600"/>
              </a:spcAft>
            </a:pPr>
            <a:r>
              <a:rPr lang="en-US" sz="2400" b="1" i="0" dirty="0">
                <a:solidFill>
                  <a:schemeClr val="bg1"/>
                </a:solidFill>
                <a:effectLst/>
                <a:latin typeface="Söhne"/>
              </a:rPr>
              <a:t>60% require manual intervention.</a:t>
            </a:r>
          </a:p>
          <a:p>
            <a:pPr>
              <a:spcBef>
                <a:spcPts val="0"/>
              </a:spcBef>
              <a:spcAft>
                <a:spcPts val="600"/>
              </a:spcAft>
            </a:pPr>
            <a:r>
              <a:rPr lang="en-US" sz="2400" b="1" i="0" dirty="0">
                <a:solidFill>
                  <a:schemeClr val="bg1"/>
                </a:solidFill>
                <a:effectLst/>
                <a:latin typeface="Söhne"/>
              </a:rPr>
              <a:t>Over 30% of invoices are paid late by 30 days or more.</a:t>
            </a:r>
          </a:p>
          <a:p>
            <a:pPr marL="0" indent="0">
              <a:spcBef>
                <a:spcPts val="0"/>
              </a:spcBef>
              <a:spcAft>
                <a:spcPts val="600"/>
              </a:spcAft>
              <a:buNone/>
            </a:pPr>
            <a:r>
              <a:rPr lang="en-US" sz="2600" b="1" i="0" dirty="0">
                <a:solidFill>
                  <a:srgbClr val="FFC000"/>
                </a:solidFill>
                <a:effectLst/>
                <a:latin typeface="Söhne"/>
              </a:rPr>
              <a:t>Data Issues:</a:t>
            </a:r>
          </a:p>
          <a:p>
            <a:pPr>
              <a:spcBef>
                <a:spcPts val="0"/>
              </a:spcBef>
              <a:spcAft>
                <a:spcPts val="600"/>
              </a:spcAft>
            </a:pPr>
            <a:r>
              <a:rPr lang="en-US" sz="2400" b="1" i="0" dirty="0">
                <a:solidFill>
                  <a:schemeClr val="bg1"/>
                </a:solidFill>
                <a:effectLst/>
                <a:latin typeface="Söhne"/>
              </a:rPr>
              <a:t>Current payment systems lack adequate data description space.</a:t>
            </a:r>
          </a:p>
          <a:p>
            <a:pPr>
              <a:spcBef>
                <a:spcPts val="0"/>
              </a:spcBef>
              <a:spcAft>
                <a:spcPts val="600"/>
              </a:spcAft>
            </a:pPr>
            <a:r>
              <a:rPr lang="en-US" sz="2400" b="1" i="0" dirty="0">
                <a:solidFill>
                  <a:schemeClr val="bg1"/>
                </a:solidFill>
                <a:effectLst/>
                <a:latin typeface="Söhne"/>
              </a:rPr>
              <a:t>Cross-border transactions face data loss issues.</a:t>
            </a:r>
          </a:p>
          <a:p>
            <a:pPr marL="0" indent="0">
              <a:spcBef>
                <a:spcPts val="0"/>
              </a:spcBef>
              <a:spcAft>
                <a:spcPts val="600"/>
              </a:spcAft>
              <a:buNone/>
            </a:pPr>
            <a:r>
              <a:rPr lang="en-US" sz="2600" b="1" i="0" dirty="0">
                <a:solidFill>
                  <a:srgbClr val="FFC000"/>
                </a:solidFill>
                <a:effectLst/>
                <a:latin typeface="Söhne"/>
              </a:rPr>
              <a:t>Business Impacts:</a:t>
            </a:r>
          </a:p>
          <a:p>
            <a:pPr>
              <a:spcBef>
                <a:spcPts val="0"/>
              </a:spcBef>
              <a:spcAft>
                <a:spcPts val="600"/>
              </a:spcAft>
            </a:pPr>
            <a:r>
              <a:rPr lang="en-US" sz="2400" b="1" i="0" dirty="0">
                <a:solidFill>
                  <a:schemeClr val="bg1"/>
                </a:solidFill>
                <a:effectLst/>
                <a:latin typeface="Söhne"/>
              </a:rPr>
              <a:t>Cash flow is unpredictable.</a:t>
            </a:r>
          </a:p>
          <a:p>
            <a:pPr>
              <a:spcBef>
                <a:spcPts val="0"/>
              </a:spcBef>
              <a:spcAft>
                <a:spcPts val="600"/>
              </a:spcAft>
            </a:pPr>
            <a:r>
              <a:rPr lang="en-US" sz="2400" b="1" i="0" dirty="0">
                <a:solidFill>
                  <a:schemeClr val="bg1"/>
                </a:solidFill>
                <a:effectLst/>
                <a:latin typeface="Söhne"/>
              </a:rPr>
              <a:t>Both buyers and suppliers face challenges due to lack of accurate transaction info.</a:t>
            </a:r>
          </a:p>
          <a:p>
            <a:pPr>
              <a:spcBef>
                <a:spcPts val="0"/>
              </a:spcBef>
              <a:spcAft>
                <a:spcPts val="600"/>
              </a:spcAft>
            </a:pPr>
            <a:r>
              <a:rPr lang="en-US" sz="2400" b="1" i="0" dirty="0">
                <a:solidFill>
                  <a:schemeClr val="bg1"/>
                </a:solidFill>
                <a:effectLst/>
                <a:latin typeface="Söhne"/>
              </a:rPr>
              <a:t>78% of businesses cannot accurately forecast cash flow.</a:t>
            </a:r>
          </a:p>
        </p:txBody>
      </p:sp>
    </p:spTree>
    <p:extLst>
      <p:ext uri="{BB962C8B-B14F-4D97-AF65-F5344CB8AC3E}">
        <p14:creationId xmlns:p14="http://schemas.microsoft.com/office/powerpoint/2010/main" val="15332338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912352" cy="699135"/>
          </a:xfrm>
        </p:spPr>
        <p:txBody>
          <a:bodyPr>
            <a:normAutofit fontScale="90000"/>
          </a:bodyPr>
          <a:lstStyle/>
          <a:p>
            <a:r>
              <a:rPr lang="en-US" sz="4800" dirty="0">
                <a:solidFill>
                  <a:schemeClr val="accent2">
                    <a:lumMod val="20000"/>
                    <a:lumOff val="80000"/>
                  </a:schemeClr>
                </a:solidFill>
              </a:rPr>
              <a:t>The Payment Problem</a:t>
            </a:r>
          </a:p>
        </p:txBody>
      </p:sp>
      <p:pic>
        <p:nvPicPr>
          <p:cNvPr id="5" name="Picture 4">
            <a:extLst>
              <a:ext uri="{FF2B5EF4-FFF2-40B4-BE49-F238E27FC236}">
                <a16:creationId xmlns:a16="http://schemas.microsoft.com/office/drawing/2014/main" id="{A50434B6-F58B-2F17-FFBB-C428319DDC80}"/>
              </a:ext>
            </a:extLst>
          </p:cNvPr>
          <p:cNvPicPr>
            <a:picLocks noChangeAspect="1"/>
          </p:cNvPicPr>
          <p:nvPr/>
        </p:nvPicPr>
        <p:blipFill>
          <a:blip r:embed="rId3"/>
          <a:stretch>
            <a:fillRect/>
          </a:stretch>
        </p:blipFill>
        <p:spPr>
          <a:xfrm>
            <a:off x="785812" y="1880307"/>
            <a:ext cx="10228800" cy="4006143"/>
          </a:xfrm>
          <a:prstGeom prst="rect">
            <a:avLst/>
          </a:prstGeom>
        </p:spPr>
      </p:pic>
    </p:spTree>
    <p:extLst>
      <p:ext uri="{BB962C8B-B14F-4D97-AF65-F5344CB8AC3E}">
        <p14:creationId xmlns:p14="http://schemas.microsoft.com/office/powerpoint/2010/main" val="26573911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044335" cy="699135"/>
          </a:xfrm>
        </p:spPr>
        <p:txBody>
          <a:bodyPr>
            <a:noAutofit/>
          </a:bodyPr>
          <a:lstStyle/>
          <a:p>
            <a:r>
              <a:rPr lang="en-US" sz="3200" dirty="0">
                <a:solidFill>
                  <a:schemeClr val="accent2">
                    <a:lumMod val="20000"/>
                    <a:lumOff val="80000"/>
                  </a:schemeClr>
                </a:solidFill>
              </a:rPr>
              <a:t>A Broken Banking System for B2B Remittance</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612647" y="1715532"/>
            <a:ext cx="10331577" cy="4593828"/>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5000"/>
              </a:lnSpc>
              <a:spcBef>
                <a:spcPts val="600"/>
              </a:spcBef>
              <a:spcAft>
                <a:spcPts val="600"/>
              </a:spcAft>
            </a:pPr>
            <a:r>
              <a:rPr lang="en-US" sz="2400" b="1" dirty="0">
                <a:solidFill>
                  <a:srgbClr val="FFC000"/>
                </a:solidFill>
                <a:latin typeface="Söhne"/>
              </a:rPr>
              <a:t>Antiquated Systems</a:t>
            </a:r>
            <a:r>
              <a:rPr lang="en-US" sz="2400" b="1" dirty="0">
                <a:solidFill>
                  <a:schemeClr val="bg1"/>
                </a:solidFill>
                <a:latin typeface="Söhne"/>
              </a:rPr>
              <a:t>: Many banks still use outdated systems for B2B payments.</a:t>
            </a:r>
          </a:p>
          <a:p>
            <a:pPr>
              <a:lnSpc>
                <a:spcPct val="125000"/>
              </a:lnSpc>
              <a:spcBef>
                <a:spcPts val="600"/>
              </a:spcBef>
              <a:spcAft>
                <a:spcPts val="600"/>
              </a:spcAft>
            </a:pPr>
            <a:r>
              <a:rPr lang="en-US" sz="2400" b="1" dirty="0">
                <a:solidFill>
                  <a:srgbClr val="FFC000"/>
                </a:solidFill>
                <a:latin typeface="Söhne"/>
              </a:rPr>
              <a:t>Lack of Competition</a:t>
            </a:r>
            <a:r>
              <a:rPr lang="en-US" sz="2400" b="1" dirty="0">
                <a:solidFill>
                  <a:schemeClr val="bg1"/>
                </a:solidFill>
                <a:latin typeface="Söhne"/>
              </a:rPr>
              <a:t>: Little innovation due to few competitors in the market.</a:t>
            </a:r>
          </a:p>
          <a:p>
            <a:pPr>
              <a:lnSpc>
                <a:spcPct val="125000"/>
              </a:lnSpc>
              <a:spcBef>
                <a:spcPts val="600"/>
              </a:spcBef>
              <a:spcAft>
                <a:spcPts val="600"/>
              </a:spcAft>
            </a:pPr>
            <a:r>
              <a:rPr lang="en-US" sz="2400" b="1" dirty="0">
                <a:solidFill>
                  <a:srgbClr val="FFC000"/>
                </a:solidFill>
                <a:latin typeface="Söhne"/>
              </a:rPr>
              <a:t>Global Inconsistencies</a:t>
            </a:r>
            <a:r>
              <a:rPr lang="en-US" sz="2400" b="1" dirty="0">
                <a:solidFill>
                  <a:schemeClr val="bg1"/>
                </a:solidFill>
                <a:latin typeface="Söhne"/>
              </a:rPr>
              <a:t>: Non-standardized banking models worldwide.</a:t>
            </a:r>
          </a:p>
          <a:p>
            <a:pPr>
              <a:lnSpc>
                <a:spcPct val="125000"/>
              </a:lnSpc>
              <a:spcBef>
                <a:spcPts val="600"/>
              </a:spcBef>
              <a:spcAft>
                <a:spcPts val="600"/>
              </a:spcAft>
            </a:pPr>
            <a:r>
              <a:rPr lang="en-US" sz="2400" b="1" dirty="0">
                <a:solidFill>
                  <a:srgbClr val="FFC000"/>
                </a:solidFill>
                <a:latin typeface="Söhne"/>
              </a:rPr>
              <a:t>Poor Collaboration</a:t>
            </a:r>
            <a:r>
              <a:rPr lang="en-US" sz="2400" b="1" dirty="0">
                <a:solidFill>
                  <a:schemeClr val="bg1"/>
                </a:solidFill>
                <a:latin typeface="Söhne"/>
              </a:rPr>
              <a:t>: Fragmented structures impair visibility and inter-bank collaboration.</a:t>
            </a:r>
          </a:p>
          <a:p>
            <a:pPr>
              <a:lnSpc>
                <a:spcPct val="125000"/>
              </a:lnSpc>
              <a:spcBef>
                <a:spcPts val="600"/>
              </a:spcBef>
              <a:spcAft>
                <a:spcPts val="600"/>
              </a:spcAft>
            </a:pPr>
            <a:r>
              <a:rPr lang="en-US" sz="2400" b="1" dirty="0">
                <a:solidFill>
                  <a:srgbClr val="FFC000"/>
                </a:solidFill>
                <a:latin typeface="Söhne"/>
              </a:rPr>
              <a:t>Inadequate Services</a:t>
            </a:r>
            <a:r>
              <a:rPr lang="en-US" sz="2400" b="1" dirty="0">
                <a:solidFill>
                  <a:schemeClr val="bg1"/>
                </a:solidFill>
                <a:latin typeface="Söhne"/>
              </a:rPr>
              <a:t>: Current services don't match B2C e-commerce convenience.</a:t>
            </a:r>
          </a:p>
          <a:p>
            <a:pPr>
              <a:lnSpc>
                <a:spcPct val="125000"/>
              </a:lnSpc>
              <a:spcBef>
                <a:spcPts val="600"/>
              </a:spcBef>
              <a:spcAft>
                <a:spcPts val="600"/>
              </a:spcAft>
            </a:pPr>
            <a:r>
              <a:rPr lang="en-US" sz="2400" b="1" dirty="0">
                <a:solidFill>
                  <a:srgbClr val="FFC000"/>
                </a:solidFill>
                <a:latin typeface="Söhne"/>
              </a:rPr>
              <a:t>Loss of Transparency</a:t>
            </a:r>
            <a:r>
              <a:rPr lang="en-US" sz="2400" b="1" dirty="0">
                <a:solidFill>
                  <a:schemeClr val="bg1"/>
                </a:solidFill>
                <a:latin typeface="Söhne"/>
              </a:rPr>
              <a:t>: B2B networks often lack clarity, leading to lost data and payment challenges.</a:t>
            </a:r>
          </a:p>
          <a:p>
            <a:pPr>
              <a:lnSpc>
                <a:spcPct val="125000"/>
              </a:lnSpc>
              <a:spcBef>
                <a:spcPts val="600"/>
              </a:spcBef>
              <a:spcAft>
                <a:spcPts val="600"/>
              </a:spcAft>
            </a:pPr>
            <a:r>
              <a:rPr lang="en-US" sz="2400" b="1" dirty="0">
                <a:solidFill>
                  <a:srgbClr val="FFC000"/>
                </a:solidFill>
                <a:latin typeface="Söhne"/>
              </a:rPr>
              <a:t>Static Payment Methods</a:t>
            </a:r>
            <a:r>
              <a:rPr lang="en-US" sz="2400" b="1" dirty="0">
                <a:solidFill>
                  <a:schemeClr val="bg1"/>
                </a:solidFill>
                <a:latin typeface="Söhne"/>
              </a:rPr>
              <a:t>: Methods like credit cards, wire transfers, and ACH transactions are not flexible for dynamic B2B needs.</a:t>
            </a:r>
          </a:p>
        </p:txBody>
      </p:sp>
    </p:spTree>
    <p:extLst>
      <p:ext uri="{BB962C8B-B14F-4D97-AF65-F5344CB8AC3E}">
        <p14:creationId xmlns:p14="http://schemas.microsoft.com/office/powerpoint/2010/main" val="22193505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044335" cy="699135"/>
          </a:xfrm>
        </p:spPr>
        <p:txBody>
          <a:bodyPr>
            <a:noAutofit/>
          </a:bodyPr>
          <a:lstStyle/>
          <a:p>
            <a:r>
              <a:rPr lang="en-US" sz="3600" dirty="0">
                <a:solidFill>
                  <a:schemeClr val="accent2">
                    <a:lumMod val="20000"/>
                    <a:lumOff val="80000"/>
                  </a:schemeClr>
                </a:solidFill>
              </a:rPr>
              <a:t>The Rise of Dynamic Payments in FinTech</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9086" y="1715532"/>
            <a:ext cx="10470382" cy="4593828"/>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5000"/>
              </a:lnSpc>
              <a:spcBef>
                <a:spcPts val="600"/>
              </a:spcBef>
              <a:spcAft>
                <a:spcPts val="600"/>
              </a:spcAft>
            </a:pPr>
            <a:r>
              <a:rPr lang="en-US" sz="2400" b="1" dirty="0">
                <a:solidFill>
                  <a:srgbClr val="FFC000"/>
                </a:solidFill>
                <a:latin typeface="Söhne"/>
              </a:rPr>
              <a:t>FinTech Innovations: </a:t>
            </a:r>
            <a:r>
              <a:rPr lang="en-US" sz="2400" b="1" dirty="0">
                <a:solidFill>
                  <a:schemeClr val="bg1"/>
                </a:solidFill>
                <a:latin typeface="Söhne"/>
              </a:rPr>
              <a:t>Creating payment platforms as dynamic as global business.</a:t>
            </a:r>
          </a:p>
          <a:p>
            <a:pPr>
              <a:lnSpc>
                <a:spcPct val="125000"/>
              </a:lnSpc>
              <a:spcBef>
                <a:spcPts val="600"/>
              </a:spcBef>
              <a:spcAft>
                <a:spcPts val="600"/>
              </a:spcAft>
            </a:pPr>
            <a:r>
              <a:rPr lang="en-US" sz="2400" b="1" dirty="0">
                <a:solidFill>
                  <a:srgbClr val="FFC000"/>
                </a:solidFill>
                <a:latin typeface="Söhne"/>
              </a:rPr>
              <a:t>Startup Collaborations: </a:t>
            </a:r>
            <a:r>
              <a:rPr lang="en-US" sz="2400" b="1" dirty="0">
                <a:solidFill>
                  <a:schemeClr val="bg1"/>
                </a:solidFill>
                <a:latin typeface="Söhne"/>
              </a:rPr>
              <a:t>Partnering with enterprises to streamline B2B payment processes.</a:t>
            </a:r>
          </a:p>
          <a:p>
            <a:pPr>
              <a:lnSpc>
                <a:spcPct val="125000"/>
              </a:lnSpc>
              <a:spcBef>
                <a:spcPts val="600"/>
              </a:spcBef>
              <a:spcAft>
                <a:spcPts val="600"/>
              </a:spcAft>
            </a:pPr>
            <a:r>
              <a:rPr lang="en-US" sz="2400" b="1" dirty="0">
                <a:solidFill>
                  <a:srgbClr val="FFC000"/>
                </a:solidFill>
                <a:latin typeface="Söhne"/>
              </a:rPr>
              <a:t>From Static to Dynamic: </a:t>
            </a:r>
            <a:r>
              <a:rPr lang="en-US" sz="2400" b="1" dirty="0">
                <a:solidFill>
                  <a:schemeClr val="bg1"/>
                </a:solidFill>
                <a:latin typeface="Söhne"/>
              </a:rPr>
              <a:t>Addressing the challenge of static payments in a dynamic digital marketplace.</a:t>
            </a:r>
          </a:p>
          <a:p>
            <a:pPr>
              <a:lnSpc>
                <a:spcPct val="125000"/>
              </a:lnSpc>
              <a:spcBef>
                <a:spcPts val="600"/>
              </a:spcBef>
              <a:spcAft>
                <a:spcPts val="600"/>
              </a:spcAft>
            </a:pPr>
            <a:r>
              <a:rPr lang="en-US" sz="2400" b="1" dirty="0">
                <a:solidFill>
                  <a:srgbClr val="FFC000"/>
                </a:solidFill>
                <a:latin typeface="Söhne"/>
              </a:rPr>
              <a:t>Dynamic Payment Characteristics: </a:t>
            </a:r>
            <a:r>
              <a:rPr lang="en-US" sz="2400" b="1" dirty="0">
                <a:solidFill>
                  <a:schemeClr val="bg1"/>
                </a:solidFill>
                <a:latin typeface="Söhne"/>
              </a:rPr>
              <a:t>Faster, safer, and smarter transactions.</a:t>
            </a:r>
          </a:p>
          <a:p>
            <a:pPr>
              <a:lnSpc>
                <a:spcPct val="125000"/>
              </a:lnSpc>
              <a:spcBef>
                <a:spcPts val="600"/>
              </a:spcBef>
              <a:spcAft>
                <a:spcPts val="600"/>
              </a:spcAft>
            </a:pPr>
            <a:r>
              <a:rPr lang="en-US" sz="2400" b="1" dirty="0">
                <a:solidFill>
                  <a:srgbClr val="FFC000"/>
                </a:solidFill>
                <a:latin typeface="Söhne"/>
              </a:rPr>
              <a:t>Real-time Systems: </a:t>
            </a:r>
            <a:r>
              <a:rPr lang="en-US" sz="2400" b="1" dirty="0">
                <a:solidFill>
                  <a:schemeClr val="bg1"/>
                </a:solidFill>
                <a:latin typeface="Söhne"/>
              </a:rPr>
              <a:t>Execution, clearance, and settlement of payments in real-time.</a:t>
            </a:r>
          </a:p>
          <a:p>
            <a:pPr>
              <a:lnSpc>
                <a:spcPct val="125000"/>
              </a:lnSpc>
              <a:spcBef>
                <a:spcPts val="600"/>
              </a:spcBef>
              <a:spcAft>
                <a:spcPts val="600"/>
              </a:spcAft>
            </a:pPr>
            <a:r>
              <a:rPr lang="en-US" sz="2400" b="1" dirty="0">
                <a:solidFill>
                  <a:srgbClr val="FFC000"/>
                </a:solidFill>
                <a:latin typeface="Söhne"/>
              </a:rPr>
              <a:t>Marrying Technologies: </a:t>
            </a:r>
            <a:r>
              <a:rPr lang="en-US" sz="2400" b="1" dirty="0">
                <a:solidFill>
                  <a:schemeClr val="bg1"/>
                </a:solidFill>
                <a:latin typeface="Söhne"/>
              </a:rPr>
              <a:t>Combining secure digital banking, rich electronic data interchange, and modern cloud-based technologies.</a:t>
            </a:r>
          </a:p>
          <a:p>
            <a:pPr>
              <a:lnSpc>
                <a:spcPct val="125000"/>
              </a:lnSpc>
              <a:spcBef>
                <a:spcPts val="600"/>
              </a:spcBef>
              <a:spcAft>
                <a:spcPts val="600"/>
              </a:spcAft>
            </a:pPr>
            <a:r>
              <a:rPr lang="en-US" sz="2400" b="1" dirty="0">
                <a:solidFill>
                  <a:srgbClr val="FFC000"/>
                </a:solidFill>
                <a:latin typeface="Söhne"/>
              </a:rPr>
              <a:t>The B2B Goal: </a:t>
            </a:r>
            <a:r>
              <a:rPr lang="en-US" sz="2400" b="1" dirty="0">
                <a:solidFill>
                  <a:schemeClr val="bg1"/>
                </a:solidFill>
                <a:latin typeface="Söhne"/>
              </a:rPr>
              <a:t>Merging existing services to achieve dynamic, event-driven payments.</a:t>
            </a:r>
          </a:p>
        </p:txBody>
      </p:sp>
    </p:spTree>
    <p:extLst>
      <p:ext uri="{BB962C8B-B14F-4D97-AF65-F5344CB8AC3E}">
        <p14:creationId xmlns:p14="http://schemas.microsoft.com/office/powerpoint/2010/main" val="23635563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044335" cy="699135"/>
          </a:xfrm>
        </p:spPr>
        <p:txBody>
          <a:bodyPr>
            <a:noAutofit/>
          </a:bodyPr>
          <a:lstStyle/>
          <a:p>
            <a:r>
              <a:rPr lang="en-US" sz="3600" dirty="0">
                <a:solidFill>
                  <a:schemeClr val="accent2">
                    <a:lumMod val="20000"/>
                    <a:lumOff val="80000"/>
                  </a:schemeClr>
                </a:solidFill>
              </a:rPr>
              <a:t>The Rise of Dynamic Payments in FinTech</a:t>
            </a:r>
          </a:p>
        </p:txBody>
      </p:sp>
      <p:pic>
        <p:nvPicPr>
          <p:cNvPr id="5" name="Picture 4">
            <a:extLst>
              <a:ext uri="{FF2B5EF4-FFF2-40B4-BE49-F238E27FC236}">
                <a16:creationId xmlns:a16="http://schemas.microsoft.com/office/drawing/2014/main" id="{396BD23D-1693-7974-F759-F05F7D5B4CFC}"/>
              </a:ext>
            </a:extLst>
          </p:cNvPr>
          <p:cNvPicPr>
            <a:picLocks noChangeAspect="1"/>
          </p:cNvPicPr>
          <p:nvPr/>
        </p:nvPicPr>
        <p:blipFill>
          <a:blip r:embed="rId3"/>
          <a:stretch>
            <a:fillRect/>
          </a:stretch>
        </p:blipFill>
        <p:spPr>
          <a:xfrm>
            <a:off x="903613" y="1447303"/>
            <a:ext cx="8215334" cy="4982071"/>
          </a:xfrm>
          <a:prstGeom prst="rect">
            <a:avLst/>
          </a:prstGeom>
        </p:spPr>
      </p:pic>
    </p:spTree>
    <p:extLst>
      <p:ext uri="{BB962C8B-B14F-4D97-AF65-F5344CB8AC3E}">
        <p14:creationId xmlns:p14="http://schemas.microsoft.com/office/powerpoint/2010/main" val="31697217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99135"/>
          </a:xfrm>
        </p:spPr>
        <p:txBody>
          <a:bodyPr>
            <a:noAutofit/>
          </a:bodyPr>
          <a:lstStyle/>
          <a:p>
            <a:r>
              <a:rPr lang="en-US" sz="3200" dirty="0">
                <a:solidFill>
                  <a:schemeClr val="accent2">
                    <a:lumMod val="20000"/>
                    <a:lumOff val="80000"/>
                  </a:schemeClr>
                </a:solidFill>
              </a:rPr>
              <a:t>Dynamic Payments: The Future of B2B Commerce</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9086" y="1715532"/>
            <a:ext cx="10470382" cy="4593828"/>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marR="0" lvl="0" indent="-457200" algn="l" defTabSz="914400" rtl="0" eaLnBrk="0" fontAlgn="base" latinLnBrk="0" hangingPunct="0">
              <a:lnSpc>
                <a:spcPct val="125000"/>
              </a:lnSpc>
              <a:spcBef>
                <a:spcPts val="600"/>
              </a:spcBef>
              <a:spcAft>
                <a:spcPts val="600"/>
              </a:spcAft>
              <a:buClrTx/>
              <a:buSzTx/>
              <a:buFont typeface="+mj-lt"/>
              <a:buAutoNum type="arabicPeriod"/>
              <a:tabLst/>
            </a:pPr>
            <a:r>
              <a:rPr kumimoji="0" lang="en-US" altLang="en-US" sz="2800" b="1" i="0" u="none" strike="noStrike" cap="none" normalizeH="0" baseline="0" dirty="0">
                <a:ln>
                  <a:noFill/>
                </a:ln>
                <a:solidFill>
                  <a:srgbClr val="FFC000"/>
                </a:solidFill>
                <a:effectLst/>
                <a:latin typeface="Söhne"/>
              </a:rPr>
              <a:t>Empowered Transactions</a:t>
            </a:r>
            <a:r>
              <a:rPr kumimoji="0" lang="en-US" altLang="en-US" sz="2400" b="1" i="0" u="none" strike="noStrike" cap="none" normalizeH="0" baseline="0" dirty="0">
                <a:ln>
                  <a:noFill/>
                </a:ln>
                <a:solidFill>
                  <a:schemeClr val="bg1"/>
                </a:solidFill>
                <a:effectLst/>
                <a:latin typeface="Söhne"/>
              </a:rPr>
              <a:t>:</a:t>
            </a:r>
            <a:r>
              <a:rPr kumimoji="0" lang="en-US" altLang="en-US" sz="2400" b="0" i="0" u="none" strike="noStrike" cap="none" normalizeH="0" baseline="0" dirty="0">
                <a:ln>
                  <a:noFill/>
                </a:ln>
                <a:solidFill>
                  <a:schemeClr val="bg1"/>
                </a:solidFill>
                <a:effectLst/>
                <a:latin typeface="Söhne"/>
              </a:rPr>
              <a:t> Software solutions adapt to exceptions after payments, offering a comprehensive view of the entire transaction.</a:t>
            </a:r>
          </a:p>
          <a:p>
            <a:pPr marL="457200" lvl="2" indent="0" eaLnBrk="0" fontAlgn="base" hangingPunct="0">
              <a:lnSpc>
                <a:spcPct val="125000"/>
              </a:lnSpc>
              <a:spcBef>
                <a:spcPts val="600"/>
              </a:spcBef>
              <a:spcAft>
                <a:spcPts val="600"/>
              </a:spcAft>
              <a:buFontTx/>
              <a:buChar char="•"/>
            </a:pPr>
            <a:r>
              <a:rPr kumimoji="0" lang="en-US" altLang="en-US" sz="2000" b="0" i="1" u="none" strike="noStrike" cap="none" normalizeH="0" baseline="0" dirty="0">
                <a:ln>
                  <a:noFill/>
                </a:ln>
                <a:solidFill>
                  <a:schemeClr val="bg1"/>
                </a:solidFill>
                <a:effectLst/>
                <a:latin typeface="Söhne"/>
              </a:rPr>
              <a:t>Features:</a:t>
            </a:r>
            <a:r>
              <a:rPr kumimoji="0" lang="en-US" altLang="en-US" sz="2000" b="0" i="0" u="none" strike="noStrike" cap="none" normalizeH="0" baseline="0" dirty="0">
                <a:ln>
                  <a:noFill/>
                </a:ln>
                <a:solidFill>
                  <a:schemeClr val="bg1"/>
                </a:solidFill>
                <a:effectLst/>
                <a:latin typeface="Söhne"/>
              </a:rPr>
              <a:t> Supply chain financing, dynamic discounting, cash auctioning, and more.</a:t>
            </a:r>
          </a:p>
          <a:p>
            <a:pPr marL="457200" marR="0" lvl="0" indent="-457200" algn="l" defTabSz="914400" rtl="0" eaLnBrk="0" fontAlgn="base" latinLnBrk="0" hangingPunct="0">
              <a:lnSpc>
                <a:spcPct val="125000"/>
              </a:lnSpc>
              <a:spcBef>
                <a:spcPts val="600"/>
              </a:spcBef>
              <a:spcAft>
                <a:spcPts val="600"/>
              </a:spcAft>
              <a:buClrTx/>
              <a:buSzTx/>
              <a:buFont typeface="+mj-lt"/>
              <a:buAutoNum type="arabicPeriod"/>
              <a:tabLst/>
            </a:pPr>
            <a:r>
              <a:rPr kumimoji="0" lang="en-US" altLang="en-US" sz="2800" b="1" i="0" u="none" strike="noStrike" cap="none" normalizeH="0" baseline="0" dirty="0">
                <a:ln>
                  <a:noFill/>
                </a:ln>
                <a:solidFill>
                  <a:srgbClr val="FFC000"/>
                </a:solidFill>
                <a:effectLst/>
                <a:latin typeface="Söhne"/>
              </a:rPr>
              <a:t>Unified Integration</a:t>
            </a:r>
            <a:r>
              <a:rPr kumimoji="0" lang="en-US" altLang="en-US" sz="2400" b="1" i="0" u="none" strike="noStrike" cap="none" normalizeH="0" baseline="0" dirty="0">
                <a:ln>
                  <a:noFill/>
                </a:ln>
                <a:solidFill>
                  <a:schemeClr val="bg1"/>
                </a:solidFill>
                <a:effectLst/>
                <a:latin typeface="Söhne"/>
              </a:rPr>
              <a:t>:</a:t>
            </a:r>
            <a:r>
              <a:rPr kumimoji="0" lang="en-US" altLang="en-US" sz="2400" b="0" i="0" u="none" strike="noStrike" cap="none" normalizeH="0" baseline="0" dirty="0">
                <a:ln>
                  <a:noFill/>
                </a:ln>
                <a:solidFill>
                  <a:schemeClr val="bg1"/>
                </a:solidFill>
                <a:effectLst/>
                <a:latin typeface="Söhne"/>
              </a:rPr>
              <a:t> Event-driven workflow engines link with existing B2B systems.</a:t>
            </a:r>
          </a:p>
          <a:p>
            <a:pPr marL="457200" lvl="2" indent="0" eaLnBrk="0" fontAlgn="base" hangingPunct="0">
              <a:lnSpc>
                <a:spcPct val="125000"/>
              </a:lnSpc>
              <a:spcBef>
                <a:spcPts val="600"/>
              </a:spcBef>
              <a:spcAft>
                <a:spcPts val="600"/>
              </a:spcAft>
              <a:buFontTx/>
              <a:buChar char="•"/>
            </a:pPr>
            <a:r>
              <a:rPr kumimoji="0" lang="en-US" altLang="en-US" sz="2000" b="0" i="1" u="none" strike="noStrike" cap="none" normalizeH="0" baseline="0" dirty="0">
                <a:ln>
                  <a:noFill/>
                </a:ln>
                <a:solidFill>
                  <a:schemeClr val="bg1"/>
                </a:solidFill>
                <a:effectLst/>
                <a:latin typeface="Söhne"/>
              </a:rPr>
              <a:t>Advantage:</a:t>
            </a:r>
            <a:r>
              <a:rPr kumimoji="0" lang="en-US" altLang="en-US" sz="2000" b="0" i="0" u="none" strike="noStrike" cap="none" normalizeH="0" baseline="0" dirty="0">
                <a:ln>
                  <a:noFill/>
                </a:ln>
                <a:solidFill>
                  <a:schemeClr val="bg1"/>
                </a:solidFill>
                <a:effectLst/>
                <a:latin typeface="Söhne"/>
              </a:rPr>
              <a:t> Real-time adaptation to transaction changes, synchronized details.</a:t>
            </a:r>
          </a:p>
          <a:p>
            <a:pPr marL="457200" marR="0" lvl="0" indent="-457200" algn="l" defTabSz="914400" rtl="0" eaLnBrk="0" fontAlgn="base" latinLnBrk="0" hangingPunct="0">
              <a:lnSpc>
                <a:spcPct val="125000"/>
              </a:lnSpc>
              <a:spcBef>
                <a:spcPts val="600"/>
              </a:spcBef>
              <a:spcAft>
                <a:spcPts val="600"/>
              </a:spcAft>
              <a:buClrTx/>
              <a:buSzTx/>
              <a:buFont typeface="+mj-lt"/>
              <a:buAutoNum type="arabicPeriod"/>
              <a:tabLst/>
            </a:pPr>
            <a:r>
              <a:rPr kumimoji="0" lang="en-US" altLang="en-US" sz="2800" b="1" i="0" u="none" strike="noStrike" cap="none" normalizeH="0" baseline="0" dirty="0">
                <a:ln>
                  <a:noFill/>
                </a:ln>
                <a:solidFill>
                  <a:srgbClr val="FFC000"/>
                </a:solidFill>
                <a:effectLst/>
                <a:latin typeface="Söhne"/>
              </a:rPr>
              <a:t>FinTech Innovation</a:t>
            </a:r>
            <a:r>
              <a:rPr kumimoji="0" lang="en-US" altLang="en-US" sz="2400" b="1" i="0" u="none" strike="noStrike" cap="none" normalizeH="0" baseline="0" dirty="0">
                <a:ln>
                  <a:noFill/>
                </a:ln>
                <a:solidFill>
                  <a:schemeClr val="bg1"/>
                </a:solidFill>
                <a:effectLst/>
                <a:latin typeface="Söhne"/>
              </a:rPr>
              <a:t>:</a:t>
            </a:r>
            <a:r>
              <a:rPr kumimoji="0" lang="en-US" altLang="en-US" sz="2400" b="0" i="0" u="none" strike="noStrike" cap="none" normalizeH="0" baseline="0" dirty="0">
                <a:ln>
                  <a:noFill/>
                </a:ln>
                <a:solidFill>
                  <a:schemeClr val="bg1"/>
                </a:solidFill>
                <a:effectLst/>
                <a:latin typeface="Söhne"/>
              </a:rPr>
              <a:t> Payments aren't isolated steps but integrated parts of the commerce journey.</a:t>
            </a:r>
          </a:p>
        </p:txBody>
      </p:sp>
    </p:spTree>
    <p:extLst>
      <p:ext uri="{BB962C8B-B14F-4D97-AF65-F5344CB8AC3E}">
        <p14:creationId xmlns:p14="http://schemas.microsoft.com/office/powerpoint/2010/main" val="11011680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99135"/>
          </a:xfrm>
        </p:spPr>
        <p:txBody>
          <a:bodyPr>
            <a:noAutofit/>
          </a:bodyPr>
          <a:lstStyle/>
          <a:p>
            <a:r>
              <a:rPr lang="en-US" sz="3200" dirty="0">
                <a:solidFill>
                  <a:schemeClr val="accent2">
                    <a:lumMod val="20000"/>
                    <a:lumOff val="80000"/>
                  </a:schemeClr>
                </a:solidFill>
              </a:rPr>
              <a:t>Dynamic Payments: The Future of B2B Commerce</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9086" y="1715532"/>
            <a:ext cx="10397517" cy="4593828"/>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marR="0" lvl="0" indent="-457200" algn="l" defTabSz="914400" rtl="0" eaLnBrk="0" fontAlgn="base" latinLnBrk="0" hangingPunct="0">
              <a:lnSpc>
                <a:spcPct val="125000"/>
              </a:lnSpc>
              <a:spcBef>
                <a:spcPct val="0"/>
              </a:spcBef>
              <a:spcAft>
                <a:spcPct val="0"/>
              </a:spcAft>
              <a:buClrTx/>
              <a:buSzTx/>
              <a:buFont typeface="+mj-lt"/>
              <a:buAutoNum type="arabicPeriod" startAt="4"/>
              <a:tabLst/>
            </a:pPr>
            <a:r>
              <a:rPr kumimoji="0" lang="en-US" altLang="en-US" sz="2800" b="1" i="0" u="none" strike="noStrike" cap="none" normalizeH="0" baseline="0" dirty="0">
                <a:ln>
                  <a:noFill/>
                </a:ln>
                <a:solidFill>
                  <a:srgbClr val="FFC000"/>
                </a:solidFill>
                <a:effectLst/>
                <a:latin typeface="Söhne"/>
              </a:rPr>
              <a:t>Business Benefits</a:t>
            </a:r>
            <a:r>
              <a:rPr kumimoji="0" lang="en-US" altLang="en-US" sz="2800" b="1" i="0" u="none" strike="noStrike" cap="none" normalizeH="0" baseline="0" dirty="0">
                <a:ln>
                  <a:noFill/>
                </a:ln>
                <a:solidFill>
                  <a:schemeClr val="bg1"/>
                </a:solidFill>
                <a:effectLst/>
                <a:latin typeface="Söhne"/>
              </a:rPr>
              <a:t>:</a:t>
            </a:r>
            <a:r>
              <a:rPr kumimoji="0" lang="en-US" altLang="en-US" sz="2800" b="0" i="0" u="none" strike="noStrike" cap="none" normalizeH="0" baseline="0" dirty="0">
                <a:ln>
                  <a:noFill/>
                </a:ln>
                <a:solidFill>
                  <a:schemeClr val="bg1"/>
                </a:solidFill>
                <a:effectLst/>
                <a:latin typeface="Söhne"/>
              </a:rPr>
              <a:t> Early adopters experience improved capital management, liquidity, and cash flow.</a:t>
            </a:r>
          </a:p>
          <a:p>
            <a:pPr marL="228600" lvl="1" indent="0" eaLnBrk="0" fontAlgn="base" hangingPunct="0">
              <a:lnSpc>
                <a:spcPct val="125000"/>
              </a:lnSpc>
              <a:spcBef>
                <a:spcPct val="0"/>
              </a:spcBef>
              <a:spcAft>
                <a:spcPct val="0"/>
              </a:spcAft>
              <a:buFontTx/>
              <a:buChar char="•"/>
            </a:pPr>
            <a:r>
              <a:rPr kumimoji="0" lang="en-US" altLang="en-US" sz="2400" b="0" i="1" u="none" strike="noStrike" cap="none" normalizeH="0" baseline="0" dirty="0">
                <a:ln>
                  <a:noFill/>
                </a:ln>
                <a:solidFill>
                  <a:schemeClr val="bg1"/>
                </a:solidFill>
                <a:effectLst/>
                <a:latin typeface="Söhne"/>
              </a:rPr>
              <a:t>Impact:</a:t>
            </a:r>
            <a:r>
              <a:rPr kumimoji="0" lang="en-US" altLang="en-US" sz="2400" b="0" i="0" u="none" strike="noStrike" cap="none" normalizeH="0" baseline="0" dirty="0">
                <a:ln>
                  <a:noFill/>
                </a:ln>
                <a:solidFill>
                  <a:schemeClr val="bg1"/>
                </a:solidFill>
                <a:effectLst/>
                <a:latin typeface="Söhne"/>
              </a:rPr>
              <a:t> Removal of major barriers in traditional B2B operations.</a:t>
            </a:r>
            <a:endParaRPr kumimoji="0" lang="ar-EG" altLang="en-US" sz="2400" b="0" i="0" u="none" strike="noStrike" cap="none" normalizeH="0" baseline="0" dirty="0">
              <a:ln>
                <a:noFill/>
              </a:ln>
              <a:solidFill>
                <a:schemeClr val="bg1"/>
              </a:solidFill>
              <a:effectLst/>
              <a:latin typeface="Söhne"/>
            </a:endParaRPr>
          </a:p>
          <a:p>
            <a:pPr marL="228600" lvl="1" indent="0" eaLnBrk="0" fontAlgn="base" hangingPunct="0">
              <a:lnSpc>
                <a:spcPct val="125000"/>
              </a:lnSpc>
              <a:spcBef>
                <a:spcPct val="0"/>
              </a:spcBef>
              <a:spcAft>
                <a:spcPct val="0"/>
              </a:spcAft>
              <a:buNone/>
            </a:pPr>
            <a:endParaRPr kumimoji="0" lang="en-US" altLang="en-US" sz="2400" b="0" i="0" u="none" strike="noStrike" cap="none" normalizeH="0" baseline="0" dirty="0">
              <a:ln>
                <a:noFill/>
              </a:ln>
              <a:solidFill>
                <a:schemeClr val="bg1"/>
              </a:solidFill>
              <a:effectLst/>
              <a:latin typeface="Söhne"/>
            </a:endParaRPr>
          </a:p>
          <a:p>
            <a:pPr marL="457200" marR="0" lvl="0" indent="-457200" algn="l" defTabSz="914400" rtl="0" eaLnBrk="0" fontAlgn="base" latinLnBrk="0" hangingPunct="0">
              <a:lnSpc>
                <a:spcPct val="125000"/>
              </a:lnSpc>
              <a:spcBef>
                <a:spcPct val="0"/>
              </a:spcBef>
              <a:spcAft>
                <a:spcPct val="0"/>
              </a:spcAft>
              <a:buClrTx/>
              <a:buSzTx/>
              <a:buFont typeface="+mj-lt"/>
              <a:buAutoNum type="arabicPeriod" startAt="4"/>
              <a:tabLst/>
            </a:pPr>
            <a:r>
              <a:rPr kumimoji="0" lang="en-US" altLang="en-US" sz="2800" b="1" i="0" u="none" strike="noStrike" cap="none" normalizeH="0" baseline="0" dirty="0">
                <a:ln>
                  <a:noFill/>
                </a:ln>
                <a:solidFill>
                  <a:srgbClr val="FFC000"/>
                </a:solidFill>
                <a:effectLst/>
                <a:latin typeface="Söhne"/>
              </a:rPr>
              <a:t>The Bigger Picture</a:t>
            </a:r>
            <a:r>
              <a:rPr kumimoji="0" lang="en-US" altLang="en-US" sz="2800" b="1" i="0" u="none" strike="noStrike" cap="none" normalizeH="0" baseline="0" dirty="0">
                <a:ln>
                  <a:noFill/>
                </a:ln>
                <a:solidFill>
                  <a:schemeClr val="bg1"/>
                </a:solidFill>
                <a:effectLst/>
                <a:latin typeface="Söhne"/>
              </a:rPr>
              <a:t>:</a:t>
            </a:r>
            <a:r>
              <a:rPr kumimoji="0" lang="en-US" altLang="en-US" sz="2800" b="0" i="0" u="none" strike="noStrike" cap="none" normalizeH="0" baseline="0" dirty="0">
                <a:ln>
                  <a:noFill/>
                </a:ln>
                <a:solidFill>
                  <a:schemeClr val="bg1"/>
                </a:solidFill>
                <a:effectLst/>
                <a:latin typeface="Söhne"/>
              </a:rPr>
              <a:t> This innovation is a segment of the broader evolution in e-commerce.</a:t>
            </a:r>
          </a:p>
          <a:p>
            <a:pPr marL="457200" lvl="2" indent="0" eaLnBrk="0" fontAlgn="base" hangingPunct="0">
              <a:lnSpc>
                <a:spcPct val="125000"/>
              </a:lnSpc>
              <a:spcBef>
                <a:spcPct val="0"/>
              </a:spcBef>
              <a:spcAft>
                <a:spcPct val="0"/>
              </a:spcAft>
              <a:buFontTx/>
              <a:buChar char="•"/>
            </a:pPr>
            <a:r>
              <a:rPr kumimoji="0" lang="en-US" altLang="en-US" sz="2400" b="0" i="1" u="none" strike="noStrike" cap="none" normalizeH="0" baseline="0" dirty="0">
                <a:ln>
                  <a:noFill/>
                </a:ln>
                <a:solidFill>
                  <a:schemeClr val="bg1"/>
                </a:solidFill>
                <a:effectLst/>
                <a:latin typeface="Söhne"/>
              </a:rPr>
              <a:t>Future:</a:t>
            </a:r>
            <a:r>
              <a:rPr kumimoji="0" lang="en-US" altLang="en-US" sz="2400" b="0" i="0" u="none" strike="noStrike" cap="none" normalizeH="0" baseline="0" dirty="0">
                <a:ln>
                  <a:noFill/>
                </a:ln>
                <a:solidFill>
                  <a:schemeClr val="bg1"/>
                </a:solidFill>
                <a:effectLst/>
                <a:latin typeface="Söhne"/>
              </a:rPr>
              <a:t> Continuous redefinition of commerce by modern FinTech pioneers.</a:t>
            </a:r>
          </a:p>
        </p:txBody>
      </p:sp>
    </p:spTree>
    <p:extLst>
      <p:ext uri="{BB962C8B-B14F-4D97-AF65-F5344CB8AC3E}">
        <p14:creationId xmlns:p14="http://schemas.microsoft.com/office/powerpoint/2010/main" val="15714672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99135"/>
          </a:xfrm>
        </p:spPr>
        <p:txBody>
          <a:bodyPr>
            <a:noAutofit/>
          </a:bodyPr>
          <a:lstStyle/>
          <a:p>
            <a:r>
              <a:rPr lang="en-US" sz="3200" dirty="0">
                <a:solidFill>
                  <a:schemeClr val="accent2">
                    <a:lumMod val="20000"/>
                    <a:lumOff val="80000"/>
                  </a:schemeClr>
                </a:solidFill>
              </a:rPr>
              <a:t>The Three Pillars of a Financial Transaction</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9086" y="1715532"/>
            <a:ext cx="10397517" cy="4593828"/>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marR="0" lvl="0" indent="-514350" algn="l" defTabSz="914400" rtl="0" eaLnBrk="0" fontAlgn="base" latinLnBrk="0" hangingPunct="0">
              <a:lnSpc>
                <a:spcPct val="125000"/>
              </a:lnSpc>
              <a:spcBef>
                <a:spcPts val="600"/>
              </a:spcBef>
              <a:spcAft>
                <a:spcPts val="600"/>
              </a:spcAft>
              <a:buClrTx/>
              <a:buSzTx/>
              <a:buFont typeface="+mj-lt"/>
              <a:buAutoNum type="arabicPeriod"/>
              <a:tabLst/>
            </a:pPr>
            <a:r>
              <a:rPr kumimoji="0" lang="en-US" altLang="en-US" sz="3000" b="1" i="0" u="none" strike="noStrike" cap="none" normalizeH="0" baseline="0" dirty="0">
                <a:ln>
                  <a:noFill/>
                </a:ln>
                <a:solidFill>
                  <a:srgbClr val="FFC000"/>
                </a:solidFill>
                <a:effectLst/>
                <a:latin typeface="Söhne"/>
              </a:rPr>
              <a:t>Customer</a:t>
            </a:r>
            <a:r>
              <a:rPr kumimoji="0" lang="en-US" altLang="en-US" sz="2800" b="0" i="0" u="none" strike="noStrike" cap="none" normalizeH="0" baseline="0" dirty="0">
                <a:ln>
                  <a:noFill/>
                </a:ln>
                <a:solidFill>
                  <a:schemeClr val="bg1"/>
                </a:solidFill>
                <a:effectLst/>
                <a:latin typeface="Söhne"/>
              </a:rPr>
              <a:t>: </a:t>
            </a:r>
            <a:r>
              <a:rPr kumimoji="0" lang="en-US" altLang="en-US" sz="2600" b="0" i="0" u="none" strike="noStrike" cap="none" normalizeH="0" baseline="0" dirty="0">
                <a:ln>
                  <a:noFill/>
                </a:ln>
                <a:solidFill>
                  <a:schemeClr val="bg1"/>
                </a:solidFill>
                <a:effectLst/>
                <a:latin typeface="Söhne"/>
              </a:rPr>
              <a:t>Essence: Consumers decide where and when to swipe. Power is in their hands. If they don't swipe, the whole system stops.</a:t>
            </a:r>
          </a:p>
          <a:p>
            <a:pPr marL="514350" marR="0" lvl="0" indent="-514350" algn="l" defTabSz="914400" rtl="0" eaLnBrk="0" fontAlgn="base" latinLnBrk="0" hangingPunct="0">
              <a:lnSpc>
                <a:spcPct val="125000"/>
              </a:lnSpc>
              <a:spcBef>
                <a:spcPts val="600"/>
              </a:spcBef>
              <a:spcAft>
                <a:spcPts val="600"/>
              </a:spcAft>
              <a:buClrTx/>
              <a:buSzTx/>
              <a:buFont typeface="+mj-lt"/>
              <a:buAutoNum type="arabicPeriod"/>
              <a:tabLst/>
            </a:pPr>
            <a:r>
              <a:rPr kumimoji="0" lang="en-US" altLang="en-US" sz="3000" b="1" i="0" u="none" strike="noStrike" cap="none" normalizeH="0" baseline="0" dirty="0">
                <a:ln>
                  <a:noFill/>
                </a:ln>
                <a:solidFill>
                  <a:srgbClr val="FFC000"/>
                </a:solidFill>
                <a:effectLst/>
                <a:latin typeface="Söhne"/>
              </a:rPr>
              <a:t>Bank</a:t>
            </a:r>
            <a:r>
              <a:rPr kumimoji="0" lang="en-US" altLang="en-US" sz="2800" b="0" i="0" u="none" strike="noStrike" cap="none" normalizeH="0" baseline="0" dirty="0">
                <a:ln>
                  <a:noFill/>
                </a:ln>
                <a:solidFill>
                  <a:schemeClr val="bg1"/>
                </a:solidFill>
                <a:effectLst/>
                <a:latin typeface="Söhne"/>
              </a:rPr>
              <a:t>: </a:t>
            </a:r>
            <a:r>
              <a:rPr kumimoji="0" lang="en-US" altLang="en-US" sz="2600" b="0" i="0" u="none" strike="noStrike" cap="none" normalizeH="0" baseline="0" dirty="0">
                <a:ln>
                  <a:noFill/>
                </a:ln>
                <a:solidFill>
                  <a:schemeClr val="bg1"/>
                </a:solidFill>
                <a:effectLst/>
                <a:latin typeface="Söhne"/>
              </a:rPr>
              <a:t>Situation: Perceived as charging with no value-add. Vulnerable to disruptors using blockchain, offering lower fees, and having less overhead. Survival Strategy: Differentiate with valuable services to both merchants and consumers on top of the existing ones.</a:t>
            </a:r>
          </a:p>
          <a:p>
            <a:pPr marL="514350" marR="0" lvl="0" indent="-514350" algn="l" defTabSz="914400" rtl="0" eaLnBrk="0" fontAlgn="base" latinLnBrk="0" hangingPunct="0">
              <a:lnSpc>
                <a:spcPct val="125000"/>
              </a:lnSpc>
              <a:spcBef>
                <a:spcPts val="600"/>
              </a:spcBef>
              <a:spcAft>
                <a:spcPts val="600"/>
              </a:spcAft>
              <a:buClrTx/>
              <a:buSzTx/>
              <a:buFont typeface="+mj-lt"/>
              <a:buAutoNum type="arabicPeriod" startAt="3"/>
              <a:tabLst/>
            </a:pPr>
            <a:r>
              <a:rPr kumimoji="0" lang="en-US" altLang="en-US" sz="3000" b="1" i="0" u="none" strike="noStrike" cap="none" normalizeH="0" baseline="0" dirty="0">
                <a:ln>
                  <a:noFill/>
                </a:ln>
                <a:solidFill>
                  <a:srgbClr val="FFC000"/>
                </a:solidFill>
                <a:effectLst/>
                <a:latin typeface="Söhne"/>
              </a:rPr>
              <a:t>Merchants</a:t>
            </a:r>
            <a:r>
              <a:rPr kumimoji="0" lang="en-US" altLang="en-US" sz="2800" b="0" i="0" u="none" strike="noStrike" cap="none" normalizeH="0" baseline="0" dirty="0">
                <a:ln>
                  <a:noFill/>
                </a:ln>
                <a:solidFill>
                  <a:schemeClr val="bg1"/>
                </a:solidFill>
                <a:effectLst/>
                <a:latin typeface="Söhne"/>
              </a:rPr>
              <a:t>: </a:t>
            </a:r>
            <a:r>
              <a:rPr kumimoji="0" lang="en-US" altLang="en-US" sz="2600" b="0" i="0" u="none" strike="noStrike" cap="none" normalizeH="0" baseline="0" dirty="0">
                <a:ln>
                  <a:noFill/>
                </a:ln>
                <a:solidFill>
                  <a:schemeClr val="bg1"/>
                </a:solidFill>
                <a:effectLst/>
                <a:latin typeface="Söhne"/>
              </a:rPr>
              <a:t>Needs: More profit, new customers, lower measurable costs. Ultimate Goal: Make customers happy, turn them into advocates, and establish an emotional ties. Customer experience is paramount.</a:t>
            </a:r>
            <a:endParaRPr kumimoji="0" lang="en-US" altLang="en-US" sz="2400" b="0" i="0" u="none" strike="noStrike" cap="none" normalizeH="0" baseline="0" dirty="0">
              <a:ln>
                <a:noFill/>
              </a:ln>
              <a:solidFill>
                <a:schemeClr val="bg1"/>
              </a:solidFill>
              <a:effectLst/>
              <a:latin typeface="Söhne"/>
            </a:endParaRPr>
          </a:p>
        </p:txBody>
      </p:sp>
    </p:spTree>
    <p:extLst>
      <p:ext uri="{BB962C8B-B14F-4D97-AF65-F5344CB8AC3E}">
        <p14:creationId xmlns:p14="http://schemas.microsoft.com/office/powerpoint/2010/main" val="2468353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99135"/>
          </a:xfrm>
        </p:spPr>
        <p:txBody>
          <a:bodyPr>
            <a:noAutofit/>
          </a:bodyPr>
          <a:lstStyle/>
          <a:p>
            <a:r>
              <a:rPr lang="en-US" dirty="0">
                <a:solidFill>
                  <a:schemeClr val="accent2">
                    <a:lumMod val="20000"/>
                    <a:lumOff val="80000"/>
                  </a:schemeClr>
                </a:solidFill>
              </a:rPr>
              <a:t>Building Blocks of the New Bank</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9086" y="1715532"/>
            <a:ext cx="10397517" cy="4593828"/>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marR="0" lvl="0" indent="-514350" algn="l" defTabSz="914400" rtl="0" eaLnBrk="0" fontAlgn="base" latinLnBrk="0" hangingPunct="0">
              <a:lnSpc>
                <a:spcPct val="125000"/>
              </a:lnSpc>
              <a:spcBef>
                <a:spcPts val="600"/>
              </a:spcBef>
              <a:spcAft>
                <a:spcPts val="600"/>
              </a:spcAft>
              <a:buClrTx/>
              <a:buSzTx/>
              <a:buFont typeface="+mj-lt"/>
              <a:buAutoNum type="arabicPeriod"/>
              <a:tabLst/>
            </a:pPr>
            <a:r>
              <a:rPr kumimoji="0" lang="en-US" altLang="en-US" sz="3000" b="1" i="0" u="none" strike="noStrike" cap="none" normalizeH="0" baseline="0" dirty="0">
                <a:ln>
                  <a:noFill/>
                </a:ln>
                <a:solidFill>
                  <a:srgbClr val="FFC000"/>
                </a:solidFill>
                <a:effectLst/>
                <a:latin typeface="Söhne"/>
              </a:rPr>
              <a:t>POS as the Preferred Touch-point</a:t>
            </a:r>
            <a:r>
              <a:rPr kumimoji="0" lang="en-US" altLang="en-US" sz="2800" b="0" i="0" u="none" strike="noStrike" cap="none" normalizeH="0" baseline="0" dirty="0">
                <a:ln>
                  <a:noFill/>
                </a:ln>
                <a:solidFill>
                  <a:schemeClr val="bg1"/>
                </a:solidFill>
                <a:effectLst/>
                <a:latin typeface="Söhne"/>
              </a:rPr>
              <a:t>: </a:t>
            </a:r>
            <a:r>
              <a:rPr kumimoji="0" lang="en-US" altLang="en-US" sz="2600" b="0" i="0" u="none" strike="noStrike" cap="none" normalizeH="0" baseline="0" dirty="0">
                <a:ln>
                  <a:noFill/>
                </a:ln>
                <a:solidFill>
                  <a:schemeClr val="bg1"/>
                </a:solidFill>
                <a:effectLst/>
                <a:latin typeface="Söhne"/>
              </a:rPr>
              <a:t>Banks own key consumer-business touch-point. Hold emerging smart POS devices (e.g., </a:t>
            </a:r>
            <a:r>
              <a:rPr kumimoji="0" lang="en-US" altLang="en-US" sz="2600" b="0" i="0" u="none" strike="noStrike" cap="none" normalizeH="0" baseline="0" dirty="0" err="1">
                <a:ln>
                  <a:noFill/>
                </a:ln>
                <a:solidFill>
                  <a:schemeClr val="bg1"/>
                </a:solidFill>
                <a:effectLst/>
                <a:latin typeface="Söhne"/>
              </a:rPr>
              <a:t>Poynt</a:t>
            </a:r>
            <a:r>
              <a:rPr kumimoji="0" lang="en-US" altLang="en-US" sz="2600" b="0" i="0" u="none" strike="noStrike" cap="none" normalizeH="0" baseline="0" dirty="0">
                <a:ln>
                  <a:noFill/>
                </a:ln>
                <a:solidFill>
                  <a:schemeClr val="bg1"/>
                </a:solidFill>
                <a:effectLst/>
                <a:latin typeface="Söhne"/>
              </a:rPr>
              <a:t>) for modern customer interaction.</a:t>
            </a:r>
          </a:p>
          <a:p>
            <a:pPr marL="514350" marR="0" lvl="0" indent="-514350" algn="l" defTabSz="914400" rtl="0" eaLnBrk="0" fontAlgn="base" latinLnBrk="0" hangingPunct="0">
              <a:lnSpc>
                <a:spcPct val="125000"/>
              </a:lnSpc>
              <a:spcBef>
                <a:spcPts val="600"/>
              </a:spcBef>
              <a:spcAft>
                <a:spcPts val="600"/>
              </a:spcAft>
              <a:buClrTx/>
              <a:buSzTx/>
              <a:buFont typeface="+mj-lt"/>
              <a:buAutoNum type="arabicPeriod"/>
              <a:tabLst/>
            </a:pPr>
            <a:r>
              <a:rPr kumimoji="0" lang="en-US" altLang="en-US" sz="3000" b="1" i="0" u="none" strike="noStrike" cap="none" normalizeH="0" baseline="0" dirty="0">
                <a:ln>
                  <a:noFill/>
                </a:ln>
                <a:solidFill>
                  <a:srgbClr val="FFC000"/>
                </a:solidFill>
                <a:effectLst/>
                <a:latin typeface="Söhne"/>
              </a:rPr>
              <a:t>Data</a:t>
            </a:r>
            <a:r>
              <a:rPr kumimoji="0" lang="en-US" altLang="en-US" sz="2800" b="0" i="0" u="none" strike="noStrike" cap="none" normalizeH="0" baseline="0" dirty="0">
                <a:ln>
                  <a:noFill/>
                </a:ln>
                <a:solidFill>
                  <a:schemeClr val="bg1"/>
                </a:solidFill>
                <a:effectLst/>
                <a:latin typeface="Söhne"/>
              </a:rPr>
              <a:t>: </a:t>
            </a:r>
            <a:r>
              <a:rPr kumimoji="0" lang="en-US" altLang="en-US" sz="2600" b="0" i="0" u="none" strike="noStrike" cap="none" normalizeH="0" baseline="0" dirty="0">
                <a:ln>
                  <a:noFill/>
                </a:ln>
                <a:solidFill>
                  <a:schemeClr val="bg1"/>
                </a:solidFill>
                <a:effectLst/>
                <a:latin typeface="Söhne"/>
              </a:rPr>
              <a:t>Banks have unique insight into customer context in physical settings.</a:t>
            </a:r>
          </a:p>
          <a:p>
            <a:pPr marL="514350" marR="0" lvl="0" indent="-514350" algn="l" defTabSz="914400" rtl="0" eaLnBrk="0" fontAlgn="base" latinLnBrk="0" hangingPunct="0">
              <a:lnSpc>
                <a:spcPct val="125000"/>
              </a:lnSpc>
              <a:spcBef>
                <a:spcPts val="600"/>
              </a:spcBef>
              <a:spcAft>
                <a:spcPts val="600"/>
              </a:spcAft>
              <a:buClrTx/>
              <a:buSzTx/>
              <a:buFont typeface="+mj-lt"/>
              <a:buAutoNum type="arabicPeriod"/>
              <a:tabLst/>
            </a:pPr>
            <a:r>
              <a:rPr kumimoji="0" lang="en-US" altLang="en-US" sz="2600" b="1" i="0" u="none" strike="noStrike" cap="none" normalizeH="0" baseline="0" dirty="0">
                <a:ln>
                  <a:noFill/>
                </a:ln>
                <a:solidFill>
                  <a:srgbClr val="FFC000"/>
                </a:solidFill>
                <a:effectLst/>
                <a:latin typeface="Söhne"/>
              </a:rPr>
              <a:t>B2B2C Automated Personalization SaaS for Merchants and Consumers</a:t>
            </a:r>
            <a:r>
              <a:rPr kumimoji="0" lang="en-US" altLang="en-US" sz="2600" b="0" i="0" u="none" strike="noStrike" cap="none" normalizeH="0" baseline="0" dirty="0">
                <a:ln>
                  <a:noFill/>
                </a:ln>
                <a:solidFill>
                  <a:schemeClr val="bg1"/>
                </a:solidFill>
                <a:effectLst/>
                <a:latin typeface="Söhne"/>
              </a:rPr>
              <a:t>: Essential for transforming obsolete systems into indispensable ones. It's about loyalty to consumers to gain merchant attention.</a:t>
            </a:r>
          </a:p>
          <a:p>
            <a:pPr marL="0" marR="0" lvl="0" indent="0" algn="l" defTabSz="914400" rtl="0" eaLnBrk="0" fontAlgn="base" latinLnBrk="0" hangingPunct="0">
              <a:lnSpc>
                <a:spcPct val="125000"/>
              </a:lnSpc>
              <a:spcBef>
                <a:spcPts val="600"/>
              </a:spcBef>
              <a:spcAft>
                <a:spcPts val="600"/>
              </a:spcAft>
              <a:buClrTx/>
              <a:buSzTx/>
              <a:buNone/>
              <a:tabLst/>
            </a:pPr>
            <a:r>
              <a:rPr kumimoji="0" lang="en-US" altLang="en-US" sz="2600" b="0" i="0" u="none" strike="noStrike" cap="none" normalizeH="0" baseline="0" dirty="0">
                <a:ln>
                  <a:noFill/>
                </a:ln>
                <a:solidFill>
                  <a:schemeClr val="bg1"/>
                </a:solidFill>
                <a:effectLst/>
                <a:latin typeface="Söhne"/>
              </a:rPr>
              <a:t>The era demands banks to evolve rapidly, or tech giants will seize the opportunity.</a:t>
            </a:r>
          </a:p>
        </p:txBody>
      </p:sp>
    </p:spTree>
    <p:extLst>
      <p:ext uri="{BB962C8B-B14F-4D97-AF65-F5344CB8AC3E}">
        <p14:creationId xmlns:p14="http://schemas.microsoft.com/office/powerpoint/2010/main" val="95173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99135"/>
          </a:xfrm>
        </p:spPr>
        <p:txBody>
          <a:bodyPr>
            <a:noAutofit/>
          </a:bodyPr>
          <a:lstStyle/>
          <a:p>
            <a:r>
              <a:rPr lang="en-US" sz="3600" dirty="0">
                <a:solidFill>
                  <a:schemeClr val="accent2">
                    <a:lumMod val="20000"/>
                    <a:lumOff val="80000"/>
                  </a:schemeClr>
                </a:solidFill>
              </a:rPr>
              <a:t>Predictive Algorithms in Online Banking</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758858" y="1715532"/>
            <a:ext cx="10760697" cy="4593828"/>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0" fontAlgn="base" latinLnBrk="0" hangingPunct="0">
              <a:lnSpc>
                <a:spcPct val="114000"/>
              </a:lnSpc>
              <a:spcBef>
                <a:spcPts val="0"/>
              </a:spcBef>
              <a:spcAft>
                <a:spcPts val="600"/>
              </a:spcAft>
              <a:buClrTx/>
              <a:buSzTx/>
              <a:buNone/>
              <a:tabLst/>
            </a:pPr>
            <a:r>
              <a:rPr kumimoji="0" lang="en-US" altLang="en-US" sz="2100" b="1" i="0" u="none" strike="noStrike" cap="none" normalizeH="0" baseline="0" dirty="0">
                <a:ln>
                  <a:noFill/>
                </a:ln>
                <a:solidFill>
                  <a:srgbClr val="FFC000"/>
                </a:solidFill>
                <a:effectLst/>
                <a:latin typeface="Söhne"/>
              </a:rPr>
              <a:t>Post-financial Crisis</a:t>
            </a:r>
            <a:r>
              <a:rPr kumimoji="0" lang="en-US" altLang="en-US" sz="2100" b="0" i="0" u="none" strike="noStrike" cap="none" normalizeH="0" baseline="0" dirty="0">
                <a:ln>
                  <a:noFill/>
                </a:ln>
                <a:solidFill>
                  <a:schemeClr val="bg1"/>
                </a:solidFill>
                <a:effectLst/>
                <a:latin typeface="Söhne"/>
              </a:rPr>
              <a:t>: Rise in non-performing loans due to weak financial literacy.</a:t>
            </a:r>
          </a:p>
          <a:p>
            <a:pPr marL="0" marR="0" lvl="0" indent="0" algn="l" defTabSz="914400" rtl="0" eaLnBrk="0" fontAlgn="base" latinLnBrk="0" hangingPunct="0">
              <a:lnSpc>
                <a:spcPct val="114000"/>
              </a:lnSpc>
              <a:spcBef>
                <a:spcPts val="0"/>
              </a:spcBef>
              <a:spcAft>
                <a:spcPts val="600"/>
              </a:spcAft>
              <a:buClrTx/>
              <a:buSzTx/>
              <a:buNone/>
              <a:tabLst/>
            </a:pPr>
            <a:r>
              <a:rPr kumimoji="0" lang="en-US" altLang="en-US" sz="2100" b="1" i="0" u="none" strike="noStrike" cap="none" normalizeH="0" baseline="0" dirty="0">
                <a:ln>
                  <a:noFill/>
                </a:ln>
                <a:solidFill>
                  <a:srgbClr val="FFC000"/>
                </a:solidFill>
                <a:effectLst/>
                <a:latin typeface="Söhne"/>
              </a:rPr>
              <a:t>Solution Proposition</a:t>
            </a:r>
            <a:r>
              <a:rPr kumimoji="0" lang="en-US" altLang="en-US" sz="2100" b="0" i="0" u="none" strike="noStrike" cap="none" normalizeH="0" baseline="0" dirty="0">
                <a:ln>
                  <a:noFill/>
                </a:ln>
                <a:solidFill>
                  <a:schemeClr val="bg1"/>
                </a:solidFill>
                <a:effectLst/>
                <a:latin typeface="Söhne"/>
              </a:rPr>
              <a:t>: Convert historical transaction data into cash flow forecasts. Assist customers in understanding future cash scenarios (life events or financial goals). Use data for actionable insights and contextual product offerings.</a:t>
            </a:r>
          </a:p>
          <a:p>
            <a:pPr marL="0" marR="0" lvl="0" indent="0" algn="l" defTabSz="914400" rtl="0" eaLnBrk="0" fontAlgn="base" latinLnBrk="0" hangingPunct="0">
              <a:lnSpc>
                <a:spcPct val="114000"/>
              </a:lnSpc>
              <a:spcBef>
                <a:spcPts val="0"/>
              </a:spcBef>
              <a:spcAft>
                <a:spcPts val="600"/>
              </a:spcAft>
              <a:buClrTx/>
              <a:buSzTx/>
              <a:buNone/>
              <a:tabLst/>
            </a:pPr>
            <a:r>
              <a:rPr kumimoji="0" lang="en-US" altLang="en-US" sz="2100" b="1" i="0" u="none" strike="noStrike" cap="none" normalizeH="0" baseline="0" dirty="0">
                <a:ln>
                  <a:noFill/>
                </a:ln>
                <a:solidFill>
                  <a:srgbClr val="FFC000"/>
                </a:solidFill>
                <a:effectLst/>
                <a:latin typeface="Söhne"/>
              </a:rPr>
              <a:t>Innovation Imperative (2015): </a:t>
            </a:r>
            <a:r>
              <a:rPr kumimoji="0" lang="en-US" altLang="en-US" sz="2100" b="0" i="0" u="none" strike="noStrike" cap="none" normalizeH="0" baseline="0" dirty="0">
                <a:ln>
                  <a:noFill/>
                </a:ln>
                <a:solidFill>
                  <a:schemeClr val="bg1"/>
                </a:solidFill>
                <a:effectLst/>
                <a:latin typeface="Söhne"/>
              </a:rPr>
              <a:t>Companies need chief innovation officers. Innovation is a crucial driver for success. </a:t>
            </a:r>
          </a:p>
          <a:p>
            <a:pPr marL="0" marR="0" lvl="0" indent="0" algn="l" defTabSz="914400" rtl="0" eaLnBrk="0" fontAlgn="base" latinLnBrk="0" hangingPunct="0">
              <a:lnSpc>
                <a:spcPct val="114000"/>
              </a:lnSpc>
              <a:spcBef>
                <a:spcPts val="0"/>
              </a:spcBef>
              <a:spcAft>
                <a:spcPts val="600"/>
              </a:spcAft>
              <a:buClrTx/>
              <a:buSzTx/>
              <a:buNone/>
              <a:tabLst/>
            </a:pPr>
            <a:r>
              <a:rPr kumimoji="0" lang="en-US" altLang="en-US" sz="2100" b="1" i="0" u="none" strike="noStrike" cap="none" normalizeH="0" baseline="0" dirty="0">
                <a:ln>
                  <a:noFill/>
                </a:ln>
                <a:solidFill>
                  <a:srgbClr val="FFC000"/>
                </a:solidFill>
                <a:effectLst/>
                <a:latin typeface="Söhne"/>
              </a:rPr>
              <a:t>Banking Sector</a:t>
            </a:r>
            <a:r>
              <a:rPr kumimoji="0" lang="en-US" altLang="en-US" sz="2100" b="0" i="0" u="none" strike="noStrike" cap="none" normalizeH="0" baseline="0" dirty="0">
                <a:ln>
                  <a:noFill/>
                </a:ln>
                <a:solidFill>
                  <a:schemeClr val="bg1"/>
                </a:solidFill>
                <a:effectLst/>
                <a:latin typeface="Söhne"/>
              </a:rPr>
              <a:t>: Traditional model is challenged by FinTech’s. Transition from product-driven to innovation-driven approach. Need to shift from free consultancy to a paid model due to economic conditions.</a:t>
            </a:r>
          </a:p>
          <a:p>
            <a:pPr marL="0" marR="0" lvl="0" indent="0" algn="l" defTabSz="914400" rtl="0" eaLnBrk="0" fontAlgn="base" latinLnBrk="0" hangingPunct="0">
              <a:lnSpc>
                <a:spcPct val="114000"/>
              </a:lnSpc>
              <a:spcBef>
                <a:spcPts val="0"/>
              </a:spcBef>
              <a:spcAft>
                <a:spcPts val="600"/>
              </a:spcAft>
              <a:buClrTx/>
              <a:buSzTx/>
              <a:buNone/>
              <a:tabLst/>
            </a:pPr>
            <a:r>
              <a:rPr kumimoji="0" lang="en-US" altLang="en-US" sz="2100" b="1" i="0" u="none" strike="noStrike" cap="none" normalizeH="0" baseline="0" dirty="0">
                <a:ln>
                  <a:noFill/>
                </a:ln>
                <a:solidFill>
                  <a:srgbClr val="FFC000"/>
                </a:solidFill>
                <a:latin typeface="Söhne"/>
              </a:rPr>
              <a:t>Customer Transformation</a:t>
            </a:r>
            <a:r>
              <a:rPr kumimoji="0" lang="en-US" altLang="en-US" sz="2100" b="0" i="0" u="none" strike="noStrike" cap="none" normalizeH="0" baseline="0" dirty="0">
                <a:ln>
                  <a:noFill/>
                </a:ln>
                <a:solidFill>
                  <a:schemeClr val="bg1"/>
                </a:solidFill>
                <a:effectLst/>
                <a:latin typeface="Söhne"/>
              </a:rPr>
              <a:t>: Previously: Heavy reliance on bank advisors due to financial illiteracy.</a:t>
            </a:r>
          </a:p>
          <a:p>
            <a:pPr marL="0" marR="0" lvl="0" indent="0" algn="l" defTabSz="914400" rtl="0" eaLnBrk="0" fontAlgn="base" latinLnBrk="0" hangingPunct="0">
              <a:lnSpc>
                <a:spcPct val="114000"/>
              </a:lnSpc>
              <a:spcBef>
                <a:spcPts val="0"/>
              </a:spcBef>
              <a:spcAft>
                <a:spcPts val="600"/>
              </a:spcAft>
              <a:buClrTx/>
              <a:buSzTx/>
              <a:buNone/>
              <a:tabLst/>
            </a:pPr>
            <a:r>
              <a:rPr kumimoji="0" lang="en-US" altLang="en-US" sz="2100" b="0" i="0" u="none" strike="noStrike" cap="none" normalizeH="0" baseline="0" dirty="0">
                <a:ln>
                  <a:noFill/>
                </a:ln>
                <a:solidFill>
                  <a:schemeClr val="bg1"/>
                </a:solidFill>
                <a:effectLst/>
                <a:latin typeface="Söhne"/>
              </a:rPr>
              <a:t>Now: Empowered with online resources but still face challenges, leading to increased NPLs.</a:t>
            </a:r>
          </a:p>
        </p:txBody>
      </p:sp>
    </p:spTree>
    <p:extLst>
      <p:ext uri="{BB962C8B-B14F-4D97-AF65-F5344CB8AC3E}">
        <p14:creationId xmlns:p14="http://schemas.microsoft.com/office/powerpoint/2010/main" val="36316500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921925" cy="699135"/>
          </a:xfrm>
        </p:spPr>
        <p:txBody>
          <a:bodyPr>
            <a:noAutofit/>
          </a:bodyPr>
          <a:lstStyle/>
          <a:p>
            <a:r>
              <a:rPr lang="en-US" sz="3600" dirty="0">
                <a:solidFill>
                  <a:schemeClr val="accent2">
                    <a:lumMod val="20000"/>
                    <a:lumOff val="80000"/>
                  </a:schemeClr>
                </a:solidFill>
              </a:rPr>
              <a:t>Example: Simple Algorithm - Loan Default Prediction</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758858" y="1715531"/>
            <a:ext cx="10760697" cy="4942587"/>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0" fontAlgn="base" latinLnBrk="0" hangingPunct="0">
              <a:lnSpc>
                <a:spcPct val="125000"/>
              </a:lnSpc>
              <a:spcBef>
                <a:spcPts val="0"/>
              </a:spcBef>
              <a:buClrTx/>
              <a:buSzTx/>
              <a:buNone/>
              <a:tabLst/>
            </a:pPr>
            <a:r>
              <a:rPr kumimoji="0" lang="en-US" altLang="en-US" b="0" i="0" u="none" strike="noStrike" cap="none" normalizeH="0" baseline="0" dirty="0">
                <a:ln>
                  <a:noFill/>
                </a:ln>
                <a:solidFill>
                  <a:schemeClr val="bg1"/>
                </a:solidFill>
                <a:effectLst/>
                <a:latin typeface="Söhne"/>
              </a:rPr>
              <a:t>1. Input:</a:t>
            </a:r>
          </a:p>
          <a:p>
            <a:pPr marL="228600" lvl="1" indent="0" eaLnBrk="0" fontAlgn="base" hangingPunct="0">
              <a:lnSpc>
                <a:spcPct val="125000"/>
              </a:lnSpc>
              <a:spcBef>
                <a:spcPts val="0"/>
              </a:spcBef>
              <a:buNone/>
            </a:pPr>
            <a:r>
              <a:rPr kumimoji="0" lang="en-US" altLang="en-US" sz="2000" b="0" i="0" u="none" strike="noStrike" cap="none" normalizeH="0" baseline="0" dirty="0">
                <a:ln>
                  <a:noFill/>
                </a:ln>
                <a:solidFill>
                  <a:schemeClr val="bg1"/>
                </a:solidFill>
                <a:effectLst/>
                <a:latin typeface="Söhne"/>
              </a:rPr>
              <a:t>Customer's monthly income (income)</a:t>
            </a:r>
          </a:p>
          <a:p>
            <a:pPr marL="228600" lvl="1" indent="0" eaLnBrk="0" fontAlgn="base" hangingPunct="0">
              <a:lnSpc>
                <a:spcPct val="125000"/>
              </a:lnSpc>
              <a:spcBef>
                <a:spcPts val="0"/>
              </a:spcBef>
              <a:buNone/>
            </a:pPr>
            <a:r>
              <a:rPr kumimoji="0" lang="en-US" altLang="en-US" sz="2000" b="0" i="0" u="none" strike="noStrike" cap="none" normalizeH="0" baseline="0" dirty="0">
                <a:ln>
                  <a:noFill/>
                </a:ln>
                <a:solidFill>
                  <a:schemeClr val="bg1"/>
                </a:solidFill>
                <a:effectLst/>
                <a:latin typeface="Söhne"/>
              </a:rPr>
              <a:t>Customer's monthly expenses (expenses)</a:t>
            </a:r>
          </a:p>
          <a:p>
            <a:pPr marL="228600" lvl="1" indent="0" eaLnBrk="0" fontAlgn="base" hangingPunct="0">
              <a:lnSpc>
                <a:spcPct val="125000"/>
              </a:lnSpc>
              <a:spcBef>
                <a:spcPts val="0"/>
              </a:spcBef>
              <a:buNone/>
            </a:pPr>
            <a:r>
              <a:rPr kumimoji="0" lang="en-US" altLang="en-US" sz="2000" b="0" i="0" u="none" strike="noStrike" cap="none" normalizeH="0" baseline="0" dirty="0">
                <a:ln>
                  <a:noFill/>
                </a:ln>
                <a:solidFill>
                  <a:schemeClr val="bg1"/>
                </a:solidFill>
                <a:effectLst/>
                <a:latin typeface="Söhne"/>
              </a:rPr>
              <a:t>Number of existing loans (</a:t>
            </a:r>
            <a:r>
              <a:rPr kumimoji="0" lang="en-US" altLang="en-US" sz="2000" b="0" i="0" u="none" strike="noStrike" cap="none" normalizeH="0" baseline="0" dirty="0" err="1">
                <a:ln>
                  <a:noFill/>
                </a:ln>
                <a:solidFill>
                  <a:schemeClr val="bg1"/>
                </a:solidFill>
                <a:effectLst/>
                <a:latin typeface="Söhne"/>
              </a:rPr>
              <a:t>num_loans</a:t>
            </a:r>
            <a:r>
              <a:rPr kumimoji="0" lang="en-US" altLang="en-US" sz="2000" b="0" i="0" u="none" strike="noStrike" cap="none" normalizeH="0" baseline="0" dirty="0">
                <a:ln>
                  <a:noFill/>
                </a:ln>
                <a:solidFill>
                  <a:schemeClr val="bg1"/>
                </a:solidFill>
                <a:effectLst/>
                <a:latin typeface="Söhne"/>
              </a:rPr>
              <a:t>)</a:t>
            </a:r>
          </a:p>
          <a:p>
            <a:pPr marL="228600" lvl="1" indent="0" eaLnBrk="0" fontAlgn="base" hangingPunct="0">
              <a:lnSpc>
                <a:spcPct val="125000"/>
              </a:lnSpc>
              <a:spcBef>
                <a:spcPts val="0"/>
              </a:spcBef>
              <a:buNone/>
            </a:pPr>
            <a:r>
              <a:rPr kumimoji="0" lang="en-US" altLang="en-US" sz="2000" b="0" i="0" u="none" strike="noStrike" cap="none" normalizeH="0" baseline="0" dirty="0">
                <a:ln>
                  <a:noFill/>
                </a:ln>
                <a:solidFill>
                  <a:schemeClr val="bg1"/>
                </a:solidFill>
                <a:effectLst/>
                <a:latin typeface="Söhne"/>
              </a:rPr>
              <a:t>Previous loan defaults (</a:t>
            </a:r>
            <a:r>
              <a:rPr kumimoji="0" lang="en-US" altLang="en-US" sz="2000" b="0" i="0" u="none" strike="noStrike" cap="none" normalizeH="0" baseline="0" dirty="0" err="1">
                <a:ln>
                  <a:noFill/>
                </a:ln>
                <a:solidFill>
                  <a:schemeClr val="bg1"/>
                </a:solidFill>
                <a:effectLst/>
                <a:latin typeface="Söhne"/>
              </a:rPr>
              <a:t>previous_defaults</a:t>
            </a:r>
            <a:r>
              <a:rPr kumimoji="0" lang="en-US" altLang="en-US" sz="2000" b="0" i="0" u="none" strike="noStrike" cap="none" normalizeH="0" baseline="0" dirty="0">
                <a:ln>
                  <a:noFill/>
                </a:ln>
                <a:solidFill>
                  <a:schemeClr val="bg1"/>
                </a:solidFill>
                <a:effectLst/>
                <a:latin typeface="Söhne"/>
              </a:rPr>
              <a:t>)</a:t>
            </a:r>
          </a:p>
          <a:p>
            <a:pPr marL="228600" lvl="1" indent="0" eaLnBrk="0" fontAlgn="base" hangingPunct="0">
              <a:lnSpc>
                <a:spcPct val="125000"/>
              </a:lnSpc>
              <a:spcBef>
                <a:spcPts val="0"/>
              </a:spcBef>
              <a:buNone/>
            </a:pPr>
            <a:r>
              <a:rPr kumimoji="0" lang="en-US" altLang="en-US" sz="2000" b="0" i="0" u="none" strike="noStrike" cap="none" normalizeH="0" baseline="0" dirty="0">
                <a:ln>
                  <a:noFill/>
                </a:ln>
                <a:solidFill>
                  <a:schemeClr val="bg1"/>
                </a:solidFill>
                <a:effectLst/>
                <a:latin typeface="Söhne"/>
              </a:rPr>
              <a:t>Amount of the new loan requested (</a:t>
            </a:r>
            <a:r>
              <a:rPr kumimoji="0" lang="en-US" altLang="en-US" sz="2000" b="0" i="0" u="none" strike="noStrike" cap="none" normalizeH="0" baseline="0" dirty="0" err="1">
                <a:ln>
                  <a:noFill/>
                </a:ln>
                <a:solidFill>
                  <a:schemeClr val="bg1"/>
                </a:solidFill>
                <a:effectLst/>
                <a:latin typeface="Söhne"/>
              </a:rPr>
              <a:t>loan_amount</a:t>
            </a:r>
            <a:r>
              <a:rPr kumimoji="0" lang="en-US" altLang="en-US" sz="2000" b="0" i="0" u="none" strike="noStrike" cap="none" normalizeH="0" baseline="0" dirty="0">
                <a:ln>
                  <a:noFill/>
                </a:ln>
                <a:solidFill>
                  <a:schemeClr val="bg1"/>
                </a:solidFill>
                <a:effectLst/>
                <a:latin typeface="Söhne"/>
              </a:rPr>
              <a:t>)</a:t>
            </a:r>
          </a:p>
          <a:p>
            <a:pPr marL="0" marR="0" lvl="0" indent="0" algn="l" defTabSz="914400" rtl="0" eaLnBrk="0" fontAlgn="base" latinLnBrk="0" hangingPunct="0">
              <a:lnSpc>
                <a:spcPct val="125000"/>
              </a:lnSpc>
              <a:spcBef>
                <a:spcPts val="0"/>
              </a:spcBef>
              <a:buClrTx/>
              <a:buSzTx/>
              <a:buNone/>
              <a:tabLst/>
            </a:pPr>
            <a:r>
              <a:rPr kumimoji="0" lang="en-US" altLang="en-US" b="0" i="0" u="none" strike="noStrike" cap="none" normalizeH="0" baseline="0" dirty="0">
                <a:ln>
                  <a:noFill/>
                </a:ln>
                <a:solidFill>
                  <a:schemeClr val="bg1"/>
                </a:solidFill>
                <a:effectLst/>
                <a:latin typeface="Söhne"/>
              </a:rPr>
              <a:t>2. Steps:</a:t>
            </a:r>
          </a:p>
          <a:p>
            <a:pPr marL="228600" lvl="1" indent="0" eaLnBrk="0" fontAlgn="base" hangingPunct="0">
              <a:lnSpc>
                <a:spcPct val="125000"/>
              </a:lnSpc>
              <a:spcBef>
                <a:spcPts val="0"/>
              </a:spcBef>
              <a:buNone/>
            </a:pPr>
            <a:r>
              <a:rPr kumimoji="0" lang="en-US" altLang="en-US" sz="2000" b="0" i="0" u="none" strike="noStrike" cap="none" normalizeH="0" baseline="0" dirty="0">
                <a:ln>
                  <a:noFill/>
                </a:ln>
                <a:solidFill>
                  <a:schemeClr val="bg1"/>
                </a:solidFill>
                <a:effectLst/>
                <a:latin typeface="Söhne"/>
              </a:rPr>
              <a:t>Calculate Disposable Income:</a:t>
            </a:r>
          </a:p>
          <a:p>
            <a:pPr marL="228600" lvl="1" indent="0" eaLnBrk="0" fontAlgn="base" hangingPunct="0">
              <a:lnSpc>
                <a:spcPct val="125000"/>
              </a:lnSpc>
              <a:spcBef>
                <a:spcPts val="0"/>
              </a:spcBef>
              <a:buNone/>
            </a:pPr>
            <a:r>
              <a:rPr kumimoji="0" lang="en-US" altLang="en-US" sz="2000" b="0" i="0" u="none" strike="noStrike" cap="none" normalizeH="0" baseline="0" dirty="0" err="1">
                <a:ln>
                  <a:noFill/>
                </a:ln>
                <a:solidFill>
                  <a:schemeClr val="bg1"/>
                </a:solidFill>
                <a:effectLst/>
                <a:latin typeface="Söhne"/>
              </a:rPr>
              <a:t>disposable_income</a:t>
            </a:r>
            <a:r>
              <a:rPr kumimoji="0" lang="en-US" altLang="en-US" sz="2000" b="0" i="0" u="none" strike="noStrike" cap="none" normalizeH="0" baseline="0" dirty="0">
                <a:ln>
                  <a:noFill/>
                </a:ln>
                <a:solidFill>
                  <a:schemeClr val="bg1"/>
                </a:solidFill>
                <a:effectLst/>
                <a:latin typeface="Söhne"/>
              </a:rPr>
              <a:t> = income - expenses</a:t>
            </a:r>
          </a:p>
          <a:p>
            <a:pPr marL="228600" lvl="1" indent="0" eaLnBrk="0" fontAlgn="base" hangingPunct="0">
              <a:lnSpc>
                <a:spcPct val="125000"/>
              </a:lnSpc>
              <a:spcBef>
                <a:spcPts val="0"/>
              </a:spcBef>
              <a:buNone/>
            </a:pPr>
            <a:r>
              <a:rPr kumimoji="0" lang="en-US" altLang="en-US" sz="2000" b="0" i="0" u="none" strike="noStrike" cap="none" normalizeH="0" baseline="0" dirty="0">
                <a:ln>
                  <a:noFill/>
                </a:ln>
                <a:solidFill>
                  <a:schemeClr val="bg1"/>
                </a:solidFill>
                <a:effectLst/>
                <a:latin typeface="Söhne"/>
              </a:rPr>
              <a:t>Check Previous Defaults:</a:t>
            </a:r>
          </a:p>
          <a:p>
            <a:pPr marL="228600" lvl="1" indent="0" eaLnBrk="0" fontAlgn="base" hangingPunct="0">
              <a:lnSpc>
                <a:spcPct val="125000"/>
              </a:lnSpc>
              <a:spcBef>
                <a:spcPts val="0"/>
              </a:spcBef>
              <a:buNone/>
            </a:pPr>
            <a:r>
              <a:rPr kumimoji="0" lang="en-US" altLang="en-US" sz="2000" b="0" i="0" u="none" strike="noStrike" cap="none" normalizeH="0" baseline="0" dirty="0">
                <a:ln>
                  <a:noFill/>
                </a:ln>
                <a:solidFill>
                  <a:schemeClr val="bg1"/>
                </a:solidFill>
                <a:effectLst/>
                <a:latin typeface="Söhne"/>
              </a:rPr>
              <a:t>If </a:t>
            </a:r>
            <a:r>
              <a:rPr kumimoji="0" lang="en-US" altLang="en-US" sz="2000" b="0" i="0" u="none" strike="noStrike" cap="none" normalizeH="0" baseline="0" dirty="0" err="1">
                <a:ln>
                  <a:noFill/>
                </a:ln>
                <a:solidFill>
                  <a:schemeClr val="bg1"/>
                </a:solidFill>
                <a:effectLst/>
                <a:latin typeface="Söhne"/>
              </a:rPr>
              <a:t>previous_defaults</a:t>
            </a:r>
            <a:r>
              <a:rPr kumimoji="0" lang="en-US" altLang="en-US" sz="2000" b="0" i="0" u="none" strike="noStrike" cap="none" normalizeH="0" baseline="0" dirty="0">
                <a:ln>
                  <a:noFill/>
                </a:ln>
                <a:solidFill>
                  <a:schemeClr val="bg1"/>
                </a:solidFill>
                <a:effectLst/>
                <a:latin typeface="Söhne"/>
              </a:rPr>
              <a:t> &gt; 0, then:</a:t>
            </a:r>
          </a:p>
          <a:p>
            <a:pPr marL="457200" lvl="2" indent="0" eaLnBrk="0" fontAlgn="base" hangingPunct="0">
              <a:lnSpc>
                <a:spcPct val="125000"/>
              </a:lnSpc>
              <a:spcBef>
                <a:spcPts val="0"/>
              </a:spcBef>
              <a:buNone/>
            </a:pPr>
            <a:r>
              <a:rPr kumimoji="0" lang="en-US" altLang="en-US" sz="1800" b="0" i="0" u="none" strike="noStrike" cap="none" normalizeH="0" baseline="0" dirty="0">
                <a:ln>
                  <a:noFill/>
                </a:ln>
                <a:solidFill>
                  <a:schemeClr val="bg1"/>
                </a:solidFill>
                <a:effectLst/>
                <a:latin typeface="Söhne"/>
              </a:rPr>
              <a:t>Predict "High Risk of Default"</a:t>
            </a:r>
          </a:p>
          <a:p>
            <a:pPr marL="457200" lvl="2" indent="0" eaLnBrk="0" fontAlgn="base" hangingPunct="0">
              <a:lnSpc>
                <a:spcPct val="125000"/>
              </a:lnSpc>
              <a:spcBef>
                <a:spcPts val="0"/>
              </a:spcBef>
              <a:buNone/>
            </a:pPr>
            <a:r>
              <a:rPr kumimoji="0" lang="en-US" altLang="en-US" sz="1800" b="0" i="0" u="none" strike="noStrike" cap="none" normalizeH="0" baseline="0" dirty="0">
                <a:ln>
                  <a:noFill/>
                </a:ln>
                <a:solidFill>
                  <a:schemeClr val="bg1"/>
                </a:solidFill>
                <a:effectLst/>
                <a:latin typeface="Söhne"/>
              </a:rPr>
              <a:t>Exit</a:t>
            </a:r>
          </a:p>
        </p:txBody>
      </p:sp>
    </p:spTree>
    <p:extLst>
      <p:ext uri="{BB962C8B-B14F-4D97-AF65-F5344CB8AC3E}">
        <p14:creationId xmlns:p14="http://schemas.microsoft.com/office/powerpoint/2010/main" val="11975045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921925" cy="699135"/>
          </a:xfrm>
        </p:spPr>
        <p:txBody>
          <a:bodyPr>
            <a:noAutofit/>
          </a:bodyPr>
          <a:lstStyle/>
          <a:p>
            <a:r>
              <a:rPr lang="en-US" sz="3600" dirty="0">
                <a:solidFill>
                  <a:schemeClr val="accent2">
                    <a:lumMod val="20000"/>
                    <a:lumOff val="80000"/>
                  </a:schemeClr>
                </a:solidFill>
              </a:rPr>
              <a:t>Example: Simple Algorithm - Loan Default Prediction</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758858" y="1715531"/>
            <a:ext cx="10760697" cy="4974751"/>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ts val="600"/>
              </a:spcBef>
              <a:buClrTx/>
              <a:buSzTx/>
              <a:buNone/>
              <a:tabLst/>
            </a:pPr>
            <a:r>
              <a:rPr kumimoji="0" lang="en-US" altLang="en-US" sz="2400" b="0" i="0" u="none" strike="noStrike" cap="none" normalizeH="0" baseline="0" dirty="0">
                <a:ln>
                  <a:noFill/>
                </a:ln>
                <a:solidFill>
                  <a:schemeClr val="bg1"/>
                </a:solidFill>
                <a:effectLst/>
                <a:latin typeface="Söhne"/>
              </a:rPr>
              <a:t>Check Disposable Income:</a:t>
            </a:r>
          </a:p>
          <a:p>
            <a:pPr marL="0" marR="0" lvl="0" indent="0" algn="l" defTabSz="914400" rtl="0" eaLnBrk="0" fontAlgn="base" latinLnBrk="0" hangingPunct="0">
              <a:lnSpc>
                <a:spcPct val="100000"/>
              </a:lnSpc>
              <a:spcBef>
                <a:spcPts val="600"/>
              </a:spcBef>
              <a:buClrTx/>
              <a:buSzTx/>
              <a:buNone/>
              <a:tabLst/>
            </a:pPr>
            <a:r>
              <a:rPr kumimoji="0" lang="en-US" altLang="en-US" sz="2400" b="0" i="0" u="none" strike="noStrike" cap="none" normalizeH="0" baseline="0" dirty="0">
                <a:ln>
                  <a:noFill/>
                </a:ln>
                <a:solidFill>
                  <a:schemeClr val="bg1"/>
                </a:solidFill>
                <a:effectLst/>
                <a:latin typeface="Söhne"/>
              </a:rPr>
              <a:t>If </a:t>
            </a:r>
            <a:r>
              <a:rPr kumimoji="0" lang="en-US" altLang="en-US" sz="2400" b="0" i="0" u="none" strike="noStrike" cap="none" normalizeH="0" baseline="0" dirty="0" err="1">
                <a:ln>
                  <a:noFill/>
                </a:ln>
                <a:solidFill>
                  <a:schemeClr val="bg1"/>
                </a:solidFill>
                <a:effectLst/>
                <a:latin typeface="Söhne"/>
              </a:rPr>
              <a:t>disposable_income</a:t>
            </a:r>
            <a:r>
              <a:rPr kumimoji="0" lang="en-US" altLang="en-US" sz="2400" b="0" i="0" u="none" strike="noStrike" cap="none" normalizeH="0" baseline="0" dirty="0">
                <a:ln>
                  <a:noFill/>
                </a:ln>
                <a:solidFill>
                  <a:schemeClr val="bg1"/>
                </a:solidFill>
                <a:effectLst/>
                <a:latin typeface="Söhne"/>
              </a:rPr>
              <a:t> &lt; </a:t>
            </a:r>
            <a:r>
              <a:rPr kumimoji="0" lang="en-US" altLang="en-US" sz="2400" b="0" i="0" u="none" strike="noStrike" cap="none" normalizeH="0" baseline="0" dirty="0" err="1">
                <a:ln>
                  <a:noFill/>
                </a:ln>
                <a:solidFill>
                  <a:schemeClr val="bg1"/>
                </a:solidFill>
                <a:effectLst/>
                <a:latin typeface="Söhne"/>
              </a:rPr>
              <a:t>loan_amount</a:t>
            </a:r>
            <a:r>
              <a:rPr kumimoji="0" lang="en-US" altLang="en-US" sz="2400" b="0" i="0" u="none" strike="noStrike" cap="none" normalizeH="0" baseline="0" dirty="0">
                <a:ln>
                  <a:noFill/>
                </a:ln>
                <a:solidFill>
                  <a:schemeClr val="bg1"/>
                </a:solidFill>
                <a:effectLst/>
                <a:latin typeface="Söhne"/>
              </a:rPr>
              <a:t> / 12 (assuming a 1-year loan repayment), then:</a:t>
            </a:r>
          </a:p>
          <a:p>
            <a:pPr marL="228600" lvl="1" indent="0" eaLnBrk="0" fontAlgn="base" hangingPunct="0">
              <a:lnSpc>
                <a:spcPct val="100000"/>
              </a:lnSpc>
              <a:spcBef>
                <a:spcPts val="600"/>
              </a:spcBef>
              <a:buNone/>
            </a:pPr>
            <a:r>
              <a:rPr kumimoji="0" lang="en-US" altLang="en-US" sz="2000" b="0" i="0" u="none" strike="noStrike" cap="none" normalizeH="0" baseline="0" dirty="0">
                <a:ln>
                  <a:noFill/>
                </a:ln>
                <a:solidFill>
                  <a:schemeClr val="bg1"/>
                </a:solidFill>
                <a:effectLst/>
                <a:latin typeface="Söhne"/>
              </a:rPr>
              <a:t>Predict "Moderate Risk of Default"</a:t>
            </a:r>
          </a:p>
          <a:p>
            <a:pPr marL="228600" lvl="1" indent="0" eaLnBrk="0" fontAlgn="base" hangingPunct="0">
              <a:lnSpc>
                <a:spcPct val="100000"/>
              </a:lnSpc>
              <a:spcBef>
                <a:spcPts val="600"/>
              </a:spcBef>
              <a:buNone/>
            </a:pPr>
            <a:r>
              <a:rPr kumimoji="0" lang="en-US" altLang="en-US" sz="2000" b="0" i="0" u="none" strike="noStrike" cap="none" normalizeH="0" baseline="0" dirty="0">
                <a:ln>
                  <a:noFill/>
                </a:ln>
                <a:solidFill>
                  <a:schemeClr val="bg1"/>
                </a:solidFill>
                <a:effectLst/>
                <a:latin typeface="Söhne"/>
              </a:rPr>
              <a:t>Else:</a:t>
            </a:r>
          </a:p>
          <a:p>
            <a:pPr marL="228600" lvl="1" indent="0" eaLnBrk="0" fontAlgn="base" hangingPunct="0">
              <a:lnSpc>
                <a:spcPct val="100000"/>
              </a:lnSpc>
              <a:spcBef>
                <a:spcPts val="600"/>
              </a:spcBef>
              <a:buNone/>
            </a:pPr>
            <a:r>
              <a:rPr kumimoji="0" lang="en-US" altLang="en-US" sz="2000" b="0" i="0" u="none" strike="noStrike" cap="none" normalizeH="0" baseline="0" dirty="0">
                <a:ln>
                  <a:noFill/>
                </a:ln>
                <a:solidFill>
                  <a:schemeClr val="bg1"/>
                </a:solidFill>
                <a:effectLst/>
                <a:latin typeface="Söhne"/>
              </a:rPr>
              <a:t>Go to next step</a:t>
            </a:r>
          </a:p>
          <a:p>
            <a:pPr marL="0" marR="0" lvl="0" indent="0" algn="l" defTabSz="914400" rtl="0" eaLnBrk="0" fontAlgn="base" latinLnBrk="0" hangingPunct="0">
              <a:lnSpc>
                <a:spcPct val="100000"/>
              </a:lnSpc>
              <a:spcBef>
                <a:spcPts val="600"/>
              </a:spcBef>
              <a:buClrTx/>
              <a:buSzTx/>
              <a:buNone/>
              <a:tabLst/>
            </a:pPr>
            <a:r>
              <a:rPr kumimoji="0" lang="en-US" altLang="en-US" sz="2400" b="0" i="0" u="none" strike="noStrike" cap="none" normalizeH="0" baseline="0" dirty="0">
                <a:ln>
                  <a:noFill/>
                </a:ln>
                <a:solidFill>
                  <a:schemeClr val="bg1"/>
                </a:solidFill>
                <a:effectLst/>
                <a:latin typeface="Söhne"/>
              </a:rPr>
              <a:t>Check Number of Existing Loans:</a:t>
            </a:r>
          </a:p>
          <a:p>
            <a:pPr marL="0" marR="0" lvl="0" indent="0" algn="l" defTabSz="914400" rtl="0" eaLnBrk="0" fontAlgn="base" latinLnBrk="0" hangingPunct="0">
              <a:lnSpc>
                <a:spcPct val="100000"/>
              </a:lnSpc>
              <a:spcBef>
                <a:spcPts val="600"/>
              </a:spcBef>
              <a:buClrTx/>
              <a:buSzTx/>
              <a:buNone/>
              <a:tabLst/>
            </a:pPr>
            <a:r>
              <a:rPr kumimoji="0" lang="en-US" altLang="en-US" sz="2400" b="0" i="0" u="none" strike="noStrike" cap="none" normalizeH="0" baseline="0" dirty="0">
                <a:ln>
                  <a:noFill/>
                </a:ln>
                <a:solidFill>
                  <a:schemeClr val="bg1"/>
                </a:solidFill>
                <a:effectLst/>
                <a:latin typeface="Söhne"/>
              </a:rPr>
              <a:t>If </a:t>
            </a:r>
            <a:r>
              <a:rPr kumimoji="0" lang="en-US" altLang="en-US" sz="2400" b="0" i="0" u="none" strike="noStrike" cap="none" normalizeH="0" baseline="0" dirty="0" err="1">
                <a:ln>
                  <a:noFill/>
                </a:ln>
                <a:solidFill>
                  <a:schemeClr val="bg1"/>
                </a:solidFill>
                <a:effectLst/>
                <a:latin typeface="Söhne"/>
              </a:rPr>
              <a:t>num_loans</a:t>
            </a:r>
            <a:r>
              <a:rPr kumimoji="0" lang="en-US" altLang="en-US" sz="2400" b="0" i="0" u="none" strike="noStrike" cap="none" normalizeH="0" baseline="0" dirty="0">
                <a:ln>
                  <a:noFill/>
                </a:ln>
                <a:solidFill>
                  <a:schemeClr val="bg1"/>
                </a:solidFill>
                <a:effectLst/>
                <a:latin typeface="Söhne"/>
              </a:rPr>
              <a:t> &gt; 3, then:</a:t>
            </a:r>
          </a:p>
          <a:p>
            <a:pPr marL="228600" lvl="1" indent="0" eaLnBrk="0" fontAlgn="base" hangingPunct="0">
              <a:lnSpc>
                <a:spcPct val="100000"/>
              </a:lnSpc>
              <a:spcBef>
                <a:spcPts val="600"/>
              </a:spcBef>
              <a:buNone/>
            </a:pPr>
            <a:r>
              <a:rPr kumimoji="0" lang="en-US" altLang="en-US" sz="2000" b="0" i="0" u="none" strike="noStrike" cap="none" normalizeH="0" baseline="0" dirty="0">
                <a:ln>
                  <a:noFill/>
                </a:ln>
                <a:solidFill>
                  <a:schemeClr val="bg1"/>
                </a:solidFill>
                <a:effectLst/>
                <a:latin typeface="Söhne"/>
              </a:rPr>
              <a:t>Predict "Moderate Risk of Default"</a:t>
            </a:r>
          </a:p>
          <a:p>
            <a:pPr marL="228600" lvl="1" indent="0" eaLnBrk="0" fontAlgn="base" hangingPunct="0">
              <a:lnSpc>
                <a:spcPct val="100000"/>
              </a:lnSpc>
              <a:spcBef>
                <a:spcPts val="600"/>
              </a:spcBef>
              <a:buNone/>
            </a:pPr>
            <a:r>
              <a:rPr kumimoji="0" lang="en-US" altLang="en-US" sz="2000" b="0" i="0" u="none" strike="noStrike" cap="none" normalizeH="0" baseline="0" dirty="0">
                <a:ln>
                  <a:noFill/>
                </a:ln>
                <a:solidFill>
                  <a:schemeClr val="bg1"/>
                </a:solidFill>
                <a:effectLst/>
                <a:latin typeface="Söhne"/>
              </a:rPr>
              <a:t>Else:</a:t>
            </a:r>
          </a:p>
          <a:p>
            <a:pPr marL="228600" lvl="1" indent="0" eaLnBrk="0" fontAlgn="base" hangingPunct="0">
              <a:lnSpc>
                <a:spcPct val="100000"/>
              </a:lnSpc>
              <a:spcBef>
                <a:spcPts val="600"/>
              </a:spcBef>
              <a:buNone/>
            </a:pPr>
            <a:r>
              <a:rPr kumimoji="0" lang="en-US" altLang="en-US" sz="2000" b="0" i="0" u="none" strike="noStrike" cap="none" normalizeH="0" baseline="0" dirty="0">
                <a:ln>
                  <a:noFill/>
                </a:ln>
                <a:solidFill>
                  <a:schemeClr val="bg1"/>
                </a:solidFill>
                <a:effectLst/>
                <a:latin typeface="Söhne"/>
              </a:rPr>
              <a:t>Predict "Low Risk of Default"</a:t>
            </a:r>
          </a:p>
          <a:p>
            <a:pPr marL="0" marR="0" lvl="0" indent="0" algn="l" defTabSz="914400" rtl="0" eaLnBrk="0" fontAlgn="base" latinLnBrk="0" hangingPunct="0">
              <a:lnSpc>
                <a:spcPct val="100000"/>
              </a:lnSpc>
              <a:spcBef>
                <a:spcPts val="600"/>
              </a:spcBef>
              <a:buClrTx/>
              <a:buSzTx/>
              <a:buNone/>
              <a:tabLst/>
            </a:pPr>
            <a:r>
              <a:rPr kumimoji="0" lang="en-US" altLang="en-US" sz="2400" b="0" i="0" u="none" strike="noStrike" cap="none" normalizeH="0" baseline="0" dirty="0">
                <a:ln>
                  <a:noFill/>
                </a:ln>
                <a:solidFill>
                  <a:schemeClr val="bg1"/>
                </a:solidFill>
                <a:effectLst/>
                <a:latin typeface="Söhne"/>
              </a:rPr>
              <a:t>3. Output: Prediction result - "High Risk", "Moderate Risk", or "Low Risk" of loan default.</a:t>
            </a:r>
          </a:p>
        </p:txBody>
      </p:sp>
    </p:spTree>
    <p:extLst>
      <p:ext uri="{BB962C8B-B14F-4D97-AF65-F5344CB8AC3E}">
        <p14:creationId xmlns:p14="http://schemas.microsoft.com/office/powerpoint/2010/main" val="17596118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99135"/>
          </a:xfrm>
        </p:spPr>
        <p:txBody>
          <a:bodyPr>
            <a:noAutofit/>
          </a:bodyPr>
          <a:lstStyle/>
          <a:p>
            <a:r>
              <a:rPr lang="en-US" sz="3600">
                <a:solidFill>
                  <a:schemeClr val="accent2">
                    <a:lumMod val="20000"/>
                    <a:lumOff val="80000"/>
                  </a:schemeClr>
                </a:solidFill>
              </a:rPr>
              <a:t>Predictive Algorithms in Online Banking</a:t>
            </a:r>
            <a:endParaRPr lang="en-US" sz="3600" dirty="0">
              <a:solidFill>
                <a:schemeClr val="accent2">
                  <a:lumMod val="20000"/>
                  <a:lumOff val="80000"/>
                </a:schemeClr>
              </a:solidFill>
            </a:endParaRPr>
          </a:p>
        </p:txBody>
      </p:sp>
      <p:pic>
        <p:nvPicPr>
          <p:cNvPr id="5" name="Picture 4">
            <a:extLst>
              <a:ext uri="{FF2B5EF4-FFF2-40B4-BE49-F238E27FC236}">
                <a16:creationId xmlns:a16="http://schemas.microsoft.com/office/drawing/2014/main" id="{E7244C6A-2436-5BD7-C5C5-CFAA709B75C1}"/>
              </a:ext>
            </a:extLst>
          </p:cNvPr>
          <p:cNvPicPr>
            <a:picLocks noChangeAspect="1"/>
          </p:cNvPicPr>
          <p:nvPr/>
        </p:nvPicPr>
        <p:blipFill>
          <a:blip r:embed="rId3"/>
          <a:stretch>
            <a:fillRect/>
          </a:stretch>
        </p:blipFill>
        <p:spPr>
          <a:xfrm>
            <a:off x="386499" y="2142217"/>
            <a:ext cx="11359299" cy="3589280"/>
          </a:xfrm>
          <a:prstGeom prst="rect">
            <a:avLst/>
          </a:prstGeom>
        </p:spPr>
      </p:pic>
    </p:spTree>
    <p:extLst>
      <p:ext uri="{BB962C8B-B14F-4D97-AF65-F5344CB8AC3E}">
        <p14:creationId xmlns:p14="http://schemas.microsoft.com/office/powerpoint/2010/main" val="4435326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99135"/>
          </a:xfrm>
        </p:spPr>
        <p:txBody>
          <a:bodyPr>
            <a:noAutofit/>
          </a:bodyPr>
          <a:lstStyle/>
          <a:p>
            <a:r>
              <a:rPr lang="en-US" sz="3600" dirty="0">
                <a:solidFill>
                  <a:schemeClr val="accent2">
                    <a:lumMod val="20000"/>
                    <a:lumOff val="80000"/>
                  </a:schemeClr>
                </a:solidFill>
              </a:rPr>
              <a:t>Applying Predictive Analytics to SMEs</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758858" y="1715531"/>
            <a:ext cx="10760697" cy="484604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0" fontAlgn="base" hangingPunct="0">
              <a:lnSpc>
                <a:spcPct val="122000"/>
              </a:lnSpc>
              <a:spcBef>
                <a:spcPts val="0"/>
              </a:spcBef>
              <a:spcAft>
                <a:spcPts val="600"/>
              </a:spcAft>
            </a:pPr>
            <a:r>
              <a:rPr kumimoji="0" lang="en-US" altLang="en-US" sz="2400" b="1" i="0" u="none" strike="noStrike" cap="none" normalizeH="0" baseline="0" dirty="0">
                <a:ln>
                  <a:noFill/>
                </a:ln>
                <a:solidFill>
                  <a:schemeClr val="bg1"/>
                </a:solidFill>
                <a:effectLst/>
                <a:latin typeface="Söhne"/>
              </a:rPr>
              <a:t>Aims to improve decision-making.</a:t>
            </a:r>
          </a:p>
          <a:p>
            <a:pPr eaLnBrk="0" fontAlgn="base" hangingPunct="0">
              <a:lnSpc>
                <a:spcPct val="122000"/>
              </a:lnSpc>
              <a:spcBef>
                <a:spcPts val="0"/>
              </a:spcBef>
              <a:spcAft>
                <a:spcPts val="600"/>
              </a:spcAft>
            </a:pPr>
            <a:r>
              <a:rPr kumimoji="0" lang="en-US" altLang="en-US" sz="2400" b="1" i="0" u="none" strike="noStrike" cap="none" normalizeH="0" baseline="0" dirty="0">
                <a:ln>
                  <a:noFill/>
                </a:ln>
                <a:solidFill>
                  <a:schemeClr val="bg1"/>
                </a:solidFill>
                <a:effectLst/>
                <a:latin typeface="Söhne"/>
              </a:rPr>
              <a:t>Helps beating financial illiteracy.</a:t>
            </a:r>
          </a:p>
          <a:p>
            <a:pPr eaLnBrk="0" fontAlgn="base" hangingPunct="0">
              <a:lnSpc>
                <a:spcPct val="122000"/>
              </a:lnSpc>
              <a:spcBef>
                <a:spcPts val="0"/>
              </a:spcBef>
              <a:spcAft>
                <a:spcPts val="600"/>
              </a:spcAft>
            </a:pPr>
            <a:r>
              <a:rPr kumimoji="0" lang="en-US" altLang="en-US" sz="2400" b="1" i="0" u="none" strike="noStrike" cap="none" normalizeH="0" baseline="0" dirty="0">
                <a:ln>
                  <a:noFill/>
                </a:ln>
                <a:solidFill>
                  <a:schemeClr val="bg1"/>
                </a:solidFill>
                <a:effectLst/>
                <a:latin typeface="Söhne"/>
              </a:rPr>
              <a:t>Provides better visualization and understanding of complexities.</a:t>
            </a:r>
          </a:p>
          <a:p>
            <a:pPr eaLnBrk="0" fontAlgn="base" hangingPunct="0">
              <a:lnSpc>
                <a:spcPct val="122000"/>
              </a:lnSpc>
              <a:spcBef>
                <a:spcPts val="0"/>
              </a:spcBef>
              <a:spcAft>
                <a:spcPts val="600"/>
              </a:spcAft>
            </a:pPr>
            <a:r>
              <a:rPr kumimoji="0" lang="en-US" altLang="en-US" sz="2400" b="1" i="0" u="none" strike="noStrike" cap="none" normalizeH="0" baseline="0" dirty="0">
                <a:ln>
                  <a:noFill/>
                </a:ln>
                <a:solidFill>
                  <a:schemeClr val="bg1"/>
                </a:solidFill>
                <a:effectLst/>
                <a:latin typeface="Söhne"/>
              </a:rPr>
              <a:t>Interfaces with external data sources such as:</a:t>
            </a:r>
          </a:p>
          <a:p>
            <a:pPr eaLnBrk="0" fontAlgn="base" hangingPunct="0">
              <a:lnSpc>
                <a:spcPct val="122000"/>
              </a:lnSpc>
              <a:spcBef>
                <a:spcPts val="0"/>
              </a:spcBef>
              <a:spcAft>
                <a:spcPts val="600"/>
              </a:spcAft>
            </a:pPr>
            <a:r>
              <a:rPr kumimoji="0" lang="en-US" altLang="en-US" sz="2400" b="1" i="0" u="none" strike="noStrike" cap="none" normalizeH="0" baseline="0" dirty="0">
                <a:ln>
                  <a:noFill/>
                </a:ln>
                <a:solidFill>
                  <a:schemeClr val="bg1"/>
                </a:solidFill>
                <a:effectLst/>
                <a:latin typeface="Söhne"/>
              </a:rPr>
              <a:t>Utilize Macroeconomic data.</a:t>
            </a:r>
          </a:p>
          <a:p>
            <a:pPr eaLnBrk="0" fontAlgn="base" hangingPunct="0">
              <a:lnSpc>
                <a:spcPct val="122000"/>
              </a:lnSpc>
              <a:spcBef>
                <a:spcPts val="0"/>
              </a:spcBef>
              <a:spcAft>
                <a:spcPts val="600"/>
              </a:spcAft>
            </a:pPr>
            <a:r>
              <a:rPr kumimoji="0" lang="en-US" altLang="en-US" sz="2400" b="1" i="0" u="none" strike="noStrike" cap="none" normalizeH="0" baseline="0" dirty="0">
                <a:ln>
                  <a:noFill/>
                </a:ln>
                <a:solidFill>
                  <a:schemeClr val="bg1"/>
                </a:solidFill>
                <a:effectLst/>
                <a:latin typeface="Söhne"/>
              </a:rPr>
              <a:t>CRM/ERP/accounting systems.</a:t>
            </a:r>
          </a:p>
          <a:p>
            <a:pPr eaLnBrk="0" fontAlgn="base" hangingPunct="0">
              <a:lnSpc>
                <a:spcPct val="122000"/>
              </a:lnSpc>
              <a:spcBef>
                <a:spcPts val="0"/>
              </a:spcBef>
              <a:spcAft>
                <a:spcPts val="600"/>
              </a:spcAft>
            </a:pPr>
            <a:r>
              <a:rPr kumimoji="0" lang="en-US" altLang="en-US" sz="2400" b="1" i="0" u="none" strike="noStrike" cap="none" normalizeH="0" baseline="0" dirty="0">
                <a:ln>
                  <a:noFill/>
                </a:ln>
                <a:solidFill>
                  <a:schemeClr val="bg1"/>
                </a:solidFill>
                <a:effectLst/>
                <a:latin typeface="Söhne"/>
              </a:rPr>
              <a:t>Impact of these Predictive Methods:</a:t>
            </a:r>
          </a:p>
          <a:p>
            <a:pPr eaLnBrk="0" fontAlgn="base" hangingPunct="0">
              <a:lnSpc>
                <a:spcPct val="122000"/>
              </a:lnSpc>
              <a:spcBef>
                <a:spcPts val="0"/>
              </a:spcBef>
              <a:spcAft>
                <a:spcPts val="600"/>
              </a:spcAft>
            </a:pPr>
            <a:r>
              <a:rPr kumimoji="0" lang="en-US" altLang="en-US" sz="2400" b="1" i="0" u="none" strike="noStrike" cap="none" normalizeH="0" baseline="0" dirty="0">
                <a:ln>
                  <a:noFill/>
                </a:ln>
                <a:solidFill>
                  <a:schemeClr val="bg1"/>
                </a:solidFill>
                <a:effectLst/>
                <a:latin typeface="Söhne"/>
              </a:rPr>
              <a:t>Affects consultants, tax accountants, and in-house staff.</a:t>
            </a:r>
          </a:p>
          <a:p>
            <a:pPr eaLnBrk="0" fontAlgn="base" hangingPunct="0">
              <a:lnSpc>
                <a:spcPct val="122000"/>
              </a:lnSpc>
              <a:spcBef>
                <a:spcPts val="0"/>
              </a:spcBef>
              <a:spcAft>
                <a:spcPts val="600"/>
              </a:spcAft>
            </a:pPr>
            <a:r>
              <a:rPr kumimoji="0" lang="en-US" altLang="en-US" sz="2400" b="1" i="0" u="none" strike="noStrike" cap="none" normalizeH="0" baseline="0" dirty="0">
                <a:ln>
                  <a:noFill/>
                </a:ln>
                <a:solidFill>
                  <a:schemeClr val="bg1"/>
                </a:solidFill>
                <a:effectLst/>
                <a:latin typeface="Söhne"/>
              </a:rPr>
              <a:t>For banks, it can influence funding instrument pricing and risk pricing</a:t>
            </a:r>
            <a:endParaRPr kumimoji="0" lang="en-US" altLang="en-US" sz="2400" b="0" i="0" u="none" strike="noStrike" cap="none" normalizeH="0" baseline="0" dirty="0">
              <a:ln>
                <a:noFill/>
              </a:ln>
              <a:solidFill>
                <a:schemeClr val="bg1"/>
              </a:solidFill>
              <a:effectLst/>
              <a:latin typeface="Söhne"/>
            </a:endParaRPr>
          </a:p>
        </p:txBody>
      </p:sp>
    </p:spTree>
    <p:extLst>
      <p:ext uri="{BB962C8B-B14F-4D97-AF65-F5344CB8AC3E}">
        <p14:creationId xmlns:p14="http://schemas.microsoft.com/office/powerpoint/2010/main" val="2769266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039000"/>
          </a:xfrm>
        </p:spPr>
        <p:txBody>
          <a:bodyPr>
            <a:noAutofit/>
          </a:bodyPr>
          <a:lstStyle/>
          <a:p>
            <a:r>
              <a:rPr lang="en-US" sz="3600" dirty="0">
                <a:solidFill>
                  <a:schemeClr val="accent2">
                    <a:lumMod val="20000"/>
                    <a:lumOff val="80000"/>
                  </a:schemeClr>
                </a:solidFill>
              </a:rPr>
              <a:t>The Importance of Contract Management in Financial Institutions</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758858" y="1715531"/>
            <a:ext cx="10760697" cy="484604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0" fontAlgn="base" hangingPunct="0">
              <a:lnSpc>
                <a:spcPct val="122000"/>
              </a:lnSpc>
              <a:spcBef>
                <a:spcPts val="0"/>
              </a:spcBef>
              <a:spcAft>
                <a:spcPts val="600"/>
              </a:spcAft>
            </a:pPr>
            <a:r>
              <a:rPr kumimoji="0" lang="en-US" altLang="en-US" b="1" i="0" u="none" strike="noStrike" cap="none" normalizeH="0" baseline="0" dirty="0">
                <a:ln>
                  <a:noFill/>
                </a:ln>
                <a:solidFill>
                  <a:srgbClr val="FFC000"/>
                </a:solidFill>
                <a:effectLst/>
                <a:latin typeface="Söhne"/>
              </a:rPr>
              <a:t>Background</a:t>
            </a:r>
            <a:r>
              <a:rPr kumimoji="0" lang="en-US" altLang="en-US" b="1" i="0" u="none" strike="noStrike" cap="none" normalizeH="0" baseline="0" dirty="0">
                <a:ln>
                  <a:noFill/>
                </a:ln>
                <a:solidFill>
                  <a:schemeClr val="bg1"/>
                </a:solidFill>
                <a:effectLst/>
                <a:latin typeface="Söhne"/>
              </a:rPr>
              <a:t>: </a:t>
            </a:r>
            <a:r>
              <a:rPr kumimoji="0" lang="en-US" altLang="en-US" i="0" u="none" strike="noStrike" cap="none" normalizeH="0" baseline="0" dirty="0">
                <a:ln>
                  <a:noFill/>
                </a:ln>
                <a:solidFill>
                  <a:schemeClr val="bg1"/>
                </a:solidFill>
                <a:effectLst/>
                <a:latin typeface="Söhne"/>
              </a:rPr>
              <a:t>Decades of oversight are culminating in challenges for financial institutions. Inadequate management of contracts has severe consequences, as seen with Lehman Brothers and AIG.</a:t>
            </a:r>
          </a:p>
          <a:p>
            <a:pPr eaLnBrk="0" fontAlgn="base" hangingPunct="0">
              <a:lnSpc>
                <a:spcPct val="122000"/>
              </a:lnSpc>
              <a:spcBef>
                <a:spcPts val="0"/>
              </a:spcBef>
              <a:spcAft>
                <a:spcPts val="600"/>
              </a:spcAft>
            </a:pPr>
            <a:r>
              <a:rPr kumimoji="0" lang="en-US" altLang="en-US" b="1" i="0" u="none" strike="noStrike" cap="none" normalizeH="0" baseline="0" dirty="0">
                <a:ln>
                  <a:noFill/>
                </a:ln>
                <a:solidFill>
                  <a:srgbClr val="FFC000"/>
                </a:solidFill>
                <a:effectLst/>
                <a:latin typeface="Söhne"/>
              </a:rPr>
              <a:t>The Challenge</a:t>
            </a:r>
            <a:r>
              <a:rPr kumimoji="0" lang="en-US" altLang="en-US" i="0" u="none" strike="noStrike" cap="none" normalizeH="0" baseline="0" dirty="0">
                <a:ln>
                  <a:noFill/>
                </a:ln>
                <a:solidFill>
                  <a:schemeClr val="bg1"/>
                </a:solidFill>
                <a:effectLst/>
                <a:latin typeface="Söhne"/>
              </a:rPr>
              <a:t>: During the financial crisis, institutions lacked a clear understanding of their contracts, leading to panic and disorganization.</a:t>
            </a:r>
          </a:p>
          <a:p>
            <a:pPr eaLnBrk="0" fontAlgn="base" hangingPunct="0">
              <a:lnSpc>
                <a:spcPct val="122000"/>
              </a:lnSpc>
              <a:spcBef>
                <a:spcPts val="0"/>
              </a:spcBef>
              <a:spcAft>
                <a:spcPts val="600"/>
              </a:spcAft>
            </a:pPr>
            <a:r>
              <a:rPr kumimoji="0" lang="en-US" altLang="en-US" b="1" i="0" u="none" strike="noStrike" cap="none" normalizeH="0" baseline="0" dirty="0">
                <a:ln>
                  <a:noFill/>
                </a:ln>
                <a:solidFill>
                  <a:srgbClr val="FFC000"/>
                </a:solidFill>
                <a:effectLst/>
                <a:latin typeface="Söhne"/>
              </a:rPr>
              <a:t>Regulatory Response</a:t>
            </a:r>
            <a:r>
              <a:rPr kumimoji="0" lang="en-US" altLang="en-US" i="0" u="none" strike="noStrike" cap="none" normalizeH="0" baseline="0" dirty="0">
                <a:ln>
                  <a:noFill/>
                </a:ln>
                <a:solidFill>
                  <a:schemeClr val="bg1"/>
                </a:solidFill>
                <a:effectLst/>
                <a:latin typeface="Söhne"/>
              </a:rPr>
              <a:t>: Global regulators, shocked, imposed strict requirements. The European Banking Authority, for instance, on 6 March 2015, introduced a standard for information on financial contracts, aligning it with the "living wills" requirement for pivotal financial institutions.</a:t>
            </a:r>
          </a:p>
          <a:p>
            <a:pPr eaLnBrk="0" fontAlgn="base" hangingPunct="0">
              <a:lnSpc>
                <a:spcPct val="122000"/>
              </a:lnSpc>
              <a:spcBef>
                <a:spcPts val="0"/>
              </a:spcBef>
              <a:spcAft>
                <a:spcPts val="600"/>
              </a:spcAft>
            </a:pPr>
            <a:r>
              <a:rPr kumimoji="0" lang="en-US" altLang="en-US" b="1" i="0" u="none" strike="noStrike" cap="none" normalizeH="0" baseline="0" dirty="0">
                <a:ln>
                  <a:noFill/>
                </a:ln>
                <a:solidFill>
                  <a:srgbClr val="FFC000"/>
                </a:solidFill>
                <a:effectLst/>
                <a:latin typeface="Söhne"/>
              </a:rPr>
              <a:t>Purpose of Contracts</a:t>
            </a:r>
            <a:r>
              <a:rPr kumimoji="0" lang="en-US" altLang="en-US" i="0" u="none" strike="noStrike" cap="none" normalizeH="0" baseline="0" dirty="0">
                <a:ln>
                  <a:noFill/>
                </a:ln>
                <a:solidFill>
                  <a:schemeClr val="bg1"/>
                </a:solidFill>
                <a:effectLst/>
                <a:latin typeface="Söhne"/>
              </a:rPr>
              <a:t>: Legal contracts define financial instruments through terms, conditions, and obligations. Their effective management is crucial for financial system stability.</a:t>
            </a:r>
          </a:p>
          <a:p>
            <a:pPr eaLnBrk="0" fontAlgn="base" hangingPunct="0">
              <a:lnSpc>
                <a:spcPct val="122000"/>
              </a:lnSpc>
              <a:spcBef>
                <a:spcPts val="0"/>
              </a:spcBef>
              <a:spcAft>
                <a:spcPts val="600"/>
              </a:spcAft>
            </a:pPr>
            <a:r>
              <a:rPr kumimoji="0" lang="en-US" altLang="en-US" b="1" i="0" u="none" strike="noStrike" cap="none" normalizeH="0" baseline="0" dirty="0">
                <a:ln>
                  <a:noFill/>
                </a:ln>
                <a:solidFill>
                  <a:srgbClr val="FFC000"/>
                </a:solidFill>
                <a:effectLst/>
                <a:latin typeface="Söhne"/>
              </a:rPr>
              <a:t>The Irony</a:t>
            </a:r>
            <a:r>
              <a:rPr kumimoji="0" lang="en-US" altLang="en-US" i="0" u="none" strike="noStrike" cap="none" normalizeH="0" baseline="0" dirty="0">
                <a:ln>
                  <a:noFill/>
                </a:ln>
                <a:solidFill>
                  <a:schemeClr val="bg1"/>
                </a:solidFill>
                <a:effectLst/>
                <a:latin typeface="Söhne"/>
              </a:rPr>
              <a:t>: While business lines adopted technology to scale, legal and documentation teams lagged, missing out on tools to manage growth.</a:t>
            </a:r>
          </a:p>
        </p:txBody>
      </p:sp>
    </p:spTree>
    <p:extLst>
      <p:ext uri="{BB962C8B-B14F-4D97-AF65-F5344CB8AC3E}">
        <p14:creationId xmlns:p14="http://schemas.microsoft.com/office/powerpoint/2010/main" val="6694176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039000"/>
          </a:xfrm>
        </p:spPr>
        <p:txBody>
          <a:bodyPr>
            <a:noAutofit/>
          </a:bodyPr>
          <a:lstStyle/>
          <a:p>
            <a:r>
              <a:rPr lang="en-US" sz="3600" dirty="0">
                <a:solidFill>
                  <a:schemeClr val="accent2">
                    <a:lumMod val="20000"/>
                    <a:lumOff val="80000"/>
                  </a:schemeClr>
                </a:solidFill>
              </a:rPr>
              <a:t>The Role of FinTech in Transforming Contract Management</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758858" y="1964453"/>
            <a:ext cx="10575683" cy="4597121"/>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0" fontAlgn="base" hangingPunct="0">
              <a:lnSpc>
                <a:spcPct val="122000"/>
              </a:lnSpc>
              <a:spcBef>
                <a:spcPts val="1200"/>
              </a:spcBef>
              <a:spcAft>
                <a:spcPts val="600"/>
              </a:spcAft>
            </a:pPr>
            <a:r>
              <a:rPr kumimoji="0" lang="en-US" altLang="en-US" sz="2200" i="0" u="none" strike="noStrike" cap="none" normalizeH="0" baseline="0" dirty="0">
                <a:ln>
                  <a:noFill/>
                </a:ln>
                <a:solidFill>
                  <a:srgbClr val="FFC000"/>
                </a:solidFill>
                <a:effectLst/>
                <a:latin typeface="Söhne"/>
              </a:rPr>
              <a:t>Regulation vs. Optimization</a:t>
            </a:r>
            <a:r>
              <a:rPr kumimoji="0" lang="en-US" altLang="en-US" sz="2200" i="0" u="none" strike="noStrike" cap="none" normalizeH="0" baseline="0" dirty="0">
                <a:ln>
                  <a:noFill/>
                </a:ln>
                <a:solidFill>
                  <a:schemeClr val="bg1"/>
                </a:solidFill>
                <a:effectLst/>
                <a:latin typeface="Söhne"/>
              </a:rPr>
              <a:t>: While regulation (the stick) forces institutions to improve, there's an unrecognized business optimization potential (the carrot). Heavy fines are often due to neglect in managing contractual obligations, echoing a "too big to fail" attitude.</a:t>
            </a:r>
          </a:p>
          <a:p>
            <a:pPr eaLnBrk="0" fontAlgn="base" hangingPunct="0">
              <a:lnSpc>
                <a:spcPct val="122000"/>
              </a:lnSpc>
              <a:spcBef>
                <a:spcPts val="1200"/>
              </a:spcBef>
              <a:spcAft>
                <a:spcPts val="600"/>
              </a:spcAft>
            </a:pPr>
            <a:r>
              <a:rPr kumimoji="0" lang="en-US" altLang="en-US" sz="2200" b="1" i="0" u="none" strike="noStrike" cap="none" normalizeH="0" baseline="0" dirty="0">
                <a:ln>
                  <a:noFill/>
                </a:ln>
                <a:solidFill>
                  <a:srgbClr val="FFC000"/>
                </a:solidFill>
                <a:effectLst/>
                <a:latin typeface="Söhne"/>
              </a:rPr>
              <a:t>FinTech's Intervention</a:t>
            </a:r>
            <a:r>
              <a:rPr kumimoji="0" lang="en-US" altLang="en-US" sz="2200" i="0" u="none" strike="noStrike" cap="none" normalizeH="0" baseline="0" dirty="0">
                <a:ln>
                  <a:noFill/>
                </a:ln>
                <a:solidFill>
                  <a:schemeClr val="bg1"/>
                </a:solidFill>
                <a:effectLst/>
                <a:latin typeface="Söhne"/>
              </a:rPr>
              <a:t>: FinTech has facilitated the creation of systems to store and manage legal data. Proper initial processes would've made things easier, but past neglect has required a different approach due to the volume of existing contracts.</a:t>
            </a:r>
          </a:p>
          <a:p>
            <a:pPr eaLnBrk="0" fontAlgn="base" hangingPunct="0">
              <a:lnSpc>
                <a:spcPct val="122000"/>
              </a:lnSpc>
              <a:spcBef>
                <a:spcPts val="1200"/>
              </a:spcBef>
              <a:spcAft>
                <a:spcPts val="600"/>
              </a:spcAft>
            </a:pPr>
            <a:r>
              <a:rPr kumimoji="0" lang="en-US" altLang="en-US" sz="2200" b="1" i="0" u="none" strike="noStrike" cap="none" normalizeH="0" baseline="0" dirty="0">
                <a:ln>
                  <a:noFill/>
                </a:ln>
                <a:solidFill>
                  <a:srgbClr val="FFC000"/>
                </a:solidFill>
                <a:effectLst/>
                <a:latin typeface="Söhne"/>
              </a:rPr>
              <a:t>Big Data &amp; Contracts</a:t>
            </a:r>
            <a:r>
              <a:rPr kumimoji="0" lang="en-US" altLang="en-US" sz="2200" i="0" u="none" strike="noStrike" cap="none" normalizeH="0" baseline="0" dirty="0">
                <a:ln>
                  <a:noFill/>
                </a:ln>
                <a:solidFill>
                  <a:schemeClr val="bg1"/>
                </a:solidFill>
                <a:effectLst/>
                <a:latin typeface="Söhne"/>
              </a:rPr>
              <a:t>: The attraction of big data lies in understanding relations within unstructured and structured data. The task isn't just about big data, but it forces legal teams to embrace disorder, taking on a data scientist role to find patterns.</a:t>
            </a:r>
          </a:p>
        </p:txBody>
      </p:sp>
    </p:spTree>
    <p:extLst>
      <p:ext uri="{BB962C8B-B14F-4D97-AF65-F5344CB8AC3E}">
        <p14:creationId xmlns:p14="http://schemas.microsoft.com/office/powerpoint/2010/main" val="39644033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039000"/>
          </a:xfrm>
        </p:spPr>
        <p:txBody>
          <a:bodyPr>
            <a:noAutofit/>
          </a:bodyPr>
          <a:lstStyle/>
          <a:p>
            <a:r>
              <a:rPr lang="en-US" sz="3600" dirty="0">
                <a:solidFill>
                  <a:schemeClr val="accent2">
                    <a:lumMod val="20000"/>
                    <a:lumOff val="80000"/>
                  </a:schemeClr>
                </a:solidFill>
              </a:rPr>
              <a:t>The Role of FinTech in Transforming Contract Management</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758858" y="1813727"/>
            <a:ext cx="10630949" cy="4747847"/>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0" fontAlgn="base" hangingPunct="0">
              <a:lnSpc>
                <a:spcPct val="122000"/>
              </a:lnSpc>
              <a:spcBef>
                <a:spcPts val="1200"/>
              </a:spcBef>
              <a:spcAft>
                <a:spcPts val="600"/>
              </a:spcAft>
            </a:pPr>
            <a:r>
              <a:rPr kumimoji="0" lang="en-US" altLang="en-US" sz="2400" b="1" i="0" u="none" strike="noStrike" cap="none" normalizeH="0" baseline="0" dirty="0">
                <a:ln>
                  <a:noFill/>
                </a:ln>
                <a:solidFill>
                  <a:srgbClr val="FFC000"/>
                </a:solidFill>
                <a:effectLst/>
                <a:latin typeface="Calibri" panose="020F0502020204030204" pitchFamily="34" charset="0"/>
                <a:cs typeface="Calibri" panose="020F0502020204030204" pitchFamily="34" charset="0"/>
              </a:rPr>
              <a:t>Digitization of Contracts</a:t>
            </a: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 Contracts are being digitized by financial firms using OCR, ICR, and IWR technologies. Even verbal agreements between traders are being digitized using speech recognition to avoid disputes.</a:t>
            </a:r>
          </a:p>
          <a:p>
            <a:pPr eaLnBrk="0" fontAlgn="base" hangingPunct="0">
              <a:lnSpc>
                <a:spcPct val="122000"/>
              </a:lnSpc>
              <a:spcBef>
                <a:spcPts val="1200"/>
              </a:spcBef>
              <a:spcAft>
                <a:spcPts val="600"/>
              </a:spcAft>
            </a:pPr>
            <a:r>
              <a:rPr kumimoji="0" lang="en-US" altLang="en-US" sz="2400" b="1" i="0" u="none" strike="noStrike" cap="none" normalizeH="0" baseline="0" dirty="0">
                <a:ln>
                  <a:noFill/>
                </a:ln>
                <a:solidFill>
                  <a:srgbClr val="FFC000"/>
                </a:solidFill>
                <a:effectLst/>
                <a:latin typeface="Calibri" panose="020F0502020204030204" pitchFamily="34" charset="0"/>
                <a:cs typeface="Calibri" panose="020F0502020204030204" pitchFamily="34" charset="0"/>
              </a:rPr>
              <a:t>Challenges in Digitization</a:t>
            </a: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 Issues like poorly defined tables in documents exist, but drafting with reliance on precedent documents and defined contract vocabulary simplifies the process.</a:t>
            </a:r>
          </a:p>
        </p:txBody>
      </p:sp>
    </p:spTree>
    <p:extLst>
      <p:ext uri="{BB962C8B-B14F-4D97-AF65-F5344CB8AC3E}">
        <p14:creationId xmlns:p14="http://schemas.microsoft.com/office/powerpoint/2010/main" val="19136576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039000"/>
          </a:xfrm>
        </p:spPr>
        <p:txBody>
          <a:bodyPr>
            <a:noAutofit/>
          </a:bodyPr>
          <a:lstStyle/>
          <a:p>
            <a:r>
              <a:rPr lang="en-US" sz="3200" dirty="0">
                <a:solidFill>
                  <a:schemeClr val="accent2">
                    <a:lumMod val="20000"/>
                    <a:lumOff val="80000"/>
                  </a:schemeClr>
                </a:solidFill>
              </a:rPr>
              <a:t>Enhancing Legal Document Management with FinTech</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612648" y="1813727"/>
            <a:ext cx="10847497" cy="4747847"/>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0" fontAlgn="base" hangingPunct="0">
              <a:lnSpc>
                <a:spcPct val="125000"/>
              </a:lnSpc>
              <a:spcBef>
                <a:spcPts val="600"/>
              </a:spcBef>
              <a:spcAft>
                <a:spcPts val="600"/>
              </a:spcAft>
            </a:pPr>
            <a:r>
              <a:rPr kumimoji="0" lang="en-US" altLang="en-US" sz="2800" b="1" i="0" u="none" strike="noStrike" cap="none" normalizeH="0" baseline="0" dirty="0">
                <a:ln>
                  <a:noFill/>
                </a:ln>
                <a:solidFill>
                  <a:srgbClr val="FFC000"/>
                </a:solidFill>
                <a:effectLst/>
                <a:latin typeface="Calibri" panose="020F0502020204030204" pitchFamily="34" charset="0"/>
                <a:cs typeface="Calibri" panose="020F0502020204030204" pitchFamily="34" charset="0"/>
              </a:rPr>
              <a:t>1. Digitization &amp; Classification:</a:t>
            </a:r>
          </a:p>
          <a:p>
            <a:pPr lvl="3" eaLnBrk="0" fontAlgn="base" hangingPunct="0">
              <a:lnSpc>
                <a:spcPct val="125000"/>
              </a:lnSpc>
              <a:spcBef>
                <a:spcPts val="600"/>
              </a:spcBef>
              <a:spcAft>
                <a:spcPts val="600"/>
              </a:spcAft>
            </a:pPr>
            <a:r>
              <a:rPr kumimoji="0" lang="en-US" altLang="en-US" sz="20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Post-digitization, documents become searchable.</a:t>
            </a:r>
          </a:p>
          <a:p>
            <a:pPr lvl="3" eaLnBrk="0" fontAlgn="base" hangingPunct="0">
              <a:lnSpc>
                <a:spcPct val="125000"/>
              </a:lnSpc>
              <a:spcBef>
                <a:spcPts val="600"/>
              </a:spcBef>
              <a:spcAft>
                <a:spcPts val="600"/>
              </a:spcAft>
            </a:pPr>
            <a:r>
              <a:rPr kumimoji="0" lang="en-US" altLang="en-US" sz="20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Solves issues due to poor classification and filing during execution.</a:t>
            </a:r>
          </a:p>
          <a:p>
            <a:pPr lvl="3" eaLnBrk="0" fontAlgn="base" hangingPunct="0">
              <a:lnSpc>
                <a:spcPct val="125000"/>
              </a:lnSpc>
              <a:spcBef>
                <a:spcPts val="600"/>
              </a:spcBef>
              <a:spcAft>
                <a:spcPts val="600"/>
              </a:spcAft>
            </a:pPr>
            <a:r>
              <a:rPr kumimoji="0" lang="en-US" altLang="en-US" sz="20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Mapping with other data systems reduces problem size by focusing on actual risks.</a:t>
            </a:r>
          </a:p>
          <a:p>
            <a:pPr eaLnBrk="0" fontAlgn="base" hangingPunct="0">
              <a:lnSpc>
                <a:spcPct val="125000"/>
              </a:lnSpc>
              <a:spcBef>
                <a:spcPts val="600"/>
              </a:spcBef>
              <a:spcAft>
                <a:spcPts val="600"/>
              </a:spcAft>
            </a:pPr>
            <a:r>
              <a:rPr kumimoji="0" lang="en-US" altLang="en-US" sz="2800" b="1" i="0" u="none" strike="noStrike" cap="none" normalizeH="0" baseline="0" dirty="0">
                <a:ln>
                  <a:noFill/>
                </a:ln>
                <a:solidFill>
                  <a:srgbClr val="FFC000"/>
                </a:solidFill>
                <a:effectLst/>
                <a:latin typeface="Calibri" panose="020F0502020204030204" pitchFamily="34" charset="0"/>
                <a:cs typeface="Calibri" panose="020F0502020204030204" pitchFamily="34" charset="0"/>
              </a:rPr>
              <a:t>2. Beyond Finding Contracts:</a:t>
            </a:r>
          </a:p>
          <a:p>
            <a:pPr lvl="3" eaLnBrk="0" fontAlgn="base" hangingPunct="0">
              <a:lnSpc>
                <a:spcPct val="125000"/>
              </a:lnSpc>
              <a:spcBef>
                <a:spcPts val="600"/>
              </a:spcBef>
              <a:spcAft>
                <a:spcPts val="600"/>
              </a:spcAft>
            </a:pPr>
            <a:r>
              <a:rPr kumimoji="0" lang="en-US" altLang="en-US" sz="20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Parallel: IBM's Deep Blue &amp; Watson show AI's potential.</a:t>
            </a:r>
          </a:p>
          <a:p>
            <a:pPr lvl="3" eaLnBrk="0" fontAlgn="base" hangingPunct="0">
              <a:lnSpc>
                <a:spcPct val="125000"/>
              </a:lnSpc>
              <a:spcBef>
                <a:spcPts val="600"/>
              </a:spcBef>
              <a:spcAft>
                <a:spcPts val="600"/>
              </a:spcAft>
            </a:pPr>
            <a:r>
              <a:rPr kumimoji="0" lang="en-US" altLang="en-US" sz="20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Old computing: procedural "if A, then B" automation.</a:t>
            </a:r>
          </a:p>
          <a:p>
            <a:pPr lvl="3" eaLnBrk="0" fontAlgn="base" hangingPunct="0">
              <a:lnSpc>
                <a:spcPct val="125000"/>
              </a:lnSpc>
              <a:spcBef>
                <a:spcPts val="600"/>
              </a:spcBef>
              <a:spcAft>
                <a:spcPts val="600"/>
              </a:spcAft>
            </a:pPr>
            <a:r>
              <a:rPr kumimoji="0" lang="en-US" altLang="en-US" sz="20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New FinTech approach: interpretative capabilities that evolve with data and human guidance.</a:t>
            </a:r>
            <a:endParaRPr kumimoji="0" lang="en-US" altLang="en-US" sz="1800"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80122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039000"/>
          </a:xfrm>
        </p:spPr>
        <p:txBody>
          <a:bodyPr>
            <a:noAutofit/>
          </a:bodyPr>
          <a:lstStyle/>
          <a:p>
            <a:r>
              <a:rPr lang="en-US" sz="3600" dirty="0">
                <a:solidFill>
                  <a:schemeClr val="accent2">
                    <a:lumMod val="20000"/>
                    <a:lumOff val="80000"/>
                  </a:schemeClr>
                </a:solidFill>
              </a:rPr>
              <a:t>Enhancing Legal Document Management with FinTech</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612648" y="1813727"/>
            <a:ext cx="10847497" cy="4747847"/>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0" fontAlgn="base" hangingPunct="0">
              <a:lnSpc>
                <a:spcPct val="125000"/>
              </a:lnSpc>
              <a:spcBef>
                <a:spcPts val="600"/>
              </a:spcBef>
              <a:spcAft>
                <a:spcPts val="600"/>
              </a:spcAft>
              <a:buNone/>
            </a:pPr>
            <a:r>
              <a:rPr kumimoji="0" lang="en-US" altLang="en-US" sz="2800" b="1" i="0" u="none" strike="noStrike" cap="none" normalizeH="0" baseline="0" dirty="0">
                <a:ln>
                  <a:noFill/>
                </a:ln>
                <a:solidFill>
                  <a:srgbClr val="FFC000"/>
                </a:solidFill>
                <a:effectLst/>
                <a:latin typeface="Calibri" panose="020F0502020204030204" pitchFamily="34" charset="0"/>
                <a:cs typeface="Calibri" panose="020F0502020204030204" pitchFamily="34" charset="0"/>
              </a:rPr>
              <a:t>3. Techniques Leveraged:</a:t>
            </a:r>
          </a:p>
          <a:p>
            <a:pPr lvl="3" eaLnBrk="0" fontAlgn="base" hangingPunct="0">
              <a:lnSpc>
                <a:spcPct val="125000"/>
              </a:lnSpc>
              <a:spcBef>
                <a:spcPts val="0"/>
              </a:spcBef>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Correlation: Focuses on high-risk areas by identifying useful proxies.</a:t>
            </a:r>
          </a:p>
          <a:p>
            <a:pPr lvl="3" eaLnBrk="0" fontAlgn="base" hangingPunct="0">
              <a:lnSpc>
                <a:spcPct val="125000"/>
              </a:lnSpc>
              <a:spcBef>
                <a:spcPts val="0"/>
              </a:spcBef>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Validation: Ensures consistency and reveals errors often missed in manual reviews.</a:t>
            </a:r>
          </a:p>
          <a:p>
            <a:pPr lvl="3" eaLnBrk="0" fontAlgn="base" hangingPunct="0">
              <a:lnSpc>
                <a:spcPct val="125000"/>
              </a:lnSpc>
              <a:spcBef>
                <a:spcPts val="0"/>
              </a:spcBef>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Positive Feedback: Uses text analytics to provide detailed structured data, emphasizing the role of legal terms as data.</a:t>
            </a:r>
          </a:p>
          <a:p>
            <a:pPr marL="0" indent="0" eaLnBrk="0" fontAlgn="base" hangingPunct="0">
              <a:lnSpc>
                <a:spcPct val="125000"/>
              </a:lnSpc>
              <a:spcBef>
                <a:spcPts val="600"/>
              </a:spcBef>
              <a:spcAft>
                <a:spcPts val="600"/>
              </a:spcAft>
              <a:buNone/>
            </a:pPr>
            <a:r>
              <a:rPr kumimoji="0" lang="en-US" altLang="en-US" sz="2400" b="1" i="0" u="none" strike="noStrike" cap="none" normalizeH="0" baseline="0" dirty="0">
                <a:ln>
                  <a:noFill/>
                </a:ln>
                <a:solidFill>
                  <a:srgbClr val="FFC000"/>
                </a:solidFill>
                <a:effectLst/>
                <a:latin typeface="Calibri" panose="020F0502020204030204" pitchFamily="34" charset="0"/>
                <a:cs typeface="Calibri" panose="020F0502020204030204" pitchFamily="34" charset="0"/>
              </a:rPr>
              <a:t>4. Benefits &amp; Impact:</a:t>
            </a:r>
          </a:p>
          <a:p>
            <a:pPr lvl="3" eaLnBrk="0" fontAlgn="base" hangingPunct="0">
              <a:lnSpc>
                <a:spcPct val="125000"/>
              </a:lnSpc>
              <a:spcBef>
                <a:spcPts val="0"/>
              </a:spcBef>
              <a:spcAft>
                <a:spcPts val="600"/>
              </a:spcAft>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Enhanced understanding of financial instruments and contractual nuances</a:t>
            </a:r>
            <a:r>
              <a:rPr lang="en-US" altLang="en-US" sz="2400" dirty="0">
                <a:solidFill>
                  <a:schemeClr val="bg1"/>
                </a:solidFill>
                <a:latin typeface="Calibri" panose="020F0502020204030204" pitchFamily="34" charset="0"/>
                <a:cs typeface="Calibri" panose="020F0502020204030204" pitchFamily="34" charset="0"/>
              </a:rPr>
              <a:t>.</a:t>
            </a:r>
            <a:endPar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7152797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37065"/>
          </a:xfrm>
        </p:spPr>
        <p:txBody>
          <a:bodyPr>
            <a:noAutofit/>
          </a:bodyPr>
          <a:lstStyle/>
          <a:p>
            <a:r>
              <a:rPr lang="en-US" dirty="0" err="1">
                <a:solidFill>
                  <a:schemeClr val="accent2">
                    <a:lumMod val="20000"/>
                    <a:lumOff val="80000"/>
                  </a:schemeClr>
                </a:solidFill>
              </a:rPr>
              <a:t>Behavioural</a:t>
            </a:r>
            <a:r>
              <a:rPr lang="en-US" dirty="0">
                <a:solidFill>
                  <a:schemeClr val="accent2">
                    <a:lumMod val="20000"/>
                    <a:lumOff val="80000"/>
                  </a:schemeClr>
                </a:solidFill>
              </a:rPr>
              <a:t> Biometrics – A New Era of Security</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1009859" y="2311121"/>
            <a:ext cx="10108642" cy="339634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0" fontAlgn="base" hangingPunct="0">
              <a:lnSpc>
                <a:spcPct val="100000"/>
              </a:lnSpc>
              <a:spcBef>
                <a:spcPts val="0"/>
              </a:spcBef>
              <a:spcAft>
                <a:spcPts val="600"/>
              </a:spcAft>
              <a:buNone/>
            </a:pPr>
            <a:r>
              <a:rPr kumimoji="0" lang="en-US" altLang="en-US" sz="3200" b="1" i="0" u="none" strike="noStrike" cap="none" normalizeH="0" baseline="0" dirty="0">
                <a:ln>
                  <a:noFill/>
                </a:ln>
                <a:solidFill>
                  <a:srgbClr val="FFC000"/>
                </a:solidFill>
                <a:effectLst/>
                <a:latin typeface="Calibri" panose="020F0502020204030204" pitchFamily="34" charset="0"/>
                <a:cs typeface="Calibri" panose="020F0502020204030204" pitchFamily="34" charset="0"/>
              </a:rPr>
              <a:t>The Changing Digital World &amp; Security Challenges</a:t>
            </a:r>
          </a:p>
          <a:p>
            <a:pPr lvl="2" eaLnBrk="0" fontAlgn="base" hangingPunct="0">
              <a:lnSpc>
                <a:spcPct val="150000"/>
              </a:lnSpc>
              <a:spcBef>
                <a:spcPts val="1200"/>
              </a:spcBef>
              <a:spcAft>
                <a:spcPts val="600"/>
              </a:spcAft>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The rise of mobile and global interactions in business and personal life.</a:t>
            </a:r>
          </a:p>
          <a:p>
            <a:pPr lvl="2" eaLnBrk="0" fontAlgn="base" hangingPunct="0">
              <a:lnSpc>
                <a:spcPct val="150000"/>
              </a:lnSpc>
              <a:spcBef>
                <a:spcPts val="1200"/>
              </a:spcBef>
              <a:spcAft>
                <a:spcPts val="600"/>
              </a:spcAft>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Traditional security methods becoming inadequate for digital assets.</a:t>
            </a:r>
          </a:p>
          <a:p>
            <a:pPr lvl="2" eaLnBrk="0" fontAlgn="base" hangingPunct="0">
              <a:lnSpc>
                <a:spcPct val="150000"/>
              </a:lnSpc>
              <a:spcBef>
                <a:spcPts val="1200"/>
              </a:spcBef>
              <a:spcAft>
                <a:spcPts val="600"/>
              </a:spcAft>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Increasing incidents of identity theft and hacking threats.</a:t>
            </a:r>
            <a:endParaRPr kumimoji="0" lang="en-US" altLang="en-US" sz="2800"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518767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37065"/>
          </a:xfrm>
        </p:spPr>
        <p:txBody>
          <a:bodyPr>
            <a:noAutofit/>
          </a:bodyPr>
          <a:lstStyle/>
          <a:p>
            <a:r>
              <a:rPr lang="en-US" dirty="0" err="1">
                <a:solidFill>
                  <a:schemeClr val="accent2">
                    <a:lumMod val="20000"/>
                    <a:lumOff val="80000"/>
                  </a:schemeClr>
                </a:solidFill>
              </a:rPr>
              <a:t>Behavioural</a:t>
            </a:r>
            <a:r>
              <a:rPr lang="en-US" dirty="0">
                <a:solidFill>
                  <a:schemeClr val="accent2">
                    <a:lumMod val="20000"/>
                    <a:lumOff val="80000"/>
                  </a:schemeClr>
                </a:solidFill>
              </a:rPr>
              <a:t> Biometrics – A New Era of Security</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1009859" y="2265903"/>
            <a:ext cx="10108642" cy="3873639"/>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0" fontAlgn="base" hangingPunct="0">
              <a:lnSpc>
                <a:spcPct val="100000"/>
              </a:lnSpc>
              <a:spcBef>
                <a:spcPts val="0"/>
              </a:spcBef>
              <a:spcAft>
                <a:spcPts val="600"/>
              </a:spcAft>
              <a:buNone/>
            </a:pPr>
            <a:r>
              <a:rPr kumimoji="0" lang="en-US" altLang="en-US" sz="3200" b="1" i="0" u="none" strike="noStrike" cap="none" normalizeH="0" baseline="0" dirty="0">
                <a:ln>
                  <a:noFill/>
                </a:ln>
                <a:solidFill>
                  <a:srgbClr val="FFC000"/>
                </a:solidFill>
                <a:effectLst/>
                <a:latin typeface="Calibri" panose="020F0502020204030204" pitchFamily="34" charset="0"/>
                <a:cs typeface="Calibri" panose="020F0502020204030204" pitchFamily="34" charset="0"/>
              </a:rPr>
              <a:t>Evolution of Biometrics for Security</a:t>
            </a:r>
          </a:p>
          <a:p>
            <a:pPr lvl="2" eaLnBrk="0" fontAlgn="base" hangingPunct="0">
              <a:lnSpc>
                <a:spcPct val="150000"/>
              </a:lnSpc>
              <a:spcBef>
                <a:spcPts val="1200"/>
              </a:spcBef>
              <a:spcAft>
                <a:spcPts val="600"/>
              </a:spcAft>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Traditional biometrics: Fingerprint, iris scan, etc.</a:t>
            </a:r>
          </a:p>
          <a:p>
            <a:pPr lvl="2" eaLnBrk="0" fontAlgn="base" hangingPunct="0">
              <a:lnSpc>
                <a:spcPct val="150000"/>
              </a:lnSpc>
              <a:spcBef>
                <a:spcPts val="1200"/>
              </a:spcBef>
              <a:spcAft>
                <a:spcPts val="600"/>
              </a:spcAft>
            </a:pPr>
            <a:r>
              <a:rPr kumimoji="0" lang="en-US" altLang="en-US" sz="2400" i="0" u="none" strike="noStrike" cap="none" normalizeH="0" baseline="0" dirty="0" err="1">
                <a:ln>
                  <a:noFill/>
                </a:ln>
                <a:solidFill>
                  <a:schemeClr val="bg1"/>
                </a:solidFill>
                <a:effectLst/>
                <a:latin typeface="Calibri" panose="020F0502020204030204" pitchFamily="34" charset="0"/>
                <a:cs typeface="Calibri" panose="020F0502020204030204" pitchFamily="34" charset="0"/>
              </a:rPr>
              <a:t>Behavioural</a:t>
            </a: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 biometrics: Focusing on user behavior, like typing rhythm, swipe patterns, and interaction techniques.</a:t>
            </a:r>
          </a:p>
          <a:p>
            <a:pPr lvl="2" eaLnBrk="0" fontAlgn="base" hangingPunct="0">
              <a:lnSpc>
                <a:spcPct val="150000"/>
              </a:lnSpc>
              <a:spcBef>
                <a:spcPts val="1200"/>
              </a:spcBef>
              <a:spcAft>
                <a:spcPts val="600"/>
              </a:spcAft>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Seamless, transparent, and continuous verification.</a:t>
            </a:r>
          </a:p>
        </p:txBody>
      </p:sp>
    </p:spTree>
    <p:extLst>
      <p:ext uri="{BB962C8B-B14F-4D97-AF65-F5344CB8AC3E}">
        <p14:creationId xmlns:p14="http://schemas.microsoft.com/office/powerpoint/2010/main" val="22503274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37065"/>
          </a:xfrm>
        </p:spPr>
        <p:txBody>
          <a:bodyPr>
            <a:noAutofit/>
          </a:bodyPr>
          <a:lstStyle/>
          <a:p>
            <a:r>
              <a:rPr lang="en-US" dirty="0" err="1">
                <a:solidFill>
                  <a:schemeClr val="accent2">
                    <a:lumMod val="20000"/>
                    <a:lumOff val="80000"/>
                  </a:schemeClr>
                </a:solidFill>
              </a:rPr>
              <a:t>Behavioural</a:t>
            </a:r>
            <a:r>
              <a:rPr lang="en-US" dirty="0">
                <a:solidFill>
                  <a:schemeClr val="accent2">
                    <a:lumMod val="20000"/>
                    <a:lumOff val="80000"/>
                  </a:schemeClr>
                </a:solidFill>
              </a:rPr>
              <a:t> Biometrics – A New Era of Security</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1009859" y="2245807"/>
            <a:ext cx="10108642" cy="3893735"/>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0" fontAlgn="base" hangingPunct="0">
              <a:lnSpc>
                <a:spcPct val="100000"/>
              </a:lnSpc>
              <a:spcBef>
                <a:spcPts val="0"/>
              </a:spcBef>
              <a:spcAft>
                <a:spcPts val="600"/>
              </a:spcAft>
            </a:pPr>
            <a:r>
              <a:rPr kumimoji="0" lang="en-US" altLang="en-US" sz="3200" b="1" i="0" u="none" strike="noStrike" cap="none" normalizeH="0" baseline="0" dirty="0">
                <a:ln>
                  <a:noFill/>
                </a:ln>
                <a:solidFill>
                  <a:srgbClr val="FFC000"/>
                </a:solidFill>
                <a:effectLst/>
                <a:latin typeface="Calibri" panose="020F0502020204030204" pitchFamily="34" charset="0"/>
                <a:cs typeface="Calibri" panose="020F0502020204030204" pitchFamily="34" charset="0"/>
              </a:rPr>
              <a:t>Benefits of </a:t>
            </a:r>
            <a:r>
              <a:rPr kumimoji="0" lang="en-US" altLang="en-US" sz="3200" b="1" i="0" u="none" strike="noStrike" cap="none" normalizeH="0" baseline="0" dirty="0" err="1">
                <a:ln>
                  <a:noFill/>
                </a:ln>
                <a:solidFill>
                  <a:srgbClr val="FFC000"/>
                </a:solidFill>
                <a:effectLst/>
                <a:latin typeface="Calibri" panose="020F0502020204030204" pitchFamily="34" charset="0"/>
                <a:cs typeface="Calibri" panose="020F0502020204030204" pitchFamily="34" charset="0"/>
              </a:rPr>
              <a:t>Behavioural</a:t>
            </a:r>
            <a:r>
              <a:rPr kumimoji="0" lang="en-US" altLang="en-US" sz="3200" b="1" i="0" u="none" strike="noStrike" cap="none" normalizeH="0" baseline="0" dirty="0">
                <a:ln>
                  <a:noFill/>
                </a:ln>
                <a:solidFill>
                  <a:srgbClr val="FFC000"/>
                </a:solidFill>
                <a:effectLst/>
                <a:latin typeface="Calibri" panose="020F0502020204030204" pitchFamily="34" charset="0"/>
                <a:cs typeface="Calibri" panose="020F0502020204030204" pitchFamily="34" charset="0"/>
              </a:rPr>
              <a:t> Biometrics</a:t>
            </a:r>
          </a:p>
          <a:p>
            <a:pPr lvl="2" eaLnBrk="0" fontAlgn="base" hangingPunct="0">
              <a:lnSpc>
                <a:spcPct val="150000"/>
              </a:lnSpc>
              <a:spcBef>
                <a:spcPts val="1200"/>
              </a:spcBef>
              <a:spcAft>
                <a:spcPts val="600"/>
              </a:spcAft>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Suited for mobiles due to rich data from sensors.</a:t>
            </a:r>
          </a:p>
          <a:p>
            <a:pPr lvl="2" eaLnBrk="0" fontAlgn="base" hangingPunct="0">
              <a:lnSpc>
                <a:spcPct val="150000"/>
              </a:lnSpc>
              <a:spcBef>
                <a:spcPts val="1200"/>
              </a:spcBef>
              <a:spcAft>
                <a:spcPts val="600"/>
              </a:spcAft>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Makes authentication a natural part of the user experience.</a:t>
            </a:r>
          </a:p>
          <a:p>
            <a:pPr lvl="2" eaLnBrk="0" fontAlgn="base" hangingPunct="0">
              <a:lnSpc>
                <a:spcPct val="150000"/>
              </a:lnSpc>
              <a:spcBef>
                <a:spcPts val="1200"/>
              </a:spcBef>
              <a:spcAft>
                <a:spcPts val="600"/>
              </a:spcAft>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Continuous validation ensures user is genuine throughout the session.</a:t>
            </a:r>
          </a:p>
        </p:txBody>
      </p:sp>
    </p:spTree>
    <p:extLst>
      <p:ext uri="{BB962C8B-B14F-4D97-AF65-F5344CB8AC3E}">
        <p14:creationId xmlns:p14="http://schemas.microsoft.com/office/powerpoint/2010/main" val="35882299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37065"/>
          </a:xfrm>
        </p:spPr>
        <p:txBody>
          <a:bodyPr>
            <a:noAutofit/>
          </a:bodyPr>
          <a:lstStyle/>
          <a:p>
            <a:r>
              <a:rPr lang="en-US" dirty="0" err="1">
                <a:solidFill>
                  <a:schemeClr val="accent2">
                    <a:lumMod val="20000"/>
                    <a:lumOff val="80000"/>
                  </a:schemeClr>
                </a:solidFill>
              </a:rPr>
              <a:t>Behavioural</a:t>
            </a:r>
            <a:r>
              <a:rPr lang="en-US" dirty="0">
                <a:solidFill>
                  <a:schemeClr val="accent2">
                    <a:lumMod val="20000"/>
                    <a:lumOff val="80000"/>
                  </a:schemeClr>
                </a:solidFill>
              </a:rPr>
              <a:t> Biometrics – A New Era of Security</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54110" y="2160396"/>
            <a:ext cx="10575889" cy="3979147"/>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0" fontAlgn="base" hangingPunct="0">
              <a:lnSpc>
                <a:spcPct val="150000"/>
              </a:lnSpc>
              <a:spcBef>
                <a:spcPts val="1200"/>
              </a:spcBef>
              <a:spcAft>
                <a:spcPts val="600"/>
              </a:spcAft>
              <a:buNone/>
            </a:pPr>
            <a:r>
              <a:rPr kumimoji="0" lang="en-US" altLang="en-US" sz="3200" b="1" i="0" u="none" strike="noStrike" cap="none" normalizeH="0" baseline="0" dirty="0">
                <a:ln>
                  <a:noFill/>
                </a:ln>
                <a:solidFill>
                  <a:srgbClr val="FFC000"/>
                </a:solidFill>
                <a:effectLst/>
                <a:latin typeface="Calibri" panose="020F0502020204030204" pitchFamily="34" charset="0"/>
                <a:cs typeface="Calibri" panose="020F0502020204030204" pitchFamily="34" charset="0"/>
              </a:rPr>
              <a:t>Balancing Security with User Experience</a:t>
            </a:r>
          </a:p>
          <a:p>
            <a:pPr lvl="2" eaLnBrk="0" fontAlgn="base" hangingPunct="0">
              <a:lnSpc>
                <a:spcPct val="125000"/>
              </a:lnSpc>
              <a:spcBef>
                <a:spcPts val="600"/>
              </a:spcBef>
              <a:spcAft>
                <a:spcPts val="600"/>
              </a:spcAft>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Increasing demand for fast and frictionless transactions.</a:t>
            </a:r>
          </a:p>
          <a:p>
            <a:pPr lvl="2" eaLnBrk="0" fontAlgn="base" hangingPunct="0">
              <a:lnSpc>
                <a:spcPct val="125000"/>
              </a:lnSpc>
              <a:spcBef>
                <a:spcPts val="600"/>
              </a:spcBef>
              <a:spcAft>
                <a:spcPts val="600"/>
              </a:spcAft>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Importance of context-based security: Right level of security for the right task.</a:t>
            </a:r>
          </a:p>
          <a:p>
            <a:pPr lvl="2" eaLnBrk="0" fontAlgn="base" hangingPunct="0">
              <a:lnSpc>
                <a:spcPct val="125000"/>
              </a:lnSpc>
              <a:spcBef>
                <a:spcPts val="600"/>
              </a:spcBef>
              <a:spcAft>
                <a:spcPts val="600"/>
              </a:spcAft>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The psychology of user perception: Need for occasional visible security reassurance.</a:t>
            </a:r>
            <a:endParaRPr kumimoji="0" lang="en-US" altLang="en-US" sz="2800"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27388881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37065"/>
          </a:xfrm>
        </p:spPr>
        <p:txBody>
          <a:bodyPr>
            <a:noAutofit/>
          </a:bodyPr>
          <a:lstStyle/>
          <a:p>
            <a:r>
              <a:rPr lang="en-US" dirty="0" err="1">
                <a:solidFill>
                  <a:schemeClr val="accent2">
                    <a:lumMod val="20000"/>
                    <a:lumOff val="80000"/>
                  </a:schemeClr>
                </a:solidFill>
              </a:rPr>
              <a:t>Behavioural</a:t>
            </a:r>
            <a:r>
              <a:rPr lang="en-US" dirty="0">
                <a:solidFill>
                  <a:schemeClr val="accent2">
                    <a:lumMod val="20000"/>
                    <a:lumOff val="80000"/>
                  </a:schemeClr>
                </a:solidFill>
              </a:rPr>
              <a:t> Biometrics – A New Era of Security</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54110" y="2180493"/>
            <a:ext cx="10575889" cy="3959050"/>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0" fontAlgn="base" hangingPunct="0">
              <a:lnSpc>
                <a:spcPct val="150000"/>
              </a:lnSpc>
              <a:spcBef>
                <a:spcPts val="600"/>
              </a:spcBef>
              <a:spcAft>
                <a:spcPts val="600"/>
              </a:spcAft>
              <a:buNone/>
            </a:pPr>
            <a:r>
              <a:rPr kumimoji="0" lang="en-US" altLang="en-US" sz="3200" b="1" i="0" u="none" strike="noStrike" cap="none" normalizeH="0" baseline="0" dirty="0">
                <a:ln>
                  <a:noFill/>
                </a:ln>
                <a:solidFill>
                  <a:srgbClr val="FFC000"/>
                </a:solidFill>
                <a:effectLst/>
                <a:latin typeface="Calibri" panose="020F0502020204030204" pitchFamily="34" charset="0"/>
                <a:cs typeface="Calibri" panose="020F0502020204030204" pitchFamily="34" charset="0"/>
              </a:rPr>
              <a:t>The Future of Banking &amp; Security</a:t>
            </a:r>
          </a:p>
          <a:p>
            <a:pPr lvl="2" eaLnBrk="0" fontAlgn="base" hangingPunct="0">
              <a:lnSpc>
                <a:spcPct val="150000"/>
              </a:lnSpc>
              <a:spcBef>
                <a:spcPts val="600"/>
              </a:spcBef>
              <a:spcAft>
                <a:spcPts val="600"/>
              </a:spcAft>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Banks becoming more customer-centric.</a:t>
            </a:r>
          </a:p>
          <a:p>
            <a:pPr lvl="2" eaLnBrk="0" fontAlgn="base" hangingPunct="0">
              <a:lnSpc>
                <a:spcPct val="150000"/>
              </a:lnSpc>
              <a:spcBef>
                <a:spcPts val="600"/>
              </a:spcBef>
              <a:spcAft>
                <a:spcPts val="600"/>
              </a:spcAft>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Need for unobtrusive, rigorous security that doesn't interrupt user experience.</a:t>
            </a:r>
          </a:p>
          <a:p>
            <a:pPr lvl="2" eaLnBrk="0" fontAlgn="base" hangingPunct="0">
              <a:lnSpc>
                <a:spcPct val="150000"/>
              </a:lnSpc>
              <a:spcBef>
                <a:spcPts val="600"/>
              </a:spcBef>
              <a:spcAft>
                <a:spcPts val="600"/>
              </a:spcAft>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Predictions: Banks will organize around customers, not products or channels.</a:t>
            </a:r>
          </a:p>
        </p:txBody>
      </p:sp>
    </p:spTree>
    <p:extLst>
      <p:ext uri="{BB962C8B-B14F-4D97-AF65-F5344CB8AC3E}">
        <p14:creationId xmlns:p14="http://schemas.microsoft.com/office/powerpoint/2010/main" val="10765937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37065"/>
          </a:xfrm>
        </p:spPr>
        <p:txBody>
          <a:bodyPr>
            <a:noAutofit/>
          </a:bodyPr>
          <a:lstStyle/>
          <a:p>
            <a:r>
              <a:rPr lang="en-US" dirty="0">
                <a:solidFill>
                  <a:schemeClr val="accent2">
                    <a:lumMod val="20000"/>
                    <a:lumOff val="80000"/>
                  </a:schemeClr>
                </a:solidFill>
              </a:rPr>
              <a:t>Disruption, SMEs, and Payment Solutions</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1165981" y="1852990"/>
            <a:ext cx="9961638" cy="428655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0" fontAlgn="base" hangingPunct="0">
              <a:lnSpc>
                <a:spcPct val="150000"/>
              </a:lnSpc>
              <a:spcBef>
                <a:spcPts val="600"/>
              </a:spcBef>
              <a:spcAft>
                <a:spcPts val="600"/>
              </a:spcAft>
              <a:buNone/>
            </a:pPr>
            <a:r>
              <a:rPr kumimoji="0" lang="en-US" altLang="en-US" sz="3200" b="1" i="0" u="none" strike="noStrike" cap="none" normalizeH="0" baseline="0" dirty="0">
                <a:ln>
                  <a:noFill/>
                </a:ln>
                <a:solidFill>
                  <a:srgbClr val="FFC000"/>
                </a:solidFill>
                <a:effectLst/>
                <a:latin typeface="Calibri" panose="020F0502020204030204" pitchFamily="34" charset="0"/>
                <a:cs typeface="Calibri" panose="020F0502020204030204" pitchFamily="34" charset="0"/>
              </a:rPr>
              <a:t>Understanding Disruption:</a:t>
            </a:r>
          </a:p>
          <a:p>
            <a:pPr lvl="2" eaLnBrk="0" fontAlgn="base" hangingPunct="0">
              <a:lnSpc>
                <a:spcPct val="150000"/>
              </a:lnSpc>
              <a:spcBef>
                <a:spcPts val="600"/>
              </a:spcBef>
              <a:spcAft>
                <a:spcPts val="600"/>
              </a:spcAft>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Definition by Clayton M. Christensen: New markets emerge through disruptive technologies.</a:t>
            </a:r>
          </a:p>
          <a:p>
            <a:pPr lvl="2" eaLnBrk="0" fontAlgn="base" hangingPunct="0">
              <a:lnSpc>
                <a:spcPct val="150000"/>
              </a:lnSpc>
              <a:spcBef>
                <a:spcPts val="600"/>
              </a:spcBef>
              <a:spcAft>
                <a:spcPts val="600"/>
              </a:spcAft>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Disruption vs. Competition: Changing game rules.</a:t>
            </a:r>
          </a:p>
          <a:p>
            <a:pPr lvl="2" eaLnBrk="0" fontAlgn="base" hangingPunct="0">
              <a:lnSpc>
                <a:spcPct val="150000"/>
              </a:lnSpc>
              <a:spcBef>
                <a:spcPts val="600"/>
              </a:spcBef>
              <a:spcAft>
                <a:spcPts val="600"/>
              </a:spcAft>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Current financial giants: Immense power, influence, and regulatory control. Leads to lack of competition, affecting consumers.</a:t>
            </a:r>
          </a:p>
        </p:txBody>
      </p:sp>
    </p:spTree>
    <p:extLst>
      <p:ext uri="{BB962C8B-B14F-4D97-AF65-F5344CB8AC3E}">
        <p14:creationId xmlns:p14="http://schemas.microsoft.com/office/powerpoint/2010/main" val="150725486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37065"/>
          </a:xfrm>
        </p:spPr>
        <p:txBody>
          <a:bodyPr>
            <a:noAutofit/>
          </a:bodyPr>
          <a:lstStyle/>
          <a:p>
            <a:r>
              <a:rPr lang="en-US" dirty="0">
                <a:solidFill>
                  <a:schemeClr val="accent2">
                    <a:lumMod val="20000"/>
                    <a:lumOff val="80000"/>
                  </a:schemeClr>
                </a:solidFill>
              </a:rPr>
              <a:t>Disruption, SMEs, and Payment Solutions</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1165981" y="1852990"/>
            <a:ext cx="9961638" cy="428655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0" fontAlgn="base" hangingPunct="0">
              <a:lnSpc>
                <a:spcPct val="100000"/>
              </a:lnSpc>
              <a:spcBef>
                <a:spcPts val="600"/>
              </a:spcBef>
              <a:spcAft>
                <a:spcPts val="600"/>
              </a:spcAft>
              <a:buNone/>
            </a:pPr>
            <a:r>
              <a:rPr kumimoji="0" lang="en-US" altLang="en-US" sz="3200" b="1" i="0" u="none" strike="noStrike" cap="none" normalizeH="0" baseline="0" dirty="0">
                <a:ln>
                  <a:noFill/>
                </a:ln>
                <a:solidFill>
                  <a:srgbClr val="FFC000"/>
                </a:solidFill>
                <a:effectLst/>
                <a:latin typeface="Calibri" panose="020F0502020204030204" pitchFamily="34" charset="0"/>
                <a:cs typeface="Calibri" panose="020F0502020204030204" pitchFamily="34" charset="0"/>
              </a:rPr>
              <a:t>SMEs &amp; FinTech Revolution:</a:t>
            </a:r>
          </a:p>
          <a:p>
            <a:pPr lvl="2" eaLnBrk="0" fontAlgn="base" hangingPunct="0">
              <a:lnSpc>
                <a:spcPct val="100000"/>
              </a:lnSpc>
              <a:spcBef>
                <a:spcPts val="600"/>
              </a:spcBef>
              <a:spcAft>
                <a:spcPts val="600"/>
              </a:spcAft>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SMEs: Globally responsible for 80% of economic activity. In Australia, they make up 97% of businesses and employ 47%.</a:t>
            </a:r>
          </a:p>
          <a:p>
            <a:pPr lvl="2" eaLnBrk="0" fontAlgn="base" hangingPunct="0">
              <a:lnSpc>
                <a:spcPct val="100000"/>
              </a:lnSpc>
              <a:spcBef>
                <a:spcPts val="600"/>
              </a:spcBef>
              <a:spcAft>
                <a:spcPts val="600"/>
              </a:spcAft>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Melbourne: Hub for FinTech start-ups serving SMEs due to government initiatives.</a:t>
            </a:r>
          </a:p>
          <a:p>
            <a:pPr lvl="2" eaLnBrk="0" fontAlgn="base" hangingPunct="0">
              <a:lnSpc>
                <a:spcPct val="100000"/>
              </a:lnSpc>
              <a:spcBef>
                <a:spcPts val="600"/>
              </a:spcBef>
              <a:spcAft>
                <a:spcPts val="600"/>
              </a:spcAft>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Key Tools for SMEs:</a:t>
            </a:r>
          </a:p>
          <a:p>
            <a:pPr lvl="4" eaLnBrk="0" fontAlgn="base" hangingPunct="0">
              <a:lnSpc>
                <a:spcPct val="100000"/>
              </a:lnSpc>
              <a:spcBef>
                <a:spcPts val="600"/>
              </a:spcBef>
              <a:spcAft>
                <a:spcPts val="600"/>
              </a:spcAft>
            </a:pPr>
            <a:r>
              <a:rPr kumimoji="0" lang="en-US" altLang="en-US" sz="2000" i="0" u="none" strike="noStrike" cap="none" normalizeH="0" baseline="0" dirty="0" err="1">
                <a:ln>
                  <a:noFill/>
                </a:ln>
                <a:solidFill>
                  <a:schemeClr val="bg1"/>
                </a:solidFill>
                <a:effectLst/>
                <a:latin typeface="Calibri" panose="020F0502020204030204" pitchFamily="34" charset="0"/>
                <a:cs typeface="Calibri" panose="020F0502020204030204" pitchFamily="34" charset="0"/>
              </a:rPr>
              <a:t>FinancialAsk</a:t>
            </a:r>
            <a:r>
              <a:rPr kumimoji="0" lang="en-US" altLang="en-US" sz="20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 Online financial advice.</a:t>
            </a:r>
          </a:p>
          <a:p>
            <a:pPr lvl="4" eaLnBrk="0" fontAlgn="base" hangingPunct="0">
              <a:lnSpc>
                <a:spcPct val="100000"/>
              </a:lnSpc>
              <a:spcBef>
                <a:spcPts val="600"/>
              </a:spcBef>
              <a:spcAft>
                <a:spcPts val="600"/>
              </a:spcAft>
            </a:pPr>
            <a:r>
              <a:rPr kumimoji="0" lang="en-US" altLang="en-US" sz="2000" i="0" u="none" strike="noStrike" cap="none" normalizeH="0" baseline="0" dirty="0" err="1">
                <a:ln>
                  <a:noFill/>
                </a:ln>
                <a:solidFill>
                  <a:schemeClr val="bg1"/>
                </a:solidFill>
                <a:effectLst/>
                <a:latin typeface="Calibri" panose="020F0502020204030204" pitchFamily="34" charset="0"/>
                <a:cs typeface="Calibri" panose="020F0502020204030204" pitchFamily="34" charset="0"/>
              </a:rPr>
              <a:t>Boomeringo</a:t>
            </a:r>
            <a:r>
              <a:rPr kumimoji="0" lang="en-US" altLang="en-US" sz="20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 Budgeting and cash flow management.</a:t>
            </a:r>
          </a:p>
          <a:p>
            <a:pPr lvl="4" eaLnBrk="0" fontAlgn="base" hangingPunct="0">
              <a:lnSpc>
                <a:spcPct val="100000"/>
              </a:lnSpc>
              <a:spcBef>
                <a:spcPts val="600"/>
              </a:spcBef>
              <a:spcAft>
                <a:spcPts val="600"/>
              </a:spcAft>
            </a:pPr>
            <a:r>
              <a:rPr kumimoji="0" lang="en-US" altLang="en-US" sz="2000" i="0" u="none" strike="noStrike" cap="none" normalizeH="0" baseline="0" dirty="0" err="1">
                <a:ln>
                  <a:noFill/>
                </a:ln>
                <a:solidFill>
                  <a:schemeClr val="bg1"/>
                </a:solidFill>
                <a:effectLst/>
                <a:latin typeface="Calibri" panose="020F0502020204030204" pitchFamily="34" charset="0"/>
                <a:cs typeface="Calibri" panose="020F0502020204030204" pitchFamily="34" charset="0"/>
              </a:rPr>
              <a:t>Moula</a:t>
            </a:r>
            <a:r>
              <a:rPr kumimoji="0" lang="en-US" altLang="en-US" sz="20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 Alternative lending for Australian SMEs.</a:t>
            </a:r>
          </a:p>
        </p:txBody>
      </p:sp>
    </p:spTree>
    <p:extLst>
      <p:ext uri="{BB962C8B-B14F-4D97-AF65-F5344CB8AC3E}">
        <p14:creationId xmlns:p14="http://schemas.microsoft.com/office/powerpoint/2010/main" val="358823891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7848417-8491-474F-FB21-9B3D57ACA969}"/>
              </a:ext>
            </a:extLst>
          </p:cNvPr>
          <p:cNvSpPr>
            <a:spLocks noGrp="1"/>
          </p:cNvSpPr>
          <p:nvPr>
            <p:ph idx="1"/>
          </p:nvPr>
        </p:nvSpPr>
        <p:spPr>
          <a:xfrm>
            <a:off x="895048" y="2005280"/>
            <a:ext cx="10029372" cy="4630284"/>
          </a:xfrm>
        </p:spPr>
        <p:txBody>
          <a:bodyPr>
            <a:normAutofit fontScale="92500"/>
          </a:bodyPr>
          <a:lstStyle/>
          <a:p>
            <a:pPr marL="457200" indent="-457200">
              <a:lnSpc>
                <a:spcPct val="110000"/>
              </a:lnSpc>
              <a:spcBef>
                <a:spcPts val="1200"/>
              </a:spcBef>
              <a:spcAft>
                <a:spcPts val="600"/>
              </a:spcAft>
              <a:buFont typeface="+mj-lt"/>
              <a:buAutoNum type="arabicPeriod"/>
            </a:pPr>
            <a:r>
              <a:rPr lang="en-US" sz="2400" b="1" i="0" dirty="0">
                <a:solidFill>
                  <a:srgbClr val="FFFF00"/>
                </a:solidFill>
                <a:effectLst/>
              </a:rPr>
              <a:t>Sentiment Analysis</a:t>
            </a:r>
            <a:r>
              <a:rPr lang="en-US" sz="2400" i="0" dirty="0">
                <a:effectLst/>
              </a:rPr>
              <a:t>: Text mining techniques enable sentiment analysis of news articles, social media posts, and financial reports. By gauging market sentiment, traders can anticipate market trends and make informed decisions.</a:t>
            </a:r>
          </a:p>
          <a:p>
            <a:pPr marL="457200" indent="-457200">
              <a:lnSpc>
                <a:spcPct val="110000"/>
              </a:lnSpc>
              <a:spcBef>
                <a:spcPts val="1200"/>
              </a:spcBef>
              <a:spcAft>
                <a:spcPts val="600"/>
              </a:spcAft>
              <a:buFont typeface="+mj-lt"/>
              <a:buAutoNum type="arabicPeriod"/>
            </a:pPr>
            <a:r>
              <a:rPr lang="en-US" sz="2400" b="1" i="0" dirty="0">
                <a:solidFill>
                  <a:srgbClr val="FFFF00"/>
                </a:solidFill>
                <a:effectLst/>
              </a:rPr>
              <a:t>Event Detection</a:t>
            </a:r>
            <a:r>
              <a:rPr lang="en-US" sz="2400" i="0" dirty="0">
                <a:effectLst/>
              </a:rPr>
              <a:t>: Text mining helps in detecting significant events such as mergers, acquisitions, earnings announcements, and economic indicators. These events can have an immediate impact on stock prices, and timely detection allows for proactive trading strategies.</a:t>
            </a:r>
          </a:p>
          <a:p>
            <a:pPr marL="457200" indent="-457200">
              <a:lnSpc>
                <a:spcPct val="110000"/>
              </a:lnSpc>
              <a:spcBef>
                <a:spcPts val="1200"/>
              </a:spcBef>
              <a:spcAft>
                <a:spcPts val="600"/>
              </a:spcAft>
              <a:buFont typeface="+mj-lt"/>
              <a:buAutoNum type="arabicPeriod"/>
            </a:pPr>
            <a:r>
              <a:rPr lang="en-US" sz="2400" b="1" i="0" dirty="0">
                <a:solidFill>
                  <a:srgbClr val="FFFF00"/>
                </a:solidFill>
                <a:effectLst/>
              </a:rPr>
              <a:t>News Analytics</a:t>
            </a:r>
            <a:r>
              <a:rPr lang="en-US" sz="2400" i="0" dirty="0">
                <a:effectLst/>
              </a:rPr>
              <a:t>: Text mining tools can extract valuable insights from large volumes of financial news. By identifying patterns and trends in news data, traders can anticipate market movements and adjust their portfolios accordingly.</a:t>
            </a:r>
          </a:p>
          <a:p>
            <a:pPr marL="457200" indent="-457200">
              <a:lnSpc>
                <a:spcPct val="110000"/>
              </a:lnSpc>
              <a:spcBef>
                <a:spcPts val="1200"/>
              </a:spcBef>
              <a:spcAft>
                <a:spcPts val="600"/>
              </a:spcAft>
              <a:buFont typeface="+mj-lt"/>
              <a:buAutoNum type="arabicPeriod"/>
            </a:pPr>
            <a:endParaRPr lang="en-US" sz="2400" i="0" dirty="0">
              <a:effectLst/>
            </a:endParaRPr>
          </a:p>
          <a:p>
            <a:pPr marL="457200" indent="-457200">
              <a:lnSpc>
                <a:spcPct val="110000"/>
              </a:lnSpc>
              <a:spcBef>
                <a:spcPts val="1200"/>
              </a:spcBef>
              <a:spcAft>
                <a:spcPts val="600"/>
              </a:spcAft>
              <a:buFont typeface="+mj-lt"/>
              <a:buAutoNum type="arabicPeriod"/>
            </a:pPr>
            <a:endParaRPr lang="en-US" sz="2400" i="0" dirty="0">
              <a:effectLst/>
            </a:endParaRPr>
          </a:p>
        </p:txBody>
      </p:sp>
      <p:sp>
        <p:nvSpPr>
          <p:cNvPr id="13"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lnSpc>
                <a:spcPct val="90000"/>
              </a:lnSpc>
              <a:spcAft>
                <a:spcPts val="600"/>
              </a:spcAft>
            </a:pPr>
            <a:fld id="{36EEDDE2-D916-4F9A-9650-DB1D30A8FDDC}" type="datetime1">
              <a:rPr lang="en-US" smtClean="0"/>
              <a:pPr>
                <a:lnSpc>
                  <a:spcPct val="90000"/>
                </a:lnSpc>
                <a:spcAft>
                  <a:spcPts val="600"/>
                </a:spcAft>
              </a:pPr>
              <a:t>10/24/2023</a:t>
            </a:fld>
            <a:endParaRPr lang="en-US"/>
          </a:p>
        </p:txBody>
      </p:sp>
      <p:sp>
        <p:nvSpPr>
          <p:cNvPr id="17"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normAutofit/>
          </a:bodyPr>
          <a:lstStyle/>
          <a:p>
            <a:pPr>
              <a:lnSpc>
                <a:spcPct val="90000"/>
              </a:lnSpc>
              <a:spcAft>
                <a:spcPts val="600"/>
              </a:spcAft>
            </a:pPr>
            <a:fld id="{6F391B04-159E-4284-919C-20BE23D169A4}" type="slidenum">
              <a:rPr lang="en-US" smtClean="0">
                <a:effectLst>
                  <a:outerShdw blurRad="38100" dist="38100" dir="2700000" algn="tl">
                    <a:srgbClr val="000000">
                      <a:alpha val="43137"/>
                    </a:srgbClr>
                  </a:outerShdw>
                </a:effectLst>
              </a:rPr>
              <a:pPr>
                <a:lnSpc>
                  <a:spcPct val="90000"/>
                </a:lnSpc>
                <a:spcAft>
                  <a:spcPts val="600"/>
                </a:spcAft>
              </a:pPr>
              <a:t>40</a:t>
            </a:fld>
            <a:endParaRPr lang="en-US">
              <a:effectLst>
                <a:outerShdw blurRad="38100" dist="38100" dir="2700000" algn="tl">
                  <a:srgbClr val="000000">
                    <a:alpha val="43137"/>
                  </a:srgbClr>
                </a:outerShdw>
              </a:effectLst>
            </a:endParaRPr>
          </a:p>
        </p:txBody>
      </p:sp>
      <p:sp>
        <p:nvSpPr>
          <p:cNvPr id="7" name="Title 1">
            <a:extLst>
              <a:ext uri="{FF2B5EF4-FFF2-40B4-BE49-F238E27FC236}">
                <a16:creationId xmlns:a16="http://schemas.microsoft.com/office/drawing/2014/main" id="{1BA7AB58-88B9-57F5-2CAD-D186BCE8A54A}"/>
              </a:ext>
            </a:extLst>
          </p:cNvPr>
          <p:cNvSpPr>
            <a:spLocks noGrp="1"/>
          </p:cNvSpPr>
          <p:nvPr>
            <p:ph type="title"/>
          </p:nvPr>
        </p:nvSpPr>
        <p:spPr>
          <a:xfrm>
            <a:off x="504798" y="135925"/>
            <a:ext cx="8329563" cy="1159210"/>
          </a:xfrm>
        </p:spPr>
        <p:txBody>
          <a:bodyPr anchor="b">
            <a:normAutofit fontScale="90000"/>
          </a:bodyPr>
          <a:lstStyle/>
          <a:p>
            <a:r>
              <a:rPr lang="en-US" sz="4400" dirty="0">
                <a:solidFill>
                  <a:schemeClr val="accent6">
                    <a:lumMod val="20000"/>
                    <a:lumOff val="80000"/>
                  </a:schemeClr>
                </a:solidFill>
                <a:effectLst>
                  <a:outerShdw blurRad="38100" dist="38100" dir="2700000" algn="tl">
                    <a:srgbClr val="000000">
                      <a:alpha val="43137"/>
                    </a:srgbClr>
                  </a:outerShdw>
                </a:effectLst>
              </a:rPr>
              <a:t>Predicting Trading moves via Data mining Techniques</a:t>
            </a:r>
          </a:p>
        </p:txBody>
      </p:sp>
    </p:spTree>
    <p:extLst>
      <p:ext uri="{BB962C8B-B14F-4D97-AF65-F5344CB8AC3E}">
        <p14:creationId xmlns:p14="http://schemas.microsoft.com/office/powerpoint/2010/main" val="113968544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7848417-8491-474F-FB21-9B3D57ACA969}"/>
              </a:ext>
            </a:extLst>
          </p:cNvPr>
          <p:cNvSpPr>
            <a:spLocks noGrp="1"/>
          </p:cNvSpPr>
          <p:nvPr>
            <p:ph idx="1"/>
          </p:nvPr>
        </p:nvSpPr>
        <p:spPr>
          <a:xfrm>
            <a:off x="1025676" y="2007809"/>
            <a:ext cx="10029372" cy="3880153"/>
          </a:xfrm>
        </p:spPr>
        <p:txBody>
          <a:bodyPr>
            <a:normAutofit/>
          </a:bodyPr>
          <a:lstStyle/>
          <a:p>
            <a:pPr marL="457200" indent="-457200">
              <a:lnSpc>
                <a:spcPct val="125000"/>
              </a:lnSpc>
              <a:spcBef>
                <a:spcPts val="1200"/>
              </a:spcBef>
              <a:spcAft>
                <a:spcPts val="600"/>
              </a:spcAft>
              <a:buFont typeface="+mj-lt"/>
              <a:buAutoNum type="arabicPeriod"/>
            </a:pPr>
            <a:r>
              <a:rPr lang="en-US" sz="2400" b="1" i="0" dirty="0">
                <a:solidFill>
                  <a:srgbClr val="FFFF00"/>
                </a:solidFill>
                <a:effectLst/>
              </a:rPr>
              <a:t>Risk Assessment</a:t>
            </a:r>
            <a:r>
              <a:rPr lang="en-US" sz="2400" i="0" dirty="0">
                <a:effectLst/>
              </a:rPr>
              <a:t>: Text mining assists in assessing the risk associated with specific assets or companies. By analyzing textual data, traders can uncover hidden risks and take preventive measures to mitigate potential losses.</a:t>
            </a:r>
          </a:p>
          <a:p>
            <a:pPr marL="457200" indent="-457200">
              <a:lnSpc>
                <a:spcPct val="125000"/>
              </a:lnSpc>
              <a:spcBef>
                <a:spcPts val="1200"/>
              </a:spcBef>
              <a:spcAft>
                <a:spcPts val="600"/>
              </a:spcAft>
              <a:buFont typeface="+mj-lt"/>
              <a:buAutoNum type="arabicPeriod"/>
            </a:pPr>
            <a:r>
              <a:rPr lang="en-US" sz="2400" b="1" i="0" dirty="0">
                <a:solidFill>
                  <a:srgbClr val="FFFF00"/>
                </a:solidFill>
                <a:effectLst/>
              </a:rPr>
              <a:t>Real-time Decision Making</a:t>
            </a:r>
            <a:r>
              <a:rPr lang="en-US" sz="2400" i="0" dirty="0">
                <a:effectLst/>
              </a:rPr>
              <a:t>: Text mining provides the ability to process and analyze news and social media data in real-time. This allows traders to react quickly to breaking news and make rapid trading decisions, capitalizing on market opportunities.</a:t>
            </a:r>
          </a:p>
        </p:txBody>
      </p:sp>
      <p:sp>
        <p:nvSpPr>
          <p:cNvPr id="13"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lnSpc>
                <a:spcPct val="90000"/>
              </a:lnSpc>
              <a:spcAft>
                <a:spcPts val="600"/>
              </a:spcAft>
            </a:pPr>
            <a:fld id="{36EEDDE2-D916-4F9A-9650-DB1D30A8FDDC}" type="datetime1">
              <a:rPr lang="en-US" smtClean="0"/>
              <a:pPr>
                <a:lnSpc>
                  <a:spcPct val="90000"/>
                </a:lnSpc>
                <a:spcAft>
                  <a:spcPts val="600"/>
                </a:spcAft>
              </a:pPr>
              <a:t>10/24/2023</a:t>
            </a:fld>
            <a:endParaRPr lang="en-US"/>
          </a:p>
        </p:txBody>
      </p:sp>
      <p:sp>
        <p:nvSpPr>
          <p:cNvPr id="17"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normAutofit/>
          </a:bodyPr>
          <a:lstStyle/>
          <a:p>
            <a:pPr>
              <a:lnSpc>
                <a:spcPct val="90000"/>
              </a:lnSpc>
              <a:spcAft>
                <a:spcPts val="600"/>
              </a:spcAft>
            </a:pPr>
            <a:fld id="{6F391B04-159E-4284-919C-20BE23D169A4}" type="slidenum">
              <a:rPr lang="en-US" smtClean="0">
                <a:effectLst>
                  <a:outerShdw blurRad="38100" dist="38100" dir="2700000" algn="tl">
                    <a:srgbClr val="000000">
                      <a:alpha val="43137"/>
                    </a:srgbClr>
                  </a:outerShdw>
                </a:effectLst>
              </a:rPr>
              <a:pPr>
                <a:lnSpc>
                  <a:spcPct val="90000"/>
                </a:lnSpc>
                <a:spcAft>
                  <a:spcPts val="600"/>
                </a:spcAft>
              </a:pPr>
              <a:t>41</a:t>
            </a:fld>
            <a:endParaRPr lang="en-US">
              <a:effectLst>
                <a:outerShdw blurRad="38100" dist="38100" dir="2700000" algn="tl">
                  <a:srgbClr val="000000">
                    <a:alpha val="43137"/>
                  </a:srgbClr>
                </a:outerShdw>
              </a:effectLst>
            </a:endParaRPr>
          </a:p>
        </p:txBody>
      </p:sp>
      <p:sp>
        <p:nvSpPr>
          <p:cNvPr id="7" name="Title 1">
            <a:extLst>
              <a:ext uri="{FF2B5EF4-FFF2-40B4-BE49-F238E27FC236}">
                <a16:creationId xmlns:a16="http://schemas.microsoft.com/office/drawing/2014/main" id="{1BA7AB58-88B9-57F5-2CAD-D186BCE8A54A}"/>
              </a:ext>
            </a:extLst>
          </p:cNvPr>
          <p:cNvSpPr>
            <a:spLocks noGrp="1"/>
          </p:cNvSpPr>
          <p:nvPr>
            <p:ph type="title"/>
          </p:nvPr>
        </p:nvSpPr>
        <p:spPr>
          <a:xfrm>
            <a:off x="504798" y="135925"/>
            <a:ext cx="8329563" cy="1159210"/>
          </a:xfrm>
        </p:spPr>
        <p:txBody>
          <a:bodyPr anchor="b">
            <a:normAutofit fontScale="90000"/>
          </a:bodyPr>
          <a:lstStyle/>
          <a:p>
            <a:r>
              <a:rPr lang="en-US" sz="4400" dirty="0">
                <a:solidFill>
                  <a:schemeClr val="accent6">
                    <a:lumMod val="20000"/>
                    <a:lumOff val="80000"/>
                  </a:schemeClr>
                </a:solidFill>
                <a:effectLst>
                  <a:outerShdw blurRad="38100" dist="38100" dir="2700000" algn="tl">
                    <a:srgbClr val="000000">
                      <a:alpha val="43137"/>
                    </a:srgbClr>
                  </a:outerShdw>
                </a:effectLst>
              </a:rPr>
              <a:t>Predicting Trading moves via Data mining Techniques</a:t>
            </a:r>
          </a:p>
        </p:txBody>
      </p:sp>
    </p:spTree>
    <p:extLst>
      <p:ext uri="{BB962C8B-B14F-4D97-AF65-F5344CB8AC3E}">
        <p14:creationId xmlns:p14="http://schemas.microsoft.com/office/powerpoint/2010/main" val="373329917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82F5306-B2B7-8ED3-B513-5333FFFB47A6}"/>
              </a:ext>
            </a:extLst>
          </p:cNvPr>
          <p:cNvSpPr>
            <a:spLocks noGrp="1"/>
          </p:cNvSpPr>
          <p:nvPr>
            <p:ph idx="1"/>
          </p:nvPr>
        </p:nvSpPr>
        <p:spPr/>
        <p:txBody>
          <a:bodyPr>
            <a:normAutofit fontScale="92500" lnSpcReduction="20000"/>
          </a:bodyPr>
          <a:lstStyle/>
          <a:p>
            <a:r>
              <a:rPr lang="en-US" b="1" i="0" dirty="0">
                <a:solidFill>
                  <a:srgbClr val="FFFF00"/>
                </a:solidFill>
                <a:effectLst/>
                <a:latin typeface="+mj-lt"/>
              </a:rPr>
              <a:t>Operational Efficiency and Compliance</a:t>
            </a:r>
            <a:r>
              <a:rPr lang="en-US" b="0" i="0" dirty="0">
                <a:effectLst/>
                <a:latin typeface="+mj-lt"/>
              </a:rPr>
              <a:t>: solutions that enable traditional financial institutions to streamline their operations, ensuring compliance with regulatory requirements while enhancing overall efficiency.</a:t>
            </a:r>
          </a:p>
          <a:p>
            <a:r>
              <a:rPr lang="en-US" b="1" i="0" dirty="0">
                <a:solidFill>
                  <a:srgbClr val="FFFF00"/>
                </a:solidFill>
                <a:effectLst/>
                <a:latin typeface="+mj-lt"/>
              </a:rPr>
              <a:t>Security and Holistic Trading Decisions</a:t>
            </a:r>
            <a:r>
              <a:rPr lang="en-US" b="0" i="0" dirty="0">
                <a:effectLst/>
                <a:latin typeface="+mj-lt"/>
              </a:rPr>
              <a:t>: technologies designed to strengthen security measures and equip companies with advanced tools for making well-informed trading decisions, considering a holistic approach.</a:t>
            </a:r>
          </a:p>
          <a:p>
            <a:r>
              <a:rPr lang="en-US" b="1" i="0" dirty="0">
                <a:solidFill>
                  <a:srgbClr val="FFFF00"/>
                </a:solidFill>
                <a:effectLst/>
                <a:latin typeface="+mj-lt"/>
              </a:rPr>
              <a:t>Disruptive B2C Models</a:t>
            </a:r>
            <a:r>
              <a:rPr lang="en-US" b="0" i="0" dirty="0">
                <a:effectLst/>
                <a:latin typeface="+mj-lt"/>
              </a:rPr>
              <a:t>: within the FinTech landscape, such as crowdfunding and global remittance payments, highlighting their impact on the industry.</a:t>
            </a:r>
          </a:p>
          <a:p>
            <a:r>
              <a:rPr lang="en-US" b="1" i="0" dirty="0">
                <a:solidFill>
                  <a:srgbClr val="FFFF00"/>
                </a:solidFill>
                <a:effectLst/>
                <a:latin typeface="+mj-lt"/>
              </a:rPr>
              <a:t>Small Business Solutions</a:t>
            </a:r>
            <a:r>
              <a:rPr lang="en-US" b="0" i="0" dirty="0">
                <a:effectLst/>
                <a:latin typeface="+mj-lt"/>
              </a:rPr>
              <a:t>: FinTech solutions tailored for small businesses, providing support for financial management and facilitating their growth.</a:t>
            </a:r>
          </a:p>
        </p:txBody>
      </p:sp>
      <p:sp>
        <p:nvSpPr>
          <p:cNvPr id="3" name="Title 2">
            <a:extLst>
              <a:ext uri="{FF2B5EF4-FFF2-40B4-BE49-F238E27FC236}">
                <a16:creationId xmlns:a16="http://schemas.microsoft.com/office/drawing/2014/main" id="{4873D7E5-222C-EF36-7683-B184C36ED461}"/>
              </a:ext>
            </a:extLst>
          </p:cNvPr>
          <p:cNvSpPr>
            <a:spLocks noGrp="1"/>
          </p:cNvSpPr>
          <p:nvPr>
            <p:ph type="title"/>
          </p:nvPr>
        </p:nvSpPr>
        <p:spPr/>
        <p:txBody>
          <a:bodyPr/>
          <a:lstStyle/>
          <a:p>
            <a:r>
              <a:rPr lang="en-US" dirty="0"/>
              <a:t>Summary</a:t>
            </a:r>
          </a:p>
        </p:txBody>
      </p:sp>
    </p:spTree>
    <p:extLst>
      <p:ext uri="{BB962C8B-B14F-4D97-AF65-F5344CB8AC3E}">
        <p14:creationId xmlns:p14="http://schemas.microsoft.com/office/powerpoint/2010/main" val="341056190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7848417-8491-474F-FB21-9B3D57ACA969}"/>
              </a:ext>
            </a:extLst>
          </p:cNvPr>
          <p:cNvSpPr>
            <a:spLocks noGrp="1"/>
          </p:cNvSpPr>
          <p:nvPr>
            <p:ph idx="1"/>
          </p:nvPr>
        </p:nvSpPr>
        <p:spPr>
          <a:xfrm>
            <a:off x="1025676" y="1756229"/>
            <a:ext cx="10029372" cy="4630284"/>
          </a:xfrm>
        </p:spPr>
        <p:txBody>
          <a:bodyPr>
            <a:normAutofit/>
          </a:bodyPr>
          <a:lstStyle/>
          <a:p>
            <a:pPr marL="457200" indent="-457200">
              <a:lnSpc>
                <a:spcPct val="110000"/>
              </a:lnSpc>
              <a:spcBef>
                <a:spcPts val="1200"/>
              </a:spcBef>
              <a:spcAft>
                <a:spcPts val="600"/>
              </a:spcAft>
              <a:buFont typeface="+mj-lt"/>
              <a:buAutoNum type="arabicPeriod"/>
            </a:pPr>
            <a:r>
              <a:rPr lang="en-US" sz="2400" i="0" dirty="0">
                <a:effectLst/>
              </a:rPr>
              <a:t>In the context of today's 24/7/365, uber-connected business environment, discuss the challenges and implications faced by companies regarding their payment processes.</a:t>
            </a:r>
          </a:p>
          <a:p>
            <a:pPr marL="457200" indent="-457200">
              <a:lnSpc>
                <a:spcPct val="110000"/>
              </a:lnSpc>
              <a:spcBef>
                <a:spcPts val="1200"/>
              </a:spcBef>
              <a:spcAft>
                <a:spcPts val="600"/>
              </a:spcAft>
              <a:buFont typeface="+mj-lt"/>
              <a:buAutoNum type="arabicPeriod"/>
            </a:pPr>
            <a:r>
              <a:rPr lang="en-US" sz="2400" kern="100" dirty="0">
                <a:effectLst/>
              </a:rPr>
              <a:t>How can predictive analytics benefit SMEs in terms of decision-making, and what are its impacts on consultants, tax accountants, in-house staff, and banks?</a:t>
            </a:r>
          </a:p>
          <a:p>
            <a:pPr marL="457200" indent="-457200">
              <a:lnSpc>
                <a:spcPct val="110000"/>
              </a:lnSpc>
              <a:spcBef>
                <a:spcPts val="1200"/>
              </a:spcBef>
              <a:spcAft>
                <a:spcPts val="600"/>
              </a:spcAft>
              <a:buFont typeface="+mj-lt"/>
              <a:buAutoNum type="arabicPeriod"/>
            </a:pPr>
            <a:r>
              <a:rPr lang="en-US" sz="2400" kern="100" dirty="0">
                <a:effectLst/>
              </a:rPr>
              <a:t>What are the different types of business models, such as B2B, B2C, C2B, C2A, C2C and B2A, and how do they differ from each other?</a:t>
            </a:r>
          </a:p>
        </p:txBody>
      </p:sp>
      <p:sp>
        <p:nvSpPr>
          <p:cNvPr id="13"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lnSpc>
                <a:spcPct val="90000"/>
              </a:lnSpc>
              <a:spcAft>
                <a:spcPts val="600"/>
              </a:spcAft>
            </a:pPr>
            <a:fld id="{36EEDDE2-D916-4F9A-9650-DB1D30A8FDDC}" type="datetime1">
              <a:rPr lang="en-US" smtClean="0"/>
              <a:pPr>
                <a:lnSpc>
                  <a:spcPct val="90000"/>
                </a:lnSpc>
                <a:spcAft>
                  <a:spcPts val="600"/>
                </a:spcAft>
              </a:pPr>
              <a:t>10/24/2023</a:t>
            </a:fld>
            <a:endParaRPr lang="en-US"/>
          </a:p>
        </p:txBody>
      </p:sp>
      <p:sp>
        <p:nvSpPr>
          <p:cNvPr id="17"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normAutofit/>
          </a:bodyPr>
          <a:lstStyle/>
          <a:p>
            <a:pPr>
              <a:lnSpc>
                <a:spcPct val="90000"/>
              </a:lnSpc>
              <a:spcAft>
                <a:spcPts val="600"/>
              </a:spcAft>
            </a:pPr>
            <a:fld id="{6F391B04-159E-4284-919C-20BE23D169A4}" type="slidenum">
              <a:rPr lang="en-US" smtClean="0">
                <a:effectLst>
                  <a:outerShdw blurRad="38100" dist="38100" dir="2700000" algn="tl">
                    <a:srgbClr val="000000">
                      <a:alpha val="43137"/>
                    </a:srgbClr>
                  </a:outerShdw>
                </a:effectLst>
              </a:rPr>
              <a:pPr>
                <a:lnSpc>
                  <a:spcPct val="90000"/>
                </a:lnSpc>
                <a:spcAft>
                  <a:spcPts val="600"/>
                </a:spcAft>
              </a:pPr>
              <a:t>43</a:t>
            </a:fld>
            <a:endParaRPr lang="en-US">
              <a:effectLst>
                <a:outerShdw blurRad="38100" dist="38100" dir="2700000" algn="tl">
                  <a:srgbClr val="000000">
                    <a:alpha val="43137"/>
                  </a:srgbClr>
                </a:outerShdw>
              </a:effectLst>
            </a:endParaRPr>
          </a:p>
        </p:txBody>
      </p:sp>
      <p:sp>
        <p:nvSpPr>
          <p:cNvPr id="7" name="Title 1">
            <a:extLst>
              <a:ext uri="{FF2B5EF4-FFF2-40B4-BE49-F238E27FC236}">
                <a16:creationId xmlns:a16="http://schemas.microsoft.com/office/drawing/2014/main" id="{1BA7AB58-88B9-57F5-2CAD-D186BCE8A54A}"/>
              </a:ext>
            </a:extLst>
          </p:cNvPr>
          <p:cNvSpPr>
            <a:spLocks noGrp="1"/>
          </p:cNvSpPr>
          <p:nvPr>
            <p:ph type="title"/>
          </p:nvPr>
        </p:nvSpPr>
        <p:spPr>
          <a:xfrm>
            <a:off x="504799" y="135925"/>
            <a:ext cx="4066898" cy="1159210"/>
          </a:xfrm>
        </p:spPr>
        <p:txBody>
          <a:bodyPr anchor="b">
            <a:normAutofit/>
          </a:bodyPr>
          <a:lstStyle/>
          <a:p>
            <a:r>
              <a:rPr lang="en-US" sz="4400" dirty="0">
                <a:solidFill>
                  <a:schemeClr val="accent6">
                    <a:lumMod val="20000"/>
                    <a:lumOff val="80000"/>
                  </a:schemeClr>
                </a:solidFill>
                <a:effectLst>
                  <a:outerShdw blurRad="38100" dist="38100" dir="2700000" algn="tl">
                    <a:srgbClr val="000000">
                      <a:alpha val="43137"/>
                    </a:srgbClr>
                  </a:outerShdw>
                </a:effectLst>
              </a:rPr>
              <a:t>For Discussion:</a:t>
            </a:r>
          </a:p>
        </p:txBody>
      </p:sp>
    </p:spTree>
    <p:extLst>
      <p:ext uri="{BB962C8B-B14F-4D97-AF65-F5344CB8AC3E}">
        <p14:creationId xmlns:p14="http://schemas.microsoft.com/office/powerpoint/2010/main" val="5707099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43807" y="5838269"/>
            <a:ext cx="4524565" cy="830997"/>
          </a:xfrm>
          <a:prstGeom prst="rect">
            <a:avLst/>
          </a:prstGeom>
          <a:noFill/>
        </p:spPr>
        <p:txBody>
          <a:bodyPr wrap="square" rtlCol="0">
            <a:spAutoFit/>
          </a:bodyPr>
          <a:lstStyle/>
          <a:p>
            <a:r>
              <a:rPr lang="en-US" sz="48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VanillaVTI">
  <a:themeElements>
    <a:clrScheme name="AnalogousFromDarkSeedLeftStep">
      <a:dk1>
        <a:srgbClr val="000000"/>
      </a:dk1>
      <a:lt1>
        <a:srgbClr val="FFFFFF"/>
      </a:lt1>
      <a:dk2>
        <a:srgbClr val="1C2031"/>
      </a:dk2>
      <a:lt2>
        <a:srgbClr val="F0F3F1"/>
      </a:lt2>
      <a:accent1>
        <a:srgbClr val="D040B9"/>
      </a:accent1>
      <a:accent2>
        <a:srgbClr val="9A2EBE"/>
      </a:accent2>
      <a:accent3>
        <a:srgbClr val="6F40D0"/>
      </a:accent3>
      <a:accent4>
        <a:srgbClr val="3440C0"/>
      </a:accent4>
      <a:accent5>
        <a:srgbClr val="4088D0"/>
      </a:accent5>
      <a:accent6>
        <a:srgbClr val="2EB3BE"/>
      </a:accent6>
      <a:hlink>
        <a:srgbClr val="3F6ABF"/>
      </a:hlink>
      <a:folHlink>
        <a:srgbClr val="7F7F7F"/>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Milk Glass">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54D376C6-1C9B-4C6B-8F3C-483BB307BB05}" vid="{7690D8A9-C071-45EF-BA7A-F7FA9779B11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Midocean new " id="{9214B149-2B9E-4532-BD98-E10D1226A2F0}" vid="{68EC42E1-B546-4279-913C-450F8ABEAB37}"/>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Midocean new " id="{9214B149-2B9E-4532-BD98-E10D1226A2F0}" vid="{68EC42E1-B546-4279-913C-450F8ABEAB37}"/>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1669704-ECF0-4D02-B8C3-EE0B357A4123}"/>
</file>

<file path=customXml/itemProps2.xml><?xml version="1.0" encoding="utf-8"?>
<ds:datastoreItem xmlns:ds="http://schemas.openxmlformats.org/officeDocument/2006/customXml" ds:itemID="{31F4ED0C-F335-4444-9D48-249A8DDFEAB0}"/>
</file>

<file path=docProps/app.xml><?xml version="1.0" encoding="utf-8"?>
<Properties xmlns="http://schemas.openxmlformats.org/officeDocument/2006/extended-properties" xmlns:vt="http://schemas.openxmlformats.org/officeDocument/2006/docPropsVTypes">
  <TotalTime>3651</TotalTime>
  <Words>3358</Words>
  <Application>Microsoft Office PowerPoint</Application>
  <PresentationFormat>Widescreen</PresentationFormat>
  <Paragraphs>307</Paragraphs>
  <Slides>44</Slides>
  <Notes>44</Notes>
  <HiddenSlides>0</HiddenSlides>
  <MMClips>3</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44</vt:i4>
      </vt:variant>
    </vt:vector>
  </HeadingPairs>
  <TitlesOfParts>
    <vt:vector size="52" baseType="lpstr">
      <vt:lpstr>Arial</vt:lpstr>
      <vt:lpstr>Calibri</vt:lpstr>
      <vt:lpstr>Calibri Light</vt:lpstr>
      <vt:lpstr>Söhne</vt:lpstr>
      <vt:lpstr>Times New Roman</vt:lpstr>
      <vt:lpstr>VanillaVTI</vt:lpstr>
      <vt:lpstr>Office Theme</vt:lpstr>
      <vt:lpstr>Office Theme</vt:lpstr>
      <vt:lpstr>PowerPoint Presentation</vt:lpstr>
      <vt:lpstr>PowerPoint Presentation</vt:lpstr>
      <vt:lpstr>Lecture 3 Discussion Questions:</vt:lpstr>
      <vt:lpstr>Lecture 3 Discussion Questions:</vt:lpstr>
      <vt:lpstr>Lecture 3 Discussion Questions:</vt:lpstr>
      <vt:lpstr>Learning Objectives:</vt:lpstr>
      <vt:lpstr>Learning Objectives:</vt:lpstr>
      <vt:lpstr>Introduction:</vt:lpstr>
      <vt:lpstr>Types of Business:</vt:lpstr>
      <vt:lpstr>Types of Business:</vt:lpstr>
      <vt:lpstr>Types of Business:</vt:lpstr>
      <vt:lpstr>Complex Commerce in B2B</vt:lpstr>
      <vt:lpstr>B2C vs. B2B Transactions</vt:lpstr>
      <vt:lpstr>Payment Complexities in B2B</vt:lpstr>
      <vt:lpstr>The Payment Problem</vt:lpstr>
      <vt:lpstr>A Broken Banking System for B2B Remittance</vt:lpstr>
      <vt:lpstr>The Rise of Dynamic Payments in FinTech</vt:lpstr>
      <vt:lpstr>The Rise of Dynamic Payments in FinTech</vt:lpstr>
      <vt:lpstr>Dynamic Payments: The Future of B2B Commerce</vt:lpstr>
      <vt:lpstr>Dynamic Payments: The Future of B2B Commerce</vt:lpstr>
      <vt:lpstr>The Three Pillars of a Financial Transaction</vt:lpstr>
      <vt:lpstr>Building Blocks of the New Bank</vt:lpstr>
      <vt:lpstr>Predictive Algorithms in Online Banking</vt:lpstr>
      <vt:lpstr>Example: Simple Algorithm - Loan Default Prediction</vt:lpstr>
      <vt:lpstr>Example: Simple Algorithm - Loan Default Prediction</vt:lpstr>
      <vt:lpstr>Predictive Algorithms in Online Banking</vt:lpstr>
      <vt:lpstr>Applying Predictive Analytics to SMEs</vt:lpstr>
      <vt:lpstr>The Importance of Contract Management in Financial Institutions</vt:lpstr>
      <vt:lpstr>The Role of FinTech in Transforming Contract Management</vt:lpstr>
      <vt:lpstr>The Role of FinTech in Transforming Contract Management</vt:lpstr>
      <vt:lpstr>Enhancing Legal Document Management with FinTech</vt:lpstr>
      <vt:lpstr>Enhancing Legal Document Management with FinTech</vt:lpstr>
      <vt:lpstr>Behavioural Biometrics – A New Era of Security</vt:lpstr>
      <vt:lpstr>Behavioural Biometrics – A New Era of Security</vt:lpstr>
      <vt:lpstr>Behavioural Biometrics – A New Era of Security</vt:lpstr>
      <vt:lpstr>Behavioural Biometrics – A New Era of Security</vt:lpstr>
      <vt:lpstr>Behavioural Biometrics – A New Era of Security</vt:lpstr>
      <vt:lpstr>Disruption, SMEs, and Payment Solutions</vt:lpstr>
      <vt:lpstr>Disruption, SMEs, and Payment Solutions</vt:lpstr>
      <vt:lpstr>Predicting Trading moves via Data mining Techniques</vt:lpstr>
      <vt:lpstr>Predicting Trading moves via Data mining Techniques</vt:lpstr>
      <vt:lpstr>Summary</vt:lpstr>
      <vt:lpstr>For Discussion: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Sleem</dc:creator>
  <cp:lastModifiedBy>Mohamed Sleem</cp:lastModifiedBy>
  <cp:revision>32</cp:revision>
  <dcterms:created xsi:type="dcterms:W3CDTF">2023-09-15T16:04:41Z</dcterms:created>
  <dcterms:modified xsi:type="dcterms:W3CDTF">2023-10-24T11:58:56Z</dcterms:modified>
</cp:coreProperties>
</file>