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2.xml" ContentType="application/vnd.openxmlformats-officedocument.presentationml.tags+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1"/>
  </p:notesMasterIdLst>
  <p:sldIdLst>
    <p:sldId id="515" r:id="rId2"/>
    <p:sldId id="653" r:id="rId3"/>
    <p:sldId id="507" r:id="rId4"/>
    <p:sldId id="516" r:id="rId5"/>
    <p:sldId id="693" r:id="rId6"/>
    <p:sldId id="697" r:id="rId7"/>
    <p:sldId id="713" r:id="rId8"/>
    <p:sldId id="714" r:id="rId9"/>
    <p:sldId id="701" r:id="rId10"/>
    <p:sldId id="706" r:id="rId11"/>
    <p:sldId id="696" r:id="rId12"/>
    <p:sldId id="703" r:id="rId13"/>
    <p:sldId id="702" r:id="rId14"/>
    <p:sldId id="704" r:id="rId15"/>
    <p:sldId id="705" r:id="rId16"/>
    <p:sldId id="712" r:id="rId17"/>
    <p:sldId id="715" r:id="rId18"/>
    <p:sldId id="716" r:id="rId19"/>
    <p:sldId id="694" r:id="rId20"/>
    <p:sldId id="709" r:id="rId21"/>
    <p:sldId id="699" r:id="rId22"/>
    <p:sldId id="698" r:id="rId23"/>
    <p:sldId id="695" r:id="rId24"/>
    <p:sldId id="700" r:id="rId25"/>
    <p:sldId id="708" r:id="rId26"/>
    <p:sldId id="717" r:id="rId27"/>
    <p:sldId id="655" r:id="rId28"/>
    <p:sldId id="482" r:id="rId29"/>
    <p:sldId id="654" r:id="rId30"/>
  </p:sldIdLst>
  <p:sldSz cx="12192000" cy="6858000"/>
  <p:notesSz cx="6858000" cy="9144000"/>
  <p:defaultTextStyle>
    <a:defPPr>
      <a:defRPr lang="ar-J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8C55DF1-CD94-4FAC-979F-494E4D9724EE}"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pPr rtl="1"/>
          <a:endParaRPr lang="ar-JO"/>
        </a:p>
      </dgm:t>
    </dgm:pt>
    <dgm:pt modelId="{63374A6C-AFCF-45DA-B649-4B569AAD4362}">
      <dgm:prSet custT="1"/>
      <dgm:spPr/>
      <dgm:t>
        <a:bodyPr/>
        <a:lstStyle/>
        <a:p>
          <a:pPr rtl="1"/>
          <a:r>
            <a:rPr lang="ar-JO" sz="1800" b="1"/>
            <a:t>خصائص الريادي</a:t>
          </a:r>
          <a:endParaRPr lang="ar-JO" sz="1800"/>
        </a:p>
      </dgm:t>
    </dgm:pt>
    <dgm:pt modelId="{AE9E3007-D3F0-4A0D-A5BB-A66334BFC641}" type="parTrans" cxnId="{2D74AFF1-FA32-4B11-B9C5-CD3C4A32538E}">
      <dgm:prSet/>
      <dgm:spPr/>
      <dgm:t>
        <a:bodyPr/>
        <a:lstStyle/>
        <a:p>
          <a:pPr rtl="1"/>
          <a:endParaRPr lang="ar-JO" sz="1800"/>
        </a:p>
      </dgm:t>
    </dgm:pt>
    <dgm:pt modelId="{24F0C346-D5E8-4C51-A745-357B6E3A100C}" type="sibTrans" cxnId="{2D74AFF1-FA32-4B11-B9C5-CD3C4A32538E}">
      <dgm:prSet/>
      <dgm:spPr/>
      <dgm:t>
        <a:bodyPr/>
        <a:lstStyle/>
        <a:p>
          <a:pPr rtl="1"/>
          <a:endParaRPr lang="ar-JO" sz="1800"/>
        </a:p>
      </dgm:t>
    </dgm:pt>
    <dgm:pt modelId="{4CFD43E7-5E93-400C-9B8E-C53E86C1D670}">
      <dgm:prSet custT="1"/>
      <dgm:spPr/>
      <dgm:t>
        <a:bodyPr/>
        <a:lstStyle/>
        <a:p>
          <a:pPr rtl="1"/>
          <a:r>
            <a:rPr lang="ar-JO" sz="1800" dirty="0"/>
            <a:t>القدرة على تحمل المخاطرة المدروسة.</a:t>
          </a:r>
        </a:p>
      </dgm:t>
    </dgm:pt>
    <dgm:pt modelId="{430364D7-217C-4969-A1C2-0BC68735CF93}" type="parTrans" cxnId="{427DAFA8-B778-4808-BE72-EC2592B5BD54}">
      <dgm:prSet/>
      <dgm:spPr/>
      <dgm:t>
        <a:bodyPr/>
        <a:lstStyle/>
        <a:p>
          <a:pPr rtl="1"/>
          <a:endParaRPr lang="ar-JO" sz="1800"/>
        </a:p>
      </dgm:t>
    </dgm:pt>
    <dgm:pt modelId="{27B4411D-4305-4A4D-A396-1145659A33D9}" type="sibTrans" cxnId="{427DAFA8-B778-4808-BE72-EC2592B5BD54}">
      <dgm:prSet/>
      <dgm:spPr/>
      <dgm:t>
        <a:bodyPr/>
        <a:lstStyle/>
        <a:p>
          <a:pPr rtl="1"/>
          <a:endParaRPr lang="ar-JO" sz="1800"/>
        </a:p>
      </dgm:t>
    </dgm:pt>
    <dgm:pt modelId="{C9157BEA-15AA-4155-9014-6C79B0066F6D}">
      <dgm:prSet custT="1"/>
      <dgm:spPr/>
      <dgm:t>
        <a:bodyPr/>
        <a:lstStyle/>
        <a:p>
          <a:pPr rtl="1"/>
          <a:r>
            <a:rPr lang="ar-JO" sz="1800" dirty="0"/>
            <a:t> المبادرة.</a:t>
          </a:r>
        </a:p>
      </dgm:t>
    </dgm:pt>
    <dgm:pt modelId="{4A31267E-EB43-4127-92B9-525355631476}" type="parTrans" cxnId="{FFFCEEBA-0142-456F-B1E4-5298F22B6C3B}">
      <dgm:prSet/>
      <dgm:spPr/>
      <dgm:t>
        <a:bodyPr/>
        <a:lstStyle/>
        <a:p>
          <a:pPr rtl="1"/>
          <a:endParaRPr lang="ar-JO" sz="1800"/>
        </a:p>
      </dgm:t>
    </dgm:pt>
    <dgm:pt modelId="{4199510B-F79A-4FD2-A696-94C7E0D1DA0C}" type="sibTrans" cxnId="{FFFCEEBA-0142-456F-B1E4-5298F22B6C3B}">
      <dgm:prSet/>
      <dgm:spPr/>
      <dgm:t>
        <a:bodyPr/>
        <a:lstStyle/>
        <a:p>
          <a:pPr rtl="1"/>
          <a:endParaRPr lang="ar-JO" sz="1800"/>
        </a:p>
      </dgm:t>
    </dgm:pt>
    <dgm:pt modelId="{B765A507-FF48-44B0-9518-89DA291DA9FB}">
      <dgm:prSet custT="1"/>
      <dgm:spPr/>
      <dgm:t>
        <a:bodyPr/>
        <a:lstStyle/>
        <a:p>
          <a:pPr rtl="1"/>
          <a:r>
            <a:rPr lang="ar-JO" sz="1800" dirty="0"/>
            <a:t>الانتباه للفرص واقتناصها.</a:t>
          </a:r>
        </a:p>
      </dgm:t>
    </dgm:pt>
    <dgm:pt modelId="{C2E0116A-D508-45AF-8C4E-9E0E885A8C76}" type="parTrans" cxnId="{69AA9821-F790-4795-A993-30F6FC84D598}">
      <dgm:prSet/>
      <dgm:spPr/>
      <dgm:t>
        <a:bodyPr/>
        <a:lstStyle/>
        <a:p>
          <a:pPr rtl="1"/>
          <a:endParaRPr lang="ar-JO" sz="1800"/>
        </a:p>
      </dgm:t>
    </dgm:pt>
    <dgm:pt modelId="{99847793-8324-4CAF-B3B6-82E178BE2CA1}" type="sibTrans" cxnId="{69AA9821-F790-4795-A993-30F6FC84D598}">
      <dgm:prSet/>
      <dgm:spPr/>
      <dgm:t>
        <a:bodyPr/>
        <a:lstStyle/>
        <a:p>
          <a:pPr rtl="1"/>
          <a:endParaRPr lang="ar-JO" sz="1800"/>
        </a:p>
      </dgm:t>
    </dgm:pt>
    <dgm:pt modelId="{82F692FA-6437-49A2-9268-4E67186E91A4}">
      <dgm:prSet custT="1"/>
      <dgm:spPr/>
      <dgm:t>
        <a:bodyPr/>
        <a:lstStyle/>
        <a:p>
          <a:pPr rtl="1"/>
          <a:r>
            <a:rPr lang="ar-JO" sz="1800" dirty="0"/>
            <a:t>الإصرار والمثابرة.</a:t>
          </a:r>
        </a:p>
      </dgm:t>
    </dgm:pt>
    <dgm:pt modelId="{C8EDC666-90C1-444B-B045-DF96D93D9441}" type="parTrans" cxnId="{AF77E115-339F-45F0-8DC2-706A7C16074A}">
      <dgm:prSet/>
      <dgm:spPr/>
      <dgm:t>
        <a:bodyPr/>
        <a:lstStyle/>
        <a:p>
          <a:pPr rtl="1"/>
          <a:endParaRPr lang="ar-JO" sz="1800"/>
        </a:p>
      </dgm:t>
    </dgm:pt>
    <dgm:pt modelId="{9B4DA1A8-2BEE-4F1F-AADC-A3CD52813519}" type="sibTrans" cxnId="{AF77E115-339F-45F0-8DC2-706A7C16074A}">
      <dgm:prSet/>
      <dgm:spPr/>
      <dgm:t>
        <a:bodyPr/>
        <a:lstStyle/>
        <a:p>
          <a:pPr rtl="1"/>
          <a:endParaRPr lang="ar-JO" sz="1800"/>
        </a:p>
      </dgm:t>
    </dgm:pt>
    <dgm:pt modelId="{AC2BD81D-04A1-469A-B21D-516D37C2D95C}">
      <dgm:prSet custT="1"/>
      <dgm:spPr/>
      <dgm:t>
        <a:bodyPr/>
        <a:lstStyle/>
        <a:p>
          <a:pPr rtl="1"/>
          <a:r>
            <a:rPr lang="ar-JO" sz="1800" dirty="0"/>
            <a:t>البحث عن المعلومات اللازمة للعمل.</a:t>
          </a:r>
        </a:p>
      </dgm:t>
    </dgm:pt>
    <dgm:pt modelId="{CD14C1DB-3A4A-4B84-839B-05B3AADD05A8}" type="parTrans" cxnId="{6AD8984D-E0B1-4B36-8994-4FF8B0A944D4}">
      <dgm:prSet/>
      <dgm:spPr/>
      <dgm:t>
        <a:bodyPr/>
        <a:lstStyle/>
        <a:p>
          <a:pPr rtl="1"/>
          <a:endParaRPr lang="ar-JO" sz="1800"/>
        </a:p>
      </dgm:t>
    </dgm:pt>
    <dgm:pt modelId="{30F0C149-41E9-436F-8131-AE838A36A062}" type="sibTrans" cxnId="{6AD8984D-E0B1-4B36-8994-4FF8B0A944D4}">
      <dgm:prSet/>
      <dgm:spPr/>
      <dgm:t>
        <a:bodyPr/>
        <a:lstStyle/>
        <a:p>
          <a:pPr rtl="1"/>
          <a:endParaRPr lang="ar-JO" sz="1800"/>
        </a:p>
      </dgm:t>
    </dgm:pt>
    <dgm:pt modelId="{DCD03FAE-E26C-4051-ADDB-3D9D374D740A}">
      <dgm:prSet custT="1"/>
      <dgm:spPr/>
      <dgm:t>
        <a:bodyPr/>
        <a:lstStyle/>
        <a:p>
          <a:pPr rtl="1"/>
          <a:r>
            <a:rPr lang="ar-JO" sz="1800" dirty="0"/>
            <a:t>الاهتمام بالجودة والتميز.</a:t>
          </a:r>
        </a:p>
      </dgm:t>
    </dgm:pt>
    <dgm:pt modelId="{2938845E-2357-4AE1-A7E6-5EF57A1F9A96}" type="parTrans" cxnId="{1B6A6221-1D92-4EEE-930B-72E812BAFBC1}">
      <dgm:prSet/>
      <dgm:spPr/>
      <dgm:t>
        <a:bodyPr/>
        <a:lstStyle/>
        <a:p>
          <a:pPr rtl="1"/>
          <a:endParaRPr lang="ar-JO" sz="1800"/>
        </a:p>
      </dgm:t>
    </dgm:pt>
    <dgm:pt modelId="{F6C9D7F8-D410-4DC8-A65A-5780DB637ED7}" type="sibTrans" cxnId="{1B6A6221-1D92-4EEE-930B-72E812BAFBC1}">
      <dgm:prSet/>
      <dgm:spPr/>
      <dgm:t>
        <a:bodyPr/>
        <a:lstStyle/>
        <a:p>
          <a:pPr rtl="1"/>
          <a:endParaRPr lang="ar-JO" sz="1800"/>
        </a:p>
      </dgm:t>
    </dgm:pt>
    <dgm:pt modelId="{8146FF76-6E32-4CF0-8F2A-192F4C4D2834}">
      <dgm:prSet custT="1"/>
      <dgm:spPr/>
      <dgm:t>
        <a:bodyPr/>
        <a:lstStyle/>
        <a:p>
          <a:pPr rtl="1"/>
          <a:r>
            <a:rPr lang="ar-JO" sz="1800" dirty="0"/>
            <a:t>الالتزام بالعمل والمتابعة.</a:t>
          </a:r>
        </a:p>
      </dgm:t>
    </dgm:pt>
    <dgm:pt modelId="{F704D23C-71E0-4E8B-88BC-513F3FE12463}" type="parTrans" cxnId="{DFC3E3AF-37C7-44E2-9FC8-BE22F42ED053}">
      <dgm:prSet/>
      <dgm:spPr/>
      <dgm:t>
        <a:bodyPr/>
        <a:lstStyle/>
        <a:p>
          <a:pPr rtl="1"/>
          <a:endParaRPr lang="ar-JO" sz="1800"/>
        </a:p>
      </dgm:t>
    </dgm:pt>
    <dgm:pt modelId="{2757F849-4633-432D-A085-B57102028A33}" type="sibTrans" cxnId="{DFC3E3AF-37C7-44E2-9FC8-BE22F42ED053}">
      <dgm:prSet/>
      <dgm:spPr/>
      <dgm:t>
        <a:bodyPr/>
        <a:lstStyle/>
        <a:p>
          <a:pPr rtl="1"/>
          <a:endParaRPr lang="ar-JO" sz="1800"/>
        </a:p>
      </dgm:t>
    </dgm:pt>
    <dgm:pt modelId="{51FD13BD-E79E-41A4-B7F9-C72FE72553FA}">
      <dgm:prSet custT="1"/>
      <dgm:spPr/>
      <dgm:t>
        <a:bodyPr/>
        <a:lstStyle/>
        <a:p>
          <a:pPr rtl="1"/>
          <a:r>
            <a:rPr lang="ar-JO" sz="1800" dirty="0"/>
            <a:t>الفاعلية.</a:t>
          </a:r>
        </a:p>
      </dgm:t>
    </dgm:pt>
    <dgm:pt modelId="{64E03C0C-C568-44B1-8E5C-30BCA8104F8A}" type="parTrans" cxnId="{D2E8D7C9-68FE-4567-B2F3-5173D79DAF84}">
      <dgm:prSet/>
      <dgm:spPr/>
      <dgm:t>
        <a:bodyPr/>
        <a:lstStyle/>
        <a:p>
          <a:pPr rtl="1"/>
          <a:endParaRPr lang="ar-JO" sz="1800"/>
        </a:p>
      </dgm:t>
    </dgm:pt>
    <dgm:pt modelId="{362959CD-C4CE-4143-B361-445413E4141F}" type="sibTrans" cxnId="{D2E8D7C9-68FE-4567-B2F3-5173D79DAF84}">
      <dgm:prSet/>
      <dgm:spPr/>
      <dgm:t>
        <a:bodyPr/>
        <a:lstStyle/>
        <a:p>
          <a:pPr rtl="1"/>
          <a:endParaRPr lang="ar-JO" sz="1800"/>
        </a:p>
      </dgm:t>
    </dgm:pt>
    <dgm:pt modelId="{2E8737FB-7296-49DD-A312-F9582E9BB067}">
      <dgm:prSet custT="1"/>
      <dgm:spPr/>
      <dgm:t>
        <a:bodyPr/>
        <a:lstStyle/>
        <a:p>
          <a:pPr rtl="1"/>
          <a:r>
            <a:rPr lang="ar-JO" sz="1800" dirty="0"/>
            <a:t>التخطيط المنظم.</a:t>
          </a:r>
        </a:p>
      </dgm:t>
    </dgm:pt>
    <dgm:pt modelId="{47D31B74-FEF9-4403-A611-1342B01EDB5A}" type="parTrans" cxnId="{64342AD5-0A6F-4552-821E-F5491775623E}">
      <dgm:prSet/>
      <dgm:spPr/>
      <dgm:t>
        <a:bodyPr/>
        <a:lstStyle/>
        <a:p>
          <a:pPr rtl="1"/>
          <a:endParaRPr lang="ar-JO" sz="1800"/>
        </a:p>
      </dgm:t>
    </dgm:pt>
    <dgm:pt modelId="{EFBF5D26-DEA7-4D39-A5E5-25C8ECB649DA}" type="sibTrans" cxnId="{64342AD5-0A6F-4552-821E-F5491775623E}">
      <dgm:prSet/>
      <dgm:spPr/>
      <dgm:t>
        <a:bodyPr/>
        <a:lstStyle/>
        <a:p>
          <a:pPr rtl="1"/>
          <a:endParaRPr lang="ar-JO" sz="1800"/>
        </a:p>
      </dgm:t>
    </dgm:pt>
    <dgm:pt modelId="{CA1AF5A9-46F8-4408-9070-8FB93A3E84D5}">
      <dgm:prSet custT="1"/>
      <dgm:spPr/>
      <dgm:t>
        <a:bodyPr/>
        <a:lstStyle/>
        <a:p>
          <a:pPr rtl="1"/>
          <a:r>
            <a:rPr lang="ar-JO" sz="1800" u="sng" dirty="0"/>
            <a:t>حل المشكلات</a:t>
          </a:r>
          <a:r>
            <a:rPr lang="ar-JO" sz="1800" dirty="0"/>
            <a:t>.</a:t>
          </a:r>
        </a:p>
      </dgm:t>
    </dgm:pt>
    <dgm:pt modelId="{EDBE29E2-E303-4A96-AFBE-1F5CC65907AB}" type="parTrans" cxnId="{40CFD674-77D4-4A87-9592-B539670507A5}">
      <dgm:prSet/>
      <dgm:spPr/>
      <dgm:t>
        <a:bodyPr/>
        <a:lstStyle/>
        <a:p>
          <a:pPr rtl="1"/>
          <a:endParaRPr lang="ar-JO" sz="1800"/>
        </a:p>
      </dgm:t>
    </dgm:pt>
    <dgm:pt modelId="{24FAC972-78CA-4F2F-852E-F54453B145BD}" type="sibTrans" cxnId="{40CFD674-77D4-4A87-9592-B539670507A5}">
      <dgm:prSet/>
      <dgm:spPr/>
      <dgm:t>
        <a:bodyPr/>
        <a:lstStyle/>
        <a:p>
          <a:pPr rtl="1"/>
          <a:endParaRPr lang="ar-JO" sz="1800"/>
        </a:p>
      </dgm:t>
    </dgm:pt>
    <dgm:pt modelId="{6880DDBD-515A-430A-8A6E-F9CBC60A21F4}">
      <dgm:prSet custT="1"/>
      <dgm:spPr/>
      <dgm:t>
        <a:bodyPr/>
        <a:lstStyle/>
        <a:p>
          <a:pPr rtl="1"/>
          <a:r>
            <a:rPr lang="ar-JO" sz="1800" dirty="0"/>
            <a:t>الثقة بالنفس.</a:t>
          </a:r>
        </a:p>
      </dgm:t>
    </dgm:pt>
    <dgm:pt modelId="{605B5E63-A7D3-4815-A3EA-9170BFC8391F}" type="parTrans" cxnId="{7F6A1C94-0971-473B-8B0C-7844E28CA07C}">
      <dgm:prSet/>
      <dgm:spPr/>
      <dgm:t>
        <a:bodyPr/>
        <a:lstStyle/>
        <a:p>
          <a:pPr rtl="1"/>
          <a:endParaRPr lang="ar-JO" sz="1800"/>
        </a:p>
      </dgm:t>
    </dgm:pt>
    <dgm:pt modelId="{8D347A53-88AF-4FF7-A44A-FE99C624B48A}" type="sibTrans" cxnId="{7F6A1C94-0971-473B-8B0C-7844E28CA07C}">
      <dgm:prSet/>
      <dgm:spPr/>
      <dgm:t>
        <a:bodyPr/>
        <a:lstStyle/>
        <a:p>
          <a:pPr rtl="1"/>
          <a:endParaRPr lang="ar-JO" sz="1800"/>
        </a:p>
      </dgm:t>
    </dgm:pt>
    <dgm:pt modelId="{5603D4AF-14A6-40D1-AAB4-338C5A4CCD78}">
      <dgm:prSet custT="1"/>
      <dgm:spPr/>
      <dgm:t>
        <a:bodyPr/>
        <a:lstStyle/>
        <a:p>
          <a:pPr rtl="1"/>
          <a:r>
            <a:rPr lang="ar-JO" sz="1800" dirty="0"/>
            <a:t>الحزم.</a:t>
          </a:r>
        </a:p>
      </dgm:t>
    </dgm:pt>
    <dgm:pt modelId="{A8BF6279-1D19-4F13-99CC-A4AFF30A3F57}" type="parTrans" cxnId="{A8744429-8EAE-4ECF-A978-94AE7C5CE9CC}">
      <dgm:prSet/>
      <dgm:spPr/>
      <dgm:t>
        <a:bodyPr/>
        <a:lstStyle/>
        <a:p>
          <a:pPr rtl="1"/>
          <a:endParaRPr lang="ar-JO" sz="1800"/>
        </a:p>
      </dgm:t>
    </dgm:pt>
    <dgm:pt modelId="{E57F87E1-3122-4BDF-B9ED-35F2ED2C8EC2}" type="sibTrans" cxnId="{A8744429-8EAE-4ECF-A978-94AE7C5CE9CC}">
      <dgm:prSet/>
      <dgm:spPr/>
      <dgm:t>
        <a:bodyPr/>
        <a:lstStyle/>
        <a:p>
          <a:pPr rtl="1"/>
          <a:endParaRPr lang="ar-JO" sz="1800"/>
        </a:p>
      </dgm:t>
    </dgm:pt>
    <dgm:pt modelId="{BAAD1309-3884-4467-A678-34DFA4D30781}">
      <dgm:prSet custT="1"/>
      <dgm:spPr/>
      <dgm:t>
        <a:bodyPr/>
        <a:lstStyle/>
        <a:p>
          <a:pPr rtl="1"/>
          <a:r>
            <a:rPr lang="ar-JO" sz="1800" dirty="0"/>
            <a:t>الإقناع واستخدام إستراتيجيات التأثير.</a:t>
          </a:r>
        </a:p>
      </dgm:t>
    </dgm:pt>
    <dgm:pt modelId="{55BC388A-3644-475A-AA9B-4B68783238CC}" type="parTrans" cxnId="{4F7387E4-E206-4161-BE3D-AF89963BF872}">
      <dgm:prSet/>
      <dgm:spPr/>
      <dgm:t>
        <a:bodyPr/>
        <a:lstStyle/>
        <a:p>
          <a:pPr rtl="1"/>
          <a:endParaRPr lang="ar-JO" sz="1800"/>
        </a:p>
      </dgm:t>
    </dgm:pt>
    <dgm:pt modelId="{12F0DE8F-0A4A-41C3-A7E7-61D2EB8A32F9}" type="sibTrans" cxnId="{4F7387E4-E206-4161-BE3D-AF89963BF872}">
      <dgm:prSet/>
      <dgm:spPr/>
      <dgm:t>
        <a:bodyPr/>
        <a:lstStyle/>
        <a:p>
          <a:pPr rtl="1"/>
          <a:endParaRPr lang="ar-JO" sz="1800"/>
        </a:p>
      </dgm:t>
    </dgm:pt>
    <dgm:pt modelId="{26A871B8-1465-4EAB-9C7B-1AA757325B4C}">
      <dgm:prSet custT="1"/>
      <dgm:spPr/>
      <dgm:t>
        <a:bodyPr/>
        <a:lstStyle/>
        <a:p>
          <a:pPr rtl="1"/>
          <a:r>
            <a:rPr lang="ar-JO" sz="1800" dirty="0"/>
            <a:t>الاهتمام بتوفير بيئة عمل ملائمة.</a:t>
          </a:r>
        </a:p>
      </dgm:t>
    </dgm:pt>
    <dgm:pt modelId="{12024D6C-42A1-4B69-8A4C-7EB575DFDE7B}" type="parTrans" cxnId="{F420D711-4660-4C6D-9AB2-381EA444E7A7}">
      <dgm:prSet/>
      <dgm:spPr/>
      <dgm:t>
        <a:bodyPr/>
        <a:lstStyle/>
        <a:p>
          <a:pPr rtl="1"/>
          <a:endParaRPr lang="ar-JO" sz="1800"/>
        </a:p>
      </dgm:t>
    </dgm:pt>
    <dgm:pt modelId="{3D3458F2-9599-43F9-BA74-DCF9A2378AF4}" type="sibTrans" cxnId="{F420D711-4660-4C6D-9AB2-381EA444E7A7}">
      <dgm:prSet/>
      <dgm:spPr/>
      <dgm:t>
        <a:bodyPr/>
        <a:lstStyle/>
        <a:p>
          <a:pPr rtl="1"/>
          <a:endParaRPr lang="ar-JO" sz="1800"/>
        </a:p>
      </dgm:t>
    </dgm:pt>
    <dgm:pt modelId="{125CBF5B-173D-4C24-908E-32985D8FFBE8}" type="pres">
      <dgm:prSet presAssocID="{A8C55DF1-CD94-4FAC-979F-494E4D9724EE}" presName="compositeShape" presStyleCnt="0">
        <dgm:presLayoutVars>
          <dgm:dir/>
          <dgm:resizeHandles/>
        </dgm:presLayoutVars>
      </dgm:prSet>
      <dgm:spPr/>
    </dgm:pt>
    <dgm:pt modelId="{A91DBC04-568A-4CD5-9462-D67FCFCE54DE}" type="pres">
      <dgm:prSet presAssocID="{A8C55DF1-CD94-4FAC-979F-494E4D9724EE}" presName="pyramid" presStyleLbl="node1" presStyleIdx="0" presStyleCnt="1"/>
      <dgm:spPr/>
    </dgm:pt>
    <dgm:pt modelId="{5E9A1D47-8525-4A3D-A048-CBCF2BA72156}" type="pres">
      <dgm:prSet presAssocID="{A8C55DF1-CD94-4FAC-979F-494E4D9724EE}" presName="theList" presStyleCnt="0"/>
      <dgm:spPr/>
    </dgm:pt>
    <dgm:pt modelId="{A631CB02-F6FF-4A49-9D63-70F8CE9ABBCB}" type="pres">
      <dgm:prSet presAssocID="{63374A6C-AFCF-45DA-B649-4B569AAD4362}" presName="aNode" presStyleLbl="fgAcc1" presStyleIdx="0" presStyleCnt="15">
        <dgm:presLayoutVars>
          <dgm:bulletEnabled val="1"/>
        </dgm:presLayoutVars>
      </dgm:prSet>
      <dgm:spPr/>
    </dgm:pt>
    <dgm:pt modelId="{2E879241-A469-45E5-84B6-593E0A765717}" type="pres">
      <dgm:prSet presAssocID="{63374A6C-AFCF-45DA-B649-4B569AAD4362}" presName="aSpace" presStyleCnt="0"/>
      <dgm:spPr/>
    </dgm:pt>
    <dgm:pt modelId="{0C031EF2-CE9A-4DDB-8B80-F3854F48AE89}" type="pres">
      <dgm:prSet presAssocID="{4CFD43E7-5E93-400C-9B8E-C53E86C1D670}" presName="aNode" presStyleLbl="fgAcc1" presStyleIdx="1" presStyleCnt="15">
        <dgm:presLayoutVars>
          <dgm:bulletEnabled val="1"/>
        </dgm:presLayoutVars>
      </dgm:prSet>
      <dgm:spPr/>
    </dgm:pt>
    <dgm:pt modelId="{F4A86A79-B891-49B1-8A0A-982A03EB7493}" type="pres">
      <dgm:prSet presAssocID="{4CFD43E7-5E93-400C-9B8E-C53E86C1D670}" presName="aSpace" presStyleCnt="0"/>
      <dgm:spPr/>
    </dgm:pt>
    <dgm:pt modelId="{D5131CAD-5CC2-4E79-9521-31257E2684BC}" type="pres">
      <dgm:prSet presAssocID="{C9157BEA-15AA-4155-9014-6C79B0066F6D}" presName="aNode" presStyleLbl="fgAcc1" presStyleIdx="2" presStyleCnt="15">
        <dgm:presLayoutVars>
          <dgm:bulletEnabled val="1"/>
        </dgm:presLayoutVars>
      </dgm:prSet>
      <dgm:spPr/>
    </dgm:pt>
    <dgm:pt modelId="{8DEA51DB-3BFD-4A38-9505-25B41ABF2CC6}" type="pres">
      <dgm:prSet presAssocID="{C9157BEA-15AA-4155-9014-6C79B0066F6D}" presName="aSpace" presStyleCnt="0"/>
      <dgm:spPr/>
    </dgm:pt>
    <dgm:pt modelId="{EACD54F4-ADD2-46C9-A7B1-947D6BF84DAE}" type="pres">
      <dgm:prSet presAssocID="{B765A507-FF48-44B0-9518-89DA291DA9FB}" presName="aNode" presStyleLbl="fgAcc1" presStyleIdx="3" presStyleCnt="15">
        <dgm:presLayoutVars>
          <dgm:bulletEnabled val="1"/>
        </dgm:presLayoutVars>
      </dgm:prSet>
      <dgm:spPr/>
    </dgm:pt>
    <dgm:pt modelId="{46BD55F3-1998-4B1B-A5E3-7AD0D38BFB7E}" type="pres">
      <dgm:prSet presAssocID="{B765A507-FF48-44B0-9518-89DA291DA9FB}" presName="aSpace" presStyleCnt="0"/>
      <dgm:spPr/>
    </dgm:pt>
    <dgm:pt modelId="{C69286BD-FDB8-476A-9F58-67F69FEB7960}" type="pres">
      <dgm:prSet presAssocID="{82F692FA-6437-49A2-9268-4E67186E91A4}" presName="aNode" presStyleLbl="fgAcc1" presStyleIdx="4" presStyleCnt="15">
        <dgm:presLayoutVars>
          <dgm:bulletEnabled val="1"/>
        </dgm:presLayoutVars>
      </dgm:prSet>
      <dgm:spPr/>
    </dgm:pt>
    <dgm:pt modelId="{66869A3B-B85E-4BF3-A650-E731C3B4A717}" type="pres">
      <dgm:prSet presAssocID="{82F692FA-6437-49A2-9268-4E67186E91A4}" presName="aSpace" presStyleCnt="0"/>
      <dgm:spPr/>
    </dgm:pt>
    <dgm:pt modelId="{0DDAB7B2-14F3-477A-B62D-3180E34BA3DF}" type="pres">
      <dgm:prSet presAssocID="{AC2BD81D-04A1-469A-B21D-516D37C2D95C}" presName="aNode" presStyleLbl="fgAcc1" presStyleIdx="5" presStyleCnt="15">
        <dgm:presLayoutVars>
          <dgm:bulletEnabled val="1"/>
        </dgm:presLayoutVars>
      </dgm:prSet>
      <dgm:spPr/>
    </dgm:pt>
    <dgm:pt modelId="{27A3D4D1-006A-4BA8-8D85-2FCD8D0BD7A9}" type="pres">
      <dgm:prSet presAssocID="{AC2BD81D-04A1-469A-B21D-516D37C2D95C}" presName="aSpace" presStyleCnt="0"/>
      <dgm:spPr/>
    </dgm:pt>
    <dgm:pt modelId="{FBA47D0B-966D-40D2-83EF-9AA10C27BE9C}" type="pres">
      <dgm:prSet presAssocID="{DCD03FAE-E26C-4051-ADDB-3D9D374D740A}" presName="aNode" presStyleLbl="fgAcc1" presStyleIdx="6" presStyleCnt="15">
        <dgm:presLayoutVars>
          <dgm:bulletEnabled val="1"/>
        </dgm:presLayoutVars>
      </dgm:prSet>
      <dgm:spPr/>
    </dgm:pt>
    <dgm:pt modelId="{458B4C7D-4D80-43F2-9C2E-19DFCB0B62E2}" type="pres">
      <dgm:prSet presAssocID="{DCD03FAE-E26C-4051-ADDB-3D9D374D740A}" presName="aSpace" presStyleCnt="0"/>
      <dgm:spPr/>
    </dgm:pt>
    <dgm:pt modelId="{FCD59326-ED67-4F35-9A40-B8DE0A7E269F}" type="pres">
      <dgm:prSet presAssocID="{8146FF76-6E32-4CF0-8F2A-192F4C4D2834}" presName="aNode" presStyleLbl="fgAcc1" presStyleIdx="7" presStyleCnt="15">
        <dgm:presLayoutVars>
          <dgm:bulletEnabled val="1"/>
        </dgm:presLayoutVars>
      </dgm:prSet>
      <dgm:spPr/>
    </dgm:pt>
    <dgm:pt modelId="{6F361D2E-B353-4448-8A07-84F253FC50BF}" type="pres">
      <dgm:prSet presAssocID="{8146FF76-6E32-4CF0-8F2A-192F4C4D2834}" presName="aSpace" presStyleCnt="0"/>
      <dgm:spPr/>
    </dgm:pt>
    <dgm:pt modelId="{7F9AA6D3-E486-41AC-A8C7-9E96B12DEDB5}" type="pres">
      <dgm:prSet presAssocID="{51FD13BD-E79E-41A4-B7F9-C72FE72553FA}" presName="aNode" presStyleLbl="fgAcc1" presStyleIdx="8" presStyleCnt="15">
        <dgm:presLayoutVars>
          <dgm:bulletEnabled val="1"/>
        </dgm:presLayoutVars>
      </dgm:prSet>
      <dgm:spPr/>
    </dgm:pt>
    <dgm:pt modelId="{B94BFB53-7EE1-4A82-BB48-41C1F480537E}" type="pres">
      <dgm:prSet presAssocID="{51FD13BD-E79E-41A4-B7F9-C72FE72553FA}" presName="aSpace" presStyleCnt="0"/>
      <dgm:spPr/>
    </dgm:pt>
    <dgm:pt modelId="{3591B7C4-3908-461B-89F8-2BD5F7BE4EB0}" type="pres">
      <dgm:prSet presAssocID="{2E8737FB-7296-49DD-A312-F9582E9BB067}" presName="aNode" presStyleLbl="fgAcc1" presStyleIdx="9" presStyleCnt="15">
        <dgm:presLayoutVars>
          <dgm:bulletEnabled val="1"/>
        </dgm:presLayoutVars>
      </dgm:prSet>
      <dgm:spPr/>
    </dgm:pt>
    <dgm:pt modelId="{BB06F612-BED6-4306-85CE-9ED9F1C397F6}" type="pres">
      <dgm:prSet presAssocID="{2E8737FB-7296-49DD-A312-F9582E9BB067}" presName="aSpace" presStyleCnt="0"/>
      <dgm:spPr/>
    </dgm:pt>
    <dgm:pt modelId="{15A95FAE-8BDA-42A4-A2D8-DB847965CC58}" type="pres">
      <dgm:prSet presAssocID="{CA1AF5A9-46F8-4408-9070-8FB93A3E84D5}" presName="aNode" presStyleLbl="fgAcc1" presStyleIdx="10" presStyleCnt="15">
        <dgm:presLayoutVars>
          <dgm:bulletEnabled val="1"/>
        </dgm:presLayoutVars>
      </dgm:prSet>
      <dgm:spPr/>
    </dgm:pt>
    <dgm:pt modelId="{20174249-A7D2-44BB-869C-FC43039801E1}" type="pres">
      <dgm:prSet presAssocID="{CA1AF5A9-46F8-4408-9070-8FB93A3E84D5}" presName="aSpace" presStyleCnt="0"/>
      <dgm:spPr/>
    </dgm:pt>
    <dgm:pt modelId="{9F85F58F-C39F-418F-B450-B956497A8482}" type="pres">
      <dgm:prSet presAssocID="{6880DDBD-515A-430A-8A6E-F9CBC60A21F4}" presName="aNode" presStyleLbl="fgAcc1" presStyleIdx="11" presStyleCnt="15">
        <dgm:presLayoutVars>
          <dgm:bulletEnabled val="1"/>
        </dgm:presLayoutVars>
      </dgm:prSet>
      <dgm:spPr/>
    </dgm:pt>
    <dgm:pt modelId="{89F3C7FF-724D-4622-956F-62C37F2C986B}" type="pres">
      <dgm:prSet presAssocID="{6880DDBD-515A-430A-8A6E-F9CBC60A21F4}" presName="aSpace" presStyleCnt="0"/>
      <dgm:spPr/>
    </dgm:pt>
    <dgm:pt modelId="{DEF1A0AC-D283-4115-822A-F0759182079D}" type="pres">
      <dgm:prSet presAssocID="{5603D4AF-14A6-40D1-AAB4-338C5A4CCD78}" presName="aNode" presStyleLbl="fgAcc1" presStyleIdx="12" presStyleCnt="15">
        <dgm:presLayoutVars>
          <dgm:bulletEnabled val="1"/>
        </dgm:presLayoutVars>
      </dgm:prSet>
      <dgm:spPr/>
    </dgm:pt>
    <dgm:pt modelId="{DE6CD7C3-C42A-42DC-B841-9D996684C0D7}" type="pres">
      <dgm:prSet presAssocID="{5603D4AF-14A6-40D1-AAB4-338C5A4CCD78}" presName="aSpace" presStyleCnt="0"/>
      <dgm:spPr/>
    </dgm:pt>
    <dgm:pt modelId="{20D16C93-7B61-484F-8979-86EB6DB7816D}" type="pres">
      <dgm:prSet presAssocID="{BAAD1309-3884-4467-A678-34DFA4D30781}" presName="aNode" presStyleLbl="fgAcc1" presStyleIdx="13" presStyleCnt="15">
        <dgm:presLayoutVars>
          <dgm:bulletEnabled val="1"/>
        </dgm:presLayoutVars>
      </dgm:prSet>
      <dgm:spPr/>
    </dgm:pt>
    <dgm:pt modelId="{0A556B99-528C-489C-98DF-1CD679F7AA0D}" type="pres">
      <dgm:prSet presAssocID="{BAAD1309-3884-4467-A678-34DFA4D30781}" presName="aSpace" presStyleCnt="0"/>
      <dgm:spPr/>
    </dgm:pt>
    <dgm:pt modelId="{EF49D8A9-8BA2-4C63-9DA4-9E238A288564}" type="pres">
      <dgm:prSet presAssocID="{26A871B8-1465-4EAB-9C7B-1AA757325B4C}" presName="aNode" presStyleLbl="fgAcc1" presStyleIdx="14" presStyleCnt="15">
        <dgm:presLayoutVars>
          <dgm:bulletEnabled val="1"/>
        </dgm:presLayoutVars>
      </dgm:prSet>
      <dgm:spPr/>
    </dgm:pt>
    <dgm:pt modelId="{70814749-E0D0-4D57-AC9D-B9AE96E333B7}" type="pres">
      <dgm:prSet presAssocID="{26A871B8-1465-4EAB-9C7B-1AA757325B4C}" presName="aSpace" presStyleCnt="0"/>
      <dgm:spPr/>
    </dgm:pt>
  </dgm:ptLst>
  <dgm:cxnLst>
    <dgm:cxn modelId="{F420D711-4660-4C6D-9AB2-381EA444E7A7}" srcId="{A8C55DF1-CD94-4FAC-979F-494E4D9724EE}" destId="{26A871B8-1465-4EAB-9C7B-1AA757325B4C}" srcOrd="14" destOrd="0" parTransId="{12024D6C-42A1-4B69-8A4C-7EB575DFDE7B}" sibTransId="{3D3458F2-9599-43F9-BA74-DCF9A2378AF4}"/>
    <dgm:cxn modelId="{D06DCB14-81A4-43D0-A073-8B38400B5829}" type="presOf" srcId="{26A871B8-1465-4EAB-9C7B-1AA757325B4C}" destId="{EF49D8A9-8BA2-4C63-9DA4-9E238A288564}" srcOrd="0" destOrd="0" presId="urn:microsoft.com/office/officeart/2005/8/layout/pyramid2"/>
    <dgm:cxn modelId="{AF77E115-339F-45F0-8DC2-706A7C16074A}" srcId="{A8C55DF1-CD94-4FAC-979F-494E4D9724EE}" destId="{82F692FA-6437-49A2-9268-4E67186E91A4}" srcOrd="4" destOrd="0" parTransId="{C8EDC666-90C1-444B-B045-DF96D93D9441}" sibTransId="{9B4DA1A8-2BEE-4F1F-AADC-A3CD52813519}"/>
    <dgm:cxn modelId="{AF8B121E-E0D3-4358-AAF3-7B89ABEF1ED7}" type="presOf" srcId="{A8C55DF1-CD94-4FAC-979F-494E4D9724EE}" destId="{125CBF5B-173D-4C24-908E-32985D8FFBE8}" srcOrd="0" destOrd="0" presId="urn:microsoft.com/office/officeart/2005/8/layout/pyramid2"/>
    <dgm:cxn modelId="{1B6A6221-1D92-4EEE-930B-72E812BAFBC1}" srcId="{A8C55DF1-CD94-4FAC-979F-494E4D9724EE}" destId="{DCD03FAE-E26C-4051-ADDB-3D9D374D740A}" srcOrd="6" destOrd="0" parTransId="{2938845E-2357-4AE1-A7E6-5EF57A1F9A96}" sibTransId="{F6C9D7F8-D410-4DC8-A65A-5780DB637ED7}"/>
    <dgm:cxn modelId="{69AA9821-F790-4795-A993-30F6FC84D598}" srcId="{A8C55DF1-CD94-4FAC-979F-494E4D9724EE}" destId="{B765A507-FF48-44B0-9518-89DA291DA9FB}" srcOrd="3" destOrd="0" parTransId="{C2E0116A-D508-45AF-8C4E-9E0E885A8C76}" sibTransId="{99847793-8324-4CAF-B3B6-82E178BE2CA1}"/>
    <dgm:cxn modelId="{A8744429-8EAE-4ECF-A978-94AE7C5CE9CC}" srcId="{A8C55DF1-CD94-4FAC-979F-494E4D9724EE}" destId="{5603D4AF-14A6-40D1-AAB4-338C5A4CCD78}" srcOrd="12" destOrd="0" parTransId="{A8BF6279-1D19-4F13-99CC-A4AFF30A3F57}" sibTransId="{E57F87E1-3122-4BDF-B9ED-35F2ED2C8EC2}"/>
    <dgm:cxn modelId="{6AD8984D-E0B1-4B36-8994-4FF8B0A944D4}" srcId="{A8C55DF1-CD94-4FAC-979F-494E4D9724EE}" destId="{AC2BD81D-04A1-469A-B21D-516D37C2D95C}" srcOrd="5" destOrd="0" parTransId="{CD14C1DB-3A4A-4B84-839B-05B3AADD05A8}" sibTransId="{30F0C149-41E9-436F-8131-AE838A36A062}"/>
    <dgm:cxn modelId="{AC3F504F-16AF-4D5B-AF15-2CC160FF14E4}" type="presOf" srcId="{CA1AF5A9-46F8-4408-9070-8FB93A3E84D5}" destId="{15A95FAE-8BDA-42A4-A2D8-DB847965CC58}" srcOrd="0" destOrd="0" presId="urn:microsoft.com/office/officeart/2005/8/layout/pyramid2"/>
    <dgm:cxn modelId="{40CFD674-77D4-4A87-9592-B539670507A5}" srcId="{A8C55DF1-CD94-4FAC-979F-494E4D9724EE}" destId="{CA1AF5A9-46F8-4408-9070-8FB93A3E84D5}" srcOrd="10" destOrd="0" parTransId="{EDBE29E2-E303-4A96-AFBE-1F5CC65907AB}" sibTransId="{24FAC972-78CA-4F2F-852E-F54453B145BD}"/>
    <dgm:cxn modelId="{E38EBC76-43A0-45CB-BF38-DB68305D58AA}" type="presOf" srcId="{51FD13BD-E79E-41A4-B7F9-C72FE72553FA}" destId="{7F9AA6D3-E486-41AC-A8C7-9E96B12DEDB5}" srcOrd="0" destOrd="0" presId="urn:microsoft.com/office/officeart/2005/8/layout/pyramid2"/>
    <dgm:cxn modelId="{708DF776-A7B5-4336-BD47-A04588E16018}" type="presOf" srcId="{B765A507-FF48-44B0-9518-89DA291DA9FB}" destId="{EACD54F4-ADD2-46C9-A7B1-947D6BF84DAE}" srcOrd="0" destOrd="0" presId="urn:microsoft.com/office/officeart/2005/8/layout/pyramid2"/>
    <dgm:cxn modelId="{47ABC27A-790E-45D7-AC02-40FC65A7F7C1}" type="presOf" srcId="{63374A6C-AFCF-45DA-B649-4B569AAD4362}" destId="{A631CB02-F6FF-4A49-9D63-70F8CE9ABBCB}" srcOrd="0" destOrd="0" presId="urn:microsoft.com/office/officeart/2005/8/layout/pyramid2"/>
    <dgm:cxn modelId="{99609490-580D-430F-9F49-BB6F374E5DA5}" type="presOf" srcId="{8146FF76-6E32-4CF0-8F2A-192F4C4D2834}" destId="{FCD59326-ED67-4F35-9A40-B8DE0A7E269F}" srcOrd="0" destOrd="0" presId="urn:microsoft.com/office/officeart/2005/8/layout/pyramid2"/>
    <dgm:cxn modelId="{7F6A1C94-0971-473B-8B0C-7844E28CA07C}" srcId="{A8C55DF1-CD94-4FAC-979F-494E4D9724EE}" destId="{6880DDBD-515A-430A-8A6E-F9CBC60A21F4}" srcOrd="11" destOrd="0" parTransId="{605B5E63-A7D3-4815-A3EA-9170BFC8391F}" sibTransId="{8D347A53-88AF-4FF7-A44A-FE99C624B48A}"/>
    <dgm:cxn modelId="{AC29AD95-29AE-4BB5-99C1-1796EBFDF6C6}" type="presOf" srcId="{82F692FA-6437-49A2-9268-4E67186E91A4}" destId="{C69286BD-FDB8-476A-9F58-67F69FEB7960}" srcOrd="0" destOrd="0" presId="urn:microsoft.com/office/officeart/2005/8/layout/pyramid2"/>
    <dgm:cxn modelId="{28B0D89D-BDC1-4321-8E78-57A3D18F5C8B}" type="presOf" srcId="{6880DDBD-515A-430A-8A6E-F9CBC60A21F4}" destId="{9F85F58F-C39F-418F-B450-B956497A8482}" srcOrd="0" destOrd="0" presId="urn:microsoft.com/office/officeart/2005/8/layout/pyramid2"/>
    <dgm:cxn modelId="{427DAFA8-B778-4808-BE72-EC2592B5BD54}" srcId="{A8C55DF1-CD94-4FAC-979F-494E4D9724EE}" destId="{4CFD43E7-5E93-400C-9B8E-C53E86C1D670}" srcOrd="1" destOrd="0" parTransId="{430364D7-217C-4969-A1C2-0BC68735CF93}" sibTransId="{27B4411D-4305-4A4D-A396-1145659A33D9}"/>
    <dgm:cxn modelId="{32440FA9-B141-4BD6-BBD2-6864075E5231}" type="presOf" srcId="{4CFD43E7-5E93-400C-9B8E-C53E86C1D670}" destId="{0C031EF2-CE9A-4DDB-8B80-F3854F48AE89}" srcOrd="0" destOrd="0" presId="urn:microsoft.com/office/officeart/2005/8/layout/pyramid2"/>
    <dgm:cxn modelId="{BAC380AA-713D-493B-AAF5-434FE24831A8}" type="presOf" srcId="{AC2BD81D-04A1-469A-B21D-516D37C2D95C}" destId="{0DDAB7B2-14F3-477A-B62D-3180E34BA3DF}" srcOrd="0" destOrd="0" presId="urn:microsoft.com/office/officeart/2005/8/layout/pyramid2"/>
    <dgm:cxn modelId="{DFC3E3AF-37C7-44E2-9FC8-BE22F42ED053}" srcId="{A8C55DF1-CD94-4FAC-979F-494E4D9724EE}" destId="{8146FF76-6E32-4CF0-8F2A-192F4C4D2834}" srcOrd="7" destOrd="0" parTransId="{F704D23C-71E0-4E8B-88BC-513F3FE12463}" sibTransId="{2757F849-4633-432D-A085-B57102028A33}"/>
    <dgm:cxn modelId="{FFFCEEBA-0142-456F-B1E4-5298F22B6C3B}" srcId="{A8C55DF1-CD94-4FAC-979F-494E4D9724EE}" destId="{C9157BEA-15AA-4155-9014-6C79B0066F6D}" srcOrd="2" destOrd="0" parTransId="{4A31267E-EB43-4127-92B9-525355631476}" sibTransId="{4199510B-F79A-4FD2-A696-94C7E0D1DA0C}"/>
    <dgm:cxn modelId="{D2E8D7C9-68FE-4567-B2F3-5173D79DAF84}" srcId="{A8C55DF1-CD94-4FAC-979F-494E4D9724EE}" destId="{51FD13BD-E79E-41A4-B7F9-C72FE72553FA}" srcOrd="8" destOrd="0" parTransId="{64E03C0C-C568-44B1-8E5C-30BCA8104F8A}" sibTransId="{362959CD-C4CE-4143-B361-445413E4141F}"/>
    <dgm:cxn modelId="{0D3ACECE-EA9F-463E-A768-423F1869DEFB}" type="presOf" srcId="{DCD03FAE-E26C-4051-ADDB-3D9D374D740A}" destId="{FBA47D0B-966D-40D2-83EF-9AA10C27BE9C}" srcOrd="0" destOrd="0" presId="urn:microsoft.com/office/officeart/2005/8/layout/pyramid2"/>
    <dgm:cxn modelId="{64342AD5-0A6F-4552-821E-F5491775623E}" srcId="{A8C55DF1-CD94-4FAC-979F-494E4D9724EE}" destId="{2E8737FB-7296-49DD-A312-F9582E9BB067}" srcOrd="9" destOrd="0" parTransId="{47D31B74-FEF9-4403-A611-1342B01EDB5A}" sibTransId="{EFBF5D26-DEA7-4D39-A5E5-25C8ECB649DA}"/>
    <dgm:cxn modelId="{E2E841DB-C40A-4398-81A8-58800634A1DB}" type="presOf" srcId="{BAAD1309-3884-4467-A678-34DFA4D30781}" destId="{20D16C93-7B61-484F-8979-86EB6DB7816D}" srcOrd="0" destOrd="0" presId="urn:microsoft.com/office/officeart/2005/8/layout/pyramid2"/>
    <dgm:cxn modelId="{6B8610DC-9B7B-4C48-8E12-8D64505E749F}" type="presOf" srcId="{C9157BEA-15AA-4155-9014-6C79B0066F6D}" destId="{D5131CAD-5CC2-4E79-9521-31257E2684BC}" srcOrd="0" destOrd="0" presId="urn:microsoft.com/office/officeart/2005/8/layout/pyramid2"/>
    <dgm:cxn modelId="{4F7387E4-E206-4161-BE3D-AF89963BF872}" srcId="{A8C55DF1-CD94-4FAC-979F-494E4D9724EE}" destId="{BAAD1309-3884-4467-A678-34DFA4D30781}" srcOrd="13" destOrd="0" parTransId="{55BC388A-3644-475A-AA9B-4B68783238CC}" sibTransId="{12F0DE8F-0A4A-41C3-A7E7-61D2EB8A32F9}"/>
    <dgm:cxn modelId="{6EA4DDEC-8092-4FCC-95EF-140598F716F0}" type="presOf" srcId="{2E8737FB-7296-49DD-A312-F9582E9BB067}" destId="{3591B7C4-3908-461B-89F8-2BD5F7BE4EB0}" srcOrd="0" destOrd="0" presId="urn:microsoft.com/office/officeart/2005/8/layout/pyramid2"/>
    <dgm:cxn modelId="{2D74AFF1-FA32-4B11-B9C5-CD3C4A32538E}" srcId="{A8C55DF1-CD94-4FAC-979F-494E4D9724EE}" destId="{63374A6C-AFCF-45DA-B649-4B569AAD4362}" srcOrd="0" destOrd="0" parTransId="{AE9E3007-D3F0-4A0D-A5BB-A66334BFC641}" sibTransId="{24F0C346-D5E8-4C51-A745-357B6E3A100C}"/>
    <dgm:cxn modelId="{3EAB05F3-6958-48FB-B65F-8D6D51C18CA6}" type="presOf" srcId="{5603D4AF-14A6-40D1-AAB4-338C5A4CCD78}" destId="{DEF1A0AC-D283-4115-822A-F0759182079D}" srcOrd="0" destOrd="0" presId="urn:microsoft.com/office/officeart/2005/8/layout/pyramid2"/>
    <dgm:cxn modelId="{6BBE5807-706A-49EE-8C53-22ED0CED79C8}" type="presParOf" srcId="{125CBF5B-173D-4C24-908E-32985D8FFBE8}" destId="{A91DBC04-568A-4CD5-9462-D67FCFCE54DE}" srcOrd="0" destOrd="0" presId="urn:microsoft.com/office/officeart/2005/8/layout/pyramid2"/>
    <dgm:cxn modelId="{0318D4AF-6D9E-4408-B44C-52489B7BACF2}" type="presParOf" srcId="{125CBF5B-173D-4C24-908E-32985D8FFBE8}" destId="{5E9A1D47-8525-4A3D-A048-CBCF2BA72156}" srcOrd="1" destOrd="0" presId="urn:microsoft.com/office/officeart/2005/8/layout/pyramid2"/>
    <dgm:cxn modelId="{F5847EAF-2766-410E-A21A-803479555B50}" type="presParOf" srcId="{5E9A1D47-8525-4A3D-A048-CBCF2BA72156}" destId="{A631CB02-F6FF-4A49-9D63-70F8CE9ABBCB}" srcOrd="0" destOrd="0" presId="urn:microsoft.com/office/officeart/2005/8/layout/pyramid2"/>
    <dgm:cxn modelId="{58079919-1B45-443F-9933-3BC472550589}" type="presParOf" srcId="{5E9A1D47-8525-4A3D-A048-CBCF2BA72156}" destId="{2E879241-A469-45E5-84B6-593E0A765717}" srcOrd="1" destOrd="0" presId="urn:microsoft.com/office/officeart/2005/8/layout/pyramid2"/>
    <dgm:cxn modelId="{B0FCC3B0-37F0-46CD-9CB3-03A86DEA8660}" type="presParOf" srcId="{5E9A1D47-8525-4A3D-A048-CBCF2BA72156}" destId="{0C031EF2-CE9A-4DDB-8B80-F3854F48AE89}" srcOrd="2" destOrd="0" presId="urn:microsoft.com/office/officeart/2005/8/layout/pyramid2"/>
    <dgm:cxn modelId="{D4EBA9D0-F4DA-4BDF-BB17-9D40B323D5C5}" type="presParOf" srcId="{5E9A1D47-8525-4A3D-A048-CBCF2BA72156}" destId="{F4A86A79-B891-49B1-8A0A-982A03EB7493}" srcOrd="3" destOrd="0" presId="urn:microsoft.com/office/officeart/2005/8/layout/pyramid2"/>
    <dgm:cxn modelId="{B12908E5-91E1-4C07-A420-7D4163EE6B91}" type="presParOf" srcId="{5E9A1D47-8525-4A3D-A048-CBCF2BA72156}" destId="{D5131CAD-5CC2-4E79-9521-31257E2684BC}" srcOrd="4" destOrd="0" presId="urn:microsoft.com/office/officeart/2005/8/layout/pyramid2"/>
    <dgm:cxn modelId="{C03A0E27-4492-44A6-A19F-A23B52DEC632}" type="presParOf" srcId="{5E9A1D47-8525-4A3D-A048-CBCF2BA72156}" destId="{8DEA51DB-3BFD-4A38-9505-25B41ABF2CC6}" srcOrd="5" destOrd="0" presId="urn:microsoft.com/office/officeart/2005/8/layout/pyramid2"/>
    <dgm:cxn modelId="{E0B024C1-A3AA-4A22-A8CC-42F6D4D309CD}" type="presParOf" srcId="{5E9A1D47-8525-4A3D-A048-CBCF2BA72156}" destId="{EACD54F4-ADD2-46C9-A7B1-947D6BF84DAE}" srcOrd="6" destOrd="0" presId="urn:microsoft.com/office/officeart/2005/8/layout/pyramid2"/>
    <dgm:cxn modelId="{C4B4760D-5C80-4479-8FEB-6371AC5A7C49}" type="presParOf" srcId="{5E9A1D47-8525-4A3D-A048-CBCF2BA72156}" destId="{46BD55F3-1998-4B1B-A5E3-7AD0D38BFB7E}" srcOrd="7" destOrd="0" presId="urn:microsoft.com/office/officeart/2005/8/layout/pyramid2"/>
    <dgm:cxn modelId="{116957E3-126B-48F6-8490-04EE1DED9638}" type="presParOf" srcId="{5E9A1D47-8525-4A3D-A048-CBCF2BA72156}" destId="{C69286BD-FDB8-476A-9F58-67F69FEB7960}" srcOrd="8" destOrd="0" presId="urn:microsoft.com/office/officeart/2005/8/layout/pyramid2"/>
    <dgm:cxn modelId="{6B731CCA-1B70-4D11-B8F1-DF5D2658950A}" type="presParOf" srcId="{5E9A1D47-8525-4A3D-A048-CBCF2BA72156}" destId="{66869A3B-B85E-4BF3-A650-E731C3B4A717}" srcOrd="9" destOrd="0" presId="urn:microsoft.com/office/officeart/2005/8/layout/pyramid2"/>
    <dgm:cxn modelId="{687AE173-5DEE-4477-8927-EB3B8EC94485}" type="presParOf" srcId="{5E9A1D47-8525-4A3D-A048-CBCF2BA72156}" destId="{0DDAB7B2-14F3-477A-B62D-3180E34BA3DF}" srcOrd="10" destOrd="0" presId="urn:microsoft.com/office/officeart/2005/8/layout/pyramid2"/>
    <dgm:cxn modelId="{D6588238-EB8D-4372-B49A-1D5C1142EB3C}" type="presParOf" srcId="{5E9A1D47-8525-4A3D-A048-CBCF2BA72156}" destId="{27A3D4D1-006A-4BA8-8D85-2FCD8D0BD7A9}" srcOrd="11" destOrd="0" presId="urn:microsoft.com/office/officeart/2005/8/layout/pyramid2"/>
    <dgm:cxn modelId="{1708D248-A8F9-4D73-8AAA-3BDD4B021605}" type="presParOf" srcId="{5E9A1D47-8525-4A3D-A048-CBCF2BA72156}" destId="{FBA47D0B-966D-40D2-83EF-9AA10C27BE9C}" srcOrd="12" destOrd="0" presId="urn:microsoft.com/office/officeart/2005/8/layout/pyramid2"/>
    <dgm:cxn modelId="{AE096A7B-8BC0-4477-A5E8-ACBF68F9B797}" type="presParOf" srcId="{5E9A1D47-8525-4A3D-A048-CBCF2BA72156}" destId="{458B4C7D-4D80-43F2-9C2E-19DFCB0B62E2}" srcOrd="13" destOrd="0" presId="urn:microsoft.com/office/officeart/2005/8/layout/pyramid2"/>
    <dgm:cxn modelId="{ACA47566-20F4-4C6F-984C-F9EC562F3A31}" type="presParOf" srcId="{5E9A1D47-8525-4A3D-A048-CBCF2BA72156}" destId="{FCD59326-ED67-4F35-9A40-B8DE0A7E269F}" srcOrd="14" destOrd="0" presId="urn:microsoft.com/office/officeart/2005/8/layout/pyramid2"/>
    <dgm:cxn modelId="{26573B25-77CB-45B1-9D56-0FCCC5CDB13A}" type="presParOf" srcId="{5E9A1D47-8525-4A3D-A048-CBCF2BA72156}" destId="{6F361D2E-B353-4448-8A07-84F253FC50BF}" srcOrd="15" destOrd="0" presId="urn:microsoft.com/office/officeart/2005/8/layout/pyramid2"/>
    <dgm:cxn modelId="{ECC13F63-D1C8-423D-A671-367F1B4CF894}" type="presParOf" srcId="{5E9A1D47-8525-4A3D-A048-CBCF2BA72156}" destId="{7F9AA6D3-E486-41AC-A8C7-9E96B12DEDB5}" srcOrd="16" destOrd="0" presId="urn:microsoft.com/office/officeart/2005/8/layout/pyramid2"/>
    <dgm:cxn modelId="{F5BB933B-3F4F-42AA-AEE2-E51718B9A89A}" type="presParOf" srcId="{5E9A1D47-8525-4A3D-A048-CBCF2BA72156}" destId="{B94BFB53-7EE1-4A82-BB48-41C1F480537E}" srcOrd="17" destOrd="0" presId="urn:microsoft.com/office/officeart/2005/8/layout/pyramid2"/>
    <dgm:cxn modelId="{B5B340DF-69B1-4CAF-9246-410F55CE57C6}" type="presParOf" srcId="{5E9A1D47-8525-4A3D-A048-CBCF2BA72156}" destId="{3591B7C4-3908-461B-89F8-2BD5F7BE4EB0}" srcOrd="18" destOrd="0" presId="urn:microsoft.com/office/officeart/2005/8/layout/pyramid2"/>
    <dgm:cxn modelId="{A94AAD17-2520-4CD7-9EF7-2FF15468F036}" type="presParOf" srcId="{5E9A1D47-8525-4A3D-A048-CBCF2BA72156}" destId="{BB06F612-BED6-4306-85CE-9ED9F1C397F6}" srcOrd="19" destOrd="0" presId="urn:microsoft.com/office/officeart/2005/8/layout/pyramid2"/>
    <dgm:cxn modelId="{64BB142C-F399-4BF6-93F4-CB46E9191AE5}" type="presParOf" srcId="{5E9A1D47-8525-4A3D-A048-CBCF2BA72156}" destId="{15A95FAE-8BDA-42A4-A2D8-DB847965CC58}" srcOrd="20" destOrd="0" presId="urn:microsoft.com/office/officeart/2005/8/layout/pyramid2"/>
    <dgm:cxn modelId="{15203BBC-5446-4DCE-A382-A92301693C40}" type="presParOf" srcId="{5E9A1D47-8525-4A3D-A048-CBCF2BA72156}" destId="{20174249-A7D2-44BB-869C-FC43039801E1}" srcOrd="21" destOrd="0" presId="urn:microsoft.com/office/officeart/2005/8/layout/pyramid2"/>
    <dgm:cxn modelId="{7EA9767E-1957-40DD-9B4B-8D05CC125EAC}" type="presParOf" srcId="{5E9A1D47-8525-4A3D-A048-CBCF2BA72156}" destId="{9F85F58F-C39F-418F-B450-B956497A8482}" srcOrd="22" destOrd="0" presId="urn:microsoft.com/office/officeart/2005/8/layout/pyramid2"/>
    <dgm:cxn modelId="{CE27E48A-E528-4F4D-AB6A-02F73C800313}" type="presParOf" srcId="{5E9A1D47-8525-4A3D-A048-CBCF2BA72156}" destId="{89F3C7FF-724D-4622-956F-62C37F2C986B}" srcOrd="23" destOrd="0" presId="urn:microsoft.com/office/officeart/2005/8/layout/pyramid2"/>
    <dgm:cxn modelId="{D5B808EB-8910-401A-AAFC-D8ADADD7A718}" type="presParOf" srcId="{5E9A1D47-8525-4A3D-A048-CBCF2BA72156}" destId="{DEF1A0AC-D283-4115-822A-F0759182079D}" srcOrd="24" destOrd="0" presId="urn:microsoft.com/office/officeart/2005/8/layout/pyramid2"/>
    <dgm:cxn modelId="{EE10D42F-1573-4BDD-B031-D1F768CEAF98}" type="presParOf" srcId="{5E9A1D47-8525-4A3D-A048-CBCF2BA72156}" destId="{DE6CD7C3-C42A-42DC-B841-9D996684C0D7}" srcOrd="25" destOrd="0" presId="urn:microsoft.com/office/officeart/2005/8/layout/pyramid2"/>
    <dgm:cxn modelId="{B6AD2C51-8A02-416D-88A5-B9F95C3C0591}" type="presParOf" srcId="{5E9A1D47-8525-4A3D-A048-CBCF2BA72156}" destId="{20D16C93-7B61-484F-8979-86EB6DB7816D}" srcOrd="26" destOrd="0" presId="urn:microsoft.com/office/officeart/2005/8/layout/pyramid2"/>
    <dgm:cxn modelId="{64027BD1-5BA0-4669-81BE-00C631F00CF5}" type="presParOf" srcId="{5E9A1D47-8525-4A3D-A048-CBCF2BA72156}" destId="{0A556B99-528C-489C-98DF-1CD679F7AA0D}" srcOrd="27" destOrd="0" presId="urn:microsoft.com/office/officeart/2005/8/layout/pyramid2"/>
    <dgm:cxn modelId="{F4DBC17E-929E-4083-AEBA-28A5F6BFDA62}" type="presParOf" srcId="{5E9A1D47-8525-4A3D-A048-CBCF2BA72156}" destId="{EF49D8A9-8BA2-4C63-9DA4-9E238A288564}" srcOrd="28" destOrd="0" presId="urn:microsoft.com/office/officeart/2005/8/layout/pyramid2"/>
    <dgm:cxn modelId="{E14E107D-AA1B-413F-8CD8-44B2DFB4090A}" type="presParOf" srcId="{5E9A1D47-8525-4A3D-A048-CBCF2BA72156}" destId="{70814749-E0D0-4D57-AC9D-B9AE96E333B7}" srcOrd="29"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180BF83-8B21-4B86-AE1D-A9A91E9F63E9}" type="doc">
      <dgm:prSet loTypeId="urn:microsoft.com/office/officeart/2009/3/layout/SubStepProcess" loCatId="process" qsTypeId="urn:microsoft.com/office/officeart/2005/8/quickstyle/3d9" qsCatId="3D" csTypeId="urn:microsoft.com/office/officeart/2005/8/colors/accent5_2" csCatId="accent5" phldr="1"/>
      <dgm:spPr/>
      <dgm:t>
        <a:bodyPr/>
        <a:lstStyle/>
        <a:p>
          <a:endParaRPr lang="en-US"/>
        </a:p>
      </dgm:t>
    </dgm:pt>
    <dgm:pt modelId="{49B39920-B300-4DE2-97AE-4B6AB49BDBCE}">
      <dgm:prSet phldrT="[Text]"/>
      <dgm:spPr/>
      <dgm:t>
        <a:bodyPr/>
        <a:lstStyle/>
        <a:p>
          <a:r>
            <a:rPr lang="ar-JO" b="1" i="0">
              <a:effectLst/>
              <a:latin typeface="comic sans ms" panose="030F0702030302020204" pitchFamily="66" charset="0"/>
            </a:rPr>
            <a:t>مخاطر الثقة والشراكة</a:t>
          </a:r>
          <a:endParaRPr lang="en-US" b="1" dirty="0"/>
        </a:p>
      </dgm:t>
    </dgm:pt>
    <dgm:pt modelId="{813F9561-9816-4867-BF7D-00CE870570D0}" type="parTrans" cxnId="{21605478-9F0A-40AA-8C0A-EBEF639C7EA8}">
      <dgm:prSet/>
      <dgm:spPr/>
      <dgm:t>
        <a:bodyPr/>
        <a:lstStyle/>
        <a:p>
          <a:endParaRPr lang="en-US"/>
        </a:p>
      </dgm:t>
    </dgm:pt>
    <dgm:pt modelId="{1622A517-2BDE-4A97-B7D2-79F7AE2A476E}" type="sibTrans" cxnId="{21605478-9F0A-40AA-8C0A-EBEF639C7EA8}">
      <dgm:prSet/>
      <dgm:spPr/>
      <dgm:t>
        <a:bodyPr/>
        <a:lstStyle/>
        <a:p>
          <a:endParaRPr lang="en-US"/>
        </a:p>
      </dgm:t>
    </dgm:pt>
    <dgm:pt modelId="{8641F3A2-7C2A-4530-8CC7-1914BD9CE855}">
      <dgm:prSet phldrT="[Text]"/>
      <dgm:spPr/>
      <dgm:t>
        <a:bodyPr/>
        <a:lstStyle/>
        <a:p>
          <a:r>
            <a:rPr lang="ar-JO" b="1" i="0">
              <a:effectLst/>
              <a:latin typeface="comic sans ms" panose="030F0702030302020204" pitchFamily="66" charset="0"/>
            </a:rPr>
            <a:t>عدم استقرار العملة</a:t>
          </a:r>
          <a:endParaRPr lang="en-US" b="1" dirty="0"/>
        </a:p>
      </dgm:t>
    </dgm:pt>
    <dgm:pt modelId="{4FD28F37-EFAE-4AFE-819B-3646C41C5144}" type="parTrans" cxnId="{9640A15F-E4DA-4F98-A4D5-E9A352E477C5}">
      <dgm:prSet/>
      <dgm:spPr/>
      <dgm:t>
        <a:bodyPr/>
        <a:lstStyle/>
        <a:p>
          <a:endParaRPr lang="en-US"/>
        </a:p>
      </dgm:t>
    </dgm:pt>
    <dgm:pt modelId="{D79E306A-E6CF-434A-BA6C-957E464A1631}" type="sibTrans" cxnId="{9640A15F-E4DA-4F98-A4D5-E9A352E477C5}">
      <dgm:prSet/>
      <dgm:spPr/>
      <dgm:t>
        <a:bodyPr/>
        <a:lstStyle/>
        <a:p>
          <a:endParaRPr lang="en-US"/>
        </a:p>
      </dgm:t>
    </dgm:pt>
    <dgm:pt modelId="{C8C4BC7A-27CC-406E-8CCE-FA9B547216D3}">
      <dgm:prSet phldrT="[Text]"/>
      <dgm:spPr/>
      <dgm:t>
        <a:bodyPr/>
        <a:lstStyle/>
        <a:p>
          <a:r>
            <a:rPr lang="ar-JO" b="1" i="0" dirty="0">
              <a:effectLst/>
              <a:latin typeface="inherit"/>
            </a:rPr>
            <a:t>عدم استقرار الدخل</a:t>
          </a:r>
          <a:endParaRPr lang="ar-JO" b="1" dirty="0"/>
        </a:p>
      </dgm:t>
    </dgm:pt>
    <dgm:pt modelId="{7C34364C-B271-4F1A-90CC-B6CAB0B9C135}" type="parTrans" cxnId="{2BAB7D1F-6CC5-4CD7-8AA8-32428FFBB31E}">
      <dgm:prSet/>
      <dgm:spPr/>
      <dgm:t>
        <a:bodyPr/>
        <a:lstStyle/>
        <a:p>
          <a:endParaRPr lang="en-US"/>
        </a:p>
      </dgm:t>
    </dgm:pt>
    <dgm:pt modelId="{6FB6EC45-4CFF-4790-8618-F8E4FE358427}" type="sibTrans" cxnId="{2BAB7D1F-6CC5-4CD7-8AA8-32428FFBB31E}">
      <dgm:prSet/>
      <dgm:spPr/>
      <dgm:t>
        <a:bodyPr/>
        <a:lstStyle/>
        <a:p>
          <a:endParaRPr lang="en-US"/>
        </a:p>
      </dgm:t>
    </dgm:pt>
    <dgm:pt modelId="{733EEEAC-A30B-4081-9CCB-B3B7B6DAF129}">
      <dgm:prSet phldrT="[Text]"/>
      <dgm:spPr/>
      <dgm:t>
        <a:bodyPr/>
        <a:lstStyle/>
        <a:p>
          <a:r>
            <a:rPr lang="ar-JO" b="1" dirty="0"/>
            <a:t>عدم وجود الضمانات</a:t>
          </a:r>
        </a:p>
      </dgm:t>
    </dgm:pt>
    <dgm:pt modelId="{4B1FB6E5-EAB6-4CCD-B550-8D4ED50059CC}" type="parTrans" cxnId="{EBA7F470-4135-4052-B7EE-D88F48721A8D}">
      <dgm:prSet/>
      <dgm:spPr/>
      <dgm:t>
        <a:bodyPr/>
        <a:lstStyle/>
        <a:p>
          <a:pPr rtl="1"/>
          <a:endParaRPr lang="ar-JO"/>
        </a:p>
      </dgm:t>
    </dgm:pt>
    <dgm:pt modelId="{61D1CFCF-CA19-4DED-B61C-FE4B7E218908}" type="sibTrans" cxnId="{EBA7F470-4135-4052-B7EE-D88F48721A8D}">
      <dgm:prSet/>
      <dgm:spPr/>
      <dgm:t>
        <a:bodyPr/>
        <a:lstStyle/>
        <a:p>
          <a:pPr rtl="1"/>
          <a:endParaRPr lang="ar-JO"/>
        </a:p>
      </dgm:t>
    </dgm:pt>
    <dgm:pt modelId="{AA4B0221-90F1-4D7D-AB95-BEF33468FE51}">
      <dgm:prSet phldrT="[Text]"/>
      <dgm:spPr/>
      <dgm:t>
        <a:bodyPr/>
        <a:lstStyle/>
        <a:p>
          <a:r>
            <a:rPr lang="ar-JO" b="1" dirty="0"/>
            <a:t>الضغوط النفسية والجسدية</a:t>
          </a:r>
        </a:p>
      </dgm:t>
    </dgm:pt>
    <dgm:pt modelId="{AC9A41A7-D918-4B44-AD5E-7A2E10D0351C}" type="parTrans" cxnId="{AED9244E-81C5-4DB3-9874-F6FD67E3B372}">
      <dgm:prSet/>
      <dgm:spPr/>
      <dgm:t>
        <a:bodyPr/>
        <a:lstStyle/>
        <a:p>
          <a:pPr rtl="1"/>
          <a:endParaRPr lang="ar-JO"/>
        </a:p>
      </dgm:t>
    </dgm:pt>
    <dgm:pt modelId="{4A8DB912-E8D8-4F70-9653-80DB18346F50}" type="sibTrans" cxnId="{AED9244E-81C5-4DB3-9874-F6FD67E3B372}">
      <dgm:prSet/>
      <dgm:spPr/>
      <dgm:t>
        <a:bodyPr/>
        <a:lstStyle/>
        <a:p>
          <a:pPr rtl="1"/>
          <a:endParaRPr lang="ar-JO"/>
        </a:p>
      </dgm:t>
    </dgm:pt>
    <dgm:pt modelId="{C366E9F7-62B3-4926-935C-31C4BEC1223A}">
      <dgm:prSet phldrT="[Text]"/>
      <dgm:spPr/>
      <dgm:t>
        <a:bodyPr/>
        <a:lstStyle/>
        <a:p>
          <a:r>
            <a:rPr lang="ar-JO" b="1" dirty="0"/>
            <a:t>تغير العملة</a:t>
          </a:r>
        </a:p>
      </dgm:t>
    </dgm:pt>
    <dgm:pt modelId="{9449E40D-3D3F-4B8F-98A8-EEB8371B9223}" type="parTrans" cxnId="{C632E2E7-4C19-4CDF-B154-A5A9FE1DCA44}">
      <dgm:prSet/>
      <dgm:spPr/>
      <dgm:t>
        <a:bodyPr/>
        <a:lstStyle/>
        <a:p>
          <a:pPr rtl="1"/>
          <a:endParaRPr lang="ar-JO"/>
        </a:p>
      </dgm:t>
    </dgm:pt>
    <dgm:pt modelId="{DC604C55-C6C7-40C3-9B49-24893D64958D}" type="sibTrans" cxnId="{C632E2E7-4C19-4CDF-B154-A5A9FE1DCA44}">
      <dgm:prSet/>
      <dgm:spPr/>
      <dgm:t>
        <a:bodyPr/>
        <a:lstStyle/>
        <a:p>
          <a:pPr rtl="1"/>
          <a:endParaRPr lang="ar-JO"/>
        </a:p>
      </dgm:t>
    </dgm:pt>
    <dgm:pt modelId="{E05F87E1-FAE4-4764-A209-E9B1EEF86124}">
      <dgm:prSet phldrT="[Text]"/>
      <dgm:spPr/>
      <dgm:t>
        <a:bodyPr/>
        <a:lstStyle/>
        <a:p>
          <a:r>
            <a:rPr lang="ar-JO" b="1" dirty="0"/>
            <a:t>الإحباط</a:t>
          </a:r>
        </a:p>
      </dgm:t>
    </dgm:pt>
    <dgm:pt modelId="{7972A26A-ED65-4C30-8B6D-3A2FC514F7BF}" type="parTrans" cxnId="{32D1A840-45D5-423D-BA66-4EADC04D5D9F}">
      <dgm:prSet/>
      <dgm:spPr/>
      <dgm:t>
        <a:bodyPr/>
        <a:lstStyle/>
        <a:p>
          <a:pPr rtl="1"/>
          <a:endParaRPr lang="ar-JO"/>
        </a:p>
      </dgm:t>
    </dgm:pt>
    <dgm:pt modelId="{5F491174-773B-46E1-B13B-9E84F6C483CF}" type="sibTrans" cxnId="{32D1A840-45D5-423D-BA66-4EADC04D5D9F}">
      <dgm:prSet/>
      <dgm:spPr/>
      <dgm:t>
        <a:bodyPr/>
        <a:lstStyle/>
        <a:p>
          <a:pPr rtl="1"/>
          <a:endParaRPr lang="ar-JO"/>
        </a:p>
      </dgm:t>
    </dgm:pt>
    <dgm:pt modelId="{72858E6B-BD63-4294-81B0-AF0C586BDE04}" type="pres">
      <dgm:prSet presAssocID="{2180BF83-8B21-4B86-AE1D-A9A91E9F63E9}" presName="Name0" presStyleCnt="0">
        <dgm:presLayoutVars>
          <dgm:chMax val="7"/>
          <dgm:dir/>
          <dgm:animOne val="branch"/>
        </dgm:presLayoutVars>
      </dgm:prSet>
      <dgm:spPr/>
    </dgm:pt>
    <dgm:pt modelId="{814295EE-3AC6-4FAF-BBE2-41CEB9A12DE6}" type="pres">
      <dgm:prSet presAssocID="{49B39920-B300-4DE2-97AE-4B6AB49BDBCE}" presName="parTx1" presStyleLbl="node1" presStyleIdx="0" presStyleCnt="7"/>
      <dgm:spPr/>
    </dgm:pt>
    <dgm:pt modelId="{3CE95CCC-2207-4928-B005-2DC3E56E1297}" type="pres">
      <dgm:prSet presAssocID="{8641F3A2-7C2A-4530-8CC7-1914BD9CE855}" presName="parTx2" presStyleLbl="node1" presStyleIdx="1" presStyleCnt="7"/>
      <dgm:spPr/>
    </dgm:pt>
    <dgm:pt modelId="{DA27AA43-FB9A-471B-9AF4-88B7F15633ED}" type="pres">
      <dgm:prSet presAssocID="{733EEEAC-A30B-4081-9CCB-B3B7B6DAF129}" presName="parTx3" presStyleLbl="node1" presStyleIdx="2" presStyleCnt="7"/>
      <dgm:spPr/>
    </dgm:pt>
    <dgm:pt modelId="{AB46E862-50BF-4055-8C7A-9C2B2EC7BFA7}" type="pres">
      <dgm:prSet presAssocID="{AA4B0221-90F1-4D7D-AB95-BEF33468FE51}" presName="parTx4" presStyleLbl="node1" presStyleIdx="3" presStyleCnt="7"/>
      <dgm:spPr/>
    </dgm:pt>
    <dgm:pt modelId="{9DB6ED2F-F484-45C4-9BBE-F01E04CEFAFE}" type="pres">
      <dgm:prSet presAssocID="{C366E9F7-62B3-4926-935C-31C4BEC1223A}" presName="parTx5" presStyleLbl="node1" presStyleIdx="4" presStyleCnt="7"/>
      <dgm:spPr/>
    </dgm:pt>
    <dgm:pt modelId="{02BCAEB2-38E5-42E9-A3D9-057AC79DCD82}" type="pres">
      <dgm:prSet presAssocID="{E05F87E1-FAE4-4764-A209-E9B1EEF86124}" presName="parTx6" presStyleLbl="node1" presStyleIdx="5" presStyleCnt="7"/>
      <dgm:spPr/>
    </dgm:pt>
    <dgm:pt modelId="{6F5196A7-6C76-4EC0-A977-B0B304ECBF12}" type="pres">
      <dgm:prSet presAssocID="{C8C4BC7A-27CC-406E-8CCE-FA9B547216D3}" presName="parTx7" presStyleLbl="node1" presStyleIdx="6" presStyleCnt="7"/>
      <dgm:spPr/>
    </dgm:pt>
  </dgm:ptLst>
  <dgm:cxnLst>
    <dgm:cxn modelId="{C929AC02-A24D-435C-9C98-18D0F6573071}" type="presOf" srcId="{8641F3A2-7C2A-4530-8CC7-1914BD9CE855}" destId="{3CE95CCC-2207-4928-B005-2DC3E56E1297}" srcOrd="0" destOrd="0" presId="urn:microsoft.com/office/officeart/2009/3/layout/SubStepProcess"/>
    <dgm:cxn modelId="{3A3AF80D-E467-4999-AF5B-390F5CAEBFB1}" type="presOf" srcId="{49B39920-B300-4DE2-97AE-4B6AB49BDBCE}" destId="{814295EE-3AC6-4FAF-BBE2-41CEB9A12DE6}" srcOrd="0" destOrd="0" presId="urn:microsoft.com/office/officeart/2009/3/layout/SubStepProcess"/>
    <dgm:cxn modelId="{BDDB1419-BFC2-4A7E-8CBC-77E8274772D1}" type="presOf" srcId="{C8C4BC7A-27CC-406E-8CCE-FA9B547216D3}" destId="{6F5196A7-6C76-4EC0-A977-B0B304ECBF12}" srcOrd="0" destOrd="0" presId="urn:microsoft.com/office/officeart/2009/3/layout/SubStepProcess"/>
    <dgm:cxn modelId="{2BAB7D1F-6CC5-4CD7-8AA8-32428FFBB31E}" srcId="{2180BF83-8B21-4B86-AE1D-A9A91E9F63E9}" destId="{C8C4BC7A-27CC-406E-8CCE-FA9B547216D3}" srcOrd="6" destOrd="0" parTransId="{7C34364C-B271-4F1A-90CC-B6CAB0B9C135}" sibTransId="{6FB6EC45-4CFF-4790-8618-F8E4FE358427}"/>
    <dgm:cxn modelId="{D4ACBE3D-EF4C-4FEC-B225-2A8DCB71884D}" type="presOf" srcId="{C366E9F7-62B3-4926-935C-31C4BEC1223A}" destId="{9DB6ED2F-F484-45C4-9BBE-F01E04CEFAFE}" srcOrd="0" destOrd="0" presId="urn:microsoft.com/office/officeart/2009/3/layout/SubStepProcess"/>
    <dgm:cxn modelId="{32D1A840-45D5-423D-BA66-4EADC04D5D9F}" srcId="{2180BF83-8B21-4B86-AE1D-A9A91E9F63E9}" destId="{E05F87E1-FAE4-4764-A209-E9B1EEF86124}" srcOrd="5" destOrd="0" parTransId="{7972A26A-ED65-4C30-8B6D-3A2FC514F7BF}" sibTransId="{5F491174-773B-46E1-B13B-9E84F6C483CF}"/>
    <dgm:cxn modelId="{9640A15F-E4DA-4F98-A4D5-E9A352E477C5}" srcId="{2180BF83-8B21-4B86-AE1D-A9A91E9F63E9}" destId="{8641F3A2-7C2A-4530-8CC7-1914BD9CE855}" srcOrd="1" destOrd="0" parTransId="{4FD28F37-EFAE-4AFE-819B-3646C41C5144}" sibTransId="{D79E306A-E6CF-434A-BA6C-957E464A1631}"/>
    <dgm:cxn modelId="{06206141-84DB-4DA1-B85F-744905880729}" type="presOf" srcId="{E05F87E1-FAE4-4764-A209-E9B1EEF86124}" destId="{02BCAEB2-38E5-42E9-A3D9-057AC79DCD82}" srcOrd="0" destOrd="0" presId="urn:microsoft.com/office/officeart/2009/3/layout/SubStepProcess"/>
    <dgm:cxn modelId="{227FD043-FD51-4A05-913D-833CBD2A8A33}" type="presOf" srcId="{AA4B0221-90F1-4D7D-AB95-BEF33468FE51}" destId="{AB46E862-50BF-4055-8C7A-9C2B2EC7BFA7}" srcOrd="0" destOrd="0" presId="urn:microsoft.com/office/officeart/2009/3/layout/SubStepProcess"/>
    <dgm:cxn modelId="{AED9244E-81C5-4DB3-9874-F6FD67E3B372}" srcId="{2180BF83-8B21-4B86-AE1D-A9A91E9F63E9}" destId="{AA4B0221-90F1-4D7D-AB95-BEF33468FE51}" srcOrd="3" destOrd="0" parTransId="{AC9A41A7-D918-4B44-AD5E-7A2E10D0351C}" sibTransId="{4A8DB912-E8D8-4F70-9653-80DB18346F50}"/>
    <dgm:cxn modelId="{EBA7F470-4135-4052-B7EE-D88F48721A8D}" srcId="{2180BF83-8B21-4B86-AE1D-A9A91E9F63E9}" destId="{733EEEAC-A30B-4081-9CCB-B3B7B6DAF129}" srcOrd="2" destOrd="0" parTransId="{4B1FB6E5-EAB6-4CCD-B550-8D4ED50059CC}" sibTransId="{61D1CFCF-CA19-4DED-B61C-FE4B7E218908}"/>
    <dgm:cxn modelId="{21605478-9F0A-40AA-8C0A-EBEF639C7EA8}" srcId="{2180BF83-8B21-4B86-AE1D-A9A91E9F63E9}" destId="{49B39920-B300-4DE2-97AE-4B6AB49BDBCE}" srcOrd="0" destOrd="0" parTransId="{813F9561-9816-4867-BF7D-00CE870570D0}" sibTransId="{1622A517-2BDE-4A97-B7D2-79F7AE2A476E}"/>
    <dgm:cxn modelId="{65A5D785-4FCC-40F9-8FE8-30FA879DE06C}" type="presOf" srcId="{2180BF83-8B21-4B86-AE1D-A9A91E9F63E9}" destId="{72858E6B-BD63-4294-81B0-AF0C586BDE04}" srcOrd="0" destOrd="0" presId="urn:microsoft.com/office/officeart/2009/3/layout/SubStepProcess"/>
    <dgm:cxn modelId="{FBE4A3A5-B18E-4038-915E-7C24257380F6}" type="presOf" srcId="{733EEEAC-A30B-4081-9CCB-B3B7B6DAF129}" destId="{DA27AA43-FB9A-471B-9AF4-88B7F15633ED}" srcOrd="0" destOrd="0" presId="urn:microsoft.com/office/officeart/2009/3/layout/SubStepProcess"/>
    <dgm:cxn modelId="{C632E2E7-4C19-4CDF-B154-A5A9FE1DCA44}" srcId="{2180BF83-8B21-4B86-AE1D-A9A91E9F63E9}" destId="{C366E9F7-62B3-4926-935C-31C4BEC1223A}" srcOrd="4" destOrd="0" parTransId="{9449E40D-3D3F-4B8F-98A8-EEB8371B9223}" sibTransId="{DC604C55-C6C7-40C3-9B49-24893D64958D}"/>
    <dgm:cxn modelId="{F7697DEC-1222-469F-BF9E-DEC90279055C}" type="presParOf" srcId="{72858E6B-BD63-4294-81B0-AF0C586BDE04}" destId="{814295EE-3AC6-4FAF-BBE2-41CEB9A12DE6}" srcOrd="0" destOrd="0" presId="urn:microsoft.com/office/officeart/2009/3/layout/SubStepProcess"/>
    <dgm:cxn modelId="{52A915E5-566B-4CD5-BCDC-31C07E17D374}" type="presParOf" srcId="{72858E6B-BD63-4294-81B0-AF0C586BDE04}" destId="{3CE95CCC-2207-4928-B005-2DC3E56E1297}" srcOrd="1" destOrd="0" presId="urn:microsoft.com/office/officeart/2009/3/layout/SubStepProcess"/>
    <dgm:cxn modelId="{591ECA9B-F2E7-4F7F-84CB-B3CD906149E9}" type="presParOf" srcId="{72858E6B-BD63-4294-81B0-AF0C586BDE04}" destId="{DA27AA43-FB9A-471B-9AF4-88B7F15633ED}" srcOrd="2" destOrd="0" presId="urn:microsoft.com/office/officeart/2009/3/layout/SubStepProcess"/>
    <dgm:cxn modelId="{CC6D7897-577D-4384-9948-875D5271BE80}" type="presParOf" srcId="{72858E6B-BD63-4294-81B0-AF0C586BDE04}" destId="{AB46E862-50BF-4055-8C7A-9C2B2EC7BFA7}" srcOrd="3" destOrd="0" presId="urn:microsoft.com/office/officeart/2009/3/layout/SubStepProcess"/>
    <dgm:cxn modelId="{5E8736DE-5EB3-4E7B-98EA-33BE4D1A9B27}" type="presParOf" srcId="{72858E6B-BD63-4294-81B0-AF0C586BDE04}" destId="{9DB6ED2F-F484-45C4-9BBE-F01E04CEFAFE}" srcOrd="4" destOrd="0" presId="urn:microsoft.com/office/officeart/2009/3/layout/SubStepProcess"/>
    <dgm:cxn modelId="{2B1EDC8A-D7F8-46D6-B122-311B474475AB}" type="presParOf" srcId="{72858E6B-BD63-4294-81B0-AF0C586BDE04}" destId="{02BCAEB2-38E5-42E9-A3D9-057AC79DCD82}" srcOrd="5" destOrd="0" presId="urn:microsoft.com/office/officeart/2009/3/layout/SubStepProcess"/>
    <dgm:cxn modelId="{9D76E6F0-4763-4A35-AEC0-FA32CE3B48D4}" type="presParOf" srcId="{72858E6B-BD63-4294-81B0-AF0C586BDE04}" destId="{6F5196A7-6C76-4EC0-A977-B0B304ECBF12}" srcOrd="6" destOrd="0" presId="urn:microsoft.com/office/officeart/2009/3/layout/SubSte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1DBC04-568A-4CD5-9462-D67FCFCE54DE}">
      <dsp:nvSpPr>
        <dsp:cNvPr id="0" name=""/>
        <dsp:cNvSpPr/>
      </dsp:nvSpPr>
      <dsp:spPr>
        <a:xfrm>
          <a:off x="0" y="0"/>
          <a:ext cx="4852596" cy="5311079"/>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31CB02-F6FF-4A49-9D63-70F8CE9ABBCB}">
      <dsp:nvSpPr>
        <dsp:cNvPr id="0" name=""/>
        <dsp:cNvSpPr/>
      </dsp:nvSpPr>
      <dsp:spPr>
        <a:xfrm>
          <a:off x="2426298" y="533085"/>
          <a:ext cx="3154187" cy="25155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JO" sz="1800" b="1" kern="1200"/>
            <a:t>خصائص الريادي</a:t>
          </a:r>
          <a:endParaRPr lang="ar-JO" sz="1800" kern="1200"/>
        </a:p>
      </dsp:txBody>
      <dsp:txXfrm>
        <a:off x="2438578" y="545365"/>
        <a:ext cx="3129627" cy="226990"/>
      </dsp:txXfrm>
    </dsp:sp>
    <dsp:sp modelId="{0C031EF2-CE9A-4DDB-8B80-F3854F48AE89}">
      <dsp:nvSpPr>
        <dsp:cNvPr id="0" name=""/>
        <dsp:cNvSpPr/>
      </dsp:nvSpPr>
      <dsp:spPr>
        <a:xfrm>
          <a:off x="2426298" y="816079"/>
          <a:ext cx="3154187" cy="25155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JO" sz="1800" kern="1200" dirty="0"/>
            <a:t>القدرة على تحمل المخاطرة المدروسة.</a:t>
          </a:r>
        </a:p>
      </dsp:txBody>
      <dsp:txXfrm>
        <a:off x="2438578" y="828359"/>
        <a:ext cx="3129627" cy="226990"/>
      </dsp:txXfrm>
    </dsp:sp>
    <dsp:sp modelId="{D5131CAD-5CC2-4E79-9521-31257E2684BC}">
      <dsp:nvSpPr>
        <dsp:cNvPr id="0" name=""/>
        <dsp:cNvSpPr/>
      </dsp:nvSpPr>
      <dsp:spPr>
        <a:xfrm>
          <a:off x="2426298" y="1099073"/>
          <a:ext cx="3154187" cy="25155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JO" sz="1800" kern="1200" dirty="0"/>
            <a:t> المبادرة.</a:t>
          </a:r>
        </a:p>
      </dsp:txBody>
      <dsp:txXfrm>
        <a:off x="2438578" y="1111353"/>
        <a:ext cx="3129627" cy="226990"/>
      </dsp:txXfrm>
    </dsp:sp>
    <dsp:sp modelId="{EACD54F4-ADD2-46C9-A7B1-947D6BF84DAE}">
      <dsp:nvSpPr>
        <dsp:cNvPr id="0" name=""/>
        <dsp:cNvSpPr/>
      </dsp:nvSpPr>
      <dsp:spPr>
        <a:xfrm>
          <a:off x="2426298" y="1382066"/>
          <a:ext cx="3154187" cy="25155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JO" sz="1800" kern="1200" dirty="0"/>
            <a:t>الانتباه للفرص واقتناصها.</a:t>
          </a:r>
        </a:p>
      </dsp:txBody>
      <dsp:txXfrm>
        <a:off x="2438578" y="1394346"/>
        <a:ext cx="3129627" cy="226990"/>
      </dsp:txXfrm>
    </dsp:sp>
    <dsp:sp modelId="{C69286BD-FDB8-476A-9F58-67F69FEB7960}">
      <dsp:nvSpPr>
        <dsp:cNvPr id="0" name=""/>
        <dsp:cNvSpPr/>
      </dsp:nvSpPr>
      <dsp:spPr>
        <a:xfrm>
          <a:off x="2426298" y="1665060"/>
          <a:ext cx="3154187" cy="25155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JO" sz="1800" kern="1200" dirty="0"/>
            <a:t>الإصرار والمثابرة.</a:t>
          </a:r>
        </a:p>
      </dsp:txBody>
      <dsp:txXfrm>
        <a:off x="2438578" y="1677340"/>
        <a:ext cx="3129627" cy="226990"/>
      </dsp:txXfrm>
    </dsp:sp>
    <dsp:sp modelId="{0DDAB7B2-14F3-477A-B62D-3180E34BA3DF}">
      <dsp:nvSpPr>
        <dsp:cNvPr id="0" name=""/>
        <dsp:cNvSpPr/>
      </dsp:nvSpPr>
      <dsp:spPr>
        <a:xfrm>
          <a:off x="2426298" y="1948054"/>
          <a:ext cx="3154187" cy="25155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JO" sz="1800" kern="1200" dirty="0"/>
            <a:t>البحث عن المعلومات اللازمة للعمل.</a:t>
          </a:r>
        </a:p>
      </dsp:txBody>
      <dsp:txXfrm>
        <a:off x="2438578" y="1960334"/>
        <a:ext cx="3129627" cy="226990"/>
      </dsp:txXfrm>
    </dsp:sp>
    <dsp:sp modelId="{FBA47D0B-966D-40D2-83EF-9AA10C27BE9C}">
      <dsp:nvSpPr>
        <dsp:cNvPr id="0" name=""/>
        <dsp:cNvSpPr/>
      </dsp:nvSpPr>
      <dsp:spPr>
        <a:xfrm>
          <a:off x="2426298" y="2231048"/>
          <a:ext cx="3154187" cy="25155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JO" sz="1800" kern="1200" dirty="0"/>
            <a:t>الاهتمام بالجودة والتميز.</a:t>
          </a:r>
        </a:p>
      </dsp:txBody>
      <dsp:txXfrm>
        <a:off x="2438578" y="2243328"/>
        <a:ext cx="3129627" cy="226990"/>
      </dsp:txXfrm>
    </dsp:sp>
    <dsp:sp modelId="{FCD59326-ED67-4F35-9A40-B8DE0A7E269F}">
      <dsp:nvSpPr>
        <dsp:cNvPr id="0" name=""/>
        <dsp:cNvSpPr/>
      </dsp:nvSpPr>
      <dsp:spPr>
        <a:xfrm>
          <a:off x="2426298" y="2514042"/>
          <a:ext cx="3154187" cy="25155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JO" sz="1800" kern="1200" dirty="0"/>
            <a:t>الالتزام بالعمل والمتابعة.</a:t>
          </a:r>
        </a:p>
      </dsp:txBody>
      <dsp:txXfrm>
        <a:off x="2438578" y="2526322"/>
        <a:ext cx="3129627" cy="226990"/>
      </dsp:txXfrm>
    </dsp:sp>
    <dsp:sp modelId="{7F9AA6D3-E486-41AC-A8C7-9E96B12DEDB5}">
      <dsp:nvSpPr>
        <dsp:cNvPr id="0" name=""/>
        <dsp:cNvSpPr/>
      </dsp:nvSpPr>
      <dsp:spPr>
        <a:xfrm>
          <a:off x="2426298" y="2797036"/>
          <a:ext cx="3154187" cy="25155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JO" sz="1800" kern="1200" dirty="0"/>
            <a:t>الفاعلية.</a:t>
          </a:r>
        </a:p>
      </dsp:txBody>
      <dsp:txXfrm>
        <a:off x="2438578" y="2809316"/>
        <a:ext cx="3129627" cy="226990"/>
      </dsp:txXfrm>
    </dsp:sp>
    <dsp:sp modelId="{3591B7C4-3908-461B-89F8-2BD5F7BE4EB0}">
      <dsp:nvSpPr>
        <dsp:cNvPr id="0" name=""/>
        <dsp:cNvSpPr/>
      </dsp:nvSpPr>
      <dsp:spPr>
        <a:xfrm>
          <a:off x="2426298" y="3080030"/>
          <a:ext cx="3154187" cy="25155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JO" sz="1800" kern="1200" dirty="0"/>
            <a:t>التخطيط المنظم.</a:t>
          </a:r>
        </a:p>
      </dsp:txBody>
      <dsp:txXfrm>
        <a:off x="2438578" y="3092310"/>
        <a:ext cx="3129627" cy="226990"/>
      </dsp:txXfrm>
    </dsp:sp>
    <dsp:sp modelId="{15A95FAE-8BDA-42A4-A2D8-DB847965CC58}">
      <dsp:nvSpPr>
        <dsp:cNvPr id="0" name=""/>
        <dsp:cNvSpPr/>
      </dsp:nvSpPr>
      <dsp:spPr>
        <a:xfrm>
          <a:off x="2426298" y="3363024"/>
          <a:ext cx="3154187" cy="25155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JO" sz="1800" u="sng" kern="1200" dirty="0"/>
            <a:t>حل المشكلات</a:t>
          </a:r>
          <a:r>
            <a:rPr lang="ar-JO" sz="1800" kern="1200" dirty="0"/>
            <a:t>.</a:t>
          </a:r>
        </a:p>
      </dsp:txBody>
      <dsp:txXfrm>
        <a:off x="2438578" y="3375304"/>
        <a:ext cx="3129627" cy="226990"/>
      </dsp:txXfrm>
    </dsp:sp>
    <dsp:sp modelId="{9F85F58F-C39F-418F-B450-B956497A8482}">
      <dsp:nvSpPr>
        <dsp:cNvPr id="0" name=""/>
        <dsp:cNvSpPr/>
      </dsp:nvSpPr>
      <dsp:spPr>
        <a:xfrm>
          <a:off x="2426298" y="3646018"/>
          <a:ext cx="3154187" cy="25155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JO" sz="1800" kern="1200" dirty="0"/>
            <a:t>الثقة بالنفس.</a:t>
          </a:r>
        </a:p>
      </dsp:txBody>
      <dsp:txXfrm>
        <a:off x="2438578" y="3658298"/>
        <a:ext cx="3129627" cy="226990"/>
      </dsp:txXfrm>
    </dsp:sp>
    <dsp:sp modelId="{DEF1A0AC-D283-4115-822A-F0759182079D}">
      <dsp:nvSpPr>
        <dsp:cNvPr id="0" name=""/>
        <dsp:cNvSpPr/>
      </dsp:nvSpPr>
      <dsp:spPr>
        <a:xfrm>
          <a:off x="2426298" y="3929012"/>
          <a:ext cx="3154187" cy="25155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JO" sz="1800" kern="1200" dirty="0"/>
            <a:t>الحزم.</a:t>
          </a:r>
        </a:p>
      </dsp:txBody>
      <dsp:txXfrm>
        <a:off x="2438578" y="3941292"/>
        <a:ext cx="3129627" cy="226990"/>
      </dsp:txXfrm>
    </dsp:sp>
    <dsp:sp modelId="{20D16C93-7B61-484F-8979-86EB6DB7816D}">
      <dsp:nvSpPr>
        <dsp:cNvPr id="0" name=""/>
        <dsp:cNvSpPr/>
      </dsp:nvSpPr>
      <dsp:spPr>
        <a:xfrm>
          <a:off x="2426298" y="4212005"/>
          <a:ext cx="3154187" cy="25155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JO" sz="1800" kern="1200" dirty="0"/>
            <a:t>الإقناع واستخدام إستراتيجيات التأثير.</a:t>
          </a:r>
        </a:p>
      </dsp:txBody>
      <dsp:txXfrm>
        <a:off x="2438578" y="4224285"/>
        <a:ext cx="3129627" cy="226990"/>
      </dsp:txXfrm>
    </dsp:sp>
    <dsp:sp modelId="{EF49D8A9-8BA2-4C63-9DA4-9E238A288564}">
      <dsp:nvSpPr>
        <dsp:cNvPr id="0" name=""/>
        <dsp:cNvSpPr/>
      </dsp:nvSpPr>
      <dsp:spPr>
        <a:xfrm>
          <a:off x="2426298" y="4494999"/>
          <a:ext cx="3154187" cy="25155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JO" sz="1800" kern="1200" dirty="0"/>
            <a:t>الاهتمام بتوفير بيئة عمل ملائمة.</a:t>
          </a:r>
        </a:p>
      </dsp:txBody>
      <dsp:txXfrm>
        <a:off x="2438578" y="4507279"/>
        <a:ext cx="3129627" cy="2269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4295EE-3AC6-4FAF-BBE2-41CEB9A12DE6}">
      <dsp:nvSpPr>
        <dsp:cNvPr id="0" name=""/>
        <dsp:cNvSpPr/>
      </dsp:nvSpPr>
      <dsp:spPr>
        <a:xfrm>
          <a:off x="1339" y="1837184"/>
          <a:ext cx="1567334" cy="1567334"/>
        </a:xfrm>
        <a:prstGeom prst="ellipse">
          <a:avLst/>
        </a:prstGeom>
        <a:solidFill>
          <a:schemeClr val="accent5">
            <a:hueOff val="0"/>
            <a:satOff val="0"/>
            <a:lumOff val="0"/>
            <a:alphaOff val="0"/>
          </a:schemeClr>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sp3d extrusionH="28000" prstMaterial="matte"/>
        </a:bodyPr>
        <a:lstStyle/>
        <a:p>
          <a:pPr marL="0" lvl="0" indent="0" algn="ctr" defTabSz="1200150">
            <a:lnSpc>
              <a:spcPct val="90000"/>
            </a:lnSpc>
            <a:spcBef>
              <a:spcPct val="0"/>
            </a:spcBef>
            <a:spcAft>
              <a:spcPct val="35000"/>
            </a:spcAft>
            <a:buNone/>
          </a:pPr>
          <a:r>
            <a:rPr lang="ar-JO" sz="2700" b="1" i="0" kern="1200">
              <a:effectLst/>
              <a:latin typeface="comic sans ms" panose="030F0702030302020204" pitchFamily="66" charset="0"/>
            </a:rPr>
            <a:t>مخاطر الثقة والشراكة</a:t>
          </a:r>
          <a:endParaRPr lang="en-US" sz="2700" b="1" kern="1200" dirty="0"/>
        </a:p>
      </dsp:txBody>
      <dsp:txXfrm>
        <a:off x="230870" y="2066715"/>
        <a:ext cx="1108272" cy="1108272"/>
      </dsp:txXfrm>
    </dsp:sp>
    <dsp:sp modelId="{3CE95CCC-2207-4928-B005-2DC3E56E1297}">
      <dsp:nvSpPr>
        <dsp:cNvPr id="0" name=""/>
        <dsp:cNvSpPr/>
      </dsp:nvSpPr>
      <dsp:spPr>
        <a:xfrm>
          <a:off x="1568673" y="1837184"/>
          <a:ext cx="1567334" cy="1567334"/>
        </a:xfrm>
        <a:prstGeom prst="ellipse">
          <a:avLst/>
        </a:prstGeom>
        <a:solidFill>
          <a:schemeClr val="accent5">
            <a:hueOff val="0"/>
            <a:satOff val="0"/>
            <a:lumOff val="0"/>
            <a:alphaOff val="0"/>
          </a:schemeClr>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sp3d extrusionH="28000" prstMaterial="matte"/>
        </a:bodyPr>
        <a:lstStyle/>
        <a:p>
          <a:pPr marL="0" lvl="0" indent="0" algn="ctr" defTabSz="1200150">
            <a:lnSpc>
              <a:spcPct val="90000"/>
            </a:lnSpc>
            <a:spcBef>
              <a:spcPct val="0"/>
            </a:spcBef>
            <a:spcAft>
              <a:spcPct val="35000"/>
            </a:spcAft>
            <a:buNone/>
          </a:pPr>
          <a:r>
            <a:rPr lang="ar-JO" sz="2700" b="1" i="0" kern="1200">
              <a:effectLst/>
              <a:latin typeface="comic sans ms" panose="030F0702030302020204" pitchFamily="66" charset="0"/>
            </a:rPr>
            <a:t>عدم استقرار العملة</a:t>
          </a:r>
          <a:endParaRPr lang="en-US" sz="2700" b="1" kern="1200" dirty="0"/>
        </a:p>
      </dsp:txBody>
      <dsp:txXfrm>
        <a:off x="1798204" y="2066715"/>
        <a:ext cx="1108272" cy="1108272"/>
      </dsp:txXfrm>
    </dsp:sp>
    <dsp:sp modelId="{DA27AA43-FB9A-471B-9AF4-88B7F15633ED}">
      <dsp:nvSpPr>
        <dsp:cNvPr id="0" name=""/>
        <dsp:cNvSpPr/>
      </dsp:nvSpPr>
      <dsp:spPr>
        <a:xfrm>
          <a:off x="3136007" y="1837184"/>
          <a:ext cx="1567334" cy="1567334"/>
        </a:xfrm>
        <a:prstGeom prst="ellipse">
          <a:avLst/>
        </a:prstGeom>
        <a:solidFill>
          <a:schemeClr val="accent5">
            <a:hueOff val="0"/>
            <a:satOff val="0"/>
            <a:lumOff val="0"/>
            <a:alphaOff val="0"/>
          </a:schemeClr>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sp3d extrusionH="28000" prstMaterial="matte"/>
        </a:bodyPr>
        <a:lstStyle/>
        <a:p>
          <a:pPr marL="0" lvl="0" indent="0" algn="ctr" defTabSz="1200150">
            <a:lnSpc>
              <a:spcPct val="90000"/>
            </a:lnSpc>
            <a:spcBef>
              <a:spcPct val="0"/>
            </a:spcBef>
            <a:spcAft>
              <a:spcPct val="35000"/>
            </a:spcAft>
            <a:buNone/>
          </a:pPr>
          <a:r>
            <a:rPr lang="ar-JO" sz="2700" b="1" kern="1200" dirty="0"/>
            <a:t>عدم وجود الضمانات</a:t>
          </a:r>
        </a:p>
      </dsp:txBody>
      <dsp:txXfrm>
        <a:off x="3365538" y="2066715"/>
        <a:ext cx="1108272" cy="1108272"/>
      </dsp:txXfrm>
    </dsp:sp>
    <dsp:sp modelId="{AB46E862-50BF-4055-8C7A-9C2B2EC7BFA7}">
      <dsp:nvSpPr>
        <dsp:cNvPr id="0" name=""/>
        <dsp:cNvSpPr/>
      </dsp:nvSpPr>
      <dsp:spPr>
        <a:xfrm>
          <a:off x="4703341" y="1837184"/>
          <a:ext cx="1567334" cy="1567334"/>
        </a:xfrm>
        <a:prstGeom prst="ellipse">
          <a:avLst/>
        </a:prstGeom>
        <a:solidFill>
          <a:schemeClr val="accent5">
            <a:hueOff val="0"/>
            <a:satOff val="0"/>
            <a:lumOff val="0"/>
            <a:alphaOff val="0"/>
          </a:schemeClr>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sp3d extrusionH="28000" prstMaterial="matte"/>
        </a:bodyPr>
        <a:lstStyle/>
        <a:p>
          <a:pPr marL="0" lvl="0" indent="0" algn="ctr" defTabSz="1200150">
            <a:lnSpc>
              <a:spcPct val="90000"/>
            </a:lnSpc>
            <a:spcBef>
              <a:spcPct val="0"/>
            </a:spcBef>
            <a:spcAft>
              <a:spcPct val="35000"/>
            </a:spcAft>
            <a:buNone/>
          </a:pPr>
          <a:r>
            <a:rPr lang="ar-JO" sz="2700" b="1" kern="1200" dirty="0"/>
            <a:t>الضغوط النفسية والجسدية</a:t>
          </a:r>
        </a:p>
      </dsp:txBody>
      <dsp:txXfrm>
        <a:off x="4932872" y="2066715"/>
        <a:ext cx="1108272" cy="1108272"/>
      </dsp:txXfrm>
    </dsp:sp>
    <dsp:sp modelId="{9DB6ED2F-F484-45C4-9BBE-F01E04CEFAFE}">
      <dsp:nvSpPr>
        <dsp:cNvPr id="0" name=""/>
        <dsp:cNvSpPr/>
      </dsp:nvSpPr>
      <dsp:spPr>
        <a:xfrm>
          <a:off x="6270676" y="1837184"/>
          <a:ext cx="1567334" cy="1567334"/>
        </a:xfrm>
        <a:prstGeom prst="ellipse">
          <a:avLst/>
        </a:prstGeom>
        <a:solidFill>
          <a:schemeClr val="accent5">
            <a:hueOff val="0"/>
            <a:satOff val="0"/>
            <a:lumOff val="0"/>
            <a:alphaOff val="0"/>
          </a:schemeClr>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sp3d extrusionH="28000" prstMaterial="matte"/>
        </a:bodyPr>
        <a:lstStyle/>
        <a:p>
          <a:pPr marL="0" lvl="0" indent="0" algn="ctr" defTabSz="1200150">
            <a:lnSpc>
              <a:spcPct val="90000"/>
            </a:lnSpc>
            <a:spcBef>
              <a:spcPct val="0"/>
            </a:spcBef>
            <a:spcAft>
              <a:spcPct val="35000"/>
            </a:spcAft>
            <a:buNone/>
          </a:pPr>
          <a:r>
            <a:rPr lang="ar-JO" sz="2700" b="1" kern="1200" dirty="0"/>
            <a:t>تغير العملة</a:t>
          </a:r>
        </a:p>
      </dsp:txBody>
      <dsp:txXfrm>
        <a:off x="6500207" y="2066715"/>
        <a:ext cx="1108272" cy="1108272"/>
      </dsp:txXfrm>
    </dsp:sp>
    <dsp:sp modelId="{02BCAEB2-38E5-42E9-A3D9-057AC79DCD82}">
      <dsp:nvSpPr>
        <dsp:cNvPr id="0" name=""/>
        <dsp:cNvSpPr/>
      </dsp:nvSpPr>
      <dsp:spPr>
        <a:xfrm>
          <a:off x="7838010" y="1837184"/>
          <a:ext cx="1567334" cy="1567334"/>
        </a:xfrm>
        <a:prstGeom prst="ellipse">
          <a:avLst/>
        </a:prstGeom>
        <a:solidFill>
          <a:schemeClr val="accent5">
            <a:hueOff val="0"/>
            <a:satOff val="0"/>
            <a:lumOff val="0"/>
            <a:alphaOff val="0"/>
          </a:schemeClr>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sp3d extrusionH="28000" prstMaterial="matte"/>
        </a:bodyPr>
        <a:lstStyle/>
        <a:p>
          <a:pPr marL="0" lvl="0" indent="0" algn="ctr" defTabSz="1200150">
            <a:lnSpc>
              <a:spcPct val="90000"/>
            </a:lnSpc>
            <a:spcBef>
              <a:spcPct val="0"/>
            </a:spcBef>
            <a:spcAft>
              <a:spcPct val="35000"/>
            </a:spcAft>
            <a:buNone/>
          </a:pPr>
          <a:r>
            <a:rPr lang="ar-JO" sz="2700" b="1" kern="1200" dirty="0"/>
            <a:t>الإحباط</a:t>
          </a:r>
        </a:p>
      </dsp:txBody>
      <dsp:txXfrm>
        <a:off x="8067541" y="2066715"/>
        <a:ext cx="1108272" cy="1108272"/>
      </dsp:txXfrm>
    </dsp:sp>
    <dsp:sp modelId="{6F5196A7-6C76-4EC0-A977-B0B304ECBF12}">
      <dsp:nvSpPr>
        <dsp:cNvPr id="0" name=""/>
        <dsp:cNvSpPr/>
      </dsp:nvSpPr>
      <dsp:spPr>
        <a:xfrm>
          <a:off x="9405344" y="1837184"/>
          <a:ext cx="1567334" cy="1567334"/>
        </a:xfrm>
        <a:prstGeom prst="ellipse">
          <a:avLst/>
        </a:prstGeom>
        <a:solidFill>
          <a:schemeClr val="accent5">
            <a:hueOff val="0"/>
            <a:satOff val="0"/>
            <a:lumOff val="0"/>
            <a:alphaOff val="0"/>
          </a:schemeClr>
        </a:solidFill>
        <a:ln>
          <a:noFill/>
        </a:ln>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sp3d extrusionH="28000" prstMaterial="matte"/>
        </a:bodyPr>
        <a:lstStyle/>
        <a:p>
          <a:pPr marL="0" lvl="0" indent="0" algn="ctr" defTabSz="1200150">
            <a:lnSpc>
              <a:spcPct val="90000"/>
            </a:lnSpc>
            <a:spcBef>
              <a:spcPct val="0"/>
            </a:spcBef>
            <a:spcAft>
              <a:spcPct val="35000"/>
            </a:spcAft>
            <a:buNone/>
          </a:pPr>
          <a:r>
            <a:rPr lang="ar-JO" sz="2700" b="1" i="0" kern="1200" dirty="0">
              <a:effectLst/>
              <a:latin typeface="inherit"/>
            </a:rPr>
            <a:t>عدم استقرار الدخل</a:t>
          </a:r>
          <a:endParaRPr lang="ar-JO" sz="2700" b="1" kern="1200" dirty="0"/>
        </a:p>
      </dsp:txBody>
      <dsp:txXfrm>
        <a:off x="9634875" y="2066715"/>
        <a:ext cx="1108272" cy="1108272"/>
      </dsp:txXfrm>
    </dsp:sp>
  </dsp:spTree>
</dsp:drawing>
</file>

<file path=ppt/diagrams/layout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9/3/layout/SubStepProcess">
  <dgm:title val=""/>
  <dgm:desc val=""/>
  <dgm:catLst>
    <dgm:cat type="process" pri="12250"/>
  </dgm:catLst>
  <dgm:sampData>
    <dgm:dataModel>
      <dgm:ptLst>
        <dgm:pt modelId="0" type="doc"/>
        <dgm:pt modelId="1">
          <dgm:prSet phldr="1"/>
        </dgm:pt>
        <dgm:pt modelId="11">
          <dgm:prSet phldr="1"/>
        </dgm:pt>
        <dgm:pt modelId="12">
          <dgm:prSet phldr="1"/>
        </dgm:pt>
        <dgm:pt modelId="2">
          <dgm:prSet phldr="1"/>
        </dgm:pt>
        <dgm:pt modelId="3">
          <dgm:prSet phldr="1"/>
        </dgm:pt>
      </dgm:ptLst>
      <dgm:cxnLst>
        <dgm:cxn modelId="6" srcId="0" destId="1" srcOrd="0" destOrd="0"/>
        <dgm:cxn modelId="61" srcId="1" destId="11" srcOrd="0" destOrd="0"/>
        <dgm:cxn modelId="62" srcId="1" destId="12" srcOrd="1" destOrd="0"/>
        <dgm:cxn modelId="7" srcId="0" destId="2" srcOrd="0" destOrd="0"/>
        <dgm:cxn modelId="8" srcId="0" destId="3" srcOrd="0" destOrd="0"/>
      </dgm:cxnLst>
      <dgm:bg/>
      <dgm:whole/>
    </dgm:dataModel>
  </dgm:sampData>
  <dgm:styleData>
    <dgm:dataModel>
      <dgm:ptLst>
        <dgm:pt modelId="0" type="doc"/>
        <dgm:pt modelId="1">
          <dgm:prSet phldr="1"/>
        </dgm:pt>
        <dgm:pt modelId="11">
          <dgm:prSet phldr="1"/>
        </dgm:pt>
        <dgm:pt modelId="12">
          <dgm:prSet phldr="1"/>
        </dgm:pt>
        <dgm:pt modelId="2">
          <dgm:prSet phldr="1"/>
        </dgm:pt>
      </dgm:ptLst>
      <dgm:cxnLst>
        <dgm:cxn modelId="4" srcId="0" destId="1" srcOrd="0" destOrd="0"/>
        <dgm:cxn modelId="41" srcId="1" destId="11" srcOrd="0" destOrd="0"/>
        <dgm:cxn modelId="42" srcId="1" destId="12" srcOrd="1" destOrd="0"/>
        <dgm:cxn modelId="5" srcId="0" destId="2" srcOrd="0" destOrd="0"/>
      </dgm:cxnLst>
      <dgm:bg/>
      <dgm:whole/>
    </dgm:dataModel>
  </dgm:styleData>
  <dgm:clrData>
    <dgm:dataModel>
      <dgm:ptLst>
        <dgm:pt modelId="0" type="doc"/>
        <dgm:pt modelId="1">
          <dgm:prSet phldr="1"/>
        </dgm:pt>
        <dgm:pt modelId="11">
          <dgm:prSet phldr="1"/>
        </dgm:pt>
        <dgm:pt modelId="12">
          <dgm:prSet phldr="1"/>
        </dgm:pt>
        <dgm:pt modelId="2">
          <dgm:prSet phldr="1"/>
        </dgm:pt>
        <dgm:pt modelId="3">
          <dgm:prSet phldr="1"/>
        </dgm:pt>
        <dgm:pt modelId="4">
          <dgm:prSet phldr="1"/>
        </dgm:pt>
      </dgm:ptLst>
      <dgm:cxnLst>
        <dgm:cxn modelId="8" srcId="0" destId="1" srcOrd="0" destOrd="0"/>
        <dgm:cxn modelId="81" srcId="1" destId="11" srcOrd="0" destOrd="0"/>
        <dgm:cxn modelId="82" srcId="1" destId="12" srcOrd="1" destOrd="0"/>
        <dgm:cxn modelId="9" srcId="0" destId="2" srcOrd="0" destOrd="0"/>
        <dgm:cxn modelId="10" srcId="0" destId="3" srcOrd="0" destOrd="0"/>
        <dgm:cxn modelId="11" srcId="0" destId="4" srcOrd="0" destOrd="0"/>
      </dgm:cxnLst>
      <dgm:bg/>
      <dgm:whole/>
    </dgm:dataModel>
  </dgm:clrData>
  <dgm:layoutNode name="Name0">
    <dgm:varLst>
      <dgm:chMax val="7"/>
      <dgm:dir/>
      <dgm:animOne val="branch"/>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parTx1" refType="w"/>
      <dgm:constr type="w" for="ch" forName="chLin1" refType="w" refFor="ch" refForName="parTx1" fact="1.38"/>
      <dgm:constr type="h" for="ch" forName="chLin1" refType="h"/>
      <dgm:constr type="w" for="ch" forName="spPre1" refType="w" fact="0.27"/>
      <dgm:constr type="w" for="ch" forName="spPost1" refType="w" fact="0.27"/>
      <dgm:constr type="h" for="ch" forName="spPre1" refType="h"/>
      <dgm:constr type="h" for="ch" forName="spPost1" refType="h"/>
      <dgm:constr type="primFontSz" for="ch" forName="parTx1" val="65"/>
      <dgm:constr type="primFontSz" for="des" forName="desTx1" refType="primFontSz" refFor="ch" refForName="parTx1" fact="0.78"/>
      <dgm:constr type="primFontSz" for="des" forName="desTx1" op="equ"/>
      <dgm:constr type="w" for="ch" forName="parTx2" refType="w"/>
      <dgm:constr type="w" for="ch" forName="chLin2" refType="w" refFor="ch" refForName="parTx2" fact="1.38"/>
      <dgm:constr type="h" for="ch" forName="chLin2" refType="h"/>
      <dgm:constr type="w" for="ch" forName="spPre2" refType="w" fact="0.54"/>
      <dgm:constr type="w" for="ch" forName="spPost2" refType="w" fact="0.54"/>
      <dgm:constr type="h" for="ch" forName="spPre2" refType="h"/>
      <dgm:constr type="h" for="ch" forName="spPost2" refType="h"/>
      <dgm:constr type="primFontSz" for="ch" forName="parTx2" refType="primFontSz" refFor="ch" refForName="parTx1" op="equ"/>
      <dgm:constr type="primFontSz" for="des" forName="desTx2" refType="primFontSz" refFor="des" refForName="desTx1" op="equ"/>
      <dgm:constr type="w" for="ch" forName="parTx3" refType="w"/>
      <dgm:constr type="w" for="ch" forName="chLin3" refType="w" refFor="ch" refForName="parTx3" fact="1.38"/>
      <dgm:constr type="h" for="ch" forName="chLin3" refType="h"/>
      <dgm:constr type="w" for="ch" forName="spPre3" refType="w" fact="0.54"/>
      <dgm:constr type="w" for="ch" forName="spPost3" refType="w" fact="0.54"/>
      <dgm:constr type="h" for="ch" forName="spPre3" refType="h"/>
      <dgm:constr type="h" for="ch" forName="spPost3" refType="h"/>
      <dgm:constr type="primFontSz" for="ch" forName="parTx3" refType="primFontSz" refFor="ch" refForName="parTx1" op="equ"/>
      <dgm:constr type="primFontSz" for="des" forName="desTx3" refType="primFontSz" refFor="des" refForName="desTx1" op="equ"/>
      <dgm:constr type="w" for="ch" forName="parTx4" refType="w"/>
      <dgm:constr type="w" for="ch" forName="chLin4" refType="w" refFor="ch" refForName="parTx4" fact="1.38"/>
      <dgm:constr type="h" for="ch" forName="chLin4" refType="h"/>
      <dgm:constr type="w" for="ch" forName="spPre4" refType="w" fact="0.54"/>
      <dgm:constr type="w" for="ch" forName="spPost4" refType="w" fact="0.54"/>
      <dgm:constr type="h" for="ch" forName="spPre4" refType="h"/>
      <dgm:constr type="h" for="ch" forName="spPost4" refType="h"/>
      <dgm:constr type="primFontSz" for="ch" forName="parTx4" refType="primFontSz" refFor="ch" refForName="parTx1" op="equ"/>
      <dgm:constr type="primFontSz" for="des" forName="desTx4" refType="primFontSz" refFor="des" refForName="desTx1" op="equ"/>
      <dgm:constr type="w" for="ch" forName="parTx5" refType="w"/>
      <dgm:constr type="w" for="ch" forName="chLin5" refType="w" refFor="ch" refForName="parTx5" fact="1.38"/>
      <dgm:constr type="h" for="ch" forName="chLin5" refType="h"/>
      <dgm:constr type="w" for="ch" forName="spPre5" refType="w" fact="0.54"/>
      <dgm:constr type="w" for="ch" forName="spPost5" refType="w" fact="0.54"/>
      <dgm:constr type="h" for="ch" forName="spPre5" refType="h"/>
      <dgm:constr type="h" for="ch" forName="spPost5" refType="h"/>
      <dgm:constr type="primFontSz" for="ch" forName="parTx5" refType="primFontSz" refFor="ch" refForName="parTx1" op="equ"/>
      <dgm:constr type="primFontSz" for="des" forName="desTx5" refType="primFontSz" refFor="des" refForName="desTx1" op="equ"/>
      <dgm:constr type="w" for="ch" forName="parTx6" refType="w"/>
      <dgm:constr type="w" for="ch" forName="chLin6" refType="w" refFor="ch" refForName="parTx6" fact="1.38"/>
      <dgm:constr type="h" for="ch" forName="chLin6" refType="h"/>
      <dgm:constr type="w" for="ch" forName="spPre6" refType="w" fact="0.54"/>
      <dgm:constr type="w" for="ch" forName="spPost6" refType="w" fact="0.54"/>
      <dgm:constr type="h" for="ch" forName="spPre6" refType="h"/>
      <dgm:constr type="h" for="ch" forName="spPost6" refType="h"/>
      <dgm:constr type="primFontSz" for="ch" forName="parTx6" refType="primFontSz" refFor="ch" refForName="parTx1" op="equ"/>
      <dgm:constr type="primFontSz" for="des" forName="desTx6" refType="primFontSz" refFor="des" refForName="desTx1" op="equ"/>
      <dgm:constr type="w" for="ch" forName="parTx7" refType="w"/>
      <dgm:constr type="w" for="ch" forName="chLin7" refType="w" refFor="ch" refForName="parTx7" fact="1.38"/>
      <dgm:constr type="h" for="ch" forName="chLin7" refType="h"/>
      <dgm:constr type="w" for="ch" forName="spPre7" refType="w" fact="0.54"/>
      <dgm:constr type="w" for="ch" forName="spPost7" refType="w" fact="0.54"/>
      <dgm:constr type="h" for="ch" forName="spPre7" refType="h"/>
      <dgm:constr type="h" for="ch" forName="spPost7" refType="h"/>
      <dgm:constr type="primFontSz" for="ch" forName="parTx7" refType="primFontSz" refFor="ch" refForName="parTx1" op="equ"/>
      <dgm:constr type="primFontSz" for="des" forName="desTx7" refType="primFontSz" refFor="des" refForName="desTx1" op="equ"/>
    </dgm:constrLst>
    <dgm:forEach name="Name4" axis="ch" ptType="node">
      <dgm:choose name="Name5">
        <dgm:if name="Name6" axis="self" ptType="node" func="pos" op="equ" val="1">
          <dgm:layoutNode name="parTx1"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7">
            <dgm:if name="Name8" axis="ch" ptType="node" func="cnt" op="gte" val="1">
              <dgm:layoutNode name="spPre1">
                <dgm:alg type="sp"/>
                <dgm:shape xmlns:r="http://schemas.openxmlformats.org/officeDocument/2006/relationships" r:blip="">
                  <dgm:adjLst/>
                </dgm:shape>
              </dgm:layoutNode>
              <dgm:layoutNode name="chLin1">
                <dgm:alg type="lin">
                  <dgm:param type="linDir" val="fromT"/>
                </dgm:alg>
                <dgm:shape xmlns:r="http://schemas.openxmlformats.org/officeDocument/2006/relationships" r:blip="">
                  <dgm:adjLst/>
                </dgm:shape>
                <dgm:presOf/>
                <dgm:constrLst>
                  <dgm:constr type="w" for="ch" forName="txAndLines1" refType="w" fact="0.77"/>
                  <dgm:constr type="w" for="ch" forName="top1" refType="w" refFor="ch" refForName="txAndLines1" fact="0.78"/>
                </dgm:constrLst>
                <dgm:forEach name="Name9" axis="ch">
                  <dgm:forEach name="Name10" axis="self" ptType="parTrans">
                    <dgm:layoutNode name="Name11" styleLbl="parChTrans1D1">
                      <dgm:choose name="Name12">
                        <dgm:if name="Name13" func="var" arg="dir" op="equ" val="norm">
                          <dgm:alg type="conn">
                            <dgm:param type="dim" val="1D"/>
                            <dgm:param type="begPts" val="midR"/>
                            <dgm:param type="endSty" val="noArr"/>
                            <dgm:param type="dstNode" val="anchor1"/>
                          </dgm:alg>
                        </dgm:if>
                        <dgm:else name="Name14">
                          <dgm:alg type="conn">
                            <dgm:param type="dim" val="1D"/>
                            <dgm:param type="begPts" val="midL"/>
                            <dgm:param type="endSty" val="noArr"/>
                            <dgm:param type="srcNode" val="parTx1"/>
                            <dgm:param type="dstNode" val="anchor1"/>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5" axis="self" ptType="node">
                    <dgm:choose name="Name16">
                      <dgm:if name="Name17" axis="par ch" ptType="node node" func="cnt" op="equ" val="1">
                        <dgm:layoutNode name="top1">
                          <dgm:alg type="sp"/>
                          <dgm:shape xmlns:r="http://schemas.openxmlformats.org/officeDocument/2006/relationships" r:blip="">
                            <dgm:adjLst/>
                          </dgm:shape>
                          <dgm:constrLst>
                            <dgm:constr type="h" refType="w" fact="0.6"/>
                          </dgm:constrLst>
                        </dgm:layoutNode>
                      </dgm:if>
                      <dgm:else name="Name18"/>
                    </dgm:choose>
                    <dgm:layoutNode name="txAndLines1">
                      <dgm:choose name="Name19">
                        <dgm:if name="Name20" func="var" arg="dir" op="equ" val="norm">
                          <dgm:alg type="lin"/>
                        </dgm:if>
                        <dgm:else name="Name21">
                          <dgm:alg type="lin">
                            <dgm:param type="linDir" val="fromR"/>
                          </dgm:alg>
                        </dgm:else>
                      </dgm:choose>
                      <dgm:shape xmlns:r="http://schemas.openxmlformats.org/officeDocument/2006/relationships" r:blip="">
                        <dgm:adjLst/>
                      </dgm:shape>
                      <dgm:presOf/>
                      <dgm:choose name="Name22">
                        <dgm:if name="Name23" axis="root ch" ptType="all node" func="cnt" op="gte" val="2">
                          <dgm:constrLst>
                            <dgm:constr type="w" for="ch" forName="anchor1" refType="w"/>
                            <dgm:constr type="w" for="ch" forName="backup1" refType="w" fact="-1"/>
                            <dgm:constr type="w" for="ch" forName="preLine1" refType="w" fact="0.11"/>
                            <dgm:constr type="w" for="ch" forName="desTx1" refType="w" fact="0.78"/>
                            <dgm:constr type="w" for="ch" forName="postLine1" refType="w" fact="0.11"/>
                          </dgm:constrLst>
                        </dgm:if>
                        <dgm:else name="Name24">
                          <dgm:constrLst>
                            <dgm:constr type="w" for="ch" forName="anchor1" refType="w" fact="0.89"/>
                            <dgm:constr type="w" for="ch" forName="backup1" refType="w" fact="-0.89"/>
                            <dgm:constr type="w" for="ch" forName="preLine1" refType="w" fact="0.11"/>
                            <dgm:constr type="w" for="ch" forName="desTx1" refType="w" fact="0.78"/>
                          </dgm:constrLst>
                        </dgm:else>
                      </dgm:choose>
                      <dgm:layoutNode name="anchor1" moveWith="desTx1">
                        <dgm:alg type="sp"/>
                        <dgm:shape xmlns:r="http://schemas.openxmlformats.org/officeDocument/2006/relationships" r:blip="">
                          <dgm:adjLst/>
                        </dgm:shape>
                      </dgm:layoutNode>
                      <dgm:layoutNode name="backup1" moveWith="desTx1">
                        <dgm:alg type="sp"/>
                        <dgm:shape xmlns:r="http://schemas.openxmlformats.org/officeDocument/2006/relationships" r:blip="">
                          <dgm:adjLst/>
                        </dgm:shape>
                      </dgm:layoutNode>
                      <dgm:layoutNode name="preLine1" styleLbl="parChTrans1D1" moveWith="desTx1">
                        <dgm:alg type="sp"/>
                        <dgm:shape xmlns:r="http://schemas.openxmlformats.org/officeDocument/2006/relationships" type="line" r:blip="">
                          <dgm:adjLst/>
                        </dgm:shape>
                        <dgm:presOf/>
                      </dgm:layoutNode>
                      <dgm:layoutNode name="desTx1"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25">
                        <dgm:if name="Name26" axis="root ch" ptType="all node" func="cnt" op="gte" val="2">
                          <dgm:layoutNode name="postLine1" styleLbl="parChTrans1D1" moveWith="desTx1">
                            <dgm:alg type="sp"/>
                            <dgm:shape xmlns:r="http://schemas.openxmlformats.org/officeDocument/2006/relationships" type="line" r:blip="">
                              <dgm:adjLst/>
                            </dgm:shape>
                            <dgm:presOf/>
                          </dgm:layoutNode>
                        </dgm:if>
                        <dgm:else name="Name27"/>
                      </dgm:choose>
                    </dgm:layoutNode>
                  </dgm:forEach>
                  <dgm:choose name="Name28">
                    <dgm:if name="Name29" axis="root ch" ptType="all node" func="cnt" op="gte" val="2">
                      <dgm:forEach name="Name30" axis="self" ptType="parTrans">
                        <dgm:layoutNode name="Name31" styleLbl="parChTrans1D1">
                          <dgm:choose name="Name32">
                            <dgm:if name="Name33" func="var" arg="dir" op="equ" val="norm">
                              <dgm:alg type="conn">
                                <dgm:param type="dim" val="1D"/>
                                <dgm:param type="begPts" val="midL"/>
                                <dgm:param type="srcNode" val="parTx2"/>
                                <dgm:param type="endSty" val="noArr"/>
                                <dgm:param type="dstNode" val="anchor1"/>
                              </dgm:alg>
                            </dgm:if>
                            <dgm:else name="Name34">
                              <dgm:alg type="conn">
                                <dgm:param type="dim" val="1D"/>
                                <dgm:param type="begPts" val="midR"/>
                                <dgm:param type="endSty" val="noArr"/>
                                <dgm:param type="srcNode" val="parTx2"/>
                                <dgm:param type="dstNode" val="anchor1"/>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35"/>
                  </dgm:choose>
                </dgm:forEach>
              </dgm:layoutNode>
              <dgm:choose name="Name36">
                <dgm:if name="Name37" axis="root ch" ptType="all node" func="cnt" op="gte" val="2">
                  <dgm:layoutNode name="spPost1">
                    <dgm:alg type="sp"/>
                    <dgm:shape xmlns:r="http://schemas.openxmlformats.org/officeDocument/2006/relationships" r:blip="">
                      <dgm:adjLst/>
                    </dgm:shape>
                  </dgm:layoutNode>
                </dgm:if>
                <dgm:else name="Name38"/>
              </dgm:choose>
            </dgm:if>
            <dgm:else name="Name39"/>
          </dgm:choose>
        </dgm:if>
        <dgm:if name="Name40" axis="self" ptType="node" func="pos" op="equ" val="2">
          <dgm:layoutNode name="parTx2"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41">
            <dgm:if name="Name42" axis="ch" ptType="node" func="cnt" op="gte" val="1">
              <dgm:layoutNode name="spPre2">
                <dgm:alg type="sp"/>
                <dgm:shape xmlns:r="http://schemas.openxmlformats.org/officeDocument/2006/relationships" r:blip="">
                  <dgm:adjLst/>
                </dgm:shape>
              </dgm:layoutNode>
              <dgm:layoutNode name="chLin2">
                <dgm:alg type="lin">
                  <dgm:param type="linDir" val="fromT"/>
                </dgm:alg>
                <dgm:shape xmlns:r="http://schemas.openxmlformats.org/officeDocument/2006/relationships" r:blip="">
                  <dgm:adjLst/>
                </dgm:shape>
                <dgm:presOf/>
                <dgm:constrLst>
                  <dgm:constr type="w" for="ch" forName="txAndLines2" refType="w" fact="0.77"/>
                  <dgm:constr type="w" for="ch" forName="top2" refType="w" refFor="ch" refForName="txAndLines2" fact="0.78"/>
                </dgm:constrLst>
                <dgm:forEach name="Name43" axis="ch">
                  <dgm:forEach name="Name44" axis="self" ptType="parTrans">
                    <dgm:layoutNode name="Name45" styleLbl="parChTrans1D1">
                      <dgm:choose name="Name46">
                        <dgm:if name="Name47" func="var" arg="dir" op="equ" val="norm">
                          <dgm:alg type="conn">
                            <dgm:param type="dim" val="1D"/>
                            <dgm:param type="begPts" val="midR"/>
                            <dgm:param type="endSty" val="noArr"/>
                            <dgm:param type="dstNode" val="anchor2"/>
                          </dgm:alg>
                        </dgm:if>
                        <dgm:else name="Name48">
                          <dgm:alg type="conn">
                            <dgm:param type="dim" val="1D"/>
                            <dgm:param type="begPts" val="midL"/>
                            <dgm:param type="endSty" val="noArr"/>
                            <dgm:param type="srcNode" val="parTx2"/>
                            <dgm:param type="dstNode" val="anchor2"/>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49" axis="self" ptType="node">
                    <dgm:choose name="Name50">
                      <dgm:if name="Name51" axis="par ch" ptType="node node" func="cnt" op="equ" val="1">
                        <dgm:layoutNode name="top2">
                          <dgm:alg type="sp"/>
                          <dgm:shape xmlns:r="http://schemas.openxmlformats.org/officeDocument/2006/relationships" r:blip="">
                            <dgm:adjLst/>
                          </dgm:shape>
                          <dgm:constrLst>
                            <dgm:constr type="h" refType="w" fact="0.6"/>
                          </dgm:constrLst>
                        </dgm:layoutNode>
                      </dgm:if>
                      <dgm:else name="Name52"/>
                    </dgm:choose>
                    <dgm:layoutNode name="txAndLines2">
                      <dgm:choose name="Name53">
                        <dgm:if name="Name54" func="var" arg="dir" op="equ" val="norm">
                          <dgm:alg type="lin"/>
                        </dgm:if>
                        <dgm:else name="Name55">
                          <dgm:alg type="lin">
                            <dgm:param type="linDir" val="fromR"/>
                          </dgm:alg>
                        </dgm:else>
                      </dgm:choose>
                      <dgm:shape xmlns:r="http://schemas.openxmlformats.org/officeDocument/2006/relationships" r:blip="">
                        <dgm:adjLst/>
                      </dgm:shape>
                      <dgm:presOf/>
                      <dgm:choose name="Name56">
                        <dgm:if name="Name57" axis="root ch" ptType="all node" func="cnt" op="gte" val="3">
                          <dgm:constrLst>
                            <dgm:constr type="w" for="ch" forName="anchor2" refType="w"/>
                            <dgm:constr type="w" for="ch" forName="backup2" refType="w" fact="-1"/>
                            <dgm:constr type="w" for="ch" forName="preLine2" refType="w" fact="0.11"/>
                            <dgm:constr type="w" for="ch" forName="desTx2" refType="w" fact="0.78"/>
                            <dgm:constr type="w" for="ch" forName="postLine2" refType="w" fact="0.11"/>
                          </dgm:constrLst>
                        </dgm:if>
                        <dgm:else name="Name58">
                          <dgm:constrLst>
                            <dgm:constr type="w" for="ch" forName="anchor2" refType="w" fact="0.89"/>
                            <dgm:constr type="w" for="ch" forName="backup2" refType="w" fact="-0.89"/>
                            <dgm:constr type="w" for="ch" forName="preLine2" refType="w" fact="0.11"/>
                            <dgm:constr type="w" for="ch" forName="desTx2" refType="w" fact="0.78"/>
                          </dgm:constrLst>
                        </dgm:else>
                      </dgm:choose>
                      <dgm:layoutNode name="anchor2" moveWith="desTx2">
                        <dgm:alg type="sp"/>
                        <dgm:shape xmlns:r="http://schemas.openxmlformats.org/officeDocument/2006/relationships" r:blip="">
                          <dgm:adjLst/>
                        </dgm:shape>
                      </dgm:layoutNode>
                      <dgm:layoutNode name="backup2" moveWith="desTx2">
                        <dgm:alg type="sp"/>
                        <dgm:shape xmlns:r="http://schemas.openxmlformats.org/officeDocument/2006/relationships" r:blip="">
                          <dgm:adjLst/>
                        </dgm:shape>
                      </dgm:layoutNode>
                      <dgm:layoutNode name="preLine2" styleLbl="parChTrans1D1" moveWith="desTx2">
                        <dgm:alg type="sp"/>
                        <dgm:shape xmlns:r="http://schemas.openxmlformats.org/officeDocument/2006/relationships" type="line" r:blip="">
                          <dgm:adjLst/>
                        </dgm:shape>
                        <dgm:presOf/>
                      </dgm:layoutNode>
                      <dgm:layoutNode name="desTx2"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59">
                        <dgm:if name="Name60" axis="root ch" ptType="all node" func="cnt" op="gte" val="3">
                          <dgm:layoutNode name="postLine2" styleLbl="parChTrans1D1" moveWith="desTx2">
                            <dgm:alg type="sp"/>
                            <dgm:shape xmlns:r="http://schemas.openxmlformats.org/officeDocument/2006/relationships" type="line" r:blip="">
                              <dgm:adjLst/>
                            </dgm:shape>
                            <dgm:presOf/>
                          </dgm:layoutNode>
                        </dgm:if>
                        <dgm:else name="Name61"/>
                      </dgm:choose>
                    </dgm:layoutNode>
                  </dgm:forEach>
                  <dgm:choose name="Name62">
                    <dgm:if name="Name63" axis="root ch" ptType="all node" func="cnt" op="gte" val="3">
                      <dgm:forEach name="Name64" axis="self" ptType="parTrans">
                        <dgm:layoutNode name="Name65" styleLbl="parChTrans1D1">
                          <dgm:choose name="Name66">
                            <dgm:if name="Name67" func="var" arg="dir" op="equ" val="norm">
                              <dgm:alg type="conn">
                                <dgm:param type="dim" val="1D"/>
                                <dgm:param type="begPts" val="midL"/>
                                <dgm:param type="srcNode" val="parTx3"/>
                                <dgm:param type="endSty" val="noArr"/>
                                <dgm:param type="dstNode" val="anchor2"/>
                              </dgm:alg>
                            </dgm:if>
                            <dgm:else name="Name68">
                              <dgm:alg type="conn">
                                <dgm:param type="dim" val="1D"/>
                                <dgm:param type="begPts" val="midR"/>
                                <dgm:param type="endSty" val="noArr"/>
                                <dgm:param type="srcNode" val="parTx3"/>
                                <dgm:param type="dstNode" val="anchor2"/>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69"/>
                  </dgm:choose>
                </dgm:forEach>
              </dgm:layoutNode>
              <dgm:choose name="Name70">
                <dgm:if name="Name71" axis="root ch" ptType="all node" func="cnt" op="gte" val="3">
                  <dgm:layoutNode name="spPost2">
                    <dgm:alg type="sp"/>
                    <dgm:shape xmlns:r="http://schemas.openxmlformats.org/officeDocument/2006/relationships" r:blip="">
                      <dgm:adjLst/>
                    </dgm:shape>
                  </dgm:layoutNode>
                </dgm:if>
                <dgm:else name="Name72"/>
              </dgm:choose>
            </dgm:if>
            <dgm:else name="Name73"/>
          </dgm:choose>
        </dgm:if>
        <dgm:if name="Name74" axis="self" ptType="node" func="pos" op="equ" val="3">
          <dgm:layoutNode name="parTx3"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75">
            <dgm:if name="Name76" axis="ch" ptType="node" func="cnt" op="gte" val="1">
              <dgm:layoutNode name="spPre3">
                <dgm:alg type="sp"/>
                <dgm:shape xmlns:r="http://schemas.openxmlformats.org/officeDocument/2006/relationships" r:blip="">
                  <dgm:adjLst/>
                </dgm:shape>
              </dgm:layoutNode>
              <dgm:layoutNode name="chLin3">
                <dgm:alg type="lin">
                  <dgm:param type="linDir" val="fromT"/>
                </dgm:alg>
                <dgm:shape xmlns:r="http://schemas.openxmlformats.org/officeDocument/2006/relationships" r:blip="">
                  <dgm:adjLst/>
                </dgm:shape>
                <dgm:presOf/>
                <dgm:constrLst>
                  <dgm:constr type="w" for="ch" forName="txAndLines3" refType="w" fact="0.77"/>
                  <dgm:constr type="w" for="ch" forName="top3" refType="w" refFor="ch" refForName="txAndLines3" fact="0.78"/>
                </dgm:constrLst>
                <dgm:forEach name="Name77" axis="ch">
                  <dgm:forEach name="Name78" axis="self" ptType="parTrans">
                    <dgm:layoutNode name="Name79" styleLbl="parChTrans1D1">
                      <dgm:choose name="Name80">
                        <dgm:if name="Name81" func="var" arg="dir" op="equ" val="norm">
                          <dgm:alg type="conn">
                            <dgm:param type="dim" val="1D"/>
                            <dgm:param type="begPts" val="midR"/>
                            <dgm:param type="endSty" val="noArr"/>
                            <dgm:param type="dstNode" val="anchor3"/>
                          </dgm:alg>
                        </dgm:if>
                        <dgm:else name="Name82">
                          <dgm:alg type="conn">
                            <dgm:param type="dim" val="1D"/>
                            <dgm:param type="begPts" val="midL"/>
                            <dgm:param type="endSty" val="noArr"/>
                            <dgm:param type="srcNode" val="parTx3"/>
                            <dgm:param type="dstNode" val="anchor3"/>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83" axis="self" ptType="node">
                    <dgm:choose name="Name84">
                      <dgm:if name="Name85" axis="par ch" ptType="node node" func="cnt" op="equ" val="1">
                        <dgm:layoutNode name="top3">
                          <dgm:alg type="sp"/>
                          <dgm:shape xmlns:r="http://schemas.openxmlformats.org/officeDocument/2006/relationships" r:blip="">
                            <dgm:adjLst/>
                          </dgm:shape>
                          <dgm:constrLst>
                            <dgm:constr type="h" refType="w" fact="0.6"/>
                          </dgm:constrLst>
                        </dgm:layoutNode>
                      </dgm:if>
                      <dgm:else name="Name86"/>
                    </dgm:choose>
                    <dgm:layoutNode name="txAndLines3">
                      <dgm:choose name="Name87">
                        <dgm:if name="Name88" func="var" arg="dir" op="equ" val="norm">
                          <dgm:alg type="lin"/>
                        </dgm:if>
                        <dgm:else name="Name89">
                          <dgm:alg type="lin">
                            <dgm:param type="linDir" val="fromR"/>
                          </dgm:alg>
                        </dgm:else>
                      </dgm:choose>
                      <dgm:shape xmlns:r="http://schemas.openxmlformats.org/officeDocument/2006/relationships" r:blip="">
                        <dgm:adjLst/>
                      </dgm:shape>
                      <dgm:presOf/>
                      <dgm:choose name="Name90">
                        <dgm:if name="Name91" axis="root ch" ptType="all node" func="cnt" op="gte" val="4">
                          <dgm:constrLst>
                            <dgm:constr type="w" for="ch" forName="anchor3" refType="w"/>
                            <dgm:constr type="w" for="ch" forName="backup3" refType="w" fact="-1"/>
                            <dgm:constr type="w" for="ch" forName="preLine3" refType="w" fact="0.11"/>
                            <dgm:constr type="w" for="ch" forName="desTx3" refType="w" fact="0.78"/>
                            <dgm:constr type="w" for="ch" forName="postLine3" refType="w" fact="0.11"/>
                          </dgm:constrLst>
                        </dgm:if>
                        <dgm:else name="Name92">
                          <dgm:constrLst>
                            <dgm:constr type="w" for="ch" forName="anchor3" refType="w" fact="0.89"/>
                            <dgm:constr type="w" for="ch" forName="backup3" refType="w" fact="-0.89"/>
                            <dgm:constr type="w" for="ch" forName="preLine3" refType="w" fact="0.11"/>
                            <dgm:constr type="w" for="ch" forName="desTx3" refType="w" fact="0.78"/>
                          </dgm:constrLst>
                        </dgm:else>
                      </dgm:choose>
                      <dgm:layoutNode name="anchor3" moveWith="desTx3">
                        <dgm:alg type="sp"/>
                        <dgm:shape xmlns:r="http://schemas.openxmlformats.org/officeDocument/2006/relationships" r:blip="">
                          <dgm:adjLst/>
                        </dgm:shape>
                      </dgm:layoutNode>
                      <dgm:layoutNode name="backup3" moveWith="desTx3">
                        <dgm:alg type="sp"/>
                        <dgm:shape xmlns:r="http://schemas.openxmlformats.org/officeDocument/2006/relationships" r:blip="">
                          <dgm:adjLst/>
                        </dgm:shape>
                      </dgm:layoutNode>
                      <dgm:layoutNode name="preLine3" styleLbl="parChTrans1D1" moveWith="desTx3">
                        <dgm:alg type="sp"/>
                        <dgm:shape xmlns:r="http://schemas.openxmlformats.org/officeDocument/2006/relationships" type="line" r:blip="">
                          <dgm:adjLst/>
                        </dgm:shape>
                        <dgm:presOf/>
                      </dgm:layoutNode>
                      <dgm:layoutNode name="desTx3"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93">
                        <dgm:if name="Name94" axis="root ch" ptType="all node" func="cnt" op="gte" val="4">
                          <dgm:layoutNode name="postLine3" styleLbl="parChTrans1D1" moveWith="desTx3">
                            <dgm:alg type="sp"/>
                            <dgm:shape xmlns:r="http://schemas.openxmlformats.org/officeDocument/2006/relationships" type="line" r:blip="">
                              <dgm:adjLst/>
                            </dgm:shape>
                            <dgm:presOf/>
                          </dgm:layoutNode>
                        </dgm:if>
                        <dgm:else name="Name95"/>
                      </dgm:choose>
                    </dgm:layoutNode>
                  </dgm:forEach>
                  <dgm:choose name="Name96">
                    <dgm:if name="Name97" axis="root ch" ptType="all node" func="cnt" op="gte" val="4">
                      <dgm:forEach name="Name98" axis="self" ptType="parTrans">
                        <dgm:layoutNode name="Name99" styleLbl="parChTrans1D1">
                          <dgm:choose name="Name100">
                            <dgm:if name="Name101" func="var" arg="dir" op="equ" val="norm">
                              <dgm:alg type="conn">
                                <dgm:param type="dim" val="1D"/>
                                <dgm:param type="begPts" val="midL"/>
                                <dgm:param type="srcNode" val="parTx4"/>
                                <dgm:param type="endSty" val="noArr"/>
                                <dgm:param type="dstNode" val="anchor3"/>
                              </dgm:alg>
                            </dgm:if>
                            <dgm:else name="Name102">
                              <dgm:alg type="conn">
                                <dgm:param type="dim" val="1D"/>
                                <dgm:param type="begPts" val="midR"/>
                                <dgm:param type="endSty" val="noArr"/>
                                <dgm:param type="srcNode" val="parTx4"/>
                                <dgm:param type="dstNode" val="anchor3"/>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03"/>
                  </dgm:choose>
                </dgm:forEach>
              </dgm:layoutNode>
              <dgm:choose name="Name104">
                <dgm:if name="Name105" axis="root ch" ptType="all node" func="cnt" op="gte" val="4">
                  <dgm:layoutNode name="spPost3">
                    <dgm:alg type="sp"/>
                    <dgm:shape xmlns:r="http://schemas.openxmlformats.org/officeDocument/2006/relationships" r:blip="">
                      <dgm:adjLst/>
                    </dgm:shape>
                  </dgm:layoutNode>
                </dgm:if>
                <dgm:else name="Name106"/>
              </dgm:choose>
            </dgm:if>
            <dgm:else name="Name107"/>
          </dgm:choose>
        </dgm:if>
        <dgm:if name="Name108" axis="self" ptType="node" func="pos" op="equ" val="4">
          <dgm:layoutNode name="parTx4"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09">
            <dgm:if name="Name110" axis="ch" ptType="node" func="cnt" op="gte" val="1">
              <dgm:layoutNode name="spPre4">
                <dgm:alg type="sp"/>
                <dgm:shape xmlns:r="http://schemas.openxmlformats.org/officeDocument/2006/relationships" r:blip="">
                  <dgm:adjLst/>
                </dgm:shape>
              </dgm:layoutNode>
              <dgm:layoutNode name="chLin4">
                <dgm:alg type="lin">
                  <dgm:param type="linDir" val="fromT"/>
                </dgm:alg>
                <dgm:shape xmlns:r="http://schemas.openxmlformats.org/officeDocument/2006/relationships" r:blip="">
                  <dgm:adjLst/>
                </dgm:shape>
                <dgm:presOf/>
                <dgm:constrLst>
                  <dgm:constr type="w" for="ch" forName="txAndLines4" refType="w" fact="0.77"/>
                  <dgm:constr type="w" for="ch" forName="top4" refType="w" refFor="ch" refForName="txAndLines4" fact="0.78"/>
                </dgm:constrLst>
                <dgm:forEach name="Name111" axis="ch">
                  <dgm:forEach name="Name112" axis="self" ptType="parTrans">
                    <dgm:layoutNode name="Name113" styleLbl="parChTrans1D1">
                      <dgm:choose name="Name114">
                        <dgm:if name="Name115" func="var" arg="dir" op="equ" val="norm">
                          <dgm:alg type="conn">
                            <dgm:param type="dim" val="1D"/>
                            <dgm:param type="begPts" val="midR"/>
                            <dgm:param type="endSty" val="noArr"/>
                            <dgm:param type="dstNode" val="anchor4"/>
                          </dgm:alg>
                        </dgm:if>
                        <dgm:else name="Name116">
                          <dgm:alg type="conn">
                            <dgm:param type="dim" val="1D"/>
                            <dgm:param type="begPts" val="midL"/>
                            <dgm:param type="endSty" val="noArr"/>
                            <dgm:param type="srcNode" val="parTx4"/>
                            <dgm:param type="dstNode" val="anchor4"/>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17" axis="self" ptType="node">
                    <dgm:choose name="Name118">
                      <dgm:if name="Name119" axis="par ch" ptType="node node" func="cnt" op="equ" val="1">
                        <dgm:layoutNode name="top4">
                          <dgm:alg type="sp"/>
                          <dgm:shape xmlns:r="http://schemas.openxmlformats.org/officeDocument/2006/relationships" r:blip="">
                            <dgm:adjLst/>
                          </dgm:shape>
                          <dgm:constrLst>
                            <dgm:constr type="h" refType="w" fact="0.6"/>
                          </dgm:constrLst>
                        </dgm:layoutNode>
                      </dgm:if>
                      <dgm:else name="Name120"/>
                    </dgm:choose>
                    <dgm:layoutNode name="txAndLines4">
                      <dgm:choose name="Name121">
                        <dgm:if name="Name122" func="var" arg="dir" op="equ" val="norm">
                          <dgm:alg type="lin"/>
                        </dgm:if>
                        <dgm:else name="Name123">
                          <dgm:alg type="lin">
                            <dgm:param type="linDir" val="fromR"/>
                          </dgm:alg>
                        </dgm:else>
                      </dgm:choose>
                      <dgm:shape xmlns:r="http://schemas.openxmlformats.org/officeDocument/2006/relationships" r:blip="">
                        <dgm:adjLst/>
                      </dgm:shape>
                      <dgm:presOf/>
                      <dgm:choose name="Name124">
                        <dgm:if name="Name125" axis="root ch" ptType="all node" func="cnt" op="gte" val="5">
                          <dgm:constrLst>
                            <dgm:constr type="w" for="ch" forName="anchor4" refType="w"/>
                            <dgm:constr type="w" for="ch" forName="backup4" refType="w" fact="-1"/>
                            <dgm:constr type="w" for="ch" forName="preLine4" refType="w" fact="0.11"/>
                            <dgm:constr type="w" for="ch" forName="desTx4" refType="w" fact="0.78"/>
                            <dgm:constr type="w" for="ch" forName="postLine4" refType="w" fact="0.11"/>
                          </dgm:constrLst>
                        </dgm:if>
                        <dgm:else name="Name126">
                          <dgm:constrLst>
                            <dgm:constr type="w" for="ch" forName="anchor4" refType="w" fact="0.89"/>
                            <dgm:constr type="w" for="ch" forName="backup4" refType="w" fact="-0.89"/>
                            <dgm:constr type="w" for="ch" forName="preLine4" refType="w" fact="0.11"/>
                            <dgm:constr type="w" for="ch" forName="desTx4" refType="w" fact="0.78"/>
                          </dgm:constrLst>
                        </dgm:else>
                      </dgm:choose>
                      <dgm:layoutNode name="anchor4" moveWith="desTx4">
                        <dgm:alg type="sp"/>
                        <dgm:shape xmlns:r="http://schemas.openxmlformats.org/officeDocument/2006/relationships" r:blip="">
                          <dgm:adjLst/>
                        </dgm:shape>
                      </dgm:layoutNode>
                      <dgm:layoutNode name="backup4" moveWith="desTx4">
                        <dgm:alg type="sp"/>
                        <dgm:shape xmlns:r="http://schemas.openxmlformats.org/officeDocument/2006/relationships" r:blip="">
                          <dgm:adjLst/>
                        </dgm:shape>
                      </dgm:layoutNode>
                      <dgm:layoutNode name="preLine4" styleLbl="parChTrans1D1" moveWith="desTx4">
                        <dgm:alg type="sp"/>
                        <dgm:shape xmlns:r="http://schemas.openxmlformats.org/officeDocument/2006/relationships" type="line" r:blip="">
                          <dgm:adjLst/>
                        </dgm:shape>
                        <dgm:presOf/>
                      </dgm:layoutNode>
                      <dgm:layoutNode name="desTx4"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27">
                        <dgm:if name="Name128" axis="root ch" ptType="all node" func="cnt" op="gte" val="5">
                          <dgm:layoutNode name="postLine4" styleLbl="parChTrans1D1" moveWith="desTx4">
                            <dgm:alg type="sp"/>
                            <dgm:shape xmlns:r="http://schemas.openxmlformats.org/officeDocument/2006/relationships" type="line" r:blip="">
                              <dgm:adjLst/>
                            </dgm:shape>
                            <dgm:presOf/>
                          </dgm:layoutNode>
                        </dgm:if>
                        <dgm:else name="Name129"/>
                      </dgm:choose>
                    </dgm:layoutNode>
                  </dgm:forEach>
                  <dgm:choose name="Name130">
                    <dgm:if name="Name131" axis="root ch" ptType="all node" func="cnt" op="gte" val="5">
                      <dgm:forEach name="Name132" axis="self" ptType="parTrans">
                        <dgm:layoutNode name="Name133" styleLbl="parChTrans1D1">
                          <dgm:choose name="Name134">
                            <dgm:if name="Name135" func="var" arg="dir" op="equ" val="norm">
                              <dgm:alg type="conn">
                                <dgm:param type="dim" val="1D"/>
                                <dgm:param type="begPts" val="midL"/>
                                <dgm:param type="srcNode" val="parTx5"/>
                                <dgm:param type="endSty" val="noArr"/>
                                <dgm:param type="dstNode" val="anchor4"/>
                              </dgm:alg>
                            </dgm:if>
                            <dgm:else name="Name136">
                              <dgm:alg type="conn">
                                <dgm:param type="dim" val="1D"/>
                                <dgm:param type="begPts" val="midR"/>
                                <dgm:param type="endSty" val="noArr"/>
                                <dgm:param type="srcNode" val="parTx5"/>
                                <dgm:param type="dstNode" val="anchor4"/>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37"/>
                  </dgm:choose>
                </dgm:forEach>
              </dgm:layoutNode>
              <dgm:choose name="Name138">
                <dgm:if name="Name139" axis="root ch" ptType="all node" func="cnt" op="gte" val="5">
                  <dgm:layoutNode name="spPost4">
                    <dgm:alg type="sp"/>
                    <dgm:shape xmlns:r="http://schemas.openxmlformats.org/officeDocument/2006/relationships" r:blip="">
                      <dgm:adjLst/>
                    </dgm:shape>
                  </dgm:layoutNode>
                </dgm:if>
                <dgm:else name="Name140"/>
              </dgm:choose>
            </dgm:if>
            <dgm:else name="Name141"/>
          </dgm:choose>
        </dgm:if>
        <dgm:if name="Name142" axis="self" ptType="node" func="pos" op="equ" val="5">
          <dgm:layoutNode name="parTx5"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43">
            <dgm:if name="Name144" axis="ch" ptType="node" func="cnt" op="gte" val="1">
              <dgm:layoutNode name="spPre5">
                <dgm:alg type="sp"/>
                <dgm:shape xmlns:r="http://schemas.openxmlformats.org/officeDocument/2006/relationships" r:blip="">
                  <dgm:adjLst/>
                </dgm:shape>
              </dgm:layoutNode>
              <dgm:layoutNode name="chLin5">
                <dgm:alg type="lin">
                  <dgm:param type="linDir" val="fromT"/>
                </dgm:alg>
                <dgm:shape xmlns:r="http://schemas.openxmlformats.org/officeDocument/2006/relationships" r:blip="">
                  <dgm:adjLst/>
                </dgm:shape>
                <dgm:presOf/>
                <dgm:constrLst>
                  <dgm:constr type="w" for="ch" forName="txAndLines5" refType="w" fact="0.77"/>
                  <dgm:constr type="w" for="ch" forName="top5" refType="w" refFor="ch" refForName="txAndLines5" fact="0.78"/>
                </dgm:constrLst>
                <dgm:forEach name="Name145" axis="ch">
                  <dgm:forEach name="Name146" axis="self" ptType="parTrans">
                    <dgm:layoutNode name="Name147" styleLbl="parChTrans1D1">
                      <dgm:choose name="Name148">
                        <dgm:if name="Name149" func="var" arg="dir" op="equ" val="norm">
                          <dgm:alg type="conn">
                            <dgm:param type="dim" val="1D"/>
                            <dgm:param type="begPts" val="midR"/>
                            <dgm:param type="endSty" val="noArr"/>
                            <dgm:param type="dstNode" val="anchor5"/>
                          </dgm:alg>
                        </dgm:if>
                        <dgm:else name="Name150">
                          <dgm:alg type="conn">
                            <dgm:param type="dim" val="1D"/>
                            <dgm:param type="begPts" val="midL"/>
                            <dgm:param type="endSty" val="noArr"/>
                            <dgm:param type="srcNode" val="parTx5"/>
                            <dgm:param type="dstNode" val="anchor5"/>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51" axis="self" ptType="node">
                    <dgm:choose name="Name152">
                      <dgm:if name="Name153" axis="par ch" ptType="node node" func="cnt" op="equ" val="1">
                        <dgm:layoutNode name="top5">
                          <dgm:alg type="sp"/>
                          <dgm:shape xmlns:r="http://schemas.openxmlformats.org/officeDocument/2006/relationships" r:blip="">
                            <dgm:adjLst/>
                          </dgm:shape>
                          <dgm:constrLst>
                            <dgm:constr type="h" refType="w" fact="0.6"/>
                          </dgm:constrLst>
                        </dgm:layoutNode>
                      </dgm:if>
                      <dgm:else name="Name154"/>
                    </dgm:choose>
                    <dgm:layoutNode name="txAndLines5">
                      <dgm:choose name="Name155">
                        <dgm:if name="Name156" func="var" arg="dir" op="equ" val="norm">
                          <dgm:alg type="lin"/>
                        </dgm:if>
                        <dgm:else name="Name157">
                          <dgm:alg type="lin">
                            <dgm:param type="linDir" val="fromR"/>
                          </dgm:alg>
                        </dgm:else>
                      </dgm:choose>
                      <dgm:shape xmlns:r="http://schemas.openxmlformats.org/officeDocument/2006/relationships" r:blip="">
                        <dgm:adjLst/>
                      </dgm:shape>
                      <dgm:presOf/>
                      <dgm:choose name="Name158">
                        <dgm:if name="Name159" axis="root ch" ptType="all node" func="cnt" op="gte" val="6">
                          <dgm:constrLst>
                            <dgm:constr type="w" for="ch" forName="anchor5" refType="w"/>
                            <dgm:constr type="w" for="ch" forName="backup5" refType="w" fact="-1"/>
                            <dgm:constr type="w" for="ch" forName="preLine5" refType="w" fact="0.11"/>
                            <dgm:constr type="w" for="ch" forName="desTx5" refType="w" fact="0.78"/>
                            <dgm:constr type="w" for="ch" forName="postLine5" refType="w" fact="0.11"/>
                          </dgm:constrLst>
                        </dgm:if>
                        <dgm:else name="Name160">
                          <dgm:constrLst>
                            <dgm:constr type="w" for="ch" forName="anchor5" refType="w" fact="0.89"/>
                            <dgm:constr type="w" for="ch" forName="backup5" refType="w" fact="-0.89"/>
                            <dgm:constr type="w" for="ch" forName="preLine5" refType="w" fact="0.11"/>
                            <dgm:constr type="w" for="ch" forName="desTx5" refType="w" fact="0.78"/>
                          </dgm:constrLst>
                        </dgm:else>
                      </dgm:choose>
                      <dgm:layoutNode name="anchor5" moveWith="desTx5">
                        <dgm:alg type="sp"/>
                        <dgm:shape xmlns:r="http://schemas.openxmlformats.org/officeDocument/2006/relationships" r:blip="">
                          <dgm:adjLst/>
                        </dgm:shape>
                      </dgm:layoutNode>
                      <dgm:layoutNode name="backup5" moveWith="desTx5">
                        <dgm:alg type="sp"/>
                        <dgm:shape xmlns:r="http://schemas.openxmlformats.org/officeDocument/2006/relationships" r:blip="">
                          <dgm:adjLst/>
                        </dgm:shape>
                      </dgm:layoutNode>
                      <dgm:layoutNode name="preLine5" styleLbl="parChTrans1D1" moveWith="desTx5">
                        <dgm:alg type="sp"/>
                        <dgm:shape xmlns:r="http://schemas.openxmlformats.org/officeDocument/2006/relationships" type="line" r:blip="">
                          <dgm:adjLst/>
                        </dgm:shape>
                        <dgm:presOf/>
                      </dgm:layoutNode>
                      <dgm:layoutNode name="desTx5"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61">
                        <dgm:if name="Name162" axis="root ch" ptType="all node" func="cnt" op="gte" val="6">
                          <dgm:layoutNode name="postLine5" styleLbl="parChTrans1D1" moveWith="desTx5">
                            <dgm:alg type="sp"/>
                            <dgm:shape xmlns:r="http://schemas.openxmlformats.org/officeDocument/2006/relationships" type="line" r:blip="">
                              <dgm:adjLst/>
                            </dgm:shape>
                            <dgm:presOf/>
                          </dgm:layoutNode>
                        </dgm:if>
                        <dgm:else name="Name163"/>
                      </dgm:choose>
                    </dgm:layoutNode>
                  </dgm:forEach>
                  <dgm:choose name="Name164">
                    <dgm:if name="Name165" axis="root ch" ptType="all node" func="cnt" op="gte" val="6">
                      <dgm:forEach name="Name166" axis="self" ptType="parTrans">
                        <dgm:layoutNode name="Name167" styleLbl="parChTrans1D1">
                          <dgm:choose name="Name168">
                            <dgm:if name="Name169" func="var" arg="dir" op="equ" val="norm">
                              <dgm:alg type="conn">
                                <dgm:param type="dim" val="1D"/>
                                <dgm:param type="begPts" val="midL"/>
                                <dgm:param type="srcNode" val="parTx6"/>
                                <dgm:param type="endSty" val="noArr"/>
                                <dgm:param type="dstNode" val="anchor5"/>
                              </dgm:alg>
                            </dgm:if>
                            <dgm:else name="Name170">
                              <dgm:alg type="conn">
                                <dgm:param type="dim" val="1D"/>
                                <dgm:param type="begPts" val="midR"/>
                                <dgm:param type="endSty" val="noArr"/>
                                <dgm:param type="srcNode" val="parTx6"/>
                                <dgm:param type="dstNode" val="anchor5"/>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171"/>
                  </dgm:choose>
                </dgm:forEach>
              </dgm:layoutNode>
              <dgm:choose name="Name172">
                <dgm:if name="Name173" axis="root ch" ptType="all node" func="cnt" op="gte" val="6">
                  <dgm:layoutNode name="spPost5">
                    <dgm:alg type="sp"/>
                    <dgm:shape xmlns:r="http://schemas.openxmlformats.org/officeDocument/2006/relationships" r:blip="">
                      <dgm:adjLst/>
                    </dgm:shape>
                  </dgm:layoutNode>
                </dgm:if>
                <dgm:else name="Name174"/>
              </dgm:choose>
            </dgm:if>
            <dgm:else name="Name175"/>
          </dgm:choose>
        </dgm:if>
        <dgm:if name="Name176" axis="self" ptType="node" func="pos" op="equ" val="6">
          <dgm:layoutNode name="parTx6"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177">
            <dgm:if name="Name178" axis="ch" ptType="node" func="cnt" op="gte" val="1">
              <dgm:layoutNode name="spPre6">
                <dgm:alg type="sp"/>
                <dgm:shape xmlns:r="http://schemas.openxmlformats.org/officeDocument/2006/relationships" r:blip="">
                  <dgm:adjLst/>
                </dgm:shape>
              </dgm:layoutNode>
              <dgm:layoutNode name="chLin6">
                <dgm:alg type="lin">
                  <dgm:param type="linDir" val="fromT"/>
                </dgm:alg>
                <dgm:shape xmlns:r="http://schemas.openxmlformats.org/officeDocument/2006/relationships" r:blip="">
                  <dgm:adjLst/>
                </dgm:shape>
                <dgm:presOf/>
                <dgm:constrLst>
                  <dgm:constr type="w" for="ch" forName="txAndLines6" refType="w" fact="0.77"/>
                  <dgm:constr type="w" for="ch" forName="top6" refType="w" refFor="ch" refForName="txAndLines6" fact="0.78"/>
                </dgm:constrLst>
                <dgm:forEach name="Name179" axis="ch">
                  <dgm:forEach name="Name180" axis="self" ptType="parTrans">
                    <dgm:layoutNode name="Name181" styleLbl="parChTrans1D1">
                      <dgm:choose name="Name182">
                        <dgm:if name="Name183" func="var" arg="dir" op="equ" val="norm">
                          <dgm:alg type="conn">
                            <dgm:param type="dim" val="1D"/>
                            <dgm:param type="begPts" val="midR"/>
                            <dgm:param type="endSty" val="noArr"/>
                            <dgm:param type="dstNode" val="anchor6"/>
                          </dgm:alg>
                        </dgm:if>
                        <dgm:else name="Name184">
                          <dgm:alg type="conn">
                            <dgm:param type="dim" val="1D"/>
                            <dgm:param type="begPts" val="midL"/>
                            <dgm:param type="endSty" val="noArr"/>
                            <dgm:param type="srcNode" val="parTx6"/>
                            <dgm:param type="dstNode" val="anchor6"/>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185" axis="self" ptType="node">
                    <dgm:choose name="Name186">
                      <dgm:if name="Name187" axis="par ch" ptType="node node" func="cnt" op="equ" val="1">
                        <dgm:layoutNode name="top6">
                          <dgm:alg type="sp"/>
                          <dgm:shape xmlns:r="http://schemas.openxmlformats.org/officeDocument/2006/relationships" r:blip="">
                            <dgm:adjLst/>
                          </dgm:shape>
                          <dgm:constrLst>
                            <dgm:constr type="h" refType="w" fact="0.6"/>
                          </dgm:constrLst>
                        </dgm:layoutNode>
                      </dgm:if>
                      <dgm:else name="Name188"/>
                    </dgm:choose>
                    <dgm:layoutNode name="txAndLines6">
                      <dgm:choose name="Name189">
                        <dgm:if name="Name190" func="var" arg="dir" op="equ" val="norm">
                          <dgm:alg type="lin"/>
                        </dgm:if>
                        <dgm:else name="Name191">
                          <dgm:alg type="lin">
                            <dgm:param type="linDir" val="fromR"/>
                          </dgm:alg>
                        </dgm:else>
                      </dgm:choose>
                      <dgm:shape xmlns:r="http://schemas.openxmlformats.org/officeDocument/2006/relationships" r:blip="">
                        <dgm:adjLst/>
                      </dgm:shape>
                      <dgm:presOf/>
                      <dgm:choose name="Name192">
                        <dgm:if name="Name193" axis="root ch" ptType="all node" func="cnt" op="gte" val="7">
                          <dgm:constrLst>
                            <dgm:constr type="w" for="ch" forName="anchor6" refType="w"/>
                            <dgm:constr type="w" for="ch" forName="backup6" refType="w" fact="-1"/>
                            <dgm:constr type="w" for="ch" forName="preLine6" refType="w" fact="0.11"/>
                            <dgm:constr type="w" for="ch" forName="desTx6" refType="w" fact="0.78"/>
                            <dgm:constr type="w" for="ch" forName="postLine6" refType="w" fact="0.11"/>
                          </dgm:constrLst>
                        </dgm:if>
                        <dgm:else name="Name194">
                          <dgm:constrLst>
                            <dgm:constr type="w" for="ch" forName="anchor6" refType="w" fact="0.89"/>
                            <dgm:constr type="w" for="ch" forName="backup6" refType="w" fact="-0.89"/>
                            <dgm:constr type="w" for="ch" forName="preLine6" refType="w" fact="0.11"/>
                            <dgm:constr type="w" for="ch" forName="desTx6" refType="w" fact="0.78"/>
                          </dgm:constrLst>
                        </dgm:else>
                      </dgm:choose>
                      <dgm:layoutNode name="anchor6" moveWith="desTx6">
                        <dgm:alg type="sp"/>
                        <dgm:shape xmlns:r="http://schemas.openxmlformats.org/officeDocument/2006/relationships" r:blip="">
                          <dgm:adjLst/>
                        </dgm:shape>
                      </dgm:layoutNode>
                      <dgm:layoutNode name="backup6" moveWith="desTx6">
                        <dgm:alg type="sp"/>
                        <dgm:shape xmlns:r="http://schemas.openxmlformats.org/officeDocument/2006/relationships" r:blip="">
                          <dgm:adjLst/>
                        </dgm:shape>
                      </dgm:layoutNode>
                      <dgm:layoutNode name="preLine6" styleLbl="parChTrans1D1" moveWith="desTx6">
                        <dgm:alg type="sp"/>
                        <dgm:shape xmlns:r="http://schemas.openxmlformats.org/officeDocument/2006/relationships" type="line" r:blip="">
                          <dgm:adjLst/>
                        </dgm:shape>
                        <dgm:presOf/>
                      </dgm:layoutNode>
                      <dgm:layoutNode name="desTx6"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choose name="Name195">
                        <dgm:if name="Name196" axis="root ch" ptType="all node" func="cnt" op="gte" val="7">
                          <dgm:layoutNode name="postLine6" styleLbl="parChTrans1D1" moveWith="desTx6">
                            <dgm:alg type="sp"/>
                            <dgm:shape xmlns:r="http://schemas.openxmlformats.org/officeDocument/2006/relationships" type="line" r:blip="">
                              <dgm:adjLst/>
                            </dgm:shape>
                            <dgm:presOf/>
                          </dgm:layoutNode>
                        </dgm:if>
                        <dgm:else name="Name197"/>
                      </dgm:choose>
                    </dgm:layoutNode>
                  </dgm:forEach>
                  <dgm:choose name="Name198">
                    <dgm:if name="Name199" axis="root ch" ptType="all node" func="cnt" op="gte" val="7">
                      <dgm:forEach name="Name200" axis="self" ptType="parTrans">
                        <dgm:layoutNode name="Name201" styleLbl="parChTrans1D1">
                          <dgm:choose name="Name202">
                            <dgm:if name="Name203" func="var" arg="dir" op="equ" val="norm">
                              <dgm:alg type="conn">
                                <dgm:param type="dim" val="1D"/>
                                <dgm:param type="begPts" val="midL"/>
                                <dgm:param type="srcNode" val="parTx7"/>
                                <dgm:param type="endSty" val="noArr"/>
                                <dgm:param type="dstNode" val="anchor6"/>
                              </dgm:alg>
                            </dgm:if>
                            <dgm:else name="Name204">
                              <dgm:alg type="conn">
                                <dgm:param type="dim" val="1D"/>
                                <dgm:param type="begPts" val="midR"/>
                                <dgm:param type="endSty" val="noArr"/>
                                <dgm:param type="srcNode" val="parTx7"/>
                                <dgm:param type="dstNode" val="anchor6"/>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if>
                    <dgm:else name="Name205"/>
                  </dgm:choose>
                </dgm:forEach>
              </dgm:layoutNode>
              <dgm:choose name="Name206">
                <dgm:if name="Name207" axis="root ch" ptType="all node" func="cnt" op="gte" val="7">
                  <dgm:layoutNode name="spPost6">
                    <dgm:alg type="sp"/>
                    <dgm:shape xmlns:r="http://schemas.openxmlformats.org/officeDocument/2006/relationships" r:blip="">
                      <dgm:adjLst/>
                    </dgm:shape>
                  </dgm:layoutNode>
                </dgm:if>
                <dgm:else name="Name208"/>
              </dgm:choose>
            </dgm:if>
            <dgm:else name="Name209"/>
          </dgm:choose>
        </dgm:if>
        <dgm:if name="Name210" axis="self" ptType="node" func="pos" op="equ" val="7">
          <dgm:layoutNode name="parTx7" styleLbl="node1">
            <dgm:alg type="tx"/>
            <dgm:shape xmlns:r="http://schemas.openxmlformats.org/officeDocument/2006/relationships" type="ellipse" r:blip="">
              <dgm:adjLst/>
            </dgm:shape>
            <dgm:presOf axis="self" ptType="node"/>
            <dgm:constrLst>
              <dgm:constr type="h" refType="w"/>
              <dgm:constr type="w" refType="h" op="lte"/>
              <dgm:constr type="tMarg"/>
              <dgm:constr type="bMarg"/>
              <dgm:constr type="lMarg"/>
              <dgm:constr type="rMarg"/>
            </dgm:constrLst>
            <dgm:ruleLst>
              <dgm:rule type="primFontSz" val="5" fact="NaN" max="NaN"/>
            </dgm:ruleLst>
          </dgm:layoutNode>
          <dgm:choose name="Name211">
            <dgm:if name="Name212" axis="ch" ptType="node" func="cnt" op="gte" val="1">
              <dgm:layoutNode name="spPre7">
                <dgm:alg type="sp"/>
                <dgm:shape xmlns:r="http://schemas.openxmlformats.org/officeDocument/2006/relationships" r:blip="">
                  <dgm:adjLst/>
                </dgm:shape>
              </dgm:layoutNode>
              <dgm:layoutNode name="chLin7">
                <dgm:alg type="lin">
                  <dgm:param type="linDir" val="fromT"/>
                </dgm:alg>
                <dgm:shape xmlns:r="http://schemas.openxmlformats.org/officeDocument/2006/relationships" r:blip="">
                  <dgm:adjLst/>
                </dgm:shape>
                <dgm:presOf/>
                <dgm:constrLst>
                  <dgm:constr type="w" for="ch" forName="txAndLines7" refType="w" fact="0.77"/>
                  <dgm:constr type="w" for="ch" forName="top7" refType="w" refFor="ch" refForName="txAndLines7" fact="0.78"/>
                </dgm:constrLst>
                <dgm:forEach name="Name213" axis="ch">
                  <dgm:forEach name="Name214" axis="self" ptType="parTrans">
                    <dgm:layoutNode name="Name215" styleLbl="parChTrans1D1">
                      <dgm:choose name="Name216">
                        <dgm:if name="Name217" func="var" arg="dir" op="equ" val="norm">
                          <dgm:alg type="conn">
                            <dgm:param type="dim" val="1D"/>
                            <dgm:param type="begPts" val="midR"/>
                            <dgm:param type="endSty" val="noArr"/>
                            <dgm:param type="dstNode" val="anchor7"/>
                          </dgm:alg>
                        </dgm:if>
                        <dgm:else name="Name218">
                          <dgm:alg type="conn">
                            <dgm:param type="dim" val="1D"/>
                            <dgm:param type="begPts" val="midL"/>
                            <dgm:param type="endSty" val="noArr"/>
                            <dgm:param type="srcNode" val="parTx7"/>
                            <dgm:param type="dstNode" val="anchor7"/>
                          </dgm:alg>
                        </dgm:else>
                      </dgm:choose>
                      <dgm:shape xmlns:r="http://schemas.openxmlformats.org/officeDocument/2006/relationships" type="conn" r:blip="">
                        <dgm:adjLst/>
                      </dgm:shape>
                      <dgm:presOf/>
                      <dgm:constrLst>
                        <dgm:constr type="connDist"/>
                        <dgm:constr type="begPad" refType="connDist" fact="0.11"/>
                        <dgm:constr type="endPad"/>
                      </dgm:constrLst>
                    </dgm:layoutNode>
                  </dgm:forEach>
                  <dgm:forEach name="Name219" axis="self" ptType="node">
                    <dgm:choose name="Name220">
                      <dgm:if name="Name221" axis="par ch" ptType="node node" func="cnt" op="equ" val="1">
                        <dgm:layoutNode name="top7">
                          <dgm:alg type="sp"/>
                          <dgm:shape xmlns:r="http://schemas.openxmlformats.org/officeDocument/2006/relationships" r:blip="">
                            <dgm:adjLst/>
                          </dgm:shape>
                          <dgm:constrLst>
                            <dgm:constr type="h" refType="w" fact="0.6"/>
                          </dgm:constrLst>
                        </dgm:layoutNode>
                      </dgm:if>
                      <dgm:else name="Name222"/>
                    </dgm:choose>
                    <dgm:layoutNode name="txAndLines7">
                      <dgm:choose name="Name223">
                        <dgm:if name="Name224" func="var" arg="dir" op="equ" val="norm">
                          <dgm:alg type="lin"/>
                        </dgm:if>
                        <dgm:else name="Name225">
                          <dgm:alg type="lin">
                            <dgm:param type="linDir" val="fromR"/>
                          </dgm:alg>
                        </dgm:else>
                      </dgm:choose>
                      <dgm:shape xmlns:r="http://schemas.openxmlformats.org/officeDocument/2006/relationships" r:blip="">
                        <dgm:adjLst/>
                      </dgm:shape>
                      <dgm:presOf/>
                      <dgm:constrLst>
                        <dgm:constr type="w" for="ch" forName="anchor7" refType="w" fact="0.89"/>
                        <dgm:constr type="w" for="ch" forName="backup7" refType="w" fact="-0.89"/>
                        <dgm:constr type="w" for="ch" forName="preLine7" refType="w" fact="0.11"/>
                        <dgm:constr type="w" for="ch" forName="desTx7" refType="w" fact="0.78"/>
                      </dgm:constrLst>
                      <dgm:layoutNode name="anchor7" moveWith="desTx7">
                        <dgm:alg type="sp"/>
                        <dgm:shape xmlns:r="http://schemas.openxmlformats.org/officeDocument/2006/relationships" r:blip="">
                          <dgm:adjLst/>
                        </dgm:shape>
                      </dgm:layoutNode>
                      <dgm:layoutNode name="backup7" moveWith="desTx7">
                        <dgm:alg type="sp"/>
                        <dgm:shape xmlns:r="http://schemas.openxmlformats.org/officeDocument/2006/relationships" r:blip="">
                          <dgm:adjLst/>
                        </dgm:shape>
                      </dgm:layoutNode>
                      <dgm:layoutNode name="preLine7" styleLbl="parChTrans1D1" moveWith="desTx7">
                        <dgm:alg type="sp"/>
                        <dgm:shape xmlns:r="http://schemas.openxmlformats.org/officeDocument/2006/relationships" type="line" r:blip="">
                          <dgm:adjLst/>
                        </dgm:shape>
                        <dgm:presOf/>
                      </dgm:layoutNode>
                      <dgm:layoutNode name="desTx7" styleLbl="revTx">
                        <dgm:varLst>
                          <dgm:bulletEnabled val="1"/>
                        </dgm:varLst>
                        <dgm:alg type="tx"/>
                        <dgm:shape xmlns:r="http://schemas.openxmlformats.org/officeDocument/2006/relationships" type="rect" r:blip="" hideGeom="1">
                          <dgm:adjLst/>
                        </dgm:shape>
                        <dgm:presOf axis="desOrSelf" ptType="node"/>
                        <dgm:constrLst>
                          <dgm:constr type="h" refType="w" fact="0.6"/>
                        </dgm:constrLst>
                        <dgm:ruleLst>
                          <dgm:rule type="primFontSz" val="5" fact="NaN" max="NaN"/>
                        </dgm:ruleLst>
                      </dgm:layoutNode>
                    </dgm:layoutNode>
                  </dgm:forEach>
                </dgm:forEach>
              </dgm:layoutNode>
            </dgm:if>
            <dgm:else name="Name226"/>
          </dgm:choose>
        </dgm:if>
        <dgm:else name="Name22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JO"/>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DB41956F-534F-416B-B3A3-9E403A7EFB88}" type="datetimeFigureOut">
              <a:rPr lang="ar-JO" smtClean="0"/>
              <a:t>18/04/1445</a:t>
            </a:fld>
            <a:endParaRPr lang="ar-JO"/>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JO"/>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JO"/>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JO"/>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AAC6B128-DFCE-4E7F-BCF3-0EDFC748CC61}" type="slidenum">
              <a:rPr lang="ar-JO" smtClean="0"/>
              <a:t>‹#›</a:t>
            </a:fld>
            <a:endParaRPr lang="ar-JO"/>
          </a:p>
        </p:txBody>
      </p:sp>
    </p:spTree>
    <p:extLst>
      <p:ext uri="{BB962C8B-B14F-4D97-AF65-F5344CB8AC3E}">
        <p14:creationId xmlns:p14="http://schemas.microsoft.com/office/powerpoint/2010/main" val="33498338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87473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C794226-DCFC-4059-B351-D1AEFFD67F2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37127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6703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1C794226-DCFC-4059-B351-D1AEFFD67F2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0573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449619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3319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10129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212421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05961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970899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852989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93264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112465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003592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96953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385371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0140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48905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38369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Images and Conten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3182258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9076311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jp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5.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hyperlink" Target="https://mawdoo3.com/" TargetMode="External"/><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hyperlink" Target="https://mawdoo3.com/" TargetMode="External"/><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15.xml"/><Relationship Id="rId1" Type="http://schemas.openxmlformats.org/officeDocument/2006/relationships/tags" Target="../tags/tag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4.png"/><Relationship Id="rId7" Type="http://schemas.microsoft.com/office/2007/relationships/hdphoto" Target="../media/hdphoto1.wdp"/><Relationship Id="rId2" Type="http://schemas.openxmlformats.org/officeDocument/2006/relationships/notesSlide" Target="../notesSlides/notesSlide2.xml"/><Relationship Id="rId1" Type="http://schemas.openxmlformats.org/officeDocument/2006/relationships/slideLayout" Target="../slideLayouts/slideLayout16.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12.sv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11.png"/><Relationship Id="rId5" Type="http://schemas.microsoft.com/office/2007/relationships/hdphoto" Target="../media/hdphoto2.wdp"/><Relationship Id="rId4" Type="http://schemas.openxmlformats.org/officeDocument/2006/relationships/image" Target="../media/image19.png"/></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12.sv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11.png"/><Relationship Id="rId5" Type="http://schemas.openxmlformats.org/officeDocument/2006/relationships/image" Target="../media/image4.png"/><Relationship Id="rId4" Type="http://schemas.microsoft.com/office/2007/relationships/hdphoto" Target="../media/hdphoto3.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554197" y="-172354"/>
            <a:ext cx="6736926" cy="68580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7" y="3794396"/>
            <a:ext cx="275855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ريادة الأعمال والابتكار </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79376" y="2253649"/>
            <a:ext cx="4099840"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Entrepreneurship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and Innovation</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5582945" y="-76920"/>
            <a:ext cx="6609055" cy="6593215"/>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EEA687B6-2620-40CA-B72B-287E249DA520}"/>
              </a:ext>
            </a:extLst>
          </p:cNvPr>
          <p:cNvSpPr/>
          <p:nvPr/>
        </p:nvSpPr>
        <p:spPr>
          <a:xfrm>
            <a:off x="88603" y="4473369"/>
            <a:ext cx="5474576" cy="461665"/>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solidFill>
                  <a:prstClr val="white"/>
                </a:solidFill>
                <a:effectLst/>
                <a:uLnTx/>
                <a:uFillTx/>
                <a:latin typeface="Tajawal Medium"/>
                <a:ea typeface="Tajawal Medium"/>
                <a:cs typeface="Tajawal Medium"/>
                <a:sym typeface="Tajawal Medium"/>
              </a:rPr>
              <a:t>Prepared by </a:t>
            </a:r>
            <a:r>
              <a:rPr kumimoji="0" lang="en-GB" sz="2400" b="1" i="0" u="none" strike="noStrike" kern="0" cap="none" spc="0" normalizeH="0" baseline="0" noProof="0" dirty="0">
                <a:ln>
                  <a:noFill/>
                </a:ln>
                <a:solidFill>
                  <a:prstClr val="white"/>
                </a:solidFill>
                <a:effectLst/>
                <a:uLnTx/>
                <a:uFillTx/>
                <a:latin typeface="Tajawal Medium"/>
                <a:ea typeface="Tajawal Medium"/>
                <a:cs typeface="Tajawal Medium"/>
                <a:sym typeface="Tajawal Medium"/>
              </a:rPr>
              <a:t>Dr.Warda Mahmoud Kloub </a:t>
            </a:r>
            <a:endParaRPr kumimoji="0" lang="en-GB" sz="1800" b="1"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12" name="Google Shape;110;p1">
            <a:extLst>
              <a:ext uri="{FF2B5EF4-FFF2-40B4-BE49-F238E27FC236}">
                <a16:creationId xmlns:a16="http://schemas.microsoft.com/office/drawing/2014/main" id="{47857509-E50B-4B09-80FB-055DBAF7DE4F}"/>
              </a:ext>
            </a:extLst>
          </p:cNvPr>
          <p:cNvSpPr/>
          <p:nvPr/>
        </p:nvSpPr>
        <p:spPr>
          <a:xfrm>
            <a:off x="587987" y="6000379"/>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2D3956"/>
                </a:solidFill>
                <a:effectLst/>
                <a:uLnTx/>
                <a:uFillTx/>
                <a:latin typeface="Tajawal Medium"/>
                <a:ea typeface="Tajawal Medium"/>
                <a:cs typeface="Tajawal Medium"/>
                <a:sym typeface="Tajawal Medium"/>
              </a:rPr>
              <a:t>LDR 725</a:t>
            </a:r>
            <a:endParaRPr kumimoji="0" lang="en-US" sz="2400" b="1" i="0" u="none" strike="noStrike" kern="1200" cap="none" spc="0" normalizeH="0" baseline="0" noProof="0" dirty="0">
              <a:ln>
                <a:noFill/>
              </a:ln>
              <a:solidFill>
                <a:srgbClr val="2D3956"/>
              </a:solidFill>
              <a:effectLst/>
              <a:uLnTx/>
              <a:uFillTx/>
              <a:latin typeface="Tajawal Medium"/>
              <a:ea typeface="Tajawal Medium"/>
              <a:cs typeface="Tajawal Medium"/>
              <a:sym typeface="Tajawal Medium"/>
            </a:endParaRPr>
          </a:p>
        </p:txBody>
      </p:sp>
      <p:sp>
        <p:nvSpPr>
          <p:cNvPr id="13" name="Google Shape;110;p1">
            <a:extLst>
              <a:ext uri="{FF2B5EF4-FFF2-40B4-BE49-F238E27FC236}">
                <a16:creationId xmlns:a16="http://schemas.microsoft.com/office/drawing/2014/main" id="{1485C054-4263-4338-A210-8A1804994357}"/>
              </a:ext>
            </a:extLst>
          </p:cNvPr>
          <p:cNvSpPr/>
          <p:nvPr/>
        </p:nvSpPr>
        <p:spPr>
          <a:xfrm>
            <a:off x="562376" y="5187208"/>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a:ea typeface="Tajawal Medium"/>
                <a:cs typeface="Tajawal Medium"/>
                <a:sym typeface="Tajawal Medium"/>
              </a:rPr>
              <a:t>Lecture 5</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Box 16">
            <a:extLst>
              <a:ext uri="{FF2B5EF4-FFF2-40B4-BE49-F238E27FC236}">
                <a16:creationId xmlns:a16="http://schemas.microsoft.com/office/drawing/2014/main" id="{E766F6C3-FA2D-4877-8DEB-3619E4B6295F}"/>
              </a:ext>
            </a:extLst>
          </p:cNvPr>
          <p:cNvSpPr txBox="1"/>
          <p:nvPr/>
        </p:nvSpPr>
        <p:spPr>
          <a:xfrm>
            <a:off x="7614560" y="60649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25839799"/>
      </p:ext>
    </p:extLst>
  </p:cSld>
  <p:clrMapOvr>
    <a:masterClrMapping/>
  </p:clrMapOvr>
  <mc:AlternateContent xmlns:mc="http://schemas.openxmlformats.org/markup-compatibility/2006" xmlns:p14="http://schemas.microsoft.com/office/powerpoint/2010/main">
    <mc:Choice Requires="p14">
      <p:transition spd="slow" advTm="25616">
        <p14:flash/>
      </p:transition>
    </mc:Choice>
    <mc:Fallback xmlns="">
      <p:transition spd="slow" advTm="25616">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A1FA4F7-5093-B43F-7160-E407386F60AB}"/>
              </a:ext>
            </a:extLst>
          </p:cNvPr>
          <p:cNvSpPr>
            <a:spLocks noGrp="1"/>
          </p:cNvSpPr>
          <p:nvPr>
            <p:ph type="pic" sz="quarter" idx="10"/>
          </p:nvPr>
        </p:nvSpPr>
        <p:spPr>
          <a:xfrm>
            <a:off x="205274" y="93306"/>
            <a:ext cx="6826250" cy="6858000"/>
          </a:xfrm>
          <a:prstGeom prst="ellipse">
            <a:avLst/>
          </a:prstGeom>
          <a:ln/>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6" name="Hexagon 5">
            <a:extLst>
              <a:ext uri="{FF2B5EF4-FFF2-40B4-BE49-F238E27FC236}">
                <a16:creationId xmlns:a16="http://schemas.microsoft.com/office/drawing/2014/main" id="{B2D40193-BC8F-8BE6-85B0-CA54D619CC8C}"/>
              </a:ext>
            </a:extLst>
          </p:cNvPr>
          <p:cNvSpPr/>
          <p:nvPr/>
        </p:nvSpPr>
        <p:spPr>
          <a:xfrm>
            <a:off x="8085589" y="3228391"/>
            <a:ext cx="3307381" cy="587829"/>
          </a:xfrm>
          <a:prstGeom prst="hexagon">
            <a:avLst/>
          </a:prstGeom>
          <a:solidFill>
            <a:srgbClr val="00B0F0"/>
          </a:solidFill>
          <a:ln w="63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ko-KR" sz="2400" b="1" i="0" u="none" strike="noStrike" kern="1200" cap="none" spc="0" normalizeH="0" baseline="0" noProof="0" dirty="0">
                <a:ln>
                  <a:noFill/>
                </a:ln>
                <a:solidFill>
                  <a:srgbClr val="333333"/>
                </a:solidFill>
                <a:effectLst/>
                <a:uLnTx/>
                <a:uFillTx/>
                <a:latin typeface="Arial" panose="020B0604020202020204" pitchFamily="34" charset="0"/>
                <a:ea typeface="맑은 고딕" panose="020B0503020000020004" pitchFamily="34" charset="-127"/>
                <a:cs typeface="Simplified Arabic" panose="02020603050405020304" pitchFamily="18" charset="-78"/>
              </a:rPr>
              <a:t>مراجعة للمحاضرة السابقة</a:t>
            </a:r>
            <a:endParaRPr kumimoji="0" lang="ko-KR" altLang="en-US" sz="2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7" name="Oval 6">
            <a:extLst>
              <a:ext uri="{FF2B5EF4-FFF2-40B4-BE49-F238E27FC236}">
                <a16:creationId xmlns:a16="http://schemas.microsoft.com/office/drawing/2014/main" id="{EB5DEFF4-F4A2-84CA-5F58-D68984CCAE65}"/>
              </a:ext>
            </a:extLst>
          </p:cNvPr>
          <p:cNvSpPr/>
          <p:nvPr/>
        </p:nvSpPr>
        <p:spPr>
          <a:xfrm>
            <a:off x="929840" y="451397"/>
            <a:ext cx="6609055" cy="6593215"/>
          </a:xfrm>
          <a:prstGeom prst="ellipse">
            <a:avLst/>
          </a:prstGeom>
          <a:blipFill>
            <a:blip r:embed="rId2"/>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pic>
        <p:nvPicPr>
          <p:cNvPr id="8" name="Picture 7">
            <a:extLst>
              <a:ext uri="{FF2B5EF4-FFF2-40B4-BE49-F238E27FC236}">
                <a16:creationId xmlns:a16="http://schemas.microsoft.com/office/drawing/2014/main" id="{4F5EED91-A24F-8F64-DACE-BEEE388E89B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09430" y="-79757"/>
            <a:ext cx="2773532" cy="1106124"/>
          </a:xfrm>
          <a:prstGeom prst="rect">
            <a:avLst/>
          </a:prstGeom>
        </p:spPr>
      </p:pic>
    </p:spTree>
    <p:extLst>
      <p:ext uri="{BB962C8B-B14F-4D97-AF65-F5344CB8AC3E}">
        <p14:creationId xmlns:p14="http://schemas.microsoft.com/office/powerpoint/2010/main" val="863071844"/>
      </p:ext>
    </p:extLst>
  </p:cSld>
  <p:clrMapOvr>
    <a:masterClrMapping/>
  </p:clrMapOvr>
  <mc:AlternateContent xmlns:mc="http://schemas.openxmlformats.org/markup-compatibility/2006" xmlns:p14="http://schemas.microsoft.com/office/powerpoint/2010/main">
    <mc:Choice Requires="p14">
      <p:transition spd="slow" p14:dur="800" advTm="391035">
        <p:circle/>
      </p:transition>
    </mc:Choice>
    <mc:Fallback xmlns="">
      <p:transition spd="slow" advTm="391035">
        <p:circl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951328" cy="4767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245663" cy="9094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1072381"/>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5</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4859022"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800" b="1" i="0" u="none" strike="noStrike" kern="0" cap="none" spc="0" normalizeH="0" baseline="0" noProof="0" dirty="0">
                <a:ln>
                  <a:noFill/>
                </a:ln>
                <a:solidFill>
                  <a:prstClr val="white"/>
                </a:solidFill>
                <a:effectLst/>
                <a:uLnTx/>
                <a:uFillTx/>
                <a:latin typeface="Bahnschrift SemiBold SemiConden" pitchFamily="34" charset="0"/>
                <a:ea typeface="Calibri"/>
                <a:cs typeface="Calibri"/>
                <a:sym typeface="Calibri"/>
              </a:rPr>
              <a:t>Master of Educational Leadership</a:t>
            </a:r>
            <a:endParaRPr kumimoji="0" lang="ar-JO" sz="2800" b="1" i="0" u="none" strike="noStrike" kern="0" cap="none" spc="0" normalizeH="0" baseline="0" noProof="0" dirty="0">
              <a:ln>
                <a:noFill/>
              </a:ln>
              <a:solidFill>
                <a:prstClr val="white"/>
              </a:solidFill>
              <a:effectLst/>
              <a:uLnTx/>
              <a:uFillTx/>
              <a:latin typeface="Bahnschrift SemiBold SemiConden" pitchFamily="34" charset="0"/>
              <a:ea typeface="Calibri"/>
              <a:cs typeface="Calibri"/>
              <a:sym typeface="Calibri"/>
            </a:endParaRPr>
          </a:p>
        </p:txBody>
      </p:sp>
      <p:graphicFrame>
        <p:nvGraphicFramePr>
          <p:cNvPr id="13" name="Table 12">
            <a:extLst>
              <a:ext uri="{FF2B5EF4-FFF2-40B4-BE49-F238E27FC236}">
                <a16:creationId xmlns:a16="http://schemas.microsoft.com/office/drawing/2014/main" id="{CED2F609-DB51-4F21-B496-75769D481379}"/>
              </a:ext>
            </a:extLst>
          </p:cNvPr>
          <p:cNvGraphicFramePr>
            <a:graphicFrameLocks noGrp="1"/>
          </p:cNvGraphicFramePr>
          <p:nvPr/>
        </p:nvGraphicFramePr>
        <p:xfrm>
          <a:off x="2044243" y="1718712"/>
          <a:ext cx="8175957" cy="4429932"/>
        </p:xfrm>
        <a:graphic>
          <a:graphicData uri="http://schemas.openxmlformats.org/drawingml/2006/table">
            <a:tbl>
              <a:tblPr rtl="1" firstRow="1" firstCol="1" bandRow="1">
                <a:tableStyleId>{7DF18680-E054-41AD-8BC1-D1AEF772440D}</a:tableStyleId>
              </a:tblPr>
              <a:tblGrid>
                <a:gridCol w="1657225">
                  <a:extLst>
                    <a:ext uri="{9D8B030D-6E8A-4147-A177-3AD203B41FA5}">
                      <a16:colId xmlns:a16="http://schemas.microsoft.com/office/drawing/2014/main" val="4142590085"/>
                    </a:ext>
                  </a:extLst>
                </a:gridCol>
                <a:gridCol w="6518732">
                  <a:extLst>
                    <a:ext uri="{9D8B030D-6E8A-4147-A177-3AD203B41FA5}">
                      <a16:colId xmlns:a16="http://schemas.microsoft.com/office/drawing/2014/main" val="1720857320"/>
                    </a:ext>
                  </a:extLst>
                </a:gridCol>
              </a:tblGrid>
              <a:tr h="368319">
                <a:tc>
                  <a:txBody>
                    <a:bodyPr/>
                    <a:lstStyle/>
                    <a:p>
                      <a:pPr algn="ctr" rtl="1">
                        <a:lnSpc>
                          <a:spcPct val="115000"/>
                        </a:lnSpc>
                        <a:spcAft>
                          <a:spcPts val="0"/>
                        </a:spcAft>
                      </a:pPr>
                      <a:r>
                        <a:rPr lang="ar-SA" sz="2000" b="1" dirty="0">
                          <a:solidFill>
                            <a:schemeClr val="tx1"/>
                          </a:solidFill>
                          <a:effectLst/>
                        </a:rPr>
                        <a:t>المحاضرة</a:t>
                      </a:r>
                      <a:endParaRPr lang="en-US"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tc>
                  <a:txBody>
                    <a:bodyPr/>
                    <a:lstStyle/>
                    <a:p>
                      <a:pPr algn="ctr" rtl="1">
                        <a:lnSpc>
                          <a:spcPct val="115000"/>
                        </a:lnSpc>
                        <a:spcAft>
                          <a:spcPts val="0"/>
                        </a:spcAft>
                      </a:pPr>
                      <a:r>
                        <a:rPr lang="ar-SA" sz="2000" b="1" dirty="0">
                          <a:solidFill>
                            <a:schemeClr val="tx1"/>
                          </a:solidFill>
                          <a:effectLst/>
                        </a:rPr>
                        <a:t>الموضوع</a:t>
                      </a:r>
                      <a:endParaRPr lang="en-US"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500588114"/>
                  </a:ext>
                </a:extLst>
              </a:tr>
              <a:tr h="376706">
                <a:tc>
                  <a:txBody>
                    <a:bodyPr/>
                    <a:lstStyle/>
                    <a:p>
                      <a:pPr marL="0" lvl="0" indent="0" algn="ctr" rtl="1">
                        <a:lnSpc>
                          <a:spcPct val="115000"/>
                        </a:lnSpc>
                        <a:spcAft>
                          <a:spcPts val="0"/>
                        </a:spcAft>
                        <a:buFont typeface="Arial" panose="020B0604020202020204" pitchFamily="34" charset="0"/>
                        <a:buNone/>
                      </a:pPr>
                      <a:r>
                        <a:rPr lang="en-US" sz="2000" b="1" dirty="0">
                          <a:solidFill>
                            <a:schemeClr val="tx1"/>
                          </a:solidFill>
                          <a:effectLst/>
                        </a:rPr>
                        <a:t>1</a:t>
                      </a:r>
                      <a:r>
                        <a:rPr lang="ar-JO" sz="2000" b="1" dirty="0">
                          <a:solidFill>
                            <a:schemeClr val="tx1"/>
                          </a:solidFill>
                          <a:effectLst/>
                        </a:rPr>
                        <a:t> </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marL="457200" algn="ctr" rtl="1">
                        <a:lnSpc>
                          <a:spcPct val="115000"/>
                        </a:lnSpc>
                        <a:spcAft>
                          <a:spcPts val="0"/>
                        </a:spcAft>
                      </a:pPr>
                      <a:r>
                        <a:rPr lang="ar-JO" sz="2000" b="1" dirty="0">
                          <a:effectLst/>
                        </a:rPr>
                        <a:t>مفهوم الإبداع والابتكار</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extLst>
                  <a:ext uri="{0D108BD9-81ED-4DB2-BD59-A6C34878D82A}">
                    <a16:rowId xmlns:a16="http://schemas.microsoft.com/office/drawing/2014/main" val="4193065782"/>
                  </a:ext>
                </a:extLst>
              </a:tr>
              <a:tr h="376706">
                <a:tc>
                  <a:txBody>
                    <a:bodyPr/>
                    <a:lstStyle/>
                    <a:p>
                      <a:pPr marL="0" lvl="0" indent="0" algn="ctr" rtl="1">
                        <a:lnSpc>
                          <a:spcPct val="115000"/>
                        </a:lnSpc>
                        <a:spcAft>
                          <a:spcPts val="800"/>
                        </a:spcAft>
                        <a:buFont typeface="Arial" panose="020B0604020202020204" pitchFamily="34" charset="0"/>
                        <a:buNone/>
                      </a:pPr>
                      <a:r>
                        <a:rPr lang="en-US" sz="2000" b="1" dirty="0">
                          <a:solidFill>
                            <a:schemeClr val="tx1"/>
                          </a:solidFill>
                          <a:effectLst/>
                        </a:rPr>
                        <a:t>2</a:t>
                      </a:r>
                      <a:r>
                        <a:rPr lang="ar-JO" sz="2000" b="1" dirty="0">
                          <a:solidFill>
                            <a:schemeClr val="tx1"/>
                          </a:solidFill>
                          <a:effectLst/>
                        </a:rPr>
                        <a:t> </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000" b="1" dirty="0">
                          <a:solidFill>
                            <a:schemeClr val="tx1"/>
                          </a:solidFill>
                          <a:effectLst/>
                        </a:rPr>
                        <a:t>نظريات الإبداع والابتكار </a:t>
                      </a:r>
                      <a:endParaRPr lang="en-US"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2680995862"/>
                  </a:ext>
                </a:extLst>
              </a:tr>
              <a:tr h="376706">
                <a:tc>
                  <a:txBody>
                    <a:bodyPr/>
                    <a:lstStyle/>
                    <a:p>
                      <a:pPr marL="0" lvl="0" indent="0" algn="ctr" rtl="1">
                        <a:lnSpc>
                          <a:spcPct val="115000"/>
                        </a:lnSpc>
                        <a:spcAft>
                          <a:spcPts val="800"/>
                        </a:spcAft>
                        <a:buFont typeface="Arial" panose="020B0604020202020204" pitchFamily="34" charset="0"/>
                        <a:buNone/>
                      </a:pPr>
                      <a:r>
                        <a:rPr lang="en-US" sz="2000" b="1" dirty="0">
                          <a:solidFill>
                            <a:schemeClr val="tx1"/>
                          </a:solidFill>
                          <a:effectLst/>
                        </a:rPr>
                        <a:t>3</a:t>
                      </a:r>
                      <a:r>
                        <a:rPr lang="ar-JO" sz="2000" b="1" dirty="0">
                          <a:solidFill>
                            <a:schemeClr val="tx1"/>
                          </a:solidFill>
                          <a:effectLst/>
                        </a:rPr>
                        <a:t> </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000" b="1" dirty="0">
                          <a:solidFill>
                            <a:schemeClr val="tx1"/>
                          </a:solidFill>
                          <a:effectLst/>
                        </a:rPr>
                        <a:t>مهارات القائد المبدع والمبتكر</a:t>
                      </a:r>
                      <a:endParaRPr lang="en-US"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3128572437"/>
                  </a:ext>
                </a:extLst>
              </a:tr>
              <a:tr h="376706">
                <a:tc>
                  <a:txBody>
                    <a:bodyPr/>
                    <a:lstStyle/>
                    <a:p>
                      <a:pPr marL="0" lvl="0" indent="0" algn="ctr" rtl="1">
                        <a:lnSpc>
                          <a:spcPct val="115000"/>
                        </a:lnSpc>
                        <a:spcAft>
                          <a:spcPts val="800"/>
                        </a:spcAft>
                        <a:buFont typeface="Arial" panose="020B0604020202020204" pitchFamily="34" charset="0"/>
                        <a:buNone/>
                      </a:pPr>
                      <a:r>
                        <a:rPr lang="en-US" sz="2000" b="1" dirty="0">
                          <a:solidFill>
                            <a:schemeClr val="tx1"/>
                          </a:solidFill>
                          <a:effectLst/>
                        </a:rPr>
                        <a:t>4</a:t>
                      </a:r>
                      <a:r>
                        <a:rPr lang="ar-JO" sz="2000" b="1" dirty="0">
                          <a:solidFill>
                            <a:schemeClr val="tx1"/>
                          </a:solidFill>
                          <a:effectLst/>
                        </a:rPr>
                        <a:t> </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000" b="1" dirty="0">
                          <a:solidFill>
                            <a:schemeClr val="tx1"/>
                          </a:solidFill>
                          <a:effectLst/>
                        </a:rPr>
                        <a:t>الإدراك والتفكير الإبداعي</a:t>
                      </a:r>
                      <a:endParaRPr lang="en-US" sz="20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233782406"/>
                  </a:ext>
                </a:extLst>
              </a:tr>
              <a:tr h="376706">
                <a:tc>
                  <a:txBody>
                    <a:bodyPr/>
                    <a:lstStyle/>
                    <a:p>
                      <a:pPr marL="0" lvl="0" indent="0" algn="ctr" rtl="1">
                        <a:lnSpc>
                          <a:spcPct val="115000"/>
                        </a:lnSpc>
                        <a:spcAft>
                          <a:spcPts val="800"/>
                        </a:spcAft>
                        <a:buFont typeface="Arial" panose="020B0604020202020204" pitchFamily="34" charset="0"/>
                        <a:buNone/>
                      </a:pPr>
                      <a:r>
                        <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rPr>
                        <a:t>5</a:t>
                      </a:r>
                    </a:p>
                  </a:txBody>
                  <a:tcPr marL="68580" marR="68580" marT="0" marB="0">
                    <a:solidFill>
                      <a:srgbClr val="00B0F0"/>
                    </a:solidFill>
                  </a:tcPr>
                </a:tc>
                <a:tc>
                  <a:txBody>
                    <a:bodyPr/>
                    <a:lstStyle/>
                    <a:p>
                      <a:pPr algn="ctr" rtl="1">
                        <a:lnSpc>
                          <a:spcPct val="115000"/>
                        </a:lnSpc>
                        <a:spcAft>
                          <a:spcPts val="0"/>
                        </a:spcAft>
                      </a:pPr>
                      <a:r>
                        <a:rPr lang="ar-JO" sz="2000" b="1" dirty="0">
                          <a:solidFill>
                            <a:schemeClr val="bg1"/>
                          </a:solidFill>
                          <a:effectLst/>
                        </a:rPr>
                        <a:t>(الريادة- ريادة الأعمال- الريادي-البيئة الريادية أو النظام البيئي الريادي) </a:t>
                      </a:r>
                    </a:p>
                    <a:p>
                      <a:pPr algn="ctr" rtl="1">
                        <a:lnSpc>
                          <a:spcPct val="115000"/>
                        </a:lnSpc>
                        <a:spcAft>
                          <a:spcPts val="0"/>
                        </a:spcAft>
                      </a:pPr>
                      <a:r>
                        <a:rPr lang="ar-JO" sz="2000" b="1" dirty="0">
                          <a:solidFill>
                            <a:schemeClr val="bg1"/>
                          </a:solidFill>
                          <a:effectLst/>
                        </a:rPr>
                        <a:t>وحاضنات الأعمال</a:t>
                      </a:r>
                      <a:endParaRPr lang="en-US" sz="20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2773087247"/>
                  </a:ext>
                </a:extLst>
              </a:tr>
              <a:tr h="376706">
                <a:tc>
                  <a:txBody>
                    <a:bodyPr/>
                    <a:lstStyle/>
                    <a:p>
                      <a:pPr marL="0" lvl="0" indent="0" algn="ctr" rtl="1">
                        <a:lnSpc>
                          <a:spcPct val="115000"/>
                        </a:lnSpc>
                        <a:spcAft>
                          <a:spcPts val="800"/>
                        </a:spcAft>
                        <a:buFont typeface="Arial" panose="020B0604020202020204" pitchFamily="34" charset="0"/>
                        <a:buNone/>
                        <a:tabLst>
                          <a:tab pos="38735" algn="l"/>
                        </a:tabLst>
                      </a:pPr>
                      <a:r>
                        <a:rPr lang="en-US" sz="2000" b="1" dirty="0">
                          <a:solidFill>
                            <a:schemeClr val="tx1"/>
                          </a:solidFill>
                          <a:effectLst/>
                        </a:rPr>
                        <a:t>6</a:t>
                      </a:r>
                      <a:r>
                        <a:rPr lang="ar-JO" sz="2000" b="1" dirty="0">
                          <a:solidFill>
                            <a:schemeClr val="tx1"/>
                          </a:solidFill>
                          <a:effectLst/>
                        </a:rPr>
                        <a:t> </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tabLst>
                          <a:tab pos="38735" algn="l"/>
                        </a:tabLst>
                      </a:pPr>
                      <a:r>
                        <a:rPr lang="ar-JO" sz="2000" b="1" dirty="0">
                          <a:effectLst/>
                        </a:rPr>
                        <a:t>الإنتاجية الإبداعية وتحقيق الميزة التنافسية</a:t>
                      </a:r>
                      <a:endParaRPr lang="en-US" sz="2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320083870"/>
                  </a:ext>
                </a:extLst>
              </a:tr>
              <a:tr h="376706">
                <a:tc>
                  <a:txBody>
                    <a:bodyPr/>
                    <a:lstStyle/>
                    <a:p>
                      <a:pPr marL="0" lvl="0" indent="0" algn="ctr" rtl="1">
                        <a:lnSpc>
                          <a:spcPct val="115000"/>
                        </a:lnSpc>
                        <a:spcAft>
                          <a:spcPts val="0"/>
                        </a:spcAft>
                        <a:buFont typeface="Arial" panose="020B0604020202020204" pitchFamily="34" charset="0"/>
                        <a:buNone/>
                        <a:tabLst>
                          <a:tab pos="38735" algn="l"/>
                        </a:tabLst>
                      </a:pPr>
                      <a:r>
                        <a:rPr lang="ar-JO" sz="2000" b="1" dirty="0">
                          <a:solidFill>
                            <a:schemeClr val="tx1"/>
                          </a:solidFill>
                          <a:effectLst/>
                        </a:rPr>
                        <a:t> </a:t>
                      </a:r>
                      <a:r>
                        <a:rPr lang="en-US" sz="2000" b="1" dirty="0">
                          <a:solidFill>
                            <a:schemeClr val="tx1"/>
                          </a:solidFill>
                          <a:effectLst/>
                        </a:rPr>
                        <a:t>7</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marL="457200" algn="ctr" rtl="1">
                        <a:lnSpc>
                          <a:spcPct val="115000"/>
                        </a:lnSpc>
                        <a:spcAft>
                          <a:spcPts val="0"/>
                        </a:spcAft>
                        <a:tabLst>
                          <a:tab pos="38735" algn="l"/>
                        </a:tabLst>
                      </a:pPr>
                      <a:r>
                        <a:rPr lang="ar-JO" sz="2000" b="1" dirty="0">
                          <a:effectLst/>
                        </a:rPr>
                        <a:t>التفكير الناقد ومهاراته</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solidFill>
                      <a:srgbClr val="00B0F0"/>
                    </a:solidFill>
                  </a:tcPr>
                </a:tc>
                <a:extLst>
                  <a:ext uri="{0D108BD9-81ED-4DB2-BD59-A6C34878D82A}">
                    <a16:rowId xmlns:a16="http://schemas.microsoft.com/office/drawing/2014/main" val="701815540"/>
                  </a:ext>
                </a:extLst>
              </a:tr>
              <a:tr h="376706">
                <a:tc>
                  <a:txBody>
                    <a:bodyPr/>
                    <a:lstStyle/>
                    <a:p>
                      <a:pPr marL="0" lvl="0" indent="0" algn="ctr" rtl="1">
                        <a:lnSpc>
                          <a:spcPct val="115000"/>
                        </a:lnSpc>
                        <a:spcAft>
                          <a:spcPts val="800"/>
                        </a:spcAft>
                        <a:buFont typeface="Arial" panose="020B0604020202020204" pitchFamily="34" charset="0"/>
                        <a:buNone/>
                      </a:pPr>
                      <a:r>
                        <a:rPr lang="ar-JO" sz="2000" b="1" dirty="0">
                          <a:solidFill>
                            <a:schemeClr val="tx1"/>
                          </a:solidFill>
                          <a:effectLst/>
                        </a:rPr>
                        <a:t> </a:t>
                      </a:r>
                      <a:r>
                        <a:rPr lang="en-US" sz="2000" b="1" dirty="0">
                          <a:solidFill>
                            <a:schemeClr val="tx1"/>
                          </a:solidFill>
                          <a:effectLst/>
                        </a:rPr>
                        <a:t>8</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000" b="1">
                          <a:effectLst/>
                        </a:rPr>
                        <a:t>التفكير المنطقي وخطواته</a:t>
                      </a:r>
                      <a:endParaRPr lang="en-US" sz="2000" b="1">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2614882977"/>
                  </a:ext>
                </a:extLst>
              </a:tr>
              <a:tr h="376706">
                <a:tc>
                  <a:txBody>
                    <a:bodyPr/>
                    <a:lstStyle/>
                    <a:p>
                      <a:pPr marL="0" lvl="0" indent="0" algn="ctr" rtl="1">
                        <a:lnSpc>
                          <a:spcPct val="115000"/>
                        </a:lnSpc>
                        <a:spcAft>
                          <a:spcPts val="800"/>
                        </a:spcAft>
                        <a:buFont typeface="Arial" panose="020B0604020202020204" pitchFamily="34" charset="0"/>
                        <a:buNone/>
                      </a:pPr>
                      <a:r>
                        <a:rPr lang="ar-SA" sz="2000" b="1" dirty="0">
                          <a:solidFill>
                            <a:schemeClr val="tx1"/>
                          </a:solidFill>
                          <a:effectLst/>
                        </a:rPr>
                        <a:t> </a:t>
                      </a:r>
                      <a:r>
                        <a:rPr lang="en-US" sz="2000" b="1" dirty="0">
                          <a:solidFill>
                            <a:schemeClr val="tx1"/>
                          </a:solidFill>
                          <a:effectLst/>
                        </a:rPr>
                        <a:t>9</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SA" sz="2000" b="1">
                          <a:effectLst/>
                        </a:rPr>
                        <a:t>أدوار القادة في تعزيز الإبداع والابتكار</a:t>
                      </a:r>
                      <a:endParaRPr lang="en-US" sz="2000" b="1">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706987609"/>
                  </a:ext>
                </a:extLst>
              </a:tr>
              <a:tr h="376706">
                <a:tc>
                  <a:txBody>
                    <a:bodyPr/>
                    <a:lstStyle/>
                    <a:p>
                      <a:pPr marL="0" lvl="0" indent="0" algn="ctr" rtl="1">
                        <a:lnSpc>
                          <a:spcPct val="115000"/>
                        </a:lnSpc>
                        <a:spcAft>
                          <a:spcPts val="800"/>
                        </a:spcAft>
                        <a:buFont typeface="Arial" panose="020B0604020202020204" pitchFamily="34" charset="0"/>
                        <a:buNone/>
                      </a:pPr>
                      <a:r>
                        <a:rPr lang="ar-JO" sz="2000" b="1" dirty="0">
                          <a:solidFill>
                            <a:schemeClr val="tx1"/>
                          </a:solidFill>
                          <a:effectLst/>
                        </a:rPr>
                        <a:t> </a:t>
                      </a:r>
                      <a:r>
                        <a:rPr lang="en-US" sz="2000" b="1" dirty="0">
                          <a:solidFill>
                            <a:schemeClr val="tx1"/>
                          </a:solidFill>
                          <a:effectLst/>
                        </a:rPr>
                        <a:t>10</a:t>
                      </a:r>
                      <a:endParaRPr lang="en-US" sz="20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000" b="1" dirty="0">
                          <a:effectLst/>
                        </a:rPr>
                        <a:t>تنظيم وتنسيق الإبداع التكنولوجي</a:t>
                      </a:r>
                      <a:endParaRPr lang="en-US" sz="20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013956008"/>
                  </a:ext>
                </a:extLst>
              </a:tr>
            </a:tbl>
          </a:graphicData>
        </a:graphic>
      </p:graphicFrame>
      <p:sp>
        <p:nvSpPr>
          <p:cNvPr id="7" name="Rectangle 6">
            <a:extLst>
              <a:ext uri="{FF2B5EF4-FFF2-40B4-BE49-F238E27FC236}">
                <a16:creationId xmlns:a16="http://schemas.microsoft.com/office/drawing/2014/main" id="{E30080BF-4148-4C65-88AB-1E3FAFEF81EF}"/>
              </a:ext>
            </a:extLst>
          </p:cNvPr>
          <p:cNvSpPr/>
          <p:nvPr/>
        </p:nvSpPr>
        <p:spPr>
          <a:xfrm>
            <a:off x="2927648" y="1107120"/>
            <a:ext cx="7292552"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prstClr val="white"/>
                </a:solidFill>
                <a:effectLst/>
                <a:uLnTx/>
                <a:uFillTx/>
                <a:latin typeface="Simplified Arabic" pitchFamily="18" charset="-78"/>
                <a:ea typeface="Tajawal Medium"/>
                <a:cs typeface="Simplified Arabic" pitchFamily="18" charset="-78"/>
                <a:sym typeface="Tajawal Medium"/>
              </a:rPr>
              <a:t>الموضوعات التي سيتم دراستها في مساق ريادة الأعمال والابتكار </a:t>
            </a:r>
          </a:p>
        </p:txBody>
      </p:sp>
    </p:spTree>
    <p:extLst>
      <p:ext uri="{BB962C8B-B14F-4D97-AF65-F5344CB8AC3E}">
        <p14:creationId xmlns:p14="http://schemas.microsoft.com/office/powerpoint/2010/main" val="3146025355"/>
      </p:ext>
    </p:extLst>
  </p:cSld>
  <p:clrMapOvr>
    <a:masterClrMapping/>
  </p:clrMapOvr>
  <p:transition spd="slow" advTm="22782">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78998" y="780250"/>
            <a:ext cx="11059499" cy="5524500"/>
          </a:xfrm>
          <a:prstGeom prst="rect">
            <a:avLst/>
          </a:prstGeom>
          <a:solidFill>
            <a:schemeClr val="lt1"/>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03286" y="553250"/>
            <a:ext cx="3509515" cy="161995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899" y="626429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a:extLst>
              <a:ext uri="{FF2B5EF4-FFF2-40B4-BE49-F238E27FC236}">
                <a16:creationId xmlns:a16="http://schemas.microsoft.com/office/drawing/2014/main" id="{FE389A4F-3AC8-4145-B10A-BF0D29A269E1}"/>
              </a:ext>
            </a:extLst>
          </p:cNvPr>
          <p:cNvSpPr/>
          <p:nvPr/>
        </p:nvSpPr>
        <p:spPr>
          <a:xfrm>
            <a:off x="4500785" y="1309093"/>
            <a:ext cx="6237514" cy="5078313"/>
          </a:xfrm>
          <a:prstGeom prst="rect">
            <a:avLst/>
          </a:prstGeom>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sng" strike="noStrike" kern="1200" cap="none" spc="0" normalizeH="0" baseline="0" noProof="0" dirty="0">
                <a:ln>
                  <a:noFill/>
                </a:ln>
                <a:solidFill>
                  <a:prstClr val="black"/>
                </a:solidFill>
                <a:effectLst/>
                <a:uLnTx/>
                <a:uFillTx/>
                <a:latin typeface="Simplified Arabic" pitchFamily="18" charset="-78"/>
                <a:ea typeface="+mn-ea"/>
                <a:cs typeface="Simplified Arabic" pitchFamily="18" charset="-78"/>
              </a:rPr>
              <a:t>في هذه المحاضرة سنتحدث عن:</a:t>
            </a:r>
            <a:endParaRPr kumimoji="0" lang="en-GB" sz="1800" b="1" i="0" u="sng" strike="noStrike" kern="1200" cap="none" spc="0" normalizeH="0" baseline="0" noProof="0" dirty="0">
              <a:ln>
                <a:noFill/>
              </a:ln>
              <a:solidFill>
                <a:prstClr val="black"/>
              </a:solidFill>
              <a:effectLst/>
              <a:uLnTx/>
              <a:uFillTx/>
              <a:latin typeface="Simplified Arabic" pitchFamily="18" charset="-78"/>
              <a:ea typeface="+mn-ea"/>
              <a:cs typeface="Simplified Arabic"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1800" b="0" i="0" u="sng" strike="noStrike" kern="1200" cap="none" spc="0" normalizeH="0" baseline="0" noProof="0" dirty="0">
              <a:ln>
                <a:noFill/>
              </a:ln>
              <a:solidFill>
                <a:prstClr val="black"/>
              </a:solidFill>
              <a:effectLst/>
              <a:uLnTx/>
              <a:uFillTx/>
              <a:latin typeface="Simplified Arabic" pitchFamily="18" charset="-78"/>
              <a:ea typeface="+mn-ea"/>
              <a:cs typeface="Simplified Arabic"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الريادة</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ريادة الأعمال</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الريادي- صفات رائد الأعمال </a:t>
            </a:r>
            <a:r>
              <a:rPr kumimoji="0" lang="ar-JO"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واع ريادة الأعمال</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srgbClr val="2C2F34"/>
                </a:solidFill>
                <a:effectLst/>
                <a:uLnTx/>
                <a:uFillTx/>
                <a:latin typeface="Almarai"/>
                <a:ea typeface="+mn-ea"/>
                <a:cs typeface="Arial" panose="020B0604020202020204" pitchFamily="34" charset="0"/>
              </a:rPr>
              <a:t>أدوار الريادي</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كيف تصبح شخص ريادي</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(البيئة الريادية أو النظام البيئي الريادي) </a:t>
            </a:r>
            <a:endPar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Simplified Arabic" pitchFamily="18" charset="-78"/>
                <a:ea typeface="+mn-ea"/>
                <a:cs typeface="Simplified Arabic" pitchFamily="18" charset="-78"/>
              </a:rPr>
              <a:t>كيف نبني بيئة ريادية؟</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Simplified Arabic" pitchFamily="18" charset="-78"/>
                <a:ea typeface="+mn-ea"/>
                <a:cs typeface="Simplified Arabic" pitchFamily="18" charset="-78"/>
              </a:rPr>
              <a:t>خصائص وعناصر النظم البيئية الريادية</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Simplified Arabic" pitchFamily="18" charset="-78"/>
                <a:ea typeface="+mn-ea"/>
                <a:cs typeface="Simplified Arabic" pitchFamily="18" charset="-78"/>
              </a:rPr>
              <a:t>أهداف ريادة الأعمال</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Simplified Arabic" pitchFamily="18" charset="-78"/>
                <a:ea typeface="+mn-ea"/>
                <a:cs typeface="Simplified Arabic" pitchFamily="18" charset="-78"/>
              </a:rPr>
              <a:t>حاضنات الأعمال</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Simplified Arabic" pitchFamily="18" charset="-78"/>
                <a:ea typeface="+mn-ea"/>
                <a:cs typeface="Simplified Arabic" pitchFamily="18" charset="-78"/>
              </a:rPr>
              <a:t>أهمية حاضنات الأعمال</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Simplified Arabic" pitchFamily="18" charset="-78"/>
                <a:ea typeface="+mn-ea"/>
                <a:cs typeface="Simplified Arabic" pitchFamily="18" charset="-78"/>
              </a:rPr>
              <a:t>نشأة حاضنات الأعمال</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Simplified Arabic" pitchFamily="18" charset="-78"/>
                <a:ea typeface="+mn-ea"/>
                <a:cs typeface="Simplified Arabic" pitchFamily="18" charset="-78"/>
              </a:rPr>
              <a:t>مسرعات الأعمال</a:t>
            </a:r>
            <a:endParaRPr kumimoji="0" lang="en-GB" sz="1800" b="1" i="0" u="none" strike="noStrike" kern="1200" cap="none" spc="0" normalizeH="0" baseline="0" noProof="0" dirty="0">
              <a:ln>
                <a:noFill/>
              </a:ln>
              <a:solidFill>
                <a:prstClr val="black"/>
              </a:solidFill>
              <a:effectLst/>
              <a:uLnTx/>
              <a:uFillTx/>
              <a:latin typeface="Simplified Arabic" pitchFamily="18" charset="-78"/>
              <a:ea typeface="+mn-ea"/>
              <a:cs typeface="Simplified Arabic"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Simplified Arabic" pitchFamily="18" charset="-78"/>
                <a:ea typeface="+mn-ea"/>
                <a:cs typeface="Simplified Arabic" pitchFamily="18" charset="-78"/>
              </a:rPr>
              <a:t>سلبيات وعيوب ريادة الأعمال وحاضنات الأعمال</a:t>
            </a:r>
            <a:endParaRPr kumimoji="0" lang="en-GB" sz="1800" b="1" i="0" u="none" strike="noStrike" kern="1200" cap="none" spc="0" normalizeH="0" baseline="0" noProof="0" dirty="0">
              <a:ln>
                <a:noFill/>
              </a:ln>
              <a:solidFill>
                <a:prstClr val="black"/>
              </a:solidFill>
              <a:effectLst/>
              <a:uLnTx/>
              <a:uFillTx/>
              <a:latin typeface="Simplified Arabic" pitchFamily="18" charset="-78"/>
              <a:ea typeface="+mn-ea"/>
              <a:cs typeface="Simplified Arabic"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Simplified Arabic" pitchFamily="18" charset="-78"/>
              <a:ea typeface="+mn-ea"/>
              <a:cs typeface="Simplified Arabic"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1800" b="1" i="0" u="none" strike="noStrike" kern="1200" cap="none" spc="0" normalizeH="0" baseline="0" noProof="0" dirty="0">
              <a:ln>
                <a:noFill/>
              </a:ln>
              <a:solidFill>
                <a:prstClr val="black"/>
              </a:solidFill>
              <a:effectLst/>
              <a:uLnTx/>
              <a:uFillTx/>
              <a:latin typeface="Simplified Arabic" pitchFamily="18" charset="-78"/>
              <a:ea typeface="+mn-ea"/>
              <a:cs typeface="Simplified Arabic" pitchFamily="18" charset="-78"/>
            </a:endParaRPr>
          </a:p>
        </p:txBody>
      </p:sp>
      <p:sp>
        <p:nvSpPr>
          <p:cNvPr id="9" name="Google Shape;106;p1">
            <a:extLst>
              <a:ext uri="{FF2B5EF4-FFF2-40B4-BE49-F238E27FC236}">
                <a16:creationId xmlns:a16="http://schemas.microsoft.com/office/drawing/2014/main" id="{03BA4395-D5B3-4A68-A305-5FE123F509F6}"/>
              </a:ext>
            </a:extLst>
          </p:cNvPr>
          <p:cNvSpPr/>
          <p:nvPr/>
        </p:nvSpPr>
        <p:spPr>
          <a:xfrm rot="10800000" flipH="1">
            <a:off x="10417121" y="749682"/>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chemeClr val="tx2">
              <a:lumMod val="50000"/>
            </a:scheme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2" name="Google Shape;113;p1">
            <a:extLst>
              <a:ext uri="{FF2B5EF4-FFF2-40B4-BE49-F238E27FC236}">
                <a16:creationId xmlns:a16="http://schemas.microsoft.com/office/drawing/2014/main" id="{38865B71-686D-4101-AC59-728850A169E5}"/>
              </a:ext>
            </a:extLst>
          </p:cNvPr>
          <p:cNvSpPr/>
          <p:nvPr/>
        </p:nvSpPr>
        <p:spPr>
          <a:xfrm>
            <a:off x="775381" y="2429612"/>
            <a:ext cx="2024361" cy="3875138"/>
          </a:xfrm>
          <a:prstGeom prst="rtTriangle">
            <a:avLst/>
          </a:prstGeom>
          <a:solidFill>
            <a:schemeClr val="tx2">
              <a:lumMod val="50000"/>
            </a:schemeClr>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Calibri"/>
              <a:cs typeface="Calibri"/>
              <a:sym typeface="Calibri"/>
            </a:endParaRPr>
          </a:p>
        </p:txBody>
      </p:sp>
      <p:sp>
        <p:nvSpPr>
          <p:cNvPr id="3" name="TextBox 2">
            <a:extLst>
              <a:ext uri="{FF2B5EF4-FFF2-40B4-BE49-F238E27FC236}">
                <a16:creationId xmlns:a16="http://schemas.microsoft.com/office/drawing/2014/main" id="{463B0B0B-1CF5-8947-4B4B-9A0F76EFDE97}"/>
              </a:ext>
            </a:extLst>
          </p:cNvPr>
          <p:cNvSpPr txBox="1"/>
          <p:nvPr/>
        </p:nvSpPr>
        <p:spPr>
          <a:xfrm>
            <a:off x="3133818" y="157104"/>
            <a:ext cx="6107836"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الريادة وحاضنات الأعمال</a:t>
            </a:r>
          </a:p>
        </p:txBody>
      </p:sp>
    </p:spTree>
    <p:custDataLst>
      <p:tags r:id="rId1"/>
    </p:custDataLst>
    <p:extLst>
      <p:ext uri="{BB962C8B-B14F-4D97-AF65-F5344CB8AC3E}">
        <p14:creationId xmlns:p14="http://schemas.microsoft.com/office/powerpoint/2010/main" val="2256357441"/>
      </p:ext>
    </p:extLst>
  </p:cSld>
  <p:clrMapOvr>
    <a:masterClrMapping/>
  </p:clrMapOvr>
  <p:transition spd="med" advTm="40197">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506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04918" y="654568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0" name="TextBox 9">
            <a:extLst>
              <a:ext uri="{FF2B5EF4-FFF2-40B4-BE49-F238E27FC236}">
                <a16:creationId xmlns:a16="http://schemas.microsoft.com/office/drawing/2014/main" id="{77C0A5F9-F0AE-7290-B0DF-F6D6D5A1059D}"/>
              </a:ext>
            </a:extLst>
          </p:cNvPr>
          <p:cNvSpPr txBox="1"/>
          <p:nvPr/>
        </p:nvSpPr>
        <p:spPr>
          <a:xfrm>
            <a:off x="204577" y="1160793"/>
            <a:ext cx="11616881" cy="5632311"/>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مقدمة: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Roboto" panose="02000000000000000000" pitchFamily="2" charset="0"/>
                <a:ea typeface="+mn-ea"/>
                <a:cs typeface="Arial" panose="020B0604020202020204" pitchFamily="34" charset="0"/>
              </a:rPr>
              <a:t>يرجع مفهوم </a:t>
            </a:r>
            <a:r>
              <a:rPr kumimoji="0" lang="ar-JO" sz="2000" b="1" i="0" u="none" strike="noStrike" kern="1200" cap="none" spc="0" normalizeH="0" baseline="0" noProof="0" dirty="0">
                <a:ln>
                  <a:noFill/>
                </a:ln>
                <a:solidFill>
                  <a:prstClr val="black"/>
                </a:solidFill>
                <a:effectLst/>
                <a:uLnTx/>
                <a:uFillTx/>
                <a:latin typeface="Roboto" panose="02000000000000000000" pitchFamily="2" charset="0"/>
                <a:ea typeface="+mn-ea"/>
                <a:cs typeface="Arial" panose="020B0604020202020204" pitchFamily="34" charset="0"/>
              </a:rPr>
              <a:t>ريادة الأعمال </a:t>
            </a:r>
            <a:r>
              <a:rPr kumimoji="0" lang="ar-JO" sz="2000" b="0" i="0" u="none" strike="noStrike" kern="1200" cap="none" spc="0" normalizeH="0" baseline="0" noProof="0" dirty="0">
                <a:ln>
                  <a:noFill/>
                </a:ln>
                <a:solidFill>
                  <a:prstClr val="black"/>
                </a:solidFill>
                <a:effectLst/>
                <a:uLnTx/>
                <a:uFillTx/>
                <a:latin typeface="Roboto" panose="02000000000000000000" pitchFamily="2" charset="0"/>
                <a:ea typeface="+mn-ea"/>
                <a:cs typeface="Arial" panose="020B0604020202020204" pitchFamily="34" charset="0"/>
              </a:rPr>
              <a:t>للإقتصادي </a:t>
            </a:r>
            <a:r>
              <a:rPr kumimoji="0" lang="ar-JO" sz="2000" b="1" i="0" u="none" strike="noStrike" kern="1200" cap="none" spc="0" normalizeH="0" baseline="0" noProof="0" dirty="0">
                <a:ln>
                  <a:noFill/>
                </a:ln>
                <a:solidFill>
                  <a:prstClr val="black"/>
                </a:solidFill>
                <a:effectLst/>
                <a:uLnTx/>
                <a:uFillTx/>
                <a:latin typeface="Roboto" panose="02000000000000000000" pitchFamily="2" charset="0"/>
                <a:ea typeface="+mn-ea"/>
                <a:cs typeface="Arial" panose="020B0604020202020204" pitchFamily="34" charset="0"/>
              </a:rPr>
              <a:t>جوزيف شومبيتر </a:t>
            </a:r>
            <a:r>
              <a:rPr kumimoji="0" lang="en-GB" sz="2000" b="0" i="0" u="none" strike="noStrike" kern="1200" cap="none" spc="0" normalizeH="0" baseline="0" noProof="0" dirty="0">
                <a:ln>
                  <a:noFill/>
                </a:ln>
                <a:solidFill>
                  <a:prstClr val="black"/>
                </a:solidFill>
                <a:effectLst/>
                <a:uLnTx/>
                <a:uFillTx/>
                <a:latin typeface="Arial" panose="020B0604020202020204" pitchFamily="34" charset="0"/>
                <a:ea typeface="+mn-ea"/>
                <a:cs typeface="+mn-cs"/>
              </a:rPr>
              <a:t>Joseph Schumpeter</a:t>
            </a:r>
            <a:r>
              <a:rPr kumimoji="0" lang="ar-JO" sz="2000" b="0" i="0" u="none" strike="noStrike" kern="1200" cap="none" spc="0" normalizeH="0" baseline="0" noProof="0" dirty="0">
                <a:ln>
                  <a:noFill/>
                </a:ln>
                <a:solidFill>
                  <a:prstClr val="black"/>
                </a:solidFill>
                <a:effectLst/>
                <a:uLnTx/>
                <a:uFillTx/>
                <a:latin typeface="Roboto" panose="02000000000000000000" pitchFamily="2" charset="0"/>
                <a:ea typeface="+mn-ea"/>
                <a:cs typeface="Arial" panose="020B0604020202020204" pitchFamily="34" charset="0"/>
              </a:rPr>
              <a:t>، حيث عالج إشكالية النمو الاقتصادي من خلال دراسة المحفزات والتحديات التي تواجه الريادي المبتكر، فبدأ بدراسة الجزء ومدى تأثيره على الكل، أي بدأ من الريادي لينتهي إلى النمو الاقتصادي. حيث بدأ من الصفات الواجب توافرها لدى الريادي المبتكر، ليصل إلى تأثير سلوكه الريادي على النمو الاقتصادي والاقتصاد الكلي في المجتمع، من خلال إنشاء الرياديين للمشاريع المحلية النشطة التي تسهم في التنمية المحلية ونمو الاقتصاد وزيادة فرص العمل والعوائد.</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Roboto" panose="02000000000000000000" pitchFamily="2" charset="0"/>
                <a:ea typeface="+mn-ea"/>
                <a:cs typeface="Arial" panose="020B0604020202020204" pitchFamily="34" charset="0"/>
              </a:rPr>
              <a:t>كما عرف شومبيتر رائد الأعمال بأنه هو ذلك الشخص الذي لديهِ الإرادة والقدرة لتحويل فكرة جديدة أو اختراع جديد إلى ابتكار أو مشروع (شركة ناشئة. وبالتالي فوجود قوى روّاد الأعمال الذين وصفهم بالقوة البناءة (</a:t>
            </a:r>
            <a:r>
              <a:rPr kumimoji="0" lang="ar-JO" sz="2000" b="1" i="0" u="none" strike="noStrike" kern="1200" cap="none" spc="0" normalizeH="0" baseline="0" noProof="0" dirty="0">
                <a:ln>
                  <a:noFill/>
                </a:ln>
                <a:solidFill>
                  <a:prstClr val="black"/>
                </a:solidFill>
                <a:effectLst/>
                <a:uLnTx/>
                <a:uFillTx/>
                <a:latin typeface="Roboto" panose="02000000000000000000" pitchFamily="2" charset="0"/>
                <a:ea typeface="+mn-ea"/>
                <a:cs typeface="Arial" panose="020B0604020202020204" pitchFamily="34" charset="0"/>
              </a:rPr>
              <a:t>التدمير البناء)</a:t>
            </a:r>
            <a:r>
              <a:rPr kumimoji="0" lang="ar-JO" sz="2000" b="0" i="0" u="none" strike="noStrike" kern="1200" cap="none" spc="0" normalizeH="0" baseline="0" noProof="0" dirty="0">
                <a:ln>
                  <a:noFill/>
                </a:ln>
                <a:solidFill>
                  <a:prstClr val="black"/>
                </a:solidFill>
                <a:effectLst/>
                <a:uLnTx/>
                <a:uFillTx/>
                <a:latin typeface="Roboto" panose="02000000000000000000" pitchFamily="2" charset="0"/>
                <a:ea typeface="+mn-ea"/>
                <a:cs typeface="Arial" panose="020B0604020202020204" pitchFamily="34" charset="0"/>
              </a:rPr>
              <a:t>. وبالتالي فإن روّاد الأعمال يساعدون بالتطور الصناعي والنمو الاقتصادي على المدى الطويل في المجتمع. ويعود إلى شومبيتر أيضاً الفضل في إبراز دور الريادة</a:t>
            </a:r>
            <a:r>
              <a:rPr kumimoji="0" lang="en-GB" sz="2000" b="0" i="0" u="none" strike="noStrike" kern="1200" cap="none" spc="0" normalizeH="0" baseline="0" noProof="0" dirty="0">
                <a:ln>
                  <a:noFill/>
                </a:ln>
                <a:solidFill>
                  <a:prstClr val="black"/>
                </a:solidFill>
                <a:effectLst/>
                <a:uLnTx/>
                <a:uFillTx/>
                <a:latin typeface="Roboto" panose="02000000000000000000" pitchFamily="2" charset="0"/>
                <a:ea typeface="+mn-ea"/>
                <a:cs typeface="+mn-cs"/>
              </a:rPr>
              <a:t>، </a:t>
            </a:r>
            <a:r>
              <a:rPr kumimoji="0" lang="ar-JO" sz="2000" b="0" i="0" u="none" strike="noStrike" kern="1200" cap="none" spc="0" normalizeH="0" baseline="0" noProof="0" dirty="0">
                <a:ln>
                  <a:noFill/>
                </a:ln>
                <a:solidFill>
                  <a:prstClr val="black"/>
                </a:solidFill>
                <a:effectLst/>
                <a:uLnTx/>
                <a:uFillTx/>
                <a:latin typeface="Roboto" panose="02000000000000000000" pitchFamily="2" charset="0"/>
                <a:ea typeface="+mn-ea"/>
                <a:cs typeface="Arial" panose="020B0604020202020204" pitchFamily="34" charset="0"/>
              </a:rPr>
              <a:t>في تطوير النشاط الاقتصادي، وتجميع عوامل الإنتاج وتشغيلها، إضافة إلى توزيع الفوائض الاقتصادية المتحققة لخدمة النمو الاقتصادي المطرد.</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Roboto" panose="02000000000000000000" pitchFamily="2" charset="0"/>
                <a:ea typeface="+mn-ea"/>
                <a:cs typeface="Arial" panose="020B0604020202020204" pitchFamily="34" charset="0"/>
              </a:rPr>
              <a:t>إن ريادة الأعمال ليست بالأمر السهل، فمن السهل أن يبدأ الشخص بمشروعه ولكن الحفاظ على بقائه واستمراره بشكل ناجح هو الأصعب والأكثر تحدياً لرواد الأعمال، ومن الأمثلة على رواد الأعمال: إيلون ماسك، وستيف جوبز، وبيل جيتس.</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إن مفهوم </a:t>
            </a:r>
            <a:r>
              <a:rPr kumimoji="0" lang="ar-JO" sz="2000" b="1"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حاضنات الأعمال </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مستمد من الحاضنة التي يوضع بها الأطفال الذين يولدون قبل اكتمال فترة حمل أمهاتهم وهم بحالة ضعيفة لتقويتهم ليستطيعوا التأقلم مع الظروف المحيطة بهم, وكذلك الأمر بالنسبة لحاضنات الأعمال، فهي تقدم كل من الدعم الإداري والمالي والفني للمشروعات الصغيرة ، لمساعدتها في التغلب على المشاكل التي يمكن أن تؤدي إلى فشلها، كما أنها تعمل على توفير فرص النمو السريع للمشروعات داخل حاضنات الأعمال ليكون لتحسين نسب نجاحها , كما تقوم حاضنات الأعمال باحتضان المبادرين وأصحاب الأفكار والمشروعات وتعزيزهم بالكفايات والمهارات اللازمة لتقديم منتجات وخدمات جديدة ومتطورة ،تؤدي بدورها إلى إحداث تنمية في جميع الأبعاد التكنولوجية والاقتصادية والاجتماعية في المجتمعات التي تقام بداخلها هذه الحاضنات.</a:t>
            </a:r>
          </a:p>
        </p:txBody>
      </p:sp>
      <p:sp>
        <p:nvSpPr>
          <p:cNvPr id="4" name="TextBox 3">
            <a:extLst>
              <a:ext uri="{FF2B5EF4-FFF2-40B4-BE49-F238E27FC236}">
                <a16:creationId xmlns:a16="http://schemas.microsoft.com/office/drawing/2014/main" id="{1B2D995E-3A66-3C9A-A7DE-4D516A97A3D9}"/>
              </a:ext>
            </a:extLst>
          </p:cNvPr>
          <p:cNvSpPr txBox="1"/>
          <p:nvPr/>
        </p:nvSpPr>
        <p:spPr>
          <a:xfrm>
            <a:off x="3180425" y="268665"/>
            <a:ext cx="6094520"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الريادة وحاضنات الأعمال</a:t>
            </a:r>
          </a:p>
        </p:txBody>
      </p:sp>
    </p:spTree>
    <p:extLst>
      <p:ext uri="{BB962C8B-B14F-4D97-AF65-F5344CB8AC3E}">
        <p14:creationId xmlns:p14="http://schemas.microsoft.com/office/powerpoint/2010/main" val="2796023082"/>
      </p:ext>
    </p:extLst>
  </p:cSld>
  <p:clrMapOvr>
    <a:masterClrMapping/>
  </p:clrMapOvr>
  <mc:AlternateContent xmlns:mc="http://schemas.openxmlformats.org/markup-compatibility/2006" xmlns:p14="http://schemas.microsoft.com/office/powerpoint/2010/main">
    <mc:Choice Requires="p14">
      <p:transition spd="slow" advTm="206996">
        <p14:flash/>
      </p:transition>
    </mc:Choice>
    <mc:Fallback xmlns="">
      <p:transition spd="slow" advTm="206996">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83099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ريادة الأعمال </a:t>
            </a: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Entrepreneurship </a:t>
            </a: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EFABFA03-292C-060E-DE0F-86E507C44480}"/>
              </a:ext>
            </a:extLst>
          </p:cNvPr>
          <p:cNvSpPr txBox="1"/>
          <p:nvPr/>
        </p:nvSpPr>
        <p:spPr>
          <a:xfrm>
            <a:off x="299223" y="1077860"/>
            <a:ext cx="11793445" cy="594008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الريادة: </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هي البراعة في </a:t>
            </a:r>
            <a:r>
              <a:rPr kumimoji="0" lang="ar-JO" sz="2000" b="0" i="0" u="sng"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الانتباه للفرص والقدرة على استثمارها </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في الوقت المناسب, وهي التنفيذ العملي للأفكار والطموحات، سواء كان من قبل الأفراد أو المنظمات ، وتتضمن هذه العملية تمييز الفرص واستعمال المصادر، واستخدام الاستراتيجيات التجارية ، وهي أداة مهمة  للنمو الاقتصادي وإيجاد فرص العمل.</a:t>
            </a: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عرفت الريادة </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على أنها اكتشاف الأفراد أو المنظمات لفرص الأعمال المتاحة واستغلالها، وهذا التعريف يؤكد على أن الريادة يجب أن يتوفر فيها التوافق بين الموارد المتاحة والموارد الضرورية لاستغلال الفرص الممكنة، وفي نفس السياق فإن هناك وجه نظر أخرى ترى أن </a:t>
            </a:r>
            <a:r>
              <a:rPr kumimoji="0" lang="ar-JO" sz="2000" b="0" i="0" u="sng"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الريادة هي التي تصنع الفرص </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وذلك من خلال الإبداع.</a:t>
            </a: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كما عرفت الريادة على أنها</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عملية يمكن أن نجدها في مختلف البيئات وبأشكال مختلفة، بحيث تقوم على إدخال تغييرات في النظام الاقتصادي وتكوين الثروة الاقتصادية والاجتماعية للأفراد والمجتمع ككل، فهي إبداع يتضمن إعطاء الموارد المتاحة حالياً القدرة على إيجاد قيمة جديدة ، فالعملية الريادية مصدر لإيجاد الثروة، والتوظيف ، وزيادة القدرة التنافسية .</a:t>
            </a:r>
            <a:endPar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ريادة الأعمال</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هي إنشاء مشروع استثماري قائم على تحسين أو استحداث منتج أو خدمة، بهدف حل المشاكل التي يواجهها الأفراد في المجتمع, وتحسين مستواهم المعيشي ، من خلال إنشاء المشاريع المختلفة.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تصنف المشاريع حسب نوعها إلى:  تجارية - إنتاجية - خدمية – صناعية. أو حسب حجمها متناهية في الصغر , صغيرة , ومتوسطة, وكبيرة.</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وتعرف ريادة الأعمال بانها </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النشاط الذي ينصب على إنشاء مشروع عمل جديد يقدّم فعالية اقتصادية مضافة. كما عرفت </a:t>
            </a: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ريادة الأعمال  </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بأنها "</a:t>
            </a: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إنشاء عمل حر يتسم بالابداع </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p>
        </p:txBody>
      </p:sp>
      <p:sp>
        <p:nvSpPr>
          <p:cNvPr id="10" name="TextBox 9">
            <a:extLst>
              <a:ext uri="{FF2B5EF4-FFF2-40B4-BE49-F238E27FC236}">
                <a16:creationId xmlns:a16="http://schemas.microsoft.com/office/drawing/2014/main" id="{92165D66-24C6-E8B0-6AEC-71DE5BC4FADB}"/>
              </a:ext>
            </a:extLst>
          </p:cNvPr>
          <p:cNvSpPr txBox="1"/>
          <p:nvPr/>
        </p:nvSpPr>
        <p:spPr>
          <a:xfrm>
            <a:off x="-34253" y="6298021"/>
            <a:ext cx="6094520" cy="53860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white"/>
                </a:solidFill>
                <a:effectLst/>
                <a:uLnTx/>
                <a:uFillTx/>
                <a:latin typeface="Calibri" panose="020F0502020204030204"/>
                <a:ea typeface="+mn-ea"/>
                <a:cs typeface="+mn-cs"/>
              </a:rPr>
              <a:t>Source : Mitchell. P. and McKeown ,A. , 2004, http://bio.ltsn.ac.uk/journal/voln/beej-3.2.htm </a:t>
            </a:r>
            <a:endParaRPr kumimoji="0" lang="ar-JO" sz="1100" b="0"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712571936"/>
      </p:ext>
    </p:extLst>
  </p:cSld>
  <p:clrMapOvr>
    <a:masterClrMapping/>
  </p:clrMapOvr>
  <mc:AlternateContent xmlns:mc="http://schemas.openxmlformats.org/markup-compatibility/2006" xmlns:p14="http://schemas.microsoft.com/office/powerpoint/2010/main">
    <mc:Choice Requires="p14">
      <p:transition spd="slow" advTm="151768">
        <p14:flash/>
      </p:transition>
    </mc:Choice>
    <mc:Fallback xmlns="">
      <p:transition spd="slow" advTm="151768">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أنواع ريادة الأعمال</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9" name="TextBox 8">
            <a:extLst>
              <a:ext uri="{FF2B5EF4-FFF2-40B4-BE49-F238E27FC236}">
                <a16:creationId xmlns:a16="http://schemas.microsoft.com/office/drawing/2014/main" id="{3805AB92-AD8A-E78A-9B39-5C88224AA0BA}"/>
              </a:ext>
            </a:extLst>
          </p:cNvPr>
          <p:cNvSpPr txBox="1"/>
          <p:nvPr/>
        </p:nvSpPr>
        <p:spPr>
          <a:xfrm>
            <a:off x="131438" y="1101821"/>
            <a:ext cx="11929124" cy="5355312"/>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900" b="0" i="0" u="none" strike="noStrike" kern="1200" cap="none" spc="0" normalizeH="0" baseline="0" noProof="0" dirty="0">
                <a:ln>
                  <a:noFill/>
                </a:ln>
                <a:solidFill>
                  <a:srgbClr val="333333"/>
                </a:solidFill>
                <a:effectLst/>
                <a:uLnTx/>
                <a:uFillTx/>
                <a:latin typeface="DroidArabicKufi-Regular"/>
                <a:ea typeface="+mn-ea"/>
                <a:cs typeface="Arial" panose="020B0604020202020204" pitchFamily="34" charset="0"/>
              </a:rPr>
              <a:t>تُصنَّف ريادة الأعمال إلى ستة أنواع كما يأتي: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900" b="1" i="0" u="none" strike="noStrike" kern="1200" cap="none" spc="0" normalizeH="0" baseline="0" noProof="0" dirty="0">
                <a:ln>
                  <a:noFill/>
                </a:ln>
                <a:solidFill>
                  <a:srgbClr val="00B0F0"/>
                </a:solidFill>
                <a:effectLst/>
                <a:uLnTx/>
                <a:uFillTx/>
                <a:latin typeface="DroidArabicKufi-Regular"/>
                <a:ea typeface="+mn-ea"/>
                <a:cs typeface="Arial" panose="020B0604020202020204" pitchFamily="34" charset="0"/>
              </a:rPr>
              <a:t>1. ريادة الأعمال الصغيرة: </a:t>
            </a:r>
            <a:r>
              <a:rPr kumimoji="0" lang="ar-JO" sz="1900" b="0" i="0" u="none" strike="noStrike" kern="1200" cap="none" spc="0" normalizeH="0" baseline="0" noProof="0" dirty="0">
                <a:ln>
                  <a:noFill/>
                </a:ln>
                <a:solidFill>
                  <a:srgbClr val="3D4957"/>
                </a:solidFill>
                <a:effectLst/>
                <a:uLnTx/>
                <a:uFillTx/>
                <a:latin typeface="Noto Naskh Arabic"/>
                <a:ea typeface="+mn-ea"/>
                <a:cs typeface="Arial" panose="020B0604020202020204" pitchFamily="34" charset="0"/>
              </a:rPr>
              <a:t>تعدّ ريادة الأعمال الصغيرة أحد أهم أنواع ريادة الأعمال وأكثرها انتشارًا حول العالم، وذلك لأنها تعدّ النواة الأولى لأي مشروع ريادي مستقبلي لا يهدف إلى التوسّع أفقيًا أو رأسيًا مستقبلًا. وعادةً ما يكون أصحاب المشاريع الصغيرة  إمّا شخص واحد أو مجموعة من الأشخاص الذين تجمعهم عادةً صداقات أو صلة قرابة. ويميل غالبًا أصحاب مشاريع ريادة الأعمال الصغيرة إلى توظيف الأشخاص المحليين أو أحد أفراد العائلة لتوفير النفقات ولصغر حجم المشروع.</a:t>
            </a:r>
            <a:r>
              <a:rPr kumimoji="0" lang="ar-JO" sz="1900" b="0" i="0" u="none" strike="noStrike" kern="1200" cap="none" spc="0" normalizeH="0" baseline="0" noProof="0" dirty="0">
                <a:ln>
                  <a:noFill/>
                </a:ln>
                <a:solidFill>
                  <a:srgbClr val="333333"/>
                </a:solidFill>
                <a:effectLst/>
                <a:uLnTx/>
                <a:uFillTx/>
                <a:latin typeface="DroidArabicKufi-Regular"/>
                <a:ea typeface="+mn-ea"/>
                <a:cs typeface="Arial" panose="020B0604020202020204" pitchFamily="34" charset="0"/>
              </a:rPr>
              <a:t> ومن الأمثلة عليها المتاجر الصغيرة؛ كمحلّ تصفيف الشعر، والبقالة، والنجارة، والسباكة، وغيرها.</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1900" b="0" i="0" u="none" strike="noStrike" kern="1200" cap="none" spc="0" normalizeH="0" baseline="0" noProof="0" dirty="0">
              <a:ln>
                <a:noFill/>
              </a:ln>
              <a:solidFill>
                <a:srgbClr val="333333"/>
              </a:solidFill>
              <a:effectLst/>
              <a:uLnTx/>
              <a:uFillTx/>
              <a:latin typeface="DroidArabicKufi-Regular"/>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900" b="1" i="0" u="none" strike="noStrike" kern="1200" cap="none" spc="0" normalizeH="0" baseline="0" noProof="0" dirty="0">
                <a:ln>
                  <a:noFill/>
                </a:ln>
                <a:solidFill>
                  <a:srgbClr val="00B0F0"/>
                </a:solidFill>
                <a:effectLst/>
                <a:uLnTx/>
                <a:uFillTx/>
                <a:latin typeface="DroidArabicKufi-Regular"/>
                <a:ea typeface="+mn-ea"/>
                <a:cs typeface="Arial" panose="020B0604020202020204" pitchFamily="34" charset="0"/>
              </a:rPr>
              <a:t>2. ريادة الأعمال القابلة للتطوير</a:t>
            </a:r>
            <a:r>
              <a:rPr kumimoji="0" lang="ar-JO" sz="1900" b="0" i="0" u="none" strike="noStrike" kern="1200" cap="none" spc="0" normalizeH="0" baseline="0" noProof="0" dirty="0">
                <a:ln>
                  <a:noFill/>
                </a:ln>
                <a:solidFill>
                  <a:srgbClr val="333333"/>
                </a:solidFill>
                <a:effectLst/>
                <a:uLnTx/>
                <a:uFillTx/>
                <a:latin typeface="DroidArabicKufi-Regular"/>
                <a:ea typeface="+mn-ea"/>
                <a:cs typeface="Arial" panose="020B0604020202020204" pitchFamily="34" charset="0"/>
              </a:rPr>
              <a:t>: في هذا النوع من الريادة يبدأ الريادي في إنشاء عمل يُدرك أنّ بإمكانه إحداث تغيير مجتمعي من خلاله وتحقيق عوائد مالية في المستقبل، فيجذب المستثمرين الذين يفكرون خارج الصندوق ويستقطبهم، وتعدّ ريادة الأعمال القابلة للتطوير أحد أصعب أنواع ريادة الأعمال مقارنةً بالأنواع الأخرى، إذ تعتمد على إيمان ورؤية رائد الأعمال اتجاه فكرة معينة يرى أنها قادرة على التأثير بشكل إيجابي على المجتمع. لذلك يعد  قلة الرياديين المغامرين أحد أشهر سلبيات ريادة الأعمال القابلة للتطوير، لأنها تتطلب مستثمرين رياديين مؤمنين بنجاح أفكارهم بشكل كامل وقادرين على استثمار جزء من أموالهم فيها على أمل تحقيق عوائد ضخمة في المستقبل. ومن الأمثلة على ريادة الأعمال القابلة للتطوير : شركة أوبر، إذ تمكنّت شركة أوبر من إحداث ثورة في صناعة سيارة الأجرة عندما ظهرت على الساحة للوهلة الأولى، وبعد أن حصلت الشركة على استثمارات ضخمة، تمكنّت من الاستحواذ على حصة سوقية كبيرة جدًا خلال فترة زمنية قصيرة.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900" b="1" i="0" u="none" strike="noStrike" kern="1200" cap="none" spc="0" normalizeH="0" baseline="0" noProof="0" dirty="0">
                <a:ln>
                  <a:noFill/>
                </a:ln>
                <a:solidFill>
                  <a:srgbClr val="00B0F0"/>
                </a:solidFill>
                <a:effectLst/>
                <a:uLnTx/>
                <a:uFillTx/>
                <a:latin typeface="DroidArabicKufi-Regular"/>
                <a:ea typeface="+mn-ea"/>
                <a:cs typeface="Arial" panose="020B0604020202020204" pitchFamily="34" charset="0"/>
              </a:rPr>
              <a:t>3. ريادة الشركات الكبيرة: </a:t>
            </a:r>
            <a:r>
              <a:rPr kumimoji="0" lang="ar-JO" sz="1900" b="0" i="0" u="none" strike="noStrike" kern="1200" cap="none" spc="0" normalizeH="0" baseline="0" noProof="0" dirty="0">
                <a:ln>
                  <a:noFill/>
                </a:ln>
                <a:solidFill>
                  <a:srgbClr val="333333"/>
                </a:solidFill>
                <a:effectLst/>
                <a:uLnTx/>
                <a:uFillTx/>
                <a:latin typeface="DroidArabicKufi-Regular"/>
                <a:ea typeface="+mn-ea"/>
                <a:cs typeface="Arial" panose="020B0604020202020204" pitchFamily="34" charset="0"/>
              </a:rPr>
              <a:t>في هذا النوع من الريادة تستمرّ الشركات الكبيرة في تقديم وتعديل منتجاتها الرئيسية، إذ يؤدّي التقدّم لتكنولوجي، وتفضيلات العملاء، والمنافسة الجديدة إلى زيادة الضغط على هذه الشركات لإنتاج منتجات مبتكرة وطرحها للبيع إلى مجموعة جديدة من العملاء في أسواق جديدة ومختلفة.</a:t>
            </a:r>
            <a:r>
              <a:rPr kumimoji="0" lang="ar-JO" sz="1900" b="0" i="0" u="none" strike="noStrike" kern="1200" cap="none" spc="0" normalizeH="0" baseline="0" noProof="0" dirty="0">
                <a:ln>
                  <a:noFill/>
                </a:ln>
                <a:solidFill>
                  <a:srgbClr val="3D4957"/>
                </a:solidFill>
                <a:effectLst/>
                <a:uLnTx/>
                <a:uFillTx/>
                <a:latin typeface="Noto Naskh Arabic"/>
                <a:ea typeface="+mn-ea"/>
                <a:cs typeface="Arial" panose="020B0604020202020204" pitchFamily="34" charset="0"/>
              </a:rPr>
              <a:t> ويكون ذلك إمّا من خلال عمليات الاستحواذ على الشركات الأخرى والمنافسين مثل: عمليات استحواذ شركة فيسبوك على تطبيق واتس آب وانستجرام لتوسيع قاعدة العملاء الحاليين والوصول لأسواق جديدة، أو عن طريق بناء شركات فرعية للشركة الأم من الصفر لتقديم خدمات أو منتجات جديدة .</a:t>
            </a:r>
            <a:endParaRPr kumimoji="0" lang="ar-JO" sz="1900" b="0" i="0" u="none" strike="noStrike" kern="1200" cap="none" spc="0" normalizeH="0" baseline="0" noProof="0" dirty="0">
              <a:ln>
                <a:noFill/>
              </a:ln>
              <a:solidFill>
                <a:srgbClr val="333333"/>
              </a:solidFill>
              <a:effectLst/>
              <a:uLnTx/>
              <a:uFillTx/>
              <a:latin typeface="DroidArabicKufi-Regular"/>
              <a:ea typeface="+mn-ea"/>
              <a:cs typeface="Arial" panose="020B0604020202020204" pitchFamily="34" charset="0"/>
            </a:endParaRPr>
          </a:p>
        </p:txBody>
      </p:sp>
      <p:sp>
        <p:nvSpPr>
          <p:cNvPr id="13" name="TextBox 12">
            <a:extLst>
              <a:ext uri="{FF2B5EF4-FFF2-40B4-BE49-F238E27FC236}">
                <a16:creationId xmlns:a16="http://schemas.microsoft.com/office/drawing/2014/main" id="{D482F1DE-7760-6455-FEE2-6433CC671EDD}"/>
              </a:ext>
            </a:extLst>
          </p:cNvPr>
          <p:cNvSpPr txBox="1"/>
          <p:nvPr/>
        </p:nvSpPr>
        <p:spPr>
          <a:xfrm>
            <a:off x="299223" y="6505991"/>
            <a:ext cx="609452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1A659E"/>
                </a:solidFill>
                <a:effectLst/>
                <a:uLnTx/>
                <a:uFillTx/>
                <a:latin typeface="DroidArabicKufi-Regular"/>
                <a:ea typeface="+mn-ea"/>
                <a:cs typeface="+mn-cs"/>
                <a:hlinkClick r:id="rId3"/>
              </a:rPr>
              <a:t>https://mawdoo3.com</a:t>
            </a:r>
            <a:endPar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15" name="TextBox 14">
            <a:extLst>
              <a:ext uri="{FF2B5EF4-FFF2-40B4-BE49-F238E27FC236}">
                <a16:creationId xmlns:a16="http://schemas.microsoft.com/office/drawing/2014/main" id="{E2F31787-F49E-0E3B-D90E-CFA8AA2FB0F9}"/>
              </a:ext>
            </a:extLst>
          </p:cNvPr>
          <p:cNvSpPr txBox="1"/>
          <p:nvPr/>
        </p:nvSpPr>
        <p:spPr>
          <a:xfrm>
            <a:off x="7170540" y="6505991"/>
            <a:ext cx="609452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B0F0"/>
                </a:solidFill>
                <a:effectLst/>
                <a:uLnTx/>
                <a:uFillTx/>
                <a:latin typeface="Calibri" panose="020F0502020204030204"/>
                <a:ea typeface="+mn-ea"/>
                <a:cs typeface="+mn-cs"/>
              </a:rPr>
              <a:t>https://blog.mostaql.com/entrepreneurship-types/</a:t>
            </a:r>
            <a:endParaRPr kumimoji="0" lang="ar-JO" sz="18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973795788"/>
      </p:ext>
    </p:extLst>
  </p:cSld>
  <p:clrMapOvr>
    <a:masterClrMapping/>
  </p:clrMapOvr>
  <mc:AlternateContent xmlns:mc="http://schemas.openxmlformats.org/markup-compatibility/2006" xmlns:p14="http://schemas.microsoft.com/office/powerpoint/2010/main">
    <mc:Choice Requires="p14">
      <p:transition spd="slow" advTm="210154">
        <p14:flash/>
      </p:transition>
    </mc:Choice>
    <mc:Fallback xmlns="">
      <p:transition spd="slow" advTm="210154">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71098"/>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164104" y="143127"/>
            <a:ext cx="35970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أنواع ريادة الأعمال</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9" name="TextBox 8">
            <a:extLst>
              <a:ext uri="{FF2B5EF4-FFF2-40B4-BE49-F238E27FC236}">
                <a16:creationId xmlns:a16="http://schemas.microsoft.com/office/drawing/2014/main" id="{3805AB92-AD8A-E78A-9B39-5C88224AA0BA}"/>
              </a:ext>
            </a:extLst>
          </p:cNvPr>
          <p:cNvSpPr txBox="1"/>
          <p:nvPr/>
        </p:nvSpPr>
        <p:spPr>
          <a:xfrm>
            <a:off x="245004" y="752118"/>
            <a:ext cx="11847663" cy="646330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srgbClr val="333333"/>
              </a:solidFill>
              <a:effectLst/>
              <a:uLnTx/>
              <a:uFillTx/>
              <a:latin typeface="DroidArabicKufi-Regular"/>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srgbClr val="333333"/>
                </a:solidFill>
                <a:effectLst/>
                <a:uLnTx/>
                <a:uFillTx/>
                <a:latin typeface="DroidArabicKufi-Regular"/>
                <a:ea typeface="+mn-ea"/>
                <a:cs typeface="Arial" panose="020B0604020202020204" pitchFamily="34" charset="0"/>
              </a:rPr>
              <a:t> </a:t>
            </a:r>
            <a:r>
              <a:rPr kumimoji="0" lang="ar-JO" sz="1800" b="0" i="0" u="none" strike="noStrike" kern="1200" cap="none" spc="0" normalizeH="0" baseline="0" noProof="0" dirty="0">
                <a:ln>
                  <a:noFill/>
                </a:ln>
                <a:solidFill>
                  <a:srgbClr val="00B0F0"/>
                </a:solidFill>
                <a:effectLst/>
                <a:uLnTx/>
                <a:uFillTx/>
                <a:latin typeface="DroidArabicKufi-Regular"/>
                <a:ea typeface="+mn-ea"/>
                <a:cs typeface="Arial" panose="020B0604020202020204" pitchFamily="34" charset="0"/>
              </a:rPr>
              <a:t>4</a:t>
            </a:r>
            <a:r>
              <a:rPr kumimoji="0" lang="ar-JO" sz="1800" b="0" i="0" u="none" strike="noStrike" kern="1200" cap="none" spc="0" normalizeH="0" baseline="0" noProof="0" dirty="0">
                <a:ln>
                  <a:noFill/>
                </a:ln>
                <a:solidFill>
                  <a:srgbClr val="333333"/>
                </a:solidFill>
                <a:effectLst/>
                <a:uLnTx/>
                <a:uFillTx/>
                <a:latin typeface="DroidArabicKufi-Regular"/>
                <a:ea typeface="+mn-ea"/>
                <a:cs typeface="Arial" panose="020B0604020202020204" pitchFamily="34" charset="0"/>
              </a:rPr>
              <a:t>.</a:t>
            </a:r>
            <a:r>
              <a:rPr kumimoji="0" lang="ar-JO" sz="1800" b="1" i="0" u="none" strike="noStrike" kern="1200" cap="none" spc="0" normalizeH="0" baseline="0" noProof="0" dirty="0">
                <a:ln>
                  <a:noFill/>
                </a:ln>
                <a:solidFill>
                  <a:srgbClr val="00B0F0"/>
                </a:solidFill>
                <a:effectLst/>
                <a:uLnTx/>
                <a:uFillTx/>
                <a:latin typeface="DroidArabicKufi-Regular"/>
                <a:ea typeface="+mn-ea"/>
                <a:cs typeface="Arial" panose="020B0604020202020204" pitchFamily="34" charset="0"/>
              </a:rPr>
              <a:t>الريادة الاجتماعية</a:t>
            </a:r>
            <a:r>
              <a:rPr kumimoji="0" lang="ar-JO" sz="1800" b="0" i="0" u="none" strike="noStrike" kern="1200" cap="none" spc="0" normalizeH="0" baseline="0" noProof="0" dirty="0">
                <a:ln>
                  <a:noFill/>
                </a:ln>
                <a:solidFill>
                  <a:srgbClr val="00B0F0"/>
                </a:solidFill>
                <a:effectLst/>
                <a:uLnTx/>
                <a:uFillTx/>
                <a:latin typeface="DroidArabicKufi-Regular"/>
                <a:ea typeface="+mn-ea"/>
                <a:cs typeface="Arial" panose="020B0604020202020204" pitchFamily="34" charset="0"/>
              </a:rPr>
              <a:t>: </a:t>
            </a:r>
            <a:r>
              <a:rPr kumimoji="0" lang="ar-JO" sz="1800" b="0" i="0" u="none" strike="noStrike" kern="1200" cap="none" spc="0" normalizeH="0" baseline="0" noProof="0" dirty="0">
                <a:ln>
                  <a:noFill/>
                </a:ln>
                <a:solidFill>
                  <a:srgbClr val="333333"/>
                </a:solidFill>
                <a:effectLst/>
                <a:uLnTx/>
                <a:uFillTx/>
                <a:latin typeface="DroidArabicKufi-Regular"/>
                <a:ea typeface="+mn-ea"/>
                <a:cs typeface="Arial" panose="020B0604020202020204" pitchFamily="34" charset="0"/>
              </a:rPr>
              <a:t>يُركّز هذا النوع من الريادة على إنتاج المنتجات وتقديم الخدمات التي تحلّ المشاكل المجتمعية وتُغطّي احتياجات المجتمع دون الاهتمام بالأرباح المالية. وتعدّ الريادة الاجتماعية أو ريادة الأعمال الاجتماعية أحد أكثر أنواع المشاريع الريادية تأثيرًا على الأفراد والمجتمعات، لأنها تركّز على حل المشاكل المجتمعية الشائعة مثل: توفير الغذاء، تطوير التعليم، محاربة الفقر، الحفاظ على البيئة وغيرها من المشاكل الأخرى. حيث تقوم الشركات في هذا النوع من ريادة الأعمال بتطوير خدمات ومنتجات تهدف لحل هذه المشاكل. كما يطلق على هذا النوع من الشركات أو المؤسسات في بعض الأحيان “</a:t>
            </a:r>
            <a:r>
              <a:rPr kumimoji="0" lang="ar-JO" sz="1800" b="1" i="0" u="none" strike="noStrike" kern="1200" cap="none" spc="0" normalizeH="0" baseline="0" noProof="0" dirty="0">
                <a:ln>
                  <a:noFill/>
                </a:ln>
                <a:solidFill>
                  <a:srgbClr val="333333"/>
                </a:solidFill>
                <a:effectLst/>
                <a:uLnTx/>
                <a:uFillTx/>
                <a:latin typeface="DroidArabicKufi-Regular"/>
                <a:ea typeface="+mn-ea"/>
                <a:cs typeface="Arial" panose="020B0604020202020204" pitchFamily="34" charset="0"/>
              </a:rPr>
              <a:t>المنظمات غير الربحية</a:t>
            </a:r>
            <a:r>
              <a:rPr kumimoji="0" lang="ar-JO" sz="1800" b="0" i="0" u="none" strike="noStrike" kern="1200" cap="none" spc="0" normalizeH="0" baseline="0" noProof="0" dirty="0">
                <a:ln>
                  <a:noFill/>
                </a:ln>
                <a:solidFill>
                  <a:srgbClr val="333333"/>
                </a:solidFill>
                <a:effectLst/>
                <a:uLnTx/>
                <a:uFillTx/>
                <a:latin typeface="DroidArabicKufi-Regular"/>
                <a:ea typeface="+mn-ea"/>
                <a:cs typeface="Arial" panose="020B0604020202020204" pitchFamily="34" charset="0"/>
              </a:rPr>
              <a:t>”. ومن الأمثلة على ريادة الأعمال الاجتماعية : شركة سيفينث جينريشن، والتي تأسست عام 1988، لبيع منتجات التنظيف والعناية الشخصية الصديقة للبيئة ، وذلك استجابةً للمخاوف المجتمعية المتزايدة بشأن البيئة آنذاك، إذ كانت أغلب الشركات المشابهة بوقتها تبيع منتجات تتضمن مواد كيميائية ضارة وغير صديقة للبيئة.،لذلك تميزت هذه الشركة بفكرة المنتجات الصديقة للبيئة، وبفكرة التبرع، حيث كانت تتبرع الشركة بنسبة 10% من أرباحها لخدمة المجتمع، ومع ذلك حققت الشركة أرباحًا وصلت إلى قرابة 200 مليون دولار أمريكي في عام 2015، مما شجّع العملاء على شراء منتجاتها وخدماتها.</a:t>
            </a:r>
            <a:b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br>
            <a:r>
              <a:rPr kumimoji="0" lang="ar-JO" sz="1800" b="1" i="0" u="none" strike="noStrike" kern="1200" cap="none" spc="0" normalizeH="0" baseline="0" noProof="0" dirty="0">
                <a:ln>
                  <a:noFill/>
                </a:ln>
                <a:solidFill>
                  <a:srgbClr val="00B0F0"/>
                </a:solidFill>
                <a:effectLst/>
                <a:uLnTx/>
                <a:uFillTx/>
                <a:latin typeface="Noto Kufi Arabic"/>
                <a:ea typeface="+mn-ea"/>
                <a:cs typeface="Arial" panose="020B0604020202020204" pitchFamily="34" charset="0"/>
              </a:rPr>
              <a:t>5. ريادة الأعمال الابتكارية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srgbClr val="3D4957"/>
                </a:solidFill>
                <a:effectLst/>
                <a:uLnTx/>
                <a:uFillTx/>
                <a:latin typeface="Noto Naskh Arabic"/>
                <a:ea typeface="+mn-ea"/>
                <a:cs typeface="Arial" panose="020B0604020202020204" pitchFamily="34" charset="0"/>
              </a:rPr>
              <a:t>تعدّ ريادة الأعمال الابتكارية أحد أنواع المشاريع الريادية التي تركّز على الاختراعات والأفكار الجديدة والمبتكرة، بهدف تحويلها فيما بعد إلى مشاريع تجارية ناجحة على أرض الواقع. تهدف الشركات التي تعتمد على هذا الأسلوب في نموذج عملها إلى تحسين حياة الأشخاص وحل مشاكلهم من خلال تطوير منتجات وخدمات جديدة تسهم في تحقيق هذا الهدف. تعدّ شركة تسلا للسيارات الكهربائية والتي تأسست في عام 2003، واحدة من أشهر أنواع المشاريع الريادية الابتكارية حول العالم. حيث سعت الشركة إلى ابتكار نوع جديد من السيارات يعمل بالكهرباء بدلًا من الوقود، بهدف التقليل من انبعاث غاز ثاني أكسيد الكربون الضار على البيئة والناتج من عوادم السيارات التي تعمل بالوقود، حيث وصلت أعداد سيارات تسلا الكهربائية المباعة في عام 2020 إلى حوالي أكثر من </a:t>
            </a:r>
            <a:r>
              <a:rPr kumimoji="0" lang="ar-JO" sz="1800" b="0" i="0" u="none" strike="noStrike" kern="1200" cap="none" spc="0" normalizeH="0" baseline="0" noProof="0" dirty="0">
                <a:ln>
                  <a:noFill/>
                </a:ln>
                <a:solidFill>
                  <a:prstClr val="black"/>
                </a:solidFill>
                <a:effectLst/>
                <a:uLnTx/>
                <a:uFillTx/>
                <a:latin typeface="Noto Naskh Arabic"/>
                <a:ea typeface="+mn-ea"/>
                <a:cs typeface="Arial" panose="020B0604020202020204" pitchFamily="34" charset="0"/>
              </a:rPr>
              <a:t>500 ألف سيارة </a:t>
            </a:r>
            <a:r>
              <a:rPr kumimoji="0" lang="ar-JO" sz="1800" b="0" i="0" u="none" strike="noStrike" kern="1200" cap="none" spc="0" normalizeH="0" baseline="0" noProof="0" dirty="0">
                <a:ln>
                  <a:noFill/>
                </a:ln>
                <a:solidFill>
                  <a:srgbClr val="3D4957"/>
                </a:solidFill>
                <a:effectLst/>
                <a:uLnTx/>
                <a:uFillTx/>
                <a:latin typeface="Noto Naskh Arabic"/>
                <a:ea typeface="+mn-ea"/>
                <a:cs typeface="Arial" panose="020B0604020202020204" pitchFamily="34" charset="0"/>
              </a:rPr>
              <a:t>كهربائية.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srgbClr val="00B0F0"/>
                </a:solidFill>
                <a:effectLst/>
                <a:uLnTx/>
                <a:uFillTx/>
                <a:latin typeface="Noto Kufi Arabic"/>
                <a:ea typeface="+mn-ea"/>
                <a:cs typeface="Arial" panose="020B0604020202020204" pitchFamily="34" charset="0"/>
              </a:rPr>
              <a:t>6. ريادة الأعمال الداخلية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Noto Naskh Arabic"/>
                <a:ea typeface="+mn-ea"/>
                <a:cs typeface="Arial" panose="020B0604020202020204" pitchFamily="34" charset="0"/>
              </a:rPr>
              <a:t>تعدّ ريادة الأعمال الداخلية واحدة من أهم أنواع ريادة الأعمال التي تهتم بها الشركات العالمية المبدعة. حيث تشير إلى الموظف المبدع داخل الشركات الذي يفكّر خارج الصندوق ويمتلك القدرة على إيجاد أفكار جديدة ومبتكرة لصالح الشركة التي يعمل فيها. بالتالي يساعد رائد الأعمال الداخلي شركته في الحصول على ميزة تنافسية تجعلها تتفوق على منافسيها في السوق المستهدف. لذلك تسعى الشركات على تحسين رضا الموظفين داخل الشركة وعقد اجتماعات دورية لموظفي الشركة لإيجاد الأفكار الجديدة وتطبيقها. تعدّ شركة فيسبوك أحد أمثلة ريادة الأعمال الداخلية، إذ تعقد الشركة مبادرة بصفة دورية تجميع فيها المهندسين والمبرمجين للتنافس فيما بينهم لطرح فكرة جديدة مبتكرة أو تطوير وتعديل فكرة قائمة.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13" name="TextBox 12">
            <a:extLst>
              <a:ext uri="{FF2B5EF4-FFF2-40B4-BE49-F238E27FC236}">
                <a16:creationId xmlns:a16="http://schemas.microsoft.com/office/drawing/2014/main" id="{D482F1DE-7760-6455-FEE2-6433CC671EDD}"/>
              </a:ext>
            </a:extLst>
          </p:cNvPr>
          <p:cNvSpPr txBox="1"/>
          <p:nvPr/>
        </p:nvSpPr>
        <p:spPr>
          <a:xfrm>
            <a:off x="299223" y="6505991"/>
            <a:ext cx="4725538"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B0F0"/>
                </a:solidFill>
                <a:effectLst/>
                <a:uLnTx/>
                <a:uFillTx/>
                <a:latin typeface="DroidArabicKufi-Regular"/>
                <a:ea typeface="+mn-ea"/>
                <a:cs typeface="+mn-cs"/>
                <a:hlinkClick r:id="rId3">
                  <a:extLst>
                    <a:ext uri="{A12FA001-AC4F-418D-AE19-62706E023703}">
                      <ahyp:hlinkClr xmlns:ahyp="http://schemas.microsoft.com/office/drawing/2018/hyperlinkcolor" val="tx"/>
                    </a:ext>
                  </a:extLst>
                </a:hlinkClick>
              </a:rPr>
              <a:t>https://mawdoo3.com</a:t>
            </a:r>
            <a:endParaRPr kumimoji="0" lang="ar-JO" sz="18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endParaRPr>
          </a:p>
        </p:txBody>
      </p:sp>
      <p:sp>
        <p:nvSpPr>
          <p:cNvPr id="7" name="TextBox 6">
            <a:extLst>
              <a:ext uri="{FF2B5EF4-FFF2-40B4-BE49-F238E27FC236}">
                <a16:creationId xmlns:a16="http://schemas.microsoft.com/office/drawing/2014/main" id="{D7D16390-4294-0DFA-4029-24738EC32328}"/>
              </a:ext>
            </a:extLst>
          </p:cNvPr>
          <p:cNvSpPr txBox="1"/>
          <p:nvPr/>
        </p:nvSpPr>
        <p:spPr>
          <a:xfrm>
            <a:off x="6891292" y="6520535"/>
            <a:ext cx="609452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00B0F0"/>
                </a:solidFill>
                <a:effectLst/>
                <a:uLnTx/>
                <a:uFillTx/>
                <a:latin typeface="Calibri" panose="020F0502020204030204"/>
                <a:ea typeface="+mn-ea"/>
                <a:cs typeface="+mn-cs"/>
              </a:rPr>
              <a:t>https://blog.mostaql.com/entrepreneurship-types/</a:t>
            </a:r>
            <a:endParaRPr kumimoji="0" lang="ar-JO" sz="18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2990346435"/>
      </p:ext>
    </p:extLst>
  </p:cSld>
  <p:clrMapOvr>
    <a:masterClrMapping/>
  </p:clrMapOvr>
  <mc:AlternateContent xmlns:mc="http://schemas.openxmlformats.org/markup-compatibility/2006" xmlns:p14="http://schemas.microsoft.com/office/powerpoint/2010/main">
    <mc:Choice Requires="p14">
      <p:transition spd="slow" advTm="264317">
        <p14:flash/>
      </p:transition>
    </mc:Choice>
    <mc:Fallback xmlns="">
      <p:transition spd="slow" advTm="264317">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879542" y="227582"/>
            <a:ext cx="8213126" cy="64839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7" name="TextBox 6">
            <a:extLst>
              <a:ext uri="{FF2B5EF4-FFF2-40B4-BE49-F238E27FC236}">
                <a16:creationId xmlns:a16="http://schemas.microsoft.com/office/drawing/2014/main" id="{BBA7E091-97A2-7C26-B676-C3FF81A3950A}"/>
              </a:ext>
            </a:extLst>
          </p:cNvPr>
          <p:cNvSpPr txBox="1"/>
          <p:nvPr/>
        </p:nvSpPr>
        <p:spPr>
          <a:xfrm>
            <a:off x="4358936" y="0"/>
            <a:ext cx="7588059" cy="6740307"/>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srgbClr val="00B0F0"/>
                </a:solidFill>
                <a:effectLst/>
                <a:uLnTx/>
                <a:uFillTx/>
                <a:latin typeface="Calibri" panose="020F0502020204030204"/>
                <a:ea typeface="+mn-ea"/>
                <a:cs typeface="+mn-cs"/>
              </a:rPr>
              <a:t>(</a:t>
            </a:r>
            <a:r>
              <a:rPr kumimoji="0" lang="ar-JO" sz="1800" b="1"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من هو رائد الأعمال أو من هو الريادي</a:t>
            </a:r>
            <a:r>
              <a:rPr kumimoji="0" lang="en-GB" sz="1800" b="1" i="0" u="none" strike="noStrike" kern="1200" cap="none" spc="0" normalizeH="0" baseline="0" noProof="0" dirty="0">
                <a:ln>
                  <a:noFill/>
                </a:ln>
                <a:solidFill>
                  <a:srgbClr val="00B0F0"/>
                </a:solidFill>
                <a:effectLst/>
                <a:uLnTx/>
                <a:uFillTx/>
                <a:latin typeface="Calibri" panose="020F0502020204030204"/>
                <a:ea typeface="+mn-ea"/>
                <a:cs typeface="+mn-cs"/>
              </a:rPr>
              <a:t> )</a:t>
            </a: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صفات رائد الأعمال</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الريادي</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 هو الشخص الذي يمتلك خصائص شخصية وكفايات مهنية وإدارية تجعله قادرًا على البدء بمشروعه الخاص، والانطلاق نحو تحقيق هدفه، والتحول من مدير لشركة ناشئة حاليًا إلى مدير لشركة كبيرة في المستقبل. فالريادي يرى ما لا يراه الآخرون من فرص متاحة، ويقوم بتحويل الأفكار والفرص إلى أعمال ناجحة ومربحة اقتصاديًا.</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ويتمتع الريادي بمحموعة من الكفايات منها:</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اولاً: الكفايات المهنية : و</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تتضمن : المعرفة والمهارات والخبرة الفنية العلمية والعملية اللازمة في مجال العمل . أما </a:t>
            </a: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الكفايات الإدارية : و</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تتضمن المعرفة والخبرة في عموميات الإدارة كالتخطيط والتنظيم والتوجيه والإشراف والرقابة وتقويم الأداء، وحساب الأرباح والخسائر, وحساب التكاليف والعوائد.</a:t>
            </a:r>
            <a:endPar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ثانياً: المزايا الشخصية لدى الشخص الريادي ومنها:</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تحمل المخاطر المدروسة </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سواء كانت مهنية أو شخصية أو مالية أو نفسية.</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المبادرة </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وتعني بأن يكون رائد الأعمال مدفوعا ذاتيا دون أن يطلب منه ذلك , ويأخذ بزمام الأمور في المواقف الصعبة ويجد الحلول المناسبة للمشاكل التي تقف أمام نجاح مشروعه</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الإصرار والمثابرة </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وتعني أن رائد الأعمال يجب أن يعمل بجد ويقوم بجهود استثنائية من أجل النجاح فيما يقدمه وما يفعله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البحث عن المعلومات اللازمة للعمل</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يتوجب على رائد الأعمال أن يكون فضولي ، ولديه غريزة البحث عن المعلومات ، مما يغذي ثقافته ومعلوماته وخبراته بكل ما يلزم مشروعه للانطلاق بشكل ناجح.</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الثقة بالنفس</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أي أن الريادي يسعى إلى الاستقلالية والتخلص من السلطة وسيطرة الآخرين . كما أنه يدرس خياراته ومن ثم يقوم باتخاذ قراراته ويتحمل مسؤوليات نجاحه أو فشله.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الحزم: </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يواجه رائد الأعمال الكثير من المشاكل الصعبة والسهلة في إدارة مشروعه ، منها المشاكل المباشرة ومنها المشاكل غير المباشرة لذلك يجب أن يكون حازما وواثقا بقدراته ليسيطر على جميع الأمور لتكون في مسارها الصحيح</a:t>
            </a:r>
          </a:p>
        </p:txBody>
      </p:sp>
      <p:pic>
        <p:nvPicPr>
          <p:cNvPr id="9" name="Picture 8">
            <a:extLst>
              <a:ext uri="{FF2B5EF4-FFF2-40B4-BE49-F238E27FC236}">
                <a16:creationId xmlns:a16="http://schemas.microsoft.com/office/drawing/2014/main" id="{8143D4AB-3EFC-8C8D-CBAE-527392EB51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3355"/>
            <a:ext cx="4429958" cy="6771084"/>
          </a:xfrm>
          <a:prstGeom prst="rect">
            <a:avLst/>
          </a:prstGeom>
        </p:spPr>
      </p:pic>
    </p:spTree>
    <p:extLst>
      <p:ext uri="{BB962C8B-B14F-4D97-AF65-F5344CB8AC3E}">
        <p14:creationId xmlns:p14="http://schemas.microsoft.com/office/powerpoint/2010/main" val="2143443386"/>
      </p:ext>
    </p:extLst>
  </p:cSld>
  <p:clrMapOvr>
    <a:masterClrMapping/>
  </p:clrMapOvr>
  <mc:AlternateContent xmlns:mc="http://schemas.openxmlformats.org/markup-compatibility/2006" xmlns:p14="http://schemas.microsoft.com/office/powerpoint/2010/main">
    <mc:Choice Requires="p14">
      <p:transition spd="slow" advTm="239126">
        <p14:flash/>
      </p:transition>
    </mc:Choice>
    <mc:Fallback xmlns="">
      <p:transition spd="slow" advTm="239126">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922240"/>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خصائص الريادي</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BBA7E091-97A2-7C26-B676-C3FF81A3950A}"/>
              </a:ext>
            </a:extLst>
          </p:cNvPr>
          <p:cNvSpPr txBox="1"/>
          <p:nvPr/>
        </p:nvSpPr>
        <p:spPr>
          <a:xfrm>
            <a:off x="5761608" y="1000944"/>
            <a:ext cx="6231728" cy="5078313"/>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800" b="1" i="0" u="sng"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كيف تصبح شخص ريادي</a:t>
            </a:r>
            <a:endParaRPr kumimoji="0" lang="en-US" sz="1800" b="1" i="0" u="sng" strike="noStrike" kern="1200" cap="none" spc="0" normalizeH="0" baseline="0" noProof="0" dirty="0">
              <a:ln>
                <a:noFill/>
              </a:ln>
              <a:solidFill>
                <a:srgbClr val="00B0F0"/>
              </a:solidFill>
              <a:effectLst/>
              <a:uLnTx/>
              <a:uFillTx/>
              <a:latin typeface="Calibri" panose="020F0502020204030204"/>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حتى تصبح رائد أعمال فعليا عليك أن تتحلى بالإدراك والمعرفة الكافية لحل المشكلات، فكثير من رواد الأعمال تخلوا عن مشاريعهم بسبب عدم قدرتهم على حل المشكلات، فيكون الهروب أسهل بالنسبة لهم. لذلك مواجهة المشكلات والتفكير بعقلانية وتوظيف المعرفة والخبرة كلها أدوات مساعدة للريادي.</a:t>
            </a:r>
            <a:r>
              <a:rPr kumimoji="0" lang="ar-JO" sz="1800" b="0" i="0" u="none" strike="noStrike" kern="1200" cap="none" spc="0" normalizeH="0" baseline="0" noProof="0" dirty="0">
                <a:ln>
                  <a:noFill/>
                </a:ln>
                <a:solidFill>
                  <a:prstClr val="black"/>
                </a:solidFill>
                <a:effectLst/>
                <a:uLnTx/>
                <a:uFillTx/>
                <a:latin typeface="Helvetica-Neue"/>
                <a:ea typeface="+mn-ea"/>
                <a:cs typeface="Arial" panose="020B0604020202020204" pitchFamily="34" charset="0"/>
              </a:rPr>
              <a:t> فأغلب الشركات الضخمة التي نعرفها حاليًا تعرضت للانهيار والافلاس بسبب عدم قدرة أصحابها على حل المشكلات، ولكن الريادي الصامد هو من وصل بشركته إلى النجاح والاستقرار. </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كما يجب أن يتقن الريادي مهارات التخطيط وتحديد الاستراتيجيات المناسبة وفق</a:t>
            </a:r>
            <a:r>
              <a:rPr lang="ar-JO" dirty="0">
                <a:solidFill>
                  <a:prstClr val="black"/>
                </a:solidFill>
                <a:latin typeface="Calibri" panose="020F0502020204030204"/>
                <a:cs typeface="Arial" panose="020B0604020202020204" pitchFamily="34" charset="0"/>
              </a:rPr>
              <a:t>ً</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 للامكانات المتاحة والمواقف المختلفة والخبرات السابقة ، ومعرفة الحقوق والواجبات والأولويات وتحديدها بدقة. </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ومن خصائص الريادي أيضا.....</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Helvetica-Neue"/>
                <a:ea typeface="+mn-ea"/>
                <a:cs typeface="Arial" panose="020B0604020202020204" pitchFamily="34" charset="0"/>
              </a:rPr>
              <a:t>يمكن القول أن رائد الأعمال يسعى إلى تحقيق نمو كبير وسريع بموارده المحدودة في حين أن صاحب المشروع الصغير يحاول بناء شركة مستقرة لا تسعى للهيمنة في مجالها بقدر ما تسعى إلى توفير دخل مستمر. </a:t>
            </a:r>
            <a:r>
              <a:rPr kumimoji="0" lang="ar-JO" sz="1800" b="1" i="0" u="none" strike="noStrike" kern="1200" cap="none" spc="0" normalizeH="0" baseline="0" noProof="0" dirty="0">
                <a:ln>
                  <a:noFill/>
                </a:ln>
                <a:solidFill>
                  <a:prstClr val="black"/>
                </a:solidFill>
                <a:effectLst/>
                <a:uLnTx/>
                <a:uFillTx/>
                <a:latin typeface="Helvetica-Neue"/>
                <a:ea typeface="+mn-ea"/>
                <a:cs typeface="Arial" panose="020B0604020202020204" pitchFamily="34" charset="0"/>
              </a:rPr>
              <a:t>وبالتالي ليس كل صاحب مشروع هو رائد اعمال وليس كل رائد اعمال هو شخص ناجح</a:t>
            </a:r>
            <a:r>
              <a:rPr kumimoji="0" lang="ar-JO" sz="1800" b="0" i="0" u="none" strike="noStrike" kern="1200" cap="none" spc="0" normalizeH="0" baseline="0" noProof="0" dirty="0">
                <a:ln>
                  <a:noFill/>
                </a:ln>
                <a:solidFill>
                  <a:prstClr val="black"/>
                </a:solidFill>
                <a:effectLst/>
                <a:uLnTx/>
                <a:uFillTx/>
                <a:latin typeface="Helvetica-Neue"/>
                <a:ea typeface="+mn-ea"/>
                <a:cs typeface="Arial" panose="020B0604020202020204" pitchFamily="34" charset="0"/>
              </a:rPr>
              <a:t>. </a:t>
            </a:r>
            <a:endPar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graphicFrame>
        <p:nvGraphicFramePr>
          <p:cNvPr id="4" name="Diagram 3">
            <a:extLst>
              <a:ext uri="{FF2B5EF4-FFF2-40B4-BE49-F238E27FC236}">
                <a16:creationId xmlns:a16="http://schemas.microsoft.com/office/drawing/2014/main" id="{A8FE546A-B853-6962-2BE0-CA27E1EA249B}"/>
              </a:ext>
            </a:extLst>
          </p:cNvPr>
          <p:cNvGraphicFramePr/>
          <p:nvPr/>
        </p:nvGraphicFramePr>
        <p:xfrm>
          <a:off x="181123" y="1223728"/>
          <a:ext cx="5580486" cy="53110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cxnSp>
        <p:nvCxnSpPr>
          <p:cNvPr id="11" name="Straight Arrow Connector 10">
            <a:extLst>
              <a:ext uri="{FF2B5EF4-FFF2-40B4-BE49-F238E27FC236}">
                <a16:creationId xmlns:a16="http://schemas.microsoft.com/office/drawing/2014/main" id="{A85AF171-FA6B-0191-2AAB-35F7BB52ACAB}"/>
              </a:ext>
            </a:extLst>
          </p:cNvPr>
          <p:cNvCxnSpPr>
            <a:cxnSpLocks/>
          </p:cNvCxnSpPr>
          <p:nvPr/>
        </p:nvCxnSpPr>
        <p:spPr>
          <a:xfrm flipH="1">
            <a:off x="5877017" y="4820575"/>
            <a:ext cx="344453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13533925"/>
      </p:ext>
    </p:extLst>
  </p:cSld>
  <p:clrMapOvr>
    <a:masterClrMapping/>
  </p:clrMapOvr>
  <mc:AlternateContent xmlns:mc="http://schemas.openxmlformats.org/markup-compatibility/2006" xmlns:p14="http://schemas.microsoft.com/office/powerpoint/2010/main">
    <mc:Choice Requires="p14">
      <p:transition spd="slow" advTm="112227">
        <p14:flash/>
      </p:transition>
    </mc:Choice>
    <mc:Fallback xmlns="">
      <p:transition spd="slow" advTm="112227">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011444" y="107945"/>
            <a:ext cx="7096191" cy="6642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227490"/>
            <a:ext cx="11445814" cy="478401"/>
          </a:xfrm>
          <a:prstGeom prst="rect">
            <a:avLst/>
          </a:prstGeom>
          <a:noFill/>
        </p:spPr>
        <p:txBody>
          <a:bodyPr wrap="square" rtlCol="0">
            <a:spAutoFit/>
          </a:bodyPr>
          <a:lstStyle/>
          <a:p>
            <a:pPr marL="0" marR="0" lvl="0" indent="0" algn="justLow" defTabSz="914400" rtl="1" eaLnBrk="1" fontAlgn="auto" latinLnBrk="0" hangingPunct="1">
              <a:lnSpc>
                <a:spcPct val="150000"/>
              </a:lnSpc>
              <a:spcBef>
                <a:spcPts val="0"/>
              </a:spcBef>
              <a:spcAft>
                <a:spcPts val="0"/>
              </a:spcAft>
              <a:buClrTx/>
              <a:buSzTx/>
              <a:buFontTx/>
              <a:buNone/>
              <a:tabLst/>
              <a:defRPr/>
            </a:pPr>
            <a:endParaRPr kumimoji="0" lang="en-US" sz="1900" b="0" i="1"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7" name="TextBox 6">
            <a:extLst>
              <a:ext uri="{FF2B5EF4-FFF2-40B4-BE49-F238E27FC236}">
                <a16:creationId xmlns:a16="http://schemas.microsoft.com/office/drawing/2014/main" id="{0BE51525-3917-65EA-CE51-8C2D3C3CD47A}"/>
              </a:ext>
            </a:extLst>
          </p:cNvPr>
          <p:cNvSpPr txBox="1"/>
          <p:nvPr/>
        </p:nvSpPr>
        <p:spPr>
          <a:xfrm>
            <a:off x="5075642" y="265946"/>
            <a:ext cx="6967796" cy="590931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أدوار الريادي:</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تؤدي الأعمال الصغيرة عدداً من الأدوار الهامة في الاقتصاد منها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.١ </a:t>
            </a: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توفير الوظائف الجديدة </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إن الوظائف التي توفرها المشروعات الصغيرة تختلف عن تلك التي توفرها الشركات الكبرى في نواحي رئيسة عديدة، فالمشروعات الصغيرة عادة ما تدفع أجوراً نقدية اقل مما تقدمه الشركات الكبرى، كما أن العاملين في المشروعات الصغيرة حاصلين على مؤهلات علمية أدنى من العاملين في الشركات الكبرى، وهكذا فإن المشروعات الصغيرة باستخدامها العاملين الذين لا يلبون احتياجات الشركات الكبرى  توفّر فرص وظيفية جديدة للأفراد وبالتالي تقلل من نسب البطالة. </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2. </a:t>
            </a: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تقديم منتجات وخدمات جديدة </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إن تبني المشروعات الصغيرة وتشجيعها للاختراعات يسهم بشكل كبير في تحسين الموقف التنافسي للشركات والمشروعات الصغيرة، إذ تشير الدراسات أن حوالي %٩٨ من التطور الجوهري للمنتجات الجديدة انطلقت من المشروعات الصغيرة.</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.٣ </a:t>
            </a: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توفير احتياجات الشركات الكبرى </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بالإضافة إلى توفيرها للوظائف والمنتجات الجديدة فإن المشروعات الصغيرة تلعب دوراً هاماً في نشاط الشركات الكبرى، فهي تقوم بدور الموزع وكذلك وكلاء خدمة الزبائن بالإضافة إلى دورها كمورد للمنتجات.</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.٤ </a:t>
            </a: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تقديم المنتجات والخدمات الخاصة </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إن العديد من المشروعات الصغيرة وجدت وبقيت لأنها تتمكن من تلبية حاجات ومتطلبات الزبائن الخاصة، كون أن نظام الإنتاج فيها يعتمد في اغلب الأحيان على التنوع وليس على الإنتاج الواسع ، وهذا قد لا يتماشى مع نظم الإنتاج في الشركات الكبرى التي تركز على الكم في الإنتاج . (رفاعي واحمد، ٢٠٠١، ص: ١٤٦) </a:t>
            </a:r>
          </a:p>
        </p:txBody>
      </p:sp>
      <p:pic>
        <p:nvPicPr>
          <p:cNvPr id="9" name="Picture 8">
            <a:extLst>
              <a:ext uri="{FF2B5EF4-FFF2-40B4-BE49-F238E27FC236}">
                <a16:creationId xmlns:a16="http://schemas.microsoft.com/office/drawing/2014/main" id="{FCBE1A05-C6AB-2B3C-96F2-F7A7FA0EAB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7945"/>
            <a:ext cx="5011445" cy="6654415"/>
          </a:xfrm>
          <a:prstGeom prst="rect">
            <a:avLst/>
          </a:prstGeom>
        </p:spPr>
      </p:pic>
    </p:spTree>
    <p:extLst>
      <p:ext uri="{BB962C8B-B14F-4D97-AF65-F5344CB8AC3E}">
        <p14:creationId xmlns:p14="http://schemas.microsoft.com/office/powerpoint/2010/main" val="4213500168"/>
      </p:ext>
    </p:extLst>
  </p:cSld>
  <p:clrMapOvr>
    <a:masterClrMapping/>
  </p:clrMapOvr>
  <mc:AlternateContent xmlns:mc="http://schemas.openxmlformats.org/markup-compatibility/2006" xmlns:p14="http://schemas.microsoft.com/office/powerpoint/2010/main">
    <mc:Choice Requires="p14">
      <p:transition spd="slow" advTm="148441">
        <p14:flash/>
      </p:transition>
    </mc:Choice>
    <mc:Fallback xmlns="">
      <p:transition spd="slow" advTm="148441">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300" y="912567"/>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7" y="152799"/>
            <a:ext cx="5121939"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البيئة الريادية (أو النظام البيئي الريادي) </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2BAACB21-04CB-9008-2F3B-2E8EB91417D4}"/>
              </a:ext>
            </a:extLst>
          </p:cNvPr>
          <p:cNvSpPr txBox="1"/>
          <p:nvPr/>
        </p:nvSpPr>
        <p:spPr>
          <a:xfrm>
            <a:off x="4787900" y="1326316"/>
            <a:ext cx="7105715" cy="4247317"/>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srgbClr val="00B0F0"/>
                </a:solidFill>
                <a:effectLst/>
                <a:uLnTx/>
                <a:uFillTx/>
                <a:latin typeface="Helvetica-Neue"/>
                <a:ea typeface="+mn-ea"/>
                <a:cs typeface="Arial" panose="020B0604020202020204" pitchFamily="34" charset="0"/>
              </a:rPr>
              <a:t>البيئة الريادية (أو النظام البيئي الريادي) </a:t>
            </a:r>
            <a:r>
              <a:rPr kumimoji="0" lang="ar-JO" sz="1800" b="0" i="0" u="none" strike="noStrike" kern="1200" cap="none" spc="0" normalizeH="0" baseline="0" noProof="0" dirty="0">
                <a:ln>
                  <a:noFill/>
                </a:ln>
                <a:solidFill>
                  <a:prstClr val="black"/>
                </a:solidFill>
                <a:effectLst/>
                <a:uLnTx/>
                <a:uFillTx/>
                <a:latin typeface="Helvetica-Neue"/>
                <a:ea typeface="+mn-ea"/>
                <a:cs typeface="Arial" panose="020B0604020202020204" pitchFamily="34" charset="0"/>
              </a:rPr>
              <a:t>هي البيئة الاجتماعية والاقتصادية التي تؤثر سلبًا أو إيجابًا في نجاح المشاريع الريادية التي تُطلق في تلك البيئة. ومن أهم عناصر البيئة الريادية رواد الأعمال والأفكار الريادية والمستثمرين والشركات الخدمية المختلفة، والحاضنات وأي جهة أخرى تسهم في إنجاح المشاريع الريادية.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Helvetica-Neue"/>
                <a:ea typeface="+mn-ea"/>
                <a:cs typeface="Arial" panose="020B0604020202020204" pitchFamily="34" charset="0"/>
              </a:rPr>
              <a:t>ومن أشهر البيئات الريادية ما يعرف </a:t>
            </a:r>
            <a:r>
              <a:rPr kumimoji="0" lang="ar-JO" sz="1800" b="1" i="0" u="none" strike="noStrike" kern="1200" cap="none" spc="0" normalizeH="0" baseline="0" noProof="0" dirty="0">
                <a:ln>
                  <a:noFill/>
                </a:ln>
                <a:solidFill>
                  <a:prstClr val="black"/>
                </a:solidFill>
                <a:effectLst/>
                <a:uLnTx/>
                <a:uFillTx/>
                <a:latin typeface="Helvetica-Neue"/>
                <a:ea typeface="+mn-ea"/>
                <a:cs typeface="Arial" panose="020B0604020202020204" pitchFamily="34" charset="0"/>
              </a:rPr>
              <a:t>بوادي السيليكون في الولايات المتحدة </a:t>
            </a:r>
            <a:r>
              <a:rPr kumimoji="0" lang="ar-JO" sz="1800" b="0" i="0" u="none" strike="noStrike" kern="1200" cap="none" spc="0" normalizeH="0" baseline="0" noProof="0" dirty="0">
                <a:ln>
                  <a:noFill/>
                </a:ln>
                <a:solidFill>
                  <a:prstClr val="black"/>
                </a:solidFill>
                <a:effectLst/>
                <a:uLnTx/>
                <a:uFillTx/>
                <a:latin typeface="Helvetica-Neue"/>
                <a:ea typeface="+mn-ea"/>
                <a:cs typeface="Arial" panose="020B0604020202020204" pitchFamily="34" charset="0"/>
              </a:rPr>
              <a:t>الذي ضم عدداً كبيراً من الشركات الناجحة عالمياً. وقد برزت النظم البيئية الريادية كقوة ديناميكية تلعب دوراً هاماً بكل ما يتعلق بأداء الشركات الناشئة أو رواد الأعمال.</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Helvetica-Neue"/>
                <a:ea typeface="+mn-ea"/>
                <a:cs typeface="Arial" panose="020B0604020202020204" pitchFamily="34" charset="0"/>
              </a:rPr>
              <a:t>في الواقع، إن أحد أسباب النجاح أو الفشل في هذه الحالة يعود لما يسمى بالبيئة الريادية أو النظام البيئي لريادة الأعمال لأنه يتعامل مع جهات مختلفة مثل رواد الأعمال والمستثمرين، والسياسات والقوانين، والممولين، المستهلكين وغير ذلك.</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1800" b="1" i="0" u="none" strike="noStrike" kern="1200" cap="none" spc="0" normalizeH="0" baseline="0" noProof="0" dirty="0">
              <a:ln>
                <a:noFill/>
              </a:ln>
              <a:solidFill>
                <a:srgbClr val="00B0F0"/>
              </a:solidFill>
              <a:effectLst/>
              <a:uLnTx/>
              <a:uFillTx/>
              <a:latin typeface="Cairo"/>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srgbClr val="00B0F0"/>
                </a:solidFill>
                <a:effectLst/>
                <a:uLnTx/>
                <a:uFillTx/>
                <a:latin typeface="Cairo"/>
                <a:ea typeface="+mn-ea"/>
                <a:cs typeface="Arial" panose="020B0604020202020204" pitchFamily="34" charset="0"/>
              </a:rPr>
              <a:t>ما هو النظام البيئي الريادي؟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Helvetica-Neue"/>
                <a:ea typeface="+mn-ea"/>
                <a:cs typeface="Arial" panose="020B0604020202020204" pitchFamily="34" charset="0"/>
              </a:rPr>
              <a:t>يمكن تعريف النظام البيئي الريادي بأنه : البيئة الاجتماعية والاقتصادية التي تؤثر في  ريادة الأعمال أو تدعمها. وتلعب مكونات هذا النظام مثل الشركات أو حاضنات الأعمال دوراً هاماً ، حيث تمنح رواد الأعمال وشركاتهم الناشئة فرصاً هامة للنجاح.</a:t>
            </a:r>
          </a:p>
        </p:txBody>
      </p:sp>
      <p:pic>
        <p:nvPicPr>
          <p:cNvPr id="9" name="Picture 8">
            <a:extLst>
              <a:ext uri="{FF2B5EF4-FFF2-40B4-BE49-F238E27FC236}">
                <a16:creationId xmlns:a16="http://schemas.microsoft.com/office/drawing/2014/main" id="{F8726B83-90B4-110E-D7D4-823D1EB4942F}"/>
              </a:ext>
            </a:extLst>
          </p:cNvPr>
          <p:cNvPicPr>
            <a:picLocks noChangeAspect="1"/>
          </p:cNvPicPr>
          <p:nvPr/>
        </p:nvPicPr>
        <p:blipFill>
          <a:blip r:embed="rId3"/>
          <a:stretch>
            <a:fillRect/>
          </a:stretch>
        </p:blipFill>
        <p:spPr>
          <a:xfrm>
            <a:off x="111954" y="922240"/>
            <a:ext cx="4415658" cy="5609467"/>
          </a:xfrm>
          <a:prstGeom prst="rect">
            <a:avLst/>
          </a:prstGeom>
        </p:spPr>
      </p:pic>
      <p:sp>
        <p:nvSpPr>
          <p:cNvPr id="10" name="TextBox 9">
            <a:extLst>
              <a:ext uri="{FF2B5EF4-FFF2-40B4-BE49-F238E27FC236}">
                <a16:creationId xmlns:a16="http://schemas.microsoft.com/office/drawing/2014/main" id="{360C1D7C-C75D-9857-E3B5-D66381915D3A}"/>
              </a:ext>
            </a:extLst>
          </p:cNvPr>
          <p:cNvSpPr txBox="1"/>
          <p:nvPr/>
        </p:nvSpPr>
        <p:spPr>
          <a:xfrm>
            <a:off x="1318184" y="474204"/>
            <a:ext cx="1740640"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white"/>
                </a:solidFill>
                <a:effectLst/>
                <a:uLnTx/>
                <a:uFillTx/>
                <a:latin typeface="Helvetica-Neue"/>
                <a:ea typeface="+mn-ea"/>
                <a:cs typeface="+mn-cs"/>
              </a:rPr>
              <a:t>Silicon Valley </a:t>
            </a:r>
            <a:endParaRPr kumimoji="0" lang="ar-JO" sz="1800" b="1"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677440789"/>
      </p:ext>
    </p:extLst>
  </p:cSld>
  <p:clrMapOvr>
    <a:masterClrMapping/>
  </p:clrMapOvr>
  <mc:AlternateContent xmlns:mc="http://schemas.openxmlformats.org/markup-compatibility/2006" xmlns:p14="http://schemas.microsoft.com/office/powerpoint/2010/main">
    <mc:Choice Requires="p14">
      <p:transition spd="slow" advTm="95057">
        <p14:flash/>
      </p:transition>
    </mc:Choice>
    <mc:Fallback xmlns="">
      <p:transition spd="slow" advTm="95057">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300" y="912567"/>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A2DA86F3-74ED-AB0C-587B-26BEAD2ED8EB}"/>
              </a:ext>
            </a:extLst>
          </p:cNvPr>
          <p:cNvSpPr txBox="1"/>
          <p:nvPr/>
        </p:nvSpPr>
        <p:spPr>
          <a:xfrm>
            <a:off x="2154352" y="1904649"/>
            <a:ext cx="7433837" cy="3970318"/>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800" b="1" i="0" u="none" strike="noStrike" kern="1200" cap="none" spc="0" normalizeH="0" baseline="0" noProof="0" dirty="0">
                <a:ln>
                  <a:noFill/>
                </a:ln>
                <a:solidFill>
                  <a:srgbClr val="00B0F0"/>
                </a:solidFill>
                <a:effectLst/>
                <a:uLnTx/>
                <a:uFillTx/>
                <a:latin typeface="Cairo"/>
                <a:ea typeface="+mn-ea"/>
                <a:cs typeface="Arial" panose="020B0604020202020204" pitchFamily="34" charset="0"/>
              </a:rPr>
              <a:t>كيف نبني بيئة ريادية؟</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JO" sz="2800" b="1" i="0" u="none" strike="noStrike" kern="1200" cap="none" spc="0" normalizeH="0" baseline="0" noProof="0" dirty="0">
              <a:ln>
                <a:noFill/>
              </a:ln>
              <a:solidFill>
                <a:srgbClr val="00B0F0"/>
              </a:solidFill>
              <a:effectLst/>
              <a:uLnTx/>
              <a:uFillTx/>
              <a:latin typeface="Cairo"/>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800" b="1" i="0" u="none" strike="noStrike" kern="1200" cap="none" spc="0" normalizeH="0" baseline="0" noProof="0" dirty="0">
                <a:ln>
                  <a:noFill/>
                </a:ln>
                <a:solidFill>
                  <a:srgbClr val="00B0F0"/>
                </a:solidFill>
                <a:effectLst/>
                <a:uLnTx/>
                <a:uFillTx/>
                <a:latin typeface="Cairo"/>
                <a:ea typeface="+mn-ea"/>
                <a:cs typeface="Arial" panose="020B0604020202020204" pitchFamily="34" charset="0"/>
              </a:rPr>
              <a:t>فكر معي الآن</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JO" sz="2800" b="1" i="0" u="none" strike="noStrike" kern="1200" cap="none" spc="0" normalizeH="0" baseline="0" noProof="0" dirty="0">
              <a:ln>
                <a:noFill/>
              </a:ln>
              <a:solidFill>
                <a:srgbClr val="0E5583"/>
              </a:solidFill>
              <a:effectLst/>
              <a:uLnTx/>
              <a:uFillTx/>
              <a:latin typeface="Cairo"/>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800" b="0" i="0" u="none" strike="noStrike" kern="1200" cap="none" spc="0" normalizeH="0" baseline="0" noProof="0" dirty="0">
                <a:ln>
                  <a:noFill/>
                </a:ln>
                <a:solidFill>
                  <a:srgbClr val="00B0F0"/>
                </a:solidFill>
                <a:effectLst/>
                <a:uLnTx/>
                <a:uFillTx/>
                <a:latin typeface="Helvetica-Neue"/>
                <a:ea typeface="+mn-ea"/>
                <a:cs typeface="Arial" panose="020B0604020202020204" pitchFamily="34" charset="0"/>
              </a:rPr>
              <a:t>النظام البيئي الريادي = الأفراد + الثقافة </a:t>
            </a:r>
            <a:endParaRPr kumimoji="0" lang="en-GB" sz="2800" b="0" i="0" u="none" strike="noStrike" kern="1200" cap="none" spc="0" normalizeH="0" baseline="0" noProof="0" dirty="0">
              <a:ln>
                <a:noFill/>
              </a:ln>
              <a:solidFill>
                <a:srgbClr val="00B0F0"/>
              </a:solidFill>
              <a:effectLst/>
              <a:uLnTx/>
              <a:uFillTx/>
              <a:latin typeface="Helvetica-Neue"/>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JO" sz="2800" b="0" i="0" u="none" strike="noStrike" kern="1200" cap="none" spc="0" normalizeH="0" baseline="0" noProof="0" dirty="0">
              <a:ln>
                <a:noFill/>
              </a:ln>
              <a:solidFill>
                <a:srgbClr val="00B0F0"/>
              </a:solidFill>
              <a:effectLst/>
              <a:uLnTx/>
              <a:uFillTx/>
              <a:latin typeface="Helvetica-Neue"/>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800" b="0" i="0" u="none" strike="noStrike" kern="1200" cap="none" spc="0" normalizeH="0" baseline="0" noProof="0" dirty="0">
                <a:ln>
                  <a:noFill/>
                </a:ln>
                <a:solidFill>
                  <a:prstClr val="black"/>
                </a:solidFill>
                <a:effectLst/>
                <a:uLnTx/>
                <a:uFillTx/>
                <a:latin typeface="Helvetica-Neue"/>
                <a:ea typeface="+mn-ea"/>
                <a:cs typeface="Arial" panose="020B0604020202020204" pitchFamily="34" charset="0"/>
              </a:rPr>
              <a:t>لأن جوهر النظام البيئي الريادي المثالي ( الأفراد أو رواد الأعمال، والثقافة ) التي تسمح لهم بالتعاون والعمل والتفاعل فيما بينهم أو مع المجتمع لإنشاء وتطوير مشاريعهم الريادية.</a:t>
            </a:r>
          </a:p>
        </p:txBody>
      </p:sp>
    </p:spTree>
    <p:custDataLst>
      <p:tags r:id="rId1"/>
    </p:custDataLst>
    <p:extLst>
      <p:ext uri="{BB962C8B-B14F-4D97-AF65-F5344CB8AC3E}">
        <p14:creationId xmlns:p14="http://schemas.microsoft.com/office/powerpoint/2010/main" val="3640006691"/>
      </p:ext>
    </p:extLst>
  </p:cSld>
  <p:clrMapOvr>
    <a:masterClrMapping/>
  </p:clrMapOvr>
  <p:transition spd="slow" advTm="59048">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7">
                                            <p:txEl>
                                              <p:pRg st="4" end="4"/>
                                            </p:txEl>
                                          </p:spTgt>
                                        </p:tgtEl>
                                        <p:attrNameLst>
                                          <p:attrName>style.visibility</p:attrName>
                                        </p:attrNameLst>
                                      </p:cBhvr>
                                      <p:to>
                                        <p:strVal val="visible"/>
                                      </p:to>
                                    </p:set>
                                    <p:animEffect transition="in" filter="fade">
                                      <p:cBhvr>
                                        <p:cTn id="13" dur="1000"/>
                                        <p:tgtEl>
                                          <p:spTgt spid="7">
                                            <p:txEl>
                                              <p:pRg st="4" end="4"/>
                                            </p:txEl>
                                          </p:spTgt>
                                        </p:tgtEl>
                                      </p:cBhvr>
                                    </p:animEffect>
                                    <p:anim calcmode="lin" valueType="num">
                                      <p:cBhvr>
                                        <p:cTn id="14" dur="1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15" dur="1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7">
                                            <p:txEl>
                                              <p:pRg st="6" end="6"/>
                                            </p:txEl>
                                          </p:spTgt>
                                        </p:tgtEl>
                                        <p:attrNameLst>
                                          <p:attrName>style.visibility</p:attrName>
                                        </p:attrNameLst>
                                      </p:cBhvr>
                                      <p:to>
                                        <p:strVal val="visible"/>
                                      </p:to>
                                    </p:set>
                                    <p:animEffect transition="in" filter="fade">
                                      <p:cBhvr>
                                        <p:cTn id="20" dur="1000"/>
                                        <p:tgtEl>
                                          <p:spTgt spid="7">
                                            <p:txEl>
                                              <p:pRg st="6" end="6"/>
                                            </p:txEl>
                                          </p:spTgt>
                                        </p:tgtEl>
                                      </p:cBhvr>
                                    </p:animEffect>
                                    <p:anim calcmode="lin" valueType="num">
                                      <p:cBhvr>
                                        <p:cTn id="21" dur="1000" fill="hold"/>
                                        <p:tgtEl>
                                          <p:spTgt spid="7">
                                            <p:txEl>
                                              <p:pRg st="6" end="6"/>
                                            </p:txEl>
                                          </p:spTgt>
                                        </p:tgtEl>
                                        <p:attrNameLst>
                                          <p:attrName>ppt_x</p:attrName>
                                        </p:attrNameLst>
                                      </p:cBhvr>
                                      <p:tavLst>
                                        <p:tav tm="0">
                                          <p:val>
                                            <p:strVal val="#ppt_x"/>
                                          </p:val>
                                        </p:tav>
                                        <p:tav tm="100000">
                                          <p:val>
                                            <p:strVal val="#ppt_x"/>
                                          </p:val>
                                        </p:tav>
                                      </p:tavLst>
                                    </p:anim>
                                    <p:anim calcmode="lin" valueType="num">
                                      <p:cBhvr>
                                        <p:cTn id="22" dur="1000" fill="hold"/>
                                        <p:tgtEl>
                                          <p:spTgt spid="7">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300" y="912567"/>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524435" y="152799"/>
            <a:ext cx="433434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عناصر وخصائص النظام البيئي الريادي</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A2DA86F3-74ED-AB0C-587B-26BEAD2ED8EB}"/>
              </a:ext>
            </a:extLst>
          </p:cNvPr>
          <p:cNvSpPr txBox="1"/>
          <p:nvPr/>
        </p:nvSpPr>
        <p:spPr>
          <a:xfrm>
            <a:off x="2971039" y="1327865"/>
            <a:ext cx="8866122" cy="4801314"/>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700" b="1" i="0" u="none" strike="noStrike" kern="1200" cap="none" spc="0" normalizeH="0" baseline="0" noProof="0" dirty="0">
                <a:ln>
                  <a:noFill/>
                </a:ln>
                <a:solidFill>
                  <a:srgbClr val="00B0F0"/>
                </a:solidFill>
                <a:effectLst/>
                <a:uLnTx/>
                <a:uFillTx/>
                <a:latin typeface="Cairo"/>
                <a:ea typeface="+mn-ea"/>
                <a:cs typeface="Arial" panose="020B0604020202020204" pitchFamily="34" charset="0"/>
              </a:rPr>
              <a:t>خصائص النظم البيئية الريادية</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JO" sz="1700" b="0" i="0" u="none" strike="noStrike" kern="1200" cap="none" spc="0" normalizeH="0" baseline="0" noProof="0" dirty="0">
                <a:ln>
                  <a:noFill/>
                </a:ln>
                <a:solidFill>
                  <a:prstClr val="black"/>
                </a:solidFill>
                <a:effectLst/>
                <a:uLnTx/>
                <a:uFillTx/>
                <a:latin typeface="Helvetica-Neue"/>
                <a:ea typeface="+mn-ea"/>
                <a:cs typeface="Arial" panose="020B0604020202020204" pitchFamily="34" charset="0"/>
              </a:rPr>
              <a:t>تتمتع النظم البيئية الريادية بمجموعة من الخصائص، وهي:</a:t>
            </a:r>
          </a:p>
          <a:p>
            <a:pPr marL="0" marR="0" lvl="0" indent="0" algn="r" defTabSz="914400" rtl="1" eaLnBrk="1" fontAlgn="auto" latinLnBrk="0" hangingPunct="1">
              <a:lnSpc>
                <a:spcPct val="100000"/>
              </a:lnSpc>
              <a:spcBef>
                <a:spcPts val="0"/>
              </a:spcBef>
              <a:spcAft>
                <a:spcPts val="0"/>
              </a:spcAft>
              <a:buClrTx/>
              <a:buSzTx/>
              <a:buFont typeface="+mj-lt"/>
              <a:buAutoNum type="arabicPeriod"/>
              <a:tabLst/>
              <a:defRPr/>
            </a:pPr>
            <a:r>
              <a:rPr kumimoji="0" lang="ar-JO" sz="1700" b="1" i="0" u="sng" strike="noStrike" kern="1200" cap="none" spc="0" normalizeH="0" baseline="0" noProof="0" dirty="0">
                <a:ln>
                  <a:noFill/>
                </a:ln>
                <a:solidFill>
                  <a:prstClr val="black"/>
                </a:solidFill>
                <a:effectLst/>
                <a:uLnTx/>
                <a:uFillTx/>
                <a:latin typeface="Cairo"/>
                <a:ea typeface="+mn-ea"/>
                <a:cs typeface="Arial" panose="020B0604020202020204" pitchFamily="34" charset="0"/>
              </a:rPr>
              <a:t>الاختلاف</a:t>
            </a:r>
            <a:r>
              <a:rPr kumimoji="0" lang="ar-JO" sz="1700" b="1" i="0" u="none" strike="noStrike" kern="1200" cap="none" spc="0" normalizeH="0" baseline="0" noProof="0" dirty="0">
                <a:ln>
                  <a:noFill/>
                </a:ln>
                <a:solidFill>
                  <a:prstClr val="black"/>
                </a:solidFill>
                <a:effectLst/>
                <a:uLnTx/>
                <a:uFillTx/>
                <a:latin typeface="Cairo"/>
                <a:ea typeface="+mn-ea"/>
                <a:cs typeface="Arial" panose="020B0604020202020204" pitchFamily="34" charset="0"/>
              </a:rPr>
              <a:t> </a:t>
            </a:r>
            <a:r>
              <a:rPr kumimoji="0" lang="ar-JO" sz="1700" b="0" i="0" u="none" strike="noStrike" kern="1200" cap="none" spc="0" normalizeH="0" baseline="0" noProof="0" dirty="0">
                <a:ln>
                  <a:noFill/>
                </a:ln>
                <a:solidFill>
                  <a:prstClr val="black"/>
                </a:solidFill>
                <a:effectLst/>
                <a:uLnTx/>
                <a:uFillTx/>
                <a:latin typeface="Helvetica-Neue"/>
                <a:ea typeface="+mn-ea"/>
                <a:cs typeface="Arial" panose="020B0604020202020204" pitchFamily="34" charset="0"/>
              </a:rPr>
              <a:t>إن النظم البيئية غير متشابهة فيما بينها، فكل كل نظام بيئي يشكل نموذجاً فريداً، لأنه يعتبر نتيجة لمئات العناصر التي تتفاعل مع بعضها لذلك لا يوجد بيئة ريادية مثالية لجميع المشاريع.</a:t>
            </a:r>
          </a:p>
          <a:p>
            <a:pPr marL="0" marR="0" lvl="0" indent="0" algn="r" defTabSz="914400" rtl="1" eaLnBrk="1" fontAlgn="auto" latinLnBrk="0" hangingPunct="1">
              <a:lnSpc>
                <a:spcPct val="100000"/>
              </a:lnSpc>
              <a:spcBef>
                <a:spcPts val="0"/>
              </a:spcBef>
              <a:spcAft>
                <a:spcPts val="0"/>
              </a:spcAft>
              <a:buClrTx/>
              <a:buSzTx/>
              <a:buFont typeface="+mj-lt"/>
              <a:buAutoNum type="arabicPeriod"/>
              <a:tabLst/>
              <a:defRPr/>
            </a:pPr>
            <a:r>
              <a:rPr kumimoji="0" lang="ar-JO" sz="1700" b="1" i="0" u="sng" strike="noStrike" kern="1200" cap="none" spc="0" normalizeH="0" baseline="0" noProof="0" dirty="0">
                <a:ln>
                  <a:noFill/>
                </a:ln>
                <a:solidFill>
                  <a:prstClr val="black"/>
                </a:solidFill>
                <a:effectLst/>
                <a:uLnTx/>
                <a:uFillTx/>
                <a:latin typeface="Cairo"/>
                <a:ea typeface="+mn-ea"/>
                <a:cs typeface="Arial" panose="020B0604020202020204" pitchFamily="34" charset="0"/>
              </a:rPr>
              <a:t>النظام البيئي الريادي مستدام أو ذاتي الاكتفاء نسبياً </a:t>
            </a:r>
            <a:r>
              <a:rPr kumimoji="0" lang="ar-JO" sz="1700" b="0" i="0" u="none" strike="noStrike" kern="1200" cap="none" spc="0" normalizeH="0" baseline="0" noProof="0" dirty="0">
                <a:ln>
                  <a:noFill/>
                </a:ln>
                <a:solidFill>
                  <a:prstClr val="black"/>
                </a:solidFill>
                <a:effectLst/>
                <a:uLnTx/>
                <a:uFillTx/>
                <a:latin typeface="Helvetica-Neue"/>
                <a:ea typeface="+mn-ea"/>
                <a:cs typeface="Arial" panose="020B0604020202020204" pitchFamily="34" charset="0"/>
              </a:rPr>
              <a:t>تصبح النظم البيئية لريادة الأعمال ذاتية الاكتفاء نسبياً. فالنجاح يولد النجاح ليتم تعزيز العناصر الأساسية للنظام البيئي تلقائياً. كما أن هناك نقطة تحول يمكن عندها الحد من العوائق المؤثرة بشكل سلبي. فبمجرد أن تصبح العناصر الأساسية قوية بما فيه الكفاية، ستعزز بعضها البعض. </a:t>
            </a:r>
          </a:p>
          <a:p>
            <a:pPr marL="0" marR="0" lvl="0" indent="0" algn="r" defTabSz="914400" rtl="1" eaLnBrk="1" fontAlgn="auto" latinLnBrk="0" hangingPunct="1">
              <a:lnSpc>
                <a:spcPct val="100000"/>
              </a:lnSpc>
              <a:spcBef>
                <a:spcPts val="0"/>
              </a:spcBef>
              <a:spcAft>
                <a:spcPts val="0"/>
              </a:spcAft>
              <a:buClrTx/>
              <a:buSzTx/>
              <a:buFont typeface="+mj-lt"/>
              <a:buAutoNum type="arabicPeriod"/>
              <a:tabLst/>
              <a:defRPr/>
            </a:pPr>
            <a:endParaRPr lang="ar-JO" sz="1700" dirty="0">
              <a:solidFill>
                <a:prstClr val="black"/>
              </a:solidFill>
              <a:latin typeface="Helvetica-Neue"/>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tabLst/>
              <a:defRPr/>
            </a:pPr>
            <a:r>
              <a:rPr kumimoji="0" lang="ar-JO" sz="1700" b="0" i="0" u="none" strike="noStrike" kern="1200" cap="none" spc="0" normalizeH="0" baseline="0" noProof="0" dirty="0">
                <a:ln>
                  <a:noFill/>
                </a:ln>
                <a:solidFill>
                  <a:prstClr val="black"/>
                </a:solidFill>
                <a:effectLst/>
                <a:uLnTx/>
                <a:uFillTx/>
                <a:latin typeface="Tajawal"/>
                <a:ea typeface="+mn-ea"/>
                <a:cs typeface="Arial" panose="020B0604020202020204" pitchFamily="34" charset="0"/>
              </a:rPr>
              <a:t>يمكن تمييز ستة عناصر أساسية في معظم الأنظمة البيئية الريادية وهي (التمويل، الدعم، السياسات، الأسواق، رأس المال البشري، والثقافة) ويمكن إضافة عنصرين آخرين وهما (البنية التحتية - والبحث والتطوير):</a:t>
            </a:r>
          </a:p>
          <a:p>
            <a:pPr marL="0" marR="0" lvl="0" indent="0" algn="r" defTabSz="914400" rtl="1" eaLnBrk="1" fontAlgn="base" latinLnBrk="0" hangingPunct="1">
              <a:lnSpc>
                <a:spcPct val="100000"/>
              </a:lnSpc>
              <a:spcBef>
                <a:spcPts val="0"/>
              </a:spcBef>
              <a:spcAft>
                <a:spcPts val="0"/>
              </a:spcAft>
              <a:buClrTx/>
              <a:buSzTx/>
              <a:buFontTx/>
              <a:buNone/>
              <a:tabLst/>
              <a:defRPr/>
            </a:pPr>
            <a:r>
              <a:rPr kumimoji="0" lang="ar-JO" sz="1700" b="1" i="0" u="none" strike="noStrike" kern="1200" cap="none" spc="0" normalizeH="0" baseline="0" noProof="0" dirty="0">
                <a:ln>
                  <a:noFill/>
                </a:ln>
                <a:solidFill>
                  <a:prstClr val="black"/>
                </a:solidFill>
                <a:effectLst/>
                <a:uLnTx/>
                <a:uFillTx/>
                <a:latin typeface="Tajawal"/>
                <a:ea typeface="+mn-ea"/>
                <a:cs typeface="Arial" panose="020B0604020202020204" pitchFamily="34" charset="0"/>
              </a:rPr>
              <a:t>1- التمويل:</a:t>
            </a:r>
            <a:r>
              <a:rPr kumimoji="0" lang="ar-JO" sz="1700" b="0" i="0" u="none" strike="noStrike" kern="1200" cap="none" spc="0" normalizeH="0" baseline="0" noProof="0" dirty="0">
                <a:ln>
                  <a:noFill/>
                </a:ln>
                <a:solidFill>
                  <a:prstClr val="black"/>
                </a:solidFill>
                <a:effectLst/>
                <a:uLnTx/>
                <a:uFillTx/>
                <a:latin typeface="Tajawal"/>
                <a:ea typeface="+mn-ea"/>
                <a:cs typeface="Arial" panose="020B0604020202020204" pitchFamily="34" charset="0"/>
              </a:rPr>
              <a:t> ويضم عملية الحصول على رأس المال، والمنح؛ أو الوصول إلى البنوك، ومؤسسات التمويل..</a:t>
            </a:r>
          </a:p>
          <a:p>
            <a:pPr marL="0" marR="0" lvl="0" indent="0" algn="r" defTabSz="914400" rtl="1" eaLnBrk="1" fontAlgn="base" latinLnBrk="0" hangingPunct="1">
              <a:lnSpc>
                <a:spcPct val="100000"/>
              </a:lnSpc>
              <a:spcBef>
                <a:spcPts val="0"/>
              </a:spcBef>
              <a:spcAft>
                <a:spcPts val="0"/>
              </a:spcAft>
              <a:buClrTx/>
              <a:buSzTx/>
              <a:buFontTx/>
              <a:buNone/>
              <a:tabLst/>
              <a:defRPr/>
            </a:pPr>
            <a:r>
              <a:rPr kumimoji="0" lang="ar-JO" sz="1700" b="1" i="0" u="none" strike="noStrike" kern="1200" cap="none" spc="0" normalizeH="0" baseline="0" noProof="0" dirty="0">
                <a:ln>
                  <a:noFill/>
                </a:ln>
                <a:solidFill>
                  <a:prstClr val="black"/>
                </a:solidFill>
                <a:effectLst/>
                <a:uLnTx/>
                <a:uFillTx/>
                <a:latin typeface="Tajawal"/>
                <a:ea typeface="+mn-ea"/>
                <a:cs typeface="Arial" panose="020B0604020202020204" pitchFamily="34" charset="0"/>
              </a:rPr>
              <a:t>2- الدعم الخاص بالأعمال التجارية:</a:t>
            </a:r>
            <a:r>
              <a:rPr kumimoji="0" lang="ar-JO" sz="1700" b="0" i="0" u="none" strike="noStrike" kern="1200" cap="none" spc="0" normalizeH="0" baseline="0" noProof="0" dirty="0">
                <a:ln>
                  <a:noFill/>
                </a:ln>
                <a:solidFill>
                  <a:prstClr val="black"/>
                </a:solidFill>
                <a:effectLst/>
                <a:uLnTx/>
                <a:uFillTx/>
                <a:latin typeface="Tajawal"/>
                <a:ea typeface="+mn-ea"/>
                <a:cs typeface="Arial" panose="020B0604020202020204" pitchFamily="34" charset="0"/>
              </a:rPr>
              <a:t> ويضم كل من حاضنات أو مسرعات الأعمال، ومقدمو الخدمات القانونية أو المستشارين.</a:t>
            </a:r>
          </a:p>
          <a:p>
            <a:pPr marL="0" marR="0" lvl="0" indent="0" algn="r" defTabSz="914400" rtl="1" eaLnBrk="1" fontAlgn="base" latinLnBrk="0" hangingPunct="1">
              <a:lnSpc>
                <a:spcPct val="100000"/>
              </a:lnSpc>
              <a:spcBef>
                <a:spcPts val="0"/>
              </a:spcBef>
              <a:spcAft>
                <a:spcPts val="0"/>
              </a:spcAft>
              <a:buClrTx/>
              <a:buSzTx/>
              <a:buFontTx/>
              <a:buNone/>
              <a:tabLst/>
              <a:defRPr/>
            </a:pPr>
            <a:r>
              <a:rPr kumimoji="0" lang="ar-JO" sz="1700" b="1" i="0" u="none" strike="noStrike" kern="1200" cap="none" spc="0" normalizeH="0" baseline="0" noProof="0" dirty="0">
                <a:ln>
                  <a:noFill/>
                </a:ln>
                <a:solidFill>
                  <a:prstClr val="black"/>
                </a:solidFill>
                <a:effectLst/>
                <a:uLnTx/>
                <a:uFillTx/>
                <a:latin typeface="Tajawal"/>
                <a:ea typeface="+mn-ea"/>
                <a:cs typeface="Arial" panose="020B0604020202020204" pitchFamily="34" charset="0"/>
              </a:rPr>
              <a:t>3- السياسات:</a:t>
            </a:r>
            <a:r>
              <a:rPr kumimoji="0" lang="ar-JO" sz="1700" b="0" i="0" u="none" strike="noStrike" kern="1200" cap="none" spc="0" normalizeH="0" baseline="0" noProof="0" dirty="0">
                <a:ln>
                  <a:noFill/>
                </a:ln>
                <a:solidFill>
                  <a:prstClr val="black"/>
                </a:solidFill>
                <a:effectLst/>
                <a:uLnTx/>
                <a:uFillTx/>
                <a:latin typeface="Tajawal"/>
                <a:ea typeface="+mn-ea"/>
                <a:cs typeface="Arial" panose="020B0604020202020204" pitchFamily="34" charset="0"/>
              </a:rPr>
              <a:t> مثل معدلات الضرائب وتكاليف بدء العمل التجاري.</a:t>
            </a:r>
          </a:p>
          <a:p>
            <a:pPr marL="0" marR="0" lvl="0" indent="0" algn="r" defTabSz="914400" rtl="1" eaLnBrk="1" fontAlgn="base" latinLnBrk="0" hangingPunct="1">
              <a:lnSpc>
                <a:spcPct val="100000"/>
              </a:lnSpc>
              <a:spcBef>
                <a:spcPts val="0"/>
              </a:spcBef>
              <a:spcAft>
                <a:spcPts val="0"/>
              </a:spcAft>
              <a:buClrTx/>
              <a:buSzTx/>
              <a:buFontTx/>
              <a:buNone/>
              <a:tabLst/>
              <a:defRPr/>
            </a:pPr>
            <a:r>
              <a:rPr kumimoji="0" lang="ar-JO" sz="1700" b="1" i="0" u="none" strike="noStrike" kern="1200" cap="none" spc="0" normalizeH="0" baseline="0" noProof="0" dirty="0">
                <a:ln>
                  <a:noFill/>
                </a:ln>
                <a:solidFill>
                  <a:prstClr val="black"/>
                </a:solidFill>
                <a:effectLst/>
                <a:uLnTx/>
                <a:uFillTx/>
                <a:latin typeface="Tajawal"/>
                <a:ea typeface="+mn-ea"/>
                <a:cs typeface="Arial" panose="020B0604020202020204" pitchFamily="34" charset="0"/>
              </a:rPr>
              <a:t>4- الأسواق:</a:t>
            </a:r>
            <a:r>
              <a:rPr kumimoji="0" lang="ar-JO" sz="1700" b="0" i="0" u="none" strike="noStrike" kern="1200" cap="none" spc="0" normalizeH="0" baseline="0" noProof="0" dirty="0">
                <a:ln>
                  <a:noFill/>
                </a:ln>
                <a:solidFill>
                  <a:prstClr val="black"/>
                </a:solidFill>
                <a:effectLst/>
                <a:uLnTx/>
                <a:uFillTx/>
                <a:latin typeface="Tajawal"/>
                <a:ea typeface="+mn-ea"/>
                <a:cs typeface="Arial" panose="020B0604020202020204" pitchFamily="34" charset="0"/>
              </a:rPr>
              <a:t> وتضم كل من الشركات المحلية، الشركات الدولية، المستهلكين، شبكات التوزيع، شبكات البيع، شبكات التسويق.</a:t>
            </a:r>
          </a:p>
          <a:p>
            <a:pPr marL="0" marR="0" lvl="0" indent="0" algn="r" defTabSz="914400" rtl="1" eaLnBrk="1" fontAlgn="base" latinLnBrk="0" hangingPunct="1">
              <a:lnSpc>
                <a:spcPct val="100000"/>
              </a:lnSpc>
              <a:spcBef>
                <a:spcPts val="0"/>
              </a:spcBef>
              <a:spcAft>
                <a:spcPts val="0"/>
              </a:spcAft>
              <a:buClrTx/>
              <a:buSzTx/>
              <a:buFontTx/>
              <a:buNone/>
              <a:tabLst/>
              <a:defRPr/>
            </a:pPr>
            <a:r>
              <a:rPr kumimoji="0" lang="ar-JO" sz="1700" b="1" i="0" u="none" strike="noStrike" kern="1200" cap="none" spc="0" normalizeH="0" baseline="0" noProof="0" dirty="0">
                <a:ln>
                  <a:noFill/>
                </a:ln>
                <a:solidFill>
                  <a:prstClr val="black"/>
                </a:solidFill>
                <a:effectLst/>
                <a:uLnTx/>
                <a:uFillTx/>
                <a:latin typeface="Tajawal"/>
                <a:ea typeface="+mn-ea"/>
                <a:cs typeface="Arial" panose="020B0604020202020204" pitchFamily="34" charset="0"/>
              </a:rPr>
              <a:t>5- رأس المال البشري:</a:t>
            </a:r>
            <a:r>
              <a:rPr kumimoji="0" lang="ar-JO" sz="1700" b="0" i="0" u="none" strike="noStrike" kern="1200" cap="none" spc="0" normalizeH="0" baseline="0" noProof="0" dirty="0">
                <a:ln>
                  <a:noFill/>
                </a:ln>
                <a:solidFill>
                  <a:prstClr val="black"/>
                </a:solidFill>
                <a:effectLst/>
                <a:uLnTx/>
                <a:uFillTx/>
                <a:latin typeface="Tajawal"/>
                <a:ea typeface="+mn-ea"/>
                <a:cs typeface="Arial" panose="020B0604020202020204" pitchFamily="34" charset="0"/>
              </a:rPr>
              <a:t> ويضم الأفراد من المدارس، والجامعات، ومعاهد التدريب وغير ذلك.</a:t>
            </a:r>
          </a:p>
          <a:p>
            <a:pPr marL="0" marR="0" lvl="0" indent="0" algn="r" defTabSz="914400" rtl="1" eaLnBrk="1" fontAlgn="base" latinLnBrk="0" hangingPunct="1">
              <a:lnSpc>
                <a:spcPct val="100000"/>
              </a:lnSpc>
              <a:spcBef>
                <a:spcPts val="0"/>
              </a:spcBef>
              <a:spcAft>
                <a:spcPts val="0"/>
              </a:spcAft>
              <a:buClrTx/>
              <a:buSzTx/>
              <a:buFontTx/>
              <a:buNone/>
              <a:tabLst/>
              <a:defRPr/>
            </a:pPr>
            <a:r>
              <a:rPr kumimoji="0" lang="ar-JO" sz="1700" b="1" i="0" u="none" strike="noStrike" kern="1200" cap="none" spc="0" normalizeH="0" baseline="0" noProof="0" dirty="0">
                <a:ln>
                  <a:noFill/>
                </a:ln>
                <a:solidFill>
                  <a:prstClr val="black"/>
                </a:solidFill>
                <a:effectLst/>
                <a:uLnTx/>
                <a:uFillTx/>
                <a:latin typeface="Tajawal"/>
                <a:ea typeface="+mn-ea"/>
                <a:cs typeface="Arial" panose="020B0604020202020204" pitchFamily="34" charset="0"/>
              </a:rPr>
              <a:t>6- الثقافة:</a:t>
            </a:r>
            <a:r>
              <a:rPr kumimoji="0" lang="ar-JO" sz="1700" b="0" i="0" u="none" strike="noStrike" kern="1200" cap="none" spc="0" normalizeH="0" baseline="0" noProof="0" dirty="0">
                <a:ln>
                  <a:noFill/>
                </a:ln>
                <a:solidFill>
                  <a:prstClr val="black"/>
                </a:solidFill>
                <a:effectLst/>
                <a:uLnTx/>
                <a:uFillTx/>
                <a:latin typeface="Tajawal"/>
                <a:ea typeface="+mn-ea"/>
                <a:cs typeface="Arial" panose="020B0604020202020204" pitchFamily="34" charset="0"/>
              </a:rPr>
              <a:t> وتضم وسائل الإعلام، الحكومة، الجامعات، الجمعيات المهنية، المنظمات الاجتماعية التي تدعم ثقافة ريادة الأعمال.</a:t>
            </a:r>
          </a:p>
          <a:p>
            <a:pPr marL="0" marR="0" lvl="0" indent="0" algn="r" defTabSz="914400" rtl="1" eaLnBrk="1" fontAlgn="base" latinLnBrk="0" hangingPunct="1">
              <a:lnSpc>
                <a:spcPct val="100000"/>
              </a:lnSpc>
              <a:spcBef>
                <a:spcPts val="0"/>
              </a:spcBef>
              <a:spcAft>
                <a:spcPts val="0"/>
              </a:spcAft>
              <a:buClrTx/>
              <a:buSzTx/>
              <a:buFontTx/>
              <a:buNone/>
              <a:tabLst/>
              <a:defRPr/>
            </a:pPr>
            <a:r>
              <a:rPr kumimoji="0" lang="ar-JO" sz="1700" b="1" i="0" u="none" strike="noStrike" kern="1200" cap="none" spc="0" normalizeH="0" baseline="0" noProof="0" dirty="0">
                <a:ln>
                  <a:noFill/>
                </a:ln>
                <a:solidFill>
                  <a:prstClr val="black"/>
                </a:solidFill>
                <a:effectLst/>
                <a:uLnTx/>
                <a:uFillTx/>
                <a:latin typeface="Tajawal"/>
                <a:ea typeface="+mn-ea"/>
                <a:cs typeface="Arial" panose="020B0604020202020204" pitchFamily="34" charset="0"/>
              </a:rPr>
              <a:t>7- البنية التحتية:</a:t>
            </a:r>
            <a:r>
              <a:rPr kumimoji="0" lang="ar-JO" sz="1700" b="0" i="0" u="none" strike="noStrike" kern="1200" cap="none" spc="0" normalizeH="0" baseline="0" noProof="0" dirty="0">
                <a:ln>
                  <a:noFill/>
                </a:ln>
                <a:solidFill>
                  <a:prstClr val="black"/>
                </a:solidFill>
                <a:effectLst/>
                <a:uLnTx/>
                <a:uFillTx/>
                <a:latin typeface="Tajawal"/>
                <a:ea typeface="+mn-ea"/>
                <a:cs typeface="Arial" panose="020B0604020202020204" pitchFamily="34" charset="0"/>
              </a:rPr>
              <a:t> مثل الكهرباء، النقل، الاتصالات، والمرافق الأخرى مثل الغاز، الماء، وغيرها.</a:t>
            </a:r>
          </a:p>
          <a:p>
            <a:pPr marL="0" marR="0" lvl="0" indent="0" algn="r" defTabSz="914400" rtl="1" eaLnBrk="1" fontAlgn="base" latinLnBrk="0" hangingPunct="1">
              <a:lnSpc>
                <a:spcPct val="100000"/>
              </a:lnSpc>
              <a:spcBef>
                <a:spcPts val="0"/>
              </a:spcBef>
              <a:spcAft>
                <a:spcPts val="0"/>
              </a:spcAft>
              <a:buClrTx/>
              <a:buSzTx/>
              <a:buFontTx/>
              <a:buNone/>
              <a:tabLst/>
              <a:defRPr/>
            </a:pPr>
            <a:r>
              <a:rPr kumimoji="0" lang="ar-JO" sz="1700" b="1" i="0" u="none" strike="noStrike" kern="1200" cap="none" spc="0" normalizeH="0" baseline="0" noProof="0" dirty="0">
                <a:ln>
                  <a:noFill/>
                </a:ln>
                <a:solidFill>
                  <a:prstClr val="black"/>
                </a:solidFill>
                <a:effectLst/>
                <a:uLnTx/>
                <a:uFillTx/>
                <a:latin typeface="Tajawal"/>
                <a:ea typeface="+mn-ea"/>
                <a:cs typeface="Arial" panose="020B0604020202020204" pitchFamily="34" charset="0"/>
              </a:rPr>
              <a:t>8- البحث والتطوير:</a:t>
            </a:r>
            <a:r>
              <a:rPr kumimoji="0" lang="ar-JO" sz="1700" b="0" i="0" u="none" strike="noStrike" kern="1200" cap="none" spc="0" normalizeH="0" baseline="0" noProof="0" dirty="0">
                <a:ln>
                  <a:noFill/>
                </a:ln>
                <a:solidFill>
                  <a:prstClr val="black"/>
                </a:solidFill>
                <a:effectLst/>
                <a:uLnTx/>
                <a:uFillTx/>
                <a:latin typeface="Tajawal"/>
                <a:ea typeface="+mn-ea"/>
                <a:cs typeface="Arial" panose="020B0604020202020204" pitchFamily="34" charset="0"/>
              </a:rPr>
              <a:t> وتضم مراكز ومختبرات الأبحاث العامة، ومراكز الأبحاث الخاصة.</a:t>
            </a:r>
          </a:p>
        </p:txBody>
      </p:sp>
      <p:pic>
        <p:nvPicPr>
          <p:cNvPr id="10" name="Picture 9">
            <a:extLst>
              <a:ext uri="{FF2B5EF4-FFF2-40B4-BE49-F238E27FC236}">
                <a16:creationId xmlns:a16="http://schemas.microsoft.com/office/drawing/2014/main" id="{26A0CB4F-1B48-B33F-C332-C81A7B419279}"/>
              </a:ext>
            </a:extLst>
          </p:cNvPr>
          <p:cNvPicPr>
            <a:picLocks noChangeAspect="1"/>
          </p:cNvPicPr>
          <p:nvPr/>
        </p:nvPicPr>
        <p:blipFill>
          <a:blip r:embed="rId3"/>
          <a:stretch>
            <a:fillRect/>
          </a:stretch>
        </p:blipFill>
        <p:spPr>
          <a:xfrm>
            <a:off x="245004" y="1433974"/>
            <a:ext cx="2917296" cy="4511459"/>
          </a:xfrm>
          <a:prstGeom prst="rect">
            <a:avLst/>
          </a:prstGeom>
        </p:spPr>
      </p:pic>
    </p:spTree>
    <p:extLst>
      <p:ext uri="{BB962C8B-B14F-4D97-AF65-F5344CB8AC3E}">
        <p14:creationId xmlns:p14="http://schemas.microsoft.com/office/powerpoint/2010/main" val="1361086529"/>
      </p:ext>
    </p:extLst>
  </p:cSld>
  <p:clrMapOvr>
    <a:masterClrMapping/>
  </p:clrMapOvr>
  <mc:AlternateContent xmlns:mc="http://schemas.openxmlformats.org/markup-compatibility/2006" xmlns:p14="http://schemas.microsoft.com/office/powerpoint/2010/main">
    <mc:Choice Requires="p14">
      <p:transition spd="slow" p14:dur="3400" advTm="145574">
        <p14:reveal/>
      </p:transition>
    </mc:Choice>
    <mc:Fallback xmlns="">
      <p:transition spd="slow" advTm="145574">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300" y="912567"/>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318184" y="-78879"/>
            <a:ext cx="9087057"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br>
              <a:rPr kumimoji="0" lang="ar-JO" sz="2400" b="1" i="0" u="none" strike="noStrike" kern="1200" cap="none" spc="0" normalizeH="0" baseline="0" noProof="0" dirty="0">
                <a:ln>
                  <a:noFill/>
                </a:ln>
                <a:solidFill>
                  <a:prstClr val="white"/>
                </a:solidFill>
                <a:effectLst/>
                <a:uLnTx/>
                <a:uFillTx/>
                <a:latin typeface="Helvetica-Neue"/>
                <a:ea typeface="+mn-ea"/>
                <a:cs typeface="Arial" panose="020B0604020202020204" pitchFamily="34" charset="0"/>
              </a:rPr>
            </a:br>
            <a:r>
              <a:rPr kumimoji="0" lang="ar-JO" sz="2400" b="1" i="0" u="none" strike="noStrike" kern="1200" cap="none" spc="0" normalizeH="0" baseline="0" noProof="0" dirty="0">
                <a:ln>
                  <a:noFill/>
                </a:ln>
                <a:solidFill>
                  <a:prstClr val="white"/>
                </a:solidFill>
                <a:effectLst/>
                <a:uLnTx/>
                <a:uFillTx/>
                <a:latin typeface="Helvetica-Neue"/>
                <a:ea typeface="+mn-ea"/>
                <a:cs typeface="Arial" panose="020B0604020202020204" pitchFamily="34" charset="0"/>
              </a:rPr>
              <a:t>خطوات إنشاء حاضنة الأعمال</a:t>
            </a:r>
            <a:endParaRPr kumimoji="0" lang="en-GB" sz="2400" b="1" i="0" u="none" strike="noStrike" kern="1200" cap="none" spc="0" normalizeH="0" baseline="0" noProof="0" dirty="0">
              <a:ln>
                <a:noFill/>
              </a:ln>
              <a:solidFill>
                <a:prstClr val="white"/>
              </a:solidFill>
              <a:effectLst/>
              <a:uLnTx/>
              <a:uFillTx/>
              <a:latin typeface="Helvetica-Neue"/>
              <a:ea typeface="+mn-ea"/>
              <a:cs typeface="+mn-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A2DA86F3-74ED-AB0C-587B-26BEAD2ED8EB}"/>
              </a:ext>
            </a:extLst>
          </p:cNvPr>
          <p:cNvSpPr txBox="1"/>
          <p:nvPr/>
        </p:nvSpPr>
        <p:spPr>
          <a:xfrm>
            <a:off x="177553" y="833291"/>
            <a:ext cx="11745793" cy="5632311"/>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Bahij_thesansarabic-plain"/>
                <a:ea typeface="+mn-ea"/>
                <a:cs typeface="Arial" panose="020B0604020202020204" pitchFamily="34" charset="0"/>
              </a:rPr>
              <a:t> </a:t>
            </a:r>
          </a:p>
          <a:p>
            <a:pPr marL="3657600" marR="0" lvl="8" indent="0" algn="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Bahij_thesansarabic-plain"/>
                <a:ea typeface="+mn-ea"/>
                <a:cs typeface="Arial" panose="020B0604020202020204" pitchFamily="34" charset="0"/>
              </a:rPr>
              <a:t>تقييم السوق</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Bahij_thesansarabic-plain"/>
                <a:ea typeface="+mn-ea"/>
                <a:cs typeface="Arial" panose="020B0604020202020204" pitchFamily="34" charset="0"/>
              </a:rPr>
              <a:t>يعني هذا تعريف السوق على الخدمات اتي تقدمها الحاضنة، وتعريف الفئات المستهدفة بأعمال الحاضنة. ومن الأفضل أن تتضمن هذه المرحلة مسحًا سوقيًّا للأعمال الصغيرة، وتحليلًا لنوع الخدمات اللازمة في الحاضنة.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Bahij_thesansarabic-plain"/>
                <a:ea typeface="+mn-ea"/>
                <a:cs typeface="Arial" panose="020B0604020202020204" pitchFamily="34" charset="0"/>
              </a:rPr>
              <a:t>التواصل الدولي</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Bahij_thesansarabic-plain"/>
                <a:ea typeface="+mn-ea"/>
                <a:cs typeface="Arial" panose="020B0604020202020204" pitchFamily="34" charset="0"/>
              </a:rPr>
              <a:t> ويتضمن دراسة السوق إجراء دراسة الجدوى، إذ يمكن أن يحقق إجراء دراسة الجدوى للحاضنة المقترحة عددًا من الأهداف المهمة، ويمكن أن يوفر أساسًا قويًّا للحكم على الحيوية الاقتصادية والسياسية للمشروع المقترح. ومن فوائد دراسة الجدوى أيضا أنها تساعد في الإجابة على الأسئلة الضرورية المتعلقة بكيفية الاستمرار بصورة نظامية، وكيفية تأمين التمويل أثناء مراحل تطوير الحاضنة.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Bahij_thesansarabic-plain"/>
                <a:ea typeface="+mn-ea"/>
                <a:cs typeface="Arial" panose="020B0604020202020204" pitchFamily="34" charset="0"/>
              </a:rPr>
              <a:t>تعريف أصحاب المصلحة</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Bahij_thesansarabic-plain"/>
                <a:ea typeface="+mn-ea"/>
                <a:cs typeface="Arial" panose="020B0604020202020204" pitchFamily="34" charset="0"/>
              </a:rPr>
              <a:t>صاحب المصلحة أي الفرد أو مجموعة الأفراد الذين  يؤثرون على  تحقيق أهداف التنظيم. ومن المرجح أن يشمل أصحاب المصالح الجهات الحكومية، والتنظيمات من القطاعين العام والخاص المهتمة بتنشئة وتطوير الأعمال الجديدة.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Bahij_thesansarabic-plain"/>
                <a:ea typeface="+mn-ea"/>
                <a:cs typeface="Arial" panose="020B0604020202020204" pitchFamily="34" charset="0"/>
              </a:rPr>
              <a:t>تحديد الموقع والحجم</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Bahij_thesansarabic-plain"/>
                <a:ea typeface="+mn-ea"/>
                <a:cs typeface="Arial" panose="020B0604020202020204" pitchFamily="34" charset="0"/>
              </a:rPr>
              <a:t>البحث عن الموقع المناسب لإقامة الحاضنة، وتقويم التسهيلات في الموقع المحدد (الماء، والطاقة، والهاتف، والكهرباء، ووحدات للتجمع والاسترخاء). كما يجب أن يكون الموقع قريبًا من الخدمات، والمرافق، والعملاء المحتملين.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Bahij_thesansarabic-plain"/>
                <a:ea typeface="+mn-ea"/>
                <a:cs typeface="Arial" panose="020B0604020202020204" pitchFamily="34" charset="0"/>
              </a:rPr>
              <a:t>اختيار مدير الحاضنة</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Bahij_thesansarabic-plain"/>
                <a:ea typeface="+mn-ea"/>
                <a:cs typeface="Arial" panose="020B0604020202020204" pitchFamily="34" charset="0"/>
              </a:rPr>
              <a:t>مدير الحاضنة هو أحد العوامل الأكثر أهمية في نجاح الحاضنة المستقبلي. وتخطئ كثير من الجهات عندما تركز جل اهتمامها على التجهيزات الإنشائية والمكانية، وتغفل الإدارة والموارد البشرية المتخصصة لنجاح الحاضنة. ومن هنا فإن مدير الحاضنة يجب أن تكون لديه مقدرة على إنتاج ثقافة وبيئة أعمال إيجابية والحفاظ عليها، وذلك لاستدامة الحاضنة في المدى الطويل. ويجب اختيار المدير قبل أن تبدأ الحاضنة بالتشغيل.</a:t>
            </a:r>
          </a:p>
        </p:txBody>
      </p:sp>
    </p:spTree>
    <p:extLst>
      <p:ext uri="{BB962C8B-B14F-4D97-AF65-F5344CB8AC3E}">
        <p14:creationId xmlns:p14="http://schemas.microsoft.com/office/powerpoint/2010/main" val="3963689117"/>
      </p:ext>
    </p:extLst>
  </p:cSld>
  <p:clrMapOvr>
    <a:masterClrMapping/>
  </p:clrMapOvr>
  <mc:AlternateContent xmlns:mc="http://schemas.openxmlformats.org/markup-compatibility/2006" xmlns:p14="http://schemas.microsoft.com/office/powerpoint/2010/main">
    <mc:Choice Requires="p14">
      <p:transition spd="slow" p14:dur="3400" advTm="209919">
        <p14:reveal/>
      </p:transition>
    </mc:Choice>
    <mc:Fallback xmlns="">
      <p:transition spd="slow" advTm="209919">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300" y="912567"/>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أهداف ريادة الأعمال</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227490"/>
            <a:ext cx="11445814" cy="478401"/>
          </a:xfrm>
          <a:prstGeom prst="rect">
            <a:avLst/>
          </a:prstGeom>
          <a:noFill/>
        </p:spPr>
        <p:txBody>
          <a:bodyPr wrap="square" rtlCol="0">
            <a:spAutoFit/>
          </a:bodyPr>
          <a:lstStyle/>
          <a:p>
            <a:pPr marL="0" marR="0" lvl="0" indent="0" algn="justLow" defTabSz="914400" rtl="1" eaLnBrk="1" fontAlgn="auto" latinLnBrk="0" hangingPunct="1">
              <a:lnSpc>
                <a:spcPct val="150000"/>
              </a:lnSpc>
              <a:spcBef>
                <a:spcPts val="0"/>
              </a:spcBef>
              <a:spcAft>
                <a:spcPts val="0"/>
              </a:spcAft>
              <a:buClrTx/>
              <a:buSzTx/>
              <a:buFontTx/>
              <a:buNone/>
              <a:tabLst/>
              <a:defRPr/>
            </a:pPr>
            <a:endParaRPr kumimoji="0" lang="en-US" sz="1900" b="0" i="1"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2D966CD9-085E-84FB-1058-EC6C465EBDCA}"/>
              </a:ext>
            </a:extLst>
          </p:cNvPr>
          <p:cNvSpPr txBox="1"/>
          <p:nvPr/>
        </p:nvSpPr>
        <p:spPr>
          <a:xfrm>
            <a:off x="265859" y="1158458"/>
            <a:ext cx="11660282" cy="4832092"/>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200" b="1" i="0" u="none" strike="noStrike" kern="1200" cap="none" spc="0" normalizeH="0" baseline="0" noProof="0" dirty="0">
                <a:ln>
                  <a:noFill/>
                </a:ln>
                <a:solidFill>
                  <a:srgbClr val="00B0F0"/>
                </a:solidFill>
                <a:effectLst/>
                <a:uLnTx/>
                <a:uFillTx/>
                <a:latin typeface="Cairo"/>
                <a:ea typeface="+mn-ea"/>
                <a:cs typeface="Arial" panose="020B0604020202020204" pitchFamily="34" charset="0"/>
              </a:rPr>
              <a:t>أهداف ريادة الأعمال</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200" b="0" i="0" u="none" strike="noStrike" kern="1200" cap="none" spc="0" normalizeH="0" baseline="0" noProof="0" dirty="0">
                <a:ln>
                  <a:noFill/>
                </a:ln>
                <a:solidFill>
                  <a:prstClr val="black"/>
                </a:solidFill>
                <a:effectLst/>
                <a:uLnTx/>
                <a:uFillTx/>
                <a:latin typeface="Helvetica-Neue"/>
                <a:ea typeface="+mn-ea"/>
                <a:cs typeface="Arial" panose="020B0604020202020204" pitchFamily="34" charset="0"/>
              </a:rPr>
              <a:t>يوجد العديد من الأهداف التي تسعى إلى تحقيقها المشاريع الريادية منها ما هو شخصي يعود على رائد الأعمال نفسه، ومنها ما هو مجتمعي أي يحقق فوائد اقتصادية واجتماعية للمجتمع.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200" b="1" i="0" u="none" strike="noStrike" kern="1200" cap="none" spc="0" normalizeH="0" baseline="0" noProof="0" dirty="0">
                <a:ln>
                  <a:noFill/>
                </a:ln>
                <a:solidFill>
                  <a:prstClr val="black"/>
                </a:solidFill>
                <a:effectLst/>
                <a:uLnTx/>
                <a:uFillTx/>
                <a:latin typeface="Helvetica-Neue"/>
                <a:ea typeface="+mn-ea"/>
                <a:cs typeface="Arial" panose="020B0604020202020204" pitchFamily="34" charset="0"/>
              </a:rPr>
              <a:t>تحسين الإقتصاد</a:t>
            </a:r>
            <a:r>
              <a:rPr kumimoji="0" lang="ar-JO" sz="2200" b="0" i="0" u="none" strike="noStrike" kern="1200" cap="none" spc="0" normalizeH="0" baseline="0" noProof="0" dirty="0">
                <a:ln>
                  <a:noFill/>
                </a:ln>
                <a:solidFill>
                  <a:prstClr val="black"/>
                </a:solidFill>
                <a:effectLst/>
                <a:uLnTx/>
                <a:uFillTx/>
                <a:latin typeface="Helvetica-Neue"/>
                <a:ea typeface="+mn-ea"/>
                <a:cs typeface="Arial" panose="020B0604020202020204" pitchFamily="34" charset="0"/>
              </a:rPr>
              <a:t>: تساهم المشاريع الريادية في إيجاد التعاون المشترك بين العديد من القطاعات، وهذا بدوره ما يحرك عجلة الإقتصاد، ويسهم بتحقيق التعاون بين المشاريع الجديدة والقطاعات المختلفة في المجتمع، مما يؤدي إلى  تحسين الوضع الاقتصادي وإيجاد فرص عمل للأفراد.</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200" b="1" i="0" u="none" strike="noStrike" kern="1200" cap="none" spc="0" normalizeH="0" baseline="0" noProof="0" dirty="0">
                <a:ln>
                  <a:noFill/>
                </a:ln>
                <a:solidFill>
                  <a:prstClr val="black"/>
                </a:solidFill>
                <a:effectLst/>
                <a:uLnTx/>
                <a:uFillTx/>
                <a:latin typeface="Helvetica-Neue"/>
                <a:ea typeface="+mn-ea"/>
                <a:cs typeface="Arial" panose="020B0604020202020204" pitchFamily="34" charset="0"/>
              </a:rPr>
              <a:t>تطوير الأفراد وتدريبهم</a:t>
            </a:r>
            <a:r>
              <a:rPr kumimoji="0" lang="ar-JO" sz="2200" b="0" i="0" u="none" strike="noStrike" kern="1200" cap="none" spc="0" normalizeH="0" baseline="0" noProof="0" dirty="0">
                <a:ln>
                  <a:noFill/>
                </a:ln>
                <a:solidFill>
                  <a:prstClr val="black"/>
                </a:solidFill>
                <a:effectLst/>
                <a:uLnTx/>
                <a:uFillTx/>
                <a:latin typeface="Helvetica-Neue"/>
                <a:ea typeface="+mn-ea"/>
                <a:cs typeface="Arial" panose="020B0604020202020204" pitchFamily="34" charset="0"/>
              </a:rPr>
              <a:t>: تقوم ريادة الأعمال على استغلال الفرص في الدرجة الأولى، وهي تبحث دائماً عن الأشخاص المبدعين الذين يقدمون أفكار ومنتجات مبتكرة، لذلك تسهم في تطوير قدرات ومهارات الأشخاص الذين يعملون في هذه المشاريع الجديدة.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200" b="1" i="0" u="none" strike="noStrike" kern="1200" cap="none" spc="0" normalizeH="0" baseline="0" noProof="0" dirty="0">
                <a:ln>
                  <a:noFill/>
                </a:ln>
                <a:solidFill>
                  <a:prstClr val="black"/>
                </a:solidFill>
                <a:effectLst/>
                <a:uLnTx/>
                <a:uFillTx/>
                <a:latin typeface="Helvetica-Neue"/>
                <a:ea typeface="+mn-ea"/>
                <a:cs typeface="Arial" panose="020B0604020202020204" pitchFamily="34" charset="0"/>
              </a:rPr>
              <a:t>خدمة المجتمع</a:t>
            </a:r>
            <a:r>
              <a:rPr kumimoji="0" lang="ar-JO" sz="2200" b="0" i="0" u="none" strike="noStrike" kern="1200" cap="none" spc="0" normalizeH="0" baseline="0" noProof="0" dirty="0">
                <a:ln>
                  <a:noFill/>
                </a:ln>
                <a:solidFill>
                  <a:prstClr val="black"/>
                </a:solidFill>
                <a:effectLst/>
                <a:uLnTx/>
                <a:uFillTx/>
                <a:latin typeface="Helvetica-Neue"/>
                <a:ea typeface="+mn-ea"/>
                <a:cs typeface="Arial" panose="020B0604020202020204" pitchFamily="34" charset="0"/>
              </a:rPr>
              <a:t>: من المعروف أن من مميزات ريادة الأعمال أنها تقوم على حل مشكلات المجتمع وإحراز التقدم الاقتصادي لها من خلال المشاريع المختلفة المقدمة لأفراد المجتمع.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200" b="1" i="0" u="none" strike="noStrike" kern="1200" cap="none" spc="0" normalizeH="0" baseline="0" noProof="0" dirty="0">
                <a:ln>
                  <a:noFill/>
                </a:ln>
                <a:solidFill>
                  <a:prstClr val="black"/>
                </a:solidFill>
                <a:effectLst/>
                <a:uLnTx/>
                <a:uFillTx/>
                <a:latin typeface="Helvetica-Neue"/>
                <a:ea typeface="+mn-ea"/>
                <a:cs typeface="Arial" panose="020B0604020202020204" pitchFamily="34" charset="0"/>
              </a:rPr>
              <a:t>تطوير أساليب التخطيط</a:t>
            </a:r>
            <a:r>
              <a:rPr kumimoji="0" lang="ar-JO" sz="2200" b="0" i="0" u="none" strike="noStrike" kern="1200" cap="none" spc="0" normalizeH="0" baseline="0" noProof="0" dirty="0">
                <a:ln>
                  <a:noFill/>
                </a:ln>
                <a:solidFill>
                  <a:prstClr val="black"/>
                </a:solidFill>
                <a:effectLst/>
                <a:uLnTx/>
                <a:uFillTx/>
                <a:latin typeface="Helvetica-Neue"/>
                <a:ea typeface="+mn-ea"/>
                <a:cs typeface="Arial" panose="020B0604020202020204" pitchFamily="34" charset="0"/>
              </a:rPr>
              <a:t>: تقوم ريادة الأعمال على دراسة المشاريع السابقة والتعلم من أخطائها ، فهي من خلال عدة أدوات ووسائل تفهم ما هي الجوانب التي لم تغطيها باقي المشاريع وتراعيها في خططها المستقبلية.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200" b="1" i="0" u="none" strike="noStrike" kern="1200" cap="none" spc="0" normalizeH="0" baseline="0" noProof="0" dirty="0">
                <a:ln>
                  <a:noFill/>
                </a:ln>
                <a:solidFill>
                  <a:prstClr val="black"/>
                </a:solidFill>
                <a:effectLst/>
                <a:uLnTx/>
                <a:uFillTx/>
                <a:latin typeface="Helvetica-Neue"/>
                <a:ea typeface="+mn-ea"/>
                <a:cs typeface="Arial" panose="020B0604020202020204" pitchFamily="34" charset="0"/>
              </a:rPr>
              <a:t>تطوير مهارات العمل ضمن الفريق</a:t>
            </a:r>
            <a:r>
              <a:rPr kumimoji="0" lang="ar-JO" sz="2200" b="0" i="0" u="none" strike="noStrike" kern="1200" cap="none" spc="0" normalizeH="0" baseline="0" noProof="0" dirty="0">
                <a:ln>
                  <a:noFill/>
                </a:ln>
                <a:solidFill>
                  <a:prstClr val="black"/>
                </a:solidFill>
                <a:effectLst/>
                <a:uLnTx/>
                <a:uFillTx/>
                <a:latin typeface="Helvetica-Neue"/>
                <a:ea typeface="+mn-ea"/>
                <a:cs typeface="Arial" panose="020B0604020202020204" pitchFamily="34" charset="0"/>
              </a:rPr>
              <a:t>: يرتكز نجاح أي مشروع ريادي على فريق العمل، لذا  يجب على كلّ فرد من الفريق أن يحاول تطوير نفسه ليقدم أفضل ما لديه، الأمر الذي يؤدّي إلى تطوير الفريق كاملاً ومن ثمّ تطوير المشروع.</a:t>
            </a:r>
          </a:p>
        </p:txBody>
      </p:sp>
    </p:spTree>
    <p:extLst>
      <p:ext uri="{BB962C8B-B14F-4D97-AF65-F5344CB8AC3E}">
        <p14:creationId xmlns:p14="http://schemas.microsoft.com/office/powerpoint/2010/main" val="805947452"/>
      </p:ext>
    </p:extLst>
  </p:cSld>
  <p:clrMapOvr>
    <a:masterClrMapping/>
  </p:clrMapOvr>
  <mc:AlternateContent xmlns:mc="http://schemas.openxmlformats.org/markup-compatibility/2006" xmlns:p14="http://schemas.microsoft.com/office/powerpoint/2010/main">
    <mc:Choice Requires="p14">
      <p:transition spd="slow" p14:dur="3400" advTm="126875">
        <p14:reveal/>
      </p:transition>
    </mc:Choice>
    <mc:Fallback xmlns="">
      <p:transition spd="slow" advTm="126875">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EEF796EE-AC5B-4C0B-2AD7-EED7EAF1D7D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pic>
        <p:nvPicPr>
          <p:cNvPr id="14" name="Graphic 13">
            <a:extLst>
              <a:ext uri="{FF2B5EF4-FFF2-40B4-BE49-F238E27FC236}">
                <a16:creationId xmlns:a16="http://schemas.microsoft.com/office/drawing/2014/main" id="{A1611DA8-56C6-7708-949C-3EE7B7DB579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776080" y="3518715"/>
            <a:ext cx="2279266" cy="384052"/>
          </a:xfrm>
          <a:prstGeom prst="rect">
            <a:avLst/>
          </a:prstGeom>
        </p:spPr>
      </p:pic>
      <p:sp>
        <p:nvSpPr>
          <p:cNvPr id="3" name="Picture Placeholder 2">
            <a:extLst>
              <a:ext uri="{FF2B5EF4-FFF2-40B4-BE49-F238E27FC236}">
                <a16:creationId xmlns:a16="http://schemas.microsoft.com/office/drawing/2014/main" id="{6F135472-05C0-AD8C-A08B-97010C57C177}"/>
              </a:ext>
            </a:extLst>
          </p:cNvPr>
          <p:cNvSpPr>
            <a:spLocks noGrp="1"/>
          </p:cNvSpPr>
          <p:nvPr>
            <p:ph type="pic" idx="12"/>
          </p:nvPr>
        </p:nvSpPr>
        <p:spPr/>
        <p:txBody>
          <a:bodyPr/>
          <a:lstStyle/>
          <a:p>
            <a:endParaRPr lang="ar-JO"/>
          </a:p>
        </p:txBody>
      </p:sp>
      <p:pic>
        <p:nvPicPr>
          <p:cNvPr id="1026" name="Picture 2" descr="ما هي حاضنات الأعمال Business Incubators (دليل مختصر) - الرابحون">
            <a:extLst>
              <a:ext uri="{FF2B5EF4-FFF2-40B4-BE49-F238E27FC236}">
                <a16:creationId xmlns:a16="http://schemas.microsoft.com/office/drawing/2014/main" id="{7DE4DB48-1D48-1427-2FCA-CEE8A80913E6}"/>
              </a:ext>
            </a:extLst>
          </p:cNvPr>
          <p:cNvPicPr>
            <a:picLocks noChangeAspect="1" noChangeArrowheads="1"/>
          </p:cNvPicPr>
          <p:nvPr/>
        </p:nvPicPr>
        <p:blipFill>
          <a:blip r:embed="rId6">
            <a:duotone>
              <a:schemeClr val="accent5">
                <a:shade val="45000"/>
                <a:satMod val="135000"/>
              </a:schemeClr>
              <a:prstClr val="white"/>
            </a:duotone>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val="0"/>
              </a:ext>
            </a:extLst>
          </a:blip>
          <a:srcRect/>
          <a:stretch>
            <a:fillRect/>
          </a:stretch>
        </p:blipFill>
        <p:spPr bwMode="auto">
          <a:xfrm>
            <a:off x="1028214" y="1833032"/>
            <a:ext cx="4607380" cy="309839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A75792D0-6C1A-BCD0-D8DB-0EBD99A2289D}"/>
              </a:ext>
            </a:extLst>
          </p:cNvPr>
          <p:cNvPicPr>
            <a:picLocks noChangeAspect="1"/>
          </p:cNvPicPr>
          <p:nvPr/>
        </p:nvPicPr>
        <p:blipFill>
          <a:blip r:embed="rId8"/>
          <a:stretch>
            <a:fillRect/>
          </a:stretch>
        </p:blipFill>
        <p:spPr>
          <a:xfrm>
            <a:off x="1245601" y="2451915"/>
            <a:ext cx="1896433" cy="2133600"/>
          </a:xfrm>
          <a:prstGeom prst="rect">
            <a:avLst/>
          </a:prstGeom>
        </p:spPr>
      </p:pic>
    </p:spTree>
    <p:extLst>
      <p:ext uri="{BB962C8B-B14F-4D97-AF65-F5344CB8AC3E}">
        <p14:creationId xmlns:p14="http://schemas.microsoft.com/office/powerpoint/2010/main" val="124189020"/>
      </p:ext>
    </p:extLst>
  </p:cSld>
  <p:clrMapOvr>
    <a:masterClrMapping/>
  </p:clrMapOvr>
  <p:transition spd="slow" advTm="17679">
    <p:randomBar dir="ver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9332" y="855312"/>
            <a:ext cx="11993336" cy="56988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7" y="272413"/>
            <a:ext cx="35970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نشأة حاضنات الأعمال</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18308" y="64148"/>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2" name="TextBox 11">
            <a:extLst>
              <a:ext uri="{FF2B5EF4-FFF2-40B4-BE49-F238E27FC236}">
                <a16:creationId xmlns:a16="http://schemas.microsoft.com/office/drawing/2014/main" id="{4C854607-F864-BB5F-9196-5102334DB67A}"/>
              </a:ext>
            </a:extLst>
          </p:cNvPr>
          <p:cNvSpPr txBox="1"/>
          <p:nvPr/>
        </p:nvSpPr>
        <p:spPr>
          <a:xfrm>
            <a:off x="93889" y="1228397"/>
            <a:ext cx="11932755" cy="440120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Bahij_thesansarabic-plain"/>
                <a:ea typeface="+mn-ea"/>
                <a:cs typeface="Arial" panose="020B0604020202020204" pitchFamily="34" charset="0"/>
              </a:rPr>
              <a:t>       ظهرت حاضنات الأعمال كوسيلة للتنمية الاقتصادية في بداية ومنتصف الثمانينيات من القرن العشرين الميلادي، وقد كانت البداية في الولايات المتحدة الأمريكية وأوروبا، وانتشرت بعد ذلك إلى جميع أنحاء العالم. وقد تشكل مفهوم الحاضنة منذ سنة 1959، عندما افتتح مركز بتافيا الصناعي ، حيث كانت البداية لهذا المركز بعد أن واجهت العائلة ديونًا عالية، جعلتها تلجأ إلى فكرة تأجير الآلات الصناعية وتدريب المصنعين في الشركة، وبعدها تم تطوير الفكرة لتشمل تأجير مبنى الشركة، وتأجير مكاتبها ومرافقها للأفراد الراغبين في إنشاء مشاريع صناعية مع توفير الاستشارة الإدارية والفنية.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Bahij_thesansarabic-plain"/>
                <a:ea typeface="+mn-ea"/>
                <a:cs typeface="Arial" panose="020B0604020202020204" pitchFamily="34" charset="0"/>
              </a:rPr>
              <a:t>وحتى بداية الثمانينيات من القرن العشرين الميلادي، لم يكن يشيع المفهوم الحالي لما نسميه بدقة الآن بحاضنات الأعمال. لكن ظهرت بعض الأساسيات المشتركة للمفهوم شملت السمات المشتركة مثل خدمات المشتركة، والإدارة المجتمعة، وشبكات استشارات الأعمال.</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Bahij_thesansarabic-plain"/>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Bahij_thesansarabic-plain"/>
                <a:ea typeface="+mn-ea"/>
                <a:cs typeface="Arial" panose="020B0604020202020204" pitchFamily="34" charset="0"/>
              </a:rPr>
              <a:t>وبحلول عام 1990م، بلغ عدد الحاضنات التي تعمل في الولايات المتحدة الأمريكية 385 حاضنة أعمال. كما أصبحت “صناعة الحاضنات” أكثر انتشارًا مع ظهور الجمعيات والمنظمات المتخصصة الجديدة، مثل جمعية حاضنات أعمال بنسلفانيا، وتبعته بعد  ذلك جمعية حاضنات الأعمال الوطنية وجمعيات وشبكات حاضنات أخرى في مختلف المناطق.</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Bahij_thesansarabic-plain"/>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Bahij_thesansarabic-plain"/>
                <a:ea typeface="+mn-ea"/>
                <a:cs typeface="Arial" panose="020B0604020202020204" pitchFamily="34" charset="0"/>
              </a:rPr>
              <a:t>وفي أوروبا، قدمت منظمة العمالة والسياسة الاجتماعية للاتحاد الأوروبي خطوطًا إرشادية لتشجيع بناء الحاضنات لدعم سوق العمل الأوروبي، وحل المشكلات حيث تبنت كل الدول الأعضاء في الاتحاد الأوروبي نموذج الحاضنات في المجالات المختلفة. </a:t>
            </a: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264171714"/>
      </p:ext>
    </p:extLst>
  </p:cSld>
  <p:clrMapOvr>
    <a:masterClrMapping/>
  </p:clrMapOvr>
  <mc:AlternateContent xmlns:mc="http://schemas.openxmlformats.org/markup-compatibility/2006" xmlns:p14="http://schemas.microsoft.com/office/powerpoint/2010/main">
    <mc:Choice Requires="p14">
      <p:transition spd="slow" p14:dur="3400" advTm="126149">
        <p14:reveal/>
      </p:transition>
    </mc:Choice>
    <mc:Fallback xmlns="">
      <p:transition spd="slow" advTm="126149">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599" y="1058746"/>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حاضنات الأعمال</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1" u="none" strike="noStrike" kern="1200" cap="none" spc="0" normalizeH="0" baseline="0" noProof="0" dirty="0">
                <a:ln>
                  <a:noFill/>
                </a:ln>
                <a:solidFill>
                  <a:prstClr val="white"/>
                </a:solidFill>
                <a:effectLst/>
                <a:uLnTx/>
                <a:uFillTx/>
                <a:latin typeface="Helvetica-Neue"/>
                <a:ea typeface="+mn-ea"/>
                <a:cs typeface="+mn-cs"/>
              </a:rPr>
              <a:t>Incubators</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158F61B5-3D74-9E7F-BC96-2A6E08DA84B3}"/>
              </a:ext>
            </a:extLst>
          </p:cNvPr>
          <p:cNvSpPr txBox="1"/>
          <p:nvPr/>
        </p:nvSpPr>
        <p:spPr>
          <a:xfrm>
            <a:off x="135065" y="1117857"/>
            <a:ext cx="11621505" cy="5940088"/>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حاضنات الأعمال</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هي برامج تشاركية مصممة لتساعد المشاريع الريادية الجديدة في النجاح. فهي تقدم لرائد الأعمال التدريب والإرشاد لحل المشكلات المرتبطة بمشروعه الناشئ، كما توفر له إمكانية الوصول  للتمويل بربطه مع المستثمرين، وتوفير مساحات عمل مشتركة تسهل عمل رائد الأعمال وتمكنه بالاحتكاك برواد أعمال آخرين لتبادل الخبرات. وبذلك يكون الهدف الأول للحاضنات هو إنجاح المشروع الناشئ وتنميته. من خلال برامج تشاركية مصممة لتساعد المشاريع الريادية الجديدة في النجاح.</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وتعرف حاضنة الأعمال بأنها</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شركات حاصلة على ترخيص للعمل من الجهات المختصة ومملوكة بالكامل للأفراد ، أو الشركات ، أو الجهات الحكومية ، أو الأهلية ، أو منظمات المجتمع المدني ، بحيث تقدم مجموعة من الخدمات للمشروعات الصغيرة والمتوسطة لفترة من الزمن تسمى " </a:t>
            </a:r>
            <a:r>
              <a:rPr kumimoji="0" lang="ar-JO" sz="2000" b="1"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فترة الاحتضان </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وذلك من خلال توفير بيئة عمل مناسبة ، بهدف زيادة فرص نموها وتوفير كل السبل اللازمة لزيادة نسبة نجاح مشاريعها.</a:t>
            </a: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عرفت أيضا بأنها</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"حزمة متكاملة من الخدمات والتسهيلات وآليات المساندة والاستشارة ، توفرها ولمرحلة محددة من الزمن مؤسسة قائمة لها خبرتها علاقاتها للمبادرين الذين يرغبون البدء في إقامة.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كما تعرف بانها "عملية حركية لتنمية وتطوير مؤسسة صغيرة بهدف تخفيف أعباء مرحلة الانطلاق المنظمات الصغيرة التي تمر بمرحلة التأسيس حتى تضمن بقائها ونموها خاصة في مرحلة بداية النشاط. من خلال تقديم مختلف المساعدات المالية والفنية وغيرها من التسهيلات"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وقد ظهر حديثا مفهوما جديدا في مجال حاضنات الأعمال، وهو </a:t>
            </a:r>
            <a:r>
              <a:rPr kumimoji="0" lang="ar-JO" sz="2000" b="1"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الحاضنة الافتراضية </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مثل </a:t>
            </a: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حاضنة ألف ستارت أب</a:t>
            </a: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بحيث تقدم معظم هذه الخدمات بشكل افتراضي عن طريق الانترنت ودون الحاجة للتواجد في مكان فعلي. مما يقلل التكاليف ويتيح الفرصة لانضمام عدد أكبر من رواد الأعمال.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
        <p:nvSpPr>
          <p:cNvPr id="10" name="TextBox 9">
            <a:extLst>
              <a:ext uri="{FF2B5EF4-FFF2-40B4-BE49-F238E27FC236}">
                <a16:creationId xmlns:a16="http://schemas.microsoft.com/office/drawing/2014/main" id="{52CA4A86-C2CF-F212-F388-D1D87FA4AD83}"/>
              </a:ext>
            </a:extLst>
          </p:cNvPr>
          <p:cNvSpPr txBox="1"/>
          <p:nvPr/>
        </p:nvSpPr>
        <p:spPr>
          <a:xfrm>
            <a:off x="135065" y="6321325"/>
            <a:ext cx="6097314"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https://www.alefstartup.com/</a:t>
            </a:r>
            <a:endPar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597791066"/>
      </p:ext>
    </p:extLst>
  </p:cSld>
  <p:clrMapOvr>
    <a:masterClrMapping/>
  </p:clrMapOvr>
  <mc:AlternateContent xmlns:mc="http://schemas.openxmlformats.org/markup-compatibility/2006" xmlns:p14="http://schemas.microsoft.com/office/powerpoint/2010/main">
    <mc:Choice Requires="p14">
      <p:transition spd="slow" p14:dur="3400" advTm="155281">
        <p14:reveal/>
      </p:transition>
    </mc:Choice>
    <mc:Fallback xmlns="">
      <p:transition spd="slow" advTm="155281">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300" y="912567"/>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حاضنات الأعمال</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1" u="none" strike="noStrike" kern="1200" cap="none" spc="0" normalizeH="0" baseline="0" noProof="0" dirty="0">
                <a:ln>
                  <a:noFill/>
                </a:ln>
                <a:solidFill>
                  <a:prstClr val="white"/>
                </a:solidFill>
                <a:effectLst/>
                <a:uLnTx/>
                <a:uFillTx/>
                <a:latin typeface="Helvetica-Neue"/>
                <a:ea typeface="+mn-ea"/>
                <a:cs typeface="+mn-cs"/>
              </a:rPr>
              <a:t>Incubators</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227490"/>
            <a:ext cx="11445814" cy="478401"/>
          </a:xfrm>
          <a:prstGeom prst="rect">
            <a:avLst/>
          </a:prstGeom>
          <a:noFill/>
        </p:spPr>
        <p:txBody>
          <a:bodyPr wrap="square" rtlCol="0">
            <a:spAutoFit/>
          </a:bodyPr>
          <a:lstStyle/>
          <a:p>
            <a:pPr marL="0" marR="0" lvl="0" indent="0" algn="justLow" defTabSz="914400" rtl="1" eaLnBrk="1" fontAlgn="auto" latinLnBrk="0" hangingPunct="1">
              <a:lnSpc>
                <a:spcPct val="150000"/>
              </a:lnSpc>
              <a:spcBef>
                <a:spcPts val="0"/>
              </a:spcBef>
              <a:spcAft>
                <a:spcPts val="0"/>
              </a:spcAft>
              <a:buClrTx/>
              <a:buSzTx/>
              <a:buFontTx/>
              <a:buNone/>
              <a:tabLst/>
              <a:defRPr/>
            </a:pPr>
            <a:endParaRPr kumimoji="0" lang="en-US" sz="1900" b="0" i="1"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B54D905A-CAC2-98AD-28BA-754928C4C527}"/>
              </a:ext>
            </a:extLst>
          </p:cNvPr>
          <p:cNvSpPr txBox="1"/>
          <p:nvPr/>
        </p:nvSpPr>
        <p:spPr>
          <a:xfrm>
            <a:off x="4873840" y="1147532"/>
            <a:ext cx="6818051" cy="4478662"/>
          </a:xfrm>
          <a:prstGeom prst="rect">
            <a:avLst/>
          </a:prstGeom>
          <a:noFill/>
        </p:spPr>
        <p:txBody>
          <a:bodyPr wrap="square">
            <a:spAutoFit/>
          </a:bodyPr>
          <a:lstStyle/>
          <a:p>
            <a:pPr marL="0" marR="0" lvl="0" indent="0" algn="r" defTabSz="914400" rtl="0" eaLnBrk="1" fontAlgn="auto" latinLnBrk="0" hangingPunct="1">
              <a:lnSpc>
                <a:spcPct val="150000"/>
              </a:lnSpc>
              <a:spcBef>
                <a:spcPts val="0"/>
              </a:spcBef>
              <a:spcAft>
                <a:spcPts val="0"/>
              </a:spcAft>
              <a:buClrTx/>
              <a:buSzTx/>
              <a:buFontTx/>
              <a:buNone/>
              <a:tabLst/>
              <a:defRPr/>
            </a:pPr>
            <a:r>
              <a:rPr kumimoji="0" lang="ar-JO" sz="16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 المدخلات لحاضنات الأعمال تتمثل في: </a:t>
            </a:r>
          </a:p>
          <a:p>
            <a:pPr marL="0" marR="0" lvl="0" indent="0" algn="r" defTabSz="914400" rtl="0" eaLnBrk="1" fontAlgn="auto" latinLnBrk="0" hangingPunct="1">
              <a:lnSpc>
                <a:spcPct val="15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رواد الأعمال ممن يحملون أفكار ابداعية ، الموارد والامكانيات، نتائج الأبحاث العلمية ، تكنولوجيا قابلة للتطبيق ، </a:t>
            </a:r>
            <a:r>
              <a:rPr kumimoji="0" lang="ar-JO" sz="1600" b="0" i="0" u="sng"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وخطط عمل فعالة.</a:t>
            </a:r>
            <a:endParaRPr kumimoji="0" lang="en-GB" sz="1600" b="0" i="0" u="sng"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r" defTabSz="914400" rtl="0" eaLnBrk="1" fontAlgn="auto" latinLnBrk="0" hangingPunct="1">
              <a:lnSpc>
                <a:spcPct val="150000"/>
              </a:lnSpc>
              <a:spcBef>
                <a:spcPts val="0"/>
              </a:spcBef>
              <a:spcAft>
                <a:spcPts val="0"/>
              </a:spcAft>
              <a:buClrTx/>
              <a:buSzTx/>
              <a:buFontTx/>
              <a:buNone/>
              <a:tabLst/>
              <a:defRPr/>
            </a:pPr>
            <a:r>
              <a:rPr kumimoji="0" lang="ar-JO" sz="1600" b="0" i="0" u="none" strike="noStrike" kern="1200" cap="none" spc="0" normalizeH="0" baseline="0" noProof="0" dirty="0">
                <a:ln>
                  <a:noFill/>
                </a:ln>
                <a:solidFill>
                  <a:srgbClr val="202122"/>
                </a:solidFill>
                <a:effectLst/>
                <a:uLnTx/>
                <a:uFillTx/>
                <a:latin typeface="Arial" panose="020B0604020202020204" pitchFamily="34" charset="0"/>
                <a:ea typeface="+mn-ea"/>
                <a:cs typeface="Arial" panose="020B0604020202020204" pitchFamily="34" charset="0"/>
              </a:rPr>
              <a:t>الهدف الذكي هو اختصار يعطي معايير للتوجيه في تحديد الأهداف. </a:t>
            </a:r>
          </a:p>
          <a:p>
            <a:pPr marL="0" marR="0" lvl="0" indent="0" algn="r" defTabSz="914400" rtl="0" eaLnBrk="1" fontAlgn="auto" latinLnBrk="0" hangingPunct="1">
              <a:lnSpc>
                <a:spcPct val="15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محدد – يستهدف مجال معين للتحسين.</a:t>
            </a:r>
          </a:p>
          <a:p>
            <a:pPr marL="0" marR="0" lvl="0" indent="0" algn="r" defTabSz="914400" rtl="0" eaLnBrk="1" fontAlgn="auto" latinLnBrk="0" hangingPunct="1">
              <a:lnSpc>
                <a:spcPct val="15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قابل للقياس- قابل للتحقيق - واقعي يحدد النتائج التي يمكن تحقيقها بصورة واقعية، بالنظر إلى الموارد المتاحة- مرتبط بوقت  يحدد متى ستتحقق النتائج.</a:t>
            </a:r>
          </a:p>
          <a:p>
            <a:pPr marL="0" marR="0" lvl="0" indent="0" algn="r" defTabSz="914400" rtl="0" eaLnBrk="1" fontAlgn="auto" latinLnBrk="0" hangingPunct="1">
              <a:lnSpc>
                <a:spcPct val="150000"/>
              </a:lnSpc>
              <a:spcBef>
                <a:spcPts val="0"/>
              </a:spcBef>
              <a:spcAft>
                <a:spcPts val="0"/>
              </a:spcAft>
              <a:buClrTx/>
              <a:buSzTx/>
              <a:buFontTx/>
              <a:buNone/>
              <a:tabLst/>
              <a:defRPr/>
            </a:pPr>
            <a:r>
              <a:rPr kumimoji="0" lang="ar-JO" sz="16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ar-JO" sz="16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a:t>
            </a:r>
            <a:r>
              <a:rPr kumimoji="0" lang="ar-JO" sz="16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ar-JO" sz="16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العمليات التحويلية وتمثل في </a:t>
            </a:r>
            <a:r>
              <a:rPr kumimoji="0" lang="ar-JO" sz="16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مجموعة عمليات المساعدة التي تقدمها الحاضنة لرائد الأعمال خلال فترة الاحتضان. </a:t>
            </a:r>
          </a:p>
          <a:p>
            <a:pPr marL="0" marR="0" lvl="0" indent="0" algn="r" defTabSz="914400" rtl="0" eaLnBrk="1" fontAlgn="auto" latinLnBrk="0" hangingPunct="1">
              <a:lnSpc>
                <a:spcPct val="150000"/>
              </a:lnSpc>
              <a:spcBef>
                <a:spcPts val="0"/>
              </a:spcBef>
              <a:spcAft>
                <a:spcPts val="0"/>
              </a:spcAft>
              <a:buClrTx/>
              <a:buSzTx/>
              <a:buFontTx/>
              <a:buNone/>
              <a:tabLst/>
              <a:defRPr/>
            </a:pPr>
            <a:r>
              <a:rPr kumimoji="0" lang="ar-JO" sz="16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 المخرجات: </a:t>
            </a:r>
            <a:r>
              <a:rPr kumimoji="0" lang="ar-JO" sz="16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منشآت صغيرة توفر فرص وظيفية ، أو مشاريع ذات جدوى اقتصادية وتكنولوجية ، أومنتجات أو خدمات جديدة ذات قيمة مضافة ، حلول ابداعية لبعض المشكلات الصناعية ، تطبيق عملي للأبحاث والاختراعات</a:t>
            </a:r>
          </a:p>
        </p:txBody>
      </p:sp>
      <p:pic>
        <p:nvPicPr>
          <p:cNvPr id="10" name="Picture 9">
            <a:extLst>
              <a:ext uri="{FF2B5EF4-FFF2-40B4-BE49-F238E27FC236}">
                <a16:creationId xmlns:a16="http://schemas.microsoft.com/office/drawing/2014/main" id="{B489B0A6-88E4-BA2E-230F-1430D54C75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193" y="922240"/>
            <a:ext cx="4792180" cy="555845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Picture 8">
            <a:extLst>
              <a:ext uri="{FF2B5EF4-FFF2-40B4-BE49-F238E27FC236}">
                <a16:creationId xmlns:a16="http://schemas.microsoft.com/office/drawing/2014/main" id="{D5E58DE1-FDE2-EF3C-8BB2-BE43A9CF27A5}"/>
              </a:ext>
            </a:extLst>
          </p:cNvPr>
          <p:cNvPicPr>
            <a:picLocks noChangeAspect="1"/>
          </p:cNvPicPr>
          <p:nvPr/>
        </p:nvPicPr>
        <p:blipFill>
          <a:blip r:embed="rId4"/>
          <a:stretch>
            <a:fillRect/>
          </a:stretch>
        </p:blipFill>
        <p:spPr>
          <a:xfrm>
            <a:off x="3028626" y="4216369"/>
            <a:ext cx="1571625" cy="2124075"/>
          </a:xfrm>
          <a:prstGeom prst="rect">
            <a:avLst/>
          </a:prstGeom>
        </p:spPr>
      </p:pic>
    </p:spTree>
    <p:extLst>
      <p:ext uri="{BB962C8B-B14F-4D97-AF65-F5344CB8AC3E}">
        <p14:creationId xmlns:p14="http://schemas.microsoft.com/office/powerpoint/2010/main" val="2683699994"/>
      </p:ext>
    </p:extLst>
  </p:cSld>
  <p:clrMapOvr>
    <a:masterClrMapping/>
  </p:clrMapOvr>
  <mc:AlternateContent xmlns:mc="http://schemas.openxmlformats.org/markup-compatibility/2006" xmlns:p14="http://schemas.microsoft.com/office/powerpoint/2010/main">
    <mc:Choice Requires="p14">
      <p:transition spd="slow" p14:dur="3400" advTm="138317">
        <p14:reveal/>
      </p:transition>
    </mc:Choice>
    <mc:Fallback xmlns="">
      <p:transition spd="slow" advTm="138317">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300" y="912567"/>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أهمية حاضنات الأعمال</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1" u="none" strike="noStrike" kern="1200" cap="none" spc="0" normalizeH="0" baseline="0" noProof="0" dirty="0">
                <a:ln>
                  <a:noFill/>
                </a:ln>
                <a:solidFill>
                  <a:prstClr val="white"/>
                </a:solidFill>
                <a:effectLst/>
                <a:uLnTx/>
                <a:uFillTx/>
                <a:latin typeface="Helvetica-Neue"/>
                <a:ea typeface="+mn-ea"/>
                <a:cs typeface="+mn-cs"/>
              </a:rPr>
              <a:t>Incubators</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F4599E13-D688-F4EB-A296-9CF74339574D}"/>
              </a:ext>
            </a:extLst>
          </p:cNvPr>
          <p:cNvSpPr txBox="1"/>
          <p:nvPr/>
        </p:nvSpPr>
        <p:spPr>
          <a:xfrm>
            <a:off x="84364" y="991271"/>
            <a:ext cx="11878398" cy="5632311"/>
          </a:xfrm>
          <a:prstGeom prst="rect">
            <a:avLst/>
          </a:prstGeom>
          <a:noFill/>
        </p:spPr>
        <p:txBody>
          <a:bodyPr wrap="square">
            <a:spAutoFit/>
          </a:bodyPr>
          <a:lstStyle/>
          <a:p>
            <a:pPr marL="0" marR="0" lvl="0" indent="0" algn="r" defTabSz="914400" rtl="0" eaLnBrk="1" fontAlgn="base"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srgbClr val="00B0F0"/>
                </a:solidFill>
                <a:effectLst/>
                <a:uLnTx/>
                <a:uFillTx/>
                <a:latin typeface="Arial" panose="020B0604020202020204" pitchFamily="34" charset="0"/>
                <a:ea typeface="+mn-ea"/>
                <a:cs typeface="Arial" panose="020B0604020202020204" pitchFamily="34" charset="0"/>
              </a:rPr>
              <a:t>الأعمال والانشطة التي تقدمها حاضنات الأعمال</a:t>
            </a:r>
          </a:p>
          <a:p>
            <a:pPr marL="0" marR="0" lvl="0" indent="0" algn="r" defTabSz="914400" rtl="1" eaLnBrk="1" fontAlgn="base"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هناك العديد من الأنشطة  الخاصة بحاضنات الأعمال منها:</a:t>
            </a:r>
          </a:p>
          <a:p>
            <a:pPr marL="0" marR="0" lvl="0" indent="0" algn="r" defTabSz="914400" rtl="1" eaLnBrk="1" fontAlgn="base" latinLnBrk="0" hangingPunct="1">
              <a:lnSpc>
                <a:spcPct val="100000"/>
              </a:lnSpc>
              <a:spcBef>
                <a:spcPts val="0"/>
              </a:spcBef>
              <a:spcAft>
                <a:spcPts val="0"/>
              </a:spcAft>
              <a:buClrTx/>
              <a:buSzTx/>
              <a:buFont typeface="+mj-lt"/>
              <a:buAutoNum type="arabicPeriod"/>
              <a:tabLst/>
              <a:defRPr/>
            </a:pPr>
            <a:r>
              <a:rPr kumimoji="0" lang="ar-JO" sz="18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توفير الإحتياجات التقنية المساندة اللازمة للمشاريع.</a:t>
            </a:r>
          </a:p>
          <a:p>
            <a:pPr marL="0" marR="0" lvl="0" indent="0" algn="r" defTabSz="914400" rtl="1" eaLnBrk="1" fontAlgn="base" latinLnBrk="0" hangingPunct="1">
              <a:lnSpc>
                <a:spcPct val="100000"/>
              </a:lnSpc>
              <a:spcBef>
                <a:spcPts val="0"/>
              </a:spcBef>
              <a:spcAft>
                <a:spcPts val="0"/>
              </a:spcAft>
              <a:buClrTx/>
              <a:buSzTx/>
              <a:buFont typeface="+mj-lt"/>
              <a:buAutoNum type="arabicPeriod"/>
              <a:tabLst/>
              <a:defRPr/>
            </a:pPr>
            <a:r>
              <a:rPr kumimoji="0" lang="ar-JO" sz="18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إرشاد وتوجيه منتسبي الحاضنة.</a:t>
            </a:r>
          </a:p>
          <a:p>
            <a:pPr marL="0" marR="0" lvl="0" indent="0" algn="r" defTabSz="914400" rtl="1" eaLnBrk="1" fontAlgn="base" latinLnBrk="0" hangingPunct="1">
              <a:lnSpc>
                <a:spcPct val="100000"/>
              </a:lnSpc>
              <a:spcBef>
                <a:spcPts val="0"/>
              </a:spcBef>
              <a:spcAft>
                <a:spcPts val="0"/>
              </a:spcAft>
              <a:buClrTx/>
              <a:buSzTx/>
              <a:buFont typeface="+mj-lt"/>
              <a:buAutoNum type="arabicPeriod"/>
              <a:tabLst/>
              <a:defRPr/>
            </a:pPr>
            <a:r>
              <a:rPr kumimoji="0" lang="ar-JO" sz="18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تدريب موظفي المشروعات المنتسبة.</a:t>
            </a:r>
          </a:p>
          <a:p>
            <a:pPr marL="0" marR="0" lvl="0" indent="0" algn="r" defTabSz="914400" rtl="1" eaLnBrk="1" fontAlgn="base" latinLnBrk="0" hangingPunct="1">
              <a:lnSpc>
                <a:spcPct val="100000"/>
              </a:lnSpc>
              <a:spcBef>
                <a:spcPts val="0"/>
              </a:spcBef>
              <a:spcAft>
                <a:spcPts val="0"/>
              </a:spcAft>
              <a:buClrTx/>
              <a:buSzTx/>
              <a:buFont typeface="+mj-lt"/>
              <a:buAutoNum type="arabicPeriod"/>
              <a:tabLst/>
              <a:defRPr/>
            </a:pPr>
            <a:r>
              <a:rPr kumimoji="0" lang="ar-JO" sz="18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بناء هيكل نموذجي لإنشاء وتأسيس الأعمال والشركات الجديدة.</a:t>
            </a:r>
          </a:p>
          <a:p>
            <a:pPr marL="0" marR="0" lvl="0" indent="0" algn="r" defTabSz="914400" rtl="1" eaLnBrk="1" fontAlgn="base" latinLnBrk="0" hangingPunct="1">
              <a:lnSpc>
                <a:spcPct val="100000"/>
              </a:lnSpc>
              <a:spcBef>
                <a:spcPts val="0"/>
              </a:spcBef>
              <a:spcAft>
                <a:spcPts val="0"/>
              </a:spcAft>
              <a:buClrTx/>
              <a:buSzTx/>
              <a:buFont typeface="+mj-lt"/>
              <a:buAutoNum type="arabicPeriod"/>
              <a:tabLst/>
              <a:defRPr/>
            </a:pPr>
            <a:r>
              <a:rPr kumimoji="0" lang="ar-JO" sz="18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توفير مواقع عديدة وكافية لإستقبال عملاء المنتسبين والمختبرات والورش المساعدة.</a:t>
            </a:r>
          </a:p>
          <a:p>
            <a:pPr marL="0" marR="0" lvl="0" indent="0" algn="r" defTabSz="914400" rtl="1" eaLnBrk="1" fontAlgn="base" latinLnBrk="0" hangingPunct="1">
              <a:lnSpc>
                <a:spcPct val="100000"/>
              </a:lnSpc>
              <a:spcBef>
                <a:spcPts val="0"/>
              </a:spcBef>
              <a:spcAft>
                <a:spcPts val="0"/>
              </a:spcAft>
              <a:buClrTx/>
              <a:buSzTx/>
              <a:buFont typeface="+mj-lt"/>
              <a:buAutoNum type="arabicPeriod"/>
              <a:tabLst/>
              <a:defRPr/>
            </a:pPr>
            <a:r>
              <a:rPr kumimoji="0" lang="ar-JO" sz="18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توفير المساندة والمساعدة الإدارية والتسويقية.</a:t>
            </a:r>
          </a:p>
          <a:p>
            <a:pPr marL="0" marR="0" lvl="0" indent="0" algn="r" defTabSz="914400" rtl="1" eaLnBrk="1" fontAlgn="base" latinLnBrk="0" hangingPunct="1">
              <a:lnSpc>
                <a:spcPct val="100000"/>
              </a:lnSpc>
              <a:spcBef>
                <a:spcPts val="0"/>
              </a:spcBef>
              <a:spcAft>
                <a:spcPts val="0"/>
              </a:spcAft>
              <a:buClrTx/>
              <a:buSzTx/>
              <a:buFont typeface="+mj-lt"/>
              <a:buAutoNum type="arabicPeriod"/>
              <a:tabLst/>
              <a:defRPr/>
            </a:pPr>
            <a:r>
              <a:rPr kumimoji="0" lang="ar-JO" sz="18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توفير المساعدة والاستشارة المالية.</a:t>
            </a:r>
          </a:p>
          <a:p>
            <a:pPr marL="0" marR="0" lvl="0" indent="0" algn="r" defTabSz="914400" rtl="1" eaLnBrk="1" fontAlgn="base" latinLnBrk="0" hangingPunct="1">
              <a:lnSpc>
                <a:spcPct val="100000"/>
              </a:lnSpc>
              <a:spcBef>
                <a:spcPts val="0"/>
              </a:spcBef>
              <a:spcAft>
                <a:spcPts val="0"/>
              </a:spcAft>
              <a:buClrTx/>
              <a:buSzTx/>
              <a:buFont typeface="+mj-lt"/>
              <a:buAutoNum type="arabicPeriod"/>
              <a:tabLst/>
              <a:defRPr/>
            </a:pPr>
            <a:r>
              <a:rPr kumimoji="0" lang="ar-JO" sz="18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تعريف المنتسبين على المستثمرين الآخرين والشركاء الاستراتيجيين.</a:t>
            </a:r>
          </a:p>
          <a:p>
            <a:pPr marL="0" marR="0" lvl="0" indent="0" algn="r" defTabSz="914400" rtl="0" eaLnBrk="1" fontAlgn="base"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srgbClr val="0F0000"/>
                </a:solidFill>
                <a:effectLst/>
                <a:uLnTx/>
                <a:uFillTx/>
                <a:latin typeface="Arial" panose="020B0604020202020204" pitchFamily="34" charset="0"/>
                <a:ea typeface="+mn-ea"/>
                <a:cs typeface="Arial" panose="020B0604020202020204" pitchFamily="34" charset="0"/>
              </a:rPr>
              <a:t>أهمية حاضنات الأعمال اقتصادياً وإجتماعياً</a:t>
            </a:r>
          </a:p>
          <a:p>
            <a:pPr marL="0" marR="0" lvl="0" indent="0" algn="r" defTabSz="914400" rtl="0" eaLnBrk="1" fontAlgn="base"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srgbClr val="00B0F0"/>
                </a:solidFill>
                <a:effectLst/>
                <a:uLnTx/>
                <a:uFillTx/>
                <a:latin typeface="Arial" panose="020B0604020202020204" pitchFamily="34" charset="0"/>
                <a:ea typeface="+mn-ea"/>
                <a:cs typeface="Arial" panose="020B0604020202020204" pitchFamily="34" charset="0"/>
              </a:rPr>
              <a:t>الأهمية الاقتصادية لحاضنات الأعمال:</a:t>
            </a:r>
            <a:endParaRPr kumimoji="0" lang="ar-JO" sz="1800" b="0" i="0" u="none" strike="noStrike" kern="1200" cap="none" spc="0" normalizeH="0" baseline="0" noProof="0" dirty="0">
              <a:ln>
                <a:noFill/>
              </a:ln>
              <a:solidFill>
                <a:srgbClr val="00B0F0"/>
              </a:solidFill>
              <a:effectLst/>
              <a:uLnTx/>
              <a:uFillTx/>
              <a:latin typeface="Arial" panose="020B0604020202020204" pitchFamily="34" charset="0"/>
              <a:ea typeface="+mn-ea"/>
              <a:cs typeface="Arial" panose="020B0604020202020204" pitchFamily="34" charset="0"/>
            </a:endParaRPr>
          </a:p>
          <a:p>
            <a:pPr marL="0" marR="0" lvl="0" indent="0" algn="just" defTabSz="914400" rtl="1" eaLnBrk="1" fontAlgn="base"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تشجيع و تنمية المشروعات الصغيرة والمتوسطة</a:t>
            </a:r>
            <a:r>
              <a:rPr kumimoji="0" lang="ar-JO" sz="18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ar-JO" sz="18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حيث تقوم هذه الحاضنات في الأساس على مواجهة الإرتفاع الهائل في معدلات الفشل التي تقع بها هذا المشروعات الصغيرة نظراً لعدم وجود من يقوم باحتضانها لمواجهة السوق الاقتصادي ومواجهة التحديات المتواجدة به. ويمكن تلخيص مدى فاعليتها في دعم وتنمية المؤسسات الصغيرة والمتوسطة ودعم التنمية الاقتصادية، وكذلك دعم رواد الأعمال في النقاط التالية:</a:t>
            </a:r>
          </a:p>
          <a:p>
            <a:pPr marL="0" marR="0" lvl="0" indent="0" algn="just" defTabSz="914400" rtl="1" eaLnBrk="1" fontAlgn="base"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توفير مصادر التمويل: </a:t>
            </a:r>
            <a:r>
              <a:rPr kumimoji="0" lang="ar-JO" sz="18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حيث يمكن للحاضنات مساعدة المنشآت المنتسبة إليها في سهولة التواصل مع الراغبين في الاستتثمار في هذه المنشآت وهي في طور النمو، وبالتالي سهولة تواصلهم معاً، كما يمكن للحاضنات نفسها المشاركة في ملكية هذه المنشآت، وبالتالي دعمها تمويلياً وهو ما قدمته العديد من الحكومات بالفعل لدعم حاضنات الأعمال وتحفيزها لما تقدّمه من دور فعّال للاقتصاد الوطني.</a:t>
            </a:r>
          </a:p>
          <a:p>
            <a:pPr marL="0" marR="0" lvl="0" indent="0" algn="r" defTabSz="914400" rtl="0" eaLnBrk="1" fontAlgn="base"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endParaRPr>
          </a:p>
          <a:p>
            <a:pPr marL="0" marR="0" lvl="0" indent="0" algn="r" defTabSz="914400" rtl="0" eaLnBrk="1" fontAlgn="base"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endParaRPr>
          </a:p>
        </p:txBody>
      </p:sp>
      <p:sp>
        <p:nvSpPr>
          <p:cNvPr id="10" name="TextBox 9">
            <a:extLst>
              <a:ext uri="{FF2B5EF4-FFF2-40B4-BE49-F238E27FC236}">
                <a16:creationId xmlns:a16="http://schemas.microsoft.com/office/drawing/2014/main" id="{4E79188B-7C69-ACCA-538C-FF2FEC99FE63}"/>
              </a:ext>
            </a:extLst>
          </p:cNvPr>
          <p:cNvSpPr txBox="1"/>
          <p:nvPr/>
        </p:nvSpPr>
        <p:spPr>
          <a:xfrm>
            <a:off x="299223" y="6517619"/>
            <a:ext cx="3084130"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Calibri" panose="020F0502020204030204"/>
                <a:ea typeface="+mn-ea"/>
                <a:cs typeface="+mn-cs"/>
              </a:rPr>
              <a:t>https://economistsarab.com</a:t>
            </a:r>
            <a:endParaRPr kumimoji="0" lang="ar-JO" sz="1400" b="0"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2550161084"/>
      </p:ext>
    </p:extLst>
  </p:cSld>
  <p:clrMapOvr>
    <a:masterClrMapping/>
  </p:clrMapOvr>
  <mc:AlternateContent xmlns:mc="http://schemas.openxmlformats.org/markup-compatibility/2006" xmlns:p14="http://schemas.microsoft.com/office/powerpoint/2010/main">
    <mc:Choice Requires="p14">
      <p:transition spd="slow" p14:dur="3400" advTm="147437">
        <p14:reveal/>
      </p:transition>
    </mc:Choice>
    <mc:Fallback xmlns="">
      <p:transition spd="slow" advTm="147437">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300" y="912567"/>
            <a:ext cx="11993336" cy="5778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أهمية حاضنات الأعمال</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602501"/>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106B81C0-431A-D2BD-C773-A7D2D40709BE}"/>
              </a:ext>
            </a:extLst>
          </p:cNvPr>
          <p:cNvSpPr txBox="1"/>
          <p:nvPr/>
        </p:nvSpPr>
        <p:spPr>
          <a:xfrm>
            <a:off x="299222" y="1093300"/>
            <a:ext cx="11778477" cy="5324535"/>
          </a:xfrm>
          <a:prstGeom prst="rect">
            <a:avLst/>
          </a:prstGeom>
          <a:noFill/>
        </p:spPr>
        <p:txBody>
          <a:bodyPr wrap="square">
            <a:spAutoFit/>
          </a:bodyPr>
          <a:lstStyle/>
          <a:p>
            <a:pPr marL="0" marR="0" lvl="0" indent="0" algn="just" defTabSz="914400" rtl="1" eaLnBrk="1" fontAlgn="base" latinLnBrk="0" hangingPunct="1">
              <a:lnSpc>
                <a:spcPct val="100000"/>
              </a:lnSpc>
              <a:spcBef>
                <a:spcPts val="0"/>
              </a:spcBef>
              <a:spcAft>
                <a:spcPts val="0"/>
              </a:spcAft>
              <a:buClrTx/>
              <a:buSzTx/>
              <a:buFontTx/>
              <a:buNone/>
              <a:tabLst/>
              <a:defRPr/>
            </a:pPr>
            <a:r>
              <a:rPr kumimoji="0" lang="ar-JO" sz="1700" b="1"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 تقديم الخدمات القانونية</a:t>
            </a:r>
            <a:r>
              <a:rPr kumimoji="0" lang="ar-JO" sz="17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 حيث تحتاج المنشآت الجديدة إلى العديد من الخدمات القانونية التي قد توفرها الحاضنات، كإجراءات تأسيسها وتسجيلها وكتابة عقود التراخيص، وكذلك ما يتعلق بحماية الملكية الفكرية وبراءات الاختراع، حيث تقوم حاضنات الأعمال عادةً بدور الوسيط بين المنشآت المنتسبة إليها والجهات التي تقدم الخدمات القانونية.</a:t>
            </a:r>
          </a:p>
          <a:p>
            <a:pPr marL="0" marR="0" lvl="0" indent="0" algn="just" defTabSz="914400" rtl="1" eaLnBrk="1" fontAlgn="base" latinLnBrk="0" hangingPunct="1">
              <a:lnSpc>
                <a:spcPct val="100000"/>
              </a:lnSpc>
              <a:spcBef>
                <a:spcPts val="0"/>
              </a:spcBef>
              <a:spcAft>
                <a:spcPts val="0"/>
              </a:spcAft>
              <a:buClrTx/>
              <a:buSzTx/>
              <a:buFontTx/>
              <a:buNone/>
              <a:tabLst/>
              <a:defRPr/>
            </a:pPr>
            <a:r>
              <a:rPr kumimoji="0" lang="ar-JO" sz="1700" b="1"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 توفير شبكات تواصل واسعة </a:t>
            </a:r>
            <a:r>
              <a:rPr kumimoji="0" lang="ar-JO" sz="17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حيث تقوم حاضنات الأعمال بإقامة و تسهيل الندوات والمعارض بهدف استقطاب وجذب العديد من الممولين للمشروعات الصغيرة، وبالتالي دعم رواد الأعمال في تنفيذ و تفعيل إبتكاراتهم، وذلك تمهيداً لتواصلهم مع المنشآت المنتسبة إليها، وكذلك تعمل على النشر والترويج للمشاريع المحتضنة.</a:t>
            </a:r>
          </a:p>
          <a:p>
            <a:pPr marL="0" marR="0" lvl="0" indent="0" algn="just" defTabSz="914400" rtl="1" eaLnBrk="1" fontAlgn="base" latinLnBrk="0" hangingPunct="1">
              <a:lnSpc>
                <a:spcPct val="100000"/>
              </a:lnSpc>
              <a:spcBef>
                <a:spcPts val="0"/>
              </a:spcBef>
              <a:spcAft>
                <a:spcPts val="0"/>
              </a:spcAft>
              <a:buClrTx/>
              <a:buSzTx/>
              <a:buFontTx/>
              <a:buNone/>
              <a:tabLst/>
              <a:defRPr/>
            </a:pPr>
            <a:r>
              <a:rPr kumimoji="0" lang="ar-JO" sz="17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 </a:t>
            </a:r>
            <a:r>
              <a:rPr kumimoji="0" lang="ar-JO" sz="1700" b="1"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تقديم</a:t>
            </a:r>
            <a:r>
              <a:rPr kumimoji="0" lang="ar-JO" sz="17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 ا</a:t>
            </a:r>
            <a:r>
              <a:rPr kumimoji="0" lang="ar-JO" sz="1700" b="1"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لخدمات الإدارية والتدريبية والتسويقية والاستشارية</a:t>
            </a:r>
            <a:r>
              <a:rPr kumimoji="0" lang="ar-JO" sz="17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 حيث تبدأ بتقديم الخدمات الإدارية من قبل حاضنات الأعمال للمنشآت والمشروعات الصغيرة المنتسبة لها، كما تقوم كذلك بتقديم خدمات التدريب المختلفة لتنمية المهارات الخاصة برواد الأعمال.</a:t>
            </a:r>
          </a:p>
          <a:p>
            <a:pPr marL="0" marR="0" lvl="0" indent="0" algn="just" defTabSz="914400" rtl="1" eaLnBrk="1" fontAlgn="base" latinLnBrk="0" hangingPunct="1">
              <a:lnSpc>
                <a:spcPct val="100000"/>
              </a:lnSpc>
              <a:spcBef>
                <a:spcPts val="0"/>
              </a:spcBef>
              <a:spcAft>
                <a:spcPts val="0"/>
              </a:spcAft>
              <a:buClrTx/>
              <a:buSzTx/>
              <a:buFontTx/>
              <a:buNone/>
              <a:tabLst/>
              <a:defRPr/>
            </a:pPr>
            <a:r>
              <a:rPr kumimoji="0" lang="ar-JO" sz="1700" b="1"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 توفير البنية التحتية</a:t>
            </a:r>
            <a:r>
              <a:rPr kumimoji="0" lang="ar-JO" sz="17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 تقوم الحاضنات بتوفير البنية التحتية للمشروعات الصغيرة والمتوسطة التي تنتسب لها المرافق الأساسية اللازمة من مختبرات ومعامل وتجهيزات، والإحتياجات الإضافية من أجهزة وبرامج وخدمات تقنية المعلومات وشبكات الاتصالات.</a:t>
            </a:r>
          </a:p>
          <a:p>
            <a:pPr marL="0" marR="0" lvl="0" indent="0" algn="just" defTabSz="914400" rtl="1" eaLnBrk="1" fontAlgn="base" latinLnBrk="0" hangingPunct="1">
              <a:lnSpc>
                <a:spcPct val="100000"/>
              </a:lnSpc>
              <a:spcBef>
                <a:spcPts val="0"/>
              </a:spcBef>
              <a:spcAft>
                <a:spcPts val="0"/>
              </a:spcAft>
              <a:buClrTx/>
              <a:buSzTx/>
              <a:buFontTx/>
              <a:buNone/>
              <a:tabLst/>
              <a:defRPr/>
            </a:pPr>
            <a:r>
              <a:rPr kumimoji="0" lang="ar-JO" sz="1700" b="1"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 تقديم الخدمات الفنية</a:t>
            </a:r>
            <a:r>
              <a:rPr kumimoji="0" lang="ar-JO" sz="17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 إن وجود بيئة مشجعة لنقل التقنية يعتبر مطلباً أساسياً لنجاح حاضنات الأعمال في حصول المنشآت المنتسبة لها على التقنيات اللازمة لتطويرها ونموها، حيث تعمل على تحقيق التعاون والتنسيق بين برامج نقل التقنية والحاضنات من خلال عقود واتفاقيات خاصة. </a:t>
            </a:r>
            <a:endParaRPr kumimoji="0" lang="en-GB" sz="1700" b="0" i="0" u="none" strike="noStrike" kern="1200" cap="none" spc="0" normalizeH="0" baseline="0" noProof="0" dirty="0">
              <a:ln>
                <a:noFill/>
              </a:ln>
              <a:solidFill>
                <a:srgbClr val="000000"/>
              </a:solidFill>
              <a:effectLst/>
              <a:uLnTx/>
              <a:uFillTx/>
              <a:latin typeface="Roboto" panose="02000000000000000000" pitchFamily="2" charset="0"/>
              <a:ea typeface="+mn-ea"/>
              <a:cs typeface="+mn-cs"/>
            </a:endParaRPr>
          </a:p>
          <a:p>
            <a:pPr marL="0" marR="0" lvl="0" indent="0" algn="just" defTabSz="914400" rtl="1" eaLnBrk="1" fontAlgn="base" latinLnBrk="0" hangingPunct="1">
              <a:lnSpc>
                <a:spcPct val="100000"/>
              </a:lnSpc>
              <a:spcBef>
                <a:spcPts val="0"/>
              </a:spcBef>
              <a:spcAft>
                <a:spcPts val="0"/>
              </a:spcAft>
              <a:buClrTx/>
              <a:buSzTx/>
              <a:buFontTx/>
              <a:buNone/>
              <a:tabLst/>
              <a:defRPr/>
            </a:pPr>
            <a:endParaRPr kumimoji="0" lang="ar-JO" sz="17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endParaRPr>
          </a:p>
          <a:p>
            <a:pPr marL="0" marR="0" lvl="0" indent="0" algn="just" defTabSz="914400" rtl="1" eaLnBrk="1" fontAlgn="base" latinLnBrk="0" hangingPunct="1">
              <a:lnSpc>
                <a:spcPct val="100000"/>
              </a:lnSpc>
              <a:spcBef>
                <a:spcPts val="0"/>
              </a:spcBef>
              <a:spcAft>
                <a:spcPts val="0"/>
              </a:spcAft>
              <a:buClrTx/>
              <a:buSzTx/>
              <a:buFontTx/>
              <a:buNone/>
              <a:tabLst/>
              <a:defRPr/>
            </a:pPr>
            <a:r>
              <a:rPr kumimoji="0" lang="ar-JO" sz="1700" b="1" i="0" u="none" strike="noStrike" kern="1200" cap="none" spc="0" normalizeH="0" baseline="0" noProof="0" dirty="0">
                <a:ln>
                  <a:noFill/>
                </a:ln>
                <a:solidFill>
                  <a:srgbClr val="00B0F0"/>
                </a:solidFill>
                <a:effectLst/>
                <a:uLnTx/>
                <a:uFillTx/>
                <a:latin typeface="Roboto" panose="02000000000000000000" pitchFamily="2" charset="0"/>
                <a:ea typeface="+mn-ea"/>
                <a:cs typeface="Arial" panose="020B0604020202020204" pitchFamily="34" charset="0"/>
              </a:rPr>
              <a:t>ثانياً: تنمية المجتمع محلياً</a:t>
            </a:r>
            <a:r>
              <a:rPr kumimoji="0" lang="ar-JO" sz="17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  تسهم الحاضنات في تنمية وتنشيط المجتمع المحلي وكذلك تطوير بيئة الأعمال، وإقامة مشروعات عديدة تعمل على تنمية المجتمع، وجعل الحاضنة نواة تنمية إقليمية ومحلية، ومركزاً لنشر روح العمل الحر وبالأخص لدى الراغبين في الالتحاق بسوق العمل.</a:t>
            </a:r>
          </a:p>
          <a:p>
            <a:pPr marL="0" marR="0" lvl="0" indent="0" algn="just" defTabSz="914400" rtl="1" eaLnBrk="1" fontAlgn="base" latinLnBrk="0" hangingPunct="1">
              <a:lnSpc>
                <a:spcPct val="100000"/>
              </a:lnSpc>
              <a:spcBef>
                <a:spcPts val="0"/>
              </a:spcBef>
              <a:spcAft>
                <a:spcPts val="0"/>
              </a:spcAft>
              <a:buClrTx/>
              <a:buSzTx/>
              <a:buFontTx/>
              <a:buNone/>
              <a:tabLst/>
              <a:defRPr/>
            </a:pPr>
            <a:r>
              <a:rPr kumimoji="0" lang="ar-JO" sz="1700" b="1" i="0" u="none" strike="noStrike" kern="1200" cap="none" spc="0" normalizeH="0" baseline="0" noProof="0" dirty="0">
                <a:ln>
                  <a:noFill/>
                </a:ln>
                <a:solidFill>
                  <a:srgbClr val="00B0F0"/>
                </a:solidFill>
                <a:effectLst/>
                <a:uLnTx/>
                <a:uFillTx/>
                <a:latin typeface="Roboto" panose="02000000000000000000" pitchFamily="2" charset="0"/>
                <a:ea typeface="+mn-ea"/>
                <a:cs typeface="Arial" panose="020B0604020202020204" pitchFamily="34" charset="0"/>
              </a:rPr>
              <a:t>ثالثاً: دعم التنمية الاقتصادية : </a:t>
            </a:r>
            <a:r>
              <a:rPr kumimoji="0" lang="ar-JO" sz="17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إن حاضنات الأعمال قادرة على تمكين المناطق الذي تنشط فيها من تحقيق معدلات مرتفعة لإقامة أنشطة اقتصادية جديدة فعالة للمجتمع، بالإضافة إلى تحقيق معدلات نمو عالية للمشروعات الناشئة المشتركة بالحاضنات، وذلك من خلال العمل على تسهيل إقامة المشروعات الإنتاجية أو الخدمية الجديدة، التي تعتبر واحدة من أهم ركائز التنمية الاقتصادية.</a:t>
            </a:r>
          </a:p>
          <a:p>
            <a:pPr marL="0" marR="0" lvl="0" indent="0" algn="just" defTabSz="914400" rtl="1" eaLnBrk="1" fontAlgn="base" latinLnBrk="0" hangingPunct="1">
              <a:lnSpc>
                <a:spcPct val="100000"/>
              </a:lnSpc>
              <a:spcBef>
                <a:spcPts val="0"/>
              </a:spcBef>
              <a:spcAft>
                <a:spcPts val="0"/>
              </a:spcAft>
              <a:buClrTx/>
              <a:buSzTx/>
              <a:buFontTx/>
              <a:buNone/>
              <a:tabLst/>
              <a:defRPr/>
            </a:pPr>
            <a:r>
              <a:rPr kumimoji="0" lang="ar-JO" sz="1700" b="1" i="0" u="none" strike="noStrike" kern="1200" cap="none" spc="0" normalizeH="0" baseline="0" noProof="0" dirty="0">
                <a:ln>
                  <a:noFill/>
                </a:ln>
                <a:solidFill>
                  <a:srgbClr val="00B0F0"/>
                </a:solidFill>
                <a:effectLst/>
                <a:uLnTx/>
                <a:uFillTx/>
                <a:latin typeface="Roboto" panose="02000000000000000000" pitchFamily="2" charset="0"/>
                <a:ea typeface="+mn-ea"/>
                <a:cs typeface="Arial" panose="020B0604020202020204" pitchFamily="34" charset="0"/>
              </a:rPr>
              <a:t>رابعاً: دعم التنمية الصناعية والتكنولوجية : </a:t>
            </a:r>
            <a:r>
              <a:rPr kumimoji="0" lang="ar-JO" sz="17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rPr>
              <a:t>تُركز الحاضنات التكنولوجية على رعاية وتنمية الأفكار الإبداعية والأبحاث التطبيقية، والعمل على تحويلها من مرحلة البحث والتطوير إلى مرحلة التنفيذ، وذلك من خلال إقامة المشروعات الصغيرة التكنولوجية، والتي تعتبر أحد أهم آليات التطور التكنولوجي من حيث قدرتها الفائقة على تطوير وتحديث عمليات الإنتاج بشكل أسرع وبتكلفة أقل، وأيضا إقامة حاضنات تكنولوجية متخصصة تعمل على تسهيل نقل وتوطين التكنولوجيا الحديثة والمتطورة.</a:t>
            </a:r>
          </a:p>
          <a:p>
            <a:pPr marL="0" marR="0" lvl="0" indent="0" algn="just" defTabSz="914400" rtl="1" eaLnBrk="1" fontAlgn="base" latinLnBrk="0" hangingPunct="1">
              <a:lnSpc>
                <a:spcPct val="100000"/>
              </a:lnSpc>
              <a:spcBef>
                <a:spcPts val="0"/>
              </a:spcBef>
              <a:spcAft>
                <a:spcPts val="0"/>
              </a:spcAft>
              <a:buClrTx/>
              <a:buSzTx/>
              <a:buFontTx/>
              <a:buNone/>
              <a:tabLst/>
              <a:defRPr/>
            </a:pPr>
            <a:endParaRPr kumimoji="0" lang="ar-JO" sz="1700" b="0" i="0" u="none" strike="noStrike" kern="1200" cap="none" spc="0" normalizeH="0" baseline="0" noProof="0" dirty="0">
              <a:ln>
                <a:noFill/>
              </a:ln>
              <a:solidFill>
                <a:srgbClr val="000000"/>
              </a:solidFill>
              <a:effectLst/>
              <a:uLnTx/>
              <a:uFillTx/>
              <a:latin typeface="Roboto" panose="02000000000000000000" pitchFamily="2" charset="0"/>
              <a:ea typeface="+mn-ea"/>
              <a:cs typeface="Arial" panose="020B0604020202020204" pitchFamily="34" charset="0"/>
            </a:endParaRPr>
          </a:p>
        </p:txBody>
      </p:sp>
      <p:sp>
        <p:nvSpPr>
          <p:cNvPr id="9" name="TextBox 8">
            <a:extLst>
              <a:ext uri="{FF2B5EF4-FFF2-40B4-BE49-F238E27FC236}">
                <a16:creationId xmlns:a16="http://schemas.microsoft.com/office/drawing/2014/main" id="{B1998B4D-6C75-195D-ED3A-D16FF62CF0C4}"/>
              </a:ext>
            </a:extLst>
          </p:cNvPr>
          <p:cNvSpPr txBox="1"/>
          <p:nvPr/>
        </p:nvSpPr>
        <p:spPr>
          <a:xfrm>
            <a:off x="245004" y="6605799"/>
            <a:ext cx="3084130"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Calibri" panose="020F0502020204030204"/>
                <a:ea typeface="+mn-ea"/>
                <a:cs typeface="+mn-cs"/>
              </a:rPr>
              <a:t>https://economistsarab.com</a:t>
            </a:r>
            <a:endParaRPr kumimoji="0" lang="ar-JO" sz="1400" b="0" i="0" u="none" strike="noStrike" kern="120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881195445"/>
      </p:ext>
    </p:extLst>
  </p:cSld>
  <p:clrMapOvr>
    <a:masterClrMapping/>
  </p:clrMapOvr>
  <mc:AlternateContent xmlns:mc="http://schemas.openxmlformats.org/markup-compatibility/2006" xmlns:p14="http://schemas.microsoft.com/office/powerpoint/2010/main">
    <mc:Choice Requires="p14">
      <p:transition spd="slow" p14:dur="3400" advTm="225886">
        <p14:reveal/>
      </p:transition>
    </mc:Choice>
    <mc:Fallback xmlns="">
      <p:transition spd="slow" advTm="225886">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300" y="912567"/>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83099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مسرعات الأعمال </a:t>
            </a:r>
            <a:r>
              <a:rPr kumimoji="0" lang="en-GB"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Accelerators </a:t>
            </a:r>
            <a:endPar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14300" y="981599"/>
            <a:ext cx="11796573" cy="5078313"/>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ما هي مسرعات الأعمال؟</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مسرعات الأعمال هي شركات استثمارية تقدم برامج تدريبية محددة الأهداف للشركات الناشئة بغرض تطويرها ونمو مبيعاتها مقابل حصة استثمارية في هذه الشركات. تعمل مسرعات الأعمال من خلال تقديم برامج مسرعة محدودة المدة (عادة من 3 إلى 6 شهور) يتم فيها اختيار المشروعات أو الشركات الناشئة بصورة انتقائية للغاية، تقدم من خلالها التدريب المكثف اللازم لتطوير خطة العمل والمهارات التسويقية والمالية. ويستند نموذج عملها على الاستحواذ على جزء بسيط من الأسهم من الشركات الناشئة واتاحة فرصة للاستثمار في المشروعات المحتضنة من قبل مستثمرين خارجيين.</a:t>
            </a:r>
            <a:endPar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ما هو الفرق بين حاضنات الأعمال ومسرعات الأعمال؟</a:t>
            </a:r>
          </a:p>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إن مفهوم مسرعات الأعمال وحاضنات الأعمال لديهما كثيراً من التشابه والنقاط المشتركة، ولكن يوجد فروق أساسية أيضاً. من النقاط المشتركة أن الحاضنات والمسرعات هدفها الرئيسي مساعدة الشركات الناشئة والجديدة على النمو عبر تقديم المساعدة والمشورة وتوفير كادر استشاري أو رقابي وتوسيع العلاقات بين المستثمرين .</a:t>
            </a:r>
          </a:p>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rial" panose="020B0604020202020204" pitchFamily="34" charset="0"/>
              </a:rPr>
              <a:t>الفرق الجوهري بين المسرعات </a:t>
            </a:r>
            <a:r>
              <a:rPr kumimoji="0" lang="en-US" sz="18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mn-cs"/>
              </a:rPr>
              <a:t>   Accelerator </a:t>
            </a:r>
            <a:r>
              <a:rPr kumimoji="0" lang="ar-JO" sz="18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rial" panose="020B0604020202020204" pitchFamily="34" charset="0"/>
              </a:rPr>
              <a:t>والحاضنات </a:t>
            </a:r>
            <a:r>
              <a:rPr kumimoji="0" lang="en-US" sz="18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mn-cs"/>
              </a:rPr>
              <a:t>Incubator </a:t>
            </a:r>
            <a:r>
              <a:rPr kumimoji="0" lang="ar-JO" sz="18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rial" panose="020B0604020202020204" pitchFamily="34" charset="0"/>
              </a:rPr>
              <a:t> هو بمدة الاحتضان ونوعية المشاريع المحتضنة.</a:t>
            </a:r>
            <a:endParaRPr kumimoji="0" lang="ar-JO" sz="1800" b="0"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تشبه مسرعات الأعمال بشكل كبير حاضنات الأعمال إلى حد كبير من حيث تقديم نفس الخدمات، </a:t>
            </a:r>
            <a:r>
              <a:rPr kumimoji="0" lang="ar-JO"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لكن الفرق الجوهري هو بمدة الاحتضان ونوعية المشاريع المحتضنة</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p>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تقدم مسرعات الأعمال برامجها في مدة زمنية محددة. وبذلك يكون للبرنامج بداية ونهاية. بينما الحاضنات تبقي المشاريع محتضنة لديها لفترات أطول (أكثر من ستة أشهر وقد تصل لسنوات).</a:t>
            </a:r>
          </a:p>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 في الحاضنات يتم اختيار مشاريع واعدة لكنها أقل نضجا وتحتاج للكثير من التطوير والتحديث. أما المسرعات، فإنها تختار فقط المشاريع الواعدة جدًا وشبه المكتملة من حيث النضج وآلية العمل والربح وقابليتها للنمو السريع. بحيث تقوم بتسريع نموها بشكل هائل في هذه الفترة. </a:t>
            </a:r>
          </a:p>
          <a:p>
            <a:pPr marL="0" marR="0" lvl="0" indent="0" algn="justLow" defTabSz="914400" rtl="1"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معايير الاختيار تكون أكثر صرامة في المسرعات. فمثلا مسرعة </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rPr>
              <a:t>Tech Starts</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تختار فقط عشرة مشاريع من بين آلاف المشاريع التي تقدم طلباتها الاحتضان عندها.</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9401E5DD-122E-147D-2D18-885C05E13282}"/>
              </a:ext>
            </a:extLst>
          </p:cNvPr>
          <p:cNvSpPr txBox="1"/>
          <p:nvPr/>
        </p:nvSpPr>
        <p:spPr>
          <a:xfrm>
            <a:off x="786306" y="6128943"/>
            <a:ext cx="6097314"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https://www.alefstartup.com/</a:t>
            </a:r>
            <a:endPar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162753816"/>
      </p:ext>
    </p:extLst>
  </p:cSld>
  <p:clrMapOvr>
    <a:masterClrMapping/>
  </p:clrMapOvr>
  <mc:AlternateContent xmlns:mc="http://schemas.openxmlformats.org/markup-compatibility/2006" xmlns:p14="http://schemas.microsoft.com/office/powerpoint/2010/main">
    <mc:Choice Requires="p14">
      <p:transition spd="slow" p14:dur="3400" advTm="166128">
        <p14:reveal/>
      </p:transition>
    </mc:Choice>
    <mc:Fallback xmlns="">
      <p:transition spd="slow" advTm="166128">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300" y="912567"/>
            <a:ext cx="11993336" cy="56319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حاضنات الأعمال</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1" u="none" strike="noStrike" kern="1200" cap="none" spc="0" normalizeH="0" baseline="0" noProof="0" dirty="0">
                <a:ln>
                  <a:noFill/>
                </a:ln>
                <a:solidFill>
                  <a:prstClr val="white"/>
                </a:solidFill>
                <a:effectLst/>
                <a:uLnTx/>
                <a:uFillTx/>
                <a:latin typeface="Helvetica-Neue"/>
                <a:ea typeface="+mn-ea"/>
                <a:cs typeface="+mn-cs"/>
              </a:rPr>
              <a:t>Incubators</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767DD95D-D58D-E985-580A-98AC9880DDDD}"/>
              </a:ext>
            </a:extLst>
          </p:cNvPr>
          <p:cNvSpPr txBox="1"/>
          <p:nvPr/>
        </p:nvSpPr>
        <p:spPr>
          <a:xfrm>
            <a:off x="321082" y="1035279"/>
            <a:ext cx="11579772" cy="4708981"/>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ما هو الاحتضان الداخلي للمشاريع؟</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هي فترة زمنية تقوم من خلالها حاضنات الأعمال بتقديم الخدمات للمشاريع المحتضنة، حيث يتم توفير مساحات عمل خاصة ممكن الترخيص عليها، بالإضافة إلى تقديم حزمة من الخدمات الإدارية والفنية بشكل يعزّز من فرص نجاح المشروعات المحتضنة.  وتنتهي فترة الاحتضان بتخرج المشروع المحتضن من الحاضنة وذلك عند استقلالية المشروع بحد أقصى ثلاث سنوات.</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ما هي برامج الاحتضان؟</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هي برامج تدريبية متكاملة ومحددة المدة، تهدف إلى تأهيل مجموعة من المبادرين لتنفيذ واختبار أفكارهم ثم تأسيسها كمشروعات أو شركات، يتم من خلالها التركيز على عوامل عدة تدعم فرص نجاح المشروع وتساعد المبادر في دراسة وتأسيس مشروعه بمساعدة مدربين ومستشارين في المجال. </a:t>
            </a: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ما هي مساحات العمل المشتركة؟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هي شركات تقدم للمبادرين مساحات عمل مشتركة وقاعات اجتماعات والتجهيزات المكتبية الأساسية التي تتيح لهم ممارسة أعمالهم بشروط مرنة للغاية مقابل رسوم اشتراك شهرية أو سنوية. لا يشمل ذلك تقديم الخدمات الإدارية والفنية والاستشارية. وتتميز هذه المساحات بالتصميم العصري بحيث تكون منصة للإبداع والتواصل بين المهتمين في مجال ريادة الأعمال عن طريق إيجاد بيئة عمل مشتركة تشجع التعاون والتعارف بين المبادرين.  </a:t>
            </a: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ما هو الفرق بين ريادة الأعمال والمشروعات الصغيرة؟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وفقًا لبيتر داركر ريادة الأعمال تتميز عن المشروعات الصغيرة بمقدار الثروات: فالمشروعات الصغيرة تهدف إلى توليد دخل مستمر ومرضي لصاحبه يكون أفضل من التوظيف التقليدي, أما ريادة الأعمال فتهدف إلى انشاء ثروة مستمرة ودائمة.</a:t>
            </a:r>
          </a:p>
        </p:txBody>
      </p:sp>
      <p:sp>
        <p:nvSpPr>
          <p:cNvPr id="10" name="TextBox 9">
            <a:extLst>
              <a:ext uri="{FF2B5EF4-FFF2-40B4-BE49-F238E27FC236}">
                <a16:creationId xmlns:a16="http://schemas.microsoft.com/office/drawing/2014/main" id="{E7F48925-F34E-BCD6-36DC-D3CA4AD20C79}"/>
              </a:ext>
            </a:extLst>
          </p:cNvPr>
          <p:cNvSpPr txBox="1"/>
          <p:nvPr/>
        </p:nvSpPr>
        <p:spPr>
          <a:xfrm>
            <a:off x="636533" y="6175147"/>
            <a:ext cx="6097314"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https://www.nationalfund.gov.kw/</a:t>
            </a:r>
            <a:endPar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39705228"/>
      </p:ext>
    </p:extLst>
  </p:cSld>
  <p:clrMapOvr>
    <a:masterClrMapping/>
  </p:clrMapOvr>
  <mc:AlternateContent xmlns:mc="http://schemas.openxmlformats.org/markup-compatibility/2006" xmlns:p14="http://schemas.microsoft.com/office/powerpoint/2010/main">
    <mc:Choice Requires="p14">
      <p:transition spd="slow" p14:dur="3400" advTm="167301">
        <p14:reveal/>
      </p:transition>
    </mc:Choice>
    <mc:Fallback xmlns="">
      <p:transition spd="slow" advTm="167301">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300" y="912567"/>
            <a:ext cx="11993336" cy="60741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حاضنات الأعمال</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1" u="none" strike="noStrike" kern="1200" cap="none" spc="0" normalizeH="0" baseline="0" noProof="0" dirty="0">
                <a:ln>
                  <a:noFill/>
                </a:ln>
                <a:solidFill>
                  <a:prstClr val="white"/>
                </a:solidFill>
                <a:effectLst/>
                <a:uLnTx/>
                <a:uFillTx/>
                <a:latin typeface="Helvetica-Neue"/>
                <a:ea typeface="+mn-ea"/>
                <a:cs typeface="+mn-cs"/>
              </a:rPr>
              <a:t>Incubators</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227490"/>
            <a:ext cx="11445814" cy="478401"/>
          </a:xfrm>
          <a:prstGeom prst="rect">
            <a:avLst/>
          </a:prstGeom>
          <a:noFill/>
        </p:spPr>
        <p:txBody>
          <a:bodyPr wrap="square" rtlCol="0">
            <a:spAutoFit/>
          </a:bodyPr>
          <a:lstStyle/>
          <a:p>
            <a:pPr marL="0" marR="0" lvl="0" indent="0" algn="justLow" defTabSz="914400" rtl="1" eaLnBrk="1" fontAlgn="auto" latinLnBrk="0" hangingPunct="1">
              <a:lnSpc>
                <a:spcPct val="150000"/>
              </a:lnSpc>
              <a:spcBef>
                <a:spcPts val="0"/>
              </a:spcBef>
              <a:spcAft>
                <a:spcPts val="0"/>
              </a:spcAft>
              <a:buClrTx/>
              <a:buSzTx/>
              <a:buFontTx/>
              <a:buNone/>
              <a:tabLst/>
              <a:defRPr/>
            </a:pPr>
            <a:endParaRPr kumimoji="0" lang="en-US" sz="1900" b="0" i="1"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204106"/>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54447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9B79EAE-83D4-E9CD-D8FC-C04A3A0E7F47}"/>
              </a:ext>
            </a:extLst>
          </p:cNvPr>
          <p:cNvPicPr>
            <a:picLocks noChangeAspect="1"/>
          </p:cNvPicPr>
          <p:nvPr/>
        </p:nvPicPr>
        <p:blipFill>
          <a:blip r:embed="rId3"/>
          <a:stretch>
            <a:fillRect/>
          </a:stretch>
        </p:blipFill>
        <p:spPr>
          <a:xfrm>
            <a:off x="417762" y="2716050"/>
            <a:ext cx="11345823" cy="3974607"/>
          </a:xfrm>
          <a:prstGeom prst="rect">
            <a:avLst/>
          </a:prstGeom>
        </p:spPr>
      </p:pic>
      <p:sp>
        <p:nvSpPr>
          <p:cNvPr id="4" name="TextBox 3">
            <a:extLst>
              <a:ext uri="{FF2B5EF4-FFF2-40B4-BE49-F238E27FC236}">
                <a16:creationId xmlns:a16="http://schemas.microsoft.com/office/drawing/2014/main" id="{82B30376-4D6A-8D56-98DE-BFA5BDE8B6D2}"/>
              </a:ext>
            </a:extLst>
          </p:cNvPr>
          <p:cNvSpPr txBox="1"/>
          <p:nvPr/>
        </p:nvSpPr>
        <p:spPr>
          <a:xfrm>
            <a:off x="84363" y="1265330"/>
            <a:ext cx="11891613" cy="1323439"/>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srgbClr val="333333"/>
                </a:solidFill>
                <a:effectLst/>
                <a:uLnTx/>
                <a:uFillTx/>
                <a:latin typeface="Almarai"/>
                <a:ea typeface="+mn-ea"/>
                <a:cs typeface="Arial" panose="020B0604020202020204" pitchFamily="34" charset="0"/>
              </a:rPr>
              <a:t>في حين أن حاضنات الأعمال يمكن أن توفر عددًا من الفوائد لرواد الأعمال، إلا أن هناك أيضًا بعض السلبيات مثل:</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0" i="0" u="none" strike="noStrike" kern="1200" cap="none" spc="0" normalizeH="0" baseline="0" noProof="0" dirty="0">
                <a:ln>
                  <a:noFill/>
                </a:ln>
                <a:solidFill>
                  <a:srgbClr val="333333"/>
                </a:solidFill>
                <a:effectLst/>
                <a:uLnTx/>
                <a:uFillTx/>
                <a:latin typeface="Almarai"/>
                <a:ea typeface="+mn-ea"/>
                <a:cs typeface="Arial" panose="020B0604020202020204" pitchFamily="34" charset="0"/>
              </a:rPr>
              <a:t> </a:t>
            </a:r>
            <a:r>
              <a:rPr kumimoji="0" lang="ar-JO" sz="2000" b="1" i="0" u="none" strike="noStrike" kern="1200" cap="none" spc="0" normalizeH="0" baseline="0" noProof="0" dirty="0">
                <a:ln>
                  <a:noFill/>
                </a:ln>
                <a:solidFill>
                  <a:srgbClr val="333333"/>
                </a:solidFill>
                <a:effectLst/>
                <a:uLnTx/>
                <a:uFillTx/>
                <a:latin typeface="Almarai"/>
                <a:ea typeface="+mn-ea"/>
                <a:cs typeface="Arial" panose="020B0604020202020204" pitchFamily="34" charset="0"/>
              </a:rPr>
              <a:t>التكلفة </a:t>
            </a:r>
            <a:r>
              <a:rPr kumimoji="0" lang="ar-JO" sz="2000" b="0" i="0" u="none" strike="noStrike" kern="1200" cap="none" spc="0" normalizeH="0" baseline="0" noProof="0" dirty="0">
                <a:ln>
                  <a:noFill/>
                </a:ln>
                <a:solidFill>
                  <a:srgbClr val="333333"/>
                </a:solidFill>
                <a:effectLst/>
                <a:uLnTx/>
                <a:uFillTx/>
                <a:latin typeface="Almarai"/>
                <a:ea typeface="+mn-ea"/>
                <a:cs typeface="Arial" panose="020B0604020202020204" pitchFamily="34" charset="0"/>
              </a:rPr>
              <a:t>هي إحدى السلبيات الرئيسية لحاضنات ومسرعات الأعمال. قد تكون هذه البرامج باهظة الثمن ، وقد لا تكون في متناول جميع رواد الأعمال، بالإضافة إلى ذلك ، قد تتطلب بعض الحاضنات حصصًا في المشاريع التي تحتضنها مقابل التمويل أو الخدمات التي تقدمها.</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JO" sz="2000" b="1" i="0" u="none" strike="noStrike" kern="1200" cap="none" spc="0" normalizeH="0" baseline="0" noProof="0" dirty="0">
                <a:ln>
                  <a:noFill/>
                </a:ln>
                <a:solidFill>
                  <a:srgbClr val="333333"/>
                </a:solidFill>
                <a:effectLst/>
                <a:uLnTx/>
                <a:uFillTx/>
                <a:latin typeface="Almarai"/>
                <a:ea typeface="+mn-ea"/>
                <a:cs typeface="Arial" panose="020B0604020202020204" pitchFamily="34" charset="0"/>
              </a:rPr>
              <a:t>المنافسة الشديدة </a:t>
            </a:r>
            <a:r>
              <a:rPr kumimoji="0" lang="ar-JO" sz="2000" b="0" i="0" u="none" strike="noStrike" kern="1200" cap="none" spc="0" normalizeH="0" baseline="0" noProof="0" dirty="0">
                <a:ln>
                  <a:noFill/>
                </a:ln>
                <a:solidFill>
                  <a:srgbClr val="333333"/>
                </a:solidFill>
                <a:effectLst/>
                <a:uLnTx/>
                <a:uFillTx/>
                <a:latin typeface="Almarai"/>
                <a:ea typeface="+mn-ea"/>
                <a:cs typeface="Arial" panose="020B0604020202020204" pitchFamily="34" charset="0"/>
              </a:rPr>
              <a:t>: يمكن أن تكون عملية التقديم طويلة وصعبة ، ولن يتم قبول جميع الشركات. </a:t>
            </a:r>
          </a:p>
        </p:txBody>
      </p:sp>
    </p:spTree>
    <p:extLst>
      <p:ext uri="{BB962C8B-B14F-4D97-AF65-F5344CB8AC3E}">
        <p14:creationId xmlns:p14="http://schemas.microsoft.com/office/powerpoint/2010/main" val="3528988310"/>
      </p:ext>
    </p:extLst>
  </p:cSld>
  <p:clrMapOvr>
    <a:masterClrMapping/>
  </p:clrMapOvr>
  <mc:AlternateContent xmlns:mc="http://schemas.openxmlformats.org/markup-compatibility/2006" xmlns:p14="http://schemas.microsoft.com/office/powerpoint/2010/main">
    <mc:Choice Requires="p14">
      <p:transition spd="slow" p14:dur="3400" advTm="146325">
        <p14:reveal/>
      </p:transition>
    </mc:Choice>
    <mc:Fallback xmlns="">
      <p:transition spd="slow" advTm="146325">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93577" y="1558242"/>
            <a:ext cx="11209538" cy="4496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base" latinLnBrk="0" hangingPunct="1">
              <a:lnSpc>
                <a:spcPct val="100000"/>
              </a:lnSpc>
              <a:spcBef>
                <a:spcPts val="0"/>
              </a:spcBef>
              <a:spcAft>
                <a:spcPts val="0"/>
              </a:spcAft>
              <a:buClrTx/>
              <a:buSzTx/>
              <a:buFontTx/>
              <a:buNone/>
              <a:tabLst/>
              <a:defRPr/>
            </a:pPr>
            <a:endParaRPr kumimoji="0" lang="ar-JO" sz="1600" b="0" i="0" u="none" strike="noStrike" kern="1200" cap="none" spc="0" normalizeH="0" baseline="0" noProof="0" dirty="0">
              <a:ln>
                <a:noFill/>
              </a:ln>
              <a:solidFill>
                <a:srgbClr val="444444"/>
              </a:solidFill>
              <a:effectLst/>
              <a:uLnTx/>
              <a:uFillTx/>
              <a:latin typeface="ArbFONTS-SST BOLD"/>
              <a:ea typeface="+mn-ea"/>
              <a:cs typeface="Arial" panose="020B0604020202020204" pitchFamily="34" charset="0"/>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4261758" y="152799"/>
            <a:ext cx="35970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سلبيات ريادة الأعمال</a:t>
            </a:r>
          </a:p>
        </p:txBody>
      </p:sp>
      <p:sp>
        <p:nvSpPr>
          <p:cNvPr id="5" name="Rectangle 4">
            <a:extLst>
              <a:ext uri="{FF2B5EF4-FFF2-40B4-BE49-F238E27FC236}">
                <a16:creationId xmlns:a16="http://schemas.microsoft.com/office/drawing/2014/main" id="{3985EAE6-BFA6-766D-A032-077E4DCB399E}"/>
              </a:ext>
            </a:extLst>
          </p:cNvPr>
          <p:cNvSpPr/>
          <p:nvPr/>
        </p:nvSpPr>
        <p:spPr>
          <a:xfrm>
            <a:off x="245004" y="162469"/>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9223" y="167343"/>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5</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563259" y="-135074"/>
            <a:ext cx="2383737" cy="1047642"/>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608129"/>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aphicFrame>
        <p:nvGraphicFramePr>
          <p:cNvPr id="9" name="Diagram 8">
            <a:extLst>
              <a:ext uri="{FF2B5EF4-FFF2-40B4-BE49-F238E27FC236}">
                <a16:creationId xmlns:a16="http://schemas.microsoft.com/office/drawing/2014/main" id="{0922AC1A-5A89-412D-9607-5809340F7000}"/>
              </a:ext>
            </a:extLst>
          </p:cNvPr>
          <p:cNvGraphicFramePr/>
          <p:nvPr/>
        </p:nvGraphicFramePr>
        <p:xfrm>
          <a:off x="769398" y="812868"/>
          <a:ext cx="10974018" cy="52417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TextBox 14">
            <a:extLst>
              <a:ext uri="{FF2B5EF4-FFF2-40B4-BE49-F238E27FC236}">
                <a16:creationId xmlns:a16="http://schemas.microsoft.com/office/drawing/2014/main" id="{15930B3F-ADBE-AC3E-B3AC-CE373DBFB6EB}"/>
              </a:ext>
            </a:extLst>
          </p:cNvPr>
          <p:cNvSpPr txBox="1"/>
          <p:nvPr/>
        </p:nvSpPr>
        <p:spPr>
          <a:xfrm>
            <a:off x="769398" y="1828103"/>
            <a:ext cx="10457895" cy="369332"/>
          </a:xfrm>
          <a:prstGeom prst="rect">
            <a:avLst/>
          </a:prstGeom>
          <a:noFill/>
        </p:spPr>
        <p:txBody>
          <a:bodyPr wrap="square">
            <a:spAutoFit/>
          </a:bodyPr>
          <a:lstStyle/>
          <a:p>
            <a:pPr marL="0" marR="0" lvl="0" indent="0" algn="ctr" defTabSz="914400" rtl="1" eaLnBrk="1" fontAlgn="base" latinLnBrk="0" hangingPunct="1">
              <a:lnSpc>
                <a:spcPct val="100000"/>
              </a:lnSpc>
              <a:spcBef>
                <a:spcPts val="0"/>
              </a:spcBef>
              <a:spcAft>
                <a:spcPts val="0"/>
              </a:spcAft>
              <a:buClrTx/>
              <a:buSzTx/>
              <a:buFontTx/>
              <a:buNone/>
              <a:tabLst/>
              <a:defRPr/>
            </a:pPr>
            <a:r>
              <a:rPr kumimoji="0" lang="ar-JO" sz="1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Arial" panose="020B0604020202020204" pitchFamily="34" charset="0"/>
              </a:rPr>
              <a:t>على الرغم من أن ريادة الأعمال تتيح كثيراً من المزايا والفرص إلا أنّ هناك عددًا من السلبيات والمخاطر في هذا المجال ومنها:</a:t>
            </a:r>
            <a:endParaRPr kumimoji="0" lang="ar-JO" sz="1800" b="1" i="0" u="none" strike="noStrike" kern="1200" cap="none" spc="0" normalizeH="0" baseline="0" noProof="0" dirty="0">
              <a:ln>
                <a:noFill/>
              </a:ln>
              <a:solidFill>
                <a:prstClr val="black"/>
              </a:solidFill>
              <a:effectLst/>
              <a:uLnTx/>
              <a:uFillTx/>
              <a:latin typeface="SST roman"/>
              <a:ea typeface="+mn-ea"/>
              <a:cs typeface="Arial" panose="020B0604020202020204" pitchFamily="34" charset="0"/>
            </a:endParaRPr>
          </a:p>
        </p:txBody>
      </p:sp>
    </p:spTree>
    <p:extLst>
      <p:ext uri="{BB962C8B-B14F-4D97-AF65-F5344CB8AC3E}">
        <p14:creationId xmlns:p14="http://schemas.microsoft.com/office/powerpoint/2010/main" val="2036322413"/>
      </p:ext>
    </p:extLst>
  </p:cSld>
  <p:clrMapOvr>
    <a:masterClrMapping/>
  </p:clrMapOvr>
  <p:transition spd="slow" advTm="157096">
    <p:randomBar dir="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BEBA8EAE-BF5A-486C-A8C5-ECC9F3942E4B}">
                <a14:imgProps xmlns:a14="http://schemas.microsoft.com/office/drawing/2010/main">
                  <a14:imgLayer r:embed="rId5">
                    <a14:imgEffect>
                      <a14:artisticPhotocopy/>
                    </a14:imgEffect>
                  </a14:imgLayer>
                </a14:imgProps>
              </a:ext>
              <a:ext uri="{28A0092B-C50C-407E-A947-70E740481C1C}">
                <a14:useLocalDpi xmlns:a14="http://schemas.microsoft.com/office/drawing/2010/main" val="0"/>
              </a:ext>
            </a:extLst>
          </a:blip>
          <a:srcRect/>
          <a:stretch/>
        </p:blipFill>
        <p:spPr>
          <a:xfrm>
            <a:off x="9578322" y="165259"/>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4187800" y="63307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70F1FE5C-AE6F-A664-4CF6-FD420F844C37}"/>
              </a:ext>
            </a:extLst>
          </p:cNvPr>
          <p:cNvSpPr/>
          <p:nvPr/>
        </p:nvSpPr>
        <p:spPr>
          <a:xfrm>
            <a:off x="8822767" y="2020504"/>
            <a:ext cx="4747323" cy="765915"/>
          </a:xfrm>
          <a:prstGeom prst="rect">
            <a:avLst/>
          </a:prstGeom>
          <a:noFill/>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ar-JO" sz="4000" b="1" i="0" u="none" strike="noStrike" kern="1200" cap="none" spc="0" normalizeH="0" baseline="0" noProof="0" dirty="0">
                <a:ln>
                  <a:noFill/>
                </a:ln>
                <a:solidFill>
                  <a:prstClr val="white">
                    <a:lumMod val="85000"/>
                  </a:prstClr>
                </a:solidFill>
                <a:effectLst/>
                <a:uLnTx/>
                <a:uFillTx/>
                <a:latin typeface="Calibri" panose="020F0502020204030204"/>
                <a:ea typeface="+mn-ea"/>
                <a:cs typeface="Arial" panose="020B0604020202020204" pitchFamily="34" charset="0"/>
              </a:rPr>
              <a:t>ملخص المحاضرة</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6" name="Graphic 5">
            <a:extLst>
              <a:ext uri="{FF2B5EF4-FFF2-40B4-BE49-F238E27FC236}">
                <a16:creationId xmlns:a16="http://schemas.microsoft.com/office/drawing/2014/main" id="{AFD2EA54-D1A6-05C2-1F4D-050E00BB155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738105" y="6389660"/>
            <a:ext cx="2279266" cy="384052"/>
          </a:xfrm>
          <a:prstGeom prst="rect">
            <a:avLst/>
          </a:prstGeom>
        </p:spPr>
      </p:pic>
    </p:spTree>
    <p:extLst>
      <p:ext uri="{BB962C8B-B14F-4D97-AF65-F5344CB8AC3E}">
        <p14:creationId xmlns:p14="http://schemas.microsoft.com/office/powerpoint/2010/main" val="2619272476"/>
      </p:ext>
    </p:extLst>
  </p:cSld>
  <p:clrMapOvr>
    <a:masterClrMapping/>
  </p:clrMapOvr>
  <mc:AlternateContent xmlns:mc="http://schemas.openxmlformats.org/markup-compatibility/2006" xmlns:p14="http://schemas.microsoft.com/office/powerpoint/2010/main">
    <mc:Choice Requires="p14">
      <p:transition spd="med" p14:dur="700" advTm="516837">
        <p:fade/>
      </p:transition>
    </mc:Choice>
    <mc:Fallback xmlns="">
      <p:transition spd="med" advTm="516837">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10697" y="11644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91870"/>
            <a:ext cx="10534688" cy="4855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D454EFAD-DF36-1A8A-127D-13E7B667EC09}"/>
              </a:ext>
            </a:extLst>
          </p:cNvPr>
          <p:cNvSpPr txBox="1"/>
          <p:nvPr/>
        </p:nvSpPr>
        <p:spPr>
          <a:xfrm>
            <a:off x="4934033" y="1529233"/>
            <a:ext cx="6524542" cy="430887"/>
          </a:xfrm>
          <a:prstGeom prst="rect">
            <a:avLst/>
          </a:prstGeom>
          <a:noFill/>
        </p:spPr>
        <p:txBody>
          <a:bodyPr wrap="square" rtlCol="0">
            <a:spAutoFit/>
          </a:bodyPr>
          <a:lstStyle/>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خاتمــــــة:</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p:txBody>
      </p:sp>
      <p:sp>
        <p:nvSpPr>
          <p:cNvPr id="8" name="TextBox 7">
            <a:extLst>
              <a:ext uri="{FF2B5EF4-FFF2-40B4-BE49-F238E27FC236}">
                <a16:creationId xmlns:a16="http://schemas.microsoft.com/office/drawing/2014/main" id="{65F3BE86-969D-2133-2C0D-27177C5502B7}"/>
              </a:ext>
            </a:extLst>
          </p:cNvPr>
          <p:cNvSpPr txBox="1"/>
          <p:nvPr/>
        </p:nvSpPr>
        <p:spPr>
          <a:xfrm>
            <a:off x="1522180" y="1960120"/>
            <a:ext cx="9852449" cy="3477875"/>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تعد ريادة الأعمال من أهم عناصر التنمية في الاقتصاديات الحديثة وتقدم حاضنات الأعمال بأنواعها المختلفة العديد من الأدوار لدعم رواد الأعمال والمشروعات الصغيرة ، فضلاً عن كونها أداة لتسريع عمليات الابتكار في الأعمال وذلك باحتضانها للطاقات البشرية القادرة على العمل والإبداع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أثبتت تجارب التنمية الاقتصادية أن المشروعات الصغيرة هي المحور الأساسي في توسيع القاعدة الإنتاجية وزيادة الصادرات وإيجاد فرص عمل جديدة خاصة، وتخفيف عدم التوازن بين الأقاليم المختلفة في الدولة، وتحقيق التوزيع العادل للدخل القومي والثروات , كما تجدر الإشارة إلى أن أهمية المشروعات الصغيرة والدور الذي يمكن أن تقوم به كونها تمتاز بالانتشار وبالتالي تعمل على زيادة فرص العمل واستثمار الموارد البشرية وزيادة الصادرات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JO" sz="22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ويمكننا القول بأن المشاريع الصغيرة تعتبر بمثابة العمود الفقري للاقتصاد فمعظم الأفراد في الدول النامية يعتمدون بشكل كبير على الوظيفة الشخصية أو المشاريع الصغيرة كمصدر للدخل.</a:t>
            </a:r>
          </a:p>
        </p:txBody>
      </p:sp>
    </p:spTree>
    <p:extLst>
      <p:ext uri="{BB962C8B-B14F-4D97-AF65-F5344CB8AC3E}">
        <p14:creationId xmlns:p14="http://schemas.microsoft.com/office/powerpoint/2010/main" val="2257820946"/>
      </p:ext>
    </p:extLst>
  </p:cSld>
  <p:clrMapOvr>
    <a:masterClrMapping/>
  </p:clrMapOvr>
  <mc:AlternateContent xmlns:mc="http://schemas.openxmlformats.org/markup-compatibility/2006" xmlns:p14="http://schemas.microsoft.com/office/powerpoint/2010/main">
    <mc:Choice Requires="p14">
      <p:transition spd="med" p14:dur="700" advTm="88876">
        <p:fade/>
      </p:transition>
    </mc:Choice>
    <mc:Fallback xmlns="">
      <p:transition spd="med" advTm="88876">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950B61AA-85B7-6C29-4D96-FDAF527B12FC}"/>
              </a:ext>
            </a:extLst>
          </p:cNvPr>
          <p:cNvPicPr>
            <a:picLocks noGrp="1" noChangeAspect="1"/>
          </p:cNvPicPr>
          <p:nvPr>
            <p:ph type="pic" idx="12"/>
          </p:nvPr>
        </p:nvPicPr>
        <p:blipFill>
          <a:blip r:embed="rId3">
            <a:extLst>
              <a:ext uri="{BEBA8EAE-BF5A-486C-A8C5-ECC9F3942E4B}">
                <a14:imgProps xmlns:a14="http://schemas.microsoft.com/office/drawing/2010/main">
                  <a14:imgLayer r:embed="rId4">
                    <a14:imgEffect>
                      <a14:brightnessContrast bright="-40000" contrast="-40000"/>
                    </a14:imgEffect>
                  </a14:imgLayer>
                </a14:imgProps>
              </a:ext>
            </a:extLst>
          </a:blip>
          <a:srcRect t="4878" b="4878"/>
          <a:stretch>
            <a:fillRect/>
          </a:stretch>
        </p:blipFill>
        <p:spPr>
          <a:prstGeom prst="rect">
            <a:avLst/>
          </a:prstGeom>
        </p:spPr>
      </p:pic>
      <p:pic>
        <p:nvPicPr>
          <p:cNvPr id="10" name="Picture 9">
            <a:extLst>
              <a:ext uri="{FF2B5EF4-FFF2-40B4-BE49-F238E27FC236}">
                <a16:creationId xmlns:a16="http://schemas.microsoft.com/office/drawing/2014/main" id="{EEF796EE-AC5B-4C0B-2AD7-EED7EAF1D7D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12" name="TextBox 11">
            <a:extLst>
              <a:ext uri="{FF2B5EF4-FFF2-40B4-BE49-F238E27FC236}">
                <a16:creationId xmlns:a16="http://schemas.microsoft.com/office/drawing/2014/main" id="{14A1231D-EEB2-6C21-896F-0ECF4C79651F}"/>
              </a:ext>
            </a:extLst>
          </p:cNvPr>
          <p:cNvSpPr txBox="1"/>
          <p:nvPr/>
        </p:nvSpPr>
        <p:spPr>
          <a:xfrm>
            <a:off x="9596596" y="5829379"/>
            <a:ext cx="2184719" cy="646331"/>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 typeface="Arial"/>
              <a:buNone/>
              <a:tabLst/>
              <a:defRPr/>
            </a:pPr>
            <a:r>
              <a:rPr kumimoji="0" lang="ar-JO"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دمتم بحفظ الله ورعايته </a:t>
            </a:r>
          </a:p>
          <a:p>
            <a:pPr marL="0" marR="0" lvl="0" indent="0" algn="r" defTabSz="914400" rtl="0" eaLnBrk="1" fontAlgn="auto" latinLnBrk="0" hangingPunct="1">
              <a:lnSpc>
                <a:spcPct val="100000"/>
              </a:lnSpc>
              <a:spcBef>
                <a:spcPts val="0"/>
              </a:spcBef>
              <a:spcAft>
                <a:spcPts val="0"/>
              </a:spcAft>
              <a:buClrTx/>
              <a:buSzTx/>
              <a:buFont typeface="Arial"/>
              <a:buNone/>
              <a:tabLst/>
              <a:defRPr/>
            </a:pPr>
            <a:r>
              <a:rPr kumimoji="0" lang="ar-JO"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د. وردة أبو كلوب</a:t>
            </a: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3" name="TextBox 12">
            <a:extLst>
              <a:ext uri="{FF2B5EF4-FFF2-40B4-BE49-F238E27FC236}">
                <a16:creationId xmlns:a16="http://schemas.microsoft.com/office/drawing/2014/main" id="{D78BC72E-5EDF-5570-6462-9FBB6D97DAF1}"/>
              </a:ext>
            </a:extLst>
          </p:cNvPr>
          <p:cNvSpPr txBox="1"/>
          <p:nvPr/>
        </p:nvSpPr>
        <p:spPr>
          <a:xfrm>
            <a:off x="839755" y="621707"/>
            <a:ext cx="6663223" cy="89255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ar-JO"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الموضوع القادم: الإنتاجية الإبداعية وتحقيق الميزة التنافسية</a:t>
            </a:r>
          </a:p>
          <a:p>
            <a:pPr marL="0" marR="0" lvl="0" indent="0" algn="l" defTabSz="914400" rtl="0" eaLnBrk="1" fontAlgn="auto" latinLnBrk="0" hangingPunct="1">
              <a:lnSpc>
                <a:spcPct val="100000"/>
              </a:lnSpc>
              <a:spcBef>
                <a:spcPts val="0"/>
              </a:spcBef>
              <a:spcAft>
                <a:spcPts val="0"/>
              </a:spcAft>
              <a:buClrTx/>
              <a:buSzTx/>
              <a:buFont typeface="Arial"/>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14" name="Graphic 13">
            <a:extLst>
              <a:ext uri="{FF2B5EF4-FFF2-40B4-BE49-F238E27FC236}">
                <a16:creationId xmlns:a16="http://schemas.microsoft.com/office/drawing/2014/main" id="{A1611DA8-56C6-7708-949C-3EE7B7DB579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776080" y="3518715"/>
            <a:ext cx="2279266" cy="384052"/>
          </a:xfrm>
          <a:prstGeom prst="rect">
            <a:avLst/>
          </a:prstGeom>
        </p:spPr>
      </p:pic>
    </p:spTree>
    <p:extLst>
      <p:ext uri="{BB962C8B-B14F-4D97-AF65-F5344CB8AC3E}">
        <p14:creationId xmlns:p14="http://schemas.microsoft.com/office/powerpoint/2010/main" val="4078580324"/>
      </p:ext>
    </p:extLst>
  </p:cSld>
  <p:clrMapOvr>
    <a:masterClrMapping/>
  </p:clrMapOvr>
  <mc:AlternateContent xmlns:mc="http://schemas.openxmlformats.org/markup-compatibility/2006" xmlns:p14="http://schemas.microsoft.com/office/powerpoint/2010/main">
    <mc:Choice Requires="p14">
      <p:transition spd="slow" p14:dur="3900" advTm="51028">
        <p14:glitter pattern="hexagon"/>
      </p:transition>
    </mc:Choice>
    <mc:Fallback xmlns="">
      <p:transition spd="slow" advTm="51028">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4"/>
</p:tagLst>
</file>

<file path=ppt/tags/tag2.xml><?xml version="1.0" encoding="utf-8"?>
<p:tagLst xmlns:a="http://schemas.openxmlformats.org/drawingml/2006/main" xmlns:r="http://schemas.openxmlformats.org/officeDocument/2006/relationships" xmlns:p="http://schemas.openxmlformats.org/presentationml/2006/main">
  <p:tag name="TIMING" val="|7.5|14.5|6"/>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TotalTime>
  <Words>5639</Words>
  <Application>Microsoft Office PowerPoint</Application>
  <PresentationFormat>Widescreen</PresentationFormat>
  <Paragraphs>328</Paragraphs>
  <Slides>29</Slides>
  <Notes>4</Notes>
  <HiddenSlides>0</HiddenSlides>
  <MMClips>0</MMClips>
  <ScaleCrop>false</ScaleCrop>
  <HeadingPairs>
    <vt:vector size="6" baseType="variant">
      <vt:variant>
        <vt:lpstr>Fonts Used</vt:lpstr>
      </vt:variant>
      <vt:variant>
        <vt:i4>20</vt:i4>
      </vt:variant>
      <vt:variant>
        <vt:lpstr>Theme</vt:lpstr>
      </vt:variant>
      <vt:variant>
        <vt:i4>1</vt:i4>
      </vt:variant>
      <vt:variant>
        <vt:lpstr>Slide Titles</vt:lpstr>
      </vt:variant>
      <vt:variant>
        <vt:i4>29</vt:i4>
      </vt:variant>
    </vt:vector>
  </HeadingPairs>
  <TitlesOfParts>
    <vt:vector size="50" baseType="lpstr">
      <vt:lpstr>Almarai</vt:lpstr>
      <vt:lpstr>ArbFONTS-SST BOLD</vt:lpstr>
      <vt:lpstr>Arial</vt:lpstr>
      <vt:lpstr>Bahij_thesansarabic-plain</vt:lpstr>
      <vt:lpstr>Bahnschrift SemiBold SemiConden</vt:lpstr>
      <vt:lpstr>Cairo</vt:lpstr>
      <vt:lpstr>Calibri</vt:lpstr>
      <vt:lpstr>Calibri Light</vt:lpstr>
      <vt:lpstr>comic sans ms</vt:lpstr>
      <vt:lpstr>DroidArabicKufi-Regular</vt:lpstr>
      <vt:lpstr>Helvetica-Neue</vt:lpstr>
      <vt:lpstr>inherit</vt:lpstr>
      <vt:lpstr>Noto Kufi Arabic</vt:lpstr>
      <vt:lpstr>Noto Naskh Arabic</vt:lpstr>
      <vt:lpstr>Roboto</vt:lpstr>
      <vt:lpstr>Simplified Arabic</vt:lpstr>
      <vt:lpstr>SST roman</vt:lpstr>
      <vt:lpstr>Tajawal</vt:lpstr>
      <vt:lpstr>Tajawal Medium</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ward kloub</dc:creator>
  <cp:lastModifiedBy>ward kloub</cp:lastModifiedBy>
  <cp:revision>12</cp:revision>
  <dcterms:created xsi:type="dcterms:W3CDTF">2023-11-01T16:58:48Z</dcterms:created>
  <dcterms:modified xsi:type="dcterms:W3CDTF">2023-11-01T19:30:07Z</dcterms:modified>
</cp:coreProperties>
</file>