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8.xml" ContentType="application/vnd.openxmlformats-officedocument.presentationml.tags+xml"/>
  <Override PartName="/ppt/tags/tag9.xml" ContentType="application/vnd.openxmlformats-officedocument.presentationml.tags+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5"/>
  </p:notesMasterIdLst>
  <p:sldIdLst>
    <p:sldId id="480" r:id="rId5"/>
    <p:sldId id="561" r:id="rId6"/>
    <p:sldId id="276" r:id="rId7"/>
    <p:sldId id="624" r:id="rId8"/>
    <p:sldId id="550" r:id="rId9"/>
    <p:sldId id="551" r:id="rId10"/>
    <p:sldId id="625" r:id="rId11"/>
    <p:sldId id="571" r:id="rId12"/>
    <p:sldId id="552" r:id="rId13"/>
    <p:sldId id="553" r:id="rId14"/>
    <p:sldId id="626" r:id="rId15"/>
    <p:sldId id="554" r:id="rId16"/>
    <p:sldId id="555" r:id="rId17"/>
    <p:sldId id="289" r:id="rId18"/>
    <p:sldId id="627" r:id="rId19"/>
    <p:sldId id="290" r:id="rId20"/>
    <p:sldId id="628" r:id="rId21"/>
    <p:sldId id="563" r:id="rId22"/>
    <p:sldId id="630" r:id="rId23"/>
    <p:sldId id="564" r:id="rId24"/>
    <p:sldId id="629" r:id="rId25"/>
    <p:sldId id="262" r:id="rId26"/>
    <p:sldId id="631" r:id="rId27"/>
    <p:sldId id="565" r:id="rId28"/>
    <p:sldId id="566" r:id="rId29"/>
    <p:sldId id="322" r:id="rId30"/>
    <p:sldId id="632" r:id="rId31"/>
    <p:sldId id="327" r:id="rId32"/>
    <p:sldId id="633" r:id="rId33"/>
    <p:sldId id="567" r:id="rId34"/>
    <p:sldId id="634" r:id="rId35"/>
    <p:sldId id="568" r:id="rId36"/>
    <p:sldId id="572" r:id="rId37"/>
    <p:sldId id="635" r:id="rId38"/>
    <p:sldId id="570" r:id="rId39"/>
    <p:sldId id="636" r:id="rId40"/>
    <p:sldId id="562" r:id="rId41"/>
    <p:sldId id="637" r:id="rId42"/>
    <p:sldId id="623" r:id="rId43"/>
    <p:sldId id="54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1"/>
    <a:srgbClr val="FEE5B1"/>
    <a:srgbClr val="FFCC00"/>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4B54FC-20A2-D3D9-9398-FCF9462DA33F}" v="6" dt="2025-05-26T07:46:45.9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471" autoAdjust="0"/>
    <p:restoredTop sz="95794"/>
  </p:normalViewPr>
  <p:slideViewPr>
    <p:cSldViewPr snapToGrid="0">
      <p:cViewPr varScale="1">
        <p:scale>
          <a:sx n="68" d="100"/>
          <a:sy n="68" d="100"/>
        </p:scale>
        <p:origin x="552" y="48"/>
      </p:cViewPr>
      <p:guideLst/>
    </p:cSldViewPr>
  </p:slideViewPr>
  <p:outlineViewPr>
    <p:cViewPr>
      <p:scale>
        <a:sx n="33" d="100"/>
        <a:sy n="33" d="100"/>
      </p:scale>
      <p:origin x="0" y="-4400"/>
    </p:cViewPr>
  </p:outlineViewPr>
  <p:notesTextViewPr>
    <p:cViewPr>
      <p:scale>
        <a:sx n="1" d="1"/>
        <a:sy n="1" d="1"/>
      </p:scale>
      <p:origin x="0" y="0"/>
    </p:cViewPr>
  </p:notesTextViewPr>
  <p:sorterViewPr>
    <p:cViewPr>
      <p:scale>
        <a:sx n="58" d="100"/>
        <a:sy n="58"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6A4B54FC-20A2-D3D9-9398-FCF9462DA33F}"/>
    <pc:docChg chg="modSld">
      <pc:chgData name="Rokaya Salah" userId="S::rokayasalah@midocean.edu.km::53f80253-e05d-4a43-ad88-9dc1f2ec9710" providerId="AD" clId="Web-{6A4B54FC-20A2-D3D9-9398-FCF9462DA33F}" dt="2025-05-26T07:46:45.908" v="5" actId="1076"/>
      <pc:docMkLst>
        <pc:docMk/>
      </pc:docMkLst>
      <pc:sldChg chg="modSp">
        <pc:chgData name="Rokaya Salah" userId="S::rokayasalah@midocean.edu.km::53f80253-e05d-4a43-ad88-9dc1f2ec9710" providerId="AD" clId="Web-{6A4B54FC-20A2-D3D9-9398-FCF9462DA33F}" dt="2025-05-26T07:46:45.908" v="5" actId="1076"/>
        <pc:sldMkLst>
          <pc:docMk/>
          <pc:sldMk cId="0" sldId="564"/>
        </pc:sldMkLst>
        <pc:spChg chg="mod">
          <ac:chgData name="Rokaya Salah" userId="S::rokayasalah@midocean.edu.km::53f80253-e05d-4a43-ad88-9dc1f2ec9710" providerId="AD" clId="Web-{6A4B54FC-20A2-D3D9-9398-FCF9462DA33F}" dt="2025-05-26T07:46:42.611" v="3" actId="14100"/>
          <ac:spMkLst>
            <pc:docMk/>
            <pc:sldMk cId="0" sldId="564"/>
            <ac:spMk id="3" creationId="{00000000-0000-0000-0000-000000000000}"/>
          </ac:spMkLst>
        </pc:spChg>
        <pc:spChg chg="mod">
          <ac:chgData name="Rokaya Salah" userId="S::rokayasalah@midocean.edu.km::53f80253-e05d-4a43-ad88-9dc1f2ec9710" providerId="AD" clId="Web-{6A4B54FC-20A2-D3D9-9398-FCF9462DA33F}" dt="2025-05-26T07:46:45.908" v="5" actId="1076"/>
          <ac:spMkLst>
            <pc:docMk/>
            <pc:sldMk cId="0" sldId="564"/>
            <ac:spMk id="6" creationId="{AB4AF067-425A-E16F-10F9-B8BAECF5BC8B}"/>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BDD3C6-2B8A-4578-987F-B558F9398E60}" type="doc">
      <dgm:prSet loTypeId="urn:microsoft.com/office/officeart/2005/8/layout/venn1" loCatId="relationship" qsTypeId="urn:microsoft.com/office/officeart/2005/8/quickstyle/3d6" qsCatId="3D" csTypeId="urn:microsoft.com/office/officeart/2005/8/colors/accent2_5" csCatId="accent2" phldr="1"/>
      <dgm:spPr/>
    </dgm:pt>
    <dgm:pt modelId="{7EFE30E2-7F6B-4BD5-AE57-90C8299010B0}">
      <dgm:prSet phldrT="[Text]" custT="1"/>
      <dgm:spPr>
        <a:solidFill>
          <a:srgbClr val="F58221">
            <a:alpha val="50000"/>
          </a:srgbClr>
        </a:solidFill>
      </dgm:spPr>
      <dgm:t>
        <a:bodyPr/>
        <a:lstStyle/>
        <a:p>
          <a:pPr rtl="1"/>
          <a:r>
            <a:rPr lang="en-GB" sz="3200" dirty="0"/>
            <a:t>Religious </a:t>
          </a:r>
          <a:r>
            <a:rPr lang="en-US" sz="3200" dirty="0"/>
            <a:t>Practice</a:t>
          </a:r>
          <a:endParaRPr lang="ar-SA" sz="2400" dirty="0"/>
        </a:p>
      </dgm:t>
    </dgm:pt>
    <dgm:pt modelId="{5BFF43EF-0E30-4200-A944-137B3D37D939}" type="parTrans" cxnId="{4C1783DC-77EA-4121-A17A-2E1ADD3B7CF8}">
      <dgm:prSet/>
      <dgm:spPr/>
      <dgm:t>
        <a:bodyPr/>
        <a:lstStyle/>
        <a:p>
          <a:pPr rtl="1"/>
          <a:endParaRPr lang="ar-SA"/>
        </a:p>
      </dgm:t>
    </dgm:pt>
    <dgm:pt modelId="{496ED414-1AD4-408A-A621-0E4E0ADE9677}" type="sibTrans" cxnId="{4C1783DC-77EA-4121-A17A-2E1ADD3B7CF8}">
      <dgm:prSet/>
      <dgm:spPr/>
      <dgm:t>
        <a:bodyPr/>
        <a:lstStyle/>
        <a:p>
          <a:pPr rtl="1"/>
          <a:endParaRPr lang="ar-SA"/>
        </a:p>
      </dgm:t>
    </dgm:pt>
    <dgm:pt modelId="{059EDF72-07DA-466A-9507-E253B2A3593A}">
      <dgm:prSet phldrT="[Text]" custT="1"/>
      <dgm:spPr>
        <a:solidFill>
          <a:srgbClr val="203E5F">
            <a:alpha val="40000"/>
          </a:srgbClr>
        </a:solidFill>
      </dgm:spPr>
      <dgm:t>
        <a:bodyPr/>
        <a:lstStyle/>
        <a:p>
          <a:pPr rtl="1"/>
          <a:r>
            <a:rPr lang="en-US" sz="3200" b="1" dirty="0"/>
            <a:t>Ethics</a:t>
          </a:r>
          <a:endParaRPr lang="ar-SA" sz="3200" b="1" dirty="0"/>
        </a:p>
      </dgm:t>
    </dgm:pt>
    <dgm:pt modelId="{8F6B282C-6680-4F33-A716-D4A6476B6444}" type="parTrans" cxnId="{F259CDC5-37CE-41F3-BA37-8A37219965E9}">
      <dgm:prSet/>
      <dgm:spPr/>
      <dgm:t>
        <a:bodyPr/>
        <a:lstStyle/>
        <a:p>
          <a:pPr rtl="1"/>
          <a:endParaRPr lang="ar-SA"/>
        </a:p>
      </dgm:t>
    </dgm:pt>
    <dgm:pt modelId="{0A2A82EB-06AE-419B-9869-C7BB7968289A}" type="sibTrans" cxnId="{F259CDC5-37CE-41F3-BA37-8A37219965E9}">
      <dgm:prSet/>
      <dgm:spPr/>
      <dgm:t>
        <a:bodyPr/>
        <a:lstStyle/>
        <a:p>
          <a:pPr rtl="1"/>
          <a:endParaRPr lang="ar-SA"/>
        </a:p>
      </dgm:t>
    </dgm:pt>
    <dgm:pt modelId="{153D4464-5988-40C3-841C-A337EA3932E4}" type="pres">
      <dgm:prSet presAssocID="{50BDD3C6-2B8A-4578-987F-B558F9398E60}" presName="compositeShape" presStyleCnt="0">
        <dgm:presLayoutVars>
          <dgm:chMax val="7"/>
          <dgm:dir/>
          <dgm:resizeHandles val="exact"/>
        </dgm:presLayoutVars>
      </dgm:prSet>
      <dgm:spPr/>
    </dgm:pt>
    <dgm:pt modelId="{3C80CB75-2C00-4E5C-A9E0-4EA8DE95E35F}" type="pres">
      <dgm:prSet presAssocID="{7EFE30E2-7F6B-4BD5-AE57-90C8299010B0}" presName="circ1" presStyleLbl="vennNode1" presStyleIdx="0" presStyleCnt="2" custScaleX="116400" custScaleY="97038"/>
      <dgm:spPr/>
    </dgm:pt>
    <dgm:pt modelId="{4DACED64-13BB-41B7-856C-C3CB45378BB7}" type="pres">
      <dgm:prSet presAssocID="{7EFE30E2-7F6B-4BD5-AE57-90C8299010B0}" presName="circ1Tx" presStyleLbl="revTx" presStyleIdx="0" presStyleCnt="0">
        <dgm:presLayoutVars>
          <dgm:chMax val="0"/>
          <dgm:chPref val="0"/>
          <dgm:bulletEnabled val="1"/>
        </dgm:presLayoutVars>
      </dgm:prSet>
      <dgm:spPr/>
    </dgm:pt>
    <dgm:pt modelId="{7B138B3C-89E6-4A68-BCE7-D1158B7EDBF4}" type="pres">
      <dgm:prSet presAssocID="{059EDF72-07DA-466A-9507-E253B2A3593A}" presName="circ2" presStyleLbl="vennNode1" presStyleIdx="1" presStyleCnt="2" custScaleX="116400" custScaleY="97038"/>
      <dgm:spPr/>
    </dgm:pt>
    <dgm:pt modelId="{6DDE57AE-3A45-4832-BFAB-295A67CD38C9}" type="pres">
      <dgm:prSet presAssocID="{059EDF72-07DA-466A-9507-E253B2A3593A}" presName="circ2Tx" presStyleLbl="revTx" presStyleIdx="0" presStyleCnt="0">
        <dgm:presLayoutVars>
          <dgm:chMax val="0"/>
          <dgm:chPref val="0"/>
          <dgm:bulletEnabled val="1"/>
        </dgm:presLayoutVars>
      </dgm:prSet>
      <dgm:spPr/>
    </dgm:pt>
  </dgm:ptLst>
  <dgm:cxnLst>
    <dgm:cxn modelId="{ADA1F92C-B99B-4541-8487-C7A69728870F}" type="presOf" srcId="{7EFE30E2-7F6B-4BD5-AE57-90C8299010B0}" destId="{4DACED64-13BB-41B7-856C-C3CB45378BB7}" srcOrd="0" destOrd="0" presId="urn:microsoft.com/office/officeart/2005/8/layout/venn1"/>
    <dgm:cxn modelId="{19A55FA3-FF5E-4FEF-9C8A-38430CACEAF3}" type="presOf" srcId="{7EFE30E2-7F6B-4BD5-AE57-90C8299010B0}" destId="{3C80CB75-2C00-4E5C-A9E0-4EA8DE95E35F}" srcOrd="1" destOrd="0" presId="urn:microsoft.com/office/officeart/2005/8/layout/venn1"/>
    <dgm:cxn modelId="{F259CDC5-37CE-41F3-BA37-8A37219965E9}" srcId="{50BDD3C6-2B8A-4578-987F-B558F9398E60}" destId="{059EDF72-07DA-466A-9507-E253B2A3593A}" srcOrd="1" destOrd="0" parTransId="{8F6B282C-6680-4F33-A716-D4A6476B6444}" sibTransId="{0A2A82EB-06AE-419B-9869-C7BB7968289A}"/>
    <dgm:cxn modelId="{2C00CAD6-1A37-4E3A-BFA5-2747F1EC36A6}" type="presOf" srcId="{059EDF72-07DA-466A-9507-E253B2A3593A}" destId="{7B138B3C-89E6-4A68-BCE7-D1158B7EDBF4}" srcOrd="1" destOrd="0" presId="urn:microsoft.com/office/officeart/2005/8/layout/venn1"/>
    <dgm:cxn modelId="{4C1783DC-77EA-4121-A17A-2E1ADD3B7CF8}" srcId="{50BDD3C6-2B8A-4578-987F-B558F9398E60}" destId="{7EFE30E2-7F6B-4BD5-AE57-90C8299010B0}" srcOrd="0" destOrd="0" parTransId="{5BFF43EF-0E30-4200-A944-137B3D37D939}" sibTransId="{496ED414-1AD4-408A-A621-0E4E0ADE9677}"/>
    <dgm:cxn modelId="{B2546CE1-6385-4DCB-97A6-52CB52974D8A}" type="presOf" srcId="{50BDD3C6-2B8A-4578-987F-B558F9398E60}" destId="{153D4464-5988-40C3-841C-A337EA3932E4}" srcOrd="0" destOrd="0" presId="urn:microsoft.com/office/officeart/2005/8/layout/venn1"/>
    <dgm:cxn modelId="{0215DCF8-C7A2-4D12-AD4B-03222C5E2D9A}" type="presOf" srcId="{059EDF72-07DA-466A-9507-E253B2A3593A}" destId="{6DDE57AE-3A45-4832-BFAB-295A67CD38C9}" srcOrd="0" destOrd="0" presId="urn:microsoft.com/office/officeart/2005/8/layout/venn1"/>
    <dgm:cxn modelId="{1C242BCB-9561-4BAF-9E60-4E97CBE05F6B}" type="presParOf" srcId="{153D4464-5988-40C3-841C-A337EA3932E4}" destId="{3C80CB75-2C00-4E5C-A9E0-4EA8DE95E35F}" srcOrd="0" destOrd="0" presId="urn:microsoft.com/office/officeart/2005/8/layout/venn1"/>
    <dgm:cxn modelId="{DBB39758-7213-4BD8-942C-76FF5ED26A13}" type="presParOf" srcId="{153D4464-5988-40C3-841C-A337EA3932E4}" destId="{4DACED64-13BB-41B7-856C-C3CB45378BB7}" srcOrd="1" destOrd="0" presId="urn:microsoft.com/office/officeart/2005/8/layout/venn1"/>
    <dgm:cxn modelId="{CE9D08FC-55FE-4CB0-8F8B-9B04E0F7D21E}" type="presParOf" srcId="{153D4464-5988-40C3-841C-A337EA3932E4}" destId="{7B138B3C-89E6-4A68-BCE7-D1158B7EDBF4}" srcOrd="2" destOrd="0" presId="urn:microsoft.com/office/officeart/2005/8/layout/venn1"/>
    <dgm:cxn modelId="{21C51AAD-9B18-42B8-B829-278108F76D32}" type="presParOf" srcId="{153D4464-5988-40C3-841C-A337EA3932E4}" destId="{6DDE57AE-3A45-4832-BFAB-295A67CD38C9}" srcOrd="3"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BDD3C6-2B8A-4578-987F-B558F9398E60}" type="doc">
      <dgm:prSet loTypeId="urn:microsoft.com/office/officeart/2005/8/layout/venn1" loCatId="relationship" qsTypeId="urn:microsoft.com/office/officeart/2005/8/quickstyle/3d6" qsCatId="3D" csTypeId="urn:microsoft.com/office/officeart/2005/8/colors/accent2_5" csCatId="accent2" phldr="1"/>
      <dgm:spPr/>
    </dgm:pt>
    <dgm:pt modelId="{7EFE30E2-7F6B-4BD5-AE57-90C8299010B0}">
      <dgm:prSet phldrT="[Text]" custT="1"/>
      <dgm:spPr>
        <a:solidFill>
          <a:srgbClr val="F58221">
            <a:alpha val="50000"/>
          </a:srgbClr>
        </a:solidFill>
      </dgm:spPr>
      <dgm:t>
        <a:bodyPr/>
        <a:lstStyle/>
        <a:p>
          <a:pPr rtl="1"/>
          <a:r>
            <a:rPr lang="en-GB" sz="3200" dirty="0"/>
            <a:t>Religious </a:t>
          </a:r>
          <a:r>
            <a:rPr lang="en-US" sz="3200" dirty="0"/>
            <a:t>Practice</a:t>
          </a:r>
          <a:endParaRPr lang="ar-SA" sz="2400" dirty="0"/>
        </a:p>
      </dgm:t>
    </dgm:pt>
    <dgm:pt modelId="{5BFF43EF-0E30-4200-A944-137B3D37D939}" type="parTrans" cxnId="{4C1783DC-77EA-4121-A17A-2E1ADD3B7CF8}">
      <dgm:prSet/>
      <dgm:spPr/>
      <dgm:t>
        <a:bodyPr/>
        <a:lstStyle/>
        <a:p>
          <a:pPr rtl="1"/>
          <a:endParaRPr lang="ar-SA"/>
        </a:p>
      </dgm:t>
    </dgm:pt>
    <dgm:pt modelId="{496ED414-1AD4-408A-A621-0E4E0ADE9677}" type="sibTrans" cxnId="{4C1783DC-77EA-4121-A17A-2E1ADD3B7CF8}">
      <dgm:prSet/>
      <dgm:spPr/>
      <dgm:t>
        <a:bodyPr/>
        <a:lstStyle/>
        <a:p>
          <a:pPr rtl="1"/>
          <a:endParaRPr lang="ar-SA"/>
        </a:p>
      </dgm:t>
    </dgm:pt>
    <dgm:pt modelId="{059EDF72-07DA-466A-9507-E253B2A3593A}">
      <dgm:prSet phldrT="[Text]" custT="1"/>
      <dgm:spPr>
        <a:solidFill>
          <a:srgbClr val="203E5F">
            <a:alpha val="40000"/>
          </a:srgbClr>
        </a:solidFill>
      </dgm:spPr>
      <dgm:t>
        <a:bodyPr/>
        <a:lstStyle/>
        <a:p>
          <a:pPr rtl="1"/>
          <a:r>
            <a:rPr lang="en-US" sz="3200" b="1" dirty="0"/>
            <a:t>Ethics</a:t>
          </a:r>
          <a:endParaRPr lang="ar-SA" sz="3200" b="1" dirty="0"/>
        </a:p>
      </dgm:t>
    </dgm:pt>
    <dgm:pt modelId="{8F6B282C-6680-4F33-A716-D4A6476B6444}" type="parTrans" cxnId="{F259CDC5-37CE-41F3-BA37-8A37219965E9}">
      <dgm:prSet/>
      <dgm:spPr/>
      <dgm:t>
        <a:bodyPr/>
        <a:lstStyle/>
        <a:p>
          <a:pPr rtl="1"/>
          <a:endParaRPr lang="ar-SA"/>
        </a:p>
      </dgm:t>
    </dgm:pt>
    <dgm:pt modelId="{0A2A82EB-06AE-419B-9869-C7BB7968289A}" type="sibTrans" cxnId="{F259CDC5-37CE-41F3-BA37-8A37219965E9}">
      <dgm:prSet/>
      <dgm:spPr/>
      <dgm:t>
        <a:bodyPr/>
        <a:lstStyle/>
        <a:p>
          <a:pPr rtl="1"/>
          <a:endParaRPr lang="ar-SA"/>
        </a:p>
      </dgm:t>
    </dgm:pt>
    <dgm:pt modelId="{C4D69689-9B17-407C-9E62-6414BC1C4981}">
      <dgm:prSet phldrT="[Text]" custT="1"/>
      <dgm:spPr>
        <a:solidFill>
          <a:srgbClr val="FEE5B1">
            <a:alpha val="20000"/>
          </a:srgbClr>
        </a:solidFill>
      </dgm:spPr>
      <dgm:t>
        <a:bodyPr/>
        <a:lstStyle/>
        <a:p>
          <a:pPr rtl="1"/>
          <a:r>
            <a:rPr lang="en-US" sz="2800"/>
            <a:t>Economy</a:t>
          </a:r>
          <a:endParaRPr lang="ar-SA" sz="2800"/>
        </a:p>
      </dgm:t>
    </dgm:pt>
    <dgm:pt modelId="{6D9005E1-D633-4798-B8E9-2FA5B9DE5C4C}" type="parTrans" cxnId="{FEB7ACCF-08FD-4FB3-90D2-F57C0A758D7C}">
      <dgm:prSet/>
      <dgm:spPr/>
      <dgm:t>
        <a:bodyPr/>
        <a:lstStyle/>
        <a:p>
          <a:pPr rtl="1"/>
          <a:endParaRPr lang="ar-SA"/>
        </a:p>
      </dgm:t>
    </dgm:pt>
    <dgm:pt modelId="{E9CC92E6-6D60-4939-A00A-BB6729DB5EF3}" type="sibTrans" cxnId="{FEB7ACCF-08FD-4FB3-90D2-F57C0A758D7C}">
      <dgm:prSet/>
      <dgm:spPr/>
      <dgm:t>
        <a:bodyPr/>
        <a:lstStyle/>
        <a:p>
          <a:pPr rtl="1"/>
          <a:endParaRPr lang="ar-SA"/>
        </a:p>
      </dgm:t>
    </dgm:pt>
    <dgm:pt modelId="{DC6BAC19-C55B-4926-88BB-3ABAA9AB830E}">
      <dgm:prSet phldrT="[Text]" custT="1"/>
      <dgm:spPr>
        <a:solidFill>
          <a:srgbClr val="FFCC00">
            <a:alpha val="30000"/>
          </a:srgbClr>
        </a:solidFill>
      </dgm:spPr>
      <dgm:t>
        <a:bodyPr/>
        <a:lstStyle/>
        <a:p>
          <a:pPr rtl="1"/>
          <a:r>
            <a:rPr lang="en-US" sz="3200" b="1" dirty="0"/>
            <a:t>Law</a:t>
          </a:r>
          <a:endParaRPr lang="ar-SA" sz="3200" b="1" dirty="0"/>
        </a:p>
      </dgm:t>
    </dgm:pt>
    <dgm:pt modelId="{86C26B27-1BD3-414E-8503-65237CA72590}" type="parTrans" cxnId="{4AB85978-F44F-44E4-AF48-DDF0C379A043}">
      <dgm:prSet/>
      <dgm:spPr/>
      <dgm:t>
        <a:bodyPr/>
        <a:lstStyle/>
        <a:p>
          <a:endParaRPr lang="en-US"/>
        </a:p>
      </dgm:t>
    </dgm:pt>
    <dgm:pt modelId="{29105547-3155-4B66-821E-EFB1DB75D98A}" type="sibTrans" cxnId="{4AB85978-F44F-44E4-AF48-DDF0C379A043}">
      <dgm:prSet/>
      <dgm:spPr/>
      <dgm:t>
        <a:bodyPr/>
        <a:lstStyle/>
        <a:p>
          <a:endParaRPr lang="en-US"/>
        </a:p>
      </dgm:t>
    </dgm:pt>
    <dgm:pt modelId="{153D4464-5988-40C3-841C-A337EA3932E4}" type="pres">
      <dgm:prSet presAssocID="{50BDD3C6-2B8A-4578-987F-B558F9398E60}" presName="compositeShape" presStyleCnt="0">
        <dgm:presLayoutVars>
          <dgm:chMax val="7"/>
          <dgm:dir/>
          <dgm:resizeHandles val="exact"/>
        </dgm:presLayoutVars>
      </dgm:prSet>
      <dgm:spPr/>
    </dgm:pt>
    <dgm:pt modelId="{3C80CB75-2C00-4E5C-A9E0-4EA8DE95E35F}" type="pres">
      <dgm:prSet presAssocID="{7EFE30E2-7F6B-4BD5-AE57-90C8299010B0}" presName="circ1" presStyleLbl="vennNode1" presStyleIdx="0" presStyleCnt="4" custScaleX="116400" custScaleY="97038"/>
      <dgm:spPr/>
    </dgm:pt>
    <dgm:pt modelId="{4DACED64-13BB-41B7-856C-C3CB45378BB7}" type="pres">
      <dgm:prSet presAssocID="{7EFE30E2-7F6B-4BD5-AE57-90C8299010B0}" presName="circ1Tx" presStyleLbl="revTx" presStyleIdx="0" presStyleCnt="0">
        <dgm:presLayoutVars>
          <dgm:chMax val="0"/>
          <dgm:chPref val="0"/>
          <dgm:bulletEnabled val="1"/>
        </dgm:presLayoutVars>
      </dgm:prSet>
      <dgm:spPr/>
    </dgm:pt>
    <dgm:pt modelId="{7B138B3C-89E6-4A68-BCE7-D1158B7EDBF4}" type="pres">
      <dgm:prSet presAssocID="{059EDF72-07DA-466A-9507-E253B2A3593A}" presName="circ2" presStyleLbl="vennNode1" presStyleIdx="1" presStyleCnt="4" custScaleX="116400" custScaleY="97038"/>
      <dgm:spPr/>
    </dgm:pt>
    <dgm:pt modelId="{6DDE57AE-3A45-4832-BFAB-295A67CD38C9}" type="pres">
      <dgm:prSet presAssocID="{059EDF72-07DA-466A-9507-E253B2A3593A}" presName="circ2Tx" presStyleLbl="revTx" presStyleIdx="0" presStyleCnt="0">
        <dgm:presLayoutVars>
          <dgm:chMax val="0"/>
          <dgm:chPref val="0"/>
          <dgm:bulletEnabled val="1"/>
        </dgm:presLayoutVars>
      </dgm:prSet>
      <dgm:spPr/>
    </dgm:pt>
    <dgm:pt modelId="{EB95B77F-86DA-41CD-9275-C0DCD8E81FC3}" type="pres">
      <dgm:prSet presAssocID="{DC6BAC19-C55B-4926-88BB-3ABAA9AB830E}" presName="circ3" presStyleLbl="vennNode1" presStyleIdx="2" presStyleCnt="4"/>
      <dgm:spPr/>
    </dgm:pt>
    <dgm:pt modelId="{D3209B25-9BFB-49D4-8D3C-9BB9D96DA2A9}" type="pres">
      <dgm:prSet presAssocID="{DC6BAC19-C55B-4926-88BB-3ABAA9AB830E}" presName="circ3Tx" presStyleLbl="revTx" presStyleIdx="0" presStyleCnt="0">
        <dgm:presLayoutVars>
          <dgm:chMax val="0"/>
          <dgm:chPref val="0"/>
          <dgm:bulletEnabled val="1"/>
        </dgm:presLayoutVars>
      </dgm:prSet>
      <dgm:spPr/>
    </dgm:pt>
    <dgm:pt modelId="{9D0D6EC1-5BF7-49EB-87C8-F83AFED565D1}" type="pres">
      <dgm:prSet presAssocID="{C4D69689-9B17-407C-9E62-6414BC1C4981}" presName="circ4" presStyleLbl="vennNode1" presStyleIdx="3" presStyleCnt="4"/>
      <dgm:spPr/>
    </dgm:pt>
    <dgm:pt modelId="{5C4280D5-DFB2-4D7F-A5C6-ABA5E0BC70EC}" type="pres">
      <dgm:prSet presAssocID="{C4D69689-9B17-407C-9E62-6414BC1C4981}" presName="circ4Tx" presStyleLbl="revTx" presStyleIdx="0" presStyleCnt="0">
        <dgm:presLayoutVars>
          <dgm:chMax val="0"/>
          <dgm:chPref val="0"/>
          <dgm:bulletEnabled val="1"/>
        </dgm:presLayoutVars>
      </dgm:prSet>
      <dgm:spPr/>
    </dgm:pt>
  </dgm:ptLst>
  <dgm:cxnLst>
    <dgm:cxn modelId="{0C253A06-094D-40F9-96CA-361BA478A65B}" type="presOf" srcId="{C4D69689-9B17-407C-9E62-6414BC1C4981}" destId="{9D0D6EC1-5BF7-49EB-87C8-F83AFED565D1}" srcOrd="0" destOrd="0" presId="urn:microsoft.com/office/officeart/2005/8/layout/venn1"/>
    <dgm:cxn modelId="{ADA1F92C-B99B-4541-8487-C7A69728870F}" type="presOf" srcId="{7EFE30E2-7F6B-4BD5-AE57-90C8299010B0}" destId="{4DACED64-13BB-41B7-856C-C3CB45378BB7}" srcOrd="0" destOrd="0" presId="urn:microsoft.com/office/officeart/2005/8/layout/venn1"/>
    <dgm:cxn modelId="{D411963A-3BBE-4F40-BF2A-37311B1FA2A3}" type="presOf" srcId="{DC6BAC19-C55B-4926-88BB-3ABAA9AB830E}" destId="{D3209B25-9BFB-49D4-8D3C-9BB9D96DA2A9}" srcOrd="0" destOrd="0" presId="urn:microsoft.com/office/officeart/2005/8/layout/venn1"/>
    <dgm:cxn modelId="{F0A25266-FE67-4E32-B25A-0C422AD0BDCF}" type="presOf" srcId="{C4D69689-9B17-407C-9E62-6414BC1C4981}" destId="{5C4280D5-DFB2-4D7F-A5C6-ABA5E0BC70EC}" srcOrd="1" destOrd="0" presId="urn:microsoft.com/office/officeart/2005/8/layout/venn1"/>
    <dgm:cxn modelId="{4AB85978-F44F-44E4-AF48-DDF0C379A043}" srcId="{50BDD3C6-2B8A-4578-987F-B558F9398E60}" destId="{DC6BAC19-C55B-4926-88BB-3ABAA9AB830E}" srcOrd="2" destOrd="0" parTransId="{86C26B27-1BD3-414E-8503-65237CA72590}" sibTransId="{29105547-3155-4B66-821E-EFB1DB75D98A}"/>
    <dgm:cxn modelId="{19A55FA3-FF5E-4FEF-9C8A-38430CACEAF3}" type="presOf" srcId="{7EFE30E2-7F6B-4BD5-AE57-90C8299010B0}" destId="{3C80CB75-2C00-4E5C-A9E0-4EA8DE95E35F}" srcOrd="1" destOrd="0" presId="urn:microsoft.com/office/officeart/2005/8/layout/venn1"/>
    <dgm:cxn modelId="{940E04BC-0D09-436C-98BC-FBF123E62842}" type="presOf" srcId="{DC6BAC19-C55B-4926-88BB-3ABAA9AB830E}" destId="{EB95B77F-86DA-41CD-9275-C0DCD8E81FC3}" srcOrd="1" destOrd="0" presId="urn:microsoft.com/office/officeart/2005/8/layout/venn1"/>
    <dgm:cxn modelId="{F259CDC5-37CE-41F3-BA37-8A37219965E9}" srcId="{50BDD3C6-2B8A-4578-987F-B558F9398E60}" destId="{059EDF72-07DA-466A-9507-E253B2A3593A}" srcOrd="1" destOrd="0" parTransId="{8F6B282C-6680-4F33-A716-D4A6476B6444}" sibTransId="{0A2A82EB-06AE-419B-9869-C7BB7968289A}"/>
    <dgm:cxn modelId="{FEB7ACCF-08FD-4FB3-90D2-F57C0A758D7C}" srcId="{50BDD3C6-2B8A-4578-987F-B558F9398E60}" destId="{C4D69689-9B17-407C-9E62-6414BC1C4981}" srcOrd="3" destOrd="0" parTransId="{6D9005E1-D633-4798-B8E9-2FA5B9DE5C4C}" sibTransId="{E9CC92E6-6D60-4939-A00A-BB6729DB5EF3}"/>
    <dgm:cxn modelId="{2C00CAD6-1A37-4E3A-BFA5-2747F1EC36A6}" type="presOf" srcId="{059EDF72-07DA-466A-9507-E253B2A3593A}" destId="{7B138B3C-89E6-4A68-BCE7-D1158B7EDBF4}" srcOrd="1" destOrd="0" presId="urn:microsoft.com/office/officeart/2005/8/layout/venn1"/>
    <dgm:cxn modelId="{4C1783DC-77EA-4121-A17A-2E1ADD3B7CF8}" srcId="{50BDD3C6-2B8A-4578-987F-B558F9398E60}" destId="{7EFE30E2-7F6B-4BD5-AE57-90C8299010B0}" srcOrd="0" destOrd="0" parTransId="{5BFF43EF-0E30-4200-A944-137B3D37D939}" sibTransId="{496ED414-1AD4-408A-A621-0E4E0ADE9677}"/>
    <dgm:cxn modelId="{B2546CE1-6385-4DCB-97A6-52CB52974D8A}" type="presOf" srcId="{50BDD3C6-2B8A-4578-987F-B558F9398E60}" destId="{153D4464-5988-40C3-841C-A337EA3932E4}" srcOrd="0" destOrd="0" presId="urn:microsoft.com/office/officeart/2005/8/layout/venn1"/>
    <dgm:cxn modelId="{0215DCF8-C7A2-4D12-AD4B-03222C5E2D9A}" type="presOf" srcId="{059EDF72-07DA-466A-9507-E253B2A3593A}" destId="{6DDE57AE-3A45-4832-BFAB-295A67CD38C9}" srcOrd="0" destOrd="0" presId="urn:microsoft.com/office/officeart/2005/8/layout/venn1"/>
    <dgm:cxn modelId="{1C242BCB-9561-4BAF-9E60-4E97CBE05F6B}" type="presParOf" srcId="{153D4464-5988-40C3-841C-A337EA3932E4}" destId="{3C80CB75-2C00-4E5C-A9E0-4EA8DE95E35F}" srcOrd="0" destOrd="0" presId="urn:microsoft.com/office/officeart/2005/8/layout/venn1"/>
    <dgm:cxn modelId="{DBB39758-7213-4BD8-942C-76FF5ED26A13}" type="presParOf" srcId="{153D4464-5988-40C3-841C-A337EA3932E4}" destId="{4DACED64-13BB-41B7-856C-C3CB45378BB7}" srcOrd="1" destOrd="0" presId="urn:microsoft.com/office/officeart/2005/8/layout/venn1"/>
    <dgm:cxn modelId="{CE9D08FC-55FE-4CB0-8F8B-9B04E0F7D21E}" type="presParOf" srcId="{153D4464-5988-40C3-841C-A337EA3932E4}" destId="{7B138B3C-89E6-4A68-BCE7-D1158B7EDBF4}" srcOrd="2" destOrd="0" presId="urn:microsoft.com/office/officeart/2005/8/layout/venn1"/>
    <dgm:cxn modelId="{21C51AAD-9B18-42B8-B829-278108F76D32}" type="presParOf" srcId="{153D4464-5988-40C3-841C-A337EA3932E4}" destId="{6DDE57AE-3A45-4832-BFAB-295A67CD38C9}" srcOrd="3" destOrd="0" presId="urn:microsoft.com/office/officeart/2005/8/layout/venn1"/>
    <dgm:cxn modelId="{A25B52C7-04B0-42EC-916B-A62823092E45}" type="presParOf" srcId="{153D4464-5988-40C3-841C-A337EA3932E4}" destId="{EB95B77F-86DA-41CD-9275-C0DCD8E81FC3}" srcOrd="4" destOrd="0" presId="urn:microsoft.com/office/officeart/2005/8/layout/venn1"/>
    <dgm:cxn modelId="{1D033EB8-335A-4114-B4BD-B099B687CCF6}" type="presParOf" srcId="{153D4464-5988-40C3-841C-A337EA3932E4}" destId="{D3209B25-9BFB-49D4-8D3C-9BB9D96DA2A9}" srcOrd="5" destOrd="0" presId="urn:microsoft.com/office/officeart/2005/8/layout/venn1"/>
    <dgm:cxn modelId="{4526EC6E-454F-41E6-B822-718B9B8D69A0}" type="presParOf" srcId="{153D4464-5988-40C3-841C-A337EA3932E4}" destId="{9D0D6EC1-5BF7-49EB-87C8-F83AFED565D1}" srcOrd="6" destOrd="0" presId="urn:microsoft.com/office/officeart/2005/8/layout/venn1"/>
    <dgm:cxn modelId="{38D62B53-8D16-4C05-ADFE-0FF5CD4013E4}" type="presParOf" srcId="{153D4464-5988-40C3-841C-A337EA3932E4}" destId="{5C4280D5-DFB2-4D7F-A5C6-ABA5E0BC70EC}" srcOrd="7"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80CB75-2C00-4E5C-A9E0-4EA8DE95E35F}">
      <dsp:nvSpPr>
        <dsp:cNvPr id="0" name=""/>
        <dsp:cNvSpPr/>
      </dsp:nvSpPr>
      <dsp:spPr>
        <a:xfrm>
          <a:off x="-194823" y="708359"/>
          <a:ext cx="5469790" cy="4559944"/>
        </a:xfrm>
        <a:prstGeom prst="ellipse">
          <a:avLst/>
        </a:prstGeom>
        <a:solidFill>
          <a:srgbClr val="F58221">
            <a:alpha val="50000"/>
          </a:srgb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1422400" rtl="1">
            <a:lnSpc>
              <a:spcPct val="90000"/>
            </a:lnSpc>
            <a:spcBef>
              <a:spcPct val="0"/>
            </a:spcBef>
            <a:spcAft>
              <a:spcPct val="35000"/>
            </a:spcAft>
            <a:buNone/>
          </a:pPr>
          <a:r>
            <a:rPr lang="en-GB" sz="3200" kern="1200" dirty="0"/>
            <a:t>Religious </a:t>
          </a:r>
          <a:r>
            <a:rPr lang="en-US" sz="3200" kern="1200" dirty="0"/>
            <a:t>Practice</a:t>
          </a:r>
          <a:endParaRPr lang="ar-SA" sz="2400" kern="1200" dirty="0"/>
        </a:p>
      </dsp:txBody>
      <dsp:txXfrm>
        <a:off x="568976" y="1246075"/>
        <a:ext cx="3153753" cy="3484513"/>
      </dsp:txXfrm>
    </dsp:sp>
    <dsp:sp modelId="{7B138B3C-89E6-4A68-BCE7-D1158B7EDBF4}">
      <dsp:nvSpPr>
        <dsp:cNvPr id="0" name=""/>
        <dsp:cNvSpPr/>
      </dsp:nvSpPr>
      <dsp:spPr>
        <a:xfrm>
          <a:off x="3191938" y="708359"/>
          <a:ext cx="5469790" cy="4559944"/>
        </a:xfrm>
        <a:prstGeom prst="ellipse">
          <a:avLst/>
        </a:prstGeom>
        <a:solidFill>
          <a:srgbClr val="203E5F">
            <a:alpha val="40000"/>
          </a:srgb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1422400" rtl="1">
            <a:lnSpc>
              <a:spcPct val="90000"/>
            </a:lnSpc>
            <a:spcBef>
              <a:spcPct val="0"/>
            </a:spcBef>
            <a:spcAft>
              <a:spcPct val="35000"/>
            </a:spcAft>
            <a:buNone/>
          </a:pPr>
          <a:r>
            <a:rPr lang="en-US" sz="3200" b="1" kern="1200" dirty="0"/>
            <a:t>Ethics</a:t>
          </a:r>
          <a:endParaRPr lang="ar-SA" sz="3200" b="1" kern="1200" dirty="0"/>
        </a:p>
      </dsp:txBody>
      <dsp:txXfrm>
        <a:off x="4744176" y="1246075"/>
        <a:ext cx="3153753" cy="34845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80CB75-2C00-4E5C-A9E0-4EA8DE95E35F}">
      <dsp:nvSpPr>
        <dsp:cNvPr id="0" name=""/>
        <dsp:cNvSpPr/>
      </dsp:nvSpPr>
      <dsp:spPr>
        <a:xfrm>
          <a:off x="2297252" y="82780"/>
          <a:ext cx="3617555" cy="3015810"/>
        </a:xfrm>
        <a:prstGeom prst="ellipse">
          <a:avLst/>
        </a:prstGeom>
        <a:solidFill>
          <a:srgbClr val="F58221">
            <a:alpha val="50000"/>
          </a:srgb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1422400" rtl="1">
            <a:lnSpc>
              <a:spcPct val="90000"/>
            </a:lnSpc>
            <a:spcBef>
              <a:spcPct val="0"/>
            </a:spcBef>
            <a:spcAft>
              <a:spcPct val="35000"/>
            </a:spcAft>
            <a:buNone/>
          </a:pPr>
          <a:r>
            <a:rPr lang="en-GB" sz="3200" kern="1200" dirty="0"/>
            <a:t>Religious </a:t>
          </a:r>
          <a:r>
            <a:rPr lang="en-US" sz="3200" kern="1200" dirty="0"/>
            <a:t>Practice</a:t>
          </a:r>
          <a:endParaRPr lang="ar-SA" sz="2400" kern="1200" dirty="0"/>
        </a:p>
      </dsp:txBody>
      <dsp:txXfrm>
        <a:off x="2714663" y="488754"/>
        <a:ext cx="2782734" cy="956939"/>
      </dsp:txXfrm>
    </dsp:sp>
    <dsp:sp modelId="{7B138B3C-89E6-4A68-BCE7-D1158B7EDBF4}">
      <dsp:nvSpPr>
        <dsp:cNvPr id="0" name=""/>
        <dsp:cNvSpPr/>
      </dsp:nvSpPr>
      <dsp:spPr>
        <a:xfrm>
          <a:off x="3671885" y="1457413"/>
          <a:ext cx="3617555" cy="3015810"/>
        </a:xfrm>
        <a:prstGeom prst="ellipse">
          <a:avLst/>
        </a:prstGeom>
        <a:solidFill>
          <a:srgbClr val="203E5F">
            <a:alpha val="40000"/>
          </a:srgb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1422400" rtl="1">
            <a:lnSpc>
              <a:spcPct val="90000"/>
            </a:lnSpc>
            <a:spcBef>
              <a:spcPct val="0"/>
            </a:spcBef>
            <a:spcAft>
              <a:spcPct val="35000"/>
            </a:spcAft>
            <a:buNone/>
          </a:pPr>
          <a:r>
            <a:rPr lang="en-US" sz="3200" b="1" kern="1200" dirty="0"/>
            <a:t>Ethics</a:t>
          </a:r>
          <a:endParaRPr lang="ar-SA" sz="3200" b="1" kern="1200" dirty="0"/>
        </a:p>
      </dsp:txBody>
      <dsp:txXfrm>
        <a:off x="5619799" y="1805391"/>
        <a:ext cx="1391367" cy="2319854"/>
      </dsp:txXfrm>
    </dsp:sp>
    <dsp:sp modelId="{EB95B77F-86DA-41CD-9275-C0DCD8E81FC3}">
      <dsp:nvSpPr>
        <dsp:cNvPr id="0" name=""/>
        <dsp:cNvSpPr/>
      </dsp:nvSpPr>
      <dsp:spPr>
        <a:xfrm>
          <a:off x="2552097" y="2786018"/>
          <a:ext cx="3107865" cy="3107865"/>
        </a:xfrm>
        <a:prstGeom prst="ellipse">
          <a:avLst/>
        </a:prstGeom>
        <a:solidFill>
          <a:srgbClr val="FFCC00">
            <a:alpha val="30000"/>
          </a:srgb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1422400" rtl="1">
            <a:lnSpc>
              <a:spcPct val="90000"/>
            </a:lnSpc>
            <a:spcBef>
              <a:spcPct val="0"/>
            </a:spcBef>
            <a:spcAft>
              <a:spcPct val="35000"/>
            </a:spcAft>
            <a:buNone/>
          </a:pPr>
          <a:r>
            <a:rPr lang="en-US" sz="3200" b="1" kern="1200" dirty="0"/>
            <a:t>Law</a:t>
          </a:r>
          <a:endParaRPr lang="ar-SA" sz="3200" b="1" kern="1200" dirty="0"/>
        </a:p>
      </dsp:txBody>
      <dsp:txXfrm>
        <a:off x="2910697" y="4489367"/>
        <a:ext cx="2390665" cy="986149"/>
      </dsp:txXfrm>
    </dsp:sp>
    <dsp:sp modelId="{9D0D6EC1-5BF7-49EB-87C8-F83AFED565D1}">
      <dsp:nvSpPr>
        <dsp:cNvPr id="0" name=""/>
        <dsp:cNvSpPr/>
      </dsp:nvSpPr>
      <dsp:spPr>
        <a:xfrm>
          <a:off x="1177465" y="1411385"/>
          <a:ext cx="3107865" cy="3107865"/>
        </a:xfrm>
        <a:prstGeom prst="ellipse">
          <a:avLst/>
        </a:prstGeom>
        <a:solidFill>
          <a:srgbClr val="FEE5B1">
            <a:alpha val="20000"/>
          </a:srgb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rtl="1">
            <a:lnSpc>
              <a:spcPct val="90000"/>
            </a:lnSpc>
            <a:spcBef>
              <a:spcPct val="0"/>
            </a:spcBef>
            <a:spcAft>
              <a:spcPct val="35000"/>
            </a:spcAft>
            <a:buNone/>
          </a:pPr>
          <a:r>
            <a:rPr lang="en-US" sz="2800" kern="1200"/>
            <a:t>Economy</a:t>
          </a:r>
          <a:endParaRPr lang="ar-SA" sz="2800" kern="1200"/>
        </a:p>
      </dsp:txBody>
      <dsp:txXfrm>
        <a:off x="1416531" y="1769985"/>
        <a:ext cx="1195332" cy="2390665"/>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75B384-FA34-462C-B5AA-5C4FB05562DE}" type="datetimeFigureOut">
              <a:rPr lang="en-US" smtClean="0"/>
              <a:t>5/26/2025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A53FCC-9D67-4EB7-9CC5-34672883EAD6}" type="slidenum">
              <a:rPr lang="en-US" smtClean="0"/>
              <a:t>‹#›</a:t>
            </a:fld>
            <a:endParaRPr lang="en-US"/>
          </a:p>
        </p:txBody>
      </p:sp>
    </p:spTree>
    <p:extLst>
      <p:ext uri="{BB962C8B-B14F-4D97-AF65-F5344CB8AC3E}">
        <p14:creationId xmlns:p14="http://schemas.microsoft.com/office/powerpoint/2010/main" val="38514890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dirty="0"/>
          </a:p>
        </p:txBody>
      </p:sp>
    </p:spTree>
    <p:extLst>
      <p:ext uri="{BB962C8B-B14F-4D97-AF65-F5344CB8AC3E}">
        <p14:creationId xmlns:p14="http://schemas.microsoft.com/office/powerpoint/2010/main" val="935261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dirty="0"/>
          </a:p>
        </p:txBody>
      </p:sp>
    </p:spTree>
    <p:extLst>
      <p:ext uri="{BB962C8B-B14F-4D97-AF65-F5344CB8AC3E}">
        <p14:creationId xmlns:p14="http://schemas.microsoft.com/office/powerpoint/2010/main" val="3754494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596DBE43-E238-1592-9F39-9DABDCC5A61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43A5A8B7-02E9-4F62-B507-0F2CA02ABE84}" type="slidenum">
              <a:rPr lang="en-US" altLang="en-US" sz="1200">
                <a:latin typeface="Times New Roman" panose="02020603050405020304" pitchFamily="18" charset="0"/>
              </a:rPr>
              <a:pPr eaLnBrk="1" hangingPunct="1"/>
              <a:t>9</a:t>
            </a:fld>
            <a:endParaRPr lang="en-US" altLang="en-US" sz="1200" dirty="0">
              <a:latin typeface="Times New Roman" panose="02020603050405020304" pitchFamily="18" charset="0"/>
            </a:endParaRPr>
          </a:p>
        </p:txBody>
      </p:sp>
      <p:sp>
        <p:nvSpPr>
          <p:cNvPr id="23555" name="Rectangle 1026">
            <a:extLst>
              <a:ext uri="{FF2B5EF4-FFF2-40B4-BE49-F238E27FC236}">
                <a16:creationId xmlns:a16="http://schemas.microsoft.com/office/drawing/2014/main" id="{F5C211D0-C7AC-230D-2D85-6459F04F5BAB}"/>
              </a:ext>
            </a:extLst>
          </p:cNvPr>
          <p:cNvSpPr>
            <a:spLocks noGrp="1" noRot="1" noChangeAspect="1" noChangeArrowheads="1" noTextEdit="1"/>
          </p:cNvSpPr>
          <p:nvPr>
            <p:ph type="sldImg"/>
          </p:nvPr>
        </p:nvSpPr>
        <p:spPr>
          <a:ln/>
        </p:spPr>
      </p:sp>
      <p:sp>
        <p:nvSpPr>
          <p:cNvPr id="23556" name="Rectangle 1027">
            <a:extLst>
              <a:ext uri="{FF2B5EF4-FFF2-40B4-BE49-F238E27FC236}">
                <a16:creationId xmlns:a16="http://schemas.microsoft.com/office/drawing/2014/main" id="{A6E6E7F7-7F9D-3A1D-B223-73E1DC232D0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SA" altLang="en-US" dirty="0"/>
          </a:p>
        </p:txBody>
      </p:sp>
    </p:spTree>
    <p:extLst>
      <p:ext uri="{BB962C8B-B14F-4D97-AF65-F5344CB8AC3E}">
        <p14:creationId xmlns:p14="http://schemas.microsoft.com/office/powerpoint/2010/main" val="14445004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596DBE43-E238-1592-9F39-9DABDCC5A61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43A5A8B7-02E9-4F62-B507-0F2CA02ABE84}" type="slidenum">
              <a:rPr lang="en-US" altLang="en-US" sz="1200">
                <a:latin typeface="Times New Roman" panose="02020603050405020304" pitchFamily="18" charset="0"/>
              </a:rPr>
              <a:pPr eaLnBrk="1" hangingPunct="1"/>
              <a:t>10</a:t>
            </a:fld>
            <a:endParaRPr lang="en-US" altLang="en-US" sz="1200" dirty="0">
              <a:latin typeface="Times New Roman" panose="02020603050405020304" pitchFamily="18" charset="0"/>
            </a:endParaRPr>
          </a:p>
        </p:txBody>
      </p:sp>
      <p:sp>
        <p:nvSpPr>
          <p:cNvPr id="23555" name="Rectangle 1026">
            <a:extLst>
              <a:ext uri="{FF2B5EF4-FFF2-40B4-BE49-F238E27FC236}">
                <a16:creationId xmlns:a16="http://schemas.microsoft.com/office/drawing/2014/main" id="{F5C211D0-C7AC-230D-2D85-6459F04F5BAB}"/>
              </a:ext>
            </a:extLst>
          </p:cNvPr>
          <p:cNvSpPr>
            <a:spLocks noGrp="1" noRot="1" noChangeAspect="1" noChangeArrowheads="1" noTextEdit="1"/>
          </p:cNvSpPr>
          <p:nvPr>
            <p:ph type="sldImg"/>
          </p:nvPr>
        </p:nvSpPr>
        <p:spPr>
          <a:ln/>
        </p:spPr>
      </p:sp>
      <p:sp>
        <p:nvSpPr>
          <p:cNvPr id="23556" name="Rectangle 1027">
            <a:extLst>
              <a:ext uri="{FF2B5EF4-FFF2-40B4-BE49-F238E27FC236}">
                <a16:creationId xmlns:a16="http://schemas.microsoft.com/office/drawing/2014/main" id="{A6E6E7F7-7F9D-3A1D-B223-73E1DC232D0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SA" altLang="en-US" dirty="0"/>
          </a:p>
        </p:txBody>
      </p:sp>
    </p:spTree>
    <p:extLst>
      <p:ext uri="{BB962C8B-B14F-4D97-AF65-F5344CB8AC3E}">
        <p14:creationId xmlns:p14="http://schemas.microsoft.com/office/powerpoint/2010/main" val="2906758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596DBE43-E238-1592-9F39-9DABDCC5A61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43A5A8B7-02E9-4F62-B507-0F2CA02ABE84}" type="slidenum">
              <a:rPr lang="en-US" altLang="en-US" sz="1200">
                <a:latin typeface="Times New Roman" panose="02020603050405020304" pitchFamily="18" charset="0"/>
              </a:rPr>
              <a:pPr eaLnBrk="1" hangingPunct="1"/>
              <a:t>11</a:t>
            </a:fld>
            <a:endParaRPr lang="en-US" altLang="en-US" sz="1200" dirty="0">
              <a:latin typeface="Times New Roman" panose="02020603050405020304" pitchFamily="18" charset="0"/>
            </a:endParaRPr>
          </a:p>
        </p:txBody>
      </p:sp>
      <p:sp>
        <p:nvSpPr>
          <p:cNvPr id="23555" name="Rectangle 1026">
            <a:extLst>
              <a:ext uri="{FF2B5EF4-FFF2-40B4-BE49-F238E27FC236}">
                <a16:creationId xmlns:a16="http://schemas.microsoft.com/office/drawing/2014/main" id="{F5C211D0-C7AC-230D-2D85-6459F04F5BAB}"/>
              </a:ext>
            </a:extLst>
          </p:cNvPr>
          <p:cNvSpPr>
            <a:spLocks noGrp="1" noRot="1" noChangeAspect="1" noChangeArrowheads="1" noTextEdit="1"/>
          </p:cNvSpPr>
          <p:nvPr>
            <p:ph type="sldImg"/>
          </p:nvPr>
        </p:nvSpPr>
        <p:spPr>
          <a:ln/>
        </p:spPr>
      </p:sp>
      <p:sp>
        <p:nvSpPr>
          <p:cNvPr id="23556" name="Rectangle 1027">
            <a:extLst>
              <a:ext uri="{FF2B5EF4-FFF2-40B4-BE49-F238E27FC236}">
                <a16:creationId xmlns:a16="http://schemas.microsoft.com/office/drawing/2014/main" id="{A6E6E7F7-7F9D-3A1D-B223-73E1DC232D0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SA" altLang="en-US" dirty="0"/>
          </a:p>
        </p:txBody>
      </p:sp>
    </p:spTree>
    <p:extLst>
      <p:ext uri="{BB962C8B-B14F-4D97-AF65-F5344CB8AC3E}">
        <p14:creationId xmlns:p14="http://schemas.microsoft.com/office/powerpoint/2010/main" val="18183346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596DBE43-E238-1592-9F39-9DABDCC5A61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43A5A8B7-02E9-4F62-B507-0F2CA02ABE84}" type="slidenum">
              <a:rPr lang="en-US" altLang="en-US" sz="1200">
                <a:latin typeface="Times New Roman" panose="02020603050405020304" pitchFamily="18" charset="0"/>
              </a:rPr>
              <a:pPr eaLnBrk="1" hangingPunct="1"/>
              <a:t>12</a:t>
            </a:fld>
            <a:endParaRPr lang="en-US" altLang="en-US" sz="1200" dirty="0">
              <a:latin typeface="Times New Roman" panose="02020603050405020304" pitchFamily="18" charset="0"/>
            </a:endParaRPr>
          </a:p>
        </p:txBody>
      </p:sp>
      <p:sp>
        <p:nvSpPr>
          <p:cNvPr id="23555" name="Rectangle 1026">
            <a:extLst>
              <a:ext uri="{FF2B5EF4-FFF2-40B4-BE49-F238E27FC236}">
                <a16:creationId xmlns:a16="http://schemas.microsoft.com/office/drawing/2014/main" id="{F5C211D0-C7AC-230D-2D85-6459F04F5BAB}"/>
              </a:ext>
            </a:extLst>
          </p:cNvPr>
          <p:cNvSpPr>
            <a:spLocks noGrp="1" noRot="1" noChangeAspect="1" noChangeArrowheads="1" noTextEdit="1"/>
          </p:cNvSpPr>
          <p:nvPr>
            <p:ph type="sldImg"/>
          </p:nvPr>
        </p:nvSpPr>
        <p:spPr>
          <a:ln/>
        </p:spPr>
      </p:sp>
      <p:sp>
        <p:nvSpPr>
          <p:cNvPr id="23556" name="Rectangle 1027">
            <a:extLst>
              <a:ext uri="{FF2B5EF4-FFF2-40B4-BE49-F238E27FC236}">
                <a16:creationId xmlns:a16="http://schemas.microsoft.com/office/drawing/2014/main" id="{A6E6E7F7-7F9D-3A1D-B223-73E1DC232D0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SA" altLang="en-US" dirty="0"/>
          </a:p>
        </p:txBody>
      </p:sp>
    </p:spTree>
    <p:extLst>
      <p:ext uri="{BB962C8B-B14F-4D97-AF65-F5344CB8AC3E}">
        <p14:creationId xmlns:p14="http://schemas.microsoft.com/office/powerpoint/2010/main" val="9724158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596DBE43-E238-1592-9F39-9DABDCC5A61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43A5A8B7-02E9-4F62-B507-0F2CA02ABE84}" type="slidenum">
              <a:rPr lang="en-US" altLang="en-US" sz="1200">
                <a:latin typeface="Times New Roman" panose="02020603050405020304" pitchFamily="18" charset="0"/>
              </a:rPr>
              <a:pPr eaLnBrk="1" hangingPunct="1"/>
              <a:t>13</a:t>
            </a:fld>
            <a:endParaRPr lang="en-US" altLang="en-US" sz="1200" dirty="0">
              <a:latin typeface="Times New Roman" panose="02020603050405020304" pitchFamily="18" charset="0"/>
            </a:endParaRPr>
          </a:p>
        </p:txBody>
      </p:sp>
      <p:sp>
        <p:nvSpPr>
          <p:cNvPr id="23555" name="Rectangle 1026">
            <a:extLst>
              <a:ext uri="{FF2B5EF4-FFF2-40B4-BE49-F238E27FC236}">
                <a16:creationId xmlns:a16="http://schemas.microsoft.com/office/drawing/2014/main" id="{F5C211D0-C7AC-230D-2D85-6459F04F5BAB}"/>
              </a:ext>
            </a:extLst>
          </p:cNvPr>
          <p:cNvSpPr>
            <a:spLocks noGrp="1" noRot="1" noChangeAspect="1" noChangeArrowheads="1" noTextEdit="1"/>
          </p:cNvSpPr>
          <p:nvPr>
            <p:ph type="sldImg"/>
          </p:nvPr>
        </p:nvSpPr>
        <p:spPr>
          <a:ln/>
        </p:spPr>
      </p:sp>
      <p:sp>
        <p:nvSpPr>
          <p:cNvPr id="23556" name="Rectangle 1027">
            <a:extLst>
              <a:ext uri="{FF2B5EF4-FFF2-40B4-BE49-F238E27FC236}">
                <a16:creationId xmlns:a16="http://schemas.microsoft.com/office/drawing/2014/main" id="{A6E6E7F7-7F9D-3A1D-B223-73E1DC232D0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SA" altLang="en-US" dirty="0"/>
          </a:p>
        </p:txBody>
      </p:sp>
    </p:spTree>
    <p:extLst>
      <p:ext uri="{BB962C8B-B14F-4D97-AF65-F5344CB8AC3E}">
        <p14:creationId xmlns:p14="http://schemas.microsoft.com/office/powerpoint/2010/main" val="28715992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a:lstStyle/>
          <a:p>
            <a:pPr eaLnBrk="1" hangingPunct="1">
              <a:spcBef>
                <a:spcPct val="0"/>
              </a:spcBef>
            </a:pPr>
            <a:endParaRPr lang="ar-SA" dirty="0"/>
          </a:p>
        </p:txBody>
      </p:sp>
      <p:sp>
        <p:nvSpPr>
          <p:cNvPr id="768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E44118B-8072-4D31-8585-C8B315FD4C60}" type="slidenum">
              <a:rPr lang="en-US" smtClean="0"/>
              <a:pPr/>
              <a:t>14</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a:lstStyle/>
          <a:p>
            <a:pPr eaLnBrk="1" hangingPunct="1">
              <a:spcBef>
                <a:spcPct val="0"/>
              </a:spcBef>
            </a:pPr>
            <a:endParaRPr lang="ar-SA" dirty="0"/>
          </a:p>
        </p:txBody>
      </p:sp>
      <p:sp>
        <p:nvSpPr>
          <p:cNvPr id="768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E44118B-8072-4D31-8585-C8B315FD4C60}" type="slidenum">
              <a:rPr lang="en-US" smtClean="0"/>
              <a:pPr/>
              <a:t>15</a:t>
            </a:fld>
            <a:endParaRPr lang="en-US" dirty="0"/>
          </a:p>
        </p:txBody>
      </p:sp>
    </p:spTree>
    <p:extLst>
      <p:ext uri="{BB962C8B-B14F-4D97-AF65-F5344CB8AC3E}">
        <p14:creationId xmlns:p14="http://schemas.microsoft.com/office/powerpoint/2010/main" val="3893246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66127EC0-E18E-466E-9F25-36B9190AC723}" type="slidenum">
              <a:rPr lang="en-US" smtClean="0"/>
              <a:pPr/>
              <a:t>16</a:t>
            </a:fld>
            <a:endParaRPr lang="en-US" dirty="0"/>
          </a:p>
        </p:txBody>
      </p:sp>
      <p:sp>
        <p:nvSpPr>
          <p:cNvPr id="778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7828" name="Rectangle 3"/>
          <p:cNvSpPr>
            <a:spLocks noGrp="1" noChangeArrowheads="1"/>
          </p:cNvSpPr>
          <p:nvPr>
            <p:ph type="body" idx="1"/>
          </p:nvPr>
        </p:nvSpPr>
        <p:spPr bwMode="auto">
          <a:noFill/>
        </p:spPr>
        <p:txBody>
          <a:bodyPr/>
          <a:lstStyle/>
          <a:p>
            <a:pPr eaLnBrk="1" hangingPunct="1">
              <a:spcBef>
                <a:spcPct val="0"/>
              </a:spcBef>
              <a:buFontTx/>
              <a:buChar char="-"/>
            </a:pPr>
            <a:r>
              <a:rPr lang="en-US" b="1" dirty="0"/>
              <a:t>lenses:</a:t>
            </a:r>
            <a:r>
              <a:rPr lang="en-US" dirty="0"/>
              <a:t> readily switched for a different view, can be layered; some provide clearer perceptions of problems than others, but can gain different understandings by trying different options; challenge = seeking out best lenses for problem at hand</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66127EC0-E18E-466E-9F25-36B9190AC723}" type="slidenum">
              <a:rPr lang="en-US" smtClean="0"/>
              <a:pPr/>
              <a:t>17</a:t>
            </a:fld>
            <a:endParaRPr lang="en-US" dirty="0"/>
          </a:p>
        </p:txBody>
      </p:sp>
      <p:sp>
        <p:nvSpPr>
          <p:cNvPr id="778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7828" name="Rectangle 3"/>
          <p:cNvSpPr>
            <a:spLocks noGrp="1" noChangeArrowheads="1"/>
          </p:cNvSpPr>
          <p:nvPr>
            <p:ph type="body" idx="1"/>
          </p:nvPr>
        </p:nvSpPr>
        <p:spPr bwMode="auto">
          <a:noFill/>
        </p:spPr>
        <p:txBody>
          <a:bodyPr/>
          <a:lstStyle/>
          <a:p>
            <a:pPr eaLnBrk="1" hangingPunct="1">
              <a:spcBef>
                <a:spcPct val="0"/>
              </a:spcBef>
              <a:buFontTx/>
              <a:buChar char="-"/>
            </a:pPr>
            <a:r>
              <a:rPr lang="en-US" b="1" dirty="0"/>
              <a:t>lenses:</a:t>
            </a:r>
            <a:r>
              <a:rPr lang="en-US" dirty="0"/>
              <a:t> readily switched for a different view, can be layered; some provide clearer perceptions of problems than others, but can gain different understandings by trying different options; challenge = seeking out best lenses for problem at hand</a:t>
            </a:r>
          </a:p>
        </p:txBody>
      </p:sp>
    </p:spTree>
    <p:extLst>
      <p:ext uri="{BB962C8B-B14F-4D97-AF65-F5344CB8AC3E}">
        <p14:creationId xmlns:p14="http://schemas.microsoft.com/office/powerpoint/2010/main" val="22752167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D4C56864-C08D-43A6-B25E-365D7FCFCCE4}" type="slidenum">
              <a:rPr lang="en-CA" smtClean="0"/>
              <a:pPr/>
              <a:t>18</a:t>
            </a:fld>
            <a:endParaRPr lang="en-CA" dirty="0"/>
          </a:p>
        </p:txBody>
      </p:sp>
      <p:sp>
        <p:nvSpPr>
          <p:cNvPr id="7987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9876" name="Rectangle 3"/>
          <p:cNvSpPr>
            <a:spLocks noGrp="1" noChangeArrowheads="1"/>
          </p:cNvSpPr>
          <p:nvPr>
            <p:ph type="body" idx="1"/>
          </p:nvPr>
        </p:nvSpPr>
        <p:spPr bwMode="auto">
          <a:noFill/>
        </p:spPr>
        <p:txBody>
          <a:bodyPr/>
          <a:lstStyle/>
          <a:p>
            <a:pPr eaLnBrk="1" hangingPunct="1">
              <a:spcBef>
                <a:spcPct val="0"/>
              </a:spcBef>
            </a:pPr>
            <a:endParaRPr lang="ar-S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E0AEC5D9-49F1-475C-8876-B0BF45D63EE5}" type="slidenum">
              <a:rPr lang="en-CA" smtClean="0"/>
              <a:pPr/>
              <a:t>32</a:t>
            </a:fld>
            <a:endParaRPr lang="en-CA"/>
          </a:p>
        </p:txBody>
      </p:sp>
      <p:sp>
        <p:nvSpPr>
          <p:cNvPr id="8192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1924" name="Rectangle 3"/>
          <p:cNvSpPr>
            <a:spLocks noGrp="1" noChangeArrowheads="1"/>
          </p:cNvSpPr>
          <p:nvPr>
            <p:ph type="body" idx="1"/>
          </p:nvPr>
        </p:nvSpPr>
        <p:spPr bwMode="auto">
          <a:noFill/>
        </p:spPr>
        <p:txBody>
          <a:bodyPr/>
          <a:lstStyle/>
          <a:p>
            <a:pPr eaLnBrk="1" hangingPunct="1">
              <a:spcBef>
                <a:spcPct val="0"/>
              </a:spcBef>
            </a:pPr>
            <a:r>
              <a:rPr lang="en-CA" dirty="0"/>
              <a:t>who is an adult and in full possession of his/her faculties so that he/she is able to make a sound decision by himself/herself;</a:t>
            </a:r>
          </a:p>
          <a:p>
            <a:pPr eaLnBrk="1" hangingPunct="1">
              <a:spcBef>
                <a:spcPct val="0"/>
              </a:spcBef>
            </a:pPr>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7197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4315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703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5901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052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5153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797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891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8510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4754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774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333038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38603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32550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4539110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4258297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219200"/>
          </a:xfrm>
        </p:spPr>
        <p:txBody>
          <a:bodyPr/>
          <a:lstStyle/>
          <a:p>
            <a:r>
              <a:rPr lang="en-US"/>
              <a:t>Click to edit Master title style</a:t>
            </a:r>
          </a:p>
        </p:txBody>
      </p:sp>
      <p:sp>
        <p:nvSpPr>
          <p:cNvPr id="3" name="ClipArt Placeholder 2"/>
          <p:cNvSpPr>
            <a:spLocks noGrp="1"/>
          </p:cNvSpPr>
          <p:nvPr>
            <p:ph type="clipArt" sz="half" idx="1"/>
          </p:nvPr>
        </p:nvSpPr>
        <p:spPr>
          <a:xfrm>
            <a:off x="914400" y="1828800"/>
            <a:ext cx="5080000" cy="4114800"/>
          </a:xfrm>
        </p:spPr>
        <p:txBody>
          <a:bodyPr/>
          <a:lstStyle/>
          <a:p>
            <a:pPr lvl="0"/>
            <a:endParaRPr lang="en-US" noProof="0"/>
          </a:p>
        </p:txBody>
      </p:sp>
      <p:sp>
        <p:nvSpPr>
          <p:cNvPr id="4" name="Text Placeholder 3"/>
          <p:cNvSpPr>
            <a:spLocks noGrp="1"/>
          </p:cNvSpPr>
          <p:nvPr>
            <p:ph type="body" sz="half" idx="2"/>
          </p:nvPr>
        </p:nvSpPr>
        <p:spPr>
          <a:xfrm>
            <a:off x="6197600" y="18288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480770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3BC5E0-B1CD-F67A-F34D-CEF9DD175821}"/>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hu-HU"/>
          </a:p>
        </p:txBody>
      </p:sp>
      <p:sp>
        <p:nvSpPr>
          <p:cNvPr id="6" name="Footer Placeholder 5">
            <a:extLst>
              <a:ext uri="{FF2B5EF4-FFF2-40B4-BE49-F238E27FC236}">
                <a16:creationId xmlns:a16="http://schemas.microsoft.com/office/drawing/2014/main" id="{FF7D6ED9-E89D-828A-B3B6-01D81082B147}"/>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hu-HU"/>
          </a:p>
        </p:txBody>
      </p:sp>
      <p:sp>
        <p:nvSpPr>
          <p:cNvPr id="7" name="Slide Number Placeholder 6">
            <a:extLst>
              <a:ext uri="{FF2B5EF4-FFF2-40B4-BE49-F238E27FC236}">
                <a16:creationId xmlns:a16="http://schemas.microsoft.com/office/drawing/2014/main" id="{24110864-01FA-4A3F-54EB-ECB96229E9BC}"/>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fld id="{98991E82-5D0E-49D2-886E-22B9BC5CD8DC}" type="slidenum">
              <a:rPr lang="hu-HU" altLang="en-US"/>
              <a:pPr/>
              <a:t>‹#›</a:t>
            </a:fld>
            <a:endParaRPr lang="hu-HU" altLang="en-US"/>
          </a:p>
        </p:txBody>
      </p:sp>
    </p:spTree>
    <p:extLst>
      <p:ext uri="{BB962C8B-B14F-4D97-AF65-F5344CB8AC3E}">
        <p14:creationId xmlns:p14="http://schemas.microsoft.com/office/powerpoint/2010/main" val="3852303268"/>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8E80666-FB37-4B36-9149-507F3B0178E3}" type="datetimeFigureOut">
              <a:rPr lang="en-US" smtClean="0"/>
              <a:pPr/>
              <a:t>5/26/2025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339902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26"/>
        <p:cNvGrpSpPr/>
        <p:nvPr/>
      </p:nvGrpSpPr>
      <p:grpSpPr>
        <a:xfrm>
          <a:off x="0" y="0"/>
          <a:ext cx="0" cy="0"/>
          <a:chOff x="0" y="0"/>
          <a:chExt cx="0" cy="0"/>
        </a:xfrm>
      </p:grpSpPr>
      <p:sp>
        <p:nvSpPr>
          <p:cNvPr id="127" name="Google Shape;127;p16"/>
          <p:cNvSpPr/>
          <p:nvPr/>
        </p:nvSpPr>
        <p:spPr>
          <a:xfrm rot="9339447" flipH="1">
            <a:off x="-6876941" y="2926827"/>
            <a:ext cx="9962073" cy="636230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8" name="Google Shape;128;p16"/>
          <p:cNvSpPr/>
          <p:nvPr/>
        </p:nvSpPr>
        <p:spPr>
          <a:xfrm>
            <a:off x="1491422" y="206559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9" name="Google Shape;129;p16"/>
          <p:cNvSpPr/>
          <p:nvPr/>
        </p:nvSpPr>
        <p:spPr>
          <a:xfrm flipH="1">
            <a:off x="6421685" y="206560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0" name="Google Shape;130;p16"/>
          <p:cNvSpPr/>
          <p:nvPr/>
        </p:nvSpPr>
        <p:spPr>
          <a:xfrm flipH="1">
            <a:off x="9216114" y="1986050"/>
            <a:ext cx="1549665" cy="1377089"/>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 name="Google Shape;131;p16"/>
          <p:cNvSpPr/>
          <p:nvPr/>
        </p:nvSpPr>
        <p:spPr>
          <a:xfrm>
            <a:off x="4067601" y="2025818"/>
            <a:ext cx="1460129" cy="129752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2" name="Google Shape;132;p16"/>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3" name="Google Shape;133;p16"/>
          <p:cNvSpPr/>
          <p:nvPr/>
        </p:nvSpPr>
        <p:spPr>
          <a:xfrm rot="649785">
            <a:off x="9130704" y="-325366"/>
            <a:ext cx="6078529" cy="1821148"/>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4" name="Google Shape;134;p16"/>
          <p:cNvSpPr/>
          <p:nvPr/>
        </p:nvSpPr>
        <p:spPr>
          <a:xfrm rot="813319">
            <a:off x="-5732535" y="-6290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5" name="Google Shape;135;p16"/>
          <p:cNvSpPr/>
          <p:nvPr/>
        </p:nvSpPr>
        <p:spPr>
          <a:xfrm rot="9089871">
            <a:off x="9399935" y="2525041"/>
            <a:ext cx="10434933" cy="3837193"/>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6" name="Google Shape;136;p16"/>
          <p:cNvSpPr/>
          <p:nvPr/>
        </p:nvSpPr>
        <p:spPr>
          <a:xfrm rot="-576017">
            <a:off x="-6434039" y="-896366"/>
            <a:ext cx="10434765" cy="383713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7" name="Google Shape;137;p16"/>
          <p:cNvSpPr txBox="1">
            <a:spLocks noGrp="1"/>
          </p:cNvSpPr>
          <p:nvPr>
            <p:ph type="title"/>
          </p:nvPr>
        </p:nvSpPr>
        <p:spPr>
          <a:xfrm>
            <a:off x="9770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8" name="Google Shape;138;p16"/>
          <p:cNvSpPr txBox="1">
            <a:spLocks noGrp="1"/>
          </p:cNvSpPr>
          <p:nvPr>
            <p:ph type="subTitle" idx="1"/>
          </p:nvPr>
        </p:nvSpPr>
        <p:spPr>
          <a:xfrm>
            <a:off x="9770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39" name="Google Shape;139;p16"/>
          <p:cNvSpPr txBox="1">
            <a:spLocks noGrp="1"/>
          </p:cNvSpPr>
          <p:nvPr>
            <p:ph type="title" idx="2" hasCustomPrompt="1"/>
          </p:nvPr>
        </p:nvSpPr>
        <p:spPr>
          <a:xfrm>
            <a:off x="97703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0" name="Google Shape;140;p16"/>
          <p:cNvSpPr txBox="1">
            <a:spLocks noGrp="1"/>
          </p:cNvSpPr>
          <p:nvPr>
            <p:ph type="title" idx="3"/>
          </p:nvPr>
        </p:nvSpPr>
        <p:spPr>
          <a:xfrm>
            <a:off x="3573667"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1" name="Google Shape;141;p16"/>
          <p:cNvSpPr txBox="1">
            <a:spLocks noGrp="1"/>
          </p:cNvSpPr>
          <p:nvPr>
            <p:ph type="subTitle" idx="4"/>
          </p:nvPr>
        </p:nvSpPr>
        <p:spPr>
          <a:xfrm>
            <a:off x="3573683"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2" name="Google Shape;142;p16"/>
          <p:cNvSpPr txBox="1">
            <a:spLocks noGrp="1"/>
          </p:cNvSpPr>
          <p:nvPr>
            <p:ph type="title" idx="5"/>
          </p:nvPr>
        </p:nvSpPr>
        <p:spPr>
          <a:xfrm>
            <a:off x="6170300"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3" name="Google Shape;143;p16"/>
          <p:cNvSpPr txBox="1">
            <a:spLocks noGrp="1"/>
          </p:cNvSpPr>
          <p:nvPr>
            <p:ph type="subTitle" idx="6"/>
          </p:nvPr>
        </p:nvSpPr>
        <p:spPr>
          <a:xfrm>
            <a:off x="6170316"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4" name="Google Shape;144;p16"/>
          <p:cNvSpPr txBox="1">
            <a:spLocks noGrp="1"/>
          </p:cNvSpPr>
          <p:nvPr>
            <p:ph type="title" idx="7"/>
          </p:nvPr>
        </p:nvSpPr>
        <p:spPr>
          <a:xfrm>
            <a:off x="87669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5" name="Google Shape;145;p16"/>
          <p:cNvSpPr txBox="1">
            <a:spLocks noGrp="1"/>
          </p:cNvSpPr>
          <p:nvPr>
            <p:ph type="subTitle" idx="8"/>
          </p:nvPr>
        </p:nvSpPr>
        <p:spPr>
          <a:xfrm>
            <a:off x="87669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6" name="Google Shape;146;p16"/>
          <p:cNvSpPr txBox="1">
            <a:spLocks noGrp="1"/>
          </p:cNvSpPr>
          <p:nvPr>
            <p:ph type="title" idx="9" hasCustomPrompt="1"/>
          </p:nvPr>
        </p:nvSpPr>
        <p:spPr>
          <a:xfrm>
            <a:off x="3573661"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7" name="Google Shape;147;p16"/>
          <p:cNvSpPr txBox="1">
            <a:spLocks noGrp="1"/>
          </p:cNvSpPr>
          <p:nvPr>
            <p:ph type="title" idx="13" hasCustomPrompt="1"/>
          </p:nvPr>
        </p:nvSpPr>
        <p:spPr>
          <a:xfrm>
            <a:off x="617029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8" name="Google Shape;148;p16"/>
          <p:cNvSpPr txBox="1">
            <a:spLocks noGrp="1"/>
          </p:cNvSpPr>
          <p:nvPr>
            <p:ph type="title" idx="14" hasCustomPrompt="1"/>
          </p:nvPr>
        </p:nvSpPr>
        <p:spPr>
          <a:xfrm>
            <a:off x="8766928"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9" name="Google Shape;149;p16"/>
          <p:cNvSpPr txBox="1">
            <a:spLocks noGrp="1"/>
          </p:cNvSpPr>
          <p:nvPr>
            <p:ph type="title" idx="15"/>
          </p:nvPr>
        </p:nvSpPr>
        <p:spPr>
          <a:xfrm flipH="1">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29505789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57"/>
        <p:cNvGrpSpPr/>
        <p:nvPr/>
      </p:nvGrpSpPr>
      <p:grpSpPr>
        <a:xfrm>
          <a:off x="0" y="0"/>
          <a:ext cx="0" cy="0"/>
          <a:chOff x="0" y="0"/>
          <a:chExt cx="0" cy="0"/>
        </a:xfrm>
      </p:grpSpPr>
      <p:sp>
        <p:nvSpPr>
          <p:cNvPr id="58" name="Google Shape;58;p7"/>
          <p:cNvSpPr/>
          <p:nvPr/>
        </p:nvSpPr>
        <p:spPr>
          <a:xfrm rot="3394465" flipH="1">
            <a:off x="6721980" y="30480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9" name="Google Shape;59;p7"/>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0" name="Google Shape;60;p7"/>
          <p:cNvSpPr/>
          <p:nvPr/>
        </p:nvSpPr>
        <p:spPr>
          <a:xfrm rot="955394" flipH="1">
            <a:off x="1947815" y="-2930283"/>
            <a:ext cx="10434704" cy="383710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1" name="Google Shape;61;p7"/>
          <p:cNvSpPr txBox="1">
            <a:spLocks noGrp="1"/>
          </p:cNvSpPr>
          <p:nvPr>
            <p:ph type="body" idx="1"/>
          </p:nvPr>
        </p:nvSpPr>
        <p:spPr>
          <a:xfrm>
            <a:off x="6096000" y="1825767"/>
            <a:ext cx="5134000" cy="44436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62" name="Google Shape;62;p7"/>
          <p:cNvSpPr txBox="1">
            <a:spLocks noGrp="1"/>
          </p:cNvSpPr>
          <p:nvPr>
            <p:ph type="title"/>
          </p:nvPr>
        </p:nvSpPr>
        <p:spPr>
          <a:xfrm>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4841771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text 3">
  <p:cSld name="Title and text 3">
    <p:spTree>
      <p:nvGrpSpPr>
        <p:cNvPr id="1" name="Shape 225"/>
        <p:cNvGrpSpPr/>
        <p:nvPr/>
      </p:nvGrpSpPr>
      <p:grpSpPr>
        <a:xfrm>
          <a:off x="0" y="0"/>
          <a:ext cx="0" cy="0"/>
          <a:chOff x="0" y="0"/>
          <a:chExt cx="0" cy="0"/>
        </a:xfrm>
      </p:grpSpPr>
      <p:sp>
        <p:nvSpPr>
          <p:cNvPr id="226" name="Google Shape;226;p26"/>
          <p:cNvSpPr/>
          <p:nvPr/>
        </p:nvSpPr>
        <p:spPr>
          <a:xfrm rot="-3394465">
            <a:off x="-5865031" y="5615258"/>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7" name="Google Shape;227;p26"/>
          <p:cNvSpPr/>
          <p:nvPr/>
        </p:nvSpPr>
        <p:spPr>
          <a:xfrm flipH="1">
            <a:off x="-6687788"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8" name="Google Shape;228;p26"/>
          <p:cNvSpPr/>
          <p:nvPr/>
        </p:nvSpPr>
        <p:spPr>
          <a:xfrm rot="-3952094" flipH="1">
            <a:off x="-6368546" y="886712"/>
            <a:ext cx="10434836" cy="383715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9" name="Google Shape;229;p26"/>
          <p:cNvSpPr/>
          <p:nvPr/>
        </p:nvSpPr>
        <p:spPr>
          <a:xfrm rot="649760">
            <a:off x="-5618664" y="713489"/>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0" name="Google Shape;230;p26"/>
          <p:cNvSpPr/>
          <p:nvPr/>
        </p:nvSpPr>
        <p:spPr>
          <a:xfrm rot="-813319" flipH="1">
            <a:off x="6036462" y="-45530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1" name="Google Shape;231;p26"/>
          <p:cNvSpPr/>
          <p:nvPr/>
        </p:nvSpPr>
        <p:spPr>
          <a:xfrm rot="10285603" flipH="1">
            <a:off x="6408463" y="4484990"/>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2" name="Google Shape;232;p26"/>
          <p:cNvSpPr/>
          <p:nvPr/>
        </p:nvSpPr>
        <p:spPr>
          <a:xfrm rot="5626330" flipH="1">
            <a:off x="5224700" y="900886"/>
            <a:ext cx="10434680" cy="383710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3" name="Google Shape;233;p26"/>
          <p:cNvSpPr txBox="1">
            <a:spLocks noGrp="1"/>
          </p:cNvSpPr>
          <p:nvPr>
            <p:ph type="body" idx="1"/>
          </p:nvPr>
        </p:nvSpPr>
        <p:spPr>
          <a:xfrm>
            <a:off x="2019867" y="2491633"/>
            <a:ext cx="5134000" cy="31368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234" name="Google Shape;234;p26"/>
          <p:cNvSpPr txBox="1">
            <a:spLocks noGrp="1"/>
          </p:cNvSpPr>
          <p:nvPr>
            <p:ph type="title"/>
          </p:nvPr>
        </p:nvSpPr>
        <p:spPr>
          <a:xfrm>
            <a:off x="2019867" y="1229567"/>
            <a:ext cx="6416400" cy="12004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6667">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7146017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03"/>
        <p:cNvGrpSpPr/>
        <p:nvPr/>
      </p:nvGrpSpPr>
      <p:grpSpPr>
        <a:xfrm>
          <a:off x="0" y="0"/>
          <a:ext cx="0" cy="0"/>
          <a:chOff x="0" y="0"/>
          <a:chExt cx="0" cy="0"/>
        </a:xfrm>
      </p:grpSpPr>
      <p:sp>
        <p:nvSpPr>
          <p:cNvPr id="204" name="Google Shape;204;p23"/>
          <p:cNvSpPr/>
          <p:nvPr/>
        </p:nvSpPr>
        <p:spPr>
          <a:xfrm rot="-10285629">
            <a:off x="6755265" y="-2832497"/>
            <a:ext cx="12628784" cy="806541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5" name="Google Shape;205;p23"/>
          <p:cNvSpPr/>
          <p:nvPr/>
        </p:nvSpPr>
        <p:spPr>
          <a:xfrm flipH="1">
            <a:off x="10589338"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6" name="Google Shape;206;p23"/>
          <p:cNvSpPr/>
          <p:nvPr/>
        </p:nvSpPr>
        <p:spPr>
          <a:xfrm rot="2839443">
            <a:off x="-411223" y="3256046"/>
            <a:ext cx="8536188" cy="758557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7" name="Google Shape;207;p23"/>
          <p:cNvSpPr/>
          <p:nvPr/>
        </p:nvSpPr>
        <p:spPr>
          <a:xfrm rot="9405665">
            <a:off x="-5740487" y="1708242"/>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8" name="Google Shape;208;p23"/>
          <p:cNvSpPr/>
          <p:nvPr/>
        </p:nvSpPr>
        <p:spPr>
          <a:xfrm rot="-1478505">
            <a:off x="-3112801"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9" name="Google Shape;209;p23"/>
          <p:cNvSpPr/>
          <p:nvPr/>
        </p:nvSpPr>
        <p:spPr>
          <a:xfrm rot="9555841" flipH="1">
            <a:off x="9364603"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0" name="Google Shape;210;p23"/>
          <p:cNvSpPr txBox="1">
            <a:spLocks noGrp="1"/>
          </p:cNvSpPr>
          <p:nvPr>
            <p:ph type="title"/>
          </p:nvPr>
        </p:nvSpPr>
        <p:spPr>
          <a:xfrm>
            <a:off x="2333033" y="1785867"/>
            <a:ext cx="7526000" cy="204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800"/>
              <a:buNone/>
              <a:defRPr sz="14933"/>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211" name="Google Shape;211;p23"/>
          <p:cNvSpPr txBox="1">
            <a:spLocks noGrp="1"/>
          </p:cNvSpPr>
          <p:nvPr>
            <p:ph type="subTitle" idx="1"/>
          </p:nvPr>
        </p:nvSpPr>
        <p:spPr>
          <a:xfrm>
            <a:off x="2871733" y="3832533"/>
            <a:ext cx="6449200" cy="123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9645766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7"/>
        <p:cNvGrpSpPr/>
        <p:nvPr/>
      </p:nvGrpSpPr>
      <p:grpSpPr>
        <a:xfrm>
          <a:off x="0" y="0"/>
          <a:ext cx="0" cy="0"/>
          <a:chOff x="0" y="0"/>
          <a:chExt cx="0" cy="0"/>
        </a:xfrm>
      </p:grpSpPr>
      <p:sp>
        <p:nvSpPr>
          <p:cNvPr id="38" name="Google Shape;38;p5"/>
          <p:cNvSpPr/>
          <p:nvPr/>
        </p:nvSpPr>
        <p:spPr>
          <a:xfrm>
            <a:off x="-6037807"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9" name="Google Shape;39;p5"/>
          <p:cNvSpPr/>
          <p:nvPr/>
        </p:nvSpPr>
        <p:spPr>
          <a:xfrm rot="-9405665" flipH="1">
            <a:off x="9128108" y="1708209"/>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0" name="Google Shape;40;p5"/>
          <p:cNvSpPr/>
          <p:nvPr/>
        </p:nvSpPr>
        <p:spPr>
          <a:xfrm rot="1478505" flipH="1">
            <a:off x="4946044"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1" name="Google Shape;41;p5"/>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2" name="Google Shape;42;p5"/>
          <p:cNvSpPr txBox="1">
            <a:spLocks noGrp="1"/>
          </p:cNvSpPr>
          <p:nvPr>
            <p:ph type="title" idx="2"/>
          </p:nvPr>
        </p:nvSpPr>
        <p:spPr>
          <a:xfrm>
            <a:off x="6386567"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3" name="Google Shape;43;p5"/>
          <p:cNvSpPr txBox="1">
            <a:spLocks noGrp="1"/>
          </p:cNvSpPr>
          <p:nvPr>
            <p:ph type="subTitle" idx="1"/>
          </p:nvPr>
        </p:nvSpPr>
        <p:spPr>
          <a:xfrm>
            <a:off x="6386600"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4" name="Google Shape;44;p5"/>
          <p:cNvSpPr txBox="1">
            <a:spLocks noGrp="1"/>
          </p:cNvSpPr>
          <p:nvPr>
            <p:ph type="title" idx="3"/>
          </p:nvPr>
        </p:nvSpPr>
        <p:spPr>
          <a:xfrm>
            <a:off x="2705000"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5" name="Google Shape;45;p5"/>
          <p:cNvSpPr txBox="1">
            <a:spLocks noGrp="1"/>
          </p:cNvSpPr>
          <p:nvPr>
            <p:ph type="subTitle" idx="4"/>
          </p:nvPr>
        </p:nvSpPr>
        <p:spPr>
          <a:xfrm>
            <a:off x="2705033"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6" name="Google Shape;46;p5"/>
          <p:cNvSpPr/>
          <p:nvPr/>
        </p:nvSpPr>
        <p:spPr>
          <a:xfrm rot="9524149" flipH="1">
            <a:off x="-8879229" y="-3900402"/>
            <a:ext cx="12628759" cy="8065396"/>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7" name="Google Shape;47;p5"/>
          <p:cNvSpPr/>
          <p:nvPr/>
        </p:nvSpPr>
        <p:spPr>
          <a:xfrm rot="-9555841">
            <a:off x="-9047697"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5743146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212"/>
        <p:cNvGrpSpPr/>
        <p:nvPr/>
      </p:nvGrpSpPr>
      <p:grpSpPr>
        <a:xfrm>
          <a:off x="0" y="0"/>
          <a:ext cx="0" cy="0"/>
          <a:chOff x="0" y="0"/>
          <a:chExt cx="0" cy="0"/>
        </a:xfrm>
      </p:grpSpPr>
      <p:sp>
        <p:nvSpPr>
          <p:cNvPr id="213" name="Google Shape;213;p24"/>
          <p:cNvSpPr/>
          <p:nvPr/>
        </p:nvSpPr>
        <p:spPr>
          <a:xfrm rot="4102360" flipH="1">
            <a:off x="-3678111" y="5506248"/>
            <a:ext cx="9962104" cy="636232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4" name="Google Shape;214;p24"/>
          <p:cNvSpPr/>
          <p:nvPr/>
        </p:nvSpPr>
        <p:spPr>
          <a:xfrm rot="813319">
            <a:off x="-5751402" y="-2316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 name="Google Shape;215;p24"/>
          <p:cNvSpPr txBox="1">
            <a:spLocks noGrp="1"/>
          </p:cNvSpPr>
          <p:nvPr>
            <p:ph type="subTitle" idx="1"/>
          </p:nvPr>
        </p:nvSpPr>
        <p:spPr>
          <a:xfrm>
            <a:off x="964400" y="4028100"/>
            <a:ext cx="4525600" cy="151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16" name="Google Shape;216;p24"/>
          <p:cNvSpPr txBox="1">
            <a:spLocks noGrp="1"/>
          </p:cNvSpPr>
          <p:nvPr>
            <p:ph type="title"/>
          </p:nvPr>
        </p:nvSpPr>
        <p:spPr>
          <a:xfrm flipH="1">
            <a:off x="959767" y="1315900"/>
            <a:ext cx="3851200" cy="2556400"/>
          </a:xfrm>
          <a:prstGeom prst="rect">
            <a:avLst/>
          </a:prstGeom>
          <a:noFill/>
          <a:ln>
            <a:noFill/>
          </a:ln>
        </p:spPr>
        <p:txBody>
          <a:bodyPr spcFirstLastPara="1" wrap="square" lIns="91425" tIns="91425" rIns="91425" bIns="91425" anchor="b" anchorCtr="0">
            <a:noAutofit/>
          </a:bodyPr>
          <a:lstStyle>
            <a:lvl1pPr lvl="0" algn="l"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312486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spTree>
      <p:nvGrpSpPr>
        <p:cNvPr id="1" name="Shape 278"/>
        <p:cNvGrpSpPr/>
        <p:nvPr/>
      </p:nvGrpSpPr>
      <p:grpSpPr>
        <a:xfrm>
          <a:off x="0" y="0"/>
          <a:ext cx="0" cy="0"/>
          <a:chOff x="0" y="0"/>
          <a:chExt cx="0" cy="0"/>
        </a:xfrm>
      </p:grpSpPr>
      <p:sp>
        <p:nvSpPr>
          <p:cNvPr id="279" name="Google Shape;279;p32"/>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80" name="Google Shape;280;p32"/>
          <p:cNvSpPr txBox="1">
            <a:spLocks noGrp="1"/>
          </p:cNvSpPr>
          <p:nvPr>
            <p:ph type="title" idx="2"/>
          </p:nvPr>
        </p:nvSpPr>
        <p:spPr>
          <a:xfrm>
            <a:off x="6096016" y="4249001"/>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1" name="Google Shape;281;p32"/>
          <p:cNvSpPr txBox="1">
            <a:spLocks noGrp="1"/>
          </p:cNvSpPr>
          <p:nvPr>
            <p:ph type="subTitle" idx="1"/>
          </p:nvPr>
        </p:nvSpPr>
        <p:spPr>
          <a:xfrm>
            <a:off x="6096049" y="4926435"/>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2" name="Google Shape;282;p32"/>
          <p:cNvSpPr txBox="1">
            <a:spLocks noGrp="1"/>
          </p:cNvSpPr>
          <p:nvPr>
            <p:ph type="title" idx="3"/>
          </p:nvPr>
        </p:nvSpPr>
        <p:spPr>
          <a:xfrm>
            <a:off x="6096000" y="2330468"/>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3" name="Google Shape;283;p32"/>
          <p:cNvSpPr txBox="1">
            <a:spLocks noGrp="1"/>
          </p:cNvSpPr>
          <p:nvPr>
            <p:ph type="subTitle" idx="4"/>
          </p:nvPr>
        </p:nvSpPr>
        <p:spPr>
          <a:xfrm>
            <a:off x="6096033" y="3007901"/>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4" name="Google Shape;284;p32"/>
          <p:cNvSpPr/>
          <p:nvPr/>
        </p:nvSpPr>
        <p:spPr>
          <a:xfrm rot="-813319" flipH="1">
            <a:off x="9374323" y="-19009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13330069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3"/>
        <p:cNvGrpSpPr/>
        <p:nvPr/>
      </p:nvGrpSpPr>
      <p:grpSpPr>
        <a:xfrm>
          <a:off x="0" y="0"/>
          <a:ext cx="0" cy="0"/>
          <a:chOff x="0" y="0"/>
          <a:chExt cx="0" cy="0"/>
        </a:xfrm>
      </p:grpSpPr>
      <p:sp>
        <p:nvSpPr>
          <p:cNvPr id="84" name="Google Shape;84;p10"/>
          <p:cNvSpPr>
            <a:spLocks noGrp="1"/>
          </p:cNvSpPr>
          <p:nvPr>
            <p:ph type="pic" idx="2"/>
          </p:nvPr>
        </p:nvSpPr>
        <p:spPr>
          <a:xfrm>
            <a:off x="0" y="0"/>
            <a:ext cx="12192000" cy="6858000"/>
          </a:xfrm>
          <a:prstGeom prst="rect">
            <a:avLst/>
          </a:prstGeom>
          <a:noFill/>
          <a:ln>
            <a:noFill/>
          </a:ln>
        </p:spPr>
      </p:sp>
      <p:sp>
        <p:nvSpPr>
          <p:cNvPr id="85" name="Google Shape;85;p10"/>
          <p:cNvSpPr txBox="1">
            <a:spLocks noGrp="1"/>
          </p:cNvSpPr>
          <p:nvPr>
            <p:ph type="title"/>
          </p:nvPr>
        </p:nvSpPr>
        <p:spPr>
          <a:xfrm>
            <a:off x="964400" y="1754600"/>
            <a:ext cx="3695600" cy="3348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8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extLst>
      <p:ext uri="{BB962C8B-B14F-4D97-AF65-F5344CB8AC3E}">
        <p14:creationId xmlns:p14="http://schemas.microsoft.com/office/powerpoint/2010/main" val="14936535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3"/>
        <p:cNvGrpSpPr/>
        <p:nvPr/>
      </p:nvGrpSpPr>
      <p:grpSpPr>
        <a:xfrm>
          <a:off x="0" y="0"/>
          <a:ext cx="0" cy="0"/>
          <a:chOff x="0" y="0"/>
          <a:chExt cx="0" cy="0"/>
        </a:xfrm>
      </p:grpSpPr>
      <p:sp>
        <p:nvSpPr>
          <p:cNvPr id="74" name="Google Shape;74;p9"/>
          <p:cNvSpPr/>
          <p:nvPr/>
        </p:nvSpPr>
        <p:spPr>
          <a:xfrm rot="813319">
            <a:off x="-3303669" y="-4099097"/>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 name="Google Shape;75;p9"/>
          <p:cNvSpPr/>
          <p:nvPr/>
        </p:nvSpPr>
        <p:spPr>
          <a:xfrm rot="3394465" flipH="1">
            <a:off x="4102780" y="45776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 name="Google Shape;76;p9"/>
          <p:cNvSpPr/>
          <p:nvPr/>
        </p:nvSpPr>
        <p:spPr>
          <a:xfrm>
            <a:off x="7822703"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7" name="Google Shape;77;p9"/>
          <p:cNvSpPr/>
          <p:nvPr/>
        </p:nvSpPr>
        <p:spPr>
          <a:xfrm rot="3406877">
            <a:off x="4130747" y="-42834"/>
            <a:ext cx="10434787" cy="383714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8" name="Google Shape;78;p9"/>
          <p:cNvSpPr/>
          <p:nvPr/>
        </p:nvSpPr>
        <p:spPr>
          <a:xfrm rot="-649760" flipH="1">
            <a:off x="9433523" y="-951011"/>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9"/>
          <p:cNvSpPr/>
          <p:nvPr/>
        </p:nvSpPr>
        <p:spPr>
          <a:xfrm rot="-10285603">
            <a:off x="-6269205" y="5003789"/>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0" name="Google Shape;80;p9"/>
          <p:cNvSpPr/>
          <p:nvPr/>
        </p:nvSpPr>
        <p:spPr>
          <a:xfrm rot="-7426355">
            <a:off x="-7410056" y="1510440"/>
            <a:ext cx="10434728" cy="383711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 name="Google Shape;81;p9"/>
          <p:cNvSpPr txBox="1">
            <a:spLocks noGrp="1"/>
          </p:cNvSpPr>
          <p:nvPr>
            <p:ph type="title"/>
          </p:nvPr>
        </p:nvSpPr>
        <p:spPr>
          <a:xfrm>
            <a:off x="964400" y="1844167"/>
            <a:ext cx="6014000" cy="12292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800"/>
              <a:buNone/>
              <a:defRPr sz="6667">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2" name="Google Shape;82;p9"/>
          <p:cNvSpPr txBox="1">
            <a:spLocks noGrp="1"/>
          </p:cNvSpPr>
          <p:nvPr>
            <p:ph type="subTitle" idx="1"/>
          </p:nvPr>
        </p:nvSpPr>
        <p:spPr>
          <a:xfrm>
            <a:off x="964400" y="3104633"/>
            <a:ext cx="5813200" cy="1909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0004258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489909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6" r:id="rId13"/>
    <p:sldLayoutId id="2147483677" r:id="rId14"/>
    <p:sldLayoutId id="2147483679" r:id="rId15"/>
    <p:sldLayoutId id="2147483680" r:id="rId16"/>
    <p:sldLayoutId id="2147483681" r:id="rId17"/>
    <p:sldLayoutId id="2147483682" r:id="rId18"/>
    <p:sldLayoutId id="2147483683" r:id="rId19"/>
    <p:sldLayoutId id="2147483684" r:id="rId20"/>
    <p:sldLayoutId id="2147483685" r:id="rId21"/>
    <p:sldLayoutId id="2147483686" r:id="rId22"/>
    <p:sldLayoutId id="2147483687" r:id="rId23"/>
    <p:sldLayoutId id="2147483688" r:id="rId24"/>
    <p:sldLayoutId id="2147483689" r:id="rId25"/>
    <p:sldLayoutId id="2147483690" r:id="rId26"/>
    <p:sldLayoutId id="2147483691" r:id="rId27"/>
    <p:sldLayoutId id="2147483692" r:id="rId2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22.jpg"/></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23.jp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4.jpg"/></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673669" y="2424037"/>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6" name="TextBox 45"/>
          <p:cNvSpPr txBox="1"/>
          <p:nvPr/>
        </p:nvSpPr>
        <p:spPr>
          <a:xfrm>
            <a:off x="329269" y="5104240"/>
            <a:ext cx="344485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cs typeface="Alexandria" charset="0"/>
              </a:rPr>
              <a:t>Ethical Guidance and Theories </a:t>
            </a: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639241"/>
            <a:ext cx="689813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the previous Lecture: Duties and Responsibilities of Physician and Patient </a:t>
            </a: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02</a:t>
            </a:r>
          </a:p>
        </p:txBody>
      </p:sp>
      <p:sp>
        <p:nvSpPr>
          <p:cNvPr id="48" name="TextBox 47"/>
          <p:cNvSpPr txBox="1"/>
          <p:nvPr/>
        </p:nvSpPr>
        <p:spPr>
          <a:xfrm>
            <a:off x="889000" y="2068288"/>
            <a:ext cx="10541000" cy="4585871"/>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latin typeface="+mj-lt"/>
                <a:cs typeface="Times New Roman" pitchFamily="18" charset="0"/>
              </a:rPr>
              <a:t>Duties and responsibilities of physician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latin typeface="+mj-lt"/>
              </a:rPr>
              <a:t>Patients Bill of Rights</a:t>
            </a:r>
          </a:p>
          <a:p>
            <a:pPr marL="342900" indent="-342900">
              <a:buFont typeface="Wingdings" panose="05000000000000000000" pitchFamily="2" charset="2"/>
              <a:buChar char="ü"/>
              <a:defRPr/>
            </a:pPr>
            <a:r>
              <a:rPr lang="en-US" sz="2800" b="1" dirty="0">
                <a:latin typeface="+mj-lt"/>
              </a:rPr>
              <a:t>Patients Rights</a:t>
            </a:r>
          </a:p>
          <a:p>
            <a:pPr marR="0" lvl="0" algn="l" defTabSz="914400" rtl="0" eaLnBrk="1" fontAlgn="auto" latinLnBrk="0" hangingPunct="1">
              <a:lnSpc>
                <a:spcPct val="100000"/>
              </a:lnSpc>
              <a:spcBef>
                <a:spcPts val="0"/>
              </a:spcBef>
              <a:spcAft>
                <a:spcPts val="0"/>
              </a:spcAft>
              <a:buClrTx/>
              <a:buSzTx/>
              <a:tabLst/>
              <a:defRPr/>
            </a:pPr>
            <a:endParaRPr lang="en-US" sz="2800" b="1" dirty="0">
              <a:latin typeface="+mj-lt"/>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latin typeface="+mj-lt"/>
              </a:rPr>
              <a:t>Patients Responsibilities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latin typeface="+mj-lt"/>
                <a:cs typeface="Times New Roman" pitchFamily="18" charset="0"/>
              </a:rPr>
              <a:t>Unethical  Acts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dirty="0">
                <a:cs typeface="Times New Roman" pitchFamily="18" charset="0"/>
              </a:rPr>
              <a:t>Punishment &amp; Disciplinary Action</a:t>
            </a:r>
            <a:endParaRPr kumimoji="0" lang="ar-SA" sz="2800" b="1" i="0" u="none" strike="noStrike" kern="1200" cap="none" spc="0" normalizeH="0" baseline="0" noProof="0" dirty="0">
              <a:ln>
                <a:noFill/>
              </a:ln>
              <a:solidFill>
                <a:prstClr val="black"/>
              </a:solidFill>
              <a:effectLst/>
              <a:uLnTx/>
              <a:uFillTx/>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5350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77071" y="1061273"/>
            <a:ext cx="47662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Ethical Guidance and Theories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03</a:t>
            </a:r>
          </a:p>
        </p:txBody>
      </p:sp>
      <p:sp>
        <p:nvSpPr>
          <p:cNvPr id="48" name="TextBox 47"/>
          <p:cNvSpPr txBox="1"/>
          <p:nvPr/>
        </p:nvSpPr>
        <p:spPr>
          <a:xfrm>
            <a:off x="889000" y="2166761"/>
            <a:ext cx="10541000" cy="5262979"/>
          </a:xfrm>
          <a:prstGeom prst="rect">
            <a:avLst/>
          </a:prstGeom>
          <a:noFill/>
        </p:spPr>
        <p:txBody>
          <a:bodyPr wrap="square" rtlCol="0">
            <a:spAutoFit/>
          </a:bodyPr>
          <a:lstStyle/>
          <a:p>
            <a:r>
              <a:rPr lang="en-US" sz="2400" b="1" dirty="0">
                <a:latin typeface="Alexandria" charset="0"/>
                <a:cs typeface="Alexandria" charset="0"/>
              </a:rPr>
              <a:t>Sources of Ethical Guidance</a:t>
            </a:r>
          </a:p>
          <a:p>
            <a:r>
              <a:rPr lang="en-US" sz="2400" b="1" dirty="0">
                <a:latin typeface="Alexandria" charset="0"/>
                <a:cs typeface="Alexandria" charset="0"/>
              </a:rPr>
              <a:t>Ethical Decision-Making Frameworks</a:t>
            </a:r>
          </a:p>
          <a:p>
            <a:r>
              <a:rPr lang="en-US" sz="2400" b="1" dirty="0">
                <a:latin typeface="Alexandria" charset="0"/>
                <a:cs typeface="Alexandria" charset="0"/>
              </a:rPr>
              <a:t>5 A’s of Ethical Decision Making </a:t>
            </a:r>
          </a:p>
          <a:p>
            <a:endParaRPr lang="en-US" sz="2400" b="1" dirty="0">
              <a:latin typeface="Alexandria" charset="0"/>
              <a:cs typeface="Alexandria" charset="0"/>
            </a:endParaRPr>
          </a:p>
          <a:p>
            <a:endParaRPr lang="en-US" sz="2400" b="1" dirty="0">
              <a:latin typeface="Alexandria" charset="0"/>
              <a:cs typeface="Alexandria" charset="0"/>
            </a:endParaRPr>
          </a:p>
          <a:p>
            <a:endParaRPr lang="en-US" sz="2400" b="1" dirty="0">
              <a:latin typeface="Alexandria" charset="0"/>
              <a:cs typeface="Alexandria" charset="0"/>
            </a:endParaRPr>
          </a:p>
          <a:p>
            <a:endParaRPr lang="en-US" sz="2400" b="1" dirty="0">
              <a:latin typeface="Alexandria" charset="0"/>
              <a:cs typeface="Alexandria" charset="0"/>
            </a:endParaRPr>
          </a:p>
          <a:p>
            <a:endParaRPr lang="en-US" sz="2400" b="1" dirty="0">
              <a:latin typeface="Alexandria" charset="0"/>
              <a:cs typeface="Alexandria" charset="0"/>
            </a:endParaRPr>
          </a:p>
          <a:p>
            <a:endParaRPr lang="en-US" sz="2400" b="1" dirty="0">
              <a:latin typeface="Alexandria" charset="0"/>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rawing of a balance scale&#10;&#10;Description automatically generated">
            <a:extLst>
              <a:ext uri="{FF2B5EF4-FFF2-40B4-BE49-F238E27FC236}">
                <a16:creationId xmlns:a16="http://schemas.microsoft.com/office/drawing/2014/main" id="{B3A75D6D-1104-3614-9064-A8F11F4898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3334" y="2393474"/>
            <a:ext cx="3165817" cy="340325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77071" y="1061273"/>
            <a:ext cx="47662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Ethical Guidance and Theories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03</a:t>
            </a:r>
          </a:p>
        </p:txBody>
      </p:sp>
      <p:sp>
        <p:nvSpPr>
          <p:cNvPr id="48" name="TextBox 47"/>
          <p:cNvSpPr txBox="1"/>
          <p:nvPr/>
        </p:nvSpPr>
        <p:spPr>
          <a:xfrm>
            <a:off x="889000" y="2166761"/>
            <a:ext cx="10541000" cy="6740307"/>
          </a:xfrm>
          <a:prstGeom prst="rect">
            <a:avLst/>
          </a:prstGeom>
          <a:noFill/>
        </p:spPr>
        <p:txBody>
          <a:bodyPr wrap="square" rtlCol="0">
            <a:spAutoFit/>
          </a:bodyPr>
          <a:lstStyle/>
          <a:p>
            <a:r>
              <a:rPr lang="en-US" sz="2400" b="1" dirty="0">
                <a:latin typeface="Alexandria" charset="0"/>
                <a:cs typeface="Alexandria" charset="0"/>
              </a:rPr>
              <a:t>Sources of Ethical Guidance</a:t>
            </a:r>
          </a:p>
          <a:p>
            <a:r>
              <a:rPr lang="en-US" sz="2400" b="1" dirty="0">
                <a:latin typeface="Alexandria" charset="0"/>
                <a:cs typeface="Alexandria" charset="0"/>
              </a:rPr>
              <a:t>Ethical Decision-Making Frameworks</a:t>
            </a:r>
          </a:p>
          <a:p>
            <a:r>
              <a:rPr lang="en-US" sz="2400" b="1" dirty="0">
                <a:latin typeface="Alexandria" charset="0"/>
                <a:cs typeface="Alexandria" charset="0"/>
              </a:rPr>
              <a:t>5 A’s of Ethical Decision Making </a:t>
            </a:r>
          </a:p>
          <a:p>
            <a:endParaRPr lang="en-US" sz="2400" b="1" dirty="0">
              <a:latin typeface="Alexandria" charset="0"/>
              <a:cs typeface="Alexandria" charset="0"/>
            </a:endParaRPr>
          </a:p>
          <a:p>
            <a:endParaRPr lang="en-US" sz="2400" b="1" dirty="0">
              <a:latin typeface="Alexandria" charset="0"/>
              <a:cs typeface="Alexandria" charset="0"/>
            </a:endParaRPr>
          </a:p>
          <a:p>
            <a:endParaRPr lang="en-US" sz="2400" b="1" dirty="0">
              <a:latin typeface="Alexandria" charset="0"/>
              <a:cs typeface="Alexandria" charset="0"/>
            </a:endParaRPr>
          </a:p>
          <a:p>
            <a:r>
              <a:rPr lang="en-US" sz="2400" b="1" dirty="0">
                <a:latin typeface="Alexandria" charset="0"/>
                <a:cs typeface="Alexandria" charset="0"/>
              </a:rPr>
              <a:t>Ethical justification</a:t>
            </a:r>
          </a:p>
          <a:p>
            <a:r>
              <a:rPr lang="en-US" sz="2400" b="1" dirty="0">
                <a:latin typeface="Alexandria" charset="0"/>
                <a:cs typeface="Alexandria" charset="0"/>
              </a:rPr>
              <a:t>Ethical theories and principles as lenses</a:t>
            </a:r>
          </a:p>
          <a:p>
            <a:r>
              <a:rPr lang="en-US" sz="2400" b="1" dirty="0">
                <a:latin typeface="Alexandria" charset="0"/>
                <a:cs typeface="Alexandria" charset="0"/>
              </a:rPr>
              <a:t>Ethics in Islam</a:t>
            </a:r>
          </a:p>
          <a:p>
            <a:r>
              <a:rPr lang="en-US" sz="2400" b="1" dirty="0">
                <a:latin typeface="Alexandria" charset="0"/>
                <a:cs typeface="Alexandria" charset="0"/>
              </a:rPr>
              <a:t>What is Islamic Bioethics?</a:t>
            </a:r>
          </a:p>
          <a:p>
            <a:endParaRPr lang="en-US" sz="2400" b="1" dirty="0">
              <a:latin typeface="Alexandria" charset="0"/>
              <a:cs typeface="Alexandria" charset="0"/>
            </a:endParaRPr>
          </a:p>
          <a:p>
            <a:endParaRPr lang="en-US" sz="2400" b="1" dirty="0">
              <a:latin typeface="Alexandria" charset="0"/>
              <a:cs typeface="Alexandria" charset="0"/>
            </a:endParaRPr>
          </a:p>
          <a:p>
            <a:endParaRPr lang="en-US" sz="2400" b="1" dirty="0">
              <a:latin typeface="Alexandria" charset="0"/>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rawing of a balance scale&#10;&#10;Description automatically generated">
            <a:extLst>
              <a:ext uri="{FF2B5EF4-FFF2-40B4-BE49-F238E27FC236}">
                <a16:creationId xmlns:a16="http://schemas.microsoft.com/office/drawing/2014/main" id="{B3A75D6D-1104-3614-9064-A8F11F4898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3334" y="2393474"/>
            <a:ext cx="3165817" cy="3403253"/>
          </a:xfrm>
          <a:prstGeom prst="rect">
            <a:avLst/>
          </a:prstGeom>
        </p:spPr>
      </p:pic>
    </p:spTree>
    <p:extLst>
      <p:ext uri="{BB962C8B-B14F-4D97-AF65-F5344CB8AC3E}">
        <p14:creationId xmlns:p14="http://schemas.microsoft.com/office/powerpoint/2010/main" val="976833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3C0CF4D8-63FA-BDED-D774-3782994204E8}"/>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2" name="Image 0" descr="preencoded.png"/>
          <p:cNvPicPr>
            <a:picLocks noChangeAspect="1"/>
          </p:cNvPicPr>
          <p:nvPr/>
        </p:nvPicPr>
        <p:blipFill>
          <a:blip r:embed="rId3"/>
          <a:stretch>
            <a:fillRect/>
          </a:stretch>
        </p:blipFill>
        <p:spPr>
          <a:xfrm>
            <a:off x="9055271" y="2398982"/>
            <a:ext cx="2256717" cy="3385075"/>
          </a:xfrm>
          <a:prstGeom prst="rect">
            <a:avLst/>
          </a:prstGeom>
        </p:spPr>
      </p:pic>
      <p:sp>
        <p:nvSpPr>
          <p:cNvPr id="3" name="Text 0"/>
          <p:cNvSpPr/>
          <p:nvPr/>
        </p:nvSpPr>
        <p:spPr>
          <a:xfrm>
            <a:off x="698104" y="857147"/>
            <a:ext cx="6223794" cy="1056084"/>
          </a:xfrm>
          <a:prstGeom prst="rect">
            <a:avLst/>
          </a:prstGeom>
          <a:noFill/>
          <a:ln/>
        </p:spPr>
        <p:txBody>
          <a:bodyPr wrap="square" lIns="0" tIns="0" rIns="0" bIns="0" rtlCol="0" anchor="t"/>
          <a:lstStyle/>
          <a:p>
            <a:pPr>
              <a:lnSpc>
                <a:spcPts val="4125"/>
              </a:lnSpc>
            </a:pPr>
            <a:r>
              <a:rPr lang="en-US" sz="3292" b="1" dirty="0">
                <a:solidFill>
                  <a:srgbClr val="002060"/>
                </a:solidFill>
                <a:latin typeface="Syne Bold" pitchFamily="34" charset="0"/>
                <a:ea typeface="Syne Bold" pitchFamily="34" charset="-122"/>
                <a:cs typeface="Syne Bold" pitchFamily="34" charset="-120"/>
              </a:rPr>
              <a:t>Sources of Ethical Guidance</a:t>
            </a:r>
            <a:endParaRPr lang="en-US" sz="3292" dirty="0">
              <a:solidFill>
                <a:srgbClr val="002060"/>
              </a:solidFill>
            </a:endParaRPr>
          </a:p>
        </p:txBody>
      </p:sp>
      <p:sp>
        <p:nvSpPr>
          <p:cNvPr id="4" name="Shape 1"/>
          <p:cNvSpPr/>
          <p:nvPr/>
        </p:nvSpPr>
        <p:spPr>
          <a:xfrm>
            <a:off x="698104" y="2112170"/>
            <a:ext cx="403919" cy="403919"/>
          </a:xfrm>
          <a:prstGeom prst="roundRect">
            <a:avLst>
              <a:gd name="adj" fmla="val 6667"/>
            </a:avLst>
          </a:prstGeom>
          <a:solidFill>
            <a:srgbClr val="2B2952"/>
          </a:solidFill>
          <a:ln/>
        </p:spPr>
        <p:txBody>
          <a:bodyPr/>
          <a:lstStyle/>
          <a:p>
            <a:endParaRPr lang="en-US" sz="1500" dirty="0"/>
          </a:p>
        </p:txBody>
      </p:sp>
      <p:sp>
        <p:nvSpPr>
          <p:cNvPr id="5" name="Text 2"/>
          <p:cNvSpPr/>
          <p:nvPr/>
        </p:nvSpPr>
        <p:spPr>
          <a:xfrm>
            <a:off x="1281509" y="2173883"/>
            <a:ext cx="2238772" cy="264021"/>
          </a:xfrm>
          <a:prstGeom prst="rect">
            <a:avLst/>
          </a:prstGeom>
          <a:noFill/>
          <a:ln/>
        </p:spPr>
        <p:txBody>
          <a:bodyPr wrap="none" lIns="0" tIns="0" rIns="0" bIns="0" rtlCol="0" anchor="t"/>
          <a:lstStyle/>
          <a:p>
            <a:pPr>
              <a:lnSpc>
                <a:spcPts val="2042"/>
              </a:lnSpc>
            </a:pPr>
            <a:r>
              <a:rPr lang="en-US" sz="2000" b="1" dirty="0">
                <a:solidFill>
                  <a:srgbClr val="203E5F"/>
                </a:solidFill>
                <a:latin typeface="Syne Bold" pitchFamily="34" charset="0"/>
                <a:ea typeface="Syne Bold" pitchFamily="34" charset="-122"/>
                <a:cs typeface="Syne Bold" pitchFamily="34" charset="-120"/>
              </a:rPr>
              <a:t>Professional Codes</a:t>
            </a:r>
            <a:endParaRPr lang="en-US" sz="2000" dirty="0">
              <a:solidFill>
                <a:srgbClr val="203E5F"/>
              </a:solidFill>
            </a:endParaRPr>
          </a:p>
        </p:txBody>
      </p:sp>
      <p:sp>
        <p:nvSpPr>
          <p:cNvPr id="6" name="Text 3"/>
          <p:cNvSpPr/>
          <p:nvPr/>
        </p:nvSpPr>
        <p:spPr>
          <a:xfrm>
            <a:off x="1281509" y="2545557"/>
            <a:ext cx="5640388" cy="287139"/>
          </a:xfrm>
          <a:prstGeom prst="rect">
            <a:avLst/>
          </a:prstGeom>
          <a:noFill/>
          <a:ln/>
        </p:spPr>
        <p:txBody>
          <a:bodyPr wrap="none" lIns="0" tIns="0" rIns="0" bIns="0" rtlCol="0" anchor="t"/>
          <a:lstStyle/>
          <a:p>
            <a:pPr>
              <a:lnSpc>
                <a:spcPts val="2250"/>
              </a:lnSpc>
            </a:pPr>
            <a:r>
              <a:rPr lang="en-US" sz="2000" dirty="0">
                <a:solidFill>
                  <a:srgbClr val="203E5F"/>
                </a:solidFill>
                <a:latin typeface="Arimo" pitchFamily="34" charset="0"/>
                <a:ea typeface="Arimo" pitchFamily="34" charset="-122"/>
                <a:cs typeface="Arimo" pitchFamily="34" charset="-120"/>
              </a:rPr>
              <a:t>Formal sets of ethical standards from medical boards or associations.</a:t>
            </a:r>
            <a:endParaRPr lang="en-US" sz="2000" dirty="0">
              <a:solidFill>
                <a:srgbClr val="203E5F"/>
              </a:solidFill>
            </a:endParaRPr>
          </a:p>
        </p:txBody>
      </p:sp>
      <p:sp>
        <p:nvSpPr>
          <p:cNvPr id="7" name="Shape 4"/>
          <p:cNvSpPr/>
          <p:nvPr/>
        </p:nvSpPr>
        <p:spPr>
          <a:xfrm>
            <a:off x="698104" y="3191670"/>
            <a:ext cx="403919" cy="403919"/>
          </a:xfrm>
          <a:prstGeom prst="roundRect">
            <a:avLst>
              <a:gd name="adj" fmla="val 6667"/>
            </a:avLst>
          </a:prstGeom>
          <a:solidFill>
            <a:srgbClr val="2B2952"/>
          </a:solidFill>
          <a:ln/>
        </p:spPr>
        <p:txBody>
          <a:bodyPr/>
          <a:lstStyle/>
          <a:p>
            <a:endParaRPr lang="en-US" sz="1500" dirty="0"/>
          </a:p>
        </p:txBody>
      </p:sp>
      <p:sp>
        <p:nvSpPr>
          <p:cNvPr id="8" name="Text 5"/>
          <p:cNvSpPr/>
          <p:nvPr/>
        </p:nvSpPr>
        <p:spPr>
          <a:xfrm>
            <a:off x="1281510" y="3253383"/>
            <a:ext cx="2112169" cy="264021"/>
          </a:xfrm>
          <a:prstGeom prst="rect">
            <a:avLst/>
          </a:prstGeom>
          <a:noFill/>
          <a:ln/>
        </p:spPr>
        <p:txBody>
          <a:bodyPr wrap="none" lIns="0" tIns="0" rIns="0" bIns="0" rtlCol="0" anchor="t"/>
          <a:lstStyle/>
          <a:p>
            <a:pPr>
              <a:lnSpc>
                <a:spcPts val="2042"/>
              </a:lnSpc>
            </a:pPr>
            <a:r>
              <a:rPr lang="en-US" sz="2000" b="1" dirty="0">
                <a:solidFill>
                  <a:srgbClr val="203E5F"/>
                </a:solidFill>
                <a:latin typeface="Syne Bold" pitchFamily="34" charset="0"/>
                <a:ea typeface="Syne Bold" pitchFamily="34" charset="-122"/>
                <a:cs typeface="Syne Bold" pitchFamily="34" charset="-120"/>
              </a:rPr>
              <a:t>Guidelines</a:t>
            </a:r>
            <a:endParaRPr lang="en-US" sz="2000" dirty="0">
              <a:solidFill>
                <a:srgbClr val="203E5F"/>
              </a:solidFill>
            </a:endParaRPr>
          </a:p>
        </p:txBody>
      </p:sp>
      <p:sp>
        <p:nvSpPr>
          <p:cNvPr id="9" name="Text 6"/>
          <p:cNvSpPr/>
          <p:nvPr/>
        </p:nvSpPr>
        <p:spPr>
          <a:xfrm>
            <a:off x="1281509" y="3625057"/>
            <a:ext cx="5640388" cy="287139"/>
          </a:xfrm>
          <a:prstGeom prst="rect">
            <a:avLst/>
          </a:prstGeom>
          <a:noFill/>
          <a:ln/>
        </p:spPr>
        <p:txBody>
          <a:bodyPr wrap="none" lIns="0" tIns="0" rIns="0" bIns="0" rtlCol="0" anchor="t"/>
          <a:lstStyle/>
          <a:p>
            <a:pPr>
              <a:lnSpc>
                <a:spcPts val="2250"/>
              </a:lnSpc>
            </a:pPr>
            <a:r>
              <a:rPr lang="en-US" sz="2000" dirty="0">
                <a:solidFill>
                  <a:srgbClr val="203E5F"/>
                </a:solidFill>
                <a:latin typeface="Arimo" pitchFamily="34" charset="0"/>
                <a:ea typeface="Arimo" pitchFamily="34" charset="-122"/>
                <a:cs typeface="Arimo" pitchFamily="34" charset="-120"/>
              </a:rPr>
              <a:t>Recommendations from expert bodies to inform clinical best practices.</a:t>
            </a:r>
            <a:endParaRPr lang="en-US" sz="2000" dirty="0">
              <a:solidFill>
                <a:srgbClr val="203E5F"/>
              </a:solidFill>
            </a:endParaRPr>
          </a:p>
        </p:txBody>
      </p:sp>
      <p:sp>
        <p:nvSpPr>
          <p:cNvPr id="10" name="Shape 7"/>
          <p:cNvSpPr/>
          <p:nvPr/>
        </p:nvSpPr>
        <p:spPr>
          <a:xfrm>
            <a:off x="698104" y="4271170"/>
            <a:ext cx="403919" cy="403919"/>
          </a:xfrm>
          <a:prstGeom prst="roundRect">
            <a:avLst>
              <a:gd name="adj" fmla="val 6667"/>
            </a:avLst>
          </a:prstGeom>
          <a:solidFill>
            <a:srgbClr val="2B2952"/>
          </a:solidFill>
          <a:ln/>
        </p:spPr>
        <p:txBody>
          <a:bodyPr/>
          <a:lstStyle/>
          <a:p>
            <a:endParaRPr lang="en-US" sz="1500" dirty="0"/>
          </a:p>
        </p:txBody>
      </p:sp>
      <p:sp>
        <p:nvSpPr>
          <p:cNvPr id="11" name="Text 8"/>
          <p:cNvSpPr/>
          <p:nvPr/>
        </p:nvSpPr>
        <p:spPr>
          <a:xfrm>
            <a:off x="1281510" y="4332883"/>
            <a:ext cx="2112169" cy="264021"/>
          </a:xfrm>
          <a:prstGeom prst="rect">
            <a:avLst/>
          </a:prstGeom>
          <a:noFill/>
          <a:ln/>
        </p:spPr>
        <p:txBody>
          <a:bodyPr wrap="none" lIns="0" tIns="0" rIns="0" bIns="0" rtlCol="0" anchor="t"/>
          <a:lstStyle/>
          <a:p>
            <a:pPr>
              <a:lnSpc>
                <a:spcPts val="2042"/>
              </a:lnSpc>
            </a:pPr>
            <a:r>
              <a:rPr lang="en-US" sz="2000" b="1" dirty="0">
                <a:solidFill>
                  <a:srgbClr val="203E5F"/>
                </a:solidFill>
                <a:latin typeface="Syne Bold" pitchFamily="34" charset="0"/>
                <a:ea typeface="Syne Bold" pitchFamily="34" charset="-122"/>
                <a:cs typeface="Syne Bold" pitchFamily="34" charset="-120"/>
              </a:rPr>
              <a:t>Legislation</a:t>
            </a:r>
            <a:endParaRPr lang="en-US" sz="2000" dirty="0">
              <a:solidFill>
                <a:srgbClr val="203E5F"/>
              </a:solidFill>
            </a:endParaRPr>
          </a:p>
        </p:txBody>
      </p:sp>
      <p:sp>
        <p:nvSpPr>
          <p:cNvPr id="12" name="Text 9"/>
          <p:cNvSpPr/>
          <p:nvPr/>
        </p:nvSpPr>
        <p:spPr>
          <a:xfrm>
            <a:off x="1281509" y="4704557"/>
            <a:ext cx="5640388" cy="287139"/>
          </a:xfrm>
          <a:prstGeom prst="rect">
            <a:avLst/>
          </a:prstGeom>
          <a:noFill/>
          <a:ln/>
        </p:spPr>
        <p:txBody>
          <a:bodyPr wrap="none" lIns="0" tIns="0" rIns="0" bIns="0" rtlCol="0" anchor="t"/>
          <a:lstStyle/>
          <a:p>
            <a:pPr>
              <a:lnSpc>
                <a:spcPts val="2250"/>
              </a:lnSpc>
            </a:pPr>
            <a:r>
              <a:rPr lang="en-US" sz="2000" dirty="0">
                <a:solidFill>
                  <a:srgbClr val="203E5F"/>
                </a:solidFill>
                <a:latin typeface="Arimo" pitchFamily="34" charset="0"/>
                <a:ea typeface="Arimo" pitchFamily="34" charset="-122"/>
                <a:cs typeface="Arimo" pitchFamily="34" charset="-120"/>
              </a:rPr>
              <a:t>Laws regulating patient rights and healthcare delivery.</a:t>
            </a:r>
            <a:endParaRPr lang="en-US" sz="2000" dirty="0">
              <a:solidFill>
                <a:srgbClr val="203E5F"/>
              </a:solidFill>
            </a:endParaRPr>
          </a:p>
        </p:txBody>
      </p:sp>
      <p:sp>
        <p:nvSpPr>
          <p:cNvPr id="13" name="Shape 10"/>
          <p:cNvSpPr/>
          <p:nvPr/>
        </p:nvSpPr>
        <p:spPr>
          <a:xfrm>
            <a:off x="698104" y="5350670"/>
            <a:ext cx="403919" cy="403919"/>
          </a:xfrm>
          <a:prstGeom prst="roundRect">
            <a:avLst>
              <a:gd name="adj" fmla="val 6667"/>
            </a:avLst>
          </a:prstGeom>
          <a:solidFill>
            <a:srgbClr val="2B2952"/>
          </a:solidFill>
          <a:ln/>
        </p:spPr>
        <p:txBody>
          <a:bodyPr/>
          <a:lstStyle/>
          <a:p>
            <a:endParaRPr lang="en-US" sz="1500" dirty="0"/>
          </a:p>
        </p:txBody>
      </p:sp>
      <p:sp>
        <p:nvSpPr>
          <p:cNvPr id="14" name="Text 11"/>
          <p:cNvSpPr/>
          <p:nvPr/>
        </p:nvSpPr>
        <p:spPr>
          <a:xfrm>
            <a:off x="1281509" y="5412383"/>
            <a:ext cx="2311995" cy="264021"/>
          </a:xfrm>
          <a:prstGeom prst="rect">
            <a:avLst/>
          </a:prstGeom>
          <a:noFill/>
          <a:ln/>
        </p:spPr>
        <p:txBody>
          <a:bodyPr wrap="none" lIns="0" tIns="0" rIns="0" bIns="0" rtlCol="0" anchor="t"/>
          <a:lstStyle/>
          <a:p>
            <a:pPr>
              <a:lnSpc>
                <a:spcPts val="2042"/>
              </a:lnSpc>
            </a:pPr>
            <a:r>
              <a:rPr lang="en-US" sz="2000" b="1" dirty="0">
                <a:solidFill>
                  <a:srgbClr val="203E5F"/>
                </a:solidFill>
                <a:latin typeface="Syne Bold" pitchFamily="34" charset="0"/>
                <a:ea typeface="Syne Bold" pitchFamily="34" charset="-122"/>
                <a:cs typeface="Syne Bold" pitchFamily="34" charset="-120"/>
              </a:rPr>
              <a:t>Institutional Policies</a:t>
            </a:r>
            <a:endParaRPr lang="en-US" sz="2000" dirty="0">
              <a:solidFill>
                <a:srgbClr val="203E5F"/>
              </a:solidFill>
            </a:endParaRPr>
          </a:p>
        </p:txBody>
      </p:sp>
      <p:sp>
        <p:nvSpPr>
          <p:cNvPr id="15" name="Text 12"/>
          <p:cNvSpPr/>
          <p:nvPr/>
        </p:nvSpPr>
        <p:spPr>
          <a:xfrm>
            <a:off x="1281509" y="5784057"/>
            <a:ext cx="5640388" cy="287139"/>
          </a:xfrm>
          <a:prstGeom prst="rect">
            <a:avLst/>
          </a:prstGeom>
          <a:noFill/>
          <a:ln/>
        </p:spPr>
        <p:txBody>
          <a:bodyPr wrap="none" lIns="0" tIns="0" rIns="0" bIns="0" rtlCol="0" anchor="t"/>
          <a:lstStyle/>
          <a:p>
            <a:pPr>
              <a:lnSpc>
                <a:spcPts val="2250"/>
              </a:lnSpc>
            </a:pPr>
            <a:r>
              <a:rPr lang="en-US" sz="2000" dirty="0">
                <a:solidFill>
                  <a:srgbClr val="203E5F"/>
                </a:solidFill>
                <a:latin typeface="Arimo" pitchFamily="34" charset="0"/>
                <a:ea typeface="Arimo" pitchFamily="34" charset="-122"/>
                <a:cs typeface="Arimo" pitchFamily="34" charset="-120"/>
              </a:rPr>
              <a:t>Organizational ethics frameworks shaping day-to-day clinical behavior.</a:t>
            </a:r>
            <a:endParaRPr lang="en-US" sz="2000" dirty="0">
              <a:solidFill>
                <a:srgbClr val="203E5F"/>
              </a:solidFill>
            </a:endParaRPr>
          </a:p>
        </p:txBody>
      </p:sp>
      <p:pic>
        <p:nvPicPr>
          <p:cNvPr id="19" name="Graphic 21">
            <a:extLst>
              <a:ext uri="{FF2B5EF4-FFF2-40B4-BE49-F238E27FC236}">
                <a16:creationId xmlns:a16="http://schemas.microsoft.com/office/drawing/2014/main" id="{D0B8B524-F301-C3CB-41B4-65BAC70ACF2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id="{7CD1751D-F786-EBDA-B716-4C524DFA070B}"/>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 0"/>
          <p:cNvSpPr/>
          <p:nvPr/>
        </p:nvSpPr>
        <p:spPr>
          <a:xfrm>
            <a:off x="880984" y="938654"/>
            <a:ext cx="6268343" cy="381298"/>
          </a:xfrm>
          <a:prstGeom prst="rect">
            <a:avLst/>
          </a:prstGeom>
          <a:noFill/>
          <a:ln/>
        </p:spPr>
        <p:txBody>
          <a:bodyPr wrap="none" lIns="0" tIns="0" rIns="0" bIns="0" rtlCol="0" anchor="t"/>
          <a:lstStyle/>
          <a:p>
            <a:pPr>
              <a:lnSpc>
                <a:spcPts val="3000"/>
              </a:lnSpc>
            </a:pPr>
            <a:r>
              <a:rPr lang="en-US" sz="2800" b="1" dirty="0">
                <a:solidFill>
                  <a:srgbClr val="203E5F"/>
                </a:solidFill>
                <a:latin typeface="Syne Bold" pitchFamily="34" charset="0"/>
                <a:ea typeface="Syne Bold" pitchFamily="34" charset="-122"/>
                <a:cs typeface="Syne Bold" pitchFamily="34" charset="-120"/>
              </a:rPr>
              <a:t>Ethical Decision-Making Frameworks</a:t>
            </a:r>
            <a:endParaRPr lang="en-US" sz="2800" dirty="0">
              <a:solidFill>
                <a:srgbClr val="203E5F"/>
              </a:solidFill>
            </a:endParaRPr>
          </a:p>
        </p:txBody>
      </p:sp>
      <p:pic>
        <p:nvPicPr>
          <p:cNvPr id="3" name="Image 0" descr="preencoded.png"/>
          <p:cNvPicPr>
            <a:picLocks noChangeAspect="1"/>
          </p:cNvPicPr>
          <p:nvPr/>
        </p:nvPicPr>
        <p:blipFill>
          <a:blip r:embed="rId3"/>
          <a:stretch>
            <a:fillRect/>
          </a:stretch>
        </p:blipFill>
        <p:spPr>
          <a:xfrm>
            <a:off x="698103" y="1804294"/>
            <a:ext cx="648295" cy="777974"/>
          </a:xfrm>
          <a:prstGeom prst="rect">
            <a:avLst/>
          </a:prstGeom>
        </p:spPr>
      </p:pic>
      <p:sp>
        <p:nvSpPr>
          <p:cNvPr id="4" name="Text 1"/>
          <p:cNvSpPr/>
          <p:nvPr/>
        </p:nvSpPr>
        <p:spPr>
          <a:xfrm>
            <a:off x="1540867" y="1933873"/>
            <a:ext cx="1822252"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Identify Ethical Issues</a:t>
            </a:r>
            <a:endParaRPr lang="en-US" sz="2400" dirty="0">
              <a:solidFill>
                <a:srgbClr val="203E5F"/>
              </a:solidFill>
            </a:endParaRPr>
          </a:p>
        </p:txBody>
      </p:sp>
      <p:sp>
        <p:nvSpPr>
          <p:cNvPr id="5" name="Text 2"/>
          <p:cNvSpPr/>
          <p:nvPr/>
        </p:nvSpPr>
        <p:spPr>
          <a:xfrm>
            <a:off x="1540868" y="2202259"/>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Recognize conflicts or dilemmas affecting patient care.</a:t>
            </a:r>
            <a:endParaRPr lang="en-US" sz="2400" dirty="0">
              <a:solidFill>
                <a:srgbClr val="203E5F"/>
              </a:solidFill>
            </a:endParaRPr>
          </a:p>
        </p:txBody>
      </p:sp>
      <p:pic>
        <p:nvPicPr>
          <p:cNvPr id="6" name="Image 1" descr="preencoded.png"/>
          <p:cNvPicPr>
            <a:picLocks noChangeAspect="1"/>
          </p:cNvPicPr>
          <p:nvPr/>
        </p:nvPicPr>
        <p:blipFill>
          <a:blip r:embed="rId4"/>
          <a:stretch>
            <a:fillRect/>
          </a:stretch>
        </p:blipFill>
        <p:spPr>
          <a:xfrm>
            <a:off x="698103" y="2582268"/>
            <a:ext cx="648295" cy="777974"/>
          </a:xfrm>
          <a:prstGeom prst="rect">
            <a:avLst/>
          </a:prstGeom>
        </p:spPr>
      </p:pic>
      <p:sp>
        <p:nvSpPr>
          <p:cNvPr id="7" name="Text 3"/>
          <p:cNvSpPr/>
          <p:nvPr/>
        </p:nvSpPr>
        <p:spPr>
          <a:xfrm>
            <a:off x="1540868" y="2711847"/>
            <a:ext cx="1616968"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Gather Information</a:t>
            </a:r>
            <a:endParaRPr lang="en-US" sz="2400" dirty="0">
              <a:solidFill>
                <a:srgbClr val="203E5F"/>
              </a:solidFill>
            </a:endParaRPr>
          </a:p>
        </p:txBody>
      </p:sp>
      <p:sp>
        <p:nvSpPr>
          <p:cNvPr id="8" name="Text 4"/>
          <p:cNvSpPr/>
          <p:nvPr/>
        </p:nvSpPr>
        <p:spPr>
          <a:xfrm>
            <a:off x="1540868" y="2980233"/>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Collect facts about the patient's condition and context.</a:t>
            </a:r>
            <a:endParaRPr lang="en-US" sz="2400" dirty="0">
              <a:solidFill>
                <a:srgbClr val="203E5F"/>
              </a:solidFill>
            </a:endParaRPr>
          </a:p>
        </p:txBody>
      </p:sp>
      <p:pic>
        <p:nvPicPr>
          <p:cNvPr id="9" name="Image 2" descr="preencoded.png"/>
          <p:cNvPicPr>
            <a:picLocks noChangeAspect="1"/>
          </p:cNvPicPr>
          <p:nvPr/>
        </p:nvPicPr>
        <p:blipFill>
          <a:blip r:embed="rId5"/>
          <a:stretch>
            <a:fillRect/>
          </a:stretch>
        </p:blipFill>
        <p:spPr>
          <a:xfrm>
            <a:off x="698103" y="3360242"/>
            <a:ext cx="648295" cy="777974"/>
          </a:xfrm>
          <a:prstGeom prst="rect">
            <a:avLst/>
          </a:prstGeom>
        </p:spPr>
      </p:pic>
      <p:sp>
        <p:nvSpPr>
          <p:cNvPr id="10" name="Text 5"/>
          <p:cNvSpPr/>
          <p:nvPr/>
        </p:nvSpPr>
        <p:spPr>
          <a:xfrm>
            <a:off x="1540867" y="3489821"/>
            <a:ext cx="1603772"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Consider Principles</a:t>
            </a:r>
            <a:endParaRPr lang="en-US" sz="2400" dirty="0">
              <a:solidFill>
                <a:srgbClr val="203E5F"/>
              </a:solidFill>
            </a:endParaRPr>
          </a:p>
        </p:txBody>
      </p:sp>
      <p:sp>
        <p:nvSpPr>
          <p:cNvPr id="11" name="Text 6"/>
          <p:cNvSpPr/>
          <p:nvPr/>
        </p:nvSpPr>
        <p:spPr>
          <a:xfrm>
            <a:off x="1540868" y="3758207"/>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Apply beneficence, autonomy, justice, and non-maleficence.</a:t>
            </a:r>
            <a:endParaRPr lang="en-US" sz="2400" dirty="0">
              <a:solidFill>
                <a:srgbClr val="203E5F"/>
              </a:solidFill>
            </a:endParaRPr>
          </a:p>
        </p:txBody>
      </p:sp>
      <p:pic>
        <p:nvPicPr>
          <p:cNvPr id="23" name="Graphic 21">
            <a:extLst>
              <a:ext uri="{FF2B5EF4-FFF2-40B4-BE49-F238E27FC236}">
                <a16:creationId xmlns:a16="http://schemas.microsoft.com/office/drawing/2014/main" id="{2BFBBBF6-6D9C-0AE9-4899-C979857E5CD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id="{7CD1751D-F786-EBDA-B716-4C524DFA070B}"/>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 0"/>
          <p:cNvSpPr/>
          <p:nvPr/>
        </p:nvSpPr>
        <p:spPr>
          <a:xfrm>
            <a:off x="880984" y="938654"/>
            <a:ext cx="6268343" cy="381298"/>
          </a:xfrm>
          <a:prstGeom prst="rect">
            <a:avLst/>
          </a:prstGeom>
          <a:noFill/>
          <a:ln/>
        </p:spPr>
        <p:txBody>
          <a:bodyPr wrap="none" lIns="0" tIns="0" rIns="0" bIns="0" rtlCol="0" anchor="t"/>
          <a:lstStyle/>
          <a:p>
            <a:pPr>
              <a:lnSpc>
                <a:spcPts val="3000"/>
              </a:lnSpc>
            </a:pPr>
            <a:r>
              <a:rPr lang="en-US" sz="2800" b="1" dirty="0">
                <a:solidFill>
                  <a:srgbClr val="203E5F"/>
                </a:solidFill>
                <a:latin typeface="Syne Bold" pitchFamily="34" charset="0"/>
                <a:ea typeface="Syne Bold" pitchFamily="34" charset="-122"/>
                <a:cs typeface="Syne Bold" pitchFamily="34" charset="-120"/>
              </a:rPr>
              <a:t>Ethical Decision-Making Frameworks</a:t>
            </a:r>
            <a:endParaRPr lang="en-US" sz="2800" dirty="0">
              <a:solidFill>
                <a:srgbClr val="203E5F"/>
              </a:solidFill>
            </a:endParaRPr>
          </a:p>
        </p:txBody>
      </p:sp>
      <p:pic>
        <p:nvPicPr>
          <p:cNvPr id="3" name="Image 0" descr="preencoded.png"/>
          <p:cNvPicPr>
            <a:picLocks noChangeAspect="1"/>
          </p:cNvPicPr>
          <p:nvPr/>
        </p:nvPicPr>
        <p:blipFill>
          <a:blip r:embed="rId3"/>
          <a:stretch>
            <a:fillRect/>
          </a:stretch>
        </p:blipFill>
        <p:spPr>
          <a:xfrm>
            <a:off x="698103" y="1804294"/>
            <a:ext cx="648295" cy="777974"/>
          </a:xfrm>
          <a:prstGeom prst="rect">
            <a:avLst/>
          </a:prstGeom>
        </p:spPr>
      </p:pic>
      <p:sp>
        <p:nvSpPr>
          <p:cNvPr id="4" name="Text 1"/>
          <p:cNvSpPr/>
          <p:nvPr/>
        </p:nvSpPr>
        <p:spPr>
          <a:xfrm>
            <a:off x="1540867" y="1933873"/>
            <a:ext cx="1822252"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Identify Ethical Issues</a:t>
            </a:r>
            <a:endParaRPr lang="en-US" sz="2400" dirty="0">
              <a:solidFill>
                <a:srgbClr val="203E5F"/>
              </a:solidFill>
            </a:endParaRPr>
          </a:p>
        </p:txBody>
      </p:sp>
      <p:sp>
        <p:nvSpPr>
          <p:cNvPr id="5" name="Text 2"/>
          <p:cNvSpPr/>
          <p:nvPr/>
        </p:nvSpPr>
        <p:spPr>
          <a:xfrm>
            <a:off x="1540868" y="2202259"/>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Recognize conflicts or dilemmas affecting patient care.</a:t>
            </a:r>
            <a:endParaRPr lang="en-US" sz="2400" dirty="0">
              <a:solidFill>
                <a:srgbClr val="203E5F"/>
              </a:solidFill>
            </a:endParaRPr>
          </a:p>
        </p:txBody>
      </p:sp>
      <p:pic>
        <p:nvPicPr>
          <p:cNvPr id="6" name="Image 1" descr="preencoded.png"/>
          <p:cNvPicPr>
            <a:picLocks noChangeAspect="1"/>
          </p:cNvPicPr>
          <p:nvPr/>
        </p:nvPicPr>
        <p:blipFill>
          <a:blip r:embed="rId4"/>
          <a:stretch>
            <a:fillRect/>
          </a:stretch>
        </p:blipFill>
        <p:spPr>
          <a:xfrm>
            <a:off x="698103" y="2582268"/>
            <a:ext cx="648295" cy="777974"/>
          </a:xfrm>
          <a:prstGeom prst="rect">
            <a:avLst/>
          </a:prstGeom>
        </p:spPr>
      </p:pic>
      <p:sp>
        <p:nvSpPr>
          <p:cNvPr id="7" name="Text 3"/>
          <p:cNvSpPr/>
          <p:nvPr/>
        </p:nvSpPr>
        <p:spPr>
          <a:xfrm>
            <a:off x="1540868" y="2711847"/>
            <a:ext cx="1616968"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Gather Information</a:t>
            </a:r>
            <a:endParaRPr lang="en-US" sz="2400" dirty="0">
              <a:solidFill>
                <a:srgbClr val="203E5F"/>
              </a:solidFill>
            </a:endParaRPr>
          </a:p>
        </p:txBody>
      </p:sp>
      <p:sp>
        <p:nvSpPr>
          <p:cNvPr id="8" name="Text 4"/>
          <p:cNvSpPr/>
          <p:nvPr/>
        </p:nvSpPr>
        <p:spPr>
          <a:xfrm>
            <a:off x="1540868" y="2980233"/>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Collect facts about the patient's condition and context.</a:t>
            </a:r>
            <a:endParaRPr lang="en-US" sz="2400" dirty="0">
              <a:solidFill>
                <a:srgbClr val="203E5F"/>
              </a:solidFill>
            </a:endParaRPr>
          </a:p>
        </p:txBody>
      </p:sp>
      <p:pic>
        <p:nvPicPr>
          <p:cNvPr id="9" name="Image 2" descr="preencoded.png"/>
          <p:cNvPicPr>
            <a:picLocks noChangeAspect="1"/>
          </p:cNvPicPr>
          <p:nvPr/>
        </p:nvPicPr>
        <p:blipFill>
          <a:blip r:embed="rId5"/>
          <a:stretch>
            <a:fillRect/>
          </a:stretch>
        </p:blipFill>
        <p:spPr>
          <a:xfrm>
            <a:off x="698103" y="3360242"/>
            <a:ext cx="648295" cy="777974"/>
          </a:xfrm>
          <a:prstGeom prst="rect">
            <a:avLst/>
          </a:prstGeom>
        </p:spPr>
      </p:pic>
      <p:sp>
        <p:nvSpPr>
          <p:cNvPr id="10" name="Text 5"/>
          <p:cNvSpPr/>
          <p:nvPr/>
        </p:nvSpPr>
        <p:spPr>
          <a:xfrm>
            <a:off x="1540867" y="3489821"/>
            <a:ext cx="1603772"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Consider Principles</a:t>
            </a:r>
            <a:endParaRPr lang="en-US" sz="2400" dirty="0">
              <a:solidFill>
                <a:srgbClr val="203E5F"/>
              </a:solidFill>
            </a:endParaRPr>
          </a:p>
        </p:txBody>
      </p:sp>
      <p:sp>
        <p:nvSpPr>
          <p:cNvPr id="11" name="Text 6"/>
          <p:cNvSpPr/>
          <p:nvPr/>
        </p:nvSpPr>
        <p:spPr>
          <a:xfrm>
            <a:off x="1540868" y="3758207"/>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Apply beneficence, autonomy, justice, and non-maleficence.</a:t>
            </a:r>
            <a:endParaRPr lang="en-US" sz="2400" dirty="0">
              <a:solidFill>
                <a:srgbClr val="203E5F"/>
              </a:solidFill>
            </a:endParaRPr>
          </a:p>
        </p:txBody>
      </p:sp>
      <p:pic>
        <p:nvPicPr>
          <p:cNvPr id="12" name="Image 3" descr="preencoded.png"/>
          <p:cNvPicPr>
            <a:picLocks noChangeAspect="1"/>
          </p:cNvPicPr>
          <p:nvPr/>
        </p:nvPicPr>
        <p:blipFill>
          <a:blip r:embed="rId6"/>
          <a:stretch>
            <a:fillRect/>
          </a:stretch>
        </p:blipFill>
        <p:spPr>
          <a:xfrm>
            <a:off x="698103" y="4138216"/>
            <a:ext cx="648295" cy="777974"/>
          </a:xfrm>
          <a:prstGeom prst="rect">
            <a:avLst/>
          </a:prstGeom>
        </p:spPr>
      </p:pic>
      <p:sp>
        <p:nvSpPr>
          <p:cNvPr id="13" name="Text 7"/>
          <p:cNvSpPr/>
          <p:nvPr/>
        </p:nvSpPr>
        <p:spPr>
          <a:xfrm>
            <a:off x="1540868" y="4267796"/>
            <a:ext cx="1525389"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Explore Options</a:t>
            </a:r>
            <a:endParaRPr lang="en-US" sz="2400" dirty="0">
              <a:solidFill>
                <a:srgbClr val="203E5F"/>
              </a:solidFill>
            </a:endParaRPr>
          </a:p>
        </p:txBody>
      </p:sp>
      <p:sp>
        <p:nvSpPr>
          <p:cNvPr id="14" name="Text 8"/>
          <p:cNvSpPr/>
          <p:nvPr/>
        </p:nvSpPr>
        <p:spPr>
          <a:xfrm>
            <a:off x="1540868" y="4536182"/>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Evaluate possible actions and their ethical implications.</a:t>
            </a:r>
            <a:endParaRPr lang="en-US" sz="2400" dirty="0">
              <a:solidFill>
                <a:srgbClr val="203E5F"/>
              </a:solidFill>
            </a:endParaRPr>
          </a:p>
        </p:txBody>
      </p:sp>
      <p:pic>
        <p:nvPicPr>
          <p:cNvPr id="15" name="Image 4" descr="preencoded.png"/>
          <p:cNvPicPr>
            <a:picLocks noChangeAspect="1"/>
          </p:cNvPicPr>
          <p:nvPr/>
        </p:nvPicPr>
        <p:blipFill>
          <a:blip r:embed="rId7"/>
          <a:stretch>
            <a:fillRect/>
          </a:stretch>
        </p:blipFill>
        <p:spPr>
          <a:xfrm>
            <a:off x="698103" y="4916191"/>
            <a:ext cx="648295" cy="777974"/>
          </a:xfrm>
          <a:prstGeom prst="rect">
            <a:avLst/>
          </a:prstGeom>
        </p:spPr>
      </p:pic>
      <p:sp>
        <p:nvSpPr>
          <p:cNvPr id="16" name="Text 9"/>
          <p:cNvSpPr/>
          <p:nvPr/>
        </p:nvSpPr>
        <p:spPr>
          <a:xfrm>
            <a:off x="1540868" y="5045770"/>
            <a:ext cx="1525389"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Make a Decision</a:t>
            </a:r>
            <a:endParaRPr lang="en-US" sz="2400" dirty="0">
              <a:solidFill>
                <a:srgbClr val="203E5F"/>
              </a:solidFill>
            </a:endParaRPr>
          </a:p>
        </p:txBody>
      </p:sp>
      <p:sp>
        <p:nvSpPr>
          <p:cNvPr id="17" name="Text 10"/>
          <p:cNvSpPr/>
          <p:nvPr/>
        </p:nvSpPr>
        <p:spPr>
          <a:xfrm>
            <a:off x="1540868" y="5314156"/>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Choose the best course respecting ethics and patient needs.</a:t>
            </a:r>
            <a:endParaRPr lang="en-US" sz="2400" dirty="0">
              <a:solidFill>
                <a:srgbClr val="203E5F"/>
              </a:solidFill>
            </a:endParaRPr>
          </a:p>
        </p:txBody>
      </p:sp>
      <p:pic>
        <p:nvPicPr>
          <p:cNvPr id="23" name="Graphic 21">
            <a:extLst>
              <a:ext uri="{FF2B5EF4-FFF2-40B4-BE49-F238E27FC236}">
                <a16:creationId xmlns:a16="http://schemas.microsoft.com/office/drawing/2014/main" id="{2BFBBBF6-6D9C-0AE9-4899-C979857E5CD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49689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98104" y="249338"/>
            <a:ext cx="6268343" cy="381298"/>
          </a:xfrm>
          <a:prstGeom prst="rect">
            <a:avLst/>
          </a:prstGeom>
          <a:noFill/>
          <a:ln/>
        </p:spPr>
        <p:txBody>
          <a:bodyPr wrap="none" lIns="0" tIns="0" rIns="0" bIns="0" rtlCol="0" anchor="t"/>
          <a:lstStyle/>
          <a:p>
            <a:pPr>
              <a:lnSpc>
                <a:spcPts val="3000"/>
              </a:lnSpc>
            </a:pPr>
            <a:r>
              <a:rPr lang="en-US" sz="2800" b="1" dirty="0">
                <a:solidFill>
                  <a:srgbClr val="203E5F"/>
                </a:solidFill>
                <a:latin typeface="Syne Bold" pitchFamily="34" charset="0"/>
                <a:ea typeface="Syne Bold" pitchFamily="34" charset="-122"/>
                <a:cs typeface="Syne Bold" pitchFamily="34" charset="-120"/>
              </a:rPr>
              <a:t>Ethical Decision-Making Frameworks</a:t>
            </a:r>
            <a:endParaRPr lang="en-US" sz="2800" dirty="0">
              <a:solidFill>
                <a:srgbClr val="203E5F"/>
              </a:solidFill>
            </a:endParaRPr>
          </a:p>
        </p:txBody>
      </p:sp>
      <p:pic>
        <p:nvPicPr>
          <p:cNvPr id="3" name="Image 0" descr="preencoded.png"/>
          <p:cNvPicPr>
            <a:picLocks noChangeAspect="1"/>
          </p:cNvPicPr>
          <p:nvPr/>
        </p:nvPicPr>
        <p:blipFill>
          <a:blip r:embed="rId3"/>
          <a:stretch>
            <a:fillRect/>
          </a:stretch>
        </p:blipFill>
        <p:spPr>
          <a:xfrm>
            <a:off x="698103" y="1804294"/>
            <a:ext cx="648295" cy="777974"/>
          </a:xfrm>
          <a:prstGeom prst="rect">
            <a:avLst/>
          </a:prstGeom>
        </p:spPr>
      </p:pic>
      <p:sp>
        <p:nvSpPr>
          <p:cNvPr id="4" name="Text 1"/>
          <p:cNvSpPr/>
          <p:nvPr/>
        </p:nvSpPr>
        <p:spPr>
          <a:xfrm>
            <a:off x="1540867" y="1933873"/>
            <a:ext cx="1822252"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Identify Ethical Issues</a:t>
            </a:r>
            <a:endParaRPr lang="en-US" sz="2400" dirty="0">
              <a:solidFill>
                <a:srgbClr val="203E5F"/>
              </a:solidFill>
            </a:endParaRPr>
          </a:p>
        </p:txBody>
      </p:sp>
      <p:sp>
        <p:nvSpPr>
          <p:cNvPr id="5" name="Text 2"/>
          <p:cNvSpPr/>
          <p:nvPr/>
        </p:nvSpPr>
        <p:spPr>
          <a:xfrm>
            <a:off x="1540868" y="2202259"/>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Recognize conflicts or dilemmas affecting patient care.</a:t>
            </a:r>
            <a:endParaRPr lang="en-US" sz="2400" dirty="0">
              <a:solidFill>
                <a:srgbClr val="203E5F"/>
              </a:solidFill>
            </a:endParaRPr>
          </a:p>
        </p:txBody>
      </p:sp>
      <p:pic>
        <p:nvPicPr>
          <p:cNvPr id="6" name="Image 1" descr="preencoded.png"/>
          <p:cNvPicPr>
            <a:picLocks noChangeAspect="1"/>
          </p:cNvPicPr>
          <p:nvPr/>
        </p:nvPicPr>
        <p:blipFill>
          <a:blip r:embed="rId4"/>
          <a:stretch>
            <a:fillRect/>
          </a:stretch>
        </p:blipFill>
        <p:spPr>
          <a:xfrm>
            <a:off x="698103" y="2582268"/>
            <a:ext cx="648295" cy="777974"/>
          </a:xfrm>
          <a:prstGeom prst="rect">
            <a:avLst/>
          </a:prstGeom>
        </p:spPr>
      </p:pic>
      <p:sp>
        <p:nvSpPr>
          <p:cNvPr id="7" name="Text 3"/>
          <p:cNvSpPr/>
          <p:nvPr/>
        </p:nvSpPr>
        <p:spPr>
          <a:xfrm>
            <a:off x="1540868" y="2711847"/>
            <a:ext cx="1616968"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Gather Information</a:t>
            </a:r>
            <a:endParaRPr lang="en-US" sz="2400" dirty="0">
              <a:solidFill>
                <a:srgbClr val="203E5F"/>
              </a:solidFill>
            </a:endParaRPr>
          </a:p>
        </p:txBody>
      </p:sp>
      <p:sp>
        <p:nvSpPr>
          <p:cNvPr id="8" name="Text 4"/>
          <p:cNvSpPr/>
          <p:nvPr/>
        </p:nvSpPr>
        <p:spPr>
          <a:xfrm>
            <a:off x="1540868" y="2980233"/>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Collect facts about the patient's condition and context.</a:t>
            </a:r>
            <a:endParaRPr lang="en-US" sz="2400" dirty="0">
              <a:solidFill>
                <a:srgbClr val="203E5F"/>
              </a:solidFill>
            </a:endParaRPr>
          </a:p>
        </p:txBody>
      </p:sp>
      <p:pic>
        <p:nvPicPr>
          <p:cNvPr id="9" name="Image 2" descr="preencoded.png"/>
          <p:cNvPicPr>
            <a:picLocks noChangeAspect="1"/>
          </p:cNvPicPr>
          <p:nvPr/>
        </p:nvPicPr>
        <p:blipFill>
          <a:blip r:embed="rId5"/>
          <a:stretch>
            <a:fillRect/>
          </a:stretch>
        </p:blipFill>
        <p:spPr>
          <a:xfrm>
            <a:off x="698103" y="3360242"/>
            <a:ext cx="648295" cy="777974"/>
          </a:xfrm>
          <a:prstGeom prst="rect">
            <a:avLst/>
          </a:prstGeom>
        </p:spPr>
      </p:pic>
      <p:sp>
        <p:nvSpPr>
          <p:cNvPr id="10" name="Text 5"/>
          <p:cNvSpPr/>
          <p:nvPr/>
        </p:nvSpPr>
        <p:spPr>
          <a:xfrm>
            <a:off x="1540867" y="3489821"/>
            <a:ext cx="1603772"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Consider Principles</a:t>
            </a:r>
            <a:endParaRPr lang="en-US" sz="2400" dirty="0">
              <a:solidFill>
                <a:srgbClr val="203E5F"/>
              </a:solidFill>
            </a:endParaRPr>
          </a:p>
        </p:txBody>
      </p:sp>
      <p:sp>
        <p:nvSpPr>
          <p:cNvPr id="11" name="Text 6"/>
          <p:cNvSpPr/>
          <p:nvPr/>
        </p:nvSpPr>
        <p:spPr>
          <a:xfrm>
            <a:off x="1540868" y="3758207"/>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Apply beneficence, autonomy, justice, and non-maleficence.</a:t>
            </a:r>
            <a:endParaRPr lang="en-US" sz="2400" dirty="0">
              <a:solidFill>
                <a:srgbClr val="203E5F"/>
              </a:solidFill>
            </a:endParaRPr>
          </a:p>
        </p:txBody>
      </p:sp>
      <p:pic>
        <p:nvPicPr>
          <p:cNvPr id="12" name="Image 3" descr="preencoded.png"/>
          <p:cNvPicPr>
            <a:picLocks noChangeAspect="1"/>
          </p:cNvPicPr>
          <p:nvPr/>
        </p:nvPicPr>
        <p:blipFill>
          <a:blip r:embed="rId6"/>
          <a:stretch>
            <a:fillRect/>
          </a:stretch>
        </p:blipFill>
        <p:spPr>
          <a:xfrm>
            <a:off x="698103" y="4138216"/>
            <a:ext cx="648295" cy="777974"/>
          </a:xfrm>
          <a:prstGeom prst="rect">
            <a:avLst/>
          </a:prstGeom>
        </p:spPr>
      </p:pic>
      <p:sp>
        <p:nvSpPr>
          <p:cNvPr id="13" name="Text 7"/>
          <p:cNvSpPr/>
          <p:nvPr/>
        </p:nvSpPr>
        <p:spPr>
          <a:xfrm>
            <a:off x="1540868" y="4267796"/>
            <a:ext cx="1525389"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Explore Options</a:t>
            </a:r>
            <a:endParaRPr lang="en-US" sz="2400" dirty="0">
              <a:solidFill>
                <a:srgbClr val="203E5F"/>
              </a:solidFill>
            </a:endParaRPr>
          </a:p>
        </p:txBody>
      </p:sp>
      <p:sp>
        <p:nvSpPr>
          <p:cNvPr id="14" name="Text 8"/>
          <p:cNvSpPr/>
          <p:nvPr/>
        </p:nvSpPr>
        <p:spPr>
          <a:xfrm>
            <a:off x="1540868" y="4536182"/>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Evaluate possible actions and their ethical implications.</a:t>
            </a:r>
            <a:endParaRPr lang="en-US" sz="2400" dirty="0">
              <a:solidFill>
                <a:srgbClr val="203E5F"/>
              </a:solidFill>
            </a:endParaRPr>
          </a:p>
        </p:txBody>
      </p:sp>
      <p:pic>
        <p:nvPicPr>
          <p:cNvPr id="15" name="Image 4" descr="preencoded.png"/>
          <p:cNvPicPr>
            <a:picLocks noChangeAspect="1"/>
          </p:cNvPicPr>
          <p:nvPr/>
        </p:nvPicPr>
        <p:blipFill>
          <a:blip r:embed="rId7"/>
          <a:stretch>
            <a:fillRect/>
          </a:stretch>
        </p:blipFill>
        <p:spPr>
          <a:xfrm>
            <a:off x="698103" y="4916191"/>
            <a:ext cx="648295" cy="777974"/>
          </a:xfrm>
          <a:prstGeom prst="rect">
            <a:avLst/>
          </a:prstGeom>
        </p:spPr>
      </p:pic>
      <p:sp>
        <p:nvSpPr>
          <p:cNvPr id="16" name="Text 9"/>
          <p:cNvSpPr/>
          <p:nvPr/>
        </p:nvSpPr>
        <p:spPr>
          <a:xfrm>
            <a:off x="1540868" y="5045770"/>
            <a:ext cx="1525389" cy="190599"/>
          </a:xfrm>
          <a:prstGeom prst="rect">
            <a:avLst/>
          </a:prstGeom>
          <a:noFill/>
          <a:ln/>
        </p:spPr>
        <p:txBody>
          <a:bodyPr wrap="none" lIns="0" tIns="0" rIns="0" bIns="0" rtlCol="0" anchor="t"/>
          <a:lstStyle/>
          <a:p>
            <a:pPr>
              <a:lnSpc>
                <a:spcPts val="1500"/>
              </a:lnSpc>
            </a:pPr>
            <a:r>
              <a:rPr lang="en-US" sz="2400" b="1" dirty="0">
                <a:solidFill>
                  <a:srgbClr val="203E5F"/>
                </a:solidFill>
                <a:latin typeface="Syne Bold" pitchFamily="34" charset="0"/>
                <a:ea typeface="Syne Bold" pitchFamily="34" charset="-122"/>
                <a:cs typeface="Syne Bold" pitchFamily="34" charset="-120"/>
              </a:rPr>
              <a:t>Make a Decision</a:t>
            </a:r>
            <a:endParaRPr lang="en-US" sz="2400" dirty="0">
              <a:solidFill>
                <a:srgbClr val="203E5F"/>
              </a:solidFill>
            </a:endParaRPr>
          </a:p>
        </p:txBody>
      </p:sp>
      <p:sp>
        <p:nvSpPr>
          <p:cNvPr id="17" name="Text 10"/>
          <p:cNvSpPr/>
          <p:nvPr/>
        </p:nvSpPr>
        <p:spPr>
          <a:xfrm>
            <a:off x="1540868" y="5314156"/>
            <a:ext cx="9953030" cy="207467"/>
          </a:xfrm>
          <a:prstGeom prst="rect">
            <a:avLst/>
          </a:prstGeom>
          <a:noFill/>
          <a:ln/>
        </p:spPr>
        <p:txBody>
          <a:bodyPr wrap="none" lIns="0" tIns="0" rIns="0" bIns="0" rtlCol="0" anchor="t"/>
          <a:lstStyle/>
          <a:p>
            <a:pPr>
              <a:lnSpc>
                <a:spcPts val="1625"/>
              </a:lnSpc>
            </a:pPr>
            <a:r>
              <a:rPr lang="en-US" sz="2400" dirty="0">
                <a:solidFill>
                  <a:srgbClr val="203E5F"/>
                </a:solidFill>
                <a:latin typeface="Arimo" pitchFamily="34" charset="0"/>
                <a:ea typeface="Arimo" pitchFamily="34" charset="-122"/>
                <a:cs typeface="Arimo" pitchFamily="34" charset="-120"/>
              </a:rPr>
              <a:t>Choose the best course respecting ethics and patient needs.</a:t>
            </a:r>
            <a:endParaRPr lang="en-US" sz="2400" dirty="0">
              <a:solidFill>
                <a:srgbClr val="203E5F"/>
              </a:solidFill>
            </a:endParaRPr>
          </a:p>
        </p:txBody>
      </p:sp>
      <p:pic>
        <p:nvPicPr>
          <p:cNvPr id="22" name="Picture 21">
            <a:extLst>
              <a:ext uri="{FF2B5EF4-FFF2-40B4-BE49-F238E27FC236}">
                <a16:creationId xmlns:a16="http://schemas.microsoft.com/office/drawing/2014/main" id="{B7A0D110-9A9E-AC9C-8A72-C26D73F63DA3}"/>
              </a:ext>
            </a:extLst>
          </p:cNvPr>
          <p:cNvPicPr>
            <a:picLocks noChangeAspect="1"/>
          </p:cNvPicPr>
          <p:nvPr/>
        </p:nvPicPr>
        <p:blipFill rotWithShape="1">
          <a:blip r:embed="rId8"/>
          <a:srcRect l="34083" t="17143" r="36725" b="5004"/>
          <a:stretch/>
        </p:blipFill>
        <p:spPr>
          <a:xfrm>
            <a:off x="534572" y="956603"/>
            <a:ext cx="11319803" cy="5763527"/>
          </a:xfrm>
          <a:prstGeom prst="rect">
            <a:avLst/>
          </a:prstGeom>
        </p:spPr>
      </p:pic>
      <p:pic>
        <p:nvPicPr>
          <p:cNvPr id="23" name="Graphic 21">
            <a:extLst>
              <a:ext uri="{FF2B5EF4-FFF2-40B4-BE49-F238E27FC236}">
                <a16:creationId xmlns:a16="http://schemas.microsoft.com/office/drawing/2014/main" id="{2BFBBBF6-6D9C-0AE9-4899-C979857E5CD2}"/>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8629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F069035-BF21-5E37-3861-B62833952E00}"/>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1EC2697-0AE1-D248-7129-09706BBEA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386" name="Rectangle 2">
            <a:extLst>
              <a:ext uri="{FF2B5EF4-FFF2-40B4-BE49-F238E27FC236}">
                <a16:creationId xmlns:a16="http://schemas.microsoft.com/office/drawing/2014/main" id="{8451AA05-C87C-5BE7-59B8-93E0757AFDC0}"/>
              </a:ext>
            </a:extLst>
          </p:cNvPr>
          <p:cNvSpPr>
            <a:spLocks noGrp="1" noChangeArrowheads="1"/>
          </p:cNvSpPr>
          <p:nvPr>
            <p:ph type="title"/>
          </p:nvPr>
        </p:nvSpPr>
        <p:spPr>
          <a:xfrm>
            <a:off x="2208213" y="188914"/>
            <a:ext cx="7416800" cy="1527175"/>
          </a:xfrm>
        </p:spPr>
        <p:txBody>
          <a:bodyPr/>
          <a:lstStyle/>
          <a:p>
            <a:pPr algn="ctr">
              <a:defRPr/>
            </a:pPr>
            <a:r>
              <a:rPr lang="en-US" dirty="0">
                <a:solidFill>
                  <a:srgbClr val="203E5F"/>
                </a:solidFill>
                <a:latin typeface="Arial" pitchFamily="34" charset="0"/>
              </a:rPr>
              <a:t>A Framework for Ethical Decision-Making</a:t>
            </a:r>
          </a:p>
        </p:txBody>
      </p:sp>
      <p:pic>
        <p:nvPicPr>
          <p:cNvPr id="5" name="Content Placeholder 4" descr="A diagram of a problem&#10;&#10;Description automatically generated">
            <a:extLst>
              <a:ext uri="{FF2B5EF4-FFF2-40B4-BE49-F238E27FC236}">
                <a16:creationId xmlns:a16="http://schemas.microsoft.com/office/drawing/2014/main" id="{6DCFE19B-591E-C5FB-8D6C-D8BCC17E24FB}"/>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575582" y="1674053"/>
            <a:ext cx="8468749" cy="5029200"/>
          </a:xfrm>
        </p:spPr>
      </p:pic>
      <p:sp>
        <p:nvSpPr>
          <p:cNvPr id="14340" name="Slide Number Placeholder 5">
            <a:extLst>
              <a:ext uri="{FF2B5EF4-FFF2-40B4-BE49-F238E27FC236}">
                <a16:creationId xmlns:a16="http://schemas.microsoft.com/office/drawing/2014/main" id="{81B0FA15-24CA-ADE1-DAD9-794208B1E8D7}"/>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EBA6E333-C258-48A1-8544-D904651CE755}" type="slidenum">
              <a:rPr lang="en-US" altLang="en-US" sz="1800">
                <a:solidFill>
                  <a:srgbClr val="FFFFFF"/>
                </a:solidFill>
              </a:rPr>
              <a:pPr eaLnBrk="1" hangingPunct="1"/>
              <a:t>9</a:t>
            </a:fld>
            <a:endParaRPr lang="en-US" altLang="en-US" sz="1800" dirty="0">
              <a:solidFill>
                <a:srgbClr val="FFFFFF"/>
              </a:solidFill>
            </a:endParaRPr>
          </a:p>
        </p:txBody>
      </p:sp>
    </p:spTree>
    <p:extLst>
      <p:ext uri="{BB962C8B-B14F-4D97-AF65-F5344CB8AC3E}">
        <p14:creationId xmlns:p14="http://schemas.microsoft.com/office/powerpoint/2010/main" val="3707186888"/>
      </p:ext>
    </p:extLst>
  </p:cSld>
  <p:clrMapOvr>
    <a:masterClrMapping/>
  </p:clrMapOvr>
  <p:transition>
    <p:cut/>
  </p:transition>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F069035-BF21-5E37-3861-B62833952E00}"/>
              </a:ext>
            </a:extLst>
          </p:cNvPr>
          <p:cNvSpPr/>
          <p:nvPr/>
        </p:nvSpPr>
        <p:spPr>
          <a:xfrm>
            <a:off x="617280" y="1533378"/>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1EC2697-0AE1-D248-7129-09706BBEA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386" name="Rectangle 2">
            <a:extLst>
              <a:ext uri="{FF2B5EF4-FFF2-40B4-BE49-F238E27FC236}">
                <a16:creationId xmlns:a16="http://schemas.microsoft.com/office/drawing/2014/main" id="{8451AA05-C87C-5BE7-59B8-93E0757AFDC0}"/>
              </a:ext>
            </a:extLst>
          </p:cNvPr>
          <p:cNvSpPr>
            <a:spLocks noGrp="1" noChangeArrowheads="1"/>
          </p:cNvSpPr>
          <p:nvPr>
            <p:ph type="title"/>
          </p:nvPr>
        </p:nvSpPr>
        <p:spPr>
          <a:xfrm>
            <a:off x="762000" y="188914"/>
            <a:ext cx="8863013" cy="1527175"/>
          </a:xfrm>
        </p:spPr>
        <p:txBody>
          <a:bodyPr/>
          <a:lstStyle/>
          <a:p>
            <a:pPr algn="ctr">
              <a:defRPr/>
            </a:pPr>
            <a:r>
              <a:rPr lang="en-US" dirty="0">
                <a:solidFill>
                  <a:srgbClr val="203E5F"/>
                </a:solidFill>
                <a:latin typeface="Arial" pitchFamily="34" charset="0"/>
              </a:rPr>
              <a:t>A Framework for Ethical Decision-Making</a:t>
            </a:r>
          </a:p>
        </p:txBody>
      </p:sp>
      <p:sp>
        <p:nvSpPr>
          <p:cNvPr id="14340" name="Slide Number Placeholder 5">
            <a:extLst>
              <a:ext uri="{FF2B5EF4-FFF2-40B4-BE49-F238E27FC236}">
                <a16:creationId xmlns:a16="http://schemas.microsoft.com/office/drawing/2014/main" id="{81B0FA15-24CA-ADE1-DAD9-794208B1E8D7}"/>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EBA6E333-C258-48A1-8544-D904651CE755}" type="slidenum">
              <a:rPr lang="en-US" altLang="en-US" sz="1800">
                <a:solidFill>
                  <a:srgbClr val="FFFFFF"/>
                </a:solidFill>
              </a:rPr>
              <a:pPr eaLnBrk="1" hangingPunct="1"/>
              <a:t>10</a:t>
            </a:fld>
            <a:endParaRPr lang="en-US" altLang="en-US" sz="1800" dirty="0">
              <a:solidFill>
                <a:srgbClr val="FFFFFF"/>
              </a:solidFill>
            </a:endParaRPr>
          </a:p>
        </p:txBody>
      </p:sp>
      <p:pic>
        <p:nvPicPr>
          <p:cNvPr id="8" name="Picture 7">
            <a:extLst>
              <a:ext uri="{FF2B5EF4-FFF2-40B4-BE49-F238E27FC236}">
                <a16:creationId xmlns:a16="http://schemas.microsoft.com/office/drawing/2014/main" id="{9C41EA9C-6461-D460-FE55-96C8F12ED5BF}"/>
              </a:ext>
            </a:extLst>
          </p:cNvPr>
          <p:cNvPicPr>
            <a:picLocks noChangeAspect="1"/>
          </p:cNvPicPr>
          <p:nvPr/>
        </p:nvPicPr>
        <p:blipFill rotWithShape="1">
          <a:blip r:embed="rId4"/>
          <a:srcRect t="11468" r="33192" b="36550"/>
          <a:stretch/>
        </p:blipFill>
        <p:spPr>
          <a:xfrm>
            <a:off x="762000" y="2162364"/>
            <a:ext cx="10435883" cy="3563187"/>
          </a:xfrm>
          <a:prstGeom prst="rect">
            <a:avLst/>
          </a:prstGeom>
        </p:spPr>
      </p:pic>
    </p:spTree>
    <p:extLst>
      <p:ext uri="{BB962C8B-B14F-4D97-AF65-F5344CB8AC3E}">
        <p14:creationId xmlns:p14="http://schemas.microsoft.com/office/powerpoint/2010/main" val="3488606177"/>
      </p:ext>
    </p:extLst>
  </p:cSld>
  <p:clrMapOvr>
    <a:masterClrMapping/>
  </p:clrMapOvr>
  <p:transition>
    <p:cut/>
  </p:transition>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F069035-BF21-5E37-3861-B62833952E00}"/>
              </a:ext>
            </a:extLst>
          </p:cNvPr>
          <p:cNvSpPr/>
          <p:nvPr/>
        </p:nvSpPr>
        <p:spPr>
          <a:xfrm>
            <a:off x="617280" y="1533378"/>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1EC2697-0AE1-D248-7129-09706BBEA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386" name="Rectangle 2">
            <a:extLst>
              <a:ext uri="{FF2B5EF4-FFF2-40B4-BE49-F238E27FC236}">
                <a16:creationId xmlns:a16="http://schemas.microsoft.com/office/drawing/2014/main" id="{8451AA05-C87C-5BE7-59B8-93E0757AFDC0}"/>
              </a:ext>
            </a:extLst>
          </p:cNvPr>
          <p:cNvSpPr>
            <a:spLocks noGrp="1" noChangeArrowheads="1"/>
          </p:cNvSpPr>
          <p:nvPr>
            <p:ph type="title"/>
          </p:nvPr>
        </p:nvSpPr>
        <p:spPr>
          <a:xfrm>
            <a:off x="762000" y="188914"/>
            <a:ext cx="8863013" cy="1527175"/>
          </a:xfrm>
        </p:spPr>
        <p:txBody>
          <a:bodyPr/>
          <a:lstStyle/>
          <a:p>
            <a:pPr algn="ctr">
              <a:defRPr/>
            </a:pPr>
            <a:r>
              <a:rPr lang="en-US" dirty="0">
                <a:solidFill>
                  <a:srgbClr val="203E5F"/>
                </a:solidFill>
                <a:latin typeface="Arial" pitchFamily="34" charset="0"/>
              </a:rPr>
              <a:t>A Framework for Ethical Decision-Making</a:t>
            </a:r>
          </a:p>
        </p:txBody>
      </p:sp>
      <p:sp>
        <p:nvSpPr>
          <p:cNvPr id="14340" name="Slide Number Placeholder 5">
            <a:extLst>
              <a:ext uri="{FF2B5EF4-FFF2-40B4-BE49-F238E27FC236}">
                <a16:creationId xmlns:a16="http://schemas.microsoft.com/office/drawing/2014/main" id="{81B0FA15-24CA-ADE1-DAD9-794208B1E8D7}"/>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EBA6E333-C258-48A1-8544-D904651CE755}" type="slidenum">
              <a:rPr lang="en-US" altLang="en-US" sz="1800">
                <a:solidFill>
                  <a:srgbClr val="FFFFFF"/>
                </a:solidFill>
              </a:rPr>
              <a:pPr eaLnBrk="1" hangingPunct="1"/>
              <a:t>11</a:t>
            </a:fld>
            <a:endParaRPr lang="en-US" altLang="en-US" sz="1800" dirty="0">
              <a:solidFill>
                <a:srgbClr val="FFFFFF"/>
              </a:solidFill>
            </a:endParaRPr>
          </a:p>
        </p:txBody>
      </p:sp>
      <p:pic>
        <p:nvPicPr>
          <p:cNvPr id="8" name="Picture 7">
            <a:extLst>
              <a:ext uri="{FF2B5EF4-FFF2-40B4-BE49-F238E27FC236}">
                <a16:creationId xmlns:a16="http://schemas.microsoft.com/office/drawing/2014/main" id="{9C41EA9C-6461-D460-FE55-96C8F12ED5BF}"/>
              </a:ext>
            </a:extLst>
          </p:cNvPr>
          <p:cNvPicPr>
            <a:picLocks noChangeAspect="1"/>
          </p:cNvPicPr>
          <p:nvPr/>
        </p:nvPicPr>
        <p:blipFill rotWithShape="1">
          <a:blip r:embed="rId4"/>
          <a:srcRect t="11468" r="33192" b="11614"/>
          <a:stretch/>
        </p:blipFill>
        <p:spPr>
          <a:xfrm>
            <a:off x="762000" y="1585588"/>
            <a:ext cx="10435883" cy="5272412"/>
          </a:xfrm>
          <a:prstGeom prst="rect">
            <a:avLst/>
          </a:prstGeom>
        </p:spPr>
      </p:pic>
    </p:spTree>
    <p:extLst>
      <p:ext uri="{BB962C8B-B14F-4D97-AF65-F5344CB8AC3E}">
        <p14:creationId xmlns:p14="http://schemas.microsoft.com/office/powerpoint/2010/main" val="921639493"/>
      </p:ext>
    </p:extLst>
  </p:cSld>
  <p:clrMapOvr>
    <a:masterClrMapping/>
  </p:clrMapOvr>
  <p:transition>
    <p:cut/>
  </p:transition>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F069035-BF21-5E37-3861-B62833952E00}"/>
              </a:ext>
            </a:extLst>
          </p:cNvPr>
          <p:cNvSpPr/>
          <p:nvPr/>
        </p:nvSpPr>
        <p:spPr>
          <a:xfrm>
            <a:off x="617280" y="1533378"/>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1EC2697-0AE1-D248-7129-09706BBEA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386" name="Rectangle 2">
            <a:extLst>
              <a:ext uri="{FF2B5EF4-FFF2-40B4-BE49-F238E27FC236}">
                <a16:creationId xmlns:a16="http://schemas.microsoft.com/office/drawing/2014/main" id="{8451AA05-C87C-5BE7-59B8-93E0757AFDC0}"/>
              </a:ext>
            </a:extLst>
          </p:cNvPr>
          <p:cNvSpPr>
            <a:spLocks noGrp="1" noChangeArrowheads="1"/>
          </p:cNvSpPr>
          <p:nvPr>
            <p:ph type="title"/>
          </p:nvPr>
        </p:nvSpPr>
        <p:spPr>
          <a:xfrm>
            <a:off x="762000" y="188914"/>
            <a:ext cx="8863013" cy="1527175"/>
          </a:xfrm>
        </p:spPr>
        <p:txBody>
          <a:bodyPr/>
          <a:lstStyle/>
          <a:p>
            <a:pPr algn="ctr">
              <a:defRPr/>
            </a:pPr>
            <a:r>
              <a:rPr lang="en-US" dirty="0">
                <a:solidFill>
                  <a:srgbClr val="203E5F"/>
                </a:solidFill>
                <a:latin typeface="Arial" pitchFamily="34" charset="0"/>
              </a:rPr>
              <a:t>A Framework for Ethical Decision-Making</a:t>
            </a:r>
          </a:p>
        </p:txBody>
      </p:sp>
      <p:pic>
        <p:nvPicPr>
          <p:cNvPr id="5" name="Picture 4">
            <a:extLst>
              <a:ext uri="{FF2B5EF4-FFF2-40B4-BE49-F238E27FC236}">
                <a16:creationId xmlns:a16="http://schemas.microsoft.com/office/drawing/2014/main" id="{582C956C-ED2A-4C81-48D7-1DC90882C9CC}"/>
              </a:ext>
            </a:extLst>
          </p:cNvPr>
          <p:cNvPicPr>
            <a:picLocks noChangeAspect="1"/>
          </p:cNvPicPr>
          <p:nvPr/>
        </p:nvPicPr>
        <p:blipFill rotWithShape="1">
          <a:blip r:embed="rId4"/>
          <a:srcRect l="5063" t="10648" r="29615" b="28400"/>
          <a:stretch/>
        </p:blipFill>
        <p:spPr>
          <a:xfrm>
            <a:off x="1378633" y="1730103"/>
            <a:ext cx="9369083" cy="4708591"/>
          </a:xfrm>
          <a:prstGeom prst="rect">
            <a:avLst/>
          </a:prstGeom>
        </p:spPr>
      </p:pic>
    </p:spTree>
    <p:extLst>
      <p:ext uri="{BB962C8B-B14F-4D97-AF65-F5344CB8AC3E}">
        <p14:creationId xmlns:p14="http://schemas.microsoft.com/office/powerpoint/2010/main" val="1404483085"/>
      </p:ext>
    </p:extLst>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F069035-BF21-5E37-3861-B62833952E00}"/>
              </a:ext>
            </a:extLst>
          </p:cNvPr>
          <p:cNvSpPr/>
          <p:nvPr/>
        </p:nvSpPr>
        <p:spPr>
          <a:xfrm>
            <a:off x="617280" y="1533378"/>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A diagram of a problem&#10;&#10;Description automatically generated with medium confidence">
            <a:extLst>
              <a:ext uri="{FF2B5EF4-FFF2-40B4-BE49-F238E27FC236}">
                <a16:creationId xmlns:a16="http://schemas.microsoft.com/office/drawing/2014/main" id="{F8D35A87-C468-AAB3-034C-9131747523B8}"/>
              </a:ext>
            </a:extLst>
          </p:cNvPr>
          <p:cNvPicPr>
            <a:picLocks noChangeAspect="1"/>
          </p:cNvPicPr>
          <p:nvPr/>
        </p:nvPicPr>
        <p:blipFill rotWithShape="1">
          <a:blip r:embed="rId3">
            <a:extLst>
              <a:ext uri="{28A0092B-C50C-407E-A947-70E740481C1C}">
                <a14:useLocalDpi xmlns:a14="http://schemas.microsoft.com/office/drawing/2010/main" val="0"/>
              </a:ext>
            </a:extLst>
          </a:blip>
          <a:srcRect b="10975"/>
          <a:stretch/>
        </p:blipFill>
        <p:spPr>
          <a:xfrm>
            <a:off x="617280" y="168812"/>
            <a:ext cx="9861452" cy="6689188"/>
          </a:xfrm>
          <a:prstGeom prst="rect">
            <a:avLst/>
          </a:prstGeom>
        </p:spPr>
      </p:pic>
      <p:pic>
        <p:nvPicPr>
          <p:cNvPr id="3" name="Graphic 21">
            <a:extLst>
              <a:ext uri="{FF2B5EF4-FFF2-40B4-BE49-F238E27FC236}">
                <a16:creationId xmlns:a16="http://schemas.microsoft.com/office/drawing/2014/main" id="{E1EC2697-0AE1-D248-7129-09706BBEA6B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99400" y="3513406"/>
            <a:ext cx="2305141" cy="1076343"/>
          </a:xfrm>
          <a:prstGeom prst="rect">
            <a:avLst/>
          </a:prstGeom>
        </p:spPr>
      </p:pic>
    </p:spTree>
    <p:extLst>
      <p:ext uri="{BB962C8B-B14F-4D97-AF65-F5344CB8AC3E}">
        <p14:creationId xmlns:p14="http://schemas.microsoft.com/office/powerpoint/2010/main" val="2132276166"/>
      </p:ext>
    </p:extLst>
  </p:cSld>
  <p:clrMapOvr>
    <a:masterClrMapping/>
  </p:clrMapOvr>
  <p:transition>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7250584-1307-1727-5303-42242384B4F3}"/>
              </a:ext>
            </a:extLst>
          </p:cNvPr>
          <p:cNvSpPr/>
          <p:nvPr/>
        </p:nvSpPr>
        <p:spPr>
          <a:xfrm>
            <a:off x="617280" y="1533378"/>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ADAC92E-AE1A-14E0-91FB-DA39A8C1FD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4578" name="Rectangle 2"/>
          <p:cNvSpPr>
            <a:spLocks noGrp="1" noChangeArrowheads="1"/>
          </p:cNvSpPr>
          <p:nvPr>
            <p:ph type="title"/>
          </p:nvPr>
        </p:nvSpPr>
        <p:spPr/>
        <p:txBody>
          <a:bodyPr>
            <a:normAutofit/>
          </a:bodyPr>
          <a:lstStyle/>
          <a:p>
            <a:pPr>
              <a:defRPr/>
            </a:pPr>
            <a:r>
              <a:rPr lang="en-US" dirty="0">
                <a:solidFill>
                  <a:schemeClr val="tx2">
                    <a:satMod val="130000"/>
                  </a:schemeClr>
                </a:solidFill>
              </a:rPr>
              <a:t>Ethical justification</a:t>
            </a:r>
          </a:p>
        </p:txBody>
      </p:sp>
      <p:sp>
        <p:nvSpPr>
          <p:cNvPr id="41987" name="Rectangle 3"/>
          <p:cNvSpPr>
            <a:spLocks noGrp="1" noChangeArrowheads="1"/>
          </p:cNvSpPr>
          <p:nvPr>
            <p:ph sz="quarter" idx="1"/>
          </p:nvPr>
        </p:nvSpPr>
        <p:spPr>
          <a:xfrm>
            <a:off x="838200" y="1655300"/>
            <a:ext cx="10303412" cy="4937125"/>
          </a:xfrm>
        </p:spPr>
        <p:txBody>
          <a:bodyPr>
            <a:normAutofit/>
          </a:bodyPr>
          <a:lstStyle/>
          <a:p>
            <a:pPr marL="365760" indent="-256032">
              <a:lnSpc>
                <a:spcPct val="80000"/>
              </a:lnSpc>
              <a:spcBef>
                <a:spcPct val="50000"/>
              </a:spcBef>
              <a:buNone/>
              <a:defRPr/>
            </a:pPr>
            <a:r>
              <a:rPr lang="en-US" dirty="0">
                <a:solidFill>
                  <a:schemeClr val="bg2">
                    <a:lumMod val="10000"/>
                  </a:schemeClr>
                </a:solidFill>
              </a:rPr>
              <a:t>   In ethics, the support/reasons ultimately come from moral values, principles and theories:</a:t>
            </a:r>
          </a:p>
          <a:p>
            <a:pPr marL="365760" indent="-256032">
              <a:lnSpc>
                <a:spcPct val="80000"/>
              </a:lnSpc>
              <a:spcBef>
                <a:spcPct val="50000"/>
              </a:spcBef>
              <a:buNone/>
              <a:defRPr/>
            </a:pPr>
            <a:endParaRPr lang="en-US" dirty="0">
              <a:solidFill>
                <a:schemeClr val="bg2">
                  <a:lumMod val="10000"/>
                </a:schemeClr>
              </a:solidFill>
            </a:endParaRPr>
          </a:p>
          <a:p>
            <a:pPr marL="365760" indent="-256032">
              <a:buClr>
                <a:schemeClr val="accent3"/>
              </a:buClr>
              <a:buFont typeface="Georgia"/>
              <a:buChar char="•"/>
              <a:defRPr/>
            </a:pPr>
            <a:r>
              <a:rPr lang="en-US" dirty="0"/>
              <a:t>“I think we should do X because A and B are really important values”</a:t>
            </a:r>
          </a:p>
          <a:p>
            <a:pPr marL="365760" indent="-256032">
              <a:lnSpc>
                <a:spcPct val="80000"/>
              </a:lnSpc>
              <a:buClr>
                <a:schemeClr val="accent3"/>
              </a:buClr>
              <a:buFont typeface="Georgia"/>
              <a:buChar char="•"/>
              <a:defRPr/>
            </a:pPr>
            <a:r>
              <a:rPr lang="en-US" dirty="0"/>
              <a:t>“Y wouldn’t be appropriate because it violates principles A and B”</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7250584-1307-1727-5303-42242384B4F3}"/>
              </a:ext>
            </a:extLst>
          </p:cNvPr>
          <p:cNvSpPr/>
          <p:nvPr/>
        </p:nvSpPr>
        <p:spPr>
          <a:xfrm>
            <a:off x="617280" y="1533378"/>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ADAC92E-AE1A-14E0-91FB-DA39A8C1FD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4578" name="Rectangle 2"/>
          <p:cNvSpPr>
            <a:spLocks noGrp="1" noChangeArrowheads="1"/>
          </p:cNvSpPr>
          <p:nvPr>
            <p:ph type="title"/>
          </p:nvPr>
        </p:nvSpPr>
        <p:spPr/>
        <p:txBody>
          <a:bodyPr>
            <a:normAutofit/>
          </a:bodyPr>
          <a:lstStyle/>
          <a:p>
            <a:pPr>
              <a:defRPr/>
            </a:pPr>
            <a:r>
              <a:rPr lang="en-US" dirty="0">
                <a:solidFill>
                  <a:schemeClr val="tx2">
                    <a:satMod val="130000"/>
                  </a:schemeClr>
                </a:solidFill>
              </a:rPr>
              <a:t>Ethical justification</a:t>
            </a:r>
          </a:p>
        </p:txBody>
      </p:sp>
      <p:sp>
        <p:nvSpPr>
          <p:cNvPr id="41987" name="Rectangle 3"/>
          <p:cNvSpPr>
            <a:spLocks noGrp="1" noChangeArrowheads="1"/>
          </p:cNvSpPr>
          <p:nvPr>
            <p:ph sz="quarter" idx="1"/>
          </p:nvPr>
        </p:nvSpPr>
        <p:spPr>
          <a:xfrm>
            <a:off x="838200" y="1655300"/>
            <a:ext cx="10303412" cy="4937125"/>
          </a:xfrm>
        </p:spPr>
        <p:txBody>
          <a:bodyPr>
            <a:normAutofit/>
          </a:bodyPr>
          <a:lstStyle/>
          <a:p>
            <a:pPr marL="365760" indent="-256032">
              <a:lnSpc>
                <a:spcPct val="80000"/>
              </a:lnSpc>
              <a:spcBef>
                <a:spcPct val="50000"/>
              </a:spcBef>
              <a:buNone/>
              <a:defRPr/>
            </a:pPr>
            <a:r>
              <a:rPr lang="en-US" dirty="0">
                <a:solidFill>
                  <a:schemeClr val="bg2">
                    <a:lumMod val="10000"/>
                  </a:schemeClr>
                </a:solidFill>
              </a:rPr>
              <a:t>   In ethics, the support/reasons ultimately come from moral values, principles and theories:</a:t>
            </a:r>
          </a:p>
          <a:p>
            <a:pPr marL="365760" indent="-256032">
              <a:lnSpc>
                <a:spcPct val="80000"/>
              </a:lnSpc>
              <a:spcBef>
                <a:spcPct val="50000"/>
              </a:spcBef>
              <a:buNone/>
              <a:defRPr/>
            </a:pPr>
            <a:endParaRPr lang="en-US" dirty="0">
              <a:solidFill>
                <a:schemeClr val="bg2">
                  <a:lumMod val="10000"/>
                </a:schemeClr>
              </a:solidFill>
            </a:endParaRPr>
          </a:p>
          <a:p>
            <a:pPr marL="365760" indent="-256032">
              <a:buClr>
                <a:schemeClr val="accent3"/>
              </a:buClr>
              <a:buFont typeface="Georgia"/>
              <a:buChar char="•"/>
              <a:defRPr/>
            </a:pPr>
            <a:r>
              <a:rPr lang="en-US" dirty="0"/>
              <a:t>“I think we should do X because A and B are really important values”</a:t>
            </a:r>
          </a:p>
          <a:p>
            <a:pPr marL="365760" indent="-256032">
              <a:lnSpc>
                <a:spcPct val="80000"/>
              </a:lnSpc>
              <a:buClr>
                <a:schemeClr val="accent3"/>
              </a:buClr>
              <a:buFont typeface="Georgia"/>
              <a:buChar char="•"/>
              <a:defRPr/>
            </a:pPr>
            <a:r>
              <a:rPr lang="en-US" dirty="0"/>
              <a:t>“Y wouldn’t be appropriate because it violates principles A and B”</a:t>
            </a:r>
          </a:p>
          <a:p>
            <a:pPr marL="365760" indent="-256032">
              <a:lnSpc>
                <a:spcPct val="80000"/>
              </a:lnSpc>
              <a:buClr>
                <a:schemeClr val="accent3"/>
              </a:buClr>
              <a:buFont typeface="Georgia"/>
              <a:buChar char="•"/>
              <a:defRPr/>
            </a:pPr>
            <a:r>
              <a:rPr lang="en-US" dirty="0"/>
              <a:t>“X would be the right thing to do because of our obligation to do A”</a:t>
            </a:r>
          </a:p>
          <a:p>
            <a:pPr marL="365760" indent="-256032">
              <a:lnSpc>
                <a:spcPct val="80000"/>
              </a:lnSpc>
              <a:buClr>
                <a:schemeClr val="accent3"/>
              </a:buClr>
              <a:buFont typeface="Georgia"/>
              <a:buChar char="•"/>
              <a:defRPr/>
            </a:pPr>
            <a:endParaRPr lang="en-US" dirty="0"/>
          </a:p>
        </p:txBody>
      </p:sp>
      <p:sp>
        <p:nvSpPr>
          <p:cNvPr id="30727" name="Text Box 4"/>
          <p:cNvSpPr txBox="1">
            <a:spLocks noChangeArrowheads="1"/>
          </p:cNvSpPr>
          <p:nvPr/>
        </p:nvSpPr>
        <p:spPr bwMode="auto">
          <a:xfrm>
            <a:off x="4724400" y="5903913"/>
            <a:ext cx="2743200" cy="366712"/>
          </a:xfrm>
          <a:prstGeom prst="rect">
            <a:avLst/>
          </a:prstGeom>
          <a:noFill/>
          <a:ln w="9525">
            <a:noFill/>
            <a:miter lim="800000"/>
            <a:headEnd/>
            <a:tailEnd/>
          </a:ln>
        </p:spPr>
        <p:txBody>
          <a:bodyPr>
            <a:spAutoFit/>
          </a:bodyPr>
          <a:lstStyle/>
          <a:p>
            <a:pPr eaLnBrk="0" hangingPunct="0"/>
            <a:r>
              <a:rPr lang="en-US" dirty="0">
                <a:latin typeface="Constantia" pitchFamily="18" charset="0"/>
              </a:rPr>
              <a:t>Jonathan Breslin, 2006</a:t>
            </a:r>
          </a:p>
        </p:txBody>
      </p:sp>
    </p:spTree>
    <p:extLst>
      <p:ext uri="{BB962C8B-B14F-4D97-AF65-F5344CB8AC3E}">
        <p14:creationId xmlns:p14="http://schemas.microsoft.com/office/powerpoint/2010/main" val="1649960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87FC971-3D31-DC92-DB0A-26E5CEF94B0F}"/>
              </a:ext>
            </a:extLst>
          </p:cNvPr>
          <p:cNvSpPr/>
          <p:nvPr/>
        </p:nvSpPr>
        <p:spPr>
          <a:xfrm>
            <a:off x="617280" y="1533378"/>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D8CC24D-37DC-121D-FD35-BC24310D76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3010" name="Rectangle 2"/>
          <p:cNvSpPr>
            <a:spLocks noGrp="1" noChangeArrowheads="1"/>
          </p:cNvSpPr>
          <p:nvPr>
            <p:ph type="title"/>
          </p:nvPr>
        </p:nvSpPr>
        <p:spPr>
          <a:xfrm>
            <a:off x="1981200" y="274638"/>
            <a:ext cx="8002588" cy="1143000"/>
          </a:xfrm>
        </p:spPr>
        <p:txBody>
          <a:bodyPr>
            <a:normAutofit fontScale="90000"/>
          </a:bodyPr>
          <a:lstStyle/>
          <a:p>
            <a:pPr>
              <a:defRPr/>
            </a:pPr>
            <a:r>
              <a:rPr lang="en-US" sz="4600" dirty="0">
                <a:solidFill>
                  <a:schemeClr val="tx2">
                    <a:satMod val="130000"/>
                  </a:schemeClr>
                </a:solidFill>
              </a:rPr>
              <a:t>Ethical theories and principles as lenses</a:t>
            </a:r>
          </a:p>
        </p:txBody>
      </p:sp>
      <p:sp>
        <p:nvSpPr>
          <p:cNvPr id="31749" name="Rectangle 3"/>
          <p:cNvSpPr>
            <a:spLocks noGrp="1" noChangeArrowheads="1"/>
          </p:cNvSpPr>
          <p:nvPr>
            <p:ph sz="quarter" idx="1"/>
          </p:nvPr>
        </p:nvSpPr>
        <p:spPr>
          <a:xfrm>
            <a:off x="762000" y="2700997"/>
            <a:ext cx="10309273" cy="3368016"/>
          </a:xfrm>
        </p:spPr>
        <p:txBody>
          <a:bodyPr/>
          <a:lstStyle/>
          <a:p>
            <a:pPr algn="l" rtl="0" eaLnBrk="1" hangingPunct="1">
              <a:buFont typeface="Wingdings" pitchFamily="2" charset="2"/>
              <a:buNone/>
            </a:pPr>
            <a:r>
              <a:rPr lang="en-US" dirty="0"/>
              <a:t>   “Doing bioethics well requires appeal to the insights provided by multiple theories…</a:t>
            </a:r>
          </a:p>
          <a:p>
            <a:pPr algn="l" rtl="0" eaLnBrk="1" hangingPunct="1">
              <a:buFont typeface="Wingdings" pitchFamily="2" charset="2"/>
              <a:buNone/>
            </a:pPr>
            <a:r>
              <a:rPr lang="en-US" dirty="0"/>
              <a:t>	the metaphor of lenses provides a more accurate and a more productive understanding of the role of theories in bioethics…” </a:t>
            </a:r>
          </a:p>
          <a:p>
            <a:pPr algn="ctr" rtl="0" eaLnBrk="1" hangingPunct="1">
              <a:buFont typeface="Wingdings" pitchFamily="2" charset="2"/>
              <a:buNone/>
            </a:pPr>
            <a:r>
              <a:rPr lang="en-US" sz="1800" dirty="0"/>
              <a:t>(Sherwin, </a:t>
            </a:r>
            <a:r>
              <a:rPr lang="en-US" sz="1800" i="1" dirty="0"/>
              <a:t>The Politics of Women’s Health</a:t>
            </a:r>
            <a:r>
              <a:rPr lang="en-US" sz="1800" dirty="0"/>
              <a:t>, 205).</a:t>
            </a:r>
          </a:p>
          <a:p>
            <a:pPr algn="ctr" rtl="0" eaLnBrk="1" hangingPunct="1">
              <a:buFont typeface="Wingdings" pitchFamily="2" charset="2"/>
              <a:buNone/>
            </a:pPr>
            <a:endParaRPr lang="en-US" sz="1800" dirty="0"/>
          </a:p>
          <a:p>
            <a:pPr rtl="0" eaLnBrk="1" hangingPunct="1">
              <a:buFont typeface="Wingdings" pitchFamily="2" charset="2"/>
              <a:buNone/>
            </a:pPr>
            <a:endParaRPr lang="en-US" sz="1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87FC971-3D31-DC92-DB0A-26E5CEF94B0F}"/>
              </a:ext>
            </a:extLst>
          </p:cNvPr>
          <p:cNvSpPr/>
          <p:nvPr/>
        </p:nvSpPr>
        <p:spPr>
          <a:xfrm>
            <a:off x="617280" y="1533378"/>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D8CC24D-37DC-121D-FD35-BC24310D76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3010" name="Rectangle 2"/>
          <p:cNvSpPr>
            <a:spLocks noGrp="1" noChangeArrowheads="1"/>
          </p:cNvSpPr>
          <p:nvPr>
            <p:ph type="title"/>
          </p:nvPr>
        </p:nvSpPr>
        <p:spPr>
          <a:xfrm>
            <a:off x="1981200" y="274638"/>
            <a:ext cx="8002588" cy="1143000"/>
          </a:xfrm>
        </p:spPr>
        <p:txBody>
          <a:bodyPr>
            <a:normAutofit fontScale="90000"/>
          </a:bodyPr>
          <a:lstStyle/>
          <a:p>
            <a:pPr>
              <a:defRPr/>
            </a:pPr>
            <a:r>
              <a:rPr lang="en-US" sz="4600" dirty="0">
                <a:solidFill>
                  <a:schemeClr val="tx2">
                    <a:satMod val="130000"/>
                  </a:schemeClr>
                </a:solidFill>
              </a:rPr>
              <a:t>Ethical theories and principles as lenses</a:t>
            </a:r>
          </a:p>
        </p:txBody>
      </p:sp>
      <p:sp>
        <p:nvSpPr>
          <p:cNvPr id="31749" name="Rectangle 3"/>
          <p:cNvSpPr>
            <a:spLocks noGrp="1" noChangeArrowheads="1"/>
          </p:cNvSpPr>
          <p:nvPr>
            <p:ph sz="quarter" idx="1"/>
          </p:nvPr>
        </p:nvSpPr>
        <p:spPr>
          <a:xfrm>
            <a:off x="762000" y="1643063"/>
            <a:ext cx="10309273" cy="4425950"/>
          </a:xfrm>
        </p:spPr>
        <p:txBody>
          <a:bodyPr/>
          <a:lstStyle/>
          <a:p>
            <a:pPr algn="l" rtl="0" eaLnBrk="1" hangingPunct="1">
              <a:buFont typeface="Wingdings" pitchFamily="2" charset="2"/>
              <a:buNone/>
            </a:pPr>
            <a:r>
              <a:rPr lang="en-US" dirty="0"/>
              <a:t>   “Doing bioethics well requires appeal to the insights provided by multiple theories…</a:t>
            </a:r>
          </a:p>
          <a:p>
            <a:pPr algn="l" rtl="0" eaLnBrk="1" hangingPunct="1">
              <a:buFont typeface="Wingdings" pitchFamily="2" charset="2"/>
              <a:buNone/>
            </a:pPr>
            <a:r>
              <a:rPr lang="en-US" dirty="0"/>
              <a:t>	the metaphor of lenses provides a more accurate and a more productive understanding of the role of theories in bioethics…” </a:t>
            </a:r>
          </a:p>
          <a:p>
            <a:pPr algn="ctr" rtl="0" eaLnBrk="1" hangingPunct="1">
              <a:buFont typeface="Wingdings" pitchFamily="2" charset="2"/>
              <a:buNone/>
            </a:pPr>
            <a:r>
              <a:rPr lang="en-US" sz="1800" dirty="0"/>
              <a:t>(Sherwin, </a:t>
            </a:r>
            <a:r>
              <a:rPr lang="en-US" sz="1800" i="1" dirty="0"/>
              <a:t>The Politics of Women’s Health</a:t>
            </a:r>
            <a:r>
              <a:rPr lang="en-US" sz="1800" dirty="0"/>
              <a:t>, 205).</a:t>
            </a:r>
          </a:p>
          <a:p>
            <a:pPr algn="ctr" rtl="0" eaLnBrk="1" hangingPunct="1">
              <a:buFont typeface="Wingdings" pitchFamily="2" charset="2"/>
              <a:buNone/>
            </a:pPr>
            <a:endParaRPr lang="en-US" sz="1800" dirty="0"/>
          </a:p>
          <a:p>
            <a:pPr>
              <a:buNone/>
            </a:pPr>
            <a:r>
              <a:rPr lang="en-US" b="1" dirty="0"/>
              <a:t>lenses:</a:t>
            </a:r>
            <a:r>
              <a:rPr lang="en-US" dirty="0"/>
              <a:t> readily switched for a different view, can be layered; some provide clearer perceptions of problems than others, but can gain different understandings by trying different options; </a:t>
            </a:r>
          </a:p>
          <a:p>
            <a:pPr algn="ctr">
              <a:buNone/>
            </a:pPr>
            <a:r>
              <a:rPr lang="en-US" b="1" dirty="0">
                <a:solidFill>
                  <a:srgbClr val="F58221"/>
                </a:solidFill>
              </a:rPr>
              <a:t>challenge = seeking out best lenses for problem at hand</a:t>
            </a:r>
          </a:p>
          <a:p>
            <a:pPr rtl="0" eaLnBrk="1" hangingPunct="1">
              <a:buFont typeface="Wingdings" pitchFamily="2" charset="2"/>
              <a:buNone/>
            </a:pPr>
            <a:endParaRPr lang="en-US" sz="1800" dirty="0"/>
          </a:p>
        </p:txBody>
      </p:sp>
    </p:spTree>
    <p:extLst>
      <p:ext uri="{BB962C8B-B14F-4D97-AF65-F5344CB8AC3E}">
        <p14:creationId xmlns:p14="http://schemas.microsoft.com/office/powerpoint/2010/main" val="41505224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0AC95F2-F80D-6884-A4D4-08F1CF0B866C}"/>
              </a:ext>
            </a:extLst>
          </p:cNvPr>
          <p:cNvSpPr/>
          <p:nvPr/>
        </p:nvSpPr>
        <p:spPr>
          <a:xfrm>
            <a:off x="617280" y="1533378"/>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E405EBC-D4CA-B263-5481-C0CF04A31C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674" name="Rectangle 2"/>
          <p:cNvSpPr>
            <a:spLocks noGrp="1" noChangeArrowheads="1"/>
          </p:cNvSpPr>
          <p:nvPr>
            <p:ph type="title"/>
          </p:nvPr>
        </p:nvSpPr>
        <p:spPr>
          <a:xfrm>
            <a:off x="1992313" y="404813"/>
            <a:ext cx="8229600" cy="1143000"/>
          </a:xfrm>
        </p:spPr>
        <p:txBody>
          <a:bodyPr>
            <a:normAutofit fontScale="90000"/>
          </a:bodyPr>
          <a:lstStyle/>
          <a:p>
            <a:pPr algn="ctr">
              <a:defRPr/>
            </a:pPr>
            <a:r>
              <a:rPr lang="en-GB" b="1" dirty="0">
                <a:solidFill>
                  <a:schemeClr val="tx2">
                    <a:satMod val="130000"/>
                  </a:schemeClr>
                </a:solidFill>
              </a:rPr>
              <a:t>General characteristics of western philosophies</a:t>
            </a:r>
            <a:endParaRPr lang="en-US" dirty="0">
              <a:solidFill>
                <a:schemeClr val="tx2">
                  <a:satMod val="130000"/>
                </a:schemeClr>
              </a:solidFill>
            </a:endParaRPr>
          </a:p>
        </p:txBody>
      </p:sp>
      <p:sp>
        <p:nvSpPr>
          <p:cNvPr id="33795" name="Rectangle 3"/>
          <p:cNvSpPr>
            <a:spLocks noGrp="1" noChangeArrowheads="1"/>
          </p:cNvSpPr>
          <p:nvPr>
            <p:ph sz="quarter" idx="1"/>
          </p:nvPr>
        </p:nvSpPr>
        <p:spPr>
          <a:xfrm>
            <a:off x="1195753" y="1792717"/>
            <a:ext cx="10002129" cy="2893256"/>
          </a:xfrm>
        </p:spPr>
        <p:txBody>
          <a:bodyPr/>
          <a:lstStyle/>
          <a:p>
            <a:pPr algn="l" rtl="0" eaLnBrk="1" hangingPunct="1"/>
            <a:r>
              <a:rPr lang="en-GB" b="1" dirty="0"/>
              <a:t>Secularism:</a:t>
            </a:r>
            <a:r>
              <a:rPr lang="en-GB" dirty="0"/>
              <a:t> people are free to practice their religion but no particular religious guidance to right &amp; wrong</a:t>
            </a:r>
          </a:p>
          <a:p>
            <a:pPr algn="l" rtl="0" eaLnBrk="1" hangingPunct="1"/>
            <a:r>
              <a:rPr lang="en-US" b="1" dirty="0"/>
              <a:t>Individualism: </a:t>
            </a:r>
            <a:r>
              <a:rPr lang="en-US" i="1" dirty="0"/>
              <a:t>It’s all about I, me and myself!</a:t>
            </a:r>
            <a:endParaRPr lang="en-GB" b="1" dirty="0"/>
          </a:p>
          <a:p>
            <a:pPr lvl="1" algn="l" rtl="0" eaLnBrk="1" hangingPunct="1"/>
            <a:r>
              <a:rPr lang="en-GB" dirty="0"/>
              <a:t>The individual and nuclear family structure are the societal building block.</a:t>
            </a:r>
          </a:p>
          <a:p>
            <a:pPr lvl="1" algn="l" rtl="0" eaLnBrk="1" hangingPunct="1"/>
            <a:r>
              <a:rPr lang="en-GB" dirty="0"/>
              <a:t>The individual's interest is what should come first (vs. more collective extended family ethics in our region)</a:t>
            </a:r>
            <a:endParaRPr lang="en-US" dirty="0"/>
          </a:p>
        </p:txBody>
      </p:sp>
      <p:pic>
        <p:nvPicPr>
          <p:cNvPr id="5" name="Picture 4" descr="A comparison of people with their arms raised&#10;&#10;Description automatically generated with medium confidence">
            <a:extLst>
              <a:ext uri="{FF2B5EF4-FFF2-40B4-BE49-F238E27FC236}">
                <a16:creationId xmlns:a16="http://schemas.microsoft.com/office/drawing/2014/main" id="{996D707F-6986-6ACC-2C12-C5C14FE3C5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10253" y="4054642"/>
            <a:ext cx="2421167" cy="234683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B4AF067-425A-E16F-10F9-B8BAECF5BC8B}"/>
              </a:ext>
            </a:extLst>
          </p:cNvPr>
          <p:cNvSpPr/>
          <p:nvPr/>
        </p:nvSpPr>
        <p:spPr>
          <a:xfrm>
            <a:off x="1885662" y="1412876"/>
            <a:ext cx="7793187" cy="5058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80868" y="274638"/>
            <a:ext cx="8686800" cy="1143000"/>
          </a:xfrm>
        </p:spPr>
        <p:txBody>
          <a:bodyPr>
            <a:normAutofit/>
          </a:bodyPr>
          <a:lstStyle/>
          <a:p>
            <a:pPr>
              <a:defRPr/>
            </a:pPr>
            <a:r>
              <a:rPr lang="en-US" sz="4000" b="1" i="1" dirty="0">
                <a:ln w="0"/>
                <a:solidFill>
                  <a:schemeClr val="accent1"/>
                </a:solidFill>
              </a:rPr>
              <a:t>Schools of thought in moral reasoning </a:t>
            </a:r>
            <a:endParaRPr lang="en-GB" sz="4000" b="1" i="1" dirty="0">
              <a:ln w="0"/>
              <a:solidFill>
                <a:schemeClr val="accent1"/>
              </a:solidFill>
            </a:endParaRPr>
          </a:p>
        </p:txBody>
      </p:sp>
      <p:sp>
        <p:nvSpPr>
          <p:cNvPr id="3" name="Content Placeholder 2"/>
          <p:cNvSpPr>
            <a:spLocks noGrp="1"/>
          </p:cNvSpPr>
          <p:nvPr>
            <p:ph sz="quarter" idx="1"/>
          </p:nvPr>
        </p:nvSpPr>
        <p:spPr>
          <a:xfrm>
            <a:off x="1524001" y="1428374"/>
            <a:ext cx="8059312" cy="5184775"/>
          </a:xfrm>
        </p:spPr>
        <p:txBody>
          <a:bodyPr>
            <a:normAutofit/>
          </a:bodyPr>
          <a:lstStyle/>
          <a:p>
            <a:pPr marL="722376" lvl="1" indent="-274320">
              <a:buFont typeface="Wingdings 2"/>
              <a:buChar char=""/>
              <a:defRPr/>
            </a:pPr>
            <a:r>
              <a:rPr lang="en-US" b="1" i="1" u="sng" dirty="0">
                <a:effectLst>
                  <a:outerShdw blurRad="38100" dist="38100" dir="2700000" algn="tl">
                    <a:srgbClr val="000000">
                      <a:alpha val="43137"/>
                    </a:srgbClr>
                  </a:outerShdw>
                </a:effectLst>
              </a:rPr>
              <a:t>Utilitarianism: </a:t>
            </a:r>
          </a:p>
          <a:p>
            <a:pPr marL="448056" lvl="1" indent="0">
              <a:buNone/>
              <a:defRPr/>
            </a:pPr>
            <a:r>
              <a:rPr lang="en-GB" dirty="0"/>
              <a:t>the value of an action is determined by its utility; all actions should be directed toward achieving the greatest happiness for the greatest number of people. </a:t>
            </a:r>
          </a:p>
          <a:p>
            <a:pPr marL="722376" lvl="1" indent="-274320">
              <a:buFont typeface="Wingdings 2"/>
              <a:buChar char=""/>
              <a:defRPr/>
            </a:pPr>
            <a:endParaRPr lang="en-GB" sz="3200" b="1" dirty="0"/>
          </a:p>
          <a:p>
            <a:pPr marL="448056" lvl="1" indent="0">
              <a:buNone/>
              <a:defRPr/>
            </a:pPr>
            <a:endParaRPr lang="en-GB" b="1" dirty="0">
              <a:solidFill>
                <a:srgbClr val="002060"/>
              </a:solidFill>
            </a:endParaRPr>
          </a:p>
        </p:txBody>
      </p:sp>
      <p:pic>
        <p:nvPicPr>
          <p:cNvPr id="8" name="Graphic 21">
            <a:extLst>
              <a:ext uri="{FF2B5EF4-FFF2-40B4-BE49-F238E27FC236}">
                <a16:creationId xmlns:a16="http://schemas.microsoft.com/office/drawing/2014/main" id="{44239BE8-2EB8-F661-34B4-8EE301A261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1" name="TextBox 20">
            <a:extLst>
              <a:ext uri="{FF2B5EF4-FFF2-40B4-BE49-F238E27FC236}">
                <a16:creationId xmlns:a16="http://schemas.microsoft.com/office/drawing/2014/main" id="{86D3FA15-FDFC-7E3C-FFD2-1095B71D5C3A}"/>
              </a:ext>
            </a:extLst>
          </p:cNvPr>
          <p:cNvSpPr txBox="1"/>
          <p:nvPr/>
        </p:nvSpPr>
        <p:spPr>
          <a:xfrm>
            <a:off x="3284621" y="2982701"/>
            <a:ext cx="5628144" cy="523220"/>
          </a:xfrm>
          <a:prstGeom prst="rect">
            <a:avLst/>
          </a:prstGeom>
          <a:noFill/>
        </p:spPr>
        <p:txBody>
          <a:bodyPr wrap="none" rtlCol="0">
            <a:spAutoFit/>
          </a:bodyPr>
          <a:lstStyle/>
          <a:p>
            <a:r>
              <a:rPr lang="en-EG" sz="2800" b="1" dirty="0">
                <a:solidFill>
                  <a:srgbClr val="002060"/>
                </a:solidFill>
              </a:rPr>
              <a:t>Utilitarianism …………. Consequences</a:t>
            </a:r>
          </a:p>
        </p:txBody>
      </p:sp>
    </p:spTree>
    <p:custDataLst>
      <p:tags r:id="rId1"/>
    </p:custDataLst>
    <p:extLst>
      <p:ext uri="{BB962C8B-B14F-4D97-AF65-F5344CB8AC3E}">
        <p14:creationId xmlns:p14="http://schemas.microsoft.com/office/powerpoint/2010/main" val="1979609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dissolve">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B4AF067-425A-E16F-10F9-B8BAECF5BC8B}"/>
              </a:ext>
            </a:extLst>
          </p:cNvPr>
          <p:cNvSpPr/>
          <p:nvPr/>
        </p:nvSpPr>
        <p:spPr>
          <a:xfrm>
            <a:off x="1885662" y="1412876"/>
            <a:ext cx="7793187" cy="5058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80868" y="274638"/>
            <a:ext cx="8686800" cy="1143000"/>
          </a:xfrm>
        </p:spPr>
        <p:txBody>
          <a:bodyPr>
            <a:normAutofit/>
          </a:bodyPr>
          <a:lstStyle/>
          <a:p>
            <a:pPr>
              <a:defRPr/>
            </a:pPr>
            <a:r>
              <a:rPr lang="en-US" sz="4000" b="1" i="1" dirty="0">
                <a:ln w="0"/>
                <a:solidFill>
                  <a:schemeClr val="accent1"/>
                </a:solidFill>
              </a:rPr>
              <a:t>Schools of thought in moral reasoning </a:t>
            </a:r>
            <a:endParaRPr lang="en-GB" sz="4000" b="1" i="1" dirty="0">
              <a:ln w="0"/>
              <a:solidFill>
                <a:schemeClr val="accent1"/>
              </a:solidFill>
            </a:endParaRPr>
          </a:p>
        </p:txBody>
      </p:sp>
      <p:sp>
        <p:nvSpPr>
          <p:cNvPr id="3" name="Content Placeholder 2"/>
          <p:cNvSpPr>
            <a:spLocks noGrp="1"/>
          </p:cNvSpPr>
          <p:nvPr>
            <p:ph sz="quarter" idx="1"/>
          </p:nvPr>
        </p:nvSpPr>
        <p:spPr>
          <a:xfrm>
            <a:off x="1524001" y="1428374"/>
            <a:ext cx="8059312" cy="5184775"/>
          </a:xfrm>
        </p:spPr>
        <p:txBody>
          <a:bodyPr>
            <a:normAutofit/>
          </a:bodyPr>
          <a:lstStyle/>
          <a:p>
            <a:pPr marL="722376" lvl="1" indent="-274320">
              <a:buFont typeface="Wingdings 2"/>
              <a:buChar char=""/>
              <a:defRPr/>
            </a:pPr>
            <a:r>
              <a:rPr lang="en-US" b="1" i="1" u="sng" dirty="0">
                <a:effectLst>
                  <a:outerShdw blurRad="38100" dist="38100" dir="2700000" algn="tl">
                    <a:srgbClr val="000000">
                      <a:alpha val="43137"/>
                    </a:srgbClr>
                  </a:outerShdw>
                </a:effectLst>
              </a:rPr>
              <a:t>Utilitarianism: </a:t>
            </a:r>
          </a:p>
          <a:p>
            <a:pPr marL="448056" lvl="1" indent="0">
              <a:buNone/>
              <a:defRPr/>
            </a:pPr>
            <a:r>
              <a:rPr lang="en-GB" dirty="0"/>
              <a:t>the value of an action is determined by its utility; all actions should be directed toward achieving the greatest happiness for the greatest number of people. </a:t>
            </a:r>
          </a:p>
          <a:p>
            <a:pPr marL="722376" lvl="1" indent="-274320">
              <a:buFont typeface="Wingdings 2"/>
              <a:buChar char=""/>
              <a:defRPr/>
            </a:pPr>
            <a:endParaRPr lang="en-GB" sz="3200" b="1" dirty="0"/>
          </a:p>
          <a:p>
            <a:pPr marL="722376" lvl="1" indent="-274320">
              <a:buFont typeface="Wingdings 2"/>
              <a:buChar char=""/>
              <a:defRPr/>
            </a:pPr>
            <a:r>
              <a:rPr lang="en-GB" sz="3200" b="1" dirty="0"/>
              <a:t> </a:t>
            </a:r>
            <a:r>
              <a:rPr lang="en-US" b="1" i="1" u="sng" dirty="0">
                <a:effectLst>
                  <a:outerShdw blurRad="38100" dist="38100" dir="2700000" algn="tl">
                    <a:srgbClr val="000000">
                      <a:alpha val="43137"/>
                    </a:srgbClr>
                  </a:outerShdw>
                </a:effectLst>
              </a:rPr>
              <a:t>Deontology: </a:t>
            </a:r>
          </a:p>
          <a:p>
            <a:pPr marL="448056" lvl="1" indent="0">
              <a:buNone/>
              <a:defRPr/>
            </a:pPr>
            <a:r>
              <a:rPr lang="en-GB" dirty="0"/>
              <a:t>actions are judged based upon inherent right-making characteristics or principles rather than on their consequences. Emphasis on duty, rules and regulations, principles and moral obligations which govern one's right action</a:t>
            </a:r>
            <a:r>
              <a:rPr lang="en-GB" sz="3200" dirty="0"/>
              <a:t> </a:t>
            </a:r>
            <a:endParaRPr lang="en-GB" dirty="0"/>
          </a:p>
        </p:txBody>
      </p:sp>
      <p:pic>
        <p:nvPicPr>
          <p:cNvPr id="8" name="Graphic 21">
            <a:extLst>
              <a:ext uri="{FF2B5EF4-FFF2-40B4-BE49-F238E27FC236}">
                <a16:creationId xmlns:a16="http://schemas.microsoft.com/office/drawing/2014/main" id="{44239BE8-2EB8-F661-34B4-8EE301A261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1" name="TextBox 20">
            <a:extLst>
              <a:ext uri="{FF2B5EF4-FFF2-40B4-BE49-F238E27FC236}">
                <a16:creationId xmlns:a16="http://schemas.microsoft.com/office/drawing/2014/main" id="{86D3FA15-FDFC-7E3C-FFD2-1095B71D5C3A}"/>
              </a:ext>
            </a:extLst>
          </p:cNvPr>
          <p:cNvSpPr txBox="1"/>
          <p:nvPr/>
        </p:nvSpPr>
        <p:spPr>
          <a:xfrm>
            <a:off x="3284621" y="2982701"/>
            <a:ext cx="5628144" cy="523220"/>
          </a:xfrm>
          <a:prstGeom prst="rect">
            <a:avLst/>
          </a:prstGeom>
          <a:noFill/>
        </p:spPr>
        <p:txBody>
          <a:bodyPr wrap="none" rtlCol="0">
            <a:spAutoFit/>
          </a:bodyPr>
          <a:lstStyle/>
          <a:p>
            <a:r>
              <a:rPr lang="en-EG" sz="2800" b="1" dirty="0">
                <a:solidFill>
                  <a:srgbClr val="002060"/>
                </a:solidFill>
              </a:rPr>
              <a:t>Utilitarianism …………. Consequences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dissolve">
                                      <p:cBhvr>
                                        <p:cTn id="2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B4AF067-425A-E16F-10F9-B8BAECF5BC8B}"/>
              </a:ext>
            </a:extLst>
          </p:cNvPr>
          <p:cNvSpPr/>
          <p:nvPr/>
        </p:nvSpPr>
        <p:spPr>
          <a:xfrm>
            <a:off x="1885662" y="1412876"/>
            <a:ext cx="7793187" cy="5058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80868" y="274638"/>
            <a:ext cx="8686800" cy="1143000"/>
          </a:xfrm>
        </p:spPr>
        <p:txBody>
          <a:bodyPr>
            <a:normAutofit/>
          </a:bodyPr>
          <a:lstStyle/>
          <a:p>
            <a:pPr>
              <a:defRPr/>
            </a:pPr>
            <a:r>
              <a:rPr lang="en-US" sz="4000" b="1" i="1" dirty="0">
                <a:ln w="0"/>
                <a:solidFill>
                  <a:schemeClr val="accent1"/>
                </a:solidFill>
              </a:rPr>
              <a:t>Schools of thought in moral reasoning </a:t>
            </a:r>
            <a:endParaRPr lang="en-GB" sz="4000" b="1" i="1" dirty="0">
              <a:ln w="0"/>
              <a:solidFill>
                <a:schemeClr val="accent1"/>
              </a:solidFill>
            </a:endParaRPr>
          </a:p>
        </p:txBody>
      </p:sp>
      <p:sp>
        <p:nvSpPr>
          <p:cNvPr id="3" name="Content Placeholder 2"/>
          <p:cNvSpPr>
            <a:spLocks noGrp="1"/>
          </p:cNvSpPr>
          <p:nvPr>
            <p:ph sz="quarter" idx="1"/>
          </p:nvPr>
        </p:nvSpPr>
        <p:spPr>
          <a:xfrm>
            <a:off x="1524001" y="1428374"/>
            <a:ext cx="8059312" cy="5184775"/>
          </a:xfrm>
        </p:spPr>
        <p:txBody>
          <a:bodyPr>
            <a:normAutofit/>
          </a:bodyPr>
          <a:lstStyle/>
          <a:p>
            <a:pPr marL="722376" lvl="1" indent="-274320">
              <a:buFont typeface="Wingdings 2"/>
              <a:buChar char=""/>
              <a:defRPr/>
            </a:pPr>
            <a:r>
              <a:rPr lang="en-US" b="1" i="1" u="sng" dirty="0">
                <a:effectLst>
                  <a:outerShdw blurRad="38100" dist="38100" dir="2700000" algn="tl">
                    <a:srgbClr val="000000">
                      <a:alpha val="43137"/>
                    </a:srgbClr>
                  </a:outerShdw>
                </a:effectLst>
              </a:rPr>
              <a:t>Utilitarianism: </a:t>
            </a:r>
          </a:p>
          <a:p>
            <a:pPr marL="448056" lvl="1" indent="0">
              <a:buNone/>
              <a:defRPr/>
            </a:pPr>
            <a:r>
              <a:rPr lang="en-GB" dirty="0"/>
              <a:t>the value of an action is determined by its utility; all actions should be directed toward achieving the greatest happiness for the greatest number of people. </a:t>
            </a:r>
          </a:p>
          <a:p>
            <a:pPr marL="722376" lvl="1" indent="-274320">
              <a:buFont typeface="Wingdings 2"/>
              <a:buChar char=""/>
              <a:defRPr/>
            </a:pPr>
            <a:endParaRPr lang="en-GB" sz="3200" b="1" dirty="0"/>
          </a:p>
          <a:p>
            <a:pPr marL="722376" lvl="1" indent="-274320">
              <a:buFont typeface="Wingdings 2"/>
              <a:buChar char=""/>
              <a:defRPr/>
            </a:pPr>
            <a:r>
              <a:rPr lang="en-GB" sz="3200" b="1" dirty="0"/>
              <a:t> </a:t>
            </a:r>
            <a:r>
              <a:rPr lang="en-US" b="1" i="1" u="sng" dirty="0">
                <a:effectLst>
                  <a:outerShdw blurRad="38100" dist="38100" dir="2700000" algn="tl">
                    <a:srgbClr val="000000">
                      <a:alpha val="43137"/>
                    </a:srgbClr>
                  </a:outerShdw>
                </a:effectLst>
              </a:rPr>
              <a:t>Deontology: </a:t>
            </a:r>
          </a:p>
          <a:p>
            <a:pPr marL="448056" lvl="1" indent="0">
              <a:buNone/>
              <a:defRPr/>
            </a:pPr>
            <a:r>
              <a:rPr lang="en-GB" dirty="0"/>
              <a:t>actions are judged based upon inherent right-making characteristics or principles rather than on their consequences. Emphasis on duty, rules and regulations, principles and moral obligations which govern one's right action</a:t>
            </a:r>
            <a:r>
              <a:rPr lang="en-GB" sz="3200" dirty="0"/>
              <a:t> </a:t>
            </a:r>
            <a:endParaRPr lang="en-GB" dirty="0"/>
          </a:p>
          <a:p>
            <a:pPr marL="420624" indent="-384048" algn="ctr">
              <a:buClr>
                <a:schemeClr val="accent3"/>
              </a:buClr>
              <a:buFont typeface="Wingdings 2"/>
              <a:buChar char=""/>
              <a:defRPr/>
            </a:pPr>
            <a:r>
              <a:rPr lang="en-GB" b="1" dirty="0">
                <a:solidFill>
                  <a:srgbClr val="002060"/>
                </a:solidFill>
              </a:rPr>
              <a:t>Deontology ………………. Non Consequences </a:t>
            </a:r>
          </a:p>
        </p:txBody>
      </p:sp>
      <p:pic>
        <p:nvPicPr>
          <p:cNvPr id="4" name="Content Placeholder 5" descr="JohnStewartMill.jpg"/>
          <p:cNvPicPr>
            <a:picLocks noChangeAspect="1"/>
          </p:cNvPicPr>
          <p:nvPr/>
        </p:nvPicPr>
        <p:blipFill>
          <a:blip r:embed="rId3" cstate="print"/>
          <a:srcRect/>
          <a:stretch>
            <a:fillRect/>
          </a:stretch>
        </p:blipFill>
        <p:spPr bwMode="auto">
          <a:xfrm>
            <a:off x="9700988" y="1221582"/>
            <a:ext cx="1600200" cy="18573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p:cNvPicPr>
            <a:picLocks noChangeAspect="1" noChangeArrowheads="1"/>
          </p:cNvPicPr>
          <p:nvPr/>
        </p:nvPicPr>
        <p:blipFill>
          <a:blip r:embed="rId4" cstate="print"/>
          <a:srcRect/>
          <a:stretch>
            <a:fillRect/>
          </a:stretch>
        </p:blipFill>
        <p:spPr bwMode="auto">
          <a:xfrm>
            <a:off x="410765" y="3482430"/>
            <a:ext cx="1452760" cy="183360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Graphic 21">
            <a:extLst>
              <a:ext uri="{FF2B5EF4-FFF2-40B4-BE49-F238E27FC236}">
                <a16:creationId xmlns:a16="http://schemas.microsoft.com/office/drawing/2014/main" id="{44239BE8-2EB8-F661-34B4-8EE301A261A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1" name="TextBox 20">
            <a:extLst>
              <a:ext uri="{FF2B5EF4-FFF2-40B4-BE49-F238E27FC236}">
                <a16:creationId xmlns:a16="http://schemas.microsoft.com/office/drawing/2014/main" id="{86D3FA15-FDFC-7E3C-FFD2-1095B71D5C3A}"/>
              </a:ext>
            </a:extLst>
          </p:cNvPr>
          <p:cNvSpPr txBox="1"/>
          <p:nvPr/>
        </p:nvSpPr>
        <p:spPr>
          <a:xfrm>
            <a:off x="3284621" y="2982701"/>
            <a:ext cx="5628144" cy="523220"/>
          </a:xfrm>
          <a:prstGeom prst="rect">
            <a:avLst/>
          </a:prstGeom>
          <a:noFill/>
        </p:spPr>
        <p:txBody>
          <a:bodyPr wrap="none" rtlCol="0">
            <a:spAutoFit/>
          </a:bodyPr>
          <a:lstStyle/>
          <a:p>
            <a:r>
              <a:rPr lang="en-EG" sz="2800" b="1" dirty="0">
                <a:solidFill>
                  <a:srgbClr val="002060"/>
                </a:solidFill>
              </a:rPr>
              <a:t>Utilitarianism …………. Consequences</a:t>
            </a:r>
          </a:p>
        </p:txBody>
      </p:sp>
    </p:spTree>
    <p:custDataLst>
      <p:tags r:id="rId1"/>
    </p:custDataLst>
    <p:extLst>
      <p:ext uri="{BB962C8B-B14F-4D97-AF65-F5344CB8AC3E}">
        <p14:creationId xmlns:p14="http://schemas.microsoft.com/office/powerpoint/2010/main" val="584192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20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dissolve">
                                      <p:cBhvr>
                                        <p:cTn id="33" dur="500"/>
                                        <p:tgtEl>
                                          <p:spTgt spid="21"/>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dissolve">
                                      <p:cBhvr>
                                        <p:cTn id="3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EA1DEB77-E7FE-CE68-B8CC-80D97567063E}"/>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322363" y="274638"/>
            <a:ext cx="9819249" cy="1143000"/>
          </a:xfrm>
        </p:spPr>
        <p:txBody>
          <a:bodyPr>
            <a:noAutofit/>
          </a:bodyPr>
          <a:lstStyle/>
          <a:p>
            <a:pPr>
              <a:defRPr/>
            </a:pPr>
            <a:r>
              <a:rPr lang="en-US" b="1" dirty="0">
                <a:ln w="0"/>
                <a:solidFill>
                  <a:schemeClr val="accent1"/>
                </a:solidFill>
              </a:rPr>
              <a:t>Schools of thought in moral reasoning (cont.)</a:t>
            </a:r>
            <a:endParaRPr lang="en-GB" b="1" dirty="0">
              <a:ln w="0"/>
              <a:solidFill>
                <a:schemeClr val="accent1"/>
              </a:solidFill>
            </a:endParaRPr>
          </a:p>
        </p:txBody>
      </p:sp>
      <p:sp>
        <p:nvSpPr>
          <p:cNvPr id="3" name="Content Placeholder 2"/>
          <p:cNvSpPr>
            <a:spLocks noGrp="1"/>
          </p:cNvSpPr>
          <p:nvPr>
            <p:ph sz="quarter" idx="1"/>
          </p:nvPr>
        </p:nvSpPr>
        <p:spPr>
          <a:xfrm>
            <a:off x="1111348" y="2568217"/>
            <a:ext cx="9138825" cy="5000660"/>
          </a:xfrm>
        </p:spPr>
        <p:txBody>
          <a:bodyPr>
            <a:normAutofit/>
          </a:bodyPr>
          <a:lstStyle/>
          <a:p>
            <a:pPr marL="722376" lvl="1" indent="-274320">
              <a:buFont typeface="Wingdings 2"/>
              <a:buChar char=""/>
              <a:defRPr/>
            </a:pPr>
            <a:r>
              <a:rPr lang="en-US" b="1" i="1" u="sng" dirty="0">
                <a:effectLst>
                  <a:outerShdw blurRad="38100" dist="38100" dir="2700000" algn="tl">
                    <a:srgbClr val="000000">
                      <a:alpha val="43137"/>
                    </a:srgbClr>
                  </a:outerShdw>
                </a:effectLst>
              </a:rPr>
              <a:t>Feminist ethics </a:t>
            </a:r>
            <a:r>
              <a:rPr lang="en-GB" dirty="0"/>
              <a:t>(Ethics of Care) </a:t>
            </a:r>
            <a:r>
              <a:rPr lang="en-US" dirty="0"/>
              <a:t>commitment to correcting male biases (e.g. women’s subordination is morally wrong) and that the moral experience of women is as worthy of respect as that of men.</a:t>
            </a:r>
            <a:endParaRPr lang="en-GB" dirty="0"/>
          </a:p>
          <a:p>
            <a:pPr marL="722376" lvl="1" indent="-274320">
              <a:buFont typeface="Wingdings 2"/>
              <a:buChar char=""/>
              <a:defRPr/>
            </a:pPr>
            <a:endParaRPr lang="en-US" sz="35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a:p>
            <a:pPr marL="36576" indent="0">
              <a:buClr>
                <a:schemeClr val="accent3"/>
              </a:buClr>
              <a:buNone/>
              <a:defRPr/>
            </a:pPr>
            <a:endParaRPr lang="en-GB" dirty="0"/>
          </a:p>
        </p:txBody>
      </p:sp>
      <p:pic>
        <p:nvPicPr>
          <p:cNvPr id="4" name="Graphic 21">
            <a:extLst>
              <a:ext uri="{FF2B5EF4-FFF2-40B4-BE49-F238E27FC236}">
                <a16:creationId xmlns:a16="http://schemas.microsoft.com/office/drawing/2014/main" id="{90AA3D83-80CA-EED3-C7E9-69B56868C1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0946" y="5220791"/>
            <a:ext cx="2305141" cy="107634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EA1DEB77-E7FE-CE68-B8CC-80D97567063E}"/>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322363" y="274638"/>
            <a:ext cx="9819249" cy="1143000"/>
          </a:xfrm>
        </p:spPr>
        <p:txBody>
          <a:bodyPr>
            <a:noAutofit/>
          </a:bodyPr>
          <a:lstStyle/>
          <a:p>
            <a:pPr>
              <a:defRPr/>
            </a:pPr>
            <a:r>
              <a:rPr lang="en-US" b="1" dirty="0">
                <a:ln w="0"/>
                <a:solidFill>
                  <a:schemeClr val="accent1"/>
                </a:solidFill>
              </a:rPr>
              <a:t>Schools of thought in moral reasoning (cont.)</a:t>
            </a:r>
            <a:endParaRPr lang="en-GB" b="1" dirty="0">
              <a:ln w="0"/>
              <a:solidFill>
                <a:schemeClr val="accent1"/>
              </a:solidFill>
            </a:endParaRPr>
          </a:p>
        </p:txBody>
      </p:sp>
      <p:sp>
        <p:nvSpPr>
          <p:cNvPr id="3" name="Content Placeholder 2"/>
          <p:cNvSpPr>
            <a:spLocks noGrp="1"/>
          </p:cNvSpPr>
          <p:nvPr>
            <p:ph sz="quarter" idx="1"/>
          </p:nvPr>
        </p:nvSpPr>
        <p:spPr>
          <a:xfrm>
            <a:off x="886265" y="1921104"/>
            <a:ext cx="9138825" cy="5000660"/>
          </a:xfrm>
        </p:spPr>
        <p:txBody>
          <a:bodyPr>
            <a:normAutofit/>
          </a:bodyPr>
          <a:lstStyle/>
          <a:p>
            <a:pPr marL="722376" lvl="1" indent="-274320">
              <a:buFont typeface="Wingdings 2"/>
              <a:buChar char=""/>
              <a:defRPr/>
            </a:pPr>
            <a:r>
              <a:rPr lang="en-US" b="1" i="1" u="sng" dirty="0">
                <a:effectLst>
                  <a:outerShdw blurRad="38100" dist="38100" dir="2700000" algn="tl">
                    <a:srgbClr val="000000">
                      <a:alpha val="43137"/>
                    </a:srgbClr>
                  </a:outerShdw>
                </a:effectLst>
              </a:rPr>
              <a:t>Feminist ethics </a:t>
            </a:r>
            <a:r>
              <a:rPr lang="en-GB" dirty="0"/>
              <a:t>(Ethics of Care) </a:t>
            </a:r>
            <a:r>
              <a:rPr lang="en-US" dirty="0"/>
              <a:t>commitment to correcting male biases (e.g. women’s subordination is morally wrong) and that the moral experience of women is as worthy of respect as that of men.</a:t>
            </a:r>
            <a:endParaRPr lang="en-GB" dirty="0"/>
          </a:p>
          <a:p>
            <a:pPr marL="722376" lvl="1" indent="-274320">
              <a:buFont typeface="Wingdings 2"/>
              <a:buChar char=""/>
              <a:defRPr/>
            </a:pPr>
            <a:endParaRPr lang="en-US" sz="35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a:p>
            <a:pPr marL="722376" lvl="1" indent="-274320">
              <a:buFont typeface="Wingdings 2"/>
              <a:buChar char=""/>
              <a:defRPr/>
            </a:pPr>
            <a:r>
              <a:rPr lang="en-US" b="1" i="1" u="sng" dirty="0">
                <a:effectLst>
                  <a:outerShdw blurRad="38100" dist="38100" dir="2700000" algn="tl">
                    <a:srgbClr val="000000">
                      <a:alpha val="43137"/>
                    </a:srgbClr>
                  </a:outerShdw>
                </a:effectLst>
              </a:rPr>
              <a:t>Casuistry: </a:t>
            </a:r>
            <a:r>
              <a:rPr lang="en-GB" dirty="0"/>
              <a:t>The greatest confidence in our moral judgments resides not at the level of theory, where we endlessly disagree, but rather at the level of the case, where our intuitions often converge without the benefit of theory.</a:t>
            </a:r>
            <a:r>
              <a:rPr lang="en-GB" sz="3200" dirty="0"/>
              <a:t> </a:t>
            </a:r>
            <a:endParaRPr lang="en-GB" dirty="0"/>
          </a:p>
          <a:p>
            <a:pPr marL="36576" indent="0">
              <a:buClr>
                <a:schemeClr val="accent3"/>
              </a:buClr>
              <a:buNone/>
              <a:defRPr/>
            </a:pPr>
            <a:endParaRPr lang="en-GB" dirty="0"/>
          </a:p>
        </p:txBody>
      </p:sp>
      <p:pic>
        <p:nvPicPr>
          <p:cNvPr id="4" name="Graphic 21">
            <a:extLst>
              <a:ext uri="{FF2B5EF4-FFF2-40B4-BE49-F238E27FC236}">
                <a16:creationId xmlns:a16="http://schemas.microsoft.com/office/drawing/2014/main" id="{90AA3D83-80CA-EED3-C7E9-69B56868C1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0946" y="5220791"/>
            <a:ext cx="2305141" cy="1076343"/>
          </a:xfrm>
          <a:prstGeom prst="rect">
            <a:avLst/>
          </a:prstGeom>
        </p:spPr>
      </p:pic>
    </p:spTree>
    <p:custDataLst>
      <p:tags r:id="rId1"/>
    </p:custDataLst>
    <p:extLst>
      <p:ext uri="{BB962C8B-B14F-4D97-AF65-F5344CB8AC3E}">
        <p14:creationId xmlns:p14="http://schemas.microsoft.com/office/powerpoint/2010/main" val="782826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9CE4A21-2B12-F339-13BC-CC5CEB5FC4D0}"/>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195754" y="274638"/>
            <a:ext cx="8829336" cy="1143000"/>
          </a:xfrm>
        </p:spPr>
        <p:txBody>
          <a:bodyPr>
            <a:noAutofit/>
          </a:bodyPr>
          <a:lstStyle/>
          <a:p>
            <a:pPr>
              <a:defRPr/>
            </a:pPr>
            <a:r>
              <a:rPr lang="en-US" b="1" dirty="0">
                <a:ln w="0"/>
                <a:solidFill>
                  <a:schemeClr val="accent1"/>
                </a:solidFill>
              </a:rPr>
              <a:t>Schools of thought in moral reasoning (cont.)</a:t>
            </a:r>
            <a:endParaRPr lang="en-GB" b="1" dirty="0">
              <a:ln w="0"/>
              <a:solidFill>
                <a:schemeClr val="accent1"/>
              </a:solidFill>
            </a:endParaRPr>
          </a:p>
        </p:txBody>
      </p:sp>
      <p:sp>
        <p:nvSpPr>
          <p:cNvPr id="3" name="Content Placeholder 2"/>
          <p:cNvSpPr>
            <a:spLocks noGrp="1"/>
          </p:cNvSpPr>
          <p:nvPr>
            <p:ph sz="quarter" idx="1"/>
          </p:nvPr>
        </p:nvSpPr>
        <p:spPr>
          <a:xfrm>
            <a:off x="2024034" y="1571636"/>
            <a:ext cx="8472518" cy="5429264"/>
          </a:xfrm>
        </p:spPr>
        <p:txBody>
          <a:bodyPr>
            <a:normAutofit/>
          </a:bodyPr>
          <a:lstStyle/>
          <a:p>
            <a:pPr marL="420624" lvl="1" indent="-384048">
              <a:buSzPct val="80000"/>
              <a:buFont typeface="Wingdings 2"/>
              <a:buChar char=""/>
              <a:defRPr/>
            </a:pPr>
            <a:r>
              <a:rPr lang="en-US" b="1" i="1" u="sng" dirty="0">
                <a:effectLst>
                  <a:outerShdw blurRad="38100" dist="38100" dir="2700000" algn="tl">
                    <a:srgbClr val="000000">
                      <a:alpha val="43137"/>
                    </a:srgbClr>
                  </a:outerShdw>
                </a:effectLst>
              </a:rPr>
              <a:t>Virtue ethics: </a:t>
            </a:r>
            <a:r>
              <a:rPr lang="en-GB" sz="3600" dirty="0"/>
              <a:t>It emphasizes the virtues, or moral character</a:t>
            </a:r>
          </a:p>
          <a:p>
            <a:pPr marL="420624" lvl="1" indent="-384048">
              <a:buSzPct val="80000"/>
              <a:buFont typeface="Wingdings 2"/>
              <a:buChar char=""/>
              <a:defRPr/>
            </a:pPr>
            <a:endParaRPr lang="en-GB" sz="3600" dirty="0"/>
          </a:p>
          <a:p>
            <a:pPr marL="420624" lvl="1" indent="-384048">
              <a:buSzPct val="80000"/>
              <a:buFont typeface="Wingdings 2"/>
              <a:buChar char=""/>
              <a:defRPr/>
            </a:pPr>
            <a:endParaRPr lang="en-US" sz="36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a:p>
            <a:pPr marL="420624" lvl="1" indent="-384048">
              <a:buSzPct val="80000"/>
              <a:buFont typeface="Wingdings 2"/>
              <a:buChar char=""/>
              <a:defRPr/>
            </a:pPr>
            <a:endParaRPr lang="en-GB" dirty="0"/>
          </a:p>
          <a:p>
            <a:pPr marL="420624" indent="-384048">
              <a:buClr>
                <a:schemeClr val="accent3"/>
              </a:buClr>
              <a:buFont typeface="Wingdings 2"/>
              <a:buChar char=""/>
              <a:defRPr/>
            </a:pPr>
            <a:r>
              <a:rPr lang="en-US" dirty="0"/>
              <a:t>A patient should not comply with a “don’t smoke” advice from a smoking doctor!</a:t>
            </a:r>
            <a:endParaRPr lang="en-GB" dirty="0"/>
          </a:p>
        </p:txBody>
      </p:sp>
      <p:pic>
        <p:nvPicPr>
          <p:cNvPr id="7" name="Graphic 21">
            <a:extLst>
              <a:ext uri="{FF2B5EF4-FFF2-40B4-BE49-F238E27FC236}">
                <a16:creationId xmlns:a16="http://schemas.microsoft.com/office/drawing/2014/main" id="{922458B8-B58F-5847-F3D7-69DAA66D9D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67835" y="5220791"/>
            <a:ext cx="2305141" cy="1076343"/>
          </a:xfrm>
          <a:prstGeom prst="rect">
            <a:avLst/>
          </a:prstGeom>
        </p:spPr>
      </p:pic>
      <p:pic>
        <p:nvPicPr>
          <p:cNvPr id="6" name="Picture 5" descr="A diagram of law and law&#10;&#10;Description automatically generated">
            <a:extLst>
              <a:ext uri="{FF2B5EF4-FFF2-40B4-BE49-F238E27FC236}">
                <a16:creationId xmlns:a16="http://schemas.microsoft.com/office/drawing/2014/main" id="{7E73B02D-B243-FE9D-F159-DAC858699F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25043" y="2183922"/>
            <a:ext cx="3501757" cy="189439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933EBB99-C580-3A5C-5F4B-9FAFF87604F1}"/>
              </a:ext>
            </a:extLst>
          </p:cNvPr>
          <p:cNvSpPr/>
          <p:nvPr/>
        </p:nvSpPr>
        <p:spPr>
          <a:xfrm>
            <a:off x="923778" y="1663509"/>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AAE3A55D-CAA1-DD37-3846-AB88975853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007" y="5307790"/>
            <a:ext cx="2305141" cy="1076343"/>
          </a:xfrm>
          <a:prstGeom prst="rect">
            <a:avLst/>
          </a:prstGeom>
        </p:spPr>
      </p:pic>
      <p:sp>
        <p:nvSpPr>
          <p:cNvPr id="2" name="Title 1"/>
          <p:cNvSpPr>
            <a:spLocks noGrp="1"/>
          </p:cNvSpPr>
          <p:nvPr>
            <p:ph type="title"/>
          </p:nvPr>
        </p:nvSpPr>
        <p:spPr>
          <a:xfrm>
            <a:off x="1981200" y="274638"/>
            <a:ext cx="9287022" cy="1143000"/>
          </a:xfrm>
        </p:spPr>
        <p:txBody>
          <a:bodyPr>
            <a:noAutofit/>
          </a:bodyPr>
          <a:lstStyle/>
          <a:p>
            <a:pPr>
              <a:defRPr/>
            </a:pPr>
            <a:r>
              <a:rPr lang="en-US" b="1" dirty="0">
                <a:ln w="0"/>
                <a:solidFill>
                  <a:schemeClr val="accent1"/>
                </a:solidFill>
              </a:rPr>
              <a:t>Schools of thought in moral reasoning (cont.)</a:t>
            </a:r>
            <a:endParaRPr lang="en-GB" b="1" dirty="0">
              <a:ln w="0"/>
              <a:solidFill>
                <a:schemeClr val="accent1"/>
              </a:solidFill>
            </a:endParaRPr>
          </a:p>
        </p:txBody>
      </p:sp>
      <p:sp>
        <p:nvSpPr>
          <p:cNvPr id="3" name="Content Placeholder 2"/>
          <p:cNvSpPr>
            <a:spLocks noGrp="1"/>
          </p:cNvSpPr>
          <p:nvPr>
            <p:ph sz="quarter" idx="1"/>
          </p:nvPr>
        </p:nvSpPr>
        <p:spPr>
          <a:xfrm>
            <a:off x="1981201" y="1711326"/>
            <a:ext cx="8583636" cy="4525963"/>
          </a:xfrm>
        </p:spPr>
        <p:txBody>
          <a:bodyPr>
            <a:normAutofit/>
          </a:bodyPr>
          <a:lstStyle/>
          <a:p>
            <a:pPr marL="420624" lvl="1" indent="-384048">
              <a:buSzPct val="80000"/>
              <a:buFont typeface="Wingdings 2"/>
              <a:buChar char=""/>
              <a:defRPr/>
            </a:pPr>
            <a:r>
              <a:rPr lang="en-US" b="1" i="1" u="sng" dirty="0" err="1">
                <a:effectLst>
                  <a:outerShdw blurRad="38100" dist="38100" dir="2700000" algn="tl">
                    <a:srgbClr val="000000">
                      <a:alpha val="43137"/>
                    </a:srgbClr>
                  </a:outerShdw>
                </a:effectLst>
              </a:rPr>
              <a:t>Principlism</a:t>
            </a:r>
            <a:r>
              <a:rPr lang="en-US" b="1" i="1" u="sng" dirty="0">
                <a:effectLst>
                  <a:outerShdw blurRad="38100" dist="38100" dir="2700000" algn="tl">
                    <a:srgbClr val="000000">
                      <a:alpha val="43137"/>
                    </a:srgbClr>
                  </a:outerShdw>
                </a:effectLst>
              </a:rPr>
              <a:t>:  </a:t>
            </a:r>
          </a:p>
          <a:p>
            <a:pPr marL="704088" lvl="2" indent="-384048">
              <a:buClr>
                <a:schemeClr val="bg1">
                  <a:shade val="50000"/>
                </a:schemeClr>
              </a:buClr>
              <a:buSzPct val="80000"/>
              <a:buFont typeface="Wingdings 2"/>
              <a:buChar char=""/>
              <a:defRPr/>
            </a:pPr>
            <a:r>
              <a:rPr lang="en-US" sz="3000" dirty="0"/>
              <a:t>Autonomy: respect humans' ability to choose,</a:t>
            </a:r>
          </a:p>
          <a:p>
            <a:pPr marL="704088" lvl="2" indent="-384048">
              <a:buClr>
                <a:schemeClr val="bg1">
                  <a:shade val="50000"/>
                </a:schemeClr>
              </a:buClr>
              <a:buSzPct val="80000"/>
              <a:buFont typeface="Wingdings 2"/>
              <a:buChar char=""/>
              <a:defRPr/>
            </a:pPr>
            <a:r>
              <a:rPr lang="en-US" sz="3000" dirty="0"/>
              <a:t>Beneficence: Do Good for others,</a:t>
            </a:r>
          </a:p>
          <a:p>
            <a:pPr marL="704088" lvl="2" indent="-384048">
              <a:buClr>
                <a:schemeClr val="bg1">
                  <a:shade val="50000"/>
                </a:schemeClr>
              </a:buClr>
              <a:buSzPct val="80000"/>
              <a:buFont typeface="Wingdings 2"/>
              <a:buChar char=""/>
              <a:defRPr/>
            </a:pPr>
            <a:r>
              <a:rPr lang="en-US" sz="3000" dirty="0"/>
              <a:t>Nonmaleficence (Do No Harm), &amp; </a:t>
            </a:r>
          </a:p>
          <a:p>
            <a:pPr marL="704088" lvl="2" indent="-384048">
              <a:buClr>
                <a:schemeClr val="bg1">
                  <a:shade val="50000"/>
                </a:schemeClr>
              </a:buClr>
              <a:buSzPct val="80000"/>
              <a:buFont typeface="Wingdings 2"/>
              <a:buChar char=""/>
              <a:defRPr/>
            </a:pPr>
            <a:r>
              <a:rPr lang="en-US" sz="3000" dirty="0"/>
              <a:t>Justice </a:t>
            </a:r>
          </a:p>
          <a:p>
            <a:pPr marL="420624" indent="-384048">
              <a:buClr>
                <a:schemeClr val="accent3"/>
              </a:buClr>
              <a:buFont typeface="Wingdings 2"/>
              <a:buChar char=""/>
              <a:defRPr/>
            </a:pPr>
            <a:endParaRPr lang="en-GB" dirty="0"/>
          </a:p>
        </p:txBody>
      </p:sp>
      <p:pic>
        <p:nvPicPr>
          <p:cNvPr id="7" name="Picture 6" descr="A person with grey hair and glasses&#10;&#10;Description automatically generated">
            <a:extLst>
              <a:ext uri="{FF2B5EF4-FFF2-40B4-BE49-F238E27FC236}">
                <a16:creationId xmlns:a16="http://schemas.microsoft.com/office/drawing/2014/main" id="{FDDB2491-8927-D2B6-4D43-DCA64BD429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13055" y="4090737"/>
            <a:ext cx="4398277" cy="244024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20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9557852-1009-932D-91CD-036B0D37689E}"/>
              </a:ext>
            </a:extLst>
          </p:cNvPr>
          <p:cNvSpPr/>
          <p:nvPr/>
        </p:nvSpPr>
        <p:spPr>
          <a:xfrm>
            <a:off x="923778" y="1663509"/>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37577E1E-6C1D-9A01-6DBA-F4F1B2E2B7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007" y="5307790"/>
            <a:ext cx="2305141" cy="1076343"/>
          </a:xfrm>
          <a:prstGeom prst="rect">
            <a:avLst/>
          </a:prstGeom>
        </p:spPr>
      </p:pic>
      <p:sp>
        <p:nvSpPr>
          <p:cNvPr id="40962" name="Title 1"/>
          <p:cNvSpPr>
            <a:spLocks noGrp="1"/>
          </p:cNvSpPr>
          <p:nvPr>
            <p:ph type="title"/>
          </p:nvPr>
        </p:nvSpPr>
        <p:spPr>
          <a:xfrm>
            <a:off x="1919288" y="274639"/>
            <a:ext cx="8539162" cy="777875"/>
          </a:xfrm>
        </p:spPr>
        <p:txBody>
          <a:bodyPr>
            <a:normAutofit/>
          </a:bodyPr>
          <a:lstStyle/>
          <a:p>
            <a:pPr rtl="0" eaLnBrk="1" hangingPunct="1"/>
            <a:r>
              <a:rPr lang="en-US" b="1"/>
              <a:t>Ethics in Islam… not a separate entity!</a:t>
            </a:r>
            <a:endParaRPr lang="ar-SA" b="1"/>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44901748"/>
              </p:ext>
            </p:extLst>
          </p:nvPr>
        </p:nvGraphicFramePr>
        <p:xfrm>
          <a:off x="1991544" y="954975"/>
          <a:ext cx="8466906" cy="5976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9557852-1009-932D-91CD-036B0D37689E}"/>
              </a:ext>
            </a:extLst>
          </p:cNvPr>
          <p:cNvSpPr/>
          <p:nvPr/>
        </p:nvSpPr>
        <p:spPr>
          <a:xfrm>
            <a:off x="923778" y="1663509"/>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37577E1E-6C1D-9A01-6DBA-F4F1B2E2B7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007" y="5307790"/>
            <a:ext cx="2305141" cy="1076343"/>
          </a:xfrm>
          <a:prstGeom prst="rect">
            <a:avLst/>
          </a:prstGeom>
        </p:spPr>
      </p:pic>
      <p:sp>
        <p:nvSpPr>
          <p:cNvPr id="40962" name="Title 1"/>
          <p:cNvSpPr>
            <a:spLocks noGrp="1"/>
          </p:cNvSpPr>
          <p:nvPr>
            <p:ph type="title"/>
          </p:nvPr>
        </p:nvSpPr>
        <p:spPr>
          <a:xfrm>
            <a:off x="1919288" y="274639"/>
            <a:ext cx="8539162" cy="777875"/>
          </a:xfrm>
        </p:spPr>
        <p:txBody>
          <a:bodyPr>
            <a:normAutofit/>
          </a:bodyPr>
          <a:lstStyle/>
          <a:p>
            <a:pPr rtl="0" eaLnBrk="1" hangingPunct="1"/>
            <a:r>
              <a:rPr lang="en-US" b="1"/>
              <a:t>Ethics in Islam… not a separate entity!</a:t>
            </a:r>
            <a:endParaRPr lang="ar-SA" b="1"/>
          </a:p>
        </p:txBody>
      </p:sp>
      <p:graphicFrame>
        <p:nvGraphicFramePr>
          <p:cNvPr id="4" name="Content Placeholder 3"/>
          <p:cNvGraphicFramePr>
            <a:graphicFrameLocks noGrp="1"/>
          </p:cNvGraphicFramePr>
          <p:nvPr>
            <p:ph sz="quarter" idx="1"/>
          </p:nvPr>
        </p:nvGraphicFramePr>
        <p:xfrm>
          <a:off x="1991544" y="954975"/>
          <a:ext cx="8466906" cy="5976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653199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E7452D7-F22F-7A67-864D-97857EF87E1A}"/>
              </a:ext>
            </a:extLst>
          </p:cNvPr>
          <p:cNvSpPr/>
          <p:nvPr/>
        </p:nvSpPr>
        <p:spPr>
          <a:xfrm>
            <a:off x="923778" y="1663509"/>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DB542B5-DA0B-D481-F883-A51B0DBE16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0355" y="299690"/>
            <a:ext cx="2305141" cy="1076343"/>
          </a:xfrm>
          <a:prstGeom prst="rect">
            <a:avLst/>
          </a:prstGeom>
        </p:spPr>
      </p:pic>
      <p:sp>
        <p:nvSpPr>
          <p:cNvPr id="41986" name="Title 1"/>
          <p:cNvSpPr>
            <a:spLocks noGrp="1"/>
          </p:cNvSpPr>
          <p:nvPr>
            <p:ph type="title"/>
          </p:nvPr>
        </p:nvSpPr>
        <p:spPr/>
        <p:txBody>
          <a:bodyPr/>
          <a:lstStyle/>
          <a:p>
            <a:pPr rtl="0" eaLnBrk="1" hangingPunct="1"/>
            <a:r>
              <a:rPr lang="en-GB"/>
              <a:t>How should Muslims decide their acts?</a:t>
            </a:r>
            <a:endParaRPr lang="ar-SA"/>
          </a:p>
        </p:txBody>
      </p:sp>
      <p:sp>
        <p:nvSpPr>
          <p:cNvPr id="3" name="Content Placeholder 2"/>
          <p:cNvSpPr>
            <a:spLocks noGrp="1"/>
          </p:cNvSpPr>
          <p:nvPr>
            <p:ph sz="quarter" idx="1"/>
          </p:nvPr>
        </p:nvSpPr>
        <p:spPr>
          <a:xfrm>
            <a:off x="1336431" y="1739707"/>
            <a:ext cx="9608234" cy="4937125"/>
          </a:xfrm>
        </p:spPr>
        <p:txBody>
          <a:bodyPr>
            <a:normAutofit/>
          </a:bodyPr>
          <a:lstStyle/>
          <a:p>
            <a:pPr marL="274320" indent="-274320">
              <a:buFont typeface="Wingdings 3"/>
              <a:buChar char=""/>
              <a:defRPr/>
            </a:pPr>
            <a:r>
              <a:rPr lang="en-US" dirty="0"/>
              <a:t>And I (</a:t>
            </a:r>
            <a:r>
              <a:rPr lang="en-US" dirty="0" err="1"/>
              <a:t>Allâh</a:t>
            </a:r>
            <a:r>
              <a:rPr lang="en-US" dirty="0"/>
              <a:t>) created not the jinn and mankind except that they should worship Me (Alone).</a:t>
            </a:r>
            <a:r>
              <a:rPr lang="ar-SA" dirty="0"/>
              <a:t> وَمَا خَلَقْتُ الْجِنَّ وَالإِنْسَ إِلا لِيَعْبُدُونِ (الذاريات56 )</a:t>
            </a:r>
            <a:endParaRPr lang="en-US" b="1" dirty="0"/>
          </a:p>
          <a:p>
            <a:pPr marL="274320" indent="-274320">
              <a:buFont typeface="Wingdings 3"/>
              <a:buChar char=""/>
              <a:defRPr/>
            </a:pPr>
            <a:endParaRPr lang="en-US" dirty="0"/>
          </a:p>
          <a:p>
            <a:pPr marL="274320" indent="-274320">
              <a:buFont typeface="Wingdings 3"/>
              <a:buChar char=""/>
              <a:defRPr/>
            </a:pPr>
            <a:r>
              <a:rPr lang="en-US" dirty="0"/>
              <a:t>Worship in Islam includes:</a:t>
            </a:r>
          </a:p>
          <a:p>
            <a:pPr marL="548640" lvl="1" indent="-274320">
              <a:buFont typeface="Wingdings 3"/>
              <a:buChar char=""/>
              <a:defRPr/>
            </a:pPr>
            <a:r>
              <a:rPr lang="en-US" dirty="0"/>
              <a:t>To follow the orders of Allah and His Prophet Mohamed (PBUH)</a:t>
            </a:r>
          </a:p>
          <a:p>
            <a:pPr marL="274320" lvl="1" indent="0">
              <a:buNone/>
              <a:defRPr/>
            </a:pPr>
            <a:br>
              <a:rPr lang="en-US" dirty="0"/>
            </a:br>
            <a:br>
              <a:rPr lang="en-US" dirty="0"/>
            </a:br>
            <a:endParaRPr lang="en-US" dirty="0"/>
          </a:p>
          <a:p>
            <a:pPr marL="548640" lvl="1" indent="-274320">
              <a:buFont typeface="Wingdings 3"/>
              <a:buChar char=""/>
              <a:defRPr/>
            </a:pPr>
            <a:endParaRPr lang="ar-SA"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E7452D7-F22F-7A67-864D-97857EF87E1A}"/>
              </a:ext>
            </a:extLst>
          </p:cNvPr>
          <p:cNvSpPr/>
          <p:nvPr/>
        </p:nvSpPr>
        <p:spPr>
          <a:xfrm>
            <a:off x="923778" y="1663509"/>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DB542B5-DA0B-D481-F883-A51B0DBE16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0355" y="299690"/>
            <a:ext cx="2305141" cy="1076343"/>
          </a:xfrm>
          <a:prstGeom prst="rect">
            <a:avLst/>
          </a:prstGeom>
        </p:spPr>
      </p:pic>
      <p:sp>
        <p:nvSpPr>
          <p:cNvPr id="41986" name="Title 1"/>
          <p:cNvSpPr>
            <a:spLocks noGrp="1"/>
          </p:cNvSpPr>
          <p:nvPr>
            <p:ph type="title"/>
          </p:nvPr>
        </p:nvSpPr>
        <p:spPr/>
        <p:txBody>
          <a:bodyPr/>
          <a:lstStyle/>
          <a:p>
            <a:pPr rtl="0" eaLnBrk="1" hangingPunct="1"/>
            <a:r>
              <a:rPr lang="en-GB"/>
              <a:t>How should Muslims decide their acts?</a:t>
            </a:r>
            <a:endParaRPr lang="ar-SA"/>
          </a:p>
        </p:txBody>
      </p:sp>
      <p:sp>
        <p:nvSpPr>
          <p:cNvPr id="3" name="Content Placeholder 2"/>
          <p:cNvSpPr>
            <a:spLocks noGrp="1"/>
          </p:cNvSpPr>
          <p:nvPr>
            <p:ph sz="quarter" idx="1"/>
          </p:nvPr>
        </p:nvSpPr>
        <p:spPr>
          <a:xfrm>
            <a:off x="1336431" y="1739707"/>
            <a:ext cx="9608234" cy="4937125"/>
          </a:xfrm>
        </p:spPr>
        <p:txBody>
          <a:bodyPr>
            <a:normAutofit fontScale="92500"/>
          </a:bodyPr>
          <a:lstStyle/>
          <a:p>
            <a:pPr marL="274320" indent="-274320">
              <a:buFont typeface="Wingdings 3"/>
              <a:buChar char=""/>
              <a:defRPr/>
            </a:pPr>
            <a:r>
              <a:rPr lang="en-US"/>
              <a:t>And I (</a:t>
            </a:r>
            <a:r>
              <a:rPr lang="en-US" err="1"/>
              <a:t>Allâh</a:t>
            </a:r>
            <a:r>
              <a:rPr lang="en-US"/>
              <a:t>) created not the jinn and mankind except that they should worship Me (Alone).</a:t>
            </a:r>
            <a:r>
              <a:rPr lang="ar-SA"/>
              <a:t> وَمَا خَلَقْتُ الْجِنَّ وَالإِنْسَ إِلا لِيَعْبُدُونِ (الذاريات56 )</a:t>
            </a:r>
            <a:endParaRPr lang="en-US" b="1"/>
          </a:p>
          <a:p>
            <a:pPr marL="274320" indent="-274320">
              <a:buFont typeface="Wingdings 3"/>
              <a:buChar char=""/>
              <a:defRPr/>
            </a:pPr>
            <a:endParaRPr lang="en-US"/>
          </a:p>
          <a:p>
            <a:pPr marL="274320" indent="-274320">
              <a:buFont typeface="Wingdings 3"/>
              <a:buChar char=""/>
              <a:defRPr/>
            </a:pPr>
            <a:r>
              <a:rPr lang="en-US"/>
              <a:t>Worship in Islam includes:</a:t>
            </a:r>
          </a:p>
          <a:p>
            <a:pPr marL="548640" lvl="1" indent="-274320">
              <a:buFont typeface="Wingdings 3"/>
              <a:buChar char=""/>
              <a:defRPr/>
            </a:pPr>
            <a:r>
              <a:rPr lang="en-US"/>
              <a:t>To follow the orders of Allah and His Prophet Mohamed (PBUH)</a:t>
            </a:r>
          </a:p>
          <a:p>
            <a:pPr marL="548640" lvl="1" indent="-274320">
              <a:buFont typeface="Wingdings 3"/>
              <a:buChar char=""/>
              <a:defRPr/>
            </a:pPr>
            <a:r>
              <a:rPr lang="en-US"/>
              <a:t>“And whosoever does not judge by what </a:t>
            </a:r>
            <a:r>
              <a:rPr lang="en-US" err="1"/>
              <a:t>Allâh</a:t>
            </a:r>
            <a:r>
              <a:rPr lang="en-US"/>
              <a:t> has revealed, such are the </a:t>
            </a:r>
            <a:r>
              <a:rPr lang="en-US" i="1" err="1"/>
              <a:t>Kâfirûn</a:t>
            </a:r>
            <a:r>
              <a:rPr lang="en-US" i="1"/>
              <a:t> </a:t>
            </a:r>
            <a:r>
              <a:rPr lang="en-US"/>
              <a:t>(i.e. disbelievers - of a lesser degree as they do not act on </a:t>
            </a:r>
            <a:r>
              <a:rPr lang="en-US" err="1"/>
              <a:t>Allâh’s</a:t>
            </a:r>
            <a:r>
              <a:rPr lang="en-US"/>
              <a:t> Laws” (5: 44); “And whosoever does not judge by that which </a:t>
            </a:r>
            <a:r>
              <a:rPr lang="en-US" err="1"/>
              <a:t>Allâh</a:t>
            </a:r>
            <a:r>
              <a:rPr lang="en-US"/>
              <a:t> has revealed, such are the </a:t>
            </a:r>
            <a:r>
              <a:rPr lang="en-US" i="1" err="1"/>
              <a:t>Zâlimûn</a:t>
            </a:r>
            <a:r>
              <a:rPr lang="en-US" i="1"/>
              <a:t> </a:t>
            </a:r>
            <a:r>
              <a:rPr lang="en-US"/>
              <a:t>(polytheists and wrong-doers - of a lesser degree)” (5: 45); “And whosoever does not judge by what </a:t>
            </a:r>
            <a:r>
              <a:rPr lang="en-US" err="1"/>
              <a:t>Allâh</a:t>
            </a:r>
            <a:r>
              <a:rPr lang="en-US"/>
              <a:t> has revealed (then) such (people) are the </a:t>
            </a:r>
            <a:r>
              <a:rPr lang="en-US" i="1" err="1"/>
              <a:t>Fâsiqûn</a:t>
            </a:r>
            <a:r>
              <a:rPr lang="en-US" i="1"/>
              <a:t> </a:t>
            </a:r>
            <a:r>
              <a:rPr lang="en-US"/>
              <a:t>[the rebellious i.e. disobedient (of a lesser degree)” (5: 47)</a:t>
            </a:r>
            <a:br>
              <a:rPr lang="en-US"/>
            </a:br>
            <a:br>
              <a:rPr lang="en-US"/>
            </a:br>
            <a:endParaRPr lang="en-US"/>
          </a:p>
          <a:p>
            <a:pPr marL="548640" lvl="1" indent="-274320">
              <a:buFont typeface="Wingdings 3"/>
              <a:buChar char=""/>
              <a:defRPr/>
            </a:pPr>
            <a:endParaRPr lang="ar-SA"/>
          </a:p>
        </p:txBody>
      </p:sp>
    </p:spTree>
    <p:extLst>
      <p:ext uri="{BB962C8B-B14F-4D97-AF65-F5344CB8AC3E}">
        <p14:creationId xmlns:p14="http://schemas.microsoft.com/office/powerpoint/2010/main" val="26539832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C63A777-D8BF-222A-70AA-95A15013DB4D}"/>
              </a:ext>
            </a:extLst>
          </p:cNvPr>
          <p:cNvSpPr/>
          <p:nvPr/>
        </p:nvSpPr>
        <p:spPr>
          <a:xfrm>
            <a:off x="923778" y="1663509"/>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22D752A-11B8-0302-2BD9-83044CE7D8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31357" y="281270"/>
            <a:ext cx="2305141" cy="1076343"/>
          </a:xfrm>
          <a:prstGeom prst="rect">
            <a:avLst/>
          </a:prstGeom>
        </p:spPr>
      </p:pic>
      <p:sp>
        <p:nvSpPr>
          <p:cNvPr id="2" name="Title 1"/>
          <p:cNvSpPr>
            <a:spLocks noGrp="1"/>
          </p:cNvSpPr>
          <p:nvPr>
            <p:ph type="title"/>
          </p:nvPr>
        </p:nvSpPr>
        <p:spPr>
          <a:xfrm>
            <a:off x="918335" y="197699"/>
            <a:ext cx="8929718" cy="1143000"/>
          </a:xfrm>
        </p:spPr>
        <p:txBody>
          <a:bodyPr>
            <a:noAutofit/>
          </a:bodyPr>
          <a:lstStyle/>
          <a:p>
            <a:pPr>
              <a:defRPr/>
            </a:pPr>
            <a:r>
              <a:rPr lang="en-GB" sz="4000">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rPr>
              <a:t>Goals of Islamic Regulations</a:t>
            </a:r>
          </a:p>
        </p:txBody>
      </p:sp>
      <p:sp>
        <p:nvSpPr>
          <p:cNvPr id="3" name="Content Placeholder 2"/>
          <p:cNvSpPr>
            <a:spLocks noGrp="1"/>
          </p:cNvSpPr>
          <p:nvPr>
            <p:ph sz="quarter" idx="1"/>
          </p:nvPr>
        </p:nvSpPr>
        <p:spPr>
          <a:xfrm>
            <a:off x="1505243" y="1600200"/>
            <a:ext cx="8929718" cy="5043510"/>
          </a:xfrm>
        </p:spPr>
        <p:txBody>
          <a:bodyPr>
            <a:normAutofit/>
          </a:bodyPr>
          <a:lstStyle/>
          <a:p>
            <a:pPr marL="420624" indent="-384048">
              <a:buClr>
                <a:schemeClr val="accent3"/>
              </a:buClr>
              <a:buFont typeface="Wingdings 2"/>
              <a:buChar char=""/>
              <a:defRPr/>
            </a:pPr>
            <a:r>
              <a:rPr lang="en-GB" dirty="0"/>
              <a:t>The </a:t>
            </a:r>
            <a:r>
              <a:rPr lang="en-GB" b="1" dirty="0">
                <a:ln w="0"/>
                <a:solidFill>
                  <a:schemeClr val="accent1"/>
                </a:solidFill>
              </a:rPr>
              <a:t>five purposes of Sharia </a:t>
            </a:r>
            <a:r>
              <a:rPr lang="en-GB" dirty="0"/>
              <a:t>are to preserve persons:</a:t>
            </a:r>
          </a:p>
          <a:p>
            <a:pPr marL="514350" indent="-514350">
              <a:buClr>
                <a:schemeClr val="accent3"/>
              </a:buClr>
              <a:buFont typeface="+mj-lt"/>
              <a:buAutoNum type="arabicPeriod"/>
              <a:defRPr/>
            </a:pPr>
            <a:r>
              <a:rPr lang="en-GB" dirty="0"/>
              <a:t>Religion;</a:t>
            </a:r>
          </a:p>
          <a:p>
            <a:pPr marL="514350" indent="-514350">
              <a:buClr>
                <a:schemeClr val="accent3"/>
              </a:buClr>
              <a:buFont typeface="+mj-lt"/>
              <a:buAutoNum type="arabicPeriod"/>
              <a:defRPr/>
            </a:pPr>
            <a:r>
              <a:rPr lang="en-GB" dirty="0"/>
              <a:t>Soul;</a:t>
            </a:r>
          </a:p>
          <a:p>
            <a:pPr marL="514350" indent="-514350">
              <a:buClr>
                <a:schemeClr val="accent3"/>
              </a:buClr>
              <a:buFont typeface="+mj-lt"/>
              <a:buAutoNum type="arabicPeriod"/>
              <a:defRPr/>
            </a:pPr>
            <a:r>
              <a:rPr lang="en-GB" dirty="0"/>
              <a:t>Mind;</a:t>
            </a:r>
          </a:p>
          <a:p>
            <a:pPr marL="514350" indent="-514350">
              <a:buClr>
                <a:schemeClr val="accent3"/>
              </a:buClr>
              <a:buFont typeface="+mj-lt"/>
              <a:buAutoNum type="arabicPeriod"/>
              <a:defRPr/>
            </a:pPr>
            <a:r>
              <a:rPr lang="en-GB" dirty="0"/>
              <a:t>Wealth; &amp;</a:t>
            </a:r>
          </a:p>
          <a:p>
            <a:pPr marL="514350" indent="-514350">
              <a:buClr>
                <a:schemeClr val="accent3"/>
              </a:buClr>
              <a:buFont typeface="+mj-lt"/>
              <a:buAutoNum type="arabicPeriod"/>
              <a:defRPr/>
            </a:pPr>
            <a:r>
              <a:rPr lang="en-GB" dirty="0"/>
              <a:t>Progeny. </a:t>
            </a:r>
          </a:p>
          <a:p>
            <a:pPr marL="514350" indent="-514350" algn="ctr">
              <a:buClr>
                <a:schemeClr val="accent3"/>
              </a:buClr>
              <a:buNone/>
              <a:defRPr/>
            </a:pPr>
            <a:endParaRPr lang="en-GB" b="1" dirty="0">
              <a:effectLst>
                <a:glow rad="101600">
                  <a:schemeClr val="accent2">
                    <a:satMod val="175000"/>
                    <a:alpha val="40000"/>
                  </a:schemeClr>
                </a:glow>
              </a:effectLst>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C63A777-D8BF-222A-70AA-95A15013DB4D}"/>
              </a:ext>
            </a:extLst>
          </p:cNvPr>
          <p:cNvSpPr/>
          <p:nvPr/>
        </p:nvSpPr>
        <p:spPr>
          <a:xfrm>
            <a:off x="923778" y="1663509"/>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22D752A-11B8-0302-2BD9-83044CE7D8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31357" y="281270"/>
            <a:ext cx="2305141" cy="1076343"/>
          </a:xfrm>
          <a:prstGeom prst="rect">
            <a:avLst/>
          </a:prstGeom>
        </p:spPr>
      </p:pic>
      <p:sp>
        <p:nvSpPr>
          <p:cNvPr id="2" name="Title 1"/>
          <p:cNvSpPr>
            <a:spLocks noGrp="1"/>
          </p:cNvSpPr>
          <p:nvPr>
            <p:ph type="title"/>
          </p:nvPr>
        </p:nvSpPr>
        <p:spPr>
          <a:xfrm>
            <a:off x="918335" y="197699"/>
            <a:ext cx="8929718" cy="1143000"/>
          </a:xfrm>
        </p:spPr>
        <p:txBody>
          <a:bodyPr>
            <a:noAutofit/>
          </a:bodyPr>
          <a:lstStyle/>
          <a:p>
            <a:pPr>
              <a:defRPr/>
            </a:pPr>
            <a:r>
              <a:rPr lang="en-GB" sz="4000">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rPr>
              <a:t>Goals of Islamic Regulations</a:t>
            </a:r>
          </a:p>
        </p:txBody>
      </p:sp>
      <p:sp>
        <p:nvSpPr>
          <p:cNvPr id="3" name="Content Placeholder 2"/>
          <p:cNvSpPr>
            <a:spLocks noGrp="1"/>
          </p:cNvSpPr>
          <p:nvPr>
            <p:ph sz="quarter" idx="1"/>
          </p:nvPr>
        </p:nvSpPr>
        <p:spPr>
          <a:xfrm>
            <a:off x="1505243" y="1600200"/>
            <a:ext cx="8929718" cy="5043510"/>
          </a:xfrm>
        </p:spPr>
        <p:txBody>
          <a:bodyPr>
            <a:normAutofit/>
          </a:bodyPr>
          <a:lstStyle/>
          <a:p>
            <a:pPr marL="420624" indent="-384048">
              <a:buClr>
                <a:schemeClr val="accent3"/>
              </a:buClr>
              <a:buFont typeface="Wingdings 2"/>
              <a:buChar char=""/>
              <a:defRPr/>
            </a:pPr>
            <a:r>
              <a:rPr lang="en-GB" dirty="0"/>
              <a:t>The </a:t>
            </a:r>
            <a:r>
              <a:rPr lang="en-GB" b="1" dirty="0">
                <a:ln w="0"/>
                <a:solidFill>
                  <a:schemeClr val="accent1"/>
                </a:solidFill>
              </a:rPr>
              <a:t>five purposes of Sharia </a:t>
            </a:r>
            <a:r>
              <a:rPr lang="en-GB" dirty="0"/>
              <a:t>are to preserve persons:</a:t>
            </a:r>
          </a:p>
          <a:p>
            <a:pPr marL="514350" indent="-514350">
              <a:buClr>
                <a:schemeClr val="accent3"/>
              </a:buClr>
              <a:buFont typeface="+mj-lt"/>
              <a:buAutoNum type="arabicPeriod"/>
              <a:defRPr/>
            </a:pPr>
            <a:r>
              <a:rPr lang="en-GB" dirty="0"/>
              <a:t>Religion;</a:t>
            </a:r>
          </a:p>
          <a:p>
            <a:pPr marL="514350" indent="-514350">
              <a:buClr>
                <a:schemeClr val="accent3"/>
              </a:buClr>
              <a:buFont typeface="+mj-lt"/>
              <a:buAutoNum type="arabicPeriod"/>
              <a:defRPr/>
            </a:pPr>
            <a:r>
              <a:rPr lang="en-GB" dirty="0"/>
              <a:t>Soul;</a:t>
            </a:r>
          </a:p>
          <a:p>
            <a:pPr marL="514350" indent="-514350">
              <a:buClr>
                <a:schemeClr val="accent3"/>
              </a:buClr>
              <a:buFont typeface="+mj-lt"/>
              <a:buAutoNum type="arabicPeriod"/>
              <a:defRPr/>
            </a:pPr>
            <a:r>
              <a:rPr lang="en-GB" dirty="0"/>
              <a:t>Mind;</a:t>
            </a:r>
          </a:p>
          <a:p>
            <a:pPr marL="514350" indent="-514350">
              <a:buClr>
                <a:schemeClr val="accent3"/>
              </a:buClr>
              <a:buFont typeface="+mj-lt"/>
              <a:buAutoNum type="arabicPeriod"/>
              <a:defRPr/>
            </a:pPr>
            <a:r>
              <a:rPr lang="en-GB" dirty="0"/>
              <a:t>Wealth; &amp;</a:t>
            </a:r>
          </a:p>
          <a:p>
            <a:pPr marL="514350" indent="-514350">
              <a:buClr>
                <a:schemeClr val="accent3"/>
              </a:buClr>
              <a:buFont typeface="+mj-lt"/>
              <a:buAutoNum type="arabicPeriod"/>
              <a:defRPr/>
            </a:pPr>
            <a:r>
              <a:rPr lang="en-GB" dirty="0"/>
              <a:t>Progeny. </a:t>
            </a:r>
          </a:p>
          <a:p>
            <a:pPr marL="514350" indent="-514350" algn="ctr">
              <a:buClr>
                <a:schemeClr val="accent3"/>
              </a:buClr>
              <a:buNone/>
              <a:defRPr/>
            </a:pPr>
            <a:endParaRPr lang="en-GB" b="1" dirty="0">
              <a:effectLst>
                <a:glow rad="101600">
                  <a:schemeClr val="accent2">
                    <a:satMod val="175000"/>
                    <a:alpha val="40000"/>
                  </a:schemeClr>
                </a:glow>
              </a:effectLst>
            </a:endParaRPr>
          </a:p>
          <a:p>
            <a:pPr marL="514350" indent="-514350" algn="ctr">
              <a:buClr>
                <a:schemeClr val="accent3"/>
              </a:buClr>
              <a:buNone/>
              <a:defRPr/>
            </a:pPr>
            <a:endParaRPr lang="en-GB" b="1" dirty="0">
              <a:effectLst>
                <a:glow rad="101600">
                  <a:schemeClr val="accent2">
                    <a:satMod val="175000"/>
                    <a:alpha val="40000"/>
                  </a:schemeClr>
                </a:glow>
              </a:effectLst>
            </a:endParaRPr>
          </a:p>
          <a:p>
            <a:pPr marL="514350" indent="-514350" algn="ctr">
              <a:buClr>
                <a:schemeClr val="accent3"/>
              </a:buClr>
              <a:buNone/>
              <a:defRPr/>
            </a:pPr>
            <a:r>
              <a:rPr lang="en-GB" b="1" dirty="0">
                <a:ln w="0"/>
                <a:gradFill>
                  <a:gsLst>
                    <a:gs pos="21000">
                      <a:srgbClr val="53575C"/>
                    </a:gs>
                    <a:gs pos="88000">
                      <a:srgbClr val="C5C7CA"/>
                    </a:gs>
                  </a:gsLst>
                  <a:lin ang="5400000"/>
                </a:gradFill>
              </a:rPr>
              <a:t>All Islamic legislations came to achieve these goals.</a:t>
            </a:r>
          </a:p>
        </p:txBody>
      </p:sp>
      <p:pic>
        <p:nvPicPr>
          <p:cNvPr id="7" name="Picture 6" descr="A diagram of a structure&#10;&#10;Description automatically generated">
            <a:extLst>
              <a:ext uri="{FF2B5EF4-FFF2-40B4-BE49-F238E27FC236}">
                <a16:creationId xmlns:a16="http://schemas.microsoft.com/office/drawing/2014/main" id="{DC03C0BA-A497-AC97-957D-DC76521B2A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8567" y="2897167"/>
            <a:ext cx="7078233" cy="1801442"/>
          </a:xfrm>
          <a:prstGeom prst="rect">
            <a:avLst/>
          </a:prstGeom>
        </p:spPr>
      </p:pic>
    </p:spTree>
    <p:custDataLst>
      <p:tags r:id="rId1"/>
    </p:custDataLst>
    <p:extLst>
      <p:ext uri="{BB962C8B-B14F-4D97-AF65-F5344CB8AC3E}">
        <p14:creationId xmlns:p14="http://schemas.microsoft.com/office/powerpoint/2010/main" val="303505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551F8AB-6C4E-B78B-5DE1-004180CE4641}"/>
              </a:ext>
            </a:extLst>
          </p:cNvPr>
          <p:cNvSpPr/>
          <p:nvPr/>
        </p:nvSpPr>
        <p:spPr>
          <a:xfrm>
            <a:off x="923778" y="1663509"/>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6E65C36F-F469-2527-42A5-321A2F141E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7810" y="150214"/>
            <a:ext cx="2305141" cy="1076343"/>
          </a:xfrm>
          <a:prstGeom prst="rect">
            <a:avLst/>
          </a:prstGeom>
        </p:spPr>
      </p:pic>
      <p:sp>
        <p:nvSpPr>
          <p:cNvPr id="36866" name="Rectangle 2"/>
          <p:cNvSpPr>
            <a:spLocks noGrp="1" noChangeArrowheads="1"/>
          </p:cNvSpPr>
          <p:nvPr>
            <p:ph type="title"/>
          </p:nvPr>
        </p:nvSpPr>
        <p:spPr/>
        <p:txBody>
          <a:bodyPr>
            <a:normAutofit/>
          </a:bodyPr>
          <a:lstStyle/>
          <a:p>
            <a:pPr>
              <a:defRPr/>
            </a:pPr>
            <a:r>
              <a:rPr lang="en-GB" sz="4000">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rPr>
              <a:t>W</a:t>
            </a:r>
            <a:r>
              <a:rPr lang="en-US" sz="4000">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rPr>
              <a:t>hat is Islamic Bioethics?</a:t>
            </a:r>
          </a:p>
        </p:txBody>
      </p:sp>
      <p:sp>
        <p:nvSpPr>
          <p:cNvPr id="45059" name="Rectangle 3"/>
          <p:cNvSpPr>
            <a:spLocks noGrp="1" noChangeArrowheads="1"/>
          </p:cNvSpPr>
          <p:nvPr>
            <p:ph sz="quarter" idx="1"/>
          </p:nvPr>
        </p:nvSpPr>
        <p:spPr>
          <a:xfrm>
            <a:off x="1919288" y="1957388"/>
            <a:ext cx="9434512" cy="4495800"/>
          </a:xfrm>
        </p:spPr>
        <p:txBody>
          <a:bodyPr/>
          <a:lstStyle/>
          <a:p>
            <a:pPr algn="l" rtl="0" eaLnBrk="1" hangingPunct="1"/>
            <a:r>
              <a:rPr lang="en-GB"/>
              <a:t>It is the methodology of </a:t>
            </a:r>
          </a:p>
          <a:p>
            <a:pPr lvl="1" algn="l" rtl="0" eaLnBrk="1" hangingPunct="1"/>
            <a:r>
              <a:rPr lang="en-GB"/>
              <a:t>defining, analysing and resolving the ethical issues that arise in healthcare practice, or research; </a:t>
            </a:r>
          </a:p>
          <a:p>
            <a:pPr lvl="1" algn="l" rtl="0" eaLnBrk="1" hangingPunct="1"/>
            <a:r>
              <a:rPr lang="en-GB"/>
              <a:t>based on the Islamic moral and legislative sources (Koran, Sunna &amp; Ijtihad); and</a:t>
            </a:r>
          </a:p>
          <a:p>
            <a:pPr lvl="1" algn="l" rtl="0" eaLnBrk="1" hangingPunct="1"/>
            <a:r>
              <a:rPr lang="en-GB"/>
              <a:t>aims at achieving the goals of Islamic morality (i.e. preservation of human’s religion, soul, mind, wealth &amp; progeny ) </a:t>
            </a:r>
          </a:p>
          <a:p>
            <a:pPr algn="l" rtl="0" eaLnBrk="1" hangingPunct="1"/>
            <a:endParaRPr lang="en-US"/>
          </a:p>
        </p:txBody>
      </p:sp>
      <p:pic>
        <p:nvPicPr>
          <p:cNvPr id="5" name="Picture 4" descr="A diagram of probiotics&#10;&#10;Description automatically generated">
            <a:extLst>
              <a:ext uri="{FF2B5EF4-FFF2-40B4-BE49-F238E27FC236}">
                <a16:creationId xmlns:a16="http://schemas.microsoft.com/office/drawing/2014/main" id="{63C2E0AD-1E2C-6138-C771-37175778C8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49059" y="4642338"/>
            <a:ext cx="3233661" cy="181085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B79A3C7-16A2-BF09-97C2-597441C478A1}"/>
              </a:ext>
            </a:extLst>
          </p:cNvPr>
          <p:cNvSpPr/>
          <p:nvPr/>
        </p:nvSpPr>
        <p:spPr>
          <a:xfrm>
            <a:off x="923778" y="1663509"/>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8FC17BF-01E9-6BB7-B18C-2C7F6A5CAA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0512" y="239572"/>
            <a:ext cx="2305141" cy="1076343"/>
          </a:xfrm>
          <a:prstGeom prst="rect">
            <a:avLst/>
          </a:prstGeom>
        </p:spPr>
      </p:pic>
      <p:sp>
        <p:nvSpPr>
          <p:cNvPr id="2" name="Title 1"/>
          <p:cNvSpPr>
            <a:spLocks noGrp="1"/>
          </p:cNvSpPr>
          <p:nvPr>
            <p:ph type="title"/>
          </p:nvPr>
        </p:nvSpPr>
        <p:spPr>
          <a:xfrm>
            <a:off x="471091" y="274638"/>
            <a:ext cx="9001156" cy="868346"/>
          </a:xfrm>
        </p:spPr>
        <p:txBody>
          <a:bodyPr>
            <a:noAutofit/>
          </a:bodyPr>
          <a:lstStyle/>
          <a:p>
            <a:pPr>
              <a:defRPr/>
            </a:pPr>
            <a:r>
              <a:rPr lang="en-GB">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rPr>
              <a:t>Islamic Principles &amp; Maxims </a:t>
            </a:r>
            <a:r>
              <a:rPr lang="en-GB" sz="2000">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rPr>
              <a:t>Applicable in Medicine</a:t>
            </a:r>
            <a:endParaRPr lang="en-GB">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209822" y="1763079"/>
            <a:ext cx="10058399" cy="5429250"/>
          </a:xfrm>
        </p:spPr>
        <p:txBody>
          <a:bodyPr>
            <a:noAutofit/>
          </a:bodyPr>
          <a:lstStyle/>
          <a:p>
            <a:pPr marL="550926" indent="-514350">
              <a:buClr>
                <a:schemeClr val="accent3"/>
              </a:buClr>
              <a:buFont typeface="+mj-lt"/>
              <a:buAutoNum type="arabicPeriod"/>
              <a:defRPr/>
            </a:pPr>
            <a:r>
              <a:rPr lang="en-GB" b="1" dirty="0"/>
              <a:t>The principle of </a:t>
            </a:r>
            <a:r>
              <a:rPr lang="en-GB" b="1" dirty="0">
                <a:solidFill>
                  <a:srgbClr val="F58221"/>
                </a:solidFill>
              </a:rPr>
              <a:t>Intention</a:t>
            </a:r>
            <a:r>
              <a:rPr lang="en-GB" b="1" dirty="0"/>
              <a:t> (</a:t>
            </a:r>
            <a:r>
              <a:rPr lang="en-GB" b="1" dirty="0" err="1"/>
              <a:t>Qasd</a:t>
            </a:r>
            <a:r>
              <a:rPr lang="en-GB" b="1" dirty="0"/>
              <a:t>): </a:t>
            </a:r>
            <a:r>
              <a:rPr lang="en-GB" dirty="0"/>
              <a:t>Each action is judged by the intention behind it</a:t>
            </a:r>
          </a:p>
          <a:p>
            <a:pPr marL="550926" indent="-514350">
              <a:buClr>
                <a:schemeClr val="accent3"/>
              </a:buClr>
              <a:buFont typeface="+mj-lt"/>
              <a:buAutoNum type="arabicPeriod"/>
              <a:defRPr/>
            </a:pPr>
            <a:r>
              <a:rPr lang="en-GB" b="1" dirty="0"/>
              <a:t>The principle of </a:t>
            </a:r>
            <a:r>
              <a:rPr lang="en-GB" b="1" dirty="0">
                <a:solidFill>
                  <a:srgbClr val="F58221"/>
                </a:solidFill>
              </a:rPr>
              <a:t>Certainty </a:t>
            </a:r>
            <a:r>
              <a:rPr lang="en-GB" b="1" dirty="0"/>
              <a:t>(</a:t>
            </a:r>
            <a:r>
              <a:rPr lang="en-GB" b="1" dirty="0" err="1"/>
              <a:t>Yaqeen</a:t>
            </a:r>
            <a:r>
              <a:rPr lang="en-GB" b="1" dirty="0"/>
              <a:t>): </a:t>
            </a:r>
            <a:r>
              <a:rPr lang="en-GB" dirty="0"/>
              <a:t>Certainty cannot be removed by doubt</a:t>
            </a:r>
          </a:p>
          <a:p>
            <a:pPr marL="550926" indent="-514350">
              <a:buClr>
                <a:schemeClr val="accent3"/>
              </a:buClr>
              <a:buFont typeface="+mj-lt"/>
              <a:buAutoNum type="arabicPeriod"/>
              <a:defRPr/>
            </a:pPr>
            <a:r>
              <a:rPr lang="en-GB" b="1" dirty="0"/>
              <a:t>The principle of </a:t>
            </a:r>
            <a:r>
              <a:rPr lang="en-GB" b="1" dirty="0">
                <a:solidFill>
                  <a:srgbClr val="F58221"/>
                </a:solidFill>
              </a:rPr>
              <a:t>Injury/Harm </a:t>
            </a:r>
            <a:r>
              <a:rPr lang="en-GB" b="1" dirty="0"/>
              <a:t>(</a:t>
            </a:r>
            <a:r>
              <a:rPr lang="en-GB" b="1" dirty="0" err="1"/>
              <a:t>Dharar</a:t>
            </a:r>
            <a:r>
              <a:rPr lang="en-GB" b="1"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B79A3C7-16A2-BF09-97C2-597441C478A1}"/>
              </a:ext>
            </a:extLst>
          </p:cNvPr>
          <p:cNvSpPr/>
          <p:nvPr/>
        </p:nvSpPr>
        <p:spPr>
          <a:xfrm>
            <a:off x="923778" y="1663509"/>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8FC17BF-01E9-6BB7-B18C-2C7F6A5CAA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0512" y="239572"/>
            <a:ext cx="2305141" cy="1076343"/>
          </a:xfrm>
          <a:prstGeom prst="rect">
            <a:avLst/>
          </a:prstGeom>
        </p:spPr>
      </p:pic>
      <p:sp>
        <p:nvSpPr>
          <p:cNvPr id="2" name="Title 1"/>
          <p:cNvSpPr>
            <a:spLocks noGrp="1"/>
          </p:cNvSpPr>
          <p:nvPr>
            <p:ph type="title"/>
          </p:nvPr>
        </p:nvSpPr>
        <p:spPr>
          <a:xfrm>
            <a:off x="471091" y="274638"/>
            <a:ext cx="9001156" cy="868346"/>
          </a:xfrm>
        </p:spPr>
        <p:txBody>
          <a:bodyPr>
            <a:noAutofit/>
          </a:bodyPr>
          <a:lstStyle/>
          <a:p>
            <a:pPr>
              <a:defRPr/>
            </a:pPr>
            <a:r>
              <a:rPr lang="en-GB">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rPr>
              <a:t>Islamic Principles &amp; Maxims </a:t>
            </a:r>
            <a:r>
              <a:rPr lang="en-GB" sz="2000">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rPr>
              <a:t>Applicable in Medicine</a:t>
            </a:r>
            <a:endParaRPr lang="en-GB">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209822" y="1763079"/>
            <a:ext cx="10058399" cy="5429250"/>
          </a:xfrm>
        </p:spPr>
        <p:txBody>
          <a:bodyPr>
            <a:noAutofit/>
          </a:bodyPr>
          <a:lstStyle/>
          <a:p>
            <a:pPr marL="550926" indent="-514350">
              <a:buClr>
                <a:schemeClr val="accent3"/>
              </a:buClr>
              <a:buFont typeface="+mj-lt"/>
              <a:buAutoNum type="arabicPeriod"/>
              <a:defRPr/>
            </a:pPr>
            <a:r>
              <a:rPr lang="en-GB" b="1" dirty="0"/>
              <a:t>The principle of </a:t>
            </a:r>
            <a:r>
              <a:rPr lang="en-GB" b="1" dirty="0">
                <a:solidFill>
                  <a:srgbClr val="F58221"/>
                </a:solidFill>
              </a:rPr>
              <a:t>Intention</a:t>
            </a:r>
            <a:r>
              <a:rPr lang="en-GB" b="1" dirty="0"/>
              <a:t> (</a:t>
            </a:r>
            <a:r>
              <a:rPr lang="en-GB" b="1" dirty="0" err="1"/>
              <a:t>Qasd</a:t>
            </a:r>
            <a:r>
              <a:rPr lang="en-GB" b="1" dirty="0"/>
              <a:t>): </a:t>
            </a:r>
            <a:r>
              <a:rPr lang="en-GB" dirty="0"/>
              <a:t>Each action is judged by the intention behind it</a:t>
            </a:r>
          </a:p>
          <a:p>
            <a:pPr marL="550926" indent="-514350">
              <a:buClr>
                <a:schemeClr val="accent3"/>
              </a:buClr>
              <a:buFont typeface="+mj-lt"/>
              <a:buAutoNum type="arabicPeriod"/>
              <a:defRPr/>
            </a:pPr>
            <a:r>
              <a:rPr lang="en-GB" b="1" dirty="0"/>
              <a:t>The principle of </a:t>
            </a:r>
            <a:r>
              <a:rPr lang="en-GB" b="1" dirty="0">
                <a:solidFill>
                  <a:srgbClr val="F58221"/>
                </a:solidFill>
              </a:rPr>
              <a:t>Certainty </a:t>
            </a:r>
            <a:r>
              <a:rPr lang="en-GB" b="1" dirty="0"/>
              <a:t>(</a:t>
            </a:r>
            <a:r>
              <a:rPr lang="en-GB" b="1" dirty="0" err="1"/>
              <a:t>Yaqeen</a:t>
            </a:r>
            <a:r>
              <a:rPr lang="en-GB" b="1" dirty="0"/>
              <a:t>): </a:t>
            </a:r>
            <a:r>
              <a:rPr lang="en-GB" dirty="0"/>
              <a:t>Certainty cannot be removed by doubt</a:t>
            </a:r>
          </a:p>
          <a:p>
            <a:pPr marL="550926" indent="-514350">
              <a:buClr>
                <a:schemeClr val="accent3"/>
              </a:buClr>
              <a:buFont typeface="+mj-lt"/>
              <a:buAutoNum type="arabicPeriod"/>
              <a:defRPr/>
            </a:pPr>
            <a:r>
              <a:rPr lang="en-GB" b="1" dirty="0"/>
              <a:t>The principle of </a:t>
            </a:r>
            <a:r>
              <a:rPr lang="en-GB" b="1" dirty="0">
                <a:solidFill>
                  <a:srgbClr val="F58221"/>
                </a:solidFill>
              </a:rPr>
              <a:t>Injury/Harm </a:t>
            </a:r>
            <a:r>
              <a:rPr lang="en-GB" b="1" dirty="0"/>
              <a:t>(</a:t>
            </a:r>
            <a:r>
              <a:rPr lang="en-GB" b="1" dirty="0" err="1"/>
              <a:t>Dharar</a:t>
            </a:r>
            <a:r>
              <a:rPr lang="en-GB" b="1" dirty="0"/>
              <a:t>): </a:t>
            </a:r>
          </a:p>
          <a:p>
            <a:pPr marL="852678" lvl="1" indent="-514350">
              <a:buFont typeface="Wingdings 2"/>
              <a:buChar char=""/>
              <a:defRPr/>
            </a:pPr>
            <a:r>
              <a:rPr lang="en-GB" dirty="0"/>
              <a:t>Injury should be relieved; An individual should not harm others or be harmed by others</a:t>
            </a:r>
          </a:p>
          <a:p>
            <a:pPr marL="722376" lvl="1" indent="-274320">
              <a:buFont typeface="Wingdings 2"/>
              <a:buChar char=""/>
              <a:defRPr/>
            </a:pPr>
            <a:r>
              <a:rPr lang="en-GB" dirty="0"/>
              <a:t>- An injury is not relieved by inflicting or causing a harm of the same degree</a:t>
            </a:r>
          </a:p>
          <a:p>
            <a:pPr marL="722376" lvl="1" indent="-274320">
              <a:buFont typeface="Wingdings 2"/>
              <a:buChar char=""/>
              <a:defRPr/>
            </a:pPr>
            <a:r>
              <a:rPr lang="en-GB" dirty="0"/>
              <a:t>- Prevention of harm has priority over pursuit of a benefit of equal worth</a:t>
            </a:r>
          </a:p>
          <a:p>
            <a:pPr marL="722376" lvl="1" indent="-274320">
              <a:buFont typeface="Wingdings 2"/>
              <a:buChar char=""/>
              <a:defRPr/>
            </a:pPr>
            <a:r>
              <a:rPr lang="en-GB" dirty="0"/>
              <a:t>- the lesser harm is committed</a:t>
            </a:r>
          </a:p>
        </p:txBody>
      </p:sp>
    </p:spTree>
    <p:extLst>
      <p:ext uri="{BB962C8B-B14F-4D97-AF65-F5344CB8AC3E}">
        <p14:creationId xmlns:p14="http://schemas.microsoft.com/office/powerpoint/2010/main" val="95530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07F215A-B20F-74AC-40DB-FE5C68447D37}"/>
              </a:ext>
            </a:extLst>
          </p:cNvPr>
          <p:cNvSpPr/>
          <p:nvPr/>
        </p:nvSpPr>
        <p:spPr>
          <a:xfrm>
            <a:off x="923778" y="1663509"/>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A4FBC7A-2E40-E043-BDD2-CFBF8F45E6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0512" y="239572"/>
            <a:ext cx="2305141" cy="1076343"/>
          </a:xfrm>
          <a:prstGeom prst="rect">
            <a:avLst/>
          </a:prstGeom>
        </p:spPr>
      </p:pic>
      <p:sp>
        <p:nvSpPr>
          <p:cNvPr id="2" name="Title 1"/>
          <p:cNvSpPr>
            <a:spLocks noGrp="1"/>
          </p:cNvSpPr>
          <p:nvPr>
            <p:ph type="title"/>
          </p:nvPr>
        </p:nvSpPr>
        <p:spPr/>
        <p:txBody>
          <a:bodyPr>
            <a:normAutofit/>
          </a:bodyPr>
          <a:lstStyle/>
          <a:p>
            <a:pPr>
              <a:defRPr/>
            </a:pPr>
            <a:r>
              <a:rPr lang="en-GB" sz="4000">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rPr>
              <a:t>Islamic Principles &amp; Maxims ...cont.</a:t>
            </a:r>
            <a:endParaRPr lang="ar-SA" sz="4000">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364566" y="2373938"/>
            <a:ext cx="9594166" cy="4525963"/>
          </a:xfrm>
        </p:spPr>
        <p:txBody>
          <a:bodyPr>
            <a:normAutofit/>
          </a:bodyPr>
          <a:lstStyle/>
          <a:p>
            <a:pPr marL="550926" indent="-514350">
              <a:buClr>
                <a:schemeClr val="accent3"/>
              </a:buClr>
              <a:buNone/>
              <a:defRPr/>
            </a:pPr>
            <a:r>
              <a:rPr lang="en-GB" dirty="0">
                <a:solidFill>
                  <a:schemeClr val="accent3">
                    <a:lumMod val="50000"/>
                  </a:schemeClr>
                </a:solidFill>
              </a:rPr>
              <a:t>4. </a:t>
            </a:r>
            <a:r>
              <a:rPr lang="en-GB" dirty="0"/>
              <a:t>The principle of </a:t>
            </a:r>
            <a:r>
              <a:rPr lang="en-GB" b="1" dirty="0">
                <a:solidFill>
                  <a:srgbClr val="F58221"/>
                </a:solidFill>
              </a:rPr>
              <a:t>Hardship</a:t>
            </a:r>
            <a:r>
              <a:rPr lang="en-GB" dirty="0"/>
              <a:t> (</a:t>
            </a:r>
            <a:r>
              <a:rPr lang="en-GB" dirty="0" err="1"/>
              <a:t>Mashaqqat</a:t>
            </a:r>
            <a:r>
              <a:rPr lang="en-GB" dirty="0"/>
              <a:t>): Difficulty calls forth ease, Necessity (</a:t>
            </a:r>
            <a:r>
              <a:rPr lang="en-GB" dirty="0" err="1"/>
              <a:t>Dharuraat</a:t>
            </a:r>
            <a:r>
              <a:rPr lang="en-GB" dirty="0"/>
              <a:t>) legalizes the prohibited</a:t>
            </a:r>
          </a:p>
          <a:p>
            <a:pPr marL="493776" indent="-457200">
              <a:buClr>
                <a:schemeClr val="accent3"/>
              </a:buClr>
              <a:buNone/>
              <a:defRPr/>
            </a:pPr>
            <a:r>
              <a:rPr lang="en-GB" dirty="0">
                <a:solidFill>
                  <a:schemeClr val="accent3">
                    <a:lumMod val="50000"/>
                  </a:schemeClr>
                </a:solidFill>
              </a:rPr>
              <a:t>5. </a:t>
            </a:r>
            <a:r>
              <a:rPr lang="en-GB" dirty="0"/>
              <a:t>The principle of - </a:t>
            </a:r>
            <a:r>
              <a:rPr lang="en-GB" b="1" dirty="0">
                <a:solidFill>
                  <a:srgbClr val="F58221"/>
                </a:solidFill>
              </a:rPr>
              <a:t>Custom</a:t>
            </a:r>
            <a:r>
              <a:rPr lang="en-GB" dirty="0"/>
              <a:t> or precedent (</a:t>
            </a:r>
            <a:r>
              <a:rPr lang="en-GB" dirty="0" err="1"/>
              <a:t>Urf</a:t>
            </a:r>
            <a:r>
              <a:rPr lang="en-GB" dirty="0"/>
              <a:t>): </a:t>
            </a:r>
          </a:p>
          <a:p>
            <a:pPr marL="109728" indent="0">
              <a:buClr>
                <a:schemeClr val="accent3"/>
              </a:buClr>
              <a:buNone/>
              <a:defRPr/>
            </a:pPr>
            <a:endParaRPr lang="ar-SA"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07F215A-B20F-74AC-40DB-FE5C68447D37}"/>
              </a:ext>
            </a:extLst>
          </p:cNvPr>
          <p:cNvSpPr/>
          <p:nvPr/>
        </p:nvSpPr>
        <p:spPr>
          <a:xfrm>
            <a:off x="923778" y="1663509"/>
            <a:ext cx="10812720" cy="49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A4FBC7A-2E40-E043-BDD2-CFBF8F45E6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0512" y="239572"/>
            <a:ext cx="2305141" cy="1076343"/>
          </a:xfrm>
          <a:prstGeom prst="rect">
            <a:avLst/>
          </a:prstGeom>
        </p:spPr>
      </p:pic>
      <p:sp>
        <p:nvSpPr>
          <p:cNvPr id="2" name="Title 1"/>
          <p:cNvSpPr>
            <a:spLocks noGrp="1"/>
          </p:cNvSpPr>
          <p:nvPr>
            <p:ph type="title"/>
          </p:nvPr>
        </p:nvSpPr>
        <p:spPr/>
        <p:txBody>
          <a:bodyPr>
            <a:normAutofit/>
          </a:bodyPr>
          <a:lstStyle/>
          <a:p>
            <a:pPr>
              <a:defRPr/>
            </a:pPr>
            <a:r>
              <a:rPr lang="en-GB" sz="4000">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rPr>
              <a:t>Islamic Principles &amp; Maxims ...cont.</a:t>
            </a:r>
            <a:endParaRPr lang="ar-SA" sz="4000">
              <a:ln w="900" cmpd="sng">
                <a:solidFill>
                  <a:schemeClr val="accent1">
                    <a:satMod val="190000"/>
                    <a:alpha val="55000"/>
                  </a:schemeClr>
                </a:solidFill>
                <a:prstDash val="solid"/>
              </a:ln>
              <a:solidFill>
                <a:schemeClr val="accent3">
                  <a:lumMod val="50000"/>
                </a:schemeClr>
              </a:solidFill>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364566" y="1726824"/>
            <a:ext cx="9594166" cy="4525963"/>
          </a:xfrm>
        </p:spPr>
        <p:txBody>
          <a:bodyPr>
            <a:normAutofit/>
          </a:bodyPr>
          <a:lstStyle/>
          <a:p>
            <a:pPr marL="550926" indent="-514350">
              <a:buClr>
                <a:schemeClr val="accent3"/>
              </a:buClr>
              <a:buNone/>
              <a:defRPr/>
            </a:pPr>
            <a:r>
              <a:rPr lang="en-GB" dirty="0">
                <a:solidFill>
                  <a:schemeClr val="accent3">
                    <a:lumMod val="50000"/>
                  </a:schemeClr>
                </a:solidFill>
              </a:rPr>
              <a:t>4. </a:t>
            </a:r>
            <a:r>
              <a:rPr lang="en-GB" dirty="0"/>
              <a:t>The principle of </a:t>
            </a:r>
            <a:r>
              <a:rPr lang="en-GB" b="1" dirty="0">
                <a:solidFill>
                  <a:srgbClr val="F58221"/>
                </a:solidFill>
              </a:rPr>
              <a:t>Hardship</a:t>
            </a:r>
            <a:r>
              <a:rPr lang="en-GB" dirty="0"/>
              <a:t> (</a:t>
            </a:r>
            <a:r>
              <a:rPr lang="en-GB" dirty="0" err="1"/>
              <a:t>Mashaqqat</a:t>
            </a:r>
            <a:r>
              <a:rPr lang="en-GB" dirty="0"/>
              <a:t>): Difficulty calls forth ease, Necessity (</a:t>
            </a:r>
            <a:r>
              <a:rPr lang="en-GB" dirty="0" err="1"/>
              <a:t>Dharuraat</a:t>
            </a:r>
            <a:r>
              <a:rPr lang="en-GB" dirty="0"/>
              <a:t>) legalizes the prohibited</a:t>
            </a:r>
          </a:p>
          <a:p>
            <a:pPr marL="493776" indent="-457200">
              <a:buClr>
                <a:schemeClr val="accent3"/>
              </a:buClr>
              <a:buNone/>
              <a:defRPr/>
            </a:pPr>
            <a:r>
              <a:rPr lang="en-GB" dirty="0">
                <a:solidFill>
                  <a:schemeClr val="accent3">
                    <a:lumMod val="50000"/>
                  </a:schemeClr>
                </a:solidFill>
              </a:rPr>
              <a:t>5. </a:t>
            </a:r>
            <a:r>
              <a:rPr lang="en-GB" dirty="0"/>
              <a:t>The principle of - </a:t>
            </a:r>
            <a:r>
              <a:rPr lang="en-GB" b="1" dirty="0">
                <a:solidFill>
                  <a:srgbClr val="F58221"/>
                </a:solidFill>
              </a:rPr>
              <a:t>Custom</a:t>
            </a:r>
            <a:r>
              <a:rPr lang="en-GB" dirty="0"/>
              <a:t> or precedent (</a:t>
            </a:r>
            <a:r>
              <a:rPr lang="en-GB" dirty="0" err="1"/>
              <a:t>Urf</a:t>
            </a:r>
            <a:r>
              <a:rPr lang="en-GB" dirty="0"/>
              <a:t>): </a:t>
            </a:r>
          </a:p>
          <a:p>
            <a:pPr marL="420624" indent="-384048">
              <a:buClr>
                <a:schemeClr val="accent3"/>
              </a:buClr>
              <a:buFont typeface="Wingdings 2"/>
              <a:buChar char=""/>
              <a:defRPr/>
            </a:pPr>
            <a:r>
              <a:rPr lang="en-GB" dirty="0"/>
              <a:t>Custom is recognized as a source of law on which legal rulings are based unless contradicted specifically by text from the main legislative sources, i.e. Koran and Sunna.</a:t>
            </a:r>
          </a:p>
          <a:p>
            <a:pPr marL="365760" indent="-256032">
              <a:buClr>
                <a:schemeClr val="accent3"/>
              </a:buClr>
              <a:buFont typeface="Georgia"/>
              <a:buChar char="•"/>
              <a:defRPr/>
            </a:pPr>
            <a:endParaRPr lang="ar-SA" dirty="0"/>
          </a:p>
        </p:txBody>
      </p:sp>
      <p:pic>
        <p:nvPicPr>
          <p:cNvPr id="7" name="Picture 6" descr="A close-up of Temple of Hera, Olympia&#10;&#10;Description automatically generated">
            <a:extLst>
              <a:ext uri="{FF2B5EF4-FFF2-40B4-BE49-F238E27FC236}">
                <a16:creationId xmlns:a16="http://schemas.microsoft.com/office/drawing/2014/main" id="{8C5A065D-1F1C-369F-6C6E-F6382F7235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7743" y="4569652"/>
            <a:ext cx="2466975" cy="1857375"/>
          </a:xfrm>
          <a:prstGeom prst="rect">
            <a:avLst/>
          </a:prstGeom>
        </p:spPr>
      </p:pic>
    </p:spTree>
    <p:extLst>
      <p:ext uri="{BB962C8B-B14F-4D97-AF65-F5344CB8AC3E}">
        <p14:creationId xmlns:p14="http://schemas.microsoft.com/office/powerpoint/2010/main" val="15677450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8657CA-0029-2EAC-883F-7FC50731A5C2}"/>
              </a:ext>
            </a:extLst>
          </p:cNvPr>
          <p:cNvSpPr/>
          <p:nvPr/>
        </p:nvSpPr>
        <p:spPr>
          <a:xfrm>
            <a:off x="2626178" y="500900"/>
            <a:ext cx="9922203" cy="54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32B7FD7-7D76-7C75-A4BA-53E70BD71836}"/>
              </a:ext>
            </a:extLst>
          </p:cNvPr>
          <p:cNvSpPr/>
          <p:nvPr/>
        </p:nvSpPr>
        <p:spPr>
          <a:xfrm>
            <a:off x="744965" y="1285192"/>
            <a:ext cx="11010938" cy="5101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SA" sz="1800" b="0" i="0" u="none" strike="noStrike" kern="1200" cap="none" spc="0" normalizeH="0" baseline="0" noProof="0">
              <a:ln>
                <a:noFill/>
              </a:ln>
              <a:solidFill>
                <a:prstClr val="white"/>
              </a:solidFill>
              <a:effectLst/>
              <a:uLnTx/>
              <a:uFillTx/>
              <a:latin typeface="Calibri"/>
              <a:ea typeface="+mn-ea"/>
              <a:cs typeface="+mn-cs"/>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4DB264B-DDE7-5B48-479A-6092AA839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80667"/>
          </a:xfrm>
          <a:prstGeom prst="rect">
            <a:avLst/>
          </a:prstGeom>
        </p:spPr>
      </p:pic>
      <p:sp>
        <p:nvSpPr>
          <p:cNvPr id="2" name="Title 1"/>
          <p:cNvSpPr>
            <a:spLocks noGrp="1"/>
          </p:cNvSpPr>
          <p:nvPr>
            <p:ph type="title"/>
          </p:nvPr>
        </p:nvSpPr>
        <p:spPr/>
        <p:txBody>
          <a:bodyPr/>
          <a:lstStyle/>
          <a:p>
            <a:pPr algn="ctr"/>
            <a:r>
              <a:rPr lang="en-US" b="1">
                <a:latin typeface="Times New Roman" pitchFamily="18" charset="0"/>
                <a:cs typeface="Times New Roman" pitchFamily="18" charset="0"/>
              </a:rPr>
              <a:t>Conclusion</a:t>
            </a:r>
          </a:p>
        </p:txBody>
      </p:sp>
      <p:sp>
        <p:nvSpPr>
          <p:cNvPr id="4" name="TextBox 3">
            <a:extLst>
              <a:ext uri="{FF2B5EF4-FFF2-40B4-BE49-F238E27FC236}">
                <a16:creationId xmlns:a16="http://schemas.microsoft.com/office/drawing/2014/main" id="{2BC6539A-8581-F7BA-9848-CC2BFA1258EF}"/>
              </a:ext>
            </a:extLst>
          </p:cNvPr>
          <p:cNvSpPr txBox="1"/>
          <p:nvPr/>
        </p:nvSpPr>
        <p:spPr>
          <a:xfrm>
            <a:off x="1193369" y="2239646"/>
            <a:ext cx="9639946" cy="2308324"/>
          </a:xfrm>
          <a:prstGeom prst="rect">
            <a:avLst/>
          </a:prstGeom>
          <a:noFill/>
        </p:spPr>
        <p:txBody>
          <a:bodyPr wrap="square">
            <a:spAutoFit/>
          </a:bodyPr>
          <a:lstStyle/>
          <a:p>
            <a:r>
              <a:rPr lang="en-US" sz="2400" b="1" dirty="0">
                <a:effectLst/>
              </a:rPr>
              <a:t>There is no fully adequate moral theory which can singly explain all ethical or moral dilemmas and none of them also can singly explain all ethical or moral dilemmas. </a:t>
            </a:r>
          </a:p>
          <a:p>
            <a:endParaRPr lang="en-US" sz="2400" b="1" dirty="0"/>
          </a:p>
          <a:p>
            <a:br>
              <a:rPr lang="en-US" sz="2400" b="1" dirty="0">
                <a:effectLst/>
              </a:rPr>
            </a:br>
            <a:endParaRPr lang="en-US" sz="2400" b="1" dirty="0">
              <a:effectLst/>
            </a:endParaRPr>
          </a:p>
        </p:txBody>
      </p:sp>
      <p:sp>
        <p:nvSpPr>
          <p:cNvPr id="13" name="Rectangle 2">
            <a:extLst>
              <a:ext uri="{FF2B5EF4-FFF2-40B4-BE49-F238E27FC236}">
                <a16:creationId xmlns:a16="http://schemas.microsoft.com/office/drawing/2014/main" id="{B138AE76-2D94-38FD-2D1B-8EE398A6F931}"/>
              </a:ext>
            </a:extLst>
          </p:cNvPr>
          <p:cNvSpPr>
            <a:spLocks noChangeArrowheads="1"/>
          </p:cNvSpPr>
          <p:nvPr/>
        </p:nvSpPr>
        <p:spPr bwMode="auto">
          <a:xfrm>
            <a:off x="900192" y="541676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EG" altLang="en-EG" sz="1800" b="0" i="0" u="none" strike="noStrike" cap="none" normalizeH="0" baseline="0">
                <a:ln>
                  <a:noFill/>
                </a:ln>
                <a:solidFill>
                  <a:schemeClr val="tx1"/>
                </a:solidFill>
                <a:effectLst/>
                <a:latin typeface="Arial" panose="020B0604020202020204" pitchFamily="34" charset="0"/>
              </a:rPr>
            </a:br>
            <a:endParaRPr kumimoji="0" lang="en-EG" altLang="en-EG"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388142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8657CA-0029-2EAC-883F-7FC50731A5C2}"/>
              </a:ext>
            </a:extLst>
          </p:cNvPr>
          <p:cNvSpPr/>
          <p:nvPr/>
        </p:nvSpPr>
        <p:spPr>
          <a:xfrm>
            <a:off x="2626178" y="500900"/>
            <a:ext cx="9922203" cy="54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32B7FD7-7D76-7C75-A4BA-53E70BD71836}"/>
              </a:ext>
            </a:extLst>
          </p:cNvPr>
          <p:cNvSpPr/>
          <p:nvPr/>
        </p:nvSpPr>
        <p:spPr>
          <a:xfrm>
            <a:off x="744965" y="1285192"/>
            <a:ext cx="11010938" cy="5101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SA" sz="1800" b="0" i="0" u="none" strike="noStrike" kern="1200" cap="none" spc="0" normalizeH="0" baseline="0" noProof="0">
              <a:ln>
                <a:noFill/>
              </a:ln>
              <a:solidFill>
                <a:prstClr val="white"/>
              </a:solidFill>
              <a:effectLst/>
              <a:uLnTx/>
              <a:uFillTx/>
              <a:latin typeface="Calibri"/>
              <a:ea typeface="+mn-ea"/>
              <a:cs typeface="+mn-cs"/>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4DB264B-DDE7-5B48-479A-6092AA839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80667"/>
          </a:xfrm>
          <a:prstGeom prst="rect">
            <a:avLst/>
          </a:prstGeom>
        </p:spPr>
      </p:pic>
      <p:sp>
        <p:nvSpPr>
          <p:cNvPr id="2" name="Title 1"/>
          <p:cNvSpPr>
            <a:spLocks noGrp="1"/>
          </p:cNvSpPr>
          <p:nvPr>
            <p:ph type="title"/>
          </p:nvPr>
        </p:nvSpPr>
        <p:spPr/>
        <p:txBody>
          <a:bodyPr/>
          <a:lstStyle/>
          <a:p>
            <a:pPr algn="ctr"/>
            <a:r>
              <a:rPr lang="en-US" b="1">
                <a:latin typeface="Times New Roman" pitchFamily="18" charset="0"/>
                <a:cs typeface="Times New Roman" pitchFamily="18" charset="0"/>
              </a:rPr>
              <a:t>Conclusion</a:t>
            </a:r>
          </a:p>
        </p:txBody>
      </p:sp>
      <p:sp>
        <p:nvSpPr>
          <p:cNvPr id="4" name="TextBox 3">
            <a:extLst>
              <a:ext uri="{FF2B5EF4-FFF2-40B4-BE49-F238E27FC236}">
                <a16:creationId xmlns:a16="http://schemas.microsoft.com/office/drawing/2014/main" id="{2BC6539A-8581-F7BA-9848-CC2BFA1258EF}"/>
              </a:ext>
            </a:extLst>
          </p:cNvPr>
          <p:cNvSpPr txBox="1"/>
          <p:nvPr/>
        </p:nvSpPr>
        <p:spPr>
          <a:xfrm>
            <a:off x="1193369" y="1845750"/>
            <a:ext cx="9639946" cy="3785652"/>
          </a:xfrm>
          <a:prstGeom prst="rect">
            <a:avLst/>
          </a:prstGeom>
          <a:noFill/>
        </p:spPr>
        <p:txBody>
          <a:bodyPr wrap="square">
            <a:spAutoFit/>
          </a:bodyPr>
          <a:lstStyle/>
          <a:p>
            <a:r>
              <a:rPr lang="en-US" sz="2400" b="1">
                <a:effectLst/>
              </a:rPr>
              <a:t>There is no fully adequate moral theory which can singly explain all ethical or moral dilemmas and none of them also can singly explain all ethical or moral dilemmas. </a:t>
            </a:r>
          </a:p>
          <a:p>
            <a:endParaRPr lang="en-US" sz="2400" b="1"/>
          </a:p>
          <a:p>
            <a:r>
              <a:rPr lang="en-US" sz="2400" b="1">
                <a:effectLst/>
              </a:rPr>
              <a:t>None of them taken singly has the attributes of a good ethical theory: clear, coherent, complete, comprehensive, simple, practicable, and able to explain and justify. In practice more than one theory may have to be combined to solve a specific ethical issue.</a:t>
            </a:r>
          </a:p>
          <a:p>
            <a:br>
              <a:rPr lang="en-US" sz="2400" b="1">
                <a:effectLst/>
              </a:rPr>
            </a:br>
            <a:endParaRPr lang="en-US" sz="2400" b="1">
              <a:effectLst/>
            </a:endParaRPr>
          </a:p>
        </p:txBody>
      </p:sp>
      <p:graphicFrame>
        <p:nvGraphicFramePr>
          <p:cNvPr id="9" name="Table 8">
            <a:extLst>
              <a:ext uri="{FF2B5EF4-FFF2-40B4-BE49-F238E27FC236}">
                <a16:creationId xmlns:a16="http://schemas.microsoft.com/office/drawing/2014/main" id="{B437DCEF-1BB9-6F8A-5942-9793193469AC}"/>
              </a:ext>
            </a:extLst>
          </p:cNvPr>
          <p:cNvGraphicFramePr>
            <a:graphicFrameLocks noGrp="1"/>
          </p:cNvGraphicFramePr>
          <p:nvPr/>
        </p:nvGraphicFramePr>
        <p:xfrm>
          <a:off x="900192" y="5416289"/>
          <a:ext cx="10515600" cy="548640"/>
        </p:xfrm>
        <a:graphic>
          <a:graphicData uri="http://schemas.openxmlformats.org/drawingml/2006/table">
            <a:tbl>
              <a:tblPr/>
              <a:tblGrid>
                <a:gridCol w="10515600">
                  <a:extLst>
                    <a:ext uri="{9D8B030D-6E8A-4147-A177-3AD203B41FA5}">
                      <a16:colId xmlns:a16="http://schemas.microsoft.com/office/drawing/2014/main" val="115419813"/>
                    </a:ext>
                  </a:extLst>
                </a:gridCol>
              </a:tblGrid>
              <a:tr h="0">
                <a:tc>
                  <a:txBody>
                    <a:bodyPr/>
                    <a:lstStyle/>
                    <a:p>
                      <a:r>
                        <a:rPr lang="en-US" err="1">
                          <a:effectLst/>
                        </a:rPr>
                        <a:t>Kasule</a:t>
                      </a:r>
                      <a:r>
                        <a:rPr lang="en-US">
                          <a:effectLst/>
                        </a:rPr>
                        <a:t>, O.H. (2005) Medical Ethics from </a:t>
                      </a:r>
                      <a:r>
                        <a:rPr lang="en-US" err="1">
                          <a:effectLst/>
                        </a:rPr>
                        <a:t>Maqasid</a:t>
                      </a:r>
                      <a:r>
                        <a:rPr lang="en-US">
                          <a:effectLst/>
                        </a:rPr>
                        <a:t> Al </a:t>
                      </a:r>
                      <a:r>
                        <a:rPr lang="en-US" err="1">
                          <a:effectLst/>
                        </a:rPr>
                        <a:t>Shari’at</a:t>
                      </a:r>
                      <a:r>
                        <a:rPr lang="en-US">
                          <a:effectLst/>
                        </a:rPr>
                        <a:t>. Journal of ISHIM, 4, 1-12. </a:t>
                      </a:r>
                      <a:br>
                        <a:rPr lang="en-US">
                          <a:effectLst/>
                        </a:rPr>
                      </a:br>
                      <a:r>
                        <a:rPr lang="en-US">
                          <a:effectLst/>
                        </a:rPr>
                        <a:t>https://</a:t>
                      </a:r>
                      <a:r>
                        <a:rPr lang="en-US" err="1">
                          <a:effectLst/>
                        </a:rPr>
                        <a:t>www.ishim.net</a:t>
                      </a:r>
                      <a:r>
                        <a:rPr lang="en-US">
                          <a:effectLst/>
                        </a:rPr>
                        <a:t>/</a:t>
                      </a:r>
                      <a:r>
                        <a:rPr lang="en-US" err="1">
                          <a:effectLst/>
                        </a:rPr>
                        <a:t>ishimj</a:t>
                      </a:r>
                      <a:r>
                        <a:rPr lang="en-US">
                          <a:effectLst/>
                        </a:rPr>
                        <a:t>/jishim4_7_8/Vol4No7/</a:t>
                      </a:r>
                      <a:r>
                        <a:rPr lang="en-US" err="1">
                          <a:effectLst/>
                        </a:rPr>
                        <a:t>kasule.doc</a:t>
                      </a:r>
                      <a:endParaRPr lang="en-US">
                        <a:effectLst/>
                      </a:endParaRPr>
                    </a:p>
                  </a:txBody>
                  <a:tcPr marL="0" marR="0" marT="0" marB="0">
                    <a:lnL>
                      <a:noFill/>
                    </a:lnL>
                    <a:lnR>
                      <a:noFill/>
                    </a:lnR>
                    <a:lnT>
                      <a:noFill/>
                    </a:lnT>
                    <a:lnB>
                      <a:noFill/>
                    </a:lnB>
                  </a:tcPr>
                </a:tc>
                <a:extLst>
                  <a:ext uri="{0D108BD9-81ED-4DB2-BD59-A6C34878D82A}">
                    <a16:rowId xmlns:a16="http://schemas.microsoft.com/office/drawing/2014/main" val="740788007"/>
                  </a:ext>
                </a:extLst>
              </a:tr>
            </a:tbl>
          </a:graphicData>
        </a:graphic>
      </p:graphicFrame>
      <p:sp>
        <p:nvSpPr>
          <p:cNvPr id="13" name="Rectangle 2">
            <a:extLst>
              <a:ext uri="{FF2B5EF4-FFF2-40B4-BE49-F238E27FC236}">
                <a16:creationId xmlns:a16="http://schemas.microsoft.com/office/drawing/2014/main" id="{B138AE76-2D94-38FD-2D1B-8EE398A6F931}"/>
              </a:ext>
            </a:extLst>
          </p:cNvPr>
          <p:cNvSpPr>
            <a:spLocks noChangeArrowheads="1"/>
          </p:cNvSpPr>
          <p:nvPr/>
        </p:nvSpPr>
        <p:spPr bwMode="auto">
          <a:xfrm>
            <a:off x="900192" y="541676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EG" altLang="en-EG" sz="1800" b="0" i="0" u="none" strike="noStrike" cap="none" normalizeH="0" baseline="0">
                <a:ln>
                  <a:noFill/>
                </a:ln>
                <a:solidFill>
                  <a:schemeClr val="tx1"/>
                </a:solidFill>
                <a:effectLst/>
                <a:latin typeface="Arial" panose="020B0604020202020204" pitchFamily="34" charset="0"/>
              </a:rPr>
            </a:br>
            <a:endParaRPr kumimoji="0" lang="en-EG" altLang="en-EG"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672438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61273"/>
            <a:ext cx="483018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Ethical Guidance and Theories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03</a:t>
            </a:r>
          </a:p>
        </p:txBody>
      </p:sp>
      <p:sp>
        <p:nvSpPr>
          <p:cNvPr id="48" name="TextBox 47"/>
          <p:cNvSpPr txBox="1"/>
          <p:nvPr/>
        </p:nvSpPr>
        <p:spPr>
          <a:xfrm>
            <a:off x="889000" y="2166761"/>
            <a:ext cx="10541000" cy="6740307"/>
          </a:xfrm>
          <a:prstGeom prst="rect">
            <a:avLst/>
          </a:prstGeom>
          <a:noFill/>
        </p:spPr>
        <p:txBody>
          <a:bodyPr wrap="square" rtlCol="0">
            <a:spAutoFit/>
          </a:bodyPr>
          <a:lstStyle/>
          <a:p>
            <a:r>
              <a:rPr lang="en-US" sz="2400" b="1" dirty="0">
                <a:latin typeface="Alexandria" charset="0"/>
                <a:cs typeface="Alexandria" charset="0"/>
              </a:rPr>
              <a:t>Sources of Ethical Guidance</a:t>
            </a:r>
          </a:p>
          <a:p>
            <a:r>
              <a:rPr lang="en-US" sz="2400" b="1" dirty="0">
                <a:latin typeface="Alexandria" charset="0"/>
                <a:cs typeface="Alexandria" charset="0"/>
              </a:rPr>
              <a:t>Ethical Decision-Making Frameworks</a:t>
            </a:r>
          </a:p>
          <a:p>
            <a:r>
              <a:rPr lang="en-US" sz="2400" b="1" dirty="0">
                <a:latin typeface="Alexandria" charset="0"/>
                <a:cs typeface="Alexandria" charset="0"/>
              </a:rPr>
              <a:t>5 A’s of Ethical Decision Making </a:t>
            </a:r>
          </a:p>
          <a:p>
            <a:endParaRPr lang="en-US" sz="2400" b="1" dirty="0">
              <a:latin typeface="Alexandria" charset="0"/>
              <a:cs typeface="Alexandria" charset="0"/>
            </a:endParaRPr>
          </a:p>
          <a:p>
            <a:endParaRPr lang="en-US" sz="2400" b="1" dirty="0">
              <a:latin typeface="Alexandria" charset="0"/>
              <a:cs typeface="Alexandria" charset="0"/>
            </a:endParaRPr>
          </a:p>
          <a:p>
            <a:endParaRPr lang="en-US" sz="2400" b="1" dirty="0">
              <a:latin typeface="Alexandria" charset="0"/>
              <a:cs typeface="Alexandria" charset="0"/>
            </a:endParaRPr>
          </a:p>
          <a:p>
            <a:r>
              <a:rPr lang="en-US" sz="2400" b="1" dirty="0">
                <a:latin typeface="Alexandria" charset="0"/>
                <a:cs typeface="Alexandria" charset="0"/>
              </a:rPr>
              <a:t>Ethical justification</a:t>
            </a:r>
          </a:p>
          <a:p>
            <a:r>
              <a:rPr lang="en-US" sz="2400" b="1" dirty="0">
                <a:latin typeface="Alexandria" charset="0"/>
                <a:cs typeface="Alexandria" charset="0"/>
              </a:rPr>
              <a:t>Ethical theories and principles as lenses</a:t>
            </a:r>
          </a:p>
          <a:p>
            <a:r>
              <a:rPr lang="en-US" sz="2400" b="1" dirty="0">
                <a:latin typeface="Alexandria" charset="0"/>
                <a:cs typeface="Alexandria" charset="0"/>
              </a:rPr>
              <a:t>Ethics in Islam</a:t>
            </a:r>
          </a:p>
          <a:p>
            <a:r>
              <a:rPr lang="en-US" sz="2400" b="1" dirty="0">
                <a:latin typeface="Alexandria" charset="0"/>
                <a:cs typeface="Alexandria" charset="0"/>
              </a:rPr>
              <a:t>What is Islamic Bioethics?</a:t>
            </a:r>
          </a:p>
          <a:p>
            <a:endParaRPr lang="en-US" sz="2400" b="1" dirty="0">
              <a:latin typeface="Alexandria" charset="0"/>
              <a:cs typeface="Alexandria" charset="0"/>
            </a:endParaRPr>
          </a:p>
          <a:p>
            <a:endParaRPr lang="en-US" sz="2400" b="1" dirty="0">
              <a:latin typeface="Alexandria" charset="0"/>
              <a:cs typeface="Alexandria" charset="0"/>
            </a:endParaRPr>
          </a:p>
          <a:p>
            <a:endParaRPr lang="en-US" sz="2400" b="1" dirty="0">
              <a:latin typeface="Alexandria" charset="0"/>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medical ethics&#10;&#10;Description automatically generated">
            <a:extLst>
              <a:ext uri="{FF2B5EF4-FFF2-40B4-BE49-F238E27FC236}">
                <a16:creationId xmlns:a16="http://schemas.microsoft.com/office/drawing/2014/main" id="{012F1264-DC9F-F30A-E14D-57D389653E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417681"/>
            <a:ext cx="4969840" cy="3307203"/>
          </a:xfrm>
          <a:prstGeom prst="rect">
            <a:avLst/>
          </a:prstGeom>
        </p:spPr>
      </p:pic>
    </p:spTree>
    <p:extLst>
      <p:ext uri="{BB962C8B-B14F-4D97-AF65-F5344CB8AC3E}">
        <p14:creationId xmlns:p14="http://schemas.microsoft.com/office/powerpoint/2010/main" val="1985988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0.6|9.1|0.8|2.4"/>
</p:tagLst>
</file>

<file path=ppt/tags/tag2.xml><?xml version="1.0" encoding="utf-8"?>
<p:tagLst xmlns:a="http://schemas.openxmlformats.org/drawingml/2006/main" xmlns:r="http://schemas.openxmlformats.org/officeDocument/2006/relationships" xmlns:p="http://schemas.openxmlformats.org/presentationml/2006/main">
  <p:tag name="TIMING" val="|10.6|9.1|0.8|2.4"/>
</p:tagLst>
</file>

<file path=ppt/tags/tag3.xml><?xml version="1.0" encoding="utf-8"?>
<p:tagLst xmlns:a="http://schemas.openxmlformats.org/drawingml/2006/main" xmlns:r="http://schemas.openxmlformats.org/officeDocument/2006/relationships" xmlns:p="http://schemas.openxmlformats.org/presentationml/2006/main">
  <p:tag name="TIMING" val="|10.6|9.1|0.8|2.4"/>
</p:tagLst>
</file>

<file path=ppt/tags/tag4.xml><?xml version="1.0" encoding="utf-8"?>
<p:tagLst xmlns:a="http://schemas.openxmlformats.org/drawingml/2006/main" xmlns:r="http://schemas.openxmlformats.org/officeDocument/2006/relationships" xmlns:p="http://schemas.openxmlformats.org/presentationml/2006/main">
  <p:tag name="TIMING" val="|5"/>
</p:tagLst>
</file>

<file path=ppt/tags/tag5.xml><?xml version="1.0" encoding="utf-8"?>
<p:tagLst xmlns:a="http://schemas.openxmlformats.org/drawingml/2006/main" xmlns:r="http://schemas.openxmlformats.org/officeDocument/2006/relationships" xmlns:p="http://schemas.openxmlformats.org/presentationml/2006/main">
  <p:tag name="TIMING" val="|5"/>
</p:tagLst>
</file>

<file path=ppt/tags/tag6.xml><?xml version="1.0" encoding="utf-8"?>
<p:tagLst xmlns:a="http://schemas.openxmlformats.org/drawingml/2006/main" xmlns:r="http://schemas.openxmlformats.org/officeDocument/2006/relationships" xmlns:p="http://schemas.openxmlformats.org/presentationml/2006/main">
  <p:tag name="TIMING" val="|2.7|3.1"/>
</p:tagLst>
</file>

<file path=ppt/tags/tag7.xml><?xml version="1.0" encoding="utf-8"?>
<p:tagLst xmlns:a="http://schemas.openxmlformats.org/drawingml/2006/main" xmlns:r="http://schemas.openxmlformats.org/officeDocument/2006/relationships" xmlns:p="http://schemas.openxmlformats.org/presentationml/2006/main">
  <p:tag name="TIMING" val="|15.2"/>
</p:tagLst>
</file>

<file path=ppt/tags/tag8.xml><?xml version="1.0" encoding="utf-8"?>
<p:tagLst xmlns:a="http://schemas.openxmlformats.org/drawingml/2006/main" xmlns:r="http://schemas.openxmlformats.org/officeDocument/2006/relationships" xmlns:p="http://schemas.openxmlformats.org/presentationml/2006/main">
  <p:tag name="TIMING" val="|10.7"/>
</p:tagLst>
</file>

<file path=ppt/tags/tag9.xml><?xml version="1.0" encoding="utf-8"?>
<p:tagLst xmlns:a="http://schemas.openxmlformats.org/drawingml/2006/main" xmlns:r="http://schemas.openxmlformats.org/officeDocument/2006/relationships" xmlns:p="http://schemas.openxmlformats.org/presentationml/2006/main">
  <p:tag name="TIMING" val="|10.7"/>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1D65139-98EA-4887-B555-B14E1E012F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4C31D31-C73C-41C8-A4B9-4DF257B496F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B225D09A-F2AF-4B7A-A460-2556A88E1BC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2637</TotalTime>
  <Words>2033</Words>
  <Application>Microsoft Office PowerPoint</Application>
  <PresentationFormat>Widescreen</PresentationFormat>
  <Paragraphs>273</Paragraphs>
  <Slides>40</Slides>
  <Notes>16</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Framework for Ethical Decision-Making</vt:lpstr>
      <vt:lpstr>A Framework for Ethical Decision-Making</vt:lpstr>
      <vt:lpstr>A Framework for Ethical Decision-Making</vt:lpstr>
      <vt:lpstr>A Framework for Ethical Decision-Making</vt:lpstr>
      <vt:lpstr>PowerPoint Presentation</vt:lpstr>
      <vt:lpstr>Ethical justification</vt:lpstr>
      <vt:lpstr>Ethical justification</vt:lpstr>
      <vt:lpstr>Ethical theories and principles as lenses</vt:lpstr>
      <vt:lpstr>Ethical theories and principles as lenses</vt:lpstr>
      <vt:lpstr>General characteristics of western philosophies</vt:lpstr>
      <vt:lpstr>Schools of thought in moral reasoning </vt:lpstr>
      <vt:lpstr>Schools of thought in moral reasoning </vt:lpstr>
      <vt:lpstr>Schools of thought in moral reasoning </vt:lpstr>
      <vt:lpstr>Schools of thought in moral reasoning (cont.)</vt:lpstr>
      <vt:lpstr>Schools of thought in moral reasoning (cont.)</vt:lpstr>
      <vt:lpstr>Schools of thought in moral reasoning (cont.)</vt:lpstr>
      <vt:lpstr>Schools of thought in moral reasoning (cont.)</vt:lpstr>
      <vt:lpstr>Ethics in Islam… not a separate entity!</vt:lpstr>
      <vt:lpstr>Ethics in Islam… not a separate entity!</vt:lpstr>
      <vt:lpstr>How should Muslims decide their acts?</vt:lpstr>
      <vt:lpstr>How should Muslims decide their acts?</vt:lpstr>
      <vt:lpstr>Goals of Islamic Regulations</vt:lpstr>
      <vt:lpstr>Goals of Islamic Regulations</vt:lpstr>
      <vt:lpstr>What is Islamic Bioethics?</vt:lpstr>
      <vt:lpstr>Islamic Principles &amp; Maxims Applicable in Medicine</vt:lpstr>
      <vt:lpstr>Islamic Principles &amp; Maxims Applicable in Medicine</vt:lpstr>
      <vt:lpstr>Islamic Principles &amp; Maxims ...cont.</vt:lpstr>
      <vt:lpstr>Islamic Principles &amp; Maxims ...cont.</vt:lpstr>
      <vt:lpstr>Conclusion</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ayadawaba365.el</cp:lastModifiedBy>
  <cp:revision>72</cp:revision>
  <dcterms:created xsi:type="dcterms:W3CDTF">2025-05-16T12:49:33Z</dcterms:created>
  <dcterms:modified xsi:type="dcterms:W3CDTF">2025-05-26T07:46:53Z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