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5"/>
  </p:notesMasterIdLst>
  <p:sldIdLst>
    <p:sldId id="480" r:id="rId4"/>
    <p:sldId id="518" r:id="rId5"/>
    <p:sldId id="568" r:id="rId6"/>
    <p:sldId id="579" r:id="rId7"/>
    <p:sldId id="569" r:id="rId8"/>
    <p:sldId id="596" r:id="rId9"/>
    <p:sldId id="525" r:id="rId10"/>
    <p:sldId id="535" r:id="rId11"/>
    <p:sldId id="537" r:id="rId12"/>
    <p:sldId id="524" r:id="rId13"/>
    <p:sldId id="582" r:id="rId14"/>
    <p:sldId id="581" r:id="rId15"/>
    <p:sldId id="271" r:id="rId16"/>
    <p:sldId id="530" r:id="rId17"/>
    <p:sldId id="531" r:id="rId18"/>
    <p:sldId id="580" r:id="rId19"/>
    <p:sldId id="532" r:id="rId20"/>
    <p:sldId id="484" r:id="rId21"/>
    <p:sldId id="539" r:id="rId22"/>
    <p:sldId id="540" r:id="rId23"/>
    <p:sldId id="541" r:id="rId24"/>
    <p:sldId id="559" r:id="rId25"/>
    <p:sldId id="572" r:id="rId26"/>
    <p:sldId id="573" r:id="rId27"/>
    <p:sldId id="575" r:id="rId28"/>
    <p:sldId id="583" r:id="rId29"/>
    <p:sldId id="585" r:id="rId30"/>
    <p:sldId id="584" r:id="rId31"/>
    <p:sldId id="595" r:id="rId32"/>
    <p:sldId id="586" r:id="rId33"/>
    <p:sldId id="587" r:id="rId34"/>
    <p:sldId id="560" r:id="rId35"/>
    <p:sldId id="558" r:id="rId36"/>
    <p:sldId id="565" r:id="rId37"/>
    <p:sldId id="577" r:id="rId38"/>
    <p:sldId id="588" r:id="rId39"/>
    <p:sldId id="589" r:id="rId40"/>
    <p:sldId id="576" r:id="rId41"/>
    <p:sldId id="593" r:id="rId42"/>
    <p:sldId id="59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68"/>
            <p14:sldId id="579"/>
            <p14:sldId id="569"/>
            <p14:sldId id="596"/>
            <p14:sldId id="525"/>
            <p14:sldId id="535"/>
            <p14:sldId id="537"/>
            <p14:sldId id="524"/>
            <p14:sldId id="582"/>
            <p14:sldId id="581"/>
            <p14:sldId id="271"/>
            <p14:sldId id="530"/>
            <p14:sldId id="531"/>
            <p14:sldId id="580"/>
            <p14:sldId id="532"/>
            <p14:sldId id="484"/>
            <p14:sldId id="539"/>
            <p14:sldId id="540"/>
            <p14:sldId id="541"/>
            <p14:sldId id="559"/>
            <p14:sldId id="572"/>
            <p14:sldId id="573"/>
            <p14:sldId id="575"/>
            <p14:sldId id="583"/>
            <p14:sldId id="585"/>
            <p14:sldId id="584"/>
            <p14:sldId id="595"/>
            <p14:sldId id="586"/>
            <p14:sldId id="587"/>
            <p14:sldId id="560"/>
            <p14:sldId id="558"/>
            <p14:sldId id="565"/>
            <p14:sldId id="577"/>
            <p14:sldId id="588"/>
            <p14:sldId id="589"/>
            <p14:sldId id="576"/>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BFD"/>
    <a:srgbClr val="EFF5FB"/>
    <a:srgbClr val="2D3956"/>
    <a:srgbClr val="FFFFFF"/>
    <a:srgbClr val="FFFFCC"/>
    <a:srgbClr val="4472C4"/>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74" d="100"/>
          <a:sy n="74" d="100"/>
        </p:scale>
        <p:origin x="45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00793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62962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2.xml"/><Relationship Id="rId5" Type="http://schemas.openxmlformats.org/officeDocument/2006/relationships/image" Target="../media/image10.png"/><Relationship Id="rId4" Type="http://schemas.openxmlformats.org/officeDocument/2006/relationships/image" Target="../media/image17.svg"/></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11.jpg"/><Relationship Id="rId5" Type="http://schemas.openxmlformats.org/officeDocument/2006/relationships/image" Target="../media/image12.pn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2.xml"/><Relationship Id="rId6" Type="http://schemas.openxmlformats.org/officeDocument/2006/relationships/image" Target="../media/image13.jpg"/><Relationship Id="rId5" Type="http://schemas.openxmlformats.org/officeDocument/2006/relationships/image" Target="../media/image12.pn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4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3.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pn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png"/><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8.pn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jpg"/><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17.svg"/><Relationship Id="rId2" Type="http://schemas.openxmlformats.org/officeDocument/2006/relationships/image" Target="../media/image42.jpeg"/><Relationship Id="rId1" Type="http://schemas.openxmlformats.org/officeDocument/2006/relationships/slideLayout" Target="../slideLayouts/slideLayout29.xml"/><Relationship Id="rId6" Type="http://schemas.openxmlformats.org/officeDocument/2006/relationships/image" Target="../media/image9.png"/><Relationship Id="rId5" Type="http://schemas.openxmlformats.org/officeDocument/2006/relationships/image" Target="../media/image44.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06204" y="1517124"/>
            <a:ext cx="6685259" cy="1523109"/>
          </a:xfrm>
          <a:prstGeom prst="rect">
            <a:avLst/>
          </a:prstGeom>
          <a:noFill/>
        </p:spPr>
        <p:txBody>
          <a:bodyPr wrap="square" rtlCol="0">
            <a:spAutoFit/>
          </a:bodyPr>
          <a:lstStyle/>
          <a:p>
            <a:pPr algn="ctr" rtl="1">
              <a:lnSpc>
                <a:spcPct val="107000"/>
              </a:lnSpc>
              <a:spcAft>
                <a:spcPts val="800"/>
              </a:spcAft>
            </a:pPr>
            <a:r>
              <a:rPr lang="ar-EG" sz="3200" b="1" dirty="0">
                <a:solidFill>
                  <a:srgbClr val="C00000"/>
                </a:solidFill>
                <a:latin typeface="Calibri" panose="020F0502020204030204" pitchFamily="34" charset="0"/>
                <a:ea typeface="Calibri" panose="020F0502020204030204" pitchFamily="34" charset="0"/>
                <a:cs typeface="mohammad bold art 1"/>
              </a:rPr>
              <a:t>كتابة الأخبار والتقرير الصحفي</a:t>
            </a:r>
          </a:p>
          <a:p>
            <a:pPr algn="ctr" rtl="1">
              <a:lnSpc>
                <a:spcPct val="107000"/>
              </a:lnSpc>
              <a:spcAft>
                <a:spcPts val="800"/>
              </a:spcAft>
            </a:pPr>
            <a:r>
              <a:rPr lang="en-US" sz="2400" b="1" dirty="0">
                <a:solidFill>
                  <a:srgbClr val="C00000"/>
                </a:solidFill>
                <a:latin typeface="Adobe Caslon Pro" panose="0205050205050A020403"/>
                <a:ea typeface="Calibri" panose="020F0502020204030204" pitchFamily="34" charset="0"/>
                <a:cs typeface="Adobe Arabic" panose="02040503050201020203" pitchFamily="18" charset="-78"/>
              </a:rPr>
              <a:t>News Writing and Journalistic report</a:t>
            </a:r>
            <a:endParaRPr lang="ar-EG" sz="2400" b="1" dirty="0">
              <a:solidFill>
                <a:srgbClr val="C00000"/>
              </a:solidFill>
              <a:latin typeface="Adobe Caslon Pro" panose="0205050205050A020403"/>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a:t>
            </a:r>
            <a:r>
              <a:rPr lang="en-US"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717078" y="6320892"/>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678873"/>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328268" y="2903765"/>
            <a:ext cx="6049561" cy="584775"/>
          </a:xfrm>
          <a:prstGeom prst="rect">
            <a:avLst/>
          </a:prstGeom>
          <a:noFill/>
        </p:spPr>
        <p:txBody>
          <a:bodyPr wrap="square" rtlCol="0">
            <a:spAutoFit/>
          </a:bodyPr>
          <a:lstStyle/>
          <a:p>
            <a:pPr algn="ctr" rtl="1"/>
            <a:r>
              <a:rPr lang="ar-EG" sz="3200" b="1" dirty="0">
                <a:solidFill>
                  <a:schemeClr val="accent1">
                    <a:lumMod val="75000"/>
                  </a:schemeClr>
                </a:solidFill>
                <a:latin typeface="Calibri" panose="020F0502020204030204" pitchFamily="34" charset="0"/>
                <a:ea typeface="Calibri" panose="020F0502020204030204" pitchFamily="34" charset="0"/>
                <a:cs typeface="mohammad bold art 1"/>
              </a:rPr>
              <a:t>فن </a:t>
            </a:r>
            <a:r>
              <a:rPr lang="ar-EG" sz="3200" b="1" dirty="0" smtClean="0">
                <a:solidFill>
                  <a:schemeClr val="accent1">
                    <a:lumMod val="75000"/>
                  </a:schemeClr>
                </a:solidFill>
                <a:latin typeface="Calibri" panose="020F0502020204030204" pitchFamily="34" charset="0"/>
                <a:ea typeface="Calibri" panose="020F0502020204030204" pitchFamily="34" charset="0"/>
                <a:cs typeface="mohammad bold art 1"/>
              </a:rPr>
              <a:t>الحملة الصحفية</a:t>
            </a:r>
            <a:r>
              <a:rPr lang="ar-EG" sz="3200" b="1" dirty="0" smtClean="0">
                <a:solidFill>
                  <a:schemeClr val="accent1">
                    <a:lumMod val="75000"/>
                  </a:schemeClr>
                </a:solidFill>
                <a:latin typeface="Adobe Caslon Pro" panose="0205050205050A020403"/>
                <a:ea typeface="Calibri" panose="020F0502020204030204" pitchFamily="34" charset="0"/>
                <a:cs typeface="+mj-cs"/>
              </a:rPr>
              <a:t>&amp;</a:t>
            </a:r>
            <a:r>
              <a:rPr lang="ar-EG" sz="3200" b="1" dirty="0" smtClean="0">
                <a:solidFill>
                  <a:schemeClr val="accent1">
                    <a:lumMod val="75000"/>
                  </a:schemeClr>
                </a:solidFill>
                <a:latin typeface="Calibri" panose="020F0502020204030204" pitchFamily="34" charset="0"/>
                <a:ea typeface="Calibri" panose="020F0502020204030204" pitchFamily="34" charset="0"/>
                <a:cs typeface="mohammad bold art 1"/>
              </a:rPr>
              <a:t> المؤتمرات الصحفية</a:t>
            </a:r>
            <a:endParaRPr lang="ar-EG" sz="3200" b="1" dirty="0">
              <a:solidFill>
                <a:schemeClr val="accent1">
                  <a:lumMod val="75000"/>
                </a:schemeClr>
              </a:solidFill>
              <a:latin typeface="Calibri" panose="020F0502020204030204" pitchFamily="34" charset="0"/>
              <a:ea typeface="Calibri" panose="020F0502020204030204" pitchFamily="34" charset="0"/>
              <a:cs typeface="mohammad bold art 1"/>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5341168" y="786682"/>
            <a:ext cx="6601902" cy="593631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F9D0A813-852E-427D-AC34-C1F0054B73D8}"/>
              </a:ext>
            </a:extLst>
          </p:cNvPr>
          <p:cNvSpPr/>
          <p:nvPr/>
        </p:nvSpPr>
        <p:spPr>
          <a:xfrm>
            <a:off x="156604" y="1906752"/>
            <a:ext cx="3344825"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1524233"/>
            <a:ext cx="3132657"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2" y="1353955"/>
            <a:ext cx="3592246"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7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1928535" y="658092"/>
            <a:ext cx="2146594" cy="6974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latin typeface="AngsanaUPC" panose="02020603050405020304" pitchFamily="18" charset="-34"/>
                <a:cs typeface="AngsanaUPC" panose="02020603050405020304" pitchFamily="18" charset="-34"/>
              </a:rPr>
              <a:t>Remember </a:t>
            </a:r>
            <a:r>
              <a:rPr lang="en-US" sz="2400" b="1" dirty="0">
                <a:solidFill>
                  <a:schemeClr val="bg1"/>
                </a:solidFill>
                <a:latin typeface="AngsanaUPC" panose="02020603050405020304" pitchFamily="18" charset="-34"/>
                <a:cs typeface="AngsanaUPC" panose="02020603050405020304" pitchFamily="18" charset="-34"/>
              </a:rPr>
              <a:t>Lecture </a:t>
            </a:r>
            <a:r>
              <a:rPr lang="en-US" sz="2400" b="1" dirty="0" smtClean="0">
                <a:solidFill>
                  <a:schemeClr val="bg1"/>
                </a:solidFill>
                <a:latin typeface="AngsanaUPC" panose="02020603050405020304" pitchFamily="18" charset="-34"/>
                <a:cs typeface="AngsanaUPC" panose="02020603050405020304" pitchFamily="18" charset="-34"/>
              </a:rPr>
              <a:t>6</a:t>
            </a:r>
            <a:endParaRPr lang="ar-EG" sz="2400" b="1" dirty="0">
              <a:solidFill>
                <a:schemeClr val="bg1"/>
              </a:solidFill>
              <a:latin typeface="AngsanaUPC" panose="02020603050405020304" pitchFamily="18" charset="-34"/>
              <a:cs typeface="+mj-cs"/>
            </a:endParaRPr>
          </a:p>
        </p:txBody>
      </p:sp>
      <p:sp>
        <p:nvSpPr>
          <p:cNvPr id="10" name="Rectangle 9">
            <a:extLst>
              <a:ext uri="{FF2B5EF4-FFF2-40B4-BE49-F238E27FC236}">
                <a16:creationId xmlns:a16="http://schemas.microsoft.com/office/drawing/2014/main" id="{1414DBBA-F136-40CC-8E11-441EDE7A160F}"/>
              </a:ext>
            </a:extLst>
          </p:cNvPr>
          <p:cNvSpPr/>
          <p:nvPr/>
        </p:nvSpPr>
        <p:spPr>
          <a:xfrm flipV="1">
            <a:off x="1963162" y="44049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
            <a:extLst>
              <a:ext uri="{FF2B5EF4-FFF2-40B4-BE49-F238E27FC236}">
                <a16:creationId xmlns:a16="http://schemas.microsoft.com/office/drawing/2014/main" id="{D2304722-AD44-45DA-AE4E-81A5EF1AFFE5}"/>
              </a:ext>
            </a:extLst>
          </p:cNvPr>
          <p:cNvSpPr/>
          <p:nvPr/>
        </p:nvSpPr>
        <p:spPr>
          <a:xfrm>
            <a:off x="4576884" y="673243"/>
            <a:ext cx="6973074" cy="592070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r" rtl="1"/>
            <a:r>
              <a:rPr lang="ar-EG" sz="2000" b="1" dirty="0" smtClean="0">
                <a:solidFill>
                  <a:schemeClr val="accent1">
                    <a:lumMod val="75000"/>
                  </a:schemeClr>
                </a:solidFill>
                <a:latin typeface="Calibri" panose="020F0502020204030204" pitchFamily="34" charset="0"/>
                <a:ea typeface="Times New Roman" panose="02020603050405020304" pitchFamily="18" charset="0"/>
                <a:cs typeface="+mj-cs"/>
              </a:rPr>
              <a:t>أولاً</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 </a:t>
            </a:r>
            <a:r>
              <a:rPr lang="ar-SA" sz="2000" b="1" dirty="0">
                <a:solidFill>
                  <a:schemeClr val="accent1">
                    <a:lumMod val="75000"/>
                  </a:schemeClr>
                </a:solidFill>
                <a:latin typeface="Calibri" panose="020F0502020204030204" pitchFamily="34" charset="0"/>
                <a:ea typeface="Times New Roman" panose="02020603050405020304" pitchFamily="18" charset="0"/>
                <a:cs typeface="+mj-cs"/>
              </a:rPr>
              <a:t>التحقيق الصحفي</a:t>
            </a:r>
            <a:endParaRPr lang="en-US" sz="2000" b="1" dirty="0">
              <a:solidFill>
                <a:schemeClr val="accent1">
                  <a:lumMod val="75000"/>
                </a:schemeClr>
              </a:solidFill>
              <a:latin typeface="Calibri" panose="020F0502020204030204" pitchFamily="34" charset="0"/>
              <a:ea typeface="Times New Roman" panose="02020603050405020304" pitchFamily="18" charset="0"/>
              <a:cs typeface="+mj-cs"/>
            </a:endParaRPr>
          </a:p>
          <a:p>
            <a:pPr marL="45720" marR="45720" algn="r" rtl="1">
              <a:spcAft>
                <a:spcPts val="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1. </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مفهوم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التحقيق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45720" marR="45720" algn="r" rtl="1">
              <a:spcAft>
                <a:spcPts val="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2.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مصادر التحقيق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45720" marR="45720" algn="r" rtl="1">
              <a:spcAft>
                <a:spcPts val="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3.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وظائف التحقيق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just" rtl="1">
              <a:spcAft>
                <a:spcPts val="80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4.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أنواع التحقيق الصحفي</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 </a:t>
            </a:r>
          </a:p>
          <a:p>
            <a:pPr algn="just" rtl="1">
              <a:spcAft>
                <a:spcPts val="800"/>
              </a:spcAft>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5.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إعداد وتنفيذ التحقيق الصحفي</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r" rtl="1">
              <a:spcAft>
                <a:spcPts val="800"/>
              </a:spcAft>
            </a:pPr>
            <a:r>
              <a:rPr lang="ar-EG" sz="2000" b="1" dirty="0">
                <a:solidFill>
                  <a:schemeClr val="accent1">
                    <a:lumMod val="75000"/>
                  </a:schemeClr>
                </a:solidFill>
                <a:latin typeface="Calibri" panose="020F0502020204030204" pitchFamily="34" charset="0"/>
                <a:ea typeface="Times New Roman" panose="02020603050405020304" pitchFamily="18" charset="0"/>
                <a:cs typeface="+mj-cs"/>
              </a:rPr>
              <a:t>ثانياً: الحديث الصحفي</a:t>
            </a:r>
            <a:endParaRPr lang="en-US" sz="2000" b="1" dirty="0">
              <a:solidFill>
                <a:schemeClr val="accent1">
                  <a:lumMod val="75000"/>
                </a:schemeClr>
              </a:solidFill>
              <a:latin typeface="Calibri" panose="020F0502020204030204" pitchFamily="34" charset="0"/>
              <a:ea typeface="Times New Roman" panose="02020603050405020304" pitchFamily="18" charset="0"/>
              <a:cs typeface="+mj-cs"/>
            </a:endParaRPr>
          </a:p>
          <a:p>
            <a:pPr marL="342900" lvl="0" indent="-342900" algn="r" rtl="1">
              <a:spcAft>
                <a:spcPts val="0"/>
              </a:spcAft>
              <a:buFont typeface="+mj-lt"/>
              <a:buAutoNum type="arabicPeriod"/>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مفهوم الحديث الصحفي </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342900" lvl="0" indent="-342900" algn="r" rtl="1">
              <a:spcAft>
                <a:spcPts val="0"/>
              </a:spcAft>
              <a:buFont typeface="+mj-lt"/>
              <a:buAutoNum type="arabicPeriod"/>
            </a:pP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أشكال الحديث الصحفي </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marL="342900" lvl="0" indent="-342900" algn="r" rtl="1">
              <a:spcAft>
                <a:spcPts val="800"/>
              </a:spcAft>
              <a:buFont typeface="+mj-lt"/>
              <a:buAutoNum type="arabicPeriod"/>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أنواع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4.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مراحل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just" rtl="1">
              <a:spcAft>
                <a:spcPts val="80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5. إعداد </a:t>
            </a: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أسئلة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r"/>
            <a:r>
              <a:rPr lang="ar-EG" sz="2000" dirty="0">
                <a:solidFill>
                  <a:schemeClr val="accent1">
                    <a:lumMod val="75000"/>
                  </a:schemeClr>
                </a:solidFill>
                <a:latin typeface="Calibri" panose="020F0502020204030204" pitchFamily="34" charset="0"/>
                <a:ea typeface="Times New Roman" panose="02020603050405020304" pitchFamily="18" charset="0"/>
                <a:cs typeface="+mj-cs"/>
              </a:rPr>
              <a:t>6. </a:t>
            </a: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تنفيذ الحديث الصحفي</a:t>
            </a:r>
            <a:endParaRPr lang="en-US" sz="2000" dirty="0">
              <a:solidFill>
                <a:schemeClr val="accent1">
                  <a:lumMod val="75000"/>
                </a:schemeClr>
              </a:solidFill>
              <a:latin typeface="Calibri" panose="020F0502020204030204" pitchFamily="34" charset="0"/>
              <a:ea typeface="Times New Roman" panose="02020603050405020304" pitchFamily="18" charset="0"/>
              <a:cs typeface="+mj-cs"/>
            </a:endParaRPr>
          </a:p>
          <a:p>
            <a:pPr algn="just" rtl="1">
              <a:spcAft>
                <a:spcPts val="800"/>
              </a:spcAft>
            </a:pPr>
            <a:r>
              <a:rPr lang="ar-SA" sz="2000" dirty="0">
                <a:solidFill>
                  <a:schemeClr val="accent1">
                    <a:lumMod val="75000"/>
                  </a:schemeClr>
                </a:solidFill>
                <a:latin typeface="Calibri" panose="020F0502020204030204" pitchFamily="34" charset="0"/>
                <a:ea typeface="Times New Roman" panose="02020603050405020304" pitchFamily="18" charset="0"/>
                <a:cs typeface="+mj-cs"/>
              </a:rPr>
              <a:t>7. كتابة الحديث </a:t>
            </a:r>
            <a:r>
              <a:rPr lang="ar-SA" sz="2000" dirty="0" smtClean="0">
                <a:solidFill>
                  <a:schemeClr val="accent1">
                    <a:lumMod val="75000"/>
                  </a:schemeClr>
                </a:solidFill>
                <a:latin typeface="Calibri" panose="020F0502020204030204" pitchFamily="34" charset="0"/>
                <a:ea typeface="Times New Roman" panose="02020603050405020304" pitchFamily="18" charset="0"/>
                <a:cs typeface="+mj-cs"/>
              </a:rPr>
              <a:t>الصحفي</a:t>
            </a:r>
            <a:endParaRPr lang="ar-EG" sz="2000" dirty="0" smtClean="0">
              <a:solidFill>
                <a:schemeClr val="accent1">
                  <a:lumMod val="75000"/>
                </a:schemeClr>
              </a:solidFill>
              <a:latin typeface="Calibri" panose="020F0502020204030204" pitchFamily="34" charset="0"/>
              <a:ea typeface="Times New Roman" panose="02020603050405020304" pitchFamily="18" charset="0"/>
              <a:cs typeface="+mj-cs"/>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7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15EF9A56-F53B-46C3-8A18-C44B5CF88158}"/>
              </a:ext>
            </a:extLst>
          </p:cNvPr>
          <p:cNvSpPr/>
          <p:nvPr/>
        </p:nvSpPr>
        <p:spPr>
          <a:xfrm flipV="1">
            <a:off x="2153017" y="290265"/>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3380" y="1102911"/>
            <a:ext cx="3374265" cy="35859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20314" y="1052320"/>
            <a:ext cx="3716091" cy="36871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35554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7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2" name="Rectangle: Rounded Corners 11">
            <a:extLst>
              <a:ext uri="{FF2B5EF4-FFF2-40B4-BE49-F238E27FC236}">
                <a16:creationId xmlns:a16="http://schemas.microsoft.com/office/drawing/2014/main" id="{82DB72EC-5150-4CFA-8CC4-49C49CEDC14F}"/>
              </a:ext>
            </a:extLst>
          </p:cNvPr>
          <p:cNvSpPr/>
          <p:nvPr/>
        </p:nvSpPr>
        <p:spPr>
          <a:xfrm>
            <a:off x="1870397" y="539740"/>
            <a:ext cx="2860486" cy="54694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latin typeface="Adobe Caslon Pro Bold" panose="0205070206050A020403"/>
                <a:cs typeface="Mudir MT" pitchFamily="2" charset="-78"/>
              </a:rPr>
              <a:t>Content Lecture </a:t>
            </a:r>
            <a:r>
              <a:rPr lang="en-US" sz="2000" b="1" dirty="0" smtClean="0">
                <a:latin typeface="Adobe Caslon Pro Bold" panose="0205070206050A020403"/>
                <a:cs typeface="Mudir MT" pitchFamily="2" charset="-78"/>
              </a:rPr>
              <a:t>:7 </a:t>
            </a:r>
            <a:endParaRPr lang="ar-EG" sz="2000" b="1" dirty="0">
              <a:latin typeface="Adobe Caslon Pro Bold" panose="0205070206050A020403"/>
              <a:cs typeface="Mudir MT" pitchFamily="2" charset="-78"/>
            </a:endParaRPr>
          </a:p>
        </p:txBody>
      </p:sp>
      <p:sp>
        <p:nvSpPr>
          <p:cNvPr id="13" name="Rectangle 12">
            <a:extLst>
              <a:ext uri="{FF2B5EF4-FFF2-40B4-BE49-F238E27FC236}">
                <a16:creationId xmlns:a16="http://schemas.microsoft.com/office/drawing/2014/main" id="{C0D1CFB8-8726-4437-9A49-8D00B2404F03}"/>
              </a:ext>
            </a:extLst>
          </p:cNvPr>
          <p:cNvSpPr/>
          <p:nvPr/>
        </p:nvSpPr>
        <p:spPr>
          <a:xfrm flipV="1">
            <a:off x="1870396" y="489366"/>
            <a:ext cx="7365251"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ounded Rectangle 14"/>
          <p:cNvSpPr/>
          <p:nvPr/>
        </p:nvSpPr>
        <p:spPr>
          <a:xfrm>
            <a:off x="5341168" y="786682"/>
            <a:ext cx="6601902" cy="5936315"/>
          </a:xfrm>
          <a:prstGeom prst="round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000" b="1" dirty="0">
                <a:solidFill>
                  <a:srgbClr val="002060"/>
                </a:solidFill>
              </a:rPr>
              <a:t> </a:t>
            </a:r>
            <a:endParaRPr lang="en-US" sz="2000" b="1" kern="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Rounded Rectangle 1"/>
          <p:cNvSpPr/>
          <p:nvPr/>
        </p:nvSpPr>
        <p:spPr>
          <a:xfrm>
            <a:off x="5074276" y="879936"/>
            <a:ext cx="6608426" cy="574980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5750" indent="-285750" algn="r" rtl="1">
              <a:buFont typeface="Wingdings" panose="05000000000000000000" pitchFamily="2" charset="2"/>
              <a:buChar char="Ø"/>
            </a:pPr>
            <a:r>
              <a:rPr lang="ar-EG" sz="2000" b="1" dirty="0" smtClean="0">
                <a:solidFill>
                  <a:schemeClr val="accent1">
                    <a:lumMod val="50000"/>
                  </a:schemeClr>
                </a:solidFill>
              </a:rPr>
              <a:t>تمهيد.</a:t>
            </a:r>
          </a:p>
          <a:p>
            <a:pPr algn="r" rtl="1"/>
            <a:endParaRPr lang="ar-EG" sz="1000" b="1" dirty="0" smtClean="0">
              <a:solidFill>
                <a:schemeClr val="accent1">
                  <a:lumMod val="50000"/>
                </a:schemeClr>
              </a:solidFill>
            </a:endParaRPr>
          </a:p>
          <a:p>
            <a:pPr marL="285750" indent="-285750" algn="r" rtl="1">
              <a:buFont typeface="Wingdings" panose="05000000000000000000" pitchFamily="2" charset="2"/>
              <a:buChar char="Ø"/>
            </a:pPr>
            <a:r>
              <a:rPr lang="ar-EG" sz="2000" b="1" dirty="0" smtClean="0">
                <a:solidFill>
                  <a:schemeClr val="accent1">
                    <a:lumMod val="50000"/>
                  </a:schemeClr>
                </a:solidFill>
              </a:rPr>
              <a:t>أولاً: فن الحملات الصحفية</a:t>
            </a:r>
          </a:p>
          <a:p>
            <a:pPr marL="457200" indent="-457200" algn="r" rtl="1">
              <a:buFont typeface="+mj-lt"/>
              <a:buAutoNum type="arabicPeriod"/>
            </a:pPr>
            <a:r>
              <a:rPr lang="ar-EG" sz="2000" dirty="0" smtClean="0">
                <a:solidFill>
                  <a:schemeClr val="accent1">
                    <a:lumMod val="50000"/>
                  </a:schemeClr>
                </a:solidFill>
              </a:rPr>
              <a:t>مفهوم الحملة الصحفية</a:t>
            </a:r>
          </a:p>
          <a:p>
            <a:pPr marL="457200" indent="-457200" algn="r" rtl="1">
              <a:buFont typeface="+mj-lt"/>
              <a:buAutoNum type="arabicPeriod"/>
            </a:pPr>
            <a:r>
              <a:rPr lang="ar-EG" sz="2000" dirty="0" smtClean="0">
                <a:solidFill>
                  <a:schemeClr val="accent1">
                    <a:lumMod val="50000"/>
                  </a:schemeClr>
                </a:solidFill>
              </a:rPr>
              <a:t>وظائف الحملة الصحفية</a:t>
            </a:r>
          </a:p>
          <a:p>
            <a:pPr marL="457200" indent="-457200" algn="r" rtl="1">
              <a:buFont typeface="+mj-lt"/>
              <a:buAutoNum type="arabicPeriod"/>
            </a:pPr>
            <a:r>
              <a:rPr lang="ar-EG" sz="2000" dirty="0" smtClean="0">
                <a:solidFill>
                  <a:schemeClr val="accent1">
                    <a:lumMod val="50000"/>
                  </a:schemeClr>
                </a:solidFill>
              </a:rPr>
              <a:t>أنواع الحملات الصحفية</a:t>
            </a:r>
          </a:p>
          <a:p>
            <a:pPr marL="457200" indent="-457200" algn="r" rtl="1">
              <a:buFont typeface="+mj-lt"/>
              <a:buAutoNum type="arabicPeriod"/>
            </a:pPr>
            <a:r>
              <a:rPr lang="ar-EG" sz="2000" dirty="0" smtClean="0">
                <a:solidFill>
                  <a:schemeClr val="accent1">
                    <a:lumMod val="50000"/>
                  </a:schemeClr>
                </a:solidFill>
              </a:rPr>
              <a:t>عناصر الحملة الصحفية</a:t>
            </a:r>
          </a:p>
          <a:p>
            <a:pPr marL="457200" indent="-457200" algn="r" rtl="1">
              <a:buFont typeface="+mj-lt"/>
              <a:buAutoNum type="arabicPeriod"/>
            </a:pPr>
            <a:r>
              <a:rPr lang="ar-EG" sz="2000" dirty="0" smtClean="0">
                <a:solidFill>
                  <a:schemeClr val="accent1">
                    <a:lumMod val="50000"/>
                  </a:schemeClr>
                </a:solidFill>
              </a:rPr>
              <a:t>عوامل نجاح الحملة الصحفية</a:t>
            </a:r>
          </a:p>
          <a:p>
            <a:pPr algn="r" rtl="1"/>
            <a:endParaRPr lang="ar-EG" sz="2000" dirty="0" smtClean="0">
              <a:solidFill>
                <a:schemeClr val="accent1">
                  <a:lumMod val="50000"/>
                </a:schemeClr>
              </a:solidFill>
            </a:endParaRPr>
          </a:p>
          <a:p>
            <a:pPr marL="342900" indent="-342900" algn="r" rtl="1">
              <a:buFont typeface="Wingdings" panose="05000000000000000000" pitchFamily="2" charset="2"/>
              <a:buChar char="Ø"/>
            </a:pPr>
            <a:r>
              <a:rPr lang="ar-EG" sz="2000" b="1" dirty="0" smtClean="0">
                <a:solidFill>
                  <a:schemeClr val="accent1">
                    <a:lumMod val="50000"/>
                  </a:schemeClr>
                </a:solidFill>
              </a:rPr>
              <a:t>ثانياً: فن المؤتمرات الصحفية</a:t>
            </a:r>
          </a:p>
          <a:p>
            <a:pPr algn="r" rtl="1"/>
            <a:endParaRPr lang="ar-EG" sz="1000" b="1" dirty="0" smtClean="0">
              <a:solidFill>
                <a:schemeClr val="accent1">
                  <a:lumMod val="50000"/>
                </a:schemeClr>
              </a:solidFill>
            </a:endParaRPr>
          </a:p>
          <a:p>
            <a:pPr marL="457200" indent="-457200" algn="r" rtl="1">
              <a:buFont typeface="+mj-lt"/>
              <a:buAutoNum type="arabicPeriod"/>
            </a:pPr>
            <a:r>
              <a:rPr lang="ar-EG" sz="2000" dirty="0" smtClean="0">
                <a:solidFill>
                  <a:schemeClr val="accent1">
                    <a:lumMod val="50000"/>
                  </a:schemeClr>
                </a:solidFill>
              </a:rPr>
              <a:t>مفهوم المؤتمر الصحفي</a:t>
            </a:r>
          </a:p>
          <a:p>
            <a:pPr marL="457200" indent="-457200" algn="r" rtl="1">
              <a:buFont typeface="+mj-lt"/>
              <a:buAutoNum type="arabicPeriod"/>
            </a:pPr>
            <a:r>
              <a:rPr lang="ar-EG" sz="2000" dirty="0" smtClean="0">
                <a:solidFill>
                  <a:schemeClr val="accent1">
                    <a:lumMod val="50000"/>
                  </a:schemeClr>
                </a:solidFill>
              </a:rPr>
              <a:t>مهام المؤتمر الصحفي</a:t>
            </a:r>
          </a:p>
          <a:p>
            <a:pPr marL="457200" indent="-457200" algn="r" rtl="1">
              <a:buFont typeface="+mj-lt"/>
              <a:buAutoNum type="arabicPeriod"/>
            </a:pPr>
            <a:r>
              <a:rPr lang="ar-EG" sz="2000" dirty="0">
                <a:solidFill>
                  <a:schemeClr val="accent1">
                    <a:lumMod val="50000"/>
                  </a:schemeClr>
                </a:solidFill>
              </a:rPr>
              <a:t>نصائح موجهة للصحفى قبل انعقاد المؤتمر </a:t>
            </a:r>
            <a:r>
              <a:rPr lang="ar-EG" sz="2000" dirty="0" smtClean="0">
                <a:solidFill>
                  <a:schemeClr val="accent1">
                    <a:lumMod val="50000"/>
                  </a:schemeClr>
                </a:solidFill>
              </a:rPr>
              <a:t>الصحفي</a:t>
            </a:r>
          </a:p>
          <a:p>
            <a:pPr marL="457200" indent="-457200" algn="r" rtl="1">
              <a:buFont typeface="+mj-lt"/>
              <a:buAutoNum type="arabicPeriod"/>
            </a:pPr>
            <a:r>
              <a:rPr lang="ar-EG" sz="2000" dirty="0" smtClean="0">
                <a:solidFill>
                  <a:schemeClr val="accent1">
                    <a:lumMod val="50000"/>
                  </a:schemeClr>
                </a:solidFill>
              </a:rPr>
              <a:t>مهام </a:t>
            </a:r>
            <a:r>
              <a:rPr lang="ar-EG" sz="2000" dirty="0">
                <a:solidFill>
                  <a:schemeClr val="accent1">
                    <a:lumMod val="50000"/>
                  </a:schemeClr>
                </a:solidFill>
              </a:rPr>
              <a:t>الصحفى أثناء عقد المؤتمر الصحفي</a:t>
            </a:r>
            <a:r>
              <a:rPr lang="ar-EG" sz="2000" dirty="0" smtClean="0">
                <a:solidFill>
                  <a:schemeClr val="accent1">
                    <a:lumMod val="50000"/>
                  </a:schemeClr>
                </a:solidFill>
              </a:rPr>
              <a:t>.</a:t>
            </a:r>
          </a:p>
          <a:p>
            <a:pPr marL="457200" indent="-457200" algn="r" rtl="1">
              <a:buFont typeface="+mj-lt"/>
              <a:buAutoNum type="arabicPeriod"/>
            </a:pPr>
            <a:r>
              <a:rPr lang="ar-EG" sz="2000" dirty="0" smtClean="0">
                <a:solidFill>
                  <a:schemeClr val="accent1">
                    <a:lumMod val="50000"/>
                  </a:schemeClr>
                </a:solidFill>
              </a:rPr>
              <a:t>مهام الصحفي بعد </a:t>
            </a:r>
            <a:r>
              <a:rPr lang="ar-EG" sz="2000" dirty="0">
                <a:solidFill>
                  <a:schemeClr val="accent1">
                    <a:lumMod val="50000"/>
                  </a:schemeClr>
                </a:solidFill>
              </a:rPr>
              <a:t>إنعقاد المؤتمر </a:t>
            </a:r>
            <a:r>
              <a:rPr lang="ar-EG" sz="2000" dirty="0" smtClean="0">
                <a:solidFill>
                  <a:schemeClr val="accent1">
                    <a:lumMod val="50000"/>
                  </a:schemeClr>
                </a:solidFill>
              </a:rPr>
              <a:t>الصحفي</a:t>
            </a:r>
          </a:p>
          <a:p>
            <a:pPr algn="r" rtl="1"/>
            <a:endParaRPr lang="ar-EG" sz="1000" dirty="0" smtClean="0">
              <a:solidFill>
                <a:schemeClr val="accent1">
                  <a:lumMod val="50000"/>
                </a:schemeClr>
              </a:solidFill>
            </a:endParaRPr>
          </a:p>
          <a:p>
            <a:pPr marL="342900" indent="-342900" algn="r" rtl="1">
              <a:buFont typeface="Wingdings" panose="05000000000000000000" pitchFamily="2" charset="2"/>
              <a:buChar char="Ø"/>
            </a:pPr>
            <a:r>
              <a:rPr lang="ar-EG" sz="2000" b="1" dirty="0" smtClean="0">
                <a:solidFill>
                  <a:schemeClr val="accent1">
                    <a:lumMod val="50000"/>
                  </a:schemeClr>
                </a:solidFill>
              </a:rPr>
              <a:t>خاتمة .</a:t>
            </a:r>
          </a:p>
          <a:p>
            <a:pPr marL="342900" indent="-342900" algn="r" rtl="1">
              <a:buFont typeface="Wingdings" panose="05000000000000000000" pitchFamily="2" charset="2"/>
              <a:buChar char="Ø"/>
            </a:pPr>
            <a:r>
              <a:rPr lang="ar-EG" sz="2000" b="1" dirty="0" smtClean="0">
                <a:solidFill>
                  <a:schemeClr val="accent1">
                    <a:lumMod val="50000"/>
                  </a:schemeClr>
                </a:solidFill>
              </a:rPr>
              <a:t>مراجع ومصادر.</a:t>
            </a:r>
          </a:p>
        </p:txBody>
      </p:sp>
    </p:spTree>
    <p:extLst>
      <p:ext uri="{BB962C8B-B14F-4D97-AF65-F5344CB8AC3E}">
        <p14:creationId xmlns:p14="http://schemas.microsoft.com/office/powerpoint/2010/main" val="338477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7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1506828" y="1380016"/>
            <a:ext cx="10431886" cy="422355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بدأت </a:t>
            </a:r>
            <a:r>
              <a:rPr lang="ar-EG" sz="2400" dirty="0">
                <a:solidFill>
                  <a:srgbClr val="002060"/>
                </a:solidFill>
                <a:latin typeface="Calibri" panose="020F0502020204030204" pitchFamily="34" charset="0"/>
                <a:ea typeface="Calibri" panose="020F0502020204030204" pitchFamily="34" charset="0"/>
              </a:rPr>
              <a:t>الحملات والمؤتمرات الصحفية في الظهور كوسيلة فعّالة لنقل الأخبار والمعلومات وتسليط الضوء على القضايا المهمة في المجتمع. </a:t>
            </a:r>
            <a:r>
              <a:rPr lang="ar-EG" sz="2400" dirty="0" smtClean="0">
                <a:solidFill>
                  <a:srgbClr val="002060"/>
                </a:solidFill>
                <a:latin typeface="Calibri" panose="020F0502020204030204" pitchFamily="34" charset="0"/>
                <a:ea typeface="Calibri" panose="020F0502020204030204" pitchFamily="34" charset="0"/>
              </a:rPr>
              <a:t>وقد تطورت </a:t>
            </a:r>
            <a:r>
              <a:rPr lang="ar-EG" sz="2400" dirty="0">
                <a:solidFill>
                  <a:srgbClr val="002060"/>
                </a:solidFill>
                <a:latin typeface="Calibri" panose="020F0502020204030204" pitchFamily="34" charset="0"/>
                <a:ea typeface="Calibri" panose="020F0502020204030204" pitchFamily="34" charset="0"/>
              </a:rPr>
              <a:t>هذه الأداة </a:t>
            </a:r>
            <a:r>
              <a:rPr lang="ar-EG" sz="2400" dirty="0" smtClean="0">
                <a:solidFill>
                  <a:srgbClr val="002060"/>
                </a:solidFill>
                <a:latin typeface="Calibri" panose="020F0502020204030204" pitchFamily="34" charset="0"/>
                <a:ea typeface="Calibri" panose="020F0502020204030204" pitchFamily="34" charset="0"/>
              </a:rPr>
              <a:t>لتُصبح </a:t>
            </a:r>
            <a:r>
              <a:rPr lang="ar-EG" sz="2400" dirty="0">
                <a:solidFill>
                  <a:srgbClr val="002060"/>
                </a:solidFill>
                <a:latin typeface="Calibri" panose="020F0502020204030204" pitchFamily="34" charset="0"/>
                <a:ea typeface="Calibri" panose="020F0502020204030204" pitchFamily="34" charset="0"/>
              </a:rPr>
              <a:t>أكثر اتساقاً وتنظيماً، مما جعلها أداة حيوية في عالم الاتصالات الحديث</a:t>
            </a:r>
            <a:r>
              <a:rPr lang="ar-EG" sz="2400" dirty="0" smtClean="0">
                <a:solidFill>
                  <a:srgbClr val="002060"/>
                </a:solidFill>
                <a:latin typeface="Calibri" panose="020F0502020204030204" pitchFamily="34" charset="0"/>
                <a:ea typeface="Calibri" panose="020F0502020204030204" pitchFamily="34" charset="0"/>
              </a:rPr>
              <a:t>.</a:t>
            </a:r>
            <a:endParaRPr lang="ar-EG" sz="24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ومع </a:t>
            </a:r>
            <a:r>
              <a:rPr lang="ar-EG" sz="2400" dirty="0">
                <a:solidFill>
                  <a:srgbClr val="002060"/>
                </a:solidFill>
                <a:latin typeface="Calibri" panose="020F0502020204030204" pitchFamily="34" charset="0"/>
                <a:ea typeface="Calibri" panose="020F0502020204030204" pitchFamily="34" charset="0"/>
              </a:rPr>
              <a:t>تزايد أهمية الإعلام وتأثيره الكبير على الرأي العام واتجاهات المجتمع، أصبحت الحملات والمؤتمرات الصحفية أداة حيوية لتشكيل الرأي العام وتوجيه التفكير الجماهيري نحو قضايا معينة. فهي ليست فقط وسيلة لنقل الأخبار، بل تمثل منبراً لتبادل الآراء والأفكار وتحفيز الحوار العام</a:t>
            </a:r>
            <a:r>
              <a:rPr lang="ar-EG" sz="2400" dirty="0" smtClean="0">
                <a:solidFill>
                  <a:srgbClr val="002060"/>
                </a:solidFill>
                <a:latin typeface="Calibri" panose="020F0502020204030204" pitchFamily="34" charset="0"/>
                <a:ea typeface="Calibri" panose="020F0502020204030204" pitchFamily="34" charset="0"/>
              </a:rPr>
              <a:t>.</a:t>
            </a:r>
            <a:endParaRPr lang="ar-EG" sz="24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000" dirty="0" smtClean="0">
                <a:solidFill>
                  <a:srgbClr val="002060"/>
                </a:solidFill>
                <a:latin typeface="Calibri" panose="020F0502020204030204" pitchFamily="34" charset="0"/>
                <a:ea typeface="Calibri" panose="020F0502020204030204" pitchFamily="34" charset="0"/>
              </a:rPr>
              <a:t>        </a:t>
            </a:r>
            <a:endParaRPr lang="ar-EG" sz="2000" dirty="0">
              <a:solidFill>
                <a:srgbClr val="002060"/>
              </a:solidFill>
              <a:latin typeface="Calibri" panose="020F0502020204030204" pitchFamily="34" charset="0"/>
              <a:ea typeface="Calibri" panose="020F0502020204030204" pitchFamily="34" charset="0"/>
            </a:endParaRPr>
          </a:p>
        </p:txBody>
      </p:sp>
      <p:sp>
        <p:nvSpPr>
          <p:cNvPr id="3" name="Rounded Rectangle 2"/>
          <p:cNvSpPr/>
          <p:nvPr/>
        </p:nvSpPr>
        <p:spPr>
          <a:xfrm>
            <a:off x="9746095" y="817935"/>
            <a:ext cx="1737361" cy="56208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rtl="1">
              <a:buFont typeface="Wingdings" panose="05000000000000000000" pitchFamily="2" charset="2"/>
              <a:buChar char="Ø"/>
            </a:pPr>
            <a:r>
              <a:rPr lang="ar-EG" sz="2400" b="1" dirty="0" smtClean="0">
                <a:solidFill>
                  <a:srgbClr val="002060"/>
                </a:solidFill>
              </a:rPr>
              <a:t>تمهيد...</a:t>
            </a:r>
            <a:endParaRPr lang="en-US" sz="2400" b="1" dirty="0">
              <a:solidFill>
                <a:srgbClr val="002060"/>
              </a:solidFill>
            </a:endParaRPr>
          </a:p>
        </p:txBody>
      </p:sp>
    </p:spTree>
    <p:extLst>
      <p:ext uri="{BB962C8B-B14F-4D97-AF65-F5344CB8AC3E}">
        <p14:creationId xmlns:p14="http://schemas.microsoft.com/office/powerpoint/2010/main" val="15769158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7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8" name="Rectangle 7">
            <a:extLst>
              <a:ext uri="{FF2B5EF4-FFF2-40B4-BE49-F238E27FC236}">
                <a16:creationId xmlns:a16="http://schemas.microsoft.com/office/drawing/2014/main" id="{4EC29DA9-7318-4127-9D51-B13B125D9CD9}"/>
              </a:ext>
            </a:extLst>
          </p:cNvPr>
          <p:cNvSpPr/>
          <p:nvPr/>
        </p:nvSpPr>
        <p:spPr>
          <a:xfrm flipV="1">
            <a:off x="1963162" y="463354"/>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579550" y="992394"/>
            <a:ext cx="11384922" cy="489994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فمن </a:t>
            </a:r>
            <a:r>
              <a:rPr lang="ar-EG" sz="2400" dirty="0">
                <a:solidFill>
                  <a:srgbClr val="002060"/>
                </a:solidFill>
                <a:latin typeface="Calibri" panose="020F0502020204030204" pitchFamily="34" charset="0"/>
                <a:ea typeface="Calibri" panose="020F0502020204030204" pitchFamily="34" charset="0"/>
              </a:rPr>
              <a:t>خلال الحملات الصحفية، يمكن للمؤسسات والمنظمات والأفراد الوصول إلى جمهور أوسع، وتسليط الضوء على قضاياهم وأنشطتهم بشكل فعّال. كما تمثل المؤتمرات الصحفية فرصة لتقديم المعلومات بشكل متعمق وتوضيح الرؤية والأهداف بطريقة تفاعلية مع وسائل الإعلام والجمهور</a:t>
            </a:r>
            <a:r>
              <a:rPr lang="ar-EG" sz="2400" dirty="0" smtClean="0">
                <a:solidFill>
                  <a:srgbClr val="002060"/>
                </a:solidFill>
                <a:latin typeface="Calibri" panose="020F0502020204030204" pitchFamily="34" charset="0"/>
                <a:ea typeface="Calibri" panose="020F0502020204030204" pitchFamily="34" charset="0"/>
              </a:rPr>
              <a:t>.</a:t>
            </a:r>
            <a:endParaRPr lang="ar-EG" sz="24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بالإضافة </a:t>
            </a:r>
            <a:r>
              <a:rPr lang="ar-EG" sz="2400" dirty="0">
                <a:solidFill>
                  <a:srgbClr val="002060"/>
                </a:solidFill>
                <a:latin typeface="Calibri" panose="020F0502020204030204" pitchFamily="34" charset="0"/>
                <a:ea typeface="Calibri" panose="020F0502020204030204" pitchFamily="34" charset="0"/>
              </a:rPr>
              <a:t>إلى ذلك، تلعب الحملات والمؤتمرات الصحفية دوراً هاماً في بناء العلاقات العامة الإيجابية وتعزيز الشفافية والثقة بين المؤسسات والجمهور. فهي توفر فرصة للتواصل المباشر والتفاعل مع الجمهور، مما يعزز الشعور بالانتماء والمشاركة المجتمعية</a:t>
            </a:r>
            <a:r>
              <a:rPr lang="ar-EG" sz="2400" dirty="0" smtClean="0">
                <a:solidFill>
                  <a:srgbClr val="002060"/>
                </a:solidFill>
                <a:latin typeface="Calibri" panose="020F0502020204030204" pitchFamily="34" charset="0"/>
                <a:ea typeface="Calibri" panose="020F0502020204030204" pitchFamily="34" charset="0"/>
              </a:rPr>
              <a:t>.</a:t>
            </a:r>
            <a:endParaRPr lang="ar-EG" sz="24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EG" sz="2400" dirty="0" smtClean="0">
                <a:solidFill>
                  <a:srgbClr val="002060"/>
                </a:solidFill>
                <a:latin typeface="Calibri" panose="020F0502020204030204" pitchFamily="34" charset="0"/>
                <a:ea typeface="Calibri" panose="020F0502020204030204" pitchFamily="34" charset="0"/>
              </a:rPr>
              <a:t>      باختصار</a:t>
            </a:r>
            <a:r>
              <a:rPr lang="ar-EG" sz="2400" dirty="0">
                <a:solidFill>
                  <a:srgbClr val="002060"/>
                </a:solidFill>
                <a:latin typeface="Calibri" panose="020F0502020204030204" pitchFamily="34" charset="0"/>
                <a:ea typeface="Calibri" panose="020F0502020204030204" pitchFamily="34" charset="0"/>
              </a:rPr>
              <a:t>، تعتبر الحملات والمؤتمرات الصحفية ليست فقط وسيلة لنقل الأخبار، بل هي أداة استراتيجية تساهم في بناء الهوية وتعزيز السمعة وتشكيل الرأي العام، مما يجعلها لا غنى عنها في عالم الاتصالات الحديث.</a:t>
            </a:r>
          </a:p>
        </p:txBody>
      </p:sp>
    </p:spTree>
    <p:extLst>
      <p:ext uri="{BB962C8B-B14F-4D97-AF65-F5344CB8AC3E}">
        <p14:creationId xmlns:p14="http://schemas.microsoft.com/office/powerpoint/2010/main" val="6047294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4687910" y="429975"/>
            <a:ext cx="5550794" cy="744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4275787" y="1368055"/>
            <a:ext cx="7405352" cy="44149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40458" y="6138171"/>
            <a:ext cx="1127520" cy="6627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Adobe Caslon Pro Bold" panose="0205070206050A020403"/>
                <a:ea typeface="Roboto Light" panose="02000000000000000000" pitchFamily="2" charset="0"/>
                <a:cs typeface="+mj-cs"/>
              </a:rPr>
              <a:t>Lecture </a:t>
            </a:r>
            <a:r>
              <a:rPr lang="en-US" b="1" dirty="0" smtClean="0">
                <a:latin typeface="Adobe Caslon Pro Bold" panose="0205070206050A020403"/>
                <a:ea typeface="Roboto Light" panose="02000000000000000000" pitchFamily="2" charset="0"/>
                <a:cs typeface="+mj-cs"/>
              </a:rPr>
              <a:t>No.7</a:t>
            </a:r>
            <a:r>
              <a:rPr lang="en-US" b="1" dirty="0" smtClean="0">
                <a:latin typeface="Adobe Caslon Pro Bold" panose="0205070206050A020403"/>
                <a:ea typeface="Roboto Light" panose="02000000000000000000" pitchFamily="2" charset="0"/>
              </a:rPr>
              <a:t> </a:t>
            </a:r>
            <a:endParaRPr lang="en-US" b="1" dirty="0">
              <a:latin typeface="Adobe Caslon Pro Bold" panose="0205070206050A020403"/>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bg1"/>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4586142" y="1557901"/>
            <a:ext cx="6784641" cy="441491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1. </a:t>
            </a: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مفهوم الحملة الصحفية.</a:t>
            </a:r>
          </a:p>
          <a:p>
            <a:pPr algn="justLow" rtl="1">
              <a:lnSpc>
                <a:spcPct val="20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يُشير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مفهوم الحملة الصحفية إلى توظيف أشكال صحفية متعددة وفقاً لخطة موضوعة لإثارة قضية أو لإبداء رأى أو للرد على موقف ما، ويشترك فيها أكبر عدد من </a:t>
            </a: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كُتاب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الجريدة ومحرريها، وتستخدم فيها الوثائق والأدلة والأقوال والدراسات والبحوث</a:t>
            </a: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p>
          <a:p>
            <a:pPr algn="justLow" rtl="1">
              <a:lnSpc>
                <a:spcPct val="200000"/>
              </a:lnSpc>
              <a:spcAft>
                <a:spcPts val="800"/>
              </a:spcAft>
              <a:tabLst>
                <a:tab pos="795020" algn="l"/>
              </a:tabLst>
            </a:pPr>
            <a:endParaRPr lang="en-US" sz="1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00E3C06-4BB0-460C-930B-F3C6392665E3}"/>
              </a:ext>
            </a:extLst>
          </p:cNvPr>
          <p:cNvSpPr/>
          <p:nvPr/>
        </p:nvSpPr>
        <p:spPr>
          <a:xfrm>
            <a:off x="4869405" y="429975"/>
            <a:ext cx="5678392" cy="62609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90525" marR="47625" lvl="0" indent="-342900" algn="ctr" rtl="1">
              <a:lnSpc>
                <a:spcPct val="150000"/>
              </a:lnSpc>
              <a:buFont typeface="Wingdings" panose="05000000000000000000" pitchFamily="2" charset="2"/>
              <a:buChar char="Ø"/>
            </a:pPr>
            <a:r>
              <a:rPr lang="ar-EG" sz="2400" b="1"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أولاً: فن الحملات الصحفية</a:t>
            </a:r>
            <a:r>
              <a:rPr lang="en-US" sz="2400" b="1" dirty="0">
                <a:solidFill>
                  <a:srgbClr val="002060"/>
                </a:solidFill>
                <a:latin typeface="Adobe Caslon Pro"/>
                <a:ea typeface="Times New Roman" panose="02020603050405020304" pitchFamily="18" charset="0"/>
                <a:cs typeface="+mj-cs"/>
              </a:rPr>
              <a:t>Press Campaign </a:t>
            </a:r>
            <a:endParaRPr lang="en-US" sz="1400" dirty="0">
              <a:solidFill>
                <a:srgbClr val="002060"/>
              </a:solidFill>
              <a:latin typeface="Adobe Caslon Pro"/>
              <a:ea typeface="Calibri" panose="020F0502020204030204" pitchFamily="34" charset="0"/>
              <a:cs typeface="+mj-cs"/>
            </a:endParaRPr>
          </a:p>
        </p:txBody>
      </p:sp>
      <p:sp>
        <p:nvSpPr>
          <p:cNvPr id="7" name="Rectangle 6">
            <a:extLst>
              <a:ext uri="{FF2B5EF4-FFF2-40B4-BE49-F238E27FC236}">
                <a16:creationId xmlns:a16="http://schemas.microsoft.com/office/drawing/2014/main" id="{E3538382-6877-4D4B-A9BB-81B03268B330}"/>
              </a:ext>
            </a:extLst>
          </p:cNvPr>
          <p:cNvSpPr/>
          <p:nvPr/>
        </p:nvSpPr>
        <p:spPr>
          <a:xfrm flipV="1">
            <a:off x="496495" y="263761"/>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D3E24F5F-8C0C-429A-880B-E216696EC58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6397" y="257833"/>
            <a:ext cx="1963162" cy="916662"/>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882" y="1368055"/>
            <a:ext cx="3918728" cy="39187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0309739"/>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174574" y="926014"/>
            <a:ext cx="8538693" cy="44689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713267" y="5800968"/>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No:7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034" y="6396335"/>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27884" y="6047243"/>
            <a:ext cx="3281542" cy="461665"/>
          </a:xfrm>
          <a:prstGeom prst="rect">
            <a:avLst/>
          </a:prstGeom>
          <a:noFill/>
        </p:spPr>
        <p:txBody>
          <a:bodyPr wrap="square" rtlCol="0">
            <a:spAutoFit/>
          </a:bodyPr>
          <a:lstStyle/>
          <a:p>
            <a:r>
              <a:rPr lang="en-US" sz="2400" b="1" dirty="0">
                <a:solidFill>
                  <a:srgbClr val="00206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337995" y="504695"/>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rgbClr val="002060"/>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545466" y="1068647"/>
            <a:ext cx="8963696" cy="4703058"/>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والحملة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الصحفية ليست فناً من فنون التحرير الصحفي، وإنما هى فن استخدام فنون التحرير الصحفي المختلفة لتحقيق الهدف  الذى أعُدت الحملة من أجله.</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فقد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تبدأ الحملة الصحفية بخبر ثم تتطور إلى تقرير صحفي ثم إلى تحقيق صحفى وقد يجذب الموضوع عدداً من </a:t>
            </a: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كُتاب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المقالات فى الصحيفة حتي يتحول إلى حملة صحفية، وعندما يتحول إلى حملة صحفية لا يصبح فناً قائماً بذاته من فنون التحرير الصحفي، وإنما هو فن توظيف فنون التحرير الصحفي لخدمة موضوع الحملة.</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فالحملة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الصحفية ليست سوى شكل من أشكال الاستخدام الجيد لفنون التحرير الصحفي.</a:t>
            </a:r>
            <a:endParaRPr lang="en-US" sz="1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 </a:t>
            </a:r>
            <a:endParaRPr lang="ar-EG" dirty="0">
              <a:solidFill>
                <a:schemeClr val="bg1"/>
              </a:solidFill>
            </a:endParaRPr>
          </a:p>
        </p:txBody>
      </p:sp>
      <p:sp>
        <p:nvSpPr>
          <p:cNvPr id="14" name="Rectangle 13">
            <a:extLst>
              <a:ext uri="{FF2B5EF4-FFF2-40B4-BE49-F238E27FC236}">
                <a16:creationId xmlns:a16="http://schemas.microsoft.com/office/drawing/2014/main" id="{3E3BA237-8C6F-4B73-9B9A-3497B8FBCBCE}"/>
              </a:ext>
            </a:extLst>
          </p:cNvPr>
          <p:cNvSpPr/>
          <p:nvPr/>
        </p:nvSpPr>
        <p:spPr>
          <a:xfrm flipV="1">
            <a:off x="2502378" y="420748"/>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70027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734873" y="1204328"/>
            <a:ext cx="8023538" cy="45911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281662" y="6102551"/>
            <a:ext cx="1194441"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No </a:t>
            </a: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 7</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3069646" y="72258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3193960" y="1382074"/>
            <a:ext cx="8159317" cy="4117205"/>
          </a:xfrm>
          <a:prstGeom prst="roundRect">
            <a:avLst/>
          </a:prstGeom>
          <a:solidFill>
            <a:schemeClr val="accent5">
              <a:lumMod val="20000"/>
              <a:lumOff val="80000"/>
            </a:schemeClr>
          </a:solidFill>
          <a:ln>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20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وعلى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هذا الأساس فالحملة الصحفية قد تأخذ شكل الأخبار الصحفية وقد تأخذ شكل الأحاديث الصحفية، وقد تأخذ شكل التحقيقات الصحفية أو المقالات الصحفية أو التقارير الصحفية، بل وقد تأخذ كلها معاً، وقد تتضمن أيضا الرسوم والصور الفوتوغرافية والكاريكاتير وبقية الفنون الصحفية الأخرى</a:t>
            </a: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p>
        </p:txBody>
      </p:sp>
      <p:pic>
        <p:nvPicPr>
          <p:cNvPr id="9" name="Graphic 22">
            <a:extLst>
              <a:ext uri="{FF2B5EF4-FFF2-40B4-BE49-F238E27FC236}">
                <a16:creationId xmlns:a16="http://schemas.microsoft.com/office/drawing/2014/main" id="{4747F8BA-6199-411A-9CD0-250499275D62}"/>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038" y="-129848"/>
            <a:ext cx="2470340" cy="1026593"/>
          </a:xfrm>
          <a:prstGeom prst="rect">
            <a:avLst/>
          </a:prstGeom>
        </p:spPr>
      </p:pic>
      <p:pic>
        <p:nvPicPr>
          <p:cNvPr id="10"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281662" y="1727585"/>
            <a:ext cx="2703922"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6421663"/>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395470" y="773842"/>
            <a:ext cx="5224892" cy="6317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 name="Rounded Rectangle 1"/>
          <p:cNvSpPr/>
          <p:nvPr/>
        </p:nvSpPr>
        <p:spPr>
          <a:xfrm>
            <a:off x="369941" y="1662396"/>
            <a:ext cx="8525812" cy="46958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669116" y="5054937"/>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a:t>
            </a:r>
            <a:r>
              <a:rPr lang="en-US" sz="2400" b="1" dirty="0" smtClean="0">
                <a:solidFill>
                  <a:srgbClr val="002060"/>
                </a:solidFill>
                <a:latin typeface="Times New Roman" panose="02020603050405020304" pitchFamily="18" charset="0"/>
                <a:cs typeface="Times New Roman" panose="02020603050405020304" pitchFamily="18" charset="0"/>
              </a:rPr>
              <a:t>No:7 </a:t>
            </a:r>
            <a:endParaRPr lang="en-US" sz="24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455206" y="24467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377777" y="5584104"/>
            <a:ext cx="2616200" cy="400110"/>
          </a:xfrm>
          <a:prstGeom prst="rect">
            <a:avLst/>
          </a:prstGeom>
          <a:noFill/>
        </p:spPr>
        <p:txBody>
          <a:bodyPr wrap="square" rtlCol="0">
            <a:spAutoFit/>
          </a:bodyPr>
          <a:lstStyle/>
          <a:p>
            <a:pPr algn="ctr"/>
            <a:r>
              <a:rPr lang="en-US" sz="2000" b="1" dirty="0">
                <a:solidFill>
                  <a:srgbClr val="002060"/>
                </a:solidFill>
                <a:latin typeface="Adobe Caslon Pro Bold"/>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47731" y="1759901"/>
            <a:ext cx="8357336" cy="459832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تعبئة الرأي العام تجاه سياسة معينة أو قانون معين أو قرار معين أو اتجاه معين أو فكرة معينة أو تعبئة ضد هذه السياسة أو ضد هذا القانون أو الفكرة.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تنظيف المجتمع من الفساد وألوان الانحراف المختلفة.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التأثير في الرأي العام، وتغيير اتجاهات وآراء الجمهور نحو موضوع الحملة.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مواجهة انحرافات أو أوضاع سلبية، والقضاء عليها.</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الدفع لاتخاذ قرارات من السلطة، أو تبنى سياسات معينة.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تحسين أو تشويه الصورة الذهنية الخاصة بمؤسسة أو شخص معين.</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899100" y="509259"/>
            <a:ext cx="73580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2395470" y="811761"/>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ctr" rtl="1">
              <a:lnSpc>
                <a:spcPct val="150000"/>
              </a:lnSpc>
            </a:pPr>
            <a:r>
              <a:rPr lang="ar-EG" sz="2400" b="1" dirty="0" smtClean="0">
                <a:solidFill>
                  <a:schemeClr val="accent1">
                    <a:lumMod val="50000"/>
                  </a:schemeClr>
                </a:solidFill>
                <a:ea typeface="Calibri" panose="020F0502020204030204" pitchFamily="34" charset="0"/>
                <a:cs typeface="Times New Roman" panose="02020603050405020304" pitchFamily="18" charset="0"/>
              </a:rPr>
              <a:t>2. وظائف </a:t>
            </a:r>
            <a:r>
              <a:rPr lang="ar-EG" sz="2400" b="1" dirty="0">
                <a:solidFill>
                  <a:schemeClr val="accent1">
                    <a:lumMod val="50000"/>
                  </a:schemeClr>
                </a:solidFill>
                <a:ea typeface="Calibri" panose="020F0502020204030204" pitchFamily="34" charset="0"/>
                <a:cs typeface="Times New Roman" panose="02020603050405020304" pitchFamily="18" charset="0"/>
              </a:rPr>
              <a:t>الحملة الصحفية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1"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t="12315" b="12315"/>
          <a:stretch/>
        </p:blipFill>
        <p:spPr>
          <a:xfrm>
            <a:off x="9290055" y="1405613"/>
            <a:ext cx="2703922"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808236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665897" y="1508367"/>
            <a:ext cx="7463665" cy="38575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16114" y="6307613"/>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a:t>
            </a:r>
            <a:r>
              <a:rPr lang="en-US" sz="2000" b="1" dirty="0" smtClean="0">
                <a:solidFill>
                  <a:srgbClr val="002060"/>
                </a:solidFill>
                <a:latin typeface="Times New Roman" panose="02020603050405020304" pitchFamily="18" charset="0"/>
                <a:cs typeface="Times New Roman" panose="02020603050405020304" pitchFamily="18" charset="0"/>
              </a:rPr>
              <a:t>No:7 </a:t>
            </a:r>
            <a:endParaRPr lang="en-US" sz="20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257183" y="244132"/>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16114" y="-1"/>
            <a:ext cx="2470340" cy="88827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049698" y="6372141"/>
            <a:ext cx="2616200" cy="369332"/>
          </a:xfrm>
          <a:prstGeom prst="rect">
            <a:avLst/>
          </a:prstGeom>
          <a:noFill/>
        </p:spPr>
        <p:txBody>
          <a:bodyPr wrap="square" rtlCol="0">
            <a:spAutoFit/>
          </a:bodyPr>
          <a:lstStyle/>
          <a:p>
            <a:pPr algn="ctr"/>
            <a:r>
              <a:rPr lang="en-US" b="1" dirty="0">
                <a:solidFill>
                  <a:srgbClr val="002060"/>
                </a:solidFill>
                <a:latin typeface="Times New Roman" panose="02020603050405020304" pitchFamily="18" charset="0"/>
                <a:cs typeface="Times New Roman" panose="02020603050405020304" pitchFamily="18" charset="0"/>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868213" y="1589576"/>
            <a:ext cx="7043387" cy="369508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mj-lt"/>
              <a:buAutoNum type="arabicPeriod"/>
              <a:tabLst>
                <a:tab pos="795020" algn="l"/>
              </a:tabLst>
            </a:pP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الحملة الصحفية المخططة: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وهذه الحملة يخطط لها جهاز التحرير فى الصحيفة ويشرك فيها عدد من محرري وكتاب الصحيفة ويدعمها بالوثائق والأدلة والدراسات والأبحاث ولا تبدأ هذه الحملة إلا بعد أن تستكمل الصحيفة إعدادها إعداداً كاملاً للنشر.</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Diagonal Corners Rounded 2">
            <a:extLst>
              <a:ext uri="{FF2B5EF4-FFF2-40B4-BE49-F238E27FC236}">
                <a16:creationId xmlns:a16="http://schemas.microsoft.com/office/drawing/2014/main" id="{928B8C05-D010-4E6E-80C6-7AA4B6B96093}"/>
              </a:ext>
            </a:extLst>
          </p:cNvPr>
          <p:cNvSpPr/>
          <p:nvPr/>
        </p:nvSpPr>
        <p:spPr>
          <a:xfrm>
            <a:off x="3094967" y="647238"/>
            <a:ext cx="5033908" cy="639463"/>
          </a:xfrm>
          <a:prstGeom prst="round2Diag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lvl="0" algn="ctr" rtl="1">
              <a:lnSpc>
                <a:spcPct val="150000"/>
              </a:lnSpc>
            </a:pPr>
            <a:r>
              <a:rPr lang="ar-EG" sz="2400" b="1" dirty="0" smtClean="0">
                <a:solidFill>
                  <a:schemeClr val="accent1">
                    <a:lumMod val="50000"/>
                  </a:schemeClr>
                </a:solidFill>
                <a:ea typeface="Calibri" panose="020F0502020204030204" pitchFamily="34" charset="0"/>
                <a:cs typeface="Times New Roman" panose="02020603050405020304" pitchFamily="18" charset="0"/>
              </a:rPr>
              <a:t>3. أنواع </a:t>
            </a:r>
            <a:r>
              <a:rPr lang="ar-EG" sz="2400" b="1" dirty="0">
                <a:solidFill>
                  <a:schemeClr val="accent1">
                    <a:lumMod val="50000"/>
                  </a:schemeClr>
                </a:solidFill>
                <a:ea typeface="Calibri" panose="020F0502020204030204" pitchFamily="34" charset="0"/>
                <a:cs typeface="Times New Roman" panose="02020603050405020304" pitchFamily="18" charset="0"/>
              </a:rPr>
              <a:t>الحملات الصحفية </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512" y="1939226"/>
            <a:ext cx="4377227" cy="29196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191404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443212" y="1105130"/>
            <a:ext cx="7462467" cy="43401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347335" y="260085"/>
            <a:ext cx="1736794" cy="52916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25962" y="-54010"/>
            <a:ext cx="2470340" cy="628189"/>
          </a:xfrm>
          <a:prstGeom prst="rect">
            <a:avLst/>
          </a:prstGeom>
        </p:spPr>
      </p:pic>
      <p:sp>
        <p:nvSpPr>
          <p:cNvPr id="4" name="Rectangle: Rounded Corners 3">
            <a:extLst>
              <a:ext uri="{FF2B5EF4-FFF2-40B4-BE49-F238E27FC236}">
                <a16:creationId xmlns:a16="http://schemas.microsoft.com/office/drawing/2014/main" id="{247F9690-99D7-4C19-93D0-DF685F306259}"/>
              </a:ext>
            </a:extLst>
          </p:cNvPr>
          <p:cNvSpPr/>
          <p:nvPr/>
        </p:nvSpPr>
        <p:spPr>
          <a:xfrm>
            <a:off x="4636394" y="1105130"/>
            <a:ext cx="7076101" cy="410836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الحملة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الصحفية المفاجئة: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وهى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الحملة التى تقوم بدون إعداد مسبق والتى يفرضها تطور الأحداث فى المجتمع، فقد </a:t>
            </a: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يُنشر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خبر صغير تمسك بأحد خيوطه وتظل تتابعه فى مجموعة من الأخبار المتتالية حتى ينفجر الموضوع فى حملة صحفية تهز المجتمع كله.</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2C4193F9-33CF-4369-944E-7A32AC3C4F13}"/>
              </a:ext>
            </a:extLst>
          </p:cNvPr>
          <p:cNvSpPr/>
          <p:nvPr/>
        </p:nvSpPr>
        <p:spPr>
          <a:xfrm>
            <a:off x="2586454" y="509259"/>
            <a:ext cx="767072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7836" y="1592668"/>
            <a:ext cx="3822192" cy="3133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6967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410753" y="1742982"/>
            <a:ext cx="8628846" cy="3885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17487" y="6341127"/>
            <a:ext cx="2522112" cy="400110"/>
          </a:xfrm>
          <a:prstGeom prst="rect">
            <a:avLst/>
          </a:prstGeom>
          <a:noFill/>
        </p:spPr>
        <p:txBody>
          <a:bodyPr wrap="square" rtlCol="0">
            <a:spAutoFit/>
          </a:bodyPr>
          <a:lstStyle/>
          <a:p>
            <a:pPr algn="ctr"/>
            <a:r>
              <a:rPr lang="en-US" sz="2000" dirty="0">
                <a:solidFill>
                  <a:srgbClr val="002060"/>
                </a:solidFill>
                <a:latin typeface="Adobe Caslon Pro" panose="0205050205050A020403" pitchFamily="18" charset="0"/>
              </a:rPr>
              <a:t>www.midocean.ae</a:t>
            </a:r>
          </a:p>
        </p:txBody>
      </p:sp>
      <p:sp>
        <p:nvSpPr>
          <p:cNvPr id="2" name="Rectangle: Rounded Corners 1">
            <a:extLst>
              <a:ext uri="{FF2B5EF4-FFF2-40B4-BE49-F238E27FC236}">
                <a16:creationId xmlns:a16="http://schemas.microsoft.com/office/drawing/2014/main" id="{051A1002-0B39-4379-A10C-1B061D94A562}"/>
              </a:ext>
            </a:extLst>
          </p:cNvPr>
          <p:cNvSpPr/>
          <p:nvPr/>
        </p:nvSpPr>
        <p:spPr>
          <a:xfrm>
            <a:off x="5228821" y="718004"/>
            <a:ext cx="3245474" cy="68852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عناصر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الحملة الصحفية: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D4B1044B-97AF-4D45-B09A-350C657F253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97036" y="57923"/>
            <a:ext cx="1942563" cy="700324"/>
          </a:xfrm>
          <a:prstGeom prst="rect">
            <a:avLst/>
          </a:prstGeom>
        </p:spPr>
      </p:pic>
      <p:sp>
        <p:nvSpPr>
          <p:cNvPr id="3" name="Rounded Rectangle 2"/>
          <p:cNvSpPr/>
          <p:nvPr/>
        </p:nvSpPr>
        <p:spPr>
          <a:xfrm>
            <a:off x="3206839" y="1669971"/>
            <a:ext cx="8672847" cy="403110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dirty="0">
                <a:latin typeface="Calibri" panose="020F0502020204030204" pitchFamily="34" charset="0"/>
                <a:ea typeface="Calibri" panose="020F0502020204030204" pitchFamily="34" charset="0"/>
                <a:cs typeface="Times New Roman" panose="02020603050405020304" pitchFamily="18" charset="0"/>
              </a:rPr>
              <a:t> </a:t>
            </a:r>
            <a:endParaRPr lang="en-US" sz="2400" dirty="0">
              <a:solidFill>
                <a:schemeClr val="accent1">
                  <a:lumMod val="50000"/>
                </a:schemeClr>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mj-lt"/>
              <a:buAutoNum type="arabicPeriod"/>
              <a:tabLst>
                <a:tab pos="795020" algn="l"/>
              </a:tabLst>
            </a:pPr>
            <a:r>
              <a:rPr lang="ar-EG" sz="2400" b="1" dirty="0">
                <a:solidFill>
                  <a:schemeClr val="accent1">
                    <a:lumMod val="50000"/>
                  </a:schemeClr>
                </a:solidFill>
                <a:latin typeface="Calibri" panose="020F0502020204030204" pitchFamily="34" charset="0"/>
                <a:ea typeface="Calibri" panose="020F0502020204030204" pitchFamily="34" charset="0"/>
                <a:cs typeface="+mj-cs"/>
              </a:rPr>
              <a:t>موضوع الحملة</a:t>
            </a:r>
            <a:r>
              <a:rPr lang="ar-EG" sz="2400" dirty="0">
                <a:solidFill>
                  <a:schemeClr val="accent1">
                    <a:lumMod val="50000"/>
                  </a:schemeClr>
                </a:solidFill>
                <a:latin typeface="Calibri" panose="020F0502020204030204" pitchFamily="34" charset="0"/>
                <a:ea typeface="Calibri" panose="020F0502020204030204" pitchFamily="34" charset="0"/>
                <a:cs typeface="+mj-cs"/>
              </a:rPr>
              <a:t>: يجب أن يكون قضية أو مشكلة تهم الرأي العام وتمس مصالح الشعب فى نفس الوقت.</a:t>
            </a:r>
            <a:endParaRPr lang="en-US" sz="2400" dirty="0">
              <a:solidFill>
                <a:schemeClr val="accent1">
                  <a:lumMod val="50000"/>
                </a:schemeClr>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800"/>
              </a:spcAft>
              <a:buFont typeface="+mj-lt"/>
              <a:buAutoNum type="arabicPeriod"/>
              <a:tabLst>
                <a:tab pos="795020" algn="l"/>
              </a:tabLst>
            </a:pPr>
            <a:r>
              <a:rPr lang="ar-EG" sz="2400" b="1" dirty="0">
                <a:solidFill>
                  <a:schemeClr val="accent1">
                    <a:lumMod val="50000"/>
                  </a:schemeClr>
                </a:solidFill>
                <a:latin typeface="Calibri" panose="020F0502020204030204" pitchFamily="34" charset="0"/>
                <a:ea typeface="Calibri" panose="020F0502020204030204" pitchFamily="34" charset="0"/>
                <a:cs typeface="+mj-cs"/>
              </a:rPr>
              <a:t>هدف الحملة: </a:t>
            </a:r>
            <a:r>
              <a:rPr lang="ar-EG" sz="2400" dirty="0">
                <a:solidFill>
                  <a:schemeClr val="accent1">
                    <a:lumMod val="50000"/>
                  </a:schemeClr>
                </a:solidFill>
                <a:latin typeface="Calibri" panose="020F0502020204030204" pitchFamily="34" charset="0"/>
                <a:ea typeface="Calibri" panose="020F0502020204030204" pitchFamily="34" charset="0"/>
                <a:cs typeface="+mj-cs"/>
              </a:rPr>
              <a:t>لا بد أن يكون هدف الحملة </a:t>
            </a:r>
            <a:r>
              <a:rPr lang="ar-EG" sz="2400" dirty="0" smtClean="0">
                <a:solidFill>
                  <a:schemeClr val="accent1">
                    <a:lumMod val="50000"/>
                  </a:schemeClr>
                </a:solidFill>
                <a:latin typeface="Calibri" panose="020F0502020204030204" pitchFamily="34" charset="0"/>
                <a:ea typeface="Calibri" panose="020F0502020204030204" pitchFamily="34" charset="0"/>
                <a:cs typeface="+mj-cs"/>
              </a:rPr>
              <a:t>واضحاً </a:t>
            </a:r>
            <a:r>
              <a:rPr lang="ar-EG" sz="2400" dirty="0">
                <a:solidFill>
                  <a:schemeClr val="accent1">
                    <a:lumMod val="50000"/>
                  </a:schemeClr>
                </a:solidFill>
                <a:latin typeface="Calibri" panose="020F0502020204030204" pitchFamily="34" charset="0"/>
                <a:ea typeface="Calibri" panose="020F0502020204030204" pitchFamily="34" charset="0"/>
                <a:cs typeface="+mj-cs"/>
              </a:rPr>
              <a:t>ومحدداً من البداية بحيث يصبح من السهل على القارئ العادى أن يستوعبه لأن عدم وضوح هدف الحملة قد يؤدي إلى بلبلة الرأي العام وعدم إقتناع القارئ بموقف الصحيفة</a:t>
            </a:r>
            <a:r>
              <a:rPr lang="ar-EG" sz="2400" dirty="0" smtClean="0">
                <a:solidFill>
                  <a:schemeClr val="accent1">
                    <a:lumMod val="50000"/>
                  </a:schemeClr>
                </a:solidFill>
                <a:latin typeface="Calibri" panose="020F0502020204030204" pitchFamily="34" charset="0"/>
                <a:ea typeface="Calibri" panose="020F0502020204030204" pitchFamily="34" charset="0"/>
                <a:cs typeface="+mj-cs"/>
              </a:rPr>
              <a:t>.</a:t>
            </a:r>
          </a:p>
          <a:p>
            <a:pPr marL="342900" lvl="0" indent="-342900" algn="justLow" rtl="1">
              <a:lnSpc>
                <a:spcPct val="150000"/>
              </a:lnSpc>
              <a:spcAft>
                <a:spcPts val="800"/>
              </a:spcAft>
              <a:buFont typeface="+mj-lt"/>
              <a:buAutoNum type="arabicPeriod"/>
              <a:tabLst>
                <a:tab pos="795020" algn="l"/>
              </a:tabLst>
            </a:pPr>
            <a:endParaRPr lang="en-US" sz="2400" dirty="0">
              <a:solidFill>
                <a:schemeClr val="accent1">
                  <a:lumMod val="50000"/>
                </a:schemeClr>
              </a:solidFill>
              <a:effectLst/>
              <a:latin typeface="Calibri" panose="020F0502020204030204" pitchFamily="34" charset="0"/>
              <a:ea typeface="Calibri" panose="020F0502020204030204" pitchFamily="34" charset="0"/>
              <a:cs typeface="+mj-cs"/>
            </a:endParaRPr>
          </a:p>
        </p:txBody>
      </p:sp>
      <p:pic>
        <p:nvPicPr>
          <p:cNvPr id="8" name="Picture 7"/>
          <p:cNvPicPr>
            <a:picLocks noChangeAspect="1"/>
          </p:cNvPicPr>
          <p:nvPr/>
        </p:nvPicPr>
        <p:blipFill>
          <a:blip r:embed="rId3"/>
          <a:stretch>
            <a:fillRect/>
          </a:stretch>
        </p:blipFill>
        <p:spPr>
          <a:xfrm>
            <a:off x="455714" y="1545466"/>
            <a:ext cx="2449544" cy="2962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443210" y="1137374"/>
            <a:ext cx="7286509" cy="4365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8" name="Rectangle 17">
            <a:extLst>
              <a:ext uri="{FF2B5EF4-FFF2-40B4-BE49-F238E27FC236}">
                <a16:creationId xmlns:a16="http://schemas.microsoft.com/office/drawing/2014/main" id="{9BFC32B8-BDEE-2CBC-DFF5-CD482608568C}"/>
              </a:ext>
            </a:extLst>
          </p:cNvPr>
          <p:cNvSpPr/>
          <p:nvPr/>
        </p:nvSpPr>
        <p:spPr>
          <a:xfrm>
            <a:off x="10474231" y="5575314"/>
            <a:ext cx="1255489" cy="7078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0556470" y="5575314"/>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a:t>
            </a:r>
            <a:r>
              <a:rPr lang="en-US" sz="2000" dirty="0" smtClean="0">
                <a:solidFill>
                  <a:schemeClr val="bg1"/>
                </a:solidFill>
                <a:latin typeface="Times New Roman" panose="02020603050405020304" pitchFamily="18" charset="0"/>
                <a:cs typeface="Times New Roman" panose="02020603050405020304" pitchFamily="18" charset="0"/>
              </a:rPr>
              <a:t>7</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9575800" y="6283200"/>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4443211" y="1155980"/>
            <a:ext cx="7011086" cy="4211873"/>
          </a:xfrm>
          <a:prstGeom prst="roundRect">
            <a:avLst>
              <a:gd name="adj" fmla="val 6140"/>
            </a:avLst>
          </a:prstGeom>
          <a:solidFill>
            <a:schemeClr val="accent5">
              <a:lumMod val="20000"/>
              <a:lumOff val="80000"/>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tabLst>
                <a:tab pos="795020" algn="l"/>
              </a:tabLst>
            </a:pPr>
            <a:endParaRPr lang="en-US" sz="12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جمهور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الحملة: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من الضروري أن تنجح الصحيفة في إشراك الرأي العام فى تبني القضية أو المشكلة أو الرأي الذي تطرحه الصحيفة فى حملتها الصحفية بحيث تنجح فى أن تجعل الرأي العام يتحمس للقضية وبذلك يشكل الرأي العام قوة ضاغطة تساعد الصحيفة على تحقيق الهدف الذى أعدت الحملة الصحفية من أجله.</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2">
            <a:extLst>
              <a:ext uri="{FF2B5EF4-FFF2-40B4-BE49-F238E27FC236}">
                <a16:creationId xmlns:a16="http://schemas.microsoft.com/office/drawing/2014/main" id="{E9551DE7-9BEE-4DA3-BB36-FD5CF0A3D3B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305" y="1506497"/>
            <a:ext cx="4167788" cy="3510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25609883"/>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644721" y="1584099"/>
            <a:ext cx="7547020" cy="4758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3799268" y="1716107"/>
            <a:ext cx="7288257" cy="449472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Adobe Arabic"/>
                <a:ea typeface="Calibri" panose="020F0502020204030204" pitchFamily="34" charset="0"/>
                <a:cs typeface="+mj-cs"/>
              </a:rPr>
              <a:t>الإعداد المسبق للحملة عن طريق جمع أكبر كمية من المعلومات والبيانات والتفاصيل والأدلة الكافية لإقناع الرأي العام. وفى الحملات الصحفية المفاجئة لابد أن تسرع الصحيفة أيضا بجمع المعلومات والأدلة الكافية لتدعيم موقف الصحيفة.</a:t>
            </a:r>
            <a:endParaRPr lang="en-US" sz="2400" dirty="0">
              <a:solidFill>
                <a:schemeClr val="accent1">
                  <a:lumMod val="50000"/>
                </a:schemeClr>
              </a:solidFill>
              <a:latin typeface="Adobe Arabic"/>
              <a:ea typeface="Calibri" panose="020F0502020204030204" pitchFamily="34" charset="0"/>
              <a:cs typeface="+mj-cs"/>
            </a:endParaRPr>
          </a:p>
          <a:p>
            <a:pPr marL="342900" lvl="0" indent="-342900" algn="justLow" rtl="1">
              <a:lnSpc>
                <a:spcPct val="150000"/>
              </a:lnSpc>
              <a:spcAft>
                <a:spcPts val="800"/>
              </a:spcAft>
              <a:buFont typeface="+mj-lt"/>
              <a:buAutoNum type="arabicPeriod"/>
              <a:tabLst>
                <a:tab pos="795020" algn="l"/>
              </a:tabLst>
            </a:pPr>
            <a:r>
              <a:rPr lang="ar-EG" sz="2400" dirty="0">
                <a:solidFill>
                  <a:schemeClr val="accent1">
                    <a:lumMod val="50000"/>
                  </a:schemeClr>
                </a:solidFill>
                <a:latin typeface="Adobe Arabic"/>
                <a:ea typeface="Calibri" panose="020F0502020204030204" pitchFamily="34" charset="0"/>
                <a:cs typeface="+mj-cs"/>
              </a:rPr>
              <a:t>المتابعة المستمرة للموضوع وعرض جوانبه المتعددة وتحليل فرعياته فلو تباطئت الصحيفة عن متابعة الحملة الصحفية لفقدت حيويتها وفقدت بالتالي تأثيرها على الرأي العام.</a:t>
            </a:r>
            <a:endParaRPr lang="en-US" sz="2400" dirty="0">
              <a:solidFill>
                <a:schemeClr val="accent1">
                  <a:lumMod val="50000"/>
                </a:schemeClr>
              </a:solidFill>
              <a:effectLst/>
              <a:latin typeface="Adobe Arabic"/>
              <a:ea typeface="Calibri" panose="020F0502020204030204" pitchFamily="34" charset="0"/>
              <a:cs typeface="+mj-cs"/>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714" y="-29795"/>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a:off x="2547257" y="478278"/>
            <a:ext cx="6757201"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
        <p:nvSpPr>
          <p:cNvPr id="3" name="Rounded Rectangle 2"/>
          <p:cNvSpPr/>
          <p:nvPr/>
        </p:nvSpPr>
        <p:spPr>
          <a:xfrm>
            <a:off x="3799268" y="710740"/>
            <a:ext cx="3840989" cy="68661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عوامل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نجاح الحملة الصحفية: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358060" y="1716107"/>
            <a:ext cx="3182445" cy="37050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320462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648496" y="1262130"/>
            <a:ext cx="9155934" cy="47007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1790164" y="1387078"/>
            <a:ext cx="9156878" cy="448568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أن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تفسح الصحيفة صدرها للرأي الآخر، وتمنحه فرصة للرد على الاتهامات الموجهة إليه، لأن ذلك سوف يكسبها احترام القراء ويزيد من ثقتهم فى صحة موقف الصحيفة وشجاعتها الأدبية.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أن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تجند الصحيفة كل إمكانياتها لإنجاح الحملة الصحفية، فتشرك فيها أبرز محرريها وكتابها الكبار.</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5. الالتزام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بالموضوعية واحترام الخصم وعدم توجيه الاتهام بدون أدلة كافية وعدم الدخول فى المهاترات وعدم الإساءة إلى الأبرياء.</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685800" algn="justLow" rtl="1">
              <a:lnSpc>
                <a:spcPct val="150000"/>
              </a:lnSpc>
              <a:spcAft>
                <a:spcPts val="0"/>
              </a:spcAft>
              <a:tabLst>
                <a:tab pos="795020" algn="l"/>
              </a:tabLst>
            </a:pPr>
            <a:r>
              <a:rPr lang="ar-EG" sz="2400" dirty="0">
                <a:latin typeface="Calibri" panose="020F0502020204030204" pitchFamily="34" charset="0"/>
                <a:ea typeface="Calibri" panose="020F0502020204030204" pitchFamily="34" charset="0"/>
                <a:cs typeface="Times New Roman" panose="02020603050405020304" pitchFamily="18"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marL="685800" algn="justLow" rtl="1">
              <a:lnSpc>
                <a:spcPct val="150000"/>
              </a:lnSpc>
              <a:spcAft>
                <a:spcPts val="800"/>
              </a:spcAft>
              <a:tabLst>
                <a:tab pos="795020" algn="l"/>
              </a:tabLst>
            </a:pPr>
            <a:r>
              <a:rPr lang="ar-EG" sz="2400" dirty="0">
                <a:latin typeface="Calibri" panose="020F0502020204030204" pitchFamily="34"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38226893-7387-4545-9E65-3485C61CA2C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6" name="Rectangle 5">
            <a:extLst>
              <a:ext uri="{FF2B5EF4-FFF2-40B4-BE49-F238E27FC236}">
                <a16:creationId xmlns:a16="http://schemas.microsoft.com/office/drawing/2014/main" id="{25E018C8-E6D9-8F68-BAC6-E298E84AEBAC}"/>
              </a:ext>
            </a:extLst>
          </p:cNvPr>
          <p:cNvSpPr/>
          <p:nvPr/>
        </p:nvSpPr>
        <p:spPr>
          <a:xfrm flipV="1">
            <a:off x="287383" y="523997"/>
            <a:ext cx="9017075" cy="5076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spTree>
    <p:extLst>
      <p:ext uri="{BB962C8B-B14F-4D97-AF65-F5344CB8AC3E}">
        <p14:creationId xmlns:p14="http://schemas.microsoft.com/office/powerpoint/2010/main" val="179162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224270" y="1547514"/>
            <a:ext cx="7624392" cy="47775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292828" y="6457890"/>
            <a:ext cx="2616200" cy="400110"/>
          </a:xfrm>
          <a:prstGeom prst="rect">
            <a:avLst/>
          </a:prstGeom>
          <a:noFill/>
        </p:spPr>
        <p:txBody>
          <a:bodyPr wrap="square" rtlCol="0">
            <a:spAutoFit/>
          </a:bodyPr>
          <a:lstStyle/>
          <a:p>
            <a:pPr algn="ctr"/>
            <a:r>
              <a:rPr lang="en-US" sz="2000" dirty="0">
                <a:solidFill>
                  <a:schemeClr val="accent1">
                    <a:lumMod val="50000"/>
                  </a:schemeClr>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4391696" y="1485941"/>
            <a:ext cx="7348997" cy="510804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1. مفهوم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المؤتمر الصحفي:</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يقصد به هو ذلك اللقاء الذى يتم بين ( شخصية حكومية، أو غير حكومية ، أو منظمات مهنية، أو حركات حزبية، أو منظمات دولية... الخ، وبين عدد من الصحفيين  بناء على دعوة موجهة إلى هؤلاء المندوبين أي أن طرفي المعادلة فى هذا اللقاء هم:</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شخص يريد إيصال معلومات معينة إلى الصحفيين (صاحب الدعوة)</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صحفيون جاؤوا للاستماع إلى ما يقوله صاحب الدعوة دون أن يعرفوا ما هي المواضيع التى سيتحدث عنها</a:t>
            </a: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p>
        </p:txBody>
      </p:sp>
      <p:pic>
        <p:nvPicPr>
          <p:cNvPr id="9" name="Graphic 22">
            <a:extLst>
              <a:ext uri="{FF2B5EF4-FFF2-40B4-BE49-F238E27FC236}">
                <a16:creationId xmlns:a16="http://schemas.microsoft.com/office/drawing/2014/main" id="{C86CBB78-63E7-4A95-B708-FDA11AE510C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69260" y="57923"/>
            <a:ext cx="2470340" cy="890596"/>
          </a:xfrm>
          <a:prstGeom prst="rect">
            <a:avLst/>
          </a:prstGeom>
        </p:spPr>
      </p:pic>
      <p:sp>
        <p:nvSpPr>
          <p:cNvPr id="2" name="Rounded Rectangle 1"/>
          <p:cNvSpPr/>
          <p:nvPr/>
        </p:nvSpPr>
        <p:spPr>
          <a:xfrm>
            <a:off x="3923115" y="692240"/>
            <a:ext cx="6173922" cy="70951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2400" b="1" dirty="0" smtClean="0">
                <a:solidFill>
                  <a:schemeClr val="accent1">
                    <a:lumMod val="50000"/>
                  </a:schemeClr>
                </a:solidFill>
                <a:ea typeface="Calibri" panose="020F0502020204030204" pitchFamily="34" charset="0"/>
                <a:cs typeface="Times New Roman" panose="02020603050405020304" pitchFamily="18" charset="0"/>
              </a:rPr>
              <a:t>ثانياً: فن </a:t>
            </a:r>
            <a:r>
              <a:rPr lang="ar-EG" sz="2400" b="1" dirty="0">
                <a:solidFill>
                  <a:schemeClr val="accent1">
                    <a:lumMod val="50000"/>
                  </a:schemeClr>
                </a:solidFill>
                <a:ea typeface="Calibri" panose="020F0502020204030204" pitchFamily="34" charset="0"/>
                <a:cs typeface="Times New Roman" panose="02020603050405020304" pitchFamily="18" charset="0"/>
              </a:rPr>
              <a:t>المؤتمرات </a:t>
            </a:r>
            <a:r>
              <a:rPr lang="ar-EG" sz="2400" b="1" dirty="0" smtClean="0">
                <a:solidFill>
                  <a:schemeClr val="accent1">
                    <a:lumMod val="50000"/>
                  </a:schemeClr>
                </a:solidFill>
                <a:ea typeface="Calibri" panose="020F0502020204030204" pitchFamily="34" charset="0"/>
                <a:cs typeface="Times New Roman" panose="02020603050405020304" pitchFamily="18" charset="0"/>
              </a:rPr>
              <a:t>الصحفية</a:t>
            </a:r>
            <a:r>
              <a:rPr lang="en-US" sz="2400" b="1" dirty="0" smtClean="0">
                <a:solidFill>
                  <a:schemeClr val="accent1">
                    <a:lumMod val="50000"/>
                  </a:schemeClr>
                </a:solidFill>
                <a:latin typeface="Adobe Caslon Pro" panose="0205050205050A020403"/>
                <a:ea typeface="Calibri" panose="020F0502020204030204" pitchFamily="34" charset="0"/>
                <a:cs typeface="Times New Roman" panose="02020603050405020304" pitchFamily="18" charset="0"/>
              </a:rPr>
              <a:t>Press conference </a:t>
            </a:r>
            <a:endParaRPr lang="ar-EG" sz="2400" dirty="0">
              <a:solidFill>
                <a:schemeClr val="accent1">
                  <a:lumMod val="50000"/>
                </a:schemeClr>
              </a:solidFill>
              <a:latin typeface="Adobe Caslon Pro" panose="0205050205050A020403"/>
            </a:endParaRPr>
          </a:p>
        </p:txBody>
      </p:sp>
      <p:pic>
        <p:nvPicPr>
          <p:cNvPr id="4" name="Picture 3"/>
          <p:cNvPicPr>
            <a:picLocks noChangeAspect="1"/>
          </p:cNvPicPr>
          <p:nvPr/>
        </p:nvPicPr>
        <p:blipFill>
          <a:blip r:embed="rId3"/>
          <a:stretch>
            <a:fillRect/>
          </a:stretch>
        </p:blipFill>
        <p:spPr>
          <a:xfrm>
            <a:off x="-8969" y="1578958"/>
            <a:ext cx="4233239" cy="35766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44617C1D-C624-4934-B227-79E4022ABC37}"/>
              </a:ext>
            </a:extLst>
          </p:cNvPr>
          <p:cNvSpPr/>
          <p:nvPr/>
        </p:nvSpPr>
        <p:spPr>
          <a:xfrm>
            <a:off x="3477296" y="894341"/>
            <a:ext cx="8494632" cy="514585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والمؤتمر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الصحفي</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يُسمى أحيانا المؤتمر الإخباري، وهو أحد أهم مصادر الأخبار خاصة فى ظل انتشار ظاهرة المتحدثين الرسميين للحكومات والدول والمنظمات السياسية وغير السياسية.</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المؤتمر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الصحفي</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أيضا: هو وسيلة مناسبة لتمرير الأخبار والمواقف لعدد كبير من الصحفيين فى وقت واحد، فهو مقابلة تجمع المتحدث ( وهو عبارة عن شخص مسؤول، وقد يكون رئيس الدولة نفسه) مع عدد كبير من الصحفيين. غير أن الفارق بينه وبين المقابلة أن المؤتمر الصحفي عادة ما يبدأ ببيان، يُريد مُنظم المؤتمر تمريره قبل أن يسمح بتلقي الأسئلة من الصحفيين.</a:t>
            </a:r>
            <a:endParaRPr lang="en-US" sz="1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005" y="1178527"/>
            <a:ext cx="2897746" cy="41146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576D290E-6F93-4C05-9D5B-98DD25FD1766}"/>
              </a:ext>
            </a:extLst>
          </p:cNvPr>
          <p:cNvSpPr/>
          <p:nvPr/>
        </p:nvSpPr>
        <p:spPr>
          <a:xfrm>
            <a:off x="4765183" y="1636714"/>
            <a:ext cx="6939101" cy="399834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تعقد المؤتمرات الصحفية عقب الحوادث الكبري، مثل الكوارث الطبيعية، حيث تسهل المؤتمرات نقل المعلومات بسرعة لطمأنة الجمهور، أو على الأقل إبلاغه بما جرى، وما هو مقرر عمله.</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تخفف المؤتمرات الصحفية الضغوط النفسية على بعض شهود العيان الرئيسيين أو بعض الضحايا بدلاً من أن يخاطب هؤلاء كل صحفى على حدى.</a:t>
            </a:r>
            <a:endParaRPr lang="en-US" sz="1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F56FAD29-1E5F-4EE5-A723-A0CC3D5C272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22C64CF4-8DB2-4EDF-815B-40020BB9E194}"/>
              </a:ext>
            </a:extLst>
          </p:cNvPr>
          <p:cNvSpPr/>
          <p:nvPr/>
        </p:nvSpPr>
        <p:spPr>
          <a:xfrm flipV="1">
            <a:off x="2804603" y="25557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12">
            <a:extLst>
              <a:ext uri="{FF2B5EF4-FFF2-40B4-BE49-F238E27FC236}">
                <a16:creationId xmlns:a16="http://schemas.microsoft.com/office/drawing/2014/main" id="{576D290E-6F93-4C05-9D5B-98DD25FD1766}"/>
              </a:ext>
            </a:extLst>
          </p:cNvPr>
          <p:cNvSpPr/>
          <p:nvPr/>
        </p:nvSpPr>
        <p:spPr>
          <a:xfrm>
            <a:off x="5383370" y="676063"/>
            <a:ext cx="3457976" cy="78495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2. مهام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المؤتمر الصحفي:</a:t>
            </a:r>
            <a:endParaRPr lang="en-US" sz="12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97776" y="1723920"/>
            <a:ext cx="4514850" cy="38239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682786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582136" y="477102"/>
            <a:ext cx="8831918" cy="45719"/>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3992451" y="1286519"/>
            <a:ext cx="7740202" cy="430513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الكثير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من المؤتمرات الصحفية يعقدها سياسيون أو منظمات بهدف الترويج والدعاية لبعض المواقف السياسية أو للرد على مواقف سياسية أخرى.</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سمحت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تكنولوجيا الاتصالات بنقل الكثير من المؤتمرات الصحفية على الهواء مباشرة، مع ما يتضمنه ذلك من فرص أو على العكس قد يعرضها لمخاطر تحريرية وفنية.</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2">
            <a:extLst>
              <a:ext uri="{FF2B5EF4-FFF2-40B4-BE49-F238E27FC236}">
                <a16:creationId xmlns:a16="http://schemas.microsoft.com/office/drawing/2014/main" id="{8717D83C-D538-431A-A52D-2BB3F2A38BCD}"/>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14054" y="127754"/>
            <a:ext cx="2470340" cy="68062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612" y="1286519"/>
            <a:ext cx="3669808" cy="36819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27947732"/>
      </p:ext>
    </p:extLst>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6807775" y="829228"/>
            <a:ext cx="3495324" cy="6976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7625" marR="47625" lvl="0" algn="just" rtl="1">
              <a:lnSpc>
                <a:spcPct val="150000"/>
              </a:lnSpc>
            </a:pPr>
            <a:endParaRPr lang="en-US" sz="1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282411" y="64152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309950" y="1737282"/>
            <a:ext cx="7303875" cy="441881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على الصحفى أن يكُون انتقائياً ومفكراً جيداً، فلا يجب أن يكون ضيفا دائماً لكل مؤتمر صحفي.</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على الصحفى أن يركز على نقل المعلومات التى ترد خلال المؤتمر، خاصة الأخبار الجديدة التى تُعلن لأول مرة.</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علي الصحفى مراجعة تاريخ  وخلفية القضية وسياقها، أى لايكتفي فقط بما يتم الإعلان عنه فى المؤتمر.</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BC627972-07F6-4D8F-98E7-AF13B8CDFBB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E47C874A-C870-4409-97D9-D90E548DD16B}"/>
              </a:ext>
            </a:extLst>
          </p:cNvPr>
          <p:cNvSpPr/>
          <p:nvPr/>
        </p:nvSpPr>
        <p:spPr>
          <a:xfrm flipV="1">
            <a:off x="2568116" y="289768"/>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4">
            <a:extLst>
              <a:ext uri="{FF2B5EF4-FFF2-40B4-BE49-F238E27FC236}">
                <a16:creationId xmlns:a16="http://schemas.microsoft.com/office/drawing/2014/main" id="{D1F1314F-6F47-407D-9372-158A40F4EB31}"/>
              </a:ext>
            </a:extLst>
          </p:cNvPr>
          <p:cNvSpPr/>
          <p:nvPr/>
        </p:nvSpPr>
        <p:spPr>
          <a:xfrm>
            <a:off x="4340857" y="829228"/>
            <a:ext cx="5820573" cy="804018"/>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795020" algn="l"/>
              </a:tabLst>
            </a:pPr>
            <a:r>
              <a:rPr lang="ar-EG" sz="2400" b="1"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3. نصائح </a:t>
            </a:r>
            <a:r>
              <a:rPr lang="ar-EG" sz="24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موجهة للصحفى قبل انعقاد المؤتمر الصحفي:</a:t>
            </a: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411" y="1526877"/>
            <a:ext cx="3810000" cy="38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405425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4082603" y="1331504"/>
            <a:ext cx="7650050" cy="442204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endParaRPr lang="en-US" sz="12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4. قد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يحضر الصحفى المؤتمر لأسباب تتعلق بلقاء شخصية أخرى يصعب لقائها فى الظروف العادية، وذلك لتوجيه سؤال له حول قضية ما.</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5. حضور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الصحفى المؤتمرات الصحفية، الهدف الأساسي منه هو توجيه سؤال أو عدة أسئلة عن قضية أخرى مهمة تشغل حيزاً من الجدل فى أوساط الرأى العام.</a:t>
            </a:r>
            <a:endParaRPr lang="en-US" sz="2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6. قبل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انعقاد المؤتمر، أو خلاله، أو حتى بعده، على الصحفى أن يسأل نفسه هذا السؤال: ما الخبر، فالخبر ليس هو المؤتمر</a:t>
            </a: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tabLst>
                <a:tab pos="795020" algn="l"/>
              </a:tabLst>
            </a:pPr>
            <a:endParaRPr lang="en-US" sz="2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9" name="Rectangle 8">
            <a:extLst>
              <a:ext uri="{FF2B5EF4-FFF2-40B4-BE49-F238E27FC236}">
                <a16:creationId xmlns:a16="http://schemas.microsoft.com/office/drawing/2014/main" id="{FADC2889-59EE-4EF3-B67E-8E33FCDBA44E}"/>
              </a:ext>
            </a:extLst>
          </p:cNvPr>
          <p:cNvSpPr/>
          <p:nvPr/>
        </p:nvSpPr>
        <p:spPr>
          <a:xfrm flipV="1">
            <a:off x="2552823" y="2989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193854" y="1331504"/>
            <a:ext cx="3772839" cy="40920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823336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2848251" y="1383799"/>
            <a:ext cx="8512934" cy="472156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tabLst>
                <a:tab pos="795020" algn="l"/>
              </a:tabLst>
            </a:pPr>
            <a:r>
              <a:rPr lang="ar-EG" sz="2400" dirty="0" smtClean="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لحضور </a:t>
            </a: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المؤتمرات الصحفية مجموعة متطلبات، ينبغي على الصحفى الإلمام بها، ومن أهمها:</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إجراء البحث اللازم عن كل الزوايا المحيطة بموضوع المؤتمر قبل التوجه إليه.</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التسلح بمحاور الأسئلة، مثلما هو الحال بالنسبة للمقابلات.</a:t>
            </a:r>
            <a:endParaRPr lang="en-US" sz="1400" dirty="0">
              <a:solidFill>
                <a:schemeClr val="accent1">
                  <a:lumMod val="50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tabLst>
                <a:tab pos="795020" algn="l"/>
              </a:tabLst>
            </a:pPr>
            <a:r>
              <a:rPr lang="ar-EG" sz="2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التركيز على تلك الأسئلة الأقرب لاهتمامات للجمهور، فقد لا يسمح الموقف إلا بسؤال واحد فقط.</a:t>
            </a:r>
            <a:endParaRPr lang="en-US" sz="1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1949966" cy="890596"/>
          </a:xfrm>
          <a:prstGeom prst="rect">
            <a:avLst/>
          </a:prstGeom>
        </p:spPr>
      </p:pic>
      <p:sp>
        <p:nvSpPr>
          <p:cNvPr id="9" name="Rectangle 8">
            <a:extLst>
              <a:ext uri="{FF2B5EF4-FFF2-40B4-BE49-F238E27FC236}">
                <a16:creationId xmlns:a16="http://schemas.microsoft.com/office/drawing/2014/main" id="{3F889F49-6AA9-4727-A7F5-16F1844EDB0B}"/>
              </a:ext>
            </a:extLst>
          </p:cNvPr>
          <p:cNvSpPr/>
          <p:nvPr/>
        </p:nvSpPr>
        <p:spPr>
          <a:xfrm flipV="1">
            <a:off x="2160725" y="364459"/>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4">
            <a:extLst>
              <a:ext uri="{FF2B5EF4-FFF2-40B4-BE49-F238E27FC236}">
                <a16:creationId xmlns:a16="http://schemas.microsoft.com/office/drawing/2014/main" id="{D1F1314F-6F47-407D-9372-158A40F4EB31}"/>
              </a:ext>
            </a:extLst>
          </p:cNvPr>
          <p:cNvSpPr/>
          <p:nvPr/>
        </p:nvSpPr>
        <p:spPr>
          <a:xfrm>
            <a:off x="3232596" y="495014"/>
            <a:ext cx="5827691" cy="64692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7625" marR="47625" algn="ctr" rtl="1">
              <a:lnSpc>
                <a:spcPct val="150000"/>
              </a:lnSpc>
              <a:spcAft>
                <a:spcPts val="0"/>
              </a:spcAft>
            </a:pPr>
            <a:r>
              <a:rPr lang="ar-EG" sz="2400" b="1" dirty="0" smtClean="0">
                <a:solidFill>
                  <a:schemeClr val="accent1">
                    <a:lumMod val="50000"/>
                  </a:schemeClr>
                </a:solidFill>
                <a:ea typeface="Calibri" panose="020F0502020204030204" pitchFamily="34" charset="0"/>
                <a:cs typeface="Times New Roman" panose="02020603050405020304" pitchFamily="18" charset="0"/>
              </a:rPr>
              <a:t>4. مهام </a:t>
            </a:r>
            <a:r>
              <a:rPr lang="ar-EG" sz="2400" b="1" dirty="0">
                <a:solidFill>
                  <a:schemeClr val="accent1">
                    <a:lumMod val="50000"/>
                  </a:schemeClr>
                </a:solidFill>
                <a:ea typeface="Calibri" panose="020F0502020204030204" pitchFamily="34" charset="0"/>
                <a:cs typeface="Times New Roman" panose="02020603050405020304" pitchFamily="18" charset="0"/>
              </a:rPr>
              <a:t>الصحفى أثناء عقد المؤتمر الصحفي</a:t>
            </a:r>
            <a:endParaRPr lang="en-US" sz="14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776" y="1802849"/>
            <a:ext cx="2752266" cy="38642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506234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3124022" y="1431924"/>
            <a:ext cx="8545981" cy="424564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0"/>
              </a:spcAft>
              <a:tabLst>
                <a:tab pos="795020" algn="l"/>
              </a:tabLs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200000"/>
              </a:lnSpc>
              <a:spcAft>
                <a:spcPts val="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4. التوجه مبكراً إلى مكان انعقاد المؤتمر الصحفي.</a:t>
            </a:r>
            <a:endParaRPr lang="en-US" sz="2400" dirty="0" smtClean="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200000"/>
              </a:lnSpc>
              <a:spcAft>
                <a:spcPts val="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5. البحث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موقع مناسب للجلوس أو التصوير.</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20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6. اختبار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الأجهزة، فربما يحتاج الصحفى إلى بطاريات أو أشرطة للتسجيل، فلا يزال هناك وقت </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للتصرف.</a:t>
            </a:r>
            <a:r>
              <a:rPr lang="ar-EG" sz="1600" dirty="0" smtClean="0">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200000"/>
              </a:lnSpc>
              <a:spcAft>
                <a:spcPts val="800"/>
              </a:spcAft>
              <a:tabLst>
                <a:tab pos="795020" algn="l"/>
              </a:tabLst>
            </a:pPr>
            <a:endParaRPr lang="ar-EG" sz="1600" dirty="0">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200000"/>
              </a:lnSpc>
              <a:spcAft>
                <a:spcPts val="800"/>
              </a:spcAft>
              <a:tabLst>
                <a:tab pos="795020" algn="l"/>
              </a:tabLst>
            </a:pPr>
            <a:endParaRPr lang="ar-EG" sz="1600" dirty="0" smtClean="0">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200000"/>
              </a:lnSpc>
              <a:spcAft>
                <a:spcPts val="800"/>
              </a:spcAft>
              <a:tabLst>
                <a:tab pos="795020" algn="l"/>
              </a:tabLst>
            </a:pPr>
            <a:endParaRPr lang="ar-EG"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C773E2E1-5095-451C-9E4C-CC9E00CA7C18}"/>
              </a:ext>
            </a:extLst>
          </p:cNvPr>
          <p:cNvSpPr/>
          <p:nvPr/>
        </p:nvSpPr>
        <p:spPr>
          <a:xfrm flipV="1">
            <a:off x="2577320" y="36107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195" y="1648301"/>
            <a:ext cx="2523187" cy="33811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516057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4043966" y="1022412"/>
            <a:ext cx="7765960" cy="443823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200000"/>
              </a:lnSpc>
              <a:spcAft>
                <a:spcPts val="0"/>
              </a:spcAft>
              <a:buFont typeface="+mj-lt"/>
              <a:buAutoNum type="arabicPeriod"/>
              <a:tabLst>
                <a:tab pos="795020" algn="l"/>
              </a:tabLst>
            </a:pP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200000"/>
              </a:lnSpc>
              <a:spcAft>
                <a:spcPts val="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7. البحث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عن أى بيانات مكتوبة، ربما يتم توزيعها قبل المؤتمر، فهى قد تعين الصحفى على تغيير مسار المحاور التى أعدها سلفاً.</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20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8. على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الصحفى تقديم نفسه إلى القائمين على تنظيم المؤتمر للحصول على المزيد من المعلومات؛ مثل متى سيبدأ المؤتمر، وما المدة المتوقعة، وهل سيحضر المتحدث فقط، أم سيحضر معه أشخاص آخرون</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ar-EG"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200000"/>
              </a:lnSpc>
              <a:spcAft>
                <a:spcPts val="800"/>
              </a:spcAft>
              <a:tabLst>
                <a:tab pos="795020" algn="l"/>
              </a:tabLst>
            </a:pP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Placeholder 4">
            <a:extLst>
              <a:ext uri="{FF2B5EF4-FFF2-40B4-BE49-F238E27FC236}">
                <a16:creationId xmlns:a16="http://schemas.microsoft.com/office/drawing/2014/main" id="{E803B878-562E-40F8-8EF9-D5A435F2D7C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592428" y="1717421"/>
            <a:ext cx="3274940" cy="301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923380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4752303" y="1171978"/>
            <a:ext cx="7147775" cy="346441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endParaRPr lang="en-US" sz="1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200000"/>
              </a:lnSpc>
              <a:spcAft>
                <a:spcPts val="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9. يمكن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للصحفى طلب إجراء مقابلة شخصية مع المتحدث بعد إنتهاء المؤتمر.</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20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10. يمكن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للصحفى القيام  بفتح حوارات مع زملائه الصحفيين، لاستطلاع أسباب حضورهم، وماذا يتوقعون.</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455" y="1303299"/>
            <a:ext cx="4391695" cy="40027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38014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4803820" y="1253279"/>
            <a:ext cx="6581104" cy="402705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795020" algn="l"/>
              </a:tabLst>
            </a:pPr>
            <a:r>
              <a:rPr lang="en-US" sz="2400" dirty="0">
                <a:latin typeface="Times New Roman" panose="02020603050405020304" pitchFamily="18" charset="0"/>
                <a:ea typeface="Calibri" panose="020F0502020204030204" pitchFamily="34" charset="0"/>
                <a:cs typeface="Arial" panose="020B0604020202020204" pitchFamily="34" charset="0"/>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11. عندما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يبدأ المؤتمر، عليه الإنصات جيداً، وتدوين الملاحظات، ولا يعتمد فقط على إمكانية الاستماع إلى التسجيل لاحقاً.</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12. على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الصحفى أن يفكر ملياً فيما ذُكر، ويفكر أكثر فى ما لم يأت المتحدث بذكره</a:t>
            </a: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lvl="0" algn="justLow" rtl="1">
              <a:lnSpc>
                <a:spcPct val="150000"/>
              </a:lnSpc>
              <a:spcAft>
                <a:spcPts val="800"/>
              </a:spcAft>
              <a:tabLst>
                <a:tab pos="795020" algn="l"/>
              </a:tabLst>
            </a:pPr>
            <a:endParaRPr lang="ar-EG"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lvl="0" algn="justLow" rtl="1">
              <a:lnSpc>
                <a:spcPct val="150000"/>
              </a:lnSpc>
              <a:spcAft>
                <a:spcPts val="800"/>
              </a:spcAft>
              <a:tabLst>
                <a:tab pos="795020" algn="l"/>
              </a:tabLst>
            </a:pPr>
            <a:endParaRPr lang="ar-EG" sz="1400" dirty="0" smtClean="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97776" y="1819949"/>
            <a:ext cx="4639458" cy="6651312"/>
          </a:xfrm>
          <a:prstGeom prst="rect">
            <a:avLst/>
          </a:prstGeom>
        </p:spPr>
      </p:pic>
    </p:spTree>
    <p:extLst>
      <p:ext uri="{BB962C8B-B14F-4D97-AF65-F5344CB8AC3E}">
        <p14:creationId xmlns:p14="http://schemas.microsoft.com/office/powerpoint/2010/main" val="37630244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4390135" y="1447414"/>
            <a:ext cx="7109137" cy="3523831"/>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mj-cs"/>
              </a:rPr>
              <a:t>13. على </a:t>
            </a:r>
            <a:r>
              <a:rPr lang="ar-EG" sz="2400" dirty="0">
                <a:solidFill>
                  <a:srgbClr val="002060"/>
                </a:solidFill>
                <a:latin typeface="Calibri" panose="020F0502020204030204" pitchFamily="34" charset="0"/>
                <a:ea typeface="Calibri" panose="020F0502020204030204" pitchFamily="34" charset="0"/>
                <a:cs typeface="+mj-cs"/>
              </a:rPr>
              <a:t>الصحفى تدوين ملاحظات خاصة تتعلق بتساؤلاته، وأن يبرز فى ملاحظاته الكلمات المحورية فى المؤتمر، والبيانات والأرقام والمعلومات المحددة.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tabLst>
                <a:tab pos="795020" algn="l"/>
              </a:tabLst>
            </a:pPr>
            <a:endParaRPr lang="ar-EG" sz="2400" dirty="0">
              <a:solidFill>
                <a:srgbClr val="002060"/>
              </a:solidFill>
              <a:effectLst/>
              <a:latin typeface="Calibri" panose="020F0502020204030204" pitchFamily="34" charset="0"/>
              <a:ea typeface="Calibri" panose="020F0502020204030204" pitchFamily="34" charset="0"/>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364" y="1704175"/>
            <a:ext cx="3822192" cy="34473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008939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1F1314F-6F47-407D-9372-158A40F4EB31}"/>
              </a:ext>
            </a:extLst>
          </p:cNvPr>
          <p:cNvSpPr/>
          <p:nvPr/>
        </p:nvSpPr>
        <p:spPr>
          <a:xfrm>
            <a:off x="5098474" y="1249250"/>
            <a:ext cx="6400798" cy="350305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mj-lt"/>
              <a:buAutoNum type="arabicPeriod"/>
              <a:tabLst>
                <a:tab pos="795020" algn="l"/>
              </a:tabLst>
            </a:pP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mj-cs"/>
              </a:rPr>
              <a:t>14. علي </a:t>
            </a:r>
            <a:r>
              <a:rPr lang="ar-EG" sz="2400" dirty="0">
                <a:solidFill>
                  <a:srgbClr val="002060"/>
                </a:solidFill>
                <a:latin typeface="Calibri" panose="020F0502020204030204" pitchFamily="34" charset="0"/>
                <a:ea typeface="Calibri" panose="020F0502020204030204" pitchFamily="34" charset="0"/>
                <a:cs typeface="+mj-cs"/>
              </a:rPr>
              <a:t>الصحفى أن يحدد عدة أسئلة لتوجيه أحدها، وانتظار دوره، وعليه أيضا الانتباه لربما سأل صحفى آخر أفضل الأسئلة، أو ربما طرح سؤال لم يحظ بإجابة شافية، وفى حينها يمكنه الاستفادة من كل ذلك لاحقاً</a:t>
            </a:r>
            <a:r>
              <a:rPr lang="ar-EG" sz="2400" dirty="0" smtClean="0">
                <a:solidFill>
                  <a:srgbClr val="002060"/>
                </a:solidFill>
                <a:latin typeface="Calibri" panose="020F0502020204030204" pitchFamily="34" charset="0"/>
                <a:ea typeface="Calibri" panose="020F0502020204030204" pitchFamily="34" charset="0"/>
                <a:cs typeface="+mj-cs"/>
              </a:rPr>
              <a:t>.</a:t>
            </a:r>
          </a:p>
          <a:p>
            <a:pPr lvl="0" algn="justLow" rtl="1">
              <a:lnSpc>
                <a:spcPct val="150000"/>
              </a:lnSpc>
              <a:spcAft>
                <a:spcPts val="800"/>
              </a:spcAft>
              <a:tabLst>
                <a:tab pos="795020" algn="l"/>
              </a:tabLst>
            </a:pPr>
            <a:endParaRPr lang="ar-EG" sz="2400" dirty="0">
              <a:solidFill>
                <a:srgbClr val="002060"/>
              </a:solidFill>
              <a:effectLst/>
              <a:latin typeface="Calibri" panose="020F0502020204030204" pitchFamily="34" charset="0"/>
              <a:ea typeface="Calibri" panose="020F0502020204030204" pitchFamily="34" charset="0"/>
              <a:cs typeface="+mj-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8883072" y="618670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6" name="Graphic 22">
            <a:extLst>
              <a:ext uri="{FF2B5EF4-FFF2-40B4-BE49-F238E27FC236}">
                <a16:creationId xmlns:a16="http://schemas.microsoft.com/office/drawing/2014/main" id="{795F27C4-1F79-4791-BC69-3836424E3F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776" y="-61368"/>
            <a:ext cx="2470340" cy="890596"/>
          </a:xfrm>
          <a:prstGeom prst="rect">
            <a:avLst/>
          </a:prstGeom>
        </p:spPr>
      </p:pic>
      <p:sp>
        <p:nvSpPr>
          <p:cNvPr id="8" name="Rectangle 7">
            <a:extLst>
              <a:ext uri="{FF2B5EF4-FFF2-40B4-BE49-F238E27FC236}">
                <a16:creationId xmlns:a16="http://schemas.microsoft.com/office/drawing/2014/main" id="{013B0EFA-CA07-462A-A7C4-9A23A3C0DA0F}"/>
              </a:ext>
            </a:extLst>
          </p:cNvPr>
          <p:cNvSpPr/>
          <p:nvPr/>
        </p:nvSpPr>
        <p:spPr>
          <a:xfrm flipV="1">
            <a:off x="2667354" y="38393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029" y="1436062"/>
            <a:ext cx="4288649" cy="37541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9039838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341813" y="2275485"/>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069399" y="1436814"/>
            <a:ext cx="1388246"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No:7</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467212" y="1286441"/>
            <a:ext cx="7703128" cy="431586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15. إذا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كان الصحفى واثقاً من إجراء مقابلة شخصية (ولو سريعة) مع المتحدث، فعليه أن يدخر أفضل الأسئلة للمقابلة الخاصة مع المتحدث، فسؤاله إن كان محورياً سيتحول خبراً، وبالطبع هو لا يريد أن يستفيد منه الآخرون.</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ounded Rectangle 1"/>
          <p:cNvSpPr/>
          <p:nvPr/>
        </p:nvSpPr>
        <p:spPr>
          <a:xfrm>
            <a:off x="2125014" y="577600"/>
            <a:ext cx="5646081" cy="64517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b="1" dirty="0"/>
          </a:p>
        </p:txBody>
      </p:sp>
    </p:spTree>
    <p:extLst>
      <p:ext uri="{BB962C8B-B14F-4D97-AF65-F5344CB8AC3E}">
        <p14:creationId xmlns:p14="http://schemas.microsoft.com/office/powerpoint/2010/main" val="2964769040"/>
      </p:ext>
    </p:extLst>
  </p:cSld>
  <p:clrMapOvr>
    <a:masterClrMapping/>
  </p:clrMapOvr>
  <p:transition spd="slow">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8174871" y="5453761"/>
            <a:ext cx="1354873"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9314635" y="5387185"/>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No:7</a:t>
            </a: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8852308" y="628651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6111969" y="1743200"/>
            <a:ext cx="5480678" cy="3511160"/>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16. يجب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أن يكون سؤال الصحفى خلال المؤتمر الصحفي قصيراً وواضحاً، ويجب أن يهدف إلى توضيح شرح كشف عنصر خبري، لم يتم التطرق إليه خلال المؤتمر.</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Graphic 22">
            <a:extLst>
              <a:ext uri="{FF2B5EF4-FFF2-40B4-BE49-F238E27FC236}">
                <a16:creationId xmlns:a16="http://schemas.microsoft.com/office/drawing/2014/main" id="{3BED9A63-5C3C-4F13-99DF-EF1919D21EBB}"/>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21660" y="-46725"/>
            <a:ext cx="2470340" cy="890596"/>
          </a:xfrm>
          <a:prstGeom prst="rect">
            <a:avLst/>
          </a:prstGeom>
        </p:spPr>
      </p:pic>
      <p:sp>
        <p:nvSpPr>
          <p:cNvPr id="11" name="Rectangle 10">
            <a:extLst>
              <a:ext uri="{FF2B5EF4-FFF2-40B4-BE49-F238E27FC236}">
                <a16:creationId xmlns:a16="http://schemas.microsoft.com/office/drawing/2014/main" id="{F6C44403-886C-4B6C-9BA7-BB766B1C883F}"/>
              </a:ext>
            </a:extLst>
          </p:cNvPr>
          <p:cNvSpPr/>
          <p:nvPr/>
        </p:nvSpPr>
        <p:spPr>
          <a:xfrm flipV="1">
            <a:off x="889742" y="468210"/>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411" y="1321578"/>
            <a:ext cx="5281386" cy="41321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67853498"/>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dobe Caslon Pro Bold" panose="0205070206050A020403" pitchFamily="18" charset="0"/>
                <a:ea typeface="+mn-ea"/>
                <a:cs typeface="+mn-cs"/>
              </a:rPr>
              <a:t>www.midocean.ae</a:t>
            </a:r>
          </a:p>
        </p:txBody>
      </p:sp>
      <p:sp>
        <p:nvSpPr>
          <p:cNvPr id="12" name="Rectangle: Rounded Corners 11">
            <a:extLst>
              <a:ext uri="{FF2B5EF4-FFF2-40B4-BE49-F238E27FC236}">
                <a16:creationId xmlns:a16="http://schemas.microsoft.com/office/drawing/2014/main" id="{0A5F286D-6195-4BC8-B53E-9E4D64748851}"/>
              </a:ext>
            </a:extLst>
          </p:cNvPr>
          <p:cNvSpPr/>
          <p:nvPr/>
        </p:nvSpPr>
        <p:spPr>
          <a:xfrm>
            <a:off x="4328493" y="1275463"/>
            <a:ext cx="7339766" cy="4134065"/>
          </a:xfrm>
          <a:prstGeom prst="roundRect">
            <a:avLst/>
          </a:prstGeom>
          <a:solidFill>
            <a:srgbClr val="EFF5FB"/>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17. على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الصحفى أن يحرص أن  يكون صوته واضحاً وهو يسأل المتحدث، وإن أمكن عليه الطلب من المصور توجيه الكاميرا نحوه خلال السؤال بشرط ألا يؤدى ذلك إلى خسارة الإجابة.</a:t>
            </a:r>
            <a:endParaRPr lang="en-US" sz="1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2">
            <a:extLst>
              <a:ext uri="{FF2B5EF4-FFF2-40B4-BE49-F238E27FC236}">
                <a16:creationId xmlns:a16="http://schemas.microsoft.com/office/drawing/2014/main" id="{E8E81BDF-33C8-4CAE-9306-A8274B5E051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336202" y="70812"/>
            <a:ext cx="2470340" cy="890596"/>
          </a:xfrm>
          <a:prstGeom prst="rect">
            <a:avLst/>
          </a:prstGeom>
        </p:spPr>
      </p:pic>
      <p:sp>
        <p:nvSpPr>
          <p:cNvPr id="9" name="Rectangle 8">
            <a:extLst>
              <a:ext uri="{FF2B5EF4-FFF2-40B4-BE49-F238E27FC236}">
                <a16:creationId xmlns:a16="http://schemas.microsoft.com/office/drawing/2014/main" id="{BFD76DE4-DCCE-4D38-BAAF-6F829FBA98B8}"/>
              </a:ext>
            </a:extLst>
          </p:cNvPr>
          <p:cNvSpPr/>
          <p:nvPr/>
        </p:nvSpPr>
        <p:spPr>
          <a:xfrm>
            <a:off x="1134720" y="5134185"/>
            <a:ext cx="2029393"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a:ea typeface="Roboto Light" panose="02000000000000000000" pitchFamily="2" charset="0"/>
                <a:cs typeface="+mj-cs"/>
              </a:rPr>
              <a:t>Lecture No </a:t>
            </a:r>
            <a:r>
              <a:rPr kumimoji="0" lang="en-US" sz="2000" b="1" i="0" u="none" strike="noStrike" kern="1200" cap="none" spc="0" normalizeH="0" baseline="0" noProof="0" dirty="0" smtClean="0">
                <a:ln>
                  <a:noFill/>
                </a:ln>
                <a:solidFill>
                  <a:prstClr val="white"/>
                </a:solidFill>
                <a:effectLst/>
                <a:uLnTx/>
                <a:uFillTx/>
                <a:latin typeface="Adobe Caslon Pro"/>
                <a:ea typeface="Roboto Light" panose="02000000000000000000" pitchFamily="2" charset="0"/>
                <a:cs typeface="+mj-cs"/>
              </a:rPr>
              <a:t>7</a:t>
            </a:r>
            <a:endParaRPr kumimoji="0" lang="en-US" sz="1400" b="1" i="0" u="none" strike="noStrike" kern="1200" cap="none" spc="0" normalizeH="0" baseline="0" noProof="0" dirty="0">
              <a:ln>
                <a:noFill/>
              </a:ln>
              <a:solidFill>
                <a:prstClr val="white"/>
              </a:solidFill>
              <a:effectLst/>
              <a:uLnTx/>
              <a:uFillTx/>
              <a:latin typeface="Adobe Caslon Pro"/>
              <a:ea typeface="Roboto Light" panose="02000000000000000000" pitchFamily="2" charset="0"/>
              <a:cs typeface="+mj-cs"/>
            </a:endParaRPr>
          </a:p>
        </p:txBody>
      </p:sp>
      <p:sp>
        <p:nvSpPr>
          <p:cNvPr id="10" name="Rectangle 9">
            <a:extLst>
              <a:ext uri="{FF2B5EF4-FFF2-40B4-BE49-F238E27FC236}">
                <a16:creationId xmlns:a16="http://schemas.microsoft.com/office/drawing/2014/main" id="{85EE632C-9B98-46C1-BD96-6DD679ADDE87}"/>
              </a:ext>
            </a:extLst>
          </p:cNvPr>
          <p:cNvSpPr/>
          <p:nvPr/>
        </p:nvSpPr>
        <p:spPr>
          <a:xfrm flipV="1">
            <a:off x="385458" y="538513"/>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138128" y="1416675"/>
            <a:ext cx="4022575" cy="32256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61141549"/>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25940" y="1071860"/>
            <a:ext cx="4128422" cy="42342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06096" y="1311330"/>
            <a:ext cx="6157454" cy="3755296"/>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200000"/>
              </a:lnSpc>
              <a:spcAft>
                <a:spcPts val="800"/>
              </a:spcAft>
              <a:tabLst>
                <a:tab pos="457200" algn="l"/>
              </a:tabLst>
            </a:pPr>
            <a:r>
              <a:rPr lang="ar-EG" sz="2400" dirty="0" smtClean="0">
                <a:solidFill>
                  <a:srgbClr val="002060"/>
                </a:solidFill>
                <a:ea typeface="Calibri" panose="020F0502020204030204" pitchFamily="34" charset="0"/>
                <a:cs typeface="Times New Roman" panose="02020603050405020304" pitchFamily="18" charset="0"/>
              </a:rPr>
              <a:t>18. علي </a:t>
            </a:r>
            <a:r>
              <a:rPr lang="ar-EG" sz="2400" dirty="0">
                <a:solidFill>
                  <a:srgbClr val="002060"/>
                </a:solidFill>
                <a:ea typeface="Calibri" panose="020F0502020204030204" pitchFamily="34" charset="0"/>
                <a:cs typeface="Times New Roman" panose="02020603050405020304" pitchFamily="18" charset="0"/>
              </a:rPr>
              <a:t>الصحفى دائما أن يتذكر أنه يعمل فى المقام الأول لخدمة الجمهور، لهذا لايخش المتحدث، ولا تأخذه النجومية لتوجيه أسئلة لا يفهمها الجمهور، أو لن يستفيد من إجابة المتحدث </a:t>
            </a:r>
            <a:r>
              <a:rPr lang="ar-EG" sz="2400" dirty="0" smtClean="0">
                <a:solidFill>
                  <a:srgbClr val="002060"/>
                </a:solidFill>
                <a:ea typeface="Calibri" panose="020F0502020204030204" pitchFamily="34" charset="0"/>
                <a:cs typeface="Times New Roman" panose="02020603050405020304" pitchFamily="18" charset="0"/>
              </a:rPr>
              <a:t>عنها.</a:t>
            </a:r>
            <a:endPar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200000"/>
              </a:lnSpc>
              <a:spcAft>
                <a:spcPts val="800"/>
              </a:spcAft>
              <a:tabLst>
                <a:tab pos="457200" algn="l"/>
              </a:tabLst>
            </a:pPr>
            <a:endParaRPr lang="en-US" sz="24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74804" y="63217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13C52CA0-A6B4-4625-9085-B55C081BE5B1}"/>
              </a:ext>
            </a:extLst>
          </p:cNvPr>
          <p:cNvSpPr/>
          <p:nvPr/>
        </p:nvSpPr>
        <p:spPr>
          <a:xfrm flipV="1">
            <a:off x="2023672" y="37897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978" y="1593962"/>
            <a:ext cx="4514850" cy="3000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771145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64992" y="894341"/>
            <a:ext cx="4128422" cy="40511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89420" y="1043189"/>
            <a:ext cx="7983061" cy="3709115"/>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19. إن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سنحت الفرصة لتوجيه أسئلة محورية تهم الجمهور وتخرج عن نطاق موضوع المؤتمر، فعلى الصحفى ألا يتردد فى ذلك، فقد يتحول إلى نجم المؤتمر إن تمكن من تغيير مساره لصالح القضايا الأكثر جدلاً فى المجتمع، لكن عليه أن يحذر من التعرض للإحراج.</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49045" y="6144197"/>
            <a:ext cx="26162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2060"/>
                </a:solidFill>
                <a:effectLst/>
                <a:uLnTx/>
                <a:uFillTx/>
                <a:latin typeface="Adobe Caslon Pro Bold" panose="0205070206050A020403"/>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916138" y="258582"/>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778" y="1311833"/>
            <a:ext cx="3243787" cy="3171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203596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56865" y="946111"/>
            <a:ext cx="3830335" cy="48880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1842" y="1148245"/>
            <a:ext cx="8087833" cy="4286640"/>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200000"/>
              </a:lnSpc>
              <a:spcAft>
                <a:spcPts val="800"/>
              </a:spcAft>
              <a:tabLst>
                <a:tab pos="457200" algn="l"/>
              </a:tabLst>
            </a:pPr>
            <a:r>
              <a:rPr lang="ar-EG" sz="2400" dirty="0" smtClean="0">
                <a:solidFill>
                  <a:srgbClr val="002060"/>
                </a:solidFill>
                <a:ea typeface="Calibri" panose="020F0502020204030204" pitchFamily="34" charset="0"/>
                <a:cs typeface="Times New Roman" panose="02020603050405020304" pitchFamily="18" charset="0"/>
              </a:rPr>
              <a:t>20. إن </a:t>
            </a:r>
            <a:r>
              <a:rPr lang="ar-EG" sz="2400" dirty="0">
                <a:solidFill>
                  <a:srgbClr val="002060"/>
                </a:solidFill>
                <a:ea typeface="Calibri" panose="020F0502020204030204" pitchFamily="34" charset="0"/>
                <a:cs typeface="Times New Roman" panose="02020603050405020304" pitchFamily="18" charset="0"/>
              </a:rPr>
              <a:t>اختتم المؤتمر بدون الإجابة عن عدد من التساؤلات التى قد تشغل الجمهور، فلا ضرر من محاولة الصحفى متابعة المتحدث، أثناء خروجه من القاعة، وتوجيه السؤال له بصوت عال.</a:t>
            </a:r>
            <a:endParaRPr lang="en-US"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68884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81964" y="1393645"/>
            <a:ext cx="3830335" cy="45435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76794" y="1589648"/>
            <a:ext cx="5526213" cy="4180087"/>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200000"/>
              </a:lnSpc>
              <a:spcAft>
                <a:spcPts val="800"/>
              </a:spcAft>
              <a:buFont typeface="+mj-lt"/>
              <a:buAutoNum type="arabicPeriod"/>
              <a:tabLst>
                <a:tab pos="795020" algn="l"/>
              </a:tabLs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على الصحفى أن يتواصل سريعاً وعلى الفور بزملائه فى غرفة الأخبار أو الديسك المركزي لإبلاغهم بالخطوط الرئيسية، فقد ينتج عن المؤتمر خبر عاجل أو مانشيت.</a:t>
            </a:r>
            <a:endParaRPr lang="en-US" sz="24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Rounded Rectangle 2"/>
          <p:cNvSpPr/>
          <p:nvPr/>
        </p:nvSpPr>
        <p:spPr>
          <a:xfrm>
            <a:off x="4489317" y="499391"/>
            <a:ext cx="3753906" cy="83712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solidFill>
                  <a:srgbClr val="002060"/>
                </a:solidFill>
                <a:ea typeface="Calibri" panose="020F0502020204030204" pitchFamily="34" charset="0"/>
                <a:cs typeface="Times New Roman" panose="02020603050405020304" pitchFamily="18" charset="0"/>
              </a:rPr>
              <a:t>5. مهام الصحفى بعد </a:t>
            </a:r>
            <a:r>
              <a:rPr lang="ar-EG" sz="2400" b="1" dirty="0">
                <a:solidFill>
                  <a:srgbClr val="002060"/>
                </a:solidFill>
                <a:ea typeface="Calibri" panose="020F0502020204030204" pitchFamily="34" charset="0"/>
                <a:cs typeface="Times New Roman" panose="02020603050405020304" pitchFamily="18" charset="0"/>
              </a:rPr>
              <a:t>إنعقاد </a:t>
            </a:r>
            <a:r>
              <a:rPr lang="ar-EG" sz="2400" b="1" dirty="0" smtClean="0">
                <a:solidFill>
                  <a:srgbClr val="002060"/>
                </a:solidFill>
                <a:ea typeface="Calibri" panose="020F0502020204030204" pitchFamily="34" charset="0"/>
                <a:cs typeface="Times New Roman" panose="02020603050405020304" pitchFamily="18" charset="0"/>
              </a:rPr>
              <a:t>المؤتمر</a:t>
            </a:r>
            <a:endParaRPr lang="ar-EG" sz="2400" b="1" dirty="0">
              <a:solidFill>
                <a:srgbClr val="002060"/>
              </a:solidFill>
            </a:endParaRPr>
          </a:p>
        </p:txBody>
      </p:sp>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50360" y="1537570"/>
            <a:ext cx="5001232" cy="4094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70103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330497" y="836307"/>
            <a:ext cx="4128422" cy="43538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18209" y="1067255"/>
            <a:ext cx="7304428" cy="3891981"/>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20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2. إذا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كان الصحفى يسعى لإعداد تقرير تلفزيوني، فعليه ألا يغادر الموقع قبل إنهاء اللقطات المطلوبة وإجراء الـــ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Piece to camera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endParaRPr lang="en-US" sz="12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12555" y="405674"/>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97234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33363" y="965470"/>
            <a:ext cx="6996322" cy="4244329"/>
          </a:xfrm>
          <a:prstGeom prst="roundRect">
            <a:avLst>
              <a:gd name="adj" fmla="val 6140"/>
            </a:avLst>
          </a:prstGeom>
          <a:solidFill>
            <a:srgbClr val="EFF5FB"/>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tabLst>
                <a:tab pos="795020" algn="l"/>
              </a:tabLst>
            </a:pPr>
            <a:r>
              <a:rPr lang="ar-EG" sz="2400"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3. فى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حال كان الصحفى يتبع وسيلة إعلامية مطبوعة أو إلكترونية، فعليه أن يفكر جيداً فى القصة الكبيرة التى ستتضمن أهم تفصيلات المؤتمر، وأن يحرص على استيفاء الخلفية والسياق، وأن يسعى فوراً إلى المصادر المعنية، إذا كانت القصة تحتاج موازنة لبعض الآراء.</a:t>
            </a:r>
            <a:endParaRPr lang="en-US" sz="12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1876950" y="665847"/>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807" y="1506354"/>
            <a:ext cx="4216747" cy="3162560"/>
          </a:xfrm>
          <a:prstGeom prst="rect">
            <a:avLst/>
          </a:prstGeom>
        </p:spPr>
      </p:pic>
    </p:spTree>
    <p:extLst>
      <p:ext uri="{BB962C8B-B14F-4D97-AF65-F5344CB8AC3E}">
        <p14:creationId xmlns:p14="http://schemas.microsoft.com/office/powerpoint/2010/main" val="6020207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07770" y="668557"/>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58345" y="894340"/>
            <a:ext cx="9763796" cy="4733727"/>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spcAft>
                <a:spcPts val="800"/>
              </a:spcAft>
              <a:buFont typeface="Wingdings" panose="05000000000000000000" pitchFamily="2" charset="2"/>
              <a:buChar char="Ø"/>
            </a:pPr>
            <a:r>
              <a:rPr lang="en-US" sz="20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rPr>
              <a:t>خاتمة:</a:t>
            </a:r>
          </a:p>
          <a:p>
            <a:pPr algn="justLow" rtl="1">
              <a:spcAft>
                <a:spcPts val="800"/>
              </a:spcAft>
            </a:pPr>
            <a:r>
              <a:rPr lang="ar-EG" sz="2000" dirty="0" smtClean="0">
                <a:solidFill>
                  <a:srgbClr val="002060"/>
                </a:solidFill>
                <a:latin typeface="Times New Roman" panose="02020603050405020304" pitchFamily="18" charset="0"/>
                <a:ea typeface="Calibri" panose="020F0502020204030204" pitchFamily="34" charset="0"/>
              </a:rPr>
              <a:t>     في </a:t>
            </a:r>
            <a:r>
              <a:rPr lang="ar-EG" sz="2000" dirty="0">
                <a:solidFill>
                  <a:srgbClr val="002060"/>
                </a:solidFill>
                <a:latin typeface="Times New Roman" panose="02020603050405020304" pitchFamily="18" charset="0"/>
                <a:ea typeface="Calibri" panose="020F0502020204030204" pitchFamily="34" charset="0"/>
              </a:rPr>
              <a:t>الختام، يمكن القول إن الحملات والمؤتمرات الصحفية تمثل أحد أهم أدوات الاتصال الحديثة التي </a:t>
            </a:r>
            <a:r>
              <a:rPr lang="ar-EG" sz="2000" dirty="0" smtClean="0">
                <a:solidFill>
                  <a:srgbClr val="002060"/>
                </a:solidFill>
                <a:latin typeface="Times New Roman" panose="02020603050405020304" pitchFamily="18" charset="0"/>
                <a:ea typeface="Calibri" panose="020F0502020204030204" pitchFamily="34" charset="0"/>
              </a:rPr>
              <a:t>تُسهم </a:t>
            </a:r>
            <a:r>
              <a:rPr lang="ar-EG" sz="2000" dirty="0">
                <a:solidFill>
                  <a:srgbClr val="002060"/>
                </a:solidFill>
                <a:latin typeface="Times New Roman" panose="02020603050405020304" pitchFamily="18" charset="0"/>
                <a:ea typeface="Calibri" panose="020F0502020204030204" pitchFamily="34" charset="0"/>
              </a:rPr>
              <a:t>بشكل كبير في تحقيق الأهداف ونشر الرسائل والقضايا المهمة في المجتمع. </a:t>
            </a:r>
            <a:r>
              <a:rPr lang="ar-EG" sz="2000" dirty="0" smtClean="0">
                <a:solidFill>
                  <a:srgbClr val="002060"/>
                </a:solidFill>
                <a:latin typeface="Times New Roman" panose="02020603050405020304" pitchFamily="18" charset="0"/>
                <a:ea typeface="Calibri" panose="020F0502020204030204" pitchFamily="34" charset="0"/>
              </a:rPr>
              <a:t>فمن </a:t>
            </a:r>
            <a:r>
              <a:rPr lang="ar-EG" sz="2000" dirty="0">
                <a:solidFill>
                  <a:srgbClr val="002060"/>
                </a:solidFill>
                <a:latin typeface="Times New Roman" panose="02020603050405020304" pitchFamily="18" charset="0"/>
                <a:ea typeface="Calibri" panose="020F0502020204030204" pitchFamily="34" charset="0"/>
              </a:rPr>
              <a:t>خلال تنظيم الحملات الصحفية بشكل متقن وتوجيه المؤتمرات الصحفية بشكل فعّال، يمكن للمؤسسات والمنظمات والأفراد أن يحققوا تأثيراً إيجابياً واضحاً على الرأي العام وتشكيل التفكير الجماهيري</a:t>
            </a:r>
            <a:r>
              <a:rPr lang="ar-EG" sz="2000" dirty="0" smtClean="0">
                <a:solidFill>
                  <a:srgbClr val="002060"/>
                </a:solidFill>
                <a:latin typeface="Times New Roman" panose="02020603050405020304" pitchFamily="18" charset="0"/>
                <a:ea typeface="Calibri" panose="020F0502020204030204" pitchFamily="34" charset="0"/>
              </a:rPr>
              <a:t>.</a:t>
            </a:r>
            <a:endParaRPr lang="ar-EG" sz="2000" dirty="0">
              <a:solidFill>
                <a:srgbClr val="002060"/>
              </a:solidFill>
              <a:latin typeface="Times New Roman" panose="02020603050405020304" pitchFamily="18" charset="0"/>
              <a:ea typeface="Calibri" panose="020F0502020204030204" pitchFamily="34" charset="0"/>
            </a:endParaRPr>
          </a:p>
          <a:p>
            <a:pPr algn="justLow" rtl="1">
              <a:spcAft>
                <a:spcPts val="800"/>
              </a:spcAft>
            </a:pPr>
            <a:r>
              <a:rPr lang="ar-EG" sz="2000" dirty="0" smtClean="0">
                <a:solidFill>
                  <a:srgbClr val="002060"/>
                </a:solidFill>
                <a:latin typeface="Times New Roman" panose="02020603050405020304" pitchFamily="18" charset="0"/>
                <a:ea typeface="Calibri" panose="020F0502020204030204" pitchFamily="34" charset="0"/>
              </a:rPr>
              <a:t>     كذلك بفضل قدرتهما </a:t>
            </a:r>
            <a:r>
              <a:rPr lang="ar-EG" sz="2000" dirty="0">
                <a:solidFill>
                  <a:srgbClr val="002060"/>
                </a:solidFill>
                <a:latin typeface="Times New Roman" panose="02020603050405020304" pitchFamily="18" charset="0"/>
                <a:ea typeface="Calibri" panose="020F0502020204030204" pitchFamily="34" charset="0"/>
              </a:rPr>
              <a:t>على نقل الأفكار والأخبار وتوجيه الانتباه إلى القضايا الهامة، تساعد الحملات والمؤتمرات الصحفية في بناء جسور التواصل وتعزيز العلاقات بين المؤسسات والجمهور ووسائل </a:t>
            </a:r>
            <a:r>
              <a:rPr lang="ar-EG" sz="2000" dirty="0" smtClean="0">
                <a:solidFill>
                  <a:srgbClr val="002060"/>
                </a:solidFill>
                <a:latin typeface="Times New Roman" panose="02020603050405020304" pitchFamily="18" charset="0"/>
                <a:ea typeface="Calibri" panose="020F0502020204030204" pitchFamily="34" charset="0"/>
              </a:rPr>
              <a:t>الإعلام، </a:t>
            </a:r>
            <a:r>
              <a:rPr lang="ar-EG" sz="2000" dirty="0">
                <a:solidFill>
                  <a:srgbClr val="002060"/>
                </a:solidFill>
                <a:latin typeface="Times New Roman" panose="02020603050405020304" pitchFamily="18" charset="0"/>
                <a:ea typeface="Calibri" panose="020F0502020204030204" pitchFamily="34" charset="0"/>
              </a:rPr>
              <a:t>كما تعمل على تعزيز الشفافية وبناء الثقة، مما </a:t>
            </a:r>
            <a:r>
              <a:rPr lang="ar-EG" sz="2000" dirty="0" smtClean="0">
                <a:solidFill>
                  <a:srgbClr val="002060"/>
                </a:solidFill>
                <a:latin typeface="Times New Roman" panose="02020603050405020304" pitchFamily="18" charset="0"/>
                <a:ea typeface="Calibri" panose="020F0502020204030204" pitchFamily="34" charset="0"/>
              </a:rPr>
              <a:t>يُسهم </a:t>
            </a:r>
            <a:r>
              <a:rPr lang="ar-EG" sz="2000" dirty="0">
                <a:solidFill>
                  <a:srgbClr val="002060"/>
                </a:solidFill>
                <a:latin typeface="Times New Roman" panose="02020603050405020304" pitchFamily="18" charset="0"/>
                <a:ea typeface="Calibri" panose="020F0502020204030204" pitchFamily="34" charset="0"/>
              </a:rPr>
              <a:t>في تعزيز الاستقرار والتنمية في المجتمعات</a:t>
            </a:r>
            <a:r>
              <a:rPr lang="ar-EG" sz="2000" dirty="0" smtClean="0">
                <a:solidFill>
                  <a:srgbClr val="002060"/>
                </a:solidFill>
                <a:latin typeface="Times New Roman" panose="02020603050405020304" pitchFamily="18" charset="0"/>
                <a:ea typeface="Calibri" panose="020F0502020204030204" pitchFamily="34" charset="0"/>
              </a:rPr>
              <a:t>.</a:t>
            </a:r>
            <a:endParaRPr lang="ar-EG" sz="2000" dirty="0">
              <a:solidFill>
                <a:srgbClr val="002060"/>
              </a:solidFill>
              <a:latin typeface="Times New Roman" panose="02020603050405020304" pitchFamily="18" charset="0"/>
              <a:ea typeface="Calibri" panose="020F0502020204030204" pitchFamily="34" charset="0"/>
            </a:endParaRPr>
          </a:p>
          <a:p>
            <a:pPr algn="justLow" rtl="1">
              <a:spcAft>
                <a:spcPts val="800"/>
              </a:spcAft>
            </a:pPr>
            <a:r>
              <a:rPr lang="ar-EG" sz="2000" dirty="0" smtClean="0">
                <a:solidFill>
                  <a:srgbClr val="002060"/>
                </a:solidFill>
                <a:latin typeface="Times New Roman" panose="02020603050405020304" pitchFamily="18" charset="0"/>
                <a:ea typeface="Calibri" panose="020F0502020204030204" pitchFamily="34" charset="0"/>
              </a:rPr>
              <a:t>     لذا</a:t>
            </a:r>
            <a:r>
              <a:rPr lang="ar-EG" sz="2000" dirty="0">
                <a:solidFill>
                  <a:srgbClr val="002060"/>
                </a:solidFill>
                <a:latin typeface="Times New Roman" panose="02020603050405020304" pitchFamily="18" charset="0"/>
                <a:ea typeface="Calibri" panose="020F0502020204030204" pitchFamily="34" charset="0"/>
              </a:rPr>
              <a:t>، يجب أن نفهم أن الحملات والمؤتمرات الصحفية ليست مجرد فعاليات إعلامية، بل هي أدوات استراتيجية ذات تأثير عميق </a:t>
            </a:r>
            <a:r>
              <a:rPr lang="ar-EG" sz="2000" dirty="0" smtClean="0">
                <a:solidFill>
                  <a:srgbClr val="002060"/>
                </a:solidFill>
                <a:latin typeface="Times New Roman" panose="02020603050405020304" pitchFamily="18" charset="0"/>
                <a:ea typeface="Calibri" panose="020F0502020204030204" pitchFamily="34" charset="0"/>
              </a:rPr>
              <a:t>وشامل، </a:t>
            </a:r>
            <a:r>
              <a:rPr lang="ar-EG" sz="2000" dirty="0">
                <a:solidFill>
                  <a:srgbClr val="002060"/>
                </a:solidFill>
                <a:latin typeface="Times New Roman" panose="02020603050405020304" pitchFamily="18" charset="0"/>
                <a:ea typeface="Calibri" panose="020F0502020204030204" pitchFamily="34" charset="0"/>
              </a:rPr>
              <a:t>وباستخدامها بشكل متقن وموجه، يمكن أن تصبح محركاً للتغيير الإيجابي والتقدم في المجتمعات والمؤسسات على حد سواء</a:t>
            </a:r>
            <a:r>
              <a:rPr lang="ar-EG" sz="2000" dirty="0" smtClean="0">
                <a:solidFill>
                  <a:srgbClr val="002060"/>
                </a:solidFill>
                <a:latin typeface="Times New Roman" panose="02020603050405020304" pitchFamily="18" charset="0"/>
                <a:ea typeface="Calibri" panose="020F0502020204030204" pitchFamily="34" charset="0"/>
              </a:rPr>
              <a:t>.</a:t>
            </a:r>
            <a:endParaRPr lang="ar-EG" sz="20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71773" y="6381284"/>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19276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00953" y="475374"/>
            <a:ext cx="4128422" cy="441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98501" y="692409"/>
            <a:ext cx="9118243" cy="4303066"/>
          </a:xfrm>
          <a:prstGeom prst="roundRect">
            <a:avLst>
              <a:gd name="adj" fmla="val 6140"/>
            </a:avLst>
          </a:prstGeom>
          <a:solidFill>
            <a:srgbClr val="F9FBF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spcAft>
                <a:spcPts val="800"/>
              </a:spcAft>
              <a:buFont typeface="Wingdings" panose="05000000000000000000" pitchFamily="2" charset="2"/>
              <a:buChar char="Ø"/>
            </a:pPr>
            <a:r>
              <a:rPr lang="en-US" sz="2400" b="1" dirty="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 </a:t>
            </a:r>
            <a:r>
              <a:rPr lang="ar-EG"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rPr>
              <a:t>المصادر والمراجع:</a:t>
            </a:r>
          </a:p>
          <a:p>
            <a:pPr marL="226695" algn="justLow" rtl="1">
              <a:lnSpc>
                <a:spcPct val="107000"/>
              </a:lnSpc>
              <a:spcAft>
                <a:spcPts val="0"/>
              </a:spcAft>
            </a:pPr>
            <a:r>
              <a:rPr lang="en-US" sz="1200" b="1" dirty="0">
                <a:solidFill>
                  <a:srgbClr val="0D0D0D"/>
                </a:solidFill>
                <a:latin typeface="Simplified Arabic" panose="02020603050405020304" pitchFamily="18" charset="-78"/>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1. محمد يونس، </a:t>
            </a: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فنون التحرير الصحفى في العصر الرقمي</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ط1، الدار المصرية اللبنانية، 2021.</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2. محمد عبد البديع السيد، </a:t>
            </a: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فن التحرير الصحفى في العصر الرقمي</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د.ن</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3. نهلة أبو رشيد، </a:t>
            </a: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الكتابة وتحرير الأخبار</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الجامعة الافتراضية السورية، 2020</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pPr>
            <a:endParaRPr lang="ar-EG" sz="2400" b="1" dirty="0" smtClean="0">
              <a:solidFill>
                <a:schemeClr val="accent1">
                  <a:lumMod val="75000"/>
                </a:schemeClr>
              </a:solidFill>
              <a:latin typeface="Times New Roman" panose="02020603050405020304" pitchFamily="18" charset="0"/>
              <a:ea typeface="Calibri" panose="020F0502020204030204" pitchFamily="34" charset="0"/>
              <a:cs typeface="Arial" panose="020B0604020202020204" pitchFamily="34" charset="0"/>
            </a:endParaRPr>
          </a:p>
          <a:p>
            <a:pPr algn="r" rtl="1">
              <a:lnSpc>
                <a:spcPct val="150000"/>
              </a:lnSpc>
              <a:spcAft>
                <a:spcPts val="800"/>
              </a:spcAft>
            </a:pPr>
            <a:endParaRPr lang="ar-EG" sz="2400" b="1" dirty="0" smtClean="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6">
            <a:extLst>
              <a:ext uri="{FF2B5EF4-FFF2-40B4-BE49-F238E27FC236}">
                <a16:creationId xmlns:a16="http://schemas.microsoft.com/office/drawing/2014/main" id="{76FECFF2-24A4-4777-AF6C-57CA4F8FC35B}"/>
              </a:ext>
            </a:extLst>
          </p:cNvPr>
          <p:cNvSpPr/>
          <p:nvPr/>
        </p:nvSpPr>
        <p:spPr>
          <a:xfrm flipV="1">
            <a:off x="2334181" y="210071"/>
            <a:ext cx="883191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66597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6015</TotalTime>
  <Words>1996</Words>
  <Application>Microsoft Office PowerPoint</Application>
  <PresentationFormat>Widescreen</PresentationFormat>
  <Paragraphs>209</Paragraphs>
  <Slides>41</Slides>
  <Notes>5</Notes>
  <HiddenSlides>0</HiddenSlides>
  <MMClips>0</MMClips>
  <ScaleCrop>false</ScaleCrop>
  <HeadingPairs>
    <vt:vector size="6" baseType="variant">
      <vt:variant>
        <vt:lpstr>Fonts Used</vt:lpstr>
      </vt:variant>
      <vt:variant>
        <vt:i4>15</vt:i4>
      </vt:variant>
      <vt:variant>
        <vt:lpstr>Theme</vt:lpstr>
      </vt:variant>
      <vt:variant>
        <vt:i4>3</vt:i4>
      </vt:variant>
      <vt:variant>
        <vt:lpstr>Slide Titles</vt:lpstr>
      </vt:variant>
      <vt:variant>
        <vt:i4>41</vt:i4>
      </vt:variant>
    </vt:vector>
  </HeadingPairs>
  <TitlesOfParts>
    <vt:vector size="59" baseType="lpstr">
      <vt:lpstr>Adobe Arabic</vt:lpstr>
      <vt:lpstr>Adobe Caslon Pro</vt:lpstr>
      <vt:lpstr>Adobe Caslon Pro Bold</vt:lpstr>
      <vt:lpstr>Adobe Kaiti Std R</vt:lpstr>
      <vt:lpstr>AngsanaUPC</vt:lpstr>
      <vt:lpstr>Arial</vt:lpstr>
      <vt:lpstr>Book Antiqua</vt:lpstr>
      <vt:lpstr>Calibri</vt:lpstr>
      <vt:lpstr>Calibri Light</vt:lpstr>
      <vt:lpstr>mohammad bold art 1</vt:lpstr>
      <vt:lpstr>Mudir MT</vt:lpstr>
      <vt:lpstr>Roboto Light</vt:lpstr>
      <vt:lpstr>Simplified Arabic</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473</cp:revision>
  <dcterms:created xsi:type="dcterms:W3CDTF">2023-04-29T09:08:23Z</dcterms:created>
  <dcterms:modified xsi:type="dcterms:W3CDTF">2024-03-14T12:03:13Z</dcterms:modified>
</cp:coreProperties>
</file>