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5"/>
  </p:notesMasterIdLst>
  <p:sldIdLst>
    <p:sldId id="621" r:id="rId2"/>
    <p:sldId id="622" r:id="rId3"/>
    <p:sldId id="641" r:id="rId4"/>
    <p:sldId id="644" r:id="rId5"/>
    <p:sldId id="584" r:id="rId6"/>
    <p:sldId id="264" r:id="rId7"/>
    <p:sldId id="642" r:id="rId8"/>
    <p:sldId id="263" r:id="rId9"/>
    <p:sldId id="599" r:id="rId10"/>
    <p:sldId id="600" r:id="rId11"/>
    <p:sldId id="601" r:id="rId12"/>
    <p:sldId id="603" r:id="rId13"/>
    <p:sldId id="602" r:id="rId14"/>
    <p:sldId id="604" r:id="rId15"/>
    <p:sldId id="645" r:id="rId16"/>
    <p:sldId id="646" r:id="rId17"/>
    <p:sldId id="643" r:id="rId18"/>
    <p:sldId id="629" r:id="rId19"/>
    <p:sldId id="630" r:id="rId20"/>
    <p:sldId id="637" r:id="rId21"/>
    <p:sldId id="638" r:id="rId22"/>
    <p:sldId id="648" r:id="rId23"/>
    <p:sldId id="631" r:id="rId24"/>
    <p:sldId id="598" r:id="rId25"/>
    <p:sldId id="606" r:id="rId26"/>
    <p:sldId id="607" r:id="rId27"/>
    <p:sldId id="608" r:id="rId28"/>
    <p:sldId id="609" r:id="rId29"/>
    <p:sldId id="610" r:id="rId30"/>
    <p:sldId id="611" r:id="rId31"/>
    <p:sldId id="612" r:id="rId32"/>
    <p:sldId id="647" r:id="rId33"/>
    <p:sldId id="633" r:id="rId34"/>
    <p:sldId id="634" r:id="rId35"/>
    <p:sldId id="636" r:id="rId36"/>
    <p:sldId id="652" r:id="rId37"/>
    <p:sldId id="653" r:id="rId38"/>
    <p:sldId id="650" r:id="rId39"/>
    <p:sldId id="640" r:id="rId40"/>
    <p:sldId id="613" r:id="rId41"/>
    <p:sldId id="615" r:id="rId42"/>
    <p:sldId id="616" r:id="rId43"/>
    <p:sldId id="617" r:id="rId44"/>
    <p:sldId id="618" r:id="rId45"/>
    <p:sldId id="619" r:id="rId46"/>
    <p:sldId id="649" r:id="rId47"/>
    <p:sldId id="635" r:id="rId48"/>
    <p:sldId id="620" r:id="rId49"/>
    <p:sldId id="639" r:id="rId50"/>
    <p:sldId id="651" r:id="rId51"/>
    <p:sldId id="623" r:id="rId52"/>
    <p:sldId id="624" r:id="rId53"/>
    <p:sldId id="625"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CCFF"/>
    <a:srgbClr val="ED7D31"/>
    <a:srgbClr val="AFECFF"/>
    <a:srgbClr val="35A8E0"/>
    <a:srgbClr val="4472C4"/>
    <a:srgbClr val="8A593C"/>
    <a:srgbClr val="D18543"/>
    <a:srgbClr val="000000"/>
    <a:srgbClr val="669BBC"/>
    <a:srgbClr val="2D395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F31A85-4E38-4339-8CD2-DD9E94AD7AA9}" v="6" dt="2025-02-25T15:26:26.4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56" d="100"/>
          <a:sy n="56" d="100"/>
        </p:scale>
        <p:origin x="97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61"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ki tokki" userId="6b4e99cb2147362f" providerId="LiveId" clId="{A7530884-0AA7-4ED8-B497-4BBDFE010BFB}"/>
    <pc:docChg chg="undo custSel addSld modSld sldOrd">
      <pc:chgData name="kiki tokki" userId="6b4e99cb2147362f" providerId="LiveId" clId="{A7530884-0AA7-4ED8-B497-4BBDFE010BFB}" dt="2024-10-22T17:30:34.653" v="186"/>
      <pc:docMkLst>
        <pc:docMk/>
      </pc:docMkLst>
      <pc:sldChg chg="modSp add mod">
        <pc:chgData name="kiki tokki" userId="6b4e99cb2147362f" providerId="LiveId" clId="{A7530884-0AA7-4ED8-B497-4BBDFE010BFB}" dt="2024-10-22T15:03:34.002" v="48" actId="14100"/>
        <pc:sldMkLst>
          <pc:docMk/>
          <pc:sldMk cId="1921641813" sldId="573"/>
        </pc:sldMkLst>
      </pc:sldChg>
      <pc:sldChg chg="modSp mod">
        <pc:chgData name="kiki tokki" userId="6b4e99cb2147362f" providerId="LiveId" clId="{A7530884-0AA7-4ED8-B497-4BBDFE010BFB}" dt="2024-10-22T17:20:06.691" v="184" actId="20577"/>
        <pc:sldMkLst>
          <pc:docMk/>
          <pc:sldMk cId="3694989042" sldId="599"/>
        </pc:sldMkLst>
      </pc:sldChg>
      <pc:sldChg chg="ord">
        <pc:chgData name="kiki tokki" userId="6b4e99cb2147362f" providerId="LiveId" clId="{A7530884-0AA7-4ED8-B497-4BBDFE010BFB}" dt="2024-10-22T17:30:34.653" v="186"/>
        <pc:sldMkLst>
          <pc:docMk/>
          <pc:sldMk cId="3845888204" sldId="622"/>
        </pc:sldMkLst>
      </pc:sldChg>
      <pc:sldChg chg="addSp modSp mod">
        <pc:chgData name="kiki tokki" userId="6b4e99cb2147362f" providerId="LiveId" clId="{A7530884-0AA7-4ED8-B497-4BBDFE010BFB}" dt="2024-10-22T15:10:31.243" v="182" actId="14100"/>
        <pc:sldMkLst>
          <pc:docMk/>
          <pc:sldMk cId="1540446675" sldId="634"/>
        </pc:sldMkLst>
      </pc:sldChg>
    </pc:docChg>
  </pc:docChgLst>
  <pc:docChgLst>
    <pc:chgData name="kiki tokki" userId="6b4e99cb2147362f" providerId="LiveId" clId="{A8F31A85-4E38-4339-8CD2-DD9E94AD7AA9}"/>
    <pc:docChg chg="undo custSel addSld delSld modSld sldOrd">
      <pc:chgData name="kiki tokki" userId="6b4e99cb2147362f" providerId="LiveId" clId="{A8F31A85-4E38-4339-8CD2-DD9E94AD7AA9}" dt="2025-02-25T15:26:26.427" v="204"/>
      <pc:docMkLst>
        <pc:docMk/>
      </pc:docMkLst>
      <pc:sldChg chg="del">
        <pc:chgData name="kiki tokki" userId="6b4e99cb2147362f" providerId="LiveId" clId="{A8F31A85-4E38-4339-8CD2-DD9E94AD7AA9}" dt="2025-02-25T06:54:58.183" v="0" actId="2696"/>
        <pc:sldMkLst>
          <pc:docMk/>
          <pc:sldMk cId="1921641813" sldId="573"/>
        </pc:sldMkLst>
      </pc:sldChg>
      <pc:sldChg chg="modSp mod">
        <pc:chgData name="kiki tokki" userId="6b4e99cb2147362f" providerId="LiveId" clId="{A8F31A85-4E38-4339-8CD2-DD9E94AD7AA9}" dt="2025-02-25T15:08:39.408" v="42" actId="207"/>
        <pc:sldMkLst>
          <pc:docMk/>
          <pc:sldMk cId="3694989042" sldId="599"/>
        </pc:sldMkLst>
        <pc:spChg chg="mod">
          <ac:chgData name="kiki tokki" userId="6b4e99cb2147362f" providerId="LiveId" clId="{A8F31A85-4E38-4339-8CD2-DD9E94AD7AA9}" dt="2025-02-25T15:08:39.408" v="42" actId="207"/>
          <ac:spMkLst>
            <pc:docMk/>
            <pc:sldMk cId="3694989042" sldId="599"/>
            <ac:spMk id="9220" creationId="{1A558A58-C29E-7458-309D-67996CD7B2E6}"/>
          </ac:spMkLst>
        </pc:spChg>
      </pc:sldChg>
      <pc:sldChg chg="addSp modSp mod">
        <pc:chgData name="kiki tokki" userId="6b4e99cb2147362f" providerId="LiveId" clId="{A8F31A85-4E38-4339-8CD2-DD9E94AD7AA9}" dt="2025-02-25T15:10:43.964" v="72" actId="14100"/>
        <pc:sldMkLst>
          <pc:docMk/>
          <pc:sldMk cId="4239468154" sldId="600"/>
        </pc:sldMkLst>
        <pc:spChg chg="add mod">
          <ac:chgData name="kiki tokki" userId="6b4e99cb2147362f" providerId="LiveId" clId="{A8F31A85-4E38-4339-8CD2-DD9E94AD7AA9}" dt="2025-02-25T15:10:43.964" v="72" actId="14100"/>
          <ac:spMkLst>
            <pc:docMk/>
            <pc:sldMk cId="4239468154" sldId="600"/>
            <ac:spMk id="8" creationId="{8E8DD1A1-804F-9EE5-C226-61172156926C}"/>
          </ac:spMkLst>
        </pc:spChg>
      </pc:sldChg>
      <pc:sldChg chg="addSp modSp mod">
        <pc:chgData name="kiki tokki" userId="6b4e99cb2147362f" providerId="LiveId" clId="{A8F31A85-4E38-4339-8CD2-DD9E94AD7AA9}" dt="2025-02-25T15:11:16.477" v="75" actId="207"/>
        <pc:sldMkLst>
          <pc:docMk/>
          <pc:sldMk cId="825433327" sldId="601"/>
        </pc:sldMkLst>
        <pc:spChg chg="add mod">
          <ac:chgData name="kiki tokki" userId="6b4e99cb2147362f" providerId="LiveId" clId="{A8F31A85-4E38-4339-8CD2-DD9E94AD7AA9}" dt="2025-02-25T15:11:06.284" v="74" actId="1076"/>
          <ac:spMkLst>
            <pc:docMk/>
            <pc:sldMk cId="825433327" sldId="601"/>
            <ac:spMk id="8" creationId="{4AD421C4-80BE-EF9C-C80E-E59D6E71B192}"/>
          </ac:spMkLst>
        </pc:spChg>
        <pc:spChg chg="mod">
          <ac:chgData name="kiki tokki" userId="6b4e99cb2147362f" providerId="LiveId" clId="{A8F31A85-4E38-4339-8CD2-DD9E94AD7AA9}" dt="2025-02-25T15:11:16.477" v="75" actId="207"/>
          <ac:spMkLst>
            <pc:docMk/>
            <pc:sldMk cId="825433327" sldId="601"/>
            <ac:spMk id="9220" creationId="{1A558A58-C29E-7458-309D-67996CD7B2E6}"/>
          </ac:spMkLst>
        </pc:spChg>
      </pc:sldChg>
      <pc:sldChg chg="modSp mod">
        <pc:chgData name="kiki tokki" userId="6b4e99cb2147362f" providerId="LiveId" clId="{A8F31A85-4E38-4339-8CD2-DD9E94AD7AA9}" dt="2025-02-25T15:19:02.852" v="76" actId="207"/>
        <pc:sldMkLst>
          <pc:docMk/>
          <pc:sldMk cId="1689607298" sldId="609"/>
        </pc:sldMkLst>
        <pc:spChg chg="mod">
          <ac:chgData name="kiki tokki" userId="6b4e99cb2147362f" providerId="LiveId" clId="{A8F31A85-4E38-4339-8CD2-DD9E94AD7AA9}" dt="2025-02-25T15:19:02.852" v="76" actId="207"/>
          <ac:spMkLst>
            <pc:docMk/>
            <pc:sldMk cId="1689607298" sldId="609"/>
            <ac:spMk id="9220" creationId="{1A558A58-C29E-7458-309D-67996CD7B2E6}"/>
          </ac:spMkLst>
        </pc:spChg>
      </pc:sldChg>
      <pc:sldChg chg="ord">
        <pc:chgData name="kiki tokki" userId="6b4e99cb2147362f" providerId="LiveId" clId="{A8F31A85-4E38-4339-8CD2-DD9E94AD7AA9}" dt="2025-02-25T14:54:03.588" v="3"/>
        <pc:sldMkLst>
          <pc:docMk/>
          <pc:sldMk cId="97194176" sldId="629"/>
        </pc:sldMkLst>
      </pc:sldChg>
      <pc:sldChg chg="delSp mod">
        <pc:chgData name="kiki tokki" userId="6b4e99cb2147362f" providerId="LiveId" clId="{A8F31A85-4E38-4339-8CD2-DD9E94AD7AA9}" dt="2025-02-25T14:57:34.261" v="11" actId="478"/>
        <pc:sldMkLst>
          <pc:docMk/>
          <pc:sldMk cId="714333547" sldId="636"/>
        </pc:sldMkLst>
        <pc:spChg chg="del">
          <ac:chgData name="kiki tokki" userId="6b4e99cb2147362f" providerId="LiveId" clId="{A8F31A85-4E38-4339-8CD2-DD9E94AD7AA9}" dt="2025-02-25T14:57:33.381" v="10" actId="478"/>
          <ac:spMkLst>
            <pc:docMk/>
            <pc:sldMk cId="714333547" sldId="636"/>
            <ac:spMk id="11" creationId="{19D20DF4-2288-BB08-642C-8C2F10B03223}"/>
          </ac:spMkLst>
        </pc:spChg>
        <pc:picChg chg="del">
          <ac:chgData name="kiki tokki" userId="6b4e99cb2147362f" providerId="LiveId" clId="{A8F31A85-4E38-4339-8CD2-DD9E94AD7AA9}" dt="2025-02-25T14:57:30.938" v="9" actId="478"/>
          <ac:picMkLst>
            <pc:docMk/>
            <pc:sldMk cId="714333547" sldId="636"/>
            <ac:picMk id="9" creationId="{CD10500F-C4FE-2B93-E587-781A618064C8}"/>
          </ac:picMkLst>
        </pc:picChg>
        <pc:picChg chg="del">
          <ac:chgData name="kiki tokki" userId="6b4e99cb2147362f" providerId="LiveId" clId="{A8F31A85-4E38-4339-8CD2-DD9E94AD7AA9}" dt="2025-02-25T14:57:34.261" v="11" actId="478"/>
          <ac:picMkLst>
            <pc:docMk/>
            <pc:sldMk cId="714333547" sldId="636"/>
            <ac:picMk id="12" creationId="{515A4963-04B7-3962-6B33-996AD3474573}"/>
          </ac:picMkLst>
        </pc:picChg>
      </pc:sldChg>
      <pc:sldChg chg="delSp mod ord">
        <pc:chgData name="kiki tokki" userId="6b4e99cb2147362f" providerId="LiveId" clId="{A8F31A85-4E38-4339-8CD2-DD9E94AD7AA9}" dt="2025-02-25T14:54:03.588" v="3"/>
        <pc:sldMkLst>
          <pc:docMk/>
          <pc:sldMk cId="1783086416" sldId="643"/>
        </pc:sldMkLst>
        <pc:spChg chg="del">
          <ac:chgData name="kiki tokki" userId="6b4e99cb2147362f" providerId="LiveId" clId="{A8F31A85-4E38-4339-8CD2-DD9E94AD7AA9}" dt="2025-02-25T14:53:52.904" v="1" actId="478"/>
          <ac:spMkLst>
            <pc:docMk/>
            <pc:sldMk cId="1783086416" sldId="643"/>
            <ac:spMk id="17" creationId="{954B34D3-F436-A1EE-53D3-534D66D793CE}"/>
          </ac:spMkLst>
        </pc:spChg>
      </pc:sldChg>
      <pc:sldChg chg="ord">
        <pc:chgData name="kiki tokki" userId="6b4e99cb2147362f" providerId="LiveId" clId="{A8F31A85-4E38-4339-8CD2-DD9E94AD7AA9}" dt="2025-02-25T15:02:56.700" v="39"/>
        <pc:sldMkLst>
          <pc:docMk/>
          <pc:sldMk cId="270966184" sldId="645"/>
        </pc:sldMkLst>
      </pc:sldChg>
      <pc:sldChg chg="ord">
        <pc:chgData name="kiki tokki" userId="6b4e99cb2147362f" providerId="LiveId" clId="{A8F31A85-4E38-4339-8CD2-DD9E94AD7AA9}" dt="2025-02-25T15:02:56.700" v="39"/>
        <pc:sldMkLst>
          <pc:docMk/>
          <pc:sldMk cId="403530705" sldId="646"/>
        </pc:sldMkLst>
      </pc:sldChg>
      <pc:sldChg chg="ord">
        <pc:chgData name="kiki tokki" userId="6b4e99cb2147362f" providerId="LiveId" clId="{A8F31A85-4E38-4339-8CD2-DD9E94AD7AA9}" dt="2025-02-25T14:54:53.880" v="7"/>
        <pc:sldMkLst>
          <pc:docMk/>
          <pc:sldMk cId="4002934567" sldId="647"/>
        </pc:sldMkLst>
      </pc:sldChg>
      <pc:sldChg chg="ord">
        <pc:chgData name="kiki tokki" userId="6b4e99cb2147362f" providerId="LiveId" clId="{A8F31A85-4E38-4339-8CD2-DD9E94AD7AA9}" dt="2025-02-25T14:54:40.656" v="5"/>
        <pc:sldMkLst>
          <pc:docMk/>
          <pc:sldMk cId="3527630218" sldId="648"/>
        </pc:sldMkLst>
      </pc:sldChg>
      <pc:sldChg chg="delSp modSp mod ord">
        <pc:chgData name="kiki tokki" userId="6b4e99cb2147362f" providerId="LiveId" clId="{A8F31A85-4E38-4339-8CD2-DD9E94AD7AA9}" dt="2025-02-25T14:59:50.576" v="31" actId="1076"/>
        <pc:sldMkLst>
          <pc:docMk/>
          <pc:sldMk cId="268252970" sldId="649"/>
        </pc:sldMkLst>
        <pc:grpChg chg="mod">
          <ac:chgData name="kiki tokki" userId="6b4e99cb2147362f" providerId="LiveId" clId="{A8F31A85-4E38-4339-8CD2-DD9E94AD7AA9}" dt="2025-02-25T14:59:44.002" v="28" actId="1076"/>
          <ac:grpSpMkLst>
            <pc:docMk/>
            <pc:sldMk cId="268252970" sldId="649"/>
            <ac:grpSpMk id="14" creationId="{C540FF88-BEF2-517D-5B35-26E13A0E31BC}"/>
          </ac:grpSpMkLst>
        </pc:grpChg>
        <pc:picChg chg="del">
          <ac:chgData name="kiki tokki" userId="6b4e99cb2147362f" providerId="LiveId" clId="{A8F31A85-4E38-4339-8CD2-DD9E94AD7AA9}" dt="2025-02-25T14:59:41.957" v="27" actId="478"/>
          <ac:picMkLst>
            <pc:docMk/>
            <pc:sldMk cId="268252970" sldId="649"/>
            <ac:picMk id="7" creationId="{C2679E84-3ED6-E60F-8A24-30CB91B94C2F}"/>
          </ac:picMkLst>
        </pc:picChg>
        <pc:picChg chg="mod">
          <ac:chgData name="kiki tokki" userId="6b4e99cb2147362f" providerId="LiveId" clId="{A8F31A85-4E38-4339-8CD2-DD9E94AD7AA9}" dt="2025-02-25T14:59:50.576" v="31" actId="1076"/>
          <ac:picMkLst>
            <pc:docMk/>
            <pc:sldMk cId="268252970" sldId="649"/>
            <ac:picMk id="16" creationId="{C96C005E-E05F-69AD-C329-23FAE815E303}"/>
          </ac:picMkLst>
        </pc:picChg>
      </pc:sldChg>
      <pc:sldChg chg="modSp add mod">
        <pc:chgData name="kiki tokki" userId="6b4e99cb2147362f" providerId="LiveId" clId="{A8F31A85-4E38-4339-8CD2-DD9E94AD7AA9}" dt="2025-02-25T14:57:55.351" v="18" actId="1076"/>
        <pc:sldMkLst>
          <pc:docMk/>
          <pc:sldMk cId="3388323460" sldId="650"/>
        </pc:sldMkLst>
        <pc:spChg chg="mod">
          <ac:chgData name="kiki tokki" userId="6b4e99cb2147362f" providerId="LiveId" clId="{A8F31A85-4E38-4339-8CD2-DD9E94AD7AA9}" dt="2025-02-25T14:57:47.913" v="15" actId="1076"/>
          <ac:spMkLst>
            <pc:docMk/>
            <pc:sldMk cId="3388323460" sldId="650"/>
            <ac:spMk id="11" creationId="{E09ED8CA-AA42-46BA-60D8-889F40D2C9FA}"/>
          </ac:spMkLst>
        </pc:spChg>
        <pc:spChg chg="mod">
          <ac:chgData name="kiki tokki" userId="6b4e99cb2147362f" providerId="LiveId" clId="{A8F31A85-4E38-4339-8CD2-DD9E94AD7AA9}" dt="2025-02-25T14:57:39.522" v="12" actId="20577"/>
          <ac:spMkLst>
            <pc:docMk/>
            <pc:sldMk cId="3388323460" sldId="650"/>
            <ac:spMk id="9220" creationId="{DB577A25-D7D7-0D11-FC73-652F2E5A1DE6}"/>
          </ac:spMkLst>
        </pc:spChg>
        <pc:picChg chg="mod">
          <ac:chgData name="kiki tokki" userId="6b4e99cb2147362f" providerId="LiveId" clId="{A8F31A85-4E38-4339-8CD2-DD9E94AD7AA9}" dt="2025-02-25T14:57:43.760" v="14" actId="14100"/>
          <ac:picMkLst>
            <pc:docMk/>
            <pc:sldMk cId="3388323460" sldId="650"/>
            <ac:picMk id="9" creationId="{68B18778-E27C-B1B1-F421-87746739679A}"/>
          </ac:picMkLst>
        </pc:picChg>
        <pc:picChg chg="mod">
          <ac:chgData name="kiki tokki" userId="6b4e99cb2147362f" providerId="LiveId" clId="{A8F31A85-4E38-4339-8CD2-DD9E94AD7AA9}" dt="2025-02-25T14:57:55.351" v="18" actId="1076"/>
          <ac:picMkLst>
            <pc:docMk/>
            <pc:sldMk cId="3388323460" sldId="650"/>
            <ac:picMk id="12" creationId="{990F07CB-A610-566F-BCF7-CA105A9DDDF6}"/>
          </ac:picMkLst>
        </pc:picChg>
      </pc:sldChg>
      <pc:sldChg chg="delSp modSp add mod ord">
        <pc:chgData name="kiki tokki" userId="6b4e99cb2147362f" providerId="LiveId" clId="{A8F31A85-4E38-4339-8CD2-DD9E94AD7AA9}" dt="2025-02-25T14:59:58.051" v="33"/>
        <pc:sldMkLst>
          <pc:docMk/>
          <pc:sldMk cId="2346214102" sldId="651"/>
        </pc:sldMkLst>
        <pc:grpChg chg="del">
          <ac:chgData name="kiki tokki" userId="6b4e99cb2147362f" providerId="LiveId" clId="{A8F31A85-4E38-4339-8CD2-DD9E94AD7AA9}" dt="2025-02-25T14:59:29.094" v="22" actId="478"/>
          <ac:grpSpMkLst>
            <pc:docMk/>
            <pc:sldMk cId="2346214102" sldId="651"/>
            <ac:grpSpMk id="14" creationId="{99B2BD1F-42AB-B969-47EC-0D7A51D5B1E8}"/>
          </ac:grpSpMkLst>
        </pc:grpChg>
        <pc:picChg chg="mod">
          <ac:chgData name="kiki tokki" userId="6b4e99cb2147362f" providerId="LiveId" clId="{A8F31A85-4E38-4339-8CD2-DD9E94AD7AA9}" dt="2025-02-25T14:59:39.721" v="26" actId="1076"/>
          <ac:picMkLst>
            <pc:docMk/>
            <pc:sldMk cId="2346214102" sldId="651"/>
            <ac:picMk id="7" creationId="{2641DC4D-C28E-7110-AFF7-6AB474A8618C}"/>
          </ac:picMkLst>
        </pc:picChg>
        <pc:picChg chg="mod">
          <ac:chgData name="kiki tokki" userId="6b4e99cb2147362f" providerId="LiveId" clId="{A8F31A85-4E38-4339-8CD2-DD9E94AD7AA9}" dt="2025-02-25T14:59:37.144" v="25" actId="1076"/>
          <ac:picMkLst>
            <pc:docMk/>
            <pc:sldMk cId="2346214102" sldId="651"/>
            <ac:picMk id="16" creationId="{E99E901B-468B-6AF0-44F4-D2D09C9ABC25}"/>
          </ac:picMkLst>
        </pc:picChg>
      </pc:sldChg>
      <pc:sldChg chg="addSp delSp modSp add mod">
        <pc:chgData name="kiki tokki" userId="6b4e99cb2147362f" providerId="LiveId" clId="{A8F31A85-4E38-4339-8CD2-DD9E94AD7AA9}" dt="2025-02-25T15:26:15.910" v="202" actId="14100"/>
        <pc:sldMkLst>
          <pc:docMk/>
          <pc:sldMk cId="1967332694" sldId="652"/>
        </pc:sldMkLst>
        <pc:spChg chg="add mod">
          <ac:chgData name="kiki tokki" userId="6b4e99cb2147362f" providerId="LiveId" clId="{A8F31A85-4E38-4339-8CD2-DD9E94AD7AA9}" dt="2025-02-25T15:22:12.425" v="92"/>
          <ac:spMkLst>
            <pc:docMk/>
            <pc:sldMk cId="1967332694" sldId="652"/>
            <ac:spMk id="8" creationId="{CEAAED01-F19C-F000-BA99-14F6A7953D05}"/>
          </ac:spMkLst>
        </pc:spChg>
        <pc:spChg chg="add del mod">
          <ac:chgData name="kiki tokki" userId="6b4e99cb2147362f" providerId="LiveId" clId="{A8F31A85-4E38-4339-8CD2-DD9E94AD7AA9}" dt="2025-02-25T15:26:08.972" v="200" actId="478"/>
          <ac:spMkLst>
            <pc:docMk/>
            <pc:sldMk cId="1967332694" sldId="652"/>
            <ac:spMk id="9" creationId="{973B52EA-7948-46AA-3460-88C84A7BE731}"/>
          </ac:spMkLst>
        </pc:spChg>
        <pc:spChg chg="add mod">
          <ac:chgData name="kiki tokki" userId="6b4e99cb2147362f" providerId="LiveId" clId="{A8F31A85-4E38-4339-8CD2-DD9E94AD7AA9}" dt="2025-02-25T15:26:15.910" v="202" actId="14100"/>
          <ac:spMkLst>
            <pc:docMk/>
            <pc:sldMk cId="1967332694" sldId="652"/>
            <ac:spMk id="10" creationId="{97CF47A1-ADD7-A8EE-7A09-7FEAFE697376}"/>
          </ac:spMkLst>
        </pc:spChg>
        <pc:spChg chg="add del mod">
          <ac:chgData name="kiki tokki" userId="6b4e99cb2147362f" providerId="LiveId" clId="{A8F31A85-4E38-4339-8CD2-DD9E94AD7AA9}" dt="2025-02-25T15:24:38.845" v="142" actId="207"/>
          <ac:spMkLst>
            <pc:docMk/>
            <pc:sldMk cId="1967332694" sldId="652"/>
            <ac:spMk id="9220" creationId="{17CC676D-9E6F-22EE-0A31-F8ADC0648099}"/>
          </ac:spMkLst>
        </pc:spChg>
      </pc:sldChg>
      <pc:sldChg chg="addSp delSp modSp add mod">
        <pc:chgData name="kiki tokki" userId="6b4e99cb2147362f" providerId="LiveId" clId="{A8F31A85-4E38-4339-8CD2-DD9E94AD7AA9}" dt="2025-02-25T15:26:26.427" v="204"/>
        <pc:sldMkLst>
          <pc:docMk/>
          <pc:sldMk cId="2864491668" sldId="653"/>
        </pc:sldMkLst>
        <pc:spChg chg="add mod">
          <ac:chgData name="kiki tokki" userId="6b4e99cb2147362f" providerId="LiveId" clId="{A8F31A85-4E38-4339-8CD2-DD9E94AD7AA9}" dt="2025-02-25T15:26:26.427" v="204"/>
          <ac:spMkLst>
            <pc:docMk/>
            <pc:sldMk cId="2864491668" sldId="653"/>
            <ac:spMk id="8" creationId="{FB39DCB8-77F4-1870-B6C5-3EFA44770CF0}"/>
          </ac:spMkLst>
        </pc:spChg>
        <pc:spChg chg="del mod">
          <ac:chgData name="kiki tokki" userId="6b4e99cb2147362f" providerId="LiveId" clId="{A8F31A85-4E38-4339-8CD2-DD9E94AD7AA9}" dt="2025-02-25T15:26:25.631" v="203" actId="478"/>
          <ac:spMkLst>
            <pc:docMk/>
            <pc:sldMk cId="2864491668" sldId="653"/>
            <ac:spMk id="9" creationId="{7BDE8804-AEC2-34F7-90F6-1D41D1FB2AAB}"/>
          </ac:spMkLst>
        </pc:spChg>
        <pc:spChg chg="mod">
          <ac:chgData name="kiki tokki" userId="6b4e99cb2147362f" providerId="LiveId" clId="{A8F31A85-4E38-4339-8CD2-DD9E94AD7AA9}" dt="2025-02-25T15:25:47.072" v="188" actId="20577"/>
          <ac:spMkLst>
            <pc:docMk/>
            <pc:sldMk cId="2864491668" sldId="653"/>
            <ac:spMk id="9220" creationId="{4F9E1EFF-9D09-8972-BE52-F7634BEE4BB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2/25/2025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455234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53</a:t>
            </a:fld>
            <a:endParaRPr lang="en-US"/>
          </a:p>
        </p:txBody>
      </p:sp>
    </p:spTree>
    <p:extLst>
      <p:ext uri="{BB962C8B-B14F-4D97-AF65-F5344CB8AC3E}">
        <p14:creationId xmlns:p14="http://schemas.microsoft.com/office/powerpoint/2010/main" val="17405940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2/25/2025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transition spd="slow">
    <p:comb/>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2/25/2025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transition spd="slow">
    <p:comb/>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2/25/2025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transition spd="slow">
    <p:comb/>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2/25/2025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transition spd="slow">
    <p:comb/>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2/25/2025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transition spd="slow">
    <p:comb/>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2/25/2025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transition spd="slow">
    <p:comb/>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2/25/2025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transition spd="slow">
    <p:comb/>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2/25/2025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transition spd="slow">
    <p:comb/>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2/25/2025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transition spd="slow">
    <p:comb/>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2/25/2025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transition spd="slow">
    <p:comb/>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2/25/2025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transition spd="slow">
    <p:comb/>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2/25/2025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6" r:id="rId13"/>
    <p:sldLayoutId id="2147483667" r:id="rId14"/>
    <p:sldLayoutId id="2147483668" r:id="rId15"/>
  </p:sldLayoutIdLst>
  <p:transition spd="slow">
    <p:comb/>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5.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png"/><Relationship Id="rId1" Type="http://schemas.openxmlformats.org/officeDocument/2006/relationships/slideLayout" Target="../slideLayouts/slideLayout15.xml"/><Relationship Id="rId5" Type="http://schemas.openxmlformats.org/officeDocument/2006/relationships/image" Target="../media/image18.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5.gif"/></Relationships>
</file>

<file path=ppt/slides/_rels/slide39.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6.png"/><Relationship Id="rId1" Type="http://schemas.openxmlformats.org/officeDocument/2006/relationships/slideLayout" Target="../slideLayouts/slideLayout15.xml"/><Relationship Id="rId5" Type="http://schemas.openxmlformats.org/officeDocument/2006/relationships/image" Target="../media/image25.gif"/><Relationship Id="rId4" Type="http://schemas.openxmlformats.org/officeDocument/2006/relationships/image" Target="../media/image28.jpg"/></Relationships>
</file>

<file path=ppt/slides/_rels/slide47.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6.png"/><Relationship Id="rId1" Type="http://schemas.openxmlformats.org/officeDocument/2006/relationships/slideLayout" Target="../slideLayouts/slideLayout15.xml"/><Relationship Id="rId4" Type="http://schemas.openxmlformats.org/officeDocument/2006/relationships/image" Target="../media/image25.gif"/></Relationships>
</file>

<file path=ppt/slides/_rels/slide5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3" Type="http://schemas.openxmlformats.org/officeDocument/2006/relationships/hyperlink" Target="https://books-library.net/free-68512381-download" TargetMode="External"/><Relationship Id="rId2" Type="http://schemas.openxmlformats.org/officeDocument/2006/relationships/hyperlink" Target="https://www.hindawi.org/books/80637930/" TargetMode="Externa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53.xml.rels><?xml version="1.0" encoding="UTF-8" standalone="yes"?>
<Relationships xmlns="http://schemas.openxmlformats.org/package/2006/relationships"><Relationship Id="rId8" Type="http://schemas.openxmlformats.org/officeDocument/2006/relationships/image" Target="../media/image33.jpg"/><Relationship Id="rId3" Type="http://schemas.openxmlformats.org/officeDocument/2006/relationships/image" Target="../media/image31.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image" Target="../media/image4.svg"/><Relationship Id="rId5" Type="http://schemas.openxmlformats.org/officeDocument/2006/relationships/image" Target="../media/image3.png"/><Relationship Id="rId10" Type="http://schemas.microsoft.com/office/2007/relationships/hdphoto" Target="../media/hdphoto1.wdp"/><Relationship Id="rId4" Type="http://schemas.openxmlformats.org/officeDocument/2006/relationships/image" Target="../media/image32.svg"/><Relationship Id="rId9" Type="http://schemas.openxmlformats.org/officeDocument/2006/relationships/image" Target="../media/image3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4208203" cy="769441"/>
          </a:xfrm>
          <a:prstGeom prst="rect">
            <a:avLst/>
          </a:prstGeom>
          <a:noFill/>
        </p:spPr>
        <p:txBody>
          <a:bodyPr wrap="none" rtlCol="0">
            <a:spAutoFit/>
          </a:bodyPr>
          <a:lstStyle/>
          <a:p>
            <a:r>
              <a:rPr lang="ar-EG" sz="4400" b="1">
                <a:solidFill>
                  <a:srgbClr val="00B0F0"/>
                </a:solidFill>
                <a:latin typeface="Times New Roman" panose="02020603050405020304" pitchFamily="18" charset="0"/>
                <a:cs typeface="Times New Roman" panose="02020603050405020304" pitchFamily="18" charset="0"/>
              </a:rPr>
              <a:t>أسس ومهارات الإقناع</a:t>
            </a:r>
            <a:endParaRPr lang="en-US" sz="4400" b="1">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chemeClr val="tx1"/>
                </a:solidFill>
                <a:latin typeface="Times New Roman" panose="02020603050405020304" pitchFamily="18" charset="0"/>
                <a:cs typeface="Times New Roman" panose="02020603050405020304" pitchFamily="18" charset="0"/>
              </a:rPr>
              <a:t>محاضرة 3</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6676134" y="4747732"/>
            <a:ext cx="2933816" cy="523220"/>
          </a:xfrm>
          <a:prstGeom prst="rect">
            <a:avLst/>
          </a:prstGeom>
          <a:noFill/>
        </p:spPr>
        <p:txBody>
          <a:bodyPr wrap="none" rtlCol="0">
            <a:spAutoFit/>
          </a:bodyPr>
          <a:lstStyle/>
          <a:p>
            <a:pPr algn="r" rtl="1"/>
            <a:r>
              <a:rPr lang="ar-EG" sz="2800" b="1">
                <a:latin typeface="Times New Roman" panose="02020603050405020304" pitchFamily="18" charset="0"/>
                <a:cs typeface="Times New Roman" panose="02020603050405020304" pitchFamily="18" charset="0"/>
              </a:rPr>
              <a:t>عناصر العملية الإقناعية</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a:solidFill>
                  <a:schemeClr val="bg1"/>
                </a:solidFill>
              </a:rPr>
              <a:t>www.midocean.ae</a:t>
            </a:r>
          </a:p>
        </p:txBody>
      </p:sp>
      <p:sp>
        <p:nvSpPr>
          <p:cNvPr id="4" name="TextBox 3">
            <a:extLst>
              <a:ext uri="{FF2B5EF4-FFF2-40B4-BE49-F238E27FC236}">
                <a16:creationId xmlns:a16="http://schemas.microsoft.com/office/drawing/2014/main" id="{86D21F05-A2D2-597F-5364-704967A1B9AC}"/>
              </a:ext>
            </a:extLst>
          </p:cNvPr>
          <p:cNvSpPr txBox="1"/>
          <p:nvPr/>
        </p:nvSpPr>
        <p:spPr>
          <a:xfrm>
            <a:off x="6370224" y="3511637"/>
            <a:ext cx="1181734" cy="400110"/>
          </a:xfrm>
          <a:prstGeom prst="rect">
            <a:avLst/>
          </a:prstGeom>
          <a:noFill/>
        </p:spPr>
        <p:txBody>
          <a:bodyPr wrap="none" rtlCol="0">
            <a:spAutoFit/>
          </a:bodyPr>
          <a:lstStyle/>
          <a:p>
            <a:r>
              <a:rPr lang="en-US" sz="2000" b="1">
                <a:latin typeface="Times New Roman" panose="02020603050405020304" pitchFamily="18" charset="0"/>
                <a:cs typeface="Times New Roman" panose="02020603050405020304" pitchFamily="18" charset="0"/>
              </a:rPr>
              <a:t>MKT124</a:t>
            </a:r>
            <a:endParaRPr lang="ar-EG" sz="2000" b="1">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2E4787C-9189-06C6-1418-BD89CDD89323}"/>
              </a:ext>
            </a:extLst>
          </p:cNvPr>
          <p:cNvSpPr txBox="1"/>
          <p:nvPr/>
        </p:nvSpPr>
        <p:spPr>
          <a:xfrm>
            <a:off x="459185" y="6187539"/>
            <a:ext cx="4886463" cy="523220"/>
          </a:xfrm>
          <a:prstGeom prst="rect">
            <a:avLst/>
          </a:prstGeom>
          <a:noFill/>
        </p:spPr>
        <p:txBody>
          <a:bodyPr wrap="square" rtlCol="0">
            <a:spAutoFit/>
          </a:bodyPr>
          <a:lstStyle/>
          <a:p>
            <a:r>
              <a:rPr lang="ar-EG" sz="2800" b="1">
                <a:solidFill>
                  <a:srgbClr val="00B0F0"/>
                </a:solidFill>
                <a:latin typeface="Times New Roman" panose="02020603050405020304" pitchFamily="18" charset="0"/>
                <a:cs typeface="Times New Roman" panose="02020603050405020304" pitchFamily="18" charset="0"/>
              </a:rPr>
              <a:t>د. دعاء راضي</a:t>
            </a:r>
            <a:endParaRPr lang="en-US" sz="2800" b="1">
              <a:solidFill>
                <a:srgbClr val="00B0F0"/>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3A636B58-E3A7-DB69-969D-312909EF9ECF}"/>
              </a:ext>
            </a:extLst>
          </p:cNvPr>
          <p:cNvSpPr txBox="1"/>
          <p:nvPr/>
        </p:nvSpPr>
        <p:spPr>
          <a:xfrm>
            <a:off x="459186" y="5830966"/>
            <a:ext cx="2450270" cy="461665"/>
          </a:xfrm>
          <a:prstGeom prst="rect">
            <a:avLst/>
          </a:prstGeom>
          <a:noFill/>
        </p:spPr>
        <p:txBody>
          <a:bodyPr wrap="square" rtlCol="0">
            <a:spAutoFit/>
          </a:bodyPr>
          <a:lstStyle/>
          <a:p>
            <a:pPr algn="r" rtl="1"/>
            <a:r>
              <a:rPr lang="ar-EG" sz="2400">
                <a:solidFill>
                  <a:srgbClr val="00B0F0"/>
                </a:solidFill>
                <a:latin typeface="Times New Roman" panose="02020603050405020304" pitchFamily="18" charset="0"/>
                <a:cs typeface="Times New Roman" panose="02020603050405020304" pitchFamily="18" charset="0"/>
              </a:rPr>
              <a:t>إعداد:</a:t>
            </a:r>
            <a:endParaRPr lang="en-US" sz="240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62334945"/>
      </p:ext>
    </p:extLst>
  </p:cSld>
  <p:clrMapOvr>
    <a:masterClrMapping/>
  </p:clrMapOvr>
  <p:transition spd="slow">
    <p:comb/>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1308298" y="1383235"/>
            <a:ext cx="4688741" cy="4349909"/>
          </a:xfrm>
          <a:prstGeom prst="rect">
            <a:avLst/>
          </a:prstGeom>
        </p:spPr>
        <p:txBody>
          <a:bodyPr wrap="square">
            <a:spAutoFit/>
          </a:bodyPr>
          <a:lstStyle/>
          <a:p>
            <a:pPr algn="just" rtl="1">
              <a:lnSpc>
                <a:spcPct val="115000"/>
              </a:lnSpc>
              <a:spcBef>
                <a:spcPts val="1200"/>
              </a:spcBef>
              <a:spcAft>
                <a:spcPts val="800"/>
              </a:spcAft>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موضوعات المحاضرة:</a:t>
            </a:r>
            <a:endParaRPr lang="ar-EG"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rtl="1">
              <a:lnSpc>
                <a:spcPct val="115000"/>
              </a:lnSpc>
              <a:spcAft>
                <a:spcPts val="800"/>
              </a:spcAft>
              <a:buFont typeface="Wingdings" panose="05000000000000000000" pitchFamily="2" charset="2"/>
              <a:buChar char="ü"/>
            </a:pPr>
            <a:r>
              <a:rPr lang="ar-EG" sz="3200" b="1" kern="100" dirty="0">
                <a:effectLst/>
                <a:latin typeface="Calibri" panose="020F0502020204030204" pitchFamily="34" charset="0"/>
                <a:ea typeface="Calibri" panose="020F0502020204030204" pitchFamily="34" charset="0"/>
                <a:cs typeface="Times New Roman" panose="02020603050405020304" pitchFamily="18" charset="0"/>
              </a:rPr>
              <a:t>عناصر الإقناع</a:t>
            </a:r>
          </a:p>
          <a:p>
            <a:pPr marL="1200150" lvl="2" indent="-285750" algn="just" rtl="1">
              <a:lnSpc>
                <a:spcPct val="115000"/>
              </a:lnSpc>
              <a:spcAft>
                <a:spcPts val="800"/>
              </a:spcAft>
              <a:buFont typeface="Wingdings" panose="05000000000000000000" pitchFamily="2" charset="2"/>
              <a:buChar char="ü"/>
            </a:pPr>
            <a:r>
              <a:rPr lang="ar-SA" altLang="en-US" sz="2400" dirty="0">
                <a:cs typeface="Monotype Koufi" pitchFamily="2" charset="-78"/>
              </a:rPr>
              <a:t>المصدر</a:t>
            </a:r>
            <a:endParaRPr lang="ar-EG" altLang="en-US" sz="2400" dirty="0">
              <a:cs typeface="Monotype Koufi" pitchFamily="2" charset="-78"/>
            </a:endParaRPr>
          </a:p>
          <a:p>
            <a:pPr marL="1200150" lvl="2" indent="-285750" algn="just" rtl="1">
              <a:lnSpc>
                <a:spcPct val="115000"/>
              </a:lnSpc>
              <a:spcAft>
                <a:spcPts val="800"/>
              </a:spcAft>
              <a:buFont typeface="Wingdings" panose="05000000000000000000" pitchFamily="2" charset="2"/>
              <a:buChar char="ü"/>
            </a:pPr>
            <a:r>
              <a:rPr lang="ar-SA" altLang="en-US" sz="2400" dirty="0">
                <a:cs typeface="Monotype Koufi" pitchFamily="2" charset="-78"/>
              </a:rPr>
              <a:t>الهدف</a:t>
            </a:r>
            <a:endParaRPr lang="ar-EG" altLang="en-US" sz="2400" dirty="0">
              <a:cs typeface="Monotype Koufi" pitchFamily="2" charset="-78"/>
            </a:endParaRPr>
          </a:p>
          <a:p>
            <a:pPr marL="1200150" lvl="2" indent="-285750" algn="just" rtl="1">
              <a:lnSpc>
                <a:spcPct val="115000"/>
              </a:lnSpc>
              <a:spcAft>
                <a:spcPts val="800"/>
              </a:spcAft>
              <a:buFont typeface="Wingdings" panose="05000000000000000000" pitchFamily="2" charset="2"/>
              <a:buChar char="ü"/>
            </a:pPr>
            <a:r>
              <a:rPr lang="ar-SA" altLang="en-US" sz="2400" dirty="0">
                <a:cs typeface="Monotype Koufi" pitchFamily="2" charset="-78"/>
              </a:rPr>
              <a:t>الرسالة</a:t>
            </a:r>
            <a:endParaRPr lang="en-US" altLang="en-US" sz="2400" dirty="0">
              <a:cs typeface="Monotype Koufi" pitchFamily="2" charset="-78"/>
            </a:endParaRPr>
          </a:p>
          <a:p>
            <a:pPr marL="1200150" lvl="2" indent="-285750" algn="just" rtl="1">
              <a:lnSpc>
                <a:spcPct val="115000"/>
              </a:lnSpc>
              <a:spcAft>
                <a:spcPts val="800"/>
              </a:spcAft>
              <a:buFont typeface="Wingdings" panose="05000000000000000000" pitchFamily="2" charset="2"/>
              <a:buChar char="ü"/>
            </a:pPr>
            <a:r>
              <a:rPr lang="ar-SA" altLang="en-US" sz="2400" dirty="0">
                <a:cs typeface="Monotype Koufi" pitchFamily="2" charset="-78"/>
              </a:rPr>
              <a:t>الوسيلة</a:t>
            </a:r>
            <a:endParaRPr lang="en-US" altLang="en-US" sz="2400" dirty="0">
              <a:cs typeface="Monotype Koufi" pitchFamily="2" charset="-78"/>
            </a:endParaRPr>
          </a:p>
          <a:p>
            <a:pPr marL="1200150" lvl="2" indent="-285750" algn="just" rtl="1">
              <a:lnSpc>
                <a:spcPct val="115000"/>
              </a:lnSpc>
              <a:spcAft>
                <a:spcPts val="800"/>
              </a:spcAft>
              <a:buFont typeface="Wingdings" panose="05000000000000000000" pitchFamily="2" charset="2"/>
              <a:buChar char="ü"/>
            </a:pPr>
            <a:r>
              <a:rPr lang="ar-SA" altLang="en-US" sz="2400" dirty="0">
                <a:cs typeface="Monotype Koufi" pitchFamily="2" charset="-78"/>
              </a:rPr>
              <a:t>المستقبل</a:t>
            </a:r>
            <a:endParaRPr lang="ar-EG" altLang="en-US" sz="2400" dirty="0">
              <a:cs typeface="Monotype Koufi" pitchFamily="2" charset="-78"/>
            </a:endParaRPr>
          </a:p>
          <a:p>
            <a:pPr marL="1200150" lvl="2" indent="-285750" algn="just" rtl="1">
              <a:lnSpc>
                <a:spcPct val="115000"/>
              </a:lnSpc>
              <a:spcAft>
                <a:spcPts val="800"/>
              </a:spcAft>
              <a:buFont typeface="Wingdings" panose="05000000000000000000" pitchFamily="2" charset="2"/>
              <a:buChar char="ü"/>
            </a:pPr>
            <a:r>
              <a:rPr lang="ar-EG" altLang="en-US" sz="2400" dirty="0">
                <a:cs typeface="Monotype Koufi" pitchFamily="2" charset="-78"/>
              </a:rPr>
              <a:t>التغذية العكسية</a:t>
            </a:r>
          </a:p>
        </p:txBody>
      </p:sp>
      <p:sp>
        <p:nvSpPr>
          <p:cNvPr id="17" name="TextBox 16">
            <a:extLst>
              <a:ext uri="{FF2B5EF4-FFF2-40B4-BE49-F238E27FC236}">
                <a16:creationId xmlns:a16="http://schemas.microsoft.com/office/drawing/2014/main" id="{954B34D3-F436-A1EE-53D3-534D66D793CE}"/>
              </a:ext>
            </a:extLst>
          </p:cNvPr>
          <p:cNvSpPr txBox="1"/>
          <p:nvPr/>
        </p:nvSpPr>
        <p:spPr>
          <a:xfrm>
            <a:off x="6405825" y="5054869"/>
            <a:ext cx="5041987" cy="769441"/>
          </a:xfrm>
          <a:prstGeom prst="rect">
            <a:avLst/>
          </a:prstGeom>
          <a:noFill/>
        </p:spPr>
        <p:txBody>
          <a:bodyPr wrap="square" rtlCol="0">
            <a:spAutoFit/>
          </a:bodyPr>
          <a:lstStyle/>
          <a:p>
            <a:pPr algn="ctr" rtl="1"/>
            <a:r>
              <a:rPr lang="ar-EG" sz="4400" b="1">
                <a:solidFill>
                  <a:srgbClr val="00B0F0"/>
                </a:solidFill>
                <a:latin typeface="Times New Roman" panose="02020603050405020304" pitchFamily="18" charset="0"/>
                <a:cs typeface="Times New Roman" panose="02020603050405020304" pitchFamily="18" charset="0"/>
              </a:rPr>
              <a:t>عناصر العملية الإقناعية</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1C96AA3A-0B40-52E2-3E12-275277CE80F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E9E8AB1B-045F-B5A9-4743-21834951558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3" name="Picture 12" descr="A book cover with a person walking on a head&#10;&#10;Description automatically generated">
            <a:extLst>
              <a:ext uri="{FF2B5EF4-FFF2-40B4-BE49-F238E27FC236}">
                <a16:creationId xmlns:a16="http://schemas.microsoft.com/office/drawing/2014/main" id="{DA8DD008-AD45-C319-7A16-D5A5E6F53F4A}"/>
              </a:ext>
            </a:extLst>
          </p:cNvPr>
          <p:cNvPicPr>
            <a:picLocks noChangeAspect="1"/>
          </p:cNvPicPr>
          <p:nvPr/>
        </p:nvPicPr>
        <p:blipFill rotWithShape="1">
          <a:blip r:embed="rId3">
            <a:extLst>
              <a:ext uri="{28A0092B-C50C-407E-A947-70E740481C1C}">
                <a14:useLocalDpi xmlns:a14="http://schemas.microsoft.com/office/drawing/2010/main" val="0"/>
              </a:ext>
            </a:extLst>
          </a:blip>
          <a:srcRect t="50220"/>
          <a:stretch/>
        </p:blipFill>
        <p:spPr>
          <a:xfrm flipH="1">
            <a:off x="6205277" y="1378706"/>
            <a:ext cx="5472684" cy="3413947"/>
          </a:xfrm>
          <a:prstGeom prst="rect">
            <a:avLst/>
          </a:prstGeom>
        </p:spPr>
      </p:pic>
      <p:sp>
        <p:nvSpPr>
          <p:cNvPr id="5" name="TextBox 4">
            <a:extLst>
              <a:ext uri="{FF2B5EF4-FFF2-40B4-BE49-F238E27FC236}">
                <a16:creationId xmlns:a16="http://schemas.microsoft.com/office/drawing/2014/main" id="{4A2C814B-3CF2-F329-E144-DE4A764D7252}"/>
              </a:ext>
            </a:extLst>
          </p:cNvPr>
          <p:cNvSpPr txBox="1"/>
          <p:nvPr/>
        </p:nvSpPr>
        <p:spPr>
          <a:xfrm>
            <a:off x="8107016" y="15905"/>
            <a:ext cx="1115474" cy="646331"/>
          </a:xfrm>
          <a:prstGeom prst="rect">
            <a:avLst/>
          </a:prstGeom>
          <a:noFill/>
        </p:spPr>
        <p:txBody>
          <a:bodyPr wrap="square" rtlCol="0">
            <a:spAutoFit/>
          </a:bodyPr>
          <a:lstStyle/>
          <a:p>
            <a:pPr algn="r" rtl="1"/>
            <a:r>
              <a:rPr lang="ar-EG" sz="3600" b="1" dirty="0">
                <a:solidFill>
                  <a:schemeClr val="bg1"/>
                </a:solidFill>
                <a:latin typeface="Times New Roman" panose="02020603050405020304" pitchFamily="18" charset="0"/>
                <a:cs typeface="Times New Roman" panose="02020603050405020304" pitchFamily="18" charset="0"/>
              </a:rPr>
              <a:t>مقدمة</a:t>
            </a:r>
          </a:p>
        </p:txBody>
      </p:sp>
    </p:spTree>
    <p:extLst>
      <p:ext uri="{BB962C8B-B14F-4D97-AF65-F5344CB8AC3E}">
        <p14:creationId xmlns:p14="http://schemas.microsoft.com/office/powerpoint/2010/main" val="3845888204"/>
      </p:ext>
    </p:extLst>
  </p:cSld>
  <p:clrMapOvr>
    <a:masterClrMapping/>
  </p:clrMapOvr>
  <p:transition spd="slow">
    <p:comb/>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8395556" y="5877546"/>
            <a:ext cx="3796444" cy="523220"/>
          </a:xfrm>
          <a:prstGeom prst="rect">
            <a:avLst/>
          </a:prstGeom>
          <a:noFill/>
        </p:spPr>
        <p:txBody>
          <a:bodyPr wrap="square" rtlCol="0">
            <a:spAutoFit/>
          </a:bodyPr>
          <a:lstStyle/>
          <a:p>
            <a:pPr algn="ctr" rtl="1"/>
            <a:r>
              <a:rPr lang="en-US" sz="1400" b="1" dirty="0">
                <a:solidFill>
                  <a:srgbClr val="00B0F0"/>
                </a:solidFill>
                <a:latin typeface="Times New Roman" panose="02020603050405020304" pitchFamily="18" charset="0"/>
                <a:cs typeface="Times New Roman" panose="02020603050405020304" pitchFamily="18" charset="0"/>
              </a:rPr>
              <a:t>https://www.emaratalyoum.com/local-section/other/2023-10-25-1.1793916</a:t>
            </a:r>
            <a:endParaRPr lang="ar-EG" sz="1400" b="1" dirty="0">
              <a:solidFill>
                <a:srgbClr val="00B0F0"/>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CB066DA0-562E-384B-B25C-FB44847162D7}"/>
              </a:ext>
            </a:extLst>
          </p:cNvPr>
          <p:cNvPicPr>
            <a:picLocks noChangeAspect="1"/>
          </p:cNvPicPr>
          <p:nvPr/>
        </p:nvPicPr>
        <p:blipFill>
          <a:blip r:embed="rId3"/>
          <a:stretch>
            <a:fillRect/>
          </a:stretch>
        </p:blipFill>
        <p:spPr>
          <a:xfrm>
            <a:off x="1494669" y="237251"/>
            <a:ext cx="7201091" cy="6163515"/>
          </a:xfrm>
          <a:prstGeom prst="rect">
            <a:avLst/>
          </a:prstGeom>
        </p:spPr>
      </p:pic>
      <p:cxnSp>
        <p:nvCxnSpPr>
          <p:cNvPr id="5" name="Straight Arrow Connector 4">
            <a:extLst>
              <a:ext uri="{FF2B5EF4-FFF2-40B4-BE49-F238E27FC236}">
                <a16:creationId xmlns:a16="http://schemas.microsoft.com/office/drawing/2014/main" id="{225402D0-81CD-AFE2-BD1F-2CEAA89351E0}"/>
              </a:ext>
            </a:extLst>
          </p:cNvPr>
          <p:cNvCxnSpPr/>
          <p:nvPr/>
        </p:nvCxnSpPr>
        <p:spPr>
          <a:xfrm flipV="1">
            <a:off x="3373120" y="1432560"/>
            <a:ext cx="1148080" cy="26416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42416782-2CF6-A48F-3FCD-31581CB5D7A5}"/>
              </a:ext>
            </a:extLst>
          </p:cNvPr>
          <p:cNvCxnSpPr/>
          <p:nvPr/>
        </p:nvCxnSpPr>
        <p:spPr>
          <a:xfrm flipV="1">
            <a:off x="6256020" y="6080712"/>
            <a:ext cx="1148080" cy="26416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1327543"/>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8395556" y="5877546"/>
            <a:ext cx="3796444" cy="307777"/>
          </a:xfrm>
          <a:prstGeom prst="rect">
            <a:avLst/>
          </a:prstGeom>
          <a:noFill/>
        </p:spPr>
        <p:txBody>
          <a:bodyPr wrap="square" rtlCol="0">
            <a:spAutoFit/>
          </a:bodyPr>
          <a:lstStyle/>
          <a:p>
            <a:pPr algn="ctr" rtl="1"/>
            <a:r>
              <a:rPr lang="en-US" sz="1400" b="1" dirty="0">
                <a:solidFill>
                  <a:srgbClr val="00B0F0"/>
                </a:solidFill>
                <a:latin typeface="Times New Roman" panose="02020603050405020304" pitchFamily="18" charset="0"/>
                <a:cs typeface="Times New Roman" panose="02020603050405020304" pitchFamily="18" charset="0"/>
              </a:rPr>
              <a:t>https://www.okaz.com.sa/</a:t>
            </a:r>
            <a:endParaRPr lang="ar-EG" sz="1400" b="1" dirty="0">
              <a:solidFill>
                <a:srgbClr val="00B0F0"/>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9771" y="5698106"/>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682CA54B-E9CE-18BF-D422-4C77CCB3032F}"/>
              </a:ext>
            </a:extLst>
          </p:cNvPr>
          <p:cNvPicPr>
            <a:picLocks noChangeAspect="1"/>
          </p:cNvPicPr>
          <p:nvPr/>
        </p:nvPicPr>
        <p:blipFill>
          <a:blip r:embed="rId3"/>
          <a:stretch>
            <a:fillRect/>
          </a:stretch>
        </p:blipFill>
        <p:spPr>
          <a:xfrm>
            <a:off x="1569741" y="87720"/>
            <a:ext cx="10562488" cy="5474285"/>
          </a:xfrm>
          <a:prstGeom prst="rect">
            <a:avLst/>
          </a:prstGeom>
        </p:spPr>
      </p:pic>
      <p:cxnSp>
        <p:nvCxnSpPr>
          <p:cNvPr id="7" name="Straight Arrow Connector 6">
            <a:extLst>
              <a:ext uri="{FF2B5EF4-FFF2-40B4-BE49-F238E27FC236}">
                <a16:creationId xmlns:a16="http://schemas.microsoft.com/office/drawing/2014/main" id="{AB5A52AB-52E2-20B0-ACB8-1695CF26CA33}"/>
              </a:ext>
            </a:extLst>
          </p:cNvPr>
          <p:cNvCxnSpPr/>
          <p:nvPr/>
        </p:nvCxnSpPr>
        <p:spPr>
          <a:xfrm flipV="1">
            <a:off x="1828800" y="2153920"/>
            <a:ext cx="1148080" cy="26416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4F787C57-2711-1AE5-7A5E-EBD6A0492DA2}"/>
              </a:ext>
            </a:extLst>
          </p:cNvPr>
          <p:cNvCxnSpPr/>
          <p:nvPr/>
        </p:nvCxnSpPr>
        <p:spPr>
          <a:xfrm flipV="1">
            <a:off x="2032000" y="1574219"/>
            <a:ext cx="1148080" cy="26416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6DDDFD7B-2774-FDF5-F5D6-CE11C9F30F4D}"/>
              </a:ext>
            </a:extLst>
          </p:cNvPr>
          <p:cNvCxnSpPr/>
          <p:nvPr/>
        </p:nvCxnSpPr>
        <p:spPr>
          <a:xfrm flipV="1">
            <a:off x="2976880" y="365299"/>
            <a:ext cx="1148080" cy="26416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199597"/>
      </p:ext>
    </p:extLst>
  </p:cSld>
  <p:clrMapOvr>
    <a:masterClrMapping/>
  </p:clrMapOvr>
  <p:transition spd="slow">
    <p:comb/>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3575006" y="5211982"/>
            <a:ext cx="5041987" cy="707886"/>
          </a:xfrm>
          <a:prstGeom prst="rect">
            <a:avLst/>
          </a:prstGeom>
          <a:noFill/>
        </p:spPr>
        <p:txBody>
          <a:bodyPr wrap="square" rtlCol="0">
            <a:spAutoFit/>
          </a:bodyPr>
          <a:lstStyle/>
          <a:p>
            <a:pPr algn="ctr" rtl="1"/>
            <a:r>
              <a:rPr lang="ar-EG" sz="4000" b="1" dirty="0">
                <a:solidFill>
                  <a:srgbClr val="00B0F0"/>
                </a:solidFill>
                <a:latin typeface="Times New Roman" panose="02020603050405020304" pitchFamily="18" charset="0"/>
                <a:cs typeface="Times New Roman" panose="02020603050405020304" pitchFamily="18" charset="0"/>
              </a:rPr>
              <a:t>عناصر الإقناع</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1" name="Picture 10" descr="A person holding a magnet and a blow dryer&#10;&#10;Description automatically generated">
            <a:extLst>
              <a:ext uri="{FF2B5EF4-FFF2-40B4-BE49-F238E27FC236}">
                <a16:creationId xmlns:a16="http://schemas.microsoft.com/office/drawing/2014/main" id="{F8A0A74A-0545-85E3-2D36-981E36463C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03047" y="1010446"/>
            <a:ext cx="7585904" cy="3792952"/>
          </a:xfrm>
          <a:prstGeom prst="rect">
            <a:avLst/>
          </a:prstGeom>
        </p:spPr>
      </p:pic>
    </p:spTree>
    <p:extLst>
      <p:ext uri="{BB962C8B-B14F-4D97-AF65-F5344CB8AC3E}">
        <p14:creationId xmlns:p14="http://schemas.microsoft.com/office/powerpoint/2010/main" val="1786036223"/>
      </p:ext>
    </p:extLst>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9" name="Oval 4" descr="حصير منسوج">
            <a:extLst>
              <a:ext uri="{FF2B5EF4-FFF2-40B4-BE49-F238E27FC236}">
                <a16:creationId xmlns:a16="http://schemas.microsoft.com/office/drawing/2014/main" id="{80D8FDE4-0557-6C6E-9CB7-F951B2A8F2A5}"/>
              </a:ext>
            </a:extLst>
          </p:cNvPr>
          <p:cNvSpPr>
            <a:spLocks noChangeArrowheads="1"/>
          </p:cNvSpPr>
          <p:nvPr/>
        </p:nvSpPr>
        <p:spPr bwMode="auto">
          <a:xfrm>
            <a:off x="3411607" y="4267977"/>
            <a:ext cx="1368425" cy="1295400"/>
          </a:xfrm>
          <a:prstGeom prst="ellipse">
            <a:avLst/>
          </a:prstGeom>
          <a:solidFill>
            <a:srgbClr val="AFECFF"/>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ar-SA" altLang="en-US" sz="2400" dirty="0">
                <a:cs typeface="Monotype Koufi" pitchFamily="2" charset="-78"/>
              </a:rPr>
              <a:t>المستقبل</a:t>
            </a:r>
            <a:endParaRPr lang="en-US" altLang="en-US" sz="2400" dirty="0">
              <a:cs typeface="Monotype Koufi" pitchFamily="2" charset="-78"/>
            </a:endParaRPr>
          </a:p>
        </p:txBody>
      </p:sp>
      <p:sp>
        <p:nvSpPr>
          <p:cNvPr id="11270" name="Oval 5" descr="حصير منسوج">
            <a:extLst>
              <a:ext uri="{FF2B5EF4-FFF2-40B4-BE49-F238E27FC236}">
                <a16:creationId xmlns:a16="http://schemas.microsoft.com/office/drawing/2014/main" id="{33180DDA-9409-6DEA-BC38-90ADDA021AAB}"/>
              </a:ext>
            </a:extLst>
          </p:cNvPr>
          <p:cNvSpPr>
            <a:spLocks noChangeArrowheads="1"/>
          </p:cNvSpPr>
          <p:nvPr/>
        </p:nvSpPr>
        <p:spPr bwMode="auto">
          <a:xfrm>
            <a:off x="3411607" y="2480992"/>
            <a:ext cx="1296988" cy="1295400"/>
          </a:xfrm>
          <a:prstGeom prst="ellipse">
            <a:avLst/>
          </a:prstGeom>
          <a:solidFill>
            <a:srgbClr val="AFECFF"/>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ar-SA" altLang="en-US" sz="2000" dirty="0">
                <a:cs typeface="Monotype Koufi" pitchFamily="2" charset="-78"/>
              </a:rPr>
              <a:t>التغذية </a:t>
            </a:r>
          </a:p>
          <a:p>
            <a:pPr algn="ctr" eaLnBrk="1" hangingPunct="1"/>
            <a:r>
              <a:rPr lang="ar-SA" altLang="en-US" sz="2000" dirty="0">
                <a:cs typeface="Monotype Koufi" pitchFamily="2" charset="-78"/>
              </a:rPr>
              <a:t>العكسية</a:t>
            </a:r>
            <a:endParaRPr lang="en-US" altLang="en-US" sz="2000" dirty="0">
              <a:cs typeface="Monotype Koufi" pitchFamily="2" charset="-78"/>
            </a:endParaRPr>
          </a:p>
        </p:txBody>
      </p:sp>
      <p:sp>
        <p:nvSpPr>
          <p:cNvPr id="11271" name="Oval 6" descr="حصير منسوج">
            <a:extLst>
              <a:ext uri="{FF2B5EF4-FFF2-40B4-BE49-F238E27FC236}">
                <a16:creationId xmlns:a16="http://schemas.microsoft.com/office/drawing/2014/main" id="{4D4A7A7C-DE85-E73C-ED3F-5130FCB21975}"/>
              </a:ext>
            </a:extLst>
          </p:cNvPr>
          <p:cNvSpPr>
            <a:spLocks noChangeArrowheads="1"/>
          </p:cNvSpPr>
          <p:nvPr/>
        </p:nvSpPr>
        <p:spPr bwMode="auto">
          <a:xfrm>
            <a:off x="7628660" y="2480992"/>
            <a:ext cx="1347788" cy="1295400"/>
          </a:xfrm>
          <a:prstGeom prst="ellipse">
            <a:avLst/>
          </a:prstGeom>
          <a:solidFill>
            <a:srgbClr val="AFECFF"/>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ar-SA" altLang="en-US" sz="2400" dirty="0">
                <a:cs typeface="Monotype Koufi" pitchFamily="2" charset="-78"/>
              </a:rPr>
              <a:t>الهدف</a:t>
            </a:r>
            <a:endParaRPr lang="en-US" altLang="en-US" sz="2400" dirty="0">
              <a:cs typeface="Monotype Koufi" pitchFamily="2" charset="-78"/>
            </a:endParaRPr>
          </a:p>
        </p:txBody>
      </p:sp>
      <p:sp>
        <p:nvSpPr>
          <p:cNvPr id="11272" name="Oval 7" descr="حصير منسوج">
            <a:extLst>
              <a:ext uri="{FF2B5EF4-FFF2-40B4-BE49-F238E27FC236}">
                <a16:creationId xmlns:a16="http://schemas.microsoft.com/office/drawing/2014/main" id="{4E84169C-D8BB-84E7-C71A-EF596A74E74E}"/>
              </a:ext>
            </a:extLst>
          </p:cNvPr>
          <p:cNvSpPr>
            <a:spLocks noChangeArrowheads="1"/>
          </p:cNvSpPr>
          <p:nvPr/>
        </p:nvSpPr>
        <p:spPr bwMode="auto">
          <a:xfrm>
            <a:off x="5557043" y="1387269"/>
            <a:ext cx="1223963" cy="1223962"/>
          </a:xfrm>
          <a:prstGeom prst="ellipse">
            <a:avLst/>
          </a:prstGeom>
          <a:solidFill>
            <a:srgbClr val="AFECFF"/>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ar-SA" altLang="en-US" sz="2400" dirty="0">
                <a:cs typeface="Monotype Koufi" pitchFamily="2" charset="-78"/>
              </a:rPr>
              <a:t>المصدر</a:t>
            </a:r>
            <a:endParaRPr lang="en-US" altLang="en-US" sz="2400" dirty="0">
              <a:cs typeface="Monotype Koufi" pitchFamily="2" charset="-78"/>
            </a:endParaRPr>
          </a:p>
        </p:txBody>
      </p:sp>
      <p:sp>
        <p:nvSpPr>
          <p:cNvPr id="11273" name="Oval 8" descr="حصير منسوج">
            <a:extLst>
              <a:ext uri="{FF2B5EF4-FFF2-40B4-BE49-F238E27FC236}">
                <a16:creationId xmlns:a16="http://schemas.microsoft.com/office/drawing/2014/main" id="{E1B2A839-7356-2EAC-8C85-101F7FA8EBF2}"/>
              </a:ext>
            </a:extLst>
          </p:cNvPr>
          <p:cNvSpPr>
            <a:spLocks noChangeArrowheads="1"/>
          </p:cNvSpPr>
          <p:nvPr/>
        </p:nvSpPr>
        <p:spPr bwMode="auto">
          <a:xfrm>
            <a:off x="5443572" y="4859608"/>
            <a:ext cx="1296987" cy="1223963"/>
          </a:xfrm>
          <a:prstGeom prst="ellipse">
            <a:avLst/>
          </a:prstGeom>
          <a:solidFill>
            <a:srgbClr val="AFECFF"/>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ar-SA" altLang="en-US" sz="2400" dirty="0">
                <a:cs typeface="Monotype Koufi" pitchFamily="2" charset="-78"/>
              </a:rPr>
              <a:t>الوسيلة</a:t>
            </a:r>
            <a:endParaRPr lang="en-US" altLang="en-US" sz="2400" dirty="0">
              <a:cs typeface="Monotype Koufi" pitchFamily="2" charset="-78"/>
            </a:endParaRPr>
          </a:p>
        </p:txBody>
      </p:sp>
      <p:sp>
        <p:nvSpPr>
          <p:cNvPr id="11274" name="Oval 9" descr="حصير منسوج">
            <a:extLst>
              <a:ext uri="{FF2B5EF4-FFF2-40B4-BE49-F238E27FC236}">
                <a16:creationId xmlns:a16="http://schemas.microsoft.com/office/drawing/2014/main" id="{93FDE34B-0194-C2F8-BF3E-1ED418D2577E}"/>
              </a:ext>
            </a:extLst>
          </p:cNvPr>
          <p:cNvSpPr>
            <a:spLocks noChangeArrowheads="1"/>
          </p:cNvSpPr>
          <p:nvPr/>
        </p:nvSpPr>
        <p:spPr bwMode="auto">
          <a:xfrm>
            <a:off x="7404100" y="4267977"/>
            <a:ext cx="1274763" cy="1295400"/>
          </a:xfrm>
          <a:prstGeom prst="ellipse">
            <a:avLst/>
          </a:prstGeom>
          <a:solidFill>
            <a:srgbClr val="AFECFF"/>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ar-SA" altLang="en-US" sz="2400" dirty="0">
                <a:cs typeface="Monotype Koufi" pitchFamily="2" charset="-78"/>
              </a:rPr>
              <a:t>الرسالة</a:t>
            </a:r>
            <a:endParaRPr lang="en-US" altLang="en-US" sz="2400" dirty="0">
              <a:cs typeface="Monotype Koufi" pitchFamily="2" charset="-78"/>
            </a:endParaRPr>
          </a:p>
        </p:txBody>
      </p:sp>
      <p:sp>
        <p:nvSpPr>
          <p:cNvPr id="11275" name="Rectangle 10" descr="لوحة قماشية">
            <a:extLst>
              <a:ext uri="{FF2B5EF4-FFF2-40B4-BE49-F238E27FC236}">
                <a16:creationId xmlns:a16="http://schemas.microsoft.com/office/drawing/2014/main" id="{94F0F9D2-C373-1FD9-B60E-BBF9E7B291CE}"/>
              </a:ext>
            </a:extLst>
          </p:cNvPr>
          <p:cNvSpPr>
            <a:spLocks noChangeArrowheads="1"/>
          </p:cNvSpPr>
          <p:nvPr/>
        </p:nvSpPr>
        <p:spPr bwMode="auto">
          <a:xfrm>
            <a:off x="5016500" y="3213100"/>
            <a:ext cx="2305050" cy="914400"/>
          </a:xfrm>
          <a:prstGeom prst="ellipse">
            <a:avLst/>
          </a:prstGeom>
          <a:solidFill>
            <a:schemeClr val="accent4">
              <a:lumMod val="40000"/>
              <a:lumOff val="60000"/>
            </a:schemeClr>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ar-SA" altLang="en-US" sz="3200">
                <a:cs typeface="Monotype Koufi" pitchFamily="2" charset="-78"/>
              </a:rPr>
              <a:t>عناصر الإقناع</a:t>
            </a:r>
            <a:endParaRPr lang="en-US" altLang="en-US" sz="3200">
              <a:cs typeface="Monotype Koufi" pitchFamily="2" charset="-78"/>
            </a:endParaRPr>
          </a:p>
        </p:txBody>
      </p:sp>
      <p:sp>
        <p:nvSpPr>
          <p:cNvPr id="2" name="TextBox 1">
            <a:extLst>
              <a:ext uri="{FF2B5EF4-FFF2-40B4-BE49-F238E27FC236}">
                <a16:creationId xmlns:a16="http://schemas.microsoft.com/office/drawing/2014/main" id="{7CBEDC51-26E0-5CC0-360E-AC8A951248AB}"/>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7C2172DC-0186-E1A9-3E71-42257CC1B37A}"/>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025B69B-268F-E2EE-18C5-C51724F6293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5F5384B7-7DEA-0EEB-53A4-28B89B8C1FA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F5B32B8-6E47-D16C-5DDD-576875BA0459}"/>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7054A88D-892A-E192-0C74-7821F74F74CC}"/>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3575006" y="4774336"/>
            <a:ext cx="5041987" cy="707886"/>
          </a:xfrm>
          <a:prstGeom prst="rect">
            <a:avLst/>
          </a:prstGeom>
          <a:noFill/>
        </p:spPr>
        <p:txBody>
          <a:bodyPr wrap="square" rtlCol="0">
            <a:spAutoFit/>
          </a:bodyPr>
          <a:lstStyle/>
          <a:p>
            <a:pPr algn="ctr" rtl="1"/>
            <a:r>
              <a:rPr lang="ar-EG" sz="4000" b="1" dirty="0">
                <a:solidFill>
                  <a:srgbClr val="00B0F0"/>
                </a:solidFill>
                <a:latin typeface="Times New Roman" panose="02020603050405020304" pitchFamily="18" charset="0"/>
                <a:cs typeface="Times New Roman" panose="02020603050405020304" pitchFamily="18" charset="0"/>
              </a:rPr>
              <a:t>المصدر</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1" name="Picture 10" descr="A person waving in front of a camera&#10;&#10;Description automatically generated">
            <a:extLst>
              <a:ext uri="{FF2B5EF4-FFF2-40B4-BE49-F238E27FC236}">
                <a16:creationId xmlns:a16="http://schemas.microsoft.com/office/drawing/2014/main" id="{688C4665-02D9-111D-F9D2-66E0196B34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75006" y="1023540"/>
            <a:ext cx="5041988" cy="3361325"/>
          </a:xfrm>
          <a:prstGeom prst="rect">
            <a:avLst/>
          </a:prstGeom>
        </p:spPr>
      </p:pic>
    </p:spTree>
    <p:extLst>
      <p:ext uri="{BB962C8B-B14F-4D97-AF65-F5344CB8AC3E}">
        <p14:creationId xmlns:p14="http://schemas.microsoft.com/office/powerpoint/2010/main" val="791098134"/>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solidFill>
            <a:schemeClr val="bg1"/>
          </a:solidFill>
        </p:spPr>
        <p:txBody>
          <a:bodyPr lIns="274320" tIns="182880" rIns="182880">
            <a:normAutofit fontScale="92500" lnSpcReduction="10000"/>
          </a:bodyPr>
          <a:lstStyle/>
          <a:p>
            <a:pPr marL="0" marR="228600" indent="0" algn="justLow" rtl="1">
              <a:lnSpc>
                <a:spcPct val="100000"/>
              </a:lnSpc>
              <a:buSzPts val="1400"/>
              <a:buNone/>
              <a:tabLst>
                <a:tab pos="228600" algn="l"/>
              </a:tabLst>
            </a:pPr>
            <a:r>
              <a:rPr lang="ar-EG" altLang="en-US" sz="3200" b="1" dirty="0">
                <a:latin typeface="Times New Roman" panose="02020603050405020304" pitchFamily="18" charset="0"/>
              </a:rPr>
              <a:t>1</a:t>
            </a:r>
            <a:r>
              <a:rPr lang="ar-SA" altLang="en-US" sz="3200" b="1" dirty="0">
                <a:latin typeface="Times New Roman" panose="02020603050405020304" pitchFamily="18" charset="0"/>
              </a:rPr>
              <a:t>- المصدر : ويعتبر الطرف الأساسي لعملية الاتصال إذ يبدأ بنقل الرسالة للطرف الآخر ( المستقبل ) </a:t>
            </a:r>
            <a:r>
              <a:rPr lang="ar-EG" altLang="en-US" sz="3200" b="1" dirty="0">
                <a:latin typeface="Times New Roman" panose="02020603050405020304" pitchFamily="18" charset="0"/>
              </a:rPr>
              <a:t>، </a:t>
            </a:r>
            <a:r>
              <a:rPr lang="ar-SA" altLang="en-US" sz="3200" b="1" dirty="0">
                <a:latin typeface="Times New Roman" panose="02020603050405020304" pitchFamily="18" charset="0"/>
              </a:rPr>
              <a:t>ومن أهم قواعد نجاح المصدر ما يلي : </a:t>
            </a:r>
            <a:endParaRPr lang="ar-EG" altLang="en-US" sz="3200" b="1" dirty="0">
              <a:latin typeface="Times New Roman" panose="02020603050405020304" pitchFamily="18" charset="0"/>
            </a:endParaRPr>
          </a:p>
          <a:p>
            <a:pPr marL="0" marR="228600" indent="0" algn="justLow" rtl="1">
              <a:lnSpc>
                <a:spcPct val="100000"/>
              </a:lnSpc>
              <a:buSzPts val="1400"/>
              <a:buNone/>
              <a:tabLst>
                <a:tab pos="228600" algn="l"/>
              </a:tabLst>
            </a:pPr>
            <a:r>
              <a:rPr lang="ar-SA" altLang="en-US" sz="3200" b="1" dirty="0">
                <a:latin typeface="Times New Roman" panose="02020603050405020304" pitchFamily="18" charset="0"/>
              </a:rPr>
              <a:t>أ- الثقة  </a:t>
            </a:r>
            <a:endParaRPr lang="ar-EG" altLang="en-US" sz="3200" b="1" dirty="0">
              <a:latin typeface="Times New Roman" panose="02020603050405020304" pitchFamily="18" charset="0"/>
            </a:endParaRPr>
          </a:p>
          <a:p>
            <a:pPr marL="0" marR="228600" indent="0" algn="justLow" rtl="1">
              <a:lnSpc>
                <a:spcPct val="100000"/>
              </a:lnSpc>
              <a:buSzPts val="1400"/>
              <a:buNone/>
              <a:tabLst>
                <a:tab pos="228600" algn="l"/>
              </a:tabLst>
            </a:pPr>
            <a:r>
              <a:rPr lang="ar-SA" altLang="en-US" sz="3200" b="1" dirty="0">
                <a:latin typeface="Times New Roman" panose="02020603050405020304" pitchFamily="18" charset="0"/>
              </a:rPr>
              <a:t>ب- المصداقية  </a:t>
            </a:r>
            <a:endParaRPr lang="ar-EG" altLang="en-US" sz="3200" b="1" dirty="0">
              <a:latin typeface="Times New Roman" panose="02020603050405020304" pitchFamily="18" charset="0"/>
            </a:endParaRPr>
          </a:p>
          <a:p>
            <a:pPr marL="0" marR="228600" indent="0" algn="justLow" rtl="1">
              <a:lnSpc>
                <a:spcPct val="100000"/>
              </a:lnSpc>
              <a:buSzPts val="1400"/>
              <a:buNone/>
              <a:tabLst>
                <a:tab pos="228600" algn="l"/>
              </a:tabLst>
            </a:pPr>
            <a:r>
              <a:rPr lang="ar-SA" altLang="en-US" sz="3200" b="1" dirty="0">
                <a:latin typeface="Times New Roman" panose="02020603050405020304" pitchFamily="18" charset="0"/>
              </a:rPr>
              <a:t>ج- القدرة على استخدام أساليب الإقناع المختلفة باختلاف المجالات  </a:t>
            </a:r>
            <a:endParaRPr lang="ar-EG" altLang="en-US" sz="3200" b="1" dirty="0">
              <a:latin typeface="Times New Roman" panose="02020603050405020304" pitchFamily="18" charset="0"/>
            </a:endParaRPr>
          </a:p>
          <a:p>
            <a:pPr marL="0" marR="228600" indent="0" algn="justLow" rtl="1">
              <a:lnSpc>
                <a:spcPct val="100000"/>
              </a:lnSpc>
              <a:buSzPts val="1400"/>
              <a:buNone/>
              <a:tabLst>
                <a:tab pos="228600" algn="l"/>
              </a:tabLst>
            </a:pPr>
            <a:r>
              <a:rPr lang="ar-SA" altLang="en-US" sz="3200" b="1" dirty="0">
                <a:latin typeface="Times New Roman" panose="02020603050405020304" pitchFamily="18" charset="0"/>
              </a:rPr>
              <a:t>د- المستوى المعرفي  </a:t>
            </a:r>
            <a:endParaRPr lang="ar-EG" altLang="en-US" sz="3200" b="1" dirty="0">
              <a:latin typeface="Times New Roman" panose="02020603050405020304" pitchFamily="18" charset="0"/>
            </a:endParaRPr>
          </a:p>
          <a:p>
            <a:pPr marL="0" marR="228600" indent="0" algn="justLow" rtl="1">
              <a:lnSpc>
                <a:spcPct val="100000"/>
              </a:lnSpc>
              <a:buSzPts val="1400"/>
              <a:buNone/>
              <a:tabLst>
                <a:tab pos="228600" algn="l"/>
              </a:tabLst>
            </a:pPr>
            <a:r>
              <a:rPr lang="ar-SA" altLang="en-US" sz="3200" b="1" dirty="0">
                <a:latin typeface="Times New Roman" panose="02020603050405020304" pitchFamily="18" charset="0"/>
              </a:rPr>
              <a:t>هـ- </a:t>
            </a:r>
            <a:r>
              <a:rPr lang="ar-EG" altLang="en-US" sz="3200" b="1" dirty="0">
                <a:latin typeface="Times New Roman" panose="02020603050405020304" pitchFamily="18" charset="0"/>
              </a:rPr>
              <a:t>إ</a:t>
            </a:r>
            <a:r>
              <a:rPr lang="ar-SA" altLang="en-US" sz="3200" b="1" dirty="0">
                <a:latin typeface="Times New Roman" panose="02020603050405020304" pitchFamily="18" charset="0"/>
              </a:rPr>
              <a:t>دراك العوامل النفسية  </a:t>
            </a:r>
            <a:endParaRPr lang="ar-EG" altLang="en-US" sz="3200" b="1" dirty="0">
              <a:latin typeface="Times New Roman" panose="02020603050405020304" pitchFamily="18" charset="0"/>
            </a:endParaRPr>
          </a:p>
          <a:p>
            <a:pPr marL="0" marR="228600" indent="0" algn="justLow" rtl="1">
              <a:lnSpc>
                <a:spcPct val="100000"/>
              </a:lnSpc>
              <a:buSzPts val="1400"/>
              <a:buNone/>
              <a:tabLst>
                <a:tab pos="228600" algn="l"/>
              </a:tabLst>
            </a:pPr>
            <a:r>
              <a:rPr lang="ar-SA" altLang="en-US" sz="3200" b="1" dirty="0">
                <a:latin typeface="Times New Roman" panose="02020603050405020304" pitchFamily="18" charset="0"/>
              </a:rPr>
              <a:t>و- أن يكون المصدر عاملا</a:t>
            </a:r>
            <a:r>
              <a:rPr lang="ar-EG" altLang="en-US" sz="3200" b="1" dirty="0">
                <a:latin typeface="Times New Roman" panose="02020603050405020304" pitchFamily="18" charset="0"/>
              </a:rPr>
              <a:t>ً</a:t>
            </a:r>
            <a:r>
              <a:rPr lang="ar-SA" altLang="en-US" sz="3200" b="1" dirty="0">
                <a:latin typeface="Times New Roman" panose="02020603050405020304" pitchFamily="18" charset="0"/>
              </a:rPr>
              <a:t> بما يدعوا </a:t>
            </a:r>
            <a:r>
              <a:rPr lang="ar-EG" altLang="en-US" sz="3200" b="1" dirty="0">
                <a:latin typeface="Times New Roman" panose="02020603050405020304" pitchFamily="18" charset="0"/>
              </a:rPr>
              <a:t>إ</a:t>
            </a:r>
            <a:r>
              <a:rPr lang="ar-SA" altLang="en-US" sz="3200" b="1" dirty="0">
                <a:latin typeface="Times New Roman" panose="02020603050405020304" pitchFamily="18" charset="0"/>
              </a:rPr>
              <a:t>ليه من معتقدات وآراء وأفكار .</a:t>
            </a: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solidFill>
            <a:schemeClr val="bg1"/>
          </a:solidFill>
        </p:spPr>
        <p:txBody>
          <a:bodyPr lIns="274320" tIns="182880" rIns="182880">
            <a:normAutofit fontScale="85000" lnSpcReduction="20000"/>
          </a:bodyPr>
          <a:lstStyle/>
          <a:p>
            <a:pPr marL="0" marR="228600" indent="0" algn="justLow" rtl="1">
              <a:lnSpc>
                <a:spcPct val="100000"/>
              </a:lnSpc>
              <a:buSzPts val="1400"/>
              <a:buNone/>
              <a:tabLst>
                <a:tab pos="228600" algn="l"/>
              </a:tabLst>
            </a:pPr>
            <a:r>
              <a:rPr lang="ar-EG" altLang="en-US" sz="3200" b="1" dirty="0">
                <a:latin typeface="Times New Roman" panose="02020603050405020304" pitchFamily="18" charset="0"/>
              </a:rPr>
              <a:t>1</a:t>
            </a:r>
            <a:r>
              <a:rPr lang="ar-SA" altLang="en-US" sz="3200" b="1" dirty="0">
                <a:latin typeface="Times New Roman" panose="02020603050405020304" pitchFamily="18" charset="0"/>
              </a:rPr>
              <a:t>- المصدر :</a:t>
            </a:r>
            <a:r>
              <a:rPr lang="ar-SA" altLang="en-US" sz="3200" b="1" dirty="0">
                <a:solidFill>
                  <a:srgbClr val="C00000"/>
                </a:solidFill>
                <a:latin typeface="Times New Roman" panose="02020603050405020304" pitchFamily="18" charset="0"/>
              </a:rPr>
              <a:t>أ- الثقة </a:t>
            </a:r>
            <a:r>
              <a:rPr lang="ar-EG" altLang="en-US" sz="3200" b="1" dirty="0">
                <a:solidFill>
                  <a:srgbClr val="C00000"/>
                </a:solidFill>
                <a:latin typeface="Times New Roman" panose="02020603050405020304" pitchFamily="18" charset="0"/>
              </a:rPr>
              <a:t>-</a:t>
            </a:r>
            <a:r>
              <a:rPr lang="ar-SA" sz="1800" dirty="0">
                <a:solidFill>
                  <a:srgbClr val="C00000"/>
                </a:solidFill>
                <a:effectLst/>
                <a:latin typeface="Calibri" panose="020F0502020204030204" pitchFamily="34" charset="0"/>
                <a:ea typeface="Calibri" panose="020F0502020204030204" pitchFamily="34" charset="0"/>
                <a:cs typeface="Simplified Arabic" panose="02020603050405020304" pitchFamily="18" charset="-78"/>
              </a:rPr>
              <a:t> </a:t>
            </a:r>
            <a:r>
              <a:rPr lang="ar-SA" sz="3200" b="1" dirty="0">
                <a:solidFill>
                  <a:srgbClr val="C00000"/>
                </a:solidFill>
                <a:latin typeface="Times New Roman" panose="02020603050405020304" pitchFamily="18" charset="0"/>
              </a:rPr>
              <a:t>إن كسب ثقة الناس يحتاج إلى أمور :</a:t>
            </a:r>
            <a:endParaRPr lang="en-US" sz="3200" b="1" dirty="0">
              <a:solidFill>
                <a:srgbClr val="C00000"/>
              </a:solidFill>
              <a:latin typeface="Times New Roman" panose="02020603050405020304" pitchFamily="18" charset="0"/>
            </a:endParaRPr>
          </a:p>
          <a:p>
            <a:pPr marR="228600" algn="justLow" rtl="1">
              <a:lnSpc>
                <a:spcPct val="115000"/>
              </a:lnSpc>
              <a:buSzPts val="1400"/>
              <a:buFont typeface="Wingdings" panose="05000000000000000000" pitchFamily="2" charset="2"/>
              <a:buChar char="q"/>
              <a:tabLst>
                <a:tab pos="228600" algn="l"/>
              </a:tabLst>
            </a:pPr>
            <a:r>
              <a:rPr lang="ar-SA" sz="3200" b="1" dirty="0">
                <a:latin typeface="Times New Roman" panose="02020603050405020304" pitchFamily="18" charset="0"/>
              </a:rPr>
              <a:t>أن يظهر المصدر </a:t>
            </a:r>
            <a:r>
              <a:rPr lang="ar-SA" sz="3200" b="1" dirty="0">
                <a:solidFill>
                  <a:srgbClr val="FF0000"/>
                </a:solidFill>
                <a:latin typeface="Times New Roman" panose="02020603050405020304" pitchFamily="18" charset="0"/>
              </a:rPr>
              <a:t>الاهتمام بمصـالح المستقبلين </a:t>
            </a:r>
            <a:r>
              <a:rPr lang="ar-SA" sz="3200" b="1" dirty="0">
                <a:latin typeface="Times New Roman" panose="02020603050405020304" pitchFamily="18" charset="0"/>
              </a:rPr>
              <a:t>( الطرف الآخر) ولا يقتصر اهتمامه على مصالحه ، وعليه أن يهتم فعلاً بمصالحهم ليس بالقول فقط، لأنه إذا ظهر فيما بعد ما يخالف ذلك لشخصه فإن عمليات الإقناع عندئذٍ تصبح عقيمة وغير مجدية .</a:t>
            </a:r>
            <a:endParaRPr lang="en-US" sz="3200" b="1" dirty="0">
              <a:latin typeface="Times New Roman" panose="02020603050405020304" pitchFamily="18" charset="0"/>
            </a:endParaRPr>
          </a:p>
          <a:p>
            <a:pPr marR="228600" algn="justLow" rtl="1">
              <a:lnSpc>
                <a:spcPct val="115000"/>
              </a:lnSpc>
              <a:buSzPts val="1400"/>
              <a:buFont typeface="Wingdings" panose="05000000000000000000" pitchFamily="2" charset="2"/>
              <a:buChar char="q"/>
              <a:tabLst>
                <a:tab pos="228600" algn="l"/>
              </a:tabLst>
            </a:pPr>
            <a:r>
              <a:rPr lang="ar-SA" sz="3200" b="1" dirty="0">
                <a:latin typeface="Times New Roman" panose="02020603050405020304" pitchFamily="18" charset="0"/>
              </a:rPr>
              <a:t>اختيار </a:t>
            </a:r>
            <a:r>
              <a:rPr lang="ar-SA" sz="3200" b="1" dirty="0">
                <a:solidFill>
                  <a:srgbClr val="FF0000"/>
                </a:solidFill>
                <a:latin typeface="Times New Roman" panose="02020603050405020304" pitchFamily="18" charset="0"/>
              </a:rPr>
              <a:t>الوقت المناسب </a:t>
            </a:r>
            <a:r>
              <a:rPr lang="ar-SA" sz="3200" b="1" dirty="0">
                <a:latin typeface="Times New Roman" panose="02020603050405020304" pitchFamily="18" charset="0"/>
              </a:rPr>
              <a:t>لكسب ثقة الناس، فتقديم الرسالة في وقت غير مناسب لا يفي بالغرض المطلوب.</a:t>
            </a:r>
            <a:endParaRPr lang="en-US" sz="3200" b="1" dirty="0">
              <a:latin typeface="Times New Roman" panose="02020603050405020304" pitchFamily="18" charset="0"/>
            </a:endParaRPr>
          </a:p>
          <a:p>
            <a:pPr marR="228600" algn="justLow" rtl="1">
              <a:lnSpc>
                <a:spcPct val="115000"/>
              </a:lnSpc>
              <a:buSzPts val="1400"/>
              <a:buFont typeface="Wingdings" panose="05000000000000000000" pitchFamily="2" charset="2"/>
              <a:buChar char="q"/>
              <a:tabLst>
                <a:tab pos="228600" algn="l"/>
              </a:tabLst>
            </a:pPr>
            <a:r>
              <a:rPr lang="ar-SA" sz="3200" b="1" dirty="0">
                <a:solidFill>
                  <a:srgbClr val="FF0000"/>
                </a:solidFill>
                <a:latin typeface="Times New Roman" panose="02020603050405020304" pitchFamily="18" charset="0"/>
              </a:rPr>
              <a:t>الإقلال في الوعود </a:t>
            </a:r>
            <a:r>
              <a:rPr lang="ar-SA" sz="3200" b="1" dirty="0">
                <a:latin typeface="Times New Roman" panose="02020603050405020304" pitchFamily="18" charset="0"/>
              </a:rPr>
              <a:t>له دور في كسب ثقة الناس، لأن كثرة الوعود تؤدي إلى عجز الطرف الأول عن تحقيقها، لأنه إذا اقتصد فيها أمكنه تنفيذها وفي الوقت نفسه تمكن من كسب ثقة الطرف الثاني .</a:t>
            </a:r>
            <a:endParaRPr lang="en-US" sz="3200" b="1" dirty="0">
              <a:latin typeface="Times New Roman" panose="02020603050405020304" pitchFamily="18" charset="0"/>
            </a:endParaRP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94989042"/>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solidFill>
            <a:schemeClr val="bg1"/>
          </a:solidFill>
        </p:spPr>
        <p:txBody>
          <a:bodyPr lIns="274320" tIns="182880" rIns="182880">
            <a:normAutofit/>
          </a:bodyPr>
          <a:lstStyle/>
          <a:p>
            <a:pPr marL="0" marR="228600" indent="0" algn="justLow" rtl="1">
              <a:lnSpc>
                <a:spcPct val="100000"/>
              </a:lnSpc>
              <a:buSzPts val="1400"/>
              <a:buNone/>
              <a:tabLst>
                <a:tab pos="228600" algn="l"/>
              </a:tabLst>
            </a:pPr>
            <a:r>
              <a:rPr lang="ar-EG" altLang="en-US" sz="3200" b="1" dirty="0">
                <a:latin typeface="Times New Roman" panose="02020603050405020304" pitchFamily="18" charset="0"/>
              </a:rPr>
              <a:t>1</a:t>
            </a:r>
            <a:r>
              <a:rPr lang="ar-SA" altLang="en-US" sz="3200" b="1" dirty="0">
                <a:latin typeface="Times New Roman" panose="02020603050405020304" pitchFamily="18" charset="0"/>
              </a:rPr>
              <a:t>- المصدر :</a:t>
            </a:r>
            <a:r>
              <a:rPr lang="ar-EG" altLang="en-US" sz="3200" b="1" dirty="0">
                <a:latin typeface="Times New Roman" panose="02020603050405020304" pitchFamily="18" charset="0"/>
              </a:rPr>
              <a:t> </a:t>
            </a:r>
            <a:r>
              <a:rPr lang="ar-SA" altLang="en-US" sz="3200" b="1" dirty="0">
                <a:solidFill>
                  <a:srgbClr val="C00000"/>
                </a:solidFill>
                <a:latin typeface="Times New Roman" panose="02020603050405020304" pitchFamily="18" charset="0"/>
              </a:rPr>
              <a:t>ب- المصداقية  </a:t>
            </a:r>
            <a:endParaRPr lang="ar-EG" altLang="en-US" sz="3200" b="1" dirty="0">
              <a:solidFill>
                <a:srgbClr val="C00000"/>
              </a:solidFill>
              <a:latin typeface="Times New Roman" panose="02020603050405020304" pitchFamily="18" charset="0"/>
            </a:endParaRPr>
          </a:p>
          <a:p>
            <a:pPr marL="0" marR="228600" indent="0" algn="justLow" rtl="1">
              <a:lnSpc>
                <a:spcPct val="115000"/>
              </a:lnSpc>
              <a:buSzPts val="1400"/>
              <a:buNone/>
              <a:tabLst>
                <a:tab pos="228600" algn="l"/>
              </a:tabLst>
            </a:pPr>
            <a:r>
              <a:rPr lang="ar-SA" sz="3200" b="1" dirty="0">
                <a:latin typeface="Times New Roman" panose="02020603050405020304" pitchFamily="18" charset="0"/>
              </a:rPr>
              <a:t>تضفي المصداقية على المصدر مزيداً من الاحترام والتقدير ، والعكس بالعكس يؤدي إلى الاحتقار وعدم التقبل منه أو الاستماع إلى ما يمليه من أفكار وتوجيهات وآراء أما في مجال العلاقات الشخصية فمن غير الممكن أن يستمر الطرف الأول في كذبه لأن حبل الكذب قصير، وإذا ما انكشف ذات مرة فلن يوثق به ولن يقتنع بكلامه أحد على الإطلاق .</a:t>
            </a:r>
            <a:endParaRPr lang="en-US" sz="3200" b="1" dirty="0">
              <a:latin typeface="Times New Roman" panose="02020603050405020304" pitchFamily="18" charset="0"/>
            </a:endParaRP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8E8DD1A1-804F-9EE5-C226-61172156926C}"/>
              </a:ext>
            </a:extLst>
          </p:cNvPr>
          <p:cNvSpPr/>
          <p:nvPr/>
        </p:nvSpPr>
        <p:spPr>
          <a:xfrm>
            <a:off x="4240530" y="1954530"/>
            <a:ext cx="3163570" cy="571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800" b="1" dirty="0"/>
              <a:t>مهارات أم أخلاقيات؟؟</a:t>
            </a:r>
            <a:endParaRPr lang="en-US" sz="2800" b="1" dirty="0"/>
          </a:p>
        </p:txBody>
      </p:sp>
    </p:spTree>
    <p:extLst>
      <p:ext uri="{BB962C8B-B14F-4D97-AF65-F5344CB8AC3E}">
        <p14:creationId xmlns:p14="http://schemas.microsoft.com/office/powerpoint/2010/main" val="4239468154"/>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solidFill>
            <a:schemeClr val="bg1"/>
          </a:solidFill>
        </p:spPr>
        <p:txBody>
          <a:bodyPr lIns="274320" tIns="182880" rIns="182880">
            <a:normAutofit/>
          </a:bodyPr>
          <a:lstStyle/>
          <a:p>
            <a:pPr marL="0" marR="228600" indent="0" algn="justLow" rtl="1">
              <a:lnSpc>
                <a:spcPct val="100000"/>
              </a:lnSpc>
              <a:buSzPts val="1400"/>
              <a:buNone/>
              <a:tabLst>
                <a:tab pos="228600" algn="l"/>
              </a:tabLst>
            </a:pPr>
            <a:r>
              <a:rPr lang="ar-EG" altLang="en-US" sz="3200" b="1" dirty="0">
                <a:latin typeface="Times New Roman" panose="02020603050405020304" pitchFamily="18" charset="0"/>
              </a:rPr>
              <a:t>1</a:t>
            </a:r>
            <a:r>
              <a:rPr lang="ar-SA" altLang="en-US" sz="3200" b="1" dirty="0">
                <a:latin typeface="Times New Roman" panose="02020603050405020304" pitchFamily="18" charset="0"/>
              </a:rPr>
              <a:t>- المصدر :</a:t>
            </a:r>
            <a:r>
              <a:rPr lang="ar-EG" altLang="en-US" sz="3200" b="1" dirty="0">
                <a:latin typeface="Times New Roman" panose="02020603050405020304" pitchFamily="18" charset="0"/>
              </a:rPr>
              <a:t> </a:t>
            </a:r>
            <a:r>
              <a:rPr lang="ar-SA" altLang="en-US" sz="3200" b="1" dirty="0">
                <a:solidFill>
                  <a:srgbClr val="C00000"/>
                </a:solidFill>
                <a:latin typeface="Times New Roman" panose="02020603050405020304" pitchFamily="18" charset="0"/>
              </a:rPr>
              <a:t>ج- القدرة على</a:t>
            </a:r>
            <a:r>
              <a:rPr lang="ar-SA" altLang="en-US" sz="3200" b="1" dirty="0">
                <a:solidFill>
                  <a:schemeClr val="accent1"/>
                </a:solidFill>
                <a:latin typeface="Times New Roman" panose="02020603050405020304" pitchFamily="18" charset="0"/>
              </a:rPr>
              <a:t> استخدام أساليب الإقناع المختلفة</a:t>
            </a:r>
            <a:r>
              <a:rPr lang="ar-SA" altLang="en-US" sz="3200" b="1" dirty="0">
                <a:solidFill>
                  <a:srgbClr val="C00000"/>
                </a:solidFill>
                <a:latin typeface="Times New Roman" panose="02020603050405020304" pitchFamily="18" charset="0"/>
              </a:rPr>
              <a:t> باختلاف المجالات المستخدمة فيها : </a:t>
            </a:r>
            <a:endParaRPr lang="ar-EG" altLang="en-US" sz="3200" b="1" dirty="0">
              <a:solidFill>
                <a:srgbClr val="C00000"/>
              </a:solidFill>
              <a:latin typeface="Times New Roman" panose="02020603050405020304" pitchFamily="18" charset="0"/>
            </a:endParaRPr>
          </a:p>
          <a:p>
            <a:pPr marL="0" marR="228600" indent="0" algn="justLow" rtl="1">
              <a:lnSpc>
                <a:spcPct val="100000"/>
              </a:lnSpc>
              <a:buSzPts val="1400"/>
              <a:buNone/>
              <a:tabLst>
                <a:tab pos="228600" algn="l"/>
              </a:tabLst>
            </a:pPr>
            <a:r>
              <a:rPr lang="ar-SA" sz="3200" b="1" dirty="0">
                <a:latin typeface="Times New Roman" panose="02020603050405020304" pitchFamily="18" charset="0"/>
              </a:rPr>
              <a:t>فالمذيع والخطيب والمروّج لسلعته والمعلم والسياسي والمحقق يجب عليهم امتلاك مهارات الاتصال كالقدرة على الكلام والكتابة . والقدرة على الاستماع والتفكير المنطقي واستخدام الإشارات والتلميحات بالوجه واليدين والع</a:t>
            </a:r>
            <a:r>
              <a:rPr lang="ar-EG" sz="3200" b="1" dirty="0">
                <a:latin typeface="Times New Roman" panose="02020603050405020304" pitchFamily="18" charset="0"/>
              </a:rPr>
              <a:t>ي</a:t>
            </a:r>
            <a:r>
              <a:rPr lang="ar-SA" sz="3200" b="1" dirty="0">
                <a:latin typeface="Times New Roman" panose="02020603050405020304" pitchFamily="18" charset="0"/>
              </a:rPr>
              <a:t>نين، والمهارة في تتبع مكان الاستجابة عند المتلقين .</a:t>
            </a:r>
            <a:endParaRPr lang="en-US" sz="3200" b="1" dirty="0">
              <a:latin typeface="Times New Roman" panose="02020603050405020304" pitchFamily="18" charset="0"/>
            </a:endParaRP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4AD421C4-80BE-EF9C-C80E-E59D6E71B192}"/>
              </a:ext>
            </a:extLst>
          </p:cNvPr>
          <p:cNvSpPr/>
          <p:nvPr/>
        </p:nvSpPr>
        <p:spPr>
          <a:xfrm>
            <a:off x="3737610" y="2560320"/>
            <a:ext cx="3163570" cy="571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800" b="1" dirty="0"/>
              <a:t>مهارات أم أخلاقيات؟؟</a:t>
            </a:r>
            <a:endParaRPr lang="en-US" sz="2800" b="1" dirty="0"/>
          </a:p>
        </p:txBody>
      </p:sp>
    </p:spTree>
    <p:extLst>
      <p:ext uri="{BB962C8B-B14F-4D97-AF65-F5344CB8AC3E}">
        <p14:creationId xmlns:p14="http://schemas.microsoft.com/office/powerpoint/2010/main" val="825433327"/>
      </p:ext>
    </p:extLst>
  </p:cSld>
  <p:clrMapOvr>
    <a:masterClrMapping/>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solidFill>
            <a:schemeClr val="bg1"/>
          </a:solidFill>
        </p:spPr>
        <p:txBody>
          <a:bodyPr lIns="274320" tIns="182880" rIns="182880">
            <a:normAutofit/>
          </a:bodyPr>
          <a:lstStyle/>
          <a:p>
            <a:pPr marL="0" marR="228600" indent="0" algn="justLow" rtl="1">
              <a:lnSpc>
                <a:spcPct val="100000"/>
              </a:lnSpc>
              <a:buSzPts val="1400"/>
              <a:buNone/>
              <a:tabLst>
                <a:tab pos="228600" algn="l"/>
              </a:tabLst>
            </a:pPr>
            <a:r>
              <a:rPr lang="ar-EG" altLang="en-US" sz="3200" b="1" dirty="0">
                <a:latin typeface="Times New Roman" panose="02020603050405020304" pitchFamily="18" charset="0"/>
              </a:rPr>
              <a:t>1</a:t>
            </a:r>
            <a:r>
              <a:rPr lang="ar-SA" altLang="en-US" sz="3200" b="1" dirty="0">
                <a:latin typeface="Times New Roman" panose="02020603050405020304" pitchFamily="18" charset="0"/>
              </a:rPr>
              <a:t>- المصدر :</a:t>
            </a:r>
            <a:r>
              <a:rPr lang="ar-EG" altLang="en-US" sz="3200" b="1" dirty="0">
                <a:latin typeface="Times New Roman" panose="02020603050405020304" pitchFamily="18" charset="0"/>
              </a:rPr>
              <a:t> </a:t>
            </a:r>
            <a:r>
              <a:rPr lang="ar-SA" altLang="en-US" sz="3200" b="1" dirty="0">
                <a:solidFill>
                  <a:srgbClr val="C00000"/>
                </a:solidFill>
                <a:latin typeface="Times New Roman" panose="02020603050405020304" pitchFamily="18" charset="0"/>
              </a:rPr>
              <a:t>د- المستوى المعرفي  </a:t>
            </a:r>
            <a:endParaRPr lang="ar-EG" altLang="en-US" sz="3200" b="1" dirty="0">
              <a:solidFill>
                <a:srgbClr val="C00000"/>
              </a:solidFill>
              <a:latin typeface="Times New Roman" panose="02020603050405020304" pitchFamily="18" charset="0"/>
            </a:endParaRPr>
          </a:p>
          <a:p>
            <a:pPr marL="0" marR="228600" indent="0" algn="justLow" rtl="1">
              <a:lnSpc>
                <a:spcPct val="115000"/>
              </a:lnSpc>
              <a:buSzPts val="1400"/>
              <a:buNone/>
              <a:tabLst>
                <a:tab pos="228600" algn="l"/>
              </a:tabLst>
            </a:pPr>
            <a:r>
              <a:rPr lang="ar-SA" sz="3200" b="1" dirty="0">
                <a:latin typeface="Times New Roman" panose="02020603050405020304" pitchFamily="18" charset="0"/>
              </a:rPr>
              <a:t>مستوى المعرفة</a:t>
            </a:r>
            <a:r>
              <a:rPr lang="ar-EG" sz="3200" b="1" dirty="0">
                <a:latin typeface="Times New Roman" panose="02020603050405020304" pitchFamily="18" charset="0"/>
              </a:rPr>
              <a:t> أو</a:t>
            </a:r>
            <a:r>
              <a:rPr lang="ar-SA" sz="3200" b="1" dirty="0">
                <a:latin typeface="Times New Roman" panose="02020603050405020304" pitchFamily="18" charset="0"/>
              </a:rPr>
              <a:t> الدراية بما يدعو إليه وبما</a:t>
            </a:r>
            <a:r>
              <a:rPr lang="ar-EG" sz="3200" b="1" dirty="0">
                <a:latin typeface="Times New Roman" panose="02020603050405020304" pitchFamily="18" charset="0"/>
              </a:rPr>
              <a:t> يسعى</a:t>
            </a:r>
            <a:r>
              <a:rPr lang="ar-SA" sz="3200" b="1" dirty="0">
                <a:latin typeface="Times New Roman" panose="02020603050405020304" pitchFamily="18" charset="0"/>
              </a:rPr>
              <a:t> </a:t>
            </a:r>
            <a:r>
              <a:rPr lang="ar-EG" sz="3200" b="1" dirty="0">
                <a:latin typeface="Times New Roman" panose="02020603050405020304" pitchFamily="18" charset="0"/>
              </a:rPr>
              <a:t>ل</a:t>
            </a:r>
            <a:r>
              <a:rPr lang="ar-SA" sz="3200" b="1" dirty="0">
                <a:latin typeface="Times New Roman" panose="02020603050405020304" pitchFamily="18" charset="0"/>
              </a:rPr>
              <a:t>لإقناع والتأثير به : فإذا كان المصدر غير ملمٍّ بموضوعه وليست لديه المعلومات الكافية ، فإن هذا يفقد عملية الإقناع فعاليتها، وكذلك من غير المتصور بأن شخصاً يحاول إقناع آخر وهو يفتقر إلى بعض المعلومات سواء الأساسية أو الثانوية لأداء غرضه .</a:t>
            </a:r>
            <a:endParaRPr lang="en-US" sz="3200" b="1" dirty="0">
              <a:latin typeface="Times New Roman" panose="02020603050405020304" pitchFamily="18" charset="0"/>
            </a:endParaRP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18383211"/>
      </p:ext>
    </p:extLst>
  </p:cSld>
  <p:clrMapOvr>
    <a:masterClrMapping/>
  </p:clrMapOvr>
  <p:transition spd="slow">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solidFill>
            <a:schemeClr val="bg1"/>
          </a:solidFill>
        </p:spPr>
        <p:txBody>
          <a:bodyPr lIns="274320" tIns="182880" rIns="182880">
            <a:normAutofit/>
          </a:bodyPr>
          <a:lstStyle/>
          <a:p>
            <a:pPr marL="0" marR="228600" indent="0" algn="justLow" rtl="1">
              <a:lnSpc>
                <a:spcPct val="100000"/>
              </a:lnSpc>
              <a:buSzPts val="1400"/>
              <a:buNone/>
              <a:tabLst>
                <a:tab pos="228600" algn="l"/>
              </a:tabLst>
            </a:pPr>
            <a:r>
              <a:rPr lang="ar-EG" altLang="en-US" sz="3200" b="1" dirty="0">
                <a:latin typeface="Times New Roman" panose="02020603050405020304" pitchFamily="18" charset="0"/>
              </a:rPr>
              <a:t>1</a:t>
            </a:r>
            <a:r>
              <a:rPr lang="ar-SA" altLang="en-US" sz="3200" b="1" dirty="0">
                <a:latin typeface="Times New Roman" panose="02020603050405020304" pitchFamily="18" charset="0"/>
              </a:rPr>
              <a:t>- المصدر :</a:t>
            </a:r>
            <a:r>
              <a:rPr lang="ar-EG" altLang="en-US" sz="3200" b="1" dirty="0">
                <a:latin typeface="Times New Roman" panose="02020603050405020304" pitchFamily="18" charset="0"/>
              </a:rPr>
              <a:t> </a:t>
            </a:r>
            <a:r>
              <a:rPr lang="ar-SA" altLang="en-US" sz="3200" b="1" dirty="0">
                <a:solidFill>
                  <a:srgbClr val="C00000"/>
                </a:solidFill>
                <a:latin typeface="Times New Roman" panose="02020603050405020304" pitchFamily="18" charset="0"/>
              </a:rPr>
              <a:t>هـ- </a:t>
            </a:r>
            <a:r>
              <a:rPr lang="ar-EG" altLang="en-US" sz="3200" b="1" dirty="0">
                <a:solidFill>
                  <a:srgbClr val="C00000"/>
                </a:solidFill>
                <a:latin typeface="Times New Roman" panose="02020603050405020304" pitchFamily="18" charset="0"/>
              </a:rPr>
              <a:t>إ</a:t>
            </a:r>
            <a:r>
              <a:rPr lang="ar-SA" altLang="en-US" sz="3200" b="1" dirty="0">
                <a:solidFill>
                  <a:srgbClr val="C00000"/>
                </a:solidFill>
                <a:latin typeface="Times New Roman" panose="02020603050405020304" pitchFamily="18" charset="0"/>
              </a:rPr>
              <a:t>دراك العوامل النفسية  </a:t>
            </a:r>
            <a:endParaRPr lang="ar-EG" altLang="en-US" sz="3200" b="1" dirty="0">
              <a:solidFill>
                <a:srgbClr val="C00000"/>
              </a:solidFill>
              <a:latin typeface="Times New Roman" panose="02020603050405020304" pitchFamily="18" charset="0"/>
            </a:endParaRPr>
          </a:p>
          <a:p>
            <a:pPr marL="0" marR="228600" indent="0" algn="justLow" rtl="1">
              <a:lnSpc>
                <a:spcPct val="115000"/>
              </a:lnSpc>
              <a:buSzPts val="1400"/>
              <a:buNone/>
              <a:tabLst>
                <a:tab pos="228600" algn="l"/>
              </a:tabLst>
            </a:pPr>
            <a:r>
              <a:rPr lang="ar-SA" sz="3200" b="1" dirty="0">
                <a:latin typeface="Times New Roman" panose="02020603050405020304" pitchFamily="18" charset="0"/>
              </a:rPr>
              <a:t>أن يملك المصدر إدراكاً للعوامل النفسية ومعرفةً بها كالاتجاه النفسي (الودّي) من قِبل المستقبل نحو المصدر ، أيضاً المناسبة والتوافق النفسي بين الموضوع والمستقبل وعدم التصادم أو التنافر بينهما .</a:t>
            </a:r>
            <a:endParaRPr lang="en-US" sz="3200" b="1" dirty="0">
              <a:latin typeface="Times New Roman" panose="02020603050405020304" pitchFamily="18" charset="0"/>
            </a:endParaRP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90334525"/>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solidFill>
            <a:schemeClr val="bg1"/>
          </a:solidFill>
        </p:spPr>
        <p:txBody>
          <a:bodyPr lIns="274320" tIns="182880" rIns="182880">
            <a:normAutofit/>
          </a:bodyPr>
          <a:lstStyle/>
          <a:p>
            <a:pPr marL="0" marR="228600" indent="0" algn="justLow" rtl="1">
              <a:lnSpc>
                <a:spcPct val="100000"/>
              </a:lnSpc>
              <a:buSzPts val="1400"/>
              <a:buNone/>
              <a:tabLst>
                <a:tab pos="228600" algn="l"/>
              </a:tabLst>
            </a:pPr>
            <a:r>
              <a:rPr lang="ar-EG" altLang="en-US" sz="3200" b="1" dirty="0">
                <a:latin typeface="Times New Roman" panose="02020603050405020304" pitchFamily="18" charset="0"/>
              </a:rPr>
              <a:t>1</a:t>
            </a:r>
            <a:r>
              <a:rPr lang="ar-SA" altLang="en-US" sz="3200" b="1" dirty="0">
                <a:latin typeface="Times New Roman" panose="02020603050405020304" pitchFamily="18" charset="0"/>
              </a:rPr>
              <a:t>- المصدر :</a:t>
            </a:r>
            <a:r>
              <a:rPr lang="ar-EG" altLang="en-US" sz="3200" b="1" dirty="0">
                <a:latin typeface="Times New Roman" panose="02020603050405020304" pitchFamily="18" charset="0"/>
              </a:rPr>
              <a:t> </a:t>
            </a:r>
            <a:r>
              <a:rPr lang="ar-EG" altLang="en-US" sz="3200" b="1" dirty="0">
                <a:solidFill>
                  <a:srgbClr val="C00000"/>
                </a:solidFill>
                <a:latin typeface="Times New Roman" panose="02020603050405020304" pitchFamily="18" charset="0"/>
              </a:rPr>
              <a:t>و- أن يكون المصدر عاملاً بما يدعو إليه من معتقدات وأفكار وآراء </a:t>
            </a:r>
            <a:r>
              <a:rPr lang="ar-SA" sz="3200" b="1" dirty="0">
                <a:latin typeface="Times New Roman" panose="02020603050405020304" pitchFamily="18" charset="0"/>
              </a:rPr>
              <a:t>ومقتنعاً ولو </a:t>
            </a:r>
            <a:r>
              <a:rPr lang="ar-EG" sz="3200" b="1" dirty="0">
                <a:latin typeface="Times New Roman" panose="02020603050405020304" pitchFamily="18" charset="0"/>
              </a:rPr>
              <a:t>ب</a:t>
            </a:r>
            <a:r>
              <a:rPr lang="ar-SA" sz="3200" b="1" dirty="0">
                <a:latin typeface="Times New Roman" panose="02020603050405020304" pitchFamily="18" charset="0"/>
              </a:rPr>
              <a:t>بعض الشيء </a:t>
            </a:r>
            <a:r>
              <a:rPr lang="ar-EG" sz="3200" b="1" dirty="0">
                <a:latin typeface="Times New Roman" panose="02020603050405020304" pitchFamily="18" charset="0"/>
              </a:rPr>
              <a:t>الذي </a:t>
            </a:r>
            <a:r>
              <a:rPr lang="ar-SA" sz="3200" b="1" dirty="0">
                <a:latin typeface="Times New Roman" panose="02020603050405020304" pitchFamily="18" charset="0"/>
              </a:rPr>
              <a:t>يدعو إليه، وذلك لأن فاقد الشيء لا يعطيه . فالسياسي الذي يدعو إلى السياحة داخل البلد وإنماء الاقتصاد المحلي ويشرح ويوضح الآثار الطيبة لمثل هذا العمل على الانتعاش الاقتصادي للبلد وهو في الوقت نفسه لا يقضي إجازته إلاَّ في أوروبا في ربوع الريف الإنجليزي وبين شلالات سويسرا وعلى نهر السين فمن غير الممكن أن يقنع الناس ( المستقبل) بكلامه مهما أكده.</a:t>
            </a:r>
            <a:endParaRPr lang="en-US" sz="3200" b="1" dirty="0">
              <a:latin typeface="Times New Roman" panose="02020603050405020304" pitchFamily="18" charset="0"/>
            </a:endParaRP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21664333"/>
      </p:ext>
    </p:extLst>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9771" y="5698106"/>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854BF34A-DC6D-0032-74A6-ADC6C04C00DC}"/>
              </a:ext>
            </a:extLst>
          </p:cNvPr>
          <p:cNvPicPr>
            <a:picLocks noChangeAspect="1"/>
          </p:cNvPicPr>
          <p:nvPr/>
        </p:nvPicPr>
        <p:blipFill>
          <a:blip r:embed="rId3"/>
          <a:stretch>
            <a:fillRect/>
          </a:stretch>
        </p:blipFill>
        <p:spPr>
          <a:xfrm>
            <a:off x="1525258" y="767725"/>
            <a:ext cx="10259886" cy="4677965"/>
          </a:xfrm>
          <a:prstGeom prst="rect">
            <a:avLst/>
          </a:prstGeom>
        </p:spPr>
      </p:pic>
    </p:spTree>
    <p:extLst>
      <p:ext uri="{BB962C8B-B14F-4D97-AF65-F5344CB8AC3E}">
        <p14:creationId xmlns:p14="http://schemas.microsoft.com/office/powerpoint/2010/main" val="270966184"/>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9771" y="5698106"/>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5E412037-FB92-AC20-EF10-C3DC66F6B0B0}"/>
              </a:ext>
            </a:extLst>
          </p:cNvPr>
          <p:cNvPicPr>
            <a:picLocks noChangeAspect="1"/>
          </p:cNvPicPr>
          <p:nvPr/>
        </p:nvPicPr>
        <p:blipFill rotWithShape="1">
          <a:blip r:embed="rId3"/>
          <a:srcRect t="1762"/>
          <a:stretch/>
        </p:blipFill>
        <p:spPr>
          <a:xfrm>
            <a:off x="2443508" y="285008"/>
            <a:ext cx="9016180" cy="6071108"/>
          </a:xfrm>
          <a:prstGeom prst="rect">
            <a:avLst/>
          </a:prstGeom>
        </p:spPr>
      </p:pic>
    </p:spTree>
    <p:extLst>
      <p:ext uri="{BB962C8B-B14F-4D97-AF65-F5344CB8AC3E}">
        <p14:creationId xmlns:p14="http://schemas.microsoft.com/office/powerpoint/2010/main" val="403530705"/>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DC9A92AA-BAEF-3E2D-7C67-6D5178E82E0E}"/>
              </a:ext>
            </a:extLst>
          </p:cNvPr>
          <p:cNvPicPr>
            <a:picLocks noChangeAspect="1"/>
          </p:cNvPicPr>
          <p:nvPr/>
        </p:nvPicPr>
        <p:blipFill rotWithShape="1">
          <a:blip r:embed="rId3"/>
          <a:srcRect l="67695" t="21473" r="3864" b="15629"/>
          <a:stretch/>
        </p:blipFill>
        <p:spPr>
          <a:xfrm>
            <a:off x="3385663" y="676889"/>
            <a:ext cx="4606431" cy="5730241"/>
          </a:xfrm>
          <a:prstGeom prst="rect">
            <a:avLst/>
          </a:prstGeom>
        </p:spPr>
      </p:pic>
      <p:pic>
        <p:nvPicPr>
          <p:cNvPr id="20" name="Picture 19" descr="A hand pointing at something&#10;&#10;Description automatically generated">
            <a:extLst>
              <a:ext uri="{FF2B5EF4-FFF2-40B4-BE49-F238E27FC236}">
                <a16:creationId xmlns:a16="http://schemas.microsoft.com/office/drawing/2014/main" id="{87EEF916-B464-D740-A4B5-D278DCE3768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61984" y="3068117"/>
            <a:ext cx="903190" cy="903190"/>
          </a:xfrm>
          <a:prstGeom prst="rect">
            <a:avLst/>
          </a:prstGeom>
        </p:spPr>
      </p:pic>
    </p:spTree>
    <p:extLst>
      <p:ext uri="{BB962C8B-B14F-4D97-AF65-F5344CB8AC3E}">
        <p14:creationId xmlns:p14="http://schemas.microsoft.com/office/powerpoint/2010/main" val="1783086416"/>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0D0CDB56-F96C-7003-E5F1-E6FE239B8EC7}"/>
              </a:ext>
            </a:extLst>
          </p:cNvPr>
          <p:cNvPicPr>
            <a:picLocks noChangeAspect="1"/>
          </p:cNvPicPr>
          <p:nvPr/>
        </p:nvPicPr>
        <p:blipFill>
          <a:blip r:embed="rId3"/>
          <a:stretch>
            <a:fillRect/>
          </a:stretch>
        </p:blipFill>
        <p:spPr>
          <a:xfrm>
            <a:off x="1464228" y="390282"/>
            <a:ext cx="5342742" cy="4920748"/>
          </a:xfrm>
          <a:prstGeom prst="rect">
            <a:avLst/>
          </a:prstGeom>
        </p:spPr>
      </p:pic>
      <p:pic>
        <p:nvPicPr>
          <p:cNvPr id="10" name="Picture 9">
            <a:extLst>
              <a:ext uri="{FF2B5EF4-FFF2-40B4-BE49-F238E27FC236}">
                <a16:creationId xmlns:a16="http://schemas.microsoft.com/office/drawing/2014/main" id="{23C2DBF9-8C3D-7AC3-FB69-0AFDBCFC39CC}"/>
              </a:ext>
            </a:extLst>
          </p:cNvPr>
          <p:cNvPicPr>
            <a:picLocks noChangeAspect="1"/>
          </p:cNvPicPr>
          <p:nvPr/>
        </p:nvPicPr>
        <p:blipFill>
          <a:blip r:embed="rId4"/>
          <a:stretch>
            <a:fillRect/>
          </a:stretch>
        </p:blipFill>
        <p:spPr>
          <a:xfrm>
            <a:off x="5810870" y="1221279"/>
            <a:ext cx="5540829" cy="5138152"/>
          </a:xfrm>
          <a:prstGeom prst="rect">
            <a:avLst/>
          </a:prstGeom>
        </p:spPr>
      </p:pic>
      <p:pic>
        <p:nvPicPr>
          <p:cNvPr id="15" name="Picture 14">
            <a:extLst>
              <a:ext uri="{FF2B5EF4-FFF2-40B4-BE49-F238E27FC236}">
                <a16:creationId xmlns:a16="http://schemas.microsoft.com/office/drawing/2014/main" id="{06D4239E-5F59-5443-4469-57EDB6AACBCC}"/>
              </a:ext>
            </a:extLst>
          </p:cNvPr>
          <p:cNvPicPr>
            <a:picLocks noChangeAspect="1"/>
          </p:cNvPicPr>
          <p:nvPr/>
        </p:nvPicPr>
        <p:blipFill>
          <a:blip r:embed="rId5"/>
          <a:stretch>
            <a:fillRect/>
          </a:stretch>
        </p:blipFill>
        <p:spPr>
          <a:xfrm>
            <a:off x="380924" y="1722144"/>
            <a:ext cx="666750" cy="666750"/>
          </a:xfrm>
          <a:prstGeom prst="rect">
            <a:avLst/>
          </a:prstGeom>
        </p:spPr>
      </p:pic>
    </p:spTree>
    <p:extLst>
      <p:ext uri="{BB962C8B-B14F-4D97-AF65-F5344CB8AC3E}">
        <p14:creationId xmlns:p14="http://schemas.microsoft.com/office/powerpoint/2010/main" val="97194176"/>
      </p:ext>
    </p:extLst>
  </p:cSld>
  <p:clrMapOvr>
    <a:masterClrMapping/>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3575006" y="5593970"/>
            <a:ext cx="5041987" cy="707886"/>
          </a:xfrm>
          <a:prstGeom prst="rect">
            <a:avLst/>
          </a:prstGeom>
          <a:noFill/>
        </p:spPr>
        <p:txBody>
          <a:bodyPr wrap="square" rtlCol="0">
            <a:spAutoFit/>
          </a:bodyPr>
          <a:lstStyle/>
          <a:p>
            <a:pPr algn="ctr" rtl="1"/>
            <a:r>
              <a:rPr lang="ar-EG" sz="4000" b="1" dirty="0">
                <a:solidFill>
                  <a:srgbClr val="00B0F0"/>
                </a:solidFill>
                <a:latin typeface="Times New Roman" panose="02020603050405020304" pitchFamily="18" charset="0"/>
                <a:cs typeface="Times New Roman" panose="02020603050405020304" pitchFamily="18" charset="0"/>
              </a:rPr>
              <a:t>الهدف</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grpSp>
        <p:nvGrpSpPr>
          <p:cNvPr id="15" name="Group 14">
            <a:extLst>
              <a:ext uri="{FF2B5EF4-FFF2-40B4-BE49-F238E27FC236}">
                <a16:creationId xmlns:a16="http://schemas.microsoft.com/office/drawing/2014/main" id="{8C1DFA38-3CFD-33D9-84CC-C541B41FB57D}"/>
              </a:ext>
            </a:extLst>
          </p:cNvPr>
          <p:cNvGrpSpPr/>
          <p:nvPr/>
        </p:nvGrpSpPr>
        <p:grpSpPr>
          <a:xfrm>
            <a:off x="3714749" y="700773"/>
            <a:ext cx="4762500" cy="4762500"/>
            <a:chOff x="3714749" y="700773"/>
            <a:chExt cx="4762500" cy="4762500"/>
          </a:xfrm>
        </p:grpSpPr>
        <p:pic>
          <p:nvPicPr>
            <p:cNvPr id="13" name="Picture 12" descr="A cartoon of a person&#10;&#10;Description automatically generated">
              <a:extLst>
                <a:ext uri="{FF2B5EF4-FFF2-40B4-BE49-F238E27FC236}">
                  <a16:creationId xmlns:a16="http://schemas.microsoft.com/office/drawing/2014/main" id="{B30BF030-D168-30F3-5F47-21C554C6FA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14749" y="700773"/>
              <a:ext cx="4762500" cy="4762500"/>
            </a:xfrm>
            <a:prstGeom prst="rect">
              <a:avLst/>
            </a:prstGeom>
          </p:spPr>
        </p:pic>
        <p:sp>
          <p:nvSpPr>
            <p:cNvPr id="14" name="Oval 13">
              <a:extLst>
                <a:ext uri="{FF2B5EF4-FFF2-40B4-BE49-F238E27FC236}">
                  <a16:creationId xmlns:a16="http://schemas.microsoft.com/office/drawing/2014/main" id="{A7531714-7682-CA7B-4271-F8D02B65A951}"/>
                </a:ext>
              </a:extLst>
            </p:cNvPr>
            <p:cNvSpPr/>
            <p:nvPr/>
          </p:nvSpPr>
          <p:spPr>
            <a:xfrm>
              <a:off x="3883231" y="4180114"/>
              <a:ext cx="1021278" cy="1128157"/>
            </a:xfrm>
            <a:prstGeom prst="ellipse">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59143219"/>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solidFill>
            <a:schemeClr val="bg1"/>
          </a:solidFill>
        </p:spPr>
        <p:txBody>
          <a:bodyPr lIns="274320" tIns="182880" rIns="182880">
            <a:normAutofit/>
          </a:bodyPr>
          <a:lstStyle/>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2- الهدف : هو الذي لأجله قامت عملية الإقناع ، ومن الضروري أن يكون هناك هدفٌ يستحق القيام بالإقناع لأجله ، فالهدف هو الثمرة التي تُرجى من ورائه ، فلا بد أن تكون ثمرة مشجعة تستحق الاستمرار</a:t>
            </a:r>
            <a:r>
              <a:rPr lang="ar-EG" altLang="en-US" sz="3200" b="1" dirty="0">
                <a:latin typeface="Times New Roman" panose="02020603050405020304" pitchFamily="18" charset="0"/>
              </a:rPr>
              <a:t>،</a:t>
            </a:r>
            <a:r>
              <a:rPr lang="ar-SA" altLang="en-US" sz="3200" b="1" dirty="0">
                <a:latin typeface="Times New Roman" panose="02020603050405020304" pitchFamily="18" charset="0"/>
              </a:rPr>
              <a:t> وحدوث الاقتناع يعني أن هناك هدفاً </a:t>
            </a:r>
            <a:r>
              <a:rPr lang="ar-EG" altLang="en-US" sz="3200" b="1" dirty="0">
                <a:latin typeface="Times New Roman" panose="02020603050405020304" pitchFamily="18" charset="0"/>
              </a:rPr>
              <a:t>.</a:t>
            </a:r>
            <a:r>
              <a:rPr lang="ar-SA" altLang="en-US" sz="3200" b="1" dirty="0">
                <a:latin typeface="Times New Roman" panose="02020603050405020304" pitchFamily="18" charset="0"/>
              </a:rPr>
              <a:t> </a:t>
            </a:r>
            <a:endParaRPr lang="ar-EG" altLang="en-US" sz="3200" b="1" dirty="0">
              <a:latin typeface="Times New Roman" panose="02020603050405020304" pitchFamily="18" charset="0"/>
            </a:endParaRP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7720641"/>
      </p:ext>
    </p:extLst>
  </p:cSld>
  <p:clrMapOvr>
    <a:masterClrMapping/>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solidFill>
            <a:schemeClr val="bg1"/>
          </a:solidFill>
        </p:spPr>
        <p:txBody>
          <a:bodyPr lIns="274320" tIns="182880" rIns="182880">
            <a:normAutofit lnSpcReduction="10000"/>
          </a:bodyPr>
          <a:lstStyle/>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2- الهدف : وبغض النظر عن نوعيته شريفاً نزيهاً أو عكس ذلك ، فهو يخضع </a:t>
            </a:r>
            <a:r>
              <a:rPr lang="ar-SA" altLang="en-US" sz="3200" b="1" dirty="0">
                <a:solidFill>
                  <a:srgbClr val="FF0000"/>
                </a:solidFill>
                <a:latin typeface="Times New Roman" panose="02020603050405020304" pitchFamily="18" charset="0"/>
              </a:rPr>
              <a:t>لنية المصدر </a:t>
            </a:r>
            <a:r>
              <a:rPr lang="ar-SA" altLang="en-US" sz="3200" b="1" dirty="0">
                <a:latin typeface="Times New Roman" panose="02020603050405020304" pitchFamily="18" charset="0"/>
              </a:rPr>
              <a:t>ونوع موضوع الرسالة التي قام ببثها فالهدف قد يكون في تغيير المعتقدات أو توجيه الآراء أو تحويل الأفكار من أجل الثورة والخروج على السلطة. وقد يكون آنياً عند حدوث عملية الإقناع كما يحدث بين البائع والمشتري أو المربي والطفل ، وهذا إنما يرجع إلى موضوع الرسالة الموجهة .</a:t>
            </a: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15657574"/>
      </p:ext>
    </p:extLst>
  </p:cSld>
  <p:clrMapOvr>
    <a:masterClrMapping/>
  </p:clrMapOvr>
  <p:transition spd="slow">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9771" y="5698106"/>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9" name="Picture 8" descr="A billboard with a person biting a triangle&#10;&#10;Description automatically generated">
            <a:extLst>
              <a:ext uri="{FF2B5EF4-FFF2-40B4-BE49-F238E27FC236}">
                <a16:creationId xmlns:a16="http://schemas.microsoft.com/office/drawing/2014/main" id="{E31DAC0D-BE68-41CB-EC2D-ABC6DA4096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43508" y="134467"/>
            <a:ext cx="8733507" cy="6189767"/>
          </a:xfrm>
          <a:prstGeom prst="rect">
            <a:avLst/>
          </a:prstGeom>
        </p:spPr>
      </p:pic>
    </p:spTree>
    <p:extLst>
      <p:ext uri="{BB962C8B-B14F-4D97-AF65-F5344CB8AC3E}">
        <p14:creationId xmlns:p14="http://schemas.microsoft.com/office/powerpoint/2010/main" val="3527630218"/>
      </p:ext>
    </p:extLst>
  </p:cSld>
  <p:clrMapOvr>
    <a:masterClrMapping/>
  </p:clrMapOvr>
  <p:transition spd="slow">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3575006" y="5369308"/>
            <a:ext cx="5041987" cy="707886"/>
          </a:xfrm>
          <a:prstGeom prst="rect">
            <a:avLst/>
          </a:prstGeom>
          <a:noFill/>
        </p:spPr>
        <p:txBody>
          <a:bodyPr wrap="square" rtlCol="0">
            <a:spAutoFit/>
          </a:bodyPr>
          <a:lstStyle/>
          <a:p>
            <a:pPr algn="ctr" rtl="1"/>
            <a:r>
              <a:rPr lang="ar-EG" sz="4000" b="1" dirty="0">
                <a:solidFill>
                  <a:srgbClr val="00B0F0"/>
                </a:solidFill>
                <a:latin typeface="Times New Roman" panose="02020603050405020304" pitchFamily="18" charset="0"/>
                <a:cs typeface="Times New Roman" panose="02020603050405020304" pitchFamily="18" charset="0"/>
              </a:rPr>
              <a:t>الرسالة</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1" name="Picture 10" descr="A hand holding a megaphone&#10;&#10;Description automatically generated">
            <a:extLst>
              <a:ext uri="{FF2B5EF4-FFF2-40B4-BE49-F238E27FC236}">
                <a16:creationId xmlns:a16="http://schemas.microsoft.com/office/drawing/2014/main" id="{3F14B536-9AF9-8D49-0AF6-E455FAFCF0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75268" y="767725"/>
            <a:ext cx="4441461" cy="4588502"/>
          </a:xfrm>
          <a:prstGeom prst="rect">
            <a:avLst/>
          </a:prstGeom>
        </p:spPr>
      </p:pic>
    </p:spTree>
    <p:extLst>
      <p:ext uri="{BB962C8B-B14F-4D97-AF65-F5344CB8AC3E}">
        <p14:creationId xmlns:p14="http://schemas.microsoft.com/office/powerpoint/2010/main" val="3652086323"/>
      </p:ext>
    </p:extLst>
  </p:cSld>
  <p:clrMapOvr>
    <a:masterClrMapping/>
  </p:clrMapOvr>
  <p:transition spd="slow">
    <p:comb/>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xfrm>
            <a:off x="838200" y="1515703"/>
            <a:ext cx="10515600" cy="4661259"/>
          </a:xfrm>
          <a:solidFill>
            <a:schemeClr val="bg1"/>
          </a:solidFill>
        </p:spPr>
        <p:txBody>
          <a:bodyPr lIns="274320" tIns="182880" rIns="182880">
            <a:normAutofit fontScale="77500" lnSpcReduction="20000"/>
          </a:bodyPr>
          <a:lstStyle/>
          <a:p>
            <a:pPr marL="0" marR="228600" indent="0" algn="justLow" rtl="1">
              <a:lnSpc>
                <a:spcPct val="100000"/>
              </a:lnSpc>
              <a:buSzPts val="1400"/>
              <a:buNone/>
              <a:tabLst>
                <a:tab pos="228600" algn="l"/>
              </a:tabLst>
            </a:pPr>
            <a:r>
              <a:rPr lang="ar-SA" altLang="en-US" sz="4100" b="1" dirty="0">
                <a:latin typeface="Times New Roman" panose="02020603050405020304" pitchFamily="18" charset="0"/>
              </a:rPr>
              <a:t>3- الرسالة : وهو الموضوع أو فحوى القضية</a:t>
            </a:r>
            <a:r>
              <a:rPr lang="ar-EG" altLang="en-US" sz="4100" b="1" dirty="0">
                <a:latin typeface="Times New Roman" panose="02020603050405020304" pitchFamily="18" charset="0"/>
              </a:rPr>
              <a:t>، </a:t>
            </a:r>
            <a:r>
              <a:rPr lang="ar-SA" altLang="en-US" sz="4100" b="1" dirty="0">
                <a:latin typeface="Times New Roman" panose="02020603050405020304" pitchFamily="18" charset="0"/>
              </a:rPr>
              <a:t>أو لب الحديث الذي يراد الإقناع به والعنصر الأساسي في عملية الإقناع ويجب مراعاة النقاط التالية لإنجاحها : </a:t>
            </a:r>
            <a:endParaRPr lang="ar-EG" altLang="en-US" sz="4100" b="1" dirty="0">
              <a:latin typeface="Times New Roman" panose="02020603050405020304" pitchFamily="18" charset="0"/>
            </a:endParaRPr>
          </a:p>
          <a:p>
            <a:pPr marL="0" marR="228600" indent="0" algn="justLow" rtl="1">
              <a:lnSpc>
                <a:spcPct val="100000"/>
              </a:lnSpc>
              <a:buSzPts val="1400"/>
              <a:buNone/>
              <a:tabLst>
                <a:tab pos="228600" algn="l"/>
              </a:tabLst>
            </a:pPr>
            <a:r>
              <a:rPr lang="ar-SA" altLang="en-US" sz="3200" b="1" dirty="0">
                <a:latin typeface="Times New Roman" panose="02020603050405020304" pitchFamily="18" charset="0"/>
              </a:rPr>
              <a:t>أ- وضوح الرسالة والبعد عن الغموض والألغاز </a:t>
            </a:r>
            <a:r>
              <a:rPr lang="ar-EG" altLang="en-US" sz="3200" b="1" dirty="0">
                <a:latin typeface="Times New Roman" panose="02020603050405020304" pitchFamily="18" charset="0"/>
              </a:rPr>
              <a:t>               </a:t>
            </a:r>
            <a:r>
              <a:rPr lang="ar-SA" altLang="en-US" sz="3200" b="1" dirty="0">
                <a:latin typeface="Times New Roman" panose="02020603050405020304" pitchFamily="18" charset="0"/>
              </a:rPr>
              <a:t> </a:t>
            </a:r>
            <a:endParaRPr lang="ar-EG" altLang="en-US" sz="3200" b="1" dirty="0">
              <a:latin typeface="Times New Roman" panose="02020603050405020304" pitchFamily="18" charset="0"/>
            </a:endParaRPr>
          </a:p>
          <a:p>
            <a:pPr marL="0" marR="228600" indent="0" algn="justLow" rtl="1">
              <a:lnSpc>
                <a:spcPct val="100000"/>
              </a:lnSpc>
              <a:buSzPts val="1400"/>
              <a:buNone/>
              <a:tabLst>
                <a:tab pos="228600" algn="l"/>
              </a:tabLst>
            </a:pPr>
            <a:r>
              <a:rPr lang="ar-SA" altLang="en-US" sz="3200" b="1" dirty="0">
                <a:latin typeface="Times New Roman" panose="02020603050405020304" pitchFamily="18" charset="0"/>
              </a:rPr>
              <a:t>ب- الشرح  </a:t>
            </a:r>
            <a:endParaRPr lang="ar-EG" altLang="en-US" sz="3200" b="1" dirty="0">
              <a:latin typeface="Times New Roman" panose="02020603050405020304" pitchFamily="18" charset="0"/>
            </a:endParaRPr>
          </a:p>
          <a:p>
            <a:pPr marL="0" marR="228600" indent="0" algn="justLow" rtl="1">
              <a:lnSpc>
                <a:spcPct val="100000"/>
              </a:lnSpc>
              <a:buSzPts val="1400"/>
              <a:buNone/>
              <a:tabLst>
                <a:tab pos="228600" algn="l"/>
              </a:tabLst>
            </a:pPr>
            <a:r>
              <a:rPr lang="ar-SA" altLang="en-US" sz="3200" b="1" dirty="0">
                <a:latin typeface="Times New Roman" panose="02020603050405020304" pitchFamily="18" charset="0"/>
              </a:rPr>
              <a:t>ج- احتوائها على الجانب الإيجابي والمؤيد  </a:t>
            </a:r>
            <a:endParaRPr lang="ar-EG" altLang="en-US" sz="3200" b="1" dirty="0">
              <a:latin typeface="Times New Roman" panose="02020603050405020304" pitchFamily="18" charset="0"/>
            </a:endParaRPr>
          </a:p>
          <a:p>
            <a:pPr marL="0" marR="228600" indent="0" algn="justLow" rtl="1">
              <a:lnSpc>
                <a:spcPct val="100000"/>
              </a:lnSpc>
              <a:buSzPts val="1400"/>
              <a:buNone/>
              <a:tabLst>
                <a:tab pos="228600" algn="l"/>
              </a:tabLst>
            </a:pPr>
            <a:r>
              <a:rPr lang="ar-SA" altLang="en-US" sz="3200" b="1" dirty="0">
                <a:latin typeface="Times New Roman" panose="02020603050405020304" pitchFamily="18" charset="0"/>
              </a:rPr>
              <a:t>د- احتوائها على الحجج والأدلة والبراهين  </a:t>
            </a:r>
            <a:endParaRPr lang="ar-EG" altLang="en-US" sz="3200" b="1" dirty="0">
              <a:latin typeface="Times New Roman" panose="02020603050405020304" pitchFamily="18" charset="0"/>
            </a:endParaRPr>
          </a:p>
          <a:p>
            <a:pPr marL="0" marR="228600" indent="0" algn="justLow" rtl="1">
              <a:lnSpc>
                <a:spcPct val="100000"/>
              </a:lnSpc>
              <a:buSzPts val="1400"/>
              <a:buNone/>
              <a:tabLst>
                <a:tab pos="228600" algn="l"/>
              </a:tabLst>
            </a:pPr>
            <a:r>
              <a:rPr lang="ar-SA" altLang="en-US" sz="3200" b="1" dirty="0">
                <a:latin typeface="Times New Roman" panose="02020603050405020304" pitchFamily="18" charset="0"/>
              </a:rPr>
              <a:t>هـ- الابتعاد عن المواجهة بالمجادلة  </a:t>
            </a:r>
            <a:endParaRPr lang="ar-EG" altLang="en-US" sz="3200" b="1" dirty="0">
              <a:latin typeface="Times New Roman" panose="02020603050405020304" pitchFamily="18" charset="0"/>
            </a:endParaRPr>
          </a:p>
          <a:p>
            <a:pPr marL="0" marR="228600" indent="0" algn="justLow" rtl="1">
              <a:lnSpc>
                <a:spcPct val="100000"/>
              </a:lnSpc>
              <a:buSzPts val="1400"/>
              <a:buNone/>
              <a:tabLst>
                <a:tab pos="228600" algn="l"/>
              </a:tabLst>
            </a:pPr>
            <a:r>
              <a:rPr lang="ar-SA" altLang="en-US" sz="3200" b="1" dirty="0">
                <a:latin typeface="Times New Roman" panose="02020603050405020304" pitchFamily="18" charset="0"/>
              </a:rPr>
              <a:t>و- أن يكون الموضوع مرتب</a:t>
            </a:r>
            <a:r>
              <a:rPr lang="ar-EG" altLang="en-US" sz="3200" b="1" dirty="0">
                <a:latin typeface="Times New Roman" panose="02020603050405020304" pitchFamily="18" charset="0"/>
              </a:rPr>
              <a:t>ً</a:t>
            </a:r>
            <a:r>
              <a:rPr lang="ar-SA" altLang="en-US" sz="3200" b="1" dirty="0">
                <a:latin typeface="Times New Roman" panose="02020603050405020304" pitchFamily="18" charset="0"/>
              </a:rPr>
              <a:t>ا ترتيب</a:t>
            </a:r>
            <a:r>
              <a:rPr lang="ar-EG" altLang="en-US" sz="3200" b="1" dirty="0">
                <a:latin typeface="Times New Roman" panose="02020603050405020304" pitchFamily="18" charset="0"/>
              </a:rPr>
              <a:t>ً</a:t>
            </a:r>
            <a:r>
              <a:rPr lang="ar-SA" altLang="en-US" sz="3200" b="1" dirty="0">
                <a:latin typeface="Times New Roman" panose="02020603050405020304" pitchFamily="18" charset="0"/>
              </a:rPr>
              <a:t>ا منطقي</a:t>
            </a:r>
            <a:r>
              <a:rPr lang="ar-EG" altLang="en-US" sz="3200" b="1" dirty="0">
                <a:latin typeface="Times New Roman" panose="02020603050405020304" pitchFamily="18" charset="0"/>
              </a:rPr>
              <a:t>ً</a:t>
            </a:r>
            <a:r>
              <a:rPr lang="ar-SA" altLang="en-US" sz="3200" b="1" dirty="0">
                <a:latin typeface="Times New Roman" panose="02020603050405020304" pitchFamily="18" charset="0"/>
              </a:rPr>
              <a:t>ا  </a:t>
            </a:r>
            <a:endParaRPr lang="ar-EG" altLang="en-US" sz="3200" b="1" dirty="0">
              <a:latin typeface="Times New Roman" panose="02020603050405020304" pitchFamily="18" charset="0"/>
            </a:endParaRPr>
          </a:p>
          <a:p>
            <a:pPr marL="0" marR="228600" indent="0" algn="justLow" rtl="1">
              <a:lnSpc>
                <a:spcPct val="100000"/>
              </a:lnSpc>
              <a:buSzPts val="1400"/>
              <a:buNone/>
              <a:tabLst>
                <a:tab pos="228600" algn="l"/>
              </a:tabLst>
            </a:pPr>
            <a:r>
              <a:rPr lang="ar-SA" altLang="en-US" sz="3200" b="1" dirty="0">
                <a:latin typeface="Times New Roman" panose="02020603050405020304" pitchFamily="18" charset="0"/>
              </a:rPr>
              <a:t>ز- استخدام العبارات المناسبة .</a:t>
            </a: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79956674"/>
      </p:ext>
    </p:extLst>
  </p:cSld>
  <p:clrMapOvr>
    <a:masterClrMapping/>
  </p:clrMapOvr>
  <p:transition spd="slow">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solidFill>
            <a:schemeClr val="bg1"/>
          </a:solidFill>
        </p:spPr>
        <p:txBody>
          <a:bodyPr lIns="274320" tIns="182880" rIns="182880">
            <a:normAutofit/>
          </a:bodyPr>
          <a:lstStyle/>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3- الرسالة :</a:t>
            </a:r>
            <a:r>
              <a:rPr lang="ar-SA" altLang="en-US" sz="3200" b="1" dirty="0">
                <a:solidFill>
                  <a:srgbClr val="C00000"/>
                </a:solidFill>
                <a:latin typeface="Times New Roman" panose="02020603050405020304" pitchFamily="18" charset="0"/>
              </a:rPr>
              <a:t> أ- وضوح الرسالة والبعد عن الغموض والألغاز </a:t>
            </a:r>
            <a:r>
              <a:rPr lang="ar-EG" altLang="en-US" sz="3200" b="1" dirty="0">
                <a:solidFill>
                  <a:srgbClr val="C00000"/>
                </a:solidFill>
                <a:latin typeface="Times New Roman" panose="02020603050405020304" pitchFamily="18" charset="0"/>
              </a:rPr>
              <a:t>               </a:t>
            </a:r>
            <a:r>
              <a:rPr lang="ar-SA" altLang="en-US" sz="3200" b="1" dirty="0">
                <a:solidFill>
                  <a:srgbClr val="C00000"/>
                </a:solidFill>
                <a:latin typeface="Times New Roman" panose="02020603050405020304" pitchFamily="18" charset="0"/>
              </a:rPr>
              <a:t> </a:t>
            </a:r>
            <a:endParaRPr lang="ar-EG" altLang="en-US" sz="3200" b="1" dirty="0">
              <a:solidFill>
                <a:srgbClr val="C00000"/>
              </a:solidFill>
              <a:latin typeface="Times New Roman" panose="02020603050405020304" pitchFamily="18" charset="0"/>
            </a:endParaRP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لأن ذلك مما يعيق المستقبل عن فهمها والتأثر بها . إن كون العبارات تحتمل أكثر من معنى يشوش على المتلقي وصول الرسالة أو قد تصله بصورة متأرجحة بين عدة معان وشكوك </a:t>
            </a: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7311778"/>
      </p:ext>
    </p:extLst>
  </p:cSld>
  <p:clrMapOvr>
    <a:masterClrMapping/>
  </p:clrMapOvr>
  <p:transition spd="slow">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solidFill>
            <a:schemeClr val="bg1"/>
          </a:solidFill>
        </p:spPr>
        <p:txBody>
          <a:bodyPr lIns="274320" tIns="182880" rIns="182880">
            <a:normAutofit/>
          </a:bodyPr>
          <a:lstStyle/>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3- الرسالة :</a:t>
            </a:r>
            <a:r>
              <a:rPr lang="ar-SA" altLang="en-US" sz="3200" b="1" dirty="0">
                <a:solidFill>
                  <a:srgbClr val="C00000"/>
                </a:solidFill>
                <a:latin typeface="Times New Roman" panose="02020603050405020304" pitchFamily="18" charset="0"/>
              </a:rPr>
              <a:t> ب- الشرح </a:t>
            </a:r>
            <a:endParaRPr lang="ar-EG" altLang="en-US" sz="3200" b="1" dirty="0">
              <a:solidFill>
                <a:srgbClr val="C00000"/>
              </a:solidFill>
              <a:latin typeface="Times New Roman" panose="02020603050405020304" pitchFamily="18" charset="0"/>
            </a:endParaRP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أن تكون البيانات المدونة في الرسالة في متناول المستقبل وحاجاته ، وأن </a:t>
            </a:r>
            <a:r>
              <a:rPr lang="ar-SA" altLang="en-US" sz="3200" b="1" dirty="0" err="1">
                <a:latin typeface="Times New Roman" panose="02020603050405020304" pitchFamily="18" charset="0"/>
              </a:rPr>
              <a:t>تتلا</a:t>
            </a:r>
            <a:r>
              <a:rPr lang="ar-EG" altLang="en-US" sz="3200" b="1" dirty="0">
                <a:latin typeface="Times New Roman" panose="02020603050405020304" pitchFamily="18" charset="0"/>
              </a:rPr>
              <a:t>ئ</a:t>
            </a:r>
            <a:r>
              <a:rPr lang="ar-SA" altLang="en-US" sz="3200" b="1" dirty="0">
                <a:latin typeface="Times New Roman" panose="02020603050405020304" pitchFamily="18" charset="0"/>
              </a:rPr>
              <a:t>م مع أهدافه وتصوراته في الوقت المناسب ، لأن ذلك أدعى لاستقبال لهذه الرسالة.</a:t>
            </a: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68871362"/>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solidFill>
            <a:schemeClr val="bg1"/>
          </a:solidFill>
        </p:spPr>
        <p:txBody>
          <a:bodyPr lIns="274320" tIns="182880" rIns="182880">
            <a:normAutofit/>
          </a:bodyPr>
          <a:lstStyle/>
          <a:p>
            <a:pPr marL="0" marR="228600" indent="0" algn="justLow" rtl="1">
              <a:lnSpc>
                <a:spcPct val="150000"/>
              </a:lnSpc>
              <a:buSzPts val="1400"/>
              <a:buNone/>
              <a:tabLst>
                <a:tab pos="228600" algn="l"/>
              </a:tabLst>
            </a:pPr>
            <a:endParaRPr lang="ar-EG" altLang="en-US" sz="1600" b="1" dirty="0">
              <a:latin typeface="Times New Roman" panose="02020603050405020304" pitchFamily="18" charset="0"/>
            </a:endParaRP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3- الرسالة :</a:t>
            </a:r>
            <a:r>
              <a:rPr lang="ar-SA" altLang="en-US" sz="3200" b="1" dirty="0">
                <a:solidFill>
                  <a:srgbClr val="C00000"/>
                </a:solidFill>
                <a:latin typeface="Times New Roman" panose="02020603050405020304" pitchFamily="18" charset="0"/>
              </a:rPr>
              <a:t> ج- احتوائها على الجانب الإيجابي والمؤيد </a:t>
            </a:r>
            <a:endParaRPr lang="ar-EG" altLang="en-US" sz="3200" b="1" dirty="0">
              <a:solidFill>
                <a:srgbClr val="C00000"/>
              </a:solidFill>
              <a:latin typeface="Times New Roman" panose="02020603050405020304" pitchFamily="18" charset="0"/>
            </a:endParaRP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والذي يوافق اتجاه الجمهور وبخاصة في حالة الرغبة في التأثير السريع على الجمهور المتلقي للرسالة الإعلامية .</a:t>
            </a: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21555383"/>
      </p:ext>
    </p:extLst>
  </p:cSld>
  <p:clrMapOvr>
    <a:masterClrMapping/>
  </p:clrMapOvr>
  <p:transition spd="slow">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solidFill>
            <a:schemeClr val="bg1"/>
          </a:solidFill>
        </p:spPr>
        <p:txBody>
          <a:bodyPr lIns="274320" tIns="182880" rIns="182880">
            <a:normAutofit/>
          </a:bodyPr>
          <a:lstStyle/>
          <a:p>
            <a:pPr marL="0" marR="228600" indent="0" algn="justLow" rtl="1">
              <a:lnSpc>
                <a:spcPct val="150000"/>
              </a:lnSpc>
              <a:buSzPts val="1400"/>
              <a:buNone/>
              <a:tabLst>
                <a:tab pos="228600" algn="l"/>
              </a:tabLst>
            </a:pPr>
            <a:endParaRPr lang="ar-EG" altLang="en-US" sz="1600" b="1" dirty="0">
              <a:latin typeface="Times New Roman" panose="02020603050405020304" pitchFamily="18" charset="0"/>
            </a:endParaRP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3- الرسالة :</a:t>
            </a:r>
            <a:r>
              <a:rPr lang="ar-SA" altLang="en-US" sz="3200" b="1" dirty="0">
                <a:solidFill>
                  <a:srgbClr val="C00000"/>
                </a:solidFill>
                <a:latin typeface="Times New Roman" panose="02020603050405020304" pitchFamily="18" charset="0"/>
              </a:rPr>
              <a:t> د- احتوائها على الأدلة والبراهين والحجج القوية</a:t>
            </a:r>
            <a:endParaRPr lang="ar-EG" altLang="en-US" sz="3200" b="1" dirty="0">
              <a:solidFill>
                <a:srgbClr val="C00000"/>
              </a:solidFill>
              <a:latin typeface="Times New Roman" panose="02020603050405020304" pitchFamily="18" charset="0"/>
            </a:endParaRP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حيث إنها تضيف إلى الموضوع ثقلاً ورجوحاً، أيضاً من المفيد في وصول الرسالة إلى المستقبل أن تحتوي على بعض </a:t>
            </a:r>
            <a:r>
              <a:rPr lang="ar-SA" altLang="en-US" sz="3200" b="1" dirty="0">
                <a:solidFill>
                  <a:srgbClr val="FF0000"/>
                </a:solidFill>
                <a:latin typeface="Times New Roman" panose="02020603050405020304" pitchFamily="18" charset="0"/>
              </a:rPr>
              <a:t>الأمثلة</a:t>
            </a:r>
            <a:r>
              <a:rPr lang="ar-SA" altLang="en-US" sz="3200" b="1" dirty="0">
                <a:latin typeface="Times New Roman" panose="02020603050405020304" pitchFamily="18" charset="0"/>
              </a:rPr>
              <a:t> لتقريب الحقائق إلى ذهن المستقبل .</a:t>
            </a: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89607298"/>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solidFill>
            <a:schemeClr val="bg1"/>
          </a:solidFill>
        </p:spPr>
        <p:txBody>
          <a:bodyPr lIns="274320" tIns="182880" rIns="182880">
            <a:normAutofit/>
          </a:bodyPr>
          <a:lstStyle/>
          <a:p>
            <a:pPr marL="0" marR="228600" indent="0" algn="justLow" rtl="1">
              <a:lnSpc>
                <a:spcPct val="150000"/>
              </a:lnSpc>
              <a:buSzPts val="1400"/>
              <a:buNone/>
              <a:tabLst>
                <a:tab pos="228600" algn="l"/>
              </a:tabLst>
            </a:pPr>
            <a:endParaRPr lang="ar-EG" altLang="en-US" sz="1600" b="1" dirty="0">
              <a:latin typeface="Times New Roman" panose="02020603050405020304" pitchFamily="18" charset="0"/>
            </a:endParaRP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3- الرسالة :</a:t>
            </a:r>
            <a:r>
              <a:rPr lang="ar-SA" altLang="en-US" sz="3200" b="1" dirty="0">
                <a:solidFill>
                  <a:srgbClr val="C00000"/>
                </a:solidFill>
                <a:latin typeface="Times New Roman" panose="02020603050405020304" pitchFamily="18" charset="0"/>
              </a:rPr>
              <a:t> هـ- الابتعاد عن المواجهة بالمجادلة </a:t>
            </a:r>
            <a:endParaRPr lang="ar-EG" altLang="en-US" sz="3200" b="1" dirty="0">
              <a:solidFill>
                <a:srgbClr val="C00000"/>
              </a:solidFill>
              <a:latin typeface="Times New Roman" panose="02020603050405020304" pitchFamily="18" charset="0"/>
            </a:endParaRP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إن اعتراض أفكار وآراء المستقبل مباشرة بالحجة منفِّرٌ ، وغالباً ما تكون المجادلات </a:t>
            </a:r>
            <a:r>
              <a:rPr lang="ar-SA" altLang="en-US" sz="3200" b="1" dirty="0" err="1">
                <a:latin typeface="Times New Roman" panose="02020603050405020304" pitchFamily="18" charset="0"/>
              </a:rPr>
              <a:t>الخصامية</a:t>
            </a:r>
            <a:r>
              <a:rPr lang="ar-SA" altLang="en-US" sz="3200" b="1" dirty="0">
                <a:latin typeface="Times New Roman" panose="02020603050405020304" pitchFamily="18" charset="0"/>
              </a:rPr>
              <a:t> مشاحنات أو محاجّات يحتدّ فيها المزاج والعناد ويتشكل معها موقف صلب ومقاومة لا تجدي معها عمليات الإقناع أياً كانت .</a:t>
            </a: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08727073"/>
      </p:ext>
    </p:extLst>
  </p:cSld>
  <p:clrMapOvr>
    <a:masterClrMapping/>
  </p:clrMapOvr>
  <p:transition spd="slow">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solidFill>
            <a:schemeClr val="bg1"/>
          </a:solidFill>
        </p:spPr>
        <p:txBody>
          <a:bodyPr lIns="274320" tIns="182880" rIns="182880">
            <a:normAutofit/>
          </a:bodyPr>
          <a:lstStyle/>
          <a:p>
            <a:pPr marL="0" marR="228600" indent="0" algn="justLow" rtl="1">
              <a:lnSpc>
                <a:spcPct val="150000"/>
              </a:lnSpc>
              <a:buSzPts val="1400"/>
              <a:buNone/>
              <a:tabLst>
                <a:tab pos="228600" algn="l"/>
              </a:tabLst>
            </a:pPr>
            <a:endParaRPr lang="ar-EG" altLang="en-US" sz="1600" b="1" dirty="0">
              <a:latin typeface="Times New Roman" panose="02020603050405020304" pitchFamily="18" charset="0"/>
            </a:endParaRP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3- الرسالة :</a:t>
            </a:r>
            <a:r>
              <a:rPr lang="ar-SA" altLang="en-US" sz="3200" b="1" dirty="0">
                <a:solidFill>
                  <a:srgbClr val="C00000"/>
                </a:solidFill>
                <a:latin typeface="Times New Roman" panose="02020603050405020304" pitchFamily="18" charset="0"/>
              </a:rPr>
              <a:t> و- أن يكون الموضوع مرتب</a:t>
            </a:r>
            <a:r>
              <a:rPr lang="ar-EG" altLang="en-US" sz="3200" b="1" dirty="0">
                <a:solidFill>
                  <a:srgbClr val="C00000"/>
                </a:solidFill>
                <a:latin typeface="Times New Roman" panose="02020603050405020304" pitchFamily="18" charset="0"/>
              </a:rPr>
              <a:t>ً</a:t>
            </a:r>
            <a:r>
              <a:rPr lang="ar-SA" altLang="en-US" sz="3200" b="1" dirty="0">
                <a:solidFill>
                  <a:srgbClr val="C00000"/>
                </a:solidFill>
                <a:latin typeface="Times New Roman" panose="02020603050405020304" pitchFamily="18" charset="0"/>
              </a:rPr>
              <a:t>ا ترتيب</a:t>
            </a:r>
            <a:r>
              <a:rPr lang="ar-EG" altLang="en-US" sz="3200" b="1" dirty="0">
                <a:solidFill>
                  <a:srgbClr val="C00000"/>
                </a:solidFill>
                <a:latin typeface="Times New Roman" panose="02020603050405020304" pitchFamily="18" charset="0"/>
              </a:rPr>
              <a:t>ً</a:t>
            </a:r>
            <a:r>
              <a:rPr lang="ar-SA" altLang="en-US" sz="3200" b="1" dirty="0">
                <a:solidFill>
                  <a:srgbClr val="C00000"/>
                </a:solidFill>
                <a:latin typeface="Times New Roman" panose="02020603050405020304" pitchFamily="18" charset="0"/>
              </a:rPr>
              <a:t>ا منطقي</a:t>
            </a:r>
            <a:r>
              <a:rPr lang="ar-EG" altLang="en-US" sz="3200" b="1" dirty="0">
                <a:solidFill>
                  <a:srgbClr val="C00000"/>
                </a:solidFill>
                <a:latin typeface="Times New Roman" panose="02020603050405020304" pitchFamily="18" charset="0"/>
              </a:rPr>
              <a:t>ً</a:t>
            </a:r>
            <a:r>
              <a:rPr lang="ar-SA" altLang="en-US" sz="3200" b="1" dirty="0">
                <a:solidFill>
                  <a:srgbClr val="C00000"/>
                </a:solidFill>
                <a:latin typeface="Times New Roman" panose="02020603050405020304" pitchFamily="18" charset="0"/>
              </a:rPr>
              <a:t>ا </a:t>
            </a:r>
            <a:endParaRPr lang="ar-EG" altLang="en-US" sz="3200" b="1" dirty="0">
              <a:solidFill>
                <a:srgbClr val="C00000"/>
              </a:solidFill>
              <a:latin typeface="Times New Roman" panose="02020603050405020304" pitchFamily="18" charset="0"/>
            </a:endParaRP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بحيث يصل المستقبل من الجمهور إلى استنتاجاته والتي هي في حقيقتها الغاية التي ترمي إليها عملية الإقناع، هذا الأمر مناسب جداً في حالة الجمهور قليلي الحظ من التعليم .</a:t>
            </a: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01819435"/>
      </p:ext>
    </p:extLst>
  </p:cSld>
  <p:clrMapOvr>
    <a:masterClrMapping/>
  </p:clrMapOvr>
  <p:transition spd="slow">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solidFill>
            <a:schemeClr val="bg1"/>
          </a:solidFill>
        </p:spPr>
        <p:txBody>
          <a:bodyPr lIns="274320" tIns="182880" rIns="182880">
            <a:normAutofit/>
          </a:bodyPr>
          <a:lstStyle/>
          <a:p>
            <a:pPr marL="0" marR="228600" indent="0" algn="justLow" rtl="1">
              <a:lnSpc>
                <a:spcPct val="150000"/>
              </a:lnSpc>
              <a:buSzPts val="1400"/>
              <a:buNone/>
              <a:tabLst>
                <a:tab pos="228600" algn="l"/>
              </a:tabLst>
            </a:pPr>
            <a:endParaRPr lang="ar-EG" altLang="en-US" sz="1600" b="1" dirty="0">
              <a:latin typeface="Times New Roman" panose="02020603050405020304" pitchFamily="18" charset="0"/>
            </a:endParaRP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3- الرسالة :</a:t>
            </a:r>
            <a:r>
              <a:rPr lang="ar-SA" altLang="en-US" sz="3200" b="1" dirty="0">
                <a:solidFill>
                  <a:srgbClr val="C00000"/>
                </a:solidFill>
                <a:latin typeface="Times New Roman" panose="02020603050405020304" pitchFamily="18" charset="0"/>
              </a:rPr>
              <a:t> ز- استخدام العبارات المناسبة </a:t>
            </a:r>
            <a:endParaRPr lang="ar-EG" altLang="en-US" sz="3200" b="1" dirty="0">
              <a:solidFill>
                <a:srgbClr val="C00000"/>
              </a:solidFill>
              <a:latin typeface="Times New Roman" panose="02020603050405020304" pitchFamily="18" charset="0"/>
            </a:endParaRP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أحياناً تحتاج الرسالة عند عرض الموضوع وبيان حقائقه إلى استخدام عبارات الترغيب والعاطفة أو التحذير .</a:t>
            </a: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48908166"/>
      </p:ext>
    </p:extLst>
  </p:cSld>
  <p:clrMapOvr>
    <a:masterClrMapping/>
  </p:clrMapOvr>
  <p:transition spd="slow">
    <p:comb/>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9771" y="5698106"/>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7" name="Picture 6" descr="A bug in a can next to a pack of cigarettes&#10;&#10;Description automatically generated">
            <a:extLst>
              <a:ext uri="{FF2B5EF4-FFF2-40B4-BE49-F238E27FC236}">
                <a16:creationId xmlns:a16="http://schemas.microsoft.com/office/drawing/2014/main" id="{7097D0F9-CD4D-506F-6DF9-B400DBEC7712}"/>
              </a:ext>
            </a:extLst>
          </p:cNvPr>
          <p:cNvPicPr>
            <a:picLocks noChangeAspect="1"/>
          </p:cNvPicPr>
          <p:nvPr/>
        </p:nvPicPr>
        <p:blipFill rotWithShape="1">
          <a:blip r:embed="rId3">
            <a:extLst>
              <a:ext uri="{28A0092B-C50C-407E-A947-70E740481C1C}">
                <a14:useLocalDpi xmlns:a14="http://schemas.microsoft.com/office/drawing/2010/main" val="0"/>
              </a:ext>
            </a:extLst>
          </a:blip>
          <a:srcRect t="14467"/>
          <a:stretch/>
        </p:blipFill>
        <p:spPr>
          <a:xfrm>
            <a:off x="2443508" y="760061"/>
            <a:ext cx="8809189" cy="5100873"/>
          </a:xfrm>
          <a:prstGeom prst="rect">
            <a:avLst/>
          </a:prstGeom>
        </p:spPr>
      </p:pic>
    </p:spTree>
    <p:extLst>
      <p:ext uri="{BB962C8B-B14F-4D97-AF65-F5344CB8AC3E}">
        <p14:creationId xmlns:p14="http://schemas.microsoft.com/office/powerpoint/2010/main" val="4002934567"/>
      </p:ext>
    </p:extLst>
  </p:cSld>
  <p:clrMapOvr>
    <a:masterClrMapping/>
  </p:clrMapOvr>
  <p:transition spd="slow">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3575006" y="5667939"/>
            <a:ext cx="5041987" cy="707886"/>
          </a:xfrm>
          <a:prstGeom prst="rect">
            <a:avLst/>
          </a:prstGeom>
          <a:noFill/>
        </p:spPr>
        <p:txBody>
          <a:bodyPr wrap="square" rtlCol="0">
            <a:spAutoFit/>
          </a:bodyPr>
          <a:lstStyle/>
          <a:p>
            <a:pPr algn="ctr" rtl="1"/>
            <a:r>
              <a:rPr lang="ar-EG" sz="4000" b="1" dirty="0">
                <a:solidFill>
                  <a:srgbClr val="00B0F0"/>
                </a:solidFill>
                <a:latin typeface="Times New Roman" panose="02020603050405020304" pitchFamily="18" charset="0"/>
                <a:cs typeface="Times New Roman" panose="02020603050405020304" pitchFamily="18" charset="0"/>
              </a:rPr>
              <a:t>الوسيلة </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1" name="Picture 10" descr="A collage of images of women using social media&#10;&#10;Description automatically generated">
            <a:extLst>
              <a:ext uri="{FF2B5EF4-FFF2-40B4-BE49-F238E27FC236}">
                <a16:creationId xmlns:a16="http://schemas.microsoft.com/office/drawing/2014/main" id="{59B6F27F-787A-689B-77F3-E236B1DAFE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33725" y="1212844"/>
            <a:ext cx="7124548" cy="4381597"/>
          </a:xfrm>
          <a:prstGeom prst="rect">
            <a:avLst/>
          </a:prstGeom>
        </p:spPr>
      </p:pic>
    </p:spTree>
    <p:extLst>
      <p:ext uri="{BB962C8B-B14F-4D97-AF65-F5344CB8AC3E}">
        <p14:creationId xmlns:p14="http://schemas.microsoft.com/office/powerpoint/2010/main" val="299646085"/>
      </p:ext>
    </p:extLst>
  </p:cSld>
  <p:clrMapOvr>
    <a:masterClrMapping/>
  </p:clrMapOvr>
  <p:transition spd="slow">
    <p:comb/>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xfrm>
            <a:off x="838200" y="1515703"/>
            <a:ext cx="10515600" cy="4661259"/>
          </a:xfrm>
          <a:solidFill>
            <a:schemeClr val="bg1"/>
          </a:solidFill>
        </p:spPr>
        <p:txBody>
          <a:bodyPr lIns="274320" tIns="182880" rIns="182880">
            <a:normAutofit/>
          </a:bodyPr>
          <a:lstStyle/>
          <a:p>
            <a:pPr marL="0" marR="228600" indent="0" algn="justLow" rtl="1">
              <a:lnSpc>
                <a:spcPct val="100000"/>
              </a:lnSpc>
              <a:buSzPts val="1400"/>
              <a:buNone/>
              <a:tabLst>
                <a:tab pos="228600" algn="l"/>
              </a:tabLst>
            </a:pPr>
            <a:r>
              <a:rPr lang="ar-EG" altLang="en-US" sz="4100" b="1" dirty="0">
                <a:latin typeface="Times New Roman" panose="02020603050405020304" pitchFamily="18" charset="0"/>
              </a:rPr>
              <a:t>4</a:t>
            </a:r>
            <a:r>
              <a:rPr lang="ar-SA" altLang="en-US" sz="4100" b="1" dirty="0">
                <a:latin typeface="Times New Roman" panose="02020603050405020304" pitchFamily="18" charset="0"/>
              </a:rPr>
              <a:t>- </a:t>
            </a:r>
            <a:r>
              <a:rPr lang="ar-EG" altLang="en-US" sz="4400" b="1" dirty="0">
                <a:latin typeface="Times New Roman" panose="02020603050405020304" pitchFamily="18" charset="0"/>
              </a:rPr>
              <a:t>الوسيلة </a:t>
            </a:r>
            <a:r>
              <a:rPr lang="ar-SA" altLang="en-US" sz="4100" b="1" dirty="0">
                <a:latin typeface="Times New Roman" panose="02020603050405020304" pitchFamily="18" charset="0"/>
              </a:rPr>
              <a:t> </a:t>
            </a:r>
          </a:p>
          <a:p>
            <a:pPr marL="0" marR="228600" indent="0" algn="justLow" rtl="1">
              <a:lnSpc>
                <a:spcPct val="100000"/>
              </a:lnSpc>
              <a:buSzPts val="1400"/>
              <a:buNone/>
              <a:tabLst>
                <a:tab pos="228600" algn="l"/>
              </a:tabLst>
            </a:pPr>
            <a:r>
              <a:rPr lang="ar-EG" altLang="en-US" sz="3900" b="1" dirty="0">
                <a:solidFill>
                  <a:srgbClr val="C00000"/>
                </a:solidFill>
                <a:latin typeface="Times New Roman" panose="02020603050405020304" pitchFamily="18" charset="0"/>
              </a:rPr>
              <a:t>وهي إحدى عناصر الإقناع التي تزيده فعالية</a:t>
            </a:r>
            <a:r>
              <a:rPr lang="ar-EG" altLang="en-US" sz="3900" b="1" dirty="0">
                <a:latin typeface="Times New Roman" panose="02020603050405020304" pitchFamily="18" charset="0"/>
              </a:rPr>
              <a:t>، كما أن نجاح الإقناع وحصول التغيير في سلوك المتلقي وأفكاره ومعتقداته يعتمد على مضمون الرسالة وصياغتها وعلى توفر المهارات الإدراكية والنقدية والإبداعية في الرسالة والمرسل .</a:t>
            </a: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Rectangle: Rounded Corners 7">
            <a:extLst>
              <a:ext uri="{FF2B5EF4-FFF2-40B4-BE49-F238E27FC236}">
                <a16:creationId xmlns:a16="http://schemas.microsoft.com/office/drawing/2014/main" id="{67796652-6469-2627-9BCA-68E6D807DFC3}"/>
              </a:ext>
            </a:extLst>
          </p:cNvPr>
          <p:cNvSpPr/>
          <p:nvPr/>
        </p:nvSpPr>
        <p:spPr>
          <a:xfrm>
            <a:off x="1200150" y="1515703"/>
            <a:ext cx="7852410" cy="87316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400" b="1" dirty="0"/>
              <a:t>تساهم الوسيلة في الطريقة التي يتفاعل بها المتلقي </a:t>
            </a:r>
          </a:p>
          <a:p>
            <a:pPr algn="ctr"/>
            <a:r>
              <a:rPr lang="ar-EG" sz="2400" b="1" dirty="0"/>
              <a:t>لأن استقباله للرسائل البصرية تختلف عن السمعية أو التي تجمع بين الإثنين</a:t>
            </a:r>
            <a:endParaRPr lang="en-US" sz="2400" b="1" dirty="0"/>
          </a:p>
        </p:txBody>
      </p:sp>
    </p:spTree>
    <p:extLst>
      <p:ext uri="{BB962C8B-B14F-4D97-AF65-F5344CB8AC3E}">
        <p14:creationId xmlns:p14="http://schemas.microsoft.com/office/powerpoint/2010/main" val="1540446675"/>
      </p:ext>
    </p:extLst>
  </p:cSld>
  <p:clrMapOvr>
    <a:masterClrMapping/>
  </p:clrMapOvr>
  <p:transition spd="slow">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xfrm>
            <a:off x="838200" y="1515703"/>
            <a:ext cx="10515600" cy="4661259"/>
          </a:xfrm>
          <a:solidFill>
            <a:schemeClr val="bg1"/>
          </a:solidFill>
        </p:spPr>
        <p:txBody>
          <a:bodyPr lIns="274320" tIns="182880" rIns="182880">
            <a:normAutofit/>
          </a:bodyPr>
          <a:lstStyle/>
          <a:p>
            <a:pPr marL="0" marR="228600" indent="0" algn="justLow" rtl="1">
              <a:lnSpc>
                <a:spcPct val="100000"/>
              </a:lnSpc>
              <a:buSzPts val="1400"/>
              <a:buNone/>
              <a:tabLst>
                <a:tab pos="228600" algn="l"/>
              </a:tabLst>
            </a:pPr>
            <a:r>
              <a:rPr lang="ar-EG" altLang="en-US" sz="3600" b="1" dirty="0">
                <a:latin typeface="Times New Roman" panose="02020603050405020304" pitchFamily="18" charset="0"/>
              </a:rPr>
              <a:t>4</a:t>
            </a:r>
            <a:r>
              <a:rPr lang="ar-SA" altLang="en-US" sz="3600" b="1" dirty="0">
                <a:latin typeface="Times New Roman" panose="02020603050405020304" pitchFamily="18" charset="0"/>
              </a:rPr>
              <a:t>- </a:t>
            </a:r>
            <a:r>
              <a:rPr lang="ar-EG" altLang="en-US" sz="4000" b="1" dirty="0">
                <a:latin typeface="Times New Roman" panose="02020603050405020304" pitchFamily="18" charset="0"/>
              </a:rPr>
              <a:t>الوسيلة </a:t>
            </a:r>
            <a:r>
              <a:rPr lang="ar-SA" altLang="en-US" sz="3600" b="1" dirty="0">
                <a:latin typeface="Times New Roman" panose="02020603050405020304" pitchFamily="18" charset="0"/>
              </a:rPr>
              <a:t> </a:t>
            </a:r>
          </a:p>
          <a:p>
            <a:pPr marL="0" marR="228600" indent="0" algn="justLow" rtl="1">
              <a:lnSpc>
                <a:spcPct val="100000"/>
              </a:lnSpc>
              <a:buSzPts val="1400"/>
              <a:buNone/>
              <a:tabLst>
                <a:tab pos="228600" algn="l"/>
              </a:tabLst>
            </a:pPr>
            <a:r>
              <a:rPr lang="ar-EG" altLang="en-US" sz="3200" b="1" dirty="0">
                <a:latin typeface="Times New Roman" panose="02020603050405020304" pitchFamily="18" charset="0"/>
              </a:rPr>
              <a:t>إن الصورة المرئية المؤثرة تترك انطباعاً راسخاً لا ينسى لدى الناظرين، حيث إن نسبة 75% من مدركاتنا تأتي عن طريق الرؤية ، 13% تأتي عن طريق السمع ، </a:t>
            </a:r>
            <a:r>
              <a:rPr lang="ar-EG" altLang="en-US" sz="3200" b="1" dirty="0">
                <a:solidFill>
                  <a:srgbClr val="00B0F0"/>
                </a:solidFill>
                <a:latin typeface="Times New Roman" panose="02020603050405020304" pitchFamily="18" charset="0"/>
              </a:rPr>
              <a:t>12% تأتي عن طريق الشم ، والتذوق ، واللمس </a:t>
            </a:r>
            <a:r>
              <a:rPr lang="ar-EG" altLang="en-US" sz="3200" b="1" dirty="0">
                <a:latin typeface="Times New Roman" panose="02020603050405020304" pitchFamily="18" charset="0"/>
              </a:rPr>
              <a:t>، وللصورة المرئية أشكال عديدة ، فهي تتضمن الشرائح ، وشاشة العرض العلوية ، والشرائط السمعية ، وخرائط توضيحية ، ولافتات نماذج للمنتج ، ومطبوعات ، وكلها وسائل تدعيم الإقناع إذا أحسن استخدامها.</a:t>
            </a: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14333547"/>
      </p:ext>
    </p:extLst>
  </p:cSld>
  <p:clrMapOvr>
    <a:masterClrMapping/>
  </p:clrMapOvr>
  <p:transition spd="slow">
    <p:comb/>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B3E684-9FAE-F0AF-9D6E-57567F5A0596}"/>
            </a:ext>
          </a:extLst>
        </p:cNvPr>
        <p:cNvGrpSpPr/>
        <p:nvPr/>
      </p:nvGrpSpPr>
      <p:grpSpPr>
        <a:xfrm>
          <a:off x="0" y="0"/>
          <a:ext cx="0" cy="0"/>
          <a:chOff x="0" y="0"/>
          <a:chExt cx="0" cy="0"/>
        </a:xfrm>
      </p:grpSpPr>
      <p:sp>
        <p:nvSpPr>
          <p:cNvPr id="9220" name="Rectangle 3">
            <a:extLst>
              <a:ext uri="{FF2B5EF4-FFF2-40B4-BE49-F238E27FC236}">
                <a16:creationId xmlns:a16="http://schemas.microsoft.com/office/drawing/2014/main" id="{17CC676D-9E6F-22EE-0A31-F8ADC0648099}"/>
              </a:ext>
            </a:extLst>
          </p:cNvPr>
          <p:cNvSpPr>
            <a:spLocks noGrp="1" noChangeArrowheads="1"/>
          </p:cNvSpPr>
          <p:nvPr>
            <p:ph type="body" idx="1"/>
          </p:nvPr>
        </p:nvSpPr>
        <p:spPr>
          <a:xfrm>
            <a:off x="838200" y="1515703"/>
            <a:ext cx="10515600" cy="4661259"/>
          </a:xfrm>
          <a:solidFill>
            <a:schemeClr val="bg1"/>
          </a:solidFill>
        </p:spPr>
        <p:txBody>
          <a:bodyPr lIns="274320" tIns="182880" rIns="182880">
            <a:normAutofit fontScale="62500" lnSpcReduction="20000"/>
          </a:bodyPr>
          <a:lstStyle/>
          <a:p>
            <a:pPr marL="0" marR="228600" indent="0" algn="justLow" rtl="1">
              <a:lnSpc>
                <a:spcPct val="100000"/>
              </a:lnSpc>
              <a:buSzPts val="1400"/>
              <a:buNone/>
              <a:tabLst>
                <a:tab pos="228600" algn="l"/>
              </a:tabLst>
            </a:pPr>
            <a:r>
              <a:rPr lang="ar-SA" altLang="en-US" sz="3600" b="1" dirty="0">
                <a:latin typeface="Times New Roman" panose="02020603050405020304" pitchFamily="18" charset="0"/>
              </a:rPr>
              <a:t>تلعب الوسائل البصرية والسمعية دورًا حيويًا في إقناع الجمهور من خلال مجموعة من العناصر التي تؤثر على الاستجابة العاطفية والعقلية للأفراد. من بين هذه العناصر:  </a:t>
            </a:r>
          </a:p>
          <a:p>
            <a:pPr marL="0" marR="228600" indent="0" algn="justLow" rtl="1">
              <a:lnSpc>
                <a:spcPct val="100000"/>
              </a:lnSpc>
              <a:buSzPts val="1400"/>
              <a:buNone/>
              <a:tabLst>
                <a:tab pos="228600" algn="l"/>
              </a:tabLst>
            </a:pPr>
            <a:r>
              <a:rPr lang="ar-SA" altLang="en-US" sz="3600" b="1" dirty="0">
                <a:solidFill>
                  <a:srgbClr val="FF0000"/>
                </a:solidFill>
                <a:latin typeface="Times New Roman" panose="02020603050405020304" pitchFamily="18" charset="0"/>
              </a:rPr>
              <a:t>أولًا: العناصر البصرية وتأثيرها على الإقناع</a:t>
            </a:r>
          </a:p>
          <a:p>
            <a:pPr marL="0" marR="228600" indent="0" algn="justLow" rtl="1">
              <a:lnSpc>
                <a:spcPct val="100000"/>
              </a:lnSpc>
              <a:buSzPts val="1400"/>
              <a:buNone/>
              <a:tabLst>
                <a:tab pos="228600" algn="l"/>
              </a:tabLst>
            </a:pPr>
            <a:r>
              <a:rPr lang="ar-SA" altLang="en-US" sz="3600" b="1" dirty="0">
                <a:latin typeface="Times New Roman" panose="02020603050405020304" pitchFamily="18" charset="0"/>
              </a:rPr>
              <a:t>1. </a:t>
            </a:r>
            <a:r>
              <a:rPr lang="ar-SA" altLang="en-US" sz="3600" b="1" dirty="0">
                <a:solidFill>
                  <a:srgbClr val="FF0000"/>
                </a:solidFill>
                <a:latin typeface="Times New Roman" panose="02020603050405020304" pitchFamily="18" charset="0"/>
              </a:rPr>
              <a:t>الألوان</a:t>
            </a:r>
            <a:r>
              <a:rPr lang="ar-SA" altLang="en-US" sz="3600" b="1" dirty="0">
                <a:latin typeface="Times New Roman" panose="02020603050405020304" pitchFamily="18" charset="0"/>
              </a:rPr>
              <a:t>: تمتلك الألوان تأثيرًا نفسيًا قويًا، حيث يمكن للألوان الدافئة مثل الأحمر والبرتقالي أن تثير الحماس، بينما الألوان الباردة مثل الأزرق والأخضر تعطي إحساسًا بالهدوء والثقة.  </a:t>
            </a:r>
          </a:p>
          <a:p>
            <a:pPr marL="0" marR="228600" indent="0" algn="justLow" rtl="1">
              <a:lnSpc>
                <a:spcPct val="100000"/>
              </a:lnSpc>
              <a:buSzPts val="1400"/>
              <a:buNone/>
              <a:tabLst>
                <a:tab pos="228600" algn="l"/>
              </a:tabLst>
            </a:pPr>
            <a:r>
              <a:rPr lang="ar-SA" altLang="en-US" sz="3600" b="1" dirty="0">
                <a:latin typeface="Times New Roman" panose="02020603050405020304" pitchFamily="18" charset="0"/>
              </a:rPr>
              <a:t>2. </a:t>
            </a:r>
            <a:r>
              <a:rPr lang="ar-SA" altLang="en-US" sz="3600" b="1" dirty="0">
                <a:solidFill>
                  <a:srgbClr val="FF0000"/>
                </a:solidFill>
                <a:latin typeface="Times New Roman" panose="02020603050405020304" pitchFamily="18" charset="0"/>
              </a:rPr>
              <a:t>الصور والرسومات</a:t>
            </a:r>
            <a:r>
              <a:rPr lang="ar-SA" altLang="en-US" sz="3600" b="1" dirty="0">
                <a:latin typeface="Times New Roman" panose="02020603050405020304" pitchFamily="18" charset="0"/>
              </a:rPr>
              <a:t>: الصور القوية والمعبّرة تساعد في تعزيز الرسالة وتوضيح المفاهيم بطريقة أسرع من النصوص.  </a:t>
            </a:r>
          </a:p>
          <a:p>
            <a:pPr marL="0" marR="228600" indent="0" algn="justLow" rtl="1">
              <a:lnSpc>
                <a:spcPct val="100000"/>
              </a:lnSpc>
              <a:buSzPts val="1400"/>
              <a:buNone/>
              <a:tabLst>
                <a:tab pos="228600" algn="l"/>
              </a:tabLst>
            </a:pPr>
            <a:r>
              <a:rPr lang="ar-SA" altLang="en-US" sz="3600" b="1" dirty="0">
                <a:latin typeface="Times New Roman" panose="02020603050405020304" pitchFamily="18" charset="0"/>
              </a:rPr>
              <a:t>3. </a:t>
            </a:r>
            <a:r>
              <a:rPr lang="ar-SA" altLang="en-US" sz="3600" b="1" dirty="0">
                <a:solidFill>
                  <a:srgbClr val="FF0000"/>
                </a:solidFill>
                <a:latin typeface="Times New Roman" panose="02020603050405020304" pitchFamily="18" charset="0"/>
              </a:rPr>
              <a:t>الخطوط والتصميم</a:t>
            </a:r>
            <a:r>
              <a:rPr lang="ar-SA" altLang="en-US" sz="3600" b="1" dirty="0">
                <a:latin typeface="Times New Roman" panose="02020603050405020304" pitchFamily="18" charset="0"/>
              </a:rPr>
              <a:t>: اختيار خطوط واضحة وأنيقة، وتنظيم المحتوى بشكل جذاب يسهم في جذب انتباه الجمهور والحفاظ عليه.  </a:t>
            </a:r>
          </a:p>
          <a:p>
            <a:pPr marL="0" marR="228600" indent="0" algn="justLow" rtl="1">
              <a:lnSpc>
                <a:spcPct val="100000"/>
              </a:lnSpc>
              <a:buSzPts val="1400"/>
              <a:buNone/>
              <a:tabLst>
                <a:tab pos="228600" algn="l"/>
              </a:tabLst>
            </a:pPr>
            <a:r>
              <a:rPr lang="ar-SA" altLang="en-US" sz="3600" b="1" dirty="0">
                <a:latin typeface="Times New Roman" panose="02020603050405020304" pitchFamily="18" charset="0"/>
              </a:rPr>
              <a:t>4. </a:t>
            </a:r>
            <a:r>
              <a:rPr lang="ar-SA" altLang="en-US" sz="3600" b="1" dirty="0">
                <a:solidFill>
                  <a:srgbClr val="FF0000"/>
                </a:solidFill>
                <a:latin typeface="Times New Roman" panose="02020603050405020304" pitchFamily="18" charset="0"/>
              </a:rPr>
              <a:t>الحركة والمؤثرات البصرية</a:t>
            </a:r>
            <a:r>
              <a:rPr lang="ar-SA" altLang="en-US" sz="3600" b="1" dirty="0">
                <a:latin typeface="Times New Roman" panose="02020603050405020304" pitchFamily="18" charset="0"/>
              </a:rPr>
              <a:t>: استخدام الرسوم المتحركة أو التغييرات البصرية البسيطة يجذب الانتباه ويجعل المحتوى أكثر ديناميكية.  </a:t>
            </a:r>
          </a:p>
          <a:p>
            <a:pPr marL="0" marR="228600" indent="0" algn="justLow" rtl="1">
              <a:lnSpc>
                <a:spcPct val="100000"/>
              </a:lnSpc>
              <a:buSzPts val="1400"/>
              <a:buNone/>
              <a:tabLst>
                <a:tab pos="228600" algn="l"/>
              </a:tabLst>
            </a:pPr>
            <a:r>
              <a:rPr lang="ar-SA" altLang="en-US" sz="3600" b="1" dirty="0">
                <a:latin typeface="Times New Roman" panose="02020603050405020304" pitchFamily="18" charset="0"/>
              </a:rPr>
              <a:t>5. </a:t>
            </a:r>
            <a:r>
              <a:rPr lang="ar-SA" altLang="en-US" sz="3600" b="1" dirty="0">
                <a:solidFill>
                  <a:srgbClr val="FF0000"/>
                </a:solidFill>
                <a:latin typeface="Times New Roman" panose="02020603050405020304" pitchFamily="18" charset="0"/>
              </a:rPr>
              <a:t>لغة الجسد وتعبيرات الوجه</a:t>
            </a:r>
            <a:r>
              <a:rPr lang="ar-SA" altLang="en-US" sz="3600" b="1" dirty="0">
                <a:latin typeface="Times New Roman" panose="02020603050405020304" pitchFamily="18" charset="0"/>
              </a:rPr>
              <a:t>: في الفيديوهات والعروض الحية، تعزز تعبيرات الوجه ولغة الجسد قوة الرسالة وتزيد من مصداقيتها.  </a:t>
            </a:r>
          </a:p>
          <a:p>
            <a:pPr marL="0" marR="228600" indent="0" algn="justLow" rtl="1">
              <a:lnSpc>
                <a:spcPct val="100000"/>
              </a:lnSpc>
              <a:buSzPts val="1400"/>
              <a:buNone/>
              <a:tabLst>
                <a:tab pos="228600" algn="l"/>
              </a:tabLst>
            </a:pPr>
            <a:endParaRPr lang="ar-SA" altLang="en-US" sz="3600" b="1" dirty="0">
              <a:latin typeface="Times New Roman" panose="02020603050405020304" pitchFamily="18" charset="0"/>
            </a:endParaRPr>
          </a:p>
        </p:txBody>
      </p:sp>
      <p:sp>
        <p:nvSpPr>
          <p:cNvPr id="2" name="TextBox 1">
            <a:extLst>
              <a:ext uri="{FF2B5EF4-FFF2-40B4-BE49-F238E27FC236}">
                <a16:creationId xmlns:a16="http://schemas.microsoft.com/office/drawing/2014/main" id="{9F17547A-4724-991D-A0B3-94BDDA8CEBC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51D8EB5E-DCAB-EF3C-E6CC-83DC099CD325}"/>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E8453A41-5663-2109-C87D-8BE35497B93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7CC5E489-4563-B42C-15F5-FDE4AAAB00AF}"/>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60E6876-8710-4541-7472-BA4B578D1B70}"/>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9156EC6F-9CBD-FD78-144C-63C33944F038}"/>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0" name="Explosion: 8 Points 9">
            <a:extLst>
              <a:ext uri="{FF2B5EF4-FFF2-40B4-BE49-F238E27FC236}">
                <a16:creationId xmlns:a16="http://schemas.microsoft.com/office/drawing/2014/main" id="{97CF47A1-ADD7-A8EE-7A09-7FEAFE697376}"/>
              </a:ext>
            </a:extLst>
          </p:cNvPr>
          <p:cNvSpPr/>
          <p:nvPr/>
        </p:nvSpPr>
        <p:spPr>
          <a:xfrm>
            <a:off x="3423813" y="93668"/>
            <a:ext cx="3874770" cy="1422035"/>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ln w="0"/>
                <a:solidFill>
                  <a:schemeClr val="tx1"/>
                </a:solidFill>
                <a:effectLst>
                  <a:outerShdw blurRad="38100" dist="19050" dir="2700000" algn="tl" rotWithShape="0">
                    <a:schemeClr val="dk1">
                      <a:alpha val="40000"/>
                    </a:schemeClr>
                  </a:outerShdw>
                </a:effectLst>
              </a:rPr>
              <a:t>Live</a:t>
            </a:r>
          </a:p>
          <a:p>
            <a:pPr algn="ctr"/>
            <a:r>
              <a:rPr lang="ar-EG" sz="2800" dirty="0">
                <a:ln w="0"/>
                <a:solidFill>
                  <a:schemeClr val="tx1"/>
                </a:solidFill>
                <a:effectLst>
                  <a:outerShdw blurRad="38100" dist="19050" dir="2700000" algn="tl" rotWithShape="0">
                    <a:schemeClr val="dk1">
                      <a:alpha val="40000"/>
                    </a:schemeClr>
                  </a:outerShdw>
                </a:effectLst>
              </a:rPr>
              <a:t>قراءة فقط</a:t>
            </a:r>
            <a:endParaRPr lang="en-US" sz="28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967332694"/>
      </p:ext>
    </p:extLst>
  </p:cSld>
  <p:clrMapOvr>
    <a:masterClrMapping/>
  </p:clrMapOvr>
  <p:transition spd="slow">
    <p:comb/>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DB6CFD-239E-85AD-8247-5260BBC11614}"/>
            </a:ext>
          </a:extLst>
        </p:cNvPr>
        <p:cNvGrpSpPr/>
        <p:nvPr/>
      </p:nvGrpSpPr>
      <p:grpSpPr>
        <a:xfrm>
          <a:off x="0" y="0"/>
          <a:ext cx="0" cy="0"/>
          <a:chOff x="0" y="0"/>
          <a:chExt cx="0" cy="0"/>
        </a:xfrm>
      </p:grpSpPr>
      <p:sp>
        <p:nvSpPr>
          <p:cNvPr id="9220" name="Rectangle 3">
            <a:extLst>
              <a:ext uri="{FF2B5EF4-FFF2-40B4-BE49-F238E27FC236}">
                <a16:creationId xmlns:a16="http://schemas.microsoft.com/office/drawing/2014/main" id="{4F9E1EFF-9D09-8972-BE52-F7634BEE4BB9}"/>
              </a:ext>
            </a:extLst>
          </p:cNvPr>
          <p:cNvSpPr>
            <a:spLocks noGrp="1" noChangeArrowheads="1"/>
          </p:cNvSpPr>
          <p:nvPr>
            <p:ph type="body" idx="1"/>
          </p:nvPr>
        </p:nvSpPr>
        <p:spPr>
          <a:xfrm>
            <a:off x="838200" y="1515703"/>
            <a:ext cx="10515600" cy="4661259"/>
          </a:xfrm>
          <a:solidFill>
            <a:schemeClr val="bg1"/>
          </a:solidFill>
        </p:spPr>
        <p:txBody>
          <a:bodyPr lIns="274320" tIns="182880" rIns="182880">
            <a:normAutofit fontScale="55000" lnSpcReduction="20000"/>
          </a:bodyPr>
          <a:lstStyle/>
          <a:p>
            <a:pPr marL="0" marR="228600" indent="0" algn="justLow" rtl="1">
              <a:lnSpc>
                <a:spcPct val="100000"/>
              </a:lnSpc>
              <a:buSzPts val="1400"/>
              <a:buNone/>
              <a:tabLst>
                <a:tab pos="228600" algn="l"/>
              </a:tabLst>
            </a:pPr>
            <a:r>
              <a:rPr lang="ar-SA" altLang="en-US" sz="3600" b="1" dirty="0">
                <a:solidFill>
                  <a:srgbClr val="FF0000"/>
                </a:solidFill>
                <a:latin typeface="Times New Roman" panose="02020603050405020304" pitchFamily="18" charset="0"/>
              </a:rPr>
              <a:t>ثانيًا: العناصر السمعية وتأثيرها على الإقناع</a:t>
            </a:r>
          </a:p>
          <a:p>
            <a:pPr marL="0" marR="228600" indent="0" algn="justLow" rtl="1">
              <a:lnSpc>
                <a:spcPct val="100000"/>
              </a:lnSpc>
              <a:buSzPts val="1400"/>
              <a:buNone/>
              <a:tabLst>
                <a:tab pos="228600" algn="l"/>
              </a:tabLst>
            </a:pPr>
            <a:r>
              <a:rPr lang="ar-SA" altLang="en-US" sz="3600" b="1" dirty="0">
                <a:latin typeface="Times New Roman" panose="02020603050405020304" pitchFamily="18" charset="0"/>
              </a:rPr>
              <a:t>1. نبرة الصوت: الصوت الواثق والمعبّر يساعد في نقل المشاعر، حيث إن نبرة الصوت الحماسية تعزز الإقناع أكثر من الصوت الرتيب.  </a:t>
            </a:r>
          </a:p>
          <a:p>
            <a:pPr marL="0" marR="228600" indent="0" algn="justLow" rtl="1">
              <a:lnSpc>
                <a:spcPct val="100000"/>
              </a:lnSpc>
              <a:buSzPts val="1400"/>
              <a:buNone/>
              <a:tabLst>
                <a:tab pos="228600" algn="l"/>
              </a:tabLst>
            </a:pPr>
            <a:r>
              <a:rPr lang="ar-SA" altLang="en-US" sz="3600" b="1" dirty="0">
                <a:latin typeface="Times New Roman" panose="02020603050405020304" pitchFamily="18" charset="0"/>
              </a:rPr>
              <a:t>2. الموسيقى والمؤثرات الصوتية: للموسيقى دور في التأثير على الحالة المزاجية، فالموسيقى الهادئة تخلق جوًا من الثقة، بينما الموسيقى السريعة قد تحفّز المستمعين.  </a:t>
            </a:r>
          </a:p>
          <a:p>
            <a:pPr marL="0" marR="228600" indent="0" algn="justLow" rtl="1">
              <a:lnSpc>
                <a:spcPct val="100000"/>
              </a:lnSpc>
              <a:buSzPts val="1400"/>
              <a:buNone/>
              <a:tabLst>
                <a:tab pos="228600" algn="l"/>
              </a:tabLst>
            </a:pPr>
            <a:r>
              <a:rPr lang="ar-SA" altLang="en-US" sz="3600" b="1" dirty="0">
                <a:latin typeface="Times New Roman" panose="02020603050405020304" pitchFamily="18" charset="0"/>
              </a:rPr>
              <a:t>3. الإيقاع والتوقيت: التنغيم الصحيح والتوقفات في الوقت المناسب يعززان فهم الرسالة وتأثيرها.  </a:t>
            </a:r>
          </a:p>
          <a:p>
            <a:pPr marL="0" marR="228600" indent="0" algn="justLow" rtl="1">
              <a:lnSpc>
                <a:spcPct val="100000"/>
              </a:lnSpc>
              <a:buSzPts val="1400"/>
              <a:buNone/>
              <a:tabLst>
                <a:tab pos="228600" algn="l"/>
              </a:tabLst>
            </a:pPr>
            <a:r>
              <a:rPr lang="ar-SA" altLang="en-US" sz="3600" b="1" dirty="0">
                <a:latin typeface="Times New Roman" panose="02020603050405020304" pitchFamily="18" charset="0"/>
              </a:rPr>
              <a:t>4. وضوح الصوت وجودته: إذا كان الصوت غير واضح أو ضعيف، فقد يؤثر ذلك سلبًا على قدرة الجمهور على الاستيعاب والتفاعل.  </a:t>
            </a:r>
          </a:p>
          <a:p>
            <a:pPr marL="0" marR="228600" indent="0" algn="justLow" rtl="1">
              <a:lnSpc>
                <a:spcPct val="100000"/>
              </a:lnSpc>
              <a:buSzPts val="1400"/>
              <a:buNone/>
              <a:tabLst>
                <a:tab pos="228600" algn="l"/>
              </a:tabLst>
            </a:pPr>
            <a:r>
              <a:rPr lang="ar-SA" altLang="en-US" sz="3600" b="1" dirty="0">
                <a:solidFill>
                  <a:srgbClr val="FF0000"/>
                </a:solidFill>
                <a:latin typeface="Times New Roman" panose="02020603050405020304" pitchFamily="18" charset="0"/>
              </a:rPr>
              <a:t>ثالثًا: التفاعل بين العناصر البصرية والسمعية</a:t>
            </a:r>
          </a:p>
          <a:p>
            <a:pPr marL="0" marR="228600" indent="0" algn="justLow" rtl="1">
              <a:lnSpc>
                <a:spcPct val="100000"/>
              </a:lnSpc>
              <a:buSzPts val="1400"/>
              <a:buNone/>
              <a:tabLst>
                <a:tab pos="228600" algn="l"/>
              </a:tabLst>
            </a:pPr>
            <a:r>
              <a:rPr lang="ar-SA" altLang="en-US" sz="3600" b="1" dirty="0">
                <a:latin typeface="Times New Roman" panose="02020603050405020304" pitchFamily="18" charset="0"/>
              </a:rPr>
              <a:t>- عند الجمع بين الصور والصوت بطريقة متناسقة، يصبح التأثير أقوى، حيث تعزز كل وسيلة الأخرى في توصيل الرسالة.  </a:t>
            </a:r>
          </a:p>
          <a:p>
            <a:pPr marL="0" marR="228600" indent="0" algn="justLow" rtl="1">
              <a:lnSpc>
                <a:spcPct val="100000"/>
              </a:lnSpc>
              <a:buSzPts val="1400"/>
              <a:buNone/>
              <a:tabLst>
                <a:tab pos="228600" algn="l"/>
              </a:tabLst>
            </a:pPr>
            <a:r>
              <a:rPr lang="ar-SA" altLang="en-US" sz="3600" b="1" dirty="0">
                <a:latin typeface="Times New Roman" panose="02020603050405020304" pitchFamily="18" charset="0"/>
              </a:rPr>
              <a:t>- القصص المصورة مع التعليق الصوتي المؤثر تكون أكثر جذبًا وتفاعلًا من النصوص أو الصور الصامتة.  </a:t>
            </a:r>
          </a:p>
          <a:p>
            <a:pPr marL="0" marR="228600" indent="0" algn="justLow" rtl="1">
              <a:lnSpc>
                <a:spcPct val="100000"/>
              </a:lnSpc>
              <a:buSzPts val="1400"/>
              <a:buNone/>
              <a:tabLst>
                <a:tab pos="228600" algn="l"/>
              </a:tabLst>
            </a:pPr>
            <a:r>
              <a:rPr lang="ar-SA" altLang="en-US" sz="3600" b="1" dirty="0">
                <a:solidFill>
                  <a:srgbClr val="FF0000"/>
                </a:solidFill>
                <a:latin typeface="Times New Roman" panose="02020603050405020304" pitchFamily="18" charset="0"/>
              </a:rPr>
              <a:t>باختصار، استخدام الوسائل البصرية والسمعية بشكل استراتيجي يمكن أن يزيد من فعالية الرسائل الإقناعية، سواء في الإعلانات، أو العروض التقديمية، أو الحملات الإعلامية.</a:t>
            </a:r>
          </a:p>
        </p:txBody>
      </p:sp>
      <p:sp>
        <p:nvSpPr>
          <p:cNvPr id="2" name="TextBox 1">
            <a:extLst>
              <a:ext uri="{FF2B5EF4-FFF2-40B4-BE49-F238E27FC236}">
                <a16:creationId xmlns:a16="http://schemas.microsoft.com/office/drawing/2014/main" id="{940E4376-811D-EBE0-20BC-A572B0C57653}"/>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9B78C2FB-D927-9697-AB78-BE2111E1C40C}"/>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F602F824-BDE4-DF2F-7B2F-802018C1BD3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DCA34359-EDAA-63F7-EE4A-DBC0CC9C792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EF9AFE96-5B96-F7CB-15F8-6ADD170D6BB2}"/>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EAAD2ED7-6347-8B2A-261F-F5C7CBD9556D}"/>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Explosion: 8 Points 7">
            <a:extLst>
              <a:ext uri="{FF2B5EF4-FFF2-40B4-BE49-F238E27FC236}">
                <a16:creationId xmlns:a16="http://schemas.microsoft.com/office/drawing/2014/main" id="{FB39DCB8-77F4-1870-B6C5-3EFA44770CF0}"/>
              </a:ext>
            </a:extLst>
          </p:cNvPr>
          <p:cNvSpPr/>
          <p:nvPr/>
        </p:nvSpPr>
        <p:spPr>
          <a:xfrm>
            <a:off x="3423813" y="93668"/>
            <a:ext cx="3874770" cy="1422035"/>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ln w="0"/>
                <a:solidFill>
                  <a:schemeClr val="tx1"/>
                </a:solidFill>
                <a:effectLst>
                  <a:outerShdw blurRad="38100" dist="19050" dir="2700000" algn="tl" rotWithShape="0">
                    <a:schemeClr val="dk1">
                      <a:alpha val="40000"/>
                    </a:schemeClr>
                  </a:outerShdw>
                </a:effectLst>
              </a:rPr>
              <a:t>Live</a:t>
            </a:r>
          </a:p>
          <a:p>
            <a:pPr algn="ctr"/>
            <a:r>
              <a:rPr lang="ar-EG" sz="2800" dirty="0">
                <a:ln w="0"/>
                <a:solidFill>
                  <a:schemeClr val="tx1"/>
                </a:solidFill>
                <a:effectLst>
                  <a:outerShdw blurRad="38100" dist="19050" dir="2700000" algn="tl" rotWithShape="0">
                    <a:schemeClr val="dk1">
                      <a:alpha val="40000"/>
                    </a:schemeClr>
                  </a:outerShdw>
                </a:effectLst>
              </a:rPr>
              <a:t>قراءة فقط</a:t>
            </a:r>
            <a:endParaRPr lang="en-US" sz="28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864491668"/>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E18195-D6E4-7922-C336-61ACE00EFF3F}"/>
            </a:ext>
          </a:extLst>
        </p:cNvPr>
        <p:cNvGrpSpPr/>
        <p:nvPr/>
      </p:nvGrpSpPr>
      <p:grpSpPr>
        <a:xfrm>
          <a:off x="0" y="0"/>
          <a:ext cx="0" cy="0"/>
          <a:chOff x="0" y="0"/>
          <a:chExt cx="0" cy="0"/>
        </a:xfrm>
      </p:grpSpPr>
      <p:sp>
        <p:nvSpPr>
          <p:cNvPr id="9220" name="Rectangle 3">
            <a:extLst>
              <a:ext uri="{FF2B5EF4-FFF2-40B4-BE49-F238E27FC236}">
                <a16:creationId xmlns:a16="http://schemas.microsoft.com/office/drawing/2014/main" id="{DB577A25-D7D7-0D11-FC73-652F2E5A1DE6}"/>
              </a:ext>
            </a:extLst>
          </p:cNvPr>
          <p:cNvSpPr>
            <a:spLocks noGrp="1" noChangeArrowheads="1"/>
          </p:cNvSpPr>
          <p:nvPr>
            <p:ph type="body" idx="1"/>
          </p:nvPr>
        </p:nvSpPr>
        <p:spPr>
          <a:xfrm>
            <a:off x="838200" y="1515703"/>
            <a:ext cx="10515600" cy="4661259"/>
          </a:xfrm>
          <a:solidFill>
            <a:schemeClr val="bg1"/>
          </a:solidFill>
        </p:spPr>
        <p:txBody>
          <a:bodyPr lIns="274320" tIns="182880" rIns="182880">
            <a:normAutofit/>
          </a:bodyPr>
          <a:lstStyle/>
          <a:p>
            <a:pPr marL="0" marR="228600" indent="0" algn="justLow" rtl="1">
              <a:lnSpc>
                <a:spcPct val="100000"/>
              </a:lnSpc>
              <a:buSzPts val="1400"/>
              <a:buNone/>
              <a:tabLst>
                <a:tab pos="228600" algn="l"/>
              </a:tabLst>
            </a:pPr>
            <a:r>
              <a:rPr lang="ar-EG" altLang="en-US" sz="3600" b="1" dirty="0">
                <a:latin typeface="Times New Roman" panose="02020603050405020304" pitchFamily="18" charset="0"/>
              </a:rPr>
              <a:t>4</a:t>
            </a:r>
            <a:r>
              <a:rPr lang="ar-SA" altLang="en-US" sz="3600" b="1" dirty="0">
                <a:latin typeface="Times New Roman" panose="02020603050405020304" pitchFamily="18" charset="0"/>
              </a:rPr>
              <a:t>- </a:t>
            </a:r>
            <a:r>
              <a:rPr lang="ar-EG" altLang="en-US" sz="4000" b="1" dirty="0">
                <a:latin typeface="Times New Roman" panose="02020603050405020304" pitchFamily="18" charset="0"/>
              </a:rPr>
              <a:t>الوسيلة </a:t>
            </a:r>
            <a:r>
              <a:rPr lang="ar-SA" altLang="en-US" sz="3600" b="1" dirty="0">
                <a:latin typeface="Times New Roman" panose="02020603050405020304" pitchFamily="18" charset="0"/>
              </a:rPr>
              <a:t> </a:t>
            </a:r>
          </a:p>
        </p:txBody>
      </p:sp>
      <p:sp>
        <p:nvSpPr>
          <p:cNvPr id="2" name="TextBox 1">
            <a:extLst>
              <a:ext uri="{FF2B5EF4-FFF2-40B4-BE49-F238E27FC236}">
                <a16:creationId xmlns:a16="http://schemas.microsoft.com/office/drawing/2014/main" id="{F08C7322-EC58-BC14-B87A-496C015B28C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135D959D-1F5E-2CC7-2D3E-606FE52075DE}"/>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A4501823-5AF8-807D-C3DD-94C2B839376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4D4497EC-952F-777B-6171-9AA6E5718798}"/>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F386646-38F3-2422-C73E-6EDD153A4FE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77E86294-032C-B267-F233-A94D64EB3DB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68B18778-E27C-B1B1-F421-8774673967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30612" y="2174693"/>
            <a:ext cx="4470888" cy="3353166"/>
          </a:xfrm>
          <a:prstGeom prst="rect">
            <a:avLst/>
          </a:prstGeom>
        </p:spPr>
      </p:pic>
      <p:sp>
        <p:nvSpPr>
          <p:cNvPr id="11" name="TextBox 10">
            <a:extLst>
              <a:ext uri="{FF2B5EF4-FFF2-40B4-BE49-F238E27FC236}">
                <a16:creationId xmlns:a16="http://schemas.microsoft.com/office/drawing/2014/main" id="{E09ED8CA-AA42-46BA-60D8-889F40D2C9FA}"/>
              </a:ext>
            </a:extLst>
          </p:cNvPr>
          <p:cNvSpPr txBox="1"/>
          <p:nvPr/>
        </p:nvSpPr>
        <p:spPr>
          <a:xfrm>
            <a:off x="6094096" y="2967539"/>
            <a:ext cx="6097904" cy="369332"/>
          </a:xfrm>
          <a:prstGeom prst="rect">
            <a:avLst/>
          </a:prstGeom>
          <a:noFill/>
        </p:spPr>
        <p:txBody>
          <a:bodyPr wrap="square">
            <a:spAutoFit/>
          </a:bodyPr>
          <a:lstStyle/>
          <a:p>
            <a:r>
              <a:rPr lang="en-US" b="1" dirty="0"/>
              <a:t>https://www.youtube.com/watch?v=CE-hs83ZFx8</a:t>
            </a:r>
          </a:p>
        </p:txBody>
      </p:sp>
      <p:pic>
        <p:nvPicPr>
          <p:cNvPr id="12" name="Picture 11">
            <a:extLst>
              <a:ext uri="{FF2B5EF4-FFF2-40B4-BE49-F238E27FC236}">
                <a16:creationId xmlns:a16="http://schemas.microsoft.com/office/drawing/2014/main" id="{990F07CB-A610-566F-BCF7-CA105A9DDDF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96221" y="3429000"/>
            <a:ext cx="1898443" cy="1898443"/>
          </a:xfrm>
          <a:prstGeom prst="rect">
            <a:avLst/>
          </a:prstGeom>
        </p:spPr>
      </p:pic>
    </p:spTree>
    <p:extLst>
      <p:ext uri="{BB962C8B-B14F-4D97-AF65-F5344CB8AC3E}">
        <p14:creationId xmlns:p14="http://schemas.microsoft.com/office/powerpoint/2010/main" val="3388323460"/>
      </p:ext>
    </p:extLst>
  </p:cSld>
  <p:clrMapOvr>
    <a:masterClrMapping/>
  </p:clrMapOvr>
  <p:transition spd="slow">
    <p:comb/>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3575006" y="5692880"/>
            <a:ext cx="5041987" cy="707886"/>
          </a:xfrm>
          <a:prstGeom prst="rect">
            <a:avLst/>
          </a:prstGeom>
          <a:noFill/>
        </p:spPr>
        <p:txBody>
          <a:bodyPr wrap="square" rtlCol="0">
            <a:spAutoFit/>
          </a:bodyPr>
          <a:lstStyle/>
          <a:p>
            <a:pPr algn="ctr" rtl="1"/>
            <a:r>
              <a:rPr lang="ar-EG" sz="4000" b="1" dirty="0">
                <a:solidFill>
                  <a:srgbClr val="00B0F0"/>
                </a:solidFill>
                <a:latin typeface="Times New Roman" panose="02020603050405020304" pitchFamily="18" charset="0"/>
                <a:cs typeface="Times New Roman" panose="02020603050405020304" pitchFamily="18" charset="0"/>
              </a:rPr>
              <a:t>المستقبل</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7" name="Picture 6" descr="A person's head with spirals coming out of her head&#10;&#10;Description automatically generated">
            <a:extLst>
              <a:ext uri="{FF2B5EF4-FFF2-40B4-BE49-F238E27FC236}">
                <a16:creationId xmlns:a16="http://schemas.microsoft.com/office/drawing/2014/main" id="{DB35604B-7AF9-E2AA-B3BD-9271C23160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92430" y="1425751"/>
            <a:ext cx="9607138" cy="4002974"/>
          </a:xfrm>
          <a:prstGeom prst="rect">
            <a:avLst/>
          </a:prstGeom>
        </p:spPr>
      </p:pic>
    </p:spTree>
    <p:extLst>
      <p:ext uri="{BB962C8B-B14F-4D97-AF65-F5344CB8AC3E}">
        <p14:creationId xmlns:p14="http://schemas.microsoft.com/office/powerpoint/2010/main" val="3033447866"/>
      </p:ext>
    </p:extLst>
  </p:cSld>
  <p:clrMapOvr>
    <a:masterClrMapping/>
  </p:clrMapOvr>
  <p:transition spd="slow">
    <p:comb/>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xfrm>
            <a:off x="838200" y="1515703"/>
            <a:ext cx="10515600" cy="4661259"/>
          </a:xfrm>
          <a:solidFill>
            <a:schemeClr val="bg1"/>
          </a:solidFill>
        </p:spPr>
        <p:txBody>
          <a:bodyPr lIns="274320" tIns="182880" rIns="182880">
            <a:normAutofit fontScale="85000" lnSpcReduction="20000"/>
          </a:bodyPr>
          <a:lstStyle/>
          <a:p>
            <a:pPr marL="0" marR="228600" indent="0" algn="justLow" rtl="1">
              <a:lnSpc>
                <a:spcPct val="100000"/>
              </a:lnSpc>
              <a:buSzPts val="1400"/>
              <a:buNone/>
              <a:tabLst>
                <a:tab pos="228600" algn="l"/>
              </a:tabLst>
            </a:pPr>
            <a:r>
              <a:rPr lang="ar-EG" altLang="en-US" sz="4100" b="1" dirty="0">
                <a:latin typeface="Times New Roman" panose="02020603050405020304" pitchFamily="18" charset="0"/>
              </a:rPr>
              <a:t>5</a:t>
            </a:r>
            <a:r>
              <a:rPr lang="ar-SA" altLang="en-US" sz="4100" b="1" dirty="0">
                <a:latin typeface="Times New Roman" panose="02020603050405020304" pitchFamily="18" charset="0"/>
              </a:rPr>
              <a:t>- </a:t>
            </a:r>
            <a:r>
              <a:rPr lang="ar-EG" altLang="en-US" sz="4400" b="1" dirty="0">
                <a:latin typeface="Times New Roman" panose="02020603050405020304" pitchFamily="18" charset="0"/>
              </a:rPr>
              <a:t>المستقبل </a:t>
            </a:r>
            <a:r>
              <a:rPr lang="ar-SA" altLang="en-US" sz="4100" b="1" dirty="0">
                <a:latin typeface="Times New Roman" panose="02020603050405020304" pitchFamily="18" charset="0"/>
              </a:rPr>
              <a:t> </a:t>
            </a:r>
          </a:p>
          <a:p>
            <a:pPr marL="0" marR="228600" indent="0" algn="justLow" rtl="1">
              <a:lnSpc>
                <a:spcPct val="100000"/>
              </a:lnSpc>
              <a:buSzPts val="1400"/>
              <a:buNone/>
              <a:tabLst>
                <a:tab pos="228600" algn="l"/>
              </a:tabLst>
            </a:pPr>
            <a:r>
              <a:rPr lang="ar-EG" altLang="en-US" sz="3900" b="1" dirty="0">
                <a:latin typeface="Times New Roman" panose="02020603050405020304" pitchFamily="18" charset="0"/>
              </a:rPr>
              <a:t>ويعتبر الطرف الآخر والمستقبل للرسالة والمتأثر بعمليات الإقناع فيها، وقد يكون الضحية حينما تكون الرسالة غير نزيهة ويكون المستفيد الأول عندما تكون شريفة ونزيهة . وأهم عناصر المستقبل ما يلي: </a:t>
            </a:r>
          </a:p>
          <a:p>
            <a:pPr marL="0" marR="228600" indent="0" algn="justLow" rtl="1">
              <a:lnSpc>
                <a:spcPct val="100000"/>
              </a:lnSpc>
              <a:buSzPts val="1400"/>
              <a:buNone/>
              <a:tabLst>
                <a:tab pos="228600" algn="l"/>
              </a:tabLst>
            </a:pPr>
            <a:r>
              <a:rPr lang="ar-EG" altLang="en-US" sz="3900" b="1" dirty="0">
                <a:latin typeface="Times New Roman" panose="02020603050405020304" pitchFamily="18" charset="0"/>
              </a:rPr>
              <a:t>أ- الفروق المادية بين المستقبلين </a:t>
            </a:r>
          </a:p>
          <a:p>
            <a:pPr marL="0" marR="228600" indent="0" algn="justLow" rtl="1">
              <a:lnSpc>
                <a:spcPct val="100000"/>
              </a:lnSpc>
              <a:buSzPts val="1400"/>
              <a:buNone/>
              <a:tabLst>
                <a:tab pos="228600" algn="l"/>
              </a:tabLst>
            </a:pPr>
            <a:r>
              <a:rPr lang="ar-EG" altLang="en-US" sz="3900" b="1" dirty="0">
                <a:latin typeface="Times New Roman" panose="02020603050405020304" pitchFamily="18" charset="0"/>
              </a:rPr>
              <a:t>ب- الثقافة والتعليم </a:t>
            </a:r>
          </a:p>
          <a:p>
            <a:pPr marL="0" marR="228600" indent="0" algn="justLow" rtl="1">
              <a:lnSpc>
                <a:spcPct val="100000"/>
              </a:lnSpc>
              <a:buSzPts val="1400"/>
              <a:buNone/>
              <a:tabLst>
                <a:tab pos="228600" algn="l"/>
              </a:tabLst>
            </a:pPr>
            <a:r>
              <a:rPr lang="ar-EG" altLang="en-US" sz="3900" b="1" dirty="0">
                <a:latin typeface="Times New Roman" panose="02020603050405020304" pitchFamily="18" charset="0"/>
              </a:rPr>
              <a:t>ج- الوضع النفسي </a:t>
            </a:r>
          </a:p>
          <a:p>
            <a:pPr marL="0" marR="228600" indent="0" algn="justLow" rtl="1">
              <a:lnSpc>
                <a:spcPct val="100000"/>
              </a:lnSpc>
              <a:buSzPts val="1400"/>
              <a:buNone/>
              <a:tabLst>
                <a:tab pos="228600" algn="l"/>
              </a:tabLst>
            </a:pPr>
            <a:r>
              <a:rPr lang="ar-EG" altLang="en-US" sz="3900" b="1" dirty="0">
                <a:latin typeface="Times New Roman" panose="02020603050405020304" pitchFamily="18" charset="0"/>
              </a:rPr>
              <a:t>د- الانفتاح الذهني وسعة الخيال </a:t>
            </a:r>
          </a:p>
          <a:p>
            <a:pPr marL="0" marR="228600" indent="0" algn="justLow" rtl="1">
              <a:lnSpc>
                <a:spcPct val="100000"/>
              </a:lnSpc>
              <a:buSzPts val="1400"/>
              <a:buNone/>
              <a:tabLst>
                <a:tab pos="228600" algn="l"/>
              </a:tabLst>
            </a:pPr>
            <a:r>
              <a:rPr lang="ar-EG" altLang="en-US" sz="3900" b="1" dirty="0">
                <a:latin typeface="Times New Roman" panose="02020603050405020304" pitchFamily="18" charset="0"/>
              </a:rPr>
              <a:t>هـ- البيئة والمجتمع .</a:t>
            </a: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26287314"/>
      </p:ext>
    </p:extLst>
  </p:cSld>
  <p:clrMapOvr>
    <a:masterClrMapping/>
  </p:clrMapOvr>
  <p:transition spd="slow">
    <p:comb/>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solidFill>
            <a:schemeClr val="bg1"/>
          </a:solidFill>
        </p:spPr>
        <p:txBody>
          <a:bodyPr lIns="274320" tIns="182880" rIns="182880">
            <a:normAutofit fontScale="92500" lnSpcReduction="20000"/>
          </a:bodyPr>
          <a:lstStyle/>
          <a:p>
            <a:pPr marL="0" marR="228600" indent="0" algn="justLow" rtl="1">
              <a:lnSpc>
                <a:spcPct val="150000"/>
              </a:lnSpc>
              <a:buSzPts val="1400"/>
              <a:buNone/>
              <a:tabLst>
                <a:tab pos="228600" algn="l"/>
              </a:tabLst>
            </a:pPr>
            <a:endParaRPr lang="ar-EG" altLang="en-US" sz="1600" b="1" dirty="0">
              <a:latin typeface="Times New Roman" panose="02020603050405020304" pitchFamily="18" charset="0"/>
            </a:endParaRP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5- المستقبل :</a:t>
            </a:r>
            <a:r>
              <a:rPr lang="ar-SA" altLang="en-US" sz="3200" b="1" dirty="0">
                <a:solidFill>
                  <a:srgbClr val="C00000"/>
                </a:solidFill>
                <a:latin typeface="Times New Roman" panose="02020603050405020304" pitchFamily="18" charset="0"/>
              </a:rPr>
              <a:t> </a:t>
            </a:r>
            <a:r>
              <a:rPr lang="ar-EG" altLang="en-US" sz="3200" b="1" dirty="0">
                <a:solidFill>
                  <a:srgbClr val="C00000"/>
                </a:solidFill>
                <a:latin typeface="Times New Roman" panose="02020603050405020304" pitchFamily="18" charset="0"/>
              </a:rPr>
              <a:t>أ</a:t>
            </a:r>
            <a:r>
              <a:rPr lang="ar-SA" altLang="en-US" sz="3200" b="1" dirty="0">
                <a:solidFill>
                  <a:srgbClr val="C00000"/>
                </a:solidFill>
                <a:latin typeface="Times New Roman" panose="02020603050405020304" pitchFamily="18" charset="0"/>
              </a:rPr>
              <a:t>- الفروق المادية بين المستقبلين : </a:t>
            </a:r>
            <a:endParaRPr lang="ar-EG" altLang="en-US" sz="3200" b="1" dirty="0">
              <a:solidFill>
                <a:srgbClr val="C00000"/>
              </a:solidFill>
              <a:latin typeface="Times New Roman" panose="02020603050405020304" pitchFamily="18" charset="0"/>
            </a:endParaRP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إن من الضروري مراعاة هذه الفروق . فالأطفال قد يتأثرون بالترغيب أو الترهيب أكثر من غيرهم ، والنساء يختلفن عن الرجال في درجة تأثرهن وطريقة إقناعهن وذكائهن ، وكذلك الشباب يختلفون أيضاً عن أولئك في القدرة على الإنصات والتحليل ورغبة الاستمرار في الاستماع وردود الفعل وفي طريق التكوين </a:t>
            </a: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5574E93F-23A0-4BD0-5EA0-0E05C958ABEB}"/>
              </a:ext>
            </a:extLst>
          </p:cNvPr>
          <p:cNvSpPr txBox="1"/>
          <p:nvPr/>
        </p:nvSpPr>
        <p:spPr>
          <a:xfrm>
            <a:off x="838200" y="2089677"/>
            <a:ext cx="4025462" cy="400110"/>
          </a:xfrm>
          <a:prstGeom prst="rect">
            <a:avLst/>
          </a:prstGeom>
          <a:noFill/>
        </p:spPr>
        <p:txBody>
          <a:bodyPr wrap="none" rtlCol="0">
            <a:spAutoFit/>
          </a:bodyPr>
          <a:lstStyle/>
          <a:p>
            <a:pPr algn="r" rtl="1"/>
            <a:r>
              <a:rPr lang="ar-EG" sz="2000" b="1" dirty="0">
                <a:solidFill>
                  <a:srgbClr val="C00000"/>
                </a:solidFill>
                <a:highlight>
                  <a:srgbClr val="FFFF00"/>
                </a:highlight>
              </a:rPr>
              <a:t>مثال: الفئة العمرية والصفات الشخصية والنوع</a:t>
            </a:r>
            <a:endParaRPr lang="en-US" sz="2000" b="1" dirty="0">
              <a:solidFill>
                <a:srgbClr val="C00000"/>
              </a:solidFill>
              <a:highlight>
                <a:srgbClr val="FFFF00"/>
              </a:highlight>
            </a:endParaRPr>
          </a:p>
        </p:txBody>
      </p:sp>
    </p:spTree>
    <p:extLst>
      <p:ext uri="{BB962C8B-B14F-4D97-AF65-F5344CB8AC3E}">
        <p14:creationId xmlns:p14="http://schemas.microsoft.com/office/powerpoint/2010/main" val="301865340"/>
      </p:ext>
    </p:extLst>
  </p:cSld>
  <p:clrMapOvr>
    <a:masterClrMapping/>
  </p:clrMapOvr>
  <p:transition spd="slow">
    <p:comb/>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solidFill>
            <a:schemeClr val="bg1"/>
          </a:solidFill>
        </p:spPr>
        <p:txBody>
          <a:bodyPr lIns="274320" tIns="182880" rIns="182880">
            <a:normAutofit/>
          </a:bodyPr>
          <a:lstStyle/>
          <a:p>
            <a:pPr marL="0" marR="228600" indent="0" algn="justLow" rtl="1">
              <a:lnSpc>
                <a:spcPct val="150000"/>
              </a:lnSpc>
              <a:buSzPts val="1400"/>
              <a:buNone/>
              <a:tabLst>
                <a:tab pos="228600" algn="l"/>
              </a:tabLst>
            </a:pPr>
            <a:endParaRPr lang="ar-EG" altLang="en-US" sz="1600" b="1" dirty="0">
              <a:latin typeface="Times New Roman" panose="02020603050405020304" pitchFamily="18" charset="0"/>
            </a:endParaRP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5- المستقبل :</a:t>
            </a:r>
            <a:r>
              <a:rPr lang="ar-SA" altLang="en-US" sz="3200" b="1" dirty="0">
                <a:solidFill>
                  <a:srgbClr val="C00000"/>
                </a:solidFill>
                <a:latin typeface="Times New Roman" panose="02020603050405020304" pitchFamily="18" charset="0"/>
              </a:rPr>
              <a:t> </a:t>
            </a:r>
            <a:r>
              <a:rPr lang="ar-EG" altLang="en-US" sz="3200" b="1" dirty="0">
                <a:solidFill>
                  <a:srgbClr val="C00000"/>
                </a:solidFill>
                <a:latin typeface="Times New Roman" panose="02020603050405020304" pitchFamily="18" charset="0"/>
              </a:rPr>
              <a:t>ب</a:t>
            </a:r>
            <a:r>
              <a:rPr lang="ar-SA" altLang="en-US" sz="3200" b="1" dirty="0">
                <a:solidFill>
                  <a:srgbClr val="C00000"/>
                </a:solidFill>
                <a:latin typeface="Times New Roman" panose="02020603050405020304" pitchFamily="18" charset="0"/>
              </a:rPr>
              <a:t>- الثقافة والتعليم : </a:t>
            </a:r>
            <a:endParaRPr lang="ar-EG" altLang="en-US" sz="3200" b="1" dirty="0">
              <a:solidFill>
                <a:srgbClr val="C00000"/>
              </a:solidFill>
              <a:latin typeface="Times New Roman" panose="02020603050405020304" pitchFamily="18" charset="0"/>
            </a:endParaRP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يساعدان المتلقي على الطريقة الجيدة في تنظيم المعلومات والأفكار، وكذلك التجارب السابقة ، والتصرفات السلوكية وردود الفعل للرسالة المقدمة إليه .</a:t>
            </a: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35225627"/>
      </p:ext>
    </p:extLst>
  </p:cSld>
  <p:clrMapOvr>
    <a:masterClrMapping/>
  </p:clrMapOvr>
  <p:transition spd="slow">
    <p:comb/>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solidFill>
            <a:schemeClr val="bg1"/>
          </a:solidFill>
        </p:spPr>
        <p:txBody>
          <a:bodyPr lIns="274320" tIns="182880" rIns="182880">
            <a:normAutofit/>
          </a:bodyPr>
          <a:lstStyle/>
          <a:p>
            <a:pPr marL="0" marR="228600" indent="0" algn="justLow" rtl="1">
              <a:lnSpc>
                <a:spcPct val="150000"/>
              </a:lnSpc>
              <a:buSzPts val="1400"/>
              <a:buNone/>
              <a:tabLst>
                <a:tab pos="228600" algn="l"/>
              </a:tabLst>
            </a:pPr>
            <a:endParaRPr lang="ar-EG" altLang="en-US" sz="1600" b="1" dirty="0">
              <a:latin typeface="Times New Roman" panose="02020603050405020304" pitchFamily="18" charset="0"/>
            </a:endParaRP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5- المستقبل :</a:t>
            </a:r>
            <a:r>
              <a:rPr lang="ar-SA" altLang="en-US" sz="3200" b="1" dirty="0">
                <a:solidFill>
                  <a:srgbClr val="C00000"/>
                </a:solidFill>
                <a:latin typeface="Times New Roman" panose="02020603050405020304" pitchFamily="18" charset="0"/>
              </a:rPr>
              <a:t> </a:t>
            </a:r>
            <a:r>
              <a:rPr lang="ar-EG" altLang="en-US" sz="3200" b="1" dirty="0">
                <a:solidFill>
                  <a:srgbClr val="C00000"/>
                </a:solidFill>
                <a:latin typeface="Times New Roman" panose="02020603050405020304" pitchFamily="18" charset="0"/>
              </a:rPr>
              <a:t>ج</a:t>
            </a:r>
            <a:r>
              <a:rPr lang="ar-SA" altLang="en-US" sz="3200" b="1" dirty="0">
                <a:solidFill>
                  <a:srgbClr val="C00000"/>
                </a:solidFill>
                <a:latin typeface="Times New Roman" panose="02020603050405020304" pitchFamily="18" charset="0"/>
              </a:rPr>
              <a:t>- الوضع النفسي : </a:t>
            </a:r>
            <a:endParaRPr lang="ar-EG" altLang="en-US" sz="3200" b="1" dirty="0">
              <a:solidFill>
                <a:srgbClr val="C00000"/>
              </a:solidFill>
              <a:latin typeface="Times New Roman" panose="02020603050405020304" pitchFamily="18" charset="0"/>
            </a:endParaRP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لا شك أن الوضع النفسي لمتلقي الرسالة والمعلومة يحدد الاستعداد النسبي لتقبل الرسالة وال</a:t>
            </a:r>
            <a:r>
              <a:rPr lang="ar-EG" altLang="en-US" sz="3200" b="1" dirty="0">
                <a:latin typeface="Times New Roman" panose="02020603050405020304" pitchFamily="18" charset="0"/>
              </a:rPr>
              <a:t>إ</a:t>
            </a:r>
            <a:r>
              <a:rPr lang="ar-SA" altLang="en-US" sz="3200" b="1" dirty="0" err="1">
                <a:latin typeface="Times New Roman" panose="02020603050405020304" pitchFamily="18" charset="0"/>
              </a:rPr>
              <a:t>قتناع</a:t>
            </a:r>
            <a:r>
              <a:rPr lang="ar-SA" altLang="en-US" sz="3200" b="1" dirty="0">
                <a:latin typeface="Times New Roman" panose="02020603050405020304" pitchFamily="18" charset="0"/>
              </a:rPr>
              <a:t> بها أو عدم </a:t>
            </a:r>
            <a:r>
              <a:rPr lang="ar-SA" altLang="en-US" sz="3200" b="1" dirty="0" err="1">
                <a:latin typeface="Times New Roman" panose="02020603050405020304" pitchFamily="18" charset="0"/>
              </a:rPr>
              <a:t>ال</a:t>
            </a:r>
            <a:r>
              <a:rPr lang="ar-EG" altLang="en-US" sz="3200" b="1" dirty="0">
                <a:latin typeface="Times New Roman" panose="02020603050405020304" pitchFamily="18" charset="0"/>
              </a:rPr>
              <a:t>إ</a:t>
            </a:r>
            <a:r>
              <a:rPr lang="ar-SA" altLang="en-US" sz="3200" b="1" dirty="0" err="1">
                <a:latin typeface="Times New Roman" panose="02020603050405020304" pitchFamily="18" charset="0"/>
              </a:rPr>
              <a:t>قتناع</a:t>
            </a:r>
            <a:r>
              <a:rPr lang="ar-SA" altLang="en-US" sz="3200" b="1" dirty="0">
                <a:latin typeface="Times New Roman" panose="02020603050405020304" pitchFamily="18" charset="0"/>
              </a:rPr>
              <a:t> .</a:t>
            </a: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9802603"/>
      </p:ext>
    </p:extLst>
  </p:cSld>
  <p:clrMapOvr>
    <a:masterClrMapping/>
  </p:clrMapOvr>
  <p:transition spd="slow">
    <p:comb/>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solidFill>
            <a:schemeClr val="bg1"/>
          </a:solidFill>
        </p:spPr>
        <p:txBody>
          <a:bodyPr lIns="274320" tIns="182880" rIns="182880">
            <a:normAutofit/>
          </a:bodyPr>
          <a:lstStyle/>
          <a:p>
            <a:pPr marL="0" marR="228600" indent="0" algn="justLow" rtl="1">
              <a:lnSpc>
                <a:spcPct val="150000"/>
              </a:lnSpc>
              <a:buSzPts val="1400"/>
              <a:buNone/>
              <a:tabLst>
                <a:tab pos="228600" algn="l"/>
              </a:tabLst>
            </a:pPr>
            <a:endParaRPr lang="ar-EG" altLang="en-US" sz="1600" b="1" dirty="0">
              <a:latin typeface="Times New Roman" panose="02020603050405020304" pitchFamily="18" charset="0"/>
            </a:endParaRP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5- المستقبل :</a:t>
            </a:r>
            <a:r>
              <a:rPr lang="ar-SA" altLang="en-US" sz="3200" b="1" dirty="0">
                <a:solidFill>
                  <a:srgbClr val="C00000"/>
                </a:solidFill>
                <a:latin typeface="Times New Roman" panose="02020603050405020304" pitchFamily="18" charset="0"/>
              </a:rPr>
              <a:t> </a:t>
            </a:r>
            <a:r>
              <a:rPr lang="ar-EG" altLang="en-US" sz="3200" b="1" dirty="0">
                <a:solidFill>
                  <a:srgbClr val="C00000"/>
                </a:solidFill>
                <a:latin typeface="Times New Roman" panose="02020603050405020304" pitchFamily="18" charset="0"/>
              </a:rPr>
              <a:t>د- الانفتاح الذهني وسعة الخيال </a:t>
            </a: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فالأول يساعد على تقبل الأفكار الجديدة وال</a:t>
            </a:r>
            <a:r>
              <a:rPr lang="ar-EG" altLang="en-US" sz="3200" b="1" dirty="0">
                <a:latin typeface="Times New Roman" panose="02020603050405020304" pitchFamily="18" charset="0"/>
              </a:rPr>
              <a:t>إ</a:t>
            </a:r>
            <a:r>
              <a:rPr lang="ar-SA" altLang="en-US" sz="3200" b="1" dirty="0" err="1">
                <a:latin typeface="Times New Roman" panose="02020603050405020304" pitchFamily="18" charset="0"/>
              </a:rPr>
              <a:t>قتناع</a:t>
            </a:r>
            <a:r>
              <a:rPr lang="ar-SA" altLang="en-US" sz="3200" b="1" dirty="0">
                <a:latin typeface="Times New Roman" panose="02020603050405020304" pitchFamily="18" charset="0"/>
              </a:rPr>
              <a:t> بها ، في حين أن الفكر المنغلق أو الجامد عكس ذلك لا يملك الاستعداد القوي </a:t>
            </a:r>
            <a:r>
              <a:rPr lang="ar-SA" altLang="en-US" sz="3200" b="1" dirty="0" err="1">
                <a:latin typeface="Times New Roman" panose="02020603050405020304" pitchFamily="18" charset="0"/>
              </a:rPr>
              <a:t>لل</a:t>
            </a:r>
            <a:r>
              <a:rPr lang="ar-EG" altLang="en-US" sz="3200" b="1" dirty="0">
                <a:latin typeface="Times New Roman" panose="02020603050405020304" pitchFamily="18" charset="0"/>
              </a:rPr>
              <a:t>إ</a:t>
            </a:r>
            <a:r>
              <a:rPr lang="ar-SA" altLang="en-US" sz="3200" b="1" dirty="0" err="1">
                <a:latin typeface="Times New Roman" panose="02020603050405020304" pitchFamily="18" charset="0"/>
              </a:rPr>
              <a:t>قتناع</a:t>
            </a:r>
            <a:r>
              <a:rPr lang="ar-SA" altLang="en-US" sz="3200" b="1" dirty="0">
                <a:latin typeface="Times New Roman" panose="02020603050405020304" pitchFamily="18" charset="0"/>
              </a:rPr>
              <a:t> وتقبل الأفكار والاستجابة للآراء والثقافات المستجدة .</a:t>
            </a: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14777879"/>
      </p:ext>
    </p:extLst>
  </p:cSld>
  <p:clrMapOvr>
    <a:masterClrMapping/>
  </p:clrMapOvr>
  <p:transition spd="slow">
    <p:comb/>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solidFill>
            <a:schemeClr val="bg1"/>
          </a:solidFill>
        </p:spPr>
        <p:txBody>
          <a:bodyPr lIns="274320" tIns="182880" rIns="182880">
            <a:normAutofit lnSpcReduction="10000"/>
          </a:bodyPr>
          <a:lstStyle/>
          <a:p>
            <a:pPr marL="0" marR="228600" indent="0" algn="justLow" rtl="1">
              <a:lnSpc>
                <a:spcPct val="150000"/>
              </a:lnSpc>
              <a:buSzPts val="1400"/>
              <a:buNone/>
              <a:tabLst>
                <a:tab pos="228600" algn="l"/>
              </a:tabLst>
            </a:pPr>
            <a:endParaRPr lang="ar-EG" altLang="en-US" sz="1600" b="1" dirty="0">
              <a:latin typeface="Times New Roman" panose="02020603050405020304" pitchFamily="18" charset="0"/>
            </a:endParaRP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5- المستقبل :</a:t>
            </a:r>
            <a:r>
              <a:rPr lang="ar-SA" altLang="en-US" sz="3200" b="1" dirty="0">
                <a:solidFill>
                  <a:srgbClr val="C00000"/>
                </a:solidFill>
                <a:latin typeface="Times New Roman" panose="02020603050405020304" pitchFamily="18" charset="0"/>
              </a:rPr>
              <a:t> </a:t>
            </a:r>
            <a:r>
              <a:rPr lang="ar-EG" altLang="en-US" sz="3200" b="1" dirty="0">
                <a:solidFill>
                  <a:srgbClr val="C00000"/>
                </a:solidFill>
                <a:latin typeface="Times New Roman" panose="02020603050405020304" pitchFamily="18" charset="0"/>
              </a:rPr>
              <a:t>هـ- البيئة والمجتمع .</a:t>
            </a:r>
          </a:p>
          <a:p>
            <a:pPr marL="0" marR="228600" indent="0" algn="justLow" rtl="1">
              <a:lnSpc>
                <a:spcPct val="150000"/>
              </a:lnSpc>
              <a:buSzPts val="1400"/>
              <a:buNone/>
              <a:tabLst>
                <a:tab pos="228600" algn="l"/>
              </a:tabLst>
            </a:pPr>
            <a:r>
              <a:rPr lang="ar-SA" altLang="en-US" sz="3200" b="1" dirty="0">
                <a:latin typeface="Times New Roman" panose="02020603050405020304" pitchFamily="18" charset="0"/>
              </a:rPr>
              <a:t>إذ أن لهما دور بارز في تكوين الشخصيات المستقلة في عدة جوانب ، الجانب الثقافي والأخلاقي والمبادئ والتعامل وحتى طريقة التفكير ، والذي يهمنا هو الحاجات التي تفرضها البيئة أو المجتمع وتشكل لدى المستقبلين اهتماماً واضحاً .</a:t>
            </a: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37296551"/>
      </p:ext>
    </p:extLst>
  </p:cSld>
  <p:clrMapOvr>
    <a:masterClrMapping/>
  </p:clrMapOvr>
  <p:transition spd="slow">
    <p:comb/>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9198A0-2E72-9C4A-3618-2FFA4AE42D68}"/>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C996CFE7-1381-8061-0F98-6A7F20932CBA}"/>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CF04A95-61C3-E7C7-0ADE-3C692C129A5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74094981-5364-D0DD-8C67-09AF2F954B0A}"/>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E37F41AE-A666-1E37-67FE-B849FDE3501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3114646B-A6F4-7B2F-1FBE-A79FC5D64C38}"/>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271DA22E-D59C-8B6C-FA16-A45E934B2848}"/>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grpSp>
        <p:nvGrpSpPr>
          <p:cNvPr id="14" name="Group 13">
            <a:extLst>
              <a:ext uri="{FF2B5EF4-FFF2-40B4-BE49-F238E27FC236}">
                <a16:creationId xmlns:a16="http://schemas.microsoft.com/office/drawing/2014/main" id="{C540FF88-BEF2-517D-5B35-26E13A0E31BC}"/>
              </a:ext>
            </a:extLst>
          </p:cNvPr>
          <p:cNvGrpSpPr/>
          <p:nvPr/>
        </p:nvGrpSpPr>
        <p:grpSpPr>
          <a:xfrm>
            <a:off x="5564685" y="1521071"/>
            <a:ext cx="4976923" cy="4027171"/>
            <a:chOff x="239575" y="1923535"/>
            <a:chExt cx="4976923" cy="4027171"/>
          </a:xfrm>
        </p:grpSpPr>
        <p:pic>
          <p:nvPicPr>
            <p:cNvPr id="11" name="Picture 10">
              <a:extLst>
                <a:ext uri="{FF2B5EF4-FFF2-40B4-BE49-F238E27FC236}">
                  <a16:creationId xmlns:a16="http://schemas.microsoft.com/office/drawing/2014/main" id="{3172ECDF-5DBC-6372-EBE9-2E3171A1E1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9575" y="1923535"/>
              <a:ext cx="4027171" cy="4027171"/>
            </a:xfrm>
            <a:prstGeom prst="rect">
              <a:avLst/>
            </a:prstGeom>
          </p:spPr>
        </p:pic>
        <p:pic>
          <p:nvPicPr>
            <p:cNvPr id="13" name="Picture 12">
              <a:extLst>
                <a:ext uri="{FF2B5EF4-FFF2-40B4-BE49-F238E27FC236}">
                  <a16:creationId xmlns:a16="http://schemas.microsoft.com/office/drawing/2014/main" id="{49E59020-EBF2-D4F5-AB43-69F97AB641C5}"/>
                </a:ext>
              </a:extLst>
            </p:cNvPr>
            <p:cNvPicPr>
              <a:picLocks noChangeAspect="1"/>
            </p:cNvPicPr>
            <p:nvPr/>
          </p:nvPicPr>
          <p:blipFill rotWithShape="1">
            <a:blip r:embed="rId4">
              <a:extLst>
                <a:ext uri="{28A0092B-C50C-407E-A947-70E740481C1C}">
                  <a14:useLocalDpi xmlns:a14="http://schemas.microsoft.com/office/drawing/2010/main" val="0"/>
                </a:ext>
              </a:extLst>
            </a:blip>
            <a:srcRect l="59917"/>
            <a:stretch/>
          </p:blipFill>
          <p:spPr>
            <a:xfrm>
              <a:off x="2346959" y="1923804"/>
              <a:ext cx="2869539" cy="4026902"/>
            </a:xfrm>
            <a:prstGeom prst="rect">
              <a:avLst/>
            </a:prstGeom>
          </p:spPr>
        </p:pic>
      </p:grpSp>
      <p:pic>
        <p:nvPicPr>
          <p:cNvPr id="16" name="Picture 15">
            <a:extLst>
              <a:ext uri="{FF2B5EF4-FFF2-40B4-BE49-F238E27FC236}">
                <a16:creationId xmlns:a16="http://schemas.microsoft.com/office/drawing/2014/main" id="{C96C005E-E05F-69AD-C329-23FAE815E30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01852" y="2176638"/>
            <a:ext cx="2327248" cy="2327248"/>
          </a:xfrm>
          <a:prstGeom prst="rect">
            <a:avLst/>
          </a:prstGeom>
        </p:spPr>
      </p:pic>
    </p:spTree>
    <p:extLst>
      <p:ext uri="{BB962C8B-B14F-4D97-AF65-F5344CB8AC3E}">
        <p14:creationId xmlns:p14="http://schemas.microsoft.com/office/powerpoint/2010/main" val="268252970"/>
      </p:ext>
    </p:extLst>
  </p:cSld>
  <p:clrMapOvr>
    <a:masterClrMapping/>
  </p:clrMapOvr>
  <p:transition spd="slow">
    <p:comb/>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3516983" y="5537946"/>
            <a:ext cx="5041987" cy="707886"/>
          </a:xfrm>
          <a:prstGeom prst="rect">
            <a:avLst/>
          </a:prstGeom>
          <a:noFill/>
        </p:spPr>
        <p:txBody>
          <a:bodyPr wrap="square" rtlCol="0">
            <a:spAutoFit/>
          </a:bodyPr>
          <a:lstStyle/>
          <a:p>
            <a:pPr algn="ctr" rtl="1"/>
            <a:r>
              <a:rPr lang="ar-EG" sz="4000" b="1" dirty="0">
                <a:solidFill>
                  <a:srgbClr val="00B0F0"/>
                </a:solidFill>
                <a:latin typeface="Times New Roman" panose="02020603050405020304" pitchFamily="18" charset="0"/>
                <a:cs typeface="Times New Roman" panose="02020603050405020304" pitchFamily="18" charset="0"/>
              </a:rPr>
              <a:t>التغذية العكسية</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0" name="Picture 9" descr="A person holding a megaphone&#10;&#10;Description automatically generated">
            <a:extLst>
              <a:ext uri="{FF2B5EF4-FFF2-40B4-BE49-F238E27FC236}">
                <a16:creationId xmlns:a16="http://schemas.microsoft.com/office/drawing/2014/main" id="{04DF0813-A190-7483-BB95-2D2CE0C57163}"/>
              </a:ext>
            </a:extLst>
          </p:cNvPr>
          <p:cNvPicPr>
            <a:picLocks noChangeAspect="1"/>
          </p:cNvPicPr>
          <p:nvPr/>
        </p:nvPicPr>
        <p:blipFill rotWithShape="1">
          <a:blip r:embed="rId3">
            <a:extLst>
              <a:ext uri="{28A0092B-C50C-407E-A947-70E740481C1C}">
                <a14:useLocalDpi xmlns:a14="http://schemas.microsoft.com/office/drawing/2010/main" val="0"/>
              </a:ext>
            </a:extLst>
          </a:blip>
          <a:srcRect t="20666"/>
          <a:stretch/>
        </p:blipFill>
        <p:spPr>
          <a:xfrm>
            <a:off x="2477203" y="1064118"/>
            <a:ext cx="7121546" cy="4239132"/>
          </a:xfrm>
          <a:prstGeom prst="rect">
            <a:avLst/>
          </a:prstGeom>
        </p:spPr>
      </p:pic>
    </p:spTree>
    <p:extLst>
      <p:ext uri="{BB962C8B-B14F-4D97-AF65-F5344CB8AC3E}">
        <p14:creationId xmlns:p14="http://schemas.microsoft.com/office/powerpoint/2010/main" val="1326054752"/>
      </p:ext>
    </p:extLst>
  </p:cSld>
  <p:clrMapOvr>
    <a:masterClrMapping/>
  </p:clrMapOvr>
  <p:transition spd="slow">
    <p:comb/>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xfrm>
            <a:off x="838200" y="1515703"/>
            <a:ext cx="10515600" cy="4661259"/>
          </a:xfrm>
          <a:solidFill>
            <a:schemeClr val="bg1"/>
          </a:solidFill>
        </p:spPr>
        <p:txBody>
          <a:bodyPr lIns="274320" tIns="182880" rIns="182880">
            <a:normAutofit/>
          </a:bodyPr>
          <a:lstStyle/>
          <a:p>
            <a:pPr marL="0" marR="228600" indent="0" algn="justLow" rtl="1">
              <a:lnSpc>
                <a:spcPct val="100000"/>
              </a:lnSpc>
              <a:buSzPts val="1400"/>
              <a:buNone/>
              <a:tabLst>
                <a:tab pos="228600" algn="l"/>
              </a:tabLst>
            </a:pPr>
            <a:r>
              <a:rPr lang="ar-EG" altLang="en-US" sz="4000" b="1" dirty="0">
                <a:latin typeface="Times New Roman" panose="02020603050405020304" pitchFamily="18" charset="0"/>
              </a:rPr>
              <a:t>6</a:t>
            </a:r>
            <a:r>
              <a:rPr lang="ar-SA" altLang="en-US" sz="4000" b="1" dirty="0">
                <a:latin typeface="Times New Roman" panose="02020603050405020304" pitchFamily="18" charset="0"/>
              </a:rPr>
              <a:t>- </a:t>
            </a:r>
            <a:r>
              <a:rPr lang="ar-EG" altLang="en-US" sz="4000" b="1" dirty="0">
                <a:latin typeface="Times New Roman" panose="02020603050405020304" pitchFamily="18" charset="0"/>
              </a:rPr>
              <a:t>التغذية العكسية  </a:t>
            </a:r>
            <a:r>
              <a:rPr lang="ar-SA" altLang="en-US" sz="4000" b="1" dirty="0">
                <a:latin typeface="Times New Roman" panose="02020603050405020304" pitchFamily="18" charset="0"/>
              </a:rPr>
              <a:t> </a:t>
            </a:r>
          </a:p>
          <a:p>
            <a:pPr marL="0" marR="228600" indent="0" algn="justLow" rtl="1">
              <a:lnSpc>
                <a:spcPct val="100000"/>
              </a:lnSpc>
              <a:buSzPts val="1400"/>
              <a:buNone/>
              <a:tabLst>
                <a:tab pos="228600" algn="l"/>
              </a:tabLst>
            </a:pPr>
            <a:r>
              <a:rPr lang="ar-EG" altLang="en-US" sz="3600" b="1" dirty="0">
                <a:latin typeface="Times New Roman" panose="02020603050405020304" pitchFamily="18" charset="0"/>
              </a:rPr>
              <a:t>وتعبر عن المعلومات الراجعة أو المرتدة التي تصل للمصدر بعد عملية الإقناع بمراحلها المختلفة. </a:t>
            </a:r>
          </a:p>
          <a:p>
            <a:pPr marL="0" marR="228600" indent="0" algn="justLow" rtl="1">
              <a:lnSpc>
                <a:spcPct val="100000"/>
              </a:lnSpc>
              <a:buSzPts val="1400"/>
              <a:buNone/>
              <a:tabLst>
                <a:tab pos="228600" algn="l"/>
              </a:tabLst>
            </a:pPr>
            <a:r>
              <a:rPr lang="ar-EG" altLang="en-US" sz="3600" b="1" dirty="0">
                <a:latin typeface="Times New Roman" panose="02020603050405020304" pitchFamily="18" charset="0"/>
              </a:rPr>
              <a:t>تعتبر التغذية العكسية آخر عناصر الإقناع، وهي تعبر عن المعلومات المرتدة التي تصل إلى المصدر بعد مرور عملية الإقناع بمراحلها المختلفة، وهو ما يتوافق مع عملية الاتصال التفاعلية. </a:t>
            </a: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73F5CE93-B39D-F91A-B754-1220C1A2A992}"/>
              </a:ext>
            </a:extLst>
          </p:cNvPr>
          <p:cNvSpPr txBox="1"/>
          <p:nvPr/>
        </p:nvSpPr>
        <p:spPr>
          <a:xfrm>
            <a:off x="2581503" y="1515703"/>
            <a:ext cx="2064989" cy="954107"/>
          </a:xfrm>
          <a:prstGeom prst="rect">
            <a:avLst/>
          </a:prstGeom>
          <a:noFill/>
        </p:spPr>
        <p:txBody>
          <a:bodyPr wrap="none" rtlCol="0">
            <a:spAutoFit/>
          </a:bodyPr>
          <a:lstStyle/>
          <a:p>
            <a:pPr algn="r" rtl="1"/>
            <a:r>
              <a:rPr lang="ar-EG" sz="2800" b="1" dirty="0">
                <a:solidFill>
                  <a:srgbClr val="C00000"/>
                </a:solidFill>
                <a:highlight>
                  <a:srgbClr val="FFFF00"/>
                </a:highlight>
              </a:rPr>
              <a:t>إيجابية أو سلبية</a:t>
            </a:r>
          </a:p>
          <a:p>
            <a:pPr algn="r" rtl="1"/>
            <a:r>
              <a:rPr lang="ar-EG" sz="2800" b="1" dirty="0">
                <a:solidFill>
                  <a:srgbClr val="C00000"/>
                </a:solidFill>
                <a:highlight>
                  <a:srgbClr val="FFFF00"/>
                </a:highlight>
              </a:rPr>
              <a:t>مؤجلة أو لحظية</a:t>
            </a:r>
            <a:endParaRPr lang="en-US" sz="2800" b="1" dirty="0">
              <a:solidFill>
                <a:srgbClr val="C00000"/>
              </a:solidFill>
              <a:highlight>
                <a:srgbClr val="FFFF00"/>
              </a:highlight>
            </a:endParaRPr>
          </a:p>
        </p:txBody>
      </p:sp>
    </p:spTree>
    <p:extLst>
      <p:ext uri="{BB962C8B-B14F-4D97-AF65-F5344CB8AC3E}">
        <p14:creationId xmlns:p14="http://schemas.microsoft.com/office/powerpoint/2010/main" val="3943197244"/>
      </p:ext>
    </p:extLst>
  </p:cSld>
  <p:clrMapOvr>
    <a:masterClrMapping/>
  </p:clrMapOvr>
  <p:transition spd="slow">
    <p:comb/>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a:extLst>
              <a:ext uri="{FF2B5EF4-FFF2-40B4-BE49-F238E27FC236}">
                <a16:creationId xmlns:a16="http://schemas.microsoft.com/office/drawing/2014/main" id="{1A558A58-C29E-7458-309D-67996CD7B2E6}"/>
              </a:ext>
            </a:extLst>
          </p:cNvPr>
          <p:cNvSpPr>
            <a:spLocks noGrp="1" noChangeArrowheads="1"/>
          </p:cNvSpPr>
          <p:nvPr>
            <p:ph type="body" idx="1"/>
          </p:nvPr>
        </p:nvSpPr>
        <p:spPr>
          <a:xfrm>
            <a:off x="838200" y="1515703"/>
            <a:ext cx="10515600" cy="4661259"/>
          </a:xfrm>
          <a:solidFill>
            <a:schemeClr val="bg1"/>
          </a:solidFill>
        </p:spPr>
        <p:txBody>
          <a:bodyPr lIns="274320" tIns="182880" rIns="182880">
            <a:normAutofit/>
          </a:bodyPr>
          <a:lstStyle/>
          <a:p>
            <a:pPr marL="0" marR="228600" indent="0" algn="justLow" rtl="1">
              <a:lnSpc>
                <a:spcPct val="100000"/>
              </a:lnSpc>
              <a:buSzPts val="1400"/>
              <a:buNone/>
              <a:tabLst>
                <a:tab pos="228600" algn="l"/>
              </a:tabLst>
            </a:pPr>
            <a:r>
              <a:rPr lang="ar-EG" altLang="en-US" sz="4000" b="1" dirty="0">
                <a:latin typeface="Times New Roman" panose="02020603050405020304" pitchFamily="18" charset="0"/>
              </a:rPr>
              <a:t>6</a:t>
            </a:r>
            <a:r>
              <a:rPr lang="ar-SA" altLang="en-US" sz="4000" b="1" dirty="0">
                <a:latin typeface="Times New Roman" panose="02020603050405020304" pitchFamily="18" charset="0"/>
              </a:rPr>
              <a:t>- </a:t>
            </a:r>
            <a:r>
              <a:rPr lang="ar-EG" altLang="en-US" sz="4000" b="1" dirty="0">
                <a:latin typeface="Times New Roman" panose="02020603050405020304" pitchFamily="18" charset="0"/>
              </a:rPr>
              <a:t>التغذية العكسية  </a:t>
            </a:r>
            <a:r>
              <a:rPr lang="ar-SA" altLang="en-US" sz="4000" b="1" dirty="0">
                <a:latin typeface="Times New Roman" panose="02020603050405020304" pitchFamily="18" charset="0"/>
              </a:rPr>
              <a:t> </a:t>
            </a:r>
          </a:p>
          <a:p>
            <a:pPr marL="0" marR="228600" indent="0" algn="justLow" rtl="1">
              <a:lnSpc>
                <a:spcPct val="100000"/>
              </a:lnSpc>
              <a:buSzPts val="1400"/>
              <a:buNone/>
              <a:tabLst>
                <a:tab pos="228600" algn="l"/>
              </a:tabLst>
            </a:pPr>
            <a:r>
              <a:rPr lang="ar-EG" altLang="en-US" sz="3600" b="1" dirty="0">
                <a:latin typeface="Times New Roman" panose="02020603050405020304" pitchFamily="18" charset="0"/>
              </a:rPr>
              <a:t>وهنا فإن على من يقوم بالإقناع أن يستفيد أكبر استفادة من المعلومات الراجعة إليه في معرفة مدى استيعاب المستقبل للمعلومات التي أرادها ، ومحاولة تصحيح أي خلل في إجراءاته وكلماته حتى يمكن في المستقبل تفادي هذه الاختلالات إن وجدت والارتقاء بمستوى العملية الإقناعية التي يقوم بها.</a:t>
            </a:r>
          </a:p>
        </p:txBody>
      </p:sp>
      <p:sp>
        <p:nvSpPr>
          <p:cNvPr id="2" name="TextBox 1">
            <a:extLst>
              <a:ext uri="{FF2B5EF4-FFF2-40B4-BE49-F238E27FC236}">
                <a16:creationId xmlns:a16="http://schemas.microsoft.com/office/drawing/2014/main" id="{9AF62439-019A-A3CC-C807-81E36186B53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2C450060-9F4C-6AB1-4818-AF01A73C06E6}"/>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عناصر الإقناع</a:t>
            </a:r>
          </a:p>
        </p:txBody>
      </p:sp>
      <p:pic>
        <p:nvPicPr>
          <p:cNvPr id="4" name="Picture 3">
            <a:extLst>
              <a:ext uri="{FF2B5EF4-FFF2-40B4-BE49-F238E27FC236}">
                <a16:creationId xmlns:a16="http://schemas.microsoft.com/office/drawing/2014/main" id="{CBFF501C-0825-C8EC-C67E-68B609C67C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AE74CD5-6FF4-4185-E70B-7A3F61CEC6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5DB17F-18BF-5E17-BE63-6C6C0B553A9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B1BAFDE-83AA-8275-C1B7-DADEB4BC1B3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7720342"/>
      </p:ext>
    </p:extLst>
  </p:cSld>
  <p:clrMapOvr>
    <a:masterClrMapping/>
  </p:clrMapOvr>
  <p:transition spd="slow">
    <p:comb/>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F3007A-10E5-8F8C-6378-1DA109944E8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A709ADE-599A-D363-5B37-C17C24F34234}"/>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449062F-9110-8FA4-20E8-5F23F7BBF99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CBC3ADC0-E284-51B1-9626-D5AD8BA35345}"/>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6DB96396-2638-0112-04D9-CF5CAE569301}"/>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02387FCC-CF60-0FEE-34B8-3CEA412385F8}"/>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62D8455B-E384-B96D-5B1A-EFD80D2C506C}"/>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2641DC4D-C28E-7110-AFF7-6AB474A8618C}"/>
              </a:ext>
            </a:extLst>
          </p:cNvPr>
          <p:cNvPicPr>
            <a:picLocks noChangeAspect="1"/>
          </p:cNvPicPr>
          <p:nvPr/>
        </p:nvPicPr>
        <p:blipFill rotWithShape="1">
          <a:blip r:embed="rId3">
            <a:extLst>
              <a:ext uri="{28A0092B-C50C-407E-A947-70E740481C1C}">
                <a14:useLocalDpi xmlns:a14="http://schemas.microsoft.com/office/drawing/2010/main" val="0"/>
              </a:ext>
            </a:extLst>
          </a:blip>
          <a:srcRect l="26070"/>
          <a:stretch/>
        </p:blipFill>
        <p:spPr>
          <a:xfrm>
            <a:off x="6096000" y="1504436"/>
            <a:ext cx="4506751" cy="4572000"/>
          </a:xfrm>
          <a:prstGeom prst="rect">
            <a:avLst/>
          </a:prstGeom>
        </p:spPr>
      </p:pic>
      <p:pic>
        <p:nvPicPr>
          <p:cNvPr id="16" name="Picture 15">
            <a:extLst>
              <a:ext uri="{FF2B5EF4-FFF2-40B4-BE49-F238E27FC236}">
                <a16:creationId xmlns:a16="http://schemas.microsoft.com/office/drawing/2014/main" id="{E99E901B-468B-6AF0-44F4-D2D09C9ABC2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69447" y="2362370"/>
            <a:ext cx="2632539" cy="2632539"/>
          </a:xfrm>
          <a:prstGeom prst="rect">
            <a:avLst/>
          </a:prstGeom>
        </p:spPr>
      </p:pic>
    </p:spTree>
    <p:extLst>
      <p:ext uri="{BB962C8B-B14F-4D97-AF65-F5344CB8AC3E}">
        <p14:creationId xmlns:p14="http://schemas.microsoft.com/office/powerpoint/2010/main" val="2346214102"/>
      </p:ext>
    </p:extLst>
  </p:cSld>
  <p:clrMapOvr>
    <a:masterClrMapping/>
  </p:clrMapOvr>
  <p:transition spd="slow">
    <p:comb/>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7" name="TextBox 16">
            <a:extLst>
              <a:ext uri="{FF2B5EF4-FFF2-40B4-BE49-F238E27FC236}">
                <a16:creationId xmlns:a16="http://schemas.microsoft.com/office/drawing/2014/main" id="{954B34D3-F436-A1EE-53D3-534D66D793CE}"/>
              </a:ext>
            </a:extLst>
          </p:cNvPr>
          <p:cNvSpPr txBox="1"/>
          <p:nvPr/>
        </p:nvSpPr>
        <p:spPr>
          <a:xfrm>
            <a:off x="6405825" y="5054869"/>
            <a:ext cx="5041987" cy="769441"/>
          </a:xfrm>
          <a:prstGeom prst="rect">
            <a:avLst/>
          </a:prstGeom>
          <a:noFill/>
        </p:spPr>
        <p:txBody>
          <a:bodyPr wrap="square" rtlCol="0">
            <a:spAutoFit/>
          </a:bodyPr>
          <a:lstStyle/>
          <a:p>
            <a:pPr algn="ctr" rtl="1"/>
            <a:r>
              <a:rPr lang="ar-EG" sz="4400" b="1">
                <a:solidFill>
                  <a:srgbClr val="00B0F0"/>
                </a:solidFill>
                <a:latin typeface="Times New Roman" panose="02020603050405020304" pitchFamily="18" charset="0"/>
                <a:cs typeface="Times New Roman" panose="02020603050405020304" pitchFamily="18" charset="0"/>
              </a:rPr>
              <a:t>عناصر العملية الإقناعية</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1C96AA3A-0B40-52E2-3E12-275277CE80F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E9E8AB1B-045F-B5A9-4743-21834951558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3" name="Picture 12" descr="A book cover with a person walking on a head&#10;&#10;Description automatically generated">
            <a:extLst>
              <a:ext uri="{FF2B5EF4-FFF2-40B4-BE49-F238E27FC236}">
                <a16:creationId xmlns:a16="http://schemas.microsoft.com/office/drawing/2014/main" id="{DA8DD008-AD45-C319-7A16-D5A5E6F53F4A}"/>
              </a:ext>
            </a:extLst>
          </p:cNvPr>
          <p:cNvPicPr>
            <a:picLocks noChangeAspect="1"/>
          </p:cNvPicPr>
          <p:nvPr/>
        </p:nvPicPr>
        <p:blipFill rotWithShape="1">
          <a:blip r:embed="rId3">
            <a:extLst>
              <a:ext uri="{28A0092B-C50C-407E-A947-70E740481C1C}">
                <a14:useLocalDpi xmlns:a14="http://schemas.microsoft.com/office/drawing/2010/main" val="0"/>
              </a:ext>
            </a:extLst>
          </a:blip>
          <a:srcRect t="50220"/>
          <a:stretch/>
        </p:blipFill>
        <p:spPr>
          <a:xfrm flipH="1">
            <a:off x="6205277" y="1378706"/>
            <a:ext cx="5472684" cy="3413947"/>
          </a:xfrm>
          <a:prstGeom prst="rect">
            <a:avLst/>
          </a:prstGeom>
        </p:spPr>
      </p:pic>
      <p:sp>
        <p:nvSpPr>
          <p:cNvPr id="5" name="TextBox 4">
            <a:extLst>
              <a:ext uri="{FF2B5EF4-FFF2-40B4-BE49-F238E27FC236}">
                <a16:creationId xmlns:a16="http://schemas.microsoft.com/office/drawing/2014/main" id="{FE5EB318-9BC2-40BE-6C82-06426C3B5AEB}"/>
              </a:ext>
            </a:extLst>
          </p:cNvPr>
          <p:cNvSpPr txBox="1"/>
          <p:nvPr/>
        </p:nvSpPr>
        <p:spPr>
          <a:xfrm>
            <a:off x="8107016" y="15905"/>
            <a:ext cx="1115474" cy="646331"/>
          </a:xfrm>
          <a:prstGeom prst="rect">
            <a:avLst/>
          </a:prstGeom>
          <a:noFill/>
        </p:spPr>
        <p:txBody>
          <a:bodyPr wrap="square" rtlCol="0">
            <a:spAutoFit/>
          </a:bodyPr>
          <a:lstStyle/>
          <a:p>
            <a:pPr algn="r" rtl="1"/>
            <a:r>
              <a:rPr lang="ar-EG" sz="3600" b="1" dirty="0">
                <a:solidFill>
                  <a:schemeClr val="bg1"/>
                </a:solidFill>
                <a:latin typeface="Times New Roman" panose="02020603050405020304" pitchFamily="18" charset="0"/>
                <a:cs typeface="Times New Roman" panose="02020603050405020304" pitchFamily="18" charset="0"/>
              </a:rPr>
              <a:t>خاتمة</a:t>
            </a:r>
          </a:p>
        </p:txBody>
      </p:sp>
      <p:sp>
        <p:nvSpPr>
          <p:cNvPr id="7" name="Rectangle 6">
            <a:extLst>
              <a:ext uri="{FF2B5EF4-FFF2-40B4-BE49-F238E27FC236}">
                <a16:creationId xmlns:a16="http://schemas.microsoft.com/office/drawing/2014/main" id="{9AEB37BD-93F5-7933-F0AC-D56BB93713A1}"/>
              </a:ext>
            </a:extLst>
          </p:cNvPr>
          <p:cNvSpPr/>
          <p:nvPr/>
        </p:nvSpPr>
        <p:spPr>
          <a:xfrm>
            <a:off x="1308298" y="1383235"/>
            <a:ext cx="4688741" cy="4349909"/>
          </a:xfrm>
          <a:prstGeom prst="rect">
            <a:avLst/>
          </a:prstGeom>
        </p:spPr>
        <p:txBody>
          <a:bodyPr wrap="square">
            <a:spAutoFit/>
          </a:bodyPr>
          <a:lstStyle/>
          <a:p>
            <a:pPr algn="just" rtl="1">
              <a:lnSpc>
                <a:spcPct val="115000"/>
              </a:lnSpc>
              <a:spcBef>
                <a:spcPts val="1200"/>
              </a:spcBef>
              <a:spcAft>
                <a:spcPts val="800"/>
              </a:spcAft>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موضوعات المحاضرة:</a:t>
            </a:r>
            <a:endParaRPr lang="ar-EG"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rtl="1">
              <a:lnSpc>
                <a:spcPct val="115000"/>
              </a:lnSpc>
              <a:spcAft>
                <a:spcPts val="800"/>
              </a:spcAft>
              <a:buFont typeface="Wingdings" panose="05000000000000000000" pitchFamily="2" charset="2"/>
              <a:buChar char="ü"/>
            </a:pPr>
            <a:r>
              <a:rPr lang="ar-EG" sz="3200" b="1" kern="100" dirty="0">
                <a:effectLst/>
                <a:latin typeface="Calibri" panose="020F0502020204030204" pitchFamily="34" charset="0"/>
                <a:ea typeface="Calibri" panose="020F0502020204030204" pitchFamily="34" charset="0"/>
                <a:cs typeface="Times New Roman" panose="02020603050405020304" pitchFamily="18" charset="0"/>
              </a:rPr>
              <a:t>عناصر الإقناع</a:t>
            </a:r>
          </a:p>
          <a:p>
            <a:pPr marL="1200150" lvl="2" indent="-285750" algn="just" rtl="1">
              <a:lnSpc>
                <a:spcPct val="115000"/>
              </a:lnSpc>
              <a:spcAft>
                <a:spcPts val="800"/>
              </a:spcAft>
              <a:buFont typeface="Wingdings" panose="05000000000000000000" pitchFamily="2" charset="2"/>
              <a:buChar char="ü"/>
            </a:pPr>
            <a:r>
              <a:rPr lang="ar-SA" altLang="en-US" sz="2400" dirty="0">
                <a:cs typeface="Monotype Koufi" pitchFamily="2" charset="-78"/>
              </a:rPr>
              <a:t>المصدر</a:t>
            </a:r>
            <a:endParaRPr lang="ar-EG" altLang="en-US" sz="2400" dirty="0">
              <a:cs typeface="Monotype Koufi" pitchFamily="2" charset="-78"/>
            </a:endParaRPr>
          </a:p>
          <a:p>
            <a:pPr marL="1200150" lvl="2" indent="-285750" algn="just" rtl="1">
              <a:lnSpc>
                <a:spcPct val="115000"/>
              </a:lnSpc>
              <a:spcAft>
                <a:spcPts val="800"/>
              </a:spcAft>
              <a:buFont typeface="Wingdings" panose="05000000000000000000" pitchFamily="2" charset="2"/>
              <a:buChar char="ü"/>
            </a:pPr>
            <a:r>
              <a:rPr lang="ar-SA" altLang="en-US" sz="2400" dirty="0">
                <a:cs typeface="Monotype Koufi" pitchFamily="2" charset="-78"/>
              </a:rPr>
              <a:t>الهدف</a:t>
            </a:r>
            <a:endParaRPr lang="ar-EG" altLang="en-US" sz="2400" dirty="0">
              <a:cs typeface="Monotype Koufi" pitchFamily="2" charset="-78"/>
            </a:endParaRPr>
          </a:p>
          <a:p>
            <a:pPr marL="1200150" lvl="2" indent="-285750" algn="just" rtl="1">
              <a:lnSpc>
                <a:spcPct val="115000"/>
              </a:lnSpc>
              <a:spcAft>
                <a:spcPts val="800"/>
              </a:spcAft>
              <a:buFont typeface="Wingdings" panose="05000000000000000000" pitchFamily="2" charset="2"/>
              <a:buChar char="ü"/>
            </a:pPr>
            <a:r>
              <a:rPr lang="ar-SA" altLang="en-US" sz="2400" dirty="0">
                <a:cs typeface="Monotype Koufi" pitchFamily="2" charset="-78"/>
              </a:rPr>
              <a:t>الرسالة</a:t>
            </a:r>
            <a:endParaRPr lang="en-US" altLang="en-US" sz="2400" dirty="0">
              <a:cs typeface="Monotype Koufi" pitchFamily="2" charset="-78"/>
            </a:endParaRPr>
          </a:p>
          <a:p>
            <a:pPr marL="1200150" lvl="2" indent="-285750" algn="just" rtl="1">
              <a:lnSpc>
                <a:spcPct val="115000"/>
              </a:lnSpc>
              <a:spcAft>
                <a:spcPts val="800"/>
              </a:spcAft>
              <a:buFont typeface="Wingdings" panose="05000000000000000000" pitchFamily="2" charset="2"/>
              <a:buChar char="ü"/>
            </a:pPr>
            <a:r>
              <a:rPr lang="ar-SA" altLang="en-US" sz="2400" dirty="0">
                <a:cs typeface="Monotype Koufi" pitchFamily="2" charset="-78"/>
              </a:rPr>
              <a:t>الوسيلة</a:t>
            </a:r>
            <a:endParaRPr lang="en-US" altLang="en-US" sz="2400" dirty="0">
              <a:cs typeface="Monotype Koufi" pitchFamily="2" charset="-78"/>
            </a:endParaRPr>
          </a:p>
          <a:p>
            <a:pPr marL="1200150" lvl="2" indent="-285750" algn="just" rtl="1">
              <a:lnSpc>
                <a:spcPct val="115000"/>
              </a:lnSpc>
              <a:spcAft>
                <a:spcPts val="800"/>
              </a:spcAft>
              <a:buFont typeface="Wingdings" panose="05000000000000000000" pitchFamily="2" charset="2"/>
              <a:buChar char="ü"/>
            </a:pPr>
            <a:r>
              <a:rPr lang="ar-SA" altLang="en-US" sz="2400" dirty="0">
                <a:cs typeface="Monotype Koufi" pitchFamily="2" charset="-78"/>
              </a:rPr>
              <a:t>المستقبل</a:t>
            </a:r>
            <a:endParaRPr lang="ar-EG" altLang="en-US" sz="2400" dirty="0">
              <a:cs typeface="Monotype Koufi" pitchFamily="2" charset="-78"/>
            </a:endParaRPr>
          </a:p>
          <a:p>
            <a:pPr marL="1200150" lvl="2" indent="-285750" algn="just" rtl="1">
              <a:lnSpc>
                <a:spcPct val="115000"/>
              </a:lnSpc>
              <a:spcAft>
                <a:spcPts val="800"/>
              </a:spcAft>
              <a:buFont typeface="Wingdings" panose="05000000000000000000" pitchFamily="2" charset="2"/>
              <a:buChar char="ü"/>
            </a:pPr>
            <a:r>
              <a:rPr lang="ar-EG" altLang="en-US" sz="2400" dirty="0">
                <a:cs typeface="Monotype Koufi" pitchFamily="2" charset="-78"/>
              </a:rPr>
              <a:t>التغذية العكسية</a:t>
            </a:r>
          </a:p>
        </p:txBody>
      </p:sp>
    </p:spTree>
    <p:extLst>
      <p:ext uri="{BB962C8B-B14F-4D97-AF65-F5344CB8AC3E}">
        <p14:creationId xmlns:p14="http://schemas.microsoft.com/office/powerpoint/2010/main" val="2680354964"/>
      </p:ext>
    </p:extLst>
  </p:cSld>
  <p:clrMapOvr>
    <a:masterClrMapping/>
  </p:clrMapOvr>
  <p:transition spd="slow">
    <p:comb/>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11" name="TextBox 10">
            <a:extLst>
              <a:ext uri="{FF2B5EF4-FFF2-40B4-BE49-F238E27FC236}">
                <a16:creationId xmlns:a16="http://schemas.microsoft.com/office/drawing/2014/main" id="{F302B31E-7905-011C-84CF-EEAEA8E33539}"/>
              </a:ext>
            </a:extLst>
          </p:cNvPr>
          <p:cNvSpPr txBox="1"/>
          <p:nvPr/>
        </p:nvSpPr>
        <p:spPr>
          <a:xfrm>
            <a:off x="762000" y="1334770"/>
            <a:ext cx="10734675" cy="4851841"/>
          </a:xfrm>
          <a:prstGeom prst="rect">
            <a:avLst/>
          </a:prstGeom>
          <a:noFill/>
        </p:spPr>
        <p:txBody>
          <a:bodyPr wrap="square" rtlCol="0">
            <a:spAutoFit/>
          </a:bodyPr>
          <a:lstStyle/>
          <a:p>
            <a:pPr marL="342900" lvl="0" indent="-342900" algn="just" rtl="1">
              <a:lnSpc>
                <a:spcPct val="115000"/>
              </a:lnSpc>
              <a:buFont typeface="Symbol" panose="05050102010706020507" pitchFamily="18" charset="2"/>
              <a:buChar char=""/>
            </a:pPr>
            <a:r>
              <a:rPr lang="ar-EG" sz="1800" kern="100" dirty="0" err="1">
                <a:effectLst/>
                <a:latin typeface="Calibri" panose="020F0502020204030204" pitchFamily="34" charset="0"/>
                <a:ea typeface="Calibri" panose="020F0502020204030204" pitchFamily="34" charset="0"/>
                <a:cs typeface="Times New Roman" panose="02020603050405020304" pitchFamily="18" charset="0"/>
              </a:rPr>
              <a:t>الهوساوي</a:t>
            </a: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 خالد هارون (2031). أسس الإقناع والتأثير في الآخرين. متاح على الرابط </a:t>
            </a:r>
          </a:p>
          <a:p>
            <a:pPr lvl="0" algn="just" rtl="1">
              <a:lnSpc>
                <a:spcPct val="115000"/>
              </a:lnSpc>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https://www.scribd.com/doc/64961885/1%D8%A7%D8%B3%D8%B3-%D9%81%D9%86-%D8%A7%D9%84%D8%A7%D9%82%D9%86%D8%A7%D8%B9</a:t>
            </a:r>
            <a:endParaRPr lang="ar-EG"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15000"/>
              </a:lnSpc>
              <a:buFont typeface="Symbol" panose="05050102010706020507" pitchFamily="18" charset="2"/>
              <a:buChar char=""/>
            </a:pP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الشعار، محمد راتب. (2030). "مهارات الإقناع بالوسائل الإلكترونية." الجامعة الافتراضية السورية، سوريا. متاح على الرابط </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https://pedia.svuonline.org/course/view.php?id=531&amp;lang=ar</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EG" sz="1800" kern="100" dirty="0" err="1">
                <a:effectLst/>
                <a:latin typeface="Calibri" panose="020F0502020204030204" pitchFamily="34" charset="0"/>
                <a:ea typeface="Calibri" panose="020F0502020204030204" pitchFamily="34" charset="0"/>
                <a:cs typeface="Times New Roman" panose="02020603050405020304" pitchFamily="18" charset="0"/>
              </a:rPr>
              <a:t>لاكاني</a:t>
            </a: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 ديف؛ عاطف، زينب؛ عادل، سارة. (٢٠١٦). "الإقناع: فن الفوز بما تريد.". مؤسسة هنداوي، المملكة المتحدة. متاح على الرابط </a:t>
            </a:r>
            <a:r>
              <a:rPr lang="en-US" sz="1800" u="none" strike="noStrike"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2"/>
              </a:rPr>
              <a:t>https://www.hindawi.org/books/80637930</a:t>
            </a:r>
            <a:r>
              <a:rPr lang="ar-EG" sz="1800" u="none" strike="noStrike"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2"/>
              </a:rPr>
              <a:t>/</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EG" sz="1800" kern="100" dirty="0" err="1">
                <a:effectLst/>
                <a:latin typeface="Calibri" panose="020F0502020204030204" pitchFamily="34" charset="0"/>
                <a:ea typeface="Calibri" panose="020F0502020204030204" pitchFamily="34" charset="0"/>
                <a:cs typeface="Times New Roman" panose="02020603050405020304" pitchFamily="18" charset="0"/>
              </a:rPr>
              <a:t>بورج</a:t>
            </a: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 جيمس. (2009). "الإقناع: فن إقناع الآخرين." مكتبة جرير، المملكة العربية السعودية. متاح على الرابط </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https://maktbah.net/%D9%83%D8%AA%D8%A7%D8%A8-%D8%A7%D9%84%D8%A5%D9%82%D9%86%D8%A7%D8%B9-%D9%81%D9%86-%D8%A5%D9%82%D9%86%D8%A7%D8%B9-%D8%A7%D9%84%D8%A3%D8%AE%D8%B1%D9%8A%D9%86-%D8%AC%D9%8A%D9%85%D8%B3-%D8%A8%D9%88%D8%B1</a:t>
            </a: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spcAft>
                <a:spcPts val="800"/>
              </a:spcAft>
              <a:buFont typeface="Symbol" panose="05050102010706020507" pitchFamily="18" charset="2"/>
              <a:buChar char=""/>
            </a:pP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الشوا، سوزان. (2007). "فن الإقناع: فنون ومهارات جديدة تقنيات فعالة." الأجيال للنشر والتوزيع، مصر. متاح على الرابط </a:t>
            </a:r>
            <a:r>
              <a:rPr lang="en-US" sz="1800" u="none" strike="noStrike"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3"/>
              </a:rPr>
              <a:t>https://books-library.net/free-68512381-download</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2" name="TextBox 1">
            <a:extLst>
              <a:ext uri="{FF2B5EF4-FFF2-40B4-BE49-F238E27FC236}">
                <a16:creationId xmlns:a16="http://schemas.microsoft.com/office/drawing/2014/main" id="{BFD3F6C3-820D-D0F6-C5F6-3B73FBC01ABF}"/>
              </a:ext>
            </a:extLst>
          </p:cNvPr>
          <p:cNvSpPr txBox="1"/>
          <p:nvPr/>
        </p:nvSpPr>
        <p:spPr>
          <a:xfrm>
            <a:off x="1630613" y="272562"/>
            <a:ext cx="3902032"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المراجع المقترحة للمقرر</a:t>
            </a:r>
          </a:p>
        </p:txBody>
      </p:sp>
      <p:sp>
        <p:nvSpPr>
          <p:cNvPr id="3" name="Rectangle 2">
            <a:extLst>
              <a:ext uri="{FF2B5EF4-FFF2-40B4-BE49-F238E27FC236}">
                <a16:creationId xmlns:a16="http://schemas.microsoft.com/office/drawing/2014/main" id="{4331A2F2-36E8-7EEF-BFE5-DF0B47A8AC1A}"/>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TextBox 4">
            <a:extLst>
              <a:ext uri="{FF2B5EF4-FFF2-40B4-BE49-F238E27FC236}">
                <a16:creationId xmlns:a16="http://schemas.microsoft.com/office/drawing/2014/main" id="{E0163748-B192-72BF-6A67-D590614ECD34}"/>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AA1D9408-A3F6-8A05-4275-74C4E311219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5518693"/>
      </p:ext>
    </p:extLst>
  </p:cSld>
  <p:clrMapOvr>
    <a:masterClrMapping/>
  </p:clrMapOvr>
  <p:transition spd="slow">
    <p:comb/>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3" name="Picture 2" descr="A logo of a person&#10;&#10;Description automatically generated with medium confidence">
            <a:extLst>
              <a:ext uri="{FF2B5EF4-FFF2-40B4-BE49-F238E27FC236}">
                <a16:creationId xmlns:a16="http://schemas.microsoft.com/office/drawing/2014/main" id="{72DB3A8F-836A-2314-699B-7B017050B846}"/>
              </a:ext>
            </a:extLst>
          </p:cNvPr>
          <p:cNvPicPr>
            <a:picLocks noChangeAspect="1"/>
          </p:cNvPicPr>
          <p:nvPr/>
        </p:nvPicPr>
        <p:blipFill rotWithShape="1">
          <a:blip r:embed="rId9">
            <a:clrChange>
              <a:clrFrom>
                <a:srgbClr val="FFFFFF"/>
              </a:clrFrom>
              <a:clrTo>
                <a:srgbClr val="FFFFFF">
                  <a:alpha val="0"/>
                </a:srgbClr>
              </a:clrTo>
            </a:clrChange>
            <a:duotone>
              <a:prstClr val="black"/>
              <a:srgbClr val="35A8E0">
                <a:tint val="45000"/>
                <a:satMod val="400000"/>
              </a:srgbClr>
            </a:duotone>
            <a:extLst>
              <a:ext uri="{BEBA8EAE-BF5A-486C-A8C5-ECC9F3942E4B}">
                <a14:imgProps xmlns:a14="http://schemas.microsoft.com/office/drawing/2010/main">
                  <a14:imgLayer r:embed="rId10">
                    <a14:imgEffect>
                      <a14:saturation sat="400000"/>
                    </a14:imgEffect>
                  </a14:imgLayer>
                </a14:imgProps>
              </a:ext>
              <a:ext uri="{28A0092B-C50C-407E-A947-70E740481C1C}">
                <a14:useLocalDpi xmlns:a14="http://schemas.microsoft.com/office/drawing/2010/main" val="0"/>
              </a:ext>
            </a:extLst>
          </a:blip>
          <a:srcRect l="26231" r="25165"/>
          <a:stretch/>
        </p:blipFill>
        <p:spPr>
          <a:xfrm>
            <a:off x="3126309" y="5731783"/>
            <a:ext cx="709421" cy="995637"/>
          </a:xfrm>
          <a:prstGeom prst="rect">
            <a:avLst/>
          </a:prstGeom>
        </p:spPr>
      </p:pic>
    </p:spTree>
    <p:extLst>
      <p:ext uri="{BB962C8B-B14F-4D97-AF65-F5344CB8AC3E}">
        <p14:creationId xmlns:p14="http://schemas.microsoft.com/office/powerpoint/2010/main" val="2591757215"/>
      </p:ext>
    </p:extLst>
  </p:cSld>
  <p:clrMapOvr>
    <a:masterClrMapping/>
  </p:clrMapOvr>
  <p:transition spd="slow">
    <p:comb/>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5335</TotalTime>
  <Words>2614</Words>
  <Application>Microsoft Office PowerPoint</Application>
  <PresentationFormat>Widescreen</PresentationFormat>
  <Paragraphs>347</Paragraphs>
  <Slides>53</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53</vt:i4>
      </vt:variant>
    </vt:vector>
  </HeadingPairs>
  <TitlesOfParts>
    <vt:vector size="62" baseType="lpstr">
      <vt:lpstr>Arial</vt:lpstr>
      <vt:lpstr>Calibri</vt:lpstr>
      <vt:lpstr>Calibri Light</vt:lpstr>
      <vt:lpstr>Monotype Koufi</vt:lpstr>
      <vt:lpstr>Roboto Light</vt:lpstr>
      <vt:lpstr>Symbol</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kiki tokki</cp:lastModifiedBy>
  <cp:revision>122</cp:revision>
  <dcterms:created xsi:type="dcterms:W3CDTF">2023-04-29T09:08:23Z</dcterms:created>
  <dcterms:modified xsi:type="dcterms:W3CDTF">2025-02-25T15:26:36Z</dcterms:modified>
</cp:coreProperties>
</file>