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480" r:id="rId2"/>
    <p:sldId id="303" r:id="rId3"/>
    <p:sldId id="313" r:id="rId4"/>
    <p:sldId id="276" r:id="rId5"/>
    <p:sldId id="481" r:id="rId6"/>
    <p:sldId id="529" r:id="rId7"/>
    <p:sldId id="530" r:id="rId8"/>
    <p:sldId id="531" r:id="rId9"/>
    <p:sldId id="532" r:id="rId10"/>
    <p:sldId id="533" r:id="rId11"/>
    <p:sldId id="534" r:id="rId12"/>
    <p:sldId id="535" r:id="rId13"/>
    <p:sldId id="536" r:id="rId14"/>
    <p:sldId id="537" r:id="rId15"/>
    <p:sldId id="538" r:id="rId16"/>
    <p:sldId id="539" r:id="rId17"/>
    <p:sldId id="540" r:id="rId18"/>
    <p:sldId id="541" r:id="rId19"/>
    <p:sldId id="542" r:id="rId20"/>
    <p:sldId id="543" r:id="rId21"/>
    <p:sldId id="544" r:id="rId22"/>
    <p:sldId id="545" r:id="rId23"/>
    <p:sldId id="546" r:id="rId24"/>
    <p:sldId id="547" r:id="rId25"/>
    <p:sldId id="548" r:id="rId26"/>
    <p:sldId id="549" r:id="rId27"/>
    <p:sldId id="550" r:id="rId28"/>
    <p:sldId id="551" r:id="rId29"/>
    <p:sldId id="552" r:id="rId30"/>
    <p:sldId id="553" r:id="rId31"/>
    <p:sldId id="554" r:id="rId32"/>
    <p:sldId id="555" r:id="rId33"/>
    <p:sldId id="556" r:id="rId34"/>
    <p:sldId id="557" r:id="rId35"/>
    <p:sldId id="558" r:id="rId36"/>
    <p:sldId id="559" r:id="rId37"/>
    <p:sldId id="560" r:id="rId38"/>
    <p:sldId id="561" r:id="rId39"/>
    <p:sldId id="562" r:id="rId40"/>
    <p:sldId id="563" r:id="rId41"/>
    <p:sldId id="564" r:id="rId42"/>
    <p:sldId id="565" r:id="rId43"/>
    <p:sldId id="566" r:id="rId44"/>
    <p:sldId id="567" r:id="rId45"/>
    <p:sldId id="568" r:id="rId46"/>
    <p:sldId id="569" r:id="rId47"/>
    <p:sldId id="570" r:id="rId48"/>
    <p:sldId id="571" r:id="rId49"/>
    <p:sldId id="525" r:id="rId50"/>
    <p:sldId id="526" r:id="rId51"/>
    <p:sldId id="349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1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63"/>
            <p14:sldId id="564"/>
            <p14:sldId id="565"/>
            <p14:sldId id="566"/>
            <p14:sldId id="567"/>
            <p14:sldId id="568"/>
            <p14:sldId id="569"/>
            <p14:sldId id="570"/>
            <p14:sldId id="571"/>
            <p14:sldId id="525"/>
            <p14:sldId id="52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31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3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4.png"/><Relationship Id="rId4" Type="http://schemas.openxmlformats.org/officeDocument/2006/relationships/image" Target="../media/image5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7" Type="http://schemas.openxmlformats.org/officeDocument/2006/relationships/image" Target="../media/image7.sv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6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6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Chapter 1: Introduction To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Descriptive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Probability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Discrete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5: Normal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6: Confidence Intervals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7: Hypothesis Testing with One Sample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8: Hypothesis Testing with Two Samples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9: Correlation And Regression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Chi-Square Tests and The </a:t>
            </a:r>
            <a:r>
              <a:rPr lang="en-US" i="1" dirty="0"/>
              <a:t>F</a:t>
            </a:r>
            <a:r>
              <a:rPr lang="en-US" dirty="0"/>
              <a:t>-Distribution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59708" y="1889383"/>
            <a:ext cx="840509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6.1  Confidence Intervals for the mean ( Large Samples)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6.2  Confidence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 (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6.3 Confidence Interval for the population Proportion</a:t>
            </a:r>
          </a:p>
          <a:p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6.4 Confidence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Variance and Standard Deviation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16438" y="728189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</a:t>
            </a:r>
          </a:p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(large samples)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1858507" y="2019287"/>
            <a:ext cx="6398739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Estimating Population Parameters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a Point Estimate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Margin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Error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the population mean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Size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70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Point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634835" y="2087730"/>
                <a:ext cx="9183255" cy="26161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estimate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a single value estimate for </a:t>
                </a:r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population 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parameter. </a:t>
                </a:r>
              </a:p>
              <a:p>
                <a:pPr algn="just"/>
                <a:endPara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best point estimate of the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mean </a:t>
                </a:r>
                <a14:m>
                  <m:oMath xmlns:m="http://schemas.openxmlformats.org/officeDocument/2006/math">
                    <m:r>
                      <a:rPr lang="en-US" alt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the</a:t>
                </a:r>
                <a:r>
                  <a:rPr lang="en-US" alt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8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</a:t>
                </a:r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mean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en-US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en-US" sz="28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acc>
                    <m:r>
                      <a:rPr lang="en-US" altLang="en-US" sz="2800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altLang="en-US" sz="2400" dirty="0">
                  <a:cs typeface="+mj-cs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4835" y="2087730"/>
                <a:ext cx="9183255" cy="2616101"/>
              </a:xfrm>
              <a:prstGeom prst="rect">
                <a:avLst/>
              </a:prstGeom>
              <a:blipFill>
                <a:blip r:embed="rId3"/>
                <a:stretch>
                  <a:fillRect l="-1327" t="-2326" r="-13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015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Point Estimate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987217" y="2023485"/>
                <a:ext cx="8505291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random sample of 35 airfare prices (in dollars) for a one-way ticket from Atlanta to Chicago. Find a point estimate for the population mean </a:t>
                </a:r>
                <a14:m>
                  <m:oMath xmlns:m="http://schemas.openxmlformats.org/officeDocument/2006/math">
                    <m:r>
                      <a:rPr lang="en-US" alt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7217" y="2023485"/>
                <a:ext cx="8505291" cy="1200329"/>
              </a:xfrm>
              <a:prstGeom prst="rect">
                <a:avLst/>
              </a:prstGeom>
              <a:blipFill>
                <a:blip r:embed="rId3"/>
                <a:stretch>
                  <a:fillRect l="-1147" t="-4061" r="-1075" b="-106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4165" y="3788738"/>
            <a:ext cx="8410575" cy="10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41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Point Estimate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70545" y="1766837"/>
            <a:ext cx="85713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sample mean is</a:t>
            </a:r>
          </a:p>
          <a:p>
            <a:endParaRPr lang="en-US" altLang="en-US" sz="2400" dirty="0">
              <a:cs typeface="+mj-cs"/>
            </a:endParaRPr>
          </a:p>
        </p:txBody>
      </p:sp>
      <p:pic>
        <p:nvPicPr>
          <p:cNvPr id="9" name="Picture 8" descr="pg4.GIF                                                        0A26F00ESHARE1 on ACADSERV6NEW         B7F2636A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284" y="2378312"/>
            <a:ext cx="4191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059004" y="3862525"/>
            <a:ext cx="89137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point estimate for the price of all one way tickets from Atlanta to Chicago is $101.77.</a:t>
            </a:r>
            <a:endParaRPr lang="en-US" altLang="en-US" sz="2400" dirty="0">
              <a:solidFill>
                <a:srgbClr val="D402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07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Interval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3149" y="1913320"/>
            <a:ext cx="7357918" cy="4379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96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402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Sample Means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3673" y="1750512"/>
            <a:ext cx="7278254" cy="460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37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402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Sample Means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9912" y="2050167"/>
            <a:ext cx="6343650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39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Error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58507" y="1677752"/>
            <a:ext cx="85713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 between the point estimate and the actual parameter mean value is called the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error.</a:t>
            </a:r>
          </a:p>
          <a:p>
            <a:endParaRPr lang="en-US" altLang="en-US" sz="2400" dirty="0">
              <a:cs typeface="+mj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5709" y="2836275"/>
            <a:ext cx="5745018" cy="337337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4313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Maximum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Error of 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17962" y="1911928"/>
            <a:ext cx="864523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margin of error 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is the greatest possible distance between the point estimate and the value of the parameter it is estimating for a given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of confidence 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40089" y="3833539"/>
            <a:ext cx="91511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30, the sample standard deviation s can be used in place of σ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6453" y="3480567"/>
            <a:ext cx="2581275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60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96533" y="1019069"/>
            <a:ext cx="6400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Maximum Error of 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096655" y="2023484"/>
                <a:ext cx="9042399" cy="30469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Find </a:t>
                </a:r>
                <a:r>
                  <a:rPr lang="en-US" alt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</a:t>
                </a:r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the maximum error of estimate for the one-way plane fare from Atlanta to Chicago for a 95% level of confidence given </a:t>
                </a:r>
                <a14:m>
                  <m:oMath xmlns:m="http://schemas.openxmlformats.org/officeDocument/2006/math">
                    <m:r>
                      <a:rPr lang="en-US" altLang="en-US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6.69</a:t>
                </a:r>
                <a:r>
                  <a:rPr lang="en-US" alt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>
                  <a:spcBef>
                    <a:spcPct val="50000"/>
                  </a:spcBef>
                </a:pPr>
                <a:r>
                  <a:rPr lang="en-US" alt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Solution:</a:t>
                </a: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6655" y="2023484"/>
                <a:ext cx="9042399" cy="3046988"/>
              </a:xfrm>
              <a:prstGeom prst="rect">
                <a:avLst/>
              </a:prstGeom>
              <a:blipFill>
                <a:blip r:embed="rId3"/>
                <a:stretch>
                  <a:fillRect l="-1079" t="-1600" r="-1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0154" y="3398423"/>
            <a:ext cx="4954855" cy="225469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316019" y="5713513"/>
            <a:ext cx="91832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are 95% confident that the maximum error of estimate is $2.22.</a:t>
            </a:r>
          </a:p>
        </p:txBody>
      </p:sp>
    </p:spTree>
    <p:extLst>
      <p:ext uri="{BB962C8B-B14F-4D97-AF65-F5344CB8AC3E}">
        <p14:creationId xmlns:p14="http://schemas.microsoft.com/office/powerpoint/2010/main" val="161613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2513149" y="1019069"/>
                <a:ext cx="578418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ctr">
                  <a:defRPr sz="28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r>
                  <a:rPr lang="en-US" altLang="en-US" dirty="0"/>
                  <a:t>Confidence Intervals for </a:t>
                </a:r>
                <a14:m>
                  <m:oMath xmlns:m="http://schemas.openxmlformats.org/officeDocument/2006/math">
                    <m:r>
                      <a:rPr lang="en-US" altLang="en-US">
                        <a:latin typeface="Cambria Math" panose="02040503050406030204" pitchFamily="18" charset="0"/>
                      </a:rPr>
                      <m:t>𝝁</m:t>
                    </m:r>
                  </m:oMath>
                </a14:m>
                <a:endParaRPr lang="en-US" altLang="en-US" dirty="0"/>
              </a:p>
              <a:p>
                <a:endParaRPr lang="en-US" altLang="en-US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3149" y="1019069"/>
                <a:ext cx="5784183" cy="954107"/>
              </a:xfrm>
              <a:prstGeom prst="rect">
                <a:avLst/>
              </a:prstGeom>
              <a:blipFill>
                <a:blip r:embed="rId2"/>
                <a:stretch>
                  <a:fillRect t="-63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79935" y="1835490"/>
            <a:ext cx="62551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population mean is</a:t>
            </a:r>
          </a:p>
        </p:txBody>
      </p:sp>
      <p:sp>
        <p:nvSpPr>
          <p:cNvPr id="9" name="Rectangle 8"/>
          <p:cNvSpPr/>
          <p:nvPr/>
        </p:nvSpPr>
        <p:spPr>
          <a:xfrm>
            <a:off x="1917945" y="3994312"/>
            <a:ext cx="897172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95% confidence interval for the one-way plane fare from Atlanta to Chicago.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8173" y="2664721"/>
            <a:ext cx="5410200" cy="96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9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9539" y="1542289"/>
            <a:ext cx="7749311" cy="476277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1670560" y="744530"/>
                <a:ext cx="578418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ctr">
                  <a:defRPr sz="28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r>
                  <a:rPr lang="en-US" altLang="en-US" dirty="0"/>
                  <a:t>Confidence Intervals for </a:t>
                </a:r>
                <a14:m>
                  <m:oMath xmlns:m="http://schemas.openxmlformats.org/officeDocument/2006/math">
                    <m:r>
                      <a:rPr lang="en-US" altLang="en-US">
                        <a:latin typeface="Cambria Math" panose="02040503050406030204" pitchFamily="18" charset="0"/>
                      </a:rPr>
                      <m:t>𝝁</m:t>
                    </m:r>
                  </m:oMath>
                </a14:m>
                <a:endParaRPr lang="en-US" altLang="en-US" dirty="0"/>
              </a:p>
              <a:p>
                <a:endParaRPr lang="en-US" altLang="en-US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560" y="744530"/>
                <a:ext cx="5784183" cy="954107"/>
              </a:xfrm>
              <a:prstGeom prst="rect">
                <a:avLst/>
              </a:prstGeom>
              <a:blipFill>
                <a:blip r:embed="rId4"/>
                <a:stretch>
                  <a:fillRect t="-63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57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58507" y="2069612"/>
            <a:ext cx="7997291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a confidence level and a margin of error, the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minimum 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needed to estimate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the population mean is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8469" y="3111752"/>
            <a:ext cx="2105025" cy="101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82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70545" y="1766837"/>
            <a:ext cx="857134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/>
              <a:t>You want to estimate the mean one-way fare from Atlanta to Chicago. How many fares must be included in your sample if you want to be 95% confident that the sample mean is within $2 of the population mean?</a:t>
            </a:r>
          </a:p>
          <a:p>
            <a:endParaRPr lang="en-US" altLang="en-US" sz="2400" dirty="0">
              <a:cs typeface="+mj-cs"/>
            </a:endParaRPr>
          </a:p>
        </p:txBody>
      </p:sp>
      <p:pic>
        <p:nvPicPr>
          <p:cNvPr id="9" name="Picture 22" descr="pg9_middle.GIF                                                 0A26F00ESHARE1 on ACADSERV6NEW         B7F2636A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9564" y="3559589"/>
            <a:ext cx="673100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268927" y="4813800"/>
            <a:ext cx="8722346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should include at least 43 fares in your sample. Since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already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35, you need 8 more.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</a:t>
            </a:r>
          </a:p>
        </p:txBody>
      </p:sp>
    </p:spTree>
    <p:extLst>
      <p:ext uri="{BB962C8B-B14F-4D97-AF65-F5344CB8AC3E}">
        <p14:creationId xmlns:p14="http://schemas.microsoft.com/office/powerpoint/2010/main" val="71564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056299" y="1816237"/>
            <a:ext cx="799669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sample size and large sample size </a:t>
            </a: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 distribution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value from t distribution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using t distribution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16438" y="728189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</a:t>
            </a:r>
          </a:p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(Small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samples)</a:t>
            </a:r>
          </a:p>
        </p:txBody>
      </p:sp>
    </p:spTree>
    <p:extLst>
      <p:ext uri="{BB962C8B-B14F-4D97-AF65-F5344CB8AC3E}">
        <p14:creationId xmlns:p14="http://schemas.microsoft.com/office/powerpoint/2010/main" val="159743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Distribution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9709" y="1809246"/>
            <a:ext cx="7684656" cy="4707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78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75540" y="714364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t-distribution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72862" y="2869165"/>
            <a:ext cx="567112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n = 15, the degrees of freedom are n-1 = 15-1 = 14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portion of t table 5 is shown. Using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d.f.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14 and c= 0.95, you can find the critical value as shown by the highlighted areas in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table, which equal to 2.145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5700" y="3139808"/>
            <a:ext cx="4495800" cy="284797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917946" y="1467201"/>
            <a:ext cx="100835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Critical Values of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  <a:p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critical value for a 95% confidence level when the sample size is 15.</a:t>
            </a:r>
          </a:p>
        </p:txBody>
      </p:sp>
    </p:spTree>
    <p:extLst>
      <p:ext uri="{BB962C8B-B14F-4D97-AF65-F5344CB8AC3E}">
        <p14:creationId xmlns:p14="http://schemas.microsoft.com/office/powerpoint/2010/main" val="208163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994" y="344836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T-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table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2272" y="975974"/>
            <a:ext cx="5551242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00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782060"/>
            <a:ext cx="73379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Maximum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error of Estimate  -- Small Samples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8483" y="1710527"/>
            <a:ext cx="6448425" cy="9525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448483" y="2844395"/>
            <a:ext cx="5596340" cy="31085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Where;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is the Sample standard deviation 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the value obtained from t table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is the sample size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64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07823" y="1019069"/>
            <a:ext cx="63895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Maximum error of 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7971" y="1998869"/>
            <a:ext cx="7915275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34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1904" y="648066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 – Small Sample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2782" y="2134482"/>
            <a:ext cx="4078084" cy="5045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4970" y="1469191"/>
            <a:ext cx="5410200" cy="46672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494421" y="2122368"/>
            <a:ext cx="32191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Confidence Interval: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8262" y="4104842"/>
            <a:ext cx="7953375" cy="23145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62337" y="3232152"/>
            <a:ext cx="5267325" cy="80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90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56357" y="1019069"/>
            <a:ext cx="8508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6.3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Population Proportions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09445" y="2204822"/>
            <a:ext cx="886619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Point Estimate for Proportion Proportions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minimum Sample Size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76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683586"/>
            <a:ext cx="79231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Population Proportions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564" y="1742644"/>
            <a:ext cx="7695885" cy="4511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8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33689" y="1019069"/>
            <a:ext cx="8139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Population Proportions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9812" y="1853621"/>
            <a:ext cx="7572375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37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2401" y="1019069"/>
            <a:ext cx="8037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Confidence Intervals for  Population Proportions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85818" y="2024414"/>
            <a:ext cx="91596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study of 1907 fatal traffic accidents, 449 were alcohol related. Construct a 99% confidence interval for the proportion of fatal traffic accidents that are alcohol related.</a:t>
            </a:r>
          </a:p>
        </p:txBody>
      </p:sp>
    </p:spTree>
    <p:extLst>
      <p:ext uri="{BB962C8B-B14F-4D97-AF65-F5344CB8AC3E}">
        <p14:creationId xmlns:p14="http://schemas.microsoft.com/office/powerpoint/2010/main" val="3072861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6711" y="1019069"/>
            <a:ext cx="93133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Confidence Intervals for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Population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4178" y="2023002"/>
            <a:ext cx="8496300" cy="332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24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78844" y="1019069"/>
            <a:ext cx="82000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Confidence Intervals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Population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418" y="1972339"/>
            <a:ext cx="8686800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542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Minimum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373" y="1620876"/>
            <a:ext cx="8153400" cy="401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37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68945" y="2384839"/>
            <a:ext cx="84420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wish to estimate the proportion of fatal accidents that are alcohol related at a 99% level of confidence. Find the minimum sample size needed to be 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accurate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within 2% of the population proportion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514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0262" y="2204822"/>
            <a:ext cx="8601075" cy="326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43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61308" y="1836072"/>
            <a:ext cx="86637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wish to estimate the proportion of fatal accidents that are alcohol related at a 99% level of confidence. Find the minimum sample size needed to be </a:t>
            </a:r>
            <a:r>
              <a:rPr lang="en-US" alt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accurate to within 2% of the population proportion. Use a preliminary estimate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0.235.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0460" y="3349494"/>
            <a:ext cx="5067300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99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8307" y="1911928"/>
            <a:ext cx="7766177" cy="321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37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1" y="1019069"/>
            <a:ext cx="78119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6.4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Variance and Standard Deviation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098621" y="2204822"/>
                <a:ext cx="6343403" cy="35617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</a:t>
                </a: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alt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  <a:sym typeface="Arial" panose="020B0604020202020204" pitchFamily="34" charset="0"/>
                      </a:rPr>
                      <m:t>𝝈</m:t>
                    </m:r>
                  </m:oMath>
                </a14:m>
                <a:endParaRPr lang="en-US" alt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Chi-Square </a:t>
                </a:r>
                <a:r>
                  <a:rPr lang="en-US" alt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Distribution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𝝈</m:t>
                    </m:r>
                  </m:oMath>
                </a14:m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8621" y="2204822"/>
                <a:ext cx="6343403" cy="3561744"/>
              </a:xfrm>
              <a:prstGeom prst="rect">
                <a:avLst/>
              </a:prstGeom>
              <a:blipFill>
                <a:blip r:embed="rId3"/>
                <a:stretch>
                  <a:fillRect l="-2209" t="-20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1419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2513149" y="1019069"/>
                <a:ext cx="578418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altLang="en-US" sz="2800" b="1">
                        <a:latin typeface="Cambria Math" panose="02040503050406030204" pitchFamily="18" charset="0"/>
                        <a:cs typeface="Times New Roman" panose="02020603050405020304" pitchFamily="18" charset="0"/>
                        <a:sym typeface="Arial" panose="020B0604020202020204" pitchFamily="34" charset="0"/>
                      </a:rPr>
                      <m:t>𝜎</m:t>
                    </m:r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</a:t>
                </a:r>
                <a:endPara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3149" y="1019069"/>
                <a:ext cx="5784183" cy="523220"/>
              </a:xfrm>
              <a:prstGeom prst="rect">
                <a:avLst/>
              </a:prstGeom>
              <a:blipFill>
                <a:blip r:embed="rId2"/>
                <a:stretch>
                  <a:fillRect l="-2107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207491" y="1863190"/>
                <a:ext cx="8645236" cy="10895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point 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6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en-US" sz="3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en-US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is </a:t>
                </a:r>
                <a:r>
                  <a:rPr lang="en-US" altLang="en-US" sz="3600" i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s</a:t>
                </a:r>
                <a:r>
                  <a:rPr lang="en-US" altLang="en-US" sz="36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2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the point estimate for </a:t>
                </a:r>
                <a14:m>
                  <m:oMath xmlns:m="http://schemas.openxmlformats.org/officeDocument/2006/math">
                    <m:r>
                      <a:rPr lang="en-US" altLang="en-US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Arial" panose="020B0604020202020204" pitchFamily="34" charset="0"/>
                      </a:rPr>
                      <m:t>𝜎</m:t>
                    </m:r>
                  </m:oMath>
                </a14:m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is </a:t>
                </a:r>
                <a:r>
                  <a:rPr lang="en-US" altLang="en-US" sz="3600" i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s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. 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7491" y="1863190"/>
                <a:ext cx="8645236" cy="1089529"/>
              </a:xfrm>
              <a:prstGeom prst="rect">
                <a:avLst/>
              </a:prstGeom>
              <a:blipFill>
                <a:blip r:embed="rId4"/>
                <a:stretch>
                  <a:fillRect l="-2116" t="-14045" r="-776" b="-202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6759" y="3265128"/>
            <a:ext cx="3924300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83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Chi-Square 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346036" y="1889803"/>
            <a:ext cx="8109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sample size is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use a chi-square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with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1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degrees of freedom 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form a c-confidence interval.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0394" y="3208683"/>
            <a:ext cx="5227061" cy="170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50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1060508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Chi-Square 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17846" y="1822149"/>
            <a:ext cx="996615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Find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R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 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the right-tail critical value and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L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the left-tail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critical value for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c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= 95% and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17.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Solution: </a:t>
            </a:r>
          </a:p>
          <a:p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sample size is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17, the degrees of freedom = n-1 = 17-1 = 16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Area to the right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R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(1 – 0.95)/2 = 0.025 </a:t>
            </a: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the right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L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(1 + 0.95)/2 = 0.975 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2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1060508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Chi-Square Distribution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5525" y="2071687"/>
            <a:ext cx="7600950" cy="27146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8116" y="4091789"/>
            <a:ext cx="542925" cy="9239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5482" y="4283945"/>
            <a:ext cx="542925" cy="9239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7101" y="4769539"/>
            <a:ext cx="400050" cy="4000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1952" y="4775545"/>
            <a:ext cx="476250" cy="4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4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62560" y="283914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Chi-Square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Table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3891" y="1042699"/>
            <a:ext cx="6631709" cy="5520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42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2800" b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endParaRPr lang="en-US" alt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blipFill>
                <a:blip r:embed="rId2"/>
                <a:stretch>
                  <a:fillRect l="-1890" t="-10345" b="-321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8419" y="1816209"/>
            <a:ext cx="7529657" cy="4476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74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2800" b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endParaRPr lang="en-US" alt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blipFill>
                <a:blip r:embed="rId4"/>
                <a:stretch>
                  <a:fillRect l="-1890" t="-10345" b="-321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32396" t="35965" r="22239" b="15646"/>
          <a:stretch/>
        </p:blipFill>
        <p:spPr>
          <a:xfrm>
            <a:off x="2352360" y="1896741"/>
            <a:ext cx="7326490" cy="4395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0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1060508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Notation 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9884529"/>
                  </p:ext>
                </p:extLst>
              </p:nvPr>
            </p:nvGraphicFramePr>
            <p:xfrm>
              <a:off x="2235200" y="1992297"/>
              <a:ext cx="8128000" cy="41148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64000">
                      <a:extLst>
                        <a:ext uri="{9D8B030D-6E8A-4147-A177-3AD203B41FA5}">
                          <a16:colId xmlns:a16="http://schemas.microsoft.com/office/drawing/2014/main" val="1051802002"/>
                        </a:ext>
                      </a:extLst>
                    </a:gridCol>
                    <a:gridCol w="4064000">
                      <a:extLst>
                        <a:ext uri="{9D8B030D-6E8A-4147-A177-3AD203B41FA5}">
                          <a16:colId xmlns:a16="http://schemas.microsoft.com/office/drawing/2014/main" val="519703370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Notation 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Definition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4221362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𝜇</m:t>
                                </m:r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4770082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̅"/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1164638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𝜎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Variance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7816003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𝑆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Variance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7245410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𝜎</m:t>
                                </m:r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9205857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3128135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5414362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̂"/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6038487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9884529"/>
                  </p:ext>
                </p:extLst>
              </p:nvPr>
            </p:nvGraphicFramePr>
            <p:xfrm>
              <a:off x="2235200" y="1992297"/>
              <a:ext cx="8128000" cy="41148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64000">
                      <a:extLst>
                        <a:ext uri="{9D8B030D-6E8A-4147-A177-3AD203B41FA5}">
                          <a16:colId xmlns:a16="http://schemas.microsoft.com/office/drawing/2014/main" val="1051802002"/>
                        </a:ext>
                      </a:extLst>
                    </a:gridCol>
                    <a:gridCol w="4064000">
                      <a:extLst>
                        <a:ext uri="{9D8B030D-6E8A-4147-A177-3AD203B41FA5}">
                          <a16:colId xmlns:a16="http://schemas.microsoft.com/office/drawing/2014/main" val="519703370"/>
                        </a:ext>
                      </a:extLst>
                    </a:gridCol>
                  </a:tblGrid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Notation 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Definition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42213621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50" t="-109333" r="-100750" b="-7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47700828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50" t="-209333" r="-100750" b="-6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1164638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50" t="-309333" r="-100750" b="-5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Variance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78160030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50" t="-403947" r="-100750" b="-42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Variance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72454103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50" t="-510667" r="-100750" b="-3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92058571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3128135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54143627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50" t="-810667" r="-100750" b="-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60384875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05959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98027" y="678642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68527" y="1563324"/>
            <a:ext cx="920807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 ( Large Samples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the mean ( Small Samples)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0366" y="2209249"/>
            <a:ext cx="4895850" cy="8191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8759" y="3028399"/>
            <a:ext cx="2400300" cy="8763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8184" y="4693179"/>
            <a:ext cx="4895850" cy="8191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0150" y="5407029"/>
            <a:ext cx="2171700" cy="112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8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74165" y="1812013"/>
            <a:ext cx="92080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the population Proportion</a:t>
            </a: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Variance and Standard Deviation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2023" y="4644255"/>
            <a:ext cx="4457700" cy="10668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9599" y="2513889"/>
            <a:ext cx="4257675" cy="8667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3601" y="3219644"/>
            <a:ext cx="2641744" cy="80093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98027" y="678642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</p:spTree>
    <p:extLst>
      <p:ext uri="{BB962C8B-B14F-4D97-AF65-F5344CB8AC3E}">
        <p14:creationId xmlns:p14="http://schemas.microsoft.com/office/powerpoint/2010/main" val="170026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48454" y="1792792"/>
            <a:ext cx="920807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Mean: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Proportion: 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4589" y="3928032"/>
            <a:ext cx="2714625" cy="971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9294" y="2536239"/>
            <a:ext cx="2314575" cy="13525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98027" y="678642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</p:spTree>
    <p:extLst>
      <p:ext uri="{BB962C8B-B14F-4D97-AF65-F5344CB8AC3E}">
        <p14:creationId xmlns:p14="http://schemas.microsoft.com/office/powerpoint/2010/main" val="176085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075" y="1889576"/>
            <a:ext cx="8857247" cy="1824469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8387645" y="2020711"/>
            <a:ext cx="801511" cy="406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2187971" y="2675467"/>
            <a:ext cx="549584" cy="3972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560" y="2144888"/>
            <a:ext cx="8701009" cy="137536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391171" y="29576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9264625" y="22972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771</TotalTime>
  <Words>1169</Words>
  <Application>Microsoft Office PowerPoint</Application>
  <PresentationFormat>Widescreen</PresentationFormat>
  <Paragraphs>286</Paragraphs>
  <Slides>51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7" baseType="lpstr">
      <vt:lpstr>Arial</vt:lpstr>
      <vt:lpstr>Calibri</vt:lpstr>
      <vt:lpstr>Calibri Light</vt:lpstr>
      <vt:lpstr>Cambria Math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52</cp:revision>
  <dcterms:created xsi:type="dcterms:W3CDTF">2023-04-29T09:08:23Z</dcterms:created>
  <dcterms:modified xsi:type="dcterms:W3CDTF">2024-03-11T09:02:38Z</dcterms:modified>
</cp:coreProperties>
</file>